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0"/>
  </p:notesMasterIdLst>
  <p:sldIdLst>
    <p:sldId id="256" r:id="rId2"/>
    <p:sldId id="257" r:id="rId3"/>
    <p:sldId id="278" r:id="rId4"/>
    <p:sldId id="271" r:id="rId5"/>
    <p:sldId id="277" r:id="rId6"/>
    <p:sldId id="258" r:id="rId7"/>
    <p:sldId id="259" r:id="rId8"/>
    <p:sldId id="279" r:id="rId9"/>
    <p:sldId id="260" r:id="rId10"/>
    <p:sldId id="275" r:id="rId11"/>
    <p:sldId id="261" r:id="rId12"/>
    <p:sldId id="274" r:id="rId13"/>
    <p:sldId id="262" r:id="rId14"/>
    <p:sldId id="264" r:id="rId15"/>
    <p:sldId id="270" r:id="rId16"/>
    <p:sldId id="280" r:id="rId17"/>
    <p:sldId id="268"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h"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DB307E-4D6A-48B4-8FAD-0F9F71CCFCAA}" type="doc">
      <dgm:prSet loTypeId="urn:microsoft.com/office/officeart/2005/8/layout/venn1" loCatId="relationship" qsTypeId="urn:microsoft.com/office/officeart/2005/8/quickstyle/simple1" qsCatId="simple" csTypeId="urn:microsoft.com/office/officeart/2005/8/colors/accent1_2" csCatId="accent1" phldr="1"/>
      <dgm:spPr/>
    </dgm:pt>
    <dgm:pt modelId="{1BE6DD82-B0D7-4F7D-82A9-A02CB209A878}">
      <dgm:prSet phldrT="[Text]"/>
      <dgm:spPr/>
      <dgm:t>
        <a:bodyPr/>
        <a:lstStyle/>
        <a:p>
          <a:r>
            <a:rPr lang="ar-SA" dirty="0" smtClean="0"/>
            <a:t>إعداد المعلم</a:t>
          </a:r>
          <a:endParaRPr lang="en-US" dirty="0"/>
        </a:p>
      </dgm:t>
    </dgm:pt>
    <dgm:pt modelId="{D0D709E0-D6DD-45A0-A565-628D2F135779}" type="parTrans" cxnId="{5E4A1EC8-023E-445E-B10D-1E866428DC35}">
      <dgm:prSet/>
      <dgm:spPr/>
      <dgm:t>
        <a:bodyPr/>
        <a:lstStyle/>
        <a:p>
          <a:endParaRPr lang="en-US"/>
        </a:p>
      </dgm:t>
    </dgm:pt>
    <dgm:pt modelId="{995DE08E-8E31-41E8-8F4C-9D6820EE8F75}" type="sibTrans" cxnId="{5E4A1EC8-023E-445E-B10D-1E866428DC35}">
      <dgm:prSet/>
      <dgm:spPr/>
      <dgm:t>
        <a:bodyPr/>
        <a:lstStyle/>
        <a:p>
          <a:endParaRPr lang="en-US"/>
        </a:p>
      </dgm:t>
    </dgm:pt>
    <dgm:pt modelId="{22B8B190-60A7-4B0C-87BF-71BFA4CFE95C}">
      <dgm:prSet phldrT="[Text]">
        <dgm:style>
          <a:lnRef idx="3">
            <a:schemeClr val="lt1"/>
          </a:lnRef>
          <a:fillRef idx="1">
            <a:schemeClr val="accent4"/>
          </a:fillRef>
          <a:effectRef idx="1">
            <a:schemeClr val="accent4"/>
          </a:effectRef>
          <a:fontRef idx="minor">
            <a:schemeClr val="lt1"/>
          </a:fontRef>
        </dgm:style>
      </dgm:prSet>
      <dgm:spPr/>
      <dgm:t>
        <a:bodyPr/>
        <a:lstStyle/>
        <a:p>
          <a:r>
            <a:rPr lang="ar-SA" dirty="0" smtClean="0"/>
            <a:t>قبل الخدمة </a:t>
          </a:r>
          <a:endParaRPr lang="en-US" dirty="0"/>
        </a:p>
      </dgm:t>
    </dgm:pt>
    <dgm:pt modelId="{028FF97F-76AF-4D4F-A706-18AE8D6092E4}" type="parTrans" cxnId="{1555AA1F-E316-484F-8F3C-406AAAC5A3B2}">
      <dgm:prSet/>
      <dgm:spPr/>
      <dgm:t>
        <a:bodyPr/>
        <a:lstStyle/>
        <a:p>
          <a:endParaRPr lang="en-US"/>
        </a:p>
      </dgm:t>
    </dgm:pt>
    <dgm:pt modelId="{7421F62F-4809-460D-A5F6-975E253B8195}" type="sibTrans" cxnId="{1555AA1F-E316-484F-8F3C-406AAAC5A3B2}">
      <dgm:prSet/>
      <dgm:spPr/>
      <dgm:t>
        <a:bodyPr/>
        <a:lstStyle/>
        <a:p>
          <a:endParaRPr lang="en-US"/>
        </a:p>
      </dgm:t>
    </dgm:pt>
    <dgm:pt modelId="{D1798101-2045-4822-A761-519332630153}">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ar-SA" dirty="0" smtClean="0"/>
            <a:t>أثناء الخدمة</a:t>
          </a:r>
          <a:endParaRPr lang="en-US" dirty="0"/>
        </a:p>
      </dgm:t>
    </dgm:pt>
    <dgm:pt modelId="{F64BB4F6-37CA-42BD-B903-4DB96A0D0A11}" type="parTrans" cxnId="{B1087A65-61A1-4C3D-8CF8-2431A0B1EA68}">
      <dgm:prSet/>
      <dgm:spPr/>
      <dgm:t>
        <a:bodyPr/>
        <a:lstStyle/>
        <a:p>
          <a:endParaRPr lang="en-US"/>
        </a:p>
      </dgm:t>
    </dgm:pt>
    <dgm:pt modelId="{78111AC8-20A6-4D75-9A5F-42613A2074F7}" type="sibTrans" cxnId="{B1087A65-61A1-4C3D-8CF8-2431A0B1EA68}">
      <dgm:prSet/>
      <dgm:spPr/>
      <dgm:t>
        <a:bodyPr/>
        <a:lstStyle/>
        <a:p>
          <a:endParaRPr lang="en-US"/>
        </a:p>
      </dgm:t>
    </dgm:pt>
    <dgm:pt modelId="{A13530CC-11C8-4BF7-9BD2-C10938FB7B19}" type="pres">
      <dgm:prSet presAssocID="{02DB307E-4D6A-48B4-8FAD-0F9F71CCFCAA}" presName="compositeShape" presStyleCnt="0">
        <dgm:presLayoutVars>
          <dgm:chMax val="7"/>
          <dgm:dir/>
          <dgm:resizeHandles val="exact"/>
        </dgm:presLayoutVars>
      </dgm:prSet>
      <dgm:spPr/>
    </dgm:pt>
    <dgm:pt modelId="{C5A4A8CE-59CB-4C0C-9881-7597752356BA}" type="pres">
      <dgm:prSet presAssocID="{1BE6DD82-B0D7-4F7D-82A9-A02CB209A878}" presName="circ1" presStyleLbl="vennNode1" presStyleIdx="0" presStyleCnt="3"/>
      <dgm:spPr/>
      <dgm:t>
        <a:bodyPr/>
        <a:lstStyle/>
        <a:p>
          <a:pPr rtl="1"/>
          <a:endParaRPr lang="ar-SA"/>
        </a:p>
      </dgm:t>
    </dgm:pt>
    <dgm:pt modelId="{FCFE7A55-70C3-4926-9B67-EE0F15EAC4E9}" type="pres">
      <dgm:prSet presAssocID="{1BE6DD82-B0D7-4F7D-82A9-A02CB209A878}" presName="circ1Tx" presStyleLbl="revTx" presStyleIdx="0" presStyleCnt="0">
        <dgm:presLayoutVars>
          <dgm:chMax val="0"/>
          <dgm:chPref val="0"/>
          <dgm:bulletEnabled val="1"/>
        </dgm:presLayoutVars>
      </dgm:prSet>
      <dgm:spPr/>
      <dgm:t>
        <a:bodyPr/>
        <a:lstStyle/>
        <a:p>
          <a:pPr rtl="1"/>
          <a:endParaRPr lang="ar-SA"/>
        </a:p>
      </dgm:t>
    </dgm:pt>
    <dgm:pt modelId="{CCB9E03F-E4A8-4DE3-8608-34A55A3611C0}" type="pres">
      <dgm:prSet presAssocID="{22B8B190-60A7-4B0C-87BF-71BFA4CFE95C}" presName="circ2" presStyleLbl="vennNode1" presStyleIdx="1" presStyleCnt="3"/>
      <dgm:spPr/>
      <dgm:t>
        <a:bodyPr/>
        <a:lstStyle/>
        <a:p>
          <a:pPr rtl="1"/>
          <a:endParaRPr lang="ar-SA"/>
        </a:p>
      </dgm:t>
    </dgm:pt>
    <dgm:pt modelId="{462465EE-7199-41FE-9C07-9E12C3465922}" type="pres">
      <dgm:prSet presAssocID="{22B8B190-60A7-4B0C-87BF-71BFA4CFE95C}" presName="circ2Tx" presStyleLbl="revTx" presStyleIdx="0" presStyleCnt="0">
        <dgm:presLayoutVars>
          <dgm:chMax val="0"/>
          <dgm:chPref val="0"/>
          <dgm:bulletEnabled val="1"/>
        </dgm:presLayoutVars>
      </dgm:prSet>
      <dgm:spPr/>
      <dgm:t>
        <a:bodyPr/>
        <a:lstStyle/>
        <a:p>
          <a:pPr rtl="1"/>
          <a:endParaRPr lang="ar-SA"/>
        </a:p>
      </dgm:t>
    </dgm:pt>
    <dgm:pt modelId="{FAF96B38-1885-411F-B44A-FA397638E428}" type="pres">
      <dgm:prSet presAssocID="{D1798101-2045-4822-A761-519332630153}" presName="circ3" presStyleLbl="vennNode1" presStyleIdx="2" presStyleCnt="3"/>
      <dgm:spPr/>
      <dgm:t>
        <a:bodyPr/>
        <a:lstStyle/>
        <a:p>
          <a:endParaRPr lang="en-US"/>
        </a:p>
      </dgm:t>
    </dgm:pt>
    <dgm:pt modelId="{21C07DDE-D396-4E74-98F2-31444733A459}" type="pres">
      <dgm:prSet presAssocID="{D1798101-2045-4822-A761-519332630153}" presName="circ3Tx" presStyleLbl="revTx" presStyleIdx="0" presStyleCnt="0">
        <dgm:presLayoutVars>
          <dgm:chMax val="0"/>
          <dgm:chPref val="0"/>
          <dgm:bulletEnabled val="1"/>
        </dgm:presLayoutVars>
      </dgm:prSet>
      <dgm:spPr/>
      <dgm:t>
        <a:bodyPr/>
        <a:lstStyle/>
        <a:p>
          <a:endParaRPr lang="en-US"/>
        </a:p>
      </dgm:t>
    </dgm:pt>
  </dgm:ptLst>
  <dgm:cxnLst>
    <dgm:cxn modelId="{E1A13B9F-569F-4401-8576-7451F247FFC4}" type="presOf" srcId="{D1798101-2045-4822-A761-519332630153}" destId="{21C07DDE-D396-4E74-98F2-31444733A459}" srcOrd="1" destOrd="0" presId="urn:microsoft.com/office/officeart/2005/8/layout/venn1"/>
    <dgm:cxn modelId="{15337683-0CCE-4A89-AAA0-C2FE75C32FBE}" type="presOf" srcId="{1BE6DD82-B0D7-4F7D-82A9-A02CB209A878}" destId="{FCFE7A55-70C3-4926-9B67-EE0F15EAC4E9}" srcOrd="1" destOrd="0" presId="urn:microsoft.com/office/officeart/2005/8/layout/venn1"/>
    <dgm:cxn modelId="{DDBEC684-378C-4EFF-846E-B07AFEDC0D27}" type="presOf" srcId="{02DB307E-4D6A-48B4-8FAD-0F9F71CCFCAA}" destId="{A13530CC-11C8-4BF7-9BD2-C10938FB7B19}" srcOrd="0" destOrd="0" presId="urn:microsoft.com/office/officeart/2005/8/layout/venn1"/>
    <dgm:cxn modelId="{B1087A65-61A1-4C3D-8CF8-2431A0B1EA68}" srcId="{02DB307E-4D6A-48B4-8FAD-0F9F71CCFCAA}" destId="{D1798101-2045-4822-A761-519332630153}" srcOrd="2" destOrd="0" parTransId="{F64BB4F6-37CA-42BD-B903-4DB96A0D0A11}" sibTransId="{78111AC8-20A6-4D75-9A5F-42613A2074F7}"/>
    <dgm:cxn modelId="{BDDA5667-403F-4B0D-8C68-FFC3BF2F5011}" type="presOf" srcId="{1BE6DD82-B0D7-4F7D-82A9-A02CB209A878}" destId="{C5A4A8CE-59CB-4C0C-9881-7597752356BA}" srcOrd="0" destOrd="0" presId="urn:microsoft.com/office/officeart/2005/8/layout/venn1"/>
    <dgm:cxn modelId="{EFF5B59F-0D36-48F4-A8CE-ABD9F8F7DB48}" type="presOf" srcId="{22B8B190-60A7-4B0C-87BF-71BFA4CFE95C}" destId="{CCB9E03F-E4A8-4DE3-8608-34A55A3611C0}" srcOrd="0" destOrd="0" presId="urn:microsoft.com/office/officeart/2005/8/layout/venn1"/>
    <dgm:cxn modelId="{232F19A9-BA4F-4D39-B1AF-6CF54832AD1A}" type="presOf" srcId="{22B8B190-60A7-4B0C-87BF-71BFA4CFE95C}" destId="{462465EE-7199-41FE-9C07-9E12C3465922}" srcOrd="1" destOrd="0" presId="urn:microsoft.com/office/officeart/2005/8/layout/venn1"/>
    <dgm:cxn modelId="{5E4A1EC8-023E-445E-B10D-1E866428DC35}" srcId="{02DB307E-4D6A-48B4-8FAD-0F9F71CCFCAA}" destId="{1BE6DD82-B0D7-4F7D-82A9-A02CB209A878}" srcOrd="0" destOrd="0" parTransId="{D0D709E0-D6DD-45A0-A565-628D2F135779}" sibTransId="{995DE08E-8E31-41E8-8F4C-9D6820EE8F75}"/>
    <dgm:cxn modelId="{BB7E2BD2-037C-4E5E-8D08-71E77E9FE694}" type="presOf" srcId="{D1798101-2045-4822-A761-519332630153}" destId="{FAF96B38-1885-411F-B44A-FA397638E428}" srcOrd="0" destOrd="0" presId="urn:microsoft.com/office/officeart/2005/8/layout/venn1"/>
    <dgm:cxn modelId="{1555AA1F-E316-484F-8F3C-406AAAC5A3B2}" srcId="{02DB307E-4D6A-48B4-8FAD-0F9F71CCFCAA}" destId="{22B8B190-60A7-4B0C-87BF-71BFA4CFE95C}" srcOrd="1" destOrd="0" parTransId="{028FF97F-76AF-4D4F-A706-18AE8D6092E4}" sibTransId="{7421F62F-4809-460D-A5F6-975E253B8195}"/>
    <dgm:cxn modelId="{CD479C7C-F7E2-481A-9962-F12DBAFFDE93}" type="presParOf" srcId="{A13530CC-11C8-4BF7-9BD2-C10938FB7B19}" destId="{C5A4A8CE-59CB-4C0C-9881-7597752356BA}" srcOrd="0" destOrd="0" presId="urn:microsoft.com/office/officeart/2005/8/layout/venn1"/>
    <dgm:cxn modelId="{F95B6D8E-84A3-4A43-97FB-B0FE6363CD75}" type="presParOf" srcId="{A13530CC-11C8-4BF7-9BD2-C10938FB7B19}" destId="{FCFE7A55-70C3-4926-9B67-EE0F15EAC4E9}" srcOrd="1" destOrd="0" presId="urn:microsoft.com/office/officeart/2005/8/layout/venn1"/>
    <dgm:cxn modelId="{16436527-682F-4154-A695-29F34C499526}" type="presParOf" srcId="{A13530CC-11C8-4BF7-9BD2-C10938FB7B19}" destId="{CCB9E03F-E4A8-4DE3-8608-34A55A3611C0}" srcOrd="2" destOrd="0" presId="urn:microsoft.com/office/officeart/2005/8/layout/venn1"/>
    <dgm:cxn modelId="{321D2499-E6F0-473B-A53F-AAA1D043287B}" type="presParOf" srcId="{A13530CC-11C8-4BF7-9BD2-C10938FB7B19}" destId="{462465EE-7199-41FE-9C07-9E12C3465922}" srcOrd="3" destOrd="0" presId="urn:microsoft.com/office/officeart/2005/8/layout/venn1"/>
    <dgm:cxn modelId="{6094AC41-FE6C-4133-A2C7-0B93CF0602F8}" type="presParOf" srcId="{A13530CC-11C8-4BF7-9BD2-C10938FB7B19}" destId="{FAF96B38-1885-411F-B44A-FA397638E428}" srcOrd="4" destOrd="0" presId="urn:microsoft.com/office/officeart/2005/8/layout/venn1"/>
    <dgm:cxn modelId="{2949585F-98BF-43D6-A1E7-40B0F4AB33E5}" type="presParOf" srcId="{A13530CC-11C8-4BF7-9BD2-C10938FB7B19}" destId="{21C07DDE-D396-4E74-98F2-31444733A459}"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A4A8CE-59CB-4C0C-9881-7597752356BA}">
      <dsp:nvSpPr>
        <dsp:cNvPr id="0" name=""/>
        <dsp:cNvSpPr/>
      </dsp:nvSpPr>
      <dsp:spPr>
        <a:xfrm>
          <a:off x="1828799" y="50799"/>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ar-SA" sz="4000" kern="1200" dirty="0" smtClean="0"/>
            <a:t>إعداد المعلم</a:t>
          </a:r>
          <a:endParaRPr lang="en-US" sz="4000" kern="1200" dirty="0"/>
        </a:p>
      </dsp:txBody>
      <dsp:txXfrm>
        <a:off x="2153920" y="477519"/>
        <a:ext cx="1788160" cy="1097280"/>
      </dsp:txXfrm>
    </dsp:sp>
    <dsp:sp modelId="{CCB9E03F-E4A8-4DE3-8608-34A55A3611C0}">
      <dsp:nvSpPr>
        <dsp:cNvPr id="0" name=""/>
        <dsp:cNvSpPr/>
      </dsp:nvSpPr>
      <dsp:spPr>
        <a:xfrm>
          <a:off x="2708656" y="1574800"/>
          <a:ext cx="2438400" cy="2438400"/>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ar-SA" sz="4000" kern="1200" dirty="0" smtClean="0"/>
            <a:t>قبل الخدمة </a:t>
          </a:r>
          <a:endParaRPr lang="en-US" sz="4000" kern="1200" dirty="0"/>
        </a:p>
      </dsp:txBody>
      <dsp:txXfrm>
        <a:off x="3454400" y="2204720"/>
        <a:ext cx="1463040" cy="1341120"/>
      </dsp:txXfrm>
    </dsp:sp>
    <dsp:sp modelId="{FAF96B38-1885-411F-B44A-FA397638E428}">
      <dsp:nvSpPr>
        <dsp:cNvPr id="0" name=""/>
        <dsp:cNvSpPr/>
      </dsp:nvSpPr>
      <dsp:spPr>
        <a:xfrm>
          <a:off x="948943" y="1574800"/>
          <a:ext cx="2438400" cy="2438400"/>
        </a:xfrm>
        <a:prstGeom prst="ellipse">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ar-SA" sz="4000" kern="1200" dirty="0" smtClean="0"/>
            <a:t>أثناء الخدمة</a:t>
          </a:r>
          <a:endParaRPr lang="en-US" sz="4000" kern="1200" dirty="0"/>
        </a:p>
      </dsp:txBody>
      <dsp:txXfrm>
        <a:off x="1178560" y="2204720"/>
        <a:ext cx="1463040" cy="134112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408EB6-5D77-4211-8613-1D6C03BC49C3}" type="datetimeFigureOut">
              <a:rPr lang="en-US" smtClean="0"/>
              <a:t>10/28/2017</a:t>
            </a:fld>
            <a:endParaRPr lang="en-US"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C22BF2-C82A-4780-9585-95B8A45E36AA}" type="slidenum">
              <a:rPr lang="en-US" smtClean="0"/>
              <a:t>‹#›</a:t>
            </a:fld>
            <a:endParaRPr lang="en-US" dirty="0"/>
          </a:p>
        </p:txBody>
      </p:sp>
    </p:spTree>
    <p:extLst>
      <p:ext uri="{BB962C8B-B14F-4D97-AF65-F5344CB8AC3E}">
        <p14:creationId xmlns:p14="http://schemas.microsoft.com/office/powerpoint/2010/main" val="2815880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2811436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88876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3702367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336957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2504671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2750582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118497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51811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3713184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4357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83846-D65A-4B4D-BD41-6DB7F690A7BC}" type="datetimeFigureOut">
              <a:rPr lang="ar-SA" smtClean="0"/>
              <a:pPr/>
              <a:t>08/02/39</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330553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883846-D65A-4B4D-BD41-6DB7F690A7BC}" type="datetimeFigureOut">
              <a:rPr lang="ar-SA" smtClean="0"/>
              <a:pPr/>
              <a:t>08/02/39</a:t>
            </a:fld>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AA94AB6-43A2-4A57-9712-025AC85076F4}" type="slidenum">
              <a:rPr lang="ar-SA" smtClean="0"/>
              <a:pPr/>
              <a:t>‹#›</a:t>
            </a:fld>
            <a:endParaRPr lang="ar-SA" dirty="0"/>
          </a:p>
        </p:txBody>
      </p:sp>
    </p:spTree>
    <p:extLst>
      <p:ext uri="{BB962C8B-B14F-4D97-AF65-F5344CB8AC3E}">
        <p14:creationId xmlns:p14="http://schemas.microsoft.com/office/powerpoint/2010/main" val="3958095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2130425"/>
            <a:ext cx="4752528" cy="1226567"/>
          </a:xfrm>
          <a:ln>
            <a:solidFill>
              <a:srgbClr val="C00000"/>
            </a:solidFill>
            <a:prstDash val="sysDash"/>
          </a:ln>
        </p:spPr>
        <p:txBody>
          <a:bodyPr>
            <a:normAutofit fontScale="90000"/>
          </a:bodyPr>
          <a:lstStyle/>
          <a:p>
            <a:r>
              <a:rPr lang="ar-SA" b="1" dirty="0" smtClean="0">
                <a:solidFill>
                  <a:srgbClr val="C00000"/>
                </a:solidFill>
              </a:rPr>
              <a:t>واجبات المعلم - إعداد المعلم</a:t>
            </a:r>
            <a:endParaRPr lang="ar-SA" b="1" dirty="0">
              <a:solidFill>
                <a:srgbClr val="C00000"/>
              </a:solidFill>
            </a:endParaRPr>
          </a:p>
        </p:txBody>
      </p:sp>
      <p:sp>
        <p:nvSpPr>
          <p:cNvPr id="3" name="Subtitle 2"/>
          <p:cNvSpPr>
            <a:spLocks noGrp="1"/>
          </p:cNvSpPr>
          <p:nvPr>
            <p:ph type="subTitle" idx="1"/>
          </p:nvPr>
        </p:nvSpPr>
        <p:spPr>
          <a:xfrm>
            <a:off x="1371600" y="3814192"/>
            <a:ext cx="6400800" cy="910952"/>
          </a:xfrm>
          <a:ln>
            <a:solidFill>
              <a:srgbClr val="002060"/>
            </a:solidFill>
            <a:prstDash val="sysDash"/>
          </a:ln>
        </p:spPr>
        <p:txBody>
          <a:bodyPr>
            <a:normAutofit fontScale="85000" lnSpcReduction="20000"/>
          </a:bodyPr>
          <a:lstStyle/>
          <a:p>
            <a:r>
              <a:rPr lang="ar-SA" b="1" dirty="0" smtClean="0">
                <a:solidFill>
                  <a:schemeClr val="accent1">
                    <a:lumMod val="50000"/>
                  </a:schemeClr>
                </a:solidFill>
              </a:rPr>
              <a:t>الإعداد قبل الخدمة -الإعداد أثناء الخدمة</a:t>
            </a:r>
          </a:p>
          <a:p>
            <a:r>
              <a:rPr lang="ar-SA" b="1" dirty="0" smtClean="0">
                <a:solidFill>
                  <a:schemeClr val="accent1">
                    <a:lumMod val="50000"/>
                  </a:schemeClr>
                </a:solidFill>
              </a:rPr>
              <a:t>الجوانب الأساسية لإعداد المعلم</a:t>
            </a: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342" y="44625"/>
            <a:ext cx="2143125"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4797152"/>
            <a:ext cx="5076056" cy="184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1385" y="116632"/>
            <a:ext cx="2867025"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4283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rtl="0">
              <a:spcBef>
                <a:spcPts val="0"/>
              </a:spcBef>
            </a:pPr>
            <a:endParaRPr lang="en-US" sz="4800" b="1" dirty="0">
              <a:ln w="10541" cmpd="sng">
                <a:solidFill>
                  <a:srgbClr val="AD0101">
                    <a:shade val="88000"/>
                    <a:satMod val="110000"/>
                  </a:srgbClr>
                </a:solidFill>
                <a:prstDash val="solid"/>
              </a:ln>
              <a:gradFill>
                <a:gsLst>
                  <a:gs pos="0">
                    <a:srgbClr val="AD0101">
                      <a:tint val="40000"/>
                      <a:satMod val="250000"/>
                    </a:srgbClr>
                  </a:gs>
                  <a:gs pos="9000">
                    <a:srgbClr val="AD0101">
                      <a:tint val="52000"/>
                      <a:satMod val="300000"/>
                    </a:srgbClr>
                  </a:gs>
                  <a:gs pos="50000">
                    <a:srgbClr val="AD0101">
                      <a:shade val="20000"/>
                      <a:satMod val="300000"/>
                    </a:srgbClr>
                  </a:gs>
                  <a:gs pos="79000">
                    <a:srgbClr val="AD0101">
                      <a:tint val="52000"/>
                      <a:satMod val="300000"/>
                    </a:srgbClr>
                  </a:gs>
                  <a:gs pos="100000">
                    <a:srgbClr val="AD0101">
                      <a:tint val="40000"/>
                      <a:satMod val="250000"/>
                    </a:srgbClr>
                  </a:gs>
                </a:gsLst>
                <a:lin ang="5400000"/>
              </a:gradFill>
              <a:latin typeface="Times New Roman"/>
              <a:ea typeface="+mn-ea"/>
              <a:cs typeface="+mn-cs"/>
            </a:endParaRPr>
          </a:p>
        </p:txBody>
      </p:sp>
      <p:sp>
        <p:nvSpPr>
          <p:cNvPr id="3" name="Content Placeholder 2"/>
          <p:cNvSpPr>
            <a:spLocks noGrp="1"/>
          </p:cNvSpPr>
          <p:nvPr>
            <p:ph idx="1"/>
          </p:nvPr>
        </p:nvSpPr>
        <p:spPr>
          <a:xfrm>
            <a:off x="457200" y="116632"/>
            <a:ext cx="8229600" cy="6336704"/>
          </a:xfrm>
          <a:ln>
            <a:solidFill>
              <a:srgbClr val="C00000"/>
            </a:solidFill>
            <a:prstDash val="dash"/>
          </a:ln>
        </p:spPr>
        <p:txBody>
          <a:bodyPr/>
          <a:lstStyle/>
          <a:p>
            <a:pPr>
              <a:buNone/>
            </a:pPr>
            <a:endParaRPr lang="ar-SA" dirty="0" smtClean="0"/>
          </a:p>
          <a:p>
            <a:pPr>
              <a:buNone/>
            </a:pPr>
            <a:endParaRPr lang="ar-SA" dirty="0" smtClean="0"/>
          </a:p>
          <a:p>
            <a:pPr>
              <a:buNone/>
            </a:pPr>
            <a:endParaRPr lang="ar-SA"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60648"/>
            <a:ext cx="6408712" cy="3600400"/>
          </a:xfrm>
          <a:prstGeom prst="rect">
            <a:avLst/>
          </a:prstGeom>
          <a:noFill/>
          <a:ln w="28575">
            <a:solidFill>
              <a:schemeClr val="tx1"/>
            </a:soli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9732" y="4013100"/>
            <a:ext cx="4752528" cy="229622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0843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prstDash val="sysDash"/>
          </a:ln>
        </p:spPr>
        <p:txBody>
          <a:bodyPr>
            <a:noAutofit/>
          </a:bodyPr>
          <a:lstStyle/>
          <a:p>
            <a:r>
              <a:rPr lang="ar-SA" sz="3600" b="1" dirty="0" smtClean="0">
                <a:solidFill>
                  <a:srgbClr val="C00000"/>
                </a:solidFill>
              </a:rPr>
              <a:t>الإعداد أثناء الخدمة </a:t>
            </a:r>
            <a:endParaRPr lang="ar-SA" sz="3600" b="1" dirty="0">
              <a:solidFill>
                <a:srgbClr val="C00000"/>
              </a:solidFill>
            </a:endParaRPr>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r>
              <a:rPr lang="ar-SA" b="1" dirty="0">
                <a:solidFill>
                  <a:srgbClr val="FF0000"/>
                </a:solidFill>
              </a:rPr>
              <a:t>ما المقصود بالإعداد </a:t>
            </a:r>
            <a:r>
              <a:rPr lang="ar-SA" b="1" dirty="0" smtClean="0">
                <a:solidFill>
                  <a:srgbClr val="FF0000"/>
                </a:solidFill>
              </a:rPr>
              <a:t>أثناء الخدمة؟</a:t>
            </a:r>
          </a:p>
          <a:p>
            <a:pPr marL="0" indent="0">
              <a:buNone/>
            </a:pPr>
            <a:r>
              <a:rPr lang="ar-SA" sz="2800" b="1" dirty="0" smtClean="0">
                <a:solidFill>
                  <a:schemeClr val="accent1">
                    <a:lumMod val="75000"/>
                  </a:schemeClr>
                </a:solidFill>
              </a:rPr>
              <a:t>يتم هذا الإعداد في إحدى المؤسسات المتخصصة في إعداد المعلم، كما قد يتم في غيرها من المؤسسات التعليمية أو التدريبية أو غير ذلك، بهدف تنمية معارف ومهارات واتجاهات المعلم العامل فعلا في النظام التعليمي.</a:t>
            </a:r>
          </a:p>
          <a:p>
            <a:pPr marL="0" indent="0">
              <a:buNone/>
            </a:pPr>
            <a:endParaRPr lang="ar-SA" sz="2800" b="1" dirty="0" smtClean="0">
              <a:solidFill>
                <a:schemeClr val="accent1">
                  <a:lumMod val="75000"/>
                </a:schemeClr>
              </a:solidFill>
            </a:endParaRPr>
          </a:p>
          <a:p>
            <a:r>
              <a:rPr lang="ar-SA" b="1" dirty="0" smtClean="0">
                <a:solidFill>
                  <a:schemeClr val="accent1">
                    <a:lumMod val="75000"/>
                  </a:schemeClr>
                </a:solidFill>
              </a:rPr>
              <a:t>يأخذ الإعداد أثناء الخدمة عدة أشكال هي: </a:t>
            </a:r>
            <a:r>
              <a:rPr lang="ar-SA" b="1" dirty="0" smtClean="0">
                <a:solidFill>
                  <a:srgbClr val="C00000"/>
                </a:solidFill>
              </a:rPr>
              <a:t>التدريب ، الدورة الدراسية، إعادة الإعداد</a:t>
            </a:r>
            <a:r>
              <a:rPr lang="ar-SA" b="1" dirty="0" smtClean="0">
                <a:solidFill>
                  <a:schemeClr val="accent1">
                    <a:lumMod val="75000"/>
                  </a:schemeClr>
                </a:solidFill>
              </a:rPr>
              <a:t>. </a:t>
            </a:r>
            <a:endParaRPr lang="ar-SA" b="1" dirty="0" smtClean="0">
              <a:solidFill>
                <a:schemeClr val="tx2"/>
              </a:solidFill>
            </a:endParaRPr>
          </a:p>
          <a:p>
            <a:pPr marL="0" indent="0">
              <a:buNone/>
            </a:pPr>
            <a:endParaRPr lang="ar-SA" b="1" dirty="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a:p>
            <a:pPr marL="0" indent="0">
              <a:buNone/>
            </a:pPr>
            <a:endParaRPr lang="ar-SA" b="1" dirty="0" smtClean="0">
              <a:solidFill>
                <a:schemeClr val="tx2"/>
              </a:solidFill>
            </a:endParaRPr>
          </a:p>
        </p:txBody>
      </p:sp>
    </p:spTree>
    <p:extLst>
      <p:ext uri="{BB962C8B-B14F-4D97-AF65-F5344CB8AC3E}">
        <p14:creationId xmlns:p14="http://schemas.microsoft.com/office/powerpoint/2010/main" val="619605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rgbClr val="FF0000"/>
            </a:solidFill>
            <a:prstDash val="dash"/>
          </a:ln>
        </p:spPr>
        <p:txBody>
          <a:bodyPr>
            <a:normAutofit fontScale="85000" lnSpcReduction="20000"/>
          </a:bodyPr>
          <a:lstStyle/>
          <a:p>
            <a:pPr>
              <a:buFontTx/>
              <a:buChar char="-"/>
            </a:pPr>
            <a:r>
              <a:rPr lang="ar-SA" sz="2800" b="1" dirty="0" smtClean="0">
                <a:solidFill>
                  <a:schemeClr val="accent1">
                    <a:lumMod val="75000"/>
                  </a:schemeClr>
                </a:solidFill>
              </a:rPr>
              <a:t> </a:t>
            </a:r>
            <a:r>
              <a:rPr lang="ar-SA" sz="2800" b="1" dirty="0" smtClean="0">
                <a:solidFill>
                  <a:srgbClr val="C00000"/>
                </a:solidFill>
              </a:rPr>
              <a:t>التدريب :</a:t>
            </a:r>
          </a:p>
          <a:p>
            <a:pPr marL="0" indent="0">
              <a:buNone/>
            </a:pPr>
            <a:r>
              <a:rPr lang="ar-SA" sz="2800" b="1" dirty="0" smtClean="0">
                <a:solidFill>
                  <a:srgbClr val="C00000"/>
                </a:solidFill>
              </a:rPr>
              <a:t> </a:t>
            </a:r>
            <a:r>
              <a:rPr lang="ar-SA" sz="2800" b="1" dirty="0" smtClean="0">
                <a:solidFill>
                  <a:schemeClr val="accent1">
                    <a:lumMod val="75000"/>
                  </a:schemeClr>
                </a:solidFill>
              </a:rPr>
              <a:t>رفع الكفاءة بشكل محدود  في مجال محدد ، كتدريب على طريقة تدريس جديدة ، ويتراوح من بضع ساعات إلى بضع أسابيع.</a:t>
            </a:r>
          </a:p>
          <a:p>
            <a:pPr marL="0" indent="0">
              <a:buNone/>
            </a:pPr>
            <a:endParaRPr lang="ar-SA" sz="2800" b="1" dirty="0" smtClean="0">
              <a:solidFill>
                <a:schemeClr val="accent1">
                  <a:lumMod val="75000"/>
                </a:schemeClr>
              </a:solidFill>
            </a:endParaRPr>
          </a:p>
          <a:p>
            <a:pPr>
              <a:buFontTx/>
              <a:buChar char="-"/>
            </a:pPr>
            <a:r>
              <a:rPr lang="ar-SA" sz="2800" b="1" dirty="0" smtClean="0">
                <a:solidFill>
                  <a:srgbClr val="C00000"/>
                </a:solidFill>
              </a:rPr>
              <a:t>الدورة الدراسية:</a:t>
            </a:r>
          </a:p>
          <a:p>
            <a:pPr marL="0" indent="0">
              <a:buNone/>
            </a:pPr>
            <a:r>
              <a:rPr lang="ar-SA" sz="2800" b="1" dirty="0" smtClean="0">
                <a:solidFill>
                  <a:schemeClr val="accent1">
                    <a:lumMod val="75000"/>
                  </a:schemeClr>
                </a:solidFill>
              </a:rPr>
              <a:t>رفع الكفاءة في أحد المجالات التربوية ، أو زيادة الكفاءة في غير تخصصه الأصلي، ويستغرق فصل دراسي كامل أو فصلين، وتعقد في أحد مؤسسات التعليم أو إعداد المعلم.</a:t>
            </a:r>
          </a:p>
          <a:p>
            <a:pPr>
              <a:buFontTx/>
              <a:buChar char="-"/>
            </a:pPr>
            <a:endParaRPr lang="ar-SA" sz="2800" b="1" dirty="0">
              <a:solidFill>
                <a:schemeClr val="accent1">
                  <a:lumMod val="75000"/>
                </a:schemeClr>
              </a:solidFill>
            </a:endParaRPr>
          </a:p>
          <a:p>
            <a:pPr>
              <a:buFontTx/>
              <a:buChar char="-"/>
            </a:pPr>
            <a:r>
              <a:rPr lang="ar-SA" sz="2800" b="1" dirty="0" smtClean="0">
                <a:solidFill>
                  <a:srgbClr val="C00000"/>
                </a:solidFill>
              </a:rPr>
              <a:t>إعادة الإعداد:</a:t>
            </a:r>
          </a:p>
          <a:p>
            <a:pPr marL="0" indent="0">
              <a:buNone/>
            </a:pPr>
            <a:r>
              <a:rPr lang="ar-SA" sz="2800" b="1" dirty="0" smtClean="0">
                <a:solidFill>
                  <a:schemeClr val="accent1">
                    <a:lumMod val="75000"/>
                  </a:schemeClr>
                </a:solidFill>
              </a:rPr>
              <a:t>انتظام المعلم في إحدى مؤسسات إعداد المعلم من جديد للحصول مؤهل أعلى من مؤهله الذي عين به على وظيفته الحالية  مثل :البكالوريوس أو الماجستير.</a:t>
            </a:r>
          </a:p>
          <a:p>
            <a:pPr>
              <a:buFontTx/>
              <a:buChar char="-"/>
            </a:pPr>
            <a:endParaRPr lang="ar-SA" sz="2800" b="1" dirty="0" smtClean="0">
              <a:solidFill>
                <a:schemeClr val="accent1">
                  <a:lumMod val="75000"/>
                </a:schemeClr>
              </a:solidFill>
            </a:endParaRPr>
          </a:p>
          <a:p>
            <a:pPr>
              <a:buFontTx/>
              <a:buChar char="-"/>
            </a:pPr>
            <a:endParaRPr lang="ar-SA" sz="2800" b="1" dirty="0">
              <a:solidFill>
                <a:schemeClr val="accent1">
                  <a:lumMod val="75000"/>
                </a:schemeClr>
              </a:solidFill>
            </a:endParaRPr>
          </a:p>
        </p:txBody>
      </p:sp>
    </p:spTree>
    <p:extLst>
      <p:ext uri="{BB962C8B-B14F-4D97-AF65-F5344CB8AC3E}">
        <p14:creationId xmlns:p14="http://schemas.microsoft.com/office/powerpoint/2010/main" val="32711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prstDash val="sysDash"/>
          </a:ln>
        </p:spPr>
        <p:txBody>
          <a:bodyPr/>
          <a:lstStyle/>
          <a:p>
            <a:r>
              <a:rPr lang="ar-SA" b="1" dirty="0" smtClean="0">
                <a:solidFill>
                  <a:srgbClr val="C00000"/>
                </a:solidFill>
              </a:rPr>
              <a:t>الجوانب الأساسية لإعداد المعلم</a:t>
            </a:r>
            <a:endParaRPr lang="ar-SA" b="1" dirty="0">
              <a:solidFill>
                <a:srgbClr val="C00000"/>
              </a:solidFill>
            </a:endParaRPr>
          </a:p>
        </p:txBody>
      </p:sp>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0" indent="0">
              <a:buNone/>
            </a:pPr>
            <a:r>
              <a:rPr lang="ar-SA" b="1" dirty="0" smtClean="0">
                <a:solidFill>
                  <a:schemeClr val="tx2">
                    <a:lumMod val="75000"/>
                  </a:schemeClr>
                </a:solidFill>
              </a:rPr>
              <a:t>1/ الأعداد الثقافي العام.</a:t>
            </a:r>
          </a:p>
          <a:p>
            <a:pPr marL="0" indent="0">
              <a:buNone/>
            </a:pPr>
            <a:endParaRPr lang="ar-SA" b="1" dirty="0" smtClean="0">
              <a:solidFill>
                <a:schemeClr val="tx2">
                  <a:lumMod val="75000"/>
                </a:schemeClr>
              </a:solidFill>
            </a:endParaRPr>
          </a:p>
          <a:p>
            <a:pPr marL="0" indent="0">
              <a:buNone/>
            </a:pPr>
            <a:r>
              <a:rPr lang="ar-SA" b="1" dirty="0" smtClean="0">
                <a:solidFill>
                  <a:schemeClr val="tx2">
                    <a:lumMod val="75000"/>
                  </a:schemeClr>
                </a:solidFill>
              </a:rPr>
              <a:t>2/ الإعداد الأكاديمي.</a:t>
            </a:r>
          </a:p>
          <a:p>
            <a:pPr marL="0" indent="0">
              <a:buNone/>
            </a:pPr>
            <a:endParaRPr lang="ar-SA" b="1" dirty="0">
              <a:solidFill>
                <a:schemeClr val="tx2">
                  <a:lumMod val="75000"/>
                </a:schemeClr>
              </a:solidFill>
            </a:endParaRPr>
          </a:p>
          <a:p>
            <a:pPr marL="0" indent="0">
              <a:buNone/>
            </a:pPr>
            <a:r>
              <a:rPr lang="ar-SA" b="1" dirty="0" smtClean="0">
                <a:solidFill>
                  <a:schemeClr val="tx2">
                    <a:lumMod val="75000"/>
                  </a:schemeClr>
                </a:solidFill>
              </a:rPr>
              <a:t>3/ الإعداد المهني.</a:t>
            </a:r>
            <a:endParaRPr lang="ar-SA" b="1" dirty="0" smtClean="0">
              <a:solidFill>
                <a:schemeClr val="tx2">
                  <a:lumMod val="75000"/>
                </a:schemeClr>
              </a:solidFill>
            </a:endParaRPr>
          </a:p>
          <a:p>
            <a:endParaRPr lang="ar-SA"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7350" y="4922044"/>
            <a:ext cx="749300" cy="81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77879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ln w="28575">
            <a:solidFill>
              <a:srgbClr val="FFC000"/>
            </a:solidFill>
          </a:ln>
        </p:spPr>
        <p:txBody>
          <a:bodyPr/>
          <a:lstStyle/>
          <a:p>
            <a:r>
              <a:rPr lang="ar-SA" b="1" dirty="0" smtClean="0">
                <a:solidFill>
                  <a:srgbClr val="C00000"/>
                </a:solidFill>
              </a:rPr>
              <a:t>ما المقصود بالإعداد الأكاديمي للمعلم؟</a:t>
            </a:r>
          </a:p>
          <a:p>
            <a:pPr marL="0" indent="0">
              <a:buNone/>
            </a:pPr>
            <a:r>
              <a:rPr lang="ar-SA" sz="2800" b="1" dirty="0" smtClean="0">
                <a:solidFill>
                  <a:schemeClr val="tx2"/>
                </a:solidFill>
              </a:rPr>
              <a:t>تلك المقررات التي تختص بالبنية المعرفية والمهارية للمعلم في تخصص معين من التخصصات المعروفة في مؤسسات الإعداد( العلوم الدينية – اللغة العربية – العلوم الطبيعية....إلخ</a:t>
            </a:r>
            <a:r>
              <a:rPr lang="ar-SA" sz="2800" b="1" dirty="0" smtClean="0">
                <a:solidFill>
                  <a:schemeClr val="tx2"/>
                </a:solidFill>
              </a:rPr>
              <a:t>)</a:t>
            </a:r>
          </a:p>
          <a:p>
            <a:pPr marL="0" indent="0">
              <a:buNone/>
            </a:pPr>
            <a:endParaRPr lang="ar-SA" sz="2800" b="1" dirty="0" smtClean="0">
              <a:solidFill>
                <a:schemeClr val="tx2"/>
              </a:solidFill>
            </a:endParaRPr>
          </a:p>
          <a:p>
            <a:r>
              <a:rPr lang="ar-SA" b="1" dirty="0" smtClean="0">
                <a:solidFill>
                  <a:srgbClr val="C00000"/>
                </a:solidFill>
              </a:rPr>
              <a:t>على ماذا يعتمد عدد المقررات الأكاديمية وعمقها </a:t>
            </a:r>
            <a:r>
              <a:rPr lang="ar-SA" b="1" dirty="0" smtClean="0">
                <a:solidFill>
                  <a:srgbClr val="C00000"/>
                </a:solidFill>
              </a:rPr>
              <a:t>؟</a:t>
            </a:r>
          </a:p>
          <a:p>
            <a:pPr marL="0" indent="0">
              <a:buNone/>
            </a:pPr>
            <a:r>
              <a:rPr lang="ar-SA" sz="2800" b="1" dirty="0" smtClean="0">
                <a:solidFill>
                  <a:schemeClr val="tx2"/>
                </a:solidFill>
              </a:rPr>
              <a:t>يعتمد على مستوى المرحلة التي يعد المعلم للتدريس فيها.</a:t>
            </a:r>
            <a:endParaRPr lang="ar-SA" sz="2800" b="1" dirty="0" smtClean="0">
              <a:solidFill>
                <a:schemeClr val="tx2"/>
              </a:solidFill>
            </a:endParaRPr>
          </a:p>
          <a:p>
            <a:pPr marL="0" indent="0">
              <a:buNone/>
            </a:pPr>
            <a:endParaRPr lang="ar-SA" b="1" dirty="0" smtClean="0">
              <a:solidFill>
                <a:schemeClr val="accent1">
                  <a:lumMod val="75000"/>
                </a:schemeClr>
              </a:solidFill>
            </a:endParaRPr>
          </a:p>
          <a:p>
            <a:endParaRPr lang="ar-SA" b="1" dirty="0">
              <a:solidFill>
                <a:schemeClr val="accent1">
                  <a:lumMod val="75000"/>
                </a:schemeClr>
              </a:solidFill>
            </a:endParaRPr>
          </a:p>
          <a:p>
            <a:pPr marL="0" indent="0">
              <a:buNone/>
            </a:pPr>
            <a:endParaRPr lang="ar-SA" b="1" dirty="0">
              <a:solidFill>
                <a:schemeClr val="accent1">
                  <a:lumMod val="75000"/>
                </a:schemeClr>
              </a:solidFill>
            </a:endParaRPr>
          </a:p>
        </p:txBody>
      </p:sp>
      <p:sp>
        <p:nvSpPr>
          <p:cNvPr id="6" name="Title 1"/>
          <p:cNvSpPr>
            <a:spLocks noGrp="1"/>
          </p:cNvSpPr>
          <p:nvPr>
            <p:ph type="title"/>
          </p:nvPr>
        </p:nvSpPr>
        <p:spPr>
          <a:xfrm>
            <a:off x="457200" y="274638"/>
            <a:ext cx="8229600" cy="1143000"/>
          </a:xfrm>
          <a:ln>
            <a:solidFill>
              <a:srgbClr val="FF0000"/>
            </a:solidFill>
            <a:prstDash val="sysDash"/>
          </a:ln>
        </p:spPr>
        <p:txBody>
          <a:bodyPr/>
          <a:lstStyle/>
          <a:p>
            <a:r>
              <a:rPr lang="ar-SA" b="1" dirty="0" smtClean="0">
                <a:solidFill>
                  <a:srgbClr val="C00000"/>
                </a:solidFill>
              </a:rPr>
              <a:t>الإعداد الأكاديمي</a:t>
            </a:r>
            <a:endParaRPr lang="ar-SA" b="1" dirty="0">
              <a:solidFill>
                <a:srgbClr val="C00000"/>
              </a:solidFill>
            </a:endParaRPr>
          </a:p>
        </p:txBody>
      </p:sp>
    </p:spTree>
    <p:extLst>
      <p:ext uri="{BB962C8B-B14F-4D97-AF65-F5344CB8AC3E}">
        <p14:creationId xmlns:p14="http://schemas.microsoft.com/office/powerpoint/2010/main" val="2808929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prstDash val="sysDash"/>
          </a:ln>
        </p:spPr>
        <p:txBody>
          <a:bodyPr>
            <a:normAutofit/>
          </a:bodyPr>
          <a:lstStyle/>
          <a:p>
            <a:r>
              <a:rPr lang="ar-SA" sz="3600" b="1" dirty="0" smtClean="0">
                <a:solidFill>
                  <a:srgbClr val="C00000"/>
                </a:solidFill>
              </a:rPr>
              <a:t>الإعداد المهني</a:t>
            </a:r>
            <a:endParaRPr lang="ar-SA" sz="3600" b="1" dirty="0">
              <a:solidFill>
                <a:srgbClr val="C00000"/>
              </a:solidFill>
            </a:endParaRPr>
          </a:p>
        </p:txBody>
      </p:sp>
      <p:sp>
        <p:nvSpPr>
          <p:cNvPr id="3" name="Content Placeholder 2"/>
          <p:cNvSpPr>
            <a:spLocks noGrp="1"/>
          </p:cNvSpPr>
          <p:nvPr>
            <p:ph idx="1"/>
          </p:nvPr>
        </p:nvSpPr>
        <p:spPr>
          <a:xfrm>
            <a:off x="467544" y="1600200"/>
            <a:ext cx="8219256" cy="4525963"/>
          </a:xfrm>
        </p:spPr>
        <p:style>
          <a:lnRef idx="2">
            <a:schemeClr val="accent6"/>
          </a:lnRef>
          <a:fillRef idx="1">
            <a:schemeClr val="lt1"/>
          </a:fillRef>
          <a:effectRef idx="0">
            <a:schemeClr val="accent6"/>
          </a:effectRef>
          <a:fontRef idx="minor">
            <a:schemeClr val="dk1"/>
          </a:fontRef>
        </p:style>
        <p:txBody>
          <a:bodyPr/>
          <a:lstStyle/>
          <a:p>
            <a:pPr>
              <a:buFontTx/>
              <a:buChar char="-"/>
            </a:pPr>
            <a:r>
              <a:rPr lang="ar-SA" b="1" dirty="0" smtClean="0">
                <a:solidFill>
                  <a:schemeClr val="accent1">
                    <a:lumMod val="75000"/>
                  </a:schemeClr>
                </a:solidFill>
              </a:rPr>
              <a:t>ما المقصود بالإعداد المهني للمعلم؟</a:t>
            </a:r>
          </a:p>
          <a:p>
            <a:pPr>
              <a:buFontTx/>
              <a:buChar char="-"/>
            </a:pPr>
            <a:r>
              <a:rPr lang="ar-SA" b="1" dirty="0" smtClean="0">
                <a:solidFill>
                  <a:srgbClr val="FF0000"/>
                </a:solidFill>
              </a:rPr>
              <a:t>تلك المقررات التي تعمل على إكساب المعلم المعلومات والمهارات والاتجاهات التربوية لممارسة مهنة التدريس.</a:t>
            </a:r>
          </a:p>
          <a:p>
            <a:pPr>
              <a:buFontTx/>
              <a:buChar char="-"/>
            </a:pPr>
            <a:endParaRPr lang="ar-SA" b="1" dirty="0">
              <a:solidFill>
                <a:schemeClr val="accent1">
                  <a:lumMod val="75000"/>
                </a:schemeClr>
              </a:solidFill>
            </a:endParaRPr>
          </a:p>
          <a:p>
            <a:pPr>
              <a:buFontTx/>
              <a:buChar char="-"/>
            </a:pPr>
            <a:r>
              <a:rPr lang="ar-SA" b="1" dirty="0" smtClean="0">
                <a:solidFill>
                  <a:schemeClr val="accent1">
                    <a:lumMod val="75000"/>
                  </a:schemeClr>
                </a:solidFill>
              </a:rPr>
              <a:t>تشتمل التربية العمليةعلى ثلاثة أنواع هي: </a:t>
            </a:r>
            <a:r>
              <a:rPr lang="ar-SA" b="1" dirty="0" smtClean="0">
                <a:solidFill>
                  <a:srgbClr val="C00000"/>
                </a:solidFill>
              </a:rPr>
              <a:t>مقررات كاملة، تدريبات تعتبر جزء من مقررات ، برامج أو نشاطات غير صفية</a:t>
            </a:r>
            <a:r>
              <a:rPr lang="ar-SA" b="1" dirty="0" smtClean="0">
                <a:solidFill>
                  <a:schemeClr val="accent1">
                    <a:lumMod val="75000"/>
                  </a:schemeClr>
                </a:solidFill>
              </a:rPr>
              <a:t>. اعملي مع مجموعتك لتحديد الفرق بينها؟</a:t>
            </a:r>
          </a:p>
          <a:p>
            <a:pPr marL="0" indent="0">
              <a:buNone/>
            </a:pPr>
            <a:endParaRPr lang="ar-SA" b="1" dirty="0" smtClean="0">
              <a:solidFill>
                <a:schemeClr val="accent1">
                  <a:lumMod val="75000"/>
                </a:schemeClr>
              </a:solidFill>
            </a:endParaRPr>
          </a:p>
        </p:txBody>
      </p:sp>
      <p:sp>
        <p:nvSpPr>
          <p:cNvPr id="7" name="Rectangle 6"/>
          <p:cNvSpPr/>
          <p:nvPr/>
        </p:nvSpPr>
        <p:spPr>
          <a:xfrm>
            <a:off x="527359" y="3620356"/>
            <a:ext cx="8221105" cy="461665"/>
          </a:xfrm>
          <a:prstGeom prst="rect">
            <a:avLst/>
          </a:prstGeom>
          <a:ln>
            <a:solidFill>
              <a:schemeClr val="bg1"/>
            </a:solidFill>
          </a:ln>
        </p:spPr>
        <p:txBody>
          <a:bodyPr wrap="square">
            <a:spAutoFit/>
          </a:bodyPr>
          <a:lstStyle/>
          <a:p>
            <a:endParaRPr lang="ar-SA" sz="2400" b="1" dirty="0">
              <a:solidFill>
                <a:srgbClr val="002060"/>
              </a:solidFill>
            </a:endParaRPr>
          </a:p>
        </p:txBody>
      </p:sp>
    </p:spTree>
    <p:extLst>
      <p:ext uri="{BB962C8B-B14F-4D97-AF65-F5344CB8AC3E}">
        <p14:creationId xmlns:p14="http://schemas.microsoft.com/office/powerpoint/2010/main" val="30453654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14400"/>
            <a:ext cx="8229600" cy="5943600"/>
          </a:xfrm>
        </p:spPr>
        <p:txBody>
          <a:bodyPr>
            <a:normAutofit lnSpcReduction="10000"/>
          </a:bodyPr>
          <a:lstStyle/>
          <a:p>
            <a:pPr marL="0" indent="0">
              <a:buNone/>
            </a:pPr>
            <a:r>
              <a:rPr lang="ar-SA" b="1" dirty="0" smtClean="0">
                <a:solidFill>
                  <a:srgbClr val="C00000"/>
                </a:solidFill>
              </a:rPr>
              <a:t>(1) مقررات كاملة</a:t>
            </a:r>
            <a:r>
              <a:rPr lang="ar-SA" dirty="0" smtClean="0">
                <a:solidFill>
                  <a:srgbClr val="C00000"/>
                </a:solidFill>
              </a:rPr>
              <a:t>: </a:t>
            </a:r>
            <a:r>
              <a:rPr lang="ar-SA" sz="2800" dirty="0" smtClean="0"/>
              <a:t>منها مقرر التربية الميدانية والذي يطلق عليها التربية العملية في بعض الكليات.</a:t>
            </a:r>
          </a:p>
          <a:p>
            <a:pPr marL="0" indent="0">
              <a:buNone/>
            </a:pPr>
            <a:endParaRPr lang="ar-SA" dirty="0" smtClean="0"/>
          </a:p>
          <a:p>
            <a:pPr marL="0" indent="0">
              <a:buNone/>
            </a:pPr>
            <a:r>
              <a:rPr lang="ar-SA" dirty="0" smtClean="0">
                <a:solidFill>
                  <a:srgbClr val="C00000"/>
                </a:solidFill>
              </a:rPr>
              <a:t>(2) </a:t>
            </a:r>
            <a:r>
              <a:rPr lang="ar-SA" b="1" dirty="0" smtClean="0">
                <a:solidFill>
                  <a:srgbClr val="C00000"/>
                </a:solidFill>
              </a:rPr>
              <a:t>تدريبات تعتبر جزءاً من مقررات: </a:t>
            </a:r>
            <a:r>
              <a:rPr lang="ar-SA" sz="2800" dirty="0" smtClean="0"/>
              <a:t>حيث يطلب أساتذة بعض المقررات تقديم عروض عملية لموضوعات أو تقارير.</a:t>
            </a:r>
          </a:p>
          <a:p>
            <a:pPr marL="0" indent="0">
              <a:buNone/>
            </a:pPr>
            <a:endParaRPr lang="ar-SA" dirty="0"/>
          </a:p>
          <a:p>
            <a:pPr marL="0" indent="0">
              <a:buNone/>
            </a:pPr>
            <a:endParaRPr lang="ar-SA" dirty="0" smtClean="0"/>
          </a:p>
          <a:p>
            <a:pPr marL="0" indent="0">
              <a:buNone/>
            </a:pPr>
            <a:r>
              <a:rPr lang="ar-SA" b="1" dirty="0" smtClean="0">
                <a:solidFill>
                  <a:srgbClr val="C00000"/>
                </a:solidFill>
              </a:rPr>
              <a:t>(3) برامج أو نشاطات غير صفية: </a:t>
            </a:r>
            <a:r>
              <a:rPr lang="ar-SA" sz="2800" dirty="0" smtClean="0"/>
              <a:t>وهي برامج تنظمها مؤسسات إعداد المعلم كنشاطات خدمة البيئة التي يشارك فيها الطلاب المعلمون ومعسكرات الجوالة التي يستركون فيها مع طلاب المدارس، والنشاطات المسرحية او الفنية التي تشارك فيها مؤسسات إعداد المعلم مع إدارات التعليم.</a:t>
            </a:r>
            <a:endParaRPr lang="ar-SA" sz="2800" dirty="0"/>
          </a:p>
        </p:txBody>
      </p:sp>
    </p:spTree>
    <p:extLst>
      <p:ext uri="{BB962C8B-B14F-4D97-AF65-F5344CB8AC3E}">
        <p14:creationId xmlns:p14="http://schemas.microsoft.com/office/powerpoint/2010/main" val="2502052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prstDash val="dash"/>
          </a:ln>
        </p:spPr>
        <p:txBody>
          <a:bodyPr>
            <a:normAutofit/>
          </a:bodyPr>
          <a:lstStyle/>
          <a:p>
            <a:r>
              <a:rPr lang="ar-SA" sz="4000" b="1" dirty="0" smtClean="0">
                <a:solidFill>
                  <a:srgbClr val="C00000"/>
                </a:solidFill>
              </a:rPr>
              <a:t>نشاط </a:t>
            </a:r>
            <a:endParaRPr lang="ar-SA" sz="4000" b="1" dirty="0">
              <a:solidFill>
                <a:srgbClr val="C00000"/>
              </a:solidFill>
            </a:endParaRPr>
          </a:p>
        </p:txBody>
      </p:sp>
      <p:sp>
        <p:nvSpPr>
          <p:cNvPr id="3" name="Content Placeholder 2"/>
          <p:cNvSpPr>
            <a:spLocks noGrp="1"/>
          </p:cNvSpPr>
          <p:nvPr>
            <p:ph idx="1"/>
          </p:nvPr>
        </p:nvSpPr>
        <p:spPr>
          <a:xfrm>
            <a:off x="385192" y="1600200"/>
            <a:ext cx="8435280" cy="4525963"/>
          </a:xfrm>
        </p:spPr>
        <p:style>
          <a:lnRef idx="2">
            <a:schemeClr val="accent6"/>
          </a:lnRef>
          <a:fillRef idx="1">
            <a:schemeClr val="lt1"/>
          </a:fillRef>
          <a:effectRef idx="0">
            <a:schemeClr val="accent6"/>
          </a:effectRef>
          <a:fontRef idx="minor">
            <a:schemeClr val="dk1"/>
          </a:fontRef>
        </p:style>
        <p:txBody>
          <a:bodyPr/>
          <a:lstStyle/>
          <a:p>
            <a:pPr marL="0" indent="0">
              <a:buNone/>
            </a:pPr>
            <a:endParaRPr lang="ar-SA" sz="2800" b="1" dirty="0" smtClean="0">
              <a:solidFill>
                <a:srgbClr val="002060"/>
              </a:solidFill>
            </a:endParaRPr>
          </a:p>
          <a:p>
            <a:pPr marL="0" indent="0">
              <a:buNone/>
            </a:pPr>
            <a:r>
              <a:rPr lang="ar-SA" sz="2800" b="1" dirty="0" smtClean="0">
                <a:solidFill>
                  <a:srgbClr val="002060"/>
                </a:solidFill>
              </a:rPr>
              <a:t>لتتعرفي أكثر على مفهوم الإعداد المهني . لخصي مع مجموعتك صفحة 228 – صفحة 230 . ثم قومي بعرضها أمام زميلاتك. أمامك 6 دقائق لإنهاء النشاط.</a:t>
            </a:r>
          </a:p>
        </p:txBody>
      </p:sp>
      <p:sp>
        <p:nvSpPr>
          <p:cNvPr id="4" name="Round Diagonal Corner Rectangle 3"/>
          <p:cNvSpPr/>
          <p:nvPr/>
        </p:nvSpPr>
        <p:spPr>
          <a:xfrm>
            <a:off x="395536" y="1772816"/>
            <a:ext cx="8424936" cy="2304256"/>
          </a:xfrm>
          <a:prstGeom prst="round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973337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dirty="0" smtClean="0"/>
          </a:p>
          <a:p>
            <a:endParaRPr lang="ar-SA" dirty="0"/>
          </a:p>
          <a:p>
            <a:pPr marL="0" indent="0" algn="ctr">
              <a:buNone/>
            </a:pPr>
            <a:r>
              <a:rPr lang="ar-SA" b="1" dirty="0" smtClean="0"/>
              <a:t>    شكراً لاهتمامكن وتفاعلكن</a:t>
            </a:r>
          </a:p>
          <a:p>
            <a:pPr marL="0" indent="0" algn="ctr">
              <a:buNone/>
            </a:pPr>
            <a:endParaRPr lang="ar-SA" dirty="0"/>
          </a:p>
          <a:p>
            <a:pPr marL="0" indent="0" algn="ctr">
              <a:buNone/>
            </a:pPr>
            <a:r>
              <a:rPr lang="ar-SA" dirty="0" smtClean="0"/>
              <a:t> </a:t>
            </a:r>
            <a:endParaRPr lang="ar-SA" dirty="0"/>
          </a:p>
        </p:txBody>
      </p:sp>
      <p:sp>
        <p:nvSpPr>
          <p:cNvPr id="4" name="Smiley Face 3"/>
          <p:cNvSpPr/>
          <p:nvPr/>
        </p:nvSpPr>
        <p:spPr>
          <a:xfrm>
            <a:off x="3275856" y="4365104"/>
            <a:ext cx="2304256" cy="1368152"/>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rgbClr val="FFFF00"/>
              </a:solidFill>
            </a:endParaRPr>
          </a:p>
        </p:txBody>
      </p:sp>
    </p:spTree>
    <p:extLst>
      <p:ext uri="{BB962C8B-B14F-4D97-AF65-F5344CB8AC3E}">
        <p14:creationId xmlns:p14="http://schemas.microsoft.com/office/powerpoint/2010/main" val="1832346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u="sng" dirty="0" smtClean="0">
                <a:solidFill>
                  <a:srgbClr val="C00000"/>
                </a:solidFill>
              </a:rPr>
              <a:t>بعد هذه المحاضرة ستكونين قادرة على معرفة : </a:t>
            </a:r>
          </a:p>
          <a:p>
            <a:r>
              <a:rPr lang="ar-SA" dirty="0" smtClean="0"/>
              <a:t>واجبات المعلم كما يراها علماء التربية في الإسلام.</a:t>
            </a:r>
          </a:p>
          <a:p>
            <a:r>
              <a:rPr lang="ar-SA" dirty="0" smtClean="0"/>
              <a:t>أسس الإعداد قبل الخدمة.</a:t>
            </a:r>
          </a:p>
          <a:p>
            <a:r>
              <a:rPr lang="ar-SA" dirty="0" smtClean="0"/>
              <a:t>أسس الإعداد أثناء الخدمة.</a:t>
            </a:r>
          </a:p>
          <a:p>
            <a:r>
              <a:rPr lang="ar-SA" dirty="0" smtClean="0"/>
              <a:t>الجوانب الأساسية لإعداد المعلم.</a:t>
            </a:r>
          </a:p>
          <a:p>
            <a:pPr marL="514350" indent="-514350">
              <a:buAutoNum type="arabicPeriod"/>
            </a:pPr>
            <a:r>
              <a:rPr lang="ar-SA" dirty="0" smtClean="0"/>
              <a:t>الإعداد الثقافي للمعلم.</a:t>
            </a:r>
          </a:p>
          <a:p>
            <a:pPr marL="514350" indent="-514350">
              <a:buAutoNum type="arabicPeriod"/>
            </a:pPr>
            <a:r>
              <a:rPr lang="ar-SA" dirty="0" smtClean="0"/>
              <a:t>الإعداد الأكاديمي.</a:t>
            </a:r>
          </a:p>
          <a:p>
            <a:pPr marL="514350" indent="-514350">
              <a:buAutoNum type="arabicPeriod"/>
            </a:pPr>
            <a:r>
              <a:rPr lang="ar-SA" dirty="0" smtClean="0"/>
              <a:t>الإعداد المهني.</a:t>
            </a:r>
          </a:p>
          <a:p>
            <a:pPr marL="0" indent="0">
              <a:buNone/>
            </a:pPr>
            <a:endParaRPr lang="ar-SA" dirty="0" smtClean="0"/>
          </a:p>
        </p:txBody>
      </p:sp>
    </p:spTree>
    <p:extLst>
      <p:ext uri="{BB962C8B-B14F-4D97-AF65-F5344CB8AC3E}">
        <p14:creationId xmlns:p14="http://schemas.microsoft.com/office/powerpoint/2010/main" val="2721458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واجبات المعلم كما يراها علماء التربية  في الاسلام</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بذل الجهد في نصح الطلاب.</a:t>
            </a:r>
          </a:p>
          <a:p>
            <a:r>
              <a:rPr lang="ar-SA" dirty="0" smtClean="0"/>
              <a:t>الرحمة بالطلاب ومعاملتهم بلين وصدق.</a:t>
            </a:r>
          </a:p>
          <a:p>
            <a:r>
              <a:rPr lang="ar-SA" dirty="0" smtClean="0"/>
              <a:t>تقوى الله في عمله وفي علمه الذي يحمله.</a:t>
            </a:r>
          </a:p>
          <a:p>
            <a:r>
              <a:rPr lang="ar-SA" dirty="0" smtClean="0"/>
              <a:t>الزهد في الدنيا والسعي في الآخرة.</a:t>
            </a:r>
          </a:p>
          <a:p>
            <a:r>
              <a:rPr lang="ar-SA" dirty="0" smtClean="0"/>
              <a:t>دراسة قدرات كل متعلم.</a:t>
            </a:r>
          </a:p>
          <a:p>
            <a:r>
              <a:rPr lang="ar-SA" dirty="0" smtClean="0"/>
              <a:t>العدل بين الطلاب.</a:t>
            </a:r>
          </a:p>
          <a:p>
            <a:r>
              <a:rPr lang="ar-SA" dirty="0" smtClean="0"/>
              <a:t>الإخلاص للعلم.</a:t>
            </a:r>
          </a:p>
          <a:p>
            <a:r>
              <a:rPr lang="ar-SA" dirty="0" smtClean="0"/>
              <a:t>مطابقة القول للفعل.</a:t>
            </a:r>
          </a:p>
          <a:p>
            <a:r>
              <a:rPr lang="ar-SA" dirty="0" smtClean="0"/>
              <a:t>اجتناب ما يسيء إلى السمعة.</a:t>
            </a:r>
          </a:p>
          <a:p>
            <a:r>
              <a:rPr lang="ar-SA" dirty="0" smtClean="0"/>
              <a:t>المحافظة على شعائر الإسلام.</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0" indent="0">
              <a:buNone/>
            </a:pPr>
            <a:endParaRPr lang="ar-SA" dirty="0" smtClean="0"/>
          </a:p>
          <a:p>
            <a:pPr marL="0" indent="0">
              <a:buNone/>
            </a:pPr>
            <a:endParaRPr lang="ar-SA" b="1" dirty="0" smtClean="0"/>
          </a:p>
          <a:p>
            <a:pPr marL="0" indent="0">
              <a:buNone/>
            </a:pPr>
            <a:r>
              <a:rPr lang="ar-SA" dirty="0" smtClean="0">
                <a:solidFill>
                  <a:srgbClr val="C00000"/>
                </a:solidFill>
              </a:rPr>
              <a:t>  حاولي مع مجموعتك تحديد معنى لإعداد المعلم</a:t>
            </a:r>
          </a:p>
          <a:p>
            <a:pPr marL="0" indent="0">
              <a:buNone/>
            </a:pPr>
            <a:endParaRPr lang="ar-SA" dirty="0" smtClean="0"/>
          </a:p>
          <a:p>
            <a:pPr marL="0" indent="0">
              <a:buNone/>
            </a:pPr>
            <a:endParaRPr lang="ar-SA" dirty="0" smtClean="0"/>
          </a:p>
        </p:txBody>
      </p:sp>
      <p:sp>
        <p:nvSpPr>
          <p:cNvPr id="4" name="Oval Callout 3"/>
          <p:cNvSpPr/>
          <p:nvPr/>
        </p:nvSpPr>
        <p:spPr>
          <a:xfrm>
            <a:off x="1979712" y="2204864"/>
            <a:ext cx="6624736" cy="1512168"/>
          </a:xfrm>
          <a:prstGeom prst="wedgeEllipseCallout">
            <a:avLst>
              <a:gd name="adj1" fmla="val -31858"/>
              <a:gd name="adj2" fmla="val 68913"/>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29227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smtClean="0"/>
          </a:p>
          <a:p>
            <a:endParaRPr lang="ar-SA" dirty="0" smtClean="0"/>
          </a:p>
          <a:p>
            <a:endParaRPr lang="ar-SA" dirty="0" smtClean="0"/>
          </a:p>
          <a:p>
            <a:r>
              <a:rPr lang="ar-SA" sz="3600" dirty="0" smtClean="0"/>
              <a:t>هو تقديم مقررات خاصة لتنمية مهارات ومعلومات واتجاهات ضرورية للمعلم، لمساعدته على أداء مهام عمله.</a:t>
            </a:r>
          </a:p>
          <a:p>
            <a:endParaRPr lang="ar-SA"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4"/>
            <a:ext cx="8229600" cy="5112568"/>
          </a:xfrm>
          <a:ln>
            <a:solidFill>
              <a:srgbClr val="FF0000"/>
            </a:solidFill>
            <a:prstDash val="sysDash"/>
          </a:ln>
        </p:spPr>
        <p:txBody>
          <a:bodyPr>
            <a:noAutofit/>
          </a:bodyPr>
          <a:lstStyle/>
          <a:p>
            <a:pPr algn="r"/>
            <a:r>
              <a:rPr lang="ar-SA" sz="2800" dirty="0" smtClean="0"/>
              <a:t/>
            </a:r>
            <a:br>
              <a:rPr lang="ar-SA" sz="2800" dirty="0" smtClean="0"/>
            </a:br>
            <a:endParaRPr lang="ar-SA" sz="2800" dirty="0"/>
          </a:p>
        </p:txBody>
      </p:sp>
      <p:graphicFrame>
        <p:nvGraphicFramePr>
          <p:cNvPr id="3" name="Diagram 2"/>
          <p:cNvGraphicFramePr/>
          <p:nvPr>
            <p:extLst>
              <p:ext uri="{D42A27DB-BD31-4B8C-83A1-F6EECF244321}">
                <p14:modId xmlns:p14="http://schemas.microsoft.com/office/powerpoint/2010/main" val="6685059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5494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prstDash val="sysDash"/>
          </a:ln>
        </p:spPr>
        <p:txBody>
          <a:bodyPr>
            <a:noAutofit/>
          </a:bodyPr>
          <a:lstStyle/>
          <a:p>
            <a:r>
              <a:rPr lang="ar-SA" sz="3600" b="1" dirty="0" smtClean="0">
                <a:solidFill>
                  <a:srgbClr val="C00000"/>
                </a:solidFill>
              </a:rPr>
              <a:t>الإعداد قبل الخدمة</a:t>
            </a:r>
            <a:endParaRPr lang="ar-SA" sz="3600" b="1" dirty="0">
              <a:solidFill>
                <a:srgbClr val="C00000"/>
              </a:solidFill>
            </a:endParaRPr>
          </a:p>
        </p:txBody>
      </p:sp>
      <p:sp>
        <p:nvSpPr>
          <p:cNvPr id="6" name="Left Arrow 5"/>
          <p:cNvSpPr/>
          <p:nvPr/>
        </p:nvSpPr>
        <p:spPr>
          <a:xfrm>
            <a:off x="4788024" y="3789040"/>
            <a:ext cx="720080" cy="792088"/>
          </a:xfrm>
          <a:prstGeom prst="left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 name="Content Placeholder 2"/>
          <p:cNvSpPr>
            <a:spLocks noGrp="1"/>
          </p:cNvSpPr>
          <p:nvPr>
            <p:ph idx="1"/>
          </p:nvPr>
        </p:nvSpPr>
        <p:spPr>
          <a:ln>
            <a:solidFill>
              <a:srgbClr val="FF0000"/>
            </a:solidFill>
            <a:prstDash val="dash"/>
          </a:ln>
        </p:spPr>
        <p:txBody>
          <a:bodyPr>
            <a:normAutofit/>
          </a:bodyPr>
          <a:lstStyle/>
          <a:p>
            <a:r>
              <a:rPr lang="ar-SA" b="1" dirty="0" smtClean="0">
                <a:solidFill>
                  <a:srgbClr val="C00000"/>
                </a:solidFill>
              </a:rPr>
              <a:t>ما المقصود بالإعداد قبل الخدمة ، مع ذكر أمثلة لذلك</a:t>
            </a:r>
            <a:r>
              <a:rPr lang="ar-SA" b="1" dirty="0" smtClean="0">
                <a:solidFill>
                  <a:srgbClr val="C00000"/>
                </a:solidFill>
              </a:rPr>
              <a:t>؟</a:t>
            </a:r>
          </a:p>
          <a:p>
            <a:endParaRPr lang="ar-SA" sz="2800" b="1" dirty="0" smtClean="0">
              <a:solidFill>
                <a:schemeClr val="accent1">
                  <a:lumMod val="75000"/>
                </a:schemeClr>
              </a:solidFill>
            </a:endParaRPr>
          </a:p>
          <a:p>
            <a:r>
              <a:rPr lang="ar-SA" sz="2800" b="1" dirty="0" smtClean="0">
                <a:solidFill>
                  <a:schemeClr val="accent1">
                    <a:lumMod val="75000"/>
                  </a:schemeClr>
                </a:solidFill>
              </a:rPr>
              <a:t>هو الاعداد في مؤسسات متخصصة لإعداد المعلم، كمعاهد المعلمين، أو كليات التربية، أو الكليات المتوسطة للمعلمين، أو غيرها.</a:t>
            </a:r>
          </a:p>
          <a:p>
            <a:pPr marL="0" indent="0">
              <a:buNone/>
            </a:pPr>
            <a:endParaRPr lang="ar-SA" sz="2800" b="1" dirty="0" smtClean="0">
              <a:solidFill>
                <a:schemeClr val="accent1">
                  <a:lumMod val="75000"/>
                </a:schemeClr>
              </a:solidFill>
            </a:endParaRPr>
          </a:p>
          <a:p>
            <a:pPr marL="0" indent="0">
              <a:buNone/>
            </a:pPr>
            <a:endParaRPr lang="ar-SA" b="1" dirty="0" smtClean="0">
              <a:solidFill>
                <a:schemeClr val="accent1">
                  <a:lumMod val="75000"/>
                </a:schemeClr>
              </a:solidFill>
            </a:endParaRPr>
          </a:p>
          <a:p>
            <a:pPr marL="0" indent="0">
              <a:buNone/>
            </a:pPr>
            <a:endParaRPr lang="ar-SA" b="1" dirty="0">
              <a:solidFill>
                <a:schemeClr val="accent1">
                  <a:lumMod val="75000"/>
                </a:schemeClr>
              </a:solidFill>
            </a:endParaRPr>
          </a:p>
        </p:txBody>
      </p:sp>
    </p:spTree>
    <p:extLst>
      <p:ext uri="{BB962C8B-B14F-4D97-AF65-F5344CB8AC3E}">
        <p14:creationId xmlns:p14="http://schemas.microsoft.com/office/powerpoint/2010/main" val="223117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sz="3600" b="1" dirty="0">
                <a:solidFill>
                  <a:srgbClr val="C00000"/>
                </a:solidFill>
              </a:rPr>
              <a:t>يوجد شكلان من تأهيل المعلم قبل </a:t>
            </a:r>
            <a:r>
              <a:rPr lang="ar-SA" sz="3600" b="1" dirty="0" smtClean="0">
                <a:solidFill>
                  <a:srgbClr val="C00000"/>
                </a:solidFill>
              </a:rPr>
              <a:t>الخدمة:</a:t>
            </a:r>
          </a:p>
          <a:p>
            <a:pPr marL="0" indent="0">
              <a:buNone/>
            </a:pPr>
            <a:endParaRPr lang="ar-SA" sz="3600" b="1" dirty="0" smtClean="0">
              <a:solidFill>
                <a:srgbClr val="C00000"/>
              </a:solidFill>
            </a:endParaRPr>
          </a:p>
          <a:p>
            <a:pPr marL="0" indent="0">
              <a:buNone/>
            </a:pPr>
            <a:r>
              <a:rPr lang="ar-SA" sz="3600" b="1" dirty="0" smtClean="0">
                <a:solidFill>
                  <a:schemeClr val="tx2"/>
                </a:solidFill>
              </a:rPr>
              <a:t>أحدهما </a:t>
            </a:r>
            <a:r>
              <a:rPr lang="ar-SA" sz="3600" b="1" dirty="0">
                <a:solidFill>
                  <a:schemeClr val="tx2"/>
                </a:solidFill>
              </a:rPr>
              <a:t>التأهيل التتابعي والآخر التأهيل التكاملي</a:t>
            </a:r>
            <a:r>
              <a:rPr lang="ar-SA" sz="3600" b="1" dirty="0" smtClean="0">
                <a:solidFill>
                  <a:schemeClr val="tx2"/>
                </a:solidFill>
              </a:rPr>
              <a:t>.</a:t>
            </a:r>
          </a:p>
          <a:p>
            <a:pPr marL="0" indent="0">
              <a:buNone/>
            </a:pPr>
            <a:endParaRPr lang="ar-SA" sz="3600" b="1" dirty="0">
              <a:solidFill>
                <a:schemeClr val="tx2"/>
              </a:solidFill>
            </a:endParaRPr>
          </a:p>
          <a:p>
            <a:r>
              <a:rPr lang="ar-SA" sz="3600" b="1" dirty="0">
                <a:solidFill>
                  <a:schemeClr val="tx2"/>
                </a:solidFill>
              </a:rPr>
              <a:t> من وجهة نظرك ما الفرق بينهما؟</a:t>
            </a:r>
          </a:p>
          <a:p>
            <a:endParaRPr lang="en-US" dirty="0"/>
          </a:p>
        </p:txBody>
      </p:sp>
    </p:spTree>
    <p:extLst>
      <p:ext uri="{BB962C8B-B14F-4D97-AF65-F5344CB8AC3E}">
        <p14:creationId xmlns:p14="http://schemas.microsoft.com/office/powerpoint/2010/main" val="2362026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772816"/>
            <a:ext cx="8229600" cy="3888432"/>
          </a:xfrm>
          <a:ln>
            <a:solidFill>
              <a:srgbClr val="FF0000"/>
            </a:solidFill>
            <a:prstDash val="sysDash"/>
          </a:ln>
        </p:spPr>
        <p:txBody>
          <a:bodyPr>
            <a:normAutofit/>
          </a:bodyPr>
          <a:lstStyle/>
          <a:p>
            <a:pPr algn="r"/>
            <a:r>
              <a:rPr lang="ar-SA" sz="3600" b="1" dirty="0" smtClean="0">
                <a:solidFill>
                  <a:srgbClr val="C00000"/>
                </a:solidFill>
              </a:rPr>
              <a:t>التتابعي</a:t>
            </a:r>
            <a:r>
              <a:rPr lang="ar-SA" sz="3600" b="1" dirty="0" smtClean="0">
                <a:solidFill>
                  <a:schemeClr val="accent1">
                    <a:lumMod val="75000"/>
                  </a:schemeClr>
                </a:solidFill>
              </a:rPr>
              <a:t> </a:t>
            </a:r>
            <a:r>
              <a:rPr lang="ar-SA" sz="3600" b="1" dirty="0" smtClean="0">
                <a:solidFill>
                  <a:srgbClr val="C00000"/>
                </a:solidFill>
              </a:rPr>
              <a:t>:</a:t>
            </a:r>
            <a:r>
              <a:rPr lang="ar-SA" sz="3600" b="1" dirty="0" smtClean="0">
                <a:solidFill>
                  <a:schemeClr val="tx2"/>
                </a:solidFill>
              </a:rPr>
              <a:t>الحصول على </a:t>
            </a:r>
            <a:r>
              <a:rPr lang="ar-SA" sz="3600" b="1" dirty="0" smtClean="0">
                <a:solidFill>
                  <a:schemeClr val="accent1">
                    <a:lumMod val="75000"/>
                  </a:schemeClr>
                </a:solidFill>
              </a:rPr>
              <a:t>درجة في التخصص الأكاديمي يليه التحاق ببرنامج تأهيلي في أحد مؤسسات إعداد المعلم.</a:t>
            </a:r>
            <a:br>
              <a:rPr lang="ar-SA" sz="3600" b="1" dirty="0" smtClean="0">
                <a:solidFill>
                  <a:schemeClr val="accent1">
                    <a:lumMod val="75000"/>
                  </a:schemeClr>
                </a:solidFill>
              </a:rPr>
            </a:br>
            <a:r>
              <a:rPr lang="ar-SA" sz="3600" b="1" dirty="0">
                <a:solidFill>
                  <a:schemeClr val="accent1">
                    <a:lumMod val="75000"/>
                  </a:schemeClr>
                </a:solidFill>
              </a:rPr>
              <a:t/>
            </a:r>
            <a:br>
              <a:rPr lang="ar-SA" sz="3600" b="1" dirty="0">
                <a:solidFill>
                  <a:schemeClr val="accent1">
                    <a:lumMod val="75000"/>
                  </a:schemeClr>
                </a:solidFill>
              </a:rPr>
            </a:br>
            <a:r>
              <a:rPr lang="ar-SA" sz="3600" b="1" dirty="0" smtClean="0">
                <a:solidFill>
                  <a:srgbClr val="C00000"/>
                </a:solidFill>
              </a:rPr>
              <a:t>التكاملي: </a:t>
            </a:r>
            <a:r>
              <a:rPr lang="ar-SA" sz="3600" b="1" dirty="0" smtClean="0">
                <a:solidFill>
                  <a:schemeClr val="accent1">
                    <a:lumMod val="75000"/>
                  </a:schemeClr>
                </a:solidFill>
              </a:rPr>
              <a:t>المقررات الأكاديمية مع مقررات التأهيل التربوي تقدم معاً.</a:t>
            </a:r>
            <a:endParaRPr lang="ar-SA" sz="3600" b="1" dirty="0">
              <a:solidFill>
                <a:schemeClr val="accent1">
                  <a:lumMod val="75000"/>
                </a:schemeClr>
              </a:solidFill>
            </a:endParaRPr>
          </a:p>
        </p:txBody>
      </p:sp>
    </p:spTree>
    <p:extLst>
      <p:ext uri="{BB962C8B-B14F-4D97-AF65-F5344CB8AC3E}">
        <p14:creationId xmlns:p14="http://schemas.microsoft.com/office/powerpoint/2010/main" val="41823664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786</TotalTime>
  <Words>628</Words>
  <Application>Microsoft Office PowerPoint</Application>
  <PresentationFormat>عرض على الشاشة (3:4)‏</PresentationFormat>
  <Paragraphs>96</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Office Theme</vt:lpstr>
      <vt:lpstr>واجبات المعلم - إعداد المعلم</vt:lpstr>
      <vt:lpstr>عرض تقديمي في PowerPoint</vt:lpstr>
      <vt:lpstr>واجبات المعلم كما يراها علماء التربية  في الاسلام</vt:lpstr>
      <vt:lpstr>عرض تقديمي في PowerPoint</vt:lpstr>
      <vt:lpstr>عرض تقديمي في PowerPoint</vt:lpstr>
      <vt:lpstr> </vt:lpstr>
      <vt:lpstr>الإعداد قبل الخدمة</vt:lpstr>
      <vt:lpstr>عرض تقديمي في PowerPoint</vt:lpstr>
      <vt:lpstr>التتابعي :الحصول على درجة في التخصص الأكاديمي يليه التحاق ببرنامج تأهيلي في أحد مؤسسات إعداد المعلم.  التكاملي: المقررات الأكاديمية مع مقررات التأهيل التربوي تقدم معاً.</vt:lpstr>
      <vt:lpstr>عرض تقديمي في PowerPoint</vt:lpstr>
      <vt:lpstr>الإعداد أثناء الخدمة </vt:lpstr>
      <vt:lpstr>عرض تقديمي في PowerPoint</vt:lpstr>
      <vt:lpstr>الجوانب الأساسية لإعداد المعلم</vt:lpstr>
      <vt:lpstr>الإعداد الأكاديمي</vt:lpstr>
      <vt:lpstr>الإعداد المهني</vt:lpstr>
      <vt:lpstr>عرض تقديمي في PowerPoint</vt:lpstr>
      <vt:lpstr>نشاط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مهنة التدريس</dc:title>
  <dc:creator>Userh</dc:creator>
  <cp:lastModifiedBy>Asus</cp:lastModifiedBy>
  <cp:revision>64</cp:revision>
  <dcterms:created xsi:type="dcterms:W3CDTF">2014-02-15T12:34:16Z</dcterms:created>
  <dcterms:modified xsi:type="dcterms:W3CDTF">2017-10-28T21:26:35Z</dcterms:modified>
</cp:coreProperties>
</file>