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4128" r:id="rId1"/>
  </p:sldMasterIdLst>
  <p:notesMasterIdLst>
    <p:notesMasterId r:id="rId12"/>
  </p:notesMasterIdLst>
  <p:sldIdLst>
    <p:sldId id="256" r:id="rId2"/>
    <p:sldId id="309" r:id="rId3"/>
    <p:sldId id="257" r:id="rId4"/>
    <p:sldId id="275" r:id="rId5"/>
    <p:sldId id="295" r:id="rId6"/>
    <p:sldId id="310" r:id="rId7"/>
    <p:sldId id="311" r:id="rId8"/>
    <p:sldId id="312" r:id="rId9"/>
    <p:sldId id="293" r:id="rId10"/>
    <p:sldId id="294" r:id="rId11"/>
  </p:sldIdLst>
  <p:sldSz cx="9144000" cy="6858000" type="screen4x3"/>
  <p:notesSz cx="6858000" cy="9144000"/>
  <p:defaultTextStyle>
    <a:defPPr>
      <a:defRPr lang="ar-SA"/>
    </a:defPPr>
    <a:lvl1pPr algn="ct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ct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ct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ct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ct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000066"/>
    <a:srgbClr val="A50021"/>
    <a:srgbClr val="FDE2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 autoAdjust="0"/>
    <p:restoredTop sz="94667" autoAdjust="0"/>
  </p:normalViewPr>
  <p:slideViewPr>
    <p:cSldViewPr>
      <p:cViewPr varScale="1">
        <p:scale>
          <a:sx n="82" d="100"/>
          <a:sy n="82" d="100"/>
        </p:scale>
        <p:origin x="-4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FB622AD-5FCF-4157-A8C0-AA4F147419E5}" type="datetimeFigureOut">
              <a:rPr lang="ar-SA"/>
              <a:pPr>
                <a:defRPr/>
              </a:pPr>
              <a:t>18/04/37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7DC1785-5D20-4DB6-AC0D-9664A5811495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70310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DC1785-5D20-4DB6-AC0D-9664A5811495}" type="slidenum">
              <a:rPr lang="ar-SA" smtClean="0"/>
              <a:pPr>
                <a:defRPr/>
              </a:pPr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69768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Straight Connector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Straight Connector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Straight Connector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4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5" name="Straight Connector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6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Oval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Oval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Oval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7 رمضان 1428</a:t>
            </a:r>
            <a:endParaRPr lang="ar-SA" dirty="0"/>
          </a:p>
        </p:txBody>
      </p:sp>
      <p:sp>
        <p:nvSpPr>
          <p:cNvPr id="23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أ. منار الشهري</a:t>
            </a:r>
            <a:endParaRPr lang="ar-SA" dirty="0"/>
          </a:p>
        </p:txBody>
      </p:sp>
      <p:sp>
        <p:nvSpPr>
          <p:cNvPr id="24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97DF8E-3AE7-4D50-A58F-DB2A1886D6DF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7 رمضان 1428</a:t>
            </a:r>
            <a:endParaRPr lang="ar-SA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أ. منار الشهري</a:t>
            </a:r>
            <a:endParaRPr lang="ar-SA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4727F-0EDD-415C-B6BF-931EFD3DEAAF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7 رمضان 1428</a:t>
            </a:r>
            <a:endParaRPr lang="ar-SA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أ. منار الشهري</a:t>
            </a:r>
            <a:endParaRPr lang="ar-SA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3AD2C-E0D6-4D1D-8105-75F13C85EE4F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1"/>
          <p:cNvCxnSpPr/>
          <p:nvPr userDrawn="1"/>
        </p:nvCxnSpPr>
        <p:spPr>
          <a:xfrm>
            <a:off x="1000125" y="1428750"/>
            <a:ext cx="6143625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ctr"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>
            <a:lvl1pPr algn="r">
              <a:defRPr sz="3200"/>
            </a:lvl1pPr>
            <a:lvl2pPr>
              <a:defRPr sz="32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>
          <a:xfrm rot="5400000">
            <a:off x="8130382" y="915194"/>
            <a:ext cx="1785937" cy="384175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 algn="ctr" fontAlgn="base">
              <a:spcBef>
                <a:spcPct val="0"/>
              </a:spcBef>
              <a:spcAft>
                <a:spcPct val="0"/>
              </a:spcAft>
              <a:defRPr sz="1400">
                <a:latin typeface="Tahoma" pitchFamily="34" charset="0"/>
              </a:defRPr>
            </a:lvl1pPr>
          </a:lstStyle>
          <a:p>
            <a:fld id="{5885E630-4F85-4457-AA46-51E4D0FE2D71}" type="datetime7">
              <a:rPr lang="ar-SA"/>
              <a:pPr/>
              <a:t>18 ربيع الثاني 1437</a:t>
            </a:fld>
            <a:endParaRPr lang="ar-SA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E96C487-DE05-4C0D-AA3F-DFFCBA0A8B8F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>
          <a:xfrm rot="5400000">
            <a:off x="8182769" y="5468144"/>
            <a:ext cx="1700213" cy="365125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1400">
                <a:latin typeface="Tahoma" pitchFamily="34" charset="0"/>
              </a:defRPr>
            </a:lvl1pPr>
          </a:lstStyle>
          <a:p>
            <a:r>
              <a:rPr lang="ar-SA"/>
              <a:t>أ. منار الشهري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Straight Connector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9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Straight Connector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Straight Connector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Oval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Oval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Straight Connector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7 رمضان 1428</a:t>
            </a:r>
            <a:endParaRPr lang="ar-SA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أ. منار الشهري</a:t>
            </a:r>
            <a:endParaRPr lang="ar-SA" dirty="0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9B5AB1-8BDC-41FF-B8A7-1562F4E4B848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7 رمضان 1428</a:t>
            </a:r>
            <a:endParaRPr lang="ar-SA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أ. منار الشهري</a:t>
            </a:r>
            <a:endParaRPr lang="ar-SA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E9050-DEE7-43EE-B02A-FC4B2A8B0162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7 رمضان 1428</a:t>
            </a:r>
            <a:endParaRPr lang="ar-SA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أ. منار الشهري</a:t>
            </a:r>
            <a:endParaRPr lang="ar-SA" dirty="0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0B38E-C25E-499D-85D1-61127EC6342E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7 رمضان 1428</a:t>
            </a:r>
            <a:endParaRPr lang="ar-SA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60902F4-601B-4C8D-AE97-BAFEE18720AD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أ. منار الشهري</a:t>
            </a:r>
            <a:endParaRPr lang="ar-S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7 رمضان 1428</a:t>
            </a:r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أ. منار الشهري</a:t>
            </a:r>
            <a:endParaRPr lang="ar-SA" dirty="0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89238-FE4D-4874-B164-0966F4FD3F01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Straight Connector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9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Oval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7 رمضان 1428</a:t>
            </a:r>
            <a:endParaRPr lang="ar-SA" dirty="0"/>
          </a:p>
        </p:txBody>
      </p:sp>
      <p:sp>
        <p:nvSpPr>
          <p:cNvPr id="13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056F70D-2C93-4969-B685-C67231F46EB6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  <p:sp>
        <p:nvSpPr>
          <p:cNvPr id="14" name="Footer Placeholder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أ. منار الشهري</a:t>
            </a:r>
            <a:endParaRPr lang="ar-S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Oval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Straight Connector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7 رمضان 1428</a:t>
            </a:r>
            <a:endParaRPr lang="ar-SA" dirty="0"/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541226F-856D-42C4-A0ED-FECCA3D10F01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  <p:sp>
        <p:nvSpPr>
          <p:cNvPr id="14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أ. منار الشهري</a:t>
            </a:r>
            <a:endParaRPr lang="ar-S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ar-SA"/>
              <a:t>7 رمضان 1428</a:t>
            </a:r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ar-SA"/>
              <a:t>أ. منار الشهري</a:t>
            </a:r>
            <a:endParaRPr lang="ar-SA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9EBA865-0B9F-4997-AE5C-84869C6C1049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0" r:id="rId1"/>
    <p:sldLayoutId id="2147484141" r:id="rId2"/>
    <p:sldLayoutId id="2147484142" r:id="rId3"/>
    <p:sldLayoutId id="2147484139" r:id="rId4"/>
    <p:sldLayoutId id="2147484138" r:id="rId5"/>
    <p:sldLayoutId id="2147484143" r:id="rId6"/>
    <p:sldLayoutId id="2147484137" r:id="rId7"/>
    <p:sldLayoutId id="2147484144" r:id="rId8"/>
    <p:sldLayoutId id="2147484145" r:id="rId9"/>
    <p:sldLayoutId id="2147484136" r:id="rId10"/>
    <p:sldLayoutId id="2147484135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1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2pPr>
      <a:lvl3pPr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3pPr>
      <a:lvl4pPr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4pPr>
      <a:lvl5pPr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9pPr>
    </p:titleStyle>
    <p:bodyStyle>
      <a:lvl1pPr marL="273050" indent="-273050" algn="r" rtl="1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r" rtl="1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r" rtl="1" fontAlgn="base">
        <a:spcBef>
          <a:spcPct val="20000"/>
        </a:spcBef>
        <a:spcAft>
          <a:spcPct val="0"/>
        </a:spcAft>
        <a:buClr>
          <a:srgbClr val="D36F07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r" rtl="1" fontAlgn="base">
        <a:spcBef>
          <a:spcPct val="20000"/>
        </a:spcBef>
        <a:spcAft>
          <a:spcPct val="0"/>
        </a:spcAft>
        <a:buClr>
          <a:srgbClr val="F6C0AA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r" rtl="1" fontAlgn="base">
        <a:spcBef>
          <a:spcPct val="20000"/>
        </a:spcBef>
        <a:spcAft>
          <a:spcPct val="0"/>
        </a:spcAft>
        <a:buClr>
          <a:srgbClr val="CDACAE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hyperlink" Target="mailto:http://www.youtube.com/watch?v=4dsEf0DFBVs" TargetMode="Externa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7" name="Picture 11" descr="كتاب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25" y="2565400"/>
            <a:ext cx="1179513" cy="1584325"/>
          </a:xfrm>
          <a:prstGeom prst="rect">
            <a:avLst/>
          </a:prstGeom>
          <a:noFill/>
        </p:spPr>
      </p:pic>
      <p:pic>
        <p:nvPicPr>
          <p:cNvPr id="14342" name="Picture 6" descr="تلفون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413" y="2924175"/>
            <a:ext cx="2027237" cy="1228725"/>
          </a:xfrm>
          <a:prstGeom prst="rect">
            <a:avLst/>
          </a:prstGeom>
          <a:noFill/>
        </p:spPr>
      </p:pic>
      <p:sp>
        <p:nvSpPr>
          <p:cNvPr id="14341" name="WordArt 5"/>
          <p:cNvSpPr>
            <a:spLocks noChangeArrowheads="1" noChangeShapeType="1" noTextEdit="1"/>
          </p:cNvSpPr>
          <p:nvPr/>
        </p:nvSpPr>
        <p:spPr bwMode="auto">
          <a:xfrm>
            <a:off x="3584575" y="4555290"/>
            <a:ext cx="3629025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ar-SA" sz="3600" b="1" i="1" kern="10" dirty="0" smtClean="0">
                <a:ln w="28575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الإتصال التعليمي (مقدمة)</a:t>
            </a:r>
            <a:endParaRPr lang="ar-SA" sz="3600" b="1" i="1" kern="10" dirty="0">
              <a:ln w="28575">
                <a:solidFill>
                  <a:schemeClr val="accent1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4343" name="Picture 7" descr="نقاش غير مفهوم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788" y="692150"/>
            <a:ext cx="1544637" cy="1871663"/>
          </a:xfrm>
          <a:prstGeom prst="rect">
            <a:avLst/>
          </a:prstGeom>
          <a:noFill/>
        </p:spPr>
      </p:pic>
      <p:pic>
        <p:nvPicPr>
          <p:cNvPr id="14344" name="Picture 8" descr="نحت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7538" y="2420938"/>
            <a:ext cx="1943100" cy="1530350"/>
          </a:xfrm>
          <a:prstGeom prst="rect">
            <a:avLst/>
          </a:prstGeom>
          <a:noFill/>
        </p:spPr>
      </p:pic>
      <p:pic>
        <p:nvPicPr>
          <p:cNvPr id="14345" name="Picture 9" descr="كمبيوتر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11638" y="908050"/>
            <a:ext cx="2016125" cy="1512888"/>
          </a:xfrm>
          <a:prstGeom prst="rect">
            <a:avLst/>
          </a:prstGeom>
          <a:noFill/>
        </p:spPr>
      </p:pic>
      <p:pic>
        <p:nvPicPr>
          <p:cNvPr id="14346" name="Picture 10" descr="قمر صناعي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84438" y="908050"/>
            <a:ext cx="1800225" cy="177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WordArt 5"/>
          <p:cNvSpPr>
            <a:spLocks noChangeArrowheads="1" noChangeShapeType="1" noTextEdit="1"/>
          </p:cNvSpPr>
          <p:nvPr/>
        </p:nvSpPr>
        <p:spPr bwMode="auto">
          <a:xfrm>
            <a:off x="3145897" y="305996"/>
            <a:ext cx="3986215" cy="709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ar-SA" sz="3600" b="1" i="1" kern="10" dirty="0" smtClean="0">
                <a:ln w="28575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حكمة الأسبوع</a:t>
            </a:r>
            <a:endParaRPr lang="ar-SA" sz="3600" b="1" i="1" kern="10" dirty="0">
              <a:ln w="28575">
                <a:solidFill>
                  <a:schemeClr val="accent1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5" name="صورة 5" descr="صلعه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3927" y="1412776"/>
            <a:ext cx="2306563" cy="2047883"/>
          </a:xfrm>
          <a:prstGeom prst="rect">
            <a:avLst/>
          </a:prstGeom>
        </p:spPr>
      </p:pic>
      <p:sp>
        <p:nvSpPr>
          <p:cNvPr id="6" name="Subtitle 2"/>
          <p:cNvSpPr txBox="1">
            <a:spLocks/>
          </p:cNvSpPr>
          <p:nvPr/>
        </p:nvSpPr>
        <p:spPr bwMode="auto">
          <a:xfrm>
            <a:off x="1835696" y="3785592"/>
            <a:ext cx="707236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lvl="0" indent="-273050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kumimoji="0" lang="ar-SA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تفاءلي فليس مهما</a:t>
            </a:r>
            <a:r>
              <a:rPr kumimoji="0" lang="ar-SA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ً ما يحدث لنا, وإنما كيف نستجيب له. </a:t>
            </a:r>
            <a:r>
              <a:rPr lang="ar-SA" sz="4400" dirty="0" smtClean="0"/>
              <a:t>عزيمتنا وإيماننا بأنفسنا هو مايميزنا عن غيرنا وليس أي شي آخر</a:t>
            </a:r>
            <a:endParaRPr kumimoji="0" lang="ar-SA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5"/>
          <p:cNvSpPr>
            <a:spLocks noGrp="1" noChangeArrowheads="1" noChangeShapeType="1" noTextEdit="1"/>
          </p:cNvSpPr>
          <p:nvPr>
            <p:ph type="title"/>
          </p:nvPr>
        </p:nvSpPr>
        <p:spPr bwMode="auto">
          <a:xfrm>
            <a:off x="1643042" y="571480"/>
            <a:ext cx="5357850" cy="72547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ar-SA" sz="3600" b="1" i="1" kern="10" dirty="0" smtClean="0">
                <a:ln w="28575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الإتصال التعليمي</a:t>
            </a:r>
            <a:endParaRPr lang="ar-SA" sz="3600" b="1" i="1" kern="10" dirty="0">
              <a:ln w="28575">
                <a:solidFill>
                  <a:schemeClr val="accent1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8143900" y="5643578"/>
            <a:ext cx="571504" cy="7143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عنصر نائب للمحتوى 8"/>
          <p:cNvSpPr txBox="1">
            <a:spLocks/>
          </p:cNvSpPr>
          <p:nvPr/>
        </p:nvSpPr>
        <p:spPr bwMode="auto">
          <a:xfrm>
            <a:off x="971600" y="2348880"/>
            <a:ext cx="7467600" cy="229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v"/>
              <a:tabLst/>
              <a:defRPr/>
            </a:pPr>
            <a:r>
              <a:rPr kumimoji="0" lang="ar-SA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تعريف الإتصال التعليمي.</a:t>
            </a: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v"/>
              <a:tabLst/>
              <a:defRPr/>
            </a:pPr>
            <a:r>
              <a:rPr lang="ar-SA" sz="3600" b="1" dirty="0">
                <a:solidFill>
                  <a:schemeClr val="tx2"/>
                </a:solidFill>
                <a:latin typeface="+mn-lt"/>
                <a:cs typeface="+mn-cs"/>
              </a:rPr>
              <a:t> </a:t>
            </a:r>
            <a:r>
              <a:rPr lang="ar-SA" sz="3600" b="1" dirty="0" smtClean="0">
                <a:solidFill>
                  <a:schemeClr val="tx2"/>
                </a:solidFill>
                <a:latin typeface="+mn-lt"/>
                <a:cs typeface="+mn-cs"/>
              </a:rPr>
              <a:t>لغات الإتصال التعليمي.</a:t>
            </a:r>
          </a:p>
          <a:p>
            <a:pPr lvl="0" algn="r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  <a:defRPr/>
            </a:pPr>
            <a:endParaRPr kumimoji="0" lang="ar-SA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ar-SA" sz="4800" b="1" cap="none" dirty="0" smtClean="0">
                <a:solidFill>
                  <a:srgbClr val="CC3300"/>
                </a:solidFill>
              </a:rPr>
              <a:t>نشوء عملية الإتصال</a:t>
            </a:r>
          </a:p>
        </p:txBody>
      </p:sp>
      <p:sp>
        <p:nvSpPr>
          <p:cNvPr id="15369" name="Slide Number Placeholder 5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ar-SA" sz="1400" b="1" dirty="0" smtClean="0">
                <a:solidFill>
                  <a:srgbClr val="FFFFFF"/>
                </a:solidFill>
                <a:latin typeface="Century Schoolbook" pitchFamily="18" charset="0"/>
                <a:cs typeface="Times New Roman" pitchFamily="18" charset="0"/>
              </a:rPr>
              <a:t>2</a:t>
            </a:r>
            <a:endParaRPr lang="ar-SA" sz="1400" b="1" dirty="0">
              <a:solidFill>
                <a:srgbClr val="FFFFFF"/>
              </a:solidFill>
              <a:latin typeface="Century Schoolbook" pitchFamily="18" charset="0"/>
              <a:cs typeface="Times New Roman" pitchFamily="18" charset="0"/>
            </a:endParaRPr>
          </a:p>
        </p:txBody>
      </p:sp>
      <p:pic>
        <p:nvPicPr>
          <p:cNvPr id="5" name="Picture 11" descr="كتاب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1714488"/>
            <a:ext cx="1571636" cy="1643074"/>
          </a:xfrm>
          <a:prstGeom prst="rect">
            <a:avLst/>
          </a:prstGeom>
          <a:noFill/>
        </p:spPr>
      </p:pic>
      <p:pic>
        <p:nvPicPr>
          <p:cNvPr id="6" name="Picture 6" descr="تلفون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4143380"/>
            <a:ext cx="2002224" cy="1300163"/>
          </a:xfrm>
          <a:prstGeom prst="rect">
            <a:avLst/>
          </a:prstGeom>
          <a:noFill/>
        </p:spPr>
      </p:pic>
      <p:pic>
        <p:nvPicPr>
          <p:cNvPr id="7" name="Picture 7" descr="نقاش غير مفهوم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1714488"/>
            <a:ext cx="1544637" cy="1571636"/>
          </a:xfrm>
          <a:prstGeom prst="rect">
            <a:avLst/>
          </a:prstGeom>
          <a:noFill/>
        </p:spPr>
      </p:pic>
      <p:pic>
        <p:nvPicPr>
          <p:cNvPr id="8" name="Picture 8" descr="نحت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28662" y="1785926"/>
            <a:ext cx="1943100" cy="1530350"/>
          </a:xfrm>
          <a:prstGeom prst="rect">
            <a:avLst/>
          </a:prstGeom>
          <a:noFill/>
        </p:spPr>
      </p:pic>
      <p:pic>
        <p:nvPicPr>
          <p:cNvPr id="9" name="Picture 9" descr="كمبيوتر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28860" y="4214818"/>
            <a:ext cx="1785950" cy="1340166"/>
          </a:xfrm>
          <a:prstGeom prst="rect">
            <a:avLst/>
          </a:prstGeom>
          <a:noFill/>
        </p:spPr>
      </p:pic>
      <p:sp>
        <p:nvSpPr>
          <p:cNvPr id="10" name="سهم إلى اليمين 9"/>
          <p:cNvSpPr/>
          <p:nvPr/>
        </p:nvSpPr>
        <p:spPr>
          <a:xfrm>
            <a:off x="3000364" y="2357430"/>
            <a:ext cx="571504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سهم إلى اليمين 10"/>
          <p:cNvSpPr/>
          <p:nvPr/>
        </p:nvSpPr>
        <p:spPr>
          <a:xfrm>
            <a:off x="5357818" y="2357430"/>
            <a:ext cx="571504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سهم إلى اليمين 11"/>
          <p:cNvSpPr/>
          <p:nvPr/>
        </p:nvSpPr>
        <p:spPr>
          <a:xfrm rot="6819002">
            <a:off x="6389141" y="3605190"/>
            <a:ext cx="571504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سهم إلى اليمين 12"/>
          <p:cNvSpPr/>
          <p:nvPr/>
        </p:nvSpPr>
        <p:spPr>
          <a:xfrm rot="10800000">
            <a:off x="4429124" y="4714884"/>
            <a:ext cx="571504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سهم إلى اليمين 14"/>
          <p:cNvSpPr/>
          <p:nvPr/>
        </p:nvSpPr>
        <p:spPr>
          <a:xfrm rot="10800000">
            <a:off x="1714480" y="4714884"/>
            <a:ext cx="571504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مربع نص 15"/>
          <p:cNvSpPr txBox="1"/>
          <p:nvPr/>
        </p:nvSpPr>
        <p:spPr>
          <a:xfrm>
            <a:off x="357158" y="4429132"/>
            <a:ext cx="1260281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>
                <a:solidFill>
                  <a:srgbClr val="CC3300"/>
                </a:solidFill>
              </a:rPr>
              <a:t>تطور </a:t>
            </a:r>
          </a:p>
          <a:p>
            <a:r>
              <a:rPr lang="ar-SA" sz="2400" b="1" dirty="0" smtClean="0">
                <a:solidFill>
                  <a:srgbClr val="CC3300"/>
                </a:solidFill>
              </a:rPr>
              <a:t>ما لا نهائي</a:t>
            </a:r>
            <a:endParaRPr lang="ar-SA" sz="2400" b="1" dirty="0">
              <a:solidFill>
                <a:srgbClr val="CC3300"/>
              </a:solidFill>
            </a:endParaRPr>
          </a:p>
        </p:txBody>
      </p:sp>
      <p:sp>
        <p:nvSpPr>
          <p:cNvPr id="17" name="مستطيل 16"/>
          <p:cNvSpPr/>
          <p:nvPr/>
        </p:nvSpPr>
        <p:spPr>
          <a:xfrm>
            <a:off x="8143900" y="5643578"/>
            <a:ext cx="571504" cy="7143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Slide Number Placeholder 5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ar-SA" sz="1400" b="1" dirty="0" smtClean="0">
                <a:solidFill>
                  <a:srgbClr val="FFFFFF"/>
                </a:solidFill>
                <a:latin typeface="Century Schoolbook" pitchFamily="18" charset="0"/>
                <a:cs typeface="Times New Roman" pitchFamily="18" charset="0"/>
              </a:rPr>
              <a:t>3</a:t>
            </a:r>
            <a:endParaRPr lang="ar-SA" sz="1400" b="1" dirty="0">
              <a:solidFill>
                <a:srgbClr val="FFFFFF"/>
              </a:solidFill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/>
          </p:cNvSpPr>
          <p:nvPr/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ar-SA" sz="4800" b="1" dirty="0" smtClean="0">
                <a:solidFill>
                  <a:srgbClr val="CC3300"/>
                </a:solidFill>
                <a:latin typeface="Century Schoolbook" pitchFamily="18" charset="0"/>
                <a:cs typeface="Times New Roman" pitchFamily="18" charset="0"/>
              </a:rPr>
              <a:t>تعريف الإتصال</a:t>
            </a:r>
            <a:endParaRPr lang="ar-SA" sz="4800" b="1" dirty="0">
              <a:solidFill>
                <a:srgbClr val="CC3300"/>
              </a:solidFill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sz="quarter" idx="1"/>
          </p:nvPr>
        </p:nvSpPr>
        <p:spPr>
          <a:xfrm>
            <a:off x="827584" y="2204864"/>
            <a:ext cx="7467600" cy="2581458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  <a:buFontTx/>
              <a:buChar char="-"/>
            </a:pPr>
            <a:r>
              <a:rPr lang="ar-SA" dirty="0" smtClean="0"/>
              <a:t>هو تبادل المعلومات.</a:t>
            </a:r>
          </a:p>
          <a:p>
            <a:pPr algn="just">
              <a:lnSpc>
                <a:spcPct val="90000"/>
              </a:lnSpc>
              <a:buFontTx/>
              <a:buChar char="-"/>
            </a:pPr>
            <a:endParaRPr lang="ar-SA" sz="1200" dirty="0" smtClean="0"/>
          </a:p>
          <a:p>
            <a:pPr algn="just">
              <a:lnSpc>
                <a:spcPct val="90000"/>
              </a:lnSpc>
              <a:buFontTx/>
              <a:buChar char="-"/>
            </a:pPr>
            <a:r>
              <a:rPr lang="ar-SA" dirty="0" smtClean="0"/>
              <a:t>هو تفاعل بين طرفين حول رسالة معينة حتى تصبح الرسالة مشتركة بينهما.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8143900" y="5643578"/>
            <a:ext cx="571504" cy="7143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Slide Number Placeholder 5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ar-SA" sz="1400" b="1" dirty="0" smtClean="0">
                <a:solidFill>
                  <a:srgbClr val="FFFFFF"/>
                </a:solidFill>
                <a:latin typeface="Century Schoolbook" pitchFamily="18" charset="0"/>
                <a:cs typeface="Times New Roman" pitchFamily="18" charset="0"/>
              </a:rPr>
              <a:t>4</a:t>
            </a:r>
            <a:endParaRPr lang="ar-SA" sz="1400" b="1" dirty="0">
              <a:solidFill>
                <a:srgbClr val="FFFFFF"/>
              </a:solidFill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/>
          </p:cNvSpPr>
          <p:nvPr/>
        </p:nvSpPr>
        <p:spPr bwMode="auto">
          <a:xfrm>
            <a:off x="500034" y="28572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ar-SA" sz="4800" b="1" dirty="0" smtClean="0">
                <a:solidFill>
                  <a:srgbClr val="CC3300"/>
                </a:solidFill>
                <a:latin typeface="Century Schoolbook" pitchFamily="18" charset="0"/>
                <a:cs typeface="Times New Roman" pitchFamily="18" charset="0"/>
              </a:rPr>
              <a:t>تعريف الإتصال التعليمي</a:t>
            </a:r>
            <a:endParaRPr lang="ar-SA" sz="4800" b="1" dirty="0">
              <a:solidFill>
                <a:srgbClr val="CC3300"/>
              </a:solidFill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sz="quarter" idx="1"/>
          </p:nvPr>
        </p:nvSpPr>
        <p:spPr>
          <a:xfrm>
            <a:off x="714348" y="2285992"/>
            <a:ext cx="7467600" cy="2286016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  <a:buNone/>
            </a:pPr>
            <a:r>
              <a:rPr lang="ar-SA" sz="3600" dirty="0" smtClean="0"/>
              <a:t>- هي عملية تفاعل مشتركة بين المعلم والمتعلم تتم بلغة لفظية وغير لفظية, حيث يقدم المعلم خبرات تعليمية من خلال قنوات مناسبة؛ بغرض تحقيق نتائج تعليمية مرضية.</a:t>
            </a:r>
          </a:p>
        </p:txBody>
      </p:sp>
      <p:pic>
        <p:nvPicPr>
          <p:cNvPr id="5" name="Picture 7" descr="نقاش غير مفهو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4071942"/>
            <a:ext cx="1544637" cy="1871663"/>
          </a:xfrm>
          <a:prstGeom prst="rect">
            <a:avLst/>
          </a:prstGeom>
          <a:noFill/>
        </p:spPr>
      </p:pic>
      <p:sp>
        <p:nvSpPr>
          <p:cNvPr id="6" name="مستطيل 5"/>
          <p:cNvSpPr/>
          <p:nvPr/>
        </p:nvSpPr>
        <p:spPr>
          <a:xfrm>
            <a:off x="8143900" y="5643578"/>
            <a:ext cx="571504" cy="7143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ar-SA" sz="5400" b="1" cap="none" dirty="0" smtClean="0">
                <a:solidFill>
                  <a:srgbClr val="CC3300"/>
                </a:solidFill>
              </a:rPr>
              <a:t>لغات الإتصال التعليمي</a:t>
            </a:r>
          </a:p>
        </p:txBody>
      </p:sp>
      <p:grpSp>
        <p:nvGrpSpPr>
          <p:cNvPr id="2" name="مجموعة 4"/>
          <p:cNvGrpSpPr/>
          <p:nvPr/>
        </p:nvGrpSpPr>
        <p:grpSpPr>
          <a:xfrm>
            <a:off x="714348" y="1928802"/>
            <a:ext cx="7215238" cy="4071966"/>
            <a:chOff x="928662" y="642918"/>
            <a:chExt cx="7215238" cy="4071966"/>
          </a:xfrm>
        </p:grpSpPr>
        <p:sp>
          <p:nvSpPr>
            <p:cNvPr id="6" name="مستطيل مستدير الزوايا 5"/>
            <p:cNvSpPr/>
            <p:nvPr/>
          </p:nvSpPr>
          <p:spPr>
            <a:xfrm>
              <a:off x="1714480" y="642918"/>
              <a:ext cx="5286412" cy="857256"/>
            </a:xfrm>
            <a:prstGeom prst="roundRect">
              <a:avLst/>
            </a:prstGeom>
            <a:gradFill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r>
                <a:rPr lang="ar-SA" sz="4800" dirty="0" smtClean="0">
                  <a:solidFill>
                    <a:srgbClr val="C00000"/>
                  </a:solidFill>
                </a:rPr>
                <a:t>لغات الاتصال </a:t>
              </a:r>
              <a:endParaRPr lang="ar-SA" sz="4800" dirty="0">
                <a:solidFill>
                  <a:srgbClr val="C00000"/>
                </a:solidFill>
              </a:endParaRPr>
            </a:p>
          </p:txBody>
        </p:sp>
        <p:sp>
          <p:nvSpPr>
            <p:cNvPr id="7" name="مستطيل مستدير الزوايا 6"/>
            <p:cNvSpPr/>
            <p:nvPr/>
          </p:nvSpPr>
          <p:spPr>
            <a:xfrm>
              <a:off x="5429256" y="2214554"/>
              <a:ext cx="2214578" cy="928694"/>
            </a:xfrm>
            <a:prstGeom prst="roundRect">
              <a:avLst/>
            </a:prstGeom>
            <a:gradFill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r>
                <a:rPr lang="ar-SA" sz="3200" dirty="0" smtClean="0">
                  <a:solidFill>
                    <a:srgbClr val="0066FF"/>
                  </a:solidFill>
                </a:rPr>
                <a:t>لغة لفظية </a:t>
              </a:r>
              <a:endParaRPr lang="ar-SA" sz="3200" dirty="0">
                <a:solidFill>
                  <a:srgbClr val="0066FF"/>
                </a:solidFill>
              </a:endParaRPr>
            </a:p>
          </p:txBody>
        </p:sp>
        <p:sp>
          <p:nvSpPr>
            <p:cNvPr id="8" name="مستطيل مستدير الزوايا 7"/>
            <p:cNvSpPr/>
            <p:nvPr/>
          </p:nvSpPr>
          <p:spPr>
            <a:xfrm>
              <a:off x="1500166" y="2214554"/>
              <a:ext cx="2214578" cy="928694"/>
            </a:xfrm>
            <a:prstGeom prst="roundRect">
              <a:avLst/>
            </a:prstGeom>
            <a:gradFill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r>
                <a:rPr lang="ar-SA" sz="3200" dirty="0" smtClean="0">
                  <a:solidFill>
                    <a:srgbClr val="0066FF"/>
                  </a:solidFill>
                </a:rPr>
                <a:t>لغة غير لفظية</a:t>
              </a:r>
              <a:endParaRPr lang="ar-SA" sz="3200" dirty="0">
                <a:solidFill>
                  <a:srgbClr val="0066FF"/>
                </a:solidFill>
              </a:endParaRPr>
            </a:p>
          </p:txBody>
        </p:sp>
        <p:sp>
          <p:nvSpPr>
            <p:cNvPr id="9" name="مستطيل مستدير الزوايا 8"/>
            <p:cNvSpPr/>
            <p:nvPr/>
          </p:nvSpPr>
          <p:spPr>
            <a:xfrm>
              <a:off x="7143768" y="3786190"/>
              <a:ext cx="1000132" cy="928694"/>
            </a:xfrm>
            <a:prstGeom prst="roundRect">
              <a:avLst/>
            </a:prstGeom>
            <a:gradFill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r>
                <a:rPr lang="ar-SA" b="1" dirty="0" smtClean="0">
                  <a:solidFill>
                    <a:srgbClr val="333300"/>
                  </a:solidFill>
                </a:rPr>
                <a:t>شفهية</a:t>
              </a:r>
              <a:endParaRPr lang="ar-SA" b="1" dirty="0">
                <a:solidFill>
                  <a:srgbClr val="333300"/>
                </a:solidFill>
              </a:endParaRPr>
            </a:p>
          </p:txBody>
        </p:sp>
        <p:sp>
          <p:nvSpPr>
            <p:cNvPr id="10" name="مستطيل مستدير الزوايا 9"/>
            <p:cNvSpPr/>
            <p:nvPr/>
          </p:nvSpPr>
          <p:spPr>
            <a:xfrm>
              <a:off x="5715008" y="3786190"/>
              <a:ext cx="1000132" cy="928694"/>
            </a:xfrm>
            <a:prstGeom prst="roundRect">
              <a:avLst/>
            </a:prstGeom>
            <a:gradFill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r>
                <a:rPr lang="ar-SA" b="1" dirty="0" smtClean="0">
                  <a:solidFill>
                    <a:srgbClr val="333300"/>
                  </a:solidFill>
                </a:rPr>
                <a:t>تحريرية</a:t>
              </a:r>
              <a:endParaRPr lang="ar-SA" b="1" dirty="0">
                <a:solidFill>
                  <a:srgbClr val="333300"/>
                </a:solidFill>
              </a:endParaRPr>
            </a:p>
          </p:txBody>
        </p:sp>
        <p:sp>
          <p:nvSpPr>
            <p:cNvPr id="11" name="مستطيل مستدير الزوايا 10"/>
            <p:cNvSpPr/>
            <p:nvPr/>
          </p:nvSpPr>
          <p:spPr>
            <a:xfrm>
              <a:off x="3643306" y="3786190"/>
              <a:ext cx="1000132" cy="928694"/>
            </a:xfrm>
            <a:prstGeom prst="roundRect">
              <a:avLst/>
            </a:prstGeom>
            <a:gradFill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r>
                <a:rPr lang="ar-SA" sz="2000" dirty="0" smtClean="0">
                  <a:solidFill>
                    <a:srgbClr val="333300"/>
                  </a:solidFill>
                </a:rPr>
                <a:t>إيماءات الوجه</a:t>
              </a:r>
              <a:endParaRPr lang="ar-SA" sz="2000" dirty="0">
                <a:solidFill>
                  <a:srgbClr val="333300"/>
                </a:solidFill>
              </a:endParaRPr>
            </a:p>
          </p:txBody>
        </p:sp>
        <p:sp>
          <p:nvSpPr>
            <p:cNvPr id="12" name="مستطيل مستدير الزوايا 11"/>
            <p:cNvSpPr/>
            <p:nvPr/>
          </p:nvSpPr>
          <p:spPr>
            <a:xfrm>
              <a:off x="2285984" y="3786190"/>
              <a:ext cx="1000132" cy="928694"/>
            </a:xfrm>
            <a:prstGeom prst="roundRect">
              <a:avLst/>
            </a:prstGeom>
            <a:gradFill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r>
                <a:rPr lang="ar-SA" sz="2000" dirty="0" smtClean="0">
                  <a:solidFill>
                    <a:srgbClr val="333300"/>
                  </a:solidFill>
                </a:rPr>
                <a:t>التواصل البصري</a:t>
              </a:r>
              <a:endParaRPr lang="ar-SA" sz="2000" dirty="0">
                <a:solidFill>
                  <a:srgbClr val="333300"/>
                </a:solidFill>
              </a:endParaRPr>
            </a:p>
          </p:txBody>
        </p:sp>
        <p:sp>
          <p:nvSpPr>
            <p:cNvPr id="13" name="مستطيل مستدير الزوايا 12"/>
            <p:cNvSpPr/>
            <p:nvPr/>
          </p:nvSpPr>
          <p:spPr>
            <a:xfrm>
              <a:off x="928662" y="3786190"/>
              <a:ext cx="1000132" cy="928694"/>
            </a:xfrm>
            <a:prstGeom prst="roundRect">
              <a:avLst/>
            </a:prstGeom>
            <a:gradFill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r>
                <a:rPr lang="ar-SA" b="1" dirty="0" smtClean="0">
                  <a:solidFill>
                    <a:srgbClr val="333300"/>
                  </a:solidFill>
                </a:rPr>
                <a:t>حركة اليدين</a:t>
              </a:r>
              <a:endParaRPr lang="ar-SA" b="1" dirty="0">
                <a:solidFill>
                  <a:srgbClr val="333300"/>
                </a:solidFill>
              </a:endParaRPr>
            </a:p>
          </p:txBody>
        </p:sp>
        <p:grpSp>
          <p:nvGrpSpPr>
            <p:cNvPr id="3" name="مجموعة 49"/>
            <p:cNvGrpSpPr/>
            <p:nvPr/>
          </p:nvGrpSpPr>
          <p:grpSpPr>
            <a:xfrm>
              <a:off x="1570810" y="1500174"/>
              <a:ext cx="5931736" cy="2286810"/>
              <a:chOff x="1570810" y="1500174"/>
              <a:chExt cx="5931736" cy="2286810"/>
            </a:xfrm>
          </p:grpSpPr>
          <p:cxnSp>
            <p:nvCxnSpPr>
              <p:cNvPr id="15" name="رابط كسهم مستقيم 14"/>
              <p:cNvCxnSpPr/>
              <p:nvPr/>
            </p:nvCxnSpPr>
            <p:spPr>
              <a:xfrm rot="5400000">
                <a:off x="2360597" y="1986747"/>
                <a:ext cx="411960" cy="10318"/>
              </a:xfrm>
              <a:prstGeom prst="straightConnector1">
                <a:avLst/>
              </a:prstGeom>
              <a:ln w="19050">
                <a:solidFill>
                  <a:srgbClr val="0066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رابط كسهم مستقيم 15"/>
              <p:cNvCxnSpPr/>
              <p:nvPr/>
            </p:nvCxnSpPr>
            <p:spPr>
              <a:xfrm rot="5400000">
                <a:off x="6000760" y="2000240"/>
                <a:ext cx="428628" cy="1588"/>
              </a:xfrm>
              <a:prstGeom prst="straightConnector1">
                <a:avLst/>
              </a:prstGeom>
              <a:ln w="19050">
                <a:solidFill>
                  <a:srgbClr val="0066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رابط مستقيم 16"/>
              <p:cNvCxnSpPr/>
              <p:nvPr/>
            </p:nvCxnSpPr>
            <p:spPr>
              <a:xfrm>
                <a:off x="2571736" y="1785926"/>
                <a:ext cx="3643338" cy="0"/>
              </a:xfrm>
              <a:prstGeom prst="line">
                <a:avLst/>
              </a:prstGeom>
              <a:ln w="19050">
                <a:solidFill>
                  <a:srgbClr val="0066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رابط كسهم مستقيم 17"/>
              <p:cNvCxnSpPr/>
              <p:nvPr/>
            </p:nvCxnSpPr>
            <p:spPr>
              <a:xfrm rot="5400000">
                <a:off x="1357290" y="3571876"/>
                <a:ext cx="428628" cy="1588"/>
              </a:xfrm>
              <a:prstGeom prst="straightConnector1">
                <a:avLst/>
              </a:prstGeom>
              <a:ln w="19050">
                <a:solidFill>
                  <a:srgbClr val="0066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رابط كسهم مستقيم 18"/>
              <p:cNvCxnSpPr>
                <a:endCxn id="12" idx="0"/>
              </p:cNvCxnSpPr>
              <p:nvPr/>
            </p:nvCxnSpPr>
            <p:spPr>
              <a:xfrm rot="5400000">
                <a:off x="2571736" y="3571876"/>
                <a:ext cx="428628" cy="1588"/>
              </a:xfrm>
              <a:prstGeom prst="straightConnector1">
                <a:avLst/>
              </a:prstGeom>
              <a:ln w="19050">
                <a:solidFill>
                  <a:srgbClr val="0066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رابط كسهم مستقيم 19"/>
              <p:cNvCxnSpPr>
                <a:endCxn id="11" idx="0"/>
              </p:cNvCxnSpPr>
              <p:nvPr/>
            </p:nvCxnSpPr>
            <p:spPr>
              <a:xfrm rot="5400000">
                <a:off x="3929058" y="3571876"/>
                <a:ext cx="428628" cy="1588"/>
              </a:xfrm>
              <a:prstGeom prst="straightConnector1">
                <a:avLst/>
              </a:prstGeom>
              <a:ln w="19050">
                <a:solidFill>
                  <a:srgbClr val="0066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رابط كسهم مستقيم 20"/>
              <p:cNvCxnSpPr/>
              <p:nvPr/>
            </p:nvCxnSpPr>
            <p:spPr>
              <a:xfrm rot="5400000">
                <a:off x="5930116" y="3571082"/>
                <a:ext cx="428628" cy="1588"/>
              </a:xfrm>
              <a:prstGeom prst="straightConnector1">
                <a:avLst/>
              </a:prstGeom>
              <a:ln w="19050">
                <a:solidFill>
                  <a:srgbClr val="0066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رابط كسهم مستقيم 21"/>
              <p:cNvCxnSpPr/>
              <p:nvPr/>
            </p:nvCxnSpPr>
            <p:spPr>
              <a:xfrm rot="5400000">
                <a:off x="7287438" y="3571082"/>
                <a:ext cx="428628" cy="1588"/>
              </a:xfrm>
              <a:prstGeom prst="straightConnector1">
                <a:avLst/>
              </a:prstGeom>
              <a:ln w="19050">
                <a:solidFill>
                  <a:srgbClr val="0066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رابط مستقيم 22"/>
              <p:cNvCxnSpPr/>
              <p:nvPr/>
            </p:nvCxnSpPr>
            <p:spPr>
              <a:xfrm>
                <a:off x="1571604" y="3357562"/>
                <a:ext cx="2571768" cy="0"/>
              </a:xfrm>
              <a:prstGeom prst="line">
                <a:avLst/>
              </a:prstGeom>
              <a:ln w="19050">
                <a:solidFill>
                  <a:srgbClr val="0066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رابط مستقيم 23"/>
              <p:cNvCxnSpPr/>
              <p:nvPr/>
            </p:nvCxnSpPr>
            <p:spPr>
              <a:xfrm>
                <a:off x="6143636" y="3357562"/>
                <a:ext cx="1357322" cy="0"/>
              </a:xfrm>
              <a:prstGeom prst="line">
                <a:avLst/>
              </a:prstGeom>
              <a:ln w="19050">
                <a:solidFill>
                  <a:srgbClr val="0066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رابط مستقيم 24"/>
              <p:cNvCxnSpPr/>
              <p:nvPr/>
            </p:nvCxnSpPr>
            <p:spPr>
              <a:xfrm rot="5400000">
                <a:off x="2678893" y="3250405"/>
                <a:ext cx="214314" cy="0"/>
              </a:xfrm>
              <a:prstGeom prst="line">
                <a:avLst/>
              </a:prstGeom>
              <a:ln w="19050">
                <a:solidFill>
                  <a:srgbClr val="0066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رابط مستقيم 25"/>
              <p:cNvCxnSpPr/>
              <p:nvPr/>
            </p:nvCxnSpPr>
            <p:spPr>
              <a:xfrm rot="5400000">
                <a:off x="6607983" y="3250405"/>
                <a:ext cx="214314" cy="0"/>
              </a:xfrm>
              <a:prstGeom prst="line">
                <a:avLst/>
              </a:prstGeom>
              <a:ln w="19050">
                <a:solidFill>
                  <a:srgbClr val="0066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رابط مستقيم 26"/>
              <p:cNvCxnSpPr>
                <a:stCxn id="6" idx="2"/>
              </p:cNvCxnSpPr>
              <p:nvPr/>
            </p:nvCxnSpPr>
            <p:spPr>
              <a:xfrm rot="5400000">
                <a:off x="4214810" y="1643050"/>
                <a:ext cx="285752" cy="0"/>
              </a:xfrm>
              <a:prstGeom prst="line">
                <a:avLst/>
              </a:prstGeom>
              <a:ln w="19050">
                <a:solidFill>
                  <a:srgbClr val="0066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63065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71472" y="285728"/>
            <a:ext cx="7467600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ar-SA" sz="5400" b="1" cap="none" dirty="0" smtClean="0">
                <a:solidFill>
                  <a:srgbClr val="CC3300"/>
                </a:solidFill>
              </a:rPr>
              <a:t>اللغة اللفظية</a:t>
            </a:r>
          </a:p>
        </p:txBody>
      </p:sp>
      <p:pic>
        <p:nvPicPr>
          <p:cNvPr id="5" name="Picture 39" descr="يقرا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5286388"/>
            <a:ext cx="2286016" cy="1428760"/>
          </a:xfrm>
          <a:prstGeom prst="rect">
            <a:avLst/>
          </a:prstGeom>
          <a:noFill/>
        </p:spPr>
      </p:pic>
      <p:pic>
        <p:nvPicPr>
          <p:cNvPr id="7" name="Picture 25" descr="معلم يشرح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357562"/>
            <a:ext cx="2449425" cy="1821961"/>
          </a:xfrm>
          <a:prstGeom prst="rect">
            <a:avLst/>
          </a:prstGeom>
          <a:noFill/>
        </p:spPr>
      </p:pic>
      <p:pic>
        <p:nvPicPr>
          <p:cNvPr id="8" name="Picture 24" descr="معلم"/>
          <p:cNvPicPr>
            <a:picLocks noChangeAspect="1" noChangeArrowheads="1"/>
          </p:cNvPicPr>
          <p:nvPr/>
        </p:nvPicPr>
        <p:blipFill>
          <a:blip r:embed="rId4" cstate="print"/>
          <a:srcRect l="9441" t="3571" r="8734" b="7143"/>
          <a:stretch>
            <a:fillRect/>
          </a:stretch>
        </p:blipFill>
        <p:spPr bwMode="auto">
          <a:xfrm>
            <a:off x="2571736" y="1714488"/>
            <a:ext cx="1857388" cy="1785950"/>
          </a:xfrm>
          <a:prstGeom prst="rect">
            <a:avLst/>
          </a:prstGeom>
          <a:noFill/>
        </p:spPr>
      </p:pic>
      <p:pic>
        <p:nvPicPr>
          <p:cNvPr id="10" name="Picture 21" descr="CA1GTST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1571612"/>
            <a:ext cx="2007485" cy="1663694"/>
          </a:xfrm>
          <a:prstGeom prst="rect">
            <a:avLst/>
          </a:prstGeom>
          <a:noFill/>
        </p:spPr>
      </p:pic>
      <p:pic>
        <p:nvPicPr>
          <p:cNvPr id="12" name="Picture 17" descr="CAHR3CKT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14942" y="4643446"/>
            <a:ext cx="2096340" cy="1928826"/>
          </a:xfrm>
          <a:prstGeom prst="rect">
            <a:avLst/>
          </a:prstGeom>
          <a:noFill/>
        </p:spPr>
      </p:pic>
      <p:pic>
        <p:nvPicPr>
          <p:cNvPr id="13" name="Picture 18" descr="CAA9U9WT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14612" y="4572008"/>
            <a:ext cx="2054192" cy="1876907"/>
          </a:xfrm>
          <a:prstGeom prst="rect">
            <a:avLst/>
          </a:prstGeom>
          <a:noFill/>
        </p:spPr>
      </p:pic>
      <p:sp>
        <p:nvSpPr>
          <p:cNvPr id="14" name="Content Placeholder 2"/>
          <p:cNvSpPr>
            <a:spLocks noGrp="1"/>
          </p:cNvSpPr>
          <p:nvPr>
            <p:ph sz="quarter" idx="1"/>
          </p:nvPr>
        </p:nvSpPr>
        <p:spPr>
          <a:xfrm>
            <a:off x="2357422" y="1928802"/>
            <a:ext cx="6253154" cy="1500198"/>
          </a:xfrm>
        </p:spPr>
        <p:txBody>
          <a:bodyPr>
            <a:noAutofit/>
          </a:bodyPr>
          <a:lstStyle/>
          <a:p>
            <a:pPr marL="742950" indent="-742950" algn="just">
              <a:lnSpc>
                <a:spcPct val="90000"/>
              </a:lnSpc>
              <a:buFont typeface="+mj-lt"/>
              <a:buAutoNum type="arabicPeriod"/>
            </a:pPr>
            <a:r>
              <a:rPr lang="ar-SA" sz="4000" dirty="0" smtClean="0"/>
              <a:t>مهارة الفهم السماعي</a:t>
            </a:r>
          </a:p>
          <a:p>
            <a:pPr marL="742950" indent="-742950" algn="just">
              <a:lnSpc>
                <a:spcPct val="90000"/>
              </a:lnSpc>
              <a:buFont typeface="+mj-lt"/>
              <a:buAutoNum type="arabicPeriod"/>
            </a:pPr>
            <a:r>
              <a:rPr lang="ar-SA" sz="4000" dirty="0" smtClean="0"/>
              <a:t>مهارة التعبير الشفهي</a:t>
            </a:r>
          </a:p>
          <a:p>
            <a:pPr marL="742950" indent="-742950" algn="just">
              <a:lnSpc>
                <a:spcPct val="90000"/>
              </a:lnSpc>
              <a:buFont typeface="+mj-lt"/>
              <a:buAutoNum type="arabicPeriod"/>
            </a:pPr>
            <a:r>
              <a:rPr lang="ar-SA" sz="4000" dirty="0" smtClean="0"/>
              <a:t>مهارة الفهم القرائي</a:t>
            </a:r>
          </a:p>
          <a:p>
            <a:pPr marL="742950" indent="-742950" algn="just">
              <a:lnSpc>
                <a:spcPct val="90000"/>
              </a:lnSpc>
              <a:buFont typeface="+mj-lt"/>
              <a:buAutoNum type="arabicPeriod"/>
            </a:pPr>
            <a:r>
              <a:rPr lang="ar-SA" sz="4000" dirty="0" smtClean="0"/>
              <a:t>مهارة التعبير التحريري</a:t>
            </a:r>
          </a:p>
        </p:txBody>
      </p:sp>
    </p:spTree>
    <p:extLst>
      <p:ext uri="{BB962C8B-B14F-4D97-AF65-F5344CB8AC3E}">
        <p14:creationId xmlns:p14="http://schemas.microsoft.com/office/powerpoint/2010/main" val="9814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ar-SA" sz="5400" b="1" cap="none" dirty="0" smtClean="0">
                <a:solidFill>
                  <a:srgbClr val="CC3300"/>
                </a:solidFill>
              </a:rPr>
              <a:t>اللغة غير اللفظية</a:t>
            </a:r>
          </a:p>
        </p:txBody>
      </p:sp>
      <p:pic>
        <p:nvPicPr>
          <p:cNvPr id="7" name="Picture 27" descr="CAQLWZO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3929065"/>
            <a:ext cx="1785950" cy="2568669"/>
          </a:xfrm>
          <a:prstGeom prst="rect">
            <a:avLst/>
          </a:prstGeom>
          <a:noFill/>
        </p:spPr>
      </p:pic>
      <p:pic>
        <p:nvPicPr>
          <p:cNvPr id="8" name="Picture 26" descr="CAWPMZG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571612"/>
            <a:ext cx="2766218" cy="2000264"/>
          </a:xfrm>
          <a:prstGeom prst="rect">
            <a:avLst/>
          </a:prstGeom>
          <a:noFill/>
        </p:spPr>
      </p:pic>
      <p:pic>
        <p:nvPicPr>
          <p:cNvPr id="1026" name="Picture 2" descr="C:\Users\ندوووش\Pictures\2197666469_8411f7f8c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3789040"/>
            <a:ext cx="1823821" cy="1863325"/>
          </a:xfrm>
          <a:prstGeom prst="rect">
            <a:avLst/>
          </a:prstGeom>
          <a:noFill/>
        </p:spPr>
      </p:pic>
      <p:pic>
        <p:nvPicPr>
          <p:cNvPr id="1027" name="Picture 3" descr="C:\Users\ندوووش\Pictures\2311549280_807141c47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14612" y="4357694"/>
            <a:ext cx="1428760" cy="2145821"/>
          </a:xfrm>
          <a:prstGeom prst="rect">
            <a:avLst/>
          </a:prstGeom>
          <a:noFill/>
        </p:spPr>
      </p:pic>
      <p:pic>
        <p:nvPicPr>
          <p:cNvPr id="1028" name="Picture 4" descr="C:\Users\ندوووش\Pictures\2090288056_fe04c656f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8992" y="1571612"/>
            <a:ext cx="1828798" cy="2500330"/>
          </a:xfrm>
          <a:prstGeom prst="rect">
            <a:avLst/>
          </a:prstGeom>
          <a:noFill/>
        </p:spPr>
      </p:pic>
      <p:pic>
        <p:nvPicPr>
          <p:cNvPr id="2" name="Picture 2" descr="نتيجة بحث الصور عن لغة الإشارة للصم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382181"/>
            <a:ext cx="2143125" cy="213360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4" descr="نتيجة بحث الصور عن حركة الجسد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" name="AutoShape 6" descr="نتيجة بحث الصور عن حركة الجسد"/>
          <p:cNvSpPr>
            <a:spLocks noChangeAspect="1" noChangeArrowheads="1"/>
          </p:cNvSpPr>
          <p:nvPr/>
        </p:nvSpPr>
        <p:spPr bwMode="auto">
          <a:xfrm>
            <a:off x="9075738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6" name="AutoShape 8" descr="نتيجة بحث الصور عن حركة الجسد"/>
          <p:cNvSpPr>
            <a:spLocks noChangeAspect="1" noChangeArrowheads="1"/>
          </p:cNvSpPr>
          <p:nvPr/>
        </p:nvSpPr>
        <p:spPr bwMode="auto">
          <a:xfrm>
            <a:off x="9228138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1" name="AutoShape 10" descr="نتيجة بحث الصور عن لغة الجسد حركة اليدين"/>
          <p:cNvSpPr>
            <a:spLocks noChangeAspect="1" noChangeArrowheads="1"/>
          </p:cNvSpPr>
          <p:nvPr/>
        </p:nvSpPr>
        <p:spPr bwMode="auto">
          <a:xfrm>
            <a:off x="9380538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586"/>
          <a:stretch/>
        </p:blipFill>
        <p:spPr bwMode="auto">
          <a:xfrm>
            <a:off x="5376489" y="1571612"/>
            <a:ext cx="3256571" cy="20882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856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WordArt 5"/>
          <p:cNvSpPr>
            <a:spLocks noChangeArrowheads="1" noChangeShapeType="1" noTextEdit="1"/>
          </p:cNvSpPr>
          <p:nvPr/>
        </p:nvSpPr>
        <p:spPr bwMode="auto">
          <a:xfrm>
            <a:off x="2915816" y="908720"/>
            <a:ext cx="3986215" cy="709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ar-SA" sz="3600" b="1" i="1" kern="10" dirty="0" smtClean="0">
                <a:ln w="28575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تعرفنا اليوم</a:t>
            </a:r>
            <a:endParaRPr lang="ar-SA" sz="3600" b="1" i="1" kern="10" dirty="0">
              <a:ln w="28575">
                <a:solidFill>
                  <a:schemeClr val="accent1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4" name="عنصر نائب للمحتوى 8"/>
          <p:cNvSpPr txBox="1">
            <a:spLocks/>
          </p:cNvSpPr>
          <p:nvPr/>
        </p:nvSpPr>
        <p:spPr bwMode="auto">
          <a:xfrm>
            <a:off x="971600" y="2276872"/>
            <a:ext cx="7467600" cy="229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v"/>
              <a:tabLst/>
              <a:defRPr/>
            </a:pPr>
            <a:r>
              <a:rPr kumimoji="0" lang="ar-SA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مقرر 242 وسل ومتطلباته. </a:t>
            </a: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v"/>
              <a:tabLst/>
              <a:defRPr/>
            </a:pPr>
            <a:r>
              <a:rPr kumimoji="0" lang="ar-SA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تعريف الإتصال التعليمي.</a:t>
            </a: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v"/>
              <a:tabLst/>
              <a:defRPr/>
            </a:pPr>
            <a:r>
              <a:rPr lang="ar-SA" sz="3600" b="1" dirty="0">
                <a:solidFill>
                  <a:schemeClr val="tx2"/>
                </a:solidFill>
                <a:latin typeface="+mn-lt"/>
                <a:cs typeface="+mn-cs"/>
              </a:rPr>
              <a:t> </a:t>
            </a:r>
            <a:r>
              <a:rPr lang="ar-SA" sz="3600" b="1" dirty="0" smtClean="0">
                <a:solidFill>
                  <a:schemeClr val="tx2"/>
                </a:solidFill>
                <a:latin typeface="+mn-lt"/>
                <a:cs typeface="+mn-cs"/>
              </a:rPr>
              <a:t>لغات الإتصال التعليمي.</a:t>
            </a:r>
          </a:p>
          <a:p>
            <a:pPr lvl="0" algn="r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  <a:defRPr/>
            </a:pPr>
            <a:endParaRPr kumimoji="0" lang="ar-SA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Aspect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1474</TotalTime>
  <Words>158</Words>
  <Application>Microsoft Office PowerPoint</Application>
  <PresentationFormat>On-screen Show (4:3)</PresentationFormat>
  <Paragraphs>38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Oriel</vt:lpstr>
      <vt:lpstr>PowerPoint Presentation</vt:lpstr>
      <vt:lpstr>الإتصال التعليمي</vt:lpstr>
      <vt:lpstr>نشوء عملية الإتصال</vt:lpstr>
      <vt:lpstr>PowerPoint Presentation</vt:lpstr>
      <vt:lpstr>PowerPoint Presentation</vt:lpstr>
      <vt:lpstr>لغات الإتصال التعليمي</vt:lpstr>
      <vt:lpstr>اللغة اللفظية</vt:lpstr>
      <vt:lpstr>اللغة غير اللفظية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Nada Gehad Saleh</cp:lastModifiedBy>
  <cp:revision>116</cp:revision>
  <dcterms:created xsi:type="dcterms:W3CDTF">2007-09-17T20:33:37Z</dcterms:created>
  <dcterms:modified xsi:type="dcterms:W3CDTF">2016-01-28T06:08:18Z</dcterms:modified>
</cp:coreProperties>
</file>