
<file path=[Content_Types].xml><?xml version="1.0" encoding="utf-8"?>
<Types xmlns="http://schemas.openxmlformats.org/package/2006/content-types">
  <Default Extension="xml" ContentType="application/xml"/>
  <Default Extension="svg" ContentType="image/svg+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63" r:id="rId2"/>
    <p:sldId id="256" r:id="rId3"/>
    <p:sldId id="257" r:id="rId4"/>
    <p:sldId id="260" r:id="rId5"/>
    <p:sldId id="258" r:id="rId6"/>
    <p:sldId id="261" r:id="rId7"/>
    <p:sldId id="266" r:id="rId8"/>
    <p:sldId id="259" r:id="rId9"/>
    <p:sldId id="262" r:id="rId10"/>
    <p:sldId id="265" r:id="rId11"/>
    <p:sldId id="267" r:id="rId12"/>
    <p:sldId id="264" r:id="rId13"/>
  </p:sldIdLst>
  <p:sldSz cx="9144000" cy="6858000" type="screen4x3"/>
  <p:notesSz cx="6858000" cy="9144000"/>
  <p:custDataLst>
    <p:tags r:id="rId15"/>
  </p:custDataLst>
  <p:defaultTextStyle>
    <a:defPPr>
      <a:defRPr lang="x-none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مقطع افتراضي" id="{0A86633C-03A8-4920-A5B3-0097E1AE4ACE}">
          <p14:sldIdLst>
            <p14:sldId id="263"/>
            <p14:sldId id="256"/>
            <p14:sldId id="257"/>
            <p14:sldId id="260"/>
            <p14:sldId id="258"/>
            <p14:sldId id="261"/>
            <p14:sldId id="266"/>
            <p14:sldId id="259"/>
            <p14:sldId id="262"/>
            <p14:sldId id="265"/>
            <p14:sldId id="267"/>
            <p14:sldId id="264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F2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31" d="100"/>
          <a:sy n="31" d="100"/>
        </p:scale>
        <p:origin x="-104" y="-13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microsoft.com/office/2015/10/relationships/revisionInfo" Target="revisionInfo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tags" Target="tags/tag1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/>
              <a:t>انقر لتحرير نمط العنوان الرئيسي</a:t>
            </a: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انقر لتحرير نمط العنوان الثانوي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x-none" smtClean="0"/>
              <a:t>11/19/17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انقر لتحرير أنماط النص الرئيسي</a:t>
            </a:r>
          </a:p>
          <a:p>
            <a:pPr lvl="1"/>
            <a:r>
              <a:rPr lang="x-none"/>
              <a:t>المستوى الثاني</a:t>
            </a:r>
          </a:p>
          <a:p>
            <a:pPr lvl="2"/>
            <a:r>
              <a:rPr lang="x-none"/>
              <a:t>المستوى الثالث</a:t>
            </a:r>
          </a:p>
          <a:p>
            <a:pPr lvl="3"/>
            <a:r>
              <a:rPr lang="x-none"/>
              <a:t>المستوى الرابع</a:t>
            </a:r>
          </a:p>
          <a:p>
            <a:pPr lvl="4"/>
            <a:r>
              <a:rPr lang="x-none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x-none" smtClean="0"/>
              <a:t>11/19/17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/>
              <a:t>انقر لتحرير أنماط النص الرئيسي</a:t>
            </a:r>
          </a:p>
          <a:p>
            <a:pPr lvl="1"/>
            <a:r>
              <a:rPr lang="x-none"/>
              <a:t>المستوى الثاني</a:t>
            </a:r>
          </a:p>
          <a:p>
            <a:pPr lvl="2"/>
            <a:r>
              <a:rPr lang="x-none"/>
              <a:t>المستوى الثالث</a:t>
            </a:r>
          </a:p>
          <a:p>
            <a:pPr lvl="3"/>
            <a:r>
              <a:rPr lang="x-none"/>
              <a:t>المستوى الرابع</a:t>
            </a:r>
          </a:p>
          <a:p>
            <a:pPr lvl="4"/>
            <a:r>
              <a:rPr lang="x-none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x-none" smtClean="0"/>
              <a:t>11/19/17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انقر لتحرير أنماط النص الرئيسي</a:t>
            </a:r>
          </a:p>
          <a:p>
            <a:pPr lvl="1"/>
            <a:r>
              <a:rPr lang="x-none"/>
              <a:t>المستوى الثاني</a:t>
            </a:r>
          </a:p>
          <a:p>
            <a:pPr lvl="2"/>
            <a:r>
              <a:rPr lang="x-none"/>
              <a:t>المستوى الثالث</a:t>
            </a:r>
          </a:p>
          <a:p>
            <a:pPr lvl="3"/>
            <a:r>
              <a:rPr lang="x-none"/>
              <a:t>المستوى الرابع</a:t>
            </a:r>
          </a:p>
          <a:p>
            <a:pPr lvl="4"/>
            <a:r>
              <a:rPr lang="x-none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x-none" smtClean="0"/>
              <a:t>11/19/17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x-none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x-none" smtClean="0"/>
              <a:t>11/19/17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انقر لتحرير أنماط النص الرئيسي</a:t>
            </a:r>
          </a:p>
          <a:p>
            <a:pPr lvl="1"/>
            <a:r>
              <a:rPr lang="x-none"/>
              <a:t>المستوى الثاني</a:t>
            </a:r>
          </a:p>
          <a:p>
            <a:pPr lvl="2"/>
            <a:r>
              <a:rPr lang="x-none"/>
              <a:t>المستوى الثالث</a:t>
            </a:r>
          </a:p>
          <a:p>
            <a:pPr lvl="3"/>
            <a:r>
              <a:rPr lang="x-none"/>
              <a:t>المستوى الرابع</a:t>
            </a:r>
          </a:p>
          <a:p>
            <a:pPr lvl="4"/>
            <a:r>
              <a:rPr lang="x-none"/>
              <a:t>المستوى الخامس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انقر لتحرير أنماط النص الرئيسي</a:t>
            </a:r>
          </a:p>
          <a:p>
            <a:pPr lvl="1"/>
            <a:r>
              <a:rPr lang="x-none"/>
              <a:t>المستوى الثاني</a:t>
            </a:r>
          </a:p>
          <a:p>
            <a:pPr lvl="2"/>
            <a:r>
              <a:rPr lang="x-none"/>
              <a:t>المستوى الثالث</a:t>
            </a:r>
          </a:p>
          <a:p>
            <a:pPr lvl="3"/>
            <a:r>
              <a:rPr lang="x-none"/>
              <a:t>المستوى الرابع</a:t>
            </a:r>
          </a:p>
          <a:p>
            <a:pPr lvl="4"/>
            <a:r>
              <a:rPr lang="x-none"/>
              <a:t>المستوى الخامس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x-none" smtClean="0"/>
              <a:t>11/19/17</a:t>
            </a:fld>
            <a:endParaRPr lang="x-none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انقر لتحرير أنماط النص الرئيسي</a:t>
            </a:r>
          </a:p>
          <a:p>
            <a:pPr lvl="1"/>
            <a:r>
              <a:rPr lang="x-none"/>
              <a:t>المستوى الثاني</a:t>
            </a:r>
          </a:p>
          <a:p>
            <a:pPr lvl="2"/>
            <a:r>
              <a:rPr lang="x-none"/>
              <a:t>المستوى الثالث</a:t>
            </a:r>
          </a:p>
          <a:p>
            <a:pPr lvl="3"/>
            <a:r>
              <a:rPr lang="x-none"/>
              <a:t>المستوى الرابع</a:t>
            </a:r>
          </a:p>
          <a:p>
            <a:pPr lvl="4"/>
            <a:r>
              <a:rPr lang="x-none"/>
              <a:t>المستوى الخامس</a:t>
            </a:r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انقر لتحرير أنماط النص الرئيسي</a:t>
            </a:r>
          </a:p>
          <a:p>
            <a:pPr lvl="1"/>
            <a:r>
              <a:rPr lang="x-none"/>
              <a:t>المستوى الثاني</a:t>
            </a:r>
          </a:p>
          <a:p>
            <a:pPr lvl="2"/>
            <a:r>
              <a:rPr lang="x-none"/>
              <a:t>المستوى الثالث</a:t>
            </a:r>
          </a:p>
          <a:p>
            <a:pPr lvl="3"/>
            <a:r>
              <a:rPr lang="x-none"/>
              <a:t>المستوى الرابع</a:t>
            </a:r>
          </a:p>
          <a:p>
            <a:pPr lvl="4"/>
            <a:r>
              <a:rPr lang="x-none"/>
              <a:t>المستوى الخامس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x-none" smtClean="0"/>
              <a:t>11/19/17</a:t>
            </a:fld>
            <a:endParaRPr lang="x-none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انقر لتحرير نمط العنوان الرئيسي</a:t>
            </a:r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x-none" smtClean="0"/>
              <a:t>11/19/17</a:t>
            </a:fld>
            <a:endParaRPr lang="x-none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x-none" smtClean="0"/>
              <a:t>11/19/17</a:t>
            </a:fld>
            <a:endParaRPr lang="x-none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x-none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انقر لتحرير أنماط النص الرئيسي</a:t>
            </a:r>
          </a:p>
          <a:p>
            <a:pPr lvl="1"/>
            <a:r>
              <a:rPr lang="x-none"/>
              <a:t>المستوى الثاني</a:t>
            </a:r>
          </a:p>
          <a:p>
            <a:pPr lvl="2"/>
            <a:r>
              <a:rPr lang="x-none"/>
              <a:t>المستوى الثالث</a:t>
            </a:r>
          </a:p>
          <a:p>
            <a:pPr lvl="3"/>
            <a:r>
              <a:rPr lang="x-none"/>
              <a:t>المستوى الرابع</a:t>
            </a:r>
          </a:p>
          <a:p>
            <a:pPr lvl="4"/>
            <a:r>
              <a:rPr lang="x-none"/>
              <a:t>المستوى الخامس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x-none" smtClean="0"/>
              <a:t>11/19/17</a:t>
            </a:fld>
            <a:endParaRPr lang="x-none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x-none"/>
              <a:t>انقر لتحرير نمط العنوان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x-none" smtClean="0"/>
              <a:t>11/19/17</a:t>
            </a:fld>
            <a:endParaRPr lang="x-none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x-none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x-none"/>
              <a:t>انقر لتحرير أنماط النص الرئيسي</a:t>
            </a:r>
          </a:p>
          <a:p>
            <a:pPr lvl="1"/>
            <a:r>
              <a:rPr lang="x-none"/>
              <a:t>المستوى الثاني</a:t>
            </a:r>
          </a:p>
          <a:p>
            <a:pPr lvl="2"/>
            <a:r>
              <a:rPr lang="x-none"/>
              <a:t>المستوى الثالث</a:t>
            </a:r>
          </a:p>
          <a:p>
            <a:pPr lvl="3"/>
            <a:r>
              <a:rPr lang="x-none"/>
              <a:t>المستوى الرابع</a:t>
            </a:r>
          </a:p>
          <a:p>
            <a:pPr lvl="4"/>
            <a:r>
              <a:rPr lang="x-none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x-none" smtClean="0"/>
              <a:t>11/19/17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x-none" smtClean="0"/>
              <a:t>‹#›</a:t>
            </a:fld>
            <a:endParaRPr 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4" Type="http://schemas.openxmlformats.org/officeDocument/2006/relationships/image" Target="../media/image2.png"/><Relationship Id="rId1" Type="http://schemas.openxmlformats.org/officeDocument/2006/relationships/tags" Target="../tags/tag6.x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4" Type="http://schemas.openxmlformats.org/officeDocument/2006/relationships/hyperlink" Target="%D9%84%D8%B9%D8%A8%D8%A9%20%D9%85%D8%B4%D9%83%D9%84%D8%A7%D8%AA.pptx" TargetMode="External"/><Relationship Id="rId5" Type="http://schemas.openxmlformats.org/officeDocument/2006/relationships/image" Target="../media/image12.png"/><Relationship Id="rId6" Type="http://schemas.openxmlformats.org/officeDocument/2006/relationships/image" Target="../media/image13.svg"/><Relationship Id="rId7" Type="http://schemas.openxmlformats.org/officeDocument/2006/relationships/image" Target="../media/image2.png"/><Relationship Id="rId1" Type="http://schemas.openxmlformats.org/officeDocument/2006/relationships/tags" Target="../tags/tag7.xml"/><Relationship Id="rId2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latefah.net/artic6/enad.pdf" TargetMode="External"/><Relationship Id="rId4" Type="http://schemas.openxmlformats.org/officeDocument/2006/relationships/image" Target="../media/image2.png"/><Relationship Id="rId1" Type="http://schemas.openxmlformats.org/officeDocument/2006/relationships/tags" Target="../tags/tag8.x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2.png"/><Relationship Id="rId1" Type="http://schemas.openxmlformats.org/officeDocument/2006/relationships/tags" Target="../tags/tag2.x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2.png"/><Relationship Id="rId1" Type="http://schemas.openxmlformats.org/officeDocument/2006/relationships/tags" Target="../tags/tag3.x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image" Target="../media/image2.png"/><Relationship Id="rId1" Type="http://schemas.openxmlformats.org/officeDocument/2006/relationships/tags" Target="../tags/tag4.x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hyperlink" Target="https://www.youtube.com/watch?v=UxS-RKAJfvM" TargetMode="External"/><Relationship Id="rId5" Type="http://schemas.openxmlformats.org/officeDocument/2006/relationships/hyperlink" Target="https://www.youtube.com/watch?v=RgecKI8XJ18" TargetMode="External"/><Relationship Id="rId1" Type="http://schemas.openxmlformats.org/officeDocument/2006/relationships/tags" Target="../tags/tag5.xml"/><Relationship Id="rId2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Relationship Id="rId3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835696" y="5085184"/>
            <a:ext cx="5724128" cy="1533241"/>
          </a:xfrm>
        </p:spPr>
        <p:txBody>
          <a:bodyPr>
            <a:normAutofit/>
          </a:bodyPr>
          <a:lstStyle/>
          <a:p>
            <a:r>
              <a:rPr lang="x-none" dirty="0">
                <a:solidFill>
                  <a:schemeClr val="accent1">
                    <a:lumMod val="75000"/>
                  </a:schemeClr>
                </a:solidFill>
                <a:latin typeface="Adobe Arabic" pitchFamily="18" charset="-78"/>
                <a:cs typeface="Adobe Arabic" pitchFamily="18" charset="-78"/>
              </a:rPr>
              <a:t>صباحٌ مُشبع بتوفيق الخالق ..</a:t>
            </a:r>
            <a:endParaRPr lang="x-none" dirty="0"/>
          </a:p>
        </p:txBody>
      </p:sp>
      <p:pic>
        <p:nvPicPr>
          <p:cNvPr id="5" name="صورة 4" descr="صورة تحتوي على شجرة, خارجي, شخص, ثياب&#10;&#10;وصف منشأ بثقة عالية جداً">
            <a:extLst>
              <a:ext uri="{FF2B5EF4-FFF2-40B4-BE49-F238E27FC236}">
                <a16:creationId xmlns:a16="http://schemas.microsoft.com/office/drawing/2014/main" xmlns="" id="{9D7E7023-E329-4E80-BF97-9E376880F6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941168"/>
          </a:xfrm>
          <a:prstGeom prst="rect">
            <a:avLst/>
          </a:prstGeom>
        </p:spPr>
      </p:pic>
      <p:sp>
        <p:nvSpPr>
          <p:cNvPr id="3" name="شكل بيضاوي 2">
            <a:extLst>
              <a:ext uri="{FF2B5EF4-FFF2-40B4-BE49-F238E27FC236}">
                <a16:creationId xmlns:a16="http://schemas.microsoft.com/office/drawing/2014/main" xmlns="" id="{34D526ED-365B-4273-826E-D8D971BD7FC1}"/>
              </a:ext>
            </a:extLst>
          </p:cNvPr>
          <p:cNvSpPr/>
          <p:nvPr/>
        </p:nvSpPr>
        <p:spPr>
          <a:xfrm>
            <a:off x="-20418" y="0"/>
            <a:ext cx="1979712" cy="1052736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901083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xmlns="" id="{E4A809D5-3600-46D4-A466-67F2349A54F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491490" y="2316480"/>
            <a:ext cx="370332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صورة 8" descr="صورة تحتوي على شخص, منضدة, ولد, جالس&#10;&#10;وصف منشأ بثقة عالية جداً">
            <a:extLst>
              <a:ext uri="{FF2B5EF4-FFF2-40B4-BE49-F238E27FC236}">
                <a16:creationId xmlns:a16="http://schemas.microsoft.com/office/drawing/2014/main" xmlns="" id="{CBD8DB2F-2DD9-4EF1-A9E5-95638ADA12C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82" r="34082"/>
          <a:stretch/>
        </p:blipFill>
        <p:spPr>
          <a:xfrm>
            <a:off x="4409136" y="10"/>
            <a:ext cx="4734863" cy="6857987"/>
          </a:xfrm>
          <a:custGeom>
            <a:avLst/>
            <a:gdLst>
              <a:gd name="connsiteX0" fmla="*/ 65565 w 6313150"/>
              <a:gd name="connsiteY0" fmla="*/ 0 h 6857997"/>
              <a:gd name="connsiteX1" fmla="*/ 6313150 w 6313150"/>
              <a:gd name="connsiteY1" fmla="*/ 0 h 6857997"/>
              <a:gd name="connsiteX2" fmla="*/ 6313150 w 6313150"/>
              <a:gd name="connsiteY2" fmla="*/ 6857997 h 6857997"/>
              <a:gd name="connsiteX3" fmla="*/ 3293946 w 6313150"/>
              <a:gd name="connsiteY3" fmla="*/ 6857997 h 6857997"/>
              <a:gd name="connsiteX4" fmla="*/ 3235857 w 6313150"/>
              <a:gd name="connsiteY4" fmla="*/ 6823061 h 6857997"/>
              <a:gd name="connsiteX5" fmla="*/ 0 w 6313150"/>
              <a:gd name="connsiteY5" fmla="*/ 951803 h 6857997"/>
              <a:gd name="connsiteX6" fmla="*/ 31536 w 6313150"/>
              <a:gd name="connsiteY6" fmla="*/ 285771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</p:spPr>
      </p:pic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1E8FDA83-A76E-427E-BCFB-9D8228479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490" y="642929"/>
            <a:ext cx="3840085" cy="1692794"/>
          </a:xfrm>
        </p:spPr>
        <p:txBody>
          <a:bodyPr>
            <a:normAutofit/>
          </a:bodyPr>
          <a:lstStyle/>
          <a:p>
            <a:r>
              <a:rPr lang="x-none" dirty="0"/>
              <a:t>طرق الوقاية للوالدين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xmlns="" id="{E83D1C29-A962-4266-98B3-98F3699149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1141" y="2575042"/>
            <a:ext cx="4728582" cy="4382358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x-none" sz="2200" b="1" dirty="0"/>
              <a:t>التشجيع المستمر عبر كلمات إيجابية </a:t>
            </a:r>
          </a:p>
          <a:p>
            <a:pPr>
              <a:lnSpc>
                <a:spcPct val="90000"/>
              </a:lnSpc>
            </a:pPr>
            <a:r>
              <a:rPr lang="x-none" sz="2200" b="1" dirty="0"/>
              <a:t>استخدام المدارة</a:t>
            </a:r>
          </a:p>
          <a:p>
            <a:pPr>
              <a:lnSpc>
                <a:spcPct val="90000"/>
              </a:lnSpc>
            </a:pPr>
            <a:r>
              <a:rPr lang="x-none" sz="2200" b="1" dirty="0"/>
              <a:t>رواية القصص مثل قصة الضفدع</a:t>
            </a:r>
          </a:p>
          <a:p>
            <a:pPr>
              <a:lnSpc>
                <a:spcPct val="90000"/>
              </a:lnSpc>
            </a:pPr>
            <a:r>
              <a:rPr lang="x-none" sz="2200" b="1" dirty="0"/>
              <a:t>توفير الأسباب وإقناع الطفل قبل أن نطلب منه تطبيق إرشاداتنا</a:t>
            </a:r>
          </a:p>
          <a:p>
            <a:pPr>
              <a:lnSpc>
                <a:spcPct val="90000"/>
              </a:lnSpc>
            </a:pPr>
            <a:r>
              <a:rPr lang="x-none" sz="2200" b="1" dirty="0"/>
              <a:t>التغافل وعدم محاسبة الطفل </a:t>
            </a:r>
          </a:p>
          <a:p>
            <a:pPr>
              <a:lnSpc>
                <a:spcPct val="90000"/>
              </a:lnSpc>
            </a:pPr>
            <a:r>
              <a:rPr lang="x-none" sz="2200" b="1" dirty="0"/>
              <a:t>ترك أسلوب التحدي و المواجهة</a:t>
            </a:r>
          </a:p>
          <a:p>
            <a:pPr>
              <a:lnSpc>
                <a:spcPct val="90000"/>
              </a:lnSpc>
            </a:pPr>
            <a:r>
              <a:rPr lang="x-none" sz="2200" b="1" dirty="0"/>
              <a:t>إذا أخطأ او أساء الأدب فنطلب منه الاعتذار وهو مقتنع ومتفاعل</a:t>
            </a:r>
          </a:p>
          <a:p>
            <a:pPr>
              <a:lnSpc>
                <a:spcPct val="90000"/>
              </a:lnSpc>
            </a:pPr>
            <a:r>
              <a:rPr lang="x-none" sz="2200" b="1" dirty="0"/>
              <a:t>نراجع سياساتنا كآباء وأمهات وإعادة النظر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x-none" sz="2200" b="1" dirty="0"/>
              <a:t>    في تصرفاتنا</a:t>
            </a:r>
          </a:p>
          <a:p>
            <a:pPr marL="0" lvl="0" indent="0">
              <a:lnSpc>
                <a:spcPct val="90000"/>
              </a:lnSpc>
              <a:buNone/>
            </a:pPr>
            <a:r>
              <a:rPr lang="x-none" sz="1600" dirty="0"/>
              <a:t>( </a:t>
            </a:r>
            <a:r>
              <a:rPr lang="x-none" sz="1600" dirty="0" err="1"/>
              <a:t>د.بدر</a:t>
            </a:r>
            <a:r>
              <a:rPr lang="x-none" sz="1600" dirty="0"/>
              <a:t> محمد الملك </a:t>
            </a:r>
            <a:r>
              <a:rPr lang="x-none" sz="2200" b="1" dirty="0"/>
              <a:t>،</a:t>
            </a:r>
            <a:r>
              <a:rPr lang="x-none" sz="1600" dirty="0"/>
              <a:t>د. لطيفة حسين الكندري ، سلسلة تربية الأبناء والبنات، ص 6)</a:t>
            </a:r>
          </a:p>
          <a:p>
            <a:pPr marL="0" indent="0">
              <a:lnSpc>
                <a:spcPct val="90000"/>
              </a:lnSpc>
              <a:buNone/>
            </a:pPr>
            <a:endParaRPr lang="x-none" sz="1600" dirty="0"/>
          </a:p>
        </p:txBody>
      </p:sp>
      <p:sp>
        <p:nvSpPr>
          <p:cNvPr id="6" name="شكل بيضاوي 5">
            <a:extLst>
              <a:ext uri="{FF2B5EF4-FFF2-40B4-BE49-F238E27FC236}">
                <a16:creationId xmlns:a16="http://schemas.microsoft.com/office/drawing/2014/main" xmlns="" id="{0D396E5A-058C-477D-AA69-296B350B12C5}"/>
              </a:ext>
            </a:extLst>
          </p:cNvPr>
          <p:cNvSpPr/>
          <p:nvPr/>
        </p:nvSpPr>
        <p:spPr>
          <a:xfrm>
            <a:off x="-20418" y="0"/>
            <a:ext cx="1979712" cy="1052736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96752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B0EC749E-42E9-4EF2-85C5-6857690EDE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552" y="1484784"/>
            <a:ext cx="3096344" cy="3240360"/>
          </a:xfrm>
        </p:spPr>
        <p:txBody>
          <a:bodyPr>
            <a:normAutofit/>
          </a:bodyPr>
          <a:lstStyle/>
          <a:p>
            <a:r>
              <a:rPr lang="x-none" sz="4800" b="1" dirty="0"/>
              <a:t>لعبة عاندي الصور</a:t>
            </a:r>
          </a:p>
        </p:txBody>
      </p:sp>
      <p:pic>
        <p:nvPicPr>
          <p:cNvPr id="7" name="صورة 6" descr="صورة تحتوي على شخص, حائط, داخلي, شاب&#10;&#10;وصف منشأ بثقة عالية جداً">
            <a:extLst>
              <a:ext uri="{FF2B5EF4-FFF2-40B4-BE49-F238E27FC236}">
                <a16:creationId xmlns:a16="http://schemas.microsoft.com/office/drawing/2014/main" xmlns="" id="{78C2FAE2-2189-4DE8-A0A6-87E37838BD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548680"/>
            <a:ext cx="4572000" cy="5715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رسم 8" descr="منصة">
            <a:hlinkClick r:id="rId4" action="ppaction://hlinkpres?slideindex=1&amp;slidetitle="/>
            <a:extLst>
              <a:ext uri="{FF2B5EF4-FFF2-40B4-BE49-F238E27FC236}">
                <a16:creationId xmlns:a16="http://schemas.microsoft.com/office/drawing/2014/main" xmlns="" id="{FF23A755-FC3E-4662-B900-341BFA8BAC8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1547664" y="4735695"/>
            <a:ext cx="914400" cy="914400"/>
          </a:xfrm>
          <a:prstGeom prst="rect">
            <a:avLst/>
          </a:prstGeom>
        </p:spPr>
      </p:pic>
      <p:sp>
        <p:nvSpPr>
          <p:cNvPr id="5" name="شكل بيضاوي 4">
            <a:extLst>
              <a:ext uri="{FF2B5EF4-FFF2-40B4-BE49-F238E27FC236}">
                <a16:creationId xmlns:a16="http://schemas.microsoft.com/office/drawing/2014/main" xmlns="" id="{8EF77B74-BE0D-4D7C-95C6-A202B2F28BB3}"/>
              </a:ext>
            </a:extLst>
          </p:cNvPr>
          <p:cNvSpPr/>
          <p:nvPr/>
        </p:nvSpPr>
        <p:spPr>
          <a:xfrm>
            <a:off x="-20418" y="0"/>
            <a:ext cx="1979712" cy="1052736"/>
          </a:xfrm>
          <a:prstGeom prst="ellipse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33711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8D70B121-56F4-4848-B38B-182089D909F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ltGray">
          <a:xfrm>
            <a:off x="241173" y="320040"/>
            <a:ext cx="8661654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2D72A2C9-F3CA-4216-8BAD-FA4C970C3C4E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3490722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8650" y="963877"/>
            <a:ext cx="2620771" cy="4930246"/>
          </a:xfrm>
        </p:spPr>
        <p:txBody>
          <a:bodyPr>
            <a:normAutofit/>
          </a:bodyPr>
          <a:lstStyle/>
          <a:p>
            <a:pPr algn="r"/>
            <a:r>
              <a:rPr lang="x-none" sz="5400" b="1" dirty="0">
                <a:solidFill>
                  <a:schemeClr val="accent1"/>
                </a:solidFill>
              </a:rPr>
              <a:t>المراجع :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732023" y="963877"/>
            <a:ext cx="4783327" cy="4930246"/>
          </a:xfrm>
        </p:spPr>
        <p:txBody>
          <a:bodyPr anchor="ctr">
            <a:normAutofit/>
          </a:bodyPr>
          <a:lstStyle/>
          <a:p>
            <a:r>
              <a:rPr lang="x-none" sz="2100"/>
              <a:t>عسكر , عبدالله . ( 2005 ) . </a:t>
            </a:r>
            <a:r>
              <a:rPr lang="en-US" sz="2100"/>
              <a:t>“</a:t>
            </a:r>
            <a:r>
              <a:rPr lang="x-none" sz="2100"/>
              <a:t> الاضطرابات النفسية للأطفال </a:t>
            </a:r>
            <a:r>
              <a:rPr lang="en-US" sz="2100"/>
              <a:t>“</a:t>
            </a:r>
            <a:r>
              <a:rPr lang="x-none" sz="2100"/>
              <a:t> ط1 , القاهرة .</a:t>
            </a:r>
          </a:p>
          <a:p>
            <a:r>
              <a:rPr lang="x-none" sz="2100"/>
              <a:t>سليمان , سناء محمد . ( 2005 ) . </a:t>
            </a:r>
            <a:r>
              <a:rPr lang="en-US" sz="2100"/>
              <a:t>“</a:t>
            </a:r>
            <a:r>
              <a:rPr lang="x-none" sz="2100"/>
              <a:t> مشكلة العناد عند الأطفال </a:t>
            </a:r>
            <a:r>
              <a:rPr lang="en-US" sz="2100"/>
              <a:t>“</a:t>
            </a:r>
            <a:r>
              <a:rPr lang="x-none" sz="2100"/>
              <a:t> ط1 .</a:t>
            </a:r>
          </a:p>
          <a:p>
            <a:r>
              <a:rPr lang="x-none" sz="2100"/>
              <a:t>الشربيني ،زكريا،(2012) ."المشكلات النفسية عن </a:t>
            </a:r>
          </a:p>
          <a:p>
            <a:pPr marL="0" indent="0">
              <a:buFont typeface="Arial" pitchFamily="34" charset="0"/>
              <a:buNone/>
            </a:pPr>
            <a:r>
              <a:rPr lang="x-none" sz="2100"/>
              <a:t>  الأطفال" </a:t>
            </a:r>
          </a:p>
          <a:p>
            <a:r>
              <a:rPr lang="x-none" sz="2100"/>
              <a:t> د. بدر محمد الملك ،د. لطيفة حسين الكندري ، سلسلة تربية الأبناء والبنات الرابط</a:t>
            </a:r>
            <a:r>
              <a:rPr lang="en-US" sz="2100">
                <a:hlinkClick r:id="rId3"/>
              </a:rPr>
              <a:t>http://latefah.net/artic6/enad.pdf</a:t>
            </a:r>
            <a:endParaRPr lang="x-none" sz="2100"/>
          </a:p>
          <a:p>
            <a:pPr marL="0" indent="0">
              <a:buNone/>
            </a:pPr>
            <a:endParaRPr lang="x-none" sz="2100"/>
          </a:p>
          <a:p>
            <a:pPr marL="0" indent="0">
              <a:buFont typeface="Arial" pitchFamily="34" charset="0"/>
              <a:buNone/>
            </a:pPr>
            <a:endParaRPr lang="x-none" sz="2100"/>
          </a:p>
        </p:txBody>
      </p:sp>
      <p:sp>
        <p:nvSpPr>
          <p:cNvPr id="6" name="شكل بيضاوي 5">
            <a:extLst>
              <a:ext uri="{FF2B5EF4-FFF2-40B4-BE49-F238E27FC236}">
                <a16:creationId xmlns:a16="http://schemas.microsoft.com/office/drawing/2014/main" xmlns="" id="{15A932B0-3E84-4EB8-9D48-06EB3610A530}"/>
              </a:ext>
            </a:extLst>
          </p:cNvPr>
          <p:cNvSpPr/>
          <p:nvPr/>
        </p:nvSpPr>
        <p:spPr>
          <a:xfrm>
            <a:off x="241173" y="437509"/>
            <a:ext cx="1979712" cy="1052736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72861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صورة 9" descr="صورة تحتوي على شخص, داخلي, حائط, شاب&#10;&#10;وصف منشأ بثقة عالية جداً">
            <a:extLst>
              <a:ext uri="{FF2B5EF4-FFF2-40B4-BE49-F238E27FC236}">
                <a16:creationId xmlns:a16="http://schemas.microsoft.com/office/drawing/2014/main" xmlns="" id="{C423B5C2-A736-43C1-AF05-595DA14388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49" t="9091" r="23721"/>
          <a:stretch/>
        </p:blipFill>
        <p:spPr>
          <a:xfrm>
            <a:off x="3614166" y="10"/>
            <a:ext cx="5529834" cy="6857989"/>
          </a:xfrm>
          <a:prstGeom prst="rect">
            <a:avLst/>
          </a:prstGeom>
        </p:spPr>
      </p:pic>
      <p:sp>
        <p:nvSpPr>
          <p:cNvPr id="20" name="Freeform 8">
            <a:extLst>
              <a:ext uri="{FF2B5EF4-FFF2-40B4-BE49-F238E27FC236}">
                <a16:creationId xmlns:a16="http://schemas.microsoft.com/office/drawing/2014/main" xmlns="" id="{9225B0D8-E56E-4ACC-A464-81F4062765C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638" y="-479"/>
            <a:ext cx="7101525" cy="6858478"/>
          </a:xfrm>
          <a:custGeom>
            <a:avLst/>
            <a:gdLst>
              <a:gd name="connsiteX0" fmla="*/ 0 w 8078051"/>
              <a:gd name="connsiteY0" fmla="*/ 0 h 5829300"/>
              <a:gd name="connsiteX1" fmla="*/ 4453793 w 8078051"/>
              <a:gd name="connsiteY1" fmla="*/ 0 h 5829300"/>
              <a:gd name="connsiteX2" fmla="*/ 5363426 w 8078051"/>
              <a:gd name="connsiteY2" fmla="*/ 0 h 5829300"/>
              <a:gd name="connsiteX3" fmla="*/ 5368184 w 8078051"/>
              <a:gd name="connsiteY3" fmla="*/ 0 h 5829300"/>
              <a:gd name="connsiteX4" fmla="*/ 8078051 w 8078051"/>
              <a:gd name="connsiteY4" fmla="*/ 5829300 h 5829300"/>
              <a:gd name="connsiteX5" fmla="*/ 1743926 w 8078051"/>
              <a:gd name="connsiteY5" fmla="*/ 5829300 h 5829300"/>
              <a:gd name="connsiteX6" fmla="*/ 1744148 w 8078051"/>
              <a:gd name="connsiteY6" fmla="*/ 5828822 h 5829300"/>
              <a:gd name="connsiteX7" fmla="*/ 0 w 8078051"/>
              <a:gd name="connsiteY7" fmla="*/ 5828822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1" h="5829300">
                <a:moveTo>
                  <a:pt x="0" y="0"/>
                </a:moveTo>
                <a:lnTo>
                  <a:pt x="4453793" y="0"/>
                </a:lnTo>
                <a:lnTo>
                  <a:pt x="5363426" y="0"/>
                </a:lnTo>
                <a:lnTo>
                  <a:pt x="5368184" y="0"/>
                </a:lnTo>
                <a:lnTo>
                  <a:pt x="8078051" y="5829300"/>
                </a:lnTo>
                <a:lnTo>
                  <a:pt x="1743926" y="5829300"/>
                </a:lnTo>
                <a:lnTo>
                  <a:pt x="1744148" y="5828822"/>
                </a:lnTo>
                <a:lnTo>
                  <a:pt x="0" y="5828822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11">
            <a:extLst>
              <a:ext uri="{FF2B5EF4-FFF2-40B4-BE49-F238E27FC236}">
                <a16:creationId xmlns:a16="http://schemas.microsoft.com/office/drawing/2014/main" xmlns="" id="{8F5D1B28-3976-4367-807C-CAD629CDD83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639" y="-479"/>
            <a:ext cx="6058539" cy="6858478"/>
          </a:xfrm>
          <a:custGeom>
            <a:avLst/>
            <a:gdLst>
              <a:gd name="connsiteX0" fmla="*/ 0 w 8078052"/>
              <a:gd name="connsiteY0" fmla="*/ 0 h 6858478"/>
              <a:gd name="connsiteX1" fmla="*/ 3829872 w 8078052"/>
              <a:gd name="connsiteY1" fmla="*/ 0 h 6858478"/>
              <a:gd name="connsiteX2" fmla="*/ 4896100 w 8078052"/>
              <a:gd name="connsiteY2" fmla="*/ 0 h 6858478"/>
              <a:gd name="connsiteX3" fmla="*/ 4901677 w 8078052"/>
              <a:gd name="connsiteY3" fmla="*/ 0 h 6858478"/>
              <a:gd name="connsiteX4" fmla="*/ 8078052 w 8078052"/>
              <a:gd name="connsiteY4" fmla="*/ 6858478 h 6858478"/>
              <a:gd name="connsiteX5" fmla="*/ 653497 w 8078052"/>
              <a:gd name="connsiteY5" fmla="*/ 6858478 h 6858478"/>
              <a:gd name="connsiteX6" fmla="*/ 653757 w 8078052"/>
              <a:gd name="connsiteY6" fmla="*/ 6857916 h 6858478"/>
              <a:gd name="connsiteX7" fmla="*/ 0 w 8078052"/>
              <a:gd name="connsiteY7" fmla="*/ 6857916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2" h="6858478">
                <a:moveTo>
                  <a:pt x="0" y="0"/>
                </a:moveTo>
                <a:lnTo>
                  <a:pt x="3829872" y="0"/>
                </a:lnTo>
                <a:lnTo>
                  <a:pt x="4896100" y="0"/>
                </a:lnTo>
                <a:lnTo>
                  <a:pt x="4901677" y="0"/>
                </a:lnTo>
                <a:lnTo>
                  <a:pt x="8078052" y="6858478"/>
                </a:lnTo>
                <a:lnTo>
                  <a:pt x="653497" y="6858478"/>
                </a:lnTo>
                <a:lnTo>
                  <a:pt x="653757" y="6857916"/>
                </a:lnTo>
                <a:lnTo>
                  <a:pt x="0" y="6857916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367235" y="972123"/>
            <a:ext cx="3793777" cy="3320973"/>
          </a:xfrm>
        </p:spPr>
        <p:txBody>
          <a:bodyPr anchor="t">
            <a:normAutofit/>
          </a:bodyPr>
          <a:lstStyle/>
          <a:p>
            <a:pPr algn="l"/>
            <a:r>
              <a:rPr lang="x-none" sz="6600" dirty="0"/>
              <a:t>مشكلة العناد</a:t>
            </a: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79512" y="2348880"/>
            <a:ext cx="3677164" cy="3888432"/>
          </a:xfrm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x-none" sz="2400" b="1" dirty="0"/>
              <a:t>الطالبات :</a:t>
            </a:r>
          </a:p>
          <a:p>
            <a:pPr>
              <a:lnSpc>
                <a:spcPct val="90000"/>
              </a:lnSpc>
            </a:pPr>
            <a:r>
              <a:rPr lang="x-none" sz="2400" b="1" dirty="0"/>
              <a:t>أسماء بنت محمد الزهراني , 435201795</a:t>
            </a:r>
          </a:p>
          <a:p>
            <a:pPr>
              <a:lnSpc>
                <a:spcPct val="90000"/>
              </a:lnSpc>
            </a:pPr>
            <a:endParaRPr lang="x-none" sz="2400" b="1" dirty="0"/>
          </a:p>
          <a:p>
            <a:pPr>
              <a:lnSpc>
                <a:spcPct val="90000"/>
              </a:lnSpc>
            </a:pPr>
            <a:r>
              <a:rPr lang="x-none" sz="2400" b="1" dirty="0"/>
              <a:t>نوره بنت محمد </a:t>
            </a:r>
            <a:r>
              <a:rPr lang="x-none" sz="2400" b="1" dirty="0" err="1"/>
              <a:t>الخريب</a:t>
            </a:r>
            <a:r>
              <a:rPr lang="x-none" sz="2400" b="1" dirty="0"/>
              <a:t> </a:t>
            </a:r>
          </a:p>
          <a:p>
            <a:pPr>
              <a:lnSpc>
                <a:spcPct val="90000"/>
              </a:lnSpc>
            </a:pPr>
            <a:r>
              <a:rPr lang="x-none" sz="2400" b="1" dirty="0"/>
              <a:t>،435201937</a:t>
            </a:r>
          </a:p>
          <a:p>
            <a:pPr>
              <a:lnSpc>
                <a:spcPct val="90000"/>
              </a:lnSpc>
            </a:pPr>
            <a:endParaRPr lang="x-none" sz="2400" b="1" dirty="0"/>
          </a:p>
          <a:p>
            <a:pPr>
              <a:lnSpc>
                <a:spcPct val="90000"/>
              </a:lnSpc>
            </a:pPr>
            <a:r>
              <a:rPr lang="x-none" sz="2400" b="1" dirty="0"/>
              <a:t>الشعبة : 7374</a:t>
            </a:r>
          </a:p>
          <a:p>
            <a:pPr>
              <a:lnSpc>
                <a:spcPct val="90000"/>
              </a:lnSpc>
            </a:pPr>
            <a:r>
              <a:rPr lang="x-none" sz="2400" b="1" dirty="0"/>
              <a:t>أ . لبنى شعث .</a:t>
            </a:r>
          </a:p>
        </p:txBody>
      </p:sp>
      <p:sp>
        <p:nvSpPr>
          <p:cNvPr id="7" name="شكل بيضاوي 6">
            <a:extLst>
              <a:ext uri="{FF2B5EF4-FFF2-40B4-BE49-F238E27FC236}">
                <a16:creationId xmlns:a16="http://schemas.microsoft.com/office/drawing/2014/main" xmlns="" id="{3CAE228D-D606-4903-A083-98A1EE00CD5F}"/>
              </a:ext>
            </a:extLst>
          </p:cNvPr>
          <p:cNvSpPr/>
          <p:nvPr/>
        </p:nvSpPr>
        <p:spPr>
          <a:xfrm>
            <a:off x="-20418" y="0"/>
            <a:ext cx="1979712" cy="1052736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3887242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صورة 8" descr="صورة تحتوي على شخص, حائط, داخلي, جالس&#10;&#10;وصف منشأ بثقة عالية جداً">
            <a:extLst>
              <a:ext uri="{FF2B5EF4-FFF2-40B4-BE49-F238E27FC236}">
                <a16:creationId xmlns:a16="http://schemas.microsoft.com/office/drawing/2014/main" xmlns="" id="{CA5B3375-AEF7-4104-83F8-9FD820E9B44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99" r="17068" b="1"/>
          <a:stretch/>
        </p:blipFill>
        <p:spPr>
          <a:xfrm>
            <a:off x="20" y="10"/>
            <a:ext cx="9143979" cy="6857990"/>
          </a:xfrm>
          <a:prstGeom prst="rect">
            <a:avLst/>
          </a:prstGeom>
        </p:spPr>
      </p:pic>
      <p:sp>
        <p:nvSpPr>
          <p:cNvPr id="17" name="Freeform 5">
            <a:extLst>
              <a:ext uri="{FF2B5EF4-FFF2-40B4-BE49-F238E27FC236}">
                <a16:creationId xmlns:a16="http://schemas.microsoft.com/office/drawing/2014/main" xmlns="" id="{3CD9DF72-87A3-404E-A828-84CBF11A830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grayWhite">
          <a:xfrm flipH="1">
            <a:off x="0" y="998175"/>
            <a:ext cx="4512879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  <a:ex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20E3A342-4D61-4E3F-AF90-1AB42AEB96C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715288" y="3337139"/>
            <a:ext cx="701565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4137" y="3417573"/>
            <a:ext cx="3444765" cy="2619839"/>
          </a:xfrm>
        </p:spPr>
        <p:txBody>
          <a:bodyPr anchor="ctr">
            <a:normAutofit lnSpcReduction="10000"/>
          </a:bodyPr>
          <a:lstStyle/>
          <a:p>
            <a:pPr marL="0" indent="0">
              <a:buNone/>
            </a:pPr>
            <a:endParaRPr lang="x-none" sz="2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x-none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تعريف العناد</a:t>
            </a:r>
          </a:p>
          <a:p>
            <a:r>
              <a:rPr lang="x-none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أسبابه</a:t>
            </a:r>
          </a:p>
          <a:p>
            <a:r>
              <a:rPr lang="x-none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أنواعه</a:t>
            </a:r>
          </a:p>
          <a:p>
            <a:r>
              <a:rPr lang="x-none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العلاج</a:t>
            </a:r>
          </a:p>
          <a:p>
            <a:r>
              <a:rPr lang="x-none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طرق الوقاية</a:t>
            </a:r>
          </a:p>
        </p:txBody>
      </p:sp>
      <p:sp>
        <p:nvSpPr>
          <p:cNvPr id="10" name="مربع نص 9">
            <a:extLst>
              <a:ext uri="{FF2B5EF4-FFF2-40B4-BE49-F238E27FC236}">
                <a16:creationId xmlns:a16="http://schemas.microsoft.com/office/drawing/2014/main" xmlns="" id="{E3D461DB-5FDA-4060-B9BE-3091F92D9AB4}"/>
              </a:ext>
            </a:extLst>
          </p:cNvPr>
          <p:cNvSpPr txBox="1"/>
          <p:nvPr/>
        </p:nvSpPr>
        <p:spPr>
          <a:xfrm>
            <a:off x="1381994" y="2514891"/>
            <a:ext cx="136815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x-none" sz="3600" b="1" dirty="0"/>
              <a:t>المحاور</a:t>
            </a:r>
          </a:p>
        </p:txBody>
      </p:sp>
      <p:sp>
        <p:nvSpPr>
          <p:cNvPr id="7" name="شكل بيضاوي 6">
            <a:extLst>
              <a:ext uri="{FF2B5EF4-FFF2-40B4-BE49-F238E27FC236}">
                <a16:creationId xmlns:a16="http://schemas.microsoft.com/office/drawing/2014/main" xmlns="" id="{84A8E9E0-B5F4-4107-8262-34C90A8A9ACB}"/>
              </a:ext>
            </a:extLst>
          </p:cNvPr>
          <p:cNvSpPr/>
          <p:nvPr/>
        </p:nvSpPr>
        <p:spPr>
          <a:xfrm>
            <a:off x="-20418" y="0"/>
            <a:ext cx="1979712" cy="1052736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85205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xmlns="" id="{E4A809D5-3600-46D4-A466-67F2349A54F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491490" y="2316480"/>
            <a:ext cx="370332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صورة 6" descr="صورة تحتوي على شخص, ولد&#10;&#10;وصف منشأ بثقة عالية">
            <a:extLst>
              <a:ext uri="{FF2B5EF4-FFF2-40B4-BE49-F238E27FC236}">
                <a16:creationId xmlns:a16="http://schemas.microsoft.com/office/drawing/2014/main" xmlns="" id="{5D0FD02B-9B4B-48CC-BFC6-2CB7FF596A6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50" r="19654" b="-1"/>
          <a:stretch/>
        </p:blipFill>
        <p:spPr>
          <a:xfrm>
            <a:off x="4409136" y="10"/>
            <a:ext cx="4734863" cy="6857987"/>
          </a:xfrm>
          <a:custGeom>
            <a:avLst/>
            <a:gdLst>
              <a:gd name="connsiteX0" fmla="*/ 65565 w 6313150"/>
              <a:gd name="connsiteY0" fmla="*/ 0 h 6857997"/>
              <a:gd name="connsiteX1" fmla="*/ 6313150 w 6313150"/>
              <a:gd name="connsiteY1" fmla="*/ 0 h 6857997"/>
              <a:gd name="connsiteX2" fmla="*/ 6313150 w 6313150"/>
              <a:gd name="connsiteY2" fmla="*/ 6857997 h 6857997"/>
              <a:gd name="connsiteX3" fmla="*/ 3293946 w 6313150"/>
              <a:gd name="connsiteY3" fmla="*/ 6857997 h 6857997"/>
              <a:gd name="connsiteX4" fmla="*/ 3235857 w 6313150"/>
              <a:gd name="connsiteY4" fmla="*/ 6823061 h 6857997"/>
              <a:gd name="connsiteX5" fmla="*/ 0 w 6313150"/>
              <a:gd name="connsiteY5" fmla="*/ 951803 h 6857997"/>
              <a:gd name="connsiteX6" fmla="*/ 31536 w 6313150"/>
              <a:gd name="connsiteY6" fmla="*/ 285771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91490" y="365125"/>
            <a:ext cx="3840085" cy="1692794"/>
          </a:xfrm>
        </p:spPr>
        <p:txBody>
          <a:bodyPr>
            <a:normAutofit/>
          </a:bodyPr>
          <a:lstStyle/>
          <a:p>
            <a:r>
              <a:rPr lang="x-none" dirty="0"/>
              <a:t>المقدمة :</a:t>
            </a:r>
            <a:endParaRPr lang="x-none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91490" y="2575034"/>
            <a:ext cx="3840085" cy="3462228"/>
          </a:xfrm>
        </p:spPr>
        <p:txBody>
          <a:bodyPr>
            <a:normAutofit fontScale="92500" lnSpcReduction="20000"/>
          </a:bodyPr>
          <a:lstStyle/>
          <a:p>
            <a:r>
              <a:rPr lang="x-none" sz="2400" b="1" dirty="0"/>
              <a:t>العناد و الرفض من المشكلات الطفولية المعتادة , و التي تمثل مرحلة نمائية بعينها وفقاً للنمو النفسي الاجتماعي , وفي هذه المرحلة التي تبدأ مع دخول الطفل في عامه الثاني حيثُ تبدأ إشارة النمو النفسي بالرفض أو بالإشارة بلا عن طريق الرأس , وهذه المرحلة تشكل بداية النمو نحو الاستقلال و يبدأ وعيه بذاته ككيان مستقل عندما يبدأ في معارضة ما تريده الأم .</a:t>
            </a:r>
          </a:p>
          <a:p>
            <a:pPr marL="0" indent="0">
              <a:buNone/>
            </a:pPr>
            <a:r>
              <a:rPr lang="x-none" sz="1600" b="1" dirty="0"/>
              <a:t>( عسكر , عبدالله , ص111 )</a:t>
            </a:r>
          </a:p>
        </p:txBody>
      </p:sp>
      <p:sp>
        <p:nvSpPr>
          <p:cNvPr id="6" name="شكل بيضاوي 5">
            <a:extLst>
              <a:ext uri="{FF2B5EF4-FFF2-40B4-BE49-F238E27FC236}">
                <a16:creationId xmlns:a16="http://schemas.microsoft.com/office/drawing/2014/main" xmlns="" id="{A5CFB552-0938-4439-AA7B-B3C00A4FFB23}"/>
              </a:ext>
            </a:extLst>
          </p:cNvPr>
          <p:cNvSpPr/>
          <p:nvPr/>
        </p:nvSpPr>
        <p:spPr>
          <a:xfrm>
            <a:off x="-20418" y="0"/>
            <a:ext cx="1979712" cy="1052736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251776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xmlns="" id="{E4A809D5-3600-46D4-A466-67F2349A54F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491490" y="2316480"/>
            <a:ext cx="370332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صورة 4" descr="صورة تحتوي على شخص, حائط, داخلي, سماء&#10;&#10;وصف منشأ بثقة عالية جداً">
            <a:extLst>
              <a:ext uri="{FF2B5EF4-FFF2-40B4-BE49-F238E27FC236}">
                <a16:creationId xmlns:a16="http://schemas.microsoft.com/office/drawing/2014/main" xmlns="" id="{01D52909-6654-4BF3-B8B7-9FFAE8177A4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81" r="24829" b="-2"/>
          <a:stretch/>
        </p:blipFill>
        <p:spPr>
          <a:xfrm>
            <a:off x="4409136" y="10"/>
            <a:ext cx="4734863" cy="6857987"/>
          </a:xfrm>
          <a:custGeom>
            <a:avLst/>
            <a:gdLst>
              <a:gd name="connsiteX0" fmla="*/ 65565 w 6313150"/>
              <a:gd name="connsiteY0" fmla="*/ 0 h 6857997"/>
              <a:gd name="connsiteX1" fmla="*/ 6313150 w 6313150"/>
              <a:gd name="connsiteY1" fmla="*/ 0 h 6857997"/>
              <a:gd name="connsiteX2" fmla="*/ 6313150 w 6313150"/>
              <a:gd name="connsiteY2" fmla="*/ 6857997 h 6857997"/>
              <a:gd name="connsiteX3" fmla="*/ 3293946 w 6313150"/>
              <a:gd name="connsiteY3" fmla="*/ 6857997 h 6857997"/>
              <a:gd name="connsiteX4" fmla="*/ 3235857 w 6313150"/>
              <a:gd name="connsiteY4" fmla="*/ 6823061 h 6857997"/>
              <a:gd name="connsiteX5" fmla="*/ 0 w 6313150"/>
              <a:gd name="connsiteY5" fmla="*/ 951803 h 6857997"/>
              <a:gd name="connsiteX6" fmla="*/ 31536 w 6313150"/>
              <a:gd name="connsiteY6" fmla="*/ 285771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91490" y="365125"/>
            <a:ext cx="3840085" cy="1692794"/>
          </a:xfrm>
        </p:spPr>
        <p:txBody>
          <a:bodyPr>
            <a:normAutofit/>
          </a:bodyPr>
          <a:lstStyle/>
          <a:p>
            <a:r>
              <a:rPr lang="x-none" dirty="0"/>
              <a:t>تعريف العناد :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91490" y="2575034"/>
            <a:ext cx="3840085" cy="3462228"/>
          </a:xfrm>
        </p:spPr>
        <p:txBody>
          <a:bodyPr>
            <a:normAutofit/>
          </a:bodyPr>
          <a:lstStyle/>
          <a:p>
            <a:r>
              <a:rPr lang="x-none" sz="2400" b="1" dirty="0"/>
              <a:t>اضطراب سلوكي شائع يحدث لفتره و حيزه من عمر الطفل ويصنف ضمن النزعات العدوانية عند الأطفال , و يعتبر محصلة لتصادم رغبات و طموحات الطفل و رغبات و نواهي الكبار و أوامرهم .</a:t>
            </a:r>
          </a:p>
          <a:p>
            <a:pPr marL="0" indent="0">
              <a:buNone/>
            </a:pPr>
            <a:r>
              <a:rPr lang="x-none" sz="1600" dirty="0"/>
              <a:t>( سليمان , سناء , ص15 )</a:t>
            </a:r>
          </a:p>
        </p:txBody>
      </p:sp>
      <p:sp>
        <p:nvSpPr>
          <p:cNvPr id="6" name="شكل بيضاوي 5">
            <a:extLst>
              <a:ext uri="{FF2B5EF4-FFF2-40B4-BE49-F238E27FC236}">
                <a16:creationId xmlns:a16="http://schemas.microsoft.com/office/drawing/2014/main" xmlns="" id="{A0EB132A-56AE-4E5E-BEE8-24B71689DEEB}"/>
              </a:ext>
            </a:extLst>
          </p:cNvPr>
          <p:cNvSpPr/>
          <p:nvPr/>
        </p:nvSpPr>
        <p:spPr>
          <a:xfrm>
            <a:off x="-20418" y="0"/>
            <a:ext cx="1979712" cy="1052736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649822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Arrow Connector 9">
            <a:extLst>
              <a:ext uri="{FF2B5EF4-FFF2-40B4-BE49-F238E27FC236}">
                <a16:creationId xmlns:a16="http://schemas.microsoft.com/office/drawing/2014/main" xmlns="" id="{E4A809D5-3600-46D4-A466-67F2349A54F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491490" y="2316480"/>
            <a:ext cx="370332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صورة 4" descr="صورة تحتوي على داخلي, دب, دمية محشوة, صغير&#10;&#10;وصف منشأ بثقة عالية جداً">
            <a:extLst>
              <a:ext uri="{FF2B5EF4-FFF2-40B4-BE49-F238E27FC236}">
                <a16:creationId xmlns:a16="http://schemas.microsoft.com/office/drawing/2014/main" xmlns="" id="{8E2A31AA-FEF0-45AB-A9A0-FD261C3666A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93" r="17793" b="-1"/>
          <a:stretch/>
        </p:blipFill>
        <p:spPr>
          <a:xfrm>
            <a:off x="4409136" y="10"/>
            <a:ext cx="4734863" cy="6857987"/>
          </a:xfrm>
          <a:custGeom>
            <a:avLst/>
            <a:gdLst>
              <a:gd name="connsiteX0" fmla="*/ 65565 w 6313150"/>
              <a:gd name="connsiteY0" fmla="*/ 0 h 6857997"/>
              <a:gd name="connsiteX1" fmla="*/ 6313150 w 6313150"/>
              <a:gd name="connsiteY1" fmla="*/ 0 h 6857997"/>
              <a:gd name="connsiteX2" fmla="*/ 6313150 w 6313150"/>
              <a:gd name="connsiteY2" fmla="*/ 6857997 h 6857997"/>
              <a:gd name="connsiteX3" fmla="*/ 3293946 w 6313150"/>
              <a:gd name="connsiteY3" fmla="*/ 6857997 h 6857997"/>
              <a:gd name="connsiteX4" fmla="*/ 3235857 w 6313150"/>
              <a:gd name="connsiteY4" fmla="*/ 6823061 h 6857997"/>
              <a:gd name="connsiteX5" fmla="*/ 0 w 6313150"/>
              <a:gd name="connsiteY5" fmla="*/ 951803 h 6857997"/>
              <a:gd name="connsiteX6" fmla="*/ 31536 w 6313150"/>
              <a:gd name="connsiteY6" fmla="*/ 285771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91490" y="365125"/>
            <a:ext cx="3840085" cy="1692794"/>
          </a:xfrm>
        </p:spPr>
        <p:txBody>
          <a:bodyPr>
            <a:normAutofit/>
          </a:bodyPr>
          <a:lstStyle/>
          <a:p>
            <a:r>
              <a:rPr lang="x-none"/>
              <a:t>أسبابه :</a:t>
            </a:r>
            <a:endParaRPr lang="x-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91490" y="2575034"/>
            <a:ext cx="3840085" cy="3462228"/>
          </a:xfrm>
        </p:spPr>
        <p:txBody>
          <a:bodyPr>
            <a:normAutofit fontScale="92500" lnSpcReduction="20000"/>
          </a:bodyPr>
          <a:lstStyle/>
          <a:p>
            <a:r>
              <a:rPr lang="x-none" sz="2400" b="1" dirty="0"/>
              <a:t>اقتناع الكبار غير المتناسب مع الواقع</a:t>
            </a:r>
          </a:p>
          <a:p>
            <a:r>
              <a:rPr lang="x-none" sz="2400" b="1" dirty="0"/>
              <a:t>أحلام اليقظة</a:t>
            </a:r>
          </a:p>
          <a:p>
            <a:r>
              <a:rPr lang="x-none" sz="2400" b="1" dirty="0"/>
              <a:t>التشبه بالكبار</a:t>
            </a:r>
          </a:p>
          <a:p>
            <a:r>
              <a:rPr lang="x-none" sz="2400" b="1" dirty="0"/>
              <a:t>رغبة الطفل في تأكيد ذاته</a:t>
            </a:r>
          </a:p>
          <a:p>
            <a:r>
              <a:rPr lang="x-none" sz="2400" b="1" dirty="0"/>
              <a:t>البعد عن مرونة المعاملة</a:t>
            </a:r>
          </a:p>
          <a:p>
            <a:r>
              <a:rPr lang="x-none" sz="2400" b="1" dirty="0"/>
              <a:t>رد فعل ضد الاعتمادية</a:t>
            </a:r>
          </a:p>
          <a:p>
            <a:r>
              <a:rPr lang="x-none" sz="2400" b="1" dirty="0"/>
              <a:t>رد فعل ضد الشعور بالعجز</a:t>
            </a:r>
          </a:p>
          <a:p>
            <a:r>
              <a:rPr lang="x-none" sz="2400" b="1" dirty="0"/>
              <a:t>تعزيز سلوك العناد</a:t>
            </a:r>
          </a:p>
          <a:p>
            <a:pPr marL="0" indent="0">
              <a:buNone/>
            </a:pPr>
            <a:r>
              <a:rPr lang="x-none" sz="1600" dirty="0"/>
              <a:t>(الشربيني، </a:t>
            </a:r>
            <a:r>
              <a:rPr lang="x-none" sz="1600" dirty="0" smtClean="0"/>
              <a:t>زكريا،ص76)</a:t>
            </a:r>
            <a:endParaRPr lang="x-none" sz="1600" dirty="0"/>
          </a:p>
        </p:txBody>
      </p:sp>
      <p:sp>
        <p:nvSpPr>
          <p:cNvPr id="6" name="شكل بيضاوي 5">
            <a:extLst>
              <a:ext uri="{FF2B5EF4-FFF2-40B4-BE49-F238E27FC236}">
                <a16:creationId xmlns:a16="http://schemas.microsoft.com/office/drawing/2014/main" xmlns="" id="{5BE8DFE9-4ED6-4A41-A0E6-983E6AADA86E}"/>
              </a:ext>
            </a:extLst>
          </p:cNvPr>
          <p:cNvSpPr/>
          <p:nvPr/>
        </p:nvSpPr>
        <p:spPr>
          <a:xfrm>
            <a:off x="-20418" y="0"/>
            <a:ext cx="1979712" cy="1052736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484639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xmlns="" id="{AE83D0D2-06EE-4F08-BCD2-5A098475F4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908720"/>
            <a:ext cx="5616624" cy="1574850"/>
          </a:xfrm>
        </p:spPr>
        <p:txBody>
          <a:bodyPr>
            <a:normAutofit/>
          </a:bodyPr>
          <a:lstStyle/>
          <a:p>
            <a:r>
              <a:rPr lang="x-none" sz="54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x-none" sz="540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مقاطع فيديو</a:t>
            </a:r>
            <a:endParaRPr lang="x-none" sz="54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شكل بيضاوي 2">
            <a:extLst>
              <a:ext uri="{FF2B5EF4-FFF2-40B4-BE49-F238E27FC236}">
                <a16:creationId xmlns:a16="http://schemas.microsoft.com/office/drawing/2014/main" xmlns="" id="{F2C77AE9-2701-4840-B4DD-ABC2CEE66920}"/>
              </a:ext>
            </a:extLst>
          </p:cNvPr>
          <p:cNvSpPr/>
          <p:nvPr/>
        </p:nvSpPr>
        <p:spPr>
          <a:xfrm>
            <a:off x="-20418" y="0"/>
            <a:ext cx="1979712" cy="1052736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6" name="مستطيل 5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hlinkClick r:id="rId4"/>
              </a:rPr>
              <a:t>https://www.youtube.com/watch?v=UxS-RKAJfvM</a:t>
            </a:r>
            <a:endParaRPr lang="x-none" dirty="0"/>
          </a:p>
        </p:txBody>
      </p:sp>
      <p:sp>
        <p:nvSpPr>
          <p:cNvPr id="7" name="مستطيل 6"/>
          <p:cNvSpPr/>
          <p:nvPr/>
        </p:nvSpPr>
        <p:spPr>
          <a:xfrm>
            <a:off x="2411760" y="436510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hlinkClick r:id="rId5"/>
              </a:rPr>
              <a:t>https://www.youtube.com/watch?v=RgecKI8XJ18</a:t>
            </a:r>
            <a:endParaRPr lang="x-none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986285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xmlns="" id="{E4A809D5-3600-46D4-A466-67F2349A54F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491490" y="2316480"/>
            <a:ext cx="370332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صورة 4" descr="صورة تحتوي على شخص, خارجي, قليل, شاب&#10;&#10;وصف منشأ بثقة عالية جداً">
            <a:extLst>
              <a:ext uri="{FF2B5EF4-FFF2-40B4-BE49-F238E27FC236}">
                <a16:creationId xmlns:a16="http://schemas.microsoft.com/office/drawing/2014/main" xmlns="" id="{66BAD803-CB65-4448-B8D8-BB813952F9E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08" r="35207" b="-1"/>
          <a:stretch/>
        </p:blipFill>
        <p:spPr>
          <a:xfrm>
            <a:off x="4409136" y="10"/>
            <a:ext cx="4734863" cy="6857987"/>
          </a:xfrm>
          <a:custGeom>
            <a:avLst/>
            <a:gdLst>
              <a:gd name="connsiteX0" fmla="*/ 65565 w 6313150"/>
              <a:gd name="connsiteY0" fmla="*/ 0 h 6857997"/>
              <a:gd name="connsiteX1" fmla="*/ 6313150 w 6313150"/>
              <a:gd name="connsiteY1" fmla="*/ 0 h 6857997"/>
              <a:gd name="connsiteX2" fmla="*/ 6313150 w 6313150"/>
              <a:gd name="connsiteY2" fmla="*/ 6857997 h 6857997"/>
              <a:gd name="connsiteX3" fmla="*/ 3293946 w 6313150"/>
              <a:gd name="connsiteY3" fmla="*/ 6857997 h 6857997"/>
              <a:gd name="connsiteX4" fmla="*/ 3235857 w 6313150"/>
              <a:gd name="connsiteY4" fmla="*/ 6823061 h 6857997"/>
              <a:gd name="connsiteX5" fmla="*/ 0 w 6313150"/>
              <a:gd name="connsiteY5" fmla="*/ 951803 h 6857997"/>
              <a:gd name="connsiteX6" fmla="*/ 31536 w 6313150"/>
              <a:gd name="connsiteY6" fmla="*/ 285771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91490" y="365125"/>
            <a:ext cx="3840085" cy="1692794"/>
          </a:xfrm>
        </p:spPr>
        <p:txBody>
          <a:bodyPr>
            <a:normAutofit/>
          </a:bodyPr>
          <a:lstStyle/>
          <a:p>
            <a:r>
              <a:rPr lang="x-none" dirty="0"/>
              <a:t>أنواعه :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91490" y="2575034"/>
            <a:ext cx="3840085" cy="3462228"/>
          </a:xfrm>
        </p:spPr>
        <p:txBody>
          <a:bodyPr>
            <a:normAutofit lnSpcReduction="10000"/>
          </a:bodyPr>
          <a:lstStyle/>
          <a:p>
            <a:r>
              <a:rPr lang="x-none" sz="2200" b="1" dirty="0"/>
              <a:t>العناد لدى الأطفال لا يتخذ شكلا واحدا بل يتكون من عدة أنماط ولكل شكل من هذه الأشكال ما يميزه عن غيره :</a:t>
            </a:r>
          </a:p>
          <a:p>
            <a:pPr marL="0" indent="0">
              <a:buNone/>
            </a:pPr>
            <a:r>
              <a:rPr lang="x-none" sz="2200" b="1" dirty="0"/>
              <a:t>1- عناد التصميم و الارادة </a:t>
            </a:r>
          </a:p>
          <a:p>
            <a:pPr marL="0" indent="0">
              <a:buNone/>
            </a:pPr>
            <a:r>
              <a:rPr lang="x-none" sz="2200" b="1" dirty="0"/>
              <a:t>2- العناد المفتقد للوعي </a:t>
            </a:r>
          </a:p>
          <a:p>
            <a:pPr marL="0" indent="0">
              <a:buNone/>
            </a:pPr>
            <a:r>
              <a:rPr lang="x-none" sz="2200" b="1" dirty="0"/>
              <a:t>3- العناد مع النفس </a:t>
            </a:r>
          </a:p>
          <a:p>
            <a:pPr marL="0" indent="0">
              <a:buNone/>
            </a:pPr>
            <a:r>
              <a:rPr lang="x-none" sz="2200" b="1" dirty="0"/>
              <a:t>4-العناد كاضطراب سلوكي</a:t>
            </a:r>
          </a:p>
          <a:p>
            <a:pPr marL="0" indent="0">
              <a:buNone/>
            </a:pPr>
            <a:r>
              <a:rPr lang="x-none" sz="2200" b="1" dirty="0"/>
              <a:t>5- عناد فسيولوجي</a:t>
            </a:r>
          </a:p>
          <a:p>
            <a:pPr marL="0" indent="0">
              <a:buNone/>
            </a:pPr>
            <a:r>
              <a:rPr lang="x-none" sz="1600" dirty="0"/>
              <a:t>( سليمان , سناء , ص46 )</a:t>
            </a:r>
          </a:p>
          <a:p>
            <a:pPr marL="0" indent="0">
              <a:buNone/>
            </a:pPr>
            <a:endParaRPr lang="x-none" sz="1600" dirty="0"/>
          </a:p>
        </p:txBody>
      </p:sp>
      <p:sp>
        <p:nvSpPr>
          <p:cNvPr id="6" name="شكل بيضاوي 5">
            <a:extLst>
              <a:ext uri="{FF2B5EF4-FFF2-40B4-BE49-F238E27FC236}">
                <a16:creationId xmlns:a16="http://schemas.microsoft.com/office/drawing/2014/main" xmlns="" id="{8AAA1FF3-48D1-43AD-8B37-441E687C7288}"/>
              </a:ext>
            </a:extLst>
          </p:cNvPr>
          <p:cNvSpPr/>
          <p:nvPr/>
        </p:nvSpPr>
        <p:spPr>
          <a:xfrm>
            <a:off x="-20418" y="0"/>
            <a:ext cx="1979712" cy="1052736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1291636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xmlns="" id="{E4A809D5-3600-46D4-A466-67F2349A54F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491490" y="2316480"/>
            <a:ext cx="370332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صورة 4" descr="صورة تحتوي على شخص, حائط, سيدة, جالس&#10;&#10;وصف منشأ بثقة عالية جداً">
            <a:extLst>
              <a:ext uri="{FF2B5EF4-FFF2-40B4-BE49-F238E27FC236}">
                <a16:creationId xmlns:a16="http://schemas.microsoft.com/office/drawing/2014/main" xmlns="" id="{4309A149-4991-41B3-BF2A-58FC221B51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08" r="13707" b="-1"/>
          <a:stretch/>
        </p:blipFill>
        <p:spPr>
          <a:xfrm>
            <a:off x="4409136" y="10"/>
            <a:ext cx="4734863" cy="6857987"/>
          </a:xfrm>
          <a:custGeom>
            <a:avLst/>
            <a:gdLst>
              <a:gd name="connsiteX0" fmla="*/ 65565 w 6313150"/>
              <a:gd name="connsiteY0" fmla="*/ 0 h 6857997"/>
              <a:gd name="connsiteX1" fmla="*/ 6313150 w 6313150"/>
              <a:gd name="connsiteY1" fmla="*/ 0 h 6857997"/>
              <a:gd name="connsiteX2" fmla="*/ 6313150 w 6313150"/>
              <a:gd name="connsiteY2" fmla="*/ 6857997 h 6857997"/>
              <a:gd name="connsiteX3" fmla="*/ 3293946 w 6313150"/>
              <a:gd name="connsiteY3" fmla="*/ 6857997 h 6857997"/>
              <a:gd name="connsiteX4" fmla="*/ 3235857 w 6313150"/>
              <a:gd name="connsiteY4" fmla="*/ 6823061 h 6857997"/>
              <a:gd name="connsiteX5" fmla="*/ 0 w 6313150"/>
              <a:gd name="connsiteY5" fmla="*/ 951803 h 6857997"/>
              <a:gd name="connsiteX6" fmla="*/ 31536 w 6313150"/>
              <a:gd name="connsiteY6" fmla="*/ 285771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1888" y="838211"/>
            <a:ext cx="3840085" cy="1692794"/>
          </a:xfrm>
        </p:spPr>
        <p:txBody>
          <a:bodyPr>
            <a:normAutofit/>
          </a:bodyPr>
          <a:lstStyle/>
          <a:p>
            <a:r>
              <a:rPr lang="x-none" dirty="0"/>
              <a:t>علاج مشكلة العناد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91490" y="2575034"/>
            <a:ext cx="3840085" cy="3462228"/>
          </a:xfrm>
        </p:spPr>
        <p:txBody>
          <a:bodyPr>
            <a:normAutofit fontScale="92500"/>
          </a:bodyPr>
          <a:lstStyle/>
          <a:p>
            <a:r>
              <a:rPr lang="x-none" sz="2200" b="1" dirty="0"/>
              <a:t>عدم اللجوء إلى القول بأن الطفل عنيد أمامه أو مقارنته بالأطفال الأخرين .</a:t>
            </a:r>
          </a:p>
          <a:p>
            <a:r>
              <a:rPr lang="x-none" sz="2200" b="1" dirty="0"/>
              <a:t>معاملة العنيد ليست بالأمر السهل لأنها تتطلب الحكمة و الصبر .</a:t>
            </a:r>
          </a:p>
          <a:p>
            <a:r>
              <a:rPr lang="x-none" sz="2200" b="1" dirty="0"/>
              <a:t>عدم صياغة طلباتنا من الطفل بطريقة تشعره بأننا نتوقع منه الرفض .</a:t>
            </a:r>
          </a:p>
          <a:p>
            <a:r>
              <a:rPr lang="x-none" sz="2200" b="1" dirty="0"/>
              <a:t>البعد عن إرغام الطفل على الطاعة .</a:t>
            </a:r>
          </a:p>
          <a:p>
            <a:r>
              <a:rPr lang="x-none" sz="2200" b="1" dirty="0"/>
              <a:t>الحوار الدافئ المقنع غير المؤجل عند ظهور موقف العناد .</a:t>
            </a:r>
          </a:p>
          <a:p>
            <a:pPr marL="0" indent="0">
              <a:buNone/>
            </a:pPr>
            <a:r>
              <a:rPr lang="x-none" sz="1600" dirty="0"/>
              <a:t>( سليمان , سناء , ص 68 )</a:t>
            </a:r>
          </a:p>
          <a:p>
            <a:pPr marL="0" indent="0">
              <a:buNone/>
            </a:pPr>
            <a:endParaRPr lang="x-none" sz="1600" dirty="0"/>
          </a:p>
        </p:txBody>
      </p:sp>
      <p:sp>
        <p:nvSpPr>
          <p:cNvPr id="6" name="شكل بيضاوي 5">
            <a:extLst>
              <a:ext uri="{FF2B5EF4-FFF2-40B4-BE49-F238E27FC236}">
                <a16:creationId xmlns:a16="http://schemas.microsoft.com/office/drawing/2014/main" xmlns="" id="{2A8C9DD8-A11C-49C4-8927-B4B8826C45C4}"/>
              </a:ext>
            </a:extLst>
          </p:cNvPr>
          <p:cNvSpPr/>
          <p:nvPr/>
        </p:nvSpPr>
        <p:spPr>
          <a:xfrm>
            <a:off x="-20418" y="0"/>
            <a:ext cx="1979712" cy="1052736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67977996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2"/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</TotalTime>
  <Words>487</Words>
  <Application>Microsoft Macintosh PowerPoint</Application>
  <PresentationFormat>On-screen Show (4:3)</PresentationFormat>
  <Paragraphs>69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سمة Office</vt:lpstr>
      <vt:lpstr>صباحٌ مُشبع بتوفيق الخالق ..</vt:lpstr>
      <vt:lpstr>مشكلة العناد</vt:lpstr>
      <vt:lpstr>PowerPoint Presentation</vt:lpstr>
      <vt:lpstr>المقدمة :</vt:lpstr>
      <vt:lpstr>تعريف العناد :</vt:lpstr>
      <vt:lpstr>أسبابه :</vt:lpstr>
      <vt:lpstr> مقاطع فيديو</vt:lpstr>
      <vt:lpstr>أنواعه :</vt:lpstr>
      <vt:lpstr>علاج مشكلة العناد</vt:lpstr>
      <vt:lpstr>طرق الوقاية للوالدين</vt:lpstr>
      <vt:lpstr>لعبة عاندي الصور</vt:lpstr>
      <vt:lpstr>المراجع 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العناد</dc:title>
  <dc:creator>Amol</dc:creator>
  <cp:lastModifiedBy>lubna</cp:lastModifiedBy>
  <cp:revision>19</cp:revision>
  <dcterms:created xsi:type="dcterms:W3CDTF">2017-11-17T06:05:27Z</dcterms:created>
  <dcterms:modified xsi:type="dcterms:W3CDTF">2017-11-19T13:30:42Z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51FEAE79-0E17-409B-8431-F9CE98B922FD</vt:lpwstr>
  </property>
  <property fmtid="{D5CDD505-2E9C-101B-9397-08002B2CF9AE}" pid="3" name="ArticulatePath">
    <vt:lpwstr>عرض العناد</vt:lpwstr>
  </property>
</Properties>
</file>