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slides/slide147.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rawing8.xml" ContentType="application/vnd.ms-office.drawingml.diagramDrawing+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s/slide138.xml" ContentType="application/vnd.openxmlformats-officedocument.presentationml.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diagrams/colors6.xml" ContentType="application/vnd.openxmlformats-officedocument.drawingml.diagramColors+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s/slide139.xml" ContentType="application/vnd.openxmlformats-officedocument.presentationml.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slides/slide129.xml" ContentType="application/vnd.openxmlformats-officedocument.presentationml.slide+xml"/>
  <Override PartName="/ppt/diagrams/colors8.xml" ContentType="application/vnd.openxmlformats-officedocument.drawingml.diagramColors+xml"/>
  <Override PartName="/ppt/notesSlides/notesSlide12.xml" ContentType="application/vnd.openxmlformats-officedocument.presentationml.notesSlide+xml"/>
  <Override PartName="/ppt/slides/slide118.xml" ContentType="application/vnd.openxmlformats-officedocument.presentationml.slide+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50"/>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 id="321" r:id="rId58"/>
    <p:sldId id="322" r:id="rId59"/>
    <p:sldId id="323" r:id="rId60"/>
    <p:sldId id="324" r:id="rId61"/>
    <p:sldId id="325" r:id="rId62"/>
    <p:sldId id="326" r:id="rId63"/>
    <p:sldId id="327" r:id="rId64"/>
    <p:sldId id="328" r:id="rId65"/>
    <p:sldId id="329" r:id="rId66"/>
    <p:sldId id="330" r:id="rId67"/>
    <p:sldId id="331" r:id="rId68"/>
    <p:sldId id="332" r:id="rId69"/>
    <p:sldId id="333" r:id="rId70"/>
    <p:sldId id="334" r:id="rId71"/>
    <p:sldId id="335" r:id="rId72"/>
    <p:sldId id="336" r:id="rId73"/>
    <p:sldId id="337" r:id="rId74"/>
    <p:sldId id="338" r:id="rId75"/>
    <p:sldId id="339" r:id="rId76"/>
    <p:sldId id="340" r:id="rId77"/>
    <p:sldId id="341" r:id="rId78"/>
    <p:sldId id="342" r:id="rId79"/>
    <p:sldId id="343" r:id="rId80"/>
    <p:sldId id="344" r:id="rId81"/>
    <p:sldId id="345" r:id="rId82"/>
    <p:sldId id="346" r:id="rId83"/>
    <p:sldId id="347" r:id="rId84"/>
    <p:sldId id="348" r:id="rId85"/>
    <p:sldId id="349" r:id="rId86"/>
    <p:sldId id="350" r:id="rId87"/>
    <p:sldId id="351" r:id="rId88"/>
    <p:sldId id="352" r:id="rId89"/>
    <p:sldId id="353" r:id="rId90"/>
    <p:sldId id="354" r:id="rId91"/>
    <p:sldId id="355" r:id="rId92"/>
    <p:sldId id="356" r:id="rId93"/>
    <p:sldId id="357" r:id="rId94"/>
    <p:sldId id="358" r:id="rId95"/>
    <p:sldId id="359" r:id="rId96"/>
    <p:sldId id="360" r:id="rId97"/>
    <p:sldId id="361" r:id="rId98"/>
    <p:sldId id="362" r:id="rId99"/>
    <p:sldId id="363" r:id="rId100"/>
    <p:sldId id="364" r:id="rId101"/>
    <p:sldId id="365" r:id="rId102"/>
    <p:sldId id="366" r:id="rId103"/>
    <p:sldId id="367" r:id="rId104"/>
    <p:sldId id="368" r:id="rId105"/>
    <p:sldId id="369" r:id="rId106"/>
    <p:sldId id="370" r:id="rId107"/>
    <p:sldId id="371" r:id="rId108"/>
    <p:sldId id="372" r:id="rId109"/>
    <p:sldId id="373" r:id="rId110"/>
    <p:sldId id="374" r:id="rId111"/>
    <p:sldId id="375" r:id="rId112"/>
    <p:sldId id="376" r:id="rId113"/>
    <p:sldId id="377" r:id="rId114"/>
    <p:sldId id="378" r:id="rId115"/>
    <p:sldId id="379" r:id="rId116"/>
    <p:sldId id="380" r:id="rId117"/>
    <p:sldId id="381" r:id="rId118"/>
    <p:sldId id="382" r:id="rId119"/>
    <p:sldId id="383" r:id="rId120"/>
    <p:sldId id="384" r:id="rId121"/>
    <p:sldId id="385" r:id="rId122"/>
    <p:sldId id="386" r:id="rId123"/>
    <p:sldId id="387" r:id="rId124"/>
    <p:sldId id="388" r:id="rId125"/>
    <p:sldId id="389" r:id="rId126"/>
    <p:sldId id="390" r:id="rId127"/>
    <p:sldId id="391" r:id="rId128"/>
    <p:sldId id="392" r:id="rId129"/>
    <p:sldId id="393" r:id="rId130"/>
    <p:sldId id="394" r:id="rId131"/>
    <p:sldId id="395" r:id="rId132"/>
    <p:sldId id="396" r:id="rId133"/>
    <p:sldId id="397" r:id="rId134"/>
    <p:sldId id="398" r:id="rId135"/>
    <p:sldId id="399" r:id="rId136"/>
    <p:sldId id="400" r:id="rId137"/>
    <p:sldId id="410" r:id="rId138"/>
    <p:sldId id="411" r:id="rId139"/>
    <p:sldId id="412" r:id="rId140"/>
    <p:sldId id="409" r:id="rId141"/>
    <p:sldId id="401" r:id="rId142"/>
    <p:sldId id="402" r:id="rId143"/>
    <p:sldId id="403" r:id="rId144"/>
    <p:sldId id="404" r:id="rId145"/>
    <p:sldId id="405" r:id="rId146"/>
    <p:sldId id="406" r:id="rId147"/>
    <p:sldId id="407" r:id="rId148"/>
    <p:sldId id="408" r:id="rId1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9791" autoAdjust="0"/>
    <p:restoredTop sz="94660"/>
  </p:normalViewPr>
  <p:slideViewPr>
    <p:cSldViewPr showGuides="1">
      <p:cViewPr varScale="1">
        <p:scale>
          <a:sx n="80" d="100"/>
          <a:sy n="80" d="100"/>
        </p:scale>
        <p:origin x="-72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7AEB22-205E-4F6D-AECC-CE81A98B5EB6}" type="doc">
      <dgm:prSet loTypeId="urn:microsoft.com/office/officeart/2005/8/layout/orgChart1" loCatId="hierarchy" qsTypeId="urn:microsoft.com/office/officeart/2005/8/quickstyle/simple3" qsCatId="simple" csTypeId="urn:microsoft.com/office/officeart/2005/8/colors/accent1_2" csCatId="accent1" phldr="1"/>
      <dgm:spPr/>
    </dgm:pt>
    <dgm:pt modelId="{49026CBE-5302-48B6-8602-F343C4690378}">
      <dgm:prSet custT="1">
        <dgm:style>
          <a:lnRef idx="0">
            <a:schemeClr val="accent1"/>
          </a:lnRef>
          <a:fillRef idx="3">
            <a:schemeClr val="accent1"/>
          </a:fillRef>
          <a:effectRef idx="3">
            <a:schemeClr val="accent1"/>
          </a:effectRef>
          <a:fontRef idx="minor">
            <a:schemeClr val="lt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effectLst>
                <a:outerShdw blurRad="38100" dist="38100" dir="2700000" algn="tl">
                  <a:srgbClr val="000000">
                    <a:alpha val="43137"/>
                  </a:srgbClr>
                </a:outerShdw>
              </a:effectLst>
              <a:latin typeface="Times New Roman" pitchFamily="18" charset="0"/>
              <a:cs typeface="AL-Mateen" pitchFamily="2" charset="-78"/>
            </a:rPr>
            <a:t>مباحث القواعد الفقهية</a:t>
          </a:r>
          <a:endParaRPr kumimoji="0" lang="en-US" sz="2400" b="0" i="0" u="none" strike="noStrike" cap="none" normalizeH="0" baseline="0" dirty="0" smtClean="0">
            <a:ln/>
            <a:effectLst>
              <a:outerShdw blurRad="38100" dist="38100" dir="2700000" algn="tl">
                <a:srgbClr val="000000">
                  <a:alpha val="43137"/>
                </a:srgbClr>
              </a:outerShdw>
            </a:effectLst>
            <a:latin typeface="Times New Roman" pitchFamily="18" charset="0"/>
            <a:cs typeface="AL-Mateen" pitchFamily="2" charset="-78"/>
          </a:endParaRPr>
        </a:p>
      </dgm:t>
    </dgm:pt>
    <dgm:pt modelId="{3398EE35-2237-402D-80FC-FB9A1D4E9FFD}" type="parTrans" cxnId="{73BD2CE4-2464-4F93-9884-A8659CDB6092}">
      <dgm:prSet/>
      <dgm:spPr/>
      <dgm:t>
        <a:bodyPr/>
        <a:lstStyle/>
        <a:p>
          <a:pPr rtl="1"/>
          <a:endParaRPr lang="ar-SA">
            <a:cs typeface="AL-Mohanad Bold" pitchFamily="2" charset="-78"/>
          </a:endParaRPr>
        </a:p>
      </dgm:t>
    </dgm:pt>
    <dgm:pt modelId="{CD4F07A7-6F92-43AB-A58D-C342D01504F2}" type="sibTrans" cxnId="{73BD2CE4-2464-4F93-9884-A8659CDB6092}">
      <dgm:prSet/>
      <dgm:spPr/>
      <dgm:t>
        <a:bodyPr/>
        <a:lstStyle/>
        <a:p>
          <a:pPr rtl="1"/>
          <a:endParaRPr lang="ar-SA">
            <a:cs typeface="AL-Mohanad Bold" pitchFamily="2" charset="-78"/>
          </a:endParaRPr>
        </a:p>
      </dgm:t>
    </dgm:pt>
    <dgm:pt modelId="{07081D13-5206-4D97-ABCE-BEEC467CC388}">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مقومات القاعدة الفقهية</a:t>
          </a:r>
          <a:endParaRPr kumimoji="0" lang="en-US" sz="1600" b="0" i="0" u="none" strike="noStrike" cap="none" normalizeH="0" baseline="0" smtClean="0">
            <a:ln/>
            <a:effectLst/>
            <a:latin typeface="Times New Roman" pitchFamily="18" charset="0"/>
            <a:cs typeface="AL-Mohanad Bold" pitchFamily="2" charset="-78"/>
          </a:endParaRPr>
        </a:p>
      </dgm:t>
    </dgm:pt>
    <dgm:pt modelId="{5536759D-40A4-4549-9C04-1C8F76EBB7CB}" type="parTrans" cxnId="{F7750701-74B0-4DD2-9C71-E48D24516BCC}">
      <dgm:prSet/>
      <dgm:spPr/>
      <dgm:t>
        <a:bodyPr/>
        <a:lstStyle/>
        <a:p>
          <a:pPr rtl="1"/>
          <a:endParaRPr lang="ar-SA">
            <a:cs typeface="AL-Mohanad Bold" pitchFamily="2" charset="-78"/>
          </a:endParaRPr>
        </a:p>
      </dgm:t>
    </dgm:pt>
    <dgm:pt modelId="{30618780-5812-429F-97EE-E4B3C1531774}" type="sibTrans" cxnId="{F7750701-74B0-4DD2-9C71-E48D24516BCC}">
      <dgm:prSet/>
      <dgm:spPr/>
      <dgm:t>
        <a:bodyPr/>
        <a:lstStyle/>
        <a:p>
          <a:pPr rtl="1"/>
          <a:endParaRPr lang="ar-SA">
            <a:cs typeface="AL-Mohanad Bold" pitchFamily="2" charset="-78"/>
          </a:endParaRPr>
        </a:p>
      </dgm:t>
    </dgm:pt>
    <dgm:pt modelId="{FFDB5C26-6C1D-4273-AA5F-9A22D29E825F}">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الفرق بين 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وبعض العلوم المشابهة</a:t>
          </a:r>
          <a:endParaRPr kumimoji="0" lang="en-US" sz="1600" b="0" i="0" u="none" strike="noStrike" cap="none" normalizeH="0" baseline="0" smtClean="0">
            <a:ln/>
            <a:effectLst/>
            <a:latin typeface="Times New Roman" pitchFamily="18" charset="0"/>
            <a:cs typeface="AL-Mohanad Bold" pitchFamily="2" charset="-78"/>
          </a:endParaRPr>
        </a:p>
      </dgm:t>
    </dgm:pt>
    <dgm:pt modelId="{FBC53A7C-DA95-4160-9858-BDFA54C5AD49}" type="parTrans" cxnId="{AF154182-A36F-4E3C-B458-229344A0AFDE}">
      <dgm:prSet/>
      <dgm:spPr/>
      <dgm:t>
        <a:bodyPr/>
        <a:lstStyle/>
        <a:p>
          <a:pPr rtl="1"/>
          <a:endParaRPr lang="ar-SA">
            <a:cs typeface="AL-Mohanad Bold" pitchFamily="2" charset="-78"/>
          </a:endParaRPr>
        </a:p>
      </dgm:t>
    </dgm:pt>
    <dgm:pt modelId="{2CE7D898-651D-4ABA-ADE4-D55C3843612E}" type="sibTrans" cxnId="{AF154182-A36F-4E3C-B458-229344A0AFDE}">
      <dgm:prSet/>
      <dgm:spPr/>
      <dgm:t>
        <a:bodyPr/>
        <a:lstStyle/>
        <a:p>
          <a:pPr rtl="1"/>
          <a:endParaRPr lang="ar-SA">
            <a:cs typeface="AL-Mohanad Bold" pitchFamily="2" charset="-78"/>
          </a:endParaRPr>
        </a:p>
      </dgm:t>
    </dgm:pt>
    <dgm:pt modelId="{48DBD419-F726-4E8C-9762-BA29EF62949A}">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المسار التاريخي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للقواعد الفقهية</a:t>
          </a:r>
          <a:endParaRPr kumimoji="0" lang="en-US" sz="1600" b="0" i="0" u="none" strike="noStrike" cap="none" normalizeH="0" baseline="0" smtClean="0">
            <a:ln/>
            <a:effectLst/>
            <a:latin typeface="Times New Roman" pitchFamily="18" charset="0"/>
            <a:cs typeface="AL-Mohanad Bold" pitchFamily="2" charset="-78"/>
          </a:endParaRPr>
        </a:p>
      </dgm:t>
    </dgm:pt>
    <dgm:pt modelId="{8F210D3E-3640-4D54-8559-FE29949A3870}" type="parTrans" cxnId="{A914DAD4-BA9F-4559-84F2-C36A13063AFA}">
      <dgm:prSet/>
      <dgm:spPr/>
      <dgm:t>
        <a:bodyPr/>
        <a:lstStyle/>
        <a:p>
          <a:pPr rtl="1"/>
          <a:endParaRPr lang="ar-SA">
            <a:cs typeface="AL-Mohanad Bold" pitchFamily="2" charset="-78"/>
          </a:endParaRPr>
        </a:p>
      </dgm:t>
    </dgm:pt>
    <dgm:pt modelId="{F8245F70-1E64-4098-8C8B-C5A94CABEF1F}" type="sibTrans" cxnId="{A914DAD4-BA9F-4559-84F2-C36A13063AFA}">
      <dgm:prSet/>
      <dgm:spPr/>
      <dgm:t>
        <a:bodyPr/>
        <a:lstStyle/>
        <a:p>
          <a:pPr rtl="1"/>
          <a:endParaRPr lang="ar-SA">
            <a:cs typeface="AL-Mohanad Bold" pitchFamily="2" charset="-78"/>
          </a:endParaRPr>
        </a:p>
      </dgm:t>
    </dgm:pt>
    <dgm:pt modelId="{AAA4C37C-807E-4978-BCB7-40A59EA2F851}">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المبادئ المتعلقة بالقواعد</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والضوابط الفقهية</a:t>
          </a:r>
          <a:endParaRPr kumimoji="0" lang="en-US" sz="1600" b="0" i="0" u="none" strike="noStrike" cap="none" normalizeH="0" baseline="0" smtClean="0">
            <a:ln/>
            <a:effectLst/>
            <a:latin typeface="Times New Roman" pitchFamily="18" charset="0"/>
            <a:cs typeface="AL-Mohanad Bold" pitchFamily="2" charset="-78"/>
          </a:endParaRPr>
        </a:p>
      </dgm:t>
    </dgm:pt>
    <dgm:pt modelId="{AE4818BD-269F-45DD-8CB7-8072859896AB}" type="parTrans" cxnId="{1D51B49C-3F82-48DA-AEAB-56F444104399}">
      <dgm:prSet/>
      <dgm:spPr/>
      <dgm:t>
        <a:bodyPr/>
        <a:lstStyle/>
        <a:p>
          <a:pPr rtl="1"/>
          <a:endParaRPr lang="ar-SA">
            <a:cs typeface="AL-Mohanad Bold" pitchFamily="2" charset="-78"/>
          </a:endParaRPr>
        </a:p>
      </dgm:t>
    </dgm:pt>
    <dgm:pt modelId="{E00C83B5-188F-41CC-9674-B5A4520E2BFF}" type="sibTrans" cxnId="{1D51B49C-3F82-48DA-AEAB-56F444104399}">
      <dgm:prSet/>
      <dgm:spPr/>
      <dgm:t>
        <a:bodyPr/>
        <a:lstStyle/>
        <a:p>
          <a:pPr rtl="1"/>
          <a:endParaRPr lang="ar-SA">
            <a:cs typeface="AL-Mohanad Bold" pitchFamily="2" charset="-78"/>
          </a:endParaRPr>
        </a:p>
      </dgm:t>
    </dgm:pt>
    <dgm:pt modelId="{6F83E663-9000-4558-9992-901337D77007}">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دليلية القواعد الفقهية</a:t>
          </a:r>
          <a:endParaRPr kumimoji="0" lang="en-US" sz="1600" b="0" i="0" u="none" strike="noStrike" cap="none" normalizeH="0" baseline="0" smtClean="0">
            <a:ln/>
            <a:effectLst/>
            <a:latin typeface="Times New Roman" pitchFamily="18" charset="0"/>
            <a:cs typeface="AL-Mohanad Bold" pitchFamily="2" charset="-78"/>
          </a:endParaRPr>
        </a:p>
      </dgm:t>
    </dgm:pt>
    <dgm:pt modelId="{79448044-8E39-4976-B35A-154CED616310}" type="parTrans" cxnId="{6523720D-BD38-4545-AB2D-91EAD8DB15FE}">
      <dgm:prSet/>
      <dgm:spPr/>
      <dgm:t>
        <a:bodyPr/>
        <a:lstStyle/>
        <a:p>
          <a:pPr rtl="1"/>
          <a:endParaRPr lang="ar-SA">
            <a:cs typeface="AL-Mohanad Bold" pitchFamily="2" charset="-78"/>
          </a:endParaRPr>
        </a:p>
      </dgm:t>
    </dgm:pt>
    <dgm:pt modelId="{E67E9B04-9549-41ED-A123-274BA2DE57E5}" type="sibTrans" cxnId="{6523720D-BD38-4545-AB2D-91EAD8DB15FE}">
      <dgm:prSet/>
      <dgm:spPr/>
      <dgm:t>
        <a:bodyPr/>
        <a:lstStyle/>
        <a:p>
          <a:pPr rtl="1"/>
          <a:endParaRPr lang="ar-SA">
            <a:cs typeface="AL-Mohanad Bold" pitchFamily="2" charset="-78"/>
          </a:endParaRPr>
        </a:p>
      </dgm:t>
    </dgm:pt>
    <dgm:pt modelId="{F4E37890-AC4E-4BC7-B35C-819D0C7742C6}">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معنى 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والمصطلحات ذات العلاقة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بها</a:t>
          </a:r>
          <a:endParaRPr kumimoji="0" lang="en-US" sz="1600" b="0" i="0" u="none" strike="noStrike" cap="none" normalizeH="0" baseline="0" smtClean="0">
            <a:ln/>
            <a:effectLst/>
            <a:latin typeface="Times New Roman" pitchFamily="18" charset="0"/>
            <a:cs typeface="AL-Mohanad Bold" pitchFamily="2" charset="-78"/>
          </a:endParaRPr>
        </a:p>
      </dgm:t>
    </dgm:pt>
    <dgm:pt modelId="{59B9E33B-CBF2-4D83-AC77-CB1F169CC5CF}" type="parTrans" cxnId="{1E0B8059-5DD7-4017-928A-9E9D04963E16}">
      <dgm:prSet/>
      <dgm:spPr/>
      <dgm:t>
        <a:bodyPr/>
        <a:lstStyle/>
        <a:p>
          <a:pPr rtl="1"/>
          <a:endParaRPr lang="ar-SA">
            <a:cs typeface="AL-Mohanad Bold" pitchFamily="2" charset="-78"/>
          </a:endParaRPr>
        </a:p>
      </dgm:t>
    </dgm:pt>
    <dgm:pt modelId="{EE8E3B93-026B-4EB7-AC15-C9C9B39E92C6}" type="sibTrans" cxnId="{1E0B8059-5DD7-4017-928A-9E9D04963E16}">
      <dgm:prSet/>
      <dgm:spPr/>
      <dgm:t>
        <a:bodyPr/>
        <a:lstStyle/>
        <a:p>
          <a:pPr rtl="1"/>
          <a:endParaRPr lang="ar-SA">
            <a:cs typeface="AL-Mohanad Bold" pitchFamily="2" charset="-78"/>
          </a:endParaRPr>
        </a:p>
      </dgm:t>
    </dgm:pt>
    <dgm:pt modelId="{A967F3DA-59B9-44AF-A5C2-62823A3BB146}">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مصادر تكوين القاعدة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ohanad Bold" pitchFamily="2" charset="-78"/>
            </a:rPr>
            <a:t>الفقهية</a:t>
          </a:r>
          <a:endParaRPr kumimoji="0" lang="en-US" sz="1600" b="0" i="0" u="none" strike="noStrike" cap="none" normalizeH="0" baseline="0" smtClean="0">
            <a:ln/>
            <a:effectLst/>
            <a:latin typeface="Times New Roman" pitchFamily="18" charset="0"/>
            <a:cs typeface="AL-Mohanad Bold" pitchFamily="2" charset="-78"/>
          </a:endParaRPr>
        </a:p>
      </dgm:t>
    </dgm:pt>
    <dgm:pt modelId="{96A2AF0E-5F4E-427A-BA19-0293A71B9B70}" type="parTrans" cxnId="{FC8F2657-1064-41E5-8B61-5611ABB963F6}">
      <dgm:prSet/>
      <dgm:spPr/>
      <dgm:t>
        <a:bodyPr/>
        <a:lstStyle/>
        <a:p>
          <a:pPr rtl="1"/>
          <a:endParaRPr lang="ar-SA">
            <a:cs typeface="AL-Mohanad Bold" pitchFamily="2" charset="-78"/>
          </a:endParaRPr>
        </a:p>
      </dgm:t>
    </dgm:pt>
    <dgm:pt modelId="{5E683636-DF90-400A-B7AD-3E233F8D7E7C}" type="sibTrans" cxnId="{FC8F2657-1064-41E5-8B61-5611ABB963F6}">
      <dgm:prSet/>
      <dgm:spPr/>
      <dgm:t>
        <a:bodyPr/>
        <a:lstStyle/>
        <a:p>
          <a:pPr rtl="1"/>
          <a:endParaRPr lang="ar-SA">
            <a:cs typeface="AL-Mohanad Bold" pitchFamily="2" charset="-78"/>
          </a:endParaRPr>
        </a:p>
      </dgm:t>
    </dgm:pt>
    <dgm:pt modelId="{A640F37D-5FB5-4F99-BE05-3A3DEEF3AA14}" type="pres">
      <dgm:prSet presAssocID="{3B7AEB22-205E-4F6D-AECC-CE81A98B5EB6}" presName="hierChild1" presStyleCnt="0">
        <dgm:presLayoutVars>
          <dgm:orgChart val="1"/>
          <dgm:chPref val="1"/>
          <dgm:dir/>
          <dgm:animOne val="branch"/>
          <dgm:animLvl val="lvl"/>
          <dgm:resizeHandles/>
        </dgm:presLayoutVars>
      </dgm:prSet>
      <dgm:spPr/>
    </dgm:pt>
    <dgm:pt modelId="{A9CDF9F2-D858-4775-872D-A02DF78FD633}" type="pres">
      <dgm:prSet presAssocID="{49026CBE-5302-48B6-8602-F343C4690378}" presName="hierRoot1" presStyleCnt="0">
        <dgm:presLayoutVars>
          <dgm:hierBranch/>
        </dgm:presLayoutVars>
      </dgm:prSet>
      <dgm:spPr/>
    </dgm:pt>
    <dgm:pt modelId="{1B0247F4-A34D-4703-9101-BF9727821B41}" type="pres">
      <dgm:prSet presAssocID="{49026CBE-5302-48B6-8602-F343C4690378}" presName="rootComposite1" presStyleCnt="0"/>
      <dgm:spPr/>
    </dgm:pt>
    <dgm:pt modelId="{B4333B51-4843-450D-AB78-7CF2968C8DB9}" type="pres">
      <dgm:prSet presAssocID="{49026CBE-5302-48B6-8602-F343C4690378}" presName="rootText1" presStyleLbl="node0" presStyleIdx="0" presStyleCnt="1" custScaleX="141009" custScaleY="80321">
        <dgm:presLayoutVars>
          <dgm:chPref val="3"/>
        </dgm:presLayoutVars>
      </dgm:prSet>
      <dgm:spPr/>
      <dgm:t>
        <a:bodyPr/>
        <a:lstStyle/>
        <a:p>
          <a:pPr rtl="1"/>
          <a:endParaRPr lang="ar-SA"/>
        </a:p>
      </dgm:t>
    </dgm:pt>
    <dgm:pt modelId="{2026883B-DC84-4E4D-B53A-6C2E4CE50A02}" type="pres">
      <dgm:prSet presAssocID="{49026CBE-5302-48B6-8602-F343C4690378}" presName="rootConnector1" presStyleLbl="node1" presStyleIdx="0" presStyleCnt="0"/>
      <dgm:spPr/>
      <dgm:t>
        <a:bodyPr/>
        <a:lstStyle/>
        <a:p>
          <a:pPr rtl="1"/>
          <a:endParaRPr lang="ar-SA"/>
        </a:p>
      </dgm:t>
    </dgm:pt>
    <dgm:pt modelId="{82F677B0-29BD-4FEA-AB5A-9CC104E25810}" type="pres">
      <dgm:prSet presAssocID="{49026CBE-5302-48B6-8602-F343C4690378}" presName="hierChild2" presStyleCnt="0"/>
      <dgm:spPr/>
    </dgm:pt>
    <dgm:pt modelId="{B98A938F-0589-4601-B75E-81D4A975DED5}" type="pres">
      <dgm:prSet presAssocID="{5536759D-40A4-4549-9C04-1C8F76EBB7CB}" presName="Name35" presStyleLbl="parChTrans1D2" presStyleIdx="0" presStyleCnt="4"/>
      <dgm:spPr/>
      <dgm:t>
        <a:bodyPr/>
        <a:lstStyle/>
        <a:p>
          <a:pPr rtl="1"/>
          <a:endParaRPr lang="ar-SA"/>
        </a:p>
      </dgm:t>
    </dgm:pt>
    <dgm:pt modelId="{C52B6373-8AA7-46FB-AD08-FA457DBA400B}" type="pres">
      <dgm:prSet presAssocID="{07081D13-5206-4D97-ABCE-BEEC467CC388}" presName="hierRoot2" presStyleCnt="0">
        <dgm:presLayoutVars>
          <dgm:hierBranch/>
        </dgm:presLayoutVars>
      </dgm:prSet>
      <dgm:spPr/>
    </dgm:pt>
    <dgm:pt modelId="{900E97F6-7EE0-4108-9D83-6619D4DD25A9}" type="pres">
      <dgm:prSet presAssocID="{07081D13-5206-4D97-ABCE-BEEC467CC388}" presName="rootComposite" presStyleCnt="0"/>
      <dgm:spPr/>
    </dgm:pt>
    <dgm:pt modelId="{3B7ADAAA-AEFD-4F3E-B09A-DBB372B20974}" type="pres">
      <dgm:prSet presAssocID="{07081D13-5206-4D97-ABCE-BEEC467CC388}" presName="rootText" presStyleLbl="node2" presStyleIdx="0" presStyleCnt="4">
        <dgm:presLayoutVars>
          <dgm:chPref val="3"/>
        </dgm:presLayoutVars>
      </dgm:prSet>
      <dgm:spPr/>
      <dgm:t>
        <a:bodyPr/>
        <a:lstStyle/>
        <a:p>
          <a:pPr rtl="1"/>
          <a:endParaRPr lang="ar-SA"/>
        </a:p>
      </dgm:t>
    </dgm:pt>
    <dgm:pt modelId="{0D94883D-454E-4588-932D-24E9061FE33C}" type="pres">
      <dgm:prSet presAssocID="{07081D13-5206-4D97-ABCE-BEEC467CC388}" presName="rootConnector" presStyleLbl="node2" presStyleIdx="0" presStyleCnt="4"/>
      <dgm:spPr/>
      <dgm:t>
        <a:bodyPr/>
        <a:lstStyle/>
        <a:p>
          <a:pPr rtl="1"/>
          <a:endParaRPr lang="ar-SA"/>
        </a:p>
      </dgm:t>
    </dgm:pt>
    <dgm:pt modelId="{D7442FFE-800A-42A1-8AD8-87C5C2AA3766}" type="pres">
      <dgm:prSet presAssocID="{07081D13-5206-4D97-ABCE-BEEC467CC388}" presName="hierChild4" presStyleCnt="0"/>
      <dgm:spPr/>
    </dgm:pt>
    <dgm:pt modelId="{4AF52B92-1FCF-4939-8C4E-A96B217D5A19}" type="pres">
      <dgm:prSet presAssocID="{07081D13-5206-4D97-ABCE-BEEC467CC388}" presName="hierChild5" presStyleCnt="0"/>
      <dgm:spPr/>
    </dgm:pt>
    <dgm:pt modelId="{010524FD-6F5C-4B98-9DA5-3D3AFBBAEEA4}" type="pres">
      <dgm:prSet presAssocID="{FBC53A7C-DA95-4160-9858-BDFA54C5AD49}" presName="Name35" presStyleLbl="parChTrans1D2" presStyleIdx="1" presStyleCnt="4"/>
      <dgm:spPr/>
      <dgm:t>
        <a:bodyPr/>
        <a:lstStyle/>
        <a:p>
          <a:pPr rtl="1"/>
          <a:endParaRPr lang="ar-SA"/>
        </a:p>
      </dgm:t>
    </dgm:pt>
    <dgm:pt modelId="{61105AFE-AFA9-4E88-A049-C8647FB08DD2}" type="pres">
      <dgm:prSet presAssocID="{FFDB5C26-6C1D-4273-AA5F-9A22D29E825F}" presName="hierRoot2" presStyleCnt="0">
        <dgm:presLayoutVars>
          <dgm:hierBranch/>
        </dgm:presLayoutVars>
      </dgm:prSet>
      <dgm:spPr/>
    </dgm:pt>
    <dgm:pt modelId="{B2C04F35-FF24-4F72-954B-4B74C4F181E1}" type="pres">
      <dgm:prSet presAssocID="{FFDB5C26-6C1D-4273-AA5F-9A22D29E825F}" presName="rootComposite" presStyleCnt="0"/>
      <dgm:spPr/>
    </dgm:pt>
    <dgm:pt modelId="{1CEDC0AA-57A2-4968-B611-CD3F1958C86F}" type="pres">
      <dgm:prSet presAssocID="{FFDB5C26-6C1D-4273-AA5F-9A22D29E825F}" presName="rootText" presStyleLbl="node2" presStyleIdx="1" presStyleCnt="4">
        <dgm:presLayoutVars>
          <dgm:chPref val="3"/>
        </dgm:presLayoutVars>
      </dgm:prSet>
      <dgm:spPr/>
      <dgm:t>
        <a:bodyPr/>
        <a:lstStyle/>
        <a:p>
          <a:pPr rtl="1"/>
          <a:endParaRPr lang="ar-SA"/>
        </a:p>
      </dgm:t>
    </dgm:pt>
    <dgm:pt modelId="{3C8DF2EF-0EF9-48C7-B749-D124BEE6504D}" type="pres">
      <dgm:prSet presAssocID="{FFDB5C26-6C1D-4273-AA5F-9A22D29E825F}" presName="rootConnector" presStyleLbl="node2" presStyleIdx="1" presStyleCnt="4"/>
      <dgm:spPr/>
      <dgm:t>
        <a:bodyPr/>
        <a:lstStyle/>
        <a:p>
          <a:pPr rtl="1"/>
          <a:endParaRPr lang="ar-SA"/>
        </a:p>
      </dgm:t>
    </dgm:pt>
    <dgm:pt modelId="{56ED0263-57E5-44E8-8557-A3FB6F4D160B}" type="pres">
      <dgm:prSet presAssocID="{FFDB5C26-6C1D-4273-AA5F-9A22D29E825F}" presName="hierChild4" presStyleCnt="0"/>
      <dgm:spPr/>
    </dgm:pt>
    <dgm:pt modelId="{3E2CDF0C-9D9D-4973-8818-A558BAB282D8}" type="pres">
      <dgm:prSet presAssocID="{8F210D3E-3640-4D54-8559-FE29949A3870}" presName="Name35" presStyleLbl="parChTrans1D3" presStyleIdx="0" presStyleCnt="3"/>
      <dgm:spPr/>
      <dgm:t>
        <a:bodyPr/>
        <a:lstStyle/>
        <a:p>
          <a:pPr rtl="1"/>
          <a:endParaRPr lang="ar-SA"/>
        </a:p>
      </dgm:t>
    </dgm:pt>
    <dgm:pt modelId="{A26AA613-2C6D-4559-A7D6-B668AB8391D5}" type="pres">
      <dgm:prSet presAssocID="{48DBD419-F726-4E8C-9762-BA29EF62949A}" presName="hierRoot2" presStyleCnt="0">
        <dgm:presLayoutVars>
          <dgm:hierBranch val="r"/>
        </dgm:presLayoutVars>
      </dgm:prSet>
      <dgm:spPr/>
    </dgm:pt>
    <dgm:pt modelId="{AAA10756-69CA-4E1C-B9BB-E4025DF20279}" type="pres">
      <dgm:prSet presAssocID="{48DBD419-F726-4E8C-9762-BA29EF62949A}" presName="rootComposite" presStyleCnt="0"/>
      <dgm:spPr/>
    </dgm:pt>
    <dgm:pt modelId="{C913B24F-5514-46CD-B355-31150536080D}" type="pres">
      <dgm:prSet presAssocID="{48DBD419-F726-4E8C-9762-BA29EF62949A}" presName="rootText" presStyleLbl="node3" presStyleIdx="0" presStyleCnt="3">
        <dgm:presLayoutVars>
          <dgm:chPref val="3"/>
        </dgm:presLayoutVars>
      </dgm:prSet>
      <dgm:spPr/>
      <dgm:t>
        <a:bodyPr/>
        <a:lstStyle/>
        <a:p>
          <a:pPr rtl="1"/>
          <a:endParaRPr lang="ar-SA"/>
        </a:p>
      </dgm:t>
    </dgm:pt>
    <dgm:pt modelId="{C6DC6230-177D-4C17-8E78-AF1698D144E8}" type="pres">
      <dgm:prSet presAssocID="{48DBD419-F726-4E8C-9762-BA29EF62949A}" presName="rootConnector" presStyleLbl="node3" presStyleIdx="0" presStyleCnt="3"/>
      <dgm:spPr/>
      <dgm:t>
        <a:bodyPr/>
        <a:lstStyle/>
        <a:p>
          <a:pPr rtl="1"/>
          <a:endParaRPr lang="ar-SA"/>
        </a:p>
      </dgm:t>
    </dgm:pt>
    <dgm:pt modelId="{89284BDA-2874-4FAD-9377-F71BADD8A888}" type="pres">
      <dgm:prSet presAssocID="{48DBD419-F726-4E8C-9762-BA29EF62949A}" presName="hierChild4" presStyleCnt="0"/>
      <dgm:spPr/>
    </dgm:pt>
    <dgm:pt modelId="{99DF4FC2-26BA-41A4-860C-AE972EC8A162}" type="pres">
      <dgm:prSet presAssocID="{48DBD419-F726-4E8C-9762-BA29EF62949A}" presName="hierChild5" presStyleCnt="0"/>
      <dgm:spPr/>
    </dgm:pt>
    <dgm:pt modelId="{D56232D4-756C-482C-843E-376CF10F59C4}" type="pres">
      <dgm:prSet presAssocID="{FFDB5C26-6C1D-4273-AA5F-9A22D29E825F}" presName="hierChild5" presStyleCnt="0"/>
      <dgm:spPr/>
    </dgm:pt>
    <dgm:pt modelId="{2DB5F943-72EC-4A7A-8AD5-BE6BA9AC23D8}" type="pres">
      <dgm:prSet presAssocID="{AE4818BD-269F-45DD-8CB7-8072859896AB}" presName="Name35" presStyleLbl="parChTrans1D2" presStyleIdx="2" presStyleCnt="4"/>
      <dgm:spPr/>
      <dgm:t>
        <a:bodyPr/>
        <a:lstStyle/>
        <a:p>
          <a:pPr rtl="1"/>
          <a:endParaRPr lang="ar-SA"/>
        </a:p>
      </dgm:t>
    </dgm:pt>
    <dgm:pt modelId="{10499261-718C-49FB-9FEB-B7F8860C8AB7}" type="pres">
      <dgm:prSet presAssocID="{AAA4C37C-807E-4978-BCB7-40A59EA2F851}" presName="hierRoot2" presStyleCnt="0">
        <dgm:presLayoutVars>
          <dgm:hierBranch/>
        </dgm:presLayoutVars>
      </dgm:prSet>
      <dgm:spPr/>
    </dgm:pt>
    <dgm:pt modelId="{C0078863-CA16-41A1-96EE-A0CBA06615E0}" type="pres">
      <dgm:prSet presAssocID="{AAA4C37C-807E-4978-BCB7-40A59EA2F851}" presName="rootComposite" presStyleCnt="0"/>
      <dgm:spPr/>
    </dgm:pt>
    <dgm:pt modelId="{B3DFEABC-28F8-48B0-8FE5-32B72F231AAA}" type="pres">
      <dgm:prSet presAssocID="{AAA4C37C-807E-4978-BCB7-40A59EA2F851}" presName="rootText" presStyleLbl="node2" presStyleIdx="2" presStyleCnt="4">
        <dgm:presLayoutVars>
          <dgm:chPref val="3"/>
        </dgm:presLayoutVars>
      </dgm:prSet>
      <dgm:spPr/>
      <dgm:t>
        <a:bodyPr/>
        <a:lstStyle/>
        <a:p>
          <a:pPr rtl="1"/>
          <a:endParaRPr lang="ar-SA"/>
        </a:p>
      </dgm:t>
    </dgm:pt>
    <dgm:pt modelId="{7086CA99-9536-4F28-9178-B1FDBD0AB424}" type="pres">
      <dgm:prSet presAssocID="{AAA4C37C-807E-4978-BCB7-40A59EA2F851}" presName="rootConnector" presStyleLbl="node2" presStyleIdx="2" presStyleCnt="4"/>
      <dgm:spPr/>
      <dgm:t>
        <a:bodyPr/>
        <a:lstStyle/>
        <a:p>
          <a:pPr rtl="1"/>
          <a:endParaRPr lang="ar-SA"/>
        </a:p>
      </dgm:t>
    </dgm:pt>
    <dgm:pt modelId="{DDADE558-6C79-483F-9DB7-8291807A2B45}" type="pres">
      <dgm:prSet presAssocID="{AAA4C37C-807E-4978-BCB7-40A59EA2F851}" presName="hierChild4" presStyleCnt="0"/>
      <dgm:spPr/>
    </dgm:pt>
    <dgm:pt modelId="{7A50E31A-353A-4998-935C-FAE95539B60D}" type="pres">
      <dgm:prSet presAssocID="{79448044-8E39-4976-B35A-154CED616310}" presName="Name35" presStyleLbl="parChTrans1D3" presStyleIdx="1" presStyleCnt="3"/>
      <dgm:spPr/>
      <dgm:t>
        <a:bodyPr/>
        <a:lstStyle/>
        <a:p>
          <a:pPr rtl="1"/>
          <a:endParaRPr lang="ar-SA"/>
        </a:p>
      </dgm:t>
    </dgm:pt>
    <dgm:pt modelId="{682792BF-226E-485A-AF19-17C7C3757CE0}" type="pres">
      <dgm:prSet presAssocID="{6F83E663-9000-4558-9992-901337D77007}" presName="hierRoot2" presStyleCnt="0">
        <dgm:presLayoutVars>
          <dgm:hierBranch val="r"/>
        </dgm:presLayoutVars>
      </dgm:prSet>
      <dgm:spPr/>
    </dgm:pt>
    <dgm:pt modelId="{051580C6-D43E-4524-8CDF-8CFD1DE7796E}" type="pres">
      <dgm:prSet presAssocID="{6F83E663-9000-4558-9992-901337D77007}" presName="rootComposite" presStyleCnt="0"/>
      <dgm:spPr/>
    </dgm:pt>
    <dgm:pt modelId="{0E9A5883-25C2-4C1E-A700-7B1E6F4AF103}" type="pres">
      <dgm:prSet presAssocID="{6F83E663-9000-4558-9992-901337D77007}" presName="rootText" presStyleLbl="node3" presStyleIdx="1" presStyleCnt="3">
        <dgm:presLayoutVars>
          <dgm:chPref val="3"/>
        </dgm:presLayoutVars>
      </dgm:prSet>
      <dgm:spPr/>
      <dgm:t>
        <a:bodyPr/>
        <a:lstStyle/>
        <a:p>
          <a:pPr rtl="1"/>
          <a:endParaRPr lang="ar-SA"/>
        </a:p>
      </dgm:t>
    </dgm:pt>
    <dgm:pt modelId="{B755B08E-E783-4DF3-B26A-B15BAF97D392}" type="pres">
      <dgm:prSet presAssocID="{6F83E663-9000-4558-9992-901337D77007}" presName="rootConnector" presStyleLbl="node3" presStyleIdx="1" presStyleCnt="3"/>
      <dgm:spPr/>
      <dgm:t>
        <a:bodyPr/>
        <a:lstStyle/>
        <a:p>
          <a:pPr rtl="1"/>
          <a:endParaRPr lang="ar-SA"/>
        </a:p>
      </dgm:t>
    </dgm:pt>
    <dgm:pt modelId="{CEDB0B64-DB60-4CA8-9F4B-D8AC1FEF7574}" type="pres">
      <dgm:prSet presAssocID="{6F83E663-9000-4558-9992-901337D77007}" presName="hierChild4" presStyleCnt="0"/>
      <dgm:spPr/>
    </dgm:pt>
    <dgm:pt modelId="{A2AD3B6B-A8C7-4BF9-9EDC-0D95E00B339C}" type="pres">
      <dgm:prSet presAssocID="{6F83E663-9000-4558-9992-901337D77007}" presName="hierChild5" presStyleCnt="0"/>
      <dgm:spPr/>
    </dgm:pt>
    <dgm:pt modelId="{81C26540-1B68-4CB0-89D6-54C8E8A78F84}" type="pres">
      <dgm:prSet presAssocID="{AAA4C37C-807E-4978-BCB7-40A59EA2F851}" presName="hierChild5" presStyleCnt="0"/>
      <dgm:spPr/>
    </dgm:pt>
    <dgm:pt modelId="{0E6B432E-01A9-4E55-A1EA-C3D67A1EBE85}" type="pres">
      <dgm:prSet presAssocID="{59B9E33B-CBF2-4D83-AC77-CB1F169CC5CF}" presName="Name35" presStyleLbl="parChTrans1D2" presStyleIdx="3" presStyleCnt="4"/>
      <dgm:spPr/>
      <dgm:t>
        <a:bodyPr/>
        <a:lstStyle/>
        <a:p>
          <a:pPr rtl="1"/>
          <a:endParaRPr lang="ar-SA"/>
        </a:p>
      </dgm:t>
    </dgm:pt>
    <dgm:pt modelId="{872FACD2-4057-41D0-B186-42F38AA47F3B}" type="pres">
      <dgm:prSet presAssocID="{F4E37890-AC4E-4BC7-B35C-819D0C7742C6}" presName="hierRoot2" presStyleCnt="0">
        <dgm:presLayoutVars>
          <dgm:hierBranch/>
        </dgm:presLayoutVars>
      </dgm:prSet>
      <dgm:spPr/>
    </dgm:pt>
    <dgm:pt modelId="{2A658156-2E13-4CC0-B23D-6C892803C556}" type="pres">
      <dgm:prSet presAssocID="{F4E37890-AC4E-4BC7-B35C-819D0C7742C6}" presName="rootComposite" presStyleCnt="0"/>
      <dgm:spPr/>
    </dgm:pt>
    <dgm:pt modelId="{95139129-D59B-4DF6-9B38-A087F5EE2D0D}" type="pres">
      <dgm:prSet presAssocID="{F4E37890-AC4E-4BC7-B35C-819D0C7742C6}" presName="rootText" presStyleLbl="node2" presStyleIdx="3" presStyleCnt="4">
        <dgm:presLayoutVars>
          <dgm:chPref val="3"/>
        </dgm:presLayoutVars>
      </dgm:prSet>
      <dgm:spPr/>
      <dgm:t>
        <a:bodyPr/>
        <a:lstStyle/>
        <a:p>
          <a:pPr rtl="1"/>
          <a:endParaRPr lang="ar-SA"/>
        </a:p>
      </dgm:t>
    </dgm:pt>
    <dgm:pt modelId="{ECF74374-56BB-402C-BCCE-13BF33EE38D9}" type="pres">
      <dgm:prSet presAssocID="{F4E37890-AC4E-4BC7-B35C-819D0C7742C6}" presName="rootConnector" presStyleLbl="node2" presStyleIdx="3" presStyleCnt="4"/>
      <dgm:spPr/>
      <dgm:t>
        <a:bodyPr/>
        <a:lstStyle/>
        <a:p>
          <a:pPr rtl="1"/>
          <a:endParaRPr lang="ar-SA"/>
        </a:p>
      </dgm:t>
    </dgm:pt>
    <dgm:pt modelId="{35C23D2C-04D1-465D-9C6F-C26861BE62C2}" type="pres">
      <dgm:prSet presAssocID="{F4E37890-AC4E-4BC7-B35C-819D0C7742C6}" presName="hierChild4" presStyleCnt="0"/>
      <dgm:spPr/>
    </dgm:pt>
    <dgm:pt modelId="{886CB7E2-DE09-4F94-A998-4091258C05F1}" type="pres">
      <dgm:prSet presAssocID="{96A2AF0E-5F4E-427A-BA19-0293A71B9B70}" presName="Name35" presStyleLbl="parChTrans1D3" presStyleIdx="2" presStyleCnt="3"/>
      <dgm:spPr/>
      <dgm:t>
        <a:bodyPr/>
        <a:lstStyle/>
        <a:p>
          <a:pPr rtl="1"/>
          <a:endParaRPr lang="ar-SA"/>
        </a:p>
      </dgm:t>
    </dgm:pt>
    <dgm:pt modelId="{289CDEB1-21C3-4C25-BC31-38B4AD8354AA}" type="pres">
      <dgm:prSet presAssocID="{A967F3DA-59B9-44AF-A5C2-62823A3BB146}" presName="hierRoot2" presStyleCnt="0">
        <dgm:presLayoutVars>
          <dgm:hierBranch val="r"/>
        </dgm:presLayoutVars>
      </dgm:prSet>
      <dgm:spPr/>
    </dgm:pt>
    <dgm:pt modelId="{E757FCCB-1819-455E-ADE6-526D2B5083F6}" type="pres">
      <dgm:prSet presAssocID="{A967F3DA-59B9-44AF-A5C2-62823A3BB146}" presName="rootComposite" presStyleCnt="0"/>
      <dgm:spPr/>
    </dgm:pt>
    <dgm:pt modelId="{A818F02B-3DC3-4555-B5DB-857574B8F3D0}" type="pres">
      <dgm:prSet presAssocID="{A967F3DA-59B9-44AF-A5C2-62823A3BB146}" presName="rootText" presStyleLbl="node3" presStyleIdx="2" presStyleCnt="3">
        <dgm:presLayoutVars>
          <dgm:chPref val="3"/>
        </dgm:presLayoutVars>
      </dgm:prSet>
      <dgm:spPr/>
      <dgm:t>
        <a:bodyPr/>
        <a:lstStyle/>
        <a:p>
          <a:pPr rtl="1"/>
          <a:endParaRPr lang="ar-SA"/>
        </a:p>
      </dgm:t>
    </dgm:pt>
    <dgm:pt modelId="{4E92AD5F-FE78-45D4-9BC4-E06974DB87A3}" type="pres">
      <dgm:prSet presAssocID="{A967F3DA-59B9-44AF-A5C2-62823A3BB146}" presName="rootConnector" presStyleLbl="node3" presStyleIdx="2" presStyleCnt="3"/>
      <dgm:spPr/>
      <dgm:t>
        <a:bodyPr/>
        <a:lstStyle/>
        <a:p>
          <a:pPr rtl="1"/>
          <a:endParaRPr lang="ar-SA"/>
        </a:p>
      </dgm:t>
    </dgm:pt>
    <dgm:pt modelId="{2FFB4714-980E-45C6-98FA-F464BDDCF0B2}" type="pres">
      <dgm:prSet presAssocID="{A967F3DA-59B9-44AF-A5C2-62823A3BB146}" presName="hierChild4" presStyleCnt="0"/>
      <dgm:spPr/>
    </dgm:pt>
    <dgm:pt modelId="{D73F2B26-9785-4B9A-93D2-162409DFEBC4}" type="pres">
      <dgm:prSet presAssocID="{A967F3DA-59B9-44AF-A5C2-62823A3BB146}" presName="hierChild5" presStyleCnt="0"/>
      <dgm:spPr/>
    </dgm:pt>
    <dgm:pt modelId="{22494D57-F48A-4AC5-8734-09C5F64468D7}" type="pres">
      <dgm:prSet presAssocID="{F4E37890-AC4E-4BC7-B35C-819D0C7742C6}" presName="hierChild5" presStyleCnt="0"/>
      <dgm:spPr/>
    </dgm:pt>
    <dgm:pt modelId="{A3780CF8-2DE6-4DCD-A4E4-E9B72EBAC1CB}" type="pres">
      <dgm:prSet presAssocID="{49026CBE-5302-48B6-8602-F343C4690378}" presName="hierChild3" presStyleCnt="0"/>
      <dgm:spPr/>
    </dgm:pt>
  </dgm:ptLst>
  <dgm:cxnLst>
    <dgm:cxn modelId="{CE2EB9A1-FEA1-4002-A910-0E0B0F3E6681}" type="presOf" srcId="{49026CBE-5302-48B6-8602-F343C4690378}" destId="{B4333B51-4843-450D-AB78-7CF2968C8DB9}" srcOrd="0" destOrd="0" presId="urn:microsoft.com/office/officeart/2005/8/layout/orgChart1"/>
    <dgm:cxn modelId="{F7B693C9-8D27-41A5-B2D5-E12813F7DEC6}" type="presOf" srcId="{79448044-8E39-4976-B35A-154CED616310}" destId="{7A50E31A-353A-4998-935C-FAE95539B60D}" srcOrd="0" destOrd="0" presId="urn:microsoft.com/office/officeart/2005/8/layout/orgChart1"/>
    <dgm:cxn modelId="{0898DF75-2313-49D6-8FF8-003DA7CBAB70}" type="presOf" srcId="{AAA4C37C-807E-4978-BCB7-40A59EA2F851}" destId="{7086CA99-9536-4F28-9178-B1FDBD0AB424}" srcOrd="1" destOrd="0" presId="urn:microsoft.com/office/officeart/2005/8/layout/orgChart1"/>
    <dgm:cxn modelId="{BE3DC376-92D2-4B93-81F7-C8851611041A}" type="presOf" srcId="{FFDB5C26-6C1D-4273-AA5F-9A22D29E825F}" destId="{3C8DF2EF-0EF9-48C7-B749-D124BEE6504D}" srcOrd="1" destOrd="0" presId="urn:microsoft.com/office/officeart/2005/8/layout/orgChart1"/>
    <dgm:cxn modelId="{FC8F2657-1064-41E5-8B61-5611ABB963F6}" srcId="{F4E37890-AC4E-4BC7-B35C-819D0C7742C6}" destId="{A967F3DA-59B9-44AF-A5C2-62823A3BB146}" srcOrd="0" destOrd="0" parTransId="{96A2AF0E-5F4E-427A-BA19-0293A71B9B70}" sibTransId="{5E683636-DF90-400A-B7AD-3E233F8D7E7C}"/>
    <dgm:cxn modelId="{4F410EFF-8535-4021-A565-E4396DBE1AA7}" type="presOf" srcId="{49026CBE-5302-48B6-8602-F343C4690378}" destId="{2026883B-DC84-4E4D-B53A-6C2E4CE50A02}" srcOrd="1" destOrd="0" presId="urn:microsoft.com/office/officeart/2005/8/layout/orgChart1"/>
    <dgm:cxn modelId="{A914DAD4-BA9F-4559-84F2-C36A13063AFA}" srcId="{FFDB5C26-6C1D-4273-AA5F-9A22D29E825F}" destId="{48DBD419-F726-4E8C-9762-BA29EF62949A}" srcOrd="0" destOrd="0" parTransId="{8F210D3E-3640-4D54-8559-FE29949A3870}" sibTransId="{F8245F70-1E64-4098-8C8B-C5A94CABEF1F}"/>
    <dgm:cxn modelId="{73BD2CE4-2464-4F93-9884-A8659CDB6092}" srcId="{3B7AEB22-205E-4F6D-AECC-CE81A98B5EB6}" destId="{49026CBE-5302-48B6-8602-F343C4690378}" srcOrd="0" destOrd="0" parTransId="{3398EE35-2237-402D-80FC-FB9A1D4E9FFD}" sibTransId="{CD4F07A7-6F92-43AB-A58D-C342D01504F2}"/>
    <dgm:cxn modelId="{6AEF0252-9A76-443B-8CD8-A967741C72A8}" type="presOf" srcId="{FBC53A7C-DA95-4160-9858-BDFA54C5AD49}" destId="{010524FD-6F5C-4B98-9DA5-3D3AFBBAEEA4}" srcOrd="0" destOrd="0" presId="urn:microsoft.com/office/officeart/2005/8/layout/orgChart1"/>
    <dgm:cxn modelId="{8846F611-F8E1-4863-8241-E6F8A9412FE3}" type="presOf" srcId="{5536759D-40A4-4549-9C04-1C8F76EBB7CB}" destId="{B98A938F-0589-4601-B75E-81D4A975DED5}" srcOrd="0" destOrd="0" presId="urn:microsoft.com/office/officeart/2005/8/layout/orgChart1"/>
    <dgm:cxn modelId="{B78A8DE1-9EFF-4D96-8AA1-8A3F5AA31EA2}" type="presOf" srcId="{6F83E663-9000-4558-9992-901337D77007}" destId="{0E9A5883-25C2-4C1E-A700-7B1E6F4AF103}" srcOrd="0" destOrd="0" presId="urn:microsoft.com/office/officeart/2005/8/layout/orgChart1"/>
    <dgm:cxn modelId="{1E0B8059-5DD7-4017-928A-9E9D04963E16}" srcId="{49026CBE-5302-48B6-8602-F343C4690378}" destId="{F4E37890-AC4E-4BC7-B35C-819D0C7742C6}" srcOrd="3" destOrd="0" parTransId="{59B9E33B-CBF2-4D83-AC77-CB1F169CC5CF}" sibTransId="{EE8E3B93-026B-4EB7-AC15-C9C9B39E92C6}"/>
    <dgm:cxn modelId="{F7750701-74B0-4DD2-9C71-E48D24516BCC}" srcId="{49026CBE-5302-48B6-8602-F343C4690378}" destId="{07081D13-5206-4D97-ABCE-BEEC467CC388}" srcOrd="0" destOrd="0" parTransId="{5536759D-40A4-4549-9C04-1C8F76EBB7CB}" sibTransId="{30618780-5812-429F-97EE-E4B3C1531774}"/>
    <dgm:cxn modelId="{2639F750-91BB-44CD-9B26-0F9A94DC65EC}" type="presOf" srcId="{8F210D3E-3640-4D54-8559-FE29949A3870}" destId="{3E2CDF0C-9D9D-4973-8818-A558BAB282D8}" srcOrd="0" destOrd="0" presId="urn:microsoft.com/office/officeart/2005/8/layout/orgChart1"/>
    <dgm:cxn modelId="{2A98AA47-A058-489B-A0ED-86A38613932A}" type="presOf" srcId="{6F83E663-9000-4558-9992-901337D77007}" destId="{B755B08E-E783-4DF3-B26A-B15BAF97D392}" srcOrd="1" destOrd="0" presId="urn:microsoft.com/office/officeart/2005/8/layout/orgChart1"/>
    <dgm:cxn modelId="{4F20D65D-011A-446D-A055-BCBB2229AC14}" type="presOf" srcId="{FFDB5C26-6C1D-4273-AA5F-9A22D29E825F}" destId="{1CEDC0AA-57A2-4968-B611-CD3F1958C86F}" srcOrd="0" destOrd="0" presId="urn:microsoft.com/office/officeart/2005/8/layout/orgChart1"/>
    <dgm:cxn modelId="{96CE5D68-3BD4-44F0-8184-403CD7D13B80}" type="presOf" srcId="{AAA4C37C-807E-4978-BCB7-40A59EA2F851}" destId="{B3DFEABC-28F8-48B0-8FE5-32B72F231AAA}" srcOrd="0" destOrd="0" presId="urn:microsoft.com/office/officeart/2005/8/layout/orgChart1"/>
    <dgm:cxn modelId="{EA77E025-BAE9-4BEF-85A0-69731FF0ED0E}" type="presOf" srcId="{F4E37890-AC4E-4BC7-B35C-819D0C7742C6}" destId="{95139129-D59B-4DF6-9B38-A087F5EE2D0D}" srcOrd="0" destOrd="0" presId="urn:microsoft.com/office/officeart/2005/8/layout/orgChart1"/>
    <dgm:cxn modelId="{99EBDEF0-7D7C-46E3-8002-BB266C65949E}" type="presOf" srcId="{3B7AEB22-205E-4F6D-AECC-CE81A98B5EB6}" destId="{A640F37D-5FB5-4F99-BE05-3A3DEEF3AA14}" srcOrd="0" destOrd="0" presId="urn:microsoft.com/office/officeart/2005/8/layout/orgChart1"/>
    <dgm:cxn modelId="{AF154182-A36F-4E3C-B458-229344A0AFDE}" srcId="{49026CBE-5302-48B6-8602-F343C4690378}" destId="{FFDB5C26-6C1D-4273-AA5F-9A22D29E825F}" srcOrd="1" destOrd="0" parTransId="{FBC53A7C-DA95-4160-9858-BDFA54C5AD49}" sibTransId="{2CE7D898-651D-4ABA-ADE4-D55C3843612E}"/>
    <dgm:cxn modelId="{F558E933-AF3C-4E73-9F3C-32BF0F2CBB72}" type="presOf" srcId="{59B9E33B-CBF2-4D83-AC77-CB1F169CC5CF}" destId="{0E6B432E-01A9-4E55-A1EA-C3D67A1EBE85}" srcOrd="0" destOrd="0" presId="urn:microsoft.com/office/officeart/2005/8/layout/orgChart1"/>
    <dgm:cxn modelId="{1D51B49C-3F82-48DA-AEAB-56F444104399}" srcId="{49026CBE-5302-48B6-8602-F343C4690378}" destId="{AAA4C37C-807E-4978-BCB7-40A59EA2F851}" srcOrd="2" destOrd="0" parTransId="{AE4818BD-269F-45DD-8CB7-8072859896AB}" sibTransId="{E00C83B5-188F-41CC-9674-B5A4520E2BFF}"/>
    <dgm:cxn modelId="{7D0D570D-8E98-4952-A734-46C1DB98DACB}" type="presOf" srcId="{07081D13-5206-4D97-ABCE-BEEC467CC388}" destId="{3B7ADAAA-AEFD-4F3E-B09A-DBB372B20974}" srcOrd="0" destOrd="0" presId="urn:microsoft.com/office/officeart/2005/8/layout/orgChart1"/>
    <dgm:cxn modelId="{93CE11B7-C115-4DFF-AC5E-BA20B6FF091A}" type="presOf" srcId="{96A2AF0E-5F4E-427A-BA19-0293A71B9B70}" destId="{886CB7E2-DE09-4F94-A998-4091258C05F1}" srcOrd="0" destOrd="0" presId="urn:microsoft.com/office/officeart/2005/8/layout/orgChart1"/>
    <dgm:cxn modelId="{0B6FED43-6511-4B83-9D43-0CB1AF804A65}" type="presOf" srcId="{A967F3DA-59B9-44AF-A5C2-62823A3BB146}" destId="{4E92AD5F-FE78-45D4-9BC4-E06974DB87A3}" srcOrd="1" destOrd="0" presId="urn:microsoft.com/office/officeart/2005/8/layout/orgChart1"/>
    <dgm:cxn modelId="{864E0488-714B-4636-AE8B-C355C9BAC747}" type="presOf" srcId="{07081D13-5206-4D97-ABCE-BEEC467CC388}" destId="{0D94883D-454E-4588-932D-24E9061FE33C}" srcOrd="1" destOrd="0" presId="urn:microsoft.com/office/officeart/2005/8/layout/orgChart1"/>
    <dgm:cxn modelId="{68655C87-94DC-44AE-BF5C-95486CD4A475}" type="presOf" srcId="{AE4818BD-269F-45DD-8CB7-8072859896AB}" destId="{2DB5F943-72EC-4A7A-8AD5-BE6BA9AC23D8}" srcOrd="0" destOrd="0" presId="urn:microsoft.com/office/officeart/2005/8/layout/orgChart1"/>
    <dgm:cxn modelId="{CA0B5763-146E-43F4-9A07-858BBA087F90}" type="presOf" srcId="{F4E37890-AC4E-4BC7-B35C-819D0C7742C6}" destId="{ECF74374-56BB-402C-BCCE-13BF33EE38D9}" srcOrd="1" destOrd="0" presId="urn:microsoft.com/office/officeart/2005/8/layout/orgChart1"/>
    <dgm:cxn modelId="{6523720D-BD38-4545-AB2D-91EAD8DB15FE}" srcId="{AAA4C37C-807E-4978-BCB7-40A59EA2F851}" destId="{6F83E663-9000-4558-9992-901337D77007}" srcOrd="0" destOrd="0" parTransId="{79448044-8E39-4976-B35A-154CED616310}" sibTransId="{E67E9B04-9549-41ED-A123-274BA2DE57E5}"/>
    <dgm:cxn modelId="{DE3BEE80-EF14-41BD-AA3F-C5791F461E71}" type="presOf" srcId="{A967F3DA-59B9-44AF-A5C2-62823A3BB146}" destId="{A818F02B-3DC3-4555-B5DB-857574B8F3D0}" srcOrd="0" destOrd="0" presId="urn:microsoft.com/office/officeart/2005/8/layout/orgChart1"/>
    <dgm:cxn modelId="{ADF72E70-E022-4AEA-A2E0-A80CDE80F063}" type="presOf" srcId="{48DBD419-F726-4E8C-9762-BA29EF62949A}" destId="{C6DC6230-177D-4C17-8E78-AF1698D144E8}" srcOrd="1" destOrd="0" presId="urn:microsoft.com/office/officeart/2005/8/layout/orgChart1"/>
    <dgm:cxn modelId="{9F2C8B65-B052-40E8-8941-F6F134C6F096}" type="presOf" srcId="{48DBD419-F726-4E8C-9762-BA29EF62949A}" destId="{C913B24F-5514-46CD-B355-31150536080D}" srcOrd="0" destOrd="0" presId="urn:microsoft.com/office/officeart/2005/8/layout/orgChart1"/>
    <dgm:cxn modelId="{8BD02645-2B5C-4DEA-96D5-8B1C0DD62E96}" type="presParOf" srcId="{A640F37D-5FB5-4F99-BE05-3A3DEEF3AA14}" destId="{A9CDF9F2-D858-4775-872D-A02DF78FD633}" srcOrd="0" destOrd="0" presId="urn:microsoft.com/office/officeart/2005/8/layout/orgChart1"/>
    <dgm:cxn modelId="{9E8B0CF3-EFAF-4C35-8572-E783CF184A8D}" type="presParOf" srcId="{A9CDF9F2-D858-4775-872D-A02DF78FD633}" destId="{1B0247F4-A34D-4703-9101-BF9727821B41}" srcOrd="0" destOrd="0" presId="urn:microsoft.com/office/officeart/2005/8/layout/orgChart1"/>
    <dgm:cxn modelId="{ED0D2C3E-34E7-4988-9CCF-E73812C0528A}" type="presParOf" srcId="{1B0247F4-A34D-4703-9101-BF9727821B41}" destId="{B4333B51-4843-450D-AB78-7CF2968C8DB9}" srcOrd="0" destOrd="0" presId="urn:microsoft.com/office/officeart/2005/8/layout/orgChart1"/>
    <dgm:cxn modelId="{EF55FFEA-87BA-479B-8BE7-045DE510D9D5}" type="presParOf" srcId="{1B0247F4-A34D-4703-9101-BF9727821B41}" destId="{2026883B-DC84-4E4D-B53A-6C2E4CE50A02}" srcOrd="1" destOrd="0" presId="urn:microsoft.com/office/officeart/2005/8/layout/orgChart1"/>
    <dgm:cxn modelId="{A9FC2094-3298-4640-A916-C02663C1618D}" type="presParOf" srcId="{A9CDF9F2-D858-4775-872D-A02DF78FD633}" destId="{82F677B0-29BD-4FEA-AB5A-9CC104E25810}" srcOrd="1" destOrd="0" presId="urn:microsoft.com/office/officeart/2005/8/layout/orgChart1"/>
    <dgm:cxn modelId="{513E33EF-6F0E-4C3D-8CDA-2976BAC3EE21}" type="presParOf" srcId="{82F677B0-29BD-4FEA-AB5A-9CC104E25810}" destId="{B98A938F-0589-4601-B75E-81D4A975DED5}" srcOrd="0" destOrd="0" presId="urn:microsoft.com/office/officeart/2005/8/layout/orgChart1"/>
    <dgm:cxn modelId="{8915E297-796E-4555-969D-389BE2EE13FB}" type="presParOf" srcId="{82F677B0-29BD-4FEA-AB5A-9CC104E25810}" destId="{C52B6373-8AA7-46FB-AD08-FA457DBA400B}" srcOrd="1" destOrd="0" presId="urn:microsoft.com/office/officeart/2005/8/layout/orgChart1"/>
    <dgm:cxn modelId="{178A6EAF-4FCF-4D02-AE88-C9436E2A8DB6}" type="presParOf" srcId="{C52B6373-8AA7-46FB-AD08-FA457DBA400B}" destId="{900E97F6-7EE0-4108-9D83-6619D4DD25A9}" srcOrd="0" destOrd="0" presId="urn:microsoft.com/office/officeart/2005/8/layout/orgChart1"/>
    <dgm:cxn modelId="{8B3E63B9-A4E3-4959-9E99-2E8AF2FD57AF}" type="presParOf" srcId="{900E97F6-7EE0-4108-9D83-6619D4DD25A9}" destId="{3B7ADAAA-AEFD-4F3E-B09A-DBB372B20974}" srcOrd="0" destOrd="0" presId="urn:microsoft.com/office/officeart/2005/8/layout/orgChart1"/>
    <dgm:cxn modelId="{8A906982-F017-4111-94D2-9CB883398585}" type="presParOf" srcId="{900E97F6-7EE0-4108-9D83-6619D4DD25A9}" destId="{0D94883D-454E-4588-932D-24E9061FE33C}" srcOrd="1" destOrd="0" presId="urn:microsoft.com/office/officeart/2005/8/layout/orgChart1"/>
    <dgm:cxn modelId="{0206FBE3-0B08-4E2C-9749-DFADC8E43DC4}" type="presParOf" srcId="{C52B6373-8AA7-46FB-AD08-FA457DBA400B}" destId="{D7442FFE-800A-42A1-8AD8-87C5C2AA3766}" srcOrd="1" destOrd="0" presId="urn:microsoft.com/office/officeart/2005/8/layout/orgChart1"/>
    <dgm:cxn modelId="{B39BE823-3C91-4C38-8B40-275E2B049F26}" type="presParOf" srcId="{C52B6373-8AA7-46FB-AD08-FA457DBA400B}" destId="{4AF52B92-1FCF-4939-8C4E-A96B217D5A19}" srcOrd="2" destOrd="0" presId="urn:microsoft.com/office/officeart/2005/8/layout/orgChart1"/>
    <dgm:cxn modelId="{9E8106AA-74F3-4DC1-A810-CB98529F76D4}" type="presParOf" srcId="{82F677B0-29BD-4FEA-AB5A-9CC104E25810}" destId="{010524FD-6F5C-4B98-9DA5-3D3AFBBAEEA4}" srcOrd="2" destOrd="0" presId="urn:microsoft.com/office/officeart/2005/8/layout/orgChart1"/>
    <dgm:cxn modelId="{5DEB2003-A74A-4F4F-8402-B3E6E86EEC00}" type="presParOf" srcId="{82F677B0-29BD-4FEA-AB5A-9CC104E25810}" destId="{61105AFE-AFA9-4E88-A049-C8647FB08DD2}" srcOrd="3" destOrd="0" presId="urn:microsoft.com/office/officeart/2005/8/layout/orgChart1"/>
    <dgm:cxn modelId="{729AF80C-F1C8-464A-9A32-12C88BD7785D}" type="presParOf" srcId="{61105AFE-AFA9-4E88-A049-C8647FB08DD2}" destId="{B2C04F35-FF24-4F72-954B-4B74C4F181E1}" srcOrd="0" destOrd="0" presId="urn:microsoft.com/office/officeart/2005/8/layout/orgChart1"/>
    <dgm:cxn modelId="{E6D8B458-4CA9-44AD-A818-AD8F4F74FA64}" type="presParOf" srcId="{B2C04F35-FF24-4F72-954B-4B74C4F181E1}" destId="{1CEDC0AA-57A2-4968-B611-CD3F1958C86F}" srcOrd="0" destOrd="0" presId="urn:microsoft.com/office/officeart/2005/8/layout/orgChart1"/>
    <dgm:cxn modelId="{497E06E7-650B-4CA6-966D-6CB317C2D4A2}" type="presParOf" srcId="{B2C04F35-FF24-4F72-954B-4B74C4F181E1}" destId="{3C8DF2EF-0EF9-48C7-B749-D124BEE6504D}" srcOrd="1" destOrd="0" presId="urn:microsoft.com/office/officeart/2005/8/layout/orgChart1"/>
    <dgm:cxn modelId="{301100D9-A4BF-4E3D-BEEA-DA19F90F7B1A}" type="presParOf" srcId="{61105AFE-AFA9-4E88-A049-C8647FB08DD2}" destId="{56ED0263-57E5-44E8-8557-A3FB6F4D160B}" srcOrd="1" destOrd="0" presId="urn:microsoft.com/office/officeart/2005/8/layout/orgChart1"/>
    <dgm:cxn modelId="{7600BE4D-C3C9-42D0-8A28-922D064CDF43}" type="presParOf" srcId="{56ED0263-57E5-44E8-8557-A3FB6F4D160B}" destId="{3E2CDF0C-9D9D-4973-8818-A558BAB282D8}" srcOrd="0" destOrd="0" presId="urn:microsoft.com/office/officeart/2005/8/layout/orgChart1"/>
    <dgm:cxn modelId="{C4D8259B-28D9-46E7-BF5D-F946F6435455}" type="presParOf" srcId="{56ED0263-57E5-44E8-8557-A3FB6F4D160B}" destId="{A26AA613-2C6D-4559-A7D6-B668AB8391D5}" srcOrd="1" destOrd="0" presId="urn:microsoft.com/office/officeart/2005/8/layout/orgChart1"/>
    <dgm:cxn modelId="{18A33B6D-AE2B-422F-B05A-283598A128ED}" type="presParOf" srcId="{A26AA613-2C6D-4559-A7D6-B668AB8391D5}" destId="{AAA10756-69CA-4E1C-B9BB-E4025DF20279}" srcOrd="0" destOrd="0" presId="urn:microsoft.com/office/officeart/2005/8/layout/orgChart1"/>
    <dgm:cxn modelId="{5C7E35C3-0A27-4F29-A398-598F4BB77166}" type="presParOf" srcId="{AAA10756-69CA-4E1C-B9BB-E4025DF20279}" destId="{C913B24F-5514-46CD-B355-31150536080D}" srcOrd="0" destOrd="0" presId="urn:microsoft.com/office/officeart/2005/8/layout/orgChart1"/>
    <dgm:cxn modelId="{33067144-9511-4C67-9562-D76E503BD95B}" type="presParOf" srcId="{AAA10756-69CA-4E1C-B9BB-E4025DF20279}" destId="{C6DC6230-177D-4C17-8E78-AF1698D144E8}" srcOrd="1" destOrd="0" presId="urn:microsoft.com/office/officeart/2005/8/layout/orgChart1"/>
    <dgm:cxn modelId="{F2F55E75-7C43-493D-9228-3E12C10CDD62}" type="presParOf" srcId="{A26AA613-2C6D-4559-A7D6-B668AB8391D5}" destId="{89284BDA-2874-4FAD-9377-F71BADD8A888}" srcOrd="1" destOrd="0" presId="urn:microsoft.com/office/officeart/2005/8/layout/orgChart1"/>
    <dgm:cxn modelId="{15C8A109-0A8A-4B4B-BF59-398097D067D2}" type="presParOf" srcId="{A26AA613-2C6D-4559-A7D6-B668AB8391D5}" destId="{99DF4FC2-26BA-41A4-860C-AE972EC8A162}" srcOrd="2" destOrd="0" presId="urn:microsoft.com/office/officeart/2005/8/layout/orgChart1"/>
    <dgm:cxn modelId="{F04844BE-D579-4024-B6FA-D56B131F3092}" type="presParOf" srcId="{61105AFE-AFA9-4E88-A049-C8647FB08DD2}" destId="{D56232D4-756C-482C-843E-376CF10F59C4}" srcOrd="2" destOrd="0" presId="urn:microsoft.com/office/officeart/2005/8/layout/orgChart1"/>
    <dgm:cxn modelId="{1D6D96E5-AC1F-488D-88B4-B79C4F6EA172}" type="presParOf" srcId="{82F677B0-29BD-4FEA-AB5A-9CC104E25810}" destId="{2DB5F943-72EC-4A7A-8AD5-BE6BA9AC23D8}" srcOrd="4" destOrd="0" presId="urn:microsoft.com/office/officeart/2005/8/layout/orgChart1"/>
    <dgm:cxn modelId="{1387CC8B-4BFD-4E57-977E-F2E79E0998AA}" type="presParOf" srcId="{82F677B0-29BD-4FEA-AB5A-9CC104E25810}" destId="{10499261-718C-49FB-9FEB-B7F8860C8AB7}" srcOrd="5" destOrd="0" presId="urn:microsoft.com/office/officeart/2005/8/layout/orgChart1"/>
    <dgm:cxn modelId="{35EA13FA-5B20-4DB5-91F1-5BCF04F36007}" type="presParOf" srcId="{10499261-718C-49FB-9FEB-B7F8860C8AB7}" destId="{C0078863-CA16-41A1-96EE-A0CBA06615E0}" srcOrd="0" destOrd="0" presId="urn:microsoft.com/office/officeart/2005/8/layout/orgChart1"/>
    <dgm:cxn modelId="{E900F85C-04CF-4FFA-A622-1C10B97B4638}" type="presParOf" srcId="{C0078863-CA16-41A1-96EE-A0CBA06615E0}" destId="{B3DFEABC-28F8-48B0-8FE5-32B72F231AAA}" srcOrd="0" destOrd="0" presId="urn:microsoft.com/office/officeart/2005/8/layout/orgChart1"/>
    <dgm:cxn modelId="{D53A37BA-C1CD-4E0A-A5F3-49085D58F45C}" type="presParOf" srcId="{C0078863-CA16-41A1-96EE-A0CBA06615E0}" destId="{7086CA99-9536-4F28-9178-B1FDBD0AB424}" srcOrd="1" destOrd="0" presId="urn:microsoft.com/office/officeart/2005/8/layout/orgChart1"/>
    <dgm:cxn modelId="{349F76C7-4EBE-4AD5-ACFA-A2C3CC054335}" type="presParOf" srcId="{10499261-718C-49FB-9FEB-B7F8860C8AB7}" destId="{DDADE558-6C79-483F-9DB7-8291807A2B45}" srcOrd="1" destOrd="0" presId="urn:microsoft.com/office/officeart/2005/8/layout/orgChart1"/>
    <dgm:cxn modelId="{B0150CB4-4828-444B-A7FD-FFB003BE6C19}" type="presParOf" srcId="{DDADE558-6C79-483F-9DB7-8291807A2B45}" destId="{7A50E31A-353A-4998-935C-FAE95539B60D}" srcOrd="0" destOrd="0" presId="urn:microsoft.com/office/officeart/2005/8/layout/orgChart1"/>
    <dgm:cxn modelId="{7974A006-22AE-4B3E-8C5A-FB38D28E9A92}" type="presParOf" srcId="{DDADE558-6C79-483F-9DB7-8291807A2B45}" destId="{682792BF-226E-485A-AF19-17C7C3757CE0}" srcOrd="1" destOrd="0" presId="urn:microsoft.com/office/officeart/2005/8/layout/orgChart1"/>
    <dgm:cxn modelId="{CF0ADC50-50AE-4019-B45C-D9DC0527DD9B}" type="presParOf" srcId="{682792BF-226E-485A-AF19-17C7C3757CE0}" destId="{051580C6-D43E-4524-8CDF-8CFD1DE7796E}" srcOrd="0" destOrd="0" presId="urn:microsoft.com/office/officeart/2005/8/layout/orgChart1"/>
    <dgm:cxn modelId="{FC4E0807-1013-4EE6-9FF1-39E11C6A8902}" type="presParOf" srcId="{051580C6-D43E-4524-8CDF-8CFD1DE7796E}" destId="{0E9A5883-25C2-4C1E-A700-7B1E6F4AF103}" srcOrd="0" destOrd="0" presId="urn:microsoft.com/office/officeart/2005/8/layout/orgChart1"/>
    <dgm:cxn modelId="{75C740C7-B4D2-47AA-9ED1-47C3AEC07214}" type="presParOf" srcId="{051580C6-D43E-4524-8CDF-8CFD1DE7796E}" destId="{B755B08E-E783-4DF3-B26A-B15BAF97D392}" srcOrd="1" destOrd="0" presId="urn:microsoft.com/office/officeart/2005/8/layout/orgChart1"/>
    <dgm:cxn modelId="{E0E59A4F-1FC7-40AB-9092-731164B90031}" type="presParOf" srcId="{682792BF-226E-485A-AF19-17C7C3757CE0}" destId="{CEDB0B64-DB60-4CA8-9F4B-D8AC1FEF7574}" srcOrd="1" destOrd="0" presId="urn:microsoft.com/office/officeart/2005/8/layout/orgChart1"/>
    <dgm:cxn modelId="{A9E9D7AB-E833-4316-B8A0-48C53E8FE64B}" type="presParOf" srcId="{682792BF-226E-485A-AF19-17C7C3757CE0}" destId="{A2AD3B6B-A8C7-4BF9-9EDC-0D95E00B339C}" srcOrd="2" destOrd="0" presId="urn:microsoft.com/office/officeart/2005/8/layout/orgChart1"/>
    <dgm:cxn modelId="{4C43F18F-8811-41E5-88E9-40B8A09F1CF6}" type="presParOf" srcId="{10499261-718C-49FB-9FEB-B7F8860C8AB7}" destId="{81C26540-1B68-4CB0-89D6-54C8E8A78F84}" srcOrd="2" destOrd="0" presId="urn:microsoft.com/office/officeart/2005/8/layout/orgChart1"/>
    <dgm:cxn modelId="{5580FE9C-EFA3-496F-AFBA-23C1D2472EA3}" type="presParOf" srcId="{82F677B0-29BD-4FEA-AB5A-9CC104E25810}" destId="{0E6B432E-01A9-4E55-A1EA-C3D67A1EBE85}" srcOrd="6" destOrd="0" presId="urn:microsoft.com/office/officeart/2005/8/layout/orgChart1"/>
    <dgm:cxn modelId="{0A182C12-9D35-49BC-917A-4CDD9972C14A}" type="presParOf" srcId="{82F677B0-29BD-4FEA-AB5A-9CC104E25810}" destId="{872FACD2-4057-41D0-B186-42F38AA47F3B}" srcOrd="7" destOrd="0" presId="urn:microsoft.com/office/officeart/2005/8/layout/orgChart1"/>
    <dgm:cxn modelId="{4C883224-9EB8-4155-8B0D-6C30703A7EC4}" type="presParOf" srcId="{872FACD2-4057-41D0-B186-42F38AA47F3B}" destId="{2A658156-2E13-4CC0-B23D-6C892803C556}" srcOrd="0" destOrd="0" presId="urn:microsoft.com/office/officeart/2005/8/layout/orgChart1"/>
    <dgm:cxn modelId="{BB45A3D5-A74E-492F-AEC1-765AE2482726}" type="presParOf" srcId="{2A658156-2E13-4CC0-B23D-6C892803C556}" destId="{95139129-D59B-4DF6-9B38-A087F5EE2D0D}" srcOrd="0" destOrd="0" presId="urn:microsoft.com/office/officeart/2005/8/layout/orgChart1"/>
    <dgm:cxn modelId="{FE5C3446-B7EA-4604-BFE3-077AFDE20063}" type="presParOf" srcId="{2A658156-2E13-4CC0-B23D-6C892803C556}" destId="{ECF74374-56BB-402C-BCCE-13BF33EE38D9}" srcOrd="1" destOrd="0" presId="urn:microsoft.com/office/officeart/2005/8/layout/orgChart1"/>
    <dgm:cxn modelId="{50FE8ECF-18F0-47A9-A8F8-09BBC28E068A}" type="presParOf" srcId="{872FACD2-4057-41D0-B186-42F38AA47F3B}" destId="{35C23D2C-04D1-465D-9C6F-C26861BE62C2}" srcOrd="1" destOrd="0" presId="urn:microsoft.com/office/officeart/2005/8/layout/orgChart1"/>
    <dgm:cxn modelId="{7ED96BFB-F26F-4CF3-93A1-3AD321993BD3}" type="presParOf" srcId="{35C23D2C-04D1-465D-9C6F-C26861BE62C2}" destId="{886CB7E2-DE09-4F94-A998-4091258C05F1}" srcOrd="0" destOrd="0" presId="urn:microsoft.com/office/officeart/2005/8/layout/orgChart1"/>
    <dgm:cxn modelId="{815EB397-97C0-41CB-B42C-4F761BE70F76}" type="presParOf" srcId="{35C23D2C-04D1-465D-9C6F-C26861BE62C2}" destId="{289CDEB1-21C3-4C25-BC31-38B4AD8354AA}" srcOrd="1" destOrd="0" presId="urn:microsoft.com/office/officeart/2005/8/layout/orgChart1"/>
    <dgm:cxn modelId="{2D4527EA-CDF8-423B-B43A-887C593FF57D}" type="presParOf" srcId="{289CDEB1-21C3-4C25-BC31-38B4AD8354AA}" destId="{E757FCCB-1819-455E-ADE6-526D2B5083F6}" srcOrd="0" destOrd="0" presId="urn:microsoft.com/office/officeart/2005/8/layout/orgChart1"/>
    <dgm:cxn modelId="{BB906795-6CAC-410B-A1BD-090BCD9E0963}" type="presParOf" srcId="{E757FCCB-1819-455E-ADE6-526D2B5083F6}" destId="{A818F02B-3DC3-4555-B5DB-857574B8F3D0}" srcOrd="0" destOrd="0" presId="urn:microsoft.com/office/officeart/2005/8/layout/orgChart1"/>
    <dgm:cxn modelId="{139400C3-635C-4960-9DD7-4827DE65B735}" type="presParOf" srcId="{E757FCCB-1819-455E-ADE6-526D2B5083F6}" destId="{4E92AD5F-FE78-45D4-9BC4-E06974DB87A3}" srcOrd="1" destOrd="0" presId="urn:microsoft.com/office/officeart/2005/8/layout/orgChart1"/>
    <dgm:cxn modelId="{6E7D801B-7049-4290-A6E0-2609D69B1CB3}" type="presParOf" srcId="{289CDEB1-21C3-4C25-BC31-38B4AD8354AA}" destId="{2FFB4714-980E-45C6-98FA-F464BDDCF0B2}" srcOrd="1" destOrd="0" presId="urn:microsoft.com/office/officeart/2005/8/layout/orgChart1"/>
    <dgm:cxn modelId="{BD7FB4CD-B498-4FB8-8765-603CEDC93895}" type="presParOf" srcId="{289CDEB1-21C3-4C25-BC31-38B4AD8354AA}" destId="{D73F2B26-9785-4B9A-93D2-162409DFEBC4}" srcOrd="2" destOrd="0" presId="urn:microsoft.com/office/officeart/2005/8/layout/orgChart1"/>
    <dgm:cxn modelId="{2D327534-2934-4147-8386-BE2F38C642D2}" type="presParOf" srcId="{872FACD2-4057-41D0-B186-42F38AA47F3B}" destId="{22494D57-F48A-4AC5-8734-09C5F64468D7}" srcOrd="2" destOrd="0" presId="urn:microsoft.com/office/officeart/2005/8/layout/orgChart1"/>
    <dgm:cxn modelId="{C8926191-F35E-494E-9117-675C3223C09F}" type="presParOf" srcId="{A9CDF9F2-D858-4775-872D-A02DF78FD633}" destId="{A3780CF8-2DE6-4DCD-A4E4-E9B72EBAC1CB}"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77B273-1EC2-47E9-83E7-2251935C2A53}" type="doc">
      <dgm:prSet loTypeId="urn:microsoft.com/office/officeart/2005/8/layout/hierarchy4" loCatId="hierarchy" qsTypeId="urn:microsoft.com/office/officeart/2005/8/quickstyle/simple3" qsCatId="simple" csTypeId="urn:microsoft.com/office/officeart/2005/8/colors/accent1_1" csCatId="accent1" phldr="1"/>
      <dgm:spPr/>
    </dgm:pt>
    <dgm:pt modelId="{1165294A-2979-4611-B145-122DF8942FB6}">
      <dgm:prSet custT="1">
        <dgm:style>
          <a:lnRef idx="0">
            <a:schemeClr val="accent5"/>
          </a:lnRef>
          <a:fillRef idx="3">
            <a:schemeClr val="accent5"/>
          </a:fillRef>
          <a:effectRef idx="3">
            <a:schemeClr val="accent5"/>
          </a:effectRef>
          <a:fontRef idx="minor">
            <a:schemeClr val="lt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smtClean="0">
              <a:ln/>
              <a:effectLst/>
              <a:latin typeface="Times New Roman" pitchFamily="18" charset="0"/>
              <a:cs typeface="AL-Mateen" pitchFamily="2" charset="-78"/>
            </a:rPr>
            <a:t>معنى  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smtClean="0">
              <a:ln/>
              <a:effectLst/>
              <a:latin typeface="Times New Roman" pitchFamily="18" charset="0"/>
              <a:cs typeface="AL-Mateen" pitchFamily="2" charset="-78"/>
            </a:rPr>
            <a:t>والمصطلحات  ذات العلاقة بها</a:t>
          </a:r>
          <a:endParaRPr kumimoji="0" lang="en-US" sz="2000" b="0" i="0" u="none" strike="noStrike" cap="none" normalizeH="0" baseline="0" dirty="0" smtClean="0">
            <a:ln/>
            <a:effectLst/>
            <a:latin typeface="Times New Roman" pitchFamily="18" charset="0"/>
            <a:cs typeface="AL-Mateen" pitchFamily="2" charset="-78"/>
          </a:endParaRPr>
        </a:p>
      </dgm:t>
    </dgm:pt>
    <dgm:pt modelId="{97605C88-0B50-4FB5-8275-9C01D630BC63}" type="parTrans" cxnId="{9D98DD87-4F7A-496B-80CC-18EE29C3EBB6}">
      <dgm:prSet/>
      <dgm:spPr/>
      <dgm:t>
        <a:bodyPr/>
        <a:lstStyle/>
        <a:p>
          <a:pPr rtl="1"/>
          <a:endParaRPr lang="ar-SA" sz="4800"/>
        </a:p>
      </dgm:t>
    </dgm:pt>
    <dgm:pt modelId="{54BD4937-E2FE-4B5D-9FD8-928ED5323435}" type="sibTrans" cxnId="{9D98DD87-4F7A-496B-80CC-18EE29C3EBB6}">
      <dgm:prSet/>
      <dgm:spPr/>
      <dgm:t>
        <a:bodyPr/>
        <a:lstStyle/>
        <a:p>
          <a:pPr rtl="1"/>
          <a:endParaRPr lang="ar-SA" sz="4800"/>
        </a:p>
      </dgm:t>
    </dgm:pt>
    <dgm:pt modelId="{5A65AD29-C08B-412B-85B8-AB327950CEE8}">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smtClean="0">
              <a:ln/>
              <a:solidFill>
                <a:srgbClr val="8A0000"/>
              </a:solidFill>
              <a:effectLst/>
              <a:latin typeface="Times New Roman" pitchFamily="18" charset="0"/>
              <a:cs typeface="AL-Mohanad Bold" pitchFamily="2" charset="-78"/>
            </a:rPr>
            <a:t>الكليات</a:t>
          </a:r>
          <a:endParaRPr kumimoji="0" lang="en-US" sz="2600" b="0" i="0" u="none" strike="noStrike" cap="none" normalizeH="0" baseline="0" smtClean="0">
            <a:ln/>
            <a:solidFill>
              <a:srgbClr val="8A0000"/>
            </a:solidFill>
            <a:effectLst/>
            <a:latin typeface="Times New Roman" pitchFamily="18" charset="0"/>
            <a:cs typeface="AL-Mohanad Bold" pitchFamily="2" charset="-78"/>
          </a:endParaRPr>
        </a:p>
      </dgm:t>
    </dgm:pt>
    <dgm:pt modelId="{0E5972A0-90D6-4081-A6CF-561CF7734544}" type="parTrans" cxnId="{5FE69D59-84F7-4E24-AF8D-33FC02E5B7DE}">
      <dgm:prSet/>
      <dgm:spPr/>
      <dgm:t>
        <a:bodyPr/>
        <a:lstStyle/>
        <a:p>
          <a:pPr rtl="1"/>
          <a:endParaRPr lang="ar-SA" sz="4800"/>
        </a:p>
      </dgm:t>
    </dgm:pt>
    <dgm:pt modelId="{FBE7502E-C2A6-4529-81EE-DA90A28E9DCB}" type="sibTrans" cxnId="{5FE69D59-84F7-4E24-AF8D-33FC02E5B7DE}">
      <dgm:prSet/>
      <dgm:spPr/>
      <dgm:t>
        <a:bodyPr/>
        <a:lstStyle/>
        <a:p>
          <a:pPr rtl="1"/>
          <a:endParaRPr lang="ar-SA" sz="4800"/>
        </a:p>
      </dgm:t>
    </dgm:pt>
    <dgm:pt modelId="{A86F5870-3224-4120-AC07-C0BD9B10CF23}">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smtClean="0">
              <a:ln/>
              <a:solidFill>
                <a:srgbClr val="8A0000"/>
              </a:solidFill>
              <a:effectLst/>
              <a:latin typeface="Times New Roman" pitchFamily="18" charset="0"/>
              <a:cs typeface="AL-Mohanad Bold" pitchFamily="2" charset="-78"/>
            </a:rPr>
            <a:t>الأشباه  والنظائر</a:t>
          </a:r>
          <a:endParaRPr kumimoji="0" lang="en-US" sz="2600" b="0" i="0" u="none" strike="noStrike" cap="none" normalizeH="0" baseline="0" dirty="0" smtClean="0">
            <a:ln/>
            <a:solidFill>
              <a:srgbClr val="8A0000"/>
            </a:solidFill>
            <a:effectLst/>
            <a:latin typeface="Times New Roman" pitchFamily="18" charset="0"/>
            <a:cs typeface="AL-Mohanad Bold" pitchFamily="2" charset="-78"/>
          </a:endParaRPr>
        </a:p>
      </dgm:t>
    </dgm:pt>
    <dgm:pt modelId="{8627E548-7384-44E3-824E-54B76C175B69}" type="parTrans" cxnId="{30EF427E-9415-4746-87EB-883ABE1B577E}">
      <dgm:prSet/>
      <dgm:spPr/>
      <dgm:t>
        <a:bodyPr/>
        <a:lstStyle/>
        <a:p>
          <a:pPr rtl="1"/>
          <a:endParaRPr lang="ar-SA" sz="4800"/>
        </a:p>
      </dgm:t>
    </dgm:pt>
    <dgm:pt modelId="{A23A4FC3-87DC-4DDF-8CB8-E5E9A3B95330}" type="sibTrans" cxnId="{30EF427E-9415-4746-87EB-883ABE1B577E}">
      <dgm:prSet/>
      <dgm:spPr/>
      <dgm:t>
        <a:bodyPr/>
        <a:lstStyle/>
        <a:p>
          <a:pPr rtl="1"/>
          <a:endParaRPr lang="ar-SA" sz="4800"/>
        </a:p>
      </dgm:t>
    </dgm:pt>
    <dgm:pt modelId="{C5129DBF-0B32-4139-8D0D-E2B64CB535E3}">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smtClean="0">
              <a:ln/>
              <a:solidFill>
                <a:srgbClr val="8A0000"/>
              </a:solidFill>
              <a:effectLst/>
              <a:latin typeface="Times New Roman" pitchFamily="18" charset="0"/>
              <a:cs typeface="AL-Mohanad Bold" pitchFamily="2" charset="-78"/>
            </a:rPr>
            <a:t>التقاسيم</a:t>
          </a:r>
          <a:endParaRPr kumimoji="0" lang="en-US" sz="2600" b="0" i="0" u="none" strike="noStrike" cap="none" normalizeH="0" baseline="0" smtClean="0">
            <a:ln/>
            <a:solidFill>
              <a:srgbClr val="8A0000"/>
            </a:solidFill>
            <a:effectLst/>
            <a:latin typeface="Times New Roman" pitchFamily="18" charset="0"/>
            <a:cs typeface="AL-Mohanad Bold" pitchFamily="2" charset="-78"/>
          </a:endParaRPr>
        </a:p>
      </dgm:t>
    </dgm:pt>
    <dgm:pt modelId="{A1A4F4AA-B68B-41F8-8F7A-17AA5F6CDE9E}" type="parTrans" cxnId="{35DEF420-7236-44ED-AF6A-6C083E9E1A9A}">
      <dgm:prSet/>
      <dgm:spPr/>
      <dgm:t>
        <a:bodyPr/>
        <a:lstStyle/>
        <a:p>
          <a:pPr rtl="1"/>
          <a:endParaRPr lang="ar-SA" sz="4800"/>
        </a:p>
      </dgm:t>
    </dgm:pt>
    <dgm:pt modelId="{2CCC2F13-1BE9-454A-981B-07CDCCD0F239}" type="sibTrans" cxnId="{35DEF420-7236-44ED-AF6A-6C083E9E1A9A}">
      <dgm:prSet/>
      <dgm:spPr/>
      <dgm:t>
        <a:bodyPr/>
        <a:lstStyle/>
        <a:p>
          <a:pPr rtl="1"/>
          <a:endParaRPr lang="ar-SA" sz="4800"/>
        </a:p>
      </dgm:t>
    </dgm:pt>
    <dgm:pt modelId="{7B0E8FD6-2B4B-409F-96F9-9575E1236048}">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smtClean="0">
              <a:ln/>
              <a:solidFill>
                <a:srgbClr val="8A0000"/>
              </a:solidFill>
              <a:effectLst/>
              <a:latin typeface="Times New Roman" pitchFamily="18" charset="0"/>
              <a:cs typeface="AL-Mohanad Bold" pitchFamily="2" charset="-78"/>
            </a:rPr>
            <a:t>الأصول</a:t>
          </a:r>
          <a:endParaRPr kumimoji="0" lang="en-US" sz="2600" b="0" i="0" u="none" strike="noStrike" cap="none" normalizeH="0" baseline="0" smtClean="0">
            <a:ln/>
            <a:solidFill>
              <a:srgbClr val="8A0000"/>
            </a:solidFill>
            <a:effectLst/>
            <a:latin typeface="Times New Roman" pitchFamily="18" charset="0"/>
            <a:cs typeface="AL-Mohanad Bold" pitchFamily="2" charset="-78"/>
          </a:endParaRPr>
        </a:p>
      </dgm:t>
    </dgm:pt>
    <dgm:pt modelId="{5053614F-C847-487F-B9D6-94F9512194CB}" type="parTrans" cxnId="{0F2AD7AA-2D98-429B-A73B-5FED76D4D0B8}">
      <dgm:prSet/>
      <dgm:spPr/>
      <dgm:t>
        <a:bodyPr/>
        <a:lstStyle/>
        <a:p>
          <a:pPr rtl="1"/>
          <a:endParaRPr lang="ar-SA" sz="4800"/>
        </a:p>
      </dgm:t>
    </dgm:pt>
    <dgm:pt modelId="{8D82D605-6C09-4919-80D8-FD05D5E07807}" type="sibTrans" cxnId="{0F2AD7AA-2D98-429B-A73B-5FED76D4D0B8}">
      <dgm:prSet/>
      <dgm:spPr/>
      <dgm:t>
        <a:bodyPr/>
        <a:lstStyle/>
        <a:p>
          <a:pPr rtl="1"/>
          <a:endParaRPr lang="ar-SA" sz="4800"/>
        </a:p>
      </dgm:t>
    </dgm:pt>
    <dgm:pt modelId="{434F91D2-FC9B-4401-AA90-0E753757E445}">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smtClean="0">
              <a:ln/>
              <a:solidFill>
                <a:srgbClr val="8A0000"/>
              </a:solidFill>
              <a:effectLst/>
              <a:latin typeface="Times New Roman" pitchFamily="18" charset="0"/>
              <a:cs typeface="AL-Mohanad Bold" pitchFamily="2" charset="-78"/>
            </a:rPr>
            <a:t>المآخذ</a:t>
          </a:r>
          <a:endParaRPr kumimoji="0" lang="en-US" sz="2600" b="0" i="0" u="none" strike="noStrike" cap="none" normalizeH="0" baseline="0" dirty="0" smtClean="0">
            <a:ln/>
            <a:solidFill>
              <a:srgbClr val="8A0000"/>
            </a:solidFill>
            <a:effectLst/>
            <a:latin typeface="Times New Roman" pitchFamily="18" charset="0"/>
            <a:cs typeface="AL-Mohanad Bold" pitchFamily="2" charset="-78"/>
          </a:endParaRPr>
        </a:p>
      </dgm:t>
    </dgm:pt>
    <dgm:pt modelId="{548B27EA-DE62-4B77-BA48-27E675E51B0A}" type="parTrans" cxnId="{B51DCCD7-4CED-47A3-A6B9-DCF9090AD7E1}">
      <dgm:prSet/>
      <dgm:spPr/>
      <dgm:t>
        <a:bodyPr/>
        <a:lstStyle/>
        <a:p>
          <a:pPr rtl="1"/>
          <a:endParaRPr lang="ar-SA" sz="4800"/>
        </a:p>
      </dgm:t>
    </dgm:pt>
    <dgm:pt modelId="{F136F239-9F0A-44E6-BA68-E42792BC093B}" type="sibTrans" cxnId="{B51DCCD7-4CED-47A3-A6B9-DCF9090AD7E1}">
      <dgm:prSet/>
      <dgm:spPr/>
      <dgm:t>
        <a:bodyPr/>
        <a:lstStyle/>
        <a:p>
          <a:pPr rtl="1"/>
          <a:endParaRPr lang="ar-SA" sz="4800"/>
        </a:p>
      </dgm:t>
    </dgm:pt>
    <dgm:pt modelId="{4EE4BE7A-4643-4A49-AB59-19C9770EDE56}">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smtClean="0">
              <a:ln/>
              <a:solidFill>
                <a:srgbClr val="8A0000"/>
              </a:solidFill>
              <a:effectLst/>
              <a:latin typeface="Times New Roman" pitchFamily="18" charset="0"/>
              <a:cs typeface="AL-Mohanad Bold" pitchFamily="2" charset="-78"/>
            </a:rPr>
            <a:t>المدارك</a:t>
          </a:r>
          <a:endParaRPr kumimoji="0" lang="en-US" sz="2600" b="0" i="0" u="none" strike="noStrike" cap="none" normalizeH="0" baseline="0" smtClean="0">
            <a:ln/>
            <a:solidFill>
              <a:srgbClr val="8A0000"/>
            </a:solidFill>
            <a:effectLst/>
            <a:latin typeface="Times New Roman" pitchFamily="18" charset="0"/>
            <a:cs typeface="AL-Mohanad Bold" pitchFamily="2" charset="-78"/>
          </a:endParaRPr>
        </a:p>
      </dgm:t>
    </dgm:pt>
    <dgm:pt modelId="{28FEEA4B-81D8-4548-8D1C-CA474DE969C2}" type="parTrans" cxnId="{4B3A6B05-B916-4F4A-9D3E-2EA33CFF533C}">
      <dgm:prSet/>
      <dgm:spPr/>
      <dgm:t>
        <a:bodyPr/>
        <a:lstStyle/>
        <a:p>
          <a:pPr rtl="1"/>
          <a:endParaRPr lang="ar-SA" sz="4800"/>
        </a:p>
      </dgm:t>
    </dgm:pt>
    <dgm:pt modelId="{2B03F79A-D1E7-418E-9109-211CF22660EC}" type="sibTrans" cxnId="{4B3A6B05-B916-4F4A-9D3E-2EA33CFF533C}">
      <dgm:prSet/>
      <dgm:spPr/>
      <dgm:t>
        <a:bodyPr/>
        <a:lstStyle/>
        <a:p>
          <a:pPr rtl="1"/>
          <a:endParaRPr lang="ar-SA" sz="4800"/>
        </a:p>
      </dgm:t>
    </dgm:pt>
    <dgm:pt modelId="{E2046C76-AD79-4DDA-832D-30BCC692DA98}">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smtClean="0">
              <a:ln/>
              <a:solidFill>
                <a:srgbClr val="8A0000"/>
              </a:solidFill>
              <a:effectLst/>
              <a:latin typeface="Times New Roman" pitchFamily="18" charset="0"/>
              <a:cs typeface="AL-Mohanad Bold" pitchFamily="2" charset="-78"/>
            </a:rPr>
            <a:t>الضوابط الفقهية</a:t>
          </a:r>
          <a:endParaRPr kumimoji="0" lang="en-US" sz="2600" b="0" i="0" u="none" strike="noStrike" cap="none" normalizeH="0" baseline="0" dirty="0" smtClean="0">
            <a:ln/>
            <a:solidFill>
              <a:srgbClr val="8A0000"/>
            </a:solidFill>
            <a:effectLst/>
            <a:latin typeface="Times New Roman" pitchFamily="18" charset="0"/>
            <a:cs typeface="AL-Mohanad Bold" pitchFamily="2" charset="-78"/>
          </a:endParaRPr>
        </a:p>
      </dgm:t>
    </dgm:pt>
    <dgm:pt modelId="{717CA396-6F12-4D37-AC17-BD5E7B0BF497}" type="parTrans" cxnId="{21B6EFEE-9389-4174-B903-522EB74B8F88}">
      <dgm:prSet/>
      <dgm:spPr/>
      <dgm:t>
        <a:bodyPr/>
        <a:lstStyle/>
        <a:p>
          <a:pPr rtl="1"/>
          <a:endParaRPr lang="ar-SA" sz="4800"/>
        </a:p>
      </dgm:t>
    </dgm:pt>
    <dgm:pt modelId="{7ED8D07B-09BA-4FC5-A2F8-41AD66F54E67}" type="sibTrans" cxnId="{21B6EFEE-9389-4174-B903-522EB74B8F88}">
      <dgm:prSet/>
      <dgm:spPr/>
      <dgm:t>
        <a:bodyPr/>
        <a:lstStyle/>
        <a:p>
          <a:pPr rtl="1"/>
          <a:endParaRPr lang="ar-SA" sz="4800"/>
        </a:p>
      </dgm:t>
    </dgm:pt>
    <dgm:pt modelId="{C5837AA2-A670-4031-A3DC-EBFAE6A2AD0B}">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solidFill>
                <a:srgbClr val="8A0000"/>
              </a:solidFill>
              <a:effectLst/>
              <a:latin typeface="Times New Roman" pitchFamily="18" charset="0"/>
              <a:cs typeface="AL-Mohanad Bold" pitchFamily="2" charset="-78"/>
            </a:rPr>
            <a:t>تعريف  علم القواعد الفقهية</a:t>
          </a:r>
          <a:endParaRPr kumimoji="0" lang="en-US" sz="2000" b="0" i="0" u="none" strike="noStrike" cap="none" normalizeH="0" baseline="0" dirty="0" smtClean="0">
            <a:ln/>
            <a:solidFill>
              <a:srgbClr val="8A0000"/>
            </a:solidFill>
            <a:effectLst/>
            <a:latin typeface="Times New Roman" pitchFamily="18" charset="0"/>
            <a:cs typeface="AL-Mohanad Bold" pitchFamily="2" charset="-78"/>
          </a:endParaRPr>
        </a:p>
      </dgm:t>
    </dgm:pt>
    <dgm:pt modelId="{78474AF1-499E-4FAF-8C2A-B0F0E88DE5C4}" type="parTrans" cxnId="{DB188611-85BF-40CF-96F8-E6C487476AF3}">
      <dgm:prSet/>
      <dgm:spPr/>
      <dgm:t>
        <a:bodyPr/>
        <a:lstStyle/>
        <a:p>
          <a:pPr rtl="1"/>
          <a:endParaRPr lang="ar-SA" sz="4800"/>
        </a:p>
      </dgm:t>
    </dgm:pt>
    <dgm:pt modelId="{4719DCA9-2BB1-4298-8B78-65BFFD524D30}" type="sibTrans" cxnId="{DB188611-85BF-40CF-96F8-E6C487476AF3}">
      <dgm:prSet/>
      <dgm:spPr/>
      <dgm:t>
        <a:bodyPr/>
        <a:lstStyle/>
        <a:p>
          <a:pPr rtl="1"/>
          <a:endParaRPr lang="ar-SA" sz="4800"/>
        </a:p>
      </dgm:t>
    </dgm:pt>
    <dgm:pt modelId="{CEA65D71-2775-4347-BE14-FCD635FB6427}">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solidFill>
                <a:srgbClr val="8A0000"/>
              </a:solidFill>
              <a:effectLst/>
              <a:latin typeface="Times New Roman" pitchFamily="18" charset="0"/>
              <a:cs typeface="AL-Mohanad Bold" pitchFamily="2" charset="-78"/>
            </a:rPr>
            <a:t>تعريف  القواعد  الفقهية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solidFill>
                <a:srgbClr val="8A0000"/>
              </a:solidFill>
              <a:effectLst/>
              <a:latin typeface="Times New Roman" pitchFamily="18" charset="0"/>
              <a:cs typeface="AL-Mohanad Bold" pitchFamily="2" charset="-78"/>
            </a:rPr>
            <a:t>  باعتبارها علماً ولقباً  على قواعد معينة</a:t>
          </a:r>
          <a:endParaRPr kumimoji="0" lang="en-US" sz="1400" b="0" i="0" u="none" strike="noStrike" cap="none" normalizeH="0" baseline="0" dirty="0" smtClean="0">
            <a:ln/>
            <a:solidFill>
              <a:srgbClr val="8A0000"/>
            </a:solidFill>
            <a:effectLst/>
            <a:latin typeface="Times New Roman" pitchFamily="18" charset="0"/>
            <a:cs typeface="AL-Mohanad Bold" pitchFamily="2" charset="-78"/>
          </a:endParaRPr>
        </a:p>
      </dgm:t>
    </dgm:pt>
    <dgm:pt modelId="{47C7DC4F-4429-4D02-B7FF-B28FEF7F244E}" type="parTrans" cxnId="{560A80B5-7990-4C24-B69D-015BB7A7D1EA}">
      <dgm:prSet/>
      <dgm:spPr/>
      <dgm:t>
        <a:bodyPr/>
        <a:lstStyle/>
        <a:p>
          <a:pPr rtl="1"/>
          <a:endParaRPr lang="ar-SA" sz="4800"/>
        </a:p>
      </dgm:t>
    </dgm:pt>
    <dgm:pt modelId="{D54B97B8-1B26-4CDA-84C8-35714C098DBA}" type="sibTrans" cxnId="{560A80B5-7990-4C24-B69D-015BB7A7D1EA}">
      <dgm:prSet/>
      <dgm:spPr/>
      <dgm:t>
        <a:bodyPr/>
        <a:lstStyle/>
        <a:p>
          <a:pPr rtl="1"/>
          <a:endParaRPr lang="ar-SA" sz="4800"/>
        </a:p>
      </dgm:t>
    </dgm:pt>
    <dgm:pt modelId="{2151E70A-2A91-4BF4-ACF4-EC0C43156893}">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dirty="0" smtClean="0">
              <a:ln/>
              <a:solidFill>
                <a:srgbClr val="8A0000"/>
              </a:solidFill>
              <a:effectLst/>
              <a:latin typeface="Times New Roman" pitchFamily="18" charset="0"/>
              <a:cs typeface="AL-Mohanad Bold" pitchFamily="2" charset="-78"/>
            </a:rPr>
            <a:t>تعريف الفقهية</a:t>
          </a:r>
          <a:endParaRPr kumimoji="0" lang="en-US" sz="2600" b="0" i="0" u="none" strike="noStrike" cap="none" normalizeH="0" baseline="0" dirty="0" smtClean="0">
            <a:ln/>
            <a:solidFill>
              <a:srgbClr val="8A0000"/>
            </a:solidFill>
            <a:effectLst/>
            <a:latin typeface="Times New Roman" pitchFamily="18" charset="0"/>
            <a:cs typeface="AL-Mohanad Bold" pitchFamily="2" charset="-78"/>
          </a:endParaRPr>
        </a:p>
      </dgm:t>
    </dgm:pt>
    <dgm:pt modelId="{E7EDA605-EDA4-4C79-97FC-2E26FBA1F720}" type="parTrans" cxnId="{E6D40779-F342-4985-AF2D-847B2AD37E32}">
      <dgm:prSet/>
      <dgm:spPr/>
      <dgm:t>
        <a:bodyPr/>
        <a:lstStyle/>
        <a:p>
          <a:pPr rtl="1"/>
          <a:endParaRPr lang="ar-SA" sz="4800"/>
        </a:p>
      </dgm:t>
    </dgm:pt>
    <dgm:pt modelId="{D8595C58-B03C-438B-B84C-8928B927CCB9}" type="sibTrans" cxnId="{E6D40779-F342-4985-AF2D-847B2AD37E32}">
      <dgm:prSet/>
      <dgm:spPr/>
      <dgm:t>
        <a:bodyPr/>
        <a:lstStyle/>
        <a:p>
          <a:pPr rtl="1"/>
          <a:endParaRPr lang="ar-SA" sz="4800"/>
        </a:p>
      </dgm:t>
    </dgm:pt>
    <dgm:pt modelId="{E8788996-2741-4628-AF91-C6968764AD23}">
      <dgm:prSet custT="1"/>
      <dgm:spPr/>
      <dgm:t>
        <a:bodyPr vert="vert270"/>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smtClean="0">
              <a:ln/>
              <a:solidFill>
                <a:srgbClr val="8A0000"/>
              </a:solidFill>
              <a:effectLst/>
              <a:latin typeface="Times New Roman" pitchFamily="18" charset="0"/>
              <a:cs typeface="AL-Mohanad Bold" pitchFamily="2" charset="-78"/>
            </a:rPr>
            <a:t>تعريف القواعد</a:t>
          </a:r>
          <a:endParaRPr kumimoji="0" lang="en-US" sz="2600" b="0" i="0" u="none" strike="noStrike" cap="none" normalizeH="0" baseline="0" dirty="0" smtClean="0">
            <a:ln/>
            <a:solidFill>
              <a:srgbClr val="8A0000"/>
            </a:solidFill>
            <a:effectLst/>
            <a:latin typeface="Times New Roman" pitchFamily="18" charset="0"/>
            <a:cs typeface="AL-Mohanad Bold" pitchFamily="2" charset="-78"/>
          </a:endParaRPr>
        </a:p>
      </dgm:t>
    </dgm:pt>
    <dgm:pt modelId="{B3B1887A-4948-4903-8CB6-8E726CC145DE}" type="parTrans" cxnId="{3F8C63F7-FDBE-4C85-8379-72EC740AF43A}">
      <dgm:prSet/>
      <dgm:spPr/>
      <dgm:t>
        <a:bodyPr/>
        <a:lstStyle/>
        <a:p>
          <a:pPr rtl="1"/>
          <a:endParaRPr lang="ar-SA" sz="4800"/>
        </a:p>
      </dgm:t>
    </dgm:pt>
    <dgm:pt modelId="{E08CA7D1-B178-44DB-8647-0DB902813172}" type="sibTrans" cxnId="{3F8C63F7-FDBE-4C85-8379-72EC740AF43A}">
      <dgm:prSet/>
      <dgm:spPr/>
      <dgm:t>
        <a:bodyPr/>
        <a:lstStyle/>
        <a:p>
          <a:pPr rtl="1"/>
          <a:endParaRPr lang="ar-SA" sz="4800"/>
        </a:p>
      </dgm:t>
    </dgm:pt>
    <dgm:pt modelId="{520A6BC7-F43A-4722-A910-E9EFAB936172}" type="pres">
      <dgm:prSet presAssocID="{3777B273-1EC2-47E9-83E7-2251935C2A53}" presName="Name0" presStyleCnt="0">
        <dgm:presLayoutVars>
          <dgm:chPref val="1"/>
          <dgm:dir/>
          <dgm:animOne val="branch"/>
          <dgm:animLvl val="lvl"/>
          <dgm:resizeHandles/>
        </dgm:presLayoutVars>
      </dgm:prSet>
      <dgm:spPr/>
    </dgm:pt>
    <dgm:pt modelId="{2FFB2338-028C-4C62-8D86-C0A16A5E07E6}" type="pres">
      <dgm:prSet presAssocID="{1165294A-2979-4611-B145-122DF8942FB6}" presName="vertOne" presStyleCnt="0"/>
      <dgm:spPr/>
    </dgm:pt>
    <dgm:pt modelId="{C0FA57AD-26BD-49FD-A8A3-DDBB4DE54CC2}" type="pres">
      <dgm:prSet presAssocID="{1165294A-2979-4611-B145-122DF8942FB6}" presName="txOne" presStyleLbl="node0" presStyleIdx="0" presStyleCnt="1" custScaleX="43646" custScaleY="32223">
        <dgm:presLayoutVars>
          <dgm:chPref val="3"/>
        </dgm:presLayoutVars>
      </dgm:prSet>
      <dgm:spPr/>
      <dgm:t>
        <a:bodyPr/>
        <a:lstStyle/>
        <a:p>
          <a:pPr rtl="1"/>
          <a:endParaRPr lang="ar-SA"/>
        </a:p>
      </dgm:t>
    </dgm:pt>
    <dgm:pt modelId="{80EE11B7-4E7D-48DD-9F6B-6317ED304D49}" type="pres">
      <dgm:prSet presAssocID="{1165294A-2979-4611-B145-122DF8942FB6}" presName="parTransOne" presStyleCnt="0"/>
      <dgm:spPr/>
    </dgm:pt>
    <dgm:pt modelId="{D0463454-3132-4378-A117-9D7A1B695C2F}" type="pres">
      <dgm:prSet presAssocID="{1165294A-2979-4611-B145-122DF8942FB6}" presName="horzOne" presStyleCnt="0"/>
      <dgm:spPr/>
    </dgm:pt>
    <dgm:pt modelId="{3A4153E7-A63F-4D42-8177-699693AFC683}" type="pres">
      <dgm:prSet presAssocID="{5A65AD29-C08B-412B-85B8-AB327950CEE8}" presName="vertTwo" presStyleCnt="0"/>
      <dgm:spPr/>
    </dgm:pt>
    <dgm:pt modelId="{4F2A5660-5824-42D8-BA1C-271A8E28F7DC}" type="pres">
      <dgm:prSet presAssocID="{5A65AD29-C08B-412B-85B8-AB327950CEE8}" presName="txTwo" presStyleLbl="node2" presStyleIdx="0" presStyleCnt="11">
        <dgm:presLayoutVars>
          <dgm:chPref val="3"/>
        </dgm:presLayoutVars>
      </dgm:prSet>
      <dgm:spPr/>
      <dgm:t>
        <a:bodyPr/>
        <a:lstStyle/>
        <a:p>
          <a:pPr rtl="1"/>
          <a:endParaRPr lang="ar-SA"/>
        </a:p>
      </dgm:t>
    </dgm:pt>
    <dgm:pt modelId="{3FAD1C50-1C4E-415D-9D09-E777EBD33B8D}" type="pres">
      <dgm:prSet presAssocID="{5A65AD29-C08B-412B-85B8-AB327950CEE8}" presName="horzTwo" presStyleCnt="0"/>
      <dgm:spPr/>
    </dgm:pt>
    <dgm:pt modelId="{50ECD467-D001-42EF-BA39-C110E950CC9A}" type="pres">
      <dgm:prSet presAssocID="{FBE7502E-C2A6-4529-81EE-DA90A28E9DCB}" presName="sibSpaceTwo" presStyleCnt="0"/>
      <dgm:spPr/>
    </dgm:pt>
    <dgm:pt modelId="{4BAEE206-8F6A-4BBF-BA8B-D880C87051E5}" type="pres">
      <dgm:prSet presAssocID="{A86F5870-3224-4120-AC07-C0BD9B10CF23}" presName="vertTwo" presStyleCnt="0"/>
      <dgm:spPr/>
    </dgm:pt>
    <dgm:pt modelId="{7731A026-7209-4B67-83D8-DE864D645ED3}" type="pres">
      <dgm:prSet presAssocID="{A86F5870-3224-4120-AC07-C0BD9B10CF23}" presName="txTwo" presStyleLbl="node2" presStyleIdx="1" presStyleCnt="11">
        <dgm:presLayoutVars>
          <dgm:chPref val="3"/>
        </dgm:presLayoutVars>
      </dgm:prSet>
      <dgm:spPr/>
      <dgm:t>
        <a:bodyPr/>
        <a:lstStyle/>
        <a:p>
          <a:pPr rtl="1"/>
          <a:endParaRPr lang="ar-SA"/>
        </a:p>
      </dgm:t>
    </dgm:pt>
    <dgm:pt modelId="{E52940DF-6AFC-47E1-9253-7F0CECBB6DA5}" type="pres">
      <dgm:prSet presAssocID="{A86F5870-3224-4120-AC07-C0BD9B10CF23}" presName="horzTwo" presStyleCnt="0"/>
      <dgm:spPr/>
    </dgm:pt>
    <dgm:pt modelId="{18CFB380-1AED-4D8C-BA55-B35BAF483326}" type="pres">
      <dgm:prSet presAssocID="{A23A4FC3-87DC-4DDF-8CB8-E5E9A3B95330}" presName="sibSpaceTwo" presStyleCnt="0"/>
      <dgm:spPr/>
    </dgm:pt>
    <dgm:pt modelId="{9943FA8C-62BE-4130-8748-E16B446B5903}" type="pres">
      <dgm:prSet presAssocID="{C5129DBF-0B32-4139-8D0D-E2B64CB535E3}" presName="vertTwo" presStyleCnt="0"/>
      <dgm:spPr/>
    </dgm:pt>
    <dgm:pt modelId="{AC1EC61B-57DD-4089-B235-E668C0014F2A}" type="pres">
      <dgm:prSet presAssocID="{C5129DBF-0B32-4139-8D0D-E2B64CB535E3}" presName="txTwo" presStyleLbl="node2" presStyleIdx="2" presStyleCnt="11">
        <dgm:presLayoutVars>
          <dgm:chPref val="3"/>
        </dgm:presLayoutVars>
      </dgm:prSet>
      <dgm:spPr/>
      <dgm:t>
        <a:bodyPr/>
        <a:lstStyle/>
        <a:p>
          <a:pPr rtl="1"/>
          <a:endParaRPr lang="ar-SA"/>
        </a:p>
      </dgm:t>
    </dgm:pt>
    <dgm:pt modelId="{F30AAF4A-5A17-4610-833B-7CC7BEB066B0}" type="pres">
      <dgm:prSet presAssocID="{C5129DBF-0B32-4139-8D0D-E2B64CB535E3}" presName="horzTwo" presStyleCnt="0"/>
      <dgm:spPr/>
    </dgm:pt>
    <dgm:pt modelId="{5A68D727-E8AA-4E63-A350-03D18B32C688}" type="pres">
      <dgm:prSet presAssocID="{2CCC2F13-1BE9-454A-981B-07CDCCD0F239}" presName="sibSpaceTwo" presStyleCnt="0"/>
      <dgm:spPr/>
    </dgm:pt>
    <dgm:pt modelId="{0C0131A0-CFF8-41A4-8D56-5C8985C1324F}" type="pres">
      <dgm:prSet presAssocID="{7B0E8FD6-2B4B-409F-96F9-9575E1236048}" presName="vertTwo" presStyleCnt="0"/>
      <dgm:spPr/>
    </dgm:pt>
    <dgm:pt modelId="{D7638AB6-01E3-481E-AB57-EA5372DE2CC6}" type="pres">
      <dgm:prSet presAssocID="{7B0E8FD6-2B4B-409F-96F9-9575E1236048}" presName="txTwo" presStyleLbl="node2" presStyleIdx="3" presStyleCnt="11">
        <dgm:presLayoutVars>
          <dgm:chPref val="3"/>
        </dgm:presLayoutVars>
      </dgm:prSet>
      <dgm:spPr/>
      <dgm:t>
        <a:bodyPr/>
        <a:lstStyle/>
        <a:p>
          <a:pPr rtl="1"/>
          <a:endParaRPr lang="ar-SA"/>
        </a:p>
      </dgm:t>
    </dgm:pt>
    <dgm:pt modelId="{1E9D1353-F7E7-4EA1-B28D-0A8C1ACCD41D}" type="pres">
      <dgm:prSet presAssocID="{7B0E8FD6-2B4B-409F-96F9-9575E1236048}" presName="horzTwo" presStyleCnt="0"/>
      <dgm:spPr/>
    </dgm:pt>
    <dgm:pt modelId="{30B1BD2D-8ED3-4C10-8499-668F8F9E018A}" type="pres">
      <dgm:prSet presAssocID="{8D82D605-6C09-4919-80D8-FD05D5E07807}" presName="sibSpaceTwo" presStyleCnt="0"/>
      <dgm:spPr/>
    </dgm:pt>
    <dgm:pt modelId="{EA2978D5-19DB-414C-9520-ABE0584E0438}" type="pres">
      <dgm:prSet presAssocID="{434F91D2-FC9B-4401-AA90-0E753757E445}" presName="vertTwo" presStyleCnt="0"/>
      <dgm:spPr/>
    </dgm:pt>
    <dgm:pt modelId="{2A39EFC6-F00C-46B4-BD78-7F1DFA2B1947}" type="pres">
      <dgm:prSet presAssocID="{434F91D2-FC9B-4401-AA90-0E753757E445}" presName="txTwo" presStyleLbl="node2" presStyleIdx="4" presStyleCnt="11">
        <dgm:presLayoutVars>
          <dgm:chPref val="3"/>
        </dgm:presLayoutVars>
      </dgm:prSet>
      <dgm:spPr/>
      <dgm:t>
        <a:bodyPr/>
        <a:lstStyle/>
        <a:p>
          <a:pPr rtl="1"/>
          <a:endParaRPr lang="ar-SA"/>
        </a:p>
      </dgm:t>
    </dgm:pt>
    <dgm:pt modelId="{63A7454B-AEAB-4319-AF15-901D460918FA}" type="pres">
      <dgm:prSet presAssocID="{434F91D2-FC9B-4401-AA90-0E753757E445}" presName="horzTwo" presStyleCnt="0"/>
      <dgm:spPr/>
    </dgm:pt>
    <dgm:pt modelId="{7705BE75-8026-45B8-8D49-DC9FDE52A8F0}" type="pres">
      <dgm:prSet presAssocID="{F136F239-9F0A-44E6-BA68-E42792BC093B}" presName="sibSpaceTwo" presStyleCnt="0"/>
      <dgm:spPr/>
    </dgm:pt>
    <dgm:pt modelId="{A69B1AC6-6439-4B5C-B15E-750C0EAC86D9}" type="pres">
      <dgm:prSet presAssocID="{4EE4BE7A-4643-4A49-AB59-19C9770EDE56}" presName="vertTwo" presStyleCnt="0"/>
      <dgm:spPr/>
    </dgm:pt>
    <dgm:pt modelId="{51023519-943B-4E5E-8914-E35E8BE10700}" type="pres">
      <dgm:prSet presAssocID="{4EE4BE7A-4643-4A49-AB59-19C9770EDE56}" presName="txTwo" presStyleLbl="node2" presStyleIdx="5" presStyleCnt="11">
        <dgm:presLayoutVars>
          <dgm:chPref val="3"/>
        </dgm:presLayoutVars>
      </dgm:prSet>
      <dgm:spPr/>
      <dgm:t>
        <a:bodyPr/>
        <a:lstStyle/>
        <a:p>
          <a:pPr rtl="1"/>
          <a:endParaRPr lang="ar-SA"/>
        </a:p>
      </dgm:t>
    </dgm:pt>
    <dgm:pt modelId="{F085B544-C462-4FC4-8416-CD24B4B87BAA}" type="pres">
      <dgm:prSet presAssocID="{4EE4BE7A-4643-4A49-AB59-19C9770EDE56}" presName="horzTwo" presStyleCnt="0"/>
      <dgm:spPr/>
    </dgm:pt>
    <dgm:pt modelId="{0AF4C33C-D15B-4A1D-86C1-3BEBCF00A194}" type="pres">
      <dgm:prSet presAssocID="{2B03F79A-D1E7-418E-9109-211CF22660EC}" presName="sibSpaceTwo" presStyleCnt="0"/>
      <dgm:spPr/>
    </dgm:pt>
    <dgm:pt modelId="{703DD825-D96B-432E-9BD7-804869675B37}" type="pres">
      <dgm:prSet presAssocID="{E2046C76-AD79-4DDA-832D-30BCC692DA98}" presName="vertTwo" presStyleCnt="0"/>
      <dgm:spPr/>
    </dgm:pt>
    <dgm:pt modelId="{4E5CA146-5BD1-4280-BE71-FCE1D219F075}" type="pres">
      <dgm:prSet presAssocID="{E2046C76-AD79-4DDA-832D-30BCC692DA98}" presName="txTwo" presStyleLbl="node2" presStyleIdx="6" presStyleCnt="11">
        <dgm:presLayoutVars>
          <dgm:chPref val="3"/>
        </dgm:presLayoutVars>
      </dgm:prSet>
      <dgm:spPr/>
      <dgm:t>
        <a:bodyPr/>
        <a:lstStyle/>
        <a:p>
          <a:pPr rtl="1"/>
          <a:endParaRPr lang="ar-SA"/>
        </a:p>
      </dgm:t>
    </dgm:pt>
    <dgm:pt modelId="{33151347-06E2-4482-9E7A-7A326C906015}" type="pres">
      <dgm:prSet presAssocID="{E2046C76-AD79-4DDA-832D-30BCC692DA98}" presName="horzTwo" presStyleCnt="0"/>
      <dgm:spPr/>
    </dgm:pt>
    <dgm:pt modelId="{5A445859-2281-4AD0-99BD-AA3E0B1A7B59}" type="pres">
      <dgm:prSet presAssocID="{7ED8D07B-09BA-4FC5-A2F8-41AD66F54E67}" presName="sibSpaceTwo" presStyleCnt="0"/>
      <dgm:spPr/>
    </dgm:pt>
    <dgm:pt modelId="{F1479352-7874-4F57-96FE-C8EBFE6B8A74}" type="pres">
      <dgm:prSet presAssocID="{C5837AA2-A670-4031-A3DC-EBFAE6A2AD0B}" presName="vertTwo" presStyleCnt="0"/>
      <dgm:spPr/>
    </dgm:pt>
    <dgm:pt modelId="{9F8218E2-6EA6-4FB9-918C-006CD564C165}" type="pres">
      <dgm:prSet presAssocID="{C5837AA2-A670-4031-A3DC-EBFAE6A2AD0B}" presName="txTwo" presStyleLbl="node2" presStyleIdx="7" presStyleCnt="11">
        <dgm:presLayoutVars>
          <dgm:chPref val="3"/>
        </dgm:presLayoutVars>
      </dgm:prSet>
      <dgm:spPr/>
      <dgm:t>
        <a:bodyPr/>
        <a:lstStyle/>
        <a:p>
          <a:pPr rtl="1"/>
          <a:endParaRPr lang="ar-SA"/>
        </a:p>
      </dgm:t>
    </dgm:pt>
    <dgm:pt modelId="{538D69B3-F1A8-48E4-BE74-A9B0FFEB94FE}" type="pres">
      <dgm:prSet presAssocID="{C5837AA2-A670-4031-A3DC-EBFAE6A2AD0B}" presName="horzTwo" presStyleCnt="0"/>
      <dgm:spPr/>
    </dgm:pt>
    <dgm:pt modelId="{2B3CD343-3EA3-4E04-86FC-5F13DAB17171}" type="pres">
      <dgm:prSet presAssocID="{4719DCA9-2BB1-4298-8B78-65BFFD524D30}" presName="sibSpaceTwo" presStyleCnt="0"/>
      <dgm:spPr/>
    </dgm:pt>
    <dgm:pt modelId="{DD2B89EE-CCEF-4ADE-B899-17823E02FB88}" type="pres">
      <dgm:prSet presAssocID="{CEA65D71-2775-4347-BE14-FCD635FB6427}" presName="vertTwo" presStyleCnt="0"/>
      <dgm:spPr/>
    </dgm:pt>
    <dgm:pt modelId="{367A6EBD-6BAA-45AC-9173-D970AB76FF49}" type="pres">
      <dgm:prSet presAssocID="{CEA65D71-2775-4347-BE14-FCD635FB6427}" presName="txTwo" presStyleLbl="node2" presStyleIdx="8" presStyleCnt="11">
        <dgm:presLayoutVars>
          <dgm:chPref val="3"/>
        </dgm:presLayoutVars>
      </dgm:prSet>
      <dgm:spPr/>
      <dgm:t>
        <a:bodyPr/>
        <a:lstStyle/>
        <a:p>
          <a:pPr rtl="1"/>
          <a:endParaRPr lang="ar-SA"/>
        </a:p>
      </dgm:t>
    </dgm:pt>
    <dgm:pt modelId="{8271E06E-6FA7-4772-9B93-7FEAB22B25B9}" type="pres">
      <dgm:prSet presAssocID="{CEA65D71-2775-4347-BE14-FCD635FB6427}" presName="horzTwo" presStyleCnt="0"/>
      <dgm:spPr/>
    </dgm:pt>
    <dgm:pt modelId="{E07FD8F9-2983-44F9-A42F-82073B7AF75F}" type="pres">
      <dgm:prSet presAssocID="{D54B97B8-1B26-4CDA-84C8-35714C098DBA}" presName="sibSpaceTwo" presStyleCnt="0"/>
      <dgm:spPr/>
    </dgm:pt>
    <dgm:pt modelId="{49351805-8751-4483-A3ED-0CE0D654E8C7}" type="pres">
      <dgm:prSet presAssocID="{2151E70A-2A91-4BF4-ACF4-EC0C43156893}" presName="vertTwo" presStyleCnt="0"/>
      <dgm:spPr/>
    </dgm:pt>
    <dgm:pt modelId="{A74A42C3-03CE-48EB-8D16-2FDD919413C9}" type="pres">
      <dgm:prSet presAssocID="{2151E70A-2A91-4BF4-ACF4-EC0C43156893}" presName="txTwo" presStyleLbl="node2" presStyleIdx="9" presStyleCnt="11">
        <dgm:presLayoutVars>
          <dgm:chPref val="3"/>
        </dgm:presLayoutVars>
      </dgm:prSet>
      <dgm:spPr/>
      <dgm:t>
        <a:bodyPr/>
        <a:lstStyle/>
        <a:p>
          <a:pPr rtl="1"/>
          <a:endParaRPr lang="ar-SA"/>
        </a:p>
      </dgm:t>
    </dgm:pt>
    <dgm:pt modelId="{31C2E7A5-860F-4A9D-BD73-751738DCD8F9}" type="pres">
      <dgm:prSet presAssocID="{2151E70A-2A91-4BF4-ACF4-EC0C43156893}" presName="horzTwo" presStyleCnt="0"/>
      <dgm:spPr/>
    </dgm:pt>
    <dgm:pt modelId="{69AFC21C-433E-46AE-89B9-1FD4F0B43EF2}" type="pres">
      <dgm:prSet presAssocID="{D8595C58-B03C-438B-B84C-8928B927CCB9}" presName="sibSpaceTwo" presStyleCnt="0"/>
      <dgm:spPr/>
    </dgm:pt>
    <dgm:pt modelId="{8E9D95B8-2F47-4BF6-B479-E9138289D573}" type="pres">
      <dgm:prSet presAssocID="{E8788996-2741-4628-AF91-C6968764AD23}" presName="vertTwo" presStyleCnt="0"/>
      <dgm:spPr/>
    </dgm:pt>
    <dgm:pt modelId="{6612BFC7-4781-4740-B884-FD7F7FF9D0F9}" type="pres">
      <dgm:prSet presAssocID="{E8788996-2741-4628-AF91-C6968764AD23}" presName="txTwo" presStyleLbl="node2" presStyleIdx="10" presStyleCnt="11">
        <dgm:presLayoutVars>
          <dgm:chPref val="3"/>
        </dgm:presLayoutVars>
      </dgm:prSet>
      <dgm:spPr/>
      <dgm:t>
        <a:bodyPr/>
        <a:lstStyle/>
        <a:p>
          <a:pPr rtl="1"/>
          <a:endParaRPr lang="ar-SA"/>
        </a:p>
      </dgm:t>
    </dgm:pt>
    <dgm:pt modelId="{FF184F3A-8704-4A51-81E2-D4724857E644}" type="pres">
      <dgm:prSet presAssocID="{E8788996-2741-4628-AF91-C6968764AD23}" presName="horzTwo" presStyleCnt="0"/>
      <dgm:spPr/>
    </dgm:pt>
  </dgm:ptLst>
  <dgm:cxnLst>
    <dgm:cxn modelId="{5FE69D59-84F7-4E24-AF8D-33FC02E5B7DE}" srcId="{1165294A-2979-4611-B145-122DF8942FB6}" destId="{5A65AD29-C08B-412B-85B8-AB327950CEE8}" srcOrd="0" destOrd="0" parTransId="{0E5972A0-90D6-4081-A6CF-561CF7734544}" sibTransId="{FBE7502E-C2A6-4529-81EE-DA90A28E9DCB}"/>
    <dgm:cxn modelId="{DA2A23BD-AC78-4071-8B7E-A8DEF7050267}" type="presOf" srcId="{A86F5870-3224-4120-AC07-C0BD9B10CF23}" destId="{7731A026-7209-4B67-83D8-DE864D645ED3}" srcOrd="0" destOrd="0" presId="urn:microsoft.com/office/officeart/2005/8/layout/hierarchy4"/>
    <dgm:cxn modelId="{30EF427E-9415-4746-87EB-883ABE1B577E}" srcId="{1165294A-2979-4611-B145-122DF8942FB6}" destId="{A86F5870-3224-4120-AC07-C0BD9B10CF23}" srcOrd="1" destOrd="0" parTransId="{8627E548-7384-44E3-824E-54B76C175B69}" sibTransId="{A23A4FC3-87DC-4DDF-8CB8-E5E9A3B95330}"/>
    <dgm:cxn modelId="{0F2AD7AA-2D98-429B-A73B-5FED76D4D0B8}" srcId="{1165294A-2979-4611-B145-122DF8942FB6}" destId="{7B0E8FD6-2B4B-409F-96F9-9575E1236048}" srcOrd="3" destOrd="0" parTransId="{5053614F-C847-487F-B9D6-94F9512194CB}" sibTransId="{8D82D605-6C09-4919-80D8-FD05D5E07807}"/>
    <dgm:cxn modelId="{35DEF420-7236-44ED-AF6A-6C083E9E1A9A}" srcId="{1165294A-2979-4611-B145-122DF8942FB6}" destId="{C5129DBF-0B32-4139-8D0D-E2B64CB535E3}" srcOrd="2" destOrd="0" parTransId="{A1A4F4AA-B68B-41F8-8F7A-17AA5F6CDE9E}" sibTransId="{2CCC2F13-1BE9-454A-981B-07CDCCD0F239}"/>
    <dgm:cxn modelId="{56313B17-C496-4E87-9497-4C7FF6CBEA01}" type="presOf" srcId="{E2046C76-AD79-4DDA-832D-30BCC692DA98}" destId="{4E5CA146-5BD1-4280-BE71-FCE1D219F075}" srcOrd="0" destOrd="0" presId="urn:microsoft.com/office/officeart/2005/8/layout/hierarchy4"/>
    <dgm:cxn modelId="{4CA4BC02-7005-47B4-98BB-E9B614E94586}" type="presOf" srcId="{C5129DBF-0B32-4139-8D0D-E2B64CB535E3}" destId="{AC1EC61B-57DD-4089-B235-E668C0014F2A}" srcOrd="0" destOrd="0" presId="urn:microsoft.com/office/officeart/2005/8/layout/hierarchy4"/>
    <dgm:cxn modelId="{E6D40779-F342-4985-AF2D-847B2AD37E32}" srcId="{1165294A-2979-4611-B145-122DF8942FB6}" destId="{2151E70A-2A91-4BF4-ACF4-EC0C43156893}" srcOrd="9" destOrd="0" parTransId="{E7EDA605-EDA4-4C79-97FC-2E26FBA1F720}" sibTransId="{D8595C58-B03C-438B-B84C-8928B927CCB9}"/>
    <dgm:cxn modelId="{03441689-D119-4761-A2F8-798676CE7AF2}" type="presOf" srcId="{2151E70A-2A91-4BF4-ACF4-EC0C43156893}" destId="{A74A42C3-03CE-48EB-8D16-2FDD919413C9}" srcOrd="0" destOrd="0" presId="urn:microsoft.com/office/officeart/2005/8/layout/hierarchy4"/>
    <dgm:cxn modelId="{B51DCCD7-4CED-47A3-A6B9-DCF9090AD7E1}" srcId="{1165294A-2979-4611-B145-122DF8942FB6}" destId="{434F91D2-FC9B-4401-AA90-0E753757E445}" srcOrd="4" destOrd="0" parTransId="{548B27EA-DE62-4B77-BA48-27E675E51B0A}" sibTransId="{F136F239-9F0A-44E6-BA68-E42792BC093B}"/>
    <dgm:cxn modelId="{DB188611-85BF-40CF-96F8-E6C487476AF3}" srcId="{1165294A-2979-4611-B145-122DF8942FB6}" destId="{C5837AA2-A670-4031-A3DC-EBFAE6A2AD0B}" srcOrd="7" destOrd="0" parTransId="{78474AF1-499E-4FAF-8C2A-B0F0E88DE5C4}" sibTransId="{4719DCA9-2BB1-4298-8B78-65BFFD524D30}"/>
    <dgm:cxn modelId="{21B6EFEE-9389-4174-B903-522EB74B8F88}" srcId="{1165294A-2979-4611-B145-122DF8942FB6}" destId="{E2046C76-AD79-4DDA-832D-30BCC692DA98}" srcOrd="6" destOrd="0" parTransId="{717CA396-6F12-4D37-AC17-BD5E7B0BF497}" sibTransId="{7ED8D07B-09BA-4FC5-A2F8-41AD66F54E67}"/>
    <dgm:cxn modelId="{FC8526AA-98C1-4405-955F-3154C176FBB7}" type="presOf" srcId="{7B0E8FD6-2B4B-409F-96F9-9575E1236048}" destId="{D7638AB6-01E3-481E-AB57-EA5372DE2CC6}" srcOrd="0" destOrd="0" presId="urn:microsoft.com/office/officeart/2005/8/layout/hierarchy4"/>
    <dgm:cxn modelId="{4C4BFD68-D1A7-4E63-AFAB-F12EAC854F6D}" type="presOf" srcId="{5A65AD29-C08B-412B-85B8-AB327950CEE8}" destId="{4F2A5660-5824-42D8-BA1C-271A8E28F7DC}" srcOrd="0" destOrd="0" presId="urn:microsoft.com/office/officeart/2005/8/layout/hierarchy4"/>
    <dgm:cxn modelId="{F6572A6F-D8BD-4FC3-8984-57965D396E48}" type="presOf" srcId="{4EE4BE7A-4643-4A49-AB59-19C9770EDE56}" destId="{51023519-943B-4E5E-8914-E35E8BE10700}" srcOrd="0" destOrd="0" presId="urn:microsoft.com/office/officeart/2005/8/layout/hierarchy4"/>
    <dgm:cxn modelId="{B0BC327B-D664-4054-81AB-15EA08AF8409}" type="presOf" srcId="{C5837AA2-A670-4031-A3DC-EBFAE6A2AD0B}" destId="{9F8218E2-6EA6-4FB9-918C-006CD564C165}" srcOrd="0" destOrd="0" presId="urn:microsoft.com/office/officeart/2005/8/layout/hierarchy4"/>
    <dgm:cxn modelId="{7F35FD9C-6A78-451B-A8EE-6906CED5BA8B}" type="presOf" srcId="{3777B273-1EC2-47E9-83E7-2251935C2A53}" destId="{520A6BC7-F43A-4722-A910-E9EFAB936172}" srcOrd="0" destOrd="0" presId="urn:microsoft.com/office/officeart/2005/8/layout/hierarchy4"/>
    <dgm:cxn modelId="{3F8C63F7-FDBE-4C85-8379-72EC740AF43A}" srcId="{1165294A-2979-4611-B145-122DF8942FB6}" destId="{E8788996-2741-4628-AF91-C6968764AD23}" srcOrd="10" destOrd="0" parTransId="{B3B1887A-4948-4903-8CB6-8E726CC145DE}" sibTransId="{E08CA7D1-B178-44DB-8647-0DB902813172}"/>
    <dgm:cxn modelId="{560A80B5-7990-4C24-B69D-015BB7A7D1EA}" srcId="{1165294A-2979-4611-B145-122DF8942FB6}" destId="{CEA65D71-2775-4347-BE14-FCD635FB6427}" srcOrd="8" destOrd="0" parTransId="{47C7DC4F-4429-4D02-B7FF-B28FEF7F244E}" sibTransId="{D54B97B8-1B26-4CDA-84C8-35714C098DBA}"/>
    <dgm:cxn modelId="{97F474BE-18AF-44B4-AB21-79AA236C3BD4}" type="presOf" srcId="{434F91D2-FC9B-4401-AA90-0E753757E445}" destId="{2A39EFC6-F00C-46B4-BD78-7F1DFA2B1947}" srcOrd="0" destOrd="0" presId="urn:microsoft.com/office/officeart/2005/8/layout/hierarchy4"/>
    <dgm:cxn modelId="{4B3A6B05-B916-4F4A-9D3E-2EA33CFF533C}" srcId="{1165294A-2979-4611-B145-122DF8942FB6}" destId="{4EE4BE7A-4643-4A49-AB59-19C9770EDE56}" srcOrd="5" destOrd="0" parTransId="{28FEEA4B-81D8-4548-8D1C-CA474DE969C2}" sibTransId="{2B03F79A-D1E7-418E-9109-211CF22660EC}"/>
    <dgm:cxn modelId="{04D07220-A34A-4548-ACF8-28C9C2C199CE}" type="presOf" srcId="{1165294A-2979-4611-B145-122DF8942FB6}" destId="{C0FA57AD-26BD-49FD-A8A3-DDBB4DE54CC2}" srcOrd="0" destOrd="0" presId="urn:microsoft.com/office/officeart/2005/8/layout/hierarchy4"/>
    <dgm:cxn modelId="{9D98DD87-4F7A-496B-80CC-18EE29C3EBB6}" srcId="{3777B273-1EC2-47E9-83E7-2251935C2A53}" destId="{1165294A-2979-4611-B145-122DF8942FB6}" srcOrd="0" destOrd="0" parTransId="{97605C88-0B50-4FB5-8275-9C01D630BC63}" sibTransId="{54BD4937-E2FE-4B5D-9FD8-928ED5323435}"/>
    <dgm:cxn modelId="{299F78C4-4D63-4862-B93E-A13ED41B55B5}" type="presOf" srcId="{E8788996-2741-4628-AF91-C6968764AD23}" destId="{6612BFC7-4781-4740-B884-FD7F7FF9D0F9}" srcOrd="0" destOrd="0" presId="urn:microsoft.com/office/officeart/2005/8/layout/hierarchy4"/>
    <dgm:cxn modelId="{86C8591A-8E0E-44A4-BBAF-7E0850C9B554}" type="presOf" srcId="{CEA65D71-2775-4347-BE14-FCD635FB6427}" destId="{367A6EBD-6BAA-45AC-9173-D970AB76FF49}" srcOrd="0" destOrd="0" presId="urn:microsoft.com/office/officeart/2005/8/layout/hierarchy4"/>
    <dgm:cxn modelId="{DBEE91CE-6EF8-4D2B-A069-D4E4614B2EF8}" type="presParOf" srcId="{520A6BC7-F43A-4722-A910-E9EFAB936172}" destId="{2FFB2338-028C-4C62-8D86-C0A16A5E07E6}" srcOrd="0" destOrd="0" presId="urn:microsoft.com/office/officeart/2005/8/layout/hierarchy4"/>
    <dgm:cxn modelId="{A281B558-8E3C-4900-AB5E-580BAB56AE2C}" type="presParOf" srcId="{2FFB2338-028C-4C62-8D86-C0A16A5E07E6}" destId="{C0FA57AD-26BD-49FD-A8A3-DDBB4DE54CC2}" srcOrd="0" destOrd="0" presId="urn:microsoft.com/office/officeart/2005/8/layout/hierarchy4"/>
    <dgm:cxn modelId="{72251E0E-9478-4353-85AE-A77691312285}" type="presParOf" srcId="{2FFB2338-028C-4C62-8D86-C0A16A5E07E6}" destId="{80EE11B7-4E7D-48DD-9F6B-6317ED304D49}" srcOrd="1" destOrd="0" presId="urn:microsoft.com/office/officeart/2005/8/layout/hierarchy4"/>
    <dgm:cxn modelId="{4EEAA45E-7887-4B32-9909-4B88B30F4AB8}" type="presParOf" srcId="{2FFB2338-028C-4C62-8D86-C0A16A5E07E6}" destId="{D0463454-3132-4378-A117-9D7A1B695C2F}" srcOrd="2" destOrd="0" presId="urn:microsoft.com/office/officeart/2005/8/layout/hierarchy4"/>
    <dgm:cxn modelId="{C7B817BC-32D0-42DB-9EA7-02FDFC76A4F5}" type="presParOf" srcId="{D0463454-3132-4378-A117-9D7A1B695C2F}" destId="{3A4153E7-A63F-4D42-8177-699693AFC683}" srcOrd="0" destOrd="0" presId="urn:microsoft.com/office/officeart/2005/8/layout/hierarchy4"/>
    <dgm:cxn modelId="{C36E4494-89F4-4DC7-A95B-D4BE69703A8D}" type="presParOf" srcId="{3A4153E7-A63F-4D42-8177-699693AFC683}" destId="{4F2A5660-5824-42D8-BA1C-271A8E28F7DC}" srcOrd="0" destOrd="0" presId="urn:microsoft.com/office/officeart/2005/8/layout/hierarchy4"/>
    <dgm:cxn modelId="{25581271-63F5-4999-A3BD-972F60C51AF1}" type="presParOf" srcId="{3A4153E7-A63F-4D42-8177-699693AFC683}" destId="{3FAD1C50-1C4E-415D-9D09-E777EBD33B8D}" srcOrd="1" destOrd="0" presId="urn:microsoft.com/office/officeart/2005/8/layout/hierarchy4"/>
    <dgm:cxn modelId="{61ACC4D0-4BF4-4E46-A164-ED56FD2F5414}" type="presParOf" srcId="{D0463454-3132-4378-A117-9D7A1B695C2F}" destId="{50ECD467-D001-42EF-BA39-C110E950CC9A}" srcOrd="1" destOrd="0" presId="urn:microsoft.com/office/officeart/2005/8/layout/hierarchy4"/>
    <dgm:cxn modelId="{D75F323B-2BA3-43DD-BA98-6FF4FB5EB899}" type="presParOf" srcId="{D0463454-3132-4378-A117-9D7A1B695C2F}" destId="{4BAEE206-8F6A-4BBF-BA8B-D880C87051E5}" srcOrd="2" destOrd="0" presId="urn:microsoft.com/office/officeart/2005/8/layout/hierarchy4"/>
    <dgm:cxn modelId="{4B0654EA-B2B6-4CE6-9F53-0871469036B1}" type="presParOf" srcId="{4BAEE206-8F6A-4BBF-BA8B-D880C87051E5}" destId="{7731A026-7209-4B67-83D8-DE864D645ED3}" srcOrd="0" destOrd="0" presId="urn:microsoft.com/office/officeart/2005/8/layout/hierarchy4"/>
    <dgm:cxn modelId="{07936958-6AAD-459A-B338-E62E9F72410A}" type="presParOf" srcId="{4BAEE206-8F6A-4BBF-BA8B-D880C87051E5}" destId="{E52940DF-6AFC-47E1-9253-7F0CECBB6DA5}" srcOrd="1" destOrd="0" presId="urn:microsoft.com/office/officeart/2005/8/layout/hierarchy4"/>
    <dgm:cxn modelId="{F8DF56AE-715A-487B-96BF-0D3B60C7EF4F}" type="presParOf" srcId="{D0463454-3132-4378-A117-9D7A1B695C2F}" destId="{18CFB380-1AED-4D8C-BA55-B35BAF483326}" srcOrd="3" destOrd="0" presId="urn:microsoft.com/office/officeart/2005/8/layout/hierarchy4"/>
    <dgm:cxn modelId="{7CC503C4-DF4B-4E99-BCF7-C21540C58276}" type="presParOf" srcId="{D0463454-3132-4378-A117-9D7A1B695C2F}" destId="{9943FA8C-62BE-4130-8748-E16B446B5903}" srcOrd="4" destOrd="0" presId="urn:microsoft.com/office/officeart/2005/8/layout/hierarchy4"/>
    <dgm:cxn modelId="{FA767C18-E5A4-482F-9AF3-4C55FFD0D901}" type="presParOf" srcId="{9943FA8C-62BE-4130-8748-E16B446B5903}" destId="{AC1EC61B-57DD-4089-B235-E668C0014F2A}" srcOrd="0" destOrd="0" presId="urn:microsoft.com/office/officeart/2005/8/layout/hierarchy4"/>
    <dgm:cxn modelId="{2A6344CB-9B4E-454A-A30A-E11BD7316DF7}" type="presParOf" srcId="{9943FA8C-62BE-4130-8748-E16B446B5903}" destId="{F30AAF4A-5A17-4610-833B-7CC7BEB066B0}" srcOrd="1" destOrd="0" presId="urn:microsoft.com/office/officeart/2005/8/layout/hierarchy4"/>
    <dgm:cxn modelId="{74066BA3-DF41-462C-96E1-9F3366041007}" type="presParOf" srcId="{D0463454-3132-4378-A117-9D7A1B695C2F}" destId="{5A68D727-E8AA-4E63-A350-03D18B32C688}" srcOrd="5" destOrd="0" presId="urn:microsoft.com/office/officeart/2005/8/layout/hierarchy4"/>
    <dgm:cxn modelId="{3565BB8C-2161-44D2-8B26-ADB6F3A0624C}" type="presParOf" srcId="{D0463454-3132-4378-A117-9D7A1B695C2F}" destId="{0C0131A0-CFF8-41A4-8D56-5C8985C1324F}" srcOrd="6" destOrd="0" presId="urn:microsoft.com/office/officeart/2005/8/layout/hierarchy4"/>
    <dgm:cxn modelId="{973191F7-17DE-412E-B2DF-49EF0FAD0135}" type="presParOf" srcId="{0C0131A0-CFF8-41A4-8D56-5C8985C1324F}" destId="{D7638AB6-01E3-481E-AB57-EA5372DE2CC6}" srcOrd="0" destOrd="0" presId="urn:microsoft.com/office/officeart/2005/8/layout/hierarchy4"/>
    <dgm:cxn modelId="{06C26221-14AA-48F6-AF04-17704E699ED3}" type="presParOf" srcId="{0C0131A0-CFF8-41A4-8D56-5C8985C1324F}" destId="{1E9D1353-F7E7-4EA1-B28D-0A8C1ACCD41D}" srcOrd="1" destOrd="0" presId="urn:microsoft.com/office/officeart/2005/8/layout/hierarchy4"/>
    <dgm:cxn modelId="{107CFB0E-58EE-4698-A83D-A277EC84A590}" type="presParOf" srcId="{D0463454-3132-4378-A117-9D7A1B695C2F}" destId="{30B1BD2D-8ED3-4C10-8499-668F8F9E018A}" srcOrd="7" destOrd="0" presId="urn:microsoft.com/office/officeart/2005/8/layout/hierarchy4"/>
    <dgm:cxn modelId="{205F28D4-B551-474F-807C-789BACD6C367}" type="presParOf" srcId="{D0463454-3132-4378-A117-9D7A1B695C2F}" destId="{EA2978D5-19DB-414C-9520-ABE0584E0438}" srcOrd="8" destOrd="0" presId="urn:microsoft.com/office/officeart/2005/8/layout/hierarchy4"/>
    <dgm:cxn modelId="{96DADA44-979D-4C93-A9F7-FC844E249DB1}" type="presParOf" srcId="{EA2978D5-19DB-414C-9520-ABE0584E0438}" destId="{2A39EFC6-F00C-46B4-BD78-7F1DFA2B1947}" srcOrd="0" destOrd="0" presId="urn:microsoft.com/office/officeart/2005/8/layout/hierarchy4"/>
    <dgm:cxn modelId="{ABF56CE7-076C-4B6B-BA7A-F18A0C71A3CC}" type="presParOf" srcId="{EA2978D5-19DB-414C-9520-ABE0584E0438}" destId="{63A7454B-AEAB-4319-AF15-901D460918FA}" srcOrd="1" destOrd="0" presId="urn:microsoft.com/office/officeart/2005/8/layout/hierarchy4"/>
    <dgm:cxn modelId="{35DE5E92-1109-4EC7-9AC1-00C0259FBD6A}" type="presParOf" srcId="{D0463454-3132-4378-A117-9D7A1B695C2F}" destId="{7705BE75-8026-45B8-8D49-DC9FDE52A8F0}" srcOrd="9" destOrd="0" presId="urn:microsoft.com/office/officeart/2005/8/layout/hierarchy4"/>
    <dgm:cxn modelId="{BD53A7BB-7D9D-4FF8-A805-6A384A435D3F}" type="presParOf" srcId="{D0463454-3132-4378-A117-9D7A1B695C2F}" destId="{A69B1AC6-6439-4B5C-B15E-750C0EAC86D9}" srcOrd="10" destOrd="0" presId="urn:microsoft.com/office/officeart/2005/8/layout/hierarchy4"/>
    <dgm:cxn modelId="{0BEF63E5-12A4-468B-B7F9-804B7566A116}" type="presParOf" srcId="{A69B1AC6-6439-4B5C-B15E-750C0EAC86D9}" destId="{51023519-943B-4E5E-8914-E35E8BE10700}" srcOrd="0" destOrd="0" presId="urn:microsoft.com/office/officeart/2005/8/layout/hierarchy4"/>
    <dgm:cxn modelId="{42FE432E-3690-405D-8F2A-372FE319FBA0}" type="presParOf" srcId="{A69B1AC6-6439-4B5C-B15E-750C0EAC86D9}" destId="{F085B544-C462-4FC4-8416-CD24B4B87BAA}" srcOrd="1" destOrd="0" presId="urn:microsoft.com/office/officeart/2005/8/layout/hierarchy4"/>
    <dgm:cxn modelId="{CBCBAE6A-74FC-4AB3-AA13-4460FDD09C3B}" type="presParOf" srcId="{D0463454-3132-4378-A117-9D7A1B695C2F}" destId="{0AF4C33C-D15B-4A1D-86C1-3BEBCF00A194}" srcOrd="11" destOrd="0" presId="urn:microsoft.com/office/officeart/2005/8/layout/hierarchy4"/>
    <dgm:cxn modelId="{7DB43260-C6FD-45F3-B981-DC9ECD9D4EB9}" type="presParOf" srcId="{D0463454-3132-4378-A117-9D7A1B695C2F}" destId="{703DD825-D96B-432E-9BD7-804869675B37}" srcOrd="12" destOrd="0" presId="urn:microsoft.com/office/officeart/2005/8/layout/hierarchy4"/>
    <dgm:cxn modelId="{824F877E-BCB6-4205-ABAE-F671C6C5AC78}" type="presParOf" srcId="{703DD825-D96B-432E-9BD7-804869675B37}" destId="{4E5CA146-5BD1-4280-BE71-FCE1D219F075}" srcOrd="0" destOrd="0" presId="urn:microsoft.com/office/officeart/2005/8/layout/hierarchy4"/>
    <dgm:cxn modelId="{3D82A7D7-D910-408E-A029-7FAB2871EE60}" type="presParOf" srcId="{703DD825-D96B-432E-9BD7-804869675B37}" destId="{33151347-06E2-4482-9E7A-7A326C906015}" srcOrd="1" destOrd="0" presId="urn:microsoft.com/office/officeart/2005/8/layout/hierarchy4"/>
    <dgm:cxn modelId="{3C117490-BA61-405C-A31A-F49AAE078D0E}" type="presParOf" srcId="{D0463454-3132-4378-A117-9D7A1B695C2F}" destId="{5A445859-2281-4AD0-99BD-AA3E0B1A7B59}" srcOrd="13" destOrd="0" presId="urn:microsoft.com/office/officeart/2005/8/layout/hierarchy4"/>
    <dgm:cxn modelId="{AE9F5250-1FE2-4666-86D1-B7ECE7390DBE}" type="presParOf" srcId="{D0463454-3132-4378-A117-9D7A1B695C2F}" destId="{F1479352-7874-4F57-96FE-C8EBFE6B8A74}" srcOrd="14" destOrd="0" presId="urn:microsoft.com/office/officeart/2005/8/layout/hierarchy4"/>
    <dgm:cxn modelId="{112AD8BA-8F4C-434D-ADD4-FC74AA45CC10}" type="presParOf" srcId="{F1479352-7874-4F57-96FE-C8EBFE6B8A74}" destId="{9F8218E2-6EA6-4FB9-918C-006CD564C165}" srcOrd="0" destOrd="0" presId="urn:microsoft.com/office/officeart/2005/8/layout/hierarchy4"/>
    <dgm:cxn modelId="{5060E4BF-8143-4493-9C40-25D10091E329}" type="presParOf" srcId="{F1479352-7874-4F57-96FE-C8EBFE6B8A74}" destId="{538D69B3-F1A8-48E4-BE74-A9B0FFEB94FE}" srcOrd="1" destOrd="0" presId="urn:microsoft.com/office/officeart/2005/8/layout/hierarchy4"/>
    <dgm:cxn modelId="{E5C63674-8505-44D6-92D9-5900B1EE2ECD}" type="presParOf" srcId="{D0463454-3132-4378-A117-9D7A1B695C2F}" destId="{2B3CD343-3EA3-4E04-86FC-5F13DAB17171}" srcOrd="15" destOrd="0" presId="urn:microsoft.com/office/officeart/2005/8/layout/hierarchy4"/>
    <dgm:cxn modelId="{F769B8FD-0FD6-4416-9F80-1BFF13784AED}" type="presParOf" srcId="{D0463454-3132-4378-A117-9D7A1B695C2F}" destId="{DD2B89EE-CCEF-4ADE-B899-17823E02FB88}" srcOrd="16" destOrd="0" presId="urn:microsoft.com/office/officeart/2005/8/layout/hierarchy4"/>
    <dgm:cxn modelId="{FB5BE90E-F7AF-4D6F-8C9F-2BDE78A00BE3}" type="presParOf" srcId="{DD2B89EE-CCEF-4ADE-B899-17823E02FB88}" destId="{367A6EBD-6BAA-45AC-9173-D970AB76FF49}" srcOrd="0" destOrd="0" presId="urn:microsoft.com/office/officeart/2005/8/layout/hierarchy4"/>
    <dgm:cxn modelId="{5F281EC2-C7A0-48B2-BFB1-A39F862D7FD7}" type="presParOf" srcId="{DD2B89EE-CCEF-4ADE-B899-17823E02FB88}" destId="{8271E06E-6FA7-4772-9B93-7FEAB22B25B9}" srcOrd="1" destOrd="0" presId="urn:microsoft.com/office/officeart/2005/8/layout/hierarchy4"/>
    <dgm:cxn modelId="{AAF5DAA9-D8D5-47FB-9998-9063F537681C}" type="presParOf" srcId="{D0463454-3132-4378-A117-9D7A1B695C2F}" destId="{E07FD8F9-2983-44F9-A42F-82073B7AF75F}" srcOrd="17" destOrd="0" presId="urn:microsoft.com/office/officeart/2005/8/layout/hierarchy4"/>
    <dgm:cxn modelId="{DF239881-9591-4D22-9512-80DE2E69DDB3}" type="presParOf" srcId="{D0463454-3132-4378-A117-9D7A1B695C2F}" destId="{49351805-8751-4483-A3ED-0CE0D654E8C7}" srcOrd="18" destOrd="0" presId="urn:microsoft.com/office/officeart/2005/8/layout/hierarchy4"/>
    <dgm:cxn modelId="{B98F7A90-2A2F-42DC-9690-C4128ABFE9FC}" type="presParOf" srcId="{49351805-8751-4483-A3ED-0CE0D654E8C7}" destId="{A74A42C3-03CE-48EB-8D16-2FDD919413C9}" srcOrd="0" destOrd="0" presId="urn:microsoft.com/office/officeart/2005/8/layout/hierarchy4"/>
    <dgm:cxn modelId="{7B599B14-646D-4DCA-B1CF-3724F64A9CB1}" type="presParOf" srcId="{49351805-8751-4483-A3ED-0CE0D654E8C7}" destId="{31C2E7A5-860F-4A9D-BD73-751738DCD8F9}" srcOrd="1" destOrd="0" presId="urn:microsoft.com/office/officeart/2005/8/layout/hierarchy4"/>
    <dgm:cxn modelId="{B1481F34-AC51-4243-A531-A357C19295A2}" type="presParOf" srcId="{D0463454-3132-4378-A117-9D7A1B695C2F}" destId="{69AFC21C-433E-46AE-89B9-1FD4F0B43EF2}" srcOrd="19" destOrd="0" presId="urn:microsoft.com/office/officeart/2005/8/layout/hierarchy4"/>
    <dgm:cxn modelId="{BD0B8C31-8FA7-48EF-87DB-77DA45770FC5}" type="presParOf" srcId="{D0463454-3132-4378-A117-9D7A1B695C2F}" destId="{8E9D95B8-2F47-4BF6-B479-E9138289D573}" srcOrd="20" destOrd="0" presId="urn:microsoft.com/office/officeart/2005/8/layout/hierarchy4"/>
    <dgm:cxn modelId="{B993E6E2-37A3-4324-978B-B7AAABA47F5B}" type="presParOf" srcId="{8E9D95B8-2F47-4BF6-B479-E9138289D573}" destId="{6612BFC7-4781-4740-B884-FD7F7FF9D0F9}" srcOrd="0" destOrd="0" presId="urn:microsoft.com/office/officeart/2005/8/layout/hierarchy4"/>
    <dgm:cxn modelId="{4D82D7AC-1848-4963-A176-3A81BF2E0A9A}" type="presParOf" srcId="{8E9D95B8-2F47-4BF6-B479-E9138289D573}" destId="{FF184F3A-8704-4A51-81E2-D4724857E644}"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56B0CA-F08D-40A2-911F-13770AC5D7E3}" type="doc">
      <dgm:prSet loTypeId="urn:microsoft.com/office/officeart/2005/8/layout/orgChart1" loCatId="hierarchy" qsTypeId="urn:microsoft.com/office/officeart/2005/8/quickstyle/simple3" qsCatId="simple" csTypeId="urn:microsoft.com/office/officeart/2005/8/colors/accent1_2" csCatId="accent1" phldr="1"/>
      <dgm:spPr/>
    </dgm:pt>
    <dgm:pt modelId="{CDA8348F-56F3-4D1E-BF3C-DAD8D615C7BB}">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effectLst/>
              <a:latin typeface="Times New Roman" pitchFamily="18" charset="0"/>
              <a:cs typeface="AL-Mateen" pitchFamily="2" charset="-78"/>
            </a:rPr>
            <a:t>المبادئ المتعلقة  بالقواعد والضوابط  الفقهية</a:t>
          </a:r>
          <a:endParaRPr kumimoji="0" lang="en-US" sz="2000" b="0" i="0" u="none" strike="noStrike" cap="none" normalizeH="0" baseline="0" dirty="0" smtClean="0">
            <a:ln/>
            <a:effectLst/>
            <a:latin typeface="Times New Roman" pitchFamily="18" charset="0"/>
            <a:cs typeface="AL-Mateen" pitchFamily="2" charset="-78"/>
          </a:endParaRPr>
        </a:p>
      </dgm:t>
    </dgm:pt>
    <dgm:pt modelId="{247A5917-A868-4781-A9D9-6143CEEABB04}" type="parTrans" cxnId="{8200AD96-61EF-4F7D-8A44-12E80475D70F}">
      <dgm:prSet/>
      <dgm:spPr/>
      <dgm:t>
        <a:bodyPr/>
        <a:lstStyle/>
        <a:p>
          <a:pPr rtl="1"/>
          <a:endParaRPr lang="ar-SA" sz="2000"/>
        </a:p>
      </dgm:t>
    </dgm:pt>
    <dgm:pt modelId="{D9C1E7DA-3338-409D-8AA2-399756011065}" type="sibTrans" cxnId="{8200AD96-61EF-4F7D-8A44-12E80475D70F}">
      <dgm:prSet/>
      <dgm:spPr/>
      <dgm:t>
        <a:bodyPr/>
        <a:lstStyle/>
        <a:p>
          <a:pPr rtl="1"/>
          <a:endParaRPr lang="ar-SA" sz="2000"/>
        </a:p>
      </dgm:t>
    </dgm:pt>
    <dgm:pt modelId="{589AAA16-3549-40B5-B986-052182B3F407}">
      <dgm:prSet custT="1">
        <dgm:style>
          <a:lnRef idx="2">
            <a:schemeClr val="accent4"/>
          </a:lnRef>
          <a:fillRef idx="1">
            <a:schemeClr val="lt1"/>
          </a:fillRef>
          <a:effectRef idx="0">
            <a:schemeClr val="accent4"/>
          </a:effectRef>
          <a:fontRef idx="minor">
            <a:schemeClr val="dk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cap="none" normalizeH="0" baseline="0" dirty="0" smtClean="0">
              <a:ln/>
              <a:solidFill>
                <a:srgbClr val="8A0000"/>
              </a:solidFill>
              <a:effectLst/>
              <a:latin typeface="Times New Roman" pitchFamily="18" charset="0"/>
              <a:cs typeface="AL-Mohanad Bold" pitchFamily="2" charset="-78"/>
            </a:rPr>
            <a:t>أنواعها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cap="none" normalizeH="0" baseline="0" dirty="0" smtClean="0">
              <a:ln/>
              <a:solidFill>
                <a:srgbClr val="8A0000"/>
              </a:solidFill>
              <a:effectLst/>
              <a:latin typeface="Times New Roman" pitchFamily="18" charset="0"/>
              <a:cs typeface="AL-Mohanad Bold" pitchFamily="2" charset="-78"/>
            </a:rPr>
            <a:t>وتقسيماتها</a:t>
          </a:r>
          <a:endParaRPr kumimoji="0" lang="en-US" sz="1900" b="0" i="0" u="none" strike="noStrike" cap="none" normalizeH="0" baseline="0" dirty="0" smtClean="0">
            <a:ln/>
            <a:solidFill>
              <a:srgbClr val="8A0000"/>
            </a:solidFill>
            <a:effectLst/>
            <a:latin typeface="Times New Roman" pitchFamily="18" charset="0"/>
            <a:cs typeface="AL-Mohanad Bold" pitchFamily="2" charset="-78"/>
          </a:endParaRPr>
        </a:p>
      </dgm:t>
    </dgm:pt>
    <dgm:pt modelId="{810CA909-B356-44DE-8F58-ECAA93094E7F}" type="parTrans" cxnId="{AFA11E64-7869-4F5A-BD04-A721AFD36408}">
      <dgm:prSet/>
      <dgm:spPr/>
      <dgm:t>
        <a:bodyPr/>
        <a:lstStyle/>
        <a:p>
          <a:pPr rtl="1"/>
          <a:endParaRPr lang="ar-SA" sz="2000"/>
        </a:p>
      </dgm:t>
    </dgm:pt>
    <dgm:pt modelId="{41DF3A80-D881-49A2-9048-F0FE100760CD}" type="sibTrans" cxnId="{AFA11E64-7869-4F5A-BD04-A721AFD36408}">
      <dgm:prSet/>
      <dgm:spPr/>
      <dgm:t>
        <a:bodyPr/>
        <a:lstStyle/>
        <a:p>
          <a:pPr rtl="1"/>
          <a:endParaRPr lang="ar-SA" sz="2000"/>
        </a:p>
      </dgm:t>
    </dgm:pt>
    <dgm:pt modelId="{18B71E14-827A-4462-AA20-D74941298FE6}">
      <dgm:prSet custT="1">
        <dgm:style>
          <a:lnRef idx="2">
            <a:schemeClr val="accent3"/>
          </a:lnRef>
          <a:fillRef idx="1">
            <a:schemeClr val="lt1"/>
          </a:fillRef>
          <a:effectRef idx="0">
            <a:schemeClr val="accent3"/>
          </a:effectRef>
          <a:fontRef idx="minor">
            <a:schemeClr val="dk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cap="none" normalizeH="0" baseline="0" smtClean="0">
              <a:ln/>
              <a:solidFill>
                <a:srgbClr val="8A0000"/>
              </a:solidFill>
              <a:effectLst/>
              <a:latin typeface="Times New Roman" pitchFamily="18" charset="0"/>
              <a:cs typeface="AL-Mohanad Bold" pitchFamily="2" charset="-78"/>
            </a:rPr>
            <a:t>فائدتها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cap="none" normalizeH="0" baseline="0" smtClean="0">
              <a:ln/>
              <a:solidFill>
                <a:srgbClr val="8A0000"/>
              </a:solidFill>
              <a:effectLst/>
              <a:latin typeface="Times New Roman" pitchFamily="18" charset="0"/>
              <a:cs typeface="AL-Mohanad Bold" pitchFamily="2" charset="-78"/>
            </a:rPr>
            <a:t>وأهميتها</a:t>
          </a:r>
          <a:endParaRPr kumimoji="0" lang="en-US" sz="1900" b="0" i="0" u="none" strike="noStrike" cap="none" normalizeH="0" baseline="0" smtClean="0">
            <a:ln/>
            <a:solidFill>
              <a:srgbClr val="8A0000"/>
            </a:solidFill>
            <a:effectLst/>
            <a:latin typeface="Times New Roman" pitchFamily="18" charset="0"/>
            <a:cs typeface="AL-Mohanad Bold" pitchFamily="2" charset="-78"/>
          </a:endParaRPr>
        </a:p>
      </dgm:t>
    </dgm:pt>
    <dgm:pt modelId="{6ED42CB5-8B6B-423E-AF91-26C333F7DAE2}" type="parTrans" cxnId="{E28C0A4D-8B86-4970-8851-774A61D5592C}">
      <dgm:prSet/>
      <dgm:spPr/>
      <dgm:t>
        <a:bodyPr/>
        <a:lstStyle/>
        <a:p>
          <a:pPr rtl="1"/>
          <a:endParaRPr lang="ar-SA" sz="2000"/>
        </a:p>
      </dgm:t>
    </dgm:pt>
    <dgm:pt modelId="{620A83FE-FCBE-45B6-B42D-90E36FA53B13}" type="sibTrans" cxnId="{E28C0A4D-8B86-4970-8851-774A61D5592C}">
      <dgm:prSet/>
      <dgm:spPr/>
      <dgm:t>
        <a:bodyPr/>
        <a:lstStyle/>
        <a:p>
          <a:pPr rtl="1"/>
          <a:endParaRPr lang="ar-SA" sz="2000"/>
        </a:p>
      </dgm:t>
    </dgm:pt>
    <dgm:pt modelId="{831DF513-96B3-4FE6-91CE-1215F836CABB}">
      <dgm:prSet custT="1">
        <dgm:style>
          <a:lnRef idx="2">
            <a:schemeClr val="accent2"/>
          </a:lnRef>
          <a:fillRef idx="1">
            <a:schemeClr val="lt1"/>
          </a:fillRef>
          <a:effectRef idx="0">
            <a:schemeClr val="accent2"/>
          </a:effectRef>
          <a:fontRef idx="minor">
            <a:schemeClr val="dk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cap="none" normalizeH="0" baseline="0" smtClean="0">
              <a:ln/>
              <a:solidFill>
                <a:srgbClr val="8A0000"/>
              </a:solidFill>
              <a:effectLst/>
              <a:latin typeface="Times New Roman" pitchFamily="18" charset="0"/>
              <a:cs typeface="AL-Mohanad Bold" pitchFamily="2" charset="-78"/>
            </a:rPr>
            <a:t>مصادرها</a:t>
          </a:r>
          <a:endParaRPr kumimoji="0" lang="en-US" sz="1900" b="0" i="0" u="none" strike="noStrike" cap="none" normalizeH="0" baseline="0" smtClean="0">
            <a:ln/>
            <a:solidFill>
              <a:srgbClr val="8A0000"/>
            </a:solidFill>
            <a:effectLst/>
            <a:latin typeface="Times New Roman" pitchFamily="18" charset="0"/>
            <a:cs typeface="AL-Mohanad Bold" pitchFamily="2" charset="-78"/>
          </a:endParaRPr>
        </a:p>
      </dgm:t>
    </dgm:pt>
    <dgm:pt modelId="{7B066EFC-BD8D-4CEA-BFDB-4067221BE122}" type="parTrans" cxnId="{737BA922-36B8-40E2-AC14-617FF1D1B43F}">
      <dgm:prSet/>
      <dgm:spPr/>
      <dgm:t>
        <a:bodyPr/>
        <a:lstStyle/>
        <a:p>
          <a:pPr rtl="1"/>
          <a:endParaRPr lang="ar-SA" sz="2000"/>
        </a:p>
      </dgm:t>
    </dgm:pt>
    <dgm:pt modelId="{27F1594E-3850-4104-8F6A-7D249B637335}" type="sibTrans" cxnId="{737BA922-36B8-40E2-AC14-617FF1D1B43F}">
      <dgm:prSet/>
      <dgm:spPr/>
      <dgm:t>
        <a:bodyPr/>
        <a:lstStyle/>
        <a:p>
          <a:pPr rtl="1"/>
          <a:endParaRPr lang="ar-SA" sz="2000"/>
        </a:p>
      </dgm:t>
    </dgm:pt>
    <dgm:pt modelId="{46D41C48-E7C4-4BFD-A29C-50EB99D82276}">
      <dgm:prSet custT="1">
        <dgm:style>
          <a:lnRef idx="2">
            <a:schemeClr val="dk1"/>
          </a:lnRef>
          <a:fillRef idx="1">
            <a:schemeClr val="lt1"/>
          </a:fillRef>
          <a:effectRef idx="0">
            <a:schemeClr val="dk1"/>
          </a:effectRef>
          <a:fontRef idx="minor">
            <a:schemeClr val="dk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cap="none" normalizeH="0" baseline="0" smtClean="0">
              <a:ln/>
              <a:solidFill>
                <a:srgbClr val="8A0000"/>
              </a:solidFill>
              <a:effectLst/>
              <a:latin typeface="Times New Roman" pitchFamily="18" charset="0"/>
              <a:cs typeface="AL-Mohanad Bold" pitchFamily="2" charset="-78"/>
            </a:rPr>
            <a:t>مباحثها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cap="none" normalizeH="0" baseline="0" smtClean="0">
              <a:ln/>
              <a:solidFill>
                <a:srgbClr val="8A0000"/>
              </a:solidFill>
              <a:effectLst/>
              <a:latin typeface="Times New Roman" pitchFamily="18" charset="0"/>
              <a:cs typeface="AL-Mohanad Bold" pitchFamily="2" charset="-78"/>
            </a:rPr>
            <a:t>ومسائلها</a:t>
          </a:r>
          <a:endParaRPr kumimoji="0" lang="en-US" sz="1900" b="0" i="0" u="none" strike="noStrike" cap="none" normalizeH="0" baseline="0" smtClean="0">
            <a:ln/>
            <a:solidFill>
              <a:srgbClr val="8A0000"/>
            </a:solidFill>
            <a:effectLst/>
            <a:latin typeface="Times New Roman" pitchFamily="18" charset="0"/>
            <a:cs typeface="AL-Mohanad Bold" pitchFamily="2" charset="-78"/>
          </a:endParaRPr>
        </a:p>
      </dgm:t>
    </dgm:pt>
    <dgm:pt modelId="{AA46A5D1-26D7-4FD8-B634-80C6216EAC23}" type="parTrans" cxnId="{F294DDEE-21DE-4596-810D-408321A28A6A}">
      <dgm:prSet/>
      <dgm:spPr/>
      <dgm:t>
        <a:bodyPr/>
        <a:lstStyle/>
        <a:p>
          <a:pPr rtl="1"/>
          <a:endParaRPr lang="ar-SA" sz="2000"/>
        </a:p>
      </dgm:t>
    </dgm:pt>
    <dgm:pt modelId="{4EA3FB75-5161-4D5A-ABEB-26E1C34C65ED}" type="sibTrans" cxnId="{F294DDEE-21DE-4596-810D-408321A28A6A}">
      <dgm:prSet/>
      <dgm:spPr/>
      <dgm:t>
        <a:bodyPr/>
        <a:lstStyle/>
        <a:p>
          <a:pPr rtl="1"/>
          <a:endParaRPr lang="ar-SA" sz="2000"/>
        </a:p>
      </dgm:t>
    </dgm:pt>
    <dgm:pt modelId="{2F1F7D9C-CBA5-4C4C-A184-277FF38934C4}">
      <dgm:prSet custT="1">
        <dgm:style>
          <a:lnRef idx="2">
            <a:schemeClr val="accent1"/>
          </a:lnRef>
          <a:fillRef idx="1">
            <a:schemeClr val="lt1"/>
          </a:fillRef>
          <a:effectRef idx="0">
            <a:schemeClr val="accent1"/>
          </a:effectRef>
          <a:fontRef idx="minor">
            <a:schemeClr val="dk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cap="none" normalizeH="0" baseline="0" smtClean="0">
              <a:ln/>
              <a:solidFill>
                <a:srgbClr val="8A0000"/>
              </a:solidFill>
              <a:effectLst/>
              <a:latin typeface="Times New Roman" pitchFamily="18" charset="0"/>
              <a:cs typeface="AL-Mohanad Bold" pitchFamily="2" charset="-78"/>
            </a:rPr>
            <a:t>موضوعها</a:t>
          </a:r>
          <a:endParaRPr kumimoji="0" lang="en-US" sz="1900" b="0" i="0" u="none" strike="noStrike" cap="none" normalizeH="0" baseline="0" smtClean="0">
            <a:ln/>
            <a:solidFill>
              <a:srgbClr val="8A0000"/>
            </a:solidFill>
            <a:effectLst/>
            <a:latin typeface="Times New Roman" pitchFamily="18" charset="0"/>
            <a:cs typeface="AL-Mohanad Bold" pitchFamily="2" charset="-78"/>
          </a:endParaRPr>
        </a:p>
      </dgm:t>
    </dgm:pt>
    <dgm:pt modelId="{2209C48F-F49D-4DFA-B48F-BE22F8C07EF8}" type="parTrans" cxnId="{ED69BF24-483F-41B4-A8B4-B665D6CD4663}">
      <dgm:prSet/>
      <dgm:spPr/>
      <dgm:t>
        <a:bodyPr/>
        <a:lstStyle/>
        <a:p>
          <a:pPr rtl="1"/>
          <a:endParaRPr lang="ar-SA" sz="2000"/>
        </a:p>
      </dgm:t>
    </dgm:pt>
    <dgm:pt modelId="{3903EE0A-9F08-4F1B-B75A-8B8E6923AFA9}" type="sibTrans" cxnId="{ED69BF24-483F-41B4-A8B4-B665D6CD4663}">
      <dgm:prSet/>
      <dgm:spPr/>
      <dgm:t>
        <a:bodyPr/>
        <a:lstStyle/>
        <a:p>
          <a:pPr rtl="1"/>
          <a:endParaRPr lang="ar-SA" sz="2000"/>
        </a:p>
      </dgm:t>
    </dgm:pt>
    <dgm:pt modelId="{BC2F2CEB-BD9A-45F0-8E5F-596571C2CBD5}" type="pres">
      <dgm:prSet presAssocID="{5F56B0CA-F08D-40A2-911F-13770AC5D7E3}" presName="hierChild1" presStyleCnt="0">
        <dgm:presLayoutVars>
          <dgm:orgChart val="1"/>
          <dgm:chPref val="1"/>
          <dgm:dir/>
          <dgm:animOne val="branch"/>
          <dgm:animLvl val="lvl"/>
          <dgm:resizeHandles/>
        </dgm:presLayoutVars>
      </dgm:prSet>
      <dgm:spPr/>
    </dgm:pt>
    <dgm:pt modelId="{BE179592-9AC5-4C2E-885A-C79497E3D7A9}" type="pres">
      <dgm:prSet presAssocID="{CDA8348F-56F3-4D1E-BF3C-DAD8D615C7BB}" presName="hierRoot1" presStyleCnt="0">
        <dgm:presLayoutVars>
          <dgm:hierBranch/>
        </dgm:presLayoutVars>
      </dgm:prSet>
      <dgm:spPr/>
    </dgm:pt>
    <dgm:pt modelId="{7FD46C35-A00F-44F9-B3CD-F10B193BE89D}" type="pres">
      <dgm:prSet presAssocID="{CDA8348F-56F3-4D1E-BF3C-DAD8D615C7BB}" presName="rootComposite1" presStyleCnt="0"/>
      <dgm:spPr/>
    </dgm:pt>
    <dgm:pt modelId="{12C2E1E3-2F06-4292-A7BB-526DC8960D57}" type="pres">
      <dgm:prSet presAssocID="{CDA8348F-56F3-4D1E-BF3C-DAD8D615C7BB}" presName="rootText1" presStyleLbl="node0" presStyleIdx="0" presStyleCnt="1" custScaleX="227584">
        <dgm:presLayoutVars>
          <dgm:chPref val="3"/>
        </dgm:presLayoutVars>
      </dgm:prSet>
      <dgm:spPr/>
      <dgm:t>
        <a:bodyPr/>
        <a:lstStyle/>
        <a:p>
          <a:pPr rtl="1"/>
          <a:endParaRPr lang="ar-SA"/>
        </a:p>
      </dgm:t>
    </dgm:pt>
    <dgm:pt modelId="{713295A2-4069-419E-AA54-46B39AAB25C4}" type="pres">
      <dgm:prSet presAssocID="{CDA8348F-56F3-4D1E-BF3C-DAD8D615C7BB}" presName="rootConnector1" presStyleLbl="node1" presStyleIdx="0" presStyleCnt="0"/>
      <dgm:spPr/>
      <dgm:t>
        <a:bodyPr/>
        <a:lstStyle/>
        <a:p>
          <a:pPr rtl="1"/>
          <a:endParaRPr lang="ar-SA"/>
        </a:p>
      </dgm:t>
    </dgm:pt>
    <dgm:pt modelId="{6BF0097D-8F26-4B0E-B4B6-8233291901C4}" type="pres">
      <dgm:prSet presAssocID="{CDA8348F-56F3-4D1E-BF3C-DAD8D615C7BB}" presName="hierChild2" presStyleCnt="0"/>
      <dgm:spPr/>
    </dgm:pt>
    <dgm:pt modelId="{0A510C33-53AF-4A02-9B48-AD03731BF57F}" type="pres">
      <dgm:prSet presAssocID="{810CA909-B356-44DE-8F58-ECAA93094E7F}" presName="Name35" presStyleLbl="parChTrans1D2" presStyleIdx="0" presStyleCnt="5"/>
      <dgm:spPr/>
      <dgm:t>
        <a:bodyPr/>
        <a:lstStyle/>
        <a:p>
          <a:pPr rtl="1"/>
          <a:endParaRPr lang="ar-SA"/>
        </a:p>
      </dgm:t>
    </dgm:pt>
    <dgm:pt modelId="{5EABA867-F5B3-4C38-BD7E-87D2308CB5C7}" type="pres">
      <dgm:prSet presAssocID="{589AAA16-3549-40B5-B986-052182B3F407}" presName="hierRoot2" presStyleCnt="0">
        <dgm:presLayoutVars>
          <dgm:hierBranch/>
        </dgm:presLayoutVars>
      </dgm:prSet>
      <dgm:spPr/>
    </dgm:pt>
    <dgm:pt modelId="{60F5B14B-3603-4F0E-A979-1EEC40FB73F7}" type="pres">
      <dgm:prSet presAssocID="{589AAA16-3549-40B5-B986-052182B3F407}" presName="rootComposite" presStyleCnt="0"/>
      <dgm:spPr/>
    </dgm:pt>
    <dgm:pt modelId="{031984A1-680F-4C9E-903D-536C71CF43BF}" type="pres">
      <dgm:prSet presAssocID="{589AAA16-3549-40B5-B986-052182B3F407}" presName="rootText" presStyleLbl="node2" presStyleIdx="0" presStyleCnt="5">
        <dgm:presLayoutVars>
          <dgm:chPref val="3"/>
        </dgm:presLayoutVars>
      </dgm:prSet>
      <dgm:spPr/>
      <dgm:t>
        <a:bodyPr/>
        <a:lstStyle/>
        <a:p>
          <a:pPr rtl="1"/>
          <a:endParaRPr lang="ar-SA"/>
        </a:p>
      </dgm:t>
    </dgm:pt>
    <dgm:pt modelId="{CB68A103-11F0-4CF3-8F61-273CF52AC6AA}" type="pres">
      <dgm:prSet presAssocID="{589AAA16-3549-40B5-B986-052182B3F407}" presName="rootConnector" presStyleLbl="node2" presStyleIdx="0" presStyleCnt="5"/>
      <dgm:spPr/>
      <dgm:t>
        <a:bodyPr/>
        <a:lstStyle/>
        <a:p>
          <a:pPr rtl="1"/>
          <a:endParaRPr lang="ar-SA"/>
        </a:p>
      </dgm:t>
    </dgm:pt>
    <dgm:pt modelId="{CE04B18D-884E-47F5-AFF1-49555B8B55C4}" type="pres">
      <dgm:prSet presAssocID="{589AAA16-3549-40B5-B986-052182B3F407}" presName="hierChild4" presStyleCnt="0"/>
      <dgm:spPr/>
    </dgm:pt>
    <dgm:pt modelId="{68670D84-78FE-4A45-A682-0ACFB8626306}" type="pres">
      <dgm:prSet presAssocID="{589AAA16-3549-40B5-B986-052182B3F407}" presName="hierChild5" presStyleCnt="0"/>
      <dgm:spPr/>
    </dgm:pt>
    <dgm:pt modelId="{9A0B9A26-4021-4BD6-BBF0-90DA4A306578}" type="pres">
      <dgm:prSet presAssocID="{6ED42CB5-8B6B-423E-AF91-26C333F7DAE2}" presName="Name35" presStyleLbl="parChTrans1D2" presStyleIdx="1" presStyleCnt="5"/>
      <dgm:spPr/>
      <dgm:t>
        <a:bodyPr/>
        <a:lstStyle/>
        <a:p>
          <a:pPr rtl="1"/>
          <a:endParaRPr lang="ar-SA"/>
        </a:p>
      </dgm:t>
    </dgm:pt>
    <dgm:pt modelId="{AD5DAEDD-78EC-49FD-90D4-93BDBF58CFC8}" type="pres">
      <dgm:prSet presAssocID="{18B71E14-827A-4462-AA20-D74941298FE6}" presName="hierRoot2" presStyleCnt="0">
        <dgm:presLayoutVars>
          <dgm:hierBranch/>
        </dgm:presLayoutVars>
      </dgm:prSet>
      <dgm:spPr/>
    </dgm:pt>
    <dgm:pt modelId="{4662BCEA-A23F-4594-8A03-D0270B28C5DE}" type="pres">
      <dgm:prSet presAssocID="{18B71E14-827A-4462-AA20-D74941298FE6}" presName="rootComposite" presStyleCnt="0"/>
      <dgm:spPr/>
    </dgm:pt>
    <dgm:pt modelId="{DC4B1ACC-E6C4-4A8E-BCDE-E1BE2232F70B}" type="pres">
      <dgm:prSet presAssocID="{18B71E14-827A-4462-AA20-D74941298FE6}" presName="rootText" presStyleLbl="node2" presStyleIdx="1" presStyleCnt="5">
        <dgm:presLayoutVars>
          <dgm:chPref val="3"/>
        </dgm:presLayoutVars>
      </dgm:prSet>
      <dgm:spPr/>
      <dgm:t>
        <a:bodyPr/>
        <a:lstStyle/>
        <a:p>
          <a:pPr rtl="1"/>
          <a:endParaRPr lang="ar-SA"/>
        </a:p>
      </dgm:t>
    </dgm:pt>
    <dgm:pt modelId="{E48C8D71-6149-4F73-8AD1-A573C0B342D6}" type="pres">
      <dgm:prSet presAssocID="{18B71E14-827A-4462-AA20-D74941298FE6}" presName="rootConnector" presStyleLbl="node2" presStyleIdx="1" presStyleCnt="5"/>
      <dgm:spPr/>
      <dgm:t>
        <a:bodyPr/>
        <a:lstStyle/>
        <a:p>
          <a:pPr rtl="1"/>
          <a:endParaRPr lang="ar-SA"/>
        </a:p>
      </dgm:t>
    </dgm:pt>
    <dgm:pt modelId="{FAD59AAF-1935-4E4D-8A5D-2AF34E5E7E58}" type="pres">
      <dgm:prSet presAssocID="{18B71E14-827A-4462-AA20-D74941298FE6}" presName="hierChild4" presStyleCnt="0"/>
      <dgm:spPr/>
    </dgm:pt>
    <dgm:pt modelId="{033E93D9-CE01-4C66-867C-E5523E2A5802}" type="pres">
      <dgm:prSet presAssocID="{18B71E14-827A-4462-AA20-D74941298FE6}" presName="hierChild5" presStyleCnt="0"/>
      <dgm:spPr/>
    </dgm:pt>
    <dgm:pt modelId="{187C7E0C-7A65-46EF-BF16-5354771A9A5D}" type="pres">
      <dgm:prSet presAssocID="{7B066EFC-BD8D-4CEA-BFDB-4067221BE122}" presName="Name35" presStyleLbl="parChTrans1D2" presStyleIdx="2" presStyleCnt="5"/>
      <dgm:spPr/>
      <dgm:t>
        <a:bodyPr/>
        <a:lstStyle/>
        <a:p>
          <a:pPr rtl="1"/>
          <a:endParaRPr lang="ar-SA"/>
        </a:p>
      </dgm:t>
    </dgm:pt>
    <dgm:pt modelId="{CCBB7426-33C9-43FE-BBDB-8625622B2031}" type="pres">
      <dgm:prSet presAssocID="{831DF513-96B3-4FE6-91CE-1215F836CABB}" presName="hierRoot2" presStyleCnt="0">
        <dgm:presLayoutVars>
          <dgm:hierBranch/>
        </dgm:presLayoutVars>
      </dgm:prSet>
      <dgm:spPr/>
    </dgm:pt>
    <dgm:pt modelId="{2FCDEA26-B490-40F0-8FD8-05F28269C3AB}" type="pres">
      <dgm:prSet presAssocID="{831DF513-96B3-4FE6-91CE-1215F836CABB}" presName="rootComposite" presStyleCnt="0"/>
      <dgm:spPr/>
    </dgm:pt>
    <dgm:pt modelId="{FD5ACC87-DB88-4255-8110-6293763C3C2A}" type="pres">
      <dgm:prSet presAssocID="{831DF513-96B3-4FE6-91CE-1215F836CABB}" presName="rootText" presStyleLbl="node2" presStyleIdx="2" presStyleCnt="5">
        <dgm:presLayoutVars>
          <dgm:chPref val="3"/>
        </dgm:presLayoutVars>
      </dgm:prSet>
      <dgm:spPr/>
      <dgm:t>
        <a:bodyPr/>
        <a:lstStyle/>
        <a:p>
          <a:pPr rtl="1"/>
          <a:endParaRPr lang="ar-SA"/>
        </a:p>
      </dgm:t>
    </dgm:pt>
    <dgm:pt modelId="{820F5C1A-8677-4722-B58F-396EDB6169A4}" type="pres">
      <dgm:prSet presAssocID="{831DF513-96B3-4FE6-91CE-1215F836CABB}" presName="rootConnector" presStyleLbl="node2" presStyleIdx="2" presStyleCnt="5"/>
      <dgm:spPr/>
      <dgm:t>
        <a:bodyPr/>
        <a:lstStyle/>
        <a:p>
          <a:pPr rtl="1"/>
          <a:endParaRPr lang="ar-SA"/>
        </a:p>
      </dgm:t>
    </dgm:pt>
    <dgm:pt modelId="{120E74ED-89FA-4B8D-A7CB-4056DB06D0F2}" type="pres">
      <dgm:prSet presAssocID="{831DF513-96B3-4FE6-91CE-1215F836CABB}" presName="hierChild4" presStyleCnt="0"/>
      <dgm:spPr/>
    </dgm:pt>
    <dgm:pt modelId="{ECAE67C2-D180-4A5E-A983-854D2CCE47F5}" type="pres">
      <dgm:prSet presAssocID="{831DF513-96B3-4FE6-91CE-1215F836CABB}" presName="hierChild5" presStyleCnt="0"/>
      <dgm:spPr/>
    </dgm:pt>
    <dgm:pt modelId="{9C6333AF-0F2A-4919-94BE-BE4534CDF174}" type="pres">
      <dgm:prSet presAssocID="{AA46A5D1-26D7-4FD8-B634-80C6216EAC23}" presName="Name35" presStyleLbl="parChTrans1D2" presStyleIdx="3" presStyleCnt="5"/>
      <dgm:spPr/>
      <dgm:t>
        <a:bodyPr/>
        <a:lstStyle/>
        <a:p>
          <a:pPr rtl="1"/>
          <a:endParaRPr lang="ar-SA"/>
        </a:p>
      </dgm:t>
    </dgm:pt>
    <dgm:pt modelId="{5FB929C7-A801-4ECD-A5AE-CC56D651238A}" type="pres">
      <dgm:prSet presAssocID="{46D41C48-E7C4-4BFD-A29C-50EB99D82276}" presName="hierRoot2" presStyleCnt="0">
        <dgm:presLayoutVars>
          <dgm:hierBranch/>
        </dgm:presLayoutVars>
      </dgm:prSet>
      <dgm:spPr/>
    </dgm:pt>
    <dgm:pt modelId="{8FE70077-EC63-4413-8110-ADDEB18FE987}" type="pres">
      <dgm:prSet presAssocID="{46D41C48-E7C4-4BFD-A29C-50EB99D82276}" presName="rootComposite" presStyleCnt="0"/>
      <dgm:spPr/>
    </dgm:pt>
    <dgm:pt modelId="{0C5EED4C-ED2B-4D0B-9686-B66DFC2DD940}" type="pres">
      <dgm:prSet presAssocID="{46D41C48-E7C4-4BFD-A29C-50EB99D82276}" presName="rootText" presStyleLbl="node2" presStyleIdx="3" presStyleCnt="5">
        <dgm:presLayoutVars>
          <dgm:chPref val="3"/>
        </dgm:presLayoutVars>
      </dgm:prSet>
      <dgm:spPr/>
      <dgm:t>
        <a:bodyPr/>
        <a:lstStyle/>
        <a:p>
          <a:pPr rtl="1"/>
          <a:endParaRPr lang="ar-SA"/>
        </a:p>
      </dgm:t>
    </dgm:pt>
    <dgm:pt modelId="{C2DC7F63-1E9D-4531-BAE6-664C3E7DB600}" type="pres">
      <dgm:prSet presAssocID="{46D41C48-E7C4-4BFD-A29C-50EB99D82276}" presName="rootConnector" presStyleLbl="node2" presStyleIdx="3" presStyleCnt="5"/>
      <dgm:spPr/>
      <dgm:t>
        <a:bodyPr/>
        <a:lstStyle/>
        <a:p>
          <a:pPr rtl="1"/>
          <a:endParaRPr lang="ar-SA"/>
        </a:p>
      </dgm:t>
    </dgm:pt>
    <dgm:pt modelId="{A08D1173-AA6F-466D-B61B-7946F2A159AC}" type="pres">
      <dgm:prSet presAssocID="{46D41C48-E7C4-4BFD-A29C-50EB99D82276}" presName="hierChild4" presStyleCnt="0"/>
      <dgm:spPr/>
    </dgm:pt>
    <dgm:pt modelId="{DCBF67E6-E756-4AF1-98F4-B355B86BFA94}" type="pres">
      <dgm:prSet presAssocID="{46D41C48-E7C4-4BFD-A29C-50EB99D82276}" presName="hierChild5" presStyleCnt="0"/>
      <dgm:spPr/>
    </dgm:pt>
    <dgm:pt modelId="{237C7B76-57D3-4B50-8DBE-304E4D8AD68A}" type="pres">
      <dgm:prSet presAssocID="{2209C48F-F49D-4DFA-B48F-BE22F8C07EF8}" presName="Name35" presStyleLbl="parChTrans1D2" presStyleIdx="4" presStyleCnt="5"/>
      <dgm:spPr/>
      <dgm:t>
        <a:bodyPr/>
        <a:lstStyle/>
        <a:p>
          <a:pPr rtl="1"/>
          <a:endParaRPr lang="ar-SA"/>
        </a:p>
      </dgm:t>
    </dgm:pt>
    <dgm:pt modelId="{D86BDADE-86A8-4DC8-80C3-4C97C5D7E523}" type="pres">
      <dgm:prSet presAssocID="{2F1F7D9C-CBA5-4C4C-A184-277FF38934C4}" presName="hierRoot2" presStyleCnt="0">
        <dgm:presLayoutVars>
          <dgm:hierBranch/>
        </dgm:presLayoutVars>
      </dgm:prSet>
      <dgm:spPr/>
    </dgm:pt>
    <dgm:pt modelId="{BEFE7B8F-553D-4CD7-B02F-F8BAAB12CA5A}" type="pres">
      <dgm:prSet presAssocID="{2F1F7D9C-CBA5-4C4C-A184-277FF38934C4}" presName="rootComposite" presStyleCnt="0"/>
      <dgm:spPr/>
    </dgm:pt>
    <dgm:pt modelId="{647161B9-DFDF-419D-96FA-365EC477CF6D}" type="pres">
      <dgm:prSet presAssocID="{2F1F7D9C-CBA5-4C4C-A184-277FF38934C4}" presName="rootText" presStyleLbl="node2" presStyleIdx="4" presStyleCnt="5">
        <dgm:presLayoutVars>
          <dgm:chPref val="3"/>
        </dgm:presLayoutVars>
      </dgm:prSet>
      <dgm:spPr/>
      <dgm:t>
        <a:bodyPr/>
        <a:lstStyle/>
        <a:p>
          <a:pPr rtl="1"/>
          <a:endParaRPr lang="ar-SA"/>
        </a:p>
      </dgm:t>
    </dgm:pt>
    <dgm:pt modelId="{EEB07FC9-6A02-499A-9115-9A7580E912C5}" type="pres">
      <dgm:prSet presAssocID="{2F1F7D9C-CBA5-4C4C-A184-277FF38934C4}" presName="rootConnector" presStyleLbl="node2" presStyleIdx="4" presStyleCnt="5"/>
      <dgm:spPr/>
      <dgm:t>
        <a:bodyPr/>
        <a:lstStyle/>
        <a:p>
          <a:pPr rtl="1"/>
          <a:endParaRPr lang="ar-SA"/>
        </a:p>
      </dgm:t>
    </dgm:pt>
    <dgm:pt modelId="{084AF347-D42B-47B4-96A9-7D8E02B3D289}" type="pres">
      <dgm:prSet presAssocID="{2F1F7D9C-CBA5-4C4C-A184-277FF38934C4}" presName="hierChild4" presStyleCnt="0"/>
      <dgm:spPr/>
    </dgm:pt>
    <dgm:pt modelId="{6352A07B-19E7-4D61-BBD7-A86D8AF67888}" type="pres">
      <dgm:prSet presAssocID="{2F1F7D9C-CBA5-4C4C-A184-277FF38934C4}" presName="hierChild5" presStyleCnt="0"/>
      <dgm:spPr/>
    </dgm:pt>
    <dgm:pt modelId="{FCC06888-972C-4606-8E65-3EAF17495ECE}" type="pres">
      <dgm:prSet presAssocID="{CDA8348F-56F3-4D1E-BF3C-DAD8D615C7BB}" presName="hierChild3" presStyleCnt="0"/>
      <dgm:spPr/>
    </dgm:pt>
  </dgm:ptLst>
  <dgm:cxnLst>
    <dgm:cxn modelId="{D6F6F8BD-DFA3-4A80-85DD-BBD916A6BD72}" type="presOf" srcId="{46D41C48-E7C4-4BFD-A29C-50EB99D82276}" destId="{0C5EED4C-ED2B-4D0B-9686-B66DFC2DD940}" srcOrd="0" destOrd="0" presId="urn:microsoft.com/office/officeart/2005/8/layout/orgChart1"/>
    <dgm:cxn modelId="{D8BE5AFD-CD90-468B-8033-11B13FCAE669}" type="presOf" srcId="{7B066EFC-BD8D-4CEA-BFDB-4067221BE122}" destId="{187C7E0C-7A65-46EF-BF16-5354771A9A5D}" srcOrd="0" destOrd="0" presId="urn:microsoft.com/office/officeart/2005/8/layout/orgChart1"/>
    <dgm:cxn modelId="{AFA11E64-7869-4F5A-BD04-A721AFD36408}" srcId="{CDA8348F-56F3-4D1E-BF3C-DAD8D615C7BB}" destId="{589AAA16-3549-40B5-B986-052182B3F407}" srcOrd="0" destOrd="0" parTransId="{810CA909-B356-44DE-8F58-ECAA93094E7F}" sibTransId="{41DF3A80-D881-49A2-9048-F0FE100760CD}"/>
    <dgm:cxn modelId="{AB6233B6-61CA-439B-B187-AF083E4A56D8}" type="presOf" srcId="{2F1F7D9C-CBA5-4C4C-A184-277FF38934C4}" destId="{647161B9-DFDF-419D-96FA-365EC477CF6D}" srcOrd="0" destOrd="0" presId="urn:microsoft.com/office/officeart/2005/8/layout/orgChart1"/>
    <dgm:cxn modelId="{19C821FC-D683-4686-8E72-546D64708C9E}" type="presOf" srcId="{589AAA16-3549-40B5-B986-052182B3F407}" destId="{CB68A103-11F0-4CF3-8F61-273CF52AC6AA}" srcOrd="1" destOrd="0" presId="urn:microsoft.com/office/officeart/2005/8/layout/orgChart1"/>
    <dgm:cxn modelId="{4BDE561E-0EE4-44FF-BACA-C33A508E47AF}" type="presOf" srcId="{5F56B0CA-F08D-40A2-911F-13770AC5D7E3}" destId="{BC2F2CEB-BD9A-45F0-8E5F-596571C2CBD5}" srcOrd="0" destOrd="0" presId="urn:microsoft.com/office/officeart/2005/8/layout/orgChart1"/>
    <dgm:cxn modelId="{842C1F7D-F345-4C7A-813C-4FD3763892BB}" type="presOf" srcId="{589AAA16-3549-40B5-B986-052182B3F407}" destId="{031984A1-680F-4C9E-903D-536C71CF43BF}" srcOrd="0" destOrd="0" presId="urn:microsoft.com/office/officeart/2005/8/layout/orgChart1"/>
    <dgm:cxn modelId="{0F1A73B7-194A-4319-B6A4-B7AA81C3A349}" type="presOf" srcId="{CDA8348F-56F3-4D1E-BF3C-DAD8D615C7BB}" destId="{12C2E1E3-2F06-4292-A7BB-526DC8960D57}" srcOrd="0" destOrd="0" presId="urn:microsoft.com/office/officeart/2005/8/layout/orgChart1"/>
    <dgm:cxn modelId="{8200AD96-61EF-4F7D-8A44-12E80475D70F}" srcId="{5F56B0CA-F08D-40A2-911F-13770AC5D7E3}" destId="{CDA8348F-56F3-4D1E-BF3C-DAD8D615C7BB}" srcOrd="0" destOrd="0" parTransId="{247A5917-A868-4781-A9D9-6143CEEABB04}" sibTransId="{D9C1E7DA-3338-409D-8AA2-399756011065}"/>
    <dgm:cxn modelId="{D8179482-AD61-401B-BAA1-5C0A36591E1F}" type="presOf" srcId="{2209C48F-F49D-4DFA-B48F-BE22F8C07EF8}" destId="{237C7B76-57D3-4B50-8DBE-304E4D8AD68A}" srcOrd="0" destOrd="0" presId="urn:microsoft.com/office/officeart/2005/8/layout/orgChart1"/>
    <dgm:cxn modelId="{D63CD6BC-6E4B-4C93-9A15-53E1B34014B2}" type="presOf" srcId="{810CA909-B356-44DE-8F58-ECAA93094E7F}" destId="{0A510C33-53AF-4A02-9B48-AD03731BF57F}" srcOrd="0" destOrd="0" presId="urn:microsoft.com/office/officeart/2005/8/layout/orgChart1"/>
    <dgm:cxn modelId="{67397075-3F62-4C2D-9B56-4C1CBFEE3801}" type="presOf" srcId="{46D41C48-E7C4-4BFD-A29C-50EB99D82276}" destId="{C2DC7F63-1E9D-4531-BAE6-664C3E7DB600}" srcOrd="1" destOrd="0" presId="urn:microsoft.com/office/officeart/2005/8/layout/orgChart1"/>
    <dgm:cxn modelId="{82EF1999-99E3-4CB6-A3E2-99BB6C4A7824}" type="presOf" srcId="{831DF513-96B3-4FE6-91CE-1215F836CABB}" destId="{FD5ACC87-DB88-4255-8110-6293763C3C2A}" srcOrd="0" destOrd="0" presId="urn:microsoft.com/office/officeart/2005/8/layout/orgChart1"/>
    <dgm:cxn modelId="{53F78B5F-F99C-48DB-B291-8A7B1552B3D3}" type="presOf" srcId="{6ED42CB5-8B6B-423E-AF91-26C333F7DAE2}" destId="{9A0B9A26-4021-4BD6-BBF0-90DA4A306578}" srcOrd="0" destOrd="0" presId="urn:microsoft.com/office/officeart/2005/8/layout/orgChart1"/>
    <dgm:cxn modelId="{F4072AF3-1B27-4C66-8C92-DD5BE8C36B30}" type="presOf" srcId="{18B71E14-827A-4462-AA20-D74941298FE6}" destId="{E48C8D71-6149-4F73-8AD1-A573C0B342D6}" srcOrd="1" destOrd="0" presId="urn:microsoft.com/office/officeart/2005/8/layout/orgChart1"/>
    <dgm:cxn modelId="{20392687-6ADD-4691-B13C-12C3DCF92C57}" type="presOf" srcId="{831DF513-96B3-4FE6-91CE-1215F836CABB}" destId="{820F5C1A-8677-4722-B58F-396EDB6169A4}" srcOrd="1" destOrd="0" presId="urn:microsoft.com/office/officeart/2005/8/layout/orgChart1"/>
    <dgm:cxn modelId="{5FFD9E1E-96EF-4BDB-96CF-C57C085908DA}" type="presOf" srcId="{18B71E14-827A-4462-AA20-D74941298FE6}" destId="{DC4B1ACC-E6C4-4A8E-BCDE-E1BE2232F70B}" srcOrd="0" destOrd="0" presId="urn:microsoft.com/office/officeart/2005/8/layout/orgChart1"/>
    <dgm:cxn modelId="{2BBCC0D2-625B-47D3-9DBB-995AF0645BCD}" type="presOf" srcId="{2F1F7D9C-CBA5-4C4C-A184-277FF38934C4}" destId="{EEB07FC9-6A02-499A-9115-9A7580E912C5}" srcOrd="1" destOrd="0" presId="urn:microsoft.com/office/officeart/2005/8/layout/orgChart1"/>
    <dgm:cxn modelId="{051D1CDC-F10A-4A2D-8E7F-25C8D7AC8582}" type="presOf" srcId="{AA46A5D1-26D7-4FD8-B634-80C6216EAC23}" destId="{9C6333AF-0F2A-4919-94BE-BE4534CDF174}" srcOrd="0" destOrd="0" presId="urn:microsoft.com/office/officeart/2005/8/layout/orgChart1"/>
    <dgm:cxn modelId="{ED69BF24-483F-41B4-A8B4-B665D6CD4663}" srcId="{CDA8348F-56F3-4D1E-BF3C-DAD8D615C7BB}" destId="{2F1F7D9C-CBA5-4C4C-A184-277FF38934C4}" srcOrd="4" destOrd="0" parTransId="{2209C48F-F49D-4DFA-B48F-BE22F8C07EF8}" sibTransId="{3903EE0A-9F08-4F1B-B75A-8B8E6923AFA9}"/>
    <dgm:cxn modelId="{F294DDEE-21DE-4596-810D-408321A28A6A}" srcId="{CDA8348F-56F3-4D1E-BF3C-DAD8D615C7BB}" destId="{46D41C48-E7C4-4BFD-A29C-50EB99D82276}" srcOrd="3" destOrd="0" parTransId="{AA46A5D1-26D7-4FD8-B634-80C6216EAC23}" sibTransId="{4EA3FB75-5161-4D5A-ABEB-26E1C34C65ED}"/>
    <dgm:cxn modelId="{E28C0A4D-8B86-4970-8851-774A61D5592C}" srcId="{CDA8348F-56F3-4D1E-BF3C-DAD8D615C7BB}" destId="{18B71E14-827A-4462-AA20-D74941298FE6}" srcOrd="1" destOrd="0" parTransId="{6ED42CB5-8B6B-423E-AF91-26C333F7DAE2}" sibTransId="{620A83FE-FCBE-45B6-B42D-90E36FA53B13}"/>
    <dgm:cxn modelId="{2A275DB8-F707-4C27-A3F7-4507A8926129}" type="presOf" srcId="{CDA8348F-56F3-4D1E-BF3C-DAD8D615C7BB}" destId="{713295A2-4069-419E-AA54-46B39AAB25C4}" srcOrd="1" destOrd="0" presId="urn:microsoft.com/office/officeart/2005/8/layout/orgChart1"/>
    <dgm:cxn modelId="{737BA922-36B8-40E2-AC14-617FF1D1B43F}" srcId="{CDA8348F-56F3-4D1E-BF3C-DAD8D615C7BB}" destId="{831DF513-96B3-4FE6-91CE-1215F836CABB}" srcOrd="2" destOrd="0" parTransId="{7B066EFC-BD8D-4CEA-BFDB-4067221BE122}" sibTransId="{27F1594E-3850-4104-8F6A-7D249B637335}"/>
    <dgm:cxn modelId="{420DDAE5-A892-40E7-9539-70A09E9C45D9}" type="presParOf" srcId="{BC2F2CEB-BD9A-45F0-8E5F-596571C2CBD5}" destId="{BE179592-9AC5-4C2E-885A-C79497E3D7A9}" srcOrd="0" destOrd="0" presId="urn:microsoft.com/office/officeart/2005/8/layout/orgChart1"/>
    <dgm:cxn modelId="{998A4DAA-4D9A-4E3E-B981-8AFE3ADA5416}" type="presParOf" srcId="{BE179592-9AC5-4C2E-885A-C79497E3D7A9}" destId="{7FD46C35-A00F-44F9-B3CD-F10B193BE89D}" srcOrd="0" destOrd="0" presId="urn:microsoft.com/office/officeart/2005/8/layout/orgChart1"/>
    <dgm:cxn modelId="{005833E3-F33C-4AEE-A016-48CD927CF52C}" type="presParOf" srcId="{7FD46C35-A00F-44F9-B3CD-F10B193BE89D}" destId="{12C2E1E3-2F06-4292-A7BB-526DC8960D57}" srcOrd="0" destOrd="0" presId="urn:microsoft.com/office/officeart/2005/8/layout/orgChart1"/>
    <dgm:cxn modelId="{FF133342-1356-4D04-8316-BE9D22C25BB7}" type="presParOf" srcId="{7FD46C35-A00F-44F9-B3CD-F10B193BE89D}" destId="{713295A2-4069-419E-AA54-46B39AAB25C4}" srcOrd="1" destOrd="0" presId="urn:microsoft.com/office/officeart/2005/8/layout/orgChart1"/>
    <dgm:cxn modelId="{13041446-04C9-4C1C-A3DB-361CD8D8A1A7}" type="presParOf" srcId="{BE179592-9AC5-4C2E-885A-C79497E3D7A9}" destId="{6BF0097D-8F26-4B0E-B4B6-8233291901C4}" srcOrd="1" destOrd="0" presId="urn:microsoft.com/office/officeart/2005/8/layout/orgChart1"/>
    <dgm:cxn modelId="{CDE3D4B9-3215-41A4-AC1D-5F3DF24E4C5F}" type="presParOf" srcId="{6BF0097D-8F26-4B0E-B4B6-8233291901C4}" destId="{0A510C33-53AF-4A02-9B48-AD03731BF57F}" srcOrd="0" destOrd="0" presId="urn:microsoft.com/office/officeart/2005/8/layout/orgChart1"/>
    <dgm:cxn modelId="{F52A1F70-D707-4D7A-A228-22CC69895C16}" type="presParOf" srcId="{6BF0097D-8F26-4B0E-B4B6-8233291901C4}" destId="{5EABA867-F5B3-4C38-BD7E-87D2308CB5C7}" srcOrd="1" destOrd="0" presId="urn:microsoft.com/office/officeart/2005/8/layout/orgChart1"/>
    <dgm:cxn modelId="{36944472-28A8-470A-8E3F-3149AE0F5911}" type="presParOf" srcId="{5EABA867-F5B3-4C38-BD7E-87D2308CB5C7}" destId="{60F5B14B-3603-4F0E-A979-1EEC40FB73F7}" srcOrd="0" destOrd="0" presId="urn:microsoft.com/office/officeart/2005/8/layout/orgChart1"/>
    <dgm:cxn modelId="{7440D15B-5526-40CE-8BA8-12A2F69E8260}" type="presParOf" srcId="{60F5B14B-3603-4F0E-A979-1EEC40FB73F7}" destId="{031984A1-680F-4C9E-903D-536C71CF43BF}" srcOrd="0" destOrd="0" presId="urn:microsoft.com/office/officeart/2005/8/layout/orgChart1"/>
    <dgm:cxn modelId="{7814F252-7D71-4D58-AB9B-2EA42AECAC85}" type="presParOf" srcId="{60F5B14B-3603-4F0E-A979-1EEC40FB73F7}" destId="{CB68A103-11F0-4CF3-8F61-273CF52AC6AA}" srcOrd="1" destOrd="0" presId="urn:microsoft.com/office/officeart/2005/8/layout/orgChart1"/>
    <dgm:cxn modelId="{04E8AB68-D6E3-4F96-B8C2-F7DB7C8C7C95}" type="presParOf" srcId="{5EABA867-F5B3-4C38-BD7E-87D2308CB5C7}" destId="{CE04B18D-884E-47F5-AFF1-49555B8B55C4}" srcOrd="1" destOrd="0" presId="urn:microsoft.com/office/officeart/2005/8/layout/orgChart1"/>
    <dgm:cxn modelId="{2BA632F6-7802-4172-AAE1-34F7D379E865}" type="presParOf" srcId="{5EABA867-F5B3-4C38-BD7E-87D2308CB5C7}" destId="{68670D84-78FE-4A45-A682-0ACFB8626306}" srcOrd="2" destOrd="0" presId="urn:microsoft.com/office/officeart/2005/8/layout/orgChart1"/>
    <dgm:cxn modelId="{D511DA29-9BF8-479E-996E-E349C18FB114}" type="presParOf" srcId="{6BF0097D-8F26-4B0E-B4B6-8233291901C4}" destId="{9A0B9A26-4021-4BD6-BBF0-90DA4A306578}" srcOrd="2" destOrd="0" presId="urn:microsoft.com/office/officeart/2005/8/layout/orgChart1"/>
    <dgm:cxn modelId="{C675D724-74D1-46B4-8E56-3B885BE7DB4F}" type="presParOf" srcId="{6BF0097D-8F26-4B0E-B4B6-8233291901C4}" destId="{AD5DAEDD-78EC-49FD-90D4-93BDBF58CFC8}" srcOrd="3" destOrd="0" presId="urn:microsoft.com/office/officeart/2005/8/layout/orgChart1"/>
    <dgm:cxn modelId="{64630A9A-DD56-469B-8D44-1BA2BBFB4780}" type="presParOf" srcId="{AD5DAEDD-78EC-49FD-90D4-93BDBF58CFC8}" destId="{4662BCEA-A23F-4594-8A03-D0270B28C5DE}" srcOrd="0" destOrd="0" presId="urn:microsoft.com/office/officeart/2005/8/layout/orgChart1"/>
    <dgm:cxn modelId="{3EDF4768-BD6E-4F1B-BE31-20BF8A34889A}" type="presParOf" srcId="{4662BCEA-A23F-4594-8A03-D0270B28C5DE}" destId="{DC4B1ACC-E6C4-4A8E-BCDE-E1BE2232F70B}" srcOrd="0" destOrd="0" presId="urn:microsoft.com/office/officeart/2005/8/layout/orgChart1"/>
    <dgm:cxn modelId="{158B0E3E-DA41-4267-952D-44AEC0406585}" type="presParOf" srcId="{4662BCEA-A23F-4594-8A03-D0270B28C5DE}" destId="{E48C8D71-6149-4F73-8AD1-A573C0B342D6}" srcOrd="1" destOrd="0" presId="urn:microsoft.com/office/officeart/2005/8/layout/orgChart1"/>
    <dgm:cxn modelId="{8E70A3F9-D4AE-4497-8D59-C9184F4243B1}" type="presParOf" srcId="{AD5DAEDD-78EC-49FD-90D4-93BDBF58CFC8}" destId="{FAD59AAF-1935-4E4D-8A5D-2AF34E5E7E58}" srcOrd="1" destOrd="0" presId="urn:microsoft.com/office/officeart/2005/8/layout/orgChart1"/>
    <dgm:cxn modelId="{684C34E3-EB6C-4A8C-A692-4A2FF5A8D964}" type="presParOf" srcId="{AD5DAEDD-78EC-49FD-90D4-93BDBF58CFC8}" destId="{033E93D9-CE01-4C66-867C-E5523E2A5802}" srcOrd="2" destOrd="0" presId="urn:microsoft.com/office/officeart/2005/8/layout/orgChart1"/>
    <dgm:cxn modelId="{A01C9203-0A09-4B97-85DA-C37779CFCCB8}" type="presParOf" srcId="{6BF0097D-8F26-4B0E-B4B6-8233291901C4}" destId="{187C7E0C-7A65-46EF-BF16-5354771A9A5D}" srcOrd="4" destOrd="0" presId="urn:microsoft.com/office/officeart/2005/8/layout/orgChart1"/>
    <dgm:cxn modelId="{ABDF8570-0216-45AE-8C6B-0A2A2E70362D}" type="presParOf" srcId="{6BF0097D-8F26-4B0E-B4B6-8233291901C4}" destId="{CCBB7426-33C9-43FE-BBDB-8625622B2031}" srcOrd="5" destOrd="0" presId="urn:microsoft.com/office/officeart/2005/8/layout/orgChart1"/>
    <dgm:cxn modelId="{DCFAADE1-F453-4067-A1FE-9B1CBDD40CDD}" type="presParOf" srcId="{CCBB7426-33C9-43FE-BBDB-8625622B2031}" destId="{2FCDEA26-B490-40F0-8FD8-05F28269C3AB}" srcOrd="0" destOrd="0" presId="urn:microsoft.com/office/officeart/2005/8/layout/orgChart1"/>
    <dgm:cxn modelId="{78C952F6-68DC-4C59-8574-32EEAE28B36C}" type="presParOf" srcId="{2FCDEA26-B490-40F0-8FD8-05F28269C3AB}" destId="{FD5ACC87-DB88-4255-8110-6293763C3C2A}" srcOrd="0" destOrd="0" presId="urn:microsoft.com/office/officeart/2005/8/layout/orgChart1"/>
    <dgm:cxn modelId="{36CD6D04-34B2-44BE-A47A-F94D92DF7D0E}" type="presParOf" srcId="{2FCDEA26-B490-40F0-8FD8-05F28269C3AB}" destId="{820F5C1A-8677-4722-B58F-396EDB6169A4}" srcOrd="1" destOrd="0" presId="urn:microsoft.com/office/officeart/2005/8/layout/orgChart1"/>
    <dgm:cxn modelId="{20F7361B-294D-4719-AA17-64DCD331E59D}" type="presParOf" srcId="{CCBB7426-33C9-43FE-BBDB-8625622B2031}" destId="{120E74ED-89FA-4B8D-A7CB-4056DB06D0F2}" srcOrd="1" destOrd="0" presId="urn:microsoft.com/office/officeart/2005/8/layout/orgChart1"/>
    <dgm:cxn modelId="{06CEC01B-6BDB-4163-B52B-A8964ADB9D12}" type="presParOf" srcId="{CCBB7426-33C9-43FE-BBDB-8625622B2031}" destId="{ECAE67C2-D180-4A5E-A983-854D2CCE47F5}" srcOrd="2" destOrd="0" presId="urn:microsoft.com/office/officeart/2005/8/layout/orgChart1"/>
    <dgm:cxn modelId="{512E0280-5345-48A4-89EE-5535F13958AB}" type="presParOf" srcId="{6BF0097D-8F26-4B0E-B4B6-8233291901C4}" destId="{9C6333AF-0F2A-4919-94BE-BE4534CDF174}" srcOrd="6" destOrd="0" presId="urn:microsoft.com/office/officeart/2005/8/layout/orgChart1"/>
    <dgm:cxn modelId="{43C712EE-9DB1-4EA0-AA51-77C7FA580214}" type="presParOf" srcId="{6BF0097D-8F26-4B0E-B4B6-8233291901C4}" destId="{5FB929C7-A801-4ECD-A5AE-CC56D651238A}" srcOrd="7" destOrd="0" presId="urn:microsoft.com/office/officeart/2005/8/layout/orgChart1"/>
    <dgm:cxn modelId="{D6E90F01-BE74-40B5-BDD4-B05CB775B02E}" type="presParOf" srcId="{5FB929C7-A801-4ECD-A5AE-CC56D651238A}" destId="{8FE70077-EC63-4413-8110-ADDEB18FE987}" srcOrd="0" destOrd="0" presId="urn:microsoft.com/office/officeart/2005/8/layout/orgChart1"/>
    <dgm:cxn modelId="{05B07012-1488-40E4-BBBF-A67957A0EBB6}" type="presParOf" srcId="{8FE70077-EC63-4413-8110-ADDEB18FE987}" destId="{0C5EED4C-ED2B-4D0B-9686-B66DFC2DD940}" srcOrd="0" destOrd="0" presId="urn:microsoft.com/office/officeart/2005/8/layout/orgChart1"/>
    <dgm:cxn modelId="{2DF62063-74C1-44FA-AB1D-E4C1177D034C}" type="presParOf" srcId="{8FE70077-EC63-4413-8110-ADDEB18FE987}" destId="{C2DC7F63-1E9D-4531-BAE6-664C3E7DB600}" srcOrd="1" destOrd="0" presId="urn:microsoft.com/office/officeart/2005/8/layout/orgChart1"/>
    <dgm:cxn modelId="{774EC85E-05A9-4C98-ACD4-FBB6E7B2CF78}" type="presParOf" srcId="{5FB929C7-A801-4ECD-A5AE-CC56D651238A}" destId="{A08D1173-AA6F-466D-B61B-7946F2A159AC}" srcOrd="1" destOrd="0" presId="urn:microsoft.com/office/officeart/2005/8/layout/orgChart1"/>
    <dgm:cxn modelId="{AD00B300-C684-4B17-8D90-0A3BCECA9DE1}" type="presParOf" srcId="{5FB929C7-A801-4ECD-A5AE-CC56D651238A}" destId="{DCBF67E6-E756-4AF1-98F4-B355B86BFA94}" srcOrd="2" destOrd="0" presId="urn:microsoft.com/office/officeart/2005/8/layout/orgChart1"/>
    <dgm:cxn modelId="{1BADC5A4-6CF2-4108-A9A9-84D7252E2C0B}" type="presParOf" srcId="{6BF0097D-8F26-4B0E-B4B6-8233291901C4}" destId="{237C7B76-57D3-4B50-8DBE-304E4D8AD68A}" srcOrd="8" destOrd="0" presId="urn:microsoft.com/office/officeart/2005/8/layout/orgChart1"/>
    <dgm:cxn modelId="{B69C86C7-4B37-4972-8342-DF5C3050653B}" type="presParOf" srcId="{6BF0097D-8F26-4B0E-B4B6-8233291901C4}" destId="{D86BDADE-86A8-4DC8-80C3-4C97C5D7E523}" srcOrd="9" destOrd="0" presId="urn:microsoft.com/office/officeart/2005/8/layout/orgChart1"/>
    <dgm:cxn modelId="{CF9132A5-3028-4A6B-A942-9FC86CF32838}" type="presParOf" srcId="{D86BDADE-86A8-4DC8-80C3-4C97C5D7E523}" destId="{BEFE7B8F-553D-4CD7-B02F-F8BAAB12CA5A}" srcOrd="0" destOrd="0" presId="urn:microsoft.com/office/officeart/2005/8/layout/orgChart1"/>
    <dgm:cxn modelId="{58A7E091-316A-42F8-ACC5-FB6FDD3CD271}" type="presParOf" srcId="{BEFE7B8F-553D-4CD7-B02F-F8BAAB12CA5A}" destId="{647161B9-DFDF-419D-96FA-365EC477CF6D}" srcOrd="0" destOrd="0" presId="urn:microsoft.com/office/officeart/2005/8/layout/orgChart1"/>
    <dgm:cxn modelId="{0C51E688-91A3-4C66-B54E-C3251AB9F07A}" type="presParOf" srcId="{BEFE7B8F-553D-4CD7-B02F-F8BAAB12CA5A}" destId="{EEB07FC9-6A02-499A-9115-9A7580E912C5}" srcOrd="1" destOrd="0" presId="urn:microsoft.com/office/officeart/2005/8/layout/orgChart1"/>
    <dgm:cxn modelId="{1549334D-8474-4FBF-AFDF-507D2CCDE5D2}" type="presParOf" srcId="{D86BDADE-86A8-4DC8-80C3-4C97C5D7E523}" destId="{084AF347-D42B-47B4-96A9-7D8E02B3D289}" srcOrd="1" destOrd="0" presId="urn:microsoft.com/office/officeart/2005/8/layout/orgChart1"/>
    <dgm:cxn modelId="{933BEF07-C464-4A59-8B8F-07CFD6520A2F}" type="presParOf" srcId="{D86BDADE-86A8-4DC8-80C3-4C97C5D7E523}" destId="{6352A07B-19E7-4D61-BBD7-A86D8AF67888}" srcOrd="2" destOrd="0" presId="urn:microsoft.com/office/officeart/2005/8/layout/orgChart1"/>
    <dgm:cxn modelId="{8199209F-F3B5-407B-9BC1-5B23C5EB9460}" type="presParOf" srcId="{BE179592-9AC5-4C2E-885A-C79497E3D7A9}" destId="{FCC06888-972C-4606-8E65-3EAF17495ECE}"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B9CBED-8DAC-4A82-9A8D-65E95EA390BE}" type="doc">
      <dgm:prSet loTypeId="urn:microsoft.com/office/officeart/2005/8/layout/orgChart1" loCatId="hierarchy" qsTypeId="urn:microsoft.com/office/officeart/2005/8/quickstyle/simple5" qsCatId="simple" csTypeId="urn:microsoft.com/office/officeart/2005/8/colors/accent1_2" csCatId="accent1" phldr="1"/>
      <dgm:spPr/>
    </dgm:pt>
    <dgm:pt modelId="{BECEFFC1-C332-47FC-BFDF-91F2F9824F7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الفرق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بين القواعد الفقهية وبعض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العلوم المشابهة</a:t>
          </a:r>
          <a:endParaRPr kumimoji="0" lang="en-US"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gm:t>
    </dgm:pt>
    <dgm:pt modelId="{6C5E1383-2201-4104-942A-661A2E04FA55}" type="parTrans" cxnId="{C11D8D2F-37CA-40AB-9004-F56F91FC8AFA}">
      <dgm:prSet/>
      <dgm:spPr/>
      <dgm:t>
        <a:bodyPr/>
        <a:lstStyle/>
        <a:p>
          <a:pPr rtl="1"/>
          <a:endParaRPr lang="ar-SA"/>
        </a:p>
      </dgm:t>
    </dgm:pt>
    <dgm:pt modelId="{49CFCC60-777C-443C-99AE-903D4D051A1B}" type="sibTrans" cxnId="{C11D8D2F-37CA-40AB-9004-F56F91FC8AFA}">
      <dgm:prSet/>
      <dgm:spPr/>
      <dgm:t>
        <a:bodyPr/>
        <a:lstStyle/>
        <a:p>
          <a:pPr rtl="1"/>
          <a:endParaRPr lang="ar-SA"/>
        </a:p>
      </dgm:t>
    </dgm:pt>
    <dgm:pt modelId="{9F41A9AF-14BC-450C-98BD-CE4CE9508235}">
      <dgm:prSet>
        <dgm:style>
          <a:lnRef idx="0">
            <a:schemeClr val="accent5"/>
          </a:lnRef>
          <a:fillRef idx="3">
            <a:schemeClr val="accent5"/>
          </a:fillRef>
          <a:effectRef idx="3">
            <a:schemeClr val="accent5"/>
          </a:effectRef>
          <a:fontRef idx="minor">
            <a:schemeClr val="lt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والنظريات الفقهية</a:t>
          </a:r>
          <a:endParaRPr kumimoji="0" lang="en-US"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gm:t>
    </dgm:pt>
    <dgm:pt modelId="{F94F2923-5B86-4A66-B2C6-47B4C0688773}" type="parTrans" cxnId="{F2947C9A-AE9F-4BCF-AC87-AB562E84B0F9}">
      <dgm:prSet/>
      <dgm:spPr/>
      <dgm:t>
        <a:bodyPr/>
        <a:lstStyle/>
        <a:p>
          <a:pPr rtl="1"/>
          <a:endParaRPr lang="ar-SA"/>
        </a:p>
      </dgm:t>
    </dgm:pt>
    <dgm:pt modelId="{B5A30074-C639-462E-8379-B4A3DE2ED781}" type="sibTrans" cxnId="{F2947C9A-AE9F-4BCF-AC87-AB562E84B0F9}">
      <dgm:prSet/>
      <dgm:spPr/>
      <dgm:t>
        <a:bodyPr/>
        <a:lstStyle/>
        <a:p>
          <a:pPr rtl="1"/>
          <a:endParaRPr lang="ar-SA"/>
        </a:p>
      </dgm:t>
    </dgm:pt>
    <dgm:pt modelId="{904A6DB6-050D-40A7-9949-AD0C65099E63}">
      <dgm:prSet>
        <dgm:style>
          <a:lnRef idx="0">
            <a:schemeClr val="accent5"/>
          </a:lnRef>
          <a:fillRef idx="3">
            <a:schemeClr val="accent5"/>
          </a:fillRef>
          <a:effectRef idx="3">
            <a:schemeClr val="accent5"/>
          </a:effectRef>
          <a:fontRef idx="minor">
            <a:schemeClr val="lt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والقواعد الأصولية</a:t>
          </a:r>
          <a:endParaRPr kumimoji="0" lang="en-US"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gm:t>
    </dgm:pt>
    <dgm:pt modelId="{B5DEFD5B-5D6E-4BE8-816C-9D68C0BF3989}" type="parTrans" cxnId="{B5042C3C-AAB3-4CE5-B195-D4BDBFC3D66A}">
      <dgm:prSet/>
      <dgm:spPr/>
      <dgm:t>
        <a:bodyPr/>
        <a:lstStyle/>
        <a:p>
          <a:pPr rtl="1"/>
          <a:endParaRPr lang="ar-SA"/>
        </a:p>
      </dgm:t>
    </dgm:pt>
    <dgm:pt modelId="{BE235E1E-F7DF-48C3-9BF5-A8237888A9D9}" type="sibTrans" cxnId="{B5042C3C-AAB3-4CE5-B195-D4BDBFC3D66A}">
      <dgm:prSet/>
      <dgm:spPr/>
      <dgm:t>
        <a:bodyPr/>
        <a:lstStyle/>
        <a:p>
          <a:pPr rtl="1"/>
          <a:endParaRPr lang="ar-SA"/>
        </a:p>
      </dgm:t>
    </dgm:pt>
    <dgm:pt modelId="{09E2E1BC-32C1-4B29-8BBE-C1F873750693}" type="pres">
      <dgm:prSet presAssocID="{87B9CBED-8DAC-4A82-9A8D-65E95EA390BE}" presName="hierChild1" presStyleCnt="0">
        <dgm:presLayoutVars>
          <dgm:orgChart val="1"/>
          <dgm:chPref val="1"/>
          <dgm:dir/>
          <dgm:animOne val="branch"/>
          <dgm:animLvl val="lvl"/>
          <dgm:resizeHandles/>
        </dgm:presLayoutVars>
      </dgm:prSet>
      <dgm:spPr/>
    </dgm:pt>
    <dgm:pt modelId="{BBD31F9E-26AA-40E4-BE73-30FD5785DD54}" type="pres">
      <dgm:prSet presAssocID="{BECEFFC1-C332-47FC-BFDF-91F2F9824F7F}" presName="hierRoot1" presStyleCnt="0">
        <dgm:presLayoutVars>
          <dgm:hierBranch/>
        </dgm:presLayoutVars>
      </dgm:prSet>
      <dgm:spPr/>
    </dgm:pt>
    <dgm:pt modelId="{FA017165-E183-4CB2-BBCB-1B281C3B4CA1}" type="pres">
      <dgm:prSet presAssocID="{BECEFFC1-C332-47FC-BFDF-91F2F9824F7F}" presName="rootComposite1" presStyleCnt="0"/>
      <dgm:spPr/>
    </dgm:pt>
    <dgm:pt modelId="{7096CF5D-D596-49D2-AABE-C8F176C54BB8}" type="pres">
      <dgm:prSet presAssocID="{BECEFFC1-C332-47FC-BFDF-91F2F9824F7F}" presName="rootText1" presStyleLbl="node0" presStyleIdx="0" presStyleCnt="1">
        <dgm:presLayoutVars>
          <dgm:chPref val="3"/>
        </dgm:presLayoutVars>
      </dgm:prSet>
      <dgm:spPr/>
      <dgm:t>
        <a:bodyPr/>
        <a:lstStyle/>
        <a:p>
          <a:pPr rtl="1"/>
          <a:endParaRPr lang="ar-SA"/>
        </a:p>
      </dgm:t>
    </dgm:pt>
    <dgm:pt modelId="{581C3802-D585-49FB-B6EC-3F94FCD8CAA6}" type="pres">
      <dgm:prSet presAssocID="{BECEFFC1-C332-47FC-BFDF-91F2F9824F7F}" presName="rootConnector1" presStyleLbl="node1" presStyleIdx="0" presStyleCnt="0"/>
      <dgm:spPr/>
      <dgm:t>
        <a:bodyPr/>
        <a:lstStyle/>
        <a:p>
          <a:pPr rtl="1"/>
          <a:endParaRPr lang="ar-SA"/>
        </a:p>
      </dgm:t>
    </dgm:pt>
    <dgm:pt modelId="{CA06E15B-19AD-46D0-9221-CD7291E282B2}" type="pres">
      <dgm:prSet presAssocID="{BECEFFC1-C332-47FC-BFDF-91F2F9824F7F}" presName="hierChild2" presStyleCnt="0"/>
      <dgm:spPr/>
    </dgm:pt>
    <dgm:pt modelId="{604BED37-50E5-4BF4-8952-5605E56A7228}" type="pres">
      <dgm:prSet presAssocID="{F94F2923-5B86-4A66-B2C6-47B4C0688773}" presName="Name35" presStyleLbl="parChTrans1D2" presStyleIdx="0" presStyleCnt="2"/>
      <dgm:spPr/>
      <dgm:t>
        <a:bodyPr/>
        <a:lstStyle/>
        <a:p>
          <a:pPr rtl="1"/>
          <a:endParaRPr lang="ar-SA"/>
        </a:p>
      </dgm:t>
    </dgm:pt>
    <dgm:pt modelId="{43F8BA41-F992-4F20-AB21-F0ACBAFF68C4}" type="pres">
      <dgm:prSet presAssocID="{9F41A9AF-14BC-450C-98BD-CE4CE9508235}" presName="hierRoot2" presStyleCnt="0">
        <dgm:presLayoutVars>
          <dgm:hierBranch/>
        </dgm:presLayoutVars>
      </dgm:prSet>
      <dgm:spPr/>
    </dgm:pt>
    <dgm:pt modelId="{DDC4C3B4-2D42-4A4D-AA5A-A16E99F8587F}" type="pres">
      <dgm:prSet presAssocID="{9F41A9AF-14BC-450C-98BD-CE4CE9508235}" presName="rootComposite" presStyleCnt="0"/>
      <dgm:spPr/>
    </dgm:pt>
    <dgm:pt modelId="{224CB98B-48BB-48E8-BD62-212D0B4EAB39}" type="pres">
      <dgm:prSet presAssocID="{9F41A9AF-14BC-450C-98BD-CE4CE9508235}" presName="rootText" presStyleLbl="node2" presStyleIdx="0" presStyleCnt="2" custScaleY="66158">
        <dgm:presLayoutVars>
          <dgm:chPref val="3"/>
        </dgm:presLayoutVars>
      </dgm:prSet>
      <dgm:spPr/>
      <dgm:t>
        <a:bodyPr/>
        <a:lstStyle/>
        <a:p>
          <a:pPr rtl="1"/>
          <a:endParaRPr lang="ar-SA"/>
        </a:p>
      </dgm:t>
    </dgm:pt>
    <dgm:pt modelId="{76943B8A-8F3D-499F-BC78-F0DDA2AFA412}" type="pres">
      <dgm:prSet presAssocID="{9F41A9AF-14BC-450C-98BD-CE4CE9508235}" presName="rootConnector" presStyleLbl="node2" presStyleIdx="0" presStyleCnt="2"/>
      <dgm:spPr/>
      <dgm:t>
        <a:bodyPr/>
        <a:lstStyle/>
        <a:p>
          <a:pPr rtl="1"/>
          <a:endParaRPr lang="ar-SA"/>
        </a:p>
      </dgm:t>
    </dgm:pt>
    <dgm:pt modelId="{6B3F30B1-83F1-4729-9995-75F7F8F15119}" type="pres">
      <dgm:prSet presAssocID="{9F41A9AF-14BC-450C-98BD-CE4CE9508235}" presName="hierChild4" presStyleCnt="0"/>
      <dgm:spPr/>
    </dgm:pt>
    <dgm:pt modelId="{D32E457E-5AD7-4892-A926-B034FBF2B0E5}" type="pres">
      <dgm:prSet presAssocID="{9F41A9AF-14BC-450C-98BD-CE4CE9508235}" presName="hierChild5" presStyleCnt="0"/>
      <dgm:spPr/>
    </dgm:pt>
    <dgm:pt modelId="{301ADB66-0013-45A4-BBB4-602547C6D2CC}" type="pres">
      <dgm:prSet presAssocID="{B5DEFD5B-5D6E-4BE8-816C-9D68C0BF3989}" presName="Name35" presStyleLbl="parChTrans1D2" presStyleIdx="1" presStyleCnt="2"/>
      <dgm:spPr/>
      <dgm:t>
        <a:bodyPr/>
        <a:lstStyle/>
        <a:p>
          <a:pPr rtl="1"/>
          <a:endParaRPr lang="ar-SA"/>
        </a:p>
      </dgm:t>
    </dgm:pt>
    <dgm:pt modelId="{F9DBB9A3-5FB0-4D52-A80E-09A22A1F698E}" type="pres">
      <dgm:prSet presAssocID="{904A6DB6-050D-40A7-9949-AD0C65099E63}" presName="hierRoot2" presStyleCnt="0">
        <dgm:presLayoutVars>
          <dgm:hierBranch/>
        </dgm:presLayoutVars>
      </dgm:prSet>
      <dgm:spPr/>
    </dgm:pt>
    <dgm:pt modelId="{626D093E-1255-496A-ABB9-EEBA608B0D97}" type="pres">
      <dgm:prSet presAssocID="{904A6DB6-050D-40A7-9949-AD0C65099E63}" presName="rootComposite" presStyleCnt="0"/>
      <dgm:spPr/>
    </dgm:pt>
    <dgm:pt modelId="{70AB2E12-5D1B-4079-9420-A1B493C9CBFF}" type="pres">
      <dgm:prSet presAssocID="{904A6DB6-050D-40A7-9949-AD0C65099E63}" presName="rootText" presStyleLbl="node2" presStyleIdx="1" presStyleCnt="2" custScaleY="66158">
        <dgm:presLayoutVars>
          <dgm:chPref val="3"/>
        </dgm:presLayoutVars>
      </dgm:prSet>
      <dgm:spPr/>
      <dgm:t>
        <a:bodyPr/>
        <a:lstStyle/>
        <a:p>
          <a:pPr rtl="1"/>
          <a:endParaRPr lang="ar-SA"/>
        </a:p>
      </dgm:t>
    </dgm:pt>
    <dgm:pt modelId="{30A46E08-2804-45EE-BAF7-5E9D1D4FA8D1}" type="pres">
      <dgm:prSet presAssocID="{904A6DB6-050D-40A7-9949-AD0C65099E63}" presName="rootConnector" presStyleLbl="node2" presStyleIdx="1" presStyleCnt="2"/>
      <dgm:spPr/>
      <dgm:t>
        <a:bodyPr/>
        <a:lstStyle/>
        <a:p>
          <a:pPr rtl="1"/>
          <a:endParaRPr lang="ar-SA"/>
        </a:p>
      </dgm:t>
    </dgm:pt>
    <dgm:pt modelId="{D1FBEE3E-52A8-42A4-BC4F-3F7C8051E8AE}" type="pres">
      <dgm:prSet presAssocID="{904A6DB6-050D-40A7-9949-AD0C65099E63}" presName="hierChild4" presStyleCnt="0"/>
      <dgm:spPr/>
    </dgm:pt>
    <dgm:pt modelId="{CB1A3D49-8BE8-4AE5-A79B-56F16C43B676}" type="pres">
      <dgm:prSet presAssocID="{904A6DB6-050D-40A7-9949-AD0C65099E63}" presName="hierChild5" presStyleCnt="0"/>
      <dgm:spPr/>
    </dgm:pt>
    <dgm:pt modelId="{70A198EE-365C-4F36-8116-F05FA7D3DAEB}" type="pres">
      <dgm:prSet presAssocID="{BECEFFC1-C332-47FC-BFDF-91F2F9824F7F}" presName="hierChild3" presStyleCnt="0"/>
      <dgm:spPr/>
    </dgm:pt>
  </dgm:ptLst>
  <dgm:cxnLst>
    <dgm:cxn modelId="{75E76773-80C1-4E47-980C-5CF99F8C5EB6}" type="presOf" srcId="{9F41A9AF-14BC-450C-98BD-CE4CE9508235}" destId="{76943B8A-8F3D-499F-BC78-F0DDA2AFA412}" srcOrd="1" destOrd="0" presId="urn:microsoft.com/office/officeart/2005/8/layout/orgChart1"/>
    <dgm:cxn modelId="{890D191E-37A5-4165-8857-06E42DE4E1B2}" type="presOf" srcId="{BECEFFC1-C332-47FC-BFDF-91F2F9824F7F}" destId="{581C3802-D585-49FB-B6EC-3F94FCD8CAA6}" srcOrd="1" destOrd="0" presId="urn:microsoft.com/office/officeart/2005/8/layout/orgChart1"/>
    <dgm:cxn modelId="{26198579-5BF9-4A5D-A9CF-FD9F7222F5C4}" type="presOf" srcId="{BECEFFC1-C332-47FC-BFDF-91F2F9824F7F}" destId="{7096CF5D-D596-49D2-AABE-C8F176C54BB8}" srcOrd="0" destOrd="0" presId="urn:microsoft.com/office/officeart/2005/8/layout/orgChart1"/>
    <dgm:cxn modelId="{0242CC4D-688C-4110-8033-2BB3EE7B1D14}" type="presOf" srcId="{9F41A9AF-14BC-450C-98BD-CE4CE9508235}" destId="{224CB98B-48BB-48E8-BD62-212D0B4EAB39}" srcOrd="0" destOrd="0" presId="urn:microsoft.com/office/officeart/2005/8/layout/orgChart1"/>
    <dgm:cxn modelId="{F2947C9A-AE9F-4BCF-AC87-AB562E84B0F9}" srcId="{BECEFFC1-C332-47FC-BFDF-91F2F9824F7F}" destId="{9F41A9AF-14BC-450C-98BD-CE4CE9508235}" srcOrd="0" destOrd="0" parTransId="{F94F2923-5B86-4A66-B2C6-47B4C0688773}" sibTransId="{B5A30074-C639-462E-8379-B4A3DE2ED781}"/>
    <dgm:cxn modelId="{428F8A62-A804-40B8-9782-24CEF3EF5DB1}" type="presOf" srcId="{904A6DB6-050D-40A7-9949-AD0C65099E63}" destId="{70AB2E12-5D1B-4079-9420-A1B493C9CBFF}" srcOrd="0" destOrd="0" presId="urn:microsoft.com/office/officeart/2005/8/layout/orgChart1"/>
    <dgm:cxn modelId="{B5042C3C-AAB3-4CE5-B195-D4BDBFC3D66A}" srcId="{BECEFFC1-C332-47FC-BFDF-91F2F9824F7F}" destId="{904A6DB6-050D-40A7-9949-AD0C65099E63}" srcOrd="1" destOrd="0" parTransId="{B5DEFD5B-5D6E-4BE8-816C-9D68C0BF3989}" sibTransId="{BE235E1E-F7DF-48C3-9BF5-A8237888A9D9}"/>
    <dgm:cxn modelId="{C11D8D2F-37CA-40AB-9004-F56F91FC8AFA}" srcId="{87B9CBED-8DAC-4A82-9A8D-65E95EA390BE}" destId="{BECEFFC1-C332-47FC-BFDF-91F2F9824F7F}" srcOrd="0" destOrd="0" parTransId="{6C5E1383-2201-4104-942A-661A2E04FA55}" sibTransId="{49CFCC60-777C-443C-99AE-903D4D051A1B}"/>
    <dgm:cxn modelId="{0FF052B6-A9C4-4944-B7CA-6AF932551850}" type="presOf" srcId="{904A6DB6-050D-40A7-9949-AD0C65099E63}" destId="{30A46E08-2804-45EE-BAF7-5E9D1D4FA8D1}" srcOrd="1" destOrd="0" presId="urn:microsoft.com/office/officeart/2005/8/layout/orgChart1"/>
    <dgm:cxn modelId="{BC0163C5-2377-4406-8848-C1F8ABAE20F8}" type="presOf" srcId="{87B9CBED-8DAC-4A82-9A8D-65E95EA390BE}" destId="{09E2E1BC-32C1-4B29-8BBE-C1F873750693}" srcOrd="0" destOrd="0" presId="urn:microsoft.com/office/officeart/2005/8/layout/orgChart1"/>
    <dgm:cxn modelId="{C9637042-DE67-4E84-90B0-73E836E7CF7D}" type="presOf" srcId="{F94F2923-5B86-4A66-B2C6-47B4C0688773}" destId="{604BED37-50E5-4BF4-8952-5605E56A7228}" srcOrd="0" destOrd="0" presId="urn:microsoft.com/office/officeart/2005/8/layout/orgChart1"/>
    <dgm:cxn modelId="{B2629BBD-A05A-4899-8057-735AC61B56AA}" type="presOf" srcId="{B5DEFD5B-5D6E-4BE8-816C-9D68C0BF3989}" destId="{301ADB66-0013-45A4-BBB4-602547C6D2CC}" srcOrd="0" destOrd="0" presId="urn:microsoft.com/office/officeart/2005/8/layout/orgChart1"/>
    <dgm:cxn modelId="{375982E3-9EF2-4EB7-8286-7F1113355244}" type="presParOf" srcId="{09E2E1BC-32C1-4B29-8BBE-C1F873750693}" destId="{BBD31F9E-26AA-40E4-BE73-30FD5785DD54}" srcOrd="0" destOrd="0" presId="urn:microsoft.com/office/officeart/2005/8/layout/orgChart1"/>
    <dgm:cxn modelId="{CFEDCE56-CF8E-4B25-A7CB-822CB85957D2}" type="presParOf" srcId="{BBD31F9E-26AA-40E4-BE73-30FD5785DD54}" destId="{FA017165-E183-4CB2-BBCB-1B281C3B4CA1}" srcOrd="0" destOrd="0" presId="urn:microsoft.com/office/officeart/2005/8/layout/orgChart1"/>
    <dgm:cxn modelId="{4B741973-7FD0-4119-A027-2D305FB95842}" type="presParOf" srcId="{FA017165-E183-4CB2-BBCB-1B281C3B4CA1}" destId="{7096CF5D-D596-49D2-AABE-C8F176C54BB8}" srcOrd="0" destOrd="0" presId="urn:microsoft.com/office/officeart/2005/8/layout/orgChart1"/>
    <dgm:cxn modelId="{2FFA2275-1B00-4664-B1A6-F389296DF7ED}" type="presParOf" srcId="{FA017165-E183-4CB2-BBCB-1B281C3B4CA1}" destId="{581C3802-D585-49FB-B6EC-3F94FCD8CAA6}" srcOrd="1" destOrd="0" presId="urn:microsoft.com/office/officeart/2005/8/layout/orgChart1"/>
    <dgm:cxn modelId="{D6BC3E00-077B-4A60-A8D5-EFD4AF581B3A}" type="presParOf" srcId="{BBD31F9E-26AA-40E4-BE73-30FD5785DD54}" destId="{CA06E15B-19AD-46D0-9221-CD7291E282B2}" srcOrd="1" destOrd="0" presId="urn:microsoft.com/office/officeart/2005/8/layout/orgChart1"/>
    <dgm:cxn modelId="{6ED1F5C4-84A9-4EA3-9E89-90D91B66E2FC}" type="presParOf" srcId="{CA06E15B-19AD-46D0-9221-CD7291E282B2}" destId="{604BED37-50E5-4BF4-8952-5605E56A7228}" srcOrd="0" destOrd="0" presId="urn:microsoft.com/office/officeart/2005/8/layout/orgChart1"/>
    <dgm:cxn modelId="{0B84ED3A-B150-43A8-9D89-3545A98E6A08}" type="presParOf" srcId="{CA06E15B-19AD-46D0-9221-CD7291E282B2}" destId="{43F8BA41-F992-4F20-AB21-F0ACBAFF68C4}" srcOrd="1" destOrd="0" presId="urn:microsoft.com/office/officeart/2005/8/layout/orgChart1"/>
    <dgm:cxn modelId="{D353F97E-C8E1-41BA-B492-A16EA44E73E4}" type="presParOf" srcId="{43F8BA41-F992-4F20-AB21-F0ACBAFF68C4}" destId="{DDC4C3B4-2D42-4A4D-AA5A-A16E99F8587F}" srcOrd="0" destOrd="0" presId="urn:microsoft.com/office/officeart/2005/8/layout/orgChart1"/>
    <dgm:cxn modelId="{5C1B9980-AE9C-4011-AB96-AA02AD485057}" type="presParOf" srcId="{DDC4C3B4-2D42-4A4D-AA5A-A16E99F8587F}" destId="{224CB98B-48BB-48E8-BD62-212D0B4EAB39}" srcOrd="0" destOrd="0" presId="urn:microsoft.com/office/officeart/2005/8/layout/orgChart1"/>
    <dgm:cxn modelId="{3F9E8AB3-EB0A-41D8-97C1-7FE6C3B52ED9}" type="presParOf" srcId="{DDC4C3B4-2D42-4A4D-AA5A-A16E99F8587F}" destId="{76943B8A-8F3D-499F-BC78-F0DDA2AFA412}" srcOrd="1" destOrd="0" presId="urn:microsoft.com/office/officeart/2005/8/layout/orgChart1"/>
    <dgm:cxn modelId="{C4DD025C-855E-44F4-B0F7-823E29E560CC}" type="presParOf" srcId="{43F8BA41-F992-4F20-AB21-F0ACBAFF68C4}" destId="{6B3F30B1-83F1-4729-9995-75F7F8F15119}" srcOrd="1" destOrd="0" presId="urn:microsoft.com/office/officeart/2005/8/layout/orgChart1"/>
    <dgm:cxn modelId="{606E96C0-FF85-4315-80AF-3CF0E5E6EAD3}" type="presParOf" srcId="{43F8BA41-F992-4F20-AB21-F0ACBAFF68C4}" destId="{D32E457E-5AD7-4892-A926-B034FBF2B0E5}" srcOrd="2" destOrd="0" presId="urn:microsoft.com/office/officeart/2005/8/layout/orgChart1"/>
    <dgm:cxn modelId="{3C7A831D-DB01-4A5E-BB8E-6A802F7D2F49}" type="presParOf" srcId="{CA06E15B-19AD-46D0-9221-CD7291E282B2}" destId="{301ADB66-0013-45A4-BBB4-602547C6D2CC}" srcOrd="2" destOrd="0" presId="urn:microsoft.com/office/officeart/2005/8/layout/orgChart1"/>
    <dgm:cxn modelId="{EBC92F99-69C6-4E92-B0A1-DBB277B80F97}" type="presParOf" srcId="{CA06E15B-19AD-46D0-9221-CD7291E282B2}" destId="{F9DBB9A3-5FB0-4D52-A80E-09A22A1F698E}" srcOrd="3" destOrd="0" presId="urn:microsoft.com/office/officeart/2005/8/layout/orgChart1"/>
    <dgm:cxn modelId="{EC18AD19-55D7-4415-A2F6-5A6EDF19A8DD}" type="presParOf" srcId="{F9DBB9A3-5FB0-4D52-A80E-09A22A1F698E}" destId="{626D093E-1255-496A-ABB9-EEBA608B0D97}" srcOrd="0" destOrd="0" presId="urn:microsoft.com/office/officeart/2005/8/layout/orgChart1"/>
    <dgm:cxn modelId="{6056E1C7-67F4-4543-A9C4-630DCC044A27}" type="presParOf" srcId="{626D093E-1255-496A-ABB9-EEBA608B0D97}" destId="{70AB2E12-5D1B-4079-9420-A1B493C9CBFF}" srcOrd="0" destOrd="0" presId="urn:microsoft.com/office/officeart/2005/8/layout/orgChart1"/>
    <dgm:cxn modelId="{DC4E791D-A1E0-4915-BFCB-D296EBC346AB}" type="presParOf" srcId="{626D093E-1255-496A-ABB9-EEBA608B0D97}" destId="{30A46E08-2804-45EE-BAF7-5E9D1D4FA8D1}" srcOrd="1" destOrd="0" presId="urn:microsoft.com/office/officeart/2005/8/layout/orgChart1"/>
    <dgm:cxn modelId="{55E3A1D5-B4BD-4F25-8F4E-402768432718}" type="presParOf" srcId="{F9DBB9A3-5FB0-4D52-A80E-09A22A1F698E}" destId="{D1FBEE3E-52A8-42A4-BC4F-3F7C8051E8AE}" srcOrd="1" destOrd="0" presId="urn:microsoft.com/office/officeart/2005/8/layout/orgChart1"/>
    <dgm:cxn modelId="{A61216CA-D648-4CD0-BA4D-71E13747904B}" type="presParOf" srcId="{F9DBB9A3-5FB0-4D52-A80E-09A22A1F698E}" destId="{CB1A3D49-8BE8-4AE5-A79B-56F16C43B676}" srcOrd="2" destOrd="0" presId="urn:microsoft.com/office/officeart/2005/8/layout/orgChart1"/>
    <dgm:cxn modelId="{5F5E2907-3C60-4E45-A1F6-4F9D8BE2A088}" type="presParOf" srcId="{BBD31F9E-26AA-40E4-BE73-30FD5785DD54}" destId="{70A198EE-365C-4F36-8116-F05FA7D3DAEB}"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7B9CBED-8DAC-4A82-9A8D-65E95EA390BE}" type="doc">
      <dgm:prSet loTypeId="urn:microsoft.com/office/officeart/2005/8/layout/orgChart1" loCatId="hierarchy" qsTypeId="urn:microsoft.com/office/officeart/2005/8/quickstyle/simple5" qsCatId="simple" csTypeId="urn:microsoft.com/office/officeart/2005/8/colors/accent1_2" csCatId="accent1" phldr="1"/>
      <dgm:spPr/>
    </dgm:pt>
    <dgm:pt modelId="{BECEFFC1-C332-47FC-BFDF-91F2F9824F7F}">
      <dgm:prSet custT="1">
        <dgm:style>
          <a:lnRef idx="0">
            <a:schemeClr val="accent2"/>
          </a:lnRef>
          <a:fillRef idx="3">
            <a:schemeClr val="accent2"/>
          </a:fillRef>
          <a:effectRef idx="3">
            <a:schemeClr val="accent2"/>
          </a:effectRef>
          <a:fontRef idx="minor">
            <a:schemeClr val="lt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rgbClr val="FFFF00"/>
              </a:solidFill>
              <a:effectLst>
                <a:outerShdw blurRad="38100" dist="38100" dir="2700000" algn="tl">
                  <a:srgbClr val="000000">
                    <a:alpha val="43137"/>
                  </a:srgbClr>
                </a:outerShdw>
              </a:effectLst>
              <a:latin typeface="Times New Roman" pitchFamily="18" charset="0"/>
              <a:cs typeface="AL-Mateen" pitchFamily="2" charset="-78"/>
            </a:rPr>
            <a:t>مقومات  </a:t>
          </a:r>
        </a:p>
        <a:p>
          <a:pPr marL="0" lvl="0" indent="0" algn="ctr" defTabSz="914400" rtl="1">
            <a:lnSpc>
              <a:spcPct val="100000"/>
            </a:lnSpc>
            <a:spcBef>
              <a:spcPct val="0"/>
            </a:spcBef>
            <a:spcAft>
              <a:spcPct val="0"/>
            </a:spcAft>
            <a:buNone/>
          </a:pPr>
          <a:r>
            <a:rPr kumimoji="0" lang="ar-SA" sz="3200" b="0" i="0" u="none" strike="noStrike" cap="none" normalizeH="0" baseline="0" dirty="0" smtClean="0">
              <a:ln>
                <a:noFill/>
              </a:ln>
              <a:solidFill>
                <a:srgbClr val="FFFF00"/>
              </a:solidFill>
              <a:effectLst>
                <a:outerShdw blurRad="38100" dist="38100" dir="2700000" algn="tl">
                  <a:srgbClr val="000000">
                    <a:alpha val="43137"/>
                  </a:srgbClr>
                </a:outerShdw>
              </a:effectLst>
              <a:latin typeface="Times New Roman" pitchFamily="18" charset="0"/>
              <a:cs typeface="AL-Mateen" pitchFamily="2" charset="-78"/>
            </a:rPr>
            <a:t>القاعدة الفقهية</a:t>
          </a:r>
          <a:endParaRPr kumimoji="0" lang="en-US" sz="3200" b="0" i="0" u="none" strike="noStrike" cap="none" normalizeH="0" baseline="0" dirty="0" smtClean="0">
            <a:ln/>
            <a:solidFill>
              <a:srgbClr val="FFFF00"/>
            </a:solidFill>
            <a:effectLst>
              <a:outerShdw blurRad="38100" dist="38100" dir="2700000" algn="tl">
                <a:srgbClr val="000000">
                  <a:alpha val="43137"/>
                </a:srgbClr>
              </a:outerShdw>
            </a:effectLst>
            <a:latin typeface="Times New Roman" pitchFamily="18" charset="0"/>
            <a:cs typeface="AL-Mateen" pitchFamily="2" charset="-78"/>
          </a:endParaRPr>
        </a:p>
      </dgm:t>
    </dgm:pt>
    <dgm:pt modelId="{6C5E1383-2201-4104-942A-661A2E04FA55}" type="parTrans" cxnId="{C11D8D2F-37CA-40AB-9004-F56F91FC8AFA}">
      <dgm:prSet/>
      <dgm:spPr/>
      <dgm:t>
        <a:bodyPr/>
        <a:lstStyle/>
        <a:p>
          <a:pPr rtl="1"/>
          <a:endParaRPr lang="ar-SA"/>
        </a:p>
      </dgm:t>
    </dgm:pt>
    <dgm:pt modelId="{49CFCC60-777C-443C-99AE-903D4D051A1B}" type="sibTrans" cxnId="{C11D8D2F-37CA-40AB-9004-F56F91FC8AFA}">
      <dgm:prSet/>
      <dgm:spPr/>
      <dgm:t>
        <a:bodyPr/>
        <a:lstStyle/>
        <a:p>
          <a:pPr rtl="1"/>
          <a:endParaRPr lang="ar-SA"/>
        </a:p>
      </dgm:t>
    </dgm:pt>
    <dgm:pt modelId="{9F41A9AF-14BC-450C-98BD-CE4CE9508235}">
      <dgm:prSet custT="1">
        <dgm:style>
          <a:lnRef idx="0">
            <a:schemeClr val="accent4"/>
          </a:lnRef>
          <a:fillRef idx="3">
            <a:schemeClr val="accent4"/>
          </a:fillRef>
          <a:effectRef idx="3">
            <a:schemeClr val="accent4"/>
          </a:effectRef>
          <a:fontRef idx="minor">
            <a:schemeClr val="lt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cs typeface="AL-Mateen" pitchFamily="2" charset="-78"/>
            </a:rPr>
            <a:t>شروط تطبيق القاعدة</a:t>
          </a:r>
          <a:endParaRPr kumimoji="0" lang="en-US" sz="2800" b="0" i="0" u="none" strike="noStrike" cap="none" normalizeH="0" baseline="0" dirty="0" smtClean="0">
            <a:ln/>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dgm:t>
    </dgm:pt>
    <dgm:pt modelId="{F94F2923-5B86-4A66-B2C6-47B4C0688773}" type="parTrans" cxnId="{F2947C9A-AE9F-4BCF-AC87-AB562E84B0F9}">
      <dgm:prSet/>
      <dgm:spPr/>
      <dgm:t>
        <a:bodyPr/>
        <a:lstStyle/>
        <a:p>
          <a:pPr rtl="1"/>
          <a:endParaRPr lang="ar-SA"/>
        </a:p>
      </dgm:t>
    </dgm:pt>
    <dgm:pt modelId="{B5A30074-C639-462E-8379-B4A3DE2ED781}" type="sibTrans" cxnId="{F2947C9A-AE9F-4BCF-AC87-AB562E84B0F9}">
      <dgm:prSet/>
      <dgm:spPr/>
      <dgm:t>
        <a:bodyPr/>
        <a:lstStyle/>
        <a:p>
          <a:pPr rtl="1"/>
          <a:endParaRPr lang="ar-SA"/>
        </a:p>
      </dgm:t>
    </dgm:pt>
    <dgm:pt modelId="{904A6DB6-050D-40A7-9949-AD0C65099E63}">
      <dgm:prSet custT="1">
        <dgm:style>
          <a:lnRef idx="0">
            <a:schemeClr val="accent4"/>
          </a:lnRef>
          <a:fillRef idx="3">
            <a:schemeClr val="accent4"/>
          </a:fillRef>
          <a:effectRef idx="3">
            <a:schemeClr val="accent4"/>
          </a:effectRef>
          <a:fontRef idx="minor">
            <a:schemeClr val="lt1"/>
          </a:fontRef>
        </dgm:styl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cs typeface="AL-Mateen" pitchFamily="2" charset="-78"/>
            </a:rPr>
            <a:t>أركان القاعدة</a:t>
          </a:r>
          <a:endParaRPr kumimoji="0" lang="en-US" sz="2800" b="0" i="0" u="none" strike="noStrike" cap="none" normalizeH="0" baseline="0" dirty="0" smtClean="0">
            <a:ln/>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dgm:t>
    </dgm:pt>
    <dgm:pt modelId="{B5DEFD5B-5D6E-4BE8-816C-9D68C0BF3989}" type="parTrans" cxnId="{B5042C3C-AAB3-4CE5-B195-D4BDBFC3D66A}">
      <dgm:prSet/>
      <dgm:spPr/>
      <dgm:t>
        <a:bodyPr/>
        <a:lstStyle/>
        <a:p>
          <a:pPr rtl="1"/>
          <a:endParaRPr lang="ar-SA"/>
        </a:p>
      </dgm:t>
    </dgm:pt>
    <dgm:pt modelId="{BE235E1E-F7DF-48C3-9BF5-A8237888A9D9}" type="sibTrans" cxnId="{B5042C3C-AAB3-4CE5-B195-D4BDBFC3D66A}">
      <dgm:prSet/>
      <dgm:spPr/>
      <dgm:t>
        <a:bodyPr/>
        <a:lstStyle/>
        <a:p>
          <a:pPr rtl="1"/>
          <a:endParaRPr lang="ar-SA"/>
        </a:p>
      </dgm:t>
    </dgm:pt>
    <dgm:pt modelId="{09E2E1BC-32C1-4B29-8BBE-C1F873750693}" type="pres">
      <dgm:prSet presAssocID="{87B9CBED-8DAC-4A82-9A8D-65E95EA390BE}" presName="hierChild1" presStyleCnt="0">
        <dgm:presLayoutVars>
          <dgm:orgChart val="1"/>
          <dgm:chPref val="1"/>
          <dgm:dir/>
          <dgm:animOne val="branch"/>
          <dgm:animLvl val="lvl"/>
          <dgm:resizeHandles/>
        </dgm:presLayoutVars>
      </dgm:prSet>
      <dgm:spPr/>
    </dgm:pt>
    <dgm:pt modelId="{BBD31F9E-26AA-40E4-BE73-30FD5785DD54}" type="pres">
      <dgm:prSet presAssocID="{BECEFFC1-C332-47FC-BFDF-91F2F9824F7F}" presName="hierRoot1" presStyleCnt="0">
        <dgm:presLayoutVars>
          <dgm:hierBranch/>
        </dgm:presLayoutVars>
      </dgm:prSet>
      <dgm:spPr/>
    </dgm:pt>
    <dgm:pt modelId="{FA017165-E183-4CB2-BBCB-1B281C3B4CA1}" type="pres">
      <dgm:prSet presAssocID="{BECEFFC1-C332-47FC-BFDF-91F2F9824F7F}" presName="rootComposite1" presStyleCnt="0"/>
      <dgm:spPr/>
    </dgm:pt>
    <dgm:pt modelId="{7096CF5D-D596-49D2-AABE-C8F176C54BB8}" type="pres">
      <dgm:prSet presAssocID="{BECEFFC1-C332-47FC-BFDF-91F2F9824F7F}" presName="rootText1" presStyleLbl="node0" presStyleIdx="0" presStyleCnt="1">
        <dgm:presLayoutVars>
          <dgm:chPref val="3"/>
        </dgm:presLayoutVars>
      </dgm:prSet>
      <dgm:spPr/>
      <dgm:t>
        <a:bodyPr/>
        <a:lstStyle/>
        <a:p>
          <a:pPr rtl="1"/>
          <a:endParaRPr lang="ar-SA"/>
        </a:p>
      </dgm:t>
    </dgm:pt>
    <dgm:pt modelId="{581C3802-D585-49FB-B6EC-3F94FCD8CAA6}" type="pres">
      <dgm:prSet presAssocID="{BECEFFC1-C332-47FC-BFDF-91F2F9824F7F}" presName="rootConnector1" presStyleLbl="node1" presStyleIdx="0" presStyleCnt="0"/>
      <dgm:spPr/>
      <dgm:t>
        <a:bodyPr/>
        <a:lstStyle/>
        <a:p>
          <a:pPr rtl="1"/>
          <a:endParaRPr lang="ar-SA"/>
        </a:p>
      </dgm:t>
    </dgm:pt>
    <dgm:pt modelId="{CA06E15B-19AD-46D0-9221-CD7291E282B2}" type="pres">
      <dgm:prSet presAssocID="{BECEFFC1-C332-47FC-BFDF-91F2F9824F7F}" presName="hierChild2" presStyleCnt="0"/>
      <dgm:spPr/>
    </dgm:pt>
    <dgm:pt modelId="{604BED37-50E5-4BF4-8952-5605E56A7228}" type="pres">
      <dgm:prSet presAssocID="{F94F2923-5B86-4A66-B2C6-47B4C0688773}" presName="Name35" presStyleLbl="parChTrans1D2" presStyleIdx="0" presStyleCnt="2"/>
      <dgm:spPr/>
      <dgm:t>
        <a:bodyPr/>
        <a:lstStyle/>
        <a:p>
          <a:pPr rtl="1"/>
          <a:endParaRPr lang="ar-SA"/>
        </a:p>
      </dgm:t>
    </dgm:pt>
    <dgm:pt modelId="{43F8BA41-F992-4F20-AB21-F0ACBAFF68C4}" type="pres">
      <dgm:prSet presAssocID="{9F41A9AF-14BC-450C-98BD-CE4CE9508235}" presName="hierRoot2" presStyleCnt="0">
        <dgm:presLayoutVars>
          <dgm:hierBranch/>
        </dgm:presLayoutVars>
      </dgm:prSet>
      <dgm:spPr/>
    </dgm:pt>
    <dgm:pt modelId="{DDC4C3B4-2D42-4A4D-AA5A-A16E99F8587F}" type="pres">
      <dgm:prSet presAssocID="{9F41A9AF-14BC-450C-98BD-CE4CE9508235}" presName="rootComposite" presStyleCnt="0"/>
      <dgm:spPr/>
    </dgm:pt>
    <dgm:pt modelId="{224CB98B-48BB-48E8-BD62-212D0B4EAB39}" type="pres">
      <dgm:prSet presAssocID="{9F41A9AF-14BC-450C-98BD-CE4CE9508235}" presName="rootText" presStyleLbl="node2" presStyleIdx="0" presStyleCnt="2" custScaleY="40142">
        <dgm:presLayoutVars>
          <dgm:chPref val="3"/>
        </dgm:presLayoutVars>
      </dgm:prSet>
      <dgm:spPr/>
      <dgm:t>
        <a:bodyPr/>
        <a:lstStyle/>
        <a:p>
          <a:pPr rtl="1"/>
          <a:endParaRPr lang="ar-SA"/>
        </a:p>
      </dgm:t>
    </dgm:pt>
    <dgm:pt modelId="{76943B8A-8F3D-499F-BC78-F0DDA2AFA412}" type="pres">
      <dgm:prSet presAssocID="{9F41A9AF-14BC-450C-98BD-CE4CE9508235}" presName="rootConnector" presStyleLbl="node2" presStyleIdx="0" presStyleCnt="2"/>
      <dgm:spPr/>
      <dgm:t>
        <a:bodyPr/>
        <a:lstStyle/>
        <a:p>
          <a:pPr rtl="1"/>
          <a:endParaRPr lang="ar-SA"/>
        </a:p>
      </dgm:t>
    </dgm:pt>
    <dgm:pt modelId="{6B3F30B1-83F1-4729-9995-75F7F8F15119}" type="pres">
      <dgm:prSet presAssocID="{9F41A9AF-14BC-450C-98BD-CE4CE9508235}" presName="hierChild4" presStyleCnt="0"/>
      <dgm:spPr/>
    </dgm:pt>
    <dgm:pt modelId="{D32E457E-5AD7-4892-A926-B034FBF2B0E5}" type="pres">
      <dgm:prSet presAssocID="{9F41A9AF-14BC-450C-98BD-CE4CE9508235}" presName="hierChild5" presStyleCnt="0"/>
      <dgm:spPr/>
    </dgm:pt>
    <dgm:pt modelId="{301ADB66-0013-45A4-BBB4-602547C6D2CC}" type="pres">
      <dgm:prSet presAssocID="{B5DEFD5B-5D6E-4BE8-816C-9D68C0BF3989}" presName="Name35" presStyleLbl="parChTrans1D2" presStyleIdx="1" presStyleCnt="2"/>
      <dgm:spPr/>
      <dgm:t>
        <a:bodyPr/>
        <a:lstStyle/>
        <a:p>
          <a:pPr rtl="1"/>
          <a:endParaRPr lang="ar-SA"/>
        </a:p>
      </dgm:t>
    </dgm:pt>
    <dgm:pt modelId="{F9DBB9A3-5FB0-4D52-A80E-09A22A1F698E}" type="pres">
      <dgm:prSet presAssocID="{904A6DB6-050D-40A7-9949-AD0C65099E63}" presName="hierRoot2" presStyleCnt="0">
        <dgm:presLayoutVars>
          <dgm:hierBranch/>
        </dgm:presLayoutVars>
      </dgm:prSet>
      <dgm:spPr/>
    </dgm:pt>
    <dgm:pt modelId="{626D093E-1255-496A-ABB9-EEBA608B0D97}" type="pres">
      <dgm:prSet presAssocID="{904A6DB6-050D-40A7-9949-AD0C65099E63}" presName="rootComposite" presStyleCnt="0"/>
      <dgm:spPr/>
    </dgm:pt>
    <dgm:pt modelId="{70AB2E12-5D1B-4079-9420-A1B493C9CBFF}" type="pres">
      <dgm:prSet presAssocID="{904A6DB6-050D-40A7-9949-AD0C65099E63}" presName="rootText" presStyleLbl="node2" presStyleIdx="1" presStyleCnt="2" custScaleY="40142">
        <dgm:presLayoutVars>
          <dgm:chPref val="3"/>
        </dgm:presLayoutVars>
      </dgm:prSet>
      <dgm:spPr/>
      <dgm:t>
        <a:bodyPr/>
        <a:lstStyle/>
        <a:p>
          <a:pPr rtl="1"/>
          <a:endParaRPr lang="ar-SA"/>
        </a:p>
      </dgm:t>
    </dgm:pt>
    <dgm:pt modelId="{30A46E08-2804-45EE-BAF7-5E9D1D4FA8D1}" type="pres">
      <dgm:prSet presAssocID="{904A6DB6-050D-40A7-9949-AD0C65099E63}" presName="rootConnector" presStyleLbl="node2" presStyleIdx="1" presStyleCnt="2"/>
      <dgm:spPr/>
      <dgm:t>
        <a:bodyPr/>
        <a:lstStyle/>
        <a:p>
          <a:pPr rtl="1"/>
          <a:endParaRPr lang="ar-SA"/>
        </a:p>
      </dgm:t>
    </dgm:pt>
    <dgm:pt modelId="{D1FBEE3E-52A8-42A4-BC4F-3F7C8051E8AE}" type="pres">
      <dgm:prSet presAssocID="{904A6DB6-050D-40A7-9949-AD0C65099E63}" presName="hierChild4" presStyleCnt="0"/>
      <dgm:spPr/>
    </dgm:pt>
    <dgm:pt modelId="{CB1A3D49-8BE8-4AE5-A79B-56F16C43B676}" type="pres">
      <dgm:prSet presAssocID="{904A6DB6-050D-40A7-9949-AD0C65099E63}" presName="hierChild5" presStyleCnt="0"/>
      <dgm:spPr/>
    </dgm:pt>
    <dgm:pt modelId="{70A198EE-365C-4F36-8116-F05FA7D3DAEB}" type="pres">
      <dgm:prSet presAssocID="{BECEFFC1-C332-47FC-BFDF-91F2F9824F7F}" presName="hierChild3" presStyleCnt="0"/>
      <dgm:spPr/>
    </dgm:pt>
  </dgm:ptLst>
  <dgm:cxnLst>
    <dgm:cxn modelId="{96A72A29-778F-4A79-9970-29E7D8ABCB19}" type="presOf" srcId="{87B9CBED-8DAC-4A82-9A8D-65E95EA390BE}" destId="{09E2E1BC-32C1-4B29-8BBE-C1F873750693}" srcOrd="0" destOrd="0" presId="urn:microsoft.com/office/officeart/2005/8/layout/orgChart1"/>
    <dgm:cxn modelId="{2FBAC9D1-E1E0-42B7-B7A5-C9D13B933DB7}" type="presOf" srcId="{9F41A9AF-14BC-450C-98BD-CE4CE9508235}" destId="{224CB98B-48BB-48E8-BD62-212D0B4EAB39}" srcOrd="0" destOrd="0" presId="urn:microsoft.com/office/officeart/2005/8/layout/orgChart1"/>
    <dgm:cxn modelId="{6D87836B-D984-4D31-903F-C0DA7AAF16A8}" type="presOf" srcId="{9F41A9AF-14BC-450C-98BD-CE4CE9508235}" destId="{76943B8A-8F3D-499F-BC78-F0DDA2AFA412}" srcOrd="1" destOrd="0" presId="urn:microsoft.com/office/officeart/2005/8/layout/orgChart1"/>
    <dgm:cxn modelId="{F2947C9A-AE9F-4BCF-AC87-AB562E84B0F9}" srcId="{BECEFFC1-C332-47FC-BFDF-91F2F9824F7F}" destId="{9F41A9AF-14BC-450C-98BD-CE4CE9508235}" srcOrd="0" destOrd="0" parTransId="{F94F2923-5B86-4A66-B2C6-47B4C0688773}" sibTransId="{B5A30074-C639-462E-8379-B4A3DE2ED781}"/>
    <dgm:cxn modelId="{3EE65E38-7F2A-402B-B242-8187DFBB2FA8}" type="presOf" srcId="{F94F2923-5B86-4A66-B2C6-47B4C0688773}" destId="{604BED37-50E5-4BF4-8952-5605E56A7228}" srcOrd="0" destOrd="0" presId="urn:microsoft.com/office/officeart/2005/8/layout/orgChart1"/>
    <dgm:cxn modelId="{B5042C3C-AAB3-4CE5-B195-D4BDBFC3D66A}" srcId="{BECEFFC1-C332-47FC-BFDF-91F2F9824F7F}" destId="{904A6DB6-050D-40A7-9949-AD0C65099E63}" srcOrd="1" destOrd="0" parTransId="{B5DEFD5B-5D6E-4BE8-816C-9D68C0BF3989}" sibTransId="{BE235E1E-F7DF-48C3-9BF5-A8237888A9D9}"/>
    <dgm:cxn modelId="{C11D8D2F-37CA-40AB-9004-F56F91FC8AFA}" srcId="{87B9CBED-8DAC-4A82-9A8D-65E95EA390BE}" destId="{BECEFFC1-C332-47FC-BFDF-91F2F9824F7F}" srcOrd="0" destOrd="0" parTransId="{6C5E1383-2201-4104-942A-661A2E04FA55}" sibTransId="{49CFCC60-777C-443C-99AE-903D4D051A1B}"/>
    <dgm:cxn modelId="{B047E26C-96AD-4AC5-9A5B-3FDCC0834B76}" type="presOf" srcId="{904A6DB6-050D-40A7-9949-AD0C65099E63}" destId="{70AB2E12-5D1B-4079-9420-A1B493C9CBFF}" srcOrd="0" destOrd="0" presId="urn:microsoft.com/office/officeart/2005/8/layout/orgChart1"/>
    <dgm:cxn modelId="{2888B181-D2CB-4E1D-BCCC-24DF8C00BFF2}" type="presOf" srcId="{904A6DB6-050D-40A7-9949-AD0C65099E63}" destId="{30A46E08-2804-45EE-BAF7-5E9D1D4FA8D1}" srcOrd="1" destOrd="0" presId="urn:microsoft.com/office/officeart/2005/8/layout/orgChart1"/>
    <dgm:cxn modelId="{ABC2A65D-2F03-4505-8801-0600057C1B04}" type="presOf" srcId="{B5DEFD5B-5D6E-4BE8-816C-9D68C0BF3989}" destId="{301ADB66-0013-45A4-BBB4-602547C6D2CC}" srcOrd="0" destOrd="0" presId="urn:microsoft.com/office/officeart/2005/8/layout/orgChart1"/>
    <dgm:cxn modelId="{1C9172E0-449B-4D32-AE91-AC6EB169527E}" type="presOf" srcId="{BECEFFC1-C332-47FC-BFDF-91F2F9824F7F}" destId="{581C3802-D585-49FB-B6EC-3F94FCD8CAA6}" srcOrd="1" destOrd="0" presId="urn:microsoft.com/office/officeart/2005/8/layout/orgChart1"/>
    <dgm:cxn modelId="{90AC22F4-FBF7-4212-BEE2-52FCC3554FB8}" type="presOf" srcId="{BECEFFC1-C332-47FC-BFDF-91F2F9824F7F}" destId="{7096CF5D-D596-49D2-AABE-C8F176C54BB8}" srcOrd="0" destOrd="0" presId="urn:microsoft.com/office/officeart/2005/8/layout/orgChart1"/>
    <dgm:cxn modelId="{367124AD-1255-4C7C-9194-E3C3F4182C16}" type="presParOf" srcId="{09E2E1BC-32C1-4B29-8BBE-C1F873750693}" destId="{BBD31F9E-26AA-40E4-BE73-30FD5785DD54}" srcOrd="0" destOrd="0" presId="urn:microsoft.com/office/officeart/2005/8/layout/orgChart1"/>
    <dgm:cxn modelId="{5D85D47D-2AD0-4A1C-84EF-D8CBE682FD75}" type="presParOf" srcId="{BBD31F9E-26AA-40E4-BE73-30FD5785DD54}" destId="{FA017165-E183-4CB2-BBCB-1B281C3B4CA1}" srcOrd="0" destOrd="0" presId="urn:microsoft.com/office/officeart/2005/8/layout/orgChart1"/>
    <dgm:cxn modelId="{9A724C3F-6BE6-4E8B-963E-1849BD3503CF}" type="presParOf" srcId="{FA017165-E183-4CB2-BBCB-1B281C3B4CA1}" destId="{7096CF5D-D596-49D2-AABE-C8F176C54BB8}" srcOrd="0" destOrd="0" presId="urn:microsoft.com/office/officeart/2005/8/layout/orgChart1"/>
    <dgm:cxn modelId="{F2930537-4C9A-4350-8248-5C174255640A}" type="presParOf" srcId="{FA017165-E183-4CB2-BBCB-1B281C3B4CA1}" destId="{581C3802-D585-49FB-B6EC-3F94FCD8CAA6}" srcOrd="1" destOrd="0" presId="urn:microsoft.com/office/officeart/2005/8/layout/orgChart1"/>
    <dgm:cxn modelId="{AB11F7C7-40F3-41FE-A9C2-9573D85395FD}" type="presParOf" srcId="{BBD31F9E-26AA-40E4-BE73-30FD5785DD54}" destId="{CA06E15B-19AD-46D0-9221-CD7291E282B2}" srcOrd="1" destOrd="0" presId="urn:microsoft.com/office/officeart/2005/8/layout/orgChart1"/>
    <dgm:cxn modelId="{177EA001-7D01-4141-88A5-E0D8641697C3}" type="presParOf" srcId="{CA06E15B-19AD-46D0-9221-CD7291E282B2}" destId="{604BED37-50E5-4BF4-8952-5605E56A7228}" srcOrd="0" destOrd="0" presId="urn:microsoft.com/office/officeart/2005/8/layout/orgChart1"/>
    <dgm:cxn modelId="{7FCB2E58-8008-464C-90E7-9FA9DFF9DC6D}" type="presParOf" srcId="{CA06E15B-19AD-46D0-9221-CD7291E282B2}" destId="{43F8BA41-F992-4F20-AB21-F0ACBAFF68C4}" srcOrd="1" destOrd="0" presId="urn:microsoft.com/office/officeart/2005/8/layout/orgChart1"/>
    <dgm:cxn modelId="{C031AF77-A371-4206-BE49-A221A82AB43C}" type="presParOf" srcId="{43F8BA41-F992-4F20-AB21-F0ACBAFF68C4}" destId="{DDC4C3B4-2D42-4A4D-AA5A-A16E99F8587F}" srcOrd="0" destOrd="0" presId="urn:microsoft.com/office/officeart/2005/8/layout/orgChart1"/>
    <dgm:cxn modelId="{309AEB76-82B2-44AC-98CD-D270480C87AA}" type="presParOf" srcId="{DDC4C3B4-2D42-4A4D-AA5A-A16E99F8587F}" destId="{224CB98B-48BB-48E8-BD62-212D0B4EAB39}" srcOrd="0" destOrd="0" presId="urn:microsoft.com/office/officeart/2005/8/layout/orgChart1"/>
    <dgm:cxn modelId="{F1E2B573-0E1B-451C-B4A6-BE5326274F47}" type="presParOf" srcId="{DDC4C3B4-2D42-4A4D-AA5A-A16E99F8587F}" destId="{76943B8A-8F3D-499F-BC78-F0DDA2AFA412}" srcOrd="1" destOrd="0" presId="urn:microsoft.com/office/officeart/2005/8/layout/orgChart1"/>
    <dgm:cxn modelId="{BBA15089-6421-4F76-946F-8689C01AE678}" type="presParOf" srcId="{43F8BA41-F992-4F20-AB21-F0ACBAFF68C4}" destId="{6B3F30B1-83F1-4729-9995-75F7F8F15119}" srcOrd="1" destOrd="0" presId="urn:microsoft.com/office/officeart/2005/8/layout/orgChart1"/>
    <dgm:cxn modelId="{3B565443-8393-49A6-B6A5-434A826D7C9F}" type="presParOf" srcId="{43F8BA41-F992-4F20-AB21-F0ACBAFF68C4}" destId="{D32E457E-5AD7-4892-A926-B034FBF2B0E5}" srcOrd="2" destOrd="0" presId="urn:microsoft.com/office/officeart/2005/8/layout/orgChart1"/>
    <dgm:cxn modelId="{846822FB-E2CB-434D-BC08-78519AEFD92D}" type="presParOf" srcId="{CA06E15B-19AD-46D0-9221-CD7291E282B2}" destId="{301ADB66-0013-45A4-BBB4-602547C6D2CC}" srcOrd="2" destOrd="0" presId="urn:microsoft.com/office/officeart/2005/8/layout/orgChart1"/>
    <dgm:cxn modelId="{D170F1FA-46D3-41BF-B44D-F9FAA4B93C9E}" type="presParOf" srcId="{CA06E15B-19AD-46D0-9221-CD7291E282B2}" destId="{F9DBB9A3-5FB0-4D52-A80E-09A22A1F698E}" srcOrd="3" destOrd="0" presId="urn:microsoft.com/office/officeart/2005/8/layout/orgChart1"/>
    <dgm:cxn modelId="{FC91DDCE-AFB4-4AB0-87C5-3377D565FF1D}" type="presParOf" srcId="{F9DBB9A3-5FB0-4D52-A80E-09A22A1F698E}" destId="{626D093E-1255-496A-ABB9-EEBA608B0D97}" srcOrd="0" destOrd="0" presId="urn:microsoft.com/office/officeart/2005/8/layout/orgChart1"/>
    <dgm:cxn modelId="{07C1D3EC-8467-4066-8F68-B04417B35391}" type="presParOf" srcId="{626D093E-1255-496A-ABB9-EEBA608B0D97}" destId="{70AB2E12-5D1B-4079-9420-A1B493C9CBFF}" srcOrd="0" destOrd="0" presId="urn:microsoft.com/office/officeart/2005/8/layout/orgChart1"/>
    <dgm:cxn modelId="{03EAEFF5-B50C-4CD5-B476-62E2E4E74C1E}" type="presParOf" srcId="{626D093E-1255-496A-ABB9-EEBA608B0D97}" destId="{30A46E08-2804-45EE-BAF7-5E9D1D4FA8D1}" srcOrd="1" destOrd="0" presId="urn:microsoft.com/office/officeart/2005/8/layout/orgChart1"/>
    <dgm:cxn modelId="{7ED0F965-5404-494E-A29A-9F57CF5F933B}" type="presParOf" srcId="{F9DBB9A3-5FB0-4D52-A80E-09A22A1F698E}" destId="{D1FBEE3E-52A8-42A4-BC4F-3F7C8051E8AE}" srcOrd="1" destOrd="0" presId="urn:microsoft.com/office/officeart/2005/8/layout/orgChart1"/>
    <dgm:cxn modelId="{80E0A59B-D43C-4E1C-9815-C04A14DE59B8}" type="presParOf" srcId="{F9DBB9A3-5FB0-4D52-A80E-09A22A1F698E}" destId="{CB1A3D49-8BE8-4AE5-A79B-56F16C43B676}" srcOrd="2" destOrd="0" presId="urn:microsoft.com/office/officeart/2005/8/layout/orgChart1"/>
    <dgm:cxn modelId="{F36262B4-A791-4240-9002-EA6D384DC9CA}" type="presParOf" srcId="{BBD31F9E-26AA-40E4-BE73-30FD5785DD54}" destId="{70A198EE-365C-4F36-8116-F05FA7D3DAEB}"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6994440-BD25-4B9A-A98E-8F66D5682DFD}" type="doc">
      <dgm:prSet loTypeId="urn:microsoft.com/office/officeart/2005/8/layout/orgChart1" loCatId="hierarchy" qsTypeId="urn:microsoft.com/office/officeart/2005/8/quickstyle/3d1" qsCatId="3D" csTypeId="urn:microsoft.com/office/officeart/2005/8/colors/colorful4" csCatId="colorful" phldr="1"/>
      <dgm:spPr/>
    </dgm:pt>
    <dgm:pt modelId="{827CD54C-F2B3-4B00-A687-5040CB5E0DE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effectLst>
                <a:outerShdw blurRad="38100" dist="38100" dir="2700000" algn="tl">
                  <a:srgbClr val="000000">
                    <a:alpha val="43137"/>
                  </a:srgbClr>
                </a:outerShdw>
              </a:effectLst>
              <a:latin typeface="Times New Roman" pitchFamily="18" charset="0"/>
              <a:cs typeface="AL-Mateen" pitchFamily="2" charset="-78"/>
            </a:rPr>
            <a:t>مصادر تكوين القاعدة الفقهية</a:t>
          </a:r>
          <a:endParaRPr kumimoji="0" lang="en-US" b="0" i="0" u="none" strike="noStrike" cap="none" normalizeH="0" baseline="0" dirty="0" smtClean="0">
            <a:ln/>
            <a:effectLst>
              <a:outerShdw blurRad="38100" dist="38100" dir="2700000" algn="tl">
                <a:srgbClr val="000000">
                  <a:alpha val="43137"/>
                </a:srgbClr>
              </a:outerShdw>
            </a:effectLst>
            <a:latin typeface="Times New Roman" pitchFamily="18" charset="0"/>
            <a:cs typeface="AL-Mateen" pitchFamily="2" charset="-78"/>
          </a:endParaRPr>
        </a:p>
      </dgm:t>
    </dgm:pt>
    <dgm:pt modelId="{1633C72F-A582-44BC-A961-E58C3AB99BFF}" type="parTrans" cxnId="{8081C554-1763-4DD7-96FA-C9770664387C}">
      <dgm:prSet/>
      <dgm:spPr/>
      <dgm:t>
        <a:bodyPr/>
        <a:lstStyle/>
        <a:p>
          <a:pPr rtl="1"/>
          <a:endParaRPr lang="ar-SA"/>
        </a:p>
      </dgm:t>
    </dgm:pt>
    <dgm:pt modelId="{DFC992ED-FFC1-481E-888C-AA815A359012}" type="sibTrans" cxnId="{8081C554-1763-4DD7-96FA-C9770664387C}">
      <dgm:prSet/>
      <dgm:spPr/>
      <dgm:t>
        <a:bodyPr/>
        <a:lstStyle/>
        <a:p>
          <a:pPr rtl="1"/>
          <a:endParaRPr lang="ar-SA"/>
        </a:p>
      </dgm:t>
    </dgm:pt>
    <dgm:pt modelId="{A3387B67-BBDD-4BE8-A7E9-5F0AF64AB832}">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تخريج القواعد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من تراث العلماء</a:t>
          </a:r>
          <a:endParaRPr kumimoji="0" lang="en-US"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gm:t>
    </dgm:pt>
    <dgm:pt modelId="{F59D80F9-CBCA-4E60-95F1-14FAC96DCA1D}" type="parTrans" cxnId="{0DB77BC1-81D0-42BC-885B-F01D94B23B68}">
      <dgm:prSet/>
      <dgm:spPr/>
      <dgm:t>
        <a:bodyPr/>
        <a:lstStyle/>
        <a:p>
          <a:pPr rtl="1"/>
          <a:endParaRPr lang="ar-SA"/>
        </a:p>
      </dgm:t>
    </dgm:pt>
    <dgm:pt modelId="{DAB4C6D0-E85C-4CD1-A2D7-2DAA54CF307B}" type="sibTrans" cxnId="{0DB77BC1-81D0-42BC-885B-F01D94B23B68}">
      <dgm:prSet/>
      <dgm:spPr/>
      <dgm:t>
        <a:bodyPr/>
        <a:lstStyle/>
        <a:p>
          <a:pPr rtl="1"/>
          <a:endParaRPr lang="ar-SA"/>
        </a:p>
      </dgm:t>
    </dgm:pt>
    <dgm:pt modelId="{FF37ECDE-93A2-4471-8A0D-18796DE47DFD}">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نصوص العلماء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والأقوال المخرَّجة لهم</a:t>
          </a:r>
          <a:endParaRPr kumimoji="0" lang="en-US"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gm:t>
    </dgm:pt>
    <dgm:pt modelId="{1EB4A322-9B68-45AF-967F-39929B21B0A7}" type="parTrans" cxnId="{12984273-B4C8-4B16-A78F-DAA45C1840BC}">
      <dgm:prSet/>
      <dgm:spPr/>
      <dgm:t>
        <a:bodyPr/>
        <a:lstStyle/>
        <a:p>
          <a:pPr rtl="1"/>
          <a:endParaRPr lang="ar-SA"/>
        </a:p>
      </dgm:t>
    </dgm:pt>
    <dgm:pt modelId="{4C6AA7E7-0519-48B8-8658-C595E5A09B22}" type="sibTrans" cxnId="{12984273-B4C8-4B16-A78F-DAA45C1840BC}">
      <dgm:prSet/>
      <dgm:spPr/>
      <dgm:t>
        <a:bodyPr/>
        <a:lstStyle/>
        <a:p>
          <a:pPr rtl="1"/>
          <a:endParaRPr lang="ar-SA"/>
        </a:p>
      </dgm:t>
    </dgm:pt>
    <dgm:pt modelId="{170756C8-085E-495E-B549-6A279AD0F666}">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نصوص الشارع</a:t>
          </a:r>
          <a:endParaRPr kumimoji="0" lang="en-US" b="0" i="0" u="none" strike="noStrike"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gm:t>
    </dgm:pt>
    <dgm:pt modelId="{3F3F97EC-F3AF-4DED-9C6F-46E172807737}" type="parTrans" cxnId="{592F7C0B-8E1D-4EA6-A328-CBB15B34FF23}">
      <dgm:prSet/>
      <dgm:spPr/>
      <dgm:t>
        <a:bodyPr/>
        <a:lstStyle/>
        <a:p>
          <a:pPr rtl="1"/>
          <a:endParaRPr lang="ar-SA"/>
        </a:p>
      </dgm:t>
    </dgm:pt>
    <dgm:pt modelId="{79CEF713-7D1D-404F-9DA0-CF894440E658}" type="sibTrans" cxnId="{592F7C0B-8E1D-4EA6-A328-CBB15B34FF23}">
      <dgm:prSet/>
      <dgm:spPr/>
      <dgm:t>
        <a:bodyPr/>
        <a:lstStyle/>
        <a:p>
          <a:pPr rtl="1"/>
          <a:endParaRPr lang="ar-SA"/>
        </a:p>
      </dgm:t>
    </dgm:pt>
    <dgm:pt modelId="{E2C2ECB8-8D4C-4D0D-9791-D8DFFAEC664C}" type="pres">
      <dgm:prSet presAssocID="{06994440-BD25-4B9A-A98E-8F66D5682DFD}" presName="hierChild1" presStyleCnt="0">
        <dgm:presLayoutVars>
          <dgm:orgChart val="1"/>
          <dgm:chPref val="1"/>
          <dgm:dir/>
          <dgm:animOne val="branch"/>
          <dgm:animLvl val="lvl"/>
          <dgm:resizeHandles/>
        </dgm:presLayoutVars>
      </dgm:prSet>
      <dgm:spPr/>
    </dgm:pt>
    <dgm:pt modelId="{D6E10481-D2C5-4652-8441-CD1BE1214F08}" type="pres">
      <dgm:prSet presAssocID="{827CD54C-F2B3-4B00-A687-5040CB5E0DEF}" presName="hierRoot1" presStyleCnt="0">
        <dgm:presLayoutVars>
          <dgm:hierBranch/>
        </dgm:presLayoutVars>
      </dgm:prSet>
      <dgm:spPr/>
    </dgm:pt>
    <dgm:pt modelId="{C4E2DD37-7C3B-48CD-89B0-CBE359F0F001}" type="pres">
      <dgm:prSet presAssocID="{827CD54C-F2B3-4B00-A687-5040CB5E0DEF}" presName="rootComposite1" presStyleCnt="0"/>
      <dgm:spPr/>
    </dgm:pt>
    <dgm:pt modelId="{022979E7-7A93-47CD-BF1D-DA6EEF847C4F}" type="pres">
      <dgm:prSet presAssocID="{827CD54C-F2B3-4B00-A687-5040CB5E0DEF}" presName="rootText1" presStyleLbl="node0" presStyleIdx="0" presStyleCnt="1" custScaleX="169530" custScaleY="60572">
        <dgm:presLayoutVars>
          <dgm:chPref val="3"/>
        </dgm:presLayoutVars>
      </dgm:prSet>
      <dgm:spPr/>
      <dgm:t>
        <a:bodyPr/>
        <a:lstStyle/>
        <a:p>
          <a:pPr rtl="1"/>
          <a:endParaRPr lang="ar-SA"/>
        </a:p>
      </dgm:t>
    </dgm:pt>
    <dgm:pt modelId="{9621E53D-AEF6-44FC-81AB-9E2B82157FFC}" type="pres">
      <dgm:prSet presAssocID="{827CD54C-F2B3-4B00-A687-5040CB5E0DEF}" presName="rootConnector1" presStyleLbl="node1" presStyleIdx="0" presStyleCnt="0"/>
      <dgm:spPr/>
      <dgm:t>
        <a:bodyPr/>
        <a:lstStyle/>
        <a:p>
          <a:pPr rtl="1"/>
          <a:endParaRPr lang="ar-SA"/>
        </a:p>
      </dgm:t>
    </dgm:pt>
    <dgm:pt modelId="{446A967A-B788-47E1-BDF0-57187764E232}" type="pres">
      <dgm:prSet presAssocID="{827CD54C-F2B3-4B00-A687-5040CB5E0DEF}" presName="hierChild2" presStyleCnt="0"/>
      <dgm:spPr/>
    </dgm:pt>
    <dgm:pt modelId="{4B7E2965-A4F5-4703-A3D9-D4DA1189893F}" type="pres">
      <dgm:prSet presAssocID="{F59D80F9-CBCA-4E60-95F1-14FAC96DCA1D}" presName="Name35" presStyleLbl="parChTrans1D2" presStyleIdx="0" presStyleCnt="3"/>
      <dgm:spPr/>
      <dgm:t>
        <a:bodyPr/>
        <a:lstStyle/>
        <a:p>
          <a:pPr rtl="1"/>
          <a:endParaRPr lang="ar-SA"/>
        </a:p>
      </dgm:t>
    </dgm:pt>
    <dgm:pt modelId="{0C3B2C69-6CD8-4B9A-A06D-D7C83DD4BF7B}" type="pres">
      <dgm:prSet presAssocID="{A3387B67-BBDD-4BE8-A7E9-5F0AF64AB832}" presName="hierRoot2" presStyleCnt="0">
        <dgm:presLayoutVars>
          <dgm:hierBranch/>
        </dgm:presLayoutVars>
      </dgm:prSet>
      <dgm:spPr/>
    </dgm:pt>
    <dgm:pt modelId="{226AB74A-5C48-4374-9E27-DA2DCE12C1C1}" type="pres">
      <dgm:prSet presAssocID="{A3387B67-BBDD-4BE8-A7E9-5F0AF64AB832}" presName="rootComposite" presStyleCnt="0"/>
      <dgm:spPr/>
    </dgm:pt>
    <dgm:pt modelId="{7DBE3FCA-E153-458E-82B5-FFFA3AA895BC}" type="pres">
      <dgm:prSet presAssocID="{A3387B67-BBDD-4BE8-A7E9-5F0AF64AB832}" presName="rootText" presStyleLbl="node2" presStyleIdx="0" presStyleCnt="3">
        <dgm:presLayoutVars>
          <dgm:chPref val="3"/>
        </dgm:presLayoutVars>
      </dgm:prSet>
      <dgm:spPr/>
      <dgm:t>
        <a:bodyPr/>
        <a:lstStyle/>
        <a:p>
          <a:pPr rtl="1"/>
          <a:endParaRPr lang="ar-SA"/>
        </a:p>
      </dgm:t>
    </dgm:pt>
    <dgm:pt modelId="{96807DFB-7EE2-4228-A1DB-FEE3E28FAF82}" type="pres">
      <dgm:prSet presAssocID="{A3387B67-BBDD-4BE8-A7E9-5F0AF64AB832}" presName="rootConnector" presStyleLbl="node2" presStyleIdx="0" presStyleCnt="3"/>
      <dgm:spPr/>
      <dgm:t>
        <a:bodyPr/>
        <a:lstStyle/>
        <a:p>
          <a:pPr rtl="1"/>
          <a:endParaRPr lang="ar-SA"/>
        </a:p>
      </dgm:t>
    </dgm:pt>
    <dgm:pt modelId="{1BAE02AE-72C8-4401-9D16-098CA9BD9F93}" type="pres">
      <dgm:prSet presAssocID="{A3387B67-BBDD-4BE8-A7E9-5F0AF64AB832}" presName="hierChild4" presStyleCnt="0"/>
      <dgm:spPr/>
    </dgm:pt>
    <dgm:pt modelId="{DB124000-A7FE-4F1D-A3BE-9892A97A34E5}" type="pres">
      <dgm:prSet presAssocID="{A3387B67-BBDD-4BE8-A7E9-5F0AF64AB832}" presName="hierChild5" presStyleCnt="0"/>
      <dgm:spPr/>
    </dgm:pt>
    <dgm:pt modelId="{FE1476EC-1A7E-4044-9104-25F9B4936782}" type="pres">
      <dgm:prSet presAssocID="{1EB4A322-9B68-45AF-967F-39929B21B0A7}" presName="Name35" presStyleLbl="parChTrans1D2" presStyleIdx="1" presStyleCnt="3"/>
      <dgm:spPr/>
      <dgm:t>
        <a:bodyPr/>
        <a:lstStyle/>
        <a:p>
          <a:pPr rtl="1"/>
          <a:endParaRPr lang="ar-SA"/>
        </a:p>
      </dgm:t>
    </dgm:pt>
    <dgm:pt modelId="{1A795C54-EE91-4520-8D44-A1AFDCF969B8}" type="pres">
      <dgm:prSet presAssocID="{FF37ECDE-93A2-4471-8A0D-18796DE47DFD}" presName="hierRoot2" presStyleCnt="0">
        <dgm:presLayoutVars>
          <dgm:hierBranch/>
        </dgm:presLayoutVars>
      </dgm:prSet>
      <dgm:spPr/>
    </dgm:pt>
    <dgm:pt modelId="{AFC3AE76-414A-4E9B-A401-F97A4B8E232C}" type="pres">
      <dgm:prSet presAssocID="{FF37ECDE-93A2-4471-8A0D-18796DE47DFD}" presName="rootComposite" presStyleCnt="0"/>
      <dgm:spPr/>
    </dgm:pt>
    <dgm:pt modelId="{58D71C95-5CF0-489F-82FE-3A75E1450930}" type="pres">
      <dgm:prSet presAssocID="{FF37ECDE-93A2-4471-8A0D-18796DE47DFD}" presName="rootText" presStyleLbl="node2" presStyleIdx="1" presStyleCnt="3">
        <dgm:presLayoutVars>
          <dgm:chPref val="3"/>
        </dgm:presLayoutVars>
      </dgm:prSet>
      <dgm:spPr/>
      <dgm:t>
        <a:bodyPr/>
        <a:lstStyle/>
        <a:p>
          <a:pPr rtl="1"/>
          <a:endParaRPr lang="ar-SA"/>
        </a:p>
      </dgm:t>
    </dgm:pt>
    <dgm:pt modelId="{228F1557-63FC-4B85-9590-489E0916B9F6}" type="pres">
      <dgm:prSet presAssocID="{FF37ECDE-93A2-4471-8A0D-18796DE47DFD}" presName="rootConnector" presStyleLbl="node2" presStyleIdx="1" presStyleCnt="3"/>
      <dgm:spPr/>
      <dgm:t>
        <a:bodyPr/>
        <a:lstStyle/>
        <a:p>
          <a:pPr rtl="1"/>
          <a:endParaRPr lang="ar-SA"/>
        </a:p>
      </dgm:t>
    </dgm:pt>
    <dgm:pt modelId="{30A968B5-0915-4435-AD73-EBB8C7C01848}" type="pres">
      <dgm:prSet presAssocID="{FF37ECDE-93A2-4471-8A0D-18796DE47DFD}" presName="hierChild4" presStyleCnt="0"/>
      <dgm:spPr/>
    </dgm:pt>
    <dgm:pt modelId="{E175C4D1-1637-455B-9AB0-98DBFFED4B13}" type="pres">
      <dgm:prSet presAssocID="{FF37ECDE-93A2-4471-8A0D-18796DE47DFD}" presName="hierChild5" presStyleCnt="0"/>
      <dgm:spPr/>
    </dgm:pt>
    <dgm:pt modelId="{42F61BAF-8F56-4612-A3E2-761AEF8342F6}" type="pres">
      <dgm:prSet presAssocID="{3F3F97EC-F3AF-4DED-9C6F-46E172807737}" presName="Name35" presStyleLbl="parChTrans1D2" presStyleIdx="2" presStyleCnt="3"/>
      <dgm:spPr/>
      <dgm:t>
        <a:bodyPr/>
        <a:lstStyle/>
        <a:p>
          <a:pPr rtl="1"/>
          <a:endParaRPr lang="ar-SA"/>
        </a:p>
      </dgm:t>
    </dgm:pt>
    <dgm:pt modelId="{244F336C-676D-462C-8BFF-88888CB30A48}" type="pres">
      <dgm:prSet presAssocID="{170756C8-085E-495E-B549-6A279AD0F666}" presName="hierRoot2" presStyleCnt="0">
        <dgm:presLayoutVars>
          <dgm:hierBranch/>
        </dgm:presLayoutVars>
      </dgm:prSet>
      <dgm:spPr/>
    </dgm:pt>
    <dgm:pt modelId="{EEBD6B23-F1A7-406A-A998-1AF3F8ED8A31}" type="pres">
      <dgm:prSet presAssocID="{170756C8-085E-495E-B549-6A279AD0F666}" presName="rootComposite" presStyleCnt="0"/>
      <dgm:spPr/>
    </dgm:pt>
    <dgm:pt modelId="{5F990E03-9443-47D7-ABFD-4DE8A7D9A5D4}" type="pres">
      <dgm:prSet presAssocID="{170756C8-085E-495E-B549-6A279AD0F666}" presName="rootText" presStyleLbl="node2" presStyleIdx="2" presStyleCnt="3">
        <dgm:presLayoutVars>
          <dgm:chPref val="3"/>
        </dgm:presLayoutVars>
      </dgm:prSet>
      <dgm:spPr/>
      <dgm:t>
        <a:bodyPr/>
        <a:lstStyle/>
        <a:p>
          <a:pPr rtl="1"/>
          <a:endParaRPr lang="ar-SA"/>
        </a:p>
      </dgm:t>
    </dgm:pt>
    <dgm:pt modelId="{A029201A-FDBC-490D-8CAD-79490F4D5A85}" type="pres">
      <dgm:prSet presAssocID="{170756C8-085E-495E-B549-6A279AD0F666}" presName="rootConnector" presStyleLbl="node2" presStyleIdx="2" presStyleCnt="3"/>
      <dgm:spPr/>
      <dgm:t>
        <a:bodyPr/>
        <a:lstStyle/>
        <a:p>
          <a:pPr rtl="1"/>
          <a:endParaRPr lang="ar-SA"/>
        </a:p>
      </dgm:t>
    </dgm:pt>
    <dgm:pt modelId="{E9B1C57A-A753-4DEB-9BEF-1B0BC1FD194E}" type="pres">
      <dgm:prSet presAssocID="{170756C8-085E-495E-B549-6A279AD0F666}" presName="hierChild4" presStyleCnt="0"/>
      <dgm:spPr/>
    </dgm:pt>
    <dgm:pt modelId="{6B58E06A-AF4C-46DC-BF14-F34026B25056}" type="pres">
      <dgm:prSet presAssocID="{170756C8-085E-495E-B549-6A279AD0F666}" presName="hierChild5" presStyleCnt="0"/>
      <dgm:spPr/>
    </dgm:pt>
    <dgm:pt modelId="{8922E64F-64BA-4ABB-A93B-ED90CCE08C14}" type="pres">
      <dgm:prSet presAssocID="{827CD54C-F2B3-4B00-A687-5040CB5E0DEF}" presName="hierChild3" presStyleCnt="0"/>
      <dgm:spPr/>
    </dgm:pt>
  </dgm:ptLst>
  <dgm:cxnLst>
    <dgm:cxn modelId="{185E5E9A-0E4E-42E1-B8D0-EC0D2F15317E}" type="presOf" srcId="{827CD54C-F2B3-4B00-A687-5040CB5E0DEF}" destId="{9621E53D-AEF6-44FC-81AB-9E2B82157FFC}" srcOrd="1" destOrd="0" presId="urn:microsoft.com/office/officeart/2005/8/layout/orgChart1"/>
    <dgm:cxn modelId="{7C35B14A-963A-467B-9416-64C852518648}" type="presOf" srcId="{1EB4A322-9B68-45AF-967F-39929B21B0A7}" destId="{FE1476EC-1A7E-4044-9104-25F9B4936782}" srcOrd="0" destOrd="0" presId="urn:microsoft.com/office/officeart/2005/8/layout/orgChart1"/>
    <dgm:cxn modelId="{3203781C-0671-4412-94AB-08C062B22067}" type="presOf" srcId="{06994440-BD25-4B9A-A98E-8F66D5682DFD}" destId="{E2C2ECB8-8D4C-4D0D-9791-D8DFFAEC664C}" srcOrd="0" destOrd="0" presId="urn:microsoft.com/office/officeart/2005/8/layout/orgChart1"/>
    <dgm:cxn modelId="{10726103-B99E-4B93-B94C-B76E8EB3F437}" type="presOf" srcId="{F59D80F9-CBCA-4E60-95F1-14FAC96DCA1D}" destId="{4B7E2965-A4F5-4703-A3D9-D4DA1189893F}" srcOrd="0" destOrd="0" presId="urn:microsoft.com/office/officeart/2005/8/layout/orgChart1"/>
    <dgm:cxn modelId="{0DB77BC1-81D0-42BC-885B-F01D94B23B68}" srcId="{827CD54C-F2B3-4B00-A687-5040CB5E0DEF}" destId="{A3387B67-BBDD-4BE8-A7E9-5F0AF64AB832}" srcOrd="0" destOrd="0" parTransId="{F59D80F9-CBCA-4E60-95F1-14FAC96DCA1D}" sibTransId="{DAB4C6D0-E85C-4CD1-A2D7-2DAA54CF307B}"/>
    <dgm:cxn modelId="{67961E09-C4C3-4C54-8E43-7862590D6D2C}" type="presOf" srcId="{170756C8-085E-495E-B549-6A279AD0F666}" destId="{5F990E03-9443-47D7-ABFD-4DE8A7D9A5D4}" srcOrd="0" destOrd="0" presId="urn:microsoft.com/office/officeart/2005/8/layout/orgChart1"/>
    <dgm:cxn modelId="{12984273-B4C8-4B16-A78F-DAA45C1840BC}" srcId="{827CD54C-F2B3-4B00-A687-5040CB5E0DEF}" destId="{FF37ECDE-93A2-4471-8A0D-18796DE47DFD}" srcOrd="1" destOrd="0" parTransId="{1EB4A322-9B68-45AF-967F-39929B21B0A7}" sibTransId="{4C6AA7E7-0519-48B8-8658-C595E5A09B22}"/>
    <dgm:cxn modelId="{037FAABD-1C50-47F6-A632-5A3E1C2CAD84}" type="presOf" srcId="{A3387B67-BBDD-4BE8-A7E9-5F0AF64AB832}" destId="{7DBE3FCA-E153-458E-82B5-FFFA3AA895BC}" srcOrd="0" destOrd="0" presId="urn:microsoft.com/office/officeart/2005/8/layout/orgChart1"/>
    <dgm:cxn modelId="{592F7C0B-8E1D-4EA6-A328-CBB15B34FF23}" srcId="{827CD54C-F2B3-4B00-A687-5040CB5E0DEF}" destId="{170756C8-085E-495E-B549-6A279AD0F666}" srcOrd="2" destOrd="0" parTransId="{3F3F97EC-F3AF-4DED-9C6F-46E172807737}" sibTransId="{79CEF713-7D1D-404F-9DA0-CF894440E658}"/>
    <dgm:cxn modelId="{FA242618-AB60-4B5B-9EFE-78B72AB250A7}" type="presOf" srcId="{FF37ECDE-93A2-4471-8A0D-18796DE47DFD}" destId="{58D71C95-5CF0-489F-82FE-3A75E1450930}" srcOrd="0" destOrd="0" presId="urn:microsoft.com/office/officeart/2005/8/layout/orgChart1"/>
    <dgm:cxn modelId="{8081C554-1763-4DD7-96FA-C9770664387C}" srcId="{06994440-BD25-4B9A-A98E-8F66D5682DFD}" destId="{827CD54C-F2B3-4B00-A687-5040CB5E0DEF}" srcOrd="0" destOrd="0" parTransId="{1633C72F-A582-44BC-A961-E58C3AB99BFF}" sibTransId="{DFC992ED-FFC1-481E-888C-AA815A359012}"/>
    <dgm:cxn modelId="{B172F1BB-EE49-4D96-91C7-CC457A7D0B60}" type="presOf" srcId="{FF37ECDE-93A2-4471-8A0D-18796DE47DFD}" destId="{228F1557-63FC-4B85-9590-489E0916B9F6}" srcOrd="1" destOrd="0" presId="urn:microsoft.com/office/officeart/2005/8/layout/orgChart1"/>
    <dgm:cxn modelId="{D943801B-B959-45A6-A163-748AABB9294E}" type="presOf" srcId="{170756C8-085E-495E-B549-6A279AD0F666}" destId="{A029201A-FDBC-490D-8CAD-79490F4D5A85}" srcOrd="1" destOrd="0" presId="urn:microsoft.com/office/officeart/2005/8/layout/orgChart1"/>
    <dgm:cxn modelId="{DA89C8EA-E7A7-4189-AFF6-67B76E6CA036}" type="presOf" srcId="{A3387B67-BBDD-4BE8-A7E9-5F0AF64AB832}" destId="{96807DFB-7EE2-4228-A1DB-FEE3E28FAF82}" srcOrd="1" destOrd="0" presId="urn:microsoft.com/office/officeart/2005/8/layout/orgChart1"/>
    <dgm:cxn modelId="{D2A3435D-B0A3-4F01-AABD-EF2E0E71E28B}" type="presOf" srcId="{827CD54C-F2B3-4B00-A687-5040CB5E0DEF}" destId="{022979E7-7A93-47CD-BF1D-DA6EEF847C4F}" srcOrd="0" destOrd="0" presId="urn:microsoft.com/office/officeart/2005/8/layout/orgChart1"/>
    <dgm:cxn modelId="{ABAE41E1-D74D-491C-B72B-F319146DE465}" type="presOf" srcId="{3F3F97EC-F3AF-4DED-9C6F-46E172807737}" destId="{42F61BAF-8F56-4612-A3E2-761AEF8342F6}" srcOrd="0" destOrd="0" presId="urn:microsoft.com/office/officeart/2005/8/layout/orgChart1"/>
    <dgm:cxn modelId="{4E2EA19C-9ADD-4413-A987-485877D2EE5C}" type="presParOf" srcId="{E2C2ECB8-8D4C-4D0D-9791-D8DFFAEC664C}" destId="{D6E10481-D2C5-4652-8441-CD1BE1214F08}" srcOrd="0" destOrd="0" presId="urn:microsoft.com/office/officeart/2005/8/layout/orgChart1"/>
    <dgm:cxn modelId="{6C387EF4-136B-4A8C-BB1A-557576DAC15E}" type="presParOf" srcId="{D6E10481-D2C5-4652-8441-CD1BE1214F08}" destId="{C4E2DD37-7C3B-48CD-89B0-CBE359F0F001}" srcOrd="0" destOrd="0" presId="urn:microsoft.com/office/officeart/2005/8/layout/orgChart1"/>
    <dgm:cxn modelId="{EE920A93-4FAD-48E1-AF74-E774EB51875D}" type="presParOf" srcId="{C4E2DD37-7C3B-48CD-89B0-CBE359F0F001}" destId="{022979E7-7A93-47CD-BF1D-DA6EEF847C4F}" srcOrd="0" destOrd="0" presId="urn:microsoft.com/office/officeart/2005/8/layout/orgChart1"/>
    <dgm:cxn modelId="{67848728-D224-4F49-9A35-D9673339E3A5}" type="presParOf" srcId="{C4E2DD37-7C3B-48CD-89B0-CBE359F0F001}" destId="{9621E53D-AEF6-44FC-81AB-9E2B82157FFC}" srcOrd="1" destOrd="0" presId="urn:microsoft.com/office/officeart/2005/8/layout/orgChart1"/>
    <dgm:cxn modelId="{DC665D74-3FFF-4D8C-9A5E-9AB5CA353C3C}" type="presParOf" srcId="{D6E10481-D2C5-4652-8441-CD1BE1214F08}" destId="{446A967A-B788-47E1-BDF0-57187764E232}" srcOrd="1" destOrd="0" presId="urn:microsoft.com/office/officeart/2005/8/layout/orgChart1"/>
    <dgm:cxn modelId="{EA51E8A7-2E60-49C4-8CAF-90A4E9A90321}" type="presParOf" srcId="{446A967A-B788-47E1-BDF0-57187764E232}" destId="{4B7E2965-A4F5-4703-A3D9-D4DA1189893F}" srcOrd="0" destOrd="0" presId="urn:microsoft.com/office/officeart/2005/8/layout/orgChart1"/>
    <dgm:cxn modelId="{42366FE7-2D58-4B89-AE4C-52B608AA3267}" type="presParOf" srcId="{446A967A-B788-47E1-BDF0-57187764E232}" destId="{0C3B2C69-6CD8-4B9A-A06D-D7C83DD4BF7B}" srcOrd="1" destOrd="0" presId="urn:microsoft.com/office/officeart/2005/8/layout/orgChart1"/>
    <dgm:cxn modelId="{A8E8DBF3-DE38-4A4B-B989-FC3BA41DE394}" type="presParOf" srcId="{0C3B2C69-6CD8-4B9A-A06D-D7C83DD4BF7B}" destId="{226AB74A-5C48-4374-9E27-DA2DCE12C1C1}" srcOrd="0" destOrd="0" presId="urn:microsoft.com/office/officeart/2005/8/layout/orgChart1"/>
    <dgm:cxn modelId="{38CB907E-1893-4660-9F99-435D5D1BA047}" type="presParOf" srcId="{226AB74A-5C48-4374-9E27-DA2DCE12C1C1}" destId="{7DBE3FCA-E153-458E-82B5-FFFA3AA895BC}" srcOrd="0" destOrd="0" presId="urn:microsoft.com/office/officeart/2005/8/layout/orgChart1"/>
    <dgm:cxn modelId="{0A977FEE-05AE-41F8-8032-EB7ADE67D7B9}" type="presParOf" srcId="{226AB74A-5C48-4374-9E27-DA2DCE12C1C1}" destId="{96807DFB-7EE2-4228-A1DB-FEE3E28FAF82}" srcOrd="1" destOrd="0" presId="urn:microsoft.com/office/officeart/2005/8/layout/orgChart1"/>
    <dgm:cxn modelId="{7457B1A8-1230-4A21-9625-E1FA4C0F31A7}" type="presParOf" srcId="{0C3B2C69-6CD8-4B9A-A06D-D7C83DD4BF7B}" destId="{1BAE02AE-72C8-4401-9D16-098CA9BD9F93}" srcOrd="1" destOrd="0" presId="urn:microsoft.com/office/officeart/2005/8/layout/orgChart1"/>
    <dgm:cxn modelId="{DF74C754-6645-487D-BE38-5A225CD70C64}" type="presParOf" srcId="{0C3B2C69-6CD8-4B9A-A06D-D7C83DD4BF7B}" destId="{DB124000-A7FE-4F1D-A3BE-9892A97A34E5}" srcOrd="2" destOrd="0" presId="urn:microsoft.com/office/officeart/2005/8/layout/orgChart1"/>
    <dgm:cxn modelId="{D3ED9B5D-07CA-4E11-A310-B57688D7357C}" type="presParOf" srcId="{446A967A-B788-47E1-BDF0-57187764E232}" destId="{FE1476EC-1A7E-4044-9104-25F9B4936782}" srcOrd="2" destOrd="0" presId="urn:microsoft.com/office/officeart/2005/8/layout/orgChart1"/>
    <dgm:cxn modelId="{51D19ADC-052F-4093-82B5-C89B534E95DB}" type="presParOf" srcId="{446A967A-B788-47E1-BDF0-57187764E232}" destId="{1A795C54-EE91-4520-8D44-A1AFDCF969B8}" srcOrd="3" destOrd="0" presId="urn:microsoft.com/office/officeart/2005/8/layout/orgChart1"/>
    <dgm:cxn modelId="{039E309F-56CE-4605-9ADA-DF027F05A423}" type="presParOf" srcId="{1A795C54-EE91-4520-8D44-A1AFDCF969B8}" destId="{AFC3AE76-414A-4E9B-A401-F97A4B8E232C}" srcOrd="0" destOrd="0" presId="urn:microsoft.com/office/officeart/2005/8/layout/orgChart1"/>
    <dgm:cxn modelId="{1B6512A0-EE35-49CC-932E-935C910212CE}" type="presParOf" srcId="{AFC3AE76-414A-4E9B-A401-F97A4B8E232C}" destId="{58D71C95-5CF0-489F-82FE-3A75E1450930}" srcOrd="0" destOrd="0" presId="urn:microsoft.com/office/officeart/2005/8/layout/orgChart1"/>
    <dgm:cxn modelId="{A224BE27-BF63-43BE-BE85-6B2287ECDF93}" type="presParOf" srcId="{AFC3AE76-414A-4E9B-A401-F97A4B8E232C}" destId="{228F1557-63FC-4B85-9590-489E0916B9F6}" srcOrd="1" destOrd="0" presId="urn:microsoft.com/office/officeart/2005/8/layout/orgChart1"/>
    <dgm:cxn modelId="{58F13660-212D-42ED-B584-DD0D23FFE319}" type="presParOf" srcId="{1A795C54-EE91-4520-8D44-A1AFDCF969B8}" destId="{30A968B5-0915-4435-AD73-EBB8C7C01848}" srcOrd="1" destOrd="0" presId="urn:microsoft.com/office/officeart/2005/8/layout/orgChart1"/>
    <dgm:cxn modelId="{116B5FAE-8DB4-4258-9E5D-EF3F8D297C56}" type="presParOf" srcId="{1A795C54-EE91-4520-8D44-A1AFDCF969B8}" destId="{E175C4D1-1637-455B-9AB0-98DBFFED4B13}" srcOrd="2" destOrd="0" presId="urn:microsoft.com/office/officeart/2005/8/layout/orgChart1"/>
    <dgm:cxn modelId="{B738BEDA-6A26-4765-9020-7C29D5ABD1F7}" type="presParOf" srcId="{446A967A-B788-47E1-BDF0-57187764E232}" destId="{42F61BAF-8F56-4612-A3E2-761AEF8342F6}" srcOrd="4" destOrd="0" presId="urn:microsoft.com/office/officeart/2005/8/layout/orgChart1"/>
    <dgm:cxn modelId="{517EC8D5-130D-4B5A-8AB4-EE35065A3497}" type="presParOf" srcId="{446A967A-B788-47E1-BDF0-57187764E232}" destId="{244F336C-676D-462C-8BFF-88888CB30A48}" srcOrd="5" destOrd="0" presId="urn:microsoft.com/office/officeart/2005/8/layout/orgChart1"/>
    <dgm:cxn modelId="{7E325A95-77A6-451D-92FA-8E788C6292F4}" type="presParOf" srcId="{244F336C-676D-462C-8BFF-88888CB30A48}" destId="{EEBD6B23-F1A7-406A-A998-1AF3F8ED8A31}" srcOrd="0" destOrd="0" presId="urn:microsoft.com/office/officeart/2005/8/layout/orgChart1"/>
    <dgm:cxn modelId="{03C0F684-3937-490E-BA5C-D6A5129CC4EB}" type="presParOf" srcId="{EEBD6B23-F1A7-406A-A998-1AF3F8ED8A31}" destId="{5F990E03-9443-47D7-ABFD-4DE8A7D9A5D4}" srcOrd="0" destOrd="0" presId="urn:microsoft.com/office/officeart/2005/8/layout/orgChart1"/>
    <dgm:cxn modelId="{D4A1FD92-A578-440E-B305-E33CA6312B74}" type="presParOf" srcId="{EEBD6B23-F1A7-406A-A998-1AF3F8ED8A31}" destId="{A029201A-FDBC-490D-8CAD-79490F4D5A85}" srcOrd="1" destOrd="0" presId="urn:microsoft.com/office/officeart/2005/8/layout/orgChart1"/>
    <dgm:cxn modelId="{FF40C887-07B0-4291-8C1F-5DA2FB5F60CA}" type="presParOf" srcId="{244F336C-676D-462C-8BFF-88888CB30A48}" destId="{E9B1C57A-A753-4DEB-9BEF-1B0BC1FD194E}" srcOrd="1" destOrd="0" presId="urn:microsoft.com/office/officeart/2005/8/layout/orgChart1"/>
    <dgm:cxn modelId="{CA58BEA7-82E9-4411-9561-21FA646F3D53}" type="presParOf" srcId="{244F336C-676D-462C-8BFF-88888CB30A48}" destId="{6B58E06A-AF4C-46DC-BF14-F34026B25056}" srcOrd="2" destOrd="0" presId="urn:microsoft.com/office/officeart/2005/8/layout/orgChart1"/>
    <dgm:cxn modelId="{4CA52272-F279-48D5-97FF-FC3B3ACF5250}" type="presParOf" srcId="{D6E10481-D2C5-4652-8441-CD1BE1214F08}" destId="{8922E64F-64BA-4ABB-A93B-ED90CCE08C14}"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C45B1D4-0189-40B7-8F54-32D78FD061D3}" type="doc">
      <dgm:prSet loTypeId="urn:microsoft.com/office/officeart/2005/8/layout/orgChart1" loCatId="hierarchy" qsTypeId="urn:microsoft.com/office/officeart/2005/8/quickstyle/simple5" qsCatId="simple" csTypeId="urn:microsoft.com/office/officeart/2005/8/colors/colorful1#1" csCatId="colorful" phldr="1"/>
      <dgm:spPr/>
    </dgm:pt>
    <dgm:pt modelId="{D8CA2366-E6B8-4DCA-B2C5-29FB5435AA02}">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smtClean="0">
              <a:ln/>
              <a:effectLst/>
              <a:latin typeface="Times New Roman" pitchFamily="18" charset="0"/>
              <a:cs typeface="AL-Mateen" pitchFamily="2" charset="-78"/>
            </a:rPr>
            <a:t>دليلية القواعد</a:t>
          </a:r>
          <a:endParaRPr kumimoji="0" lang="en-US" sz="3200" b="0" i="0" u="none" strike="noStrike" cap="none" normalizeH="0" baseline="0" smtClean="0">
            <a:ln/>
            <a:effectLst/>
            <a:latin typeface="Times New Roman" pitchFamily="18" charset="0"/>
            <a:cs typeface="AL-Mateen" pitchFamily="2" charset="-78"/>
          </a:endParaRPr>
        </a:p>
      </dgm:t>
    </dgm:pt>
    <dgm:pt modelId="{C56EABD5-66F3-4973-8FFF-5DE159D9AFD1}" type="parTrans" cxnId="{BCADFE73-9705-41A8-81DC-3D4FC0B8F593}">
      <dgm:prSet/>
      <dgm:spPr/>
      <dgm:t>
        <a:bodyPr/>
        <a:lstStyle/>
        <a:p>
          <a:pPr rtl="1"/>
          <a:endParaRPr lang="ar-SA" sz="4400"/>
        </a:p>
      </dgm:t>
    </dgm:pt>
    <dgm:pt modelId="{7DF4F15E-F8E8-4856-801E-B1A39F71FD71}" type="sibTrans" cxnId="{BCADFE73-9705-41A8-81DC-3D4FC0B8F593}">
      <dgm:prSet/>
      <dgm:spPr/>
      <dgm:t>
        <a:bodyPr/>
        <a:lstStyle/>
        <a:p>
          <a:pPr rtl="1"/>
          <a:endParaRPr lang="ar-SA" sz="4400"/>
        </a:p>
      </dgm:t>
    </dgm:pt>
    <dgm:pt modelId="{C823672F-A938-4E18-912D-F938C8448002}">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ateen" pitchFamily="2" charset="-78"/>
            </a:rPr>
            <a:t>الترجيح</a:t>
          </a:r>
          <a:endParaRPr kumimoji="0" lang="en-US" sz="1600" b="0" i="0" u="none" strike="noStrike" cap="none" normalizeH="0" baseline="0" smtClean="0">
            <a:ln/>
            <a:effectLst/>
            <a:latin typeface="Times New Roman" pitchFamily="18" charset="0"/>
            <a:cs typeface="AL-Mateen" pitchFamily="2" charset="-78"/>
          </a:endParaRPr>
        </a:p>
      </dgm:t>
    </dgm:pt>
    <dgm:pt modelId="{49D3A79B-2398-43FE-9F20-2683F3872205}" type="parTrans" cxnId="{C5722C85-FC24-44B8-AD4B-D0BCA4AEDFC8}">
      <dgm:prSet/>
      <dgm:spPr/>
      <dgm:t>
        <a:bodyPr/>
        <a:lstStyle/>
        <a:p>
          <a:pPr rtl="1"/>
          <a:endParaRPr lang="ar-SA" sz="4400"/>
        </a:p>
      </dgm:t>
    </dgm:pt>
    <dgm:pt modelId="{AFD2E2DA-269B-4A53-A808-82824C3851F4}" type="sibTrans" cxnId="{C5722C85-FC24-44B8-AD4B-D0BCA4AEDFC8}">
      <dgm:prSet/>
      <dgm:spPr/>
      <dgm:t>
        <a:bodyPr/>
        <a:lstStyle/>
        <a:p>
          <a:pPr rtl="1"/>
          <a:endParaRPr lang="ar-SA" sz="4400"/>
        </a:p>
      </dgm:t>
    </dgm:pt>
    <dgm:pt modelId="{1DFDDAEA-2187-40EF-85A3-A6274D4B88C3}">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effectLst/>
              <a:latin typeface="Times New Roman" pitchFamily="18" charset="0"/>
              <a:cs typeface="AL-Mateen" pitchFamily="2" charset="-78"/>
            </a:rPr>
            <a:t>مناقشة  مسوغات المانعين</a:t>
          </a:r>
          <a:endParaRPr kumimoji="0" lang="en-US" sz="1600" b="0" i="0" u="none" strike="noStrike" cap="none" normalizeH="0" baseline="0" dirty="0" smtClean="0">
            <a:ln/>
            <a:effectLst/>
            <a:latin typeface="Times New Roman" pitchFamily="18" charset="0"/>
            <a:cs typeface="AL-Mateen" pitchFamily="2" charset="-78"/>
          </a:endParaRPr>
        </a:p>
      </dgm:t>
    </dgm:pt>
    <dgm:pt modelId="{637F562F-56B1-4538-A72D-5ABFC474B292}" type="parTrans" cxnId="{1FB741FA-7E1E-41DD-824D-3A43EA3DBE83}">
      <dgm:prSet/>
      <dgm:spPr/>
      <dgm:t>
        <a:bodyPr/>
        <a:lstStyle/>
        <a:p>
          <a:pPr rtl="1"/>
          <a:endParaRPr lang="ar-SA" sz="4400"/>
        </a:p>
      </dgm:t>
    </dgm:pt>
    <dgm:pt modelId="{D75C0963-6501-4997-9C87-B4AD98083B25}" type="sibTrans" cxnId="{1FB741FA-7E1E-41DD-824D-3A43EA3DBE83}">
      <dgm:prSet/>
      <dgm:spPr/>
      <dgm:t>
        <a:bodyPr/>
        <a:lstStyle/>
        <a:p>
          <a:pPr rtl="1"/>
          <a:endParaRPr lang="ar-SA" sz="4400"/>
        </a:p>
      </dgm:t>
    </dgm:pt>
    <dgm:pt modelId="{77D07CFC-FD6A-40F9-9050-B5420EDEC127}">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ateen" pitchFamily="2" charset="-78"/>
            </a:rPr>
            <a:t>أدلة الفريقين</a:t>
          </a:r>
          <a:endParaRPr kumimoji="0" lang="en-US" sz="1600" b="0" i="0" u="none" strike="noStrike" cap="none" normalizeH="0" baseline="0" dirty="0" smtClean="0">
            <a:ln/>
            <a:effectLst/>
            <a:latin typeface="Times New Roman" pitchFamily="18" charset="0"/>
            <a:cs typeface="AL-Mateen" pitchFamily="2" charset="-78"/>
          </a:endParaRPr>
        </a:p>
      </dgm:t>
    </dgm:pt>
    <dgm:pt modelId="{FA2D91F9-9F6E-4D0B-B340-DDFCBFA196B0}" type="parTrans" cxnId="{E89A99DA-24F8-4D36-99E2-56944353296C}">
      <dgm:prSet/>
      <dgm:spPr/>
      <dgm:t>
        <a:bodyPr/>
        <a:lstStyle/>
        <a:p>
          <a:pPr rtl="1"/>
          <a:endParaRPr lang="ar-SA" sz="4400"/>
        </a:p>
      </dgm:t>
    </dgm:pt>
    <dgm:pt modelId="{FF7E70BF-1FF5-4FDE-A0A0-262307558DD0}" type="sibTrans" cxnId="{E89A99DA-24F8-4D36-99E2-56944353296C}">
      <dgm:prSet/>
      <dgm:spPr/>
      <dgm:t>
        <a:bodyPr/>
        <a:lstStyle/>
        <a:p>
          <a:pPr rtl="1"/>
          <a:endParaRPr lang="ar-SA" sz="4400"/>
        </a:p>
      </dgm:t>
    </dgm:pt>
    <dgm:pt modelId="{FC005C09-DE08-4B39-921F-15AEA478102F}">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effectLst/>
              <a:latin typeface="Times New Roman" pitchFamily="18" charset="0"/>
              <a:cs typeface="AL-Mateen" pitchFamily="2" charset="-78"/>
            </a:rPr>
            <a:t>آراء العلماء  في المسألة </a:t>
          </a:r>
        </a:p>
      </dgm:t>
    </dgm:pt>
    <dgm:pt modelId="{0358F5AC-1A16-4522-914C-D9CBEEDCEA57}" type="parTrans" cxnId="{20B5AC99-4065-4A56-BDEA-48FCF26D72DE}">
      <dgm:prSet/>
      <dgm:spPr/>
      <dgm:t>
        <a:bodyPr/>
        <a:lstStyle/>
        <a:p>
          <a:pPr rtl="1"/>
          <a:endParaRPr lang="ar-SA" sz="4400"/>
        </a:p>
      </dgm:t>
    </dgm:pt>
    <dgm:pt modelId="{7E200192-7228-4D7B-BF83-0AD319AFBDB5}" type="sibTrans" cxnId="{20B5AC99-4065-4A56-BDEA-48FCF26D72DE}">
      <dgm:prSet/>
      <dgm:spPr/>
      <dgm:t>
        <a:bodyPr/>
        <a:lstStyle/>
        <a:p>
          <a:pPr rtl="1"/>
          <a:endParaRPr lang="ar-SA" sz="4400"/>
        </a:p>
      </dgm:t>
    </dgm:pt>
    <dgm:pt modelId="{2F9645D7-5495-4085-B8B7-57E600809D5E}">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smtClean="0">
              <a:ln/>
              <a:effectLst/>
              <a:latin typeface="Times New Roman" pitchFamily="18" charset="0"/>
              <a:cs typeface="AL-Mateen" pitchFamily="2" charset="-78"/>
            </a:rPr>
            <a:t>المراد بدليلية القواعد</a:t>
          </a:r>
          <a:endParaRPr kumimoji="0" lang="en-US" sz="1600" b="0" i="0" u="none" strike="noStrike" cap="none" normalizeH="0" baseline="0" dirty="0" smtClean="0">
            <a:ln/>
            <a:effectLst/>
            <a:latin typeface="Times New Roman" pitchFamily="18" charset="0"/>
            <a:cs typeface="AL-Mateen" pitchFamily="2" charset="-78"/>
          </a:endParaRPr>
        </a:p>
      </dgm:t>
    </dgm:pt>
    <dgm:pt modelId="{00FBCCB0-447F-4EF4-8992-E4C8EC421218}" type="parTrans" cxnId="{51780557-591F-41B1-A6D2-F633D519C8C1}">
      <dgm:prSet/>
      <dgm:spPr/>
      <dgm:t>
        <a:bodyPr/>
        <a:lstStyle/>
        <a:p>
          <a:pPr rtl="1"/>
          <a:endParaRPr lang="ar-SA" sz="4400"/>
        </a:p>
      </dgm:t>
    </dgm:pt>
    <dgm:pt modelId="{6DB9ED09-D129-4F1B-9D61-28436BB17110}" type="sibTrans" cxnId="{51780557-591F-41B1-A6D2-F633D519C8C1}">
      <dgm:prSet/>
      <dgm:spPr/>
      <dgm:t>
        <a:bodyPr/>
        <a:lstStyle/>
        <a:p>
          <a:pPr rtl="1"/>
          <a:endParaRPr lang="ar-SA" sz="4400"/>
        </a:p>
      </dgm:t>
    </dgm:pt>
    <dgm:pt modelId="{B4348271-0CBE-4EE4-B0DA-F431D024CB59}" type="pres">
      <dgm:prSet presAssocID="{0C45B1D4-0189-40B7-8F54-32D78FD061D3}" presName="hierChild1" presStyleCnt="0">
        <dgm:presLayoutVars>
          <dgm:orgChart val="1"/>
          <dgm:chPref val="1"/>
          <dgm:dir/>
          <dgm:animOne val="branch"/>
          <dgm:animLvl val="lvl"/>
          <dgm:resizeHandles/>
        </dgm:presLayoutVars>
      </dgm:prSet>
      <dgm:spPr/>
    </dgm:pt>
    <dgm:pt modelId="{8C936A66-A287-444C-A6A9-09DB4CD620B8}" type="pres">
      <dgm:prSet presAssocID="{D8CA2366-E6B8-4DCA-B2C5-29FB5435AA02}" presName="hierRoot1" presStyleCnt="0">
        <dgm:presLayoutVars>
          <dgm:hierBranch/>
        </dgm:presLayoutVars>
      </dgm:prSet>
      <dgm:spPr/>
    </dgm:pt>
    <dgm:pt modelId="{526AD667-1743-4913-A867-2F3B3B2FA352}" type="pres">
      <dgm:prSet presAssocID="{D8CA2366-E6B8-4DCA-B2C5-29FB5435AA02}" presName="rootComposite1" presStyleCnt="0"/>
      <dgm:spPr/>
    </dgm:pt>
    <dgm:pt modelId="{6C03380E-6E74-45ED-8B4E-988B301F159D}" type="pres">
      <dgm:prSet presAssocID="{D8CA2366-E6B8-4DCA-B2C5-29FB5435AA02}" presName="rootText1" presStyleLbl="node0" presStyleIdx="0" presStyleCnt="1" custScaleX="255735">
        <dgm:presLayoutVars>
          <dgm:chPref val="3"/>
        </dgm:presLayoutVars>
      </dgm:prSet>
      <dgm:spPr/>
      <dgm:t>
        <a:bodyPr/>
        <a:lstStyle/>
        <a:p>
          <a:pPr rtl="1"/>
          <a:endParaRPr lang="ar-SA"/>
        </a:p>
      </dgm:t>
    </dgm:pt>
    <dgm:pt modelId="{D7F660AD-A5B5-4453-8A21-10052BB18B4A}" type="pres">
      <dgm:prSet presAssocID="{D8CA2366-E6B8-4DCA-B2C5-29FB5435AA02}" presName="rootConnector1" presStyleLbl="node1" presStyleIdx="0" presStyleCnt="0"/>
      <dgm:spPr/>
      <dgm:t>
        <a:bodyPr/>
        <a:lstStyle/>
        <a:p>
          <a:pPr rtl="1"/>
          <a:endParaRPr lang="ar-SA"/>
        </a:p>
      </dgm:t>
    </dgm:pt>
    <dgm:pt modelId="{84B53400-EE7E-40FF-8045-B72B7815465E}" type="pres">
      <dgm:prSet presAssocID="{D8CA2366-E6B8-4DCA-B2C5-29FB5435AA02}" presName="hierChild2" presStyleCnt="0"/>
      <dgm:spPr/>
    </dgm:pt>
    <dgm:pt modelId="{47696111-FBD7-49A9-A852-A79F8FCE1B16}" type="pres">
      <dgm:prSet presAssocID="{49D3A79B-2398-43FE-9F20-2683F3872205}" presName="Name35" presStyleLbl="parChTrans1D2" presStyleIdx="0" presStyleCnt="5"/>
      <dgm:spPr/>
      <dgm:t>
        <a:bodyPr/>
        <a:lstStyle/>
        <a:p>
          <a:pPr rtl="1"/>
          <a:endParaRPr lang="ar-SA"/>
        </a:p>
      </dgm:t>
    </dgm:pt>
    <dgm:pt modelId="{D3808EE2-C953-445E-9096-23358A92074E}" type="pres">
      <dgm:prSet presAssocID="{C823672F-A938-4E18-912D-F938C8448002}" presName="hierRoot2" presStyleCnt="0">
        <dgm:presLayoutVars>
          <dgm:hierBranch/>
        </dgm:presLayoutVars>
      </dgm:prSet>
      <dgm:spPr/>
    </dgm:pt>
    <dgm:pt modelId="{106E09D9-03EC-49FF-BA44-D1D86CF40037}" type="pres">
      <dgm:prSet presAssocID="{C823672F-A938-4E18-912D-F938C8448002}" presName="rootComposite" presStyleCnt="0"/>
      <dgm:spPr/>
    </dgm:pt>
    <dgm:pt modelId="{D2AFFD45-2CF1-4519-ABB1-392B68CBF3A3}" type="pres">
      <dgm:prSet presAssocID="{C823672F-A938-4E18-912D-F938C8448002}" presName="rootText" presStyleLbl="node2" presStyleIdx="0" presStyleCnt="5">
        <dgm:presLayoutVars>
          <dgm:chPref val="3"/>
        </dgm:presLayoutVars>
      </dgm:prSet>
      <dgm:spPr/>
      <dgm:t>
        <a:bodyPr/>
        <a:lstStyle/>
        <a:p>
          <a:pPr rtl="1"/>
          <a:endParaRPr lang="ar-SA"/>
        </a:p>
      </dgm:t>
    </dgm:pt>
    <dgm:pt modelId="{8A9A407B-DDB7-4F1B-91CE-6785288A9ACF}" type="pres">
      <dgm:prSet presAssocID="{C823672F-A938-4E18-912D-F938C8448002}" presName="rootConnector" presStyleLbl="node2" presStyleIdx="0" presStyleCnt="5"/>
      <dgm:spPr/>
      <dgm:t>
        <a:bodyPr/>
        <a:lstStyle/>
        <a:p>
          <a:pPr rtl="1"/>
          <a:endParaRPr lang="ar-SA"/>
        </a:p>
      </dgm:t>
    </dgm:pt>
    <dgm:pt modelId="{0E476A6F-F98E-4E39-98DC-B58E14690D0E}" type="pres">
      <dgm:prSet presAssocID="{C823672F-A938-4E18-912D-F938C8448002}" presName="hierChild4" presStyleCnt="0"/>
      <dgm:spPr/>
    </dgm:pt>
    <dgm:pt modelId="{65A07B9E-6DDF-4BBE-9D7F-DD5D803071B7}" type="pres">
      <dgm:prSet presAssocID="{C823672F-A938-4E18-912D-F938C8448002}" presName="hierChild5" presStyleCnt="0"/>
      <dgm:spPr/>
    </dgm:pt>
    <dgm:pt modelId="{EE16F14D-249E-4EEA-B1E0-4E48AFCECA87}" type="pres">
      <dgm:prSet presAssocID="{637F562F-56B1-4538-A72D-5ABFC474B292}" presName="Name35" presStyleLbl="parChTrans1D2" presStyleIdx="1" presStyleCnt="5"/>
      <dgm:spPr/>
      <dgm:t>
        <a:bodyPr/>
        <a:lstStyle/>
        <a:p>
          <a:pPr rtl="1"/>
          <a:endParaRPr lang="ar-SA"/>
        </a:p>
      </dgm:t>
    </dgm:pt>
    <dgm:pt modelId="{F5F791CB-2E90-4802-B19C-14D545DE24DF}" type="pres">
      <dgm:prSet presAssocID="{1DFDDAEA-2187-40EF-85A3-A6274D4B88C3}" presName="hierRoot2" presStyleCnt="0">
        <dgm:presLayoutVars>
          <dgm:hierBranch/>
        </dgm:presLayoutVars>
      </dgm:prSet>
      <dgm:spPr/>
    </dgm:pt>
    <dgm:pt modelId="{8A7AD909-5586-429D-96A7-38DD55CE836D}" type="pres">
      <dgm:prSet presAssocID="{1DFDDAEA-2187-40EF-85A3-A6274D4B88C3}" presName="rootComposite" presStyleCnt="0"/>
      <dgm:spPr/>
    </dgm:pt>
    <dgm:pt modelId="{D5E3A0B8-8DEE-4F3B-B857-8234ADB57526}" type="pres">
      <dgm:prSet presAssocID="{1DFDDAEA-2187-40EF-85A3-A6274D4B88C3}" presName="rootText" presStyleLbl="node2" presStyleIdx="1" presStyleCnt="5">
        <dgm:presLayoutVars>
          <dgm:chPref val="3"/>
        </dgm:presLayoutVars>
      </dgm:prSet>
      <dgm:spPr/>
      <dgm:t>
        <a:bodyPr/>
        <a:lstStyle/>
        <a:p>
          <a:pPr rtl="1"/>
          <a:endParaRPr lang="ar-SA"/>
        </a:p>
      </dgm:t>
    </dgm:pt>
    <dgm:pt modelId="{413FABD4-679C-4451-96E1-03793AA09150}" type="pres">
      <dgm:prSet presAssocID="{1DFDDAEA-2187-40EF-85A3-A6274D4B88C3}" presName="rootConnector" presStyleLbl="node2" presStyleIdx="1" presStyleCnt="5"/>
      <dgm:spPr/>
      <dgm:t>
        <a:bodyPr/>
        <a:lstStyle/>
        <a:p>
          <a:pPr rtl="1"/>
          <a:endParaRPr lang="ar-SA"/>
        </a:p>
      </dgm:t>
    </dgm:pt>
    <dgm:pt modelId="{6194F67C-EE8B-404D-8F86-116555CD2780}" type="pres">
      <dgm:prSet presAssocID="{1DFDDAEA-2187-40EF-85A3-A6274D4B88C3}" presName="hierChild4" presStyleCnt="0"/>
      <dgm:spPr/>
    </dgm:pt>
    <dgm:pt modelId="{97DB43FF-E389-46C5-ACED-4F3915F80721}" type="pres">
      <dgm:prSet presAssocID="{1DFDDAEA-2187-40EF-85A3-A6274D4B88C3}" presName="hierChild5" presStyleCnt="0"/>
      <dgm:spPr/>
    </dgm:pt>
    <dgm:pt modelId="{244ACDCF-4DAC-4634-BD67-2A19C6135026}" type="pres">
      <dgm:prSet presAssocID="{FA2D91F9-9F6E-4D0B-B340-DDFCBFA196B0}" presName="Name35" presStyleLbl="parChTrans1D2" presStyleIdx="2" presStyleCnt="5"/>
      <dgm:spPr/>
      <dgm:t>
        <a:bodyPr/>
        <a:lstStyle/>
        <a:p>
          <a:pPr rtl="1"/>
          <a:endParaRPr lang="ar-SA"/>
        </a:p>
      </dgm:t>
    </dgm:pt>
    <dgm:pt modelId="{AA68E6AC-CF9B-4906-9E50-D338289D53DC}" type="pres">
      <dgm:prSet presAssocID="{77D07CFC-FD6A-40F9-9050-B5420EDEC127}" presName="hierRoot2" presStyleCnt="0">
        <dgm:presLayoutVars>
          <dgm:hierBranch/>
        </dgm:presLayoutVars>
      </dgm:prSet>
      <dgm:spPr/>
    </dgm:pt>
    <dgm:pt modelId="{4600ED21-E681-4BEC-B9E9-D9584F0F8CA1}" type="pres">
      <dgm:prSet presAssocID="{77D07CFC-FD6A-40F9-9050-B5420EDEC127}" presName="rootComposite" presStyleCnt="0"/>
      <dgm:spPr/>
    </dgm:pt>
    <dgm:pt modelId="{DE87A6A6-AC7C-496E-BBC3-8E626856E5B4}" type="pres">
      <dgm:prSet presAssocID="{77D07CFC-FD6A-40F9-9050-B5420EDEC127}" presName="rootText" presStyleLbl="node2" presStyleIdx="2" presStyleCnt="5">
        <dgm:presLayoutVars>
          <dgm:chPref val="3"/>
        </dgm:presLayoutVars>
      </dgm:prSet>
      <dgm:spPr/>
      <dgm:t>
        <a:bodyPr/>
        <a:lstStyle/>
        <a:p>
          <a:pPr rtl="1"/>
          <a:endParaRPr lang="ar-SA"/>
        </a:p>
      </dgm:t>
    </dgm:pt>
    <dgm:pt modelId="{82F7E0CB-26D1-4E8F-93A4-94A12EEB4030}" type="pres">
      <dgm:prSet presAssocID="{77D07CFC-FD6A-40F9-9050-B5420EDEC127}" presName="rootConnector" presStyleLbl="node2" presStyleIdx="2" presStyleCnt="5"/>
      <dgm:spPr/>
      <dgm:t>
        <a:bodyPr/>
        <a:lstStyle/>
        <a:p>
          <a:pPr rtl="1"/>
          <a:endParaRPr lang="ar-SA"/>
        </a:p>
      </dgm:t>
    </dgm:pt>
    <dgm:pt modelId="{49D1E761-6653-4284-9253-DD0C039FE4C1}" type="pres">
      <dgm:prSet presAssocID="{77D07CFC-FD6A-40F9-9050-B5420EDEC127}" presName="hierChild4" presStyleCnt="0"/>
      <dgm:spPr/>
    </dgm:pt>
    <dgm:pt modelId="{3A3F0AED-110A-43D1-B841-6067278D020D}" type="pres">
      <dgm:prSet presAssocID="{77D07CFC-FD6A-40F9-9050-B5420EDEC127}" presName="hierChild5" presStyleCnt="0"/>
      <dgm:spPr/>
    </dgm:pt>
    <dgm:pt modelId="{5F229B91-4754-459F-9F72-148231364265}" type="pres">
      <dgm:prSet presAssocID="{0358F5AC-1A16-4522-914C-D9CBEEDCEA57}" presName="Name35" presStyleLbl="parChTrans1D2" presStyleIdx="3" presStyleCnt="5"/>
      <dgm:spPr/>
      <dgm:t>
        <a:bodyPr/>
        <a:lstStyle/>
        <a:p>
          <a:pPr rtl="1"/>
          <a:endParaRPr lang="ar-SA"/>
        </a:p>
      </dgm:t>
    </dgm:pt>
    <dgm:pt modelId="{C87CCE04-5E58-43BE-BF5E-678441DF4D2A}" type="pres">
      <dgm:prSet presAssocID="{FC005C09-DE08-4B39-921F-15AEA478102F}" presName="hierRoot2" presStyleCnt="0">
        <dgm:presLayoutVars>
          <dgm:hierBranch/>
        </dgm:presLayoutVars>
      </dgm:prSet>
      <dgm:spPr/>
    </dgm:pt>
    <dgm:pt modelId="{0AA33ADE-D2AB-4B9E-BD86-68ED2A4BF9BE}" type="pres">
      <dgm:prSet presAssocID="{FC005C09-DE08-4B39-921F-15AEA478102F}" presName="rootComposite" presStyleCnt="0"/>
      <dgm:spPr/>
    </dgm:pt>
    <dgm:pt modelId="{C02C63A6-798C-4E09-82A6-EDDFDBA8E52F}" type="pres">
      <dgm:prSet presAssocID="{FC005C09-DE08-4B39-921F-15AEA478102F}" presName="rootText" presStyleLbl="node2" presStyleIdx="3" presStyleCnt="5">
        <dgm:presLayoutVars>
          <dgm:chPref val="3"/>
        </dgm:presLayoutVars>
      </dgm:prSet>
      <dgm:spPr/>
      <dgm:t>
        <a:bodyPr/>
        <a:lstStyle/>
        <a:p>
          <a:pPr rtl="1"/>
          <a:endParaRPr lang="ar-SA"/>
        </a:p>
      </dgm:t>
    </dgm:pt>
    <dgm:pt modelId="{7F778618-78A8-473D-9F8F-9E2F0D132C9E}" type="pres">
      <dgm:prSet presAssocID="{FC005C09-DE08-4B39-921F-15AEA478102F}" presName="rootConnector" presStyleLbl="node2" presStyleIdx="3" presStyleCnt="5"/>
      <dgm:spPr/>
      <dgm:t>
        <a:bodyPr/>
        <a:lstStyle/>
        <a:p>
          <a:pPr rtl="1"/>
          <a:endParaRPr lang="ar-SA"/>
        </a:p>
      </dgm:t>
    </dgm:pt>
    <dgm:pt modelId="{3DB56D9D-9351-44C9-A34D-74AB2959AAFA}" type="pres">
      <dgm:prSet presAssocID="{FC005C09-DE08-4B39-921F-15AEA478102F}" presName="hierChild4" presStyleCnt="0"/>
      <dgm:spPr/>
    </dgm:pt>
    <dgm:pt modelId="{98035E08-16A9-475D-9985-D74709121A65}" type="pres">
      <dgm:prSet presAssocID="{FC005C09-DE08-4B39-921F-15AEA478102F}" presName="hierChild5" presStyleCnt="0"/>
      <dgm:spPr/>
    </dgm:pt>
    <dgm:pt modelId="{F4EBA3BA-4EEB-4F64-8F79-F1CDC8535FFC}" type="pres">
      <dgm:prSet presAssocID="{00FBCCB0-447F-4EF4-8992-E4C8EC421218}" presName="Name35" presStyleLbl="parChTrans1D2" presStyleIdx="4" presStyleCnt="5"/>
      <dgm:spPr/>
      <dgm:t>
        <a:bodyPr/>
        <a:lstStyle/>
        <a:p>
          <a:pPr rtl="1"/>
          <a:endParaRPr lang="ar-SA"/>
        </a:p>
      </dgm:t>
    </dgm:pt>
    <dgm:pt modelId="{83AC7460-9A68-4866-A43E-36A1717DBDF7}" type="pres">
      <dgm:prSet presAssocID="{2F9645D7-5495-4085-B8B7-57E600809D5E}" presName="hierRoot2" presStyleCnt="0">
        <dgm:presLayoutVars>
          <dgm:hierBranch/>
        </dgm:presLayoutVars>
      </dgm:prSet>
      <dgm:spPr/>
    </dgm:pt>
    <dgm:pt modelId="{4E70DFDC-643E-41BB-826F-0635C7887380}" type="pres">
      <dgm:prSet presAssocID="{2F9645D7-5495-4085-B8B7-57E600809D5E}" presName="rootComposite" presStyleCnt="0"/>
      <dgm:spPr/>
    </dgm:pt>
    <dgm:pt modelId="{3864F79F-E5C0-4EF2-9920-071B3F5664E3}" type="pres">
      <dgm:prSet presAssocID="{2F9645D7-5495-4085-B8B7-57E600809D5E}" presName="rootText" presStyleLbl="node2" presStyleIdx="4" presStyleCnt="5">
        <dgm:presLayoutVars>
          <dgm:chPref val="3"/>
        </dgm:presLayoutVars>
      </dgm:prSet>
      <dgm:spPr/>
      <dgm:t>
        <a:bodyPr/>
        <a:lstStyle/>
        <a:p>
          <a:pPr rtl="1"/>
          <a:endParaRPr lang="ar-SA"/>
        </a:p>
      </dgm:t>
    </dgm:pt>
    <dgm:pt modelId="{144799C0-DA26-468D-BEF1-811C8FDD3BA9}" type="pres">
      <dgm:prSet presAssocID="{2F9645D7-5495-4085-B8B7-57E600809D5E}" presName="rootConnector" presStyleLbl="node2" presStyleIdx="4" presStyleCnt="5"/>
      <dgm:spPr/>
      <dgm:t>
        <a:bodyPr/>
        <a:lstStyle/>
        <a:p>
          <a:pPr rtl="1"/>
          <a:endParaRPr lang="ar-SA"/>
        </a:p>
      </dgm:t>
    </dgm:pt>
    <dgm:pt modelId="{611CF708-5435-46BD-8BE1-D90F95FBB5DB}" type="pres">
      <dgm:prSet presAssocID="{2F9645D7-5495-4085-B8B7-57E600809D5E}" presName="hierChild4" presStyleCnt="0"/>
      <dgm:spPr/>
    </dgm:pt>
    <dgm:pt modelId="{408B5E22-7903-4308-AE97-E55BF1602E4B}" type="pres">
      <dgm:prSet presAssocID="{2F9645D7-5495-4085-B8B7-57E600809D5E}" presName="hierChild5" presStyleCnt="0"/>
      <dgm:spPr/>
    </dgm:pt>
    <dgm:pt modelId="{1886BB2B-15EF-4E5A-91B8-EFC74D76CAFA}" type="pres">
      <dgm:prSet presAssocID="{D8CA2366-E6B8-4DCA-B2C5-29FB5435AA02}" presName="hierChild3" presStyleCnt="0"/>
      <dgm:spPr/>
    </dgm:pt>
  </dgm:ptLst>
  <dgm:cxnLst>
    <dgm:cxn modelId="{354C9F46-94DE-42BD-9F0E-602320AC563B}" type="presOf" srcId="{77D07CFC-FD6A-40F9-9050-B5420EDEC127}" destId="{82F7E0CB-26D1-4E8F-93A4-94A12EEB4030}" srcOrd="1" destOrd="0" presId="urn:microsoft.com/office/officeart/2005/8/layout/orgChart1"/>
    <dgm:cxn modelId="{CAD99B01-55CB-4BC5-9EAD-529BFD0D529D}" type="presOf" srcId="{637F562F-56B1-4538-A72D-5ABFC474B292}" destId="{EE16F14D-249E-4EEA-B1E0-4E48AFCECA87}" srcOrd="0" destOrd="0" presId="urn:microsoft.com/office/officeart/2005/8/layout/orgChart1"/>
    <dgm:cxn modelId="{E89A99DA-24F8-4D36-99E2-56944353296C}" srcId="{D8CA2366-E6B8-4DCA-B2C5-29FB5435AA02}" destId="{77D07CFC-FD6A-40F9-9050-B5420EDEC127}" srcOrd="2" destOrd="0" parTransId="{FA2D91F9-9F6E-4D0B-B340-DDFCBFA196B0}" sibTransId="{FF7E70BF-1FF5-4FDE-A0A0-262307558DD0}"/>
    <dgm:cxn modelId="{337337C3-FA20-4633-A820-4F53FDB5D24F}" type="presOf" srcId="{D8CA2366-E6B8-4DCA-B2C5-29FB5435AA02}" destId="{6C03380E-6E74-45ED-8B4E-988B301F159D}" srcOrd="0" destOrd="0" presId="urn:microsoft.com/office/officeart/2005/8/layout/orgChart1"/>
    <dgm:cxn modelId="{0113DEFA-C412-44C3-A847-7A00AEF4C274}" type="presOf" srcId="{2F9645D7-5495-4085-B8B7-57E600809D5E}" destId="{144799C0-DA26-468D-BEF1-811C8FDD3BA9}" srcOrd="1" destOrd="0" presId="urn:microsoft.com/office/officeart/2005/8/layout/orgChart1"/>
    <dgm:cxn modelId="{A0296776-ABC6-4FED-9803-04E602ABD0A6}" type="presOf" srcId="{C823672F-A938-4E18-912D-F938C8448002}" destId="{8A9A407B-DDB7-4F1B-91CE-6785288A9ACF}" srcOrd="1" destOrd="0" presId="urn:microsoft.com/office/officeart/2005/8/layout/orgChart1"/>
    <dgm:cxn modelId="{C5722C85-FC24-44B8-AD4B-D0BCA4AEDFC8}" srcId="{D8CA2366-E6B8-4DCA-B2C5-29FB5435AA02}" destId="{C823672F-A938-4E18-912D-F938C8448002}" srcOrd="0" destOrd="0" parTransId="{49D3A79B-2398-43FE-9F20-2683F3872205}" sibTransId="{AFD2E2DA-269B-4A53-A808-82824C3851F4}"/>
    <dgm:cxn modelId="{51780557-591F-41B1-A6D2-F633D519C8C1}" srcId="{D8CA2366-E6B8-4DCA-B2C5-29FB5435AA02}" destId="{2F9645D7-5495-4085-B8B7-57E600809D5E}" srcOrd="4" destOrd="0" parTransId="{00FBCCB0-447F-4EF4-8992-E4C8EC421218}" sibTransId="{6DB9ED09-D129-4F1B-9D61-28436BB17110}"/>
    <dgm:cxn modelId="{00220CF6-A0A9-48E2-AFB1-0008E9F7E239}" type="presOf" srcId="{49D3A79B-2398-43FE-9F20-2683F3872205}" destId="{47696111-FBD7-49A9-A852-A79F8FCE1B16}" srcOrd="0" destOrd="0" presId="urn:microsoft.com/office/officeart/2005/8/layout/orgChart1"/>
    <dgm:cxn modelId="{759FAA82-F892-42C6-B2BF-96B29FAB1CAF}" type="presOf" srcId="{FC005C09-DE08-4B39-921F-15AEA478102F}" destId="{C02C63A6-798C-4E09-82A6-EDDFDBA8E52F}" srcOrd="0" destOrd="0" presId="urn:microsoft.com/office/officeart/2005/8/layout/orgChart1"/>
    <dgm:cxn modelId="{0E4E29CE-FA93-4F26-BB41-7565897EAEFD}" type="presOf" srcId="{00FBCCB0-447F-4EF4-8992-E4C8EC421218}" destId="{F4EBA3BA-4EEB-4F64-8F79-F1CDC8535FFC}" srcOrd="0" destOrd="0" presId="urn:microsoft.com/office/officeart/2005/8/layout/orgChart1"/>
    <dgm:cxn modelId="{772A958A-55E1-486C-BEC3-94299C30475C}" type="presOf" srcId="{2F9645D7-5495-4085-B8B7-57E600809D5E}" destId="{3864F79F-E5C0-4EF2-9920-071B3F5664E3}" srcOrd="0" destOrd="0" presId="urn:microsoft.com/office/officeart/2005/8/layout/orgChart1"/>
    <dgm:cxn modelId="{5A128A9B-C30A-4DF4-A192-F96851529D97}" type="presOf" srcId="{C823672F-A938-4E18-912D-F938C8448002}" destId="{D2AFFD45-2CF1-4519-ABB1-392B68CBF3A3}" srcOrd="0" destOrd="0" presId="urn:microsoft.com/office/officeart/2005/8/layout/orgChart1"/>
    <dgm:cxn modelId="{2E16E0FE-254A-40E5-9EC2-48C94F5A22A9}" type="presOf" srcId="{77D07CFC-FD6A-40F9-9050-B5420EDEC127}" destId="{DE87A6A6-AC7C-496E-BBC3-8E626856E5B4}" srcOrd="0" destOrd="0" presId="urn:microsoft.com/office/officeart/2005/8/layout/orgChart1"/>
    <dgm:cxn modelId="{1FB741FA-7E1E-41DD-824D-3A43EA3DBE83}" srcId="{D8CA2366-E6B8-4DCA-B2C5-29FB5435AA02}" destId="{1DFDDAEA-2187-40EF-85A3-A6274D4B88C3}" srcOrd="1" destOrd="0" parTransId="{637F562F-56B1-4538-A72D-5ABFC474B292}" sibTransId="{D75C0963-6501-4997-9C87-B4AD98083B25}"/>
    <dgm:cxn modelId="{20B5AC99-4065-4A56-BDEA-48FCF26D72DE}" srcId="{D8CA2366-E6B8-4DCA-B2C5-29FB5435AA02}" destId="{FC005C09-DE08-4B39-921F-15AEA478102F}" srcOrd="3" destOrd="0" parTransId="{0358F5AC-1A16-4522-914C-D9CBEEDCEA57}" sibTransId="{7E200192-7228-4D7B-BF83-0AD319AFBDB5}"/>
    <dgm:cxn modelId="{E05EEF22-7352-45A4-8DD7-D22D7C586B59}" type="presOf" srcId="{FA2D91F9-9F6E-4D0B-B340-DDFCBFA196B0}" destId="{244ACDCF-4DAC-4634-BD67-2A19C6135026}" srcOrd="0" destOrd="0" presId="urn:microsoft.com/office/officeart/2005/8/layout/orgChart1"/>
    <dgm:cxn modelId="{BCADFE73-9705-41A8-81DC-3D4FC0B8F593}" srcId="{0C45B1D4-0189-40B7-8F54-32D78FD061D3}" destId="{D8CA2366-E6B8-4DCA-B2C5-29FB5435AA02}" srcOrd="0" destOrd="0" parTransId="{C56EABD5-66F3-4973-8FFF-5DE159D9AFD1}" sibTransId="{7DF4F15E-F8E8-4856-801E-B1A39F71FD71}"/>
    <dgm:cxn modelId="{31D893A5-49E2-4EBE-9A97-237E622E34EA}" type="presOf" srcId="{D8CA2366-E6B8-4DCA-B2C5-29FB5435AA02}" destId="{D7F660AD-A5B5-4453-8A21-10052BB18B4A}" srcOrd="1" destOrd="0" presId="urn:microsoft.com/office/officeart/2005/8/layout/orgChart1"/>
    <dgm:cxn modelId="{57B31CC9-33C6-4563-ABA1-BAB18C7DA9AD}" type="presOf" srcId="{1DFDDAEA-2187-40EF-85A3-A6274D4B88C3}" destId="{D5E3A0B8-8DEE-4F3B-B857-8234ADB57526}" srcOrd="0" destOrd="0" presId="urn:microsoft.com/office/officeart/2005/8/layout/orgChart1"/>
    <dgm:cxn modelId="{5B9290FB-62FC-4206-ABA7-8210677DB134}" type="presOf" srcId="{0C45B1D4-0189-40B7-8F54-32D78FD061D3}" destId="{B4348271-0CBE-4EE4-B0DA-F431D024CB59}" srcOrd="0" destOrd="0" presId="urn:microsoft.com/office/officeart/2005/8/layout/orgChart1"/>
    <dgm:cxn modelId="{77C98A18-73E1-408C-8D70-FEE2A94B14F4}" type="presOf" srcId="{0358F5AC-1A16-4522-914C-D9CBEEDCEA57}" destId="{5F229B91-4754-459F-9F72-148231364265}" srcOrd="0" destOrd="0" presId="urn:microsoft.com/office/officeart/2005/8/layout/orgChart1"/>
    <dgm:cxn modelId="{EC0A19A1-D4F6-4F88-9FF0-CF6C897B0033}" type="presOf" srcId="{FC005C09-DE08-4B39-921F-15AEA478102F}" destId="{7F778618-78A8-473D-9F8F-9E2F0D132C9E}" srcOrd="1" destOrd="0" presId="urn:microsoft.com/office/officeart/2005/8/layout/orgChart1"/>
    <dgm:cxn modelId="{33818CDF-C703-4828-929B-F2FFF2E2CF18}" type="presOf" srcId="{1DFDDAEA-2187-40EF-85A3-A6274D4B88C3}" destId="{413FABD4-679C-4451-96E1-03793AA09150}" srcOrd="1" destOrd="0" presId="urn:microsoft.com/office/officeart/2005/8/layout/orgChart1"/>
    <dgm:cxn modelId="{09D87801-3AFE-4267-A325-29E102CAC113}" type="presParOf" srcId="{B4348271-0CBE-4EE4-B0DA-F431D024CB59}" destId="{8C936A66-A287-444C-A6A9-09DB4CD620B8}" srcOrd="0" destOrd="0" presId="urn:microsoft.com/office/officeart/2005/8/layout/orgChart1"/>
    <dgm:cxn modelId="{3DC346E9-4DE7-4B2C-A04B-1B0F731B8075}" type="presParOf" srcId="{8C936A66-A287-444C-A6A9-09DB4CD620B8}" destId="{526AD667-1743-4913-A867-2F3B3B2FA352}" srcOrd="0" destOrd="0" presId="urn:microsoft.com/office/officeart/2005/8/layout/orgChart1"/>
    <dgm:cxn modelId="{86D008C9-2468-46FF-9983-E44BAD988B3B}" type="presParOf" srcId="{526AD667-1743-4913-A867-2F3B3B2FA352}" destId="{6C03380E-6E74-45ED-8B4E-988B301F159D}" srcOrd="0" destOrd="0" presId="urn:microsoft.com/office/officeart/2005/8/layout/orgChart1"/>
    <dgm:cxn modelId="{E7E2EE04-A8E6-4CB6-9359-FB1AE435C0DD}" type="presParOf" srcId="{526AD667-1743-4913-A867-2F3B3B2FA352}" destId="{D7F660AD-A5B5-4453-8A21-10052BB18B4A}" srcOrd="1" destOrd="0" presId="urn:microsoft.com/office/officeart/2005/8/layout/orgChart1"/>
    <dgm:cxn modelId="{4377102F-0287-4410-B36F-535B46A285AD}" type="presParOf" srcId="{8C936A66-A287-444C-A6A9-09DB4CD620B8}" destId="{84B53400-EE7E-40FF-8045-B72B7815465E}" srcOrd="1" destOrd="0" presId="urn:microsoft.com/office/officeart/2005/8/layout/orgChart1"/>
    <dgm:cxn modelId="{D9FF47C9-08E8-47C7-B11D-BD63A2EDC9E5}" type="presParOf" srcId="{84B53400-EE7E-40FF-8045-B72B7815465E}" destId="{47696111-FBD7-49A9-A852-A79F8FCE1B16}" srcOrd="0" destOrd="0" presId="urn:microsoft.com/office/officeart/2005/8/layout/orgChart1"/>
    <dgm:cxn modelId="{D6704A65-6BBA-4D81-A1C1-2A65A2C583B3}" type="presParOf" srcId="{84B53400-EE7E-40FF-8045-B72B7815465E}" destId="{D3808EE2-C953-445E-9096-23358A92074E}" srcOrd="1" destOrd="0" presId="urn:microsoft.com/office/officeart/2005/8/layout/orgChart1"/>
    <dgm:cxn modelId="{5825452F-ED25-4A0E-B895-0112F8FFCE67}" type="presParOf" srcId="{D3808EE2-C953-445E-9096-23358A92074E}" destId="{106E09D9-03EC-49FF-BA44-D1D86CF40037}" srcOrd="0" destOrd="0" presId="urn:microsoft.com/office/officeart/2005/8/layout/orgChart1"/>
    <dgm:cxn modelId="{9F4551B2-EE00-4A62-A7D5-37789D4597E9}" type="presParOf" srcId="{106E09D9-03EC-49FF-BA44-D1D86CF40037}" destId="{D2AFFD45-2CF1-4519-ABB1-392B68CBF3A3}" srcOrd="0" destOrd="0" presId="urn:microsoft.com/office/officeart/2005/8/layout/orgChart1"/>
    <dgm:cxn modelId="{BEB431E3-13BD-426D-B278-CE5BA146AAC7}" type="presParOf" srcId="{106E09D9-03EC-49FF-BA44-D1D86CF40037}" destId="{8A9A407B-DDB7-4F1B-91CE-6785288A9ACF}" srcOrd="1" destOrd="0" presId="urn:microsoft.com/office/officeart/2005/8/layout/orgChart1"/>
    <dgm:cxn modelId="{A38B48DD-F853-443F-86AA-13E48580B431}" type="presParOf" srcId="{D3808EE2-C953-445E-9096-23358A92074E}" destId="{0E476A6F-F98E-4E39-98DC-B58E14690D0E}" srcOrd="1" destOrd="0" presId="urn:microsoft.com/office/officeart/2005/8/layout/orgChart1"/>
    <dgm:cxn modelId="{8FA2A9F0-F00C-40EB-B923-B38E0AE83B07}" type="presParOf" srcId="{D3808EE2-C953-445E-9096-23358A92074E}" destId="{65A07B9E-6DDF-4BBE-9D7F-DD5D803071B7}" srcOrd="2" destOrd="0" presId="urn:microsoft.com/office/officeart/2005/8/layout/orgChart1"/>
    <dgm:cxn modelId="{BBB6959E-957F-4474-AF43-B859D6E118A2}" type="presParOf" srcId="{84B53400-EE7E-40FF-8045-B72B7815465E}" destId="{EE16F14D-249E-4EEA-B1E0-4E48AFCECA87}" srcOrd="2" destOrd="0" presId="urn:microsoft.com/office/officeart/2005/8/layout/orgChart1"/>
    <dgm:cxn modelId="{A1ABE431-E0A1-4120-9C92-6976E1B05BF7}" type="presParOf" srcId="{84B53400-EE7E-40FF-8045-B72B7815465E}" destId="{F5F791CB-2E90-4802-B19C-14D545DE24DF}" srcOrd="3" destOrd="0" presId="urn:microsoft.com/office/officeart/2005/8/layout/orgChart1"/>
    <dgm:cxn modelId="{2FBAB0BF-797F-45E0-B88A-8218F78720BF}" type="presParOf" srcId="{F5F791CB-2E90-4802-B19C-14D545DE24DF}" destId="{8A7AD909-5586-429D-96A7-38DD55CE836D}" srcOrd="0" destOrd="0" presId="urn:microsoft.com/office/officeart/2005/8/layout/orgChart1"/>
    <dgm:cxn modelId="{9E711A67-A448-4343-B6E0-5642900B5EC4}" type="presParOf" srcId="{8A7AD909-5586-429D-96A7-38DD55CE836D}" destId="{D5E3A0B8-8DEE-4F3B-B857-8234ADB57526}" srcOrd="0" destOrd="0" presId="urn:microsoft.com/office/officeart/2005/8/layout/orgChart1"/>
    <dgm:cxn modelId="{D577815E-5A96-4BB8-B4F3-9EFE35339C9F}" type="presParOf" srcId="{8A7AD909-5586-429D-96A7-38DD55CE836D}" destId="{413FABD4-679C-4451-96E1-03793AA09150}" srcOrd="1" destOrd="0" presId="urn:microsoft.com/office/officeart/2005/8/layout/orgChart1"/>
    <dgm:cxn modelId="{C0B31D73-523C-4C81-A165-CD7071283B06}" type="presParOf" srcId="{F5F791CB-2E90-4802-B19C-14D545DE24DF}" destId="{6194F67C-EE8B-404D-8F86-116555CD2780}" srcOrd="1" destOrd="0" presId="urn:microsoft.com/office/officeart/2005/8/layout/orgChart1"/>
    <dgm:cxn modelId="{A8090AD7-5948-4A06-9DCE-4CEBBB203725}" type="presParOf" srcId="{F5F791CB-2E90-4802-B19C-14D545DE24DF}" destId="{97DB43FF-E389-46C5-ACED-4F3915F80721}" srcOrd="2" destOrd="0" presId="urn:microsoft.com/office/officeart/2005/8/layout/orgChart1"/>
    <dgm:cxn modelId="{3DBEAFF9-E68A-4119-8EEB-ED06E28FE021}" type="presParOf" srcId="{84B53400-EE7E-40FF-8045-B72B7815465E}" destId="{244ACDCF-4DAC-4634-BD67-2A19C6135026}" srcOrd="4" destOrd="0" presId="urn:microsoft.com/office/officeart/2005/8/layout/orgChart1"/>
    <dgm:cxn modelId="{42710A17-6D67-4C52-AA70-AAE137F03F0B}" type="presParOf" srcId="{84B53400-EE7E-40FF-8045-B72B7815465E}" destId="{AA68E6AC-CF9B-4906-9E50-D338289D53DC}" srcOrd="5" destOrd="0" presId="urn:microsoft.com/office/officeart/2005/8/layout/orgChart1"/>
    <dgm:cxn modelId="{B5DA0F8D-6CB3-4E46-9FE4-3590FD0D976E}" type="presParOf" srcId="{AA68E6AC-CF9B-4906-9E50-D338289D53DC}" destId="{4600ED21-E681-4BEC-B9E9-D9584F0F8CA1}" srcOrd="0" destOrd="0" presId="urn:microsoft.com/office/officeart/2005/8/layout/orgChart1"/>
    <dgm:cxn modelId="{14727CDE-4668-4C91-BC69-9967087ACE4F}" type="presParOf" srcId="{4600ED21-E681-4BEC-B9E9-D9584F0F8CA1}" destId="{DE87A6A6-AC7C-496E-BBC3-8E626856E5B4}" srcOrd="0" destOrd="0" presId="urn:microsoft.com/office/officeart/2005/8/layout/orgChart1"/>
    <dgm:cxn modelId="{6560F4B3-2C86-4D0C-8BD6-D7D75E029742}" type="presParOf" srcId="{4600ED21-E681-4BEC-B9E9-D9584F0F8CA1}" destId="{82F7E0CB-26D1-4E8F-93A4-94A12EEB4030}" srcOrd="1" destOrd="0" presId="urn:microsoft.com/office/officeart/2005/8/layout/orgChart1"/>
    <dgm:cxn modelId="{55BE63C9-2F72-4652-B58E-2B0961A49560}" type="presParOf" srcId="{AA68E6AC-CF9B-4906-9E50-D338289D53DC}" destId="{49D1E761-6653-4284-9253-DD0C039FE4C1}" srcOrd="1" destOrd="0" presId="urn:microsoft.com/office/officeart/2005/8/layout/orgChart1"/>
    <dgm:cxn modelId="{6A43D403-7B22-4414-A754-118D446F0412}" type="presParOf" srcId="{AA68E6AC-CF9B-4906-9E50-D338289D53DC}" destId="{3A3F0AED-110A-43D1-B841-6067278D020D}" srcOrd="2" destOrd="0" presId="urn:microsoft.com/office/officeart/2005/8/layout/orgChart1"/>
    <dgm:cxn modelId="{AB2EB30D-243A-45A4-AE53-F4C26EB5C102}" type="presParOf" srcId="{84B53400-EE7E-40FF-8045-B72B7815465E}" destId="{5F229B91-4754-459F-9F72-148231364265}" srcOrd="6" destOrd="0" presId="urn:microsoft.com/office/officeart/2005/8/layout/orgChart1"/>
    <dgm:cxn modelId="{EF46B9AE-04BF-4CE2-B4E1-E8D3D590D3AF}" type="presParOf" srcId="{84B53400-EE7E-40FF-8045-B72B7815465E}" destId="{C87CCE04-5E58-43BE-BF5E-678441DF4D2A}" srcOrd="7" destOrd="0" presId="urn:microsoft.com/office/officeart/2005/8/layout/orgChart1"/>
    <dgm:cxn modelId="{AE234809-6681-494E-9386-1F3E905C1C2B}" type="presParOf" srcId="{C87CCE04-5E58-43BE-BF5E-678441DF4D2A}" destId="{0AA33ADE-D2AB-4B9E-BD86-68ED2A4BF9BE}" srcOrd="0" destOrd="0" presId="urn:microsoft.com/office/officeart/2005/8/layout/orgChart1"/>
    <dgm:cxn modelId="{515B51F7-6245-418F-B3F8-5C2DCC5A09B4}" type="presParOf" srcId="{0AA33ADE-D2AB-4B9E-BD86-68ED2A4BF9BE}" destId="{C02C63A6-798C-4E09-82A6-EDDFDBA8E52F}" srcOrd="0" destOrd="0" presId="urn:microsoft.com/office/officeart/2005/8/layout/orgChart1"/>
    <dgm:cxn modelId="{81096B6C-1F88-4E7D-A509-BE8A0CB63329}" type="presParOf" srcId="{0AA33ADE-D2AB-4B9E-BD86-68ED2A4BF9BE}" destId="{7F778618-78A8-473D-9F8F-9E2F0D132C9E}" srcOrd="1" destOrd="0" presId="urn:microsoft.com/office/officeart/2005/8/layout/orgChart1"/>
    <dgm:cxn modelId="{93146F3E-FA69-4BF7-AB10-A324427BDE3D}" type="presParOf" srcId="{C87CCE04-5E58-43BE-BF5E-678441DF4D2A}" destId="{3DB56D9D-9351-44C9-A34D-74AB2959AAFA}" srcOrd="1" destOrd="0" presId="urn:microsoft.com/office/officeart/2005/8/layout/orgChart1"/>
    <dgm:cxn modelId="{053C022D-0F47-4C3B-9C9F-A36028FBB8C9}" type="presParOf" srcId="{C87CCE04-5E58-43BE-BF5E-678441DF4D2A}" destId="{98035E08-16A9-475D-9985-D74709121A65}" srcOrd="2" destOrd="0" presId="urn:microsoft.com/office/officeart/2005/8/layout/orgChart1"/>
    <dgm:cxn modelId="{6A2D478F-2A64-40DE-9FA1-19C5CD70F728}" type="presParOf" srcId="{84B53400-EE7E-40FF-8045-B72B7815465E}" destId="{F4EBA3BA-4EEB-4F64-8F79-F1CDC8535FFC}" srcOrd="8" destOrd="0" presId="urn:microsoft.com/office/officeart/2005/8/layout/orgChart1"/>
    <dgm:cxn modelId="{0EE035B1-E98E-4DF2-9367-90346057C755}" type="presParOf" srcId="{84B53400-EE7E-40FF-8045-B72B7815465E}" destId="{83AC7460-9A68-4866-A43E-36A1717DBDF7}" srcOrd="9" destOrd="0" presId="urn:microsoft.com/office/officeart/2005/8/layout/orgChart1"/>
    <dgm:cxn modelId="{CC6C09C7-293C-4CE6-A704-78B4B1CAD949}" type="presParOf" srcId="{83AC7460-9A68-4866-A43E-36A1717DBDF7}" destId="{4E70DFDC-643E-41BB-826F-0635C7887380}" srcOrd="0" destOrd="0" presId="urn:microsoft.com/office/officeart/2005/8/layout/orgChart1"/>
    <dgm:cxn modelId="{E013EF81-010D-4AC0-ACD8-8260B4ABFB67}" type="presParOf" srcId="{4E70DFDC-643E-41BB-826F-0635C7887380}" destId="{3864F79F-E5C0-4EF2-9920-071B3F5664E3}" srcOrd="0" destOrd="0" presId="urn:microsoft.com/office/officeart/2005/8/layout/orgChart1"/>
    <dgm:cxn modelId="{BC1D3837-4016-479B-96B1-FB5C4F4D838B}" type="presParOf" srcId="{4E70DFDC-643E-41BB-826F-0635C7887380}" destId="{144799C0-DA26-468D-BEF1-811C8FDD3BA9}" srcOrd="1" destOrd="0" presId="urn:microsoft.com/office/officeart/2005/8/layout/orgChart1"/>
    <dgm:cxn modelId="{C1D63694-495A-4034-AE12-B692283245B1}" type="presParOf" srcId="{83AC7460-9A68-4866-A43E-36A1717DBDF7}" destId="{611CF708-5435-46BD-8BE1-D90F95FBB5DB}" srcOrd="1" destOrd="0" presId="urn:microsoft.com/office/officeart/2005/8/layout/orgChart1"/>
    <dgm:cxn modelId="{94927728-33C6-42D3-AE40-D15EB0971443}" type="presParOf" srcId="{83AC7460-9A68-4866-A43E-36A1717DBDF7}" destId="{408B5E22-7903-4308-AE97-E55BF1602E4B}" srcOrd="2" destOrd="0" presId="urn:microsoft.com/office/officeart/2005/8/layout/orgChart1"/>
    <dgm:cxn modelId="{702D1F36-76E7-4487-B276-8086A12CCE5D}" type="presParOf" srcId="{8C936A66-A287-444C-A6A9-09DB4CD620B8}" destId="{1886BB2B-15EF-4E5A-91B8-EFC74D76CAFA}"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D0FE53-C213-454E-A376-9CF8A3875501}" type="doc">
      <dgm:prSet loTypeId="urn:microsoft.com/office/officeart/2005/8/layout/orgChart1" loCatId="hierarchy" qsTypeId="urn:microsoft.com/office/officeart/2005/8/quickstyle/simple3" qsCatId="simple" csTypeId="urn:microsoft.com/office/officeart/2005/8/colors/colorful2" csCatId="colorful" phldr="1"/>
      <dgm:spPr/>
      <dgm:t>
        <a:bodyPr/>
        <a:lstStyle/>
        <a:p>
          <a:pPr rtl="1"/>
          <a:endParaRPr lang="ar-SA"/>
        </a:p>
      </dgm:t>
    </dgm:pt>
    <dgm:pt modelId="{479B7A36-DC7E-4CE7-A761-D49825B1598B}">
      <dgm:prSet phldrT="[نص]" custT="1"/>
      <dgm:spPr/>
      <dgm:t>
        <a:bodyPr/>
        <a:lstStyle/>
        <a:p>
          <a:pPr rtl="1"/>
          <a:r>
            <a:rPr lang="ar-SA" sz="2800" dirty="0" smtClean="0">
              <a:cs typeface="AL-Mateen" pitchFamily="2" charset="-78"/>
            </a:rPr>
            <a:t>ما هي مصادر علم القواعد الفقهية ؟</a:t>
          </a:r>
          <a:endParaRPr lang="ar-SA" sz="2800" dirty="0">
            <a:cs typeface="AL-Mateen" pitchFamily="2" charset="-78"/>
          </a:endParaRPr>
        </a:p>
      </dgm:t>
    </dgm:pt>
    <dgm:pt modelId="{E38F3A19-0DF1-40FE-9C78-02B5C0041BB0}" type="parTrans" cxnId="{9957D549-B16B-425D-AFE4-A85D75BD8D31}">
      <dgm:prSet/>
      <dgm:spPr/>
      <dgm:t>
        <a:bodyPr/>
        <a:lstStyle/>
        <a:p>
          <a:pPr rtl="1"/>
          <a:endParaRPr lang="ar-SA"/>
        </a:p>
      </dgm:t>
    </dgm:pt>
    <dgm:pt modelId="{FC8D68D1-9AC1-4835-A3E4-45068E289243}" type="sibTrans" cxnId="{9957D549-B16B-425D-AFE4-A85D75BD8D31}">
      <dgm:prSet/>
      <dgm:spPr/>
      <dgm:t>
        <a:bodyPr/>
        <a:lstStyle/>
        <a:p>
          <a:pPr rtl="1"/>
          <a:endParaRPr lang="ar-SA"/>
        </a:p>
      </dgm:t>
    </dgm:pt>
    <dgm:pt modelId="{CD477A5F-7E99-44C7-9785-61E1F4D441AE}">
      <dgm:prSet phldrT="[نص]" custT="1"/>
      <dgm:spPr/>
      <dgm:t>
        <a:bodyPr/>
        <a:lstStyle/>
        <a:p>
          <a:pPr rtl="1"/>
          <a:r>
            <a:rPr lang="ar-SA" sz="2000" dirty="0" smtClean="0">
              <a:cs typeface="AL-Mohanad Bold" pitchFamily="2" charset="-78"/>
            </a:rPr>
            <a:t>اللغة العربية و بعض القواعد الأصولية</a:t>
          </a:r>
          <a:endParaRPr lang="ar-SA" sz="2000" dirty="0">
            <a:cs typeface="AL-Mohanad Bold" pitchFamily="2" charset="-78"/>
          </a:endParaRPr>
        </a:p>
      </dgm:t>
    </dgm:pt>
    <dgm:pt modelId="{4F442B90-3561-4CAF-BF70-22D503FAB4B5}" type="parTrans" cxnId="{7116F7A1-CA95-4DD2-92DC-55A064CDF433}">
      <dgm:prSet/>
      <dgm:spPr/>
      <dgm:t>
        <a:bodyPr/>
        <a:lstStyle/>
        <a:p>
          <a:pPr rtl="1"/>
          <a:endParaRPr lang="ar-SA"/>
        </a:p>
      </dgm:t>
    </dgm:pt>
    <dgm:pt modelId="{C6BEA7B3-C60D-4E93-B47E-399156F8122A}" type="sibTrans" cxnId="{7116F7A1-CA95-4DD2-92DC-55A064CDF433}">
      <dgm:prSet/>
      <dgm:spPr/>
      <dgm:t>
        <a:bodyPr/>
        <a:lstStyle/>
        <a:p>
          <a:pPr rtl="1"/>
          <a:endParaRPr lang="ar-SA"/>
        </a:p>
      </dgm:t>
    </dgm:pt>
    <dgm:pt modelId="{3197F540-D3C5-4AA7-A725-B12B3978E30E}">
      <dgm:prSet phldrT="[نص]" custT="1"/>
      <dgm:spPr/>
      <dgm:t>
        <a:bodyPr/>
        <a:lstStyle/>
        <a:p>
          <a:pPr rtl="1"/>
          <a:r>
            <a:rPr lang="ar-SA" sz="2400" dirty="0" smtClean="0">
              <a:cs typeface="AL-Mohanad Bold" pitchFamily="2" charset="-78"/>
            </a:rPr>
            <a:t>استقراء الفروع الفقهية </a:t>
          </a:r>
          <a:endParaRPr lang="ar-SA" sz="2400" dirty="0">
            <a:cs typeface="AL-Mohanad Bold" pitchFamily="2" charset="-78"/>
          </a:endParaRPr>
        </a:p>
      </dgm:t>
    </dgm:pt>
    <dgm:pt modelId="{D485C454-BA9C-43D8-BD5B-FC4A7B74BD11}" type="parTrans" cxnId="{B0A62131-BE17-494C-A08E-B164CCA9FFB7}">
      <dgm:prSet/>
      <dgm:spPr/>
      <dgm:t>
        <a:bodyPr/>
        <a:lstStyle/>
        <a:p>
          <a:pPr rtl="1"/>
          <a:endParaRPr lang="ar-SA"/>
        </a:p>
      </dgm:t>
    </dgm:pt>
    <dgm:pt modelId="{0F8BAEBC-CC43-4A79-98B8-775D9E1D7859}" type="sibTrans" cxnId="{B0A62131-BE17-494C-A08E-B164CCA9FFB7}">
      <dgm:prSet/>
      <dgm:spPr/>
      <dgm:t>
        <a:bodyPr/>
        <a:lstStyle/>
        <a:p>
          <a:pPr rtl="1"/>
          <a:endParaRPr lang="ar-SA"/>
        </a:p>
      </dgm:t>
    </dgm:pt>
    <dgm:pt modelId="{F7786412-4A35-45A3-A53A-52E1AF610D1E}">
      <dgm:prSet phldrT="[نص]" custT="1"/>
      <dgm:spPr/>
      <dgm:t>
        <a:bodyPr/>
        <a:lstStyle/>
        <a:p>
          <a:pPr rtl="1"/>
          <a:r>
            <a:rPr lang="ar-SA" sz="2400" dirty="0" smtClean="0">
              <a:cs typeface="AL-Mohanad Bold" pitchFamily="2" charset="-78"/>
            </a:rPr>
            <a:t>أقوال بعض الأئمة المجتهدين</a:t>
          </a:r>
          <a:endParaRPr lang="ar-SA" sz="2400" dirty="0">
            <a:cs typeface="AL-Mohanad Bold" pitchFamily="2" charset="-78"/>
          </a:endParaRPr>
        </a:p>
      </dgm:t>
    </dgm:pt>
    <dgm:pt modelId="{2011B54B-F3A4-44F9-8129-1080796C5211}" type="parTrans" cxnId="{A4A53EF3-9AD5-427B-A1A2-4537BD81F1F3}">
      <dgm:prSet/>
      <dgm:spPr/>
      <dgm:t>
        <a:bodyPr/>
        <a:lstStyle/>
        <a:p>
          <a:pPr rtl="1"/>
          <a:endParaRPr lang="ar-SA"/>
        </a:p>
      </dgm:t>
    </dgm:pt>
    <dgm:pt modelId="{42868E7A-7DB8-4337-8487-C1AE8C783310}" type="sibTrans" cxnId="{A4A53EF3-9AD5-427B-A1A2-4537BD81F1F3}">
      <dgm:prSet/>
      <dgm:spPr/>
      <dgm:t>
        <a:bodyPr/>
        <a:lstStyle/>
        <a:p>
          <a:pPr rtl="1"/>
          <a:endParaRPr lang="ar-SA"/>
        </a:p>
      </dgm:t>
    </dgm:pt>
    <dgm:pt modelId="{9382DE16-F4D3-4567-A198-866213B3049D}">
      <dgm:prSet custT="1"/>
      <dgm:spPr/>
      <dgm:t>
        <a:bodyPr/>
        <a:lstStyle/>
        <a:p>
          <a:pPr rtl="1"/>
          <a:r>
            <a:rPr lang="ar-SA" sz="2400" dirty="0" smtClean="0">
              <a:cs typeface="AL-Mohanad Bold" pitchFamily="2" charset="-78"/>
            </a:rPr>
            <a:t>آثار الصحابة و التابعين</a:t>
          </a:r>
          <a:endParaRPr lang="ar-SA" sz="2400" dirty="0">
            <a:cs typeface="AL-Mohanad Bold" pitchFamily="2" charset="-78"/>
          </a:endParaRPr>
        </a:p>
      </dgm:t>
    </dgm:pt>
    <dgm:pt modelId="{F9B118B4-29EE-485F-B4E1-0C04831E858A}" type="parTrans" cxnId="{735DE8D1-D7E8-4578-96EB-4EBD2064AEDD}">
      <dgm:prSet/>
      <dgm:spPr/>
      <dgm:t>
        <a:bodyPr/>
        <a:lstStyle/>
        <a:p>
          <a:pPr rtl="1"/>
          <a:endParaRPr lang="ar-SA"/>
        </a:p>
      </dgm:t>
    </dgm:pt>
    <dgm:pt modelId="{21CE746F-4456-4BF3-99A2-CC255478DA33}" type="sibTrans" cxnId="{735DE8D1-D7E8-4578-96EB-4EBD2064AEDD}">
      <dgm:prSet/>
      <dgm:spPr/>
      <dgm:t>
        <a:bodyPr/>
        <a:lstStyle/>
        <a:p>
          <a:pPr rtl="1"/>
          <a:endParaRPr lang="ar-SA"/>
        </a:p>
      </dgm:t>
    </dgm:pt>
    <dgm:pt modelId="{DDF31E25-1758-43B2-BDCE-ACF51A7EEE0B}">
      <dgm:prSet custT="1"/>
      <dgm:spPr/>
      <dgm:t>
        <a:bodyPr/>
        <a:lstStyle/>
        <a:p>
          <a:pPr rtl="1"/>
          <a:r>
            <a:rPr lang="ar-SA" sz="2400" dirty="0" smtClean="0">
              <a:cs typeface="AL-Mohanad Bold" pitchFamily="2" charset="-78"/>
            </a:rPr>
            <a:t>السنة</a:t>
          </a:r>
          <a:endParaRPr lang="ar-SA" sz="2400" dirty="0">
            <a:cs typeface="AL-Mohanad Bold" pitchFamily="2" charset="-78"/>
          </a:endParaRPr>
        </a:p>
      </dgm:t>
    </dgm:pt>
    <dgm:pt modelId="{04D1C79D-A5D3-40F0-8726-C10246461AA3}" type="parTrans" cxnId="{CCEA4DDE-5109-4794-9FB7-A6290B46E09E}">
      <dgm:prSet/>
      <dgm:spPr/>
      <dgm:t>
        <a:bodyPr/>
        <a:lstStyle/>
        <a:p>
          <a:pPr rtl="1"/>
          <a:endParaRPr lang="ar-SA"/>
        </a:p>
      </dgm:t>
    </dgm:pt>
    <dgm:pt modelId="{44B7FA9C-9266-4AE2-82A0-3A3DD42857FA}" type="sibTrans" cxnId="{CCEA4DDE-5109-4794-9FB7-A6290B46E09E}">
      <dgm:prSet/>
      <dgm:spPr/>
      <dgm:t>
        <a:bodyPr/>
        <a:lstStyle/>
        <a:p>
          <a:pPr rtl="1"/>
          <a:endParaRPr lang="ar-SA"/>
        </a:p>
      </dgm:t>
    </dgm:pt>
    <dgm:pt modelId="{013A60F0-91A7-4666-91D3-49054E2885C4}">
      <dgm:prSet custT="1"/>
      <dgm:spPr/>
      <dgm:t>
        <a:bodyPr/>
        <a:lstStyle/>
        <a:p>
          <a:pPr rtl="1"/>
          <a:r>
            <a:rPr lang="ar-SA" sz="2400" dirty="0" smtClean="0">
              <a:cs typeface="AL-Mohanad Bold" pitchFamily="2" charset="-78"/>
            </a:rPr>
            <a:t>القرآن </a:t>
          </a:r>
          <a:endParaRPr lang="ar-SA" sz="1600" dirty="0">
            <a:cs typeface="AL-Mohanad Bold" pitchFamily="2" charset="-78"/>
          </a:endParaRPr>
        </a:p>
      </dgm:t>
    </dgm:pt>
    <dgm:pt modelId="{32BABDBA-65C9-4457-9339-3066A1AFD9A8}" type="parTrans" cxnId="{268B6C40-6312-47AF-9BEA-6C6168F2882A}">
      <dgm:prSet/>
      <dgm:spPr/>
      <dgm:t>
        <a:bodyPr/>
        <a:lstStyle/>
        <a:p>
          <a:pPr rtl="1"/>
          <a:endParaRPr lang="ar-SA"/>
        </a:p>
      </dgm:t>
    </dgm:pt>
    <dgm:pt modelId="{181923BF-1B56-4D80-B53F-D72E19E3E42E}" type="sibTrans" cxnId="{268B6C40-6312-47AF-9BEA-6C6168F2882A}">
      <dgm:prSet/>
      <dgm:spPr/>
      <dgm:t>
        <a:bodyPr/>
        <a:lstStyle/>
        <a:p>
          <a:pPr rtl="1"/>
          <a:endParaRPr lang="ar-SA"/>
        </a:p>
      </dgm:t>
    </dgm:pt>
    <dgm:pt modelId="{2FE8CCCA-CDE4-46FF-B4E5-E42E18BA0C4D}" type="asst">
      <dgm:prSet custT="1"/>
      <dgm:spPr/>
      <dgm:t>
        <a:bodyPr/>
        <a:lstStyle/>
        <a:p>
          <a:pPr rtl="1"/>
          <a:r>
            <a:rPr lang="ar-SA" sz="1200" dirty="0" smtClean="0">
              <a:cs typeface="AL-Mohanad Bold" pitchFamily="2" charset="-78"/>
            </a:rPr>
            <a:t>فمثلا قاعدة ( الأمور بمقاصدها ) مصدرها حديث ( إنما الأعمال بالنيات)</a:t>
          </a:r>
          <a:endParaRPr lang="ar-SA" sz="1200" dirty="0">
            <a:cs typeface="AL-Mohanad Bold" pitchFamily="2" charset="-78"/>
          </a:endParaRPr>
        </a:p>
      </dgm:t>
    </dgm:pt>
    <dgm:pt modelId="{095D580E-50FA-4B68-AD92-8026892A75B2}" type="parTrans" cxnId="{016C19D0-196E-469B-B0C8-24F9294F2169}">
      <dgm:prSet/>
      <dgm:spPr/>
      <dgm:t>
        <a:bodyPr/>
        <a:lstStyle/>
        <a:p>
          <a:pPr rtl="1"/>
          <a:endParaRPr lang="ar-SA"/>
        </a:p>
      </dgm:t>
    </dgm:pt>
    <dgm:pt modelId="{96A2C346-38AD-4AAB-81F1-D372B14AF4F9}" type="sibTrans" cxnId="{016C19D0-196E-469B-B0C8-24F9294F2169}">
      <dgm:prSet/>
      <dgm:spPr/>
      <dgm:t>
        <a:bodyPr/>
        <a:lstStyle/>
        <a:p>
          <a:pPr rtl="1"/>
          <a:endParaRPr lang="ar-SA"/>
        </a:p>
      </dgm:t>
    </dgm:pt>
    <dgm:pt modelId="{4AC16F1E-D7DD-4DED-AEC9-1DC874936AFD}" type="asst">
      <dgm:prSet custT="1"/>
      <dgm:spPr/>
      <dgm:t>
        <a:bodyPr/>
        <a:lstStyle/>
        <a:p>
          <a:pPr rtl="1"/>
          <a:r>
            <a:rPr lang="ar-SA" sz="1200" dirty="0" smtClean="0">
              <a:cs typeface="AL-Mohanad Bold" pitchFamily="2" charset="-78"/>
            </a:rPr>
            <a:t>كقول عمر بن الخطاب رضي الله عنه ( مقاطع الحقوق عند الشروط )</a:t>
          </a:r>
          <a:endParaRPr lang="ar-SA" sz="1200" dirty="0">
            <a:cs typeface="AL-Mohanad Bold" pitchFamily="2" charset="-78"/>
          </a:endParaRPr>
        </a:p>
      </dgm:t>
    </dgm:pt>
    <dgm:pt modelId="{F49692D4-2737-444B-9590-E1B2960C9554}" type="parTrans" cxnId="{27E5FDD7-78BD-4FA6-8C47-1365E248FC14}">
      <dgm:prSet/>
      <dgm:spPr/>
      <dgm:t>
        <a:bodyPr/>
        <a:lstStyle/>
        <a:p>
          <a:pPr rtl="1"/>
          <a:endParaRPr lang="ar-SA"/>
        </a:p>
      </dgm:t>
    </dgm:pt>
    <dgm:pt modelId="{DFF3C347-D2DE-46AE-A270-925F404F7BC5}" type="sibTrans" cxnId="{27E5FDD7-78BD-4FA6-8C47-1365E248FC14}">
      <dgm:prSet/>
      <dgm:spPr/>
      <dgm:t>
        <a:bodyPr/>
        <a:lstStyle/>
        <a:p>
          <a:pPr rtl="1"/>
          <a:endParaRPr lang="ar-SA"/>
        </a:p>
      </dgm:t>
    </dgm:pt>
    <dgm:pt modelId="{85F336EB-CF67-41B8-BBB2-09AD619B2DEF}" type="asst">
      <dgm:prSet custT="1"/>
      <dgm:spPr/>
      <dgm:t>
        <a:bodyPr/>
        <a:lstStyle/>
        <a:p>
          <a:pPr rtl="1"/>
          <a:r>
            <a:rPr lang="ar-SA" sz="1200" dirty="0" smtClean="0">
              <a:cs typeface="AL-Mohanad Bold" pitchFamily="2" charset="-78"/>
            </a:rPr>
            <a:t>فمثلاً قاعدة ( المشقة تجلب التيسير ) مصدرها قوله تعالى ( وما جعل عليكم في الدين من حرج)</a:t>
          </a:r>
          <a:endParaRPr lang="ar-SA" sz="1200" dirty="0">
            <a:cs typeface="AL-Mohanad Bold" pitchFamily="2" charset="-78"/>
          </a:endParaRPr>
        </a:p>
      </dgm:t>
    </dgm:pt>
    <dgm:pt modelId="{5C0DCD3E-BA6D-4AE1-9AAA-E418CEB61723}" type="parTrans" cxnId="{6EE04113-7BE5-4916-B799-B21DBCE1263F}">
      <dgm:prSet/>
      <dgm:spPr/>
      <dgm:t>
        <a:bodyPr/>
        <a:lstStyle/>
        <a:p>
          <a:pPr rtl="1"/>
          <a:endParaRPr lang="ar-SA"/>
        </a:p>
      </dgm:t>
    </dgm:pt>
    <dgm:pt modelId="{5D7302FF-9C50-4421-A149-374D5A7D9592}" type="sibTrans" cxnId="{6EE04113-7BE5-4916-B799-B21DBCE1263F}">
      <dgm:prSet/>
      <dgm:spPr/>
      <dgm:t>
        <a:bodyPr/>
        <a:lstStyle/>
        <a:p>
          <a:pPr rtl="1"/>
          <a:endParaRPr lang="ar-SA"/>
        </a:p>
      </dgm:t>
    </dgm:pt>
    <dgm:pt modelId="{60341703-06B1-49F5-A835-336CAC255388}" type="pres">
      <dgm:prSet presAssocID="{40D0FE53-C213-454E-A376-9CF8A3875501}" presName="hierChild1" presStyleCnt="0">
        <dgm:presLayoutVars>
          <dgm:orgChart val="1"/>
          <dgm:chPref val="1"/>
          <dgm:dir/>
          <dgm:animOne val="branch"/>
          <dgm:animLvl val="lvl"/>
          <dgm:resizeHandles/>
        </dgm:presLayoutVars>
      </dgm:prSet>
      <dgm:spPr/>
      <dgm:t>
        <a:bodyPr/>
        <a:lstStyle/>
        <a:p>
          <a:pPr rtl="1"/>
          <a:endParaRPr lang="ar-SA"/>
        </a:p>
      </dgm:t>
    </dgm:pt>
    <dgm:pt modelId="{83F98176-CA4C-4A77-9D7A-FA228A272C4D}" type="pres">
      <dgm:prSet presAssocID="{479B7A36-DC7E-4CE7-A761-D49825B1598B}" presName="hierRoot1" presStyleCnt="0">
        <dgm:presLayoutVars>
          <dgm:hierBranch val="init"/>
        </dgm:presLayoutVars>
      </dgm:prSet>
      <dgm:spPr/>
    </dgm:pt>
    <dgm:pt modelId="{37E321F8-B418-426D-8298-23C8B8D1EEAC}" type="pres">
      <dgm:prSet presAssocID="{479B7A36-DC7E-4CE7-A761-D49825B1598B}" presName="rootComposite1" presStyleCnt="0"/>
      <dgm:spPr/>
    </dgm:pt>
    <dgm:pt modelId="{7C7FB311-F9AA-4397-9B86-8D5D930F9E19}" type="pres">
      <dgm:prSet presAssocID="{479B7A36-DC7E-4CE7-A761-D49825B1598B}" presName="rootText1" presStyleLbl="node0" presStyleIdx="0" presStyleCnt="1" custScaleX="296930" custScaleY="96026" custLinFactNeighborX="-786" custLinFactNeighborY="-29481">
        <dgm:presLayoutVars>
          <dgm:chPref val="3"/>
        </dgm:presLayoutVars>
      </dgm:prSet>
      <dgm:spPr/>
      <dgm:t>
        <a:bodyPr/>
        <a:lstStyle/>
        <a:p>
          <a:pPr rtl="1"/>
          <a:endParaRPr lang="ar-SA"/>
        </a:p>
      </dgm:t>
    </dgm:pt>
    <dgm:pt modelId="{3F2098A2-3521-4662-BC85-4616CC04C3E6}" type="pres">
      <dgm:prSet presAssocID="{479B7A36-DC7E-4CE7-A761-D49825B1598B}" presName="rootConnector1" presStyleLbl="node1" presStyleIdx="0" presStyleCnt="0"/>
      <dgm:spPr/>
      <dgm:t>
        <a:bodyPr/>
        <a:lstStyle/>
        <a:p>
          <a:pPr rtl="1"/>
          <a:endParaRPr lang="ar-SA"/>
        </a:p>
      </dgm:t>
    </dgm:pt>
    <dgm:pt modelId="{2790FCB5-D349-42E9-B3F5-4AA8AEA65B71}" type="pres">
      <dgm:prSet presAssocID="{479B7A36-DC7E-4CE7-A761-D49825B1598B}" presName="hierChild2" presStyleCnt="0"/>
      <dgm:spPr/>
    </dgm:pt>
    <dgm:pt modelId="{EB3D4A64-CF3C-4028-AAB9-E17538260C4F}" type="pres">
      <dgm:prSet presAssocID="{4F442B90-3561-4CAF-BF70-22D503FAB4B5}" presName="Name37" presStyleLbl="parChTrans1D2" presStyleIdx="0" presStyleCnt="6"/>
      <dgm:spPr/>
      <dgm:t>
        <a:bodyPr/>
        <a:lstStyle/>
        <a:p>
          <a:pPr rtl="1"/>
          <a:endParaRPr lang="ar-SA"/>
        </a:p>
      </dgm:t>
    </dgm:pt>
    <dgm:pt modelId="{2DCCC8D9-2506-4705-9260-08FA4FB87FD7}" type="pres">
      <dgm:prSet presAssocID="{CD477A5F-7E99-44C7-9785-61E1F4D441AE}" presName="hierRoot2" presStyleCnt="0">
        <dgm:presLayoutVars>
          <dgm:hierBranch val="init"/>
        </dgm:presLayoutVars>
      </dgm:prSet>
      <dgm:spPr/>
    </dgm:pt>
    <dgm:pt modelId="{0E62AEA7-7C02-4895-90BB-46901FB7E459}" type="pres">
      <dgm:prSet presAssocID="{CD477A5F-7E99-44C7-9785-61E1F4D441AE}" presName="rootComposite" presStyleCnt="0"/>
      <dgm:spPr/>
    </dgm:pt>
    <dgm:pt modelId="{604B0F73-AB6E-43D2-A743-79E8AB589040}" type="pres">
      <dgm:prSet presAssocID="{CD477A5F-7E99-44C7-9785-61E1F4D441AE}" presName="rootText" presStyleLbl="node2" presStyleIdx="0" presStyleCnt="6" custScaleY="239880">
        <dgm:presLayoutVars>
          <dgm:chPref val="3"/>
        </dgm:presLayoutVars>
      </dgm:prSet>
      <dgm:spPr/>
      <dgm:t>
        <a:bodyPr/>
        <a:lstStyle/>
        <a:p>
          <a:pPr rtl="1"/>
          <a:endParaRPr lang="ar-SA"/>
        </a:p>
      </dgm:t>
    </dgm:pt>
    <dgm:pt modelId="{AE7B9872-90D0-4698-B5D0-3FB766CFD38B}" type="pres">
      <dgm:prSet presAssocID="{CD477A5F-7E99-44C7-9785-61E1F4D441AE}" presName="rootConnector" presStyleLbl="node2" presStyleIdx="0" presStyleCnt="6"/>
      <dgm:spPr/>
      <dgm:t>
        <a:bodyPr/>
        <a:lstStyle/>
        <a:p>
          <a:pPr rtl="1"/>
          <a:endParaRPr lang="ar-SA"/>
        </a:p>
      </dgm:t>
    </dgm:pt>
    <dgm:pt modelId="{A8726474-4D45-47F5-8D8F-AE829837AA24}" type="pres">
      <dgm:prSet presAssocID="{CD477A5F-7E99-44C7-9785-61E1F4D441AE}" presName="hierChild4" presStyleCnt="0"/>
      <dgm:spPr/>
    </dgm:pt>
    <dgm:pt modelId="{8018A112-2D61-40C9-A60E-0CE4AB896829}" type="pres">
      <dgm:prSet presAssocID="{CD477A5F-7E99-44C7-9785-61E1F4D441AE}" presName="hierChild5" presStyleCnt="0"/>
      <dgm:spPr/>
    </dgm:pt>
    <dgm:pt modelId="{DAF0D7BE-E2AE-4875-9765-C633370E2605}" type="pres">
      <dgm:prSet presAssocID="{D485C454-BA9C-43D8-BD5B-FC4A7B74BD11}" presName="Name37" presStyleLbl="parChTrans1D2" presStyleIdx="1" presStyleCnt="6"/>
      <dgm:spPr/>
      <dgm:t>
        <a:bodyPr/>
        <a:lstStyle/>
        <a:p>
          <a:pPr rtl="1"/>
          <a:endParaRPr lang="ar-SA"/>
        </a:p>
      </dgm:t>
    </dgm:pt>
    <dgm:pt modelId="{C64CF717-7235-4F9E-BFFF-61BFAE3D2272}" type="pres">
      <dgm:prSet presAssocID="{3197F540-D3C5-4AA7-A725-B12B3978E30E}" presName="hierRoot2" presStyleCnt="0">
        <dgm:presLayoutVars>
          <dgm:hierBranch val="init"/>
        </dgm:presLayoutVars>
      </dgm:prSet>
      <dgm:spPr/>
    </dgm:pt>
    <dgm:pt modelId="{B22474F8-B539-4E52-90DD-90BCD94AF4B3}" type="pres">
      <dgm:prSet presAssocID="{3197F540-D3C5-4AA7-A725-B12B3978E30E}" presName="rootComposite" presStyleCnt="0"/>
      <dgm:spPr/>
    </dgm:pt>
    <dgm:pt modelId="{7DCD3667-7256-491C-B565-651886BA6235}" type="pres">
      <dgm:prSet presAssocID="{3197F540-D3C5-4AA7-A725-B12B3978E30E}" presName="rootText" presStyleLbl="node2" presStyleIdx="1" presStyleCnt="6" custScaleY="242000">
        <dgm:presLayoutVars>
          <dgm:chPref val="3"/>
        </dgm:presLayoutVars>
      </dgm:prSet>
      <dgm:spPr/>
      <dgm:t>
        <a:bodyPr/>
        <a:lstStyle/>
        <a:p>
          <a:pPr rtl="1"/>
          <a:endParaRPr lang="ar-SA"/>
        </a:p>
      </dgm:t>
    </dgm:pt>
    <dgm:pt modelId="{941A11A4-5621-4F08-974C-25B4AC4669EC}" type="pres">
      <dgm:prSet presAssocID="{3197F540-D3C5-4AA7-A725-B12B3978E30E}" presName="rootConnector" presStyleLbl="node2" presStyleIdx="1" presStyleCnt="6"/>
      <dgm:spPr/>
      <dgm:t>
        <a:bodyPr/>
        <a:lstStyle/>
        <a:p>
          <a:pPr rtl="1"/>
          <a:endParaRPr lang="ar-SA"/>
        </a:p>
      </dgm:t>
    </dgm:pt>
    <dgm:pt modelId="{5895EF01-8346-49DB-A3A6-467408D8FF3E}" type="pres">
      <dgm:prSet presAssocID="{3197F540-D3C5-4AA7-A725-B12B3978E30E}" presName="hierChild4" presStyleCnt="0"/>
      <dgm:spPr/>
    </dgm:pt>
    <dgm:pt modelId="{28DE205A-0C78-4E3E-A36D-37A6F655E82B}" type="pres">
      <dgm:prSet presAssocID="{3197F540-D3C5-4AA7-A725-B12B3978E30E}" presName="hierChild5" presStyleCnt="0"/>
      <dgm:spPr/>
    </dgm:pt>
    <dgm:pt modelId="{21852FFE-71CF-4BFE-9425-E59B4743F1F1}" type="pres">
      <dgm:prSet presAssocID="{2011B54B-F3A4-44F9-8129-1080796C5211}" presName="Name37" presStyleLbl="parChTrans1D2" presStyleIdx="2" presStyleCnt="6"/>
      <dgm:spPr/>
      <dgm:t>
        <a:bodyPr/>
        <a:lstStyle/>
        <a:p>
          <a:pPr rtl="1"/>
          <a:endParaRPr lang="ar-SA"/>
        </a:p>
      </dgm:t>
    </dgm:pt>
    <dgm:pt modelId="{15936ED1-8400-4487-8AAD-9F958B02FF03}" type="pres">
      <dgm:prSet presAssocID="{F7786412-4A35-45A3-A53A-52E1AF610D1E}" presName="hierRoot2" presStyleCnt="0">
        <dgm:presLayoutVars>
          <dgm:hierBranch val="init"/>
        </dgm:presLayoutVars>
      </dgm:prSet>
      <dgm:spPr/>
    </dgm:pt>
    <dgm:pt modelId="{7F06956B-DEE4-4655-BEE1-2CB5D14855C9}" type="pres">
      <dgm:prSet presAssocID="{F7786412-4A35-45A3-A53A-52E1AF610D1E}" presName="rootComposite" presStyleCnt="0"/>
      <dgm:spPr/>
    </dgm:pt>
    <dgm:pt modelId="{7E1622A7-056A-4BDF-BCAC-165C7F26D992}" type="pres">
      <dgm:prSet presAssocID="{F7786412-4A35-45A3-A53A-52E1AF610D1E}" presName="rootText" presStyleLbl="node2" presStyleIdx="2" presStyleCnt="6" custScaleY="242000">
        <dgm:presLayoutVars>
          <dgm:chPref val="3"/>
        </dgm:presLayoutVars>
      </dgm:prSet>
      <dgm:spPr/>
      <dgm:t>
        <a:bodyPr/>
        <a:lstStyle/>
        <a:p>
          <a:pPr rtl="1"/>
          <a:endParaRPr lang="ar-SA"/>
        </a:p>
      </dgm:t>
    </dgm:pt>
    <dgm:pt modelId="{50FE44F1-DE71-48FF-8B5E-58DB4E2944F8}" type="pres">
      <dgm:prSet presAssocID="{F7786412-4A35-45A3-A53A-52E1AF610D1E}" presName="rootConnector" presStyleLbl="node2" presStyleIdx="2" presStyleCnt="6"/>
      <dgm:spPr/>
      <dgm:t>
        <a:bodyPr/>
        <a:lstStyle/>
        <a:p>
          <a:pPr rtl="1"/>
          <a:endParaRPr lang="ar-SA"/>
        </a:p>
      </dgm:t>
    </dgm:pt>
    <dgm:pt modelId="{BD5874AC-EBFB-415B-BD99-E3EA2858B6E5}" type="pres">
      <dgm:prSet presAssocID="{F7786412-4A35-45A3-A53A-52E1AF610D1E}" presName="hierChild4" presStyleCnt="0"/>
      <dgm:spPr/>
    </dgm:pt>
    <dgm:pt modelId="{5545E3C3-B4D9-4D5D-B5C8-2404CA2BAD0B}" type="pres">
      <dgm:prSet presAssocID="{F7786412-4A35-45A3-A53A-52E1AF610D1E}" presName="hierChild5" presStyleCnt="0"/>
      <dgm:spPr/>
    </dgm:pt>
    <dgm:pt modelId="{FF5C92C9-4ECB-40EB-8155-C834609E3F28}" type="pres">
      <dgm:prSet presAssocID="{F9B118B4-29EE-485F-B4E1-0C04831E858A}" presName="Name37" presStyleLbl="parChTrans1D2" presStyleIdx="3" presStyleCnt="6"/>
      <dgm:spPr/>
      <dgm:t>
        <a:bodyPr/>
        <a:lstStyle/>
        <a:p>
          <a:pPr rtl="1"/>
          <a:endParaRPr lang="ar-SA"/>
        </a:p>
      </dgm:t>
    </dgm:pt>
    <dgm:pt modelId="{4130130B-148D-4FBC-B07F-17729747C676}" type="pres">
      <dgm:prSet presAssocID="{9382DE16-F4D3-4567-A198-866213B3049D}" presName="hierRoot2" presStyleCnt="0">
        <dgm:presLayoutVars>
          <dgm:hierBranch val="init"/>
        </dgm:presLayoutVars>
      </dgm:prSet>
      <dgm:spPr/>
    </dgm:pt>
    <dgm:pt modelId="{0687726F-D3D1-41FB-A0AE-F817C607BE24}" type="pres">
      <dgm:prSet presAssocID="{9382DE16-F4D3-4567-A198-866213B3049D}" presName="rootComposite" presStyleCnt="0"/>
      <dgm:spPr/>
    </dgm:pt>
    <dgm:pt modelId="{60DF2A76-9FC4-4DA7-BE42-A7E27525903D}" type="pres">
      <dgm:prSet presAssocID="{9382DE16-F4D3-4567-A198-866213B3049D}" presName="rootText" presStyleLbl="node2" presStyleIdx="3" presStyleCnt="6" custScaleY="234817">
        <dgm:presLayoutVars>
          <dgm:chPref val="3"/>
        </dgm:presLayoutVars>
      </dgm:prSet>
      <dgm:spPr/>
      <dgm:t>
        <a:bodyPr/>
        <a:lstStyle/>
        <a:p>
          <a:pPr rtl="1"/>
          <a:endParaRPr lang="ar-SA"/>
        </a:p>
      </dgm:t>
    </dgm:pt>
    <dgm:pt modelId="{3E70AA69-91AC-4CF4-81A1-F3EC6B968031}" type="pres">
      <dgm:prSet presAssocID="{9382DE16-F4D3-4567-A198-866213B3049D}" presName="rootConnector" presStyleLbl="node2" presStyleIdx="3" presStyleCnt="6"/>
      <dgm:spPr/>
      <dgm:t>
        <a:bodyPr/>
        <a:lstStyle/>
        <a:p>
          <a:pPr rtl="1"/>
          <a:endParaRPr lang="ar-SA"/>
        </a:p>
      </dgm:t>
    </dgm:pt>
    <dgm:pt modelId="{46813714-4999-4BC9-8567-8AC1DED36730}" type="pres">
      <dgm:prSet presAssocID="{9382DE16-F4D3-4567-A198-866213B3049D}" presName="hierChild4" presStyleCnt="0"/>
      <dgm:spPr/>
    </dgm:pt>
    <dgm:pt modelId="{435FCB9D-92E1-4772-85BE-16944CE1549E}" type="pres">
      <dgm:prSet presAssocID="{9382DE16-F4D3-4567-A198-866213B3049D}" presName="hierChild5" presStyleCnt="0"/>
      <dgm:spPr/>
    </dgm:pt>
    <dgm:pt modelId="{44AA7C91-C197-469C-82A5-DE042C9D69A3}" type="pres">
      <dgm:prSet presAssocID="{F49692D4-2737-444B-9590-E1B2960C9554}" presName="Name111" presStyleLbl="parChTrans1D3" presStyleIdx="0" presStyleCnt="3"/>
      <dgm:spPr/>
      <dgm:t>
        <a:bodyPr/>
        <a:lstStyle/>
        <a:p>
          <a:pPr rtl="1"/>
          <a:endParaRPr lang="ar-SA"/>
        </a:p>
      </dgm:t>
    </dgm:pt>
    <dgm:pt modelId="{21A9296C-1426-4FFA-9DCB-0EDCC640E32B}" type="pres">
      <dgm:prSet presAssocID="{4AC16F1E-D7DD-4DED-AEC9-1DC874936AFD}" presName="hierRoot3" presStyleCnt="0">
        <dgm:presLayoutVars>
          <dgm:hierBranch val="init"/>
        </dgm:presLayoutVars>
      </dgm:prSet>
      <dgm:spPr/>
    </dgm:pt>
    <dgm:pt modelId="{0D678EF6-3E99-473B-A96F-77A15000A004}" type="pres">
      <dgm:prSet presAssocID="{4AC16F1E-D7DD-4DED-AEC9-1DC874936AFD}" presName="rootComposite3" presStyleCnt="0"/>
      <dgm:spPr/>
    </dgm:pt>
    <dgm:pt modelId="{7341151F-B86D-464D-9EA9-8670BC65FEBE}" type="pres">
      <dgm:prSet presAssocID="{4AC16F1E-D7DD-4DED-AEC9-1DC874936AFD}" presName="rootText3" presStyleLbl="asst2" presStyleIdx="0" presStyleCnt="3" custScaleY="221331">
        <dgm:presLayoutVars>
          <dgm:chPref val="3"/>
        </dgm:presLayoutVars>
      </dgm:prSet>
      <dgm:spPr/>
      <dgm:t>
        <a:bodyPr/>
        <a:lstStyle/>
        <a:p>
          <a:pPr rtl="1"/>
          <a:endParaRPr lang="ar-SA"/>
        </a:p>
      </dgm:t>
    </dgm:pt>
    <dgm:pt modelId="{CD846B7A-32AA-45EC-A048-FCDEAB74582F}" type="pres">
      <dgm:prSet presAssocID="{4AC16F1E-D7DD-4DED-AEC9-1DC874936AFD}" presName="rootConnector3" presStyleLbl="asst2" presStyleIdx="0" presStyleCnt="3"/>
      <dgm:spPr/>
      <dgm:t>
        <a:bodyPr/>
        <a:lstStyle/>
        <a:p>
          <a:pPr rtl="1"/>
          <a:endParaRPr lang="ar-SA"/>
        </a:p>
      </dgm:t>
    </dgm:pt>
    <dgm:pt modelId="{3C7E41A7-DACF-4C0A-9329-66EB511CD3F3}" type="pres">
      <dgm:prSet presAssocID="{4AC16F1E-D7DD-4DED-AEC9-1DC874936AFD}" presName="hierChild6" presStyleCnt="0"/>
      <dgm:spPr/>
    </dgm:pt>
    <dgm:pt modelId="{CC68CE24-8A10-49DF-9A06-51F55B21119F}" type="pres">
      <dgm:prSet presAssocID="{4AC16F1E-D7DD-4DED-AEC9-1DC874936AFD}" presName="hierChild7" presStyleCnt="0"/>
      <dgm:spPr/>
    </dgm:pt>
    <dgm:pt modelId="{DA5B53D9-EF54-443C-A788-B5F6C558E6CA}" type="pres">
      <dgm:prSet presAssocID="{04D1C79D-A5D3-40F0-8726-C10246461AA3}" presName="Name37" presStyleLbl="parChTrans1D2" presStyleIdx="4" presStyleCnt="6"/>
      <dgm:spPr/>
      <dgm:t>
        <a:bodyPr/>
        <a:lstStyle/>
        <a:p>
          <a:pPr rtl="1"/>
          <a:endParaRPr lang="ar-SA"/>
        </a:p>
      </dgm:t>
    </dgm:pt>
    <dgm:pt modelId="{99DC0AF6-E652-4D20-A418-286FEC12DA8A}" type="pres">
      <dgm:prSet presAssocID="{DDF31E25-1758-43B2-BDCE-ACF51A7EEE0B}" presName="hierRoot2" presStyleCnt="0">
        <dgm:presLayoutVars>
          <dgm:hierBranch val="init"/>
        </dgm:presLayoutVars>
      </dgm:prSet>
      <dgm:spPr/>
    </dgm:pt>
    <dgm:pt modelId="{E966964E-8656-452C-A85A-E774EC26FAE1}" type="pres">
      <dgm:prSet presAssocID="{DDF31E25-1758-43B2-BDCE-ACF51A7EEE0B}" presName="rootComposite" presStyleCnt="0"/>
      <dgm:spPr/>
    </dgm:pt>
    <dgm:pt modelId="{8A42B55C-6876-44B6-9C49-032858E42839}" type="pres">
      <dgm:prSet presAssocID="{DDF31E25-1758-43B2-BDCE-ACF51A7EEE0B}" presName="rootText" presStyleLbl="node2" presStyleIdx="4" presStyleCnt="6" custScaleY="242032">
        <dgm:presLayoutVars>
          <dgm:chPref val="3"/>
        </dgm:presLayoutVars>
      </dgm:prSet>
      <dgm:spPr/>
      <dgm:t>
        <a:bodyPr/>
        <a:lstStyle/>
        <a:p>
          <a:pPr rtl="1"/>
          <a:endParaRPr lang="ar-SA"/>
        </a:p>
      </dgm:t>
    </dgm:pt>
    <dgm:pt modelId="{CD38B751-14E0-47D6-88A1-58ABB318AE8E}" type="pres">
      <dgm:prSet presAssocID="{DDF31E25-1758-43B2-BDCE-ACF51A7EEE0B}" presName="rootConnector" presStyleLbl="node2" presStyleIdx="4" presStyleCnt="6"/>
      <dgm:spPr/>
      <dgm:t>
        <a:bodyPr/>
        <a:lstStyle/>
        <a:p>
          <a:pPr rtl="1"/>
          <a:endParaRPr lang="ar-SA"/>
        </a:p>
      </dgm:t>
    </dgm:pt>
    <dgm:pt modelId="{34D6B216-0383-4C2F-AE9A-017400ED5952}" type="pres">
      <dgm:prSet presAssocID="{DDF31E25-1758-43B2-BDCE-ACF51A7EEE0B}" presName="hierChild4" presStyleCnt="0"/>
      <dgm:spPr/>
    </dgm:pt>
    <dgm:pt modelId="{2871B4EA-A4F7-4874-B118-A5FFF43F8B74}" type="pres">
      <dgm:prSet presAssocID="{DDF31E25-1758-43B2-BDCE-ACF51A7EEE0B}" presName="hierChild5" presStyleCnt="0"/>
      <dgm:spPr/>
    </dgm:pt>
    <dgm:pt modelId="{E2E8D4A5-865D-4295-8EAC-94A992098125}" type="pres">
      <dgm:prSet presAssocID="{095D580E-50FA-4B68-AD92-8026892A75B2}" presName="Name111" presStyleLbl="parChTrans1D3" presStyleIdx="1" presStyleCnt="3"/>
      <dgm:spPr/>
      <dgm:t>
        <a:bodyPr/>
        <a:lstStyle/>
        <a:p>
          <a:pPr rtl="1"/>
          <a:endParaRPr lang="ar-SA"/>
        </a:p>
      </dgm:t>
    </dgm:pt>
    <dgm:pt modelId="{4E56C823-4F7D-49F2-A1C4-0B314D23B6CF}" type="pres">
      <dgm:prSet presAssocID="{2FE8CCCA-CDE4-46FF-B4E5-E42E18BA0C4D}" presName="hierRoot3" presStyleCnt="0">
        <dgm:presLayoutVars>
          <dgm:hierBranch val="init"/>
        </dgm:presLayoutVars>
      </dgm:prSet>
      <dgm:spPr/>
    </dgm:pt>
    <dgm:pt modelId="{847C7530-6F49-4BAC-914A-1376C940C08C}" type="pres">
      <dgm:prSet presAssocID="{2FE8CCCA-CDE4-46FF-B4E5-E42E18BA0C4D}" presName="rootComposite3" presStyleCnt="0"/>
      <dgm:spPr/>
    </dgm:pt>
    <dgm:pt modelId="{268F1881-7A98-43D3-9B8B-6D97AD2EC72F}" type="pres">
      <dgm:prSet presAssocID="{2FE8CCCA-CDE4-46FF-B4E5-E42E18BA0C4D}" presName="rootText3" presStyleLbl="asst2" presStyleIdx="1" presStyleCnt="3" custScaleY="214116">
        <dgm:presLayoutVars>
          <dgm:chPref val="3"/>
        </dgm:presLayoutVars>
      </dgm:prSet>
      <dgm:spPr/>
      <dgm:t>
        <a:bodyPr/>
        <a:lstStyle/>
        <a:p>
          <a:pPr rtl="1"/>
          <a:endParaRPr lang="ar-SA"/>
        </a:p>
      </dgm:t>
    </dgm:pt>
    <dgm:pt modelId="{43F1A85F-BA1F-4679-A70E-28D283659D28}" type="pres">
      <dgm:prSet presAssocID="{2FE8CCCA-CDE4-46FF-B4E5-E42E18BA0C4D}" presName="rootConnector3" presStyleLbl="asst2" presStyleIdx="1" presStyleCnt="3"/>
      <dgm:spPr/>
      <dgm:t>
        <a:bodyPr/>
        <a:lstStyle/>
        <a:p>
          <a:pPr rtl="1"/>
          <a:endParaRPr lang="ar-SA"/>
        </a:p>
      </dgm:t>
    </dgm:pt>
    <dgm:pt modelId="{8652D4D8-E98A-4E64-BC22-4B434C8DB6EC}" type="pres">
      <dgm:prSet presAssocID="{2FE8CCCA-CDE4-46FF-B4E5-E42E18BA0C4D}" presName="hierChild6" presStyleCnt="0"/>
      <dgm:spPr/>
    </dgm:pt>
    <dgm:pt modelId="{98AE89B9-DAF5-4C2A-88B2-175406CC2B79}" type="pres">
      <dgm:prSet presAssocID="{2FE8CCCA-CDE4-46FF-B4E5-E42E18BA0C4D}" presName="hierChild7" presStyleCnt="0"/>
      <dgm:spPr/>
    </dgm:pt>
    <dgm:pt modelId="{45048931-9EA0-4695-9A9A-9F3ECEC77F70}" type="pres">
      <dgm:prSet presAssocID="{32BABDBA-65C9-4457-9339-3066A1AFD9A8}" presName="Name37" presStyleLbl="parChTrans1D2" presStyleIdx="5" presStyleCnt="6"/>
      <dgm:spPr/>
      <dgm:t>
        <a:bodyPr/>
        <a:lstStyle/>
        <a:p>
          <a:pPr rtl="1"/>
          <a:endParaRPr lang="ar-SA"/>
        </a:p>
      </dgm:t>
    </dgm:pt>
    <dgm:pt modelId="{6BE8DB5D-1526-48B2-A7EC-55D4B680D156}" type="pres">
      <dgm:prSet presAssocID="{013A60F0-91A7-4666-91D3-49054E2885C4}" presName="hierRoot2" presStyleCnt="0">
        <dgm:presLayoutVars>
          <dgm:hierBranch val="init"/>
        </dgm:presLayoutVars>
      </dgm:prSet>
      <dgm:spPr/>
    </dgm:pt>
    <dgm:pt modelId="{52271706-2188-4670-B35B-A831D9670C99}" type="pres">
      <dgm:prSet presAssocID="{013A60F0-91A7-4666-91D3-49054E2885C4}" presName="rootComposite" presStyleCnt="0"/>
      <dgm:spPr/>
    </dgm:pt>
    <dgm:pt modelId="{03F958D8-A35F-4654-AA7D-5F87FCA7DBEC}" type="pres">
      <dgm:prSet presAssocID="{013A60F0-91A7-4666-91D3-49054E2885C4}" presName="rootText" presStyleLbl="node2" presStyleIdx="5" presStyleCnt="6" custScaleY="234670">
        <dgm:presLayoutVars>
          <dgm:chPref val="3"/>
        </dgm:presLayoutVars>
      </dgm:prSet>
      <dgm:spPr/>
      <dgm:t>
        <a:bodyPr/>
        <a:lstStyle/>
        <a:p>
          <a:pPr rtl="1"/>
          <a:endParaRPr lang="ar-SA"/>
        </a:p>
      </dgm:t>
    </dgm:pt>
    <dgm:pt modelId="{DA8EA408-94A2-44F0-8DF5-4186975DF6E9}" type="pres">
      <dgm:prSet presAssocID="{013A60F0-91A7-4666-91D3-49054E2885C4}" presName="rootConnector" presStyleLbl="node2" presStyleIdx="5" presStyleCnt="6"/>
      <dgm:spPr/>
      <dgm:t>
        <a:bodyPr/>
        <a:lstStyle/>
        <a:p>
          <a:pPr rtl="1"/>
          <a:endParaRPr lang="ar-SA"/>
        </a:p>
      </dgm:t>
    </dgm:pt>
    <dgm:pt modelId="{AC5700A4-A9B0-47A4-ADD7-2810C12C568A}" type="pres">
      <dgm:prSet presAssocID="{013A60F0-91A7-4666-91D3-49054E2885C4}" presName="hierChild4" presStyleCnt="0"/>
      <dgm:spPr/>
    </dgm:pt>
    <dgm:pt modelId="{B6C5174E-12B5-4A78-9A37-D40877EEC1C7}" type="pres">
      <dgm:prSet presAssocID="{013A60F0-91A7-4666-91D3-49054E2885C4}" presName="hierChild5" presStyleCnt="0"/>
      <dgm:spPr/>
    </dgm:pt>
    <dgm:pt modelId="{9F07E521-F6F9-4228-ADA3-084A36C81E43}" type="pres">
      <dgm:prSet presAssocID="{5C0DCD3E-BA6D-4AE1-9AAA-E418CEB61723}" presName="Name111" presStyleLbl="parChTrans1D3" presStyleIdx="2" presStyleCnt="3"/>
      <dgm:spPr/>
      <dgm:t>
        <a:bodyPr/>
        <a:lstStyle/>
        <a:p>
          <a:pPr rtl="1"/>
          <a:endParaRPr lang="ar-SA"/>
        </a:p>
      </dgm:t>
    </dgm:pt>
    <dgm:pt modelId="{C6FA7C33-40FA-473B-B1B4-A9ACD46C89C6}" type="pres">
      <dgm:prSet presAssocID="{85F336EB-CF67-41B8-BBB2-09AD619B2DEF}" presName="hierRoot3" presStyleCnt="0">
        <dgm:presLayoutVars>
          <dgm:hierBranch val="init"/>
        </dgm:presLayoutVars>
      </dgm:prSet>
      <dgm:spPr/>
    </dgm:pt>
    <dgm:pt modelId="{D7715CF4-1E63-4861-8B52-DBB7833BA346}" type="pres">
      <dgm:prSet presAssocID="{85F336EB-CF67-41B8-BBB2-09AD619B2DEF}" presName="rootComposite3" presStyleCnt="0"/>
      <dgm:spPr/>
    </dgm:pt>
    <dgm:pt modelId="{61EE948A-6DB1-41E6-BF52-27B30C6DA48F}" type="pres">
      <dgm:prSet presAssocID="{85F336EB-CF67-41B8-BBB2-09AD619B2DEF}" presName="rootText3" presStyleLbl="asst2" presStyleIdx="2" presStyleCnt="3" custScaleY="228840">
        <dgm:presLayoutVars>
          <dgm:chPref val="3"/>
        </dgm:presLayoutVars>
      </dgm:prSet>
      <dgm:spPr/>
      <dgm:t>
        <a:bodyPr/>
        <a:lstStyle/>
        <a:p>
          <a:pPr rtl="1"/>
          <a:endParaRPr lang="ar-SA"/>
        </a:p>
      </dgm:t>
    </dgm:pt>
    <dgm:pt modelId="{B1EA42B9-E119-49AA-A7DC-9A3587ACC86D}" type="pres">
      <dgm:prSet presAssocID="{85F336EB-CF67-41B8-BBB2-09AD619B2DEF}" presName="rootConnector3" presStyleLbl="asst2" presStyleIdx="2" presStyleCnt="3"/>
      <dgm:spPr/>
      <dgm:t>
        <a:bodyPr/>
        <a:lstStyle/>
        <a:p>
          <a:pPr rtl="1"/>
          <a:endParaRPr lang="ar-SA"/>
        </a:p>
      </dgm:t>
    </dgm:pt>
    <dgm:pt modelId="{96C9EF5C-672D-4320-91A8-96E77828EE9D}" type="pres">
      <dgm:prSet presAssocID="{85F336EB-CF67-41B8-BBB2-09AD619B2DEF}" presName="hierChild6" presStyleCnt="0"/>
      <dgm:spPr/>
    </dgm:pt>
    <dgm:pt modelId="{8DCF8ED9-6F36-4FD4-B671-D1B12213BB28}" type="pres">
      <dgm:prSet presAssocID="{85F336EB-CF67-41B8-BBB2-09AD619B2DEF}" presName="hierChild7" presStyleCnt="0"/>
      <dgm:spPr/>
    </dgm:pt>
    <dgm:pt modelId="{248C6B0E-66DB-497A-A0AC-0E0E1655933B}" type="pres">
      <dgm:prSet presAssocID="{479B7A36-DC7E-4CE7-A761-D49825B1598B}" presName="hierChild3" presStyleCnt="0"/>
      <dgm:spPr/>
    </dgm:pt>
  </dgm:ptLst>
  <dgm:cxnLst>
    <dgm:cxn modelId="{9BD312A6-6E32-42DF-916B-4BE6E39F55C8}" type="presOf" srcId="{479B7A36-DC7E-4CE7-A761-D49825B1598B}" destId="{3F2098A2-3521-4662-BC85-4616CC04C3E6}" srcOrd="1" destOrd="0" presId="urn:microsoft.com/office/officeart/2005/8/layout/orgChart1"/>
    <dgm:cxn modelId="{56A2E572-C5A2-4CF1-9A0E-8F54FA46E55D}" type="presOf" srcId="{2011B54B-F3A4-44F9-8129-1080796C5211}" destId="{21852FFE-71CF-4BFE-9425-E59B4743F1F1}" srcOrd="0" destOrd="0" presId="urn:microsoft.com/office/officeart/2005/8/layout/orgChart1"/>
    <dgm:cxn modelId="{92EAF159-5D37-4CCD-85E9-3949EBEDA997}" type="presOf" srcId="{2FE8CCCA-CDE4-46FF-B4E5-E42E18BA0C4D}" destId="{43F1A85F-BA1F-4679-A70E-28D283659D28}" srcOrd="1" destOrd="0" presId="urn:microsoft.com/office/officeart/2005/8/layout/orgChart1"/>
    <dgm:cxn modelId="{7C966BF3-7F9A-49B3-B47B-52CE3C2720AD}" type="presOf" srcId="{85F336EB-CF67-41B8-BBB2-09AD619B2DEF}" destId="{B1EA42B9-E119-49AA-A7DC-9A3587ACC86D}" srcOrd="1" destOrd="0" presId="urn:microsoft.com/office/officeart/2005/8/layout/orgChart1"/>
    <dgm:cxn modelId="{9E13F1E5-E9F2-4184-B1EA-28D559B2C862}" type="presOf" srcId="{F7786412-4A35-45A3-A53A-52E1AF610D1E}" destId="{7E1622A7-056A-4BDF-BCAC-165C7F26D992}" srcOrd="0" destOrd="0" presId="urn:microsoft.com/office/officeart/2005/8/layout/orgChart1"/>
    <dgm:cxn modelId="{7F7E7629-9D52-4579-9128-667B005337D2}" type="presOf" srcId="{85F336EB-CF67-41B8-BBB2-09AD619B2DEF}" destId="{61EE948A-6DB1-41E6-BF52-27B30C6DA48F}" srcOrd="0" destOrd="0" presId="urn:microsoft.com/office/officeart/2005/8/layout/orgChart1"/>
    <dgm:cxn modelId="{6EE04113-7BE5-4916-B799-B21DBCE1263F}" srcId="{013A60F0-91A7-4666-91D3-49054E2885C4}" destId="{85F336EB-CF67-41B8-BBB2-09AD619B2DEF}" srcOrd="0" destOrd="0" parTransId="{5C0DCD3E-BA6D-4AE1-9AAA-E418CEB61723}" sibTransId="{5D7302FF-9C50-4421-A149-374D5A7D9592}"/>
    <dgm:cxn modelId="{CCEA4DDE-5109-4794-9FB7-A6290B46E09E}" srcId="{479B7A36-DC7E-4CE7-A761-D49825B1598B}" destId="{DDF31E25-1758-43B2-BDCE-ACF51A7EEE0B}" srcOrd="4" destOrd="0" parTransId="{04D1C79D-A5D3-40F0-8726-C10246461AA3}" sibTransId="{44B7FA9C-9266-4AE2-82A0-3A3DD42857FA}"/>
    <dgm:cxn modelId="{B0A62131-BE17-494C-A08E-B164CCA9FFB7}" srcId="{479B7A36-DC7E-4CE7-A761-D49825B1598B}" destId="{3197F540-D3C5-4AA7-A725-B12B3978E30E}" srcOrd="1" destOrd="0" parTransId="{D485C454-BA9C-43D8-BD5B-FC4A7B74BD11}" sibTransId="{0F8BAEBC-CC43-4A79-98B8-775D9E1D7859}"/>
    <dgm:cxn modelId="{76FF9BA7-C23D-4656-9812-0208B1FE8AC4}" type="presOf" srcId="{04D1C79D-A5D3-40F0-8726-C10246461AA3}" destId="{DA5B53D9-EF54-443C-A788-B5F6C558E6CA}" srcOrd="0" destOrd="0" presId="urn:microsoft.com/office/officeart/2005/8/layout/orgChart1"/>
    <dgm:cxn modelId="{9957D549-B16B-425D-AFE4-A85D75BD8D31}" srcId="{40D0FE53-C213-454E-A376-9CF8A3875501}" destId="{479B7A36-DC7E-4CE7-A761-D49825B1598B}" srcOrd="0" destOrd="0" parTransId="{E38F3A19-0DF1-40FE-9C78-02B5C0041BB0}" sibTransId="{FC8D68D1-9AC1-4835-A3E4-45068E289243}"/>
    <dgm:cxn modelId="{59B6D05B-F693-4CD6-94FE-F1A9E4A85340}" type="presOf" srcId="{4AC16F1E-D7DD-4DED-AEC9-1DC874936AFD}" destId="{7341151F-B86D-464D-9EA9-8670BC65FEBE}" srcOrd="0" destOrd="0" presId="urn:microsoft.com/office/officeart/2005/8/layout/orgChart1"/>
    <dgm:cxn modelId="{27E5FDD7-78BD-4FA6-8C47-1365E248FC14}" srcId="{9382DE16-F4D3-4567-A198-866213B3049D}" destId="{4AC16F1E-D7DD-4DED-AEC9-1DC874936AFD}" srcOrd="0" destOrd="0" parTransId="{F49692D4-2737-444B-9590-E1B2960C9554}" sibTransId="{DFF3C347-D2DE-46AE-A270-925F404F7BC5}"/>
    <dgm:cxn modelId="{DD9E7BC5-1E5C-4E4C-8ED2-253BEB9CBCF0}" type="presOf" srcId="{F49692D4-2737-444B-9590-E1B2960C9554}" destId="{44AA7C91-C197-469C-82A5-DE042C9D69A3}" srcOrd="0" destOrd="0" presId="urn:microsoft.com/office/officeart/2005/8/layout/orgChart1"/>
    <dgm:cxn modelId="{1729F663-88AF-478E-B707-649734526648}" type="presOf" srcId="{095D580E-50FA-4B68-AD92-8026892A75B2}" destId="{E2E8D4A5-865D-4295-8EAC-94A992098125}" srcOrd="0" destOrd="0" presId="urn:microsoft.com/office/officeart/2005/8/layout/orgChart1"/>
    <dgm:cxn modelId="{8A021130-9311-4F58-A797-151D36764C77}" type="presOf" srcId="{40D0FE53-C213-454E-A376-9CF8A3875501}" destId="{60341703-06B1-49F5-A835-336CAC255388}" srcOrd="0" destOrd="0" presId="urn:microsoft.com/office/officeart/2005/8/layout/orgChart1"/>
    <dgm:cxn modelId="{A4A53EF3-9AD5-427B-A1A2-4537BD81F1F3}" srcId="{479B7A36-DC7E-4CE7-A761-D49825B1598B}" destId="{F7786412-4A35-45A3-A53A-52E1AF610D1E}" srcOrd="2" destOrd="0" parTransId="{2011B54B-F3A4-44F9-8129-1080796C5211}" sibTransId="{42868E7A-7DB8-4337-8487-C1AE8C783310}"/>
    <dgm:cxn modelId="{735DE8D1-D7E8-4578-96EB-4EBD2064AEDD}" srcId="{479B7A36-DC7E-4CE7-A761-D49825B1598B}" destId="{9382DE16-F4D3-4567-A198-866213B3049D}" srcOrd="3" destOrd="0" parTransId="{F9B118B4-29EE-485F-B4E1-0C04831E858A}" sibTransId="{21CE746F-4456-4BF3-99A2-CC255478DA33}"/>
    <dgm:cxn modelId="{BF30B883-E4B5-4FB7-A367-6FE7FA3A602C}" type="presOf" srcId="{4AC16F1E-D7DD-4DED-AEC9-1DC874936AFD}" destId="{CD846B7A-32AA-45EC-A048-FCDEAB74582F}" srcOrd="1" destOrd="0" presId="urn:microsoft.com/office/officeart/2005/8/layout/orgChart1"/>
    <dgm:cxn modelId="{CB68EE55-D4B3-4BB7-B534-5D4721A3F86D}" type="presOf" srcId="{CD477A5F-7E99-44C7-9785-61E1F4D441AE}" destId="{AE7B9872-90D0-4698-B5D0-3FB766CFD38B}" srcOrd="1" destOrd="0" presId="urn:microsoft.com/office/officeart/2005/8/layout/orgChart1"/>
    <dgm:cxn modelId="{016C19D0-196E-469B-B0C8-24F9294F2169}" srcId="{DDF31E25-1758-43B2-BDCE-ACF51A7EEE0B}" destId="{2FE8CCCA-CDE4-46FF-B4E5-E42E18BA0C4D}" srcOrd="0" destOrd="0" parTransId="{095D580E-50FA-4B68-AD92-8026892A75B2}" sibTransId="{96A2C346-38AD-4AAB-81F1-D372B14AF4F9}"/>
    <dgm:cxn modelId="{77FF1359-8819-4EEB-AFAF-76CC8A3E268A}" type="presOf" srcId="{013A60F0-91A7-4666-91D3-49054E2885C4}" destId="{03F958D8-A35F-4654-AA7D-5F87FCA7DBEC}" srcOrd="0" destOrd="0" presId="urn:microsoft.com/office/officeart/2005/8/layout/orgChart1"/>
    <dgm:cxn modelId="{F1F0445E-319F-4A8C-9E16-306DBC399272}" type="presOf" srcId="{DDF31E25-1758-43B2-BDCE-ACF51A7EEE0B}" destId="{CD38B751-14E0-47D6-88A1-58ABB318AE8E}" srcOrd="1" destOrd="0" presId="urn:microsoft.com/office/officeart/2005/8/layout/orgChart1"/>
    <dgm:cxn modelId="{9724574B-D2D1-4ECC-B604-BCB215C20446}" type="presOf" srcId="{CD477A5F-7E99-44C7-9785-61E1F4D441AE}" destId="{604B0F73-AB6E-43D2-A743-79E8AB589040}" srcOrd="0" destOrd="0" presId="urn:microsoft.com/office/officeart/2005/8/layout/orgChart1"/>
    <dgm:cxn modelId="{7FDA8DC5-40B5-4030-907D-AF54AC6498B6}" type="presOf" srcId="{F9B118B4-29EE-485F-B4E1-0C04831E858A}" destId="{FF5C92C9-4ECB-40EB-8155-C834609E3F28}" srcOrd="0" destOrd="0" presId="urn:microsoft.com/office/officeart/2005/8/layout/orgChart1"/>
    <dgm:cxn modelId="{F4A0DF5B-3D06-4071-B365-9AE92B01BA90}" type="presOf" srcId="{D485C454-BA9C-43D8-BD5B-FC4A7B74BD11}" destId="{DAF0D7BE-E2AE-4875-9765-C633370E2605}" srcOrd="0" destOrd="0" presId="urn:microsoft.com/office/officeart/2005/8/layout/orgChart1"/>
    <dgm:cxn modelId="{C0E73EA8-8087-4AA2-9A0E-651B2B80BA2F}" type="presOf" srcId="{2FE8CCCA-CDE4-46FF-B4E5-E42E18BA0C4D}" destId="{268F1881-7A98-43D3-9B8B-6D97AD2EC72F}" srcOrd="0" destOrd="0" presId="urn:microsoft.com/office/officeart/2005/8/layout/orgChart1"/>
    <dgm:cxn modelId="{E7CD78E2-C001-47B0-A0AB-69E4B8A854EB}" type="presOf" srcId="{3197F540-D3C5-4AA7-A725-B12B3978E30E}" destId="{7DCD3667-7256-491C-B565-651886BA6235}" srcOrd="0" destOrd="0" presId="urn:microsoft.com/office/officeart/2005/8/layout/orgChart1"/>
    <dgm:cxn modelId="{88F5D703-F0D8-4E0C-8534-099F5409D968}" type="presOf" srcId="{4F442B90-3561-4CAF-BF70-22D503FAB4B5}" destId="{EB3D4A64-CF3C-4028-AAB9-E17538260C4F}" srcOrd="0" destOrd="0" presId="urn:microsoft.com/office/officeart/2005/8/layout/orgChart1"/>
    <dgm:cxn modelId="{A7D9108D-6937-4E06-8B28-9869033D8615}" type="presOf" srcId="{DDF31E25-1758-43B2-BDCE-ACF51A7EEE0B}" destId="{8A42B55C-6876-44B6-9C49-032858E42839}" srcOrd="0" destOrd="0" presId="urn:microsoft.com/office/officeart/2005/8/layout/orgChart1"/>
    <dgm:cxn modelId="{DCE35AA6-F4A2-46C5-AEBF-20D6156EC61C}" type="presOf" srcId="{32BABDBA-65C9-4457-9339-3066A1AFD9A8}" destId="{45048931-9EA0-4695-9A9A-9F3ECEC77F70}" srcOrd="0" destOrd="0" presId="urn:microsoft.com/office/officeart/2005/8/layout/orgChart1"/>
    <dgm:cxn modelId="{0EFEA22F-41F3-4F46-964A-B1263A22E29F}" type="presOf" srcId="{3197F540-D3C5-4AA7-A725-B12B3978E30E}" destId="{941A11A4-5621-4F08-974C-25B4AC4669EC}" srcOrd="1" destOrd="0" presId="urn:microsoft.com/office/officeart/2005/8/layout/orgChart1"/>
    <dgm:cxn modelId="{6EB35DE1-DE38-4F38-A0FB-34D354931765}" type="presOf" srcId="{013A60F0-91A7-4666-91D3-49054E2885C4}" destId="{DA8EA408-94A2-44F0-8DF5-4186975DF6E9}" srcOrd="1" destOrd="0" presId="urn:microsoft.com/office/officeart/2005/8/layout/orgChart1"/>
    <dgm:cxn modelId="{58A8D0DE-4ECB-4B26-B177-5E2869B7318D}" type="presOf" srcId="{479B7A36-DC7E-4CE7-A761-D49825B1598B}" destId="{7C7FB311-F9AA-4397-9B86-8D5D930F9E19}" srcOrd="0" destOrd="0" presId="urn:microsoft.com/office/officeart/2005/8/layout/orgChart1"/>
    <dgm:cxn modelId="{7DDA0CFA-06DC-4F63-A0A5-4AE7AF444FBB}" type="presOf" srcId="{F7786412-4A35-45A3-A53A-52E1AF610D1E}" destId="{50FE44F1-DE71-48FF-8B5E-58DB4E2944F8}" srcOrd="1" destOrd="0" presId="urn:microsoft.com/office/officeart/2005/8/layout/orgChart1"/>
    <dgm:cxn modelId="{51F127D0-D6F5-42C7-81AE-C9F0DBE92971}" type="presOf" srcId="{5C0DCD3E-BA6D-4AE1-9AAA-E418CEB61723}" destId="{9F07E521-F6F9-4228-ADA3-084A36C81E43}" srcOrd="0" destOrd="0" presId="urn:microsoft.com/office/officeart/2005/8/layout/orgChart1"/>
    <dgm:cxn modelId="{B1A6A876-5E0D-49EE-B837-B8CCFD9BA2E1}" type="presOf" srcId="{9382DE16-F4D3-4567-A198-866213B3049D}" destId="{60DF2A76-9FC4-4DA7-BE42-A7E27525903D}" srcOrd="0" destOrd="0" presId="urn:microsoft.com/office/officeart/2005/8/layout/orgChart1"/>
    <dgm:cxn modelId="{5585AA5E-DA49-468F-B9A4-4DCBE99906E2}" type="presOf" srcId="{9382DE16-F4D3-4567-A198-866213B3049D}" destId="{3E70AA69-91AC-4CF4-81A1-F3EC6B968031}" srcOrd="1" destOrd="0" presId="urn:microsoft.com/office/officeart/2005/8/layout/orgChart1"/>
    <dgm:cxn modelId="{7116F7A1-CA95-4DD2-92DC-55A064CDF433}" srcId="{479B7A36-DC7E-4CE7-A761-D49825B1598B}" destId="{CD477A5F-7E99-44C7-9785-61E1F4D441AE}" srcOrd="0" destOrd="0" parTransId="{4F442B90-3561-4CAF-BF70-22D503FAB4B5}" sibTransId="{C6BEA7B3-C60D-4E93-B47E-399156F8122A}"/>
    <dgm:cxn modelId="{268B6C40-6312-47AF-9BEA-6C6168F2882A}" srcId="{479B7A36-DC7E-4CE7-A761-D49825B1598B}" destId="{013A60F0-91A7-4666-91D3-49054E2885C4}" srcOrd="5" destOrd="0" parTransId="{32BABDBA-65C9-4457-9339-3066A1AFD9A8}" sibTransId="{181923BF-1B56-4D80-B53F-D72E19E3E42E}"/>
    <dgm:cxn modelId="{7A41C0D2-62C5-4686-AC0F-95997363A8BA}" type="presParOf" srcId="{60341703-06B1-49F5-A835-336CAC255388}" destId="{83F98176-CA4C-4A77-9D7A-FA228A272C4D}" srcOrd="0" destOrd="0" presId="urn:microsoft.com/office/officeart/2005/8/layout/orgChart1"/>
    <dgm:cxn modelId="{26E5F291-E6A6-44FE-BA4C-B389098A72B4}" type="presParOf" srcId="{83F98176-CA4C-4A77-9D7A-FA228A272C4D}" destId="{37E321F8-B418-426D-8298-23C8B8D1EEAC}" srcOrd="0" destOrd="0" presId="urn:microsoft.com/office/officeart/2005/8/layout/orgChart1"/>
    <dgm:cxn modelId="{2BA873BA-EC97-4371-9545-9D303510D268}" type="presParOf" srcId="{37E321F8-B418-426D-8298-23C8B8D1EEAC}" destId="{7C7FB311-F9AA-4397-9B86-8D5D930F9E19}" srcOrd="0" destOrd="0" presId="urn:microsoft.com/office/officeart/2005/8/layout/orgChart1"/>
    <dgm:cxn modelId="{863153BA-99C2-4A04-B215-E69D9D43A9E5}" type="presParOf" srcId="{37E321F8-B418-426D-8298-23C8B8D1EEAC}" destId="{3F2098A2-3521-4662-BC85-4616CC04C3E6}" srcOrd="1" destOrd="0" presId="urn:microsoft.com/office/officeart/2005/8/layout/orgChart1"/>
    <dgm:cxn modelId="{E46CE840-F77C-4E4D-8B00-577C2B367DB2}" type="presParOf" srcId="{83F98176-CA4C-4A77-9D7A-FA228A272C4D}" destId="{2790FCB5-D349-42E9-B3F5-4AA8AEA65B71}" srcOrd="1" destOrd="0" presId="urn:microsoft.com/office/officeart/2005/8/layout/orgChart1"/>
    <dgm:cxn modelId="{7B8DF3BE-1970-4AD1-ABC0-D14B547D042E}" type="presParOf" srcId="{2790FCB5-D349-42E9-B3F5-4AA8AEA65B71}" destId="{EB3D4A64-CF3C-4028-AAB9-E17538260C4F}" srcOrd="0" destOrd="0" presId="urn:microsoft.com/office/officeart/2005/8/layout/orgChart1"/>
    <dgm:cxn modelId="{9424DB37-6407-4DA3-B491-E2079DB88AF2}" type="presParOf" srcId="{2790FCB5-D349-42E9-B3F5-4AA8AEA65B71}" destId="{2DCCC8D9-2506-4705-9260-08FA4FB87FD7}" srcOrd="1" destOrd="0" presId="urn:microsoft.com/office/officeart/2005/8/layout/orgChart1"/>
    <dgm:cxn modelId="{B1904C5C-4EE5-472C-BA5E-69DDED06AA76}" type="presParOf" srcId="{2DCCC8D9-2506-4705-9260-08FA4FB87FD7}" destId="{0E62AEA7-7C02-4895-90BB-46901FB7E459}" srcOrd="0" destOrd="0" presId="urn:microsoft.com/office/officeart/2005/8/layout/orgChart1"/>
    <dgm:cxn modelId="{3C6820B2-4EEE-45F3-A6B5-CE61871071F5}" type="presParOf" srcId="{0E62AEA7-7C02-4895-90BB-46901FB7E459}" destId="{604B0F73-AB6E-43D2-A743-79E8AB589040}" srcOrd="0" destOrd="0" presId="urn:microsoft.com/office/officeart/2005/8/layout/orgChart1"/>
    <dgm:cxn modelId="{E5F8C917-4519-4EFB-AFD3-3D830D1BD803}" type="presParOf" srcId="{0E62AEA7-7C02-4895-90BB-46901FB7E459}" destId="{AE7B9872-90D0-4698-B5D0-3FB766CFD38B}" srcOrd="1" destOrd="0" presId="urn:microsoft.com/office/officeart/2005/8/layout/orgChart1"/>
    <dgm:cxn modelId="{E1D7CE1E-683B-4659-BCA3-4F3221C9EBBB}" type="presParOf" srcId="{2DCCC8D9-2506-4705-9260-08FA4FB87FD7}" destId="{A8726474-4D45-47F5-8D8F-AE829837AA24}" srcOrd="1" destOrd="0" presId="urn:microsoft.com/office/officeart/2005/8/layout/orgChart1"/>
    <dgm:cxn modelId="{46B55E57-39AF-455B-A591-0267A455558A}" type="presParOf" srcId="{2DCCC8D9-2506-4705-9260-08FA4FB87FD7}" destId="{8018A112-2D61-40C9-A60E-0CE4AB896829}" srcOrd="2" destOrd="0" presId="urn:microsoft.com/office/officeart/2005/8/layout/orgChart1"/>
    <dgm:cxn modelId="{8ED58135-B55C-47F4-983F-414CCA249200}" type="presParOf" srcId="{2790FCB5-D349-42E9-B3F5-4AA8AEA65B71}" destId="{DAF0D7BE-E2AE-4875-9765-C633370E2605}" srcOrd="2" destOrd="0" presId="urn:microsoft.com/office/officeart/2005/8/layout/orgChart1"/>
    <dgm:cxn modelId="{787EAE40-EC0C-4A04-9060-B1013E899EA6}" type="presParOf" srcId="{2790FCB5-D349-42E9-B3F5-4AA8AEA65B71}" destId="{C64CF717-7235-4F9E-BFFF-61BFAE3D2272}" srcOrd="3" destOrd="0" presId="urn:microsoft.com/office/officeart/2005/8/layout/orgChart1"/>
    <dgm:cxn modelId="{31D9AAA4-8B51-4776-A983-71FC45909576}" type="presParOf" srcId="{C64CF717-7235-4F9E-BFFF-61BFAE3D2272}" destId="{B22474F8-B539-4E52-90DD-90BCD94AF4B3}" srcOrd="0" destOrd="0" presId="urn:microsoft.com/office/officeart/2005/8/layout/orgChart1"/>
    <dgm:cxn modelId="{6523E954-CDB0-4493-BC07-1B23C6A43B43}" type="presParOf" srcId="{B22474F8-B539-4E52-90DD-90BCD94AF4B3}" destId="{7DCD3667-7256-491C-B565-651886BA6235}" srcOrd="0" destOrd="0" presId="urn:microsoft.com/office/officeart/2005/8/layout/orgChart1"/>
    <dgm:cxn modelId="{03A6619B-EC6F-4917-B21A-FFBF5174CB31}" type="presParOf" srcId="{B22474F8-B539-4E52-90DD-90BCD94AF4B3}" destId="{941A11A4-5621-4F08-974C-25B4AC4669EC}" srcOrd="1" destOrd="0" presId="urn:microsoft.com/office/officeart/2005/8/layout/orgChart1"/>
    <dgm:cxn modelId="{CC8285D1-B848-4BD9-829D-F2B064C53C5B}" type="presParOf" srcId="{C64CF717-7235-4F9E-BFFF-61BFAE3D2272}" destId="{5895EF01-8346-49DB-A3A6-467408D8FF3E}" srcOrd="1" destOrd="0" presId="urn:microsoft.com/office/officeart/2005/8/layout/orgChart1"/>
    <dgm:cxn modelId="{8B18810A-BE93-4340-86A1-53DFCCB4FA05}" type="presParOf" srcId="{C64CF717-7235-4F9E-BFFF-61BFAE3D2272}" destId="{28DE205A-0C78-4E3E-A36D-37A6F655E82B}" srcOrd="2" destOrd="0" presId="urn:microsoft.com/office/officeart/2005/8/layout/orgChart1"/>
    <dgm:cxn modelId="{1455BF80-0D0B-4D81-89DC-3E37E4EDC7B8}" type="presParOf" srcId="{2790FCB5-D349-42E9-B3F5-4AA8AEA65B71}" destId="{21852FFE-71CF-4BFE-9425-E59B4743F1F1}" srcOrd="4" destOrd="0" presId="urn:microsoft.com/office/officeart/2005/8/layout/orgChart1"/>
    <dgm:cxn modelId="{F5B10E55-9796-442A-ACDA-F52CD50AD1D0}" type="presParOf" srcId="{2790FCB5-D349-42E9-B3F5-4AA8AEA65B71}" destId="{15936ED1-8400-4487-8AAD-9F958B02FF03}" srcOrd="5" destOrd="0" presId="urn:microsoft.com/office/officeart/2005/8/layout/orgChart1"/>
    <dgm:cxn modelId="{045F4A76-6619-4F3B-83DD-F659C5082C03}" type="presParOf" srcId="{15936ED1-8400-4487-8AAD-9F958B02FF03}" destId="{7F06956B-DEE4-4655-BEE1-2CB5D14855C9}" srcOrd="0" destOrd="0" presId="urn:microsoft.com/office/officeart/2005/8/layout/orgChart1"/>
    <dgm:cxn modelId="{ED1DA666-E96E-4D87-894E-0AD1BA20AF2E}" type="presParOf" srcId="{7F06956B-DEE4-4655-BEE1-2CB5D14855C9}" destId="{7E1622A7-056A-4BDF-BCAC-165C7F26D992}" srcOrd="0" destOrd="0" presId="urn:microsoft.com/office/officeart/2005/8/layout/orgChart1"/>
    <dgm:cxn modelId="{A1C65DC4-536B-4F1E-A259-B13E168A5531}" type="presParOf" srcId="{7F06956B-DEE4-4655-BEE1-2CB5D14855C9}" destId="{50FE44F1-DE71-48FF-8B5E-58DB4E2944F8}" srcOrd="1" destOrd="0" presId="urn:microsoft.com/office/officeart/2005/8/layout/orgChart1"/>
    <dgm:cxn modelId="{19C2EA40-3E4E-46B5-89BF-FA53C7A84D70}" type="presParOf" srcId="{15936ED1-8400-4487-8AAD-9F958B02FF03}" destId="{BD5874AC-EBFB-415B-BD99-E3EA2858B6E5}" srcOrd="1" destOrd="0" presId="urn:microsoft.com/office/officeart/2005/8/layout/orgChart1"/>
    <dgm:cxn modelId="{07650EBD-20F0-4B25-83EE-461E6089C16C}" type="presParOf" srcId="{15936ED1-8400-4487-8AAD-9F958B02FF03}" destId="{5545E3C3-B4D9-4D5D-B5C8-2404CA2BAD0B}" srcOrd="2" destOrd="0" presId="urn:microsoft.com/office/officeart/2005/8/layout/orgChart1"/>
    <dgm:cxn modelId="{A0EA0C61-0836-4512-BFE6-7DF692CC8208}" type="presParOf" srcId="{2790FCB5-D349-42E9-B3F5-4AA8AEA65B71}" destId="{FF5C92C9-4ECB-40EB-8155-C834609E3F28}" srcOrd="6" destOrd="0" presId="urn:microsoft.com/office/officeart/2005/8/layout/orgChart1"/>
    <dgm:cxn modelId="{84A33477-64A2-42C1-A01B-10D529AEF01E}" type="presParOf" srcId="{2790FCB5-D349-42E9-B3F5-4AA8AEA65B71}" destId="{4130130B-148D-4FBC-B07F-17729747C676}" srcOrd="7" destOrd="0" presId="urn:microsoft.com/office/officeart/2005/8/layout/orgChart1"/>
    <dgm:cxn modelId="{940CA8C1-651F-4B33-B668-FB5B26470312}" type="presParOf" srcId="{4130130B-148D-4FBC-B07F-17729747C676}" destId="{0687726F-D3D1-41FB-A0AE-F817C607BE24}" srcOrd="0" destOrd="0" presId="urn:microsoft.com/office/officeart/2005/8/layout/orgChart1"/>
    <dgm:cxn modelId="{A7292812-8330-487E-BF4B-673E9F24651D}" type="presParOf" srcId="{0687726F-D3D1-41FB-A0AE-F817C607BE24}" destId="{60DF2A76-9FC4-4DA7-BE42-A7E27525903D}" srcOrd="0" destOrd="0" presId="urn:microsoft.com/office/officeart/2005/8/layout/orgChart1"/>
    <dgm:cxn modelId="{91D87DED-FB0E-4171-B727-016C9F9C5D61}" type="presParOf" srcId="{0687726F-D3D1-41FB-A0AE-F817C607BE24}" destId="{3E70AA69-91AC-4CF4-81A1-F3EC6B968031}" srcOrd="1" destOrd="0" presId="urn:microsoft.com/office/officeart/2005/8/layout/orgChart1"/>
    <dgm:cxn modelId="{D1F43C95-7580-4C07-8245-36B52055EE7A}" type="presParOf" srcId="{4130130B-148D-4FBC-B07F-17729747C676}" destId="{46813714-4999-4BC9-8567-8AC1DED36730}" srcOrd="1" destOrd="0" presId="urn:microsoft.com/office/officeart/2005/8/layout/orgChart1"/>
    <dgm:cxn modelId="{1683FF37-B085-4A12-89C5-A4658CF2FBE7}" type="presParOf" srcId="{4130130B-148D-4FBC-B07F-17729747C676}" destId="{435FCB9D-92E1-4772-85BE-16944CE1549E}" srcOrd="2" destOrd="0" presId="urn:microsoft.com/office/officeart/2005/8/layout/orgChart1"/>
    <dgm:cxn modelId="{A729A3AB-17CF-4405-AA45-62D85F7B0006}" type="presParOf" srcId="{435FCB9D-92E1-4772-85BE-16944CE1549E}" destId="{44AA7C91-C197-469C-82A5-DE042C9D69A3}" srcOrd="0" destOrd="0" presId="urn:microsoft.com/office/officeart/2005/8/layout/orgChart1"/>
    <dgm:cxn modelId="{8E293A05-353C-46DF-B8F6-291B343043F7}" type="presParOf" srcId="{435FCB9D-92E1-4772-85BE-16944CE1549E}" destId="{21A9296C-1426-4FFA-9DCB-0EDCC640E32B}" srcOrd="1" destOrd="0" presId="urn:microsoft.com/office/officeart/2005/8/layout/orgChart1"/>
    <dgm:cxn modelId="{2AD85B96-2057-4B06-86C8-BB69CA7416CD}" type="presParOf" srcId="{21A9296C-1426-4FFA-9DCB-0EDCC640E32B}" destId="{0D678EF6-3E99-473B-A96F-77A15000A004}" srcOrd="0" destOrd="0" presId="urn:microsoft.com/office/officeart/2005/8/layout/orgChart1"/>
    <dgm:cxn modelId="{072CC169-94D9-4ED9-A0A8-2BC1D83BFB14}" type="presParOf" srcId="{0D678EF6-3E99-473B-A96F-77A15000A004}" destId="{7341151F-B86D-464D-9EA9-8670BC65FEBE}" srcOrd="0" destOrd="0" presId="urn:microsoft.com/office/officeart/2005/8/layout/orgChart1"/>
    <dgm:cxn modelId="{DF090F21-7699-4D2B-A767-069075371971}" type="presParOf" srcId="{0D678EF6-3E99-473B-A96F-77A15000A004}" destId="{CD846B7A-32AA-45EC-A048-FCDEAB74582F}" srcOrd="1" destOrd="0" presId="urn:microsoft.com/office/officeart/2005/8/layout/orgChart1"/>
    <dgm:cxn modelId="{9683311A-BE22-4ADA-B10C-C48A2C5BE13C}" type="presParOf" srcId="{21A9296C-1426-4FFA-9DCB-0EDCC640E32B}" destId="{3C7E41A7-DACF-4C0A-9329-66EB511CD3F3}" srcOrd="1" destOrd="0" presId="urn:microsoft.com/office/officeart/2005/8/layout/orgChart1"/>
    <dgm:cxn modelId="{7D66ADF1-305D-4CDF-A7D0-8FCA46A1441F}" type="presParOf" srcId="{21A9296C-1426-4FFA-9DCB-0EDCC640E32B}" destId="{CC68CE24-8A10-49DF-9A06-51F55B21119F}" srcOrd="2" destOrd="0" presId="urn:microsoft.com/office/officeart/2005/8/layout/orgChart1"/>
    <dgm:cxn modelId="{B1563BD1-0AC5-4BF3-BF7E-C1C8F2B901B4}" type="presParOf" srcId="{2790FCB5-D349-42E9-B3F5-4AA8AEA65B71}" destId="{DA5B53D9-EF54-443C-A788-B5F6C558E6CA}" srcOrd="8" destOrd="0" presId="urn:microsoft.com/office/officeart/2005/8/layout/orgChart1"/>
    <dgm:cxn modelId="{EB1E9131-8E75-429F-9602-49EC769B4495}" type="presParOf" srcId="{2790FCB5-D349-42E9-B3F5-4AA8AEA65B71}" destId="{99DC0AF6-E652-4D20-A418-286FEC12DA8A}" srcOrd="9" destOrd="0" presId="urn:microsoft.com/office/officeart/2005/8/layout/orgChart1"/>
    <dgm:cxn modelId="{5B7C3F83-8013-4C5B-9BAA-5AF7003C558B}" type="presParOf" srcId="{99DC0AF6-E652-4D20-A418-286FEC12DA8A}" destId="{E966964E-8656-452C-A85A-E774EC26FAE1}" srcOrd="0" destOrd="0" presId="urn:microsoft.com/office/officeart/2005/8/layout/orgChart1"/>
    <dgm:cxn modelId="{FCBFCA99-0A11-464C-89B2-4DA9A19A369D}" type="presParOf" srcId="{E966964E-8656-452C-A85A-E774EC26FAE1}" destId="{8A42B55C-6876-44B6-9C49-032858E42839}" srcOrd="0" destOrd="0" presId="urn:microsoft.com/office/officeart/2005/8/layout/orgChart1"/>
    <dgm:cxn modelId="{8D6515FB-FFFC-4DCC-A6AA-EA22ABBBF7D7}" type="presParOf" srcId="{E966964E-8656-452C-A85A-E774EC26FAE1}" destId="{CD38B751-14E0-47D6-88A1-58ABB318AE8E}" srcOrd="1" destOrd="0" presId="urn:microsoft.com/office/officeart/2005/8/layout/orgChart1"/>
    <dgm:cxn modelId="{7FAA8392-47C3-4CA8-8A60-1FF3B489988F}" type="presParOf" srcId="{99DC0AF6-E652-4D20-A418-286FEC12DA8A}" destId="{34D6B216-0383-4C2F-AE9A-017400ED5952}" srcOrd="1" destOrd="0" presId="urn:microsoft.com/office/officeart/2005/8/layout/orgChart1"/>
    <dgm:cxn modelId="{6B96078F-368A-4BD9-B463-83A56FAFF437}" type="presParOf" srcId="{99DC0AF6-E652-4D20-A418-286FEC12DA8A}" destId="{2871B4EA-A4F7-4874-B118-A5FFF43F8B74}" srcOrd="2" destOrd="0" presId="urn:microsoft.com/office/officeart/2005/8/layout/orgChart1"/>
    <dgm:cxn modelId="{F987EFCA-C373-4DD7-A3A4-08E6C4B5E787}" type="presParOf" srcId="{2871B4EA-A4F7-4874-B118-A5FFF43F8B74}" destId="{E2E8D4A5-865D-4295-8EAC-94A992098125}" srcOrd="0" destOrd="0" presId="urn:microsoft.com/office/officeart/2005/8/layout/orgChart1"/>
    <dgm:cxn modelId="{46EBAAE3-9043-4BEA-B2D0-9DEDBFF23AF6}" type="presParOf" srcId="{2871B4EA-A4F7-4874-B118-A5FFF43F8B74}" destId="{4E56C823-4F7D-49F2-A1C4-0B314D23B6CF}" srcOrd="1" destOrd="0" presId="urn:microsoft.com/office/officeart/2005/8/layout/orgChart1"/>
    <dgm:cxn modelId="{D0B2D3E8-43FE-4A54-BB83-F8543A089F64}" type="presParOf" srcId="{4E56C823-4F7D-49F2-A1C4-0B314D23B6CF}" destId="{847C7530-6F49-4BAC-914A-1376C940C08C}" srcOrd="0" destOrd="0" presId="urn:microsoft.com/office/officeart/2005/8/layout/orgChart1"/>
    <dgm:cxn modelId="{9C00EF76-4617-4CC2-AFF7-98ACAFFF6D71}" type="presParOf" srcId="{847C7530-6F49-4BAC-914A-1376C940C08C}" destId="{268F1881-7A98-43D3-9B8B-6D97AD2EC72F}" srcOrd="0" destOrd="0" presId="urn:microsoft.com/office/officeart/2005/8/layout/orgChart1"/>
    <dgm:cxn modelId="{48742D03-6416-408C-9528-8534A7DF7A69}" type="presParOf" srcId="{847C7530-6F49-4BAC-914A-1376C940C08C}" destId="{43F1A85F-BA1F-4679-A70E-28D283659D28}" srcOrd="1" destOrd="0" presId="urn:microsoft.com/office/officeart/2005/8/layout/orgChart1"/>
    <dgm:cxn modelId="{F5AD612C-1F27-4512-9F97-B48B0CE286A4}" type="presParOf" srcId="{4E56C823-4F7D-49F2-A1C4-0B314D23B6CF}" destId="{8652D4D8-E98A-4E64-BC22-4B434C8DB6EC}" srcOrd="1" destOrd="0" presId="urn:microsoft.com/office/officeart/2005/8/layout/orgChart1"/>
    <dgm:cxn modelId="{6E8F6A53-C38F-4E27-AC8F-476042AB930D}" type="presParOf" srcId="{4E56C823-4F7D-49F2-A1C4-0B314D23B6CF}" destId="{98AE89B9-DAF5-4C2A-88B2-175406CC2B79}" srcOrd="2" destOrd="0" presId="urn:microsoft.com/office/officeart/2005/8/layout/orgChart1"/>
    <dgm:cxn modelId="{2B9739F8-43BF-4A62-BF5F-FD5755549860}" type="presParOf" srcId="{2790FCB5-D349-42E9-B3F5-4AA8AEA65B71}" destId="{45048931-9EA0-4695-9A9A-9F3ECEC77F70}" srcOrd="10" destOrd="0" presId="urn:microsoft.com/office/officeart/2005/8/layout/orgChart1"/>
    <dgm:cxn modelId="{F5ABCD20-DA74-481B-8398-1841633B565D}" type="presParOf" srcId="{2790FCB5-D349-42E9-B3F5-4AA8AEA65B71}" destId="{6BE8DB5D-1526-48B2-A7EC-55D4B680D156}" srcOrd="11" destOrd="0" presId="urn:microsoft.com/office/officeart/2005/8/layout/orgChart1"/>
    <dgm:cxn modelId="{E1B4D798-4B7D-4465-860A-EBE3C0FF522A}" type="presParOf" srcId="{6BE8DB5D-1526-48B2-A7EC-55D4B680D156}" destId="{52271706-2188-4670-B35B-A831D9670C99}" srcOrd="0" destOrd="0" presId="urn:microsoft.com/office/officeart/2005/8/layout/orgChart1"/>
    <dgm:cxn modelId="{EF6E9E4B-7146-4C8D-9196-D34F300596CA}" type="presParOf" srcId="{52271706-2188-4670-B35B-A831D9670C99}" destId="{03F958D8-A35F-4654-AA7D-5F87FCA7DBEC}" srcOrd="0" destOrd="0" presId="urn:microsoft.com/office/officeart/2005/8/layout/orgChart1"/>
    <dgm:cxn modelId="{4EFED1E3-5211-406F-B59D-F72514A1A668}" type="presParOf" srcId="{52271706-2188-4670-B35B-A831D9670C99}" destId="{DA8EA408-94A2-44F0-8DF5-4186975DF6E9}" srcOrd="1" destOrd="0" presId="urn:microsoft.com/office/officeart/2005/8/layout/orgChart1"/>
    <dgm:cxn modelId="{7E09B7CA-937B-4A2C-BF78-26258E092C6C}" type="presParOf" srcId="{6BE8DB5D-1526-48B2-A7EC-55D4B680D156}" destId="{AC5700A4-A9B0-47A4-ADD7-2810C12C568A}" srcOrd="1" destOrd="0" presId="urn:microsoft.com/office/officeart/2005/8/layout/orgChart1"/>
    <dgm:cxn modelId="{2057E53C-B9E4-4703-BBE4-91229F0B41FF}" type="presParOf" srcId="{6BE8DB5D-1526-48B2-A7EC-55D4B680D156}" destId="{B6C5174E-12B5-4A78-9A37-D40877EEC1C7}" srcOrd="2" destOrd="0" presId="urn:microsoft.com/office/officeart/2005/8/layout/orgChart1"/>
    <dgm:cxn modelId="{22627EC2-FB88-463A-A7A1-A6A6DF5FC8FB}" type="presParOf" srcId="{B6C5174E-12B5-4A78-9A37-D40877EEC1C7}" destId="{9F07E521-F6F9-4228-ADA3-084A36C81E43}" srcOrd="0" destOrd="0" presId="urn:microsoft.com/office/officeart/2005/8/layout/orgChart1"/>
    <dgm:cxn modelId="{17831783-E4C2-4B1C-A25B-CCD6AE66C904}" type="presParOf" srcId="{B6C5174E-12B5-4A78-9A37-D40877EEC1C7}" destId="{C6FA7C33-40FA-473B-B1B4-A9ACD46C89C6}" srcOrd="1" destOrd="0" presId="urn:microsoft.com/office/officeart/2005/8/layout/orgChart1"/>
    <dgm:cxn modelId="{132D720C-0296-4108-B3C8-DB3AD91F3EF7}" type="presParOf" srcId="{C6FA7C33-40FA-473B-B1B4-A9ACD46C89C6}" destId="{D7715CF4-1E63-4861-8B52-DBB7833BA346}" srcOrd="0" destOrd="0" presId="urn:microsoft.com/office/officeart/2005/8/layout/orgChart1"/>
    <dgm:cxn modelId="{2B7802AD-E518-420B-BB80-BE760412DF86}" type="presParOf" srcId="{D7715CF4-1E63-4861-8B52-DBB7833BA346}" destId="{61EE948A-6DB1-41E6-BF52-27B30C6DA48F}" srcOrd="0" destOrd="0" presId="urn:microsoft.com/office/officeart/2005/8/layout/orgChart1"/>
    <dgm:cxn modelId="{701D7C4F-2706-4BED-A203-3B322E807470}" type="presParOf" srcId="{D7715CF4-1E63-4861-8B52-DBB7833BA346}" destId="{B1EA42B9-E119-49AA-A7DC-9A3587ACC86D}" srcOrd="1" destOrd="0" presId="urn:microsoft.com/office/officeart/2005/8/layout/orgChart1"/>
    <dgm:cxn modelId="{FD27A2F7-7395-4A22-A1BB-2BFFC95CA498}" type="presParOf" srcId="{C6FA7C33-40FA-473B-B1B4-A9ACD46C89C6}" destId="{96C9EF5C-672D-4320-91A8-96E77828EE9D}" srcOrd="1" destOrd="0" presId="urn:microsoft.com/office/officeart/2005/8/layout/orgChart1"/>
    <dgm:cxn modelId="{3D6EABEE-F4DC-4E4E-AE01-E847273107AE}" type="presParOf" srcId="{C6FA7C33-40FA-473B-B1B4-A9ACD46C89C6}" destId="{8DCF8ED9-6F36-4FD4-B671-D1B12213BB28}" srcOrd="2" destOrd="0" presId="urn:microsoft.com/office/officeart/2005/8/layout/orgChart1"/>
    <dgm:cxn modelId="{42BECD35-123F-4E00-9923-36C212093518}" type="presParOf" srcId="{83F98176-CA4C-4A77-9D7A-FA228A272C4D}" destId="{248C6B0E-66DB-497A-A0AC-0E0E1655933B}"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6CB7E2-DE09-4F94-A998-4091258C05F1}">
      <dsp:nvSpPr>
        <dsp:cNvPr id="0" name=""/>
        <dsp:cNvSpPr/>
      </dsp:nvSpPr>
      <dsp:spPr>
        <a:xfrm>
          <a:off x="7551214" y="2601400"/>
          <a:ext cx="91440" cy="386060"/>
        </a:xfrm>
        <a:custGeom>
          <a:avLst/>
          <a:gdLst/>
          <a:ahLst/>
          <a:cxnLst/>
          <a:rect l="0" t="0" r="0" b="0"/>
          <a:pathLst>
            <a:path>
              <a:moveTo>
                <a:pt x="45720" y="0"/>
              </a:moveTo>
              <a:lnTo>
                <a:pt x="45720" y="3860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6B432E-01A9-4E55-A1EA-C3D67A1EBE85}">
      <dsp:nvSpPr>
        <dsp:cNvPr id="0" name=""/>
        <dsp:cNvSpPr/>
      </dsp:nvSpPr>
      <dsp:spPr>
        <a:xfrm>
          <a:off x="4260266" y="1296147"/>
          <a:ext cx="3336667" cy="386060"/>
        </a:xfrm>
        <a:custGeom>
          <a:avLst/>
          <a:gdLst/>
          <a:ahLst/>
          <a:cxnLst/>
          <a:rect l="0" t="0" r="0" b="0"/>
          <a:pathLst>
            <a:path>
              <a:moveTo>
                <a:pt x="0" y="0"/>
              </a:moveTo>
              <a:lnTo>
                <a:pt x="0" y="193030"/>
              </a:lnTo>
              <a:lnTo>
                <a:pt x="3336667" y="193030"/>
              </a:lnTo>
              <a:lnTo>
                <a:pt x="3336667" y="3860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50E31A-353A-4998-935C-FAE95539B60D}">
      <dsp:nvSpPr>
        <dsp:cNvPr id="0" name=""/>
        <dsp:cNvSpPr/>
      </dsp:nvSpPr>
      <dsp:spPr>
        <a:xfrm>
          <a:off x="5326769" y="2601400"/>
          <a:ext cx="91440" cy="386060"/>
        </a:xfrm>
        <a:custGeom>
          <a:avLst/>
          <a:gdLst/>
          <a:ahLst/>
          <a:cxnLst/>
          <a:rect l="0" t="0" r="0" b="0"/>
          <a:pathLst>
            <a:path>
              <a:moveTo>
                <a:pt x="45720" y="0"/>
              </a:moveTo>
              <a:lnTo>
                <a:pt x="45720" y="3860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B5F943-72EC-4A7A-8AD5-BE6BA9AC23D8}">
      <dsp:nvSpPr>
        <dsp:cNvPr id="0" name=""/>
        <dsp:cNvSpPr/>
      </dsp:nvSpPr>
      <dsp:spPr>
        <a:xfrm>
          <a:off x="4260266" y="1296147"/>
          <a:ext cx="1112222" cy="386060"/>
        </a:xfrm>
        <a:custGeom>
          <a:avLst/>
          <a:gdLst/>
          <a:ahLst/>
          <a:cxnLst/>
          <a:rect l="0" t="0" r="0" b="0"/>
          <a:pathLst>
            <a:path>
              <a:moveTo>
                <a:pt x="0" y="0"/>
              </a:moveTo>
              <a:lnTo>
                <a:pt x="0" y="193030"/>
              </a:lnTo>
              <a:lnTo>
                <a:pt x="1112222" y="193030"/>
              </a:lnTo>
              <a:lnTo>
                <a:pt x="1112222" y="3860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2CDF0C-9D9D-4973-8818-A558BAB282D8}">
      <dsp:nvSpPr>
        <dsp:cNvPr id="0" name=""/>
        <dsp:cNvSpPr/>
      </dsp:nvSpPr>
      <dsp:spPr>
        <a:xfrm>
          <a:off x="3102324" y="2601400"/>
          <a:ext cx="91440" cy="386060"/>
        </a:xfrm>
        <a:custGeom>
          <a:avLst/>
          <a:gdLst/>
          <a:ahLst/>
          <a:cxnLst/>
          <a:rect l="0" t="0" r="0" b="0"/>
          <a:pathLst>
            <a:path>
              <a:moveTo>
                <a:pt x="45720" y="0"/>
              </a:moveTo>
              <a:lnTo>
                <a:pt x="45720" y="3860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0524FD-6F5C-4B98-9DA5-3D3AFBBAEEA4}">
      <dsp:nvSpPr>
        <dsp:cNvPr id="0" name=""/>
        <dsp:cNvSpPr/>
      </dsp:nvSpPr>
      <dsp:spPr>
        <a:xfrm>
          <a:off x="3148044" y="1296147"/>
          <a:ext cx="1112222" cy="386060"/>
        </a:xfrm>
        <a:custGeom>
          <a:avLst/>
          <a:gdLst/>
          <a:ahLst/>
          <a:cxnLst/>
          <a:rect l="0" t="0" r="0" b="0"/>
          <a:pathLst>
            <a:path>
              <a:moveTo>
                <a:pt x="1112222" y="0"/>
              </a:moveTo>
              <a:lnTo>
                <a:pt x="1112222" y="193030"/>
              </a:lnTo>
              <a:lnTo>
                <a:pt x="0" y="193030"/>
              </a:lnTo>
              <a:lnTo>
                <a:pt x="0" y="3860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8A938F-0589-4601-B75E-81D4A975DED5}">
      <dsp:nvSpPr>
        <dsp:cNvPr id="0" name=""/>
        <dsp:cNvSpPr/>
      </dsp:nvSpPr>
      <dsp:spPr>
        <a:xfrm>
          <a:off x="923599" y="1296147"/>
          <a:ext cx="3336667" cy="386060"/>
        </a:xfrm>
        <a:custGeom>
          <a:avLst/>
          <a:gdLst/>
          <a:ahLst/>
          <a:cxnLst/>
          <a:rect l="0" t="0" r="0" b="0"/>
          <a:pathLst>
            <a:path>
              <a:moveTo>
                <a:pt x="3336667" y="0"/>
              </a:moveTo>
              <a:lnTo>
                <a:pt x="3336667" y="193030"/>
              </a:lnTo>
              <a:lnTo>
                <a:pt x="0" y="193030"/>
              </a:lnTo>
              <a:lnTo>
                <a:pt x="0" y="3860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333B51-4843-450D-AB78-7CF2968C8DB9}">
      <dsp:nvSpPr>
        <dsp:cNvPr id="0" name=""/>
        <dsp:cNvSpPr/>
      </dsp:nvSpPr>
      <dsp:spPr>
        <a:xfrm>
          <a:off x="2964123" y="557843"/>
          <a:ext cx="2592287" cy="738304"/>
        </a:xfrm>
        <a:prstGeom prst="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0" i="0" u="none" strike="noStrike" kern="1200" cap="none" normalizeH="0" baseline="0" dirty="0" smtClean="0">
              <a:ln/>
              <a:effectLst>
                <a:outerShdw blurRad="38100" dist="38100" dir="2700000" algn="tl">
                  <a:srgbClr val="000000">
                    <a:alpha val="43137"/>
                  </a:srgbClr>
                </a:outerShdw>
              </a:effectLst>
              <a:latin typeface="Times New Roman" pitchFamily="18" charset="0"/>
              <a:cs typeface="AL-Mateen" pitchFamily="2" charset="-78"/>
            </a:rPr>
            <a:t>مباحث القواعد الفقهية</a:t>
          </a:r>
          <a:endParaRPr kumimoji="0" lang="en-US" sz="2400" b="0" i="0" u="none" strike="noStrike" kern="1200" cap="none" normalizeH="0" baseline="0" dirty="0" smtClean="0">
            <a:ln/>
            <a:effectLst>
              <a:outerShdw blurRad="38100" dist="38100" dir="2700000" algn="tl">
                <a:srgbClr val="000000">
                  <a:alpha val="43137"/>
                </a:srgbClr>
              </a:outerShdw>
            </a:effectLst>
            <a:latin typeface="Times New Roman" pitchFamily="18" charset="0"/>
            <a:cs typeface="AL-Mateen" pitchFamily="2" charset="-78"/>
          </a:endParaRPr>
        </a:p>
      </dsp:txBody>
      <dsp:txXfrm>
        <a:off x="2964123" y="557843"/>
        <a:ext cx="2592287" cy="738304"/>
      </dsp:txXfrm>
    </dsp:sp>
    <dsp:sp modelId="{3B7ADAAA-AEFD-4F3E-B09A-DBB372B20974}">
      <dsp:nvSpPr>
        <dsp:cNvPr id="0" name=""/>
        <dsp:cNvSpPr/>
      </dsp:nvSpPr>
      <dsp:spPr>
        <a:xfrm>
          <a:off x="4407" y="1682208"/>
          <a:ext cx="1838384" cy="9191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مقومات القاعدة الفقهية</a:t>
          </a:r>
          <a:endParaRPr kumimoji="0" lang="en-US" sz="1600" b="0" i="0" u="none" strike="noStrike" kern="1200" cap="none" normalizeH="0" baseline="0" smtClean="0">
            <a:ln/>
            <a:effectLst/>
            <a:latin typeface="Times New Roman" pitchFamily="18" charset="0"/>
            <a:cs typeface="AL-Mohanad Bold" pitchFamily="2" charset="-78"/>
          </a:endParaRPr>
        </a:p>
      </dsp:txBody>
      <dsp:txXfrm>
        <a:off x="4407" y="1682208"/>
        <a:ext cx="1838384" cy="919192"/>
      </dsp:txXfrm>
    </dsp:sp>
    <dsp:sp modelId="{1CEDC0AA-57A2-4968-B611-CD3F1958C86F}">
      <dsp:nvSpPr>
        <dsp:cNvPr id="0" name=""/>
        <dsp:cNvSpPr/>
      </dsp:nvSpPr>
      <dsp:spPr>
        <a:xfrm>
          <a:off x="2228852" y="1682208"/>
          <a:ext cx="1838384" cy="9191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الفرق بين 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وبعض العلوم المشابهة</a:t>
          </a:r>
          <a:endParaRPr kumimoji="0" lang="en-US" sz="1600" b="0" i="0" u="none" strike="noStrike" kern="1200" cap="none" normalizeH="0" baseline="0" smtClean="0">
            <a:ln/>
            <a:effectLst/>
            <a:latin typeface="Times New Roman" pitchFamily="18" charset="0"/>
            <a:cs typeface="AL-Mohanad Bold" pitchFamily="2" charset="-78"/>
          </a:endParaRPr>
        </a:p>
      </dsp:txBody>
      <dsp:txXfrm>
        <a:off x="2228852" y="1682208"/>
        <a:ext cx="1838384" cy="919192"/>
      </dsp:txXfrm>
    </dsp:sp>
    <dsp:sp modelId="{C913B24F-5514-46CD-B355-31150536080D}">
      <dsp:nvSpPr>
        <dsp:cNvPr id="0" name=""/>
        <dsp:cNvSpPr/>
      </dsp:nvSpPr>
      <dsp:spPr>
        <a:xfrm>
          <a:off x="2228852" y="2987460"/>
          <a:ext cx="1838384" cy="9191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المسار التاريخي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للقواعد الفقهية</a:t>
          </a:r>
          <a:endParaRPr kumimoji="0" lang="en-US" sz="1600" b="0" i="0" u="none" strike="noStrike" kern="1200" cap="none" normalizeH="0" baseline="0" smtClean="0">
            <a:ln/>
            <a:effectLst/>
            <a:latin typeface="Times New Roman" pitchFamily="18" charset="0"/>
            <a:cs typeface="AL-Mohanad Bold" pitchFamily="2" charset="-78"/>
          </a:endParaRPr>
        </a:p>
      </dsp:txBody>
      <dsp:txXfrm>
        <a:off x="2228852" y="2987460"/>
        <a:ext cx="1838384" cy="919192"/>
      </dsp:txXfrm>
    </dsp:sp>
    <dsp:sp modelId="{B3DFEABC-28F8-48B0-8FE5-32B72F231AAA}">
      <dsp:nvSpPr>
        <dsp:cNvPr id="0" name=""/>
        <dsp:cNvSpPr/>
      </dsp:nvSpPr>
      <dsp:spPr>
        <a:xfrm>
          <a:off x="4453297" y="1682208"/>
          <a:ext cx="1838384" cy="9191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المبادئ المتعلقة بالقواعد</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والضوابط الفقهية</a:t>
          </a:r>
          <a:endParaRPr kumimoji="0" lang="en-US" sz="1600" b="0" i="0" u="none" strike="noStrike" kern="1200" cap="none" normalizeH="0" baseline="0" smtClean="0">
            <a:ln/>
            <a:effectLst/>
            <a:latin typeface="Times New Roman" pitchFamily="18" charset="0"/>
            <a:cs typeface="AL-Mohanad Bold" pitchFamily="2" charset="-78"/>
          </a:endParaRPr>
        </a:p>
      </dsp:txBody>
      <dsp:txXfrm>
        <a:off x="4453297" y="1682208"/>
        <a:ext cx="1838384" cy="919192"/>
      </dsp:txXfrm>
    </dsp:sp>
    <dsp:sp modelId="{0E9A5883-25C2-4C1E-A700-7B1E6F4AF103}">
      <dsp:nvSpPr>
        <dsp:cNvPr id="0" name=""/>
        <dsp:cNvSpPr/>
      </dsp:nvSpPr>
      <dsp:spPr>
        <a:xfrm>
          <a:off x="4453297" y="2987460"/>
          <a:ext cx="1838384" cy="9191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دليلية القواعد الفقهية</a:t>
          </a:r>
          <a:endParaRPr kumimoji="0" lang="en-US" sz="1600" b="0" i="0" u="none" strike="noStrike" kern="1200" cap="none" normalizeH="0" baseline="0" smtClean="0">
            <a:ln/>
            <a:effectLst/>
            <a:latin typeface="Times New Roman" pitchFamily="18" charset="0"/>
            <a:cs typeface="AL-Mohanad Bold" pitchFamily="2" charset="-78"/>
          </a:endParaRPr>
        </a:p>
      </dsp:txBody>
      <dsp:txXfrm>
        <a:off x="4453297" y="2987460"/>
        <a:ext cx="1838384" cy="919192"/>
      </dsp:txXfrm>
    </dsp:sp>
    <dsp:sp modelId="{95139129-D59B-4DF6-9B38-A087F5EE2D0D}">
      <dsp:nvSpPr>
        <dsp:cNvPr id="0" name=""/>
        <dsp:cNvSpPr/>
      </dsp:nvSpPr>
      <dsp:spPr>
        <a:xfrm>
          <a:off x="6677742" y="1682208"/>
          <a:ext cx="1838384" cy="9191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معنى 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والمصطلحات ذات العلاقة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بها</a:t>
          </a:r>
          <a:endParaRPr kumimoji="0" lang="en-US" sz="1600" b="0" i="0" u="none" strike="noStrike" kern="1200" cap="none" normalizeH="0" baseline="0" smtClean="0">
            <a:ln/>
            <a:effectLst/>
            <a:latin typeface="Times New Roman" pitchFamily="18" charset="0"/>
            <a:cs typeface="AL-Mohanad Bold" pitchFamily="2" charset="-78"/>
          </a:endParaRPr>
        </a:p>
      </dsp:txBody>
      <dsp:txXfrm>
        <a:off x="6677742" y="1682208"/>
        <a:ext cx="1838384" cy="919192"/>
      </dsp:txXfrm>
    </dsp:sp>
    <dsp:sp modelId="{A818F02B-3DC3-4555-B5DB-857574B8F3D0}">
      <dsp:nvSpPr>
        <dsp:cNvPr id="0" name=""/>
        <dsp:cNvSpPr/>
      </dsp:nvSpPr>
      <dsp:spPr>
        <a:xfrm>
          <a:off x="6677742" y="2987460"/>
          <a:ext cx="1838384" cy="9191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مصادر تكوين القاعدة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ohanad Bold" pitchFamily="2" charset="-78"/>
            </a:rPr>
            <a:t>الفقهية</a:t>
          </a:r>
          <a:endParaRPr kumimoji="0" lang="en-US" sz="1600" b="0" i="0" u="none" strike="noStrike" kern="1200" cap="none" normalizeH="0" baseline="0" smtClean="0">
            <a:ln/>
            <a:effectLst/>
            <a:latin typeface="Times New Roman" pitchFamily="18" charset="0"/>
            <a:cs typeface="AL-Mohanad Bold" pitchFamily="2" charset="-78"/>
          </a:endParaRPr>
        </a:p>
      </dsp:txBody>
      <dsp:txXfrm>
        <a:off x="6677742" y="2987460"/>
        <a:ext cx="1838384" cy="9191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A57AD-26BD-49FD-A8A3-DDBB4DE54CC2}">
      <dsp:nvSpPr>
        <dsp:cNvPr id="0" name=""/>
        <dsp:cNvSpPr/>
      </dsp:nvSpPr>
      <dsp:spPr>
        <a:xfrm>
          <a:off x="2376264" y="2252"/>
          <a:ext cx="3672407" cy="814715"/>
        </a:xfrm>
        <a:prstGeom prst="roundRect">
          <a:avLst>
            <a:gd name="adj" fmla="val 1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kern="1200" cap="none" normalizeH="0" baseline="0" smtClean="0">
              <a:ln/>
              <a:effectLst/>
              <a:latin typeface="Times New Roman" pitchFamily="18" charset="0"/>
              <a:cs typeface="AL-Mateen" pitchFamily="2" charset="-78"/>
            </a:rPr>
            <a:t>معنى  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kern="1200" cap="none" normalizeH="0" baseline="0" smtClean="0">
              <a:ln/>
              <a:effectLst/>
              <a:latin typeface="Times New Roman" pitchFamily="18" charset="0"/>
              <a:cs typeface="AL-Mateen" pitchFamily="2" charset="-78"/>
            </a:rPr>
            <a:t>والمصطلحات  ذات العلاقة بها</a:t>
          </a:r>
          <a:endParaRPr kumimoji="0" lang="en-US" sz="2000" b="0" i="0" u="none" strike="noStrike" kern="1200" cap="none" normalizeH="0" baseline="0" dirty="0" smtClean="0">
            <a:ln/>
            <a:effectLst/>
            <a:latin typeface="Times New Roman" pitchFamily="18" charset="0"/>
            <a:cs typeface="AL-Mateen" pitchFamily="2" charset="-78"/>
          </a:endParaRPr>
        </a:p>
      </dsp:txBody>
      <dsp:txXfrm>
        <a:off x="2400126" y="26114"/>
        <a:ext cx="3624683" cy="766991"/>
      </dsp:txXfrm>
    </dsp:sp>
    <dsp:sp modelId="{4F2A5660-5824-42D8-BA1C-271A8E28F7DC}">
      <dsp:nvSpPr>
        <dsp:cNvPr id="0" name=""/>
        <dsp:cNvSpPr/>
      </dsp:nvSpPr>
      <dsp:spPr>
        <a:xfrm>
          <a:off x="5430"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99060" tIns="99060" rIns="99060" bIns="990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kern="1200" cap="none" normalizeH="0" baseline="0" smtClean="0">
              <a:ln/>
              <a:solidFill>
                <a:srgbClr val="8A0000"/>
              </a:solidFill>
              <a:effectLst/>
              <a:latin typeface="Times New Roman" pitchFamily="18" charset="0"/>
              <a:cs typeface="AL-Mohanad Bold" pitchFamily="2" charset="-78"/>
            </a:rPr>
            <a:t>الكليات</a:t>
          </a:r>
          <a:endParaRPr kumimoji="0" lang="en-US" sz="2600" b="0" i="0" u="none" strike="noStrike" kern="1200" cap="none" normalizeH="0" baseline="0" smtClean="0">
            <a:ln/>
            <a:solidFill>
              <a:srgbClr val="8A0000"/>
            </a:solidFill>
            <a:effectLst/>
            <a:latin typeface="Times New Roman" pitchFamily="18" charset="0"/>
            <a:cs typeface="AL-Mohanad Bold" pitchFamily="2" charset="-78"/>
          </a:endParaRPr>
        </a:p>
      </dsp:txBody>
      <dsp:txXfrm>
        <a:off x="26244" y="1162602"/>
        <a:ext cx="669020" cy="2486738"/>
      </dsp:txXfrm>
    </dsp:sp>
    <dsp:sp modelId="{7731A026-7209-4B67-83D8-DE864D645ED3}">
      <dsp:nvSpPr>
        <dsp:cNvPr id="0" name=""/>
        <dsp:cNvSpPr/>
      </dsp:nvSpPr>
      <dsp:spPr>
        <a:xfrm>
          <a:off x="775772"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99060" tIns="99060" rIns="99060" bIns="990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kern="1200" cap="none" normalizeH="0" baseline="0" smtClean="0">
              <a:ln/>
              <a:solidFill>
                <a:srgbClr val="8A0000"/>
              </a:solidFill>
              <a:effectLst/>
              <a:latin typeface="Times New Roman" pitchFamily="18" charset="0"/>
              <a:cs typeface="AL-Mohanad Bold" pitchFamily="2" charset="-78"/>
            </a:rPr>
            <a:t>الأشباه  والنظائر</a:t>
          </a:r>
          <a:endParaRPr kumimoji="0" lang="en-US" sz="2600" b="0" i="0" u="none" strike="noStrike" kern="1200" cap="none" normalizeH="0" baseline="0" dirty="0" smtClean="0">
            <a:ln/>
            <a:solidFill>
              <a:srgbClr val="8A0000"/>
            </a:solidFill>
            <a:effectLst/>
            <a:latin typeface="Times New Roman" pitchFamily="18" charset="0"/>
            <a:cs typeface="AL-Mohanad Bold" pitchFamily="2" charset="-78"/>
          </a:endParaRPr>
        </a:p>
      </dsp:txBody>
      <dsp:txXfrm>
        <a:off x="796586" y="1162602"/>
        <a:ext cx="669020" cy="2486738"/>
      </dsp:txXfrm>
    </dsp:sp>
    <dsp:sp modelId="{AC1EC61B-57DD-4089-B235-E668C0014F2A}">
      <dsp:nvSpPr>
        <dsp:cNvPr id="0" name=""/>
        <dsp:cNvSpPr/>
      </dsp:nvSpPr>
      <dsp:spPr>
        <a:xfrm>
          <a:off x="1546115"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99060" tIns="99060" rIns="99060" bIns="990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kern="1200" cap="none" normalizeH="0" baseline="0" smtClean="0">
              <a:ln/>
              <a:solidFill>
                <a:srgbClr val="8A0000"/>
              </a:solidFill>
              <a:effectLst/>
              <a:latin typeface="Times New Roman" pitchFamily="18" charset="0"/>
              <a:cs typeface="AL-Mohanad Bold" pitchFamily="2" charset="-78"/>
            </a:rPr>
            <a:t>التقاسيم</a:t>
          </a:r>
          <a:endParaRPr kumimoji="0" lang="en-US" sz="2600" b="0" i="0" u="none" strike="noStrike" kern="1200" cap="none" normalizeH="0" baseline="0" smtClean="0">
            <a:ln/>
            <a:solidFill>
              <a:srgbClr val="8A0000"/>
            </a:solidFill>
            <a:effectLst/>
            <a:latin typeface="Times New Roman" pitchFamily="18" charset="0"/>
            <a:cs typeface="AL-Mohanad Bold" pitchFamily="2" charset="-78"/>
          </a:endParaRPr>
        </a:p>
      </dsp:txBody>
      <dsp:txXfrm>
        <a:off x="1566929" y="1162602"/>
        <a:ext cx="669020" cy="2486738"/>
      </dsp:txXfrm>
    </dsp:sp>
    <dsp:sp modelId="{D7638AB6-01E3-481E-AB57-EA5372DE2CC6}">
      <dsp:nvSpPr>
        <dsp:cNvPr id="0" name=""/>
        <dsp:cNvSpPr/>
      </dsp:nvSpPr>
      <dsp:spPr>
        <a:xfrm>
          <a:off x="2316458"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99060" tIns="99060" rIns="99060" bIns="990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kern="1200" cap="none" normalizeH="0" baseline="0" smtClean="0">
              <a:ln/>
              <a:solidFill>
                <a:srgbClr val="8A0000"/>
              </a:solidFill>
              <a:effectLst/>
              <a:latin typeface="Times New Roman" pitchFamily="18" charset="0"/>
              <a:cs typeface="AL-Mohanad Bold" pitchFamily="2" charset="-78"/>
            </a:rPr>
            <a:t>الأصول</a:t>
          </a:r>
          <a:endParaRPr kumimoji="0" lang="en-US" sz="2600" b="0" i="0" u="none" strike="noStrike" kern="1200" cap="none" normalizeH="0" baseline="0" smtClean="0">
            <a:ln/>
            <a:solidFill>
              <a:srgbClr val="8A0000"/>
            </a:solidFill>
            <a:effectLst/>
            <a:latin typeface="Times New Roman" pitchFamily="18" charset="0"/>
            <a:cs typeface="AL-Mohanad Bold" pitchFamily="2" charset="-78"/>
          </a:endParaRPr>
        </a:p>
      </dsp:txBody>
      <dsp:txXfrm>
        <a:off x="2337272" y="1162602"/>
        <a:ext cx="669020" cy="2486738"/>
      </dsp:txXfrm>
    </dsp:sp>
    <dsp:sp modelId="{2A39EFC6-F00C-46B4-BD78-7F1DFA2B1947}">
      <dsp:nvSpPr>
        <dsp:cNvPr id="0" name=""/>
        <dsp:cNvSpPr/>
      </dsp:nvSpPr>
      <dsp:spPr>
        <a:xfrm>
          <a:off x="3086801"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99060" tIns="99060" rIns="99060" bIns="990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kern="1200" cap="none" normalizeH="0" baseline="0" smtClean="0">
              <a:ln/>
              <a:solidFill>
                <a:srgbClr val="8A0000"/>
              </a:solidFill>
              <a:effectLst/>
              <a:latin typeface="Times New Roman" pitchFamily="18" charset="0"/>
              <a:cs typeface="AL-Mohanad Bold" pitchFamily="2" charset="-78"/>
            </a:rPr>
            <a:t>المآخذ</a:t>
          </a:r>
          <a:endParaRPr kumimoji="0" lang="en-US" sz="2600" b="0" i="0" u="none" strike="noStrike" kern="1200" cap="none" normalizeH="0" baseline="0" dirty="0" smtClean="0">
            <a:ln/>
            <a:solidFill>
              <a:srgbClr val="8A0000"/>
            </a:solidFill>
            <a:effectLst/>
            <a:latin typeface="Times New Roman" pitchFamily="18" charset="0"/>
            <a:cs typeface="AL-Mohanad Bold" pitchFamily="2" charset="-78"/>
          </a:endParaRPr>
        </a:p>
      </dsp:txBody>
      <dsp:txXfrm>
        <a:off x="3107615" y="1162602"/>
        <a:ext cx="669020" cy="2486738"/>
      </dsp:txXfrm>
    </dsp:sp>
    <dsp:sp modelId="{51023519-943B-4E5E-8914-E35E8BE10700}">
      <dsp:nvSpPr>
        <dsp:cNvPr id="0" name=""/>
        <dsp:cNvSpPr/>
      </dsp:nvSpPr>
      <dsp:spPr>
        <a:xfrm>
          <a:off x="3857143"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99060" tIns="99060" rIns="99060" bIns="990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kern="1200" cap="none" normalizeH="0" baseline="0" smtClean="0">
              <a:ln/>
              <a:solidFill>
                <a:srgbClr val="8A0000"/>
              </a:solidFill>
              <a:effectLst/>
              <a:latin typeface="Times New Roman" pitchFamily="18" charset="0"/>
              <a:cs typeface="AL-Mohanad Bold" pitchFamily="2" charset="-78"/>
            </a:rPr>
            <a:t>المدارك</a:t>
          </a:r>
          <a:endParaRPr kumimoji="0" lang="en-US" sz="2600" b="0" i="0" u="none" strike="noStrike" kern="1200" cap="none" normalizeH="0" baseline="0" smtClean="0">
            <a:ln/>
            <a:solidFill>
              <a:srgbClr val="8A0000"/>
            </a:solidFill>
            <a:effectLst/>
            <a:latin typeface="Times New Roman" pitchFamily="18" charset="0"/>
            <a:cs typeface="AL-Mohanad Bold" pitchFamily="2" charset="-78"/>
          </a:endParaRPr>
        </a:p>
      </dsp:txBody>
      <dsp:txXfrm>
        <a:off x="3877957" y="1162602"/>
        <a:ext cx="669020" cy="2486738"/>
      </dsp:txXfrm>
    </dsp:sp>
    <dsp:sp modelId="{4E5CA146-5BD1-4280-BE71-FCE1D219F075}">
      <dsp:nvSpPr>
        <dsp:cNvPr id="0" name=""/>
        <dsp:cNvSpPr/>
      </dsp:nvSpPr>
      <dsp:spPr>
        <a:xfrm>
          <a:off x="4627486"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99060" tIns="99060" rIns="99060" bIns="990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kern="1200" cap="none" normalizeH="0" baseline="0" smtClean="0">
              <a:ln/>
              <a:solidFill>
                <a:srgbClr val="8A0000"/>
              </a:solidFill>
              <a:effectLst/>
              <a:latin typeface="Times New Roman" pitchFamily="18" charset="0"/>
              <a:cs typeface="AL-Mohanad Bold" pitchFamily="2" charset="-78"/>
            </a:rPr>
            <a:t>الضوابط الفقهية</a:t>
          </a:r>
          <a:endParaRPr kumimoji="0" lang="en-US" sz="2600" b="0" i="0" u="none" strike="noStrike" kern="1200" cap="none" normalizeH="0" baseline="0" dirty="0" smtClean="0">
            <a:ln/>
            <a:solidFill>
              <a:srgbClr val="8A0000"/>
            </a:solidFill>
            <a:effectLst/>
            <a:latin typeface="Times New Roman" pitchFamily="18" charset="0"/>
            <a:cs typeface="AL-Mohanad Bold" pitchFamily="2" charset="-78"/>
          </a:endParaRPr>
        </a:p>
      </dsp:txBody>
      <dsp:txXfrm>
        <a:off x="4648300" y="1162602"/>
        <a:ext cx="669020" cy="2486738"/>
      </dsp:txXfrm>
    </dsp:sp>
    <dsp:sp modelId="{9F8218E2-6EA6-4FB9-918C-006CD564C165}">
      <dsp:nvSpPr>
        <dsp:cNvPr id="0" name=""/>
        <dsp:cNvSpPr/>
      </dsp:nvSpPr>
      <dsp:spPr>
        <a:xfrm>
          <a:off x="5397829"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76200" tIns="76200" rIns="76200" bIns="762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kern="1200" cap="none" normalizeH="0" baseline="0" dirty="0" smtClean="0">
              <a:ln/>
              <a:solidFill>
                <a:srgbClr val="8A0000"/>
              </a:solidFill>
              <a:effectLst/>
              <a:latin typeface="Times New Roman" pitchFamily="18" charset="0"/>
              <a:cs typeface="AL-Mohanad Bold" pitchFamily="2" charset="-78"/>
            </a:rPr>
            <a:t>تعريف  علم القواعد الفقهية</a:t>
          </a:r>
          <a:endParaRPr kumimoji="0" lang="en-US" sz="2000" b="0" i="0" u="none" strike="noStrike" kern="1200" cap="none" normalizeH="0" baseline="0" dirty="0" smtClean="0">
            <a:ln/>
            <a:solidFill>
              <a:srgbClr val="8A0000"/>
            </a:solidFill>
            <a:effectLst/>
            <a:latin typeface="Times New Roman" pitchFamily="18" charset="0"/>
            <a:cs typeface="AL-Mohanad Bold" pitchFamily="2" charset="-78"/>
          </a:endParaRPr>
        </a:p>
      </dsp:txBody>
      <dsp:txXfrm>
        <a:off x="5418643" y="1162602"/>
        <a:ext cx="669020" cy="2486738"/>
      </dsp:txXfrm>
    </dsp:sp>
    <dsp:sp modelId="{367A6EBD-6BAA-45AC-9173-D970AB76FF49}">
      <dsp:nvSpPr>
        <dsp:cNvPr id="0" name=""/>
        <dsp:cNvSpPr/>
      </dsp:nvSpPr>
      <dsp:spPr>
        <a:xfrm>
          <a:off x="6168172"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53340" tIns="53340" rIns="53340" bIns="5334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kern="1200" cap="none" normalizeH="0" baseline="0" smtClean="0">
              <a:ln/>
              <a:solidFill>
                <a:srgbClr val="8A0000"/>
              </a:solidFill>
              <a:effectLst/>
              <a:latin typeface="Times New Roman" pitchFamily="18" charset="0"/>
              <a:cs typeface="AL-Mohanad Bold" pitchFamily="2" charset="-78"/>
            </a:rPr>
            <a:t>تعريف  القواعد  الفقهية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kern="1200" cap="none" normalizeH="0" baseline="0" smtClean="0">
              <a:ln/>
              <a:solidFill>
                <a:srgbClr val="8A0000"/>
              </a:solidFill>
              <a:effectLst/>
              <a:latin typeface="Times New Roman" pitchFamily="18" charset="0"/>
              <a:cs typeface="AL-Mohanad Bold" pitchFamily="2" charset="-78"/>
            </a:rPr>
            <a:t>  باعتبارها علماً ولقباً  على قواعد معينة</a:t>
          </a:r>
          <a:endParaRPr kumimoji="0" lang="en-US" sz="1400" b="0" i="0" u="none" strike="noStrike" kern="1200" cap="none" normalizeH="0" baseline="0" dirty="0" smtClean="0">
            <a:ln/>
            <a:solidFill>
              <a:srgbClr val="8A0000"/>
            </a:solidFill>
            <a:effectLst/>
            <a:latin typeface="Times New Roman" pitchFamily="18" charset="0"/>
            <a:cs typeface="AL-Mohanad Bold" pitchFamily="2" charset="-78"/>
          </a:endParaRPr>
        </a:p>
      </dsp:txBody>
      <dsp:txXfrm>
        <a:off x="6188986" y="1162602"/>
        <a:ext cx="669020" cy="2486738"/>
      </dsp:txXfrm>
    </dsp:sp>
    <dsp:sp modelId="{A74A42C3-03CE-48EB-8D16-2FDD919413C9}">
      <dsp:nvSpPr>
        <dsp:cNvPr id="0" name=""/>
        <dsp:cNvSpPr/>
      </dsp:nvSpPr>
      <dsp:spPr>
        <a:xfrm>
          <a:off x="6938514"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99060" tIns="99060" rIns="99060" bIns="990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kern="1200" cap="none" normalizeH="0" baseline="0" dirty="0" smtClean="0">
              <a:ln/>
              <a:solidFill>
                <a:srgbClr val="8A0000"/>
              </a:solidFill>
              <a:effectLst/>
              <a:latin typeface="Times New Roman" pitchFamily="18" charset="0"/>
              <a:cs typeface="AL-Mohanad Bold" pitchFamily="2" charset="-78"/>
            </a:rPr>
            <a:t>تعريف الفقهية</a:t>
          </a:r>
          <a:endParaRPr kumimoji="0" lang="en-US" sz="2600" b="0" i="0" u="none" strike="noStrike" kern="1200" cap="none" normalizeH="0" baseline="0" dirty="0" smtClean="0">
            <a:ln/>
            <a:solidFill>
              <a:srgbClr val="8A0000"/>
            </a:solidFill>
            <a:effectLst/>
            <a:latin typeface="Times New Roman" pitchFamily="18" charset="0"/>
            <a:cs typeface="AL-Mohanad Bold" pitchFamily="2" charset="-78"/>
          </a:endParaRPr>
        </a:p>
      </dsp:txBody>
      <dsp:txXfrm>
        <a:off x="6959328" y="1162602"/>
        <a:ext cx="669020" cy="2486738"/>
      </dsp:txXfrm>
    </dsp:sp>
    <dsp:sp modelId="{6612BFC7-4781-4740-B884-FD7F7FF9D0F9}">
      <dsp:nvSpPr>
        <dsp:cNvPr id="0" name=""/>
        <dsp:cNvSpPr/>
      </dsp:nvSpPr>
      <dsp:spPr>
        <a:xfrm>
          <a:off x="7708857" y="1141788"/>
          <a:ext cx="710648" cy="2528366"/>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270" wrap="square" lIns="99060" tIns="99060" rIns="99060" bIns="990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600" b="0" i="0" u="none" strike="noStrike" kern="1200" cap="none" normalizeH="0" baseline="0" smtClean="0">
              <a:ln/>
              <a:solidFill>
                <a:srgbClr val="8A0000"/>
              </a:solidFill>
              <a:effectLst/>
              <a:latin typeface="Times New Roman" pitchFamily="18" charset="0"/>
              <a:cs typeface="AL-Mohanad Bold" pitchFamily="2" charset="-78"/>
            </a:rPr>
            <a:t>تعريف القواعد</a:t>
          </a:r>
          <a:endParaRPr kumimoji="0" lang="en-US" sz="2600" b="0" i="0" u="none" strike="noStrike" kern="1200" cap="none" normalizeH="0" baseline="0" dirty="0" smtClean="0">
            <a:ln/>
            <a:solidFill>
              <a:srgbClr val="8A0000"/>
            </a:solidFill>
            <a:effectLst/>
            <a:latin typeface="Times New Roman" pitchFamily="18" charset="0"/>
            <a:cs typeface="AL-Mohanad Bold" pitchFamily="2" charset="-78"/>
          </a:endParaRPr>
        </a:p>
      </dsp:txBody>
      <dsp:txXfrm>
        <a:off x="7729671" y="1162602"/>
        <a:ext cx="669020" cy="24867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7C7B76-57D3-4B50-8DBE-304E4D8AD68A}">
      <dsp:nvSpPr>
        <dsp:cNvPr id="0" name=""/>
        <dsp:cNvSpPr/>
      </dsp:nvSpPr>
      <dsp:spPr>
        <a:xfrm>
          <a:off x="4176463" y="2730363"/>
          <a:ext cx="3460724" cy="300310"/>
        </a:xfrm>
        <a:custGeom>
          <a:avLst/>
          <a:gdLst/>
          <a:ahLst/>
          <a:cxnLst/>
          <a:rect l="0" t="0" r="0" b="0"/>
          <a:pathLst>
            <a:path>
              <a:moveTo>
                <a:pt x="0" y="0"/>
              </a:moveTo>
              <a:lnTo>
                <a:pt x="0" y="150155"/>
              </a:lnTo>
              <a:lnTo>
                <a:pt x="3460724" y="150155"/>
              </a:lnTo>
              <a:lnTo>
                <a:pt x="3460724" y="3003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6333AF-0F2A-4919-94BE-BE4534CDF174}">
      <dsp:nvSpPr>
        <dsp:cNvPr id="0" name=""/>
        <dsp:cNvSpPr/>
      </dsp:nvSpPr>
      <dsp:spPr>
        <a:xfrm>
          <a:off x="4176463" y="2730363"/>
          <a:ext cx="1730362" cy="300310"/>
        </a:xfrm>
        <a:custGeom>
          <a:avLst/>
          <a:gdLst/>
          <a:ahLst/>
          <a:cxnLst/>
          <a:rect l="0" t="0" r="0" b="0"/>
          <a:pathLst>
            <a:path>
              <a:moveTo>
                <a:pt x="0" y="0"/>
              </a:moveTo>
              <a:lnTo>
                <a:pt x="0" y="150155"/>
              </a:lnTo>
              <a:lnTo>
                <a:pt x="1730362" y="150155"/>
              </a:lnTo>
              <a:lnTo>
                <a:pt x="1730362" y="3003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7C7E0C-7A65-46EF-BF16-5354771A9A5D}">
      <dsp:nvSpPr>
        <dsp:cNvPr id="0" name=""/>
        <dsp:cNvSpPr/>
      </dsp:nvSpPr>
      <dsp:spPr>
        <a:xfrm>
          <a:off x="4130743" y="2730363"/>
          <a:ext cx="91440" cy="300310"/>
        </a:xfrm>
        <a:custGeom>
          <a:avLst/>
          <a:gdLst/>
          <a:ahLst/>
          <a:cxnLst/>
          <a:rect l="0" t="0" r="0" b="0"/>
          <a:pathLst>
            <a:path>
              <a:moveTo>
                <a:pt x="45720" y="0"/>
              </a:moveTo>
              <a:lnTo>
                <a:pt x="45720" y="3003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0B9A26-4021-4BD6-BBF0-90DA4A306578}">
      <dsp:nvSpPr>
        <dsp:cNvPr id="0" name=""/>
        <dsp:cNvSpPr/>
      </dsp:nvSpPr>
      <dsp:spPr>
        <a:xfrm>
          <a:off x="2446101" y="2730363"/>
          <a:ext cx="1730362" cy="300310"/>
        </a:xfrm>
        <a:custGeom>
          <a:avLst/>
          <a:gdLst/>
          <a:ahLst/>
          <a:cxnLst/>
          <a:rect l="0" t="0" r="0" b="0"/>
          <a:pathLst>
            <a:path>
              <a:moveTo>
                <a:pt x="1730362" y="0"/>
              </a:moveTo>
              <a:lnTo>
                <a:pt x="1730362" y="150155"/>
              </a:lnTo>
              <a:lnTo>
                <a:pt x="0" y="150155"/>
              </a:lnTo>
              <a:lnTo>
                <a:pt x="0" y="3003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510C33-53AF-4A02-9B48-AD03731BF57F}">
      <dsp:nvSpPr>
        <dsp:cNvPr id="0" name=""/>
        <dsp:cNvSpPr/>
      </dsp:nvSpPr>
      <dsp:spPr>
        <a:xfrm>
          <a:off x="715739" y="2730363"/>
          <a:ext cx="3460724" cy="300310"/>
        </a:xfrm>
        <a:custGeom>
          <a:avLst/>
          <a:gdLst/>
          <a:ahLst/>
          <a:cxnLst/>
          <a:rect l="0" t="0" r="0" b="0"/>
          <a:pathLst>
            <a:path>
              <a:moveTo>
                <a:pt x="3460724" y="0"/>
              </a:moveTo>
              <a:lnTo>
                <a:pt x="3460724" y="150155"/>
              </a:lnTo>
              <a:lnTo>
                <a:pt x="0" y="150155"/>
              </a:lnTo>
              <a:lnTo>
                <a:pt x="0" y="3003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C2E1E3-2F06-4292-A7BB-526DC8960D57}">
      <dsp:nvSpPr>
        <dsp:cNvPr id="0" name=""/>
        <dsp:cNvSpPr/>
      </dsp:nvSpPr>
      <dsp:spPr>
        <a:xfrm>
          <a:off x="2549179" y="2015337"/>
          <a:ext cx="3254568" cy="71502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kern="1200" cap="none" normalizeH="0" baseline="0" dirty="0" smtClean="0">
              <a:ln/>
              <a:effectLst/>
              <a:latin typeface="Times New Roman" pitchFamily="18" charset="0"/>
              <a:cs typeface="AL-Mateen" pitchFamily="2" charset="-78"/>
            </a:rPr>
            <a:t>المبادئ المتعلقة  بالقواعد والضوابط  الفقهية</a:t>
          </a:r>
          <a:endParaRPr kumimoji="0" lang="en-US" sz="2000" b="0" i="0" u="none" strike="noStrike" kern="1200" cap="none" normalizeH="0" baseline="0" dirty="0" smtClean="0">
            <a:ln/>
            <a:effectLst/>
            <a:latin typeface="Times New Roman" pitchFamily="18" charset="0"/>
            <a:cs typeface="AL-Mateen" pitchFamily="2" charset="-78"/>
          </a:endParaRPr>
        </a:p>
      </dsp:txBody>
      <dsp:txXfrm>
        <a:off x="2549179" y="2015337"/>
        <a:ext cx="3254568" cy="715025"/>
      </dsp:txXfrm>
    </dsp:sp>
    <dsp:sp modelId="{031984A1-680F-4C9E-903D-536C71CF43BF}">
      <dsp:nvSpPr>
        <dsp:cNvPr id="0" name=""/>
        <dsp:cNvSpPr/>
      </dsp:nvSpPr>
      <dsp:spPr>
        <a:xfrm>
          <a:off x="713" y="3030674"/>
          <a:ext cx="1430051" cy="715025"/>
        </a:xfrm>
        <a:prstGeom prst="rect">
          <a:avLst/>
        </a:prstGeom>
        <a:solidFill>
          <a:schemeClr val="lt1"/>
        </a:solidFill>
        <a:ln w="25400" cap="flat" cmpd="sng" algn="ctr">
          <a:solidFill>
            <a:schemeClr val="accent4"/>
          </a:solidFill>
          <a:prstDash val="solid"/>
        </a:ln>
        <a:effectLst/>
        <a:scene3d>
          <a:camera prst="orthographicFront"/>
          <a:lightRig rig="flat" dir="t"/>
        </a:scene3d>
        <a:sp3d/>
      </dsp:spPr>
      <dsp:style>
        <a:lnRef idx="2">
          <a:schemeClr val="accent4"/>
        </a:lnRef>
        <a:fillRef idx="1">
          <a:schemeClr val="lt1"/>
        </a:fillRef>
        <a:effectRef idx="0">
          <a:schemeClr val="accent4"/>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kern="1200" cap="none" normalizeH="0" baseline="0" dirty="0" smtClean="0">
              <a:ln/>
              <a:solidFill>
                <a:srgbClr val="8A0000"/>
              </a:solidFill>
              <a:effectLst/>
              <a:latin typeface="Times New Roman" pitchFamily="18" charset="0"/>
              <a:cs typeface="AL-Mohanad Bold" pitchFamily="2" charset="-78"/>
            </a:rPr>
            <a:t>أنواعها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kern="1200" cap="none" normalizeH="0" baseline="0" dirty="0" smtClean="0">
              <a:ln/>
              <a:solidFill>
                <a:srgbClr val="8A0000"/>
              </a:solidFill>
              <a:effectLst/>
              <a:latin typeface="Times New Roman" pitchFamily="18" charset="0"/>
              <a:cs typeface="AL-Mohanad Bold" pitchFamily="2" charset="-78"/>
            </a:rPr>
            <a:t>وتقسيماتها</a:t>
          </a:r>
          <a:endParaRPr kumimoji="0" lang="en-US" sz="1900" b="0" i="0" u="none" strike="noStrike" kern="1200" cap="none" normalizeH="0" baseline="0" dirty="0" smtClean="0">
            <a:ln/>
            <a:solidFill>
              <a:srgbClr val="8A0000"/>
            </a:solidFill>
            <a:effectLst/>
            <a:latin typeface="Times New Roman" pitchFamily="18" charset="0"/>
            <a:cs typeface="AL-Mohanad Bold" pitchFamily="2" charset="-78"/>
          </a:endParaRPr>
        </a:p>
      </dsp:txBody>
      <dsp:txXfrm>
        <a:off x="713" y="3030674"/>
        <a:ext cx="1430051" cy="715025"/>
      </dsp:txXfrm>
    </dsp:sp>
    <dsp:sp modelId="{DC4B1ACC-E6C4-4A8E-BCDE-E1BE2232F70B}">
      <dsp:nvSpPr>
        <dsp:cNvPr id="0" name=""/>
        <dsp:cNvSpPr/>
      </dsp:nvSpPr>
      <dsp:spPr>
        <a:xfrm>
          <a:off x="1731076" y="3030674"/>
          <a:ext cx="1430051" cy="715025"/>
        </a:xfrm>
        <a:prstGeom prst="rect">
          <a:avLst/>
        </a:prstGeom>
        <a:solidFill>
          <a:schemeClr val="lt1"/>
        </a:solidFill>
        <a:ln w="25400" cap="flat" cmpd="sng" algn="ctr">
          <a:solidFill>
            <a:schemeClr val="accent3"/>
          </a:solidFill>
          <a:prstDash val="solid"/>
        </a:ln>
        <a:effectLst/>
        <a:scene3d>
          <a:camera prst="orthographicFront"/>
          <a:lightRig rig="flat" dir="t"/>
        </a:scene3d>
        <a:sp3d/>
      </dsp:spPr>
      <dsp:style>
        <a:lnRef idx="2">
          <a:schemeClr val="accent3"/>
        </a:lnRef>
        <a:fillRef idx="1">
          <a:schemeClr val="lt1"/>
        </a:fillRef>
        <a:effectRef idx="0">
          <a:schemeClr val="accent3"/>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kern="1200" cap="none" normalizeH="0" baseline="0" smtClean="0">
              <a:ln/>
              <a:solidFill>
                <a:srgbClr val="8A0000"/>
              </a:solidFill>
              <a:effectLst/>
              <a:latin typeface="Times New Roman" pitchFamily="18" charset="0"/>
              <a:cs typeface="AL-Mohanad Bold" pitchFamily="2" charset="-78"/>
            </a:rPr>
            <a:t>فائدتها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kern="1200" cap="none" normalizeH="0" baseline="0" smtClean="0">
              <a:ln/>
              <a:solidFill>
                <a:srgbClr val="8A0000"/>
              </a:solidFill>
              <a:effectLst/>
              <a:latin typeface="Times New Roman" pitchFamily="18" charset="0"/>
              <a:cs typeface="AL-Mohanad Bold" pitchFamily="2" charset="-78"/>
            </a:rPr>
            <a:t>وأهميتها</a:t>
          </a:r>
          <a:endParaRPr kumimoji="0" lang="en-US" sz="1900" b="0" i="0" u="none" strike="noStrike" kern="1200" cap="none" normalizeH="0" baseline="0" smtClean="0">
            <a:ln/>
            <a:solidFill>
              <a:srgbClr val="8A0000"/>
            </a:solidFill>
            <a:effectLst/>
            <a:latin typeface="Times New Roman" pitchFamily="18" charset="0"/>
            <a:cs typeface="AL-Mohanad Bold" pitchFamily="2" charset="-78"/>
          </a:endParaRPr>
        </a:p>
      </dsp:txBody>
      <dsp:txXfrm>
        <a:off x="1731076" y="3030674"/>
        <a:ext cx="1430051" cy="715025"/>
      </dsp:txXfrm>
    </dsp:sp>
    <dsp:sp modelId="{FD5ACC87-DB88-4255-8110-6293763C3C2A}">
      <dsp:nvSpPr>
        <dsp:cNvPr id="0" name=""/>
        <dsp:cNvSpPr/>
      </dsp:nvSpPr>
      <dsp:spPr>
        <a:xfrm>
          <a:off x="3461438" y="3030674"/>
          <a:ext cx="1430051" cy="715025"/>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kern="1200" cap="none" normalizeH="0" baseline="0" smtClean="0">
              <a:ln/>
              <a:solidFill>
                <a:srgbClr val="8A0000"/>
              </a:solidFill>
              <a:effectLst/>
              <a:latin typeface="Times New Roman" pitchFamily="18" charset="0"/>
              <a:cs typeface="AL-Mohanad Bold" pitchFamily="2" charset="-78"/>
            </a:rPr>
            <a:t>مصادرها</a:t>
          </a:r>
          <a:endParaRPr kumimoji="0" lang="en-US" sz="1900" b="0" i="0" u="none" strike="noStrike" kern="1200" cap="none" normalizeH="0" baseline="0" smtClean="0">
            <a:ln/>
            <a:solidFill>
              <a:srgbClr val="8A0000"/>
            </a:solidFill>
            <a:effectLst/>
            <a:latin typeface="Times New Roman" pitchFamily="18" charset="0"/>
            <a:cs typeface="AL-Mohanad Bold" pitchFamily="2" charset="-78"/>
          </a:endParaRPr>
        </a:p>
      </dsp:txBody>
      <dsp:txXfrm>
        <a:off x="3461438" y="3030674"/>
        <a:ext cx="1430051" cy="715025"/>
      </dsp:txXfrm>
    </dsp:sp>
    <dsp:sp modelId="{0C5EED4C-ED2B-4D0B-9686-B66DFC2DD940}">
      <dsp:nvSpPr>
        <dsp:cNvPr id="0" name=""/>
        <dsp:cNvSpPr/>
      </dsp:nvSpPr>
      <dsp:spPr>
        <a:xfrm>
          <a:off x="5191800" y="3030674"/>
          <a:ext cx="1430051" cy="715025"/>
        </a:xfrm>
        <a:prstGeom prst="rect">
          <a:avLst/>
        </a:prstGeom>
        <a:solidFill>
          <a:schemeClr val="lt1"/>
        </a:solidFill>
        <a:ln w="25400" cap="flat" cmpd="sng" algn="ctr">
          <a:solidFill>
            <a:schemeClr val="dk1"/>
          </a:solidFill>
          <a:prstDash val="solid"/>
        </a:ln>
        <a:effectLst/>
        <a:scene3d>
          <a:camera prst="orthographicFront"/>
          <a:lightRig rig="flat" dir="t"/>
        </a:scene3d>
        <a:sp3d/>
      </dsp:spPr>
      <dsp:style>
        <a:lnRef idx="2">
          <a:schemeClr val="dk1"/>
        </a:lnRef>
        <a:fillRef idx="1">
          <a:schemeClr val="lt1"/>
        </a:fillRef>
        <a:effectRef idx="0">
          <a:schemeClr val="dk1"/>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kern="1200" cap="none" normalizeH="0" baseline="0" smtClean="0">
              <a:ln/>
              <a:solidFill>
                <a:srgbClr val="8A0000"/>
              </a:solidFill>
              <a:effectLst/>
              <a:latin typeface="Times New Roman" pitchFamily="18" charset="0"/>
              <a:cs typeface="AL-Mohanad Bold" pitchFamily="2" charset="-78"/>
            </a:rPr>
            <a:t>مباحثها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kern="1200" cap="none" normalizeH="0" baseline="0" smtClean="0">
              <a:ln/>
              <a:solidFill>
                <a:srgbClr val="8A0000"/>
              </a:solidFill>
              <a:effectLst/>
              <a:latin typeface="Times New Roman" pitchFamily="18" charset="0"/>
              <a:cs typeface="AL-Mohanad Bold" pitchFamily="2" charset="-78"/>
            </a:rPr>
            <a:t>ومسائلها</a:t>
          </a:r>
          <a:endParaRPr kumimoji="0" lang="en-US" sz="1900" b="0" i="0" u="none" strike="noStrike" kern="1200" cap="none" normalizeH="0" baseline="0" smtClean="0">
            <a:ln/>
            <a:solidFill>
              <a:srgbClr val="8A0000"/>
            </a:solidFill>
            <a:effectLst/>
            <a:latin typeface="Times New Roman" pitchFamily="18" charset="0"/>
            <a:cs typeface="AL-Mohanad Bold" pitchFamily="2" charset="-78"/>
          </a:endParaRPr>
        </a:p>
      </dsp:txBody>
      <dsp:txXfrm>
        <a:off x="5191800" y="3030674"/>
        <a:ext cx="1430051" cy="715025"/>
      </dsp:txXfrm>
    </dsp:sp>
    <dsp:sp modelId="{647161B9-DFDF-419D-96FA-365EC477CF6D}">
      <dsp:nvSpPr>
        <dsp:cNvPr id="0" name=""/>
        <dsp:cNvSpPr/>
      </dsp:nvSpPr>
      <dsp:spPr>
        <a:xfrm>
          <a:off x="6922162" y="3030674"/>
          <a:ext cx="1430051" cy="715025"/>
        </a:xfrm>
        <a:prstGeom prst="rect">
          <a:avLst/>
        </a:prstGeom>
        <a:solidFill>
          <a:schemeClr val="lt1"/>
        </a:solidFill>
        <a:ln w="25400" cap="flat" cmpd="sng" algn="ctr">
          <a:solidFill>
            <a:schemeClr val="accent1"/>
          </a:solidFill>
          <a:prstDash val="solid"/>
        </a:ln>
        <a:effectLst/>
        <a:scene3d>
          <a:camera prst="orthographicFront"/>
          <a:lightRig rig="flat" dir="t"/>
        </a:scene3d>
        <a:sp3d/>
      </dsp:spPr>
      <dsp:style>
        <a:lnRef idx="2">
          <a:schemeClr val="accent1"/>
        </a:lnRef>
        <a:fillRef idx="1">
          <a:schemeClr val="lt1"/>
        </a:fillRef>
        <a:effectRef idx="0">
          <a:schemeClr val="accent1"/>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kern="1200" cap="none" normalizeH="0" baseline="0" smtClean="0">
              <a:ln/>
              <a:solidFill>
                <a:srgbClr val="8A0000"/>
              </a:solidFill>
              <a:effectLst/>
              <a:latin typeface="Times New Roman" pitchFamily="18" charset="0"/>
              <a:cs typeface="AL-Mohanad Bold" pitchFamily="2" charset="-78"/>
            </a:rPr>
            <a:t>موضوعها</a:t>
          </a:r>
          <a:endParaRPr kumimoji="0" lang="en-US" sz="1900" b="0" i="0" u="none" strike="noStrike" kern="1200" cap="none" normalizeH="0" baseline="0" smtClean="0">
            <a:ln/>
            <a:solidFill>
              <a:srgbClr val="8A0000"/>
            </a:solidFill>
            <a:effectLst/>
            <a:latin typeface="Times New Roman" pitchFamily="18" charset="0"/>
            <a:cs typeface="AL-Mohanad Bold" pitchFamily="2" charset="-78"/>
          </a:endParaRPr>
        </a:p>
      </dsp:txBody>
      <dsp:txXfrm>
        <a:off x="6922162" y="3030674"/>
        <a:ext cx="1430051" cy="7150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1ADB66-0013-45A4-BBB4-602547C6D2CC}">
      <dsp:nvSpPr>
        <dsp:cNvPr id="0" name=""/>
        <dsp:cNvSpPr/>
      </dsp:nvSpPr>
      <dsp:spPr>
        <a:xfrm>
          <a:off x="3671887" y="2020728"/>
          <a:ext cx="2009430" cy="697488"/>
        </a:xfrm>
        <a:custGeom>
          <a:avLst/>
          <a:gdLst/>
          <a:ahLst/>
          <a:cxnLst/>
          <a:rect l="0" t="0" r="0" b="0"/>
          <a:pathLst>
            <a:path>
              <a:moveTo>
                <a:pt x="0" y="0"/>
              </a:moveTo>
              <a:lnTo>
                <a:pt x="0" y="348744"/>
              </a:lnTo>
              <a:lnTo>
                <a:pt x="2009430" y="348744"/>
              </a:lnTo>
              <a:lnTo>
                <a:pt x="2009430" y="697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4BED37-50E5-4BF4-8952-5605E56A7228}">
      <dsp:nvSpPr>
        <dsp:cNvPr id="0" name=""/>
        <dsp:cNvSpPr/>
      </dsp:nvSpPr>
      <dsp:spPr>
        <a:xfrm>
          <a:off x="1662456" y="2020728"/>
          <a:ext cx="2009430" cy="697488"/>
        </a:xfrm>
        <a:custGeom>
          <a:avLst/>
          <a:gdLst/>
          <a:ahLst/>
          <a:cxnLst/>
          <a:rect l="0" t="0" r="0" b="0"/>
          <a:pathLst>
            <a:path>
              <a:moveTo>
                <a:pt x="2009430" y="0"/>
              </a:moveTo>
              <a:lnTo>
                <a:pt x="2009430" y="348744"/>
              </a:lnTo>
              <a:lnTo>
                <a:pt x="0" y="348744"/>
              </a:lnTo>
              <a:lnTo>
                <a:pt x="0" y="697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96CF5D-D596-49D2-AABE-C8F176C54BB8}">
      <dsp:nvSpPr>
        <dsp:cNvPr id="0" name=""/>
        <dsp:cNvSpPr/>
      </dsp:nvSpPr>
      <dsp:spPr>
        <a:xfrm>
          <a:off x="2011201" y="360042"/>
          <a:ext cx="3321372" cy="166068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الفرق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بين القواعد الفقهية وبعض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العلوم المشابهة</a:t>
          </a:r>
          <a:endParaRPr kumimoji="0" lang="en-US"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sp:txBody>
      <dsp:txXfrm>
        <a:off x="2011201" y="360042"/>
        <a:ext cx="3321372" cy="1660686"/>
      </dsp:txXfrm>
    </dsp:sp>
    <dsp:sp modelId="{224CB98B-48BB-48E8-BD62-212D0B4EAB39}">
      <dsp:nvSpPr>
        <dsp:cNvPr id="0" name=""/>
        <dsp:cNvSpPr/>
      </dsp:nvSpPr>
      <dsp:spPr>
        <a:xfrm>
          <a:off x="1770" y="2718216"/>
          <a:ext cx="3321372" cy="1098676"/>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والنظريات الفقهية</a:t>
          </a:r>
          <a:endParaRPr kumimoji="0" lang="en-US"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sp:txBody>
      <dsp:txXfrm>
        <a:off x="1770" y="2718216"/>
        <a:ext cx="3321372" cy="1098676"/>
      </dsp:txXfrm>
    </dsp:sp>
    <dsp:sp modelId="{70AB2E12-5D1B-4079-9420-A1B493C9CBFF}">
      <dsp:nvSpPr>
        <dsp:cNvPr id="0" name=""/>
        <dsp:cNvSpPr/>
      </dsp:nvSpPr>
      <dsp:spPr>
        <a:xfrm>
          <a:off x="4020631" y="2718216"/>
          <a:ext cx="3321372" cy="1098676"/>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القواعد الفقهية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والقواعد الأصولية</a:t>
          </a:r>
          <a:endParaRPr kumimoji="0" lang="en-US" sz="25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sp:txBody>
      <dsp:txXfrm>
        <a:off x="4020631" y="2718216"/>
        <a:ext cx="3321372" cy="10986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1ADB66-0013-45A4-BBB4-602547C6D2CC}">
      <dsp:nvSpPr>
        <dsp:cNvPr id="0" name=""/>
        <dsp:cNvSpPr/>
      </dsp:nvSpPr>
      <dsp:spPr>
        <a:xfrm>
          <a:off x="3671887" y="2236750"/>
          <a:ext cx="2009430" cy="697488"/>
        </a:xfrm>
        <a:custGeom>
          <a:avLst/>
          <a:gdLst/>
          <a:ahLst/>
          <a:cxnLst/>
          <a:rect l="0" t="0" r="0" b="0"/>
          <a:pathLst>
            <a:path>
              <a:moveTo>
                <a:pt x="0" y="0"/>
              </a:moveTo>
              <a:lnTo>
                <a:pt x="0" y="348744"/>
              </a:lnTo>
              <a:lnTo>
                <a:pt x="2009430" y="348744"/>
              </a:lnTo>
              <a:lnTo>
                <a:pt x="2009430" y="697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4BED37-50E5-4BF4-8952-5605E56A7228}">
      <dsp:nvSpPr>
        <dsp:cNvPr id="0" name=""/>
        <dsp:cNvSpPr/>
      </dsp:nvSpPr>
      <dsp:spPr>
        <a:xfrm>
          <a:off x="1662456" y="2236750"/>
          <a:ext cx="2009430" cy="697488"/>
        </a:xfrm>
        <a:custGeom>
          <a:avLst/>
          <a:gdLst/>
          <a:ahLst/>
          <a:cxnLst/>
          <a:rect l="0" t="0" r="0" b="0"/>
          <a:pathLst>
            <a:path>
              <a:moveTo>
                <a:pt x="2009430" y="0"/>
              </a:moveTo>
              <a:lnTo>
                <a:pt x="2009430" y="348744"/>
              </a:lnTo>
              <a:lnTo>
                <a:pt x="0" y="348744"/>
              </a:lnTo>
              <a:lnTo>
                <a:pt x="0" y="697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96CF5D-D596-49D2-AABE-C8F176C54BB8}">
      <dsp:nvSpPr>
        <dsp:cNvPr id="0" name=""/>
        <dsp:cNvSpPr/>
      </dsp:nvSpPr>
      <dsp:spPr>
        <a:xfrm>
          <a:off x="2011201" y="576064"/>
          <a:ext cx="3321372" cy="1660686"/>
        </a:xfrm>
        <a:prstGeom prst="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u="none" strike="noStrike" kern="1200" cap="none" normalizeH="0" baseline="0" dirty="0" smtClean="0">
              <a:ln>
                <a:noFill/>
              </a:ln>
              <a:solidFill>
                <a:srgbClr val="FFFF00"/>
              </a:solidFill>
              <a:effectLst>
                <a:outerShdw blurRad="38100" dist="38100" dir="2700000" algn="tl">
                  <a:srgbClr val="000000">
                    <a:alpha val="43137"/>
                  </a:srgbClr>
                </a:outerShdw>
              </a:effectLst>
              <a:latin typeface="Times New Roman" pitchFamily="18" charset="0"/>
              <a:cs typeface="AL-Mateen" pitchFamily="2" charset="-78"/>
            </a:rPr>
            <a:t>مقومات  </a:t>
          </a:r>
        </a:p>
        <a:p>
          <a:pPr marL="0" lvl="0" indent="0" algn="ctr" defTabSz="914400" rtl="1">
            <a:lnSpc>
              <a:spcPct val="100000"/>
            </a:lnSpc>
            <a:spcBef>
              <a:spcPct val="0"/>
            </a:spcBef>
            <a:spcAft>
              <a:spcPct val="0"/>
            </a:spcAft>
            <a:buNone/>
          </a:pPr>
          <a:r>
            <a:rPr kumimoji="0" lang="ar-SA" sz="3200" b="0" i="0" u="none" strike="noStrike" kern="1200" cap="none" normalizeH="0" baseline="0" dirty="0" smtClean="0">
              <a:ln>
                <a:noFill/>
              </a:ln>
              <a:solidFill>
                <a:srgbClr val="FFFF00"/>
              </a:solidFill>
              <a:effectLst>
                <a:outerShdw blurRad="38100" dist="38100" dir="2700000" algn="tl">
                  <a:srgbClr val="000000">
                    <a:alpha val="43137"/>
                  </a:srgbClr>
                </a:outerShdw>
              </a:effectLst>
              <a:latin typeface="Times New Roman" pitchFamily="18" charset="0"/>
              <a:cs typeface="AL-Mateen" pitchFamily="2" charset="-78"/>
            </a:rPr>
            <a:t>القاعدة الفقهية</a:t>
          </a:r>
          <a:endParaRPr kumimoji="0" lang="en-US" sz="3200" b="0" i="0" u="none" strike="noStrike" kern="1200" cap="none" normalizeH="0" baseline="0" dirty="0" smtClean="0">
            <a:ln/>
            <a:solidFill>
              <a:srgbClr val="FFFF00"/>
            </a:solidFill>
            <a:effectLst>
              <a:outerShdw blurRad="38100" dist="38100" dir="2700000" algn="tl">
                <a:srgbClr val="000000">
                  <a:alpha val="43137"/>
                </a:srgbClr>
              </a:outerShdw>
            </a:effectLst>
            <a:latin typeface="Times New Roman" pitchFamily="18" charset="0"/>
            <a:cs typeface="AL-Mateen" pitchFamily="2" charset="-78"/>
          </a:endParaRPr>
        </a:p>
      </dsp:txBody>
      <dsp:txXfrm>
        <a:off x="2011201" y="576064"/>
        <a:ext cx="3321372" cy="1660686"/>
      </dsp:txXfrm>
    </dsp:sp>
    <dsp:sp modelId="{224CB98B-48BB-48E8-BD62-212D0B4EAB39}">
      <dsp:nvSpPr>
        <dsp:cNvPr id="0" name=""/>
        <dsp:cNvSpPr/>
      </dsp:nvSpPr>
      <dsp:spPr>
        <a:xfrm>
          <a:off x="1770" y="2934238"/>
          <a:ext cx="3321372" cy="666632"/>
        </a:xfrm>
        <a:prstGeom prst="rect">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0" i="0" u="none" strike="noStrike" kern="1200"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cs typeface="AL-Mateen" pitchFamily="2" charset="-78"/>
            </a:rPr>
            <a:t>شروط تطبيق القاعدة</a:t>
          </a:r>
          <a:endParaRPr kumimoji="0" lang="en-US" sz="2800" b="0" i="0" u="none" strike="noStrike" kern="1200" cap="none" normalizeH="0" baseline="0" dirty="0" smtClean="0">
            <a:ln/>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dsp:txBody>
      <dsp:txXfrm>
        <a:off x="1770" y="2934238"/>
        <a:ext cx="3321372" cy="666632"/>
      </dsp:txXfrm>
    </dsp:sp>
    <dsp:sp modelId="{70AB2E12-5D1B-4079-9420-A1B493C9CBFF}">
      <dsp:nvSpPr>
        <dsp:cNvPr id="0" name=""/>
        <dsp:cNvSpPr/>
      </dsp:nvSpPr>
      <dsp:spPr>
        <a:xfrm>
          <a:off x="4020631" y="2934238"/>
          <a:ext cx="3321372" cy="666632"/>
        </a:xfrm>
        <a:prstGeom prst="rect">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0" i="0" u="none" strike="noStrike" kern="1200"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cs typeface="AL-Mateen" pitchFamily="2" charset="-78"/>
            </a:rPr>
            <a:t>أركان القاعدة</a:t>
          </a:r>
          <a:endParaRPr kumimoji="0" lang="en-US" sz="2800" b="0" i="0" u="none" strike="noStrike" kern="1200" cap="none" normalizeH="0" baseline="0" dirty="0" smtClean="0">
            <a:ln/>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dsp:txBody>
      <dsp:txXfrm>
        <a:off x="4020631" y="2934238"/>
        <a:ext cx="3321372" cy="6666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F61BAF-8F56-4612-A3E2-761AEF8342F6}">
      <dsp:nvSpPr>
        <dsp:cNvPr id="0" name=""/>
        <dsp:cNvSpPr/>
      </dsp:nvSpPr>
      <dsp:spPr>
        <a:xfrm>
          <a:off x="4067968" y="1800198"/>
          <a:ext cx="2878117" cy="499508"/>
        </a:xfrm>
        <a:custGeom>
          <a:avLst/>
          <a:gdLst/>
          <a:ahLst/>
          <a:cxnLst/>
          <a:rect l="0" t="0" r="0" b="0"/>
          <a:pathLst>
            <a:path>
              <a:moveTo>
                <a:pt x="0" y="0"/>
              </a:moveTo>
              <a:lnTo>
                <a:pt x="0" y="249754"/>
              </a:lnTo>
              <a:lnTo>
                <a:pt x="2878117" y="249754"/>
              </a:lnTo>
              <a:lnTo>
                <a:pt x="2878117" y="499508"/>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E1476EC-1A7E-4044-9104-25F9B4936782}">
      <dsp:nvSpPr>
        <dsp:cNvPr id="0" name=""/>
        <dsp:cNvSpPr/>
      </dsp:nvSpPr>
      <dsp:spPr>
        <a:xfrm>
          <a:off x="4022248" y="1800198"/>
          <a:ext cx="91440" cy="499508"/>
        </a:xfrm>
        <a:custGeom>
          <a:avLst/>
          <a:gdLst/>
          <a:ahLst/>
          <a:cxnLst/>
          <a:rect l="0" t="0" r="0" b="0"/>
          <a:pathLst>
            <a:path>
              <a:moveTo>
                <a:pt x="45720" y="0"/>
              </a:moveTo>
              <a:lnTo>
                <a:pt x="45720" y="499508"/>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B7E2965-A4F5-4703-A3D9-D4DA1189893F}">
      <dsp:nvSpPr>
        <dsp:cNvPr id="0" name=""/>
        <dsp:cNvSpPr/>
      </dsp:nvSpPr>
      <dsp:spPr>
        <a:xfrm>
          <a:off x="1189851" y="1800198"/>
          <a:ext cx="2878117" cy="499508"/>
        </a:xfrm>
        <a:custGeom>
          <a:avLst/>
          <a:gdLst/>
          <a:ahLst/>
          <a:cxnLst/>
          <a:rect l="0" t="0" r="0" b="0"/>
          <a:pathLst>
            <a:path>
              <a:moveTo>
                <a:pt x="2878117" y="0"/>
              </a:moveTo>
              <a:lnTo>
                <a:pt x="2878117" y="249754"/>
              </a:lnTo>
              <a:lnTo>
                <a:pt x="0" y="249754"/>
              </a:lnTo>
              <a:lnTo>
                <a:pt x="0" y="499508"/>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22979E7-7A93-47CD-BF1D-DA6EEF847C4F}">
      <dsp:nvSpPr>
        <dsp:cNvPr id="0" name=""/>
        <dsp:cNvSpPr/>
      </dsp:nvSpPr>
      <dsp:spPr>
        <a:xfrm>
          <a:off x="2051740" y="1079813"/>
          <a:ext cx="4032457" cy="720385"/>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700" b="0" i="0" u="none" strike="noStrike" kern="1200" cap="none" normalizeH="0" baseline="0" dirty="0" smtClean="0">
              <a:ln/>
              <a:effectLst>
                <a:outerShdw blurRad="38100" dist="38100" dir="2700000" algn="tl">
                  <a:srgbClr val="000000">
                    <a:alpha val="43137"/>
                  </a:srgbClr>
                </a:outerShdw>
              </a:effectLst>
              <a:latin typeface="Times New Roman" pitchFamily="18" charset="0"/>
              <a:cs typeface="AL-Mateen" pitchFamily="2" charset="-78"/>
            </a:rPr>
            <a:t>مصادر تكوين القاعدة الفقهية</a:t>
          </a:r>
          <a:endParaRPr kumimoji="0" lang="en-US" sz="2700" b="0" i="0" u="none" strike="noStrike" kern="1200" cap="none" normalizeH="0" baseline="0" dirty="0" smtClean="0">
            <a:ln/>
            <a:effectLst>
              <a:outerShdw blurRad="38100" dist="38100" dir="2700000" algn="tl">
                <a:srgbClr val="000000">
                  <a:alpha val="43137"/>
                </a:srgbClr>
              </a:outerShdw>
            </a:effectLst>
            <a:latin typeface="Times New Roman" pitchFamily="18" charset="0"/>
            <a:cs typeface="AL-Mateen" pitchFamily="2" charset="-78"/>
          </a:endParaRPr>
        </a:p>
      </dsp:txBody>
      <dsp:txXfrm>
        <a:off x="2051740" y="1079813"/>
        <a:ext cx="4032457" cy="720385"/>
      </dsp:txXfrm>
    </dsp:sp>
    <dsp:sp modelId="{7DBE3FCA-E153-458E-82B5-FFFA3AA895BC}">
      <dsp:nvSpPr>
        <dsp:cNvPr id="0" name=""/>
        <dsp:cNvSpPr/>
      </dsp:nvSpPr>
      <dsp:spPr>
        <a:xfrm>
          <a:off x="546" y="2299706"/>
          <a:ext cx="2378609" cy="1189304"/>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7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تخريج القواعد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7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من تراث العلماء</a:t>
          </a:r>
          <a:endParaRPr kumimoji="0" lang="en-US" sz="27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sp:txBody>
      <dsp:txXfrm>
        <a:off x="546" y="2299706"/>
        <a:ext cx="2378609" cy="1189304"/>
      </dsp:txXfrm>
    </dsp:sp>
    <dsp:sp modelId="{58D71C95-5CF0-489F-82FE-3A75E1450930}">
      <dsp:nvSpPr>
        <dsp:cNvPr id="0" name=""/>
        <dsp:cNvSpPr/>
      </dsp:nvSpPr>
      <dsp:spPr>
        <a:xfrm>
          <a:off x="2878664" y="2299706"/>
          <a:ext cx="2378609" cy="1189304"/>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7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نصوص العلماء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7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والأقوال المخرَّجة لهم</a:t>
          </a:r>
          <a:endParaRPr kumimoji="0" lang="en-US" sz="27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sp:txBody>
      <dsp:txXfrm>
        <a:off x="2878664" y="2299706"/>
        <a:ext cx="2378609" cy="1189304"/>
      </dsp:txXfrm>
    </dsp:sp>
    <dsp:sp modelId="{5F990E03-9443-47D7-ABFD-4DE8A7D9A5D4}">
      <dsp:nvSpPr>
        <dsp:cNvPr id="0" name=""/>
        <dsp:cNvSpPr/>
      </dsp:nvSpPr>
      <dsp:spPr>
        <a:xfrm>
          <a:off x="5756781" y="2299706"/>
          <a:ext cx="2378609" cy="1189304"/>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7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rPr>
            <a:t>نصوص الشارع</a:t>
          </a:r>
          <a:endParaRPr kumimoji="0" lang="en-US" sz="2700" b="0" i="0" u="none" strike="noStrike" kern="1200" cap="none" normalizeH="0" baseline="0" smtClean="0">
            <a:ln/>
            <a:effectLst>
              <a:outerShdw blurRad="38100" dist="38100" dir="2700000" algn="tl">
                <a:srgbClr val="000000">
                  <a:alpha val="43137"/>
                </a:srgbClr>
              </a:outerShdw>
            </a:effectLst>
            <a:latin typeface="Times New Roman" pitchFamily="18" charset="0"/>
            <a:cs typeface="AL-Mateen" pitchFamily="2" charset="-78"/>
          </a:endParaRPr>
        </a:p>
      </dsp:txBody>
      <dsp:txXfrm>
        <a:off x="5756781" y="2299706"/>
        <a:ext cx="2378609" cy="118930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BA3BA-4EEB-4F64-8F79-F1CDC8535FFC}">
      <dsp:nvSpPr>
        <dsp:cNvPr id="0" name=""/>
        <dsp:cNvSpPr/>
      </dsp:nvSpPr>
      <dsp:spPr>
        <a:xfrm>
          <a:off x="4104233" y="2156747"/>
          <a:ext cx="3400872" cy="295116"/>
        </a:xfrm>
        <a:custGeom>
          <a:avLst/>
          <a:gdLst/>
          <a:ahLst/>
          <a:cxnLst/>
          <a:rect l="0" t="0" r="0" b="0"/>
          <a:pathLst>
            <a:path>
              <a:moveTo>
                <a:pt x="0" y="0"/>
              </a:moveTo>
              <a:lnTo>
                <a:pt x="0" y="147558"/>
              </a:lnTo>
              <a:lnTo>
                <a:pt x="3400872" y="147558"/>
              </a:lnTo>
              <a:lnTo>
                <a:pt x="3400872" y="29511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229B91-4754-459F-9F72-148231364265}">
      <dsp:nvSpPr>
        <dsp:cNvPr id="0" name=""/>
        <dsp:cNvSpPr/>
      </dsp:nvSpPr>
      <dsp:spPr>
        <a:xfrm>
          <a:off x="4104233" y="2156747"/>
          <a:ext cx="1700436" cy="295116"/>
        </a:xfrm>
        <a:custGeom>
          <a:avLst/>
          <a:gdLst/>
          <a:ahLst/>
          <a:cxnLst/>
          <a:rect l="0" t="0" r="0" b="0"/>
          <a:pathLst>
            <a:path>
              <a:moveTo>
                <a:pt x="0" y="0"/>
              </a:moveTo>
              <a:lnTo>
                <a:pt x="0" y="147558"/>
              </a:lnTo>
              <a:lnTo>
                <a:pt x="1700436" y="147558"/>
              </a:lnTo>
              <a:lnTo>
                <a:pt x="1700436" y="29511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4ACDCF-4DAC-4634-BD67-2A19C6135026}">
      <dsp:nvSpPr>
        <dsp:cNvPr id="0" name=""/>
        <dsp:cNvSpPr/>
      </dsp:nvSpPr>
      <dsp:spPr>
        <a:xfrm>
          <a:off x="4058513" y="2156747"/>
          <a:ext cx="91440" cy="295116"/>
        </a:xfrm>
        <a:custGeom>
          <a:avLst/>
          <a:gdLst/>
          <a:ahLst/>
          <a:cxnLst/>
          <a:rect l="0" t="0" r="0" b="0"/>
          <a:pathLst>
            <a:path>
              <a:moveTo>
                <a:pt x="45720" y="0"/>
              </a:moveTo>
              <a:lnTo>
                <a:pt x="45720" y="29511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16F14D-249E-4EEA-B1E0-4E48AFCECA87}">
      <dsp:nvSpPr>
        <dsp:cNvPr id="0" name=""/>
        <dsp:cNvSpPr/>
      </dsp:nvSpPr>
      <dsp:spPr>
        <a:xfrm>
          <a:off x="2403796" y="2156747"/>
          <a:ext cx="1700436" cy="295116"/>
        </a:xfrm>
        <a:custGeom>
          <a:avLst/>
          <a:gdLst/>
          <a:ahLst/>
          <a:cxnLst/>
          <a:rect l="0" t="0" r="0" b="0"/>
          <a:pathLst>
            <a:path>
              <a:moveTo>
                <a:pt x="1700436" y="0"/>
              </a:moveTo>
              <a:lnTo>
                <a:pt x="1700436" y="147558"/>
              </a:lnTo>
              <a:lnTo>
                <a:pt x="0" y="147558"/>
              </a:lnTo>
              <a:lnTo>
                <a:pt x="0" y="29511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696111-FBD7-49A9-A852-A79F8FCE1B16}">
      <dsp:nvSpPr>
        <dsp:cNvPr id="0" name=""/>
        <dsp:cNvSpPr/>
      </dsp:nvSpPr>
      <dsp:spPr>
        <a:xfrm>
          <a:off x="703360" y="2156747"/>
          <a:ext cx="3400872" cy="295116"/>
        </a:xfrm>
        <a:custGeom>
          <a:avLst/>
          <a:gdLst/>
          <a:ahLst/>
          <a:cxnLst/>
          <a:rect l="0" t="0" r="0" b="0"/>
          <a:pathLst>
            <a:path>
              <a:moveTo>
                <a:pt x="3400872" y="0"/>
              </a:moveTo>
              <a:lnTo>
                <a:pt x="3400872" y="147558"/>
              </a:lnTo>
              <a:lnTo>
                <a:pt x="0" y="147558"/>
              </a:lnTo>
              <a:lnTo>
                <a:pt x="0" y="29511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03380E-6E74-45ED-8B4E-988B301F159D}">
      <dsp:nvSpPr>
        <dsp:cNvPr id="0" name=""/>
        <dsp:cNvSpPr/>
      </dsp:nvSpPr>
      <dsp:spPr>
        <a:xfrm>
          <a:off x="2307286" y="1454087"/>
          <a:ext cx="3593892" cy="70265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u="none" strike="noStrike" kern="1200" cap="none" normalizeH="0" baseline="0" smtClean="0">
              <a:ln/>
              <a:effectLst/>
              <a:latin typeface="Times New Roman" pitchFamily="18" charset="0"/>
              <a:cs typeface="AL-Mateen" pitchFamily="2" charset="-78"/>
            </a:rPr>
            <a:t>دليلية القواعد</a:t>
          </a:r>
          <a:endParaRPr kumimoji="0" lang="en-US" sz="3200" b="0" i="0" u="none" strike="noStrike" kern="1200" cap="none" normalizeH="0" baseline="0" smtClean="0">
            <a:ln/>
            <a:effectLst/>
            <a:latin typeface="Times New Roman" pitchFamily="18" charset="0"/>
            <a:cs typeface="AL-Mateen" pitchFamily="2" charset="-78"/>
          </a:endParaRPr>
        </a:p>
      </dsp:txBody>
      <dsp:txXfrm>
        <a:off x="2307286" y="1454087"/>
        <a:ext cx="3593892" cy="702659"/>
      </dsp:txXfrm>
    </dsp:sp>
    <dsp:sp modelId="{D2AFFD45-2CF1-4519-ABB1-392B68CBF3A3}">
      <dsp:nvSpPr>
        <dsp:cNvPr id="0" name=""/>
        <dsp:cNvSpPr/>
      </dsp:nvSpPr>
      <dsp:spPr>
        <a:xfrm>
          <a:off x="701" y="2451864"/>
          <a:ext cx="1405319" cy="70265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ateen" pitchFamily="2" charset="-78"/>
            </a:rPr>
            <a:t>الترجيح</a:t>
          </a:r>
          <a:endParaRPr kumimoji="0" lang="en-US" sz="1600" b="0" i="0" u="none" strike="noStrike" kern="1200" cap="none" normalizeH="0" baseline="0" smtClean="0">
            <a:ln/>
            <a:effectLst/>
            <a:latin typeface="Times New Roman" pitchFamily="18" charset="0"/>
            <a:cs typeface="AL-Mateen" pitchFamily="2" charset="-78"/>
          </a:endParaRPr>
        </a:p>
      </dsp:txBody>
      <dsp:txXfrm>
        <a:off x="701" y="2451864"/>
        <a:ext cx="1405319" cy="702659"/>
      </dsp:txXfrm>
    </dsp:sp>
    <dsp:sp modelId="{D5E3A0B8-8DEE-4F3B-B857-8234ADB57526}">
      <dsp:nvSpPr>
        <dsp:cNvPr id="0" name=""/>
        <dsp:cNvSpPr/>
      </dsp:nvSpPr>
      <dsp:spPr>
        <a:xfrm>
          <a:off x="1701137" y="2451864"/>
          <a:ext cx="1405319" cy="70265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dirty="0" smtClean="0">
              <a:ln/>
              <a:effectLst/>
              <a:latin typeface="Times New Roman" pitchFamily="18" charset="0"/>
              <a:cs typeface="AL-Mateen" pitchFamily="2" charset="-78"/>
            </a:rPr>
            <a:t>مناقشة  مسوغات المانعين</a:t>
          </a:r>
          <a:endParaRPr kumimoji="0" lang="en-US" sz="1600" b="0" i="0" u="none" strike="noStrike" kern="1200" cap="none" normalizeH="0" baseline="0" dirty="0" smtClean="0">
            <a:ln/>
            <a:effectLst/>
            <a:latin typeface="Times New Roman" pitchFamily="18" charset="0"/>
            <a:cs typeface="AL-Mateen" pitchFamily="2" charset="-78"/>
          </a:endParaRPr>
        </a:p>
      </dsp:txBody>
      <dsp:txXfrm>
        <a:off x="1701137" y="2451864"/>
        <a:ext cx="1405319" cy="702659"/>
      </dsp:txXfrm>
    </dsp:sp>
    <dsp:sp modelId="{DE87A6A6-AC7C-496E-BBC3-8E626856E5B4}">
      <dsp:nvSpPr>
        <dsp:cNvPr id="0" name=""/>
        <dsp:cNvSpPr/>
      </dsp:nvSpPr>
      <dsp:spPr>
        <a:xfrm>
          <a:off x="3401573" y="2451864"/>
          <a:ext cx="1405319" cy="70265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ateen" pitchFamily="2" charset="-78"/>
            </a:rPr>
            <a:t>أدلة الفريقين</a:t>
          </a:r>
          <a:endParaRPr kumimoji="0" lang="en-US" sz="1600" b="0" i="0" u="none" strike="noStrike" kern="1200" cap="none" normalizeH="0" baseline="0" dirty="0" smtClean="0">
            <a:ln/>
            <a:effectLst/>
            <a:latin typeface="Times New Roman" pitchFamily="18" charset="0"/>
            <a:cs typeface="AL-Mateen" pitchFamily="2" charset="-78"/>
          </a:endParaRPr>
        </a:p>
      </dsp:txBody>
      <dsp:txXfrm>
        <a:off x="3401573" y="2451864"/>
        <a:ext cx="1405319" cy="702659"/>
      </dsp:txXfrm>
    </dsp:sp>
    <dsp:sp modelId="{C02C63A6-798C-4E09-82A6-EDDFDBA8E52F}">
      <dsp:nvSpPr>
        <dsp:cNvPr id="0" name=""/>
        <dsp:cNvSpPr/>
      </dsp:nvSpPr>
      <dsp:spPr>
        <a:xfrm>
          <a:off x="5102009" y="2451864"/>
          <a:ext cx="1405319" cy="70265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dirty="0" smtClean="0">
              <a:ln/>
              <a:effectLst/>
              <a:latin typeface="Times New Roman" pitchFamily="18" charset="0"/>
              <a:cs typeface="AL-Mateen" pitchFamily="2" charset="-78"/>
            </a:rPr>
            <a:t>آراء العلماء  في </a:t>
          </a:r>
          <a:r>
            <a:rPr kumimoji="0" lang="ar-SA" sz="1600" b="0" i="0" u="none" strike="noStrike" kern="1200" cap="none" normalizeH="0" baseline="0" dirty="0" smtClean="0">
              <a:ln/>
              <a:effectLst/>
              <a:latin typeface="Times New Roman" pitchFamily="18" charset="0"/>
              <a:cs typeface="AL-Mateen" pitchFamily="2" charset="-78"/>
            </a:rPr>
            <a:t>المسألة </a:t>
          </a:r>
          <a:endParaRPr kumimoji="0" lang="ar-SA" sz="1600" b="0" i="0" u="none" strike="noStrike" kern="1200" cap="none" normalizeH="0" baseline="0" dirty="0" smtClean="0">
            <a:ln/>
            <a:effectLst/>
            <a:latin typeface="Times New Roman" pitchFamily="18" charset="0"/>
            <a:cs typeface="AL-Mateen" pitchFamily="2" charset="-78"/>
          </a:endParaRPr>
        </a:p>
      </dsp:txBody>
      <dsp:txXfrm>
        <a:off x="5102009" y="2451864"/>
        <a:ext cx="1405319" cy="702659"/>
      </dsp:txXfrm>
    </dsp:sp>
    <dsp:sp modelId="{3864F79F-E5C0-4EF2-9920-071B3F5664E3}">
      <dsp:nvSpPr>
        <dsp:cNvPr id="0" name=""/>
        <dsp:cNvSpPr/>
      </dsp:nvSpPr>
      <dsp:spPr>
        <a:xfrm>
          <a:off x="6802445" y="2451864"/>
          <a:ext cx="1405319" cy="70265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kern="1200" cap="none" normalizeH="0" baseline="0" smtClean="0">
              <a:ln/>
              <a:effectLst/>
              <a:latin typeface="Times New Roman" pitchFamily="18" charset="0"/>
              <a:cs typeface="AL-Mateen" pitchFamily="2" charset="-78"/>
            </a:rPr>
            <a:t>المراد بدليلية القواعد</a:t>
          </a:r>
          <a:endParaRPr kumimoji="0" lang="en-US" sz="1600" b="0" i="0" u="none" strike="noStrike" kern="1200" cap="none" normalizeH="0" baseline="0" dirty="0" smtClean="0">
            <a:ln/>
            <a:effectLst/>
            <a:latin typeface="Times New Roman" pitchFamily="18" charset="0"/>
            <a:cs typeface="AL-Mateen" pitchFamily="2" charset="-78"/>
          </a:endParaRPr>
        </a:p>
      </dsp:txBody>
      <dsp:txXfrm>
        <a:off x="6802445" y="2451864"/>
        <a:ext cx="1405319" cy="7026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07E521-F6F9-4228-ADA3-084A36C81E43}">
      <dsp:nvSpPr>
        <dsp:cNvPr id="0" name=""/>
        <dsp:cNvSpPr/>
      </dsp:nvSpPr>
      <dsp:spPr>
        <a:xfrm>
          <a:off x="7625967" y="2884482"/>
          <a:ext cx="124196" cy="925089"/>
        </a:xfrm>
        <a:custGeom>
          <a:avLst/>
          <a:gdLst/>
          <a:ahLst/>
          <a:cxnLst/>
          <a:rect l="0" t="0" r="0" b="0"/>
          <a:pathLst>
            <a:path>
              <a:moveTo>
                <a:pt x="124196" y="0"/>
              </a:moveTo>
              <a:lnTo>
                <a:pt x="124196" y="925089"/>
              </a:lnTo>
              <a:lnTo>
                <a:pt x="0" y="92508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048931-9EA0-4695-9A9A-9F3ECEC77F70}">
      <dsp:nvSpPr>
        <dsp:cNvPr id="0" name=""/>
        <dsp:cNvSpPr/>
      </dsp:nvSpPr>
      <dsp:spPr>
        <a:xfrm>
          <a:off x="4162812" y="1073862"/>
          <a:ext cx="3587351" cy="422748"/>
        </a:xfrm>
        <a:custGeom>
          <a:avLst/>
          <a:gdLst/>
          <a:ahLst/>
          <a:cxnLst/>
          <a:rect l="0" t="0" r="0" b="0"/>
          <a:pathLst>
            <a:path>
              <a:moveTo>
                <a:pt x="0" y="0"/>
              </a:moveTo>
              <a:lnTo>
                <a:pt x="0" y="298551"/>
              </a:lnTo>
              <a:lnTo>
                <a:pt x="3587351" y="298551"/>
              </a:lnTo>
              <a:lnTo>
                <a:pt x="3587351" y="42274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E8D4A5-865D-4295-8EAC-94A992098125}">
      <dsp:nvSpPr>
        <dsp:cNvPr id="0" name=""/>
        <dsp:cNvSpPr/>
      </dsp:nvSpPr>
      <dsp:spPr>
        <a:xfrm>
          <a:off x="6194745" y="2928022"/>
          <a:ext cx="124196" cy="881549"/>
        </a:xfrm>
        <a:custGeom>
          <a:avLst/>
          <a:gdLst/>
          <a:ahLst/>
          <a:cxnLst/>
          <a:rect l="0" t="0" r="0" b="0"/>
          <a:pathLst>
            <a:path>
              <a:moveTo>
                <a:pt x="124196" y="0"/>
              </a:moveTo>
              <a:lnTo>
                <a:pt x="124196" y="881549"/>
              </a:lnTo>
              <a:lnTo>
                <a:pt x="0" y="88154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5B53D9-EF54-443C-A788-B5F6C558E6CA}">
      <dsp:nvSpPr>
        <dsp:cNvPr id="0" name=""/>
        <dsp:cNvSpPr/>
      </dsp:nvSpPr>
      <dsp:spPr>
        <a:xfrm>
          <a:off x="4162812" y="1073862"/>
          <a:ext cx="2156129" cy="422748"/>
        </a:xfrm>
        <a:custGeom>
          <a:avLst/>
          <a:gdLst/>
          <a:ahLst/>
          <a:cxnLst/>
          <a:rect l="0" t="0" r="0" b="0"/>
          <a:pathLst>
            <a:path>
              <a:moveTo>
                <a:pt x="0" y="0"/>
              </a:moveTo>
              <a:lnTo>
                <a:pt x="0" y="298551"/>
              </a:lnTo>
              <a:lnTo>
                <a:pt x="2156129" y="298551"/>
              </a:lnTo>
              <a:lnTo>
                <a:pt x="2156129" y="42274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AA7C91-C197-469C-82A5-DE042C9D69A3}">
      <dsp:nvSpPr>
        <dsp:cNvPr id="0" name=""/>
        <dsp:cNvSpPr/>
      </dsp:nvSpPr>
      <dsp:spPr>
        <a:xfrm>
          <a:off x="4763523" y="2885351"/>
          <a:ext cx="124196" cy="902885"/>
        </a:xfrm>
        <a:custGeom>
          <a:avLst/>
          <a:gdLst/>
          <a:ahLst/>
          <a:cxnLst/>
          <a:rect l="0" t="0" r="0" b="0"/>
          <a:pathLst>
            <a:path>
              <a:moveTo>
                <a:pt x="124196" y="0"/>
              </a:moveTo>
              <a:lnTo>
                <a:pt x="124196" y="902885"/>
              </a:lnTo>
              <a:lnTo>
                <a:pt x="0" y="90288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5C92C9-4ECB-40EB-8155-C834609E3F28}">
      <dsp:nvSpPr>
        <dsp:cNvPr id="0" name=""/>
        <dsp:cNvSpPr/>
      </dsp:nvSpPr>
      <dsp:spPr>
        <a:xfrm>
          <a:off x="4162812" y="1073862"/>
          <a:ext cx="724907" cy="422748"/>
        </a:xfrm>
        <a:custGeom>
          <a:avLst/>
          <a:gdLst/>
          <a:ahLst/>
          <a:cxnLst/>
          <a:rect l="0" t="0" r="0" b="0"/>
          <a:pathLst>
            <a:path>
              <a:moveTo>
                <a:pt x="0" y="0"/>
              </a:moveTo>
              <a:lnTo>
                <a:pt x="0" y="298551"/>
              </a:lnTo>
              <a:lnTo>
                <a:pt x="724907" y="298551"/>
              </a:lnTo>
              <a:lnTo>
                <a:pt x="724907" y="42274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852FFE-71CF-4BFE-9425-E59B4743F1F1}">
      <dsp:nvSpPr>
        <dsp:cNvPr id="0" name=""/>
        <dsp:cNvSpPr/>
      </dsp:nvSpPr>
      <dsp:spPr>
        <a:xfrm>
          <a:off x="3456499" y="1073862"/>
          <a:ext cx="706313" cy="422748"/>
        </a:xfrm>
        <a:custGeom>
          <a:avLst/>
          <a:gdLst/>
          <a:ahLst/>
          <a:cxnLst/>
          <a:rect l="0" t="0" r="0" b="0"/>
          <a:pathLst>
            <a:path>
              <a:moveTo>
                <a:pt x="706313" y="0"/>
              </a:moveTo>
              <a:lnTo>
                <a:pt x="706313" y="298551"/>
              </a:lnTo>
              <a:lnTo>
                <a:pt x="0" y="298551"/>
              </a:lnTo>
              <a:lnTo>
                <a:pt x="0" y="42274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F0D7BE-E2AE-4875-9765-C633370E2605}">
      <dsp:nvSpPr>
        <dsp:cNvPr id="0" name=""/>
        <dsp:cNvSpPr/>
      </dsp:nvSpPr>
      <dsp:spPr>
        <a:xfrm>
          <a:off x="2025277" y="1073862"/>
          <a:ext cx="2137535" cy="422748"/>
        </a:xfrm>
        <a:custGeom>
          <a:avLst/>
          <a:gdLst/>
          <a:ahLst/>
          <a:cxnLst/>
          <a:rect l="0" t="0" r="0" b="0"/>
          <a:pathLst>
            <a:path>
              <a:moveTo>
                <a:pt x="2137535" y="0"/>
              </a:moveTo>
              <a:lnTo>
                <a:pt x="2137535" y="298551"/>
              </a:lnTo>
              <a:lnTo>
                <a:pt x="0" y="298551"/>
              </a:lnTo>
              <a:lnTo>
                <a:pt x="0" y="42274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3D4A64-CF3C-4028-AAB9-E17538260C4F}">
      <dsp:nvSpPr>
        <dsp:cNvPr id="0" name=""/>
        <dsp:cNvSpPr/>
      </dsp:nvSpPr>
      <dsp:spPr>
        <a:xfrm>
          <a:off x="594055" y="1073862"/>
          <a:ext cx="3568757" cy="422748"/>
        </a:xfrm>
        <a:custGeom>
          <a:avLst/>
          <a:gdLst/>
          <a:ahLst/>
          <a:cxnLst/>
          <a:rect l="0" t="0" r="0" b="0"/>
          <a:pathLst>
            <a:path>
              <a:moveTo>
                <a:pt x="3568757" y="0"/>
              </a:moveTo>
              <a:lnTo>
                <a:pt x="3568757" y="298551"/>
              </a:lnTo>
              <a:lnTo>
                <a:pt x="0" y="298551"/>
              </a:lnTo>
              <a:lnTo>
                <a:pt x="0" y="42274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7FB311-F9AA-4397-9B86-8D5D930F9E19}">
      <dsp:nvSpPr>
        <dsp:cNvPr id="0" name=""/>
        <dsp:cNvSpPr/>
      </dsp:nvSpPr>
      <dsp:spPr>
        <a:xfrm>
          <a:off x="2406727" y="505951"/>
          <a:ext cx="3512170" cy="56791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kern="1200" dirty="0" smtClean="0">
              <a:cs typeface="AL-Mateen" pitchFamily="2" charset="-78"/>
            </a:rPr>
            <a:t>ما هي مصادر علم القواعد الفقهية ؟</a:t>
          </a:r>
          <a:endParaRPr lang="ar-SA" sz="2800" kern="1200" dirty="0">
            <a:cs typeface="AL-Mateen" pitchFamily="2" charset="-78"/>
          </a:endParaRPr>
        </a:p>
      </dsp:txBody>
      <dsp:txXfrm>
        <a:off x="2406727" y="505951"/>
        <a:ext cx="3512170" cy="567911"/>
      </dsp:txXfrm>
    </dsp:sp>
    <dsp:sp modelId="{604B0F73-AB6E-43D2-A743-79E8AB589040}">
      <dsp:nvSpPr>
        <dsp:cNvPr id="0" name=""/>
        <dsp:cNvSpPr/>
      </dsp:nvSpPr>
      <dsp:spPr>
        <a:xfrm>
          <a:off x="2641" y="1496611"/>
          <a:ext cx="1182827" cy="1418683"/>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cs typeface="AL-Mohanad Bold" pitchFamily="2" charset="-78"/>
            </a:rPr>
            <a:t>اللغة العربية و بعض القواعد الأصولية</a:t>
          </a:r>
          <a:endParaRPr lang="ar-SA" sz="2000" kern="1200" dirty="0">
            <a:cs typeface="AL-Mohanad Bold" pitchFamily="2" charset="-78"/>
          </a:endParaRPr>
        </a:p>
      </dsp:txBody>
      <dsp:txXfrm>
        <a:off x="2641" y="1496611"/>
        <a:ext cx="1182827" cy="1418683"/>
      </dsp:txXfrm>
    </dsp:sp>
    <dsp:sp modelId="{7DCD3667-7256-491C-B565-651886BA6235}">
      <dsp:nvSpPr>
        <dsp:cNvPr id="0" name=""/>
        <dsp:cNvSpPr/>
      </dsp:nvSpPr>
      <dsp:spPr>
        <a:xfrm>
          <a:off x="1433863" y="1496611"/>
          <a:ext cx="1182827" cy="143122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cs typeface="AL-Mohanad Bold" pitchFamily="2" charset="-78"/>
            </a:rPr>
            <a:t>استقراء الفروع الفقهية </a:t>
          </a:r>
          <a:endParaRPr lang="ar-SA" sz="2400" kern="1200" dirty="0">
            <a:cs typeface="AL-Mohanad Bold" pitchFamily="2" charset="-78"/>
          </a:endParaRPr>
        </a:p>
      </dsp:txBody>
      <dsp:txXfrm>
        <a:off x="1433863" y="1496611"/>
        <a:ext cx="1182827" cy="1431221"/>
      </dsp:txXfrm>
    </dsp:sp>
    <dsp:sp modelId="{7E1622A7-056A-4BDF-BCAC-165C7F26D992}">
      <dsp:nvSpPr>
        <dsp:cNvPr id="0" name=""/>
        <dsp:cNvSpPr/>
      </dsp:nvSpPr>
      <dsp:spPr>
        <a:xfrm>
          <a:off x="2865085" y="1496611"/>
          <a:ext cx="1182827" cy="143122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cs typeface="AL-Mohanad Bold" pitchFamily="2" charset="-78"/>
            </a:rPr>
            <a:t>أقوال بعض الأئمة المجتهدين</a:t>
          </a:r>
          <a:endParaRPr lang="ar-SA" sz="2400" kern="1200" dirty="0">
            <a:cs typeface="AL-Mohanad Bold" pitchFamily="2" charset="-78"/>
          </a:endParaRPr>
        </a:p>
      </dsp:txBody>
      <dsp:txXfrm>
        <a:off x="2865085" y="1496611"/>
        <a:ext cx="1182827" cy="1431221"/>
      </dsp:txXfrm>
    </dsp:sp>
    <dsp:sp modelId="{60DF2A76-9FC4-4DA7-BE42-A7E27525903D}">
      <dsp:nvSpPr>
        <dsp:cNvPr id="0" name=""/>
        <dsp:cNvSpPr/>
      </dsp:nvSpPr>
      <dsp:spPr>
        <a:xfrm>
          <a:off x="4296306" y="1496611"/>
          <a:ext cx="1182827" cy="138874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cs typeface="AL-Mohanad Bold" pitchFamily="2" charset="-78"/>
            </a:rPr>
            <a:t>آثار الصحابة و التابعين</a:t>
          </a:r>
          <a:endParaRPr lang="ar-SA" sz="2400" kern="1200" dirty="0">
            <a:cs typeface="AL-Mohanad Bold" pitchFamily="2" charset="-78"/>
          </a:endParaRPr>
        </a:p>
      </dsp:txBody>
      <dsp:txXfrm>
        <a:off x="4296306" y="1496611"/>
        <a:ext cx="1182827" cy="1388740"/>
      </dsp:txXfrm>
    </dsp:sp>
    <dsp:sp modelId="{7341151F-B86D-464D-9EA9-8670BC65FEBE}">
      <dsp:nvSpPr>
        <dsp:cNvPr id="0" name=""/>
        <dsp:cNvSpPr/>
      </dsp:nvSpPr>
      <dsp:spPr>
        <a:xfrm>
          <a:off x="3580696" y="3133745"/>
          <a:ext cx="1182827" cy="1308982"/>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cs typeface="AL-Mohanad Bold" pitchFamily="2" charset="-78"/>
            </a:rPr>
            <a:t>كقول عمر بن الخطاب رضي الله عنه ( مقاطع الحقوق عند الشروط )</a:t>
          </a:r>
          <a:endParaRPr lang="ar-SA" sz="1200" kern="1200" dirty="0">
            <a:cs typeface="AL-Mohanad Bold" pitchFamily="2" charset="-78"/>
          </a:endParaRPr>
        </a:p>
      </dsp:txBody>
      <dsp:txXfrm>
        <a:off x="3580696" y="3133745"/>
        <a:ext cx="1182827" cy="1308982"/>
      </dsp:txXfrm>
    </dsp:sp>
    <dsp:sp modelId="{8A42B55C-6876-44B6-9C49-032858E42839}">
      <dsp:nvSpPr>
        <dsp:cNvPr id="0" name=""/>
        <dsp:cNvSpPr/>
      </dsp:nvSpPr>
      <dsp:spPr>
        <a:xfrm>
          <a:off x="5727528" y="1496611"/>
          <a:ext cx="1182827" cy="143141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cs typeface="AL-Mohanad Bold" pitchFamily="2" charset="-78"/>
            </a:rPr>
            <a:t>السنة</a:t>
          </a:r>
          <a:endParaRPr lang="ar-SA" sz="2400" kern="1200" dirty="0">
            <a:cs typeface="AL-Mohanad Bold" pitchFamily="2" charset="-78"/>
          </a:endParaRPr>
        </a:p>
      </dsp:txBody>
      <dsp:txXfrm>
        <a:off x="5727528" y="1496611"/>
        <a:ext cx="1182827" cy="1431410"/>
      </dsp:txXfrm>
    </dsp:sp>
    <dsp:sp modelId="{268F1881-7A98-43D3-9B8B-6D97AD2EC72F}">
      <dsp:nvSpPr>
        <dsp:cNvPr id="0" name=""/>
        <dsp:cNvSpPr/>
      </dsp:nvSpPr>
      <dsp:spPr>
        <a:xfrm>
          <a:off x="5011917" y="3176416"/>
          <a:ext cx="1182827" cy="1266311"/>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cs typeface="AL-Mohanad Bold" pitchFamily="2" charset="-78"/>
            </a:rPr>
            <a:t>فمثلا قاعدة ( الأمور بمقاصدها ) مصدرها حديث ( إنما الأعمال بالنيات)</a:t>
          </a:r>
          <a:endParaRPr lang="ar-SA" sz="1200" kern="1200" dirty="0">
            <a:cs typeface="AL-Mohanad Bold" pitchFamily="2" charset="-78"/>
          </a:endParaRPr>
        </a:p>
      </dsp:txBody>
      <dsp:txXfrm>
        <a:off x="5011917" y="3176416"/>
        <a:ext cx="1182827" cy="1266311"/>
      </dsp:txXfrm>
    </dsp:sp>
    <dsp:sp modelId="{03F958D8-A35F-4654-AA7D-5F87FCA7DBEC}">
      <dsp:nvSpPr>
        <dsp:cNvPr id="0" name=""/>
        <dsp:cNvSpPr/>
      </dsp:nvSpPr>
      <dsp:spPr>
        <a:xfrm>
          <a:off x="7158750" y="1496611"/>
          <a:ext cx="1182827" cy="138787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cs typeface="AL-Mohanad Bold" pitchFamily="2" charset="-78"/>
            </a:rPr>
            <a:t>القرآن </a:t>
          </a:r>
          <a:endParaRPr lang="ar-SA" sz="1600" kern="1200" dirty="0">
            <a:cs typeface="AL-Mohanad Bold" pitchFamily="2" charset="-78"/>
          </a:endParaRPr>
        </a:p>
      </dsp:txBody>
      <dsp:txXfrm>
        <a:off x="7158750" y="1496611"/>
        <a:ext cx="1182827" cy="1387871"/>
      </dsp:txXfrm>
    </dsp:sp>
    <dsp:sp modelId="{61EE948A-6DB1-41E6-BF52-27B30C6DA48F}">
      <dsp:nvSpPr>
        <dsp:cNvPr id="0" name=""/>
        <dsp:cNvSpPr/>
      </dsp:nvSpPr>
      <dsp:spPr>
        <a:xfrm>
          <a:off x="6443139" y="3132876"/>
          <a:ext cx="1182827" cy="1353391"/>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cs typeface="AL-Mohanad Bold" pitchFamily="2" charset="-78"/>
            </a:rPr>
            <a:t>فمثلاً قاعدة ( المشقة تجلب التيسير ) مصدرها قوله تعالى ( وما جعل عليكم في الدين من حرج)</a:t>
          </a:r>
          <a:endParaRPr lang="ar-SA" sz="1200" kern="1200" dirty="0">
            <a:cs typeface="AL-Mohanad Bold" pitchFamily="2" charset="-78"/>
          </a:endParaRPr>
        </a:p>
      </dsp:txBody>
      <dsp:txXfrm>
        <a:off x="6443139" y="3132876"/>
        <a:ext cx="1182827" cy="135339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3F74507-E582-4725-A728-7F3154523E1B}" type="datetimeFigureOut">
              <a:rPr lang="ar-SA" smtClean="0"/>
              <a:pPr/>
              <a:t>29/08/1431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6AC0685-7F4E-4F25-B042-5576619A4DA5}" type="slidenum">
              <a:rPr lang="ar-SA" smtClean="0"/>
              <a:pPr/>
              <a:t>‹#›</a:t>
            </a:fld>
            <a:endParaRPr lang="ar-SA"/>
          </a:p>
        </p:txBody>
      </p:sp>
    </p:spTree>
    <p:extLst>
      <p:ext uri="{BB962C8B-B14F-4D97-AF65-F5344CB8AC3E}">
        <p14:creationId xmlns:p14="http://schemas.microsoft.com/office/powerpoint/2010/main" xmlns="" val="225667869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67</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110</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111</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112</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113</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114</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115</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116</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117</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118</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119</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68</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120</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121</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122</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123</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124</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125</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126</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127</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128</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129</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69</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130</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131</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132</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133</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134</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135</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136</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137</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138</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139</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70</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140</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141</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142</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143</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144</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145</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146</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147</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148</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71</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72</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73</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108</a:t>
            </a:fld>
            <a:endParaRPr lang="ar-SA"/>
          </a:p>
        </p:txBody>
      </p:sp>
    </p:spTree>
    <p:extLst>
      <p:ext uri="{BB962C8B-B14F-4D97-AF65-F5344CB8AC3E}">
        <p14:creationId xmlns:p14="http://schemas.microsoft.com/office/powerpoint/2010/main" xmlns="" val="371107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CA81882-A090-42F2-9262-B4E37B9B9E8B}" type="slidenum">
              <a:rPr lang="ar-SA" smtClean="0"/>
              <a:pPr/>
              <a:t>109</a:t>
            </a:fld>
            <a:endParaRPr lang="ar-SA"/>
          </a:p>
        </p:txBody>
      </p:sp>
    </p:spTree>
    <p:extLst>
      <p:ext uri="{BB962C8B-B14F-4D97-AF65-F5344CB8AC3E}">
        <p14:creationId xmlns:p14="http://schemas.microsoft.com/office/powerpoint/2010/main" xmlns="" val="371107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1135941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411919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3071006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1696133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3142588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3521179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549169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2900848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353837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4094300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14B8B01-F40D-40ED-87FB-52861D1C1406}" type="datetimeFigureOut">
              <a:rPr lang="ar-SA" smtClean="0"/>
              <a:pPr/>
              <a:t>29/08/1431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2360459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14B8B01-F40D-40ED-87FB-52861D1C1406}" type="datetimeFigureOut">
              <a:rPr lang="ar-SA" smtClean="0"/>
              <a:pPr/>
              <a:t>29/08/1431</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C94590E-06BF-49F7-AAA9-F2BD53349A34}" type="slidenum">
              <a:rPr lang="ar-SA" smtClean="0"/>
              <a:pPr/>
              <a:t>‹#›</a:t>
            </a:fld>
            <a:endParaRPr lang="ar-SA"/>
          </a:p>
        </p:txBody>
      </p:sp>
    </p:spTree>
    <p:extLst>
      <p:ext uri="{BB962C8B-B14F-4D97-AF65-F5344CB8AC3E}">
        <p14:creationId xmlns:p14="http://schemas.microsoft.com/office/powerpoint/2010/main" xmlns="" val="35884947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75745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xmlns="" val="1952167695"/>
              </p:ext>
            </p:extLst>
          </p:nvPr>
        </p:nvGraphicFramePr>
        <p:xfrm>
          <a:off x="395536" y="476274"/>
          <a:ext cx="8352928" cy="57610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386133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12C2E1E3-2F06-4292-A7BB-526DC8960D57}"/>
                                            </p:graphicEl>
                                          </p:spTgt>
                                        </p:tgtEl>
                                        <p:attrNameLst>
                                          <p:attrName>style.visibility</p:attrName>
                                        </p:attrNameLst>
                                      </p:cBhvr>
                                      <p:to>
                                        <p:strVal val="visible"/>
                                      </p:to>
                                    </p:set>
                                    <p:animEffect transition="in" filter="fade">
                                      <p:cBhvr>
                                        <p:cTn id="7" dur="500"/>
                                        <p:tgtEl>
                                          <p:spTgt spid="4">
                                            <p:graphicEl>
                                              <a:dgm id="{12C2E1E3-2F06-4292-A7BB-526DC8960D5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0A510C33-53AF-4A02-9B48-AD03731BF57F}"/>
                                            </p:graphicEl>
                                          </p:spTgt>
                                        </p:tgtEl>
                                        <p:attrNameLst>
                                          <p:attrName>style.visibility</p:attrName>
                                        </p:attrNameLst>
                                      </p:cBhvr>
                                      <p:to>
                                        <p:strVal val="visible"/>
                                      </p:to>
                                    </p:set>
                                    <p:animEffect transition="in" filter="fade">
                                      <p:cBhvr>
                                        <p:cTn id="12" dur="500"/>
                                        <p:tgtEl>
                                          <p:spTgt spid="4">
                                            <p:graphicEl>
                                              <a:dgm id="{0A510C33-53AF-4A02-9B48-AD03731BF57F}"/>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031984A1-680F-4C9E-903D-536C71CF43BF}"/>
                                            </p:graphicEl>
                                          </p:spTgt>
                                        </p:tgtEl>
                                        <p:attrNameLst>
                                          <p:attrName>style.visibility</p:attrName>
                                        </p:attrNameLst>
                                      </p:cBhvr>
                                      <p:to>
                                        <p:strVal val="visible"/>
                                      </p:to>
                                    </p:set>
                                    <p:animEffect transition="in" filter="fade">
                                      <p:cBhvr>
                                        <p:cTn id="15" dur="500"/>
                                        <p:tgtEl>
                                          <p:spTgt spid="4">
                                            <p:graphicEl>
                                              <a:dgm id="{031984A1-680F-4C9E-903D-536C71CF43BF}"/>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9A0B9A26-4021-4BD6-BBF0-90DA4A306578}"/>
                                            </p:graphicEl>
                                          </p:spTgt>
                                        </p:tgtEl>
                                        <p:attrNameLst>
                                          <p:attrName>style.visibility</p:attrName>
                                        </p:attrNameLst>
                                      </p:cBhvr>
                                      <p:to>
                                        <p:strVal val="visible"/>
                                      </p:to>
                                    </p:set>
                                    <p:animEffect transition="in" filter="fade">
                                      <p:cBhvr>
                                        <p:cTn id="18" dur="500"/>
                                        <p:tgtEl>
                                          <p:spTgt spid="4">
                                            <p:graphicEl>
                                              <a:dgm id="{9A0B9A26-4021-4BD6-BBF0-90DA4A306578}"/>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graphicEl>
                                              <a:dgm id="{DC4B1ACC-E6C4-4A8E-BCDE-E1BE2232F70B}"/>
                                            </p:graphicEl>
                                          </p:spTgt>
                                        </p:tgtEl>
                                        <p:attrNameLst>
                                          <p:attrName>style.visibility</p:attrName>
                                        </p:attrNameLst>
                                      </p:cBhvr>
                                      <p:to>
                                        <p:strVal val="visible"/>
                                      </p:to>
                                    </p:set>
                                    <p:animEffect transition="in" filter="fade">
                                      <p:cBhvr>
                                        <p:cTn id="21" dur="500"/>
                                        <p:tgtEl>
                                          <p:spTgt spid="4">
                                            <p:graphicEl>
                                              <a:dgm id="{DC4B1ACC-E6C4-4A8E-BCDE-E1BE2232F70B}"/>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graphicEl>
                                              <a:dgm id="{187C7E0C-7A65-46EF-BF16-5354771A9A5D}"/>
                                            </p:graphicEl>
                                          </p:spTgt>
                                        </p:tgtEl>
                                        <p:attrNameLst>
                                          <p:attrName>style.visibility</p:attrName>
                                        </p:attrNameLst>
                                      </p:cBhvr>
                                      <p:to>
                                        <p:strVal val="visible"/>
                                      </p:to>
                                    </p:set>
                                    <p:animEffect transition="in" filter="fade">
                                      <p:cBhvr>
                                        <p:cTn id="24" dur="500"/>
                                        <p:tgtEl>
                                          <p:spTgt spid="4">
                                            <p:graphicEl>
                                              <a:dgm id="{187C7E0C-7A65-46EF-BF16-5354771A9A5D}"/>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graphicEl>
                                              <a:dgm id="{FD5ACC87-DB88-4255-8110-6293763C3C2A}"/>
                                            </p:graphicEl>
                                          </p:spTgt>
                                        </p:tgtEl>
                                        <p:attrNameLst>
                                          <p:attrName>style.visibility</p:attrName>
                                        </p:attrNameLst>
                                      </p:cBhvr>
                                      <p:to>
                                        <p:strVal val="visible"/>
                                      </p:to>
                                    </p:set>
                                    <p:animEffect transition="in" filter="fade">
                                      <p:cBhvr>
                                        <p:cTn id="27" dur="500"/>
                                        <p:tgtEl>
                                          <p:spTgt spid="4">
                                            <p:graphicEl>
                                              <a:dgm id="{FD5ACC87-DB88-4255-8110-6293763C3C2A}"/>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graphicEl>
                                              <a:dgm id="{9C6333AF-0F2A-4919-94BE-BE4534CDF174}"/>
                                            </p:graphicEl>
                                          </p:spTgt>
                                        </p:tgtEl>
                                        <p:attrNameLst>
                                          <p:attrName>style.visibility</p:attrName>
                                        </p:attrNameLst>
                                      </p:cBhvr>
                                      <p:to>
                                        <p:strVal val="visible"/>
                                      </p:to>
                                    </p:set>
                                    <p:animEffect transition="in" filter="fade">
                                      <p:cBhvr>
                                        <p:cTn id="30" dur="500"/>
                                        <p:tgtEl>
                                          <p:spTgt spid="4">
                                            <p:graphicEl>
                                              <a:dgm id="{9C6333AF-0F2A-4919-94BE-BE4534CDF174}"/>
                                            </p:graphic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graphicEl>
                                              <a:dgm id="{0C5EED4C-ED2B-4D0B-9686-B66DFC2DD940}"/>
                                            </p:graphicEl>
                                          </p:spTgt>
                                        </p:tgtEl>
                                        <p:attrNameLst>
                                          <p:attrName>style.visibility</p:attrName>
                                        </p:attrNameLst>
                                      </p:cBhvr>
                                      <p:to>
                                        <p:strVal val="visible"/>
                                      </p:to>
                                    </p:set>
                                    <p:animEffect transition="in" filter="fade">
                                      <p:cBhvr>
                                        <p:cTn id="33" dur="500"/>
                                        <p:tgtEl>
                                          <p:spTgt spid="4">
                                            <p:graphicEl>
                                              <a:dgm id="{0C5EED4C-ED2B-4D0B-9686-B66DFC2DD940}"/>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graphicEl>
                                              <a:dgm id="{237C7B76-57D3-4B50-8DBE-304E4D8AD68A}"/>
                                            </p:graphicEl>
                                          </p:spTgt>
                                        </p:tgtEl>
                                        <p:attrNameLst>
                                          <p:attrName>style.visibility</p:attrName>
                                        </p:attrNameLst>
                                      </p:cBhvr>
                                      <p:to>
                                        <p:strVal val="visible"/>
                                      </p:to>
                                    </p:set>
                                    <p:animEffect transition="in" filter="fade">
                                      <p:cBhvr>
                                        <p:cTn id="36" dur="500"/>
                                        <p:tgtEl>
                                          <p:spTgt spid="4">
                                            <p:graphicEl>
                                              <a:dgm id="{237C7B76-57D3-4B50-8DBE-304E4D8AD68A}"/>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647161B9-DFDF-419D-96FA-365EC477CF6D}"/>
                                            </p:graphicEl>
                                          </p:spTgt>
                                        </p:tgtEl>
                                        <p:attrNameLst>
                                          <p:attrName>style.visibility</p:attrName>
                                        </p:attrNameLst>
                                      </p:cBhvr>
                                      <p:to>
                                        <p:strVal val="visible"/>
                                      </p:to>
                                    </p:set>
                                    <p:animEffect transition="in" filter="fade">
                                      <p:cBhvr>
                                        <p:cTn id="39" dur="500"/>
                                        <p:tgtEl>
                                          <p:spTgt spid="4">
                                            <p:graphicEl>
                                              <a:dgm id="{647161B9-DFDF-419D-96FA-365EC477CF6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كل بيضاوي 5"/>
          <p:cNvSpPr/>
          <p:nvPr/>
        </p:nvSpPr>
        <p:spPr>
          <a:xfrm>
            <a:off x="5760132" y="798797"/>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3" name="مستطيل ذو زاويتين مستديرتين في نفس الجانب 2"/>
          <p:cNvSpPr/>
          <p:nvPr/>
        </p:nvSpPr>
        <p:spPr>
          <a:xfrm>
            <a:off x="3347864" y="1268760"/>
            <a:ext cx="5328592" cy="720080"/>
          </a:xfrm>
          <a:prstGeom prst="round2SameRect">
            <a:avLst>
              <a:gd name="adj1" fmla="val 50000"/>
              <a:gd name="adj2" fmla="val 0"/>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شروط تطبيق القاعدة الفقهية</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14" name="شكل بيضاوي 13"/>
          <p:cNvSpPr/>
          <p:nvPr/>
        </p:nvSpPr>
        <p:spPr>
          <a:xfrm>
            <a:off x="5474011" y="908719"/>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0" name="مستطيل 9"/>
          <p:cNvSpPr/>
          <p:nvPr/>
        </p:nvSpPr>
        <p:spPr>
          <a:xfrm>
            <a:off x="539552" y="2780928"/>
            <a:ext cx="8136904" cy="108012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solidFill>
                  <a:schemeClr val="tx2">
                    <a:lumMod val="75000"/>
                  </a:schemeClr>
                </a:solidFill>
                <a:effectLst>
                  <a:outerShdw blurRad="38100" dist="38100" dir="2700000" algn="tl">
                    <a:srgbClr val="C0C0C0"/>
                  </a:outerShdw>
                </a:effectLst>
                <a:cs typeface="AL-Mohanad Bold" pitchFamily="2" charset="-78"/>
              </a:rPr>
              <a:t>أن </a:t>
            </a:r>
            <a:r>
              <a:rPr lang="ar-SA" sz="3200" dirty="0">
                <a:solidFill>
                  <a:schemeClr val="tx2">
                    <a:lumMod val="75000"/>
                  </a:schemeClr>
                </a:solidFill>
                <a:effectLst>
                  <a:outerShdw blurRad="38100" dist="38100" dir="2700000" algn="tl">
                    <a:srgbClr val="C0C0C0"/>
                  </a:outerShdw>
                </a:effectLst>
                <a:cs typeface="AL-Mohanad Bold" pitchFamily="2" charset="-78"/>
              </a:rPr>
              <a:t>تتوفر في الوقائع الشروط الخاصة التي لابد منها لانطباق القاعدة عليها . </a:t>
            </a:r>
          </a:p>
        </p:txBody>
      </p:sp>
      <p:sp>
        <p:nvSpPr>
          <p:cNvPr id="7" name="مستطيل مستدير الزوايا 6"/>
          <p:cNvSpPr/>
          <p:nvPr/>
        </p:nvSpPr>
        <p:spPr>
          <a:xfrm>
            <a:off x="6732240" y="2204864"/>
            <a:ext cx="1944216" cy="576064"/>
          </a:xfrm>
          <a:prstGeom prst="roundRect">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أولاً</a:t>
            </a:r>
            <a:endParaRPr lang="ar-SA" sz="2800" dirty="0">
              <a:solidFill>
                <a:schemeClr val="tx1">
                  <a:lumMod val="95000"/>
                  <a:lumOff val="5000"/>
                </a:schemeClr>
              </a:solidFill>
              <a:cs typeface="AL-Mateen" pitchFamily="2" charset="-78"/>
            </a:endParaRPr>
          </a:p>
        </p:txBody>
      </p:sp>
      <p:sp>
        <p:nvSpPr>
          <p:cNvPr id="15" name="مستطيل 14"/>
          <p:cNvSpPr/>
          <p:nvPr/>
        </p:nvSpPr>
        <p:spPr>
          <a:xfrm>
            <a:off x="539552" y="4545026"/>
            <a:ext cx="8136904" cy="190831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SA" sz="2000" dirty="0">
                <a:solidFill>
                  <a:srgbClr val="8A0000"/>
                </a:solidFill>
                <a:effectLst>
                  <a:outerShdw blurRad="38100" dist="38100" dir="2700000" algn="tl">
                    <a:srgbClr val="C0C0C0"/>
                  </a:outerShdw>
                </a:effectLst>
                <a:cs typeface="AL-Mohanad Bold" pitchFamily="2" charset="-78"/>
              </a:rPr>
              <a:t>قاعدة " المشقة تجلب التيسير " لا تطبق إلا بعد تحقق طائفة من الشروط الخاصة في كل واقعة يراد تطبيق القاعدة عليها منها : </a:t>
            </a:r>
          </a:p>
          <a:p>
            <a:pPr algn="just">
              <a:defRPr/>
            </a:pPr>
            <a:r>
              <a:rPr lang="ar-SA" sz="2000" dirty="0">
                <a:solidFill>
                  <a:srgbClr val="8A0000"/>
                </a:solidFill>
                <a:effectLst>
                  <a:outerShdw blurRad="38100" dist="38100" dir="2700000" algn="tl">
                    <a:srgbClr val="C0C0C0"/>
                  </a:outerShdw>
                </a:effectLst>
                <a:cs typeface="AL-Mohanad Bold" pitchFamily="2" charset="-78"/>
              </a:rPr>
              <a:t>أ) أن تكون المشقة فيها حقيقية . </a:t>
            </a:r>
          </a:p>
          <a:p>
            <a:pPr algn="just">
              <a:defRPr/>
            </a:pPr>
            <a:r>
              <a:rPr lang="ar-SA" sz="2000" dirty="0">
                <a:solidFill>
                  <a:srgbClr val="8A0000"/>
                </a:solidFill>
                <a:effectLst>
                  <a:outerShdw blurRad="38100" dist="38100" dir="2700000" algn="tl">
                    <a:srgbClr val="C0C0C0"/>
                  </a:outerShdw>
                </a:effectLst>
                <a:cs typeface="AL-Mohanad Bold" pitchFamily="2" charset="-78"/>
              </a:rPr>
              <a:t>ب) أن تزيد على المعتاد . </a:t>
            </a:r>
          </a:p>
          <a:p>
            <a:pPr algn="just">
              <a:defRPr/>
            </a:pPr>
            <a:r>
              <a:rPr lang="ar-SA" sz="2000" dirty="0">
                <a:solidFill>
                  <a:srgbClr val="8A0000"/>
                </a:solidFill>
                <a:effectLst>
                  <a:outerShdw blurRad="38100" dist="38100" dir="2700000" algn="tl">
                    <a:srgbClr val="C0C0C0"/>
                  </a:outerShdw>
                </a:effectLst>
                <a:cs typeface="AL-Mohanad Bold" pitchFamily="2" charset="-78"/>
              </a:rPr>
              <a:t>جـ) أن لا يكون للشارع مقصد من التكليف بها</a:t>
            </a:r>
          </a:p>
          <a:p>
            <a:pPr algn="just">
              <a:defRPr/>
            </a:pPr>
            <a:r>
              <a:rPr lang="ar-SA" sz="2000" dirty="0">
                <a:solidFill>
                  <a:srgbClr val="8A0000"/>
                </a:solidFill>
                <a:effectLst>
                  <a:outerShdw blurRad="38100" dist="38100" dir="2700000" algn="tl">
                    <a:srgbClr val="C0C0C0"/>
                  </a:outerShdw>
                </a:effectLst>
                <a:cs typeface="AL-Mohanad Bold" pitchFamily="2" charset="-78"/>
              </a:rPr>
              <a:t>د) أن لا يؤدي بناء الحكم عليها إلى تفويت ما هو أهم من ذلك . </a:t>
            </a:r>
          </a:p>
        </p:txBody>
      </p:sp>
      <p:sp>
        <p:nvSpPr>
          <p:cNvPr id="16" name="مستطيل مستدير الزوايا 15"/>
          <p:cNvSpPr/>
          <p:nvPr/>
        </p:nvSpPr>
        <p:spPr>
          <a:xfrm>
            <a:off x="6732240" y="3968962"/>
            <a:ext cx="1944216" cy="576064"/>
          </a:xfrm>
          <a:prstGeom prst="roundRect">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مثاله </a:t>
            </a:r>
            <a:endParaRPr lang="ar-SA" sz="2800" dirty="0">
              <a:solidFill>
                <a:schemeClr val="tx1">
                  <a:lumMod val="95000"/>
                  <a:lumOff val="5000"/>
                </a:schemeClr>
              </a:solidFill>
              <a:cs typeface="AL-Mateen" pitchFamily="2" charset="-78"/>
            </a:endParaRPr>
          </a:p>
        </p:txBody>
      </p:sp>
    </p:spTree>
    <p:extLst>
      <p:ext uri="{BB962C8B-B14F-4D97-AF65-F5344CB8AC3E}">
        <p14:creationId xmlns:p14="http://schemas.microsoft.com/office/powerpoint/2010/main" xmlns="" val="2357684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bg/>
                                          </p:spTgt>
                                        </p:tgtEl>
                                        <p:attrNameLst>
                                          <p:attrName>style.visibility</p:attrName>
                                        </p:attrNameLst>
                                      </p:cBhvr>
                                      <p:to>
                                        <p:strVal val="visible"/>
                                      </p:to>
                                    </p:set>
                                    <p:animEffect transition="in" filter="fade">
                                      <p:cBhvr>
                                        <p:cTn id="22" dur="500"/>
                                        <p:tgtEl>
                                          <p:spTgt spid="15">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fade">
                                      <p:cBhvr>
                                        <p:cTn id="27" dur="500"/>
                                        <p:tgtEl>
                                          <p:spTgt spid="1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xEl>
                                              <p:pRg st="1" end="1"/>
                                            </p:txEl>
                                          </p:spTgt>
                                        </p:tgtEl>
                                        <p:attrNameLst>
                                          <p:attrName>style.visibility</p:attrName>
                                        </p:attrNameLst>
                                      </p:cBhvr>
                                      <p:to>
                                        <p:strVal val="visible"/>
                                      </p:to>
                                    </p:set>
                                    <p:animEffect transition="in" filter="fade">
                                      <p:cBhvr>
                                        <p:cTn id="32" dur="500"/>
                                        <p:tgtEl>
                                          <p:spTgt spid="1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xEl>
                                              <p:pRg st="2" end="2"/>
                                            </p:txEl>
                                          </p:spTgt>
                                        </p:tgtEl>
                                        <p:attrNameLst>
                                          <p:attrName>style.visibility</p:attrName>
                                        </p:attrNameLst>
                                      </p:cBhvr>
                                      <p:to>
                                        <p:strVal val="visible"/>
                                      </p:to>
                                    </p:set>
                                    <p:animEffect transition="in" filter="fade">
                                      <p:cBhvr>
                                        <p:cTn id="37" dur="500"/>
                                        <p:tgtEl>
                                          <p:spTgt spid="15">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xEl>
                                              <p:pRg st="3" end="3"/>
                                            </p:txEl>
                                          </p:spTgt>
                                        </p:tgtEl>
                                        <p:attrNameLst>
                                          <p:attrName>style.visibility</p:attrName>
                                        </p:attrNameLst>
                                      </p:cBhvr>
                                      <p:to>
                                        <p:strVal val="visible"/>
                                      </p:to>
                                    </p:set>
                                    <p:animEffect transition="in" filter="fade">
                                      <p:cBhvr>
                                        <p:cTn id="42" dur="500"/>
                                        <p:tgtEl>
                                          <p:spTgt spid="15">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xEl>
                                              <p:pRg st="4" end="4"/>
                                            </p:txEl>
                                          </p:spTgt>
                                        </p:tgtEl>
                                        <p:attrNameLst>
                                          <p:attrName>style.visibility</p:attrName>
                                        </p:attrNameLst>
                                      </p:cBhvr>
                                      <p:to>
                                        <p:strVal val="visible"/>
                                      </p:to>
                                    </p:set>
                                    <p:animEffect transition="in" filter="fade">
                                      <p:cBhvr>
                                        <p:cTn id="47" dur="500"/>
                                        <p:tgtEl>
                                          <p:spTgt spid="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15" grpId="0" build="p" animBg="1"/>
      <p:bldP spid="16"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كل بيضاوي 5"/>
          <p:cNvSpPr/>
          <p:nvPr/>
        </p:nvSpPr>
        <p:spPr>
          <a:xfrm>
            <a:off x="5760132" y="798797"/>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3" name="مستطيل ذو زاويتين مستديرتين في نفس الجانب 2"/>
          <p:cNvSpPr/>
          <p:nvPr/>
        </p:nvSpPr>
        <p:spPr>
          <a:xfrm>
            <a:off x="3347864" y="1268760"/>
            <a:ext cx="5328592" cy="720080"/>
          </a:xfrm>
          <a:prstGeom prst="round2SameRect">
            <a:avLst>
              <a:gd name="adj1" fmla="val 50000"/>
              <a:gd name="adj2" fmla="val 0"/>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شروط تطبيق القاعدة الفقهية</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14" name="شكل بيضاوي 13"/>
          <p:cNvSpPr/>
          <p:nvPr/>
        </p:nvSpPr>
        <p:spPr>
          <a:xfrm>
            <a:off x="5474011" y="908719"/>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0" name="مستطيل 9"/>
          <p:cNvSpPr/>
          <p:nvPr/>
        </p:nvSpPr>
        <p:spPr>
          <a:xfrm>
            <a:off x="539552" y="2780928"/>
            <a:ext cx="8136904" cy="108012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SA" sz="2800" dirty="0" smtClean="0">
                <a:solidFill>
                  <a:schemeClr val="tx2"/>
                </a:solidFill>
                <a:effectLst>
                  <a:outerShdw blurRad="38100" dist="38100" dir="2700000" algn="tl">
                    <a:srgbClr val="C0C0C0"/>
                  </a:outerShdw>
                </a:effectLst>
                <a:cs typeface="AL-Mohanad Bold" pitchFamily="2" charset="-78"/>
              </a:rPr>
              <a:t>أن </a:t>
            </a:r>
            <a:r>
              <a:rPr lang="ar-SA" sz="2800" dirty="0">
                <a:solidFill>
                  <a:schemeClr val="tx2"/>
                </a:solidFill>
                <a:effectLst>
                  <a:outerShdw blurRad="38100" dist="38100" dir="2700000" algn="tl">
                    <a:srgbClr val="C0C0C0"/>
                  </a:outerShdw>
                </a:effectLst>
                <a:cs typeface="AL-Mohanad Bold" pitchFamily="2" charset="-78"/>
              </a:rPr>
              <a:t>لا يعارضها ما هو أقوى منها أو مثلها ، سواء كان دليلاً فرعياً خاصاً معتداً به أو قاعدة فقهية أخرى متفق عليها . </a:t>
            </a:r>
          </a:p>
        </p:txBody>
      </p:sp>
      <p:sp>
        <p:nvSpPr>
          <p:cNvPr id="7" name="مستطيل مستدير الزوايا 6"/>
          <p:cNvSpPr/>
          <p:nvPr/>
        </p:nvSpPr>
        <p:spPr>
          <a:xfrm>
            <a:off x="6732240" y="2204864"/>
            <a:ext cx="1944216" cy="576064"/>
          </a:xfrm>
          <a:prstGeom prst="roundRect">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ثانياً</a:t>
            </a:r>
            <a:endParaRPr lang="ar-SA" sz="2800" dirty="0">
              <a:solidFill>
                <a:schemeClr val="tx1">
                  <a:lumMod val="95000"/>
                  <a:lumOff val="5000"/>
                </a:schemeClr>
              </a:solidFill>
              <a:cs typeface="AL-Mateen" pitchFamily="2" charset="-78"/>
            </a:endParaRPr>
          </a:p>
        </p:txBody>
      </p:sp>
      <p:sp>
        <p:nvSpPr>
          <p:cNvPr id="15" name="مستطيل 14"/>
          <p:cNvSpPr/>
          <p:nvPr/>
        </p:nvSpPr>
        <p:spPr>
          <a:xfrm>
            <a:off x="539552" y="4545026"/>
            <a:ext cx="8136904" cy="190831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SA" sz="2400" dirty="0">
                <a:solidFill>
                  <a:schemeClr val="tx2"/>
                </a:solidFill>
                <a:effectLst>
                  <a:outerShdw blurRad="38100" dist="38100" dir="2700000" algn="tl">
                    <a:srgbClr val="C0C0C0"/>
                  </a:outerShdw>
                </a:effectLst>
                <a:cs typeface="AL-Mohanad Bold" pitchFamily="2" charset="-78"/>
              </a:rPr>
              <a:t>مثال الأول : </a:t>
            </a:r>
            <a:r>
              <a:rPr lang="ar-SA" sz="2400" dirty="0">
                <a:solidFill>
                  <a:srgbClr val="8A0000"/>
                </a:solidFill>
                <a:effectLst>
                  <a:outerShdw blurRad="38100" dist="38100" dir="2700000" algn="tl">
                    <a:srgbClr val="C0C0C0"/>
                  </a:outerShdw>
                </a:effectLst>
                <a:cs typeface="AL-Mohanad Bold" pitchFamily="2" charset="-78"/>
              </a:rPr>
              <a:t>عدم انطباق قاعدة " الأصل في الميتات التحريم " على السمك والجراد لمعارضتها النص الشرعي الذي أفاد حليتها ( أحل لنا ميتتان ودمان ... ) الحديث . </a:t>
            </a:r>
          </a:p>
          <a:p>
            <a:pPr algn="just">
              <a:defRPr/>
            </a:pPr>
            <a:r>
              <a:rPr lang="ar-SA" sz="2400" dirty="0">
                <a:solidFill>
                  <a:schemeClr val="tx2"/>
                </a:solidFill>
                <a:effectLst>
                  <a:outerShdw blurRad="38100" dist="38100" dir="2700000" algn="tl">
                    <a:srgbClr val="C0C0C0"/>
                  </a:outerShdw>
                </a:effectLst>
                <a:cs typeface="AL-Mohanad Bold" pitchFamily="2" charset="-78"/>
              </a:rPr>
              <a:t>مثال الثاني : </a:t>
            </a:r>
            <a:r>
              <a:rPr lang="ar-SA" sz="2400" dirty="0">
                <a:solidFill>
                  <a:srgbClr val="8A0000"/>
                </a:solidFill>
                <a:effectLst>
                  <a:outerShdw blurRad="38100" dist="38100" dir="2700000" algn="tl">
                    <a:srgbClr val="C0C0C0"/>
                  </a:outerShdw>
                </a:effectLst>
                <a:cs typeface="AL-Mohanad Bold" pitchFamily="2" charset="-78"/>
              </a:rPr>
              <a:t>القول بلزوم اغتسال المستحاضة عند كل صلاة استثناء من قاعدة " الأصل العدم " لدخول هذه المسألة في أصل آخر معارض له وهو أن الأصل وجوب الصلاة ووجوب الغسل من الحيض المحقق .</a:t>
            </a:r>
            <a:r>
              <a:rPr lang="ar-SA" sz="1200" dirty="0">
                <a:solidFill>
                  <a:srgbClr val="8A0000"/>
                </a:solidFill>
              </a:rPr>
              <a:t> </a:t>
            </a:r>
          </a:p>
        </p:txBody>
      </p:sp>
      <p:sp>
        <p:nvSpPr>
          <p:cNvPr id="16" name="مستطيل مستدير الزوايا 15"/>
          <p:cNvSpPr/>
          <p:nvPr/>
        </p:nvSpPr>
        <p:spPr>
          <a:xfrm>
            <a:off x="6732240" y="3968962"/>
            <a:ext cx="1944216" cy="576064"/>
          </a:xfrm>
          <a:prstGeom prst="roundRect">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مثاله </a:t>
            </a:r>
            <a:endParaRPr lang="ar-SA" sz="2800" dirty="0">
              <a:solidFill>
                <a:schemeClr val="tx1">
                  <a:lumMod val="95000"/>
                  <a:lumOff val="5000"/>
                </a:schemeClr>
              </a:solidFill>
              <a:cs typeface="AL-Mateen" pitchFamily="2" charset="-78"/>
            </a:endParaRPr>
          </a:p>
        </p:txBody>
      </p:sp>
    </p:spTree>
    <p:extLst>
      <p:ext uri="{BB962C8B-B14F-4D97-AF65-F5344CB8AC3E}">
        <p14:creationId xmlns:p14="http://schemas.microsoft.com/office/powerpoint/2010/main" xmlns="" val="30427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bg/>
                                          </p:spTgt>
                                        </p:tgtEl>
                                        <p:attrNameLst>
                                          <p:attrName>style.visibility</p:attrName>
                                        </p:attrNameLst>
                                      </p:cBhvr>
                                      <p:to>
                                        <p:strVal val="visible"/>
                                      </p:to>
                                    </p:set>
                                    <p:animEffect transition="in" filter="fade">
                                      <p:cBhvr>
                                        <p:cTn id="22" dur="500"/>
                                        <p:tgtEl>
                                          <p:spTgt spid="15">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fade">
                                      <p:cBhvr>
                                        <p:cTn id="27" dur="500"/>
                                        <p:tgtEl>
                                          <p:spTgt spid="1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xEl>
                                              <p:pRg st="1" end="1"/>
                                            </p:txEl>
                                          </p:spTgt>
                                        </p:tgtEl>
                                        <p:attrNameLst>
                                          <p:attrName>style.visibility</p:attrName>
                                        </p:attrNameLst>
                                      </p:cBhvr>
                                      <p:to>
                                        <p:strVal val="visible"/>
                                      </p:to>
                                    </p:set>
                                    <p:animEffect transition="in" filter="fade">
                                      <p:cBhvr>
                                        <p:cTn id="32" dur="5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15" grpId="0" build="p" animBg="1"/>
      <p:bldP spid="16"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كل بيضاوي 5"/>
          <p:cNvSpPr/>
          <p:nvPr/>
        </p:nvSpPr>
        <p:spPr>
          <a:xfrm>
            <a:off x="5760132" y="798797"/>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3" name="مستطيل ذو زاويتين مستديرتين في نفس الجانب 2"/>
          <p:cNvSpPr/>
          <p:nvPr/>
        </p:nvSpPr>
        <p:spPr>
          <a:xfrm>
            <a:off x="3347864" y="1268760"/>
            <a:ext cx="5328592" cy="720080"/>
          </a:xfrm>
          <a:prstGeom prst="round2SameRect">
            <a:avLst>
              <a:gd name="adj1" fmla="val 50000"/>
              <a:gd name="adj2" fmla="val 0"/>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شروط تطبيق القاعدة الفقهية</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14" name="شكل بيضاوي 13"/>
          <p:cNvSpPr/>
          <p:nvPr/>
        </p:nvSpPr>
        <p:spPr>
          <a:xfrm>
            <a:off x="5474011" y="908719"/>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0" name="مستطيل 9"/>
          <p:cNvSpPr/>
          <p:nvPr/>
        </p:nvSpPr>
        <p:spPr>
          <a:xfrm>
            <a:off x="539552" y="2780928"/>
            <a:ext cx="8136904" cy="936104"/>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SA" sz="2400" dirty="0" smtClean="0">
                <a:solidFill>
                  <a:schemeClr val="tx2"/>
                </a:solidFill>
                <a:effectLst>
                  <a:outerShdw blurRad="38100" dist="38100" dir="2700000" algn="tl">
                    <a:srgbClr val="C0C0C0"/>
                  </a:outerShdw>
                </a:effectLst>
                <a:cs typeface="AL-Mohanad Bold" pitchFamily="2" charset="-78"/>
              </a:rPr>
              <a:t>أن </a:t>
            </a:r>
            <a:r>
              <a:rPr lang="ar-SA" sz="2400" dirty="0">
                <a:solidFill>
                  <a:schemeClr val="tx2"/>
                </a:solidFill>
                <a:effectLst>
                  <a:outerShdw blurRad="38100" dist="38100" dir="2700000" algn="tl">
                    <a:srgbClr val="C0C0C0"/>
                  </a:outerShdw>
                </a:effectLst>
                <a:cs typeface="AL-Mohanad Bold" pitchFamily="2" charset="-78"/>
              </a:rPr>
              <a:t>تكون الواقعة المطلوب تطبيق القاعدة عليها خالية من الحكم الشرعي الثابت بالنص أو الإجماع . </a:t>
            </a:r>
          </a:p>
        </p:txBody>
      </p:sp>
      <p:sp>
        <p:nvSpPr>
          <p:cNvPr id="7" name="مستطيل مستدير الزوايا 6"/>
          <p:cNvSpPr/>
          <p:nvPr/>
        </p:nvSpPr>
        <p:spPr>
          <a:xfrm>
            <a:off x="6732240" y="2204864"/>
            <a:ext cx="1944216" cy="576064"/>
          </a:xfrm>
          <a:prstGeom prst="roundRect">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ثالثاً</a:t>
            </a:r>
            <a:endParaRPr lang="ar-SA" sz="2800" dirty="0">
              <a:solidFill>
                <a:schemeClr val="tx1">
                  <a:lumMod val="95000"/>
                  <a:lumOff val="5000"/>
                </a:schemeClr>
              </a:solidFill>
              <a:cs typeface="AL-Mateen" pitchFamily="2" charset="-78"/>
            </a:endParaRPr>
          </a:p>
        </p:txBody>
      </p:sp>
      <p:sp>
        <p:nvSpPr>
          <p:cNvPr id="9" name="مستطيل مستدير الزوايا 8"/>
          <p:cNvSpPr/>
          <p:nvPr/>
        </p:nvSpPr>
        <p:spPr>
          <a:xfrm>
            <a:off x="1979712" y="4005064"/>
            <a:ext cx="1944216" cy="576064"/>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dirty="0" smtClean="0">
                <a:solidFill>
                  <a:schemeClr val="tx1">
                    <a:lumMod val="95000"/>
                    <a:lumOff val="5000"/>
                  </a:schemeClr>
                </a:solidFill>
                <a:cs typeface="AL-Mateen" pitchFamily="2" charset="-78"/>
              </a:rPr>
              <a:t>الحكم مخالف</a:t>
            </a:r>
            <a:endParaRPr lang="ar-SA" sz="2800" dirty="0">
              <a:solidFill>
                <a:schemeClr val="tx1">
                  <a:lumMod val="95000"/>
                  <a:lumOff val="5000"/>
                </a:schemeClr>
              </a:solidFill>
              <a:cs typeface="AL-Mateen" pitchFamily="2" charset="-78"/>
            </a:endParaRPr>
          </a:p>
        </p:txBody>
      </p:sp>
      <p:sp>
        <p:nvSpPr>
          <p:cNvPr id="2" name="مستطيل 1"/>
          <p:cNvSpPr/>
          <p:nvPr/>
        </p:nvSpPr>
        <p:spPr>
          <a:xfrm>
            <a:off x="6343205" y="4833058"/>
            <a:ext cx="1728192" cy="612166"/>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2000" dirty="0" smtClean="0">
              <a:solidFill>
                <a:schemeClr val="tx2"/>
              </a:solidFill>
              <a:effectLst>
                <a:outerShdw blurRad="38100" dist="38100" dir="2700000" algn="tl">
                  <a:srgbClr val="C0C0C0"/>
                </a:outerShdw>
              </a:effectLst>
              <a:cs typeface="AL-Mohanad Bold" pitchFamily="2" charset="-78"/>
            </a:endParaRPr>
          </a:p>
          <a:p>
            <a:pPr algn="ctr"/>
            <a:r>
              <a:rPr lang="ar-SA" sz="2000" dirty="0" smtClean="0">
                <a:solidFill>
                  <a:schemeClr val="tx2"/>
                </a:solidFill>
                <a:effectLst>
                  <a:outerShdw blurRad="38100" dist="38100" dir="2700000" algn="tl">
                    <a:srgbClr val="C0C0C0"/>
                  </a:outerShdw>
                </a:effectLst>
                <a:cs typeface="AL-Mohanad Bold" pitchFamily="2" charset="-78"/>
              </a:rPr>
              <a:t>يجوز </a:t>
            </a:r>
            <a:r>
              <a:rPr lang="ar-SA" sz="2000" dirty="0">
                <a:solidFill>
                  <a:schemeClr val="tx2"/>
                </a:solidFill>
                <a:effectLst>
                  <a:outerShdw blurRad="38100" dist="38100" dir="2700000" algn="tl">
                    <a:srgbClr val="C0C0C0"/>
                  </a:outerShdw>
                </a:effectLst>
                <a:cs typeface="AL-Mohanad Bold" pitchFamily="2" charset="-78"/>
              </a:rPr>
              <a:t>تطبيق القاعدة عليه .</a:t>
            </a:r>
          </a:p>
          <a:p>
            <a:pPr algn="ctr"/>
            <a:endParaRPr lang="ar-SA" sz="2000" dirty="0">
              <a:solidFill>
                <a:schemeClr val="tx2"/>
              </a:solidFill>
            </a:endParaRPr>
          </a:p>
        </p:txBody>
      </p:sp>
      <p:sp>
        <p:nvSpPr>
          <p:cNvPr id="16" name="مستطيل مستدير الزوايا 15"/>
          <p:cNvSpPr/>
          <p:nvPr/>
        </p:nvSpPr>
        <p:spPr>
          <a:xfrm>
            <a:off x="6226485" y="4077072"/>
            <a:ext cx="1944216" cy="576064"/>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dirty="0" smtClean="0">
                <a:solidFill>
                  <a:schemeClr val="tx1">
                    <a:lumMod val="95000"/>
                    <a:lumOff val="5000"/>
                  </a:schemeClr>
                </a:solidFill>
                <a:cs typeface="AL-Mateen" pitchFamily="2" charset="-78"/>
              </a:rPr>
              <a:t>الحكم موافق</a:t>
            </a:r>
            <a:endParaRPr lang="ar-SA" sz="2800" dirty="0">
              <a:solidFill>
                <a:schemeClr val="tx1">
                  <a:lumMod val="95000"/>
                  <a:lumOff val="5000"/>
                </a:schemeClr>
              </a:solidFill>
              <a:cs typeface="AL-Mateen" pitchFamily="2" charset="-78"/>
            </a:endParaRPr>
          </a:p>
        </p:txBody>
      </p:sp>
      <p:sp>
        <p:nvSpPr>
          <p:cNvPr id="11" name="مستطيل 10"/>
          <p:cNvSpPr/>
          <p:nvPr/>
        </p:nvSpPr>
        <p:spPr>
          <a:xfrm>
            <a:off x="3347864" y="4691506"/>
            <a:ext cx="1872208" cy="681710"/>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2000" dirty="0" smtClean="0">
              <a:solidFill>
                <a:schemeClr val="tx2"/>
              </a:solidFill>
              <a:effectLst>
                <a:outerShdw blurRad="38100" dist="38100" dir="2700000" algn="tl">
                  <a:srgbClr val="C0C0C0"/>
                </a:outerShdw>
              </a:effectLst>
              <a:cs typeface="AL-Mohanad Bold" pitchFamily="2" charset="-78"/>
            </a:endParaRPr>
          </a:p>
          <a:p>
            <a:pPr algn="ctr"/>
            <a:r>
              <a:rPr lang="ar-SA" sz="2000" dirty="0" smtClean="0">
                <a:solidFill>
                  <a:schemeClr val="tx2"/>
                </a:solidFill>
                <a:effectLst>
                  <a:outerShdw blurRad="38100" dist="38100" dir="2700000" algn="tl">
                    <a:srgbClr val="C0C0C0"/>
                  </a:outerShdw>
                </a:effectLst>
                <a:cs typeface="AL-Mohanad Bold" pitchFamily="2" charset="-78"/>
              </a:rPr>
              <a:t>القاعدة ثابتة</a:t>
            </a:r>
          </a:p>
          <a:p>
            <a:pPr algn="ctr"/>
            <a:r>
              <a:rPr lang="ar-SA" sz="2000" dirty="0" smtClean="0">
                <a:solidFill>
                  <a:schemeClr val="tx2"/>
                </a:solidFill>
                <a:effectLst>
                  <a:outerShdw blurRad="38100" dist="38100" dir="2700000" algn="tl">
                    <a:srgbClr val="C0C0C0"/>
                  </a:outerShdw>
                </a:effectLst>
                <a:cs typeface="AL-Mohanad Bold" pitchFamily="2" charset="-78"/>
              </a:rPr>
              <a:t>بطريق الاستقراء</a:t>
            </a:r>
            <a:endParaRPr lang="ar-SA" sz="2000" dirty="0">
              <a:solidFill>
                <a:schemeClr val="tx2"/>
              </a:solidFill>
              <a:effectLst>
                <a:outerShdw blurRad="38100" dist="38100" dir="2700000" algn="tl">
                  <a:srgbClr val="C0C0C0"/>
                </a:outerShdw>
              </a:effectLst>
              <a:cs typeface="AL-Mohanad Bold" pitchFamily="2" charset="-78"/>
            </a:endParaRPr>
          </a:p>
          <a:p>
            <a:pPr algn="ctr"/>
            <a:endParaRPr lang="ar-SA" sz="2000" dirty="0">
              <a:solidFill>
                <a:schemeClr val="tx2"/>
              </a:solidFill>
            </a:endParaRPr>
          </a:p>
        </p:txBody>
      </p:sp>
      <p:sp>
        <p:nvSpPr>
          <p:cNvPr id="13" name="مستطيل 12"/>
          <p:cNvSpPr/>
          <p:nvPr/>
        </p:nvSpPr>
        <p:spPr>
          <a:xfrm>
            <a:off x="746868" y="4690274"/>
            <a:ext cx="1872208" cy="682942"/>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2000" dirty="0" smtClean="0">
              <a:solidFill>
                <a:schemeClr val="tx2"/>
              </a:solidFill>
              <a:effectLst>
                <a:outerShdw blurRad="38100" dist="38100" dir="2700000" algn="tl">
                  <a:srgbClr val="C0C0C0"/>
                </a:outerShdw>
              </a:effectLst>
              <a:cs typeface="AL-Mohanad Bold" pitchFamily="2" charset="-78"/>
            </a:endParaRPr>
          </a:p>
          <a:p>
            <a:pPr algn="ctr"/>
            <a:r>
              <a:rPr lang="ar-SA" sz="2000" dirty="0" smtClean="0">
                <a:solidFill>
                  <a:schemeClr val="tx2"/>
                </a:solidFill>
                <a:effectLst>
                  <a:outerShdw blurRad="38100" dist="38100" dir="2700000" algn="tl">
                    <a:srgbClr val="C0C0C0"/>
                  </a:outerShdw>
                </a:effectLst>
                <a:cs typeface="AL-Mohanad Bold" pitchFamily="2" charset="-78"/>
              </a:rPr>
              <a:t>القاعدة ثابتة</a:t>
            </a:r>
          </a:p>
          <a:p>
            <a:pPr algn="ctr"/>
            <a:r>
              <a:rPr lang="ar-SA" sz="2000" dirty="0" smtClean="0">
                <a:solidFill>
                  <a:schemeClr val="tx2"/>
                </a:solidFill>
                <a:effectLst>
                  <a:outerShdw blurRad="38100" dist="38100" dir="2700000" algn="tl">
                    <a:srgbClr val="C0C0C0"/>
                  </a:outerShdw>
                </a:effectLst>
                <a:cs typeface="AL-Mohanad Bold" pitchFamily="2" charset="-78"/>
              </a:rPr>
              <a:t>بطريق </a:t>
            </a:r>
            <a:r>
              <a:rPr lang="ar-SA" sz="2000" dirty="0" smtClean="0">
                <a:solidFill>
                  <a:schemeClr val="tx2"/>
                </a:solidFill>
                <a:effectLst>
                  <a:outerShdw blurRad="38100" dist="38100" dir="2700000" algn="tl">
                    <a:srgbClr val="C0C0C0"/>
                  </a:outerShdw>
                </a:effectLst>
                <a:cs typeface="AL-Mohanad Bold" pitchFamily="2" charset="-78"/>
              </a:rPr>
              <a:t>النص</a:t>
            </a:r>
            <a:endParaRPr lang="ar-SA" sz="2000" dirty="0">
              <a:solidFill>
                <a:schemeClr val="tx2"/>
              </a:solidFill>
              <a:effectLst>
                <a:outerShdw blurRad="38100" dist="38100" dir="2700000" algn="tl">
                  <a:srgbClr val="C0C0C0"/>
                </a:outerShdw>
              </a:effectLst>
              <a:cs typeface="AL-Mohanad Bold" pitchFamily="2" charset="-78"/>
            </a:endParaRPr>
          </a:p>
          <a:p>
            <a:pPr algn="ctr"/>
            <a:endParaRPr lang="ar-SA" sz="2000" dirty="0">
              <a:solidFill>
                <a:schemeClr val="tx2"/>
              </a:solidFill>
            </a:endParaRPr>
          </a:p>
        </p:txBody>
      </p:sp>
      <p:sp>
        <p:nvSpPr>
          <p:cNvPr id="17" name="مستطيل 16"/>
          <p:cNvSpPr/>
          <p:nvPr/>
        </p:nvSpPr>
        <p:spPr>
          <a:xfrm>
            <a:off x="3347864" y="5651137"/>
            <a:ext cx="1872208" cy="586175"/>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2000" dirty="0" smtClean="0">
              <a:solidFill>
                <a:srgbClr val="8A0000"/>
              </a:solidFill>
              <a:effectLst>
                <a:outerShdw blurRad="38100" dist="38100" dir="2700000" algn="tl">
                  <a:srgbClr val="C0C0C0"/>
                </a:outerShdw>
              </a:effectLst>
              <a:cs typeface="AL-Mohanad Bold" pitchFamily="2" charset="-78"/>
            </a:endParaRPr>
          </a:p>
          <a:p>
            <a:pPr algn="ctr"/>
            <a:r>
              <a:rPr lang="ar-SA" sz="2000" dirty="0" smtClean="0">
                <a:solidFill>
                  <a:srgbClr val="8A0000"/>
                </a:solidFill>
                <a:effectLst>
                  <a:outerShdw blurRad="38100" dist="38100" dir="2700000" algn="tl">
                    <a:srgbClr val="C0C0C0"/>
                  </a:outerShdw>
                </a:effectLst>
                <a:cs typeface="AL-Mohanad Bold" pitchFamily="2" charset="-78"/>
              </a:rPr>
              <a:t>لا يجوز تطبيق القاعدة عليه</a:t>
            </a:r>
            <a:endParaRPr lang="ar-SA" sz="2000" dirty="0">
              <a:solidFill>
                <a:srgbClr val="8A0000"/>
              </a:solidFill>
              <a:effectLst>
                <a:outerShdw blurRad="38100" dist="38100" dir="2700000" algn="tl">
                  <a:srgbClr val="C0C0C0"/>
                </a:outerShdw>
              </a:effectLst>
              <a:cs typeface="AL-Mohanad Bold" pitchFamily="2" charset="-78"/>
            </a:endParaRPr>
          </a:p>
          <a:p>
            <a:pPr algn="ctr"/>
            <a:endParaRPr lang="ar-SA" sz="2000" dirty="0">
              <a:solidFill>
                <a:srgbClr val="8A0000"/>
              </a:solidFill>
            </a:endParaRPr>
          </a:p>
        </p:txBody>
      </p:sp>
      <p:sp>
        <p:nvSpPr>
          <p:cNvPr id="18" name="مستطيل 17"/>
          <p:cNvSpPr/>
          <p:nvPr/>
        </p:nvSpPr>
        <p:spPr>
          <a:xfrm>
            <a:off x="323528" y="5651136"/>
            <a:ext cx="2624388" cy="802200"/>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dirty="0" smtClean="0">
              <a:solidFill>
                <a:srgbClr val="8A0000"/>
              </a:solidFill>
              <a:effectLst>
                <a:outerShdw blurRad="38100" dist="38100" dir="2700000" algn="tl">
                  <a:srgbClr val="C0C0C0"/>
                </a:outerShdw>
              </a:effectLst>
              <a:cs typeface="AL-Mohanad Bold" pitchFamily="2" charset="-78"/>
            </a:endParaRPr>
          </a:p>
          <a:p>
            <a:pPr algn="just">
              <a:defRPr/>
            </a:pPr>
            <a:r>
              <a:rPr lang="ar-SA" dirty="0">
                <a:solidFill>
                  <a:srgbClr val="8A0000"/>
                </a:solidFill>
                <a:effectLst>
                  <a:outerShdw blurRad="38100" dist="38100" dir="2700000" algn="tl">
                    <a:srgbClr val="C0C0C0"/>
                  </a:outerShdw>
                </a:effectLst>
                <a:cs typeface="AL-Mohanad Bold" pitchFamily="2" charset="-78"/>
              </a:rPr>
              <a:t>يلجأ إلى القواعد والأسس العامة في مسألة التعارض والترجيح .</a:t>
            </a:r>
          </a:p>
          <a:p>
            <a:pPr algn="ctr"/>
            <a:endParaRPr lang="ar-SA" sz="2000" dirty="0">
              <a:solidFill>
                <a:srgbClr val="8A0000"/>
              </a:solidFill>
            </a:endParaRPr>
          </a:p>
        </p:txBody>
      </p:sp>
      <p:sp>
        <p:nvSpPr>
          <p:cNvPr id="4" name="سهم للأسفل 3"/>
          <p:cNvSpPr/>
          <p:nvPr/>
        </p:nvSpPr>
        <p:spPr>
          <a:xfrm>
            <a:off x="7090581" y="4653136"/>
            <a:ext cx="216024" cy="237782"/>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سهم للأسفل 18"/>
          <p:cNvSpPr/>
          <p:nvPr/>
        </p:nvSpPr>
        <p:spPr>
          <a:xfrm>
            <a:off x="3491880" y="4581128"/>
            <a:ext cx="216024" cy="237782"/>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سهم للأسفل 19"/>
          <p:cNvSpPr/>
          <p:nvPr/>
        </p:nvSpPr>
        <p:spPr>
          <a:xfrm>
            <a:off x="2267744" y="4571383"/>
            <a:ext cx="216024" cy="237782"/>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سهم للأسفل 20"/>
          <p:cNvSpPr/>
          <p:nvPr/>
        </p:nvSpPr>
        <p:spPr>
          <a:xfrm>
            <a:off x="4175956" y="5394304"/>
            <a:ext cx="216024" cy="237782"/>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سهم للأسفل 21"/>
          <p:cNvSpPr/>
          <p:nvPr/>
        </p:nvSpPr>
        <p:spPr>
          <a:xfrm>
            <a:off x="1574960" y="5394304"/>
            <a:ext cx="216024" cy="237782"/>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3" name="سهم للأسفل 22"/>
          <p:cNvSpPr/>
          <p:nvPr/>
        </p:nvSpPr>
        <p:spPr>
          <a:xfrm>
            <a:off x="2839904" y="3721006"/>
            <a:ext cx="216024" cy="284058"/>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4" name="سهم للأسفل 23"/>
          <p:cNvSpPr/>
          <p:nvPr/>
        </p:nvSpPr>
        <p:spPr>
          <a:xfrm>
            <a:off x="7099289" y="3731749"/>
            <a:ext cx="216024" cy="284058"/>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031249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bg/>
                                          </p:spTgt>
                                        </p:tgtEl>
                                        <p:attrNameLst>
                                          <p:attrName>style.visibility</p:attrName>
                                        </p:attrNameLst>
                                      </p:cBhvr>
                                      <p:to>
                                        <p:strVal val="visible"/>
                                      </p:to>
                                    </p:set>
                                    <p:animEffect transition="in" filter="fade">
                                      <p:cBhvr>
                                        <p:cTn id="12" dur="500"/>
                                        <p:tgtEl>
                                          <p:spTgt spid="10">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5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P spid="7" grpId="0" animBg="1"/>
      <p:bldP spid="9" grpId="0" animBg="1"/>
      <p:bldP spid="2" grpId="0" animBg="1"/>
      <p:bldP spid="16" grpId="0" animBg="1"/>
      <p:bldP spid="11" grpId="0" animBg="1"/>
      <p:bldP spid="13" grpId="0" animBg="1"/>
      <p:bldP spid="17" grpId="0" animBg="1"/>
      <p:bldP spid="18" grpId="0" animBg="1"/>
      <p:bldP spid="4" grpId="0" animBg="1"/>
      <p:bldP spid="19" grpId="0" animBg="1"/>
      <p:bldP spid="20" grpId="0" animBg="1"/>
      <p:bldP spid="21" grpId="0" animBg="1"/>
      <p:bldP spid="22" grpId="0" animBg="1"/>
      <p:bldP spid="23" grpId="0" animBg="1"/>
      <p:bldP spid="24"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كل بيضاوي 5"/>
          <p:cNvSpPr/>
          <p:nvPr/>
        </p:nvSpPr>
        <p:spPr>
          <a:xfrm>
            <a:off x="5760132" y="798797"/>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3" name="مستطيل ذو زاويتين مستديرتين في نفس الجانب 2"/>
          <p:cNvSpPr/>
          <p:nvPr/>
        </p:nvSpPr>
        <p:spPr>
          <a:xfrm>
            <a:off x="2483768" y="1268760"/>
            <a:ext cx="6408712" cy="576064"/>
          </a:xfrm>
          <a:prstGeom prst="round2Same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مسائل تتعلق بمقومات القاعدة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14" name="شكل بيضاوي 13"/>
          <p:cNvSpPr/>
          <p:nvPr/>
        </p:nvSpPr>
        <p:spPr>
          <a:xfrm>
            <a:off x="5474011" y="908719"/>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5" name="معين 4"/>
          <p:cNvSpPr/>
          <p:nvPr/>
        </p:nvSpPr>
        <p:spPr>
          <a:xfrm>
            <a:off x="2211599" y="1483837"/>
            <a:ext cx="504056" cy="504056"/>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25" name="معين 24"/>
          <p:cNvSpPr/>
          <p:nvPr/>
        </p:nvSpPr>
        <p:spPr>
          <a:xfrm>
            <a:off x="2184965" y="1196752"/>
            <a:ext cx="360040" cy="360040"/>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015716" y="2564904"/>
            <a:ext cx="5112568" cy="432048"/>
          </a:xfrm>
          <a:prstGeom prst="round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just">
              <a:defRPr/>
            </a:pPr>
            <a:r>
              <a:rPr lang="ar-SA" sz="2000" dirty="0" smtClean="0">
                <a:solidFill>
                  <a:schemeClr val="tx2"/>
                </a:solidFill>
                <a:effectLst>
                  <a:outerShdw blurRad="38100" dist="38100" dir="2700000" algn="tl">
                    <a:srgbClr val="C0C0C0"/>
                  </a:outerShdw>
                </a:effectLst>
                <a:cs typeface="AL-Mohanad Bold" pitchFamily="2" charset="-78"/>
              </a:rPr>
              <a:t>اشتراط أن تكون القاعدة الفقهية قضية كلية حمليه موجبة </a:t>
            </a:r>
            <a:endParaRPr lang="ar-SA" sz="2000" dirty="0">
              <a:solidFill>
                <a:schemeClr val="tx2"/>
              </a:solidFill>
              <a:effectLst>
                <a:outerShdw blurRad="38100" dist="38100" dir="2700000" algn="tl">
                  <a:srgbClr val="C0C0C0"/>
                </a:outerShdw>
              </a:effectLst>
              <a:cs typeface="AL-Mohanad Bold" pitchFamily="2" charset="-78"/>
            </a:endParaRPr>
          </a:p>
        </p:txBody>
      </p:sp>
      <p:sp>
        <p:nvSpPr>
          <p:cNvPr id="26" name="مستطيل ذو زوايا قطرية مستديرة 25"/>
          <p:cNvSpPr/>
          <p:nvPr/>
        </p:nvSpPr>
        <p:spPr>
          <a:xfrm>
            <a:off x="3707904" y="3140968"/>
            <a:ext cx="1728192" cy="432048"/>
          </a:xfrm>
          <a:prstGeom prst="round2Diag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defRPr/>
            </a:pPr>
            <a:r>
              <a:rPr lang="ar-SA" sz="2400" dirty="0" smtClean="0">
                <a:solidFill>
                  <a:schemeClr val="tx2"/>
                </a:solidFill>
                <a:effectLst>
                  <a:outerShdw blurRad="38100" dist="38100" dir="2700000" algn="tl">
                    <a:srgbClr val="C0C0C0"/>
                  </a:outerShdw>
                </a:effectLst>
                <a:cs typeface="AL-Mohanad Bold" pitchFamily="2" charset="-78"/>
              </a:rPr>
              <a:t>ماذا نستبعد ؟</a:t>
            </a:r>
            <a:endParaRPr lang="ar-SA" sz="2400" dirty="0">
              <a:solidFill>
                <a:schemeClr val="tx2"/>
              </a:solidFill>
              <a:effectLst>
                <a:outerShdw blurRad="38100" dist="38100" dir="2700000" algn="tl">
                  <a:srgbClr val="C0C0C0"/>
                </a:outerShdw>
              </a:effectLst>
              <a:cs typeface="AL-Mohanad Bold" pitchFamily="2" charset="-78"/>
            </a:endParaRPr>
          </a:p>
        </p:txBody>
      </p:sp>
      <p:sp>
        <p:nvSpPr>
          <p:cNvPr id="27" name="مستطيل ذو زوايا قطرية مستديرة 26"/>
          <p:cNvSpPr/>
          <p:nvPr/>
        </p:nvSpPr>
        <p:spPr>
          <a:xfrm>
            <a:off x="6156176" y="3767496"/>
            <a:ext cx="2088232" cy="597607"/>
          </a:xfrm>
          <a:prstGeom prst="round2Diag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defRPr/>
            </a:pPr>
            <a:r>
              <a:rPr lang="ar-SA" sz="2400" dirty="0" smtClean="0">
                <a:solidFill>
                  <a:schemeClr val="tx1"/>
                </a:solidFill>
                <a:effectLst>
                  <a:outerShdw blurRad="38100" dist="38100" dir="2700000" algn="tl">
                    <a:srgbClr val="C0C0C0"/>
                  </a:outerShdw>
                </a:effectLst>
                <a:cs typeface="AL-Mohanad Bold" pitchFamily="2" charset="-78"/>
              </a:rPr>
              <a:t>القضية الجزئية</a:t>
            </a:r>
            <a:endParaRPr lang="ar-SA" sz="2400" dirty="0">
              <a:solidFill>
                <a:schemeClr val="tx1"/>
              </a:solidFill>
              <a:effectLst>
                <a:outerShdw blurRad="38100" dist="38100" dir="2700000" algn="tl">
                  <a:srgbClr val="C0C0C0"/>
                </a:outerShdw>
              </a:effectLst>
              <a:cs typeface="AL-Mohanad Bold" pitchFamily="2" charset="-78"/>
            </a:endParaRPr>
          </a:p>
        </p:txBody>
      </p:sp>
      <p:sp>
        <p:nvSpPr>
          <p:cNvPr id="29" name="مستطيل ذو زوايا قطرية مستديرة 28"/>
          <p:cNvSpPr/>
          <p:nvPr/>
        </p:nvSpPr>
        <p:spPr>
          <a:xfrm>
            <a:off x="3527884" y="3760117"/>
            <a:ext cx="2088232" cy="597607"/>
          </a:xfrm>
          <a:prstGeom prst="round2Diag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defRPr/>
            </a:pPr>
            <a:r>
              <a:rPr lang="ar-SA" sz="2000" dirty="0" smtClean="0">
                <a:solidFill>
                  <a:schemeClr val="tx1"/>
                </a:solidFill>
                <a:effectLst>
                  <a:outerShdw blurRad="38100" dist="38100" dir="2700000" algn="tl">
                    <a:srgbClr val="C0C0C0"/>
                  </a:outerShdw>
                </a:effectLst>
                <a:cs typeface="AL-Mohanad Bold" pitchFamily="2" charset="-78"/>
              </a:rPr>
              <a:t>القضية </a:t>
            </a:r>
            <a:r>
              <a:rPr lang="ar-SA" sz="2000" dirty="0" err="1" smtClean="0">
                <a:solidFill>
                  <a:schemeClr val="tx1"/>
                </a:solidFill>
                <a:effectLst>
                  <a:outerShdw blurRad="38100" dist="38100" dir="2700000" algn="tl">
                    <a:srgbClr val="C0C0C0"/>
                  </a:outerShdw>
                </a:effectLst>
                <a:cs typeface="AL-Mohanad Bold" pitchFamily="2" charset="-78"/>
              </a:rPr>
              <a:t>الحملية</a:t>
            </a:r>
            <a:r>
              <a:rPr lang="ar-SA" sz="2000" dirty="0" smtClean="0">
                <a:solidFill>
                  <a:schemeClr val="tx1"/>
                </a:solidFill>
                <a:effectLst>
                  <a:outerShdw blurRad="38100" dist="38100" dir="2700000" algn="tl">
                    <a:srgbClr val="C0C0C0"/>
                  </a:outerShdw>
                </a:effectLst>
                <a:cs typeface="AL-Mohanad Bold" pitchFamily="2" charset="-78"/>
              </a:rPr>
              <a:t> السالبة</a:t>
            </a:r>
            <a:endParaRPr lang="ar-SA" sz="2000" dirty="0">
              <a:solidFill>
                <a:schemeClr val="tx1"/>
              </a:solidFill>
              <a:effectLst>
                <a:outerShdw blurRad="38100" dist="38100" dir="2700000" algn="tl">
                  <a:srgbClr val="C0C0C0"/>
                </a:outerShdw>
              </a:effectLst>
              <a:cs typeface="AL-Mohanad Bold" pitchFamily="2" charset="-78"/>
            </a:endParaRPr>
          </a:p>
        </p:txBody>
      </p:sp>
      <p:sp>
        <p:nvSpPr>
          <p:cNvPr id="30" name="مستطيل ذو زوايا قطرية مستديرة 29"/>
          <p:cNvSpPr/>
          <p:nvPr/>
        </p:nvSpPr>
        <p:spPr>
          <a:xfrm>
            <a:off x="827584" y="3772655"/>
            <a:ext cx="2088232" cy="597607"/>
          </a:xfrm>
          <a:prstGeom prst="round2Diag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defRPr/>
            </a:pPr>
            <a:r>
              <a:rPr lang="ar-SA" sz="2000" dirty="0" smtClean="0">
                <a:solidFill>
                  <a:schemeClr val="tx1"/>
                </a:solidFill>
                <a:effectLst>
                  <a:outerShdw blurRad="38100" dist="38100" dir="2700000" algn="tl">
                    <a:srgbClr val="C0C0C0"/>
                  </a:outerShdw>
                </a:effectLst>
                <a:cs typeface="AL-Mohanad Bold" pitchFamily="2" charset="-78"/>
              </a:rPr>
              <a:t>القضية الشرطية الكلية </a:t>
            </a:r>
            <a:endParaRPr lang="ar-SA" sz="2000" dirty="0">
              <a:solidFill>
                <a:schemeClr val="tx1"/>
              </a:solidFill>
              <a:effectLst>
                <a:outerShdw blurRad="38100" dist="38100" dir="2700000" algn="tl">
                  <a:srgbClr val="C0C0C0"/>
                </a:outerShdw>
              </a:effectLst>
              <a:cs typeface="AL-Mohanad Bold" pitchFamily="2" charset="-78"/>
            </a:endParaRPr>
          </a:p>
        </p:txBody>
      </p:sp>
      <p:sp>
        <p:nvSpPr>
          <p:cNvPr id="12" name="شكل بيضاوي 11"/>
          <p:cNvSpPr/>
          <p:nvPr/>
        </p:nvSpPr>
        <p:spPr>
          <a:xfrm>
            <a:off x="6300192" y="4581128"/>
            <a:ext cx="1656184" cy="576064"/>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400" dirty="0" smtClean="0">
                <a:solidFill>
                  <a:schemeClr val="bg1"/>
                </a:solidFill>
                <a:cs typeface="AL-Mohanad Bold" pitchFamily="2" charset="-78"/>
              </a:rPr>
              <a:t>مثاله </a:t>
            </a:r>
            <a:endParaRPr lang="ar-SA" sz="2400" dirty="0">
              <a:solidFill>
                <a:schemeClr val="bg1"/>
              </a:solidFill>
            </a:endParaRPr>
          </a:p>
        </p:txBody>
      </p:sp>
      <p:sp>
        <p:nvSpPr>
          <p:cNvPr id="31" name="شكل بيضاوي 30"/>
          <p:cNvSpPr/>
          <p:nvPr/>
        </p:nvSpPr>
        <p:spPr>
          <a:xfrm>
            <a:off x="3743908" y="4556851"/>
            <a:ext cx="1656184" cy="576064"/>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400" dirty="0" smtClean="0">
                <a:solidFill>
                  <a:schemeClr val="bg1"/>
                </a:solidFill>
                <a:cs typeface="AL-Mohanad Bold" pitchFamily="2" charset="-78"/>
              </a:rPr>
              <a:t>مثاله </a:t>
            </a:r>
            <a:endParaRPr lang="ar-SA" sz="2400" dirty="0">
              <a:solidFill>
                <a:schemeClr val="bg1"/>
              </a:solidFill>
            </a:endParaRPr>
          </a:p>
        </p:txBody>
      </p:sp>
      <p:sp>
        <p:nvSpPr>
          <p:cNvPr id="32" name="شكل بيضاوي 31"/>
          <p:cNvSpPr/>
          <p:nvPr/>
        </p:nvSpPr>
        <p:spPr>
          <a:xfrm>
            <a:off x="1026066" y="4581128"/>
            <a:ext cx="1656184" cy="576064"/>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400" dirty="0" smtClean="0">
                <a:solidFill>
                  <a:schemeClr val="bg1"/>
                </a:solidFill>
                <a:cs typeface="AL-Mohanad Bold" pitchFamily="2" charset="-78"/>
              </a:rPr>
              <a:t>مثاله </a:t>
            </a:r>
            <a:endParaRPr lang="ar-SA" sz="2400" dirty="0">
              <a:solidFill>
                <a:schemeClr val="bg1"/>
              </a:solidFill>
            </a:endParaRPr>
          </a:p>
        </p:txBody>
      </p:sp>
      <p:sp>
        <p:nvSpPr>
          <p:cNvPr id="33" name="مستطيل ذو زوايا قطرية مستديرة 32"/>
          <p:cNvSpPr/>
          <p:nvPr/>
        </p:nvSpPr>
        <p:spPr>
          <a:xfrm>
            <a:off x="6084168" y="5229200"/>
            <a:ext cx="2088232" cy="1224136"/>
          </a:xfrm>
          <a:prstGeom prst="round2DiagRect">
            <a:avLst>
              <a:gd name="adj1" fmla="val 0"/>
              <a:gd name="adj2" fmla="val 0"/>
            </a:avLst>
          </a:prstGeom>
        </p:spPr>
        <p:style>
          <a:lnRef idx="2">
            <a:schemeClr val="accent4"/>
          </a:lnRef>
          <a:fillRef idx="1">
            <a:schemeClr val="lt1"/>
          </a:fillRef>
          <a:effectRef idx="0">
            <a:schemeClr val="accent4"/>
          </a:effectRef>
          <a:fontRef idx="minor">
            <a:schemeClr val="dk1"/>
          </a:fontRef>
        </p:style>
        <p:txBody>
          <a:bodyPr rtlCol="1" anchor="ctr"/>
          <a:lstStyle/>
          <a:p>
            <a:pPr algn="ctr">
              <a:defRPr/>
            </a:pPr>
            <a:r>
              <a:rPr lang="ar-SA" dirty="0" smtClean="0">
                <a:solidFill>
                  <a:schemeClr val="tx1"/>
                </a:solidFill>
                <a:effectLst>
                  <a:outerShdw blurRad="38100" dist="38100" dir="2700000" algn="tl">
                    <a:srgbClr val="C0C0C0"/>
                  </a:outerShdw>
                </a:effectLst>
                <a:cs typeface="AL-Mohanad Bold" pitchFamily="2" charset="-78"/>
              </a:rPr>
              <a:t>من أفطر في نهار رمضان عمداً فعليه القضاء.</a:t>
            </a:r>
            <a:endParaRPr lang="ar-SA" dirty="0">
              <a:solidFill>
                <a:schemeClr val="tx1"/>
              </a:solidFill>
              <a:effectLst>
                <a:outerShdw blurRad="38100" dist="38100" dir="2700000" algn="tl">
                  <a:srgbClr val="C0C0C0"/>
                </a:outerShdw>
              </a:effectLst>
              <a:cs typeface="AL-Mohanad Bold" pitchFamily="2" charset="-78"/>
            </a:endParaRPr>
          </a:p>
        </p:txBody>
      </p:sp>
      <p:sp>
        <p:nvSpPr>
          <p:cNvPr id="34" name="مستطيل ذو زوايا قطرية مستديرة 33"/>
          <p:cNvSpPr/>
          <p:nvPr/>
        </p:nvSpPr>
        <p:spPr>
          <a:xfrm>
            <a:off x="3527884" y="5229200"/>
            <a:ext cx="2088232" cy="1224136"/>
          </a:xfrm>
          <a:prstGeom prst="round2DiagRect">
            <a:avLst>
              <a:gd name="adj1" fmla="val 0"/>
              <a:gd name="adj2" fmla="val 0"/>
            </a:avLst>
          </a:prstGeom>
        </p:spPr>
        <p:style>
          <a:lnRef idx="2">
            <a:schemeClr val="accent4"/>
          </a:lnRef>
          <a:fillRef idx="1">
            <a:schemeClr val="lt1"/>
          </a:fillRef>
          <a:effectRef idx="0">
            <a:schemeClr val="accent4"/>
          </a:effectRef>
          <a:fontRef idx="minor">
            <a:schemeClr val="dk1"/>
          </a:fontRef>
        </p:style>
        <p:txBody>
          <a:bodyPr rtlCol="1" anchor="ctr"/>
          <a:lstStyle/>
          <a:p>
            <a:pPr algn="ctr">
              <a:defRPr/>
            </a:pPr>
            <a:r>
              <a:rPr lang="ar-SA" dirty="0" smtClean="0">
                <a:solidFill>
                  <a:schemeClr val="tx1"/>
                </a:solidFill>
                <a:effectLst>
                  <a:outerShdw blurRad="38100" dist="38100" dir="2700000" algn="tl">
                    <a:srgbClr val="C0C0C0"/>
                  </a:outerShdw>
                </a:effectLst>
                <a:cs typeface="AL-Mohanad Bold" pitchFamily="2" charset="-78"/>
              </a:rPr>
              <a:t>قاعدة ( لا ضرر ولا ضرار ) و ( لا عبرة للتوهم ).</a:t>
            </a:r>
            <a:endParaRPr lang="ar-SA" dirty="0">
              <a:solidFill>
                <a:schemeClr val="tx1"/>
              </a:solidFill>
              <a:effectLst>
                <a:outerShdw blurRad="38100" dist="38100" dir="2700000" algn="tl">
                  <a:srgbClr val="C0C0C0"/>
                </a:outerShdw>
              </a:effectLst>
              <a:cs typeface="AL-Mohanad Bold" pitchFamily="2" charset="-78"/>
            </a:endParaRPr>
          </a:p>
        </p:txBody>
      </p:sp>
      <p:sp>
        <p:nvSpPr>
          <p:cNvPr id="35" name="مستطيل ذو زوايا قطرية مستديرة 34"/>
          <p:cNvSpPr/>
          <p:nvPr/>
        </p:nvSpPr>
        <p:spPr>
          <a:xfrm>
            <a:off x="829013" y="5229200"/>
            <a:ext cx="2088232" cy="1263024"/>
          </a:xfrm>
          <a:prstGeom prst="round2DiagRect">
            <a:avLst>
              <a:gd name="adj1" fmla="val 0"/>
              <a:gd name="adj2" fmla="val 0"/>
            </a:avLst>
          </a:prstGeom>
        </p:spPr>
        <p:style>
          <a:lnRef idx="2">
            <a:schemeClr val="accent4"/>
          </a:lnRef>
          <a:fillRef idx="1">
            <a:schemeClr val="lt1"/>
          </a:fillRef>
          <a:effectRef idx="0">
            <a:schemeClr val="accent4"/>
          </a:effectRef>
          <a:fontRef idx="minor">
            <a:schemeClr val="dk1"/>
          </a:fontRef>
        </p:style>
        <p:txBody>
          <a:bodyPr rtlCol="1" anchor="ctr"/>
          <a:lstStyle/>
          <a:p>
            <a:pPr algn="ctr">
              <a:defRPr/>
            </a:pPr>
            <a:r>
              <a:rPr lang="ar-SA" sz="2000" dirty="0" smtClean="0">
                <a:solidFill>
                  <a:schemeClr val="tx1"/>
                </a:solidFill>
                <a:effectLst>
                  <a:outerShdw blurRad="38100" dist="38100" dir="2700000" algn="tl">
                    <a:srgbClr val="C0C0C0"/>
                  </a:outerShdw>
                </a:effectLst>
                <a:cs typeface="AL-Mohanad Bold" pitchFamily="2" charset="-78"/>
              </a:rPr>
              <a:t>قاعدة ( إذا ضاق الأمر اتسع )و( إذا زال المانع عاد الممنوع) .</a:t>
            </a:r>
            <a:endParaRPr lang="ar-SA" sz="2000" dirty="0">
              <a:solidFill>
                <a:schemeClr val="tx1"/>
              </a:solidFill>
              <a:effectLst>
                <a:outerShdw blurRad="38100" dist="38100" dir="2700000" algn="tl">
                  <a:srgbClr val="C0C0C0"/>
                </a:outerShdw>
              </a:effectLst>
              <a:cs typeface="AL-Mohanad Bold" pitchFamily="2" charset="-78"/>
            </a:endParaRPr>
          </a:p>
        </p:txBody>
      </p:sp>
      <p:sp>
        <p:nvSpPr>
          <p:cNvPr id="15" name="مربع نص 14"/>
          <p:cNvSpPr txBox="1"/>
          <p:nvPr/>
        </p:nvSpPr>
        <p:spPr>
          <a:xfrm>
            <a:off x="3347864" y="1987893"/>
            <a:ext cx="2412268" cy="584775"/>
          </a:xfrm>
          <a:prstGeom prst="rect">
            <a:avLst/>
          </a:prstGeom>
          <a:noFill/>
        </p:spPr>
        <p:txBody>
          <a:bodyPr wrap="square" rtlCol="1">
            <a:spAutoFit/>
          </a:bodyPr>
          <a:lstStyle/>
          <a:p>
            <a:pPr algn="ctr"/>
            <a:r>
              <a:rPr lang="ar-SA" sz="3200" dirty="0" smtClean="0">
                <a:cs typeface="AL-Mateen" pitchFamily="2" charset="-78"/>
              </a:rPr>
              <a:t>المسألة الأولى </a:t>
            </a:r>
            <a:endParaRPr lang="ar-SA" sz="3200" dirty="0">
              <a:cs typeface="AL-Mateen" pitchFamily="2" charset="-78"/>
            </a:endParaRPr>
          </a:p>
        </p:txBody>
      </p:sp>
    </p:spTree>
    <p:extLst>
      <p:ext uri="{BB962C8B-B14F-4D97-AF65-F5344CB8AC3E}">
        <p14:creationId xmlns:p14="http://schemas.microsoft.com/office/powerpoint/2010/main" xmlns="" val="304041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wd">
                                    <p:tmPct val="10000"/>
                                  </p:iterate>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iterate type="wd">
                                    <p:tmPct val="10000"/>
                                  </p:iterate>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500"/>
                                        <p:tgtEl>
                                          <p:spTgt spid="3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iterate type="wd">
                                    <p:tmPct val="10000"/>
                                  </p:iterate>
                                  <p:childTnLst>
                                    <p:set>
                                      <p:cBhvr>
                                        <p:cTn id="61" dur="1" fill="hold">
                                          <p:stCondLst>
                                            <p:cond delay="0"/>
                                          </p:stCondLst>
                                        </p:cTn>
                                        <p:tgtEl>
                                          <p:spTgt spid="35"/>
                                        </p:tgtEl>
                                        <p:attrNameLst>
                                          <p:attrName>style.visibility</p:attrName>
                                        </p:attrNameLst>
                                      </p:cBhvr>
                                      <p:to>
                                        <p:strVal val="visible"/>
                                      </p:to>
                                    </p:set>
                                    <p:animEffect transition="in" filter="fade">
                                      <p:cBhvr>
                                        <p:cTn id="6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6" grpId="0" animBg="1"/>
      <p:bldP spid="27" grpId="0" animBg="1"/>
      <p:bldP spid="29" grpId="0" animBg="1"/>
      <p:bldP spid="30" grpId="0" animBg="1"/>
      <p:bldP spid="12" grpId="0" animBg="1"/>
      <p:bldP spid="31" grpId="0" animBg="1"/>
      <p:bldP spid="32" grpId="0" animBg="1"/>
      <p:bldP spid="33" grpId="0" animBg="1"/>
      <p:bldP spid="34" grpId="0" animBg="1"/>
      <p:bldP spid="35" grpId="0" animBg="1"/>
      <p:bldP spid="1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كل بيضاوي 5"/>
          <p:cNvSpPr/>
          <p:nvPr/>
        </p:nvSpPr>
        <p:spPr>
          <a:xfrm>
            <a:off x="5760132" y="798797"/>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3" name="مستطيل ذو زاويتين مستديرتين في نفس الجانب 2"/>
          <p:cNvSpPr/>
          <p:nvPr/>
        </p:nvSpPr>
        <p:spPr>
          <a:xfrm>
            <a:off x="2483768" y="1268760"/>
            <a:ext cx="6408712" cy="576064"/>
          </a:xfrm>
          <a:prstGeom prst="round2Same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مسائل تتعلق بمقومات القاعدة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14" name="شكل بيضاوي 13"/>
          <p:cNvSpPr/>
          <p:nvPr/>
        </p:nvSpPr>
        <p:spPr>
          <a:xfrm>
            <a:off x="5474011" y="908719"/>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5" name="معين 4"/>
          <p:cNvSpPr/>
          <p:nvPr/>
        </p:nvSpPr>
        <p:spPr>
          <a:xfrm>
            <a:off x="2211599" y="1483837"/>
            <a:ext cx="504056" cy="504056"/>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25" name="معين 24"/>
          <p:cNvSpPr/>
          <p:nvPr/>
        </p:nvSpPr>
        <p:spPr>
          <a:xfrm>
            <a:off x="2184965" y="1196752"/>
            <a:ext cx="360040" cy="360040"/>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519772" y="2564904"/>
            <a:ext cx="4140460" cy="648072"/>
          </a:xfrm>
          <a:prstGeom prst="round2DiagRect">
            <a:avLst>
              <a:gd name="adj1" fmla="val 16667"/>
              <a:gd name="adj2" fmla="val 5000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sz="2800" dirty="0" smtClean="0">
                <a:solidFill>
                  <a:schemeClr val="tx2"/>
                </a:solidFill>
                <a:effectLst>
                  <a:outerShdw blurRad="38100" dist="38100" dir="2700000" algn="tl">
                    <a:srgbClr val="C0C0C0"/>
                  </a:outerShdw>
                </a:effectLst>
                <a:cs typeface="AL-Mohanad Bold" pitchFamily="2" charset="-78"/>
              </a:rPr>
              <a:t>ما رأينا بذلك </a:t>
            </a:r>
            <a:endParaRPr lang="ar-SA" sz="2800" dirty="0">
              <a:solidFill>
                <a:schemeClr val="tx2"/>
              </a:solidFill>
              <a:effectLst>
                <a:outerShdw blurRad="38100" dist="38100" dir="2700000" algn="tl">
                  <a:srgbClr val="C0C0C0"/>
                </a:outerShdw>
              </a:effectLst>
              <a:cs typeface="AL-Mohanad Bold" pitchFamily="2" charset="-78"/>
            </a:endParaRPr>
          </a:p>
        </p:txBody>
      </p:sp>
      <p:sp>
        <p:nvSpPr>
          <p:cNvPr id="15" name="مربع نص 14"/>
          <p:cNvSpPr txBox="1"/>
          <p:nvPr/>
        </p:nvSpPr>
        <p:spPr>
          <a:xfrm>
            <a:off x="3347864" y="1987893"/>
            <a:ext cx="2412268" cy="584775"/>
          </a:xfrm>
          <a:prstGeom prst="rect">
            <a:avLst/>
          </a:prstGeom>
          <a:noFill/>
        </p:spPr>
        <p:txBody>
          <a:bodyPr wrap="square" rtlCol="1">
            <a:spAutoFit/>
          </a:bodyPr>
          <a:lstStyle/>
          <a:p>
            <a:pPr algn="ctr"/>
            <a:r>
              <a:rPr lang="ar-SA" sz="3200" dirty="0" smtClean="0">
                <a:cs typeface="AL-Mateen" pitchFamily="2" charset="-78"/>
              </a:rPr>
              <a:t>المسألة الأولى </a:t>
            </a:r>
            <a:endParaRPr lang="ar-SA" sz="3200" dirty="0">
              <a:cs typeface="AL-Mateen" pitchFamily="2" charset="-78"/>
            </a:endParaRPr>
          </a:p>
        </p:txBody>
      </p:sp>
      <p:sp>
        <p:nvSpPr>
          <p:cNvPr id="2" name="مستطيل 1"/>
          <p:cNvSpPr/>
          <p:nvPr/>
        </p:nvSpPr>
        <p:spPr>
          <a:xfrm>
            <a:off x="467544" y="3356992"/>
            <a:ext cx="8208912" cy="309634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2800" dirty="0" smtClean="0">
                <a:solidFill>
                  <a:schemeClr val="tx1"/>
                </a:solidFill>
                <a:effectLst>
                  <a:outerShdw blurRad="38100" dist="38100" dir="2700000" algn="tl">
                    <a:srgbClr val="C0C0C0"/>
                  </a:outerShdw>
                </a:effectLst>
                <a:cs typeface="AL-Mohanad Bold" pitchFamily="2" charset="-78"/>
              </a:rPr>
              <a:t>* أما استبعاد القضايا الجزئية فهو </a:t>
            </a:r>
            <a:r>
              <a:rPr lang="ar-SA" sz="2800" dirty="0" err="1" smtClean="0">
                <a:solidFill>
                  <a:schemeClr val="tx1"/>
                </a:solidFill>
                <a:effectLst>
                  <a:outerShdw blurRad="38100" dist="38100" dir="2700000" algn="tl">
                    <a:srgbClr val="C0C0C0"/>
                  </a:outerShdw>
                </a:effectLst>
                <a:cs typeface="AL-Mohanad Bold" pitchFamily="2" charset="-78"/>
              </a:rPr>
              <a:t>تقتضيه</a:t>
            </a:r>
            <a:r>
              <a:rPr lang="ar-SA" sz="2800" dirty="0" smtClean="0">
                <a:solidFill>
                  <a:schemeClr val="tx1"/>
                </a:solidFill>
                <a:effectLst>
                  <a:outerShdw blurRad="38100" dist="38100" dir="2700000" algn="tl">
                    <a:srgbClr val="C0C0C0"/>
                  </a:outerShdw>
                </a:effectLst>
                <a:cs typeface="AL-Mohanad Bold" pitchFamily="2" charset="-78"/>
              </a:rPr>
              <a:t> طبيعة القاعدة الفقهية ولا نزاع في هذا الأمر .</a:t>
            </a:r>
          </a:p>
          <a:p>
            <a:pPr>
              <a:defRPr/>
            </a:pPr>
            <a:r>
              <a:rPr lang="ar-SA" sz="2800" dirty="0" smtClean="0">
                <a:solidFill>
                  <a:schemeClr val="tx1"/>
                </a:solidFill>
                <a:effectLst>
                  <a:outerShdw blurRad="38100" dist="38100" dir="2700000" algn="tl">
                    <a:srgbClr val="C0C0C0"/>
                  </a:outerShdw>
                </a:effectLst>
                <a:cs typeface="AL-Mohanad Bold" pitchFamily="2" charset="-78"/>
              </a:rPr>
              <a:t>* وأما استبعاد القضايا السالبة و الشرطية فيحتاج إلى تأمل ، وواقع القضايا الفقهية ينفي مثل هذا الكلام ، فهناك طائفة من القواعد السالبة و الشرطية – كما مثلنا </a:t>
            </a:r>
            <a:r>
              <a:rPr lang="ar-SA" sz="2800" dirty="0" err="1" smtClean="0">
                <a:solidFill>
                  <a:schemeClr val="tx1"/>
                </a:solidFill>
                <a:effectLst>
                  <a:outerShdw blurRad="38100" dist="38100" dir="2700000" algn="tl">
                    <a:srgbClr val="C0C0C0"/>
                  </a:outerShdw>
                </a:effectLst>
                <a:cs typeface="AL-Mohanad Bold" pitchFamily="2" charset="-78"/>
              </a:rPr>
              <a:t>السابقا</a:t>
            </a:r>
            <a:r>
              <a:rPr lang="ar-SA" sz="2800" dirty="0" smtClean="0">
                <a:solidFill>
                  <a:schemeClr val="tx1"/>
                </a:solidFill>
                <a:effectLst>
                  <a:outerShdw blurRad="38100" dist="38100" dir="2700000" algn="tl">
                    <a:srgbClr val="C0C0C0"/>
                  </a:outerShdw>
                </a:effectLst>
                <a:cs typeface="AL-Mohanad Bold" pitchFamily="2" charset="-78"/>
              </a:rPr>
              <a:t> – تنطبق على جزئيات كثيرة و تستنبط منها أحكامها ، فاستبعادها بإطلاق لا يتفق مع واقع القواعد المعروفة .</a:t>
            </a:r>
            <a:endParaRPr lang="ar-SA" sz="28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968943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bg/>
                                          </p:spTgt>
                                        </p:tgtEl>
                                        <p:attrNameLst>
                                          <p:attrName>style.visibility</p:attrName>
                                        </p:attrNameLst>
                                      </p:cBhvr>
                                      <p:to>
                                        <p:strVal val="visible"/>
                                      </p:to>
                                    </p:set>
                                    <p:animEffect transition="in" filter="fade">
                                      <p:cBhvr>
                                        <p:cTn id="12" dur="500"/>
                                        <p:tgtEl>
                                          <p:spTgt spid="2">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fade">
                                      <p:cBhvr>
                                        <p:cTn id="2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كل بيضاوي 5"/>
          <p:cNvSpPr/>
          <p:nvPr/>
        </p:nvSpPr>
        <p:spPr>
          <a:xfrm>
            <a:off x="5760132" y="798797"/>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3" name="مستطيل ذو زاويتين مستديرتين في نفس الجانب 2"/>
          <p:cNvSpPr/>
          <p:nvPr/>
        </p:nvSpPr>
        <p:spPr>
          <a:xfrm>
            <a:off x="2483768" y="1268760"/>
            <a:ext cx="6408712" cy="576064"/>
          </a:xfrm>
          <a:prstGeom prst="round2Same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مسائل تتعلق بمقومات القاعدة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14" name="شكل بيضاوي 13"/>
          <p:cNvSpPr/>
          <p:nvPr/>
        </p:nvSpPr>
        <p:spPr>
          <a:xfrm>
            <a:off x="5474011" y="908719"/>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5" name="معين 4"/>
          <p:cNvSpPr/>
          <p:nvPr/>
        </p:nvSpPr>
        <p:spPr>
          <a:xfrm>
            <a:off x="2211599" y="1483837"/>
            <a:ext cx="504056" cy="504056"/>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25" name="معين 24"/>
          <p:cNvSpPr/>
          <p:nvPr/>
        </p:nvSpPr>
        <p:spPr>
          <a:xfrm>
            <a:off x="2184965" y="1196752"/>
            <a:ext cx="360040" cy="360040"/>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015716" y="2564904"/>
            <a:ext cx="5112568" cy="432048"/>
          </a:xfrm>
          <a:prstGeom prst="round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sz="2400" dirty="0" smtClean="0">
                <a:solidFill>
                  <a:schemeClr val="tx2"/>
                </a:solidFill>
                <a:effectLst>
                  <a:outerShdw blurRad="38100" dist="38100" dir="2700000" algn="tl">
                    <a:srgbClr val="C0C0C0"/>
                  </a:outerShdw>
                </a:effectLst>
                <a:cs typeface="AL-Mohanad Bold" pitchFamily="2" charset="-78"/>
              </a:rPr>
              <a:t>أن تكون القاعدة مصوغة بعبارة موجزة </a:t>
            </a:r>
            <a:endParaRPr lang="ar-SA" sz="2400" dirty="0">
              <a:solidFill>
                <a:schemeClr val="tx2"/>
              </a:solidFill>
              <a:effectLst>
                <a:outerShdw blurRad="38100" dist="38100" dir="2700000" algn="tl">
                  <a:srgbClr val="C0C0C0"/>
                </a:outerShdw>
              </a:effectLst>
              <a:cs typeface="AL-Mohanad Bold" pitchFamily="2" charset="-78"/>
            </a:endParaRPr>
          </a:p>
        </p:txBody>
      </p:sp>
      <p:sp>
        <p:nvSpPr>
          <p:cNvPr id="26" name="مستطيل ذو زوايا قطرية مستديرة 25"/>
          <p:cNvSpPr/>
          <p:nvPr/>
        </p:nvSpPr>
        <p:spPr>
          <a:xfrm>
            <a:off x="3275856" y="3140968"/>
            <a:ext cx="2592288" cy="432048"/>
          </a:xfrm>
          <a:prstGeom prst="round2Diag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defRPr/>
            </a:pPr>
            <a:r>
              <a:rPr lang="ar-SA" sz="2400" dirty="0" smtClean="0">
                <a:solidFill>
                  <a:schemeClr val="tx2"/>
                </a:solidFill>
                <a:effectLst>
                  <a:outerShdw blurRad="38100" dist="38100" dir="2700000" algn="tl">
                    <a:srgbClr val="C0C0C0"/>
                  </a:outerShdw>
                </a:effectLst>
                <a:cs typeface="AL-Mohanad Bold" pitchFamily="2" charset="-78"/>
              </a:rPr>
              <a:t>ما رأينا في ذلك ؟</a:t>
            </a:r>
            <a:endParaRPr lang="ar-SA" sz="2400" dirty="0">
              <a:solidFill>
                <a:schemeClr val="tx2"/>
              </a:solidFill>
              <a:effectLst>
                <a:outerShdw blurRad="38100" dist="38100" dir="2700000" algn="tl">
                  <a:srgbClr val="C0C0C0"/>
                </a:outerShdw>
              </a:effectLst>
              <a:cs typeface="AL-Mohanad Bold" pitchFamily="2" charset="-78"/>
            </a:endParaRPr>
          </a:p>
        </p:txBody>
      </p:sp>
      <p:sp>
        <p:nvSpPr>
          <p:cNvPr id="15" name="مربع نص 14"/>
          <p:cNvSpPr txBox="1"/>
          <p:nvPr/>
        </p:nvSpPr>
        <p:spPr>
          <a:xfrm>
            <a:off x="3347864" y="1987893"/>
            <a:ext cx="2412268" cy="584775"/>
          </a:xfrm>
          <a:prstGeom prst="rect">
            <a:avLst/>
          </a:prstGeom>
          <a:noFill/>
        </p:spPr>
        <p:txBody>
          <a:bodyPr wrap="square" rtlCol="1">
            <a:spAutoFit/>
          </a:bodyPr>
          <a:lstStyle/>
          <a:p>
            <a:pPr algn="ctr"/>
            <a:r>
              <a:rPr lang="ar-SA" sz="3200" dirty="0" smtClean="0">
                <a:cs typeface="AL-Mateen" pitchFamily="2" charset="-78"/>
              </a:rPr>
              <a:t>المسألة الثانية </a:t>
            </a:r>
            <a:endParaRPr lang="ar-SA" sz="3200" dirty="0">
              <a:cs typeface="AL-Mateen" pitchFamily="2" charset="-78"/>
            </a:endParaRPr>
          </a:p>
        </p:txBody>
      </p:sp>
      <p:sp>
        <p:nvSpPr>
          <p:cNvPr id="19" name="مستطيل 18"/>
          <p:cNvSpPr/>
          <p:nvPr/>
        </p:nvSpPr>
        <p:spPr>
          <a:xfrm>
            <a:off x="467544" y="3717032"/>
            <a:ext cx="8208912" cy="273630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2500" dirty="0" smtClean="0">
                <a:solidFill>
                  <a:schemeClr val="tx1"/>
                </a:solidFill>
                <a:effectLst>
                  <a:outerShdw blurRad="38100" dist="38100" dir="2700000" algn="tl">
                    <a:srgbClr val="C0C0C0"/>
                  </a:outerShdw>
                </a:effectLst>
                <a:cs typeface="AL-Mohanad Bold" pitchFamily="2" charset="-78"/>
              </a:rPr>
              <a:t>* ولسنا نرى من خلال النظر ما يؤيد ذلك . نعم إن إحكام الصياغة و الإتيان بالقاعدة </a:t>
            </a:r>
            <a:r>
              <a:rPr lang="ar-SA" sz="2500" dirty="0" err="1" smtClean="0">
                <a:solidFill>
                  <a:schemeClr val="tx1"/>
                </a:solidFill>
                <a:effectLst>
                  <a:outerShdw blurRad="38100" dist="38100" dir="2700000" algn="tl">
                    <a:srgbClr val="C0C0C0"/>
                  </a:outerShdw>
                </a:effectLst>
                <a:cs typeface="AL-Mohanad Bold" pitchFamily="2" charset="-78"/>
              </a:rPr>
              <a:t>بأوجز</a:t>
            </a:r>
            <a:r>
              <a:rPr lang="ar-SA" sz="2500" dirty="0" smtClean="0">
                <a:solidFill>
                  <a:schemeClr val="tx1"/>
                </a:solidFill>
                <a:effectLst>
                  <a:outerShdw blurRad="38100" dist="38100" dir="2700000" algn="tl">
                    <a:srgbClr val="C0C0C0"/>
                  </a:outerShdw>
                </a:effectLst>
                <a:cs typeface="AL-Mohanad Bold" pitchFamily="2" charset="-78"/>
              </a:rPr>
              <a:t> الألفاظ يعد من الأمور الحسنة ، و أغلب القواعد العامة من هذا الباب . </a:t>
            </a:r>
          </a:p>
          <a:p>
            <a:pPr>
              <a:defRPr/>
            </a:pPr>
            <a:r>
              <a:rPr lang="ar-SA" sz="2500" dirty="0" smtClean="0">
                <a:solidFill>
                  <a:schemeClr val="tx1"/>
                </a:solidFill>
                <a:effectLst>
                  <a:outerShdw blurRad="38100" dist="38100" dir="2700000" algn="tl">
                    <a:srgbClr val="C0C0C0"/>
                  </a:outerShdw>
                </a:effectLst>
                <a:cs typeface="AL-Mohanad Bold" pitchFamily="2" charset="-78"/>
              </a:rPr>
              <a:t>* هناك قواعد كثيرة جداً لا يتحقق فيها مثل هذا الأمر كقواعد ابن رجب ، وأكثر قواعد المقري . </a:t>
            </a:r>
          </a:p>
          <a:p>
            <a:pPr>
              <a:defRPr/>
            </a:pPr>
            <a:r>
              <a:rPr lang="ar-SA" sz="2500" dirty="0" smtClean="0">
                <a:solidFill>
                  <a:schemeClr val="tx1"/>
                </a:solidFill>
                <a:effectLst>
                  <a:outerShdw blurRad="38100" dist="38100" dir="2700000" algn="tl">
                    <a:srgbClr val="C0C0C0"/>
                  </a:outerShdw>
                </a:effectLst>
                <a:cs typeface="AL-Mohanad Bold" pitchFamily="2" charset="-78"/>
              </a:rPr>
              <a:t>* إن الأساس في القاعدة هو نوع القضية لا كمية الكلمات ، ولذا لا نرى الإيجاز ركناً ولا شرطاً في القاعدة الفقهية ، ولكن نراه من محسنات القاعدة الفقهية .</a:t>
            </a:r>
            <a:endParaRPr lang="ar-SA" sz="25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293404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bg/>
                                          </p:spTgt>
                                        </p:tgtEl>
                                        <p:attrNameLst>
                                          <p:attrName>style.visibility</p:attrName>
                                        </p:attrNameLst>
                                      </p:cBhvr>
                                      <p:to>
                                        <p:strVal val="visible"/>
                                      </p:to>
                                    </p:set>
                                    <p:animEffect transition="in" filter="fade">
                                      <p:cBhvr>
                                        <p:cTn id="22" dur="500"/>
                                        <p:tgtEl>
                                          <p:spTgt spid="19">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fade">
                                      <p:cBhvr>
                                        <p:cTn id="27" dur="500"/>
                                        <p:tgtEl>
                                          <p:spTgt spid="1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xEl>
                                              <p:pRg st="1" end="1"/>
                                            </p:txEl>
                                          </p:spTgt>
                                        </p:tgtEl>
                                        <p:attrNameLst>
                                          <p:attrName>style.visibility</p:attrName>
                                        </p:attrNameLst>
                                      </p:cBhvr>
                                      <p:to>
                                        <p:strVal val="visible"/>
                                      </p:to>
                                    </p:set>
                                    <p:animEffect transition="in" filter="fade">
                                      <p:cBhvr>
                                        <p:cTn id="32" dur="500"/>
                                        <p:tgtEl>
                                          <p:spTgt spid="19">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9">
                                            <p:txEl>
                                              <p:pRg st="2" end="2"/>
                                            </p:txEl>
                                          </p:spTgt>
                                        </p:tgtEl>
                                        <p:attrNameLst>
                                          <p:attrName>style.visibility</p:attrName>
                                        </p:attrNameLst>
                                      </p:cBhvr>
                                      <p:to>
                                        <p:strVal val="visible"/>
                                      </p:to>
                                    </p:set>
                                    <p:animEffect transition="in" filter="fade">
                                      <p:cBhvr>
                                        <p:cTn id="37" dur="500"/>
                                        <p:tgtEl>
                                          <p:spTgt spid="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6" grpId="0" animBg="1"/>
      <p:bldP spid="15" grpId="0"/>
      <p:bldP spid="19"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كل بيضاوي 5"/>
          <p:cNvSpPr/>
          <p:nvPr/>
        </p:nvSpPr>
        <p:spPr>
          <a:xfrm>
            <a:off x="5760132" y="798797"/>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3" name="مستطيل ذو زاويتين مستديرتين في نفس الجانب 2"/>
          <p:cNvSpPr/>
          <p:nvPr/>
        </p:nvSpPr>
        <p:spPr>
          <a:xfrm>
            <a:off x="2483768" y="1268760"/>
            <a:ext cx="6408712" cy="576064"/>
          </a:xfrm>
          <a:prstGeom prst="round2Same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مسائل تتعلق بمقومات القاعدة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14" name="شكل بيضاوي 13"/>
          <p:cNvSpPr/>
          <p:nvPr/>
        </p:nvSpPr>
        <p:spPr>
          <a:xfrm>
            <a:off x="5474011" y="908719"/>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5" name="معين 4"/>
          <p:cNvSpPr/>
          <p:nvPr/>
        </p:nvSpPr>
        <p:spPr>
          <a:xfrm>
            <a:off x="2211599" y="1483837"/>
            <a:ext cx="504056" cy="504056"/>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25" name="معين 24"/>
          <p:cNvSpPr/>
          <p:nvPr/>
        </p:nvSpPr>
        <p:spPr>
          <a:xfrm>
            <a:off x="2184965" y="1196752"/>
            <a:ext cx="360040" cy="360040"/>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015716" y="2564904"/>
            <a:ext cx="5112568" cy="432048"/>
          </a:xfrm>
          <a:prstGeom prst="round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sz="2400" dirty="0" smtClean="0">
                <a:solidFill>
                  <a:schemeClr val="tx2"/>
                </a:solidFill>
                <a:effectLst>
                  <a:outerShdw blurRad="38100" dist="38100" dir="2700000" algn="tl">
                    <a:srgbClr val="C0C0C0"/>
                  </a:outerShdw>
                </a:effectLst>
                <a:cs typeface="AL-Mohanad Bold" pitchFamily="2" charset="-78"/>
              </a:rPr>
              <a:t>اشتراط أن تكون القاعدة قضية تركيبية</a:t>
            </a:r>
            <a:endParaRPr lang="ar-SA" sz="2400" dirty="0">
              <a:solidFill>
                <a:schemeClr val="tx2"/>
              </a:solidFill>
              <a:effectLst>
                <a:outerShdw blurRad="38100" dist="38100" dir="2700000" algn="tl">
                  <a:srgbClr val="C0C0C0"/>
                </a:outerShdw>
              </a:effectLst>
              <a:cs typeface="AL-Mohanad Bold" pitchFamily="2" charset="-78"/>
            </a:endParaRPr>
          </a:p>
        </p:txBody>
      </p:sp>
      <p:sp>
        <p:nvSpPr>
          <p:cNvPr id="26" name="مستطيل ذو زوايا قطرية مستديرة 25"/>
          <p:cNvSpPr/>
          <p:nvPr/>
        </p:nvSpPr>
        <p:spPr>
          <a:xfrm>
            <a:off x="3275856" y="3140968"/>
            <a:ext cx="2592288" cy="432048"/>
          </a:xfrm>
          <a:prstGeom prst="round2Diag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defRPr/>
            </a:pPr>
            <a:r>
              <a:rPr lang="ar-SA" sz="2400" dirty="0" smtClean="0">
                <a:solidFill>
                  <a:schemeClr val="tx2"/>
                </a:solidFill>
                <a:effectLst>
                  <a:outerShdw blurRad="38100" dist="38100" dir="2700000" algn="tl">
                    <a:srgbClr val="C0C0C0"/>
                  </a:outerShdw>
                </a:effectLst>
                <a:cs typeface="AL-Mohanad Bold" pitchFamily="2" charset="-78"/>
              </a:rPr>
              <a:t>ما رأينا في ذلك ؟</a:t>
            </a:r>
            <a:endParaRPr lang="ar-SA" sz="2400" dirty="0">
              <a:solidFill>
                <a:schemeClr val="tx2"/>
              </a:solidFill>
              <a:effectLst>
                <a:outerShdw blurRad="38100" dist="38100" dir="2700000" algn="tl">
                  <a:srgbClr val="C0C0C0"/>
                </a:outerShdw>
              </a:effectLst>
              <a:cs typeface="AL-Mohanad Bold" pitchFamily="2" charset="-78"/>
            </a:endParaRPr>
          </a:p>
        </p:txBody>
      </p:sp>
      <p:sp>
        <p:nvSpPr>
          <p:cNvPr id="15" name="مربع نص 14"/>
          <p:cNvSpPr txBox="1"/>
          <p:nvPr/>
        </p:nvSpPr>
        <p:spPr>
          <a:xfrm>
            <a:off x="3347864" y="1987893"/>
            <a:ext cx="2412268" cy="584775"/>
          </a:xfrm>
          <a:prstGeom prst="rect">
            <a:avLst/>
          </a:prstGeom>
          <a:noFill/>
        </p:spPr>
        <p:txBody>
          <a:bodyPr wrap="square" rtlCol="1">
            <a:spAutoFit/>
          </a:bodyPr>
          <a:lstStyle/>
          <a:p>
            <a:pPr algn="ctr"/>
            <a:r>
              <a:rPr lang="ar-SA" sz="3200" dirty="0" smtClean="0">
                <a:cs typeface="AL-Mateen" pitchFamily="2" charset="-78"/>
              </a:rPr>
              <a:t>المسألة الثالثة </a:t>
            </a:r>
            <a:endParaRPr lang="ar-SA" sz="3200" dirty="0">
              <a:cs typeface="AL-Mateen" pitchFamily="2" charset="-78"/>
            </a:endParaRPr>
          </a:p>
        </p:txBody>
      </p:sp>
      <p:sp>
        <p:nvSpPr>
          <p:cNvPr id="19" name="مستطيل 18"/>
          <p:cNvSpPr/>
          <p:nvPr/>
        </p:nvSpPr>
        <p:spPr>
          <a:xfrm>
            <a:off x="467544" y="3717032"/>
            <a:ext cx="8208912" cy="273630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2500" dirty="0" smtClean="0">
                <a:solidFill>
                  <a:schemeClr val="tx1"/>
                </a:solidFill>
                <a:effectLst>
                  <a:outerShdw blurRad="38100" dist="38100" dir="2700000" algn="tl">
                    <a:srgbClr val="C0C0C0"/>
                  </a:outerShdw>
                </a:effectLst>
                <a:cs typeface="AL-Mohanad Bold" pitchFamily="2" charset="-78"/>
              </a:rPr>
              <a:t>* إن القضية التحليلية هي قضية لا تتنبأ بشيء جديد عن الموضوع </a:t>
            </a:r>
            <a:r>
              <a:rPr lang="ar-SA" sz="2500" dirty="0" err="1" smtClean="0">
                <a:solidFill>
                  <a:schemeClr val="tx1"/>
                </a:solidFill>
                <a:effectLst>
                  <a:outerShdw blurRad="38100" dist="38100" dir="2700000" algn="tl">
                    <a:srgbClr val="C0C0C0"/>
                  </a:outerShdw>
                </a:effectLst>
                <a:cs typeface="AL-Mohanad Bold" pitchFamily="2" charset="-78"/>
              </a:rPr>
              <a:t>فمحمولها</a:t>
            </a:r>
            <a:r>
              <a:rPr lang="ar-SA" sz="2500" dirty="0" smtClean="0">
                <a:solidFill>
                  <a:schemeClr val="tx1"/>
                </a:solidFill>
                <a:effectLst>
                  <a:outerShdw blurRad="38100" dist="38100" dir="2700000" algn="tl">
                    <a:srgbClr val="C0C0C0"/>
                  </a:outerShdw>
                </a:effectLst>
                <a:cs typeface="AL-Mohanad Bold" pitchFamily="2" charset="-78"/>
              </a:rPr>
              <a:t> مطابق لموضوعها أي أن المحمول يكرر و يعيد الموضوع نحو « البر هو القمح أو كل بر قمح « ، ( الليث هو الأسد أو كل ليث أسد ) .</a:t>
            </a:r>
            <a:endParaRPr lang="ar-SA" sz="25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29383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6" grpId="0" animBg="1"/>
      <p:bldP spid="19"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كل بيضاوي 5"/>
          <p:cNvSpPr/>
          <p:nvPr/>
        </p:nvSpPr>
        <p:spPr>
          <a:xfrm>
            <a:off x="5760132" y="798797"/>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3" name="مستطيل ذو زاويتين مستديرتين في نفس الجانب 2"/>
          <p:cNvSpPr/>
          <p:nvPr/>
        </p:nvSpPr>
        <p:spPr>
          <a:xfrm>
            <a:off x="2483768" y="1268760"/>
            <a:ext cx="6408712" cy="576064"/>
          </a:xfrm>
          <a:prstGeom prst="round2Same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مسائل تتعلق بمقومات القاعدة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14" name="شكل بيضاوي 13"/>
          <p:cNvSpPr/>
          <p:nvPr/>
        </p:nvSpPr>
        <p:spPr>
          <a:xfrm>
            <a:off x="5474011" y="908719"/>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5" name="معين 4"/>
          <p:cNvSpPr/>
          <p:nvPr/>
        </p:nvSpPr>
        <p:spPr>
          <a:xfrm>
            <a:off x="2211599" y="1483837"/>
            <a:ext cx="504056" cy="504056"/>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25" name="معين 24"/>
          <p:cNvSpPr/>
          <p:nvPr/>
        </p:nvSpPr>
        <p:spPr>
          <a:xfrm>
            <a:off x="2184965" y="1196752"/>
            <a:ext cx="360040" cy="360040"/>
          </a:xfrm>
          <a:prstGeom prst="diamond">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015716" y="2564904"/>
            <a:ext cx="5112568" cy="432048"/>
          </a:xfrm>
          <a:prstGeom prst="round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sz="2400" dirty="0" smtClean="0">
                <a:solidFill>
                  <a:schemeClr val="tx2"/>
                </a:solidFill>
                <a:effectLst>
                  <a:outerShdw blurRad="38100" dist="38100" dir="2700000" algn="tl">
                    <a:srgbClr val="C0C0C0"/>
                  </a:outerShdw>
                </a:effectLst>
                <a:cs typeface="AL-Mohanad Bold" pitchFamily="2" charset="-78"/>
              </a:rPr>
              <a:t>اشتراط أن تكون القاعدة قضية تركيبية</a:t>
            </a:r>
            <a:endParaRPr lang="ar-SA" sz="2400" dirty="0">
              <a:solidFill>
                <a:schemeClr val="tx2"/>
              </a:solidFill>
              <a:effectLst>
                <a:outerShdw blurRad="38100" dist="38100" dir="2700000" algn="tl">
                  <a:srgbClr val="C0C0C0"/>
                </a:outerShdw>
              </a:effectLst>
              <a:cs typeface="AL-Mohanad Bold" pitchFamily="2" charset="-78"/>
            </a:endParaRPr>
          </a:p>
        </p:txBody>
      </p:sp>
      <p:sp>
        <p:nvSpPr>
          <p:cNvPr id="26" name="مستطيل ذو زوايا قطرية مستديرة 25"/>
          <p:cNvSpPr/>
          <p:nvPr/>
        </p:nvSpPr>
        <p:spPr>
          <a:xfrm>
            <a:off x="3275856" y="3140968"/>
            <a:ext cx="2592288" cy="432048"/>
          </a:xfrm>
          <a:prstGeom prst="round2Diag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defRPr/>
            </a:pPr>
            <a:r>
              <a:rPr lang="ar-SA" sz="2400" dirty="0" smtClean="0">
                <a:solidFill>
                  <a:schemeClr val="tx2"/>
                </a:solidFill>
                <a:effectLst>
                  <a:outerShdw blurRad="38100" dist="38100" dir="2700000" algn="tl">
                    <a:srgbClr val="C0C0C0"/>
                  </a:outerShdw>
                </a:effectLst>
                <a:cs typeface="AL-Mohanad Bold" pitchFamily="2" charset="-78"/>
              </a:rPr>
              <a:t>ما رأينا في ذلك ؟</a:t>
            </a:r>
            <a:endParaRPr lang="ar-SA" sz="2400" dirty="0">
              <a:solidFill>
                <a:schemeClr val="tx2"/>
              </a:solidFill>
              <a:effectLst>
                <a:outerShdw blurRad="38100" dist="38100" dir="2700000" algn="tl">
                  <a:srgbClr val="C0C0C0"/>
                </a:outerShdw>
              </a:effectLst>
              <a:cs typeface="AL-Mohanad Bold" pitchFamily="2" charset="-78"/>
            </a:endParaRPr>
          </a:p>
        </p:txBody>
      </p:sp>
      <p:sp>
        <p:nvSpPr>
          <p:cNvPr id="15" name="مربع نص 14"/>
          <p:cNvSpPr txBox="1"/>
          <p:nvPr/>
        </p:nvSpPr>
        <p:spPr>
          <a:xfrm>
            <a:off x="3347864" y="1987893"/>
            <a:ext cx="2412268" cy="584775"/>
          </a:xfrm>
          <a:prstGeom prst="rect">
            <a:avLst/>
          </a:prstGeom>
          <a:noFill/>
        </p:spPr>
        <p:txBody>
          <a:bodyPr wrap="square" rtlCol="1">
            <a:spAutoFit/>
          </a:bodyPr>
          <a:lstStyle/>
          <a:p>
            <a:pPr algn="ctr"/>
            <a:r>
              <a:rPr lang="ar-SA" sz="3200" dirty="0" smtClean="0">
                <a:cs typeface="AL-Mateen" pitchFamily="2" charset="-78"/>
              </a:rPr>
              <a:t>المسألة الثالثة </a:t>
            </a:r>
            <a:endParaRPr lang="ar-SA" sz="3200" dirty="0">
              <a:cs typeface="AL-Mateen" pitchFamily="2" charset="-78"/>
            </a:endParaRPr>
          </a:p>
        </p:txBody>
      </p:sp>
      <p:sp>
        <p:nvSpPr>
          <p:cNvPr id="19" name="مستطيل 18"/>
          <p:cNvSpPr/>
          <p:nvPr/>
        </p:nvSpPr>
        <p:spPr>
          <a:xfrm>
            <a:off x="467544" y="3717032"/>
            <a:ext cx="8208912" cy="273630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2400" dirty="0" smtClean="0">
                <a:solidFill>
                  <a:schemeClr val="tx1"/>
                </a:solidFill>
                <a:effectLst>
                  <a:outerShdw blurRad="38100" dist="38100" dir="2700000" algn="tl">
                    <a:srgbClr val="C0C0C0"/>
                  </a:outerShdw>
                </a:effectLst>
                <a:cs typeface="AL-Mohanad Bold" pitchFamily="2" charset="-78"/>
              </a:rPr>
              <a:t>* أما القضية التركيبية فهي قضية إخبارية تضيف إلى معلوماتنا شيئاً جديداً عن الموضوع ( الخشب يطفو على الماء أو كل خشب يطفو على الماء ) .</a:t>
            </a:r>
          </a:p>
          <a:p>
            <a:pPr>
              <a:defRPr/>
            </a:pPr>
            <a:r>
              <a:rPr lang="ar-SA" sz="2400" dirty="0" smtClean="0">
                <a:solidFill>
                  <a:schemeClr val="tx1"/>
                </a:solidFill>
                <a:effectLst>
                  <a:outerShdw blurRad="38100" dist="38100" dir="2700000" algn="tl">
                    <a:srgbClr val="C0C0C0"/>
                  </a:outerShdw>
                </a:effectLst>
                <a:cs typeface="AL-Mohanad Bold" pitchFamily="2" charset="-78"/>
              </a:rPr>
              <a:t>وعلى ضوء ما تقدم نقول إن القواعد الفقهية هي من القضايا التركيبية وليست من القضايا التحليلية . ولكن إذا توسعنا وأدخلنا التعريفات في القواعد الفقهية كما فعل بعض العلماء فمن الممكن أن نحصل على قواعد فقهية هي قضايا </a:t>
            </a:r>
            <a:r>
              <a:rPr lang="ar-SA" sz="2400" dirty="0" err="1" smtClean="0">
                <a:solidFill>
                  <a:schemeClr val="tx1"/>
                </a:solidFill>
                <a:effectLst>
                  <a:outerShdw blurRad="38100" dist="38100" dir="2700000" algn="tl">
                    <a:srgbClr val="C0C0C0"/>
                  </a:outerShdw>
                </a:effectLst>
                <a:cs typeface="AL-Mohanad Bold" pitchFamily="2" charset="-78"/>
              </a:rPr>
              <a:t>تحليلة</a:t>
            </a:r>
            <a:r>
              <a:rPr lang="ar-SA" sz="2400" dirty="0" smtClean="0">
                <a:solidFill>
                  <a:schemeClr val="tx1"/>
                </a:solidFill>
                <a:effectLst>
                  <a:outerShdw blurRad="38100" dist="38100" dir="2700000" algn="tl">
                    <a:srgbClr val="C0C0C0"/>
                  </a:outerShdw>
                </a:effectLst>
                <a:cs typeface="AL-Mohanad Bold" pitchFamily="2" charset="-78"/>
              </a:rPr>
              <a:t> كقولهم : قاعدة ( الكفر جحد أمر معلوم من الدين ضرورة ) ولذا فجعل هذا ركنا أو شرطا في القاعدة بعيد لما ذكرناه من وجود نوعي القضايا – التركيبية و التحليلية – فيه .</a:t>
            </a:r>
            <a:endParaRPr lang="ar-SA" sz="24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48202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ذو زوايا قطرية مستديرة 7"/>
          <p:cNvSpPr/>
          <p:nvPr/>
        </p:nvSpPr>
        <p:spPr>
          <a:xfrm>
            <a:off x="2010776" y="2132856"/>
            <a:ext cx="5112568" cy="720080"/>
          </a:xfrm>
          <a:prstGeom prst="round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dirty="0">
                <a:solidFill>
                  <a:srgbClr val="C00000"/>
                </a:solidFill>
                <a:cs typeface="AL-Mateen" pitchFamily="2" charset="-78"/>
              </a:rPr>
              <a:t>مصادر تكوين القاعدة الفقهية </a:t>
            </a:r>
          </a:p>
        </p:txBody>
      </p:sp>
      <p:sp>
        <p:nvSpPr>
          <p:cNvPr id="13" name="مستطيل ذو زوايا قطرية مستديرة 12"/>
          <p:cNvSpPr/>
          <p:nvPr/>
        </p:nvSpPr>
        <p:spPr>
          <a:xfrm>
            <a:off x="6228184" y="3429000"/>
            <a:ext cx="2160240" cy="1296144"/>
          </a:xfrm>
          <a:prstGeom prst="round2Diag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defRPr/>
            </a:pPr>
            <a:r>
              <a:rPr lang="ar-SA" sz="2800" dirty="0" smtClean="0">
                <a:solidFill>
                  <a:schemeClr val="tx1"/>
                </a:solidFill>
                <a:effectLst>
                  <a:outerShdw blurRad="38100" dist="38100" dir="2700000" algn="tl">
                    <a:srgbClr val="C0C0C0"/>
                  </a:outerShdw>
                </a:effectLst>
                <a:cs typeface="AL-Mohanad Bold" pitchFamily="2" charset="-78"/>
              </a:rPr>
              <a:t>نصوص الشارع </a:t>
            </a:r>
            <a:endParaRPr lang="ar-SA" sz="2800" dirty="0">
              <a:solidFill>
                <a:schemeClr val="tx1"/>
              </a:solidFill>
              <a:effectLst>
                <a:outerShdw blurRad="38100" dist="38100" dir="2700000" algn="tl">
                  <a:srgbClr val="C0C0C0"/>
                </a:outerShdw>
              </a:effectLst>
              <a:cs typeface="AL-Mohanad Bold" pitchFamily="2" charset="-78"/>
            </a:endParaRPr>
          </a:p>
        </p:txBody>
      </p:sp>
      <p:sp>
        <p:nvSpPr>
          <p:cNvPr id="16" name="مستطيل ذو زوايا قطرية مستديرة 15"/>
          <p:cNvSpPr/>
          <p:nvPr/>
        </p:nvSpPr>
        <p:spPr>
          <a:xfrm>
            <a:off x="3491880" y="3429000"/>
            <a:ext cx="2232248" cy="1296144"/>
          </a:xfrm>
          <a:prstGeom prst="round2Diag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defRPr/>
            </a:pPr>
            <a:r>
              <a:rPr lang="ar-SA" sz="2800" dirty="0" smtClean="0">
                <a:solidFill>
                  <a:schemeClr val="tx1"/>
                </a:solidFill>
                <a:effectLst>
                  <a:outerShdw blurRad="38100" dist="38100" dir="2700000" algn="tl">
                    <a:srgbClr val="C0C0C0"/>
                  </a:outerShdw>
                </a:effectLst>
                <a:cs typeface="AL-Mohanad Bold" pitchFamily="2" charset="-78"/>
              </a:rPr>
              <a:t>نصوص العلماء و </a:t>
            </a:r>
            <a:r>
              <a:rPr lang="ar-SA" sz="2800" dirty="0" err="1" smtClean="0">
                <a:solidFill>
                  <a:schemeClr val="tx1"/>
                </a:solidFill>
                <a:effectLst>
                  <a:outerShdw blurRad="38100" dist="38100" dir="2700000" algn="tl">
                    <a:srgbClr val="C0C0C0"/>
                  </a:outerShdw>
                </a:effectLst>
                <a:cs typeface="AL-Mohanad Bold" pitchFamily="2" charset="-78"/>
              </a:rPr>
              <a:t>الأقول</a:t>
            </a:r>
            <a:r>
              <a:rPr lang="ar-SA" sz="2800" dirty="0" smtClean="0">
                <a:solidFill>
                  <a:schemeClr val="tx1"/>
                </a:solidFill>
                <a:effectLst>
                  <a:outerShdw blurRad="38100" dist="38100" dir="2700000" algn="tl">
                    <a:srgbClr val="C0C0C0"/>
                  </a:outerShdw>
                </a:effectLst>
                <a:cs typeface="AL-Mohanad Bold" pitchFamily="2" charset="-78"/>
              </a:rPr>
              <a:t> المخرجة لهم </a:t>
            </a:r>
            <a:endParaRPr lang="ar-SA" sz="2800" dirty="0">
              <a:solidFill>
                <a:schemeClr val="tx1"/>
              </a:solidFill>
              <a:effectLst>
                <a:outerShdw blurRad="38100" dist="38100" dir="2700000" algn="tl">
                  <a:srgbClr val="C0C0C0"/>
                </a:outerShdw>
              </a:effectLst>
              <a:cs typeface="AL-Mohanad Bold" pitchFamily="2" charset="-78"/>
            </a:endParaRPr>
          </a:p>
        </p:txBody>
      </p:sp>
      <p:sp>
        <p:nvSpPr>
          <p:cNvPr id="17" name="مستطيل ذو زوايا قطرية مستديرة 16"/>
          <p:cNvSpPr/>
          <p:nvPr/>
        </p:nvSpPr>
        <p:spPr>
          <a:xfrm>
            <a:off x="755576" y="3418371"/>
            <a:ext cx="2160240" cy="1296144"/>
          </a:xfrm>
          <a:prstGeom prst="round2Diag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defRPr/>
            </a:pPr>
            <a:r>
              <a:rPr lang="ar-SA" sz="2800" dirty="0" smtClean="0">
                <a:solidFill>
                  <a:schemeClr val="tx1"/>
                </a:solidFill>
                <a:effectLst>
                  <a:outerShdw blurRad="38100" dist="38100" dir="2700000" algn="tl">
                    <a:srgbClr val="C0C0C0"/>
                  </a:outerShdw>
                </a:effectLst>
                <a:cs typeface="AL-Mohanad Bold" pitchFamily="2" charset="-78"/>
              </a:rPr>
              <a:t>تخريج القواعد من تراث العلماء</a:t>
            </a:r>
            <a:endParaRPr lang="ar-SA" sz="28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827185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6" grpId="0" animBg="1"/>
      <p:bldP spid="17"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ذو زوايا قطرية مستديرة 7"/>
          <p:cNvSpPr/>
          <p:nvPr/>
        </p:nvSpPr>
        <p:spPr>
          <a:xfrm>
            <a:off x="2010776" y="2276872"/>
            <a:ext cx="5112568" cy="720080"/>
          </a:xfrm>
          <a:prstGeom prst="round2DiagRec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4000" dirty="0" smtClean="0">
                <a:solidFill>
                  <a:srgbClr val="C00000"/>
                </a:solidFill>
                <a:cs typeface="AL-Mateen" pitchFamily="2" charset="-78"/>
              </a:rPr>
              <a:t>نصوص الشارع </a:t>
            </a:r>
            <a:endParaRPr lang="ar-SA" sz="4000" dirty="0">
              <a:solidFill>
                <a:srgbClr val="C00000"/>
              </a:solidFill>
              <a:cs typeface="AL-Mateen" pitchFamily="2" charset="-78"/>
            </a:endParaRPr>
          </a:p>
        </p:txBody>
      </p:sp>
      <p:sp>
        <p:nvSpPr>
          <p:cNvPr id="13" name="مستطيل ذو زوايا قطرية مستديرة 12"/>
          <p:cNvSpPr/>
          <p:nvPr/>
        </p:nvSpPr>
        <p:spPr>
          <a:xfrm>
            <a:off x="5148064" y="3429000"/>
            <a:ext cx="3024336" cy="1296144"/>
          </a:xfrm>
          <a:prstGeom prst="round2Diag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sz="2800" dirty="0" smtClean="0">
                <a:solidFill>
                  <a:schemeClr val="bg1"/>
                </a:solidFill>
                <a:effectLst>
                  <a:outerShdw blurRad="38100" dist="38100" dir="2700000" algn="tl">
                    <a:srgbClr val="000000">
                      <a:alpha val="43137"/>
                    </a:srgbClr>
                  </a:outerShdw>
                </a:effectLst>
                <a:cs typeface="AL-Mohanad Bold" pitchFamily="2" charset="-78"/>
              </a:rPr>
              <a:t>نصوص شرعية هي نصوص قواعد فقهية</a:t>
            </a:r>
            <a:endParaRPr lang="ar-SA" sz="2800" dirty="0">
              <a:solidFill>
                <a:schemeClr val="bg1"/>
              </a:solidFill>
              <a:effectLst>
                <a:outerShdw blurRad="38100" dist="38100" dir="2700000" algn="tl">
                  <a:srgbClr val="000000">
                    <a:alpha val="43137"/>
                  </a:srgbClr>
                </a:outerShdw>
              </a:effectLst>
              <a:cs typeface="AL-Mohanad Bold" pitchFamily="2" charset="-78"/>
            </a:endParaRPr>
          </a:p>
        </p:txBody>
      </p:sp>
      <p:sp>
        <p:nvSpPr>
          <p:cNvPr id="17" name="مستطيل ذو زوايا قطرية مستديرة 16"/>
          <p:cNvSpPr/>
          <p:nvPr/>
        </p:nvSpPr>
        <p:spPr>
          <a:xfrm>
            <a:off x="971600" y="3418371"/>
            <a:ext cx="3024336" cy="1296144"/>
          </a:xfrm>
          <a:prstGeom prst="round2Diag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sz="2800" dirty="0" smtClean="0">
                <a:solidFill>
                  <a:schemeClr val="bg1"/>
                </a:solidFill>
                <a:effectLst>
                  <a:outerShdw blurRad="38100" dist="38100" dir="2700000" algn="tl">
                    <a:srgbClr val="000000">
                      <a:alpha val="43137"/>
                    </a:srgbClr>
                  </a:outerShdw>
                </a:effectLst>
                <a:cs typeface="AL-Mohanad Bold" pitchFamily="2" charset="-78"/>
              </a:rPr>
              <a:t>النصوص الدالة على القواعد بطريق الاجتهاد</a:t>
            </a:r>
            <a:endParaRPr lang="ar-SA" sz="2800" dirty="0">
              <a:solidFill>
                <a:schemeClr val="bg1"/>
              </a:solidFill>
              <a:effectLst>
                <a:outerShdw blurRad="38100" dist="38100" dir="2700000" algn="tl">
                  <a:srgbClr val="000000">
                    <a:alpha val="43137"/>
                  </a:srgbClr>
                </a:outerShdw>
              </a:effectLst>
              <a:cs typeface="AL-Mohanad Bold" pitchFamily="2" charset="-78"/>
            </a:endParaRPr>
          </a:p>
        </p:txBody>
      </p:sp>
    </p:spTree>
    <p:extLst>
      <p:ext uri="{BB962C8B-B14F-4D97-AF65-F5344CB8AC3E}">
        <p14:creationId xmlns:p14="http://schemas.microsoft.com/office/powerpoint/2010/main" xmlns="" val="491637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xmlns="" val="2936298731"/>
              </p:ext>
            </p:extLst>
          </p:nvPr>
        </p:nvGraphicFramePr>
        <p:xfrm>
          <a:off x="900633" y="1556320"/>
          <a:ext cx="7343775" cy="4176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96883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7096CF5D-D596-49D2-AABE-C8F176C54BB8}"/>
                                            </p:graphicEl>
                                          </p:spTgt>
                                        </p:tgtEl>
                                        <p:attrNameLst>
                                          <p:attrName>style.visibility</p:attrName>
                                        </p:attrNameLst>
                                      </p:cBhvr>
                                      <p:to>
                                        <p:strVal val="visible"/>
                                      </p:to>
                                    </p:set>
                                    <p:animEffect transition="in" filter="fade">
                                      <p:cBhvr>
                                        <p:cTn id="7" dur="500"/>
                                        <p:tgtEl>
                                          <p:spTgt spid="3">
                                            <p:graphicEl>
                                              <a:dgm id="{7096CF5D-D596-49D2-AABE-C8F176C54BB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604BED37-50E5-4BF4-8952-5605E56A7228}"/>
                                            </p:graphicEl>
                                          </p:spTgt>
                                        </p:tgtEl>
                                        <p:attrNameLst>
                                          <p:attrName>style.visibility</p:attrName>
                                        </p:attrNameLst>
                                      </p:cBhvr>
                                      <p:to>
                                        <p:strVal val="visible"/>
                                      </p:to>
                                    </p:set>
                                    <p:animEffect transition="in" filter="fade">
                                      <p:cBhvr>
                                        <p:cTn id="12" dur="500"/>
                                        <p:tgtEl>
                                          <p:spTgt spid="3">
                                            <p:graphicEl>
                                              <a:dgm id="{604BED37-50E5-4BF4-8952-5605E56A7228}"/>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224CB98B-48BB-48E8-BD62-212D0B4EAB39}"/>
                                            </p:graphicEl>
                                          </p:spTgt>
                                        </p:tgtEl>
                                        <p:attrNameLst>
                                          <p:attrName>style.visibility</p:attrName>
                                        </p:attrNameLst>
                                      </p:cBhvr>
                                      <p:to>
                                        <p:strVal val="visible"/>
                                      </p:to>
                                    </p:set>
                                    <p:animEffect transition="in" filter="fade">
                                      <p:cBhvr>
                                        <p:cTn id="15" dur="500"/>
                                        <p:tgtEl>
                                          <p:spTgt spid="3">
                                            <p:graphicEl>
                                              <a:dgm id="{224CB98B-48BB-48E8-BD62-212D0B4EAB39}"/>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graphicEl>
                                              <a:dgm id="{301ADB66-0013-45A4-BBB4-602547C6D2CC}"/>
                                            </p:graphicEl>
                                          </p:spTgt>
                                        </p:tgtEl>
                                        <p:attrNameLst>
                                          <p:attrName>style.visibility</p:attrName>
                                        </p:attrNameLst>
                                      </p:cBhvr>
                                      <p:to>
                                        <p:strVal val="visible"/>
                                      </p:to>
                                    </p:set>
                                    <p:animEffect transition="in" filter="fade">
                                      <p:cBhvr>
                                        <p:cTn id="18" dur="500"/>
                                        <p:tgtEl>
                                          <p:spTgt spid="3">
                                            <p:graphicEl>
                                              <a:dgm id="{301ADB66-0013-45A4-BBB4-602547C6D2CC}"/>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graphicEl>
                                              <a:dgm id="{70AB2E12-5D1B-4079-9420-A1B493C9CBFF}"/>
                                            </p:graphicEl>
                                          </p:spTgt>
                                        </p:tgtEl>
                                        <p:attrNameLst>
                                          <p:attrName>style.visibility</p:attrName>
                                        </p:attrNameLst>
                                      </p:cBhvr>
                                      <p:to>
                                        <p:strVal val="visible"/>
                                      </p:to>
                                    </p:set>
                                    <p:animEffect transition="in" filter="fade">
                                      <p:cBhvr>
                                        <p:cTn id="21" dur="500"/>
                                        <p:tgtEl>
                                          <p:spTgt spid="3">
                                            <p:graphicEl>
                                              <a:dgm id="{70AB2E12-5D1B-4079-9420-A1B493C9CBF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lvlAtOnce"/>
        </p:bldSub>
      </p:bldGraphic>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ذو زوايا قطرية مستديرة 7"/>
          <p:cNvSpPr/>
          <p:nvPr/>
        </p:nvSpPr>
        <p:spPr>
          <a:xfrm>
            <a:off x="2010776" y="1700808"/>
            <a:ext cx="5112568" cy="720080"/>
          </a:xfrm>
          <a:prstGeom prst="round2Diag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dirty="0" smtClean="0">
                <a:solidFill>
                  <a:srgbClr val="C00000"/>
                </a:solidFill>
                <a:cs typeface="AL-Mateen" pitchFamily="2" charset="-78"/>
              </a:rPr>
              <a:t>نصوص شرعية هي نصوص قواعد فقهية </a:t>
            </a:r>
            <a:endParaRPr lang="ar-SA" sz="3200" dirty="0">
              <a:solidFill>
                <a:srgbClr val="C00000"/>
              </a:solidFill>
              <a:cs typeface="AL-Mateen" pitchFamily="2" charset="-78"/>
            </a:endParaRPr>
          </a:p>
        </p:txBody>
      </p:sp>
      <p:sp>
        <p:nvSpPr>
          <p:cNvPr id="13" name="مستطيل ذو زوايا قطرية مستديرة 12"/>
          <p:cNvSpPr/>
          <p:nvPr/>
        </p:nvSpPr>
        <p:spPr>
          <a:xfrm>
            <a:off x="5364088" y="2780928"/>
            <a:ext cx="2561224" cy="576064"/>
          </a:xfrm>
          <a:prstGeom prst="round2Diag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defRPr/>
            </a:pPr>
            <a:r>
              <a:rPr lang="ar-SA" sz="2800" dirty="0" smtClean="0">
                <a:solidFill>
                  <a:schemeClr val="tx1"/>
                </a:solidFill>
                <a:effectLst>
                  <a:outerShdw blurRad="38100" dist="38100" dir="2700000" algn="tl">
                    <a:srgbClr val="000000">
                      <a:alpha val="43137"/>
                    </a:srgbClr>
                  </a:outerShdw>
                </a:effectLst>
                <a:cs typeface="AL-Mohanad Bold" pitchFamily="2" charset="-78"/>
              </a:rPr>
              <a:t>دون تغيير </a:t>
            </a:r>
            <a:endParaRPr lang="ar-SA" sz="2800" dirty="0">
              <a:solidFill>
                <a:schemeClr val="tx1"/>
              </a:solidFill>
              <a:effectLst>
                <a:outerShdw blurRad="38100" dist="38100" dir="2700000" algn="tl">
                  <a:srgbClr val="000000">
                    <a:alpha val="43137"/>
                  </a:srgbClr>
                </a:outerShdw>
              </a:effectLst>
              <a:cs typeface="AL-Mohanad Bold" pitchFamily="2" charset="-78"/>
            </a:endParaRPr>
          </a:p>
        </p:txBody>
      </p:sp>
      <p:sp>
        <p:nvSpPr>
          <p:cNvPr id="5" name="مستطيل ذو زوايا قطرية مستديرة 4"/>
          <p:cNvSpPr/>
          <p:nvPr/>
        </p:nvSpPr>
        <p:spPr>
          <a:xfrm>
            <a:off x="1228568" y="2780928"/>
            <a:ext cx="2551344" cy="576064"/>
          </a:xfrm>
          <a:prstGeom prst="round2Diag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defRPr/>
            </a:pPr>
            <a:r>
              <a:rPr lang="ar-SA" sz="2800" dirty="0" smtClean="0">
                <a:solidFill>
                  <a:schemeClr val="tx1"/>
                </a:solidFill>
                <a:effectLst>
                  <a:outerShdw blurRad="38100" dist="38100" dir="2700000" algn="tl">
                    <a:srgbClr val="000000">
                      <a:alpha val="43137"/>
                    </a:srgbClr>
                  </a:outerShdw>
                </a:effectLst>
                <a:cs typeface="AL-Mohanad Bold" pitchFamily="2" charset="-78"/>
              </a:rPr>
              <a:t>تغيير يسير </a:t>
            </a:r>
            <a:endParaRPr lang="ar-SA" sz="2800" dirty="0">
              <a:solidFill>
                <a:schemeClr val="tx1"/>
              </a:solidFill>
              <a:effectLst>
                <a:outerShdw blurRad="38100" dist="38100" dir="2700000" algn="tl">
                  <a:srgbClr val="000000">
                    <a:alpha val="43137"/>
                  </a:srgbClr>
                </a:outerShdw>
              </a:effectLst>
              <a:cs typeface="AL-Mohanad Bold" pitchFamily="2" charset="-78"/>
            </a:endParaRPr>
          </a:p>
        </p:txBody>
      </p:sp>
      <p:sp>
        <p:nvSpPr>
          <p:cNvPr id="6" name="مربع نص 5"/>
          <p:cNvSpPr txBox="1"/>
          <p:nvPr/>
        </p:nvSpPr>
        <p:spPr>
          <a:xfrm>
            <a:off x="5438566" y="3481844"/>
            <a:ext cx="2412268" cy="523220"/>
          </a:xfrm>
          <a:prstGeom prst="rect">
            <a:avLst/>
          </a:prstGeom>
          <a:noFill/>
        </p:spPr>
        <p:txBody>
          <a:bodyPr wrap="square" rtlCol="1">
            <a:spAutoFit/>
          </a:bodyPr>
          <a:lstStyle/>
          <a:p>
            <a:pPr algn="ctr"/>
            <a:r>
              <a:rPr lang="ar-SA" sz="2800" dirty="0" smtClean="0">
                <a:solidFill>
                  <a:srgbClr val="C00000"/>
                </a:solidFill>
                <a:cs typeface="AL-Mateen" pitchFamily="2" charset="-78"/>
              </a:rPr>
              <a:t>مثاله </a:t>
            </a:r>
            <a:endParaRPr lang="ar-SA" sz="2800" dirty="0">
              <a:solidFill>
                <a:srgbClr val="C00000"/>
              </a:solidFill>
              <a:cs typeface="AL-Mateen" pitchFamily="2" charset="-78"/>
            </a:endParaRPr>
          </a:p>
        </p:txBody>
      </p:sp>
      <p:sp>
        <p:nvSpPr>
          <p:cNvPr id="7" name="مربع نص 6"/>
          <p:cNvSpPr txBox="1"/>
          <p:nvPr/>
        </p:nvSpPr>
        <p:spPr>
          <a:xfrm>
            <a:off x="1259632" y="3481844"/>
            <a:ext cx="2412268" cy="523220"/>
          </a:xfrm>
          <a:prstGeom prst="rect">
            <a:avLst/>
          </a:prstGeom>
          <a:noFill/>
        </p:spPr>
        <p:txBody>
          <a:bodyPr wrap="square" rtlCol="1">
            <a:spAutoFit/>
          </a:bodyPr>
          <a:lstStyle/>
          <a:p>
            <a:pPr algn="ctr"/>
            <a:r>
              <a:rPr lang="ar-SA" sz="2800" dirty="0" smtClean="0">
                <a:solidFill>
                  <a:srgbClr val="C00000"/>
                </a:solidFill>
                <a:cs typeface="AL-Mateen" pitchFamily="2" charset="-78"/>
              </a:rPr>
              <a:t>مثاله </a:t>
            </a:r>
            <a:endParaRPr lang="ar-SA" sz="2800" dirty="0">
              <a:solidFill>
                <a:srgbClr val="C00000"/>
              </a:solidFill>
              <a:cs typeface="AL-Mateen" pitchFamily="2" charset="-78"/>
            </a:endParaRPr>
          </a:p>
        </p:txBody>
      </p:sp>
      <p:sp>
        <p:nvSpPr>
          <p:cNvPr id="2" name="مستطيل 1"/>
          <p:cNvSpPr/>
          <p:nvPr/>
        </p:nvSpPr>
        <p:spPr>
          <a:xfrm>
            <a:off x="5054998" y="4077072"/>
            <a:ext cx="3189410" cy="2304256"/>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sz="2300" dirty="0" smtClean="0">
                <a:solidFill>
                  <a:srgbClr val="FF0000"/>
                </a:solidFill>
                <a:cs typeface="AL-Mohanad Bold" pitchFamily="2" charset="-78"/>
              </a:rPr>
              <a:t>* قاعدة الخراج بالضمان . </a:t>
            </a:r>
          </a:p>
          <a:p>
            <a:pPr algn="ctr">
              <a:defRPr/>
            </a:pPr>
            <a:r>
              <a:rPr lang="ar-SA" sz="2300" dirty="0" smtClean="0">
                <a:solidFill>
                  <a:schemeClr val="tx2">
                    <a:lumMod val="75000"/>
                  </a:schemeClr>
                </a:solidFill>
                <a:cs typeface="AL-Mohanad Bold" pitchFamily="2" charset="-78"/>
              </a:rPr>
              <a:t>قوله صلى الله عليه وسلم ( الخراج بالضمان ) </a:t>
            </a:r>
          </a:p>
          <a:p>
            <a:pPr algn="ctr">
              <a:defRPr/>
            </a:pPr>
            <a:r>
              <a:rPr lang="ar-SA" sz="2300" dirty="0" smtClean="0">
                <a:solidFill>
                  <a:srgbClr val="FF0000"/>
                </a:solidFill>
                <a:cs typeface="AL-Mohanad Bold" pitchFamily="2" charset="-78"/>
              </a:rPr>
              <a:t>* قاعدة لا ضرر ولا ضرار </a:t>
            </a:r>
          </a:p>
          <a:p>
            <a:pPr algn="ctr">
              <a:defRPr/>
            </a:pPr>
            <a:r>
              <a:rPr lang="ar-SA" sz="2300" dirty="0" smtClean="0">
                <a:solidFill>
                  <a:schemeClr val="tx2">
                    <a:lumMod val="75000"/>
                  </a:schemeClr>
                </a:solidFill>
                <a:cs typeface="AL-Mohanad Bold" pitchFamily="2" charset="-78"/>
              </a:rPr>
              <a:t>قوله صلى الله عليه وسلم ( لا ضرر ولا ضرار ) .</a:t>
            </a:r>
            <a:endParaRPr lang="ar-SA" sz="2300" dirty="0">
              <a:solidFill>
                <a:schemeClr val="tx2">
                  <a:lumMod val="75000"/>
                </a:schemeClr>
              </a:solidFill>
              <a:cs typeface="AL-Mohanad Bold" pitchFamily="2" charset="-78"/>
            </a:endParaRPr>
          </a:p>
        </p:txBody>
      </p:sp>
      <p:sp>
        <p:nvSpPr>
          <p:cNvPr id="9" name="مستطيل 8"/>
          <p:cNvSpPr/>
          <p:nvPr/>
        </p:nvSpPr>
        <p:spPr>
          <a:xfrm>
            <a:off x="868528" y="4063192"/>
            <a:ext cx="3271424" cy="2304256"/>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sz="2300" dirty="0">
                <a:solidFill>
                  <a:srgbClr val="FF0000"/>
                </a:solidFill>
                <a:cs typeface="AL-Mohanad Bold" pitchFamily="2" charset="-78"/>
              </a:rPr>
              <a:t>* </a:t>
            </a:r>
            <a:r>
              <a:rPr lang="ar-SA" sz="2300" dirty="0" smtClean="0">
                <a:solidFill>
                  <a:srgbClr val="FF0000"/>
                </a:solidFill>
                <a:cs typeface="AL-Mohanad Bold" pitchFamily="2" charset="-78"/>
              </a:rPr>
              <a:t>قاعدة جناية العجماء جبار. </a:t>
            </a:r>
            <a:endParaRPr lang="ar-SA" sz="2300" dirty="0">
              <a:solidFill>
                <a:srgbClr val="FF0000"/>
              </a:solidFill>
              <a:cs typeface="AL-Mohanad Bold" pitchFamily="2" charset="-78"/>
            </a:endParaRPr>
          </a:p>
          <a:p>
            <a:pPr algn="ctr">
              <a:defRPr/>
            </a:pPr>
            <a:r>
              <a:rPr lang="ar-SA" sz="2300" dirty="0">
                <a:solidFill>
                  <a:schemeClr val="tx2">
                    <a:lumMod val="75000"/>
                  </a:schemeClr>
                </a:solidFill>
                <a:cs typeface="AL-Mohanad Bold" pitchFamily="2" charset="-78"/>
              </a:rPr>
              <a:t>قوله صلى الله عليه وسلم ( </a:t>
            </a:r>
            <a:r>
              <a:rPr lang="ar-SA" sz="2300" dirty="0" smtClean="0">
                <a:solidFill>
                  <a:schemeClr val="tx2">
                    <a:lumMod val="75000"/>
                  </a:schemeClr>
                </a:solidFill>
                <a:cs typeface="AL-Mohanad Bold" pitchFamily="2" charset="-78"/>
              </a:rPr>
              <a:t>العجماء جرحها جبار ) </a:t>
            </a:r>
            <a:endParaRPr lang="ar-SA" sz="2300" dirty="0">
              <a:solidFill>
                <a:schemeClr val="tx2">
                  <a:lumMod val="75000"/>
                </a:schemeClr>
              </a:solidFill>
              <a:cs typeface="AL-Mohanad Bold" pitchFamily="2" charset="-78"/>
            </a:endParaRPr>
          </a:p>
          <a:p>
            <a:pPr algn="ctr">
              <a:defRPr/>
            </a:pPr>
            <a:r>
              <a:rPr lang="ar-SA" sz="2300" dirty="0">
                <a:solidFill>
                  <a:srgbClr val="FF0000"/>
                </a:solidFill>
                <a:cs typeface="AL-Mohanad Bold" pitchFamily="2" charset="-78"/>
              </a:rPr>
              <a:t>* قاعدة </a:t>
            </a:r>
            <a:r>
              <a:rPr lang="ar-SA" sz="2300" dirty="0" smtClean="0">
                <a:solidFill>
                  <a:srgbClr val="FF0000"/>
                </a:solidFill>
                <a:cs typeface="AL-Mohanad Bold" pitchFamily="2" charset="-78"/>
              </a:rPr>
              <a:t>الأمور بمقاصدها </a:t>
            </a:r>
            <a:endParaRPr lang="ar-SA" sz="2300" dirty="0">
              <a:solidFill>
                <a:srgbClr val="FF0000"/>
              </a:solidFill>
              <a:cs typeface="AL-Mohanad Bold" pitchFamily="2" charset="-78"/>
            </a:endParaRPr>
          </a:p>
          <a:p>
            <a:pPr algn="ctr">
              <a:defRPr/>
            </a:pPr>
            <a:r>
              <a:rPr lang="ar-SA" sz="2300" dirty="0" smtClean="0">
                <a:solidFill>
                  <a:schemeClr val="tx2">
                    <a:lumMod val="75000"/>
                  </a:schemeClr>
                </a:solidFill>
                <a:cs typeface="AL-Mohanad Bold" pitchFamily="2" charset="-78"/>
              </a:rPr>
              <a:t>إنما الأعمال بالنيات) </a:t>
            </a:r>
            <a:r>
              <a:rPr lang="ar-SA" sz="2300" dirty="0">
                <a:solidFill>
                  <a:schemeClr val="tx2">
                    <a:lumMod val="75000"/>
                  </a:schemeClr>
                </a:solidFill>
                <a:cs typeface="AL-Mohanad Bold" pitchFamily="2" charset="-78"/>
              </a:rPr>
              <a:t>.</a:t>
            </a:r>
          </a:p>
        </p:txBody>
      </p:sp>
    </p:spTree>
    <p:extLst>
      <p:ext uri="{BB962C8B-B14F-4D97-AF65-F5344CB8AC3E}">
        <p14:creationId xmlns:p14="http://schemas.microsoft.com/office/powerpoint/2010/main" xmlns="" val="4082236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bg/>
                                          </p:spTgt>
                                        </p:tgtEl>
                                        <p:attrNameLst>
                                          <p:attrName>style.visibility</p:attrName>
                                        </p:attrNameLst>
                                      </p:cBhvr>
                                      <p:to>
                                        <p:strVal val="visible"/>
                                      </p:to>
                                    </p:set>
                                    <p:animEffect transition="in" filter="fade">
                                      <p:cBhvr>
                                        <p:cTn id="17" dur="500"/>
                                        <p:tgtEl>
                                          <p:spTgt spid="2">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fade">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fade">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2" end="2"/>
                                            </p:txEl>
                                          </p:spTgt>
                                        </p:tgtEl>
                                        <p:attrNameLst>
                                          <p:attrName>style.visibility</p:attrName>
                                        </p:attrNameLst>
                                      </p:cBhvr>
                                      <p:to>
                                        <p:strVal val="visible"/>
                                      </p:to>
                                    </p:set>
                                    <p:animEffect transition="in" filter="fade">
                                      <p:cBhvr>
                                        <p:cTn id="32" dur="500"/>
                                        <p:tgtEl>
                                          <p:spTgt spid="2">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3" end="3"/>
                                            </p:txEl>
                                          </p:spTgt>
                                        </p:tgtEl>
                                        <p:attrNameLst>
                                          <p:attrName>style.visibility</p:attrName>
                                        </p:attrNameLst>
                                      </p:cBhvr>
                                      <p:to>
                                        <p:strVal val="visible"/>
                                      </p:to>
                                    </p:set>
                                    <p:animEffect transition="in" filter="fade">
                                      <p:cBhvr>
                                        <p:cTn id="37" dur="500"/>
                                        <p:tgtEl>
                                          <p:spTgt spid="2">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bg/>
                                          </p:spTgt>
                                        </p:tgtEl>
                                        <p:attrNameLst>
                                          <p:attrName>style.visibility</p:attrName>
                                        </p:attrNameLst>
                                      </p:cBhvr>
                                      <p:to>
                                        <p:strVal val="visible"/>
                                      </p:to>
                                    </p:set>
                                    <p:animEffect transition="in" filter="fade">
                                      <p:cBhvr>
                                        <p:cTn id="52" dur="500"/>
                                        <p:tgtEl>
                                          <p:spTgt spid="9">
                                            <p:bg/>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9">
                                            <p:txEl>
                                              <p:pRg st="0" end="0"/>
                                            </p:txEl>
                                          </p:spTgt>
                                        </p:tgtEl>
                                        <p:attrNameLst>
                                          <p:attrName>style.visibility</p:attrName>
                                        </p:attrNameLst>
                                      </p:cBhvr>
                                      <p:to>
                                        <p:strVal val="visible"/>
                                      </p:to>
                                    </p:set>
                                    <p:animEffect transition="in" filter="fade">
                                      <p:cBhvr>
                                        <p:cTn id="57" dur="500"/>
                                        <p:tgtEl>
                                          <p:spTgt spid="9">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9">
                                            <p:txEl>
                                              <p:pRg st="2" end="2"/>
                                            </p:txEl>
                                          </p:spTgt>
                                        </p:tgtEl>
                                        <p:attrNameLst>
                                          <p:attrName>style.visibility</p:attrName>
                                        </p:attrNameLst>
                                      </p:cBhvr>
                                      <p:to>
                                        <p:strVal val="visible"/>
                                      </p:to>
                                    </p:set>
                                    <p:animEffect transition="in" filter="fade">
                                      <p:cBhvr>
                                        <p:cTn id="67" dur="500"/>
                                        <p:tgtEl>
                                          <p:spTgt spid="9">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9">
                                            <p:txEl>
                                              <p:pRg st="3" end="3"/>
                                            </p:txEl>
                                          </p:spTgt>
                                        </p:tgtEl>
                                        <p:attrNameLst>
                                          <p:attrName>style.visibility</p:attrName>
                                        </p:attrNameLst>
                                      </p:cBhvr>
                                      <p:to>
                                        <p:strVal val="visible"/>
                                      </p:to>
                                    </p:set>
                                    <p:animEffect transition="in" filter="fade">
                                      <p:cBhvr>
                                        <p:cTn id="7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animBg="1"/>
      <p:bldP spid="6" grpId="0"/>
      <p:bldP spid="7" grpId="0"/>
      <p:bldP spid="2" grpId="0" build="p" animBg="1"/>
      <p:bldP spid="9"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ذو زوايا قطرية مستديرة 7"/>
          <p:cNvSpPr/>
          <p:nvPr/>
        </p:nvSpPr>
        <p:spPr>
          <a:xfrm>
            <a:off x="2689912" y="1340768"/>
            <a:ext cx="3754296" cy="936104"/>
          </a:xfrm>
          <a:prstGeom prst="round2Diag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dirty="0" smtClean="0">
                <a:solidFill>
                  <a:srgbClr val="C00000"/>
                </a:solidFill>
                <a:cs typeface="AL-Mateen" pitchFamily="2" charset="-78"/>
              </a:rPr>
              <a:t>النصوص الدالة على </a:t>
            </a:r>
          </a:p>
          <a:p>
            <a:pPr algn="ctr"/>
            <a:r>
              <a:rPr lang="ar-SA" sz="2800" dirty="0" smtClean="0">
                <a:solidFill>
                  <a:srgbClr val="C00000"/>
                </a:solidFill>
                <a:cs typeface="AL-Mateen" pitchFamily="2" charset="-78"/>
              </a:rPr>
              <a:t>القواعد بطريق الاجتهاد</a:t>
            </a:r>
            <a:endParaRPr lang="ar-SA" sz="2800" dirty="0">
              <a:solidFill>
                <a:srgbClr val="C00000"/>
              </a:solidFill>
              <a:cs typeface="AL-Mateen" pitchFamily="2" charset="-78"/>
            </a:endParaRPr>
          </a:p>
        </p:txBody>
      </p:sp>
      <p:sp>
        <p:nvSpPr>
          <p:cNvPr id="13" name="مستطيل ذو زوايا قطرية مستديرة 12"/>
          <p:cNvSpPr/>
          <p:nvPr/>
        </p:nvSpPr>
        <p:spPr>
          <a:xfrm>
            <a:off x="5436096" y="2564904"/>
            <a:ext cx="2705240"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dirty="0" smtClean="0">
                <a:solidFill>
                  <a:schemeClr val="tx1"/>
                </a:solidFill>
                <a:effectLst>
                  <a:outerShdw blurRad="38100" dist="38100" dir="2700000" algn="tl">
                    <a:srgbClr val="000000">
                      <a:alpha val="43137"/>
                    </a:srgbClr>
                  </a:outerShdw>
                </a:effectLst>
                <a:cs typeface="AL-Mohanad Bold" pitchFamily="2" charset="-78"/>
              </a:rPr>
              <a:t>عن طريق الاستنباط و التعليل </a:t>
            </a:r>
            <a:endParaRPr lang="ar-SA" sz="2000" dirty="0">
              <a:solidFill>
                <a:schemeClr val="tx1"/>
              </a:solidFill>
              <a:effectLst>
                <a:outerShdw blurRad="38100" dist="38100" dir="2700000" algn="tl">
                  <a:srgbClr val="000000">
                    <a:alpha val="43137"/>
                  </a:srgbClr>
                </a:outerShdw>
              </a:effectLst>
              <a:cs typeface="AL-Mohanad Bold" pitchFamily="2" charset="-78"/>
            </a:endParaRPr>
          </a:p>
        </p:txBody>
      </p:sp>
      <p:sp>
        <p:nvSpPr>
          <p:cNvPr id="5" name="مستطيل ذو زوايا قطرية مستديرة 4"/>
          <p:cNvSpPr/>
          <p:nvPr/>
        </p:nvSpPr>
        <p:spPr>
          <a:xfrm>
            <a:off x="1043608" y="2564904"/>
            <a:ext cx="2664296"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dirty="0" smtClean="0">
                <a:solidFill>
                  <a:schemeClr val="tx1"/>
                </a:solidFill>
                <a:effectLst>
                  <a:outerShdw blurRad="38100" dist="38100" dir="2700000" algn="tl">
                    <a:srgbClr val="000000">
                      <a:alpha val="43137"/>
                    </a:srgbClr>
                  </a:outerShdw>
                </a:effectLst>
                <a:cs typeface="AL-Mohanad Bold" pitchFamily="2" charset="-78"/>
              </a:rPr>
              <a:t>عن طريق الاستقراء </a:t>
            </a:r>
            <a:endParaRPr lang="ar-SA" sz="2000" dirty="0">
              <a:solidFill>
                <a:schemeClr val="tx1"/>
              </a:solidFill>
              <a:effectLst>
                <a:outerShdw blurRad="38100" dist="38100" dir="2700000" algn="tl">
                  <a:srgbClr val="000000">
                    <a:alpha val="43137"/>
                  </a:srgbClr>
                </a:outerShdw>
              </a:effectLst>
              <a:cs typeface="AL-Mohanad Bold" pitchFamily="2" charset="-78"/>
            </a:endParaRPr>
          </a:p>
        </p:txBody>
      </p:sp>
      <p:sp>
        <p:nvSpPr>
          <p:cNvPr id="6" name="مربع نص 5"/>
          <p:cNvSpPr txBox="1"/>
          <p:nvPr/>
        </p:nvSpPr>
        <p:spPr>
          <a:xfrm>
            <a:off x="5613646" y="3327375"/>
            <a:ext cx="2412268" cy="584775"/>
          </a:xfrm>
          <a:prstGeom prst="rect">
            <a:avLst/>
          </a:prstGeom>
          <a:noFill/>
        </p:spPr>
        <p:txBody>
          <a:bodyPr wrap="square" rtlCol="1">
            <a:spAutoFit/>
          </a:bodyPr>
          <a:lstStyle/>
          <a:p>
            <a:pPr algn="ctr"/>
            <a:r>
              <a:rPr lang="ar-SA" sz="3200" dirty="0" smtClean="0">
                <a:solidFill>
                  <a:srgbClr val="7030A0"/>
                </a:solidFill>
                <a:cs typeface="AL-Mateen" pitchFamily="2" charset="-78"/>
              </a:rPr>
              <a:t>مثاله </a:t>
            </a:r>
            <a:endParaRPr lang="ar-SA" sz="3200" dirty="0">
              <a:solidFill>
                <a:srgbClr val="7030A0"/>
              </a:solidFill>
              <a:cs typeface="AL-Mateen" pitchFamily="2" charset="-78"/>
            </a:endParaRPr>
          </a:p>
        </p:txBody>
      </p:sp>
      <p:sp>
        <p:nvSpPr>
          <p:cNvPr id="7" name="مربع نص 6"/>
          <p:cNvSpPr txBox="1"/>
          <p:nvPr/>
        </p:nvSpPr>
        <p:spPr>
          <a:xfrm>
            <a:off x="1074672" y="3327375"/>
            <a:ext cx="2412268" cy="584775"/>
          </a:xfrm>
          <a:prstGeom prst="rect">
            <a:avLst/>
          </a:prstGeom>
          <a:noFill/>
        </p:spPr>
        <p:txBody>
          <a:bodyPr wrap="square" rtlCol="1">
            <a:spAutoFit/>
          </a:bodyPr>
          <a:lstStyle/>
          <a:p>
            <a:pPr algn="ctr"/>
            <a:r>
              <a:rPr lang="ar-SA" sz="3200" dirty="0" smtClean="0">
                <a:solidFill>
                  <a:srgbClr val="7030A0"/>
                </a:solidFill>
                <a:cs typeface="AL-Mateen" pitchFamily="2" charset="-78"/>
              </a:rPr>
              <a:t>مثاله </a:t>
            </a:r>
            <a:endParaRPr lang="ar-SA" sz="3200" dirty="0">
              <a:solidFill>
                <a:srgbClr val="7030A0"/>
              </a:solidFill>
              <a:cs typeface="AL-Mateen" pitchFamily="2" charset="-78"/>
            </a:endParaRPr>
          </a:p>
        </p:txBody>
      </p:sp>
      <p:sp>
        <p:nvSpPr>
          <p:cNvPr id="2" name="مستطيل 1"/>
          <p:cNvSpPr/>
          <p:nvPr/>
        </p:nvSpPr>
        <p:spPr>
          <a:xfrm>
            <a:off x="5127006" y="3802920"/>
            <a:ext cx="3333426" cy="257840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200" dirty="0" smtClean="0">
                <a:solidFill>
                  <a:srgbClr val="FF0000"/>
                </a:solidFill>
                <a:cs typeface="AL-Mohanad Bold" pitchFamily="2" charset="-78"/>
              </a:rPr>
              <a:t>* قاعدة الميسور لا يسقط بالمعسور . </a:t>
            </a:r>
          </a:p>
          <a:p>
            <a:pPr algn="ctr">
              <a:defRPr/>
            </a:pPr>
            <a:r>
              <a:rPr lang="ar-SA" sz="2200" dirty="0" smtClean="0">
                <a:solidFill>
                  <a:schemeClr val="tx2">
                    <a:lumMod val="75000"/>
                  </a:schemeClr>
                </a:solidFill>
                <a:cs typeface="AL-Mohanad Bold" pitchFamily="2" charset="-78"/>
              </a:rPr>
              <a:t>قوله صلى الله عليه وسلم ( إذا أمرتكم بأمر فأتوا منه ما استطعتم ) </a:t>
            </a:r>
          </a:p>
          <a:p>
            <a:pPr algn="ctr">
              <a:defRPr/>
            </a:pPr>
            <a:r>
              <a:rPr lang="ar-SA" sz="2200" dirty="0" smtClean="0">
                <a:solidFill>
                  <a:schemeClr val="tx1"/>
                </a:solidFill>
                <a:cs typeface="AL-Mohanad Bold" pitchFamily="2" charset="-78"/>
              </a:rPr>
              <a:t>قوله تعالى ( لا يكلف الله نفساً إلا وسعها ) </a:t>
            </a:r>
            <a:endParaRPr lang="ar-SA" sz="2200" dirty="0">
              <a:solidFill>
                <a:schemeClr val="tx1"/>
              </a:solidFill>
              <a:cs typeface="AL-Mohanad Bold" pitchFamily="2" charset="-78"/>
            </a:endParaRPr>
          </a:p>
        </p:txBody>
      </p:sp>
      <p:sp>
        <p:nvSpPr>
          <p:cNvPr id="9" name="مستطيل 8"/>
          <p:cNvSpPr/>
          <p:nvPr/>
        </p:nvSpPr>
        <p:spPr>
          <a:xfrm>
            <a:off x="611560" y="3789040"/>
            <a:ext cx="3384376" cy="25922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300" dirty="0">
                <a:solidFill>
                  <a:srgbClr val="FF0000"/>
                </a:solidFill>
                <a:cs typeface="AL-Mohanad Bold" pitchFamily="2" charset="-78"/>
              </a:rPr>
              <a:t>* </a:t>
            </a:r>
            <a:r>
              <a:rPr lang="ar-SA" sz="2300" dirty="0" smtClean="0">
                <a:solidFill>
                  <a:srgbClr val="FF0000"/>
                </a:solidFill>
                <a:cs typeface="AL-Mohanad Bold" pitchFamily="2" charset="-78"/>
              </a:rPr>
              <a:t>قاعدة المشقة تجلب التيسير. </a:t>
            </a:r>
            <a:endParaRPr lang="ar-SA" sz="2300" dirty="0">
              <a:solidFill>
                <a:srgbClr val="FF0000"/>
              </a:solidFill>
              <a:cs typeface="AL-Mohanad Bold" pitchFamily="2" charset="-78"/>
            </a:endParaRPr>
          </a:p>
          <a:p>
            <a:pPr algn="ctr">
              <a:defRPr/>
            </a:pPr>
            <a:r>
              <a:rPr lang="ar-SA" sz="2300" dirty="0" smtClean="0">
                <a:solidFill>
                  <a:schemeClr val="tx2">
                    <a:lumMod val="75000"/>
                  </a:schemeClr>
                </a:solidFill>
                <a:cs typeface="AL-Mohanad Bold" pitchFamily="2" charset="-78"/>
              </a:rPr>
              <a:t>* وذلك بتتبع نصوص القرآن الكريم أو السنة الدالة على رفع الحرج و إرادة اليسر أو التخفيف .</a:t>
            </a:r>
          </a:p>
          <a:p>
            <a:pPr algn="ctr">
              <a:defRPr/>
            </a:pPr>
            <a:r>
              <a:rPr lang="ar-SA" sz="2300" dirty="0" smtClean="0">
                <a:solidFill>
                  <a:schemeClr val="tx2">
                    <a:lumMod val="75000"/>
                  </a:schemeClr>
                </a:solidFill>
                <a:cs typeface="AL-Mohanad Bold" pitchFamily="2" charset="-78"/>
              </a:rPr>
              <a:t>* تتبع تطبيقات النبي صلى الله عليه وسلم وصحابته ومن تبعهم .</a:t>
            </a:r>
          </a:p>
        </p:txBody>
      </p:sp>
    </p:spTree>
    <p:extLst>
      <p:ext uri="{BB962C8B-B14F-4D97-AF65-F5344CB8AC3E}">
        <p14:creationId xmlns:p14="http://schemas.microsoft.com/office/powerpoint/2010/main" xmlns="" val="1020505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bg/>
                                          </p:spTgt>
                                        </p:tgtEl>
                                        <p:attrNameLst>
                                          <p:attrName>style.visibility</p:attrName>
                                        </p:attrNameLst>
                                      </p:cBhvr>
                                      <p:to>
                                        <p:strVal val="visible"/>
                                      </p:to>
                                    </p:set>
                                    <p:animEffect transition="in" filter="fade">
                                      <p:cBhvr>
                                        <p:cTn id="17" dur="500"/>
                                        <p:tgtEl>
                                          <p:spTgt spid="2">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fade">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fade">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2" end="2"/>
                                            </p:txEl>
                                          </p:spTgt>
                                        </p:tgtEl>
                                        <p:attrNameLst>
                                          <p:attrName>style.visibility</p:attrName>
                                        </p:attrNameLst>
                                      </p:cBhvr>
                                      <p:to>
                                        <p:strVal val="visible"/>
                                      </p:to>
                                    </p:set>
                                    <p:animEffect transition="in" filter="fade">
                                      <p:cBhvr>
                                        <p:cTn id="32" dur="500"/>
                                        <p:tgtEl>
                                          <p:spTgt spid="2">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txEl>
                                              <p:pRg st="0" end="0"/>
                                            </p:txEl>
                                          </p:spTgt>
                                        </p:tgtEl>
                                        <p:attrNameLst>
                                          <p:attrName>style.visibility</p:attrName>
                                        </p:attrNameLst>
                                      </p:cBhvr>
                                      <p:to>
                                        <p:strVal val="visible"/>
                                      </p:to>
                                    </p:set>
                                    <p:animEffect transition="in" filter="fade">
                                      <p:cBhvr>
                                        <p:cTn id="52" dur="500"/>
                                        <p:tgtEl>
                                          <p:spTgt spid="9">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9">
                                            <p:txEl>
                                              <p:pRg st="1" end="1"/>
                                            </p:txEl>
                                          </p:spTgt>
                                        </p:tgtEl>
                                        <p:attrNameLst>
                                          <p:attrName>style.visibility</p:attrName>
                                        </p:attrNameLst>
                                      </p:cBhvr>
                                      <p:to>
                                        <p:strVal val="visible"/>
                                      </p:to>
                                    </p:set>
                                    <p:animEffect transition="in" filter="fade">
                                      <p:cBhvr>
                                        <p:cTn id="57" dur="500"/>
                                        <p:tgtEl>
                                          <p:spTgt spid="9">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animBg="1"/>
      <p:bldP spid="6" grpId="0"/>
      <p:bldP spid="7" grpId="0"/>
      <p:bldP spid="2" grpId="0" build="p" animBg="1"/>
      <p:bldP spid="9"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ذو زوايا قطرية مستديرة 7"/>
          <p:cNvSpPr/>
          <p:nvPr/>
        </p:nvSpPr>
        <p:spPr>
          <a:xfrm>
            <a:off x="2689912" y="1340768"/>
            <a:ext cx="3754296" cy="936104"/>
          </a:xfrm>
          <a:prstGeom prst="round2Diag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dirty="0" smtClean="0">
                <a:solidFill>
                  <a:srgbClr val="C00000"/>
                </a:solidFill>
                <a:cs typeface="AL-Mateen" pitchFamily="2" charset="-78"/>
              </a:rPr>
              <a:t>النصوص الدالة على </a:t>
            </a:r>
          </a:p>
          <a:p>
            <a:pPr algn="ctr"/>
            <a:r>
              <a:rPr lang="ar-SA" sz="2800" dirty="0" smtClean="0">
                <a:solidFill>
                  <a:srgbClr val="C00000"/>
                </a:solidFill>
                <a:cs typeface="AL-Mateen" pitchFamily="2" charset="-78"/>
              </a:rPr>
              <a:t>القواعد بطريق الاجتهاد</a:t>
            </a:r>
            <a:endParaRPr lang="ar-SA" sz="2800" dirty="0">
              <a:solidFill>
                <a:srgbClr val="C00000"/>
              </a:solidFill>
              <a:cs typeface="AL-Mateen" pitchFamily="2" charset="-78"/>
            </a:endParaRPr>
          </a:p>
        </p:txBody>
      </p:sp>
      <p:sp>
        <p:nvSpPr>
          <p:cNvPr id="13" name="مستطيل ذو زوايا قطرية مستديرة 12"/>
          <p:cNvSpPr/>
          <p:nvPr/>
        </p:nvSpPr>
        <p:spPr>
          <a:xfrm>
            <a:off x="5436096" y="2564904"/>
            <a:ext cx="2705240"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dirty="0" smtClean="0">
                <a:solidFill>
                  <a:schemeClr val="tx1"/>
                </a:solidFill>
                <a:effectLst>
                  <a:outerShdw blurRad="38100" dist="38100" dir="2700000" algn="tl">
                    <a:srgbClr val="000000">
                      <a:alpha val="43137"/>
                    </a:srgbClr>
                  </a:outerShdw>
                </a:effectLst>
                <a:cs typeface="AL-Mohanad Bold" pitchFamily="2" charset="-78"/>
              </a:rPr>
              <a:t>عن طريق الاستنباط و التعليل </a:t>
            </a:r>
            <a:endParaRPr lang="ar-SA" sz="2000" dirty="0">
              <a:solidFill>
                <a:schemeClr val="tx1"/>
              </a:solidFill>
              <a:effectLst>
                <a:outerShdw blurRad="38100" dist="38100" dir="2700000" algn="tl">
                  <a:srgbClr val="000000">
                    <a:alpha val="43137"/>
                  </a:srgbClr>
                </a:outerShdw>
              </a:effectLst>
              <a:cs typeface="AL-Mohanad Bold" pitchFamily="2" charset="-78"/>
            </a:endParaRPr>
          </a:p>
        </p:txBody>
      </p:sp>
      <p:sp>
        <p:nvSpPr>
          <p:cNvPr id="5" name="مستطيل ذو زوايا قطرية مستديرة 4"/>
          <p:cNvSpPr/>
          <p:nvPr/>
        </p:nvSpPr>
        <p:spPr>
          <a:xfrm>
            <a:off x="1043608" y="2564904"/>
            <a:ext cx="2664296"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dirty="0" smtClean="0">
                <a:solidFill>
                  <a:schemeClr val="tx1"/>
                </a:solidFill>
                <a:effectLst>
                  <a:outerShdw blurRad="38100" dist="38100" dir="2700000" algn="tl">
                    <a:srgbClr val="000000">
                      <a:alpha val="43137"/>
                    </a:srgbClr>
                  </a:outerShdw>
                </a:effectLst>
                <a:cs typeface="AL-Mohanad Bold" pitchFamily="2" charset="-78"/>
              </a:rPr>
              <a:t>عن طريق الاستقراء </a:t>
            </a:r>
            <a:endParaRPr lang="ar-SA" sz="2000" dirty="0">
              <a:solidFill>
                <a:schemeClr val="tx1"/>
              </a:solidFill>
              <a:effectLst>
                <a:outerShdw blurRad="38100" dist="38100" dir="2700000" algn="tl">
                  <a:srgbClr val="000000">
                    <a:alpha val="43137"/>
                  </a:srgbClr>
                </a:outerShdw>
              </a:effectLst>
              <a:cs typeface="AL-Mohanad Bold" pitchFamily="2" charset="-78"/>
            </a:endParaRPr>
          </a:p>
        </p:txBody>
      </p:sp>
      <p:sp>
        <p:nvSpPr>
          <p:cNvPr id="6" name="مربع نص 5"/>
          <p:cNvSpPr txBox="1"/>
          <p:nvPr/>
        </p:nvSpPr>
        <p:spPr>
          <a:xfrm>
            <a:off x="5613646" y="3327375"/>
            <a:ext cx="2412268" cy="584775"/>
          </a:xfrm>
          <a:prstGeom prst="rect">
            <a:avLst/>
          </a:prstGeom>
          <a:noFill/>
        </p:spPr>
        <p:txBody>
          <a:bodyPr wrap="square" rtlCol="1">
            <a:spAutoFit/>
          </a:bodyPr>
          <a:lstStyle/>
          <a:p>
            <a:pPr algn="ctr"/>
            <a:r>
              <a:rPr lang="ar-SA" sz="3200" dirty="0" smtClean="0">
                <a:solidFill>
                  <a:srgbClr val="7030A0"/>
                </a:solidFill>
                <a:cs typeface="AL-Mateen" pitchFamily="2" charset="-78"/>
              </a:rPr>
              <a:t>مثاله </a:t>
            </a:r>
            <a:endParaRPr lang="ar-SA" sz="3200" dirty="0">
              <a:solidFill>
                <a:srgbClr val="7030A0"/>
              </a:solidFill>
              <a:cs typeface="AL-Mateen" pitchFamily="2" charset="-78"/>
            </a:endParaRPr>
          </a:p>
        </p:txBody>
      </p:sp>
      <p:sp>
        <p:nvSpPr>
          <p:cNvPr id="7" name="مربع نص 6"/>
          <p:cNvSpPr txBox="1"/>
          <p:nvPr/>
        </p:nvSpPr>
        <p:spPr>
          <a:xfrm>
            <a:off x="1074672" y="3327375"/>
            <a:ext cx="2412268" cy="584775"/>
          </a:xfrm>
          <a:prstGeom prst="rect">
            <a:avLst/>
          </a:prstGeom>
          <a:noFill/>
        </p:spPr>
        <p:txBody>
          <a:bodyPr wrap="square" rtlCol="1">
            <a:spAutoFit/>
          </a:bodyPr>
          <a:lstStyle/>
          <a:p>
            <a:pPr algn="ctr"/>
            <a:r>
              <a:rPr lang="ar-SA" sz="3200" dirty="0" smtClean="0">
                <a:solidFill>
                  <a:srgbClr val="7030A0"/>
                </a:solidFill>
                <a:cs typeface="AL-Mateen" pitchFamily="2" charset="-78"/>
              </a:rPr>
              <a:t>مثاله </a:t>
            </a:r>
            <a:endParaRPr lang="ar-SA" sz="3200" dirty="0">
              <a:solidFill>
                <a:srgbClr val="7030A0"/>
              </a:solidFill>
              <a:cs typeface="AL-Mateen" pitchFamily="2" charset="-78"/>
            </a:endParaRPr>
          </a:p>
        </p:txBody>
      </p:sp>
      <p:sp>
        <p:nvSpPr>
          <p:cNvPr id="2" name="مستطيل 1"/>
          <p:cNvSpPr/>
          <p:nvPr/>
        </p:nvSpPr>
        <p:spPr>
          <a:xfrm>
            <a:off x="5127006" y="3802920"/>
            <a:ext cx="3333426" cy="257840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200" dirty="0" smtClean="0">
                <a:solidFill>
                  <a:srgbClr val="FF0000"/>
                </a:solidFill>
                <a:cs typeface="AL-Mohanad Bold" pitchFamily="2" charset="-78"/>
              </a:rPr>
              <a:t>* قاعدة ما كان أكثر فعلاً كان أكثر فضلاً . </a:t>
            </a:r>
          </a:p>
          <a:p>
            <a:pPr algn="ctr">
              <a:defRPr/>
            </a:pPr>
            <a:r>
              <a:rPr lang="ar-SA" sz="2200" dirty="0" smtClean="0">
                <a:solidFill>
                  <a:schemeClr val="tx2">
                    <a:lumMod val="75000"/>
                  </a:schemeClr>
                </a:solidFill>
                <a:cs typeface="AL-Mohanad Bold" pitchFamily="2" charset="-78"/>
              </a:rPr>
              <a:t>قوله صلى الله عليه وسلم ( أجرك على قدر نصيبك ) </a:t>
            </a:r>
          </a:p>
        </p:txBody>
      </p:sp>
      <p:sp>
        <p:nvSpPr>
          <p:cNvPr id="9" name="مستطيل 8"/>
          <p:cNvSpPr/>
          <p:nvPr/>
        </p:nvSpPr>
        <p:spPr>
          <a:xfrm>
            <a:off x="611560" y="3789040"/>
            <a:ext cx="3384376" cy="25922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200" dirty="0">
                <a:solidFill>
                  <a:srgbClr val="FF0000"/>
                </a:solidFill>
                <a:cs typeface="AL-Mohanad Bold" pitchFamily="2" charset="-78"/>
              </a:rPr>
              <a:t>* قاعدة </a:t>
            </a:r>
            <a:r>
              <a:rPr lang="ar-SA" sz="2200" dirty="0" smtClean="0">
                <a:solidFill>
                  <a:srgbClr val="FF0000"/>
                </a:solidFill>
                <a:cs typeface="AL-Mohanad Bold" pitchFamily="2" charset="-78"/>
              </a:rPr>
              <a:t>الضرر يزال. </a:t>
            </a:r>
            <a:endParaRPr lang="ar-SA" sz="2200" dirty="0">
              <a:solidFill>
                <a:srgbClr val="FF0000"/>
              </a:solidFill>
              <a:cs typeface="AL-Mohanad Bold" pitchFamily="2" charset="-78"/>
            </a:endParaRPr>
          </a:p>
          <a:p>
            <a:pPr algn="ctr">
              <a:defRPr/>
            </a:pPr>
            <a:r>
              <a:rPr lang="ar-SA" sz="2200" dirty="0">
                <a:solidFill>
                  <a:schemeClr val="tx2">
                    <a:lumMod val="75000"/>
                  </a:schemeClr>
                </a:solidFill>
                <a:cs typeface="AL-Mohanad Bold" pitchFamily="2" charset="-78"/>
              </a:rPr>
              <a:t>قوله صلى الله عليه وسلم ( </a:t>
            </a:r>
            <a:r>
              <a:rPr lang="ar-SA" sz="2200" dirty="0" smtClean="0">
                <a:solidFill>
                  <a:schemeClr val="tx2">
                    <a:lumMod val="75000"/>
                  </a:schemeClr>
                </a:solidFill>
                <a:cs typeface="AL-Mohanad Bold" pitchFamily="2" charset="-78"/>
              </a:rPr>
              <a:t>لا ضرر ولا ضرار ) </a:t>
            </a:r>
          </a:p>
          <a:p>
            <a:pPr algn="ctr">
              <a:defRPr/>
            </a:pPr>
            <a:r>
              <a:rPr lang="ar-SA" sz="2200" dirty="0" smtClean="0">
                <a:solidFill>
                  <a:schemeClr val="tx1"/>
                </a:solidFill>
                <a:cs typeface="AL-Mohanad Bold" pitchFamily="2" charset="-78"/>
              </a:rPr>
              <a:t>قوله تعالى ( لا تضار والدة بولدها )</a:t>
            </a:r>
            <a:endParaRPr lang="ar-SA" sz="2200" dirty="0">
              <a:solidFill>
                <a:schemeClr val="tx1"/>
              </a:solidFill>
              <a:cs typeface="AL-Mohanad Bold" pitchFamily="2" charset="-78"/>
            </a:endParaRPr>
          </a:p>
        </p:txBody>
      </p:sp>
    </p:spTree>
    <p:extLst>
      <p:ext uri="{BB962C8B-B14F-4D97-AF65-F5344CB8AC3E}">
        <p14:creationId xmlns:p14="http://schemas.microsoft.com/office/powerpoint/2010/main" xmlns="" val="298956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bg/>
                                          </p:spTgt>
                                        </p:tgtEl>
                                        <p:attrNameLst>
                                          <p:attrName>style.visibility</p:attrName>
                                        </p:attrNameLst>
                                      </p:cBhvr>
                                      <p:to>
                                        <p:strVal val="visible"/>
                                      </p:to>
                                    </p:set>
                                    <p:animEffect transition="in" filter="fade">
                                      <p:cBhvr>
                                        <p:cTn id="22" dur="500"/>
                                        <p:tgtEl>
                                          <p:spTgt spid="9">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xEl>
                                              <p:pRg st="1" end="1"/>
                                            </p:txEl>
                                          </p:spTgt>
                                        </p:tgtEl>
                                        <p:attrNameLst>
                                          <p:attrName>style.visibility</p:attrName>
                                        </p:attrNameLst>
                                      </p:cBhvr>
                                      <p:to>
                                        <p:strVal val="visible"/>
                                      </p:to>
                                    </p:set>
                                    <p:animEffect transition="in" filter="fade">
                                      <p:cBhvr>
                                        <p:cTn id="32" dur="500"/>
                                        <p:tgtEl>
                                          <p:spTgt spid="9">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xEl>
                                              <p:pRg st="2" end="2"/>
                                            </p:txEl>
                                          </p:spTgt>
                                        </p:tgtEl>
                                        <p:attrNameLst>
                                          <p:attrName>style.visibility</p:attrName>
                                        </p:attrNameLst>
                                      </p:cBhvr>
                                      <p:to>
                                        <p:strVal val="visible"/>
                                      </p:to>
                                    </p:set>
                                    <p:animEffect transition="in" filter="fade">
                                      <p:cBhvr>
                                        <p:cTn id="3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9" grpId="0" build="p"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ذو زوايا قطرية مستديرة 7"/>
          <p:cNvSpPr/>
          <p:nvPr/>
        </p:nvSpPr>
        <p:spPr>
          <a:xfrm>
            <a:off x="2689912" y="1340768"/>
            <a:ext cx="3754296" cy="936104"/>
          </a:xfrm>
          <a:prstGeom prst="round2Diag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dirty="0" smtClean="0">
                <a:solidFill>
                  <a:srgbClr val="C00000"/>
                </a:solidFill>
                <a:cs typeface="AL-Mateen" pitchFamily="2" charset="-78"/>
              </a:rPr>
              <a:t>النصوص الدالة على </a:t>
            </a:r>
          </a:p>
          <a:p>
            <a:pPr algn="ctr"/>
            <a:r>
              <a:rPr lang="ar-SA" sz="2800" dirty="0" smtClean="0">
                <a:solidFill>
                  <a:srgbClr val="C00000"/>
                </a:solidFill>
                <a:cs typeface="AL-Mateen" pitchFamily="2" charset="-78"/>
              </a:rPr>
              <a:t>القواعد بطريق الاجتهاد</a:t>
            </a:r>
            <a:endParaRPr lang="ar-SA" sz="2800" dirty="0">
              <a:solidFill>
                <a:srgbClr val="C00000"/>
              </a:solidFill>
              <a:cs typeface="AL-Mateen" pitchFamily="2" charset="-78"/>
            </a:endParaRPr>
          </a:p>
        </p:txBody>
      </p:sp>
      <p:sp>
        <p:nvSpPr>
          <p:cNvPr id="13" name="مستطيل ذو زوايا قطرية مستديرة 12"/>
          <p:cNvSpPr/>
          <p:nvPr/>
        </p:nvSpPr>
        <p:spPr>
          <a:xfrm>
            <a:off x="5436096" y="2564904"/>
            <a:ext cx="2705240"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dirty="0" smtClean="0">
                <a:solidFill>
                  <a:schemeClr val="tx1"/>
                </a:solidFill>
                <a:effectLst>
                  <a:outerShdw blurRad="38100" dist="38100" dir="2700000" algn="tl">
                    <a:srgbClr val="000000">
                      <a:alpha val="43137"/>
                    </a:srgbClr>
                  </a:outerShdw>
                </a:effectLst>
                <a:cs typeface="AL-Mohanad Bold" pitchFamily="2" charset="-78"/>
              </a:rPr>
              <a:t>عن طريق الاستنباط و التعليل </a:t>
            </a:r>
            <a:endParaRPr lang="ar-SA" sz="2000" dirty="0">
              <a:solidFill>
                <a:schemeClr val="tx1"/>
              </a:solidFill>
              <a:effectLst>
                <a:outerShdw blurRad="38100" dist="38100" dir="2700000" algn="tl">
                  <a:srgbClr val="000000">
                    <a:alpha val="43137"/>
                  </a:srgbClr>
                </a:outerShdw>
              </a:effectLst>
              <a:cs typeface="AL-Mohanad Bold" pitchFamily="2" charset="-78"/>
            </a:endParaRPr>
          </a:p>
        </p:txBody>
      </p:sp>
      <p:sp>
        <p:nvSpPr>
          <p:cNvPr id="5" name="مستطيل ذو زوايا قطرية مستديرة 4"/>
          <p:cNvSpPr/>
          <p:nvPr/>
        </p:nvSpPr>
        <p:spPr>
          <a:xfrm>
            <a:off x="1043608" y="2564904"/>
            <a:ext cx="2664296" cy="576064"/>
          </a:xfrm>
          <a:prstGeom prst="round2Diag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000" dirty="0" smtClean="0">
                <a:solidFill>
                  <a:schemeClr val="tx1"/>
                </a:solidFill>
                <a:effectLst>
                  <a:outerShdw blurRad="38100" dist="38100" dir="2700000" algn="tl">
                    <a:srgbClr val="000000">
                      <a:alpha val="43137"/>
                    </a:srgbClr>
                  </a:outerShdw>
                </a:effectLst>
                <a:cs typeface="AL-Mohanad Bold" pitchFamily="2" charset="-78"/>
              </a:rPr>
              <a:t>عن طريق الاستقراء </a:t>
            </a:r>
            <a:endParaRPr lang="ar-SA" sz="2000" dirty="0">
              <a:solidFill>
                <a:schemeClr val="tx1"/>
              </a:solidFill>
              <a:effectLst>
                <a:outerShdw blurRad="38100" dist="38100" dir="2700000" algn="tl">
                  <a:srgbClr val="000000">
                    <a:alpha val="43137"/>
                  </a:srgbClr>
                </a:outerShdw>
              </a:effectLst>
              <a:cs typeface="AL-Mohanad Bold" pitchFamily="2" charset="-78"/>
            </a:endParaRPr>
          </a:p>
        </p:txBody>
      </p:sp>
      <p:sp>
        <p:nvSpPr>
          <p:cNvPr id="6" name="مربع نص 5"/>
          <p:cNvSpPr txBox="1"/>
          <p:nvPr/>
        </p:nvSpPr>
        <p:spPr>
          <a:xfrm>
            <a:off x="5613646" y="3327375"/>
            <a:ext cx="2412268" cy="584775"/>
          </a:xfrm>
          <a:prstGeom prst="rect">
            <a:avLst/>
          </a:prstGeom>
          <a:noFill/>
        </p:spPr>
        <p:txBody>
          <a:bodyPr wrap="square" rtlCol="1">
            <a:spAutoFit/>
          </a:bodyPr>
          <a:lstStyle/>
          <a:p>
            <a:pPr algn="ctr"/>
            <a:r>
              <a:rPr lang="ar-SA" sz="3200" dirty="0" smtClean="0">
                <a:solidFill>
                  <a:srgbClr val="7030A0"/>
                </a:solidFill>
                <a:cs typeface="AL-Mateen" pitchFamily="2" charset="-78"/>
              </a:rPr>
              <a:t>مثاله </a:t>
            </a:r>
            <a:endParaRPr lang="ar-SA" sz="3200" dirty="0">
              <a:solidFill>
                <a:srgbClr val="7030A0"/>
              </a:solidFill>
              <a:cs typeface="AL-Mateen" pitchFamily="2" charset="-78"/>
            </a:endParaRPr>
          </a:p>
        </p:txBody>
      </p:sp>
      <p:sp>
        <p:nvSpPr>
          <p:cNvPr id="7" name="مربع نص 6"/>
          <p:cNvSpPr txBox="1"/>
          <p:nvPr/>
        </p:nvSpPr>
        <p:spPr>
          <a:xfrm>
            <a:off x="1074672" y="3327375"/>
            <a:ext cx="2412268" cy="584775"/>
          </a:xfrm>
          <a:prstGeom prst="rect">
            <a:avLst/>
          </a:prstGeom>
          <a:noFill/>
        </p:spPr>
        <p:txBody>
          <a:bodyPr wrap="square" rtlCol="1">
            <a:spAutoFit/>
          </a:bodyPr>
          <a:lstStyle/>
          <a:p>
            <a:pPr algn="ctr"/>
            <a:r>
              <a:rPr lang="ar-SA" sz="3200" dirty="0" smtClean="0">
                <a:solidFill>
                  <a:srgbClr val="7030A0"/>
                </a:solidFill>
                <a:cs typeface="AL-Mateen" pitchFamily="2" charset="-78"/>
              </a:rPr>
              <a:t>مثاله </a:t>
            </a:r>
            <a:endParaRPr lang="ar-SA" sz="3200" dirty="0">
              <a:solidFill>
                <a:srgbClr val="7030A0"/>
              </a:solidFill>
              <a:cs typeface="AL-Mateen" pitchFamily="2" charset="-78"/>
            </a:endParaRPr>
          </a:p>
        </p:txBody>
      </p:sp>
      <p:sp>
        <p:nvSpPr>
          <p:cNvPr id="2" name="مستطيل 1"/>
          <p:cNvSpPr/>
          <p:nvPr/>
        </p:nvSpPr>
        <p:spPr>
          <a:xfrm>
            <a:off x="5127006" y="3802920"/>
            <a:ext cx="3333426" cy="257840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200" dirty="0" smtClean="0">
                <a:solidFill>
                  <a:srgbClr val="FF0000"/>
                </a:solidFill>
                <a:cs typeface="AL-Mohanad Bold" pitchFamily="2" charset="-78"/>
              </a:rPr>
              <a:t>* قاعدة الإيثار في القرب مكروه وفي غيرها محبوب . </a:t>
            </a:r>
          </a:p>
          <a:p>
            <a:pPr algn="ctr">
              <a:defRPr/>
            </a:pPr>
            <a:r>
              <a:rPr lang="ar-SA" sz="2200" dirty="0">
                <a:solidFill>
                  <a:schemeClr val="tx1"/>
                </a:solidFill>
                <a:cs typeface="AL-Mohanad Bold" pitchFamily="2" charset="-78"/>
              </a:rPr>
              <a:t>قوله تعالى ( </a:t>
            </a:r>
            <a:r>
              <a:rPr lang="ar-SA" sz="2200" dirty="0" smtClean="0">
                <a:solidFill>
                  <a:schemeClr val="tx1"/>
                </a:solidFill>
                <a:cs typeface="AL-Mohanad Bold" pitchFamily="2" charset="-78"/>
              </a:rPr>
              <a:t>فاستبقوا الخيرات)</a:t>
            </a:r>
          </a:p>
          <a:p>
            <a:pPr algn="ctr">
              <a:defRPr/>
            </a:pPr>
            <a:r>
              <a:rPr lang="ar-SA" sz="2200" dirty="0">
                <a:solidFill>
                  <a:schemeClr val="tx1"/>
                </a:solidFill>
                <a:cs typeface="AL-Mohanad Bold" pitchFamily="2" charset="-78"/>
              </a:rPr>
              <a:t>قوله تعالى ( </a:t>
            </a:r>
            <a:r>
              <a:rPr lang="ar-SA" sz="2200" dirty="0" smtClean="0">
                <a:solidFill>
                  <a:schemeClr val="tx1"/>
                </a:solidFill>
                <a:cs typeface="AL-Mohanad Bold" pitchFamily="2" charset="-78"/>
              </a:rPr>
              <a:t>وفي ذلك فليتنافس المتنافسون )</a:t>
            </a:r>
            <a:endParaRPr lang="ar-SA" sz="2200" dirty="0">
              <a:solidFill>
                <a:schemeClr val="tx1"/>
              </a:solidFill>
              <a:cs typeface="AL-Mohanad Bold" pitchFamily="2" charset="-78"/>
            </a:endParaRPr>
          </a:p>
        </p:txBody>
      </p:sp>
      <p:sp>
        <p:nvSpPr>
          <p:cNvPr id="9" name="مستطيل 8"/>
          <p:cNvSpPr/>
          <p:nvPr/>
        </p:nvSpPr>
        <p:spPr>
          <a:xfrm>
            <a:off x="611560" y="3789040"/>
            <a:ext cx="3384376" cy="25922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200" dirty="0">
                <a:solidFill>
                  <a:srgbClr val="FF0000"/>
                </a:solidFill>
                <a:cs typeface="AL-Mohanad Bold" pitchFamily="2" charset="-78"/>
              </a:rPr>
              <a:t>* قاعدة </a:t>
            </a:r>
            <a:r>
              <a:rPr lang="ar-SA" sz="2200" dirty="0" smtClean="0">
                <a:solidFill>
                  <a:srgbClr val="FF0000"/>
                </a:solidFill>
                <a:cs typeface="AL-Mohanad Bold" pitchFamily="2" charset="-78"/>
              </a:rPr>
              <a:t>الضرر يزال. </a:t>
            </a:r>
            <a:endParaRPr lang="ar-SA" sz="2200" dirty="0">
              <a:solidFill>
                <a:srgbClr val="FF0000"/>
              </a:solidFill>
              <a:cs typeface="AL-Mohanad Bold" pitchFamily="2" charset="-78"/>
            </a:endParaRPr>
          </a:p>
          <a:p>
            <a:pPr algn="ctr">
              <a:defRPr/>
            </a:pPr>
            <a:r>
              <a:rPr lang="ar-SA" sz="2200" dirty="0">
                <a:solidFill>
                  <a:schemeClr val="tx2">
                    <a:lumMod val="75000"/>
                  </a:schemeClr>
                </a:solidFill>
                <a:cs typeface="AL-Mohanad Bold" pitchFamily="2" charset="-78"/>
              </a:rPr>
              <a:t>قوله صلى الله عليه وسلم ( </a:t>
            </a:r>
            <a:r>
              <a:rPr lang="ar-SA" sz="2200" dirty="0" smtClean="0">
                <a:solidFill>
                  <a:schemeClr val="tx2">
                    <a:lumMod val="75000"/>
                  </a:schemeClr>
                </a:solidFill>
                <a:cs typeface="AL-Mohanad Bold" pitchFamily="2" charset="-78"/>
              </a:rPr>
              <a:t>لا ضرر ولا ضرار ) </a:t>
            </a:r>
          </a:p>
          <a:p>
            <a:pPr algn="ctr">
              <a:defRPr/>
            </a:pPr>
            <a:r>
              <a:rPr lang="ar-SA" sz="2200" dirty="0" smtClean="0">
                <a:solidFill>
                  <a:schemeClr val="tx1"/>
                </a:solidFill>
                <a:cs typeface="AL-Mohanad Bold" pitchFamily="2" charset="-78"/>
              </a:rPr>
              <a:t>قوله تعالى ( لا تضار والدة بولدها )</a:t>
            </a:r>
          </a:p>
          <a:p>
            <a:pPr algn="ctr">
              <a:defRPr/>
            </a:pPr>
            <a:r>
              <a:rPr lang="ar-SA" sz="2200" dirty="0">
                <a:solidFill>
                  <a:schemeClr val="tx1"/>
                </a:solidFill>
                <a:cs typeface="AL-Mohanad Bold" pitchFamily="2" charset="-78"/>
              </a:rPr>
              <a:t>قوله تعالى ( </a:t>
            </a:r>
            <a:r>
              <a:rPr lang="ar-SA" sz="2200" dirty="0" smtClean="0">
                <a:solidFill>
                  <a:schemeClr val="tx1"/>
                </a:solidFill>
                <a:cs typeface="AL-Mohanad Bold" pitchFamily="2" charset="-78"/>
              </a:rPr>
              <a:t>فمن اضطر غير باغ ولا عاد فلا إثم عليه ) </a:t>
            </a:r>
          </a:p>
          <a:p>
            <a:pPr algn="ctr">
              <a:defRPr/>
            </a:pPr>
            <a:r>
              <a:rPr lang="ar-SA" sz="2200" dirty="0">
                <a:solidFill>
                  <a:srgbClr val="FF0000"/>
                </a:solidFill>
                <a:cs typeface="AL-Mohanad Bold" pitchFamily="2" charset="-78"/>
              </a:rPr>
              <a:t>* قاعدة </a:t>
            </a:r>
            <a:r>
              <a:rPr lang="ar-SA" sz="2200" dirty="0" smtClean="0">
                <a:solidFill>
                  <a:srgbClr val="FF0000"/>
                </a:solidFill>
                <a:cs typeface="AL-Mohanad Bold" pitchFamily="2" charset="-78"/>
              </a:rPr>
              <a:t>الضرورات تبيح المحظورات. </a:t>
            </a:r>
            <a:endParaRPr lang="ar-SA" sz="2200" dirty="0">
              <a:solidFill>
                <a:srgbClr val="FF0000"/>
              </a:solidFill>
              <a:cs typeface="AL-Mohanad Bold" pitchFamily="2" charset="-78"/>
            </a:endParaRPr>
          </a:p>
        </p:txBody>
      </p:sp>
    </p:spTree>
    <p:extLst>
      <p:ext uri="{BB962C8B-B14F-4D97-AF65-F5344CB8AC3E}">
        <p14:creationId xmlns:p14="http://schemas.microsoft.com/office/powerpoint/2010/main" xmlns="" val="58985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txEl>
                                              <p:pRg st="0" end="0"/>
                                            </p:txEl>
                                          </p:spTgt>
                                        </p:tgtEl>
                                        <p:attrNameLst>
                                          <p:attrName>style.visibility</p:attrName>
                                        </p:attrNameLst>
                                      </p:cBhvr>
                                      <p:to>
                                        <p:strVal val="visible"/>
                                      </p:to>
                                    </p:set>
                                    <p:animEffect transition="in" filter="fade">
                                      <p:cBhvr>
                                        <p:cTn id="28" dur="500"/>
                                        <p:tgtEl>
                                          <p:spTgt spid="9">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animEffect transition="in" filter="fade">
                                      <p:cBhvr>
                                        <p:cTn id="33" dur="500"/>
                                        <p:tgtEl>
                                          <p:spTgt spid="9">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9">
                                            <p:txEl>
                                              <p:pRg st="2" end="2"/>
                                            </p:txEl>
                                          </p:spTgt>
                                        </p:tgtEl>
                                        <p:attrNameLst>
                                          <p:attrName>style.visibility</p:attrName>
                                        </p:attrNameLst>
                                      </p:cBhvr>
                                      <p:to>
                                        <p:strVal val="visible"/>
                                      </p:to>
                                    </p:set>
                                    <p:animEffect transition="in" filter="fade">
                                      <p:cBhvr>
                                        <p:cTn id="38" dur="500"/>
                                        <p:tgtEl>
                                          <p:spTgt spid="9">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9">
                                            <p:txEl>
                                              <p:pRg st="3" end="3"/>
                                            </p:txEl>
                                          </p:spTgt>
                                        </p:tgtEl>
                                        <p:attrNameLst>
                                          <p:attrName>style.visibility</p:attrName>
                                        </p:attrNameLst>
                                      </p:cBhvr>
                                      <p:to>
                                        <p:strVal val="visible"/>
                                      </p:to>
                                    </p:set>
                                    <p:animEffect transition="in" filter="fade">
                                      <p:cBhvr>
                                        <p:cTn id="43" dur="500"/>
                                        <p:tgtEl>
                                          <p:spTgt spid="9">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txEl>
                                              <p:pRg st="4" end="4"/>
                                            </p:txEl>
                                          </p:spTgt>
                                        </p:tgtEl>
                                        <p:attrNameLst>
                                          <p:attrName>style.visibility</p:attrName>
                                        </p:attrNameLst>
                                      </p:cBhvr>
                                      <p:to>
                                        <p:strVal val="visible"/>
                                      </p:to>
                                    </p:set>
                                    <p:animEffect transition="in" filter="fade">
                                      <p:cBhvr>
                                        <p:cTn id="48"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9"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ذو زوايا قطرية مستديرة 7"/>
          <p:cNvSpPr/>
          <p:nvPr/>
        </p:nvSpPr>
        <p:spPr>
          <a:xfrm>
            <a:off x="2267744" y="1484784"/>
            <a:ext cx="4572508" cy="936104"/>
          </a:xfrm>
          <a:prstGeom prst="round2Diag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نصوص العلماء </a:t>
            </a:r>
          </a:p>
          <a:p>
            <a:pPr algn="ctr"/>
            <a:r>
              <a:rPr lang="ar-SA" sz="2800" dirty="0" smtClean="0">
                <a:solidFill>
                  <a:srgbClr val="FFFF00"/>
                </a:solidFill>
                <a:effectLst>
                  <a:outerShdw blurRad="38100" dist="38100" dir="2700000" algn="tl">
                    <a:srgbClr val="000000">
                      <a:alpha val="43137"/>
                    </a:srgbClr>
                  </a:outerShdw>
                </a:effectLst>
                <a:cs typeface="AL-Mateen" pitchFamily="2" charset="-78"/>
              </a:rPr>
              <a:t>و الأقوال المخرجة لهم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13" name="مستطيل ذو زوايا قطرية مستديرة 12"/>
          <p:cNvSpPr/>
          <p:nvPr/>
        </p:nvSpPr>
        <p:spPr>
          <a:xfrm>
            <a:off x="5436096" y="3068960"/>
            <a:ext cx="2705240" cy="2448272"/>
          </a:xfrm>
          <a:prstGeom prst="round2Diag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3200" dirty="0" smtClean="0">
                <a:solidFill>
                  <a:schemeClr val="tx1"/>
                </a:solidFill>
                <a:effectLst>
                  <a:outerShdw blurRad="38100" dist="38100" dir="2700000" algn="tl">
                    <a:srgbClr val="000000">
                      <a:alpha val="43137"/>
                    </a:srgbClr>
                  </a:outerShdw>
                </a:effectLst>
                <a:cs typeface="AL-Mohanad Bold" pitchFamily="2" charset="-78"/>
              </a:rPr>
              <a:t>ما كان على هيئة قواعد أو ضوابط أو أصول </a:t>
            </a:r>
            <a:endParaRPr lang="ar-SA" sz="3200" dirty="0">
              <a:solidFill>
                <a:schemeClr val="tx1"/>
              </a:solidFill>
              <a:effectLst>
                <a:outerShdw blurRad="38100" dist="38100" dir="2700000" algn="tl">
                  <a:srgbClr val="000000">
                    <a:alpha val="43137"/>
                  </a:srgbClr>
                </a:outerShdw>
              </a:effectLst>
              <a:cs typeface="AL-Mohanad Bold" pitchFamily="2" charset="-78"/>
            </a:endParaRPr>
          </a:p>
        </p:txBody>
      </p:sp>
      <p:sp>
        <p:nvSpPr>
          <p:cNvPr id="5" name="مستطيل ذو زوايا قطرية مستديرة 4"/>
          <p:cNvSpPr/>
          <p:nvPr/>
        </p:nvSpPr>
        <p:spPr>
          <a:xfrm>
            <a:off x="1043608" y="3068960"/>
            <a:ext cx="2664296" cy="2448272"/>
          </a:xfrm>
          <a:prstGeom prst="round2Diag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800" dirty="0" smtClean="0">
                <a:solidFill>
                  <a:schemeClr val="tx1"/>
                </a:solidFill>
                <a:effectLst>
                  <a:outerShdw blurRad="38100" dist="38100" dir="2700000" algn="tl">
                    <a:srgbClr val="000000">
                      <a:alpha val="43137"/>
                    </a:srgbClr>
                  </a:outerShdw>
                </a:effectLst>
                <a:cs typeface="AL-Mohanad Bold" pitchFamily="2" charset="-78"/>
              </a:rPr>
              <a:t>ما كان أحكاماً فقهية لوقائع جزئية ومعالجات لمسائل معينة </a:t>
            </a:r>
            <a:endParaRPr lang="ar-SA" sz="2800" dirty="0">
              <a:solidFill>
                <a:schemeClr val="tx1"/>
              </a:solidFill>
              <a:effectLst>
                <a:outerShdw blurRad="38100" dist="38100" dir="2700000" algn="tl">
                  <a:srgbClr val="000000">
                    <a:alpha val="43137"/>
                  </a:srgbClr>
                </a:outerShdw>
              </a:effectLst>
              <a:cs typeface="AL-Mohanad Bold" pitchFamily="2" charset="-78"/>
            </a:endParaRPr>
          </a:p>
        </p:txBody>
      </p:sp>
    </p:spTree>
    <p:extLst>
      <p:ext uri="{BB962C8B-B14F-4D97-AF65-F5344CB8AC3E}">
        <p14:creationId xmlns:p14="http://schemas.microsoft.com/office/powerpoint/2010/main" xmlns="" val="1263350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5"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ذو زوايا قطرية مستديرة 7"/>
          <p:cNvSpPr/>
          <p:nvPr/>
        </p:nvSpPr>
        <p:spPr>
          <a:xfrm>
            <a:off x="2267744" y="1484784"/>
            <a:ext cx="4572508" cy="936104"/>
          </a:xfrm>
          <a:prstGeom prst="round2Diag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نصوص العلماء </a:t>
            </a:r>
          </a:p>
          <a:p>
            <a:pPr algn="ctr"/>
            <a:r>
              <a:rPr lang="ar-SA" sz="2800" dirty="0" smtClean="0">
                <a:solidFill>
                  <a:srgbClr val="FFFF00"/>
                </a:solidFill>
                <a:effectLst>
                  <a:outerShdw blurRad="38100" dist="38100" dir="2700000" algn="tl">
                    <a:srgbClr val="000000">
                      <a:alpha val="43137"/>
                    </a:srgbClr>
                  </a:outerShdw>
                </a:effectLst>
                <a:cs typeface="AL-Mateen" pitchFamily="2" charset="-78"/>
              </a:rPr>
              <a:t>و الأقوال المخرجة لهم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13" name="مستطيل ذو زوايا قطرية مستديرة 12"/>
          <p:cNvSpPr/>
          <p:nvPr/>
        </p:nvSpPr>
        <p:spPr>
          <a:xfrm>
            <a:off x="3201378" y="2636912"/>
            <a:ext cx="2705240" cy="576064"/>
          </a:xfrm>
          <a:prstGeom prst="round2Diag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3200" dirty="0" smtClean="0">
                <a:solidFill>
                  <a:schemeClr val="tx1"/>
                </a:solidFill>
                <a:cs typeface="AL-Mohanad Bold" pitchFamily="2" charset="-78"/>
              </a:rPr>
              <a:t>أمثلتها </a:t>
            </a:r>
            <a:endParaRPr lang="ar-SA" sz="3200" dirty="0">
              <a:solidFill>
                <a:schemeClr val="tx1"/>
              </a:solidFill>
              <a:cs typeface="AL-Mohanad Bold" pitchFamily="2" charset="-78"/>
            </a:endParaRPr>
          </a:p>
        </p:txBody>
      </p:sp>
      <p:sp>
        <p:nvSpPr>
          <p:cNvPr id="6" name="مستطيل 5"/>
          <p:cNvSpPr/>
          <p:nvPr/>
        </p:nvSpPr>
        <p:spPr>
          <a:xfrm>
            <a:off x="611560" y="3645024"/>
            <a:ext cx="7848872" cy="2016224"/>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defRPr/>
            </a:pPr>
            <a:r>
              <a:rPr lang="ar-SA" sz="2500" dirty="0" smtClean="0">
                <a:solidFill>
                  <a:srgbClr val="C00000"/>
                </a:solidFill>
                <a:cs typeface="AL-Mohanad Bold" pitchFamily="2" charset="-78"/>
              </a:rPr>
              <a:t>* قول الإمام مــــــالك : </a:t>
            </a:r>
            <a:r>
              <a:rPr lang="ar-SA" sz="2500" dirty="0" smtClean="0">
                <a:solidFill>
                  <a:schemeClr val="tx1"/>
                </a:solidFill>
                <a:cs typeface="AL-Mohanad Bold" pitchFamily="2" charset="-78"/>
              </a:rPr>
              <a:t>لا يرث أحدٌ أحداً بالشك .</a:t>
            </a:r>
          </a:p>
          <a:p>
            <a:pPr>
              <a:defRPr/>
            </a:pPr>
            <a:r>
              <a:rPr lang="ar-SA" sz="2500" dirty="0" smtClean="0">
                <a:solidFill>
                  <a:srgbClr val="C00000"/>
                </a:solidFill>
                <a:cs typeface="AL-Mohanad Bold" pitchFamily="2" charset="-78"/>
              </a:rPr>
              <a:t>* قول الإمام الشافعي : </a:t>
            </a:r>
            <a:r>
              <a:rPr lang="ar-SA" sz="2500" dirty="0" smtClean="0">
                <a:solidFill>
                  <a:schemeClr val="tx1"/>
                </a:solidFill>
                <a:cs typeface="AL-Mohanad Bold" pitchFamily="2" charset="-78"/>
              </a:rPr>
              <a:t>لا ينسب إلا ساكت قول .</a:t>
            </a:r>
          </a:p>
          <a:p>
            <a:pPr>
              <a:defRPr/>
            </a:pPr>
            <a:r>
              <a:rPr lang="ar-SA" sz="2500" dirty="0" smtClean="0">
                <a:solidFill>
                  <a:srgbClr val="C00000"/>
                </a:solidFill>
                <a:cs typeface="AL-Mohanad Bold" pitchFamily="2" charset="-78"/>
              </a:rPr>
              <a:t>* قول الإمام أحمد : </a:t>
            </a:r>
            <a:r>
              <a:rPr lang="ar-SA" sz="2500" dirty="0" smtClean="0">
                <a:solidFill>
                  <a:schemeClr val="tx1"/>
                </a:solidFill>
                <a:cs typeface="AL-Mohanad Bold" pitchFamily="2" charset="-78"/>
              </a:rPr>
              <a:t>كل ما جاز منه البيع تجوز فيه الهبة و الصدقة و الرهن .</a:t>
            </a:r>
          </a:p>
          <a:p>
            <a:pPr>
              <a:defRPr/>
            </a:pPr>
            <a:r>
              <a:rPr lang="ar-SA" sz="2500" dirty="0" smtClean="0">
                <a:solidFill>
                  <a:srgbClr val="C00000"/>
                </a:solidFill>
                <a:cs typeface="AL-Mohanad Bold" pitchFamily="2" charset="-78"/>
              </a:rPr>
              <a:t>* قــــول </a:t>
            </a:r>
            <a:r>
              <a:rPr lang="ar-SA" sz="2500" dirty="0" err="1" smtClean="0">
                <a:solidFill>
                  <a:srgbClr val="C00000"/>
                </a:solidFill>
                <a:cs typeface="AL-Mohanad Bold" pitchFamily="2" charset="-78"/>
              </a:rPr>
              <a:t>الكــــرخــــــي</a:t>
            </a:r>
            <a:r>
              <a:rPr lang="ar-SA" sz="2500" dirty="0" smtClean="0">
                <a:solidFill>
                  <a:srgbClr val="C00000"/>
                </a:solidFill>
                <a:cs typeface="AL-Mohanad Bold" pitchFamily="2" charset="-78"/>
              </a:rPr>
              <a:t> : </a:t>
            </a:r>
            <a:r>
              <a:rPr lang="ar-SA" sz="2500" dirty="0" smtClean="0">
                <a:solidFill>
                  <a:schemeClr val="tx1"/>
                </a:solidFill>
                <a:cs typeface="AL-Mohanad Bold" pitchFamily="2" charset="-78"/>
              </a:rPr>
              <a:t>الأصل أنه ما ثبت باليقين لا يزول بالشك .</a:t>
            </a:r>
            <a:endParaRPr lang="ar-SA" sz="2500" dirty="0">
              <a:solidFill>
                <a:schemeClr val="tx1"/>
              </a:solidFill>
              <a:cs typeface="AL-Mohanad Bold" pitchFamily="2" charset="-78"/>
            </a:endParaRPr>
          </a:p>
        </p:txBody>
      </p:sp>
    </p:spTree>
    <p:extLst>
      <p:ext uri="{BB962C8B-B14F-4D97-AF65-F5344CB8AC3E}">
        <p14:creationId xmlns:p14="http://schemas.microsoft.com/office/powerpoint/2010/main" xmlns="" val="118758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bg/>
                                          </p:spTgt>
                                        </p:tgtEl>
                                        <p:attrNameLst>
                                          <p:attrName>style.visibility</p:attrName>
                                        </p:attrNameLst>
                                      </p:cBhvr>
                                      <p:to>
                                        <p:strVal val="visible"/>
                                      </p:to>
                                    </p:set>
                                    <p:animEffect transition="in" filter="fade">
                                      <p:cBhvr>
                                        <p:cTn id="12" dur="500"/>
                                        <p:tgtEl>
                                          <p:spTgt spid="6">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fade">
                                      <p:cBhvr>
                                        <p:cTn id="27" dur="5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fade">
                                      <p:cBhvr>
                                        <p:cTn id="3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6" grpId="0" build="p"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ذو زوايا قطرية مستديرة 7"/>
          <p:cNvSpPr/>
          <p:nvPr/>
        </p:nvSpPr>
        <p:spPr>
          <a:xfrm>
            <a:off x="2267744" y="1484784"/>
            <a:ext cx="4572508" cy="936104"/>
          </a:xfrm>
          <a:prstGeom prst="round2DiagRect">
            <a:avLst/>
          </a:prstGeom>
          <a:solidFill>
            <a:schemeClr val="tx2"/>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ateen" pitchFamily="2" charset="-78"/>
              </a:rPr>
              <a:t>تخريج القواعد الفقهية من تراث العلماء </a:t>
            </a:r>
          </a:p>
          <a:p>
            <a:pPr algn="ctr"/>
            <a:r>
              <a:rPr lang="ar-SA" sz="2800" dirty="0" smtClean="0">
                <a:solidFill>
                  <a:srgbClr val="FFFF00"/>
                </a:solidFill>
                <a:effectLst>
                  <a:outerShdw blurRad="38100" dist="38100" dir="2700000" algn="tl">
                    <a:srgbClr val="000000">
                      <a:alpha val="43137"/>
                    </a:srgbClr>
                  </a:outerShdw>
                </a:effectLst>
                <a:cs typeface="AL-Mateen" pitchFamily="2" charset="-78"/>
              </a:rPr>
              <a:t>عن طريق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13" name="مستطيل ذو زوايا قطرية مستديرة 12"/>
          <p:cNvSpPr/>
          <p:nvPr/>
        </p:nvSpPr>
        <p:spPr>
          <a:xfrm>
            <a:off x="6878726" y="2739664"/>
            <a:ext cx="1941746" cy="1368152"/>
          </a:xfrm>
          <a:prstGeom prst="round2Diag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3200" dirty="0" smtClean="0">
                <a:solidFill>
                  <a:schemeClr val="tx1"/>
                </a:solidFill>
                <a:cs typeface="AL-Mohanad Bold" pitchFamily="2" charset="-78"/>
              </a:rPr>
              <a:t>الاستقراء</a:t>
            </a:r>
            <a:endParaRPr lang="ar-SA" sz="3200" dirty="0">
              <a:solidFill>
                <a:schemeClr val="tx1"/>
              </a:solidFill>
              <a:cs typeface="AL-Mohanad Bold" pitchFamily="2" charset="-78"/>
            </a:endParaRPr>
          </a:p>
        </p:txBody>
      </p:sp>
      <p:sp>
        <p:nvSpPr>
          <p:cNvPr id="5" name="مستطيل ذو زوايا قطرية مستديرة 4"/>
          <p:cNvSpPr/>
          <p:nvPr/>
        </p:nvSpPr>
        <p:spPr>
          <a:xfrm>
            <a:off x="4718486" y="2736216"/>
            <a:ext cx="1941746" cy="1368152"/>
          </a:xfrm>
          <a:prstGeom prst="round2Diag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3200" dirty="0" smtClean="0">
                <a:solidFill>
                  <a:schemeClr val="tx1"/>
                </a:solidFill>
                <a:cs typeface="AL-Mohanad Bold" pitchFamily="2" charset="-78"/>
              </a:rPr>
              <a:t>القياس</a:t>
            </a:r>
            <a:endParaRPr lang="ar-SA" sz="3200" dirty="0">
              <a:solidFill>
                <a:schemeClr val="tx1"/>
              </a:solidFill>
              <a:cs typeface="AL-Mohanad Bold" pitchFamily="2" charset="-78"/>
            </a:endParaRPr>
          </a:p>
        </p:txBody>
      </p:sp>
      <p:sp>
        <p:nvSpPr>
          <p:cNvPr id="7" name="مستطيل ذو زوايا قطرية مستديرة 6"/>
          <p:cNvSpPr/>
          <p:nvPr/>
        </p:nvSpPr>
        <p:spPr>
          <a:xfrm>
            <a:off x="2558246" y="2744924"/>
            <a:ext cx="1941746" cy="1368152"/>
          </a:xfrm>
          <a:prstGeom prst="round2Diag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3200" dirty="0" smtClean="0">
                <a:solidFill>
                  <a:schemeClr val="tx1"/>
                </a:solidFill>
                <a:cs typeface="AL-Mohanad Bold" pitchFamily="2" charset="-78"/>
              </a:rPr>
              <a:t>الاستصحاب</a:t>
            </a:r>
            <a:endParaRPr lang="ar-SA" sz="3200" dirty="0">
              <a:solidFill>
                <a:schemeClr val="tx1"/>
              </a:solidFill>
              <a:cs typeface="AL-Mohanad Bold" pitchFamily="2" charset="-78"/>
            </a:endParaRPr>
          </a:p>
        </p:txBody>
      </p:sp>
      <p:sp>
        <p:nvSpPr>
          <p:cNvPr id="9" name="مستطيل ذو زوايا قطرية مستديرة 8"/>
          <p:cNvSpPr/>
          <p:nvPr/>
        </p:nvSpPr>
        <p:spPr>
          <a:xfrm>
            <a:off x="398006" y="2741476"/>
            <a:ext cx="1941746" cy="1368152"/>
          </a:xfrm>
          <a:prstGeom prst="round2Diag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3200" dirty="0">
                <a:solidFill>
                  <a:schemeClr val="tx1"/>
                </a:solidFill>
                <a:cs typeface="AL-Mohanad Bold" pitchFamily="2" charset="-78"/>
              </a:rPr>
              <a:t>الاستدلال العقلي</a:t>
            </a:r>
          </a:p>
        </p:txBody>
      </p:sp>
      <p:sp>
        <p:nvSpPr>
          <p:cNvPr id="10" name="مستطيل ذو زوايا قطرية مستديرة 9"/>
          <p:cNvSpPr/>
          <p:nvPr/>
        </p:nvSpPr>
        <p:spPr>
          <a:xfrm>
            <a:off x="4726542" y="4437112"/>
            <a:ext cx="2581762" cy="1368152"/>
          </a:xfrm>
          <a:prstGeom prst="round2Diag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2800" dirty="0" smtClean="0">
                <a:solidFill>
                  <a:schemeClr val="tx1"/>
                </a:solidFill>
                <a:cs typeface="AL-Mohanad Bold" pitchFamily="2" charset="-78"/>
              </a:rPr>
              <a:t>الاجتهاد في تحقيق المناط أو تنقيحه</a:t>
            </a:r>
            <a:endParaRPr lang="ar-SA" sz="2800" dirty="0">
              <a:solidFill>
                <a:schemeClr val="tx1"/>
              </a:solidFill>
              <a:cs typeface="AL-Mohanad Bold" pitchFamily="2" charset="-78"/>
            </a:endParaRPr>
          </a:p>
        </p:txBody>
      </p:sp>
      <p:sp>
        <p:nvSpPr>
          <p:cNvPr id="12" name="مستطيل ذو زوايا قطرية مستديرة 11"/>
          <p:cNvSpPr/>
          <p:nvPr/>
        </p:nvSpPr>
        <p:spPr>
          <a:xfrm>
            <a:off x="1862399" y="4437112"/>
            <a:ext cx="2581762" cy="1368152"/>
          </a:xfrm>
          <a:prstGeom prst="round2Diag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defRPr/>
            </a:pPr>
            <a:r>
              <a:rPr lang="ar-SA" sz="3200" dirty="0" smtClean="0">
                <a:solidFill>
                  <a:schemeClr val="tx1"/>
                </a:solidFill>
                <a:cs typeface="AL-Mohanad Bold" pitchFamily="2" charset="-78"/>
              </a:rPr>
              <a:t>الترجيح عند التعارض</a:t>
            </a:r>
            <a:endParaRPr lang="ar-SA" sz="3200" dirty="0">
              <a:solidFill>
                <a:schemeClr val="tx1"/>
              </a:solidFill>
              <a:cs typeface="AL-Mohanad Bold" pitchFamily="2" charset="-78"/>
            </a:endParaRPr>
          </a:p>
        </p:txBody>
      </p:sp>
    </p:spTree>
    <p:extLst>
      <p:ext uri="{BB962C8B-B14F-4D97-AF65-F5344CB8AC3E}">
        <p14:creationId xmlns:p14="http://schemas.microsoft.com/office/powerpoint/2010/main" xmlns="" val="149989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5" grpId="0" animBg="1"/>
      <p:bldP spid="7" grpId="0" animBg="1"/>
      <p:bldP spid="9" grpId="0" animBg="1"/>
      <p:bldP spid="10" grpId="0" animBg="1"/>
      <p:bldP spid="12" grpId="0"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شكل بيضاوي 10"/>
          <p:cNvSpPr/>
          <p:nvPr/>
        </p:nvSpPr>
        <p:spPr>
          <a:xfrm>
            <a:off x="2555776" y="1177795"/>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4" name="شكل بيضاوي 13"/>
          <p:cNvSpPr/>
          <p:nvPr/>
        </p:nvSpPr>
        <p:spPr>
          <a:xfrm>
            <a:off x="2360621" y="1450691"/>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3" name="مستطيل 2"/>
          <p:cNvSpPr/>
          <p:nvPr/>
        </p:nvSpPr>
        <p:spPr>
          <a:xfrm>
            <a:off x="1913111" y="2348880"/>
            <a:ext cx="5245770"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6" name="مستطيل 15"/>
          <p:cNvSpPr/>
          <p:nvPr/>
        </p:nvSpPr>
        <p:spPr>
          <a:xfrm rot="5400000">
            <a:off x="4247816" y="2060996"/>
            <a:ext cx="648367"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555776" y="1484784"/>
            <a:ext cx="3996444" cy="648072"/>
          </a:xfrm>
          <a:prstGeom prst="round2DiagRect">
            <a:avLst>
              <a:gd name="adj1" fmla="val 50000"/>
              <a:gd name="adj2" fmla="val 0"/>
            </a:avLst>
          </a:prstGeom>
          <a:solidFill>
            <a:schemeClr val="tx2"/>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ateen" pitchFamily="2" charset="-78"/>
              </a:rPr>
              <a:t>التخريج عن طريق الاستقراء</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4" name="سهم للأسفل 3"/>
          <p:cNvSpPr/>
          <p:nvPr/>
        </p:nvSpPr>
        <p:spPr>
          <a:xfrm>
            <a:off x="7020272" y="2395240"/>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7" name="سهم للأسفل 16"/>
          <p:cNvSpPr/>
          <p:nvPr/>
        </p:nvSpPr>
        <p:spPr>
          <a:xfrm>
            <a:off x="1864804" y="2407536"/>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8" name="شكل بيضاوي 17"/>
          <p:cNvSpPr/>
          <p:nvPr/>
        </p:nvSpPr>
        <p:spPr>
          <a:xfrm rot="10800000">
            <a:off x="6351331" y="1484784"/>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9" name="شكل بيضاوي 18"/>
          <p:cNvSpPr/>
          <p:nvPr/>
        </p:nvSpPr>
        <p:spPr>
          <a:xfrm rot="10800000">
            <a:off x="6156176" y="1757680"/>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20" name="مربع نص 19"/>
          <p:cNvSpPr txBox="1"/>
          <p:nvPr/>
        </p:nvSpPr>
        <p:spPr>
          <a:xfrm>
            <a:off x="5832140" y="2556193"/>
            <a:ext cx="2556284" cy="584775"/>
          </a:xfrm>
          <a:prstGeom prst="rect">
            <a:avLst/>
          </a:prstGeom>
          <a:noFill/>
        </p:spPr>
        <p:txBody>
          <a:bodyPr wrap="square" rtlCol="1">
            <a:spAutoFit/>
          </a:bodyPr>
          <a:lstStyle/>
          <a:p>
            <a:pPr algn="ctr"/>
            <a:r>
              <a:rPr lang="ar-SA" sz="3200" dirty="0" smtClean="0">
                <a:solidFill>
                  <a:srgbClr val="C00000"/>
                </a:solidFill>
                <a:cs typeface="AL-Mateen" pitchFamily="2" charset="-78"/>
              </a:rPr>
              <a:t>معناه</a:t>
            </a:r>
            <a:endParaRPr lang="ar-SA" sz="3200" dirty="0">
              <a:solidFill>
                <a:srgbClr val="C00000"/>
              </a:solidFill>
              <a:cs typeface="AL-Mateen" pitchFamily="2" charset="-78"/>
            </a:endParaRPr>
          </a:p>
        </p:txBody>
      </p:sp>
      <p:sp>
        <p:nvSpPr>
          <p:cNvPr id="21" name="مربع نص 20"/>
          <p:cNvSpPr txBox="1"/>
          <p:nvPr/>
        </p:nvSpPr>
        <p:spPr>
          <a:xfrm>
            <a:off x="683568" y="2556193"/>
            <a:ext cx="2556284" cy="584775"/>
          </a:xfrm>
          <a:prstGeom prst="rect">
            <a:avLst/>
          </a:prstGeom>
          <a:noFill/>
        </p:spPr>
        <p:txBody>
          <a:bodyPr wrap="square" rtlCol="1">
            <a:spAutoFit/>
          </a:bodyPr>
          <a:lstStyle/>
          <a:p>
            <a:pPr algn="ctr"/>
            <a:r>
              <a:rPr lang="ar-SA" sz="3200" dirty="0" smtClean="0">
                <a:solidFill>
                  <a:srgbClr val="C00000"/>
                </a:solidFill>
                <a:cs typeface="AL-Mateen" pitchFamily="2" charset="-78"/>
              </a:rPr>
              <a:t>أمثلته</a:t>
            </a:r>
            <a:endParaRPr lang="ar-SA" sz="3200" dirty="0">
              <a:solidFill>
                <a:srgbClr val="C00000"/>
              </a:solidFill>
              <a:cs typeface="AL-Mateen" pitchFamily="2" charset="-78"/>
            </a:endParaRPr>
          </a:p>
        </p:txBody>
      </p:sp>
      <p:sp>
        <p:nvSpPr>
          <p:cNvPr id="22" name="مستطيل 21"/>
          <p:cNvSpPr/>
          <p:nvPr/>
        </p:nvSpPr>
        <p:spPr>
          <a:xfrm>
            <a:off x="5292080" y="3154848"/>
            <a:ext cx="3456384" cy="32984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justLow">
              <a:defRPr/>
            </a:pPr>
            <a:r>
              <a:rPr lang="ar-SA" sz="2100" dirty="0" smtClean="0">
                <a:solidFill>
                  <a:schemeClr val="tx1"/>
                </a:solidFill>
                <a:cs typeface="AL-Mohanad Bold" pitchFamily="2" charset="-78"/>
              </a:rPr>
              <a:t>* تتبع أحاكم الجزئيات التي للإمام رأي فيها ، منصوص أو مخرج و النظر في علتها و أدلتها ، وما بينها من علاقة ومعانٍ مشتركة ، ثم الوصول بعد ذلك إلى قاعدة الإمام ، وصياغتها على صورة قضية كلية .</a:t>
            </a:r>
          </a:p>
          <a:p>
            <a:pPr algn="justLow">
              <a:defRPr/>
            </a:pPr>
            <a:r>
              <a:rPr lang="ar-SA" sz="2100" dirty="0" smtClean="0">
                <a:solidFill>
                  <a:schemeClr val="tx1"/>
                </a:solidFill>
                <a:cs typeface="AL-Mohanad Bold" pitchFamily="2" charset="-78"/>
              </a:rPr>
              <a:t>* يغلب على هذا النوع :</a:t>
            </a:r>
          </a:p>
          <a:p>
            <a:pPr marL="342900" indent="-342900" algn="justLow">
              <a:buFont typeface="Courier New" pitchFamily="49" charset="0"/>
              <a:buChar char="o"/>
              <a:defRPr/>
            </a:pPr>
            <a:r>
              <a:rPr lang="ar-SA" sz="2100" dirty="0" smtClean="0">
                <a:solidFill>
                  <a:schemeClr val="tx1"/>
                </a:solidFill>
                <a:cs typeface="AL-Mohanad Bold" pitchFamily="2" charset="-78"/>
              </a:rPr>
              <a:t>أنها من القواعد الخاصة </a:t>
            </a:r>
          </a:p>
          <a:p>
            <a:pPr marL="342900" indent="-342900" algn="justLow">
              <a:buFont typeface="Courier New" pitchFamily="49" charset="0"/>
              <a:buChar char="o"/>
              <a:defRPr/>
            </a:pPr>
            <a:r>
              <a:rPr lang="ar-SA" sz="2100" dirty="0" smtClean="0">
                <a:solidFill>
                  <a:schemeClr val="tx1"/>
                </a:solidFill>
                <a:cs typeface="AL-Mohanad Bold" pitchFamily="2" charset="-78"/>
              </a:rPr>
              <a:t>أنها من القواعد المختلف فيها </a:t>
            </a:r>
          </a:p>
        </p:txBody>
      </p:sp>
      <p:sp>
        <p:nvSpPr>
          <p:cNvPr id="23" name="مستطيل 22"/>
          <p:cNvSpPr/>
          <p:nvPr/>
        </p:nvSpPr>
        <p:spPr>
          <a:xfrm>
            <a:off x="395536" y="3154848"/>
            <a:ext cx="3456384" cy="32984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justLow">
              <a:defRPr/>
            </a:pPr>
            <a:r>
              <a:rPr lang="ar-SA" sz="2000" dirty="0" smtClean="0">
                <a:solidFill>
                  <a:schemeClr val="tx1"/>
                </a:solidFill>
                <a:cs typeface="AL-Mohanad Bold" pitchFamily="2" charset="-78"/>
              </a:rPr>
              <a:t>* ما غير الفرض في أوله غيره في آخره .</a:t>
            </a:r>
          </a:p>
          <a:p>
            <a:pPr marL="342900" indent="-342900" algn="justLow">
              <a:buFont typeface="Courier New" pitchFamily="49" charset="0"/>
              <a:buChar char="o"/>
              <a:defRPr/>
            </a:pPr>
            <a:r>
              <a:rPr lang="ar-SA" sz="2000" dirty="0" smtClean="0">
                <a:solidFill>
                  <a:schemeClr val="tx1"/>
                </a:solidFill>
                <a:cs typeface="AL-Mohanad Bold" pitchFamily="2" charset="-78"/>
              </a:rPr>
              <a:t>هذا أصل خرجه </a:t>
            </a:r>
            <a:r>
              <a:rPr lang="ar-SA" sz="2000" dirty="0" err="1" smtClean="0">
                <a:solidFill>
                  <a:schemeClr val="tx1"/>
                </a:solidFill>
                <a:cs typeface="AL-Mohanad Bold" pitchFamily="2" charset="-78"/>
              </a:rPr>
              <a:t>الكرخي</a:t>
            </a:r>
            <a:r>
              <a:rPr lang="ar-SA" sz="2000" dirty="0" smtClean="0">
                <a:solidFill>
                  <a:schemeClr val="tx1"/>
                </a:solidFill>
                <a:cs typeface="AL-Mohanad Bold" pitchFamily="2" charset="-78"/>
              </a:rPr>
              <a:t> للإمام أبي حنيفة من (12) فرعاً فقهياً في باب الصلاة .</a:t>
            </a:r>
          </a:p>
          <a:p>
            <a:pPr algn="justLow">
              <a:defRPr/>
            </a:pPr>
            <a:r>
              <a:rPr lang="ar-SA" sz="2000" dirty="0" smtClean="0">
                <a:solidFill>
                  <a:schemeClr val="tx1"/>
                </a:solidFill>
                <a:cs typeface="AL-Mohanad Bold" pitchFamily="2" charset="-78"/>
              </a:rPr>
              <a:t>* كل ما كان طاهراً جاز بيعه ، و ما لم يكن طاهراً لم يجز بيعه .</a:t>
            </a:r>
          </a:p>
          <a:p>
            <a:pPr marL="342900" indent="-342900" algn="justLow">
              <a:buFont typeface="Courier New" pitchFamily="49" charset="0"/>
              <a:buChar char="o"/>
              <a:defRPr/>
            </a:pPr>
            <a:r>
              <a:rPr lang="ar-SA" sz="2000" dirty="0" smtClean="0">
                <a:solidFill>
                  <a:schemeClr val="tx1"/>
                </a:solidFill>
                <a:cs typeface="AL-Mohanad Bold" pitchFamily="2" charset="-78"/>
              </a:rPr>
              <a:t>استنبط من استقراء طائفة من الجزئيات كعدم تجويز بيع السرحين ، وكلب الصيد و الخمر و الخنزير .</a:t>
            </a:r>
          </a:p>
        </p:txBody>
      </p:sp>
    </p:spTree>
    <p:extLst>
      <p:ext uri="{BB962C8B-B14F-4D97-AF65-F5344CB8AC3E}">
        <p14:creationId xmlns:p14="http://schemas.microsoft.com/office/powerpoint/2010/main" xmlns="" val="2812669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شكل بيضاوي 10"/>
          <p:cNvSpPr/>
          <p:nvPr/>
        </p:nvSpPr>
        <p:spPr>
          <a:xfrm>
            <a:off x="2555776" y="1177795"/>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4" name="شكل بيضاوي 13"/>
          <p:cNvSpPr/>
          <p:nvPr/>
        </p:nvSpPr>
        <p:spPr>
          <a:xfrm>
            <a:off x="2360621" y="1450691"/>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3" name="مستطيل 2"/>
          <p:cNvSpPr/>
          <p:nvPr/>
        </p:nvSpPr>
        <p:spPr>
          <a:xfrm>
            <a:off x="1913111" y="2348880"/>
            <a:ext cx="5245770"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6" name="مستطيل 15"/>
          <p:cNvSpPr/>
          <p:nvPr/>
        </p:nvSpPr>
        <p:spPr>
          <a:xfrm rot="5400000">
            <a:off x="4247816" y="2060996"/>
            <a:ext cx="648367"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555776" y="1484784"/>
            <a:ext cx="3996444" cy="648072"/>
          </a:xfrm>
          <a:prstGeom prst="round2DiagRect">
            <a:avLst>
              <a:gd name="adj1" fmla="val 50000"/>
              <a:gd name="adj2" fmla="val 0"/>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ateen" pitchFamily="2" charset="-78"/>
              </a:rPr>
              <a:t>التخريج عن طريق القياس</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4" name="سهم للأسفل 3"/>
          <p:cNvSpPr/>
          <p:nvPr/>
        </p:nvSpPr>
        <p:spPr>
          <a:xfrm>
            <a:off x="7020272" y="2395240"/>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7" name="سهم للأسفل 16"/>
          <p:cNvSpPr/>
          <p:nvPr/>
        </p:nvSpPr>
        <p:spPr>
          <a:xfrm>
            <a:off x="1864804" y="2407536"/>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8" name="شكل بيضاوي 17"/>
          <p:cNvSpPr/>
          <p:nvPr/>
        </p:nvSpPr>
        <p:spPr>
          <a:xfrm rot="10800000">
            <a:off x="6351331" y="1484784"/>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9" name="شكل بيضاوي 18"/>
          <p:cNvSpPr/>
          <p:nvPr/>
        </p:nvSpPr>
        <p:spPr>
          <a:xfrm rot="10800000">
            <a:off x="6156176" y="1757680"/>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20" name="مربع نص 19"/>
          <p:cNvSpPr txBox="1"/>
          <p:nvPr/>
        </p:nvSpPr>
        <p:spPr>
          <a:xfrm>
            <a:off x="5832140" y="2556193"/>
            <a:ext cx="2556284" cy="584775"/>
          </a:xfrm>
          <a:prstGeom prst="rect">
            <a:avLst/>
          </a:prstGeom>
          <a:noFill/>
        </p:spPr>
        <p:txBody>
          <a:bodyPr wrap="square" rtlCol="1">
            <a:spAutoFit/>
          </a:bodyPr>
          <a:lstStyle/>
          <a:p>
            <a:pPr algn="ctr"/>
            <a:r>
              <a:rPr lang="ar-SA" sz="3200" dirty="0" smtClean="0">
                <a:solidFill>
                  <a:srgbClr val="C00000"/>
                </a:solidFill>
                <a:cs typeface="AL-Mateen" pitchFamily="2" charset="-78"/>
              </a:rPr>
              <a:t>قياس الطرد</a:t>
            </a:r>
            <a:endParaRPr lang="ar-SA" sz="3200" dirty="0">
              <a:solidFill>
                <a:srgbClr val="C00000"/>
              </a:solidFill>
              <a:cs typeface="AL-Mateen" pitchFamily="2" charset="-78"/>
            </a:endParaRPr>
          </a:p>
        </p:txBody>
      </p:sp>
      <p:sp>
        <p:nvSpPr>
          <p:cNvPr id="21" name="مربع نص 20"/>
          <p:cNvSpPr txBox="1"/>
          <p:nvPr/>
        </p:nvSpPr>
        <p:spPr>
          <a:xfrm>
            <a:off x="683568" y="2556193"/>
            <a:ext cx="2556284" cy="584775"/>
          </a:xfrm>
          <a:prstGeom prst="rect">
            <a:avLst/>
          </a:prstGeom>
          <a:noFill/>
        </p:spPr>
        <p:txBody>
          <a:bodyPr wrap="square" rtlCol="1">
            <a:spAutoFit/>
          </a:bodyPr>
          <a:lstStyle/>
          <a:p>
            <a:pPr algn="ctr"/>
            <a:r>
              <a:rPr lang="ar-SA" sz="3200" dirty="0" smtClean="0">
                <a:solidFill>
                  <a:srgbClr val="C00000"/>
                </a:solidFill>
                <a:cs typeface="AL-Mateen" pitchFamily="2" charset="-78"/>
              </a:rPr>
              <a:t>القياس الأولى</a:t>
            </a:r>
            <a:endParaRPr lang="ar-SA" sz="3200" dirty="0">
              <a:solidFill>
                <a:srgbClr val="C00000"/>
              </a:solidFill>
              <a:cs typeface="AL-Mateen" pitchFamily="2" charset="-78"/>
            </a:endParaRPr>
          </a:p>
        </p:txBody>
      </p:sp>
      <p:sp>
        <p:nvSpPr>
          <p:cNvPr id="22" name="مستطيل 21"/>
          <p:cNvSpPr/>
          <p:nvPr/>
        </p:nvSpPr>
        <p:spPr>
          <a:xfrm>
            <a:off x="5292080" y="3154848"/>
            <a:ext cx="3456384" cy="32984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justLow">
              <a:defRPr/>
            </a:pPr>
            <a:r>
              <a:rPr lang="ar-SA" sz="2100" dirty="0" smtClean="0">
                <a:solidFill>
                  <a:schemeClr val="tx1"/>
                </a:solidFill>
                <a:cs typeface="AL-Mohanad Bold" pitchFamily="2" charset="-78"/>
              </a:rPr>
              <a:t>* المعدوم شرعاً كالمعدوم حسّاً .</a:t>
            </a:r>
          </a:p>
          <a:p>
            <a:pPr algn="justLow">
              <a:defRPr/>
            </a:pPr>
            <a:r>
              <a:rPr lang="ar-SA" sz="2100" dirty="0" smtClean="0">
                <a:solidFill>
                  <a:schemeClr val="tx1"/>
                </a:solidFill>
                <a:cs typeface="AL-Mohanad Bold" pitchFamily="2" charset="-78"/>
              </a:rPr>
              <a:t>* الكتاب كالخطاب .</a:t>
            </a:r>
          </a:p>
          <a:p>
            <a:pPr algn="justLow">
              <a:defRPr/>
            </a:pPr>
            <a:r>
              <a:rPr lang="ar-SA" sz="2100" dirty="0" smtClean="0">
                <a:solidFill>
                  <a:schemeClr val="tx1"/>
                </a:solidFill>
                <a:cs typeface="AL-Mohanad Bold" pitchFamily="2" charset="-78"/>
              </a:rPr>
              <a:t>* المعروف عرفاً كالمشروط شرطاً .</a:t>
            </a:r>
          </a:p>
          <a:p>
            <a:pPr algn="justLow">
              <a:defRPr/>
            </a:pPr>
            <a:r>
              <a:rPr lang="ar-SA" sz="2100" dirty="0" smtClean="0">
                <a:solidFill>
                  <a:schemeClr val="tx1"/>
                </a:solidFill>
                <a:cs typeface="AL-Mohanad Bold" pitchFamily="2" charset="-78"/>
              </a:rPr>
              <a:t>* المعروف بين التجار كالمشروط بينهم.</a:t>
            </a:r>
          </a:p>
          <a:p>
            <a:pPr algn="justLow">
              <a:defRPr/>
            </a:pPr>
            <a:r>
              <a:rPr lang="ar-SA" sz="2100" dirty="0" smtClean="0">
                <a:solidFill>
                  <a:schemeClr val="tx1"/>
                </a:solidFill>
                <a:cs typeface="AL-Mohanad Bold" pitchFamily="2" charset="-78"/>
              </a:rPr>
              <a:t>* الموجود شرعاً كالموجود حقيقة .</a:t>
            </a:r>
          </a:p>
        </p:txBody>
      </p:sp>
      <p:sp>
        <p:nvSpPr>
          <p:cNvPr id="23" name="مستطيل 22"/>
          <p:cNvSpPr/>
          <p:nvPr/>
        </p:nvSpPr>
        <p:spPr>
          <a:xfrm>
            <a:off x="395536" y="3154848"/>
            <a:ext cx="3456384" cy="32984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defRPr/>
            </a:pPr>
            <a:r>
              <a:rPr lang="ar-SA" sz="2100" dirty="0" smtClean="0">
                <a:solidFill>
                  <a:schemeClr val="tx1"/>
                </a:solidFill>
                <a:cs typeface="AL-Mohanad Bold" pitchFamily="2" charset="-78"/>
              </a:rPr>
              <a:t>* ما ضمن صحيحه ضمن فاسده .</a:t>
            </a:r>
          </a:p>
          <a:p>
            <a:pPr>
              <a:defRPr/>
            </a:pPr>
            <a:r>
              <a:rPr lang="ar-SA" sz="2100" dirty="0" smtClean="0">
                <a:solidFill>
                  <a:schemeClr val="tx1"/>
                </a:solidFill>
                <a:cs typeface="AL-Mohanad Bold" pitchFamily="2" charset="-78"/>
              </a:rPr>
              <a:t>* من ملك </a:t>
            </a:r>
            <a:r>
              <a:rPr lang="ar-SA" sz="2100" dirty="0" err="1" smtClean="0">
                <a:solidFill>
                  <a:schemeClr val="tx1"/>
                </a:solidFill>
                <a:cs typeface="AL-Mohanad Bold" pitchFamily="2" charset="-78"/>
              </a:rPr>
              <a:t>التخيز</a:t>
            </a:r>
            <a:r>
              <a:rPr lang="ar-SA" sz="2100" dirty="0" smtClean="0">
                <a:solidFill>
                  <a:schemeClr val="tx1"/>
                </a:solidFill>
                <a:cs typeface="AL-Mohanad Bold" pitchFamily="2" charset="-78"/>
              </a:rPr>
              <a:t> ملك التعليق .</a:t>
            </a:r>
          </a:p>
          <a:p>
            <a:pPr>
              <a:defRPr/>
            </a:pPr>
            <a:r>
              <a:rPr lang="ar-SA" sz="2100" dirty="0" smtClean="0">
                <a:solidFill>
                  <a:schemeClr val="tx1"/>
                </a:solidFill>
                <a:cs typeface="AL-Mohanad Bold" pitchFamily="2" charset="-78"/>
              </a:rPr>
              <a:t>* كل عضو حرم النظر إليه حرم مسه .</a:t>
            </a:r>
          </a:p>
          <a:p>
            <a:pPr>
              <a:defRPr/>
            </a:pPr>
            <a:r>
              <a:rPr lang="ar-SA" sz="2100" dirty="0" smtClean="0">
                <a:solidFill>
                  <a:schemeClr val="tx1"/>
                </a:solidFill>
                <a:cs typeface="AL-Mohanad Bold" pitchFamily="2" charset="-78"/>
              </a:rPr>
              <a:t>* ما جازت </a:t>
            </a:r>
            <a:r>
              <a:rPr lang="ar-SA" sz="2100" dirty="0" err="1" smtClean="0">
                <a:solidFill>
                  <a:schemeClr val="tx1"/>
                </a:solidFill>
                <a:cs typeface="AL-Mohanad Bold" pitchFamily="2" charset="-78"/>
              </a:rPr>
              <a:t>الاستنابه</a:t>
            </a:r>
            <a:r>
              <a:rPr lang="ar-SA" sz="2100" dirty="0" smtClean="0">
                <a:solidFill>
                  <a:schemeClr val="tx1"/>
                </a:solidFill>
                <a:cs typeface="AL-Mohanad Bold" pitchFamily="2" charset="-78"/>
              </a:rPr>
              <a:t> في فرضه جازت في نقله .</a:t>
            </a:r>
          </a:p>
          <a:p>
            <a:pPr>
              <a:defRPr/>
            </a:pPr>
            <a:r>
              <a:rPr lang="ar-SA" sz="2100" dirty="0" smtClean="0">
                <a:solidFill>
                  <a:schemeClr val="tx1"/>
                </a:solidFill>
                <a:cs typeface="AL-Mohanad Bold" pitchFamily="2" charset="-78"/>
              </a:rPr>
              <a:t>* ما منع من شرائه منع من التوكيل فيه .</a:t>
            </a:r>
          </a:p>
        </p:txBody>
      </p:sp>
    </p:spTree>
    <p:extLst>
      <p:ext uri="{BB962C8B-B14F-4D97-AF65-F5344CB8AC3E}">
        <p14:creationId xmlns:p14="http://schemas.microsoft.com/office/powerpoint/2010/main" xmlns="" val="2247054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bg/>
                                          </p:spTgt>
                                        </p:tgtEl>
                                        <p:attrNameLst>
                                          <p:attrName>style.visibility</p:attrName>
                                        </p:attrNameLst>
                                      </p:cBhvr>
                                      <p:to>
                                        <p:strVal val="visible"/>
                                      </p:to>
                                    </p:set>
                                    <p:animEffect transition="in" filter="fade">
                                      <p:cBhvr>
                                        <p:cTn id="7" dur="500"/>
                                        <p:tgtEl>
                                          <p:spTgt spid="2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xEl>
                                              <p:pRg st="1" end="1"/>
                                            </p:txEl>
                                          </p:spTgt>
                                        </p:tgtEl>
                                        <p:attrNameLst>
                                          <p:attrName>style.visibility</p:attrName>
                                        </p:attrNameLst>
                                      </p:cBhvr>
                                      <p:to>
                                        <p:strVal val="visible"/>
                                      </p:to>
                                    </p:set>
                                    <p:animEffect transition="in" filter="fade">
                                      <p:cBhvr>
                                        <p:cTn id="17" dur="500"/>
                                        <p:tgtEl>
                                          <p:spTgt spid="2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xEl>
                                              <p:pRg st="2" end="2"/>
                                            </p:txEl>
                                          </p:spTgt>
                                        </p:tgtEl>
                                        <p:attrNameLst>
                                          <p:attrName>style.visibility</p:attrName>
                                        </p:attrNameLst>
                                      </p:cBhvr>
                                      <p:to>
                                        <p:strVal val="visible"/>
                                      </p:to>
                                    </p:set>
                                    <p:animEffect transition="in" filter="fade">
                                      <p:cBhvr>
                                        <p:cTn id="22" dur="500"/>
                                        <p:tgtEl>
                                          <p:spTgt spid="2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2">
                                            <p:txEl>
                                              <p:pRg st="3" end="3"/>
                                            </p:txEl>
                                          </p:spTgt>
                                        </p:tgtEl>
                                        <p:attrNameLst>
                                          <p:attrName>style.visibility</p:attrName>
                                        </p:attrNameLst>
                                      </p:cBhvr>
                                      <p:to>
                                        <p:strVal val="visible"/>
                                      </p:to>
                                    </p:set>
                                    <p:animEffect transition="in" filter="fade">
                                      <p:cBhvr>
                                        <p:cTn id="27" dur="500"/>
                                        <p:tgtEl>
                                          <p:spTgt spid="2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
                                            <p:txEl>
                                              <p:pRg st="4" end="4"/>
                                            </p:txEl>
                                          </p:spTgt>
                                        </p:tgtEl>
                                        <p:attrNameLst>
                                          <p:attrName>style.visibility</p:attrName>
                                        </p:attrNameLst>
                                      </p:cBhvr>
                                      <p:to>
                                        <p:strVal val="visible"/>
                                      </p:to>
                                    </p:set>
                                    <p:animEffect transition="in" filter="fade">
                                      <p:cBhvr>
                                        <p:cTn id="32" dur="500"/>
                                        <p:tgtEl>
                                          <p:spTgt spid="2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3">
                                            <p:bg/>
                                          </p:spTgt>
                                        </p:tgtEl>
                                        <p:attrNameLst>
                                          <p:attrName>style.visibility</p:attrName>
                                        </p:attrNameLst>
                                      </p:cBhvr>
                                      <p:to>
                                        <p:strVal val="visible"/>
                                      </p:to>
                                    </p:set>
                                    <p:animEffect transition="in" filter="fade">
                                      <p:cBhvr>
                                        <p:cTn id="37" dur="500"/>
                                        <p:tgtEl>
                                          <p:spTgt spid="23">
                                            <p:bg/>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3">
                                            <p:txEl>
                                              <p:pRg st="0" end="0"/>
                                            </p:txEl>
                                          </p:spTgt>
                                        </p:tgtEl>
                                        <p:attrNameLst>
                                          <p:attrName>style.visibility</p:attrName>
                                        </p:attrNameLst>
                                      </p:cBhvr>
                                      <p:to>
                                        <p:strVal val="visible"/>
                                      </p:to>
                                    </p:set>
                                    <p:animEffect transition="in" filter="fade">
                                      <p:cBhvr>
                                        <p:cTn id="42" dur="500"/>
                                        <p:tgtEl>
                                          <p:spTgt spid="2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xEl>
                                              <p:pRg st="1" end="1"/>
                                            </p:txEl>
                                          </p:spTgt>
                                        </p:tgtEl>
                                        <p:attrNameLst>
                                          <p:attrName>style.visibility</p:attrName>
                                        </p:attrNameLst>
                                      </p:cBhvr>
                                      <p:to>
                                        <p:strVal val="visible"/>
                                      </p:to>
                                    </p:set>
                                    <p:animEffect transition="in" filter="fade">
                                      <p:cBhvr>
                                        <p:cTn id="47" dur="500"/>
                                        <p:tgtEl>
                                          <p:spTgt spid="23">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3">
                                            <p:txEl>
                                              <p:pRg st="2" end="2"/>
                                            </p:txEl>
                                          </p:spTgt>
                                        </p:tgtEl>
                                        <p:attrNameLst>
                                          <p:attrName>style.visibility</p:attrName>
                                        </p:attrNameLst>
                                      </p:cBhvr>
                                      <p:to>
                                        <p:strVal val="visible"/>
                                      </p:to>
                                    </p:set>
                                    <p:animEffect transition="in" filter="fade">
                                      <p:cBhvr>
                                        <p:cTn id="52" dur="500"/>
                                        <p:tgtEl>
                                          <p:spTgt spid="23">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3">
                                            <p:txEl>
                                              <p:pRg st="3" end="3"/>
                                            </p:txEl>
                                          </p:spTgt>
                                        </p:tgtEl>
                                        <p:attrNameLst>
                                          <p:attrName>style.visibility</p:attrName>
                                        </p:attrNameLst>
                                      </p:cBhvr>
                                      <p:to>
                                        <p:strVal val="visible"/>
                                      </p:to>
                                    </p:set>
                                    <p:animEffect transition="in" filter="fade">
                                      <p:cBhvr>
                                        <p:cTn id="57" dur="500"/>
                                        <p:tgtEl>
                                          <p:spTgt spid="23">
                                            <p:txEl>
                                              <p:pRg st="3" end="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3">
                                            <p:txEl>
                                              <p:pRg st="4" end="4"/>
                                            </p:txEl>
                                          </p:spTgt>
                                        </p:tgtEl>
                                        <p:attrNameLst>
                                          <p:attrName>style.visibility</p:attrName>
                                        </p:attrNameLst>
                                      </p:cBhvr>
                                      <p:to>
                                        <p:strVal val="visible"/>
                                      </p:to>
                                    </p:set>
                                    <p:animEffect transition="in" filter="fade">
                                      <p:cBhvr>
                                        <p:cTn id="62" dur="500"/>
                                        <p:tgtEl>
                                          <p:spTgt spid="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animBg="1"/>
      <p:bldP spid="23" grpId="0" build="p"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شكل بيضاوي 10"/>
          <p:cNvSpPr/>
          <p:nvPr/>
        </p:nvSpPr>
        <p:spPr>
          <a:xfrm>
            <a:off x="2555776" y="1177795"/>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4" name="شكل بيضاوي 13"/>
          <p:cNvSpPr/>
          <p:nvPr/>
        </p:nvSpPr>
        <p:spPr>
          <a:xfrm>
            <a:off x="2360621" y="1450691"/>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3" name="مستطيل 2"/>
          <p:cNvSpPr/>
          <p:nvPr/>
        </p:nvSpPr>
        <p:spPr>
          <a:xfrm>
            <a:off x="1913111" y="2348880"/>
            <a:ext cx="5245770"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6" name="مستطيل 15"/>
          <p:cNvSpPr/>
          <p:nvPr/>
        </p:nvSpPr>
        <p:spPr>
          <a:xfrm rot="5400000">
            <a:off x="4247816" y="2060996"/>
            <a:ext cx="648367"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555776" y="1484784"/>
            <a:ext cx="3996444" cy="648072"/>
          </a:xfrm>
          <a:prstGeom prst="round2DiagRect">
            <a:avLst>
              <a:gd name="adj1" fmla="val 50000"/>
              <a:gd name="adj2" fmla="val 0"/>
            </a:avLst>
          </a:prstGeom>
          <a:solidFill>
            <a:schemeClr val="tx2">
              <a:lumMod val="75000"/>
            </a:schemeClr>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ateen" pitchFamily="2" charset="-78"/>
              </a:rPr>
              <a:t>التخريج عن طريق الاستصحاب</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4" name="سهم للأسفل 3"/>
          <p:cNvSpPr/>
          <p:nvPr/>
        </p:nvSpPr>
        <p:spPr>
          <a:xfrm>
            <a:off x="7020272" y="2395240"/>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7" name="سهم للأسفل 16"/>
          <p:cNvSpPr/>
          <p:nvPr/>
        </p:nvSpPr>
        <p:spPr>
          <a:xfrm>
            <a:off x="1864804" y="2407536"/>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8" name="شكل بيضاوي 17"/>
          <p:cNvSpPr/>
          <p:nvPr/>
        </p:nvSpPr>
        <p:spPr>
          <a:xfrm rot="10800000">
            <a:off x="6351331" y="1484784"/>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9" name="شكل بيضاوي 18"/>
          <p:cNvSpPr/>
          <p:nvPr/>
        </p:nvSpPr>
        <p:spPr>
          <a:xfrm rot="10800000">
            <a:off x="6156176" y="1757680"/>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20" name="مربع نص 19"/>
          <p:cNvSpPr txBox="1"/>
          <p:nvPr/>
        </p:nvSpPr>
        <p:spPr>
          <a:xfrm>
            <a:off x="5832140" y="2556193"/>
            <a:ext cx="2556284" cy="584775"/>
          </a:xfrm>
          <a:prstGeom prst="rect">
            <a:avLst/>
          </a:prstGeom>
          <a:noFill/>
        </p:spPr>
        <p:txBody>
          <a:bodyPr wrap="square" rtlCol="1">
            <a:spAutoFit/>
          </a:bodyPr>
          <a:lstStyle/>
          <a:p>
            <a:pPr algn="ctr"/>
            <a:r>
              <a:rPr lang="ar-SA" sz="3200" dirty="0" smtClean="0">
                <a:solidFill>
                  <a:srgbClr val="C00000"/>
                </a:solidFill>
                <a:cs typeface="AL-Mateen" pitchFamily="2" charset="-78"/>
              </a:rPr>
              <a:t>معناه </a:t>
            </a:r>
            <a:endParaRPr lang="ar-SA" sz="3200" dirty="0">
              <a:solidFill>
                <a:srgbClr val="C00000"/>
              </a:solidFill>
              <a:cs typeface="AL-Mateen" pitchFamily="2" charset="-78"/>
            </a:endParaRPr>
          </a:p>
        </p:txBody>
      </p:sp>
      <p:sp>
        <p:nvSpPr>
          <p:cNvPr id="21" name="مربع نص 20"/>
          <p:cNvSpPr txBox="1"/>
          <p:nvPr/>
        </p:nvSpPr>
        <p:spPr>
          <a:xfrm>
            <a:off x="683568" y="2556193"/>
            <a:ext cx="2556284" cy="584775"/>
          </a:xfrm>
          <a:prstGeom prst="rect">
            <a:avLst/>
          </a:prstGeom>
          <a:noFill/>
        </p:spPr>
        <p:txBody>
          <a:bodyPr wrap="square" rtlCol="1">
            <a:spAutoFit/>
          </a:bodyPr>
          <a:lstStyle/>
          <a:p>
            <a:pPr algn="ctr"/>
            <a:r>
              <a:rPr lang="ar-SA" sz="3200" dirty="0" smtClean="0">
                <a:solidFill>
                  <a:srgbClr val="C00000"/>
                </a:solidFill>
                <a:cs typeface="AL-Mateen" pitchFamily="2" charset="-78"/>
              </a:rPr>
              <a:t>أمثلته</a:t>
            </a:r>
            <a:endParaRPr lang="ar-SA" sz="3200" dirty="0">
              <a:solidFill>
                <a:srgbClr val="C00000"/>
              </a:solidFill>
              <a:cs typeface="AL-Mateen" pitchFamily="2" charset="-78"/>
            </a:endParaRPr>
          </a:p>
        </p:txBody>
      </p:sp>
      <p:sp>
        <p:nvSpPr>
          <p:cNvPr id="22" name="مستطيل 21"/>
          <p:cNvSpPr/>
          <p:nvPr/>
        </p:nvSpPr>
        <p:spPr>
          <a:xfrm>
            <a:off x="5292080" y="3154848"/>
            <a:ext cx="3456384" cy="32984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3200" dirty="0" smtClean="0">
                <a:solidFill>
                  <a:schemeClr val="tx1"/>
                </a:solidFill>
                <a:cs typeface="AL-Mohanad Bold" pitchFamily="2" charset="-78"/>
              </a:rPr>
              <a:t>إبقاء ما كان على ما كان لانعدام المغيّر</a:t>
            </a:r>
          </a:p>
        </p:txBody>
      </p:sp>
      <p:sp>
        <p:nvSpPr>
          <p:cNvPr id="23" name="مستطيل 22"/>
          <p:cNvSpPr/>
          <p:nvPr/>
        </p:nvSpPr>
        <p:spPr>
          <a:xfrm>
            <a:off x="395536" y="3154848"/>
            <a:ext cx="3456384" cy="32984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defRPr/>
            </a:pPr>
            <a:r>
              <a:rPr lang="ar-SA" sz="2100" dirty="0" smtClean="0">
                <a:solidFill>
                  <a:schemeClr val="tx1"/>
                </a:solidFill>
                <a:cs typeface="AL-Mohanad Bold" pitchFamily="2" charset="-78"/>
              </a:rPr>
              <a:t>* الأصل بقاء ما كان على ما كان .</a:t>
            </a:r>
          </a:p>
          <a:p>
            <a:pPr>
              <a:defRPr/>
            </a:pPr>
            <a:r>
              <a:rPr lang="ar-SA" sz="2100" dirty="0" smtClean="0">
                <a:solidFill>
                  <a:schemeClr val="tx1"/>
                </a:solidFill>
                <a:cs typeface="AL-Mohanad Bold" pitchFamily="2" charset="-78"/>
              </a:rPr>
              <a:t>* القديم يترك على قدمه .</a:t>
            </a:r>
          </a:p>
          <a:p>
            <a:pPr>
              <a:defRPr/>
            </a:pPr>
            <a:r>
              <a:rPr lang="ar-SA" sz="2100" dirty="0" smtClean="0">
                <a:solidFill>
                  <a:schemeClr val="tx1"/>
                </a:solidFill>
                <a:cs typeface="AL-Mohanad Bold" pitchFamily="2" charset="-78"/>
              </a:rPr>
              <a:t>* الضرر لا يكون قديماً .</a:t>
            </a:r>
          </a:p>
          <a:p>
            <a:pPr>
              <a:defRPr/>
            </a:pPr>
            <a:r>
              <a:rPr lang="ar-SA" sz="2100" dirty="0" smtClean="0">
                <a:solidFill>
                  <a:schemeClr val="tx1"/>
                </a:solidFill>
                <a:cs typeface="AL-Mohanad Bold" pitchFamily="2" charset="-78"/>
              </a:rPr>
              <a:t>* الأصل إضافة الحادث إلى أقرب أوقاته. </a:t>
            </a:r>
          </a:p>
        </p:txBody>
      </p:sp>
    </p:spTree>
    <p:extLst>
      <p:ext uri="{BB962C8B-B14F-4D97-AF65-F5344CB8AC3E}">
        <p14:creationId xmlns:p14="http://schemas.microsoft.com/office/powerpoint/2010/main" xmlns="" val="3708365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bg/>
                                          </p:spTgt>
                                        </p:tgtEl>
                                        <p:attrNameLst>
                                          <p:attrName>style.visibility</p:attrName>
                                        </p:attrNameLst>
                                      </p:cBhvr>
                                      <p:to>
                                        <p:strVal val="visible"/>
                                      </p:to>
                                    </p:set>
                                    <p:animEffect transition="in" filter="fade">
                                      <p:cBhvr>
                                        <p:cTn id="12" dur="500"/>
                                        <p:tgtEl>
                                          <p:spTgt spid="2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xEl>
                                              <p:pRg st="0" end="0"/>
                                            </p:txEl>
                                          </p:spTgt>
                                        </p:tgtEl>
                                        <p:attrNameLst>
                                          <p:attrName>style.visibility</p:attrName>
                                        </p:attrNameLst>
                                      </p:cBhvr>
                                      <p:to>
                                        <p:strVal val="visible"/>
                                      </p:to>
                                    </p:set>
                                    <p:animEffect transition="in" filter="fade">
                                      <p:cBhvr>
                                        <p:cTn id="17" dur="500"/>
                                        <p:tgtEl>
                                          <p:spTgt spid="2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
                                            <p:txEl>
                                              <p:pRg st="1" end="1"/>
                                            </p:txEl>
                                          </p:spTgt>
                                        </p:tgtEl>
                                        <p:attrNameLst>
                                          <p:attrName>style.visibility</p:attrName>
                                        </p:attrNameLst>
                                      </p:cBhvr>
                                      <p:to>
                                        <p:strVal val="visible"/>
                                      </p:to>
                                    </p:set>
                                    <p:animEffect transition="in" filter="fade">
                                      <p:cBhvr>
                                        <p:cTn id="22" dur="500"/>
                                        <p:tgtEl>
                                          <p:spTgt spid="2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xEl>
                                              <p:pRg st="2" end="2"/>
                                            </p:txEl>
                                          </p:spTgt>
                                        </p:tgtEl>
                                        <p:attrNameLst>
                                          <p:attrName>style.visibility</p:attrName>
                                        </p:attrNameLst>
                                      </p:cBhvr>
                                      <p:to>
                                        <p:strVal val="visible"/>
                                      </p:to>
                                    </p:set>
                                    <p:animEffect transition="in" filter="fade">
                                      <p:cBhvr>
                                        <p:cTn id="27" dur="500"/>
                                        <p:tgtEl>
                                          <p:spTgt spid="2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3">
                                            <p:txEl>
                                              <p:pRg st="3" end="3"/>
                                            </p:txEl>
                                          </p:spTgt>
                                        </p:tgtEl>
                                        <p:attrNameLst>
                                          <p:attrName>style.visibility</p:attrName>
                                        </p:attrNameLst>
                                      </p:cBhvr>
                                      <p:to>
                                        <p:strVal val="visible"/>
                                      </p:to>
                                    </p:set>
                                    <p:animEffect transition="in" filter="fade">
                                      <p:cBhvr>
                                        <p:cTn id="32" dur="500"/>
                                        <p:tgtEl>
                                          <p:spTgt spid="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xmlns="" val="3603853518"/>
              </p:ext>
            </p:extLst>
          </p:nvPr>
        </p:nvGraphicFramePr>
        <p:xfrm>
          <a:off x="900633" y="1556320"/>
          <a:ext cx="7343775" cy="4176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98463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7096CF5D-D596-49D2-AABE-C8F176C54BB8}"/>
                                            </p:graphicEl>
                                          </p:spTgt>
                                        </p:tgtEl>
                                        <p:attrNameLst>
                                          <p:attrName>style.visibility</p:attrName>
                                        </p:attrNameLst>
                                      </p:cBhvr>
                                      <p:to>
                                        <p:strVal val="visible"/>
                                      </p:to>
                                    </p:set>
                                    <p:animEffect transition="in" filter="fade">
                                      <p:cBhvr>
                                        <p:cTn id="7" dur="500"/>
                                        <p:tgtEl>
                                          <p:spTgt spid="3">
                                            <p:graphicEl>
                                              <a:dgm id="{7096CF5D-D596-49D2-AABE-C8F176C54BB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604BED37-50E5-4BF4-8952-5605E56A7228}"/>
                                            </p:graphicEl>
                                          </p:spTgt>
                                        </p:tgtEl>
                                        <p:attrNameLst>
                                          <p:attrName>style.visibility</p:attrName>
                                        </p:attrNameLst>
                                      </p:cBhvr>
                                      <p:to>
                                        <p:strVal val="visible"/>
                                      </p:to>
                                    </p:set>
                                    <p:animEffect transition="in" filter="fade">
                                      <p:cBhvr>
                                        <p:cTn id="12" dur="500"/>
                                        <p:tgtEl>
                                          <p:spTgt spid="3">
                                            <p:graphicEl>
                                              <a:dgm id="{604BED37-50E5-4BF4-8952-5605E56A7228}"/>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224CB98B-48BB-48E8-BD62-212D0B4EAB39}"/>
                                            </p:graphicEl>
                                          </p:spTgt>
                                        </p:tgtEl>
                                        <p:attrNameLst>
                                          <p:attrName>style.visibility</p:attrName>
                                        </p:attrNameLst>
                                      </p:cBhvr>
                                      <p:to>
                                        <p:strVal val="visible"/>
                                      </p:to>
                                    </p:set>
                                    <p:animEffect transition="in" filter="fade">
                                      <p:cBhvr>
                                        <p:cTn id="15" dur="500"/>
                                        <p:tgtEl>
                                          <p:spTgt spid="3">
                                            <p:graphicEl>
                                              <a:dgm id="{224CB98B-48BB-48E8-BD62-212D0B4EAB39}"/>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graphicEl>
                                              <a:dgm id="{301ADB66-0013-45A4-BBB4-602547C6D2CC}"/>
                                            </p:graphicEl>
                                          </p:spTgt>
                                        </p:tgtEl>
                                        <p:attrNameLst>
                                          <p:attrName>style.visibility</p:attrName>
                                        </p:attrNameLst>
                                      </p:cBhvr>
                                      <p:to>
                                        <p:strVal val="visible"/>
                                      </p:to>
                                    </p:set>
                                    <p:animEffect transition="in" filter="fade">
                                      <p:cBhvr>
                                        <p:cTn id="18" dur="500"/>
                                        <p:tgtEl>
                                          <p:spTgt spid="3">
                                            <p:graphicEl>
                                              <a:dgm id="{301ADB66-0013-45A4-BBB4-602547C6D2CC}"/>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graphicEl>
                                              <a:dgm id="{70AB2E12-5D1B-4079-9420-A1B493C9CBFF}"/>
                                            </p:graphicEl>
                                          </p:spTgt>
                                        </p:tgtEl>
                                        <p:attrNameLst>
                                          <p:attrName>style.visibility</p:attrName>
                                        </p:attrNameLst>
                                      </p:cBhvr>
                                      <p:to>
                                        <p:strVal val="visible"/>
                                      </p:to>
                                    </p:set>
                                    <p:animEffect transition="in" filter="fade">
                                      <p:cBhvr>
                                        <p:cTn id="21" dur="500"/>
                                        <p:tgtEl>
                                          <p:spTgt spid="3">
                                            <p:graphicEl>
                                              <a:dgm id="{70AB2E12-5D1B-4079-9420-A1B493C9CBF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lvlAtOnce"/>
        </p:bldSub>
      </p:bldGraphic>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شكل بيضاوي 10"/>
          <p:cNvSpPr/>
          <p:nvPr/>
        </p:nvSpPr>
        <p:spPr>
          <a:xfrm>
            <a:off x="2555776" y="1177795"/>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4" name="شكل بيضاوي 13"/>
          <p:cNvSpPr/>
          <p:nvPr/>
        </p:nvSpPr>
        <p:spPr>
          <a:xfrm>
            <a:off x="2360621" y="1450691"/>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3" name="مستطيل 2"/>
          <p:cNvSpPr/>
          <p:nvPr/>
        </p:nvSpPr>
        <p:spPr>
          <a:xfrm>
            <a:off x="1476374" y="2348880"/>
            <a:ext cx="6187281"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6" name="مستطيل 15"/>
          <p:cNvSpPr/>
          <p:nvPr/>
        </p:nvSpPr>
        <p:spPr>
          <a:xfrm rot="5400000">
            <a:off x="4247816" y="2060996"/>
            <a:ext cx="648367"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555776" y="1484784"/>
            <a:ext cx="4375442" cy="648072"/>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ateen" pitchFamily="2" charset="-78"/>
              </a:rPr>
              <a:t>التخريج عن طريق الاستدلال العقلي</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4" name="سهم للأسفل 3"/>
          <p:cNvSpPr/>
          <p:nvPr/>
        </p:nvSpPr>
        <p:spPr>
          <a:xfrm>
            <a:off x="7526140" y="2395240"/>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7" name="سهم للأسفل 16"/>
          <p:cNvSpPr/>
          <p:nvPr/>
        </p:nvSpPr>
        <p:spPr>
          <a:xfrm>
            <a:off x="1432756" y="2407536"/>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8" name="شكل بيضاوي 17"/>
          <p:cNvSpPr/>
          <p:nvPr/>
        </p:nvSpPr>
        <p:spPr>
          <a:xfrm rot="10800000">
            <a:off x="6732240" y="1484784"/>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9" name="شكل بيضاوي 18"/>
          <p:cNvSpPr/>
          <p:nvPr/>
        </p:nvSpPr>
        <p:spPr>
          <a:xfrm rot="10800000">
            <a:off x="6537085" y="1757680"/>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5" name="سهم للأسفل 14"/>
          <p:cNvSpPr/>
          <p:nvPr/>
        </p:nvSpPr>
        <p:spPr>
          <a:xfrm>
            <a:off x="4486344" y="2395240"/>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24" name="مستطيل ذو زوايا قطرية مستديرة 23"/>
          <p:cNvSpPr/>
          <p:nvPr/>
        </p:nvSpPr>
        <p:spPr>
          <a:xfrm>
            <a:off x="6482492" y="2616832"/>
            <a:ext cx="2283387" cy="761344"/>
          </a:xfrm>
          <a:prstGeom prst="round2DiagRect">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sz="2000" dirty="0" smtClean="0">
                <a:solidFill>
                  <a:schemeClr val="tx1"/>
                </a:solidFill>
                <a:cs typeface="AL-Mohanad Bold" pitchFamily="2" charset="-78"/>
              </a:rPr>
              <a:t>التخريج من امتناع الجمع بين المتنافيين</a:t>
            </a:r>
            <a:endParaRPr lang="ar-SA" sz="2000" dirty="0">
              <a:solidFill>
                <a:schemeClr val="tx1"/>
              </a:solidFill>
              <a:cs typeface="AL-Mohanad Bold" pitchFamily="2" charset="-78"/>
            </a:endParaRPr>
          </a:p>
        </p:txBody>
      </p:sp>
      <p:sp>
        <p:nvSpPr>
          <p:cNvPr id="25" name="مستطيل ذو زوايا قطرية مستديرة 24"/>
          <p:cNvSpPr/>
          <p:nvPr/>
        </p:nvSpPr>
        <p:spPr>
          <a:xfrm>
            <a:off x="3438108" y="2616832"/>
            <a:ext cx="2283387" cy="761344"/>
          </a:xfrm>
          <a:prstGeom prst="round2DiagRect">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sz="2000" dirty="0" smtClean="0">
                <a:solidFill>
                  <a:schemeClr val="tx1"/>
                </a:solidFill>
                <a:cs typeface="AL-Mohanad Bold" pitchFamily="2" charset="-78"/>
              </a:rPr>
              <a:t>التخريج عن طريق التلازم العقلي</a:t>
            </a:r>
            <a:endParaRPr lang="ar-SA" sz="2000" dirty="0">
              <a:solidFill>
                <a:schemeClr val="tx1"/>
              </a:solidFill>
              <a:cs typeface="AL-Mohanad Bold" pitchFamily="2" charset="-78"/>
            </a:endParaRPr>
          </a:p>
        </p:txBody>
      </p:sp>
      <p:sp>
        <p:nvSpPr>
          <p:cNvPr id="26" name="مستطيل ذو زوايا قطرية مستديرة 25"/>
          <p:cNvSpPr/>
          <p:nvPr/>
        </p:nvSpPr>
        <p:spPr>
          <a:xfrm>
            <a:off x="384520" y="2616832"/>
            <a:ext cx="2283387" cy="761344"/>
          </a:xfrm>
          <a:prstGeom prst="round2DiagRect">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sz="2000" dirty="0" smtClean="0">
                <a:solidFill>
                  <a:schemeClr val="tx1"/>
                </a:solidFill>
                <a:cs typeface="AL-Mohanad Bold" pitchFamily="2" charset="-78"/>
              </a:rPr>
              <a:t>التخريج عن طريق استدلالات عقلية متنوعه</a:t>
            </a:r>
            <a:endParaRPr lang="ar-SA" sz="2000" dirty="0">
              <a:solidFill>
                <a:schemeClr val="tx1"/>
              </a:solidFill>
              <a:cs typeface="AL-Mohanad Bold" pitchFamily="2" charset="-78"/>
            </a:endParaRPr>
          </a:p>
        </p:txBody>
      </p:sp>
      <p:sp>
        <p:nvSpPr>
          <p:cNvPr id="27" name="مربع نص 26"/>
          <p:cNvSpPr txBox="1"/>
          <p:nvPr/>
        </p:nvSpPr>
        <p:spPr>
          <a:xfrm>
            <a:off x="6537085" y="3380159"/>
            <a:ext cx="2067364" cy="461665"/>
          </a:xfrm>
          <a:prstGeom prst="rect">
            <a:avLst/>
          </a:prstGeom>
          <a:noFill/>
        </p:spPr>
        <p:txBody>
          <a:bodyPr wrap="square" rtlCol="1">
            <a:spAutoFit/>
          </a:bodyPr>
          <a:lstStyle/>
          <a:p>
            <a:pPr algn="ctr"/>
            <a:r>
              <a:rPr lang="ar-SA" sz="2400" dirty="0" smtClean="0">
                <a:solidFill>
                  <a:srgbClr val="C00000"/>
                </a:solidFill>
                <a:cs typeface="AL-Mateen" pitchFamily="2" charset="-78"/>
              </a:rPr>
              <a:t>أمثلته</a:t>
            </a:r>
            <a:endParaRPr lang="ar-SA" sz="2400" dirty="0">
              <a:solidFill>
                <a:srgbClr val="C00000"/>
              </a:solidFill>
              <a:cs typeface="AL-Mateen" pitchFamily="2" charset="-78"/>
            </a:endParaRPr>
          </a:p>
        </p:txBody>
      </p:sp>
      <p:sp>
        <p:nvSpPr>
          <p:cNvPr id="28" name="مربع نص 27"/>
          <p:cNvSpPr txBox="1"/>
          <p:nvPr/>
        </p:nvSpPr>
        <p:spPr>
          <a:xfrm>
            <a:off x="3502313" y="3378176"/>
            <a:ext cx="2067364" cy="461665"/>
          </a:xfrm>
          <a:prstGeom prst="rect">
            <a:avLst/>
          </a:prstGeom>
          <a:noFill/>
        </p:spPr>
        <p:txBody>
          <a:bodyPr wrap="square" rtlCol="1">
            <a:spAutoFit/>
          </a:bodyPr>
          <a:lstStyle/>
          <a:p>
            <a:pPr algn="ctr"/>
            <a:r>
              <a:rPr lang="ar-SA" sz="2400" dirty="0" smtClean="0">
                <a:solidFill>
                  <a:srgbClr val="C00000"/>
                </a:solidFill>
                <a:cs typeface="AL-Mateen" pitchFamily="2" charset="-78"/>
              </a:rPr>
              <a:t>أمثلته</a:t>
            </a:r>
            <a:endParaRPr lang="ar-SA" sz="2400" dirty="0">
              <a:solidFill>
                <a:srgbClr val="C00000"/>
              </a:solidFill>
              <a:cs typeface="AL-Mateen" pitchFamily="2" charset="-78"/>
            </a:endParaRPr>
          </a:p>
        </p:txBody>
      </p:sp>
      <p:sp>
        <p:nvSpPr>
          <p:cNvPr id="29" name="مربع نص 28"/>
          <p:cNvSpPr txBox="1"/>
          <p:nvPr/>
        </p:nvSpPr>
        <p:spPr>
          <a:xfrm>
            <a:off x="468840" y="3378175"/>
            <a:ext cx="2067364" cy="461665"/>
          </a:xfrm>
          <a:prstGeom prst="rect">
            <a:avLst/>
          </a:prstGeom>
          <a:noFill/>
        </p:spPr>
        <p:txBody>
          <a:bodyPr wrap="square" rtlCol="1">
            <a:spAutoFit/>
          </a:bodyPr>
          <a:lstStyle/>
          <a:p>
            <a:pPr algn="ctr"/>
            <a:r>
              <a:rPr lang="ar-SA" sz="2400" dirty="0" smtClean="0">
                <a:solidFill>
                  <a:srgbClr val="C00000"/>
                </a:solidFill>
                <a:cs typeface="AL-Mateen" pitchFamily="2" charset="-78"/>
              </a:rPr>
              <a:t>أمثلته</a:t>
            </a:r>
            <a:endParaRPr lang="ar-SA" sz="2400" dirty="0">
              <a:solidFill>
                <a:srgbClr val="C00000"/>
              </a:solidFill>
              <a:cs typeface="AL-Mateen" pitchFamily="2" charset="-78"/>
            </a:endParaRPr>
          </a:p>
        </p:txBody>
      </p:sp>
      <p:sp>
        <p:nvSpPr>
          <p:cNvPr id="30" name="مستطيل 29"/>
          <p:cNvSpPr/>
          <p:nvPr/>
        </p:nvSpPr>
        <p:spPr>
          <a:xfrm>
            <a:off x="6482492" y="3839840"/>
            <a:ext cx="2265972" cy="2613496"/>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defRPr/>
            </a:pPr>
            <a:r>
              <a:rPr lang="ar-SA" sz="2000" dirty="0" smtClean="0">
                <a:solidFill>
                  <a:schemeClr val="tx1"/>
                </a:solidFill>
                <a:cs typeface="AL-Mohanad Bold" pitchFamily="2" charset="-78"/>
              </a:rPr>
              <a:t>* الجواز الشرعي ينافي الضمان .</a:t>
            </a:r>
          </a:p>
          <a:p>
            <a:pPr>
              <a:defRPr/>
            </a:pPr>
            <a:r>
              <a:rPr lang="ar-SA" sz="2000" dirty="0" smtClean="0">
                <a:solidFill>
                  <a:schemeClr val="tx1"/>
                </a:solidFill>
                <a:cs typeface="AL-Mohanad Bold" pitchFamily="2" charset="-78"/>
              </a:rPr>
              <a:t>* الأجر و الضمان لا يجتمعان .</a:t>
            </a:r>
          </a:p>
          <a:p>
            <a:pPr>
              <a:defRPr/>
            </a:pPr>
            <a:r>
              <a:rPr lang="ar-SA" sz="2000" dirty="0" smtClean="0">
                <a:solidFill>
                  <a:schemeClr val="tx1"/>
                </a:solidFill>
                <a:cs typeface="AL-Mohanad Bold" pitchFamily="2" charset="-78"/>
              </a:rPr>
              <a:t>* لا يجتمع </a:t>
            </a:r>
            <a:r>
              <a:rPr lang="ar-SA" sz="2000" dirty="0" err="1" smtClean="0">
                <a:solidFill>
                  <a:schemeClr val="tx1"/>
                </a:solidFill>
                <a:cs typeface="AL-Mohanad Bold" pitchFamily="2" charset="-78"/>
              </a:rPr>
              <a:t>الآداء</a:t>
            </a:r>
            <a:r>
              <a:rPr lang="ar-SA" sz="2000" dirty="0" smtClean="0">
                <a:solidFill>
                  <a:schemeClr val="tx1"/>
                </a:solidFill>
                <a:cs typeface="AL-Mohanad Bold" pitchFamily="2" charset="-78"/>
              </a:rPr>
              <a:t> و العصيان .</a:t>
            </a:r>
          </a:p>
          <a:p>
            <a:pPr>
              <a:defRPr/>
            </a:pPr>
            <a:r>
              <a:rPr lang="ar-SA" sz="2000" dirty="0" smtClean="0">
                <a:solidFill>
                  <a:schemeClr val="tx1"/>
                </a:solidFill>
                <a:cs typeface="AL-Mohanad Bold" pitchFamily="2" charset="-78"/>
              </a:rPr>
              <a:t>* الساقط لا يعود </a:t>
            </a:r>
          </a:p>
        </p:txBody>
      </p:sp>
      <p:sp>
        <p:nvSpPr>
          <p:cNvPr id="31" name="مستطيل 30"/>
          <p:cNvSpPr/>
          <p:nvPr/>
        </p:nvSpPr>
        <p:spPr>
          <a:xfrm>
            <a:off x="3403009" y="3841824"/>
            <a:ext cx="2265972" cy="2613496"/>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defRPr/>
            </a:pPr>
            <a:r>
              <a:rPr lang="ar-SA" sz="2000" dirty="0" smtClean="0">
                <a:solidFill>
                  <a:schemeClr val="tx1"/>
                </a:solidFill>
                <a:cs typeface="AL-Mohanad Bold" pitchFamily="2" charset="-78"/>
              </a:rPr>
              <a:t>* إذا سقط الأصل سقط الفرع . </a:t>
            </a:r>
          </a:p>
          <a:p>
            <a:pPr>
              <a:defRPr/>
            </a:pPr>
            <a:r>
              <a:rPr lang="ar-SA" sz="2000" dirty="0" smtClean="0">
                <a:solidFill>
                  <a:schemeClr val="tx1"/>
                </a:solidFill>
                <a:cs typeface="AL-Mohanad Bold" pitchFamily="2" charset="-78"/>
              </a:rPr>
              <a:t>* إذا بطل الشيء بطل ما في ضمنه .</a:t>
            </a:r>
          </a:p>
          <a:p>
            <a:pPr>
              <a:defRPr/>
            </a:pPr>
            <a:r>
              <a:rPr lang="ar-SA" sz="2000" dirty="0" smtClean="0">
                <a:solidFill>
                  <a:schemeClr val="tx1"/>
                </a:solidFill>
                <a:cs typeface="AL-Mohanad Bold" pitchFamily="2" charset="-78"/>
              </a:rPr>
              <a:t>* الشك في الشرك يوجب الشك في المشروط .</a:t>
            </a:r>
          </a:p>
          <a:p>
            <a:pPr>
              <a:defRPr/>
            </a:pPr>
            <a:r>
              <a:rPr lang="ar-SA" sz="2000" dirty="0" smtClean="0">
                <a:solidFill>
                  <a:schemeClr val="tx1"/>
                </a:solidFill>
                <a:cs typeface="AL-Mohanad Bold" pitchFamily="2" charset="-78"/>
              </a:rPr>
              <a:t>* من ملك شيئاً ملك ما هو من ضروراته .</a:t>
            </a:r>
          </a:p>
        </p:txBody>
      </p:sp>
      <p:sp>
        <p:nvSpPr>
          <p:cNvPr id="32" name="مستطيل 31"/>
          <p:cNvSpPr/>
          <p:nvPr/>
        </p:nvSpPr>
        <p:spPr>
          <a:xfrm>
            <a:off x="343388" y="3826121"/>
            <a:ext cx="2265972" cy="2613496"/>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defRPr/>
            </a:pPr>
            <a:r>
              <a:rPr lang="ar-SA" sz="2000" dirty="0" smtClean="0">
                <a:solidFill>
                  <a:schemeClr val="tx1"/>
                </a:solidFill>
                <a:cs typeface="AL-Mohanad Bold" pitchFamily="2" charset="-78"/>
              </a:rPr>
              <a:t>* ما جاز لعذر بطل لزواله. </a:t>
            </a:r>
          </a:p>
          <a:p>
            <a:pPr>
              <a:defRPr/>
            </a:pPr>
            <a:r>
              <a:rPr lang="ar-SA" sz="2000" dirty="0" smtClean="0">
                <a:solidFill>
                  <a:schemeClr val="tx1"/>
                </a:solidFill>
                <a:cs typeface="AL-Mohanad Bold" pitchFamily="2" charset="-78"/>
              </a:rPr>
              <a:t>* لا يثبت حكم الشيء قبل وجوده .</a:t>
            </a:r>
          </a:p>
          <a:p>
            <a:pPr>
              <a:defRPr/>
            </a:pPr>
            <a:r>
              <a:rPr lang="ar-SA" sz="2000" dirty="0" smtClean="0">
                <a:solidFill>
                  <a:schemeClr val="tx1"/>
                </a:solidFill>
                <a:cs typeface="AL-Mohanad Bold" pitchFamily="2" charset="-78"/>
              </a:rPr>
              <a:t>* المشغول لا يشغل .</a:t>
            </a:r>
          </a:p>
          <a:p>
            <a:pPr>
              <a:defRPr/>
            </a:pPr>
            <a:r>
              <a:rPr lang="ar-SA" sz="2000" dirty="0" smtClean="0">
                <a:solidFill>
                  <a:schemeClr val="tx1"/>
                </a:solidFill>
                <a:cs typeface="AL-Mohanad Bold" pitchFamily="2" charset="-78"/>
              </a:rPr>
              <a:t>* شغل المشغول لا يجوز .</a:t>
            </a:r>
          </a:p>
        </p:txBody>
      </p:sp>
    </p:spTree>
    <p:extLst>
      <p:ext uri="{BB962C8B-B14F-4D97-AF65-F5344CB8AC3E}">
        <p14:creationId xmlns:p14="http://schemas.microsoft.com/office/powerpoint/2010/main" xmlns="" val="3910492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bg/>
                                          </p:spTgt>
                                        </p:tgtEl>
                                        <p:attrNameLst>
                                          <p:attrName>style.visibility</p:attrName>
                                        </p:attrNameLst>
                                      </p:cBhvr>
                                      <p:to>
                                        <p:strVal val="visible"/>
                                      </p:to>
                                    </p:set>
                                    <p:animEffect transition="in" filter="fade">
                                      <p:cBhvr>
                                        <p:cTn id="17" dur="500"/>
                                        <p:tgtEl>
                                          <p:spTgt spid="30">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xEl>
                                              <p:pRg st="0" end="0"/>
                                            </p:txEl>
                                          </p:spTgt>
                                        </p:tgtEl>
                                        <p:attrNameLst>
                                          <p:attrName>style.visibility</p:attrName>
                                        </p:attrNameLst>
                                      </p:cBhvr>
                                      <p:to>
                                        <p:strVal val="visible"/>
                                      </p:to>
                                    </p:set>
                                    <p:animEffect transition="in" filter="fade">
                                      <p:cBhvr>
                                        <p:cTn id="22" dur="500"/>
                                        <p:tgtEl>
                                          <p:spTgt spid="3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
                                            <p:txEl>
                                              <p:pRg st="1" end="1"/>
                                            </p:txEl>
                                          </p:spTgt>
                                        </p:tgtEl>
                                        <p:attrNameLst>
                                          <p:attrName>style.visibility</p:attrName>
                                        </p:attrNameLst>
                                      </p:cBhvr>
                                      <p:to>
                                        <p:strVal val="visible"/>
                                      </p:to>
                                    </p:set>
                                    <p:animEffect transition="in" filter="fade">
                                      <p:cBhvr>
                                        <p:cTn id="27" dur="500"/>
                                        <p:tgtEl>
                                          <p:spTgt spid="3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
                                            <p:txEl>
                                              <p:pRg st="2" end="2"/>
                                            </p:txEl>
                                          </p:spTgt>
                                        </p:tgtEl>
                                        <p:attrNameLst>
                                          <p:attrName>style.visibility</p:attrName>
                                        </p:attrNameLst>
                                      </p:cBhvr>
                                      <p:to>
                                        <p:strVal val="visible"/>
                                      </p:to>
                                    </p:set>
                                    <p:animEffect transition="in" filter="fade">
                                      <p:cBhvr>
                                        <p:cTn id="32" dur="500"/>
                                        <p:tgtEl>
                                          <p:spTgt spid="30">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
                                            <p:txEl>
                                              <p:pRg st="3" end="3"/>
                                            </p:txEl>
                                          </p:spTgt>
                                        </p:tgtEl>
                                        <p:attrNameLst>
                                          <p:attrName>style.visibility</p:attrName>
                                        </p:attrNameLst>
                                      </p:cBhvr>
                                      <p:to>
                                        <p:strVal val="visible"/>
                                      </p:to>
                                    </p:set>
                                    <p:animEffect transition="in" filter="fade">
                                      <p:cBhvr>
                                        <p:cTn id="37" dur="500"/>
                                        <p:tgtEl>
                                          <p:spTgt spid="30">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1">
                                            <p:bg/>
                                          </p:spTgt>
                                        </p:tgtEl>
                                        <p:attrNameLst>
                                          <p:attrName>style.visibility</p:attrName>
                                        </p:attrNameLst>
                                      </p:cBhvr>
                                      <p:to>
                                        <p:strVal val="visible"/>
                                      </p:to>
                                    </p:set>
                                    <p:animEffect transition="in" filter="fade">
                                      <p:cBhvr>
                                        <p:cTn id="52" dur="500"/>
                                        <p:tgtEl>
                                          <p:spTgt spid="31">
                                            <p:bg/>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1">
                                            <p:txEl>
                                              <p:pRg st="0" end="0"/>
                                            </p:txEl>
                                          </p:spTgt>
                                        </p:tgtEl>
                                        <p:attrNameLst>
                                          <p:attrName>style.visibility</p:attrName>
                                        </p:attrNameLst>
                                      </p:cBhvr>
                                      <p:to>
                                        <p:strVal val="visible"/>
                                      </p:to>
                                    </p:set>
                                    <p:animEffect transition="in" filter="fade">
                                      <p:cBhvr>
                                        <p:cTn id="57" dur="500"/>
                                        <p:tgtEl>
                                          <p:spTgt spid="31">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1">
                                            <p:txEl>
                                              <p:pRg st="1" end="1"/>
                                            </p:txEl>
                                          </p:spTgt>
                                        </p:tgtEl>
                                        <p:attrNameLst>
                                          <p:attrName>style.visibility</p:attrName>
                                        </p:attrNameLst>
                                      </p:cBhvr>
                                      <p:to>
                                        <p:strVal val="visible"/>
                                      </p:to>
                                    </p:set>
                                    <p:animEffect transition="in" filter="fade">
                                      <p:cBhvr>
                                        <p:cTn id="62" dur="500"/>
                                        <p:tgtEl>
                                          <p:spTgt spid="31">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1">
                                            <p:txEl>
                                              <p:pRg st="2" end="2"/>
                                            </p:txEl>
                                          </p:spTgt>
                                        </p:tgtEl>
                                        <p:attrNameLst>
                                          <p:attrName>style.visibility</p:attrName>
                                        </p:attrNameLst>
                                      </p:cBhvr>
                                      <p:to>
                                        <p:strVal val="visible"/>
                                      </p:to>
                                    </p:set>
                                    <p:animEffect transition="in" filter="fade">
                                      <p:cBhvr>
                                        <p:cTn id="67" dur="500"/>
                                        <p:tgtEl>
                                          <p:spTgt spid="31">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1">
                                            <p:txEl>
                                              <p:pRg st="3" end="3"/>
                                            </p:txEl>
                                          </p:spTgt>
                                        </p:tgtEl>
                                        <p:attrNameLst>
                                          <p:attrName>style.visibility</p:attrName>
                                        </p:attrNameLst>
                                      </p:cBhvr>
                                      <p:to>
                                        <p:strVal val="visible"/>
                                      </p:to>
                                    </p:set>
                                    <p:animEffect transition="in" filter="fade">
                                      <p:cBhvr>
                                        <p:cTn id="72" dur="500"/>
                                        <p:tgtEl>
                                          <p:spTgt spid="31">
                                            <p:txEl>
                                              <p:pRg st="3" end="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2">
                                            <p:bg/>
                                          </p:spTgt>
                                        </p:tgtEl>
                                        <p:attrNameLst>
                                          <p:attrName>style.visibility</p:attrName>
                                        </p:attrNameLst>
                                      </p:cBhvr>
                                      <p:to>
                                        <p:strVal val="visible"/>
                                      </p:to>
                                    </p:set>
                                    <p:animEffect transition="in" filter="fade">
                                      <p:cBhvr>
                                        <p:cTn id="87" dur="500"/>
                                        <p:tgtEl>
                                          <p:spTgt spid="32">
                                            <p:bg/>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32">
                                            <p:txEl>
                                              <p:pRg st="0" end="0"/>
                                            </p:txEl>
                                          </p:spTgt>
                                        </p:tgtEl>
                                        <p:attrNameLst>
                                          <p:attrName>style.visibility</p:attrName>
                                        </p:attrNameLst>
                                      </p:cBhvr>
                                      <p:to>
                                        <p:strVal val="visible"/>
                                      </p:to>
                                    </p:set>
                                    <p:animEffect transition="in" filter="fade">
                                      <p:cBhvr>
                                        <p:cTn id="92" dur="500"/>
                                        <p:tgtEl>
                                          <p:spTgt spid="32">
                                            <p:txEl>
                                              <p:pRg st="0" end="0"/>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2">
                                            <p:txEl>
                                              <p:pRg st="1" end="1"/>
                                            </p:txEl>
                                          </p:spTgt>
                                        </p:tgtEl>
                                        <p:attrNameLst>
                                          <p:attrName>style.visibility</p:attrName>
                                        </p:attrNameLst>
                                      </p:cBhvr>
                                      <p:to>
                                        <p:strVal val="visible"/>
                                      </p:to>
                                    </p:set>
                                    <p:animEffect transition="in" filter="fade">
                                      <p:cBhvr>
                                        <p:cTn id="97" dur="500"/>
                                        <p:tgtEl>
                                          <p:spTgt spid="32">
                                            <p:txEl>
                                              <p:pRg st="1" end="1"/>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2">
                                            <p:txEl>
                                              <p:pRg st="2" end="2"/>
                                            </p:txEl>
                                          </p:spTgt>
                                        </p:tgtEl>
                                        <p:attrNameLst>
                                          <p:attrName>style.visibility</p:attrName>
                                        </p:attrNameLst>
                                      </p:cBhvr>
                                      <p:to>
                                        <p:strVal val="visible"/>
                                      </p:to>
                                    </p:set>
                                    <p:animEffect transition="in" filter="fade">
                                      <p:cBhvr>
                                        <p:cTn id="102" dur="500"/>
                                        <p:tgtEl>
                                          <p:spTgt spid="32">
                                            <p:txEl>
                                              <p:pRg st="2" end="2"/>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32">
                                            <p:txEl>
                                              <p:pRg st="3" end="3"/>
                                            </p:txEl>
                                          </p:spTgt>
                                        </p:tgtEl>
                                        <p:attrNameLst>
                                          <p:attrName>style.visibility</p:attrName>
                                        </p:attrNameLst>
                                      </p:cBhvr>
                                      <p:to>
                                        <p:strVal val="visible"/>
                                      </p:to>
                                    </p:set>
                                    <p:animEffect transition="in" filter="fade">
                                      <p:cBhvr>
                                        <p:cTn id="107" dur="500"/>
                                        <p:tgtEl>
                                          <p:spTgt spid="3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p:bldP spid="28" grpId="0"/>
      <p:bldP spid="29" grpId="0"/>
      <p:bldP spid="30" grpId="0" build="p" animBg="1"/>
      <p:bldP spid="31" grpId="0" build="p" animBg="1"/>
      <p:bldP spid="32" grpId="0"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شكل بيضاوي 10"/>
          <p:cNvSpPr/>
          <p:nvPr/>
        </p:nvSpPr>
        <p:spPr>
          <a:xfrm>
            <a:off x="2555776" y="1177795"/>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4" name="شكل بيضاوي 13"/>
          <p:cNvSpPr/>
          <p:nvPr/>
        </p:nvSpPr>
        <p:spPr>
          <a:xfrm>
            <a:off x="2329557" y="1450691"/>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3" name="مستطيل 2"/>
          <p:cNvSpPr/>
          <p:nvPr/>
        </p:nvSpPr>
        <p:spPr>
          <a:xfrm>
            <a:off x="1390862" y="2348584"/>
            <a:ext cx="6584657" cy="726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524712" y="1268760"/>
            <a:ext cx="4375442" cy="864096"/>
          </a:xfrm>
          <a:prstGeom prst="round2DiagRect">
            <a:avLst>
              <a:gd name="adj1" fmla="val 50000"/>
              <a:gd name="adj2" fmla="val 0"/>
            </a:avLst>
          </a:prstGeom>
          <a:solidFill>
            <a:schemeClr val="accent4">
              <a:lumMod val="50000"/>
            </a:schemeClr>
          </a:solidFill>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ateen" pitchFamily="2" charset="-78"/>
              </a:rPr>
              <a:t>التخريج عن طريق الاجتهاد في تحقيق المناط و تنقيحه</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18" name="شكل بيضاوي 17"/>
          <p:cNvSpPr/>
          <p:nvPr/>
        </p:nvSpPr>
        <p:spPr>
          <a:xfrm rot="10800000">
            <a:off x="6701176" y="1484784"/>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9" name="شكل بيضاوي 18"/>
          <p:cNvSpPr/>
          <p:nvPr/>
        </p:nvSpPr>
        <p:spPr>
          <a:xfrm rot="10800000">
            <a:off x="6506021" y="1757680"/>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21" name="سهم للأسفل 20"/>
          <p:cNvSpPr/>
          <p:nvPr/>
        </p:nvSpPr>
        <p:spPr>
          <a:xfrm>
            <a:off x="7831503" y="2395240"/>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22" name="سهم للأسفل 21"/>
          <p:cNvSpPr/>
          <p:nvPr/>
        </p:nvSpPr>
        <p:spPr>
          <a:xfrm>
            <a:off x="5604238" y="2421184"/>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23" name="سهم للأسفل 22"/>
          <p:cNvSpPr/>
          <p:nvPr/>
        </p:nvSpPr>
        <p:spPr>
          <a:xfrm>
            <a:off x="3328407" y="2403716"/>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33" name="سهم للأسفل 32"/>
          <p:cNvSpPr/>
          <p:nvPr/>
        </p:nvSpPr>
        <p:spPr>
          <a:xfrm>
            <a:off x="1347100" y="2391419"/>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34" name="مستطيل ذو زوايا قطرية مستديرة 33"/>
          <p:cNvSpPr/>
          <p:nvPr/>
        </p:nvSpPr>
        <p:spPr>
          <a:xfrm>
            <a:off x="6895400" y="2636912"/>
            <a:ext cx="1853066" cy="864094"/>
          </a:xfrm>
          <a:prstGeom prst="round2DiagRect">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dirty="0" smtClean="0">
                <a:solidFill>
                  <a:schemeClr val="tx1"/>
                </a:solidFill>
                <a:cs typeface="AL-Mohanad Bold" pitchFamily="2" charset="-78"/>
              </a:rPr>
              <a:t>المقصود بالمناط </a:t>
            </a:r>
            <a:endParaRPr lang="ar-SA" dirty="0">
              <a:solidFill>
                <a:schemeClr val="tx1"/>
              </a:solidFill>
              <a:cs typeface="AL-Mohanad Bold" pitchFamily="2" charset="-78"/>
            </a:endParaRPr>
          </a:p>
        </p:txBody>
      </p:sp>
      <p:sp>
        <p:nvSpPr>
          <p:cNvPr id="35" name="مستطيل ذو زوايا قطرية مستديرة 34"/>
          <p:cNvSpPr/>
          <p:nvPr/>
        </p:nvSpPr>
        <p:spPr>
          <a:xfrm>
            <a:off x="4676799" y="2636912"/>
            <a:ext cx="2041793" cy="864094"/>
          </a:xfrm>
          <a:prstGeom prst="round2DiagRect">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dirty="0" smtClean="0">
                <a:solidFill>
                  <a:schemeClr val="tx1"/>
                </a:solidFill>
                <a:cs typeface="AL-Mohanad Bold" pitchFamily="2" charset="-78"/>
              </a:rPr>
              <a:t>المراد بتحقيق المناط</a:t>
            </a:r>
            <a:endParaRPr lang="ar-SA" dirty="0">
              <a:solidFill>
                <a:schemeClr val="tx1"/>
              </a:solidFill>
              <a:cs typeface="AL-Mohanad Bold" pitchFamily="2" charset="-78"/>
            </a:endParaRPr>
          </a:p>
        </p:txBody>
      </p:sp>
      <p:sp>
        <p:nvSpPr>
          <p:cNvPr id="36" name="مستطيل ذو زوايا قطرية مستديرة 35"/>
          <p:cNvSpPr/>
          <p:nvPr/>
        </p:nvSpPr>
        <p:spPr>
          <a:xfrm>
            <a:off x="2555776" y="2636911"/>
            <a:ext cx="1875268" cy="864095"/>
          </a:xfrm>
          <a:prstGeom prst="round2DiagRect">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dirty="0" smtClean="0">
                <a:solidFill>
                  <a:schemeClr val="tx1"/>
                </a:solidFill>
                <a:cs typeface="AL-Mohanad Bold" pitchFamily="2" charset="-78"/>
              </a:rPr>
              <a:t>المراد بتنقيح المناط</a:t>
            </a:r>
            <a:endParaRPr lang="ar-SA" dirty="0">
              <a:solidFill>
                <a:schemeClr val="tx1"/>
              </a:solidFill>
              <a:cs typeface="AL-Mohanad Bold" pitchFamily="2" charset="-78"/>
            </a:endParaRPr>
          </a:p>
        </p:txBody>
      </p:sp>
      <p:sp>
        <p:nvSpPr>
          <p:cNvPr id="37" name="مستطيل ذو زوايا قطرية مستديرة 36"/>
          <p:cNvSpPr/>
          <p:nvPr/>
        </p:nvSpPr>
        <p:spPr>
          <a:xfrm>
            <a:off x="369967" y="2656632"/>
            <a:ext cx="2041793" cy="844375"/>
          </a:xfrm>
          <a:prstGeom prst="round2DiagRect">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dirty="0" smtClean="0">
                <a:solidFill>
                  <a:schemeClr val="tx1"/>
                </a:solidFill>
                <a:cs typeface="AL-Mohanad Bold" pitchFamily="2" charset="-78"/>
              </a:rPr>
              <a:t>القواعد و الضوابط والأصول التي تدخل في إطاره </a:t>
            </a:r>
            <a:endParaRPr lang="ar-SA" dirty="0">
              <a:solidFill>
                <a:schemeClr val="tx1"/>
              </a:solidFill>
              <a:cs typeface="AL-Mohanad Bold" pitchFamily="2" charset="-78"/>
            </a:endParaRPr>
          </a:p>
        </p:txBody>
      </p:sp>
      <p:sp>
        <p:nvSpPr>
          <p:cNvPr id="38" name="مستطيل 37"/>
          <p:cNvSpPr/>
          <p:nvPr/>
        </p:nvSpPr>
        <p:spPr>
          <a:xfrm>
            <a:off x="6895399" y="3623816"/>
            <a:ext cx="1853066" cy="2613496"/>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000" dirty="0" smtClean="0">
                <a:solidFill>
                  <a:schemeClr val="tx1"/>
                </a:solidFill>
                <a:cs typeface="AL-Mohanad Bold" pitchFamily="2" charset="-78"/>
              </a:rPr>
              <a:t>علة الحكم </a:t>
            </a:r>
          </a:p>
        </p:txBody>
      </p:sp>
      <p:sp>
        <p:nvSpPr>
          <p:cNvPr id="39" name="مستطيل 38"/>
          <p:cNvSpPr/>
          <p:nvPr/>
        </p:nvSpPr>
        <p:spPr>
          <a:xfrm>
            <a:off x="4659383" y="3623816"/>
            <a:ext cx="2041793" cy="2613496"/>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000" dirty="0" smtClean="0">
                <a:solidFill>
                  <a:schemeClr val="tx1"/>
                </a:solidFill>
                <a:cs typeface="AL-Mohanad Bold" pitchFamily="2" charset="-78"/>
              </a:rPr>
              <a:t>هو الاجتهاد في معرفة وجودة في آحاد الصور </a:t>
            </a:r>
          </a:p>
        </p:txBody>
      </p:sp>
      <p:sp>
        <p:nvSpPr>
          <p:cNvPr id="40" name="مستطيل 39"/>
          <p:cNvSpPr/>
          <p:nvPr/>
        </p:nvSpPr>
        <p:spPr>
          <a:xfrm>
            <a:off x="2555776" y="3623816"/>
            <a:ext cx="1875268" cy="2613496"/>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000" dirty="0" smtClean="0">
                <a:solidFill>
                  <a:schemeClr val="tx1"/>
                </a:solidFill>
                <a:cs typeface="AL-Mohanad Bold" pitchFamily="2" charset="-78"/>
              </a:rPr>
              <a:t>هو تهذيبه بإبعاد ما لا مدخل له في مناط الحكم </a:t>
            </a:r>
          </a:p>
        </p:txBody>
      </p:sp>
      <p:sp>
        <p:nvSpPr>
          <p:cNvPr id="41" name="مستطيل 40"/>
          <p:cNvSpPr/>
          <p:nvPr/>
        </p:nvSpPr>
        <p:spPr>
          <a:xfrm>
            <a:off x="369966" y="3623816"/>
            <a:ext cx="2041793" cy="2613496"/>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000" dirty="0" smtClean="0">
                <a:solidFill>
                  <a:schemeClr val="tx1"/>
                </a:solidFill>
                <a:cs typeface="AL-Mohanad Bold" pitchFamily="2" charset="-78"/>
              </a:rPr>
              <a:t>* القياس </a:t>
            </a:r>
            <a:r>
              <a:rPr lang="ar-SA" sz="2000" dirty="0" err="1" smtClean="0">
                <a:solidFill>
                  <a:schemeClr val="tx1"/>
                </a:solidFill>
                <a:cs typeface="AL-Mohanad Bold" pitchFamily="2" charset="-78"/>
              </a:rPr>
              <a:t>لايصار</a:t>
            </a:r>
            <a:r>
              <a:rPr lang="ar-SA" sz="2000" dirty="0" smtClean="0">
                <a:solidFill>
                  <a:schemeClr val="tx1"/>
                </a:solidFill>
                <a:cs typeface="AL-Mohanad Bold" pitchFamily="2" charset="-78"/>
              </a:rPr>
              <a:t> إليه مع النص .</a:t>
            </a:r>
          </a:p>
          <a:p>
            <a:pPr algn="ctr">
              <a:defRPr/>
            </a:pPr>
            <a:r>
              <a:rPr lang="ar-SA" sz="2000" dirty="0" smtClean="0">
                <a:solidFill>
                  <a:schemeClr val="tx1"/>
                </a:solidFill>
                <a:cs typeface="AL-Mohanad Bold" pitchFamily="2" charset="-78"/>
              </a:rPr>
              <a:t>* العبرة بالغالب و النادر لا حكم له .</a:t>
            </a:r>
          </a:p>
          <a:p>
            <a:pPr algn="ctr">
              <a:defRPr/>
            </a:pPr>
            <a:r>
              <a:rPr lang="ar-SA" sz="2000" dirty="0" smtClean="0">
                <a:solidFill>
                  <a:schemeClr val="tx1"/>
                </a:solidFill>
                <a:cs typeface="AL-Mohanad Bold" pitchFamily="2" charset="-78"/>
              </a:rPr>
              <a:t>* لا ينسب إلى ساكت قول ولكن السكوت في معرض الحاجة إلى البيان بيان .</a:t>
            </a:r>
          </a:p>
        </p:txBody>
      </p:sp>
    </p:spTree>
    <p:extLst>
      <p:ext uri="{BB962C8B-B14F-4D97-AF65-F5344CB8AC3E}">
        <p14:creationId xmlns:p14="http://schemas.microsoft.com/office/powerpoint/2010/main" xmlns="" val="653929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شكل بيضاوي 10"/>
          <p:cNvSpPr/>
          <p:nvPr/>
        </p:nvSpPr>
        <p:spPr>
          <a:xfrm>
            <a:off x="2555776" y="1177795"/>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4" name="شكل بيضاوي 13"/>
          <p:cNvSpPr/>
          <p:nvPr/>
        </p:nvSpPr>
        <p:spPr>
          <a:xfrm>
            <a:off x="2360621" y="1450691"/>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3" name="مستطيل 2"/>
          <p:cNvSpPr/>
          <p:nvPr/>
        </p:nvSpPr>
        <p:spPr>
          <a:xfrm>
            <a:off x="2195735" y="2348880"/>
            <a:ext cx="4963145" cy="7230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6" name="مستطيل 15"/>
          <p:cNvSpPr/>
          <p:nvPr/>
        </p:nvSpPr>
        <p:spPr>
          <a:xfrm rot="5400000">
            <a:off x="4247816" y="2060996"/>
            <a:ext cx="648367"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8" name="مستطيل ذو زوايا قطرية مستديرة 7"/>
          <p:cNvSpPr/>
          <p:nvPr/>
        </p:nvSpPr>
        <p:spPr>
          <a:xfrm>
            <a:off x="2555775" y="1340768"/>
            <a:ext cx="4603105" cy="792088"/>
          </a:xfrm>
          <a:prstGeom prst="round2DiagRect">
            <a:avLst>
              <a:gd name="adj1" fmla="val 50000"/>
              <a:gd name="adj2" fmla="val 0"/>
            </a:avLst>
          </a:prstGeom>
        </p:spPr>
        <p:style>
          <a:lnRef idx="0">
            <a:schemeClr val="dk1"/>
          </a:lnRef>
          <a:fillRef idx="3">
            <a:schemeClr val="dk1"/>
          </a:fillRef>
          <a:effectRef idx="3">
            <a:schemeClr val="dk1"/>
          </a:effectRef>
          <a:fontRef idx="minor">
            <a:schemeClr val="lt1"/>
          </a:fontRef>
        </p:style>
        <p:txBody>
          <a:bodyPr rtlCol="1" anchor="ctr"/>
          <a:lstStyle/>
          <a:p>
            <a:pPr algn="ctr"/>
            <a:r>
              <a:rPr lang="ar-SA" sz="2400" dirty="0" smtClean="0">
                <a:solidFill>
                  <a:schemeClr val="bg1"/>
                </a:solidFill>
                <a:effectLst>
                  <a:outerShdw blurRad="38100" dist="38100" dir="2700000" algn="tl">
                    <a:srgbClr val="000000">
                      <a:alpha val="43137"/>
                    </a:srgbClr>
                  </a:outerShdw>
                </a:effectLst>
                <a:cs typeface="AL-Mateen" pitchFamily="2" charset="-78"/>
              </a:rPr>
              <a:t>التخريج عن طريق الترجيح بين</a:t>
            </a:r>
          </a:p>
          <a:p>
            <a:pPr algn="ctr"/>
            <a:r>
              <a:rPr lang="ar-SA" sz="2400" dirty="0" smtClean="0">
                <a:solidFill>
                  <a:schemeClr val="bg1"/>
                </a:solidFill>
                <a:effectLst>
                  <a:outerShdw blurRad="38100" dist="38100" dir="2700000" algn="tl">
                    <a:srgbClr val="000000">
                      <a:alpha val="43137"/>
                    </a:srgbClr>
                  </a:outerShdw>
                </a:effectLst>
                <a:cs typeface="AL-Mateen" pitchFamily="2" charset="-78"/>
              </a:rPr>
              <a:t> الجزئيات المتعارضة </a:t>
            </a:r>
            <a:endParaRPr lang="ar-SA" sz="2400" dirty="0">
              <a:solidFill>
                <a:srgbClr val="FFFF00"/>
              </a:solidFill>
              <a:effectLst>
                <a:outerShdw blurRad="38100" dist="38100" dir="2700000" algn="tl">
                  <a:srgbClr val="000000">
                    <a:alpha val="43137"/>
                  </a:srgbClr>
                </a:outerShdw>
              </a:effectLst>
              <a:cs typeface="AL-Mateen" pitchFamily="2" charset="-78"/>
            </a:endParaRPr>
          </a:p>
        </p:txBody>
      </p:sp>
      <p:sp>
        <p:nvSpPr>
          <p:cNvPr id="4" name="سهم للأسفل 3"/>
          <p:cNvSpPr/>
          <p:nvPr/>
        </p:nvSpPr>
        <p:spPr>
          <a:xfrm>
            <a:off x="7020272" y="2395240"/>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7" name="سهم للأسفل 16"/>
          <p:cNvSpPr/>
          <p:nvPr/>
        </p:nvSpPr>
        <p:spPr>
          <a:xfrm>
            <a:off x="2152836" y="2407536"/>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8" name="شكل بيضاوي 17"/>
          <p:cNvSpPr/>
          <p:nvPr/>
        </p:nvSpPr>
        <p:spPr>
          <a:xfrm rot="10800000">
            <a:off x="6876256" y="1484784"/>
            <a:ext cx="504056" cy="50405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9" name="شكل بيضاوي 18"/>
          <p:cNvSpPr/>
          <p:nvPr/>
        </p:nvSpPr>
        <p:spPr>
          <a:xfrm rot="10800000">
            <a:off x="6681101" y="1757680"/>
            <a:ext cx="394133" cy="394133"/>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20" name="مربع نص 19"/>
          <p:cNvSpPr txBox="1"/>
          <p:nvPr/>
        </p:nvSpPr>
        <p:spPr>
          <a:xfrm>
            <a:off x="5832140" y="2556193"/>
            <a:ext cx="2556284" cy="584775"/>
          </a:xfrm>
          <a:prstGeom prst="rect">
            <a:avLst/>
          </a:prstGeom>
          <a:noFill/>
        </p:spPr>
        <p:txBody>
          <a:bodyPr wrap="square" rtlCol="1">
            <a:spAutoFit/>
          </a:bodyPr>
          <a:lstStyle/>
          <a:p>
            <a:pPr algn="ctr"/>
            <a:r>
              <a:rPr lang="ar-SA" sz="3200" dirty="0" smtClean="0">
                <a:solidFill>
                  <a:srgbClr val="C00000"/>
                </a:solidFill>
                <a:cs typeface="AL-Mateen" pitchFamily="2" charset="-78"/>
              </a:rPr>
              <a:t>معناه </a:t>
            </a:r>
            <a:endParaRPr lang="ar-SA" sz="3200" dirty="0">
              <a:solidFill>
                <a:srgbClr val="C00000"/>
              </a:solidFill>
              <a:cs typeface="AL-Mateen" pitchFamily="2" charset="-78"/>
            </a:endParaRPr>
          </a:p>
        </p:txBody>
      </p:sp>
      <p:sp>
        <p:nvSpPr>
          <p:cNvPr id="21" name="مربع نص 20"/>
          <p:cNvSpPr txBox="1"/>
          <p:nvPr/>
        </p:nvSpPr>
        <p:spPr>
          <a:xfrm>
            <a:off x="971600" y="2556193"/>
            <a:ext cx="2556284" cy="584775"/>
          </a:xfrm>
          <a:prstGeom prst="rect">
            <a:avLst/>
          </a:prstGeom>
          <a:noFill/>
        </p:spPr>
        <p:txBody>
          <a:bodyPr wrap="square" rtlCol="1">
            <a:spAutoFit/>
          </a:bodyPr>
          <a:lstStyle/>
          <a:p>
            <a:pPr algn="ctr"/>
            <a:r>
              <a:rPr lang="ar-SA" sz="3200" dirty="0" smtClean="0">
                <a:solidFill>
                  <a:srgbClr val="C00000"/>
                </a:solidFill>
                <a:cs typeface="AL-Mateen" pitchFamily="2" charset="-78"/>
              </a:rPr>
              <a:t>أمثلته</a:t>
            </a:r>
            <a:endParaRPr lang="ar-SA" sz="3200" dirty="0">
              <a:solidFill>
                <a:srgbClr val="C00000"/>
              </a:solidFill>
              <a:cs typeface="AL-Mateen" pitchFamily="2" charset="-78"/>
            </a:endParaRPr>
          </a:p>
        </p:txBody>
      </p:sp>
      <p:sp>
        <p:nvSpPr>
          <p:cNvPr id="22" name="مستطيل 21"/>
          <p:cNvSpPr/>
          <p:nvPr/>
        </p:nvSpPr>
        <p:spPr>
          <a:xfrm>
            <a:off x="5292080" y="3154848"/>
            <a:ext cx="3456384" cy="32984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400" dirty="0" smtClean="0">
                <a:solidFill>
                  <a:schemeClr val="tx2">
                    <a:lumMod val="75000"/>
                  </a:schemeClr>
                </a:solidFill>
                <a:cs typeface="AL-Mohanad Bold" pitchFamily="2" charset="-78"/>
              </a:rPr>
              <a:t>أن العلماء حينما تعارضت لديهم أحكام بعض الجزئيات أو الأسباب التي </a:t>
            </a:r>
            <a:r>
              <a:rPr lang="ar-SA" sz="2400" dirty="0" err="1" smtClean="0">
                <a:solidFill>
                  <a:schemeClr val="tx2">
                    <a:lumMod val="75000"/>
                  </a:schemeClr>
                </a:solidFill>
                <a:cs typeface="AL-Mohanad Bold" pitchFamily="2" charset="-78"/>
              </a:rPr>
              <a:t>تقتضيها</a:t>
            </a:r>
            <a:r>
              <a:rPr lang="ar-SA" sz="2400" dirty="0" smtClean="0">
                <a:solidFill>
                  <a:schemeClr val="tx2">
                    <a:lumMod val="75000"/>
                  </a:schemeClr>
                </a:solidFill>
                <a:cs typeface="AL-Mohanad Bold" pitchFamily="2" charset="-78"/>
              </a:rPr>
              <a:t> نفياً أو إثباتاً نظروا في وجوه الترجيح بينهما ثم عمموا ذلك .</a:t>
            </a:r>
          </a:p>
        </p:txBody>
      </p:sp>
      <p:sp>
        <p:nvSpPr>
          <p:cNvPr id="23" name="مستطيل 22"/>
          <p:cNvSpPr/>
          <p:nvPr/>
        </p:nvSpPr>
        <p:spPr>
          <a:xfrm>
            <a:off x="395536" y="3154848"/>
            <a:ext cx="3888432" cy="329848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a:defRPr/>
            </a:pPr>
            <a:r>
              <a:rPr lang="ar-SA" sz="1950" dirty="0" smtClean="0">
                <a:solidFill>
                  <a:schemeClr val="tx2">
                    <a:lumMod val="75000"/>
                  </a:schemeClr>
                </a:solidFill>
                <a:cs typeface="AL-Mohanad Bold" pitchFamily="2" charset="-78"/>
              </a:rPr>
              <a:t>* إذا تعارض المانع و المقتضي يقدم المانع .</a:t>
            </a:r>
          </a:p>
          <a:p>
            <a:pPr>
              <a:defRPr/>
            </a:pPr>
            <a:r>
              <a:rPr lang="ar-SA" sz="1950" dirty="0" smtClean="0">
                <a:solidFill>
                  <a:schemeClr val="tx2">
                    <a:lumMod val="75000"/>
                  </a:schemeClr>
                </a:solidFill>
                <a:cs typeface="AL-Mohanad Bold" pitchFamily="2" charset="-78"/>
              </a:rPr>
              <a:t>- إذا استشهد الجنب فالأصح أنه لا يغسل .</a:t>
            </a:r>
          </a:p>
          <a:p>
            <a:pPr>
              <a:defRPr/>
            </a:pPr>
            <a:r>
              <a:rPr lang="ar-SA" sz="1950" dirty="0" smtClean="0">
                <a:solidFill>
                  <a:schemeClr val="tx2">
                    <a:lumMod val="75000"/>
                  </a:schemeClr>
                </a:solidFill>
                <a:cs typeface="AL-Mohanad Bold" pitchFamily="2" charset="-78"/>
              </a:rPr>
              <a:t>* لو تعارض الموجب و المسقط يغلّب المسقط .</a:t>
            </a:r>
          </a:p>
          <a:p>
            <a:pPr>
              <a:defRPr/>
            </a:pPr>
            <a:r>
              <a:rPr lang="ar-SA" sz="1950" dirty="0" smtClean="0">
                <a:solidFill>
                  <a:schemeClr val="tx2">
                    <a:lumMod val="75000"/>
                  </a:schemeClr>
                </a:solidFill>
                <a:cs typeface="AL-Mohanad Bold" pitchFamily="2" charset="-78"/>
              </a:rPr>
              <a:t>- إذا جرح شخص </a:t>
            </a:r>
            <a:r>
              <a:rPr lang="ar-SA" sz="1950" dirty="0" err="1" smtClean="0">
                <a:solidFill>
                  <a:schemeClr val="tx2">
                    <a:lumMod val="75000"/>
                  </a:schemeClr>
                </a:solidFill>
                <a:cs typeface="AL-Mohanad Bold" pitchFamily="2" charset="-78"/>
              </a:rPr>
              <a:t>حرحين</a:t>
            </a:r>
            <a:r>
              <a:rPr lang="ar-SA" sz="1950" dirty="0" smtClean="0">
                <a:solidFill>
                  <a:schemeClr val="tx2">
                    <a:lumMod val="75000"/>
                  </a:schemeClr>
                </a:solidFill>
                <a:cs typeface="AL-Mohanad Bold" pitchFamily="2" charset="-78"/>
              </a:rPr>
              <a:t> عمداً و خطأً ومات فلا قصاص عليه .</a:t>
            </a:r>
          </a:p>
          <a:p>
            <a:pPr>
              <a:defRPr/>
            </a:pPr>
            <a:r>
              <a:rPr lang="ar-SA" sz="1950" dirty="0" smtClean="0">
                <a:solidFill>
                  <a:schemeClr val="tx2">
                    <a:lumMod val="75000"/>
                  </a:schemeClr>
                </a:solidFill>
                <a:cs typeface="AL-Mohanad Bold" pitchFamily="2" charset="-78"/>
              </a:rPr>
              <a:t>* </a:t>
            </a:r>
            <a:r>
              <a:rPr lang="ar-SA" sz="1950" dirty="0" err="1" smtClean="0">
                <a:solidFill>
                  <a:schemeClr val="tx2">
                    <a:lumMod val="75000"/>
                  </a:schemeClr>
                </a:solidFill>
                <a:cs typeface="AL-Mohanad Bold" pitchFamily="2" charset="-78"/>
              </a:rPr>
              <a:t>لوتعارض</a:t>
            </a:r>
            <a:r>
              <a:rPr lang="ar-SA" sz="1950" dirty="0" smtClean="0">
                <a:solidFill>
                  <a:schemeClr val="tx2">
                    <a:lumMod val="75000"/>
                  </a:schemeClr>
                </a:solidFill>
                <a:cs typeface="AL-Mohanad Bold" pitchFamily="2" charset="-78"/>
              </a:rPr>
              <a:t> الحظر  والإباحة يقدم الحظر .</a:t>
            </a:r>
          </a:p>
          <a:p>
            <a:pPr>
              <a:defRPr/>
            </a:pPr>
            <a:r>
              <a:rPr lang="ar-SA" sz="1950" dirty="0" smtClean="0">
                <a:solidFill>
                  <a:schemeClr val="tx2">
                    <a:lumMod val="75000"/>
                  </a:schemeClr>
                </a:solidFill>
                <a:cs typeface="AL-Mohanad Bold" pitchFamily="2" charset="-78"/>
              </a:rPr>
              <a:t>- إذا تولّد حيوان من مأكول و غيره حرم أكله</a:t>
            </a:r>
          </a:p>
          <a:p>
            <a:pPr>
              <a:defRPr/>
            </a:pPr>
            <a:r>
              <a:rPr lang="ar-SA" sz="1950" dirty="0" smtClean="0">
                <a:solidFill>
                  <a:schemeClr val="tx2">
                    <a:lumMod val="75000"/>
                  </a:schemeClr>
                </a:solidFill>
                <a:cs typeface="AL-Mohanad Bold" pitchFamily="2" charset="-78"/>
              </a:rPr>
              <a:t>* لو تعارض الواجب و المحظور يقدّم الواجب.</a:t>
            </a:r>
          </a:p>
          <a:p>
            <a:pPr>
              <a:defRPr/>
            </a:pPr>
            <a:r>
              <a:rPr lang="ar-SA" sz="1950" dirty="0" smtClean="0">
                <a:solidFill>
                  <a:schemeClr val="tx2">
                    <a:lumMod val="75000"/>
                  </a:schemeClr>
                </a:solidFill>
                <a:cs typeface="AL-Mohanad Bold" pitchFamily="2" charset="-78"/>
              </a:rPr>
              <a:t>- إذا اختلط موتى المسلمين بموتى الكفار وجب غسل الجميع و الصلاة عليهم </a:t>
            </a:r>
          </a:p>
        </p:txBody>
      </p:sp>
    </p:spTree>
    <p:extLst>
      <p:ext uri="{BB962C8B-B14F-4D97-AF65-F5344CB8AC3E}">
        <p14:creationId xmlns:p14="http://schemas.microsoft.com/office/powerpoint/2010/main" xmlns="" val="1598880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bg/>
                                          </p:spTgt>
                                        </p:tgtEl>
                                        <p:attrNameLst>
                                          <p:attrName>style.visibility</p:attrName>
                                        </p:attrNameLst>
                                      </p:cBhvr>
                                      <p:to>
                                        <p:strVal val="visible"/>
                                      </p:to>
                                    </p:set>
                                    <p:animEffect transition="in" filter="fade">
                                      <p:cBhvr>
                                        <p:cTn id="12" dur="500"/>
                                        <p:tgtEl>
                                          <p:spTgt spid="2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xEl>
                                              <p:pRg st="0" end="0"/>
                                            </p:txEl>
                                          </p:spTgt>
                                        </p:tgtEl>
                                        <p:attrNameLst>
                                          <p:attrName>style.visibility</p:attrName>
                                        </p:attrNameLst>
                                      </p:cBhvr>
                                      <p:to>
                                        <p:strVal val="visible"/>
                                      </p:to>
                                    </p:set>
                                    <p:animEffect transition="in" filter="fade">
                                      <p:cBhvr>
                                        <p:cTn id="17" dur="500"/>
                                        <p:tgtEl>
                                          <p:spTgt spid="2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
                                            <p:txEl>
                                              <p:pRg st="1" end="1"/>
                                            </p:txEl>
                                          </p:spTgt>
                                        </p:tgtEl>
                                        <p:attrNameLst>
                                          <p:attrName>style.visibility</p:attrName>
                                        </p:attrNameLst>
                                      </p:cBhvr>
                                      <p:to>
                                        <p:strVal val="visible"/>
                                      </p:to>
                                    </p:set>
                                    <p:animEffect transition="in" filter="fade">
                                      <p:cBhvr>
                                        <p:cTn id="22" dur="500"/>
                                        <p:tgtEl>
                                          <p:spTgt spid="2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xEl>
                                              <p:pRg st="2" end="2"/>
                                            </p:txEl>
                                          </p:spTgt>
                                        </p:tgtEl>
                                        <p:attrNameLst>
                                          <p:attrName>style.visibility</p:attrName>
                                        </p:attrNameLst>
                                      </p:cBhvr>
                                      <p:to>
                                        <p:strVal val="visible"/>
                                      </p:to>
                                    </p:set>
                                    <p:animEffect transition="in" filter="fade">
                                      <p:cBhvr>
                                        <p:cTn id="27" dur="500"/>
                                        <p:tgtEl>
                                          <p:spTgt spid="2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3">
                                            <p:txEl>
                                              <p:pRg st="3" end="3"/>
                                            </p:txEl>
                                          </p:spTgt>
                                        </p:tgtEl>
                                        <p:attrNameLst>
                                          <p:attrName>style.visibility</p:attrName>
                                        </p:attrNameLst>
                                      </p:cBhvr>
                                      <p:to>
                                        <p:strVal val="visible"/>
                                      </p:to>
                                    </p:set>
                                    <p:animEffect transition="in" filter="fade">
                                      <p:cBhvr>
                                        <p:cTn id="32" dur="500"/>
                                        <p:tgtEl>
                                          <p:spTgt spid="2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3">
                                            <p:txEl>
                                              <p:pRg st="4" end="4"/>
                                            </p:txEl>
                                          </p:spTgt>
                                        </p:tgtEl>
                                        <p:attrNameLst>
                                          <p:attrName>style.visibility</p:attrName>
                                        </p:attrNameLst>
                                      </p:cBhvr>
                                      <p:to>
                                        <p:strVal val="visible"/>
                                      </p:to>
                                    </p:set>
                                    <p:animEffect transition="in" filter="fade">
                                      <p:cBhvr>
                                        <p:cTn id="37" dur="500"/>
                                        <p:tgtEl>
                                          <p:spTgt spid="2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3">
                                            <p:txEl>
                                              <p:pRg st="5" end="5"/>
                                            </p:txEl>
                                          </p:spTgt>
                                        </p:tgtEl>
                                        <p:attrNameLst>
                                          <p:attrName>style.visibility</p:attrName>
                                        </p:attrNameLst>
                                      </p:cBhvr>
                                      <p:to>
                                        <p:strVal val="visible"/>
                                      </p:to>
                                    </p:set>
                                    <p:animEffect transition="in" filter="fade">
                                      <p:cBhvr>
                                        <p:cTn id="42" dur="500"/>
                                        <p:tgtEl>
                                          <p:spTgt spid="2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xEl>
                                              <p:pRg st="6" end="6"/>
                                            </p:txEl>
                                          </p:spTgt>
                                        </p:tgtEl>
                                        <p:attrNameLst>
                                          <p:attrName>style.visibility</p:attrName>
                                        </p:attrNameLst>
                                      </p:cBhvr>
                                      <p:to>
                                        <p:strVal val="visible"/>
                                      </p:to>
                                    </p:set>
                                    <p:animEffect transition="in" filter="fade">
                                      <p:cBhvr>
                                        <p:cTn id="47" dur="500"/>
                                        <p:tgtEl>
                                          <p:spTgt spid="2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3">
                                            <p:txEl>
                                              <p:pRg st="7" end="7"/>
                                            </p:txEl>
                                          </p:spTgt>
                                        </p:tgtEl>
                                        <p:attrNameLst>
                                          <p:attrName>style.visibility</p:attrName>
                                        </p:attrNameLst>
                                      </p:cBhvr>
                                      <p:to>
                                        <p:strVal val="visible"/>
                                      </p:to>
                                    </p:set>
                                    <p:animEffect transition="in" filter="fade">
                                      <p:cBhvr>
                                        <p:cTn id="52" dur="500"/>
                                        <p:tgtEl>
                                          <p:spTgt spid="2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uild="p"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5" name="مستطيل ذو زوايا قطرية مستديرة 24"/>
          <p:cNvSpPr/>
          <p:nvPr/>
        </p:nvSpPr>
        <p:spPr>
          <a:xfrm>
            <a:off x="1907704" y="2348880"/>
            <a:ext cx="5292586" cy="576064"/>
          </a:xfrm>
          <a:prstGeom prst="round2DiagRect">
            <a:avLst>
              <a:gd name="adj1" fmla="val 0"/>
              <a:gd name="adj2" fmla="val 50000"/>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3200" dirty="0" smtClean="0">
                <a:solidFill>
                  <a:schemeClr val="tx1"/>
                </a:solidFill>
                <a:cs typeface="AL-Mateen" pitchFamily="2" charset="-78"/>
              </a:rPr>
              <a:t>(( الـمراد بدليلية القــواعــد الفقهيــة )) </a:t>
            </a:r>
            <a:endParaRPr lang="ar-SA" sz="3200" dirty="0">
              <a:solidFill>
                <a:schemeClr val="tx1"/>
              </a:solidFill>
              <a:cs typeface="AL-Mateen" pitchFamily="2" charset="-78"/>
            </a:endParaRPr>
          </a:p>
        </p:txBody>
      </p:sp>
      <p:sp>
        <p:nvSpPr>
          <p:cNvPr id="26" name="مستطيل مستدير الزوايا 25"/>
          <p:cNvSpPr/>
          <p:nvPr/>
        </p:nvSpPr>
        <p:spPr>
          <a:xfrm>
            <a:off x="422832" y="3140968"/>
            <a:ext cx="8280920" cy="324036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KW" sz="3200" dirty="0">
                <a:solidFill>
                  <a:srgbClr val="8A0000"/>
                </a:solidFill>
                <a:effectLst>
                  <a:outerShdw blurRad="38100" dist="38100" dir="2700000" algn="tl">
                    <a:srgbClr val="C0C0C0"/>
                  </a:outerShdw>
                </a:effectLst>
                <a:cs typeface="AL-Mohanad Bold" pitchFamily="2" charset="-78"/>
              </a:rPr>
              <a:t>صحة جعلها دليلاً يُستند إليه في استنباط الأحكام، ومُدركاً يؤخذ به في التعليل والترجيح.</a:t>
            </a:r>
            <a:endParaRPr lang="ar-SA" sz="3200" dirty="0">
              <a:solidFill>
                <a:srgbClr val="8A0000"/>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3759291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5" name="مستطيل ذو زوايا قطرية مستديرة 24"/>
          <p:cNvSpPr/>
          <p:nvPr/>
        </p:nvSpPr>
        <p:spPr>
          <a:xfrm>
            <a:off x="1907704" y="2348880"/>
            <a:ext cx="5292586" cy="576064"/>
          </a:xfrm>
          <a:prstGeom prst="round2DiagRect">
            <a:avLst>
              <a:gd name="adj1" fmla="val 0"/>
              <a:gd name="adj2" fmla="val 50000"/>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800" dirty="0" smtClean="0">
                <a:solidFill>
                  <a:schemeClr val="tx1"/>
                </a:solidFill>
                <a:cs typeface="AL-Mateen" pitchFamily="2" charset="-78"/>
              </a:rPr>
              <a:t>آراء العلماء في مسألة (دليلية القواعد الفقهية )</a:t>
            </a:r>
            <a:endParaRPr lang="ar-SA" sz="2800" dirty="0">
              <a:solidFill>
                <a:schemeClr val="tx1"/>
              </a:solidFill>
              <a:cs typeface="AL-Mateen" pitchFamily="2" charset="-78"/>
            </a:endParaRPr>
          </a:p>
        </p:txBody>
      </p:sp>
      <p:sp>
        <p:nvSpPr>
          <p:cNvPr id="26" name="مستطيل مستدير الزوايا 25"/>
          <p:cNvSpPr/>
          <p:nvPr/>
        </p:nvSpPr>
        <p:spPr>
          <a:xfrm>
            <a:off x="422832" y="3140968"/>
            <a:ext cx="8280920" cy="324036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KW" sz="3200" dirty="0">
                <a:solidFill>
                  <a:srgbClr val="8A0000"/>
                </a:solidFill>
                <a:effectLst>
                  <a:outerShdw blurRad="38100" dist="38100" dir="2700000" algn="tl">
                    <a:srgbClr val="C0C0C0"/>
                  </a:outerShdw>
                </a:effectLst>
                <a:cs typeface="AL-Mohanad Bold" pitchFamily="2" charset="-78"/>
              </a:rPr>
              <a:t>انقسم العلماء المتقدمون في هذه المسألة على رأيين</a:t>
            </a:r>
            <a:r>
              <a:rPr lang="en-US" sz="3200" dirty="0">
                <a:solidFill>
                  <a:srgbClr val="8A0000"/>
                </a:solidFill>
                <a:effectLst>
                  <a:outerShdw blurRad="38100" dist="38100" dir="2700000" algn="tl">
                    <a:srgbClr val="C0C0C0"/>
                  </a:outerShdw>
                </a:effectLst>
                <a:cs typeface="AL-Mohanad Bold" pitchFamily="2" charset="-78"/>
              </a:rPr>
              <a:t> </a:t>
            </a:r>
            <a:r>
              <a:rPr lang="en-US" sz="3200" dirty="0" smtClean="0">
                <a:solidFill>
                  <a:srgbClr val="8A0000"/>
                </a:solidFill>
                <a:effectLst>
                  <a:outerShdw blurRad="38100" dist="38100" dir="2700000" algn="tl">
                    <a:srgbClr val="C0C0C0"/>
                  </a:outerShdw>
                </a:effectLst>
                <a:cs typeface="AL-Mohanad Bold" pitchFamily="2" charset="-78"/>
              </a:rPr>
              <a:t> : </a:t>
            </a:r>
            <a:endParaRPr lang="ar-SA" sz="3200" dirty="0">
              <a:solidFill>
                <a:srgbClr val="8A0000"/>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110869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5" name="مستطيل ذو زوايا قطرية مستديرة 24"/>
          <p:cNvSpPr/>
          <p:nvPr/>
        </p:nvSpPr>
        <p:spPr>
          <a:xfrm>
            <a:off x="3455878" y="2348880"/>
            <a:ext cx="5292586" cy="576064"/>
          </a:xfrm>
          <a:prstGeom prst="round2DiagRect">
            <a:avLst>
              <a:gd name="adj1" fmla="val 0"/>
              <a:gd name="adj2" fmla="val 50000"/>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800" dirty="0" smtClean="0">
                <a:solidFill>
                  <a:schemeClr val="tx1"/>
                </a:solidFill>
                <a:cs typeface="AL-Mateen" pitchFamily="2" charset="-78"/>
              </a:rPr>
              <a:t>آراء العلماء في مسألة (دليلية القواعد الفقهية )</a:t>
            </a:r>
            <a:endParaRPr lang="ar-SA" sz="2800" dirty="0">
              <a:solidFill>
                <a:schemeClr val="tx1"/>
              </a:solidFill>
              <a:cs typeface="AL-Mateen" pitchFamily="2" charset="-78"/>
            </a:endParaRPr>
          </a:p>
        </p:txBody>
      </p:sp>
      <p:sp>
        <p:nvSpPr>
          <p:cNvPr id="26" name="مستطيل مستدير الزوايا 25"/>
          <p:cNvSpPr/>
          <p:nvPr/>
        </p:nvSpPr>
        <p:spPr>
          <a:xfrm>
            <a:off x="422832" y="3140968"/>
            <a:ext cx="8280920" cy="331236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KW" sz="2500" dirty="0" smtClean="0">
                <a:solidFill>
                  <a:srgbClr val="8A0000"/>
                </a:solidFill>
                <a:effectLst>
                  <a:outerShdw blurRad="38100" dist="38100" dir="2700000" algn="tl">
                    <a:srgbClr val="C0C0C0"/>
                  </a:outerShdw>
                </a:effectLst>
                <a:cs typeface="AL-Mohanad Bold" pitchFamily="2" charset="-78"/>
              </a:rPr>
              <a:t>عدم </a:t>
            </a:r>
            <a:r>
              <a:rPr lang="ar-KW" sz="2500" dirty="0">
                <a:solidFill>
                  <a:srgbClr val="8A0000"/>
                </a:solidFill>
                <a:effectLst>
                  <a:outerShdw blurRad="38100" dist="38100" dir="2700000" algn="tl">
                    <a:srgbClr val="C0C0C0"/>
                  </a:outerShdw>
                </a:effectLst>
                <a:cs typeface="AL-Mohanad Bold" pitchFamily="2" charset="-78"/>
              </a:rPr>
              <a:t>صحة الاستدلال بالقواعد الفقهية. وممن يُنسب لهم هذا الرأي إمام الحرمين الجويني وابن دقيق العيد وابن نجيم. وأغلب عبارات مجلة الأحكام العدلية تدل على اختيار واضعيها لهذا الرأي كذلك</a:t>
            </a:r>
            <a:r>
              <a:rPr lang="ar-KW" sz="2500" dirty="0" smtClean="0">
                <a:solidFill>
                  <a:srgbClr val="8A0000"/>
                </a:solidFill>
                <a:effectLst>
                  <a:outerShdw blurRad="38100" dist="38100" dir="2700000" algn="tl">
                    <a:srgbClr val="C0C0C0"/>
                  </a:outerShdw>
                </a:effectLst>
                <a:cs typeface="AL-Mohanad Bold" pitchFamily="2" charset="-78"/>
              </a:rPr>
              <a:t>.</a:t>
            </a:r>
            <a:endParaRPr lang="ar-SA" sz="2500" dirty="0" smtClean="0">
              <a:solidFill>
                <a:srgbClr val="8A0000"/>
              </a:solidFill>
              <a:effectLst>
                <a:outerShdw blurRad="38100" dist="38100" dir="2700000" algn="tl">
                  <a:srgbClr val="C0C0C0"/>
                </a:outerShdw>
              </a:effectLst>
              <a:cs typeface="AL-Mohanad Bold" pitchFamily="2" charset="-78"/>
            </a:endParaRPr>
          </a:p>
          <a:p>
            <a:pPr algn="just">
              <a:defRPr/>
            </a:pPr>
            <a:r>
              <a:rPr lang="ar-SA" sz="2500" dirty="0" smtClean="0">
                <a:solidFill>
                  <a:srgbClr val="8A0000"/>
                </a:solidFill>
                <a:effectLst>
                  <a:outerShdw blurRad="38100" dist="38100" dir="2700000" algn="tl">
                    <a:srgbClr val="C0C0C0"/>
                  </a:outerShdw>
                </a:effectLst>
                <a:cs typeface="AL-Mohanad Bold" pitchFamily="2" charset="-78"/>
              </a:rPr>
              <a:t>ومن المناسب ذكر كلام ابن نجيم – رحمه الله – كمثال للقائلين بهذا الرأي فقد قال : ( لا يجوز الفتوى بما </a:t>
            </a:r>
            <a:r>
              <a:rPr lang="ar-SA" sz="2500" dirty="0" err="1" smtClean="0">
                <a:solidFill>
                  <a:srgbClr val="8A0000"/>
                </a:solidFill>
                <a:effectLst>
                  <a:outerShdw blurRad="38100" dist="38100" dir="2700000" algn="tl">
                    <a:srgbClr val="C0C0C0"/>
                  </a:outerShdw>
                </a:effectLst>
                <a:cs typeface="AL-Mohanad Bold" pitchFamily="2" charset="-78"/>
              </a:rPr>
              <a:t>تقتضيه</a:t>
            </a:r>
            <a:r>
              <a:rPr lang="ar-SA" sz="2500" dirty="0" smtClean="0">
                <a:solidFill>
                  <a:srgbClr val="8A0000"/>
                </a:solidFill>
                <a:effectLst>
                  <a:outerShdw blurRad="38100" dist="38100" dir="2700000" algn="tl">
                    <a:srgbClr val="C0C0C0"/>
                  </a:outerShdw>
                </a:effectLst>
                <a:cs typeface="AL-Mohanad Bold" pitchFamily="2" charset="-78"/>
              </a:rPr>
              <a:t> الضوابط , </a:t>
            </a:r>
            <a:r>
              <a:rPr lang="ar-SA" sz="2500" dirty="0" err="1" smtClean="0">
                <a:solidFill>
                  <a:srgbClr val="8A0000"/>
                </a:solidFill>
                <a:effectLst>
                  <a:outerShdw blurRad="38100" dist="38100" dir="2700000" algn="tl">
                    <a:srgbClr val="C0C0C0"/>
                  </a:outerShdw>
                </a:effectLst>
                <a:cs typeface="AL-Mohanad Bold" pitchFamily="2" charset="-78"/>
              </a:rPr>
              <a:t>لانها</a:t>
            </a:r>
            <a:r>
              <a:rPr lang="ar-SA" sz="2500" dirty="0" smtClean="0">
                <a:solidFill>
                  <a:srgbClr val="8A0000"/>
                </a:solidFill>
                <a:effectLst>
                  <a:outerShdw blurRad="38100" dist="38100" dir="2700000" algn="tl">
                    <a:srgbClr val="C0C0C0"/>
                  </a:outerShdw>
                </a:effectLst>
                <a:cs typeface="AL-Mohanad Bold" pitchFamily="2" charset="-78"/>
              </a:rPr>
              <a:t> ليست كليه ، بل أغلبية ـ خصوصاً وهي لم تثبت عن الإمام ، بل استخرجها المشايخ من كلامه .</a:t>
            </a:r>
            <a:endParaRPr lang="ar-KW" sz="2500" dirty="0">
              <a:solidFill>
                <a:srgbClr val="8A0000"/>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755576" y="2348880"/>
            <a:ext cx="2376264" cy="576064"/>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800" dirty="0" smtClean="0">
                <a:solidFill>
                  <a:schemeClr val="tx2">
                    <a:lumMod val="75000"/>
                  </a:schemeClr>
                </a:solidFill>
                <a:cs typeface="AL-Mateen" pitchFamily="2" charset="-78"/>
              </a:rPr>
              <a:t>الرأي الأول </a:t>
            </a:r>
            <a:endParaRPr lang="ar-SA" sz="2800" dirty="0">
              <a:solidFill>
                <a:schemeClr val="tx2">
                  <a:lumMod val="75000"/>
                </a:schemeClr>
              </a:solidFill>
              <a:cs typeface="AL-Mateen" pitchFamily="2" charset="-78"/>
            </a:endParaRPr>
          </a:p>
        </p:txBody>
      </p:sp>
    </p:spTree>
    <p:extLst>
      <p:ext uri="{BB962C8B-B14F-4D97-AF65-F5344CB8AC3E}">
        <p14:creationId xmlns:p14="http://schemas.microsoft.com/office/powerpoint/2010/main" xmlns="" val="126350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6" grpId="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5" name="مستطيل ذو زوايا قطرية مستديرة 24"/>
          <p:cNvSpPr/>
          <p:nvPr/>
        </p:nvSpPr>
        <p:spPr>
          <a:xfrm>
            <a:off x="3455878" y="2348880"/>
            <a:ext cx="5292586" cy="576064"/>
          </a:xfrm>
          <a:prstGeom prst="round2DiagRect">
            <a:avLst>
              <a:gd name="adj1" fmla="val 0"/>
              <a:gd name="adj2" fmla="val 50000"/>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800" dirty="0" smtClean="0">
                <a:solidFill>
                  <a:schemeClr val="tx1"/>
                </a:solidFill>
                <a:cs typeface="AL-Mateen" pitchFamily="2" charset="-78"/>
              </a:rPr>
              <a:t>آراء العلماء في مسألة (دليلية القواعد الفقهية )</a:t>
            </a:r>
            <a:endParaRPr lang="ar-SA" sz="2800" dirty="0">
              <a:solidFill>
                <a:schemeClr val="tx1"/>
              </a:solidFill>
              <a:cs typeface="AL-Mateen" pitchFamily="2" charset="-78"/>
            </a:endParaRPr>
          </a:p>
        </p:txBody>
      </p:sp>
      <p:sp>
        <p:nvSpPr>
          <p:cNvPr id="26" name="مستطيل مستدير الزوايا 25"/>
          <p:cNvSpPr/>
          <p:nvPr/>
        </p:nvSpPr>
        <p:spPr>
          <a:xfrm>
            <a:off x="422832" y="3140968"/>
            <a:ext cx="8280920" cy="331236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KW" sz="2500" dirty="0" smtClean="0">
                <a:solidFill>
                  <a:srgbClr val="8A0000"/>
                </a:solidFill>
                <a:effectLst>
                  <a:outerShdw blurRad="38100" dist="38100" dir="2700000" algn="tl">
                    <a:srgbClr val="C0C0C0"/>
                  </a:outerShdw>
                </a:effectLst>
                <a:cs typeface="AL-Mohanad Bold" pitchFamily="2" charset="-78"/>
              </a:rPr>
              <a:t>صحة </a:t>
            </a:r>
            <a:r>
              <a:rPr lang="ar-KW" sz="2500" dirty="0">
                <a:solidFill>
                  <a:srgbClr val="8A0000"/>
                </a:solidFill>
                <a:effectLst>
                  <a:outerShdw blurRad="38100" dist="38100" dir="2700000" algn="tl">
                    <a:srgbClr val="C0C0C0"/>
                  </a:outerShdw>
                </a:effectLst>
                <a:cs typeface="AL-Mohanad Bold" pitchFamily="2" charset="-78"/>
              </a:rPr>
              <a:t>الاستدلال بالقواعد الفقهية. وممن يمكن أن يُنسب له هذا الرأي القرافي، وكذا ابن بشير المالكي، فقد قال عنه ابن فرحون: "يستنبط أحكام الفروع من قواعد أصول الفقه، وعلى هذا مشى في كتابه التنبيه". والظاهر أن المراد بقواعدِ أصولِ الفقهِ القواعدُ الفقهية، كما يُفهم من كلام ابن فرحون بعد ذلك</a:t>
            </a:r>
            <a:r>
              <a:rPr lang="ar-KW" sz="2500" dirty="0" smtClean="0">
                <a:solidFill>
                  <a:srgbClr val="8A0000"/>
                </a:solidFill>
                <a:effectLst>
                  <a:outerShdw blurRad="38100" dist="38100" dir="2700000" algn="tl">
                    <a:srgbClr val="C0C0C0"/>
                  </a:outerShdw>
                </a:effectLst>
                <a:cs typeface="AL-Mohanad Bold" pitchFamily="2" charset="-78"/>
              </a:rPr>
              <a:t>.</a:t>
            </a:r>
            <a:r>
              <a:rPr lang="ar-SA" sz="2500" dirty="0">
                <a:solidFill>
                  <a:srgbClr val="8A0000"/>
                </a:solidFill>
                <a:effectLst>
                  <a:outerShdw blurRad="38100" dist="38100" dir="2700000" algn="tl">
                    <a:srgbClr val="C0C0C0"/>
                  </a:outerShdw>
                </a:effectLst>
                <a:cs typeface="AL-Mohanad Bold" pitchFamily="2" charset="-78"/>
              </a:rPr>
              <a:t> 	</a:t>
            </a:r>
            <a:endParaRPr lang="en-US" sz="2500" dirty="0" smtClean="0">
              <a:solidFill>
                <a:srgbClr val="8A0000"/>
              </a:solidFill>
              <a:effectLst>
                <a:outerShdw blurRad="38100" dist="38100" dir="2700000" algn="tl">
                  <a:srgbClr val="C0C0C0"/>
                </a:outerShdw>
              </a:effectLst>
              <a:cs typeface="AL-Mohanad Bold" pitchFamily="2" charset="-78"/>
            </a:endParaRPr>
          </a:p>
          <a:p>
            <a:pPr algn="just">
              <a:defRPr/>
            </a:pPr>
            <a:endParaRPr lang="en-US" sz="1500" dirty="0">
              <a:solidFill>
                <a:srgbClr val="8A0000"/>
              </a:solidFill>
              <a:effectLst>
                <a:outerShdw blurRad="38100" dist="38100" dir="2700000" algn="tl">
                  <a:srgbClr val="C0C0C0"/>
                </a:outerShdw>
              </a:effectLst>
              <a:cs typeface="AL-Mohanad Bold" pitchFamily="2" charset="-78"/>
            </a:endParaRPr>
          </a:p>
          <a:p>
            <a:pPr algn="just">
              <a:defRPr/>
            </a:pPr>
            <a:r>
              <a:rPr lang="ar-KW" sz="2500" dirty="0" smtClean="0">
                <a:solidFill>
                  <a:srgbClr val="8A0000"/>
                </a:solidFill>
                <a:effectLst>
                  <a:outerShdw blurRad="38100" dist="38100" dir="2700000" algn="tl">
                    <a:srgbClr val="C0C0C0"/>
                  </a:outerShdw>
                </a:effectLst>
                <a:cs typeface="AL-Mohanad Bold" pitchFamily="2" charset="-78"/>
              </a:rPr>
              <a:t>أما </a:t>
            </a:r>
            <a:r>
              <a:rPr lang="ar-KW" sz="2500" dirty="0">
                <a:solidFill>
                  <a:srgbClr val="8A0000"/>
                </a:solidFill>
                <a:effectLst>
                  <a:outerShdw blurRad="38100" dist="38100" dir="2700000" algn="tl">
                    <a:srgbClr val="C0C0C0"/>
                  </a:outerShdw>
                </a:effectLst>
                <a:cs typeface="AL-Mohanad Bold" pitchFamily="2" charset="-78"/>
              </a:rPr>
              <a:t>المعاصرون الذين كتبوا في القواعد الفقهية فتكاد تتفق آراؤهم أن القواعد الفقهية لا تصلح أن تكون دليلاً يُستند إليه في استنباط الأحكام الشرعية، إلا إذا كان أصلها مستنداً إلى دليل من كتاب أو سنة أو </a:t>
            </a:r>
            <a:r>
              <a:rPr lang="ar-KW" sz="2500" dirty="0" smtClean="0">
                <a:solidFill>
                  <a:srgbClr val="8A0000"/>
                </a:solidFill>
                <a:effectLst>
                  <a:outerShdw blurRad="38100" dist="38100" dir="2700000" algn="tl">
                    <a:srgbClr val="C0C0C0"/>
                  </a:outerShdw>
                </a:effectLst>
                <a:cs typeface="AL-Mohanad Bold" pitchFamily="2" charset="-78"/>
              </a:rPr>
              <a:t>غيرهما</a:t>
            </a:r>
            <a:r>
              <a:rPr lang="ar-SA" sz="2500" dirty="0" smtClean="0">
                <a:solidFill>
                  <a:srgbClr val="8A0000"/>
                </a:solidFill>
                <a:effectLst>
                  <a:outerShdw blurRad="38100" dist="38100" dir="2700000" algn="tl">
                    <a:srgbClr val="C0C0C0"/>
                  </a:outerShdw>
                </a:effectLst>
                <a:cs typeface="AL-Mohanad Bold" pitchFamily="2" charset="-78"/>
              </a:rPr>
              <a:t>.</a:t>
            </a:r>
            <a:endParaRPr lang="ar-SA" sz="2500" dirty="0">
              <a:solidFill>
                <a:srgbClr val="8A0000"/>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755576" y="2348880"/>
            <a:ext cx="2376264" cy="576064"/>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800" dirty="0" smtClean="0">
                <a:solidFill>
                  <a:schemeClr val="tx2">
                    <a:lumMod val="75000"/>
                  </a:schemeClr>
                </a:solidFill>
                <a:cs typeface="AL-Mateen" pitchFamily="2" charset="-78"/>
              </a:rPr>
              <a:t>الرأي الثاني </a:t>
            </a:r>
            <a:endParaRPr lang="ar-SA" sz="2800" dirty="0">
              <a:solidFill>
                <a:schemeClr val="tx2">
                  <a:lumMod val="75000"/>
                </a:schemeClr>
              </a:solidFill>
              <a:cs typeface="AL-Mateen" pitchFamily="2" charset="-78"/>
            </a:endParaRPr>
          </a:p>
        </p:txBody>
      </p:sp>
    </p:spTree>
    <p:extLst>
      <p:ext uri="{BB962C8B-B14F-4D97-AF65-F5344CB8AC3E}">
        <p14:creationId xmlns:p14="http://schemas.microsoft.com/office/powerpoint/2010/main" xmlns="" val="2992490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6"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5" name="مستطيل ذو زوايا قطرية مستديرة 24"/>
          <p:cNvSpPr/>
          <p:nvPr/>
        </p:nvSpPr>
        <p:spPr>
          <a:xfrm>
            <a:off x="467544" y="2348880"/>
            <a:ext cx="5760640" cy="576064"/>
          </a:xfrm>
          <a:prstGeom prst="round2DiagRect">
            <a:avLst>
              <a:gd name="adj1" fmla="val 0"/>
              <a:gd name="adj2" fmla="val 50000"/>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400" dirty="0" smtClean="0">
                <a:solidFill>
                  <a:srgbClr val="8A0000"/>
                </a:solidFill>
                <a:cs typeface="AL-Mateen" pitchFamily="2" charset="-78"/>
              </a:rPr>
              <a:t>أولاً : مسوّغات المانعين من الاستدلال بالقواعد الفقهية:</a:t>
            </a:r>
            <a:endParaRPr lang="ar-SA" sz="2400" dirty="0">
              <a:solidFill>
                <a:srgbClr val="8A0000"/>
              </a:solidFill>
              <a:cs typeface="AL-Mateen" pitchFamily="2" charset="-78"/>
            </a:endParaRPr>
          </a:p>
        </p:txBody>
      </p:sp>
      <p:sp>
        <p:nvSpPr>
          <p:cNvPr id="26" name="مستطيل مستدير الزوايا 25"/>
          <p:cNvSpPr/>
          <p:nvPr/>
        </p:nvSpPr>
        <p:spPr>
          <a:xfrm>
            <a:off x="422832" y="3140968"/>
            <a:ext cx="8280920" cy="331236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2400" dirty="0" smtClean="0">
                <a:solidFill>
                  <a:schemeClr val="tx1"/>
                </a:solidFill>
                <a:effectLst>
                  <a:outerShdw blurRad="38100" dist="38100" dir="2700000" algn="tl">
                    <a:srgbClr val="C0C0C0"/>
                  </a:outerShdw>
                </a:effectLst>
                <a:cs typeface="AL-Mohanad Bold" pitchFamily="2" charset="-78"/>
              </a:rPr>
              <a:t>1. </a:t>
            </a:r>
            <a:r>
              <a:rPr lang="ar-KW" sz="2400" dirty="0" smtClean="0">
                <a:solidFill>
                  <a:schemeClr val="tx1"/>
                </a:solidFill>
                <a:effectLst>
                  <a:outerShdw blurRad="38100" dist="38100" dir="2700000" algn="tl">
                    <a:srgbClr val="C0C0C0"/>
                  </a:outerShdw>
                </a:effectLst>
                <a:cs typeface="AL-Mohanad Bold" pitchFamily="2" charset="-78"/>
              </a:rPr>
              <a:t>القواعد </a:t>
            </a:r>
            <a:r>
              <a:rPr lang="ar-KW" sz="2400" dirty="0">
                <a:solidFill>
                  <a:schemeClr val="tx1"/>
                </a:solidFill>
                <a:effectLst>
                  <a:outerShdw blurRad="38100" dist="38100" dir="2700000" algn="tl">
                    <a:srgbClr val="C0C0C0"/>
                  </a:outerShdw>
                </a:effectLst>
                <a:cs typeface="AL-Mohanad Bold" pitchFamily="2" charset="-78"/>
              </a:rPr>
              <a:t>الفقهية أغلبية وليست كلية، والمستثنيات فيها كثيرة، ويحتمل أن يكون الفرع المراد إلحاقه بها مما يشمله الاستثناء</a:t>
            </a:r>
            <a:r>
              <a:rPr lang="ar-KW" sz="2400" dirty="0" smtClean="0">
                <a:solidFill>
                  <a:schemeClr val="tx1"/>
                </a:solidFill>
                <a:effectLst>
                  <a:outerShdw blurRad="38100" dist="38100" dir="2700000" algn="tl">
                    <a:srgbClr val="C0C0C0"/>
                  </a:outerShdw>
                </a:effectLst>
                <a:cs typeface="AL-Mohanad Bold" pitchFamily="2" charset="-78"/>
              </a:rPr>
              <a:t>.</a:t>
            </a:r>
            <a:endParaRPr lang="ar-SA" sz="2400" dirty="0">
              <a:solidFill>
                <a:schemeClr val="tx1"/>
              </a:solidFill>
              <a:effectLst>
                <a:outerShdw blurRad="38100" dist="38100" dir="2700000" algn="tl">
                  <a:srgbClr val="C0C0C0"/>
                </a:outerShdw>
              </a:effectLst>
              <a:cs typeface="AL-Mohanad Bold" pitchFamily="2" charset="-78"/>
            </a:endParaRPr>
          </a:p>
          <a:p>
            <a:pPr algn="just">
              <a:defRPr/>
            </a:pPr>
            <a:endParaRPr lang="ar-SA" sz="1000" dirty="0" smtClean="0">
              <a:solidFill>
                <a:schemeClr val="tx1"/>
              </a:solidFill>
              <a:effectLst>
                <a:outerShdw blurRad="38100" dist="38100" dir="2700000" algn="tl">
                  <a:srgbClr val="C0C0C0"/>
                </a:outerShdw>
              </a:effectLst>
              <a:cs typeface="AL-Mohanad Bold" pitchFamily="2" charset="-78"/>
            </a:endParaRPr>
          </a:p>
          <a:p>
            <a:pPr algn="just">
              <a:defRPr/>
            </a:pPr>
            <a:r>
              <a:rPr lang="ar-KW" sz="2400" dirty="0">
                <a:solidFill>
                  <a:schemeClr val="tx1"/>
                </a:solidFill>
                <a:effectLst>
                  <a:outerShdw blurRad="38100" dist="38100" dir="2700000" algn="tl">
                    <a:srgbClr val="C0C0C0"/>
                  </a:outerShdw>
                </a:effectLst>
                <a:cs typeface="AL-Mohanad Bold" pitchFamily="2" charset="-78"/>
              </a:rPr>
              <a:t>2</a:t>
            </a:r>
            <a:r>
              <a:rPr lang="ar-SA" sz="2400" dirty="0">
                <a:solidFill>
                  <a:schemeClr val="tx1"/>
                </a:solidFill>
                <a:effectLst>
                  <a:outerShdw blurRad="38100" dist="38100" dir="2700000" algn="tl">
                    <a:srgbClr val="C0C0C0"/>
                  </a:outerShdw>
                </a:effectLst>
                <a:cs typeface="AL-Mohanad Bold" pitchFamily="2" charset="-78"/>
              </a:rPr>
              <a:t>.</a:t>
            </a:r>
            <a:r>
              <a:rPr lang="ar-KW" sz="2400" dirty="0">
                <a:solidFill>
                  <a:schemeClr val="tx1"/>
                </a:solidFill>
                <a:effectLst>
                  <a:outerShdw blurRad="38100" dist="38100" dir="2700000" algn="tl">
                    <a:srgbClr val="C0C0C0"/>
                  </a:outerShdw>
                </a:effectLst>
                <a:cs typeface="AL-Mohanad Bold" pitchFamily="2" charset="-78"/>
              </a:rPr>
              <a:t> القواعد الفقهية منها الاستقرائية، ومنها المُخَرَّجة. فالاستقرائية كثير منها كان استقراء جزئياتها محدوداً، وهذا لا يكفي لتكوين الظن الذي تثبت به الأحكام.</a:t>
            </a:r>
          </a:p>
          <a:p>
            <a:pPr algn="just">
              <a:defRPr/>
            </a:pPr>
            <a:r>
              <a:rPr lang="ar-KW" sz="2400" dirty="0">
                <a:solidFill>
                  <a:schemeClr val="tx1"/>
                </a:solidFill>
                <a:effectLst>
                  <a:outerShdw blurRad="38100" dist="38100" dir="2700000" algn="tl">
                    <a:srgbClr val="C0C0C0"/>
                  </a:outerShdw>
                </a:effectLst>
                <a:cs typeface="AL-Mohanad Bold" pitchFamily="2" charset="-78"/>
              </a:rPr>
              <a:t>والمُخَرَّجة كانت بعمل اجتهادي محتمل للخطأ، فيصعب تعميم حكمها</a:t>
            </a:r>
            <a:r>
              <a:rPr lang="ar-KW" sz="2400" dirty="0" smtClean="0">
                <a:solidFill>
                  <a:schemeClr val="tx1"/>
                </a:solidFill>
                <a:effectLst>
                  <a:outerShdw blurRad="38100" dist="38100" dir="2700000" algn="tl">
                    <a:srgbClr val="C0C0C0"/>
                  </a:outerShdw>
                </a:effectLst>
                <a:cs typeface="AL-Mohanad Bold" pitchFamily="2" charset="-78"/>
              </a:rPr>
              <a:t>.</a:t>
            </a:r>
            <a:endParaRPr lang="ar-SA" sz="2400" dirty="0" smtClean="0">
              <a:solidFill>
                <a:schemeClr val="tx1"/>
              </a:solidFill>
              <a:effectLst>
                <a:outerShdw blurRad="38100" dist="38100" dir="2700000" algn="tl">
                  <a:srgbClr val="C0C0C0"/>
                </a:outerShdw>
              </a:effectLst>
              <a:cs typeface="AL-Mohanad Bold" pitchFamily="2" charset="-78"/>
            </a:endParaRPr>
          </a:p>
          <a:p>
            <a:pPr algn="just">
              <a:defRPr/>
            </a:pPr>
            <a:endParaRPr lang="ar-KW" sz="1000" dirty="0">
              <a:solidFill>
                <a:schemeClr val="tx1"/>
              </a:solidFill>
              <a:effectLst>
                <a:outerShdw blurRad="38100" dist="38100" dir="2700000" algn="tl">
                  <a:srgbClr val="C0C0C0"/>
                </a:outerShdw>
              </a:effectLst>
              <a:cs typeface="AL-Mohanad Bold" pitchFamily="2" charset="-78"/>
            </a:endParaRPr>
          </a:p>
          <a:p>
            <a:pPr algn="just">
              <a:defRPr/>
            </a:pPr>
            <a:r>
              <a:rPr lang="ar-KW" sz="2400" dirty="0">
                <a:solidFill>
                  <a:schemeClr val="tx1"/>
                </a:solidFill>
                <a:effectLst>
                  <a:outerShdw blurRad="38100" dist="38100" dir="2700000" algn="tl">
                    <a:srgbClr val="C0C0C0"/>
                  </a:outerShdw>
                </a:effectLst>
                <a:cs typeface="AL-Mohanad Bold" pitchFamily="2" charset="-78"/>
              </a:rPr>
              <a:t>3</a:t>
            </a:r>
            <a:r>
              <a:rPr lang="ar-SA" sz="2400" dirty="0">
                <a:solidFill>
                  <a:schemeClr val="tx1"/>
                </a:solidFill>
                <a:effectLst>
                  <a:outerShdw blurRad="38100" dist="38100" dir="2700000" algn="tl">
                    <a:srgbClr val="C0C0C0"/>
                  </a:outerShdw>
                </a:effectLst>
                <a:cs typeface="AL-Mohanad Bold" pitchFamily="2" charset="-78"/>
              </a:rPr>
              <a:t>.</a:t>
            </a:r>
            <a:r>
              <a:rPr lang="ar-KW" sz="2400" dirty="0">
                <a:solidFill>
                  <a:schemeClr val="tx1"/>
                </a:solidFill>
                <a:effectLst>
                  <a:outerShdw blurRad="38100" dist="38100" dir="2700000" algn="tl">
                    <a:srgbClr val="C0C0C0"/>
                  </a:outerShdw>
                </a:effectLst>
                <a:cs typeface="AL-Mohanad Bold" pitchFamily="2" charset="-78"/>
              </a:rPr>
              <a:t> القواعد الفقهية ثمرة للفروع المختلفة، ولا يُعقل أن تُجعل الثمرة دليلاً لاستنباط أحكام هذه الفروع. وجَعْلها دليلاً لها يلزم منه الدور</a:t>
            </a:r>
            <a:r>
              <a:rPr lang="ar-KW" sz="2400" dirty="0" smtClean="0">
                <a:solidFill>
                  <a:schemeClr val="tx1"/>
                </a:solidFill>
                <a:effectLst>
                  <a:outerShdw blurRad="38100" dist="38100" dir="2700000" algn="tl">
                    <a:srgbClr val="C0C0C0"/>
                  </a:outerShdw>
                </a:effectLst>
                <a:cs typeface="AL-Mohanad Bold" pitchFamily="2" charset="-78"/>
              </a:rPr>
              <a:t>.</a:t>
            </a:r>
            <a:endParaRPr lang="ar-SA" sz="2400" dirty="0">
              <a:solidFill>
                <a:schemeClr val="tx1"/>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6372200" y="2348880"/>
            <a:ext cx="2376264" cy="576064"/>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800" dirty="0" smtClean="0">
                <a:solidFill>
                  <a:schemeClr val="tx2">
                    <a:lumMod val="75000"/>
                  </a:schemeClr>
                </a:solidFill>
                <a:cs typeface="AL-Mateen" pitchFamily="2" charset="-78"/>
              </a:rPr>
              <a:t>أدلة الفريقين</a:t>
            </a:r>
            <a:endParaRPr lang="ar-SA" sz="2800" dirty="0">
              <a:solidFill>
                <a:schemeClr val="tx2">
                  <a:lumMod val="75000"/>
                </a:schemeClr>
              </a:solidFill>
              <a:cs typeface="AL-Mateen" pitchFamily="2" charset="-78"/>
            </a:endParaRPr>
          </a:p>
        </p:txBody>
      </p:sp>
    </p:spTree>
    <p:extLst>
      <p:ext uri="{BB962C8B-B14F-4D97-AF65-F5344CB8AC3E}">
        <p14:creationId xmlns:p14="http://schemas.microsoft.com/office/powerpoint/2010/main" xmlns="" val="3446732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bg/>
                                          </p:spTgt>
                                        </p:tgtEl>
                                        <p:attrNameLst>
                                          <p:attrName>style.visibility</p:attrName>
                                        </p:attrNameLst>
                                      </p:cBhvr>
                                      <p:to>
                                        <p:strVal val="visible"/>
                                      </p:to>
                                    </p:set>
                                    <p:animEffect transition="in" filter="fade">
                                      <p:cBhvr>
                                        <p:cTn id="17" dur="500"/>
                                        <p:tgtEl>
                                          <p:spTgt spid="26">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xEl>
                                              <p:pRg st="0" end="0"/>
                                            </p:txEl>
                                          </p:spTgt>
                                        </p:tgtEl>
                                        <p:attrNameLst>
                                          <p:attrName>style.visibility</p:attrName>
                                        </p:attrNameLst>
                                      </p:cBhvr>
                                      <p:to>
                                        <p:strVal val="visible"/>
                                      </p:to>
                                    </p:set>
                                    <p:animEffect transition="in" filter="fade">
                                      <p:cBhvr>
                                        <p:cTn id="22" dur="500"/>
                                        <p:tgtEl>
                                          <p:spTgt spid="2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xEl>
                                              <p:pRg st="2" end="2"/>
                                            </p:txEl>
                                          </p:spTgt>
                                        </p:tgtEl>
                                        <p:attrNameLst>
                                          <p:attrName>style.visibility</p:attrName>
                                        </p:attrNameLst>
                                      </p:cBhvr>
                                      <p:to>
                                        <p:strVal val="visible"/>
                                      </p:to>
                                    </p:set>
                                    <p:animEffect transition="in" filter="fade">
                                      <p:cBhvr>
                                        <p:cTn id="27" dur="500"/>
                                        <p:tgtEl>
                                          <p:spTgt spid="2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xEl>
                                              <p:pRg st="3" end="3"/>
                                            </p:txEl>
                                          </p:spTgt>
                                        </p:tgtEl>
                                        <p:attrNameLst>
                                          <p:attrName>style.visibility</p:attrName>
                                        </p:attrNameLst>
                                      </p:cBhvr>
                                      <p:to>
                                        <p:strVal val="visible"/>
                                      </p:to>
                                    </p:set>
                                    <p:animEffect transition="in" filter="fade">
                                      <p:cBhvr>
                                        <p:cTn id="32" dur="500"/>
                                        <p:tgtEl>
                                          <p:spTgt spid="2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6">
                                            <p:txEl>
                                              <p:pRg st="5" end="5"/>
                                            </p:txEl>
                                          </p:spTgt>
                                        </p:tgtEl>
                                        <p:attrNameLst>
                                          <p:attrName>style.visibility</p:attrName>
                                        </p:attrNameLst>
                                      </p:cBhvr>
                                      <p:to>
                                        <p:strVal val="visible"/>
                                      </p:to>
                                    </p:set>
                                    <p:animEffect transition="in" filter="fade">
                                      <p:cBhvr>
                                        <p:cTn id="37" dur="500"/>
                                        <p:tgtEl>
                                          <p:spTgt spid="2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build="p" animBg="1"/>
      <p:bldP spid="6" grpId="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5" name="مستطيل ذو زوايا قطرية مستديرة 24"/>
          <p:cNvSpPr/>
          <p:nvPr/>
        </p:nvSpPr>
        <p:spPr>
          <a:xfrm>
            <a:off x="467544" y="2348880"/>
            <a:ext cx="5760640" cy="576064"/>
          </a:xfrm>
          <a:prstGeom prst="round2DiagRect">
            <a:avLst>
              <a:gd name="adj1" fmla="val 0"/>
              <a:gd name="adj2" fmla="val 50000"/>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400" dirty="0" smtClean="0">
                <a:solidFill>
                  <a:srgbClr val="8A0000"/>
                </a:solidFill>
                <a:cs typeface="AL-Mateen" pitchFamily="2" charset="-78"/>
              </a:rPr>
              <a:t>ثانياً: مسوّغات المصححين للاستدلال بالقواعد الفقهية:</a:t>
            </a:r>
            <a:endParaRPr lang="ar-SA" sz="2400" dirty="0">
              <a:solidFill>
                <a:srgbClr val="8A0000"/>
              </a:solidFill>
              <a:cs typeface="AL-Mateen" pitchFamily="2" charset="-78"/>
            </a:endParaRPr>
          </a:p>
        </p:txBody>
      </p:sp>
      <p:sp>
        <p:nvSpPr>
          <p:cNvPr id="26" name="مستطيل مستدير الزوايا 25"/>
          <p:cNvSpPr/>
          <p:nvPr/>
        </p:nvSpPr>
        <p:spPr>
          <a:xfrm>
            <a:off x="422832" y="3140968"/>
            <a:ext cx="8280920" cy="331236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KW" sz="2400" dirty="0">
                <a:solidFill>
                  <a:schemeClr val="tx1"/>
                </a:solidFill>
                <a:effectLst>
                  <a:outerShdw blurRad="38100" dist="38100" dir="2700000" algn="tl">
                    <a:srgbClr val="C0C0C0"/>
                  </a:outerShdw>
                </a:effectLst>
                <a:cs typeface="AL-Mohanad Bold" pitchFamily="2" charset="-78"/>
              </a:rPr>
              <a:t>كون هذه القواعد قواعد </a:t>
            </a:r>
            <a:r>
              <a:rPr lang="ar-KW" sz="2400" dirty="0" smtClean="0">
                <a:solidFill>
                  <a:schemeClr val="tx1"/>
                </a:solidFill>
                <a:effectLst>
                  <a:outerShdw blurRad="38100" dist="38100" dir="2700000" algn="tl">
                    <a:srgbClr val="C0C0C0"/>
                  </a:outerShdw>
                </a:effectLst>
                <a:cs typeface="AL-Mohanad Bold" pitchFamily="2" charset="-78"/>
              </a:rPr>
              <a:t>كلية</a:t>
            </a:r>
            <a:r>
              <a:rPr lang="ar-SA" sz="2400" dirty="0" smtClean="0">
                <a:solidFill>
                  <a:schemeClr val="tx1"/>
                </a:solidFill>
                <a:effectLst>
                  <a:outerShdw blurRad="38100" dist="38100" dir="2700000" algn="tl">
                    <a:srgbClr val="C0C0C0"/>
                  </a:outerShdw>
                </a:effectLst>
                <a:cs typeface="AL-Mohanad Bold" pitchFamily="2" charset="-78"/>
              </a:rPr>
              <a:t> .</a:t>
            </a:r>
            <a:endParaRPr lang="ar-SA" sz="2400" dirty="0">
              <a:solidFill>
                <a:schemeClr val="tx1"/>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6372200" y="2348880"/>
            <a:ext cx="2376264" cy="576064"/>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800" dirty="0" smtClean="0">
                <a:solidFill>
                  <a:schemeClr val="tx2">
                    <a:lumMod val="75000"/>
                  </a:schemeClr>
                </a:solidFill>
                <a:cs typeface="AL-Mateen" pitchFamily="2" charset="-78"/>
              </a:rPr>
              <a:t>أدلة الفريقين</a:t>
            </a:r>
            <a:endParaRPr lang="ar-SA" sz="2800" dirty="0">
              <a:solidFill>
                <a:schemeClr val="tx2">
                  <a:lumMod val="75000"/>
                </a:schemeClr>
              </a:solidFill>
              <a:cs typeface="AL-Mateen" pitchFamily="2" charset="-78"/>
            </a:endParaRPr>
          </a:p>
        </p:txBody>
      </p:sp>
    </p:spTree>
    <p:extLst>
      <p:ext uri="{BB962C8B-B14F-4D97-AF65-F5344CB8AC3E}">
        <p14:creationId xmlns:p14="http://schemas.microsoft.com/office/powerpoint/2010/main" xmlns="" val="3423609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bg/>
                                          </p:spTgt>
                                        </p:tgtEl>
                                        <p:attrNameLst>
                                          <p:attrName>style.visibility</p:attrName>
                                        </p:attrNameLst>
                                      </p:cBhvr>
                                      <p:to>
                                        <p:strVal val="visible"/>
                                      </p:to>
                                    </p:set>
                                    <p:animEffect transition="in" filter="fade">
                                      <p:cBhvr>
                                        <p:cTn id="12" dur="500"/>
                                        <p:tgtEl>
                                          <p:spTgt spid="26">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xEl>
                                              <p:pRg st="0" end="0"/>
                                            </p:txEl>
                                          </p:spTgt>
                                        </p:tgtEl>
                                        <p:attrNameLst>
                                          <p:attrName>style.visibility</p:attrName>
                                        </p:attrNameLst>
                                      </p:cBhvr>
                                      <p:to>
                                        <p:strVal val="visible"/>
                                      </p:to>
                                    </p:set>
                                    <p:animEffect transition="in" filter="fade">
                                      <p:cBhvr>
                                        <p:cTn id="17"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build="p"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5" name="مستطيل ذو زوايا قطرية مستديرة 24"/>
          <p:cNvSpPr/>
          <p:nvPr/>
        </p:nvSpPr>
        <p:spPr>
          <a:xfrm>
            <a:off x="467544" y="2348880"/>
            <a:ext cx="4896544" cy="576064"/>
          </a:xfrm>
          <a:prstGeom prst="round2DiagRect">
            <a:avLst>
              <a:gd name="adj1" fmla="val 0"/>
              <a:gd name="adj2" fmla="val 50000"/>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200" dirty="0" smtClean="0">
                <a:solidFill>
                  <a:srgbClr val="8A0000"/>
                </a:solidFill>
                <a:cs typeface="AL-Mohanad Bold" pitchFamily="2" charset="-78"/>
              </a:rPr>
              <a:t>المسوّغ الأول : يُجاب عنه بما يلي :</a:t>
            </a:r>
            <a:endParaRPr lang="ar-SA" sz="2200" dirty="0">
              <a:solidFill>
                <a:srgbClr val="8A0000"/>
              </a:solidFill>
              <a:cs typeface="AL-Mohanad Bold" pitchFamily="2" charset="-78"/>
            </a:endParaRPr>
          </a:p>
        </p:txBody>
      </p:sp>
      <p:sp>
        <p:nvSpPr>
          <p:cNvPr id="26" name="مستطيل مستدير الزوايا 25"/>
          <p:cNvSpPr/>
          <p:nvPr/>
        </p:nvSpPr>
        <p:spPr>
          <a:xfrm>
            <a:off x="422832" y="3140968"/>
            <a:ext cx="8280920" cy="331236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KW" sz="2400" dirty="0" smtClean="0">
                <a:solidFill>
                  <a:schemeClr val="tx1"/>
                </a:solidFill>
                <a:effectLst>
                  <a:outerShdw blurRad="38100" dist="38100" dir="2700000" algn="tl">
                    <a:srgbClr val="C0C0C0"/>
                  </a:outerShdw>
                </a:effectLst>
                <a:cs typeface="AL-Mohanad Bold" pitchFamily="2" charset="-78"/>
              </a:rPr>
              <a:t>1</a:t>
            </a:r>
            <a:r>
              <a:rPr lang="ar-SA" sz="2400" dirty="0" smtClean="0">
                <a:solidFill>
                  <a:schemeClr val="tx1"/>
                </a:solidFill>
                <a:effectLst>
                  <a:outerShdw blurRad="38100" dist="38100" dir="2700000" algn="tl">
                    <a:srgbClr val="C0C0C0"/>
                  </a:outerShdw>
                </a:effectLst>
                <a:cs typeface="AL-Mohanad Bold" pitchFamily="2" charset="-78"/>
              </a:rPr>
              <a:t>.</a:t>
            </a:r>
            <a:r>
              <a:rPr lang="ar-KW" sz="2400" dirty="0" smtClean="0">
                <a:solidFill>
                  <a:schemeClr val="tx1"/>
                </a:solidFill>
                <a:effectLst>
                  <a:outerShdw blurRad="38100" dist="38100" dir="2700000" algn="tl">
                    <a:srgbClr val="C0C0C0"/>
                  </a:outerShdw>
                </a:effectLst>
                <a:cs typeface="AL-Mohanad Bold" pitchFamily="2" charset="-78"/>
              </a:rPr>
              <a:t> الكثير </a:t>
            </a:r>
            <a:r>
              <a:rPr lang="ar-KW" sz="2400" dirty="0">
                <a:solidFill>
                  <a:schemeClr val="tx1"/>
                </a:solidFill>
                <a:effectLst>
                  <a:outerShdw blurRad="38100" dist="38100" dir="2700000" algn="tl">
                    <a:srgbClr val="C0C0C0"/>
                  </a:outerShdw>
                </a:effectLst>
                <a:cs typeface="AL-Mohanad Bold" pitchFamily="2" charset="-78"/>
              </a:rPr>
              <a:t>من الجزئيات المستثناة لا تدخل أصلاً تحت القواعد التي استثنيت منها، إما لأنها لم يتحقق فيها مناط القاعدة، أو لفقدها بعض الشروط، أو لقيام ما يمنع من انطباق حكم القاعدة عليها</a:t>
            </a:r>
            <a:r>
              <a:rPr lang="ar-KW" sz="2400" dirty="0" smtClean="0">
                <a:solidFill>
                  <a:schemeClr val="tx1"/>
                </a:solidFill>
                <a:effectLst>
                  <a:outerShdw blurRad="38100" dist="38100" dir="2700000" algn="tl">
                    <a:srgbClr val="C0C0C0"/>
                  </a:outerShdw>
                </a:effectLst>
                <a:cs typeface="AL-Mohanad Bold" pitchFamily="2" charset="-78"/>
              </a:rPr>
              <a:t>.</a:t>
            </a:r>
            <a:endParaRPr lang="ar-SA" sz="2400" dirty="0" smtClean="0">
              <a:solidFill>
                <a:schemeClr val="tx1"/>
              </a:solidFill>
              <a:effectLst>
                <a:outerShdw blurRad="38100" dist="38100" dir="2700000" algn="tl">
                  <a:srgbClr val="C0C0C0"/>
                </a:outerShdw>
              </a:effectLst>
              <a:cs typeface="AL-Mohanad Bold" pitchFamily="2" charset="-78"/>
            </a:endParaRPr>
          </a:p>
          <a:p>
            <a:pPr algn="just">
              <a:defRPr/>
            </a:pPr>
            <a:r>
              <a:rPr lang="ar-KW" sz="2400" dirty="0">
                <a:solidFill>
                  <a:schemeClr val="tx1"/>
                </a:solidFill>
                <a:effectLst>
                  <a:outerShdw blurRad="38100" dist="38100" dir="2700000" algn="tl">
                    <a:srgbClr val="C0C0C0"/>
                  </a:outerShdw>
                </a:effectLst>
                <a:cs typeface="AL-Mohanad Bold" pitchFamily="2" charset="-78"/>
              </a:rPr>
              <a:t>2</a:t>
            </a:r>
            <a:r>
              <a:rPr lang="ar-SA" sz="2400" dirty="0">
                <a:solidFill>
                  <a:schemeClr val="tx1"/>
                </a:solidFill>
                <a:effectLst>
                  <a:outerShdw blurRad="38100" dist="38100" dir="2700000" algn="tl">
                    <a:srgbClr val="C0C0C0"/>
                  </a:outerShdw>
                </a:effectLst>
                <a:cs typeface="AL-Mohanad Bold" pitchFamily="2" charset="-78"/>
              </a:rPr>
              <a:t>.</a:t>
            </a:r>
            <a:r>
              <a:rPr lang="ar-KW" sz="2400" dirty="0">
                <a:solidFill>
                  <a:schemeClr val="tx1"/>
                </a:solidFill>
                <a:effectLst>
                  <a:outerShdw blurRad="38100" dist="38100" dir="2700000" algn="tl">
                    <a:srgbClr val="C0C0C0"/>
                  </a:outerShdw>
                </a:effectLst>
                <a:cs typeface="AL-Mohanad Bold" pitchFamily="2" charset="-78"/>
              </a:rPr>
              <a:t> لم يستنكر العلماء إطلاق (قواعد كلية) على نتائج الاستقراء الناقص، مع اعترافهم بأن الحكم بالكلية تابع لوجوده في أكثر الجزئيات أو في بعضها. واحتج جمهور الفقهاء والأصوليين بالاستقراء الناقص، وسمّوه إلحاق الفرد بالأعم الأغلب، وذكروا أدلة على حجيته. وقالوا: إنه مفيد للظن، وهو كاف في إثبات الأحكام الشرعية</a:t>
            </a:r>
            <a:r>
              <a:rPr lang="ar-KW" sz="2400" dirty="0" smtClean="0">
                <a:solidFill>
                  <a:schemeClr val="tx1"/>
                </a:solidFill>
                <a:effectLst>
                  <a:outerShdw blurRad="38100" dist="38100" dir="2700000" algn="tl">
                    <a:srgbClr val="C0C0C0"/>
                  </a:outerShdw>
                </a:effectLst>
                <a:cs typeface="AL-Mohanad Bold" pitchFamily="2" charset="-78"/>
              </a:rPr>
              <a:t>.</a:t>
            </a:r>
            <a:endParaRPr lang="ar-KW" sz="2400" dirty="0">
              <a:solidFill>
                <a:schemeClr val="tx1"/>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5580112" y="2348880"/>
            <a:ext cx="3168352" cy="576064"/>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800" dirty="0" smtClean="0">
                <a:solidFill>
                  <a:schemeClr val="tx2">
                    <a:lumMod val="75000"/>
                  </a:schemeClr>
                </a:solidFill>
                <a:cs typeface="AL-Mateen" pitchFamily="2" charset="-78"/>
              </a:rPr>
              <a:t>مناقشة مسوّغات المانعين</a:t>
            </a:r>
            <a:endParaRPr lang="ar-SA" sz="2800" dirty="0">
              <a:solidFill>
                <a:schemeClr val="tx2">
                  <a:lumMod val="75000"/>
                </a:schemeClr>
              </a:solidFill>
              <a:cs typeface="AL-Mateen" pitchFamily="2" charset="-78"/>
            </a:endParaRPr>
          </a:p>
        </p:txBody>
      </p:sp>
    </p:spTree>
    <p:extLst>
      <p:ext uri="{BB962C8B-B14F-4D97-AF65-F5344CB8AC3E}">
        <p14:creationId xmlns:p14="http://schemas.microsoft.com/office/powerpoint/2010/main" xmlns="" val="93220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bg/>
                                          </p:spTgt>
                                        </p:tgtEl>
                                        <p:attrNameLst>
                                          <p:attrName>style.visibility</p:attrName>
                                        </p:attrNameLst>
                                      </p:cBhvr>
                                      <p:to>
                                        <p:strVal val="visible"/>
                                      </p:to>
                                    </p:set>
                                    <p:animEffect transition="in" filter="fade">
                                      <p:cBhvr>
                                        <p:cTn id="17" dur="500"/>
                                        <p:tgtEl>
                                          <p:spTgt spid="26">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xEl>
                                              <p:pRg st="0" end="0"/>
                                            </p:txEl>
                                          </p:spTgt>
                                        </p:tgtEl>
                                        <p:attrNameLst>
                                          <p:attrName>style.visibility</p:attrName>
                                        </p:attrNameLst>
                                      </p:cBhvr>
                                      <p:to>
                                        <p:strVal val="visible"/>
                                      </p:to>
                                    </p:set>
                                    <p:animEffect transition="in" filter="fade">
                                      <p:cBhvr>
                                        <p:cTn id="22" dur="500"/>
                                        <p:tgtEl>
                                          <p:spTgt spid="2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xEl>
                                              <p:pRg st="1" end="1"/>
                                            </p:txEl>
                                          </p:spTgt>
                                        </p:tgtEl>
                                        <p:attrNameLst>
                                          <p:attrName>style.visibility</p:attrName>
                                        </p:attrNameLst>
                                      </p:cBhvr>
                                      <p:to>
                                        <p:strVal val="visible"/>
                                      </p:to>
                                    </p:set>
                                    <p:animEffect transition="in" filter="fade">
                                      <p:cBhvr>
                                        <p:cTn id="27" dur="500"/>
                                        <p:tgtEl>
                                          <p:spTgt spid="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build="p"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xmlns="" val="1333307828"/>
              </p:ext>
            </p:extLst>
          </p:nvPr>
        </p:nvGraphicFramePr>
        <p:xfrm>
          <a:off x="504031" y="1412776"/>
          <a:ext cx="8135938" cy="4568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727236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022979E7-7A93-47CD-BF1D-DA6EEF847C4F}"/>
                                            </p:graphicEl>
                                          </p:spTgt>
                                        </p:tgtEl>
                                        <p:attrNameLst>
                                          <p:attrName>style.visibility</p:attrName>
                                        </p:attrNameLst>
                                      </p:cBhvr>
                                      <p:to>
                                        <p:strVal val="visible"/>
                                      </p:to>
                                    </p:set>
                                    <p:animEffect transition="in" filter="fade">
                                      <p:cBhvr>
                                        <p:cTn id="7" dur="500"/>
                                        <p:tgtEl>
                                          <p:spTgt spid="4">
                                            <p:graphicEl>
                                              <a:dgm id="{022979E7-7A93-47CD-BF1D-DA6EEF847C4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4B7E2965-A4F5-4703-A3D9-D4DA1189893F}"/>
                                            </p:graphicEl>
                                          </p:spTgt>
                                        </p:tgtEl>
                                        <p:attrNameLst>
                                          <p:attrName>style.visibility</p:attrName>
                                        </p:attrNameLst>
                                      </p:cBhvr>
                                      <p:to>
                                        <p:strVal val="visible"/>
                                      </p:to>
                                    </p:set>
                                    <p:animEffect transition="in" filter="fade">
                                      <p:cBhvr>
                                        <p:cTn id="12" dur="500"/>
                                        <p:tgtEl>
                                          <p:spTgt spid="4">
                                            <p:graphicEl>
                                              <a:dgm id="{4B7E2965-A4F5-4703-A3D9-D4DA1189893F}"/>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7DBE3FCA-E153-458E-82B5-FFFA3AA895BC}"/>
                                            </p:graphicEl>
                                          </p:spTgt>
                                        </p:tgtEl>
                                        <p:attrNameLst>
                                          <p:attrName>style.visibility</p:attrName>
                                        </p:attrNameLst>
                                      </p:cBhvr>
                                      <p:to>
                                        <p:strVal val="visible"/>
                                      </p:to>
                                    </p:set>
                                    <p:animEffect transition="in" filter="fade">
                                      <p:cBhvr>
                                        <p:cTn id="15" dur="500"/>
                                        <p:tgtEl>
                                          <p:spTgt spid="4">
                                            <p:graphicEl>
                                              <a:dgm id="{7DBE3FCA-E153-458E-82B5-FFFA3AA895BC}"/>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FE1476EC-1A7E-4044-9104-25F9B4936782}"/>
                                            </p:graphicEl>
                                          </p:spTgt>
                                        </p:tgtEl>
                                        <p:attrNameLst>
                                          <p:attrName>style.visibility</p:attrName>
                                        </p:attrNameLst>
                                      </p:cBhvr>
                                      <p:to>
                                        <p:strVal val="visible"/>
                                      </p:to>
                                    </p:set>
                                    <p:animEffect transition="in" filter="fade">
                                      <p:cBhvr>
                                        <p:cTn id="18" dur="500"/>
                                        <p:tgtEl>
                                          <p:spTgt spid="4">
                                            <p:graphicEl>
                                              <a:dgm id="{FE1476EC-1A7E-4044-9104-25F9B4936782}"/>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graphicEl>
                                              <a:dgm id="{58D71C95-5CF0-489F-82FE-3A75E1450930}"/>
                                            </p:graphicEl>
                                          </p:spTgt>
                                        </p:tgtEl>
                                        <p:attrNameLst>
                                          <p:attrName>style.visibility</p:attrName>
                                        </p:attrNameLst>
                                      </p:cBhvr>
                                      <p:to>
                                        <p:strVal val="visible"/>
                                      </p:to>
                                    </p:set>
                                    <p:animEffect transition="in" filter="fade">
                                      <p:cBhvr>
                                        <p:cTn id="21" dur="500"/>
                                        <p:tgtEl>
                                          <p:spTgt spid="4">
                                            <p:graphicEl>
                                              <a:dgm id="{58D71C95-5CF0-489F-82FE-3A75E1450930}"/>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graphicEl>
                                              <a:dgm id="{42F61BAF-8F56-4612-A3E2-761AEF8342F6}"/>
                                            </p:graphicEl>
                                          </p:spTgt>
                                        </p:tgtEl>
                                        <p:attrNameLst>
                                          <p:attrName>style.visibility</p:attrName>
                                        </p:attrNameLst>
                                      </p:cBhvr>
                                      <p:to>
                                        <p:strVal val="visible"/>
                                      </p:to>
                                    </p:set>
                                    <p:animEffect transition="in" filter="fade">
                                      <p:cBhvr>
                                        <p:cTn id="24" dur="500"/>
                                        <p:tgtEl>
                                          <p:spTgt spid="4">
                                            <p:graphicEl>
                                              <a:dgm id="{42F61BAF-8F56-4612-A3E2-761AEF8342F6}"/>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graphicEl>
                                              <a:dgm id="{5F990E03-9443-47D7-ABFD-4DE8A7D9A5D4}"/>
                                            </p:graphicEl>
                                          </p:spTgt>
                                        </p:tgtEl>
                                        <p:attrNameLst>
                                          <p:attrName>style.visibility</p:attrName>
                                        </p:attrNameLst>
                                      </p:cBhvr>
                                      <p:to>
                                        <p:strVal val="visible"/>
                                      </p:to>
                                    </p:set>
                                    <p:animEffect transition="in" filter="fade">
                                      <p:cBhvr>
                                        <p:cTn id="27" dur="500"/>
                                        <p:tgtEl>
                                          <p:spTgt spid="4">
                                            <p:graphicEl>
                                              <a:dgm id="{5F990E03-9443-47D7-ABFD-4DE8A7D9A5D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5" name="مستطيل ذو زوايا قطرية مستديرة 24"/>
          <p:cNvSpPr/>
          <p:nvPr/>
        </p:nvSpPr>
        <p:spPr>
          <a:xfrm>
            <a:off x="467544" y="2348880"/>
            <a:ext cx="4896544" cy="576064"/>
          </a:xfrm>
          <a:prstGeom prst="round2DiagRect">
            <a:avLst>
              <a:gd name="adj1" fmla="val 0"/>
              <a:gd name="adj2" fmla="val 50000"/>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200" dirty="0" smtClean="0">
                <a:solidFill>
                  <a:srgbClr val="8A0000"/>
                </a:solidFill>
                <a:cs typeface="AL-Mohanad Bold" pitchFamily="2" charset="-78"/>
              </a:rPr>
              <a:t>المسوّغ الأول : يُجاب عنه بما يلي :</a:t>
            </a:r>
            <a:endParaRPr lang="ar-SA" sz="2200" dirty="0">
              <a:solidFill>
                <a:srgbClr val="8A0000"/>
              </a:solidFill>
              <a:cs typeface="AL-Mohanad Bold" pitchFamily="2" charset="-78"/>
            </a:endParaRPr>
          </a:p>
        </p:txBody>
      </p:sp>
      <p:sp>
        <p:nvSpPr>
          <p:cNvPr id="26" name="مستطيل مستدير الزوايا 25"/>
          <p:cNvSpPr/>
          <p:nvPr/>
        </p:nvSpPr>
        <p:spPr>
          <a:xfrm>
            <a:off x="422832" y="3140968"/>
            <a:ext cx="8280920" cy="331236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2400" dirty="0" smtClean="0">
                <a:solidFill>
                  <a:schemeClr val="tx1"/>
                </a:solidFill>
                <a:effectLst>
                  <a:outerShdw blurRad="38100" dist="38100" dir="2700000" algn="tl">
                    <a:srgbClr val="C0C0C0"/>
                  </a:outerShdw>
                </a:effectLst>
                <a:cs typeface="AL-Mohanad Bold" pitchFamily="2" charset="-78"/>
              </a:rPr>
              <a:t>تنبيه : الأحكام الكلية في الاستقراء :</a:t>
            </a:r>
          </a:p>
          <a:p>
            <a:pPr algn="just">
              <a:defRPr/>
            </a:pPr>
            <a:r>
              <a:rPr lang="ar-SA" sz="2400" dirty="0" smtClean="0">
                <a:solidFill>
                  <a:schemeClr val="tx1"/>
                </a:solidFill>
                <a:effectLst>
                  <a:outerShdw blurRad="38100" dist="38100" dir="2700000" algn="tl">
                    <a:srgbClr val="C0C0C0"/>
                  </a:outerShdw>
                </a:effectLst>
                <a:cs typeface="AL-Mohanad Bold" pitchFamily="2" charset="-78"/>
              </a:rPr>
              <a:t>إما أن يكون مستنده إلى قانوني : العلّيّة ( كل حادثة لا بد لها من علة ) و الاطراد ( العلل المتشابهة تنتج معلولات متشابهة ) .</a:t>
            </a:r>
          </a:p>
          <a:p>
            <a:pPr algn="just">
              <a:defRPr/>
            </a:pPr>
            <a:r>
              <a:rPr lang="ar-SA" sz="2400" dirty="0" smtClean="0">
                <a:solidFill>
                  <a:schemeClr val="tx1"/>
                </a:solidFill>
                <a:effectLst>
                  <a:outerShdw blurRad="38100" dist="38100" dir="2700000" algn="tl">
                    <a:srgbClr val="C0C0C0"/>
                  </a:outerShdw>
                </a:effectLst>
                <a:cs typeface="AL-Mohanad Bold" pitchFamily="2" charset="-78"/>
              </a:rPr>
              <a:t>وإما ألا تستند إلى قانون العلّيّة كما في ( الاستقراء الإحصائي ) .</a:t>
            </a:r>
          </a:p>
          <a:p>
            <a:pPr algn="just">
              <a:defRPr/>
            </a:pPr>
            <a:r>
              <a:rPr lang="ar-SA" sz="2400" dirty="0" smtClean="0">
                <a:solidFill>
                  <a:schemeClr val="tx1"/>
                </a:solidFill>
                <a:effectLst>
                  <a:outerShdw blurRad="38100" dist="38100" dir="2700000" algn="tl">
                    <a:srgbClr val="C0C0C0"/>
                  </a:outerShdw>
                </a:effectLst>
                <a:cs typeface="AL-Mohanad Bold" pitchFamily="2" charset="-78"/>
              </a:rPr>
              <a:t>فإذا تقرر هذا فالحكم الكلي في الاستقراء الأول أقوى من الثاني . ويتضح هذا بالمثال: قاعدة ( المشقة تجلب التيسير ) و قاعدة ( كل امرأتين لو صُورت إحداهما رجلاً لم يجز له أن يتزوج بالأخرى ، لا يجوز الجمع بينهما ) فالقاعدة الأولى أقوى في تعميم الحكم من القاعدة الثانية .</a:t>
            </a:r>
            <a:endParaRPr lang="ar-KW" sz="2400" dirty="0">
              <a:solidFill>
                <a:schemeClr val="tx1"/>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5580112" y="2348880"/>
            <a:ext cx="3168352" cy="576064"/>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800" dirty="0" smtClean="0">
                <a:solidFill>
                  <a:schemeClr val="tx2">
                    <a:lumMod val="75000"/>
                  </a:schemeClr>
                </a:solidFill>
                <a:cs typeface="AL-Mateen" pitchFamily="2" charset="-78"/>
              </a:rPr>
              <a:t>مناقشة مسوّغات المانعين</a:t>
            </a:r>
            <a:endParaRPr lang="ar-SA" sz="2800" dirty="0">
              <a:solidFill>
                <a:schemeClr val="tx2">
                  <a:lumMod val="75000"/>
                </a:schemeClr>
              </a:solidFill>
              <a:cs typeface="AL-Mateen" pitchFamily="2" charset="-78"/>
            </a:endParaRPr>
          </a:p>
        </p:txBody>
      </p:sp>
    </p:spTree>
    <p:extLst>
      <p:ext uri="{BB962C8B-B14F-4D97-AF65-F5344CB8AC3E}">
        <p14:creationId xmlns:p14="http://schemas.microsoft.com/office/powerpoint/2010/main" xmlns="" val="2331301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bg/>
                                          </p:spTgt>
                                        </p:tgtEl>
                                        <p:attrNameLst>
                                          <p:attrName>style.visibility</p:attrName>
                                        </p:attrNameLst>
                                      </p:cBhvr>
                                      <p:to>
                                        <p:strVal val="visible"/>
                                      </p:to>
                                    </p:set>
                                    <p:animEffect transition="in" filter="fade">
                                      <p:cBhvr>
                                        <p:cTn id="7" dur="500"/>
                                        <p:tgtEl>
                                          <p:spTgt spid="2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xEl>
                                              <p:pRg st="0" end="0"/>
                                            </p:txEl>
                                          </p:spTgt>
                                        </p:tgtEl>
                                        <p:attrNameLst>
                                          <p:attrName>style.visibility</p:attrName>
                                        </p:attrNameLst>
                                      </p:cBhvr>
                                      <p:to>
                                        <p:strVal val="visible"/>
                                      </p:to>
                                    </p:set>
                                    <p:animEffect transition="in" filter="fade">
                                      <p:cBhvr>
                                        <p:cTn id="12" dur="500"/>
                                        <p:tgtEl>
                                          <p:spTgt spid="2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xEl>
                                              <p:pRg st="1" end="1"/>
                                            </p:txEl>
                                          </p:spTgt>
                                        </p:tgtEl>
                                        <p:attrNameLst>
                                          <p:attrName>style.visibility</p:attrName>
                                        </p:attrNameLst>
                                      </p:cBhvr>
                                      <p:to>
                                        <p:strVal val="visible"/>
                                      </p:to>
                                    </p:set>
                                    <p:animEffect transition="in" filter="fade">
                                      <p:cBhvr>
                                        <p:cTn id="17" dur="500"/>
                                        <p:tgtEl>
                                          <p:spTgt spid="2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xEl>
                                              <p:pRg st="2" end="2"/>
                                            </p:txEl>
                                          </p:spTgt>
                                        </p:tgtEl>
                                        <p:attrNameLst>
                                          <p:attrName>style.visibility</p:attrName>
                                        </p:attrNameLst>
                                      </p:cBhvr>
                                      <p:to>
                                        <p:strVal val="visible"/>
                                      </p:to>
                                    </p:set>
                                    <p:animEffect transition="in" filter="fade">
                                      <p:cBhvr>
                                        <p:cTn id="22" dur="500"/>
                                        <p:tgtEl>
                                          <p:spTgt spid="2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xEl>
                                              <p:pRg st="3" end="3"/>
                                            </p:txEl>
                                          </p:spTgt>
                                        </p:tgtEl>
                                        <p:attrNameLst>
                                          <p:attrName>style.visibility</p:attrName>
                                        </p:attrNameLst>
                                      </p:cBhvr>
                                      <p:to>
                                        <p:strVal val="visible"/>
                                      </p:to>
                                    </p:set>
                                    <p:animEffect transition="in" filter="fade">
                                      <p:cBhvr>
                                        <p:cTn id="27" dur="500"/>
                                        <p:tgtEl>
                                          <p:spTgt spid="2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5" name="مستطيل ذو زوايا قطرية مستديرة 24"/>
          <p:cNvSpPr/>
          <p:nvPr/>
        </p:nvSpPr>
        <p:spPr>
          <a:xfrm>
            <a:off x="467544" y="2348880"/>
            <a:ext cx="4896544" cy="576064"/>
          </a:xfrm>
          <a:prstGeom prst="round2DiagRect">
            <a:avLst>
              <a:gd name="adj1" fmla="val 0"/>
              <a:gd name="adj2" fmla="val 50000"/>
            </a:avLst>
          </a:prstGeom>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200" dirty="0" smtClean="0">
                <a:solidFill>
                  <a:srgbClr val="8A0000"/>
                </a:solidFill>
                <a:cs typeface="AL-Mohanad Bold" pitchFamily="2" charset="-78"/>
              </a:rPr>
              <a:t>المسوّغ الثاني : يُجاب عنه بما يلي :</a:t>
            </a:r>
            <a:endParaRPr lang="ar-SA" sz="2200" dirty="0">
              <a:solidFill>
                <a:srgbClr val="8A0000"/>
              </a:solidFill>
              <a:cs typeface="AL-Mohanad Bold" pitchFamily="2" charset="-78"/>
            </a:endParaRPr>
          </a:p>
        </p:txBody>
      </p:sp>
      <p:sp>
        <p:nvSpPr>
          <p:cNvPr id="26" name="مستطيل مستدير الزوايا 25"/>
          <p:cNvSpPr/>
          <p:nvPr/>
        </p:nvSpPr>
        <p:spPr>
          <a:xfrm>
            <a:off x="422832" y="3140968"/>
            <a:ext cx="8280920" cy="331236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KW" sz="2400" dirty="0" smtClean="0">
                <a:solidFill>
                  <a:schemeClr val="tx1"/>
                </a:solidFill>
                <a:effectLst>
                  <a:outerShdw blurRad="38100" dist="38100" dir="2700000" algn="tl">
                    <a:srgbClr val="C0C0C0"/>
                  </a:outerShdw>
                </a:effectLst>
                <a:cs typeface="AL-Mohanad Bold" pitchFamily="2" charset="-78"/>
              </a:rPr>
              <a:t>يجاب </a:t>
            </a:r>
            <a:r>
              <a:rPr lang="ar-KW" sz="2400" dirty="0">
                <a:solidFill>
                  <a:schemeClr val="tx1"/>
                </a:solidFill>
                <a:effectLst>
                  <a:outerShdw blurRad="38100" dist="38100" dir="2700000" algn="tl">
                    <a:srgbClr val="C0C0C0"/>
                  </a:outerShdw>
                </a:effectLst>
                <a:cs typeface="AL-Mohanad Bold" pitchFamily="2" charset="-78"/>
              </a:rPr>
              <a:t>عنه بأن يقال: كون أن هناك قواعد مستندة في استقرائها إلى جزئيات قليلة لا يعني أن هذا عام في القواعد كلها، فهناك قواعد استندت إلى استقراء جزئيات كثيرة جداً، وبالتالي الظن فيها أقوى من الظن في الأولى</a:t>
            </a:r>
            <a:r>
              <a:rPr lang="ar-KW" sz="2400" dirty="0" smtClean="0">
                <a:solidFill>
                  <a:schemeClr val="tx1"/>
                </a:solidFill>
                <a:effectLst>
                  <a:outerShdw blurRad="38100" dist="38100" dir="2700000" algn="tl">
                    <a:srgbClr val="C0C0C0"/>
                  </a:outerShdw>
                </a:effectLst>
                <a:cs typeface="AL-Mohanad Bold" pitchFamily="2" charset="-78"/>
              </a:rPr>
              <a:t>.</a:t>
            </a:r>
            <a:endParaRPr lang="ar-SA" sz="2400" dirty="0" smtClean="0">
              <a:solidFill>
                <a:schemeClr val="tx1"/>
              </a:solidFill>
              <a:effectLst>
                <a:outerShdw blurRad="38100" dist="38100" dir="2700000" algn="tl">
                  <a:srgbClr val="C0C0C0"/>
                </a:outerShdw>
              </a:effectLst>
              <a:cs typeface="AL-Mohanad Bold" pitchFamily="2" charset="-78"/>
            </a:endParaRPr>
          </a:p>
          <a:p>
            <a:pPr algn="just">
              <a:defRPr/>
            </a:pPr>
            <a:endParaRPr lang="ar-SA" sz="2400" dirty="0" smtClean="0">
              <a:solidFill>
                <a:schemeClr val="tx1"/>
              </a:solidFill>
              <a:effectLst>
                <a:outerShdw blurRad="38100" dist="38100" dir="2700000" algn="tl">
                  <a:srgbClr val="C0C0C0"/>
                </a:outerShdw>
              </a:effectLst>
              <a:cs typeface="AL-Mohanad Bold" pitchFamily="2" charset="-78"/>
            </a:endParaRPr>
          </a:p>
          <a:p>
            <a:pPr algn="just">
              <a:defRPr/>
            </a:pPr>
            <a:r>
              <a:rPr lang="ar-KW" sz="2400" dirty="0">
                <a:solidFill>
                  <a:schemeClr val="tx1"/>
                </a:solidFill>
                <a:effectLst>
                  <a:outerShdw blurRad="38100" dist="38100" dir="2700000" algn="tl">
                    <a:srgbClr val="C0C0C0"/>
                  </a:outerShdw>
                </a:effectLst>
                <a:cs typeface="AL-Mohanad Bold" pitchFamily="2" charset="-78"/>
              </a:rPr>
              <a:t>وأما القواعد المخرّجة والمستنبطة بطريق النظر والاجتهاد، فهي بحسب الطريق الذي اتُّبعه المجتهد في تخريجها واستنباطها، واجتهاد المجتهد مقبول ومعمول به.</a:t>
            </a:r>
          </a:p>
          <a:p>
            <a:pPr algn="just">
              <a:defRPr/>
            </a:pPr>
            <a:endParaRPr lang="ar-KW" sz="2400" dirty="0">
              <a:solidFill>
                <a:schemeClr val="tx1"/>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5580112" y="2348880"/>
            <a:ext cx="3168352" cy="576064"/>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800" dirty="0" smtClean="0">
                <a:solidFill>
                  <a:schemeClr val="tx2">
                    <a:lumMod val="75000"/>
                  </a:schemeClr>
                </a:solidFill>
                <a:cs typeface="AL-Mateen" pitchFamily="2" charset="-78"/>
              </a:rPr>
              <a:t>مناقشة مسوّغات المانعين</a:t>
            </a:r>
            <a:endParaRPr lang="ar-SA" sz="2800" dirty="0">
              <a:solidFill>
                <a:schemeClr val="tx2">
                  <a:lumMod val="75000"/>
                </a:schemeClr>
              </a:solidFill>
              <a:cs typeface="AL-Mateen" pitchFamily="2" charset="-78"/>
            </a:endParaRPr>
          </a:p>
        </p:txBody>
      </p:sp>
    </p:spTree>
    <p:extLst>
      <p:ext uri="{BB962C8B-B14F-4D97-AF65-F5344CB8AC3E}">
        <p14:creationId xmlns:p14="http://schemas.microsoft.com/office/powerpoint/2010/main" xmlns="" val="880309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bg/>
                                          </p:spTgt>
                                        </p:tgtEl>
                                        <p:attrNameLst>
                                          <p:attrName>style.visibility</p:attrName>
                                        </p:attrNameLst>
                                      </p:cBhvr>
                                      <p:to>
                                        <p:strVal val="visible"/>
                                      </p:to>
                                    </p:set>
                                    <p:animEffect transition="in" filter="fade">
                                      <p:cBhvr>
                                        <p:cTn id="12" dur="500"/>
                                        <p:tgtEl>
                                          <p:spTgt spid="26">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xEl>
                                              <p:pRg st="0" end="0"/>
                                            </p:txEl>
                                          </p:spTgt>
                                        </p:tgtEl>
                                        <p:attrNameLst>
                                          <p:attrName>style.visibility</p:attrName>
                                        </p:attrNameLst>
                                      </p:cBhvr>
                                      <p:to>
                                        <p:strVal val="visible"/>
                                      </p:to>
                                    </p:set>
                                    <p:animEffect transition="in" filter="fade">
                                      <p:cBhvr>
                                        <p:cTn id="17" dur="500"/>
                                        <p:tgtEl>
                                          <p:spTgt spid="2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xEl>
                                              <p:pRg st="2" end="2"/>
                                            </p:txEl>
                                          </p:spTgt>
                                        </p:tgtEl>
                                        <p:attrNameLst>
                                          <p:attrName>style.visibility</p:attrName>
                                        </p:attrNameLst>
                                      </p:cBhvr>
                                      <p:to>
                                        <p:strVal val="visible"/>
                                      </p:to>
                                    </p:set>
                                    <p:animEffect transition="in" filter="fade">
                                      <p:cBhvr>
                                        <p:cTn id="22" dur="500"/>
                                        <p:tgtEl>
                                          <p:spTgt spid="2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build="p"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6" name="مستطيل مستدير الزوايا 25"/>
          <p:cNvSpPr/>
          <p:nvPr/>
        </p:nvSpPr>
        <p:spPr>
          <a:xfrm>
            <a:off x="422832" y="2924944"/>
            <a:ext cx="8280920" cy="3528392"/>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2600" dirty="0" smtClean="0">
                <a:solidFill>
                  <a:schemeClr val="tx1"/>
                </a:solidFill>
                <a:effectLst>
                  <a:outerShdw blurRad="38100" dist="38100" dir="2700000" algn="tl">
                    <a:srgbClr val="C0C0C0"/>
                  </a:outerShdw>
                </a:effectLst>
                <a:cs typeface="AL-Mohanad Bold" pitchFamily="2" charset="-78"/>
              </a:rPr>
              <a:t>1. القواعد </a:t>
            </a:r>
            <a:r>
              <a:rPr lang="ar-SA" sz="2600" dirty="0">
                <a:solidFill>
                  <a:schemeClr val="tx1"/>
                </a:solidFill>
                <a:effectLst>
                  <a:outerShdw blurRad="38100" dist="38100" dir="2700000" algn="tl">
                    <a:srgbClr val="C0C0C0"/>
                  </a:outerShdw>
                </a:effectLst>
                <a:cs typeface="AL-Mohanad Bold" pitchFamily="2" charset="-78"/>
              </a:rPr>
              <a:t>التي هي نصوص شرعية </a:t>
            </a:r>
            <a:r>
              <a:rPr lang="ar-KW" sz="2600" dirty="0">
                <a:solidFill>
                  <a:schemeClr val="tx1"/>
                </a:solidFill>
                <a:effectLst>
                  <a:outerShdw blurRad="38100" dist="38100" dir="2700000" algn="tl">
                    <a:srgbClr val="C0C0C0"/>
                  </a:outerShdw>
                </a:effectLst>
                <a:cs typeface="AL-Mohanad Bold" pitchFamily="2" charset="-78"/>
              </a:rPr>
              <a:t>تعتبر حجة ودليلاً في استنباط الأحكام أو الترجيح (سواء كانت صياغتها واحدة، أو مع تغيير في الصياغة غير مؤثر في المعنى</a:t>
            </a:r>
            <a:r>
              <a:rPr lang="ar-KW" sz="2600" dirty="0" smtClean="0">
                <a:solidFill>
                  <a:schemeClr val="tx1"/>
                </a:solidFill>
                <a:effectLst>
                  <a:outerShdw blurRad="38100" dist="38100" dir="2700000" algn="tl">
                    <a:srgbClr val="C0C0C0"/>
                  </a:outerShdw>
                </a:effectLst>
                <a:cs typeface="AL-Mohanad Bold" pitchFamily="2" charset="-78"/>
              </a:rPr>
              <a:t>).</a:t>
            </a:r>
            <a:endParaRPr lang="ar-SA" sz="2600" dirty="0" smtClean="0">
              <a:solidFill>
                <a:schemeClr val="tx1"/>
              </a:solidFill>
              <a:effectLst>
                <a:outerShdw blurRad="38100" dist="38100" dir="2700000" algn="tl">
                  <a:srgbClr val="C0C0C0"/>
                </a:outerShdw>
              </a:effectLst>
              <a:cs typeface="AL-Mohanad Bold" pitchFamily="2" charset="-78"/>
            </a:endParaRPr>
          </a:p>
          <a:p>
            <a:pPr algn="just">
              <a:defRPr/>
            </a:pPr>
            <a:r>
              <a:rPr lang="ar-SA" sz="2600" dirty="0">
                <a:solidFill>
                  <a:schemeClr val="tx1"/>
                </a:solidFill>
                <a:effectLst>
                  <a:outerShdw blurRad="38100" dist="38100" dir="2700000" algn="tl">
                    <a:srgbClr val="C0C0C0"/>
                  </a:outerShdw>
                </a:effectLst>
                <a:cs typeface="AL-Mohanad Bold" pitchFamily="2" charset="-78"/>
              </a:rPr>
              <a:t>2. القواعد المستنبطة </a:t>
            </a:r>
            <a:r>
              <a:rPr lang="ar-KW" sz="2600" dirty="0">
                <a:solidFill>
                  <a:schemeClr val="tx1"/>
                </a:solidFill>
                <a:effectLst>
                  <a:outerShdw blurRad="38100" dist="38100" dir="2700000" algn="tl">
                    <a:srgbClr val="C0C0C0"/>
                  </a:outerShdw>
                </a:effectLst>
                <a:cs typeface="AL-Mohanad Bold" pitchFamily="2" charset="-78"/>
              </a:rPr>
              <a:t>يختلف الحكم فيها تبعاً للأمرين التاليين:</a:t>
            </a:r>
            <a:r>
              <a:rPr lang="en-US" sz="2600" dirty="0">
                <a:solidFill>
                  <a:schemeClr val="tx1"/>
                </a:solidFill>
                <a:effectLst>
                  <a:outerShdw blurRad="38100" dist="38100" dir="2700000" algn="tl">
                    <a:srgbClr val="C0C0C0"/>
                  </a:outerShdw>
                </a:effectLst>
                <a:cs typeface="AL-Mohanad Bold" pitchFamily="2" charset="-78"/>
              </a:rPr>
              <a:t> </a:t>
            </a:r>
            <a:endParaRPr lang="ar-SA" sz="2600" dirty="0">
              <a:solidFill>
                <a:schemeClr val="tx1"/>
              </a:solidFill>
              <a:effectLst>
                <a:outerShdw blurRad="38100" dist="38100" dir="2700000" algn="tl">
                  <a:srgbClr val="C0C0C0"/>
                </a:outerShdw>
              </a:effectLst>
              <a:cs typeface="AL-Mohanad Bold" pitchFamily="2" charset="-78"/>
            </a:endParaRPr>
          </a:p>
          <a:p>
            <a:pPr algn="just">
              <a:defRPr/>
            </a:pPr>
            <a:r>
              <a:rPr lang="ar-KW" sz="2600" dirty="0">
                <a:solidFill>
                  <a:srgbClr val="8A0000"/>
                </a:solidFill>
                <a:effectLst>
                  <a:outerShdw blurRad="38100" dist="38100" dir="2700000" algn="tl">
                    <a:srgbClr val="C0C0C0"/>
                  </a:outerShdw>
                </a:effectLst>
                <a:cs typeface="AL-Mohanad Bold" pitchFamily="2" charset="-78"/>
              </a:rPr>
              <a:t>أ. المصدر والدليل الذي استنبطت القاعدة عن طريقه.</a:t>
            </a:r>
          </a:p>
          <a:p>
            <a:pPr algn="just">
              <a:defRPr/>
            </a:pPr>
            <a:r>
              <a:rPr lang="ar-KW" sz="2600" dirty="0">
                <a:solidFill>
                  <a:srgbClr val="8A0000"/>
                </a:solidFill>
                <a:effectLst>
                  <a:outerShdw blurRad="38100" dist="38100" dir="2700000" algn="tl">
                    <a:srgbClr val="C0C0C0"/>
                  </a:outerShdw>
                </a:effectLst>
                <a:cs typeface="AL-Mohanad Bold" pitchFamily="2" charset="-78"/>
              </a:rPr>
              <a:t>ب. الاتفاق والاختلاف في القاعدة المستنبطة</a:t>
            </a:r>
            <a:r>
              <a:rPr lang="ar-KW" sz="2600" dirty="0" smtClean="0">
                <a:solidFill>
                  <a:srgbClr val="8A0000"/>
                </a:solidFill>
                <a:effectLst>
                  <a:outerShdw blurRad="38100" dist="38100" dir="2700000" algn="tl">
                    <a:srgbClr val="C0C0C0"/>
                  </a:outerShdw>
                </a:effectLst>
                <a:cs typeface="AL-Mohanad Bold" pitchFamily="2" charset="-78"/>
              </a:rPr>
              <a:t>.</a:t>
            </a:r>
            <a:endParaRPr lang="ar-KW" sz="2600" dirty="0">
              <a:solidFill>
                <a:srgbClr val="8A0000"/>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2295040" y="2276872"/>
            <a:ext cx="4536504" cy="432048"/>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400" dirty="0" smtClean="0">
                <a:solidFill>
                  <a:schemeClr val="tx2">
                    <a:lumMod val="75000"/>
                  </a:schemeClr>
                </a:solidFill>
                <a:cs typeface="AL-Mateen" pitchFamily="2" charset="-78"/>
              </a:rPr>
              <a:t>ترجيح المؤلف : فيه تفصيل</a:t>
            </a:r>
            <a:endParaRPr lang="ar-SA" sz="2400" dirty="0">
              <a:solidFill>
                <a:schemeClr val="tx2">
                  <a:lumMod val="75000"/>
                </a:schemeClr>
              </a:solidFill>
              <a:cs typeface="AL-Mateen" pitchFamily="2" charset="-78"/>
            </a:endParaRPr>
          </a:p>
        </p:txBody>
      </p:sp>
    </p:spTree>
    <p:extLst>
      <p:ext uri="{BB962C8B-B14F-4D97-AF65-F5344CB8AC3E}">
        <p14:creationId xmlns:p14="http://schemas.microsoft.com/office/powerpoint/2010/main" xmlns="" val="651749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bg/>
                                          </p:spTgt>
                                        </p:tgtEl>
                                        <p:attrNameLst>
                                          <p:attrName>style.visibility</p:attrName>
                                        </p:attrNameLst>
                                      </p:cBhvr>
                                      <p:to>
                                        <p:strVal val="visible"/>
                                      </p:to>
                                    </p:set>
                                    <p:animEffect transition="in" filter="fade">
                                      <p:cBhvr>
                                        <p:cTn id="12" dur="500"/>
                                        <p:tgtEl>
                                          <p:spTgt spid="26">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xEl>
                                              <p:pRg st="0" end="0"/>
                                            </p:txEl>
                                          </p:spTgt>
                                        </p:tgtEl>
                                        <p:attrNameLst>
                                          <p:attrName>style.visibility</p:attrName>
                                        </p:attrNameLst>
                                      </p:cBhvr>
                                      <p:to>
                                        <p:strVal val="visible"/>
                                      </p:to>
                                    </p:set>
                                    <p:animEffect transition="in" filter="fade">
                                      <p:cBhvr>
                                        <p:cTn id="17" dur="500"/>
                                        <p:tgtEl>
                                          <p:spTgt spid="2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xEl>
                                              <p:pRg st="1" end="1"/>
                                            </p:txEl>
                                          </p:spTgt>
                                        </p:tgtEl>
                                        <p:attrNameLst>
                                          <p:attrName>style.visibility</p:attrName>
                                        </p:attrNameLst>
                                      </p:cBhvr>
                                      <p:to>
                                        <p:strVal val="visible"/>
                                      </p:to>
                                    </p:set>
                                    <p:animEffect transition="in" filter="fade">
                                      <p:cBhvr>
                                        <p:cTn id="22" dur="500"/>
                                        <p:tgtEl>
                                          <p:spTgt spid="2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xEl>
                                              <p:pRg st="2" end="2"/>
                                            </p:txEl>
                                          </p:spTgt>
                                        </p:tgtEl>
                                        <p:attrNameLst>
                                          <p:attrName>style.visibility</p:attrName>
                                        </p:attrNameLst>
                                      </p:cBhvr>
                                      <p:to>
                                        <p:strVal val="visible"/>
                                      </p:to>
                                    </p:set>
                                    <p:animEffect transition="in" filter="fade">
                                      <p:cBhvr>
                                        <p:cTn id="27" dur="500"/>
                                        <p:tgtEl>
                                          <p:spTgt spid="2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xEl>
                                              <p:pRg st="3" end="3"/>
                                            </p:txEl>
                                          </p:spTgt>
                                        </p:tgtEl>
                                        <p:attrNameLst>
                                          <p:attrName>style.visibility</p:attrName>
                                        </p:attrNameLst>
                                      </p:cBhvr>
                                      <p:to>
                                        <p:strVal val="visible"/>
                                      </p:to>
                                    </p:set>
                                    <p:animEffect transition="in" filter="fade">
                                      <p:cBhvr>
                                        <p:cTn id="32" dur="500"/>
                                        <p:tgtEl>
                                          <p:spTgt spid="2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animBg="1"/>
      <p:bldP spid="6" grpId="0" animBg="1"/>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6" name="مستطيل مستدير الزوايا 25"/>
          <p:cNvSpPr/>
          <p:nvPr/>
        </p:nvSpPr>
        <p:spPr>
          <a:xfrm>
            <a:off x="422832" y="2794576"/>
            <a:ext cx="8280920" cy="365876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endParaRPr lang="ar-SA" sz="2800" dirty="0" smtClean="0">
              <a:solidFill>
                <a:schemeClr val="tx1"/>
              </a:solidFill>
              <a:effectLst>
                <a:outerShdw blurRad="38100" dist="38100" dir="2700000" algn="tl">
                  <a:srgbClr val="C0C0C0"/>
                </a:outerShdw>
              </a:effectLst>
              <a:cs typeface="AL-Mohanad Bold" pitchFamily="2" charset="-78"/>
            </a:endParaRPr>
          </a:p>
          <a:p>
            <a:pPr algn="just">
              <a:defRPr/>
            </a:pPr>
            <a:r>
              <a:rPr lang="ar-SA" sz="2800" dirty="0" smtClean="0">
                <a:solidFill>
                  <a:schemeClr val="tx1"/>
                </a:solidFill>
                <a:effectLst>
                  <a:outerShdw blurRad="38100" dist="38100" dir="2700000" algn="tl">
                    <a:srgbClr val="C0C0C0"/>
                  </a:outerShdw>
                </a:effectLst>
                <a:cs typeface="AL-Mohanad Bold" pitchFamily="2" charset="-78"/>
              </a:rPr>
              <a:t>1) </a:t>
            </a:r>
            <a:r>
              <a:rPr lang="ar-KW" sz="2800" dirty="0" smtClean="0">
                <a:solidFill>
                  <a:schemeClr val="tx1"/>
                </a:solidFill>
                <a:effectLst>
                  <a:outerShdw blurRad="38100" dist="38100" dir="2700000" algn="tl">
                    <a:srgbClr val="C0C0C0"/>
                  </a:outerShdw>
                </a:effectLst>
                <a:cs typeface="AL-Mohanad Bold" pitchFamily="2" charset="-78"/>
              </a:rPr>
              <a:t>القاعدة </a:t>
            </a:r>
            <a:r>
              <a:rPr lang="ar-KW" sz="2800" dirty="0">
                <a:solidFill>
                  <a:schemeClr val="tx1"/>
                </a:solidFill>
                <a:effectLst>
                  <a:outerShdw blurRad="38100" dist="38100" dir="2700000" algn="tl">
                    <a:srgbClr val="C0C0C0"/>
                  </a:outerShdw>
                </a:effectLst>
                <a:cs typeface="AL-Mohanad Bold" pitchFamily="2" charset="-78"/>
              </a:rPr>
              <a:t>المستنبطة من النصوص الشرعية: يختلف أمرها تبعاً لاتفاق العلماء أو اختلافهم بهذا الشأن:</a:t>
            </a:r>
          </a:p>
          <a:p>
            <a:pPr algn="just">
              <a:defRPr/>
            </a:pPr>
            <a:r>
              <a:rPr lang="ar-SA" sz="2800" dirty="0" smtClean="0">
                <a:solidFill>
                  <a:schemeClr val="tx1"/>
                </a:solidFill>
                <a:effectLst>
                  <a:outerShdw blurRad="38100" dist="38100" dir="2700000" algn="tl">
                    <a:srgbClr val="C0C0C0"/>
                  </a:outerShdw>
                </a:effectLst>
                <a:cs typeface="AL-Mohanad Bold" pitchFamily="2" charset="-78"/>
              </a:rPr>
              <a:t>* </a:t>
            </a:r>
            <a:r>
              <a:rPr lang="ar-KW" sz="2800" dirty="0" smtClean="0">
                <a:solidFill>
                  <a:schemeClr val="tx1"/>
                </a:solidFill>
                <a:effectLst>
                  <a:outerShdw blurRad="38100" dist="38100" dir="2700000" algn="tl">
                    <a:srgbClr val="C0C0C0"/>
                  </a:outerShdw>
                </a:effectLst>
                <a:cs typeface="AL-Mohanad Bold" pitchFamily="2" charset="-78"/>
              </a:rPr>
              <a:t>فإن </a:t>
            </a:r>
            <a:r>
              <a:rPr lang="ar-KW" sz="2800" dirty="0">
                <a:solidFill>
                  <a:schemeClr val="tx1"/>
                </a:solidFill>
                <a:effectLst>
                  <a:outerShdw blurRad="38100" dist="38100" dir="2700000" algn="tl">
                    <a:srgbClr val="C0C0C0"/>
                  </a:outerShdw>
                </a:effectLst>
                <a:cs typeface="AL-Mohanad Bold" pitchFamily="2" charset="-78"/>
              </a:rPr>
              <a:t>كان العلماء قد اتفقوا على ذلك كانت حجة ودليلاً؛ لأن اتفاقهم يعني إقرارهم بصحة القاعدة، وبصحة ردّها إلى النص الشرعي.</a:t>
            </a:r>
          </a:p>
          <a:p>
            <a:pPr algn="just">
              <a:defRPr/>
            </a:pPr>
            <a:r>
              <a:rPr lang="ar-SA" sz="2800" dirty="0" smtClean="0">
                <a:solidFill>
                  <a:schemeClr val="tx1"/>
                </a:solidFill>
                <a:effectLst>
                  <a:outerShdw blurRad="38100" dist="38100" dir="2700000" algn="tl">
                    <a:srgbClr val="C0C0C0"/>
                  </a:outerShdw>
                </a:effectLst>
                <a:cs typeface="AL-Mohanad Bold" pitchFamily="2" charset="-78"/>
              </a:rPr>
              <a:t>* </a:t>
            </a:r>
            <a:r>
              <a:rPr lang="ar-KW" sz="2800" dirty="0" smtClean="0">
                <a:solidFill>
                  <a:schemeClr val="tx1"/>
                </a:solidFill>
                <a:effectLst>
                  <a:outerShdw blurRad="38100" dist="38100" dir="2700000" algn="tl">
                    <a:srgbClr val="C0C0C0"/>
                  </a:outerShdw>
                </a:effectLst>
                <a:cs typeface="AL-Mohanad Bold" pitchFamily="2" charset="-78"/>
              </a:rPr>
              <a:t>وإن </a:t>
            </a:r>
            <a:r>
              <a:rPr lang="ar-KW" sz="2800" dirty="0">
                <a:solidFill>
                  <a:schemeClr val="tx1"/>
                </a:solidFill>
                <a:effectLst>
                  <a:outerShdw blurRad="38100" dist="38100" dir="2700000" algn="tl">
                    <a:srgbClr val="C0C0C0"/>
                  </a:outerShdw>
                </a:effectLst>
                <a:cs typeface="AL-Mohanad Bold" pitchFamily="2" charset="-78"/>
              </a:rPr>
              <a:t>كان العلماء قد اختلفوا في ذلك كانت حجة ودليلاً عند من استنبطها فقط.</a:t>
            </a:r>
          </a:p>
        </p:txBody>
      </p:sp>
      <p:sp>
        <p:nvSpPr>
          <p:cNvPr id="6" name="مستطيل ذو زوايا قطرية مستديرة 5"/>
          <p:cNvSpPr/>
          <p:nvPr/>
        </p:nvSpPr>
        <p:spPr>
          <a:xfrm>
            <a:off x="2295040" y="2276872"/>
            <a:ext cx="4536504" cy="432048"/>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400" dirty="0" smtClean="0">
                <a:solidFill>
                  <a:schemeClr val="tx2">
                    <a:lumMod val="75000"/>
                  </a:schemeClr>
                </a:solidFill>
                <a:cs typeface="AL-Mateen" pitchFamily="2" charset="-78"/>
              </a:rPr>
              <a:t>ترجيح المؤلف : فيه تفصيل</a:t>
            </a:r>
            <a:endParaRPr lang="ar-SA" sz="2400" dirty="0">
              <a:solidFill>
                <a:schemeClr val="tx2">
                  <a:lumMod val="75000"/>
                </a:schemeClr>
              </a:solidFill>
              <a:cs typeface="AL-Mateen" pitchFamily="2" charset="-78"/>
            </a:endParaRPr>
          </a:p>
        </p:txBody>
      </p:sp>
      <p:sp>
        <p:nvSpPr>
          <p:cNvPr id="2" name="مستطيل مستدير الزوايا 1"/>
          <p:cNvSpPr/>
          <p:nvPr/>
        </p:nvSpPr>
        <p:spPr>
          <a:xfrm>
            <a:off x="2857456" y="2924944"/>
            <a:ext cx="3411672" cy="50405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defRPr/>
            </a:pPr>
            <a:r>
              <a:rPr lang="ar-SA" sz="2000" dirty="0">
                <a:solidFill>
                  <a:srgbClr val="C00000"/>
                </a:solidFill>
                <a:effectLst>
                  <a:outerShdw blurRad="38100" dist="38100" dir="2700000" algn="tl">
                    <a:srgbClr val="C0C0C0"/>
                  </a:outerShdw>
                </a:effectLst>
                <a:cs typeface="AL-Mohanad Bold" pitchFamily="2" charset="-78"/>
              </a:rPr>
              <a:t>*</a:t>
            </a:r>
            <a:r>
              <a:rPr lang="ar-KW" sz="2000" dirty="0">
                <a:solidFill>
                  <a:srgbClr val="C00000"/>
                </a:solidFill>
                <a:effectLst>
                  <a:outerShdw blurRad="38100" dist="38100" dir="2700000" algn="tl">
                    <a:srgbClr val="C0C0C0"/>
                  </a:outerShdw>
                </a:effectLst>
                <a:cs typeface="AL-Mohanad Bold" pitchFamily="2" charset="-78"/>
              </a:rPr>
              <a:t> في الحالة الأولى (مصدر القاعدة):</a:t>
            </a:r>
          </a:p>
        </p:txBody>
      </p:sp>
    </p:spTree>
    <p:extLst>
      <p:ext uri="{BB962C8B-B14F-4D97-AF65-F5344CB8AC3E}">
        <p14:creationId xmlns:p14="http://schemas.microsoft.com/office/powerpoint/2010/main" xmlns="" val="248073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bg/>
                                          </p:spTgt>
                                        </p:tgtEl>
                                        <p:attrNameLst>
                                          <p:attrName>style.visibility</p:attrName>
                                        </p:attrNameLst>
                                      </p:cBhvr>
                                      <p:to>
                                        <p:strVal val="visible"/>
                                      </p:to>
                                    </p:set>
                                    <p:animEffect transition="in" filter="fade">
                                      <p:cBhvr>
                                        <p:cTn id="12" dur="500"/>
                                        <p:tgtEl>
                                          <p:spTgt spid="26">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xEl>
                                              <p:pRg st="1" end="1"/>
                                            </p:txEl>
                                          </p:spTgt>
                                        </p:tgtEl>
                                        <p:attrNameLst>
                                          <p:attrName>style.visibility</p:attrName>
                                        </p:attrNameLst>
                                      </p:cBhvr>
                                      <p:to>
                                        <p:strVal val="visible"/>
                                      </p:to>
                                    </p:set>
                                    <p:animEffect transition="in" filter="fade">
                                      <p:cBhvr>
                                        <p:cTn id="17" dur="500"/>
                                        <p:tgtEl>
                                          <p:spTgt spid="2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xEl>
                                              <p:pRg st="2" end="2"/>
                                            </p:txEl>
                                          </p:spTgt>
                                        </p:tgtEl>
                                        <p:attrNameLst>
                                          <p:attrName>style.visibility</p:attrName>
                                        </p:attrNameLst>
                                      </p:cBhvr>
                                      <p:to>
                                        <p:strVal val="visible"/>
                                      </p:to>
                                    </p:set>
                                    <p:animEffect transition="in" filter="fade">
                                      <p:cBhvr>
                                        <p:cTn id="22" dur="500"/>
                                        <p:tgtEl>
                                          <p:spTgt spid="2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xEl>
                                              <p:pRg st="3" end="3"/>
                                            </p:txEl>
                                          </p:spTgt>
                                        </p:tgtEl>
                                        <p:attrNameLst>
                                          <p:attrName>style.visibility</p:attrName>
                                        </p:attrNameLst>
                                      </p:cBhvr>
                                      <p:to>
                                        <p:strVal val="visible"/>
                                      </p:to>
                                    </p:set>
                                    <p:animEffect transition="in" filter="fade">
                                      <p:cBhvr>
                                        <p:cTn id="27" dur="500"/>
                                        <p:tgtEl>
                                          <p:spTgt spid="2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animBg="1"/>
      <p:bldP spid="2" grpId="0" animBg="1"/>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6" name="مستطيل مستدير الزوايا 25"/>
          <p:cNvSpPr/>
          <p:nvPr/>
        </p:nvSpPr>
        <p:spPr>
          <a:xfrm>
            <a:off x="422832" y="2794576"/>
            <a:ext cx="8280920" cy="365876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endParaRPr lang="ar-SA" sz="2400" dirty="0" smtClean="0">
              <a:solidFill>
                <a:schemeClr val="tx1"/>
              </a:solidFill>
              <a:effectLst>
                <a:outerShdw blurRad="38100" dist="38100" dir="2700000" algn="tl">
                  <a:srgbClr val="C0C0C0"/>
                </a:outerShdw>
              </a:effectLst>
              <a:cs typeface="AL-Mohanad Bold" pitchFamily="2" charset="-78"/>
            </a:endParaRPr>
          </a:p>
          <a:p>
            <a:pPr algn="just">
              <a:defRPr/>
            </a:pPr>
            <a:r>
              <a:rPr lang="ar-SA" sz="2500" dirty="0" smtClean="0">
                <a:solidFill>
                  <a:schemeClr val="tx1"/>
                </a:solidFill>
                <a:effectLst>
                  <a:outerShdw blurRad="38100" dist="38100" dir="2700000" algn="tl">
                    <a:srgbClr val="C0C0C0"/>
                  </a:outerShdw>
                </a:effectLst>
                <a:cs typeface="AL-Mohanad Bold" pitchFamily="2" charset="-78"/>
              </a:rPr>
              <a:t>2) </a:t>
            </a:r>
            <a:r>
              <a:rPr lang="ar-KW" sz="2500" dirty="0" smtClean="0">
                <a:solidFill>
                  <a:schemeClr val="tx1"/>
                </a:solidFill>
                <a:effectLst>
                  <a:outerShdw blurRad="38100" dist="38100" dir="2700000" algn="tl">
                    <a:srgbClr val="C0C0C0"/>
                  </a:outerShdw>
                </a:effectLst>
                <a:cs typeface="AL-Mohanad Bold" pitchFamily="2" charset="-78"/>
              </a:rPr>
              <a:t>القاعدة </a:t>
            </a:r>
            <a:r>
              <a:rPr lang="ar-KW" sz="2500" dirty="0">
                <a:solidFill>
                  <a:schemeClr val="tx1"/>
                </a:solidFill>
                <a:effectLst>
                  <a:outerShdw blurRad="38100" dist="38100" dir="2700000" algn="tl">
                    <a:srgbClr val="C0C0C0"/>
                  </a:outerShdw>
                </a:effectLst>
                <a:cs typeface="AL-Mohanad Bold" pitchFamily="2" charset="-78"/>
              </a:rPr>
              <a:t>المستنبطة من الاستقراء: تكون حجة، ولا يخرم كليتها إخراج بعض جزئياتها بدليل.</a:t>
            </a:r>
          </a:p>
          <a:p>
            <a:pPr algn="just">
              <a:defRPr/>
            </a:pPr>
            <a:r>
              <a:rPr lang="ar-SA" sz="2500" dirty="0" smtClean="0">
                <a:solidFill>
                  <a:schemeClr val="tx1"/>
                </a:solidFill>
                <a:effectLst>
                  <a:outerShdw blurRad="38100" dist="38100" dir="2700000" algn="tl">
                    <a:srgbClr val="C0C0C0"/>
                  </a:outerShdw>
                </a:effectLst>
                <a:cs typeface="AL-Mohanad Bold" pitchFamily="2" charset="-78"/>
              </a:rPr>
              <a:t>3) </a:t>
            </a:r>
            <a:r>
              <a:rPr lang="ar-KW" sz="2500" dirty="0" smtClean="0">
                <a:solidFill>
                  <a:schemeClr val="tx1"/>
                </a:solidFill>
                <a:effectLst>
                  <a:outerShdw blurRad="38100" dist="38100" dir="2700000" algn="tl">
                    <a:srgbClr val="C0C0C0"/>
                  </a:outerShdw>
                </a:effectLst>
                <a:cs typeface="AL-Mohanad Bold" pitchFamily="2" charset="-78"/>
              </a:rPr>
              <a:t>القاعدة </a:t>
            </a:r>
            <a:r>
              <a:rPr lang="ar-KW" sz="2500" dirty="0">
                <a:solidFill>
                  <a:schemeClr val="tx1"/>
                </a:solidFill>
                <a:effectLst>
                  <a:outerShdw blurRad="38100" dist="38100" dir="2700000" algn="tl">
                    <a:srgbClr val="C0C0C0"/>
                  </a:outerShdw>
                </a:effectLst>
                <a:cs typeface="AL-Mohanad Bold" pitchFamily="2" charset="-78"/>
              </a:rPr>
              <a:t>المستنبطة، أو المخرّجة بالطرق الأخرى كالقياس والاستصحاب والدليل العقلي، أو المستنبطة بطريق الاجتهاد في تحقيق المناط أو تنقيحه أو الترجيح عند التعارض</a:t>
            </a:r>
            <a:r>
              <a:rPr lang="ar-KW" sz="2500" dirty="0" smtClean="0">
                <a:solidFill>
                  <a:schemeClr val="tx1"/>
                </a:solidFill>
                <a:effectLst>
                  <a:outerShdw blurRad="38100" dist="38100" dir="2700000" algn="tl">
                    <a:srgbClr val="C0C0C0"/>
                  </a:outerShdw>
                </a:effectLst>
                <a:cs typeface="AL-Mohanad Bold" pitchFamily="2" charset="-78"/>
              </a:rPr>
              <a:t>:</a:t>
            </a:r>
            <a:r>
              <a:rPr lang="ar-SA" sz="2500" dirty="0" smtClean="0">
                <a:solidFill>
                  <a:schemeClr val="tx1"/>
                </a:solidFill>
                <a:effectLst>
                  <a:outerShdw blurRad="38100" dist="38100" dir="2700000" algn="tl">
                    <a:srgbClr val="C0C0C0"/>
                  </a:outerShdw>
                </a:effectLst>
                <a:cs typeface="AL-Mohanad Bold" pitchFamily="2" charset="-78"/>
              </a:rPr>
              <a:t> </a:t>
            </a:r>
            <a:r>
              <a:rPr lang="ar-KW" sz="2500" dirty="0">
                <a:solidFill>
                  <a:schemeClr val="tx1"/>
                </a:solidFill>
                <a:effectLst>
                  <a:outerShdw blurRad="38100" dist="38100" dir="2700000" algn="tl">
                    <a:srgbClr val="C0C0C0"/>
                  </a:outerShdw>
                </a:effectLst>
                <a:cs typeface="AL-Mohanad Bold" pitchFamily="2" charset="-78"/>
              </a:rPr>
              <a:t>تكون تابعة لنوع الدليل، ومدى الأخذ بما يترتب عليه من الأحكام</a:t>
            </a:r>
            <a:r>
              <a:rPr lang="ar-SA" sz="2500" dirty="0">
                <a:solidFill>
                  <a:schemeClr val="tx1"/>
                </a:solidFill>
                <a:effectLst>
                  <a:outerShdw blurRad="38100" dist="38100" dir="2700000" algn="tl">
                    <a:srgbClr val="C0C0C0"/>
                  </a:outerShdw>
                </a:effectLst>
                <a:cs typeface="AL-Mohanad Bold" pitchFamily="2" charset="-78"/>
              </a:rPr>
              <a:t> </a:t>
            </a:r>
            <a:r>
              <a:rPr lang="ar-KW" sz="2500" dirty="0">
                <a:solidFill>
                  <a:schemeClr val="tx1"/>
                </a:solidFill>
                <a:effectLst>
                  <a:outerShdw blurRad="38100" dist="38100" dir="2700000" algn="tl">
                    <a:srgbClr val="C0C0C0"/>
                  </a:outerShdw>
                </a:effectLst>
                <a:cs typeface="AL-Mohanad Bold" pitchFamily="2" charset="-78"/>
              </a:rPr>
              <a:t>، ولصحة وسلامة التخريج أو الاستنباط عليه، وهي تختلف قوة وضعفاً تبعاً للاتفاق أو الاختلاف في ذلك</a:t>
            </a:r>
            <a:r>
              <a:rPr lang="ar-KW" sz="2500" dirty="0" smtClean="0">
                <a:solidFill>
                  <a:schemeClr val="tx1"/>
                </a:solidFill>
                <a:effectLst>
                  <a:outerShdw blurRad="38100" dist="38100" dir="2700000" algn="tl">
                    <a:srgbClr val="C0C0C0"/>
                  </a:outerShdw>
                </a:effectLst>
                <a:cs typeface="AL-Mohanad Bold" pitchFamily="2" charset="-78"/>
              </a:rPr>
              <a:t>.</a:t>
            </a:r>
            <a:endParaRPr lang="ar-KW" sz="2500" dirty="0">
              <a:solidFill>
                <a:schemeClr val="tx1"/>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2295040" y="2276872"/>
            <a:ext cx="4536504" cy="432048"/>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400" dirty="0" smtClean="0">
                <a:solidFill>
                  <a:schemeClr val="tx2">
                    <a:lumMod val="75000"/>
                  </a:schemeClr>
                </a:solidFill>
                <a:cs typeface="AL-Mateen" pitchFamily="2" charset="-78"/>
              </a:rPr>
              <a:t>ترجيح المؤلف : فيه تفصيل</a:t>
            </a:r>
            <a:endParaRPr lang="ar-SA" sz="2400" dirty="0">
              <a:solidFill>
                <a:schemeClr val="tx2">
                  <a:lumMod val="75000"/>
                </a:schemeClr>
              </a:solidFill>
              <a:cs typeface="AL-Mateen" pitchFamily="2" charset="-78"/>
            </a:endParaRPr>
          </a:p>
        </p:txBody>
      </p:sp>
      <p:sp>
        <p:nvSpPr>
          <p:cNvPr id="2" name="مستطيل مستدير الزوايا 1"/>
          <p:cNvSpPr/>
          <p:nvPr/>
        </p:nvSpPr>
        <p:spPr>
          <a:xfrm>
            <a:off x="2857456" y="2924944"/>
            <a:ext cx="3411672" cy="50405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defRPr/>
            </a:pPr>
            <a:r>
              <a:rPr lang="ar-SA" sz="2000" dirty="0">
                <a:solidFill>
                  <a:srgbClr val="C00000"/>
                </a:solidFill>
                <a:effectLst>
                  <a:outerShdw blurRad="38100" dist="38100" dir="2700000" algn="tl">
                    <a:srgbClr val="C0C0C0"/>
                  </a:outerShdw>
                </a:effectLst>
                <a:cs typeface="AL-Mohanad Bold" pitchFamily="2" charset="-78"/>
              </a:rPr>
              <a:t>*</a:t>
            </a:r>
            <a:r>
              <a:rPr lang="ar-KW" sz="2000" dirty="0">
                <a:solidFill>
                  <a:srgbClr val="C00000"/>
                </a:solidFill>
                <a:effectLst>
                  <a:outerShdw blurRad="38100" dist="38100" dir="2700000" algn="tl">
                    <a:srgbClr val="C0C0C0"/>
                  </a:outerShdw>
                </a:effectLst>
                <a:cs typeface="AL-Mohanad Bold" pitchFamily="2" charset="-78"/>
              </a:rPr>
              <a:t> في الحالة الأولى (مصدر القاعدة):</a:t>
            </a:r>
          </a:p>
        </p:txBody>
      </p:sp>
    </p:spTree>
    <p:extLst>
      <p:ext uri="{BB962C8B-B14F-4D97-AF65-F5344CB8AC3E}">
        <p14:creationId xmlns:p14="http://schemas.microsoft.com/office/powerpoint/2010/main" xmlns="" val="3297994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bg/>
                                          </p:spTgt>
                                        </p:tgtEl>
                                        <p:attrNameLst>
                                          <p:attrName>style.visibility</p:attrName>
                                        </p:attrNameLst>
                                      </p:cBhvr>
                                      <p:to>
                                        <p:strVal val="visible"/>
                                      </p:to>
                                    </p:set>
                                    <p:animEffect transition="in" filter="fade">
                                      <p:cBhvr>
                                        <p:cTn id="7" dur="500"/>
                                        <p:tgtEl>
                                          <p:spTgt spid="2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xEl>
                                              <p:pRg st="1" end="1"/>
                                            </p:txEl>
                                          </p:spTgt>
                                        </p:tgtEl>
                                        <p:attrNameLst>
                                          <p:attrName>style.visibility</p:attrName>
                                        </p:attrNameLst>
                                      </p:cBhvr>
                                      <p:to>
                                        <p:strVal val="visible"/>
                                      </p:to>
                                    </p:set>
                                    <p:animEffect transition="in" filter="fade">
                                      <p:cBhvr>
                                        <p:cTn id="12" dur="500"/>
                                        <p:tgtEl>
                                          <p:spTgt spid="2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xEl>
                                              <p:pRg st="2" end="2"/>
                                            </p:txEl>
                                          </p:spTgt>
                                        </p:tgtEl>
                                        <p:attrNameLst>
                                          <p:attrName>style.visibility</p:attrName>
                                        </p:attrNameLst>
                                      </p:cBhvr>
                                      <p:to>
                                        <p:strVal val="visible"/>
                                      </p:to>
                                    </p:set>
                                    <p:animEffect transition="in" filter="fade">
                                      <p:cBhvr>
                                        <p:cTn id="17" dur="500"/>
                                        <p:tgtEl>
                                          <p:spTgt spid="2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animBg="1"/>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448780"/>
            <a:ext cx="4248472" cy="68407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دليلية القواعد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24" name="نجمة ذات 8 نقاط 23"/>
          <p:cNvSpPr/>
          <p:nvPr/>
        </p:nvSpPr>
        <p:spPr>
          <a:xfrm>
            <a:off x="6427265" y="1313765"/>
            <a:ext cx="881039" cy="819091"/>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6" name="مستطيل مستدير الزوايا 25"/>
          <p:cNvSpPr/>
          <p:nvPr/>
        </p:nvSpPr>
        <p:spPr>
          <a:xfrm>
            <a:off x="422832" y="2794576"/>
            <a:ext cx="8280920" cy="365876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endParaRPr lang="ar-SA" sz="2400" dirty="0" smtClean="0">
              <a:solidFill>
                <a:schemeClr val="tx1"/>
              </a:solidFill>
              <a:effectLst>
                <a:outerShdw blurRad="38100" dist="38100" dir="2700000" algn="tl">
                  <a:srgbClr val="C0C0C0"/>
                </a:outerShdw>
              </a:effectLst>
              <a:cs typeface="AL-Mohanad Bold" pitchFamily="2" charset="-78"/>
            </a:endParaRPr>
          </a:p>
          <a:p>
            <a:pPr algn="just">
              <a:defRPr/>
            </a:pPr>
            <a:r>
              <a:rPr lang="ar-KW" sz="2500" dirty="0">
                <a:solidFill>
                  <a:schemeClr val="tx1"/>
                </a:solidFill>
                <a:effectLst>
                  <a:outerShdw blurRad="38100" dist="38100" dir="2700000" algn="tl">
                    <a:srgbClr val="C0C0C0"/>
                  </a:outerShdw>
                </a:effectLst>
                <a:cs typeface="AL-Mohanad Bold" pitchFamily="2" charset="-78"/>
              </a:rPr>
              <a:t>لا يؤثر ذلك على حجية القاعدة عند من استنبطها.</a:t>
            </a:r>
            <a:r>
              <a:rPr lang="en-US" sz="2500" dirty="0">
                <a:solidFill>
                  <a:schemeClr val="tx1"/>
                </a:solidFill>
                <a:effectLst>
                  <a:outerShdw blurRad="38100" dist="38100" dir="2700000" algn="tl">
                    <a:srgbClr val="C0C0C0"/>
                  </a:outerShdw>
                </a:effectLst>
                <a:cs typeface="AL-Mohanad Bold" pitchFamily="2" charset="-78"/>
              </a:rPr>
              <a:t> </a:t>
            </a:r>
            <a:endParaRPr lang="en-US" sz="2500" dirty="0" smtClean="0">
              <a:solidFill>
                <a:schemeClr val="tx1"/>
              </a:solidFill>
              <a:effectLst>
                <a:outerShdw blurRad="38100" dist="38100" dir="2700000" algn="tl">
                  <a:srgbClr val="C0C0C0"/>
                </a:outerShdw>
              </a:effectLst>
              <a:cs typeface="AL-Mohanad Bold" pitchFamily="2" charset="-78"/>
            </a:endParaRPr>
          </a:p>
          <a:p>
            <a:pPr algn="just">
              <a:defRPr/>
            </a:pPr>
            <a:r>
              <a:rPr lang="ar-KW" sz="2500" dirty="0" smtClean="0">
                <a:solidFill>
                  <a:schemeClr val="tx1"/>
                </a:solidFill>
                <a:effectLst>
                  <a:outerShdw blurRad="38100" dist="38100" dir="2700000" algn="tl">
                    <a:srgbClr val="C0C0C0"/>
                  </a:outerShdw>
                </a:effectLst>
                <a:cs typeface="AL-Mohanad Bold" pitchFamily="2" charset="-78"/>
              </a:rPr>
              <a:t>وقد </a:t>
            </a:r>
            <a:r>
              <a:rPr lang="ar-KW" sz="2500" dirty="0">
                <a:solidFill>
                  <a:schemeClr val="tx1"/>
                </a:solidFill>
                <a:effectLst>
                  <a:outerShdw blurRad="38100" dist="38100" dir="2700000" algn="tl">
                    <a:srgbClr val="C0C0C0"/>
                  </a:outerShdw>
                </a:effectLst>
                <a:cs typeface="AL-Mohanad Bold" pitchFamily="2" charset="-78"/>
              </a:rPr>
              <a:t>أكّد المؤلف أن رأيه هذا مستند إلى واقع الفقهاء في هذه القضية، فقد قال: (إن كتب الفقه شاهد، غير مدفوع، على قيام الفقهاء بالاعتماد عليها –يعني القواعد الفقهية– في مجال الاستنباط، أو التخريج، أو الترجيح، فهذا إمام الحرمين الذي نقلنا عنه ما يمنع ذلك، بنى عشرات الأحكام في مختلف الأبواب على الأصول والقواعد، عند تعذر النص، في كتابه "غياث الأمم في التياث الظلم")</a:t>
            </a:r>
            <a:r>
              <a:rPr lang="ar-KW" sz="2500" dirty="0" err="1">
                <a:solidFill>
                  <a:schemeClr val="tx1"/>
                </a:solidFill>
                <a:effectLst>
                  <a:outerShdw blurRad="38100" dist="38100" dir="2700000" algn="tl">
                    <a:srgbClr val="C0C0C0"/>
                  </a:outerShdw>
                </a:effectLst>
                <a:cs typeface="AL-Mohanad Bold" pitchFamily="2" charset="-78"/>
              </a:rPr>
              <a:t>ا.ه</a:t>
            </a:r>
            <a:r>
              <a:rPr lang="ar-KW" sz="2500" dirty="0">
                <a:solidFill>
                  <a:schemeClr val="tx1"/>
                </a:solidFill>
                <a:effectLst>
                  <a:outerShdw blurRad="38100" dist="38100" dir="2700000" algn="tl">
                    <a:srgbClr val="C0C0C0"/>
                  </a:outerShdw>
                </a:effectLst>
                <a:cs typeface="AL-Mohanad Bold" pitchFamily="2" charset="-78"/>
              </a:rPr>
              <a:t>ـ</a:t>
            </a:r>
            <a:r>
              <a:rPr lang="ar-KW" sz="2500" dirty="0" smtClean="0">
                <a:solidFill>
                  <a:schemeClr val="tx1"/>
                </a:solidFill>
                <a:effectLst>
                  <a:outerShdw blurRad="38100" dist="38100" dir="2700000" algn="tl">
                    <a:srgbClr val="C0C0C0"/>
                  </a:outerShdw>
                </a:effectLst>
                <a:cs typeface="AL-Mohanad Bold" pitchFamily="2" charset="-78"/>
              </a:rPr>
              <a:t>.</a:t>
            </a:r>
            <a:endParaRPr lang="ar-KW" sz="2500" dirty="0">
              <a:solidFill>
                <a:schemeClr val="tx1"/>
              </a:solidFill>
              <a:effectLst>
                <a:outerShdw blurRad="38100" dist="38100" dir="2700000" algn="tl">
                  <a:srgbClr val="C0C0C0"/>
                </a:outerShdw>
              </a:effectLst>
              <a:cs typeface="AL-Mohanad Bold" pitchFamily="2" charset="-78"/>
            </a:endParaRPr>
          </a:p>
        </p:txBody>
      </p:sp>
      <p:sp>
        <p:nvSpPr>
          <p:cNvPr id="6" name="مستطيل ذو زوايا قطرية مستديرة 5"/>
          <p:cNvSpPr/>
          <p:nvPr/>
        </p:nvSpPr>
        <p:spPr>
          <a:xfrm>
            <a:off x="2295040" y="2276872"/>
            <a:ext cx="4536504" cy="432048"/>
          </a:xfrm>
          <a:prstGeom prst="round2DiagRect">
            <a:avLst>
              <a:gd name="adj1" fmla="val 0"/>
              <a:gd name="adj2" fmla="val 50000"/>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2400" dirty="0" smtClean="0">
                <a:solidFill>
                  <a:schemeClr val="tx2">
                    <a:lumMod val="75000"/>
                  </a:schemeClr>
                </a:solidFill>
                <a:cs typeface="AL-Mateen" pitchFamily="2" charset="-78"/>
              </a:rPr>
              <a:t>ترجيح المؤلف : فيه تفصيل</a:t>
            </a:r>
            <a:endParaRPr lang="ar-SA" sz="2400" dirty="0">
              <a:solidFill>
                <a:schemeClr val="tx2">
                  <a:lumMod val="75000"/>
                </a:schemeClr>
              </a:solidFill>
              <a:cs typeface="AL-Mateen" pitchFamily="2" charset="-78"/>
            </a:endParaRPr>
          </a:p>
        </p:txBody>
      </p:sp>
      <p:sp>
        <p:nvSpPr>
          <p:cNvPr id="2" name="مستطيل مستدير الزوايا 1"/>
          <p:cNvSpPr/>
          <p:nvPr/>
        </p:nvSpPr>
        <p:spPr>
          <a:xfrm>
            <a:off x="1975944" y="2924944"/>
            <a:ext cx="5184576" cy="50405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defRPr/>
            </a:pPr>
            <a:r>
              <a:rPr lang="ar-SA" sz="2000" dirty="0">
                <a:solidFill>
                  <a:srgbClr val="C00000"/>
                </a:solidFill>
                <a:effectLst>
                  <a:outerShdw blurRad="38100" dist="38100" dir="2700000" algn="tl">
                    <a:srgbClr val="C0C0C0"/>
                  </a:outerShdw>
                </a:effectLst>
                <a:cs typeface="AL-Mohanad Bold" pitchFamily="2" charset="-78"/>
              </a:rPr>
              <a:t>*</a:t>
            </a:r>
            <a:r>
              <a:rPr lang="ar-KW" sz="2000" dirty="0">
                <a:solidFill>
                  <a:srgbClr val="C00000"/>
                </a:solidFill>
                <a:effectLst>
                  <a:outerShdw blurRad="38100" dist="38100" dir="2700000" algn="tl">
                    <a:srgbClr val="C0C0C0"/>
                  </a:outerShdw>
                </a:effectLst>
                <a:cs typeface="AL-Mohanad Bold" pitchFamily="2" charset="-78"/>
              </a:rPr>
              <a:t> في الحالة الأولى </a:t>
            </a:r>
            <a:r>
              <a:rPr lang="ar-KW" sz="2000" dirty="0" smtClean="0">
                <a:solidFill>
                  <a:srgbClr val="C00000"/>
                </a:solidFill>
                <a:effectLst>
                  <a:outerShdw blurRad="38100" dist="38100" dir="2700000" algn="tl">
                    <a:srgbClr val="C0C0C0"/>
                  </a:outerShdw>
                </a:effectLst>
                <a:cs typeface="AL-Mohanad Bold" pitchFamily="2" charset="-78"/>
              </a:rPr>
              <a:t>(</a:t>
            </a:r>
            <a:r>
              <a:rPr lang="ar-SA" sz="2000" dirty="0" smtClean="0">
                <a:solidFill>
                  <a:srgbClr val="C00000"/>
                </a:solidFill>
                <a:effectLst>
                  <a:outerShdw blurRad="38100" dist="38100" dir="2700000" algn="tl">
                    <a:srgbClr val="C0C0C0"/>
                  </a:outerShdw>
                </a:effectLst>
                <a:cs typeface="AL-Mohanad Bold" pitchFamily="2" charset="-78"/>
              </a:rPr>
              <a:t>الاتفاق و الاختلاف في القاعدة المستنبطة):</a:t>
            </a:r>
            <a:endParaRPr lang="ar-KW" sz="2000" dirty="0">
              <a:solidFill>
                <a:srgbClr val="C00000"/>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101053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bg/>
                                          </p:spTgt>
                                        </p:tgtEl>
                                        <p:attrNameLst>
                                          <p:attrName>style.visibility</p:attrName>
                                        </p:attrNameLst>
                                      </p:cBhvr>
                                      <p:to>
                                        <p:strVal val="visible"/>
                                      </p:to>
                                    </p:set>
                                    <p:animEffect transition="in" filter="fade">
                                      <p:cBhvr>
                                        <p:cTn id="12" dur="500"/>
                                        <p:tgtEl>
                                          <p:spTgt spid="26">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xEl>
                                              <p:pRg st="1" end="1"/>
                                            </p:txEl>
                                          </p:spTgt>
                                        </p:tgtEl>
                                        <p:attrNameLst>
                                          <p:attrName>style.visibility</p:attrName>
                                        </p:attrNameLst>
                                      </p:cBhvr>
                                      <p:to>
                                        <p:strVal val="visible"/>
                                      </p:to>
                                    </p:set>
                                    <p:animEffect transition="in" filter="fade">
                                      <p:cBhvr>
                                        <p:cTn id="17" dur="500"/>
                                        <p:tgtEl>
                                          <p:spTgt spid="2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xEl>
                                              <p:pRg st="2" end="2"/>
                                            </p:txEl>
                                          </p:spTgt>
                                        </p:tgtEl>
                                        <p:attrNameLst>
                                          <p:attrName>style.visibility</p:attrName>
                                        </p:attrNameLst>
                                      </p:cBhvr>
                                      <p:to>
                                        <p:strVal val="visible"/>
                                      </p:to>
                                    </p:set>
                                    <p:animEffect transition="in" filter="fade">
                                      <p:cBhvr>
                                        <p:cTn id="22" dur="500"/>
                                        <p:tgtEl>
                                          <p:spTgt spid="2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animBg="1"/>
      <p:bldP spid="2" grpId="0" animBg="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5364088" y="3444607"/>
            <a:ext cx="3312368" cy="864096"/>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3200" dirty="0" smtClean="0">
                <a:solidFill>
                  <a:schemeClr val="bg1"/>
                </a:solidFill>
                <a:effectLst>
                  <a:outerShdw blurRad="38100" dist="38100" dir="2700000" algn="tl">
                    <a:srgbClr val="000000">
                      <a:alpha val="43137"/>
                    </a:srgbClr>
                  </a:outerShdw>
                </a:effectLst>
                <a:cs typeface="AL-Mohanad Bold" pitchFamily="2" charset="-78"/>
              </a:rPr>
              <a:t>قبل التدوين</a:t>
            </a:r>
            <a:endParaRPr lang="ar-SA" sz="3200" dirty="0">
              <a:solidFill>
                <a:schemeClr val="bg1"/>
              </a:solidFill>
              <a:effectLst>
                <a:outerShdw blurRad="38100" dist="38100" dir="2700000" algn="tl">
                  <a:srgbClr val="000000">
                    <a:alpha val="43137"/>
                  </a:srgbClr>
                </a:outerShdw>
              </a:effectLst>
              <a:cs typeface="AL-Mohanad Bold" pitchFamily="2" charset="-78"/>
            </a:endParaRPr>
          </a:p>
        </p:txBody>
      </p:sp>
      <p:sp>
        <p:nvSpPr>
          <p:cNvPr id="5" name="مستطيل مستدير الزوايا 4"/>
          <p:cNvSpPr/>
          <p:nvPr/>
        </p:nvSpPr>
        <p:spPr>
          <a:xfrm>
            <a:off x="539552" y="3444607"/>
            <a:ext cx="3312368" cy="864096"/>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3200" dirty="0" smtClean="0">
                <a:solidFill>
                  <a:schemeClr val="bg1"/>
                </a:solidFill>
                <a:effectLst>
                  <a:outerShdw blurRad="38100" dist="38100" dir="2700000" algn="tl">
                    <a:srgbClr val="000000">
                      <a:alpha val="43137"/>
                    </a:srgbClr>
                  </a:outerShdw>
                </a:effectLst>
                <a:cs typeface="AL-Mohanad Bold" pitchFamily="2" charset="-78"/>
              </a:rPr>
              <a:t>في مرحلة تدوينها</a:t>
            </a:r>
            <a:endParaRPr lang="ar-SA" sz="3200" dirty="0">
              <a:solidFill>
                <a:schemeClr val="bg1"/>
              </a:solidFill>
              <a:effectLst>
                <a:outerShdw blurRad="38100" dist="38100" dir="2700000" algn="tl">
                  <a:srgbClr val="000000">
                    <a:alpha val="43137"/>
                  </a:srgbClr>
                </a:outerShdw>
              </a:effectLst>
              <a:cs typeface="AL-Mohanad Bold" pitchFamily="2" charset="-78"/>
            </a:endParaRPr>
          </a:p>
        </p:txBody>
      </p:sp>
      <p:sp>
        <p:nvSpPr>
          <p:cNvPr id="6" name="مستطيل مستدير الزوايا 5"/>
          <p:cNvSpPr/>
          <p:nvPr/>
        </p:nvSpPr>
        <p:spPr>
          <a:xfrm>
            <a:off x="2915816" y="5013176"/>
            <a:ext cx="3312368" cy="864096"/>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3200" dirty="0" smtClean="0">
                <a:solidFill>
                  <a:schemeClr val="bg1"/>
                </a:solidFill>
                <a:effectLst>
                  <a:outerShdw blurRad="38100" dist="38100" dir="2700000" algn="tl">
                    <a:srgbClr val="000000">
                      <a:alpha val="43137"/>
                    </a:srgbClr>
                  </a:outerShdw>
                </a:effectLst>
                <a:cs typeface="AL-Mohanad Bold" pitchFamily="2" charset="-78"/>
              </a:rPr>
              <a:t>الدراسات المعاصرة</a:t>
            </a:r>
            <a:endParaRPr lang="ar-SA" sz="3200" dirty="0">
              <a:solidFill>
                <a:schemeClr val="bg1"/>
              </a:solidFill>
              <a:effectLst>
                <a:outerShdw blurRad="38100" dist="38100" dir="2700000" algn="tl">
                  <a:srgbClr val="000000">
                    <a:alpha val="43137"/>
                  </a:srgbClr>
                </a:outerShdw>
              </a:effectLst>
              <a:cs typeface="AL-Mohanad Bold" pitchFamily="2" charset="-78"/>
            </a:endParaRPr>
          </a:p>
        </p:txBody>
      </p:sp>
      <p:sp>
        <p:nvSpPr>
          <p:cNvPr id="2" name="سهم للأسفل 1"/>
          <p:cNvSpPr/>
          <p:nvPr/>
        </p:nvSpPr>
        <p:spPr>
          <a:xfrm>
            <a:off x="6228184" y="2852936"/>
            <a:ext cx="288032" cy="50405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3" name="مستطيل مستدير الزوايا 2"/>
          <p:cNvSpPr/>
          <p:nvPr/>
        </p:nvSpPr>
        <p:spPr>
          <a:xfrm>
            <a:off x="1979712" y="1988840"/>
            <a:ext cx="5184576" cy="864096"/>
          </a:xfrm>
          <a:prstGeom prst="roundRect">
            <a:avLst/>
          </a:prstGeom>
          <a:solidFill>
            <a:schemeClr val="bg2">
              <a:lumMod val="75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3600" dirty="0" smtClean="0">
                <a:solidFill>
                  <a:schemeClr val="tx1"/>
                </a:solidFill>
                <a:cs typeface="AL-Mateen" pitchFamily="2" charset="-78"/>
              </a:rPr>
              <a:t>المسار التاريخي للقواعد الفقهية </a:t>
            </a:r>
            <a:endParaRPr lang="ar-SA" sz="3600" dirty="0">
              <a:solidFill>
                <a:schemeClr val="tx1"/>
              </a:solidFill>
              <a:cs typeface="AL-Mateen" pitchFamily="2" charset="-78"/>
            </a:endParaRPr>
          </a:p>
        </p:txBody>
      </p:sp>
      <p:sp>
        <p:nvSpPr>
          <p:cNvPr id="9" name="سهم للأسفل 8"/>
          <p:cNvSpPr/>
          <p:nvPr/>
        </p:nvSpPr>
        <p:spPr>
          <a:xfrm>
            <a:off x="2941004" y="2852936"/>
            <a:ext cx="288032" cy="50405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2" name="سهم للأسفل 11"/>
          <p:cNvSpPr/>
          <p:nvPr/>
        </p:nvSpPr>
        <p:spPr>
          <a:xfrm>
            <a:off x="4427984" y="2852936"/>
            <a:ext cx="288032" cy="201622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747630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2" grpId="0" animBg="1"/>
      <p:bldP spid="3" grpId="0" animBg="1"/>
      <p:bldP spid="9" grpId="0" animBg="1"/>
      <p:bldP spid="12" grpId="0" animBg="1"/>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5004048" y="3444606"/>
            <a:ext cx="3312368" cy="1208529"/>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3200" dirty="0" smtClean="0">
                <a:solidFill>
                  <a:srgbClr val="FFFF00"/>
                </a:solidFill>
                <a:effectLst>
                  <a:outerShdw blurRad="38100" dist="38100" dir="2700000" algn="tl">
                    <a:srgbClr val="000000">
                      <a:alpha val="43137"/>
                    </a:srgbClr>
                  </a:outerShdw>
                </a:effectLst>
                <a:cs typeface="AL-Mohanad Bold" pitchFamily="2" charset="-78"/>
              </a:rPr>
              <a:t>قبل </a:t>
            </a:r>
          </a:p>
          <a:p>
            <a:pPr algn="ctr"/>
            <a:r>
              <a:rPr lang="ar-SA" sz="3200" dirty="0" smtClean="0">
                <a:solidFill>
                  <a:schemeClr val="bg1"/>
                </a:solidFill>
                <a:effectLst>
                  <a:outerShdw blurRad="38100" dist="38100" dir="2700000" algn="tl">
                    <a:srgbClr val="000000">
                      <a:alpha val="43137"/>
                    </a:srgbClr>
                  </a:outerShdw>
                </a:effectLst>
                <a:cs typeface="AL-Mohanad Bold" pitchFamily="2" charset="-78"/>
              </a:rPr>
              <a:t>تدوين الفقه</a:t>
            </a:r>
            <a:endParaRPr lang="ar-SA" sz="3200" dirty="0">
              <a:solidFill>
                <a:schemeClr val="bg1"/>
              </a:solidFill>
              <a:effectLst>
                <a:outerShdw blurRad="38100" dist="38100" dir="2700000" algn="tl">
                  <a:srgbClr val="000000">
                    <a:alpha val="43137"/>
                  </a:srgbClr>
                </a:outerShdw>
              </a:effectLst>
              <a:cs typeface="AL-Mohanad Bold" pitchFamily="2" charset="-78"/>
            </a:endParaRPr>
          </a:p>
        </p:txBody>
      </p:sp>
      <p:sp>
        <p:nvSpPr>
          <p:cNvPr id="5" name="مستطيل مستدير الزوايا 4"/>
          <p:cNvSpPr/>
          <p:nvPr/>
        </p:nvSpPr>
        <p:spPr>
          <a:xfrm>
            <a:off x="827584" y="3444606"/>
            <a:ext cx="3312368" cy="1208529"/>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3200" dirty="0" smtClean="0">
                <a:solidFill>
                  <a:srgbClr val="FFFF00"/>
                </a:solidFill>
                <a:effectLst>
                  <a:outerShdw blurRad="38100" dist="38100" dir="2700000" algn="tl">
                    <a:srgbClr val="000000">
                      <a:alpha val="43137"/>
                    </a:srgbClr>
                  </a:outerShdw>
                </a:effectLst>
                <a:cs typeface="AL-Mohanad Bold" pitchFamily="2" charset="-78"/>
              </a:rPr>
              <a:t>في مرحلة </a:t>
            </a:r>
          </a:p>
          <a:p>
            <a:pPr algn="ctr"/>
            <a:r>
              <a:rPr lang="ar-SA" sz="3200" dirty="0" smtClean="0">
                <a:solidFill>
                  <a:schemeClr val="bg1"/>
                </a:solidFill>
                <a:effectLst>
                  <a:outerShdw blurRad="38100" dist="38100" dir="2700000" algn="tl">
                    <a:srgbClr val="000000">
                      <a:alpha val="43137"/>
                    </a:srgbClr>
                  </a:outerShdw>
                </a:effectLst>
                <a:cs typeface="AL-Mohanad Bold" pitchFamily="2" charset="-78"/>
              </a:rPr>
              <a:t>تدوين الفقه</a:t>
            </a:r>
            <a:endParaRPr lang="ar-SA" sz="3200" dirty="0">
              <a:solidFill>
                <a:schemeClr val="bg1"/>
              </a:solidFill>
              <a:effectLst>
                <a:outerShdw blurRad="38100" dist="38100" dir="2700000" algn="tl">
                  <a:srgbClr val="000000">
                    <a:alpha val="43137"/>
                  </a:srgbClr>
                </a:outerShdw>
              </a:effectLst>
              <a:cs typeface="AL-Mohanad Bold" pitchFamily="2" charset="-78"/>
            </a:endParaRPr>
          </a:p>
        </p:txBody>
      </p:sp>
      <p:sp>
        <p:nvSpPr>
          <p:cNvPr id="2" name="سهم للأسفل 1"/>
          <p:cNvSpPr/>
          <p:nvPr/>
        </p:nvSpPr>
        <p:spPr>
          <a:xfrm>
            <a:off x="6228184" y="2852936"/>
            <a:ext cx="288032" cy="504056"/>
          </a:xfrm>
          <a:prstGeom prst="downArrow">
            <a:avLst/>
          </a:prstGeom>
        </p:spPr>
        <p:style>
          <a:lnRef idx="0">
            <a:schemeClr val="accent4"/>
          </a:lnRef>
          <a:fillRef idx="3">
            <a:schemeClr val="accent4"/>
          </a:fillRef>
          <a:effectRef idx="3">
            <a:schemeClr val="accent4"/>
          </a:effectRef>
          <a:fontRef idx="minor">
            <a:schemeClr val="lt1"/>
          </a:fontRef>
        </p:style>
        <p:txBody>
          <a:bodyPr rtlCol="1" anchor="ctr"/>
          <a:lstStyle/>
          <a:p>
            <a:pPr algn="ctr"/>
            <a:endParaRPr lang="ar-SA"/>
          </a:p>
        </p:txBody>
      </p:sp>
      <p:sp>
        <p:nvSpPr>
          <p:cNvPr id="3" name="مستطيل مستدير الزوايا 2"/>
          <p:cNvSpPr/>
          <p:nvPr/>
        </p:nvSpPr>
        <p:spPr>
          <a:xfrm>
            <a:off x="1979712" y="1988840"/>
            <a:ext cx="5184576" cy="864096"/>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600" dirty="0" smtClean="0">
                <a:solidFill>
                  <a:srgbClr val="C00000"/>
                </a:solidFill>
                <a:cs typeface="AL-Mateen" pitchFamily="2" charset="-78"/>
              </a:rPr>
              <a:t>القواعد الفقهية قبل تدوينها</a:t>
            </a:r>
            <a:endParaRPr lang="ar-SA" sz="3600" dirty="0">
              <a:solidFill>
                <a:srgbClr val="C00000"/>
              </a:solidFill>
              <a:cs typeface="AL-Mateen" pitchFamily="2" charset="-78"/>
            </a:endParaRPr>
          </a:p>
        </p:txBody>
      </p:sp>
      <p:sp>
        <p:nvSpPr>
          <p:cNvPr id="9" name="سهم للأسفل 8"/>
          <p:cNvSpPr/>
          <p:nvPr/>
        </p:nvSpPr>
        <p:spPr>
          <a:xfrm>
            <a:off x="2941004" y="2852936"/>
            <a:ext cx="288032" cy="504056"/>
          </a:xfrm>
          <a:prstGeom prst="downArrow">
            <a:avLst/>
          </a:prstGeom>
        </p:spPr>
        <p:style>
          <a:lnRef idx="0">
            <a:schemeClr val="accent4"/>
          </a:lnRef>
          <a:fillRef idx="3">
            <a:schemeClr val="accent4"/>
          </a:fillRef>
          <a:effectRef idx="3">
            <a:schemeClr val="accent4"/>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896157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 grpId="0" animBg="1"/>
      <p:bldP spid="3" grpId="0" animBg="1"/>
      <p:bldP spid="9" grpId="0" animBg="1"/>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1390862" y="2348584"/>
            <a:ext cx="6584657" cy="726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1" name="مستطيل ذو زوايا قطرية مستديرة 10"/>
          <p:cNvSpPr/>
          <p:nvPr/>
        </p:nvSpPr>
        <p:spPr>
          <a:xfrm>
            <a:off x="2524712" y="1484784"/>
            <a:ext cx="4375442" cy="648072"/>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dirty="0" smtClean="0">
                <a:solidFill>
                  <a:srgbClr val="C00000"/>
                </a:solidFill>
                <a:effectLst>
                  <a:outerShdw blurRad="38100" dist="38100" dir="2700000" algn="tl">
                    <a:srgbClr val="000000">
                      <a:alpha val="43137"/>
                    </a:srgbClr>
                  </a:outerShdw>
                </a:effectLst>
                <a:cs typeface="AL-Mateen" pitchFamily="2" charset="-78"/>
              </a:rPr>
              <a:t>القواعد الفقهية قبل تدوين الفقه</a:t>
            </a:r>
            <a:endParaRPr lang="ar-SA" sz="2800" dirty="0">
              <a:solidFill>
                <a:srgbClr val="C00000"/>
              </a:solidFill>
              <a:effectLst>
                <a:outerShdw blurRad="38100" dist="38100" dir="2700000" algn="tl">
                  <a:srgbClr val="000000">
                    <a:alpha val="43137"/>
                  </a:srgbClr>
                </a:outerShdw>
              </a:effectLst>
              <a:cs typeface="AL-Mateen" pitchFamily="2" charset="-78"/>
            </a:endParaRPr>
          </a:p>
        </p:txBody>
      </p:sp>
      <p:sp>
        <p:nvSpPr>
          <p:cNvPr id="14" name="سهم للأسفل 13"/>
          <p:cNvSpPr/>
          <p:nvPr/>
        </p:nvSpPr>
        <p:spPr>
          <a:xfrm>
            <a:off x="7831503" y="2395240"/>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5" name="سهم للأسفل 14"/>
          <p:cNvSpPr/>
          <p:nvPr/>
        </p:nvSpPr>
        <p:spPr>
          <a:xfrm>
            <a:off x="5604238" y="2421184"/>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6" name="سهم للأسفل 15"/>
          <p:cNvSpPr/>
          <p:nvPr/>
        </p:nvSpPr>
        <p:spPr>
          <a:xfrm>
            <a:off x="3328407" y="2403716"/>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7" name="سهم للأسفل 16"/>
          <p:cNvSpPr/>
          <p:nvPr/>
        </p:nvSpPr>
        <p:spPr>
          <a:xfrm>
            <a:off x="1347100" y="2391419"/>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8" name="مستطيل ذو زوايا قطرية مستديرة 17"/>
          <p:cNvSpPr/>
          <p:nvPr/>
        </p:nvSpPr>
        <p:spPr>
          <a:xfrm>
            <a:off x="6895400" y="2636912"/>
            <a:ext cx="1853066" cy="441907"/>
          </a:xfrm>
          <a:prstGeom prst="round2DiagRect">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dirty="0" smtClean="0">
                <a:solidFill>
                  <a:schemeClr val="tx1"/>
                </a:solidFill>
                <a:cs typeface="AL-Mohanad Bold" pitchFamily="2" charset="-78"/>
              </a:rPr>
              <a:t>نصوص القرآن</a:t>
            </a:r>
            <a:endParaRPr lang="ar-SA" dirty="0">
              <a:solidFill>
                <a:schemeClr val="tx1"/>
              </a:solidFill>
              <a:cs typeface="AL-Mohanad Bold" pitchFamily="2" charset="-78"/>
            </a:endParaRPr>
          </a:p>
        </p:txBody>
      </p:sp>
      <p:sp>
        <p:nvSpPr>
          <p:cNvPr id="19" name="مستطيل ذو زوايا قطرية مستديرة 18"/>
          <p:cNvSpPr/>
          <p:nvPr/>
        </p:nvSpPr>
        <p:spPr>
          <a:xfrm>
            <a:off x="4676799" y="2636912"/>
            <a:ext cx="2041793" cy="441908"/>
          </a:xfrm>
          <a:prstGeom prst="round2DiagRect">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dirty="0" smtClean="0">
                <a:solidFill>
                  <a:schemeClr val="tx1"/>
                </a:solidFill>
                <a:cs typeface="AL-Mohanad Bold" pitchFamily="2" charset="-78"/>
              </a:rPr>
              <a:t>نصوص السنة</a:t>
            </a:r>
            <a:endParaRPr lang="ar-SA" dirty="0">
              <a:solidFill>
                <a:schemeClr val="tx1"/>
              </a:solidFill>
              <a:cs typeface="AL-Mohanad Bold" pitchFamily="2" charset="-78"/>
            </a:endParaRPr>
          </a:p>
        </p:txBody>
      </p:sp>
      <p:sp>
        <p:nvSpPr>
          <p:cNvPr id="20" name="مستطيل ذو زوايا قطرية مستديرة 19"/>
          <p:cNvSpPr/>
          <p:nvPr/>
        </p:nvSpPr>
        <p:spPr>
          <a:xfrm>
            <a:off x="2555776" y="2636912"/>
            <a:ext cx="1875268" cy="441908"/>
          </a:xfrm>
          <a:prstGeom prst="round2DiagRect">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dirty="0" smtClean="0">
                <a:solidFill>
                  <a:schemeClr val="tx1"/>
                </a:solidFill>
                <a:cs typeface="AL-Mohanad Bold" pitchFamily="2" charset="-78"/>
              </a:rPr>
              <a:t>أقول الصحابة</a:t>
            </a:r>
            <a:endParaRPr lang="ar-SA" dirty="0">
              <a:solidFill>
                <a:schemeClr val="tx1"/>
              </a:solidFill>
              <a:cs typeface="AL-Mohanad Bold" pitchFamily="2" charset="-78"/>
            </a:endParaRPr>
          </a:p>
        </p:txBody>
      </p:sp>
      <p:sp>
        <p:nvSpPr>
          <p:cNvPr id="21" name="مستطيل ذو زوايا قطرية مستديرة 20"/>
          <p:cNvSpPr/>
          <p:nvPr/>
        </p:nvSpPr>
        <p:spPr>
          <a:xfrm>
            <a:off x="369967" y="2656632"/>
            <a:ext cx="2041793" cy="422187"/>
          </a:xfrm>
          <a:prstGeom prst="round2DiagRect">
            <a:avLst/>
          </a:prstGeom>
        </p:spPr>
        <p:style>
          <a:lnRef idx="1">
            <a:schemeClr val="accent3"/>
          </a:lnRef>
          <a:fillRef idx="3">
            <a:schemeClr val="accent3"/>
          </a:fillRef>
          <a:effectRef idx="2">
            <a:schemeClr val="accent3"/>
          </a:effectRef>
          <a:fontRef idx="minor">
            <a:schemeClr val="lt1"/>
          </a:fontRef>
        </p:style>
        <p:txBody>
          <a:bodyPr rtlCol="1" anchor="ctr"/>
          <a:lstStyle/>
          <a:p>
            <a:pPr algn="ctr">
              <a:defRPr/>
            </a:pPr>
            <a:r>
              <a:rPr lang="ar-SA" dirty="0" smtClean="0">
                <a:solidFill>
                  <a:schemeClr val="tx1"/>
                </a:solidFill>
                <a:cs typeface="AL-Mohanad Bold" pitchFamily="2" charset="-78"/>
              </a:rPr>
              <a:t>أقوال التابعين</a:t>
            </a:r>
            <a:endParaRPr lang="ar-SA" dirty="0">
              <a:solidFill>
                <a:schemeClr val="tx1"/>
              </a:solidFill>
              <a:cs typeface="AL-Mohanad Bold" pitchFamily="2" charset="-78"/>
            </a:endParaRPr>
          </a:p>
        </p:txBody>
      </p:sp>
      <p:sp>
        <p:nvSpPr>
          <p:cNvPr id="22" name="مستطيل 21"/>
          <p:cNvSpPr/>
          <p:nvPr/>
        </p:nvSpPr>
        <p:spPr>
          <a:xfrm>
            <a:off x="6895399" y="3623816"/>
            <a:ext cx="1853066" cy="2613496"/>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justLow">
              <a:defRPr/>
            </a:pPr>
            <a:r>
              <a:rPr lang="ar-SA" dirty="0" smtClean="0">
                <a:solidFill>
                  <a:schemeClr val="tx1"/>
                </a:solidFill>
                <a:cs typeface="AL-Mohanad Bold" pitchFamily="2" charset="-78"/>
              </a:rPr>
              <a:t>* ( ولا تزر </a:t>
            </a:r>
            <a:r>
              <a:rPr lang="ar-SA" dirty="0" err="1" smtClean="0">
                <a:solidFill>
                  <a:schemeClr val="tx1"/>
                </a:solidFill>
                <a:cs typeface="AL-Mohanad Bold" pitchFamily="2" charset="-78"/>
              </a:rPr>
              <a:t>وازرة</a:t>
            </a:r>
            <a:r>
              <a:rPr lang="ar-SA" dirty="0" smtClean="0">
                <a:solidFill>
                  <a:schemeClr val="tx1"/>
                </a:solidFill>
                <a:cs typeface="AL-Mohanad Bold" pitchFamily="2" charset="-78"/>
              </a:rPr>
              <a:t> وزر </a:t>
            </a:r>
            <a:r>
              <a:rPr lang="ar-SA" dirty="0" smtClean="0">
                <a:solidFill>
                  <a:schemeClr val="tx1"/>
                </a:solidFill>
                <a:cs typeface="AL-Mohanad Bold" pitchFamily="2" charset="-78"/>
              </a:rPr>
              <a:t>أخرى ) .</a:t>
            </a:r>
          </a:p>
          <a:p>
            <a:pPr algn="justLow">
              <a:defRPr/>
            </a:pPr>
            <a:r>
              <a:rPr lang="ar-SA" dirty="0" smtClean="0">
                <a:solidFill>
                  <a:schemeClr val="tx1"/>
                </a:solidFill>
                <a:cs typeface="AL-Mohanad Bold" pitchFamily="2" charset="-78"/>
              </a:rPr>
              <a:t>* ( لا يكلف الله نفساً إلا وسعها ) .</a:t>
            </a:r>
          </a:p>
        </p:txBody>
      </p:sp>
      <p:sp>
        <p:nvSpPr>
          <p:cNvPr id="23" name="مستطيل 22"/>
          <p:cNvSpPr/>
          <p:nvPr/>
        </p:nvSpPr>
        <p:spPr>
          <a:xfrm>
            <a:off x="4659383" y="3623816"/>
            <a:ext cx="2041793" cy="2613496"/>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sz="2000" dirty="0" smtClean="0">
                <a:solidFill>
                  <a:schemeClr val="tx1"/>
                </a:solidFill>
                <a:cs typeface="AL-Mohanad Bold" pitchFamily="2" charset="-78"/>
              </a:rPr>
              <a:t>* ( الخراج بالضمان ).</a:t>
            </a:r>
          </a:p>
          <a:p>
            <a:pPr algn="ctr">
              <a:defRPr/>
            </a:pPr>
            <a:r>
              <a:rPr lang="ar-SA" sz="2000" dirty="0" smtClean="0">
                <a:solidFill>
                  <a:schemeClr val="tx1"/>
                </a:solidFill>
                <a:cs typeface="AL-Mohanad Bold" pitchFamily="2" charset="-78"/>
              </a:rPr>
              <a:t>* ( لا ضرر ولا ضرار).</a:t>
            </a:r>
          </a:p>
        </p:txBody>
      </p:sp>
      <p:sp>
        <p:nvSpPr>
          <p:cNvPr id="24" name="مستطيل 23"/>
          <p:cNvSpPr/>
          <p:nvPr/>
        </p:nvSpPr>
        <p:spPr>
          <a:xfrm>
            <a:off x="2555776" y="3623816"/>
            <a:ext cx="1875268" cy="2613496"/>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sz="2000" dirty="0" smtClean="0">
                <a:solidFill>
                  <a:schemeClr val="tx1"/>
                </a:solidFill>
                <a:cs typeface="AL-Mohanad Bold" pitchFamily="2" charset="-78"/>
              </a:rPr>
              <a:t>* قول علي رضي الله عنه ( من أجر أجيراً فهو ضامن .</a:t>
            </a:r>
          </a:p>
          <a:p>
            <a:pPr algn="ctr">
              <a:defRPr/>
            </a:pPr>
            <a:r>
              <a:rPr lang="ar-SA" sz="2000" dirty="0" smtClean="0">
                <a:solidFill>
                  <a:schemeClr val="tx1"/>
                </a:solidFill>
                <a:cs typeface="AL-Mohanad Bold" pitchFamily="2" charset="-78"/>
              </a:rPr>
              <a:t>* قول </a:t>
            </a:r>
            <a:r>
              <a:rPr lang="ar-SA" sz="2000" dirty="0" smtClean="0">
                <a:solidFill>
                  <a:schemeClr val="tx1"/>
                </a:solidFill>
                <a:cs typeface="AL-Mohanad Bold" pitchFamily="2" charset="-78"/>
              </a:rPr>
              <a:t>ابن عباس : </a:t>
            </a:r>
            <a:endParaRPr lang="ar-SA" sz="2000" dirty="0" smtClean="0">
              <a:solidFill>
                <a:schemeClr val="tx1"/>
              </a:solidFill>
              <a:cs typeface="AL-Mohanad Bold" pitchFamily="2" charset="-78"/>
            </a:endParaRPr>
          </a:p>
          <a:p>
            <a:pPr algn="ctr">
              <a:defRPr/>
            </a:pPr>
            <a:r>
              <a:rPr lang="ar-SA" sz="2000" dirty="0" smtClean="0">
                <a:solidFill>
                  <a:schemeClr val="tx1"/>
                </a:solidFill>
                <a:cs typeface="AL-Mohanad Bold" pitchFamily="2" charset="-78"/>
              </a:rPr>
              <a:t>( </a:t>
            </a:r>
            <a:r>
              <a:rPr lang="ar-SA" sz="2000" dirty="0" smtClean="0">
                <a:solidFill>
                  <a:schemeClr val="tx1"/>
                </a:solidFill>
                <a:cs typeface="AL-Mohanad Bold" pitchFamily="2" charset="-78"/>
              </a:rPr>
              <a:t>لا فـيء إلا في الجماع).</a:t>
            </a:r>
          </a:p>
        </p:txBody>
      </p:sp>
      <p:sp>
        <p:nvSpPr>
          <p:cNvPr id="25" name="مستطيل 24"/>
          <p:cNvSpPr/>
          <p:nvPr/>
        </p:nvSpPr>
        <p:spPr>
          <a:xfrm>
            <a:off x="369966" y="3623816"/>
            <a:ext cx="2041793" cy="2613496"/>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sz="2000" dirty="0" smtClean="0">
                <a:solidFill>
                  <a:schemeClr val="tx1"/>
                </a:solidFill>
                <a:cs typeface="AL-Mohanad Bold" pitchFamily="2" charset="-78"/>
              </a:rPr>
              <a:t>* قول القاضي شريح : لا يقضي على غائب .</a:t>
            </a:r>
          </a:p>
          <a:p>
            <a:pPr algn="ctr">
              <a:defRPr/>
            </a:pPr>
            <a:r>
              <a:rPr lang="ar-SA" sz="2000" dirty="0" smtClean="0">
                <a:solidFill>
                  <a:schemeClr val="tx1"/>
                </a:solidFill>
                <a:cs typeface="AL-Mohanad Bold" pitchFamily="2" charset="-78"/>
              </a:rPr>
              <a:t>* قول الشعبي : المعتدي في الصدقة كمانعها . </a:t>
            </a:r>
          </a:p>
        </p:txBody>
      </p:sp>
      <p:sp>
        <p:nvSpPr>
          <p:cNvPr id="6" name="شكل بيضاوي 5"/>
          <p:cNvSpPr/>
          <p:nvPr/>
        </p:nvSpPr>
        <p:spPr>
          <a:xfrm>
            <a:off x="7164288" y="3159188"/>
            <a:ext cx="1368152" cy="410840"/>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dirty="0" smtClean="0">
                <a:effectLst>
                  <a:outerShdw blurRad="38100" dist="38100" dir="2700000" algn="tl">
                    <a:srgbClr val="000000">
                      <a:alpha val="43137"/>
                    </a:srgbClr>
                  </a:outerShdw>
                </a:effectLst>
                <a:cs typeface="AL-Mohanad Bold" pitchFamily="2" charset="-78"/>
              </a:rPr>
              <a:t>مثاله</a:t>
            </a:r>
            <a:endParaRPr lang="ar-SA" dirty="0">
              <a:effectLst>
                <a:outerShdw blurRad="38100" dist="38100" dir="2700000" algn="tl">
                  <a:srgbClr val="000000">
                    <a:alpha val="43137"/>
                  </a:srgbClr>
                </a:outerShdw>
              </a:effectLst>
              <a:cs typeface="AL-Mohanad Bold" pitchFamily="2" charset="-78"/>
            </a:endParaRPr>
          </a:p>
        </p:txBody>
      </p:sp>
      <p:sp>
        <p:nvSpPr>
          <p:cNvPr id="26" name="شكل بيضاوي 25"/>
          <p:cNvSpPr/>
          <p:nvPr/>
        </p:nvSpPr>
        <p:spPr>
          <a:xfrm>
            <a:off x="4996203" y="3159188"/>
            <a:ext cx="1368152" cy="410840"/>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dirty="0" smtClean="0">
                <a:effectLst>
                  <a:outerShdw blurRad="38100" dist="38100" dir="2700000" algn="tl">
                    <a:srgbClr val="000000">
                      <a:alpha val="43137"/>
                    </a:srgbClr>
                  </a:outerShdw>
                </a:effectLst>
                <a:cs typeface="AL-Mohanad Bold" pitchFamily="2" charset="-78"/>
              </a:rPr>
              <a:t>مثاله</a:t>
            </a:r>
            <a:endParaRPr lang="ar-SA" dirty="0">
              <a:effectLst>
                <a:outerShdw blurRad="38100" dist="38100" dir="2700000" algn="tl">
                  <a:srgbClr val="000000">
                    <a:alpha val="43137"/>
                  </a:srgbClr>
                </a:outerShdw>
              </a:effectLst>
              <a:cs typeface="AL-Mohanad Bold" pitchFamily="2" charset="-78"/>
            </a:endParaRPr>
          </a:p>
        </p:txBody>
      </p:sp>
      <p:sp>
        <p:nvSpPr>
          <p:cNvPr id="27" name="شكل بيضاوي 26"/>
          <p:cNvSpPr/>
          <p:nvPr/>
        </p:nvSpPr>
        <p:spPr>
          <a:xfrm>
            <a:off x="2809334" y="3159188"/>
            <a:ext cx="1368152" cy="410840"/>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dirty="0" smtClean="0">
                <a:effectLst>
                  <a:outerShdw blurRad="38100" dist="38100" dir="2700000" algn="tl">
                    <a:srgbClr val="000000">
                      <a:alpha val="43137"/>
                    </a:srgbClr>
                  </a:outerShdw>
                </a:effectLst>
                <a:cs typeface="AL-Mohanad Bold" pitchFamily="2" charset="-78"/>
              </a:rPr>
              <a:t>مثاله</a:t>
            </a:r>
            <a:endParaRPr lang="ar-SA" dirty="0">
              <a:effectLst>
                <a:outerShdw blurRad="38100" dist="38100" dir="2700000" algn="tl">
                  <a:srgbClr val="000000">
                    <a:alpha val="43137"/>
                  </a:srgbClr>
                </a:outerShdw>
              </a:effectLst>
              <a:cs typeface="AL-Mohanad Bold" pitchFamily="2" charset="-78"/>
            </a:endParaRPr>
          </a:p>
        </p:txBody>
      </p:sp>
      <p:sp>
        <p:nvSpPr>
          <p:cNvPr id="28" name="شكل بيضاوي 27"/>
          <p:cNvSpPr/>
          <p:nvPr/>
        </p:nvSpPr>
        <p:spPr>
          <a:xfrm>
            <a:off x="706786" y="3172635"/>
            <a:ext cx="1368152" cy="410840"/>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dirty="0" smtClean="0">
                <a:effectLst>
                  <a:outerShdw blurRad="38100" dist="38100" dir="2700000" algn="tl">
                    <a:srgbClr val="000000">
                      <a:alpha val="43137"/>
                    </a:srgbClr>
                  </a:outerShdw>
                </a:effectLst>
                <a:cs typeface="AL-Mohanad Bold" pitchFamily="2" charset="-78"/>
              </a:rPr>
              <a:t>مثاله</a:t>
            </a:r>
            <a:endParaRPr lang="ar-SA" dirty="0">
              <a:effectLst>
                <a:outerShdw blurRad="38100" dist="38100" dir="2700000" algn="tl">
                  <a:srgbClr val="000000">
                    <a:alpha val="43137"/>
                  </a:srgbClr>
                </a:outerShdw>
              </a:effectLst>
              <a:cs typeface="AL-Mohanad Bold" pitchFamily="2" charset="-78"/>
            </a:endParaRPr>
          </a:p>
        </p:txBody>
      </p:sp>
    </p:spTree>
    <p:extLst>
      <p:ext uri="{BB962C8B-B14F-4D97-AF65-F5344CB8AC3E}">
        <p14:creationId xmlns:p14="http://schemas.microsoft.com/office/powerpoint/2010/main" xmlns="" val="2605225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6" grpId="0" animBg="1"/>
      <p:bldP spid="26" grpId="0" animBg="1"/>
      <p:bldP spid="27" grpId="0" animBg="1"/>
      <p:bldP spid="28"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مستطيل 30"/>
          <p:cNvSpPr/>
          <p:nvPr/>
        </p:nvSpPr>
        <p:spPr>
          <a:xfrm>
            <a:off x="1476374" y="2527993"/>
            <a:ext cx="6187281"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32" name="مستطيل 31"/>
          <p:cNvSpPr/>
          <p:nvPr/>
        </p:nvSpPr>
        <p:spPr>
          <a:xfrm rot="5400000">
            <a:off x="4247816" y="2204716"/>
            <a:ext cx="648367" cy="7200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33" name="مستطيل ذو زوايا قطرية مستديرة 32"/>
          <p:cNvSpPr/>
          <p:nvPr/>
        </p:nvSpPr>
        <p:spPr>
          <a:xfrm>
            <a:off x="2195736" y="1484784"/>
            <a:ext cx="4735482" cy="755936"/>
          </a:xfrm>
          <a:prstGeom prst="round2DiagRect">
            <a:avLst>
              <a:gd name="adj1" fmla="val 50000"/>
              <a:gd name="adj2" fmla="val 0"/>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ateen" pitchFamily="2" charset="-78"/>
              </a:rPr>
              <a:t>القواعد الفقهية في مرحلة تدوين الفقه</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34" name="سهم للأسفل 33"/>
          <p:cNvSpPr/>
          <p:nvPr/>
        </p:nvSpPr>
        <p:spPr>
          <a:xfrm>
            <a:off x="7526140" y="2574353"/>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35" name="سهم للأسفل 34"/>
          <p:cNvSpPr/>
          <p:nvPr/>
        </p:nvSpPr>
        <p:spPr>
          <a:xfrm>
            <a:off x="1432756" y="2586649"/>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38" name="سهم للأسفل 37"/>
          <p:cNvSpPr/>
          <p:nvPr/>
        </p:nvSpPr>
        <p:spPr>
          <a:xfrm>
            <a:off x="4486344" y="2574353"/>
            <a:ext cx="186916" cy="1696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39" name="مستطيل ذو زوايا قطرية مستديرة 38"/>
          <p:cNvSpPr/>
          <p:nvPr/>
        </p:nvSpPr>
        <p:spPr>
          <a:xfrm>
            <a:off x="6482493" y="2795945"/>
            <a:ext cx="2265972" cy="761344"/>
          </a:xfrm>
          <a:prstGeom prst="round2Diag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defRPr/>
            </a:pPr>
            <a:r>
              <a:rPr lang="ar-SA" sz="2000" dirty="0" smtClean="0">
                <a:solidFill>
                  <a:schemeClr val="tx1"/>
                </a:solidFill>
                <a:cs typeface="AL-Mohanad Bold" pitchFamily="2" charset="-78"/>
              </a:rPr>
              <a:t>كتاب المجموع</a:t>
            </a:r>
            <a:endParaRPr lang="ar-SA" sz="2000" dirty="0">
              <a:solidFill>
                <a:schemeClr val="tx1"/>
              </a:solidFill>
              <a:cs typeface="AL-Mohanad Bold" pitchFamily="2" charset="-78"/>
            </a:endParaRPr>
          </a:p>
        </p:txBody>
      </p:sp>
      <p:sp>
        <p:nvSpPr>
          <p:cNvPr id="40" name="مستطيل ذو زوايا قطرية مستديرة 39"/>
          <p:cNvSpPr/>
          <p:nvPr/>
        </p:nvSpPr>
        <p:spPr>
          <a:xfrm>
            <a:off x="3403010" y="2795945"/>
            <a:ext cx="2265971" cy="761344"/>
          </a:xfrm>
          <a:prstGeom prst="round2Diag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defRPr/>
            </a:pPr>
            <a:r>
              <a:rPr lang="ar-SA" sz="2000" dirty="0" smtClean="0">
                <a:solidFill>
                  <a:schemeClr val="tx1"/>
                </a:solidFill>
                <a:cs typeface="AL-Mohanad Bold" pitchFamily="2" charset="-78"/>
              </a:rPr>
              <a:t>كتاب الخراج</a:t>
            </a:r>
          </a:p>
          <a:p>
            <a:pPr algn="ctr">
              <a:defRPr/>
            </a:pPr>
            <a:r>
              <a:rPr lang="ar-SA" sz="2000" dirty="0" smtClean="0">
                <a:solidFill>
                  <a:schemeClr val="tx1"/>
                </a:solidFill>
                <a:cs typeface="AL-Mohanad Bold" pitchFamily="2" charset="-78"/>
              </a:rPr>
              <a:t>لأبي يوسف</a:t>
            </a:r>
            <a:endParaRPr lang="ar-SA" sz="2000" dirty="0">
              <a:solidFill>
                <a:schemeClr val="tx1"/>
              </a:solidFill>
              <a:cs typeface="AL-Mohanad Bold" pitchFamily="2" charset="-78"/>
            </a:endParaRPr>
          </a:p>
        </p:txBody>
      </p:sp>
      <p:sp>
        <p:nvSpPr>
          <p:cNvPr id="41" name="مستطيل ذو زوايا قطرية مستديرة 40"/>
          <p:cNvSpPr/>
          <p:nvPr/>
        </p:nvSpPr>
        <p:spPr>
          <a:xfrm>
            <a:off x="447281" y="2795945"/>
            <a:ext cx="2265973" cy="761344"/>
          </a:xfrm>
          <a:prstGeom prst="round2Diag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defRPr/>
            </a:pPr>
            <a:r>
              <a:rPr lang="ar-SA" sz="2000" dirty="0" smtClean="0">
                <a:solidFill>
                  <a:schemeClr val="tx1"/>
                </a:solidFill>
                <a:cs typeface="AL-Mohanad Bold" pitchFamily="2" charset="-78"/>
              </a:rPr>
              <a:t>المدونة في الفقه المالكي</a:t>
            </a:r>
            <a:endParaRPr lang="ar-SA" sz="2000" dirty="0">
              <a:solidFill>
                <a:schemeClr val="tx1"/>
              </a:solidFill>
              <a:cs typeface="AL-Mohanad Bold" pitchFamily="2" charset="-78"/>
            </a:endParaRPr>
          </a:p>
        </p:txBody>
      </p:sp>
      <p:sp>
        <p:nvSpPr>
          <p:cNvPr id="45" name="مستطيل 44"/>
          <p:cNvSpPr/>
          <p:nvPr/>
        </p:nvSpPr>
        <p:spPr>
          <a:xfrm>
            <a:off x="6482492" y="3693840"/>
            <a:ext cx="2265972" cy="2255440"/>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defRPr/>
            </a:pPr>
            <a:r>
              <a:rPr lang="ar-SA" sz="2000" dirty="0" smtClean="0">
                <a:solidFill>
                  <a:srgbClr val="C00000"/>
                </a:solidFill>
                <a:cs typeface="AL-Mohanad Bold" pitchFamily="2" charset="-78"/>
              </a:rPr>
              <a:t>* الشفعة على عدد الرؤوس لا على الأنصباء .</a:t>
            </a:r>
          </a:p>
          <a:p>
            <a:pPr>
              <a:defRPr/>
            </a:pPr>
            <a:endParaRPr lang="ar-SA" sz="2000" dirty="0" smtClean="0">
              <a:solidFill>
                <a:srgbClr val="C00000"/>
              </a:solidFill>
              <a:cs typeface="AL-Mohanad Bold" pitchFamily="2" charset="-78"/>
            </a:endParaRPr>
          </a:p>
          <a:p>
            <a:pPr>
              <a:defRPr/>
            </a:pPr>
            <a:r>
              <a:rPr lang="ar-SA" sz="2000" dirty="0" smtClean="0">
                <a:solidFill>
                  <a:srgbClr val="C00000"/>
                </a:solidFill>
                <a:cs typeface="AL-Mohanad Bold" pitchFamily="2" charset="-78"/>
              </a:rPr>
              <a:t>* لا شفعة إلا في عقار أو أرض .</a:t>
            </a:r>
          </a:p>
        </p:txBody>
      </p:sp>
      <p:sp>
        <p:nvSpPr>
          <p:cNvPr id="46" name="مستطيل 45"/>
          <p:cNvSpPr/>
          <p:nvPr/>
        </p:nvSpPr>
        <p:spPr>
          <a:xfrm>
            <a:off x="3403009" y="3695824"/>
            <a:ext cx="2265972" cy="2253456"/>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defRPr/>
            </a:pPr>
            <a:r>
              <a:rPr lang="ar-SA" sz="2000" dirty="0" smtClean="0">
                <a:solidFill>
                  <a:srgbClr val="C00000"/>
                </a:solidFill>
                <a:cs typeface="AL-Mohanad Bold" pitchFamily="2" charset="-78"/>
              </a:rPr>
              <a:t>* ليس للإمام أن يخرج شيئاً من يد أحد إلا بحق ثابت معروف .</a:t>
            </a:r>
          </a:p>
        </p:txBody>
      </p:sp>
      <p:sp>
        <p:nvSpPr>
          <p:cNvPr id="47" name="مستطيل 46"/>
          <p:cNvSpPr/>
          <p:nvPr/>
        </p:nvSpPr>
        <p:spPr>
          <a:xfrm>
            <a:off x="447281" y="3680121"/>
            <a:ext cx="2265972" cy="2269159"/>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defRPr/>
            </a:pPr>
            <a:r>
              <a:rPr lang="ar-SA" sz="2000" dirty="0" smtClean="0">
                <a:solidFill>
                  <a:srgbClr val="C00000"/>
                </a:solidFill>
                <a:cs typeface="AL-Mohanad Bold" pitchFamily="2" charset="-78"/>
              </a:rPr>
              <a:t>* لا يرث أحدٌ أحداً بالشك .</a:t>
            </a:r>
          </a:p>
          <a:p>
            <a:pPr>
              <a:defRPr/>
            </a:pPr>
            <a:endParaRPr lang="ar-SA" sz="2000" dirty="0" smtClean="0">
              <a:solidFill>
                <a:srgbClr val="C00000"/>
              </a:solidFill>
              <a:cs typeface="AL-Mohanad Bold" pitchFamily="2" charset="-78"/>
            </a:endParaRPr>
          </a:p>
          <a:p>
            <a:pPr>
              <a:defRPr/>
            </a:pPr>
            <a:r>
              <a:rPr lang="ar-SA" sz="2000" dirty="0" smtClean="0">
                <a:solidFill>
                  <a:srgbClr val="C00000"/>
                </a:solidFill>
                <a:cs typeface="AL-Mohanad Bold" pitchFamily="2" charset="-78"/>
              </a:rPr>
              <a:t>* كل ما لا يفسد </a:t>
            </a:r>
            <a:r>
              <a:rPr lang="ar-SA" sz="2000" dirty="0" smtClean="0">
                <a:solidFill>
                  <a:srgbClr val="C00000"/>
                </a:solidFill>
                <a:cs typeface="AL-Mohanad Bold" pitchFamily="2" charset="-78"/>
              </a:rPr>
              <a:t>الثوب فلا </a:t>
            </a:r>
            <a:r>
              <a:rPr lang="ar-SA" sz="2000" dirty="0" smtClean="0">
                <a:solidFill>
                  <a:srgbClr val="C00000"/>
                </a:solidFill>
                <a:cs typeface="AL-Mohanad Bold" pitchFamily="2" charset="-78"/>
              </a:rPr>
              <a:t>يفسد الماء </a:t>
            </a:r>
          </a:p>
        </p:txBody>
      </p:sp>
    </p:spTree>
    <p:extLst>
      <p:ext uri="{BB962C8B-B14F-4D97-AF65-F5344CB8AC3E}">
        <p14:creationId xmlns:p14="http://schemas.microsoft.com/office/powerpoint/2010/main" xmlns="" val="4144655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
                                            <p:bg/>
                                          </p:spTgt>
                                        </p:tgtEl>
                                        <p:attrNameLst>
                                          <p:attrName>style.visibility</p:attrName>
                                        </p:attrNameLst>
                                      </p:cBhvr>
                                      <p:to>
                                        <p:strVal val="visible"/>
                                      </p:to>
                                    </p:set>
                                    <p:animEffect transition="in" filter="fade">
                                      <p:cBhvr>
                                        <p:cTn id="12" dur="500"/>
                                        <p:tgtEl>
                                          <p:spTgt spid="45">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5">
                                            <p:txEl>
                                              <p:pRg st="0" end="0"/>
                                            </p:txEl>
                                          </p:spTgt>
                                        </p:tgtEl>
                                        <p:attrNameLst>
                                          <p:attrName>style.visibility</p:attrName>
                                        </p:attrNameLst>
                                      </p:cBhvr>
                                      <p:to>
                                        <p:strVal val="visible"/>
                                      </p:to>
                                    </p:set>
                                    <p:animEffect transition="in" filter="fade">
                                      <p:cBhvr>
                                        <p:cTn id="17" dur="500"/>
                                        <p:tgtEl>
                                          <p:spTgt spid="4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5">
                                            <p:txEl>
                                              <p:pRg st="2" end="2"/>
                                            </p:txEl>
                                          </p:spTgt>
                                        </p:tgtEl>
                                        <p:attrNameLst>
                                          <p:attrName>style.visibility</p:attrName>
                                        </p:attrNameLst>
                                      </p:cBhvr>
                                      <p:to>
                                        <p:strVal val="visible"/>
                                      </p:to>
                                    </p:set>
                                    <p:animEffect transition="in" filter="fade">
                                      <p:cBhvr>
                                        <p:cTn id="22" dur="500"/>
                                        <p:tgtEl>
                                          <p:spTgt spid="4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
                                            <p:bg/>
                                          </p:spTgt>
                                        </p:tgtEl>
                                        <p:attrNameLst>
                                          <p:attrName>style.visibility</p:attrName>
                                        </p:attrNameLst>
                                      </p:cBhvr>
                                      <p:to>
                                        <p:strVal val="visible"/>
                                      </p:to>
                                    </p:set>
                                    <p:animEffect transition="in" filter="fade">
                                      <p:cBhvr>
                                        <p:cTn id="32" dur="500"/>
                                        <p:tgtEl>
                                          <p:spTgt spid="46">
                                            <p:bg/>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6">
                                            <p:txEl>
                                              <p:pRg st="0" end="0"/>
                                            </p:txEl>
                                          </p:spTgt>
                                        </p:tgtEl>
                                        <p:attrNameLst>
                                          <p:attrName>style.visibility</p:attrName>
                                        </p:attrNameLst>
                                      </p:cBhvr>
                                      <p:to>
                                        <p:strVal val="visible"/>
                                      </p:to>
                                    </p:set>
                                    <p:animEffect transition="in" filter="fade">
                                      <p:cBhvr>
                                        <p:cTn id="37" dur="500"/>
                                        <p:tgtEl>
                                          <p:spTgt spid="4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7">
                                            <p:bg/>
                                          </p:spTgt>
                                        </p:tgtEl>
                                        <p:attrNameLst>
                                          <p:attrName>style.visibility</p:attrName>
                                        </p:attrNameLst>
                                      </p:cBhvr>
                                      <p:to>
                                        <p:strVal val="visible"/>
                                      </p:to>
                                    </p:set>
                                    <p:animEffect transition="in" filter="fade">
                                      <p:cBhvr>
                                        <p:cTn id="47" dur="500"/>
                                        <p:tgtEl>
                                          <p:spTgt spid="47">
                                            <p:bg/>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7">
                                            <p:txEl>
                                              <p:pRg st="0" end="0"/>
                                            </p:txEl>
                                          </p:spTgt>
                                        </p:tgtEl>
                                        <p:attrNameLst>
                                          <p:attrName>style.visibility</p:attrName>
                                        </p:attrNameLst>
                                      </p:cBhvr>
                                      <p:to>
                                        <p:strVal val="visible"/>
                                      </p:to>
                                    </p:set>
                                    <p:animEffect transition="in" filter="fade">
                                      <p:cBhvr>
                                        <p:cTn id="52" dur="500"/>
                                        <p:tgtEl>
                                          <p:spTgt spid="47">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7">
                                            <p:txEl>
                                              <p:pRg st="2" end="2"/>
                                            </p:txEl>
                                          </p:spTgt>
                                        </p:tgtEl>
                                        <p:attrNameLst>
                                          <p:attrName>style.visibility</p:attrName>
                                        </p:attrNameLst>
                                      </p:cBhvr>
                                      <p:to>
                                        <p:strVal val="visible"/>
                                      </p:to>
                                    </p:set>
                                    <p:animEffect transition="in" filter="fade">
                                      <p:cBhvr>
                                        <p:cTn id="57" dur="500"/>
                                        <p:tgtEl>
                                          <p:spTgt spid="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5" grpId="0" build="p" animBg="1"/>
      <p:bldP spid="46" grpId="0" build="p" animBg="1"/>
      <p:bldP spid="4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xmlns="" val="931118609"/>
              </p:ext>
            </p:extLst>
          </p:nvPr>
        </p:nvGraphicFramePr>
        <p:xfrm>
          <a:off x="467990" y="1412776"/>
          <a:ext cx="8208466" cy="4608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899604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6C03380E-6E74-45ED-8B4E-988B301F159D}"/>
                                            </p:graphicEl>
                                          </p:spTgt>
                                        </p:tgtEl>
                                        <p:attrNameLst>
                                          <p:attrName>style.visibility</p:attrName>
                                        </p:attrNameLst>
                                      </p:cBhvr>
                                      <p:to>
                                        <p:strVal val="visible"/>
                                      </p:to>
                                    </p:set>
                                    <p:animEffect transition="in" filter="fade">
                                      <p:cBhvr>
                                        <p:cTn id="7" dur="500"/>
                                        <p:tgtEl>
                                          <p:spTgt spid="3">
                                            <p:graphicEl>
                                              <a:dgm id="{6C03380E-6E74-45ED-8B4E-988B301F159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47696111-FBD7-49A9-A852-A79F8FCE1B16}"/>
                                            </p:graphicEl>
                                          </p:spTgt>
                                        </p:tgtEl>
                                        <p:attrNameLst>
                                          <p:attrName>style.visibility</p:attrName>
                                        </p:attrNameLst>
                                      </p:cBhvr>
                                      <p:to>
                                        <p:strVal val="visible"/>
                                      </p:to>
                                    </p:set>
                                    <p:animEffect transition="in" filter="fade">
                                      <p:cBhvr>
                                        <p:cTn id="12" dur="500"/>
                                        <p:tgtEl>
                                          <p:spTgt spid="3">
                                            <p:graphicEl>
                                              <a:dgm id="{47696111-FBD7-49A9-A852-A79F8FCE1B16}"/>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D2AFFD45-2CF1-4519-ABB1-392B68CBF3A3}"/>
                                            </p:graphicEl>
                                          </p:spTgt>
                                        </p:tgtEl>
                                        <p:attrNameLst>
                                          <p:attrName>style.visibility</p:attrName>
                                        </p:attrNameLst>
                                      </p:cBhvr>
                                      <p:to>
                                        <p:strVal val="visible"/>
                                      </p:to>
                                    </p:set>
                                    <p:animEffect transition="in" filter="fade">
                                      <p:cBhvr>
                                        <p:cTn id="15" dur="500"/>
                                        <p:tgtEl>
                                          <p:spTgt spid="3">
                                            <p:graphicEl>
                                              <a:dgm id="{D2AFFD45-2CF1-4519-ABB1-392B68CBF3A3}"/>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graphicEl>
                                              <a:dgm id="{EE16F14D-249E-4EEA-B1E0-4E48AFCECA87}"/>
                                            </p:graphicEl>
                                          </p:spTgt>
                                        </p:tgtEl>
                                        <p:attrNameLst>
                                          <p:attrName>style.visibility</p:attrName>
                                        </p:attrNameLst>
                                      </p:cBhvr>
                                      <p:to>
                                        <p:strVal val="visible"/>
                                      </p:to>
                                    </p:set>
                                    <p:animEffect transition="in" filter="fade">
                                      <p:cBhvr>
                                        <p:cTn id="18" dur="500"/>
                                        <p:tgtEl>
                                          <p:spTgt spid="3">
                                            <p:graphicEl>
                                              <a:dgm id="{EE16F14D-249E-4EEA-B1E0-4E48AFCECA87}"/>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graphicEl>
                                              <a:dgm id="{D5E3A0B8-8DEE-4F3B-B857-8234ADB57526}"/>
                                            </p:graphicEl>
                                          </p:spTgt>
                                        </p:tgtEl>
                                        <p:attrNameLst>
                                          <p:attrName>style.visibility</p:attrName>
                                        </p:attrNameLst>
                                      </p:cBhvr>
                                      <p:to>
                                        <p:strVal val="visible"/>
                                      </p:to>
                                    </p:set>
                                    <p:animEffect transition="in" filter="fade">
                                      <p:cBhvr>
                                        <p:cTn id="21" dur="500"/>
                                        <p:tgtEl>
                                          <p:spTgt spid="3">
                                            <p:graphicEl>
                                              <a:dgm id="{D5E3A0B8-8DEE-4F3B-B857-8234ADB57526}"/>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graphicEl>
                                              <a:dgm id="{244ACDCF-4DAC-4634-BD67-2A19C6135026}"/>
                                            </p:graphicEl>
                                          </p:spTgt>
                                        </p:tgtEl>
                                        <p:attrNameLst>
                                          <p:attrName>style.visibility</p:attrName>
                                        </p:attrNameLst>
                                      </p:cBhvr>
                                      <p:to>
                                        <p:strVal val="visible"/>
                                      </p:to>
                                    </p:set>
                                    <p:animEffect transition="in" filter="fade">
                                      <p:cBhvr>
                                        <p:cTn id="24" dur="500"/>
                                        <p:tgtEl>
                                          <p:spTgt spid="3">
                                            <p:graphicEl>
                                              <a:dgm id="{244ACDCF-4DAC-4634-BD67-2A19C6135026}"/>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graphicEl>
                                              <a:dgm id="{DE87A6A6-AC7C-496E-BBC3-8E626856E5B4}"/>
                                            </p:graphicEl>
                                          </p:spTgt>
                                        </p:tgtEl>
                                        <p:attrNameLst>
                                          <p:attrName>style.visibility</p:attrName>
                                        </p:attrNameLst>
                                      </p:cBhvr>
                                      <p:to>
                                        <p:strVal val="visible"/>
                                      </p:to>
                                    </p:set>
                                    <p:animEffect transition="in" filter="fade">
                                      <p:cBhvr>
                                        <p:cTn id="27" dur="500"/>
                                        <p:tgtEl>
                                          <p:spTgt spid="3">
                                            <p:graphicEl>
                                              <a:dgm id="{DE87A6A6-AC7C-496E-BBC3-8E626856E5B4}"/>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graphicEl>
                                              <a:dgm id="{5F229B91-4754-459F-9F72-148231364265}"/>
                                            </p:graphicEl>
                                          </p:spTgt>
                                        </p:tgtEl>
                                        <p:attrNameLst>
                                          <p:attrName>style.visibility</p:attrName>
                                        </p:attrNameLst>
                                      </p:cBhvr>
                                      <p:to>
                                        <p:strVal val="visible"/>
                                      </p:to>
                                    </p:set>
                                    <p:animEffect transition="in" filter="fade">
                                      <p:cBhvr>
                                        <p:cTn id="30" dur="500"/>
                                        <p:tgtEl>
                                          <p:spTgt spid="3">
                                            <p:graphicEl>
                                              <a:dgm id="{5F229B91-4754-459F-9F72-148231364265}"/>
                                            </p:graphic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graphicEl>
                                              <a:dgm id="{C02C63A6-798C-4E09-82A6-EDDFDBA8E52F}"/>
                                            </p:graphicEl>
                                          </p:spTgt>
                                        </p:tgtEl>
                                        <p:attrNameLst>
                                          <p:attrName>style.visibility</p:attrName>
                                        </p:attrNameLst>
                                      </p:cBhvr>
                                      <p:to>
                                        <p:strVal val="visible"/>
                                      </p:to>
                                    </p:set>
                                    <p:animEffect transition="in" filter="fade">
                                      <p:cBhvr>
                                        <p:cTn id="33" dur="500"/>
                                        <p:tgtEl>
                                          <p:spTgt spid="3">
                                            <p:graphicEl>
                                              <a:dgm id="{C02C63A6-798C-4E09-82A6-EDDFDBA8E52F}"/>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graphicEl>
                                              <a:dgm id="{F4EBA3BA-4EEB-4F64-8F79-F1CDC8535FFC}"/>
                                            </p:graphicEl>
                                          </p:spTgt>
                                        </p:tgtEl>
                                        <p:attrNameLst>
                                          <p:attrName>style.visibility</p:attrName>
                                        </p:attrNameLst>
                                      </p:cBhvr>
                                      <p:to>
                                        <p:strVal val="visible"/>
                                      </p:to>
                                    </p:set>
                                    <p:animEffect transition="in" filter="fade">
                                      <p:cBhvr>
                                        <p:cTn id="36" dur="500"/>
                                        <p:tgtEl>
                                          <p:spTgt spid="3">
                                            <p:graphicEl>
                                              <a:dgm id="{F4EBA3BA-4EEB-4F64-8F79-F1CDC8535FFC}"/>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3864F79F-E5C0-4EF2-9920-071B3F5664E3}"/>
                                            </p:graphicEl>
                                          </p:spTgt>
                                        </p:tgtEl>
                                        <p:attrNameLst>
                                          <p:attrName>style.visibility</p:attrName>
                                        </p:attrNameLst>
                                      </p:cBhvr>
                                      <p:to>
                                        <p:strVal val="visible"/>
                                      </p:to>
                                    </p:set>
                                    <p:animEffect transition="in" filter="fade">
                                      <p:cBhvr>
                                        <p:cTn id="39" dur="500"/>
                                        <p:tgtEl>
                                          <p:spTgt spid="3">
                                            <p:graphicEl>
                                              <a:dgm id="{3864F79F-E5C0-4EF2-9920-071B3F5664E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lvlAtOnce"/>
        </p:bldSub>
      </p:bldGraphic>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2443427" y="1556792"/>
            <a:ext cx="424847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القواعد الفقهية في مرحلة تدوينها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
        <p:nvSpPr>
          <p:cNvPr id="8" name="مستطيل مستدير الزوايا 7"/>
          <p:cNvSpPr/>
          <p:nvPr/>
        </p:nvSpPr>
        <p:spPr>
          <a:xfrm>
            <a:off x="395536" y="2132856"/>
            <a:ext cx="8352928" cy="4321125"/>
          </a:xfrm>
          <a:prstGeom prst="roundRect">
            <a:avLst/>
          </a:prstGeom>
          <a:gradFill>
            <a:gsLst>
              <a:gs pos="0">
                <a:schemeClr val="bg2">
                  <a:lumMod val="90000"/>
                </a:schemeClr>
              </a:gs>
              <a:gs pos="35000">
                <a:schemeClr val="bg2">
                  <a:lumMod val="96000"/>
                  <a:lumOff val="4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rtlCol="1" anchor="ctr"/>
          <a:lstStyle/>
          <a:p>
            <a:r>
              <a:rPr lang="ar-SA" sz="2000" dirty="0" smtClean="0">
                <a:solidFill>
                  <a:srgbClr val="C00000"/>
                </a:solidFill>
                <a:cs typeface="AL-Mohanad Bold" pitchFamily="2" charset="-78"/>
              </a:rPr>
              <a:t>* هل القاعدة الفقهية تتغير و تتبدل؟</a:t>
            </a:r>
          </a:p>
          <a:p>
            <a:r>
              <a:rPr lang="ar-SA" sz="2000" dirty="0" smtClean="0">
                <a:solidFill>
                  <a:schemeClr val="tx2"/>
                </a:solidFill>
                <a:cs typeface="AL-Mohanad Bold" pitchFamily="2" charset="-78"/>
              </a:rPr>
              <a:t>القواعد ، متى سلمت قواعد ، فإنها لا تتغير ولا تتبدل ، و التبدل لأحكام الفروع لتغير الظروف يؤكد ثبوت القاعدة ، لا تغيرها .</a:t>
            </a:r>
          </a:p>
          <a:p>
            <a:endParaRPr lang="ar-SA" sz="2000" dirty="0">
              <a:solidFill>
                <a:schemeClr val="tx2"/>
              </a:solidFill>
              <a:cs typeface="AL-Mohanad Bold" pitchFamily="2" charset="-78"/>
            </a:endParaRPr>
          </a:p>
          <a:p>
            <a:r>
              <a:rPr lang="ar-SA" sz="2000" dirty="0" smtClean="0">
                <a:solidFill>
                  <a:srgbClr val="C00000"/>
                </a:solidFill>
                <a:cs typeface="AL-Mohanad Bold" pitchFamily="2" charset="-78"/>
              </a:rPr>
              <a:t>* هل تعتبر القاعدة الفقهية من وظيفة المقلد ؟</a:t>
            </a:r>
          </a:p>
          <a:p>
            <a:r>
              <a:rPr lang="ar-SA" sz="2000" dirty="0" smtClean="0">
                <a:solidFill>
                  <a:schemeClr val="tx2"/>
                </a:solidFill>
                <a:cs typeface="AL-Mohanad Bold" pitchFamily="2" charset="-78"/>
              </a:rPr>
              <a:t>لا ، لأن هناك بعض الأمور لا يقدر على معرفتها المقلد ، كاشتراط التطبيق على الجزئيات بعد مخالفة الكتاب أو السنة .</a:t>
            </a:r>
          </a:p>
          <a:p>
            <a:endParaRPr lang="ar-SA" sz="2000" dirty="0">
              <a:solidFill>
                <a:schemeClr val="tx2"/>
              </a:solidFill>
              <a:cs typeface="AL-Mohanad Bold" pitchFamily="2" charset="-78"/>
            </a:endParaRPr>
          </a:p>
          <a:p>
            <a:r>
              <a:rPr lang="ar-SA" sz="2000" dirty="0" smtClean="0">
                <a:solidFill>
                  <a:srgbClr val="C00000"/>
                </a:solidFill>
                <a:cs typeface="AL-Mohanad Bold" pitchFamily="2" charset="-78"/>
              </a:rPr>
              <a:t>* أذكر مصدر للقواعد الفقهية على المذاهب الأربعة ؟</a:t>
            </a:r>
          </a:p>
          <a:p>
            <a:r>
              <a:rPr lang="ar-SA" sz="2000" dirty="0" smtClean="0">
                <a:solidFill>
                  <a:schemeClr val="tx2"/>
                </a:solidFill>
                <a:cs typeface="AL-Mohanad Bold" pitchFamily="2" charset="-78"/>
              </a:rPr>
              <a:t>1) الحنفــي : الأشباه و النظائر لابن نجيم .</a:t>
            </a:r>
          </a:p>
          <a:p>
            <a:r>
              <a:rPr lang="ar-SA" sz="2000" dirty="0" smtClean="0">
                <a:solidFill>
                  <a:schemeClr val="tx2"/>
                </a:solidFill>
                <a:cs typeface="AL-Mohanad Bold" pitchFamily="2" charset="-78"/>
              </a:rPr>
              <a:t>2) المالكـــــــي : أنوار البروق للقرافي .</a:t>
            </a:r>
          </a:p>
          <a:p>
            <a:r>
              <a:rPr lang="ar-SA" sz="2000" dirty="0" smtClean="0">
                <a:solidFill>
                  <a:schemeClr val="tx2"/>
                </a:solidFill>
                <a:cs typeface="AL-Mohanad Bold" pitchFamily="2" charset="-78"/>
              </a:rPr>
              <a:t>3) الشافعي : الأشباه و النظائر للسيوطي .</a:t>
            </a:r>
          </a:p>
          <a:p>
            <a:r>
              <a:rPr lang="ar-SA" sz="2000" dirty="0" smtClean="0">
                <a:solidFill>
                  <a:schemeClr val="tx2"/>
                </a:solidFill>
                <a:cs typeface="AL-Mohanad Bold" pitchFamily="2" charset="-78"/>
              </a:rPr>
              <a:t>4) الحنبلـي : القواعد لابن رجب .</a:t>
            </a:r>
            <a:endParaRPr lang="ar-SA" sz="2000" dirty="0">
              <a:solidFill>
                <a:schemeClr val="tx2"/>
              </a:solidFill>
              <a:cs typeface="AL-Mohanad Bold" pitchFamily="2" charset="-78"/>
            </a:endParaRPr>
          </a:p>
        </p:txBody>
      </p:sp>
    </p:spTree>
    <p:extLst>
      <p:ext uri="{BB962C8B-B14F-4D97-AF65-F5344CB8AC3E}">
        <p14:creationId xmlns:p14="http://schemas.microsoft.com/office/powerpoint/2010/main" xmlns="" val="166223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Effect transition="in" filter="fade">
                                      <p:cBhvr>
                                        <p:cTn id="12" dur="500"/>
                                        <p:tgtEl>
                                          <p:spTgt spid="8">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1" end="1"/>
                                            </p:txEl>
                                          </p:spTgt>
                                        </p:tgtEl>
                                        <p:attrNameLst>
                                          <p:attrName>style.visibility</p:attrName>
                                        </p:attrNameLst>
                                      </p:cBhvr>
                                      <p:to>
                                        <p:strVal val="visible"/>
                                      </p:to>
                                    </p:set>
                                    <p:animEffect transition="in" filter="fade">
                                      <p:cBhvr>
                                        <p:cTn id="22" dur="500"/>
                                        <p:tgtEl>
                                          <p:spTgt spid="8">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Effect transition="in" filter="fade">
                                      <p:cBhvr>
                                        <p:cTn id="32" dur="500"/>
                                        <p:tgtEl>
                                          <p:spTgt spid="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Effect transition="in" filter="fade">
                                      <p:cBhvr>
                                        <p:cTn id="37" dur="500"/>
                                        <p:tgtEl>
                                          <p:spTgt spid="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7" end="7"/>
                                            </p:txEl>
                                          </p:spTgt>
                                        </p:tgtEl>
                                        <p:attrNameLst>
                                          <p:attrName>style.visibility</p:attrName>
                                        </p:attrNameLst>
                                      </p:cBhvr>
                                      <p:to>
                                        <p:strVal val="visible"/>
                                      </p:to>
                                    </p:set>
                                    <p:animEffect transition="in" filter="fade">
                                      <p:cBhvr>
                                        <p:cTn id="42" dur="500"/>
                                        <p:tgtEl>
                                          <p:spTgt spid="8">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8" end="8"/>
                                            </p:txEl>
                                          </p:spTgt>
                                        </p:tgtEl>
                                        <p:attrNameLst>
                                          <p:attrName>style.visibility</p:attrName>
                                        </p:attrNameLst>
                                      </p:cBhvr>
                                      <p:to>
                                        <p:strVal val="visible"/>
                                      </p:to>
                                    </p:set>
                                    <p:animEffect transition="in" filter="fade">
                                      <p:cBhvr>
                                        <p:cTn id="47" dur="500"/>
                                        <p:tgtEl>
                                          <p:spTgt spid="8">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xEl>
                                              <p:pRg st="9" end="9"/>
                                            </p:txEl>
                                          </p:spTgt>
                                        </p:tgtEl>
                                        <p:attrNameLst>
                                          <p:attrName>style.visibility</p:attrName>
                                        </p:attrNameLst>
                                      </p:cBhvr>
                                      <p:to>
                                        <p:strVal val="visible"/>
                                      </p:to>
                                    </p:set>
                                    <p:animEffect transition="in" filter="fade">
                                      <p:cBhvr>
                                        <p:cTn id="52" dur="500"/>
                                        <p:tgtEl>
                                          <p:spTgt spid="8">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txEl>
                                              <p:pRg st="10" end="10"/>
                                            </p:txEl>
                                          </p:spTgt>
                                        </p:tgtEl>
                                        <p:attrNameLst>
                                          <p:attrName>style.visibility</p:attrName>
                                        </p:attrNameLst>
                                      </p:cBhvr>
                                      <p:to>
                                        <p:strVal val="visible"/>
                                      </p:to>
                                    </p:set>
                                    <p:animEffect transition="in" filter="fade">
                                      <p:cBhvr>
                                        <p:cTn id="57" dur="500"/>
                                        <p:tgtEl>
                                          <p:spTgt spid="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build="p" animBg="1"/>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95536" y="2276872"/>
            <a:ext cx="8352928" cy="4177109"/>
          </a:xfrm>
          <a:prstGeom prst="roundRect">
            <a:avLst/>
          </a:prstGeom>
          <a:gradFill>
            <a:gsLst>
              <a:gs pos="0">
                <a:schemeClr val="bg2">
                  <a:lumMod val="90000"/>
                </a:schemeClr>
              </a:gs>
              <a:gs pos="35000">
                <a:schemeClr val="bg2">
                  <a:lumMod val="96000"/>
                  <a:lumOff val="4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rtlCol="1" anchor="ctr"/>
          <a:lstStyle/>
          <a:p>
            <a:r>
              <a:rPr lang="ar-SA" sz="1900" dirty="0" smtClean="0">
                <a:solidFill>
                  <a:srgbClr val="C00000"/>
                </a:solidFill>
                <a:cs typeface="AL-Mohanad Bold" pitchFamily="2" charset="-78"/>
              </a:rPr>
              <a:t>* القرن (4 إلى 6) :</a:t>
            </a:r>
          </a:p>
          <a:p>
            <a:r>
              <a:rPr lang="ar-SA" sz="1900" dirty="0" smtClean="0">
                <a:solidFill>
                  <a:schemeClr val="tx2"/>
                </a:solidFill>
                <a:cs typeface="AL-Mohanad Bold" pitchFamily="2" charset="-78"/>
              </a:rPr>
              <a:t>-تعد الأصول المنقولة عن أبي الحسن </a:t>
            </a:r>
            <a:r>
              <a:rPr lang="ar-SA" sz="1900" dirty="0" err="1" smtClean="0">
                <a:solidFill>
                  <a:schemeClr val="tx2"/>
                </a:solidFill>
                <a:cs typeface="AL-Mohanad Bold" pitchFamily="2" charset="-78"/>
              </a:rPr>
              <a:t>الكرخي</a:t>
            </a:r>
            <a:r>
              <a:rPr lang="ar-SA" sz="1900" dirty="0" smtClean="0">
                <a:solidFill>
                  <a:schemeClr val="tx2"/>
                </a:solidFill>
                <a:cs typeface="AL-Mohanad Bold" pitchFamily="2" charset="-78"/>
              </a:rPr>
              <a:t> ، أول جمع وتدوين للقواعد و الضوابط و الأصول وهي (39) خاصة بالمذهب الحنفي .</a:t>
            </a:r>
          </a:p>
          <a:p>
            <a:r>
              <a:rPr lang="ar-SA" sz="1900" dirty="0" smtClean="0">
                <a:solidFill>
                  <a:schemeClr val="tx2"/>
                </a:solidFill>
                <a:cs typeface="AL-Mohanad Bold" pitchFamily="2" charset="-78"/>
              </a:rPr>
              <a:t>-ثم بعده كتاب ( تأسيس النظر ) للسمرقندي ، وهو مطابق لكتاب أبي زيد </a:t>
            </a:r>
            <a:r>
              <a:rPr lang="ar-SA" sz="1900" dirty="0" err="1" smtClean="0">
                <a:solidFill>
                  <a:schemeClr val="tx2"/>
                </a:solidFill>
                <a:cs typeface="AL-Mohanad Bold" pitchFamily="2" charset="-78"/>
              </a:rPr>
              <a:t>الدبوسي</a:t>
            </a:r>
            <a:r>
              <a:rPr lang="ar-SA" sz="1900" dirty="0" smtClean="0">
                <a:solidFill>
                  <a:schemeClr val="tx2"/>
                </a:solidFill>
                <a:cs typeface="AL-Mohanad Bold" pitchFamily="2" charset="-78"/>
              </a:rPr>
              <a:t> .</a:t>
            </a:r>
          </a:p>
          <a:p>
            <a:endParaRPr lang="ar-SA" sz="800" dirty="0">
              <a:solidFill>
                <a:schemeClr val="tx2"/>
              </a:solidFill>
              <a:cs typeface="AL-Mohanad Bold" pitchFamily="2" charset="-78"/>
            </a:endParaRPr>
          </a:p>
          <a:p>
            <a:r>
              <a:rPr lang="ar-SA" sz="1900" dirty="0" smtClean="0">
                <a:solidFill>
                  <a:srgbClr val="C00000"/>
                </a:solidFill>
                <a:cs typeface="AL-Mohanad Bold" pitchFamily="2" charset="-78"/>
              </a:rPr>
              <a:t>* القرن (7) :</a:t>
            </a:r>
          </a:p>
          <a:p>
            <a:r>
              <a:rPr lang="ar-SA" sz="1900" dirty="0" smtClean="0">
                <a:solidFill>
                  <a:schemeClr val="tx2"/>
                </a:solidFill>
                <a:cs typeface="AL-Mohanad Bold" pitchFamily="2" charset="-78"/>
              </a:rPr>
              <a:t>1. (القواعد في فروع الشافعية ) </a:t>
            </a:r>
            <a:r>
              <a:rPr lang="ar-SA" sz="1900" dirty="0" err="1" smtClean="0">
                <a:solidFill>
                  <a:schemeClr val="tx2"/>
                </a:solidFill>
                <a:cs typeface="AL-Mohanad Bold" pitchFamily="2" charset="-78"/>
              </a:rPr>
              <a:t>للجاجرمي</a:t>
            </a:r>
            <a:r>
              <a:rPr lang="ar-SA" sz="1900" dirty="0" smtClean="0">
                <a:solidFill>
                  <a:schemeClr val="tx2"/>
                </a:solidFill>
                <a:cs typeface="AL-Mohanad Bold" pitchFamily="2" charset="-78"/>
              </a:rPr>
              <a:t> .</a:t>
            </a:r>
          </a:p>
          <a:p>
            <a:r>
              <a:rPr lang="ar-SA" sz="1900" dirty="0" smtClean="0">
                <a:solidFill>
                  <a:schemeClr val="tx2"/>
                </a:solidFill>
                <a:cs typeface="AL-Mohanad Bold" pitchFamily="2" charset="-78"/>
              </a:rPr>
              <a:t>2. ( قواعد الأحكام في مصالح الأنام ) لابن عبدالسلام .</a:t>
            </a:r>
          </a:p>
          <a:p>
            <a:endParaRPr lang="ar-SA" sz="800" dirty="0">
              <a:solidFill>
                <a:schemeClr val="tx2"/>
              </a:solidFill>
              <a:cs typeface="AL-Mohanad Bold" pitchFamily="2" charset="-78"/>
            </a:endParaRPr>
          </a:p>
          <a:p>
            <a:r>
              <a:rPr lang="ar-SA" sz="1900" dirty="0" smtClean="0">
                <a:solidFill>
                  <a:srgbClr val="C00000"/>
                </a:solidFill>
                <a:cs typeface="AL-Mohanad Bold" pitchFamily="2" charset="-78"/>
              </a:rPr>
              <a:t>* القرن (8 النصف الأول ) :</a:t>
            </a:r>
          </a:p>
          <a:p>
            <a:r>
              <a:rPr lang="ar-SA" sz="1900" dirty="0" smtClean="0">
                <a:solidFill>
                  <a:schemeClr val="tx2"/>
                </a:solidFill>
                <a:cs typeface="AL-Mohanad Bold" pitchFamily="2" charset="-78"/>
              </a:rPr>
              <a:t>-ازدهار القواعد و التأليف منها ، وبعد بداية عنونة كتب القواعد باسم « الأشباه و النظائر « على يد ابن الوكيل .</a:t>
            </a:r>
          </a:p>
          <a:p>
            <a:r>
              <a:rPr lang="ar-SA" sz="1900" dirty="0" smtClean="0">
                <a:solidFill>
                  <a:schemeClr val="tx2"/>
                </a:solidFill>
                <a:cs typeface="AL-Mohanad Bold" pitchFamily="2" charset="-78"/>
              </a:rPr>
              <a:t>1. ( القواعد النورانية ) لابن تيمية – رتب موضوعاتها وفق موضوعاتها كتب الفقه .</a:t>
            </a:r>
          </a:p>
          <a:p>
            <a:r>
              <a:rPr lang="ar-SA" sz="1900" dirty="0" smtClean="0">
                <a:solidFill>
                  <a:schemeClr val="tx2"/>
                </a:solidFill>
                <a:cs typeface="AL-Mohanad Bold" pitchFamily="2" charset="-78"/>
              </a:rPr>
              <a:t>2. ( القواعد ) للمقري – مالكي .</a:t>
            </a:r>
          </a:p>
        </p:txBody>
      </p:sp>
      <p:sp>
        <p:nvSpPr>
          <p:cNvPr id="5" name="مستطيل مستدير الزوايا 4"/>
          <p:cNvSpPr/>
          <p:nvPr/>
        </p:nvSpPr>
        <p:spPr>
          <a:xfrm>
            <a:off x="2443427" y="1700808"/>
            <a:ext cx="424847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القواعد الفقهية في مرحلة تدوينها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Tree>
    <p:extLst>
      <p:ext uri="{BB962C8B-B14F-4D97-AF65-F5344CB8AC3E}">
        <p14:creationId xmlns:p14="http://schemas.microsoft.com/office/powerpoint/2010/main" xmlns="" val="2569228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Effect transition="in" filter="fade">
                                      <p:cBhvr>
                                        <p:cTn id="12" dur="500"/>
                                        <p:tgtEl>
                                          <p:spTgt spid="8">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1" end="1"/>
                                            </p:txEl>
                                          </p:spTgt>
                                        </p:tgtEl>
                                        <p:attrNameLst>
                                          <p:attrName>style.visibility</p:attrName>
                                        </p:attrNameLst>
                                      </p:cBhvr>
                                      <p:to>
                                        <p:strVal val="visible"/>
                                      </p:to>
                                    </p:set>
                                    <p:animEffect transition="in" filter="fade">
                                      <p:cBhvr>
                                        <p:cTn id="22" dur="500"/>
                                        <p:tgtEl>
                                          <p:spTgt spid="8">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Effect transition="in" filter="fade">
                                      <p:cBhvr>
                                        <p:cTn id="27" dur="500"/>
                                        <p:tgtEl>
                                          <p:spTgt spid="8">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Effect transition="in" filter="fade">
                                      <p:cBhvr>
                                        <p:cTn id="32" dur="500"/>
                                        <p:tgtEl>
                                          <p:spTgt spid="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5" end="5"/>
                                            </p:txEl>
                                          </p:spTgt>
                                        </p:tgtEl>
                                        <p:attrNameLst>
                                          <p:attrName>style.visibility</p:attrName>
                                        </p:attrNameLst>
                                      </p:cBhvr>
                                      <p:to>
                                        <p:strVal val="visible"/>
                                      </p:to>
                                    </p:set>
                                    <p:animEffect transition="in" filter="fade">
                                      <p:cBhvr>
                                        <p:cTn id="37" dur="500"/>
                                        <p:tgtEl>
                                          <p:spTgt spid="8">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6" end="6"/>
                                            </p:txEl>
                                          </p:spTgt>
                                        </p:tgtEl>
                                        <p:attrNameLst>
                                          <p:attrName>style.visibility</p:attrName>
                                        </p:attrNameLst>
                                      </p:cBhvr>
                                      <p:to>
                                        <p:strVal val="visible"/>
                                      </p:to>
                                    </p:set>
                                    <p:animEffect transition="in" filter="fade">
                                      <p:cBhvr>
                                        <p:cTn id="42" dur="500"/>
                                        <p:tgtEl>
                                          <p:spTgt spid="8">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8" end="8"/>
                                            </p:txEl>
                                          </p:spTgt>
                                        </p:tgtEl>
                                        <p:attrNameLst>
                                          <p:attrName>style.visibility</p:attrName>
                                        </p:attrNameLst>
                                      </p:cBhvr>
                                      <p:to>
                                        <p:strVal val="visible"/>
                                      </p:to>
                                    </p:set>
                                    <p:animEffect transition="in" filter="fade">
                                      <p:cBhvr>
                                        <p:cTn id="47" dur="500"/>
                                        <p:tgtEl>
                                          <p:spTgt spid="8">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xEl>
                                              <p:pRg st="9" end="9"/>
                                            </p:txEl>
                                          </p:spTgt>
                                        </p:tgtEl>
                                        <p:attrNameLst>
                                          <p:attrName>style.visibility</p:attrName>
                                        </p:attrNameLst>
                                      </p:cBhvr>
                                      <p:to>
                                        <p:strVal val="visible"/>
                                      </p:to>
                                    </p:set>
                                    <p:animEffect transition="in" filter="fade">
                                      <p:cBhvr>
                                        <p:cTn id="52" dur="500"/>
                                        <p:tgtEl>
                                          <p:spTgt spid="8">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txEl>
                                              <p:pRg st="10" end="10"/>
                                            </p:txEl>
                                          </p:spTgt>
                                        </p:tgtEl>
                                        <p:attrNameLst>
                                          <p:attrName>style.visibility</p:attrName>
                                        </p:attrNameLst>
                                      </p:cBhvr>
                                      <p:to>
                                        <p:strVal val="visible"/>
                                      </p:to>
                                    </p:set>
                                    <p:animEffect transition="in" filter="fade">
                                      <p:cBhvr>
                                        <p:cTn id="57" dur="500"/>
                                        <p:tgtEl>
                                          <p:spTgt spid="8">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xEl>
                                              <p:pRg st="11" end="11"/>
                                            </p:txEl>
                                          </p:spTgt>
                                        </p:tgtEl>
                                        <p:attrNameLst>
                                          <p:attrName>style.visibility</p:attrName>
                                        </p:attrNameLst>
                                      </p:cBhvr>
                                      <p:to>
                                        <p:strVal val="visible"/>
                                      </p:to>
                                    </p:set>
                                    <p:animEffect transition="in" filter="fade">
                                      <p:cBhvr>
                                        <p:cTn id="62" dur="500"/>
                                        <p:tgtEl>
                                          <p:spTgt spid="8">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5" grpId="0" animBg="1"/>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95536" y="2276872"/>
            <a:ext cx="8352928" cy="4177109"/>
          </a:xfrm>
          <a:prstGeom prst="roundRect">
            <a:avLst/>
          </a:prstGeom>
          <a:gradFill>
            <a:gsLst>
              <a:gs pos="0">
                <a:schemeClr val="bg2">
                  <a:lumMod val="90000"/>
                </a:schemeClr>
              </a:gs>
              <a:gs pos="35000">
                <a:schemeClr val="bg2">
                  <a:lumMod val="96000"/>
                  <a:lumOff val="4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rtlCol="1" anchor="ctr"/>
          <a:lstStyle/>
          <a:p>
            <a:r>
              <a:rPr lang="ar-SA" sz="1900" dirty="0" smtClean="0">
                <a:solidFill>
                  <a:srgbClr val="C00000"/>
                </a:solidFill>
                <a:cs typeface="AL-Mohanad Bold" pitchFamily="2" charset="-78"/>
              </a:rPr>
              <a:t>* </a:t>
            </a:r>
            <a:r>
              <a:rPr lang="ar-SA" sz="1900" dirty="0">
                <a:solidFill>
                  <a:srgbClr val="C00000"/>
                </a:solidFill>
                <a:cs typeface="AL-Mohanad Bold" pitchFamily="2" charset="-78"/>
              </a:rPr>
              <a:t>القرن (8 النصف </a:t>
            </a:r>
            <a:r>
              <a:rPr lang="ar-SA" sz="1900" dirty="0" smtClean="0">
                <a:solidFill>
                  <a:srgbClr val="C00000"/>
                </a:solidFill>
                <a:cs typeface="AL-Mohanad Bold" pitchFamily="2" charset="-78"/>
              </a:rPr>
              <a:t>الثاني </a:t>
            </a:r>
            <a:r>
              <a:rPr lang="ar-SA" sz="1900" dirty="0">
                <a:solidFill>
                  <a:srgbClr val="C00000"/>
                </a:solidFill>
                <a:cs typeface="AL-Mohanad Bold" pitchFamily="2" charset="-78"/>
              </a:rPr>
              <a:t>) :</a:t>
            </a:r>
          </a:p>
          <a:p>
            <a:r>
              <a:rPr lang="ar-SA" sz="1900" dirty="0" smtClean="0">
                <a:solidFill>
                  <a:schemeClr val="tx2"/>
                </a:solidFill>
                <a:cs typeface="AL-Mohanad Bold" pitchFamily="2" charset="-78"/>
              </a:rPr>
              <a:t>1. ( الأشباه و النظائر ) لابن السبكي .</a:t>
            </a:r>
          </a:p>
          <a:p>
            <a:r>
              <a:rPr lang="ar-SA" sz="1900" dirty="0" smtClean="0">
                <a:solidFill>
                  <a:schemeClr val="tx2"/>
                </a:solidFill>
                <a:cs typeface="AL-Mohanad Bold" pitchFamily="2" charset="-78"/>
              </a:rPr>
              <a:t>2. ( تقرير القواعد وتحرير الفوائد ) لابن رجب .</a:t>
            </a:r>
          </a:p>
          <a:p>
            <a:r>
              <a:rPr lang="ar-SA" sz="1900" dirty="0" smtClean="0">
                <a:solidFill>
                  <a:schemeClr val="tx2"/>
                </a:solidFill>
                <a:cs typeface="AL-Mohanad Bold" pitchFamily="2" charset="-78"/>
              </a:rPr>
              <a:t>* ملامح القواعد في هذا العصر :</a:t>
            </a:r>
          </a:p>
          <a:p>
            <a:r>
              <a:rPr lang="ar-SA" sz="1900" dirty="0" smtClean="0">
                <a:solidFill>
                  <a:schemeClr val="tx2"/>
                </a:solidFill>
                <a:cs typeface="AL-Mohanad Bold" pitchFamily="2" charset="-78"/>
              </a:rPr>
              <a:t>1. تطور منهج عرض القواعد و الضوابط الفقهية .</a:t>
            </a:r>
          </a:p>
          <a:p>
            <a:r>
              <a:rPr lang="ar-SA" sz="1900" dirty="0" smtClean="0">
                <a:solidFill>
                  <a:schemeClr val="tx2"/>
                </a:solidFill>
                <a:cs typeface="AL-Mohanad Bold" pitchFamily="2" charset="-78"/>
              </a:rPr>
              <a:t>2. تحددت مناهج لتنظيم القواعد و ترتيبها :</a:t>
            </a:r>
          </a:p>
          <a:p>
            <a:r>
              <a:rPr lang="ar-SA" sz="1900" dirty="0" smtClean="0">
                <a:solidFill>
                  <a:schemeClr val="tx2"/>
                </a:solidFill>
                <a:cs typeface="AL-Mohanad Bold" pitchFamily="2" charset="-78"/>
              </a:rPr>
              <a:t>أ) وفق الموضوعات الفقهية    		( القواعد لابن رجب ).</a:t>
            </a:r>
          </a:p>
          <a:p>
            <a:r>
              <a:rPr lang="ar-SA" sz="1900" dirty="0" smtClean="0">
                <a:solidFill>
                  <a:schemeClr val="tx2"/>
                </a:solidFill>
                <a:cs typeface="AL-Mohanad Bold" pitchFamily="2" charset="-78"/>
              </a:rPr>
              <a:t>ب) وفق عمومها وخصوصها و موضوعها 	( الأشباه و النظائر لابن السبكي ) .</a:t>
            </a:r>
          </a:p>
          <a:p>
            <a:r>
              <a:rPr lang="ar-SA" sz="1900" dirty="0" smtClean="0">
                <a:solidFill>
                  <a:schemeClr val="tx2"/>
                </a:solidFill>
                <a:cs typeface="AL-Mohanad Bold" pitchFamily="2" charset="-78"/>
              </a:rPr>
              <a:t>ج) وفق الترتيب الهجائي لحروف المعجم 	( المنثور للزركشي ) .</a:t>
            </a:r>
          </a:p>
          <a:p>
            <a:endParaRPr lang="ar-SA" sz="800" dirty="0">
              <a:solidFill>
                <a:schemeClr val="tx2"/>
              </a:solidFill>
              <a:cs typeface="AL-Mohanad Bold" pitchFamily="2" charset="-78"/>
            </a:endParaRPr>
          </a:p>
          <a:p>
            <a:r>
              <a:rPr lang="ar-SA" sz="1900" dirty="0" smtClean="0">
                <a:solidFill>
                  <a:srgbClr val="C00000"/>
                </a:solidFill>
                <a:cs typeface="AL-Mohanad Bold" pitchFamily="2" charset="-78"/>
              </a:rPr>
              <a:t>* القرن (9) :</a:t>
            </a:r>
          </a:p>
          <a:p>
            <a:r>
              <a:rPr lang="ar-SA" sz="1900" dirty="0" smtClean="0">
                <a:solidFill>
                  <a:schemeClr val="tx2"/>
                </a:solidFill>
                <a:cs typeface="AL-Mohanad Bold" pitchFamily="2" charset="-78"/>
              </a:rPr>
              <a:t>1. ( الأشباه و النظائر ) لابن الملقن .</a:t>
            </a:r>
          </a:p>
          <a:p>
            <a:r>
              <a:rPr lang="ar-SA" sz="1900" dirty="0" smtClean="0">
                <a:solidFill>
                  <a:schemeClr val="tx2"/>
                </a:solidFill>
                <a:cs typeface="AL-Mohanad Bold" pitchFamily="2" charset="-78"/>
              </a:rPr>
              <a:t>2. ( الفوائد الحسام ) لابن رسلان .</a:t>
            </a:r>
          </a:p>
        </p:txBody>
      </p:sp>
      <p:sp>
        <p:nvSpPr>
          <p:cNvPr id="5" name="مستطيل مستدير الزوايا 4"/>
          <p:cNvSpPr/>
          <p:nvPr/>
        </p:nvSpPr>
        <p:spPr>
          <a:xfrm>
            <a:off x="2443427" y="1700808"/>
            <a:ext cx="424847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القواعد الفقهية في مرحلة تدوينها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Tree>
    <p:extLst>
      <p:ext uri="{BB962C8B-B14F-4D97-AF65-F5344CB8AC3E}">
        <p14:creationId xmlns:p14="http://schemas.microsoft.com/office/powerpoint/2010/main" xmlns="" val="3787319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Effect transition="in" filter="fade">
                                      <p:cBhvr>
                                        <p:cTn id="12" dur="500"/>
                                        <p:tgtEl>
                                          <p:spTgt spid="8">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1" end="1"/>
                                            </p:txEl>
                                          </p:spTgt>
                                        </p:tgtEl>
                                        <p:attrNameLst>
                                          <p:attrName>style.visibility</p:attrName>
                                        </p:attrNameLst>
                                      </p:cBhvr>
                                      <p:to>
                                        <p:strVal val="visible"/>
                                      </p:to>
                                    </p:set>
                                    <p:animEffect transition="in" filter="fade">
                                      <p:cBhvr>
                                        <p:cTn id="22" dur="500"/>
                                        <p:tgtEl>
                                          <p:spTgt spid="8">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Effect transition="in" filter="fade">
                                      <p:cBhvr>
                                        <p:cTn id="27" dur="500"/>
                                        <p:tgtEl>
                                          <p:spTgt spid="8">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3" end="3"/>
                                            </p:txEl>
                                          </p:spTgt>
                                        </p:tgtEl>
                                        <p:attrNameLst>
                                          <p:attrName>style.visibility</p:attrName>
                                        </p:attrNameLst>
                                      </p:cBhvr>
                                      <p:to>
                                        <p:strVal val="visible"/>
                                      </p:to>
                                    </p:set>
                                    <p:animEffect transition="in" filter="fade">
                                      <p:cBhvr>
                                        <p:cTn id="32" dur="500"/>
                                        <p:tgtEl>
                                          <p:spTgt spid="8">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animEffect transition="in" filter="fade">
                                      <p:cBhvr>
                                        <p:cTn id="37" dur="500"/>
                                        <p:tgtEl>
                                          <p:spTgt spid="8">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500"/>
                                        <p:tgtEl>
                                          <p:spTgt spid="8">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6" end="6"/>
                                            </p:txEl>
                                          </p:spTgt>
                                        </p:tgtEl>
                                        <p:attrNameLst>
                                          <p:attrName>style.visibility</p:attrName>
                                        </p:attrNameLst>
                                      </p:cBhvr>
                                      <p:to>
                                        <p:strVal val="visible"/>
                                      </p:to>
                                    </p:set>
                                    <p:animEffect transition="in" filter="fade">
                                      <p:cBhvr>
                                        <p:cTn id="47" dur="500"/>
                                        <p:tgtEl>
                                          <p:spTgt spid="8">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xEl>
                                              <p:pRg st="7" end="7"/>
                                            </p:txEl>
                                          </p:spTgt>
                                        </p:tgtEl>
                                        <p:attrNameLst>
                                          <p:attrName>style.visibility</p:attrName>
                                        </p:attrNameLst>
                                      </p:cBhvr>
                                      <p:to>
                                        <p:strVal val="visible"/>
                                      </p:to>
                                    </p:set>
                                    <p:animEffect transition="in" filter="fade">
                                      <p:cBhvr>
                                        <p:cTn id="52" dur="500"/>
                                        <p:tgtEl>
                                          <p:spTgt spid="8">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txEl>
                                              <p:pRg st="8" end="8"/>
                                            </p:txEl>
                                          </p:spTgt>
                                        </p:tgtEl>
                                        <p:attrNameLst>
                                          <p:attrName>style.visibility</p:attrName>
                                        </p:attrNameLst>
                                      </p:cBhvr>
                                      <p:to>
                                        <p:strVal val="visible"/>
                                      </p:to>
                                    </p:set>
                                    <p:animEffect transition="in" filter="fade">
                                      <p:cBhvr>
                                        <p:cTn id="57" dur="500"/>
                                        <p:tgtEl>
                                          <p:spTgt spid="8">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xEl>
                                              <p:pRg st="10" end="10"/>
                                            </p:txEl>
                                          </p:spTgt>
                                        </p:tgtEl>
                                        <p:attrNameLst>
                                          <p:attrName>style.visibility</p:attrName>
                                        </p:attrNameLst>
                                      </p:cBhvr>
                                      <p:to>
                                        <p:strVal val="visible"/>
                                      </p:to>
                                    </p:set>
                                    <p:animEffect transition="in" filter="fade">
                                      <p:cBhvr>
                                        <p:cTn id="62" dur="500"/>
                                        <p:tgtEl>
                                          <p:spTgt spid="8">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
                                            <p:txEl>
                                              <p:pRg st="11" end="11"/>
                                            </p:txEl>
                                          </p:spTgt>
                                        </p:tgtEl>
                                        <p:attrNameLst>
                                          <p:attrName>style.visibility</p:attrName>
                                        </p:attrNameLst>
                                      </p:cBhvr>
                                      <p:to>
                                        <p:strVal val="visible"/>
                                      </p:to>
                                    </p:set>
                                    <p:animEffect transition="in" filter="fade">
                                      <p:cBhvr>
                                        <p:cTn id="67" dur="500"/>
                                        <p:tgtEl>
                                          <p:spTgt spid="8">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
                                            <p:txEl>
                                              <p:pRg st="12" end="12"/>
                                            </p:txEl>
                                          </p:spTgt>
                                        </p:tgtEl>
                                        <p:attrNameLst>
                                          <p:attrName>style.visibility</p:attrName>
                                        </p:attrNameLst>
                                      </p:cBhvr>
                                      <p:to>
                                        <p:strVal val="visible"/>
                                      </p:to>
                                    </p:set>
                                    <p:animEffect transition="in" filter="fade">
                                      <p:cBhvr>
                                        <p:cTn id="72" dur="500"/>
                                        <p:tgtEl>
                                          <p:spTgt spid="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5" grpId="0" animBg="1"/>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95536" y="2276872"/>
            <a:ext cx="8352928" cy="4177109"/>
          </a:xfrm>
          <a:prstGeom prst="roundRect">
            <a:avLst/>
          </a:prstGeom>
          <a:gradFill>
            <a:gsLst>
              <a:gs pos="0">
                <a:schemeClr val="bg2">
                  <a:lumMod val="90000"/>
                </a:schemeClr>
              </a:gs>
              <a:gs pos="35000">
                <a:schemeClr val="bg2">
                  <a:lumMod val="96000"/>
                  <a:lumOff val="4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1900" dirty="0" smtClean="0">
                <a:solidFill>
                  <a:srgbClr val="C00000"/>
                </a:solidFill>
                <a:cs typeface="AL-Mohanad Bold" pitchFamily="2" charset="-78"/>
              </a:rPr>
              <a:t>الأشباه و النظائر للسيوطي </a:t>
            </a:r>
          </a:p>
          <a:p>
            <a:r>
              <a:rPr lang="ar-SA" sz="1900" dirty="0" smtClean="0">
                <a:solidFill>
                  <a:schemeClr val="tx1"/>
                </a:solidFill>
                <a:cs typeface="AL-Mohanad Bold" pitchFamily="2" charset="-78"/>
              </a:rPr>
              <a:t>* جعل كتابه في سبعة كتب : </a:t>
            </a:r>
          </a:p>
          <a:p>
            <a:r>
              <a:rPr lang="ar-SA" sz="1900" dirty="0" smtClean="0">
                <a:solidFill>
                  <a:schemeClr val="tx2"/>
                </a:solidFill>
                <a:cs typeface="AL-Mohanad Bold" pitchFamily="2" charset="-78"/>
              </a:rPr>
              <a:t>1. شرح القواعد الخمس .</a:t>
            </a:r>
          </a:p>
          <a:p>
            <a:r>
              <a:rPr lang="ar-SA" sz="1900" dirty="0" smtClean="0">
                <a:solidFill>
                  <a:schemeClr val="tx2"/>
                </a:solidFill>
                <a:cs typeface="AL-Mohanad Bold" pitchFamily="2" charset="-78"/>
              </a:rPr>
              <a:t>2. القواعد الكلية التي يخرج عليها ما لا </a:t>
            </a:r>
            <a:r>
              <a:rPr lang="ar-SA" sz="1900" dirty="0" smtClean="0">
                <a:solidFill>
                  <a:schemeClr val="tx2"/>
                </a:solidFill>
                <a:cs typeface="AL-Mohanad Bold" pitchFamily="2" charset="-78"/>
              </a:rPr>
              <a:t>ينحصر( </a:t>
            </a:r>
            <a:r>
              <a:rPr lang="ar-SA" sz="1900" dirty="0" smtClean="0">
                <a:solidFill>
                  <a:schemeClr val="tx2"/>
                </a:solidFill>
                <a:cs typeface="AL-Mohanad Bold" pitchFamily="2" charset="-78"/>
              </a:rPr>
              <a:t>40) قاعدة .</a:t>
            </a:r>
          </a:p>
          <a:p>
            <a:r>
              <a:rPr lang="ar-SA" sz="1900" dirty="0" smtClean="0">
                <a:solidFill>
                  <a:schemeClr val="tx2"/>
                </a:solidFill>
                <a:cs typeface="AL-Mohanad Bold" pitchFamily="2" charset="-78"/>
              </a:rPr>
              <a:t>3. القواعد المختلف فيها (20) قاعدة .</a:t>
            </a:r>
          </a:p>
          <a:p>
            <a:r>
              <a:rPr lang="ar-SA" sz="1900" dirty="0" smtClean="0">
                <a:solidFill>
                  <a:schemeClr val="tx2"/>
                </a:solidFill>
                <a:cs typeface="AL-Mohanad Bold" pitchFamily="2" charset="-78"/>
              </a:rPr>
              <a:t>4. أحكام يكثر ورودها .</a:t>
            </a:r>
          </a:p>
          <a:p>
            <a:r>
              <a:rPr lang="ar-SA" sz="1900" dirty="0" smtClean="0">
                <a:solidFill>
                  <a:schemeClr val="tx2"/>
                </a:solidFill>
                <a:cs typeface="AL-Mohanad Bold" pitchFamily="2" charset="-78"/>
              </a:rPr>
              <a:t>5. نظائر الأبواب التي هي بين باب واحد .</a:t>
            </a:r>
          </a:p>
          <a:p>
            <a:r>
              <a:rPr lang="ar-SA" sz="1900" dirty="0" smtClean="0">
                <a:solidFill>
                  <a:schemeClr val="tx2"/>
                </a:solidFill>
                <a:cs typeface="AL-Mohanad Bold" pitchFamily="2" charset="-78"/>
              </a:rPr>
              <a:t>6. </a:t>
            </a:r>
            <a:r>
              <a:rPr lang="ar-SA" sz="1900" smtClean="0">
                <a:solidFill>
                  <a:schemeClr val="tx2"/>
                </a:solidFill>
                <a:cs typeface="AL-Mohanad Bold" pitchFamily="2" charset="-78"/>
              </a:rPr>
              <a:t>فيما </a:t>
            </a:r>
            <a:r>
              <a:rPr lang="ar-SA" sz="1900" smtClean="0">
                <a:solidFill>
                  <a:schemeClr val="tx2"/>
                </a:solidFill>
                <a:cs typeface="AL-Mohanad Bold" pitchFamily="2" charset="-78"/>
              </a:rPr>
              <a:t>افترقت </a:t>
            </a:r>
            <a:r>
              <a:rPr lang="ar-SA" sz="1900" dirty="0" smtClean="0">
                <a:solidFill>
                  <a:schemeClr val="tx2"/>
                </a:solidFill>
                <a:cs typeface="AL-Mohanad Bold" pitchFamily="2" charset="-78"/>
              </a:rPr>
              <a:t>من الأبواب المتشابهة .</a:t>
            </a:r>
          </a:p>
          <a:p>
            <a:r>
              <a:rPr lang="ar-SA" sz="1900" dirty="0" smtClean="0">
                <a:solidFill>
                  <a:schemeClr val="tx2"/>
                </a:solidFill>
                <a:cs typeface="AL-Mohanad Bold" pitchFamily="2" charset="-78"/>
              </a:rPr>
              <a:t>7. في نظائر شتى .</a:t>
            </a:r>
          </a:p>
          <a:p>
            <a:endParaRPr lang="ar-SA" sz="800" dirty="0">
              <a:solidFill>
                <a:schemeClr val="tx2"/>
              </a:solidFill>
              <a:cs typeface="AL-Mohanad Bold" pitchFamily="2" charset="-78"/>
            </a:endParaRPr>
          </a:p>
          <a:p>
            <a:r>
              <a:rPr lang="ar-SA" sz="1900" dirty="0" smtClean="0">
                <a:solidFill>
                  <a:schemeClr val="tx1"/>
                </a:solidFill>
                <a:cs typeface="AL-Mohanad Bold" pitchFamily="2" charset="-78"/>
              </a:rPr>
              <a:t>* المؤلفات حوله :</a:t>
            </a:r>
          </a:p>
          <a:p>
            <a:r>
              <a:rPr lang="ar-SA" sz="1900" dirty="0" smtClean="0">
                <a:solidFill>
                  <a:schemeClr val="tx2"/>
                </a:solidFill>
                <a:cs typeface="AL-Mohanad Bold" pitchFamily="2" charset="-78"/>
              </a:rPr>
              <a:t>1. ( الباهر في اختصار الأشباه و النظائر ) لأبي زيد .</a:t>
            </a:r>
          </a:p>
          <a:p>
            <a:r>
              <a:rPr lang="ar-SA" sz="1900" dirty="0" smtClean="0">
                <a:solidFill>
                  <a:schemeClr val="tx2"/>
                </a:solidFill>
                <a:cs typeface="AL-Mohanad Bold" pitchFamily="2" charset="-78"/>
              </a:rPr>
              <a:t>2. ( الفرائد البهية في القواعد الفقهية ) لأبي بكر .</a:t>
            </a:r>
          </a:p>
          <a:p>
            <a:r>
              <a:rPr lang="ar-SA" sz="1900" dirty="0" smtClean="0">
                <a:solidFill>
                  <a:schemeClr val="tx2"/>
                </a:solidFill>
                <a:cs typeface="AL-Mohanad Bold" pitchFamily="2" charset="-78"/>
              </a:rPr>
              <a:t>3. ( شرح القواعد الخمس ) </a:t>
            </a:r>
            <a:r>
              <a:rPr lang="ar-SA" sz="1900" dirty="0" err="1" smtClean="0">
                <a:solidFill>
                  <a:schemeClr val="tx2"/>
                </a:solidFill>
                <a:cs typeface="AL-Mohanad Bold" pitchFamily="2" charset="-78"/>
              </a:rPr>
              <a:t>للدمليجي</a:t>
            </a:r>
            <a:r>
              <a:rPr lang="ar-SA" sz="1900" dirty="0" smtClean="0">
                <a:solidFill>
                  <a:schemeClr val="tx2"/>
                </a:solidFill>
                <a:cs typeface="AL-Mohanad Bold" pitchFamily="2" charset="-78"/>
              </a:rPr>
              <a:t> .</a:t>
            </a:r>
          </a:p>
        </p:txBody>
      </p:sp>
      <p:sp>
        <p:nvSpPr>
          <p:cNvPr id="5" name="مستطيل مستدير الزوايا 4"/>
          <p:cNvSpPr/>
          <p:nvPr/>
        </p:nvSpPr>
        <p:spPr>
          <a:xfrm>
            <a:off x="2443427" y="1700808"/>
            <a:ext cx="424847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القواعد الفقهية في مرحلة تدوينها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Tree>
    <p:extLst>
      <p:ext uri="{BB962C8B-B14F-4D97-AF65-F5344CB8AC3E}">
        <p14:creationId xmlns:p14="http://schemas.microsoft.com/office/powerpoint/2010/main" xmlns="" val="3359307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Effect transition="in" filter="fade">
                                      <p:cBhvr>
                                        <p:cTn id="12" dur="500"/>
                                        <p:tgtEl>
                                          <p:spTgt spid="8">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1" end="1"/>
                                            </p:txEl>
                                          </p:spTgt>
                                        </p:tgtEl>
                                        <p:attrNameLst>
                                          <p:attrName>style.visibility</p:attrName>
                                        </p:attrNameLst>
                                      </p:cBhvr>
                                      <p:to>
                                        <p:strVal val="visible"/>
                                      </p:to>
                                    </p:set>
                                    <p:animEffect transition="in" filter="fade">
                                      <p:cBhvr>
                                        <p:cTn id="22" dur="500"/>
                                        <p:tgtEl>
                                          <p:spTgt spid="8">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Effect transition="in" filter="fade">
                                      <p:cBhvr>
                                        <p:cTn id="27" dur="500"/>
                                        <p:tgtEl>
                                          <p:spTgt spid="8">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3" end="3"/>
                                            </p:txEl>
                                          </p:spTgt>
                                        </p:tgtEl>
                                        <p:attrNameLst>
                                          <p:attrName>style.visibility</p:attrName>
                                        </p:attrNameLst>
                                      </p:cBhvr>
                                      <p:to>
                                        <p:strVal val="visible"/>
                                      </p:to>
                                    </p:set>
                                    <p:animEffect transition="in" filter="fade">
                                      <p:cBhvr>
                                        <p:cTn id="32" dur="500"/>
                                        <p:tgtEl>
                                          <p:spTgt spid="8">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animEffect transition="in" filter="fade">
                                      <p:cBhvr>
                                        <p:cTn id="37" dur="500"/>
                                        <p:tgtEl>
                                          <p:spTgt spid="8">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500"/>
                                        <p:tgtEl>
                                          <p:spTgt spid="8">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6" end="6"/>
                                            </p:txEl>
                                          </p:spTgt>
                                        </p:tgtEl>
                                        <p:attrNameLst>
                                          <p:attrName>style.visibility</p:attrName>
                                        </p:attrNameLst>
                                      </p:cBhvr>
                                      <p:to>
                                        <p:strVal val="visible"/>
                                      </p:to>
                                    </p:set>
                                    <p:animEffect transition="in" filter="fade">
                                      <p:cBhvr>
                                        <p:cTn id="47" dur="500"/>
                                        <p:tgtEl>
                                          <p:spTgt spid="8">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xEl>
                                              <p:pRg st="7" end="7"/>
                                            </p:txEl>
                                          </p:spTgt>
                                        </p:tgtEl>
                                        <p:attrNameLst>
                                          <p:attrName>style.visibility</p:attrName>
                                        </p:attrNameLst>
                                      </p:cBhvr>
                                      <p:to>
                                        <p:strVal val="visible"/>
                                      </p:to>
                                    </p:set>
                                    <p:animEffect transition="in" filter="fade">
                                      <p:cBhvr>
                                        <p:cTn id="52" dur="500"/>
                                        <p:tgtEl>
                                          <p:spTgt spid="8">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txEl>
                                              <p:pRg st="8" end="8"/>
                                            </p:txEl>
                                          </p:spTgt>
                                        </p:tgtEl>
                                        <p:attrNameLst>
                                          <p:attrName>style.visibility</p:attrName>
                                        </p:attrNameLst>
                                      </p:cBhvr>
                                      <p:to>
                                        <p:strVal val="visible"/>
                                      </p:to>
                                    </p:set>
                                    <p:animEffect transition="in" filter="fade">
                                      <p:cBhvr>
                                        <p:cTn id="57" dur="500"/>
                                        <p:tgtEl>
                                          <p:spTgt spid="8">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xEl>
                                              <p:pRg st="10" end="10"/>
                                            </p:txEl>
                                          </p:spTgt>
                                        </p:tgtEl>
                                        <p:attrNameLst>
                                          <p:attrName>style.visibility</p:attrName>
                                        </p:attrNameLst>
                                      </p:cBhvr>
                                      <p:to>
                                        <p:strVal val="visible"/>
                                      </p:to>
                                    </p:set>
                                    <p:animEffect transition="in" filter="fade">
                                      <p:cBhvr>
                                        <p:cTn id="62" dur="500"/>
                                        <p:tgtEl>
                                          <p:spTgt spid="8">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
                                            <p:txEl>
                                              <p:pRg st="11" end="11"/>
                                            </p:txEl>
                                          </p:spTgt>
                                        </p:tgtEl>
                                        <p:attrNameLst>
                                          <p:attrName>style.visibility</p:attrName>
                                        </p:attrNameLst>
                                      </p:cBhvr>
                                      <p:to>
                                        <p:strVal val="visible"/>
                                      </p:to>
                                    </p:set>
                                    <p:animEffect transition="in" filter="fade">
                                      <p:cBhvr>
                                        <p:cTn id="67" dur="500"/>
                                        <p:tgtEl>
                                          <p:spTgt spid="8">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
                                            <p:txEl>
                                              <p:pRg st="12" end="12"/>
                                            </p:txEl>
                                          </p:spTgt>
                                        </p:tgtEl>
                                        <p:attrNameLst>
                                          <p:attrName>style.visibility</p:attrName>
                                        </p:attrNameLst>
                                      </p:cBhvr>
                                      <p:to>
                                        <p:strVal val="visible"/>
                                      </p:to>
                                    </p:set>
                                    <p:animEffect transition="in" filter="fade">
                                      <p:cBhvr>
                                        <p:cTn id="72" dur="500"/>
                                        <p:tgtEl>
                                          <p:spTgt spid="8">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8">
                                            <p:txEl>
                                              <p:pRg st="13" end="13"/>
                                            </p:txEl>
                                          </p:spTgt>
                                        </p:tgtEl>
                                        <p:attrNameLst>
                                          <p:attrName>style.visibility</p:attrName>
                                        </p:attrNameLst>
                                      </p:cBhvr>
                                      <p:to>
                                        <p:strVal val="visible"/>
                                      </p:to>
                                    </p:set>
                                    <p:animEffect transition="in" filter="fade">
                                      <p:cBhvr>
                                        <p:cTn id="77" dur="500"/>
                                        <p:tgtEl>
                                          <p:spTgt spid="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5" grpId="0" animBg="1"/>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95536" y="2276872"/>
            <a:ext cx="8352928" cy="4177109"/>
          </a:xfrm>
          <a:prstGeom prst="roundRect">
            <a:avLst/>
          </a:prstGeom>
          <a:gradFill>
            <a:gsLst>
              <a:gs pos="0">
                <a:schemeClr val="bg2">
                  <a:lumMod val="90000"/>
                </a:schemeClr>
              </a:gs>
              <a:gs pos="35000">
                <a:schemeClr val="bg2">
                  <a:lumMod val="96000"/>
                  <a:lumOff val="4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1900" dirty="0" smtClean="0">
                <a:solidFill>
                  <a:srgbClr val="C00000"/>
                </a:solidFill>
                <a:cs typeface="AL-Mohanad Bold" pitchFamily="2" charset="-78"/>
              </a:rPr>
              <a:t>الأشباه و النظائر لابن نجيم </a:t>
            </a:r>
          </a:p>
          <a:p>
            <a:r>
              <a:rPr lang="ar-SA" sz="1900" dirty="0" smtClean="0">
                <a:solidFill>
                  <a:schemeClr val="tx1"/>
                </a:solidFill>
                <a:cs typeface="AL-Mohanad Bold" pitchFamily="2" charset="-78"/>
              </a:rPr>
              <a:t>* جعل كتابه في سبعة فنون : </a:t>
            </a:r>
          </a:p>
          <a:p>
            <a:r>
              <a:rPr lang="ar-SA" sz="1900" dirty="0" smtClean="0">
                <a:solidFill>
                  <a:schemeClr val="tx2"/>
                </a:solidFill>
                <a:cs typeface="AL-Mohanad Bold" pitchFamily="2" charset="-78"/>
              </a:rPr>
              <a:t>1. القواعد الكلية وجعلها على نوعين ( أ. القواعد الكبرى الست – ب. القواعد 19) .</a:t>
            </a:r>
          </a:p>
          <a:p>
            <a:r>
              <a:rPr lang="ar-SA" sz="1900" dirty="0" smtClean="0">
                <a:solidFill>
                  <a:schemeClr val="tx2"/>
                </a:solidFill>
                <a:cs typeface="AL-Mohanad Bold" pitchFamily="2" charset="-78"/>
              </a:rPr>
              <a:t>2. في القواعد رتبها حسب الأبواب الفقهية . </a:t>
            </a:r>
          </a:p>
          <a:p>
            <a:r>
              <a:rPr lang="ar-SA" sz="1900" dirty="0" smtClean="0">
                <a:solidFill>
                  <a:schemeClr val="tx2"/>
                </a:solidFill>
                <a:cs typeface="AL-Mohanad Bold" pitchFamily="2" charset="-78"/>
              </a:rPr>
              <a:t>3. في الجمع و الفرق .</a:t>
            </a:r>
          </a:p>
          <a:p>
            <a:r>
              <a:rPr lang="ar-SA" sz="1900" dirty="0" smtClean="0">
                <a:solidFill>
                  <a:schemeClr val="tx2"/>
                </a:solidFill>
                <a:cs typeface="AL-Mohanad Bold" pitchFamily="2" charset="-78"/>
              </a:rPr>
              <a:t>4. في الألغاز .</a:t>
            </a:r>
          </a:p>
          <a:p>
            <a:r>
              <a:rPr lang="ar-SA" sz="1900" dirty="0" smtClean="0">
                <a:solidFill>
                  <a:schemeClr val="tx2"/>
                </a:solidFill>
                <a:cs typeface="AL-Mohanad Bold" pitchFamily="2" charset="-78"/>
              </a:rPr>
              <a:t>5. في الحيل .</a:t>
            </a:r>
          </a:p>
          <a:p>
            <a:r>
              <a:rPr lang="ar-SA" sz="1900" dirty="0" smtClean="0">
                <a:solidFill>
                  <a:schemeClr val="tx2"/>
                </a:solidFill>
                <a:cs typeface="AL-Mohanad Bold" pitchFamily="2" charset="-78"/>
              </a:rPr>
              <a:t>6. في الفروق .</a:t>
            </a:r>
          </a:p>
          <a:p>
            <a:r>
              <a:rPr lang="ar-SA" sz="1900" dirty="0" smtClean="0">
                <a:solidFill>
                  <a:schemeClr val="tx2"/>
                </a:solidFill>
                <a:cs typeface="AL-Mohanad Bold" pitchFamily="2" charset="-78"/>
              </a:rPr>
              <a:t>7. في الحكايات و المراسلات .</a:t>
            </a:r>
          </a:p>
          <a:p>
            <a:endParaRPr lang="ar-SA" sz="800" dirty="0">
              <a:solidFill>
                <a:schemeClr val="tx2"/>
              </a:solidFill>
              <a:cs typeface="AL-Mohanad Bold" pitchFamily="2" charset="-78"/>
            </a:endParaRPr>
          </a:p>
          <a:p>
            <a:r>
              <a:rPr lang="ar-SA" sz="1900" dirty="0" smtClean="0">
                <a:solidFill>
                  <a:schemeClr val="tx1"/>
                </a:solidFill>
                <a:cs typeface="AL-Mohanad Bold" pitchFamily="2" charset="-78"/>
              </a:rPr>
              <a:t>* المؤلفات حوله :</a:t>
            </a:r>
          </a:p>
          <a:p>
            <a:r>
              <a:rPr lang="ar-SA" sz="1900" dirty="0" smtClean="0">
                <a:solidFill>
                  <a:schemeClr val="tx2"/>
                </a:solidFill>
                <a:cs typeface="AL-Mohanad Bold" pitchFamily="2" charset="-78"/>
              </a:rPr>
              <a:t>1. ( نزهة النواظر على الأشباه و النظائر ) لابن عابدين .</a:t>
            </a:r>
          </a:p>
          <a:p>
            <a:r>
              <a:rPr lang="ar-SA" sz="1900" dirty="0" smtClean="0">
                <a:solidFill>
                  <a:schemeClr val="tx2"/>
                </a:solidFill>
                <a:cs typeface="AL-Mohanad Bold" pitchFamily="2" charset="-78"/>
              </a:rPr>
              <a:t>2. ( نظم الأشباه و النظائر ) لابن القضيب .</a:t>
            </a:r>
          </a:p>
          <a:p>
            <a:r>
              <a:rPr lang="ar-SA" sz="1900" dirty="0" smtClean="0">
                <a:solidFill>
                  <a:schemeClr val="tx2"/>
                </a:solidFill>
                <a:cs typeface="AL-Mohanad Bold" pitchFamily="2" charset="-78"/>
              </a:rPr>
              <a:t>3. ( شرح الأشباه و النظائر ) الغلمان .</a:t>
            </a:r>
          </a:p>
        </p:txBody>
      </p:sp>
      <p:sp>
        <p:nvSpPr>
          <p:cNvPr id="5" name="مستطيل مستدير الزوايا 4"/>
          <p:cNvSpPr/>
          <p:nvPr/>
        </p:nvSpPr>
        <p:spPr>
          <a:xfrm>
            <a:off x="2443427" y="1700808"/>
            <a:ext cx="424847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القواعد الفقهية في مرحلة تدوينها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Tree>
    <p:extLst>
      <p:ext uri="{BB962C8B-B14F-4D97-AF65-F5344CB8AC3E}">
        <p14:creationId xmlns:p14="http://schemas.microsoft.com/office/powerpoint/2010/main" xmlns="" val="3441419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Effect transition="in" filter="fade">
                                      <p:cBhvr>
                                        <p:cTn id="12" dur="500"/>
                                        <p:tgtEl>
                                          <p:spTgt spid="8">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1" end="1"/>
                                            </p:txEl>
                                          </p:spTgt>
                                        </p:tgtEl>
                                        <p:attrNameLst>
                                          <p:attrName>style.visibility</p:attrName>
                                        </p:attrNameLst>
                                      </p:cBhvr>
                                      <p:to>
                                        <p:strVal val="visible"/>
                                      </p:to>
                                    </p:set>
                                    <p:animEffect transition="in" filter="fade">
                                      <p:cBhvr>
                                        <p:cTn id="22" dur="500"/>
                                        <p:tgtEl>
                                          <p:spTgt spid="8">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Effect transition="in" filter="fade">
                                      <p:cBhvr>
                                        <p:cTn id="27" dur="500"/>
                                        <p:tgtEl>
                                          <p:spTgt spid="8">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3" end="3"/>
                                            </p:txEl>
                                          </p:spTgt>
                                        </p:tgtEl>
                                        <p:attrNameLst>
                                          <p:attrName>style.visibility</p:attrName>
                                        </p:attrNameLst>
                                      </p:cBhvr>
                                      <p:to>
                                        <p:strVal val="visible"/>
                                      </p:to>
                                    </p:set>
                                    <p:animEffect transition="in" filter="fade">
                                      <p:cBhvr>
                                        <p:cTn id="32" dur="500"/>
                                        <p:tgtEl>
                                          <p:spTgt spid="8">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animEffect transition="in" filter="fade">
                                      <p:cBhvr>
                                        <p:cTn id="37" dur="500"/>
                                        <p:tgtEl>
                                          <p:spTgt spid="8">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500"/>
                                        <p:tgtEl>
                                          <p:spTgt spid="8">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6" end="6"/>
                                            </p:txEl>
                                          </p:spTgt>
                                        </p:tgtEl>
                                        <p:attrNameLst>
                                          <p:attrName>style.visibility</p:attrName>
                                        </p:attrNameLst>
                                      </p:cBhvr>
                                      <p:to>
                                        <p:strVal val="visible"/>
                                      </p:to>
                                    </p:set>
                                    <p:animEffect transition="in" filter="fade">
                                      <p:cBhvr>
                                        <p:cTn id="47" dur="500"/>
                                        <p:tgtEl>
                                          <p:spTgt spid="8">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xEl>
                                              <p:pRg st="7" end="7"/>
                                            </p:txEl>
                                          </p:spTgt>
                                        </p:tgtEl>
                                        <p:attrNameLst>
                                          <p:attrName>style.visibility</p:attrName>
                                        </p:attrNameLst>
                                      </p:cBhvr>
                                      <p:to>
                                        <p:strVal val="visible"/>
                                      </p:to>
                                    </p:set>
                                    <p:animEffect transition="in" filter="fade">
                                      <p:cBhvr>
                                        <p:cTn id="52" dur="500"/>
                                        <p:tgtEl>
                                          <p:spTgt spid="8">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txEl>
                                              <p:pRg st="8" end="8"/>
                                            </p:txEl>
                                          </p:spTgt>
                                        </p:tgtEl>
                                        <p:attrNameLst>
                                          <p:attrName>style.visibility</p:attrName>
                                        </p:attrNameLst>
                                      </p:cBhvr>
                                      <p:to>
                                        <p:strVal val="visible"/>
                                      </p:to>
                                    </p:set>
                                    <p:animEffect transition="in" filter="fade">
                                      <p:cBhvr>
                                        <p:cTn id="57" dur="500"/>
                                        <p:tgtEl>
                                          <p:spTgt spid="8">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xEl>
                                              <p:pRg st="10" end="10"/>
                                            </p:txEl>
                                          </p:spTgt>
                                        </p:tgtEl>
                                        <p:attrNameLst>
                                          <p:attrName>style.visibility</p:attrName>
                                        </p:attrNameLst>
                                      </p:cBhvr>
                                      <p:to>
                                        <p:strVal val="visible"/>
                                      </p:to>
                                    </p:set>
                                    <p:animEffect transition="in" filter="fade">
                                      <p:cBhvr>
                                        <p:cTn id="62" dur="500"/>
                                        <p:tgtEl>
                                          <p:spTgt spid="8">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
                                            <p:txEl>
                                              <p:pRg st="11" end="11"/>
                                            </p:txEl>
                                          </p:spTgt>
                                        </p:tgtEl>
                                        <p:attrNameLst>
                                          <p:attrName>style.visibility</p:attrName>
                                        </p:attrNameLst>
                                      </p:cBhvr>
                                      <p:to>
                                        <p:strVal val="visible"/>
                                      </p:to>
                                    </p:set>
                                    <p:animEffect transition="in" filter="fade">
                                      <p:cBhvr>
                                        <p:cTn id="67" dur="500"/>
                                        <p:tgtEl>
                                          <p:spTgt spid="8">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
                                            <p:txEl>
                                              <p:pRg st="12" end="12"/>
                                            </p:txEl>
                                          </p:spTgt>
                                        </p:tgtEl>
                                        <p:attrNameLst>
                                          <p:attrName>style.visibility</p:attrName>
                                        </p:attrNameLst>
                                      </p:cBhvr>
                                      <p:to>
                                        <p:strVal val="visible"/>
                                      </p:to>
                                    </p:set>
                                    <p:animEffect transition="in" filter="fade">
                                      <p:cBhvr>
                                        <p:cTn id="72" dur="500"/>
                                        <p:tgtEl>
                                          <p:spTgt spid="8">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8">
                                            <p:txEl>
                                              <p:pRg st="13" end="13"/>
                                            </p:txEl>
                                          </p:spTgt>
                                        </p:tgtEl>
                                        <p:attrNameLst>
                                          <p:attrName>style.visibility</p:attrName>
                                        </p:attrNameLst>
                                      </p:cBhvr>
                                      <p:to>
                                        <p:strVal val="visible"/>
                                      </p:to>
                                    </p:set>
                                    <p:animEffect transition="in" filter="fade">
                                      <p:cBhvr>
                                        <p:cTn id="77" dur="500"/>
                                        <p:tgtEl>
                                          <p:spTgt spid="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5" grpId="0" animBg="1"/>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95536" y="2276872"/>
            <a:ext cx="8352928" cy="4177109"/>
          </a:xfrm>
          <a:prstGeom prst="roundRect">
            <a:avLst/>
          </a:prstGeom>
          <a:gradFill>
            <a:gsLst>
              <a:gs pos="0">
                <a:schemeClr val="bg2">
                  <a:lumMod val="90000"/>
                </a:schemeClr>
              </a:gs>
              <a:gs pos="35000">
                <a:schemeClr val="bg2">
                  <a:lumMod val="96000"/>
                  <a:lumOff val="4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1900" dirty="0" smtClean="0">
                <a:solidFill>
                  <a:srgbClr val="C00000"/>
                </a:solidFill>
                <a:cs typeface="AL-Mohanad Bold" pitchFamily="2" charset="-78"/>
              </a:rPr>
              <a:t>مجلة الأحكام العدلية </a:t>
            </a:r>
          </a:p>
          <a:p>
            <a:r>
              <a:rPr lang="ar-SA" sz="1900" dirty="0" smtClean="0">
                <a:solidFill>
                  <a:schemeClr val="tx2"/>
                </a:solidFill>
                <a:cs typeface="AL-Mohanad Bold" pitchFamily="2" charset="-78"/>
              </a:rPr>
              <a:t>* في عهد الدولة العثمانية ( الحاجة) لإصدار ما يشبه القوانين المدنية أساسها الشرع .</a:t>
            </a:r>
          </a:p>
          <a:p>
            <a:r>
              <a:rPr lang="ar-SA" sz="1900" dirty="0" smtClean="0">
                <a:solidFill>
                  <a:schemeClr val="tx2"/>
                </a:solidFill>
                <a:cs typeface="AL-Mohanad Bold" pitchFamily="2" charset="-78"/>
              </a:rPr>
              <a:t>* صدر العمل بها عام 1293 هـ ( 100) مادة مجموعة من القواعد الكلية .</a:t>
            </a:r>
          </a:p>
          <a:p>
            <a:r>
              <a:rPr lang="ar-SA" sz="1900" dirty="0" smtClean="0">
                <a:solidFill>
                  <a:schemeClr val="tx2"/>
                </a:solidFill>
                <a:cs typeface="AL-Mohanad Bold" pitchFamily="2" charset="-78"/>
              </a:rPr>
              <a:t>* اختيرت من كتاب الأشباه و النظائر لابن نجيم الحنفي .</a:t>
            </a:r>
          </a:p>
          <a:p>
            <a:r>
              <a:rPr lang="ar-SA" sz="1900" dirty="0" smtClean="0">
                <a:solidFill>
                  <a:schemeClr val="tx2"/>
                </a:solidFill>
                <a:cs typeface="AL-Mohanad Bold" pitchFamily="2" charset="-78"/>
              </a:rPr>
              <a:t>* حسن الصياغة و الإيجاز .</a:t>
            </a:r>
          </a:p>
          <a:p>
            <a:r>
              <a:rPr lang="ar-SA" sz="1900" dirty="0" smtClean="0">
                <a:solidFill>
                  <a:schemeClr val="tx2"/>
                </a:solidFill>
                <a:cs typeface="AL-Mohanad Bold" pitchFamily="2" charset="-78"/>
              </a:rPr>
              <a:t>* عرضها الفقه على شكل مواد بعد اعتمادها على الرأي الصالح للتطبيق من وجهة نظر اللجنة .</a:t>
            </a:r>
          </a:p>
          <a:p>
            <a:endParaRPr lang="ar-SA" sz="900" dirty="0">
              <a:solidFill>
                <a:schemeClr val="tx2"/>
              </a:solidFill>
              <a:cs typeface="AL-Mohanad Bold" pitchFamily="2" charset="-78"/>
            </a:endParaRPr>
          </a:p>
          <a:p>
            <a:r>
              <a:rPr lang="ar-SA" sz="1900" dirty="0" smtClean="0">
                <a:solidFill>
                  <a:schemeClr val="tx1"/>
                </a:solidFill>
                <a:cs typeface="AL-Mohanad Bold" pitchFamily="2" charset="-78"/>
              </a:rPr>
              <a:t>-الشروح حولها :</a:t>
            </a:r>
          </a:p>
          <a:p>
            <a:r>
              <a:rPr lang="ar-SA" sz="1900" dirty="0" smtClean="0">
                <a:solidFill>
                  <a:schemeClr val="tx2"/>
                </a:solidFill>
                <a:cs typeface="AL-Mohanad Bold" pitchFamily="2" charset="-78"/>
              </a:rPr>
              <a:t>1. ( شرح المجلة ) لمنير القاضي .</a:t>
            </a:r>
          </a:p>
          <a:p>
            <a:r>
              <a:rPr lang="ar-SA" sz="1900" dirty="0" smtClean="0">
                <a:solidFill>
                  <a:schemeClr val="tx2"/>
                </a:solidFill>
                <a:cs typeface="AL-Mohanad Bold" pitchFamily="2" charset="-78"/>
              </a:rPr>
              <a:t>2. ( شرح مجلة الأحكام العدلية ) </a:t>
            </a:r>
            <a:r>
              <a:rPr lang="ar-SA" sz="1900" dirty="0" err="1" smtClean="0">
                <a:solidFill>
                  <a:schemeClr val="tx2"/>
                </a:solidFill>
                <a:cs typeface="AL-Mohanad Bold" pitchFamily="2" charset="-78"/>
              </a:rPr>
              <a:t>للمحاسني</a:t>
            </a:r>
            <a:r>
              <a:rPr lang="ar-SA" sz="1900" dirty="0" smtClean="0">
                <a:solidFill>
                  <a:schemeClr val="tx2"/>
                </a:solidFill>
                <a:cs typeface="AL-Mohanad Bold" pitchFamily="2" charset="-78"/>
              </a:rPr>
              <a:t> .</a:t>
            </a:r>
          </a:p>
          <a:p>
            <a:r>
              <a:rPr lang="ar-SA" sz="1900" dirty="0" smtClean="0">
                <a:solidFill>
                  <a:schemeClr val="tx2"/>
                </a:solidFill>
                <a:cs typeface="AL-Mohanad Bold" pitchFamily="2" charset="-78"/>
              </a:rPr>
              <a:t>3. ( شرح المجلة ) لسليم باز .</a:t>
            </a:r>
          </a:p>
          <a:p>
            <a:endParaRPr lang="ar-SA" sz="900" dirty="0" smtClean="0">
              <a:solidFill>
                <a:schemeClr val="tx2"/>
              </a:solidFill>
              <a:cs typeface="AL-Mohanad Bold" pitchFamily="2" charset="-78"/>
            </a:endParaRPr>
          </a:p>
          <a:p>
            <a:r>
              <a:rPr lang="ar-SA" sz="1900" dirty="0" smtClean="0">
                <a:solidFill>
                  <a:schemeClr val="tx1"/>
                </a:solidFill>
                <a:cs typeface="AL-Mohanad Bold" pitchFamily="2" charset="-78"/>
              </a:rPr>
              <a:t>-المؤلفات التي تعتمد اعتماداً كلياً على كتاب معين : </a:t>
            </a:r>
          </a:p>
          <a:p>
            <a:r>
              <a:rPr lang="ar-SA" sz="1900" dirty="0" smtClean="0">
                <a:solidFill>
                  <a:schemeClr val="tx2"/>
                </a:solidFill>
                <a:cs typeface="AL-Mohanad Bold" pitchFamily="2" charset="-78"/>
              </a:rPr>
              <a:t>1. ( رسالة في القواعد الفقهية ) للسعدي . 	2. ( القواعد و الأصول الجامعة ) للسعدي .</a:t>
            </a:r>
          </a:p>
        </p:txBody>
      </p:sp>
      <p:sp>
        <p:nvSpPr>
          <p:cNvPr id="5" name="مستطيل مستدير الزوايا 4"/>
          <p:cNvSpPr/>
          <p:nvPr/>
        </p:nvSpPr>
        <p:spPr>
          <a:xfrm>
            <a:off x="2443427" y="1700808"/>
            <a:ext cx="424847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القواعد الفقهية في مرحلة تدوينها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Tree>
    <p:extLst>
      <p:ext uri="{BB962C8B-B14F-4D97-AF65-F5344CB8AC3E}">
        <p14:creationId xmlns:p14="http://schemas.microsoft.com/office/powerpoint/2010/main" xmlns="" val="2818007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Effect transition="in" filter="fade">
                                      <p:cBhvr>
                                        <p:cTn id="12" dur="500"/>
                                        <p:tgtEl>
                                          <p:spTgt spid="8">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1" end="1"/>
                                            </p:txEl>
                                          </p:spTgt>
                                        </p:tgtEl>
                                        <p:attrNameLst>
                                          <p:attrName>style.visibility</p:attrName>
                                        </p:attrNameLst>
                                      </p:cBhvr>
                                      <p:to>
                                        <p:strVal val="visible"/>
                                      </p:to>
                                    </p:set>
                                    <p:animEffect transition="in" filter="fade">
                                      <p:cBhvr>
                                        <p:cTn id="22" dur="500"/>
                                        <p:tgtEl>
                                          <p:spTgt spid="8">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Effect transition="in" filter="fade">
                                      <p:cBhvr>
                                        <p:cTn id="27" dur="500"/>
                                        <p:tgtEl>
                                          <p:spTgt spid="8">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3" end="3"/>
                                            </p:txEl>
                                          </p:spTgt>
                                        </p:tgtEl>
                                        <p:attrNameLst>
                                          <p:attrName>style.visibility</p:attrName>
                                        </p:attrNameLst>
                                      </p:cBhvr>
                                      <p:to>
                                        <p:strVal val="visible"/>
                                      </p:to>
                                    </p:set>
                                    <p:animEffect transition="in" filter="fade">
                                      <p:cBhvr>
                                        <p:cTn id="32" dur="500"/>
                                        <p:tgtEl>
                                          <p:spTgt spid="8">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animEffect transition="in" filter="fade">
                                      <p:cBhvr>
                                        <p:cTn id="37" dur="500"/>
                                        <p:tgtEl>
                                          <p:spTgt spid="8">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500"/>
                                        <p:tgtEl>
                                          <p:spTgt spid="8">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7" end="7"/>
                                            </p:txEl>
                                          </p:spTgt>
                                        </p:tgtEl>
                                        <p:attrNameLst>
                                          <p:attrName>style.visibility</p:attrName>
                                        </p:attrNameLst>
                                      </p:cBhvr>
                                      <p:to>
                                        <p:strVal val="visible"/>
                                      </p:to>
                                    </p:set>
                                    <p:animEffect transition="in" filter="fade">
                                      <p:cBhvr>
                                        <p:cTn id="47" dur="500"/>
                                        <p:tgtEl>
                                          <p:spTgt spid="8">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xEl>
                                              <p:pRg st="8" end="8"/>
                                            </p:txEl>
                                          </p:spTgt>
                                        </p:tgtEl>
                                        <p:attrNameLst>
                                          <p:attrName>style.visibility</p:attrName>
                                        </p:attrNameLst>
                                      </p:cBhvr>
                                      <p:to>
                                        <p:strVal val="visible"/>
                                      </p:to>
                                    </p:set>
                                    <p:animEffect transition="in" filter="fade">
                                      <p:cBhvr>
                                        <p:cTn id="52" dur="500"/>
                                        <p:tgtEl>
                                          <p:spTgt spid="8">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txEl>
                                              <p:pRg st="9" end="9"/>
                                            </p:txEl>
                                          </p:spTgt>
                                        </p:tgtEl>
                                        <p:attrNameLst>
                                          <p:attrName>style.visibility</p:attrName>
                                        </p:attrNameLst>
                                      </p:cBhvr>
                                      <p:to>
                                        <p:strVal val="visible"/>
                                      </p:to>
                                    </p:set>
                                    <p:animEffect transition="in" filter="fade">
                                      <p:cBhvr>
                                        <p:cTn id="57" dur="500"/>
                                        <p:tgtEl>
                                          <p:spTgt spid="8">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xEl>
                                              <p:pRg st="10" end="10"/>
                                            </p:txEl>
                                          </p:spTgt>
                                        </p:tgtEl>
                                        <p:attrNameLst>
                                          <p:attrName>style.visibility</p:attrName>
                                        </p:attrNameLst>
                                      </p:cBhvr>
                                      <p:to>
                                        <p:strVal val="visible"/>
                                      </p:to>
                                    </p:set>
                                    <p:animEffect transition="in" filter="fade">
                                      <p:cBhvr>
                                        <p:cTn id="62" dur="500"/>
                                        <p:tgtEl>
                                          <p:spTgt spid="8">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
                                            <p:txEl>
                                              <p:pRg st="12" end="12"/>
                                            </p:txEl>
                                          </p:spTgt>
                                        </p:tgtEl>
                                        <p:attrNameLst>
                                          <p:attrName>style.visibility</p:attrName>
                                        </p:attrNameLst>
                                      </p:cBhvr>
                                      <p:to>
                                        <p:strVal val="visible"/>
                                      </p:to>
                                    </p:set>
                                    <p:animEffect transition="in" filter="fade">
                                      <p:cBhvr>
                                        <p:cTn id="67" dur="500"/>
                                        <p:tgtEl>
                                          <p:spTgt spid="8">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
                                            <p:txEl>
                                              <p:pRg st="13" end="13"/>
                                            </p:txEl>
                                          </p:spTgt>
                                        </p:tgtEl>
                                        <p:attrNameLst>
                                          <p:attrName>style.visibility</p:attrName>
                                        </p:attrNameLst>
                                      </p:cBhvr>
                                      <p:to>
                                        <p:strVal val="visible"/>
                                      </p:to>
                                    </p:set>
                                    <p:animEffect transition="in" filter="fade">
                                      <p:cBhvr>
                                        <p:cTn id="72" dur="500"/>
                                        <p:tgtEl>
                                          <p:spTgt spid="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5" grpId="0"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95536" y="2276872"/>
            <a:ext cx="8352928" cy="4177109"/>
          </a:xfrm>
          <a:prstGeom prst="roundRect">
            <a:avLst/>
          </a:prstGeom>
          <a:gradFill>
            <a:gsLst>
              <a:gs pos="0">
                <a:schemeClr val="bg2">
                  <a:lumMod val="90000"/>
                </a:schemeClr>
              </a:gs>
              <a:gs pos="35000">
                <a:schemeClr val="bg2">
                  <a:lumMod val="96000"/>
                  <a:lumOff val="4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1900" dirty="0" smtClean="0">
                <a:solidFill>
                  <a:srgbClr val="C00000"/>
                </a:solidFill>
                <a:cs typeface="AL-Mohanad Bold" pitchFamily="2" charset="-78"/>
              </a:rPr>
              <a:t>الدراسات المعاصرة في مجال القواعد الفقهية </a:t>
            </a:r>
          </a:p>
          <a:p>
            <a:r>
              <a:rPr lang="ar-SA" sz="1900" dirty="0" smtClean="0">
                <a:solidFill>
                  <a:schemeClr val="tx1"/>
                </a:solidFill>
                <a:cs typeface="AL-Mohanad Bold" pitchFamily="2" charset="-78"/>
              </a:rPr>
              <a:t>1) التحقيق :</a:t>
            </a:r>
          </a:p>
          <a:p>
            <a:r>
              <a:rPr lang="ar-SA" sz="1900" dirty="0" smtClean="0">
                <a:solidFill>
                  <a:schemeClr val="tx2"/>
                </a:solidFill>
                <a:cs typeface="AL-Mohanad Bold" pitchFamily="2" charset="-78"/>
              </a:rPr>
              <a:t>* ( تحقيق كتاب الأشباه و النظائر لابن وكيل ) أحمد العنقري .</a:t>
            </a:r>
          </a:p>
          <a:p>
            <a:r>
              <a:rPr lang="ar-SA" sz="1900" dirty="0" smtClean="0">
                <a:solidFill>
                  <a:schemeClr val="tx2"/>
                </a:solidFill>
                <a:cs typeface="AL-Mohanad Bold" pitchFamily="2" charset="-78"/>
              </a:rPr>
              <a:t>* ( تحقيق كتاب القواعد ) الشعلان .</a:t>
            </a:r>
          </a:p>
          <a:p>
            <a:endParaRPr lang="ar-SA" sz="900" dirty="0" smtClean="0">
              <a:solidFill>
                <a:schemeClr val="tx2"/>
              </a:solidFill>
              <a:cs typeface="AL-Mohanad Bold" pitchFamily="2" charset="-78"/>
            </a:endParaRPr>
          </a:p>
          <a:p>
            <a:r>
              <a:rPr lang="ar-SA" sz="1900" dirty="0" smtClean="0">
                <a:solidFill>
                  <a:schemeClr val="tx1"/>
                </a:solidFill>
                <a:cs typeface="AL-Mohanad Bold" pitchFamily="2" charset="-78"/>
              </a:rPr>
              <a:t>2) استخلاص القواعد الفقهية من كتب الفقه :</a:t>
            </a:r>
          </a:p>
          <a:p>
            <a:r>
              <a:rPr lang="ar-SA" sz="1900" dirty="0" smtClean="0">
                <a:solidFill>
                  <a:schemeClr val="tx2"/>
                </a:solidFill>
                <a:cs typeface="AL-Mohanad Bold" pitchFamily="2" charset="-78"/>
              </a:rPr>
              <a:t>* ( القواعد و الضوابط الفقهية عند ابن تيمية في كتابي الطهارة و الصلاة ) </a:t>
            </a:r>
            <a:r>
              <a:rPr lang="ar-SA" sz="1900" dirty="0" err="1" smtClean="0">
                <a:solidFill>
                  <a:schemeClr val="tx2"/>
                </a:solidFill>
                <a:cs typeface="AL-Mohanad Bold" pitchFamily="2" charset="-78"/>
              </a:rPr>
              <a:t>د.ناصر</a:t>
            </a:r>
            <a:r>
              <a:rPr lang="ar-SA" sz="1900" dirty="0" smtClean="0">
                <a:solidFill>
                  <a:schemeClr val="tx2"/>
                </a:solidFill>
                <a:cs typeface="AL-Mohanad Bold" pitchFamily="2" charset="-78"/>
              </a:rPr>
              <a:t> </a:t>
            </a:r>
            <a:r>
              <a:rPr lang="ar-SA" sz="1900" dirty="0" err="1" smtClean="0">
                <a:solidFill>
                  <a:schemeClr val="tx2"/>
                </a:solidFill>
                <a:cs typeface="AL-Mohanad Bold" pitchFamily="2" charset="-78"/>
              </a:rPr>
              <a:t>الميمان</a:t>
            </a:r>
            <a:r>
              <a:rPr lang="ar-SA" sz="1900" dirty="0" smtClean="0">
                <a:solidFill>
                  <a:schemeClr val="tx2"/>
                </a:solidFill>
                <a:cs typeface="AL-Mohanad Bold" pitchFamily="2" charset="-78"/>
              </a:rPr>
              <a:t> .</a:t>
            </a:r>
          </a:p>
          <a:p>
            <a:r>
              <a:rPr lang="ar-SA" sz="1900" dirty="0" smtClean="0">
                <a:solidFill>
                  <a:schemeClr val="tx2"/>
                </a:solidFill>
                <a:cs typeface="AL-Mohanad Bold" pitchFamily="2" charset="-78"/>
              </a:rPr>
              <a:t>* (</a:t>
            </a:r>
            <a:r>
              <a:rPr lang="ar-SA" sz="1900" dirty="0">
                <a:solidFill>
                  <a:schemeClr val="tx2"/>
                </a:solidFill>
                <a:cs typeface="AL-Mohanad Bold" pitchFamily="2" charset="-78"/>
              </a:rPr>
              <a:t>القواعد و الضوابط الفقهية عند ابن تيمية في </a:t>
            </a:r>
            <a:r>
              <a:rPr lang="ar-SA" sz="1900" dirty="0" smtClean="0">
                <a:solidFill>
                  <a:schemeClr val="tx2"/>
                </a:solidFill>
                <a:cs typeface="AL-Mohanad Bold" pitchFamily="2" charset="-78"/>
              </a:rPr>
              <a:t>فقه المعاملات المالية ) </a:t>
            </a:r>
            <a:r>
              <a:rPr lang="ar-SA" sz="1900" dirty="0" err="1" smtClean="0">
                <a:solidFill>
                  <a:schemeClr val="tx2"/>
                </a:solidFill>
                <a:cs typeface="AL-Mohanad Bold" pitchFamily="2" charset="-78"/>
              </a:rPr>
              <a:t>د.الحصين</a:t>
            </a:r>
            <a:r>
              <a:rPr lang="ar-SA" sz="1900" dirty="0" smtClean="0">
                <a:solidFill>
                  <a:schemeClr val="tx2"/>
                </a:solidFill>
                <a:cs typeface="AL-Mohanad Bold" pitchFamily="2" charset="-78"/>
              </a:rPr>
              <a:t> .</a:t>
            </a:r>
          </a:p>
          <a:p>
            <a:endParaRPr lang="ar-SA" sz="900" dirty="0" smtClean="0">
              <a:solidFill>
                <a:schemeClr val="tx2"/>
              </a:solidFill>
              <a:cs typeface="AL-Mohanad Bold" pitchFamily="2" charset="-78"/>
            </a:endParaRPr>
          </a:p>
          <a:p>
            <a:r>
              <a:rPr lang="ar-SA" sz="1900" dirty="0" smtClean="0">
                <a:solidFill>
                  <a:schemeClr val="tx1"/>
                </a:solidFill>
                <a:cs typeface="AL-Mohanad Bold" pitchFamily="2" charset="-78"/>
              </a:rPr>
              <a:t>3) رصد القواعد وإحصاؤها و ترتيبها : </a:t>
            </a:r>
          </a:p>
          <a:p>
            <a:r>
              <a:rPr lang="ar-SA" sz="1900" dirty="0" smtClean="0">
                <a:solidFill>
                  <a:schemeClr val="tx2"/>
                </a:solidFill>
                <a:cs typeface="AL-Mohanad Bold" pitchFamily="2" charset="-78"/>
              </a:rPr>
              <a:t>* موسوعة القواعد الفقهية للبورنو .</a:t>
            </a:r>
          </a:p>
          <a:p>
            <a:endParaRPr lang="ar-SA" sz="900" dirty="0" smtClean="0">
              <a:solidFill>
                <a:schemeClr val="tx2"/>
              </a:solidFill>
              <a:cs typeface="AL-Mohanad Bold" pitchFamily="2" charset="-78"/>
            </a:endParaRPr>
          </a:p>
          <a:p>
            <a:r>
              <a:rPr lang="ar-SA" sz="1900" dirty="0" smtClean="0">
                <a:solidFill>
                  <a:schemeClr val="tx1"/>
                </a:solidFill>
                <a:cs typeface="AL-Mohanad Bold" pitchFamily="2" charset="-78"/>
              </a:rPr>
              <a:t>4) قاعدة الأمور بمقاصدها : </a:t>
            </a:r>
          </a:p>
          <a:p>
            <a:r>
              <a:rPr lang="ar-SA" sz="1900" dirty="0" smtClean="0">
                <a:solidFill>
                  <a:schemeClr val="tx2"/>
                </a:solidFill>
                <a:cs typeface="AL-Mohanad Bold" pitchFamily="2" charset="-78"/>
              </a:rPr>
              <a:t>* النية و أثرها في الأحكام الشرعية .. د. السدلان .</a:t>
            </a:r>
          </a:p>
        </p:txBody>
      </p:sp>
      <p:sp>
        <p:nvSpPr>
          <p:cNvPr id="5" name="مستطيل مستدير الزوايا 4"/>
          <p:cNvSpPr/>
          <p:nvPr/>
        </p:nvSpPr>
        <p:spPr>
          <a:xfrm>
            <a:off x="2443427" y="1700808"/>
            <a:ext cx="424847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القواعد الفقهية في مرحلة تدوينها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Tree>
    <p:extLst>
      <p:ext uri="{BB962C8B-B14F-4D97-AF65-F5344CB8AC3E}">
        <p14:creationId xmlns:p14="http://schemas.microsoft.com/office/powerpoint/2010/main" xmlns="" val="423542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500"/>
                                        <p:tgtEl>
                                          <p:spTgt spid="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Effect transition="in" filter="fade">
                                      <p:cBhvr>
                                        <p:cTn id="37" dur="500"/>
                                        <p:tgtEl>
                                          <p:spTgt spid="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7" end="7"/>
                                            </p:txEl>
                                          </p:spTgt>
                                        </p:tgtEl>
                                        <p:attrNameLst>
                                          <p:attrName>style.visibility</p:attrName>
                                        </p:attrNameLst>
                                      </p:cBhvr>
                                      <p:to>
                                        <p:strVal val="visible"/>
                                      </p:to>
                                    </p:set>
                                    <p:animEffect transition="in" filter="fade">
                                      <p:cBhvr>
                                        <p:cTn id="42" dur="500"/>
                                        <p:tgtEl>
                                          <p:spTgt spid="8">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9" end="9"/>
                                            </p:txEl>
                                          </p:spTgt>
                                        </p:tgtEl>
                                        <p:attrNameLst>
                                          <p:attrName>style.visibility</p:attrName>
                                        </p:attrNameLst>
                                      </p:cBhvr>
                                      <p:to>
                                        <p:strVal val="visible"/>
                                      </p:to>
                                    </p:set>
                                    <p:animEffect transition="in" filter="fade">
                                      <p:cBhvr>
                                        <p:cTn id="47" dur="500"/>
                                        <p:tgtEl>
                                          <p:spTgt spid="8">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xEl>
                                              <p:pRg st="10" end="10"/>
                                            </p:txEl>
                                          </p:spTgt>
                                        </p:tgtEl>
                                        <p:attrNameLst>
                                          <p:attrName>style.visibility</p:attrName>
                                        </p:attrNameLst>
                                      </p:cBhvr>
                                      <p:to>
                                        <p:strVal val="visible"/>
                                      </p:to>
                                    </p:set>
                                    <p:animEffect transition="in" filter="fade">
                                      <p:cBhvr>
                                        <p:cTn id="52" dur="500"/>
                                        <p:tgtEl>
                                          <p:spTgt spid="8">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txEl>
                                              <p:pRg st="12" end="12"/>
                                            </p:txEl>
                                          </p:spTgt>
                                        </p:tgtEl>
                                        <p:attrNameLst>
                                          <p:attrName>style.visibility</p:attrName>
                                        </p:attrNameLst>
                                      </p:cBhvr>
                                      <p:to>
                                        <p:strVal val="visible"/>
                                      </p:to>
                                    </p:set>
                                    <p:animEffect transition="in" filter="fade">
                                      <p:cBhvr>
                                        <p:cTn id="57" dur="500"/>
                                        <p:tgtEl>
                                          <p:spTgt spid="8">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xEl>
                                              <p:pRg st="13" end="13"/>
                                            </p:txEl>
                                          </p:spTgt>
                                        </p:tgtEl>
                                        <p:attrNameLst>
                                          <p:attrName>style.visibility</p:attrName>
                                        </p:attrNameLst>
                                      </p:cBhvr>
                                      <p:to>
                                        <p:strVal val="visible"/>
                                      </p:to>
                                    </p:set>
                                    <p:animEffect transition="in" filter="fade">
                                      <p:cBhvr>
                                        <p:cTn id="62" dur="500"/>
                                        <p:tgtEl>
                                          <p:spTgt spid="8">
                                            <p:txEl>
                                              <p:pRg st="13" end="1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fade">
                                      <p:cBhvr>
                                        <p:cTn id="6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5" grpId="0" animBg="1"/>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95536" y="2276872"/>
            <a:ext cx="8352928" cy="4177109"/>
          </a:xfrm>
          <a:prstGeom prst="roundRect">
            <a:avLst/>
          </a:prstGeom>
          <a:gradFill>
            <a:gsLst>
              <a:gs pos="0">
                <a:schemeClr val="bg2">
                  <a:lumMod val="90000"/>
                </a:schemeClr>
              </a:gs>
              <a:gs pos="35000">
                <a:schemeClr val="bg2">
                  <a:lumMod val="96000"/>
                  <a:lumOff val="4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rtlCol="1" anchor="ctr"/>
          <a:lstStyle/>
          <a:p>
            <a:r>
              <a:rPr lang="ar-SA" sz="1900" dirty="0" smtClean="0">
                <a:solidFill>
                  <a:schemeClr val="tx1"/>
                </a:solidFill>
                <a:cs typeface="AL-Mohanad Bold" pitchFamily="2" charset="-78"/>
              </a:rPr>
              <a:t>5) قاعدة المشقة تجلب التيسير :</a:t>
            </a:r>
          </a:p>
          <a:p>
            <a:r>
              <a:rPr lang="ar-SA" sz="1900" dirty="0" smtClean="0">
                <a:solidFill>
                  <a:schemeClr val="tx2"/>
                </a:solidFill>
                <a:cs typeface="AL-Mohanad Bold" pitchFamily="2" charset="-78"/>
              </a:rPr>
              <a:t>* صالح اليوسف .</a:t>
            </a:r>
          </a:p>
          <a:p>
            <a:r>
              <a:rPr lang="ar-SA" sz="1900" dirty="0" smtClean="0">
                <a:solidFill>
                  <a:schemeClr val="tx2"/>
                </a:solidFill>
                <a:cs typeface="AL-Mohanad Bold" pitchFamily="2" charset="-78"/>
              </a:rPr>
              <a:t>* جمعة محمد السيد .</a:t>
            </a:r>
          </a:p>
          <a:p>
            <a:endParaRPr lang="ar-SA" sz="900" dirty="0" smtClean="0">
              <a:solidFill>
                <a:schemeClr val="tx2"/>
              </a:solidFill>
              <a:cs typeface="AL-Mohanad Bold" pitchFamily="2" charset="-78"/>
            </a:endParaRPr>
          </a:p>
          <a:p>
            <a:r>
              <a:rPr lang="ar-SA" sz="1900" dirty="0" smtClean="0">
                <a:solidFill>
                  <a:schemeClr val="tx1"/>
                </a:solidFill>
                <a:cs typeface="AL-Mohanad Bold" pitchFamily="2" charset="-78"/>
              </a:rPr>
              <a:t>6) نظرية الضرورة الشرعية :</a:t>
            </a:r>
          </a:p>
          <a:p>
            <a:r>
              <a:rPr lang="ar-SA" sz="1900" dirty="0" smtClean="0">
                <a:solidFill>
                  <a:schemeClr val="tx2"/>
                </a:solidFill>
                <a:cs typeface="AL-Mohanad Bold" pitchFamily="2" charset="-78"/>
              </a:rPr>
              <a:t>* نظرية الضرورة . وهبة </a:t>
            </a:r>
            <a:r>
              <a:rPr lang="ar-SA" sz="1900" dirty="0" err="1" smtClean="0">
                <a:solidFill>
                  <a:schemeClr val="tx2"/>
                </a:solidFill>
                <a:cs typeface="AL-Mohanad Bold" pitchFamily="2" charset="-78"/>
              </a:rPr>
              <a:t>الزحيلي</a:t>
            </a:r>
            <a:r>
              <a:rPr lang="ar-SA" sz="1900" dirty="0" smtClean="0">
                <a:solidFill>
                  <a:schemeClr val="tx2"/>
                </a:solidFill>
                <a:cs typeface="AL-Mohanad Bold" pitchFamily="2" charset="-78"/>
              </a:rPr>
              <a:t> .</a:t>
            </a:r>
          </a:p>
          <a:p>
            <a:r>
              <a:rPr lang="ar-SA" sz="1900" dirty="0" smtClean="0">
                <a:solidFill>
                  <a:schemeClr val="tx2"/>
                </a:solidFill>
                <a:cs typeface="AL-Mohanad Bold" pitchFamily="2" charset="-78"/>
              </a:rPr>
              <a:t>* الضرورة و الحاجة . عبدالوهاب </a:t>
            </a:r>
            <a:r>
              <a:rPr lang="ar-SA" sz="1900" dirty="0" err="1" smtClean="0">
                <a:solidFill>
                  <a:schemeClr val="tx2"/>
                </a:solidFill>
                <a:cs typeface="AL-Mohanad Bold" pitchFamily="2" charset="-78"/>
              </a:rPr>
              <a:t>أبوسليمان</a:t>
            </a:r>
            <a:r>
              <a:rPr lang="ar-SA" sz="1900" dirty="0" smtClean="0">
                <a:solidFill>
                  <a:schemeClr val="tx2"/>
                </a:solidFill>
                <a:cs typeface="AL-Mohanad Bold" pitchFamily="2" charset="-78"/>
              </a:rPr>
              <a:t> .</a:t>
            </a:r>
          </a:p>
          <a:p>
            <a:endParaRPr lang="ar-SA" sz="900" dirty="0" smtClean="0">
              <a:solidFill>
                <a:schemeClr val="tx2"/>
              </a:solidFill>
              <a:cs typeface="AL-Mohanad Bold" pitchFamily="2" charset="-78"/>
            </a:endParaRPr>
          </a:p>
          <a:p>
            <a:r>
              <a:rPr lang="ar-SA" sz="1900" dirty="0" smtClean="0">
                <a:solidFill>
                  <a:schemeClr val="tx1"/>
                </a:solidFill>
                <a:cs typeface="AL-Mohanad Bold" pitchFamily="2" charset="-78"/>
              </a:rPr>
              <a:t>7) قاعدة العادة محكمة :</a:t>
            </a:r>
          </a:p>
          <a:p>
            <a:r>
              <a:rPr lang="ar-SA" sz="1900" dirty="0" smtClean="0">
                <a:solidFill>
                  <a:schemeClr val="tx2"/>
                </a:solidFill>
                <a:cs typeface="AL-Mohanad Bold" pitchFamily="2" charset="-78"/>
              </a:rPr>
              <a:t>* نظرية العرف للخياط .</a:t>
            </a:r>
          </a:p>
          <a:p>
            <a:r>
              <a:rPr lang="ar-SA" sz="1900" dirty="0" smtClean="0">
                <a:solidFill>
                  <a:schemeClr val="tx2"/>
                </a:solidFill>
                <a:cs typeface="AL-Mohanad Bold" pitchFamily="2" charset="-78"/>
              </a:rPr>
              <a:t>* العرف وأثره في التشريع الإسلامي لأبي </a:t>
            </a:r>
            <a:r>
              <a:rPr lang="ar-SA" sz="1900" dirty="0" err="1" smtClean="0">
                <a:solidFill>
                  <a:schemeClr val="tx2"/>
                </a:solidFill>
                <a:cs typeface="AL-Mohanad Bold" pitchFamily="2" charset="-78"/>
              </a:rPr>
              <a:t>عجيلية</a:t>
            </a:r>
            <a:r>
              <a:rPr lang="ar-SA" sz="1900" dirty="0" smtClean="0">
                <a:solidFill>
                  <a:schemeClr val="tx2"/>
                </a:solidFill>
                <a:cs typeface="AL-Mohanad Bold" pitchFamily="2" charset="-78"/>
              </a:rPr>
              <a:t> .</a:t>
            </a:r>
          </a:p>
        </p:txBody>
      </p:sp>
      <p:sp>
        <p:nvSpPr>
          <p:cNvPr id="5" name="مستطيل مستدير الزوايا 4"/>
          <p:cNvSpPr/>
          <p:nvPr/>
        </p:nvSpPr>
        <p:spPr>
          <a:xfrm>
            <a:off x="2443427" y="1700808"/>
            <a:ext cx="424847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ateen" pitchFamily="2" charset="-78"/>
              </a:rPr>
              <a:t>القواعد الفقهية في مرحلة تدوينها </a:t>
            </a:r>
            <a:endParaRPr lang="ar-SA" sz="2800" dirty="0">
              <a:solidFill>
                <a:srgbClr val="FFFF00"/>
              </a:solidFill>
              <a:effectLst>
                <a:outerShdw blurRad="38100" dist="38100" dir="2700000" algn="tl">
                  <a:srgbClr val="000000">
                    <a:alpha val="43137"/>
                  </a:srgbClr>
                </a:outerShdw>
              </a:effectLst>
              <a:cs typeface="AL-Mateen" pitchFamily="2" charset="-78"/>
            </a:endParaRPr>
          </a:p>
        </p:txBody>
      </p:sp>
    </p:spTree>
    <p:extLst>
      <p:ext uri="{BB962C8B-B14F-4D97-AF65-F5344CB8AC3E}">
        <p14:creationId xmlns:p14="http://schemas.microsoft.com/office/powerpoint/2010/main" xmlns="" val="2636992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500"/>
                                        <p:tgtEl>
                                          <p:spTgt spid="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Effect transition="in" filter="fade">
                                      <p:cBhvr>
                                        <p:cTn id="37" dur="500"/>
                                        <p:tgtEl>
                                          <p:spTgt spid="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8" end="8"/>
                                            </p:txEl>
                                          </p:spTgt>
                                        </p:tgtEl>
                                        <p:attrNameLst>
                                          <p:attrName>style.visibility</p:attrName>
                                        </p:attrNameLst>
                                      </p:cBhvr>
                                      <p:to>
                                        <p:strVal val="visible"/>
                                      </p:to>
                                    </p:set>
                                    <p:animEffect transition="in" filter="fade">
                                      <p:cBhvr>
                                        <p:cTn id="42" dur="500"/>
                                        <p:tgtEl>
                                          <p:spTgt spid="8">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9" end="9"/>
                                            </p:txEl>
                                          </p:spTgt>
                                        </p:tgtEl>
                                        <p:attrNameLst>
                                          <p:attrName>style.visibility</p:attrName>
                                        </p:attrNameLst>
                                      </p:cBhvr>
                                      <p:to>
                                        <p:strVal val="visible"/>
                                      </p:to>
                                    </p:set>
                                    <p:animEffect transition="in" filter="fade">
                                      <p:cBhvr>
                                        <p:cTn id="47" dur="500"/>
                                        <p:tgtEl>
                                          <p:spTgt spid="8">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xEl>
                                              <p:pRg st="10" end="10"/>
                                            </p:txEl>
                                          </p:spTgt>
                                        </p:tgtEl>
                                        <p:attrNameLst>
                                          <p:attrName>style.visibility</p:attrName>
                                        </p:attrNameLst>
                                      </p:cBhvr>
                                      <p:to>
                                        <p:strVal val="visible"/>
                                      </p:to>
                                    </p:set>
                                    <p:animEffect transition="in" filter="fade">
                                      <p:cBhvr>
                                        <p:cTn id="52" dur="500"/>
                                        <p:tgtEl>
                                          <p:spTgt spid="8">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5" grpId="0" animBg="1"/>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14264" y="3356992"/>
            <a:ext cx="3118162" cy="1107996"/>
          </a:xfrm>
          <a:prstGeom prst="rect">
            <a:avLst/>
          </a:prstGeom>
          <a:noFill/>
        </p:spPr>
        <p:txBody>
          <a:bodyPr wrap="none" rtlCol="1">
            <a:spAutoFit/>
          </a:bodyPr>
          <a:lstStyle/>
          <a:p>
            <a:r>
              <a:rPr lang="ar-SA" sz="6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تم بحمد الله</a:t>
            </a:r>
            <a:endParaRPr lang="ar-SA" sz="6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endParaRPr>
          </a:p>
        </p:txBody>
      </p:sp>
    </p:spTree>
    <p:extLst>
      <p:ext uri="{BB962C8B-B14F-4D97-AF65-F5344CB8AC3E}">
        <p14:creationId xmlns:p14="http://schemas.microsoft.com/office/powerpoint/2010/main" xmlns="" val="245376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591184" y="2874120"/>
            <a:ext cx="1944216"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اللغة</a:t>
            </a:r>
            <a:endParaRPr lang="ar-SA" sz="3600" dirty="0">
              <a:cs typeface="AL-Mateen" pitchFamily="2" charset="-78"/>
            </a:endParaRPr>
          </a:p>
        </p:txBody>
      </p:sp>
      <p:sp>
        <p:nvSpPr>
          <p:cNvPr id="7" name="مستطيل مستدير الزوايا 6"/>
          <p:cNvSpPr/>
          <p:nvPr/>
        </p:nvSpPr>
        <p:spPr>
          <a:xfrm>
            <a:off x="611560" y="3861048"/>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3200" dirty="0" smtClean="0">
                <a:solidFill>
                  <a:srgbClr val="8A0000"/>
                </a:solidFill>
                <a:effectLst>
                  <a:outerShdw blurRad="38100" dist="38100" dir="2700000" algn="tl">
                    <a:srgbClr val="000000">
                      <a:alpha val="43137"/>
                    </a:srgbClr>
                  </a:outerShdw>
                </a:effectLst>
                <a:cs typeface="AL-Mohanad Bold" pitchFamily="2" charset="-78"/>
              </a:rPr>
              <a:t>* تفيد مادة ( قعد ) معنى الاستقرار و الثبات  .</a:t>
            </a:r>
          </a:p>
          <a:p>
            <a:r>
              <a:rPr lang="ar-SA" sz="3200" dirty="0" smtClean="0">
                <a:solidFill>
                  <a:srgbClr val="8A0000"/>
                </a:solidFill>
                <a:effectLst>
                  <a:outerShdw blurRad="38100" dist="38100" dir="2700000" algn="tl">
                    <a:srgbClr val="000000">
                      <a:alpha val="43137"/>
                    </a:srgbClr>
                  </a:outerShdw>
                </a:effectLst>
                <a:cs typeface="AL-Mohanad Bold" pitchFamily="2" charset="-78"/>
              </a:rPr>
              <a:t>* و القواعد جمع قاعدة وهي المرأة المسنة لكونها ذات قعود .</a:t>
            </a:r>
            <a:endParaRPr lang="ar-SA" sz="3200" dirty="0">
              <a:solidFill>
                <a:srgbClr val="8A0000"/>
              </a:solidFill>
              <a:effectLst>
                <a:outerShdw blurRad="38100" dist="38100" dir="2700000" algn="tl">
                  <a:srgbClr val="000000">
                    <a:alpha val="43137"/>
                  </a:srgbClr>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753409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059832" y="2874120"/>
            <a:ext cx="2952328"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a:t>
            </a:r>
            <a:endParaRPr lang="ar-SA" sz="3600" dirty="0">
              <a:cs typeface="AL-Mateen" pitchFamily="2" charset="-78"/>
            </a:endParaRPr>
          </a:p>
        </p:txBody>
      </p:sp>
      <p:sp>
        <p:nvSpPr>
          <p:cNvPr id="7" name="مستطيل مستدير الزوايا 6"/>
          <p:cNvSpPr/>
          <p:nvPr/>
        </p:nvSpPr>
        <p:spPr>
          <a:xfrm>
            <a:off x="611560" y="4509120"/>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3200" dirty="0" smtClean="0">
                <a:solidFill>
                  <a:srgbClr val="8A0000"/>
                </a:solidFill>
                <a:effectLst>
                  <a:outerShdw blurRad="38100" dist="38100" dir="2700000" algn="tl">
                    <a:srgbClr val="000000">
                      <a:alpha val="43137"/>
                    </a:srgbClr>
                  </a:outerShdw>
                </a:effectLst>
                <a:cs typeface="AL-Mohanad Bold" pitchFamily="2" charset="-78"/>
              </a:rPr>
              <a:t>القواعد : القضايا الكلية .</a:t>
            </a:r>
            <a:endParaRPr lang="ar-SA" sz="3200" dirty="0">
              <a:solidFill>
                <a:srgbClr val="8A0000"/>
              </a:solidFill>
              <a:effectLst>
                <a:outerShdw blurRad="38100" dist="38100" dir="2700000" algn="tl">
                  <a:srgbClr val="000000">
                    <a:alpha val="43137"/>
                  </a:srgbClr>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خدوش من كلا الطرفين 1"/>
          <p:cNvSpPr/>
          <p:nvPr/>
        </p:nvSpPr>
        <p:spPr>
          <a:xfrm>
            <a:off x="2425408" y="3861048"/>
            <a:ext cx="4275566" cy="504056"/>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قال صدر الشريعة ( ت 747هـ ) :</a:t>
            </a:r>
            <a:endParaRPr lang="ar-SA" sz="2000"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40565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059832" y="2874120"/>
            <a:ext cx="2952328"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a:t>
            </a:r>
            <a:endParaRPr lang="ar-SA" sz="3600" dirty="0">
              <a:cs typeface="AL-Mateen" pitchFamily="2" charset="-78"/>
            </a:endParaRPr>
          </a:p>
        </p:txBody>
      </p:sp>
      <p:sp>
        <p:nvSpPr>
          <p:cNvPr id="7" name="مستطيل مستدير الزوايا 6"/>
          <p:cNvSpPr/>
          <p:nvPr/>
        </p:nvSpPr>
        <p:spPr>
          <a:xfrm>
            <a:off x="611560" y="4509120"/>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3200" dirty="0" smtClean="0">
                <a:solidFill>
                  <a:srgbClr val="8A0000"/>
                </a:solidFill>
                <a:effectLst>
                  <a:outerShdw blurRad="38100" dist="38100" dir="2700000" algn="tl">
                    <a:srgbClr val="000000">
                      <a:alpha val="43137"/>
                    </a:srgbClr>
                  </a:outerShdw>
                </a:effectLst>
                <a:cs typeface="AL-Mohanad Bold" pitchFamily="2" charset="-78"/>
              </a:rPr>
              <a:t>القاعدة بمعنى الضابط : وهي الأمر الكلي المنطبق على جميع جزئياته .</a:t>
            </a:r>
            <a:endParaRPr lang="ar-SA" sz="3200" dirty="0">
              <a:solidFill>
                <a:srgbClr val="8A0000"/>
              </a:solidFill>
              <a:effectLst>
                <a:outerShdw blurRad="38100" dist="38100" dir="2700000" algn="tl">
                  <a:srgbClr val="000000">
                    <a:alpha val="43137"/>
                  </a:srgbClr>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خدوش من كلا الطرفين 1"/>
          <p:cNvSpPr/>
          <p:nvPr/>
        </p:nvSpPr>
        <p:spPr>
          <a:xfrm>
            <a:off x="2425408" y="3861048"/>
            <a:ext cx="4275566" cy="504056"/>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قال الفيومي ( ت770 هـ ) :</a:t>
            </a:r>
            <a:endParaRPr lang="ar-SA" sz="2000"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25413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059832" y="2874120"/>
            <a:ext cx="2952328"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a:t>
            </a:r>
            <a:endParaRPr lang="ar-SA" sz="3600" dirty="0">
              <a:cs typeface="AL-Mateen" pitchFamily="2" charset="-78"/>
            </a:endParaRPr>
          </a:p>
        </p:txBody>
      </p:sp>
      <p:sp>
        <p:nvSpPr>
          <p:cNvPr id="7" name="مستطيل مستدير الزوايا 6"/>
          <p:cNvSpPr/>
          <p:nvPr/>
        </p:nvSpPr>
        <p:spPr>
          <a:xfrm>
            <a:off x="611560" y="4509120"/>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3200" dirty="0" smtClean="0">
                <a:solidFill>
                  <a:srgbClr val="8A0000"/>
                </a:solidFill>
                <a:effectLst>
                  <a:outerShdw blurRad="38100" dist="38100" dir="2700000" algn="tl">
                    <a:srgbClr val="000000">
                      <a:alpha val="43137"/>
                    </a:srgbClr>
                  </a:outerShdw>
                </a:effectLst>
                <a:cs typeface="AL-Mohanad Bold" pitchFamily="2" charset="-78"/>
              </a:rPr>
              <a:t>الأمر الكلي الذي ينطبق عليه جزئيات كثيرة ، تفهم أحكامها منها .</a:t>
            </a:r>
            <a:endParaRPr lang="ar-SA" sz="3200" dirty="0">
              <a:solidFill>
                <a:srgbClr val="8A0000"/>
              </a:solidFill>
              <a:effectLst>
                <a:outerShdw blurRad="38100" dist="38100" dir="2700000" algn="tl">
                  <a:srgbClr val="000000">
                    <a:alpha val="43137"/>
                  </a:srgbClr>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خدوش من كلا الطرفين 1"/>
          <p:cNvSpPr/>
          <p:nvPr/>
        </p:nvSpPr>
        <p:spPr>
          <a:xfrm>
            <a:off x="2425408" y="3861048"/>
            <a:ext cx="4275566" cy="504056"/>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قال السبكي ( ت 771هـ ) :</a:t>
            </a:r>
            <a:endParaRPr lang="ar-SA" sz="2000"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044068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059832" y="2874120"/>
            <a:ext cx="2952328"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a:t>
            </a:r>
            <a:endParaRPr lang="ar-SA" sz="3600" dirty="0">
              <a:cs typeface="AL-Mateen" pitchFamily="2" charset="-78"/>
            </a:endParaRPr>
          </a:p>
        </p:txBody>
      </p:sp>
      <p:sp>
        <p:nvSpPr>
          <p:cNvPr id="7" name="مستطيل مستدير الزوايا 6"/>
          <p:cNvSpPr/>
          <p:nvPr/>
        </p:nvSpPr>
        <p:spPr>
          <a:xfrm>
            <a:off x="611560" y="4509120"/>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3200" dirty="0" smtClean="0">
                <a:solidFill>
                  <a:srgbClr val="8A0000"/>
                </a:solidFill>
                <a:effectLst>
                  <a:outerShdw blurRad="38100" dist="38100" dir="2700000" algn="tl">
                    <a:srgbClr val="000000">
                      <a:alpha val="43137"/>
                    </a:srgbClr>
                  </a:outerShdw>
                </a:effectLst>
                <a:cs typeface="AL-Mohanad Bold" pitchFamily="2" charset="-78"/>
              </a:rPr>
              <a:t>القاعدة حكم كلي ينطبق على جزئياته لتعرف أحكامها منها .</a:t>
            </a:r>
            <a:endParaRPr lang="ar-SA" sz="3200" dirty="0">
              <a:solidFill>
                <a:srgbClr val="8A0000"/>
              </a:solidFill>
              <a:effectLst>
                <a:outerShdw blurRad="38100" dist="38100" dir="2700000" algn="tl">
                  <a:srgbClr val="000000">
                    <a:alpha val="43137"/>
                  </a:srgbClr>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خدوش من كلا الطرفين 1"/>
          <p:cNvSpPr/>
          <p:nvPr/>
        </p:nvSpPr>
        <p:spPr>
          <a:xfrm>
            <a:off x="2425408" y="3861048"/>
            <a:ext cx="4275566" cy="504056"/>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قال </a:t>
            </a:r>
            <a:r>
              <a:rPr lang="ar-SA" sz="2000" b="1" dirty="0" err="1" smtClean="0">
                <a:solidFill>
                  <a:schemeClr val="tx2">
                    <a:lumMod val="75000"/>
                  </a:schemeClr>
                </a:solidFill>
                <a:effectLst>
                  <a:outerShdw blurRad="38100" dist="38100" dir="2700000" algn="tl">
                    <a:srgbClr val="000000">
                      <a:alpha val="43137"/>
                    </a:srgbClr>
                  </a:outerShdw>
                </a:effectLst>
              </a:rPr>
              <a:t>التفتازاني</a:t>
            </a:r>
            <a:r>
              <a:rPr lang="ar-SA" sz="2000" b="1" dirty="0" smtClean="0">
                <a:solidFill>
                  <a:schemeClr val="tx2">
                    <a:lumMod val="75000"/>
                  </a:schemeClr>
                </a:solidFill>
                <a:effectLst>
                  <a:outerShdw blurRad="38100" dist="38100" dir="2700000" algn="tl">
                    <a:srgbClr val="000000">
                      <a:alpha val="43137"/>
                    </a:srgbClr>
                  </a:outerShdw>
                </a:effectLst>
              </a:rPr>
              <a:t> ( ت 72هـ ) :</a:t>
            </a:r>
            <a:endParaRPr lang="ar-SA" sz="2000"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264666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84130" y="562829"/>
            <a:ext cx="4361195" cy="5478423"/>
          </a:xfrm>
          <a:prstGeom prst="rect">
            <a:avLst/>
          </a:prstGeom>
          <a:noFill/>
        </p:spPr>
        <p:txBody>
          <a:bodyPr wrap="square" rtlCol="1">
            <a:spAutoFit/>
          </a:bodyPr>
          <a:lstStyle/>
          <a:p>
            <a:r>
              <a:rPr lang="en-US" sz="35000" dirty="0">
                <a:solidFill>
                  <a:schemeClr val="tx2"/>
                </a:solidFill>
                <a:effectLst>
                  <a:outerShdw blurRad="50800" dist="38100" dir="8100000" algn="tr" rotWithShape="0">
                    <a:prstClr val="black">
                      <a:alpha val="40000"/>
                    </a:prstClr>
                  </a:outerShdw>
                </a:effectLst>
                <a:sym typeface="AGA Arabesque"/>
              </a:rPr>
              <a:t></a:t>
            </a:r>
            <a:endParaRPr lang="ar-SA" sz="35000" dirty="0">
              <a:solidFill>
                <a:schemeClr val="tx2"/>
              </a:solidFill>
              <a:effectLst>
                <a:outerShdw blurRad="50800" dist="38100" dir="8100000" algn="tr" rotWithShape="0">
                  <a:prstClr val="black">
                    <a:alpha val="40000"/>
                  </a:prstClr>
                </a:outerShdw>
              </a:effectLst>
            </a:endParaRPr>
          </a:p>
        </p:txBody>
      </p:sp>
    </p:spTree>
    <p:extLst>
      <p:ext uri="{BB962C8B-B14F-4D97-AF65-F5344CB8AC3E}">
        <p14:creationId xmlns:p14="http://schemas.microsoft.com/office/powerpoint/2010/main" xmlns="" val="2148377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059832" y="2874120"/>
            <a:ext cx="2952328"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a:t>
            </a:r>
            <a:endParaRPr lang="ar-SA" sz="3600" dirty="0">
              <a:cs typeface="AL-Mateen" pitchFamily="2" charset="-78"/>
            </a:endParaRPr>
          </a:p>
        </p:txBody>
      </p:sp>
      <p:sp>
        <p:nvSpPr>
          <p:cNvPr id="7" name="مستطيل مستدير الزوايا 6"/>
          <p:cNvSpPr/>
          <p:nvPr/>
        </p:nvSpPr>
        <p:spPr>
          <a:xfrm>
            <a:off x="611560" y="4509120"/>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3200" dirty="0" smtClean="0">
                <a:solidFill>
                  <a:srgbClr val="8A0000"/>
                </a:solidFill>
                <a:effectLst>
                  <a:outerShdw blurRad="38100" dist="38100" dir="2700000" algn="tl">
                    <a:srgbClr val="000000">
                      <a:alpha val="43137"/>
                    </a:srgbClr>
                  </a:outerShdw>
                </a:effectLst>
                <a:cs typeface="AL-Mohanad Bold" pitchFamily="2" charset="-78"/>
              </a:rPr>
              <a:t>قضية كلية منطبقة على جميع جزئياتها . </a:t>
            </a:r>
            <a:endParaRPr lang="ar-SA" sz="3200" dirty="0">
              <a:solidFill>
                <a:srgbClr val="8A0000"/>
              </a:solidFill>
              <a:effectLst>
                <a:outerShdw blurRad="38100" dist="38100" dir="2700000" algn="tl">
                  <a:srgbClr val="000000">
                    <a:alpha val="43137"/>
                  </a:srgbClr>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خدوش من كلا الطرفين 1"/>
          <p:cNvSpPr/>
          <p:nvPr/>
        </p:nvSpPr>
        <p:spPr>
          <a:xfrm>
            <a:off x="2425408" y="3861048"/>
            <a:ext cx="4275566" cy="504056"/>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قال الجرجاني ( ت 816 هـ ) :</a:t>
            </a:r>
            <a:endParaRPr lang="ar-SA" sz="2000"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33308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059832" y="2874120"/>
            <a:ext cx="2952328"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a:t>
            </a:r>
            <a:endParaRPr lang="ar-SA" sz="3600" dirty="0">
              <a:cs typeface="AL-Mateen" pitchFamily="2" charset="-78"/>
            </a:endParaRPr>
          </a:p>
        </p:txBody>
      </p:sp>
      <p:sp>
        <p:nvSpPr>
          <p:cNvPr id="7" name="مستطيل مستدير الزوايا 6"/>
          <p:cNvSpPr/>
          <p:nvPr/>
        </p:nvSpPr>
        <p:spPr>
          <a:xfrm>
            <a:off x="611560" y="4509120"/>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3200" dirty="0">
                <a:solidFill>
                  <a:srgbClr val="8A0000"/>
                </a:solidFill>
                <a:effectLst>
                  <a:outerShdw blurRad="38100" dist="38100" dir="2700000" algn="tl">
                    <a:srgbClr val="C0C0C0"/>
                  </a:outerShdw>
                </a:effectLst>
                <a:cs typeface="AL-Mohanad Bold" pitchFamily="2" charset="-78"/>
              </a:rPr>
              <a:t>قضية كلية كبرى سهلة الحصول لانتظامها عن أمر محسوس كهذا نهي . </a:t>
            </a:r>
            <a:endParaRPr lang="en-US" sz="3200" dirty="0">
              <a:solidFill>
                <a:srgbClr val="8A0000"/>
              </a:solidFill>
              <a:effectLst>
                <a:outerShdw blurRad="38100" dist="38100" dir="2700000" algn="tl">
                  <a:srgbClr val="C0C0C0"/>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خدوش من كلا الطرفين 1"/>
          <p:cNvSpPr/>
          <p:nvPr/>
        </p:nvSpPr>
        <p:spPr>
          <a:xfrm>
            <a:off x="2425408" y="3861048"/>
            <a:ext cx="4275566" cy="504056"/>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قال ابن الهمام ( ت 861هـ ) :</a:t>
            </a:r>
            <a:endParaRPr lang="ar-SA" sz="2000" b="1"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743226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059832" y="2874120"/>
            <a:ext cx="2952328"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a:t>
            </a:r>
            <a:endParaRPr lang="ar-SA" sz="3600" dirty="0">
              <a:cs typeface="AL-Mateen" pitchFamily="2" charset="-78"/>
            </a:endParaRPr>
          </a:p>
        </p:txBody>
      </p:sp>
      <p:sp>
        <p:nvSpPr>
          <p:cNvPr id="7" name="مستطيل مستدير الزوايا 6"/>
          <p:cNvSpPr/>
          <p:nvPr/>
        </p:nvSpPr>
        <p:spPr>
          <a:xfrm>
            <a:off x="611560" y="4509120"/>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3200" dirty="0">
                <a:solidFill>
                  <a:srgbClr val="8A0000"/>
                </a:solidFill>
                <a:effectLst>
                  <a:outerShdw blurRad="38100" dist="38100" dir="2700000" algn="tl">
                    <a:srgbClr val="C0C0C0"/>
                  </a:outerShdw>
                </a:effectLst>
                <a:cs typeface="AL-Mohanad Bold" pitchFamily="2" charset="-78"/>
              </a:rPr>
              <a:t>قضية كلية يُتعرف منها أحكام </a:t>
            </a:r>
            <a:r>
              <a:rPr lang="ar-SA" sz="3200" dirty="0">
                <a:solidFill>
                  <a:srgbClr val="8A0000"/>
                </a:solidFill>
                <a:effectLst>
                  <a:outerShdw blurRad="38100" dist="38100" dir="2700000" algn="tl">
                    <a:srgbClr val="000000">
                      <a:alpha val="43137"/>
                    </a:srgbClr>
                  </a:outerShdw>
                </a:effectLst>
                <a:cs typeface="AL-Mohanad Bold" pitchFamily="2" charset="-78"/>
              </a:rPr>
              <a:t>جزئياتها</a:t>
            </a:r>
            <a:r>
              <a:rPr lang="ar-SA" sz="3200" dirty="0" smtClean="0">
                <a:solidFill>
                  <a:srgbClr val="8A0000"/>
                </a:solidFill>
                <a:effectLst>
                  <a:outerShdw blurRad="38100" dist="38100" dir="2700000" algn="tl">
                    <a:srgbClr val="C0C0C0"/>
                  </a:outerShdw>
                </a:effectLst>
                <a:cs typeface="AL-Mohanad Bold" pitchFamily="2" charset="-78"/>
              </a:rPr>
              <a:t> </a:t>
            </a:r>
            <a:r>
              <a:rPr lang="ar-SA" sz="3200" dirty="0">
                <a:solidFill>
                  <a:srgbClr val="8A0000"/>
                </a:solidFill>
                <a:effectLst>
                  <a:outerShdw blurRad="38100" dist="38100" dir="2700000" algn="tl">
                    <a:srgbClr val="C0C0C0"/>
                  </a:outerShdw>
                </a:effectLst>
                <a:cs typeface="AL-Mohanad Bold" pitchFamily="2" charset="-78"/>
              </a:rPr>
              <a:t>.</a:t>
            </a:r>
            <a:endParaRPr lang="en-US" sz="3200" dirty="0">
              <a:solidFill>
                <a:srgbClr val="8A0000"/>
              </a:solidFill>
              <a:effectLst>
                <a:outerShdw blurRad="38100" dist="38100" dir="2700000" algn="tl">
                  <a:srgbClr val="C0C0C0"/>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خدوش من كلا الطرفين 1"/>
          <p:cNvSpPr/>
          <p:nvPr/>
        </p:nvSpPr>
        <p:spPr>
          <a:xfrm>
            <a:off x="2425408" y="3861048"/>
            <a:ext cx="4275566" cy="504056"/>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قال المحلّي ( ت 864هـ ) :</a:t>
            </a:r>
          </a:p>
        </p:txBody>
      </p:sp>
    </p:spTree>
    <p:extLst>
      <p:ext uri="{BB962C8B-B14F-4D97-AF65-F5344CB8AC3E}">
        <p14:creationId xmlns:p14="http://schemas.microsoft.com/office/powerpoint/2010/main" xmlns="" val="3494260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059832" y="2874120"/>
            <a:ext cx="2952328"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a:t>
            </a:r>
            <a:endParaRPr lang="ar-SA" sz="3600" dirty="0">
              <a:cs typeface="AL-Mateen" pitchFamily="2" charset="-78"/>
            </a:endParaRPr>
          </a:p>
        </p:txBody>
      </p:sp>
      <p:sp>
        <p:nvSpPr>
          <p:cNvPr id="7" name="مستطيل مستدير الزوايا 6"/>
          <p:cNvSpPr/>
          <p:nvPr/>
        </p:nvSpPr>
        <p:spPr>
          <a:xfrm>
            <a:off x="611560" y="4509120"/>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3200" dirty="0">
                <a:solidFill>
                  <a:srgbClr val="8A0000"/>
                </a:solidFill>
                <a:effectLst>
                  <a:outerShdw blurRad="38100" dist="38100" dir="2700000" algn="tl">
                    <a:srgbClr val="C0C0C0"/>
                  </a:outerShdw>
                </a:effectLst>
                <a:cs typeface="AL-Mohanad Bold" pitchFamily="2" charset="-78"/>
              </a:rPr>
              <a:t>صور كلية تنطبق كل واحدة منها على </a:t>
            </a:r>
            <a:r>
              <a:rPr lang="ar-SA" sz="3200" dirty="0">
                <a:solidFill>
                  <a:srgbClr val="8A0000"/>
                </a:solidFill>
                <a:effectLst>
                  <a:outerShdw blurRad="38100" dist="38100" dir="2700000" algn="tl">
                    <a:srgbClr val="000000">
                      <a:alpha val="43137"/>
                    </a:srgbClr>
                  </a:outerShdw>
                </a:effectLst>
                <a:cs typeface="AL-Mohanad Bold" pitchFamily="2" charset="-78"/>
              </a:rPr>
              <a:t>جزئياتها </a:t>
            </a:r>
            <a:r>
              <a:rPr lang="ar-SA" sz="3200" dirty="0" smtClean="0">
                <a:solidFill>
                  <a:srgbClr val="8A0000"/>
                </a:solidFill>
                <a:effectLst>
                  <a:outerShdw blurRad="38100" dist="38100" dir="2700000" algn="tl">
                    <a:srgbClr val="C0C0C0"/>
                  </a:outerShdw>
                </a:effectLst>
                <a:cs typeface="AL-Mohanad Bold" pitchFamily="2" charset="-78"/>
              </a:rPr>
              <a:t>التي </a:t>
            </a:r>
          </a:p>
          <a:p>
            <a:pPr algn="just">
              <a:spcBef>
                <a:spcPct val="50000"/>
              </a:spcBef>
            </a:pPr>
            <a:r>
              <a:rPr lang="ar-SA" sz="3200" dirty="0" smtClean="0">
                <a:solidFill>
                  <a:srgbClr val="8A0000"/>
                </a:solidFill>
                <a:effectLst>
                  <a:outerShdw blurRad="38100" dist="38100" dir="2700000" algn="tl">
                    <a:srgbClr val="C0C0C0"/>
                  </a:outerShdw>
                </a:effectLst>
                <a:cs typeface="AL-Mohanad Bold" pitchFamily="2" charset="-78"/>
              </a:rPr>
              <a:t>تحتها </a:t>
            </a:r>
            <a:r>
              <a:rPr lang="ar-SA" sz="3200" dirty="0">
                <a:solidFill>
                  <a:srgbClr val="8A0000"/>
                </a:solidFill>
                <a:effectLst>
                  <a:outerShdw blurRad="38100" dist="38100" dir="2700000" algn="tl">
                    <a:srgbClr val="C0C0C0"/>
                  </a:outerShdw>
                </a:effectLst>
                <a:cs typeface="AL-Mohanad Bold" pitchFamily="2" charset="-78"/>
              </a:rPr>
              <a:t>. </a:t>
            </a:r>
            <a:endParaRPr lang="en-US" sz="3200" dirty="0">
              <a:solidFill>
                <a:srgbClr val="8A0000"/>
              </a:solidFill>
              <a:effectLst>
                <a:outerShdw blurRad="38100" dist="38100" dir="2700000" algn="tl">
                  <a:srgbClr val="C0C0C0"/>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خدوش من كلا الطرفين 1"/>
          <p:cNvSpPr/>
          <p:nvPr/>
        </p:nvSpPr>
        <p:spPr>
          <a:xfrm>
            <a:off x="2425408" y="3861048"/>
            <a:ext cx="4275566" cy="504056"/>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قال ابن النجّار ( ت 72هـ ) :</a:t>
            </a:r>
          </a:p>
        </p:txBody>
      </p:sp>
    </p:spTree>
    <p:extLst>
      <p:ext uri="{BB962C8B-B14F-4D97-AF65-F5344CB8AC3E}">
        <p14:creationId xmlns:p14="http://schemas.microsoft.com/office/powerpoint/2010/main" xmlns="" val="370281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تعريف القواعد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6" name="شكل بيضاوي 5"/>
          <p:cNvSpPr/>
          <p:nvPr/>
        </p:nvSpPr>
        <p:spPr>
          <a:xfrm>
            <a:off x="3059832" y="2874120"/>
            <a:ext cx="2952328"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a:t>
            </a:r>
            <a:endParaRPr lang="ar-SA" sz="3600" dirty="0">
              <a:cs typeface="AL-Mateen" pitchFamily="2" charset="-78"/>
            </a:endParaRPr>
          </a:p>
        </p:txBody>
      </p:sp>
      <p:sp>
        <p:nvSpPr>
          <p:cNvPr id="7" name="مستطيل مستدير الزوايا 6"/>
          <p:cNvSpPr/>
          <p:nvPr/>
        </p:nvSpPr>
        <p:spPr>
          <a:xfrm>
            <a:off x="611560" y="4509120"/>
            <a:ext cx="7848872" cy="158417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3200" dirty="0">
                <a:solidFill>
                  <a:srgbClr val="8A0000"/>
                </a:solidFill>
                <a:effectLst>
                  <a:outerShdw blurRad="38100" dist="38100" dir="2700000" algn="tl">
                    <a:srgbClr val="C0C0C0"/>
                  </a:outerShdw>
                </a:effectLst>
                <a:cs typeface="AL-Mohanad Bold" pitchFamily="2" charset="-78"/>
              </a:rPr>
              <a:t>قضية كلية من حيث اشتمالها بالقوة على أحكام </a:t>
            </a:r>
            <a:r>
              <a:rPr lang="ar-SA" sz="3200" dirty="0">
                <a:solidFill>
                  <a:srgbClr val="8A0000"/>
                </a:solidFill>
                <a:effectLst>
                  <a:outerShdw blurRad="38100" dist="38100" dir="2700000" algn="tl">
                    <a:srgbClr val="000000">
                      <a:alpha val="43137"/>
                    </a:srgbClr>
                  </a:outerShdw>
                </a:effectLst>
                <a:cs typeface="AL-Mohanad Bold" pitchFamily="2" charset="-78"/>
              </a:rPr>
              <a:t>جزئياتها</a:t>
            </a:r>
            <a:r>
              <a:rPr lang="ar-SA" sz="3200" dirty="0" smtClean="0">
                <a:solidFill>
                  <a:srgbClr val="8A0000"/>
                </a:solidFill>
                <a:effectLst>
                  <a:outerShdw blurRad="38100" dist="38100" dir="2700000" algn="tl">
                    <a:srgbClr val="C0C0C0"/>
                  </a:outerShdw>
                </a:effectLst>
                <a:cs typeface="AL-Mohanad Bold" pitchFamily="2" charset="-78"/>
              </a:rPr>
              <a:t> موضوعها .</a:t>
            </a:r>
            <a:endParaRPr lang="en-US" sz="3200" dirty="0">
              <a:solidFill>
                <a:srgbClr val="8A0000"/>
              </a:solidFill>
              <a:effectLst>
                <a:outerShdw blurRad="38100" dist="38100" dir="2700000" algn="tl">
                  <a:srgbClr val="C0C0C0"/>
                </a:outerShdw>
              </a:effectLst>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خدوش من كلا الطرفين 1"/>
          <p:cNvSpPr/>
          <p:nvPr/>
        </p:nvSpPr>
        <p:spPr>
          <a:xfrm>
            <a:off x="2425408" y="3861048"/>
            <a:ext cx="4275566" cy="504056"/>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قال أبو البقاء </a:t>
            </a:r>
            <a:r>
              <a:rPr lang="ar-SA" sz="2000" b="1" dirty="0" err="1" smtClean="0">
                <a:solidFill>
                  <a:schemeClr val="tx2">
                    <a:lumMod val="75000"/>
                  </a:schemeClr>
                </a:solidFill>
                <a:effectLst>
                  <a:outerShdw blurRad="38100" dist="38100" dir="2700000" algn="tl">
                    <a:srgbClr val="000000">
                      <a:alpha val="43137"/>
                    </a:srgbClr>
                  </a:outerShdw>
                </a:effectLst>
              </a:rPr>
              <a:t>الكفوي</a:t>
            </a:r>
            <a:r>
              <a:rPr lang="ar-SA" sz="2000" b="1" dirty="0" smtClean="0">
                <a:solidFill>
                  <a:schemeClr val="tx2">
                    <a:lumMod val="75000"/>
                  </a:schemeClr>
                </a:solidFill>
                <a:effectLst>
                  <a:outerShdw blurRad="38100" dist="38100" dir="2700000" algn="tl">
                    <a:srgbClr val="000000">
                      <a:alpha val="43137"/>
                    </a:srgbClr>
                  </a:outerShdw>
                </a:effectLst>
              </a:rPr>
              <a:t> ( ت 104هـ ):</a:t>
            </a:r>
          </a:p>
        </p:txBody>
      </p:sp>
    </p:spTree>
    <p:extLst>
      <p:ext uri="{BB962C8B-B14F-4D97-AF65-F5344CB8AC3E}">
        <p14:creationId xmlns:p14="http://schemas.microsoft.com/office/powerpoint/2010/main" xmlns="" val="130169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l"/>
            <a:r>
              <a:rPr lang="ar-SA"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تعريف كلمة الفقهية ( الفقه) ؟</a:t>
            </a:r>
            <a:endParaRPr lang="ar-SA"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a:solidFill>
              <a:schemeClr val="tx2">
                <a:lumMod val="50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0" name="شكل بيضاوي 9"/>
          <p:cNvSpPr/>
          <p:nvPr/>
        </p:nvSpPr>
        <p:spPr>
          <a:xfrm>
            <a:off x="3131840" y="2780928"/>
            <a:ext cx="2880320" cy="1130944"/>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اللغة : </a:t>
            </a:r>
            <a:endParaRPr lang="ar-SA" sz="3600" dirty="0">
              <a:cs typeface="AL-Mateen" pitchFamily="2" charset="-78"/>
            </a:endParaRPr>
          </a:p>
        </p:txBody>
      </p:sp>
      <p:sp>
        <p:nvSpPr>
          <p:cNvPr id="11" name="مستطيل مستدير الزوايا 10"/>
          <p:cNvSpPr/>
          <p:nvPr/>
        </p:nvSpPr>
        <p:spPr>
          <a:xfrm>
            <a:off x="457664" y="4221088"/>
            <a:ext cx="8208912" cy="79208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4000" dirty="0" smtClean="0">
                <a:solidFill>
                  <a:srgbClr val="8A0000"/>
                </a:solidFill>
                <a:effectLst>
                  <a:outerShdw blurRad="38100" dist="38100" dir="2700000" algn="tl">
                    <a:srgbClr val="C0C0C0"/>
                  </a:outerShdw>
                </a:effectLst>
                <a:cs typeface="AL-Mohanad Bold" pitchFamily="2" charset="-78"/>
              </a:rPr>
              <a:t>الفهم و العلم .</a:t>
            </a:r>
            <a:endParaRPr lang="en-US" sz="4000" dirty="0">
              <a:solidFill>
                <a:srgbClr val="8A0000"/>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4018108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l"/>
            <a:r>
              <a:rPr lang="ar-SA"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تعريف كلمة الفقهية ( الفقه) ؟</a:t>
            </a:r>
            <a:endParaRPr lang="ar-SA"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a:solidFill>
              <a:schemeClr val="tx2">
                <a:lumMod val="50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0" name="شكل بيضاوي 9"/>
          <p:cNvSpPr/>
          <p:nvPr/>
        </p:nvSpPr>
        <p:spPr>
          <a:xfrm>
            <a:off x="3131840" y="2780928"/>
            <a:ext cx="2880320" cy="1130944"/>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 :</a:t>
            </a:r>
            <a:endParaRPr lang="ar-SA" sz="3600" dirty="0">
              <a:cs typeface="AL-Mateen" pitchFamily="2" charset="-78"/>
            </a:endParaRPr>
          </a:p>
        </p:txBody>
      </p:sp>
      <p:sp>
        <p:nvSpPr>
          <p:cNvPr id="11" name="مستطيل مستدير الزوايا 10"/>
          <p:cNvSpPr/>
          <p:nvPr/>
        </p:nvSpPr>
        <p:spPr>
          <a:xfrm>
            <a:off x="457664" y="4077072"/>
            <a:ext cx="8208912" cy="79208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rgbClr val="8A0000"/>
                </a:solidFill>
                <a:effectLst>
                  <a:outerShdw blurRad="38100" dist="38100" dir="2700000" algn="tl">
                    <a:srgbClr val="C0C0C0"/>
                  </a:outerShdw>
                </a:effectLst>
                <a:cs typeface="AL-Mohanad Bold" pitchFamily="2" charset="-78"/>
              </a:rPr>
              <a:t>العلم بالأحكام الشرعية العملية المكتسبة من أدلتها التفصيلية </a:t>
            </a:r>
            <a:endParaRPr lang="en-US" sz="3200" dirty="0">
              <a:solidFill>
                <a:srgbClr val="8A0000"/>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2429525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l"/>
            <a:r>
              <a:rPr lang="ar-SA"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تعريف كلمة الفقهية ( الفقه) ؟</a:t>
            </a:r>
            <a:endParaRPr lang="ar-SA"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a:solidFill>
              <a:schemeClr val="tx2">
                <a:lumMod val="50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0" name="شكل بيضاوي 9"/>
          <p:cNvSpPr/>
          <p:nvPr/>
        </p:nvSpPr>
        <p:spPr>
          <a:xfrm>
            <a:off x="3131840" y="2780928"/>
            <a:ext cx="2880320" cy="1130944"/>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 :</a:t>
            </a:r>
            <a:endParaRPr lang="ar-SA" sz="3600" dirty="0">
              <a:cs typeface="AL-Mateen" pitchFamily="2" charset="-78"/>
            </a:endParaRPr>
          </a:p>
        </p:txBody>
      </p:sp>
      <p:sp>
        <p:nvSpPr>
          <p:cNvPr id="11" name="مستطيل مستدير الزوايا 10"/>
          <p:cNvSpPr/>
          <p:nvPr/>
        </p:nvSpPr>
        <p:spPr>
          <a:xfrm>
            <a:off x="457664" y="4077072"/>
            <a:ext cx="8208912" cy="79208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rgbClr val="8A0000"/>
                </a:solidFill>
                <a:effectLst>
                  <a:outerShdw blurRad="38100" dist="38100" dir="2700000" algn="tl">
                    <a:srgbClr val="C0C0C0"/>
                  </a:outerShdw>
                </a:effectLst>
                <a:cs typeface="AL-Mohanad Bold" pitchFamily="2" charset="-78"/>
              </a:rPr>
              <a:t>العلم </a:t>
            </a:r>
            <a:r>
              <a:rPr lang="ar-SA" sz="3200" dirty="0" smtClean="0">
                <a:solidFill>
                  <a:schemeClr val="bg1">
                    <a:lumMod val="85000"/>
                  </a:schemeClr>
                </a:solidFill>
                <a:effectLst>
                  <a:outerShdw blurRad="38100" dist="38100" dir="2700000" algn="tl">
                    <a:srgbClr val="C0C0C0"/>
                  </a:outerShdw>
                </a:effectLst>
                <a:cs typeface="AL-Mohanad Bold" pitchFamily="2" charset="-78"/>
              </a:rPr>
              <a:t>بالأحكام الشرعية العملية المكتسبة من أدلتها التفصيلية </a:t>
            </a:r>
            <a:endParaRPr lang="en-US" sz="3200" dirty="0">
              <a:solidFill>
                <a:schemeClr val="bg1">
                  <a:lumMod val="85000"/>
                </a:schemeClr>
              </a:solidFill>
              <a:effectLst>
                <a:outerShdw blurRad="38100" dist="38100" dir="2700000" algn="tl">
                  <a:srgbClr val="C0C0C0"/>
                </a:outerShdw>
              </a:effectLst>
              <a:cs typeface="AL-Mohanad Bold" pitchFamily="2" charset="-78"/>
            </a:endParaRPr>
          </a:p>
        </p:txBody>
      </p:sp>
      <p:sp>
        <p:nvSpPr>
          <p:cNvPr id="7" name="مستطيل مستدير الزوايا 6"/>
          <p:cNvSpPr/>
          <p:nvPr/>
        </p:nvSpPr>
        <p:spPr>
          <a:xfrm>
            <a:off x="467544" y="5157192"/>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rgbClr val="002060"/>
                </a:solidFill>
                <a:effectLst>
                  <a:outerShdw blurRad="38100" dist="38100" dir="2700000" algn="tl">
                    <a:srgbClr val="C0C0C0"/>
                  </a:outerShdw>
                </a:effectLst>
                <a:cs typeface="AL-Mohanad Bold" pitchFamily="2" charset="-78"/>
              </a:rPr>
              <a:t>مطلق الإدراك الشامل للتصوير و التصديق .</a:t>
            </a:r>
            <a:endParaRPr lang="en-US" sz="3200" dirty="0">
              <a:solidFill>
                <a:srgbClr val="002060"/>
              </a:solidFill>
              <a:effectLst>
                <a:outerShdw blurRad="38100" dist="38100" dir="2700000" algn="tl">
                  <a:srgbClr val="C0C0C0"/>
                </a:outerShdw>
              </a:effectLst>
              <a:cs typeface="AL-Mohanad Bold" pitchFamily="2" charset="-78"/>
            </a:endParaRPr>
          </a:p>
        </p:txBody>
      </p:sp>
      <p:sp>
        <p:nvSpPr>
          <p:cNvPr id="9" name="مخطط انسيابي: معالجة متعاقبة 8"/>
          <p:cNvSpPr/>
          <p:nvPr/>
        </p:nvSpPr>
        <p:spPr>
          <a:xfrm>
            <a:off x="6979328" y="5157192"/>
            <a:ext cx="1656184" cy="1152128"/>
          </a:xfrm>
          <a:prstGeom prst="flowChartAlternate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a:solidFill>
                  <a:schemeClr val="tx1"/>
                </a:solidFill>
                <a:effectLst>
                  <a:outerShdw blurRad="38100" dist="38100" dir="2700000" algn="tl">
                    <a:srgbClr val="C0C0C0"/>
                  </a:outerShdw>
                </a:effectLst>
                <a:cs typeface="AL-Mohanad Bold" pitchFamily="2" charset="-78"/>
              </a:rPr>
              <a:t>معناها</a:t>
            </a:r>
            <a:r>
              <a:rPr lang="ar-SA" sz="2800" dirty="0">
                <a:solidFill>
                  <a:srgbClr val="002060"/>
                </a:solidFill>
                <a:effectLst>
                  <a:outerShdw blurRad="38100" dist="38100" dir="2700000" algn="tl">
                    <a:srgbClr val="C0C0C0"/>
                  </a:outerShdw>
                </a:effectLst>
                <a:cs typeface="AL-Mohanad Bold" pitchFamily="2" charset="-78"/>
              </a:rPr>
              <a:t> : </a:t>
            </a:r>
            <a:endParaRPr lang="ar-SA" sz="2800" dirty="0"/>
          </a:p>
        </p:txBody>
      </p:sp>
    </p:spTree>
    <p:extLst>
      <p:ext uri="{BB962C8B-B14F-4D97-AF65-F5344CB8AC3E}">
        <p14:creationId xmlns:p14="http://schemas.microsoft.com/office/powerpoint/2010/main" xmlns="" val="411083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l"/>
            <a:r>
              <a:rPr lang="ar-SA"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تعريف كلمة الفقهية ( الفقه) ؟</a:t>
            </a:r>
            <a:endParaRPr lang="ar-SA"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a:solidFill>
              <a:schemeClr val="tx2">
                <a:lumMod val="50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0" name="شكل بيضاوي 9"/>
          <p:cNvSpPr/>
          <p:nvPr/>
        </p:nvSpPr>
        <p:spPr>
          <a:xfrm>
            <a:off x="3131840" y="2780928"/>
            <a:ext cx="2880320" cy="1130944"/>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 :</a:t>
            </a:r>
            <a:endParaRPr lang="ar-SA" sz="3600" dirty="0">
              <a:cs typeface="AL-Mateen" pitchFamily="2" charset="-78"/>
            </a:endParaRPr>
          </a:p>
        </p:txBody>
      </p:sp>
      <p:sp>
        <p:nvSpPr>
          <p:cNvPr id="11" name="مستطيل مستدير الزوايا 10"/>
          <p:cNvSpPr/>
          <p:nvPr/>
        </p:nvSpPr>
        <p:spPr>
          <a:xfrm>
            <a:off x="457664" y="4077072"/>
            <a:ext cx="8208912" cy="79208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chemeClr val="bg1">
                    <a:lumMod val="85000"/>
                  </a:schemeClr>
                </a:solidFill>
                <a:effectLst>
                  <a:outerShdw blurRad="38100" dist="38100" dir="2700000" algn="tl">
                    <a:srgbClr val="C0C0C0"/>
                  </a:outerShdw>
                </a:effectLst>
                <a:cs typeface="AL-Mohanad Bold" pitchFamily="2" charset="-78"/>
              </a:rPr>
              <a:t>العلم </a:t>
            </a:r>
            <a:r>
              <a:rPr lang="ar-SA" sz="3200" dirty="0" smtClean="0">
                <a:solidFill>
                  <a:srgbClr val="8A0000"/>
                </a:solidFill>
                <a:effectLst>
                  <a:outerShdw blurRad="38100" dist="38100" dir="2700000" algn="tl">
                    <a:srgbClr val="C0C0C0"/>
                  </a:outerShdw>
                </a:effectLst>
                <a:cs typeface="AL-Mohanad Bold" pitchFamily="2" charset="-78"/>
              </a:rPr>
              <a:t>بالأحكام</a:t>
            </a:r>
            <a:r>
              <a:rPr lang="ar-SA" sz="3200" dirty="0" smtClean="0">
                <a:solidFill>
                  <a:schemeClr val="bg1">
                    <a:lumMod val="85000"/>
                  </a:schemeClr>
                </a:solidFill>
                <a:effectLst>
                  <a:outerShdw blurRad="38100" dist="38100" dir="2700000" algn="tl">
                    <a:srgbClr val="C0C0C0"/>
                  </a:outerShdw>
                </a:effectLst>
                <a:cs typeface="AL-Mohanad Bold" pitchFamily="2" charset="-78"/>
              </a:rPr>
              <a:t> الشرعية العملية المكتسبة من أدلتها التفصيلية </a:t>
            </a:r>
            <a:endParaRPr lang="en-US" sz="3200" dirty="0">
              <a:solidFill>
                <a:schemeClr val="bg1">
                  <a:lumMod val="85000"/>
                </a:schemeClr>
              </a:solidFill>
              <a:effectLst>
                <a:outerShdw blurRad="38100" dist="38100" dir="2700000" algn="tl">
                  <a:srgbClr val="C0C0C0"/>
                </a:outerShdw>
              </a:effectLst>
              <a:cs typeface="AL-Mohanad Bold" pitchFamily="2" charset="-78"/>
            </a:endParaRPr>
          </a:p>
        </p:txBody>
      </p:sp>
      <p:sp>
        <p:nvSpPr>
          <p:cNvPr id="6" name="مستطيل مستدير الزوايا 5"/>
          <p:cNvSpPr/>
          <p:nvPr/>
        </p:nvSpPr>
        <p:spPr>
          <a:xfrm>
            <a:off x="467544" y="5157192"/>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rgbClr val="002060"/>
                </a:solidFill>
                <a:effectLst>
                  <a:outerShdw blurRad="38100" dist="38100" dir="2700000" algn="tl">
                    <a:srgbClr val="C0C0C0"/>
                  </a:outerShdw>
                </a:effectLst>
                <a:cs typeface="AL-Mohanad Bold" pitchFamily="2" charset="-78"/>
              </a:rPr>
              <a:t>ما ليس بأحكام كأحكام الذوات و الصفات و الأفعال .</a:t>
            </a:r>
            <a:endParaRPr lang="en-US" sz="3200" dirty="0">
              <a:solidFill>
                <a:srgbClr val="002060"/>
              </a:solidFill>
              <a:effectLst>
                <a:outerShdw blurRad="38100" dist="38100" dir="2700000" algn="tl">
                  <a:srgbClr val="C0C0C0"/>
                </a:outerShdw>
              </a:effectLst>
              <a:cs typeface="AL-Mohanad Bold" pitchFamily="2" charset="-78"/>
            </a:endParaRPr>
          </a:p>
        </p:txBody>
      </p:sp>
      <p:sp>
        <p:nvSpPr>
          <p:cNvPr id="2" name="مخطط انسيابي: معالجة متعاقبة 1"/>
          <p:cNvSpPr/>
          <p:nvPr/>
        </p:nvSpPr>
        <p:spPr>
          <a:xfrm>
            <a:off x="6979328" y="5157192"/>
            <a:ext cx="1656184" cy="1152128"/>
          </a:xfrm>
          <a:prstGeom prst="flowChartAlternate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solidFill>
                <a:effectLst>
                  <a:outerShdw blurRad="38100" dist="38100" dir="2700000" algn="tl">
                    <a:srgbClr val="C0C0C0"/>
                  </a:outerShdw>
                </a:effectLst>
                <a:cs typeface="AL-Mohanad Bold" pitchFamily="2" charset="-78"/>
              </a:rPr>
              <a:t>قيد لإخراج </a:t>
            </a:r>
            <a:endParaRPr lang="ar-SA" sz="2800" dirty="0"/>
          </a:p>
        </p:txBody>
      </p:sp>
    </p:spTree>
    <p:extLst>
      <p:ext uri="{BB962C8B-B14F-4D97-AF65-F5344CB8AC3E}">
        <p14:creationId xmlns:p14="http://schemas.microsoft.com/office/powerpoint/2010/main" xmlns="" val="701828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l"/>
            <a:r>
              <a:rPr lang="ar-SA"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تعريف كلمة الفقهية ( الفقه) ؟</a:t>
            </a:r>
            <a:endParaRPr lang="ar-SA"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a:solidFill>
              <a:schemeClr val="tx2">
                <a:lumMod val="50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0" name="شكل بيضاوي 9"/>
          <p:cNvSpPr/>
          <p:nvPr/>
        </p:nvSpPr>
        <p:spPr>
          <a:xfrm>
            <a:off x="3131840" y="2780928"/>
            <a:ext cx="2880320" cy="1130944"/>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 :</a:t>
            </a:r>
            <a:endParaRPr lang="ar-SA" sz="3600" dirty="0">
              <a:cs typeface="AL-Mateen" pitchFamily="2" charset="-78"/>
            </a:endParaRPr>
          </a:p>
        </p:txBody>
      </p:sp>
      <p:sp>
        <p:nvSpPr>
          <p:cNvPr id="11" name="مستطيل مستدير الزوايا 10"/>
          <p:cNvSpPr/>
          <p:nvPr/>
        </p:nvSpPr>
        <p:spPr>
          <a:xfrm>
            <a:off x="457664" y="4077072"/>
            <a:ext cx="8208912" cy="79208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chemeClr val="bg1">
                    <a:lumMod val="85000"/>
                  </a:schemeClr>
                </a:solidFill>
                <a:effectLst>
                  <a:outerShdw blurRad="38100" dist="38100" dir="2700000" algn="tl">
                    <a:srgbClr val="C0C0C0"/>
                  </a:outerShdw>
                </a:effectLst>
                <a:cs typeface="AL-Mohanad Bold" pitchFamily="2" charset="-78"/>
              </a:rPr>
              <a:t>العلم بالأحكام </a:t>
            </a:r>
            <a:r>
              <a:rPr lang="ar-SA" sz="3200" dirty="0" smtClean="0">
                <a:solidFill>
                  <a:srgbClr val="8A0000"/>
                </a:solidFill>
                <a:effectLst>
                  <a:outerShdw blurRad="38100" dist="38100" dir="2700000" algn="tl">
                    <a:srgbClr val="C0C0C0"/>
                  </a:outerShdw>
                </a:effectLst>
                <a:cs typeface="AL-Mohanad Bold" pitchFamily="2" charset="-78"/>
              </a:rPr>
              <a:t>الشرعية</a:t>
            </a:r>
            <a:r>
              <a:rPr lang="ar-SA" sz="3200" dirty="0" smtClean="0">
                <a:solidFill>
                  <a:schemeClr val="bg1">
                    <a:lumMod val="85000"/>
                  </a:schemeClr>
                </a:solidFill>
                <a:effectLst>
                  <a:outerShdw blurRad="38100" dist="38100" dir="2700000" algn="tl">
                    <a:srgbClr val="C0C0C0"/>
                  </a:outerShdw>
                </a:effectLst>
                <a:cs typeface="AL-Mohanad Bold" pitchFamily="2" charset="-78"/>
              </a:rPr>
              <a:t> العملية المكتسبة من أدلتها التفصيلية </a:t>
            </a:r>
            <a:endParaRPr lang="en-US" sz="3200" dirty="0">
              <a:solidFill>
                <a:schemeClr val="bg1">
                  <a:lumMod val="85000"/>
                </a:schemeClr>
              </a:solidFill>
              <a:effectLst>
                <a:outerShdw blurRad="38100" dist="38100" dir="2700000" algn="tl">
                  <a:srgbClr val="C0C0C0"/>
                </a:outerShdw>
              </a:effectLst>
              <a:cs typeface="AL-Mohanad Bold" pitchFamily="2" charset="-78"/>
            </a:endParaRPr>
          </a:p>
        </p:txBody>
      </p:sp>
      <p:sp>
        <p:nvSpPr>
          <p:cNvPr id="6" name="مستطيل مستدير الزوايا 5"/>
          <p:cNvSpPr/>
          <p:nvPr/>
        </p:nvSpPr>
        <p:spPr>
          <a:xfrm>
            <a:off x="467544" y="5157192"/>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rgbClr val="002060"/>
                </a:solidFill>
                <a:effectLst>
                  <a:outerShdw blurRad="38100" dist="38100" dir="2700000" algn="tl">
                    <a:srgbClr val="C0C0C0"/>
                  </a:outerShdw>
                </a:effectLst>
                <a:cs typeface="AL-Mohanad Bold" pitchFamily="2" charset="-78"/>
              </a:rPr>
              <a:t>ما ليس شرعاً كالعلم بالأحكام الحسابية و الهندسية .</a:t>
            </a:r>
            <a:endParaRPr lang="en-US" sz="3200" dirty="0">
              <a:solidFill>
                <a:srgbClr val="002060"/>
              </a:solidFill>
              <a:effectLst>
                <a:outerShdw blurRad="38100" dist="38100" dir="2700000" algn="tl">
                  <a:srgbClr val="C0C0C0"/>
                </a:outerShdw>
              </a:effectLst>
              <a:cs typeface="AL-Mohanad Bold" pitchFamily="2" charset="-78"/>
            </a:endParaRPr>
          </a:p>
        </p:txBody>
      </p:sp>
      <p:sp>
        <p:nvSpPr>
          <p:cNvPr id="2" name="مخطط انسيابي: معالجة متعاقبة 1"/>
          <p:cNvSpPr/>
          <p:nvPr/>
        </p:nvSpPr>
        <p:spPr>
          <a:xfrm>
            <a:off x="6979328" y="5157192"/>
            <a:ext cx="1656184" cy="1152128"/>
          </a:xfrm>
          <a:prstGeom prst="flowChartAlternate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solidFill>
                <a:effectLst>
                  <a:outerShdw blurRad="38100" dist="38100" dir="2700000" algn="tl">
                    <a:srgbClr val="C0C0C0"/>
                  </a:outerShdw>
                </a:effectLst>
                <a:cs typeface="AL-Mohanad Bold" pitchFamily="2" charset="-78"/>
              </a:rPr>
              <a:t>قيد لإخراج </a:t>
            </a:r>
            <a:endParaRPr lang="ar-SA" sz="2800" dirty="0"/>
          </a:p>
        </p:txBody>
      </p:sp>
    </p:spTree>
    <p:extLst>
      <p:ext uri="{BB962C8B-B14F-4D97-AF65-F5344CB8AC3E}">
        <p14:creationId xmlns:p14="http://schemas.microsoft.com/office/powerpoint/2010/main" xmlns="" val="3257577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55679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altLang="zh-CN" sz="4800" dirty="0">
                <a:solidFill>
                  <a:srgbClr val="A50021"/>
                </a:solidFill>
                <a:cs typeface="AL-Mateen" pitchFamily="2" charset="-78"/>
              </a:rPr>
              <a:t>أهداف المقرر</a:t>
            </a:r>
            <a:endParaRPr lang="en-US" sz="4800" dirty="0">
              <a:solidFill>
                <a:srgbClr val="A50021"/>
              </a:solidFill>
              <a:cs typeface="AL-Mateen" pitchFamily="2" charset="-78"/>
            </a:endParaRPr>
          </a:p>
        </p:txBody>
      </p:sp>
      <p:sp>
        <p:nvSpPr>
          <p:cNvPr id="7" name="مستطيل مستدير الزوايا 6"/>
          <p:cNvSpPr/>
          <p:nvPr/>
        </p:nvSpPr>
        <p:spPr>
          <a:xfrm>
            <a:off x="611560" y="2780928"/>
            <a:ext cx="7848872" cy="3168352"/>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marL="457200" indent="-457200" algn="justLow">
              <a:defRPr/>
            </a:pPr>
            <a:r>
              <a:rPr lang="ar-SA" altLang="zh-CN" sz="3600" dirty="0">
                <a:solidFill>
                  <a:schemeClr val="tx1"/>
                </a:solidFill>
                <a:effectLst>
                  <a:outerShdw blurRad="38100" dist="38100" dir="2700000" algn="tl">
                    <a:srgbClr val="C0C0C0"/>
                  </a:outerShdw>
                </a:effectLst>
                <a:cs typeface="AL-Mohanad Bold" pitchFamily="2" charset="-78"/>
              </a:rPr>
              <a:t>تعريف الطالب بالقواعد الفقهية ومدى أهميتها في إثراء الفقه الإسلامي بالأحكام التي يحتاج إليها في التطبيقات المعاصرة، مع تكون </a:t>
            </a:r>
            <a:r>
              <a:rPr lang="ar-SA" altLang="zh-CN" sz="3600" dirty="0" smtClean="0">
                <a:solidFill>
                  <a:schemeClr val="tx1"/>
                </a:solidFill>
                <a:effectLst>
                  <a:outerShdw blurRad="38100" dist="38100" dir="2700000" algn="tl">
                    <a:srgbClr val="C0C0C0"/>
                  </a:outerShdw>
                </a:effectLst>
                <a:cs typeface="AL-Mohanad Bold" pitchFamily="2" charset="-78"/>
              </a:rPr>
              <a:t>ملكة </a:t>
            </a:r>
            <a:r>
              <a:rPr lang="ar-SA" altLang="zh-CN" sz="3600" dirty="0">
                <a:solidFill>
                  <a:schemeClr val="tx1"/>
                </a:solidFill>
                <a:effectLst>
                  <a:outerShdw blurRad="38100" dist="38100" dir="2700000" algn="tl">
                    <a:srgbClr val="C0C0C0"/>
                  </a:outerShdw>
                </a:effectLst>
                <a:cs typeface="AL-Mohanad Bold" pitchFamily="2" charset="-78"/>
              </a:rPr>
              <a:t>إنشاء القواعد للاستعانة بها حيث الحاجة.</a:t>
            </a:r>
            <a:endParaRPr lang="ar-SA" altLang="zh-CN" sz="3600" dirty="0">
              <a:solidFill>
                <a:schemeClr val="tx1"/>
              </a:solidFill>
              <a:effectLst>
                <a:outerShdw blurRad="38100" dist="38100" dir="2700000" algn="tl">
                  <a:srgbClr val="C0C0C0"/>
                </a:outerShdw>
              </a:effectLst>
              <a:ea typeface="SimSun" pitchFamily="2" charset="-122"/>
              <a:cs typeface="AL-Mohanad Bold" pitchFamily="2" charset="-78"/>
            </a:endParaRPr>
          </a:p>
        </p:txBody>
      </p:sp>
      <p:sp>
        <p:nvSpPr>
          <p:cNvPr id="8" name="نجمة ذات 8 نقاط 7"/>
          <p:cNvSpPr/>
          <p:nvPr/>
        </p:nvSpPr>
        <p:spPr>
          <a:xfrm>
            <a:off x="6552220" y="152078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011526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wd">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l"/>
            <a:r>
              <a:rPr lang="ar-SA"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تعريف كلمة الفقهية ( الفقه) ؟</a:t>
            </a:r>
            <a:endParaRPr lang="ar-SA"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a:solidFill>
              <a:schemeClr val="tx2">
                <a:lumMod val="50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0" name="شكل بيضاوي 9"/>
          <p:cNvSpPr/>
          <p:nvPr/>
        </p:nvSpPr>
        <p:spPr>
          <a:xfrm>
            <a:off x="3131840" y="2780928"/>
            <a:ext cx="2880320" cy="1130944"/>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 :</a:t>
            </a:r>
            <a:endParaRPr lang="ar-SA" sz="3600" dirty="0">
              <a:cs typeface="AL-Mateen" pitchFamily="2" charset="-78"/>
            </a:endParaRPr>
          </a:p>
        </p:txBody>
      </p:sp>
      <p:sp>
        <p:nvSpPr>
          <p:cNvPr id="11" name="مستطيل مستدير الزوايا 10"/>
          <p:cNvSpPr/>
          <p:nvPr/>
        </p:nvSpPr>
        <p:spPr>
          <a:xfrm>
            <a:off x="457664" y="4077072"/>
            <a:ext cx="8208912" cy="79208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chemeClr val="bg1">
                    <a:lumMod val="85000"/>
                  </a:schemeClr>
                </a:solidFill>
                <a:effectLst>
                  <a:outerShdw blurRad="38100" dist="38100" dir="2700000" algn="tl">
                    <a:srgbClr val="C0C0C0"/>
                  </a:outerShdw>
                </a:effectLst>
                <a:cs typeface="AL-Mohanad Bold" pitchFamily="2" charset="-78"/>
              </a:rPr>
              <a:t>العلم بالأحكام الشرعية </a:t>
            </a:r>
            <a:r>
              <a:rPr lang="ar-SA" sz="3200" dirty="0" smtClean="0">
                <a:solidFill>
                  <a:srgbClr val="8A0000"/>
                </a:solidFill>
                <a:effectLst>
                  <a:outerShdw blurRad="38100" dist="38100" dir="2700000" algn="tl">
                    <a:srgbClr val="C0C0C0"/>
                  </a:outerShdw>
                </a:effectLst>
                <a:cs typeface="AL-Mohanad Bold" pitchFamily="2" charset="-78"/>
              </a:rPr>
              <a:t>العملية</a:t>
            </a:r>
            <a:r>
              <a:rPr lang="ar-SA" sz="3200" dirty="0" smtClean="0">
                <a:solidFill>
                  <a:schemeClr val="bg1">
                    <a:lumMod val="85000"/>
                  </a:schemeClr>
                </a:solidFill>
                <a:effectLst>
                  <a:outerShdw blurRad="38100" dist="38100" dir="2700000" algn="tl">
                    <a:srgbClr val="C0C0C0"/>
                  </a:outerShdw>
                </a:effectLst>
                <a:cs typeface="AL-Mohanad Bold" pitchFamily="2" charset="-78"/>
              </a:rPr>
              <a:t> المكتسبة من أدلتها التفصيلية </a:t>
            </a:r>
            <a:endParaRPr lang="en-US" sz="3200" dirty="0">
              <a:solidFill>
                <a:schemeClr val="bg1">
                  <a:lumMod val="85000"/>
                </a:schemeClr>
              </a:solidFill>
              <a:effectLst>
                <a:outerShdw blurRad="38100" dist="38100" dir="2700000" algn="tl">
                  <a:srgbClr val="C0C0C0"/>
                </a:outerShdw>
              </a:effectLst>
              <a:cs typeface="AL-Mohanad Bold" pitchFamily="2" charset="-78"/>
            </a:endParaRPr>
          </a:p>
        </p:txBody>
      </p:sp>
      <p:sp>
        <p:nvSpPr>
          <p:cNvPr id="6" name="مستطيل مستدير الزوايا 5"/>
          <p:cNvSpPr/>
          <p:nvPr/>
        </p:nvSpPr>
        <p:spPr>
          <a:xfrm>
            <a:off x="467544" y="5157192"/>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rgbClr val="002060"/>
                </a:solidFill>
                <a:effectLst>
                  <a:outerShdw blurRad="38100" dist="38100" dir="2700000" algn="tl">
                    <a:srgbClr val="C0C0C0"/>
                  </a:outerShdw>
                </a:effectLst>
                <a:cs typeface="AL-Mohanad Bold" pitchFamily="2" charset="-78"/>
              </a:rPr>
              <a:t>الأحكام الاعتقادية كقولنا : القدرة لله واجبة .</a:t>
            </a:r>
            <a:endParaRPr lang="en-US" sz="3200" dirty="0">
              <a:solidFill>
                <a:srgbClr val="002060"/>
              </a:solidFill>
              <a:effectLst>
                <a:outerShdw blurRad="38100" dist="38100" dir="2700000" algn="tl">
                  <a:srgbClr val="C0C0C0"/>
                </a:outerShdw>
              </a:effectLst>
              <a:cs typeface="AL-Mohanad Bold" pitchFamily="2" charset="-78"/>
            </a:endParaRPr>
          </a:p>
        </p:txBody>
      </p:sp>
      <p:sp>
        <p:nvSpPr>
          <p:cNvPr id="2" name="مخطط انسيابي: معالجة متعاقبة 1"/>
          <p:cNvSpPr/>
          <p:nvPr/>
        </p:nvSpPr>
        <p:spPr>
          <a:xfrm>
            <a:off x="6979328" y="5157192"/>
            <a:ext cx="1656184" cy="1152128"/>
          </a:xfrm>
          <a:prstGeom prst="flowChartAlternate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solidFill>
                <a:effectLst>
                  <a:outerShdw blurRad="38100" dist="38100" dir="2700000" algn="tl">
                    <a:srgbClr val="C0C0C0"/>
                  </a:outerShdw>
                </a:effectLst>
                <a:cs typeface="AL-Mohanad Bold" pitchFamily="2" charset="-78"/>
              </a:rPr>
              <a:t>قيد لإخراج </a:t>
            </a:r>
            <a:endParaRPr lang="ar-SA" sz="2800" dirty="0"/>
          </a:p>
        </p:txBody>
      </p:sp>
    </p:spTree>
    <p:extLst>
      <p:ext uri="{BB962C8B-B14F-4D97-AF65-F5344CB8AC3E}">
        <p14:creationId xmlns:p14="http://schemas.microsoft.com/office/powerpoint/2010/main" xmlns="" val="3817847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l"/>
            <a:r>
              <a:rPr lang="ar-SA"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تعريف كلمة الفقهية ( الفقه) ؟</a:t>
            </a:r>
            <a:endParaRPr lang="ar-SA"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a:solidFill>
              <a:schemeClr val="tx2">
                <a:lumMod val="50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0" name="شكل بيضاوي 9"/>
          <p:cNvSpPr/>
          <p:nvPr/>
        </p:nvSpPr>
        <p:spPr>
          <a:xfrm>
            <a:off x="3131840" y="2780928"/>
            <a:ext cx="2880320" cy="1130944"/>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 :</a:t>
            </a:r>
            <a:endParaRPr lang="ar-SA" sz="3600" dirty="0">
              <a:cs typeface="AL-Mateen" pitchFamily="2" charset="-78"/>
            </a:endParaRPr>
          </a:p>
        </p:txBody>
      </p:sp>
      <p:sp>
        <p:nvSpPr>
          <p:cNvPr id="11" name="مستطيل مستدير الزوايا 10"/>
          <p:cNvSpPr/>
          <p:nvPr/>
        </p:nvSpPr>
        <p:spPr>
          <a:xfrm>
            <a:off x="457664" y="4077072"/>
            <a:ext cx="8208912" cy="79208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chemeClr val="bg1">
                    <a:lumMod val="85000"/>
                  </a:schemeClr>
                </a:solidFill>
                <a:effectLst>
                  <a:outerShdw blurRad="38100" dist="38100" dir="2700000" algn="tl">
                    <a:srgbClr val="C0C0C0"/>
                  </a:outerShdw>
                </a:effectLst>
                <a:cs typeface="AL-Mohanad Bold" pitchFamily="2" charset="-78"/>
              </a:rPr>
              <a:t>العلم بالأحكام الشرعية العملية </a:t>
            </a:r>
            <a:r>
              <a:rPr lang="ar-SA" sz="3200" dirty="0" smtClean="0">
                <a:solidFill>
                  <a:srgbClr val="8A0000"/>
                </a:solidFill>
                <a:effectLst>
                  <a:outerShdw blurRad="38100" dist="38100" dir="2700000" algn="tl">
                    <a:srgbClr val="C0C0C0"/>
                  </a:outerShdw>
                </a:effectLst>
                <a:cs typeface="AL-Mohanad Bold" pitchFamily="2" charset="-78"/>
              </a:rPr>
              <a:t>المكتسبة من أدلتها</a:t>
            </a:r>
            <a:r>
              <a:rPr lang="ar-SA" sz="3200" dirty="0" smtClean="0">
                <a:solidFill>
                  <a:schemeClr val="bg1">
                    <a:lumMod val="85000"/>
                  </a:schemeClr>
                </a:solidFill>
                <a:effectLst>
                  <a:outerShdw blurRad="38100" dist="38100" dir="2700000" algn="tl">
                    <a:srgbClr val="C0C0C0"/>
                  </a:outerShdw>
                </a:effectLst>
                <a:cs typeface="AL-Mohanad Bold" pitchFamily="2" charset="-78"/>
              </a:rPr>
              <a:t> التفصيلية </a:t>
            </a:r>
            <a:endParaRPr lang="en-US" sz="3200" dirty="0">
              <a:solidFill>
                <a:schemeClr val="bg1">
                  <a:lumMod val="85000"/>
                </a:schemeClr>
              </a:solidFill>
              <a:effectLst>
                <a:outerShdw blurRad="38100" dist="38100" dir="2700000" algn="tl">
                  <a:srgbClr val="C0C0C0"/>
                </a:outerShdw>
              </a:effectLst>
              <a:cs typeface="AL-Mohanad Bold" pitchFamily="2" charset="-78"/>
            </a:endParaRPr>
          </a:p>
        </p:txBody>
      </p:sp>
      <p:sp>
        <p:nvSpPr>
          <p:cNvPr id="6" name="مستطيل مستدير الزوايا 5"/>
          <p:cNvSpPr/>
          <p:nvPr/>
        </p:nvSpPr>
        <p:spPr>
          <a:xfrm>
            <a:off x="467544" y="5157192"/>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rgbClr val="002060"/>
                </a:solidFill>
                <a:effectLst>
                  <a:outerShdw blurRad="38100" dist="38100" dir="2700000" algn="tl">
                    <a:srgbClr val="C0C0C0"/>
                  </a:outerShdw>
                </a:effectLst>
                <a:cs typeface="AL-Mohanad Bold" pitchFamily="2" charset="-78"/>
              </a:rPr>
              <a:t>ما علم من غير دليل ، كعلم النبي صلى الله عليه وسلم المتلقّي عن طريق الوحي .</a:t>
            </a:r>
            <a:endParaRPr lang="en-US" sz="3200" dirty="0">
              <a:solidFill>
                <a:srgbClr val="002060"/>
              </a:solidFill>
              <a:effectLst>
                <a:outerShdw blurRad="38100" dist="38100" dir="2700000" algn="tl">
                  <a:srgbClr val="C0C0C0"/>
                </a:outerShdw>
              </a:effectLst>
              <a:cs typeface="AL-Mohanad Bold" pitchFamily="2" charset="-78"/>
            </a:endParaRPr>
          </a:p>
        </p:txBody>
      </p:sp>
      <p:sp>
        <p:nvSpPr>
          <p:cNvPr id="2" name="مخطط انسيابي: معالجة متعاقبة 1"/>
          <p:cNvSpPr/>
          <p:nvPr/>
        </p:nvSpPr>
        <p:spPr>
          <a:xfrm>
            <a:off x="6979328" y="5157192"/>
            <a:ext cx="1656184" cy="1152128"/>
          </a:xfrm>
          <a:prstGeom prst="flowChartAlternate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solidFill>
                <a:effectLst>
                  <a:outerShdw blurRad="38100" dist="38100" dir="2700000" algn="tl">
                    <a:srgbClr val="C0C0C0"/>
                  </a:outerShdw>
                </a:effectLst>
                <a:cs typeface="AL-Mohanad Bold" pitchFamily="2" charset="-78"/>
              </a:rPr>
              <a:t>قيد لإخراج </a:t>
            </a:r>
            <a:endParaRPr lang="ar-SA" sz="2800" dirty="0"/>
          </a:p>
        </p:txBody>
      </p:sp>
    </p:spTree>
    <p:extLst>
      <p:ext uri="{BB962C8B-B14F-4D97-AF65-F5344CB8AC3E}">
        <p14:creationId xmlns:p14="http://schemas.microsoft.com/office/powerpoint/2010/main" xmlns="" val="193652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3"/>
          </a:lnRef>
          <a:fillRef idx="3">
            <a:schemeClr val="accent3"/>
          </a:fillRef>
          <a:effectRef idx="3">
            <a:schemeClr val="accent3"/>
          </a:effectRef>
          <a:fontRef idx="minor">
            <a:schemeClr val="lt1"/>
          </a:fontRef>
        </p:style>
        <p:txBody>
          <a:bodyPr rtlCol="1" anchor="ctr"/>
          <a:lstStyle/>
          <a:p>
            <a:pPr algn="l"/>
            <a:r>
              <a:rPr lang="ar-SA"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تعريف كلمة الفقهية ( الفقه) ؟</a:t>
            </a:r>
            <a:endParaRPr lang="ar-SA"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a:solidFill>
              <a:schemeClr val="tx2">
                <a:lumMod val="50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0" name="شكل بيضاوي 9"/>
          <p:cNvSpPr/>
          <p:nvPr/>
        </p:nvSpPr>
        <p:spPr>
          <a:xfrm>
            <a:off x="3131840" y="2780928"/>
            <a:ext cx="2880320" cy="1130944"/>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في الاصطلاح :</a:t>
            </a:r>
            <a:endParaRPr lang="ar-SA" sz="3600" dirty="0">
              <a:cs typeface="AL-Mateen" pitchFamily="2" charset="-78"/>
            </a:endParaRPr>
          </a:p>
        </p:txBody>
      </p:sp>
      <p:sp>
        <p:nvSpPr>
          <p:cNvPr id="11" name="مستطيل مستدير الزوايا 10"/>
          <p:cNvSpPr/>
          <p:nvPr/>
        </p:nvSpPr>
        <p:spPr>
          <a:xfrm>
            <a:off x="457664" y="4077072"/>
            <a:ext cx="8208912" cy="79208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chemeClr val="bg1">
                    <a:lumMod val="85000"/>
                  </a:schemeClr>
                </a:solidFill>
                <a:effectLst>
                  <a:outerShdw blurRad="38100" dist="38100" dir="2700000" algn="tl">
                    <a:srgbClr val="C0C0C0"/>
                  </a:outerShdw>
                </a:effectLst>
                <a:cs typeface="AL-Mohanad Bold" pitchFamily="2" charset="-78"/>
              </a:rPr>
              <a:t>العلم بالأحكام الشرعية العملية المكتسبة من أدلتها </a:t>
            </a:r>
            <a:r>
              <a:rPr lang="ar-SA" sz="3200" dirty="0" smtClean="0">
                <a:solidFill>
                  <a:srgbClr val="8A0000"/>
                </a:solidFill>
                <a:effectLst>
                  <a:outerShdw blurRad="38100" dist="38100" dir="2700000" algn="tl">
                    <a:srgbClr val="C0C0C0"/>
                  </a:outerShdw>
                </a:effectLst>
                <a:cs typeface="AL-Mohanad Bold" pitchFamily="2" charset="-78"/>
              </a:rPr>
              <a:t>التفصيلية </a:t>
            </a:r>
            <a:endParaRPr lang="en-US" sz="3200" dirty="0">
              <a:solidFill>
                <a:srgbClr val="8A0000"/>
              </a:solidFill>
              <a:effectLst>
                <a:outerShdw blurRad="38100" dist="38100" dir="2700000" algn="tl">
                  <a:srgbClr val="C0C0C0"/>
                </a:outerShdw>
              </a:effectLst>
              <a:cs typeface="AL-Mohanad Bold" pitchFamily="2" charset="-78"/>
            </a:endParaRPr>
          </a:p>
        </p:txBody>
      </p:sp>
      <p:sp>
        <p:nvSpPr>
          <p:cNvPr id="6" name="مستطيل مستدير الزوايا 5"/>
          <p:cNvSpPr/>
          <p:nvPr/>
        </p:nvSpPr>
        <p:spPr>
          <a:xfrm>
            <a:off x="467544" y="5157192"/>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rgbClr val="002060"/>
                </a:solidFill>
                <a:effectLst>
                  <a:outerShdw blurRad="38100" dist="38100" dir="2700000" algn="tl">
                    <a:srgbClr val="C0C0C0"/>
                  </a:outerShdw>
                </a:effectLst>
                <a:cs typeface="AL-Mohanad Bold" pitchFamily="2" charset="-78"/>
              </a:rPr>
              <a:t>الأدلة الإجمالية الكلية التي لم تتعلق بشيء معين كمطلق الأمر فهي من علم الأصول .</a:t>
            </a:r>
            <a:endParaRPr lang="en-US" sz="3200" dirty="0">
              <a:solidFill>
                <a:srgbClr val="002060"/>
              </a:solidFill>
              <a:effectLst>
                <a:outerShdw blurRad="38100" dist="38100" dir="2700000" algn="tl">
                  <a:srgbClr val="C0C0C0"/>
                </a:outerShdw>
              </a:effectLst>
              <a:cs typeface="AL-Mohanad Bold" pitchFamily="2" charset="-78"/>
            </a:endParaRPr>
          </a:p>
        </p:txBody>
      </p:sp>
      <p:sp>
        <p:nvSpPr>
          <p:cNvPr id="2" name="مخطط انسيابي: معالجة متعاقبة 1"/>
          <p:cNvSpPr/>
          <p:nvPr/>
        </p:nvSpPr>
        <p:spPr>
          <a:xfrm>
            <a:off x="6979328" y="5157192"/>
            <a:ext cx="1656184" cy="1152128"/>
          </a:xfrm>
          <a:prstGeom prst="flowChartAlternateProcess">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solidFill>
                <a:effectLst>
                  <a:outerShdw blurRad="38100" dist="38100" dir="2700000" algn="tl">
                    <a:srgbClr val="C0C0C0"/>
                  </a:outerShdw>
                </a:effectLst>
                <a:cs typeface="AL-Mohanad Bold" pitchFamily="2" charset="-78"/>
              </a:rPr>
              <a:t>قيد لإخراج </a:t>
            </a:r>
            <a:endParaRPr lang="ar-SA" sz="2800" dirty="0"/>
          </a:p>
        </p:txBody>
      </p:sp>
    </p:spTree>
    <p:extLst>
      <p:ext uri="{BB962C8B-B14F-4D97-AF65-F5344CB8AC3E}">
        <p14:creationId xmlns:p14="http://schemas.microsoft.com/office/powerpoint/2010/main" xmlns="" val="2513758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556792"/>
            <a:ext cx="6912768" cy="1116124"/>
          </a:xfrm>
          <a:prstGeom prst="round2DiagRect">
            <a:avLst>
              <a:gd name="adj1" fmla="val 50000"/>
              <a:gd name="adj2" fmla="val 0"/>
            </a:avLst>
          </a:prstGeom>
        </p:spPr>
        <p:style>
          <a:lnRef idx="0">
            <a:schemeClr val="dk1"/>
          </a:lnRef>
          <a:fillRef idx="3">
            <a:schemeClr val="dk1"/>
          </a:fillRef>
          <a:effectRef idx="3">
            <a:schemeClr val="dk1"/>
          </a:effectRef>
          <a:fontRef idx="minor">
            <a:schemeClr val="lt1"/>
          </a:fontRef>
        </p:style>
        <p:txBody>
          <a:bodyPr rtlCol="1" anchor="ctr"/>
          <a:lstStyle/>
          <a:p>
            <a:pPr algn="ctr"/>
            <a:r>
              <a:rPr lang="ar-SA"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rPr>
              <a:t>تعريف القواعد الفقهية باعتبارها علماً ولقباً على قواعد معينة </a:t>
            </a:r>
            <a:endParaRPr lang="ar-SA"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endParaRPr>
          </a:p>
        </p:txBody>
      </p:sp>
      <p:sp>
        <p:nvSpPr>
          <p:cNvPr id="8" name="نجمة ذات 8 نقاط 7"/>
          <p:cNvSpPr/>
          <p:nvPr/>
        </p:nvSpPr>
        <p:spPr>
          <a:xfrm>
            <a:off x="8069328" y="1641276"/>
            <a:ext cx="936104" cy="936104"/>
          </a:xfrm>
          <a:prstGeom prst="star8">
            <a:avLst/>
          </a:prstGeom>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9" name="شكل بيضاوي 8"/>
          <p:cNvSpPr/>
          <p:nvPr/>
        </p:nvSpPr>
        <p:spPr>
          <a:xfrm>
            <a:off x="3131840" y="2874120"/>
            <a:ext cx="3888432"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تعريفات المتقدمين</a:t>
            </a:r>
            <a:endParaRPr lang="ar-SA" sz="3600" dirty="0">
              <a:cs typeface="AL-Mateen" pitchFamily="2" charset="-78"/>
            </a:endParaRPr>
          </a:p>
        </p:txBody>
      </p:sp>
      <p:sp>
        <p:nvSpPr>
          <p:cNvPr id="12" name="مستطيل مستدير الزوايا 11"/>
          <p:cNvSpPr/>
          <p:nvPr/>
        </p:nvSpPr>
        <p:spPr>
          <a:xfrm>
            <a:off x="323528" y="4005064"/>
            <a:ext cx="629618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2400" dirty="0">
                <a:solidFill>
                  <a:srgbClr val="8A0000"/>
                </a:solidFill>
                <a:effectLst>
                  <a:outerShdw blurRad="38100" dist="38100" dir="2700000" algn="tl">
                    <a:srgbClr val="C0C0C0"/>
                  </a:outerShdw>
                </a:effectLst>
                <a:cs typeface="AL-Mohanad Bold" pitchFamily="2" charset="-78"/>
              </a:rPr>
              <a:t>كل كلي أخص من الأصول وسائر المعاني العقلية العامة ، وأعم من العقود وجملة الضوابط الفقهية الخاصة  . </a:t>
            </a:r>
            <a:endParaRPr lang="en-US" sz="2400" dirty="0">
              <a:solidFill>
                <a:srgbClr val="8A0000"/>
              </a:solidFill>
              <a:effectLst>
                <a:outerShdw blurRad="38100" dist="38100" dir="2700000" algn="tl">
                  <a:srgbClr val="C0C0C0"/>
                </a:outerShdw>
              </a:effectLst>
              <a:cs typeface="AL-Mohanad Bold" pitchFamily="2" charset="-78"/>
            </a:endParaRPr>
          </a:p>
        </p:txBody>
      </p:sp>
      <p:sp>
        <p:nvSpPr>
          <p:cNvPr id="13" name="مستطيل مستدير الزوايا 12"/>
          <p:cNvSpPr/>
          <p:nvPr/>
        </p:nvSpPr>
        <p:spPr>
          <a:xfrm>
            <a:off x="323528" y="5301208"/>
            <a:ext cx="629618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2400" dirty="0">
                <a:solidFill>
                  <a:srgbClr val="8A0000"/>
                </a:solidFill>
                <a:effectLst>
                  <a:outerShdw blurRad="38100" dist="38100" dir="2700000" algn="tl">
                    <a:srgbClr val="C0C0C0"/>
                  </a:outerShdw>
                </a:effectLst>
                <a:cs typeface="AL-Mohanad Bold" pitchFamily="2" charset="-78"/>
              </a:rPr>
              <a:t>حكم </a:t>
            </a:r>
            <a:r>
              <a:rPr lang="ar-SA" sz="2400" dirty="0" smtClean="0">
                <a:solidFill>
                  <a:srgbClr val="8A0000"/>
                </a:solidFill>
                <a:effectLst>
                  <a:outerShdw blurRad="38100" dist="38100" dir="2700000" algn="tl">
                    <a:srgbClr val="C0C0C0"/>
                  </a:outerShdw>
                </a:effectLst>
                <a:cs typeface="AL-Mohanad Bold" pitchFamily="2" charset="-78"/>
              </a:rPr>
              <a:t>أكثري ، </a:t>
            </a:r>
            <a:r>
              <a:rPr lang="ar-SA" sz="2400" dirty="0">
                <a:solidFill>
                  <a:srgbClr val="8A0000"/>
                </a:solidFill>
                <a:effectLst>
                  <a:outerShdw blurRad="38100" dist="38100" dir="2700000" algn="tl">
                    <a:srgbClr val="C0C0C0"/>
                  </a:outerShdw>
                </a:effectLst>
                <a:cs typeface="AL-Mohanad Bold" pitchFamily="2" charset="-78"/>
              </a:rPr>
              <a:t>لا كلي، ينطبق على أكثر جزئياته لتعرف أحكامها منه. </a:t>
            </a:r>
            <a:endParaRPr lang="en-US" sz="2400" dirty="0">
              <a:solidFill>
                <a:srgbClr val="8A0000"/>
              </a:solidFill>
              <a:effectLst>
                <a:outerShdw blurRad="38100" dist="38100" dir="2700000" algn="tl">
                  <a:srgbClr val="C0C0C0"/>
                </a:outerShdw>
              </a:effectLst>
              <a:cs typeface="AL-Mohanad Bold" pitchFamily="2" charset="-78"/>
            </a:endParaRPr>
          </a:p>
        </p:txBody>
      </p:sp>
      <p:sp>
        <p:nvSpPr>
          <p:cNvPr id="10" name="مستطيل مخدوش من كلا الطرفين 9"/>
          <p:cNvSpPr/>
          <p:nvPr/>
        </p:nvSpPr>
        <p:spPr>
          <a:xfrm>
            <a:off x="6712122" y="4005064"/>
            <a:ext cx="2137783" cy="1152128"/>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تعريف المقّري </a:t>
            </a:r>
          </a:p>
          <a:p>
            <a:pPr algn="ctr"/>
            <a:r>
              <a:rPr lang="ar-SA" sz="2000" b="1" dirty="0" smtClean="0">
                <a:solidFill>
                  <a:schemeClr val="tx2">
                    <a:lumMod val="75000"/>
                  </a:schemeClr>
                </a:solidFill>
                <a:effectLst>
                  <a:outerShdw blurRad="38100" dist="38100" dir="2700000" algn="tl">
                    <a:srgbClr val="000000">
                      <a:alpha val="43137"/>
                    </a:srgbClr>
                  </a:outerShdw>
                </a:effectLst>
              </a:rPr>
              <a:t>( ت 758هـ )</a:t>
            </a:r>
          </a:p>
        </p:txBody>
      </p:sp>
      <p:sp>
        <p:nvSpPr>
          <p:cNvPr id="11" name="مستطيل مخدوش من كلا الطرفين 10"/>
          <p:cNvSpPr/>
          <p:nvPr/>
        </p:nvSpPr>
        <p:spPr>
          <a:xfrm>
            <a:off x="6712122" y="5301208"/>
            <a:ext cx="2137783" cy="1152128"/>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تعريف الحموي</a:t>
            </a:r>
          </a:p>
          <a:p>
            <a:pPr algn="ctr"/>
            <a:r>
              <a:rPr lang="ar-SA" sz="2000" b="1" dirty="0" smtClean="0">
                <a:solidFill>
                  <a:schemeClr val="tx2">
                    <a:lumMod val="75000"/>
                  </a:schemeClr>
                </a:solidFill>
                <a:effectLst>
                  <a:outerShdw blurRad="38100" dist="38100" dir="2700000" algn="tl">
                    <a:srgbClr val="000000">
                      <a:alpha val="43137"/>
                    </a:srgbClr>
                  </a:outerShdw>
                </a:effectLst>
              </a:rPr>
              <a:t>( ت 1098 )</a:t>
            </a:r>
          </a:p>
        </p:txBody>
      </p:sp>
    </p:spTree>
    <p:extLst>
      <p:ext uri="{BB962C8B-B14F-4D97-AF65-F5344CB8AC3E}">
        <p14:creationId xmlns:p14="http://schemas.microsoft.com/office/powerpoint/2010/main" xmlns="" val="192931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0" grpId="0" animBg="1"/>
      <p:bldP spid="1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556792"/>
            <a:ext cx="6912768" cy="1116124"/>
          </a:xfrm>
          <a:prstGeom prst="round2DiagRect">
            <a:avLst>
              <a:gd name="adj1" fmla="val 50000"/>
              <a:gd name="adj2" fmla="val 0"/>
            </a:avLst>
          </a:prstGeom>
        </p:spPr>
        <p:style>
          <a:lnRef idx="0">
            <a:schemeClr val="dk1"/>
          </a:lnRef>
          <a:fillRef idx="3">
            <a:schemeClr val="dk1"/>
          </a:fillRef>
          <a:effectRef idx="3">
            <a:schemeClr val="dk1"/>
          </a:effectRef>
          <a:fontRef idx="minor">
            <a:schemeClr val="lt1"/>
          </a:fontRef>
        </p:style>
        <p:txBody>
          <a:bodyPr rtlCol="1" anchor="ctr"/>
          <a:lstStyle/>
          <a:p>
            <a:pPr algn="ctr"/>
            <a:r>
              <a:rPr lang="ar-SA"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rPr>
              <a:t>تعريف القواعد الفقهية باعتبارها علماً ولقباً على قواعد معينة </a:t>
            </a:r>
            <a:endParaRPr lang="ar-SA"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endParaRPr>
          </a:p>
        </p:txBody>
      </p:sp>
      <p:sp>
        <p:nvSpPr>
          <p:cNvPr id="8" name="نجمة ذات 8 نقاط 7"/>
          <p:cNvSpPr/>
          <p:nvPr/>
        </p:nvSpPr>
        <p:spPr>
          <a:xfrm>
            <a:off x="8069328" y="1641276"/>
            <a:ext cx="936104" cy="936104"/>
          </a:xfrm>
          <a:prstGeom prst="star8">
            <a:avLst/>
          </a:prstGeom>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9" name="شكل بيضاوي 8"/>
          <p:cNvSpPr/>
          <p:nvPr/>
        </p:nvSpPr>
        <p:spPr>
          <a:xfrm>
            <a:off x="3131840" y="2874120"/>
            <a:ext cx="3888432"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تعريفات المُعاصرين</a:t>
            </a:r>
            <a:endParaRPr lang="ar-SA" sz="3600" dirty="0">
              <a:cs typeface="AL-Mateen" pitchFamily="2" charset="-78"/>
            </a:endParaRPr>
          </a:p>
        </p:txBody>
      </p:sp>
      <p:sp>
        <p:nvSpPr>
          <p:cNvPr id="12" name="مستطيل مستدير الزوايا 11"/>
          <p:cNvSpPr/>
          <p:nvPr/>
        </p:nvSpPr>
        <p:spPr>
          <a:xfrm>
            <a:off x="323528" y="4005064"/>
            <a:ext cx="629618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2400" dirty="0">
                <a:solidFill>
                  <a:srgbClr val="8A0000"/>
                </a:solidFill>
                <a:effectLst>
                  <a:outerShdw blurRad="38100" dist="38100" dir="2700000" algn="tl">
                    <a:srgbClr val="C0C0C0"/>
                  </a:outerShdw>
                </a:effectLst>
                <a:cs typeface="AL-Mohanad Bold" pitchFamily="2" charset="-78"/>
              </a:rPr>
              <a:t>أصول فقهية كلية في نصوص موجزة دستورية تتضمن أحكاما تشريعية عامة في الحوادث التي تدخل تحت موضوعها . </a:t>
            </a:r>
            <a:endParaRPr lang="en-US" sz="2400" dirty="0">
              <a:solidFill>
                <a:srgbClr val="8A0000"/>
              </a:solidFill>
              <a:effectLst>
                <a:outerShdw blurRad="38100" dist="38100" dir="2700000" algn="tl">
                  <a:srgbClr val="C0C0C0"/>
                </a:outerShdw>
              </a:effectLst>
              <a:cs typeface="AL-Mohanad Bold" pitchFamily="2" charset="-78"/>
            </a:endParaRPr>
          </a:p>
        </p:txBody>
      </p:sp>
      <p:sp>
        <p:nvSpPr>
          <p:cNvPr id="13" name="مستطيل مستدير الزوايا 12"/>
          <p:cNvSpPr/>
          <p:nvPr/>
        </p:nvSpPr>
        <p:spPr>
          <a:xfrm>
            <a:off x="323528" y="5301208"/>
            <a:ext cx="629618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r>
              <a:rPr lang="ar-SA" sz="2400" dirty="0">
                <a:solidFill>
                  <a:srgbClr val="8A0000"/>
                </a:solidFill>
                <a:effectLst>
                  <a:outerShdw blurRad="38100" dist="38100" dir="2700000" algn="tl">
                    <a:srgbClr val="C0C0C0"/>
                  </a:outerShdw>
                </a:effectLst>
                <a:cs typeface="AL-Mohanad Bold" pitchFamily="2" charset="-78"/>
              </a:rPr>
              <a:t>*حكم شرعي في قضية أغلبية يتعرف </a:t>
            </a:r>
            <a:r>
              <a:rPr lang="ar-SA" sz="2400" dirty="0" err="1" smtClean="0">
                <a:solidFill>
                  <a:srgbClr val="8A0000"/>
                </a:solidFill>
                <a:effectLst>
                  <a:outerShdw blurRad="38100" dist="38100" dir="2700000" algn="tl">
                    <a:srgbClr val="C0C0C0"/>
                  </a:outerShdw>
                </a:effectLst>
                <a:cs typeface="AL-Mohanad Bold" pitchFamily="2" charset="-78"/>
              </a:rPr>
              <a:t>منهاأحكام</a:t>
            </a:r>
            <a:r>
              <a:rPr lang="ar-SA" sz="2400" dirty="0" smtClean="0">
                <a:solidFill>
                  <a:srgbClr val="8A0000"/>
                </a:solidFill>
                <a:effectLst>
                  <a:outerShdw blurRad="38100" dist="38100" dir="2700000" algn="tl">
                    <a:srgbClr val="C0C0C0"/>
                  </a:outerShdw>
                </a:effectLst>
                <a:cs typeface="AL-Mohanad Bold" pitchFamily="2" charset="-78"/>
              </a:rPr>
              <a:t> </a:t>
            </a:r>
            <a:r>
              <a:rPr lang="ar-SA" sz="2400" dirty="0">
                <a:solidFill>
                  <a:srgbClr val="8A0000"/>
                </a:solidFill>
                <a:effectLst>
                  <a:outerShdw blurRad="38100" dist="38100" dir="2700000" algn="tl">
                    <a:srgbClr val="C0C0C0"/>
                  </a:outerShdw>
                </a:effectLst>
                <a:cs typeface="AL-Mohanad Bold" pitchFamily="2" charset="-78"/>
              </a:rPr>
              <a:t>ما دخل </a:t>
            </a:r>
            <a:r>
              <a:rPr lang="ar-SA" sz="2400" dirty="0" smtClean="0">
                <a:solidFill>
                  <a:srgbClr val="8A0000"/>
                </a:solidFill>
                <a:effectLst>
                  <a:outerShdw blurRad="38100" dist="38100" dir="2700000" algn="tl">
                    <a:srgbClr val="C0C0C0"/>
                  </a:outerShdw>
                </a:effectLst>
                <a:cs typeface="AL-Mohanad Bold" pitchFamily="2" charset="-78"/>
              </a:rPr>
              <a:t>تحتها. * </a:t>
            </a:r>
            <a:r>
              <a:rPr lang="ar-SA" sz="2400" dirty="0">
                <a:solidFill>
                  <a:srgbClr val="8A0000"/>
                </a:solidFill>
                <a:effectLst>
                  <a:outerShdw blurRad="38100" dist="38100" dir="2700000" algn="tl">
                    <a:srgbClr val="C0C0C0"/>
                  </a:outerShdw>
                </a:effectLst>
                <a:cs typeface="AL-Mohanad Bold" pitchFamily="2" charset="-78"/>
              </a:rPr>
              <a:t>أصل فقهي كلي يتضمّن أحكاماً تشريعية عامة من أبواب متعددة في القضايا التي تدخل تحت موضوعه  . </a:t>
            </a:r>
            <a:endParaRPr lang="en-US" sz="2400" dirty="0">
              <a:solidFill>
                <a:srgbClr val="8A0000"/>
              </a:solidFill>
              <a:effectLst>
                <a:outerShdw blurRad="38100" dist="38100" dir="2700000" algn="tl">
                  <a:srgbClr val="C0C0C0"/>
                </a:outerShdw>
              </a:effectLst>
              <a:cs typeface="AL-Mohanad Bold" pitchFamily="2" charset="-78"/>
            </a:endParaRPr>
          </a:p>
        </p:txBody>
      </p:sp>
      <p:sp>
        <p:nvSpPr>
          <p:cNvPr id="10" name="مستطيل مخدوش من كلا الطرفين 9"/>
          <p:cNvSpPr/>
          <p:nvPr/>
        </p:nvSpPr>
        <p:spPr>
          <a:xfrm>
            <a:off x="6712122" y="4005064"/>
            <a:ext cx="2137783" cy="1152128"/>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تعريف مصطفى أحمد </a:t>
            </a:r>
            <a:r>
              <a:rPr lang="ar-SA" sz="2000" b="1" dirty="0" err="1" smtClean="0">
                <a:solidFill>
                  <a:schemeClr val="tx2">
                    <a:lumMod val="75000"/>
                  </a:schemeClr>
                </a:solidFill>
                <a:effectLst>
                  <a:outerShdw blurRad="38100" dist="38100" dir="2700000" algn="tl">
                    <a:srgbClr val="000000">
                      <a:alpha val="43137"/>
                    </a:srgbClr>
                  </a:outerShdw>
                </a:effectLst>
              </a:rPr>
              <a:t>الزرقا</a:t>
            </a:r>
            <a:endParaRPr lang="ar-SA" sz="2000" b="1" dirty="0" smtClean="0">
              <a:solidFill>
                <a:schemeClr val="tx2">
                  <a:lumMod val="75000"/>
                </a:schemeClr>
              </a:solidFill>
              <a:effectLst>
                <a:outerShdw blurRad="38100" dist="38100" dir="2700000" algn="tl">
                  <a:srgbClr val="000000">
                    <a:alpha val="43137"/>
                  </a:srgbClr>
                </a:outerShdw>
              </a:effectLst>
            </a:endParaRPr>
          </a:p>
        </p:txBody>
      </p:sp>
      <p:sp>
        <p:nvSpPr>
          <p:cNvPr id="11" name="مستطيل مخدوش من كلا الطرفين 10"/>
          <p:cNvSpPr/>
          <p:nvPr/>
        </p:nvSpPr>
        <p:spPr>
          <a:xfrm>
            <a:off x="6712122" y="5301208"/>
            <a:ext cx="2137783" cy="1152128"/>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تعريف علي الندوي</a:t>
            </a:r>
          </a:p>
        </p:txBody>
      </p:sp>
    </p:spTree>
    <p:extLst>
      <p:ext uri="{BB962C8B-B14F-4D97-AF65-F5344CB8AC3E}">
        <p14:creationId xmlns:p14="http://schemas.microsoft.com/office/powerpoint/2010/main" xmlns="" val="548489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0" grpId="0" animBg="1"/>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556792"/>
            <a:ext cx="6912768" cy="1116124"/>
          </a:xfrm>
          <a:prstGeom prst="round2DiagRect">
            <a:avLst>
              <a:gd name="adj1" fmla="val 50000"/>
              <a:gd name="adj2" fmla="val 0"/>
            </a:avLst>
          </a:prstGeom>
        </p:spPr>
        <p:style>
          <a:lnRef idx="0">
            <a:schemeClr val="dk1"/>
          </a:lnRef>
          <a:fillRef idx="3">
            <a:schemeClr val="dk1"/>
          </a:fillRef>
          <a:effectRef idx="3">
            <a:schemeClr val="dk1"/>
          </a:effectRef>
          <a:fontRef idx="minor">
            <a:schemeClr val="lt1"/>
          </a:fontRef>
        </p:style>
        <p:txBody>
          <a:bodyPr rtlCol="1" anchor="ctr"/>
          <a:lstStyle/>
          <a:p>
            <a:pPr algn="ctr"/>
            <a:r>
              <a:rPr lang="ar-SA"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rPr>
              <a:t>تعريف القواعد الفقهية باعتبارها علماً ولقباً على قواعد معينة </a:t>
            </a:r>
            <a:endParaRPr lang="ar-SA"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endParaRPr>
          </a:p>
        </p:txBody>
      </p:sp>
      <p:sp>
        <p:nvSpPr>
          <p:cNvPr id="8" name="نجمة ذات 8 نقاط 7"/>
          <p:cNvSpPr/>
          <p:nvPr/>
        </p:nvSpPr>
        <p:spPr>
          <a:xfrm>
            <a:off x="8069328" y="1641276"/>
            <a:ext cx="936104" cy="936104"/>
          </a:xfrm>
          <a:prstGeom prst="star8">
            <a:avLst/>
          </a:prstGeom>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9" name="شكل بيضاوي 8"/>
          <p:cNvSpPr/>
          <p:nvPr/>
        </p:nvSpPr>
        <p:spPr>
          <a:xfrm>
            <a:off x="3131840" y="2874120"/>
            <a:ext cx="3888432"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تعريفات المُعاصرين</a:t>
            </a:r>
            <a:endParaRPr lang="ar-SA" sz="3600" dirty="0">
              <a:cs typeface="AL-Mateen" pitchFamily="2" charset="-78"/>
            </a:endParaRPr>
          </a:p>
        </p:txBody>
      </p:sp>
      <p:sp>
        <p:nvSpPr>
          <p:cNvPr id="12" name="مستطيل مستدير الزوايا 11"/>
          <p:cNvSpPr/>
          <p:nvPr/>
        </p:nvSpPr>
        <p:spPr>
          <a:xfrm>
            <a:off x="323528" y="4005064"/>
            <a:ext cx="629618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2400" dirty="0">
                <a:solidFill>
                  <a:srgbClr val="8A0000"/>
                </a:solidFill>
                <a:effectLst>
                  <a:outerShdw blurRad="38100" dist="38100" dir="2700000" algn="tl">
                    <a:srgbClr val="C0C0C0"/>
                  </a:outerShdw>
                </a:effectLst>
                <a:cs typeface="AL-Mohanad Bold" pitchFamily="2" charset="-78"/>
              </a:rPr>
              <a:t>حكم أغلبي يتعرّف منه حكم الجزئيات الفقهية مباشرة . </a:t>
            </a:r>
            <a:endParaRPr lang="en-US" sz="2400" dirty="0">
              <a:solidFill>
                <a:srgbClr val="8A0000"/>
              </a:solidFill>
              <a:effectLst>
                <a:outerShdw blurRad="38100" dist="38100" dir="2700000" algn="tl">
                  <a:srgbClr val="C0C0C0"/>
                </a:outerShdw>
              </a:effectLst>
              <a:cs typeface="AL-Mohanad Bold" pitchFamily="2" charset="-78"/>
            </a:endParaRPr>
          </a:p>
        </p:txBody>
      </p:sp>
      <p:sp>
        <p:nvSpPr>
          <p:cNvPr id="13" name="مستطيل مستدير الزوايا 12"/>
          <p:cNvSpPr/>
          <p:nvPr/>
        </p:nvSpPr>
        <p:spPr>
          <a:xfrm>
            <a:off x="323528" y="5301208"/>
            <a:ext cx="629618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2400" dirty="0">
                <a:solidFill>
                  <a:srgbClr val="8A0000"/>
                </a:solidFill>
                <a:effectLst>
                  <a:outerShdw blurRad="38100" dist="38100" dir="2700000" algn="tl">
                    <a:srgbClr val="C0C0C0"/>
                  </a:outerShdw>
                </a:effectLst>
                <a:cs typeface="AL-Mohanad Bold" pitchFamily="2" charset="-78"/>
              </a:rPr>
              <a:t>حكم كلي مستند إلى دليل شرعي  مصوغ صياغة  تجريدية محكمة منطبق على جزئياته على سبيل الاطراد أو الأغلبية  . </a:t>
            </a:r>
            <a:endParaRPr lang="en-US" sz="2400" dirty="0">
              <a:solidFill>
                <a:srgbClr val="8A0000"/>
              </a:solidFill>
              <a:effectLst>
                <a:outerShdw blurRad="38100" dist="38100" dir="2700000" algn="tl">
                  <a:srgbClr val="C0C0C0"/>
                </a:outerShdw>
              </a:effectLst>
              <a:cs typeface="AL-Mohanad Bold" pitchFamily="2" charset="-78"/>
            </a:endParaRPr>
          </a:p>
        </p:txBody>
      </p:sp>
      <p:sp>
        <p:nvSpPr>
          <p:cNvPr id="10" name="مستطيل مخدوش من كلا الطرفين 9"/>
          <p:cNvSpPr/>
          <p:nvPr/>
        </p:nvSpPr>
        <p:spPr>
          <a:xfrm>
            <a:off x="6712122" y="4005064"/>
            <a:ext cx="2137783" cy="1152128"/>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تعريف د. أحمد ابن عبدالله بن حميد</a:t>
            </a:r>
          </a:p>
        </p:txBody>
      </p:sp>
      <p:sp>
        <p:nvSpPr>
          <p:cNvPr id="11" name="مستطيل مخدوش من كلا الطرفين 10"/>
          <p:cNvSpPr/>
          <p:nvPr/>
        </p:nvSpPr>
        <p:spPr>
          <a:xfrm>
            <a:off x="6712122" y="5301208"/>
            <a:ext cx="2137783" cy="1152128"/>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تعريف </a:t>
            </a:r>
            <a:r>
              <a:rPr lang="ar-SA" sz="2000" b="1" dirty="0" err="1" smtClean="0">
                <a:solidFill>
                  <a:schemeClr val="tx2">
                    <a:lumMod val="75000"/>
                  </a:schemeClr>
                </a:solidFill>
                <a:effectLst>
                  <a:outerShdw blurRad="38100" dist="38100" dir="2700000" algn="tl">
                    <a:srgbClr val="000000">
                      <a:alpha val="43137"/>
                    </a:srgbClr>
                  </a:outerShdw>
                </a:effectLst>
              </a:rPr>
              <a:t>د.محمد</a:t>
            </a:r>
            <a:r>
              <a:rPr lang="ar-SA" sz="2000" b="1" dirty="0" smtClean="0">
                <a:solidFill>
                  <a:schemeClr val="tx2">
                    <a:lumMod val="75000"/>
                  </a:schemeClr>
                </a:solidFill>
                <a:effectLst>
                  <a:outerShdw blurRad="38100" dist="38100" dir="2700000" algn="tl">
                    <a:srgbClr val="000000">
                      <a:alpha val="43137"/>
                    </a:srgbClr>
                  </a:outerShdw>
                </a:effectLst>
              </a:rPr>
              <a:t> الروكي</a:t>
            </a:r>
          </a:p>
        </p:txBody>
      </p:sp>
    </p:spTree>
    <p:extLst>
      <p:ext uri="{BB962C8B-B14F-4D97-AF65-F5344CB8AC3E}">
        <p14:creationId xmlns:p14="http://schemas.microsoft.com/office/powerpoint/2010/main" xmlns="" val="3588127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0"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556792"/>
            <a:ext cx="6912768" cy="1116124"/>
          </a:xfrm>
          <a:prstGeom prst="round2DiagRect">
            <a:avLst>
              <a:gd name="adj1" fmla="val 50000"/>
              <a:gd name="adj2" fmla="val 0"/>
            </a:avLst>
          </a:prstGeom>
        </p:spPr>
        <p:style>
          <a:lnRef idx="0">
            <a:schemeClr val="dk1"/>
          </a:lnRef>
          <a:fillRef idx="3">
            <a:schemeClr val="dk1"/>
          </a:fillRef>
          <a:effectRef idx="3">
            <a:schemeClr val="dk1"/>
          </a:effectRef>
          <a:fontRef idx="minor">
            <a:schemeClr val="lt1"/>
          </a:fontRef>
        </p:style>
        <p:txBody>
          <a:bodyPr rtlCol="1" anchor="ctr"/>
          <a:lstStyle/>
          <a:p>
            <a:pPr algn="ctr"/>
            <a:r>
              <a:rPr lang="ar-SA"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rPr>
              <a:t>تعريف القواعد الفقهية باعتبارها علماً ولقباً على قواعد معينة </a:t>
            </a:r>
            <a:endParaRPr lang="ar-SA"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endParaRPr>
          </a:p>
        </p:txBody>
      </p:sp>
      <p:sp>
        <p:nvSpPr>
          <p:cNvPr id="8" name="نجمة ذات 8 نقاط 7"/>
          <p:cNvSpPr/>
          <p:nvPr/>
        </p:nvSpPr>
        <p:spPr>
          <a:xfrm>
            <a:off x="8069328" y="1641276"/>
            <a:ext cx="936104" cy="936104"/>
          </a:xfrm>
          <a:prstGeom prst="star8">
            <a:avLst/>
          </a:prstGeom>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9" name="شكل بيضاوي 8"/>
          <p:cNvSpPr/>
          <p:nvPr/>
        </p:nvSpPr>
        <p:spPr>
          <a:xfrm>
            <a:off x="3131840" y="2874120"/>
            <a:ext cx="3888432"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تعريفات المُعاصرين</a:t>
            </a:r>
            <a:endParaRPr lang="ar-SA" sz="3600" dirty="0">
              <a:cs typeface="AL-Mateen" pitchFamily="2" charset="-78"/>
            </a:endParaRPr>
          </a:p>
        </p:txBody>
      </p:sp>
      <p:sp>
        <p:nvSpPr>
          <p:cNvPr id="12" name="مستطيل مستدير الزوايا 11"/>
          <p:cNvSpPr/>
          <p:nvPr/>
        </p:nvSpPr>
        <p:spPr>
          <a:xfrm>
            <a:off x="323528" y="4221088"/>
            <a:ext cx="629618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2400" dirty="0">
                <a:solidFill>
                  <a:srgbClr val="8A0000"/>
                </a:solidFill>
                <a:effectLst>
                  <a:outerShdw blurRad="38100" dist="38100" dir="2700000" algn="tl">
                    <a:srgbClr val="C0C0C0"/>
                  </a:outerShdw>
                </a:effectLst>
                <a:cs typeface="AL-Mohanad Bold" pitchFamily="2" charset="-78"/>
              </a:rPr>
              <a:t>قضية شرعية عملية كلية يتعرف منها أحكام جزئياتها . </a:t>
            </a:r>
            <a:endParaRPr lang="en-US" sz="2400" dirty="0">
              <a:solidFill>
                <a:srgbClr val="8A0000"/>
              </a:solidFill>
              <a:effectLst>
                <a:outerShdw blurRad="38100" dist="38100" dir="2700000" algn="tl">
                  <a:srgbClr val="C0C0C0"/>
                </a:outerShdw>
              </a:effectLst>
              <a:cs typeface="AL-Mohanad Bold" pitchFamily="2" charset="-78"/>
            </a:endParaRPr>
          </a:p>
        </p:txBody>
      </p:sp>
      <p:sp>
        <p:nvSpPr>
          <p:cNvPr id="10" name="مستطيل مخدوش من كلا الطرفين 9"/>
          <p:cNvSpPr/>
          <p:nvPr/>
        </p:nvSpPr>
        <p:spPr>
          <a:xfrm>
            <a:off x="6712122" y="4221088"/>
            <a:ext cx="2137783" cy="1152128"/>
          </a:xfrm>
          <a:prstGeom prst="snip2SameRect">
            <a:avLst>
              <a:gd name="adj1" fmla="val 50000"/>
              <a:gd name="adj2" fmla="val 50000"/>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000" b="1" dirty="0" smtClean="0">
                <a:solidFill>
                  <a:schemeClr val="tx2">
                    <a:lumMod val="75000"/>
                  </a:schemeClr>
                </a:solidFill>
                <a:effectLst>
                  <a:outerShdw blurRad="38100" dist="38100" dir="2700000" algn="tl">
                    <a:srgbClr val="000000">
                      <a:alpha val="43137"/>
                    </a:srgbClr>
                  </a:outerShdw>
                </a:effectLst>
              </a:rPr>
              <a:t>تعريف </a:t>
            </a:r>
            <a:r>
              <a:rPr lang="ar-SA" sz="2000" b="1" dirty="0" err="1" smtClean="0">
                <a:solidFill>
                  <a:schemeClr val="tx2">
                    <a:lumMod val="75000"/>
                  </a:schemeClr>
                </a:solidFill>
                <a:effectLst>
                  <a:outerShdw blurRad="38100" dist="38100" dir="2700000" algn="tl">
                    <a:srgbClr val="000000">
                      <a:alpha val="43137"/>
                    </a:srgbClr>
                  </a:outerShdw>
                </a:effectLst>
              </a:rPr>
              <a:t>د.محمد</a:t>
            </a:r>
            <a:r>
              <a:rPr lang="ar-SA" sz="2000" b="1" dirty="0" smtClean="0">
                <a:solidFill>
                  <a:schemeClr val="tx2">
                    <a:lumMod val="75000"/>
                  </a:schemeClr>
                </a:solidFill>
                <a:effectLst>
                  <a:outerShdw blurRad="38100" dist="38100" dir="2700000" algn="tl">
                    <a:srgbClr val="000000">
                      <a:alpha val="43137"/>
                    </a:srgbClr>
                  </a:outerShdw>
                </a:effectLst>
              </a:rPr>
              <a:t> ابن عبدالغفار الشريف</a:t>
            </a:r>
          </a:p>
        </p:txBody>
      </p:sp>
    </p:spTree>
    <p:extLst>
      <p:ext uri="{BB962C8B-B14F-4D97-AF65-F5344CB8AC3E}">
        <p14:creationId xmlns:p14="http://schemas.microsoft.com/office/powerpoint/2010/main" xmlns="" val="97000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556792"/>
            <a:ext cx="6912768" cy="1116124"/>
          </a:xfrm>
          <a:prstGeom prst="round2DiagRect">
            <a:avLst>
              <a:gd name="adj1" fmla="val 50000"/>
              <a:gd name="adj2" fmla="val 0"/>
            </a:avLst>
          </a:prstGeom>
        </p:spPr>
        <p:style>
          <a:lnRef idx="0">
            <a:schemeClr val="dk1"/>
          </a:lnRef>
          <a:fillRef idx="3">
            <a:schemeClr val="dk1"/>
          </a:fillRef>
          <a:effectRef idx="3">
            <a:schemeClr val="dk1"/>
          </a:effectRef>
          <a:fontRef idx="minor">
            <a:schemeClr val="lt1"/>
          </a:fontRef>
        </p:style>
        <p:txBody>
          <a:bodyPr rtlCol="1" anchor="ctr"/>
          <a:lstStyle/>
          <a:p>
            <a:pPr algn="ctr"/>
            <a:r>
              <a:rPr lang="ar-SA"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rPr>
              <a:t>تعريف القواعد الفقهية باعتبارها علماً ولقباً على قواعد معينة </a:t>
            </a:r>
            <a:endParaRPr lang="ar-SA"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AdvertisingBold" pitchFamily="2" charset="-78"/>
            </a:endParaRPr>
          </a:p>
        </p:txBody>
      </p:sp>
      <p:sp>
        <p:nvSpPr>
          <p:cNvPr id="8" name="نجمة ذات 8 نقاط 7"/>
          <p:cNvSpPr/>
          <p:nvPr/>
        </p:nvSpPr>
        <p:spPr>
          <a:xfrm>
            <a:off x="8069328" y="1641276"/>
            <a:ext cx="936104" cy="936104"/>
          </a:xfrm>
          <a:prstGeom prst="star8">
            <a:avLst/>
          </a:prstGeom>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9" name="شكل بيضاوي 8"/>
          <p:cNvSpPr/>
          <p:nvPr/>
        </p:nvSpPr>
        <p:spPr>
          <a:xfrm>
            <a:off x="3131840" y="2874120"/>
            <a:ext cx="3888432" cy="86409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cs typeface="AL-Mateen" pitchFamily="2" charset="-78"/>
              </a:rPr>
              <a:t>التعريف المُختار</a:t>
            </a:r>
            <a:endParaRPr lang="ar-SA" sz="3600" dirty="0">
              <a:cs typeface="AL-Mateen" pitchFamily="2" charset="-78"/>
            </a:endParaRPr>
          </a:p>
        </p:txBody>
      </p:sp>
      <p:sp>
        <p:nvSpPr>
          <p:cNvPr id="12" name="مستطيل مستدير الزوايا 11"/>
          <p:cNvSpPr/>
          <p:nvPr/>
        </p:nvSpPr>
        <p:spPr>
          <a:xfrm>
            <a:off x="539552" y="4221088"/>
            <a:ext cx="8208912"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pPr>
            <a:r>
              <a:rPr lang="ar-SA" sz="3200" dirty="0" smtClean="0">
                <a:solidFill>
                  <a:srgbClr val="8A0000"/>
                </a:solidFill>
                <a:effectLst>
                  <a:outerShdw blurRad="38100" dist="38100" dir="2700000" algn="tl">
                    <a:srgbClr val="C0C0C0"/>
                  </a:outerShdw>
                </a:effectLst>
                <a:cs typeface="AL-Mohanad Bold" pitchFamily="2" charset="-78"/>
              </a:rPr>
              <a:t>قضية كلية شرعية جزئياتها قضايا كلية شرعية عملية .</a:t>
            </a:r>
            <a:endParaRPr lang="en-US" sz="3200" dirty="0">
              <a:solidFill>
                <a:srgbClr val="8A0000"/>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274252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475656" y="1700808"/>
            <a:ext cx="7056784" cy="792088"/>
          </a:xfrm>
          <a:prstGeom prst="round2DiagRect">
            <a:avLst>
              <a:gd name="adj1" fmla="val 50000"/>
              <a:gd name="adj2" fmla="val 0"/>
            </a:avLst>
          </a:prstGeom>
        </p:spPr>
        <p:style>
          <a:lnRef idx="0">
            <a:schemeClr val="accent2"/>
          </a:lnRef>
          <a:fillRef idx="3">
            <a:schemeClr val="accent2"/>
          </a:fillRef>
          <a:effectRef idx="3">
            <a:schemeClr val="accent2"/>
          </a:effectRef>
          <a:fontRef idx="minor">
            <a:schemeClr val="lt1"/>
          </a:fontRef>
        </p:style>
        <p:txBody>
          <a:bodyPr rtlCol="1" anchor="ctr"/>
          <a:lstStyle/>
          <a:p>
            <a:pPr algn="l"/>
            <a:r>
              <a:rPr lang="ar-SA"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هو تعريف علم القواعد الفقهية؟</a:t>
            </a:r>
            <a:endParaRPr lang="ar-SA"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11" name="مستطيل مستدير الزوايا 10"/>
          <p:cNvSpPr/>
          <p:nvPr/>
        </p:nvSpPr>
        <p:spPr>
          <a:xfrm>
            <a:off x="457664" y="3284984"/>
            <a:ext cx="8208912" cy="252028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000" dirty="0" smtClean="0">
                <a:solidFill>
                  <a:schemeClr val="tx1"/>
                </a:solidFill>
                <a:effectLst>
                  <a:outerShdw blurRad="38100" dist="38100" dir="2700000" algn="tl">
                    <a:srgbClr val="C0C0C0"/>
                  </a:outerShdw>
                </a:effectLst>
                <a:cs typeface="AL-Mohanad Bold" pitchFamily="2" charset="-78"/>
              </a:rPr>
              <a:t>هو العلم الذي يُبحثُ فيه عن القضايا الفقهية الكُلية ، التي جزئياتها قضايا فقهية كلية ، من حيث معناها وماله صلة به ، ومن حيث بيان أركانها وشروطها و مصدرها ، وحجيتها ، ونشأتها وتطورها ، وما تنطبق عليه من الجزئيات ، وما يستثنى منها .</a:t>
            </a:r>
            <a:endParaRPr lang="en-US" sz="30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964352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339752" y="1453720"/>
            <a:ext cx="6480720" cy="576064"/>
          </a:xfrm>
          <a:prstGeom prst="round2DiagRect">
            <a:avLst>
              <a:gd name="adj1" fmla="val 50000"/>
              <a:gd name="adj2" fmla="val 0"/>
            </a:avLst>
          </a:prstGeom>
        </p:spPr>
        <p:style>
          <a:lnRef idx="0">
            <a:schemeClr val="accent2"/>
          </a:lnRef>
          <a:fillRef idx="3">
            <a:schemeClr val="accent2"/>
          </a:fillRef>
          <a:effectRef idx="3">
            <a:schemeClr val="accent2"/>
          </a:effectRef>
          <a:fontRef idx="minor">
            <a:schemeClr val="lt1"/>
          </a:fontRef>
        </p:style>
        <p:txBody>
          <a:bodyPr rtlCol="1" anchor="ctr"/>
          <a:lstStyle/>
          <a:p>
            <a:pPr algn="l"/>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هو تعريف علم القواعد الفقهية؟</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956376" y="1196752"/>
            <a:ext cx="1152128" cy="1152128"/>
          </a:xfrm>
          <a:prstGeom prst="star8">
            <a:avLst/>
          </a:prstGeom>
          <a:ln/>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11" name="مستطيل مستدير الزوايا 10"/>
          <p:cNvSpPr/>
          <p:nvPr/>
        </p:nvSpPr>
        <p:spPr>
          <a:xfrm>
            <a:off x="467544" y="2564904"/>
            <a:ext cx="8208912" cy="2088232"/>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000" dirty="0" smtClean="0">
                <a:solidFill>
                  <a:schemeClr val="bg1">
                    <a:lumMod val="85000"/>
                  </a:schemeClr>
                </a:solidFill>
                <a:effectLst>
                  <a:outerShdw blurRad="38100" dist="38100" dir="2700000" algn="tl">
                    <a:srgbClr val="C0C0C0"/>
                  </a:outerShdw>
                </a:effectLst>
                <a:cs typeface="AL-Mohanad Bold" pitchFamily="2" charset="-78"/>
              </a:rPr>
              <a:t>هو </a:t>
            </a:r>
            <a:r>
              <a:rPr lang="ar-SA" sz="3000" dirty="0" smtClean="0">
                <a:solidFill>
                  <a:srgbClr val="8A0000"/>
                </a:solidFill>
                <a:effectLst>
                  <a:outerShdw blurRad="38100" dist="38100" dir="2700000" algn="tl">
                    <a:srgbClr val="C0C0C0"/>
                  </a:outerShdw>
                </a:effectLst>
                <a:cs typeface="AL-Mohanad Bold" pitchFamily="2" charset="-78"/>
              </a:rPr>
              <a:t>العلم </a:t>
            </a:r>
            <a:r>
              <a:rPr lang="ar-SA" sz="3000" dirty="0" smtClean="0">
                <a:solidFill>
                  <a:schemeClr val="bg1">
                    <a:lumMod val="85000"/>
                  </a:schemeClr>
                </a:solidFill>
                <a:effectLst>
                  <a:outerShdw blurRad="38100" dist="38100" dir="2700000" algn="tl">
                    <a:srgbClr val="C0C0C0"/>
                  </a:outerShdw>
                </a:effectLst>
                <a:cs typeface="AL-Mohanad Bold" pitchFamily="2" charset="-78"/>
              </a:rPr>
              <a:t>الذي يُبحثُ فيه عن القضايا الفقهية الكُلية ، التي جزئياتها قضايا فقهية كلية ، من حيث معناها وماله صلة به ، ومن حيث بيان أركانها وشروطها و مصدرها ، وحجيتها ، ونشأتها وتطورها ، وما تنطبق عليه من الجزئيات ، وما يستثنى منها .</a:t>
            </a:r>
            <a:endParaRPr lang="en-US" sz="3000" dirty="0">
              <a:solidFill>
                <a:schemeClr val="bg1">
                  <a:lumMod val="85000"/>
                </a:schemeClr>
              </a:solidFill>
              <a:effectLst>
                <a:outerShdw blurRad="38100" dist="38100" dir="2700000" algn="tl">
                  <a:srgbClr val="C0C0C0"/>
                </a:outerShdw>
              </a:effectLst>
              <a:cs typeface="AL-Mohanad Bold" pitchFamily="2" charset="-78"/>
            </a:endParaRPr>
          </a:p>
        </p:txBody>
      </p:sp>
      <p:sp>
        <p:nvSpPr>
          <p:cNvPr id="5" name="مستطيل مستدير الزوايا 4"/>
          <p:cNvSpPr/>
          <p:nvPr/>
        </p:nvSpPr>
        <p:spPr>
          <a:xfrm>
            <a:off x="1424832" y="4896456"/>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200" dirty="0" smtClean="0">
                <a:solidFill>
                  <a:srgbClr val="002060"/>
                </a:solidFill>
                <a:effectLst>
                  <a:outerShdw blurRad="38100" dist="38100" dir="2700000" algn="tl">
                    <a:srgbClr val="C0C0C0"/>
                  </a:outerShdw>
                </a:effectLst>
                <a:cs typeface="AL-Mohanad Bold" pitchFamily="2" charset="-78"/>
              </a:rPr>
              <a:t>كالجنس يشمل المعُرّف وغيره </a:t>
            </a:r>
            <a:endParaRPr lang="en-US" sz="3200" dirty="0">
              <a:solidFill>
                <a:srgbClr val="002060"/>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385591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37677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altLang="zh-CN" sz="4100" dirty="0">
                <a:solidFill>
                  <a:srgbClr val="A50021"/>
                </a:solidFill>
                <a:cs typeface="AL-Mateen" pitchFamily="2" charset="-78"/>
              </a:rPr>
              <a:t>حصيلة التعلُّم</a:t>
            </a:r>
            <a:endParaRPr lang="en-US" sz="4100" dirty="0">
              <a:solidFill>
                <a:srgbClr val="A50021"/>
              </a:solidFill>
              <a:cs typeface="AL-Mateen" pitchFamily="2" charset="-78"/>
            </a:endParaRPr>
          </a:p>
        </p:txBody>
      </p:sp>
      <p:sp>
        <p:nvSpPr>
          <p:cNvPr id="7" name="مستطيل مستدير الزوايا 6"/>
          <p:cNvSpPr/>
          <p:nvPr/>
        </p:nvSpPr>
        <p:spPr>
          <a:xfrm>
            <a:off x="566848" y="3212976"/>
            <a:ext cx="7992888" cy="3168352"/>
          </a:xfrm>
          <a:prstGeom prst="roundRect">
            <a:avLst>
              <a:gd name="adj" fmla="val 8052"/>
            </a:avLst>
          </a:prstGeom>
        </p:spPr>
        <p:style>
          <a:lnRef idx="2">
            <a:schemeClr val="accent6"/>
          </a:lnRef>
          <a:fillRef idx="1">
            <a:schemeClr val="lt1"/>
          </a:fillRef>
          <a:effectRef idx="0">
            <a:schemeClr val="accent6"/>
          </a:effectRef>
          <a:fontRef idx="minor">
            <a:schemeClr val="dk1"/>
          </a:fontRef>
        </p:style>
        <p:txBody>
          <a:bodyPr rtlCol="1" anchor="ctr"/>
          <a:lstStyle/>
          <a:p>
            <a:pPr marL="457200" indent="-457200" algn="justLow">
              <a:defRPr/>
            </a:pPr>
            <a:r>
              <a:rPr lang="ar-SA" sz="3000" dirty="0" smtClean="0">
                <a:solidFill>
                  <a:srgbClr val="8A0000"/>
                </a:solidFill>
                <a:effectLst>
                  <a:outerShdw blurRad="38100" dist="38100" dir="2700000" algn="tl">
                    <a:srgbClr val="C0C0C0"/>
                  </a:outerShdw>
                </a:effectLst>
                <a:cs typeface="AL-Mohanad Bold" pitchFamily="2" charset="-78"/>
              </a:rPr>
              <a:t>1.  </a:t>
            </a:r>
            <a:r>
              <a:rPr lang="ar-SA" sz="3000" dirty="0">
                <a:solidFill>
                  <a:srgbClr val="8A0000"/>
                </a:solidFill>
                <a:effectLst>
                  <a:outerShdw blurRad="38100" dist="38100" dir="2700000" algn="tl">
                    <a:srgbClr val="C0C0C0"/>
                  </a:outerShdw>
                </a:effectLst>
                <a:cs typeface="AL-Mohanad Bold" pitchFamily="2" charset="-78"/>
              </a:rPr>
              <a:t>تعريف القاعدة الفقهية، وبيان الفرق بينها وبين الضابط الفقهي والقاعدة الأصولية والنظريات الفقهية، وبيان المصطلحات التي لها صلة بالقواعد، كالكليات والأًصول والأشباه والنظائر والفروق … الخ. وذكر نبذة تاريخية عن بدء العناية بالقواعد الفقهية ومراحل تطورها</a:t>
            </a:r>
            <a:r>
              <a:rPr lang="ar-SA" sz="3000" dirty="0" smtClean="0">
                <a:solidFill>
                  <a:srgbClr val="8A0000"/>
                </a:solidFill>
                <a:effectLst>
                  <a:outerShdw blurRad="38100" dist="38100" dir="2700000" algn="tl">
                    <a:srgbClr val="C0C0C0"/>
                  </a:outerShdw>
                </a:effectLst>
                <a:cs typeface="AL-Mohanad Bold" pitchFamily="2" charset="-78"/>
              </a:rPr>
              <a:t>.</a:t>
            </a:r>
            <a:endParaRPr lang="en-US" sz="3000" dirty="0">
              <a:solidFill>
                <a:srgbClr val="8A0000"/>
              </a:solidFill>
              <a:effectLst>
                <a:outerShdw blurRad="38100" dist="38100" dir="2700000" algn="tl">
                  <a:srgbClr val="C0C0C0"/>
                </a:outerShdw>
              </a:effectLst>
              <a:cs typeface="AL-Mohanad Bold" pitchFamily="2" charset="-78"/>
            </a:endParaRPr>
          </a:p>
        </p:txBody>
      </p:sp>
      <p:sp>
        <p:nvSpPr>
          <p:cNvPr id="8" name="نجمة ذات 8 نقاط 7"/>
          <p:cNvSpPr/>
          <p:nvPr/>
        </p:nvSpPr>
        <p:spPr>
          <a:xfrm>
            <a:off x="6552220" y="134076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ستدير الزوايا 1"/>
          <p:cNvSpPr/>
          <p:nvPr/>
        </p:nvSpPr>
        <p:spPr>
          <a:xfrm>
            <a:off x="1218688" y="2393592"/>
            <a:ext cx="6696744" cy="50405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altLang="zh-CN" sz="2800" dirty="0">
                <a:solidFill>
                  <a:schemeClr val="tx1"/>
                </a:solidFill>
                <a:cs typeface="AL-Mateen" pitchFamily="2" charset="-78"/>
              </a:rPr>
              <a:t>بعد دراستك لهذا المقرر سيكون بمقدورك الآتي</a:t>
            </a:r>
            <a:r>
              <a:rPr lang="ar-SA" altLang="zh-CN" sz="2800" dirty="0" smtClean="0">
                <a:solidFill>
                  <a:schemeClr val="tx1"/>
                </a:solidFill>
                <a:cs typeface="AL-Mateen" pitchFamily="2" charset="-78"/>
              </a:rPr>
              <a:t>:</a:t>
            </a:r>
            <a:endParaRPr lang="en-US" sz="2800" dirty="0">
              <a:solidFill>
                <a:schemeClr val="tx1"/>
              </a:solidFill>
              <a:cs typeface="AL-Mateen" pitchFamily="2" charset="-78"/>
            </a:endParaRPr>
          </a:p>
        </p:txBody>
      </p:sp>
    </p:spTree>
    <p:extLst>
      <p:ext uri="{BB962C8B-B14F-4D97-AF65-F5344CB8AC3E}">
        <p14:creationId xmlns:p14="http://schemas.microsoft.com/office/powerpoint/2010/main" xmlns="" val="1744698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wd">
                                    <p:tmPct val="10000"/>
                                  </p:iterate>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339752" y="1453720"/>
            <a:ext cx="6480720" cy="576064"/>
          </a:xfrm>
          <a:prstGeom prst="round2DiagRect">
            <a:avLst>
              <a:gd name="adj1" fmla="val 50000"/>
              <a:gd name="adj2" fmla="val 0"/>
            </a:avLst>
          </a:prstGeom>
        </p:spPr>
        <p:style>
          <a:lnRef idx="0">
            <a:schemeClr val="accent2"/>
          </a:lnRef>
          <a:fillRef idx="3">
            <a:schemeClr val="accent2"/>
          </a:fillRef>
          <a:effectRef idx="3">
            <a:schemeClr val="accent2"/>
          </a:effectRef>
          <a:fontRef idx="minor">
            <a:schemeClr val="lt1"/>
          </a:fontRef>
        </p:style>
        <p:txBody>
          <a:bodyPr rtlCol="1" anchor="ctr"/>
          <a:lstStyle/>
          <a:p>
            <a:pPr algn="l"/>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هو تعريف علم القواعد الفقهية؟</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956376" y="1196752"/>
            <a:ext cx="1152128" cy="1152128"/>
          </a:xfrm>
          <a:prstGeom prst="star8">
            <a:avLst/>
          </a:prstGeom>
          <a:ln/>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11" name="مستطيل مستدير الزوايا 10"/>
          <p:cNvSpPr/>
          <p:nvPr/>
        </p:nvSpPr>
        <p:spPr>
          <a:xfrm>
            <a:off x="467544" y="2564904"/>
            <a:ext cx="8208912" cy="2088232"/>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000" dirty="0" smtClean="0">
                <a:solidFill>
                  <a:schemeClr val="bg1">
                    <a:lumMod val="85000"/>
                  </a:schemeClr>
                </a:solidFill>
                <a:effectLst>
                  <a:outerShdw blurRad="38100" dist="38100" dir="2700000" algn="tl">
                    <a:srgbClr val="C0C0C0"/>
                  </a:outerShdw>
                </a:effectLst>
                <a:cs typeface="AL-Mohanad Bold" pitchFamily="2" charset="-78"/>
              </a:rPr>
              <a:t>هو العلم </a:t>
            </a:r>
            <a:r>
              <a:rPr lang="ar-SA" sz="3000" dirty="0" smtClean="0">
                <a:solidFill>
                  <a:srgbClr val="8A0000"/>
                </a:solidFill>
                <a:effectLst>
                  <a:outerShdw blurRad="38100" dist="38100" dir="2700000" algn="tl">
                    <a:srgbClr val="C0C0C0"/>
                  </a:outerShdw>
                </a:effectLst>
                <a:cs typeface="AL-Mohanad Bold" pitchFamily="2" charset="-78"/>
              </a:rPr>
              <a:t>الذي يُبحثُ فيه عن القضايا الفقهية الكُلية </a:t>
            </a:r>
            <a:r>
              <a:rPr lang="ar-SA" sz="3000" dirty="0" smtClean="0">
                <a:solidFill>
                  <a:schemeClr val="bg1">
                    <a:lumMod val="85000"/>
                  </a:schemeClr>
                </a:solidFill>
                <a:effectLst>
                  <a:outerShdw blurRad="38100" dist="38100" dir="2700000" algn="tl">
                    <a:srgbClr val="C0C0C0"/>
                  </a:outerShdw>
                </a:effectLst>
                <a:cs typeface="AL-Mohanad Bold" pitchFamily="2" charset="-78"/>
              </a:rPr>
              <a:t>، التي جزئياتها قضايا فقهية كلية ، من حيث معناها وماله صلة به ، ومن حيث بيان أركانها وشروطها و مصدرها ، وحجيتها ، ونشأتها وتطورها ، وما تنطبق عليه من الجزئيات ، وما يستثنى منها .</a:t>
            </a:r>
            <a:endParaRPr lang="en-US" sz="3000" dirty="0">
              <a:solidFill>
                <a:schemeClr val="bg1">
                  <a:lumMod val="85000"/>
                </a:schemeClr>
              </a:solidFill>
              <a:effectLst>
                <a:outerShdw blurRad="38100" dist="38100" dir="2700000" algn="tl">
                  <a:srgbClr val="C0C0C0"/>
                </a:outerShdw>
              </a:effectLst>
              <a:cs typeface="AL-Mohanad Bold" pitchFamily="2" charset="-78"/>
            </a:endParaRPr>
          </a:p>
        </p:txBody>
      </p:sp>
      <p:sp>
        <p:nvSpPr>
          <p:cNvPr id="5" name="مستطيل مستدير الزوايا 4"/>
          <p:cNvSpPr/>
          <p:nvPr/>
        </p:nvSpPr>
        <p:spPr>
          <a:xfrm>
            <a:off x="1424832" y="4896456"/>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defRPr/>
            </a:pPr>
            <a:r>
              <a:rPr lang="ar-SA" sz="3200" dirty="0">
                <a:solidFill>
                  <a:schemeClr val="tx2">
                    <a:lumMod val="75000"/>
                  </a:schemeClr>
                </a:solidFill>
                <a:effectLst>
                  <a:outerShdw blurRad="38100" dist="38100" dir="2700000" algn="tl">
                    <a:srgbClr val="C0C0C0"/>
                  </a:outerShdw>
                </a:effectLst>
                <a:cs typeface="AL-Mohanad Bold" pitchFamily="2" charset="-78"/>
              </a:rPr>
              <a:t>قيد أخرج ما ليس كذلك ، كالقضايا الكلية الأصولية والمنطقية وغيرها </a:t>
            </a:r>
            <a:endParaRPr lang="en-US" sz="3200" dirty="0">
              <a:solidFill>
                <a:schemeClr val="tx2">
                  <a:lumMod val="75000"/>
                </a:schemeClr>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406395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339752" y="1453720"/>
            <a:ext cx="6480720" cy="576064"/>
          </a:xfrm>
          <a:prstGeom prst="round2DiagRect">
            <a:avLst>
              <a:gd name="adj1" fmla="val 50000"/>
              <a:gd name="adj2" fmla="val 0"/>
            </a:avLst>
          </a:prstGeom>
        </p:spPr>
        <p:style>
          <a:lnRef idx="0">
            <a:schemeClr val="accent2"/>
          </a:lnRef>
          <a:fillRef idx="3">
            <a:schemeClr val="accent2"/>
          </a:fillRef>
          <a:effectRef idx="3">
            <a:schemeClr val="accent2"/>
          </a:effectRef>
          <a:fontRef idx="minor">
            <a:schemeClr val="lt1"/>
          </a:fontRef>
        </p:style>
        <p:txBody>
          <a:bodyPr rtlCol="1" anchor="ctr"/>
          <a:lstStyle/>
          <a:p>
            <a:pPr algn="l"/>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هو تعريف علم القواعد الفقهية؟</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956376" y="1196752"/>
            <a:ext cx="1152128" cy="1152128"/>
          </a:xfrm>
          <a:prstGeom prst="star8">
            <a:avLst/>
          </a:prstGeom>
          <a:ln/>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11" name="مستطيل مستدير الزوايا 10"/>
          <p:cNvSpPr/>
          <p:nvPr/>
        </p:nvSpPr>
        <p:spPr>
          <a:xfrm>
            <a:off x="467544" y="2564904"/>
            <a:ext cx="8208912" cy="2088232"/>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000" dirty="0" smtClean="0">
                <a:solidFill>
                  <a:schemeClr val="bg1">
                    <a:lumMod val="85000"/>
                  </a:schemeClr>
                </a:solidFill>
                <a:effectLst>
                  <a:outerShdw blurRad="38100" dist="38100" dir="2700000" algn="tl">
                    <a:srgbClr val="C0C0C0"/>
                  </a:outerShdw>
                </a:effectLst>
                <a:cs typeface="AL-Mohanad Bold" pitchFamily="2" charset="-78"/>
              </a:rPr>
              <a:t>هو العلم الذي يُبحثُ فيه عن القضايا الفقهية الكُلية ، </a:t>
            </a:r>
            <a:r>
              <a:rPr lang="ar-SA" sz="3000" dirty="0" smtClean="0">
                <a:solidFill>
                  <a:srgbClr val="8A0000"/>
                </a:solidFill>
                <a:effectLst>
                  <a:outerShdw blurRad="38100" dist="38100" dir="2700000" algn="tl">
                    <a:srgbClr val="C0C0C0"/>
                  </a:outerShdw>
                </a:effectLst>
                <a:cs typeface="AL-Mohanad Bold" pitchFamily="2" charset="-78"/>
              </a:rPr>
              <a:t>التي جزئياتها قضايا فقهية كلية </a:t>
            </a:r>
            <a:r>
              <a:rPr lang="ar-SA" sz="3000" dirty="0" smtClean="0">
                <a:solidFill>
                  <a:schemeClr val="bg1">
                    <a:lumMod val="85000"/>
                  </a:schemeClr>
                </a:solidFill>
                <a:effectLst>
                  <a:outerShdw blurRad="38100" dist="38100" dir="2700000" algn="tl">
                    <a:srgbClr val="C0C0C0"/>
                  </a:outerShdw>
                </a:effectLst>
                <a:cs typeface="AL-Mohanad Bold" pitchFamily="2" charset="-78"/>
              </a:rPr>
              <a:t>، من حيث معناها وماله صلة به ، ومن حيث بيان أركانها وشروطها و مصدرها ، وحجيتها ، ونشأتها وتطورها ، وما تنطبق عليه من الجزئيات ، وما يستثنى منها .</a:t>
            </a:r>
            <a:endParaRPr lang="en-US" sz="3000" dirty="0">
              <a:solidFill>
                <a:schemeClr val="bg1">
                  <a:lumMod val="85000"/>
                </a:schemeClr>
              </a:solidFill>
              <a:effectLst>
                <a:outerShdw blurRad="38100" dist="38100" dir="2700000" algn="tl">
                  <a:srgbClr val="C0C0C0"/>
                </a:outerShdw>
              </a:effectLst>
              <a:cs typeface="AL-Mohanad Bold" pitchFamily="2" charset="-78"/>
            </a:endParaRPr>
          </a:p>
        </p:txBody>
      </p:sp>
      <p:sp>
        <p:nvSpPr>
          <p:cNvPr id="5" name="مستطيل مستدير الزوايا 4"/>
          <p:cNvSpPr/>
          <p:nvPr/>
        </p:nvSpPr>
        <p:spPr>
          <a:xfrm>
            <a:off x="1424832" y="4896456"/>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defRPr/>
            </a:pPr>
            <a:r>
              <a:rPr lang="ar-SA" sz="3200" dirty="0">
                <a:solidFill>
                  <a:schemeClr val="tx2">
                    <a:lumMod val="75000"/>
                  </a:schemeClr>
                </a:solidFill>
                <a:effectLst>
                  <a:outerShdw blurRad="38100" dist="38100" dir="2700000" algn="tl">
                    <a:srgbClr val="C0C0C0"/>
                  </a:outerShdw>
                </a:effectLst>
                <a:cs typeface="AL-Mohanad Bold" pitchFamily="2" charset="-78"/>
              </a:rPr>
              <a:t>قيد أخرج القضايا الفقهية الفرعية التي هي جزئيات الأحكام الفقهية . </a:t>
            </a:r>
            <a:endParaRPr lang="en-US" sz="3200" dirty="0">
              <a:solidFill>
                <a:schemeClr val="tx2">
                  <a:lumMod val="75000"/>
                </a:schemeClr>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1220634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339752" y="1453720"/>
            <a:ext cx="6480720" cy="576064"/>
          </a:xfrm>
          <a:prstGeom prst="round2DiagRect">
            <a:avLst>
              <a:gd name="adj1" fmla="val 50000"/>
              <a:gd name="adj2" fmla="val 0"/>
            </a:avLst>
          </a:prstGeom>
        </p:spPr>
        <p:style>
          <a:lnRef idx="0">
            <a:schemeClr val="accent2"/>
          </a:lnRef>
          <a:fillRef idx="3">
            <a:schemeClr val="accent2"/>
          </a:fillRef>
          <a:effectRef idx="3">
            <a:schemeClr val="accent2"/>
          </a:effectRef>
          <a:fontRef idx="minor">
            <a:schemeClr val="lt1"/>
          </a:fontRef>
        </p:style>
        <p:txBody>
          <a:bodyPr rtlCol="1" anchor="ctr"/>
          <a:lstStyle/>
          <a:p>
            <a:pPr algn="l"/>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هو تعريف علم القواعد الفقهية؟</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956376" y="1196752"/>
            <a:ext cx="1152128" cy="1152128"/>
          </a:xfrm>
          <a:prstGeom prst="star8">
            <a:avLst/>
          </a:prstGeom>
          <a:ln/>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11" name="مستطيل مستدير الزوايا 10"/>
          <p:cNvSpPr/>
          <p:nvPr/>
        </p:nvSpPr>
        <p:spPr>
          <a:xfrm>
            <a:off x="467544" y="2564904"/>
            <a:ext cx="8208912" cy="2088232"/>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000" dirty="0" smtClean="0">
                <a:solidFill>
                  <a:schemeClr val="bg1">
                    <a:lumMod val="85000"/>
                  </a:schemeClr>
                </a:solidFill>
                <a:effectLst>
                  <a:outerShdw blurRad="38100" dist="38100" dir="2700000" algn="tl">
                    <a:srgbClr val="C0C0C0"/>
                  </a:outerShdw>
                </a:effectLst>
                <a:cs typeface="AL-Mohanad Bold" pitchFamily="2" charset="-78"/>
              </a:rPr>
              <a:t>هو العلم الذي يُبحثُ فيه عن القضايا الفقهية الكُلية ، التي جزئياتها قضايا فقهية كلية ، </a:t>
            </a:r>
            <a:r>
              <a:rPr lang="ar-SA" sz="3000" dirty="0" smtClean="0">
                <a:solidFill>
                  <a:srgbClr val="8A0000"/>
                </a:solidFill>
                <a:effectLst>
                  <a:outerShdw blurRad="38100" dist="38100" dir="2700000" algn="tl">
                    <a:srgbClr val="C0C0C0"/>
                  </a:outerShdw>
                </a:effectLst>
                <a:cs typeface="AL-Mohanad Bold" pitchFamily="2" charset="-78"/>
              </a:rPr>
              <a:t>من حيث معناها وماله صلة به </a:t>
            </a:r>
            <a:r>
              <a:rPr lang="ar-SA" sz="3000" dirty="0" smtClean="0">
                <a:solidFill>
                  <a:schemeClr val="bg1">
                    <a:lumMod val="85000"/>
                  </a:schemeClr>
                </a:solidFill>
                <a:effectLst>
                  <a:outerShdw blurRad="38100" dist="38100" dir="2700000" algn="tl">
                    <a:srgbClr val="C0C0C0"/>
                  </a:outerShdw>
                </a:effectLst>
                <a:cs typeface="AL-Mohanad Bold" pitchFamily="2" charset="-78"/>
              </a:rPr>
              <a:t>، ومن حيث بيان أركانها وشروطها و مصدرها ، وحجيتها ، ونشأتها وتطورها ، وما تنطبق عليه من الجزئيات ، وما يستثنى منها .</a:t>
            </a:r>
            <a:endParaRPr lang="en-US" sz="3000" dirty="0">
              <a:solidFill>
                <a:schemeClr val="bg1">
                  <a:lumMod val="85000"/>
                </a:schemeClr>
              </a:solidFill>
              <a:effectLst>
                <a:outerShdw blurRad="38100" dist="38100" dir="2700000" algn="tl">
                  <a:srgbClr val="C0C0C0"/>
                </a:outerShdw>
              </a:effectLst>
              <a:cs typeface="AL-Mohanad Bold" pitchFamily="2" charset="-78"/>
            </a:endParaRPr>
          </a:p>
        </p:txBody>
      </p:sp>
      <p:sp>
        <p:nvSpPr>
          <p:cNvPr id="5" name="مستطيل مستدير الزوايا 4"/>
          <p:cNvSpPr/>
          <p:nvPr/>
        </p:nvSpPr>
        <p:spPr>
          <a:xfrm>
            <a:off x="1115616" y="4896456"/>
            <a:ext cx="6840760" cy="1484872"/>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defRPr/>
            </a:pPr>
            <a:r>
              <a:rPr lang="ar-SA" sz="3200" dirty="0">
                <a:solidFill>
                  <a:schemeClr val="tx2">
                    <a:lumMod val="75000"/>
                  </a:schemeClr>
                </a:solidFill>
                <a:effectLst>
                  <a:outerShdw blurRad="38100" dist="38100" dir="2700000" algn="tl">
                    <a:srgbClr val="C0C0C0"/>
                  </a:outerShdw>
                </a:effectLst>
                <a:cs typeface="AL-Mohanad Bold" pitchFamily="2" charset="-78"/>
              </a:rPr>
              <a:t>قيود وضَّحت حيثية هذا العلم وشخصت موضوعه وأخرجت ما بحث في تلك القضايا ، لا من هذه الحيثيات بل من حيثيات أخر . </a:t>
            </a:r>
            <a:endParaRPr lang="en-US" sz="3200" dirty="0">
              <a:solidFill>
                <a:schemeClr val="tx2">
                  <a:lumMod val="75000"/>
                </a:schemeClr>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2003367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4"/>
          </a:lnRef>
          <a:fillRef idx="3">
            <a:schemeClr val="accent4"/>
          </a:fillRef>
          <a:effectRef idx="3">
            <a:schemeClr val="accent4"/>
          </a:effectRef>
          <a:fontRef idx="minor">
            <a:schemeClr val="lt1"/>
          </a:fontRef>
        </p:style>
        <p:txBody>
          <a:bodyPr rtlCol="1" anchor="ctr"/>
          <a:lstStyle/>
          <a:p>
            <a:pPr algn="l"/>
            <a:r>
              <a:rPr lang="ar-SA"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معنى الضوابط الفقهية ؟</a:t>
            </a:r>
            <a:endParaRPr lang="ar-SA"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0" name="شكل بيضاوي 9"/>
          <p:cNvSpPr/>
          <p:nvPr/>
        </p:nvSpPr>
        <p:spPr>
          <a:xfrm>
            <a:off x="467544" y="2976622"/>
            <a:ext cx="3960440" cy="1100450"/>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dirty="0" smtClean="0">
                <a:cs typeface="AL-Mateen" pitchFamily="2" charset="-78"/>
              </a:rPr>
              <a:t>في الاصطلاح افترق العلماء إلى ثلاث طوائف :</a:t>
            </a:r>
            <a:endParaRPr lang="ar-SA" sz="2800" dirty="0">
              <a:cs typeface="AL-Mateen" pitchFamily="2" charset="-78"/>
            </a:endParaRPr>
          </a:p>
        </p:txBody>
      </p:sp>
      <p:sp>
        <p:nvSpPr>
          <p:cNvPr id="11" name="مستطيل مستدير الزوايا 10"/>
          <p:cNvSpPr/>
          <p:nvPr/>
        </p:nvSpPr>
        <p:spPr>
          <a:xfrm>
            <a:off x="5292080" y="4293096"/>
            <a:ext cx="3096344" cy="57606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2800" dirty="0" smtClean="0">
                <a:solidFill>
                  <a:schemeClr val="tx2">
                    <a:lumMod val="75000"/>
                  </a:schemeClr>
                </a:solidFill>
                <a:effectLst>
                  <a:outerShdw blurRad="38100" dist="38100" dir="2700000" algn="tl">
                    <a:srgbClr val="C0C0C0"/>
                  </a:outerShdw>
                </a:effectLst>
                <a:cs typeface="AL-Mohanad Bold" pitchFamily="2" charset="-78"/>
              </a:rPr>
              <a:t>الحصر و الحبس و القوة </a:t>
            </a:r>
            <a:endParaRPr lang="en-US" sz="28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9" name="شكل بيضاوي 8"/>
          <p:cNvSpPr/>
          <p:nvPr/>
        </p:nvSpPr>
        <p:spPr>
          <a:xfrm>
            <a:off x="4788024" y="2976622"/>
            <a:ext cx="3965514" cy="1100449"/>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dirty="0" smtClean="0">
                <a:cs typeface="AL-Mateen" pitchFamily="2" charset="-78"/>
              </a:rPr>
              <a:t>في اللغة:</a:t>
            </a:r>
            <a:endParaRPr lang="ar-SA" sz="2800" dirty="0">
              <a:cs typeface="AL-Mateen" pitchFamily="2" charset="-78"/>
            </a:endParaRPr>
          </a:p>
        </p:txBody>
      </p:sp>
      <p:sp>
        <p:nvSpPr>
          <p:cNvPr id="12" name="مستطيل مستدير الزوايا 11"/>
          <p:cNvSpPr/>
          <p:nvPr/>
        </p:nvSpPr>
        <p:spPr>
          <a:xfrm>
            <a:off x="899592" y="4293096"/>
            <a:ext cx="3096344" cy="57606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2800" dirty="0" smtClean="0">
                <a:solidFill>
                  <a:schemeClr val="tx2">
                    <a:lumMod val="75000"/>
                  </a:schemeClr>
                </a:solidFill>
                <a:effectLst>
                  <a:outerShdw blurRad="38100" dist="38100" dir="2700000" algn="tl">
                    <a:srgbClr val="C0C0C0"/>
                  </a:outerShdw>
                </a:effectLst>
                <a:cs typeface="AL-Mohanad Bold" pitchFamily="2" charset="-78"/>
              </a:rPr>
              <a:t>الطائفة الأولى</a:t>
            </a:r>
            <a:endParaRPr lang="en-US" sz="28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13" name="مستطيل مستدير الزوايا 12"/>
          <p:cNvSpPr/>
          <p:nvPr/>
        </p:nvSpPr>
        <p:spPr>
          <a:xfrm>
            <a:off x="899592" y="5013176"/>
            <a:ext cx="3096344" cy="57606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2800" dirty="0" smtClean="0">
                <a:solidFill>
                  <a:schemeClr val="tx2">
                    <a:lumMod val="75000"/>
                  </a:schemeClr>
                </a:solidFill>
                <a:effectLst>
                  <a:outerShdw blurRad="38100" dist="38100" dir="2700000" algn="tl">
                    <a:srgbClr val="C0C0C0"/>
                  </a:outerShdw>
                </a:effectLst>
                <a:cs typeface="AL-Mohanad Bold" pitchFamily="2" charset="-78"/>
              </a:rPr>
              <a:t>الطائفة الثانية</a:t>
            </a:r>
            <a:endParaRPr lang="en-US" sz="28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14" name="مستطيل مستدير الزوايا 13"/>
          <p:cNvSpPr/>
          <p:nvPr/>
        </p:nvSpPr>
        <p:spPr>
          <a:xfrm>
            <a:off x="904666" y="5733256"/>
            <a:ext cx="3096344" cy="57606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2800" dirty="0" smtClean="0">
                <a:solidFill>
                  <a:schemeClr val="tx2">
                    <a:lumMod val="75000"/>
                  </a:schemeClr>
                </a:solidFill>
                <a:effectLst>
                  <a:outerShdw blurRad="38100" dist="38100" dir="2700000" algn="tl">
                    <a:srgbClr val="C0C0C0"/>
                  </a:outerShdw>
                </a:effectLst>
                <a:cs typeface="AL-Mohanad Bold" pitchFamily="2" charset="-78"/>
              </a:rPr>
              <a:t>الطائفة الثالثة</a:t>
            </a:r>
            <a:endParaRPr lang="en-US" sz="2800" dirty="0">
              <a:solidFill>
                <a:schemeClr val="tx2">
                  <a:lumMod val="75000"/>
                </a:schemeClr>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3330549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wd">
                                    <p:tmPct val="10000"/>
                                  </p:iterate>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9" grpId="0" animBg="1"/>
      <p:bldP spid="12" grpId="0" animBg="1"/>
      <p:bldP spid="13" grpId="0" animBg="1"/>
      <p:bldP spid="1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203848" y="1467368"/>
            <a:ext cx="5472608" cy="576064"/>
          </a:xfrm>
          <a:prstGeom prst="round2DiagRect">
            <a:avLst>
              <a:gd name="adj1" fmla="val 50000"/>
              <a:gd name="adj2" fmla="val 0"/>
            </a:avLst>
          </a:prstGeom>
        </p:spPr>
        <p:style>
          <a:lnRef idx="0">
            <a:schemeClr val="accent4"/>
          </a:lnRef>
          <a:fillRef idx="3">
            <a:schemeClr val="accent4"/>
          </a:fillRef>
          <a:effectRef idx="3">
            <a:schemeClr val="accent4"/>
          </a:effectRef>
          <a:fontRef idx="minor">
            <a:schemeClr val="lt1"/>
          </a:fontRef>
        </p:style>
        <p:txBody>
          <a:bodyPr rtlCol="1" anchor="ctr"/>
          <a:lstStyle/>
          <a:p>
            <a:pPr algn="l"/>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معنى الضوابط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843424" y="1227816"/>
            <a:ext cx="1049056" cy="1049056"/>
          </a:xfrm>
          <a:prstGeom prst="star8">
            <a:avLst/>
          </a:prstGeom>
          <a:ln/>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2" name="مستطيل مستدير الزوايا 11"/>
          <p:cNvSpPr/>
          <p:nvPr/>
        </p:nvSpPr>
        <p:spPr>
          <a:xfrm rot="16200000">
            <a:off x="7236296" y="4005064"/>
            <a:ext cx="2592288" cy="57606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2800" dirty="0" smtClean="0">
                <a:solidFill>
                  <a:schemeClr val="tx2">
                    <a:lumMod val="75000"/>
                  </a:schemeClr>
                </a:solidFill>
                <a:effectLst>
                  <a:outerShdw blurRad="38100" dist="38100" dir="2700000" algn="tl">
                    <a:srgbClr val="C0C0C0"/>
                  </a:outerShdw>
                </a:effectLst>
                <a:cs typeface="AL-Mohanad Bold" pitchFamily="2" charset="-78"/>
              </a:rPr>
              <a:t>الطائفة الأولى</a:t>
            </a:r>
            <a:endParaRPr lang="en-US" sz="28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19" name="مستطيل مستدير الزوايا 18"/>
          <p:cNvSpPr/>
          <p:nvPr/>
        </p:nvSpPr>
        <p:spPr>
          <a:xfrm>
            <a:off x="3923928" y="2043432"/>
            <a:ext cx="3600400" cy="470491"/>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r>
              <a:rPr lang="ar-SA" sz="2000" dirty="0">
                <a:solidFill>
                  <a:srgbClr val="C00000"/>
                </a:solidFill>
                <a:cs typeface="AL-Mateen" pitchFamily="2" charset="-78"/>
              </a:rPr>
              <a:t>في الاصطلاح افترق العلماء إلى ثلاث طوائف :</a:t>
            </a:r>
          </a:p>
        </p:txBody>
      </p:sp>
      <p:sp>
        <p:nvSpPr>
          <p:cNvPr id="20" name="مستطيل مستدير الزوايا 19"/>
          <p:cNvSpPr/>
          <p:nvPr/>
        </p:nvSpPr>
        <p:spPr>
          <a:xfrm>
            <a:off x="467544" y="2630800"/>
            <a:ext cx="7642728" cy="37505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spcBef>
                <a:spcPct val="50000"/>
              </a:spcBef>
            </a:pPr>
            <a:r>
              <a:rPr lang="ar-SA" sz="3000" dirty="0" smtClean="0">
                <a:solidFill>
                  <a:schemeClr val="tx1"/>
                </a:solidFill>
                <a:effectLst>
                  <a:outerShdw blurRad="38100" dist="38100" dir="2700000" algn="tl">
                    <a:srgbClr val="C0C0C0"/>
                  </a:outerShdw>
                </a:effectLst>
                <a:cs typeface="AL-Mohanad Bold" pitchFamily="2" charset="-78"/>
              </a:rPr>
              <a:t>لم تفرق بينه وبين القاعدة ومن هؤلاء :</a:t>
            </a:r>
          </a:p>
          <a:p>
            <a:pPr>
              <a:spcBef>
                <a:spcPct val="50000"/>
              </a:spcBef>
            </a:pPr>
            <a:r>
              <a:rPr lang="ar-SA" sz="3000" dirty="0" smtClean="0">
                <a:solidFill>
                  <a:schemeClr val="tx1"/>
                </a:solidFill>
                <a:effectLst>
                  <a:outerShdw blurRad="38100" dist="38100" dir="2700000" algn="tl">
                    <a:srgbClr val="C0C0C0"/>
                  </a:outerShdw>
                </a:effectLst>
                <a:cs typeface="AL-Mohanad Bold" pitchFamily="2" charset="-78"/>
              </a:rPr>
              <a:t>* ابن همام .</a:t>
            </a:r>
          </a:p>
          <a:p>
            <a:pPr>
              <a:spcBef>
                <a:spcPct val="50000"/>
              </a:spcBef>
            </a:pPr>
            <a:r>
              <a:rPr lang="ar-SA" sz="3000" dirty="0" smtClean="0">
                <a:solidFill>
                  <a:schemeClr val="tx1"/>
                </a:solidFill>
                <a:effectLst>
                  <a:outerShdw blurRad="38100" dist="38100" dir="2700000" algn="tl">
                    <a:srgbClr val="C0C0C0"/>
                  </a:outerShdw>
                </a:effectLst>
                <a:cs typeface="AL-Mohanad Bold" pitchFamily="2" charset="-78"/>
              </a:rPr>
              <a:t>* الفيومي .</a:t>
            </a:r>
          </a:p>
          <a:p>
            <a:pPr>
              <a:spcBef>
                <a:spcPct val="50000"/>
              </a:spcBef>
            </a:pPr>
            <a:r>
              <a:rPr lang="ar-SA" sz="3000" dirty="0" smtClean="0">
                <a:solidFill>
                  <a:schemeClr val="tx1"/>
                </a:solidFill>
                <a:effectLst>
                  <a:outerShdw blurRad="38100" dist="38100" dir="2700000" algn="tl">
                    <a:srgbClr val="C0C0C0"/>
                  </a:outerShdw>
                </a:effectLst>
                <a:cs typeface="AL-Mohanad Bold" pitchFamily="2" charset="-78"/>
              </a:rPr>
              <a:t>* النابلسي .</a:t>
            </a:r>
          </a:p>
          <a:p>
            <a:pPr>
              <a:spcBef>
                <a:spcPct val="50000"/>
              </a:spcBef>
            </a:pPr>
            <a:r>
              <a:rPr lang="ar-SA" sz="3000" dirty="0" smtClean="0">
                <a:solidFill>
                  <a:schemeClr val="tx1"/>
                </a:solidFill>
                <a:effectLst>
                  <a:outerShdw blurRad="38100" dist="38100" dir="2700000" algn="tl">
                    <a:srgbClr val="C0C0C0"/>
                  </a:outerShdw>
                </a:effectLst>
                <a:cs typeface="AL-Mohanad Bold" pitchFamily="2" charset="-78"/>
              </a:rPr>
              <a:t>* صاحب المعجم الوسيط .</a:t>
            </a:r>
            <a:endParaRPr lang="en-US" sz="30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1561578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bg/>
                                          </p:spTgt>
                                        </p:tgtEl>
                                        <p:attrNameLst>
                                          <p:attrName>style.visibility</p:attrName>
                                        </p:attrNameLst>
                                      </p:cBhvr>
                                      <p:to>
                                        <p:strVal val="visible"/>
                                      </p:to>
                                    </p:set>
                                    <p:animEffect transition="in" filter="fade">
                                      <p:cBhvr>
                                        <p:cTn id="12" dur="500"/>
                                        <p:tgtEl>
                                          <p:spTgt spid="20">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xEl>
                                              <p:pRg st="0" end="0"/>
                                            </p:txEl>
                                          </p:spTgt>
                                        </p:tgtEl>
                                        <p:attrNameLst>
                                          <p:attrName>style.visibility</p:attrName>
                                        </p:attrNameLst>
                                      </p:cBhvr>
                                      <p:to>
                                        <p:strVal val="visible"/>
                                      </p:to>
                                    </p:set>
                                    <p:animEffect transition="in" filter="fade">
                                      <p:cBhvr>
                                        <p:cTn id="17" dur="500"/>
                                        <p:tgtEl>
                                          <p:spTgt spid="2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xEl>
                                              <p:pRg st="1" end="1"/>
                                            </p:txEl>
                                          </p:spTgt>
                                        </p:tgtEl>
                                        <p:attrNameLst>
                                          <p:attrName>style.visibility</p:attrName>
                                        </p:attrNameLst>
                                      </p:cBhvr>
                                      <p:to>
                                        <p:strVal val="visible"/>
                                      </p:to>
                                    </p:set>
                                    <p:animEffect transition="in" filter="fade">
                                      <p:cBhvr>
                                        <p:cTn id="22" dur="500"/>
                                        <p:tgtEl>
                                          <p:spTgt spid="20">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xEl>
                                              <p:pRg st="2" end="2"/>
                                            </p:txEl>
                                          </p:spTgt>
                                        </p:tgtEl>
                                        <p:attrNameLst>
                                          <p:attrName>style.visibility</p:attrName>
                                        </p:attrNameLst>
                                      </p:cBhvr>
                                      <p:to>
                                        <p:strVal val="visible"/>
                                      </p:to>
                                    </p:set>
                                    <p:animEffect transition="in" filter="fade">
                                      <p:cBhvr>
                                        <p:cTn id="27" dur="500"/>
                                        <p:tgtEl>
                                          <p:spTgt spid="20">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xEl>
                                              <p:pRg st="3" end="3"/>
                                            </p:txEl>
                                          </p:spTgt>
                                        </p:tgtEl>
                                        <p:attrNameLst>
                                          <p:attrName>style.visibility</p:attrName>
                                        </p:attrNameLst>
                                      </p:cBhvr>
                                      <p:to>
                                        <p:strVal val="visible"/>
                                      </p:to>
                                    </p:set>
                                    <p:animEffect transition="in" filter="fade">
                                      <p:cBhvr>
                                        <p:cTn id="32" dur="500"/>
                                        <p:tgtEl>
                                          <p:spTgt spid="20">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xEl>
                                              <p:pRg st="4" end="4"/>
                                            </p:txEl>
                                          </p:spTgt>
                                        </p:tgtEl>
                                        <p:attrNameLst>
                                          <p:attrName>style.visibility</p:attrName>
                                        </p:attrNameLst>
                                      </p:cBhvr>
                                      <p:to>
                                        <p:strVal val="visible"/>
                                      </p:to>
                                    </p:set>
                                    <p:animEffect transition="in" filter="fade">
                                      <p:cBhvr>
                                        <p:cTn id="37" dur="500"/>
                                        <p:tgtEl>
                                          <p:spTgt spid="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203848" y="1467368"/>
            <a:ext cx="5472608" cy="576064"/>
          </a:xfrm>
          <a:prstGeom prst="round2DiagRect">
            <a:avLst>
              <a:gd name="adj1" fmla="val 50000"/>
              <a:gd name="adj2" fmla="val 0"/>
            </a:avLst>
          </a:prstGeom>
        </p:spPr>
        <p:style>
          <a:lnRef idx="0">
            <a:schemeClr val="accent4"/>
          </a:lnRef>
          <a:fillRef idx="3">
            <a:schemeClr val="accent4"/>
          </a:fillRef>
          <a:effectRef idx="3">
            <a:schemeClr val="accent4"/>
          </a:effectRef>
          <a:fontRef idx="minor">
            <a:schemeClr val="lt1"/>
          </a:fontRef>
        </p:style>
        <p:txBody>
          <a:bodyPr rtlCol="1" anchor="ctr"/>
          <a:lstStyle/>
          <a:p>
            <a:pPr algn="l"/>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معنى الضوابط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843424" y="1227816"/>
            <a:ext cx="1049056" cy="1049056"/>
          </a:xfrm>
          <a:prstGeom prst="star8">
            <a:avLst/>
          </a:prstGeom>
          <a:ln/>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2" name="مستطيل مستدير الزوايا 11"/>
          <p:cNvSpPr/>
          <p:nvPr/>
        </p:nvSpPr>
        <p:spPr>
          <a:xfrm rot="16200000">
            <a:off x="7236296" y="4005064"/>
            <a:ext cx="2592288" cy="57606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2800" dirty="0" smtClean="0">
                <a:solidFill>
                  <a:schemeClr val="tx2">
                    <a:lumMod val="75000"/>
                  </a:schemeClr>
                </a:solidFill>
                <a:effectLst>
                  <a:outerShdw blurRad="38100" dist="38100" dir="2700000" algn="tl">
                    <a:srgbClr val="C0C0C0"/>
                  </a:outerShdw>
                </a:effectLst>
                <a:cs typeface="AL-Mohanad Bold" pitchFamily="2" charset="-78"/>
              </a:rPr>
              <a:t>الطائفة الثانية</a:t>
            </a:r>
            <a:endParaRPr lang="en-US" sz="28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19" name="مستطيل مستدير الزوايا 18"/>
          <p:cNvSpPr/>
          <p:nvPr/>
        </p:nvSpPr>
        <p:spPr>
          <a:xfrm>
            <a:off x="3923928" y="2043432"/>
            <a:ext cx="3600400" cy="470491"/>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r>
              <a:rPr lang="ar-SA" sz="2000" dirty="0">
                <a:solidFill>
                  <a:srgbClr val="C00000"/>
                </a:solidFill>
                <a:cs typeface="AL-Mateen" pitchFamily="2" charset="-78"/>
              </a:rPr>
              <a:t>في الاصطلاح افترق العلماء إلى ثلاث طوائف :</a:t>
            </a:r>
          </a:p>
        </p:txBody>
      </p:sp>
      <p:sp>
        <p:nvSpPr>
          <p:cNvPr id="20" name="مستطيل مستدير الزوايا 19"/>
          <p:cNvSpPr/>
          <p:nvPr/>
        </p:nvSpPr>
        <p:spPr>
          <a:xfrm>
            <a:off x="467544" y="2630800"/>
            <a:ext cx="7642728" cy="375052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2500" dirty="0">
                <a:solidFill>
                  <a:schemeClr val="tx1"/>
                </a:solidFill>
                <a:effectLst>
                  <a:outerShdw blurRad="38100" dist="38100" dir="2700000" algn="tl">
                    <a:srgbClr val="C0C0C0"/>
                  </a:outerShdw>
                </a:effectLst>
                <a:cs typeface="AL-Mohanad Bold" pitchFamily="2" charset="-78"/>
              </a:rPr>
              <a:t>تفرق بين القواعد والضوابط . </a:t>
            </a:r>
          </a:p>
          <a:p>
            <a:pPr algn="just">
              <a:defRPr/>
            </a:pPr>
            <a:r>
              <a:rPr lang="ar-SA" sz="2500" dirty="0">
                <a:solidFill>
                  <a:schemeClr val="tx1"/>
                </a:solidFill>
                <a:effectLst>
                  <a:outerShdw blurRad="38100" dist="38100" dir="2700000" algn="tl">
                    <a:srgbClr val="C0C0C0"/>
                  </a:outerShdw>
                </a:effectLst>
                <a:cs typeface="AL-Mohanad Bold" pitchFamily="2" charset="-78"/>
              </a:rPr>
              <a:t>*الضابط ما جمع فروعاً متعددة من باب واحد . </a:t>
            </a:r>
          </a:p>
          <a:p>
            <a:pPr>
              <a:defRPr/>
            </a:pPr>
            <a:r>
              <a:rPr lang="ar-SA" sz="2500" dirty="0">
                <a:solidFill>
                  <a:schemeClr val="tx1"/>
                </a:solidFill>
                <a:effectLst>
                  <a:outerShdw blurRad="38100" dist="38100" dir="2700000" algn="tl">
                    <a:srgbClr val="C0C0C0"/>
                  </a:outerShdw>
                </a:effectLst>
                <a:cs typeface="AL-Mohanad Bold" pitchFamily="2" charset="-78"/>
              </a:rPr>
              <a:t>*القاعدة ما جمعت فروعاً متعددة من أبواب شتى . ومن هؤلاء </a:t>
            </a:r>
            <a:r>
              <a:rPr lang="ar-SA" sz="2500" dirty="0" smtClean="0">
                <a:solidFill>
                  <a:schemeClr val="tx1"/>
                </a:solidFill>
                <a:effectLst>
                  <a:outerShdw blurRad="38100" dist="38100" dir="2700000" algn="tl">
                    <a:srgbClr val="C0C0C0"/>
                  </a:outerShdw>
                </a:effectLst>
                <a:cs typeface="AL-Mohanad Bold" pitchFamily="2" charset="-78"/>
              </a:rPr>
              <a:t>:</a:t>
            </a:r>
          </a:p>
          <a:p>
            <a:pPr>
              <a:defRPr/>
            </a:pPr>
            <a:r>
              <a:rPr lang="ar-SA" sz="2500" dirty="0" smtClean="0">
                <a:solidFill>
                  <a:schemeClr val="tx1"/>
                </a:solidFill>
                <a:effectLst>
                  <a:outerShdw blurRad="38100" dist="38100" dir="2700000" algn="tl">
                    <a:srgbClr val="C0C0C0"/>
                  </a:outerShdw>
                </a:effectLst>
              </a:rPr>
              <a:t>●</a:t>
            </a:r>
            <a:r>
              <a:rPr lang="ar-SA" sz="2500" dirty="0" smtClean="0">
                <a:solidFill>
                  <a:schemeClr val="tx1"/>
                </a:solidFill>
                <a:effectLst>
                  <a:outerShdw blurRad="38100" dist="38100" dir="2700000" algn="tl">
                    <a:srgbClr val="C0C0C0"/>
                  </a:outerShdw>
                </a:effectLst>
                <a:cs typeface="AL-Mohanad Bold" pitchFamily="2" charset="-78"/>
              </a:rPr>
              <a:t> </a:t>
            </a:r>
            <a:r>
              <a:rPr lang="ar-SA" sz="2500" dirty="0">
                <a:solidFill>
                  <a:schemeClr val="tx1"/>
                </a:solidFill>
                <a:effectLst>
                  <a:outerShdw blurRad="38100" dist="38100" dir="2700000" algn="tl">
                    <a:srgbClr val="C0C0C0"/>
                  </a:outerShdw>
                </a:effectLst>
                <a:cs typeface="AL-Mohanad Bold" pitchFamily="2" charset="-78"/>
              </a:rPr>
              <a:t>ابن السبكي </a:t>
            </a:r>
            <a:r>
              <a:rPr lang="ar-SA" sz="2500" dirty="0" smtClean="0">
                <a:solidFill>
                  <a:schemeClr val="tx1"/>
                </a:solidFill>
                <a:effectLst>
                  <a:outerShdw blurRad="38100" dist="38100" dir="2700000" algn="tl">
                    <a:srgbClr val="C0C0C0"/>
                  </a:outerShdw>
                </a:effectLst>
                <a:cs typeface="AL-Mohanad Bold" pitchFamily="2" charset="-78"/>
              </a:rPr>
              <a:t> </a:t>
            </a:r>
            <a:r>
              <a:rPr lang="ar-SA" sz="2500" dirty="0" smtClean="0">
                <a:solidFill>
                  <a:schemeClr val="tx1"/>
                </a:solidFill>
                <a:effectLst>
                  <a:outerShdw blurRad="38100" dist="38100" dir="2700000" algn="tl">
                    <a:srgbClr val="C0C0C0"/>
                  </a:outerShdw>
                </a:effectLst>
              </a:rPr>
              <a:t>●</a:t>
            </a:r>
            <a:r>
              <a:rPr lang="ar-SA" sz="2500" dirty="0" smtClean="0">
                <a:solidFill>
                  <a:schemeClr val="tx1"/>
                </a:solidFill>
                <a:effectLst>
                  <a:outerShdw blurRad="38100" dist="38100" dir="2700000" algn="tl">
                    <a:srgbClr val="C0C0C0"/>
                  </a:outerShdw>
                </a:effectLst>
                <a:cs typeface="AL-Mohanad Bold" pitchFamily="2" charset="-78"/>
              </a:rPr>
              <a:t> </a:t>
            </a:r>
            <a:r>
              <a:rPr lang="ar-SA" sz="2500" dirty="0" err="1">
                <a:solidFill>
                  <a:schemeClr val="tx1"/>
                </a:solidFill>
                <a:effectLst>
                  <a:outerShdw blurRad="38100" dist="38100" dir="2700000" algn="tl">
                    <a:srgbClr val="C0C0C0"/>
                  </a:outerShdw>
                </a:effectLst>
                <a:cs typeface="AL-Mohanad Bold" pitchFamily="2" charset="-78"/>
              </a:rPr>
              <a:t>الزركشى</a:t>
            </a:r>
            <a:r>
              <a:rPr lang="ar-SA" sz="2500" dirty="0">
                <a:solidFill>
                  <a:schemeClr val="tx1"/>
                </a:solidFill>
                <a:effectLst>
                  <a:outerShdw blurRad="38100" dist="38100" dir="2700000" algn="tl">
                    <a:srgbClr val="C0C0C0"/>
                  </a:outerShdw>
                </a:effectLst>
                <a:cs typeface="AL-Mohanad Bold" pitchFamily="2" charset="-78"/>
              </a:rPr>
              <a:t> </a:t>
            </a:r>
            <a:r>
              <a:rPr lang="ar-SA" sz="2500" dirty="0" smtClean="0">
                <a:solidFill>
                  <a:schemeClr val="tx1"/>
                </a:solidFill>
                <a:effectLst>
                  <a:outerShdw blurRad="38100" dist="38100" dir="2700000" algn="tl">
                    <a:srgbClr val="C0C0C0"/>
                  </a:outerShdw>
                </a:effectLst>
                <a:cs typeface="AL-Mohanad Bold" pitchFamily="2" charset="-78"/>
              </a:rPr>
              <a:t> </a:t>
            </a:r>
            <a:r>
              <a:rPr lang="ar-SA" sz="2500" dirty="0" smtClean="0">
                <a:solidFill>
                  <a:schemeClr val="tx1"/>
                </a:solidFill>
                <a:effectLst>
                  <a:outerShdw blurRad="38100" dist="38100" dir="2700000" algn="tl">
                    <a:srgbClr val="C0C0C0"/>
                  </a:outerShdw>
                </a:effectLst>
              </a:rPr>
              <a:t>●</a:t>
            </a:r>
            <a:r>
              <a:rPr lang="ar-SA" sz="2500" dirty="0" smtClean="0">
                <a:solidFill>
                  <a:schemeClr val="tx1"/>
                </a:solidFill>
                <a:effectLst>
                  <a:outerShdw blurRad="38100" dist="38100" dir="2700000" algn="tl">
                    <a:srgbClr val="C0C0C0"/>
                  </a:outerShdw>
                </a:effectLst>
                <a:cs typeface="AL-Mohanad Bold" pitchFamily="2" charset="-78"/>
              </a:rPr>
              <a:t> </a:t>
            </a:r>
            <a:r>
              <a:rPr lang="ar-SA" sz="2500" dirty="0">
                <a:solidFill>
                  <a:schemeClr val="tx1"/>
                </a:solidFill>
                <a:effectLst>
                  <a:outerShdw blurRad="38100" dist="38100" dir="2700000" algn="tl">
                    <a:srgbClr val="C0C0C0"/>
                  </a:outerShdw>
                </a:effectLst>
                <a:cs typeface="AL-Mohanad Bold" pitchFamily="2" charset="-78"/>
              </a:rPr>
              <a:t>السيوطي </a:t>
            </a:r>
            <a:r>
              <a:rPr lang="ar-SA" sz="2500" dirty="0" smtClean="0">
                <a:solidFill>
                  <a:schemeClr val="tx1"/>
                </a:solidFill>
                <a:effectLst>
                  <a:outerShdw blurRad="38100" dist="38100" dir="2700000" algn="tl">
                    <a:srgbClr val="C0C0C0"/>
                  </a:outerShdw>
                </a:effectLst>
                <a:cs typeface="AL-Mohanad Bold" pitchFamily="2" charset="-78"/>
              </a:rPr>
              <a:t> </a:t>
            </a:r>
            <a:r>
              <a:rPr lang="ar-SA" sz="2500" dirty="0" smtClean="0">
                <a:solidFill>
                  <a:schemeClr val="tx1"/>
                </a:solidFill>
                <a:effectLst>
                  <a:outerShdw blurRad="38100" dist="38100" dir="2700000" algn="tl">
                    <a:srgbClr val="C0C0C0"/>
                  </a:outerShdw>
                </a:effectLst>
              </a:rPr>
              <a:t>●</a:t>
            </a:r>
            <a:r>
              <a:rPr lang="ar-SA" sz="2500" dirty="0" smtClean="0">
                <a:solidFill>
                  <a:schemeClr val="tx1"/>
                </a:solidFill>
                <a:effectLst>
                  <a:outerShdw blurRad="38100" dist="38100" dir="2700000" algn="tl">
                    <a:srgbClr val="C0C0C0"/>
                  </a:outerShdw>
                </a:effectLst>
                <a:cs typeface="AL-Mohanad Bold" pitchFamily="2" charset="-78"/>
              </a:rPr>
              <a:t> </a:t>
            </a:r>
            <a:r>
              <a:rPr lang="ar-SA" sz="2500" dirty="0">
                <a:solidFill>
                  <a:schemeClr val="tx1"/>
                </a:solidFill>
                <a:effectLst>
                  <a:outerShdw blurRad="38100" dist="38100" dir="2700000" algn="tl">
                    <a:srgbClr val="C0C0C0"/>
                  </a:outerShdw>
                </a:effectLst>
                <a:cs typeface="AL-Mohanad Bold" pitchFamily="2" charset="-78"/>
              </a:rPr>
              <a:t>ابن نجيم </a:t>
            </a:r>
            <a:r>
              <a:rPr lang="ar-SA" sz="2500" dirty="0" smtClean="0">
                <a:solidFill>
                  <a:schemeClr val="tx1"/>
                </a:solidFill>
                <a:effectLst>
                  <a:outerShdw blurRad="38100" dist="38100" dir="2700000" algn="tl">
                    <a:srgbClr val="C0C0C0"/>
                  </a:outerShdw>
                </a:effectLst>
              </a:rPr>
              <a:t>●</a:t>
            </a:r>
            <a:r>
              <a:rPr lang="ar-SA" sz="2500" dirty="0" smtClean="0">
                <a:solidFill>
                  <a:schemeClr val="tx1"/>
                </a:solidFill>
                <a:effectLst>
                  <a:outerShdw blurRad="38100" dist="38100" dir="2700000" algn="tl">
                    <a:srgbClr val="C0C0C0"/>
                  </a:outerShdw>
                </a:effectLst>
                <a:cs typeface="AL-Mohanad Bold" pitchFamily="2" charset="-78"/>
              </a:rPr>
              <a:t> </a:t>
            </a:r>
            <a:r>
              <a:rPr lang="ar-SA" sz="2500" dirty="0" err="1">
                <a:solidFill>
                  <a:schemeClr val="tx1"/>
                </a:solidFill>
                <a:effectLst>
                  <a:outerShdw blurRad="38100" dist="38100" dir="2700000" algn="tl">
                    <a:srgbClr val="C0C0C0"/>
                  </a:outerShdw>
                </a:effectLst>
                <a:cs typeface="AL-Mohanad Bold" pitchFamily="2" charset="-78"/>
              </a:rPr>
              <a:t>الفتوحي</a:t>
            </a:r>
            <a:r>
              <a:rPr lang="ar-SA" sz="2500" dirty="0">
                <a:solidFill>
                  <a:schemeClr val="tx1"/>
                </a:solidFill>
                <a:effectLst>
                  <a:outerShdw blurRad="38100" dist="38100" dir="2700000" algn="tl">
                    <a:srgbClr val="C0C0C0"/>
                  </a:outerShdw>
                </a:effectLst>
              </a:rPr>
              <a:t> </a:t>
            </a:r>
            <a:r>
              <a:rPr lang="ar-SA" sz="2500" dirty="0" smtClean="0">
                <a:solidFill>
                  <a:schemeClr val="tx1"/>
                </a:solidFill>
                <a:effectLst>
                  <a:outerShdw blurRad="38100" dist="38100" dir="2700000" algn="tl">
                    <a:srgbClr val="C0C0C0"/>
                  </a:outerShdw>
                </a:effectLst>
              </a:rPr>
              <a:t>.</a:t>
            </a:r>
          </a:p>
          <a:p>
            <a:pPr algn="just">
              <a:defRPr/>
            </a:pPr>
            <a:r>
              <a:rPr lang="ar-SA" sz="2500" dirty="0">
                <a:solidFill>
                  <a:schemeClr val="tx1"/>
                </a:solidFill>
                <a:effectLst>
                  <a:outerShdw blurRad="38100" dist="38100" dir="2700000" algn="tl">
                    <a:srgbClr val="C0C0C0"/>
                  </a:outerShdw>
                </a:effectLst>
                <a:cs typeface="AL-Mohanad Bold" pitchFamily="2" charset="-78"/>
              </a:rPr>
              <a:t>* ومن أمثلة الضوابط التي ينطبق عليها الكلام : </a:t>
            </a:r>
          </a:p>
          <a:p>
            <a:pPr algn="just">
              <a:defRPr/>
            </a:pPr>
            <a:r>
              <a:rPr lang="ar-SA" sz="2500" dirty="0">
                <a:solidFill>
                  <a:schemeClr val="tx1"/>
                </a:solidFill>
                <a:effectLst>
                  <a:outerShdw blurRad="38100" dist="38100" dir="2700000" algn="tl">
                    <a:srgbClr val="C0C0C0"/>
                  </a:outerShdw>
                </a:effectLst>
              </a:rPr>
              <a:t>●</a:t>
            </a:r>
            <a:r>
              <a:rPr lang="ar-SA" sz="2500" dirty="0">
                <a:solidFill>
                  <a:schemeClr val="tx1"/>
                </a:solidFill>
                <a:effectLst>
                  <a:outerShdw blurRad="38100" dist="38100" dir="2700000" algn="tl">
                    <a:srgbClr val="C0C0C0"/>
                  </a:outerShdw>
                </a:effectLst>
                <a:cs typeface="AL-Mohanad Bold" pitchFamily="2" charset="-78"/>
              </a:rPr>
              <a:t> لا تصح الوصية بكل المال إلاّ في صور .</a:t>
            </a:r>
          </a:p>
          <a:p>
            <a:pPr algn="just">
              <a:defRPr/>
            </a:pPr>
            <a:r>
              <a:rPr lang="ar-SA" sz="2500" dirty="0">
                <a:solidFill>
                  <a:schemeClr val="tx1"/>
                </a:solidFill>
                <a:effectLst>
                  <a:outerShdw blurRad="38100" dist="38100" dir="2700000" algn="tl">
                    <a:srgbClr val="C0C0C0"/>
                  </a:outerShdw>
                </a:effectLst>
              </a:rPr>
              <a:t>●</a:t>
            </a:r>
            <a:r>
              <a:rPr lang="ar-SA" sz="2500" dirty="0">
                <a:solidFill>
                  <a:schemeClr val="tx1"/>
                </a:solidFill>
                <a:effectLst>
                  <a:outerShdw blurRad="38100" dist="38100" dir="2700000" algn="tl">
                    <a:srgbClr val="C0C0C0"/>
                  </a:outerShdw>
                </a:effectLst>
                <a:cs typeface="AL-Mohanad Bold" pitchFamily="2" charset="-78"/>
              </a:rPr>
              <a:t> ما غيّر الفرض في أوله غيره في آخره </a:t>
            </a:r>
            <a:r>
              <a:rPr lang="ar-SA" sz="2500" dirty="0" smtClean="0">
                <a:solidFill>
                  <a:schemeClr val="tx1"/>
                </a:solidFill>
                <a:effectLst>
                  <a:outerShdw blurRad="38100" dist="38100" dir="2700000" algn="tl">
                    <a:srgbClr val="C0C0C0"/>
                  </a:outerShdw>
                </a:effectLst>
                <a:cs typeface="AL-Mohanad Bold" pitchFamily="2" charset="-78"/>
              </a:rPr>
              <a:t>.</a:t>
            </a:r>
            <a:endParaRPr lang="ar-SA" sz="2500" dirty="0">
              <a:solidFill>
                <a:schemeClr val="tx1"/>
              </a:solidFill>
              <a:effectLst>
                <a:outerShdw blurRad="38100" dist="38100" dir="2700000" algn="tl">
                  <a:srgbClr val="C0C0C0"/>
                </a:outerShdw>
              </a:effectLst>
              <a:cs typeface="AL-Mohanad Bold" pitchFamily="2" charset="-78"/>
            </a:endParaRPr>
          </a:p>
          <a:p>
            <a:pPr algn="just">
              <a:defRPr/>
            </a:pPr>
            <a:r>
              <a:rPr lang="ar-SA" sz="2500" dirty="0">
                <a:solidFill>
                  <a:schemeClr val="tx1"/>
                </a:solidFill>
                <a:effectLst>
                  <a:outerShdw blurRad="38100" dist="38100" dir="2700000" algn="tl">
                    <a:srgbClr val="C0C0C0"/>
                  </a:outerShdw>
                </a:effectLst>
              </a:rPr>
              <a:t>●</a:t>
            </a:r>
            <a:r>
              <a:rPr lang="ar-SA" sz="2500" dirty="0">
                <a:solidFill>
                  <a:schemeClr val="tx1"/>
                </a:solidFill>
                <a:effectLst>
                  <a:outerShdw blurRad="38100" dist="38100" dir="2700000" algn="tl">
                    <a:srgbClr val="C0C0C0"/>
                  </a:outerShdw>
                </a:effectLst>
                <a:cs typeface="AL-Mohanad Bold" pitchFamily="2" charset="-78"/>
              </a:rPr>
              <a:t> يحرم من الرضاع ما يحرم من </a:t>
            </a:r>
            <a:r>
              <a:rPr lang="ar-SA" sz="2500" dirty="0" smtClean="0">
                <a:solidFill>
                  <a:schemeClr val="tx1"/>
                </a:solidFill>
                <a:effectLst>
                  <a:outerShdw blurRad="38100" dist="38100" dir="2700000" algn="tl">
                    <a:srgbClr val="C0C0C0"/>
                  </a:outerShdw>
                </a:effectLst>
                <a:cs typeface="AL-Mohanad Bold" pitchFamily="2" charset="-78"/>
              </a:rPr>
              <a:t>النسب .</a:t>
            </a:r>
            <a:endParaRPr lang="en-US" sz="25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26488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bg/>
                                          </p:spTgt>
                                        </p:tgtEl>
                                        <p:attrNameLst>
                                          <p:attrName>style.visibility</p:attrName>
                                        </p:attrNameLst>
                                      </p:cBhvr>
                                      <p:to>
                                        <p:strVal val="visible"/>
                                      </p:to>
                                    </p:set>
                                    <p:animEffect transition="in" filter="fade">
                                      <p:cBhvr>
                                        <p:cTn id="12" dur="500"/>
                                        <p:tgtEl>
                                          <p:spTgt spid="20">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xEl>
                                              <p:pRg st="0" end="0"/>
                                            </p:txEl>
                                          </p:spTgt>
                                        </p:tgtEl>
                                        <p:attrNameLst>
                                          <p:attrName>style.visibility</p:attrName>
                                        </p:attrNameLst>
                                      </p:cBhvr>
                                      <p:to>
                                        <p:strVal val="visible"/>
                                      </p:to>
                                    </p:set>
                                    <p:animEffect transition="in" filter="fade">
                                      <p:cBhvr>
                                        <p:cTn id="17" dur="500"/>
                                        <p:tgtEl>
                                          <p:spTgt spid="2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xEl>
                                              <p:pRg st="1" end="1"/>
                                            </p:txEl>
                                          </p:spTgt>
                                        </p:tgtEl>
                                        <p:attrNameLst>
                                          <p:attrName>style.visibility</p:attrName>
                                        </p:attrNameLst>
                                      </p:cBhvr>
                                      <p:to>
                                        <p:strVal val="visible"/>
                                      </p:to>
                                    </p:set>
                                    <p:animEffect transition="in" filter="fade">
                                      <p:cBhvr>
                                        <p:cTn id="22" dur="500"/>
                                        <p:tgtEl>
                                          <p:spTgt spid="20">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xEl>
                                              <p:pRg st="2" end="2"/>
                                            </p:txEl>
                                          </p:spTgt>
                                        </p:tgtEl>
                                        <p:attrNameLst>
                                          <p:attrName>style.visibility</p:attrName>
                                        </p:attrNameLst>
                                      </p:cBhvr>
                                      <p:to>
                                        <p:strVal val="visible"/>
                                      </p:to>
                                    </p:set>
                                    <p:animEffect transition="in" filter="fade">
                                      <p:cBhvr>
                                        <p:cTn id="27" dur="500"/>
                                        <p:tgtEl>
                                          <p:spTgt spid="20">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xEl>
                                              <p:pRg st="3" end="3"/>
                                            </p:txEl>
                                          </p:spTgt>
                                        </p:tgtEl>
                                        <p:attrNameLst>
                                          <p:attrName>style.visibility</p:attrName>
                                        </p:attrNameLst>
                                      </p:cBhvr>
                                      <p:to>
                                        <p:strVal val="visible"/>
                                      </p:to>
                                    </p:set>
                                    <p:animEffect transition="in" filter="fade">
                                      <p:cBhvr>
                                        <p:cTn id="32" dur="500"/>
                                        <p:tgtEl>
                                          <p:spTgt spid="20">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xEl>
                                              <p:pRg st="4" end="4"/>
                                            </p:txEl>
                                          </p:spTgt>
                                        </p:tgtEl>
                                        <p:attrNameLst>
                                          <p:attrName>style.visibility</p:attrName>
                                        </p:attrNameLst>
                                      </p:cBhvr>
                                      <p:to>
                                        <p:strVal val="visible"/>
                                      </p:to>
                                    </p:set>
                                    <p:animEffect transition="in" filter="fade">
                                      <p:cBhvr>
                                        <p:cTn id="37" dur="500"/>
                                        <p:tgtEl>
                                          <p:spTgt spid="20">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xEl>
                                              <p:pRg st="5" end="5"/>
                                            </p:txEl>
                                          </p:spTgt>
                                        </p:tgtEl>
                                        <p:attrNameLst>
                                          <p:attrName>style.visibility</p:attrName>
                                        </p:attrNameLst>
                                      </p:cBhvr>
                                      <p:to>
                                        <p:strVal val="visible"/>
                                      </p:to>
                                    </p:set>
                                    <p:animEffect transition="in" filter="fade">
                                      <p:cBhvr>
                                        <p:cTn id="42" dur="500"/>
                                        <p:tgtEl>
                                          <p:spTgt spid="20">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xEl>
                                              <p:pRg st="6" end="6"/>
                                            </p:txEl>
                                          </p:spTgt>
                                        </p:tgtEl>
                                        <p:attrNameLst>
                                          <p:attrName>style.visibility</p:attrName>
                                        </p:attrNameLst>
                                      </p:cBhvr>
                                      <p:to>
                                        <p:strVal val="visible"/>
                                      </p:to>
                                    </p:set>
                                    <p:animEffect transition="in" filter="fade">
                                      <p:cBhvr>
                                        <p:cTn id="47" dur="500"/>
                                        <p:tgtEl>
                                          <p:spTgt spid="20">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0">
                                            <p:txEl>
                                              <p:pRg st="7" end="7"/>
                                            </p:txEl>
                                          </p:spTgt>
                                        </p:tgtEl>
                                        <p:attrNameLst>
                                          <p:attrName>style.visibility</p:attrName>
                                        </p:attrNameLst>
                                      </p:cBhvr>
                                      <p:to>
                                        <p:strVal val="visible"/>
                                      </p:to>
                                    </p:set>
                                    <p:animEffect transition="in" filter="fade">
                                      <p:cBhvr>
                                        <p:cTn id="52" dur="500"/>
                                        <p:tgtEl>
                                          <p:spTgt spid="2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203848" y="1467368"/>
            <a:ext cx="5472608" cy="576064"/>
          </a:xfrm>
          <a:prstGeom prst="round2DiagRect">
            <a:avLst>
              <a:gd name="adj1" fmla="val 50000"/>
              <a:gd name="adj2" fmla="val 0"/>
            </a:avLst>
          </a:prstGeom>
        </p:spPr>
        <p:style>
          <a:lnRef idx="0">
            <a:schemeClr val="accent4"/>
          </a:lnRef>
          <a:fillRef idx="3">
            <a:schemeClr val="accent4"/>
          </a:fillRef>
          <a:effectRef idx="3">
            <a:schemeClr val="accent4"/>
          </a:effectRef>
          <a:fontRef idx="minor">
            <a:schemeClr val="lt1"/>
          </a:fontRef>
        </p:style>
        <p:txBody>
          <a:bodyPr rtlCol="1" anchor="ctr"/>
          <a:lstStyle/>
          <a:p>
            <a:pPr algn="l"/>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معنى الضوابط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843424" y="1227816"/>
            <a:ext cx="1049056" cy="1049056"/>
          </a:xfrm>
          <a:prstGeom prst="star8">
            <a:avLst/>
          </a:prstGeom>
          <a:ln/>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2" name="مستطيل مستدير الزوايا 11"/>
          <p:cNvSpPr/>
          <p:nvPr/>
        </p:nvSpPr>
        <p:spPr>
          <a:xfrm rot="16200000">
            <a:off x="7236296" y="4005064"/>
            <a:ext cx="2592288" cy="57606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2800" dirty="0" smtClean="0">
                <a:solidFill>
                  <a:schemeClr val="tx2">
                    <a:lumMod val="75000"/>
                  </a:schemeClr>
                </a:solidFill>
                <a:effectLst>
                  <a:outerShdw blurRad="38100" dist="38100" dir="2700000" algn="tl">
                    <a:srgbClr val="C0C0C0"/>
                  </a:outerShdw>
                </a:effectLst>
                <a:cs typeface="AL-Mohanad Bold" pitchFamily="2" charset="-78"/>
              </a:rPr>
              <a:t>الطائفة الثالثة</a:t>
            </a:r>
            <a:endParaRPr lang="en-US" sz="28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19" name="مستطيل مستدير الزوايا 18"/>
          <p:cNvSpPr/>
          <p:nvPr/>
        </p:nvSpPr>
        <p:spPr>
          <a:xfrm>
            <a:off x="3923928" y="2043432"/>
            <a:ext cx="3600400" cy="470491"/>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r>
              <a:rPr lang="ar-SA" sz="2000" dirty="0">
                <a:solidFill>
                  <a:srgbClr val="C00000"/>
                </a:solidFill>
                <a:cs typeface="AL-Mateen" pitchFamily="2" charset="-78"/>
              </a:rPr>
              <a:t>في الاصطلاح افترق العلماء إلى ثلاث طوائف :</a:t>
            </a:r>
          </a:p>
        </p:txBody>
      </p:sp>
      <p:sp>
        <p:nvSpPr>
          <p:cNvPr id="20" name="مستطيل مستدير الزوايا 19"/>
          <p:cNvSpPr/>
          <p:nvPr/>
        </p:nvSpPr>
        <p:spPr>
          <a:xfrm>
            <a:off x="323528" y="2630800"/>
            <a:ext cx="7786744" cy="389454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2300" dirty="0">
                <a:solidFill>
                  <a:schemeClr val="tx1"/>
                </a:solidFill>
                <a:effectLst>
                  <a:outerShdw blurRad="38100" dist="38100" dir="2700000" algn="tl">
                    <a:srgbClr val="C0C0C0"/>
                  </a:outerShdw>
                </a:effectLst>
                <a:cs typeface="AL-Mohanad Bold" pitchFamily="2" charset="-78"/>
              </a:rPr>
              <a:t>تفسير الضابط بمعنى أوسع ، فٌيحُمل على معناه اللغوي الدال على الحصر والحبس فالضابط هو كل ما يحصر ويحبس . </a:t>
            </a:r>
            <a:endParaRPr lang="ar-SA" sz="2300" dirty="0" smtClean="0">
              <a:solidFill>
                <a:schemeClr val="tx1"/>
              </a:solidFill>
              <a:effectLst>
                <a:outerShdw blurRad="38100" dist="38100" dir="2700000" algn="tl">
                  <a:srgbClr val="C0C0C0"/>
                </a:outerShdw>
              </a:effectLst>
              <a:cs typeface="AL-Mohanad Bold" pitchFamily="2" charset="-78"/>
            </a:endParaRPr>
          </a:p>
          <a:p>
            <a:pPr algn="just">
              <a:defRPr/>
            </a:pPr>
            <a:r>
              <a:rPr lang="ar-SA" sz="2300" dirty="0" smtClean="0">
                <a:solidFill>
                  <a:schemeClr val="tx1"/>
                </a:solidFill>
                <a:effectLst>
                  <a:outerShdw blurRad="38100" dist="38100" dir="2700000" algn="tl">
                    <a:srgbClr val="C0C0C0"/>
                  </a:outerShdw>
                </a:effectLst>
                <a:cs typeface="AL-Mohanad Bold" pitchFamily="2" charset="-78"/>
              </a:rPr>
              <a:t>* </a:t>
            </a:r>
            <a:r>
              <a:rPr lang="ar-SA" sz="2300" dirty="0" smtClean="0">
                <a:solidFill>
                  <a:srgbClr val="8A0000"/>
                </a:solidFill>
                <a:effectLst>
                  <a:outerShdw blurRad="38100" dist="38100" dir="2700000" algn="tl">
                    <a:srgbClr val="C0C0C0"/>
                  </a:outerShdw>
                </a:effectLst>
                <a:cs typeface="AL-Mohanad Bold" pitchFamily="2" charset="-78"/>
              </a:rPr>
              <a:t>ومن استعمالات الضابط : </a:t>
            </a:r>
          </a:p>
          <a:p>
            <a:pPr>
              <a:defRPr/>
            </a:pPr>
            <a:r>
              <a:rPr lang="ar-SA" sz="2300" dirty="0">
                <a:solidFill>
                  <a:schemeClr val="tx1"/>
                </a:solidFill>
                <a:effectLst>
                  <a:outerShdw blurRad="38100" dist="38100" dir="2700000" algn="tl">
                    <a:srgbClr val="C0C0C0"/>
                  </a:outerShdw>
                </a:effectLst>
              </a:rPr>
              <a:t>●</a:t>
            </a:r>
            <a:r>
              <a:rPr lang="ar-SA" sz="2300" dirty="0">
                <a:solidFill>
                  <a:schemeClr val="tx1"/>
                </a:solidFill>
                <a:effectLst>
                  <a:outerShdw blurRad="38100" dist="38100" dir="2700000" algn="tl">
                    <a:srgbClr val="C0C0C0"/>
                  </a:outerShdw>
                </a:effectLst>
                <a:cs typeface="AL-Mohanad Bold" pitchFamily="2" charset="-78"/>
              </a:rPr>
              <a:t> إطلاقه على تعريف الشيء </a:t>
            </a:r>
            <a:r>
              <a:rPr lang="ar-SA" sz="2300" dirty="0" smtClean="0">
                <a:solidFill>
                  <a:schemeClr val="tx1"/>
                </a:solidFill>
                <a:effectLst>
                  <a:outerShdw blurRad="38100" dist="38100" dir="2700000" algn="tl">
                    <a:srgbClr val="C0C0C0"/>
                  </a:outerShdw>
                </a:effectLst>
                <a:cs typeface="AL-Mohanad Bold" pitchFamily="2" charset="-78"/>
              </a:rPr>
              <a:t>: كضابط </a:t>
            </a:r>
            <a:r>
              <a:rPr lang="ar-SA" sz="2300" dirty="0">
                <a:solidFill>
                  <a:schemeClr val="tx1"/>
                </a:solidFill>
                <a:effectLst>
                  <a:outerShdw blurRad="38100" dist="38100" dir="2700000" algn="tl">
                    <a:srgbClr val="C0C0C0"/>
                  </a:outerShdw>
                </a:effectLst>
                <a:cs typeface="AL-Mohanad Bold" pitchFamily="2" charset="-78"/>
              </a:rPr>
              <a:t>: العصبة كل ذكر ليس بينه وبين الميت أنثى </a:t>
            </a:r>
            <a:r>
              <a:rPr lang="ar-SA" sz="2300" dirty="0" smtClean="0">
                <a:solidFill>
                  <a:schemeClr val="tx1"/>
                </a:solidFill>
                <a:effectLst>
                  <a:outerShdw blurRad="38100" dist="38100" dir="2700000" algn="tl">
                    <a:srgbClr val="C0C0C0"/>
                  </a:outerShdw>
                </a:effectLst>
                <a:cs typeface="AL-Mohanad Bold" pitchFamily="2" charset="-78"/>
              </a:rPr>
              <a:t>.</a:t>
            </a:r>
            <a:endParaRPr lang="ar-SA" sz="2300" dirty="0">
              <a:solidFill>
                <a:schemeClr val="tx1"/>
              </a:solidFill>
              <a:effectLst>
                <a:outerShdw blurRad="38100" dist="38100" dir="2700000" algn="tl">
                  <a:srgbClr val="C0C0C0"/>
                </a:outerShdw>
              </a:effectLst>
              <a:cs typeface="AL-Mohanad Bold" pitchFamily="2" charset="-78"/>
            </a:endParaRPr>
          </a:p>
          <a:p>
            <a:pPr>
              <a:defRPr/>
            </a:pPr>
            <a:r>
              <a:rPr lang="ar-SA" sz="2300" dirty="0">
                <a:solidFill>
                  <a:schemeClr val="tx1"/>
                </a:solidFill>
                <a:effectLst>
                  <a:outerShdw blurRad="38100" dist="38100" dir="2700000" algn="tl">
                    <a:srgbClr val="C0C0C0"/>
                  </a:outerShdw>
                </a:effectLst>
              </a:rPr>
              <a:t>●</a:t>
            </a:r>
            <a:r>
              <a:rPr lang="ar-SA" sz="2300" dirty="0">
                <a:solidFill>
                  <a:schemeClr val="tx1"/>
                </a:solidFill>
                <a:effectLst>
                  <a:outerShdw blurRad="38100" dist="38100" dir="2700000" algn="tl">
                    <a:srgbClr val="C0C0C0"/>
                  </a:outerShdw>
                </a:effectLst>
                <a:cs typeface="AL-Mohanad Bold" pitchFamily="2" charset="-78"/>
              </a:rPr>
              <a:t> إطلاقه على المقياس </a:t>
            </a:r>
            <a:r>
              <a:rPr lang="ar-SA" sz="2300" dirty="0" smtClean="0">
                <a:solidFill>
                  <a:schemeClr val="tx1"/>
                </a:solidFill>
                <a:effectLst>
                  <a:outerShdw blurRad="38100" dist="38100" dir="2700000" algn="tl">
                    <a:srgbClr val="C0C0C0"/>
                  </a:outerShdw>
                </a:effectLst>
                <a:cs typeface="AL-Mohanad Bold" pitchFamily="2" charset="-78"/>
              </a:rPr>
              <a:t>: كقولهم </a:t>
            </a:r>
            <a:r>
              <a:rPr lang="ar-SA" sz="2300" dirty="0">
                <a:solidFill>
                  <a:schemeClr val="tx1"/>
                </a:solidFill>
                <a:effectLst>
                  <a:outerShdw blurRad="38100" dist="38100" dir="2700000" algn="tl">
                    <a:srgbClr val="C0C0C0"/>
                  </a:outerShdw>
                </a:effectLst>
                <a:cs typeface="AL-Mohanad Bold" pitchFamily="2" charset="-78"/>
              </a:rPr>
              <a:t>: ( ضابط المشقة المؤثرة في التخفيف هو كذا </a:t>
            </a:r>
            <a:r>
              <a:rPr lang="ar-SA" sz="2300" dirty="0" smtClean="0">
                <a:solidFill>
                  <a:schemeClr val="tx1"/>
                </a:solidFill>
                <a:effectLst>
                  <a:outerShdw blurRad="38100" dist="38100" dir="2700000" algn="tl">
                    <a:srgbClr val="C0C0C0"/>
                  </a:outerShdw>
                </a:effectLst>
                <a:cs typeface="AL-Mohanad Bold" pitchFamily="2" charset="-78"/>
              </a:rPr>
              <a:t>) </a:t>
            </a:r>
            <a:endParaRPr lang="ar-SA" sz="2300" dirty="0">
              <a:solidFill>
                <a:schemeClr val="tx1"/>
              </a:solidFill>
              <a:effectLst>
                <a:outerShdw blurRad="38100" dist="38100" dir="2700000" algn="tl">
                  <a:srgbClr val="C0C0C0"/>
                </a:outerShdw>
              </a:effectLst>
              <a:cs typeface="AL-Mohanad Bold" pitchFamily="2" charset="-78"/>
            </a:endParaRPr>
          </a:p>
          <a:p>
            <a:pPr>
              <a:defRPr/>
            </a:pPr>
            <a:r>
              <a:rPr lang="ar-SA" sz="2300" dirty="0">
                <a:solidFill>
                  <a:schemeClr val="tx1"/>
                </a:solidFill>
                <a:effectLst>
                  <a:outerShdw blurRad="38100" dist="38100" dir="2700000" algn="tl">
                    <a:srgbClr val="C0C0C0"/>
                  </a:outerShdw>
                </a:effectLst>
              </a:rPr>
              <a:t>●</a:t>
            </a:r>
            <a:r>
              <a:rPr lang="ar-SA" sz="2300" dirty="0">
                <a:solidFill>
                  <a:schemeClr val="tx1"/>
                </a:solidFill>
                <a:effectLst>
                  <a:outerShdw blurRad="38100" dist="38100" dir="2700000" algn="tl">
                    <a:srgbClr val="C0C0C0"/>
                  </a:outerShdw>
                </a:effectLst>
                <a:cs typeface="AL-Mohanad Bold" pitchFamily="2" charset="-78"/>
              </a:rPr>
              <a:t> إطلاقه على تقاسيم </a:t>
            </a:r>
            <a:r>
              <a:rPr lang="ar-SA" sz="2300" dirty="0" smtClean="0">
                <a:solidFill>
                  <a:schemeClr val="tx1"/>
                </a:solidFill>
                <a:effectLst>
                  <a:outerShdw blurRad="38100" dist="38100" dir="2700000" algn="tl">
                    <a:srgbClr val="C0C0C0"/>
                  </a:outerShdw>
                </a:effectLst>
                <a:cs typeface="AL-Mohanad Bold" pitchFamily="2" charset="-78"/>
              </a:rPr>
              <a:t>الشيء: كقولهم: </a:t>
            </a:r>
            <a:r>
              <a:rPr lang="ar-SA" sz="2300" dirty="0">
                <a:solidFill>
                  <a:schemeClr val="tx1"/>
                </a:solidFill>
                <a:effectLst>
                  <a:outerShdw blurRad="38100" dist="38100" dir="2700000" algn="tl">
                    <a:srgbClr val="C0C0C0"/>
                  </a:outerShdw>
                </a:effectLst>
                <a:cs typeface="AL-Mohanad Bold" pitchFamily="2" charset="-78"/>
              </a:rPr>
              <a:t>(ضابط الناس في الإمامة أقسام </a:t>
            </a:r>
            <a:r>
              <a:rPr lang="ar-SA" sz="2300" dirty="0" smtClean="0">
                <a:solidFill>
                  <a:schemeClr val="tx1"/>
                </a:solidFill>
                <a:effectLst>
                  <a:outerShdw blurRad="38100" dist="38100" dir="2700000" algn="tl">
                    <a:srgbClr val="C0C0C0"/>
                  </a:outerShdw>
                </a:effectLst>
                <a:cs typeface="AL-Mohanad Bold" pitchFamily="2" charset="-78"/>
              </a:rPr>
              <a:t>الأول..) </a:t>
            </a:r>
            <a:r>
              <a:rPr lang="ar-SA" sz="2300" dirty="0" smtClean="0">
                <a:solidFill>
                  <a:schemeClr val="tx1"/>
                </a:solidFill>
                <a:effectLst>
                  <a:outerShdw blurRad="38100" dist="38100" dir="2700000" algn="tl">
                    <a:srgbClr val="C0C0C0"/>
                  </a:outerShdw>
                </a:effectLst>
              </a:rPr>
              <a:t>●</a:t>
            </a:r>
            <a:r>
              <a:rPr lang="ar-SA" sz="2300" dirty="0" smtClean="0">
                <a:solidFill>
                  <a:schemeClr val="tx1"/>
                </a:solidFill>
                <a:effectLst>
                  <a:outerShdw blurRad="38100" dist="38100" dir="2700000" algn="tl">
                    <a:srgbClr val="C0C0C0"/>
                  </a:outerShdw>
                </a:effectLst>
                <a:cs typeface="AL-Mohanad Bold" pitchFamily="2" charset="-78"/>
              </a:rPr>
              <a:t> </a:t>
            </a:r>
            <a:r>
              <a:rPr lang="ar-SA" sz="2300" dirty="0">
                <a:solidFill>
                  <a:schemeClr val="tx1"/>
                </a:solidFill>
                <a:effectLst>
                  <a:outerShdw blurRad="38100" dist="38100" dir="2700000" algn="tl">
                    <a:srgbClr val="C0C0C0"/>
                  </a:outerShdw>
                </a:effectLst>
                <a:cs typeface="AL-Mohanad Bold" pitchFamily="2" charset="-78"/>
              </a:rPr>
              <a:t>إطلاقه على أحكام فقهية عادية </a:t>
            </a:r>
            <a:r>
              <a:rPr lang="ar-SA" sz="2300" dirty="0" smtClean="0">
                <a:solidFill>
                  <a:schemeClr val="tx1"/>
                </a:solidFill>
                <a:effectLst>
                  <a:outerShdw blurRad="38100" dist="38100" dir="2700000" algn="tl">
                    <a:srgbClr val="C0C0C0"/>
                  </a:outerShdw>
                </a:effectLst>
                <a:cs typeface="AL-Mohanad Bold" pitchFamily="2" charset="-78"/>
              </a:rPr>
              <a:t>: كقولهم </a:t>
            </a:r>
            <a:r>
              <a:rPr lang="ar-SA" sz="2300" dirty="0">
                <a:solidFill>
                  <a:schemeClr val="tx1"/>
                </a:solidFill>
                <a:effectLst>
                  <a:outerShdw blurRad="38100" dist="38100" dir="2700000" algn="tl">
                    <a:srgbClr val="C0C0C0"/>
                  </a:outerShdw>
                </a:effectLst>
                <a:cs typeface="AL-Mohanad Bold" pitchFamily="2" charset="-78"/>
              </a:rPr>
              <a:t>: (تعتبر مسافة القصر في </a:t>
            </a:r>
            <a:r>
              <a:rPr lang="ar-SA" sz="2300" dirty="0" smtClean="0">
                <a:solidFill>
                  <a:schemeClr val="tx1"/>
                </a:solidFill>
                <a:effectLst>
                  <a:outerShdw blurRad="38100" dist="38100" dir="2700000" algn="tl">
                    <a:srgbClr val="C0C0C0"/>
                  </a:outerShdw>
                </a:effectLst>
                <a:cs typeface="AL-Mohanad Bold" pitchFamily="2" charset="-78"/>
              </a:rPr>
              <a:t>غير الصلاة </a:t>
            </a:r>
            <a:r>
              <a:rPr lang="ar-SA" sz="2300" dirty="0">
                <a:solidFill>
                  <a:schemeClr val="tx1"/>
                </a:solidFill>
                <a:effectLst>
                  <a:outerShdw blurRad="38100" dist="38100" dir="2700000" algn="tl">
                    <a:srgbClr val="C0C0C0"/>
                  </a:outerShdw>
                </a:effectLst>
                <a:cs typeface="AL-Mohanad Bold" pitchFamily="2" charset="-78"/>
              </a:rPr>
              <a:t>ما صححه الرافعي). </a:t>
            </a:r>
            <a:endParaRPr lang="en-US" sz="23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1789179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bg/>
                                          </p:spTgt>
                                        </p:tgtEl>
                                        <p:attrNameLst>
                                          <p:attrName>style.visibility</p:attrName>
                                        </p:attrNameLst>
                                      </p:cBhvr>
                                      <p:to>
                                        <p:strVal val="visible"/>
                                      </p:to>
                                    </p:set>
                                    <p:animEffect transition="in" filter="fade">
                                      <p:cBhvr>
                                        <p:cTn id="12" dur="500"/>
                                        <p:tgtEl>
                                          <p:spTgt spid="20">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xEl>
                                              <p:pRg st="0" end="0"/>
                                            </p:txEl>
                                          </p:spTgt>
                                        </p:tgtEl>
                                        <p:attrNameLst>
                                          <p:attrName>style.visibility</p:attrName>
                                        </p:attrNameLst>
                                      </p:cBhvr>
                                      <p:to>
                                        <p:strVal val="visible"/>
                                      </p:to>
                                    </p:set>
                                    <p:animEffect transition="in" filter="fade">
                                      <p:cBhvr>
                                        <p:cTn id="17" dur="500"/>
                                        <p:tgtEl>
                                          <p:spTgt spid="2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xEl>
                                              <p:pRg st="1" end="1"/>
                                            </p:txEl>
                                          </p:spTgt>
                                        </p:tgtEl>
                                        <p:attrNameLst>
                                          <p:attrName>style.visibility</p:attrName>
                                        </p:attrNameLst>
                                      </p:cBhvr>
                                      <p:to>
                                        <p:strVal val="visible"/>
                                      </p:to>
                                    </p:set>
                                    <p:animEffect transition="in" filter="fade">
                                      <p:cBhvr>
                                        <p:cTn id="22" dur="500"/>
                                        <p:tgtEl>
                                          <p:spTgt spid="20">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xEl>
                                              <p:pRg st="2" end="2"/>
                                            </p:txEl>
                                          </p:spTgt>
                                        </p:tgtEl>
                                        <p:attrNameLst>
                                          <p:attrName>style.visibility</p:attrName>
                                        </p:attrNameLst>
                                      </p:cBhvr>
                                      <p:to>
                                        <p:strVal val="visible"/>
                                      </p:to>
                                    </p:set>
                                    <p:animEffect transition="in" filter="fade">
                                      <p:cBhvr>
                                        <p:cTn id="27" dur="500"/>
                                        <p:tgtEl>
                                          <p:spTgt spid="20">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xEl>
                                              <p:pRg st="3" end="3"/>
                                            </p:txEl>
                                          </p:spTgt>
                                        </p:tgtEl>
                                        <p:attrNameLst>
                                          <p:attrName>style.visibility</p:attrName>
                                        </p:attrNameLst>
                                      </p:cBhvr>
                                      <p:to>
                                        <p:strVal val="visible"/>
                                      </p:to>
                                    </p:set>
                                    <p:animEffect transition="in" filter="fade">
                                      <p:cBhvr>
                                        <p:cTn id="32" dur="500"/>
                                        <p:tgtEl>
                                          <p:spTgt spid="20">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xEl>
                                              <p:pRg st="4" end="4"/>
                                            </p:txEl>
                                          </p:spTgt>
                                        </p:tgtEl>
                                        <p:attrNameLst>
                                          <p:attrName>style.visibility</p:attrName>
                                        </p:attrNameLst>
                                      </p:cBhvr>
                                      <p:to>
                                        <p:strVal val="visible"/>
                                      </p:to>
                                    </p:set>
                                    <p:animEffect transition="in" filter="fade">
                                      <p:cBhvr>
                                        <p:cTn id="37" dur="500"/>
                                        <p:tgtEl>
                                          <p:spTgt spid="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619672" y="1700808"/>
            <a:ext cx="6912768" cy="792088"/>
          </a:xfrm>
          <a:prstGeom prst="round2DiagRect">
            <a:avLst>
              <a:gd name="adj1" fmla="val 50000"/>
              <a:gd name="adj2" fmla="val 0"/>
            </a:avLst>
          </a:prstGeom>
        </p:spPr>
        <p:style>
          <a:lnRef idx="0">
            <a:schemeClr val="accent4"/>
          </a:lnRef>
          <a:fillRef idx="3">
            <a:schemeClr val="accent4"/>
          </a:fillRef>
          <a:effectRef idx="3">
            <a:schemeClr val="accent4"/>
          </a:effectRef>
          <a:fontRef idx="minor">
            <a:schemeClr val="lt1"/>
          </a:fontRef>
        </p:style>
        <p:txBody>
          <a:bodyPr rtlCol="1" anchor="ctr"/>
          <a:lstStyle/>
          <a:p>
            <a:pPr algn="l"/>
            <a:r>
              <a:rPr lang="ar-SA"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ما معنى الضوابط الفقهية ؟</a:t>
            </a:r>
            <a:endParaRPr lang="ar-SA"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7699408" y="1443840"/>
            <a:ext cx="1337088" cy="1337088"/>
          </a:xfrm>
          <a:prstGeom prst="star8">
            <a:avLst/>
          </a:prstGeom>
          <a:ln/>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1" name="مستطيل مستدير الزوايا 10"/>
          <p:cNvSpPr/>
          <p:nvPr/>
        </p:nvSpPr>
        <p:spPr>
          <a:xfrm>
            <a:off x="1448360" y="4303652"/>
            <a:ext cx="6223752" cy="997555"/>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pPr>
            <a:r>
              <a:rPr lang="ar-SA" sz="3600" dirty="0" smtClean="0">
                <a:solidFill>
                  <a:schemeClr val="tx2">
                    <a:lumMod val="75000"/>
                  </a:schemeClr>
                </a:solidFill>
                <a:effectLst>
                  <a:outerShdw blurRad="38100" dist="38100" dir="2700000" algn="tl">
                    <a:srgbClr val="C0C0C0"/>
                  </a:outerShdw>
                </a:effectLst>
                <a:cs typeface="AL-Mohanad Bold" pitchFamily="2" charset="-78"/>
              </a:rPr>
              <a:t>ما جمع فروعاً متعددة من باب واحد .</a:t>
            </a:r>
            <a:endParaRPr lang="en-US" sz="36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9" name="شكل بيضاوي 8"/>
          <p:cNvSpPr/>
          <p:nvPr/>
        </p:nvSpPr>
        <p:spPr>
          <a:xfrm>
            <a:off x="2589243" y="2976621"/>
            <a:ext cx="3965514" cy="1100449"/>
          </a:xfrm>
          <a:prstGeom prst="ellipse">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2800" dirty="0" smtClean="0">
                <a:cs typeface="AL-Mateen" pitchFamily="2" charset="-78"/>
              </a:rPr>
              <a:t>التعريف المُختار </a:t>
            </a:r>
            <a:endParaRPr lang="ar-SA" sz="2800" dirty="0">
              <a:cs typeface="AL-Mateen" pitchFamily="2" charset="-78"/>
            </a:endParaRPr>
          </a:p>
        </p:txBody>
      </p:sp>
    </p:spTree>
    <p:extLst>
      <p:ext uri="{BB962C8B-B14F-4D97-AF65-F5344CB8AC3E}">
        <p14:creationId xmlns:p14="http://schemas.microsoft.com/office/powerpoint/2010/main" xmlns="" val="320350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020060" y="1428664"/>
            <a:ext cx="3096344" cy="792088"/>
          </a:xfrm>
          <a:prstGeom prst="round2DiagRect">
            <a:avLst>
              <a:gd name="adj1" fmla="val 50000"/>
              <a:gd name="adj2" fmla="val 0"/>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المدارك </a:t>
            </a:r>
            <a:endParaRPr lang="ar-SA"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612348" y="1238408"/>
            <a:ext cx="1172600" cy="1172600"/>
          </a:xfrm>
          <a:prstGeom prst="star8">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6" name="نجمة ذات 8 نقاط 5"/>
          <p:cNvSpPr/>
          <p:nvPr/>
        </p:nvSpPr>
        <p:spPr>
          <a:xfrm>
            <a:off x="2651750" y="1610685"/>
            <a:ext cx="791211" cy="791211"/>
          </a:xfrm>
          <a:prstGeom prst="star8">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7" name="مستطيل مستدير الزوايا 6"/>
          <p:cNvSpPr/>
          <p:nvPr/>
        </p:nvSpPr>
        <p:spPr>
          <a:xfrm>
            <a:off x="7357368" y="2204864"/>
            <a:ext cx="1440160" cy="470491"/>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dirty="0" smtClean="0">
                <a:solidFill>
                  <a:srgbClr val="C00000"/>
                </a:solidFill>
                <a:cs typeface="AL-Mateen" pitchFamily="2" charset="-78"/>
              </a:rPr>
              <a:t>ما معناها : </a:t>
            </a:r>
            <a:endParaRPr lang="ar-SA" sz="2000" dirty="0">
              <a:solidFill>
                <a:srgbClr val="C00000"/>
              </a:solidFill>
              <a:cs typeface="AL-Mateen" pitchFamily="2" charset="-78"/>
            </a:endParaRPr>
          </a:p>
        </p:txBody>
      </p:sp>
      <p:sp>
        <p:nvSpPr>
          <p:cNvPr id="10" name="مستطيل مستدير الزوايا 9"/>
          <p:cNvSpPr/>
          <p:nvPr/>
        </p:nvSpPr>
        <p:spPr>
          <a:xfrm>
            <a:off x="660624" y="2739984"/>
            <a:ext cx="8136904" cy="576064"/>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3200" dirty="0" smtClean="0">
                <a:solidFill>
                  <a:srgbClr val="FF0000"/>
                </a:solidFill>
                <a:effectLst>
                  <a:outerShdw blurRad="38100" dist="38100" dir="2700000" algn="tl">
                    <a:srgbClr val="C0C0C0"/>
                  </a:outerShdw>
                </a:effectLst>
                <a:cs typeface="AL-Mohanad Bold" pitchFamily="2" charset="-78"/>
              </a:rPr>
              <a:t>* في اللغة </a:t>
            </a:r>
            <a:r>
              <a:rPr lang="ar-SA" sz="2400" dirty="0" smtClean="0">
                <a:solidFill>
                  <a:schemeClr val="tx1"/>
                </a:solidFill>
                <a:effectLst>
                  <a:outerShdw blurRad="38100" dist="38100" dir="2700000" algn="tl">
                    <a:srgbClr val="C0C0C0"/>
                  </a:outerShdw>
                </a:effectLst>
                <a:cs typeface="AL-Mohanad Bold" pitchFamily="2" charset="-78"/>
              </a:rPr>
              <a:t>: جمع مدرك ، و تفيد مادة الكلمة في اللغة الوصول إلى الشيء .</a:t>
            </a:r>
            <a:endParaRPr lang="ar-SA" sz="2400" dirty="0">
              <a:solidFill>
                <a:schemeClr val="tx1"/>
              </a:solidFill>
              <a:effectLst>
                <a:outerShdw blurRad="38100" dist="38100" dir="2700000" algn="tl">
                  <a:srgbClr val="C0C0C0"/>
                </a:outerShdw>
              </a:effectLst>
              <a:cs typeface="AL-Mohanad Bold" pitchFamily="2" charset="-78"/>
            </a:endParaRPr>
          </a:p>
        </p:txBody>
      </p:sp>
      <p:sp>
        <p:nvSpPr>
          <p:cNvPr id="12" name="مستطيل مستدير الزوايا 11"/>
          <p:cNvSpPr/>
          <p:nvPr/>
        </p:nvSpPr>
        <p:spPr>
          <a:xfrm>
            <a:off x="660624" y="3388056"/>
            <a:ext cx="8119488" cy="1697128"/>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3200" dirty="0" smtClean="0">
                <a:solidFill>
                  <a:srgbClr val="FF0000"/>
                </a:solidFill>
                <a:effectLst>
                  <a:outerShdw blurRad="38100" dist="38100" dir="2700000" algn="tl">
                    <a:srgbClr val="C0C0C0"/>
                  </a:outerShdw>
                </a:effectLst>
                <a:cs typeface="AL-Mohanad Bold" pitchFamily="2" charset="-78"/>
              </a:rPr>
              <a:t>* في الاصطلاح : </a:t>
            </a:r>
            <a:r>
              <a:rPr lang="ar-SA" sz="2200" dirty="0" smtClean="0">
                <a:solidFill>
                  <a:schemeClr val="tx1"/>
                </a:solidFill>
                <a:effectLst>
                  <a:outerShdw blurRad="38100" dist="38100" dir="2700000" algn="tl">
                    <a:srgbClr val="C0C0C0"/>
                  </a:outerShdw>
                </a:effectLst>
                <a:cs typeface="AL-Mohanad Bold" pitchFamily="2" charset="-78"/>
              </a:rPr>
              <a:t>* </a:t>
            </a:r>
            <a:r>
              <a:rPr lang="ar-SA" sz="2200" dirty="0">
                <a:solidFill>
                  <a:schemeClr val="tx1"/>
                </a:solidFill>
                <a:effectLst>
                  <a:outerShdw blurRad="38100" dist="38100" dir="2700000" algn="tl">
                    <a:srgbClr val="C0C0C0"/>
                  </a:outerShdw>
                </a:effectLst>
                <a:cs typeface="AL-Mohanad Bold" pitchFamily="2" charset="-78"/>
              </a:rPr>
              <a:t>ما عمّ صوراً ، وكان المقصود من ذكره المعنى المشترك الذي اشتركت به الصور في الحكم . </a:t>
            </a:r>
            <a:r>
              <a:rPr lang="ar-SA" sz="2200" dirty="0" smtClean="0">
                <a:solidFill>
                  <a:schemeClr val="tx1"/>
                </a:solidFill>
                <a:effectLst>
                  <a:outerShdw blurRad="38100" dist="38100" dir="2700000" algn="tl">
                    <a:srgbClr val="C0C0C0"/>
                  </a:outerShdw>
                </a:effectLst>
                <a:cs typeface="AL-Mohanad Bold" pitchFamily="2" charset="-78"/>
              </a:rPr>
              <a:t>* </a:t>
            </a:r>
            <a:r>
              <a:rPr lang="ar-SA" sz="2200" dirty="0">
                <a:solidFill>
                  <a:schemeClr val="tx1"/>
                </a:solidFill>
                <a:effectLst>
                  <a:outerShdw blurRad="38100" dist="38100" dir="2700000" algn="tl">
                    <a:srgbClr val="C0C0C0"/>
                  </a:outerShdw>
                </a:effectLst>
                <a:cs typeface="AL-Mohanad Bold" pitchFamily="2" charset="-78"/>
              </a:rPr>
              <a:t>ويطلقونها على أدلة الأحكام أو العلل والمناظرات التي استند إليها الاجتهاد . </a:t>
            </a:r>
            <a:r>
              <a:rPr lang="ar-SA" sz="2200" dirty="0" smtClean="0">
                <a:solidFill>
                  <a:schemeClr val="tx1"/>
                </a:solidFill>
                <a:effectLst>
                  <a:outerShdw blurRad="38100" dist="38100" dir="2700000" algn="tl">
                    <a:srgbClr val="C0C0C0"/>
                  </a:outerShdw>
                </a:effectLst>
                <a:cs typeface="AL-Mohanad Bold" pitchFamily="2" charset="-78"/>
              </a:rPr>
              <a:t>ووفق </a:t>
            </a:r>
            <a:r>
              <a:rPr lang="ar-SA" sz="2200" dirty="0">
                <a:solidFill>
                  <a:schemeClr val="tx1"/>
                </a:solidFill>
                <a:effectLst>
                  <a:outerShdw blurRad="38100" dist="38100" dir="2700000" algn="tl">
                    <a:srgbClr val="C0C0C0"/>
                  </a:outerShdw>
                </a:effectLst>
                <a:cs typeface="AL-Mohanad Bold" pitchFamily="2" charset="-78"/>
              </a:rPr>
              <a:t>هذا المعنى تتفق مع ما ذكره ابن السبكي من حيث أن المعنى الجامع بين الفروع هو مناط الحكم فيها .</a:t>
            </a:r>
            <a:endParaRPr lang="en-US" sz="2200" dirty="0">
              <a:solidFill>
                <a:schemeClr val="tx1"/>
              </a:solidFill>
              <a:effectLst>
                <a:outerShdw blurRad="38100" dist="38100" dir="2700000" algn="tl">
                  <a:srgbClr val="C0C0C0"/>
                </a:outerShdw>
              </a:effectLst>
              <a:cs typeface="AL-Mohanad Bold" pitchFamily="2" charset="-78"/>
            </a:endParaRPr>
          </a:p>
        </p:txBody>
      </p:sp>
      <p:sp>
        <p:nvSpPr>
          <p:cNvPr id="13" name="مستطيل مستدير الزوايا 12"/>
          <p:cNvSpPr/>
          <p:nvPr/>
        </p:nvSpPr>
        <p:spPr>
          <a:xfrm>
            <a:off x="660624" y="5174608"/>
            <a:ext cx="8119488" cy="1337088"/>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3200" dirty="0" smtClean="0">
                <a:solidFill>
                  <a:srgbClr val="FF0000"/>
                </a:solidFill>
                <a:effectLst>
                  <a:outerShdw blurRad="38100" dist="38100" dir="2700000" algn="tl">
                    <a:srgbClr val="C0C0C0"/>
                  </a:outerShdw>
                </a:effectLst>
                <a:cs typeface="AL-Mohanad Bold" pitchFamily="2" charset="-78"/>
              </a:rPr>
              <a:t>* وما الصلة : </a:t>
            </a:r>
            <a:r>
              <a:rPr lang="ar-SA" sz="2400" dirty="0">
                <a:solidFill>
                  <a:schemeClr val="tx1"/>
                </a:solidFill>
                <a:effectLst>
                  <a:outerShdw blurRad="38100" dist="38100" dir="2700000" algn="tl">
                    <a:srgbClr val="C0C0C0"/>
                  </a:outerShdw>
                </a:effectLst>
                <a:cs typeface="AL-Mohanad Bold" pitchFamily="2" charset="-78"/>
              </a:rPr>
              <a:t>المدرك سواء كان بمعنى الدليل ، أم بمعنى مناط الحكم أو علته ذو صلة واضحة بالمعنى اللّغوي ، وربما كانت هذه الصلة سند الفقهاء في إطلاق المدرك على مناط الحكم ودليله ، لأنه هو الموصل للحكم الشرعي . </a:t>
            </a:r>
            <a:endParaRPr lang="en-US" sz="2400" dirty="0">
              <a:solidFill>
                <a:schemeClr val="tx1"/>
              </a:solidFill>
              <a:effectLst>
                <a:outerShdw blurRad="38100" dist="38100" dir="2700000" algn="tl">
                  <a:srgbClr val="C0C0C0"/>
                </a:outerShdw>
              </a:effectLst>
              <a:cs typeface="AL-Mohanad Bold" pitchFamily="2" charset="-78"/>
            </a:endParaRPr>
          </a:p>
        </p:txBody>
      </p:sp>
      <p:grpSp>
        <p:nvGrpSpPr>
          <p:cNvPr id="2" name="مجموعة 1"/>
          <p:cNvGrpSpPr/>
          <p:nvPr/>
        </p:nvGrpSpPr>
        <p:grpSpPr>
          <a:xfrm>
            <a:off x="323528" y="2982948"/>
            <a:ext cx="345313" cy="3030449"/>
            <a:chOff x="323528" y="2982948"/>
            <a:chExt cx="345313" cy="3030449"/>
          </a:xfrm>
        </p:grpSpPr>
        <p:sp>
          <p:nvSpPr>
            <p:cNvPr id="14" name="مستطيل 13"/>
            <p:cNvSpPr/>
            <p:nvPr/>
          </p:nvSpPr>
          <p:spPr>
            <a:xfrm flipH="1">
              <a:off x="323528" y="2982948"/>
              <a:ext cx="91438" cy="2944437"/>
            </a:xfrm>
            <a:prstGeom prst="rect">
              <a:avLst/>
            </a:prstGeom>
            <a:ln>
              <a:noFill/>
            </a:ln>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a:noFill/>
              </a:endParaRPr>
            </a:p>
          </p:txBody>
        </p:sp>
        <p:sp>
          <p:nvSpPr>
            <p:cNvPr id="5" name="سهم إلى اليمين 4"/>
            <p:cNvSpPr/>
            <p:nvPr/>
          </p:nvSpPr>
          <p:spPr>
            <a:xfrm>
              <a:off x="333053" y="5725365"/>
              <a:ext cx="290750" cy="288032"/>
            </a:xfrm>
            <a:prstGeom prst="rightArrow">
              <a:avLst/>
            </a:prstGeom>
            <a:ln>
              <a:noFill/>
            </a:ln>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a:noFill/>
              </a:endParaRPr>
            </a:p>
          </p:txBody>
        </p:sp>
        <p:sp>
          <p:nvSpPr>
            <p:cNvPr id="16" name="مستطيل 15"/>
            <p:cNvSpPr/>
            <p:nvPr/>
          </p:nvSpPr>
          <p:spPr>
            <a:xfrm>
              <a:off x="333053" y="2982949"/>
              <a:ext cx="327571" cy="76486"/>
            </a:xfrm>
            <a:prstGeom prst="rect">
              <a:avLst/>
            </a:prstGeom>
            <a:ln>
              <a:noFill/>
            </a:ln>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a:noFill/>
              </a:endParaRPr>
            </a:p>
          </p:txBody>
        </p:sp>
        <p:sp>
          <p:nvSpPr>
            <p:cNvPr id="17" name="مستطيل 16"/>
            <p:cNvSpPr/>
            <p:nvPr/>
          </p:nvSpPr>
          <p:spPr>
            <a:xfrm>
              <a:off x="341270" y="4176759"/>
              <a:ext cx="327571" cy="76486"/>
            </a:xfrm>
            <a:prstGeom prst="rect">
              <a:avLst/>
            </a:prstGeom>
            <a:ln>
              <a:noFill/>
            </a:ln>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a:noFill/>
              </a:endParaRPr>
            </a:p>
          </p:txBody>
        </p:sp>
      </p:grpSp>
    </p:spTree>
    <p:extLst>
      <p:ext uri="{BB962C8B-B14F-4D97-AF65-F5344CB8AC3E}">
        <p14:creationId xmlns:p14="http://schemas.microsoft.com/office/powerpoint/2010/main" xmlns="" val="1038005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2" grpId="0" animBg="1"/>
      <p:bldP spid="1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020060" y="1428664"/>
            <a:ext cx="3096344" cy="792088"/>
          </a:xfrm>
          <a:prstGeom prst="round2DiagRect">
            <a:avLst>
              <a:gd name="adj1" fmla="val 50000"/>
              <a:gd name="adj2" fmla="val 0"/>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المدارك </a:t>
            </a:r>
            <a:endParaRPr lang="ar-SA"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612348" y="1238408"/>
            <a:ext cx="1172600" cy="1172600"/>
          </a:xfrm>
          <a:prstGeom prst="star8">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6" name="نجمة ذات 8 نقاط 5"/>
          <p:cNvSpPr/>
          <p:nvPr/>
        </p:nvSpPr>
        <p:spPr>
          <a:xfrm>
            <a:off x="2651750" y="1610685"/>
            <a:ext cx="791211" cy="791211"/>
          </a:xfrm>
          <a:prstGeom prst="star8">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1" anchor="ctr"/>
          <a:lstStyle/>
          <a:p>
            <a:pPr algn="ctr"/>
            <a:endParaRPr lang="ar-SA"/>
          </a:p>
        </p:txBody>
      </p:sp>
      <p:sp>
        <p:nvSpPr>
          <p:cNvPr id="7" name="مستطيل مستدير الزوايا 6"/>
          <p:cNvSpPr/>
          <p:nvPr/>
        </p:nvSpPr>
        <p:spPr>
          <a:xfrm>
            <a:off x="5076056" y="2677856"/>
            <a:ext cx="3761832" cy="470491"/>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dirty="0" smtClean="0">
                <a:solidFill>
                  <a:srgbClr val="C00000"/>
                </a:solidFill>
                <a:cs typeface="AL-Mateen" pitchFamily="2" charset="-78"/>
              </a:rPr>
              <a:t>ما علاقتها بالقواعد و الضوابط </a:t>
            </a:r>
            <a:endParaRPr lang="ar-SA" sz="2400" dirty="0">
              <a:solidFill>
                <a:srgbClr val="C00000"/>
              </a:solidFill>
              <a:cs typeface="AL-Mateen" pitchFamily="2" charset="-78"/>
            </a:endParaRPr>
          </a:p>
        </p:txBody>
      </p:sp>
      <p:sp>
        <p:nvSpPr>
          <p:cNvPr id="10" name="مستطيل مستدير الزوايا 9"/>
          <p:cNvSpPr/>
          <p:nvPr/>
        </p:nvSpPr>
        <p:spPr>
          <a:xfrm>
            <a:off x="700984" y="3212976"/>
            <a:ext cx="8136904" cy="3024336"/>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3200" dirty="0">
                <a:solidFill>
                  <a:schemeClr val="tx1"/>
                </a:solidFill>
                <a:effectLst>
                  <a:outerShdw blurRad="38100" dist="38100" dir="2700000" algn="tl">
                    <a:srgbClr val="C0C0C0"/>
                  </a:outerShdw>
                </a:effectLst>
                <a:cs typeface="AL-Mohanad Bold" pitchFamily="2" charset="-78"/>
              </a:rPr>
              <a:t>المدرك لا يبدو قسيم للضابط أو القاعدة ، بل هو معنى قد يقوم بهما وقد يختلف عنهما ، لكن الغالب في القواعد أن تكون مدركاً أيضاً، كقاعدة ( </a:t>
            </a:r>
            <a:r>
              <a:rPr lang="ar-SA" sz="3200" dirty="0">
                <a:solidFill>
                  <a:srgbClr val="002060"/>
                </a:solidFill>
                <a:effectLst>
                  <a:outerShdw blurRad="38100" dist="38100" dir="2700000" algn="tl">
                    <a:srgbClr val="C0C0C0"/>
                  </a:outerShdw>
                </a:effectLst>
                <a:cs typeface="AL-Mohanad Bold" pitchFamily="2" charset="-78"/>
              </a:rPr>
              <a:t>المشقة تجلب التيسير </a:t>
            </a:r>
            <a:r>
              <a:rPr lang="ar-SA" sz="3200" dirty="0">
                <a:solidFill>
                  <a:schemeClr val="tx1"/>
                </a:solidFill>
                <a:effectLst>
                  <a:outerShdw blurRad="38100" dist="38100" dir="2700000" algn="tl">
                    <a:srgbClr val="C0C0C0"/>
                  </a:outerShdw>
                </a:effectLst>
                <a:cs typeface="AL-Mohanad Bold" pitchFamily="2" charset="-78"/>
              </a:rPr>
              <a:t>) فإنها </a:t>
            </a:r>
            <a:r>
              <a:rPr lang="ar-SA" sz="3200" dirty="0" smtClean="0">
                <a:solidFill>
                  <a:schemeClr val="tx1"/>
                </a:solidFill>
                <a:effectLst>
                  <a:outerShdw blurRad="38100" dist="38100" dir="2700000" algn="tl">
                    <a:srgbClr val="C0C0C0"/>
                  </a:outerShdw>
                </a:effectLst>
                <a:cs typeface="AL-Mohanad Bold" pitchFamily="2" charset="-78"/>
              </a:rPr>
              <a:t>مــــدرك </a:t>
            </a:r>
            <a:r>
              <a:rPr lang="ar-SA" sz="3200" dirty="0">
                <a:solidFill>
                  <a:schemeClr val="tx1"/>
                </a:solidFill>
                <a:effectLst>
                  <a:outerShdw blurRad="38100" dist="38100" dir="2700000" algn="tl">
                    <a:srgbClr val="C0C0C0"/>
                  </a:outerShdw>
                </a:effectLst>
                <a:cs typeface="AL-Mohanad Bold" pitchFamily="2" charset="-78"/>
              </a:rPr>
              <a:t>التخفيفات الشرعية ، ومشعرة بأن سببها هو المشقة </a:t>
            </a:r>
            <a:r>
              <a:rPr lang="ar-SA" sz="3200" dirty="0" smtClean="0">
                <a:solidFill>
                  <a:schemeClr val="tx1"/>
                </a:solidFill>
                <a:effectLst>
                  <a:outerShdw blurRad="38100" dist="38100" dir="2700000" algn="tl">
                    <a:srgbClr val="C0C0C0"/>
                  </a:outerShdw>
                </a:effectLst>
                <a:cs typeface="AL-Mohanad Bold" pitchFamily="2" charset="-78"/>
              </a:rPr>
              <a:t>الحاصــــلة </a:t>
            </a:r>
            <a:r>
              <a:rPr lang="ar-SA" sz="3200" dirty="0">
                <a:solidFill>
                  <a:schemeClr val="tx1"/>
                </a:solidFill>
                <a:effectLst>
                  <a:outerShdw blurRad="38100" dist="38100" dir="2700000" algn="tl">
                    <a:srgbClr val="C0C0C0"/>
                  </a:outerShdw>
                </a:effectLst>
                <a:cs typeface="AL-Mohanad Bold" pitchFamily="2" charset="-78"/>
              </a:rPr>
              <a:t>من الفعل عند عدم التخفيف ، كما أن الغالب في </a:t>
            </a:r>
            <a:r>
              <a:rPr lang="ar-SA" sz="3200" dirty="0" smtClean="0">
                <a:solidFill>
                  <a:schemeClr val="tx1"/>
                </a:solidFill>
                <a:effectLst>
                  <a:outerShdw blurRad="38100" dist="38100" dir="2700000" algn="tl">
                    <a:srgbClr val="C0C0C0"/>
                  </a:outerShdw>
                </a:effectLst>
                <a:cs typeface="AL-Mohanad Bold" pitchFamily="2" charset="-78"/>
              </a:rPr>
              <a:t>الضوابـــــــط </a:t>
            </a:r>
            <a:r>
              <a:rPr lang="ar-SA" sz="3200" dirty="0">
                <a:solidFill>
                  <a:schemeClr val="tx1"/>
                </a:solidFill>
                <a:effectLst>
                  <a:outerShdw blurRad="38100" dist="38100" dir="2700000" algn="tl">
                    <a:srgbClr val="C0C0C0"/>
                  </a:outerShdw>
                </a:effectLst>
                <a:cs typeface="AL-Mohanad Bold" pitchFamily="2" charset="-78"/>
              </a:rPr>
              <a:t>تجردها عن ذلك . </a:t>
            </a:r>
            <a:endParaRPr lang="en-US" sz="32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191687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37677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altLang="zh-CN" sz="4100" dirty="0">
                <a:solidFill>
                  <a:srgbClr val="A50021"/>
                </a:solidFill>
                <a:cs typeface="AL-Mateen" pitchFamily="2" charset="-78"/>
              </a:rPr>
              <a:t>حصيلة التعلُّم</a:t>
            </a:r>
            <a:endParaRPr lang="en-US" sz="4100" dirty="0">
              <a:solidFill>
                <a:srgbClr val="A50021"/>
              </a:solidFill>
              <a:cs typeface="AL-Mateen" pitchFamily="2" charset="-78"/>
            </a:endParaRPr>
          </a:p>
        </p:txBody>
      </p:sp>
      <p:sp>
        <p:nvSpPr>
          <p:cNvPr id="7" name="مستطيل مستدير الزوايا 6"/>
          <p:cNvSpPr/>
          <p:nvPr/>
        </p:nvSpPr>
        <p:spPr>
          <a:xfrm>
            <a:off x="566848" y="3212976"/>
            <a:ext cx="7992888" cy="3168352"/>
          </a:xfrm>
          <a:prstGeom prst="roundRect">
            <a:avLst>
              <a:gd name="adj" fmla="val 8052"/>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buFontTx/>
              <a:buAutoNum type="arabicPeriod" startAt="2"/>
              <a:defRPr/>
            </a:pPr>
            <a:r>
              <a:rPr lang="ar-SA" sz="3000" dirty="0">
                <a:solidFill>
                  <a:srgbClr val="8A0000"/>
                </a:solidFill>
                <a:effectLst>
                  <a:outerShdw blurRad="38100" dist="38100" dir="2700000" algn="tl">
                    <a:srgbClr val="C0C0C0"/>
                  </a:outerShdw>
                </a:effectLst>
                <a:cs typeface="AL-Mohanad Bold" pitchFamily="2" charset="-78"/>
              </a:rPr>
              <a:t>بيان تقسيمات القواعد الرئيسية: من حيث عمومها وشمولها إلى قواعد كبرى وعامة وخاصة وضوابط ومسائل، ومن </a:t>
            </a:r>
            <a:r>
              <a:rPr lang="ar-SA" sz="3000" dirty="0" smtClean="0">
                <a:solidFill>
                  <a:srgbClr val="8A0000"/>
                </a:solidFill>
                <a:effectLst>
                  <a:outerShdw blurRad="38100" dist="38100" dir="2700000" algn="tl">
                    <a:srgbClr val="C0C0C0"/>
                  </a:outerShdw>
                </a:effectLst>
                <a:cs typeface="AL-Mohanad Bold" pitchFamily="2" charset="-78"/>
              </a:rPr>
              <a:t>علاقات،  </a:t>
            </a:r>
            <a:r>
              <a:rPr lang="ar-SA" sz="3000" dirty="0">
                <a:solidFill>
                  <a:srgbClr val="8A0000"/>
                </a:solidFill>
                <a:effectLst>
                  <a:outerShdw blurRad="38100" dist="38100" dir="2700000" algn="tl">
                    <a:srgbClr val="C0C0C0"/>
                  </a:outerShdw>
                </a:effectLst>
                <a:cs typeface="AL-Mohanad Bold" pitchFamily="2" charset="-78"/>
              </a:rPr>
              <a:t>بعضها ببعض إلى قواعد مندرجة تحت غيرها أو مستثنى منها في الحكم أو مستقلة عنها، ومن حيث أصولها إلى قواعد أصلها نصوص أو قواعد أصولية أو </a:t>
            </a:r>
            <a:r>
              <a:rPr lang="ar-SA" sz="3000" dirty="0" smtClean="0">
                <a:solidFill>
                  <a:srgbClr val="8A0000"/>
                </a:solidFill>
                <a:effectLst>
                  <a:outerShdw blurRad="38100" dist="38100" dir="2700000" algn="tl">
                    <a:srgbClr val="C0C0C0"/>
                  </a:outerShdw>
                </a:effectLst>
                <a:cs typeface="AL-Mohanad Bold" pitchFamily="2" charset="-78"/>
              </a:rPr>
              <a:t>اجتهادية </a:t>
            </a:r>
            <a:r>
              <a:rPr lang="ar-SA" sz="3000" dirty="0">
                <a:solidFill>
                  <a:srgbClr val="8A0000"/>
                </a:solidFill>
                <a:effectLst>
                  <a:outerShdw blurRad="38100" dist="38100" dir="2700000" algn="tl">
                    <a:srgbClr val="C0C0C0"/>
                  </a:outerShdw>
                </a:effectLst>
                <a:cs typeface="AL-Mohanad Bold" pitchFamily="2" charset="-78"/>
              </a:rPr>
              <a:t>مع توثيقها بذكر مصادرها الأصلية والمذهبية. </a:t>
            </a:r>
            <a:endParaRPr lang="en-US" sz="3000" dirty="0">
              <a:solidFill>
                <a:srgbClr val="8A0000"/>
              </a:solidFill>
              <a:effectLst>
                <a:outerShdw blurRad="38100" dist="38100" dir="2700000" algn="tl">
                  <a:srgbClr val="C0C0C0"/>
                </a:outerShdw>
              </a:effectLst>
              <a:cs typeface="AL-Mohanad Bold" pitchFamily="2" charset="-78"/>
            </a:endParaRPr>
          </a:p>
        </p:txBody>
      </p:sp>
      <p:sp>
        <p:nvSpPr>
          <p:cNvPr id="8" name="نجمة ذات 8 نقاط 7"/>
          <p:cNvSpPr/>
          <p:nvPr/>
        </p:nvSpPr>
        <p:spPr>
          <a:xfrm>
            <a:off x="6552220" y="134076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ستدير الزوايا 1"/>
          <p:cNvSpPr/>
          <p:nvPr/>
        </p:nvSpPr>
        <p:spPr>
          <a:xfrm>
            <a:off x="1218688" y="2393592"/>
            <a:ext cx="6696744" cy="50405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altLang="zh-CN" sz="2800" dirty="0">
                <a:solidFill>
                  <a:schemeClr val="tx1"/>
                </a:solidFill>
                <a:cs typeface="AL-Mateen" pitchFamily="2" charset="-78"/>
              </a:rPr>
              <a:t>بعد دراستك لهذا المقرر سيكون بمقدورك الآتي</a:t>
            </a:r>
            <a:r>
              <a:rPr lang="ar-SA" altLang="zh-CN" sz="2800" dirty="0" smtClean="0">
                <a:solidFill>
                  <a:schemeClr val="tx1"/>
                </a:solidFill>
                <a:cs typeface="AL-Mateen" pitchFamily="2" charset="-78"/>
              </a:rPr>
              <a:t>:</a:t>
            </a:r>
            <a:endParaRPr lang="en-US" sz="2800" dirty="0">
              <a:solidFill>
                <a:schemeClr val="tx1"/>
              </a:solidFill>
              <a:cs typeface="AL-Mateen" pitchFamily="2" charset="-78"/>
            </a:endParaRPr>
          </a:p>
        </p:txBody>
      </p:sp>
    </p:spTree>
    <p:extLst>
      <p:ext uri="{BB962C8B-B14F-4D97-AF65-F5344CB8AC3E}">
        <p14:creationId xmlns:p14="http://schemas.microsoft.com/office/powerpoint/2010/main" xmlns="" val="17306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020060" y="1428664"/>
            <a:ext cx="3096344" cy="792088"/>
          </a:xfrm>
          <a:prstGeom prst="round2DiagRect">
            <a:avLst>
              <a:gd name="adj1" fmla="val 50000"/>
              <a:gd name="adj2" fmla="val 0"/>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المآخذ</a:t>
            </a:r>
            <a:endParaRPr lang="ar-SA"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612348" y="1238408"/>
            <a:ext cx="1172600" cy="1172600"/>
          </a:xfrm>
          <a:prstGeom prst="star8">
            <a:avLst/>
          </a:prstGeom>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نجمة ذات 8 نقاط 5"/>
          <p:cNvSpPr/>
          <p:nvPr/>
        </p:nvSpPr>
        <p:spPr>
          <a:xfrm>
            <a:off x="2651750" y="1610685"/>
            <a:ext cx="791211" cy="791211"/>
          </a:xfrm>
          <a:prstGeom prst="star8">
            <a:avLst/>
          </a:prstGeom>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7" name="مستطيل مستدير الزوايا 6"/>
          <p:cNvSpPr/>
          <p:nvPr/>
        </p:nvSpPr>
        <p:spPr>
          <a:xfrm>
            <a:off x="7397728" y="2276872"/>
            <a:ext cx="1440160" cy="470491"/>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dirty="0" smtClean="0">
                <a:solidFill>
                  <a:srgbClr val="C00000"/>
                </a:solidFill>
                <a:cs typeface="AL-Mateen" pitchFamily="2" charset="-78"/>
              </a:rPr>
              <a:t>ما معناها : </a:t>
            </a:r>
            <a:endParaRPr lang="ar-SA" sz="2000" dirty="0">
              <a:solidFill>
                <a:srgbClr val="C00000"/>
              </a:solidFill>
              <a:cs typeface="AL-Mateen" pitchFamily="2" charset="-78"/>
            </a:endParaRPr>
          </a:p>
        </p:txBody>
      </p:sp>
      <p:sp>
        <p:nvSpPr>
          <p:cNvPr id="10" name="مستطيل مستدير الزوايا 9"/>
          <p:cNvSpPr/>
          <p:nvPr/>
        </p:nvSpPr>
        <p:spPr>
          <a:xfrm>
            <a:off x="700984" y="2811992"/>
            <a:ext cx="8136904" cy="977048"/>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3200" dirty="0" smtClean="0">
                <a:solidFill>
                  <a:srgbClr val="FF0000"/>
                </a:solidFill>
                <a:effectLst>
                  <a:outerShdw blurRad="38100" dist="38100" dir="2700000" algn="tl">
                    <a:srgbClr val="C0C0C0"/>
                  </a:outerShdw>
                </a:effectLst>
                <a:cs typeface="AL-Mohanad Bold" pitchFamily="2" charset="-78"/>
              </a:rPr>
              <a:t>* في اللغة </a:t>
            </a:r>
            <a:r>
              <a:rPr lang="ar-SA" sz="2400" dirty="0" smtClean="0">
                <a:solidFill>
                  <a:schemeClr val="tx1"/>
                </a:solidFill>
                <a:effectLst>
                  <a:outerShdw blurRad="38100" dist="38100" dir="2700000" algn="tl">
                    <a:srgbClr val="C0C0C0"/>
                  </a:outerShdw>
                </a:effectLst>
                <a:cs typeface="AL-Mohanad Bold" pitchFamily="2" charset="-78"/>
              </a:rPr>
              <a:t>: </a:t>
            </a:r>
            <a:r>
              <a:rPr lang="ar-SA" sz="2400" dirty="0">
                <a:solidFill>
                  <a:srgbClr val="002060"/>
                </a:solidFill>
                <a:effectLst>
                  <a:outerShdw blurRad="38100" dist="38100" dir="2700000" algn="tl">
                    <a:srgbClr val="C0C0C0"/>
                  </a:outerShdw>
                </a:effectLst>
                <a:cs typeface="AL-Mohanad Bold" pitchFamily="2" charset="-78"/>
              </a:rPr>
              <a:t>* حوز  الشيء وجَبْيُه وجمعه </a:t>
            </a:r>
            <a:r>
              <a:rPr lang="ar-SA" sz="2400" dirty="0" smtClean="0">
                <a:solidFill>
                  <a:srgbClr val="002060"/>
                </a:solidFill>
                <a:effectLst>
                  <a:outerShdw blurRad="38100" dist="38100" dir="2700000" algn="tl">
                    <a:srgbClr val="C0C0C0"/>
                  </a:outerShdw>
                </a:effectLst>
                <a:cs typeface="AL-Mohanad Bold" pitchFamily="2" charset="-78"/>
              </a:rPr>
              <a:t>.</a:t>
            </a:r>
            <a:endParaRPr lang="ar-SA" sz="2400" dirty="0">
              <a:solidFill>
                <a:srgbClr val="002060"/>
              </a:solidFill>
              <a:effectLst>
                <a:outerShdw blurRad="38100" dist="38100" dir="2700000" algn="tl">
                  <a:srgbClr val="C0C0C0"/>
                </a:outerShdw>
              </a:effectLst>
              <a:cs typeface="AL-Mohanad Bold" pitchFamily="2" charset="-78"/>
            </a:endParaRPr>
          </a:p>
          <a:p>
            <a:pPr>
              <a:defRPr/>
            </a:pPr>
            <a:r>
              <a:rPr lang="ar-SA" sz="2400" dirty="0" smtClean="0">
                <a:solidFill>
                  <a:srgbClr val="002060"/>
                </a:solidFill>
                <a:effectLst>
                  <a:outerShdw blurRad="38100" dist="38100" dir="2700000" algn="tl">
                    <a:srgbClr val="C0C0C0"/>
                  </a:outerShdw>
                </a:effectLst>
                <a:cs typeface="AL-Mohanad Bold" pitchFamily="2" charset="-78"/>
              </a:rPr>
              <a:t>                         * </a:t>
            </a:r>
            <a:r>
              <a:rPr lang="ar-SA" sz="2400" dirty="0">
                <a:solidFill>
                  <a:srgbClr val="002060"/>
                </a:solidFill>
                <a:effectLst>
                  <a:outerShdw blurRad="38100" dist="38100" dir="2700000" algn="tl">
                    <a:srgbClr val="C0C0C0"/>
                  </a:outerShdw>
                </a:effectLst>
                <a:cs typeface="AL-Mohanad Bold" pitchFamily="2" charset="-78"/>
              </a:rPr>
              <a:t>موضع وزمان وطريقة الآخذ، والمنهج والمسلك .</a:t>
            </a:r>
            <a:endParaRPr lang="en-US" sz="2400" dirty="0">
              <a:solidFill>
                <a:srgbClr val="002060"/>
              </a:solidFill>
              <a:effectLst>
                <a:outerShdw blurRad="38100" dist="38100" dir="2700000" algn="tl">
                  <a:srgbClr val="C0C0C0"/>
                </a:outerShdw>
              </a:effectLst>
              <a:cs typeface="AL-Mohanad Bold" pitchFamily="2" charset="-78"/>
            </a:endParaRPr>
          </a:p>
        </p:txBody>
      </p:sp>
      <p:sp>
        <p:nvSpPr>
          <p:cNvPr id="12" name="مستطيل مستدير الزوايا 11"/>
          <p:cNvSpPr/>
          <p:nvPr/>
        </p:nvSpPr>
        <p:spPr>
          <a:xfrm>
            <a:off x="700591" y="3933056"/>
            <a:ext cx="8119488" cy="648072"/>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defRPr/>
            </a:pPr>
            <a:r>
              <a:rPr lang="ar-SA" sz="3200" dirty="0" smtClean="0">
                <a:solidFill>
                  <a:srgbClr val="FF0000"/>
                </a:solidFill>
                <a:effectLst>
                  <a:outerShdw blurRad="38100" dist="38100" dir="2700000" algn="tl">
                    <a:srgbClr val="C0C0C0"/>
                  </a:outerShdw>
                </a:effectLst>
                <a:cs typeface="AL-Mohanad Bold" pitchFamily="2" charset="-78"/>
              </a:rPr>
              <a:t>* في الاصطلاح : </a:t>
            </a:r>
            <a:r>
              <a:rPr lang="ar-SA" sz="2400" dirty="0">
                <a:solidFill>
                  <a:srgbClr val="002060"/>
                </a:solidFill>
                <a:effectLst>
                  <a:outerShdw blurRad="38100" dist="38100" dir="2700000" algn="tl">
                    <a:srgbClr val="C0C0C0"/>
                  </a:outerShdw>
                </a:effectLst>
                <a:cs typeface="AL-Mohanad Bold" pitchFamily="2" charset="-78"/>
              </a:rPr>
              <a:t>الأدلة على الشيء ، أو علته التي من أجلها كان حكمه </a:t>
            </a:r>
            <a:endParaRPr lang="en-US" sz="2400" dirty="0">
              <a:solidFill>
                <a:srgbClr val="002060"/>
              </a:solidFill>
              <a:effectLst>
                <a:outerShdw blurRad="38100" dist="38100" dir="2700000" algn="tl">
                  <a:srgbClr val="C0C0C0"/>
                </a:outerShdw>
              </a:effectLst>
              <a:cs typeface="AL-Mohanad Bold" pitchFamily="2" charset="-78"/>
            </a:endParaRPr>
          </a:p>
        </p:txBody>
      </p:sp>
      <p:sp>
        <p:nvSpPr>
          <p:cNvPr id="13" name="مستطيل مستدير الزوايا 12"/>
          <p:cNvSpPr/>
          <p:nvPr/>
        </p:nvSpPr>
        <p:spPr>
          <a:xfrm>
            <a:off x="689801" y="4756208"/>
            <a:ext cx="8119488" cy="1625120"/>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3200" dirty="0" smtClean="0">
                <a:solidFill>
                  <a:srgbClr val="FF0000"/>
                </a:solidFill>
                <a:effectLst>
                  <a:outerShdw blurRad="38100" dist="38100" dir="2700000" algn="tl">
                    <a:srgbClr val="C0C0C0"/>
                  </a:outerShdw>
                </a:effectLst>
                <a:cs typeface="AL-Mohanad Bold" pitchFamily="2" charset="-78"/>
              </a:rPr>
              <a:t>* ملاحظة : </a:t>
            </a:r>
            <a:r>
              <a:rPr lang="ar-SA" sz="2400" dirty="0" smtClean="0">
                <a:solidFill>
                  <a:schemeClr val="tx1"/>
                </a:solidFill>
                <a:effectLst>
                  <a:outerShdw blurRad="38100" dist="38100" dir="2700000" algn="tl">
                    <a:srgbClr val="C0C0C0"/>
                  </a:outerShdw>
                </a:effectLst>
                <a:cs typeface="AL-Mohanad Bold" pitchFamily="2" charset="-78"/>
              </a:rPr>
              <a:t>* المآخذ مرادفة للمدارك في معناها و استعمالاتها .</a:t>
            </a:r>
          </a:p>
          <a:p>
            <a:pPr algn="just">
              <a:defRPr/>
            </a:pPr>
            <a:r>
              <a:rPr lang="ar-SA" sz="2400" dirty="0" smtClean="0">
                <a:solidFill>
                  <a:schemeClr val="tx1"/>
                </a:solidFill>
                <a:effectLst>
                  <a:outerShdw blurRad="38100" dist="38100" dir="2700000" algn="tl">
                    <a:srgbClr val="C0C0C0"/>
                  </a:outerShdw>
                </a:effectLst>
                <a:cs typeface="AL-Mohanad Bold" pitchFamily="2" charset="-78"/>
              </a:rPr>
              <a:t>	             * عدُّ المآخذ و المدارك نوعاً من القواعد فيه إهمال للمصطلحات ،    		وفقد للثقة بها كلية وهدم للحواجز بين ما صدقات المفاهيم 		المختلفة .</a:t>
            </a:r>
            <a:endParaRPr lang="en-US" sz="24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435437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2" grpId="0" animBg="1"/>
      <p:bldP spid="1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020060" y="1294528"/>
            <a:ext cx="3096344" cy="792088"/>
          </a:xfrm>
          <a:prstGeom prst="round2DiagRect">
            <a:avLst>
              <a:gd name="adj1" fmla="val 50000"/>
              <a:gd name="adj2" fmla="val 0"/>
            </a:avLst>
          </a:prstGeom>
          <a:solidFill>
            <a:schemeClr val="accent5">
              <a:lumMod val="75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الأصـول</a:t>
            </a:r>
            <a:endParaRPr lang="ar-SA"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612348" y="1104272"/>
            <a:ext cx="1172600" cy="1172600"/>
          </a:xfrm>
          <a:prstGeom prst="star8">
            <a:avLst/>
          </a:prstGeom>
          <a:solidFill>
            <a:srgbClr val="FFC000"/>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نجمة ذات 8 نقاط 5"/>
          <p:cNvSpPr/>
          <p:nvPr/>
        </p:nvSpPr>
        <p:spPr>
          <a:xfrm>
            <a:off x="2651750" y="1476549"/>
            <a:ext cx="791211" cy="791211"/>
          </a:xfrm>
          <a:prstGeom prst="star8">
            <a:avLst/>
          </a:prstGeom>
          <a:solidFill>
            <a:srgbClr val="FFFF00"/>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مستطيل ذو زوايا قطرية مخدوشة 1"/>
          <p:cNvSpPr/>
          <p:nvPr/>
        </p:nvSpPr>
        <p:spPr>
          <a:xfrm>
            <a:off x="5868144" y="2525944"/>
            <a:ext cx="2467572" cy="543016"/>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dirty="0">
                <a:cs typeface="AL-Mateen" pitchFamily="2" charset="-78"/>
              </a:rPr>
              <a:t>في اللغة:</a:t>
            </a:r>
          </a:p>
        </p:txBody>
      </p:sp>
      <p:sp>
        <p:nvSpPr>
          <p:cNvPr id="14" name="مستطيل ذو زوايا قطرية مخدوشة 13"/>
          <p:cNvSpPr/>
          <p:nvPr/>
        </p:nvSpPr>
        <p:spPr>
          <a:xfrm>
            <a:off x="755576" y="3429000"/>
            <a:ext cx="7580140" cy="936104"/>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solidFill>
                  <a:srgbClr val="8A0000"/>
                </a:solidFill>
                <a:cs typeface="AL-Mohanad Bold" pitchFamily="2" charset="-78"/>
              </a:rPr>
              <a:t>هو ما يبنى عليه غيره </a:t>
            </a:r>
            <a:endParaRPr lang="ar-SA" sz="3600" dirty="0">
              <a:solidFill>
                <a:srgbClr val="8A0000"/>
              </a:solidFill>
              <a:cs typeface="AL-Mohanad Bold" pitchFamily="2" charset="-78"/>
            </a:endParaRPr>
          </a:p>
        </p:txBody>
      </p:sp>
    </p:spTree>
    <p:extLst>
      <p:ext uri="{BB962C8B-B14F-4D97-AF65-F5344CB8AC3E}">
        <p14:creationId xmlns:p14="http://schemas.microsoft.com/office/powerpoint/2010/main" xmlns="" val="72631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020060" y="1294528"/>
            <a:ext cx="3096344" cy="792088"/>
          </a:xfrm>
          <a:prstGeom prst="round2DiagRect">
            <a:avLst>
              <a:gd name="adj1" fmla="val 50000"/>
              <a:gd name="adj2" fmla="val 0"/>
            </a:avLst>
          </a:prstGeom>
          <a:solidFill>
            <a:schemeClr val="accent5">
              <a:lumMod val="75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الأصـول</a:t>
            </a:r>
            <a:endParaRPr lang="ar-SA"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612348" y="1104272"/>
            <a:ext cx="1172600" cy="1172600"/>
          </a:xfrm>
          <a:prstGeom prst="star8">
            <a:avLst/>
          </a:prstGeom>
          <a:solidFill>
            <a:srgbClr val="FFC000"/>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نجمة ذات 8 نقاط 5"/>
          <p:cNvSpPr/>
          <p:nvPr/>
        </p:nvSpPr>
        <p:spPr>
          <a:xfrm>
            <a:off x="2651750" y="1476549"/>
            <a:ext cx="791211" cy="791211"/>
          </a:xfrm>
          <a:prstGeom prst="star8">
            <a:avLst/>
          </a:prstGeom>
          <a:solidFill>
            <a:srgbClr val="FFFF00"/>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مستطيل ذو زوايا قطرية مخدوشة 1"/>
          <p:cNvSpPr/>
          <p:nvPr/>
        </p:nvSpPr>
        <p:spPr>
          <a:xfrm>
            <a:off x="2005124" y="2348880"/>
            <a:ext cx="5131868" cy="543016"/>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dirty="0" smtClean="0">
                <a:cs typeface="AL-Mateen" pitchFamily="2" charset="-78"/>
              </a:rPr>
              <a:t>في الاصطلاح يطلق على معانٍ متعددة :</a:t>
            </a:r>
            <a:endParaRPr lang="ar-SA" sz="2800" dirty="0">
              <a:cs typeface="AL-Mateen" pitchFamily="2" charset="-78"/>
            </a:endParaRPr>
          </a:p>
        </p:txBody>
      </p:sp>
      <p:sp>
        <p:nvSpPr>
          <p:cNvPr id="14" name="مستطيل ذو زوايا قطرية مخدوشة 13"/>
          <p:cNvSpPr/>
          <p:nvPr/>
        </p:nvSpPr>
        <p:spPr>
          <a:xfrm>
            <a:off x="6712670" y="3158384"/>
            <a:ext cx="1891508" cy="648072"/>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dirty="0" smtClean="0">
                <a:solidFill>
                  <a:srgbClr val="8A0000"/>
                </a:solidFill>
                <a:cs typeface="AL-Mohanad Bold" pitchFamily="2" charset="-78"/>
              </a:rPr>
              <a:t>الدليل </a:t>
            </a:r>
            <a:endParaRPr lang="ar-SA" sz="2400" dirty="0">
              <a:solidFill>
                <a:srgbClr val="8A0000"/>
              </a:solidFill>
              <a:cs typeface="AL-Mohanad Bold" pitchFamily="2" charset="-78"/>
            </a:endParaRPr>
          </a:p>
        </p:txBody>
      </p:sp>
      <p:sp>
        <p:nvSpPr>
          <p:cNvPr id="3" name="شكل بيضاوي 2"/>
          <p:cNvSpPr/>
          <p:nvPr/>
        </p:nvSpPr>
        <p:spPr>
          <a:xfrm>
            <a:off x="7078632" y="3895880"/>
            <a:ext cx="1247394" cy="432048"/>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dirty="0" smtClean="0">
                <a:solidFill>
                  <a:srgbClr val="8A0000"/>
                </a:solidFill>
                <a:cs typeface="AL-Mohanad Bold" pitchFamily="2" charset="-78"/>
              </a:rPr>
              <a:t>مثاله</a:t>
            </a:r>
            <a:endParaRPr lang="ar-SA" dirty="0"/>
          </a:p>
        </p:txBody>
      </p:sp>
      <p:sp>
        <p:nvSpPr>
          <p:cNvPr id="9" name="مستطيل مستدير الزوايا 8"/>
          <p:cNvSpPr/>
          <p:nvPr/>
        </p:nvSpPr>
        <p:spPr>
          <a:xfrm>
            <a:off x="6712670" y="4437112"/>
            <a:ext cx="1891508" cy="1944216"/>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sz="2100" dirty="0">
                <a:solidFill>
                  <a:schemeClr val="tx1"/>
                </a:solidFill>
                <a:effectLst>
                  <a:outerShdw blurRad="38100" dist="38100" dir="2700000" algn="tl">
                    <a:srgbClr val="C0C0C0"/>
                  </a:outerShdw>
                </a:effectLst>
                <a:cs typeface="AL-Mohanad Bold" pitchFamily="2" charset="-78"/>
              </a:rPr>
              <a:t>الأصل في وجوب الصلاة قوله تعالي " وأقيموا الصلاة " أي الدليل على ذلك </a:t>
            </a:r>
            <a:endParaRPr lang="en-US" sz="2100" dirty="0">
              <a:solidFill>
                <a:schemeClr val="tx1"/>
              </a:solidFill>
              <a:effectLst>
                <a:outerShdw blurRad="38100" dist="38100" dir="2700000" algn="tl">
                  <a:srgbClr val="C0C0C0"/>
                </a:outerShdw>
              </a:effectLst>
              <a:cs typeface="AL-Mohanad Bold" pitchFamily="2" charset="-78"/>
            </a:endParaRPr>
          </a:p>
        </p:txBody>
      </p:sp>
      <p:sp>
        <p:nvSpPr>
          <p:cNvPr id="10" name="مستطيل ذو زوايا قطرية مخدوشة 9"/>
          <p:cNvSpPr/>
          <p:nvPr/>
        </p:nvSpPr>
        <p:spPr>
          <a:xfrm>
            <a:off x="3622478" y="3158384"/>
            <a:ext cx="1891508" cy="648072"/>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dirty="0" smtClean="0">
                <a:solidFill>
                  <a:srgbClr val="8A0000"/>
                </a:solidFill>
                <a:cs typeface="AL-Mohanad Bold" pitchFamily="2" charset="-78"/>
              </a:rPr>
              <a:t>القاعدة </a:t>
            </a:r>
            <a:endParaRPr lang="ar-SA" sz="2400" dirty="0">
              <a:solidFill>
                <a:srgbClr val="8A0000"/>
              </a:solidFill>
              <a:cs typeface="AL-Mohanad Bold" pitchFamily="2" charset="-78"/>
            </a:endParaRPr>
          </a:p>
        </p:txBody>
      </p:sp>
      <p:sp>
        <p:nvSpPr>
          <p:cNvPr id="11" name="شكل بيضاوي 10"/>
          <p:cNvSpPr/>
          <p:nvPr/>
        </p:nvSpPr>
        <p:spPr>
          <a:xfrm>
            <a:off x="3988440" y="3895880"/>
            <a:ext cx="1247394" cy="432048"/>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dirty="0" smtClean="0">
                <a:solidFill>
                  <a:srgbClr val="8A0000"/>
                </a:solidFill>
                <a:cs typeface="AL-Mohanad Bold" pitchFamily="2" charset="-78"/>
              </a:rPr>
              <a:t>مثاله</a:t>
            </a:r>
            <a:endParaRPr lang="ar-SA" dirty="0"/>
          </a:p>
        </p:txBody>
      </p:sp>
      <p:sp>
        <p:nvSpPr>
          <p:cNvPr id="12" name="مستطيل مستدير الزوايا 11"/>
          <p:cNvSpPr/>
          <p:nvPr/>
        </p:nvSpPr>
        <p:spPr>
          <a:xfrm>
            <a:off x="3622478" y="4437112"/>
            <a:ext cx="1891508" cy="1944216"/>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sz="2100" dirty="0">
                <a:solidFill>
                  <a:schemeClr val="tx1"/>
                </a:solidFill>
                <a:effectLst>
                  <a:outerShdw blurRad="38100" dist="38100" dir="2700000" algn="tl">
                    <a:srgbClr val="C0C0C0"/>
                  </a:outerShdw>
                </a:effectLst>
                <a:cs typeface="AL-Mohanad Bold" pitchFamily="2" charset="-78"/>
              </a:rPr>
              <a:t>الأصل إن النص مقدم على الظاهر أي القاعدة في ذلك </a:t>
            </a:r>
            <a:endParaRPr lang="en-US" sz="2100" dirty="0">
              <a:solidFill>
                <a:schemeClr val="tx1"/>
              </a:solidFill>
              <a:effectLst>
                <a:outerShdw blurRad="38100" dist="38100" dir="2700000" algn="tl">
                  <a:srgbClr val="C0C0C0"/>
                </a:outerShdw>
              </a:effectLst>
              <a:cs typeface="AL-Mohanad Bold" pitchFamily="2" charset="-78"/>
            </a:endParaRPr>
          </a:p>
        </p:txBody>
      </p:sp>
      <p:sp>
        <p:nvSpPr>
          <p:cNvPr id="13" name="مستطيل ذو زوايا قطرية مخدوشة 12"/>
          <p:cNvSpPr/>
          <p:nvPr/>
        </p:nvSpPr>
        <p:spPr>
          <a:xfrm>
            <a:off x="611560" y="3158384"/>
            <a:ext cx="1891508" cy="648072"/>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dirty="0" smtClean="0">
                <a:solidFill>
                  <a:srgbClr val="8A0000"/>
                </a:solidFill>
                <a:cs typeface="AL-Mohanad Bold" pitchFamily="2" charset="-78"/>
              </a:rPr>
              <a:t>الراجح</a:t>
            </a:r>
            <a:endParaRPr lang="ar-SA" sz="3200" dirty="0">
              <a:solidFill>
                <a:srgbClr val="8A0000"/>
              </a:solidFill>
              <a:cs typeface="AL-Mohanad Bold" pitchFamily="2" charset="-78"/>
            </a:endParaRPr>
          </a:p>
        </p:txBody>
      </p:sp>
      <p:sp>
        <p:nvSpPr>
          <p:cNvPr id="15" name="شكل بيضاوي 14"/>
          <p:cNvSpPr/>
          <p:nvPr/>
        </p:nvSpPr>
        <p:spPr>
          <a:xfrm>
            <a:off x="977522" y="3895880"/>
            <a:ext cx="1247394" cy="432048"/>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dirty="0" smtClean="0">
                <a:solidFill>
                  <a:srgbClr val="8A0000"/>
                </a:solidFill>
                <a:cs typeface="AL-Mohanad Bold" pitchFamily="2" charset="-78"/>
              </a:rPr>
              <a:t>مثاله</a:t>
            </a:r>
            <a:endParaRPr lang="ar-SA" dirty="0"/>
          </a:p>
        </p:txBody>
      </p:sp>
      <p:sp>
        <p:nvSpPr>
          <p:cNvPr id="16" name="مستطيل مستدير الزوايا 15"/>
          <p:cNvSpPr/>
          <p:nvPr/>
        </p:nvSpPr>
        <p:spPr>
          <a:xfrm>
            <a:off x="611560" y="4437112"/>
            <a:ext cx="1891508" cy="1944216"/>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defRPr/>
            </a:pPr>
            <a:r>
              <a:rPr lang="ar-SA" sz="2000" dirty="0" smtClean="0">
                <a:solidFill>
                  <a:schemeClr val="tx1"/>
                </a:solidFill>
                <a:effectLst>
                  <a:outerShdw blurRad="38100" dist="38100" dir="2700000" algn="tl">
                    <a:srgbClr val="C0C0C0"/>
                  </a:outerShdw>
                </a:effectLst>
                <a:cs typeface="AL-Mohanad Bold" pitchFamily="2" charset="-78"/>
              </a:rPr>
              <a:t>إذا </a:t>
            </a:r>
            <a:r>
              <a:rPr lang="ar-SA" sz="2000" dirty="0">
                <a:solidFill>
                  <a:schemeClr val="tx1"/>
                </a:solidFill>
                <a:effectLst>
                  <a:outerShdw blurRad="38100" dist="38100" dir="2700000" algn="tl">
                    <a:srgbClr val="C0C0C0"/>
                  </a:outerShdw>
                </a:effectLst>
                <a:cs typeface="AL-Mohanad Bold" pitchFamily="2" charset="-78"/>
              </a:rPr>
              <a:t>تعارض القرآن والقياس فالقرآن أصل أي راجح عليه.</a:t>
            </a:r>
            <a:endParaRPr lang="en-US" sz="20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759374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wd">
                                    <p:tmPct val="10000"/>
                                  </p:iterate>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iterate type="wd">
                                    <p:tmPct val="10000"/>
                                  </p:iterate>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3" grpId="0" animBg="1"/>
      <p:bldP spid="9" grpId="0" animBg="1"/>
      <p:bldP spid="10" grpId="0" animBg="1"/>
      <p:bldP spid="11" grpId="0" animBg="1"/>
      <p:bldP spid="12" grpId="0" animBg="1"/>
      <p:bldP spid="13" grpId="0" animBg="1"/>
      <p:bldP spid="15" grpId="0" animBg="1"/>
      <p:bldP spid="1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020060" y="1294528"/>
            <a:ext cx="3096344" cy="792088"/>
          </a:xfrm>
          <a:prstGeom prst="round2DiagRect">
            <a:avLst>
              <a:gd name="adj1" fmla="val 50000"/>
              <a:gd name="adj2" fmla="val 0"/>
            </a:avLst>
          </a:prstGeom>
          <a:solidFill>
            <a:schemeClr val="accent5">
              <a:lumMod val="75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الأصـول</a:t>
            </a:r>
            <a:endParaRPr lang="ar-SA"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612348" y="1104272"/>
            <a:ext cx="1172600" cy="1172600"/>
          </a:xfrm>
          <a:prstGeom prst="star8">
            <a:avLst/>
          </a:prstGeom>
          <a:solidFill>
            <a:srgbClr val="FFC000"/>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نجمة ذات 8 نقاط 5"/>
          <p:cNvSpPr/>
          <p:nvPr/>
        </p:nvSpPr>
        <p:spPr>
          <a:xfrm>
            <a:off x="2651750" y="1476549"/>
            <a:ext cx="791211" cy="791211"/>
          </a:xfrm>
          <a:prstGeom prst="star8">
            <a:avLst/>
          </a:prstGeom>
          <a:solidFill>
            <a:srgbClr val="FFFF00"/>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مستطيل ذو زوايا قطرية مخدوشة 1"/>
          <p:cNvSpPr/>
          <p:nvPr/>
        </p:nvSpPr>
        <p:spPr>
          <a:xfrm>
            <a:off x="2005124" y="2348880"/>
            <a:ext cx="5131868" cy="543016"/>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dirty="0" smtClean="0">
                <a:cs typeface="AL-Mateen" pitchFamily="2" charset="-78"/>
              </a:rPr>
              <a:t>في الاصطلاح يطلق على معانٍ متعددة :</a:t>
            </a:r>
            <a:endParaRPr lang="ar-SA" sz="2800" dirty="0">
              <a:cs typeface="AL-Mateen" pitchFamily="2" charset="-78"/>
            </a:endParaRPr>
          </a:p>
        </p:txBody>
      </p:sp>
      <p:sp>
        <p:nvSpPr>
          <p:cNvPr id="14" name="مستطيل ذو زوايا قطرية مخدوشة 13"/>
          <p:cNvSpPr/>
          <p:nvPr/>
        </p:nvSpPr>
        <p:spPr>
          <a:xfrm>
            <a:off x="6712670" y="3158384"/>
            <a:ext cx="1891508" cy="648072"/>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dirty="0" smtClean="0">
                <a:solidFill>
                  <a:srgbClr val="8A0000"/>
                </a:solidFill>
                <a:cs typeface="AL-Mohanad Bold" pitchFamily="2" charset="-78"/>
              </a:rPr>
              <a:t>المستصحب</a:t>
            </a:r>
            <a:endParaRPr lang="ar-SA" sz="2400" dirty="0">
              <a:solidFill>
                <a:srgbClr val="8A0000"/>
              </a:solidFill>
              <a:cs typeface="AL-Mohanad Bold" pitchFamily="2" charset="-78"/>
            </a:endParaRPr>
          </a:p>
        </p:txBody>
      </p:sp>
      <p:sp>
        <p:nvSpPr>
          <p:cNvPr id="3" name="شكل بيضاوي 2"/>
          <p:cNvSpPr/>
          <p:nvPr/>
        </p:nvSpPr>
        <p:spPr>
          <a:xfrm>
            <a:off x="7078632" y="3895880"/>
            <a:ext cx="1247394" cy="432048"/>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dirty="0" smtClean="0">
                <a:solidFill>
                  <a:srgbClr val="8A0000"/>
                </a:solidFill>
                <a:cs typeface="AL-Mohanad Bold" pitchFamily="2" charset="-78"/>
              </a:rPr>
              <a:t>مثاله</a:t>
            </a:r>
            <a:endParaRPr lang="ar-SA" dirty="0"/>
          </a:p>
        </p:txBody>
      </p:sp>
      <p:sp>
        <p:nvSpPr>
          <p:cNvPr id="9" name="مستطيل مستدير الزوايا 8"/>
          <p:cNvSpPr/>
          <p:nvPr/>
        </p:nvSpPr>
        <p:spPr>
          <a:xfrm>
            <a:off x="6712670" y="4437112"/>
            <a:ext cx="1891508" cy="1944216"/>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defRPr/>
            </a:pPr>
            <a:r>
              <a:rPr lang="ar-SA" sz="2100" dirty="0">
                <a:solidFill>
                  <a:schemeClr val="tx1"/>
                </a:solidFill>
                <a:effectLst>
                  <a:outerShdw blurRad="38100" dist="38100" dir="2700000" algn="tl">
                    <a:srgbClr val="C0C0C0"/>
                  </a:outerShdw>
                </a:effectLst>
                <a:cs typeface="AL-Mohanad Bold" pitchFamily="2" charset="-78"/>
              </a:rPr>
              <a:t>من تيقن الطهارة وشك في زوالها فالأصل الطهارة أي المتيقن المستصحب .</a:t>
            </a:r>
            <a:endParaRPr lang="en-US" sz="2100" dirty="0">
              <a:solidFill>
                <a:schemeClr val="tx1"/>
              </a:solidFill>
              <a:effectLst>
                <a:outerShdw blurRad="38100" dist="38100" dir="2700000" algn="tl">
                  <a:srgbClr val="C0C0C0"/>
                </a:outerShdw>
              </a:effectLst>
              <a:cs typeface="AL-Mohanad Bold" pitchFamily="2" charset="-78"/>
            </a:endParaRPr>
          </a:p>
        </p:txBody>
      </p:sp>
      <p:sp>
        <p:nvSpPr>
          <p:cNvPr id="10" name="مستطيل ذو زوايا قطرية مخدوشة 9"/>
          <p:cNvSpPr/>
          <p:nvPr/>
        </p:nvSpPr>
        <p:spPr>
          <a:xfrm>
            <a:off x="3622478" y="3158384"/>
            <a:ext cx="1891508" cy="648072"/>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dirty="0" smtClean="0">
                <a:solidFill>
                  <a:srgbClr val="8A0000"/>
                </a:solidFill>
                <a:cs typeface="AL-Mohanad Bold" pitchFamily="2" charset="-78"/>
              </a:rPr>
              <a:t>الغالب في الشرع</a:t>
            </a:r>
            <a:endParaRPr lang="ar-SA" sz="1600" dirty="0">
              <a:solidFill>
                <a:srgbClr val="8A0000"/>
              </a:solidFill>
              <a:cs typeface="AL-Mohanad Bold" pitchFamily="2" charset="-78"/>
            </a:endParaRPr>
          </a:p>
        </p:txBody>
      </p:sp>
      <p:sp>
        <p:nvSpPr>
          <p:cNvPr id="11" name="شكل بيضاوي 10"/>
          <p:cNvSpPr/>
          <p:nvPr/>
        </p:nvSpPr>
        <p:spPr>
          <a:xfrm>
            <a:off x="3988440" y="3895880"/>
            <a:ext cx="1247394" cy="432048"/>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dirty="0" smtClean="0">
                <a:solidFill>
                  <a:srgbClr val="8A0000"/>
                </a:solidFill>
                <a:cs typeface="AL-Mohanad Bold" pitchFamily="2" charset="-78"/>
              </a:rPr>
              <a:t>مثاله</a:t>
            </a:r>
            <a:endParaRPr lang="ar-SA" dirty="0"/>
          </a:p>
        </p:txBody>
      </p:sp>
      <p:sp>
        <p:nvSpPr>
          <p:cNvPr id="12" name="مستطيل مستدير الزوايا 11"/>
          <p:cNvSpPr/>
          <p:nvPr/>
        </p:nvSpPr>
        <p:spPr>
          <a:xfrm>
            <a:off x="3622478" y="4437112"/>
            <a:ext cx="1891508" cy="1944216"/>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defRPr/>
            </a:pPr>
            <a:r>
              <a:rPr lang="ar-SA" sz="2400" dirty="0">
                <a:solidFill>
                  <a:schemeClr val="tx1"/>
                </a:solidFill>
                <a:effectLst>
                  <a:outerShdw blurRad="38100" dist="38100" dir="2700000" algn="tl">
                    <a:srgbClr val="C0C0C0"/>
                  </a:outerShdw>
                </a:effectLst>
                <a:cs typeface="AL-Mohanad Bold" pitchFamily="2" charset="-78"/>
              </a:rPr>
              <a:t>يدخل في معنى الراجح .</a:t>
            </a:r>
            <a:endParaRPr lang="en-US" sz="2400" dirty="0">
              <a:solidFill>
                <a:schemeClr val="tx1"/>
              </a:solidFill>
              <a:effectLst>
                <a:outerShdw blurRad="38100" dist="38100" dir="2700000" algn="tl">
                  <a:srgbClr val="C0C0C0"/>
                </a:outerShdw>
              </a:effectLst>
              <a:cs typeface="AL-Mohanad Bold" pitchFamily="2" charset="-78"/>
            </a:endParaRPr>
          </a:p>
        </p:txBody>
      </p:sp>
      <p:sp>
        <p:nvSpPr>
          <p:cNvPr id="13" name="مستطيل ذو زوايا قطرية مخدوشة 12"/>
          <p:cNvSpPr/>
          <p:nvPr/>
        </p:nvSpPr>
        <p:spPr>
          <a:xfrm>
            <a:off x="611560" y="3158384"/>
            <a:ext cx="1891508" cy="648072"/>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dirty="0" smtClean="0">
                <a:solidFill>
                  <a:srgbClr val="8A0000"/>
                </a:solidFill>
                <a:cs typeface="AL-Mohanad Bold" pitchFamily="2" charset="-78"/>
              </a:rPr>
              <a:t>الصورة المقيس عليها </a:t>
            </a:r>
            <a:endParaRPr lang="ar-SA" sz="2000" dirty="0">
              <a:solidFill>
                <a:srgbClr val="8A0000"/>
              </a:solidFill>
              <a:cs typeface="AL-Mohanad Bold" pitchFamily="2" charset="-78"/>
            </a:endParaRPr>
          </a:p>
        </p:txBody>
      </p:sp>
      <p:sp>
        <p:nvSpPr>
          <p:cNvPr id="15" name="شكل بيضاوي 14"/>
          <p:cNvSpPr/>
          <p:nvPr/>
        </p:nvSpPr>
        <p:spPr>
          <a:xfrm>
            <a:off x="977522" y="3895880"/>
            <a:ext cx="1247394" cy="432048"/>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dirty="0" smtClean="0">
                <a:solidFill>
                  <a:srgbClr val="8A0000"/>
                </a:solidFill>
                <a:cs typeface="AL-Mohanad Bold" pitchFamily="2" charset="-78"/>
              </a:rPr>
              <a:t>مثاله</a:t>
            </a:r>
            <a:endParaRPr lang="ar-SA" dirty="0"/>
          </a:p>
        </p:txBody>
      </p:sp>
      <p:sp>
        <p:nvSpPr>
          <p:cNvPr id="16" name="مستطيل مستدير الزوايا 15"/>
          <p:cNvSpPr/>
          <p:nvPr/>
        </p:nvSpPr>
        <p:spPr>
          <a:xfrm>
            <a:off x="611560" y="4437112"/>
            <a:ext cx="1891508" cy="1944216"/>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lgn="ctr">
              <a:spcBef>
                <a:spcPct val="50000"/>
              </a:spcBef>
              <a:defRPr/>
            </a:pPr>
            <a:r>
              <a:rPr lang="ar-SA" sz="2000" dirty="0">
                <a:solidFill>
                  <a:schemeClr val="tx1"/>
                </a:solidFill>
                <a:effectLst>
                  <a:outerShdw blurRad="38100" dist="38100" dir="2700000" algn="tl">
                    <a:srgbClr val="C0C0C0"/>
                  </a:outerShdw>
                </a:effectLst>
                <a:cs typeface="AL-Mohanad Bold" pitchFamily="2" charset="-78"/>
              </a:rPr>
              <a:t>الخمر أصل النبيذ في الحرمة . </a:t>
            </a:r>
            <a:endParaRPr lang="en-US" sz="20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22995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wd">
                                    <p:tmPct val="10000"/>
                                  </p:iterate>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iterate type="wd">
                                    <p:tmPct val="10000"/>
                                  </p:iterate>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animBg="1"/>
      <p:bldP spid="9" grpId="0" animBg="1"/>
      <p:bldP spid="10" grpId="0" animBg="1"/>
      <p:bldP spid="11" grpId="0" animBg="1"/>
      <p:bldP spid="12" grpId="0" animBg="1"/>
      <p:bldP spid="13" grpId="0" animBg="1"/>
      <p:bldP spid="15" grpId="0" animBg="1"/>
      <p:bldP spid="1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020060" y="1294528"/>
            <a:ext cx="3096344" cy="792088"/>
          </a:xfrm>
          <a:prstGeom prst="round2DiagRect">
            <a:avLst>
              <a:gd name="adj1" fmla="val 50000"/>
              <a:gd name="adj2" fmla="val 0"/>
            </a:avLst>
          </a:prstGeom>
          <a:solidFill>
            <a:schemeClr val="accent5">
              <a:lumMod val="75000"/>
            </a:schemeClr>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الأصـول</a:t>
            </a:r>
            <a:endParaRPr lang="ar-SA"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612348" y="1104272"/>
            <a:ext cx="1172600" cy="1172600"/>
          </a:xfrm>
          <a:prstGeom prst="star8">
            <a:avLst/>
          </a:prstGeom>
          <a:solidFill>
            <a:srgbClr val="FFC000"/>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نجمة ذات 8 نقاط 5"/>
          <p:cNvSpPr/>
          <p:nvPr/>
        </p:nvSpPr>
        <p:spPr>
          <a:xfrm>
            <a:off x="2651750" y="1476549"/>
            <a:ext cx="791211" cy="791211"/>
          </a:xfrm>
          <a:prstGeom prst="star8">
            <a:avLst/>
          </a:prstGeom>
          <a:solidFill>
            <a:srgbClr val="FFFF00"/>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مستطيل ذو زوايا قطرية مخدوشة 1"/>
          <p:cNvSpPr/>
          <p:nvPr/>
        </p:nvSpPr>
        <p:spPr>
          <a:xfrm>
            <a:off x="2005124" y="2348880"/>
            <a:ext cx="5131868" cy="543016"/>
          </a:xfrm>
          <a:prstGeom prst="snip2DiagRect">
            <a:avLst>
              <a:gd name="adj1" fmla="val 36011"/>
              <a:gd name="adj2" fmla="val 16667"/>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dirty="0" smtClean="0">
                <a:cs typeface="AL-Mateen" pitchFamily="2" charset="-78"/>
              </a:rPr>
              <a:t>ما علاقتها بالقواعد و الضوابط </a:t>
            </a:r>
            <a:endParaRPr lang="ar-SA" sz="2800" dirty="0">
              <a:cs typeface="AL-Mateen" pitchFamily="2" charset="-78"/>
            </a:endParaRPr>
          </a:p>
        </p:txBody>
      </p:sp>
      <p:sp>
        <p:nvSpPr>
          <p:cNvPr id="17" name="مستطيل مستدير الزوايا 16"/>
          <p:cNvSpPr/>
          <p:nvPr/>
        </p:nvSpPr>
        <p:spPr>
          <a:xfrm>
            <a:off x="467544" y="3068960"/>
            <a:ext cx="8136634" cy="3384376"/>
          </a:xfrm>
          <a:prstGeom prst="roundRect">
            <a:avLst/>
          </a:prstGeom>
          <a:ln w="3175"/>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2100" dirty="0">
                <a:solidFill>
                  <a:srgbClr val="8A0000"/>
                </a:solidFill>
                <a:effectLst>
                  <a:outerShdw blurRad="38100" dist="38100" dir="2700000" algn="tl">
                    <a:srgbClr val="C0C0C0"/>
                  </a:outerShdw>
                </a:effectLst>
                <a:cs typeface="AL-Mohanad Bold" pitchFamily="2" charset="-78"/>
              </a:rPr>
              <a:t>أن الأصل في اصطلاح العلماء أعم من القاعدة والضابط إذ هو يطلق على القاعدة الكلية سواء كانت أصولية أو فقهية ، كما يطلق على الضابط الجامع لفروع وجزئيات في باب واحد . </a:t>
            </a:r>
          </a:p>
          <a:p>
            <a:pPr>
              <a:defRPr/>
            </a:pPr>
            <a:r>
              <a:rPr lang="ar-SA" sz="2100" dirty="0">
                <a:solidFill>
                  <a:srgbClr val="8A0000"/>
                </a:solidFill>
                <a:effectLst>
                  <a:outerShdw blurRad="38100" dist="38100" dir="2700000" algn="tl">
                    <a:srgbClr val="C0C0C0"/>
                  </a:outerShdw>
                </a:effectLst>
              </a:rPr>
              <a:t>●</a:t>
            </a:r>
            <a:r>
              <a:rPr lang="ar-SA" sz="2100" dirty="0">
                <a:solidFill>
                  <a:srgbClr val="8A0000"/>
                </a:solidFill>
                <a:effectLst>
                  <a:outerShdw blurRad="38100" dist="38100" dir="2700000" algn="tl">
                    <a:srgbClr val="C0C0C0"/>
                  </a:outerShdw>
                </a:effectLst>
                <a:cs typeface="AL-Mohanad Bold" pitchFamily="2" charset="-78"/>
              </a:rPr>
              <a:t> كل قاعدة أصل ولا عكس . </a:t>
            </a:r>
          </a:p>
          <a:p>
            <a:pPr>
              <a:defRPr/>
            </a:pPr>
            <a:r>
              <a:rPr lang="ar-SA" sz="2100" dirty="0">
                <a:solidFill>
                  <a:srgbClr val="8A0000"/>
                </a:solidFill>
                <a:effectLst>
                  <a:outerShdw blurRad="38100" dist="38100" dir="2700000" algn="tl">
                    <a:srgbClr val="C0C0C0"/>
                  </a:outerShdw>
                </a:effectLst>
              </a:rPr>
              <a:t>●</a:t>
            </a:r>
            <a:r>
              <a:rPr lang="ar-SA" sz="2100" dirty="0">
                <a:solidFill>
                  <a:srgbClr val="8A0000"/>
                </a:solidFill>
                <a:effectLst>
                  <a:outerShdw blurRad="38100" dist="38100" dir="2700000" algn="tl">
                    <a:srgbClr val="C0C0C0"/>
                  </a:outerShdw>
                </a:effectLst>
                <a:cs typeface="AL-Mohanad Bold" pitchFamily="2" charset="-78"/>
              </a:rPr>
              <a:t> كل ضابط أصل ـ إن فسر بأنه قضية كلية تجمع فروعا من باب واحد ـ وإلا سيكون بينهما عموم وخصوص وجهي . </a:t>
            </a:r>
            <a:endParaRPr lang="ar-SA" sz="2100" dirty="0" smtClean="0">
              <a:solidFill>
                <a:srgbClr val="8A0000"/>
              </a:solidFill>
              <a:effectLst>
                <a:outerShdw blurRad="38100" dist="38100" dir="2700000" algn="tl">
                  <a:srgbClr val="C0C0C0"/>
                </a:outerShdw>
              </a:effectLst>
              <a:cs typeface="AL-Mohanad Bold" pitchFamily="2" charset="-78"/>
            </a:endParaRPr>
          </a:p>
          <a:p>
            <a:pPr algn="just">
              <a:defRPr/>
            </a:pPr>
            <a:r>
              <a:rPr lang="ar-SA" sz="2100" dirty="0">
                <a:solidFill>
                  <a:srgbClr val="8A0000"/>
                </a:solidFill>
                <a:effectLst>
                  <a:outerShdw blurRad="38100" dist="38100" dir="2700000" algn="tl">
                    <a:srgbClr val="C0C0C0"/>
                  </a:outerShdw>
                </a:effectLst>
                <a:cs typeface="AL-Mohanad Bold" pitchFamily="2" charset="-78"/>
              </a:rPr>
              <a:t>يجتمعان : فيما كان قضية كلية من باب واحد </a:t>
            </a:r>
          </a:p>
          <a:p>
            <a:pPr algn="just">
              <a:defRPr/>
            </a:pPr>
            <a:r>
              <a:rPr lang="ar-SA" sz="2100" dirty="0">
                <a:solidFill>
                  <a:srgbClr val="8A0000"/>
                </a:solidFill>
                <a:effectLst>
                  <a:outerShdw blurRad="38100" dist="38100" dir="2700000" algn="tl">
                    <a:srgbClr val="C0C0C0"/>
                  </a:outerShdw>
                </a:effectLst>
                <a:cs typeface="AL-Mohanad Bold" pitchFamily="2" charset="-78"/>
              </a:rPr>
              <a:t>وينفرد الضابط : بالتقسيمات وبيان الأسباب والتعريفات وغير ذلك من المعاني التي ليست من الأصل . </a:t>
            </a:r>
          </a:p>
          <a:p>
            <a:pPr algn="just">
              <a:defRPr/>
            </a:pPr>
            <a:r>
              <a:rPr lang="ar-SA" sz="2100" dirty="0">
                <a:solidFill>
                  <a:srgbClr val="8A0000"/>
                </a:solidFill>
                <a:effectLst>
                  <a:outerShdw blurRad="38100" dist="38100" dir="2700000" algn="tl">
                    <a:srgbClr val="C0C0C0"/>
                  </a:outerShdw>
                </a:effectLst>
                <a:cs typeface="AL-Mohanad Bold" pitchFamily="2" charset="-78"/>
              </a:rPr>
              <a:t>وينفرد الأصل : بمعاينة الآخر كالدليل والراجح والمستصحب وغيرها </a:t>
            </a:r>
            <a:r>
              <a:rPr lang="ar-SA" sz="2100" dirty="0" smtClean="0">
                <a:solidFill>
                  <a:srgbClr val="8A0000"/>
                </a:solidFill>
                <a:effectLst>
                  <a:outerShdw blurRad="38100" dist="38100" dir="2700000" algn="tl">
                    <a:srgbClr val="C0C0C0"/>
                  </a:outerShdw>
                </a:effectLst>
                <a:cs typeface="AL-Mohanad Bold" pitchFamily="2" charset="-78"/>
              </a:rPr>
              <a:t>.</a:t>
            </a:r>
            <a:endParaRPr lang="en-US" sz="2100" dirty="0">
              <a:solidFill>
                <a:srgbClr val="8A0000"/>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3003124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800" y="1294528"/>
            <a:ext cx="3528392" cy="792088"/>
          </a:xfrm>
          <a:prstGeom prst="round2DiagRect">
            <a:avLst>
              <a:gd name="adj1" fmla="val 50000"/>
              <a:gd name="adj2" fmla="val 0"/>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الكليّات</a:t>
            </a:r>
            <a:endParaRPr lang="ar-SA"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847672" y="1104272"/>
            <a:ext cx="1172600" cy="1172600"/>
          </a:xfrm>
          <a:prstGeom prst="star8">
            <a:avLst/>
          </a:prstGeom>
          <a:solidFill>
            <a:schemeClr val="bg2">
              <a:lumMod val="75000"/>
            </a:schemeClr>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نجمة ذات 8 نقاط 5"/>
          <p:cNvSpPr/>
          <p:nvPr/>
        </p:nvSpPr>
        <p:spPr>
          <a:xfrm>
            <a:off x="2483768" y="1476549"/>
            <a:ext cx="791211" cy="791211"/>
          </a:xfrm>
          <a:prstGeom prst="star8">
            <a:avLst/>
          </a:prstGeom>
          <a:solidFill>
            <a:schemeClr val="bg2">
              <a:lumMod val="75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مستطيل مستدير الزوايا 2"/>
          <p:cNvSpPr/>
          <p:nvPr/>
        </p:nvSpPr>
        <p:spPr>
          <a:xfrm>
            <a:off x="5387616" y="2899632"/>
            <a:ext cx="3168352" cy="312542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2400" dirty="0">
                <a:solidFill>
                  <a:schemeClr val="tx2">
                    <a:lumMod val="75000"/>
                  </a:schemeClr>
                </a:solidFill>
                <a:effectLst>
                  <a:outerShdw blurRad="38100" dist="38100" dir="2700000" algn="tl">
                    <a:srgbClr val="C0C0C0"/>
                  </a:outerShdw>
                </a:effectLst>
                <a:cs typeface="AL-Mohanad Bold" pitchFamily="2" charset="-78"/>
              </a:rPr>
              <a:t>جمع ( الكليّة ) نسبة إلى </a:t>
            </a:r>
            <a:endParaRPr lang="ar-SA" sz="2400" dirty="0" smtClean="0">
              <a:solidFill>
                <a:schemeClr val="tx2">
                  <a:lumMod val="75000"/>
                </a:schemeClr>
              </a:solidFill>
              <a:effectLst>
                <a:outerShdw blurRad="38100" dist="38100" dir="2700000" algn="tl">
                  <a:srgbClr val="C0C0C0"/>
                </a:outerShdw>
              </a:effectLst>
              <a:cs typeface="AL-Mohanad Bold" pitchFamily="2" charset="-78"/>
            </a:endParaRPr>
          </a:p>
          <a:p>
            <a:pPr algn="just">
              <a:defRPr/>
            </a:pPr>
            <a:r>
              <a:rPr lang="ar-SA" sz="2400" dirty="0" smtClean="0">
                <a:solidFill>
                  <a:schemeClr val="tx2">
                    <a:lumMod val="75000"/>
                  </a:schemeClr>
                </a:solidFill>
                <a:effectLst>
                  <a:outerShdw blurRad="38100" dist="38100" dir="2700000" algn="tl">
                    <a:srgbClr val="C0C0C0"/>
                  </a:outerShdw>
                </a:effectLst>
                <a:cs typeface="AL-Mohanad Bold" pitchFamily="2" charset="-78"/>
              </a:rPr>
              <a:t>(كل) </a:t>
            </a:r>
            <a:r>
              <a:rPr lang="ar-SA" sz="2400" dirty="0">
                <a:solidFill>
                  <a:schemeClr val="tx2">
                    <a:lumMod val="75000"/>
                  </a:schemeClr>
                </a:solidFill>
                <a:effectLst>
                  <a:outerShdw blurRad="38100" dist="38100" dir="2700000" algn="tl">
                    <a:srgbClr val="C0C0C0"/>
                  </a:outerShdw>
                </a:effectLst>
                <a:cs typeface="AL-Mohanad Bold" pitchFamily="2" charset="-78"/>
              </a:rPr>
              <a:t>وهي من ألفاظ العموم المفيدة للاستغراق واستيعاب جزئيات ما دخلت عليه . </a:t>
            </a:r>
            <a:endParaRPr lang="en-US" sz="24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2" name="مستطيل ذو زوايا قطرية مخدوشة 1"/>
          <p:cNvSpPr/>
          <p:nvPr/>
        </p:nvSpPr>
        <p:spPr>
          <a:xfrm>
            <a:off x="5292080" y="2891896"/>
            <a:ext cx="3312368" cy="543016"/>
          </a:xfrm>
          <a:prstGeom prst="snip2DiagRect">
            <a:avLst>
              <a:gd name="adj1" fmla="val 36011"/>
              <a:gd name="adj2"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cs typeface="AL-Mateen" pitchFamily="2" charset="-78"/>
              </a:rPr>
              <a:t>تعريفها لغةً</a:t>
            </a:r>
            <a:endParaRPr lang="ar-SA" sz="2800" dirty="0">
              <a:cs typeface="AL-Mateen" pitchFamily="2" charset="-78"/>
            </a:endParaRPr>
          </a:p>
        </p:txBody>
      </p:sp>
      <p:sp>
        <p:nvSpPr>
          <p:cNvPr id="9" name="مستطيل مستدير الزوايا 8"/>
          <p:cNvSpPr/>
          <p:nvPr/>
        </p:nvSpPr>
        <p:spPr>
          <a:xfrm>
            <a:off x="611560" y="2891896"/>
            <a:ext cx="3168352" cy="312542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2400" dirty="0">
                <a:solidFill>
                  <a:schemeClr val="tx2">
                    <a:lumMod val="75000"/>
                  </a:schemeClr>
                </a:solidFill>
                <a:effectLst>
                  <a:outerShdw blurRad="38100" dist="38100" dir="2700000" algn="tl">
                    <a:srgbClr val="C0C0C0"/>
                  </a:outerShdw>
                </a:effectLst>
                <a:cs typeface="AL-Mohanad Bold" pitchFamily="2" charset="-78"/>
              </a:rPr>
              <a:t>قواعد فقهية أو ضوابط فقهية تبدأ بلفظ (كل) </a:t>
            </a:r>
            <a:endParaRPr lang="en-US" sz="24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7" name="مستطيل ذو زوايا قطرية مخدوشة 6"/>
          <p:cNvSpPr/>
          <p:nvPr/>
        </p:nvSpPr>
        <p:spPr>
          <a:xfrm>
            <a:off x="539552" y="2899632"/>
            <a:ext cx="3312368" cy="543016"/>
          </a:xfrm>
          <a:prstGeom prst="snip2DiagRect">
            <a:avLst>
              <a:gd name="adj1" fmla="val 36011"/>
              <a:gd name="adj2"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cs typeface="AL-Mateen" pitchFamily="2" charset="-78"/>
              </a:rPr>
              <a:t>تعريفها اصطلاحاً</a:t>
            </a:r>
            <a:endParaRPr lang="ar-SA" sz="2800" dirty="0">
              <a:cs typeface="AL-Mateen" pitchFamily="2" charset="-78"/>
            </a:endParaRPr>
          </a:p>
        </p:txBody>
      </p:sp>
    </p:spTree>
    <p:extLst>
      <p:ext uri="{BB962C8B-B14F-4D97-AF65-F5344CB8AC3E}">
        <p14:creationId xmlns:p14="http://schemas.microsoft.com/office/powerpoint/2010/main" xmlns="" val="1052987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9" grpId="0" animBg="1"/>
      <p:bldP spid="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800" y="1294528"/>
            <a:ext cx="3528392" cy="792088"/>
          </a:xfrm>
          <a:prstGeom prst="round2DiagRect">
            <a:avLst>
              <a:gd name="adj1" fmla="val 50000"/>
              <a:gd name="adj2" fmla="val 0"/>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الكليّات</a:t>
            </a:r>
            <a:endParaRPr lang="ar-SA"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847672" y="1104272"/>
            <a:ext cx="1172600" cy="1172600"/>
          </a:xfrm>
          <a:prstGeom prst="star8">
            <a:avLst/>
          </a:prstGeom>
          <a:solidFill>
            <a:schemeClr val="bg2">
              <a:lumMod val="75000"/>
            </a:schemeClr>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نجمة ذات 8 نقاط 5"/>
          <p:cNvSpPr/>
          <p:nvPr/>
        </p:nvSpPr>
        <p:spPr>
          <a:xfrm>
            <a:off x="2483768" y="1476549"/>
            <a:ext cx="791211" cy="791211"/>
          </a:xfrm>
          <a:prstGeom prst="star8">
            <a:avLst/>
          </a:prstGeom>
          <a:solidFill>
            <a:schemeClr val="bg2">
              <a:lumMod val="75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مستطيل مستدير الزوايا 2"/>
          <p:cNvSpPr/>
          <p:nvPr/>
        </p:nvSpPr>
        <p:spPr>
          <a:xfrm>
            <a:off x="5387616" y="2751848"/>
            <a:ext cx="3168352" cy="348546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2400" dirty="0">
                <a:solidFill>
                  <a:schemeClr val="tx2">
                    <a:lumMod val="75000"/>
                  </a:schemeClr>
                </a:solidFill>
                <a:effectLst>
                  <a:outerShdw blurRad="38100" dist="38100" dir="2700000" algn="tl">
                    <a:srgbClr val="C0C0C0"/>
                  </a:outerShdw>
                </a:effectLst>
                <a:cs typeface="AL-Mohanad Bold" pitchFamily="2" charset="-78"/>
              </a:rPr>
              <a:t>أن المعاني المذكورة في الكليات </a:t>
            </a:r>
            <a:r>
              <a:rPr lang="ar-SA" sz="2400" dirty="0" err="1">
                <a:solidFill>
                  <a:schemeClr val="tx2">
                    <a:lumMod val="75000"/>
                  </a:schemeClr>
                </a:solidFill>
                <a:effectLst>
                  <a:outerShdw blurRad="38100" dist="38100" dir="2700000" algn="tl">
                    <a:srgbClr val="C0C0C0"/>
                  </a:outerShdw>
                </a:effectLst>
                <a:cs typeface="AL-Mohanad Bold" pitchFamily="2" charset="-78"/>
              </a:rPr>
              <a:t>تتصدرها</a:t>
            </a:r>
            <a:r>
              <a:rPr lang="ar-SA" sz="2400" dirty="0">
                <a:solidFill>
                  <a:schemeClr val="tx2">
                    <a:lumMod val="75000"/>
                  </a:schemeClr>
                </a:solidFill>
                <a:effectLst>
                  <a:outerShdw blurRad="38100" dist="38100" dir="2700000" algn="tl">
                    <a:srgbClr val="C0C0C0"/>
                  </a:outerShdw>
                </a:effectLst>
                <a:cs typeface="AL-Mohanad Bold" pitchFamily="2" charset="-78"/>
              </a:rPr>
              <a:t> كلمة ( كل ). </a:t>
            </a:r>
            <a:endParaRPr lang="en-US" sz="24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2" name="مستطيل ذو زوايا قطرية مخدوشة 1"/>
          <p:cNvSpPr/>
          <p:nvPr/>
        </p:nvSpPr>
        <p:spPr>
          <a:xfrm>
            <a:off x="5292080" y="2744112"/>
            <a:ext cx="3312368" cy="543016"/>
          </a:xfrm>
          <a:prstGeom prst="snip2DiagRect">
            <a:avLst>
              <a:gd name="adj1" fmla="val 36011"/>
              <a:gd name="adj2"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cs typeface="AL-Mateen" pitchFamily="2" charset="-78"/>
              </a:rPr>
              <a:t>سبب تسميتها </a:t>
            </a:r>
            <a:endParaRPr lang="ar-SA" sz="2800" dirty="0">
              <a:cs typeface="AL-Mateen" pitchFamily="2" charset="-78"/>
            </a:endParaRPr>
          </a:p>
        </p:txBody>
      </p:sp>
      <p:sp>
        <p:nvSpPr>
          <p:cNvPr id="9" name="مستطيل مستدير الزوايا 8"/>
          <p:cNvSpPr/>
          <p:nvPr/>
        </p:nvSpPr>
        <p:spPr>
          <a:xfrm>
            <a:off x="611560" y="2744112"/>
            <a:ext cx="3168352" cy="3493200"/>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endParaRPr lang="ar-SA" sz="2000" dirty="0" smtClean="0">
              <a:solidFill>
                <a:schemeClr val="tx2">
                  <a:lumMod val="75000"/>
                </a:schemeClr>
              </a:solidFill>
              <a:effectLst>
                <a:outerShdw blurRad="38100" dist="38100" dir="2700000" algn="tl">
                  <a:srgbClr val="C0C0C0"/>
                </a:outerShdw>
              </a:effectLst>
              <a:cs typeface="AL-Mohanad Bold" pitchFamily="2" charset="-78"/>
            </a:endParaRPr>
          </a:p>
          <a:p>
            <a:pPr algn="just">
              <a:defRPr/>
            </a:pPr>
            <a:r>
              <a:rPr lang="ar-SA" sz="2000" dirty="0" smtClean="0">
                <a:solidFill>
                  <a:schemeClr val="tx2">
                    <a:lumMod val="75000"/>
                  </a:schemeClr>
                </a:solidFill>
                <a:effectLst>
                  <a:outerShdw blurRad="38100" dist="38100" dir="2700000" algn="tl">
                    <a:srgbClr val="C0C0C0"/>
                  </a:outerShdw>
                </a:effectLst>
                <a:cs typeface="AL-Mohanad Bold" pitchFamily="2" charset="-78"/>
              </a:rPr>
              <a:t>بينهما </a:t>
            </a:r>
            <a:r>
              <a:rPr lang="ar-SA" sz="2000" dirty="0">
                <a:solidFill>
                  <a:schemeClr val="tx2">
                    <a:lumMod val="75000"/>
                  </a:schemeClr>
                </a:solidFill>
                <a:effectLst>
                  <a:outerShdw blurRad="38100" dist="38100" dir="2700000" algn="tl">
                    <a:srgbClr val="C0C0C0"/>
                  </a:outerShdw>
                </a:effectLst>
                <a:cs typeface="AL-Mohanad Bold" pitchFamily="2" charset="-78"/>
              </a:rPr>
              <a:t>العموم والخصوص الوجهي ، فيجتمعان : في القاعدة المصّدرة ب ( كل ) وتنفرد القاعدة : فيما كان معنى واسعاً وشاملاً لم </a:t>
            </a:r>
            <a:r>
              <a:rPr lang="ar-SA" sz="2000" dirty="0" err="1">
                <a:solidFill>
                  <a:schemeClr val="tx2">
                    <a:lumMod val="75000"/>
                  </a:schemeClr>
                </a:solidFill>
                <a:effectLst>
                  <a:outerShdw blurRad="38100" dist="38100" dir="2700000" algn="tl">
                    <a:srgbClr val="C0C0C0"/>
                  </a:outerShdw>
                </a:effectLst>
                <a:cs typeface="AL-Mohanad Bold" pitchFamily="2" charset="-78"/>
              </a:rPr>
              <a:t>تتصدره</a:t>
            </a:r>
            <a:r>
              <a:rPr lang="ar-SA" sz="2000" dirty="0">
                <a:solidFill>
                  <a:schemeClr val="tx2">
                    <a:lumMod val="75000"/>
                  </a:schemeClr>
                </a:solidFill>
                <a:effectLst>
                  <a:outerShdw blurRad="38100" dist="38100" dir="2700000" algn="tl">
                    <a:srgbClr val="C0C0C0"/>
                  </a:outerShdw>
                </a:effectLst>
                <a:cs typeface="AL-Mohanad Bold" pitchFamily="2" charset="-78"/>
              </a:rPr>
              <a:t/>
            </a:r>
            <a:br>
              <a:rPr lang="ar-SA" sz="2000" dirty="0">
                <a:solidFill>
                  <a:schemeClr val="tx2">
                    <a:lumMod val="75000"/>
                  </a:schemeClr>
                </a:solidFill>
                <a:effectLst>
                  <a:outerShdw blurRad="38100" dist="38100" dir="2700000" algn="tl">
                    <a:srgbClr val="C0C0C0"/>
                  </a:outerShdw>
                </a:effectLst>
                <a:cs typeface="AL-Mohanad Bold" pitchFamily="2" charset="-78"/>
              </a:rPr>
            </a:br>
            <a:r>
              <a:rPr lang="ar-SA" sz="2000" dirty="0">
                <a:solidFill>
                  <a:schemeClr val="tx2">
                    <a:lumMod val="75000"/>
                  </a:schemeClr>
                </a:solidFill>
                <a:effectLst>
                  <a:outerShdw blurRad="38100" dist="38100" dir="2700000" algn="tl">
                    <a:srgbClr val="C0C0C0"/>
                  </a:outerShdw>
                </a:effectLst>
                <a:cs typeface="AL-Mohanad Bold" pitchFamily="2" charset="-78"/>
              </a:rPr>
              <a:t> ( كل ). </a:t>
            </a:r>
          </a:p>
          <a:p>
            <a:pPr algn="just">
              <a:defRPr/>
            </a:pPr>
            <a:r>
              <a:rPr lang="ar-SA" sz="2000" dirty="0">
                <a:solidFill>
                  <a:schemeClr val="tx2">
                    <a:lumMod val="75000"/>
                  </a:schemeClr>
                </a:solidFill>
                <a:effectLst>
                  <a:outerShdw blurRad="38100" dist="38100" dir="2700000" algn="tl">
                    <a:srgbClr val="C0C0C0"/>
                  </a:outerShdw>
                </a:effectLst>
                <a:cs typeface="AL-Mohanad Bold" pitchFamily="2" charset="-78"/>
              </a:rPr>
              <a:t>وينفرد الكلي : في تفاصيل المعاني أو جزئياتها وما صدقاتها إذا صدرت بكلمة ( كل )</a:t>
            </a:r>
            <a:endParaRPr lang="en-US" sz="20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7" name="مستطيل ذو زوايا قطرية مخدوشة 6"/>
          <p:cNvSpPr/>
          <p:nvPr/>
        </p:nvSpPr>
        <p:spPr>
          <a:xfrm>
            <a:off x="539552" y="2751848"/>
            <a:ext cx="3312368" cy="543016"/>
          </a:xfrm>
          <a:prstGeom prst="snip2DiagRect">
            <a:avLst>
              <a:gd name="adj1" fmla="val 36011"/>
              <a:gd name="adj2"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cs typeface="AL-Mateen" pitchFamily="2" charset="-78"/>
              </a:rPr>
              <a:t>علاقتها بالقاعدة الفقهية</a:t>
            </a:r>
            <a:endParaRPr lang="ar-SA" sz="2800" dirty="0">
              <a:cs typeface="AL-Mateen" pitchFamily="2" charset="-78"/>
            </a:endParaRPr>
          </a:p>
        </p:txBody>
      </p:sp>
    </p:spTree>
    <p:extLst>
      <p:ext uri="{BB962C8B-B14F-4D97-AF65-F5344CB8AC3E}">
        <p14:creationId xmlns:p14="http://schemas.microsoft.com/office/powerpoint/2010/main" xmlns="" val="3735592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9" grpId="0" animBg="1"/>
      <p:bldP spid="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800" y="1294528"/>
            <a:ext cx="3528392" cy="792088"/>
          </a:xfrm>
          <a:prstGeom prst="round2DiagRect">
            <a:avLst>
              <a:gd name="adj1" fmla="val 50000"/>
              <a:gd name="adj2" fmla="val 0"/>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الكليّات</a:t>
            </a:r>
            <a:endParaRPr lang="ar-SA"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847672" y="1104272"/>
            <a:ext cx="1172600" cy="1172600"/>
          </a:xfrm>
          <a:prstGeom prst="star8">
            <a:avLst/>
          </a:prstGeom>
          <a:solidFill>
            <a:schemeClr val="bg2">
              <a:lumMod val="75000"/>
            </a:schemeClr>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نجمة ذات 8 نقاط 5"/>
          <p:cNvSpPr/>
          <p:nvPr/>
        </p:nvSpPr>
        <p:spPr>
          <a:xfrm>
            <a:off x="2483768" y="1476549"/>
            <a:ext cx="791211" cy="791211"/>
          </a:xfrm>
          <a:prstGeom prst="star8">
            <a:avLst/>
          </a:prstGeom>
          <a:solidFill>
            <a:schemeClr val="bg2">
              <a:lumMod val="75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9" name="مستطيل مستدير الزوايا 8"/>
          <p:cNvSpPr/>
          <p:nvPr/>
        </p:nvSpPr>
        <p:spPr>
          <a:xfrm>
            <a:off x="1691680" y="2528088"/>
            <a:ext cx="5653067" cy="1765008"/>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endParaRPr lang="ar-SA" sz="2000" dirty="0" smtClean="0">
              <a:solidFill>
                <a:srgbClr val="FFFF00"/>
              </a:solidFill>
              <a:effectLst>
                <a:outerShdw blurRad="38100" dist="38100" dir="2700000" algn="tl">
                  <a:srgbClr val="C0C0C0"/>
                </a:outerShdw>
              </a:effectLst>
              <a:cs typeface="AL-Mohanad Bold" pitchFamily="2" charset="-78"/>
            </a:endParaRPr>
          </a:p>
          <a:p>
            <a:pPr algn="just">
              <a:defRPr/>
            </a:pPr>
            <a:r>
              <a:rPr lang="ar-SA" sz="2000" dirty="0" smtClean="0">
                <a:solidFill>
                  <a:schemeClr val="tx2">
                    <a:lumMod val="75000"/>
                  </a:schemeClr>
                </a:solidFill>
                <a:effectLst>
                  <a:outerShdw blurRad="38100" dist="38100" dir="2700000" algn="tl">
                    <a:srgbClr val="C0C0C0"/>
                  </a:outerShdw>
                </a:effectLst>
                <a:cs typeface="AL-Mohanad Bold" pitchFamily="2" charset="-78"/>
              </a:rPr>
              <a:t>* </a:t>
            </a:r>
            <a:r>
              <a:rPr lang="ar-SA" sz="2000" dirty="0">
                <a:solidFill>
                  <a:schemeClr val="tx2">
                    <a:lumMod val="75000"/>
                  </a:schemeClr>
                </a:solidFill>
                <a:effectLst>
                  <a:outerShdw blurRad="38100" dist="38100" dir="2700000" algn="tl">
                    <a:srgbClr val="C0C0C0"/>
                  </a:outerShdw>
                </a:effectLst>
                <a:cs typeface="AL-Mohanad Bold" pitchFamily="2" charset="-78"/>
              </a:rPr>
              <a:t>كل ما خرج من السبيلين فهو نجس إلاّ مني الرجل .</a:t>
            </a:r>
          </a:p>
          <a:p>
            <a:pPr algn="just">
              <a:defRPr/>
            </a:pPr>
            <a:r>
              <a:rPr lang="ar-SA" sz="2000" dirty="0">
                <a:solidFill>
                  <a:schemeClr val="tx2">
                    <a:lumMod val="75000"/>
                  </a:schemeClr>
                </a:solidFill>
                <a:effectLst>
                  <a:outerShdw blurRad="38100" dist="38100" dir="2700000" algn="tl">
                    <a:srgbClr val="C0C0C0"/>
                  </a:outerShdw>
                </a:effectLst>
                <a:cs typeface="AL-Mohanad Bold" pitchFamily="2" charset="-78"/>
              </a:rPr>
              <a:t>* كل معتدة فلها السكنى على زوجها ملك رجعتها أو لم يملك . </a:t>
            </a:r>
          </a:p>
          <a:p>
            <a:pPr algn="just">
              <a:defRPr/>
            </a:pPr>
            <a:r>
              <a:rPr lang="ar-SA" sz="2000" dirty="0">
                <a:solidFill>
                  <a:schemeClr val="tx2">
                    <a:lumMod val="75000"/>
                  </a:schemeClr>
                </a:solidFill>
                <a:effectLst>
                  <a:outerShdw blurRad="38100" dist="38100" dir="2700000" algn="tl">
                    <a:srgbClr val="C0C0C0"/>
                  </a:outerShdw>
                </a:effectLst>
                <a:cs typeface="AL-Mohanad Bold" pitchFamily="2" charset="-78"/>
              </a:rPr>
              <a:t>* كل من لم يلزمه الأحكام فلا تلزمه الحدود ونحوها . </a:t>
            </a:r>
            <a:endParaRPr lang="en-US" sz="20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7" name="مستطيل ذو زوايا قطرية مخدوشة 6"/>
          <p:cNvSpPr/>
          <p:nvPr/>
        </p:nvSpPr>
        <p:spPr>
          <a:xfrm>
            <a:off x="2880251" y="2492896"/>
            <a:ext cx="3312368" cy="543016"/>
          </a:xfrm>
          <a:prstGeom prst="snip2DiagRect">
            <a:avLst>
              <a:gd name="adj1" fmla="val 36011"/>
              <a:gd name="adj2"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cs typeface="AL-Mateen" pitchFamily="2" charset="-78"/>
              </a:rPr>
              <a:t>أمثلتها </a:t>
            </a:r>
            <a:endParaRPr lang="ar-SA" sz="2800" dirty="0">
              <a:cs typeface="AL-Mateen" pitchFamily="2" charset="-78"/>
            </a:endParaRPr>
          </a:p>
        </p:txBody>
      </p:sp>
      <p:sp>
        <p:nvSpPr>
          <p:cNvPr id="10" name="مستطيل مستدير الزوايا 9"/>
          <p:cNvSpPr/>
          <p:nvPr/>
        </p:nvSpPr>
        <p:spPr>
          <a:xfrm>
            <a:off x="539552" y="4509120"/>
            <a:ext cx="7488832" cy="1765008"/>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endParaRPr lang="ar-SA" sz="2000" dirty="0" smtClean="0">
              <a:solidFill>
                <a:srgbClr val="FFFF00"/>
              </a:solidFill>
              <a:effectLst>
                <a:outerShdw blurRad="38100" dist="38100" dir="2700000" algn="tl">
                  <a:srgbClr val="C0C0C0"/>
                </a:outerShdw>
              </a:effectLst>
              <a:cs typeface="AL-Mohanad Bold" pitchFamily="2" charset="-78"/>
            </a:endParaRPr>
          </a:p>
          <a:p>
            <a:pPr algn="just">
              <a:defRPr/>
            </a:pPr>
            <a:r>
              <a:rPr lang="ar-SA" sz="2000" dirty="0" smtClean="0">
                <a:solidFill>
                  <a:schemeClr val="tx2">
                    <a:lumMod val="75000"/>
                  </a:schemeClr>
                </a:solidFill>
                <a:effectLst>
                  <a:outerShdw blurRad="38100" dist="38100" dir="2700000" algn="tl">
                    <a:srgbClr val="C0C0C0"/>
                  </a:outerShdw>
                </a:effectLst>
                <a:cs typeface="AL-Mohanad Bold" pitchFamily="2" charset="-78"/>
              </a:rPr>
              <a:t>* القواعد و الضوابط من الكليات إلا أن الكليات تتصدر بكلمة ( كل ) و يغلب فيها أن يكون موضوعها خاصاً .</a:t>
            </a:r>
          </a:p>
          <a:p>
            <a:pPr algn="just">
              <a:defRPr/>
            </a:pPr>
            <a:r>
              <a:rPr lang="ar-SA" sz="2000" dirty="0" smtClean="0">
                <a:solidFill>
                  <a:schemeClr val="tx2">
                    <a:lumMod val="75000"/>
                  </a:schemeClr>
                </a:solidFill>
                <a:effectLst>
                  <a:outerShdw blurRad="38100" dist="38100" dir="2700000" algn="tl">
                    <a:srgbClr val="C0C0C0"/>
                  </a:outerShdw>
                </a:effectLst>
                <a:cs typeface="AL-Mohanad Bold" pitchFamily="2" charset="-78"/>
              </a:rPr>
              <a:t>* الكليات نوع من الأحكام الفقهية الجزئية لا تختلف عنها إلا بتصدر كلمة ( كل ) فيها .</a:t>
            </a:r>
          </a:p>
          <a:p>
            <a:pPr algn="just">
              <a:defRPr/>
            </a:pPr>
            <a:r>
              <a:rPr lang="ar-SA" sz="2800" u="sng" dirty="0" smtClean="0">
                <a:solidFill>
                  <a:schemeClr val="tx1"/>
                </a:solidFill>
                <a:effectLst>
                  <a:outerShdw blurRad="38100" dist="38100" dir="2700000" algn="tl">
                    <a:srgbClr val="C0C0C0"/>
                  </a:outerShdw>
                </a:effectLst>
                <a:cs typeface="AL-Mohanad Bold" pitchFamily="2" charset="-78"/>
              </a:rPr>
              <a:t>* مثاله </a:t>
            </a:r>
            <a:r>
              <a:rPr lang="ar-SA" sz="2000" dirty="0" smtClean="0">
                <a:solidFill>
                  <a:schemeClr val="tx2">
                    <a:lumMod val="75000"/>
                  </a:schemeClr>
                </a:solidFill>
                <a:effectLst>
                  <a:outerShdw blurRad="38100" dist="38100" dir="2700000" algn="tl">
                    <a:srgbClr val="C0C0C0"/>
                  </a:outerShdw>
                </a:effectLst>
                <a:cs typeface="AL-Mohanad Bold" pitchFamily="2" charset="-78"/>
              </a:rPr>
              <a:t>: </a:t>
            </a:r>
            <a:r>
              <a:rPr lang="ar-SA" sz="2000" dirty="0" smtClean="0">
                <a:solidFill>
                  <a:srgbClr val="8A0000"/>
                </a:solidFill>
                <a:effectLst>
                  <a:outerShdw blurRad="38100" dist="38100" dir="2700000" algn="tl">
                    <a:srgbClr val="C0C0C0"/>
                  </a:outerShdw>
                </a:effectLst>
                <a:cs typeface="AL-Mohanad Bold" pitchFamily="2" charset="-78"/>
              </a:rPr>
              <a:t>كل صائم أكل في نهار رمضان ناسياً لم يفطر  .</a:t>
            </a:r>
            <a:endParaRPr lang="en-US" sz="2000" dirty="0">
              <a:solidFill>
                <a:srgbClr val="8A0000"/>
              </a:solidFill>
              <a:effectLst>
                <a:outerShdw blurRad="38100" dist="38100" dir="2700000" algn="tl">
                  <a:srgbClr val="C0C0C0"/>
                </a:outerShdw>
              </a:effectLst>
              <a:cs typeface="AL-Mohanad Bold" pitchFamily="2" charset="-78"/>
            </a:endParaRPr>
          </a:p>
        </p:txBody>
      </p:sp>
      <p:sp>
        <p:nvSpPr>
          <p:cNvPr id="11" name="مستطيل ذو زوايا قطرية مخدوشة 10"/>
          <p:cNvSpPr/>
          <p:nvPr/>
        </p:nvSpPr>
        <p:spPr>
          <a:xfrm rot="5400000">
            <a:off x="7495505" y="5152770"/>
            <a:ext cx="1752790" cy="543016"/>
          </a:xfrm>
          <a:prstGeom prst="snip2DiagRect">
            <a:avLst>
              <a:gd name="adj1" fmla="val 36011"/>
              <a:gd name="adj2"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cs typeface="AL-Mateen" pitchFamily="2" charset="-78"/>
              </a:rPr>
              <a:t>ملاحظة </a:t>
            </a:r>
            <a:endParaRPr lang="ar-SA" sz="2800" dirty="0">
              <a:cs typeface="AL-Mateen" pitchFamily="2" charset="-78"/>
            </a:endParaRPr>
          </a:p>
        </p:txBody>
      </p:sp>
    </p:spTree>
    <p:extLst>
      <p:ext uri="{BB962C8B-B14F-4D97-AF65-F5344CB8AC3E}">
        <p14:creationId xmlns:p14="http://schemas.microsoft.com/office/powerpoint/2010/main" xmlns="" val="41849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bg/>
                                          </p:spTgt>
                                        </p:tgtEl>
                                        <p:attrNameLst>
                                          <p:attrName>style.visibility</p:attrName>
                                        </p:attrNameLst>
                                      </p:cBhvr>
                                      <p:to>
                                        <p:strVal val="visible"/>
                                      </p:to>
                                    </p:set>
                                    <p:animEffect transition="in" filter="fade">
                                      <p:cBhvr>
                                        <p:cTn id="12" dur="500"/>
                                        <p:tgtEl>
                                          <p:spTgt spid="9">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bg/>
                                          </p:spTgt>
                                        </p:tgtEl>
                                        <p:attrNameLst>
                                          <p:attrName>style.visibility</p:attrName>
                                        </p:attrNameLst>
                                      </p:cBhvr>
                                      <p:to>
                                        <p:strVal val="visible"/>
                                      </p:to>
                                    </p:set>
                                    <p:animEffect transition="in" filter="fade">
                                      <p:cBhvr>
                                        <p:cTn id="37" dur="500"/>
                                        <p:tgtEl>
                                          <p:spTgt spid="10">
                                            <p:bg/>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xEl>
                                              <p:pRg st="1" end="1"/>
                                            </p:txEl>
                                          </p:spTgt>
                                        </p:tgtEl>
                                        <p:attrNameLst>
                                          <p:attrName>style.visibility</p:attrName>
                                        </p:attrNameLst>
                                      </p:cBhvr>
                                      <p:to>
                                        <p:strVal val="visible"/>
                                      </p:to>
                                    </p:set>
                                    <p:animEffect transition="in" filter="fade">
                                      <p:cBhvr>
                                        <p:cTn id="42" dur="500"/>
                                        <p:tgtEl>
                                          <p:spTgt spid="10">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xEl>
                                              <p:pRg st="2" end="2"/>
                                            </p:txEl>
                                          </p:spTgt>
                                        </p:tgtEl>
                                        <p:attrNameLst>
                                          <p:attrName>style.visibility</p:attrName>
                                        </p:attrNameLst>
                                      </p:cBhvr>
                                      <p:to>
                                        <p:strVal val="visible"/>
                                      </p:to>
                                    </p:set>
                                    <p:animEffect transition="in" filter="fade">
                                      <p:cBhvr>
                                        <p:cTn id="47" dur="500"/>
                                        <p:tgtEl>
                                          <p:spTgt spid="10">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0">
                                            <p:txEl>
                                              <p:pRg st="3" end="3"/>
                                            </p:txEl>
                                          </p:spTgt>
                                        </p:tgtEl>
                                        <p:attrNameLst>
                                          <p:attrName>style.visibility</p:attrName>
                                        </p:attrNameLst>
                                      </p:cBhvr>
                                      <p:to>
                                        <p:strVal val="visible"/>
                                      </p:to>
                                    </p:set>
                                    <p:animEffect transition="in" filter="fade">
                                      <p:cBhvr>
                                        <p:cTn id="52"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P spid="7" grpId="0" animBg="1"/>
      <p:bldP spid="10" grpId="0" build="p" animBg="1"/>
      <p:bldP spid="11"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800" y="1294528"/>
            <a:ext cx="3528392" cy="792088"/>
          </a:xfrm>
          <a:prstGeom prst="round2DiagRect">
            <a:avLst>
              <a:gd name="adj1" fmla="val 50000"/>
              <a:gd name="adj2" fmla="val 0"/>
            </a:avLst>
          </a:prstGeom>
          <a:solidFill>
            <a:schemeClr val="bg2">
              <a:lumMod val="10000"/>
            </a:schemeClr>
          </a:solidFill>
          <a:ln>
            <a:solidFill>
              <a:schemeClr val="bg1">
                <a:lumMod val="95000"/>
              </a:schemeClr>
            </a:solidFill>
          </a:ln>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000" b="1" dirty="0" smtClean="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التقاسيم</a:t>
            </a:r>
            <a:endParaRPr lang="ar-SA" sz="4400" b="1" dirty="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847672" y="1104272"/>
            <a:ext cx="1172600" cy="1172600"/>
          </a:xfrm>
          <a:prstGeom prst="star8">
            <a:avLst/>
          </a:prstGeom>
          <a:solidFill>
            <a:schemeClr val="bg1">
              <a:lumMod val="75000"/>
            </a:schemeClr>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ln>
                <a:solidFill>
                  <a:schemeClr val="bg1"/>
                </a:solidFill>
              </a:ln>
            </a:endParaRPr>
          </a:p>
        </p:txBody>
      </p:sp>
      <p:sp>
        <p:nvSpPr>
          <p:cNvPr id="6" name="نجمة ذات 8 نقاط 5"/>
          <p:cNvSpPr/>
          <p:nvPr/>
        </p:nvSpPr>
        <p:spPr>
          <a:xfrm>
            <a:off x="2483768" y="1476549"/>
            <a:ext cx="791211" cy="791211"/>
          </a:xfrm>
          <a:prstGeom prst="star8">
            <a:avLst/>
          </a:prstGeom>
          <a:solidFill>
            <a:schemeClr val="bg1">
              <a:lumMod val="75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مستطيل 2"/>
          <p:cNvSpPr/>
          <p:nvPr/>
        </p:nvSpPr>
        <p:spPr>
          <a:xfrm>
            <a:off x="539552" y="3406544"/>
            <a:ext cx="5760640" cy="720080"/>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800" dirty="0" smtClean="0">
                <a:solidFill>
                  <a:schemeClr val="tx2">
                    <a:lumMod val="75000"/>
                  </a:schemeClr>
                </a:solidFill>
                <a:effectLst>
                  <a:outerShdw blurRad="38100" dist="38100" dir="2700000" algn="tl">
                    <a:srgbClr val="C0C0C0"/>
                  </a:outerShdw>
                </a:effectLst>
                <a:cs typeface="AL-Mohanad Bold" pitchFamily="2" charset="-78"/>
              </a:rPr>
              <a:t>تجزئة الشيء .</a:t>
            </a:r>
            <a:endParaRPr lang="ar-SA" sz="2800" dirty="0"/>
          </a:p>
        </p:txBody>
      </p:sp>
      <p:sp>
        <p:nvSpPr>
          <p:cNvPr id="14" name="مستطيل 13"/>
          <p:cNvSpPr/>
          <p:nvPr/>
        </p:nvSpPr>
        <p:spPr>
          <a:xfrm>
            <a:off x="539552" y="4342648"/>
            <a:ext cx="5760640" cy="1008112"/>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800" dirty="0" smtClean="0">
                <a:solidFill>
                  <a:schemeClr val="tx2">
                    <a:lumMod val="75000"/>
                  </a:schemeClr>
                </a:solidFill>
                <a:effectLst>
                  <a:outerShdw blurRad="38100" dist="38100" dir="2700000" algn="tl">
                    <a:srgbClr val="C0C0C0"/>
                  </a:outerShdw>
                </a:effectLst>
                <a:cs typeface="AL-Mohanad Bold" pitchFamily="2" charset="-78"/>
              </a:rPr>
              <a:t>تحليل ما يصدق عليه اسم الكلي، بحيث يمكن أن نميز بعض أجزائه عن بعض </a:t>
            </a:r>
            <a:endParaRPr lang="ar-SA" sz="2800" dirty="0"/>
          </a:p>
        </p:txBody>
      </p:sp>
      <p:sp>
        <p:nvSpPr>
          <p:cNvPr id="16" name="مستطيل ذو زوايا قطرية مخدوشة 15"/>
          <p:cNvSpPr/>
          <p:nvPr/>
        </p:nvSpPr>
        <p:spPr>
          <a:xfrm>
            <a:off x="3296328" y="2492896"/>
            <a:ext cx="2551344" cy="5430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8A0000"/>
                </a:solidFill>
                <a:cs typeface="AL-Mateen" pitchFamily="2" charset="-78"/>
              </a:rPr>
              <a:t>ما معناهــــا </a:t>
            </a:r>
            <a:endParaRPr lang="ar-SA" sz="2800" dirty="0">
              <a:solidFill>
                <a:srgbClr val="8A0000"/>
              </a:solidFill>
              <a:cs typeface="AL-Mateen" pitchFamily="2" charset="-78"/>
            </a:endParaRPr>
          </a:p>
        </p:txBody>
      </p:sp>
      <p:sp>
        <p:nvSpPr>
          <p:cNvPr id="2" name="مستطيل ذو زاوية واحدة مخدوشة 1"/>
          <p:cNvSpPr/>
          <p:nvPr/>
        </p:nvSpPr>
        <p:spPr>
          <a:xfrm>
            <a:off x="6422396" y="3406544"/>
            <a:ext cx="2160240" cy="720080"/>
          </a:xfrm>
          <a:prstGeom prst="snip1Rect">
            <a:avLst>
              <a:gd name="adj" fmla="val 15884"/>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dirty="0" smtClean="0">
                <a:cs typeface="AL-Mateen" pitchFamily="2" charset="-78"/>
              </a:rPr>
              <a:t>في اللغة </a:t>
            </a:r>
            <a:endParaRPr lang="ar-SA" sz="2800" dirty="0"/>
          </a:p>
        </p:txBody>
      </p:sp>
      <p:sp>
        <p:nvSpPr>
          <p:cNvPr id="13" name="مستطيل ذو زاوية واحدة مخدوشة 12"/>
          <p:cNvSpPr/>
          <p:nvPr/>
        </p:nvSpPr>
        <p:spPr>
          <a:xfrm>
            <a:off x="6422396" y="4342648"/>
            <a:ext cx="2160240" cy="1008112"/>
          </a:xfrm>
          <a:prstGeom prst="snip1Rect">
            <a:avLst>
              <a:gd name="adj" fmla="val 15884"/>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dirty="0" smtClean="0">
                <a:cs typeface="AL-Mateen" pitchFamily="2" charset="-78"/>
              </a:rPr>
              <a:t>في الاصطلاح</a:t>
            </a:r>
            <a:endParaRPr lang="ar-SA" sz="2800" dirty="0"/>
          </a:p>
        </p:txBody>
      </p:sp>
    </p:spTree>
    <p:extLst>
      <p:ext uri="{BB962C8B-B14F-4D97-AF65-F5344CB8AC3E}">
        <p14:creationId xmlns:p14="http://schemas.microsoft.com/office/powerpoint/2010/main" xmlns="" val="385516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16" grpId="0" animBg="1"/>
      <p:bldP spid="2" grpId="0" animBg="1"/>
      <p:bldP spid="1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800" y="1294528"/>
            <a:ext cx="3528392" cy="792088"/>
          </a:xfrm>
          <a:prstGeom prst="round2DiagRect">
            <a:avLst>
              <a:gd name="adj1" fmla="val 50000"/>
              <a:gd name="adj2" fmla="val 0"/>
            </a:avLst>
          </a:prstGeom>
          <a:solidFill>
            <a:schemeClr val="bg2">
              <a:lumMod val="10000"/>
            </a:schemeClr>
          </a:solidFill>
          <a:ln>
            <a:solidFill>
              <a:schemeClr val="bg1">
                <a:lumMod val="95000"/>
              </a:schemeClr>
            </a:solidFill>
          </a:ln>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000" b="1" dirty="0" smtClean="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التقاسيم</a:t>
            </a:r>
            <a:endParaRPr lang="ar-SA" sz="4400" b="1" dirty="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847672" y="1104272"/>
            <a:ext cx="1172600" cy="1172600"/>
          </a:xfrm>
          <a:prstGeom prst="star8">
            <a:avLst/>
          </a:prstGeom>
          <a:solidFill>
            <a:schemeClr val="bg1">
              <a:lumMod val="75000"/>
            </a:schemeClr>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ln>
                <a:solidFill>
                  <a:schemeClr val="bg1"/>
                </a:solidFill>
              </a:ln>
            </a:endParaRPr>
          </a:p>
        </p:txBody>
      </p:sp>
      <p:sp>
        <p:nvSpPr>
          <p:cNvPr id="6" name="نجمة ذات 8 نقاط 5"/>
          <p:cNvSpPr/>
          <p:nvPr/>
        </p:nvSpPr>
        <p:spPr>
          <a:xfrm>
            <a:off x="2483768" y="1476549"/>
            <a:ext cx="791211" cy="791211"/>
          </a:xfrm>
          <a:prstGeom prst="star8">
            <a:avLst/>
          </a:prstGeom>
          <a:solidFill>
            <a:schemeClr val="bg1">
              <a:lumMod val="75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مستطيل 2"/>
          <p:cNvSpPr/>
          <p:nvPr/>
        </p:nvSpPr>
        <p:spPr>
          <a:xfrm>
            <a:off x="539552" y="3406544"/>
            <a:ext cx="6552728" cy="720080"/>
          </a:xfrm>
          <a:prstGeom prst="rect">
            <a:avLst/>
          </a:prstGeom>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ohanad Bold" pitchFamily="2" charset="-78"/>
              </a:rPr>
              <a:t>أن تكون قائمة على أساس واحد يسمّى أساس التقسيم .</a:t>
            </a:r>
            <a:endParaRPr lang="ar-SA" sz="2800" dirty="0">
              <a:solidFill>
                <a:schemeClr val="bg1"/>
              </a:solidFill>
              <a:effectLst>
                <a:outerShdw blurRad="38100" dist="38100" dir="2700000" algn="tl">
                  <a:srgbClr val="000000">
                    <a:alpha val="43137"/>
                  </a:srgbClr>
                </a:outerShdw>
              </a:effectLst>
            </a:endParaRPr>
          </a:p>
        </p:txBody>
      </p:sp>
      <p:sp>
        <p:nvSpPr>
          <p:cNvPr id="16" name="مستطيل ذو زوايا قطرية مخدوشة 15"/>
          <p:cNvSpPr/>
          <p:nvPr/>
        </p:nvSpPr>
        <p:spPr>
          <a:xfrm>
            <a:off x="2987824" y="2492896"/>
            <a:ext cx="3168352" cy="5430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8A0000"/>
                </a:solidFill>
                <a:cs typeface="AL-Mateen" pitchFamily="2" charset="-78"/>
              </a:rPr>
              <a:t>ما هي شروط صحتها </a:t>
            </a:r>
            <a:endParaRPr lang="ar-SA" sz="2800" dirty="0">
              <a:solidFill>
                <a:srgbClr val="8A0000"/>
              </a:solidFill>
              <a:cs typeface="AL-Mateen" pitchFamily="2" charset="-78"/>
            </a:endParaRPr>
          </a:p>
        </p:txBody>
      </p:sp>
      <p:sp>
        <p:nvSpPr>
          <p:cNvPr id="5" name="مستطيل ذو زوايا قطرية مستديرة 4"/>
          <p:cNvSpPr/>
          <p:nvPr/>
        </p:nvSpPr>
        <p:spPr>
          <a:xfrm>
            <a:off x="755576" y="4581128"/>
            <a:ext cx="7056784" cy="1512168"/>
          </a:xfrm>
          <a:prstGeom prst="round2Diag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700" dirty="0">
                <a:solidFill>
                  <a:schemeClr val="tx1"/>
                </a:solidFill>
                <a:effectLst>
                  <a:outerShdw blurRad="38100" dist="38100" dir="2700000" algn="tl">
                    <a:srgbClr val="C0C0C0"/>
                  </a:outerShdw>
                </a:effectLst>
                <a:cs typeface="AL-Mohanad Bold" pitchFamily="2" charset="-78"/>
              </a:rPr>
              <a:t>فلا يصح أن نقسم الطلاق إلى طلاق محرم وطلاق رجعى ، لاختلاف أساس التقسيم </a:t>
            </a:r>
            <a:endParaRPr lang="ar-SA" sz="2700" dirty="0">
              <a:solidFill>
                <a:schemeClr val="tx1"/>
              </a:solidFill>
            </a:endParaRPr>
          </a:p>
        </p:txBody>
      </p:sp>
      <p:sp>
        <p:nvSpPr>
          <p:cNvPr id="11" name="مستطيل ذو زوايا قطرية مخدوشة 10"/>
          <p:cNvSpPr/>
          <p:nvPr/>
        </p:nvSpPr>
        <p:spPr>
          <a:xfrm rot="5400000">
            <a:off x="7535814" y="5073698"/>
            <a:ext cx="1296144" cy="4823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000" dirty="0" smtClean="0">
                <a:solidFill>
                  <a:srgbClr val="8A0000"/>
                </a:solidFill>
                <a:cs typeface="AL-Mateen" pitchFamily="2" charset="-78"/>
              </a:rPr>
              <a:t>شرح الشرط </a:t>
            </a:r>
            <a:endParaRPr lang="ar-SA" sz="2000" dirty="0">
              <a:solidFill>
                <a:srgbClr val="8A0000"/>
              </a:solidFill>
              <a:cs typeface="AL-Mateen" pitchFamily="2" charset="-78"/>
            </a:endParaRPr>
          </a:p>
        </p:txBody>
      </p:sp>
      <p:sp>
        <p:nvSpPr>
          <p:cNvPr id="2" name="مستطيل ذو زاوية واحدة مخدوشة 1"/>
          <p:cNvSpPr/>
          <p:nvPr/>
        </p:nvSpPr>
        <p:spPr>
          <a:xfrm>
            <a:off x="7236296" y="3406544"/>
            <a:ext cx="1346340" cy="720080"/>
          </a:xfrm>
          <a:prstGeom prst="snip1Rect">
            <a:avLst>
              <a:gd name="adj" fmla="val 15884"/>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3600" dirty="0" smtClean="0">
                <a:cs typeface="AL-Mateen" pitchFamily="2" charset="-78"/>
              </a:rPr>
              <a:t>أولاً </a:t>
            </a:r>
            <a:endParaRPr lang="ar-SA" sz="3600" dirty="0"/>
          </a:p>
        </p:txBody>
      </p:sp>
    </p:spTree>
    <p:extLst>
      <p:ext uri="{BB962C8B-B14F-4D97-AF65-F5344CB8AC3E}">
        <p14:creationId xmlns:p14="http://schemas.microsoft.com/office/powerpoint/2010/main" xmlns="" val="200028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iterate type="wd">
                                    <p:tmPct val="10000"/>
                                  </p:iterate>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animBg="1"/>
      <p:bldP spid="5" grpId="0" animBg="1"/>
      <p:bldP spid="11"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123728" y="1376772"/>
            <a:ext cx="4896544" cy="864096"/>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defRPr/>
            </a:pPr>
            <a:r>
              <a:rPr lang="ar-SA" altLang="zh-CN" sz="4100" dirty="0">
                <a:solidFill>
                  <a:srgbClr val="A50021"/>
                </a:solidFill>
                <a:cs typeface="AL-Mateen" pitchFamily="2" charset="-78"/>
              </a:rPr>
              <a:t>حصيلة التعلُّم</a:t>
            </a:r>
            <a:endParaRPr lang="en-US" sz="4100" dirty="0">
              <a:solidFill>
                <a:srgbClr val="A50021"/>
              </a:solidFill>
              <a:cs typeface="AL-Mateen" pitchFamily="2" charset="-78"/>
            </a:endParaRPr>
          </a:p>
        </p:txBody>
      </p:sp>
      <p:sp>
        <p:nvSpPr>
          <p:cNvPr id="7" name="مستطيل مستدير الزوايا 6"/>
          <p:cNvSpPr/>
          <p:nvPr/>
        </p:nvSpPr>
        <p:spPr>
          <a:xfrm>
            <a:off x="566848" y="3212976"/>
            <a:ext cx="7992888" cy="3168352"/>
          </a:xfrm>
          <a:prstGeom prst="roundRect">
            <a:avLst>
              <a:gd name="adj" fmla="val 8052"/>
            </a:avLst>
          </a:prstGeom>
        </p:spPr>
        <p:style>
          <a:lnRef idx="2">
            <a:schemeClr val="accent6"/>
          </a:lnRef>
          <a:fillRef idx="1">
            <a:schemeClr val="lt1"/>
          </a:fillRef>
          <a:effectRef idx="0">
            <a:schemeClr val="accent6"/>
          </a:effectRef>
          <a:fontRef idx="minor">
            <a:schemeClr val="dk1"/>
          </a:fontRef>
        </p:style>
        <p:txBody>
          <a:bodyPr rtlCol="1" anchor="ctr"/>
          <a:lstStyle/>
          <a:p>
            <a:pPr algn="just">
              <a:spcBef>
                <a:spcPct val="50000"/>
              </a:spcBef>
              <a:buFontTx/>
              <a:buAutoNum type="arabicPeriod" startAt="3"/>
              <a:defRPr/>
            </a:pPr>
            <a:r>
              <a:rPr lang="ar-SA" sz="3000" dirty="0">
                <a:solidFill>
                  <a:srgbClr val="8A0000"/>
                </a:solidFill>
                <a:effectLst>
                  <a:outerShdw blurRad="38100" dist="38100" dir="2700000" algn="tl">
                    <a:srgbClr val="C0C0C0"/>
                  </a:outerShdw>
                </a:effectLst>
                <a:cs typeface="AL-Mohanad Bold" pitchFamily="2" charset="-78"/>
              </a:rPr>
              <a:t>بيان مسالك الفقهاء في ضبط المسائل الفقهية بالقواعد الفقهية. </a:t>
            </a:r>
          </a:p>
          <a:p>
            <a:pPr algn="just">
              <a:spcBef>
                <a:spcPct val="50000"/>
              </a:spcBef>
              <a:buFontTx/>
              <a:buAutoNum type="arabicPeriod" startAt="3"/>
              <a:defRPr/>
            </a:pPr>
            <a:r>
              <a:rPr lang="ar-SA" sz="3000" dirty="0">
                <a:solidFill>
                  <a:srgbClr val="8A0000"/>
                </a:solidFill>
                <a:effectLst>
                  <a:outerShdw blurRad="38100" dist="38100" dir="2700000" algn="tl">
                    <a:srgbClr val="C0C0C0"/>
                  </a:outerShdw>
                </a:effectLst>
                <a:cs typeface="AL-Mohanad Bold" pitchFamily="2" charset="-78"/>
              </a:rPr>
              <a:t>تنمية ملكة بناء القواعد والضوابط من المسائل </a:t>
            </a:r>
            <a:r>
              <a:rPr lang="ar-SA" sz="3000" dirty="0" smtClean="0">
                <a:solidFill>
                  <a:srgbClr val="8A0000"/>
                </a:solidFill>
                <a:effectLst>
                  <a:outerShdw blurRad="38100" dist="38100" dir="2700000" algn="tl">
                    <a:srgbClr val="C0C0C0"/>
                  </a:outerShdw>
                </a:effectLst>
                <a:cs typeface="AL-Mohanad Bold" pitchFamily="2" charset="-78"/>
              </a:rPr>
              <a:t>الجزئية، </a:t>
            </a:r>
            <a:r>
              <a:rPr lang="ar-SA" sz="3000" dirty="0">
                <a:solidFill>
                  <a:srgbClr val="8A0000"/>
                </a:solidFill>
                <a:effectLst>
                  <a:outerShdw blurRad="38100" dist="38100" dir="2700000" algn="tl">
                    <a:srgbClr val="C0C0C0"/>
                  </a:outerShdw>
                </a:effectLst>
                <a:cs typeface="AL-Mohanad Bold" pitchFamily="2" charset="-78"/>
              </a:rPr>
              <a:t>والتدريب على إنشائها بقدر ما يتسع له الوقت في الفصل الدراسي. </a:t>
            </a:r>
            <a:endParaRPr lang="en-US" sz="3000" dirty="0">
              <a:solidFill>
                <a:srgbClr val="8A0000"/>
              </a:solidFill>
              <a:effectLst>
                <a:outerShdw blurRad="38100" dist="38100" dir="2700000" algn="tl">
                  <a:srgbClr val="C0C0C0"/>
                </a:outerShdw>
              </a:effectLst>
              <a:cs typeface="AL-Mohanad Bold" pitchFamily="2" charset="-78"/>
            </a:endParaRPr>
          </a:p>
        </p:txBody>
      </p:sp>
      <p:sp>
        <p:nvSpPr>
          <p:cNvPr id="8" name="نجمة ذات 8 نقاط 7"/>
          <p:cNvSpPr/>
          <p:nvPr/>
        </p:nvSpPr>
        <p:spPr>
          <a:xfrm>
            <a:off x="6552220" y="1340768"/>
            <a:ext cx="936104" cy="936104"/>
          </a:xfrm>
          <a:prstGeom prst="star8">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2" name="مستطيل مستدير الزوايا 1"/>
          <p:cNvSpPr/>
          <p:nvPr/>
        </p:nvSpPr>
        <p:spPr>
          <a:xfrm>
            <a:off x="1218688" y="2393592"/>
            <a:ext cx="6696744" cy="50405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altLang="zh-CN" sz="2800" dirty="0">
                <a:solidFill>
                  <a:schemeClr val="tx1"/>
                </a:solidFill>
                <a:cs typeface="AL-Mateen" pitchFamily="2" charset="-78"/>
              </a:rPr>
              <a:t>بعد دراستك لهذا المقرر سيكون بمقدورك الآتي</a:t>
            </a:r>
            <a:r>
              <a:rPr lang="ar-SA" altLang="zh-CN" sz="2800" dirty="0" smtClean="0">
                <a:solidFill>
                  <a:schemeClr val="tx1"/>
                </a:solidFill>
                <a:cs typeface="AL-Mateen" pitchFamily="2" charset="-78"/>
              </a:rPr>
              <a:t>:</a:t>
            </a:r>
            <a:endParaRPr lang="en-US" sz="2800" dirty="0">
              <a:solidFill>
                <a:schemeClr val="tx1"/>
              </a:solidFill>
              <a:cs typeface="AL-Mateen" pitchFamily="2" charset="-78"/>
            </a:endParaRPr>
          </a:p>
        </p:txBody>
      </p:sp>
    </p:spTree>
    <p:extLst>
      <p:ext uri="{BB962C8B-B14F-4D97-AF65-F5344CB8AC3E}">
        <p14:creationId xmlns:p14="http://schemas.microsoft.com/office/powerpoint/2010/main" xmlns="" val="70743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800" y="1294528"/>
            <a:ext cx="3528392" cy="792088"/>
          </a:xfrm>
          <a:prstGeom prst="round2DiagRect">
            <a:avLst>
              <a:gd name="adj1" fmla="val 50000"/>
              <a:gd name="adj2" fmla="val 0"/>
            </a:avLst>
          </a:prstGeom>
          <a:solidFill>
            <a:schemeClr val="bg2">
              <a:lumMod val="10000"/>
            </a:schemeClr>
          </a:solidFill>
          <a:ln>
            <a:solidFill>
              <a:schemeClr val="bg1">
                <a:lumMod val="95000"/>
              </a:schemeClr>
            </a:solidFill>
          </a:ln>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000" b="1" dirty="0" smtClean="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التقاسيم</a:t>
            </a:r>
            <a:endParaRPr lang="ar-SA" sz="4400" b="1" dirty="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847672" y="1104272"/>
            <a:ext cx="1172600" cy="1172600"/>
          </a:xfrm>
          <a:prstGeom prst="star8">
            <a:avLst/>
          </a:prstGeom>
          <a:solidFill>
            <a:schemeClr val="bg1">
              <a:lumMod val="75000"/>
            </a:schemeClr>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ln>
                <a:solidFill>
                  <a:schemeClr val="bg1"/>
                </a:solidFill>
              </a:ln>
            </a:endParaRPr>
          </a:p>
        </p:txBody>
      </p:sp>
      <p:sp>
        <p:nvSpPr>
          <p:cNvPr id="6" name="نجمة ذات 8 نقاط 5"/>
          <p:cNvSpPr/>
          <p:nvPr/>
        </p:nvSpPr>
        <p:spPr>
          <a:xfrm>
            <a:off x="2483768" y="1476549"/>
            <a:ext cx="791211" cy="791211"/>
          </a:xfrm>
          <a:prstGeom prst="star8">
            <a:avLst/>
          </a:prstGeom>
          <a:solidFill>
            <a:schemeClr val="bg1">
              <a:lumMod val="75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مستطيل 2"/>
          <p:cNvSpPr/>
          <p:nvPr/>
        </p:nvSpPr>
        <p:spPr>
          <a:xfrm>
            <a:off x="539552" y="3406544"/>
            <a:ext cx="6552728" cy="720080"/>
          </a:xfrm>
          <a:prstGeom prst="rect">
            <a:avLst/>
          </a:prstGeom>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ohanad Bold" pitchFamily="2" charset="-78"/>
              </a:rPr>
              <a:t>أن تكون مستنفدة </a:t>
            </a:r>
            <a:endParaRPr lang="ar-SA" sz="2800" dirty="0">
              <a:solidFill>
                <a:schemeClr val="bg1"/>
              </a:solidFill>
              <a:effectLst>
                <a:outerShdw blurRad="38100" dist="38100" dir="2700000" algn="tl">
                  <a:srgbClr val="000000">
                    <a:alpha val="43137"/>
                  </a:srgbClr>
                </a:outerShdw>
              </a:effectLst>
            </a:endParaRPr>
          </a:p>
        </p:txBody>
      </p:sp>
      <p:sp>
        <p:nvSpPr>
          <p:cNvPr id="16" name="مستطيل ذو زوايا قطرية مخدوشة 15"/>
          <p:cNvSpPr/>
          <p:nvPr/>
        </p:nvSpPr>
        <p:spPr>
          <a:xfrm>
            <a:off x="2987824" y="2492896"/>
            <a:ext cx="3168352" cy="5430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8A0000"/>
                </a:solidFill>
                <a:cs typeface="AL-Mateen" pitchFamily="2" charset="-78"/>
              </a:rPr>
              <a:t>ما هي شروط صحتها </a:t>
            </a:r>
            <a:endParaRPr lang="ar-SA" sz="2800" dirty="0">
              <a:solidFill>
                <a:srgbClr val="8A0000"/>
              </a:solidFill>
              <a:cs typeface="AL-Mateen" pitchFamily="2" charset="-78"/>
            </a:endParaRPr>
          </a:p>
        </p:txBody>
      </p:sp>
      <p:sp>
        <p:nvSpPr>
          <p:cNvPr id="5" name="مستطيل ذو زوايا قطرية مستديرة 4"/>
          <p:cNvSpPr/>
          <p:nvPr/>
        </p:nvSpPr>
        <p:spPr>
          <a:xfrm>
            <a:off x="755576" y="4581128"/>
            <a:ext cx="7056784" cy="1512168"/>
          </a:xfrm>
          <a:prstGeom prst="round2DiagRect">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2800" dirty="0">
                <a:solidFill>
                  <a:schemeClr val="tx1"/>
                </a:solidFill>
                <a:effectLst>
                  <a:outerShdw blurRad="38100" dist="38100" dir="2700000" algn="tl">
                    <a:srgbClr val="C0C0C0"/>
                  </a:outerShdw>
                </a:effectLst>
                <a:cs typeface="AL-Mohanad Bold" pitchFamily="2" charset="-78"/>
              </a:rPr>
              <a:t>ألا يبقى خارج القسمة شيء يمكن أن يدخل فيها ، ولا سبيل على ضمان ذلك إلاّ القسمة الثنائية التي تكون بين الشيء ونقيضه ، لأن النقيضين لا وسط بينهما . </a:t>
            </a:r>
            <a:endParaRPr lang="en-US" sz="2800" dirty="0">
              <a:solidFill>
                <a:schemeClr val="tx1"/>
              </a:solidFill>
              <a:effectLst>
                <a:outerShdw blurRad="38100" dist="38100" dir="2700000" algn="tl">
                  <a:srgbClr val="C0C0C0"/>
                </a:outerShdw>
              </a:effectLst>
              <a:cs typeface="AL-Mohanad Bold" pitchFamily="2" charset="-78"/>
            </a:endParaRPr>
          </a:p>
        </p:txBody>
      </p:sp>
      <p:sp>
        <p:nvSpPr>
          <p:cNvPr id="11" name="مستطيل ذو زوايا قطرية مخدوشة 10"/>
          <p:cNvSpPr/>
          <p:nvPr/>
        </p:nvSpPr>
        <p:spPr>
          <a:xfrm rot="5400000">
            <a:off x="7535814" y="5073698"/>
            <a:ext cx="1296144" cy="4823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000" dirty="0" smtClean="0">
                <a:solidFill>
                  <a:srgbClr val="8A0000"/>
                </a:solidFill>
                <a:cs typeface="AL-Mateen" pitchFamily="2" charset="-78"/>
              </a:rPr>
              <a:t>شرح الشرط </a:t>
            </a:r>
            <a:endParaRPr lang="ar-SA" sz="2000" dirty="0">
              <a:solidFill>
                <a:srgbClr val="8A0000"/>
              </a:solidFill>
              <a:cs typeface="AL-Mateen" pitchFamily="2" charset="-78"/>
            </a:endParaRPr>
          </a:p>
        </p:txBody>
      </p:sp>
      <p:sp>
        <p:nvSpPr>
          <p:cNvPr id="2" name="مستطيل ذو زاوية واحدة مخدوشة 1"/>
          <p:cNvSpPr/>
          <p:nvPr/>
        </p:nvSpPr>
        <p:spPr>
          <a:xfrm>
            <a:off x="7236296" y="3406544"/>
            <a:ext cx="1346340" cy="720080"/>
          </a:xfrm>
          <a:prstGeom prst="snip1Rect">
            <a:avLst>
              <a:gd name="adj" fmla="val 15884"/>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3600" dirty="0" smtClean="0">
                <a:cs typeface="AL-Mateen" pitchFamily="2" charset="-78"/>
              </a:rPr>
              <a:t>ثانياً</a:t>
            </a:r>
            <a:endParaRPr lang="ar-SA" sz="3600" dirty="0"/>
          </a:p>
        </p:txBody>
      </p:sp>
    </p:spTree>
    <p:extLst>
      <p:ext uri="{BB962C8B-B14F-4D97-AF65-F5344CB8AC3E}">
        <p14:creationId xmlns:p14="http://schemas.microsoft.com/office/powerpoint/2010/main" xmlns="" val="276380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iterate type="wd">
                                    <p:tmPct val="10000"/>
                                  </p:iterate>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1" grpId="0" animBg="1"/>
      <p:bldP spid="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800" y="1294528"/>
            <a:ext cx="3528392" cy="792088"/>
          </a:xfrm>
          <a:prstGeom prst="round2DiagRect">
            <a:avLst>
              <a:gd name="adj1" fmla="val 50000"/>
              <a:gd name="adj2" fmla="val 0"/>
            </a:avLst>
          </a:prstGeom>
          <a:solidFill>
            <a:schemeClr val="bg2">
              <a:lumMod val="10000"/>
            </a:schemeClr>
          </a:solidFill>
          <a:ln>
            <a:solidFill>
              <a:schemeClr val="bg1">
                <a:lumMod val="95000"/>
              </a:schemeClr>
            </a:solidFill>
          </a:ln>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000" b="1" dirty="0" smtClean="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التقاسيم</a:t>
            </a:r>
            <a:endParaRPr lang="ar-SA" sz="4400" b="1" dirty="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847672" y="1104272"/>
            <a:ext cx="1172600" cy="1172600"/>
          </a:xfrm>
          <a:prstGeom prst="star8">
            <a:avLst/>
          </a:prstGeom>
          <a:solidFill>
            <a:schemeClr val="bg1">
              <a:lumMod val="75000"/>
            </a:schemeClr>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ln>
                <a:solidFill>
                  <a:schemeClr val="bg1"/>
                </a:solidFill>
              </a:ln>
            </a:endParaRPr>
          </a:p>
        </p:txBody>
      </p:sp>
      <p:sp>
        <p:nvSpPr>
          <p:cNvPr id="6" name="نجمة ذات 8 نقاط 5"/>
          <p:cNvSpPr/>
          <p:nvPr/>
        </p:nvSpPr>
        <p:spPr>
          <a:xfrm>
            <a:off x="2483768" y="1476549"/>
            <a:ext cx="791211" cy="791211"/>
          </a:xfrm>
          <a:prstGeom prst="star8">
            <a:avLst/>
          </a:prstGeom>
          <a:solidFill>
            <a:schemeClr val="bg1">
              <a:lumMod val="75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مستطيل 2"/>
          <p:cNvSpPr/>
          <p:nvPr/>
        </p:nvSpPr>
        <p:spPr>
          <a:xfrm>
            <a:off x="539552" y="3406544"/>
            <a:ext cx="6552728" cy="720080"/>
          </a:xfrm>
          <a:prstGeom prst="rect">
            <a:avLst/>
          </a:prstGeom>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800" dirty="0" smtClean="0">
                <a:solidFill>
                  <a:schemeClr val="bg1"/>
                </a:solidFill>
                <a:effectLst>
                  <a:outerShdw blurRad="38100" dist="38100" dir="2700000" algn="tl">
                    <a:srgbClr val="000000">
                      <a:alpha val="43137"/>
                    </a:srgbClr>
                  </a:outerShdw>
                </a:effectLst>
                <a:cs typeface="AL-Mohanad Bold" pitchFamily="2" charset="-78"/>
              </a:rPr>
              <a:t>أن تكون حلقات السلسلة متصلة </a:t>
            </a:r>
            <a:endParaRPr lang="ar-SA" sz="2800" dirty="0">
              <a:solidFill>
                <a:schemeClr val="bg1"/>
              </a:solidFill>
              <a:effectLst>
                <a:outerShdw blurRad="38100" dist="38100" dir="2700000" algn="tl">
                  <a:srgbClr val="000000">
                    <a:alpha val="43137"/>
                  </a:srgbClr>
                </a:outerShdw>
              </a:effectLst>
            </a:endParaRPr>
          </a:p>
        </p:txBody>
      </p:sp>
      <p:sp>
        <p:nvSpPr>
          <p:cNvPr id="16" name="مستطيل ذو زوايا قطرية مخدوشة 15"/>
          <p:cNvSpPr/>
          <p:nvPr/>
        </p:nvSpPr>
        <p:spPr>
          <a:xfrm>
            <a:off x="2987824" y="2492896"/>
            <a:ext cx="3168352" cy="5430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8A0000"/>
                </a:solidFill>
                <a:cs typeface="AL-Mateen" pitchFamily="2" charset="-78"/>
              </a:rPr>
              <a:t>ما هي شروط صحتها </a:t>
            </a:r>
            <a:endParaRPr lang="ar-SA" sz="2800" dirty="0">
              <a:solidFill>
                <a:srgbClr val="8A0000"/>
              </a:solidFill>
              <a:cs typeface="AL-Mateen" pitchFamily="2" charset="-78"/>
            </a:endParaRPr>
          </a:p>
        </p:txBody>
      </p:sp>
      <p:sp>
        <p:nvSpPr>
          <p:cNvPr id="5" name="مستطيل ذو زوايا قطرية مستديرة 4"/>
          <p:cNvSpPr/>
          <p:nvPr/>
        </p:nvSpPr>
        <p:spPr>
          <a:xfrm>
            <a:off x="755576" y="4581128"/>
            <a:ext cx="7056784" cy="1512168"/>
          </a:xfrm>
          <a:prstGeom prst="round2DiagRect">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2800" dirty="0">
                <a:solidFill>
                  <a:schemeClr val="tx1"/>
                </a:solidFill>
                <a:effectLst>
                  <a:outerShdw blurRad="38100" dist="38100" dir="2700000" algn="tl">
                    <a:srgbClr val="C0C0C0"/>
                  </a:outerShdw>
                </a:effectLst>
                <a:cs typeface="AL-Mohanad Bold" pitchFamily="2" charset="-78"/>
              </a:rPr>
              <a:t>أي أن يكون ما يتفرع عن الجنس من الأنواع متسلسلاً متصلاً من الأعلى إلى الأسفل . </a:t>
            </a:r>
            <a:endParaRPr lang="en-US" sz="2800" dirty="0">
              <a:solidFill>
                <a:schemeClr val="tx1"/>
              </a:solidFill>
              <a:effectLst>
                <a:outerShdw blurRad="38100" dist="38100" dir="2700000" algn="tl">
                  <a:srgbClr val="C0C0C0"/>
                </a:outerShdw>
              </a:effectLst>
              <a:cs typeface="AL-Mohanad Bold" pitchFamily="2" charset="-78"/>
            </a:endParaRPr>
          </a:p>
        </p:txBody>
      </p:sp>
      <p:sp>
        <p:nvSpPr>
          <p:cNvPr id="11" name="مستطيل ذو زوايا قطرية مخدوشة 10"/>
          <p:cNvSpPr/>
          <p:nvPr/>
        </p:nvSpPr>
        <p:spPr>
          <a:xfrm rot="5400000">
            <a:off x="7535814" y="5073698"/>
            <a:ext cx="1296144" cy="4823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000" dirty="0" smtClean="0">
                <a:solidFill>
                  <a:srgbClr val="8A0000"/>
                </a:solidFill>
                <a:cs typeface="AL-Mateen" pitchFamily="2" charset="-78"/>
              </a:rPr>
              <a:t>شرح الشرط </a:t>
            </a:r>
            <a:endParaRPr lang="ar-SA" sz="2000" dirty="0">
              <a:solidFill>
                <a:srgbClr val="8A0000"/>
              </a:solidFill>
              <a:cs typeface="AL-Mateen" pitchFamily="2" charset="-78"/>
            </a:endParaRPr>
          </a:p>
        </p:txBody>
      </p:sp>
      <p:sp>
        <p:nvSpPr>
          <p:cNvPr id="2" name="مستطيل ذو زاوية واحدة مخدوشة 1"/>
          <p:cNvSpPr/>
          <p:nvPr/>
        </p:nvSpPr>
        <p:spPr>
          <a:xfrm>
            <a:off x="7236296" y="3406544"/>
            <a:ext cx="1346340" cy="720080"/>
          </a:xfrm>
          <a:prstGeom prst="snip1Rect">
            <a:avLst>
              <a:gd name="adj" fmla="val 15884"/>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3600" dirty="0" smtClean="0">
                <a:cs typeface="AL-Mateen" pitchFamily="2" charset="-78"/>
              </a:rPr>
              <a:t>ثالثاً</a:t>
            </a:r>
            <a:endParaRPr lang="ar-SA" sz="3600" dirty="0"/>
          </a:p>
        </p:txBody>
      </p:sp>
    </p:spTree>
    <p:extLst>
      <p:ext uri="{BB962C8B-B14F-4D97-AF65-F5344CB8AC3E}">
        <p14:creationId xmlns:p14="http://schemas.microsoft.com/office/powerpoint/2010/main" xmlns="" val="1067260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iterate type="wd">
                                    <p:tmPct val="10000"/>
                                  </p:iterate>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1" grpId="0" animBg="1"/>
      <p:bldP spid="2"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800" y="1294528"/>
            <a:ext cx="3528392" cy="792088"/>
          </a:xfrm>
          <a:prstGeom prst="round2DiagRect">
            <a:avLst>
              <a:gd name="adj1" fmla="val 50000"/>
              <a:gd name="adj2" fmla="val 0"/>
            </a:avLst>
          </a:prstGeom>
          <a:solidFill>
            <a:schemeClr val="bg2">
              <a:lumMod val="10000"/>
            </a:schemeClr>
          </a:solidFill>
          <a:ln>
            <a:solidFill>
              <a:schemeClr val="bg1">
                <a:lumMod val="95000"/>
              </a:schemeClr>
            </a:solidFill>
          </a:ln>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4000" b="1" dirty="0" smtClean="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التقاسيم</a:t>
            </a:r>
            <a:endParaRPr lang="ar-SA" sz="4400" b="1" dirty="0">
              <a:ln w="12700">
                <a:solidFill>
                  <a:srgbClr val="C00000"/>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8" name="نجمة ذات 8 نقاط 7"/>
          <p:cNvSpPr/>
          <p:nvPr/>
        </p:nvSpPr>
        <p:spPr>
          <a:xfrm>
            <a:off x="5847672" y="1104272"/>
            <a:ext cx="1172600" cy="1172600"/>
          </a:xfrm>
          <a:prstGeom prst="star8">
            <a:avLst/>
          </a:prstGeom>
          <a:solidFill>
            <a:schemeClr val="bg1">
              <a:lumMod val="75000"/>
            </a:schemeClr>
          </a:solid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ln>
                <a:solidFill>
                  <a:schemeClr val="bg1"/>
                </a:solidFill>
              </a:ln>
            </a:endParaRPr>
          </a:p>
        </p:txBody>
      </p:sp>
      <p:sp>
        <p:nvSpPr>
          <p:cNvPr id="6" name="نجمة ذات 8 نقاط 5"/>
          <p:cNvSpPr/>
          <p:nvPr/>
        </p:nvSpPr>
        <p:spPr>
          <a:xfrm>
            <a:off x="2483768" y="1476549"/>
            <a:ext cx="791211" cy="791211"/>
          </a:xfrm>
          <a:prstGeom prst="star8">
            <a:avLst/>
          </a:prstGeom>
          <a:solidFill>
            <a:schemeClr val="bg1">
              <a:lumMod val="75000"/>
            </a:schemeClr>
          </a:solidFill>
          <a:ln/>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16" name="مستطيل ذو زوايا قطرية مخدوشة 15"/>
          <p:cNvSpPr/>
          <p:nvPr/>
        </p:nvSpPr>
        <p:spPr>
          <a:xfrm>
            <a:off x="2514832" y="2492896"/>
            <a:ext cx="4104456" cy="5430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8A0000"/>
                </a:solidFill>
                <a:cs typeface="AL-Mateen" pitchFamily="2" charset="-78"/>
              </a:rPr>
              <a:t>ما علاقتها بالقواعد و الضوابط </a:t>
            </a:r>
            <a:endParaRPr lang="ar-SA" sz="2800" dirty="0">
              <a:solidFill>
                <a:srgbClr val="8A0000"/>
              </a:solidFill>
              <a:cs typeface="AL-Mateen" pitchFamily="2" charset="-78"/>
            </a:endParaRPr>
          </a:p>
        </p:txBody>
      </p:sp>
      <p:sp>
        <p:nvSpPr>
          <p:cNvPr id="5" name="مستطيل ذو زوايا قطرية مستديرة 4"/>
          <p:cNvSpPr/>
          <p:nvPr/>
        </p:nvSpPr>
        <p:spPr>
          <a:xfrm>
            <a:off x="827584" y="3212976"/>
            <a:ext cx="7632848" cy="2664296"/>
          </a:xfrm>
          <a:prstGeom prst="round2DiagRect">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3000" dirty="0">
                <a:solidFill>
                  <a:schemeClr val="tx1"/>
                </a:solidFill>
                <a:effectLst>
                  <a:outerShdw blurRad="38100" dist="38100" dir="2700000" algn="tl">
                    <a:srgbClr val="C0C0C0"/>
                  </a:outerShdw>
                </a:effectLst>
                <a:cs typeface="AL-Mohanad Bold" pitchFamily="2" charset="-78"/>
              </a:rPr>
              <a:t>التقاسيم لا ينطبق عليها مصطلح القاعدة ولا الضابط ، لأنها ليست قضايا كلية مباشرة ، فإن بين معنى القواعد والضوابط ومعنى التقاسيم تباين ، إلاّ إذا فسّرنا الضابط بالمعنى العام الذي يحمل على المعنى اللغوي فإن التقاسيم حينئذٍ تعد من الضوابط . </a:t>
            </a:r>
            <a:endParaRPr lang="en-US" sz="30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534071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799" y="1294528"/>
            <a:ext cx="5028269" cy="792088"/>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الأشباه و النظائر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3" name="مستطيل مستدير الزوايا 2"/>
          <p:cNvSpPr/>
          <p:nvPr/>
        </p:nvSpPr>
        <p:spPr>
          <a:xfrm>
            <a:off x="5171592" y="3111888"/>
            <a:ext cx="3168352" cy="312542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3000" dirty="0">
                <a:solidFill>
                  <a:schemeClr val="tx1"/>
                </a:solidFill>
                <a:effectLst>
                  <a:outerShdw blurRad="38100" dist="38100" dir="2700000" algn="tl">
                    <a:srgbClr val="C0C0C0"/>
                  </a:outerShdw>
                </a:effectLst>
                <a:cs typeface="AL-Mohanad Bold" pitchFamily="2" charset="-78"/>
              </a:rPr>
              <a:t>جمع شَبَه وهو المثل . </a:t>
            </a:r>
            <a:endParaRPr lang="en-US" sz="3000" dirty="0">
              <a:solidFill>
                <a:schemeClr val="tx1"/>
              </a:solidFill>
              <a:effectLst>
                <a:outerShdw blurRad="38100" dist="38100" dir="2700000" algn="tl">
                  <a:srgbClr val="C0C0C0"/>
                </a:outerShdw>
              </a:effectLst>
              <a:cs typeface="AL-Mohanad Bold" pitchFamily="2" charset="-78"/>
            </a:endParaRPr>
          </a:p>
        </p:txBody>
      </p:sp>
      <p:sp>
        <p:nvSpPr>
          <p:cNvPr id="2" name="مستطيل ذو زوايا قطرية مخدوشة 1"/>
          <p:cNvSpPr/>
          <p:nvPr/>
        </p:nvSpPr>
        <p:spPr>
          <a:xfrm>
            <a:off x="5076056" y="3104152"/>
            <a:ext cx="3312368" cy="543016"/>
          </a:xfrm>
          <a:prstGeom prst="snip2DiagRect">
            <a:avLst>
              <a:gd name="adj1" fmla="val 0"/>
              <a:gd name="adj2" fmla="val 16667"/>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800" dirty="0" smtClean="0">
                <a:cs typeface="AL-Mateen" pitchFamily="2" charset="-78"/>
              </a:rPr>
              <a:t>تعريفها لغةً</a:t>
            </a:r>
            <a:endParaRPr lang="ar-SA" sz="2800" dirty="0">
              <a:cs typeface="AL-Mateen" pitchFamily="2" charset="-78"/>
            </a:endParaRPr>
          </a:p>
        </p:txBody>
      </p:sp>
      <p:sp>
        <p:nvSpPr>
          <p:cNvPr id="9" name="مستطيل مستدير الزوايا 8"/>
          <p:cNvSpPr/>
          <p:nvPr/>
        </p:nvSpPr>
        <p:spPr>
          <a:xfrm>
            <a:off x="755576" y="3104152"/>
            <a:ext cx="3168352" cy="312542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3000" dirty="0">
                <a:solidFill>
                  <a:schemeClr val="tx1"/>
                </a:solidFill>
                <a:effectLst>
                  <a:outerShdw blurRad="38100" dist="38100" dir="2700000" algn="tl">
                    <a:srgbClr val="C0C0C0"/>
                  </a:outerShdw>
                </a:effectLst>
                <a:cs typeface="AL-Mohanad Bold" pitchFamily="2" charset="-78"/>
              </a:rPr>
              <a:t>فروع فقهية تتشابه في الصورة والحكم . </a:t>
            </a:r>
            <a:endParaRPr lang="en-US" sz="3000" dirty="0">
              <a:solidFill>
                <a:schemeClr val="tx1"/>
              </a:solidFill>
              <a:effectLst>
                <a:outerShdw blurRad="38100" dist="38100" dir="2700000" algn="tl">
                  <a:srgbClr val="C0C0C0"/>
                </a:outerShdw>
              </a:effectLst>
              <a:cs typeface="AL-Mohanad Bold" pitchFamily="2" charset="-78"/>
            </a:endParaRPr>
          </a:p>
        </p:txBody>
      </p:sp>
      <p:sp>
        <p:nvSpPr>
          <p:cNvPr id="7" name="مستطيل ذو زوايا قطرية مخدوشة 6"/>
          <p:cNvSpPr/>
          <p:nvPr/>
        </p:nvSpPr>
        <p:spPr>
          <a:xfrm>
            <a:off x="683568" y="3111888"/>
            <a:ext cx="3312368" cy="543016"/>
          </a:xfrm>
          <a:prstGeom prst="snip2DiagRect">
            <a:avLst>
              <a:gd name="adj1" fmla="val 0"/>
              <a:gd name="adj2" fmla="val 16667"/>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800" dirty="0" smtClean="0">
                <a:cs typeface="AL-Mateen" pitchFamily="2" charset="-78"/>
              </a:rPr>
              <a:t>تعريفها اصطلاحاً</a:t>
            </a:r>
            <a:endParaRPr lang="ar-SA" sz="2800" dirty="0">
              <a:cs typeface="AL-Mateen" pitchFamily="2" charset="-78"/>
            </a:endParaRPr>
          </a:p>
        </p:txBody>
      </p:sp>
      <p:sp>
        <p:nvSpPr>
          <p:cNvPr id="5" name="نجمة مكونة من 7 نقاط 4"/>
          <p:cNvSpPr/>
          <p:nvPr/>
        </p:nvSpPr>
        <p:spPr>
          <a:xfrm>
            <a:off x="7209184" y="1084800"/>
            <a:ext cx="1056408" cy="1056408"/>
          </a:xfrm>
          <a:prstGeom prst="star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2522370" y="2348880"/>
            <a:ext cx="4104456" cy="5430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8A0000"/>
                </a:solidFill>
                <a:cs typeface="AL-Mateen" pitchFamily="2" charset="-78"/>
              </a:rPr>
              <a:t>ما معنى الأشباه ؟ </a:t>
            </a:r>
            <a:endParaRPr lang="ar-SA" sz="2800" dirty="0">
              <a:solidFill>
                <a:srgbClr val="8A0000"/>
              </a:solidFill>
              <a:cs typeface="AL-Mateen" pitchFamily="2" charset="-78"/>
            </a:endParaRPr>
          </a:p>
        </p:txBody>
      </p:sp>
    </p:spTree>
    <p:extLst>
      <p:ext uri="{BB962C8B-B14F-4D97-AF65-F5344CB8AC3E}">
        <p14:creationId xmlns:p14="http://schemas.microsoft.com/office/powerpoint/2010/main" xmlns="" val="2865178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9" grpId="0" animBg="1"/>
      <p:bldP spid="7" grpId="0" animBg="1"/>
      <p:bldP spid="10"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799" y="1294528"/>
            <a:ext cx="5028269" cy="792088"/>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الأشباه و النظائر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3" name="مستطيل مستدير الزوايا 2"/>
          <p:cNvSpPr/>
          <p:nvPr/>
        </p:nvSpPr>
        <p:spPr>
          <a:xfrm>
            <a:off x="5171592" y="3111888"/>
            <a:ext cx="3168352" cy="312542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3000" dirty="0">
                <a:solidFill>
                  <a:schemeClr val="tx1"/>
                </a:solidFill>
                <a:effectLst>
                  <a:outerShdw blurRad="38100" dist="38100" dir="2700000" algn="tl">
                    <a:srgbClr val="C0C0C0"/>
                  </a:outerShdw>
                </a:effectLst>
                <a:cs typeface="AL-Mohanad Bold" pitchFamily="2" charset="-78"/>
              </a:rPr>
              <a:t>جمع نظيرة وهي </a:t>
            </a:r>
            <a:r>
              <a:rPr lang="ar-SA" sz="3000" dirty="0" smtClean="0">
                <a:solidFill>
                  <a:schemeClr val="tx1"/>
                </a:solidFill>
                <a:effectLst>
                  <a:outerShdw blurRad="38100" dist="38100" dir="2700000" algn="tl">
                    <a:srgbClr val="C0C0C0"/>
                  </a:outerShdw>
                </a:effectLst>
                <a:cs typeface="AL-Mohanad Bold" pitchFamily="2" charset="-78"/>
              </a:rPr>
              <a:t>المثل . </a:t>
            </a:r>
            <a:endParaRPr lang="en-US" sz="3000" dirty="0">
              <a:solidFill>
                <a:schemeClr val="tx1"/>
              </a:solidFill>
              <a:effectLst>
                <a:outerShdw blurRad="38100" dist="38100" dir="2700000" algn="tl">
                  <a:srgbClr val="C0C0C0"/>
                </a:outerShdw>
              </a:effectLst>
              <a:cs typeface="AL-Mohanad Bold" pitchFamily="2" charset="-78"/>
            </a:endParaRPr>
          </a:p>
        </p:txBody>
      </p:sp>
      <p:sp>
        <p:nvSpPr>
          <p:cNvPr id="2" name="مستطيل ذو زوايا قطرية مخدوشة 1"/>
          <p:cNvSpPr/>
          <p:nvPr/>
        </p:nvSpPr>
        <p:spPr>
          <a:xfrm>
            <a:off x="5076056" y="3104152"/>
            <a:ext cx="3312368" cy="543016"/>
          </a:xfrm>
          <a:prstGeom prst="snip2DiagRect">
            <a:avLst>
              <a:gd name="adj1" fmla="val 0"/>
              <a:gd name="adj2" fmla="val 16667"/>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800" dirty="0" smtClean="0">
                <a:cs typeface="AL-Mateen" pitchFamily="2" charset="-78"/>
              </a:rPr>
              <a:t>تعريفها لغةً</a:t>
            </a:r>
            <a:endParaRPr lang="ar-SA" sz="2800" dirty="0">
              <a:cs typeface="AL-Mateen" pitchFamily="2" charset="-78"/>
            </a:endParaRPr>
          </a:p>
        </p:txBody>
      </p:sp>
      <p:sp>
        <p:nvSpPr>
          <p:cNvPr id="9" name="مستطيل مستدير الزوايا 8"/>
          <p:cNvSpPr/>
          <p:nvPr/>
        </p:nvSpPr>
        <p:spPr>
          <a:xfrm>
            <a:off x="755576" y="3104152"/>
            <a:ext cx="3168352" cy="312542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3200" dirty="0">
                <a:solidFill>
                  <a:schemeClr val="tx1"/>
                </a:solidFill>
                <a:effectLst>
                  <a:outerShdw blurRad="38100" dist="38100" dir="2700000" algn="tl">
                    <a:srgbClr val="C0C0C0"/>
                  </a:outerShdw>
                </a:effectLst>
                <a:cs typeface="AL-Mohanad Bold" pitchFamily="2" charset="-78"/>
              </a:rPr>
              <a:t>فروع فقهية تتشابه في الصورة لا في الحكم .</a:t>
            </a:r>
            <a:endParaRPr lang="en-US" sz="3200" dirty="0">
              <a:solidFill>
                <a:schemeClr val="tx1"/>
              </a:solidFill>
              <a:effectLst>
                <a:outerShdw blurRad="38100" dist="38100" dir="2700000" algn="tl">
                  <a:srgbClr val="C0C0C0"/>
                </a:outerShdw>
              </a:effectLst>
              <a:cs typeface="AL-Mohanad Bold" pitchFamily="2" charset="-78"/>
            </a:endParaRPr>
          </a:p>
        </p:txBody>
      </p:sp>
      <p:sp>
        <p:nvSpPr>
          <p:cNvPr id="7" name="مستطيل ذو زوايا قطرية مخدوشة 6"/>
          <p:cNvSpPr/>
          <p:nvPr/>
        </p:nvSpPr>
        <p:spPr>
          <a:xfrm>
            <a:off x="683568" y="3111888"/>
            <a:ext cx="3312368" cy="543016"/>
          </a:xfrm>
          <a:prstGeom prst="snip2DiagRect">
            <a:avLst>
              <a:gd name="adj1" fmla="val 0"/>
              <a:gd name="adj2" fmla="val 16667"/>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800" dirty="0" smtClean="0">
                <a:cs typeface="AL-Mateen" pitchFamily="2" charset="-78"/>
              </a:rPr>
              <a:t>تعريفها اصطلاحاً</a:t>
            </a:r>
            <a:endParaRPr lang="ar-SA" sz="2800" dirty="0">
              <a:cs typeface="AL-Mateen" pitchFamily="2" charset="-78"/>
            </a:endParaRPr>
          </a:p>
        </p:txBody>
      </p:sp>
      <p:sp>
        <p:nvSpPr>
          <p:cNvPr id="5" name="نجمة مكونة من 7 نقاط 4"/>
          <p:cNvSpPr/>
          <p:nvPr/>
        </p:nvSpPr>
        <p:spPr>
          <a:xfrm>
            <a:off x="7209184" y="1084800"/>
            <a:ext cx="1056408" cy="1056408"/>
          </a:xfrm>
          <a:prstGeom prst="star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2522370" y="2348880"/>
            <a:ext cx="4104456" cy="5430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8A0000"/>
                </a:solidFill>
                <a:cs typeface="AL-Mateen" pitchFamily="2" charset="-78"/>
              </a:rPr>
              <a:t>ما معنى النظائر  ؟ </a:t>
            </a:r>
            <a:endParaRPr lang="ar-SA" sz="2800" dirty="0">
              <a:solidFill>
                <a:srgbClr val="8A0000"/>
              </a:solidFill>
              <a:cs typeface="AL-Mateen" pitchFamily="2" charset="-78"/>
            </a:endParaRPr>
          </a:p>
        </p:txBody>
      </p:sp>
    </p:spTree>
    <p:extLst>
      <p:ext uri="{BB962C8B-B14F-4D97-AF65-F5344CB8AC3E}">
        <p14:creationId xmlns:p14="http://schemas.microsoft.com/office/powerpoint/2010/main" xmlns="" val="64178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9" grpId="0" animBg="1"/>
      <p:bldP spid="7" grpId="0" animBg="1"/>
      <p:bldP spid="10"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799" y="1294528"/>
            <a:ext cx="5028269" cy="792088"/>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الأشباه و النظائر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3" name="مستطيل مستدير الزوايا 2"/>
          <p:cNvSpPr/>
          <p:nvPr/>
        </p:nvSpPr>
        <p:spPr>
          <a:xfrm>
            <a:off x="5171592" y="3111888"/>
            <a:ext cx="3168352" cy="312542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SA" sz="3000" dirty="0">
                <a:solidFill>
                  <a:schemeClr val="tx1"/>
                </a:solidFill>
                <a:effectLst>
                  <a:outerShdw blurRad="38100" dist="38100" dir="2700000" algn="tl">
                    <a:srgbClr val="C0C0C0"/>
                  </a:outerShdw>
                </a:effectLst>
                <a:cs typeface="AL-Mohanad Bold" pitchFamily="2" charset="-78"/>
              </a:rPr>
              <a:t>النظائر لا تختلف عن الأشباه </a:t>
            </a:r>
            <a:endParaRPr lang="en-US" sz="3000" dirty="0">
              <a:solidFill>
                <a:schemeClr val="tx1"/>
              </a:solidFill>
              <a:effectLst>
                <a:outerShdw blurRad="38100" dist="38100" dir="2700000" algn="tl">
                  <a:srgbClr val="C0C0C0"/>
                </a:outerShdw>
              </a:effectLst>
              <a:cs typeface="AL-Mohanad Bold" pitchFamily="2" charset="-78"/>
            </a:endParaRPr>
          </a:p>
        </p:txBody>
      </p:sp>
      <p:sp>
        <p:nvSpPr>
          <p:cNvPr id="2" name="مستطيل ذو زوايا قطرية مخدوشة 1"/>
          <p:cNvSpPr/>
          <p:nvPr/>
        </p:nvSpPr>
        <p:spPr>
          <a:xfrm>
            <a:off x="5076056" y="3104152"/>
            <a:ext cx="3312368" cy="543016"/>
          </a:xfrm>
          <a:prstGeom prst="snip2DiagRect">
            <a:avLst>
              <a:gd name="adj1" fmla="val 0"/>
              <a:gd name="adj2" fmla="val 16667"/>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800" dirty="0" smtClean="0">
                <a:cs typeface="AL-Mateen" pitchFamily="2" charset="-78"/>
              </a:rPr>
              <a:t>من حيث اللغة</a:t>
            </a:r>
            <a:endParaRPr lang="ar-SA" sz="2800" dirty="0">
              <a:cs typeface="AL-Mateen" pitchFamily="2" charset="-78"/>
            </a:endParaRPr>
          </a:p>
        </p:txBody>
      </p:sp>
      <p:sp>
        <p:nvSpPr>
          <p:cNvPr id="9" name="مستطيل مستدير الزوايا 8"/>
          <p:cNvSpPr/>
          <p:nvPr/>
        </p:nvSpPr>
        <p:spPr>
          <a:xfrm>
            <a:off x="755576" y="3104152"/>
            <a:ext cx="3168352" cy="312542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endParaRPr lang="ar-SA" sz="3000" dirty="0" smtClean="0">
              <a:solidFill>
                <a:schemeClr val="tx1"/>
              </a:solidFill>
              <a:effectLst>
                <a:outerShdw blurRad="38100" dist="38100" dir="2700000" algn="tl">
                  <a:srgbClr val="C0C0C0"/>
                </a:outerShdw>
              </a:effectLst>
              <a:cs typeface="AL-Mohanad Bold" pitchFamily="2" charset="-78"/>
            </a:endParaRPr>
          </a:p>
          <a:p>
            <a:pPr>
              <a:defRPr/>
            </a:pPr>
            <a:r>
              <a:rPr lang="ar-SA" sz="2900" dirty="0" smtClean="0">
                <a:solidFill>
                  <a:schemeClr val="tx1"/>
                </a:solidFill>
                <a:effectLst>
                  <a:outerShdw blurRad="38100" dist="38100" dir="2700000" algn="tl">
                    <a:srgbClr val="C0C0C0"/>
                  </a:outerShdw>
                </a:effectLst>
                <a:cs typeface="AL-Mohanad Bold" pitchFamily="2" charset="-78"/>
              </a:rPr>
              <a:t>النظائر </a:t>
            </a:r>
            <a:r>
              <a:rPr lang="ar-SA" sz="2900" dirty="0">
                <a:solidFill>
                  <a:schemeClr val="tx1"/>
                </a:solidFill>
                <a:effectLst>
                  <a:outerShdw blurRad="38100" dist="38100" dir="2700000" algn="tl">
                    <a:srgbClr val="C0C0C0"/>
                  </a:outerShdw>
                </a:effectLst>
                <a:cs typeface="AL-Mohanad Bold" pitchFamily="2" charset="-78"/>
              </a:rPr>
              <a:t>هي أشباه لكن </a:t>
            </a:r>
            <a:r>
              <a:rPr lang="ar-SA" sz="2900" dirty="0" smtClean="0">
                <a:solidFill>
                  <a:schemeClr val="tx1"/>
                </a:solidFill>
                <a:effectLst>
                  <a:outerShdw blurRad="38100" dist="38100" dir="2700000" algn="tl">
                    <a:srgbClr val="C0C0C0"/>
                  </a:outerShdw>
                </a:effectLst>
                <a:cs typeface="AL-Mohanad Bold" pitchFamily="2" charset="-78"/>
              </a:rPr>
              <a:t>قـــد يكــــون فـــــيهـــا مــن </a:t>
            </a:r>
            <a:r>
              <a:rPr lang="ar-SA" sz="2900" dirty="0">
                <a:solidFill>
                  <a:schemeClr val="tx1"/>
                </a:solidFill>
                <a:effectLst>
                  <a:outerShdw blurRad="38100" dist="38100" dir="2700000" algn="tl">
                    <a:srgbClr val="C0C0C0"/>
                  </a:outerShdw>
                </a:effectLst>
                <a:cs typeface="AL-Mohanad Bold" pitchFamily="2" charset="-78"/>
              </a:rPr>
              <a:t>الأوصاف ما </a:t>
            </a:r>
            <a:r>
              <a:rPr lang="ar-SA" sz="2900" dirty="0" smtClean="0">
                <a:solidFill>
                  <a:schemeClr val="tx1"/>
                </a:solidFill>
                <a:effectLst>
                  <a:outerShdw blurRad="38100" dist="38100" dir="2700000" algn="tl">
                    <a:srgbClr val="C0C0C0"/>
                  </a:outerShdw>
                </a:effectLst>
                <a:cs typeface="AL-Mohanad Bold" pitchFamily="2" charset="-78"/>
              </a:rPr>
              <a:t>يمنــــع </a:t>
            </a:r>
            <a:r>
              <a:rPr lang="ar-SA" sz="2900" dirty="0">
                <a:solidFill>
                  <a:schemeClr val="tx1"/>
                </a:solidFill>
                <a:effectLst>
                  <a:outerShdw blurRad="38100" dist="38100" dir="2700000" algn="tl">
                    <a:srgbClr val="C0C0C0"/>
                  </a:outerShdw>
                </a:effectLst>
                <a:cs typeface="AL-Mohanad Bold" pitchFamily="2" charset="-78"/>
              </a:rPr>
              <a:t>من إلحاقها بما يشبهها في الحكم . </a:t>
            </a:r>
            <a:endParaRPr lang="en-US" sz="2900" dirty="0">
              <a:solidFill>
                <a:schemeClr val="tx1"/>
              </a:solidFill>
              <a:effectLst>
                <a:outerShdw blurRad="38100" dist="38100" dir="2700000" algn="tl">
                  <a:srgbClr val="C0C0C0"/>
                </a:outerShdw>
              </a:effectLst>
              <a:cs typeface="AL-Mohanad Bold" pitchFamily="2" charset="-78"/>
            </a:endParaRPr>
          </a:p>
        </p:txBody>
      </p:sp>
      <p:sp>
        <p:nvSpPr>
          <p:cNvPr id="7" name="مستطيل ذو زوايا قطرية مخدوشة 6"/>
          <p:cNvSpPr/>
          <p:nvPr/>
        </p:nvSpPr>
        <p:spPr>
          <a:xfrm>
            <a:off x="683568" y="3111888"/>
            <a:ext cx="3312368" cy="543016"/>
          </a:xfrm>
          <a:prstGeom prst="snip2DiagRect">
            <a:avLst>
              <a:gd name="adj1" fmla="val 0"/>
              <a:gd name="adj2" fmla="val 16667"/>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800" dirty="0" smtClean="0">
                <a:cs typeface="AL-Mateen" pitchFamily="2" charset="-78"/>
              </a:rPr>
              <a:t>من حيث الاصطلاح</a:t>
            </a:r>
            <a:endParaRPr lang="ar-SA" sz="2800" dirty="0">
              <a:cs typeface="AL-Mateen" pitchFamily="2" charset="-78"/>
            </a:endParaRPr>
          </a:p>
        </p:txBody>
      </p:sp>
      <p:sp>
        <p:nvSpPr>
          <p:cNvPr id="5" name="نجمة مكونة من 7 نقاط 4"/>
          <p:cNvSpPr/>
          <p:nvPr/>
        </p:nvSpPr>
        <p:spPr>
          <a:xfrm>
            <a:off x="7209184" y="1084800"/>
            <a:ext cx="1056408" cy="1056408"/>
          </a:xfrm>
          <a:prstGeom prst="star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2522370" y="2348880"/>
            <a:ext cx="4104456" cy="5430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8A0000"/>
                </a:solidFill>
                <a:cs typeface="AL-Mateen" pitchFamily="2" charset="-78"/>
              </a:rPr>
              <a:t>ما علاقة الأشباه بالنظائر ؟</a:t>
            </a:r>
            <a:endParaRPr lang="ar-SA" sz="2800" dirty="0">
              <a:solidFill>
                <a:srgbClr val="8A0000"/>
              </a:solidFill>
              <a:cs typeface="AL-Mateen" pitchFamily="2" charset="-78"/>
            </a:endParaRPr>
          </a:p>
        </p:txBody>
      </p:sp>
    </p:spTree>
    <p:extLst>
      <p:ext uri="{BB962C8B-B14F-4D97-AF65-F5344CB8AC3E}">
        <p14:creationId xmlns:p14="http://schemas.microsoft.com/office/powerpoint/2010/main" xmlns="" val="1091594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9" grpId="0" animBg="1"/>
      <p:bldP spid="7" grpId="0" animBg="1"/>
      <p:bldP spid="1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771799" y="1294528"/>
            <a:ext cx="5028269" cy="792088"/>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الأشباه و النظائر </a:t>
            </a:r>
            <a:endParaRPr lang="ar-SA"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9" name="مستطيل مستدير الزوايا 8"/>
          <p:cNvSpPr/>
          <p:nvPr/>
        </p:nvSpPr>
        <p:spPr>
          <a:xfrm>
            <a:off x="1547664" y="3104152"/>
            <a:ext cx="6120680" cy="262910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endParaRPr lang="ar-SA" sz="1400" dirty="0" smtClean="0">
              <a:solidFill>
                <a:schemeClr val="tx1"/>
              </a:solidFill>
              <a:effectLst>
                <a:outerShdw blurRad="38100" dist="38100" dir="2700000" algn="tl">
                  <a:srgbClr val="C0C0C0"/>
                </a:outerShdw>
              </a:effectLst>
              <a:cs typeface="AL-Mohanad Bold" pitchFamily="2" charset="-78"/>
            </a:endParaRPr>
          </a:p>
          <a:p>
            <a:pPr algn="just">
              <a:defRPr/>
            </a:pPr>
            <a:r>
              <a:rPr lang="ar-SA" sz="3200" dirty="0">
                <a:solidFill>
                  <a:schemeClr val="tx1"/>
                </a:solidFill>
                <a:effectLst>
                  <a:outerShdw blurRad="38100" dist="38100" dir="2700000" algn="tl">
                    <a:srgbClr val="C0C0C0"/>
                  </a:outerShdw>
                </a:effectLst>
                <a:cs typeface="AL-Mohanad Bold" pitchFamily="2" charset="-78"/>
              </a:rPr>
              <a:t>* القواعد : تمثل الأمر الجامع بين الفروع الفقهية المتشابهة .</a:t>
            </a:r>
          </a:p>
          <a:p>
            <a:pPr algn="just">
              <a:defRPr/>
            </a:pPr>
            <a:r>
              <a:rPr lang="ar-SA" sz="3200" dirty="0">
                <a:solidFill>
                  <a:schemeClr val="tx1"/>
                </a:solidFill>
                <a:effectLst>
                  <a:outerShdw blurRad="38100" dist="38100" dir="2700000" algn="tl">
                    <a:srgbClr val="C0C0C0"/>
                  </a:outerShdw>
                </a:effectLst>
                <a:cs typeface="AL-Mohanad Bold" pitchFamily="2" charset="-78"/>
              </a:rPr>
              <a:t>* الأشباه والنظائر : تمثل الفروع أو الجزئيات التي تجمعها تلك القاعدة </a:t>
            </a:r>
            <a:r>
              <a:rPr lang="ar-SA" sz="3200" dirty="0" smtClean="0">
                <a:solidFill>
                  <a:schemeClr val="tx1"/>
                </a:solidFill>
                <a:effectLst>
                  <a:outerShdw blurRad="38100" dist="38100" dir="2700000" algn="tl">
                    <a:srgbClr val="C0C0C0"/>
                  </a:outerShdw>
                </a:effectLst>
                <a:cs typeface="AL-Mohanad Bold" pitchFamily="2" charset="-78"/>
              </a:rPr>
              <a:t>.</a:t>
            </a:r>
            <a:endParaRPr lang="en-US" sz="3200" dirty="0">
              <a:solidFill>
                <a:schemeClr val="tx1"/>
              </a:solidFill>
              <a:effectLst>
                <a:outerShdw blurRad="38100" dist="38100" dir="2700000" algn="tl">
                  <a:srgbClr val="C0C0C0"/>
                </a:outerShdw>
              </a:effectLst>
              <a:cs typeface="AL-Mohanad Bold" pitchFamily="2" charset="-78"/>
            </a:endParaRPr>
          </a:p>
        </p:txBody>
      </p:sp>
      <p:sp>
        <p:nvSpPr>
          <p:cNvPr id="7" name="مستطيل ذو زوايا قطرية مخدوشة 6"/>
          <p:cNvSpPr/>
          <p:nvPr/>
        </p:nvSpPr>
        <p:spPr>
          <a:xfrm>
            <a:off x="1475656" y="3111888"/>
            <a:ext cx="6192688" cy="317112"/>
          </a:xfrm>
          <a:prstGeom prst="snip2DiagRect">
            <a:avLst>
              <a:gd name="adj1" fmla="val 0"/>
              <a:gd name="adj2" fmla="val 16667"/>
            </a:avLst>
          </a:prstGeom>
        </p:spPr>
        <p:style>
          <a:lnRef idx="1">
            <a:schemeClr val="accent1"/>
          </a:lnRef>
          <a:fillRef idx="3">
            <a:schemeClr val="accent1"/>
          </a:fillRef>
          <a:effectRef idx="2">
            <a:schemeClr val="accent1"/>
          </a:effectRef>
          <a:fontRef idx="minor">
            <a:schemeClr val="lt1"/>
          </a:fontRef>
        </p:style>
        <p:txBody>
          <a:bodyPr rtlCol="1" anchor="ctr"/>
          <a:lstStyle/>
          <a:p>
            <a:pPr algn="ctr"/>
            <a:endParaRPr lang="ar-SA" sz="2800" dirty="0">
              <a:cs typeface="AL-Mateen" pitchFamily="2" charset="-78"/>
            </a:endParaRPr>
          </a:p>
        </p:txBody>
      </p:sp>
      <p:sp>
        <p:nvSpPr>
          <p:cNvPr id="5" name="نجمة مكونة من 7 نقاط 4"/>
          <p:cNvSpPr/>
          <p:nvPr/>
        </p:nvSpPr>
        <p:spPr>
          <a:xfrm>
            <a:off x="7209184" y="1084800"/>
            <a:ext cx="1056408" cy="1056408"/>
          </a:xfrm>
          <a:prstGeom prst="star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1835696" y="2348880"/>
            <a:ext cx="5472608" cy="543016"/>
          </a:xfrm>
          <a:prstGeom prst="snip2DiagRect">
            <a:avLst>
              <a:gd name="adj1" fmla="val 36011"/>
              <a:gd name="adj2"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8A0000"/>
                </a:solidFill>
                <a:cs typeface="AL-Mateen" pitchFamily="2" charset="-78"/>
              </a:rPr>
              <a:t>ما علاقة الأشباه و النظائر بالقواعد الفقهية ؟</a:t>
            </a:r>
            <a:endParaRPr lang="ar-SA" sz="2800" dirty="0">
              <a:solidFill>
                <a:srgbClr val="8A0000"/>
              </a:solidFill>
              <a:cs typeface="AL-Mateen" pitchFamily="2" charset="-78"/>
            </a:endParaRPr>
          </a:p>
        </p:txBody>
      </p:sp>
    </p:spTree>
    <p:extLst>
      <p:ext uri="{BB962C8B-B14F-4D97-AF65-F5344CB8AC3E}">
        <p14:creationId xmlns:p14="http://schemas.microsoft.com/office/powerpoint/2010/main" xmlns="" val="1754139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P spid="10"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246820"/>
            <a:ext cx="4248472" cy="1030052"/>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المبادئ المتعلقة بالقواعد </a:t>
            </a:r>
          </a:p>
          <a:p>
            <a:pPr algn="ctr"/>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و الضوابط الفقهية </a:t>
            </a:r>
            <a:endParaRPr lang="ar-SA"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endParaRPr>
          </a:p>
        </p:txBody>
      </p:sp>
      <p:sp>
        <p:nvSpPr>
          <p:cNvPr id="24" name="نجمة ذات 8 نقاط 23"/>
          <p:cNvSpPr/>
          <p:nvPr/>
        </p:nvSpPr>
        <p:spPr>
          <a:xfrm>
            <a:off x="6156176" y="1268760"/>
            <a:ext cx="1107955" cy="1030052"/>
          </a:xfrm>
          <a:prstGeom prst="star8">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7" name="مستطيل مستدير الزوايا 6"/>
          <p:cNvSpPr/>
          <p:nvPr/>
        </p:nvSpPr>
        <p:spPr>
          <a:xfrm>
            <a:off x="422832" y="2420888"/>
            <a:ext cx="8280920" cy="1728192"/>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2800" dirty="0" smtClean="0">
                <a:solidFill>
                  <a:srgbClr val="C00000"/>
                </a:solidFill>
                <a:effectLst>
                  <a:outerShdw blurRad="38100" dist="38100" dir="2700000" algn="tl">
                    <a:srgbClr val="C0C0C0"/>
                  </a:outerShdw>
                </a:effectLst>
                <a:cs typeface="AL-Mateen" pitchFamily="2" charset="-78"/>
              </a:rPr>
              <a:t>* ما هو موضوع علم القواعد الفقهية ؟</a:t>
            </a:r>
          </a:p>
          <a:p>
            <a:pPr algn="just">
              <a:defRPr/>
            </a:pPr>
            <a:r>
              <a:rPr lang="ar-SA" sz="2500" dirty="0" smtClean="0">
                <a:solidFill>
                  <a:schemeClr val="tx1"/>
                </a:solidFill>
                <a:effectLst>
                  <a:outerShdw blurRad="38100" dist="38100" dir="2700000" algn="tl">
                    <a:srgbClr val="C0C0C0"/>
                  </a:outerShdw>
                </a:effectLst>
                <a:cs typeface="AL-Mohanad Bold" pitchFamily="2" charset="-78"/>
              </a:rPr>
              <a:t>هو القضايا الفقهية الكلية من حيث دلالتها على حكم الفروع الفقهية المتشابهة المنضبطة بها ، و الفروع الداخلية في تلك القضايا وما استثنى منها لأسباب خاصة .</a:t>
            </a:r>
            <a:endParaRPr lang="ar-KW" sz="2500" dirty="0">
              <a:solidFill>
                <a:schemeClr val="tx1"/>
              </a:solidFill>
              <a:effectLst>
                <a:outerShdw blurRad="38100" dist="38100" dir="2700000" algn="tl">
                  <a:srgbClr val="C0C0C0"/>
                </a:outerShdw>
              </a:effectLst>
              <a:cs typeface="AL-Mohanad Bold" pitchFamily="2" charset="-78"/>
            </a:endParaRPr>
          </a:p>
        </p:txBody>
      </p:sp>
      <p:sp>
        <p:nvSpPr>
          <p:cNvPr id="8" name="مستطيل مستدير الزوايا 7"/>
          <p:cNvSpPr/>
          <p:nvPr/>
        </p:nvSpPr>
        <p:spPr>
          <a:xfrm>
            <a:off x="406844" y="4293096"/>
            <a:ext cx="8280920" cy="216024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2800" dirty="0" smtClean="0">
                <a:solidFill>
                  <a:srgbClr val="C00000"/>
                </a:solidFill>
                <a:effectLst>
                  <a:outerShdw blurRad="38100" dist="38100" dir="2700000" algn="tl">
                    <a:srgbClr val="C0C0C0"/>
                  </a:outerShdw>
                </a:effectLst>
                <a:cs typeface="AL-Mateen" pitchFamily="2" charset="-78"/>
              </a:rPr>
              <a:t>* لماذا نبين موضوع علم القواعد الفقهية ؟</a:t>
            </a:r>
          </a:p>
          <a:p>
            <a:pPr algn="just">
              <a:defRPr/>
            </a:pPr>
            <a:r>
              <a:rPr lang="ar-SA" sz="2500" dirty="0" smtClean="0">
                <a:solidFill>
                  <a:schemeClr val="tx1"/>
                </a:solidFill>
                <a:effectLst>
                  <a:outerShdw blurRad="38100" dist="38100" dir="2700000" algn="tl">
                    <a:srgbClr val="C0C0C0"/>
                  </a:outerShdw>
                </a:effectLst>
                <a:cs typeface="AL-Mohanad Bold" pitchFamily="2" charset="-78"/>
              </a:rPr>
              <a:t>لأجل تمييزه عن غيره .</a:t>
            </a:r>
          </a:p>
          <a:p>
            <a:pPr algn="just">
              <a:defRPr/>
            </a:pPr>
            <a:endParaRPr lang="ar-SA" sz="500" dirty="0">
              <a:solidFill>
                <a:schemeClr val="tx1"/>
              </a:solidFill>
              <a:effectLst>
                <a:outerShdw blurRad="38100" dist="38100" dir="2700000" algn="tl">
                  <a:srgbClr val="C0C0C0"/>
                </a:outerShdw>
              </a:effectLst>
              <a:cs typeface="AL-Mohanad Bold" pitchFamily="2" charset="-78"/>
            </a:endParaRPr>
          </a:p>
          <a:p>
            <a:pPr algn="just">
              <a:defRPr/>
            </a:pPr>
            <a:r>
              <a:rPr lang="ar-SA" sz="2400" dirty="0">
                <a:solidFill>
                  <a:srgbClr val="C00000"/>
                </a:solidFill>
                <a:effectLst>
                  <a:outerShdw blurRad="38100" dist="38100" dir="2700000" algn="tl">
                    <a:srgbClr val="C0C0C0"/>
                  </a:outerShdw>
                </a:effectLst>
                <a:cs typeface="AL-Mateen" pitchFamily="2" charset="-78"/>
              </a:rPr>
              <a:t>* </a:t>
            </a:r>
            <a:r>
              <a:rPr lang="ar-SA" sz="2400" dirty="0" smtClean="0">
                <a:solidFill>
                  <a:srgbClr val="C00000"/>
                </a:solidFill>
                <a:effectLst>
                  <a:outerShdw blurRad="38100" dist="38100" dir="2700000" algn="tl">
                    <a:srgbClr val="C0C0C0"/>
                  </a:outerShdw>
                </a:effectLst>
                <a:cs typeface="AL-Mateen" pitchFamily="2" charset="-78"/>
              </a:rPr>
              <a:t>ماهي مباحث ومسائل علم القواعد الفقهية ؟</a:t>
            </a:r>
            <a:endParaRPr lang="ar-SA" sz="2400" dirty="0">
              <a:solidFill>
                <a:srgbClr val="C00000"/>
              </a:solidFill>
              <a:effectLst>
                <a:outerShdw blurRad="38100" dist="38100" dir="2700000" algn="tl">
                  <a:srgbClr val="C0C0C0"/>
                </a:outerShdw>
              </a:effectLst>
              <a:cs typeface="AL-Mateen" pitchFamily="2" charset="-78"/>
            </a:endParaRPr>
          </a:p>
          <a:p>
            <a:pPr algn="just">
              <a:defRPr/>
            </a:pPr>
            <a:r>
              <a:rPr lang="ar-SA" sz="2500" dirty="0" smtClean="0">
                <a:solidFill>
                  <a:schemeClr val="tx1"/>
                </a:solidFill>
                <a:effectLst>
                  <a:outerShdw blurRad="38100" dist="38100" dir="2700000" algn="tl">
                    <a:srgbClr val="C0C0C0"/>
                  </a:outerShdw>
                </a:effectLst>
                <a:cs typeface="AL-Mohanad Bold" pitchFamily="2" charset="-78"/>
              </a:rPr>
              <a:t>هي الأحوال العارضة لموضوعه الذي هو القضايا الفقهية الكلية ، و الفروع الفقهية المنضبطة لها .</a:t>
            </a:r>
            <a:endParaRPr lang="ar-KW" sz="25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302227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bg/>
                                          </p:spTgt>
                                        </p:tgtEl>
                                        <p:attrNameLst>
                                          <p:attrName>style.visibility</p:attrName>
                                        </p:attrNameLst>
                                      </p:cBhvr>
                                      <p:to>
                                        <p:strVal val="visible"/>
                                      </p:to>
                                    </p:set>
                                    <p:animEffect transition="in" filter="fade">
                                      <p:cBhvr>
                                        <p:cTn id="22" dur="500"/>
                                        <p:tgtEl>
                                          <p:spTgt spid="8">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3" end="3"/>
                                            </p:txEl>
                                          </p:spTgt>
                                        </p:tgtEl>
                                        <p:attrNameLst>
                                          <p:attrName>style.visibility</p:attrName>
                                        </p:attrNameLst>
                                      </p:cBhvr>
                                      <p:to>
                                        <p:strVal val="visible"/>
                                      </p:to>
                                    </p:set>
                                    <p:animEffect transition="in" filter="fade">
                                      <p:cBhvr>
                                        <p:cTn id="37" dur="500"/>
                                        <p:tgtEl>
                                          <p:spTgt spid="8">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4" end="4"/>
                                            </p:txEl>
                                          </p:spTgt>
                                        </p:tgtEl>
                                        <p:attrNameLst>
                                          <p:attrName>style.visibility</p:attrName>
                                        </p:attrNameLst>
                                      </p:cBhvr>
                                      <p:to>
                                        <p:strVal val="visible"/>
                                      </p:to>
                                    </p:set>
                                    <p:animEffect transition="in" filter="fade">
                                      <p:cBhvr>
                                        <p:cTn id="42"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439056" y="1246820"/>
            <a:ext cx="4248472" cy="1030052"/>
          </a:xfrm>
          <a:prstGeom prst="round2DiagRect">
            <a:avLst>
              <a:gd name="adj1" fmla="val 50000"/>
              <a:gd name="adj2" fmla="val 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المبادئ المتعلقة بالقواعد </a:t>
            </a:r>
          </a:p>
          <a:p>
            <a:pPr algn="ctr"/>
            <a:r>
              <a:rPr lang="ar-SA"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و الضوابط الفقهية </a:t>
            </a:r>
            <a:endParaRPr lang="ar-SA"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endParaRPr>
          </a:p>
        </p:txBody>
      </p:sp>
      <p:sp>
        <p:nvSpPr>
          <p:cNvPr id="24" name="نجمة ذات 8 نقاط 23"/>
          <p:cNvSpPr/>
          <p:nvPr/>
        </p:nvSpPr>
        <p:spPr>
          <a:xfrm>
            <a:off x="6156176" y="1268760"/>
            <a:ext cx="1107955" cy="1030052"/>
          </a:xfrm>
          <a:prstGeom prst="star8">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graphicFrame>
        <p:nvGraphicFramePr>
          <p:cNvPr id="2" name="رسم تخطيطي 1"/>
          <p:cNvGraphicFramePr/>
          <p:nvPr>
            <p:extLst>
              <p:ext uri="{D42A27DB-BD31-4B8C-83A1-F6EECF244321}">
                <p14:modId xmlns:p14="http://schemas.microsoft.com/office/powerpoint/2010/main" xmlns="" val="276863171"/>
              </p:ext>
            </p:extLst>
          </p:nvPr>
        </p:nvGraphicFramePr>
        <p:xfrm>
          <a:off x="391182" y="2060848"/>
          <a:ext cx="8344220" cy="51665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8540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7C7FB311-F9AA-4397-9B86-8D5D930F9E19}"/>
                                            </p:graphicEl>
                                          </p:spTgt>
                                        </p:tgtEl>
                                        <p:attrNameLst>
                                          <p:attrName>style.visibility</p:attrName>
                                        </p:attrNameLst>
                                      </p:cBhvr>
                                      <p:to>
                                        <p:strVal val="visible"/>
                                      </p:to>
                                    </p:set>
                                    <p:animEffect transition="in" filter="fade">
                                      <p:cBhvr>
                                        <p:cTn id="7" dur="500"/>
                                        <p:tgtEl>
                                          <p:spTgt spid="2">
                                            <p:graphicEl>
                                              <a:dgm id="{7C7FB311-F9AA-4397-9B86-8D5D930F9E1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graphicEl>
                                              <a:dgm id="{EB3D4A64-CF3C-4028-AAB9-E17538260C4F}"/>
                                            </p:graphicEl>
                                          </p:spTgt>
                                        </p:tgtEl>
                                        <p:attrNameLst>
                                          <p:attrName>style.visibility</p:attrName>
                                        </p:attrNameLst>
                                      </p:cBhvr>
                                      <p:to>
                                        <p:strVal val="visible"/>
                                      </p:to>
                                    </p:set>
                                    <p:animEffect transition="in" filter="fade">
                                      <p:cBhvr>
                                        <p:cTn id="12" dur="500"/>
                                        <p:tgtEl>
                                          <p:spTgt spid="2">
                                            <p:graphicEl>
                                              <a:dgm id="{EB3D4A64-CF3C-4028-AAB9-E17538260C4F}"/>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graphicEl>
                                              <a:dgm id="{604B0F73-AB6E-43D2-A743-79E8AB589040}"/>
                                            </p:graphicEl>
                                          </p:spTgt>
                                        </p:tgtEl>
                                        <p:attrNameLst>
                                          <p:attrName>style.visibility</p:attrName>
                                        </p:attrNameLst>
                                      </p:cBhvr>
                                      <p:to>
                                        <p:strVal val="visible"/>
                                      </p:to>
                                    </p:set>
                                    <p:animEffect transition="in" filter="fade">
                                      <p:cBhvr>
                                        <p:cTn id="15" dur="500"/>
                                        <p:tgtEl>
                                          <p:spTgt spid="2">
                                            <p:graphicEl>
                                              <a:dgm id="{604B0F73-AB6E-43D2-A743-79E8AB589040}"/>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graphicEl>
                                              <a:dgm id="{DAF0D7BE-E2AE-4875-9765-C633370E2605}"/>
                                            </p:graphicEl>
                                          </p:spTgt>
                                        </p:tgtEl>
                                        <p:attrNameLst>
                                          <p:attrName>style.visibility</p:attrName>
                                        </p:attrNameLst>
                                      </p:cBhvr>
                                      <p:to>
                                        <p:strVal val="visible"/>
                                      </p:to>
                                    </p:set>
                                    <p:animEffect transition="in" filter="fade">
                                      <p:cBhvr>
                                        <p:cTn id="18" dur="500"/>
                                        <p:tgtEl>
                                          <p:spTgt spid="2">
                                            <p:graphicEl>
                                              <a:dgm id="{DAF0D7BE-E2AE-4875-9765-C633370E2605}"/>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graphicEl>
                                              <a:dgm id="{7DCD3667-7256-491C-B565-651886BA6235}"/>
                                            </p:graphicEl>
                                          </p:spTgt>
                                        </p:tgtEl>
                                        <p:attrNameLst>
                                          <p:attrName>style.visibility</p:attrName>
                                        </p:attrNameLst>
                                      </p:cBhvr>
                                      <p:to>
                                        <p:strVal val="visible"/>
                                      </p:to>
                                    </p:set>
                                    <p:animEffect transition="in" filter="fade">
                                      <p:cBhvr>
                                        <p:cTn id="21" dur="500"/>
                                        <p:tgtEl>
                                          <p:spTgt spid="2">
                                            <p:graphicEl>
                                              <a:dgm id="{7DCD3667-7256-491C-B565-651886BA6235}"/>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graphicEl>
                                              <a:dgm id="{21852FFE-71CF-4BFE-9425-E59B4743F1F1}"/>
                                            </p:graphicEl>
                                          </p:spTgt>
                                        </p:tgtEl>
                                        <p:attrNameLst>
                                          <p:attrName>style.visibility</p:attrName>
                                        </p:attrNameLst>
                                      </p:cBhvr>
                                      <p:to>
                                        <p:strVal val="visible"/>
                                      </p:to>
                                    </p:set>
                                    <p:animEffect transition="in" filter="fade">
                                      <p:cBhvr>
                                        <p:cTn id="24" dur="500"/>
                                        <p:tgtEl>
                                          <p:spTgt spid="2">
                                            <p:graphicEl>
                                              <a:dgm id="{21852FFE-71CF-4BFE-9425-E59B4743F1F1}"/>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graphicEl>
                                              <a:dgm id="{7E1622A7-056A-4BDF-BCAC-165C7F26D992}"/>
                                            </p:graphicEl>
                                          </p:spTgt>
                                        </p:tgtEl>
                                        <p:attrNameLst>
                                          <p:attrName>style.visibility</p:attrName>
                                        </p:attrNameLst>
                                      </p:cBhvr>
                                      <p:to>
                                        <p:strVal val="visible"/>
                                      </p:to>
                                    </p:set>
                                    <p:animEffect transition="in" filter="fade">
                                      <p:cBhvr>
                                        <p:cTn id="27" dur="500"/>
                                        <p:tgtEl>
                                          <p:spTgt spid="2">
                                            <p:graphicEl>
                                              <a:dgm id="{7E1622A7-056A-4BDF-BCAC-165C7F26D992}"/>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graphicEl>
                                              <a:dgm id="{FF5C92C9-4ECB-40EB-8155-C834609E3F28}"/>
                                            </p:graphicEl>
                                          </p:spTgt>
                                        </p:tgtEl>
                                        <p:attrNameLst>
                                          <p:attrName>style.visibility</p:attrName>
                                        </p:attrNameLst>
                                      </p:cBhvr>
                                      <p:to>
                                        <p:strVal val="visible"/>
                                      </p:to>
                                    </p:set>
                                    <p:animEffect transition="in" filter="fade">
                                      <p:cBhvr>
                                        <p:cTn id="30" dur="500"/>
                                        <p:tgtEl>
                                          <p:spTgt spid="2">
                                            <p:graphicEl>
                                              <a:dgm id="{FF5C92C9-4ECB-40EB-8155-C834609E3F28}"/>
                                            </p:graphic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
                                            <p:graphicEl>
                                              <a:dgm id="{60DF2A76-9FC4-4DA7-BE42-A7E27525903D}"/>
                                            </p:graphicEl>
                                          </p:spTgt>
                                        </p:tgtEl>
                                        <p:attrNameLst>
                                          <p:attrName>style.visibility</p:attrName>
                                        </p:attrNameLst>
                                      </p:cBhvr>
                                      <p:to>
                                        <p:strVal val="visible"/>
                                      </p:to>
                                    </p:set>
                                    <p:animEffect transition="in" filter="fade">
                                      <p:cBhvr>
                                        <p:cTn id="33" dur="500"/>
                                        <p:tgtEl>
                                          <p:spTgt spid="2">
                                            <p:graphicEl>
                                              <a:dgm id="{60DF2A76-9FC4-4DA7-BE42-A7E27525903D}"/>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
                                            <p:graphicEl>
                                              <a:dgm id="{DA5B53D9-EF54-443C-A788-B5F6C558E6CA}"/>
                                            </p:graphicEl>
                                          </p:spTgt>
                                        </p:tgtEl>
                                        <p:attrNameLst>
                                          <p:attrName>style.visibility</p:attrName>
                                        </p:attrNameLst>
                                      </p:cBhvr>
                                      <p:to>
                                        <p:strVal val="visible"/>
                                      </p:to>
                                    </p:set>
                                    <p:animEffect transition="in" filter="fade">
                                      <p:cBhvr>
                                        <p:cTn id="36" dur="500"/>
                                        <p:tgtEl>
                                          <p:spTgt spid="2">
                                            <p:graphicEl>
                                              <a:dgm id="{DA5B53D9-EF54-443C-A788-B5F6C558E6CA}"/>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
                                            <p:graphicEl>
                                              <a:dgm id="{8A42B55C-6876-44B6-9C49-032858E42839}"/>
                                            </p:graphicEl>
                                          </p:spTgt>
                                        </p:tgtEl>
                                        <p:attrNameLst>
                                          <p:attrName>style.visibility</p:attrName>
                                        </p:attrNameLst>
                                      </p:cBhvr>
                                      <p:to>
                                        <p:strVal val="visible"/>
                                      </p:to>
                                    </p:set>
                                    <p:animEffect transition="in" filter="fade">
                                      <p:cBhvr>
                                        <p:cTn id="39" dur="500"/>
                                        <p:tgtEl>
                                          <p:spTgt spid="2">
                                            <p:graphicEl>
                                              <a:dgm id="{8A42B55C-6876-44B6-9C49-032858E42839}"/>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
                                            <p:graphicEl>
                                              <a:dgm id="{45048931-9EA0-4695-9A9A-9F3ECEC77F70}"/>
                                            </p:graphicEl>
                                          </p:spTgt>
                                        </p:tgtEl>
                                        <p:attrNameLst>
                                          <p:attrName>style.visibility</p:attrName>
                                        </p:attrNameLst>
                                      </p:cBhvr>
                                      <p:to>
                                        <p:strVal val="visible"/>
                                      </p:to>
                                    </p:set>
                                    <p:animEffect transition="in" filter="fade">
                                      <p:cBhvr>
                                        <p:cTn id="42" dur="500"/>
                                        <p:tgtEl>
                                          <p:spTgt spid="2">
                                            <p:graphicEl>
                                              <a:dgm id="{45048931-9EA0-4695-9A9A-9F3ECEC77F70}"/>
                                            </p:graphic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graphicEl>
                                              <a:dgm id="{03F958D8-A35F-4654-AA7D-5F87FCA7DBEC}"/>
                                            </p:graphicEl>
                                          </p:spTgt>
                                        </p:tgtEl>
                                        <p:attrNameLst>
                                          <p:attrName>style.visibility</p:attrName>
                                        </p:attrNameLst>
                                      </p:cBhvr>
                                      <p:to>
                                        <p:strVal val="visible"/>
                                      </p:to>
                                    </p:set>
                                    <p:animEffect transition="in" filter="fade">
                                      <p:cBhvr>
                                        <p:cTn id="45" dur="500"/>
                                        <p:tgtEl>
                                          <p:spTgt spid="2">
                                            <p:graphicEl>
                                              <a:dgm id="{03F958D8-A35F-4654-AA7D-5F87FCA7DBEC}"/>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
                                            <p:graphicEl>
                                              <a:dgm id="{44AA7C91-C197-469C-82A5-DE042C9D69A3}"/>
                                            </p:graphicEl>
                                          </p:spTgt>
                                        </p:tgtEl>
                                        <p:attrNameLst>
                                          <p:attrName>style.visibility</p:attrName>
                                        </p:attrNameLst>
                                      </p:cBhvr>
                                      <p:to>
                                        <p:strVal val="visible"/>
                                      </p:to>
                                    </p:set>
                                    <p:animEffect transition="in" filter="fade">
                                      <p:cBhvr>
                                        <p:cTn id="50" dur="500"/>
                                        <p:tgtEl>
                                          <p:spTgt spid="2">
                                            <p:graphicEl>
                                              <a:dgm id="{44AA7C91-C197-469C-82A5-DE042C9D69A3}"/>
                                            </p:graphic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
                                            <p:graphicEl>
                                              <a:dgm id="{7341151F-B86D-464D-9EA9-8670BC65FEBE}"/>
                                            </p:graphicEl>
                                          </p:spTgt>
                                        </p:tgtEl>
                                        <p:attrNameLst>
                                          <p:attrName>style.visibility</p:attrName>
                                        </p:attrNameLst>
                                      </p:cBhvr>
                                      <p:to>
                                        <p:strVal val="visible"/>
                                      </p:to>
                                    </p:set>
                                    <p:animEffect transition="in" filter="fade">
                                      <p:cBhvr>
                                        <p:cTn id="53" dur="500"/>
                                        <p:tgtEl>
                                          <p:spTgt spid="2">
                                            <p:graphicEl>
                                              <a:dgm id="{7341151F-B86D-464D-9EA9-8670BC65FEBE}"/>
                                            </p:graphic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
                                            <p:graphicEl>
                                              <a:dgm id="{E2E8D4A5-865D-4295-8EAC-94A992098125}"/>
                                            </p:graphicEl>
                                          </p:spTgt>
                                        </p:tgtEl>
                                        <p:attrNameLst>
                                          <p:attrName>style.visibility</p:attrName>
                                        </p:attrNameLst>
                                      </p:cBhvr>
                                      <p:to>
                                        <p:strVal val="visible"/>
                                      </p:to>
                                    </p:set>
                                    <p:animEffect transition="in" filter="fade">
                                      <p:cBhvr>
                                        <p:cTn id="56" dur="500"/>
                                        <p:tgtEl>
                                          <p:spTgt spid="2">
                                            <p:graphicEl>
                                              <a:dgm id="{E2E8D4A5-865D-4295-8EAC-94A992098125}"/>
                                            </p:graphic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
                                            <p:graphicEl>
                                              <a:dgm id="{268F1881-7A98-43D3-9B8B-6D97AD2EC72F}"/>
                                            </p:graphicEl>
                                          </p:spTgt>
                                        </p:tgtEl>
                                        <p:attrNameLst>
                                          <p:attrName>style.visibility</p:attrName>
                                        </p:attrNameLst>
                                      </p:cBhvr>
                                      <p:to>
                                        <p:strVal val="visible"/>
                                      </p:to>
                                    </p:set>
                                    <p:animEffect transition="in" filter="fade">
                                      <p:cBhvr>
                                        <p:cTn id="59" dur="500"/>
                                        <p:tgtEl>
                                          <p:spTgt spid="2">
                                            <p:graphicEl>
                                              <a:dgm id="{268F1881-7A98-43D3-9B8B-6D97AD2EC72F}"/>
                                            </p:graphic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
                                            <p:graphicEl>
                                              <a:dgm id="{9F07E521-F6F9-4228-ADA3-084A36C81E43}"/>
                                            </p:graphicEl>
                                          </p:spTgt>
                                        </p:tgtEl>
                                        <p:attrNameLst>
                                          <p:attrName>style.visibility</p:attrName>
                                        </p:attrNameLst>
                                      </p:cBhvr>
                                      <p:to>
                                        <p:strVal val="visible"/>
                                      </p:to>
                                    </p:set>
                                    <p:animEffect transition="in" filter="fade">
                                      <p:cBhvr>
                                        <p:cTn id="62" dur="500"/>
                                        <p:tgtEl>
                                          <p:spTgt spid="2">
                                            <p:graphicEl>
                                              <a:dgm id="{9F07E521-F6F9-4228-ADA3-084A36C81E43}"/>
                                            </p:graphic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
                                            <p:graphicEl>
                                              <a:dgm id="{61EE948A-6DB1-41E6-BF52-27B30C6DA48F}"/>
                                            </p:graphicEl>
                                          </p:spTgt>
                                        </p:tgtEl>
                                        <p:attrNameLst>
                                          <p:attrName>style.visibility</p:attrName>
                                        </p:attrNameLst>
                                      </p:cBhvr>
                                      <p:to>
                                        <p:strVal val="visible"/>
                                      </p:to>
                                    </p:set>
                                    <p:animEffect transition="in" filter="fade">
                                      <p:cBhvr>
                                        <p:cTn id="65" dur="500"/>
                                        <p:tgtEl>
                                          <p:spTgt spid="2">
                                            <p:graphicEl>
                                              <a:dgm id="{61EE948A-6DB1-41E6-BF52-27B30C6DA48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AtOnce"/>
        </p:bldSub>
      </p:bldGraphic>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799096" y="1246820"/>
            <a:ext cx="3530536" cy="886036"/>
          </a:xfrm>
          <a:prstGeom prst="round2DiagRect">
            <a:avLst>
              <a:gd name="adj1" fmla="val 50000"/>
              <a:gd name="adj2" fmla="val 0"/>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المبادئ المتعلقة بالقواعد </a:t>
            </a:r>
          </a:p>
          <a:p>
            <a:pPr algn="ctr"/>
            <a:r>
              <a:rPr lang="ar-SA"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و الضوابط الفقهية </a:t>
            </a:r>
            <a:endParaRPr lang="ar-SA"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endParaRPr>
          </a:p>
        </p:txBody>
      </p:sp>
      <p:sp>
        <p:nvSpPr>
          <p:cNvPr id="24" name="نجمة ذات 8 نقاط 23"/>
          <p:cNvSpPr/>
          <p:nvPr/>
        </p:nvSpPr>
        <p:spPr>
          <a:xfrm>
            <a:off x="5798280" y="1237696"/>
            <a:ext cx="1107955" cy="1030052"/>
          </a:xfrm>
          <a:prstGeom prst="star8">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3" name="مستطيل مستدير الزوايا 2"/>
          <p:cNvSpPr/>
          <p:nvPr/>
        </p:nvSpPr>
        <p:spPr>
          <a:xfrm>
            <a:off x="2123728" y="2326662"/>
            <a:ext cx="4874803" cy="498978"/>
          </a:xfrm>
          <a:prstGeom prst="roundRect">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effectLst>
                  <a:outerShdw blurRad="38100" dist="38100" dir="2700000" algn="tl">
                    <a:srgbClr val="000000">
                      <a:alpha val="43137"/>
                    </a:srgbClr>
                  </a:outerShdw>
                </a:effectLst>
                <a:cs typeface="AL-Mateen" pitchFamily="2" charset="-78"/>
              </a:rPr>
              <a:t>لماذا ندرس علم القواعد الفقهية </a:t>
            </a:r>
            <a:endParaRPr lang="ar-SA" sz="2800" dirty="0">
              <a:effectLst>
                <a:outerShdw blurRad="38100" dist="38100" dir="2700000" algn="tl">
                  <a:srgbClr val="000000">
                    <a:alpha val="43137"/>
                  </a:srgbClr>
                </a:outerShdw>
              </a:effectLst>
              <a:cs typeface="AL-Mateen" pitchFamily="2" charset="-78"/>
            </a:endParaRPr>
          </a:p>
        </p:txBody>
      </p:sp>
      <p:sp>
        <p:nvSpPr>
          <p:cNvPr id="5" name="مستطيل مستدير الزوايا 4"/>
          <p:cNvSpPr/>
          <p:nvPr/>
        </p:nvSpPr>
        <p:spPr>
          <a:xfrm>
            <a:off x="7027218" y="3248980"/>
            <a:ext cx="1504853" cy="3060340"/>
          </a:xfrm>
          <a:prstGeom prst="roundRect">
            <a:avLst>
              <a:gd name="adj" fmla="val 9086"/>
            </a:avLst>
          </a:prstGeom>
        </p:spPr>
        <p:style>
          <a:lnRef idx="2">
            <a:schemeClr val="accent2"/>
          </a:lnRef>
          <a:fillRef idx="1">
            <a:schemeClr val="lt1"/>
          </a:fillRef>
          <a:effectRef idx="0">
            <a:schemeClr val="accent2"/>
          </a:effectRef>
          <a:fontRef idx="minor">
            <a:schemeClr val="dk1"/>
          </a:fontRef>
        </p:style>
        <p:txBody>
          <a:bodyPr rtlCol="1" anchor="ctr"/>
          <a:lstStyle/>
          <a:p>
            <a:pPr algn="justLow"/>
            <a:r>
              <a:rPr lang="ar-SA" dirty="0" smtClean="0">
                <a:solidFill>
                  <a:schemeClr val="tx2">
                    <a:lumMod val="75000"/>
                  </a:schemeClr>
                </a:solidFill>
                <a:cs typeface="AL-Mohanad Bold" pitchFamily="2" charset="-78"/>
              </a:rPr>
              <a:t>تساعد في جمع الفروع و الجزئيات المتناثرة، لأن الإحاطة بالفروع الفقهية غير ممكن ويحتاج إلى جهد ووقت .  </a:t>
            </a:r>
            <a:endParaRPr lang="ar-SA" dirty="0">
              <a:solidFill>
                <a:schemeClr val="tx2">
                  <a:lumMod val="75000"/>
                </a:schemeClr>
              </a:solidFill>
              <a:cs typeface="AL-Mohanad Bold" pitchFamily="2" charset="-78"/>
            </a:endParaRPr>
          </a:p>
        </p:txBody>
      </p:sp>
      <p:sp>
        <p:nvSpPr>
          <p:cNvPr id="4" name="شكل بيضاوي 3"/>
          <p:cNvSpPr/>
          <p:nvPr/>
        </p:nvSpPr>
        <p:spPr>
          <a:xfrm>
            <a:off x="7020272" y="2924944"/>
            <a:ext cx="1519114" cy="648072"/>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600" dirty="0" smtClean="0">
                <a:solidFill>
                  <a:srgbClr val="FFFF00"/>
                </a:solidFill>
                <a:effectLst>
                  <a:outerShdw blurRad="38100" dist="38100" dir="2700000" algn="tl">
                    <a:srgbClr val="000000">
                      <a:alpha val="43137"/>
                    </a:srgbClr>
                  </a:outerShdw>
                </a:effectLst>
                <a:cs typeface="AL-Mateen" pitchFamily="2" charset="-78"/>
              </a:rPr>
              <a:t>أولاً</a:t>
            </a:r>
            <a:endParaRPr lang="ar-SA" sz="2600" dirty="0">
              <a:solidFill>
                <a:srgbClr val="FFFF00"/>
              </a:solidFill>
              <a:effectLst>
                <a:outerShdw blurRad="38100" dist="38100" dir="2700000" algn="tl">
                  <a:srgbClr val="000000">
                    <a:alpha val="43137"/>
                  </a:srgbClr>
                </a:outerShdw>
              </a:effectLst>
              <a:cs typeface="AL-Mateen" pitchFamily="2" charset="-78"/>
            </a:endParaRPr>
          </a:p>
        </p:txBody>
      </p:sp>
      <p:sp>
        <p:nvSpPr>
          <p:cNvPr id="17" name="مستطيل مستدير الزوايا 16"/>
          <p:cNvSpPr/>
          <p:nvPr/>
        </p:nvSpPr>
        <p:spPr>
          <a:xfrm>
            <a:off x="5390752" y="3248980"/>
            <a:ext cx="1504853" cy="3060340"/>
          </a:xfrm>
          <a:prstGeom prst="roundRect">
            <a:avLst>
              <a:gd name="adj" fmla="val 9086"/>
            </a:avLst>
          </a:prstGeom>
        </p:spPr>
        <p:style>
          <a:lnRef idx="2">
            <a:schemeClr val="accent2"/>
          </a:lnRef>
          <a:fillRef idx="1">
            <a:schemeClr val="lt1"/>
          </a:fillRef>
          <a:effectRef idx="0">
            <a:schemeClr val="accent2"/>
          </a:effectRef>
          <a:fontRef idx="minor">
            <a:schemeClr val="dk1"/>
          </a:fontRef>
        </p:style>
        <p:txBody>
          <a:bodyPr rtlCol="1" anchor="ctr"/>
          <a:lstStyle/>
          <a:p>
            <a:pPr algn="justLow"/>
            <a:endParaRPr lang="ar-SA" dirty="0" smtClean="0">
              <a:solidFill>
                <a:schemeClr val="tx2">
                  <a:lumMod val="75000"/>
                </a:schemeClr>
              </a:solidFill>
              <a:cs typeface="AL-Mohanad Bold" pitchFamily="2" charset="-78"/>
            </a:endParaRPr>
          </a:p>
          <a:p>
            <a:pPr algn="justLow"/>
            <a:r>
              <a:rPr lang="ar-SA" dirty="0" smtClean="0">
                <a:solidFill>
                  <a:schemeClr val="tx2">
                    <a:lumMod val="75000"/>
                  </a:schemeClr>
                </a:solidFill>
                <a:cs typeface="AL-Mohanad Bold" pitchFamily="2" charset="-78"/>
              </a:rPr>
              <a:t>تخريج الفروع الفقهية و استنباط الحلول الشرعية للحوادث والنوازل ، وذلك باستخدام الملكة الفقهية في فهم مناهج الفتوى و الاجتهاد .</a:t>
            </a:r>
            <a:endParaRPr lang="ar-SA" dirty="0">
              <a:solidFill>
                <a:schemeClr val="tx2">
                  <a:lumMod val="75000"/>
                </a:schemeClr>
              </a:solidFill>
              <a:cs typeface="AL-Mohanad Bold" pitchFamily="2" charset="-78"/>
            </a:endParaRPr>
          </a:p>
        </p:txBody>
      </p:sp>
      <p:sp>
        <p:nvSpPr>
          <p:cNvPr id="18" name="شكل بيضاوي 17"/>
          <p:cNvSpPr/>
          <p:nvPr/>
        </p:nvSpPr>
        <p:spPr>
          <a:xfrm>
            <a:off x="5383806" y="2924944"/>
            <a:ext cx="1519114" cy="648072"/>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600" dirty="0" smtClean="0">
                <a:solidFill>
                  <a:srgbClr val="FFFF00"/>
                </a:solidFill>
                <a:effectLst>
                  <a:outerShdw blurRad="38100" dist="38100" dir="2700000" algn="tl">
                    <a:srgbClr val="000000">
                      <a:alpha val="43137"/>
                    </a:srgbClr>
                  </a:outerShdw>
                </a:effectLst>
                <a:cs typeface="AL-Mateen" pitchFamily="2" charset="-78"/>
              </a:rPr>
              <a:t>ثانياً</a:t>
            </a:r>
            <a:endParaRPr lang="ar-SA" sz="2600" dirty="0">
              <a:solidFill>
                <a:srgbClr val="FFFF00"/>
              </a:solidFill>
              <a:effectLst>
                <a:outerShdw blurRad="38100" dist="38100" dir="2700000" algn="tl">
                  <a:srgbClr val="000000">
                    <a:alpha val="43137"/>
                  </a:srgbClr>
                </a:outerShdw>
              </a:effectLst>
              <a:cs typeface="AL-Mateen" pitchFamily="2" charset="-78"/>
            </a:endParaRPr>
          </a:p>
        </p:txBody>
      </p:sp>
      <p:sp>
        <p:nvSpPr>
          <p:cNvPr id="19" name="مستطيل مستدير الزوايا 18"/>
          <p:cNvSpPr/>
          <p:nvPr/>
        </p:nvSpPr>
        <p:spPr>
          <a:xfrm>
            <a:off x="3786858" y="3248980"/>
            <a:ext cx="1504853" cy="3060340"/>
          </a:xfrm>
          <a:prstGeom prst="roundRect">
            <a:avLst>
              <a:gd name="adj" fmla="val 9086"/>
            </a:avLst>
          </a:prstGeom>
        </p:spPr>
        <p:style>
          <a:lnRef idx="2">
            <a:schemeClr val="accent2"/>
          </a:lnRef>
          <a:fillRef idx="1">
            <a:schemeClr val="lt1"/>
          </a:fillRef>
          <a:effectRef idx="0">
            <a:schemeClr val="accent2"/>
          </a:effectRef>
          <a:fontRef idx="minor">
            <a:schemeClr val="dk1"/>
          </a:fontRef>
        </p:style>
        <p:txBody>
          <a:bodyPr rtlCol="1" anchor="ctr"/>
          <a:lstStyle/>
          <a:p>
            <a:pPr algn="justLow"/>
            <a:r>
              <a:rPr lang="ar-SA" dirty="0" smtClean="0">
                <a:solidFill>
                  <a:schemeClr val="tx2">
                    <a:lumMod val="75000"/>
                  </a:schemeClr>
                </a:solidFill>
                <a:cs typeface="AL-Mohanad Bold" pitchFamily="2" charset="-78"/>
              </a:rPr>
              <a:t>تساعد على إدراك مقاصد الشريعة ، فمثلا عند بحث قاعدة الضرر يزال .. نفهم أن رفع الضرر من مقاصد الشريعة.</a:t>
            </a:r>
            <a:endParaRPr lang="ar-SA" dirty="0">
              <a:solidFill>
                <a:schemeClr val="tx2">
                  <a:lumMod val="75000"/>
                </a:schemeClr>
              </a:solidFill>
              <a:cs typeface="AL-Mohanad Bold" pitchFamily="2" charset="-78"/>
            </a:endParaRPr>
          </a:p>
        </p:txBody>
      </p:sp>
      <p:sp>
        <p:nvSpPr>
          <p:cNvPr id="20" name="شكل بيضاوي 19"/>
          <p:cNvSpPr/>
          <p:nvPr/>
        </p:nvSpPr>
        <p:spPr>
          <a:xfrm>
            <a:off x="3779912" y="2924944"/>
            <a:ext cx="1519114" cy="648072"/>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600" dirty="0" smtClean="0">
                <a:solidFill>
                  <a:srgbClr val="FFFF00"/>
                </a:solidFill>
                <a:effectLst>
                  <a:outerShdw blurRad="38100" dist="38100" dir="2700000" algn="tl">
                    <a:srgbClr val="000000">
                      <a:alpha val="43137"/>
                    </a:srgbClr>
                  </a:outerShdw>
                </a:effectLst>
                <a:cs typeface="AL-Mateen" pitchFamily="2" charset="-78"/>
              </a:rPr>
              <a:t>ثالثاً</a:t>
            </a:r>
            <a:endParaRPr lang="ar-SA" sz="2600" dirty="0">
              <a:solidFill>
                <a:srgbClr val="FFFF00"/>
              </a:solidFill>
              <a:effectLst>
                <a:outerShdw blurRad="38100" dist="38100" dir="2700000" algn="tl">
                  <a:srgbClr val="000000">
                    <a:alpha val="43137"/>
                  </a:srgbClr>
                </a:outerShdw>
              </a:effectLst>
              <a:cs typeface="AL-Mateen" pitchFamily="2" charset="-78"/>
            </a:endParaRPr>
          </a:p>
        </p:txBody>
      </p:sp>
      <p:sp>
        <p:nvSpPr>
          <p:cNvPr id="21" name="مستطيل مستدير الزوايا 20"/>
          <p:cNvSpPr/>
          <p:nvPr/>
        </p:nvSpPr>
        <p:spPr>
          <a:xfrm>
            <a:off x="2167057" y="3284348"/>
            <a:ext cx="1504853" cy="3024972"/>
          </a:xfrm>
          <a:prstGeom prst="roundRect">
            <a:avLst>
              <a:gd name="adj" fmla="val 9086"/>
            </a:avLst>
          </a:prstGeom>
        </p:spPr>
        <p:style>
          <a:lnRef idx="2">
            <a:schemeClr val="accent2"/>
          </a:lnRef>
          <a:fillRef idx="1">
            <a:schemeClr val="lt1"/>
          </a:fillRef>
          <a:effectRef idx="0">
            <a:schemeClr val="accent2"/>
          </a:effectRef>
          <a:fontRef idx="minor">
            <a:schemeClr val="dk1"/>
          </a:fontRef>
        </p:style>
        <p:txBody>
          <a:bodyPr rtlCol="1" anchor="ctr"/>
          <a:lstStyle/>
          <a:p>
            <a:pPr algn="justLow"/>
            <a:endParaRPr lang="ar-SA" sz="2300" dirty="0" smtClean="0">
              <a:solidFill>
                <a:schemeClr val="tx2">
                  <a:lumMod val="75000"/>
                </a:schemeClr>
              </a:solidFill>
              <a:cs typeface="AL-Mohanad Bold" pitchFamily="2" charset="-78"/>
            </a:endParaRPr>
          </a:p>
          <a:p>
            <a:pPr algn="justLow"/>
            <a:r>
              <a:rPr lang="ar-SA" sz="2000" dirty="0" smtClean="0">
                <a:solidFill>
                  <a:schemeClr val="tx2">
                    <a:lumMod val="75000"/>
                  </a:schemeClr>
                </a:solidFill>
                <a:cs typeface="AL-Mohanad Bold" pitchFamily="2" charset="-78"/>
              </a:rPr>
              <a:t>تجنب التناقص الذي قد يترتب على التخريج من المناسبات الجزئية.</a:t>
            </a:r>
            <a:endParaRPr lang="ar-SA" sz="2000" dirty="0">
              <a:solidFill>
                <a:schemeClr val="tx2">
                  <a:lumMod val="75000"/>
                </a:schemeClr>
              </a:solidFill>
              <a:cs typeface="AL-Mohanad Bold" pitchFamily="2" charset="-78"/>
            </a:endParaRPr>
          </a:p>
        </p:txBody>
      </p:sp>
      <p:sp>
        <p:nvSpPr>
          <p:cNvPr id="22" name="شكل بيضاوي 21"/>
          <p:cNvSpPr/>
          <p:nvPr/>
        </p:nvSpPr>
        <p:spPr>
          <a:xfrm>
            <a:off x="2160111" y="2960312"/>
            <a:ext cx="1519114" cy="648072"/>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600" dirty="0" smtClean="0">
                <a:solidFill>
                  <a:srgbClr val="FFFF00"/>
                </a:solidFill>
                <a:effectLst>
                  <a:outerShdw blurRad="38100" dist="38100" dir="2700000" algn="tl">
                    <a:srgbClr val="000000">
                      <a:alpha val="43137"/>
                    </a:srgbClr>
                  </a:outerShdw>
                </a:effectLst>
                <a:cs typeface="AL-Mateen" pitchFamily="2" charset="-78"/>
              </a:rPr>
              <a:t>رابعاً</a:t>
            </a:r>
            <a:endParaRPr lang="ar-SA" sz="2600" dirty="0">
              <a:solidFill>
                <a:srgbClr val="FFFF00"/>
              </a:solidFill>
              <a:effectLst>
                <a:outerShdw blurRad="38100" dist="38100" dir="2700000" algn="tl">
                  <a:srgbClr val="000000">
                    <a:alpha val="43137"/>
                  </a:srgbClr>
                </a:outerShdw>
              </a:effectLst>
              <a:cs typeface="AL-Mateen" pitchFamily="2" charset="-78"/>
            </a:endParaRPr>
          </a:p>
        </p:txBody>
      </p:sp>
      <p:sp>
        <p:nvSpPr>
          <p:cNvPr id="23" name="مستطيل مستدير الزوايا 22"/>
          <p:cNvSpPr/>
          <p:nvPr/>
        </p:nvSpPr>
        <p:spPr>
          <a:xfrm>
            <a:off x="546498" y="3284348"/>
            <a:ext cx="1504853" cy="3024972"/>
          </a:xfrm>
          <a:prstGeom prst="roundRect">
            <a:avLst>
              <a:gd name="adj" fmla="val 9086"/>
            </a:avLst>
          </a:prstGeom>
        </p:spPr>
        <p:style>
          <a:lnRef idx="2">
            <a:schemeClr val="accent2"/>
          </a:lnRef>
          <a:fillRef idx="1">
            <a:schemeClr val="lt1"/>
          </a:fillRef>
          <a:effectRef idx="0">
            <a:schemeClr val="accent2"/>
          </a:effectRef>
          <a:fontRef idx="minor">
            <a:schemeClr val="dk1"/>
          </a:fontRef>
        </p:style>
        <p:txBody>
          <a:bodyPr rtlCol="1" anchor="ctr"/>
          <a:lstStyle/>
          <a:p>
            <a:pPr algn="justLow"/>
            <a:r>
              <a:rPr lang="ar-SA" sz="2000" dirty="0" smtClean="0">
                <a:solidFill>
                  <a:schemeClr val="tx2">
                    <a:lumMod val="75000"/>
                  </a:schemeClr>
                </a:solidFill>
                <a:cs typeface="AL-Mohanad Bold" pitchFamily="2" charset="-78"/>
              </a:rPr>
              <a:t>تمكن غير  المختص في علوم الشريعة من معرفة الفقه بأيسر طريق .</a:t>
            </a:r>
            <a:endParaRPr lang="ar-SA" sz="2000" dirty="0">
              <a:solidFill>
                <a:schemeClr val="tx2">
                  <a:lumMod val="75000"/>
                </a:schemeClr>
              </a:solidFill>
              <a:cs typeface="AL-Mohanad Bold" pitchFamily="2" charset="-78"/>
            </a:endParaRPr>
          </a:p>
        </p:txBody>
      </p:sp>
      <p:sp>
        <p:nvSpPr>
          <p:cNvPr id="25" name="شكل بيضاوي 24"/>
          <p:cNvSpPr/>
          <p:nvPr/>
        </p:nvSpPr>
        <p:spPr>
          <a:xfrm>
            <a:off x="539552" y="2960312"/>
            <a:ext cx="1519114" cy="648072"/>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600" dirty="0" smtClean="0">
                <a:solidFill>
                  <a:srgbClr val="FFFF00"/>
                </a:solidFill>
                <a:effectLst>
                  <a:outerShdw blurRad="38100" dist="38100" dir="2700000" algn="tl">
                    <a:srgbClr val="000000">
                      <a:alpha val="43137"/>
                    </a:srgbClr>
                  </a:outerShdw>
                </a:effectLst>
                <a:cs typeface="AL-Mateen" pitchFamily="2" charset="-78"/>
              </a:rPr>
              <a:t>خامساً</a:t>
            </a:r>
            <a:endParaRPr lang="ar-SA" sz="2600" dirty="0">
              <a:solidFill>
                <a:srgbClr val="FFFF00"/>
              </a:solidFill>
              <a:effectLst>
                <a:outerShdw blurRad="38100" dist="38100" dir="2700000" algn="tl">
                  <a:srgbClr val="000000">
                    <a:alpha val="43137"/>
                  </a:srgbClr>
                </a:outerShdw>
              </a:effectLst>
              <a:cs typeface="AL-Mateen" pitchFamily="2" charset="-78"/>
            </a:endParaRPr>
          </a:p>
        </p:txBody>
      </p:sp>
    </p:spTree>
    <p:extLst>
      <p:ext uri="{BB962C8B-B14F-4D97-AF65-F5344CB8AC3E}">
        <p14:creationId xmlns:p14="http://schemas.microsoft.com/office/powerpoint/2010/main" xmlns="" val="2202281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wd">
                                    <p:tmPct val="10000"/>
                                  </p:iterate>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iterate type="wd">
                                    <p:tmPct val="10000"/>
                                  </p:iterate>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iterate type="wd">
                                    <p:tmPct val="10000"/>
                                  </p:iterate>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4" grpId="0" animBg="1"/>
      <p:bldP spid="17" grpId="0" animBg="1"/>
      <p:bldP spid="18" grpId="0" animBg="1"/>
      <p:bldP spid="19" grpId="0" animBg="1"/>
      <p:bldP spid="20" grpId="0" animBg="1"/>
      <p:bldP spid="21" grpId="0" animBg="1"/>
      <p:bldP spid="22" grpId="0" animBg="1"/>
      <p:bldP spid="23"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763688" y="1700808"/>
            <a:ext cx="5616624" cy="864096"/>
          </a:xfrm>
          <a:prstGeom prst="round2DiagRect">
            <a:avLst>
              <a:gd name="adj1" fmla="val 50000"/>
              <a:gd name="adj2" fmla="val 0"/>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SA" altLang="zh-CN" sz="3600" dirty="0">
                <a:solidFill>
                  <a:srgbClr val="FFFF00"/>
                </a:solidFill>
                <a:effectLst>
                  <a:outerShdw blurRad="38100" dist="38100" dir="2700000" algn="tl">
                    <a:srgbClr val="000000">
                      <a:alpha val="43137"/>
                    </a:srgbClr>
                  </a:outerShdw>
                </a:effectLst>
                <a:cs typeface="AL-Mateen" pitchFamily="2" charset="-78"/>
              </a:rPr>
              <a:t>إليك أخي الطالب رباعية النجاح</a:t>
            </a:r>
            <a:endParaRPr lang="en-US" sz="1600" dirty="0">
              <a:solidFill>
                <a:srgbClr val="FFFF00"/>
              </a:solidFill>
              <a:effectLst>
                <a:outerShdw blurRad="38100" dist="38100" dir="2700000" algn="tl">
                  <a:srgbClr val="000000">
                    <a:alpha val="43137"/>
                  </a:srgbClr>
                </a:outerShdw>
              </a:effectLst>
              <a:cs typeface="AL-Mateen" pitchFamily="2" charset="-78"/>
            </a:endParaRPr>
          </a:p>
        </p:txBody>
      </p:sp>
      <p:sp>
        <p:nvSpPr>
          <p:cNvPr id="3" name="شكل بيضاوي 2"/>
          <p:cNvSpPr/>
          <p:nvPr/>
        </p:nvSpPr>
        <p:spPr>
          <a:xfrm>
            <a:off x="6876256" y="3344023"/>
            <a:ext cx="1728192" cy="1728192"/>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lvl="0" algn="ctr"/>
            <a:r>
              <a:rPr lang="ar-SA" sz="3300" dirty="0">
                <a:solidFill>
                  <a:schemeClr val="bg1"/>
                </a:solidFill>
                <a:effectLst>
                  <a:outerShdw blurRad="38100" dist="38100" dir="2700000" algn="tl">
                    <a:srgbClr val="000000">
                      <a:alpha val="43137"/>
                    </a:srgbClr>
                  </a:outerShdw>
                </a:effectLst>
                <a:latin typeface="Times New Roman" pitchFamily="18" charset="0"/>
                <a:cs typeface="AL-Mateen" pitchFamily="2" charset="-78"/>
              </a:rPr>
              <a:t>شيخ </a:t>
            </a:r>
            <a:endParaRPr lang="ar-SA" sz="3300" dirty="0" smtClean="0">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a:p>
            <a:pPr lvl="0" algn="ctr"/>
            <a:r>
              <a:rPr lang="ar-SA" sz="3300" dirty="0" smtClean="0">
                <a:solidFill>
                  <a:schemeClr val="bg1"/>
                </a:solidFill>
                <a:effectLst>
                  <a:outerShdw blurRad="38100" dist="38100" dir="2700000" algn="tl">
                    <a:srgbClr val="000000">
                      <a:alpha val="43137"/>
                    </a:srgbClr>
                  </a:outerShdw>
                </a:effectLst>
                <a:latin typeface="Times New Roman" pitchFamily="18" charset="0"/>
                <a:cs typeface="AL-Mateen" pitchFamily="2" charset="-78"/>
              </a:rPr>
              <a:t>فتَّاح</a:t>
            </a:r>
            <a:endParaRPr lang="en-US" sz="3300" dirty="0">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p:txBody>
      </p:sp>
      <p:sp>
        <p:nvSpPr>
          <p:cNvPr id="9" name="شكل بيضاوي 8"/>
          <p:cNvSpPr/>
          <p:nvPr/>
        </p:nvSpPr>
        <p:spPr>
          <a:xfrm>
            <a:off x="4716016" y="3344023"/>
            <a:ext cx="1728192" cy="1728192"/>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lvl="0" algn="ctr"/>
            <a:r>
              <a:rPr lang="ar-SA" sz="3300" dirty="0">
                <a:solidFill>
                  <a:schemeClr val="bg1"/>
                </a:solidFill>
                <a:effectLst>
                  <a:outerShdw blurRad="38100" dist="38100" dir="2700000" algn="tl">
                    <a:srgbClr val="000000">
                      <a:alpha val="43137"/>
                    </a:srgbClr>
                  </a:outerShdw>
                </a:effectLst>
                <a:latin typeface="Times New Roman" pitchFamily="18" charset="0"/>
                <a:cs typeface="AL-Mateen" pitchFamily="2" charset="-78"/>
              </a:rPr>
              <a:t>عقل </a:t>
            </a:r>
            <a:endParaRPr lang="ar-SA" sz="3300" dirty="0" smtClean="0">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a:p>
            <a:pPr lvl="0" algn="ctr"/>
            <a:r>
              <a:rPr lang="ar-SA" sz="3300" dirty="0" smtClean="0">
                <a:solidFill>
                  <a:schemeClr val="bg1"/>
                </a:solidFill>
                <a:effectLst>
                  <a:outerShdw blurRad="38100" dist="38100" dir="2700000" algn="tl">
                    <a:srgbClr val="000000">
                      <a:alpha val="43137"/>
                    </a:srgbClr>
                  </a:outerShdw>
                </a:effectLst>
                <a:latin typeface="Times New Roman" pitchFamily="18" charset="0"/>
                <a:cs typeface="AL-Mateen" pitchFamily="2" charset="-78"/>
              </a:rPr>
              <a:t>رجَّاح</a:t>
            </a:r>
            <a:endParaRPr lang="en-US" sz="3300" dirty="0">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p:txBody>
      </p:sp>
      <p:sp>
        <p:nvSpPr>
          <p:cNvPr id="10" name="شكل بيضاوي 9"/>
          <p:cNvSpPr/>
          <p:nvPr/>
        </p:nvSpPr>
        <p:spPr>
          <a:xfrm>
            <a:off x="2699792" y="3344023"/>
            <a:ext cx="1728192" cy="1728192"/>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lvl="0" algn="ctr" fontAlgn="base">
              <a:spcBef>
                <a:spcPct val="0"/>
              </a:spcBef>
              <a:spcAft>
                <a:spcPct val="0"/>
              </a:spcAft>
            </a:pPr>
            <a:r>
              <a:rPr lang="ar-SA" sz="3300" dirty="0">
                <a:solidFill>
                  <a:schemeClr val="bg1"/>
                </a:solidFill>
                <a:effectLst>
                  <a:outerShdw blurRad="38100" dist="38100" dir="2700000" algn="tl">
                    <a:srgbClr val="000000">
                      <a:alpha val="43137"/>
                    </a:srgbClr>
                  </a:outerShdw>
                </a:effectLst>
                <a:latin typeface="Times New Roman" pitchFamily="18" charset="0"/>
                <a:cs typeface="AL-Mateen" pitchFamily="2" charset="-78"/>
              </a:rPr>
              <a:t>مداومة</a:t>
            </a:r>
            <a:r>
              <a:rPr lang="ar-SA" sz="3300" b="1" dirty="0">
                <a:solidFill>
                  <a:schemeClr val="bg1"/>
                </a:solidFill>
                <a:effectLst>
                  <a:outerShdw blurRad="38100" dist="38100" dir="2700000" algn="tl">
                    <a:srgbClr val="000000">
                      <a:alpha val="43137"/>
                    </a:srgbClr>
                  </a:outerShdw>
                </a:effectLst>
                <a:latin typeface="Times New Roman" pitchFamily="18" charset="0"/>
                <a:cs typeface="Arial" pitchFamily="34" charset="0"/>
              </a:rPr>
              <a:t> </a:t>
            </a:r>
          </a:p>
          <a:p>
            <a:pPr lvl="0" algn="ctr" fontAlgn="base">
              <a:spcBef>
                <a:spcPct val="0"/>
              </a:spcBef>
              <a:spcAft>
                <a:spcPct val="0"/>
              </a:spcAft>
            </a:pPr>
            <a:r>
              <a:rPr lang="ar-SA" sz="3300" dirty="0" smtClean="0">
                <a:solidFill>
                  <a:schemeClr val="bg1"/>
                </a:solidFill>
                <a:effectLst>
                  <a:outerShdw blurRad="38100" dist="38100" dir="2700000" algn="tl">
                    <a:srgbClr val="000000">
                      <a:alpha val="43137"/>
                    </a:srgbClr>
                  </a:outerShdw>
                </a:effectLst>
                <a:latin typeface="Times New Roman" pitchFamily="18" charset="0"/>
                <a:cs typeface="AL-Mateen" pitchFamily="2" charset="-78"/>
              </a:rPr>
              <a:t>وإلحاح</a:t>
            </a:r>
            <a:endParaRPr lang="en-US" sz="3300" dirty="0">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p:txBody>
      </p:sp>
      <p:sp>
        <p:nvSpPr>
          <p:cNvPr id="11" name="شكل بيضاوي 10"/>
          <p:cNvSpPr/>
          <p:nvPr/>
        </p:nvSpPr>
        <p:spPr>
          <a:xfrm>
            <a:off x="539552" y="3344023"/>
            <a:ext cx="1728192" cy="1728192"/>
          </a:xfrm>
          <a:prstGeom prst="ellipse">
            <a:avLst/>
          </a:prstGeom>
        </p:spPr>
        <p:style>
          <a:lnRef idx="0">
            <a:schemeClr val="accent6"/>
          </a:lnRef>
          <a:fillRef idx="3">
            <a:schemeClr val="accent6"/>
          </a:fillRef>
          <a:effectRef idx="3">
            <a:schemeClr val="accent6"/>
          </a:effectRef>
          <a:fontRef idx="minor">
            <a:schemeClr val="lt1"/>
          </a:fontRef>
        </p:style>
        <p:txBody>
          <a:bodyPr rtlCol="1" anchor="ctr"/>
          <a:lstStyle/>
          <a:p>
            <a:pPr lvl="0" algn="ctr"/>
            <a:r>
              <a:rPr lang="ar-SA" sz="3300" dirty="0">
                <a:solidFill>
                  <a:schemeClr val="bg1"/>
                </a:solidFill>
                <a:effectLst>
                  <a:outerShdw blurRad="38100" dist="38100" dir="2700000" algn="tl">
                    <a:srgbClr val="000000">
                      <a:alpha val="43137"/>
                    </a:srgbClr>
                  </a:outerShdw>
                </a:effectLst>
                <a:latin typeface="Times New Roman" pitchFamily="18" charset="0"/>
                <a:cs typeface="AL-Mateen" pitchFamily="2" charset="-78"/>
              </a:rPr>
              <a:t>كتب </a:t>
            </a:r>
            <a:endParaRPr lang="ar-SA" sz="3300" dirty="0" smtClean="0">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a:p>
            <a:pPr lvl="0" algn="ctr"/>
            <a:r>
              <a:rPr lang="ar-SA" sz="3300" dirty="0" smtClean="0">
                <a:solidFill>
                  <a:schemeClr val="bg1"/>
                </a:solidFill>
                <a:effectLst>
                  <a:outerShdw blurRad="38100" dist="38100" dir="2700000" algn="tl">
                    <a:srgbClr val="000000">
                      <a:alpha val="43137"/>
                    </a:srgbClr>
                  </a:outerShdw>
                </a:effectLst>
                <a:latin typeface="Times New Roman" pitchFamily="18" charset="0"/>
                <a:cs typeface="AL-Mateen" pitchFamily="2" charset="-78"/>
              </a:rPr>
              <a:t>صحاح</a:t>
            </a:r>
            <a:endParaRPr lang="en-US" sz="3300" dirty="0">
              <a:solidFill>
                <a:schemeClr val="bg1"/>
              </a:solidFill>
              <a:effectLst>
                <a:outerShdw blurRad="38100" dist="38100" dir="2700000" algn="tl">
                  <a:srgbClr val="000000">
                    <a:alpha val="43137"/>
                  </a:srgbClr>
                </a:outerShdw>
              </a:effectLst>
              <a:latin typeface="Times New Roman" pitchFamily="18" charset="0"/>
              <a:cs typeface="AL-Mateen" pitchFamily="2" charset="-78"/>
            </a:endParaRPr>
          </a:p>
        </p:txBody>
      </p:sp>
    </p:spTree>
    <p:extLst>
      <p:ext uri="{BB962C8B-B14F-4D97-AF65-F5344CB8AC3E}">
        <p14:creationId xmlns:p14="http://schemas.microsoft.com/office/powerpoint/2010/main" xmlns="" val="780203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iterate type="wd">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iterate type="wd">
                                    <p:tmPct val="10000"/>
                                  </p:iterate>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iterate type="wd">
                                    <p:tmPct val="10000"/>
                                  </p:iterate>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iterate type="wd">
                                    <p:tmPct val="10000"/>
                                  </p:iterate>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9" grpId="0" animBg="1"/>
      <p:bldP spid="10" grpId="0" animBg="1"/>
      <p:bldP spid="11"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799096" y="1257937"/>
            <a:ext cx="3530536" cy="670012"/>
          </a:xfrm>
          <a:prstGeom prst="round2DiagRect">
            <a:avLst>
              <a:gd name="adj1" fmla="val 50000"/>
              <a:gd name="adj2" fmla="val 0"/>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المبادئ المتعلقة بالقواعد </a:t>
            </a:r>
          </a:p>
          <a:p>
            <a:pPr algn="ct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و الضوابط الفقهية </a:t>
            </a:r>
            <a:endParaRPr lang="ar-SA"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endParaRPr>
          </a:p>
        </p:txBody>
      </p:sp>
      <p:sp>
        <p:nvSpPr>
          <p:cNvPr id="24" name="نجمة ذات 8 نقاط 23"/>
          <p:cNvSpPr/>
          <p:nvPr/>
        </p:nvSpPr>
        <p:spPr>
          <a:xfrm>
            <a:off x="5798280" y="1165688"/>
            <a:ext cx="962861" cy="895160"/>
          </a:xfrm>
          <a:prstGeom prst="star8">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3" name="مستطيل مستدير الزوايا 2"/>
          <p:cNvSpPr/>
          <p:nvPr/>
        </p:nvSpPr>
        <p:spPr>
          <a:xfrm>
            <a:off x="2123728" y="2110638"/>
            <a:ext cx="4874803" cy="498978"/>
          </a:xfrm>
          <a:prstGeom prst="roundRec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800" dirty="0" smtClean="0">
                <a:effectLst>
                  <a:outerShdw blurRad="38100" dist="38100" dir="2700000" algn="tl">
                    <a:srgbClr val="000000">
                      <a:alpha val="43137"/>
                    </a:srgbClr>
                  </a:outerShdw>
                </a:effectLst>
                <a:cs typeface="AL-Mateen" pitchFamily="2" charset="-78"/>
              </a:rPr>
              <a:t>أنواع القواعد الفقهية و تقسيماتها</a:t>
            </a:r>
            <a:endParaRPr lang="ar-SA" sz="2800" dirty="0">
              <a:effectLst>
                <a:outerShdw blurRad="38100" dist="38100" dir="2700000" algn="tl">
                  <a:srgbClr val="000000">
                    <a:alpha val="43137"/>
                  </a:srgbClr>
                </a:outerShdw>
              </a:effectLst>
              <a:cs typeface="AL-Mateen" pitchFamily="2" charset="-78"/>
            </a:endParaRPr>
          </a:p>
        </p:txBody>
      </p:sp>
      <p:sp>
        <p:nvSpPr>
          <p:cNvPr id="5" name="شكل بيضاوي 4"/>
          <p:cNvSpPr/>
          <p:nvPr/>
        </p:nvSpPr>
        <p:spPr>
          <a:xfrm>
            <a:off x="2799097" y="2708920"/>
            <a:ext cx="3530536" cy="648072"/>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400" dirty="0" smtClean="0">
                <a:solidFill>
                  <a:srgbClr val="FFFF00"/>
                </a:solidFill>
                <a:effectLst>
                  <a:outerShdw blurRad="38100" dist="38100" dir="2700000" algn="tl">
                    <a:srgbClr val="000000">
                      <a:alpha val="43137"/>
                    </a:srgbClr>
                  </a:outerShdw>
                </a:effectLst>
                <a:cs typeface="AL-Mateen" pitchFamily="2" charset="-78"/>
              </a:rPr>
              <a:t>من حيث الاتساع و الشمول</a:t>
            </a:r>
            <a:endParaRPr lang="ar-SA" sz="2400" dirty="0">
              <a:solidFill>
                <a:srgbClr val="FFFF00"/>
              </a:solidFill>
              <a:effectLst>
                <a:outerShdw blurRad="38100" dist="38100" dir="2700000" algn="tl">
                  <a:srgbClr val="000000">
                    <a:alpha val="43137"/>
                  </a:srgbClr>
                </a:outerShdw>
              </a:effectLst>
              <a:cs typeface="AL-Mateen" pitchFamily="2" charset="-78"/>
            </a:endParaRPr>
          </a:p>
        </p:txBody>
      </p:sp>
      <p:sp>
        <p:nvSpPr>
          <p:cNvPr id="7" name="مستطيل مستدير الزوايا 6"/>
          <p:cNvSpPr/>
          <p:nvPr/>
        </p:nvSpPr>
        <p:spPr>
          <a:xfrm>
            <a:off x="827584" y="3579120"/>
            <a:ext cx="3384376" cy="857992"/>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solidFill>
                  <a:schemeClr val="tx2">
                    <a:lumMod val="75000"/>
                  </a:schemeClr>
                </a:solidFill>
                <a:cs typeface="AL-Mohanad Bold" pitchFamily="2" charset="-78"/>
              </a:rPr>
              <a:t>مشتملة على باب واحد ، ويطلق عليها الضابط الفقهي </a:t>
            </a:r>
            <a:r>
              <a:rPr lang="ar-SA" dirty="0" err="1" smtClean="0">
                <a:solidFill>
                  <a:schemeClr val="tx2">
                    <a:lumMod val="75000"/>
                  </a:schemeClr>
                </a:solidFill>
                <a:cs typeface="AL-Mohanad Bold" pitchFamily="2" charset="-78"/>
              </a:rPr>
              <a:t>مثل:كل</a:t>
            </a:r>
            <a:r>
              <a:rPr lang="ar-SA" dirty="0" smtClean="0">
                <a:solidFill>
                  <a:schemeClr val="tx2">
                    <a:lumMod val="75000"/>
                  </a:schemeClr>
                </a:solidFill>
                <a:cs typeface="AL-Mohanad Bold" pitchFamily="2" charset="-78"/>
              </a:rPr>
              <a:t> ميتة نجسه إلا السمك و الجراد </a:t>
            </a:r>
            <a:endParaRPr lang="ar-SA" dirty="0"/>
          </a:p>
        </p:txBody>
      </p:sp>
      <p:sp>
        <p:nvSpPr>
          <p:cNvPr id="8" name="مستطيل مستدير الزوايا 7"/>
          <p:cNvSpPr/>
          <p:nvPr/>
        </p:nvSpPr>
        <p:spPr>
          <a:xfrm>
            <a:off x="695065" y="4653894"/>
            <a:ext cx="6757255" cy="86409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2100" dirty="0" smtClean="0">
                <a:solidFill>
                  <a:schemeClr val="tx1"/>
                </a:solidFill>
                <a:effectLst>
                  <a:outerShdw blurRad="38100" dist="38100" dir="2700000" algn="tl">
                    <a:srgbClr val="C0C0C0"/>
                  </a:outerShdw>
                </a:effectLst>
                <a:cs typeface="AL-Mohanad Bold" pitchFamily="2" charset="-78"/>
              </a:rPr>
              <a:t>مشتملة على جميع الأبواب تقريباً وهي القواعد الخمس الكبرى مثل : المشقة تجلب التيسير .</a:t>
            </a:r>
            <a:endParaRPr lang="ar-KW" sz="2100" dirty="0">
              <a:solidFill>
                <a:schemeClr val="tx1"/>
              </a:solidFill>
              <a:effectLst>
                <a:outerShdw blurRad="38100" dist="38100" dir="2700000" algn="tl">
                  <a:srgbClr val="C0C0C0"/>
                </a:outerShdw>
              </a:effectLst>
              <a:cs typeface="AL-Mohanad Bold" pitchFamily="2" charset="-78"/>
            </a:endParaRPr>
          </a:p>
        </p:txBody>
      </p:sp>
      <p:sp>
        <p:nvSpPr>
          <p:cNvPr id="9" name="مستطيل مستدير الزوايا 8"/>
          <p:cNvSpPr/>
          <p:nvPr/>
        </p:nvSpPr>
        <p:spPr>
          <a:xfrm>
            <a:off x="683568" y="5662006"/>
            <a:ext cx="6768752" cy="86409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just">
              <a:defRPr/>
            </a:pPr>
            <a:r>
              <a:rPr lang="ar-SA" sz="2100" dirty="0" smtClean="0">
                <a:solidFill>
                  <a:schemeClr val="tx1"/>
                </a:solidFill>
                <a:effectLst>
                  <a:outerShdw blurRad="38100" dist="38100" dir="2700000" algn="tl">
                    <a:srgbClr val="C0C0C0"/>
                  </a:outerShdw>
                </a:effectLst>
                <a:cs typeface="AL-Mohanad Bold" pitchFamily="2" charset="-78"/>
              </a:rPr>
              <a:t>أقل شمولاً من القواعد الخمس الكبرى وهي القواعد التسع عشرة التي أختارها ابن نجيم من </a:t>
            </a:r>
            <a:r>
              <a:rPr lang="ar-SA" sz="2100" dirty="0" err="1" smtClean="0">
                <a:solidFill>
                  <a:schemeClr val="tx1"/>
                </a:solidFill>
                <a:effectLst>
                  <a:outerShdw blurRad="38100" dist="38100" dir="2700000" algn="tl">
                    <a:srgbClr val="C0C0C0"/>
                  </a:outerShdw>
                </a:effectLst>
                <a:cs typeface="AL-Mohanad Bold" pitchFamily="2" charset="-78"/>
              </a:rPr>
              <a:t>أربعيت</a:t>
            </a:r>
            <a:r>
              <a:rPr lang="ar-SA" sz="2100" dirty="0" smtClean="0">
                <a:solidFill>
                  <a:schemeClr val="tx1"/>
                </a:solidFill>
                <a:effectLst>
                  <a:outerShdw blurRad="38100" dist="38100" dir="2700000" algn="tl">
                    <a:srgbClr val="C0C0C0"/>
                  </a:outerShdw>
                </a:effectLst>
                <a:cs typeface="AL-Mohanad Bold" pitchFamily="2" charset="-78"/>
              </a:rPr>
              <a:t> قاعدة عند السيوطي مثل : الاجتهاد لا ينقض بالاجتهاد .</a:t>
            </a:r>
            <a:endParaRPr lang="ar-KW" sz="2100" dirty="0">
              <a:solidFill>
                <a:schemeClr val="tx1"/>
              </a:solidFill>
              <a:effectLst>
                <a:outerShdw blurRad="38100" dist="38100" dir="2700000" algn="tl">
                  <a:srgbClr val="C0C0C0"/>
                </a:outerShdw>
              </a:effectLst>
              <a:cs typeface="AL-Mohanad Bold" pitchFamily="2" charset="-78"/>
            </a:endParaRPr>
          </a:p>
        </p:txBody>
      </p:sp>
      <p:grpSp>
        <p:nvGrpSpPr>
          <p:cNvPr id="10" name="مجموعة 9"/>
          <p:cNvGrpSpPr/>
          <p:nvPr/>
        </p:nvGrpSpPr>
        <p:grpSpPr>
          <a:xfrm>
            <a:off x="7500578" y="4437112"/>
            <a:ext cx="263903" cy="1815601"/>
            <a:chOff x="7500578" y="4437112"/>
            <a:chExt cx="263903" cy="1815601"/>
          </a:xfrm>
        </p:grpSpPr>
        <p:sp>
          <p:nvSpPr>
            <p:cNvPr id="4" name="سهم إلى اليسار 3"/>
            <p:cNvSpPr/>
            <p:nvPr/>
          </p:nvSpPr>
          <p:spPr>
            <a:xfrm>
              <a:off x="7500578" y="5965439"/>
              <a:ext cx="216024" cy="287274"/>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1" name="سهم إلى اليسار 10"/>
            <p:cNvSpPr/>
            <p:nvPr/>
          </p:nvSpPr>
          <p:spPr>
            <a:xfrm>
              <a:off x="7500578" y="4942305"/>
              <a:ext cx="216024" cy="287274"/>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ستطيل 5"/>
            <p:cNvSpPr/>
            <p:nvPr/>
          </p:nvSpPr>
          <p:spPr>
            <a:xfrm>
              <a:off x="7716602" y="4437112"/>
              <a:ext cx="47879" cy="17443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grpSp>
      <p:sp>
        <p:nvSpPr>
          <p:cNvPr id="2" name="مستطيل مستدير الزوايا 1"/>
          <p:cNvSpPr/>
          <p:nvPr/>
        </p:nvSpPr>
        <p:spPr>
          <a:xfrm>
            <a:off x="4860032" y="3573016"/>
            <a:ext cx="3384376" cy="86409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dirty="0" smtClean="0">
                <a:solidFill>
                  <a:schemeClr val="tx2">
                    <a:lumMod val="75000"/>
                  </a:schemeClr>
                </a:solidFill>
                <a:cs typeface="AL-Mohanad Bold" pitchFamily="2" charset="-78"/>
              </a:rPr>
              <a:t>مشتملة على أبواب متعددة</a:t>
            </a:r>
            <a:endParaRPr lang="ar-SA" sz="2000" dirty="0"/>
          </a:p>
        </p:txBody>
      </p:sp>
    </p:spTree>
    <p:extLst>
      <p:ext uri="{BB962C8B-B14F-4D97-AF65-F5344CB8AC3E}">
        <p14:creationId xmlns:p14="http://schemas.microsoft.com/office/powerpoint/2010/main" xmlns="" val="3964967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wd">
                                    <p:tmPct val="10000"/>
                                  </p:iterate>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wd">
                                    <p:tmPct val="10000"/>
                                  </p:iterate>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animBg="1"/>
      <p:bldP spid="2"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799096" y="1257937"/>
            <a:ext cx="3530536" cy="670012"/>
          </a:xfrm>
          <a:prstGeom prst="round2DiagRect">
            <a:avLst>
              <a:gd name="adj1" fmla="val 50000"/>
              <a:gd name="adj2" fmla="val 0"/>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المبادئ المتعلقة بالقواعد </a:t>
            </a:r>
          </a:p>
          <a:p>
            <a:pPr algn="ct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و الضوابط الفقهية </a:t>
            </a:r>
            <a:endParaRPr lang="ar-SA"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endParaRPr>
          </a:p>
        </p:txBody>
      </p:sp>
      <p:sp>
        <p:nvSpPr>
          <p:cNvPr id="24" name="نجمة ذات 8 نقاط 23"/>
          <p:cNvSpPr/>
          <p:nvPr/>
        </p:nvSpPr>
        <p:spPr>
          <a:xfrm>
            <a:off x="5798280" y="1165688"/>
            <a:ext cx="962861" cy="895160"/>
          </a:xfrm>
          <a:prstGeom prst="star8">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3" name="مستطيل مستدير الزوايا 2"/>
          <p:cNvSpPr/>
          <p:nvPr/>
        </p:nvSpPr>
        <p:spPr>
          <a:xfrm>
            <a:off x="2123728" y="2110638"/>
            <a:ext cx="4874803" cy="498978"/>
          </a:xfrm>
          <a:prstGeom prst="roundRec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800" dirty="0" smtClean="0">
                <a:effectLst>
                  <a:outerShdw blurRad="38100" dist="38100" dir="2700000" algn="tl">
                    <a:srgbClr val="000000">
                      <a:alpha val="43137"/>
                    </a:srgbClr>
                  </a:outerShdw>
                </a:effectLst>
                <a:cs typeface="AL-Mateen" pitchFamily="2" charset="-78"/>
              </a:rPr>
              <a:t>أنواع القواعد الفقهية و تقسيماتها</a:t>
            </a:r>
            <a:endParaRPr lang="ar-SA" sz="2800" dirty="0">
              <a:effectLst>
                <a:outerShdw blurRad="38100" dist="38100" dir="2700000" algn="tl">
                  <a:srgbClr val="000000">
                    <a:alpha val="43137"/>
                  </a:srgbClr>
                </a:outerShdw>
              </a:effectLst>
              <a:cs typeface="AL-Mateen" pitchFamily="2" charset="-78"/>
            </a:endParaRPr>
          </a:p>
        </p:txBody>
      </p:sp>
      <p:sp>
        <p:nvSpPr>
          <p:cNvPr id="5" name="شكل بيضاوي 4"/>
          <p:cNvSpPr/>
          <p:nvPr/>
        </p:nvSpPr>
        <p:spPr>
          <a:xfrm>
            <a:off x="2799097" y="2708920"/>
            <a:ext cx="3530536" cy="648072"/>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400" dirty="0" smtClean="0">
                <a:solidFill>
                  <a:srgbClr val="FFFF00"/>
                </a:solidFill>
                <a:effectLst>
                  <a:outerShdw blurRad="38100" dist="38100" dir="2700000" algn="tl">
                    <a:srgbClr val="000000">
                      <a:alpha val="43137"/>
                    </a:srgbClr>
                  </a:outerShdw>
                </a:effectLst>
                <a:cs typeface="AL-Mateen" pitchFamily="2" charset="-78"/>
              </a:rPr>
              <a:t>من حيث الاتفاق و الاختلاف</a:t>
            </a:r>
            <a:endParaRPr lang="ar-SA" sz="2400" dirty="0">
              <a:solidFill>
                <a:srgbClr val="FFFF00"/>
              </a:solidFill>
              <a:effectLst>
                <a:outerShdw blurRad="38100" dist="38100" dir="2700000" algn="tl">
                  <a:srgbClr val="000000">
                    <a:alpha val="43137"/>
                  </a:srgbClr>
                </a:outerShdw>
              </a:effectLst>
              <a:cs typeface="AL-Mateen" pitchFamily="2" charset="-78"/>
            </a:endParaRPr>
          </a:p>
        </p:txBody>
      </p:sp>
      <p:sp>
        <p:nvSpPr>
          <p:cNvPr id="8" name="مستطيل مستدير الزوايا 7"/>
          <p:cNvSpPr/>
          <p:nvPr/>
        </p:nvSpPr>
        <p:spPr>
          <a:xfrm>
            <a:off x="6876256" y="4221089"/>
            <a:ext cx="1584176" cy="2304256"/>
          </a:xfrm>
          <a:prstGeom prst="roundRect">
            <a:avLst>
              <a:gd name="adj" fmla="val 3474"/>
            </a:avLst>
          </a:prstGeom>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1900" dirty="0" smtClean="0">
                <a:solidFill>
                  <a:schemeClr val="tx1"/>
                </a:solidFill>
                <a:effectLst>
                  <a:outerShdw blurRad="38100" dist="38100" dir="2700000" algn="tl">
                    <a:srgbClr val="C0C0C0"/>
                  </a:outerShdw>
                </a:effectLst>
                <a:cs typeface="AL-Mohanad Bold" pitchFamily="2" charset="-78"/>
              </a:rPr>
              <a:t>بين جميع المذاهب الفقهية وهي : القواعد الكبرى الخمس .</a:t>
            </a:r>
            <a:endParaRPr lang="ar-KW" sz="1900" dirty="0">
              <a:solidFill>
                <a:schemeClr val="tx1"/>
              </a:solidFill>
              <a:effectLst>
                <a:outerShdw blurRad="38100" dist="38100" dir="2700000" algn="tl">
                  <a:srgbClr val="C0C0C0"/>
                </a:outerShdw>
              </a:effectLst>
              <a:cs typeface="AL-Mohanad Bold" pitchFamily="2" charset="-78"/>
            </a:endParaRPr>
          </a:p>
        </p:txBody>
      </p:sp>
      <p:sp>
        <p:nvSpPr>
          <p:cNvPr id="2" name="مستطيل مستدير الزوايا 1"/>
          <p:cNvSpPr/>
          <p:nvPr/>
        </p:nvSpPr>
        <p:spPr>
          <a:xfrm>
            <a:off x="5508104" y="3519522"/>
            <a:ext cx="2592288" cy="576709"/>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dirty="0" smtClean="0">
                <a:solidFill>
                  <a:schemeClr val="tx2">
                    <a:lumMod val="75000"/>
                  </a:schemeClr>
                </a:solidFill>
                <a:cs typeface="AL-Mohanad Bold" pitchFamily="2" charset="-78"/>
              </a:rPr>
              <a:t>متفق عليها </a:t>
            </a:r>
            <a:endParaRPr lang="ar-SA" sz="2000" dirty="0"/>
          </a:p>
        </p:txBody>
      </p:sp>
      <p:sp>
        <p:nvSpPr>
          <p:cNvPr id="13" name="مستطيل مستدير الزوايا 12"/>
          <p:cNvSpPr/>
          <p:nvPr/>
        </p:nvSpPr>
        <p:spPr>
          <a:xfrm>
            <a:off x="5078200" y="4221089"/>
            <a:ext cx="1582032" cy="2304256"/>
          </a:xfrm>
          <a:prstGeom prst="roundRect">
            <a:avLst>
              <a:gd name="adj" fmla="val 3474"/>
            </a:avLst>
          </a:prstGeom>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1900" dirty="0" smtClean="0">
                <a:solidFill>
                  <a:schemeClr val="tx1"/>
                </a:solidFill>
                <a:effectLst>
                  <a:outerShdw blurRad="38100" dist="38100" dir="2700000" algn="tl">
                    <a:srgbClr val="C0C0C0"/>
                  </a:outerShdw>
                </a:effectLst>
                <a:cs typeface="AL-Mohanad Bold" pitchFamily="2" charset="-78"/>
              </a:rPr>
              <a:t>بين أكثر المذاهب وهي : القواعد التسع عشرة التي اختارها ابن نجيم من أربعين قاعدة عند السيوطي .</a:t>
            </a:r>
            <a:endParaRPr lang="ar-KW" sz="1900" dirty="0">
              <a:solidFill>
                <a:schemeClr val="tx1"/>
              </a:solidFill>
              <a:effectLst>
                <a:outerShdw blurRad="38100" dist="38100" dir="2700000" algn="tl">
                  <a:srgbClr val="C0C0C0"/>
                </a:outerShdw>
              </a:effectLst>
              <a:cs typeface="AL-Mohanad Bold" pitchFamily="2" charset="-78"/>
            </a:endParaRPr>
          </a:p>
        </p:txBody>
      </p:sp>
      <p:sp>
        <p:nvSpPr>
          <p:cNvPr id="14" name="مستطيل مستدير الزوايا 13"/>
          <p:cNvSpPr/>
          <p:nvPr/>
        </p:nvSpPr>
        <p:spPr>
          <a:xfrm>
            <a:off x="2481624" y="4221088"/>
            <a:ext cx="1584176" cy="2304256"/>
          </a:xfrm>
          <a:prstGeom prst="roundRect">
            <a:avLst>
              <a:gd name="adj" fmla="val 3474"/>
            </a:avLst>
          </a:prstGeom>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1600" dirty="0" smtClean="0">
                <a:solidFill>
                  <a:schemeClr val="tx1"/>
                </a:solidFill>
                <a:effectLst>
                  <a:outerShdw blurRad="38100" dist="38100" dir="2700000" algn="tl">
                    <a:srgbClr val="C0C0C0"/>
                  </a:outerShdw>
                </a:effectLst>
                <a:cs typeface="AL-Mohanad Bold" pitchFamily="2" charset="-78"/>
              </a:rPr>
              <a:t>بين علماء المذاهب الفقهية وهي : ما بقي من القواعد الأربعين التي ذكرها السيوطي بعد إخراج القواعد التسع عشرة التي اختارها منها ابن نجيم مثل : ما حرم استعماله حرم اتخاذه</a:t>
            </a:r>
            <a:endParaRPr lang="ar-KW" sz="1600" dirty="0">
              <a:solidFill>
                <a:schemeClr val="tx1"/>
              </a:solidFill>
              <a:effectLst>
                <a:outerShdw blurRad="38100" dist="38100" dir="2700000" algn="tl">
                  <a:srgbClr val="C0C0C0"/>
                </a:outerShdw>
              </a:effectLst>
              <a:cs typeface="AL-Mohanad Bold" pitchFamily="2" charset="-78"/>
            </a:endParaRPr>
          </a:p>
        </p:txBody>
      </p:sp>
      <p:sp>
        <p:nvSpPr>
          <p:cNvPr id="16" name="مستطيل مستدير الزوايا 15"/>
          <p:cNvSpPr/>
          <p:nvPr/>
        </p:nvSpPr>
        <p:spPr>
          <a:xfrm>
            <a:off x="1113472" y="3519521"/>
            <a:ext cx="2592288" cy="576709"/>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dirty="0" smtClean="0">
                <a:solidFill>
                  <a:schemeClr val="tx2">
                    <a:lumMod val="75000"/>
                  </a:schemeClr>
                </a:solidFill>
                <a:cs typeface="AL-Mohanad Bold" pitchFamily="2" charset="-78"/>
              </a:rPr>
              <a:t>مختلف فيها </a:t>
            </a:r>
            <a:endParaRPr lang="ar-SA" sz="2000" dirty="0"/>
          </a:p>
        </p:txBody>
      </p:sp>
      <p:sp>
        <p:nvSpPr>
          <p:cNvPr id="17" name="مستطيل مستدير الزوايا 16"/>
          <p:cNvSpPr/>
          <p:nvPr/>
        </p:nvSpPr>
        <p:spPr>
          <a:xfrm>
            <a:off x="683568" y="4221088"/>
            <a:ext cx="1582032" cy="2304256"/>
          </a:xfrm>
          <a:prstGeom prst="roundRect">
            <a:avLst>
              <a:gd name="adj" fmla="val 3474"/>
            </a:avLst>
          </a:prstGeom>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1600" dirty="0" smtClean="0">
                <a:solidFill>
                  <a:schemeClr val="tx1"/>
                </a:solidFill>
                <a:effectLst>
                  <a:outerShdw blurRad="38100" dist="38100" dir="2700000" algn="tl">
                    <a:srgbClr val="C0C0C0"/>
                  </a:outerShdw>
                </a:effectLst>
                <a:cs typeface="AL-Mohanad Bold" pitchFamily="2" charset="-78"/>
              </a:rPr>
              <a:t>بين علماء مذهب معين وهي : في الغالب ترد بصيغة الاستفهام مثل : * العصيان هل منافي الترخص أم لا ؟ </a:t>
            </a:r>
          </a:p>
          <a:p>
            <a:pPr>
              <a:defRPr/>
            </a:pPr>
            <a:r>
              <a:rPr lang="ar-SA" sz="1600" dirty="0" smtClean="0">
                <a:solidFill>
                  <a:schemeClr val="tx1"/>
                </a:solidFill>
                <a:effectLst>
                  <a:outerShdw blurRad="38100" dist="38100" dir="2700000" algn="tl">
                    <a:srgbClr val="C0C0C0"/>
                  </a:outerShdw>
                </a:effectLst>
                <a:cs typeface="AL-Mohanad Bold" pitchFamily="2" charset="-78"/>
              </a:rPr>
              <a:t>* هل العبرة بصيغ العقود أو </a:t>
            </a:r>
            <a:r>
              <a:rPr lang="ar-SA" sz="1600" dirty="0" err="1" smtClean="0">
                <a:solidFill>
                  <a:schemeClr val="tx1"/>
                </a:solidFill>
                <a:effectLst>
                  <a:outerShdw blurRad="38100" dist="38100" dir="2700000" algn="tl">
                    <a:srgbClr val="C0C0C0"/>
                  </a:outerShdw>
                </a:effectLst>
                <a:cs typeface="AL-Mohanad Bold" pitchFamily="2" charset="-78"/>
              </a:rPr>
              <a:t>بمعانية</a:t>
            </a:r>
            <a:r>
              <a:rPr lang="ar-SA" sz="1600" dirty="0" smtClean="0">
                <a:solidFill>
                  <a:schemeClr val="tx1"/>
                </a:solidFill>
                <a:effectLst>
                  <a:outerShdw blurRad="38100" dist="38100" dir="2700000" algn="tl">
                    <a:srgbClr val="C0C0C0"/>
                  </a:outerShdw>
                </a:effectLst>
                <a:cs typeface="AL-Mohanad Bold" pitchFamily="2" charset="-78"/>
              </a:rPr>
              <a:t> ؟ هل الحوالة بيع أو استيفاء ؟</a:t>
            </a:r>
            <a:endParaRPr lang="ar-KW" sz="1600" dirty="0">
              <a:solidFill>
                <a:schemeClr val="tx1"/>
              </a:solidFill>
              <a:effectLst>
                <a:outerShdw blurRad="38100" dist="38100" dir="2700000" algn="tl">
                  <a:srgbClr val="C0C0C0"/>
                </a:outerShdw>
              </a:effectLst>
              <a:cs typeface="AL-Mohanad Bold" pitchFamily="2" charset="-78"/>
            </a:endParaRPr>
          </a:p>
        </p:txBody>
      </p:sp>
    </p:spTree>
    <p:extLst>
      <p:ext uri="{BB962C8B-B14F-4D97-AF65-F5344CB8AC3E}">
        <p14:creationId xmlns:p14="http://schemas.microsoft.com/office/powerpoint/2010/main" xmlns="" val="60925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wd">
                                    <p:tmPct val="10000"/>
                                  </p:iterate>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wd">
                                    <p:tmPct val="10000"/>
                                  </p:iterate>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2" grpId="0" animBg="1"/>
      <p:bldP spid="13" grpId="0" animBg="1"/>
      <p:bldP spid="14" grpId="0" animBg="1"/>
      <p:bldP spid="16" grpId="0" animBg="1"/>
      <p:bldP spid="17"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799096" y="1257937"/>
            <a:ext cx="3530536" cy="670012"/>
          </a:xfrm>
          <a:prstGeom prst="round2DiagRect">
            <a:avLst>
              <a:gd name="adj1" fmla="val 50000"/>
              <a:gd name="adj2" fmla="val 0"/>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المبادئ المتعلقة بالقواعد </a:t>
            </a:r>
          </a:p>
          <a:p>
            <a:pPr algn="ct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و الضوابط الفقهية </a:t>
            </a:r>
            <a:endParaRPr lang="ar-SA"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endParaRPr>
          </a:p>
        </p:txBody>
      </p:sp>
      <p:sp>
        <p:nvSpPr>
          <p:cNvPr id="24" name="نجمة ذات 8 نقاط 23"/>
          <p:cNvSpPr/>
          <p:nvPr/>
        </p:nvSpPr>
        <p:spPr>
          <a:xfrm>
            <a:off x="5798280" y="1165688"/>
            <a:ext cx="962861" cy="895160"/>
          </a:xfrm>
          <a:prstGeom prst="star8">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3" name="مستطيل مستدير الزوايا 2"/>
          <p:cNvSpPr/>
          <p:nvPr/>
        </p:nvSpPr>
        <p:spPr>
          <a:xfrm>
            <a:off x="2123728" y="2110638"/>
            <a:ext cx="4874803" cy="498978"/>
          </a:xfrm>
          <a:prstGeom prst="roundRec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800" dirty="0" smtClean="0">
                <a:effectLst>
                  <a:outerShdw blurRad="38100" dist="38100" dir="2700000" algn="tl">
                    <a:srgbClr val="000000">
                      <a:alpha val="43137"/>
                    </a:srgbClr>
                  </a:outerShdw>
                </a:effectLst>
                <a:cs typeface="AL-Mateen" pitchFamily="2" charset="-78"/>
              </a:rPr>
              <a:t>أنواع القواعد الفقهية و تقسيماتها</a:t>
            </a:r>
            <a:endParaRPr lang="ar-SA" sz="2800" dirty="0">
              <a:effectLst>
                <a:outerShdw blurRad="38100" dist="38100" dir="2700000" algn="tl">
                  <a:srgbClr val="000000">
                    <a:alpha val="43137"/>
                  </a:srgbClr>
                </a:outerShdw>
              </a:effectLst>
              <a:cs typeface="AL-Mateen" pitchFamily="2" charset="-78"/>
            </a:endParaRPr>
          </a:p>
        </p:txBody>
      </p:sp>
      <p:sp>
        <p:nvSpPr>
          <p:cNvPr id="5" name="شكل بيضاوي 4"/>
          <p:cNvSpPr/>
          <p:nvPr/>
        </p:nvSpPr>
        <p:spPr>
          <a:xfrm>
            <a:off x="2799097" y="2708920"/>
            <a:ext cx="3530536" cy="648072"/>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400" dirty="0" smtClean="0">
                <a:solidFill>
                  <a:srgbClr val="FFFF00"/>
                </a:solidFill>
                <a:effectLst>
                  <a:outerShdw blurRad="38100" dist="38100" dir="2700000" algn="tl">
                    <a:srgbClr val="000000">
                      <a:alpha val="43137"/>
                    </a:srgbClr>
                  </a:outerShdw>
                </a:effectLst>
                <a:cs typeface="AL-Mateen" pitchFamily="2" charset="-78"/>
              </a:rPr>
              <a:t>من حيث الاستقلال و التبعية</a:t>
            </a:r>
            <a:endParaRPr lang="ar-SA" sz="2400" dirty="0">
              <a:solidFill>
                <a:srgbClr val="FFFF00"/>
              </a:solidFill>
              <a:effectLst>
                <a:outerShdw blurRad="38100" dist="38100" dir="2700000" algn="tl">
                  <a:srgbClr val="000000">
                    <a:alpha val="43137"/>
                  </a:srgbClr>
                </a:outerShdw>
              </a:effectLst>
              <a:cs typeface="AL-Mateen" pitchFamily="2" charset="-78"/>
            </a:endParaRPr>
          </a:p>
        </p:txBody>
      </p:sp>
      <p:sp>
        <p:nvSpPr>
          <p:cNvPr id="17" name="مستطيل مستدير الزوايا 16"/>
          <p:cNvSpPr/>
          <p:nvPr/>
        </p:nvSpPr>
        <p:spPr>
          <a:xfrm>
            <a:off x="467544" y="3539665"/>
            <a:ext cx="6480720" cy="720080"/>
          </a:xfrm>
          <a:prstGeom prst="roundRect">
            <a:avLst>
              <a:gd name="adj" fmla="val 3474"/>
            </a:avLst>
          </a:prstGeom>
        </p:spPr>
        <p:style>
          <a:lnRef idx="2">
            <a:schemeClr val="accent6"/>
          </a:lnRef>
          <a:fillRef idx="1">
            <a:schemeClr val="lt1"/>
          </a:fillRef>
          <a:effectRef idx="0">
            <a:schemeClr val="accent6"/>
          </a:effectRef>
          <a:fontRef idx="minor">
            <a:schemeClr val="dk1"/>
          </a:fontRef>
        </p:style>
        <p:txBody>
          <a:bodyPr rtlCol="1" anchor="ctr"/>
          <a:lstStyle/>
          <a:p>
            <a:pPr>
              <a:defRPr/>
            </a:pPr>
            <a:r>
              <a:rPr lang="ar-SA" sz="1700" dirty="0" smtClean="0">
                <a:solidFill>
                  <a:schemeClr val="tx1"/>
                </a:solidFill>
                <a:effectLst>
                  <a:outerShdw blurRad="38100" dist="38100" dir="2700000" algn="tl">
                    <a:srgbClr val="C0C0C0"/>
                  </a:outerShdw>
                </a:effectLst>
                <a:cs typeface="AL-Mohanad Bold" pitchFamily="2" charset="-78"/>
              </a:rPr>
              <a:t>مثل : القواعد الخمس الكبرى * إعمال الكلام أولى من إهماله .</a:t>
            </a:r>
            <a:endParaRPr lang="ar-KW" sz="1700" dirty="0">
              <a:solidFill>
                <a:schemeClr val="tx1"/>
              </a:solidFill>
              <a:effectLst>
                <a:outerShdw blurRad="38100" dist="38100" dir="2700000" algn="tl">
                  <a:srgbClr val="C0C0C0"/>
                </a:outerShdw>
              </a:effectLst>
              <a:cs typeface="AL-Mohanad Bold" pitchFamily="2" charset="-78"/>
            </a:endParaRPr>
          </a:p>
        </p:txBody>
      </p:sp>
      <p:sp>
        <p:nvSpPr>
          <p:cNvPr id="18" name="مستطيل مستدير الزوايا 17"/>
          <p:cNvSpPr/>
          <p:nvPr/>
        </p:nvSpPr>
        <p:spPr>
          <a:xfrm>
            <a:off x="467544" y="4486886"/>
            <a:ext cx="6480720" cy="622048"/>
          </a:xfrm>
          <a:prstGeom prst="roundRect">
            <a:avLst>
              <a:gd name="adj" fmla="val 3474"/>
            </a:avLst>
          </a:prstGeom>
        </p:spPr>
        <p:style>
          <a:lnRef idx="2">
            <a:schemeClr val="accent4"/>
          </a:lnRef>
          <a:fillRef idx="1">
            <a:schemeClr val="lt1"/>
          </a:fillRef>
          <a:effectRef idx="0">
            <a:schemeClr val="accent4"/>
          </a:effectRef>
          <a:fontRef idx="minor">
            <a:schemeClr val="dk1"/>
          </a:fontRef>
        </p:style>
        <p:txBody>
          <a:bodyPr rtlCol="1" anchor="ctr"/>
          <a:lstStyle/>
          <a:p>
            <a:pPr>
              <a:defRPr/>
            </a:pPr>
            <a:r>
              <a:rPr lang="ar-SA" sz="1700" dirty="0" smtClean="0">
                <a:solidFill>
                  <a:schemeClr val="tx1"/>
                </a:solidFill>
                <a:effectLst>
                  <a:outerShdw blurRad="38100" dist="38100" dir="2700000" algn="tl">
                    <a:srgbClr val="C0C0C0"/>
                  </a:outerShdw>
                </a:effectLst>
                <a:cs typeface="AL-Mohanad Bold" pitchFamily="2" charset="-78"/>
              </a:rPr>
              <a:t>تمثل جانباً من جوانب القاعدة مثل : العبرة في العقود للمعاني لا للألفاظ و المباني ، فهي تمثل جانب المعاملات من قاعدة ( الأمور بمقاصدها ) .</a:t>
            </a:r>
            <a:endParaRPr lang="ar-KW" sz="1700" dirty="0">
              <a:solidFill>
                <a:schemeClr val="tx1"/>
              </a:solidFill>
              <a:effectLst>
                <a:outerShdw blurRad="38100" dist="38100" dir="2700000" algn="tl">
                  <a:srgbClr val="C0C0C0"/>
                </a:outerShdw>
              </a:effectLst>
              <a:cs typeface="AL-Mohanad Bold" pitchFamily="2" charset="-78"/>
            </a:endParaRPr>
          </a:p>
        </p:txBody>
      </p:sp>
      <p:sp>
        <p:nvSpPr>
          <p:cNvPr id="23" name="مستطيل مستدير الزوايا 22"/>
          <p:cNvSpPr/>
          <p:nvPr/>
        </p:nvSpPr>
        <p:spPr>
          <a:xfrm>
            <a:off x="467544" y="5121842"/>
            <a:ext cx="6480720" cy="622048"/>
          </a:xfrm>
          <a:prstGeom prst="roundRect">
            <a:avLst>
              <a:gd name="adj" fmla="val 3474"/>
            </a:avLst>
          </a:prstGeom>
        </p:spPr>
        <p:style>
          <a:lnRef idx="2">
            <a:schemeClr val="accent4"/>
          </a:lnRef>
          <a:fillRef idx="1">
            <a:schemeClr val="lt1"/>
          </a:fillRef>
          <a:effectRef idx="0">
            <a:schemeClr val="accent4"/>
          </a:effectRef>
          <a:fontRef idx="minor">
            <a:schemeClr val="dk1"/>
          </a:fontRef>
        </p:style>
        <p:txBody>
          <a:bodyPr rtlCol="1" anchor="ctr"/>
          <a:lstStyle/>
          <a:p>
            <a:pPr>
              <a:defRPr/>
            </a:pPr>
            <a:r>
              <a:rPr lang="ar-SA" sz="1700" dirty="0" smtClean="0">
                <a:solidFill>
                  <a:schemeClr val="tx1"/>
                </a:solidFill>
                <a:effectLst>
                  <a:outerShdw blurRad="38100" dist="38100" dir="2700000" algn="tl">
                    <a:srgbClr val="C0C0C0"/>
                  </a:outerShdw>
                </a:effectLst>
                <a:cs typeface="AL-Mohanad Bold" pitchFamily="2" charset="-78"/>
              </a:rPr>
              <a:t>تكون قيدا أو شرطاً في غيرها مثل : العادة تحكم فيما لا ضبط له شرعاً ، فإنها تعد قيداً أول شرطاً في قاعدة ( العادة محكمة ) .</a:t>
            </a:r>
          </a:p>
        </p:txBody>
      </p:sp>
      <p:sp>
        <p:nvSpPr>
          <p:cNvPr id="25" name="مستطيل مستدير الزوايا 24"/>
          <p:cNvSpPr/>
          <p:nvPr/>
        </p:nvSpPr>
        <p:spPr>
          <a:xfrm>
            <a:off x="467544" y="5759280"/>
            <a:ext cx="6480720" cy="622048"/>
          </a:xfrm>
          <a:prstGeom prst="roundRect">
            <a:avLst>
              <a:gd name="adj" fmla="val 3474"/>
            </a:avLst>
          </a:prstGeom>
        </p:spPr>
        <p:style>
          <a:lnRef idx="2">
            <a:schemeClr val="accent4"/>
          </a:lnRef>
          <a:fillRef idx="1">
            <a:schemeClr val="lt1"/>
          </a:fillRef>
          <a:effectRef idx="0">
            <a:schemeClr val="accent4"/>
          </a:effectRef>
          <a:fontRef idx="minor">
            <a:schemeClr val="dk1"/>
          </a:fontRef>
        </p:style>
        <p:txBody>
          <a:bodyPr rtlCol="1" anchor="ctr"/>
          <a:lstStyle/>
          <a:p>
            <a:pPr>
              <a:defRPr/>
            </a:pPr>
            <a:r>
              <a:rPr lang="ar-SA" sz="1700" dirty="0" smtClean="0">
                <a:solidFill>
                  <a:schemeClr val="tx1"/>
                </a:solidFill>
                <a:effectLst>
                  <a:outerShdw blurRad="38100" dist="38100" dir="2700000" algn="tl">
                    <a:srgbClr val="C0C0C0"/>
                  </a:outerShdw>
                </a:effectLst>
                <a:cs typeface="AL-Mohanad Bold" pitchFamily="2" charset="-78"/>
              </a:rPr>
              <a:t>تكون مستثناه من غيرها مثل : ( الضرورات تبيح المحظورات ) فإنهما تستثنى حالات الضرورة من المحظورات الشرعية .</a:t>
            </a:r>
            <a:endParaRPr lang="ar-KW" sz="1700" dirty="0">
              <a:solidFill>
                <a:schemeClr val="tx1"/>
              </a:solidFill>
              <a:effectLst>
                <a:outerShdw blurRad="38100" dist="38100" dir="2700000" algn="tl">
                  <a:srgbClr val="C0C0C0"/>
                </a:outerShdw>
              </a:effectLst>
              <a:cs typeface="AL-Mohanad Bold" pitchFamily="2" charset="-78"/>
            </a:endParaRPr>
          </a:p>
        </p:txBody>
      </p:sp>
      <p:sp>
        <p:nvSpPr>
          <p:cNvPr id="2" name="مستطيل مستدير الزوايا 1"/>
          <p:cNvSpPr/>
          <p:nvPr/>
        </p:nvSpPr>
        <p:spPr>
          <a:xfrm>
            <a:off x="7070538" y="3539665"/>
            <a:ext cx="1605917" cy="72008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dirty="0" smtClean="0">
                <a:solidFill>
                  <a:schemeClr val="tx2">
                    <a:lumMod val="75000"/>
                  </a:schemeClr>
                </a:solidFill>
                <a:cs typeface="AL-Mohanad Bold" pitchFamily="2" charset="-78"/>
              </a:rPr>
              <a:t>مستقله </a:t>
            </a:r>
            <a:endParaRPr lang="ar-SA" sz="2000" dirty="0"/>
          </a:p>
        </p:txBody>
      </p:sp>
      <p:sp>
        <p:nvSpPr>
          <p:cNvPr id="12" name="مستطيل مستدير الزوايا 11"/>
          <p:cNvSpPr/>
          <p:nvPr/>
        </p:nvSpPr>
        <p:spPr>
          <a:xfrm>
            <a:off x="7070538" y="4486886"/>
            <a:ext cx="1605917" cy="1894442"/>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000" dirty="0" smtClean="0">
                <a:solidFill>
                  <a:schemeClr val="tx2">
                    <a:lumMod val="75000"/>
                  </a:schemeClr>
                </a:solidFill>
                <a:cs typeface="AL-Mohanad Bold" pitchFamily="2" charset="-78"/>
              </a:rPr>
              <a:t>تابعة</a:t>
            </a:r>
            <a:endParaRPr lang="ar-SA" sz="2000" dirty="0"/>
          </a:p>
        </p:txBody>
      </p:sp>
    </p:spTree>
    <p:extLst>
      <p:ext uri="{BB962C8B-B14F-4D97-AF65-F5344CB8AC3E}">
        <p14:creationId xmlns:p14="http://schemas.microsoft.com/office/powerpoint/2010/main" xmlns="" val="296952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1+#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1+#ppt_w/2"/>
                                          </p:val>
                                        </p:tav>
                                        <p:tav tm="100000">
                                          <p:val>
                                            <p:strVal val="#ppt_x"/>
                                          </p:val>
                                        </p:tav>
                                      </p:tavLst>
                                    </p:anim>
                                    <p:anim calcmode="lin" valueType="num">
                                      <p:cBhvr additive="base">
                                        <p:cTn id="35"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18" grpId="0" animBg="1"/>
      <p:bldP spid="23" grpId="0" animBg="1"/>
      <p:bldP spid="25" grpId="0" animBg="1"/>
      <p:bldP spid="2" grpId="0" animBg="1"/>
      <p:bldP spid="1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ذو زوايا قطرية مستديرة 14"/>
          <p:cNvSpPr/>
          <p:nvPr/>
        </p:nvSpPr>
        <p:spPr>
          <a:xfrm>
            <a:off x="2799096" y="1257937"/>
            <a:ext cx="3530536" cy="670012"/>
          </a:xfrm>
          <a:prstGeom prst="round2DiagRect">
            <a:avLst>
              <a:gd name="adj1" fmla="val 50000"/>
              <a:gd name="adj2" fmla="val 0"/>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المبادئ المتعلقة بالقواعد </a:t>
            </a:r>
          </a:p>
          <a:p>
            <a:pPr algn="ct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rPr>
              <a:t>و الضوابط الفقهية </a:t>
            </a:r>
            <a:endParaRPr lang="ar-SA"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L-Mateen" pitchFamily="2" charset="-78"/>
            </a:endParaRPr>
          </a:p>
        </p:txBody>
      </p:sp>
      <p:sp>
        <p:nvSpPr>
          <p:cNvPr id="24" name="نجمة ذات 8 نقاط 23"/>
          <p:cNvSpPr/>
          <p:nvPr/>
        </p:nvSpPr>
        <p:spPr>
          <a:xfrm>
            <a:off x="5798280" y="1165688"/>
            <a:ext cx="962861" cy="895160"/>
          </a:xfrm>
          <a:prstGeom prst="star8">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3" name="مستطيل مستدير الزوايا 2"/>
          <p:cNvSpPr/>
          <p:nvPr/>
        </p:nvSpPr>
        <p:spPr>
          <a:xfrm>
            <a:off x="2123728" y="2110638"/>
            <a:ext cx="4874803" cy="498978"/>
          </a:xfrm>
          <a:prstGeom prst="roundRec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800" dirty="0" smtClean="0">
                <a:effectLst>
                  <a:outerShdw blurRad="38100" dist="38100" dir="2700000" algn="tl">
                    <a:srgbClr val="000000">
                      <a:alpha val="43137"/>
                    </a:srgbClr>
                  </a:outerShdw>
                </a:effectLst>
                <a:cs typeface="AL-Mateen" pitchFamily="2" charset="-78"/>
              </a:rPr>
              <a:t>أنواع القواعد الفقهية و تقسيماتها</a:t>
            </a:r>
            <a:endParaRPr lang="ar-SA" sz="2800" dirty="0">
              <a:effectLst>
                <a:outerShdw blurRad="38100" dist="38100" dir="2700000" algn="tl">
                  <a:srgbClr val="000000">
                    <a:alpha val="43137"/>
                  </a:srgbClr>
                </a:outerShdw>
              </a:effectLst>
              <a:cs typeface="AL-Mateen" pitchFamily="2" charset="-78"/>
            </a:endParaRPr>
          </a:p>
        </p:txBody>
      </p:sp>
      <p:sp>
        <p:nvSpPr>
          <p:cNvPr id="5" name="شكل بيضاوي 4"/>
          <p:cNvSpPr/>
          <p:nvPr/>
        </p:nvSpPr>
        <p:spPr>
          <a:xfrm>
            <a:off x="2799097" y="2780928"/>
            <a:ext cx="3530536" cy="648072"/>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400" dirty="0" smtClean="0">
                <a:solidFill>
                  <a:srgbClr val="FFFF00"/>
                </a:solidFill>
                <a:effectLst>
                  <a:outerShdw blurRad="38100" dist="38100" dir="2700000" algn="tl">
                    <a:srgbClr val="000000">
                      <a:alpha val="43137"/>
                    </a:srgbClr>
                  </a:outerShdw>
                </a:effectLst>
                <a:cs typeface="AL-Mateen" pitchFamily="2" charset="-78"/>
              </a:rPr>
              <a:t>من حيث مصدرها </a:t>
            </a:r>
            <a:endParaRPr lang="ar-SA" sz="2400" dirty="0">
              <a:solidFill>
                <a:srgbClr val="FFFF00"/>
              </a:solidFill>
              <a:effectLst>
                <a:outerShdw blurRad="38100" dist="38100" dir="2700000" algn="tl">
                  <a:srgbClr val="000000">
                    <a:alpha val="43137"/>
                  </a:srgbClr>
                </a:outerShdw>
              </a:effectLst>
              <a:cs typeface="AL-Mateen" pitchFamily="2" charset="-78"/>
            </a:endParaRPr>
          </a:p>
        </p:txBody>
      </p:sp>
      <p:sp>
        <p:nvSpPr>
          <p:cNvPr id="2" name="مستطيل مستدير الزوايا 1"/>
          <p:cNvSpPr/>
          <p:nvPr/>
        </p:nvSpPr>
        <p:spPr>
          <a:xfrm>
            <a:off x="5508104" y="3644379"/>
            <a:ext cx="2592288" cy="2664941"/>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dirty="0" smtClean="0">
                <a:solidFill>
                  <a:schemeClr val="tx2">
                    <a:lumMod val="75000"/>
                  </a:schemeClr>
                </a:solidFill>
                <a:cs typeface="AL-Mohanad Bold" pitchFamily="2" charset="-78"/>
              </a:rPr>
              <a:t>منصوصة مثل : الأمور بمقاصدها .</a:t>
            </a:r>
            <a:endParaRPr lang="ar-SA" sz="2000" dirty="0"/>
          </a:p>
        </p:txBody>
      </p:sp>
      <p:sp>
        <p:nvSpPr>
          <p:cNvPr id="16" name="مستطيل مستدير الزوايا 15"/>
          <p:cNvSpPr/>
          <p:nvPr/>
        </p:nvSpPr>
        <p:spPr>
          <a:xfrm>
            <a:off x="1113472" y="3644378"/>
            <a:ext cx="2592288" cy="2664942"/>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dirty="0" smtClean="0">
                <a:solidFill>
                  <a:schemeClr val="tx2">
                    <a:lumMod val="75000"/>
                  </a:schemeClr>
                </a:solidFill>
                <a:cs typeface="AL-Mohanad Bold" pitchFamily="2" charset="-78"/>
              </a:rPr>
              <a:t>مستنبطة مثل : الأصل عند </a:t>
            </a:r>
            <a:r>
              <a:rPr lang="ar-SA" sz="2000" dirty="0" err="1" smtClean="0">
                <a:solidFill>
                  <a:schemeClr val="tx2">
                    <a:lumMod val="75000"/>
                  </a:schemeClr>
                </a:solidFill>
                <a:cs typeface="AL-Mohanad Bold" pitchFamily="2" charset="-78"/>
              </a:rPr>
              <a:t>الحنيفية</a:t>
            </a:r>
            <a:r>
              <a:rPr lang="ar-SA" sz="2000" dirty="0" smtClean="0">
                <a:solidFill>
                  <a:schemeClr val="tx2">
                    <a:lumMod val="75000"/>
                  </a:schemeClr>
                </a:solidFill>
                <a:cs typeface="AL-Mohanad Bold" pitchFamily="2" charset="-78"/>
              </a:rPr>
              <a:t> أن كل ما كان مضموناً بالإتلاف جاز بيعه ، ومالا يضمن بالإتلاف لا يجوز بيعه .</a:t>
            </a:r>
            <a:endParaRPr lang="ar-SA" sz="2000" dirty="0"/>
          </a:p>
        </p:txBody>
      </p:sp>
    </p:spTree>
    <p:extLst>
      <p:ext uri="{BB962C8B-B14F-4D97-AF65-F5344CB8AC3E}">
        <p14:creationId xmlns:p14="http://schemas.microsoft.com/office/powerpoint/2010/main" xmlns="" val="468506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16"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ناشئة عن الألفاظ العربية وما يعرض لها من نسخ وترجيح وعموم وخصوص وأمر ونهي وغير ذلك ، ولم يخرج عن ذلك إلا بعض الأدلة وصفات المجتهدين .</a:t>
            </a:r>
          </a:p>
          <a:p>
            <a:pPr algn="ctr"/>
            <a:endParaRPr lang="ar-SA" dirty="0"/>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ليست كذلك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t>1</a:t>
            </a:r>
            <a:endParaRPr lang="ar-SA" sz="4000" b="1" dirty="0"/>
          </a:p>
        </p:txBody>
      </p:sp>
    </p:spTree>
    <p:extLst>
      <p:ext uri="{BB962C8B-B14F-4D97-AF65-F5344CB8AC3E}">
        <p14:creationId xmlns:p14="http://schemas.microsoft.com/office/powerpoint/2010/main" xmlns="" val="4283809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لا يفهم منها أسرار الشرع وحكمته .</a:t>
            </a:r>
          </a:p>
          <a:p>
            <a:pPr algn="ctr"/>
            <a:endParaRPr lang="ar-SA" sz="2500" dirty="0">
              <a:solidFill>
                <a:schemeClr val="tx1"/>
              </a:solidFill>
            </a:endParaRPr>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يمكن أن يفهم منها أسرار الشرع وحكمته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t>2</a:t>
            </a:r>
            <a:endParaRPr lang="ar-SA" sz="4000" b="1" dirty="0"/>
          </a:p>
        </p:txBody>
      </p:sp>
    </p:spTree>
    <p:extLst>
      <p:ext uri="{BB962C8B-B14F-4D97-AF65-F5344CB8AC3E}">
        <p14:creationId xmlns:p14="http://schemas.microsoft.com/office/powerpoint/2010/main" xmlns="" val="424736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متعلقة بكيفية العمل </a:t>
            </a:r>
            <a:r>
              <a:rPr lang="ar-SA" sz="2500" dirty="0" smtClean="0">
                <a:solidFill>
                  <a:schemeClr val="tx1"/>
                </a:solidFill>
                <a:effectLst>
                  <a:outerShdw blurRad="38100" dist="38100" dir="2700000" algn="tl">
                    <a:srgbClr val="C0C0C0"/>
                  </a:outerShdw>
                </a:effectLst>
                <a:cs typeface="AL-Mohanad Bold" pitchFamily="2" charset="-78"/>
              </a:rPr>
              <a:t>بواسطة مثال </a:t>
            </a:r>
            <a:r>
              <a:rPr lang="ar-SA" sz="2500" dirty="0">
                <a:solidFill>
                  <a:schemeClr val="tx1"/>
                </a:solidFill>
                <a:effectLst>
                  <a:outerShdw blurRad="38100" dist="38100" dir="2700000" algn="tl">
                    <a:srgbClr val="C0C0C0"/>
                  </a:outerShdw>
                </a:effectLst>
                <a:cs typeface="AL-Mohanad Bold" pitchFamily="2" charset="-78"/>
              </a:rPr>
              <a:t>ذلك : ( النهي للتحريم ) لا يدل على حرمة الزنا مباشرة بل بواسطة الدليل وهو قوله تعالى : [وَلَا تَقْرَبُوا الزِّنَا] .</a:t>
            </a:r>
          </a:p>
          <a:p>
            <a:pPr algn="ctr"/>
            <a:endParaRPr lang="ar-SA" dirty="0"/>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متعلقة بكيفية العمل بلا واسطة .مثال ذلك : ( من أتلف شيئاً فعليه ضمانه ) تفيد  وجوب الضمان على المتلف مباشرة ومن دون واسطة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t>3</a:t>
            </a:r>
            <a:endParaRPr lang="ar-SA" sz="4000" b="1" dirty="0"/>
          </a:p>
        </p:txBody>
      </p:sp>
    </p:spTree>
    <p:extLst>
      <p:ext uri="{BB962C8B-B14F-4D97-AF65-F5344CB8AC3E}">
        <p14:creationId xmlns:p14="http://schemas.microsoft.com/office/powerpoint/2010/main" xmlns="" val="461823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just">
              <a:defRPr/>
            </a:pPr>
            <a:r>
              <a:rPr lang="ar-SA" sz="2500" dirty="0" smtClean="0">
                <a:solidFill>
                  <a:schemeClr val="tx1"/>
                </a:solidFill>
                <a:effectLst>
                  <a:outerShdw blurRad="38100" dist="38100" dir="2700000" algn="tl">
                    <a:srgbClr val="C0C0C0"/>
                  </a:outerShdw>
                </a:effectLst>
                <a:cs typeface="AL-Mohanad Bold" pitchFamily="2" charset="-78"/>
              </a:rPr>
              <a:t>تُعَدُ </a:t>
            </a:r>
            <a:r>
              <a:rPr lang="ar-SA" sz="2500" dirty="0">
                <a:solidFill>
                  <a:schemeClr val="tx1"/>
                </a:solidFill>
                <a:effectLst>
                  <a:outerShdw blurRad="38100" dist="38100" dir="2700000" algn="tl">
                    <a:srgbClr val="C0C0C0"/>
                  </a:outerShdw>
                </a:effectLst>
                <a:cs typeface="AL-Mohanad Bold" pitchFamily="2" charset="-78"/>
              </a:rPr>
              <a:t>من قبيل الاستنباط ، فالقضية الكبرى</a:t>
            </a:r>
          </a:p>
          <a:p>
            <a:pPr algn="just">
              <a:defRPr/>
            </a:pPr>
            <a:r>
              <a:rPr lang="ar-SA" sz="2500" dirty="0">
                <a:solidFill>
                  <a:schemeClr val="tx1"/>
                </a:solidFill>
                <a:effectLst>
                  <a:outerShdw blurRad="38100" dist="38100" dir="2700000" algn="tl">
                    <a:srgbClr val="C0C0C0"/>
                  </a:outerShdw>
                </a:effectLst>
                <a:cs typeface="AL-Mohanad Bold" pitchFamily="2" charset="-78"/>
              </a:rPr>
              <a:t>مغايرة للحكم المستنبط منها ، كقضية الأمر</a:t>
            </a:r>
          </a:p>
          <a:p>
            <a:pPr algn="just">
              <a:defRPr/>
            </a:pPr>
            <a:r>
              <a:rPr lang="ar-SA" sz="2500" dirty="0">
                <a:solidFill>
                  <a:schemeClr val="tx1"/>
                </a:solidFill>
                <a:effectLst>
                  <a:outerShdw blurRad="38100" dist="38100" dir="2700000" algn="tl">
                    <a:srgbClr val="C0C0C0"/>
                  </a:outerShdw>
                </a:effectLst>
                <a:cs typeface="AL-Mohanad Bold" pitchFamily="2" charset="-78"/>
              </a:rPr>
              <a:t>للوجوب الكبرى المستفاد منها وجوب الصلاة </a:t>
            </a:r>
            <a:r>
              <a:rPr lang="ar-SA" sz="2500" dirty="0" smtClean="0">
                <a:solidFill>
                  <a:schemeClr val="tx1"/>
                </a:solidFill>
                <a:effectLst>
                  <a:outerShdw blurRad="38100" dist="38100" dir="2700000" algn="tl">
                    <a:srgbClr val="C0C0C0"/>
                  </a:outerShdw>
                </a:effectLst>
                <a:cs typeface="AL-Mohanad Bold" pitchFamily="2" charset="-78"/>
              </a:rPr>
              <a:t>.</a:t>
            </a:r>
            <a:endParaRPr lang="ar-SA" sz="2500" dirty="0">
              <a:solidFill>
                <a:schemeClr val="tx1"/>
              </a:solidFill>
              <a:effectLst>
                <a:outerShdw blurRad="38100" dist="38100" dir="2700000" algn="tl">
                  <a:srgbClr val="C0C0C0"/>
                </a:outerShdw>
              </a:effectLst>
              <a:cs typeface="AL-Mohanad Bold" pitchFamily="2" charset="-78"/>
            </a:endParaRPr>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endParaRPr lang="ar-SA" sz="2500" dirty="0" smtClean="0">
              <a:solidFill>
                <a:srgbClr val="FFFF00"/>
              </a:solidFill>
              <a:effectLst>
                <a:outerShdw blurRad="38100" dist="38100" dir="2700000" algn="tl">
                  <a:srgbClr val="C0C0C0"/>
                </a:outerShdw>
              </a:effectLst>
              <a:cs typeface="AL-Mohanad Bold" pitchFamily="2" charset="-78"/>
            </a:endParaRPr>
          </a:p>
          <a:p>
            <a:pPr algn="ctr"/>
            <a:r>
              <a:rPr lang="ar-SA" sz="2500" dirty="0" smtClean="0">
                <a:solidFill>
                  <a:schemeClr val="tx1"/>
                </a:solidFill>
                <a:effectLst>
                  <a:outerShdw blurRad="38100" dist="38100" dir="2700000" algn="tl">
                    <a:srgbClr val="C0C0C0"/>
                  </a:outerShdw>
                </a:effectLst>
                <a:cs typeface="AL-Mohanad Bold" pitchFamily="2" charset="-78"/>
              </a:rPr>
              <a:t>هي </a:t>
            </a:r>
            <a:r>
              <a:rPr lang="ar-SA" sz="2500" dirty="0">
                <a:solidFill>
                  <a:schemeClr val="tx1"/>
                </a:solidFill>
                <a:effectLst>
                  <a:outerShdw blurRad="38100" dist="38100" dir="2700000" algn="tl">
                    <a:srgbClr val="C0C0C0"/>
                  </a:outerShdw>
                </a:effectLst>
                <a:cs typeface="AL-Mohanad Bold" pitchFamily="2" charset="-78"/>
              </a:rPr>
              <a:t>تطبيق للقاعدة على صغراها فقط ، فالقضية الكبرى في التطبيق فإنها متحدة مع الحكم المستفاد منها ، كقاعدة الخراج بالضمان ، فكل مضمون ذي خراج ، فإن خراجه للضامن غالباً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t>4</a:t>
            </a:r>
            <a:endParaRPr lang="ar-SA" sz="4000" b="1" dirty="0"/>
          </a:p>
        </p:txBody>
      </p:sp>
    </p:spTree>
    <p:extLst>
      <p:ext uri="{BB962C8B-B14F-4D97-AF65-F5344CB8AC3E}">
        <p14:creationId xmlns:p14="http://schemas.microsoft.com/office/powerpoint/2010/main" xmlns="" val="265925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تطبيقها على صغراها تكون حكماً كلياً دائماً</a:t>
            </a:r>
          </a:p>
          <a:p>
            <a:pPr algn="ctr"/>
            <a:endParaRPr lang="ar-SA" dirty="0"/>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تطبيقها على صغراها ، تكون من الأحكام الجزئية في الغالب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t>5</a:t>
            </a:r>
            <a:endParaRPr lang="ar-SA" sz="4000" b="1" dirty="0"/>
          </a:p>
        </p:txBody>
      </p:sp>
    </p:spTree>
    <p:extLst>
      <p:ext uri="{BB962C8B-B14F-4D97-AF65-F5344CB8AC3E}">
        <p14:creationId xmlns:p14="http://schemas.microsoft.com/office/powerpoint/2010/main" xmlns="" val="4008358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من وظائف المجتهد</a:t>
            </a:r>
            <a:endParaRPr lang="ar-SA" sz="2500" dirty="0">
              <a:solidFill>
                <a:schemeClr val="tx1"/>
              </a:solidFill>
            </a:endParaRPr>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من وظيفة المقلد في الغالب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t>6</a:t>
            </a:r>
            <a:endParaRPr lang="ar-SA" sz="4000" b="1" dirty="0"/>
          </a:p>
        </p:txBody>
      </p:sp>
    </p:spTree>
    <p:extLst>
      <p:ext uri="{BB962C8B-B14F-4D97-AF65-F5344CB8AC3E}">
        <p14:creationId xmlns:p14="http://schemas.microsoft.com/office/powerpoint/2010/main" xmlns="" val="354877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رسم تخطيطي 16"/>
          <p:cNvGraphicFramePr/>
          <p:nvPr>
            <p:extLst>
              <p:ext uri="{D42A27DB-BD31-4B8C-83A1-F6EECF244321}">
                <p14:modId xmlns:p14="http://schemas.microsoft.com/office/powerpoint/2010/main" xmlns="" val="1633508165"/>
              </p:ext>
            </p:extLst>
          </p:nvPr>
        </p:nvGraphicFramePr>
        <p:xfrm>
          <a:off x="311733" y="1628800"/>
          <a:ext cx="8520534"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83173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graphicEl>
                                              <a:dgm id="{B4333B51-4843-450D-AB78-7CF2968C8DB9}"/>
                                            </p:graphicEl>
                                          </p:spTgt>
                                        </p:tgtEl>
                                        <p:attrNameLst>
                                          <p:attrName>style.visibility</p:attrName>
                                        </p:attrNameLst>
                                      </p:cBhvr>
                                      <p:to>
                                        <p:strVal val="visible"/>
                                      </p:to>
                                    </p:set>
                                    <p:animEffect transition="in" filter="fade">
                                      <p:cBhvr>
                                        <p:cTn id="7" dur="500"/>
                                        <p:tgtEl>
                                          <p:spTgt spid="17">
                                            <p:graphicEl>
                                              <a:dgm id="{B4333B51-4843-450D-AB78-7CF2968C8DB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graphicEl>
                                              <a:dgm id="{B98A938F-0589-4601-B75E-81D4A975DED5}"/>
                                            </p:graphicEl>
                                          </p:spTgt>
                                        </p:tgtEl>
                                        <p:attrNameLst>
                                          <p:attrName>style.visibility</p:attrName>
                                        </p:attrNameLst>
                                      </p:cBhvr>
                                      <p:to>
                                        <p:strVal val="visible"/>
                                      </p:to>
                                    </p:set>
                                    <p:animEffect transition="in" filter="fade">
                                      <p:cBhvr>
                                        <p:cTn id="12" dur="500"/>
                                        <p:tgtEl>
                                          <p:spTgt spid="17">
                                            <p:graphicEl>
                                              <a:dgm id="{B98A938F-0589-4601-B75E-81D4A975DED5}"/>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7">
                                            <p:graphicEl>
                                              <a:dgm id="{3B7ADAAA-AEFD-4F3E-B09A-DBB372B20974}"/>
                                            </p:graphicEl>
                                          </p:spTgt>
                                        </p:tgtEl>
                                        <p:attrNameLst>
                                          <p:attrName>style.visibility</p:attrName>
                                        </p:attrNameLst>
                                      </p:cBhvr>
                                      <p:to>
                                        <p:strVal val="visible"/>
                                      </p:to>
                                    </p:set>
                                    <p:animEffect transition="in" filter="fade">
                                      <p:cBhvr>
                                        <p:cTn id="15" dur="500"/>
                                        <p:tgtEl>
                                          <p:spTgt spid="17">
                                            <p:graphicEl>
                                              <a:dgm id="{3B7ADAAA-AEFD-4F3E-B09A-DBB372B20974}"/>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graphicEl>
                                              <a:dgm id="{010524FD-6F5C-4B98-9DA5-3D3AFBBAEEA4}"/>
                                            </p:graphicEl>
                                          </p:spTgt>
                                        </p:tgtEl>
                                        <p:attrNameLst>
                                          <p:attrName>style.visibility</p:attrName>
                                        </p:attrNameLst>
                                      </p:cBhvr>
                                      <p:to>
                                        <p:strVal val="visible"/>
                                      </p:to>
                                    </p:set>
                                    <p:animEffect transition="in" filter="fade">
                                      <p:cBhvr>
                                        <p:cTn id="18" dur="500"/>
                                        <p:tgtEl>
                                          <p:spTgt spid="17">
                                            <p:graphicEl>
                                              <a:dgm id="{010524FD-6F5C-4B98-9DA5-3D3AFBBAEEA4}"/>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graphicEl>
                                              <a:dgm id="{1CEDC0AA-57A2-4968-B611-CD3F1958C86F}"/>
                                            </p:graphicEl>
                                          </p:spTgt>
                                        </p:tgtEl>
                                        <p:attrNameLst>
                                          <p:attrName>style.visibility</p:attrName>
                                        </p:attrNameLst>
                                      </p:cBhvr>
                                      <p:to>
                                        <p:strVal val="visible"/>
                                      </p:to>
                                    </p:set>
                                    <p:animEffect transition="in" filter="fade">
                                      <p:cBhvr>
                                        <p:cTn id="21" dur="500"/>
                                        <p:tgtEl>
                                          <p:spTgt spid="17">
                                            <p:graphicEl>
                                              <a:dgm id="{1CEDC0AA-57A2-4968-B611-CD3F1958C86F}"/>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graphicEl>
                                              <a:dgm id="{2DB5F943-72EC-4A7A-8AD5-BE6BA9AC23D8}"/>
                                            </p:graphicEl>
                                          </p:spTgt>
                                        </p:tgtEl>
                                        <p:attrNameLst>
                                          <p:attrName>style.visibility</p:attrName>
                                        </p:attrNameLst>
                                      </p:cBhvr>
                                      <p:to>
                                        <p:strVal val="visible"/>
                                      </p:to>
                                    </p:set>
                                    <p:animEffect transition="in" filter="fade">
                                      <p:cBhvr>
                                        <p:cTn id="24" dur="500"/>
                                        <p:tgtEl>
                                          <p:spTgt spid="17">
                                            <p:graphicEl>
                                              <a:dgm id="{2DB5F943-72EC-4A7A-8AD5-BE6BA9AC23D8}"/>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graphicEl>
                                              <a:dgm id="{B3DFEABC-28F8-48B0-8FE5-32B72F231AAA}"/>
                                            </p:graphicEl>
                                          </p:spTgt>
                                        </p:tgtEl>
                                        <p:attrNameLst>
                                          <p:attrName>style.visibility</p:attrName>
                                        </p:attrNameLst>
                                      </p:cBhvr>
                                      <p:to>
                                        <p:strVal val="visible"/>
                                      </p:to>
                                    </p:set>
                                    <p:animEffect transition="in" filter="fade">
                                      <p:cBhvr>
                                        <p:cTn id="27" dur="500"/>
                                        <p:tgtEl>
                                          <p:spTgt spid="17">
                                            <p:graphicEl>
                                              <a:dgm id="{B3DFEABC-28F8-48B0-8FE5-32B72F231AAA}"/>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graphicEl>
                                              <a:dgm id="{0E6B432E-01A9-4E55-A1EA-C3D67A1EBE85}"/>
                                            </p:graphicEl>
                                          </p:spTgt>
                                        </p:tgtEl>
                                        <p:attrNameLst>
                                          <p:attrName>style.visibility</p:attrName>
                                        </p:attrNameLst>
                                      </p:cBhvr>
                                      <p:to>
                                        <p:strVal val="visible"/>
                                      </p:to>
                                    </p:set>
                                    <p:animEffect transition="in" filter="fade">
                                      <p:cBhvr>
                                        <p:cTn id="30" dur="500"/>
                                        <p:tgtEl>
                                          <p:spTgt spid="17">
                                            <p:graphicEl>
                                              <a:dgm id="{0E6B432E-01A9-4E55-A1EA-C3D67A1EBE85}"/>
                                            </p:graphic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graphicEl>
                                              <a:dgm id="{95139129-D59B-4DF6-9B38-A087F5EE2D0D}"/>
                                            </p:graphicEl>
                                          </p:spTgt>
                                        </p:tgtEl>
                                        <p:attrNameLst>
                                          <p:attrName>style.visibility</p:attrName>
                                        </p:attrNameLst>
                                      </p:cBhvr>
                                      <p:to>
                                        <p:strVal val="visible"/>
                                      </p:to>
                                    </p:set>
                                    <p:animEffect transition="in" filter="fade">
                                      <p:cBhvr>
                                        <p:cTn id="33" dur="500"/>
                                        <p:tgtEl>
                                          <p:spTgt spid="17">
                                            <p:graphicEl>
                                              <a:dgm id="{95139129-D59B-4DF6-9B38-A087F5EE2D0D}"/>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7">
                                            <p:graphicEl>
                                              <a:dgm id="{3E2CDF0C-9D9D-4973-8818-A558BAB282D8}"/>
                                            </p:graphicEl>
                                          </p:spTgt>
                                        </p:tgtEl>
                                        <p:attrNameLst>
                                          <p:attrName>style.visibility</p:attrName>
                                        </p:attrNameLst>
                                      </p:cBhvr>
                                      <p:to>
                                        <p:strVal val="visible"/>
                                      </p:to>
                                    </p:set>
                                    <p:animEffect transition="in" filter="fade">
                                      <p:cBhvr>
                                        <p:cTn id="38" dur="500"/>
                                        <p:tgtEl>
                                          <p:spTgt spid="17">
                                            <p:graphicEl>
                                              <a:dgm id="{3E2CDF0C-9D9D-4973-8818-A558BAB282D8}"/>
                                            </p:graphic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7">
                                            <p:graphicEl>
                                              <a:dgm id="{C913B24F-5514-46CD-B355-31150536080D}"/>
                                            </p:graphicEl>
                                          </p:spTgt>
                                        </p:tgtEl>
                                        <p:attrNameLst>
                                          <p:attrName>style.visibility</p:attrName>
                                        </p:attrNameLst>
                                      </p:cBhvr>
                                      <p:to>
                                        <p:strVal val="visible"/>
                                      </p:to>
                                    </p:set>
                                    <p:animEffect transition="in" filter="fade">
                                      <p:cBhvr>
                                        <p:cTn id="41" dur="500"/>
                                        <p:tgtEl>
                                          <p:spTgt spid="17">
                                            <p:graphicEl>
                                              <a:dgm id="{C913B24F-5514-46CD-B355-31150536080D}"/>
                                            </p:graphic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7">
                                            <p:graphicEl>
                                              <a:dgm id="{7A50E31A-353A-4998-935C-FAE95539B60D}"/>
                                            </p:graphicEl>
                                          </p:spTgt>
                                        </p:tgtEl>
                                        <p:attrNameLst>
                                          <p:attrName>style.visibility</p:attrName>
                                        </p:attrNameLst>
                                      </p:cBhvr>
                                      <p:to>
                                        <p:strVal val="visible"/>
                                      </p:to>
                                    </p:set>
                                    <p:animEffect transition="in" filter="fade">
                                      <p:cBhvr>
                                        <p:cTn id="44" dur="500"/>
                                        <p:tgtEl>
                                          <p:spTgt spid="17">
                                            <p:graphicEl>
                                              <a:dgm id="{7A50E31A-353A-4998-935C-FAE95539B60D}"/>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7">
                                            <p:graphicEl>
                                              <a:dgm id="{0E9A5883-25C2-4C1E-A700-7B1E6F4AF103}"/>
                                            </p:graphicEl>
                                          </p:spTgt>
                                        </p:tgtEl>
                                        <p:attrNameLst>
                                          <p:attrName>style.visibility</p:attrName>
                                        </p:attrNameLst>
                                      </p:cBhvr>
                                      <p:to>
                                        <p:strVal val="visible"/>
                                      </p:to>
                                    </p:set>
                                    <p:animEffect transition="in" filter="fade">
                                      <p:cBhvr>
                                        <p:cTn id="47" dur="500"/>
                                        <p:tgtEl>
                                          <p:spTgt spid="17">
                                            <p:graphicEl>
                                              <a:dgm id="{0E9A5883-25C2-4C1E-A700-7B1E6F4AF103}"/>
                                            </p:graphic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7">
                                            <p:graphicEl>
                                              <a:dgm id="{886CB7E2-DE09-4F94-A998-4091258C05F1}"/>
                                            </p:graphicEl>
                                          </p:spTgt>
                                        </p:tgtEl>
                                        <p:attrNameLst>
                                          <p:attrName>style.visibility</p:attrName>
                                        </p:attrNameLst>
                                      </p:cBhvr>
                                      <p:to>
                                        <p:strVal val="visible"/>
                                      </p:to>
                                    </p:set>
                                    <p:animEffect transition="in" filter="fade">
                                      <p:cBhvr>
                                        <p:cTn id="50" dur="500"/>
                                        <p:tgtEl>
                                          <p:spTgt spid="17">
                                            <p:graphicEl>
                                              <a:dgm id="{886CB7E2-DE09-4F94-A998-4091258C05F1}"/>
                                            </p:graphic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
                                            <p:graphicEl>
                                              <a:dgm id="{A818F02B-3DC3-4555-B5DB-857574B8F3D0}"/>
                                            </p:graphicEl>
                                          </p:spTgt>
                                        </p:tgtEl>
                                        <p:attrNameLst>
                                          <p:attrName>style.visibility</p:attrName>
                                        </p:attrNameLst>
                                      </p:cBhvr>
                                      <p:to>
                                        <p:strVal val="visible"/>
                                      </p:to>
                                    </p:set>
                                    <p:animEffect transition="in" filter="fade">
                                      <p:cBhvr>
                                        <p:cTn id="53" dur="500"/>
                                        <p:tgtEl>
                                          <p:spTgt spid="17">
                                            <p:graphicEl>
                                              <a:dgm id="{A818F02B-3DC3-4555-B5DB-857574B8F3D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Sub>
          <a:bldDgm bld="lvlAtOnce"/>
        </p:bldSub>
      </p:bldGraphic>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يكون موضوعها الأدلة ، أو أنواعها ، أو أعراض الأدلة ، أو أنواع تلك الأعراض ، أو الأحكام ، ويكون </a:t>
            </a:r>
            <a:r>
              <a:rPr lang="ar-SA" sz="2500" dirty="0" err="1">
                <a:solidFill>
                  <a:schemeClr val="tx1"/>
                </a:solidFill>
                <a:effectLst>
                  <a:outerShdw blurRad="38100" dist="38100" dir="2700000" algn="tl">
                    <a:srgbClr val="C0C0C0"/>
                  </a:outerShdw>
                </a:effectLst>
                <a:cs typeface="AL-Mohanad Bold" pitchFamily="2" charset="-78"/>
              </a:rPr>
              <a:t>محمولها</a:t>
            </a:r>
            <a:r>
              <a:rPr lang="ar-SA" sz="2500" dirty="0">
                <a:solidFill>
                  <a:schemeClr val="tx1"/>
                </a:solidFill>
                <a:effectLst>
                  <a:outerShdw blurRad="38100" dist="38100" dir="2700000" algn="tl">
                    <a:srgbClr val="C0C0C0"/>
                  </a:outerShdw>
                </a:effectLst>
                <a:cs typeface="AL-Mohanad Bold" pitchFamily="2" charset="-78"/>
              </a:rPr>
              <a:t> مثبتاً .</a:t>
            </a:r>
            <a:endParaRPr lang="en-US" sz="2500" dirty="0">
              <a:solidFill>
                <a:schemeClr val="tx1"/>
              </a:solidFill>
              <a:effectLst>
                <a:outerShdw blurRad="38100" dist="38100" dir="2700000" algn="tl">
                  <a:srgbClr val="C0C0C0"/>
                </a:outerShdw>
              </a:effectLst>
              <a:cs typeface="AL-Mohanad Bold" pitchFamily="2" charset="-78"/>
            </a:endParaRPr>
          </a:p>
          <a:p>
            <a:pPr algn="ctr"/>
            <a:endParaRPr lang="ar-SA" dirty="0"/>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يكون موضوعها فعل المكلّف ، </a:t>
            </a:r>
            <a:r>
              <a:rPr lang="ar-SA" sz="2500" dirty="0" err="1">
                <a:solidFill>
                  <a:schemeClr val="tx1"/>
                </a:solidFill>
                <a:effectLst>
                  <a:outerShdw blurRad="38100" dist="38100" dir="2700000" algn="tl">
                    <a:srgbClr val="C0C0C0"/>
                  </a:outerShdw>
                </a:effectLst>
                <a:cs typeface="AL-Mohanad Bold" pitchFamily="2" charset="-78"/>
              </a:rPr>
              <a:t>ومحمولها</a:t>
            </a:r>
            <a:r>
              <a:rPr lang="ar-SA" sz="2500" dirty="0">
                <a:solidFill>
                  <a:schemeClr val="tx1"/>
                </a:solidFill>
                <a:effectLst>
                  <a:outerShdw blurRad="38100" dist="38100" dir="2700000" algn="tl">
                    <a:srgbClr val="C0C0C0"/>
                  </a:outerShdw>
                </a:effectLst>
                <a:cs typeface="AL-Mohanad Bold" pitchFamily="2" charset="-78"/>
              </a:rPr>
              <a:t> حكم .مثال ذلك : اليقين لا يزول بالشك ، المشقة تجلب التيسير </a:t>
            </a:r>
            <a:r>
              <a:rPr lang="ar-SA" sz="2500" dirty="0" smtClean="0">
                <a:solidFill>
                  <a:schemeClr val="tx1"/>
                </a:solidFill>
                <a:effectLst>
                  <a:outerShdw blurRad="38100" dist="38100" dir="2700000" algn="tl">
                    <a:srgbClr val="C0C0C0"/>
                  </a:outerShdw>
                </a:effectLst>
                <a:cs typeface="AL-Mohanad Bold" pitchFamily="2" charset="-78"/>
              </a:rPr>
              <a:t>.</a:t>
            </a:r>
            <a:endParaRPr lang="ar-SA" sz="2500" dirty="0">
              <a:solidFill>
                <a:schemeClr val="tx1"/>
              </a:solidFill>
              <a:effectLst>
                <a:outerShdw blurRad="38100" dist="38100" dir="2700000" algn="tl">
                  <a:srgbClr val="C0C0C0"/>
                </a:outerShdw>
              </a:effectLst>
              <a:cs typeface="AL-Mohanad Bold" pitchFamily="2" charset="-78"/>
            </a:endParaRP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t>7</a:t>
            </a:r>
            <a:endParaRPr lang="ar-SA" sz="4000" b="1" dirty="0"/>
          </a:p>
        </p:txBody>
      </p:sp>
    </p:spTree>
    <p:extLst>
      <p:ext uri="{BB962C8B-B14F-4D97-AF65-F5344CB8AC3E}">
        <p14:creationId xmlns:p14="http://schemas.microsoft.com/office/powerpoint/2010/main" xmlns="" val="267032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هي الوسائل التي يتوصل بها المجتهد إلى التعرف على الأحكام الشرعية .</a:t>
            </a:r>
          </a:p>
          <a:p>
            <a:pPr algn="ctr"/>
            <a:endParaRPr lang="ar-SA" sz="2500" dirty="0">
              <a:solidFill>
                <a:schemeClr val="tx1"/>
              </a:solidFill>
            </a:endParaRPr>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هي الضوابط الكلية للفقه الذي توصّل إليها المجتهد باستعماله القواعد الأصولية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t>8</a:t>
            </a:r>
            <a:endParaRPr lang="ar-SA" sz="4000" b="1" dirty="0"/>
          </a:p>
        </p:txBody>
      </p:sp>
    </p:spTree>
    <p:extLst>
      <p:ext uri="{BB962C8B-B14F-4D97-AF65-F5344CB8AC3E}">
        <p14:creationId xmlns:p14="http://schemas.microsoft.com/office/powerpoint/2010/main" xmlns="" val="4046020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الفرض الذهني يقتضي وجودها قبل الفروع ، لأنها القيود التي أخذ </a:t>
            </a:r>
            <a:r>
              <a:rPr lang="ar-SA" sz="2500" dirty="0" smtClean="0">
                <a:solidFill>
                  <a:schemeClr val="tx1"/>
                </a:solidFill>
                <a:effectLst>
                  <a:outerShdw blurRad="38100" dist="38100" dir="2700000" algn="tl">
                    <a:srgbClr val="C0C0C0"/>
                  </a:outerShdw>
                </a:effectLst>
                <a:cs typeface="AL-Mohanad Bold" pitchFamily="2" charset="-78"/>
              </a:rPr>
              <a:t>الفقهية </a:t>
            </a:r>
            <a:r>
              <a:rPr lang="ar-SA" sz="2500" dirty="0">
                <a:solidFill>
                  <a:schemeClr val="tx1"/>
                </a:solidFill>
                <a:effectLst>
                  <a:outerShdw blurRad="38100" dist="38100" dir="2700000" algn="tl">
                    <a:srgbClr val="C0C0C0"/>
                  </a:outerShdw>
                </a:effectLst>
                <a:cs typeface="AL-Mohanad Bold" pitchFamily="2" charset="-78"/>
              </a:rPr>
              <a:t>نفسه بها عند </a:t>
            </a:r>
            <a:r>
              <a:rPr lang="ar-SA" sz="2500" dirty="0" smtClean="0">
                <a:solidFill>
                  <a:schemeClr val="tx1"/>
                </a:solidFill>
                <a:effectLst>
                  <a:outerShdw blurRad="38100" dist="38100" dir="2700000" algn="tl">
                    <a:srgbClr val="C0C0C0"/>
                  </a:outerShdw>
                </a:effectLst>
                <a:cs typeface="AL-Mohanad Bold" pitchFamily="2" charset="-78"/>
              </a:rPr>
              <a:t>استنتاجه . </a:t>
            </a:r>
            <a:endParaRPr lang="ar-SA" sz="2500" dirty="0">
              <a:solidFill>
                <a:schemeClr val="tx1"/>
              </a:solidFill>
              <a:effectLst>
                <a:outerShdw blurRad="38100" dist="38100" dir="2700000" algn="tl">
                  <a:srgbClr val="C0C0C0"/>
                </a:outerShdw>
              </a:effectLst>
              <a:cs typeface="AL-Mohanad Bold" pitchFamily="2" charset="-78"/>
            </a:endParaRPr>
          </a:p>
          <a:p>
            <a:pPr algn="ctr"/>
            <a:endParaRPr lang="ar-SA" dirty="0"/>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متأخرة في وجودها الذهني والواقعي عن الفروع ، لأنها جمع لأشتاتها وربط بينها وجمع لمعانيها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4000" b="1" dirty="0" smtClean="0"/>
              <a:t>9</a:t>
            </a:r>
            <a:endParaRPr lang="ar-SA" sz="4000" b="1" dirty="0"/>
          </a:p>
        </p:txBody>
      </p:sp>
    </p:spTree>
    <p:extLst>
      <p:ext uri="{BB962C8B-B14F-4D97-AF65-F5344CB8AC3E}">
        <p14:creationId xmlns:p14="http://schemas.microsoft.com/office/powerpoint/2010/main" xmlns="" val="2304282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عبارة عن المسائل التي يندرج تحتها أنواع من الأدلة الإجمالية التي تسمح باستنباط </a:t>
            </a:r>
            <a:r>
              <a:rPr lang="ar-SA" sz="2500" dirty="0" smtClean="0">
                <a:solidFill>
                  <a:schemeClr val="tx1"/>
                </a:solidFill>
                <a:effectLst>
                  <a:outerShdw blurRad="38100" dist="38100" dir="2700000" algn="tl">
                    <a:srgbClr val="C0C0C0"/>
                  </a:outerShdw>
                </a:effectLst>
                <a:cs typeface="AL-Mohanad Bold" pitchFamily="2" charset="-78"/>
              </a:rPr>
              <a:t>التشريع .</a:t>
            </a:r>
            <a:endParaRPr lang="ar-SA" sz="2500" dirty="0">
              <a:solidFill>
                <a:schemeClr val="tx1"/>
              </a:solidFill>
            </a:endParaRPr>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عبارة عن المسائل التي تندرج تحتها أحكام الفقه نفسها المبنية على قواعد الأصول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400" b="1" dirty="0" smtClean="0"/>
              <a:t>10</a:t>
            </a:r>
            <a:endParaRPr lang="ar-SA" sz="2400" b="1" dirty="0"/>
          </a:p>
        </p:txBody>
      </p:sp>
    </p:spTree>
    <p:extLst>
      <p:ext uri="{BB962C8B-B14F-4D97-AF65-F5344CB8AC3E}">
        <p14:creationId xmlns:p14="http://schemas.microsoft.com/office/powerpoint/2010/main" xmlns="" val="798985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كلية</a:t>
            </a:r>
            <a:endParaRPr lang="ar-SA" sz="2500" dirty="0">
              <a:solidFill>
                <a:schemeClr val="tx1"/>
              </a:solidFill>
            </a:endParaRPr>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smtClean="0">
                <a:solidFill>
                  <a:schemeClr val="tx1"/>
                </a:solidFill>
                <a:effectLst>
                  <a:outerShdw blurRad="38100" dist="38100" dir="2700000" algn="tl">
                    <a:srgbClr val="C0C0C0"/>
                  </a:outerShdw>
                </a:effectLst>
                <a:cs typeface="AL-Mohanad Bold" pitchFamily="2" charset="-78"/>
              </a:rPr>
              <a:t>أكثرية .</a:t>
            </a:r>
            <a:endParaRPr lang="ar-SA" sz="2500" dirty="0">
              <a:solidFill>
                <a:schemeClr val="tx1"/>
              </a:solidFill>
            </a:endParaRPr>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400" b="1" dirty="0" smtClean="0"/>
              <a:t>11</a:t>
            </a:r>
            <a:endParaRPr lang="ar-SA" sz="2400" b="1" dirty="0"/>
          </a:p>
        </p:txBody>
      </p:sp>
    </p:spTree>
    <p:extLst>
      <p:ext uri="{BB962C8B-B14F-4D97-AF65-F5344CB8AC3E}">
        <p14:creationId xmlns:p14="http://schemas.microsoft.com/office/powerpoint/2010/main" xmlns="" val="877360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عامة وشاملة لجميع فروعها ، وثابتة لا تتبدل ولا تتغير .</a:t>
            </a:r>
          </a:p>
          <a:p>
            <a:pPr algn="ctr"/>
            <a:endParaRPr lang="ar-SA" dirty="0"/>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808312"/>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تكثر فيها الاستثناءات فهي غير عامة وشاملة لجميع فروعها وتتغير أحكامها المبينة على العرف والمصلحة وغيرها .</a:t>
            </a:r>
          </a:p>
          <a:p>
            <a:pPr algn="ct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400" b="1" dirty="0" smtClean="0"/>
              <a:t>12</a:t>
            </a:r>
            <a:endParaRPr lang="ar-SA" sz="2400" b="1" dirty="0"/>
          </a:p>
        </p:txBody>
      </p:sp>
    </p:spTree>
    <p:extLst>
      <p:ext uri="{BB962C8B-B14F-4D97-AF65-F5344CB8AC3E}">
        <p14:creationId xmlns:p14="http://schemas.microsoft.com/office/powerpoint/2010/main" xmlns="" val="140512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ذو زوايا قطرية مخدوشة 9"/>
          <p:cNvSpPr/>
          <p:nvPr/>
        </p:nvSpPr>
        <p:spPr>
          <a:xfrm>
            <a:off x="1835696" y="1556792"/>
            <a:ext cx="5472608" cy="1152128"/>
          </a:xfrm>
          <a:prstGeom prst="snip2DiagRect">
            <a:avLst>
              <a:gd name="adj1" fmla="val 36011"/>
              <a:gd name="adj2" fmla="val 16667"/>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200" dirty="0" smtClean="0">
                <a:solidFill>
                  <a:schemeClr val="tx2">
                    <a:lumMod val="75000"/>
                  </a:schemeClr>
                </a:solidFill>
                <a:cs typeface="AL-Mateen" pitchFamily="2" charset="-78"/>
              </a:rPr>
              <a:t>الفرق بين </a:t>
            </a:r>
          </a:p>
          <a:p>
            <a:pPr algn="ctr"/>
            <a:r>
              <a:rPr lang="ar-SA" sz="3200" dirty="0" smtClean="0">
                <a:solidFill>
                  <a:schemeClr val="tx2">
                    <a:lumMod val="75000"/>
                  </a:schemeClr>
                </a:solidFill>
                <a:cs typeface="AL-Mateen" pitchFamily="2" charset="-78"/>
              </a:rPr>
              <a:t>القاعدة الفقهية و القاعدة الأصولية </a:t>
            </a:r>
            <a:endParaRPr lang="ar-SA" sz="3200" dirty="0">
              <a:solidFill>
                <a:schemeClr val="tx2">
                  <a:lumMod val="75000"/>
                </a:schemeClr>
              </a:solidFill>
              <a:cs typeface="AL-Mateen" pitchFamily="2" charset="-78"/>
            </a:endParaRPr>
          </a:p>
        </p:txBody>
      </p:sp>
      <p:sp>
        <p:nvSpPr>
          <p:cNvPr id="3" name="مستطيل مستدير الزوايا 2"/>
          <p:cNvSpPr/>
          <p:nvPr/>
        </p:nvSpPr>
        <p:spPr>
          <a:xfrm>
            <a:off x="4788024" y="3717032"/>
            <a:ext cx="3960440" cy="2304256"/>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تجمع بين الدليل </a:t>
            </a:r>
            <a:r>
              <a:rPr lang="ar-SA" sz="2500" dirty="0" smtClean="0">
                <a:solidFill>
                  <a:schemeClr val="tx1"/>
                </a:solidFill>
                <a:effectLst>
                  <a:outerShdw blurRad="38100" dist="38100" dir="2700000" algn="tl">
                    <a:srgbClr val="C0C0C0"/>
                  </a:outerShdw>
                </a:effectLst>
                <a:cs typeface="AL-Mohanad Bold" pitchFamily="2" charset="-78"/>
              </a:rPr>
              <a:t>والحكم .</a:t>
            </a:r>
            <a:endParaRPr lang="ar-SA" sz="2500" dirty="0">
              <a:solidFill>
                <a:schemeClr val="tx1"/>
              </a:solidFill>
            </a:endParaRPr>
          </a:p>
        </p:txBody>
      </p:sp>
      <p:sp>
        <p:nvSpPr>
          <p:cNvPr id="2" name="شكل بيضاوي 1"/>
          <p:cNvSpPr/>
          <p:nvPr/>
        </p:nvSpPr>
        <p:spPr>
          <a:xfrm>
            <a:off x="5295848" y="3012024"/>
            <a:ext cx="3096344"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الأصولية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11" name="مستطيل مستدير الزوايا 10"/>
          <p:cNvSpPr/>
          <p:nvPr/>
        </p:nvSpPr>
        <p:spPr>
          <a:xfrm>
            <a:off x="395536" y="3717032"/>
            <a:ext cx="3960440" cy="2304256"/>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ctr"/>
            <a:r>
              <a:rPr lang="ar-SA" sz="2500" dirty="0">
                <a:solidFill>
                  <a:schemeClr val="tx1"/>
                </a:solidFill>
                <a:effectLst>
                  <a:outerShdw blurRad="38100" dist="38100" dir="2700000" algn="tl">
                    <a:srgbClr val="C0C0C0"/>
                  </a:outerShdw>
                </a:effectLst>
                <a:cs typeface="AL-Mohanad Bold" pitchFamily="2" charset="-78"/>
              </a:rPr>
              <a:t>تشتمل على فروع خالية من </a:t>
            </a:r>
            <a:r>
              <a:rPr lang="ar-SA" sz="2500" dirty="0" smtClean="0">
                <a:solidFill>
                  <a:schemeClr val="tx1"/>
                </a:solidFill>
                <a:effectLst>
                  <a:outerShdw blurRad="38100" dist="38100" dir="2700000" algn="tl">
                    <a:srgbClr val="C0C0C0"/>
                  </a:outerShdw>
                </a:effectLst>
                <a:cs typeface="AL-Mohanad Bold" pitchFamily="2" charset="-78"/>
              </a:rPr>
              <a:t>الدليل.</a:t>
            </a:r>
            <a:endParaRPr lang="ar-SA" dirty="0"/>
          </a:p>
        </p:txBody>
      </p:sp>
      <p:sp>
        <p:nvSpPr>
          <p:cNvPr id="8" name="شكل بيضاوي 7"/>
          <p:cNvSpPr/>
          <p:nvPr/>
        </p:nvSpPr>
        <p:spPr>
          <a:xfrm>
            <a:off x="755576" y="2996952"/>
            <a:ext cx="3096344"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rgbClr val="FFFF00"/>
                </a:solidFill>
                <a:effectLst>
                  <a:outerShdw blurRad="38100" dist="38100" dir="2700000" algn="tl">
                    <a:srgbClr val="000000">
                      <a:alpha val="43137"/>
                    </a:srgbClr>
                  </a:outerShdw>
                </a:effectLst>
                <a:cs typeface="AL-Mohanad Bold" pitchFamily="2" charset="-78"/>
              </a:rPr>
              <a:t>القاعدة الفقهية</a:t>
            </a:r>
            <a:endParaRPr lang="ar-SA" sz="2800" dirty="0">
              <a:solidFill>
                <a:srgbClr val="FFFF00"/>
              </a:solidFill>
              <a:effectLst>
                <a:outerShdw blurRad="38100" dist="38100" dir="2700000" algn="tl">
                  <a:srgbClr val="000000">
                    <a:alpha val="43137"/>
                  </a:srgbClr>
                </a:outerShdw>
              </a:effectLst>
              <a:cs typeface="AL-Mohanad Bold" pitchFamily="2" charset="-78"/>
            </a:endParaRPr>
          </a:p>
        </p:txBody>
      </p:sp>
      <p:sp>
        <p:nvSpPr>
          <p:cNvPr id="6" name="سداسي 5"/>
          <p:cNvSpPr/>
          <p:nvPr/>
        </p:nvSpPr>
        <p:spPr>
          <a:xfrm>
            <a:off x="4153600" y="3068960"/>
            <a:ext cx="817809" cy="705008"/>
          </a:xfrm>
          <a:prstGeom prst="hexagon">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400" b="1" dirty="0" smtClean="0"/>
              <a:t>13</a:t>
            </a:r>
            <a:endParaRPr lang="ar-SA" sz="2400" b="1" dirty="0"/>
          </a:p>
        </p:txBody>
      </p:sp>
    </p:spTree>
    <p:extLst>
      <p:ext uri="{BB962C8B-B14F-4D97-AF65-F5344CB8AC3E}">
        <p14:creationId xmlns:p14="http://schemas.microsoft.com/office/powerpoint/2010/main" xmlns="" val="1228619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131840" y="1196752"/>
            <a:ext cx="4668228" cy="889864"/>
          </a:xfrm>
          <a:prstGeom prst="round2DiagRect">
            <a:avLst>
              <a:gd name="adj1" fmla="val 50000"/>
              <a:gd name="adj2" fmla="val 0"/>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2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القاعدة الفقهية </a:t>
            </a:r>
          </a:p>
          <a:p>
            <a:pPr algn="ctr"/>
            <a:r>
              <a:rPr lang="ar-SA" sz="28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و النظرية الفقهية </a:t>
            </a:r>
            <a:endParaRPr lang="ar-SA" sz="28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endParaRPr>
          </a:p>
        </p:txBody>
      </p:sp>
      <p:sp>
        <p:nvSpPr>
          <p:cNvPr id="9" name="مستطيل مستدير الزوايا 8"/>
          <p:cNvSpPr/>
          <p:nvPr/>
        </p:nvSpPr>
        <p:spPr>
          <a:xfrm>
            <a:off x="611560" y="2895326"/>
            <a:ext cx="7920880" cy="341399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3000" dirty="0">
                <a:solidFill>
                  <a:schemeClr val="tx2">
                    <a:lumMod val="75000"/>
                  </a:schemeClr>
                </a:solidFill>
                <a:effectLst>
                  <a:outerShdw blurRad="38100" dist="38100" dir="2700000" algn="tl">
                    <a:srgbClr val="C0C0C0"/>
                  </a:outerShdw>
                </a:effectLst>
                <a:cs typeface="AL-Mohanad Bold" pitchFamily="2" charset="-78"/>
              </a:rPr>
              <a:t>تتسع مادة ( نظر ) إلى معايير عدة منها الإبصار ، وقيل إنه يتعدى إلى المبصرات المحسوسة بنفسه ، ويتعدى إلى المعاني </a:t>
            </a:r>
            <a:r>
              <a:rPr lang="ar-SA" sz="3000" dirty="0" err="1">
                <a:solidFill>
                  <a:schemeClr val="tx2">
                    <a:lumMod val="75000"/>
                  </a:schemeClr>
                </a:solidFill>
                <a:effectLst>
                  <a:outerShdw blurRad="38100" dist="38100" dir="2700000" algn="tl">
                    <a:srgbClr val="C0C0C0"/>
                  </a:outerShdw>
                </a:effectLst>
                <a:cs typeface="AL-Mohanad Bold" pitchFamily="2" charset="-78"/>
              </a:rPr>
              <a:t>بفي</a:t>
            </a:r>
            <a:r>
              <a:rPr lang="ar-SA" sz="3000" dirty="0">
                <a:solidFill>
                  <a:schemeClr val="tx2">
                    <a:lumMod val="75000"/>
                  </a:schemeClr>
                </a:solidFill>
                <a:effectLst>
                  <a:outerShdw blurRad="38100" dist="38100" dir="2700000" algn="tl">
                    <a:srgbClr val="C0C0C0"/>
                  </a:outerShdw>
                </a:effectLst>
                <a:cs typeface="AL-Mohanad Bold" pitchFamily="2" charset="-78"/>
              </a:rPr>
              <a:t> ، فنقول نظرت الشيء ونظرت في الكتاب </a:t>
            </a:r>
            <a:r>
              <a:rPr lang="ar-SA" sz="3000" dirty="0" smtClean="0">
                <a:solidFill>
                  <a:schemeClr val="tx2">
                    <a:lumMod val="75000"/>
                  </a:schemeClr>
                </a:solidFill>
                <a:effectLst>
                  <a:outerShdw blurRad="38100" dist="38100" dir="2700000" algn="tl">
                    <a:srgbClr val="C0C0C0"/>
                  </a:outerShdw>
                </a:effectLst>
                <a:cs typeface="AL-Mohanad Bold" pitchFamily="2" charset="-78"/>
              </a:rPr>
              <a:t>.</a:t>
            </a:r>
          </a:p>
          <a:p>
            <a:pPr algn="just">
              <a:defRPr/>
            </a:pPr>
            <a:r>
              <a:rPr lang="ar-SA" sz="3000" dirty="0" smtClean="0">
                <a:solidFill>
                  <a:schemeClr val="tx2">
                    <a:lumMod val="75000"/>
                  </a:schemeClr>
                </a:solidFill>
                <a:effectLst>
                  <a:outerShdw blurRad="38100" dist="38100" dir="2700000" algn="tl">
                    <a:srgbClr val="C0C0C0"/>
                  </a:outerShdw>
                </a:effectLst>
                <a:cs typeface="AL-Mohanad Bold" pitchFamily="2" charset="-78"/>
              </a:rPr>
              <a:t>* النظرية : هي موضوع كلي فقهي يدخل تحته موضوعات فقهية عامة متشابهة في الأركان و الشروط و الأحكام العامة . </a:t>
            </a:r>
            <a:endParaRPr lang="ar-SA" sz="30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5" name="نجمة مكونة من 7 نقاط 4"/>
          <p:cNvSpPr/>
          <p:nvPr/>
        </p:nvSpPr>
        <p:spPr>
          <a:xfrm>
            <a:off x="7209184" y="967080"/>
            <a:ext cx="1130760" cy="1160480"/>
          </a:xfrm>
          <a:prstGeom prst="star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1392168" y="2623818"/>
            <a:ext cx="6132159"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معنى النظرية في اللغة </a:t>
            </a:r>
            <a:endParaRPr lang="ar-SA" sz="2800" dirty="0">
              <a:solidFill>
                <a:schemeClr val="tx1">
                  <a:lumMod val="95000"/>
                  <a:lumOff val="5000"/>
                </a:schemeClr>
              </a:solidFill>
              <a:cs typeface="AL-Mateen" pitchFamily="2" charset="-78"/>
            </a:endParaRPr>
          </a:p>
        </p:txBody>
      </p:sp>
    </p:spTree>
    <p:extLst>
      <p:ext uri="{BB962C8B-B14F-4D97-AF65-F5344CB8AC3E}">
        <p14:creationId xmlns:p14="http://schemas.microsoft.com/office/powerpoint/2010/main" xmlns="" val="817269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131840" y="1196752"/>
            <a:ext cx="4668228" cy="889864"/>
          </a:xfrm>
          <a:prstGeom prst="round2DiagRect">
            <a:avLst>
              <a:gd name="adj1" fmla="val 50000"/>
              <a:gd name="adj2" fmla="val 0"/>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2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القاعدة الفقهية </a:t>
            </a:r>
          </a:p>
          <a:p>
            <a:pPr algn="ctr"/>
            <a:r>
              <a:rPr lang="ar-SA" sz="28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و النظرية الفقهية </a:t>
            </a:r>
            <a:endParaRPr lang="ar-SA" sz="28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endParaRPr>
          </a:p>
        </p:txBody>
      </p:sp>
      <p:sp>
        <p:nvSpPr>
          <p:cNvPr id="9" name="مستطيل مستدير الزوايا 8"/>
          <p:cNvSpPr/>
          <p:nvPr/>
        </p:nvSpPr>
        <p:spPr>
          <a:xfrm>
            <a:off x="611560" y="2895326"/>
            <a:ext cx="7920880" cy="341399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r>
              <a:rPr lang="ar-SA" sz="3000" dirty="0">
                <a:solidFill>
                  <a:schemeClr val="tx2">
                    <a:lumMod val="75000"/>
                  </a:schemeClr>
                </a:solidFill>
                <a:effectLst>
                  <a:outerShdw blurRad="38100" dist="38100" dir="2700000" algn="tl">
                    <a:srgbClr val="C0C0C0"/>
                  </a:outerShdw>
                </a:effectLst>
                <a:cs typeface="AL-Mohanad Bold" pitchFamily="2" charset="-78"/>
              </a:rPr>
              <a:t>* المعجم الفلسفي : " فرض علمي يربط عدة قوانين بعضها ببعض ويردها إلى مبدأ واحد يمكن أن نستنبط منه ، حتماً ، أحكاماً وقواعد " . </a:t>
            </a:r>
          </a:p>
          <a:p>
            <a:pPr algn="just">
              <a:defRPr/>
            </a:pPr>
            <a:r>
              <a:rPr lang="ar-SA" sz="3000" dirty="0">
                <a:solidFill>
                  <a:schemeClr val="tx2">
                    <a:lumMod val="75000"/>
                  </a:schemeClr>
                </a:solidFill>
                <a:effectLst>
                  <a:outerShdw blurRad="38100" dist="38100" dir="2700000" algn="tl">
                    <a:srgbClr val="C0C0C0"/>
                  </a:outerShdw>
                </a:effectLst>
                <a:cs typeface="AL-Mohanad Bold" pitchFamily="2" charset="-78"/>
              </a:rPr>
              <a:t>*المعجم الوسيط : " قضية تثبت بالبرهان " </a:t>
            </a:r>
          </a:p>
          <a:p>
            <a:pPr algn="just">
              <a:defRPr/>
            </a:pPr>
            <a:r>
              <a:rPr lang="ar-SA" sz="3000" dirty="0">
                <a:solidFill>
                  <a:schemeClr val="tx2">
                    <a:lumMod val="75000"/>
                  </a:schemeClr>
                </a:solidFill>
                <a:effectLst>
                  <a:outerShdw blurRad="38100" dist="38100" dir="2700000" algn="tl">
                    <a:srgbClr val="C0C0C0"/>
                  </a:outerShdw>
                </a:effectLst>
                <a:cs typeface="AL-Mohanad Bold" pitchFamily="2" charset="-78"/>
              </a:rPr>
              <a:t>* عرفها بعضهم : " جملة من التصورات المؤلفة تأليفاً عقلياً تهدف إلى ربط النتائج بالمقدمات " . </a:t>
            </a:r>
          </a:p>
        </p:txBody>
      </p:sp>
      <p:sp>
        <p:nvSpPr>
          <p:cNvPr id="5" name="نجمة مكونة من 7 نقاط 4"/>
          <p:cNvSpPr/>
          <p:nvPr/>
        </p:nvSpPr>
        <p:spPr>
          <a:xfrm>
            <a:off x="7209184" y="967080"/>
            <a:ext cx="1130760" cy="1160480"/>
          </a:xfrm>
          <a:prstGeom prst="star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1392168" y="2623818"/>
            <a:ext cx="6132159"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معنى النظرية بوجه عام </a:t>
            </a:r>
            <a:endParaRPr lang="ar-SA" sz="2800" dirty="0">
              <a:solidFill>
                <a:schemeClr val="tx1">
                  <a:lumMod val="95000"/>
                  <a:lumOff val="5000"/>
                </a:schemeClr>
              </a:solidFill>
              <a:cs typeface="AL-Mateen" pitchFamily="2" charset="-78"/>
            </a:endParaRPr>
          </a:p>
        </p:txBody>
      </p:sp>
    </p:spTree>
    <p:extLst>
      <p:ext uri="{BB962C8B-B14F-4D97-AF65-F5344CB8AC3E}">
        <p14:creationId xmlns:p14="http://schemas.microsoft.com/office/powerpoint/2010/main" xmlns="" val="139118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131840" y="1196752"/>
            <a:ext cx="4668228" cy="889864"/>
          </a:xfrm>
          <a:prstGeom prst="round2DiagRect">
            <a:avLst>
              <a:gd name="adj1" fmla="val 50000"/>
              <a:gd name="adj2" fmla="val 0"/>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2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القاعدة الفقهية </a:t>
            </a:r>
          </a:p>
          <a:p>
            <a:pPr algn="ctr"/>
            <a:r>
              <a:rPr lang="ar-SA" sz="28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و النظرية الفقهية </a:t>
            </a:r>
            <a:endParaRPr lang="ar-SA" sz="28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endParaRPr>
          </a:p>
        </p:txBody>
      </p:sp>
      <p:sp>
        <p:nvSpPr>
          <p:cNvPr id="9" name="مستطيل مستدير الزوايا 8"/>
          <p:cNvSpPr/>
          <p:nvPr/>
        </p:nvSpPr>
        <p:spPr>
          <a:xfrm>
            <a:off x="611560" y="2895326"/>
            <a:ext cx="7920880" cy="341399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endParaRPr lang="ar-SA" sz="3000" dirty="0" smtClean="0">
              <a:solidFill>
                <a:srgbClr val="FFFF00"/>
              </a:solidFill>
              <a:effectLst>
                <a:outerShdw blurRad="38100" dist="38100" dir="2700000" algn="tl">
                  <a:srgbClr val="C0C0C0"/>
                </a:outerShdw>
              </a:effectLst>
              <a:cs typeface="AL-Mohanad Bold" pitchFamily="2" charset="-78"/>
            </a:endParaRPr>
          </a:p>
          <a:p>
            <a:pPr algn="just">
              <a:defRPr/>
            </a:pPr>
            <a:r>
              <a:rPr lang="ar-SA" sz="3000" dirty="0" smtClean="0">
                <a:solidFill>
                  <a:schemeClr val="tx2">
                    <a:lumMod val="75000"/>
                  </a:schemeClr>
                </a:solidFill>
                <a:effectLst>
                  <a:outerShdw blurRad="38100" dist="38100" dir="2700000" algn="tl">
                    <a:srgbClr val="C0C0C0"/>
                  </a:outerShdw>
                </a:effectLst>
                <a:cs typeface="AL-Mohanad Bold" pitchFamily="2" charset="-78"/>
              </a:rPr>
              <a:t>* </a:t>
            </a:r>
            <a:r>
              <a:rPr lang="ar-SA" sz="3000" dirty="0">
                <a:solidFill>
                  <a:schemeClr val="tx2">
                    <a:lumMod val="75000"/>
                  </a:schemeClr>
                </a:solidFill>
                <a:effectLst>
                  <a:outerShdw blurRad="38100" dist="38100" dir="2700000" algn="tl">
                    <a:srgbClr val="C0C0C0"/>
                  </a:outerShdw>
                </a:effectLst>
                <a:cs typeface="AL-Mohanad Bold" pitchFamily="2" charset="-78"/>
              </a:rPr>
              <a:t>مصطفى أحمد </a:t>
            </a:r>
            <a:r>
              <a:rPr lang="ar-SA" sz="3000" dirty="0" err="1">
                <a:solidFill>
                  <a:schemeClr val="tx2">
                    <a:lumMod val="75000"/>
                  </a:schemeClr>
                </a:solidFill>
                <a:effectLst>
                  <a:outerShdw blurRad="38100" dist="38100" dir="2700000" algn="tl">
                    <a:srgbClr val="C0C0C0"/>
                  </a:outerShdw>
                </a:effectLst>
                <a:cs typeface="AL-Mohanad Bold" pitchFamily="2" charset="-78"/>
              </a:rPr>
              <a:t>الزرقا</a:t>
            </a:r>
            <a:r>
              <a:rPr lang="ar-SA" sz="3000" dirty="0">
                <a:solidFill>
                  <a:schemeClr val="tx2">
                    <a:lumMod val="75000"/>
                  </a:schemeClr>
                </a:solidFill>
                <a:effectLst>
                  <a:outerShdw blurRad="38100" dist="38100" dir="2700000" algn="tl">
                    <a:srgbClr val="C0C0C0"/>
                  </a:outerShdw>
                </a:effectLst>
                <a:cs typeface="AL-Mohanad Bold" pitchFamily="2" charset="-78"/>
              </a:rPr>
              <a:t> : " هي تلك الدساتير والمفاهيم الكبرى التي يؤلف كل منها على حدة نظاماً حقوقياً موضوعياً منبثاً في الفقه الإسلامي ، وتحكم عناصر ذلك النظام في كل ما يتصل بموضوعه في شعب الأحكام . وذلك كفكرة الملكية وأسبابها ، إلى غير ذلك من النظريات الكبرى التي يقوم على أساسها صرح الفقه بكامله "</a:t>
            </a:r>
          </a:p>
        </p:txBody>
      </p:sp>
      <p:sp>
        <p:nvSpPr>
          <p:cNvPr id="5" name="نجمة مكونة من 7 نقاط 4"/>
          <p:cNvSpPr/>
          <p:nvPr/>
        </p:nvSpPr>
        <p:spPr>
          <a:xfrm>
            <a:off x="7209184" y="967080"/>
            <a:ext cx="1130760" cy="1160480"/>
          </a:xfrm>
          <a:prstGeom prst="star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1392168" y="2623818"/>
            <a:ext cx="6132159"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معنى النظرية الفقهية </a:t>
            </a:r>
            <a:endParaRPr lang="ar-SA" sz="2800" dirty="0">
              <a:solidFill>
                <a:schemeClr val="tx1">
                  <a:lumMod val="95000"/>
                  <a:lumOff val="5000"/>
                </a:schemeClr>
              </a:solidFill>
              <a:cs typeface="AL-Mateen" pitchFamily="2" charset="-78"/>
            </a:endParaRPr>
          </a:p>
        </p:txBody>
      </p:sp>
    </p:spTree>
    <p:extLst>
      <p:ext uri="{BB962C8B-B14F-4D97-AF65-F5344CB8AC3E}">
        <p14:creationId xmlns:p14="http://schemas.microsoft.com/office/powerpoint/2010/main" xmlns="" val="374249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xmlns="" val="1113483580"/>
              </p:ext>
            </p:extLst>
          </p:nvPr>
        </p:nvGraphicFramePr>
        <p:xfrm>
          <a:off x="323528" y="2276872"/>
          <a:ext cx="842493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87109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C0FA57AD-26BD-49FD-A8A3-DDBB4DE54CC2}"/>
                                            </p:graphicEl>
                                          </p:spTgt>
                                        </p:tgtEl>
                                        <p:attrNameLst>
                                          <p:attrName>style.visibility</p:attrName>
                                        </p:attrNameLst>
                                      </p:cBhvr>
                                      <p:to>
                                        <p:strVal val="visible"/>
                                      </p:to>
                                    </p:set>
                                    <p:animEffect transition="in" filter="fade">
                                      <p:cBhvr>
                                        <p:cTn id="7" dur="500"/>
                                        <p:tgtEl>
                                          <p:spTgt spid="3">
                                            <p:graphicEl>
                                              <a:dgm id="{C0FA57AD-26BD-49FD-A8A3-DDBB4DE54CC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4F2A5660-5824-42D8-BA1C-271A8E28F7DC}"/>
                                            </p:graphicEl>
                                          </p:spTgt>
                                        </p:tgtEl>
                                        <p:attrNameLst>
                                          <p:attrName>style.visibility</p:attrName>
                                        </p:attrNameLst>
                                      </p:cBhvr>
                                      <p:to>
                                        <p:strVal val="visible"/>
                                      </p:to>
                                    </p:set>
                                    <p:animEffect transition="in" filter="fade">
                                      <p:cBhvr>
                                        <p:cTn id="12" dur="500"/>
                                        <p:tgtEl>
                                          <p:spTgt spid="3">
                                            <p:graphicEl>
                                              <a:dgm id="{4F2A5660-5824-42D8-BA1C-271A8E28F7DC}"/>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7731A026-7209-4B67-83D8-DE864D645ED3}"/>
                                            </p:graphicEl>
                                          </p:spTgt>
                                        </p:tgtEl>
                                        <p:attrNameLst>
                                          <p:attrName>style.visibility</p:attrName>
                                        </p:attrNameLst>
                                      </p:cBhvr>
                                      <p:to>
                                        <p:strVal val="visible"/>
                                      </p:to>
                                    </p:set>
                                    <p:animEffect transition="in" filter="fade">
                                      <p:cBhvr>
                                        <p:cTn id="15" dur="500"/>
                                        <p:tgtEl>
                                          <p:spTgt spid="3">
                                            <p:graphicEl>
                                              <a:dgm id="{7731A026-7209-4B67-83D8-DE864D645ED3}"/>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graphicEl>
                                              <a:dgm id="{AC1EC61B-57DD-4089-B235-E668C0014F2A}"/>
                                            </p:graphicEl>
                                          </p:spTgt>
                                        </p:tgtEl>
                                        <p:attrNameLst>
                                          <p:attrName>style.visibility</p:attrName>
                                        </p:attrNameLst>
                                      </p:cBhvr>
                                      <p:to>
                                        <p:strVal val="visible"/>
                                      </p:to>
                                    </p:set>
                                    <p:animEffect transition="in" filter="fade">
                                      <p:cBhvr>
                                        <p:cTn id="18" dur="500"/>
                                        <p:tgtEl>
                                          <p:spTgt spid="3">
                                            <p:graphicEl>
                                              <a:dgm id="{AC1EC61B-57DD-4089-B235-E668C0014F2A}"/>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graphicEl>
                                              <a:dgm id="{D7638AB6-01E3-481E-AB57-EA5372DE2CC6}"/>
                                            </p:graphicEl>
                                          </p:spTgt>
                                        </p:tgtEl>
                                        <p:attrNameLst>
                                          <p:attrName>style.visibility</p:attrName>
                                        </p:attrNameLst>
                                      </p:cBhvr>
                                      <p:to>
                                        <p:strVal val="visible"/>
                                      </p:to>
                                    </p:set>
                                    <p:animEffect transition="in" filter="fade">
                                      <p:cBhvr>
                                        <p:cTn id="21" dur="500"/>
                                        <p:tgtEl>
                                          <p:spTgt spid="3">
                                            <p:graphicEl>
                                              <a:dgm id="{D7638AB6-01E3-481E-AB57-EA5372DE2CC6}"/>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graphicEl>
                                              <a:dgm id="{2A39EFC6-F00C-46B4-BD78-7F1DFA2B1947}"/>
                                            </p:graphicEl>
                                          </p:spTgt>
                                        </p:tgtEl>
                                        <p:attrNameLst>
                                          <p:attrName>style.visibility</p:attrName>
                                        </p:attrNameLst>
                                      </p:cBhvr>
                                      <p:to>
                                        <p:strVal val="visible"/>
                                      </p:to>
                                    </p:set>
                                    <p:animEffect transition="in" filter="fade">
                                      <p:cBhvr>
                                        <p:cTn id="24" dur="500"/>
                                        <p:tgtEl>
                                          <p:spTgt spid="3">
                                            <p:graphicEl>
                                              <a:dgm id="{2A39EFC6-F00C-46B4-BD78-7F1DFA2B1947}"/>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graphicEl>
                                              <a:dgm id="{51023519-943B-4E5E-8914-E35E8BE10700}"/>
                                            </p:graphicEl>
                                          </p:spTgt>
                                        </p:tgtEl>
                                        <p:attrNameLst>
                                          <p:attrName>style.visibility</p:attrName>
                                        </p:attrNameLst>
                                      </p:cBhvr>
                                      <p:to>
                                        <p:strVal val="visible"/>
                                      </p:to>
                                    </p:set>
                                    <p:animEffect transition="in" filter="fade">
                                      <p:cBhvr>
                                        <p:cTn id="27" dur="500"/>
                                        <p:tgtEl>
                                          <p:spTgt spid="3">
                                            <p:graphicEl>
                                              <a:dgm id="{51023519-943B-4E5E-8914-E35E8BE10700}"/>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graphicEl>
                                              <a:dgm id="{4E5CA146-5BD1-4280-BE71-FCE1D219F075}"/>
                                            </p:graphicEl>
                                          </p:spTgt>
                                        </p:tgtEl>
                                        <p:attrNameLst>
                                          <p:attrName>style.visibility</p:attrName>
                                        </p:attrNameLst>
                                      </p:cBhvr>
                                      <p:to>
                                        <p:strVal val="visible"/>
                                      </p:to>
                                    </p:set>
                                    <p:animEffect transition="in" filter="fade">
                                      <p:cBhvr>
                                        <p:cTn id="30" dur="500"/>
                                        <p:tgtEl>
                                          <p:spTgt spid="3">
                                            <p:graphicEl>
                                              <a:dgm id="{4E5CA146-5BD1-4280-BE71-FCE1D219F075}"/>
                                            </p:graphic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graphicEl>
                                              <a:dgm id="{9F8218E2-6EA6-4FB9-918C-006CD564C165}"/>
                                            </p:graphicEl>
                                          </p:spTgt>
                                        </p:tgtEl>
                                        <p:attrNameLst>
                                          <p:attrName>style.visibility</p:attrName>
                                        </p:attrNameLst>
                                      </p:cBhvr>
                                      <p:to>
                                        <p:strVal val="visible"/>
                                      </p:to>
                                    </p:set>
                                    <p:animEffect transition="in" filter="fade">
                                      <p:cBhvr>
                                        <p:cTn id="33" dur="500"/>
                                        <p:tgtEl>
                                          <p:spTgt spid="3">
                                            <p:graphicEl>
                                              <a:dgm id="{9F8218E2-6EA6-4FB9-918C-006CD564C165}"/>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graphicEl>
                                              <a:dgm id="{367A6EBD-6BAA-45AC-9173-D970AB76FF49}"/>
                                            </p:graphicEl>
                                          </p:spTgt>
                                        </p:tgtEl>
                                        <p:attrNameLst>
                                          <p:attrName>style.visibility</p:attrName>
                                        </p:attrNameLst>
                                      </p:cBhvr>
                                      <p:to>
                                        <p:strVal val="visible"/>
                                      </p:to>
                                    </p:set>
                                    <p:animEffect transition="in" filter="fade">
                                      <p:cBhvr>
                                        <p:cTn id="36" dur="500"/>
                                        <p:tgtEl>
                                          <p:spTgt spid="3">
                                            <p:graphicEl>
                                              <a:dgm id="{367A6EBD-6BAA-45AC-9173-D970AB76FF49}"/>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A74A42C3-03CE-48EB-8D16-2FDD919413C9}"/>
                                            </p:graphicEl>
                                          </p:spTgt>
                                        </p:tgtEl>
                                        <p:attrNameLst>
                                          <p:attrName>style.visibility</p:attrName>
                                        </p:attrNameLst>
                                      </p:cBhvr>
                                      <p:to>
                                        <p:strVal val="visible"/>
                                      </p:to>
                                    </p:set>
                                    <p:animEffect transition="in" filter="fade">
                                      <p:cBhvr>
                                        <p:cTn id="39" dur="500"/>
                                        <p:tgtEl>
                                          <p:spTgt spid="3">
                                            <p:graphicEl>
                                              <a:dgm id="{A74A42C3-03CE-48EB-8D16-2FDD919413C9}"/>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graphicEl>
                                              <a:dgm id="{6612BFC7-4781-4740-B884-FD7F7FF9D0F9}"/>
                                            </p:graphicEl>
                                          </p:spTgt>
                                        </p:tgtEl>
                                        <p:attrNameLst>
                                          <p:attrName>style.visibility</p:attrName>
                                        </p:attrNameLst>
                                      </p:cBhvr>
                                      <p:to>
                                        <p:strVal val="visible"/>
                                      </p:to>
                                    </p:set>
                                    <p:animEffect transition="in" filter="fade">
                                      <p:cBhvr>
                                        <p:cTn id="42" dur="500"/>
                                        <p:tgtEl>
                                          <p:spTgt spid="3">
                                            <p:graphicEl>
                                              <a:dgm id="{6612BFC7-4781-4740-B884-FD7F7FF9D0F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lvlAtOnce"/>
        </p:bldSub>
      </p:bldGraphic>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131840" y="1196752"/>
            <a:ext cx="4668228" cy="889864"/>
          </a:xfrm>
          <a:prstGeom prst="round2DiagRect">
            <a:avLst>
              <a:gd name="adj1" fmla="val 50000"/>
              <a:gd name="adj2" fmla="val 0"/>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2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القاعدة الفقهية </a:t>
            </a:r>
          </a:p>
          <a:p>
            <a:pPr algn="ctr"/>
            <a:r>
              <a:rPr lang="ar-SA" sz="28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و النظرية الفقهية </a:t>
            </a:r>
            <a:endParaRPr lang="ar-SA" sz="28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endParaRPr>
          </a:p>
        </p:txBody>
      </p:sp>
      <p:sp>
        <p:nvSpPr>
          <p:cNvPr id="9" name="مستطيل مستدير الزوايا 8"/>
          <p:cNvSpPr/>
          <p:nvPr/>
        </p:nvSpPr>
        <p:spPr>
          <a:xfrm>
            <a:off x="611560" y="2895326"/>
            <a:ext cx="7920880" cy="341399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endParaRPr lang="ar-SA" sz="3000" dirty="0" smtClean="0">
              <a:solidFill>
                <a:schemeClr val="tx2">
                  <a:lumMod val="75000"/>
                </a:schemeClr>
              </a:solidFill>
              <a:effectLst>
                <a:outerShdw blurRad="38100" dist="38100" dir="2700000" algn="tl">
                  <a:srgbClr val="C0C0C0"/>
                </a:outerShdw>
              </a:effectLst>
              <a:cs typeface="AL-Mohanad Bold" pitchFamily="2" charset="-78"/>
            </a:endParaRPr>
          </a:p>
          <a:p>
            <a:pPr algn="just">
              <a:defRPr/>
            </a:pPr>
            <a:r>
              <a:rPr lang="ar-SA" sz="3000" dirty="0" smtClean="0">
                <a:solidFill>
                  <a:schemeClr val="tx2">
                    <a:lumMod val="75000"/>
                  </a:schemeClr>
                </a:solidFill>
                <a:effectLst>
                  <a:outerShdw blurRad="38100" dist="38100" dir="2700000" algn="tl">
                    <a:srgbClr val="C0C0C0"/>
                  </a:outerShdw>
                </a:effectLst>
                <a:cs typeface="AL-Mohanad Bold" pitchFamily="2" charset="-78"/>
              </a:rPr>
              <a:t>* أحمد </a:t>
            </a:r>
            <a:r>
              <a:rPr lang="ar-SA" sz="3000" dirty="0">
                <a:solidFill>
                  <a:schemeClr val="tx2">
                    <a:lumMod val="75000"/>
                  </a:schemeClr>
                </a:solidFill>
                <a:effectLst>
                  <a:outerShdw blurRad="38100" dist="38100" dir="2700000" algn="tl">
                    <a:srgbClr val="C0C0C0"/>
                  </a:outerShdw>
                </a:effectLst>
                <a:cs typeface="AL-Mohanad Bold" pitchFamily="2" charset="-78"/>
              </a:rPr>
              <a:t>فهمي أبو سنة : " القاعدة الكبرى التي موضوعها كلي تحته موضوعات متشابهة في الأركان والشروط والأحكام العامة كنظرية الملك ونظرية العقد ونظرية البطلان </a:t>
            </a:r>
            <a:r>
              <a:rPr lang="ar-SA" sz="3000" dirty="0" smtClean="0">
                <a:solidFill>
                  <a:schemeClr val="tx2">
                    <a:lumMod val="75000"/>
                  </a:schemeClr>
                </a:solidFill>
                <a:effectLst>
                  <a:outerShdw blurRad="38100" dist="38100" dir="2700000" algn="tl">
                    <a:srgbClr val="C0C0C0"/>
                  </a:outerShdw>
                </a:effectLst>
                <a:cs typeface="AL-Mohanad Bold" pitchFamily="2" charset="-78"/>
              </a:rPr>
              <a:t>.</a:t>
            </a:r>
            <a:endParaRPr lang="ar-SA" sz="3000" dirty="0">
              <a:solidFill>
                <a:schemeClr val="tx2">
                  <a:lumMod val="75000"/>
                </a:schemeClr>
              </a:solidFill>
              <a:effectLst>
                <a:outerShdw blurRad="38100" dist="38100" dir="2700000" algn="tl">
                  <a:srgbClr val="C0C0C0"/>
                </a:outerShdw>
              </a:effectLst>
              <a:cs typeface="AL-Mohanad Bold" pitchFamily="2" charset="-78"/>
            </a:endParaRPr>
          </a:p>
          <a:p>
            <a:pPr algn="just">
              <a:defRPr/>
            </a:pPr>
            <a:endParaRPr lang="ar-SA" sz="3000" dirty="0" smtClean="0">
              <a:solidFill>
                <a:schemeClr val="tx2">
                  <a:lumMod val="75000"/>
                </a:schemeClr>
              </a:solidFill>
              <a:effectLst>
                <a:outerShdw blurRad="38100" dist="38100" dir="2700000" algn="tl">
                  <a:srgbClr val="C0C0C0"/>
                </a:outerShdw>
              </a:effectLst>
              <a:cs typeface="AL-Mohanad Bold" pitchFamily="2" charset="-78"/>
            </a:endParaRPr>
          </a:p>
        </p:txBody>
      </p:sp>
      <p:sp>
        <p:nvSpPr>
          <p:cNvPr id="5" name="نجمة مكونة من 7 نقاط 4"/>
          <p:cNvSpPr/>
          <p:nvPr/>
        </p:nvSpPr>
        <p:spPr>
          <a:xfrm>
            <a:off x="7209184" y="967080"/>
            <a:ext cx="1130760" cy="1160480"/>
          </a:xfrm>
          <a:prstGeom prst="star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1392168" y="2623818"/>
            <a:ext cx="6132159"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معنى النظرية الفقهية </a:t>
            </a:r>
            <a:endParaRPr lang="ar-SA" sz="2800" dirty="0">
              <a:solidFill>
                <a:schemeClr val="tx1">
                  <a:lumMod val="95000"/>
                  <a:lumOff val="5000"/>
                </a:schemeClr>
              </a:solidFill>
              <a:cs typeface="AL-Mateen" pitchFamily="2" charset="-78"/>
            </a:endParaRPr>
          </a:p>
        </p:txBody>
      </p:sp>
    </p:spTree>
    <p:extLst>
      <p:ext uri="{BB962C8B-B14F-4D97-AF65-F5344CB8AC3E}">
        <p14:creationId xmlns:p14="http://schemas.microsoft.com/office/powerpoint/2010/main" xmlns="" val="1782554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131840" y="1196752"/>
            <a:ext cx="4668228" cy="889864"/>
          </a:xfrm>
          <a:prstGeom prst="round2DiagRect">
            <a:avLst>
              <a:gd name="adj1" fmla="val 50000"/>
              <a:gd name="adj2" fmla="val 0"/>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2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القاعدة الفقهية </a:t>
            </a:r>
          </a:p>
          <a:p>
            <a:pPr algn="ctr"/>
            <a:r>
              <a:rPr lang="ar-SA" sz="28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و النظرية الفقهية </a:t>
            </a:r>
            <a:endParaRPr lang="ar-SA" sz="28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endParaRPr>
          </a:p>
        </p:txBody>
      </p:sp>
      <p:sp>
        <p:nvSpPr>
          <p:cNvPr id="9" name="مستطيل مستدير الزوايا 8"/>
          <p:cNvSpPr/>
          <p:nvPr/>
        </p:nvSpPr>
        <p:spPr>
          <a:xfrm>
            <a:off x="611560" y="2895326"/>
            <a:ext cx="7920880" cy="3486002"/>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endParaRPr lang="ar-SA" sz="28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5" name="نجمة مكونة من 7 نقاط 4"/>
          <p:cNvSpPr/>
          <p:nvPr/>
        </p:nvSpPr>
        <p:spPr>
          <a:xfrm>
            <a:off x="7209184" y="967080"/>
            <a:ext cx="1130760" cy="1160480"/>
          </a:xfrm>
          <a:prstGeom prst="star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1392168" y="2623818"/>
            <a:ext cx="6132159"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الفرق بين القاعدة الفقهية و النظرية الفقهية </a:t>
            </a:r>
            <a:endParaRPr lang="ar-SA" sz="2800" dirty="0">
              <a:solidFill>
                <a:schemeClr val="tx1">
                  <a:lumMod val="95000"/>
                  <a:lumOff val="5000"/>
                </a:schemeClr>
              </a:solidFill>
              <a:cs typeface="AL-Mateen" pitchFamily="2" charset="-78"/>
            </a:endParaRPr>
          </a:p>
        </p:txBody>
      </p:sp>
      <p:sp>
        <p:nvSpPr>
          <p:cNvPr id="6" name="مستطيل مستدير الزوايا 5"/>
          <p:cNvSpPr/>
          <p:nvPr/>
        </p:nvSpPr>
        <p:spPr>
          <a:xfrm>
            <a:off x="4932040" y="4293096"/>
            <a:ext cx="3244128" cy="1656184"/>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just">
              <a:defRPr/>
            </a:pPr>
            <a:r>
              <a:rPr lang="ar-SA" sz="2100" dirty="0">
                <a:solidFill>
                  <a:schemeClr val="tx2">
                    <a:lumMod val="75000"/>
                  </a:schemeClr>
                </a:solidFill>
                <a:effectLst>
                  <a:outerShdw blurRad="38100" dist="38100" dir="2700000" algn="tl">
                    <a:srgbClr val="C0C0C0"/>
                  </a:outerShdw>
                </a:effectLst>
                <a:cs typeface="AL-Mohanad Bold" pitchFamily="2" charset="-78"/>
              </a:rPr>
              <a:t>1. تتضمن حكماً فقهياً في ذاتها . </a:t>
            </a:r>
          </a:p>
          <a:p>
            <a:pPr algn="just">
              <a:defRPr/>
            </a:pPr>
            <a:r>
              <a:rPr lang="ar-SA" sz="2100" dirty="0">
                <a:solidFill>
                  <a:schemeClr val="tx2">
                    <a:lumMod val="75000"/>
                  </a:schemeClr>
                </a:solidFill>
                <a:effectLst>
                  <a:outerShdw blurRad="38100" dist="38100" dir="2700000" algn="tl">
                    <a:srgbClr val="C0C0C0"/>
                  </a:outerShdw>
                </a:effectLst>
                <a:cs typeface="AL-Mohanad Bold" pitchFamily="2" charset="-78"/>
              </a:rPr>
              <a:t>2. لا تشتمل على شروط وأركان . </a:t>
            </a:r>
          </a:p>
        </p:txBody>
      </p:sp>
      <p:sp>
        <p:nvSpPr>
          <p:cNvPr id="7" name="شكل بيضاوي 6"/>
          <p:cNvSpPr/>
          <p:nvPr/>
        </p:nvSpPr>
        <p:spPr>
          <a:xfrm>
            <a:off x="5361310" y="3588088"/>
            <a:ext cx="2536318" cy="864096"/>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000" dirty="0" smtClean="0">
                <a:solidFill>
                  <a:srgbClr val="FFFF00"/>
                </a:solidFill>
                <a:effectLst>
                  <a:outerShdw blurRad="38100" dist="38100" dir="2700000" algn="tl">
                    <a:srgbClr val="000000">
                      <a:alpha val="43137"/>
                    </a:srgbClr>
                  </a:outerShdw>
                </a:effectLst>
                <a:cs typeface="AL-Mohanad Bold" pitchFamily="2" charset="-78"/>
              </a:rPr>
              <a:t>القاعدة الفقهية </a:t>
            </a:r>
            <a:endParaRPr lang="ar-SA" sz="2000" dirty="0">
              <a:solidFill>
                <a:srgbClr val="FFFF00"/>
              </a:solidFill>
              <a:effectLst>
                <a:outerShdw blurRad="38100" dist="38100" dir="2700000" algn="tl">
                  <a:srgbClr val="000000">
                    <a:alpha val="43137"/>
                  </a:srgbClr>
                </a:outerShdw>
              </a:effectLst>
              <a:cs typeface="AL-Mohanad Bold" pitchFamily="2" charset="-78"/>
            </a:endParaRPr>
          </a:p>
        </p:txBody>
      </p:sp>
      <p:sp>
        <p:nvSpPr>
          <p:cNvPr id="8" name="مستطيل مستدير الزوايا 7"/>
          <p:cNvSpPr/>
          <p:nvPr/>
        </p:nvSpPr>
        <p:spPr>
          <a:xfrm>
            <a:off x="967832" y="4293096"/>
            <a:ext cx="3244128" cy="1656184"/>
          </a:xfrm>
          <a:prstGeom prst="roundRect">
            <a:avLst/>
          </a:prstGeom>
        </p:spPr>
        <p:style>
          <a:lnRef idx="2">
            <a:schemeClr val="accent1">
              <a:shade val="50000"/>
            </a:schemeClr>
          </a:lnRef>
          <a:fillRef idx="1001">
            <a:schemeClr val="lt2"/>
          </a:fillRef>
          <a:effectRef idx="0">
            <a:schemeClr val="accent1"/>
          </a:effectRef>
          <a:fontRef idx="minor">
            <a:schemeClr val="lt1"/>
          </a:fontRef>
        </p:style>
        <p:txBody>
          <a:bodyPr rtlCol="1" anchor="ctr"/>
          <a:lstStyle/>
          <a:p>
            <a:pPr algn="just">
              <a:defRPr/>
            </a:pPr>
            <a:r>
              <a:rPr lang="ar-SA" sz="2100" dirty="0">
                <a:solidFill>
                  <a:schemeClr val="tx2">
                    <a:lumMod val="75000"/>
                  </a:schemeClr>
                </a:solidFill>
                <a:effectLst>
                  <a:outerShdw blurRad="38100" dist="38100" dir="2700000" algn="tl">
                    <a:srgbClr val="C0C0C0"/>
                  </a:outerShdw>
                </a:effectLst>
                <a:cs typeface="AL-Mohanad Bold" pitchFamily="2" charset="-78"/>
              </a:rPr>
              <a:t>1.لا تتضمن حكماً فقهياً في ذاتها .</a:t>
            </a:r>
          </a:p>
          <a:p>
            <a:pPr algn="just">
              <a:defRPr/>
            </a:pPr>
            <a:r>
              <a:rPr lang="ar-SA" sz="2100" dirty="0">
                <a:solidFill>
                  <a:schemeClr val="tx2">
                    <a:lumMod val="75000"/>
                  </a:schemeClr>
                </a:solidFill>
                <a:effectLst>
                  <a:outerShdw blurRad="38100" dist="38100" dir="2700000" algn="tl">
                    <a:srgbClr val="C0C0C0"/>
                  </a:outerShdw>
                </a:effectLst>
                <a:cs typeface="AL-Mohanad Bold" pitchFamily="2" charset="-78"/>
              </a:rPr>
              <a:t>2. تشتمل على شروط وأركان .</a:t>
            </a:r>
          </a:p>
        </p:txBody>
      </p:sp>
      <p:sp>
        <p:nvSpPr>
          <p:cNvPr id="11" name="شكل بيضاوي 10"/>
          <p:cNvSpPr/>
          <p:nvPr/>
        </p:nvSpPr>
        <p:spPr>
          <a:xfrm>
            <a:off x="1249318" y="3573016"/>
            <a:ext cx="2536318" cy="864096"/>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400" dirty="0" smtClean="0">
                <a:solidFill>
                  <a:srgbClr val="FFFF00"/>
                </a:solidFill>
                <a:effectLst>
                  <a:outerShdw blurRad="38100" dist="38100" dir="2700000" algn="tl">
                    <a:srgbClr val="000000">
                      <a:alpha val="43137"/>
                    </a:srgbClr>
                  </a:outerShdw>
                </a:effectLst>
                <a:cs typeface="AL-Mohanad Bold" pitchFamily="2" charset="-78"/>
              </a:rPr>
              <a:t>النظرية الفقهية</a:t>
            </a:r>
            <a:endParaRPr lang="ar-SA" sz="2400" dirty="0">
              <a:solidFill>
                <a:srgbClr val="FFFF00"/>
              </a:solidFill>
              <a:effectLst>
                <a:outerShdw blurRad="38100" dist="38100" dir="2700000" algn="tl">
                  <a:srgbClr val="000000">
                    <a:alpha val="43137"/>
                  </a:srgbClr>
                </a:outerShdw>
              </a:effectLst>
              <a:cs typeface="AL-Mohanad Bold" pitchFamily="2" charset="-78"/>
            </a:endParaRPr>
          </a:p>
        </p:txBody>
      </p:sp>
    </p:spTree>
    <p:extLst>
      <p:ext uri="{BB962C8B-B14F-4D97-AF65-F5344CB8AC3E}">
        <p14:creationId xmlns:p14="http://schemas.microsoft.com/office/powerpoint/2010/main" xmlns="" val="2909868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bg/>
                                          </p:spTgt>
                                        </p:tgtEl>
                                        <p:attrNameLst>
                                          <p:attrName>style.visibility</p:attrName>
                                        </p:attrNameLst>
                                      </p:cBhvr>
                                      <p:to>
                                        <p:strVal val="visible"/>
                                      </p:to>
                                    </p:set>
                                    <p:animEffect transition="in" filter="fade">
                                      <p:cBhvr>
                                        <p:cTn id="22" dur="500"/>
                                        <p:tgtEl>
                                          <p:spTgt spid="6">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xEl>
                                              <p:pRg st="1" end="1"/>
                                            </p:txEl>
                                          </p:spTgt>
                                        </p:tgtEl>
                                        <p:attrNameLst>
                                          <p:attrName>style.visibility</p:attrName>
                                        </p:attrNameLst>
                                      </p:cBhvr>
                                      <p:to>
                                        <p:strVal val="visible"/>
                                      </p:to>
                                    </p:set>
                                    <p:animEffect transition="in" filter="fade">
                                      <p:cBhvr>
                                        <p:cTn id="5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6" grpId="0" build="p" animBg="1"/>
      <p:bldP spid="7" grpId="0" animBg="1"/>
      <p:bldP spid="8" grpId="0" build="p" animBg="1"/>
      <p:bldP spid="11"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3131840" y="1196752"/>
            <a:ext cx="4668228" cy="889864"/>
          </a:xfrm>
          <a:prstGeom prst="round2DiagRect">
            <a:avLst>
              <a:gd name="adj1" fmla="val 50000"/>
              <a:gd name="adj2" fmla="val 0"/>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2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القاعدة الفقهية </a:t>
            </a:r>
          </a:p>
          <a:p>
            <a:pPr algn="ctr"/>
            <a:r>
              <a:rPr lang="ar-SA" sz="28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rPr>
              <a:t>و النظرية الفقهية </a:t>
            </a:r>
            <a:endParaRPr lang="ar-SA" sz="28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cs typeface="AdvertisingBold" pitchFamily="2" charset="-78"/>
            </a:endParaRPr>
          </a:p>
        </p:txBody>
      </p:sp>
      <p:sp>
        <p:nvSpPr>
          <p:cNvPr id="9" name="مستطيل مستدير الزوايا 8"/>
          <p:cNvSpPr/>
          <p:nvPr/>
        </p:nvSpPr>
        <p:spPr>
          <a:xfrm>
            <a:off x="611560" y="2895326"/>
            <a:ext cx="7920880" cy="3413994"/>
          </a:xfrm>
          <a:prstGeom prst="roundRect">
            <a:avLst>
              <a:gd name="adj" fmla="val 11543"/>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defRPr/>
            </a:pPr>
            <a:endParaRPr lang="ar-SA" sz="3000" dirty="0" smtClean="0">
              <a:solidFill>
                <a:schemeClr val="tx2">
                  <a:lumMod val="75000"/>
                </a:schemeClr>
              </a:solidFill>
              <a:effectLst>
                <a:outerShdw blurRad="38100" dist="38100" dir="2700000" algn="tl">
                  <a:srgbClr val="C0C0C0"/>
                </a:outerShdw>
              </a:effectLst>
              <a:cs typeface="AL-Mohanad Bold" pitchFamily="2" charset="-78"/>
            </a:endParaRPr>
          </a:p>
          <a:p>
            <a:pPr algn="just">
              <a:defRPr/>
            </a:pPr>
            <a:r>
              <a:rPr lang="ar-SA" sz="3200" dirty="0">
                <a:solidFill>
                  <a:schemeClr val="tx2">
                    <a:lumMod val="75000"/>
                  </a:schemeClr>
                </a:solidFill>
                <a:effectLst>
                  <a:outerShdw blurRad="38100" dist="38100" dir="2700000" algn="tl">
                    <a:srgbClr val="C0C0C0"/>
                  </a:outerShdw>
                </a:effectLst>
                <a:cs typeface="AL-Mohanad Bold" pitchFamily="2" charset="-78"/>
              </a:rPr>
              <a:t>1</a:t>
            </a:r>
            <a:r>
              <a:rPr lang="ar-SA" sz="3200" dirty="0" smtClean="0">
                <a:solidFill>
                  <a:schemeClr val="tx2">
                    <a:lumMod val="75000"/>
                  </a:schemeClr>
                </a:solidFill>
                <a:effectLst>
                  <a:outerShdw blurRad="38100" dist="38100" dir="2700000" algn="tl">
                    <a:srgbClr val="C0C0C0"/>
                  </a:outerShdw>
                </a:effectLst>
                <a:cs typeface="AL-Mohanad Bold" pitchFamily="2" charset="-78"/>
              </a:rPr>
              <a:t>. أنها </a:t>
            </a:r>
            <a:r>
              <a:rPr lang="ar-SA" sz="3200" dirty="0">
                <a:solidFill>
                  <a:schemeClr val="tx2">
                    <a:lumMod val="75000"/>
                  </a:schemeClr>
                </a:solidFill>
                <a:effectLst>
                  <a:outerShdw blurRad="38100" dist="38100" dir="2700000" algn="tl">
                    <a:srgbClr val="C0C0C0"/>
                  </a:outerShdw>
                </a:effectLst>
                <a:cs typeface="AL-Mohanad Bold" pitchFamily="2" charset="-78"/>
              </a:rPr>
              <a:t>من مصطلحات الفقه الغربي الوضعي </a:t>
            </a:r>
            <a:r>
              <a:rPr lang="ar-SA" sz="3200" dirty="0" smtClean="0">
                <a:solidFill>
                  <a:schemeClr val="tx2">
                    <a:lumMod val="75000"/>
                  </a:schemeClr>
                </a:solidFill>
                <a:effectLst>
                  <a:outerShdw blurRad="38100" dist="38100" dir="2700000" algn="tl">
                    <a:srgbClr val="C0C0C0"/>
                  </a:outerShdw>
                </a:effectLst>
                <a:cs typeface="AL-Mohanad Bold" pitchFamily="2" charset="-78"/>
              </a:rPr>
              <a:t>.</a:t>
            </a:r>
            <a:endParaRPr lang="ar-SA" sz="3200" dirty="0">
              <a:solidFill>
                <a:schemeClr val="tx2">
                  <a:lumMod val="75000"/>
                </a:schemeClr>
              </a:solidFill>
              <a:effectLst>
                <a:outerShdw blurRad="38100" dist="38100" dir="2700000" algn="tl">
                  <a:srgbClr val="C0C0C0"/>
                </a:outerShdw>
              </a:effectLst>
              <a:cs typeface="AL-Mohanad Bold" pitchFamily="2" charset="-78"/>
            </a:endParaRPr>
          </a:p>
          <a:p>
            <a:pPr algn="just">
              <a:defRPr/>
            </a:pPr>
            <a:r>
              <a:rPr lang="ar-SA" sz="3200" dirty="0">
                <a:solidFill>
                  <a:schemeClr val="tx2">
                    <a:lumMod val="75000"/>
                  </a:schemeClr>
                </a:solidFill>
                <a:effectLst>
                  <a:outerShdw blurRad="38100" dist="38100" dir="2700000" algn="tl">
                    <a:srgbClr val="C0C0C0"/>
                  </a:outerShdw>
                </a:effectLst>
                <a:cs typeface="AL-Mohanad Bold" pitchFamily="2" charset="-78"/>
              </a:rPr>
              <a:t>2. أنها من الأمور المبتدعة . </a:t>
            </a:r>
          </a:p>
          <a:p>
            <a:pPr algn="just">
              <a:defRPr/>
            </a:pPr>
            <a:r>
              <a:rPr lang="ar-SA" sz="3200" dirty="0">
                <a:solidFill>
                  <a:schemeClr val="tx2">
                    <a:lumMod val="75000"/>
                  </a:schemeClr>
                </a:solidFill>
                <a:effectLst>
                  <a:outerShdw blurRad="38100" dist="38100" dir="2700000" algn="tl">
                    <a:srgbClr val="C0C0C0"/>
                  </a:outerShdw>
                </a:effectLst>
                <a:cs typeface="AL-Mohanad Bold" pitchFamily="2" charset="-78"/>
              </a:rPr>
              <a:t>3. أنها تقوم على أساس التنظير الفكري للإنسان فهي تمثل وجهة نظره إلى الأمور ، أمّا الفقه فأساسه النص الشرعي أو ما استند إليه . </a:t>
            </a:r>
          </a:p>
        </p:txBody>
      </p:sp>
      <p:sp>
        <p:nvSpPr>
          <p:cNvPr id="5" name="نجمة مكونة من 7 نقاط 4"/>
          <p:cNvSpPr/>
          <p:nvPr/>
        </p:nvSpPr>
        <p:spPr>
          <a:xfrm>
            <a:off x="7209184" y="967080"/>
            <a:ext cx="1130760" cy="1160480"/>
          </a:xfrm>
          <a:prstGeom prst="star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1392168" y="2623818"/>
            <a:ext cx="6132159"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أسباب رفض النظرية الفقهية </a:t>
            </a:r>
            <a:endParaRPr lang="ar-SA" sz="2800" dirty="0">
              <a:solidFill>
                <a:schemeClr val="tx1">
                  <a:lumMod val="95000"/>
                  <a:lumOff val="5000"/>
                </a:schemeClr>
              </a:solidFill>
              <a:cs typeface="AL-Mateen" pitchFamily="2" charset="-78"/>
            </a:endParaRPr>
          </a:p>
        </p:txBody>
      </p:sp>
    </p:spTree>
    <p:extLst>
      <p:ext uri="{BB962C8B-B14F-4D97-AF65-F5344CB8AC3E}">
        <p14:creationId xmlns:p14="http://schemas.microsoft.com/office/powerpoint/2010/main" xmlns="" val="1777360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bg/>
                                          </p:spTgt>
                                        </p:tgtEl>
                                        <p:attrNameLst>
                                          <p:attrName>style.visibility</p:attrName>
                                        </p:attrNameLst>
                                      </p:cBhvr>
                                      <p:to>
                                        <p:strVal val="visible"/>
                                      </p:to>
                                    </p:set>
                                    <p:animEffect transition="in" filter="fade">
                                      <p:cBhvr>
                                        <p:cTn id="12" dur="500"/>
                                        <p:tgtEl>
                                          <p:spTgt spid="9">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P spid="10"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555776" y="1412776"/>
            <a:ext cx="5244292" cy="648072"/>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l"/>
            <a:r>
              <a:rPr lang="ar-SA"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مقدمة في  الشروط و الأركان</a:t>
            </a:r>
            <a:endParaRPr lang="ar-SA" sz="3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9" name="مستطيل مستدير الزوايا 8"/>
          <p:cNvSpPr/>
          <p:nvPr/>
        </p:nvSpPr>
        <p:spPr>
          <a:xfrm>
            <a:off x="5076056" y="3471390"/>
            <a:ext cx="3456384" cy="2765922"/>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just">
              <a:defRPr/>
            </a:pPr>
            <a:r>
              <a:rPr lang="ar-SA" sz="3200" dirty="0" smtClean="0">
                <a:solidFill>
                  <a:schemeClr val="tx2">
                    <a:lumMod val="75000"/>
                  </a:schemeClr>
                </a:solidFill>
                <a:effectLst>
                  <a:outerShdw blurRad="38100" dist="38100" dir="2700000" algn="tl">
                    <a:srgbClr val="C0C0C0"/>
                  </a:outerShdw>
                </a:effectLst>
                <a:cs typeface="AL-Mohanad Bold" pitchFamily="2" charset="-78"/>
              </a:rPr>
              <a:t>هو الجانب القوي من الشيء .</a:t>
            </a:r>
            <a:endParaRPr lang="ar-SA" sz="32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5" name="نجمة مكونة من 7 نقاط 4"/>
          <p:cNvSpPr/>
          <p:nvPr/>
        </p:nvSpPr>
        <p:spPr>
          <a:xfrm>
            <a:off x="7257664" y="1044384"/>
            <a:ext cx="1130760" cy="1160480"/>
          </a:xfrm>
          <a:prstGeom prst="star7">
            <a:avLst/>
          </a:prstGeom>
        </p:spPr>
        <p:style>
          <a:lnRef idx="0">
            <a:schemeClr val="dk1"/>
          </a:lnRef>
          <a:fillRef idx="3">
            <a:schemeClr val="dk1"/>
          </a:fillRef>
          <a:effectRef idx="3">
            <a:schemeClr val="dk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5796136" y="3102008"/>
            <a:ext cx="2448272" cy="543016"/>
          </a:xfrm>
          <a:prstGeom prst="snip2DiagRect">
            <a:avLst>
              <a:gd name="adj1" fmla="val 36011"/>
              <a:gd name="adj2" fmla="val 1666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في اللغة</a:t>
            </a:r>
            <a:endParaRPr lang="ar-SA" sz="2800" dirty="0">
              <a:solidFill>
                <a:schemeClr val="tx1">
                  <a:lumMod val="95000"/>
                  <a:lumOff val="5000"/>
                </a:schemeClr>
              </a:solidFill>
              <a:cs typeface="AL-Mateen" pitchFamily="2" charset="-78"/>
            </a:endParaRPr>
          </a:p>
        </p:txBody>
      </p:sp>
      <p:sp>
        <p:nvSpPr>
          <p:cNvPr id="6" name="مستطيل مستدير الزوايا 5"/>
          <p:cNvSpPr/>
          <p:nvPr/>
        </p:nvSpPr>
        <p:spPr>
          <a:xfrm>
            <a:off x="611560" y="3471390"/>
            <a:ext cx="3456384" cy="2765922"/>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just">
              <a:defRPr/>
            </a:pPr>
            <a:r>
              <a:rPr lang="ar-SA" sz="3200" dirty="0" smtClean="0">
                <a:solidFill>
                  <a:schemeClr val="tx2">
                    <a:lumMod val="75000"/>
                  </a:schemeClr>
                </a:solidFill>
                <a:effectLst>
                  <a:outerShdw blurRad="38100" dist="38100" dir="2700000" algn="tl">
                    <a:srgbClr val="C0C0C0"/>
                  </a:outerShdw>
                </a:effectLst>
                <a:cs typeface="AL-Mohanad Bold" pitchFamily="2" charset="-78"/>
              </a:rPr>
              <a:t>هو مالا وجود للشيء إلا به وهو داخل فيه .</a:t>
            </a:r>
            <a:endParaRPr lang="ar-SA" sz="32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7" name="مستطيل ذو زوايا قطرية مخدوشة 6"/>
          <p:cNvSpPr/>
          <p:nvPr/>
        </p:nvSpPr>
        <p:spPr>
          <a:xfrm>
            <a:off x="1331640" y="3102008"/>
            <a:ext cx="2448272" cy="543016"/>
          </a:xfrm>
          <a:prstGeom prst="snip2DiagRect">
            <a:avLst>
              <a:gd name="adj1" fmla="val 36011"/>
              <a:gd name="adj2" fmla="val 1666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في الاصطلاح</a:t>
            </a:r>
            <a:endParaRPr lang="ar-SA" sz="2800" dirty="0">
              <a:solidFill>
                <a:schemeClr val="tx1">
                  <a:lumMod val="95000"/>
                  <a:lumOff val="5000"/>
                </a:schemeClr>
              </a:solidFill>
              <a:cs typeface="AL-Mateen" pitchFamily="2" charset="-78"/>
            </a:endParaRPr>
          </a:p>
        </p:txBody>
      </p:sp>
      <p:sp>
        <p:nvSpPr>
          <p:cNvPr id="8" name="مستطيل ذو زوايا قطرية مخدوشة 7"/>
          <p:cNvSpPr/>
          <p:nvPr/>
        </p:nvSpPr>
        <p:spPr>
          <a:xfrm>
            <a:off x="2112247" y="2420888"/>
            <a:ext cx="4692002"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تعريف الركن</a:t>
            </a:r>
            <a:endParaRPr lang="ar-SA" sz="2800" dirty="0">
              <a:solidFill>
                <a:schemeClr val="tx1">
                  <a:lumMod val="95000"/>
                  <a:lumOff val="5000"/>
                </a:schemeClr>
              </a:solidFill>
              <a:cs typeface="AL-Mateen" pitchFamily="2" charset="-78"/>
            </a:endParaRPr>
          </a:p>
        </p:txBody>
      </p:sp>
    </p:spTree>
    <p:extLst>
      <p:ext uri="{BB962C8B-B14F-4D97-AF65-F5344CB8AC3E}">
        <p14:creationId xmlns:p14="http://schemas.microsoft.com/office/powerpoint/2010/main" xmlns="" val="381058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6" grpId="0" animBg="1"/>
      <p:bldP spid="7" grpId="0" animBg="1"/>
      <p:bldP spid="8"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555776" y="1412776"/>
            <a:ext cx="5244292" cy="648072"/>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l"/>
            <a:r>
              <a:rPr lang="ar-SA"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مقدمة في  الشروط و الأركان</a:t>
            </a:r>
            <a:endParaRPr lang="ar-SA" sz="3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9" name="مستطيل مستدير الزوايا 8"/>
          <p:cNvSpPr/>
          <p:nvPr/>
        </p:nvSpPr>
        <p:spPr>
          <a:xfrm>
            <a:off x="5076056" y="3471390"/>
            <a:ext cx="3456384" cy="2765922"/>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sz="3200" dirty="0" smtClean="0">
                <a:solidFill>
                  <a:schemeClr val="tx2">
                    <a:lumMod val="75000"/>
                  </a:schemeClr>
                </a:solidFill>
                <a:effectLst>
                  <a:outerShdw blurRad="38100" dist="38100" dir="2700000" algn="tl">
                    <a:srgbClr val="C0C0C0"/>
                  </a:outerShdw>
                </a:effectLst>
                <a:cs typeface="AL-Mohanad Bold" pitchFamily="2" charset="-78"/>
              </a:rPr>
              <a:t>هو العلامة .</a:t>
            </a:r>
            <a:endParaRPr lang="ar-SA" sz="32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5" name="نجمة مكونة من 7 نقاط 4"/>
          <p:cNvSpPr/>
          <p:nvPr/>
        </p:nvSpPr>
        <p:spPr>
          <a:xfrm>
            <a:off x="7257664" y="1044384"/>
            <a:ext cx="1130760" cy="1160480"/>
          </a:xfrm>
          <a:prstGeom prst="star7">
            <a:avLst/>
          </a:prstGeom>
        </p:spPr>
        <p:style>
          <a:lnRef idx="0">
            <a:schemeClr val="dk1"/>
          </a:lnRef>
          <a:fillRef idx="3">
            <a:schemeClr val="dk1"/>
          </a:fillRef>
          <a:effectRef idx="3">
            <a:schemeClr val="dk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5796136" y="3102008"/>
            <a:ext cx="2448272" cy="543016"/>
          </a:xfrm>
          <a:prstGeom prst="snip2DiagRect">
            <a:avLst>
              <a:gd name="adj1" fmla="val 36011"/>
              <a:gd name="adj2" fmla="val 1666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في اللغة</a:t>
            </a:r>
            <a:endParaRPr lang="ar-SA" sz="2800" dirty="0">
              <a:solidFill>
                <a:schemeClr val="tx1">
                  <a:lumMod val="95000"/>
                  <a:lumOff val="5000"/>
                </a:schemeClr>
              </a:solidFill>
              <a:cs typeface="AL-Mateen" pitchFamily="2" charset="-78"/>
            </a:endParaRPr>
          </a:p>
        </p:txBody>
      </p:sp>
      <p:sp>
        <p:nvSpPr>
          <p:cNvPr id="6" name="مستطيل مستدير الزوايا 5"/>
          <p:cNvSpPr/>
          <p:nvPr/>
        </p:nvSpPr>
        <p:spPr>
          <a:xfrm>
            <a:off x="611560" y="3471390"/>
            <a:ext cx="3456384" cy="2765922"/>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just">
              <a:defRPr/>
            </a:pPr>
            <a:r>
              <a:rPr lang="ar-SA" sz="3000" dirty="0" smtClean="0">
                <a:solidFill>
                  <a:schemeClr val="tx2">
                    <a:lumMod val="75000"/>
                  </a:schemeClr>
                </a:solidFill>
                <a:effectLst>
                  <a:outerShdw blurRad="38100" dist="38100" dir="2700000" algn="tl">
                    <a:srgbClr val="C0C0C0"/>
                  </a:outerShdw>
                </a:effectLst>
                <a:cs typeface="AL-Mohanad Bold" pitchFamily="2" charset="-78"/>
              </a:rPr>
              <a:t>هو ما يلزم من عدمه العدم ولا يلزم من وجوده وجود ولا عدم لذاته .</a:t>
            </a:r>
            <a:endParaRPr lang="ar-SA" sz="32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7" name="مستطيل ذو زوايا قطرية مخدوشة 6"/>
          <p:cNvSpPr/>
          <p:nvPr/>
        </p:nvSpPr>
        <p:spPr>
          <a:xfrm>
            <a:off x="1331640" y="3102008"/>
            <a:ext cx="2448272" cy="543016"/>
          </a:xfrm>
          <a:prstGeom prst="snip2DiagRect">
            <a:avLst>
              <a:gd name="adj1" fmla="val 36011"/>
              <a:gd name="adj2" fmla="val 1666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في الاصطلاح</a:t>
            </a:r>
            <a:endParaRPr lang="ar-SA" sz="2800" dirty="0">
              <a:solidFill>
                <a:schemeClr val="tx1">
                  <a:lumMod val="95000"/>
                  <a:lumOff val="5000"/>
                </a:schemeClr>
              </a:solidFill>
              <a:cs typeface="AL-Mateen" pitchFamily="2" charset="-78"/>
            </a:endParaRPr>
          </a:p>
        </p:txBody>
      </p:sp>
      <p:sp>
        <p:nvSpPr>
          <p:cNvPr id="8" name="مستطيل ذو زوايا قطرية مخدوشة 7"/>
          <p:cNvSpPr/>
          <p:nvPr/>
        </p:nvSpPr>
        <p:spPr>
          <a:xfrm>
            <a:off x="2112247" y="2420888"/>
            <a:ext cx="4692002"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تعريف الشرط</a:t>
            </a:r>
            <a:endParaRPr lang="ar-SA" sz="2800" dirty="0">
              <a:solidFill>
                <a:schemeClr val="tx1">
                  <a:lumMod val="95000"/>
                  <a:lumOff val="5000"/>
                </a:schemeClr>
              </a:solidFill>
              <a:cs typeface="AL-Mateen" pitchFamily="2" charset="-78"/>
            </a:endParaRPr>
          </a:p>
        </p:txBody>
      </p:sp>
    </p:spTree>
    <p:extLst>
      <p:ext uri="{BB962C8B-B14F-4D97-AF65-F5344CB8AC3E}">
        <p14:creationId xmlns:p14="http://schemas.microsoft.com/office/powerpoint/2010/main" xmlns="" val="2383354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6" grpId="0" animBg="1"/>
      <p:bldP spid="7" grpId="0" animBg="1"/>
      <p:bldP spid="8"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555776" y="1412776"/>
            <a:ext cx="5244292" cy="648072"/>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l"/>
            <a:r>
              <a:rPr lang="ar-SA"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مقدمة في  الشروط و الأركان</a:t>
            </a:r>
            <a:endParaRPr lang="ar-SA" sz="3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9" name="مستطيل مستدير الزوايا 8"/>
          <p:cNvSpPr/>
          <p:nvPr/>
        </p:nvSpPr>
        <p:spPr>
          <a:xfrm>
            <a:off x="971600" y="4005064"/>
            <a:ext cx="6561695" cy="2232248"/>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sz="3200" dirty="0" smtClean="0">
                <a:solidFill>
                  <a:schemeClr val="tx2">
                    <a:lumMod val="75000"/>
                  </a:schemeClr>
                </a:solidFill>
                <a:effectLst>
                  <a:outerShdw blurRad="38100" dist="38100" dir="2700000" algn="tl">
                    <a:srgbClr val="C0C0C0"/>
                  </a:outerShdw>
                </a:effectLst>
                <a:cs typeface="AL-Mohanad Bold" pitchFamily="2" charset="-78"/>
              </a:rPr>
              <a:t>هو الذي يحمل عليه الحكم كالمشقة في قاعدة « المشقة تجلب التيسير « و الضرر في قاعدة « الضرر يزال «</a:t>
            </a:r>
            <a:endParaRPr lang="ar-SA" sz="32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5" name="نجمة مكونة من 7 نقاط 4"/>
          <p:cNvSpPr/>
          <p:nvPr/>
        </p:nvSpPr>
        <p:spPr>
          <a:xfrm>
            <a:off x="7257664" y="1044384"/>
            <a:ext cx="1130760" cy="1160480"/>
          </a:xfrm>
          <a:prstGeom prst="star7">
            <a:avLst/>
          </a:prstGeom>
        </p:spPr>
        <p:style>
          <a:lnRef idx="0">
            <a:schemeClr val="dk1"/>
          </a:lnRef>
          <a:fillRef idx="3">
            <a:schemeClr val="dk1"/>
          </a:fillRef>
          <a:effectRef idx="3">
            <a:schemeClr val="dk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4220927" y="3140968"/>
            <a:ext cx="3719464" cy="543016"/>
          </a:xfrm>
          <a:prstGeom prst="snip2DiagRect">
            <a:avLst>
              <a:gd name="adj1" fmla="val 36011"/>
              <a:gd name="adj2" fmla="val 1666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الموضوع ( المحكوم عليه)</a:t>
            </a:r>
            <a:endParaRPr lang="ar-SA" sz="2800" dirty="0">
              <a:solidFill>
                <a:schemeClr val="tx1">
                  <a:lumMod val="95000"/>
                  <a:lumOff val="5000"/>
                </a:schemeClr>
              </a:solidFill>
              <a:cs typeface="AL-Mateen" pitchFamily="2" charset="-78"/>
            </a:endParaRPr>
          </a:p>
        </p:txBody>
      </p:sp>
      <p:sp>
        <p:nvSpPr>
          <p:cNvPr id="8" name="مستطيل ذو زوايا قطرية مخدوشة 7"/>
          <p:cNvSpPr/>
          <p:nvPr/>
        </p:nvSpPr>
        <p:spPr>
          <a:xfrm>
            <a:off x="3203848" y="2376330"/>
            <a:ext cx="2736304"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أركان القاعدة </a:t>
            </a:r>
            <a:endParaRPr lang="ar-SA" sz="2800" dirty="0">
              <a:solidFill>
                <a:schemeClr val="tx1">
                  <a:lumMod val="95000"/>
                  <a:lumOff val="5000"/>
                </a:schemeClr>
              </a:solidFill>
              <a:cs typeface="AL-Mateen" pitchFamily="2" charset="-78"/>
            </a:endParaRPr>
          </a:p>
        </p:txBody>
      </p:sp>
      <p:sp>
        <p:nvSpPr>
          <p:cNvPr id="2" name="شكل بيضاوي 1"/>
          <p:cNvSpPr/>
          <p:nvPr/>
        </p:nvSpPr>
        <p:spPr>
          <a:xfrm>
            <a:off x="7533295" y="2998061"/>
            <a:ext cx="1296144" cy="792088"/>
          </a:xfrm>
          <a:prstGeom prst="ellipse">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3600" b="1" dirty="0" smtClean="0">
                <a:solidFill>
                  <a:schemeClr val="bg1"/>
                </a:solidFill>
                <a:effectLst>
                  <a:outerShdw blurRad="38100" dist="38100" dir="2700000" algn="tl">
                    <a:srgbClr val="000000">
                      <a:alpha val="43137"/>
                    </a:srgbClr>
                  </a:outerShdw>
                </a:effectLst>
              </a:rPr>
              <a:t>أولاً</a:t>
            </a:r>
            <a:endParaRPr lang="ar-SA" sz="36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74318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iterate type="wd">
                                    <p:tmPct val="10000"/>
                                  </p:iterate>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8" grpId="0" animBg="1"/>
      <p:bldP spid="2"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555776" y="1331704"/>
            <a:ext cx="5244292" cy="648072"/>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l"/>
            <a:r>
              <a:rPr lang="ar-SA"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مقدمة في  الشروط و الأركان</a:t>
            </a:r>
            <a:endParaRPr lang="ar-SA" sz="3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9" name="مستطيل مستدير الزوايا 8"/>
          <p:cNvSpPr/>
          <p:nvPr/>
        </p:nvSpPr>
        <p:spPr>
          <a:xfrm>
            <a:off x="349221" y="3933056"/>
            <a:ext cx="4222779" cy="2592288"/>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just">
              <a:defRPr/>
            </a:pPr>
            <a:r>
              <a:rPr lang="ar-SA" sz="2300" dirty="0" smtClean="0">
                <a:solidFill>
                  <a:schemeClr val="tx2">
                    <a:lumMod val="75000"/>
                  </a:schemeClr>
                </a:solidFill>
                <a:effectLst>
                  <a:outerShdw blurRad="38100" dist="38100" dir="2700000" algn="tl">
                    <a:srgbClr val="C0C0C0"/>
                  </a:outerShdw>
                </a:effectLst>
                <a:cs typeface="AL-Mohanad Bold" pitchFamily="2" charset="-78"/>
              </a:rPr>
              <a:t>قاعدة </a:t>
            </a:r>
            <a:r>
              <a:rPr lang="ar-SA" sz="2300" dirty="0">
                <a:solidFill>
                  <a:schemeClr val="tx2">
                    <a:lumMod val="75000"/>
                  </a:schemeClr>
                </a:solidFill>
                <a:effectLst>
                  <a:outerShdw blurRad="38100" dist="38100" dir="2700000" algn="tl">
                    <a:srgbClr val="C0C0C0"/>
                  </a:outerShdw>
                </a:effectLst>
                <a:cs typeface="AL-Mohanad Bold" pitchFamily="2" charset="-78"/>
              </a:rPr>
              <a:t>" الضرر يزال " لا تعني ضرراً معينا في واقعة معينة ، بل كل ضرر تنطبق عليه صفات الضرر الذي أمر الشارع بإزالته ، كما لا يتناول شخصا بعينه ، بل إزالة الضرر تشمل كل شخص</a:t>
            </a:r>
          </a:p>
        </p:txBody>
      </p:sp>
      <p:sp>
        <p:nvSpPr>
          <p:cNvPr id="5" name="نجمة مكونة من 7 نقاط 4"/>
          <p:cNvSpPr/>
          <p:nvPr/>
        </p:nvSpPr>
        <p:spPr>
          <a:xfrm>
            <a:off x="7257664" y="963312"/>
            <a:ext cx="1130760" cy="1160480"/>
          </a:xfrm>
          <a:prstGeom prst="star7">
            <a:avLst/>
          </a:prstGeom>
        </p:spPr>
        <p:style>
          <a:lnRef idx="0">
            <a:schemeClr val="dk1"/>
          </a:lnRef>
          <a:fillRef idx="3">
            <a:schemeClr val="dk1"/>
          </a:fillRef>
          <a:effectRef idx="3">
            <a:schemeClr val="dk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3755819" y="2771864"/>
            <a:ext cx="1635566" cy="543016"/>
          </a:xfrm>
          <a:prstGeom prst="snip2DiagRect">
            <a:avLst>
              <a:gd name="adj1" fmla="val 36011"/>
              <a:gd name="adj2" fmla="val 16667"/>
            </a:avLst>
          </a:prstGeom>
          <a:solidFill>
            <a:schemeClr val="bg1"/>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التجريد </a:t>
            </a:r>
            <a:endParaRPr lang="ar-SA" sz="2800" dirty="0">
              <a:solidFill>
                <a:schemeClr val="tx1">
                  <a:lumMod val="95000"/>
                  <a:lumOff val="5000"/>
                </a:schemeClr>
              </a:solidFill>
              <a:cs typeface="AL-Mateen" pitchFamily="2" charset="-78"/>
            </a:endParaRPr>
          </a:p>
        </p:txBody>
      </p:sp>
      <p:sp>
        <p:nvSpPr>
          <p:cNvPr id="8" name="مستطيل ذو زوايا قطرية مخدوشة 7"/>
          <p:cNvSpPr/>
          <p:nvPr/>
        </p:nvSpPr>
        <p:spPr>
          <a:xfrm>
            <a:off x="3203848" y="2123792"/>
            <a:ext cx="2736304" cy="543016"/>
          </a:xfrm>
          <a:prstGeom prst="snip2DiagRect">
            <a:avLst>
              <a:gd name="adj1" fmla="val 36011"/>
              <a:gd name="adj2" fmla="val 16667"/>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شروطه </a:t>
            </a:r>
            <a:endParaRPr lang="ar-SA" sz="2800" dirty="0">
              <a:solidFill>
                <a:schemeClr val="tx1">
                  <a:lumMod val="95000"/>
                  <a:lumOff val="5000"/>
                </a:schemeClr>
              </a:solidFill>
              <a:cs typeface="AL-Mateen" pitchFamily="2" charset="-78"/>
            </a:endParaRPr>
          </a:p>
        </p:txBody>
      </p:sp>
      <p:sp>
        <p:nvSpPr>
          <p:cNvPr id="6" name="سداسي 5"/>
          <p:cNvSpPr/>
          <p:nvPr/>
        </p:nvSpPr>
        <p:spPr>
          <a:xfrm>
            <a:off x="5076056" y="2827348"/>
            <a:ext cx="504056" cy="434531"/>
          </a:xfrm>
          <a:prstGeom prst="hexagon">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3200" b="1" dirty="0" smtClean="0"/>
              <a:t>1</a:t>
            </a:r>
            <a:endParaRPr lang="ar-SA" sz="3200" b="1" dirty="0"/>
          </a:p>
        </p:txBody>
      </p:sp>
      <p:sp>
        <p:nvSpPr>
          <p:cNvPr id="11" name="مستطيل ذو زوايا قطرية مخدوشة 10"/>
          <p:cNvSpPr/>
          <p:nvPr/>
        </p:nvSpPr>
        <p:spPr>
          <a:xfrm>
            <a:off x="781269" y="3518622"/>
            <a:ext cx="3312368" cy="543016"/>
          </a:xfrm>
          <a:prstGeom prst="snip2DiagRect">
            <a:avLst>
              <a:gd name="adj1" fmla="val 36011"/>
              <a:gd name="adj2" fmla="val 16667"/>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400" dirty="0" smtClean="0">
                <a:solidFill>
                  <a:schemeClr val="bg1"/>
                </a:solidFill>
                <a:cs typeface="AL-Mateen" pitchFamily="2" charset="-78"/>
              </a:rPr>
              <a:t>مثاله </a:t>
            </a:r>
            <a:endParaRPr lang="ar-SA" sz="2400" dirty="0">
              <a:solidFill>
                <a:schemeClr val="bg1"/>
              </a:solidFill>
              <a:cs typeface="AL-Mateen" pitchFamily="2" charset="-78"/>
            </a:endParaRPr>
          </a:p>
        </p:txBody>
      </p:sp>
      <p:sp>
        <p:nvSpPr>
          <p:cNvPr id="12" name="مستطيل مستدير الزوايا 11"/>
          <p:cNvSpPr/>
          <p:nvPr/>
        </p:nvSpPr>
        <p:spPr>
          <a:xfrm>
            <a:off x="4644008" y="3915461"/>
            <a:ext cx="4222779" cy="2592288"/>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ctr">
              <a:defRPr/>
            </a:pPr>
            <a:r>
              <a:rPr lang="ar-SA" sz="2300" dirty="0" smtClean="0">
                <a:solidFill>
                  <a:schemeClr val="tx2">
                    <a:lumMod val="75000"/>
                  </a:schemeClr>
                </a:solidFill>
                <a:effectLst>
                  <a:outerShdw blurRad="38100" dist="38100" dir="2700000" algn="tl">
                    <a:srgbClr val="C0C0C0"/>
                  </a:outerShdw>
                </a:effectLst>
                <a:cs typeface="AL-Mohanad Bold" pitchFamily="2" charset="-78"/>
              </a:rPr>
              <a:t>والمقصود </a:t>
            </a:r>
            <a:r>
              <a:rPr lang="ar-SA" sz="2300" dirty="0">
                <a:solidFill>
                  <a:schemeClr val="tx2">
                    <a:lumMod val="75000"/>
                  </a:schemeClr>
                </a:solidFill>
                <a:effectLst>
                  <a:outerShdw blurRad="38100" dist="38100" dir="2700000" algn="tl">
                    <a:srgbClr val="C0C0C0"/>
                  </a:outerShdw>
                </a:effectLst>
                <a:cs typeface="AL-Mohanad Bold" pitchFamily="2" charset="-78"/>
              </a:rPr>
              <a:t>أن تكون القاعدة مبينة لأحكام أفعال الأشخاص بصفاتهم لا بأعيانهم ، فلا تتناول واقعة بعينها ولا شخصا </a:t>
            </a:r>
            <a:r>
              <a:rPr lang="ar-SA" sz="2300" dirty="0" smtClean="0">
                <a:solidFill>
                  <a:schemeClr val="tx2">
                    <a:lumMod val="75000"/>
                  </a:schemeClr>
                </a:solidFill>
                <a:effectLst>
                  <a:outerShdw blurRad="38100" dist="38100" dir="2700000" algn="tl">
                    <a:srgbClr val="C0C0C0"/>
                  </a:outerShdw>
                </a:effectLst>
                <a:cs typeface="AL-Mohanad Bold" pitchFamily="2" charset="-78"/>
              </a:rPr>
              <a:t>لذاته .</a:t>
            </a:r>
            <a:endParaRPr lang="ar-SA" sz="2300" dirty="0">
              <a:solidFill>
                <a:schemeClr val="tx2">
                  <a:lumMod val="75000"/>
                </a:schemeClr>
              </a:solidFill>
              <a:effectLst>
                <a:outerShdw blurRad="38100" dist="38100" dir="2700000" algn="tl">
                  <a:srgbClr val="C0C0C0"/>
                </a:outerShdw>
              </a:effectLst>
              <a:cs typeface="AL-Mohanad Bold" pitchFamily="2" charset="-78"/>
            </a:endParaRPr>
          </a:p>
        </p:txBody>
      </p:sp>
      <p:sp>
        <p:nvSpPr>
          <p:cNvPr id="13" name="مستطيل ذو زوايا قطرية مخدوشة 12"/>
          <p:cNvSpPr/>
          <p:nvPr/>
        </p:nvSpPr>
        <p:spPr>
          <a:xfrm>
            <a:off x="5076056" y="3501027"/>
            <a:ext cx="3312368" cy="543016"/>
          </a:xfrm>
          <a:prstGeom prst="snip2DiagRect">
            <a:avLst>
              <a:gd name="adj1" fmla="val 36011"/>
              <a:gd name="adj2" fmla="val 16667"/>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400" dirty="0" smtClean="0">
                <a:solidFill>
                  <a:schemeClr val="bg1"/>
                </a:solidFill>
                <a:cs typeface="AL-Mateen" pitchFamily="2" charset="-78"/>
              </a:rPr>
              <a:t>تعريفه</a:t>
            </a:r>
            <a:endParaRPr lang="ar-SA" sz="2400" dirty="0">
              <a:solidFill>
                <a:schemeClr val="bg1"/>
              </a:solidFill>
              <a:cs typeface="AL-Mateen" pitchFamily="2" charset="-78"/>
            </a:endParaRPr>
          </a:p>
        </p:txBody>
      </p:sp>
    </p:spTree>
    <p:extLst>
      <p:ext uri="{BB962C8B-B14F-4D97-AF65-F5344CB8AC3E}">
        <p14:creationId xmlns:p14="http://schemas.microsoft.com/office/powerpoint/2010/main" xmlns="" val="3381130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wd">
                                    <p:tmPct val="10000"/>
                                  </p:iterate>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8" grpId="0" animBg="1"/>
      <p:bldP spid="6" grpId="0" animBg="1"/>
      <p:bldP spid="11" grpId="0" animBg="1"/>
      <p:bldP spid="12" grpId="0" animBg="1"/>
      <p:bldP spid="13"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555776" y="1331704"/>
            <a:ext cx="5244292" cy="648072"/>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l"/>
            <a:r>
              <a:rPr lang="ar-SA"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مقدمة في  الشروط و الأركان</a:t>
            </a:r>
            <a:endParaRPr lang="ar-SA" sz="3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9" name="مستطيل مستدير الزوايا 8"/>
          <p:cNvSpPr/>
          <p:nvPr/>
        </p:nvSpPr>
        <p:spPr>
          <a:xfrm>
            <a:off x="349221" y="3933056"/>
            <a:ext cx="4222779" cy="2592288"/>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just">
              <a:defRPr/>
            </a:pPr>
            <a:r>
              <a:rPr lang="ar-SA" sz="2400" dirty="0" smtClean="0">
                <a:solidFill>
                  <a:schemeClr val="tx2">
                    <a:lumMod val="75000"/>
                  </a:schemeClr>
                </a:solidFill>
                <a:effectLst>
                  <a:outerShdw blurRad="38100" dist="38100" dir="2700000" algn="tl">
                    <a:srgbClr val="C0C0C0"/>
                  </a:outerShdw>
                </a:effectLst>
                <a:cs typeface="AL-Mohanad Bold" pitchFamily="2" charset="-78"/>
              </a:rPr>
              <a:t>لا </a:t>
            </a:r>
            <a:r>
              <a:rPr lang="ar-SA" sz="2400" dirty="0">
                <a:solidFill>
                  <a:schemeClr val="tx2">
                    <a:lumMod val="75000"/>
                  </a:schemeClr>
                </a:solidFill>
                <a:effectLst>
                  <a:outerShdw blurRad="38100" dist="38100" dir="2700000" algn="tl">
                    <a:srgbClr val="C0C0C0"/>
                  </a:outerShdw>
                </a:effectLst>
                <a:cs typeface="AL-Mohanad Bold" pitchFamily="2" charset="-78"/>
              </a:rPr>
              <a:t>يظهران ؛ لأن تطبيق القاعدة يكون دائما فرديا .</a:t>
            </a:r>
          </a:p>
        </p:txBody>
      </p:sp>
      <p:sp>
        <p:nvSpPr>
          <p:cNvPr id="5" name="نجمة مكونة من 7 نقاط 4"/>
          <p:cNvSpPr/>
          <p:nvPr/>
        </p:nvSpPr>
        <p:spPr>
          <a:xfrm>
            <a:off x="7257664" y="963312"/>
            <a:ext cx="1130760" cy="1160480"/>
          </a:xfrm>
          <a:prstGeom prst="star7">
            <a:avLst/>
          </a:prstGeom>
        </p:spPr>
        <p:style>
          <a:lnRef idx="0">
            <a:schemeClr val="dk1"/>
          </a:lnRef>
          <a:fillRef idx="3">
            <a:schemeClr val="dk1"/>
          </a:fillRef>
          <a:effectRef idx="3">
            <a:schemeClr val="dk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3755819" y="2771864"/>
            <a:ext cx="1635566" cy="543016"/>
          </a:xfrm>
          <a:prstGeom prst="snip2DiagRect">
            <a:avLst>
              <a:gd name="adj1" fmla="val 36011"/>
              <a:gd name="adj2" fmla="val 16667"/>
            </a:avLst>
          </a:prstGeom>
          <a:solidFill>
            <a:schemeClr val="bg1"/>
          </a:solidFill>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العموم</a:t>
            </a:r>
            <a:endParaRPr lang="ar-SA" sz="2800" dirty="0">
              <a:solidFill>
                <a:schemeClr val="tx1">
                  <a:lumMod val="95000"/>
                  <a:lumOff val="5000"/>
                </a:schemeClr>
              </a:solidFill>
              <a:cs typeface="AL-Mateen" pitchFamily="2" charset="-78"/>
            </a:endParaRPr>
          </a:p>
        </p:txBody>
      </p:sp>
      <p:sp>
        <p:nvSpPr>
          <p:cNvPr id="8" name="مستطيل ذو زوايا قطرية مخدوشة 7"/>
          <p:cNvSpPr/>
          <p:nvPr/>
        </p:nvSpPr>
        <p:spPr>
          <a:xfrm>
            <a:off x="3203848" y="2123792"/>
            <a:ext cx="2736304" cy="543016"/>
          </a:xfrm>
          <a:prstGeom prst="snip2DiagRect">
            <a:avLst>
              <a:gd name="adj1" fmla="val 36011"/>
              <a:gd name="adj2" fmla="val 16667"/>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شروطه </a:t>
            </a:r>
            <a:endParaRPr lang="ar-SA" sz="2800" dirty="0">
              <a:solidFill>
                <a:schemeClr val="tx1">
                  <a:lumMod val="95000"/>
                  <a:lumOff val="5000"/>
                </a:schemeClr>
              </a:solidFill>
              <a:cs typeface="AL-Mateen" pitchFamily="2" charset="-78"/>
            </a:endParaRPr>
          </a:p>
        </p:txBody>
      </p:sp>
      <p:sp>
        <p:nvSpPr>
          <p:cNvPr id="6" name="سداسي 5"/>
          <p:cNvSpPr/>
          <p:nvPr/>
        </p:nvSpPr>
        <p:spPr>
          <a:xfrm>
            <a:off x="5076056" y="2827348"/>
            <a:ext cx="504056" cy="434531"/>
          </a:xfrm>
          <a:prstGeom prst="hexagon">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3200" b="1" dirty="0" smtClean="0"/>
              <a:t>2</a:t>
            </a:r>
            <a:endParaRPr lang="ar-SA" sz="3200" b="1" dirty="0"/>
          </a:p>
        </p:txBody>
      </p:sp>
      <p:sp>
        <p:nvSpPr>
          <p:cNvPr id="11" name="مستطيل ذو زوايا قطرية مخدوشة 10"/>
          <p:cNvSpPr/>
          <p:nvPr/>
        </p:nvSpPr>
        <p:spPr>
          <a:xfrm>
            <a:off x="484960" y="3518622"/>
            <a:ext cx="3960440" cy="543016"/>
          </a:xfrm>
          <a:prstGeom prst="snip2DiagRect">
            <a:avLst>
              <a:gd name="adj1" fmla="val 36011"/>
              <a:gd name="adj2" fmla="val 16667"/>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400" dirty="0" smtClean="0">
                <a:solidFill>
                  <a:schemeClr val="bg1"/>
                </a:solidFill>
                <a:cs typeface="AL-Mateen" pitchFamily="2" charset="-78"/>
              </a:rPr>
              <a:t>هل يظهر العموم و التجريد عند التطبيق ؟ </a:t>
            </a:r>
            <a:endParaRPr lang="ar-SA" sz="2400" dirty="0">
              <a:solidFill>
                <a:schemeClr val="bg1"/>
              </a:solidFill>
              <a:cs typeface="AL-Mateen" pitchFamily="2" charset="-78"/>
            </a:endParaRPr>
          </a:p>
        </p:txBody>
      </p:sp>
      <p:sp>
        <p:nvSpPr>
          <p:cNvPr id="12" name="مستطيل مستدير الزوايا 11"/>
          <p:cNvSpPr/>
          <p:nvPr/>
        </p:nvSpPr>
        <p:spPr>
          <a:xfrm>
            <a:off x="4644008" y="3915461"/>
            <a:ext cx="4222779" cy="2592288"/>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just">
              <a:defRPr/>
            </a:pPr>
            <a:r>
              <a:rPr lang="ar-SA" sz="2400" dirty="0" smtClean="0">
                <a:solidFill>
                  <a:schemeClr val="tx2">
                    <a:lumMod val="75000"/>
                  </a:schemeClr>
                </a:solidFill>
                <a:effectLst>
                  <a:outerShdw blurRad="38100" dist="38100" dir="2700000" algn="tl">
                    <a:srgbClr val="C0C0C0"/>
                  </a:outerShdw>
                </a:effectLst>
                <a:cs typeface="AL-Mohanad Bold" pitchFamily="2" charset="-78"/>
              </a:rPr>
              <a:t>بمعنى </a:t>
            </a:r>
            <a:r>
              <a:rPr lang="ar-SA" sz="2400" dirty="0">
                <a:solidFill>
                  <a:schemeClr val="tx2">
                    <a:lumMod val="75000"/>
                  </a:schemeClr>
                </a:solidFill>
                <a:effectLst>
                  <a:outerShdw blurRad="38100" dist="38100" dir="2700000" algn="tl">
                    <a:srgbClr val="C0C0C0"/>
                  </a:outerShdw>
                </a:effectLst>
                <a:cs typeface="AL-Mohanad Bold" pitchFamily="2" charset="-78"/>
              </a:rPr>
              <a:t>الشمول ، والمقصود أن موضوع القضية لابد أن يتناول جميع أفراده الذين ينطبق عليهم معناه . وعموم الموضوع مترتب على تجريد القاعدة أو تجريد موضوعها لأن التجريد يعني العموم والاطراد .</a:t>
            </a:r>
          </a:p>
        </p:txBody>
      </p:sp>
      <p:sp>
        <p:nvSpPr>
          <p:cNvPr id="13" name="مستطيل ذو زوايا قطرية مخدوشة 12"/>
          <p:cNvSpPr/>
          <p:nvPr/>
        </p:nvSpPr>
        <p:spPr>
          <a:xfrm>
            <a:off x="5076056" y="3501027"/>
            <a:ext cx="3312368" cy="543016"/>
          </a:xfrm>
          <a:prstGeom prst="snip2DiagRect">
            <a:avLst>
              <a:gd name="adj1" fmla="val 36011"/>
              <a:gd name="adj2" fmla="val 16667"/>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400" dirty="0" smtClean="0">
                <a:solidFill>
                  <a:schemeClr val="bg1"/>
                </a:solidFill>
                <a:cs typeface="AL-Mateen" pitchFamily="2" charset="-78"/>
              </a:rPr>
              <a:t>تعريفه</a:t>
            </a:r>
            <a:endParaRPr lang="ar-SA" sz="2400" dirty="0">
              <a:solidFill>
                <a:schemeClr val="bg1"/>
              </a:solidFill>
              <a:cs typeface="AL-Mateen" pitchFamily="2" charset="-78"/>
            </a:endParaRPr>
          </a:p>
        </p:txBody>
      </p:sp>
    </p:spTree>
    <p:extLst>
      <p:ext uri="{BB962C8B-B14F-4D97-AF65-F5344CB8AC3E}">
        <p14:creationId xmlns:p14="http://schemas.microsoft.com/office/powerpoint/2010/main" xmlns="" val="350226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wd">
                                    <p:tmPct val="10000"/>
                                  </p:iterate>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6" grpId="0" animBg="1"/>
      <p:bldP spid="11" grpId="0" animBg="1"/>
      <p:bldP spid="12" grpId="0" animBg="1"/>
      <p:bldP spid="13"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555776" y="1412776"/>
            <a:ext cx="5244292" cy="648072"/>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l"/>
            <a:r>
              <a:rPr lang="ar-SA"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مقدمة في  الشروط و الأركان</a:t>
            </a:r>
            <a:endParaRPr lang="ar-SA" sz="3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9" name="مستطيل مستدير الزوايا 8"/>
          <p:cNvSpPr/>
          <p:nvPr/>
        </p:nvSpPr>
        <p:spPr>
          <a:xfrm>
            <a:off x="395536" y="4005064"/>
            <a:ext cx="7785831" cy="2232248"/>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defRPr/>
            </a:pPr>
            <a:r>
              <a:rPr lang="ar-SA" sz="2500" dirty="0" smtClean="0">
                <a:solidFill>
                  <a:schemeClr val="tx2">
                    <a:lumMod val="75000"/>
                  </a:schemeClr>
                </a:solidFill>
                <a:effectLst>
                  <a:outerShdw blurRad="38100" dist="38100" dir="2700000" algn="tl">
                    <a:srgbClr val="C0C0C0"/>
                  </a:outerShdw>
                </a:effectLst>
                <a:cs typeface="AL-Mohanad Bold" pitchFamily="2" charset="-78"/>
              </a:rPr>
              <a:t>وهو </a:t>
            </a:r>
            <a:r>
              <a:rPr lang="ar-SA" sz="2500" dirty="0">
                <a:solidFill>
                  <a:schemeClr val="tx2">
                    <a:lumMod val="75000"/>
                  </a:schemeClr>
                </a:solidFill>
                <a:effectLst>
                  <a:outerShdw blurRad="38100" dist="38100" dir="2700000" algn="tl">
                    <a:srgbClr val="C0C0C0"/>
                  </a:outerShdw>
                </a:effectLst>
                <a:cs typeface="AL-Mohanad Bold" pitchFamily="2" charset="-78"/>
              </a:rPr>
              <a:t>ما حمل على الموضوع أو أخبر به عنه أو نسب </a:t>
            </a:r>
            <a:r>
              <a:rPr lang="ar-SA" sz="2500" dirty="0" smtClean="0">
                <a:solidFill>
                  <a:schemeClr val="tx2">
                    <a:lumMod val="75000"/>
                  </a:schemeClr>
                </a:solidFill>
                <a:effectLst>
                  <a:outerShdw blurRad="38100" dist="38100" dir="2700000" algn="tl">
                    <a:srgbClr val="C0C0C0"/>
                  </a:outerShdw>
                </a:effectLst>
                <a:cs typeface="AL-Mohanad Bold" pitchFamily="2" charset="-78"/>
              </a:rPr>
              <a:t> أو </a:t>
            </a:r>
            <a:r>
              <a:rPr lang="ar-SA" sz="2500" dirty="0">
                <a:solidFill>
                  <a:schemeClr val="tx2">
                    <a:lumMod val="75000"/>
                  </a:schemeClr>
                </a:solidFill>
                <a:effectLst>
                  <a:outerShdw blurRad="38100" dist="38100" dir="2700000" algn="tl">
                    <a:srgbClr val="C0C0C0"/>
                  </a:outerShdw>
                </a:effectLst>
                <a:cs typeface="AL-Mohanad Bold" pitchFamily="2" charset="-78"/>
              </a:rPr>
              <a:t>أسند إليه ، وبواسطته ننفي أو نثبت وصفا أو صفات عن الموضوع ولا بد أن يكون ذلك الوصف بيانا لحكم شرعي أو لما لـه صلة بالحكم الشرعي ، كإثبات التيسير للمشقة ، والإزالــة للضــــرر . وقد يقع المحمول اسما كقولهم (العادة محكمة) و(الأمور بمقاصدها). </a:t>
            </a:r>
          </a:p>
        </p:txBody>
      </p:sp>
      <p:sp>
        <p:nvSpPr>
          <p:cNvPr id="5" name="نجمة مكونة من 7 نقاط 4"/>
          <p:cNvSpPr/>
          <p:nvPr/>
        </p:nvSpPr>
        <p:spPr>
          <a:xfrm>
            <a:off x="7257664" y="1044384"/>
            <a:ext cx="1130760" cy="1160480"/>
          </a:xfrm>
          <a:prstGeom prst="star7">
            <a:avLst/>
          </a:prstGeom>
        </p:spPr>
        <p:style>
          <a:lnRef idx="0">
            <a:schemeClr val="dk1"/>
          </a:lnRef>
          <a:fillRef idx="3">
            <a:schemeClr val="dk1"/>
          </a:fillRef>
          <a:effectRef idx="3">
            <a:schemeClr val="dk1"/>
          </a:effectRef>
          <a:fontRef idx="minor">
            <a:schemeClr val="lt1"/>
          </a:fontRef>
        </p:style>
        <p:txBody>
          <a:bodyPr rtlCol="1" anchor="ctr"/>
          <a:lstStyle/>
          <a:p>
            <a:pPr algn="ctr"/>
            <a:endParaRPr lang="ar-SA"/>
          </a:p>
        </p:txBody>
      </p:sp>
      <p:sp>
        <p:nvSpPr>
          <p:cNvPr id="10" name="مستطيل ذو زوايا قطرية مخدوشة 9"/>
          <p:cNvSpPr/>
          <p:nvPr/>
        </p:nvSpPr>
        <p:spPr>
          <a:xfrm>
            <a:off x="4220927" y="3140968"/>
            <a:ext cx="3719464" cy="543016"/>
          </a:xfrm>
          <a:prstGeom prst="snip2DiagRect">
            <a:avLst>
              <a:gd name="adj1" fmla="val 36011"/>
              <a:gd name="adj2" fmla="val 16667"/>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المحمول أي الحكم :</a:t>
            </a:r>
            <a:endParaRPr lang="ar-SA" sz="2800" dirty="0">
              <a:solidFill>
                <a:schemeClr val="tx1">
                  <a:lumMod val="95000"/>
                  <a:lumOff val="5000"/>
                </a:schemeClr>
              </a:solidFill>
              <a:cs typeface="AL-Mateen" pitchFamily="2" charset="-78"/>
            </a:endParaRPr>
          </a:p>
        </p:txBody>
      </p:sp>
      <p:sp>
        <p:nvSpPr>
          <p:cNvPr id="8" name="مستطيل ذو زوايا قطرية مخدوشة 7"/>
          <p:cNvSpPr/>
          <p:nvPr/>
        </p:nvSpPr>
        <p:spPr>
          <a:xfrm>
            <a:off x="3203848" y="2376330"/>
            <a:ext cx="2736304" cy="543016"/>
          </a:xfrm>
          <a:prstGeom prst="snip2DiagRect">
            <a:avLst>
              <a:gd name="adj1" fmla="val 36011"/>
              <a:gd name="adj2" fmla="val 16667"/>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أركان القاعدة </a:t>
            </a:r>
            <a:endParaRPr lang="ar-SA" sz="2800" dirty="0">
              <a:solidFill>
                <a:schemeClr val="tx1">
                  <a:lumMod val="95000"/>
                  <a:lumOff val="5000"/>
                </a:schemeClr>
              </a:solidFill>
              <a:cs typeface="AL-Mateen" pitchFamily="2" charset="-78"/>
            </a:endParaRPr>
          </a:p>
        </p:txBody>
      </p:sp>
      <p:sp>
        <p:nvSpPr>
          <p:cNvPr id="2" name="شكل بيضاوي 1"/>
          <p:cNvSpPr/>
          <p:nvPr/>
        </p:nvSpPr>
        <p:spPr>
          <a:xfrm>
            <a:off x="7533295" y="2998061"/>
            <a:ext cx="1296144" cy="792088"/>
          </a:xfrm>
          <a:prstGeom prst="ellipse">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3600" b="1" dirty="0" smtClean="0">
                <a:solidFill>
                  <a:schemeClr val="bg1"/>
                </a:solidFill>
                <a:effectLst>
                  <a:outerShdw blurRad="38100" dist="38100" dir="2700000" algn="tl">
                    <a:srgbClr val="000000">
                      <a:alpha val="43137"/>
                    </a:srgbClr>
                  </a:outerShdw>
                </a:effectLst>
              </a:rPr>
              <a:t>ثانياً</a:t>
            </a:r>
            <a:endParaRPr lang="ar-SA" sz="36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693042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iterate type="wd">
                                    <p:tmPct val="10000"/>
                                  </p:iterate>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2555776" y="1331704"/>
            <a:ext cx="5244292" cy="648072"/>
          </a:xfrm>
          <a:prstGeom prst="round2DiagRect">
            <a:avLst>
              <a:gd name="adj1" fmla="val 50000"/>
              <a:gd name="adj2" fmla="val 0"/>
            </a:avLst>
          </a:prstGeom>
        </p:spPr>
        <p:style>
          <a:lnRef idx="0">
            <a:schemeClr val="accent5"/>
          </a:lnRef>
          <a:fillRef idx="3">
            <a:schemeClr val="accent5"/>
          </a:fillRef>
          <a:effectRef idx="3">
            <a:schemeClr val="accent5"/>
          </a:effectRef>
          <a:fontRef idx="minor">
            <a:schemeClr val="lt1"/>
          </a:fontRef>
        </p:style>
        <p:txBody>
          <a:bodyPr rtlCol="1" anchor="ctr"/>
          <a:lstStyle/>
          <a:p>
            <a:pPr algn="l"/>
            <a:r>
              <a:rPr lang="ar-SA"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rPr>
              <a:t>مقدمة في  الشروط و الأركان</a:t>
            </a:r>
            <a:endParaRPr lang="ar-SA" sz="3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dvertisingBold" pitchFamily="2" charset="-78"/>
            </a:endParaRPr>
          </a:p>
        </p:txBody>
      </p:sp>
      <p:sp>
        <p:nvSpPr>
          <p:cNvPr id="9" name="مستطيل مستدير الزوايا 8"/>
          <p:cNvSpPr/>
          <p:nvPr/>
        </p:nvSpPr>
        <p:spPr>
          <a:xfrm>
            <a:off x="349221" y="3645005"/>
            <a:ext cx="4222779" cy="2592288"/>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just">
              <a:defRPr/>
            </a:pPr>
            <a:r>
              <a:rPr lang="ar-SA" sz="2400" dirty="0" smtClean="0">
                <a:solidFill>
                  <a:schemeClr val="tx2">
                    <a:lumMod val="75000"/>
                  </a:schemeClr>
                </a:solidFill>
                <a:effectLst>
                  <a:outerShdw blurRad="38100" dist="38100" dir="2700000" algn="tl">
                    <a:srgbClr val="C0C0C0"/>
                  </a:outerShdw>
                </a:effectLst>
                <a:cs typeface="AL-Mohanad Bold" pitchFamily="2" charset="-78"/>
              </a:rPr>
              <a:t>أن </a:t>
            </a:r>
            <a:r>
              <a:rPr lang="ar-SA" sz="2400" dirty="0">
                <a:solidFill>
                  <a:schemeClr val="tx2">
                    <a:lumMod val="75000"/>
                  </a:schemeClr>
                </a:solidFill>
                <a:effectLst>
                  <a:outerShdw blurRad="38100" dist="38100" dir="2700000" algn="tl">
                    <a:srgbClr val="C0C0C0"/>
                  </a:outerShdw>
                </a:effectLst>
                <a:cs typeface="AL-Mohanad Bold" pitchFamily="2" charset="-78"/>
              </a:rPr>
              <a:t>يكون حكما باتا غير متردد فيه : لأن التردد يفقد القاعدة الفقهية قيمتها ، وهيبة الامتثال، ويجردها عن كونها حكما. </a:t>
            </a:r>
          </a:p>
        </p:txBody>
      </p:sp>
      <p:sp>
        <p:nvSpPr>
          <p:cNvPr id="5" name="نجمة مكونة من 7 نقاط 4"/>
          <p:cNvSpPr/>
          <p:nvPr/>
        </p:nvSpPr>
        <p:spPr>
          <a:xfrm>
            <a:off x="7257664" y="963312"/>
            <a:ext cx="1130760" cy="1160480"/>
          </a:xfrm>
          <a:prstGeom prst="star7">
            <a:avLst/>
          </a:prstGeom>
        </p:spPr>
        <p:style>
          <a:lnRef idx="0">
            <a:schemeClr val="dk1"/>
          </a:lnRef>
          <a:fillRef idx="3">
            <a:schemeClr val="dk1"/>
          </a:fillRef>
          <a:effectRef idx="3">
            <a:schemeClr val="dk1"/>
          </a:effectRef>
          <a:fontRef idx="minor">
            <a:schemeClr val="lt1"/>
          </a:fontRef>
        </p:style>
        <p:txBody>
          <a:bodyPr rtlCol="1" anchor="ctr"/>
          <a:lstStyle/>
          <a:p>
            <a:pPr algn="ctr"/>
            <a:endParaRPr lang="ar-SA"/>
          </a:p>
        </p:txBody>
      </p:sp>
      <p:sp>
        <p:nvSpPr>
          <p:cNvPr id="8" name="مستطيل ذو زوايا قطرية مخدوشة 7"/>
          <p:cNvSpPr/>
          <p:nvPr/>
        </p:nvSpPr>
        <p:spPr>
          <a:xfrm>
            <a:off x="3203848" y="2123792"/>
            <a:ext cx="2736304" cy="543016"/>
          </a:xfrm>
          <a:prstGeom prst="snip2DiagRect">
            <a:avLst>
              <a:gd name="adj1" fmla="val 36011"/>
              <a:gd name="adj2" fmla="val 16667"/>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2800" dirty="0" smtClean="0">
                <a:solidFill>
                  <a:schemeClr val="tx1">
                    <a:lumMod val="95000"/>
                    <a:lumOff val="5000"/>
                  </a:schemeClr>
                </a:solidFill>
                <a:cs typeface="AL-Mateen" pitchFamily="2" charset="-78"/>
              </a:rPr>
              <a:t>شروطه </a:t>
            </a:r>
            <a:endParaRPr lang="ar-SA" sz="2800" dirty="0">
              <a:solidFill>
                <a:schemeClr val="tx1">
                  <a:lumMod val="95000"/>
                  <a:lumOff val="5000"/>
                </a:schemeClr>
              </a:solidFill>
              <a:cs typeface="AL-Mateen" pitchFamily="2" charset="-78"/>
            </a:endParaRPr>
          </a:p>
        </p:txBody>
      </p:sp>
      <p:sp>
        <p:nvSpPr>
          <p:cNvPr id="11" name="مستطيل ذو زوايا قطرية مخدوشة 10"/>
          <p:cNvSpPr/>
          <p:nvPr/>
        </p:nvSpPr>
        <p:spPr>
          <a:xfrm>
            <a:off x="781269" y="3230571"/>
            <a:ext cx="3312368" cy="543016"/>
          </a:xfrm>
          <a:prstGeom prst="snip2DiagRect">
            <a:avLst>
              <a:gd name="adj1" fmla="val 36011"/>
              <a:gd name="adj2" fmla="val 16667"/>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400" dirty="0" smtClean="0">
                <a:solidFill>
                  <a:schemeClr val="bg1"/>
                </a:solidFill>
                <a:cs typeface="AL-Mateen" pitchFamily="2" charset="-78"/>
              </a:rPr>
              <a:t>ثانياً</a:t>
            </a:r>
            <a:endParaRPr lang="ar-SA" sz="2400" dirty="0">
              <a:solidFill>
                <a:schemeClr val="bg1"/>
              </a:solidFill>
              <a:cs typeface="AL-Mateen" pitchFamily="2" charset="-78"/>
            </a:endParaRPr>
          </a:p>
        </p:txBody>
      </p:sp>
      <p:sp>
        <p:nvSpPr>
          <p:cNvPr id="12" name="مستطيل مستدير الزوايا 11"/>
          <p:cNvSpPr/>
          <p:nvPr/>
        </p:nvSpPr>
        <p:spPr>
          <a:xfrm>
            <a:off x="4644008" y="3627410"/>
            <a:ext cx="4222779" cy="2592288"/>
          </a:xfrm>
          <a:prstGeom prst="roundRect">
            <a:avLst>
              <a:gd name="adj" fmla="val 11543"/>
            </a:avLst>
          </a:prstGeom>
        </p:spPr>
        <p:style>
          <a:lnRef idx="2">
            <a:schemeClr val="accent1"/>
          </a:lnRef>
          <a:fillRef idx="1">
            <a:schemeClr val="lt1"/>
          </a:fillRef>
          <a:effectRef idx="0">
            <a:schemeClr val="accent1"/>
          </a:effectRef>
          <a:fontRef idx="minor">
            <a:schemeClr val="dk1"/>
          </a:fontRef>
        </p:style>
        <p:txBody>
          <a:bodyPr rtlCol="1" anchor="ctr"/>
          <a:lstStyle/>
          <a:p>
            <a:pPr algn="just">
              <a:defRPr/>
            </a:pPr>
            <a:r>
              <a:rPr lang="ar-SA" sz="2400" dirty="0">
                <a:solidFill>
                  <a:schemeClr val="tx2">
                    <a:lumMod val="75000"/>
                  </a:schemeClr>
                </a:solidFill>
                <a:effectLst>
                  <a:outerShdw blurRad="38100" dist="38100" dir="2700000" algn="tl">
                    <a:srgbClr val="C0C0C0"/>
                  </a:outerShdw>
                </a:effectLst>
                <a:cs typeface="AL-Mohanad Bold" pitchFamily="2" charset="-78"/>
              </a:rPr>
              <a:t>أن يكون حكما شرعيا : وهذا يفهم من طبيعة القاعدة الفقهية لأننا ذكرنا أنها قضية كلية شرعية عملية ، فلابد أن يكون الحكم فيها شرعيا . </a:t>
            </a:r>
          </a:p>
        </p:txBody>
      </p:sp>
      <p:sp>
        <p:nvSpPr>
          <p:cNvPr id="13" name="مستطيل ذو زوايا قطرية مخدوشة 12"/>
          <p:cNvSpPr/>
          <p:nvPr/>
        </p:nvSpPr>
        <p:spPr>
          <a:xfrm>
            <a:off x="5076056" y="3212976"/>
            <a:ext cx="3312368" cy="543016"/>
          </a:xfrm>
          <a:prstGeom prst="snip2DiagRect">
            <a:avLst>
              <a:gd name="adj1" fmla="val 36011"/>
              <a:gd name="adj2" fmla="val 16667"/>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400" dirty="0" smtClean="0">
                <a:solidFill>
                  <a:schemeClr val="bg1"/>
                </a:solidFill>
                <a:cs typeface="AL-Mateen" pitchFamily="2" charset="-78"/>
              </a:rPr>
              <a:t>أولاً </a:t>
            </a:r>
            <a:endParaRPr lang="ar-SA" sz="2400" dirty="0">
              <a:solidFill>
                <a:schemeClr val="bg1"/>
              </a:solidFill>
              <a:cs typeface="AL-Mateen" pitchFamily="2" charset="-78"/>
            </a:endParaRPr>
          </a:p>
        </p:txBody>
      </p:sp>
    </p:spTree>
    <p:extLst>
      <p:ext uri="{BB962C8B-B14F-4D97-AF65-F5344CB8AC3E}">
        <p14:creationId xmlns:p14="http://schemas.microsoft.com/office/powerpoint/2010/main" xmlns="" val="3494771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1" grpId="0" animBg="1"/>
      <p:bldP spid="12" grpId="0" animBg="1"/>
      <p:bldP spid="13" grpId="0"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7953</Words>
  <Application>Microsoft Office PowerPoint</Application>
  <PresentationFormat>عرض على الشاشة (3:4)‏</PresentationFormat>
  <Paragraphs>1097</Paragraphs>
  <Slides>148</Slides>
  <Notes>48</Notes>
  <HiddenSlides>0</HiddenSlides>
  <MMClips>0</MMClips>
  <ScaleCrop>false</ScaleCrop>
  <HeadingPairs>
    <vt:vector size="4" baseType="variant">
      <vt:variant>
        <vt:lpstr>سمة</vt:lpstr>
      </vt:variant>
      <vt:variant>
        <vt:i4>1</vt:i4>
      </vt:variant>
      <vt:variant>
        <vt:lpstr>عناوين الشرائح</vt:lpstr>
      </vt:variant>
      <vt:variant>
        <vt:i4>148</vt:i4>
      </vt:variant>
    </vt:vector>
  </HeadingPairs>
  <TitlesOfParts>
    <vt:vector size="149" baseType="lpstr">
      <vt:lpstr>نسق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الشريحة 86</vt:lpstr>
      <vt:lpstr>الشريحة 87</vt:lpstr>
      <vt:lpstr>الشريحة 88</vt:lpstr>
      <vt:lpstr>الشريحة 89</vt:lpstr>
      <vt:lpstr>الشريحة 90</vt:lpstr>
      <vt:lpstr>الشريحة 91</vt:lpstr>
      <vt:lpstr>الشريحة 92</vt:lpstr>
      <vt:lpstr>الشريحة 93</vt:lpstr>
      <vt:lpstr>الشريحة 94</vt:lpstr>
      <vt:lpstr>الشريحة 95</vt:lpstr>
      <vt:lpstr>الشريحة 96</vt:lpstr>
      <vt:lpstr>الشريحة 97</vt:lpstr>
      <vt:lpstr>الشريحة 98</vt:lpstr>
      <vt:lpstr>الشريحة 99</vt:lpstr>
      <vt:lpstr>الشريحة 100</vt:lpstr>
      <vt:lpstr>الشريحة 101</vt:lpstr>
      <vt:lpstr>الشريحة 102</vt:lpstr>
      <vt:lpstr>الشريحة 103</vt:lpstr>
      <vt:lpstr>الشريحة 104</vt:lpstr>
      <vt:lpstr>الشريحة 105</vt:lpstr>
      <vt:lpstr>الشريحة 106</vt:lpstr>
      <vt:lpstr>الشريحة 107</vt:lpstr>
      <vt:lpstr>الشريحة 108</vt:lpstr>
      <vt:lpstr>الشريحة 109</vt:lpstr>
      <vt:lpstr>الشريحة 110</vt:lpstr>
      <vt:lpstr>الشريحة 111</vt:lpstr>
      <vt:lpstr>الشريحة 112</vt:lpstr>
      <vt:lpstr>الشريحة 113</vt:lpstr>
      <vt:lpstr>الشريحة 114</vt:lpstr>
      <vt:lpstr>الشريحة 115</vt:lpstr>
      <vt:lpstr>الشريحة 116</vt:lpstr>
      <vt:lpstr>الشريحة 117</vt:lpstr>
      <vt:lpstr>الشريحة 118</vt:lpstr>
      <vt:lpstr>الشريحة 119</vt:lpstr>
      <vt:lpstr>الشريحة 120</vt:lpstr>
      <vt:lpstr>الشريحة 121</vt:lpstr>
      <vt:lpstr>الشريحة 122</vt:lpstr>
      <vt:lpstr>الشريحة 123</vt:lpstr>
      <vt:lpstr>الشريحة 124</vt:lpstr>
      <vt:lpstr>الشريحة 125</vt:lpstr>
      <vt:lpstr>الشريحة 126</vt:lpstr>
      <vt:lpstr>الشريحة 127</vt:lpstr>
      <vt:lpstr>الشريحة 128</vt:lpstr>
      <vt:lpstr>الشريحة 129</vt:lpstr>
      <vt:lpstr>الشريحة 130</vt:lpstr>
      <vt:lpstr>الشريحة 131</vt:lpstr>
      <vt:lpstr>الشريحة 132</vt:lpstr>
      <vt:lpstr>الشريحة 133</vt:lpstr>
      <vt:lpstr>الشريحة 134</vt:lpstr>
      <vt:lpstr>الشريحة 135</vt:lpstr>
      <vt:lpstr>الشريحة 136</vt:lpstr>
      <vt:lpstr>الشريحة 137</vt:lpstr>
      <vt:lpstr>الشريحة 138</vt:lpstr>
      <vt:lpstr>الشريحة 139</vt:lpstr>
      <vt:lpstr>الشريحة 140</vt:lpstr>
      <vt:lpstr>الشريحة 141</vt:lpstr>
      <vt:lpstr>الشريحة 142</vt:lpstr>
      <vt:lpstr>الشريحة 143</vt:lpstr>
      <vt:lpstr>الشريحة 144</vt:lpstr>
      <vt:lpstr>الشريحة 145</vt:lpstr>
      <vt:lpstr>الشريحة 146</vt:lpstr>
      <vt:lpstr>الشريحة 147</vt:lpstr>
      <vt:lpstr>الشريحة 148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Turki</dc:creator>
  <cp:lastModifiedBy>user1</cp:lastModifiedBy>
  <cp:revision>26</cp:revision>
  <dcterms:created xsi:type="dcterms:W3CDTF">2010-08-06T17:38:27Z</dcterms:created>
  <dcterms:modified xsi:type="dcterms:W3CDTF">2010-08-09T19:22:11Z</dcterms:modified>
</cp:coreProperties>
</file>