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672" r:id="rId4"/>
    <p:sldMasterId id="2147483899" r:id="rId5"/>
  </p:sldMasterIdLst>
  <p:notesMasterIdLst>
    <p:notesMasterId r:id="rId15"/>
  </p:notesMasterIdLst>
  <p:handoutMasterIdLst>
    <p:handoutMasterId r:id="rId16"/>
  </p:handoutMasterIdLst>
  <p:sldIdLst>
    <p:sldId id="290" r:id="rId6"/>
    <p:sldId id="291" r:id="rId7"/>
    <p:sldId id="296" r:id="rId8"/>
    <p:sldId id="292" r:id="rId9"/>
    <p:sldId id="297" r:id="rId10"/>
    <p:sldId id="295" r:id="rId11"/>
    <p:sldId id="293" r:id="rId12"/>
    <p:sldId id="299" r:id="rId13"/>
    <p:sldId id="298" r:id="rId14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3366"/>
    <a:srgbClr val="FFFF00"/>
    <a:srgbClr val="FF0066"/>
    <a:srgbClr val="00CC99"/>
    <a:srgbClr val="FFCC00"/>
    <a:srgbClr val="000066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24" autoAdjust="0"/>
  </p:normalViewPr>
  <p:slideViewPr>
    <p:cSldViewPr>
      <p:cViewPr>
        <p:scale>
          <a:sx n="66" d="100"/>
          <a:sy n="66" d="100"/>
        </p:scale>
        <p:origin x="-63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fld id="{EFA4A697-F5FD-4ACE-83B4-B4ABF1C9930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fld id="{68C0ED75-6430-4F57-A278-B3C4C6EA0FC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17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مستطيل 1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مستطيل 1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مستطيل 2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مستطيل 23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مستطيل 24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مستطيل 25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مستطيل 26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مستطيل 27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15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5A6E15-7BCC-4611-841B-39A0E58BB5C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66CD2-319A-4178-A538-F3F3402B301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3EA0B-377C-4517-BD63-08B3A81DF34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حر 8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شكل حر 10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6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DA9ED-2F2E-44A6-A4FC-0CEF9ED4E6E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175C4-277A-4715-ADF9-5FCE02B0569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حر 8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شكل حر 10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824CD-2390-4A83-AC10-7EED17740BE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BAC50-0A7B-4A8C-960D-90B73652A5C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29DA8-749A-4381-8E81-AA4636FBF33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DE87B-1E10-4ABF-B857-F22C5ECC773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5D203-88C7-4FCA-89A1-289BDBAC157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A8E48-A0F2-452D-8111-4904F2E9375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39639-6339-42DF-9788-2778ECA151B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44CBC-DE6D-41D8-9F8B-36EC1C502C6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6F117-609D-4FD0-AF26-1834E838472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2E6DA-F107-44E9-8BFA-D66567DC872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حر 17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شكل حر 18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شكل حر 19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شكل حر 20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شكل حر 23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شكل حر 24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شكل حر 25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شكل حر 26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شكل حر 27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شكل حر 28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شكل حر 29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شكل حر 30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شكل حر 31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شكل حر 32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شكل حر 33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مستطيل 34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مستطيل 35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مستطيل 36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مستطيل 37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مستطيل 38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مستطيل 39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5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18F244-53D9-41AE-83C5-C198484A981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133F84-B1F2-4A1B-A753-444DB6F37B5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17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مستطيل 18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مستطيل 19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مستطيل 20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مستطيل 23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مستطيل 24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مستطيل 25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مستطيل 26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مستطيل 27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مستطيل 28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EB24AB-C534-43F8-AEEE-C61F02D2095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09F49-D36D-4D22-92AD-8B6243614B3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CC672E-5975-475C-9B10-6FCE83F45CB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CEA2D-8E68-40CD-8FAA-0F04FF230F8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1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رابط مستقيم 1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مجموعة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رابط مستقيم 20"/>
            <p:cNvCxnSpPr/>
            <p:nvPr/>
          </p:nvCxnSpPr>
          <p:spPr>
            <a:xfrm rot="16200000">
              <a:off x="6663593" y="12751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رابط مستقيم 23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رابط مستقيم 24"/>
            <p:cNvCxnSpPr/>
            <p:nvPr/>
          </p:nvCxnSpPr>
          <p:spPr>
            <a:xfrm rot="5400000" flipH="1">
              <a:off x="6744513" y="1274199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مجموعة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رابط مستقيم 26"/>
            <p:cNvCxnSpPr/>
            <p:nvPr/>
          </p:nvCxnSpPr>
          <p:spPr>
            <a:xfrm rot="16200000">
              <a:off x="6663593" y="12751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رابط مستقيم 27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رابط مستقيم 28"/>
            <p:cNvCxnSpPr/>
            <p:nvPr/>
          </p:nvCxnSpPr>
          <p:spPr>
            <a:xfrm rot="5400000" flipH="1">
              <a:off x="6744513" y="1274199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مجموعة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رابط مستقيم 30"/>
            <p:cNvCxnSpPr/>
            <p:nvPr/>
          </p:nvCxnSpPr>
          <p:spPr>
            <a:xfrm rot="16200000">
              <a:off x="6663592" y="12751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رابط مستقيم 31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رابط مستقيم 32"/>
            <p:cNvCxnSpPr/>
            <p:nvPr/>
          </p:nvCxnSpPr>
          <p:spPr>
            <a:xfrm rot="5400000" flipH="1">
              <a:off x="6744512" y="12741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عنوان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0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EAA811-0351-4037-9A5B-CE6A52D5B4B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مستطيل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مستطيل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مستطيل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مستطيل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مستطيل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مستطيل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مستطيل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36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1DC087C-EB1E-447D-9C21-89308A8D661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6" r:id="rId1"/>
    <p:sldLayoutId id="2147483955" r:id="rId2"/>
    <p:sldLayoutId id="2147483967" r:id="rId3"/>
    <p:sldLayoutId id="2147483968" r:id="rId4"/>
    <p:sldLayoutId id="2147483969" r:id="rId5"/>
    <p:sldLayoutId id="2147483956" r:id="rId6"/>
    <p:sldLayoutId id="2147483970" r:id="rId7"/>
    <p:sldLayoutId id="2147483957" r:id="rId8"/>
    <p:sldLayoutId id="2147483971" r:id="rId9"/>
    <p:sldLayoutId id="2147483958" r:id="rId10"/>
    <p:sldLayoutId id="2147483959" r:id="rId11"/>
  </p:sldLayoutIdLst>
  <p:transition spd="slow">
    <p:wipe dir="u"/>
  </p:transition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  <a:cs typeface="Tahoma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  <a:cs typeface="Tahoma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  <a:cs typeface="Tahoma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  <a:cs typeface="Tahoma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  <a:cs typeface="Tahoma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  <a:cs typeface="Tahoma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  <a:cs typeface="Tahoma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  <a:cs typeface="Tahoma" pitchFamily="34" charset="0"/>
        </a:defRPr>
      </a:lvl9pPr>
      <a:extLst/>
    </p:titleStyle>
    <p:bodyStyle>
      <a:lvl1pPr marL="411163" indent="-342900" algn="r" rtl="1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r" rtl="1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r" rtl="1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2" name="عنصر نائب للعنوان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2053" name="عنصر نائب للنص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E6991AAB-7A78-4872-9BCB-7E966444529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2" r:id="rId1"/>
    <p:sldLayoutId id="2147483960" r:id="rId2"/>
    <p:sldLayoutId id="2147483973" r:id="rId3"/>
    <p:sldLayoutId id="2147483961" r:id="rId4"/>
    <p:sldLayoutId id="2147483974" r:id="rId5"/>
    <p:sldLayoutId id="2147483962" r:id="rId6"/>
    <p:sldLayoutId id="2147483963" r:id="rId7"/>
    <p:sldLayoutId id="2147483975" r:id="rId8"/>
    <p:sldLayoutId id="2147483976" r:id="rId9"/>
    <p:sldLayoutId id="2147483964" r:id="rId10"/>
    <p:sldLayoutId id="2147483965" r:id="rId11"/>
  </p:sldLayoutIdLst>
  <p:transition spd="slow">
    <p:wipe dir="u"/>
  </p:transition>
  <p:timing>
    <p:tnLst>
      <p:par>
        <p:cTn id="1" dur="indefinite" restart="never" nodeType="tmRoot"/>
      </p:par>
    </p:tnLst>
  </p:timing>
  <p:txStyles>
    <p:titleStyle>
      <a:lvl1pPr algn="l" rtl="1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cs typeface="Tahoma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cs typeface="Tahoma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cs typeface="Tahoma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cs typeface="Tahoma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cs typeface="Tahoma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cs typeface="Tahoma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cs typeface="Tahoma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cs typeface="Tahoma" pitchFamily="34" charset="0"/>
        </a:defRPr>
      </a:lvl9pPr>
    </p:titleStyle>
    <p:bodyStyle>
      <a:lvl1pPr marL="419100" indent="-382588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r" rtl="1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r" rtl="1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r" rtl="1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5" y="512763"/>
            <a:ext cx="77724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3600" dirty="0" smtClean="0">
                <a:solidFill>
                  <a:srgbClr val="FFFF00"/>
                </a:solidFill>
                <a:cs typeface="AL-Bsher" pitchFamily="2" charset="-78"/>
              </a:rPr>
              <a:t>التحديات التي تواجه الثقافة  الإسلامية</a:t>
            </a:r>
            <a:endParaRPr lang="ar-SA" sz="3600" dirty="0">
              <a:solidFill>
                <a:srgbClr val="FFFF00"/>
              </a:solidFill>
              <a:cs typeface="AL-Bsher" pitchFamily="2" charset="-78"/>
            </a:endParaRPr>
          </a:p>
        </p:txBody>
      </p:sp>
      <p:sp>
        <p:nvSpPr>
          <p:cNvPr id="14339" name="عنصر نائب للنص 11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3"/>
          </a:xfrm>
        </p:spPr>
        <p:txBody>
          <a:bodyPr/>
          <a:lstStyle/>
          <a:p>
            <a:pPr marL="73025" algn="ctr"/>
            <a:r>
              <a:rPr lang="ar-SA" smtClean="0"/>
              <a:t>ثانيا: الغزو الفكري</a:t>
            </a:r>
          </a:p>
        </p:txBody>
      </p:sp>
      <p:sp>
        <p:nvSpPr>
          <p:cNvPr id="14340" name="عنصر نائب للنص 12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3"/>
          </a:xfrm>
        </p:spPr>
        <p:txBody>
          <a:bodyPr/>
          <a:lstStyle/>
          <a:p>
            <a:pPr marL="73025" algn="ctr"/>
            <a:r>
              <a:rPr lang="ar-SA" smtClean="0"/>
              <a:t>أولا الغزو العسكري</a:t>
            </a:r>
          </a:p>
        </p:txBody>
      </p:sp>
      <p:pic>
        <p:nvPicPr>
          <p:cNvPr id="14341" name="عنصر نائب للمحتوى 15" descr="الغزو الفكري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492375"/>
            <a:ext cx="4040188" cy="4105275"/>
          </a:xfrm>
        </p:spPr>
      </p:pic>
      <p:pic>
        <p:nvPicPr>
          <p:cNvPr id="14342" name="عنصر نائب للمحتوى 9" descr="فارس عودة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5025" y="2492375"/>
            <a:ext cx="4041775" cy="3889375"/>
          </a:xfr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755650"/>
          </a:xfrm>
        </p:spPr>
        <p:txBody>
          <a:bodyPr/>
          <a:lstStyle/>
          <a:p>
            <a:pPr algn="ctr">
              <a:defRPr/>
            </a:pPr>
            <a:r>
              <a:rPr lang="ar-SA" dirty="0" smtClean="0">
                <a:solidFill>
                  <a:srgbClr val="FFFF00"/>
                </a:solidFill>
              </a:rPr>
              <a:t>أولا الغزو العسكري	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9219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ar-SA" smtClean="0"/>
          </a:p>
          <a:p>
            <a:pPr>
              <a:buFont typeface="Wingdings" pitchFamily="2" charset="2"/>
              <a:buNone/>
            </a:pPr>
            <a:r>
              <a:rPr lang="ar-SA" smtClean="0"/>
              <a:t>1- الحروب الصليبية (في القرنين 5+6)</a:t>
            </a:r>
          </a:p>
          <a:p>
            <a:r>
              <a:rPr lang="ar-SA" smtClean="0"/>
              <a:t>ما المقصود بالحروب الصليبية؟</a:t>
            </a:r>
          </a:p>
          <a:p>
            <a:pPr algn="ctr"/>
            <a:r>
              <a:rPr lang="ar-SA" sz="1800" smtClean="0">
                <a:solidFill>
                  <a:srgbClr val="FFFF00"/>
                </a:solidFill>
              </a:rPr>
              <a:t>يمكن الرجوع إلى أفلام وثائقية في يوتيوب تحت عنوان:</a:t>
            </a:r>
          </a:p>
          <a:p>
            <a:pPr algn="ctr">
              <a:buFont typeface="Wingdings" pitchFamily="2" charset="2"/>
              <a:buNone/>
            </a:pPr>
            <a:r>
              <a:rPr lang="ar-SA" sz="1800" smtClean="0">
                <a:solidFill>
                  <a:srgbClr val="FFFF00"/>
                </a:solidFill>
              </a:rPr>
              <a:t>1/ (الحروب الصليبيه, الطريق الى القدس)</a:t>
            </a:r>
          </a:p>
          <a:p>
            <a:pPr algn="ctr">
              <a:buFont typeface="Wingdings" pitchFamily="2" charset="2"/>
              <a:buNone/>
            </a:pPr>
            <a:r>
              <a:rPr lang="ar-SA" sz="1800" smtClean="0">
                <a:solidFill>
                  <a:srgbClr val="FFFF00"/>
                </a:solidFill>
              </a:rPr>
              <a:t>2/ (الصليبيون يفقدون الحصون)</a:t>
            </a:r>
          </a:p>
          <a:p>
            <a:pPr>
              <a:buFont typeface="Wingdings" pitchFamily="2" charset="2"/>
              <a:buNone/>
            </a:pPr>
            <a:r>
              <a:rPr lang="ar-SA" smtClean="0"/>
              <a:t>2- غزو التتار (المغول) (ق: ق7)</a:t>
            </a:r>
          </a:p>
          <a:p>
            <a:pPr>
              <a:buFont typeface="Wingdings" pitchFamily="2" charset="2"/>
              <a:buNone/>
            </a:pPr>
            <a:r>
              <a:rPr lang="ar-SA" smtClean="0"/>
              <a:t>3- الاستعمار للدول الإسلامية من الدول الغربية</a:t>
            </a:r>
          </a:p>
        </p:txBody>
      </p:sp>
      <p:sp>
        <p:nvSpPr>
          <p:cNvPr id="4" name="عنوان 1"/>
          <p:cNvSpPr txBox="1">
            <a:spLocks/>
          </p:cNvSpPr>
          <p:nvPr/>
        </p:nvSpPr>
        <p:spPr>
          <a:xfrm>
            <a:off x="827088" y="1412875"/>
            <a:ext cx="7772400" cy="75565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ar-SA" sz="4000" b="1" spc="-100" dirty="0">
                <a:solidFill>
                  <a:srgbClr val="FFFF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ما هي أبرز التحديات العسكرية للمسلمين</a:t>
            </a:r>
            <a:r>
              <a:rPr lang="ar-SA" sz="4000" spc="-1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؟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عنصر نائب للمحتوى 3" descr="انتشار الاسلام بحد السي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ربع نص 4"/>
          <p:cNvSpPr txBox="1"/>
          <p:nvPr/>
        </p:nvSpPr>
        <p:spPr>
          <a:xfrm>
            <a:off x="0" y="260648"/>
            <a:ext cx="4896544" cy="2985433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algn="ctr">
              <a:defRPr/>
            </a:pPr>
            <a:r>
              <a:rPr lang="ar-SA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HQPB3" pitchFamily="2" charset="2"/>
                <a:cs typeface="Al-Mothnna" pitchFamily="2" charset="-78"/>
              </a:rPr>
              <a:t>ما هي المعاني المحتملة للصورة</a:t>
            </a:r>
          </a:p>
          <a:p>
            <a:pPr algn="ctr">
              <a:defRPr/>
            </a:pPr>
            <a:r>
              <a:rPr lang="ar-SA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HQPB3" pitchFamily="2" charset="2"/>
                <a:cs typeface="Al-Mothnna" pitchFamily="2" charset="-78"/>
              </a:rPr>
              <a:t>ثم أجب عن الأسئلة في الشريحة التالية</a:t>
            </a:r>
          </a:p>
        </p:txBody>
      </p:sp>
      <p:sp>
        <p:nvSpPr>
          <p:cNvPr id="6" name="سهم للأسفل 5"/>
          <p:cNvSpPr/>
          <p:nvPr/>
        </p:nvSpPr>
        <p:spPr>
          <a:xfrm>
            <a:off x="250825" y="4076700"/>
            <a:ext cx="612775" cy="15128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11160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2800" dirty="0" err="1" smtClean="0">
                <a:solidFill>
                  <a:srgbClr val="FFFF00"/>
                </a:solidFill>
              </a:rPr>
              <a:t>نشاط </a:t>
            </a:r>
            <a:r>
              <a:rPr lang="ar-SA" sz="2800" dirty="0" smtClean="0">
                <a:solidFill>
                  <a:srgbClr val="FFFF00"/>
                </a:solidFill>
              </a:rPr>
              <a:t>(1</a:t>
            </a:r>
            <a:r>
              <a:rPr lang="ar-SA" sz="2800" dirty="0" err="1" smtClean="0">
                <a:solidFill>
                  <a:srgbClr val="FFFF00"/>
                </a:solidFill>
              </a:rPr>
              <a:t>)</a:t>
            </a:r>
            <a:r>
              <a:rPr lang="ar-SA" sz="2800" dirty="0" smtClean="0">
                <a:solidFill>
                  <a:srgbClr val="FFFF00"/>
                </a:solidFill>
              </a:rPr>
              <a:t/>
            </a:r>
            <a:br>
              <a:rPr lang="ar-SA" sz="2800" dirty="0" smtClean="0">
                <a:solidFill>
                  <a:srgbClr val="FFFF00"/>
                </a:solidFill>
              </a:rPr>
            </a:br>
            <a:r>
              <a:rPr lang="ar-SA" dirty="0" smtClean="0">
                <a:solidFill>
                  <a:schemeClr val="accent1">
                    <a:lumMod val="60000"/>
                    <a:lumOff val="40000"/>
                  </a:schemeClr>
                </a:solidFill>
                <a:cs typeface="Al-Mothnna" pitchFamily="2" charset="-78"/>
              </a:rPr>
              <a:t>كشاب مسلم: أجب  عن هذه القضايا</a:t>
            </a:r>
            <a:endParaRPr lang="ar-SA" dirty="0">
              <a:solidFill>
                <a:schemeClr val="accent1">
                  <a:lumMod val="60000"/>
                  <a:lumOff val="40000"/>
                </a:schemeClr>
              </a:solidFill>
              <a:cs typeface="Al-Mothnna" pitchFamily="2" charset="-78"/>
            </a:endParaRPr>
          </a:p>
        </p:txBody>
      </p:sp>
      <p:pic>
        <p:nvPicPr>
          <p:cNvPr id="6" name="عنصر نائب للمحتوى 5" descr="السيف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51701"/>
            <a:ext cx="3657600" cy="34229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عنصر نائب للمحتوى 4" descr="سلام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67200" y="2075181"/>
            <a:ext cx="3657600" cy="3576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785225" cy="685800"/>
          </a:xfrm>
        </p:spPr>
        <p:txBody>
          <a:bodyPr/>
          <a:lstStyle/>
          <a:p>
            <a:pPr algn="ctr">
              <a:defRPr/>
            </a:pPr>
            <a:r>
              <a:rPr lang="ar-SA" sz="2800" dirty="0" smtClean="0">
                <a:solidFill>
                  <a:srgbClr val="FFFF00"/>
                </a:solidFill>
              </a:rPr>
              <a:t>شهادات: ماذا صنع المسلمون والصليبيون عند دخول </a:t>
            </a:r>
            <a:r>
              <a:rPr lang="ar-SA" sz="2800" dirty="0" err="1" smtClean="0">
                <a:solidFill>
                  <a:srgbClr val="FFFF00"/>
                </a:solidFill>
              </a:rPr>
              <a:t>القدس؟</a:t>
            </a:r>
            <a:endParaRPr lang="ar-SA" sz="2800" dirty="0">
              <a:solidFill>
                <a:srgbClr val="FFFF00"/>
              </a:solidFill>
            </a:endParaRPr>
          </a:p>
        </p:txBody>
      </p:sp>
      <p:pic>
        <p:nvPicPr>
          <p:cNvPr id="8" name="عنصر نائب للمحتوى 7" descr="قصة الحضارة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2592288" cy="5472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عنصر نائب للمحتوى 17" descr="قصة الحضارة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049488" y="908720"/>
            <a:ext cx="5770984" cy="5688632"/>
          </a:xfrm>
          <a:effectLst>
            <a:softEdge rad="112500"/>
          </a:effectLst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7772400" cy="468313"/>
          </a:xfrm>
        </p:spPr>
        <p:txBody>
          <a:bodyPr/>
          <a:lstStyle/>
          <a:p>
            <a:pPr algn="ctr">
              <a:defRPr/>
            </a:pPr>
            <a:r>
              <a:rPr lang="ar-SA" sz="2800" dirty="0" smtClean="0">
                <a:solidFill>
                  <a:srgbClr val="FFFF00"/>
                </a:solidFill>
              </a:rPr>
              <a:t>(نشاط</a:t>
            </a:r>
            <a:r>
              <a:rPr lang="ar-SA" sz="2800" dirty="0" err="1" smtClean="0">
                <a:solidFill>
                  <a:srgbClr val="FFFF00"/>
                </a:solidFill>
              </a:rPr>
              <a:t>)</a:t>
            </a:r>
            <a:r>
              <a:rPr lang="ar-SA" sz="3200" dirty="0" smtClean="0">
                <a:solidFill>
                  <a:srgbClr val="FFFF00"/>
                </a:solidFill>
              </a:rPr>
              <a:t/>
            </a:r>
            <a:br>
              <a:rPr lang="ar-SA" sz="3200" dirty="0" smtClean="0">
                <a:solidFill>
                  <a:srgbClr val="FFFF00"/>
                </a:solidFill>
              </a:rPr>
            </a:br>
            <a:r>
              <a:rPr lang="ar-SA" sz="3000" dirty="0" smtClean="0">
                <a:solidFill>
                  <a:srgbClr val="FFFF00"/>
                </a:solidFill>
              </a:rPr>
              <a:t>تأمل </a:t>
            </a:r>
            <a:r>
              <a:rPr lang="ar-SA" sz="3000" dirty="0" err="1" smtClean="0">
                <a:solidFill>
                  <a:srgbClr val="FFFF00"/>
                </a:solidFill>
              </a:rPr>
              <a:t>الصور!</a:t>
            </a:r>
            <a:r>
              <a:rPr lang="ar-SA" sz="3000" dirty="0" smtClean="0">
                <a:solidFill>
                  <a:srgbClr val="FFFF00"/>
                </a:solidFill>
              </a:rPr>
              <a:t> وأين التقطت؟، ثم ناقش السؤالين أسفل</a:t>
            </a:r>
            <a:endParaRPr lang="ar-SA" sz="3000" dirty="0">
              <a:solidFill>
                <a:srgbClr val="FFFF00"/>
              </a:solidFill>
            </a:endParaRPr>
          </a:p>
        </p:txBody>
      </p:sp>
      <p:sp>
        <p:nvSpPr>
          <p:cNvPr id="7" name="عنصر نائب للنص 6"/>
          <p:cNvSpPr>
            <a:spLocks noGrp="1"/>
          </p:cNvSpPr>
          <p:nvPr>
            <p:ph type="body" idx="1"/>
          </p:nvPr>
        </p:nvSpPr>
        <p:spPr>
          <a:xfrm>
            <a:off x="179388" y="5661025"/>
            <a:ext cx="4259262" cy="965200"/>
          </a:xfrm>
        </p:spPr>
        <p:txBody>
          <a:bodyPr/>
          <a:lstStyle/>
          <a:p>
            <a:pPr algn="ctr">
              <a:defRPr/>
            </a:pPr>
            <a:r>
              <a:rPr lang="ar-SA" sz="2000" dirty="0" err="1" smtClean="0">
                <a:solidFill>
                  <a:schemeClr val="accent3"/>
                </a:solidFill>
              </a:rPr>
              <a:t>س2</a:t>
            </a:r>
            <a:r>
              <a:rPr lang="ar-SA" sz="2000" dirty="0" smtClean="0">
                <a:solidFill>
                  <a:schemeClr val="accent3"/>
                </a:solidFill>
              </a:rPr>
              <a:t>/ كيف ندافع عنها كأرض للمسلمين</a:t>
            </a:r>
            <a:endParaRPr lang="ar-SA" sz="2000" dirty="0">
              <a:solidFill>
                <a:schemeClr val="accent3"/>
              </a:solidFill>
            </a:endParaRPr>
          </a:p>
        </p:txBody>
      </p:sp>
      <p:sp>
        <p:nvSpPr>
          <p:cNvPr id="8" name="عنصر نائب للنص 7"/>
          <p:cNvSpPr>
            <a:spLocks noGrp="1"/>
          </p:cNvSpPr>
          <p:nvPr>
            <p:ph type="body" sz="half" idx="3"/>
          </p:nvPr>
        </p:nvSpPr>
        <p:spPr>
          <a:xfrm>
            <a:off x="4932363" y="5732463"/>
            <a:ext cx="4041775" cy="893762"/>
          </a:xfrm>
        </p:spPr>
        <p:txBody>
          <a:bodyPr/>
          <a:lstStyle/>
          <a:p>
            <a:pPr algn="ctr">
              <a:defRPr/>
            </a:pPr>
            <a:r>
              <a:rPr lang="ar-SA" sz="2000" dirty="0" err="1" smtClean="0">
                <a:solidFill>
                  <a:schemeClr val="accent3"/>
                </a:solidFill>
              </a:rPr>
              <a:t>س1</a:t>
            </a:r>
            <a:r>
              <a:rPr lang="ar-SA" sz="2000" dirty="0" smtClean="0">
                <a:solidFill>
                  <a:schemeClr val="accent3"/>
                </a:solidFill>
              </a:rPr>
              <a:t>/ ما هي قيمة فلسطين ولماذا هذا الاحتلال</a:t>
            </a:r>
            <a:endParaRPr lang="ar-SA" sz="2000" dirty="0">
              <a:solidFill>
                <a:schemeClr val="accent3"/>
              </a:solidFill>
            </a:endParaRPr>
          </a:p>
        </p:txBody>
      </p:sp>
      <p:pic>
        <p:nvPicPr>
          <p:cNvPr id="13317" name="عنصر نائب للمحتوى 10" descr="قصة محمد الدرة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484313"/>
            <a:ext cx="3887788" cy="4105275"/>
          </a:xfrm>
        </p:spPr>
      </p:pic>
      <p:pic>
        <p:nvPicPr>
          <p:cNvPr id="13318" name="عنصر نائب للمحتوى 9" descr="قصة محمد الدرة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825" y="1484313"/>
            <a:ext cx="3816350" cy="4105275"/>
          </a:xfr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1116012"/>
          </a:xfrm>
        </p:spPr>
        <p:txBody>
          <a:bodyPr/>
          <a:lstStyle/>
          <a:p>
            <a:pPr algn="ctr">
              <a:defRPr/>
            </a:pPr>
            <a:r>
              <a:rPr lang="ar-SA" sz="3200" dirty="0" smtClean="0">
                <a:solidFill>
                  <a:srgbClr val="FFFF00"/>
                </a:solidFill>
              </a:rPr>
              <a:t>قضية للنقاش</a:t>
            </a:r>
            <a:br>
              <a:rPr lang="ar-SA" sz="3200" dirty="0" smtClean="0">
                <a:solidFill>
                  <a:srgbClr val="FFFF00"/>
                </a:solidFill>
              </a:rPr>
            </a:br>
            <a:r>
              <a:rPr lang="ar-SA" sz="3200" dirty="0" smtClean="0">
                <a:solidFill>
                  <a:srgbClr val="FFFF00"/>
                </a:solidFill>
                <a:cs typeface="AL-Battar" pitchFamily="2" charset="-78"/>
              </a:rPr>
              <a:t>مع مجموعتك: قيم هذه المقولة</a:t>
            </a:r>
            <a:br>
              <a:rPr lang="ar-SA" sz="3200" dirty="0" smtClean="0">
                <a:solidFill>
                  <a:srgbClr val="FFFF00"/>
                </a:solidFill>
                <a:cs typeface="AL-Battar" pitchFamily="2" charset="-78"/>
              </a:rPr>
            </a:br>
            <a:endParaRPr lang="ar-SA" sz="3200" dirty="0">
              <a:solidFill>
                <a:srgbClr val="FFFF00"/>
              </a:solidFill>
            </a:endParaRPr>
          </a:p>
        </p:txBody>
      </p:sp>
      <p:sp>
        <p:nvSpPr>
          <p:cNvPr id="14339" name="عنصر نائب للمحتوى 5"/>
          <p:cNvSpPr>
            <a:spLocks noGrp="1"/>
          </p:cNvSpPr>
          <p:nvPr>
            <p:ph idx="1"/>
          </p:nvPr>
        </p:nvSpPr>
        <p:spPr>
          <a:xfrm>
            <a:off x="914400" y="1700213"/>
            <a:ext cx="7772400" cy="465613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ar-SA" sz="4400" smtClean="0">
                <a:solidFill>
                  <a:srgbClr val="92D050"/>
                </a:solidFill>
                <a:cs typeface="AL-Hor" pitchFamily="2" charset="-78"/>
              </a:rPr>
              <a:t> (إذا كان الإسلام دين الله حقا، فما سبب وقوع تلك المصائب عليهم؟)</a:t>
            </a:r>
          </a:p>
          <a:p>
            <a:pPr algn="ctr">
              <a:buFontTx/>
              <a:buChar char="-"/>
            </a:pPr>
            <a:r>
              <a:rPr lang="ar-SA" smtClean="0">
                <a:solidFill>
                  <a:srgbClr val="FF0000"/>
                </a:solidFill>
              </a:rPr>
              <a:t>عقوبة للمعرضين</a:t>
            </a:r>
          </a:p>
          <a:p>
            <a:pPr algn="ctr">
              <a:buFontTx/>
              <a:buChar char="-"/>
            </a:pPr>
            <a:r>
              <a:rPr lang="ar-SA" smtClean="0">
                <a:solidFill>
                  <a:srgbClr val="FF0000"/>
                </a:solidFill>
              </a:rPr>
              <a:t>رفعة للدرجات وتكفير السيئات</a:t>
            </a:r>
          </a:p>
          <a:p>
            <a:pPr algn="ctr">
              <a:buFontTx/>
              <a:buChar char="-"/>
            </a:pPr>
            <a:r>
              <a:rPr lang="ar-SA" smtClean="0">
                <a:solidFill>
                  <a:srgbClr val="FF0000"/>
                </a:solidFill>
              </a:rPr>
              <a:t>تنقية للصف الإسلامي من المنافقين</a:t>
            </a:r>
          </a:p>
          <a:p>
            <a:pPr algn="ctr">
              <a:buFontTx/>
              <a:buChar char="-"/>
            </a:pPr>
            <a:r>
              <a:rPr lang="ar-SA" smtClean="0">
                <a:solidFill>
                  <a:srgbClr val="92D050"/>
                </a:solidFill>
              </a:rPr>
              <a:t>(أخيرا: أذكر الأدلة القرآنية على هذه الأمور)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4825" y="512763"/>
            <a:ext cx="7772400" cy="914400"/>
          </a:xfrm>
        </p:spPr>
        <p:txBody>
          <a:bodyPr/>
          <a:lstStyle/>
          <a:p>
            <a:pPr algn="ctr">
              <a:defRPr/>
            </a:pPr>
            <a:r>
              <a:rPr lang="ar-SA" dirty="0" err="1" smtClean="0"/>
              <a:t>نشاط </a:t>
            </a:r>
            <a:r>
              <a:rPr lang="ar-SA" dirty="0" smtClean="0"/>
              <a:t>(2</a:t>
            </a:r>
            <a:r>
              <a:rPr lang="ar-SA" dirty="0" err="1" smtClean="0"/>
              <a:t>)</a:t>
            </a:r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684213" y="2708275"/>
            <a:ext cx="8218487" cy="3889375"/>
          </a:xfrm>
        </p:spPr>
        <p:txBody>
          <a:bodyPr/>
          <a:lstStyle/>
          <a:p>
            <a:pPr algn="ctr">
              <a:defRPr/>
            </a:pPr>
            <a:r>
              <a:rPr lang="ar-SA" sz="4400" dirty="0" smtClean="0">
                <a:solidFill>
                  <a:schemeClr val="tx1"/>
                </a:solidFill>
                <a:cs typeface="AL-Hor" pitchFamily="2" charset="-78"/>
              </a:rPr>
              <a:t>لقد تم غزو البلاد الإسلامية عدة مرات، فلم يتحول المسلمون عن دينهم رغم ما واجههم من </a:t>
            </a:r>
            <a:r>
              <a:rPr lang="ar-SA" sz="4400" dirty="0" err="1" smtClean="0">
                <a:solidFill>
                  <a:schemeClr val="tx1"/>
                </a:solidFill>
                <a:cs typeface="AL-Hor" pitchFamily="2" charset="-78"/>
              </a:rPr>
              <a:t>مذابح.</a:t>
            </a:r>
            <a:r>
              <a:rPr lang="ar-SA" sz="4400" dirty="0" smtClean="0">
                <a:solidFill>
                  <a:schemeClr val="tx1"/>
                </a:solidFill>
                <a:cs typeface="AL-Hor" pitchFamily="2" charset="-78"/>
              </a:rPr>
              <a:t> </a:t>
            </a:r>
          </a:p>
          <a:p>
            <a:pPr algn="ctr">
              <a:defRPr/>
            </a:pPr>
            <a:r>
              <a:rPr lang="ar-SA" sz="4400" dirty="0" smtClean="0">
                <a:solidFill>
                  <a:schemeClr val="tx1"/>
                </a:solidFill>
                <a:cs typeface="AL-Hor" pitchFamily="2" charset="-78"/>
              </a:rPr>
              <a:t>بينما عندما يغزوا المسلمون بلادا آخرى، تتحول تلك الشعوب للإسلام بلا مذابح</a:t>
            </a:r>
          </a:p>
          <a:p>
            <a:pPr algn="ctr">
              <a:defRPr/>
            </a:pPr>
            <a:r>
              <a:rPr lang="ar-SA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أوجد أهم الأسباب</a:t>
            </a:r>
          </a:p>
          <a:p>
            <a:pPr algn="ctr">
              <a:defRPr/>
            </a:pPr>
            <a:endParaRPr lang="ar-SA" sz="3600" dirty="0"/>
          </a:p>
        </p:txBody>
      </p:sp>
      <p:pic>
        <p:nvPicPr>
          <p:cNvPr id="30722" name="Picture 2" descr="C:\Users\Khaled\Pictures\الهلال والصليب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08684" cy="25145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lumMod val="50000"/>
                <a:lumOff val="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6"/>
          <p:cNvSpPr txBox="1"/>
          <p:nvPr/>
        </p:nvSpPr>
        <p:spPr>
          <a:xfrm>
            <a:off x="1763688" y="332656"/>
            <a:ext cx="5328592" cy="2862322"/>
          </a:xfrm>
          <a:prstGeom prst="rect">
            <a:avLst/>
          </a:prstGeom>
        </p:spPr>
        <p:style>
          <a:lnRef idx="0">
            <a:schemeClr val="accent4"/>
          </a:lnRef>
          <a:fillRef idx="1003">
            <a:schemeClr val="lt2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>
            <a:spAutoFit/>
          </a:bodyPr>
          <a:lstStyle>
            <a:defPPr>
              <a:defRPr lang="ar-SA"/>
            </a:defPPr>
            <a:lvl1pPr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None/>
              <a:defRPr/>
            </a:pPr>
            <a:r>
              <a:rPr lang="ar-SA" sz="36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Battar" pitchFamily="2" charset="-78"/>
              </a:rPr>
              <a:t>غزى </a:t>
            </a:r>
            <a:r>
              <a:rPr lang="ar-SA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  <a:cs typeface="AL-Battar" pitchFamily="2" charset="-78"/>
              </a:rPr>
              <a:t>التتار</a:t>
            </a:r>
            <a:r>
              <a:rPr lang="ar-SA" sz="36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Battar" pitchFamily="2" charset="-78"/>
              </a:rPr>
              <a:t> بلاد المسلمين ودمروا وقتلوا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ar-SA" sz="36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Battar" pitchFamily="2" charset="-78"/>
              </a:rPr>
              <a:t>بعد سنوات دخل </a:t>
            </a:r>
            <a:r>
              <a:rPr lang="ar-SA" sz="3600" dirty="0" err="1" smtClean="0">
                <a:solidFill>
                  <a:schemeClr val="bg1">
                    <a:lumMod val="95000"/>
                    <a:lumOff val="5000"/>
                  </a:schemeClr>
                </a:solidFill>
                <a:cs typeface="AL-Battar" pitchFamily="2" charset="-78"/>
              </a:rPr>
              <a:t>التتار</a:t>
            </a:r>
            <a:r>
              <a:rPr lang="ar-SA" sz="36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Battar" pitchFamily="2" charset="-78"/>
              </a:rPr>
              <a:t> في الإسلام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ar-SA" sz="3600" dirty="0" smtClean="0">
                <a:solidFill>
                  <a:srgbClr val="800000"/>
                </a:solidFill>
                <a:cs typeface="Al-Mothnna" pitchFamily="2" charset="-78"/>
              </a:rPr>
              <a:t>فما وجه الغرابة </a:t>
            </a:r>
            <a:r>
              <a:rPr lang="ar-SA" sz="3600" dirty="0" err="1" smtClean="0">
                <a:solidFill>
                  <a:srgbClr val="800000"/>
                </a:solidFill>
                <a:cs typeface="Al-Mothnna" pitchFamily="2" charset="-78"/>
              </a:rPr>
              <a:t>هنا؟</a:t>
            </a:r>
            <a:endParaRPr lang="ar-SA" sz="3600" dirty="0" smtClean="0">
              <a:solidFill>
                <a:srgbClr val="800000"/>
              </a:solidFill>
              <a:cs typeface="Al-Mothnna" pitchFamily="2" charset="-78"/>
            </a:endParaRPr>
          </a:p>
        </p:txBody>
      </p:sp>
      <p:sp>
        <p:nvSpPr>
          <p:cNvPr id="3" name="مربع نص 6"/>
          <p:cNvSpPr txBox="1"/>
          <p:nvPr/>
        </p:nvSpPr>
        <p:spPr>
          <a:xfrm>
            <a:off x="1908175" y="3357563"/>
            <a:ext cx="5327650" cy="31591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>
            <a:spAutoFit/>
          </a:bodyPr>
          <a:lstStyle>
            <a:defPPr>
              <a:defRPr lang="ar-SA"/>
            </a:defPPr>
            <a:lvl1pPr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None/>
              <a:defRPr/>
            </a:pPr>
            <a:r>
              <a:rPr lang="ar-SA" sz="28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Battar" pitchFamily="2" charset="-78"/>
              </a:rPr>
              <a:t>الجواب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ar-SA" sz="28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Battar" pitchFamily="2" charset="-78"/>
              </a:rPr>
              <a:t>العادة أن الغالب هو من ينشر دينه وثقافته، لكن لقوة الثقافة الإسلامية أُعجب بها </a:t>
            </a:r>
            <a:r>
              <a:rPr lang="ar-SA" sz="2800" dirty="0" err="1" smtClean="0">
                <a:solidFill>
                  <a:schemeClr val="bg1">
                    <a:lumMod val="95000"/>
                    <a:lumOff val="5000"/>
                  </a:schemeClr>
                </a:solidFill>
                <a:cs typeface="AL-Battar" pitchFamily="2" charset="-78"/>
              </a:rPr>
              <a:t>التتار</a:t>
            </a:r>
            <a:r>
              <a:rPr lang="ar-SA" sz="2800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AL-Battar" pitchFamily="2" charset="-78"/>
              </a:rPr>
              <a:t> ودخلوا في الإسلام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ركة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حركة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حركة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D251B55F19D840B111D9DE239A6058" ma:contentTypeVersion="0" ma:contentTypeDescription="Create a new document." ma:contentTypeScope="" ma:versionID="3d5071bb3db134be45352a916c7dee8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122B015-1F98-479F-ABB2-7D07D33EAA1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4DC6024-F66F-47A9-965B-B414AC80BB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0E9BC00-E14B-402C-A3A2-FE75E76D87B6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240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5" baseType="lpstr">
      <vt:lpstr>Times New Roman</vt:lpstr>
      <vt:lpstr>Arial</vt:lpstr>
      <vt:lpstr>Consolas</vt:lpstr>
      <vt:lpstr>Tahoma</vt:lpstr>
      <vt:lpstr>Corbel</vt:lpstr>
      <vt:lpstr>Wingdings</vt:lpstr>
      <vt:lpstr>Wingdings 2</vt:lpstr>
      <vt:lpstr>Wingdings 3</vt:lpstr>
      <vt:lpstr>Franklin Gothic Book</vt:lpstr>
      <vt:lpstr>AL-Bsher</vt:lpstr>
      <vt:lpstr>Traditional Arabic</vt:lpstr>
      <vt:lpstr>Al-Mothnna</vt:lpstr>
      <vt:lpstr>AL-Battar</vt:lpstr>
      <vt:lpstr>AL-Hor</vt:lpstr>
      <vt:lpstr>حركة</vt:lpstr>
      <vt:lpstr>تقنية</vt:lpstr>
      <vt:lpstr>التحديات التي تواجه الثقافة  الإسلامية</vt:lpstr>
      <vt:lpstr>أولا الغزو العسكري </vt:lpstr>
      <vt:lpstr>Slide 3</vt:lpstr>
      <vt:lpstr>نشاط (1) كشاب مسلم: أجب  عن هذه القضايا</vt:lpstr>
      <vt:lpstr>شهادات: ماذا صنع المسلمون والصليبيون عند دخول القدس؟</vt:lpstr>
      <vt:lpstr>(نشاط) تأمل الصور! وأين التقطت؟، ثم ناقش السؤالين أسفل</vt:lpstr>
      <vt:lpstr>قضية للنقاش مع مجموعتك: قيم هذه المقولة </vt:lpstr>
      <vt:lpstr>نشاط (2)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/>
  <cp:lastModifiedBy/>
  <cp:revision>4</cp:revision>
  <cp:lastPrinted>1601-01-01T00:00:00Z</cp:lastPrinted>
  <dcterms:created xsi:type="dcterms:W3CDTF">1601-01-01T00:00:00Z</dcterms:created>
  <dcterms:modified xsi:type="dcterms:W3CDTF">2013-02-20T14:25:20Z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LCID">
    <vt:i4>1025</vt:i4>
  </property>
</Properties>
</file>