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72" r:id="rId6"/>
    <p:sldId id="273" r:id="rId7"/>
    <p:sldId id="274" r:id="rId8"/>
    <p:sldId id="275" r:id="rId9"/>
    <p:sldId id="276" r:id="rId10"/>
    <p:sldId id="280" r:id="rId11"/>
    <p:sldId id="281" r:id="rId12"/>
    <p:sldId id="282" r:id="rId13"/>
    <p:sldId id="283" r:id="rId14"/>
    <p:sldId id="284" r:id="rId15"/>
    <p:sldId id="260" r:id="rId16"/>
    <p:sldId id="261" r:id="rId17"/>
    <p:sldId id="262" r:id="rId18"/>
    <p:sldId id="267" r:id="rId19"/>
    <p:sldId id="264" r:id="rId20"/>
    <p:sldId id="263" r:id="rId21"/>
    <p:sldId id="277" r:id="rId22"/>
    <p:sldId id="278" r:id="rId23"/>
    <p:sldId id="279" r:id="rId24"/>
    <p:sldId id="268" r:id="rId25"/>
    <p:sldId id="269" r:id="rId26"/>
    <p:sldId id="270" r:id="rId27"/>
    <p:sldId id="271"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63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43017AD-7B56-414C-B03C-F1A3875D8A0A}" type="datetimeFigureOut">
              <a:rPr lang="ar-SA" smtClean="0"/>
              <a:pPr/>
              <a:t>05/03/37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5CC5963D-2541-412B-8A20-6E90EA974E96}" type="slidenum">
              <a:rPr lang="ar-SA" smtClean="0"/>
              <a:pPr/>
              <a:t>‹#›</a:t>
            </a:fld>
            <a:endParaRPr lang="ar-SA" dirty="0"/>
          </a:p>
        </p:txBody>
      </p:sp>
    </p:spTree>
    <p:extLst>
      <p:ext uri="{BB962C8B-B14F-4D97-AF65-F5344CB8AC3E}">
        <p14:creationId xmlns:p14="http://schemas.microsoft.com/office/powerpoint/2010/main" xmlns="" val="365550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43017AD-7B56-414C-B03C-F1A3875D8A0A}" type="datetimeFigureOut">
              <a:rPr lang="ar-SA" smtClean="0"/>
              <a:pPr/>
              <a:t>05/03/37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5CC5963D-2541-412B-8A20-6E90EA974E96}" type="slidenum">
              <a:rPr lang="ar-SA" smtClean="0"/>
              <a:pPr/>
              <a:t>‹#›</a:t>
            </a:fld>
            <a:endParaRPr lang="ar-SA" dirty="0"/>
          </a:p>
        </p:txBody>
      </p:sp>
    </p:spTree>
    <p:extLst>
      <p:ext uri="{BB962C8B-B14F-4D97-AF65-F5344CB8AC3E}">
        <p14:creationId xmlns:p14="http://schemas.microsoft.com/office/powerpoint/2010/main" xmlns="" val="80735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43017AD-7B56-414C-B03C-F1A3875D8A0A}" type="datetimeFigureOut">
              <a:rPr lang="ar-SA" smtClean="0"/>
              <a:pPr/>
              <a:t>05/03/37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5CC5963D-2541-412B-8A20-6E90EA974E96}" type="slidenum">
              <a:rPr lang="ar-SA" smtClean="0"/>
              <a:pPr/>
              <a:t>‹#›</a:t>
            </a:fld>
            <a:endParaRPr lang="ar-SA" dirty="0"/>
          </a:p>
        </p:txBody>
      </p:sp>
    </p:spTree>
    <p:extLst>
      <p:ext uri="{BB962C8B-B14F-4D97-AF65-F5344CB8AC3E}">
        <p14:creationId xmlns:p14="http://schemas.microsoft.com/office/powerpoint/2010/main" xmlns="" val="247258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43017AD-7B56-414C-B03C-F1A3875D8A0A}" type="datetimeFigureOut">
              <a:rPr lang="ar-SA" smtClean="0"/>
              <a:pPr/>
              <a:t>05/03/37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5CC5963D-2541-412B-8A20-6E90EA974E96}" type="slidenum">
              <a:rPr lang="ar-SA" smtClean="0"/>
              <a:pPr/>
              <a:t>‹#›</a:t>
            </a:fld>
            <a:endParaRPr lang="ar-SA" dirty="0"/>
          </a:p>
        </p:txBody>
      </p:sp>
    </p:spTree>
    <p:extLst>
      <p:ext uri="{BB962C8B-B14F-4D97-AF65-F5344CB8AC3E}">
        <p14:creationId xmlns:p14="http://schemas.microsoft.com/office/powerpoint/2010/main" xmlns="" val="159364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43017AD-7B56-414C-B03C-F1A3875D8A0A}" type="datetimeFigureOut">
              <a:rPr lang="ar-SA" smtClean="0"/>
              <a:pPr/>
              <a:t>05/03/37</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5CC5963D-2541-412B-8A20-6E90EA974E96}" type="slidenum">
              <a:rPr lang="ar-SA" smtClean="0"/>
              <a:pPr/>
              <a:t>‹#›</a:t>
            </a:fld>
            <a:endParaRPr lang="ar-SA" dirty="0"/>
          </a:p>
        </p:txBody>
      </p:sp>
    </p:spTree>
    <p:extLst>
      <p:ext uri="{BB962C8B-B14F-4D97-AF65-F5344CB8AC3E}">
        <p14:creationId xmlns:p14="http://schemas.microsoft.com/office/powerpoint/2010/main" xmlns="" val="276564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843017AD-7B56-414C-B03C-F1A3875D8A0A}" type="datetimeFigureOut">
              <a:rPr lang="ar-SA" smtClean="0"/>
              <a:pPr/>
              <a:t>05/03/37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5CC5963D-2541-412B-8A20-6E90EA974E96}" type="slidenum">
              <a:rPr lang="ar-SA" smtClean="0"/>
              <a:pPr/>
              <a:t>‹#›</a:t>
            </a:fld>
            <a:endParaRPr lang="ar-SA" dirty="0"/>
          </a:p>
        </p:txBody>
      </p:sp>
    </p:spTree>
    <p:extLst>
      <p:ext uri="{BB962C8B-B14F-4D97-AF65-F5344CB8AC3E}">
        <p14:creationId xmlns:p14="http://schemas.microsoft.com/office/powerpoint/2010/main" xmlns="" val="404621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843017AD-7B56-414C-B03C-F1A3875D8A0A}" type="datetimeFigureOut">
              <a:rPr lang="ar-SA" smtClean="0"/>
              <a:pPr/>
              <a:t>05/03/37</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5CC5963D-2541-412B-8A20-6E90EA974E96}" type="slidenum">
              <a:rPr lang="ar-SA" smtClean="0"/>
              <a:pPr/>
              <a:t>‹#›</a:t>
            </a:fld>
            <a:endParaRPr lang="ar-SA" dirty="0"/>
          </a:p>
        </p:txBody>
      </p:sp>
    </p:spTree>
    <p:extLst>
      <p:ext uri="{BB962C8B-B14F-4D97-AF65-F5344CB8AC3E}">
        <p14:creationId xmlns:p14="http://schemas.microsoft.com/office/powerpoint/2010/main" xmlns="" val="9514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843017AD-7B56-414C-B03C-F1A3875D8A0A}" type="datetimeFigureOut">
              <a:rPr lang="ar-SA" smtClean="0"/>
              <a:pPr/>
              <a:t>05/03/37</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5CC5963D-2541-412B-8A20-6E90EA974E96}" type="slidenum">
              <a:rPr lang="ar-SA" smtClean="0"/>
              <a:pPr/>
              <a:t>‹#›</a:t>
            </a:fld>
            <a:endParaRPr lang="ar-SA" dirty="0"/>
          </a:p>
        </p:txBody>
      </p:sp>
    </p:spTree>
    <p:extLst>
      <p:ext uri="{BB962C8B-B14F-4D97-AF65-F5344CB8AC3E}">
        <p14:creationId xmlns:p14="http://schemas.microsoft.com/office/powerpoint/2010/main" xmlns="" val="49600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43017AD-7B56-414C-B03C-F1A3875D8A0A}" type="datetimeFigureOut">
              <a:rPr lang="ar-SA" smtClean="0"/>
              <a:pPr/>
              <a:t>05/03/37</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5CC5963D-2541-412B-8A20-6E90EA974E96}" type="slidenum">
              <a:rPr lang="ar-SA" smtClean="0"/>
              <a:pPr/>
              <a:t>‹#›</a:t>
            </a:fld>
            <a:endParaRPr lang="ar-SA" dirty="0"/>
          </a:p>
        </p:txBody>
      </p:sp>
    </p:spTree>
    <p:extLst>
      <p:ext uri="{BB962C8B-B14F-4D97-AF65-F5344CB8AC3E}">
        <p14:creationId xmlns:p14="http://schemas.microsoft.com/office/powerpoint/2010/main" xmlns="" val="384091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43017AD-7B56-414C-B03C-F1A3875D8A0A}" type="datetimeFigureOut">
              <a:rPr lang="ar-SA" smtClean="0"/>
              <a:pPr/>
              <a:t>05/03/37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5CC5963D-2541-412B-8A20-6E90EA974E96}" type="slidenum">
              <a:rPr lang="ar-SA" smtClean="0"/>
              <a:pPr/>
              <a:t>‹#›</a:t>
            </a:fld>
            <a:endParaRPr lang="ar-SA" dirty="0"/>
          </a:p>
        </p:txBody>
      </p:sp>
    </p:spTree>
    <p:extLst>
      <p:ext uri="{BB962C8B-B14F-4D97-AF65-F5344CB8AC3E}">
        <p14:creationId xmlns:p14="http://schemas.microsoft.com/office/powerpoint/2010/main" xmlns="" val="3149643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43017AD-7B56-414C-B03C-F1A3875D8A0A}" type="datetimeFigureOut">
              <a:rPr lang="ar-SA" smtClean="0"/>
              <a:pPr/>
              <a:t>05/03/37</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5CC5963D-2541-412B-8A20-6E90EA974E96}" type="slidenum">
              <a:rPr lang="ar-SA" smtClean="0"/>
              <a:pPr/>
              <a:t>‹#›</a:t>
            </a:fld>
            <a:endParaRPr lang="ar-SA" dirty="0"/>
          </a:p>
        </p:txBody>
      </p:sp>
    </p:spTree>
    <p:extLst>
      <p:ext uri="{BB962C8B-B14F-4D97-AF65-F5344CB8AC3E}">
        <p14:creationId xmlns:p14="http://schemas.microsoft.com/office/powerpoint/2010/main" xmlns="" val="350765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43017AD-7B56-414C-B03C-F1A3875D8A0A}" type="datetimeFigureOut">
              <a:rPr lang="ar-SA" smtClean="0"/>
              <a:pPr/>
              <a:t>05/03/37</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CC5963D-2541-412B-8A20-6E90EA974E96}" type="slidenum">
              <a:rPr lang="ar-SA" smtClean="0"/>
              <a:pPr/>
              <a:t>‹#›</a:t>
            </a:fld>
            <a:endParaRPr lang="ar-SA" dirty="0"/>
          </a:p>
        </p:txBody>
      </p:sp>
    </p:spTree>
    <p:extLst>
      <p:ext uri="{BB962C8B-B14F-4D97-AF65-F5344CB8AC3E}">
        <p14:creationId xmlns:p14="http://schemas.microsoft.com/office/powerpoint/2010/main" xmlns="" val="1465878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0719" y="2463031"/>
            <a:ext cx="7772400" cy="1470025"/>
          </a:xfrm>
        </p:spPr>
        <p:txBody>
          <a:bodyPr>
            <a:normAutofit/>
          </a:bodyPr>
          <a:lstStyle/>
          <a:p>
            <a:r>
              <a:rPr lang="ar-SA" sz="6600" dirty="0">
                <a:solidFill>
                  <a:srgbClr val="AEC5E0"/>
                </a:solidFill>
                <a:effectLst>
                  <a:outerShdw blurRad="38100" dist="38100" dir="2700000" algn="tl">
                    <a:srgbClr val="000000">
                      <a:alpha val="43137"/>
                    </a:srgbClr>
                  </a:outerShdw>
                </a:effectLst>
                <a:cs typeface="Akhbar MT" pitchFamily="2" charset="-78"/>
              </a:rPr>
              <a:t>المعاجم وتنمية اللغة</a:t>
            </a:r>
          </a:p>
        </p:txBody>
      </p:sp>
      <p:sp>
        <p:nvSpPr>
          <p:cNvPr id="3" name="عنوان فرعي 2"/>
          <p:cNvSpPr>
            <a:spLocks noGrp="1"/>
          </p:cNvSpPr>
          <p:nvPr>
            <p:ph type="subTitle" idx="1"/>
          </p:nvPr>
        </p:nvSpPr>
        <p:spPr>
          <a:xfrm>
            <a:off x="1115616" y="3717032"/>
            <a:ext cx="6400800" cy="1752600"/>
          </a:xfrm>
        </p:spPr>
        <p:txBody>
          <a:bodyPr/>
          <a:lstStyle/>
          <a:p>
            <a:endParaRPr lang="ar-S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75053" y="0"/>
            <a:ext cx="234156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987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8229600" cy="1143000"/>
          </a:xfrm>
        </p:spPr>
        <p:txBody>
          <a:bodyPr/>
          <a:lstStyle/>
          <a:p>
            <a:pPr algn="r"/>
            <a:r>
              <a:rPr lang="ar-SA" dirty="0" smtClean="0">
                <a:solidFill>
                  <a:schemeClr val="bg1">
                    <a:lumMod val="50000"/>
                  </a:schemeClr>
                </a:solidFill>
                <a:cs typeface="Akhbar MT" pitchFamily="2" charset="-78"/>
              </a:rPr>
              <a:t>5. معاجم الترجمة:</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323528" y="1600200"/>
            <a:ext cx="8229600" cy="4525963"/>
          </a:xfrm>
        </p:spPr>
        <p:txBody>
          <a:bodyPr>
            <a:normAutofit/>
          </a:bodyPr>
          <a:lstStyle/>
          <a:p>
            <a:pPr marL="0" indent="0" algn="just">
              <a:buNone/>
            </a:pPr>
            <a:r>
              <a:rPr lang="en-US" sz="3400" dirty="0">
                <a:solidFill>
                  <a:schemeClr val="accent2">
                    <a:lumMod val="75000"/>
                  </a:schemeClr>
                </a:solidFill>
                <a:cs typeface="Akhbar MT" pitchFamily="2" charset="-78"/>
              </a:rPr>
              <a:t>ويطلق على هذا النوع أيضاً بالمعاجم المزدوجة أو الثنائية اللغة ، وهي تجمع ألفاظ لغة الأجنبية لتشرحها واحداً واحداً وذلك بوضع أمام كل لفظ أجنبي ما يعادله في المعنى من ألفاظ اللغة القومية </a:t>
            </a:r>
            <a:r>
              <a:rPr lang="en-US" sz="3400" dirty="0" smtClean="0">
                <a:solidFill>
                  <a:schemeClr val="accent2">
                    <a:lumMod val="75000"/>
                  </a:schemeClr>
                </a:solidFill>
                <a:cs typeface="Akhbar MT" pitchFamily="2" charset="-78"/>
              </a:rPr>
              <a:t>وتعابيره</a:t>
            </a:r>
            <a:r>
              <a:rPr lang="ar-SA" sz="3400" dirty="0" smtClean="0">
                <a:solidFill>
                  <a:schemeClr val="accent2">
                    <a:lumMod val="75000"/>
                  </a:schemeClr>
                </a:solidFill>
                <a:cs typeface="Akhbar MT" pitchFamily="2" charset="-78"/>
              </a:rPr>
              <a:t>ا.</a:t>
            </a:r>
            <a:r>
              <a:rPr lang="en-US" sz="3400" dirty="0" smtClean="0">
                <a:solidFill>
                  <a:schemeClr val="accent2">
                    <a:lumMod val="75000"/>
                  </a:schemeClr>
                </a:solidFill>
                <a:cs typeface="Akhbar MT" pitchFamily="2" charset="-78"/>
              </a:rPr>
              <a:t> </a:t>
            </a:r>
          </a:p>
          <a:p>
            <a:pPr marL="0" indent="0" algn="just">
              <a:buNone/>
            </a:pPr>
            <a:r>
              <a:rPr lang="en-US" sz="3400" dirty="0" smtClean="0">
                <a:solidFill>
                  <a:schemeClr val="accent2">
                    <a:lumMod val="75000"/>
                  </a:schemeClr>
                </a:solidFill>
                <a:cs typeface="Akhbar MT" pitchFamily="2" charset="-78"/>
              </a:rPr>
              <a:t>ويحلق </a:t>
            </a:r>
            <a:r>
              <a:rPr lang="en-US" sz="3400" dirty="0">
                <a:solidFill>
                  <a:schemeClr val="accent2">
                    <a:lumMod val="75000"/>
                  </a:schemeClr>
                </a:solidFill>
                <a:cs typeface="Akhbar MT" pitchFamily="2" charset="-78"/>
              </a:rPr>
              <a:t>بهذا النوع تلك المعاجم المتعددة اللغات التي تعطي المعنى الواحد بألفاظ عدة لغات في آن </a:t>
            </a:r>
            <a:r>
              <a:rPr lang="en-US" sz="3400" dirty="0" smtClean="0">
                <a:solidFill>
                  <a:schemeClr val="accent2">
                    <a:lumMod val="75000"/>
                  </a:schemeClr>
                </a:solidFill>
                <a:cs typeface="Akhbar MT" pitchFamily="2" charset="-78"/>
              </a:rPr>
              <a:t>واحد</a:t>
            </a:r>
            <a:r>
              <a:rPr lang="ar-SA" sz="3400" dirty="0" smtClean="0">
                <a:solidFill>
                  <a:schemeClr val="accent2">
                    <a:lumMod val="75000"/>
                  </a:schemeClr>
                </a:solidFill>
                <a:cs typeface="Akhbar MT" pitchFamily="2" charset="-78"/>
              </a:rPr>
              <a:t>.</a:t>
            </a:r>
          </a:p>
          <a:p>
            <a:pPr marL="0" indent="0" algn="just">
              <a:buNone/>
            </a:pPr>
            <a:r>
              <a:rPr lang="en-US" sz="3400" dirty="0" smtClean="0">
                <a:solidFill>
                  <a:schemeClr val="accent2">
                    <a:lumMod val="75000"/>
                  </a:schemeClr>
                </a:solidFill>
                <a:cs typeface="Akhbar MT" pitchFamily="2" charset="-78"/>
              </a:rPr>
              <a:t> </a:t>
            </a:r>
            <a:r>
              <a:rPr lang="en-US" sz="3400" dirty="0">
                <a:solidFill>
                  <a:schemeClr val="accent2">
                    <a:lumMod val="75000"/>
                  </a:schemeClr>
                </a:solidFill>
                <a:cs typeface="Akhbar MT" pitchFamily="2" charset="-78"/>
              </a:rPr>
              <a:t>فنجد </a:t>
            </a:r>
            <a:r>
              <a:rPr lang="en-US" sz="3400" dirty="0" smtClean="0">
                <a:solidFill>
                  <a:schemeClr val="accent2">
                    <a:lumMod val="75000"/>
                  </a:schemeClr>
                </a:solidFill>
                <a:cs typeface="Akhbar MT" pitchFamily="2" charset="-78"/>
              </a:rPr>
              <a:t>مثلاً</a:t>
            </a:r>
            <a:r>
              <a:rPr lang="ar-SA" sz="3400" dirty="0" smtClean="0">
                <a:solidFill>
                  <a:schemeClr val="accent2">
                    <a:lumMod val="75000"/>
                  </a:schemeClr>
                </a:solidFill>
                <a:cs typeface="Akhbar MT" pitchFamily="2" charset="-78"/>
              </a:rPr>
              <a:t>: </a:t>
            </a:r>
            <a:r>
              <a:rPr lang="en-US" sz="3400" dirty="0" smtClean="0">
                <a:solidFill>
                  <a:schemeClr val="accent4">
                    <a:lumMod val="50000"/>
                  </a:schemeClr>
                </a:solidFill>
                <a:cs typeface="Akhbar MT" pitchFamily="2" charset="-78"/>
              </a:rPr>
              <a:t>معاجم عربية</a:t>
            </a:r>
            <a:r>
              <a:rPr lang="ar-SA" sz="3400" dirty="0" smtClean="0">
                <a:solidFill>
                  <a:schemeClr val="accent4">
                    <a:lumMod val="50000"/>
                  </a:schemeClr>
                </a:solidFill>
                <a:cs typeface="Akhbar MT" pitchFamily="2" charset="-78"/>
              </a:rPr>
              <a:t> –</a:t>
            </a:r>
            <a:r>
              <a:rPr lang="en-US" sz="3400" dirty="0" smtClean="0">
                <a:solidFill>
                  <a:schemeClr val="accent4">
                    <a:lumMod val="50000"/>
                  </a:schemeClr>
                </a:solidFill>
                <a:cs typeface="Akhbar MT" pitchFamily="2" charset="-78"/>
              </a:rPr>
              <a:t> انجليزية</a:t>
            </a:r>
            <a:r>
              <a:rPr lang="ar-SA" sz="3400" dirty="0">
                <a:solidFill>
                  <a:schemeClr val="accent4">
                    <a:lumMod val="50000"/>
                  </a:schemeClr>
                </a:solidFill>
                <a:cs typeface="Akhbar MT" pitchFamily="2" charset="-78"/>
              </a:rPr>
              <a:t>,</a:t>
            </a:r>
            <a:r>
              <a:rPr lang="en-US" sz="3400" dirty="0" smtClean="0">
                <a:solidFill>
                  <a:schemeClr val="accent4">
                    <a:lumMod val="50000"/>
                  </a:schemeClr>
                </a:solidFill>
                <a:cs typeface="Akhbar MT" pitchFamily="2" charset="-78"/>
              </a:rPr>
              <a:t> وانجليزية </a:t>
            </a:r>
            <a:r>
              <a:rPr lang="ar-SA" sz="3400" dirty="0" smtClean="0">
                <a:solidFill>
                  <a:schemeClr val="accent4">
                    <a:lumMod val="50000"/>
                  </a:schemeClr>
                </a:solidFill>
                <a:cs typeface="Akhbar MT" pitchFamily="2" charset="-78"/>
              </a:rPr>
              <a:t>-</a:t>
            </a:r>
            <a:r>
              <a:rPr lang="en-US" sz="3400" dirty="0" smtClean="0">
                <a:solidFill>
                  <a:schemeClr val="accent4">
                    <a:lumMod val="50000"/>
                  </a:schemeClr>
                </a:solidFill>
                <a:cs typeface="Akhbar MT" pitchFamily="2" charset="-78"/>
              </a:rPr>
              <a:t> عربية، فرنسية</a:t>
            </a:r>
            <a:r>
              <a:rPr lang="ar-SA" sz="3400" dirty="0" smtClean="0">
                <a:solidFill>
                  <a:schemeClr val="accent4">
                    <a:lumMod val="50000"/>
                  </a:schemeClr>
                </a:solidFill>
                <a:cs typeface="Akhbar MT" pitchFamily="2" charset="-78"/>
              </a:rPr>
              <a:t> –</a:t>
            </a:r>
            <a:r>
              <a:rPr lang="en-US" sz="3400" dirty="0" smtClean="0">
                <a:solidFill>
                  <a:schemeClr val="accent4">
                    <a:lumMod val="50000"/>
                  </a:schemeClr>
                </a:solidFill>
                <a:cs typeface="Akhbar MT" pitchFamily="2" charset="-78"/>
              </a:rPr>
              <a:t> عربية</a:t>
            </a:r>
            <a:r>
              <a:rPr lang="ar-SA" sz="3400" dirty="0">
                <a:solidFill>
                  <a:schemeClr val="accent4">
                    <a:lumMod val="50000"/>
                  </a:schemeClr>
                </a:solidFill>
                <a:cs typeface="Akhbar MT" pitchFamily="2" charset="-78"/>
              </a:rPr>
              <a:t>,</a:t>
            </a:r>
            <a:r>
              <a:rPr lang="en-US" sz="3400" dirty="0" smtClean="0">
                <a:solidFill>
                  <a:schemeClr val="accent4">
                    <a:lumMod val="50000"/>
                  </a:schemeClr>
                </a:solidFill>
                <a:cs typeface="Akhbar MT" pitchFamily="2" charset="-78"/>
              </a:rPr>
              <a:t> وعربية </a:t>
            </a:r>
            <a:r>
              <a:rPr lang="ar-SA" sz="3400" dirty="0" smtClean="0">
                <a:solidFill>
                  <a:schemeClr val="accent4">
                    <a:lumMod val="50000"/>
                  </a:schemeClr>
                </a:solidFill>
                <a:cs typeface="Akhbar MT" pitchFamily="2" charset="-78"/>
              </a:rPr>
              <a:t>–</a:t>
            </a:r>
            <a:r>
              <a:rPr lang="en-US" sz="3400" dirty="0" smtClean="0">
                <a:solidFill>
                  <a:schemeClr val="accent4">
                    <a:lumMod val="50000"/>
                  </a:schemeClr>
                </a:solidFill>
                <a:cs typeface="Akhbar MT" pitchFamily="2" charset="-78"/>
              </a:rPr>
              <a:t> فرنسية </a:t>
            </a:r>
            <a:r>
              <a:rPr lang="ar-SA" sz="3400" dirty="0" smtClean="0">
                <a:solidFill>
                  <a:schemeClr val="accent4">
                    <a:lumMod val="50000"/>
                  </a:schemeClr>
                </a:solidFill>
                <a:cs typeface="Akhbar MT" pitchFamily="2" charset="-78"/>
              </a:rPr>
              <a:t>...</a:t>
            </a:r>
            <a:r>
              <a:rPr lang="en-US" sz="3400" dirty="0" smtClean="0">
                <a:solidFill>
                  <a:schemeClr val="accent4">
                    <a:lumMod val="50000"/>
                  </a:schemeClr>
                </a:solidFill>
                <a:cs typeface="Akhbar MT" pitchFamily="2" charset="-78"/>
              </a:rPr>
              <a:t>الخ</a:t>
            </a:r>
            <a:r>
              <a:rPr lang="en-US" sz="3400" dirty="0">
                <a:solidFill>
                  <a:schemeClr val="accent2">
                    <a:lumMod val="75000"/>
                  </a:schemeClr>
                </a:solidFill>
                <a:cs typeface="Akhbar MT" pitchFamily="2" charset="-78"/>
              </a:rPr>
              <a:t>​</a:t>
            </a:r>
          </a:p>
          <a:p>
            <a:pPr marL="0" indent="0" algn="just">
              <a:buNone/>
            </a:pPr>
            <a:endParaRPr lang="ar-SA" sz="3400" dirty="0">
              <a:solidFill>
                <a:schemeClr val="accent2">
                  <a:lumMod val="75000"/>
                </a:schemeClr>
              </a:solidFill>
              <a:cs typeface="Akhbar MT" pitchFamily="2" charset="-78"/>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153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274638"/>
            <a:ext cx="8229600" cy="1143000"/>
          </a:xfrm>
        </p:spPr>
        <p:txBody>
          <a:bodyPr/>
          <a:lstStyle/>
          <a:p>
            <a:pPr algn="r"/>
            <a:r>
              <a:rPr lang="ar-SA" dirty="0" smtClean="0">
                <a:solidFill>
                  <a:schemeClr val="bg1">
                    <a:lumMod val="50000"/>
                  </a:schemeClr>
                </a:solidFill>
                <a:cs typeface="Akhbar MT" pitchFamily="2" charset="-78"/>
              </a:rPr>
              <a:t>6. معاجم التثقيف اللغوي ولحن العامة:</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302840" y="1600200"/>
            <a:ext cx="8229600" cy="4525963"/>
          </a:xfrm>
        </p:spPr>
        <p:txBody>
          <a:bodyPr>
            <a:normAutofit/>
          </a:bodyPr>
          <a:lstStyle/>
          <a:p>
            <a:pPr marL="0" indent="0" algn="just">
              <a:buNone/>
            </a:pPr>
            <a:r>
              <a:rPr lang="en-US" sz="3400" dirty="0">
                <a:solidFill>
                  <a:schemeClr val="accent2">
                    <a:lumMod val="75000"/>
                  </a:schemeClr>
                </a:solidFill>
                <a:cs typeface="Akhbar MT" pitchFamily="2" charset="-78"/>
              </a:rPr>
              <a:t>وبدأ الاهتمام بهذا النوع من الكتب من أجل تعليم الفصحى والابتعاد عن التأثيرات العامية في الاستخدام </a:t>
            </a:r>
            <a:r>
              <a:rPr lang="en-US" sz="3400" dirty="0" smtClean="0">
                <a:solidFill>
                  <a:schemeClr val="accent2">
                    <a:lumMod val="75000"/>
                  </a:schemeClr>
                </a:solidFill>
                <a:cs typeface="Akhbar MT" pitchFamily="2" charset="-78"/>
              </a:rPr>
              <a:t>اللغوي</a:t>
            </a:r>
            <a:r>
              <a:rPr lang="ar-SA" sz="3400" dirty="0">
                <a:solidFill>
                  <a:schemeClr val="accent2">
                    <a:lumMod val="75000"/>
                  </a:schemeClr>
                </a:solidFill>
                <a:cs typeface="Akhbar MT" pitchFamily="2" charset="-78"/>
              </a:rPr>
              <a:t>,</a:t>
            </a:r>
            <a:r>
              <a:rPr lang="en-US" sz="3400" dirty="0" smtClean="0">
                <a:solidFill>
                  <a:schemeClr val="accent2">
                    <a:lumMod val="75000"/>
                  </a:schemeClr>
                </a:solidFill>
                <a:cs typeface="Akhbar MT" pitchFamily="2" charset="-78"/>
              </a:rPr>
              <a:t> </a:t>
            </a:r>
            <a:r>
              <a:rPr lang="en-US" sz="3400" dirty="0">
                <a:solidFill>
                  <a:schemeClr val="accent2">
                    <a:lumMod val="75000"/>
                  </a:schemeClr>
                </a:solidFill>
                <a:cs typeface="Akhbar MT" pitchFamily="2" charset="-78"/>
              </a:rPr>
              <a:t>وكان ذلك في النصف الثاني من القرن الثاني للهجرة ومن </a:t>
            </a:r>
            <a:r>
              <a:rPr lang="en-US" sz="3400" dirty="0" smtClean="0">
                <a:solidFill>
                  <a:schemeClr val="accent2">
                    <a:lumMod val="75000"/>
                  </a:schemeClr>
                </a:solidFill>
                <a:cs typeface="Akhbar MT" pitchFamily="2" charset="-78"/>
              </a:rPr>
              <a:t>أهمها</a:t>
            </a:r>
            <a:r>
              <a:rPr lang="ar-SA" sz="3400" dirty="0" smtClean="0">
                <a:solidFill>
                  <a:schemeClr val="accent2">
                    <a:lumMod val="75000"/>
                  </a:schemeClr>
                </a:solidFill>
                <a:cs typeface="Akhbar MT" pitchFamily="2" charset="-78"/>
              </a:rPr>
              <a:t>: </a:t>
            </a:r>
            <a:r>
              <a:rPr lang="en-US" sz="3400" dirty="0" smtClean="0">
                <a:solidFill>
                  <a:schemeClr val="accent4">
                    <a:lumMod val="50000"/>
                  </a:schemeClr>
                </a:solidFill>
                <a:cs typeface="Akhbar MT" pitchFamily="2" charset="-78"/>
              </a:rPr>
              <a:t>ما </a:t>
            </a:r>
            <a:r>
              <a:rPr lang="en-US" sz="3400" dirty="0">
                <a:solidFill>
                  <a:schemeClr val="accent4">
                    <a:lumMod val="50000"/>
                  </a:schemeClr>
                </a:solidFill>
                <a:cs typeface="Akhbar MT" pitchFamily="2" charset="-78"/>
              </a:rPr>
              <a:t>تلحن فيه العامة </a:t>
            </a:r>
            <a:r>
              <a:rPr lang="en-US" sz="3400" dirty="0" smtClean="0">
                <a:solidFill>
                  <a:schemeClr val="accent4">
                    <a:lumMod val="50000"/>
                  </a:schemeClr>
                </a:solidFill>
                <a:cs typeface="Akhbar MT" pitchFamily="2" charset="-78"/>
              </a:rPr>
              <a:t>للكسائي</a:t>
            </a:r>
            <a:r>
              <a:rPr lang="ar-SA" sz="3400" dirty="0">
                <a:solidFill>
                  <a:schemeClr val="accent4">
                    <a:lumMod val="50000"/>
                  </a:schemeClr>
                </a:solidFill>
                <a:cs typeface="Akhbar MT" pitchFamily="2" charset="-78"/>
              </a:rPr>
              <a:t>,</a:t>
            </a:r>
            <a:r>
              <a:rPr lang="en-US" sz="3400" dirty="0" smtClean="0">
                <a:solidFill>
                  <a:schemeClr val="accent4">
                    <a:lumMod val="50000"/>
                  </a:schemeClr>
                </a:solidFill>
                <a:cs typeface="Akhbar MT" pitchFamily="2" charset="-78"/>
              </a:rPr>
              <a:t> </a:t>
            </a:r>
            <a:r>
              <a:rPr lang="en-US" sz="3400" dirty="0">
                <a:solidFill>
                  <a:schemeClr val="accent4">
                    <a:lumMod val="50000"/>
                  </a:schemeClr>
                </a:solidFill>
                <a:cs typeface="Akhbar MT" pitchFamily="2" charset="-78"/>
              </a:rPr>
              <a:t>وإصلاح المنطق لابن </a:t>
            </a:r>
            <a:r>
              <a:rPr lang="en-US" sz="3400" dirty="0" smtClean="0">
                <a:solidFill>
                  <a:schemeClr val="accent4">
                    <a:lumMod val="50000"/>
                  </a:schemeClr>
                </a:solidFill>
                <a:cs typeface="Akhbar MT" pitchFamily="2" charset="-78"/>
              </a:rPr>
              <a:t>سكيت</a:t>
            </a:r>
            <a:r>
              <a:rPr lang="ar-SA" sz="3400" dirty="0" smtClean="0">
                <a:solidFill>
                  <a:schemeClr val="accent4">
                    <a:lumMod val="50000"/>
                  </a:schemeClr>
                </a:solidFill>
                <a:cs typeface="Akhbar MT" pitchFamily="2" charset="-78"/>
              </a:rPr>
              <a:t>,</a:t>
            </a:r>
            <a:r>
              <a:rPr lang="en-US" sz="3400" dirty="0" smtClean="0">
                <a:solidFill>
                  <a:schemeClr val="accent4">
                    <a:lumMod val="50000"/>
                  </a:schemeClr>
                </a:solidFill>
                <a:cs typeface="Akhbar MT" pitchFamily="2" charset="-78"/>
              </a:rPr>
              <a:t> </a:t>
            </a:r>
            <a:r>
              <a:rPr lang="en-US" sz="3400" dirty="0">
                <a:solidFill>
                  <a:schemeClr val="accent4">
                    <a:lumMod val="50000"/>
                  </a:schemeClr>
                </a:solidFill>
                <a:cs typeface="Akhbar MT" pitchFamily="2" charset="-78"/>
              </a:rPr>
              <a:t>ودورة الغواص </a:t>
            </a:r>
            <a:r>
              <a:rPr lang="en-US" sz="3400" dirty="0" smtClean="0">
                <a:solidFill>
                  <a:schemeClr val="accent4">
                    <a:lumMod val="50000"/>
                  </a:schemeClr>
                </a:solidFill>
                <a:cs typeface="Akhbar MT" pitchFamily="2" charset="-78"/>
              </a:rPr>
              <a:t>للحريري</a:t>
            </a:r>
            <a:r>
              <a:rPr lang="ar-SA" sz="3400" dirty="0" smtClean="0">
                <a:solidFill>
                  <a:schemeClr val="accent4">
                    <a:lumMod val="50000"/>
                  </a:schemeClr>
                </a:solidFill>
                <a:cs typeface="Akhbar MT" pitchFamily="2" charset="-78"/>
              </a:rPr>
              <a:t>.</a:t>
            </a:r>
            <a:r>
              <a:rPr lang="en-US" sz="3400" dirty="0" smtClean="0">
                <a:solidFill>
                  <a:schemeClr val="accent4">
                    <a:lumMod val="50000"/>
                  </a:schemeClr>
                </a:solidFill>
                <a:cs typeface="Akhbar MT" pitchFamily="2" charset="-78"/>
              </a:rPr>
              <a:t>​</a:t>
            </a:r>
            <a:endParaRPr lang="en-US" sz="3400" dirty="0">
              <a:solidFill>
                <a:schemeClr val="accent4">
                  <a:lumMod val="50000"/>
                </a:schemeClr>
              </a:solidFill>
              <a:cs typeface="Akhbar MT" pitchFamily="2" charset="-78"/>
            </a:endParaRPr>
          </a:p>
          <a:p>
            <a:pPr marL="0" indent="0" algn="just">
              <a:buNone/>
            </a:pPr>
            <a:endParaRPr lang="ar-SA" sz="3400" dirty="0">
              <a:solidFill>
                <a:schemeClr val="accent2">
                  <a:lumMod val="75000"/>
                </a:schemeClr>
              </a:solidFill>
              <a:cs typeface="Akhbar MT" pitchFamily="2" charset="-78"/>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317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274638"/>
            <a:ext cx="8229600" cy="1143000"/>
          </a:xfrm>
        </p:spPr>
        <p:txBody>
          <a:bodyPr/>
          <a:lstStyle/>
          <a:p>
            <a:pPr algn="r"/>
            <a:r>
              <a:rPr lang="ar-SA" dirty="0" smtClean="0">
                <a:solidFill>
                  <a:schemeClr val="bg1">
                    <a:lumMod val="50000"/>
                  </a:schemeClr>
                </a:solidFill>
                <a:cs typeface="Akhbar MT" pitchFamily="2" charset="-78"/>
              </a:rPr>
              <a:t>7. معاجم الظواهر الصحية:</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302840" y="1600200"/>
            <a:ext cx="8229600" cy="4525963"/>
          </a:xfrm>
        </p:spPr>
        <p:txBody>
          <a:bodyPr>
            <a:normAutofit/>
          </a:bodyPr>
          <a:lstStyle/>
          <a:p>
            <a:pPr marL="0" indent="0" algn="just">
              <a:buNone/>
            </a:pPr>
            <a:r>
              <a:rPr lang="en-US" sz="3400" dirty="0">
                <a:solidFill>
                  <a:schemeClr val="accent2">
                    <a:lumMod val="75000"/>
                  </a:schemeClr>
                </a:solidFill>
                <a:cs typeface="Akhbar MT" pitchFamily="2" charset="-78"/>
              </a:rPr>
              <a:t>فقد أفرد الكثير من علمائنا القدامى لبعض الظواهر الصوتية مؤلفات تتناولها وذلك </a:t>
            </a:r>
            <a:r>
              <a:rPr lang="en-US" sz="3400" dirty="0" smtClean="0">
                <a:solidFill>
                  <a:schemeClr val="accent2">
                    <a:lumMod val="75000"/>
                  </a:schemeClr>
                </a:solidFill>
                <a:cs typeface="Akhbar MT" pitchFamily="2" charset="-78"/>
              </a:rPr>
              <a:t>مثل</a:t>
            </a:r>
            <a:r>
              <a:rPr lang="ar-SA" sz="3400" dirty="0" smtClean="0">
                <a:solidFill>
                  <a:schemeClr val="accent2">
                    <a:lumMod val="75000"/>
                  </a:schemeClr>
                </a:solidFill>
                <a:cs typeface="Akhbar MT" pitchFamily="2" charset="-78"/>
              </a:rPr>
              <a:t>: </a:t>
            </a:r>
            <a:r>
              <a:rPr lang="en-US" sz="3400" dirty="0" smtClean="0">
                <a:solidFill>
                  <a:schemeClr val="accent4">
                    <a:lumMod val="50000"/>
                  </a:schemeClr>
                </a:solidFill>
                <a:cs typeface="Akhbar MT" pitchFamily="2" charset="-78"/>
              </a:rPr>
              <a:t>الإبدال </a:t>
            </a:r>
            <a:r>
              <a:rPr lang="en-US" sz="3400" dirty="0">
                <a:solidFill>
                  <a:schemeClr val="accent4">
                    <a:lumMod val="50000"/>
                  </a:schemeClr>
                </a:solidFill>
                <a:cs typeface="Akhbar MT" pitchFamily="2" charset="-78"/>
              </a:rPr>
              <a:t>لابن </a:t>
            </a:r>
            <a:r>
              <a:rPr lang="en-US" sz="3400" dirty="0" smtClean="0">
                <a:solidFill>
                  <a:schemeClr val="accent4">
                    <a:lumMod val="50000"/>
                  </a:schemeClr>
                </a:solidFill>
                <a:cs typeface="Akhbar MT" pitchFamily="2" charset="-78"/>
              </a:rPr>
              <a:t>السكيت</a:t>
            </a:r>
            <a:r>
              <a:rPr lang="ar-SA" sz="3400" dirty="0" smtClean="0">
                <a:solidFill>
                  <a:schemeClr val="accent4">
                    <a:lumMod val="50000"/>
                  </a:schemeClr>
                </a:solidFill>
                <a:cs typeface="Akhbar MT" pitchFamily="2" charset="-78"/>
              </a:rPr>
              <a:t>,</a:t>
            </a:r>
            <a:r>
              <a:rPr lang="en-US" sz="3400" dirty="0" smtClean="0">
                <a:solidFill>
                  <a:schemeClr val="accent4">
                    <a:lumMod val="50000"/>
                  </a:schemeClr>
                </a:solidFill>
                <a:cs typeface="Akhbar MT" pitchFamily="2" charset="-78"/>
              </a:rPr>
              <a:t> </a:t>
            </a:r>
            <a:r>
              <a:rPr lang="en-US" sz="3400" dirty="0">
                <a:solidFill>
                  <a:schemeClr val="accent4">
                    <a:lumMod val="50000"/>
                  </a:schemeClr>
                </a:solidFill>
                <a:cs typeface="Akhbar MT" pitchFamily="2" charset="-78"/>
              </a:rPr>
              <a:t>والإبدال والمعاقبة والنظائر </a:t>
            </a:r>
            <a:r>
              <a:rPr lang="en-US" sz="3400" dirty="0" smtClean="0">
                <a:solidFill>
                  <a:schemeClr val="accent4">
                    <a:lumMod val="50000"/>
                  </a:schemeClr>
                </a:solidFill>
                <a:cs typeface="Akhbar MT" pitchFamily="2" charset="-78"/>
              </a:rPr>
              <a:t>للزجاجي</a:t>
            </a:r>
            <a:r>
              <a:rPr lang="ar-SA" sz="3400" dirty="0" smtClean="0">
                <a:solidFill>
                  <a:schemeClr val="accent4">
                    <a:lumMod val="50000"/>
                  </a:schemeClr>
                </a:solidFill>
                <a:cs typeface="Akhbar MT" pitchFamily="2" charset="-78"/>
              </a:rPr>
              <a:t>,</a:t>
            </a:r>
            <a:r>
              <a:rPr lang="en-US" sz="3400" dirty="0" smtClean="0">
                <a:solidFill>
                  <a:schemeClr val="accent4">
                    <a:lumMod val="50000"/>
                  </a:schemeClr>
                </a:solidFill>
                <a:cs typeface="Akhbar MT" pitchFamily="2" charset="-78"/>
              </a:rPr>
              <a:t> والإبدال </a:t>
            </a:r>
            <a:r>
              <a:rPr lang="en-US" sz="3400" dirty="0">
                <a:solidFill>
                  <a:schemeClr val="accent4">
                    <a:lumMod val="50000"/>
                  </a:schemeClr>
                </a:solidFill>
                <a:cs typeface="Akhbar MT" pitchFamily="2" charset="-78"/>
              </a:rPr>
              <a:t>لابي الطيب </a:t>
            </a:r>
            <a:r>
              <a:rPr lang="ar-SA" sz="3400" dirty="0">
                <a:solidFill>
                  <a:schemeClr val="accent4">
                    <a:lumMod val="50000"/>
                  </a:schemeClr>
                </a:solidFill>
                <a:cs typeface="Akhbar MT" pitchFamily="2" charset="-78"/>
              </a:rPr>
              <a:t>ا</a:t>
            </a:r>
            <a:r>
              <a:rPr lang="en-US" sz="3400" dirty="0" smtClean="0">
                <a:solidFill>
                  <a:schemeClr val="accent4">
                    <a:lumMod val="50000"/>
                  </a:schemeClr>
                </a:solidFill>
                <a:cs typeface="Akhbar MT" pitchFamily="2" charset="-78"/>
              </a:rPr>
              <a:t>ل</a:t>
            </a:r>
            <a:r>
              <a:rPr lang="ar-SA" sz="3400" dirty="0" smtClean="0">
                <a:solidFill>
                  <a:schemeClr val="accent4">
                    <a:lumMod val="50000"/>
                  </a:schemeClr>
                </a:solidFill>
                <a:cs typeface="Akhbar MT" pitchFamily="2" charset="-78"/>
              </a:rPr>
              <a:t>ل</a:t>
            </a:r>
            <a:r>
              <a:rPr lang="en-US" sz="3400" dirty="0" smtClean="0">
                <a:solidFill>
                  <a:schemeClr val="accent4">
                    <a:lumMod val="50000"/>
                  </a:schemeClr>
                </a:solidFill>
                <a:cs typeface="Akhbar MT" pitchFamily="2" charset="-78"/>
              </a:rPr>
              <a:t>غوي​</a:t>
            </a:r>
            <a:r>
              <a:rPr lang="ar-SA" sz="3400" dirty="0" smtClean="0">
                <a:solidFill>
                  <a:schemeClr val="accent2">
                    <a:lumMod val="75000"/>
                  </a:schemeClr>
                </a:solidFill>
                <a:cs typeface="Akhbar MT" pitchFamily="2" charset="-78"/>
              </a:rPr>
              <a:t>.</a:t>
            </a:r>
            <a:endParaRPr lang="en-US" sz="3400" dirty="0">
              <a:solidFill>
                <a:schemeClr val="accent2">
                  <a:lumMod val="75000"/>
                </a:schemeClr>
              </a:solidFill>
              <a:cs typeface="Akhbar MT" pitchFamily="2" charset="-78"/>
            </a:endParaRPr>
          </a:p>
          <a:p>
            <a:pPr marL="0" indent="0" algn="just">
              <a:buNone/>
            </a:pPr>
            <a:endParaRPr lang="ar-SA" sz="3400" dirty="0">
              <a:solidFill>
                <a:schemeClr val="accent2">
                  <a:lumMod val="75000"/>
                </a:schemeClr>
              </a:solidFill>
              <a:cs typeface="Akhbar MT" pitchFamily="2" charset="-78"/>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040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88640"/>
            <a:ext cx="8229600" cy="1143000"/>
          </a:xfrm>
        </p:spPr>
        <p:txBody>
          <a:bodyPr/>
          <a:lstStyle/>
          <a:p>
            <a:pPr algn="r"/>
            <a:r>
              <a:rPr lang="ar-SA" dirty="0" smtClean="0">
                <a:solidFill>
                  <a:schemeClr val="bg1">
                    <a:lumMod val="50000"/>
                  </a:schemeClr>
                </a:solidFill>
                <a:cs typeface="Akhbar MT" pitchFamily="2" charset="-78"/>
              </a:rPr>
              <a:t>8. معاجم الظواهر الدلالية:</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345685" y="1169193"/>
            <a:ext cx="8229600" cy="5500167"/>
          </a:xfrm>
        </p:spPr>
        <p:txBody>
          <a:bodyPr>
            <a:noAutofit/>
          </a:bodyPr>
          <a:lstStyle/>
          <a:p>
            <a:pPr marL="0" indent="0" algn="just" fontAlgn="base">
              <a:buNone/>
            </a:pPr>
            <a:r>
              <a:rPr lang="en-US" sz="3400" dirty="0">
                <a:solidFill>
                  <a:schemeClr val="accent2">
                    <a:lumMod val="75000"/>
                  </a:schemeClr>
                </a:solidFill>
                <a:cs typeface="Akhbar MT" pitchFamily="2" charset="-78"/>
              </a:rPr>
              <a:t>ونقصد بها تلك الكتب التي خصها مؤلفها بظاهرة دلالية معينة، وقد تنوعت هذه المؤلفات </a:t>
            </a:r>
            <a:r>
              <a:rPr lang="en-US" sz="3400" dirty="0" smtClean="0">
                <a:solidFill>
                  <a:schemeClr val="accent2">
                    <a:lumMod val="75000"/>
                  </a:schemeClr>
                </a:solidFill>
                <a:cs typeface="Akhbar MT" pitchFamily="2" charset="-78"/>
              </a:rPr>
              <a:t>فمثلاً</a:t>
            </a:r>
            <a:r>
              <a:rPr lang="ar-SA" sz="3400" dirty="0" smtClean="0">
                <a:solidFill>
                  <a:schemeClr val="accent2">
                    <a:lumMod val="75000"/>
                  </a:schemeClr>
                </a:solidFill>
                <a:cs typeface="Akhbar MT" pitchFamily="2" charset="-78"/>
              </a:rPr>
              <a:t>:</a:t>
            </a:r>
          </a:p>
          <a:p>
            <a:pPr marL="0" indent="0" algn="just" fontAlgn="base">
              <a:buNone/>
            </a:pPr>
            <a:r>
              <a:rPr lang="ar-SA" sz="3400" dirty="0" smtClean="0">
                <a:solidFill>
                  <a:schemeClr val="accent2">
                    <a:lumMod val="75000"/>
                  </a:schemeClr>
                </a:solidFill>
                <a:cs typeface="Akhbar MT" pitchFamily="2" charset="-78"/>
              </a:rPr>
              <a:t>أ) </a:t>
            </a:r>
            <a:r>
              <a:rPr lang="en-US" sz="3400" dirty="0" smtClean="0">
                <a:solidFill>
                  <a:schemeClr val="accent2">
                    <a:lumMod val="75000"/>
                  </a:schemeClr>
                </a:solidFill>
                <a:cs typeface="Akhbar MT" pitchFamily="2" charset="-78"/>
              </a:rPr>
              <a:t>نوع </a:t>
            </a:r>
            <a:r>
              <a:rPr lang="en-US" sz="3400" dirty="0">
                <a:solidFill>
                  <a:schemeClr val="accent2">
                    <a:lumMod val="75000"/>
                  </a:schemeClr>
                </a:solidFill>
                <a:cs typeface="Akhbar MT" pitchFamily="2" charset="-78"/>
              </a:rPr>
              <a:t>عني بظاهرة </a:t>
            </a:r>
            <a:r>
              <a:rPr lang="en-US" sz="3400" dirty="0">
                <a:solidFill>
                  <a:schemeClr val="accent4">
                    <a:lumMod val="50000"/>
                  </a:schemeClr>
                </a:solidFill>
                <a:cs typeface="Akhbar MT" pitchFamily="2" charset="-78"/>
              </a:rPr>
              <a:t>المتضاد</a:t>
            </a:r>
            <a:r>
              <a:rPr lang="en-US" sz="3400" dirty="0">
                <a:solidFill>
                  <a:schemeClr val="accent2">
                    <a:lumMod val="75000"/>
                  </a:schemeClr>
                </a:solidFill>
                <a:cs typeface="Akhbar MT" pitchFamily="2" charset="-78"/>
              </a:rPr>
              <a:t> في </a:t>
            </a:r>
            <a:r>
              <a:rPr lang="en-US" sz="3400" dirty="0" smtClean="0">
                <a:solidFill>
                  <a:schemeClr val="accent2">
                    <a:lumMod val="75000"/>
                  </a:schemeClr>
                </a:solidFill>
                <a:cs typeface="Akhbar MT" pitchFamily="2" charset="-78"/>
              </a:rPr>
              <a:t>ال</a:t>
            </a:r>
            <a:r>
              <a:rPr lang="ar-SA" sz="3400" dirty="0" smtClean="0">
                <a:solidFill>
                  <a:schemeClr val="accent2">
                    <a:lumMod val="75000"/>
                  </a:schemeClr>
                </a:solidFill>
                <a:cs typeface="Akhbar MT" pitchFamily="2" charset="-78"/>
              </a:rPr>
              <a:t>لغة.</a:t>
            </a:r>
            <a:r>
              <a:rPr lang="en-US" sz="3400" dirty="0">
                <a:solidFill>
                  <a:schemeClr val="accent2">
                    <a:lumMod val="75000"/>
                  </a:schemeClr>
                </a:solidFill>
                <a:cs typeface="Akhbar MT" pitchFamily="2" charset="-78"/>
              </a:rPr>
              <a:t> ​</a:t>
            </a:r>
          </a:p>
          <a:p>
            <a:pPr marL="0" indent="0" algn="just" fontAlgn="base">
              <a:buNone/>
            </a:pPr>
            <a:r>
              <a:rPr lang="ar-SA" sz="3400" dirty="0" smtClean="0">
                <a:solidFill>
                  <a:schemeClr val="accent2">
                    <a:lumMod val="75000"/>
                  </a:schemeClr>
                </a:solidFill>
                <a:cs typeface="Akhbar MT" pitchFamily="2" charset="-78"/>
              </a:rPr>
              <a:t>ب) </a:t>
            </a:r>
            <a:r>
              <a:rPr lang="en-US" sz="3400" dirty="0" smtClean="0">
                <a:solidFill>
                  <a:schemeClr val="accent2">
                    <a:lumMod val="75000"/>
                  </a:schemeClr>
                </a:solidFill>
                <a:cs typeface="Akhbar MT" pitchFamily="2" charset="-78"/>
              </a:rPr>
              <a:t>نوع </a:t>
            </a:r>
            <a:r>
              <a:rPr lang="en-US" sz="3400" dirty="0">
                <a:solidFill>
                  <a:schemeClr val="accent2">
                    <a:lumMod val="75000"/>
                  </a:schemeClr>
                </a:solidFill>
                <a:cs typeface="Akhbar MT" pitchFamily="2" charset="-78"/>
              </a:rPr>
              <a:t>عني بظاهرة </a:t>
            </a:r>
            <a:r>
              <a:rPr lang="en-US" sz="3400" dirty="0">
                <a:solidFill>
                  <a:schemeClr val="accent4">
                    <a:lumMod val="50000"/>
                  </a:schemeClr>
                </a:solidFill>
                <a:cs typeface="Akhbar MT" pitchFamily="2" charset="-78"/>
              </a:rPr>
              <a:t>المترادف في اللغة </a:t>
            </a:r>
            <a:r>
              <a:rPr lang="en-US" sz="3400" dirty="0">
                <a:solidFill>
                  <a:schemeClr val="accent2">
                    <a:lumMod val="75000"/>
                  </a:schemeClr>
                </a:solidFill>
                <a:cs typeface="Akhbar MT" pitchFamily="2" charset="-78"/>
              </a:rPr>
              <a:t>وقد ألف </a:t>
            </a:r>
            <a:r>
              <a:rPr lang="en-US" sz="3400" dirty="0">
                <a:solidFill>
                  <a:schemeClr val="accent4">
                    <a:lumMod val="50000"/>
                  </a:schemeClr>
                </a:solidFill>
                <a:cs typeface="Akhbar MT" pitchFamily="2" charset="-78"/>
              </a:rPr>
              <a:t>الأصمعي</a:t>
            </a:r>
            <a:r>
              <a:rPr lang="en-US" sz="3400" dirty="0">
                <a:solidFill>
                  <a:schemeClr val="accent2">
                    <a:lumMod val="75000"/>
                  </a:schemeClr>
                </a:solidFill>
                <a:cs typeface="Akhbar MT" pitchFamily="2" charset="-78"/>
              </a:rPr>
              <a:t> هذا النوع من المعاجم</a:t>
            </a:r>
            <a:r>
              <a:rPr lang="en-US" sz="3400" dirty="0" smtClean="0">
                <a:solidFill>
                  <a:schemeClr val="accent2">
                    <a:lumMod val="75000"/>
                  </a:schemeClr>
                </a:solidFill>
                <a:cs typeface="Akhbar MT" pitchFamily="2" charset="-78"/>
              </a:rPr>
              <a:t>​</a:t>
            </a:r>
            <a:r>
              <a:rPr lang="ar-SA" sz="3400" dirty="0" smtClean="0">
                <a:solidFill>
                  <a:schemeClr val="accent2">
                    <a:lumMod val="75000"/>
                  </a:schemeClr>
                </a:solidFill>
                <a:cs typeface="Akhbar MT" pitchFamily="2" charset="-78"/>
              </a:rPr>
              <a:t>.</a:t>
            </a:r>
            <a:endParaRPr lang="en-US" sz="3400" dirty="0">
              <a:solidFill>
                <a:schemeClr val="accent2">
                  <a:lumMod val="75000"/>
                </a:schemeClr>
              </a:solidFill>
              <a:cs typeface="Akhbar MT" pitchFamily="2" charset="-78"/>
            </a:endParaRPr>
          </a:p>
          <a:p>
            <a:pPr marL="0" indent="0" algn="just" fontAlgn="base">
              <a:buNone/>
            </a:pPr>
            <a:r>
              <a:rPr lang="ar-SA" sz="3400" dirty="0" smtClean="0">
                <a:solidFill>
                  <a:schemeClr val="accent2">
                    <a:lumMod val="75000"/>
                  </a:schemeClr>
                </a:solidFill>
                <a:cs typeface="Akhbar MT" pitchFamily="2" charset="-78"/>
              </a:rPr>
              <a:t>ج) </a:t>
            </a:r>
            <a:r>
              <a:rPr lang="en-US" sz="3400" dirty="0" smtClean="0">
                <a:solidFill>
                  <a:schemeClr val="accent2">
                    <a:lumMod val="75000"/>
                  </a:schemeClr>
                </a:solidFill>
                <a:cs typeface="Akhbar MT" pitchFamily="2" charset="-78"/>
              </a:rPr>
              <a:t>نوع </a:t>
            </a:r>
            <a:r>
              <a:rPr lang="en-US" sz="3400" dirty="0">
                <a:solidFill>
                  <a:schemeClr val="accent2">
                    <a:lumMod val="75000"/>
                  </a:schemeClr>
                </a:solidFill>
                <a:cs typeface="Akhbar MT" pitchFamily="2" charset="-78"/>
              </a:rPr>
              <a:t>عني بظاهرة المشترك </a:t>
            </a:r>
            <a:r>
              <a:rPr lang="en-US" sz="3400" dirty="0" smtClean="0">
                <a:solidFill>
                  <a:schemeClr val="accent2">
                    <a:lumMod val="75000"/>
                  </a:schemeClr>
                </a:solidFill>
                <a:cs typeface="Akhbar MT" pitchFamily="2" charset="-78"/>
              </a:rPr>
              <a:t>اللفظي</a:t>
            </a:r>
            <a:r>
              <a:rPr lang="ar-SA" sz="3400" dirty="0" smtClean="0">
                <a:solidFill>
                  <a:schemeClr val="accent2">
                    <a:lumMod val="75000"/>
                  </a:schemeClr>
                </a:solidFill>
                <a:cs typeface="Akhbar MT" pitchFamily="2" charset="-78"/>
              </a:rPr>
              <a:t>.</a:t>
            </a:r>
            <a:r>
              <a:rPr lang="en-US" sz="3400" dirty="0" smtClean="0">
                <a:solidFill>
                  <a:schemeClr val="accent2">
                    <a:lumMod val="75000"/>
                  </a:schemeClr>
                </a:solidFill>
                <a:cs typeface="Akhbar MT" pitchFamily="2" charset="-78"/>
              </a:rPr>
              <a:t>​</a:t>
            </a:r>
            <a:endParaRPr lang="en-US" sz="3400" dirty="0">
              <a:solidFill>
                <a:schemeClr val="accent2">
                  <a:lumMod val="75000"/>
                </a:schemeClr>
              </a:solidFill>
              <a:cs typeface="Akhbar MT" pitchFamily="2" charset="-78"/>
            </a:endParaRPr>
          </a:p>
          <a:p>
            <a:pPr marL="0" indent="0" algn="just" fontAlgn="base">
              <a:buNone/>
            </a:pPr>
            <a:r>
              <a:rPr lang="ar-SA" sz="3400" dirty="0" smtClean="0">
                <a:solidFill>
                  <a:schemeClr val="accent2">
                    <a:lumMod val="75000"/>
                  </a:schemeClr>
                </a:solidFill>
                <a:cs typeface="Akhbar MT" pitchFamily="2" charset="-78"/>
              </a:rPr>
              <a:t>د) </a:t>
            </a:r>
            <a:r>
              <a:rPr lang="en-US" sz="3400" dirty="0" smtClean="0">
                <a:solidFill>
                  <a:schemeClr val="accent2">
                    <a:lumMod val="75000"/>
                  </a:schemeClr>
                </a:solidFill>
                <a:cs typeface="Akhbar MT" pitchFamily="2" charset="-78"/>
              </a:rPr>
              <a:t>نوع </a:t>
            </a:r>
            <a:r>
              <a:rPr lang="en-US" sz="3400" dirty="0">
                <a:solidFill>
                  <a:schemeClr val="accent2">
                    <a:lumMod val="75000"/>
                  </a:schemeClr>
                </a:solidFill>
                <a:cs typeface="Akhbar MT" pitchFamily="2" charset="-78"/>
              </a:rPr>
              <a:t>عني بظاهرة </a:t>
            </a:r>
            <a:r>
              <a:rPr lang="en-US" sz="3400" dirty="0">
                <a:solidFill>
                  <a:schemeClr val="accent4">
                    <a:lumMod val="50000"/>
                  </a:schemeClr>
                </a:solidFill>
                <a:cs typeface="Akhbar MT" pitchFamily="2" charset="-78"/>
              </a:rPr>
              <a:t>المعرب والدخيل </a:t>
            </a:r>
            <a:r>
              <a:rPr lang="en-US" sz="3400" dirty="0">
                <a:solidFill>
                  <a:schemeClr val="accent2">
                    <a:lumMod val="75000"/>
                  </a:schemeClr>
                </a:solidFill>
                <a:cs typeface="Akhbar MT" pitchFamily="2" charset="-78"/>
              </a:rPr>
              <a:t>وهذا النوع يشتمل على الكلمات </a:t>
            </a:r>
            <a:r>
              <a:rPr lang="en-US" sz="3400" dirty="0">
                <a:solidFill>
                  <a:schemeClr val="accent4">
                    <a:lumMod val="50000"/>
                  </a:schemeClr>
                </a:solidFill>
                <a:cs typeface="Akhbar MT" pitchFamily="2" charset="-78"/>
              </a:rPr>
              <a:t>المعربة والدخيلة </a:t>
            </a:r>
            <a:r>
              <a:rPr lang="en-US" sz="3400" dirty="0">
                <a:solidFill>
                  <a:schemeClr val="accent2">
                    <a:lumMod val="75000"/>
                  </a:schemeClr>
                </a:solidFill>
                <a:cs typeface="Akhbar MT" pitchFamily="2" charset="-78"/>
              </a:rPr>
              <a:t>التي أدخلت إلى </a:t>
            </a:r>
            <a:r>
              <a:rPr lang="en-US" sz="3400" dirty="0" smtClean="0">
                <a:solidFill>
                  <a:schemeClr val="accent2">
                    <a:lumMod val="75000"/>
                  </a:schemeClr>
                </a:solidFill>
                <a:cs typeface="Akhbar MT" pitchFamily="2" charset="-78"/>
              </a:rPr>
              <a:t>العربية</a:t>
            </a:r>
            <a:r>
              <a:rPr lang="ar-SA" sz="3400" dirty="0" smtClean="0">
                <a:solidFill>
                  <a:schemeClr val="accent2">
                    <a:lumMod val="75000"/>
                  </a:schemeClr>
                </a:solidFill>
                <a:cs typeface="Akhbar MT" pitchFamily="2" charset="-78"/>
              </a:rPr>
              <a:t>,</a:t>
            </a:r>
            <a:r>
              <a:rPr lang="en-US" sz="3400" dirty="0" smtClean="0">
                <a:solidFill>
                  <a:schemeClr val="accent2">
                    <a:lumMod val="75000"/>
                  </a:schemeClr>
                </a:solidFill>
                <a:cs typeface="Akhbar MT" pitchFamily="2" charset="-78"/>
              </a:rPr>
              <a:t> وتكون </a:t>
            </a:r>
            <a:r>
              <a:rPr lang="en-US" sz="3400" dirty="0">
                <a:solidFill>
                  <a:schemeClr val="accent2">
                    <a:lumMod val="75000"/>
                  </a:schemeClr>
                </a:solidFill>
                <a:cs typeface="Akhbar MT" pitchFamily="2" charset="-78"/>
              </a:rPr>
              <a:t>غالباً مرتبة ترتيباً هجائياً</a:t>
            </a:r>
            <a:r>
              <a:rPr lang="en-US" sz="3400" dirty="0" smtClean="0">
                <a:solidFill>
                  <a:schemeClr val="accent2">
                    <a:lumMod val="75000"/>
                  </a:schemeClr>
                </a:solidFill>
                <a:cs typeface="Akhbar MT" pitchFamily="2" charset="-78"/>
              </a:rPr>
              <a:t>​</a:t>
            </a:r>
            <a:r>
              <a:rPr lang="ar-SA" sz="3400" dirty="0" smtClean="0">
                <a:solidFill>
                  <a:schemeClr val="accent2">
                    <a:lumMod val="75000"/>
                  </a:schemeClr>
                </a:solidFill>
                <a:cs typeface="Akhbar MT" pitchFamily="2" charset="-78"/>
              </a:rPr>
              <a:t>.</a:t>
            </a:r>
            <a:endParaRPr lang="ar-SA" sz="3400" dirty="0">
              <a:solidFill>
                <a:schemeClr val="accent2">
                  <a:lumMod val="75000"/>
                </a:schemeClr>
              </a:solidFill>
              <a:cs typeface="Akhbar MT" pitchFamily="2" charset="-78"/>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22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8229600" cy="1143000"/>
          </a:xfrm>
        </p:spPr>
        <p:txBody>
          <a:bodyPr/>
          <a:lstStyle/>
          <a:p>
            <a:pPr algn="r"/>
            <a:r>
              <a:rPr lang="ar-SA" dirty="0" smtClean="0">
                <a:solidFill>
                  <a:schemeClr val="bg1">
                    <a:lumMod val="50000"/>
                  </a:schemeClr>
                </a:solidFill>
                <a:cs typeface="Akhbar MT" pitchFamily="2" charset="-78"/>
              </a:rPr>
              <a:t>9. معاجم الأبنية:</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355128" y="1268760"/>
            <a:ext cx="8229600" cy="5328592"/>
          </a:xfrm>
        </p:spPr>
        <p:txBody>
          <a:bodyPr>
            <a:normAutofit/>
          </a:bodyPr>
          <a:lstStyle/>
          <a:p>
            <a:pPr marL="0" indent="0" algn="just">
              <a:buNone/>
            </a:pPr>
            <a:r>
              <a:rPr lang="ar-SA" sz="3400" dirty="0" smtClean="0">
                <a:solidFill>
                  <a:schemeClr val="accent2">
                    <a:lumMod val="75000"/>
                  </a:schemeClr>
                </a:solidFill>
                <a:cs typeface="Akhbar MT" pitchFamily="2" charset="-78"/>
              </a:rPr>
              <a:t>وهي تلك التي تجعل من بناء الكلمة </a:t>
            </a:r>
            <a:r>
              <a:rPr lang="ar-SA" sz="3400" dirty="0" smtClean="0">
                <a:solidFill>
                  <a:schemeClr val="accent4">
                    <a:lumMod val="50000"/>
                  </a:schemeClr>
                </a:solidFill>
                <a:cs typeface="Akhbar MT" pitchFamily="2" charset="-78"/>
              </a:rPr>
              <a:t>(وزنها الصرفي) </a:t>
            </a:r>
            <a:r>
              <a:rPr lang="ar-SA" sz="3400" dirty="0" smtClean="0">
                <a:solidFill>
                  <a:schemeClr val="accent2">
                    <a:lumMod val="75000"/>
                  </a:schemeClr>
                </a:solidFill>
                <a:cs typeface="Akhbar MT" pitchFamily="2" charset="-78"/>
              </a:rPr>
              <a:t>أساساً للتصنيف, فتجمع كل الكلمات التي من بناء واحد في مكان واحد.</a:t>
            </a:r>
          </a:p>
          <a:p>
            <a:pPr marL="0" indent="0" algn="just">
              <a:buNone/>
            </a:pPr>
            <a:r>
              <a:rPr lang="ar-SA" sz="3400" dirty="0" smtClean="0">
                <a:solidFill>
                  <a:schemeClr val="accent4">
                    <a:lumMod val="50000"/>
                  </a:schemeClr>
                </a:solidFill>
                <a:cs typeface="Akhbar MT" pitchFamily="2" charset="-78"/>
              </a:rPr>
              <a:t>* وقد تنوعت هذه الكلمات فمنها:</a:t>
            </a:r>
          </a:p>
          <a:p>
            <a:pPr marL="0" indent="0" algn="just">
              <a:buNone/>
            </a:pPr>
            <a:r>
              <a:rPr lang="ar-SA" sz="3400" dirty="0" smtClean="0">
                <a:solidFill>
                  <a:schemeClr val="accent2">
                    <a:lumMod val="75000"/>
                  </a:schemeClr>
                </a:solidFill>
                <a:cs typeface="Akhbar MT" pitchFamily="2" charset="-78"/>
              </a:rPr>
              <a:t>أ) ما عني بأبنية الأفعال عامة, فوجدنا كتب تحمل اسم </a:t>
            </a:r>
            <a:r>
              <a:rPr lang="ar-SA" sz="3400" dirty="0" smtClean="0">
                <a:solidFill>
                  <a:schemeClr val="accent4">
                    <a:lumMod val="50000"/>
                  </a:schemeClr>
                </a:solidFill>
                <a:cs typeface="Akhbar MT" pitchFamily="2" charset="-78"/>
              </a:rPr>
              <a:t>(أفعال)</a:t>
            </a:r>
            <a:r>
              <a:rPr lang="ar-SA" sz="3400" dirty="0" smtClean="0">
                <a:solidFill>
                  <a:schemeClr val="accent2">
                    <a:lumMod val="75000"/>
                  </a:schemeClr>
                </a:solidFill>
                <a:cs typeface="Akhbar MT" pitchFamily="2" charset="-78"/>
              </a:rPr>
              <a:t>.</a:t>
            </a:r>
          </a:p>
          <a:p>
            <a:pPr marL="0" indent="0" algn="just">
              <a:buNone/>
            </a:pPr>
            <a:r>
              <a:rPr lang="ar-SA" sz="3400" dirty="0" smtClean="0">
                <a:solidFill>
                  <a:schemeClr val="accent2">
                    <a:lumMod val="75000"/>
                  </a:schemeClr>
                </a:solidFill>
                <a:cs typeface="Akhbar MT" pitchFamily="2" charset="-78"/>
              </a:rPr>
              <a:t>ب) ومنها ما عني بالحديث عن صيغة معين منها فوجدنا كتب تحمل اسم </a:t>
            </a:r>
            <a:r>
              <a:rPr lang="ar-SA" sz="3400" dirty="0" smtClean="0">
                <a:solidFill>
                  <a:schemeClr val="accent4">
                    <a:lumMod val="50000"/>
                  </a:schemeClr>
                </a:solidFill>
                <a:cs typeface="Akhbar MT" pitchFamily="2" charset="-78"/>
              </a:rPr>
              <a:t>(فعلتُ و أفعلتُ)</a:t>
            </a:r>
            <a:r>
              <a:rPr lang="ar-SA" sz="3400" dirty="0" smtClean="0">
                <a:solidFill>
                  <a:schemeClr val="accent2">
                    <a:lumMod val="75000"/>
                  </a:schemeClr>
                </a:solidFill>
                <a:cs typeface="Akhbar MT" pitchFamily="2" charset="-78"/>
              </a:rPr>
              <a:t>.</a:t>
            </a:r>
          </a:p>
          <a:p>
            <a:pPr marL="0" indent="0" algn="just">
              <a:buNone/>
            </a:pPr>
            <a:r>
              <a:rPr lang="ar-SA" sz="3400" dirty="0" smtClean="0">
                <a:solidFill>
                  <a:schemeClr val="accent2">
                    <a:lumMod val="75000"/>
                  </a:schemeClr>
                </a:solidFill>
                <a:cs typeface="Akhbar MT" pitchFamily="2" charset="-78"/>
              </a:rPr>
              <a:t>جـ) ومنها ما عني بالحديث عن جانب من أبنية الأسماء فوجدنا كتب تحمل اسم </a:t>
            </a:r>
            <a:r>
              <a:rPr lang="ar-SA" sz="3400" dirty="0" smtClean="0">
                <a:solidFill>
                  <a:schemeClr val="accent4">
                    <a:lumMod val="50000"/>
                  </a:schemeClr>
                </a:solidFill>
                <a:cs typeface="Akhbar MT" pitchFamily="2" charset="-78"/>
              </a:rPr>
              <a:t>(المقصور و الممدود)</a:t>
            </a:r>
            <a:r>
              <a:rPr lang="ar-SA" sz="3400" dirty="0" smtClean="0">
                <a:solidFill>
                  <a:schemeClr val="accent2">
                    <a:lumMod val="75000"/>
                  </a:schemeClr>
                </a:solidFill>
                <a:cs typeface="Akhbar MT" pitchFamily="2" charset="-78"/>
              </a:rPr>
              <a:t>.</a:t>
            </a:r>
            <a:r>
              <a:rPr lang="ar-SA" sz="3400" dirty="0" smtClean="0">
                <a:solidFill>
                  <a:schemeClr val="accent4">
                    <a:lumMod val="50000"/>
                  </a:schemeClr>
                </a:solidFill>
                <a:cs typeface="Akhbar MT" pitchFamily="2" charset="-78"/>
              </a:rPr>
              <a:t> </a:t>
            </a:r>
          </a:p>
          <a:p>
            <a:pPr marL="0" indent="0" algn="just">
              <a:buNone/>
            </a:pPr>
            <a:r>
              <a:rPr lang="ar-SA" sz="3400" dirty="0" smtClean="0">
                <a:solidFill>
                  <a:schemeClr val="accent2">
                    <a:lumMod val="75000"/>
                  </a:schemeClr>
                </a:solidFill>
                <a:cs typeface="Akhbar MT" pitchFamily="2" charset="-78"/>
              </a:rPr>
              <a:t>وأكبر معجم وصل إلينا هو: </a:t>
            </a:r>
            <a:r>
              <a:rPr lang="ar-SA" sz="3400" dirty="0" smtClean="0">
                <a:solidFill>
                  <a:schemeClr val="accent4">
                    <a:lumMod val="50000"/>
                  </a:schemeClr>
                </a:solidFill>
                <a:cs typeface="Akhbar MT" pitchFamily="2" charset="-78"/>
              </a:rPr>
              <a:t>ديوان الأدب للفارابي</a:t>
            </a:r>
            <a:r>
              <a:rPr lang="ar-SA" sz="3400" dirty="0" smtClean="0">
                <a:solidFill>
                  <a:schemeClr val="accent2">
                    <a:lumMod val="75000"/>
                  </a:schemeClr>
                </a:solidFill>
                <a:cs typeface="Akhbar MT" pitchFamily="2" charset="-78"/>
              </a:rPr>
              <a:t>.</a:t>
            </a:r>
            <a:endParaRPr lang="ar-SA" sz="3400" dirty="0">
              <a:solidFill>
                <a:schemeClr val="accent2">
                  <a:lumMod val="75000"/>
                </a:schemeClr>
              </a:solidFill>
              <a:cs typeface="Akhbar MT" pitchFamily="2" charset="-78"/>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933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57808"/>
            <a:ext cx="8229600" cy="1143000"/>
          </a:xfrm>
        </p:spPr>
        <p:txBody>
          <a:bodyPr>
            <a:normAutofit/>
          </a:bodyPr>
          <a:lstStyle/>
          <a:p>
            <a:pPr algn="r"/>
            <a:r>
              <a:rPr lang="ar-SA" dirty="0" smtClean="0">
                <a:solidFill>
                  <a:schemeClr val="bg1">
                    <a:lumMod val="50000"/>
                  </a:schemeClr>
                </a:solidFill>
                <a:latin typeface="Aldhabi" pitchFamily="2" charset="-78"/>
                <a:cs typeface="Akhbar MT" pitchFamily="2" charset="-78"/>
              </a:rPr>
              <a:t>رابعاً: ترتيب المعاجم.</a:t>
            </a:r>
            <a:endParaRPr lang="ar-SA" dirty="0">
              <a:solidFill>
                <a:schemeClr val="bg1">
                  <a:lumMod val="50000"/>
                </a:schemeClr>
              </a:solidFill>
              <a:latin typeface="Aldhabi" pitchFamily="2" charset="-78"/>
              <a:cs typeface="Akhbar MT" pitchFamily="2" charset="-78"/>
            </a:endParaRPr>
          </a:p>
        </p:txBody>
      </p:sp>
      <p:sp>
        <p:nvSpPr>
          <p:cNvPr id="3" name="عنصر نائب للمحتوى 2"/>
          <p:cNvSpPr>
            <a:spLocks noGrp="1"/>
          </p:cNvSpPr>
          <p:nvPr>
            <p:ph idx="1"/>
          </p:nvPr>
        </p:nvSpPr>
        <p:spPr>
          <a:xfrm>
            <a:off x="251520" y="2104256"/>
            <a:ext cx="8229600" cy="1612776"/>
          </a:xfrm>
        </p:spPr>
        <p:txBody>
          <a:bodyPr>
            <a:normAutofit/>
          </a:bodyPr>
          <a:lstStyle/>
          <a:p>
            <a:pPr marL="0" indent="0" algn="just">
              <a:buNone/>
            </a:pPr>
            <a:r>
              <a:rPr lang="ar-SA" sz="4000" dirty="0" smtClean="0">
                <a:solidFill>
                  <a:schemeClr val="accent2">
                    <a:lumMod val="75000"/>
                  </a:schemeClr>
                </a:solidFill>
                <a:cs typeface="Akhbar MT" pitchFamily="2" charset="-78"/>
              </a:rPr>
              <a:t>تُرتب المعاجم مفرداتها ترتيباً يسهل على المتعلم والباحث طريقة الكشف عنها, وهناك طريقتان لترتيب هذه المفردات:</a:t>
            </a:r>
            <a:endParaRPr lang="ar-SA" sz="4000" dirty="0">
              <a:solidFill>
                <a:schemeClr val="accent2">
                  <a:lumMod val="75000"/>
                </a:schemeClr>
              </a:solidFill>
              <a:cs typeface="Akhbar MT"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6346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16632"/>
            <a:ext cx="8229600" cy="6552728"/>
          </a:xfrm>
        </p:spPr>
        <p:txBody>
          <a:bodyPr>
            <a:normAutofit lnSpcReduction="10000"/>
          </a:bodyPr>
          <a:lstStyle/>
          <a:p>
            <a:pPr marL="0" indent="0" algn="just">
              <a:buNone/>
            </a:pPr>
            <a:r>
              <a:rPr lang="ar-SA" sz="4000" dirty="0" smtClean="0">
                <a:solidFill>
                  <a:schemeClr val="bg1">
                    <a:lumMod val="50000"/>
                  </a:schemeClr>
                </a:solidFill>
                <a:cs typeface="Akhbar MT" pitchFamily="2" charset="-78"/>
              </a:rPr>
              <a:t>الطريقة الاولى:</a:t>
            </a:r>
          </a:p>
          <a:p>
            <a:pPr marL="0" indent="0" algn="just">
              <a:buNone/>
            </a:pPr>
            <a:r>
              <a:rPr lang="ar-SA" sz="3600" dirty="0" smtClean="0">
                <a:solidFill>
                  <a:schemeClr val="accent2">
                    <a:lumMod val="75000"/>
                  </a:schemeClr>
                </a:solidFill>
                <a:cs typeface="Akhbar MT" pitchFamily="2" charset="-78"/>
              </a:rPr>
              <a:t>تتمثَّل في ترتيب الكلمات على حسب حروفها الهجائية الأصلية أي مجردة من الأحرف الزائدة, مع الابتداء بالحروف الأول من الكلمة, الثاني, ثم الثالث. ويمكن توضيح هذه الطريقة في خطوات:</a:t>
            </a:r>
          </a:p>
          <a:p>
            <a:pPr marL="0" indent="0" algn="just">
              <a:buNone/>
            </a:pPr>
            <a:endParaRPr lang="ar-SA" sz="3600" dirty="0" smtClean="0">
              <a:cs typeface="Akhbar MT" pitchFamily="2" charset="-78"/>
            </a:endParaRPr>
          </a:p>
          <a:p>
            <a:pPr marL="0" indent="0" algn="just">
              <a:buNone/>
            </a:pPr>
            <a:r>
              <a:rPr lang="ar-SA" sz="3600" dirty="0" smtClean="0">
                <a:solidFill>
                  <a:schemeClr val="accent4">
                    <a:lumMod val="50000"/>
                  </a:schemeClr>
                </a:solidFill>
                <a:cs typeface="Akhbar MT" pitchFamily="2" charset="-78"/>
              </a:rPr>
              <a:t>أ) تقسم الكلمات إلى ثمانية وعشرين باباً كل باب منها يختص بحرف معين من حروف الهجاء التي يبلغ عددها ثمانية وعشرين حرفاً, ويذكر في الباب جميع الكلمات التي تبدأ بهذا الحرف.</a:t>
            </a:r>
          </a:p>
          <a:p>
            <a:pPr marL="0" indent="0" algn="just">
              <a:buNone/>
            </a:pPr>
            <a:endParaRPr lang="ar-SA" sz="3600" dirty="0" smtClean="0">
              <a:solidFill>
                <a:schemeClr val="accent4">
                  <a:lumMod val="50000"/>
                </a:schemeClr>
              </a:solidFill>
              <a:cs typeface="Akhbar MT" pitchFamily="2" charset="-78"/>
            </a:endParaRPr>
          </a:p>
          <a:p>
            <a:pPr marL="0" indent="0" algn="just">
              <a:buNone/>
            </a:pPr>
            <a:r>
              <a:rPr lang="ar-SA" sz="3600" dirty="0" smtClean="0">
                <a:solidFill>
                  <a:schemeClr val="accent4">
                    <a:lumMod val="50000"/>
                  </a:schemeClr>
                </a:solidFill>
                <a:cs typeface="Akhbar MT" pitchFamily="2" charset="-78"/>
              </a:rPr>
              <a:t>ب) ترتب الكلمات في كل باب بحسب ترتيب الحرف الثاني بين الحروف الهجائية, ثم الحرف الثالث.</a:t>
            </a:r>
            <a:endParaRPr lang="ar-SA" sz="3600" dirty="0">
              <a:solidFill>
                <a:schemeClr val="accent4">
                  <a:lumMod val="50000"/>
                </a:schemeClr>
              </a:solidFill>
              <a:cs typeface="Akhbar MT"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22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229600" cy="3672408"/>
          </a:xfrm>
        </p:spPr>
        <p:txBody>
          <a:bodyPr>
            <a:normAutofit/>
          </a:bodyPr>
          <a:lstStyle/>
          <a:p>
            <a:pPr marL="0" indent="0" algn="ctr">
              <a:buNone/>
            </a:pPr>
            <a:r>
              <a:rPr lang="ar-SA" sz="4400" dirty="0" smtClean="0">
                <a:solidFill>
                  <a:schemeClr val="bg1">
                    <a:lumMod val="50000"/>
                  </a:schemeClr>
                </a:solidFill>
                <a:cs typeface="Akhbar MT" pitchFamily="2" charset="-78"/>
              </a:rPr>
              <a:t>والمعاجم التي تتبع هذه الطريقة هي:</a:t>
            </a:r>
          </a:p>
          <a:p>
            <a:pPr marL="0" indent="0" algn="ctr">
              <a:buNone/>
            </a:pPr>
            <a:r>
              <a:rPr lang="ar-SA" sz="4000" dirty="0" smtClean="0">
                <a:solidFill>
                  <a:schemeClr val="accent2">
                    <a:lumMod val="75000"/>
                  </a:schemeClr>
                </a:solidFill>
                <a:cs typeface="Akhbar MT" pitchFamily="2" charset="-78"/>
              </a:rPr>
              <a:t>أساس البلاغة       المصباح المنير      مختار الصِّحاح</a:t>
            </a:r>
            <a:endParaRPr lang="ar-SA" sz="4000" dirty="0">
              <a:solidFill>
                <a:schemeClr val="accent2">
                  <a:lumMod val="75000"/>
                </a:schemeClr>
              </a:solidFill>
              <a:cs typeface="Akhbar MT" pitchFamily="2"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صورة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28184" y="1700807"/>
            <a:ext cx="1348589" cy="1962197"/>
          </a:xfrm>
          <a:prstGeom prst="rect">
            <a:avLst/>
          </a:prstGeom>
          <a:ln>
            <a:noFill/>
          </a:ln>
          <a:effectLst>
            <a:outerShdw blurRad="292100" dist="139700" dir="2700000" algn="tl" rotWithShape="0">
              <a:srgbClr val="333333">
                <a:alpha val="65000"/>
              </a:srgbClr>
            </a:outerShdw>
          </a:effectLst>
        </p:spPr>
      </p:pic>
      <p:pic>
        <p:nvPicPr>
          <p:cNvPr id="5" name="صورة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22100" y="1700808"/>
            <a:ext cx="1381948" cy="1962197"/>
          </a:xfrm>
          <a:prstGeom prst="rect">
            <a:avLst/>
          </a:prstGeom>
          <a:ln>
            <a:noFill/>
          </a:ln>
          <a:effectLst>
            <a:outerShdw blurRad="292100" dist="139700" dir="2700000" algn="tl" rotWithShape="0">
              <a:srgbClr val="333333">
                <a:alpha val="65000"/>
              </a:srgbClr>
            </a:outerShdw>
          </a:effectLst>
        </p:spPr>
      </p:pic>
      <p:pic>
        <p:nvPicPr>
          <p:cNvPr id="6" name="صورة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15616" y="1682828"/>
            <a:ext cx="1381948" cy="1962196"/>
          </a:xfrm>
          <a:prstGeom prst="rect">
            <a:avLst/>
          </a:prstGeom>
          <a:ln>
            <a:noFill/>
          </a:ln>
          <a:effectLst>
            <a:outerShdw blurRad="292100" dist="139700" dir="2700000" algn="tl" rotWithShape="0">
              <a:srgbClr val="333333">
                <a:alpha val="65000"/>
              </a:srgbClr>
            </a:outerShdw>
          </a:effectLst>
        </p:spPr>
      </p:pic>
      <p:sp>
        <p:nvSpPr>
          <p:cNvPr id="7" name="مربع نص 6"/>
          <p:cNvSpPr txBox="1"/>
          <p:nvPr/>
        </p:nvSpPr>
        <p:spPr>
          <a:xfrm>
            <a:off x="971600" y="4005064"/>
            <a:ext cx="6912768" cy="707886"/>
          </a:xfrm>
          <a:prstGeom prst="rect">
            <a:avLst/>
          </a:prstGeom>
          <a:noFill/>
        </p:spPr>
        <p:txBody>
          <a:bodyPr wrap="square" rtlCol="1">
            <a:spAutoFit/>
          </a:bodyPr>
          <a:lstStyle/>
          <a:p>
            <a:pPr algn="ctr"/>
            <a:r>
              <a:rPr lang="ar-SA" sz="4000" dirty="0" smtClean="0">
                <a:solidFill>
                  <a:schemeClr val="accent2">
                    <a:lumMod val="75000"/>
                  </a:schemeClr>
                </a:solidFill>
                <a:cs typeface="Akhbar MT" pitchFamily="2" charset="-78"/>
              </a:rPr>
              <a:t>المعجم الوسيط         المُنجد</a:t>
            </a:r>
            <a:endParaRPr lang="ar-SA" sz="4000" dirty="0">
              <a:cs typeface="Akhbar MT" pitchFamily="2" charset="-78"/>
            </a:endParaRPr>
          </a:p>
        </p:txBody>
      </p:sp>
      <p:pic>
        <p:nvPicPr>
          <p:cNvPr id="8" name="صورة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53948" y="4653947"/>
            <a:ext cx="1381948" cy="1943405"/>
          </a:xfrm>
          <a:prstGeom prst="rect">
            <a:avLst/>
          </a:prstGeom>
          <a:ln>
            <a:noFill/>
          </a:ln>
          <a:effectLst>
            <a:outerShdw blurRad="292100" dist="139700" dir="2700000" algn="tl" rotWithShape="0">
              <a:srgbClr val="333333">
                <a:alpha val="65000"/>
              </a:srgbClr>
            </a:outerShdw>
          </a:effectLst>
        </p:spPr>
      </p:pic>
      <p:pic>
        <p:nvPicPr>
          <p:cNvPr id="9" name="صورة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675580" y="4653947"/>
            <a:ext cx="1381250" cy="1962196"/>
          </a:xfrm>
          <a:prstGeom prst="rect">
            <a:avLst/>
          </a:prstGeom>
          <a:ln>
            <a:noFill/>
          </a:ln>
          <a:effectLst>
            <a:outerShdw blurRad="292100" dist="139700" dir="2700000" algn="tl" rotWithShape="0">
              <a:srgbClr val="333333">
                <a:alpha val="65000"/>
              </a:srgbClr>
            </a:outerShdw>
          </a:effectLst>
        </p:spPr>
      </p:pic>
      <p:sp>
        <p:nvSpPr>
          <p:cNvPr id="2" name="مربع نص 1"/>
          <p:cNvSpPr txBox="1"/>
          <p:nvPr/>
        </p:nvSpPr>
        <p:spPr>
          <a:xfrm>
            <a:off x="7576773" y="1844824"/>
            <a:ext cx="1016835" cy="1569660"/>
          </a:xfrm>
          <a:prstGeom prst="rect">
            <a:avLst/>
          </a:prstGeom>
          <a:noFill/>
        </p:spPr>
        <p:txBody>
          <a:bodyPr wrap="square" rtlCol="1">
            <a:spAutoFit/>
          </a:bodyPr>
          <a:lstStyle/>
          <a:p>
            <a:pPr algn="ctr"/>
            <a:r>
              <a:rPr lang="ar-SA" sz="2400" dirty="0" smtClean="0">
                <a:solidFill>
                  <a:schemeClr val="accent2">
                    <a:lumMod val="75000"/>
                  </a:schemeClr>
                </a:solidFill>
                <a:cs typeface="Akhbar MT" pitchFamily="2" charset="-78"/>
              </a:rPr>
              <a:t>جار </a:t>
            </a:r>
            <a:r>
              <a:rPr lang="ar-SA" sz="2400" dirty="0">
                <a:solidFill>
                  <a:schemeClr val="accent2">
                    <a:lumMod val="75000"/>
                  </a:schemeClr>
                </a:solidFill>
                <a:cs typeface="Akhbar MT" pitchFamily="2" charset="-78"/>
              </a:rPr>
              <a:t>الله محمود بن عمر الزمخشري</a:t>
            </a:r>
          </a:p>
        </p:txBody>
      </p:sp>
      <p:sp>
        <p:nvSpPr>
          <p:cNvPr id="10" name="مربع نص 9"/>
          <p:cNvSpPr txBox="1"/>
          <p:nvPr/>
        </p:nvSpPr>
        <p:spPr>
          <a:xfrm>
            <a:off x="5148064" y="1988840"/>
            <a:ext cx="908766" cy="1200329"/>
          </a:xfrm>
          <a:prstGeom prst="rect">
            <a:avLst/>
          </a:prstGeom>
          <a:noFill/>
        </p:spPr>
        <p:txBody>
          <a:bodyPr wrap="square" rtlCol="1">
            <a:spAutoFit/>
          </a:bodyPr>
          <a:lstStyle/>
          <a:p>
            <a:pPr algn="ctr"/>
            <a:r>
              <a:rPr lang="ar-SA" sz="2400" dirty="0" smtClean="0">
                <a:solidFill>
                  <a:schemeClr val="accent2">
                    <a:lumMod val="75000"/>
                  </a:schemeClr>
                </a:solidFill>
                <a:cs typeface="Akhbar MT" pitchFamily="2" charset="-78"/>
              </a:rPr>
              <a:t>أحمد محمد  الفيومي</a:t>
            </a:r>
            <a:endParaRPr lang="ar-SA" sz="2400" dirty="0">
              <a:solidFill>
                <a:schemeClr val="accent2">
                  <a:lumMod val="75000"/>
                </a:schemeClr>
              </a:solidFill>
              <a:cs typeface="Akhbar MT" pitchFamily="2" charset="-78"/>
            </a:endParaRPr>
          </a:p>
        </p:txBody>
      </p:sp>
      <p:sp>
        <p:nvSpPr>
          <p:cNvPr id="11" name="مربع نص 10"/>
          <p:cNvSpPr txBox="1"/>
          <p:nvPr/>
        </p:nvSpPr>
        <p:spPr>
          <a:xfrm>
            <a:off x="2771800" y="1844824"/>
            <a:ext cx="720080" cy="1569660"/>
          </a:xfrm>
          <a:prstGeom prst="rect">
            <a:avLst/>
          </a:prstGeom>
          <a:noFill/>
        </p:spPr>
        <p:txBody>
          <a:bodyPr wrap="square" rtlCol="1">
            <a:spAutoFit/>
          </a:bodyPr>
          <a:lstStyle/>
          <a:p>
            <a:pPr algn="ctr"/>
            <a:r>
              <a:rPr lang="ar-SA" sz="2400" dirty="0" smtClean="0">
                <a:solidFill>
                  <a:schemeClr val="accent2">
                    <a:lumMod val="75000"/>
                  </a:schemeClr>
                </a:solidFill>
                <a:cs typeface="Akhbar MT" pitchFamily="2" charset="-78"/>
              </a:rPr>
              <a:t>محمد بن أبي بكر الرازي</a:t>
            </a:r>
            <a:endParaRPr lang="ar-SA" sz="2400" dirty="0">
              <a:solidFill>
                <a:schemeClr val="accent2">
                  <a:lumMod val="75000"/>
                </a:schemeClr>
              </a:solidFill>
              <a:cs typeface="Akhbar MT" pitchFamily="2" charset="-78"/>
            </a:endParaRPr>
          </a:p>
        </p:txBody>
      </p:sp>
      <p:sp>
        <p:nvSpPr>
          <p:cNvPr id="12" name="مربع نص 11"/>
          <p:cNvSpPr txBox="1"/>
          <p:nvPr/>
        </p:nvSpPr>
        <p:spPr>
          <a:xfrm>
            <a:off x="6228184" y="4869160"/>
            <a:ext cx="792088" cy="1200329"/>
          </a:xfrm>
          <a:prstGeom prst="rect">
            <a:avLst/>
          </a:prstGeom>
          <a:noFill/>
        </p:spPr>
        <p:txBody>
          <a:bodyPr wrap="square" rtlCol="1">
            <a:spAutoFit/>
          </a:bodyPr>
          <a:lstStyle/>
          <a:p>
            <a:pPr algn="ctr"/>
            <a:r>
              <a:rPr lang="ar-SA" sz="2400" dirty="0" smtClean="0">
                <a:solidFill>
                  <a:schemeClr val="accent2">
                    <a:lumMod val="75000"/>
                  </a:schemeClr>
                </a:solidFill>
                <a:cs typeface="Akhbar MT" pitchFamily="2" charset="-78"/>
              </a:rPr>
              <a:t>مجمع اللغة العربية</a:t>
            </a:r>
            <a:endParaRPr lang="ar-SA" sz="2400" dirty="0">
              <a:solidFill>
                <a:schemeClr val="accent2">
                  <a:lumMod val="75000"/>
                </a:schemeClr>
              </a:solidFill>
              <a:cs typeface="Akhbar MT" pitchFamily="2" charset="-78"/>
            </a:endParaRPr>
          </a:p>
        </p:txBody>
      </p:sp>
    </p:spTree>
    <p:extLst>
      <p:ext uri="{BB962C8B-B14F-4D97-AF65-F5344CB8AC3E}">
        <p14:creationId xmlns:p14="http://schemas.microsoft.com/office/powerpoint/2010/main" xmlns="" val="3689182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229600" cy="6264696"/>
          </a:xfrm>
        </p:spPr>
        <p:txBody>
          <a:bodyPr/>
          <a:lstStyle/>
          <a:p>
            <a:pPr marL="0" indent="0" algn="just">
              <a:buNone/>
            </a:pPr>
            <a:r>
              <a:rPr lang="ar-SA" sz="4000" dirty="0" smtClean="0">
                <a:solidFill>
                  <a:schemeClr val="bg1">
                    <a:lumMod val="50000"/>
                  </a:schemeClr>
                </a:solidFill>
                <a:cs typeface="Akhbar MT" pitchFamily="2" charset="-78"/>
              </a:rPr>
              <a:t>الطريقة الثانية:</a:t>
            </a:r>
          </a:p>
          <a:p>
            <a:pPr marL="0" indent="0" algn="just">
              <a:buNone/>
            </a:pPr>
            <a:endParaRPr lang="ar-SA" sz="4000" dirty="0" smtClean="0">
              <a:cs typeface="Akhbar MT" pitchFamily="2" charset="-78"/>
            </a:endParaRPr>
          </a:p>
          <a:p>
            <a:pPr marL="0" indent="0" algn="just">
              <a:buNone/>
            </a:pPr>
            <a:r>
              <a:rPr lang="ar-SA" sz="3600" dirty="0" smtClean="0">
                <a:solidFill>
                  <a:schemeClr val="accent2">
                    <a:lumMod val="75000"/>
                  </a:schemeClr>
                </a:solidFill>
                <a:cs typeface="Akhbar MT" pitchFamily="2" charset="-78"/>
              </a:rPr>
              <a:t>وهي تتمثل في ترتيب الكلمات على حسب حروفها الأصلية, أي مجردة من أحرف الزيادة, ومبتدئة بالحرف الاخير من الكلمة, وتقسم الكلمات في هذه الطريقة إلى ثمانية وعشرين باباً, والباب هو الحرف الأخير من الكلمة, وفي كل باب عدة فصول باعتبار الفصل الأول من الكلمة, وترتب الكلمات كل فصل بحسب ترتيب الحرف الثاني بين حروف الهجاء.</a:t>
            </a:r>
          </a:p>
          <a:p>
            <a:pPr marL="0" indent="0" algn="just">
              <a:buNone/>
            </a:pPr>
            <a:endParaRPr lang="ar-SA" sz="3600" dirty="0">
              <a:cs typeface="Akhbar MT" pitchFamily="2"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729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10030" y="332656"/>
            <a:ext cx="8229600" cy="5865515"/>
          </a:xfrm>
        </p:spPr>
        <p:txBody>
          <a:bodyPr>
            <a:normAutofit/>
          </a:bodyPr>
          <a:lstStyle/>
          <a:p>
            <a:pPr marL="0" indent="0" algn="ctr">
              <a:buNone/>
            </a:pPr>
            <a:r>
              <a:rPr lang="ar-SA" sz="4400" dirty="0" smtClean="0">
                <a:solidFill>
                  <a:schemeClr val="bg1">
                    <a:lumMod val="50000"/>
                  </a:schemeClr>
                </a:solidFill>
                <a:cs typeface="Akhbar MT" pitchFamily="2" charset="-78"/>
              </a:rPr>
              <a:t>ويسير على هذه الطريقة:</a:t>
            </a:r>
          </a:p>
          <a:p>
            <a:pPr marL="0" indent="0" algn="ctr">
              <a:buNone/>
            </a:pPr>
            <a:endParaRPr lang="ar-SA" sz="4400" dirty="0" smtClean="0">
              <a:solidFill>
                <a:schemeClr val="bg1">
                  <a:lumMod val="50000"/>
                </a:schemeClr>
              </a:solidFill>
              <a:cs typeface="Akhbar MT" pitchFamily="2" charset="-78"/>
            </a:endParaRPr>
          </a:p>
          <a:p>
            <a:pPr marL="0" indent="0" algn="ctr">
              <a:buNone/>
            </a:pPr>
            <a:r>
              <a:rPr lang="ar-SA" sz="4000" dirty="0">
                <a:solidFill>
                  <a:schemeClr val="accent2">
                    <a:lumMod val="75000"/>
                  </a:schemeClr>
                </a:solidFill>
                <a:cs typeface="Akhbar MT" pitchFamily="2" charset="-78"/>
              </a:rPr>
              <a:t> </a:t>
            </a:r>
            <a:r>
              <a:rPr lang="ar-SA" sz="4000" dirty="0" smtClean="0">
                <a:solidFill>
                  <a:schemeClr val="accent2">
                    <a:lumMod val="75000"/>
                  </a:schemeClr>
                </a:solidFill>
                <a:cs typeface="Akhbar MT" pitchFamily="2" charset="-78"/>
              </a:rPr>
              <a:t>   الصِحاح            لسان العرب       القاموس المحيط</a:t>
            </a:r>
            <a:endParaRPr lang="ar-SA" sz="4000" dirty="0">
              <a:solidFill>
                <a:schemeClr val="accent2">
                  <a:lumMod val="75000"/>
                </a:schemeClr>
              </a:solidFill>
              <a:cs typeface="Akhbar MT" pitchFamily="2" charset="-78"/>
            </a:endParaRPr>
          </a:p>
          <a:p>
            <a:pPr marL="0" indent="0" algn="ctr">
              <a:buNone/>
            </a:pPr>
            <a:endParaRPr lang="ar-SA" sz="4400" dirty="0">
              <a:solidFill>
                <a:schemeClr val="bg1">
                  <a:lumMod val="50000"/>
                </a:schemeClr>
              </a:solidFill>
              <a:cs typeface="Akhbar MT"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صورة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979" y="2708921"/>
            <a:ext cx="1868813" cy="2664296"/>
          </a:xfrm>
          <a:prstGeom prst="rect">
            <a:avLst/>
          </a:prstGeom>
          <a:ln>
            <a:noFill/>
          </a:ln>
          <a:effectLst>
            <a:outerShdw blurRad="292100" dist="139700" dir="2700000" algn="tl" rotWithShape="0">
              <a:srgbClr val="333333">
                <a:alpha val="65000"/>
              </a:srgbClr>
            </a:outerShdw>
          </a:effectLst>
        </p:spPr>
      </p:pic>
      <p:pic>
        <p:nvPicPr>
          <p:cNvPr id="5" name="صورة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63888" y="2708921"/>
            <a:ext cx="1868813" cy="2664296"/>
          </a:xfrm>
          <a:prstGeom prst="rect">
            <a:avLst/>
          </a:prstGeom>
          <a:ln>
            <a:noFill/>
          </a:ln>
          <a:effectLst>
            <a:outerShdw blurRad="292100" dist="139700" dir="2700000" algn="tl" rotWithShape="0">
              <a:srgbClr val="333333">
                <a:alpha val="65000"/>
              </a:srgbClr>
            </a:outerShdw>
          </a:effectLst>
        </p:spPr>
      </p:pic>
      <p:pic>
        <p:nvPicPr>
          <p:cNvPr id="6" name="صورة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00192" y="2708920"/>
            <a:ext cx="1856418" cy="2664297"/>
          </a:xfrm>
          <a:prstGeom prst="rect">
            <a:avLst/>
          </a:prstGeom>
          <a:ln>
            <a:noFill/>
          </a:ln>
          <a:effectLst>
            <a:outerShdw blurRad="292100" dist="139700" dir="2700000" algn="tl" rotWithShape="0">
              <a:srgbClr val="333333">
                <a:alpha val="65000"/>
              </a:srgbClr>
            </a:outerShdw>
          </a:effectLst>
        </p:spPr>
      </p:pic>
      <p:sp>
        <p:nvSpPr>
          <p:cNvPr id="2" name="مربع نص 1"/>
          <p:cNvSpPr txBox="1"/>
          <p:nvPr/>
        </p:nvSpPr>
        <p:spPr>
          <a:xfrm>
            <a:off x="6315982" y="5733256"/>
            <a:ext cx="1856418" cy="461665"/>
          </a:xfrm>
          <a:prstGeom prst="rect">
            <a:avLst/>
          </a:prstGeom>
          <a:noFill/>
        </p:spPr>
        <p:txBody>
          <a:bodyPr wrap="square" rtlCol="1">
            <a:spAutoFit/>
          </a:bodyPr>
          <a:lstStyle/>
          <a:p>
            <a:pPr algn="ctr"/>
            <a:r>
              <a:rPr lang="ar-SA" sz="2400" dirty="0">
                <a:solidFill>
                  <a:schemeClr val="accent2">
                    <a:lumMod val="75000"/>
                  </a:schemeClr>
                </a:solidFill>
                <a:cs typeface="Akhbar MT" pitchFamily="2" charset="-78"/>
              </a:rPr>
              <a:t>إ</a:t>
            </a:r>
            <a:r>
              <a:rPr lang="ar-SA" sz="2400" dirty="0" smtClean="0">
                <a:solidFill>
                  <a:schemeClr val="accent2">
                    <a:lumMod val="75000"/>
                  </a:schemeClr>
                </a:solidFill>
                <a:cs typeface="Akhbar MT" pitchFamily="2" charset="-78"/>
              </a:rPr>
              <a:t>سماعيل الجوهري </a:t>
            </a:r>
            <a:endParaRPr lang="ar-SA" sz="2400" dirty="0">
              <a:solidFill>
                <a:schemeClr val="accent2">
                  <a:lumMod val="75000"/>
                </a:schemeClr>
              </a:solidFill>
              <a:cs typeface="Akhbar MT" pitchFamily="2" charset="-78"/>
            </a:endParaRPr>
          </a:p>
        </p:txBody>
      </p:sp>
      <p:sp>
        <p:nvSpPr>
          <p:cNvPr id="7" name="مربع نص 6"/>
          <p:cNvSpPr txBox="1"/>
          <p:nvPr/>
        </p:nvSpPr>
        <p:spPr>
          <a:xfrm>
            <a:off x="3563888" y="5733256"/>
            <a:ext cx="2016224" cy="461665"/>
          </a:xfrm>
          <a:prstGeom prst="rect">
            <a:avLst/>
          </a:prstGeom>
          <a:noFill/>
        </p:spPr>
        <p:txBody>
          <a:bodyPr wrap="square" rtlCol="1">
            <a:spAutoFit/>
          </a:bodyPr>
          <a:lstStyle/>
          <a:p>
            <a:pPr algn="ctr"/>
            <a:r>
              <a:rPr lang="ar-SA" sz="2400" dirty="0" smtClean="0">
                <a:solidFill>
                  <a:schemeClr val="accent2">
                    <a:lumMod val="75000"/>
                  </a:schemeClr>
                </a:solidFill>
                <a:cs typeface="Akhbar MT" pitchFamily="2" charset="-78"/>
              </a:rPr>
              <a:t>ابن المنظور الأفريقي</a:t>
            </a:r>
            <a:endParaRPr lang="ar-SA" sz="2400" dirty="0">
              <a:solidFill>
                <a:schemeClr val="accent2">
                  <a:lumMod val="75000"/>
                </a:schemeClr>
              </a:solidFill>
              <a:cs typeface="Akhbar MT" pitchFamily="2" charset="-78"/>
            </a:endParaRPr>
          </a:p>
        </p:txBody>
      </p:sp>
      <p:sp>
        <p:nvSpPr>
          <p:cNvPr id="8" name="مربع نص 7"/>
          <p:cNvSpPr txBox="1"/>
          <p:nvPr/>
        </p:nvSpPr>
        <p:spPr>
          <a:xfrm>
            <a:off x="755576" y="5733256"/>
            <a:ext cx="1800200" cy="461665"/>
          </a:xfrm>
          <a:prstGeom prst="rect">
            <a:avLst/>
          </a:prstGeom>
          <a:noFill/>
        </p:spPr>
        <p:txBody>
          <a:bodyPr wrap="square" rtlCol="1">
            <a:spAutoFit/>
          </a:bodyPr>
          <a:lstStyle/>
          <a:p>
            <a:pPr algn="ctr"/>
            <a:r>
              <a:rPr lang="ar-SA" sz="2400" dirty="0" smtClean="0">
                <a:solidFill>
                  <a:schemeClr val="accent2">
                    <a:lumMod val="75000"/>
                  </a:schemeClr>
                </a:solidFill>
                <a:cs typeface="Akhbar MT" pitchFamily="2" charset="-78"/>
              </a:rPr>
              <a:t>الفيروز أبادي</a:t>
            </a:r>
            <a:endParaRPr lang="ar-SA" sz="2400" dirty="0">
              <a:solidFill>
                <a:schemeClr val="accent2">
                  <a:lumMod val="75000"/>
                </a:schemeClr>
              </a:solidFill>
              <a:cs typeface="Akhbar MT" pitchFamily="2" charset="-78"/>
            </a:endParaRPr>
          </a:p>
        </p:txBody>
      </p:sp>
    </p:spTree>
    <p:extLst>
      <p:ext uri="{BB962C8B-B14F-4D97-AF65-F5344CB8AC3E}">
        <p14:creationId xmlns:p14="http://schemas.microsoft.com/office/powerpoint/2010/main" xmlns="" val="4219861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8229600" cy="1143000"/>
          </a:xfrm>
        </p:spPr>
        <p:txBody>
          <a:bodyPr>
            <a:normAutofit/>
          </a:bodyPr>
          <a:lstStyle/>
          <a:p>
            <a:pPr algn="r"/>
            <a:r>
              <a:rPr lang="ar-SA" dirty="0" smtClean="0">
                <a:solidFill>
                  <a:schemeClr val="bg1">
                    <a:lumMod val="50000"/>
                  </a:schemeClr>
                </a:solidFill>
                <a:cs typeface="Akhbar MT" pitchFamily="2" charset="-78"/>
              </a:rPr>
              <a:t>أولا: كيف تستخدم المعجم؟</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251520" y="1600200"/>
            <a:ext cx="8208912" cy="4525963"/>
          </a:xfrm>
        </p:spPr>
        <p:txBody>
          <a:bodyPr>
            <a:normAutofit/>
          </a:bodyPr>
          <a:lstStyle/>
          <a:p>
            <a:pPr marL="0" indent="0" algn="just">
              <a:buNone/>
            </a:pPr>
            <a:r>
              <a:rPr lang="ar-SA" sz="4000" dirty="0" smtClean="0">
                <a:solidFill>
                  <a:schemeClr val="accent2">
                    <a:lumMod val="75000"/>
                  </a:schemeClr>
                </a:solidFill>
                <a:cs typeface="Akhbar MT" pitchFamily="2" charset="-78"/>
              </a:rPr>
              <a:t>لا يستطيع الإنسان مهما تبلغ درجة علمه وثقافته, أن يحيط باللغة, فاللغة محيط واسع أوتي كل واحد منه نصيبا. هذا النصيب يكبر ويصغر على قدر علم الإنسان وثقافته.</a:t>
            </a:r>
          </a:p>
          <a:p>
            <a:pPr marL="0" indent="0" algn="just">
              <a:buNone/>
            </a:pPr>
            <a:r>
              <a:rPr lang="ar-SA" sz="4000" dirty="0" smtClean="0">
                <a:solidFill>
                  <a:schemeClr val="accent2">
                    <a:lumMod val="75000"/>
                  </a:schemeClr>
                </a:solidFill>
                <a:cs typeface="Akhbar MT" pitchFamily="2" charset="-78"/>
              </a:rPr>
              <a:t>كثيراً ما تُقابلنا كلمات لا نعرف معناها على وجه التحديد, وأحياناً تصادفنا كلمات نجهل اشتقاقها الصحيح, وأحياناً أخرى, تتشابه علينا بعض الألفاظ فلا نميز ضبطها أو دلالة كل منها. </a:t>
            </a:r>
            <a:endParaRPr lang="ar-SA" sz="4000" dirty="0">
              <a:solidFill>
                <a:schemeClr val="accent2">
                  <a:lumMod val="75000"/>
                </a:schemeClr>
              </a:solidFill>
              <a:cs typeface="Akhbar MT"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477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6632"/>
            <a:ext cx="8229600" cy="1143000"/>
          </a:xfrm>
        </p:spPr>
        <p:txBody>
          <a:bodyPr/>
          <a:lstStyle/>
          <a:p>
            <a:pPr algn="r"/>
            <a:r>
              <a:rPr lang="ar-SA" dirty="0" smtClean="0">
                <a:solidFill>
                  <a:schemeClr val="bg1">
                    <a:lumMod val="50000"/>
                  </a:schemeClr>
                </a:solidFill>
                <a:cs typeface="Akhbar MT" pitchFamily="2" charset="-78"/>
              </a:rPr>
              <a:t>خامساَ: طريقة البحث في المعاجم.</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251520" y="1052737"/>
            <a:ext cx="8229600" cy="5472608"/>
          </a:xfrm>
        </p:spPr>
        <p:txBody>
          <a:bodyPr>
            <a:normAutofit lnSpcReduction="10000"/>
          </a:bodyPr>
          <a:lstStyle/>
          <a:p>
            <a:pPr marL="0" indent="0" algn="just">
              <a:buNone/>
            </a:pPr>
            <a:r>
              <a:rPr lang="ar-SA" dirty="0" smtClean="0">
                <a:solidFill>
                  <a:schemeClr val="accent2">
                    <a:lumMod val="75000"/>
                  </a:schemeClr>
                </a:solidFill>
                <a:cs typeface="Akhbar MT" pitchFamily="2" charset="-78"/>
              </a:rPr>
              <a:t>أ) طريقة </a:t>
            </a:r>
            <a:r>
              <a:rPr lang="ar-SA" dirty="0">
                <a:solidFill>
                  <a:schemeClr val="accent2">
                    <a:lumMod val="75000"/>
                  </a:schemeClr>
                </a:solidFill>
                <a:cs typeface="Akhbar MT" pitchFamily="2" charset="-78"/>
              </a:rPr>
              <a:t>البحث في أساس البلاغة, والمصباح المنير, ومُختَار الصحاح, والمعجم الوسيط, </a:t>
            </a:r>
            <a:r>
              <a:rPr lang="ar-SA" dirty="0" smtClean="0">
                <a:solidFill>
                  <a:schemeClr val="accent2">
                    <a:lumMod val="75000"/>
                  </a:schemeClr>
                </a:solidFill>
                <a:cs typeface="Akhbar MT" pitchFamily="2" charset="-78"/>
              </a:rPr>
              <a:t>والمُنجد</a:t>
            </a:r>
            <a:r>
              <a:rPr lang="ar-SA" dirty="0">
                <a:solidFill>
                  <a:schemeClr val="accent2">
                    <a:lumMod val="75000"/>
                  </a:schemeClr>
                </a:solidFill>
                <a:cs typeface="Akhbar MT" pitchFamily="2" charset="-78"/>
              </a:rPr>
              <a:t>:</a:t>
            </a:r>
            <a:endParaRPr lang="ar-SA" dirty="0" smtClean="0">
              <a:solidFill>
                <a:schemeClr val="accent2">
                  <a:lumMod val="75000"/>
                </a:schemeClr>
              </a:solidFill>
              <a:cs typeface="Akhbar MT" pitchFamily="2" charset="-78"/>
            </a:endParaRPr>
          </a:p>
          <a:p>
            <a:pPr marL="0" indent="0" algn="just">
              <a:buNone/>
            </a:pPr>
            <a:r>
              <a:rPr lang="ar-SA" dirty="0">
                <a:solidFill>
                  <a:schemeClr val="accent2">
                    <a:lumMod val="75000"/>
                  </a:schemeClr>
                </a:solidFill>
                <a:cs typeface="Akhbar MT" pitchFamily="2" charset="-78"/>
              </a:rPr>
              <a:t>لكي تبحث عن معنى كلمة في المعاجم التي </a:t>
            </a:r>
            <a:r>
              <a:rPr lang="ar-SA" dirty="0" smtClean="0">
                <a:solidFill>
                  <a:schemeClr val="accent2">
                    <a:lumMod val="75000"/>
                  </a:schemeClr>
                </a:solidFill>
                <a:cs typeface="Akhbar MT" pitchFamily="2" charset="-78"/>
              </a:rPr>
              <a:t>ترتب </a:t>
            </a:r>
            <a:r>
              <a:rPr lang="ar-SA" dirty="0">
                <a:solidFill>
                  <a:schemeClr val="accent2">
                    <a:lumMod val="75000"/>
                  </a:schemeClr>
                </a:solidFill>
                <a:cs typeface="Akhbar MT" pitchFamily="2" charset="-78"/>
              </a:rPr>
              <a:t>أبوابها على حسب أوائل </a:t>
            </a:r>
            <a:r>
              <a:rPr lang="ar-SA" dirty="0" smtClean="0">
                <a:solidFill>
                  <a:schemeClr val="accent2">
                    <a:lumMod val="75000"/>
                  </a:schemeClr>
                </a:solidFill>
                <a:cs typeface="Akhbar MT" pitchFamily="2" charset="-78"/>
              </a:rPr>
              <a:t>الكلمات, تتبع الخطوات الآتية:</a:t>
            </a:r>
          </a:p>
          <a:p>
            <a:pPr marL="0" indent="0" algn="just">
              <a:buNone/>
            </a:pPr>
            <a:r>
              <a:rPr lang="ar-SA" dirty="0" smtClean="0">
                <a:solidFill>
                  <a:schemeClr val="accent4">
                    <a:lumMod val="50000"/>
                  </a:schemeClr>
                </a:solidFill>
                <a:cs typeface="Akhbar MT" pitchFamily="2" charset="-78"/>
              </a:rPr>
              <a:t>1. تُرد </a:t>
            </a:r>
            <a:r>
              <a:rPr lang="ar-SA" dirty="0">
                <a:solidFill>
                  <a:schemeClr val="accent4">
                    <a:lumMod val="50000"/>
                  </a:schemeClr>
                </a:solidFill>
                <a:cs typeface="Akhbar MT" pitchFamily="2" charset="-78"/>
              </a:rPr>
              <a:t>الكلمة إلى مفردها إن كانت </a:t>
            </a:r>
            <a:r>
              <a:rPr lang="ar-SA" dirty="0" smtClean="0">
                <a:solidFill>
                  <a:schemeClr val="accent4">
                    <a:lumMod val="50000"/>
                  </a:schemeClr>
                </a:solidFill>
                <a:cs typeface="Akhbar MT" pitchFamily="2" charset="-78"/>
              </a:rPr>
              <a:t>جمعاً.</a:t>
            </a:r>
            <a:r>
              <a:rPr lang="en-US" dirty="0">
                <a:solidFill>
                  <a:schemeClr val="accent4">
                    <a:lumMod val="50000"/>
                  </a:schemeClr>
                </a:solidFill>
                <a:cs typeface="Akhbar MT" pitchFamily="2" charset="-78"/>
              </a:rPr>
              <a:t> </a:t>
            </a:r>
          </a:p>
          <a:p>
            <a:pPr marL="0" lvl="0" indent="0" algn="just" fontAlgn="base">
              <a:buNone/>
            </a:pPr>
            <a:r>
              <a:rPr lang="ar-SA" dirty="0" smtClean="0">
                <a:solidFill>
                  <a:schemeClr val="accent4">
                    <a:lumMod val="50000"/>
                  </a:schemeClr>
                </a:solidFill>
                <a:cs typeface="Akhbar MT" pitchFamily="2" charset="-78"/>
              </a:rPr>
              <a:t>2. وتُرد </a:t>
            </a:r>
            <a:r>
              <a:rPr lang="ar-SA" dirty="0">
                <a:solidFill>
                  <a:schemeClr val="accent4">
                    <a:lumMod val="50000"/>
                  </a:schemeClr>
                </a:solidFill>
                <a:cs typeface="Akhbar MT" pitchFamily="2" charset="-78"/>
              </a:rPr>
              <a:t>إلى الماضي إن كانت مضارعاً أو </a:t>
            </a:r>
            <a:r>
              <a:rPr lang="ar-SA" dirty="0" smtClean="0">
                <a:solidFill>
                  <a:schemeClr val="accent4">
                    <a:lumMod val="50000"/>
                  </a:schemeClr>
                </a:solidFill>
                <a:cs typeface="Akhbar MT" pitchFamily="2" charset="-78"/>
              </a:rPr>
              <a:t>أمراً</a:t>
            </a:r>
            <a:r>
              <a:rPr lang="ar-SA" sz="2400" dirty="0">
                <a:solidFill>
                  <a:schemeClr val="accent4">
                    <a:lumMod val="50000"/>
                  </a:schemeClr>
                </a:solidFill>
                <a:cs typeface="Akhbar MT" pitchFamily="2" charset="-78"/>
              </a:rPr>
              <a:t>.</a:t>
            </a:r>
            <a:endParaRPr lang="en-US" sz="2400" dirty="0" smtClean="0">
              <a:solidFill>
                <a:schemeClr val="accent4">
                  <a:lumMod val="50000"/>
                </a:schemeClr>
              </a:solidFill>
              <a:cs typeface="Akhbar MT" pitchFamily="2" charset="-78"/>
            </a:endParaRPr>
          </a:p>
          <a:p>
            <a:pPr marL="0" lvl="0" indent="0" algn="just" fontAlgn="base">
              <a:buNone/>
            </a:pPr>
            <a:r>
              <a:rPr lang="ar-SA" dirty="0" smtClean="0">
                <a:solidFill>
                  <a:schemeClr val="accent4">
                    <a:lumMod val="50000"/>
                  </a:schemeClr>
                </a:solidFill>
                <a:cs typeface="Akhbar MT" pitchFamily="2" charset="-78"/>
              </a:rPr>
              <a:t>3. وتُرد فيها الألف إلى أصلها, الواو أو الياء</a:t>
            </a:r>
            <a:r>
              <a:rPr lang="ar-SA" sz="2400" dirty="0" smtClean="0">
                <a:solidFill>
                  <a:schemeClr val="accent4">
                    <a:lumMod val="50000"/>
                  </a:schemeClr>
                </a:solidFill>
                <a:cs typeface="Akhbar MT" pitchFamily="2" charset="-78"/>
              </a:rPr>
              <a:t>.</a:t>
            </a:r>
            <a:r>
              <a:rPr lang="en-US" dirty="0" smtClean="0">
                <a:solidFill>
                  <a:schemeClr val="accent4">
                    <a:lumMod val="50000"/>
                  </a:schemeClr>
                </a:solidFill>
                <a:cs typeface="Akhbar MT" pitchFamily="2" charset="-78"/>
              </a:rPr>
              <a:t> </a:t>
            </a:r>
          </a:p>
          <a:p>
            <a:pPr marL="0" indent="0" algn="just">
              <a:buNone/>
            </a:pPr>
            <a:r>
              <a:rPr lang="ar-SA" dirty="0" smtClean="0">
                <a:solidFill>
                  <a:schemeClr val="accent4">
                    <a:lumMod val="50000"/>
                  </a:schemeClr>
                </a:solidFill>
                <a:cs typeface="Akhbar MT" pitchFamily="2" charset="-78"/>
              </a:rPr>
              <a:t>4. وتُجرد </a:t>
            </a:r>
            <a:r>
              <a:rPr lang="ar-SA" dirty="0">
                <a:solidFill>
                  <a:schemeClr val="accent4">
                    <a:lumMod val="50000"/>
                  </a:schemeClr>
                </a:solidFill>
                <a:cs typeface="Akhbar MT" pitchFamily="2" charset="-78"/>
              </a:rPr>
              <a:t>من حروف الزيادة إذا كانت </a:t>
            </a:r>
            <a:r>
              <a:rPr lang="ar-SA" dirty="0" smtClean="0">
                <a:solidFill>
                  <a:schemeClr val="accent4">
                    <a:lumMod val="50000"/>
                  </a:schemeClr>
                </a:solidFill>
                <a:cs typeface="Akhbar MT" pitchFamily="2" charset="-78"/>
              </a:rPr>
              <a:t>مزيدة.</a:t>
            </a:r>
          </a:p>
          <a:p>
            <a:pPr marL="0" indent="0" algn="just">
              <a:buNone/>
            </a:pPr>
            <a:r>
              <a:rPr lang="ar-SA" dirty="0">
                <a:solidFill>
                  <a:schemeClr val="accent4">
                    <a:lumMod val="50000"/>
                  </a:schemeClr>
                </a:solidFill>
                <a:cs typeface="Akhbar MT" pitchFamily="2" charset="-78"/>
              </a:rPr>
              <a:t>ثم يُنظر إلى أول حرف من الكلمة؛ ليُعرف بابها, ثم يُنظر إلى الحرف الثاني, ثم الحرف الثالث.</a:t>
            </a:r>
          </a:p>
          <a:p>
            <a:pPr marL="0" indent="0" algn="just">
              <a:buNone/>
            </a:pPr>
            <a:endParaRPr lang="ar-SA" dirty="0">
              <a:solidFill>
                <a:schemeClr val="accent4">
                  <a:lumMod val="75000"/>
                </a:schemeClr>
              </a:solidFill>
              <a:cs typeface="Akhbar MT"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125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0832" y="332656"/>
            <a:ext cx="8229600" cy="6120680"/>
          </a:xfrm>
        </p:spPr>
        <p:txBody>
          <a:bodyPr>
            <a:normAutofit/>
          </a:bodyPr>
          <a:lstStyle/>
          <a:p>
            <a:pPr marL="0" indent="0" algn="just" fontAlgn="base">
              <a:buNone/>
            </a:pPr>
            <a:r>
              <a:rPr lang="ar-SA" dirty="0" smtClean="0">
                <a:solidFill>
                  <a:schemeClr val="accent2">
                    <a:lumMod val="75000"/>
                  </a:schemeClr>
                </a:solidFill>
                <a:cs typeface="Akhbar MT" pitchFamily="2" charset="-78"/>
              </a:rPr>
              <a:t>فإذا </a:t>
            </a:r>
            <a:r>
              <a:rPr lang="ar-SA" dirty="0">
                <a:solidFill>
                  <a:schemeClr val="accent2">
                    <a:lumMod val="75000"/>
                  </a:schemeClr>
                </a:solidFill>
                <a:cs typeface="Akhbar MT" pitchFamily="2" charset="-78"/>
              </a:rPr>
              <a:t>أردت أن تكشف عن كلمة</a:t>
            </a:r>
            <a:r>
              <a:rPr lang="en-US" dirty="0">
                <a:solidFill>
                  <a:schemeClr val="accent2">
                    <a:lumMod val="75000"/>
                  </a:schemeClr>
                </a:solidFill>
                <a:cs typeface="Akhbar MT" pitchFamily="2" charset="-78"/>
              </a:rPr>
              <a:t> </a:t>
            </a:r>
            <a:r>
              <a:rPr lang="ar-SA" dirty="0" smtClean="0">
                <a:solidFill>
                  <a:schemeClr val="bg1">
                    <a:lumMod val="50000"/>
                  </a:schemeClr>
                </a:solidFill>
                <a:cs typeface="Akhbar MT" pitchFamily="2" charset="-78"/>
              </a:rPr>
              <a:t>(دَرَأَ</a:t>
            </a:r>
            <a:r>
              <a:rPr lang="ar-SA" dirty="0">
                <a:solidFill>
                  <a:schemeClr val="bg1">
                    <a:lumMod val="50000"/>
                  </a:schemeClr>
                </a:solidFill>
                <a:cs typeface="Akhbar MT" pitchFamily="2" charset="-78"/>
              </a:rPr>
              <a:t>) </a:t>
            </a:r>
            <a:r>
              <a:rPr lang="ar-SA" dirty="0">
                <a:solidFill>
                  <a:schemeClr val="accent2">
                    <a:lumMod val="75000"/>
                  </a:schemeClr>
                </a:solidFill>
                <a:cs typeface="Akhbar MT" pitchFamily="2" charset="-78"/>
              </a:rPr>
              <a:t>مثلاً تجدها في باب الدال والراء, ثم </a:t>
            </a:r>
            <a:r>
              <a:rPr lang="ar-SA" dirty="0">
                <a:solidFill>
                  <a:schemeClr val="bg1">
                    <a:lumMod val="50000"/>
                  </a:schemeClr>
                </a:solidFill>
                <a:cs typeface="Akhbar MT" pitchFamily="2" charset="-78"/>
              </a:rPr>
              <a:t>(الهمزة)</a:t>
            </a:r>
            <a:r>
              <a:rPr lang="ar-SA" dirty="0">
                <a:solidFill>
                  <a:schemeClr val="accent2">
                    <a:lumMod val="75000"/>
                  </a:schemeClr>
                </a:solidFill>
                <a:cs typeface="Akhbar MT" pitchFamily="2" charset="-78"/>
              </a:rPr>
              <a:t>.</a:t>
            </a:r>
          </a:p>
          <a:p>
            <a:pPr marL="0" indent="0" algn="just" fontAlgn="base">
              <a:buNone/>
            </a:pPr>
            <a:r>
              <a:rPr lang="ar-SA" dirty="0">
                <a:solidFill>
                  <a:schemeClr val="accent2">
                    <a:lumMod val="75000"/>
                  </a:schemeClr>
                </a:solidFill>
                <a:cs typeface="Akhbar MT" pitchFamily="2" charset="-78"/>
              </a:rPr>
              <a:t>فإذا كانت الكلمة مزيدةً </a:t>
            </a:r>
            <a:r>
              <a:rPr lang="ar-SA" dirty="0" smtClean="0">
                <a:solidFill>
                  <a:schemeClr val="accent2">
                    <a:lumMod val="75000"/>
                  </a:schemeClr>
                </a:solidFill>
                <a:cs typeface="Akhbar MT" pitchFamily="2" charset="-78"/>
              </a:rPr>
              <a:t>مثل </a:t>
            </a:r>
            <a:r>
              <a:rPr lang="ar-SA" dirty="0">
                <a:solidFill>
                  <a:schemeClr val="bg1">
                    <a:lumMod val="50000"/>
                  </a:schemeClr>
                </a:solidFill>
                <a:cs typeface="Akhbar MT" pitchFamily="2" charset="-78"/>
              </a:rPr>
              <a:t>(ابتهج)</a:t>
            </a:r>
            <a:r>
              <a:rPr lang="ar-SA" dirty="0">
                <a:solidFill>
                  <a:schemeClr val="accent2">
                    <a:lumMod val="75000"/>
                  </a:schemeClr>
                </a:solidFill>
                <a:cs typeface="Akhbar MT" pitchFamily="2" charset="-78"/>
              </a:rPr>
              <a:t>,</a:t>
            </a:r>
            <a:r>
              <a:rPr lang="ar-SA" dirty="0">
                <a:solidFill>
                  <a:schemeClr val="bg1">
                    <a:lumMod val="50000"/>
                  </a:schemeClr>
                </a:solidFill>
                <a:cs typeface="Akhbar MT" pitchFamily="2" charset="-78"/>
              </a:rPr>
              <a:t> </a:t>
            </a:r>
            <a:r>
              <a:rPr lang="ar-SA" dirty="0">
                <a:solidFill>
                  <a:schemeClr val="accent2">
                    <a:lumMod val="75000"/>
                  </a:schemeClr>
                </a:solidFill>
                <a:cs typeface="Akhbar MT" pitchFamily="2" charset="-78"/>
              </a:rPr>
              <a:t>جُردَت من الزيادة فتصيرُ </a:t>
            </a:r>
            <a:r>
              <a:rPr lang="ar-SA" dirty="0">
                <a:solidFill>
                  <a:schemeClr val="bg1">
                    <a:lumMod val="50000"/>
                  </a:schemeClr>
                </a:solidFill>
                <a:cs typeface="Akhbar MT" pitchFamily="2" charset="-78"/>
              </a:rPr>
              <a:t>(بَهَجَ) </a:t>
            </a:r>
            <a:r>
              <a:rPr lang="ar-SA" dirty="0">
                <a:solidFill>
                  <a:schemeClr val="accent2">
                    <a:lumMod val="75000"/>
                  </a:schemeClr>
                </a:solidFill>
                <a:cs typeface="Akhbar MT" pitchFamily="2" charset="-78"/>
              </a:rPr>
              <a:t>فَيُكشَف </a:t>
            </a:r>
            <a:r>
              <a:rPr lang="ar-SA" dirty="0" smtClean="0">
                <a:solidFill>
                  <a:schemeClr val="accent2">
                    <a:lumMod val="75000"/>
                  </a:schemeClr>
                </a:solidFill>
                <a:cs typeface="Akhbar MT" pitchFamily="2" charset="-78"/>
              </a:rPr>
              <a:t>عنها </a:t>
            </a:r>
            <a:r>
              <a:rPr lang="ar-SA" dirty="0">
                <a:solidFill>
                  <a:schemeClr val="accent2">
                    <a:lumMod val="75000"/>
                  </a:schemeClr>
                </a:solidFill>
                <a:cs typeface="Akhbar MT" pitchFamily="2" charset="-78"/>
              </a:rPr>
              <a:t>في باب </a:t>
            </a:r>
            <a:r>
              <a:rPr lang="ar-SA" dirty="0">
                <a:solidFill>
                  <a:schemeClr val="bg1">
                    <a:lumMod val="50000"/>
                  </a:schemeClr>
                </a:solidFill>
                <a:cs typeface="Akhbar MT" pitchFamily="2" charset="-78"/>
              </a:rPr>
              <a:t>(الباء) </a:t>
            </a:r>
            <a:r>
              <a:rPr lang="ar-SA" dirty="0">
                <a:solidFill>
                  <a:schemeClr val="accent2">
                    <a:lumMod val="75000"/>
                  </a:schemeClr>
                </a:solidFill>
                <a:cs typeface="Akhbar MT" pitchFamily="2" charset="-78"/>
              </a:rPr>
              <a:t>ثم </a:t>
            </a:r>
            <a:r>
              <a:rPr lang="ar-SA" dirty="0">
                <a:solidFill>
                  <a:schemeClr val="bg1">
                    <a:lumMod val="50000"/>
                  </a:schemeClr>
                </a:solidFill>
                <a:cs typeface="Akhbar MT" pitchFamily="2" charset="-78"/>
              </a:rPr>
              <a:t>(الهاء)</a:t>
            </a:r>
            <a:r>
              <a:rPr lang="ar-SA" dirty="0">
                <a:solidFill>
                  <a:schemeClr val="accent2">
                    <a:lumMod val="75000"/>
                  </a:schemeClr>
                </a:solidFill>
                <a:cs typeface="Akhbar MT" pitchFamily="2" charset="-78"/>
              </a:rPr>
              <a:t>,</a:t>
            </a:r>
            <a:r>
              <a:rPr lang="ar-SA" dirty="0">
                <a:solidFill>
                  <a:schemeClr val="bg1">
                    <a:lumMod val="50000"/>
                  </a:schemeClr>
                </a:solidFill>
                <a:cs typeface="Akhbar MT" pitchFamily="2" charset="-78"/>
              </a:rPr>
              <a:t> </a:t>
            </a:r>
            <a:r>
              <a:rPr lang="ar-SA" dirty="0" smtClean="0">
                <a:solidFill>
                  <a:schemeClr val="accent2">
                    <a:lumMod val="75000"/>
                  </a:schemeClr>
                </a:solidFill>
                <a:cs typeface="Akhbar MT" pitchFamily="2" charset="-78"/>
              </a:rPr>
              <a:t>ثم </a:t>
            </a:r>
            <a:r>
              <a:rPr lang="ar-SA" dirty="0">
                <a:solidFill>
                  <a:schemeClr val="bg1">
                    <a:lumMod val="50000"/>
                  </a:schemeClr>
                </a:solidFill>
                <a:cs typeface="Akhbar MT" pitchFamily="2" charset="-78"/>
              </a:rPr>
              <a:t>(الجيم)</a:t>
            </a:r>
            <a:r>
              <a:rPr lang="ar-SA" dirty="0">
                <a:solidFill>
                  <a:schemeClr val="accent2">
                    <a:lumMod val="75000"/>
                  </a:schemeClr>
                </a:solidFill>
                <a:cs typeface="Akhbar MT" pitchFamily="2" charset="-78"/>
              </a:rPr>
              <a:t>.</a:t>
            </a:r>
            <a:endParaRPr lang="en-US" dirty="0">
              <a:solidFill>
                <a:schemeClr val="accent2">
                  <a:lumMod val="75000"/>
                </a:schemeClr>
              </a:solidFill>
              <a:cs typeface="Akhbar MT" pitchFamily="2" charset="-78"/>
            </a:endParaRPr>
          </a:p>
          <a:p>
            <a:pPr marL="0" indent="0" algn="just" fontAlgn="base">
              <a:buNone/>
            </a:pPr>
            <a:r>
              <a:rPr lang="ar-SA" dirty="0" smtClean="0">
                <a:solidFill>
                  <a:schemeClr val="accent2">
                    <a:lumMod val="75000"/>
                  </a:schemeClr>
                </a:solidFill>
                <a:cs typeface="Akhbar MT" pitchFamily="2" charset="-78"/>
              </a:rPr>
              <a:t>وهكذا </a:t>
            </a:r>
            <a:r>
              <a:rPr lang="ar-SA" dirty="0">
                <a:solidFill>
                  <a:schemeClr val="accent2">
                    <a:lumMod val="75000"/>
                  </a:schemeClr>
                </a:solidFill>
                <a:cs typeface="Akhbar MT" pitchFamily="2" charset="-78"/>
              </a:rPr>
              <a:t>توجد </a:t>
            </a:r>
            <a:r>
              <a:rPr lang="ar-SA" dirty="0" smtClean="0">
                <a:solidFill>
                  <a:schemeClr val="accent2">
                    <a:lumMod val="75000"/>
                  </a:schemeClr>
                </a:solidFill>
                <a:cs typeface="Akhbar MT" pitchFamily="2" charset="-78"/>
              </a:rPr>
              <a:t>كلمة </a:t>
            </a:r>
            <a:r>
              <a:rPr lang="ar-SA" dirty="0">
                <a:solidFill>
                  <a:schemeClr val="bg1">
                    <a:lumMod val="50000"/>
                  </a:schemeClr>
                </a:solidFill>
                <a:cs typeface="Akhbar MT" pitchFamily="2" charset="-78"/>
              </a:rPr>
              <a:t>(أنشَأ) </a:t>
            </a:r>
            <a:r>
              <a:rPr lang="ar-SA" dirty="0">
                <a:solidFill>
                  <a:schemeClr val="accent2">
                    <a:lumMod val="75000"/>
                  </a:schemeClr>
                </a:solidFill>
                <a:cs typeface="Akhbar MT" pitchFamily="2" charset="-78"/>
              </a:rPr>
              <a:t>في </a:t>
            </a:r>
            <a:r>
              <a:rPr lang="ar-SA" dirty="0" smtClean="0">
                <a:solidFill>
                  <a:schemeClr val="accent2">
                    <a:lumMod val="75000"/>
                  </a:schemeClr>
                </a:solidFill>
                <a:cs typeface="Akhbar MT" pitchFamily="2" charset="-78"/>
              </a:rPr>
              <a:t>باب</a:t>
            </a:r>
            <a:r>
              <a:rPr lang="ar-SA" dirty="0">
                <a:solidFill>
                  <a:schemeClr val="accent2">
                    <a:lumMod val="75000"/>
                  </a:schemeClr>
                </a:solidFill>
                <a:cs typeface="Akhbar MT" pitchFamily="2" charset="-78"/>
              </a:rPr>
              <a:t> </a:t>
            </a:r>
            <a:r>
              <a:rPr lang="ar-SA" dirty="0">
                <a:solidFill>
                  <a:schemeClr val="bg1">
                    <a:lumMod val="50000"/>
                  </a:schemeClr>
                </a:solidFill>
                <a:cs typeface="Akhbar MT" pitchFamily="2" charset="-78"/>
              </a:rPr>
              <a:t>(النون)</a:t>
            </a:r>
            <a:r>
              <a:rPr lang="ar-SA" dirty="0">
                <a:solidFill>
                  <a:schemeClr val="accent2">
                    <a:lumMod val="75000"/>
                  </a:schemeClr>
                </a:solidFill>
                <a:cs typeface="Akhbar MT" pitchFamily="2" charset="-78"/>
              </a:rPr>
              <a:t>؛</a:t>
            </a:r>
            <a:r>
              <a:rPr lang="ar-SA" dirty="0">
                <a:solidFill>
                  <a:schemeClr val="bg1">
                    <a:lumMod val="50000"/>
                  </a:schemeClr>
                </a:solidFill>
                <a:cs typeface="Akhbar MT" pitchFamily="2" charset="-78"/>
              </a:rPr>
              <a:t> </a:t>
            </a:r>
            <a:r>
              <a:rPr lang="ar-SA" dirty="0">
                <a:solidFill>
                  <a:schemeClr val="accent2">
                    <a:lumMod val="75000"/>
                  </a:schemeClr>
                </a:solidFill>
                <a:cs typeface="Akhbar MT" pitchFamily="2" charset="-78"/>
              </a:rPr>
              <a:t>لأن </a:t>
            </a:r>
            <a:r>
              <a:rPr lang="ar-SA" dirty="0" smtClean="0">
                <a:solidFill>
                  <a:schemeClr val="accent2">
                    <a:lumMod val="75000"/>
                  </a:schemeClr>
                </a:solidFill>
                <a:cs typeface="Akhbar MT" pitchFamily="2" charset="-78"/>
              </a:rPr>
              <a:t>أصلها </a:t>
            </a:r>
            <a:r>
              <a:rPr lang="ar-SA" dirty="0">
                <a:solidFill>
                  <a:schemeClr val="bg1">
                    <a:lumMod val="50000"/>
                  </a:schemeClr>
                </a:solidFill>
                <a:cs typeface="Akhbar MT" pitchFamily="2" charset="-78"/>
              </a:rPr>
              <a:t>(نَشَأ)</a:t>
            </a:r>
            <a:r>
              <a:rPr lang="ar-SA" dirty="0">
                <a:solidFill>
                  <a:schemeClr val="accent2">
                    <a:lumMod val="75000"/>
                  </a:schemeClr>
                </a:solidFill>
                <a:cs typeface="Akhbar MT" pitchFamily="2" charset="-78"/>
              </a:rPr>
              <a:t>,</a:t>
            </a:r>
            <a:r>
              <a:rPr lang="ar-SA" dirty="0">
                <a:solidFill>
                  <a:schemeClr val="bg1">
                    <a:lumMod val="50000"/>
                  </a:schemeClr>
                </a:solidFill>
                <a:cs typeface="Akhbar MT" pitchFamily="2" charset="-78"/>
              </a:rPr>
              <a:t> </a:t>
            </a:r>
            <a:r>
              <a:rPr lang="ar-SA" dirty="0">
                <a:solidFill>
                  <a:schemeClr val="accent2">
                    <a:lumMod val="75000"/>
                  </a:schemeClr>
                </a:solidFill>
                <a:cs typeface="Akhbar MT" pitchFamily="2" charset="-78"/>
              </a:rPr>
              <a:t>وكلمة </a:t>
            </a:r>
            <a:r>
              <a:rPr lang="ar-SA" dirty="0">
                <a:solidFill>
                  <a:schemeClr val="bg1">
                    <a:lumMod val="50000"/>
                  </a:schemeClr>
                </a:solidFill>
                <a:cs typeface="Akhbar MT" pitchFamily="2" charset="-78"/>
              </a:rPr>
              <a:t>(استمع) </a:t>
            </a:r>
            <a:r>
              <a:rPr lang="ar-SA" dirty="0">
                <a:solidFill>
                  <a:schemeClr val="accent2">
                    <a:lumMod val="75000"/>
                  </a:schemeClr>
                </a:solidFill>
                <a:cs typeface="Akhbar MT" pitchFamily="2" charset="-78"/>
              </a:rPr>
              <a:t>في باب السين؛ لأن أصلها</a:t>
            </a:r>
            <a:r>
              <a:rPr lang="ar-SA" dirty="0">
                <a:solidFill>
                  <a:schemeClr val="bg1">
                    <a:lumMod val="50000"/>
                  </a:schemeClr>
                </a:solidFill>
                <a:cs typeface="Akhbar MT" pitchFamily="2" charset="-78"/>
              </a:rPr>
              <a:t> (سَمعَ)</a:t>
            </a:r>
            <a:r>
              <a:rPr lang="ar-SA" dirty="0">
                <a:solidFill>
                  <a:schemeClr val="accent2">
                    <a:lumMod val="75000"/>
                  </a:schemeClr>
                </a:solidFill>
                <a:cs typeface="Akhbar MT" pitchFamily="2" charset="-78"/>
              </a:rPr>
              <a:t>.</a:t>
            </a:r>
          </a:p>
          <a:p>
            <a:pPr marL="0" indent="0" algn="just" fontAlgn="base">
              <a:buNone/>
            </a:pPr>
            <a:r>
              <a:rPr lang="ar-SA" dirty="0">
                <a:solidFill>
                  <a:schemeClr val="accent2">
                    <a:lumMod val="75000"/>
                  </a:schemeClr>
                </a:solidFill>
                <a:cs typeface="Akhbar MT" pitchFamily="2" charset="-78"/>
              </a:rPr>
              <a:t>فإذا كان الحرف الثاني أو الثالث من الكلمة ألفاً, مثل</a:t>
            </a:r>
            <a:r>
              <a:rPr lang="ar-SA" dirty="0">
                <a:solidFill>
                  <a:schemeClr val="bg1">
                    <a:lumMod val="50000"/>
                  </a:schemeClr>
                </a:solidFill>
                <a:cs typeface="Akhbar MT" pitchFamily="2" charset="-78"/>
              </a:rPr>
              <a:t>:(رَاح)</a:t>
            </a:r>
            <a:r>
              <a:rPr lang="ar-SA" dirty="0">
                <a:solidFill>
                  <a:schemeClr val="accent2">
                    <a:lumMod val="75000"/>
                  </a:schemeClr>
                </a:solidFill>
                <a:cs typeface="Akhbar MT" pitchFamily="2" charset="-78"/>
              </a:rPr>
              <a:t>,</a:t>
            </a:r>
            <a:r>
              <a:rPr lang="ar-SA" dirty="0">
                <a:solidFill>
                  <a:schemeClr val="bg1">
                    <a:lumMod val="50000"/>
                  </a:schemeClr>
                </a:solidFill>
                <a:cs typeface="Akhbar MT" pitchFamily="2" charset="-78"/>
              </a:rPr>
              <a:t> </a:t>
            </a:r>
            <a:r>
              <a:rPr lang="ar-SA" dirty="0" smtClean="0">
                <a:solidFill>
                  <a:schemeClr val="accent2">
                    <a:lumMod val="75000"/>
                  </a:schemeClr>
                </a:solidFill>
                <a:cs typeface="Akhbar MT" pitchFamily="2" charset="-78"/>
              </a:rPr>
              <a:t>فلابد </a:t>
            </a:r>
            <a:r>
              <a:rPr lang="ar-SA" dirty="0">
                <a:solidFill>
                  <a:schemeClr val="accent2">
                    <a:lumMod val="75000"/>
                  </a:schemeClr>
                </a:solidFill>
                <a:cs typeface="Akhbar MT" pitchFamily="2" charset="-78"/>
              </a:rPr>
              <a:t>أن يُعرَف أصل هذه الألف بالرجوع إلى الفعل المضارع, أو الرجوع إلى المصدر إذا لم </a:t>
            </a:r>
            <a:r>
              <a:rPr lang="ar-SA" dirty="0" smtClean="0">
                <a:solidFill>
                  <a:schemeClr val="accent2">
                    <a:lumMod val="75000"/>
                  </a:schemeClr>
                </a:solidFill>
                <a:cs typeface="Akhbar MT" pitchFamily="2" charset="-78"/>
              </a:rPr>
              <a:t>يظهر أصل </a:t>
            </a:r>
            <a:r>
              <a:rPr lang="ar-SA" dirty="0">
                <a:solidFill>
                  <a:schemeClr val="accent2">
                    <a:lumMod val="75000"/>
                  </a:schemeClr>
                </a:solidFill>
                <a:cs typeface="Akhbar MT" pitchFamily="2" charset="-78"/>
              </a:rPr>
              <a:t>الألف في </a:t>
            </a:r>
            <a:r>
              <a:rPr lang="ar-SA" dirty="0" smtClean="0">
                <a:solidFill>
                  <a:schemeClr val="accent2">
                    <a:lumMod val="75000"/>
                  </a:schemeClr>
                </a:solidFill>
                <a:cs typeface="Akhbar MT" pitchFamily="2" charset="-78"/>
              </a:rPr>
              <a:t>المضارع</a:t>
            </a:r>
            <a:r>
              <a:rPr lang="ar-SA" dirty="0">
                <a:solidFill>
                  <a:schemeClr val="accent2">
                    <a:lumMod val="75000"/>
                  </a:schemeClr>
                </a:solidFill>
                <a:cs typeface="Akhbar MT" pitchFamily="2" charset="-78"/>
              </a:rPr>
              <a:t>.</a:t>
            </a:r>
            <a:endParaRPr lang="en-US" dirty="0">
              <a:solidFill>
                <a:schemeClr val="accent2">
                  <a:lumMod val="75000"/>
                </a:schemeClr>
              </a:solidFill>
              <a:cs typeface="Akhbar MT" pitchFamily="2" charset="-78"/>
            </a:endParaRPr>
          </a:p>
          <a:p>
            <a:pPr marL="0" indent="0" algn="just" fontAlgn="base">
              <a:buNone/>
            </a:pPr>
            <a:r>
              <a:rPr lang="en-US" dirty="0">
                <a:solidFill>
                  <a:schemeClr val="accent2">
                    <a:lumMod val="75000"/>
                  </a:schemeClr>
                </a:solidFill>
                <a:cs typeface="Akhbar MT" pitchFamily="2" charset="-78"/>
              </a:rPr>
              <a:t> </a:t>
            </a:r>
            <a:r>
              <a:rPr lang="ar-SA" dirty="0" smtClean="0">
                <a:solidFill>
                  <a:schemeClr val="accent2">
                    <a:lumMod val="75000"/>
                  </a:schemeClr>
                </a:solidFill>
                <a:cs typeface="Akhbar MT" pitchFamily="2" charset="-78"/>
              </a:rPr>
              <a:t>فكلمة </a:t>
            </a:r>
            <a:r>
              <a:rPr lang="ar-SA" dirty="0">
                <a:solidFill>
                  <a:schemeClr val="bg1">
                    <a:lumMod val="50000"/>
                  </a:schemeClr>
                </a:solidFill>
                <a:cs typeface="Akhbar MT" pitchFamily="2" charset="-78"/>
              </a:rPr>
              <a:t>(راح) </a:t>
            </a:r>
            <a:r>
              <a:rPr lang="ar-SA" dirty="0" smtClean="0">
                <a:solidFill>
                  <a:schemeClr val="accent2">
                    <a:lumMod val="75000"/>
                  </a:schemeClr>
                </a:solidFill>
                <a:cs typeface="Akhbar MT" pitchFamily="2" charset="-78"/>
              </a:rPr>
              <a:t>مضارعُها</a:t>
            </a:r>
            <a:r>
              <a:rPr lang="ar-SA" dirty="0">
                <a:solidFill>
                  <a:schemeClr val="accent2">
                    <a:lumMod val="75000"/>
                  </a:schemeClr>
                </a:solidFill>
                <a:cs typeface="Akhbar MT" pitchFamily="2" charset="-78"/>
              </a:rPr>
              <a:t> </a:t>
            </a:r>
            <a:r>
              <a:rPr lang="ar-SA" dirty="0">
                <a:solidFill>
                  <a:schemeClr val="bg1">
                    <a:lumMod val="50000"/>
                  </a:schemeClr>
                </a:solidFill>
                <a:cs typeface="Akhbar MT" pitchFamily="2" charset="-78"/>
              </a:rPr>
              <a:t>(يروح)</a:t>
            </a:r>
            <a:r>
              <a:rPr lang="ar-SA" dirty="0">
                <a:solidFill>
                  <a:schemeClr val="accent2">
                    <a:lumMod val="75000"/>
                  </a:schemeClr>
                </a:solidFill>
                <a:cs typeface="Akhbar MT" pitchFamily="2" charset="-78"/>
              </a:rPr>
              <a:t>,</a:t>
            </a:r>
            <a:r>
              <a:rPr lang="ar-SA" dirty="0">
                <a:solidFill>
                  <a:schemeClr val="bg1">
                    <a:lumMod val="50000"/>
                  </a:schemeClr>
                </a:solidFill>
                <a:cs typeface="Akhbar MT" pitchFamily="2" charset="-78"/>
              </a:rPr>
              <a:t> </a:t>
            </a:r>
            <a:r>
              <a:rPr lang="ar-SA" dirty="0">
                <a:solidFill>
                  <a:schemeClr val="accent2">
                    <a:lumMod val="75000"/>
                  </a:schemeClr>
                </a:solidFill>
                <a:cs typeface="Akhbar MT" pitchFamily="2" charset="-78"/>
              </a:rPr>
              <a:t>فالألف </a:t>
            </a:r>
            <a:r>
              <a:rPr lang="ar-SA" dirty="0" smtClean="0">
                <a:solidFill>
                  <a:schemeClr val="accent2">
                    <a:lumMod val="75000"/>
                  </a:schemeClr>
                </a:solidFill>
                <a:cs typeface="Akhbar MT" pitchFamily="2" charset="-78"/>
              </a:rPr>
              <a:t>أصلها</a:t>
            </a:r>
            <a:r>
              <a:rPr lang="ar-SA" dirty="0">
                <a:solidFill>
                  <a:schemeClr val="accent2">
                    <a:lumMod val="75000"/>
                  </a:schemeClr>
                </a:solidFill>
                <a:cs typeface="Akhbar MT" pitchFamily="2" charset="-78"/>
              </a:rPr>
              <a:t> </a:t>
            </a:r>
            <a:r>
              <a:rPr lang="ar-SA" dirty="0">
                <a:solidFill>
                  <a:schemeClr val="bg1">
                    <a:lumMod val="50000"/>
                  </a:schemeClr>
                </a:solidFill>
                <a:cs typeface="Akhbar MT" pitchFamily="2" charset="-78"/>
              </a:rPr>
              <a:t>(واو)</a:t>
            </a:r>
            <a:r>
              <a:rPr lang="ar-SA" dirty="0">
                <a:solidFill>
                  <a:schemeClr val="accent2">
                    <a:lumMod val="75000"/>
                  </a:schemeClr>
                </a:solidFill>
                <a:cs typeface="Akhbar MT" pitchFamily="2" charset="-78"/>
              </a:rPr>
              <a:t>؛</a:t>
            </a:r>
            <a:r>
              <a:rPr lang="ar-SA" dirty="0">
                <a:solidFill>
                  <a:schemeClr val="bg1">
                    <a:lumMod val="50000"/>
                  </a:schemeClr>
                </a:solidFill>
                <a:cs typeface="Akhbar MT" pitchFamily="2" charset="-78"/>
              </a:rPr>
              <a:t> </a:t>
            </a:r>
            <a:r>
              <a:rPr lang="ar-SA" dirty="0">
                <a:solidFill>
                  <a:schemeClr val="accent2">
                    <a:lumMod val="75000"/>
                  </a:schemeClr>
                </a:solidFill>
                <a:cs typeface="Akhbar MT" pitchFamily="2" charset="-78"/>
              </a:rPr>
              <a:t>ولهذا تكون مادة </a:t>
            </a:r>
            <a:r>
              <a:rPr lang="ar-SA" dirty="0" smtClean="0">
                <a:solidFill>
                  <a:schemeClr val="accent2">
                    <a:lumMod val="75000"/>
                  </a:schemeClr>
                </a:solidFill>
                <a:cs typeface="Akhbar MT" pitchFamily="2" charset="-78"/>
              </a:rPr>
              <a:t>الكلمة</a:t>
            </a:r>
            <a:r>
              <a:rPr lang="ar-SA" dirty="0">
                <a:solidFill>
                  <a:schemeClr val="accent2">
                    <a:lumMod val="75000"/>
                  </a:schemeClr>
                </a:solidFill>
                <a:cs typeface="Akhbar MT" pitchFamily="2" charset="-78"/>
              </a:rPr>
              <a:t> </a:t>
            </a:r>
            <a:r>
              <a:rPr lang="ar-SA" dirty="0">
                <a:solidFill>
                  <a:schemeClr val="bg1">
                    <a:lumMod val="50000"/>
                  </a:schemeClr>
                </a:solidFill>
                <a:cs typeface="Akhbar MT" pitchFamily="2" charset="-78"/>
              </a:rPr>
              <a:t>(روح)</a:t>
            </a:r>
            <a:r>
              <a:rPr lang="ar-SA" dirty="0">
                <a:solidFill>
                  <a:schemeClr val="accent2">
                    <a:lumMod val="75000"/>
                  </a:schemeClr>
                </a:solidFill>
                <a:cs typeface="Akhbar MT" pitchFamily="2" charset="-78"/>
              </a:rPr>
              <a:t>.</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8348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230832" y="260350"/>
            <a:ext cx="8229600" cy="6192986"/>
          </a:xfrm>
        </p:spPr>
        <p:txBody>
          <a:bodyPr/>
          <a:lstStyle/>
          <a:p>
            <a:pPr marL="0" indent="0" algn="just">
              <a:buNone/>
            </a:pPr>
            <a:r>
              <a:rPr lang="en-US" dirty="0">
                <a:solidFill>
                  <a:schemeClr val="accent2">
                    <a:lumMod val="75000"/>
                  </a:schemeClr>
                </a:solidFill>
                <a:cs typeface="Akhbar MT" pitchFamily="2" charset="-78"/>
              </a:rPr>
              <a:t> </a:t>
            </a:r>
            <a:r>
              <a:rPr lang="ar-SA" dirty="0" smtClean="0">
                <a:solidFill>
                  <a:schemeClr val="accent2">
                    <a:lumMod val="75000"/>
                  </a:schemeClr>
                </a:solidFill>
                <a:cs typeface="Akhbar MT" pitchFamily="2" charset="-78"/>
              </a:rPr>
              <a:t>ب) طريقة </a:t>
            </a:r>
            <a:r>
              <a:rPr lang="ar-SA" dirty="0">
                <a:solidFill>
                  <a:schemeClr val="accent2">
                    <a:lumMod val="75000"/>
                  </a:schemeClr>
                </a:solidFill>
                <a:cs typeface="Akhbar MT" pitchFamily="2" charset="-78"/>
              </a:rPr>
              <a:t>البحث في الصحاح, ولسان العرب, والقاموس </a:t>
            </a:r>
            <a:r>
              <a:rPr lang="ar-SA" dirty="0" smtClean="0">
                <a:solidFill>
                  <a:schemeClr val="accent2">
                    <a:lumMod val="75000"/>
                  </a:schemeClr>
                </a:solidFill>
                <a:cs typeface="Akhbar MT" pitchFamily="2" charset="-78"/>
              </a:rPr>
              <a:t>المحيط:</a:t>
            </a:r>
          </a:p>
          <a:p>
            <a:pPr marL="0" indent="0" algn="just">
              <a:buNone/>
            </a:pPr>
            <a:endParaRPr lang="ar-SA" dirty="0" smtClean="0">
              <a:cs typeface="Akhbar MT" pitchFamily="2" charset="-78"/>
            </a:endParaRPr>
          </a:p>
          <a:p>
            <a:pPr marL="0" indent="0" algn="just" fontAlgn="base">
              <a:buNone/>
            </a:pPr>
            <a:r>
              <a:rPr lang="ar-SA" dirty="0">
                <a:solidFill>
                  <a:schemeClr val="accent4">
                    <a:lumMod val="50000"/>
                  </a:schemeClr>
                </a:solidFill>
                <a:cs typeface="Akhbar MT" pitchFamily="2" charset="-78"/>
              </a:rPr>
              <a:t>يتبع في الكشف عن </a:t>
            </a:r>
            <a:r>
              <a:rPr lang="ar-SA" dirty="0" smtClean="0">
                <a:solidFill>
                  <a:schemeClr val="accent4">
                    <a:lumMod val="50000"/>
                  </a:schemeClr>
                </a:solidFill>
                <a:cs typeface="Akhbar MT" pitchFamily="2" charset="-78"/>
              </a:rPr>
              <a:t>معاني </a:t>
            </a:r>
            <a:r>
              <a:rPr lang="ar-SA" dirty="0">
                <a:solidFill>
                  <a:schemeClr val="accent4">
                    <a:lumMod val="50000"/>
                  </a:schemeClr>
                </a:solidFill>
                <a:cs typeface="Akhbar MT" pitchFamily="2" charset="-78"/>
              </a:rPr>
              <a:t>الكلمات في هذه المعاجم ما اتبع في </a:t>
            </a:r>
            <a:r>
              <a:rPr lang="ar-SA">
                <a:solidFill>
                  <a:schemeClr val="accent4">
                    <a:lumMod val="50000"/>
                  </a:schemeClr>
                </a:solidFill>
                <a:cs typeface="Akhbar MT" pitchFamily="2" charset="-78"/>
              </a:rPr>
              <a:t>المعاجم </a:t>
            </a:r>
            <a:r>
              <a:rPr lang="ar-SA" smtClean="0">
                <a:solidFill>
                  <a:schemeClr val="accent4">
                    <a:lumMod val="50000"/>
                  </a:schemeClr>
                </a:solidFill>
                <a:cs typeface="Akhbar MT" pitchFamily="2" charset="-78"/>
              </a:rPr>
              <a:t>الأخرى </a:t>
            </a:r>
            <a:r>
              <a:rPr lang="ar-SA" dirty="0">
                <a:solidFill>
                  <a:schemeClr val="accent4">
                    <a:lumMod val="50000"/>
                  </a:schemeClr>
                </a:solidFill>
                <a:cs typeface="Akhbar MT" pitchFamily="2" charset="-78"/>
              </a:rPr>
              <a:t>من تجريد الكلمة من الزوائد, وردها إلى المفردات إذا كانت جمعاً, وإلى الماضي إذا كانت مضارعاً أو أمراً أو مشتقاً, وترد </a:t>
            </a:r>
            <a:r>
              <a:rPr lang="ar-SA" dirty="0" smtClean="0">
                <a:solidFill>
                  <a:schemeClr val="bg1">
                    <a:lumMod val="50000"/>
                  </a:schemeClr>
                </a:solidFill>
                <a:cs typeface="Akhbar MT" pitchFamily="2" charset="-78"/>
              </a:rPr>
              <a:t>(الألف) </a:t>
            </a:r>
            <a:r>
              <a:rPr lang="ar-SA" dirty="0">
                <a:solidFill>
                  <a:schemeClr val="accent4">
                    <a:lumMod val="50000"/>
                  </a:schemeClr>
                </a:solidFill>
                <a:cs typeface="Akhbar MT" pitchFamily="2" charset="-78"/>
              </a:rPr>
              <a:t>في الحرف </a:t>
            </a:r>
            <a:r>
              <a:rPr lang="ar-SA" dirty="0" smtClean="0">
                <a:solidFill>
                  <a:schemeClr val="accent4">
                    <a:lumMod val="50000"/>
                  </a:schemeClr>
                </a:solidFill>
                <a:cs typeface="Akhbar MT" pitchFamily="2" charset="-78"/>
              </a:rPr>
              <a:t>الثاني أو </a:t>
            </a:r>
            <a:r>
              <a:rPr lang="ar-SA" dirty="0">
                <a:solidFill>
                  <a:schemeClr val="accent4">
                    <a:lumMod val="50000"/>
                  </a:schemeClr>
                </a:solidFill>
                <a:cs typeface="Akhbar MT" pitchFamily="2" charset="-78"/>
              </a:rPr>
              <a:t>الثالث إلى أصلها</a:t>
            </a:r>
            <a:r>
              <a:rPr lang="ar-SA" dirty="0">
                <a:solidFill>
                  <a:schemeClr val="accent4">
                    <a:lumMod val="75000"/>
                  </a:schemeClr>
                </a:solidFill>
                <a:cs typeface="Akhbar MT" pitchFamily="2" charset="-78"/>
              </a:rPr>
              <a:t> </a:t>
            </a:r>
            <a:r>
              <a:rPr lang="ar-SA" dirty="0">
                <a:solidFill>
                  <a:schemeClr val="bg1">
                    <a:lumMod val="50000"/>
                  </a:schemeClr>
                </a:solidFill>
                <a:cs typeface="Akhbar MT" pitchFamily="2" charset="-78"/>
              </a:rPr>
              <a:t>(الواو) </a:t>
            </a:r>
            <a:r>
              <a:rPr lang="ar-SA" dirty="0">
                <a:solidFill>
                  <a:schemeClr val="accent4">
                    <a:lumMod val="50000"/>
                  </a:schemeClr>
                </a:solidFill>
                <a:cs typeface="Akhbar MT" pitchFamily="2" charset="-78"/>
              </a:rPr>
              <a:t>أو</a:t>
            </a:r>
            <a:r>
              <a:rPr lang="ar-SA" dirty="0">
                <a:solidFill>
                  <a:schemeClr val="accent4">
                    <a:lumMod val="75000"/>
                  </a:schemeClr>
                </a:solidFill>
                <a:cs typeface="Akhbar MT" pitchFamily="2" charset="-78"/>
              </a:rPr>
              <a:t> </a:t>
            </a:r>
            <a:r>
              <a:rPr lang="ar-SA" dirty="0">
                <a:solidFill>
                  <a:schemeClr val="bg1">
                    <a:lumMod val="50000"/>
                  </a:schemeClr>
                </a:solidFill>
                <a:cs typeface="Akhbar MT" pitchFamily="2" charset="-78"/>
              </a:rPr>
              <a:t>(الياء) </a:t>
            </a:r>
            <a:r>
              <a:rPr lang="ar-SA" dirty="0">
                <a:solidFill>
                  <a:schemeClr val="accent4">
                    <a:lumMod val="50000"/>
                  </a:schemeClr>
                </a:solidFill>
                <a:cs typeface="Akhbar MT" pitchFamily="2" charset="-78"/>
              </a:rPr>
              <a:t>كما </a:t>
            </a:r>
            <a:r>
              <a:rPr lang="ar-SA" dirty="0" smtClean="0">
                <a:solidFill>
                  <a:schemeClr val="accent4">
                    <a:lumMod val="50000"/>
                  </a:schemeClr>
                </a:solidFill>
                <a:cs typeface="Akhbar MT" pitchFamily="2" charset="-78"/>
              </a:rPr>
              <a:t>سبق.</a:t>
            </a:r>
          </a:p>
          <a:p>
            <a:pPr marL="0" indent="0" algn="just" fontAlgn="base">
              <a:buNone/>
            </a:pPr>
            <a:endParaRPr lang="en-US" dirty="0">
              <a:solidFill>
                <a:schemeClr val="accent4">
                  <a:lumMod val="75000"/>
                </a:schemeClr>
              </a:solidFill>
              <a:cs typeface="Akhbar MT" pitchFamily="2" charset="-78"/>
            </a:endParaRPr>
          </a:p>
          <a:p>
            <a:pPr marL="0" indent="0" algn="just" fontAlgn="base">
              <a:buNone/>
            </a:pPr>
            <a:r>
              <a:rPr lang="ar-SA" dirty="0">
                <a:solidFill>
                  <a:schemeClr val="accent4">
                    <a:lumMod val="50000"/>
                  </a:schemeClr>
                </a:solidFill>
                <a:cs typeface="Akhbar MT" pitchFamily="2" charset="-78"/>
              </a:rPr>
              <a:t>و</a:t>
            </a:r>
            <a:r>
              <a:rPr lang="ar-SA" dirty="0" smtClean="0">
                <a:solidFill>
                  <a:schemeClr val="accent4">
                    <a:lumMod val="50000"/>
                  </a:schemeClr>
                </a:solidFill>
                <a:cs typeface="Akhbar MT" pitchFamily="2" charset="-78"/>
              </a:rPr>
              <a:t>عند </a:t>
            </a:r>
            <a:r>
              <a:rPr lang="ar-SA" dirty="0">
                <a:solidFill>
                  <a:schemeClr val="accent4">
                    <a:lumMod val="50000"/>
                  </a:schemeClr>
                </a:solidFill>
                <a:cs typeface="Akhbar MT" pitchFamily="2" charset="-78"/>
              </a:rPr>
              <a:t>البحث عن موقع الكلمة في هذه المعاجم يُنظَر إلى الحرف الأخير من حروفها الأصلية ليُعرَف </a:t>
            </a:r>
            <a:r>
              <a:rPr lang="ar-SA" dirty="0" smtClean="0">
                <a:solidFill>
                  <a:schemeClr val="accent4">
                    <a:lumMod val="50000"/>
                  </a:schemeClr>
                </a:solidFill>
                <a:cs typeface="Akhbar MT" pitchFamily="2" charset="-78"/>
              </a:rPr>
              <a:t>الباب, وإلى </a:t>
            </a:r>
            <a:r>
              <a:rPr lang="ar-SA" dirty="0">
                <a:solidFill>
                  <a:schemeClr val="accent4">
                    <a:lumMod val="50000"/>
                  </a:schemeClr>
                </a:solidFill>
                <a:cs typeface="Akhbar MT" pitchFamily="2" charset="-78"/>
              </a:rPr>
              <a:t>الحرف الأول ليُعرَف الفصل, ثم إلى الحرف </a:t>
            </a:r>
            <a:r>
              <a:rPr lang="ar-SA" dirty="0" smtClean="0">
                <a:solidFill>
                  <a:schemeClr val="accent4">
                    <a:lumMod val="50000"/>
                  </a:schemeClr>
                </a:solidFill>
                <a:cs typeface="Akhbar MT" pitchFamily="2" charset="-78"/>
              </a:rPr>
              <a:t>الثاني.</a:t>
            </a:r>
            <a:endParaRPr lang="ar-SA" dirty="0">
              <a:solidFill>
                <a:schemeClr val="accent4">
                  <a:lumMod val="50000"/>
                </a:schemeClr>
              </a:solidFill>
              <a:cs typeface="Akhbar MT" pitchFamily="2" charset="-78"/>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731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229600" cy="6336704"/>
          </a:xfrm>
        </p:spPr>
        <p:txBody>
          <a:bodyPr/>
          <a:lstStyle/>
          <a:p>
            <a:pPr marL="0" indent="0" algn="just" fontAlgn="base">
              <a:buNone/>
            </a:pPr>
            <a:r>
              <a:rPr lang="ar-SA" dirty="0" smtClean="0">
                <a:solidFill>
                  <a:schemeClr val="accent2">
                    <a:lumMod val="75000"/>
                  </a:schemeClr>
                </a:solidFill>
                <a:cs typeface="Akhbar MT" pitchFamily="2" charset="-78"/>
              </a:rPr>
              <a:t>فمثلاً</a:t>
            </a:r>
            <a:r>
              <a:rPr lang="ar-SA" dirty="0">
                <a:solidFill>
                  <a:schemeClr val="accent2">
                    <a:lumMod val="75000"/>
                  </a:schemeClr>
                </a:solidFill>
                <a:cs typeface="Akhbar MT" pitchFamily="2" charset="-78"/>
              </a:rPr>
              <a:t>: </a:t>
            </a:r>
            <a:endParaRPr lang="ar-SA" dirty="0" smtClean="0">
              <a:solidFill>
                <a:schemeClr val="accent2">
                  <a:lumMod val="75000"/>
                </a:schemeClr>
              </a:solidFill>
              <a:cs typeface="Akhbar MT" pitchFamily="2" charset="-78"/>
            </a:endParaRPr>
          </a:p>
          <a:p>
            <a:pPr marL="0" indent="0" algn="just" fontAlgn="base">
              <a:buNone/>
            </a:pPr>
            <a:r>
              <a:rPr lang="ar-SA" dirty="0" smtClean="0">
                <a:solidFill>
                  <a:schemeClr val="accent2">
                    <a:lumMod val="75000"/>
                  </a:schemeClr>
                </a:solidFill>
                <a:cs typeface="Akhbar MT" pitchFamily="2" charset="-78"/>
              </a:rPr>
              <a:t>كلمة </a:t>
            </a:r>
            <a:r>
              <a:rPr lang="ar-SA" dirty="0" smtClean="0">
                <a:solidFill>
                  <a:schemeClr val="bg1">
                    <a:lumMod val="50000"/>
                  </a:schemeClr>
                </a:solidFill>
                <a:cs typeface="Akhbar MT" pitchFamily="2" charset="-78"/>
              </a:rPr>
              <a:t>(دَرَأَ) </a:t>
            </a:r>
            <a:r>
              <a:rPr lang="ar-SA" dirty="0" smtClean="0">
                <a:solidFill>
                  <a:schemeClr val="accent2">
                    <a:lumMod val="75000"/>
                  </a:schemeClr>
                </a:solidFill>
                <a:cs typeface="Akhbar MT" pitchFamily="2" charset="-78"/>
              </a:rPr>
              <a:t>تجدها </a:t>
            </a:r>
            <a:r>
              <a:rPr lang="ar-SA" dirty="0">
                <a:solidFill>
                  <a:schemeClr val="accent2">
                    <a:lumMod val="75000"/>
                  </a:schemeClr>
                </a:solidFill>
                <a:cs typeface="Akhbar MT" pitchFamily="2" charset="-78"/>
              </a:rPr>
              <a:t>في </a:t>
            </a:r>
            <a:r>
              <a:rPr lang="ar-SA" dirty="0" smtClean="0">
                <a:solidFill>
                  <a:schemeClr val="accent2">
                    <a:lumMod val="75000"/>
                  </a:schemeClr>
                </a:solidFill>
                <a:cs typeface="Akhbar MT" pitchFamily="2" charset="-78"/>
              </a:rPr>
              <a:t>باب</a:t>
            </a:r>
            <a:r>
              <a:rPr lang="ar-SA" dirty="0">
                <a:solidFill>
                  <a:schemeClr val="accent2">
                    <a:lumMod val="75000"/>
                  </a:schemeClr>
                </a:solidFill>
                <a:cs typeface="Akhbar MT" pitchFamily="2" charset="-78"/>
              </a:rPr>
              <a:t> </a:t>
            </a:r>
            <a:r>
              <a:rPr lang="ar-SA" dirty="0" smtClean="0">
                <a:solidFill>
                  <a:schemeClr val="bg1">
                    <a:lumMod val="50000"/>
                  </a:schemeClr>
                </a:solidFill>
                <a:cs typeface="Akhbar MT" pitchFamily="2" charset="-78"/>
              </a:rPr>
              <a:t>(الهمزة</a:t>
            </a:r>
            <a:r>
              <a:rPr lang="ar-SA" dirty="0">
                <a:solidFill>
                  <a:schemeClr val="bg1">
                    <a:lumMod val="50000"/>
                  </a:schemeClr>
                </a:solidFill>
                <a:cs typeface="Akhbar MT" pitchFamily="2" charset="-78"/>
              </a:rPr>
              <a:t>) </a:t>
            </a:r>
            <a:r>
              <a:rPr lang="ar-SA" dirty="0" smtClean="0">
                <a:solidFill>
                  <a:schemeClr val="accent2">
                    <a:lumMod val="75000"/>
                  </a:schemeClr>
                </a:solidFill>
                <a:cs typeface="Akhbar MT" pitchFamily="2" charset="-78"/>
              </a:rPr>
              <a:t>فصل</a:t>
            </a:r>
            <a:r>
              <a:rPr lang="ar-SA" dirty="0">
                <a:solidFill>
                  <a:schemeClr val="accent2">
                    <a:lumMod val="75000"/>
                  </a:schemeClr>
                </a:solidFill>
                <a:cs typeface="Akhbar MT" pitchFamily="2" charset="-78"/>
              </a:rPr>
              <a:t> </a:t>
            </a:r>
            <a:r>
              <a:rPr lang="ar-SA" dirty="0" smtClean="0">
                <a:solidFill>
                  <a:schemeClr val="bg1">
                    <a:lumMod val="50000"/>
                  </a:schemeClr>
                </a:solidFill>
                <a:cs typeface="Akhbar MT" pitchFamily="2" charset="-78"/>
              </a:rPr>
              <a:t>(الدال), </a:t>
            </a:r>
            <a:r>
              <a:rPr lang="ar-SA" dirty="0" smtClean="0">
                <a:solidFill>
                  <a:schemeClr val="accent2">
                    <a:lumMod val="75000"/>
                  </a:schemeClr>
                </a:solidFill>
                <a:cs typeface="Akhbar MT" pitchFamily="2" charset="-78"/>
              </a:rPr>
              <a:t>ثم</a:t>
            </a:r>
            <a:r>
              <a:rPr lang="ar-SA" dirty="0">
                <a:solidFill>
                  <a:schemeClr val="accent2">
                    <a:lumMod val="75000"/>
                  </a:schemeClr>
                </a:solidFill>
                <a:cs typeface="Akhbar MT" pitchFamily="2" charset="-78"/>
              </a:rPr>
              <a:t> </a:t>
            </a:r>
            <a:r>
              <a:rPr lang="ar-SA" dirty="0" smtClean="0">
                <a:solidFill>
                  <a:schemeClr val="bg1">
                    <a:lumMod val="50000"/>
                  </a:schemeClr>
                </a:solidFill>
                <a:cs typeface="Akhbar MT" pitchFamily="2" charset="-78"/>
              </a:rPr>
              <a:t>(الراء)</a:t>
            </a:r>
            <a:r>
              <a:rPr lang="ar-SA" dirty="0" smtClean="0">
                <a:solidFill>
                  <a:schemeClr val="accent2">
                    <a:lumMod val="75000"/>
                  </a:schemeClr>
                </a:solidFill>
                <a:cs typeface="Akhbar MT" pitchFamily="2" charset="-78"/>
              </a:rPr>
              <a:t>.</a:t>
            </a:r>
          </a:p>
          <a:p>
            <a:pPr marL="0" indent="0" algn="just" fontAlgn="base">
              <a:buNone/>
            </a:pPr>
            <a:r>
              <a:rPr lang="ar-SA" dirty="0" smtClean="0">
                <a:solidFill>
                  <a:schemeClr val="accent2">
                    <a:lumMod val="75000"/>
                  </a:schemeClr>
                </a:solidFill>
                <a:cs typeface="Akhbar MT" pitchFamily="2" charset="-78"/>
              </a:rPr>
              <a:t> </a:t>
            </a:r>
            <a:r>
              <a:rPr lang="ar-SA" dirty="0">
                <a:solidFill>
                  <a:schemeClr val="accent2">
                    <a:lumMod val="75000"/>
                  </a:schemeClr>
                </a:solidFill>
                <a:cs typeface="Akhbar MT" pitchFamily="2" charset="-78"/>
              </a:rPr>
              <a:t>وكلمة </a:t>
            </a:r>
            <a:r>
              <a:rPr lang="ar-SA" dirty="0">
                <a:solidFill>
                  <a:schemeClr val="bg1">
                    <a:lumMod val="50000"/>
                  </a:schemeClr>
                </a:solidFill>
                <a:cs typeface="Akhbar MT" pitchFamily="2" charset="-78"/>
              </a:rPr>
              <a:t>(ابتهج) </a:t>
            </a:r>
            <a:r>
              <a:rPr lang="ar-SA" dirty="0" smtClean="0">
                <a:solidFill>
                  <a:schemeClr val="accent2">
                    <a:lumMod val="75000"/>
                  </a:schemeClr>
                </a:solidFill>
                <a:cs typeface="Akhbar MT" pitchFamily="2" charset="-78"/>
              </a:rPr>
              <a:t>في </a:t>
            </a:r>
            <a:r>
              <a:rPr lang="ar-SA" dirty="0" smtClean="0">
                <a:solidFill>
                  <a:schemeClr val="bg1">
                    <a:lumMod val="50000"/>
                  </a:schemeClr>
                </a:solidFill>
                <a:cs typeface="Akhbar MT" pitchFamily="2" charset="-78"/>
              </a:rPr>
              <a:t>(</a:t>
            </a:r>
            <a:r>
              <a:rPr lang="ar-SA" dirty="0">
                <a:solidFill>
                  <a:schemeClr val="bg1">
                    <a:lumMod val="50000"/>
                  </a:schemeClr>
                </a:solidFill>
                <a:cs typeface="Akhbar MT" pitchFamily="2" charset="-78"/>
              </a:rPr>
              <a:t>بَهَجَ) </a:t>
            </a:r>
            <a:r>
              <a:rPr lang="ar-SA" dirty="0" smtClean="0">
                <a:solidFill>
                  <a:schemeClr val="accent2">
                    <a:lumMod val="75000"/>
                  </a:schemeClr>
                </a:solidFill>
                <a:cs typeface="Akhbar MT" pitchFamily="2" charset="-78"/>
              </a:rPr>
              <a:t>باب </a:t>
            </a:r>
            <a:r>
              <a:rPr lang="ar-SA" dirty="0" smtClean="0">
                <a:solidFill>
                  <a:schemeClr val="bg1">
                    <a:lumMod val="50000"/>
                  </a:schemeClr>
                </a:solidFill>
                <a:cs typeface="Akhbar MT" pitchFamily="2" charset="-78"/>
              </a:rPr>
              <a:t>(الجيم</a:t>
            </a:r>
            <a:r>
              <a:rPr lang="ar-SA" dirty="0">
                <a:solidFill>
                  <a:schemeClr val="bg1">
                    <a:lumMod val="50000"/>
                  </a:schemeClr>
                </a:solidFill>
                <a:cs typeface="Akhbar MT" pitchFamily="2" charset="-78"/>
              </a:rPr>
              <a:t>) </a:t>
            </a:r>
            <a:r>
              <a:rPr lang="ar-SA" dirty="0" smtClean="0">
                <a:solidFill>
                  <a:schemeClr val="accent2">
                    <a:lumMod val="75000"/>
                  </a:schemeClr>
                </a:solidFill>
                <a:cs typeface="Akhbar MT" pitchFamily="2" charset="-78"/>
              </a:rPr>
              <a:t>فصل </a:t>
            </a:r>
            <a:r>
              <a:rPr lang="ar-SA" dirty="0" smtClean="0">
                <a:solidFill>
                  <a:schemeClr val="bg1">
                    <a:lumMod val="50000"/>
                  </a:schemeClr>
                </a:solidFill>
                <a:cs typeface="Akhbar MT" pitchFamily="2" charset="-78"/>
              </a:rPr>
              <a:t>(</a:t>
            </a:r>
            <a:r>
              <a:rPr lang="ar-SA" dirty="0">
                <a:solidFill>
                  <a:schemeClr val="bg1">
                    <a:lumMod val="50000"/>
                  </a:schemeClr>
                </a:solidFill>
                <a:cs typeface="Akhbar MT" pitchFamily="2" charset="-78"/>
              </a:rPr>
              <a:t>الباء</a:t>
            </a:r>
            <a:r>
              <a:rPr lang="ar-SA" dirty="0" smtClean="0">
                <a:solidFill>
                  <a:schemeClr val="bg1">
                    <a:lumMod val="50000"/>
                  </a:schemeClr>
                </a:solidFill>
                <a:cs typeface="Akhbar MT" pitchFamily="2" charset="-78"/>
              </a:rPr>
              <a:t>)</a:t>
            </a:r>
            <a:r>
              <a:rPr lang="ar-SA" dirty="0" smtClean="0">
                <a:solidFill>
                  <a:schemeClr val="accent2">
                    <a:lumMod val="75000"/>
                  </a:schemeClr>
                </a:solidFill>
                <a:cs typeface="Akhbar MT" pitchFamily="2" charset="-78"/>
              </a:rPr>
              <a:t>.</a:t>
            </a:r>
          </a:p>
          <a:p>
            <a:pPr marL="0" indent="0" algn="just" fontAlgn="base">
              <a:buNone/>
            </a:pPr>
            <a:r>
              <a:rPr lang="ar-SA" dirty="0" smtClean="0">
                <a:solidFill>
                  <a:schemeClr val="accent2">
                    <a:lumMod val="75000"/>
                  </a:schemeClr>
                </a:solidFill>
                <a:cs typeface="Akhbar MT" pitchFamily="2" charset="-78"/>
              </a:rPr>
              <a:t> </a:t>
            </a:r>
            <a:r>
              <a:rPr lang="ar-SA" dirty="0">
                <a:solidFill>
                  <a:schemeClr val="accent2">
                    <a:lumMod val="75000"/>
                  </a:schemeClr>
                </a:solidFill>
                <a:cs typeface="Akhbar MT" pitchFamily="2" charset="-78"/>
              </a:rPr>
              <a:t>وكلمة </a:t>
            </a:r>
            <a:r>
              <a:rPr lang="ar-SA" dirty="0">
                <a:solidFill>
                  <a:schemeClr val="bg1">
                    <a:lumMod val="50000"/>
                  </a:schemeClr>
                </a:solidFill>
                <a:cs typeface="Akhbar MT" pitchFamily="2" charset="-78"/>
              </a:rPr>
              <a:t>(استَرَاح) </a:t>
            </a:r>
            <a:r>
              <a:rPr lang="ar-SA" dirty="0" smtClean="0">
                <a:solidFill>
                  <a:schemeClr val="accent2">
                    <a:lumMod val="75000"/>
                  </a:schemeClr>
                </a:solidFill>
                <a:cs typeface="Akhbar MT" pitchFamily="2" charset="-78"/>
              </a:rPr>
              <a:t>في </a:t>
            </a:r>
            <a:r>
              <a:rPr lang="ar-SA" dirty="0" smtClean="0">
                <a:solidFill>
                  <a:schemeClr val="bg1">
                    <a:lumMod val="50000"/>
                  </a:schemeClr>
                </a:solidFill>
                <a:cs typeface="Akhbar MT" pitchFamily="2" charset="-78"/>
              </a:rPr>
              <a:t>(</a:t>
            </a:r>
            <a:r>
              <a:rPr lang="ar-SA" dirty="0">
                <a:solidFill>
                  <a:schemeClr val="bg1">
                    <a:lumMod val="50000"/>
                  </a:schemeClr>
                </a:solidFill>
                <a:cs typeface="Akhbar MT" pitchFamily="2" charset="-78"/>
              </a:rPr>
              <a:t>روح) </a:t>
            </a:r>
            <a:r>
              <a:rPr lang="ar-SA" dirty="0">
                <a:solidFill>
                  <a:schemeClr val="accent2">
                    <a:lumMod val="75000"/>
                  </a:schemeClr>
                </a:solidFill>
                <a:cs typeface="Akhbar MT" pitchFamily="2" charset="-78"/>
              </a:rPr>
              <a:t>باب </a:t>
            </a:r>
            <a:r>
              <a:rPr lang="ar-SA" dirty="0">
                <a:solidFill>
                  <a:schemeClr val="bg1">
                    <a:lumMod val="50000"/>
                  </a:schemeClr>
                </a:solidFill>
                <a:cs typeface="Akhbar MT" pitchFamily="2" charset="-78"/>
              </a:rPr>
              <a:t>(الحاء) </a:t>
            </a:r>
            <a:r>
              <a:rPr lang="ar-SA" dirty="0">
                <a:solidFill>
                  <a:schemeClr val="accent2">
                    <a:lumMod val="75000"/>
                  </a:schemeClr>
                </a:solidFill>
                <a:cs typeface="Akhbar MT" pitchFamily="2" charset="-78"/>
              </a:rPr>
              <a:t>فصل </a:t>
            </a:r>
            <a:r>
              <a:rPr lang="ar-SA" dirty="0">
                <a:solidFill>
                  <a:schemeClr val="bg1">
                    <a:lumMod val="50000"/>
                  </a:schemeClr>
                </a:solidFill>
                <a:cs typeface="Akhbar MT" pitchFamily="2" charset="-78"/>
              </a:rPr>
              <a:t>(الراء</a:t>
            </a:r>
            <a:r>
              <a:rPr lang="ar-SA" dirty="0" smtClean="0">
                <a:solidFill>
                  <a:schemeClr val="bg1">
                    <a:lumMod val="50000"/>
                  </a:schemeClr>
                </a:solidFill>
                <a:cs typeface="Akhbar MT" pitchFamily="2" charset="-78"/>
              </a:rPr>
              <a:t>)</a:t>
            </a:r>
            <a:r>
              <a:rPr lang="ar-SA" dirty="0" smtClean="0">
                <a:solidFill>
                  <a:schemeClr val="accent2">
                    <a:lumMod val="75000"/>
                  </a:schemeClr>
                </a:solidFill>
                <a:cs typeface="Akhbar MT" pitchFamily="2" charset="-78"/>
              </a:rPr>
              <a:t>.</a:t>
            </a:r>
          </a:p>
          <a:p>
            <a:pPr marL="0" indent="0" algn="just" fontAlgn="base">
              <a:buNone/>
            </a:pPr>
            <a:r>
              <a:rPr lang="ar-SA" dirty="0" smtClean="0">
                <a:solidFill>
                  <a:schemeClr val="accent2">
                    <a:lumMod val="75000"/>
                  </a:schemeClr>
                </a:solidFill>
                <a:cs typeface="Akhbar MT" pitchFamily="2" charset="-78"/>
              </a:rPr>
              <a:t> </a:t>
            </a:r>
            <a:r>
              <a:rPr lang="ar-SA" dirty="0">
                <a:solidFill>
                  <a:schemeClr val="accent2">
                    <a:lumMod val="75000"/>
                  </a:schemeClr>
                </a:solidFill>
                <a:cs typeface="Akhbar MT" pitchFamily="2" charset="-78"/>
              </a:rPr>
              <a:t>وكلمة </a:t>
            </a:r>
            <a:r>
              <a:rPr lang="ar-SA" dirty="0">
                <a:solidFill>
                  <a:schemeClr val="bg1">
                    <a:lumMod val="50000"/>
                  </a:schemeClr>
                </a:solidFill>
                <a:cs typeface="Akhbar MT" pitchFamily="2" charset="-78"/>
              </a:rPr>
              <a:t>(قَضَى) </a:t>
            </a:r>
            <a:r>
              <a:rPr lang="ar-SA" dirty="0">
                <a:solidFill>
                  <a:schemeClr val="accent2">
                    <a:lumMod val="75000"/>
                  </a:schemeClr>
                </a:solidFill>
                <a:cs typeface="Akhbar MT" pitchFamily="2" charset="-78"/>
              </a:rPr>
              <a:t>في </a:t>
            </a:r>
            <a:r>
              <a:rPr lang="ar-SA" dirty="0">
                <a:solidFill>
                  <a:schemeClr val="bg1">
                    <a:lumMod val="50000"/>
                  </a:schemeClr>
                </a:solidFill>
                <a:cs typeface="Akhbar MT" pitchFamily="2" charset="-78"/>
              </a:rPr>
              <a:t>(قَضي) </a:t>
            </a:r>
            <a:r>
              <a:rPr lang="ar-SA" dirty="0">
                <a:solidFill>
                  <a:schemeClr val="accent2">
                    <a:lumMod val="75000"/>
                  </a:schemeClr>
                </a:solidFill>
                <a:cs typeface="Akhbar MT" pitchFamily="2" charset="-78"/>
              </a:rPr>
              <a:t>باب </a:t>
            </a:r>
            <a:r>
              <a:rPr lang="ar-SA" dirty="0">
                <a:solidFill>
                  <a:schemeClr val="bg1">
                    <a:lumMod val="50000"/>
                  </a:schemeClr>
                </a:solidFill>
                <a:cs typeface="Akhbar MT" pitchFamily="2" charset="-78"/>
              </a:rPr>
              <a:t>(الياء) </a:t>
            </a:r>
            <a:r>
              <a:rPr lang="ar-SA" dirty="0">
                <a:solidFill>
                  <a:schemeClr val="accent2">
                    <a:lumMod val="75000"/>
                  </a:schemeClr>
                </a:solidFill>
                <a:cs typeface="Akhbar MT" pitchFamily="2" charset="-78"/>
              </a:rPr>
              <a:t>فصل </a:t>
            </a:r>
            <a:r>
              <a:rPr lang="ar-SA" dirty="0">
                <a:solidFill>
                  <a:schemeClr val="bg1">
                    <a:lumMod val="50000"/>
                  </a:schemeClr>
                </a:solidFill>
                <a:cs typeface="Akhbar MT" pitchFamily="2" charset="-78"/>
              </a:rPr>
              <a:t>(القاف</a:t>
            </a:r>
            <a:r>
              <a:rPr lang="ar-SA" dirty="0" smtClean="0">
                <a:solidFill>
                  <a:schemeClr val="bg1">
                    <a:lumMod val="50000"/>
                  </a:schemeClr>
                </a:solidFill>
                <a:cs typeface="Akhbar MT" pitchFamily="2" charset="-78"/>
              </a:rPr>
              <a:t>)</a:t>
            </a:r>
            <a:r>
              <a:rPr lang="ar-SA" dirty="0" smtClean="0">
                <a:solidFill>
                  <a:schemeClr val="accent2">
                    <a:lumMod val="75000"/>
                  </a:schemeClr>
                </a:solidFill>
                <a:cs typeface="Akhbar MT" pitchFamily="2" charset="-78"/>
              </a:rPr>
              <a:t>.</a:t>
            </a:r>
          </a:p>
          <a:p>
            <a:pPr marL="0" indent="0" algn="just" fontAlgn="base">
              <a:buNone/>
            </a:pPr>
            <a:r>
              <a:rPr lang="ar-SA" dirty="0" smtClean="0">
                <a:solidFill>
                  <a:schemeClr val="accent2">
                    <a:lumMod val="75000"/>
                  </a:schemeClr>
                </a:solidFill>
                <a:cs typeface="Akhbar MT" pitchFamily="2" charset="-78"/>
              </a:rPr>
              <a:t>على </a:t>
            </a:r>
            <a:r>
              <a:rPr lang="ar-SA" dirty="0">
                <a:solidFill>
                  <a:schemeClr val="accent2">
                    <a:lumMod val="75000"/>
                  </a:schemeClr>
                </a:solidFill>
                <a:cs typeface="Akhbar MT" pitchFamily="2" charset="-78"/>
              </a:rPr>
              <a:t>أن يُراعى </a:t>
            </a:r>
            <a:r>
              <a:rPr lang="ar-SA" dirty="0" smtClean="0">
                <a:solidFill>
                  <a:schemeClr val="accent2">
                    <a:lumMod val="75000"/>
                  </a:schemeClr>
                </a:solidFill>
                <a:cs typeface="Akhbar MT" pitchFamily="2" charset="-78"/>
              </a:rPr>
              <a:t>الترتيب </a:t>
            </a:r>
            <a:r>
              <a:rPr lang="ar-SA" dirty="0">
                <a:solidFill>
                  <a:schemeClr val="accent2">
                    <a:lumMod val="75000"/>
                  </a:schemeClr>
                </a:solidFill>
                <a:cs typeface="Akhbar MT" pitchFamily="2" charset="-78"/>
              </a:rPr>
              <a:t>في الحرف </a:t>
            </a:r>
            <a:r>
              <a:rPr lang="ar-SA" dirty="0" smtClean="0">
                <a:solidFill>
                  <a:schemeClr val="accent2">
                    <a:lumMod val="75000"/>
                  </a:schemeClr>
                </a:solidFill>
                <a:cs typeface="Akhbar MT" pitchFamily="2" charset="-78"/>
              </a:rPr>
              <a:t>الثالث.</a:t>
            </a:r>
          </a:p>
          <a:p>
            <a:pPr marL="0" indent="0" algn="just" fontAlgn="base">
              <a:buNone/>
            </a:pPr>
            <a:r>
              <a:rPr lang="en-US" dirty="0">
                <a:solidFill>
                  <a:schemeClr val="accent2">
                    <a:lumMod val="75000"/>
                  </a:schemeClr>
                </a:solidFill>
                <a:cs typeface="Akhbar MT" pitchFamily="2" charset="-78"/>
              </a:rPr>
              <a:t> </a:t>
            </a:r>
          </a:p>
          <a:p>
            <a:pPr marL="0" indent="0" algn="just">
              <a:buNone/>
            </a:pPr>
            <a:r>
              <a:rPr lang="ar-SA" dirty="0" smtClean="0">
                <a:solidFill>
                  <a:schemeClr val="accent2">
                    <a:lumMod val="75000"/>
                  </a:schemeClr>
                </a:solidFill>
                <a:cs typeface="Akhbar MT" pitchFamily="2" charset="-78"/>
              </a:rPr>
              <a:t>ولكي </a:t>
            </a:r>
            <a:r>
              <a:rPr lang="ar-SA" dirty="0">
                <a:solidFill>
                  <a:schemeClr val="accent2">
                    <a:lumMod val="75000"/>
                  </a:schemeClr>
                </a:solidFill>
                <a:cs typeface="Akhbar MT" pitchFamily="2" charset="-78"/>
              </a:rPr>
              <a:t>تألف استخدام المعاجم ابحث </a:t>
            </a:r>
            <a:r>
              <a:rPr lang="ar-SA" dirty="0" smtClean="0">
                <a:solidFill>
                  <a:schemeClr val="accent2">
                    <a:lumMod val="75000"/>
                  </a:schemeClr>
                </a:solidFill>
                <a:cs typeface="Akhbar MT" pitchFamily="2" charset="-78"/>
              </a:rPr>
              <a:t>عن </a:t>
            </a:r>
            <a:r>
              <a:rPr lang="ar-SA" dirty="0">
                <a:solidFill>
                  <a:schemeClr val="accent2">
                    <a:lumMod val="75000"/>
                  </a:schemeClr>
                </a:solidFill>
                <a:cs typeface="Akhbar MT" pitchFamily="2" charset="-78"/>
              </a:rPr>
              <a:t>كلمة </a:t>
            </a:r>
            <a:r>
              <a:rPr lang="ar-SA" dirty="0">
                <a:solidFill>
                  <a:schemeClr val="bg1">
                    <a:lumMod val="50000"/>
                  </a:schemeClr>
                </a:solidFill>
                <a:cs typeface="Akhbar MT" pitchFamily="2" charset="-78"/>
              </a:rPr>
              <a:t>(استلهام) </a:t>
            </a:r>
            <a:r>
              <a:rPr lang="ar-SA" dirty="0">
                <a:solidFill>
                  <a:schemeClr val="accent2">
                    <a:lumMod val="75000"/>
                  </a:schemeClr>
                </a:solidFill>
                <a:cs typeface="Akhbar MT" pitchFamily="2" charset="-78"/>
              </a:rPr>
              <a:t>في القاموس المحيط مرة, والمعجم الوسيط مرة </a:t>
            </a:r>
            <a:r>
              <a:rPr lang="ar-SA" dirty="0" smtClean="0">
                <a:solidFill>
                  <a:schemeClr val="accent2">
                    <a:lumMod val="75000"/>
                  </a:schemeClr>
                </a:solidFill>
                <a:cs typeface="Akhbar MT" pitchFamily="2" charset="-78"/>
              </a:rPr>
              <a:t>أخرى.</a:t>
            </a:r>
            <a:endParaRPr lang="ar-SA" dirty="0">
              <a:solidFill>
                <a:schemeClr val="accent2">
                  <a:lumMod val="75000"/>
                </a:schemeClr>
              </a:solidFill>
              <a:cs typeface="Akhbar MT"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42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8768" y="116632"/>
            <a:ext cx="8229600" cy="1143000"/>
          </a:xfrm>
        </p:spPr>
        <p:txBody>
          <a:bodyPr>
            <a:normAutofit/>
          </a:bodyPr>
          <a:lstStyle/>
          <a:p>
            <a:pPr algn="r"/>
            <a:r>
              <a:rPr lang="ar-SA" dirty="0" smtClean="0">
                <a:solidFill>
                  <a:schemeClr val="bg1">
                    <a:lumMod val="50000"/>
                  </a:schemeClr>
                </a:solidFill>
                <a:cs typeface="Akhbar MT" pitchFamily="2" charset="-78"/>
              </a:rPr>
              <a:t>سادساً: المعاجم وضبط بنية الكلمة.</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251520" y="1169193"/>
            <a:ext cx="8229600" cy="5500167"/>
          </a:xfrm>
        </p:spPr>
        <p:txBody>
          <a:bodyPr>
            <a:normAutofit/>
          </a:bodyPr>
          <a:lstStyle/>
          <a:p>
            <a:pPr marL="0" indent="0" algn="just">
              <a:buNone/>
            </a:pPr>
            <a:r>
              <a:rPr lang="ar-SA" sz="3500" dirty="0" smtClean="0">
                <a:solidFill>
                  <a:schemeClr val="accent2">
                    <a:lumMod val="75000"/>
                  </a:schemeClr>
                </a:solidFill>
                <a:cs typeface="Akhbar MT" pitchFamily="2" charset="-78"/>
              </a:rPr>
              <a:t>كما تفيدُ المعاجم في معرفة معاني المفردات تفيدنا كذلك في ضبط حروفها, وتستعمل المعاجم لضبط حروف الكلمات الطرق الآتية:</a:t>
            </a:r>
          </a:p>
          <a:p>
            <a:pPr marL="0" indent="0" algn="just">
              <a:buNone/>
            </a:pPr>
            <a:endParaRPr lang="ar-SA" dirty="0" smtClean="0">
              <a:cs typeface="Akhbar MT" pitchFamily="2" charset="-78"/>
            </a:endParaRPr>
          </a:p>
          <a:p>
            <a:pPr marL="0" indent="0" algn="just">
              <a:buNone/>
            </a:pPr>
            <a:r>
              <a:rPr lang="ar-SA" dirty="0" smtClean="0">
                <a:solidFill>
                  <a:schemeClr val="accent4">
                    <a:lumMod val="50000"/>
                  </a:schemeClr>
                </a:solidFill>
                <a:cs typeface="Akhbar MT" pitchFamily="2" charset="-78"/>
              </a:rPr>
              <a:t>أ) في ضبط ماضي الأفعال الثلاثية ومضارعها تذكر الأبواب الآتية وغيرها, كأمثله تقاس عليها: باب </a:t>
            </a:r>
            <a:r>
              <a:rPr lang="ar-SA" dirty="0" smtClean="0">
                <a:solidFill>
                  <a:schemeClr val="bg1">
                    <a:lumMod val="50000"/>
                  </a:schemeClr>
                </a:solidFill>
                <a:cs typeface="Akhbar MT" pitchFamily="2" charset="-78"/>
              </a:rPr>
              <a:t>(نَصرَ) </a:t>
            </a:r>
            <a:r>
              <a:rPr lang="ar-SA" dirty="0" smtClean="0">
                <a:solidFill>
                  <a:schemeClr val="accent4">
                    <a:lumMod val="50000"/>
                  </a:schemeClr>
                </a:solidFill>
                <a:cs typeface="Akhbar MT" pitchFamily="2" charset="-78"/>
              </a:rPr>
              <a:t>كما ف</a:t>
            </a:r>
            <a:r>
              <a:rPr lang="ar-SA" dirty="0" smtClean="0">
                <a:solidFill>
                  <a:schemeClr val="accent4">
                    <a:lumMod val="75000"/>
                  </a:schemeClr>
                </a:solidFill>
                <a:cs typeface="Akhbar MT" pitchFamily="2" charset="-78"/>
              </a:rPr>
              <a:t>ي </a:t>
            </a:r>
            <a:r>
              <a:rPr lang="ar-SA" dirty="0">
                <a:solidFill>
                  <a:schemeClr val="bg1">
                    <a:lumMod val="50000"/>
                  </a:schemeClr>
                </a:solidFill>
                <a:cs typeface="Akhbar MT" pitchFamily="2" charset="-78"/>
              </a:rPr>
              <a:t>(رقَدَ – يرقُد)</a:t>
            </a:r>
            <a:r>
              <a:rPr lang="ar-SA" dirty="0" smtClean="0">
                <a:solidFill>
                  <a:schemeClr val="accent4">
                    <a:lumMod val="50000"/>
                  </a:schemeClr>
                </a:solidFill>
                <a:cs typeface="Akhbar MT" pitchFamily="2" charset="-78"/>
              </a:rPr>
              <a:t>, وباب </a:t>
            </a:r>
            <a:r>
              <a:rPr lang="ar-SA" dirty="0">
                <a:solidFill>
                  <a:schemeClr val="bg1">
                    <a:lumMod val="50000"/>
                  </a:schemeClr>
                </a:solidFill>
                <a:cs typeface="Akhbar MT" pitchFamily="2" charset="-78"/>
              </a:rPr>
              <a:t>(ضَرَبَ) </a:t>
            </a:r>
            <a:r>
              <a:rPr lang="ar-SA" dirty="0" smtClean="0">
                <a:solidFill>
                  <a:schemeClr val="accent4">
                    <a:lumMod val="50000"/>
                  </a:schemeClr>
                </a:solidFill>
                <a:cs typeface="Akhbar MT" pitchFamily="2" charset="-78"/>
              </a:rPr>
              <a:t>كما ف</a:t>
            </a:r>
            <a:r>
              <a:rPr lang="ar-SA" dirty="0" smtClean="0">
                <a:solidFill>
                  <a:schemeClr val="accent4">
                    <a:lumMod val="75000"/>
                  </a:schemeClr>
                </a:solidFill>
                <a:cs typeface="Akhbar MT" pitchFamily="2" charset="-78"/>
              </a:rPr>
              <a:t>ي </a:t>
            </a:r>
            <a:r>
              <a:rPr lang="ar-SA" dirty="0">
                <a:solidFill>
                  <a:schemeClr val="bg1">
                    <a:lumMod val="50000"/>
                  </a:schemeClr>
                </a:solidFill>
                <a:cs typeface="Akhbar MT" pitchFamily="2" charset="-78"/>
              </a:rPr>
              <a:t>(عرَف – يَعرِف)</a:t>
            </a:r>
            <a:r>
              <a:rPr lang="ar-SA" dirty="0">
                <a:solidFill>
                  <a:schemeClr val="accent4">
                    <a:lumMod val="75000"/>
                  </a:schemeClr>
                </a:solidFill>
                <a:cs typeface="Akhbar MT" pitchFamily="2" charset="-78"/>
              </a:rPr>
              <a:t>.</a:t>
            </a:r>
          </a:p>
          <a:p>
            <a:pPr marL="0" indent="0" algn="just">
              <a:buNone/>
            </a:pPr>
            <a:endParaRPr lang="ar-SA" dirty="0">
              <a:solidFill>
                <a:schemeClr val="accent4">
                  <a:lumMod val="75000"/>
                </a:schemeClr>
              </a:solidFill>
              <a:cs typeface="Akhbar MT" pitchFamily="2" charset="-78"/>
            </a:endParaRPr>
          </a:p>
          <a:p>
            <a:pPr marL="0" indent="0" algn="just">
              <a:buNone/>
            </a:pPr>
            <a:r>
              <a:rPr lang="ar-SA" dirty="0" smtClean="0">
                <a:solidFill>
                  <a:schemeClr val="accent4">
                    <a:lumMod val="50000"/>
                  </a:schemeClr>
                </a:solidFill>
                <a:cs typeface="Akhbar MT" pitchFamily="2" charset="-78"/>
              </a:rPr>
              <a:t>فإذا ذُكِرَ أن </a:t>
            </a:r>
            <a:r>
              <a:rPr lang="ar-SA" dirty="0">
                <a:solidFill>
                  <a:schemeClr val="accent4">
                    <a:lumMod val="50000"/>
                  </a:schemeClr>
                </a:solidFill>
                <a:cs typeface="Akhbar MT" pitchFamily="2" charset="-78"/>
              </a:rPr>
              <a:t>الفعل</a:t>
            </a:r>
            <a:r>
              <a:rPr lang="ar-SA" dirty="0" smtClean="0">
                <a:solidFill>
                  <a:schemeClr val="accent4">
                    <a:lumMod val="50000"/>
                  </a:schemeClr>
                </a:solidFill>
                <a:cs typeface="Akhbar MT" pitchFamily="2" charset="-78"/>
              </a:rPr>
              <a:t> من باب </a:t>
            </a:r>
            <a:r>
              <a:rPr lang="ar-SA" dirty="0">
                <a:solidFill>
                  <a:schemeClr val="bg1">
                    <a:lumMod val="50000"/>
                  </a:schemeClr>
                </a:solidFill>
                <a:cs typeface="Akhbar MT" pitchFamily="2" charset="-78"/>
              </a:rPr>
              <a:t>(نصر) </a:t>
            </a:r>
            <a:r>
              <a:rPr lang="ar-SA" dirty="0" smtClean="0">
                <a:solidFill>
                  <a:schemeClr val="accent4">
                    <a:lumMod val="50000"/>
                  </a:schemeClr>
                </a:solidFill>
                <a:cs typeface="Akhbar MT" pitchFamily="2" charset="-78"/>
              </a:rPr>
              <a:t>فمعنى ذلك أنَّ مضارعه مضموم العين </a:t>
            </a:r>
            <a:r>
              <a:rPr lang="ar-SA" dirty="0">
                <a:solidFill>
                  <a:schemeClr val="bg1">
                    <a:lumMod val="50000"/>
                  </a:schemeClr>
                </a:solidFill>
                <a:cs typeface="Akhbar MT" pitchFamily="2" charset="-78"/>
              </a:rPr>
              <a:t>(ينصرُ</a:t>
            </a:r>
            <a:r>
              <a:rPr lang="ar-SA" dirty="0" smtClean="0">
                <a:solidFill>
                  <a:schemeClr val="bg1">
                    <a:lumMod val="50000"/>
                  </a:schemeClr>
                </a:solidFill>
                <a:cs typeface="Akhbar MT" pitchFamily="2" charset="-78"/>
              </a:rPr>
              <a:t>)</a:t>
            </a:r>
            <a:r>
              <a:rPr lang="ar-SA" dirty="0" smtClean="0">
                <a:solidFill>
                  <a:schemeClr val="accent4">
                    <a:lumMod val="50000"/>
                  </a:schemeClr>
                </a:solidFill>
                <a:cs typeface="Akhbar MT" pitchFamily="2" charset="-78"/>
              </a:rPr>
              <a:t>,</a:t>
            </a:r>
            <a:r>
              <a:rPr lang="ar-SA" dirty="0">
                <a:solidFill>
                  <a:schemeClr val="bg1">
                    <a:lumMod val="50000"/>
                  </a:schemeClr>
                </a:solidFill>
                <a:cs typeface="Akhbar MT" pitchFamily="2" charset="-78"/>
              </a:rPr>
              <a:t> </a:t>
            </a:r>
            <a:r>
              <a:rPr lang="ar-SA" dirty="0" smtClean="0">
                <a:solidFill>
                  <a:schemeClr val="accent4">
                    <a:lumMod val="50000"/>
                  </a:schemeClr>
                </a:solidFill>
                <a:cs typeface="Akhbar MT" pitchFamily="2" charset="-78"/>
              </a:rPr>
              <a:t>وإذا ذُكر أن الفعل من باب </a:t>
            </a:r>
            <a:r>
              <a:rPr lang="ar-SA" dirty="0" smtClean="0">
                <a:solidFill>
                  <a:schemeClr val="bg1">
                    <a:lumMod val="50000"/>
                  </a:schemeClr>
                </a:solidFill>
                <a:cs typeface="Akhbar MT" pitchFamily="2" charset="-78"/>
              </a:rPr>
              <a:t>(ضرب</a:t>
            </a:r>
            <a:r>
              <a:rPr lang="ar-SA" dirty="0">
                <a:solidFill>
                  <a:schemeClr val="bg1">
                    <a:lumMod val="50000"/>
                  </a:schemeClr>
                </a:solidFill>
                <a:cs typeface="Akhbar MT" pitchFamily="2" charset="-78"/>
              </a:rPr>
              <a:t>) </a:t>
            </a:r>
            <a:r>
              <a:rPr lang="ar-SA" dirty="0" smtClean="0">
                <a:solidFill>
                  <a:schemeClr val="accent4">
                    <a:lumMod val="50000"/>
                  </a:schemeClr>
                </a:solidFill>
                <a:cs typeface="Akhbar MT" pitchFamily="2" charset="-78"/>
              </a:rPr>
              <a:t>كان مضارعه مكسور العين </a:t>
            </a:r>
            <a:r>
              <a:rPr lang="ar-SA" dirty="0">
                <a:solidFill>
                  <a:schemeClr val="bg1">
                    <a:lumMod val="50000"/>
                  </a:schemeClr>
                </a:solidFill>
                <a:cs typeface="Akhbar MT" pitchFamily="2" charset="-78"/>
              </a:rPr>
              <a:t>(يضرب)</a:t>
            </a:r>
            <a:r>
              <a:rPr lang="ar-SA" dirty="0">
                <a:solidFill>
                  <a:schemeClr val="accent4">
                    <a:lumMod val="50000"/>
                  </a:schemeClr>
                </a:solidFill>
                <a:cs typeface="Akhbar MT" pitchFamily="2" charset="-78"/>
              </a:rPr>
              <a:t>...</a:t>
            </a:r>
            <a:r>
              <a:rPr lang="ar-SA" dirty="0" smtClean="0">
                <a:solidFill>
                  <a:schemeClr val="accent4">
                    <a:lumMod val="50000"/>
                  </a:schemeClr>
                </a:solidFill>
                <a:cs typeface="Akhbar MT" pitchFamily="2" charset="-78"/>
              </a:rPr>
              <a:t>وهكذا.</a:t>
            </a:r>
          </a:p>
          <a:p>
            <a:pPr marL="0" indent="0" algn="just">
              <a:buNone/>
            </a:pPr>
            <a:endParaRPr lang="ar-SA" dirty="0" smtClean="0">
              <a:cs typeface="Akhbar MT"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401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229600" cy="6408712"/>
          </a:xfrm>
        </p:spPr>
        <p:txBody>
          <a:bodyPr/>
          <a:lstStyle/>
          <a:p>
            <a:pPr marL="0" indent="0">
              <a:buNone/>
            </a:pPr>
            <a:r>
              <a:rPr lang="ar-SA" dirty="0" smtClean="0">
                <a:solidFill>
                  <a:schemeClr val="accent2">
                    <a:lumMod val="75000"/>
                  </a:schemeClr>
                </a:solidFill>
                <a:cs typeface="Akhbar MT" pitchFamily="2" charset="-78"/>
              </a:rPr>
              <a:t>ب) في ضبط الأسماء تشبِّهها بأسماء أخرى مشهورة ومألوفة الوزن, لتضبط على نسقها. </a:t>
            </a:r>
            <a:r>
              <a:rPr lang="ar-SA" dirty="0" smtClean="0">
                <a:solidFill>
                  <a:schemeClr val="bg1">
                    <a:lumMod val="50000"/>
                  </a:schemeClr>
                </a:solidFill>
                <a:cs typeface="Akhbar MT" pitchFamily="2" charset="-78"/>
              </a:rPr>
              <a:t>(كالنَّمر) </a:t>
            </a:r>
            <a:r>
              <a:rPr lang="ar-SA" dirty="0" smtClean="0">
                <a:solidFill>
                  <a:schemeClr val="accent2">
                    <a:lumMod val="75000"/>
                  </a:schemeClr>
                </a:solidFill>
                <a:cs typeface="Akhbar MT" pitchFamily="2" charset="-78"/>
              </a:rPr>
              <a:t>بوزن</a:t>
            </a:r>
            <a:r>
              <a:rPr lang="ar-SA" dirty="0">
                <a:solidFill>
                  <a:schemeClr val="bg1">
                    <a:lumMod val="50000"/>
                  </a:schemeClr>
                </a:solidFill>
                <a:cs typeface="Akhbar MT" pitchFamily="2" charset="-78"/>
              </a:rPr>
              <a:t> </a:t>
            </a:r>
            <a:r>
              <a:rPr lang="ar-SA" dirty="0" smtClean="0">
                <a:solidFill>
                  <a:schemeClr val="bg1">
                    <a:lumMod val="50000"/>
                  </a:schemeClr>
                </a:solidFill>
                <a:cs typeface="Akhbar MT" pitchFamily="2" charset="-78"/>
              </a:rPr>
              <a:t>(الكتِف)</a:t>
            </a:r>
            <a:r>
              <a:rPr lang="ar-SA" dirty="0" smtClean="0">
                <a:solidFill>
                  <a:schemeClr val="accent2">
                    <a:lumMod val="75000"/>
                  </a:schemeClr>
                </a:solidFill>
                <a:cs typeface="Akhbar MT" pitchFamily="2" charset="-78"/>
              </a:rPr>
              <a:t>, و</a:t>
            </a:r>
            <a:r>
              <a:rPr lang="ar-SA" dirty="0" smtClean="0">
                <a:solidFill>
                  <a:schemeClr val="bg1">
                    <a:lumMod val="50000"/>
                  </a:schemeClr>
                </a:solidFill>
                <a:cs typeface="Akhbar MT" pitchFamily="2" charset="-78"/>
              </a:rPr>
              <a:t>(نمير)</a:t>
            </a:r>
            <a:r>
              <a:rPr lang="ar-SA" dirty="0" smtClean="0">
                <a:solidFill>
                  <a:schemeClr val="accent2">
                    <a:lumMod val="75000"/>
                  </a:schemeClr>
                </a:solidFill>
                <a:cs typeface="Akhbar MT" pitchFamily="2" charset="-78"/>
              </a:rPr>
              <a:t> بوزن </a:t>
            </a:r>
            <a:r>
              <a:rPr lang="ar-SA" dirty="0" smtClean="0">
                <a:solidFill>
                  <a:schemeClr val="bg1">
                    <a:lumMod val="50000"/>
                  </a:schemeClr>
                </a:solidFill>
                <a:cs typeface="Akhbar MT" pitchFamily="2" charset="-78"/>
              </a:rPr>
              <a:t>(سمير)</a:t>
            </a:r>
            <a:r>
              <a:rPr lang="ar-SA" dirty="0" smtClean="0">
                <a:solidFill>
                  <a:schemeClr val="accent2">
                    <a:lumMod val="75000"/>
                  </a:schemeClr>
                </a:solidFill>
                <a:cs typeface="Akhbar MT" pitchFamily="2" charset="-78"/>
              </a:rPr>
              <a:t>, و </a:t>
            </a:r>
            <a:r>
              <a:rPr lang="ar-SA" dirty="0" smtClean="0">
                <a:solidFill>
                  <a:schemeClr val="bg1">
                    <a:lumMod val="50000"/>
                  </a:schemeClr>
                </a:solidFill>
                <a:cs typeface="Akhbar MT" pitchFamily="2" charset="-78"/>
              </a:rPr>
              <a:t>(صُرَاخ) </a:t>
            </a:r>
            <a:r>
              <a:rPr lang="ar-SA" dirty="0" smtClean="0">
                <a:solidFill>
                  <a:schemeClr val="accent2">
                    <a:lumMod val="75000"/>
                  </a:schemeClr>
                </a:solidFill>
                <a:cs typeface="Akhbar MT" pitchFamily="2" charset="-78"/>
              </a:rPr>
              <a:t>بوزن </a:t>
            </a:r>
            <a:r>
              <a:rPr lang="ar-SA" dirty="0" smtClean="0">
                <a:solidFill>
                  <a:schemeClr val="bg1">
                    <a:lumMod val="50000"/>
                  </a:schemeClr>
                </a:solidFill>
                <a:cs typeface="Akhbar MT" pitchFamily="2" charset="-78"/>
              </a:rPr>
              <a:t>(غُرَاب)</a:t>
            </a:r>
            <a:r>
              <a:rPr lang="ar-SA" dirty="0" smtClean="0">
                <a:solidFill>
                  <a:schemeClr val="accent2">
                    <a:lumMod val="75000"/>
                  </a:schemeClr>
                </a:solidFill>
                <a:cs typeface="Akhbar MT" pitchFamily="2" charset="-78"/>
              </a:rPr>
              <a:t>.</a:t>
            </a:r>
          </a:p>
          <a:p>
            <a:pPr marL="0" indent="0">
              <a:buNone/>
            </a:pPr>
            <a:endParaRPr lang="ar-SA" dirty="0">
              <a:solidFill>
                <a:schemeClr val="accent2">
                  <a:lumMod val="75000"/>
                </a:schemeClr>
              </a:solidFill>
              <a:cs typeface="Akhbar MT" pitchFamily="2" charset="-78"/>
            </a:endParaRPr>
          </a:p>
          <a:p>
            <a:pPr marL="0" indent="0">
              <a:buNone/>
            </a:pPr>
            <a:r>
              <a:rPr lang="ar-SA" dirty="0" smtClean="0">
                <a:solidFill>
                  <a:schemeClr val="accent2">
                    <a:lumMod val="75000"/>
                  </a:schemeClr>
                </a:solidFill>
                <a:cs typeface="Akhbar MT" pitchFamily="2" charset="-78"/>
              </a:rPr>
              <a:t>جـ) وأحياناً تنص على نوع الحركة في الحرف الذي يراد ضبطه من الضمِّ أو الفتح أو الكسر, فيقال, مثلاً:</a:t>
            </a:r>
          </a:p>
          <a:p>
            <a:pPr marL="0" indent="0">
              <a:buNone/>
            </a:pPr>
            <a:r>
              <a:rPr lang="ar-SA" dirty="0" smtClean="0">
                <a:solidFill>
                  <a:schemeClr val="bg1">
                    <a:lumMod val="50000"/>
                  </a:schemeClr>
                </a:solidFill>
                <a:cs typeface="Akhbar MT" pitchFamily="2" charset="-78"/>
              </a:rPr>
              <a:t>سَمَح يسمَحُ بالفتح بينهما.</a:t>
            </a:r>
          </a:p>
          <a:p>
            <a:pPr marL="0" indent="0">
              <a:buNone/>
            </a:pPr>
            <a:endParaRPr lang="ar-SA" dirty="0">
              <a:solidFill>
                <a:schemeClr val="accent2">
                  <a:lumMod val="75000"/>
                </a:schemeClr>
              </a:solidFill>
              <a:cs typeface="Akhbar MT" pitchFamily="2" charset="-78"/>
            </a:endParaRPr>
          </a:p>
          <a:p>
            <a:pPr marL="0" indent="0">
              <a:buNone/>
            </a:pPr>
            <a:r>
              <a:rPr lang="ar-SA" dirty="0" smtClean="0">
                <a:solidFill>
                  <a:schemeClr val="bg1">
                    <a:lumMod val="50000"/>
                  </a:schemeClr>
                </a:solidFill>
                <a:cs typeface="Akhbar MT" pitchFamily="2" charset="-78"/>
              </a:rPr>
              <a:t>وهتف من باب ضرب, ويهتف بالكسر...وهكذا</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983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9486" y="119743"/>
            <a:ext cx="8229600" cy="6333593"/>
          </a:xfrm>
        </p:spPr>
        <p:txBody>
          <a:bodyPr>
            <a:normAutofit/>
          </a:bodyPr>
          <a:lstStyle/>
          <a:p>
            <a:pPr marL="0" indent="0" algn="just">
              <a:buNone/>
            </a:pPr>
            <a:r>
              <a:rPr lang="ar-SA" sz="3500" dirty="0" smtClean="0">
                <a:solidFill>
                  <a:schemeClr val="accent2">
                    <a:lumMod val="75000"/>
                  </a:schemeClr>
                </a:solidFill>
                <a:cs typeface="Akhbar MT" pitchFamily="2" charset="-78"/>
              </a:rPr>
              <a:t>وهناك نمط آخر من المعاجم وهو إحدى ثمرات الجهود المضنية و المتواصلة التي يبذلها علماء اللغة العربية والمؤسسات العلمية في أنحاء العالم العربي من أجل حفظ اللغة العربية من الانهيار أمام غزو الألفاظ الأجنبية.</a:t>
            </a:r>
          </a:p>
          <a:p>
            <a:pPr marL="0" indent="0" algn="just">
              <a:buNone/>
            </a:pPr>
            <a:endParaRPr lang="ar-SA" sz="3500" dirty="0">
              <a:solidFill>
                <a:schemeClr val="accent2">
                  <a:lumMod val="75000"/>
                </a:schemeClr>
              </a:solidFill>
              <a:cs typeface="Akhbar MT" pitchFamily="2" charset="-78"/>
            </a:endParaRPr>
          </a:p>
          <a:p>
            <a:pPr marL="0" indent="0" algn="just">
              <a:buNone/>
            </a:pPr>
            <a:r>
              <a:rPr lang="ar-SA" sz="3500" dirty="0" smtClean="0">
                <a:solidFill>
                  <a:schemeClr val="accent2">
                    <a:lumMod val="75000"/>
                  </a:schemeClr>
                </a:solidFill>
                <a:cs typeface="Akhbar MT" pitchFamily="2" charset="-78"/>
              </a:rPr>
              <a:t>فقد وضع </a:t>
            </a:r>
            <a:r>
              <a:rPr lang="ar-SA" sz="3500" dirty="0" smtClean="0">
                <a:solidFill>
                  <a:schemeClr val="bg1">
                    <a:lumMod val="50000"/>
                  </a:schemeClr>
                </a:solidFill>
                <a:cs typeface="Akhbar MT" pitchFamily="2" charset="-78"/>
              </a:rPr>
              <a:t>«مجمع اللغة العربية بالقاهرة» </a:t>
            </a:r>
            <a:r>
              <a:rPr lang="ar-SA" sz="3500" dirty="0" smtClean="0">
                <a:solidFill>
                  <a:schemeClr val="accent2">
                    <a:lumMod val="75000"/>
                  </a:schemeClr>
                </a:solidFill>
                <a:cs typeface="Akhbar MT" pitchFamily="2" charset="-78"/>
              </a:rPr>
              <a:t>معجمًا للمصطلحات العلمية والفنية الأجنبية ومرادفاتها العربية كما أقراها أعضاء المجمع والأساتذة المتخصصون. </a:t>
            </a:r>
          </a:p>
          <a:p>
            <a:pPr marL="0" indent="0" algn="just">
              <a:buNone/>
            </a:pPr>
            <a:endParaRPr lang="ar-SA" sz="3500" dirty="0">
              <a:solidFill>
                <a:schemeClr val="accent2">
                  <a:lumMod val="75000"/>
                </a:schemeClr>
              </a:solidFill>
              <a:cs typeface="Akhbar MT" pitchFamily="2" charset="-78"/>
            </a:endParaRPr>
          </a:p>
          <a:p>
            <a:pPr marL="0" indent="0" algn="just">
              <a:buNone/>
            </a:pPr>
            <a:r>
              <a:rPr lang="ar-SA" sz="3500" dirty="0" smtClean="0">
                <a:solidFill>
                  <a:schemeClr val="bg1">
                    <a:lumMod val="50000"/>
                  </a:schemeClr>
                </a:solidFill>
                <a:cs typeface="Akhbar MT" pitchFamily="2" charset="-78"/>
              </a:rPr>
              <a:t>وقد نشر المعجم تحت اسم «مجموعة المصطلحات العلمية والفنية».</a:t>
            </a:r>
          </a:p>
          <a:p>
            <a:pPr marL="0" indent="0" algn="just">
              <a:buNone/>
            </a:pPr>
            <a:endParaRPr lang="ar-SA" sz="3500" dirty="0">
              <a:cs typeface="Akhbar MT" pitchFamily="2" charset="-7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637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229600" cy="6336703"/>
          </a:xfrm>
        </p:spPr>
        <p:txBody>
          <a:bodyPr>
            <a:normAutofit fontScale="85000" lnSpcReduction="10000"/>
          </a:bodyPr>
          <a:lstStyle/>
          <a:p>
            <a:pPr marL="0" indent="0" algn="just">
              <a:buNone/>
            </a:pPr>
            <a:r>
              <a:rPr lang="ar-SA" sz="3800" dirty="0" smtClean="0">
                <a:solidFill>
                  <a:schemeClr val="accent4">
                    <a:lumMod val="50000"/>
                  </a:schemeClr>
                </a:solidFill>
                <a:cs typeface="Akhbar MT" pitchFamily="2" charset="-78"/>
              </a:rPr>
              <a:t>ورتبت المصطلحات حسب ميادينها, فاختص كل باب بفرع من فروع العلم و المعرفة.</a:t>
            </a:r>
          </a:p>
          <a:p>
            <a:pPr marL="0" indent="0" algn="just">
              <a:buNone/>
            </a:pPr>
            <a:endParaRPr lang="ar-SA" sz="3800" dirty="0" smtClean="0">
              <a:solidFill>
                <a:schemeClr val="accent4">
                  <a:lumMod val="50000"/>
                </a:schemeClr>
              </a:solidFill>
              <a:cs typeface="Akhbar MT" pitchFamily="2" charset="-78"/>
            </a:endParaRPr>
          </a:p>
          <a:p>
            <a:pPr marL="0" indent="0" algn="just">
              <a:buNone/>
            </a:pPr>
            <a:r>
              <a:rPr lang="ar-SA" sz="3800" dirty="0" smtClean="0">
                <a:solidFill>
                  <a:schemeClr val="accent4">
                    <a:lumMod val="50000"/>
                  </a:schemeClr>
                </a:solidFill>
                <a:cs typeface="Akhbar MT" pitchFamily="2" charset="-78"/>
              </a:rPr>
              <a:t>فهناك باب لمصطلحات الكيمياء والصيدلة, وباب لمصطلحات اللغة والأدب,... إلى آخر فروع العلوم والفنون.</a:t>
            </a:r>
          </a:p>
          <a:p>
            <a:pPr marL="0" indent="0" algn="just">
              <a:buNone/>
            </a:pPr>
            <a:endParaRPr lang="ar-SA" sz="3800" dirty="0" smtClean="0">
              <a:solidFill>
                <a:schemeClr val="accent4">
                  <a:lumMod val="50000"/>
                </a:schemeClr>
              </a:solidFill>
              <a:cs typeface="Akhbar MT" pitchFamily="2" charset="-78"/>
            </a:endParaRPr>
          </a:p>
          <a:p>
            <a:pPr marL="0" indent="0" algn="just">
              <a:buNone/>
            </a:pPr>
            <a:r>
              <a:rPr lang="ar-SA" sz="3800" dirty="0" smtClean="0">
                <a:solidFill>
                  <a:schemeClr val="accent4">
                    <a:lumMod val="50000"/>
                  </a:schemeClr>
                </a:solidFill>
                <a:cs typeface="Akhbar MT" pitchFamily="2" charset="-78"/>
              </a:rPr>
              <a:t>ثم رتبت المصطلحات في كل باب حسب الحروف الأولى من اللفظ الإفرنجي. </a:t>
            </a:r>
          </a:p>
          <a:p>
            <a:pPr marL="0" indent="0" algn="just">
              <a:buNone/>
            </a:pPr>
            <a:endParaRPr lang="ar-SA" sz="3800" dirty="0">
              <a:solidFill>
                <a:schemeClr val="accent4">
                  <a:lumMod val="75000"/>
                </a:schemeClr>
              </a:solidFill>
              <a:cs typeface="Akhbar MT" pitchFamily="2" charset="-78"/>
            </a:endParaRPr>
          </a:p>
          <a:p>
            <a:pPr marL="0" indent="0" algn="just">
              <a:buNone/>
            </a:pPr>
            <a:r>
              <a:rPr lang="ar-SA" sz="3800" dirty="0" smtClean="0">
                <a:solidFill>
                  <a:schemeClr val="bg1">
                    <a:lumMod val="50000"/>
                  </a:schemeClr>
                </a:solidFill>
                <a:cs typeface="Akhbar MT" pitchFamily="2" charset="-78"/>
              </a:rPr>
              <a:t>وطريقة الكشف فيه لا تتطلب أكثر من معرفة ميدان المصطلح (طب, جيولوجيا, هندسة... إلخ) </a:t>
            </a:r>
            <a:r>
              <a:rPr lang="ar-SA" sz="3800" dirty="0" smtClean="0">
                <a:solidFill>
                  <a:schemeClr val="accent2">
                    <a:lumMod val="75000"/>
                  </a:schemeClr>
                </a:solidFill>
                <a:cs typeface="Akhbar MT" pitchFamily="2" charset="-78"/>
              </a:rPr>
              <a:t>ثم معرفة هجائه الإفرنجي الصحيح.</a:t>
            </a:r>
          </a:p>
          <a:p>
            <a:pPr marL="0" indent="0" algn="just">
              <a:buNone/>
            </a:pPr>
            <a:endParaRPr lang="ar-SA" sz="3600" dirty="0" smtClean="0">
              <a:cs typeface="Akhbar MT" pitchFamily="2" charset="-78"/>
            </a:endParaRPr>
          </a:p>
          <a:p>
            <a:pPr marL="0" indent="0" algn="just">
              <a:buNone/>
            </a:pPr>
            <a:r>
              <a:rPr lang="ar-SA" sz="3600" dirty="0" smtClean="0">
                <a:cs typeface="Akhbar MT" pitchFamily="2" charset="-78"/>
              </a:rPr>
              <a:t> </a:t>
            </a:r>
            <a:endParaRPr lang="ar-SA" sz="3600" dirty="0">
              <a:cs typeface="Akhbar MT" pitchFamily="2" charset="-7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837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175"/>
            <a:ext cx="8229600" cy="6854825"/>
          </a:xfrm>
        </p:spPr>
        <p:txBody>
          <a:bodyPr>
            <a:normAutofit/>
          </a:bodyPr>
          <a:lstStyle/>
          <a:p>
            <a:pPr marL="0" indent="0" algn="just">
              <a:buNone/>
            </a:pPr>
            <a:r>
              <a:rPr lang="ar-SA" sz="3600" dirty="0" smtClean="0">
                <a:solidFill>
                  <a:schemeClr val="accent2">
                    <a:lumMod val="75000"/>
                  </a:schemeClr>
                </a:solidFill>
                <a:cs typeface="Akhbar MT" pitchFamily="2" charset="-78"/>
              </a:rPr>
              <a:t>و الإنسان المتعلم الحريص على سلامة تعبيره ودقة معانيه, أيَّا كان تخصصه, لا يسمح لنفسه باستخدام مثل هذه الألفاظ كيفما اتفق وحسبما شاء مزاجه, أو يمر عليها مرّ الكرام فلا يعيرها اهتمامه.</a:t>
            </a:r>
          </a:p>
          <a:p>
            <a:pPr marL="0" indent="0" algn="just">
              <a:buNone/>
            </a:pPr>
            <a:endParaRPr lang="ar-SA" sz="3600" dirty="0">
              <a:cs typeface="Akhbar MT" pitchFamily="2" charset="-78"/>
            </a:endParaRPr>
          </a:p>
          <a:p>
            <a:pPr marL="0" indent="0" algn="just">
              <a:buNone/>
            </a:pPr>
            <a:r>
              <a:rPr lang="ar-SA" sz="3600" dirty="0" smtClean="0">
                <a:solidFill>
                  <a:schemeClr val="bg1">
                    <a:lumMod val="50000"/>
                  </a:schemeClr>
                </a:solidFill>
                <a:cs typeface="Akhbar MT" pitchFamily="2" charset="-78"/>
              </a:rPr>
              <a:t>وإنه لأمر محزن ومؤسف حقاً أن كثيرين ممن بلغوا في سلّم العلم درجة عالية, وممن تعددت ثقافاتهم يجهلون أسماء المعاجم العربية فضلاً عن طريقة الكشف عن لفظة فيها. </a:t>
            </a:r>
          </a:p>
          <a:p>
            <a:pPr marL="0" indent="0" algn="just">
              <a:buNone/>
            </a:pPr>
            <a:endParaRPr lang="ar-SA" sz="3600" dirty="0" smtClean="0">
              <a:cs typeface="Akhbar MT" pitchFamily="2" charset="-78"/>
            </a:endParaRPr>
          </a:p>
          <a:p>
            <a:pPr marL="0" indent="0" algn="just">
              <a:buNone/>
            </a:pPr>
            <a:r>
              <a:rPr lang="ar-SA" sz="3600" dirty="0" smtClean="0">
                <a:solidFill>
                  <a:schemeClr val="accent2">
                    <a:lumMod val="75000"/>
                  </a:schemeClr>
                </a:solidFill>
                <a:cs typeface="Akhbar MT" pitchFamily="2" charset="-78"/>
              </a:rPr>
              <a:t>لم يبخل علماء اللغة قديماً و حديثاً ببذل الجهد والوقت في سبيل جمع ألفاظ اللغة العربية, وترتيبها, وبيان معانيها, وضبط نطقها, وذكر مشتقاتها.</a:t>
            </a:r>
            <a:endParaRPr lang="ar-SA" sz="3600" dirty="0">
              <a:solidFill>
                <a:schemeClr val="accent2">
                  <a:lumMod val="75000"/>
                </a:schemeClr>
              </a:solidFill>
              <a:cs typeface="Akhbar MT" pitchFamily="2"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134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229600" cy="1143000"/>
          </a:xfrm>
        </p:spPr>
        <p:txBody>
          <a:bodyPr/>
          <a:lstStyle/>
          <a:p>
            <a:pPr algn="r"/>
            <a:r>
              <a:rPr lang="ar-SA" dirty="0" smtClean="0">
                <a:solidFill>
                  <a:schemeClr val="bg1">
                    <a:lumMod val="50000"/>
                  </a:schemeClr>
                </a:solidFill>
                <a:cs typeface="Akhbar MT" pitchFamily="2" charset="-78"/>
              </a:rPr>
              <a:t>ثانياً: الكشف في المعاجم.</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251520" y="1600200"/>
            <a:ext cx="8229600" cy="4925144"/>
          </a:xfrm>
        </p:spPr>
        <p:txBody>
          <a:bodyPr>
            <a:normAutofit/>
          </a:bodyPr>
          <a:lstStyle/>
          <a:p>
            <a:pPr marL="0" indent="0" algn="just">
              <a:buNone/>
            </a:pPr>
            <a:r>
              <a:rPr lang="ar-SA" sz="3700" dirty="0" smtClean="0">
                <a:solidFill>
                  <a:schemeClr val="accent2">
                    <a:lumMod val="75000"/>
                  </a:schemeClr>
                </a:solidFill>
                <a:cs typeface="Akhbar MT" pitchFamily="2" charset="-78"/>
              </a:rPr>
              <a:t>المعجم اللَّغوي:</a:t>
            </a:r>
          </a:p>
          <a:p>
            <a:pPr marL="0" indent="0" algn="just">
              <a:buNone/>
            </a:pPr>
            <a:r>
              <a:rPr lang="ar-SA" sz="3700" dirty="0" smtClean="0">
                <a:solidFill>
                  <a:schemeClr val="accent2">
                    <a:lumMod val="75000"/>
                  </a:schemeClr>
                </a:solidFill>
                <a:cs typeface="Akhbar MT" pitchFamily="2" charset="-78"/>
              </a:rPr>
              <a:t>كتابٌ يشتملُ على عدد كبير من مفردات اللغة يُبَيِّنُ معانيها, ويضبط بنيتها, ويذكر مشتقات كُلِّ منها, وجمع التكسير للمفردات.</a:t>
            </a:r>
          </a:p>
          <a:p>
            <a:pPr marL="0" indent="0" algn="just">
              <a:buNone/>
            </a:pPr>
            <a:r>
              <a:rPr lang="ar-SA" sz="3700" dirty="0" smtClean="0">
                <a:solidFill>
                  <a:schemeClr val="accent2">
                    <a:lumMod val="75000"/>
                  </a:schemeClr>
                </a:solidFill>
                <a:cs typeface="Akhbar MT" pitchFamily="2" charset="-78"/>
              </a:rPr>
              <a:t>والمعاجم اللغوية كثيرة منها القديم والحديث. والمشهور منها: </a:t>
            </a:r>
            <a:r>
              <a:rPr lang="ar-SA" sz="3700" dirty="0" smtClean="0">
                <a:solidFill>
                  <a:schemeClr val="accent4">
                    <a:lumMod val="50000"/>
                  </a:schemeClr>
                </a:solidFill>
                <a:cs typeface="Akhbar MT" pitchFamily="2" charset="-78"/>
              </a:rPr>
              <a:t>الصِّحاح, وأساس البلاغة, ولسان العرب, والقاموس المحيط, ومختار الصِّحاح, والمصباح المنير, والمعجم الوسيط, والمُنجِد. </a:t>
            </a:r>
            <a:endParaRPr lang="ar-SA" sz="3700" dirty="0">
              <a:solidFill>
                <a:schemeClr val="accent4">
                  <a:lumMod val="50000"/>
                </a:schemeClr>
              </a:solidFill>
              <a:cs typeface="Akhbar MT" pitchFamily="2" charset="-7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261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274638"/>
            <a:ext cx="8229600" cy="1143000"/>
          </a:xfrm>
        </p:spPr>
        <p:txBody>
          <a:bodyPr/>
          <a:lstStyle/>
          <a:p>
            <a:pPr algn="r"/>
            <a:r>
              <a:rPr lang="ar-SA" dirty="0" smtClean="0">
                <a:solidFill>
                  <a:schemeClr val="bg1">
                    <a:lumMod val="50000"/>
                  </a:schemeClr>
                </a:solidFill>
                <a:cs typeface="Akhbar MT" pitchFamily="2" charset="-78"/>
              </a:rPr>
              <a:t>ثالثاً: أنواع المعاجم:</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251520" y="1600200"/>
            <a:ext cx="8229600" cy="4525963"/>
          </a:xfrm>
        </p:spPr>
        <p:txBody>
          <a:bodyPr>
            <a:normAutofit/>
          </a:bodyPr>
          <a:lstStyle/>
          <a:p>
            <a:pPr marL="0" indent="0" algn="just">
              <a:buNone/>
            </a:pPr>
            <a:r>
              <a:rPr lang="ar-SA" sz="4000" dirty="0">
                <a:solidFill>
                  <a:schemeClr val="accent2">
                    <a:lumMod val="75000"/>
                  </a:schemeClr>
                </a:solidFill>
                <a:cs typeface="Akhbar MT" pitchFamily="2" charset="-78"/>
              </a:rPr>
              <a:t>تتنوع المعاجم بتنوع أهدافها ومناهجها ومن حيث مادتها من زاوية العموم والخصوص...إلخ. </a:t>
            </a:r>
            <a:endParaRPr lang="ar-SA" sz="4000" dirty="0" smtClean="0">
              <a:solidFill>
                <a:schemeClr val="accent2">
                  <a:lumMod val="75000"/>
                </a:schemeClr>
              </a:solidFill>
              <a:cs typeface="Akhbar MT" pitchFamily="2" charset="-78"/>
            </a:endParaRPr>
          </a:p>
          <a:p>
            <a:pPr marL="0" indent="0" algn="just">
              <a:buNone/>
            </a:pPr>
            <a:r>
              <a:rPr lang="ar-SA" sz="4000" dirty="0" smtClean="0">
                <a:solidFill>
                  <a:schemeClr val="accent2">
                    <a:lumMod val="75000"/>
                  </a:schemeClr>
                </a:solidFill>
                <a:cs typeface="Akhbar MT" pitchFamily="2" charset="-78"/>
              </a:rPr>
              <a:t>وفيما </a:t>
            </a:r>
            <a:r>
              <a:rPr lang="ar-SA" sz="4000" dirty="0">
                <a:solidFill>
                  <a:schemeClr val="accent2">
                    <a:lumMod val="75000"/>
                  </a:schemeClr>
                </a:solidFill>
                <a:cs typeface="Akhbar MT" pitchFamily="2" charset="-78"/>
              </a:rPr>
              <a:t>يلي ذكرٌ </a:t>
            </a:r>
            <a:r>
              <a:rPr lang="ar-SA" sz="4000" dirty="0" smtClean="0">
                <a:solidFill>
                  <a:schemeClr val="accent2">
                    <a:lumMod val="75000"/>
                  </a:schemeClr>
                </a:solidFill>
                <a:cs typeface="Akhbar MT" pitchFamily="2" charset="-78"/>
              </a:rPr>
              <a:t>لبعض </a:t>
            </a:r>
            <a:r>
              <a:rPr lang="ar-SA" sz="4000" dirty="0">
                <a:solidFill>
                  <a:schemeClr val="accent2">
                    <a:lumMod val="75000"/>
                  </a:schemeClr>
                </a:solidFill>
                <a:cs typeface="Akhbar MT" pitchFamily="2" charset="-78"/>
              </a:rPr>
              <a:t>هذه الأنواع:</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5278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8229600" cy="1143000"/>
          </a:xfrm>
        </p:spPr>
        <p:txBody>
          <a:bodyPr>
            <a:normAutofit/>
          </a:bodyPr>
          <a:lstStyle/>
          <a:p>
            <a:pPr algn="r"/>
            <a:r>
              <a:rPr lang="ar-SA" dirty="0" smtClean="0">
                <a:solidFill>
                  <a:schemeClr val="bg1">
                    <a:lumMod val="50000"/>
                  </a:schemeClr>
                </a:solidFill>
                <a:cs typeface="Akhbar MT" pitchFamily="2" charset="-78"/>
              </a:rPr>
              <a:t>1. معاجم الألفاظ:</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302840" y="1600200"/>
            <a:ext cx="8229600" cy="4525963"/>
          </a:xfrm>
        </p:spPr>
        <p:txBody>
          <a:bodyPr>
            <a:normAutofit/>
          </a:bodyPr>
          <a:lstStyle/>
          <a:p>
            <a:pPr marL="0" indent="0" algn="just" fontAlgn="base">
              <a:buNone/>
            </a:pPr>
            <a:r>
              <a:rPr lang="en-US" sz="3400" dirty="0">
                <a:solidFill>
                  <a:schemeClr val="accent2">
                    <a:lumMod val="75000"/>
                  </a:schemeClr>
                </a:solidFill>
                <a:cs typeface="Akhbar MT" pitchFamily="2" charset="-78"/>
              </a:rPr>
              <a:t>وهو نوع من المعاجم الذي يهتم بجمع ألفاظ اللغة مرتبة على حروف الهجاء وفق نمط معين، ويبيّن معانيها وكيفية ورودها في الاستعمال ويذكر مشتقاتها ويقوم بشرحها والاستدلال على ذلك الشرح </a:t>
            </a:r>
            <a:r>
              <a:rPr lang="en-US" sz="3400" dirty="0" err="1">
                <a:solidFill>
                  <a:schemeClr val="accent2">
                    <a:lumMod val="75000"/>
                  </a:schemeClr>
                </a:solidFill>
                <a:cs typeface="Akhbar MT" pitchFamily="2" charset="-78"/>
              </a:rPr>
              <a:t>بالشواهد</a:t>
            </a:r>
            <a:r>
              <a:rPr lang="en-US" sz="3400" dirty="0">
                <a:solidFill>
                  <a:schemeClr val="accent2">
                    <a:lumMod val="75000"/>
                  </a:schemeClr>
                </a:solidFill>
                <a:cs typeface="Akhbar MT" pitchFamily="2" charset="-78"/>
              </a:rPr>
              <a:t> </a:t>
            </a:r>
            <a:r>
              <a:rPr lang="en-US" sz="3400" dirty="0" err="1" smtClean="0">
                <a:solidFill>
                  <a:schemeClr val="accent2">
                    <a:lumMod val="75000"/>
                  </a:schemeClr>
                </a:solidFill>
                <a:cs typeface="Akhbar MT" pitchFamily="2" charset="-78"/>
              </a:rPr>
              <a:t>المختلفة</a:t>
            </a:r>
            <a:r>
              <a:rPr lang="ar-SA" sz="3400" dirty="0" smtClean="0">
                <a:solidFill>
                  <a:schemeClr val="accent2">
                    <a:lumMod val="75000"/>
                  </a:schemeClr>
                </a:solidFill>
                <a:cs typeface="Akhbar MT" pitchFamily="2" charset="-78"/>
              </a:rPr>
              <a:t>.</a:t>
            </a:r>
            <a:r>
              <a:rPr lang="en-US" sz="3400" dirty="0" smtClean="0">
                <a:solidFill>
                  <a:schemeClr val="accent2">
                    <a:lumMod val="75000"/>
                  </a:schemeClr>
                </a:solidFill>
                <a:cs typeface="Akhbar MT" pitchFamily="2" charset="-78"/>
              </a:rPr>
              <a:t>​</a:t>
            </a:r>
            <a:endParaRPr lang="en-US" sz="3400" dirty="0">
              <a:solidFill>
                <a:schemeClr val="accent2">
                  <a:lumMod val="75000"/>
                </a:schemeClr>
              </a:solidFill>
              <a:cs typeface="Akhbar MT" pitchFamily="2" charset="-78"/>
            </a:endParaRPr>
          </a:p>
          <a:p>
            <a:pPr marL="0" indent="0" algn="just" fontAlgn="base">
              <a:buNone/>
            </a:pPr>
            <a:r>
              <a:rPr lang="en-US" sz="3400" dirty="0">
                <a:solidFill>
                  <a:schemeClr val="accent2">
                    <a:lumMod val="75000"/>
                  </a:schemeClr>
                </a:solidFill>
                <a:cs typeface="Akhbar MT" pitchFamily="2" charset="-78"/>
              </a:rPr>
              <a:t>ومعظم معاجمنا العربية تندرج تحت هذا النوع ومن </a:t>
            </a:r>
            <a:r>
              <a:rPr lang="en-US" sz="3400" dirty="0" smtClean="0">
                <a:solidFill>
                  <a:schemeClr val="accent2">
                    <a:lumMod val="75000"/>
                  </a:schemeClr>
                </a:solidFill>
                <a:cs typeface="Akhbar MT" pitchFamily="2" charset="-78"/>
              </a:rPr>
              <a:t>أهمها:</a:t>
            </a:r>
          </a:p>
          <a:p>
            <a:pPr marL="0" indent="0" algn="just" fontAlgn="base">
              <a:buNone/>
            </a:pPr>
            <a:r>
              <a:rPr lang="en-US" sz="3400" dirty="0" smtClean="0">
                <a:solidFill>
                  <a:schemeClr val="accent4">
                    <a:lumMod val="50000"/>
                  </a:schemeClr>
                </a:solidFill>
                <a:cs typeface="Akhbar MT" pitchFamily="2" charset="-78"/>
              </a:rPr>
              <a:t>معجم </a:t>
            </a:r>
            <a:r>
              <a:rPr lang="en-US" sz="3400" dirty="0">
                <a:solidFill>
                  <a:schemeClr val="accent4">
                    <a:lumMod val="50000"/>
                  </a:schemeClr>
                </a:solidFill>
                <a:cs typeface="Akhbar MT" pitchFamily="2" charset="-78"/>
              </a:rPr>
              <a:t>العين للخليل بن </a:t>
            </a:r>
            <a:r>
              <a:rPr lang="en-US" sz="3400" dirty="0" smtClean="0">
                <a:solidFill>
                  <a:schemeClr val="accent4">
                    <a:lumMod val="50000"/>
                  </a:schemeClr>
                </a:solidFill>
                <a:cs typeface="Akhbar MT" pitchFamily="2" charset="-78"/>
              </a:rPr>
              <a:t>أحمد</a:t>
            </a:r>
            <a:r>
              <a:rPr lang="ar-SA" sz="3400" dirty="0">
                <a:solidFill>
                  <a:schemeClr val="accent4">
                    <a:lumMod val="50000"/>
                  </a:schemeClr>
                </a:solidFill>
                <a:cs typeface="Akhbar MT" pitchFamily="2" charset="-78"/>
              </a:rPr>
              <a:t>,</a:t>
            </a:r>
            <a:r>
              <a:rPr lang="en-US" sz="3400" dirty="0" smtClean="0">
                <a:solidFill>
                  <a:schemeClr val="accent4">
                    <a:lumMod val="50000"/>
                  </a:schemeClr>
                </a:solidFill>
                <a:cs typeface="Akhbar MT" pitchFamily="2" charset="-78"/>
              </a:rPr>
              <a:t> </a:t>
            </a:r>
            <a:r>
              <a:rPr lang="en-US" sz="3400" dirty="0">
                <a:solidFill>
                  <a:schemeClr val="accent4">
                    <a:lumMod val="50000"/>
                  </a:schemeClr>
                </a:solidFill>
                <a:cs typeface="Akhbar MT" pitchFamily="2" charset="-78"/>
              </a:rPr>
              <a:t>والجمهرة لابن </a:t>
            </a:r>
            <a:r>
              <a:rPr lang="en-US" sz="3400" dirty="0" smtClean="0">
                <a:solidFill>
                  <a:schemeClr val="accent4">
                    <a:lumMod val="50000"/>
                  </a:schemeClr>
                </a:solidFill>
                <a:cs typeface="Akhbar MT" pitchFamily="2" charset="-78"/>
              </a:rPr>
              <a:t>دريد</a:t>
            </a:r>
            <a:r>
              <a:rPr lang="ar-SA" sz="3400" dirty="0">
                <a:solidFill>
                  <a:schemeClr val="accent4">
                    <a:lumMod val="50000"/>
                  </a:schemeClr>
                </a:solidFill>
                <a:cs typeface="Akhbar MT" pitchFamily="2" charset="-78"/>
              </a:rPr>
              <a:t>,</a:t>
            </a:r>
            <a:r>
              <a:rPr lang="en-US" sz="3400" dirty="0" smtClean="0">
                <a:solidFill>
                  <a:schemeClr val="accent4">
                    <a:lumMod val="50000"/>
                  </a:schemeClr>
                </a:solidFill>
                <a:cs typeface="Akhbar MT" pitchFamily="2" charset="-78"/>
              </a:rPr>
              <a:t> </a:t>
            </a:r>
            <a:r>
              <a:rPr lang="en-US" sz="3400" dirty="0">
                <a:solidFill>
                  <a:schemeClr val="accent4">
                    <a:lumMod val="50000"/>
                  </a:schemeClr>
                </a:solidFill>
                <a:cs typeface="Akhbar MT" pitchFamily="2" charset="-78"/>
              </a:rPr>
              <a:t>ولسان العرب لابن </a:t>
            </a:r>
            <a:r>
              <a:rPr lang="en-US" sz="3400" dirty="0" smtClean="0">
                <a:solidFill>
                  <a:schemeClr val="accent4">
                    <a:lumMod val="50000"/>
                  </a:schemeClr>
                </a:solidFill>
                <a:cs typeface="Akhbar MT" pitchFamily="2" charset="-78"/>
              </a:rPr>
              <a:t>منظور.</a:t>
            </a:r>
            <a:endParaRPr lang="en-US" sz="3400" dirty="0">
              <a:solidFill>
                <a:schemeClr val="accent4">
                  <a:lumMod val="50000"/>
                </a:schemeClr>
              </a:solidFill>
              <a:cs typeface="Akhbar MT"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305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274638"/>
            <a:ext cx="8229600" cy="1143000"/>
          </a:xfrm>
        </p:spPr>
        <p:txBody>
          <a:bodyPr/>
          <a:lstStyle/>
          <a:p>
            <a:pPr algn="r"/>
            <a:r>
              <a:rPr lang="ar-SA" dirty="0" smtClean="0">
                <a:solidFill>
                  <a:schemeClr val="bg1">
                    <a:lumMod val="50000"/>
                  </a:schemeClr>
                </a:solidFill>
                <a:cs typeface="Akhbar MT" pitchFamily="2" charset="-78"/>
              </a:rPr>
              <a:t>2. معجم المعاني أو الموضوعات:</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302840" y="1600200"/>
            <a:ext cx="8229600" cy="4525963"/>
          </a:xfrm>
        </p:spPr>
        <p:txBody>
          <a:bodyPr>
            <a:normAutofit/>
          </a:bodyPr>
          <a:lstStyle/>
          <a:p>
            <a:pPr marL="0" indent="0" algn="just" fontAlgn="base">
              <a:buNone/>
            </a:pPr>
            <a:r>
              <a:rPr lang="en-US" sz="3400" dirty="0" smtClean="0">
                <a:solidFill>
                  <a:schemeClr val="accent2">
                    <a:lumMod val="75000"/>
                  </a:schemeClr>
                </a:solidFill>
                <a:cs typeface="Akhbar MT" pitchFamily="2" charset="-78"/>
              </a:rPr>
              <a:t>هذا النوع من المعاجم يرتب الألفاظ اللغوية حسب معانيها وموضوعاتها، ففي مادة </a:t>
            </a:r>
            <a:r>
              <a:rPr lang="ar-SA" sz="3400" dirty="0" smtClean="0">
                <a:solidFill>
                  <a:schemeClr val="accent4">
                    <a:lumMod val="50000"/>
                  </a:schemeClr>
                </a:solidFill>
                <a:cs typeface="Akhbar MT" pitchFamily="2" charset="-78"/>
              </a:rPr>
              <a:t>(نبات) </a:t>
            </a:r>
            <a:r>
              <a:rPr lang="ar-SA" sz="3400" dirty="0" smtClean="0">
                <a:solidFill>
                  <a:schemeClr val="accent2">
                    <a:lumMod val="75000"/>
                  </a:schemeClr>
                </a:solidFill>
                <a:cs typeface="Akhbar MT" pitchFamily="2" charset="-78"/>
              </a:rPr>
              <a:t>م</a:t>
            </a:r>
            <a:r>
              <a:rPr lang="en-US" sz="3400" dirty="0" smtClean="0">
                <a:solidFill>
                  <a:schemeClr val="accent2">
                    <a:lumMod val="75000"/>
                  </a:schemeClr>
                </a:solidFill>
                <a:cs typeface="Akhbar MT" pitchFamily="2" charset="-78"/>
              </a:rPr>
              <a:t>ثلاً يتضح لنا كل مسميات النبات وما يتعلق به، وفي مادة</a:t>
            </a:r>
            <a:r>
              <a:rPr lang="ar-SA" sz="3400" dirty="0" smtClean="0">
                <a:solidFill>
                  <a:schemeClr val="accent2">
                    <a:lumMod val="75000"/>
                  </a:schemeClr>
                </a:solidFill>
                <a:cs typeface="Akhbar MT" pitchFamily="2" charset="-78"/>
              </a:rPr>
              <a:t> </a:t>
            </a:r>
            <a:r>
              <a:rPr lang="ar-SA" sz="3400" dirty="0" smtClean="0">
                <a:solidFill>
                  <a:schemeClr val="accent4">
                    <a:lumMod val="50000"/>
                  </a:schemeClr>
                </a:solidFill>
                <a:cs typeface="Akhbar MT" pitchFamily="2" charset="-78"/>
              </a:rPr>
              <a:t>(</a:t>
            </a:r>
            <a:r>
              <a:rPr lang="en-US" sz="3400" dirty="0" smtClean="0">
                <a:solidFill>
                  <a:schemeClr val="accent4">
                    <a:lumMod val="50000"/>
                  </a:schemeClr>
                </a:solidFill>
                <a:cs typeface="Akhbar MT" pitchFamily="2" charset="-78"/>
              </a:rPr>
              <a:t>لون</a:t>
            </a:r>
            <a:r>
              <a:rPr lang="ar-SA" sz="3400" dirty="0" smtClean="0">
                <a:solidFill>
                  <a:schemeClr val="accent4">
                    <a:lumMod val="50000"/>
                  </a:schemeClr>
                </a:solidFill>
                <a:cs typeface="Akhbar MT" pitchFamily="2" charset="-78"/>
              </a:rPr>
              <a:t>)</a:t>
            </a:r>
            <a:r>
              <a:rPr lang="en-US" sz="3400" dirty="0">
                <a:solidFill>
                  <a:schemeClr val="accent4">
                    <a:lumMod val="50000"/>
                  </a:schemeClr>
                </a:solidFill>
                <a:cs typeface="Akhbar MT" pitchFamily="2" charset="-78"/>
              </a:rPr>
              <a:t> </a:t>
            </a:r>
            <a:r>
              <a:rPr lang="en-US" sz="3400" dirty="0" smtClean="0">
                <a:solidFill>
                  <a:schemeClr val="accent2">
                    <a:lumMod val="75000"/>
                  </a:schemeClr>
                </a:solidFill>
                <a:cs typeface="Akhbar MT" pitchFamily="2" charset="-78"/>
              </a:rPr>
              <a:t>نجد كل ما تضمه اللغة من أسماء الألوان بدرجاتها المختلفة.​</a:t>
            </a:r>
            <a:endParaRPr lang="en-US" sz="3400" dirty="0">
              <a:solidFill>
                <a:schemeClr val="accent2">
                  <a:lumMod val="75000"/>
                </a:schemeClr>
              </a:solidFill>
              <a:cs typeface="Akhbar MT" pitchFamily="2" charset="-78"/>
            </a:endParaRPr>
          </a:p>
          <a:p>
            <a:pPr marL="0" indent="0" algn="just" fontAlgn="base">
              <a:buNone/>
            </a:pPr>
            <a:r>
              <a:rPr lang="en-US" sz="3400" dirty="0">
                <a:solidFill>
                  <a:schemeClr val="accent2">
                    <a:lumMod val="75000"/>
                  </a:schemeClr>
                </a:solidFill>
                <a:cs typeface="Akhbar MT" pitchFamily="2" charset="-78"/>
              </a:rPr>
              <a:t>وتساعد أيضاً في معرفة الفروق الدقيقة بين المترادفات اللفظية </a:t>
            </a:r>
            <a:r>
              <a:rPr lang="en-US" sz="3400" dirty="0" smtClean="0">
                <a:solidFill>
                  <a:schemeClr val="accent2">
                    <a:lumMod val="75000"/>
                  </a:schemeClr>
                </a:solidFill>
                <a:cs typeface="Akhbar MT" pitchFamily="2" charset="-78"/>
              </a:rPr>
              <a:t>ومنها:</a:t>
            </a:r>
          </a:p>
          <a:p>
            <a:pPr marL="0" indent="0" algn="just" fontAlgn="base">
              <a:buNone/>
            </a:pPr>
            <a:r>
              <a:rPr lang="en-US" sz="3400" dirty="0" smtClean="0">
                <a:solidFill>
                  <a:schemeClr val="accent4">
                    <a:lumMod val="50000"/>
                  </a:schemeClr>
                </a:solidFill>
                <a:cs typeface="Akhbar MT" pitchFamily="2" charset="-78"/>
              </a:rPr>
              <a:t>فقه </a:t>
            </a:r>
            <a:r>
              <a:rPr lang="en-US" sz="3400" dirty="0">
                <a:solidFill>
                  <a:schemeClr val="accent4">
                    <a:lumMod val="50000"/>
                  </a:schemeClr>
                </a:solidFill>
                <a:cs typeface="Akhbar MT" pitchFamily="2" charset="-78"/>
              </a:rPr>
              <a:t>اللغة لأبي منصور </a:t>
            </a:r>
            <a:r>
              <a:rPr lang="en-US" sz="3400" dirty="0" smtClean="0">
                <a:solidFill>
                  <a:schemeClr val="accent4">
                    <a:lumMod val="50000"/>
                  </a:schemeClr>
                </a:solidFill>
                <a:cs typeface="Akhbar MT" pitchFamily="2" charset="-78"/>
              </a:rPr>
              <a:t>الثعالبي</a:t>
            </a:r>
            <a:r>
              <a:rPr lang="ar-SA" sz="3400" dirty="0" smtClean="0">
                <a:solidFill>
                  <a:schemeClr val="accent4">
                    <a:lumMod val="50000"/>
                  </a:schemeClr>
                </a:solidFill>
                <a:cs typeface="Akhbar MT" pitchFamily="2" charset="-78"/>
              </a:rPr>
              <a:t>.</a:t>
            </a:r>
            <a:endParaRPr lang="en-US" sz="3400" dirty="0">
              <a:solidFill>
                <a:schemeClr val="accent4">
                  <a:lumMod val="50000"/>
                </a:schemeClr>
              </a:solidFill>
              <a:cs typeface="Akhbar MT" pitchFamily="2"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475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274638"/>
            <a:ext cx="8229600" cy="1143000"/>
          </a:xfrm>
        </p:spPr>
        <p:txBody>
          <a:bodyPr/>
          <a:lstStyle/>
          <a:p>
            <a:pPr algn="r"/>
            <a:r>
              <a:rPr lang="ar-SA" dirty="0" smtClean="0">
                <a:solidFill>
                  <a:schemeClr val="bg1">
                    <a:lumMod val="50000"/>
                  </a:schemeClr>
                </a:solidFill>
                <a:cs typeface="Akhbar MT" pitchFamily="2" charset="-78"/>
              </a:rPr>
              <a:t>3. معاجم المصطلحات:</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302840" y="1600200"/>
            <a:ext cx="8229600" cy="4525963"/>
          </a:xfrm>
        </p:spPr>
        <p:txBody>
          <a:bodyPr>
            <a:normAutofit/>
          </a:bodyPr>
          <a:lstStyle/>
          <a:p>
            <a:pPr marL="0" indent="0" algn="just">
              <a:buNone/>
            </a:pPr>
            <a:r>
              <a:rPr lang="en-US" sz="3400" dirty="0">
                <a:solidFill>
                  <a:schemeClr val="accent2">
                    <a:lumMod val="75000"/>
                  </a:schemeClr>
                </a:solidFill>
                <a:cs typeface="Akhbar MT" pitchFamily="2" charset="-78"/>
              </a:rPr>
              <a:t>معاجم المصطلحات قد تسمى أيضاً بالمعاجم المتخصصة التي تجمع ألفاظ علم معين ومصطلحاته أو فن ما، ثم يقوم بشرح كل مصطلح أو لفظ حسب استعمال أصله والمتخصصين </a:t>
            </a:r>
            <a:r>
              <a:rPr lang="en-US" sz="3400" dirty="0" smtClean="0">
                <a:solidFill>
                  <a:schemeClr val="accent2">
                    <a:lumMod val="75000"/>
                  </a:schemeClr>
                </a:solidFill>
                <a:cs typeface="Akhbar MT" pitchFamily="2" charset="-78"/>
              </a:rPr>
              <a:t>ب</a:t>
            </a:r>
            <a:r>
              <a:rPr lang="ar-SA" sz="3400" dirty="0" smtClean="0">
                <a:solidFill>
                  <a:schemeClr val="accent2">
                    <a:lumMod val="75000"/>
                  </a:schemeClr>
                </a:solidFill>
                <a:cs typeface="Akhbar MT" pitchFamily="2" charset="-78"/>
              </a:rPr>
              <a:t>ه, مثل:</a:t>
            </a:r>
            <a:r>
              <a:rPr lang="en-US" sz="3400" dirty="0">
                <a:solidFill>
                  <a:schemeClr val="accent2">
                    <a:lumMod val="75000"/>
                  </a:schemeClr>
                </a:solidFill>
                <a:cs typeface="Akhbar MT" pitchFamily="2" charset="-78"/>
              </a:rPr>
              <a:t> </a:t>
            </a:r>
            <a:r>
              <a:rPr lang="en-US" sz="3400" dirty="0" smtClean="0">
                <a:solidFill>
                  <a:schemeClr val="accent4">
                    <a:lumMod val="50000"/>
                  </a:schemeClr>
                </a:solidFill>
                <a:cs typeface="Akhbar MT" pitchFamily="2" charset="-78"/>
              </a:rPr>
              <a:t>معاجم </a:t>
            </a:r>
            <a:r>
              <a:rPr lang="en-US" sz="3400" dirty="0">
                <a:solidFill>
                  <a:schemeClr val="accent4">
                    <a:lumMod val="50000"/>
                  </a:schemeClr>
                </a:solidFill>
                <a:cs typeface="Akhbar MT" pitchFamily="2" charset="-78"/>
              </a:rPr>
              <a:t>الطب والهندسة و </a:t>
            </a:r>
            <a:r>
              <a:rPr lang="en-US" sz="3400" dirty="0" smtClean="0">
                <a:solidFill>
                  <a:schemeClr val="accent4">
                    <a:lumMod val="50000"/>
                  </a:schemeClr>
                </a:solidFill>
                <a:cs typeface="Akhbar MT" pitchFamily="2" charset="-78"/>
              </a:rPr>
              <a:t>الزراعة</a:t>
            </a:r>
            <a:r>
              <a:rPr lang="ar-SA" sz="3400" dirty="0" smtClean="0">
                <a:solidFill>
                  <a:schemeClr val="accent2">
                    <a:lumMod val="50000"/>
                  </a:schemeClr>
                </a:solidFill>
                <a:cs typeface="Akhbar MT" pitchFamily="2" charset="-78"/>
              </a:rPr>
              <a:t>.</a:t>
            </a:r>
            <a:endParaRPr lang="ar-SA" sz="3400" dirty="0">
              <a:solidFill>
                <a:schemeClr val="accent2">
                  <a:lumMod val="50000"/>
                </a:schemeClr>
              </a:solidFill>
              <a:cs typeface="Akhbar MT" pitchFamily="2" charset="-7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839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8229600" cy="1143000"/>
          </a:xfrm>
        </p:spPr>
        <p:txBody>
          <a:bodyPr/>
          <a:lstStyle/>
          <a:p>
            <a:pPr algn="r"/>
            <a:r>
              <a:rPr lang="ar-SA" dirty="0" smtClean="0">
                <a:solidFill>
                  <a:schemeClr val="bg1">
                    <a:lumMod val="50000"/>
                  </a:schemeClr>
                </a:solidFill>
                <a:cs typeface="Akhbar MT" pitchFamily="2" charset="-78"/>
              </a:rPr>
              <a:t>4. المعاجم التاريخية:</a:t>
            </a:r>
            <a:endParaRPr lang="ar-SA" dirty="0">
              <a:solidFill>
                <a:schemeClr val="bg1">
                  <a:lumMod val="50000"/>
                </a:schemeClr>
              </a:solidFill>
              <a:cs typeface="Akhbar MT" pitchFamily="2" charset="-78"/>
            </a:endParaRPr>
          </a:p>
        </p:txBody>
      </p:sp>
      <p:sp>
        <p:nvSpPr>
          <p:cNvPr id="3" name="عنصر نائب للمحتوى 2"/>
          <p:cNvSpPr>
            <a:spLocks noGrp="1"/>
          </p:cNvSpPr>
          <p:nvPr>
            <p:ph idx="1"/>
          </p:nvPr>
        </p:nvSpPr>
        <p:spPr>
          <a:xfrm>
            <a:off x="302840" y="1600200"/>
            <a:ext cx="8229600" cy="4525963"/>
          </a:xfrm>
        </p:spPr>
        <p:txBody>
          <a:bodyPr>
            <a:normAutofit/>
          </a:bodyPr>
          <a:lstStyle/>
          <a:p>
            <a:pPr marL="0" indent="0" algn="just">
              <a:buNone/>
            </a:pPr>
            <a:r>
              <a:rPr lang="en-US" sz="3400" dirty="0">
                <a:solidFill>
                  <a:schemeClr val="accent2">
                    <a:lumMod val="75000"/>
                  </a:schemeClr>
                </a:solidFill>
                <a:cs typeface="Akhbar MT" pitchFamily="2" charset="-78"/>
              </a:rPr>
              <a:t>وهو معجم يعني ببيان أصل المعنى، ثم يتتبع استعمالات اللفظ في المراحل التاريخية المتعاقبة وذلك ما فعل </a:t>
            </a:r>
            <a:r>
              <a:rPr lang="en-US" sz="3400" dirty="0">
                <a:solidFill>
                  <a:schemeClr val="accent4">
                    <a:lumMod val="50000"/>
                  </a:schemeClr>
                </a:solidFill>
                <a:cs typeface="Akhbar MT" pitchFamily="2" charset="-78"/>
              </a:rPr>
              <a:t>معجم اوكسفورد الإنجليزي</a:t>
            </a:r>
            <a:r>
              <a:rPr lang="en-US" sz="3400" dirty="0">
                <a:solidFill>
                  <a:schemeClr val="accent2">
                    <a:lumMod val="75000"/>
                  </a:schemeClr>
                </a:solidFill>
                <a:cs typeface="Akhbar MT" pitchFamily="2" charset="-78"/>
              </a:rPr>
              <a:t>، وليس في اللغة العربية إلى الوقت الحاضر أثر لمثل هذا المعجم، بالرغم من أهميته وقيمته في دراسة المفردات سوى محاولة الشيخ عبدالله العلايلي في الجزء الأول من معجمه المسمى </a:t>
            </a:r>
            <a:r>
              <a:rPr lang="en-US" sz="3400" dirty="0" smtClean="0">
                <a:solidFill>
                  <a:schemeClr val="accent2">
                    <a:lumMod val="75000"/>
                  </a:schemeClr>
                </a:solidFill>
                <a:cs typeface="Akhbar MT" pitchFamily="2" charset="-78"/>
              </a:rPr>
              <a:t>بالمرجع </a:t>
            </a:r>
            <a:r>
              <a:rPr lang="ar-SA" sz="3400" dirty="0" smtClean="0">
                <a:solidFill>
                  <a:schemeClr val="accent2">
                    <a:lumMod val="75000"/>
                  </a:schemeClr>
                </a:solidFill>
                <a:cs typeface="Akhbar MT" pitchFamily="2" charset="-78"/>
              </a:rPr>
              <a:t>(6)</a:t>
            </a:r>
            <a:r>
              <a:rPr lang="en-US" sz="3400" dirty="0" smtClean="0">
                <a:solidFill>
                  <a:schemeClr val="accent2">
                    <a:lumMod val="75000"/>
                  </a:schemeClr>
                </a:solidFill>
                <a:cs typeface="Akhbar MT" pitchFamily="2" charset="-78"/>
              </a:rPr>
              <a:t>، </a:t>
            </a:r>
            <a:r>
              <a:rPr lang="en-US" sz="3400" dirty="0">
                <a:solidFill>
                  <a:schemeClr val="accent2">
                    <a:lumMod val="75000"/>
                  </a:schemeClr>
                </a:solidFill>
                <a:cs typeface="Akhbar MT" pitchFamily="2" charset="-78"/>
              </a:rPr>
              <a:t>وهناك محاولة أخرى بهذا الصدد لم تكتمل وهي محاولة </a:t>
            </a:r>
            <a:r>
              <a:rPr lang="en-US" sz="3400" dirty="0" smtClean="0">
                <a:solidFill>
                  <a:schemeClr val="accent2">
                    <a:lumMod val="75000"/>
                  </a:schemeClr>
                </a:solidFill>
                <a:cs typeface="Akhbar MT" pitchFamily="2" charset="-78"/>
              </a:rPr>
              <a:t>المستشرق </a:t>
            </a:r>
            <a:r>
              <a:rPr lang="ar-SA" sz="3400" dirty="0" smtClean="0">
                <a:solidFill>
                  <a:schemeClr val="accent4">
                    <a:lumMod val="50000"/>
                  </a:schemeClr>
                </a:solidFill>
                <a:cs typeface="Akhbar MT" pitchFamily="2" charset="-78"/>
              </a:rPr>
              <a:t>«فيشر» </a:t>
            </a:r>
            <a:r>
              <a:rPr lang="en-US" sz="3400" dirty="0" smtClean="0">
                <a:solidFill>
                  <a:schemeClr val="accent2">
                    <a:lumMod val="75000"/>
                  </a:schemeClr>
                </a:solidFill>
                <a:cs typeface="Akhbar MT" pitchFamily="2" charset="-78"/>
              </a:rPr>
              <a:t>فقد </a:t>
            </a:r>
            <a:r>
              <a:rPr lang="en-US" sz="3400" dirty="0">
                <a:solidFill>
                  <a:schemeClr val="accent2">
                    <a:lumMod val="75000"/>
                  </a:schemeClr>
                </a:solidFill>
                <a:cs typeface="Akhbar MT" pitchFamily="2" charset="-78"/>
              </a:rPr>
              <a:t>حاول أن يضع معجماً تاريخياً للغة العربية ولكن وافته المنية قبل إتمام هذا </a:t>
            </a:r>
            <a:r>
              <a:rPr lang="en-US" sz="3400" dirty="0" smtClean="0">
                <a:solidFill>
                  <a:schemeClr val="accent2">
                    <a:lumMod val="75000"/>
                  </a:schemeClr>
                </a:solidFill>
                <a:cs typeface="Akhbar MT" pitchFamily="2" charset="-78"/>
              </a:rPr>
              <a:t>العمل</a:t>
            </a:r>
            <a:r>
              <a:rPr lang="ar-SA" sz="3400" dirty="0">
                <a:solidFill>
                  <a:schemeClr val="accent2">
                    <a:lumMod val="75000"/>
                  </a:schemeClr>
                </a:solidFill>
                <a:cs typeface="Akhbar MT" pitchFamily="2" charset="-78"/>
              </a:rPr>
              <a:t>.</a:t>
            </a:r>
            <a:r>
              <a:rPr lang="en-US" sz="3400" dirty="0" smtClean="0">
                <a:solidFill>
                  <a:schemeClr val="accent2">
                    <a:lumMod val="75000"/>
                  </a:schemeClr>
                </a:solidFill>
                <a:cs typeface="Akhbar MT" pitchFamily="2" charset="-78"/>
              </a:rPr>
              <a:t>​</a:t>
            </a:r>
            <a:endParaRPr lang="en-US" sz="3400" dirty="0">
              <a:solidFill>
                <a:schemeClr val="accent2">
                  <a:lumMod val="75000"/>
                </a:schemeClr>
              </a:solidFill>
              <a:cs typeface="Akhbar MT" pitchFamily="2" charset="-78"/>
            </a:endParaRPr>
          </a:p>
          <a:p>
            <a:pPr marL="0" indent="0" algn="just">
              <a:buNone/>
            </a:pPr>
            <a:endParaRPr lang="ar-SA" sz="3400" dirty="0">
              <a:solidFill>
                <a:schemeClr val="accent2">
                  <a:lumMod val="75000"/>
                </a:schemeClr>
              </a:solidFill>
              <a:cs typeface="Akhbar MT" pitchFamily="2" charset="-78"/>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0912" y="3175"/>
            <a:ext cx="6096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467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1631</Words>
  <Application>Microsoft Office PowerPoint</Application>
  <PresentationFormat>عرض على الشاشة (3:4)‏</PresentationFormat>
  <Paragraphs>125</Paragraphs>
  <Slides>27</Slides>
  <Notes>0</Notes>
  <HiddenSlides>0</HiddenSlides>
  <MMClips>0</MMClips>
  <ScaleCrop>false</ScaleCrop>
  <HeadingPairs>
    <vt:vector size="4" baseType="variant">
      <vt:variant>
        <vt:lpstr>سمة</vt:lpstr>
      </vt:variant>
      <vt:variant>
        <vt:i4>1</vt:i4>
      </vt:variant>
      <vt:variant>
        <vt:lpstr>عناوين الشرائح</vt:lpstr>
      </vt:variant>
      <vt:variant>
        <vt:i4>27</vt:i4>
      </vt:variant>
    </vt:vector>
  </HeadingPairs>
  <TitlesOfParts>
    <vt:vector size="28" baseType="lpstr">
      <vt:lpstr>نسق Office</vt:lpstr>
      <vt:lpstr>المعاجم وتنمية اللغة</vt:lpstr>
      <vt:lpstr>أولا: كيف تستخدم المعجم؟</vt:lpstr>
      <vt:lpstr>الشريحة 3</vt:lpstr>
      <vt:lpstr>ثانياً: الكشف في المعاجم.</vt:lpstr>
      <vt:lpstr>ثالثاً: أنواع المعاجم:</vt:lpstr>
      <vt:lpstr>1. معاجم الألفاظ:</vt:lpstr>
      <vt:lpstr>2. معجم المعاني أو الموضوعات:</vt:lpstr>
      <vt:lpstr>3. معاجم المصطلحات:</vt:lpstr>
      <vt:lpstr>4. المعاجم التاريخية:</vt:lpstr>
      <vt:lpstr>5. معاجم الترجمة:</vt:lpstr>
      <vt:lpstr>6. معاجم التثقيف اللغوي ولحن العامة:</vt:lpstr>
      <vt:lpstr>7. معاجم الظواهر الصحية:</vt:lpstr>
      <vt:lpstr>8. معاجم الظواهر الدلالية:</vt:lpstr>
      <vt:lpstr>9. معاجم الأبنية:</vt:lpstr>
      <vt:lpstr>رابعاً: ترتيب المعاجم.</vt:lpstr>
      <vt:lpstr>الشريحة 16</vt:lpstr>
      <vt:lpstr>الشريحة 17</vt:lpstr>
      <vt:lpstr>الشريحة 18</vt:lpstr>
      <vt:lpstr>الشريحة 19</vt:lpstr>
      <vt:lpstr>خامساَ: طريقة البحث في المعاجم.</vt:lpstr>
      <vt:lpstr>الشريحة 21</vt:lpstr>
      <vt:lpstr>الشريحة 22</vt:lpstr>
      <vt:lpstr>الشريحة 23</vt:lpstr>
      <vt:lpstr>سادساً: المعاجم وضبط بنية الكلمة.</vt:lpstr>
      <vt:lpstr>الشريحة 25</vt:lpstr>
      <vt:lpstr>الشريحة 26</vt:lpstr>
      <vt:lpstr>الشريحة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المعاجم وتنمية اللغة</dc:title>
  <dc:creator>user</dc:creator>
  <cp:lastModifiedBy>turki</cp:lastModifiedBy>
  <cp:revision>57</cp:revision>
  <dcterms:created xsi:type="dcterms:W3CDTF">2015-10-29T10:55:47Z</dcterms:created>
  <dcterms:modified xsi:type="dcterms:W3CDTF">2015-12-16T14:21:43Z</dcterms:modified>
</cp:coreProperties>
</file>