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56" r:id="rId3"/>
    <p:sldId id="258" r:id="rId4"/>
    <p:sldId id="273" r:id="rId5"/>
    <p:sldId id="259" r:id="rId6"/>
    <p:sldId id="260" r:id="rId7"/>
    <p:sldId id="261" r:id="rId8"/>
    <p:sldId id="274" r:id="rId9"/>
    <p:sldId id="275" r:id="rId10"/>
    <p:sldId id="262" r:id="rId11"/>
    <p:sldId id="276" r:id="rId12"/>
    <p:sldId id="263" r:id="rId13"/>
    <p:sldId id="264" r:id="rId14"/>
    <p:sldId id="265" r:id="rId15"/>
    <p:sldId id="266" r:id="rId16"/>
    <p:sldId id="277" r:id="rId17"/>
    <p:sldId id="267" r:id="rId18"/>
    <p:sldId id="268" r:id="rId19"/>
    <p:sldId id="269" r:id="rId20"/>
    <p:sldId id="270" r:id="rId21"/>
    <p:sldId id="271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ED019E-F4AF-42B4-A818-82FB5F4BAA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7DE1FF-A09B-47D2-818B-CD39C5C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0" y="1066800"/>
            <a:ext cx="2590800" cy="8382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project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مقرر عرب 101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5408950"/>
            <a:ext cx="3276600" cy="838200"/>
          </a:xfrm>
        </p:spPr>
        <p:txBody>
          <a:bodyPr>
            <a:normAutofit/>
          </a:bodyPr>
          <a:lstStyle/>
          <a:p>
            <a:r>
              <a:rPr lang="ar-SA" sz="1800" dirty="0" smtClean="0"/>
              <a:t>أ. احلام المطيري</a:t>
            </a:r>
          </a:p>
          <a:p>
            <a:r>
              <a:rPr lang="ar-SA" sz="1800" dirty="0" smtClean="0"/>
              <a:t>يوم الخميس  30/1/1437هـ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733800"/>
            <a:ext cx="259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b="1" dirty="0" smtClean="0">
                <a:latin typeface="Arabic Typesetting" pitchFamily="66" charset="-78"/>
                <a:cs typeface="Arabic Typesetting" pitchFamily="66" charset="-78"/>
              </a:rPr>
              <a:t>النسب</a:t>
            </a:r>
            <a:endParaRPr lang="en-US" sz="88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3205416"/>
              </p:ext>
            </p:extLst>
          </p:nvPr>
        </p:nvGraphicFramePr>
        <p:xfrm>
          <a:off x="533400" y="762000"/>
          <a:ext cx="8077200" cy="5334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077200"/>
              </a:tblGrid>
              <a:tr h="53340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effectLst/>
                        </a:rPr>
                        <a:t>ثامناً : النسب إلى الاسم المحذوف آخره :</a:t>
                      </a:r>
                      <a:endParaRPr lang="en-US" sz="12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عند النسب إلى الاسم الثلاثي الذي حذفت لامه ، وبقي على حرفين وجب أن يرد إليه الحرف المحذوف عند النسب ويفتح ما قبله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أب : أبوي ، أخ : أخوي ، كرة : كروي ، سنة : سنوي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ويلاحظ أن الحرف المحذوف هو الواو ، مع مراعاة أن التاء الموجودة في أواخر بعض الأسماء السابقة هي تاء التأنيث وليست من أصل الكلمة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ومثال ما حذف منه الياء : يد : يدويّ ، رئة : رئويّ ، مائة : مئويّ ، دم : دمويّ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وأصل الأسماء السابقة هو : أبوٌ ، أخوٌ ، كروٌ ، سنوٌ ، يدىٌ ، رئىٌ ، مئىٌ ، دمىٌ ، ويجوز في النسب إلى شفة ونظائرها أن نقول : شفى أو شفوى أو شفهي 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468" marR="844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280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7890096"/>
              </p:ext>
            </p:extLst>
          </p:nvPr>
        </p:nvGraphicFramePr>
        <p:xfrm>
          <a:off x="304800" y="381000"/>
          <a:ext cx="8610600" cy="6019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10600"/>
              </a:tblGrid>
              <a:tr h="60198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6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6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 smtClean="0">
                          <a:effectLst/>
                        </a:rPr>
                        <a:t>تاسعاً </a:t>
                      </a:r>
                      <a:r>
                        <a:rPr lang="ar-SA" sz="1600" b="1" dirty="0">
                          <a:effectLst/>
                        </a:rPr>
                        <a:t>: النسب إلى الاسم الثلاثي المحذوف الأول :</a:t>
                      </a:r>
                      <a:endParaRPr lang="en-US" sz="12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عند النسب إلى الاسم الثلاثي الذي حذفت فاؤه وبقي على حرفين وعوض عن المحذوف بتاء التأنيث يتبع الآتي :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أ – إذا كان الاسم المحذوف الأول صحيح الآخر وجب عدم إعادة المحذوف 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عدة : عدِيّ ، صفة : صفيّ ، هبة : هبيّ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مع مراعاة أن المحذوف هو الواو ، لأن أصولها هي : وعد ، وصف ، وهب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أما إذا كان الاسم المحذوف الأول معتل الآخر وجب إعادة المحذوف وفتح عين الاسم وقلب الياء واواً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دية : وِدَوِي ، وأصلها : وَدْيٌ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1093" marR="71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193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461275"/>
              </p:ext>
            </p:extLst>
          </p:nvPr>
        </p:nvGraphicFramePr>
        <p:xfrm>
          <a:off x="304800" y="152400"/>
          <a:ext cx="8610600" cy="6553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10600"/>
              </a:tblGrid>
              <a:tr h="65532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effectLst/>
                        </a:rPr>
                        <a:t>عاشراً : النسب إلى ما كان على زنة فَعِيلة وفُعَيلة :</a:t>
                      </a:r>
                      <a:endParaRPr lang="en-US" sz="11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أ – إذا كان الاسم المنسوب إليه على وزن " فَعِيلة " بفتح الفاء وكسر العين ، وكانت عينه صحيحة وغير مضعفة ، وجب عند النسب إليه حذف " ياء فعيلة " وتاء التأنيث ، ثم قلبت كسرة العين فتحة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قبيلة : قَبَلي ، جزيرة : جَزَري ، حنيفة : حَنَفي ، صحيفة : صَحَفي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ب – فإذا كان الاسم معتل العين أو مضعفها " ثانية ورابعة من جنس واحد " وجب حذف التاء وعدم حذف " ياء فعيلة "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طويلة : طويلى ، قويمة : قويمى ، جليلة : جليلى ، حميمة : حميمى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ج – فإن كان الاسم المنسوب إليه على وزن " فُعَيلة " بضم الفاء وفتح العين غير مضعف العين ، وجب عند النسب إليه حذف تاء التأنيث و " ياء فعيلة "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جهينة : جُهَني ، مزينة : مُزَني ، قريظة : قُرَظي ، عبيدة : عُبَدي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د – فإن كانت عينه مضعفة لم تحذف الياء ، وحذفت التاء فقط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أميمة : أميمي ، هريرة : هريري ، جنينة : جنيني ، قطيطة : قطيطي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وكذا إذا كانت عينه معتلة ، مثل : رويحة : رويحيّ ، خويلة : خويلي ، جوينة : جويني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1093" marR="71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156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5738596"/>
              </p:ext>
            </p:extLst>
          </p:nvPr>
        </p:nvGraphicFramePr>
        <p:xfrm>
          <a:off x="457200" y="228600"/>
          <a:ext cx="8305800" cy="624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305800"/>
              </a:tblGrid>
              <a:tr h="62484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b="1" dirty="0" smtClean="0">
                          <a:effectLst/>
                        </a:rPr>
                        <a:t>إحدى </a:t>
                      </a:r>
                      <a:r>
                        <a:rPr lang="ar-SA" sz="1400" b="1" dirty="0">
                          <a:effectLst/>
                        </a:rPr>
                        <a:t>عشرة : النسب إلى المثنى والجمع :</a:t>
                      </a:r>
                      <a:endParaRPr lang="en-US" sz="105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عند النسب إلى المثنى والجمع يجب رد الاسم إلى مفرده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محمدان : محمد : محمدي ، زيدان : زيد : زيدي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قلمان : قلم : قلمي ، علمان : علم : علمي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محمدون : محمد : محمدي ، وزراء : وزير : وزيري ، أحمدون : أحمد : أحمدي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علماء : عالم : عالمي ، منابر : منبر : منبري ، أعمدة : عمود : عمودي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ما عدا الحالات التالية ، فإنه ينسب فيها إلى الاسم المجموع دون مفرده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أ – إذا كان الاسم المجموع لا مفرد له من لفظه ، ويعرف باسم الجمع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إبل : إبلى ، بشر : بشرى ، قوم : قومى ، أبابيل : أبابيلي ، عبابيد : عبابيدي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ب – إذا كان الاسم المجموع علماً لمسمى :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جزائر : جزائري ، أنصار : أنصاري ، أنبار : أنباري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ج – إذا كان الاسم المجموع اسم جنس جمعي ، وهو ما يفرق بينه وبين مفرده بتاء التأنيث أو بياء النسب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شجر : شجرة : شجريّ ، ثمر : ثمرة : ثمريّ ، عنب : عنبة : عنبيّ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عرب : عربيّ : عربيّ ، ترك : تركيّ : تركيّ ، أعراب : أعرابيّ : أعرابيّ 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1712" marR="1017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46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8167259"/>
              </p:ext>
            </p:extLst>
          </p:nvPr>
        </p:nvGraphicFramePr>
        <p:xfrm>
          <a:off x="152400" y="152400"/>
          <a:ext cx="8763000" cy="65368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763000"/>
              </a:tblGrid>
              <a:tr h="64008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b="1" dirty="0">
                          <a:effectLst/>
                        </a:rPr>
                        <a:t>اثنتا عشرة : النسبة إلى المصوغ صياغة المثنى أو الجمع بنوعيه :</a:t>
                      </a:r>
                      <a:endParaRPr lang="en-US" sz="105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إذا نسبنا إلى علم منقول عن مثنى أو جمع مذكر أو مؤنث سالم يجب مراعاة الآتي :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1 ـ فإن كان باقياً على إعرابه قبل النسب إليه ، رددناه إلى مفرده ونسبنا إليه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زيدان : زيدي ، حسنان : حسني ، محمدان : محمدي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عبدان : عبدي ، زهران : زهري ، رغدان : رغدي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ومثل : زيدون : زيدي ، عبدون : عبدي ، حمدون : حمدي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ومثل : عرفات : عرفيّ ، حسنات : حسنيّ ، ساعات : ساعيّ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2 ـ وإن عدل بالمثنى وجمع السلامة المسمى بهما إلى الإعراب بالحركات نسبنا إلى لفظهما الذي نقلا عنه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زيدان : زيداني ، زهران : زهراني ، حمدان : حمداني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زيدون : زيدوني ، عبدون : عبدوني ، حمدون : حمدوني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زيدون ، وزيديني ، عبدون : وعبديني ، حمدون : وحمديني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3 ـ وإن عدل بجمع المؤنث السالم إلى إعرابه إعراب ما لا ينصرف نسبنا إليه بحذف التاء وعاملنا ألفه معاملة ألف المقصور ، وذلك بجواز حذفها أو قلبها واواً ، وجواز زيادة ألف قبل الواو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هندات وسعدات وعبدات فنقول : هندي أو هندوي أو هنداوي ، وسعدي أو سعدوي أو سعداوي ، وعبدي أو عبدوي أو عبداوي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وذلك لأن الألف رابعة ، والحرف الثاني من الاسم الساكن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وتحذف وجوباً في مثل : حَسَنات ، فاطمات ، مرابطات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فنقول : حسني ، فاطمي ، مرابطي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وذلك لأن الاسم الأول ألفه رابعة وثانية متحرك ، والاسمين الآخرين ألفهما فوق الرابعة ، فهي في فاطمات خامسة وفي مرابطات سادسة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1093" marR="71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31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2520642"/>
              </p:ext>
            </p:extLst>
          </p:nvPr>
        </p:nvGraphicFramePr>
        <p:xfrm>
          <a:off x="304800" y="304800"/>
          <a:ext cx="8610600" cy="624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10600"/>
              </a:tblGrid>
              <a:tr h="62484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2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b="1" dirty="0" smtClean="0">
                          <a:effectLst/>
                        </a:rPr>
                        <a:t>ثلاث </a:t>
                      </a:r>
                      <a:r>
                        <a:rPr lang="ar-SA" sz="1200" b="1" dirty="0">
                          <a:effectLst/>
                        </a:rPr>
                        <a:t>عشرة : النسب إلى الأسماء المركبة :</a:t>
                      </a:r>
                      <a:endParaRPr lang="en-US" sz="105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عند النسب إلى الأعلام المركبة بأنواعها ما كان منها مركباً إضافياً أو مزجياً أو إسنادياً ، وجب مراعاة الالتباس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أ – فإذا كان العلم مركباً إضافياً نسبنا إلى مصدره إذا أمن اللبس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امرؤ القيس : امرئي القيس ، ملاعب الأسنة : ملاعبي الأسنة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علم الدين : علمي الدين ، سيف الدولة : سيفي الدولة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* وإذا كان المركب الإضافي مبدوءاً بكلمة " عبد " أو " ابن " أو " أب " أو " أم " نسبنا إلى الجزء الثاني من الاسم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عبد الرحمن : عبد الرحماني ، عبد الرزاق : عبد الرزاقي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ابن الخطاب : ابن الخطابي ، ابن الوليد ، ابن الوليدي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أبو بكر : أبو بكري ، أبو صخر : أبو صخري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أم أحمد : أم أحمدي ، أم يوسف : أم يوسفي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ب – وإذا كان العلم مركباً تركيباً مزجياً أو إسنادياً وجب حذف الجزء الثاني والنسب إلى الجزء الأول فقط .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بعلبك : بعليّ ، حضرموت : حضريّ ، معديكرب : معديّ .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جاد الحق : جاديّ ، تأبط شراً : تأبطيّ ، شاب قرناها : شابيّ </a:t>
                      </a:r>
                      <a:r>
                        <a:rPr lang="ar-SA" sz="1200" dirty="0" smtClean="0">
                          <a:effectLst/>
                        </a:rPr>
                        <a:t>.</a:t>
                      </a: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459" marR="654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45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8681937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458200"/>
              </a:tblGrid>
              <a:tr h="62484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600" b="1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 smtClean="0">
                          <a:effectLst/>
                        </a:rPr>
                        <a:t>أربع </a:t>
                      </a:r>
                      <a:r>
                        <a:rPr lang="ar-SA" sz="1600" b="1" dirty="0">
                          <a:effectLst/>
                        </a:rPr>
                        <a:t>عشرة : النسب إلى فعيل وفعيل بفتح الفاء وضمها :</a:t>
                      </a:r>
                      <a:endParaRPr lang="en-US" sz="12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أ – إذا كان الاسم المنسوب إليه مما كان على وزن فَعيل ومعتل اللام ألحق بما كان على وزن فَعيلة بفتح الفاء 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علي : علويّ ، رضى : رضويّ ، عدي : عدوي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* وإذا كان الاسم مما كان على وزن فُعيل ومعتل اللام أيضاً ألحق بما كان على وزن فُعيلة بضم الفاء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لؤي : لؤوى ، قصي : قُصَوى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ب – فإذا كان الاسم المنسوب إلى فَعيل أو فُعيل صحيح الآخر نسبنا إليه على لفظه ، مثل : كريم : كريمي ، جميل : جميلي ، تميم : تميمي .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ومثل : عقيل : عُقيلي ، هُذيل : هذيلي ، عمير : عُميري 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459" marR="654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2637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1425105"/>
              </p:ext>
            </p:extLst>
          </p:nvPr>
        </p:nvGraphicFramePr>
        <p:xfrm>
          <a:off x="533400" y="1143000"/>
          <a:ext cx="8229600" cy="4572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29600"/>
              </a:tblGrid>
              <a:tr h="45720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800" b="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خمس </a:t>
                      </a:r>
                      <a:r>
                        <a:rPr lang="ar-SA" sz="1800" b="1" dirty="0">
                          <a:effectLst/>
                        </a:rPr>
                        <a:t>عشرة : النسب بغير الياء :</a:t>
                      </a:r>
                      <a:endParaRPr lang="en-US" sz="14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effectLst/>
                        </a:rPr>
                        <a:t>استعملت العرب بعض الصيغ للدلالة على النسب دون إلحاق الياء المشدودة في آخر الاسم المنسوب إليه ، وهذه الصيغ هي :</a:t>
                      </a:r>
                      <a:endParaRPr lang="en-US" sz="1400" b="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solidFill>
                            <a:srgbClr val="FF0000"/>
                          </a:solidFill>
                          <a:effectLst/>
                        </a:rPr>
                        <a:t>أ – صيغة فعّال للدلالة على النسب فيما تغلب عليه الحرف والصناعات .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effectLst/>
                        </a:rPr>
                        <a:t>مثل : عطّار ، حدّاد ، جزّار ، بقّال ، نجّار ، نحّاس ، لبّان .</a:t>
                      </a:r>
                      <a:endParaRPr lang="en-US" sz="1400" b="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solidFill>
                            <a:srgbClr val="FF0000"/>
                          </a:solidFill>
                          <a:effectLst/>
                        </a:rPr>
                        <a:t>ب – صيغة فاعل وفَعِل للدلالة على صاحب شيء .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effectLst/>
                        </a:rPr>
                        <a:t>مثل : لابن أو لَبِن ، طاعم أو طَعِم : أي صاحب الطعام .</a:t>
                      </a:r>
                      <a:endParaRPr lang="en-US" sz="1400" b="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>
                          <a:effectLst/>
                        </a:rPr>
                        <a:t>       تامر أو تَمِر : أي صاحب تمر ، دارع أو دَرِع : أي صاحب درع .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4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2272844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سمع عن العرب بعض الأسماء المنسوبة على غير القواعد الأساسية التي ذكرناها آنفاً ، وقد نسب إليها شذوذاً ، وهي مسموعة لا يقاس </a:t>
            </a:r>
            <a:r>
              <a:rPr lang="ar-SA" sz="2800" dirty="0" smtClean="0"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عليها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3363" y="9637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 smtClean="0"/>
              <a:t>شواذ النسب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99963" y="3581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وأهمها ما يلي 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715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6813628"/>
              </p:ext>
            </p:extLst>
          </p:nvPr>
        </p:nvGraphicFramePr>
        <p:xfrm>
          <a:off x="228600" y="381000"/>
          <a:ext cx="8610599" cy="6021574"/>
        </p:xfrm>
        <a:graphic>
          <a:graphicData uri="http://schemas.openxmlformats.org/drawingml/2006/table">
            <a:tbl>
              <a:tblPr rtl="1" firstRow="1" firstCol="1" bandRow="1">
                <a:tableStyleId>{08FB837D-C827-4EFA-A057-4D05807E0F7C}</a:tableStyleId>
              </a:tblPr>
              <a:tblGrid>
                <a:gridCol w="1696748"/>
                <a:gridCol w="1300311"/>
                <a:gridCol w="5613540"/>
              </a:tblGrid>
              <a:tr h="36254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المنسوب إليه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المنسوب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الملاحظات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ثقيف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ثقفي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ثقيفي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مرو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مروزي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مروي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9705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رباني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القياس : ربي ، وقد وردت الصورتان في القرآن الكريم في قوله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تعالى : { ولكن كونوا ربانيين } 79 آل عمران ، وقوله تعالى 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{ قاتل معه ربيون كثير } 146 آل عمران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حق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حقاني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القياس : حقي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تحت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تحتاني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تحتي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رازي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القياس : رووي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بصرة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بِصري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بكسر الباء ، والقياس فتحها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دهر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دُهري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بضم الدال ، والقياس فتحها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شَعْر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شعراني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شَعْري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فوق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فوقاني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فوقي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جلولاء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جلولي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جلولاوي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أمية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أَموي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أُموي بضم الهمزة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طيء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طائي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طيئي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يمن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يمني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يمني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بادية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بدوي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والقياس : بادي أو بادوي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07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دير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ديراني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والقياس : ديري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80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720708"/>
              </p:ext>
            </p:extLst>
          </p:nvPr>
        </p:nvGraphicFramePr>
        <p:xfrm>
          <a:off x="685800" y="381000"/>
          <a:ext cx="7938566" cy="5867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938566"/>
              </a:tblGrid>
              <a:tr h="58674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300" dirty="0">
                          <a:effectLst/>
                        </a:rPr>
                        <a:t>النسب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r>
                        <a:rPr lang="ar-SA" sz="1600" b="1" dirty="0" smtClean="0">
                          <a:effectLst/>
                        </a:rPr>
                        <a:t>تعريفه </a:t>
                      </a:r>
                      <a:r>
                        <a:rPr lang="ar-SA" sz="1600" b="1" dirty="0">
                          <a:effectLst/>
                        </a:rPr>
                        <a:t>:</a:t>
                      </a:r>
                      <a:r>
                        <a:rPr lang="ar-SA" sz="1400" dirty="0">
                          <a:effectLst/>
                        </a:rPr>
                        <a:t> أن تلحق آخر الاسم ياء مشددة مكسورة ما قبلها ، للدلالة على نسبة شيء إلى آخر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effectLst/>
                        </a:rPr>
                        <a:t>مثل : </a:t>
                      </a:r>
                      <a:r>
                        <a:rPr lang="ar-SA" sz="1400" dirty="0">
                          <a:effectLst/>
                        </a:rPr>
                        <a:t>تميم تميمي ، عمر عمري ، مصر مصري ، لبنان لبناني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ويسمى الاسم المتصل بياء النسب منسوباً ، ويسمى قبل اتصاله بها منسوباً إليه ، وتسمى الياء المشددة ياء النسب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effectLst/>
                        </a:rPr>
                        <a:t> </a:t>
                      </a:r>
                      <a:r>
                        <a:rPr lang="ar-SA" sz="1600" b="1" dirty="0" smtClean="0">
                          <a:effectLst/>
                        </a:rPr>
                        <a:t>دلالات النسب</a:t>
                      </a:r>
                      <a:endParaRPr lang="ar-SA" sz="12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للنسب </a:t>
                      </a:r>
                      <a:r>
                        <a:rPr lang="ar-SA" sz="1400" dirty="0">
                          <a:effectLst/>
                        </a:rPr>
                        <a:t>دلالات متعددة أهمها :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على </a:t>
                      </a:r>
                      <a:r>
                        <a:rPr lang="ar-SA" sz="1400" dirty="0" smtClean="0">
                          <a:solidFill>
                            <a:srgbClr val="FF0000"/>
                          </a:solidFill>
                          <a:effectLst/>
                        </a:rPr>
                        <a:t>الجنس </a:t>
                      </a:r>
                      <a:r>
                        <a:rPr lang="ar-SA" sz="1400" dirty="0">
                          <a:effectLst/>
                        </a:rPr>
                        <a:t>، مثل : عربي ، صيني ، هندي ، فرنسي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أو</a:t>
                      </a: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 الموطن </a:t>
                      </a:r>
                      <a:r>
                        <a:rPr lang="ar-SA" sz="1400" dirty="0">
                          <a:effectLst/>
                        </a:rPr>
                        <a:t>، مثل : مدني ، مكي ، دمشقي ، قدسي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أو</a:t>
                      </a: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SA" sz="1400" dirty="0" smtClean="0">
                          <a:solidFill>
                            <a:srgbClr val="FF0000"/>
                          </a:solidFill>
                          <a:effectLst/>
                        </a:rPr>
                        <a:t>الدين </a:t>
                      </a:r>
                      <a:r>
                        <a:rPr lang="ar-SA" sz="1400" dirty="0">
                          <a:effectLst/>
                        </a:rPr>
                        <a:t>، مثل : إسلامي ، مسيحي ، يهودي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أو </a:t>
                      </a: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الحرفة ، </a:t>
                      </a:r>
                      <a:r>
                        <a:rPr lang="ar-SA" sz="1400" dirty="0">
                          <a:effectLst/>
                        </a:rPr>
                        <a:t>مثل : زراعي ، تجاري ، صناعي ، هندسي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أو </a:t>
                      </a: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صفة من الصفات </a:t>
                      </a:r>
                      <a:r>
                        <a:rPr lang="ar-SA" sz="1400" dirty="0">
                          <a:effectLst/>
                        </a:rPr>
                        <a:t>، مثل : ذهبي ، فضي ، أرضي ، بحري ، جوي ، رملي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0258" marR="1102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80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910840"/>
              </p:ext>
            </p:extLst>
          </p:nvPr>
        </p:nvGraphicFramePr>
        <p:xfrm>
          <a:off x="304800" y="304800"/>
          <a:ext cx="8305800" cy="6172206"/>
        </p:xfrm>
        <a:graphic>
          <a:graphicData uri="http://schemas.openxmlformats.org/drawingml/2006/table">
            <a:tbl>
              <a:tblPr rtl="1" firstRow="1" firstCol="1" bandRow="1">
                <a:tableStyleId>{08FB837D-C827-4EFA-A057-4D05807E0F7C}</a:tableStyleId>
              </a:tblPr>
              <a:tblGrid>
                <a:gridCol w="1574264"/>
                <a:gridCol w="1518736"/>
                <a:gridCol w="5212800"/>
              </a:tblGrid>
              <a:tr h="4747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المنسوب إليه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المنسوب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الملاحظات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800">
                          <a:effectLst/>
                        </a:rPr>
                        <a:t>عشواء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عشوائي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عشواوي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بحرين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بحراني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بحري بردها إلى المفرد ثم النسب إليه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حضرموت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حضرمي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القياس : حضري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الناصرة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نصراني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ناصري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روح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روحاني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روحي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السهل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سُهلي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بضم السين ، والقياس : فتحها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الشام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شامٍ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بتخفيف ياء النسب ، والقياس : بتشديدها : شاميّ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كبير الأنف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أنافي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أنفي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ردينة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رديني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رُدَني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نويرة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نويري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نُوري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طبيعة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طبيعي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طَبَعي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قرية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قروي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قَرْييّ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قريش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قُرَشيّ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القياس : قريشيّ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9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هذيل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>
                          <a:effectLst/>
                        </a:rPr>
                        <a:t>هذلي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القياس : هذيليّ 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96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80" t="9758" r="29572" b="48329"/>
          <a:stretch/>
        </p:blipFill>
        <p:spPr bwMode="auto">
          <a:xfrm>
            <a:off x="646940" y="1295400"/>
            <a:ext cx="7758277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98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موقع الدكتور مسعد زياد</a:t>
            </a:r>
          </a:p>
          <a:p>
            <a:pPr algn="r" rtl="1"/>
            <a:r>
              <a:rPr lang="ar-SA" dirty="0" smtClean="0"/>
              <a:t>التطبيق الصرفي لعبدو الراجحي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47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93197"/>
              </p:ext>
            </p:extLst>
          </p:nvPr>
        </p:nvGraphicFramePr>
        <p:xfrm>
          <a:off x="457200" y="685800"/>
          <a:ext cx="8229600" cy="529415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29600"/>
              </a:tblGrid>
              <a:tr h="5294154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كيفية النسب</a:t>
                      </a:r>
                      <a:endParaRPr lang="en-US" sz="20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عند </a:t>
                      </a:r>
                      <a:r>
                        <a:rPr lang="ar-SA" sz="1400" dirty="0">
                          <a:effectLst/>
                        </a:rPr>
                        <a:t>النسب إلى اسم ما ، يجب أن يلحق بالاسم المنسوب إليه ياء مشددة مكسور ما قبلها . وقد يحدث في الاسم بعض التغييرات أثناء عملية النسب ، وهي كالتالي :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1 ـ التغيير اللفظي : </a:t>
                      </a:r>
                      <a:r>
                        <a:rPr lang="ar-SA" sz="1400" dirty="0">
                          <a:effectLst/>
                        </a:rPr>
                        <a:t>وهي إلحاق الياء المشددة في آخر المنسوب إليه ، مكسور ما قبلها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2 ـ التغيير المعنوي : </a:t>
                      </a:r>
                      <a:r>
                        <a:rPr lang="ar-SA" sz="1400" dirty="0">
                          <a:effectLst/>
                        </a:rPr>
                        <a:t>وهو أن يصبح اللفظ اسماً للمنسوب بعد أن كان اسماً للمنسوب إليه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3 ـ التغيير الحكمي : </a:t>
                      </a:r>
                      <a:r>
                        <a:rPr lang="ar-SA" sz="1400" dirty="0">
                          <a:effectLst/>
                        </a:rPr>
                        <a:t>وهو أن يعامل المنسوب معاملة الصفة المشبهة في رفعه المضمر والظاهر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محمد مكيّ أبوه . أبوه فاعل مرفوع للصفة المشبهة " مكي " وهو المنسوب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أو : محمد مكي . الفاعل ضمير مستتر في كلمة " مكي "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أما بالنسبة للفظ المنسوب إليه ، فمنه ما لا يتغير عند النسب ، مثل :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خليل خليلي ، ومنه ما يتغير ، مثل : عصا عصوى ، وقبيلة قبلى .</a:t>
                      </a:r>
                      <a:endParaRPr lang="en-US" sz="14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التغييرات اللفظية التي تحدث في المنسوب إليه يلحق المنسوب إليه كثير من التغيرات اللفظية عند عملية النسب </a:t>
                      </a:r>
                      <a:r>
                        <a:rPr lang="ar-SA" sz="1400" dirty="0" smtClean="0">
                          <a:effectLst/>
                        </a:rPr>
                        <a:t>وسوف </a:t>
                      </a:r>
                      <a:r>
                        <a:rPr lang="ar-SA" sz="1400" dirty="0">
                          <a:effectLst/>
                        </a:rPr>
                        <a:t>نتتبعها في الأسماء المختلفة كل على حدة 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26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447247"/>
              </p:ext>
            </p:extLst>
          </p:nvPr>
        </p:nvGraphicFramePr>
        <p:xfrm>
          <a:off x="381000" y="304800"/>
          <a:ext cx="8382000" cy="616337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382000"/>
              </a:tblGrid>
              <a:tr h="6163373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0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0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0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0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000" dirty="0" smtClean="0">
                          <a:effectLst/>
                        </a:rPr>
                        <a:t>أولاً </a:t>
                      </a:r>
                      <a:r>
                        <a:rPr lang="ar-SA" sz="2000" dirty="0">
                          <a:effectLst/>
                        </a:rPr>
                        <a:t>: النسب إلى المختوم بتاء التأنيث :</a:t>
                      </a:r>
                      <a:endParaRPr lang="en-US" sz="2000" dirty="0">
                        <a:effectLst/>
                      </a:endParaRPr>
                    </a:p>
                    <a:p>
                      <a:pPr marL="720090" marR="72009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عند النسب إلى الاسم المؤنث بتاء التأنيث المربوطة ، يجب حذفها .</a:t>
                      </a:r>
                      <a:endParaRPr lang="en-US" sz="16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مثل : مكة مكي ، مدينة مدني ، قاهرة قاهري ، سورية سوري .</a:t>
                      </a:r>
                      <a:endParaRPr lang="en-US" sz="16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>
                          <a:effectLst/>
                        </a:rPr>
                        <a:t>ولا يصح أن نقول : مكتي أو مدينتي </a:t>
                      </a:r>
                      <a:r>
                        <a:rPr lang="ar-SA" sz="1600" dirty="0" smtClean="0">
                          <a:effectLst/>
                        </a:rPr>
                        <a:t>.</a:t>
                      </a: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</a:txBody>
                  <a:tcPr marL="65750" marR="65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79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2855646"/>
              </p:ext>
            </p:extLst>
          </p:nvPr>
        </p:nvGraphicFramePr>
        <p:xfrm>
          <a:off x="381000" y="304800"/>
          <a:ext cx="8382000" cy="616337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382000"/>
              </a:tblGrid>
              <a:tr h="6163373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ثانياً : النسب إلى الاسم المختوم بياء مشددة :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إذا أردنا النسب إلى الاسم المختوم بياء مشددة يجب مراعاة عدد الحروف التي قبل الياء ، وذلك كالتالي :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أ – الياء المشددة بعد حرف واحد :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إذا نسبت إلى الاسم المنتهي بياء مشددة قبلها حرف واحد يجب منك الإدغام وإعادة الياء الأولى إلى أصلها مع فتحها أو قلب الياء الثانية واواً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حيٌّ : حيويٌّ . بقيت الياء الأولى كما هي لأن أصلها الياء ، وقلبت الثانية واواً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طيٌّ : طوويٌّ . ردت الألف الأولى إلى أصلها الواو ، وقلبت الثانية واواً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ومنه : غيٌّ : غوويٌّ ، ريٌّ : روويٌّ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ب – الياء المشددة بعد حرفين :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إذا كانت الياء المشددة بعد حرفين نحذف الأولى وتقلب الثانية واواً ونفتح ما قبلها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عليٌّ : علويٌّ ، نبيٌّ : نبويٌّ ، عديٌّ : عدويٌّ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      قصيٌّ : قصويٌّ ، أمية : أمويٌّ ، مع ملاحظة حذف التاء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effectLst/>
                        </a:rPr>
                        <a:t>ج – الياء المشددة بعد ثلاثة أحرف فأكثر :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إذا نسبت إلى الاسم المختوم بياء مشددة قبلها ثلاثة أحرف فصاعداً حذفت الياء وجعلت محلها ياء النسب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مثل : منسيّ : منسيّ ، كرسيّ : كرسيّ ، شافعيّ : شافعيّ .</a:t>
                      </a:r>
                      <a:endParaRPr lang="en-US" sz="12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ومنه قوله تعالى : { وسع كرسيه السموات والأرض } 5 النور </a:t>
                      </a:r>
                      <a:r>
                        <a:rPr lang="ar-SA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65750" marR="65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18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024804"/>
              </p:ext>
            </p:extLst>
          </p:nvPr>
        </p:nvGraphicFramePr>
        <p:xfrm>
          <a:off x="609600" y="304800"/>
          <a:ext cx="8153400" cy="6096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153400"/>
              </a:tblGrid>
              <a:tr h="60960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5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ثالثاً </a:t>
                      </a:r>
                      <a:r>
                        <a:rPr lang="ar-SA" sz="1400" dirty="0">
                          <a:effectLst/>
                        </a:rPr>
                        <a:t>: النسب إلى المقصور :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المقصور هو الاسم الذي ينتهي بألف لازمة ، وعند النسب إليه لا بد أن يحدث فيه تغييرات ، ولكن هذه التغييرات تتوقف على عدد الأحرف التي تسبق الألف المقصورة وسنرى هذا من خلال الأمثلة :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أ – إذا كانت ألف المقصور ثالثة قلبت واواً .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نحو : عصا : عصوىٌّ ، فتى : فتوىٌّ ، قنا : قنوىٌّ ، نشا : نشوىٌّ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ب – وإذا كانت الألف رابعة </a:t>
                      </a:r>
                      <a:r>
                        <a:rPr lang="ar-SA" sz="1400" dirty="0">
                          <a:effectLst/>
                        </a:rPr>
                        <a:t>، والحرف الثاني من الاسم متحركاً حذفت الألف عند النسب ، مثل : كندا : كنديّ ، بردى : برديّ ، بنما : بنميّ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* فإذا كان ثاني الاسم ساكناً جاز حذف الألف أو قلبها واواً ، فإذا قلبنا الألف واواً جاز أن نزيد ألفاً قبلها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بنهى : بنهيّ أو بنهويّ أو بنهاويّ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يافا : يافيّ أو يافويّ أو يافاوي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طنطا : طنطي أو طنطوي أو طنطاوي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مرسى : مرسي أو مرسوي أو مرساوي .</a:t>
                      </a:r>
                      <a:endParaRPr lang="en-US" sz="10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ج – وإذا كانت الألف خامسة فأكثر وجب حذفها .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فرنسا : فرنسيّ ، أمريكا : أمريكيّ ، مصطفى : مصطفيّ ، حبارى : حباريّ ، مستشفى : مستشفيّ ، منتدى : منتديّ 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538" marR="95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82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855164"/>
              </p:ext>
            </p:extLst>
          </p:nvPr>
        </p:nvGraphicFramePr>
        <p:xfrm>
          <a:off x="457200" y="304801"/>
          <a:ext cx="8153400" cy="5943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153400"/>
              </a:tblGrid>
              <a:tr h="59436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رابعاً </a:t>
                      </a:r>
                      <a:r>
                        <a:rPr lang="ar-SA" sz="1400" dirty="0">
                          <a:effectLst/>
                        </a:rPr>
                        <a:t>: النسب إلى الممدود :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الممدود وهو الاسم الذي ينتهي بألف وهمزة " همزة ممدودة كما يسميه الصرفيون " وعند النسب إليه لا بد من مراعاة نوع الهمزة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أ – فإن كانت همزته أصلية بقيت عند النسب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إنشاء : إنشائيّ ، قرّاء : قرّائيّ ، ابتداء : ابتدائيّ ، وضاء : وضائيّ ، وباء : وبائيّ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ب – وإن كانت همزته للتأنيث وجب قلبها واواً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صحراء : صحراويّ ، حمراء : حمراويّ ، حسناء : حسناويّ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نجلاء : نجلاوي ، هيفاء : هيفاوي ، زرقاء : زرقاوي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ج – وإن كانت همزته منقلبة عن واو أو ياء جاز بقاؤها أو قلبها واواً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سماء : سمائيّ أو سماويّ ، دعاء : دعائيّ أو دعاويّ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بناء : بنائيّ أو بناويّ ، فداء : فدائيّ أو فداويّ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وبقاء الهمزة أفصح </a:t>
                      </a:r>
                      <a:r>
                        <a:rPr lang="ar-SA" sz="14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513" marR="625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684217"/>
              </p:ext>
            </p:extLst>
          </p:nvPr>
        </p:nvGraphicFramePr>
        <p:xfrm>
          <a:off x="457200" y="304800"/>
          <a:ext cx="8153400" cy="621703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153400"/>
              </a:tblGrid>
              <a:tr h="6217031">
                <a:tc>
                  <a:txBody>
                    <a:bodyPr/>
                    <a:lstStyle/>
                    <a:p>
                      <a:pPr marL="720090" marR="72009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050" dirty="0" smtClean="0">
                          <a:effectLst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خامساً : النسب إلى المنقوص :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المنقوص هو الاسم الذي ينتهي بياء لازمة ، وعند النسب إليه يجب مراعاة الآتي :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أ – إن كانت ياؤه ثالثة وجب قلبها واواً وفتح ما قبلها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ندٍ : ندويّ ، الشجي : الشجوىّ ، صدٍ : صدوى ، الرضى : الرضوى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ولا فرق إن كان الاسم متصلاً بأل التعريف أو مجرداً منها كما هو في الأمثلة السابقة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effectLst/>
                        </a:rPr>
                        <a:t>ب – وإن كانت ياؤه رابعة جاز حذفها أو قلبها واواً وفتح ما قبلها 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البادي : الباديّ أو البادويّ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النادي : الناديّ أو النادويّ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القاضي : القاضيّ أو القاضويّ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kern="1200" dirty="0">
                          <a:solidFill>
                            <a:srgbClr val="FF0000"/>
                          </a:solidFill>
                          <a:effectLst/>
                        </a:rPr>
                        <a:t>ج – وإن كانت ياؤه خامسة فأكثر وجب حذفها </a:t>
                      </a:r>
                      <a:r>
                        <a:rPr lang="ar-SA" sz="1400" kern="12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400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20090" marR="72009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kern="1200" dirty="0" smtClean="0">
                          <a:effectLst/>
                        </a:rPr>
                        <a:t>مثل : المرتضي : المرتضيّ ، المستعلي : المستعليّ </a:t>
                      </a:r>
                      <a:r>
                        <a:rPr lang="ar-SA" sz="2800" kern="12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513" marR="625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512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4083250"/>
              </p:ext>
            </p:extLst>
          </p:nvPr>
        </p:nvGraphicFramePr>
        <p:xfrm>
          <a:off x="457200" y="609600"/>
          <a:ext cx="8382000" cy="5410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382000"/>
              </a:tblGrid>
              <a:tr h="5410200">
                <a:tc>
                  <a:txBody>
                    <a:bodyPr/>
                    <a:lstStyle/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1400" dirty="0" smtClean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b="1" dirty="0" smtClean="0">
                          <a:effectLst/>
                        </a:rPr>
                        <a:t>سادساً </a:t>
                      </a:r>
                      <a:r>
                        <a:rPr lang="ar-SA" sz="1400" b="1" dirty="0">
                          <a:effectLst/>
                        </a:rPr>
                        <a:t>: النسب إلى الاسم الثلاثي المكسور الوسط :</a:t>
                      </a:r>
                      <a:endParaRPr lang="en-US" sz="11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إذا نسبت إلى الاسم الثلاثي المكسور الوسط أبدلت الكسرة بفتحة لخفة الأخيرة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إبل : إبَلي ، ملك : ملَكي ، نمر : نمَريّ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effectLst/>
                        </a:rPr>
                        <a:t>سابعاً : النسب إلى الاسم الذي قبل آخره ياء مشددة مكسورة :</a:t>
                      </a:r>
                      <a:endParaRPr lang="en-US" sz="1100" b="1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إذا نسبت إلى ما قبل آخره ياء مشددة مكسورة ، خففتها بحذف الياء المكسورة وأبقيت الساكنة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مثل : سيد : سيْديّ ، طيب : طيْبيّ ، ميت : ميْتيّ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      كيّس : كيْسيّ ، غزيّل : غزيليّ ، كتيّب : كتيبيّ .</a:t>
                      </a:r>
                      <a:endParaRPr lang="en-US" sz="1100" dirty="0">
                        <a:effectLst/>
                      </a:endParaRPr>
                    </a:p>
                    <a:p>
                      <a:pPr marL="720090" marR="72009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468" marR="844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236315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1325</Words>
  <Application>Microsoft Office PowerPoint</Application>
  <PresentationFormat>عرض على الشاشة (3:4)‏</PresentationFormat>
  <Paragraphs>302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Technic</vt:lpstr>
      <vt:lpstr> project مقرر عرب 101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المراجع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turki</cp:lastModifiedBy>
  <cp:revision>11</cp:revision>
  <dcterms:created xsi:type="dcterms:W3CDTF">2015-11-10T18:37:58Z</dcterms:created>
  <dcterms:modified xsi:type="dcterms:W3CDTF">2015-12-16T16:54:11Z</dcterms:modified>
</cp:coreProperties>
</file>