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72" r:id="rId2"/>
    <p:sldId id="256" r:id="rId3"/>
    <p:sldId id="258" r:id="rId4"/>
    <p:sldId id="273" r:id="rId5"/>
    <p:sldId id="259" r:id="rId6"/>
    <p:sldId id="260" r:id="rId7"/>
    <p:sldId id="261" r:id="rId8"/>
    <p:sldId id="274" r:id="rId9"/>
    <p:sldId id="275" r:id="rId10"/>
    <p:sldId id="262" r:id="rId11"/>
    <p:sldId id="276" r:id="rId12"/>
    <p:sldId id="263" r:id="rId13"/>
    <p:sldId id="264" r:id="rId14"/>
    <p:sldId id="265" r:id="rId15"/>
    <p:sldId id="266" r:id="rId16"/>
    <p:sldId id="277" r:id="rId17"/>
    <p:sldId id="267" r:id="rId18"/>
    <p:sldId id="268" r:id="rId19"/>
    <p:sldId id="269" r:id="rId20"/>
    <p:sldId id="270" r:id="rId21"/>
    <p:sldId id="271" r:id="rId22"/>
    <p:sldId id="278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42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D019E-F4AF-42B4-A818-82FB5F4BAA54}" type="datetimeFigureOut">
              <a:rPr lang="en-US" smtClean="0"/>
              <a:pPr/>
              <a:t>12/16/2015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DE1FF-A09B-47D2-818B-CD39C5CF0F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D019E-F4AF-42B4-A818-82FB5F4BAA54}" type="datetimeFigureOut">
              <a:rPr lang="en-US" smtClean="0"/>
              <a:pPr/>
              <a:t>12/16/2015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DE1FF-A09B-47D2-818B-CD39C5CF0F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D019E-F4AF-42B4-A818-82FB5F4BAA54}" type="datetimeFigureOut">
              <a:rPr lang="en-US" smtClean="0"/>
              <a:pPr/>
              <a:t>12/16/2015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DE1FF-A09B-47D2-818B-CD39C5CF0F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D019E-F4AF-42B4-A818-82FB5F4BAA54}" type="datetimeFigureOut">
              <a:rPr lang="en-US" smtClean="0"/>
              <a:pPr/>
              <a:t>12/16/2015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DE1FF-A09B-47D2-818B-CD39C5CF0F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D019E-F4AF-42B4-A818-82FB5F4BAA54}" type="datetimeFigureOut">
              <a:rPr lang="en-US" smtClean="0"/>
              <a:pPr/>
              <a:t>12/16/2015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DE1FF-A09B-47D2-818B-CD39C5CF0F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D019E-F4AF-42B4-A818-82FB5F4BAA54}" type="datetimeFigureOut">
              <a:rPr lang="en-US" smtClean="0"/>
              <a:pPr/>
              <a:t>12/16/2015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DE1FF-A09B-47D2-818B-CD39C5CF0F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D019E-F4AF-42B4-A818-82FB5F4BAA54}" type="datetimeFigureOut">
              <a:rPr lang="en-US" smtClean="0"/>
              <a:pPr/>
              <a:t>12/16/2015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DE1FF-A09B-47D2-818B-CD39C5CF0F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D019E-F4AF-42B4-A818-82FB5F4BAA54}" type="datetimeFigureOut">
              <a:rPr lang="en-US" smtClean="0"/>
              <a:pPr/>
              <a:t>12/16/2015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B7DE1FF-A09B-47D2-818B-CD39C5CF0F2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D019E-F4AF-42B4-A818-82FB5F4BAA54}" type="datetimeFigureOut">
              <a:rPr lang="en-US" smtClean="0"/>
              <a:pPr/>
              <a:t>12/16/2015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DE1FF-A09B-47D2-818B-CD39C5CF0F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D019E-F4AF-42B4-A818-82FB5F4BAA54}" type="datetimeFigureOut">
              <a:rPr lang="en-US" smtClean="0"/>
              <a:pPr/>
              <a:t>12/16/2015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8B7DE1FF-A09B-47D2-818B-CD39C5CF0F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7BED019E-F4AF-42B4-A818-82FB5F4BAA54}" type="datetimeFigureOut">
              <a:rPr lang="en-US" smtClean="0"/>
              <a:pPr/>
              <a:t>12/16/2015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DE1FF-A09B-47D2-818B-CD39C5CF0F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BED019E-F4AF-42B4-A818-82FB5F4BAA54}" type="datetimeFigureOut">
              <a:rPr lang="en-US" smtClean="0"/>
              <a:pPr/>
              <a:t>12/16/2015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8B7DE1FF-A09B-47D2-818B-CD39C5CF0F2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3810000" y="1066800"/>
            <a:ext cx="2590800" cy="838200"/>
          </a:xfrm>
        </p:spPr>
        <p:txBody>
          <a:bodyPr>
            <a:normAutofit fontScale="90000"/>
          </a:bodyPr>
          <a:lstStyle/>
          <a:p>
            <a:pPr algn="ctr" rtl="1"/>
            <a:r>
              <a:rPr lang="ar-SA" dirty="0" smtClean="0"/>
              <a:t/>
            </a:r>
            <a:br>
              <a:rPr lang="ar-SA" dirty="0" smtClean="0"/>
            </a:br>
            <a:r>
              <a:rPr lang="en-US" dirty="0" smtClean="0"/>
              <a:t>project</a:t>
            </a:r>
            <a:r>
              <a:rPr lang="ar-SA" dirty="0"/>
              <a:t/>
            </a:r>
            <a:br>
              <a:rPr lang="ar-SA" dirty="0"/>
            </a:br>
            <a:r>
              <a:rPr lang="ar-SA" dirty="0" smtClean="0"/>
              <a:t>مقرر عرب 101</a:t>
            </a:r>
            <a:endParaRPr lang="en-US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381000" y="5408950"/>
            <a:ext cx="3276600" cy="838200"/>
          </a:xfrm>
        </p:spPr>
        <p:txBody>
          <a:bodyPr>
            <a:normAutofit/>
          </a:bodyPr>
          <a:lstStyle/>
          <a:p>
            <a:r>
              <a:rPr lang="ar-SA" sz="1800" dirty="0" smtClean="0"/>
              <a:t>أ. احلام المطيري</a:t>
            </a:r>
          </a:p>
          <a:p>
            <a:r>
              <a:rPr lang="ar-SA" sz="1800" dirty="0" smtClean="0"/>
              <a:t>يوم الخميس  30/1/1437هـ</a:t>
            </a:r>
            <a:endParaRPr lang="en-US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2133600" y="3733800"/>
            <a:ext cx="2590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sz="8800" b="1" dirty="0" smtClean="0">
                <a:latin typeface="Arabic Typesetting" pitchFamily="66" charset="-78"/>
                <a:cs typeface="Arabic Typesetting" pitchFamily="66" charset="-78"/>
              </a:rPr>
              <a:t>النسب</a:t>
            </a:r>
            <a:endParaRPr lang="en-US" sz="8800" b="1" dirty="0">
              <a:latin typeface="Arabic Typesetting" pitchFamily="66" charset="-78"/>
              <a:cs typeface="Arabic Typesetting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8253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823205416"/>
              </p:ext>
            </p:extLst>
          </p:nvPr>
        </p:nvGraphicFramePr>
        <p:xfrm>
          <a:off x="533400" y="762000"/>
          <a:ext cx="8077200" cy="5334000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8077200"/>
              </a:tblGrid>
              <a:tr h="5334000">
                <a:tc>
                  <a:txBody>
                    <a:bodyPr/>
                    <a:lstStyle/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600" dirty="0" smtClean="0">
                          <a:effectLst/>
                        </a:rPr>
                        <a:t> </a:t>
                      </a:r>
                      <a:endParaRPr lang="en-US" sz="120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4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600" b="1" dirty="0">
                          <a:effectLst/>
                        </a:rPr>
                        <a:t>ثامناً : النسب إلى الاسم المحذوف آخره :</a:t>
                      </a:r>
                      <a:endParaRPr lang="en-US" sz="1200" b="1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600" dirty="0">
                          <a:effectLst/>
                        </a:rPr>
                        <a:t>عند النسب إلى الاسم الثلاثي الذي حذفت لامه ، وبقي على حرفين وجب أن يرد إليه الحرف المحذوف عند النسب ويفتح ما قبله .</a:t>
                      </a:r>
                      <a:endParaRPr lang="en-US" sz="120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600" dirty="0">
                          <a:effectLst/>
                        </a:rPr>
                        <a:t>مثل : أب : أبوي ، أخ : أخوي ، كرة : كروي ، سنة : سنوي .</a:t>
                      </a:r>
                      <a:endParaRPr lang="en-US" sz="120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600" dirty="0">
                          <a:effectLst/>
                        </a:rPr>
                        <a:t>ويلاحظ أن الحرف المحذوف هو الواو ، مع مراعاة أن التاء الموجودة في أواخر بعض الأسماء السابقة هي تاء التأنيث وليست من أصل الكلمة .</a:t>
                      </a:r>
                      <a:endParaRPr lang="en-US" sz="120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600" dirty="0">
                          <a:effectLst/>
                        </a:rPr>
                        <a:t>ومثال ما حذف منه الياء : يد : يدويّ ، رئة : رئويّ ، مائة : مئويّ ، دم : دمويّ .</a:t>
                      </a:r>
                      <a:endParaRPr lang="en-US" sz="120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600" dirty="0">
                          <a:effectLst/>
                        </a:rPr>
                        <a:t>وأصل الأسماء السابقة هو : أبوٌ ، أخوٌ ، كروٌ ، سنوٌ ، يدىٌ ، رئىٌ ، مئىٌ ، دمىٌ ، ويجوز في النسب إلى شفة ونظائرها أن نقول : شفى أو شفوى أو شفهي .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84468" marR="84468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1428047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327890096"/>
              </p:ext>
            </p:extLst>
          </p:nvPr>
        </p:nvGraphicFramePr>
        <p:xfrm>
          <a:off x="304800" y="381000"/>
          <a:ext cx="8610600" cy="6019800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8610600"/>
              </a:tblGrid>
              <a:tr h="6019800">
                <a:tc>
                  <a:txBody>
                    <a:bodyPr/>
                    <a:lstStyle/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ar-SA" sz="1600" dirty="0" smtClean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ar-SA" sz="1600" dirty="0" smtClean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600" b="1" dirty="0" smtClean="0">
                          <a:effectLst/>
                        </a:rPr>
                        <a:t>تاسعاً </a:t>
                      </a:r>
                      <a:r>
                        <a:rPr lang="ar-SA" sz="1600" b="1" dirty="0">
                          <a:effectLst/>
                        </a:rPr>
                        <a:t>: النسب إلى الاسم الثلاثي المحذوف الأول :</a:t>
                      </a:r>
                      <a:endParaRPr lang="en-US" sz="1200" b="1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600" dirty="0">
                          <a:effectLst/>
                        </a:rPr>
                        <a:t>عند النسب إلى الاسم الثلاثي الذي حذفت فاؤه وبقي على حرفين وعوض عن المحذوف بتاء التأنيث يتبع الآتي :</a:t>
                      </a:r>
                      <a:endParaRPr lang="en-US" sz="120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600" dirty="0">
                          <a:solidFill>
                            <a:srgbClr val="FF0000"/>
                          </a:solidFill>
                          <a:effectLst/>
                        </a:rPr>
                        <a:t>أ – إذا كان الاسم المحذوف الأول صحيح الآخر وجب عدم إعادة المحذوف .</a:t>
                      </a:r>
                      <a:endParaRPr lang="en-US" sz="120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600" dirty="0">
                          <a:effectLst/>
                        </a:rPr>
                        <a:t>مثل : عدة : عدِيّ ، صفة : صفيّ ، هبة : هبيّ .</a:t>
                      </a:r>
                      <a:endParaRPr lang="en-US" sz="120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600" dirty="0">
                          <a:effectLst/>
                        </a:rPr>
                        <a:t>مع مراعاة أن المحذوف هو الواو ، لأن أصولها هي : وعد ، وصف ، وهب .</a:t>
                      </a:r>
                      <a:endParaRPr lang="en-US" sz="120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600" dirty="0">
                          <a:effectLst/>
                        </a:rPr>
                        <a:t>أما إذا كان الاسم المحذوف الأول معتل الآخر وجب إعادة المحذوف وفتح عين الاسم وقلب الياء واواً .</a:t>
                      </a:r>
                      <a:endParaRPr lang="en-US" sz="120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600" dirty="0">
                          <a:effectLst/>
                        </a:rPr>
                        <a:t>مثل : دية : وِدَوِي ، وأصلها : وَدْيٌ .</a:t>
                      </a:r>
                      <a:endParaRPr lang="en-US" sz="120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600" dirty="0" smtClean="0">
                          <a:effectLst/>
                        </a:rPr>
                        <a:t> 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71093" marR="71093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2019317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942461275"/>
              </p:ext>
            </p:extLst>
          </p:nvPr>
        </p:nvGraphicFramePr>
        <p:xfrm>
          <a:off x="304800" y="152400"/>
          <a:ext cx="8610600" cy="6553200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8610600"/>
              </a:tblGrid>
              <a:tr h="6553200">
                <a:tc>
                  <a:txBody>
                    <a:bodyPr/>
                    <a:lstStyle/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400" dirty="0" smtClean="0">
                          <a:effectLst/>
                        </a:rPr>
                        <a:t> </a:t>
                      </a:r>
                      <a:endParaRPr lang="en-US" sz="110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400" b="1" dirty="0">
                          <a:effectLst/>
                        </a:rPr>
                        <a:t>عاشراً : النسب إلى ما كان على زنة فَعِيلة وفُعَيلة :</a:t>
                      </a:r>
                      <a:endParaRPr lang="en-US" sz="1100" b="1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400" dirty="0">
                          <a:solidFill>
                            <a:srgbClr val="FF0000"/>
                          </a:solidFill>
                          <a:effectLst/>
                        </a:rPr>
                        <a:t>أ – إذا كان الاسم المنسوب إليه على وزن " فَعِيلة " بفتح الفاء وكسر العين ، وكانت عينه صحيحة وغير مضعفة ، وجب عند النسب إليه حذف " ياء فعيلة " وتاء التأنيث ، ثم قلبت كسرة العين فتحة .</a:t>
                      </a:r>
                      <a:endParaRPr lang="en-US" sz="110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400" dirty="0">
                          <a:effectLst/>
                        </a:rPr>
                        <a:t>مثل : قبيلة : قَبَلي ، جزيرة : جَزَري ، حنيفة : حَنَفي ، صحيفة : صَحَفي .</a:t>
                      </a:r>
                      <a:endParaRPr lang="en-US" sz="110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400" dirty="0">
                          <a:solidFill>
                            <a:srgbClr val="FF0000"/>
                          </a:solidFill>
                          <a:effectLst/>
                        </a:rPr>
                        <a:t>ب – فإذا كان الاسم معتل العين أو مضعفها " ثانية ورابعة من جنس واحد " وجب حذف التاء وعدم حذف " ياء فعيلة " .</a:t>
                      </a:r>
                      <a:endParaRPr lang="en-US" sz="110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400" dirty="0">
                          <a:effectLst/>
                        </a:rPr>
                        <a:t>مثل : طويلة : طويلى ، قويمة : قويمى ، جليلة : جليلى ، حميمة : حميمى .</a:t>
                      </a:r>
                      <a:endParaRPr lang="en-US" sz="110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400" dirty="0">
                          <a:solidFill>
                            <a:srgbClr val="FF0000"/>
                          </a:solidFill>
                          <a:effectLst/>
                        </a:rPr>
                        <a:t>ج – فإن كان الاسم المنسوب إليه على وزن " فُعَيلة " بضم الفاء وفتح العين غير مضعف العين ، وجب عند النسب إليه حذف تاء التأنيث و " ياء فعيلة " .</a:t>
                      </a:r>
                      <a:endParaRPr lang="en-US" sz="110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400" dirty="0">
                          <a:effectLst/>
                        </a:rPr>
                        <a:t>مثل : جهينة : جُهَني ، مزينة : مُزَني ، قريظة : قُرَظي ، عبيدة : عُبَدي .</a:t>
                      </a:r>
                      <a:endParaRPr lang="en-US" sz="110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400" dirty="0">
                          <a:solidFill>
                            <a:srgbClr val="FF0000"/>
                          </a:solidFill>
                          <a:effectLst/>
                        </a:rPr>
                        <a:t>د – فإن كانت عينه مضعفة لم تحذف الياء ، وحذفت التاء فقط .</a:t>
                      </a:r>
                      <a:endParaRPr lang="en-US" sz="110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400" dirty="0">
                          <a:effectLst/>
                        </a:rPr>
                        <a:t>مثل : أميمة : أميمي ، هريرة : هريري ، جنينة : جنيني ، قطيطة : قطيطي .</a:t>
                      </a:r>
                      <a:endParaRPr lang="en-US" sz="110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400" dirty="0">
                          <a:effectLst/>
                        </a:rPr>
                        <a:t>وكذا إذا كانت عينه معتلة ، مثل : رويحة : رويحيّ ، خويلة : خويلي ، جوينة : جويني .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71093" marR="71093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9015633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545738596"/>
              </p:ext>
            </p:extLst>
          </p:nvPr>
        </p:nvGraphicFramePr>
        <p:xfrm>
          <a:off x="457200" y="228600"/>
          <a:ext cx="8305800" cy="6248400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8305800"/>
              </a:tblGrid>
              <a:tr h="6248400">
                <a:tc>
                  <a:txBody>
                    <a:bodyPr/>
                    <a:lstStyle/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ar-SA" sz="1400" dirty="0" smtClean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400" b="1" dirty="0" smtClean="0">
                          <a:effectLst/>
                        </a:rPr>
                        <a:t>إحدى </a:t>
                      </a:r>
                      <a:r>
                        <a:rPr lang="ar-SA" sz="1400" b="1" dirty="0">
                          <a:effectLst/>
                        </a:rPr>
                        <a:t>عشرة : النسب إلى المثنى والجمع :</a:t>
                      </a:r>
                      <a:endParaRPr lang="en-US" sz="1050" b="1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400" dirty="0">
                          <a:solidFill>
                            <a:srgbClr val="FF0000"/>
                          </a:solidFill>
                          <a:effectLst/>
                        </a:rPr>
                        <a:t>عند النسب إلى المثنى والجمع يجب رد الاسم إلى مفرده .</a:t>
                      </a:r>
                      <a:endParaRPr lang="en-US" sz="105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400" dirty="0">
                          <a:effectLst/>
                        </a:rPr>
                        <a:t>مثل : محمدان : محمد : محمدي ، زيدان : زيد : زيدي .</a:t>
                      </a:r>
                      <a:endParaRPr lang="en-US" sz="105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400" dirty="0">
                          <a:effectLst/>
                        </a:rPr>
                        <a:t>       قلمان : قلم : قلمي ، علمان : علم : علمي .</a:t>
                      </a:r>
                      <a:endParaRPr lang="en-US" sz="105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400" dirty="0">
                          <a:effectLst/>
                        </a:rPr>
                        <a:t>       محمدون : محمد : محمدي ، وزراء : وزير : وزيري ، أحمدون : أحمد : أحمدي .</a:t>
                      </a:r>
                      <a:endParaRPr lang="en-US" sz="105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400" dirty="0">
                          <a:effectLst/>
                        </a:rPr>
                        <a:t>       علماء : عالم : عالمي ، منابر : منبر : منبري ، أعمدة : عمود : عمودي .</a:t>
                      </a:r>
                      <a:endParaRPr lang="en-US" sz="105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400" dirty="0">
                          <a:effectLst/>
                        </a:rPr>
                        <a:t>ما عدا الحالات التالية ، فإنه ينسب فيها إلى الاسم المجموع دون مفرده .</a:t>
                      </a:r>
                      <a:endParaRPr lang="en-US" sz="105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400" dirty="0">
                          <a:solidFill>
                            <a:srgbClr val="FF0000"/>
                          </a:solidFill>
                          <a:effectLst/>
                        </a:rPr>
                        <a:t>أ – إذا كان الاسم المجموع لا مفرد له من لفظه ، ويعرف باسم الجمع .</a:t>
                      </a:r>
                      <a:endParaRPr lang="en-US" sz="105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400" dirty="0">
                          <a:effectLst/>
                        </a:rPr>
                        <a:t>مثل : إبل : إبلى ، بشر : بشرى ، قوم : قومى ، أبابيل : أبابيلي ، عبابيد : عبابيدي .</a:t>
                      </a:r>
                      <a:endParaRPr lang="en-US" sz="105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400" dirty="0">
                          <a:solidFill>
                            <a:srgbClr val="FF0000"/>
                          </a:solidFill>
                          <a:effectLst/>
                        </a:rPr>
                        <a:t>ب – إذا كان الاسم المجموع علماً لمسمى :</a:t>
                      </a:r>
                      <a:endParaRPr lang="en-US" sz="105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400" dirty="0">
                          <a:effectLst/>
                        </a:rPr>
                        <a:t>مثل : جزائر : جزائري ، أنصار : أنصاري ، أنبار : أنباري .</a:t>
                      </a:r>
                      <a:endParaRPr lang="en-US" sz="105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400" dirty="0">
                          <a:solidFill>
                            <a:srgbClr val="FF0000"/>
                          </a:solidFill>
                          <a:effectLst/>
                        </a:rPr>
                        <a:t>ج – إذا كان الاسم المجموع اسم جنس جمعي ، وهو ما يفرق بينه وبين مفرده بتاء التأنيث أو بياء النسب .</a:t>
                      </a:r>
                      <a:endParaRPr lang="en-US" sz="105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400" dirty="0">
                          <a:effectLst/>
                        </a:rPr>
                        <a:t>مثل : شجر : شجرة : شجريّ ، ثمر : ثمرة : ثمريّ ، عنب : عنبة : عنبيّ .</a:t>
                      </a:r>
                      <a:endParaRPr lang="en-US" sz="105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400" dirty="0">
                          <a:effectLst/>
                        </a:rPr>
                        <a:t>       عرب : عربيّ : عربيّ ، ترك : تركيّ : تركيّ ، أعراب : أعرابيّ : أعرابيّ .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101712" marR="101712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104670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18167259"/>
              </p:ext>
            </p:extLst>
          </p:nvPr>
        </p:nvGraphicFramePr>
        <p:xfrm>
          <a:off x="152400" y="152400"/>
          <a:ext cx="8763000" cy="6536817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8763000"/>
              </a:tblGrid>
              <a:tr h="6400800">
                <a:tc>
                  <a:txBody>
                    <a:bodyPr/>
                    <a:lstStyle/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 b="1" dirty="0">
                          <a:effectLst/>
                        </a:rPr>
                        <a:t>اثنتا عشرة : النسبة إلى المصوغ صياغة المثنى أو الجمع بنوعيه :</a:t>
                      </a:r>
                      <a:endParaRPr lang="en-US" sz="1050" b="1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 dirty="0">
                          <a:effectLst/>
                        </a:rPr>
                        <a:t>إذا نسبنا إلى علم منقول عن مثنى أو جمع مذكر أو مؤنث سالم يجب مراعاة الآتي :</a:t>
                      </a:r>
                      <a:endParaRPr lang="en-US" sz="105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 dirty="0">
                          <a:solidFill>
                            <a:srgbClr val="FF0000"/>
                          </a:solidFill>
                          <a:effectLst/>
                        </a:rPr>
                        <a:t>1 ـ فإن كان باقياً على إعرابه قبل النسب إليه ، رددناه إلى مفرده ونسبنا إليه .</a:t>
                      </a:r>
                      <a:endParaRPr lang="en-US" sz="105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 dirty="0">
                          <a:effectLst/>
                        </a:rPr>
                        <a:t>مثل : زيدان : زيدي ، حسنان : حسني ، محمدان : محمدي .</a:t>
                      </a:r>
                      <a:endParaRPr lang="en-US" sz="105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 dirty="0">
                          <a:effectLst/>
                        </a:rPr>
                        <a:t>       عبدان : عبدي ، زهران : زهري ، رغدان : رغدي .</a:t>
                      </a:r>
                      <a:endParaRPr lang="en-US" sz="105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 dirty="0">
                          <a:effectLst/>
                        </a:rPr>
                        <a:t>ومثل : زيدون : زيدي ، عبدون : عبدي ، حمدون : حمدي .</a:t>
                      </a:r>
                      <a:endParaRPr lang="en-US" sz="105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 dirty="0">
                          <a:effectLst/>
                        </a:rPr>
                        <a:t>ومثل : عرفات : عرفيّ ، حسنات : حسنيّ ، ساعات : ساعيّ .</a:t>
                      </a:r>
                      <a:endParaRPr lang="en-US" sz="105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 dirty="0">
                          <a:solidFill>
                            <a:srgbClr val="FF0000"/>
                          </a:solidFill>
                          <a:effectLst/>
                        </a:rPr>
                        <a:t>2 ـ وإن عدل بالمثنى وجمع السلامة المسمى بهما إلى الإعراب بالحركات نسبنا إلى لفظهما الذي نقلا عنه .</a:t>
                      </a:r>
                      <a:endParaRPr lang="en-US" sz="105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 dirty="0">
                          <a:effectLst/>
                        </a:rPr>
                        <a:t>مثل : زيدان : زيداني ، زهران : زهراني ، حمدان : حمداني .</a:t>
                      </a:r>
                      <a:endParaRPr lang="en-US" sz="105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 dirty="0">
                          <a:effectLst/>
                        </a:rPr>
                        <a:t>       زيدون : زيدوني ، عبدون : عبدوني ، حمدون : حمدوني .</a:t>
                      </a:r>
                      <a:endParaRPr lang="en-US" sz="105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 dirty="0">
                          <a:effectLst/>
                        </a:rPr>
                        <a:t>       زيدون ، وزيديني ، عبدون : وعبديني ، حمدون : وحمديني .</a:t>
                      </a:r>
                      <a:endParaRPr lang="en-US" sz="105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 dirty="0">
                          <a:solidFill>
                            <a:srgbClr val="FF0000"/>
                          </a:solidFill>
                          <a:effectLst/>
                        </a:rPr>
                        <a:t>3 ـ وإن عدل بجمع المؤنث السالم إلى إعرابه إعراب ما لا ينصرف نسبنا إليه بحذف التاء وعاملنا ألفه معاملة ألف المقصور ، وذلك بجواز حذفها أو قلبها واواً ، وجواز زيادة ألف قبل الواو .</a:t>
                      </a:r>
                      <a:endParaRPr lang="en-US" sz="105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 dirty="0">
                          <a:effectLst/>
                        </a:rPr>
                        <a:t>مثل : هندات وسعدات وعبدات فنقول : هندي أو هندوي أو هنداوي ، وسعدي أو سعدوي أو سعداوي ، وعبدي أو عبدوي أو عبداوي .</a:t>
                      </a:r>
                      <a:endParaRPr lang="en-US" sz="105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 dirty="0">
                          <a:effectLst/>
                        </a:rPr>
                        <a:t>وذلك لأن الألف رابعة ، والحرف الثاني من الاسم الساكن .</a:t>
                      </a:r>
                      <a:endParaRPr lang="en-US" sz="105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 dirty="0">
                          <a:effectLst/>
                        </a:rPr>
                        <a:t>وتحذف وجوباً في مثل : حَسَنات ، فاطمات ، مرابطات .</a:t>
                      </a:r>
                      <a:endParaRPr lang="en-US" sz="105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 dirty="0">
                          <a:effectLst/>
                        </a:rPr>
                        <a:t>فنقول : حسني ، فاطمي ، مرابطي .</a:t>
                      </a:r>
                      <a:endParaRPr lang="en-US" sz="105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 dirty="0">
                          <a:effectLst/>
                        </a:rPr>
                        <a:t>وذلك لأن الاسم الأول ألفه رابعة وثانية متحرك ، والاسمين الآخرين ألفهما فوق الرابعة ، فهي في فاطمات خامسة وفي مرابطات سادسة .</a:t>
                      </a:r>
                      <a:endParaRPr lang="en-US" sz="105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050" dirty="0">
                          <a:effectLst/>
                        </a:rPr>
                        <a:t> 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71093" marR="71093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273151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992520642"/>
              </p:ext>
            </p:extLst>
          </p:nvPr>
        </p:nvGraphicFramePr>
        <p:xfrm>
          <a:off x="304800" y="304800"/>
          <a:ext cx="8610600" cy="6248400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8610600"/>
              </a:tblGrid>
              <a:tr h="6248400">
                <a:tc>
                  <a:txBody>
                    <a:bodyPr/>
                    <a:lstStyle/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ar-SA" sz="1200" dirty="0" smtClean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 b="1" dirty="0" smtClean="0">
                          <a:effectLst/>
                        </a:rPr>
                        <a:t>ثلاث </a:t>
                      </a:r>
                      <a:r>
                        <a:rPr lang="ar-SA" sz="1200" b="1" dirty="0">
                          <a:effectLst/>
                        </a:rPr>
                        <a:t>عشرة : النسب إلى الأسماء المركبة :</a:t>
                      </a:r>
                      <a:endParaRPr lang="en-US" sz="1050" b="1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 dirty="0">
                          <a:effectLst/>
                        </a:rPr>
                        <a:t>عند النسب إلى الأعلام المركبة بأنواعها ما كان منها مركباً إضافياً أو مزجياً أو إسنادياً ، وجب مراعاة الالتباس .</a:t>
                      </a:r>
                      <a:endParaRPr lang="en-US" sz="105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 dirty="0">
                          <a:solidFill>
                            <a:srgbClr val="FF0000"/>
                          </a:solidFill>
                          <a:effectLst/>
                        </a:rPr>
                        <a:t>أ – فإذا كان العلم مركباً إضافياً نسبنا إلى مصدره إذا أمن اللبس .</a:t>
                      </a:r>
                      <a:endParaRPr lang="en-US" sz="105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 dirty="0">
                          <a:effectLst/>
                        </a:rPr>
                        <a:t>مثل : امرؤ القيس : امرئي القيس ، ملاعب الأسنة : ملاعبي الأسنة .</a:t>
                      </a:r>
                      <a:endParaRPr lang="en-US" sz="105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 dirty="0">
                          <a:effectLst/>
                        </a:rPr>
                        <a:t>       علم الدين : علمي الدين ، سيف الدولة : سيفي الدولة .</a:t>
                      </a:r>
                      <a:endParaRPr lang="en-US" sz="105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 dirty="0">
                          <a:effectLst/>
                        </a:rPr>
                        <a:t>* وإذا كان المركب الإضافي مبدوءاً بكلمة " عبد " أو " ابن " أو " أب " أو " أم " نسبنا إلى الجزء الثاني من الاسم .</a:t>
                      </a:r>
                      <a:endParaRPr lang="en-US" sz="105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 dirty="0">
                          <a:effectLst/>
                        </a:rPr>
                        <a:t>مثل : عبد الرحمن : عبد الرحماني ، عبد الرزاق : عبد الرزاقي .</a:t>
                      </a:r>
                      <a:endParaRPr lang="en-US" sz="105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 dirty="0">
                          <a:effectLst/>
                        </a:rPr>
                        <a:t>       ابن الخطاب : ابن الخطابي ، ابن الوليد ، ابن الوليدي .</a:t>
                      </a:r>
                      <a:endParaRPr lang="en-US" sz="105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 dirty="0">
                          <a:effectLst/>
                        </a:rPr>
                        <a:t>       أبو بكر : أبو بكري ، أبو صخر : أبو صخري .</a:t>
                      </a:r>
                      <a:endParaRPr lang="en-US" sz="105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 dirty="0">
                          <a:effectLst/>
                        </a:rPr>
                        <a:t>       أم أحمد : أم أحمدي ، أم يوسف : أم يوسفي .</a:t>
                      </a:r>
                      <a:endParaRPr lang="en-US" sz="105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 dirty="0">
                          <a:solidFill>
                            <a:srgbClr val="FF0000"/>
                          </a:solidFill>
                          <a:effectLst/>
                        </a:rPr>
                        <a:t>ب – وإذا كان العلم مركباً تركيباً مزجياً أو إسنادياً وجب حذف الجزء الثاني والنسب إلى الجزء الأول فقط .</a:t>
                      </a:r>
                      <a:endParaRPr lang="en-US" sz="105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 dirty="0">
                          <a:effectLst/>
                        </a:rPr>
                        <a:t>مثل : بعلبك : بعليّ ، حضرموت : حضريّ ، معديكرب : معديّ .</a:t>
                      </a:r>
                      <a:endParaRPr lang="en-US" sz="105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 dirty="0">
                          <a:effectLst/>
                        </a:rPr>
                        <a:t>       جاد الحق : جاديّ ، تأبط شراً : تأبطيّ ، شاب قرناها : شابيّ </a:t>
                      </a:r>
                      <a:r>
                        <a:rPr lang="ar-SA" sz="1200" dirty="0" smtClean="0">
                          <a:effectLst/>
                        </a:rPr>
                        <a:t>.</a:t>
                      </a:r>
                      <a:r>
                        <a:rPr lang="ar-SA" sz="1100" dirty="0">
                          <a:effectLst/>
                        </a:rPr>
                        <a:t> </a:t>
                      </a:r>
                      <a:endParaRPr lang="en-US" sz="105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 dirty="0" smtClean="0">
                          <a:effectLst/>
                        </a:rPr>
                        <a:t> </a:t>
                      </a:r>
                      <a:endParaRPr lang="en-US" sz="105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459" marR="65459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674554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168681937"/>
              </p:ext>
            </p:extLst>
          </p:nvPr>
        </p:nvGraphicFramePr>
        <p:xfrm>
          <a:off x="381000" y="304800"/>
          <a:ext cx="8458200" cy="6248400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8458200"/>
              </a:tblGrid>
              <a:tr h="6248400">
                <a:tc>
                  <a:txBody>
                    <a:bodyPr/>
                    <a:lstStyle/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600" dirty="0" smtClean="0">
                          <a:effectLst/>
                        </a:rPr>
                        <a:t> </a:t>
                      </a:r>
                      <a:endParaRPr lang="en-US" sz="120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ar-SA" sz="1600" b="1" dirty="0" smtClean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600" b="1" dirty="0" smtClean="0">
                          <a:effectLst/>
                        </a:rPr>
                        <a:t>أربع </a:t>
                      </a:r>
                      <a:r>
                        <a:rPr lang="ar-SA" sz="1600" b="1" dirty="0">
                          <a:effectLst/>
                        </a:rPr>
                        <a:t>عشرة : النسب إلى فعيل وفعيل بفتح الفاء وضمها :</a:t>
                      </a:r>
                      <a:endParaRPr lang="en-US" sz="1200" b="1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600" dirty="0">
                          <a:solidFill>
                            <a:srgbClr val="FF0000"/>
                          </a:solidFill>
                          <a:effectLst/>
                        </a:rPr>
                        <a:t>أ – إذا كان الاسم المنسوب إليه مما كان على وزن فَعيل ومعتل اللام ألحق بما كان على وزن فَعيلة بفتح الفاء .</a:t>
                      </a:r>
                      <a:endParaRPr lang="en-US" sz="120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600" dirty="0">
                          <a:effectLst/>
                        </a:rPr>
                        <a:t>مثل : علي : علويّ ، رضى : رضويّ ، عدي : عدوي .</a:t>
                      </a:r>
                      <a:endParaRPr lang="en-US" sz="120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600" dirty="0">
                          <a:effectLst/>
                        </a:rPr>
                        <a:t>* وإذا كان الاسم مما كان على وزن فُعيل ومعتل اللام أيضاً ألحق بما كان على وزن فُعيلة بضم الفاء .</a:t>
                      </a:r>
                      <a:endParaRPr lang="en-US" sz="120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600" dirty="0">
                          <a:effectLst/>
                        </a:rPr>
                        <a:t>مثل : لؤي : لؤوى ، قصي : قُصَوى .</a:t>
                      </a:r>
                      <a:endParaRPr lang="en-US" sz="120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600" dirty="0">
                          <a:solidFill>
                            <a:srgbClr val="FF0000"/>
                          </a:solidFill>
                          <a:effectLst/>
                        </a:rPr>
                        <a:t>ب – فإذا كان الاسم المنسوب إلى فَعيل أو فُعيل صحيح الآخر نسبنا إليه على لفظه ، مثل : كريم : كريمي ، جميل : جميلي ، تميم : تميمي .</a:t>
                      </a:r>
                      <a:endParaRPr lang="en-US" sz="120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600" dirty="0">
                          <a:effectLst/>
                        </a:rPr>
                        <a:t>ومثل : عقيل : عُقيلي ، هُذيل : هذيلي ، عمير : عُميري .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5459" marR="65459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0026378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131425105"/>
              </p:ext>
            </p:extLst>
          </p:nvPr>
        </p:nvGraphicFramePr>
        <p:xfrm>
          <a:off x="533400" y="1143000"/>
          <a:ext cx="8229600" cy="4572000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8229600"/>
              </a:tblGrid>
              <a:tr h="4572000">
                <a:tc>
                  <a:txBody>
                    <a:bodyPr/>
                    <a:lstStyle/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ar-SA" sz="1800" b="0" dirty="0" smtClean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800" b="1" dirty="0" smtClean="0">
                          <a:effectLst/>
                        </a:rPr>
                        <a:t>خمس </a:t>
                      </a:r>
                      <a:r>
                        <a:rPr lang="ar-SA" sz="1800" b="1" dirty="0">
                          <a:effectLst/>
                        </a:rPr>
                        <a:t>عشرة : النسب بغير الياء :</a:t>
                      </a:r>
                      <a:endParaRPr lang="en-US" sz="1400" b="1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800" b="0" dirty="0">
                          <a:effectLst/>
                        </a:rPr>
                        <a:t>استعملت العرب بعض الصيغ للدلالة على النسب دون إلحاق الياء المشدودة في آخر الاسم المنسوب إليه ، وهذه الصيغ هي :</a:t>
                      </a:r>
                      <a:endParaRPr lang="en-US" sz="1400" b="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800" b="0" dirty="0">
                          <a:solidFill>
                            <a:srgbClr val="FF0000"/>
                          </a:solidFill>
                          <a:effectLst/>
                        </a:rPr>
                        <a:t>أ – صيغة فعّال للدلالة على النسب فيما تغلب عليه الحرف والصناعات .</a:t>
                      </a:r>
                      <a:endParaRPr lang="en-US" sz="1400" b="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800" b="0" dirty="0">
                          <a:effectLst/>
                        </a:rPr>
                        <a:t>مثل : عطّار ، حدّاد ، جزّار ، بقّال ، نجّار ، نحّاس ، لبّان .</a:t>
                      </a:r>
                      <a:endParaRPr lang="en-US" sz="1400" b="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800" b="0" dirty="0">
                          <a:solidFill>
                            <a:srgbClr val="FF0000"/>
                          </a:solidFill>
                          <a:effectLst/>
                        </a:rPr>
                        <a:t>ب – صيغة فاعل وفَعِل للدلالة على صاحب شيء .</a:t>
                      </a:r>
                      <a:endParaRPr lang="en-US" sz="1400" b="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800" b="0" dirty="0">
                          <a:effectLst/>
                        </a:rPr>
                        <a:t>مثل : لابن أو لَبِن ، طاعم أو طَعِم : أي صاحب الطعام .</a:t>
                      </a:r>
                      <a:endParaRPr lang="en-US" sz="1400" b="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800" b="0" dirty="0">
                          <a:effectLst/>
                        </a:rPr>
                        <a:t>       تامر أو تَمِر : أي صاحب تمر ، دارع أو دَرِع : أي صاحب درع .</a:t>
                      </a:r>
                      <a:endParaRPr lang="en-US" sz="1400" b="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114300" marR="11430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7407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609600" y="2272844"/>
            <a:ext cx="77724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800" b="0" i="0" u="none" strike="noStrike" cap="none" normalizeH="0" baseline="0" dirty="0" smtClean="0">
                <a:ln>
                  <a:noFill/>
                </a:ln>
                <a:effectLst/>
                <a:latin typeface="Sakkal Majalla" pitchFamily="2" charset="-78"/>
                <a:ea typeface="Times New Roman" pitchFamily="18" charset="0"/>
                <a:cs typeface="Sakkal Majalla" pitchFamily="2" charset="-78"/>
              </a:rPr>
              <a:t>سمع عن العرب بعض الأسماء المنسوبة على غير القواعد الأساسية التي ذكرناها آنفاً ، وقد نسب إليها شذوذاً ، وهي مسموعة لا يقاس </a:t>
            </a:r>
            <a:r>
              <a:rPr lang="ar-SA" sz="2800" dirty="0" smtClean="0">
                <a:latin typeface="Sakkal Majalla" pitchFamily="2" charset="-78"/>
                <a:ea typeface="Times New Roman" pitchFamily="18" charset="0"/>
                <a:cs typeface="Sakkal Majalla" pitchFamily="2" charset="-78"/>
              </a:rPr>
              <a:t>عليها :</a:t>
            </a:r>
            <a:endParaRPr kumimoji="0" lang="en-US" sz="3600" b="0" i="0" u="none" strike="noStrike" cap="none" normalizeH="0" baseline="0" dirty="0" smtClean="0">
              <a:ln>
                <a:noFill/>
              </a:ln>
              <a:effectLst/>
              <a:latin typeface="Sakkal Majalla" pitchFamily="2" charset="-78"/>
              <a:cs typeface="Sakkal Majalla" pitchFamily="2" charset="-7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533363" y="963769"/>
            <a:ext cx="388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A" sz="3600" b="1" dirty="0" smtClean="0"/>
              <a:t>شواذ النسب</a:t>
            </a:r>
            <a:endParaRPr lang="en-US" sz="3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999963" y="3581400"/>
            <a:ext cx="441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A" sz="3600" dirty="0" smtClean="0"/>
              <a:t>وأهمها ما يلي :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xmlns="" val="3771518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346813628"/>
              </p:ext>
            </p:extLst>
          </p:nvPr>
        </p:nvGraphicFramePr>
        <p:xfrm>
          <a:off x="228600" y="381000"/>
          <a:ext cx="8610599" cy="6021574"/>
        </p:xfrm>
        <a:graphic>
          <a:graphicData uri="http://schemas.openxmlformats.org/drawingml/2006/table">
            <a:tbl>
              <a:tblPr rtl="1" firstRow="1" firstCol="1" bandRow="1">
                <a:tableStyleId>{08FB837D-C827-4EFA-A057-4D05807E0F7C}</a:tableStyleId>
              </a:tblPr>
              <a:tblGrid>
                <a:gridCol w="1696748"/>
                <a:gridCol w="1300311"/>
                <a:gridCol w="5613540"/>
              </a:tblGrid>
              <a:tr h="362548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400">
                          <a:effectLst/>
                        </a:rPr>
                        <a:t>المنسوب إليه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400">
                          <a:effectLst/>
                        </a:rPr>
                        <a:t>المنسوب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400">
                          <a:effectLst/>
                        </a:rPr>
                        <a:t>الملاحظات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10798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>
                          <a:effectLst/>
                        </a:rPr>
                        <a:t>ثقيف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>
                          <a:effectLst/>
                        </a:rPr>
                        <a:t>ثقفي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>
                          <a:effectLst/>
                        </a:rPr>
                        <a:t>القياس : ثقيفي .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10798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>
                          <a:effectLst/>
                        </a:rPr>
                        <a:t>مرو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>
                          <a:effectLst/>
                        </a:rPr>
                        <a:t>مروزي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>
                          <a:effectLst/>
                        </a:rPr>
                        <a:t>القياس : مروي .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997056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>
                          <a:effectLst/>
                        </a:rPr>
                        <a:t>رب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>
                          <a:effectLst/>
                        </a:rPr>
                        <a:t>رباني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 dirty="0">
                          <a:effectLst/>
                        </a:rPr>
                        <a:t>القياس : ربي ، وقد وردت الصورتان في القرآن الكريم في قوله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 dirty="0">
                          <a:effectLst/>
                        </a:rPr>
                        <a:t>تعالى : { ولكن كونوا ربانيين } 79 آل عمران ، وقوله تعالى :</a:t>
                      </a:r>
                      <a:endParaRPr lang="en-US" sz="1100" dirty="0">
                        <a:effectLst/>
                      </a:endParaRPr>
                    </a:p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 dirty="0">
                          <a:effectLst/>
                        </a:rPr>
                        <a:t>{ قاتل معه ربيون كثير } 146 آل عمران .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10798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>
                          <a:effectLst/>
                        </a:rPr>
                        <a:t>حق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>
                          <a:effectLst/>
                        </a:rPr>
                        <a:t>حقاني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 dirty="0">
                          <a:effectLst/>
                        </a:rPr>
                        <a:t>القياس : حقي .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10798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>
                          <a:effectLst/>
                        </a:rPr>
                        <a:t>تحت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>
                          <a:effectLst/>
                        </a:rPr>
                        <a:t>تحتاني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>
                          <a:effectLst/>
                        </a:rPr>
                        <a:t>القياس : تحتي .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10798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>
                          <a:effectLst/>
                        </a:rPr>
                        <a:t>رى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>
                          <a:effectLst/>
                        </a:rPr>
                        <a:t>رازي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 dirty="0">
                          <a:effectLst/>
                        </a:rPr>
                        <a:t>القياس : رووي .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10798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>
                          <a:effectLst/>
                        </a:rPr>
                        <a:t>بصرة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>
                          <a:effectLst/>
                        </a:rPr>
                        <a:t>بِصري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 dirty="0">
                          <a:effectLst/>
                        </a:rPr>
                        <a:t>بكسر الباء ، والقياس فتحها .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10798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>
                          <a:effectLst/>
                        </a:rPr>
                        <a:t>دهر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>
                          <a:effectLst/>
                        </a:rPr>
                        <a:t>دُهري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>
                          <a:effectLst/>
                        </a:rPr>
                        <a:t>بضم الدال ، والقياس فتحها .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10798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>
                          <a:effectLst/>
                        </a:rPr>
                        <a:t>شَعْر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>
                          <a:effectLst/>
                        </a:rPr>
                        <a:t>شعراني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>
                          <a:effectLst/>
                        </a:rPr>
                        <a:t>والقياس : شَعْري .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10798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>
                          <a:effectLst/>
                        </a:rPr>
                        <a:t>فوق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>
                          <a:effectLst/>
                        </a:rPr>
                        <a:t>فوقاني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>
                          <a:effectLst/>
                        </a:rPr>
                        <a:t>والقياس : فوقي .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10798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>
                          <a:effectLst/>
                        </a:rPr>
                        <a:t>جلولاء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>
                          <a:effectLst/>
                        </a:rPr>
                        <a:t>جلولي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>
                          <a:effectLst/>
                        </a:rPr>
                        <a:t>والقياس : جلولاوي .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10798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>
                          <a:effectLst/>
                        </a:rPr>
                        <a:t>أمية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>
                          <a:effectLst/>
                        </a:rPr>
                        <a:t>أَموي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>
                          <a:effectLst/>
                        </a:rPr>
                        <a:t>والقياس : أُموي بضم الهمزة .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10798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>
                          <a:effectLst/>
                        </a:rPr>
                        <a:t>طيء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>
                          <a:effectLst/>
                        </a:rPr>
                        <a:t>طائي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>
                          <a:effectLst/>
                        </a:rPr>
                        <a:t>والقياس : طيئي .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10798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>
                          <a:effectLst/>
                        </a:rPr>
                        <a:t>يمن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>
                          <a:effectLst/>
                        </a:rPr>
                        <a:t>يمني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>
                          <a:effectLst/>
                        </a:rPr>
                        <a:t>والقياس : يمني .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10798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>
                          <a:effectLst/>
                        </a:rPr>
                        <a:t>بادية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>
                          <a:effectLst/>
                        </a:rPr>
                        <a:t>بدوي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>
                          <a:effectLst/>
                        </a:rPr>
                        <a:t>والقياس : بادي أو بادوي .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10798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 dirty="0">
                          <a:effectLst/>
                        </a:rPr>
                        <a:t>دير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 dirty="0">
                          <a:effectLst/>
                        </a:rPr>
                        <a:t>ديراني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 dirty="0">
                          <a:effectLst/>
                        </a:rPr>
                        <a:t>والقياس : ديري .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048056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107720708"/>
              </p:ext>
            </p:extLst>
          </p:nvPr>
        </p:nvGraphicFramePr>
        <p:xfrm>
          <a:off x="685800" y="381000"/>
          <a:ext cx="7938566" cy="5867400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7938566"/>
              </a:tblGrid>
              <a:tr h="5867400">
                <a:tc>
                  <a:txBody>
                    <a:bodyPr/>
                    <a:lstStyle/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2300" dirty="0">
                          <a:effectLst/>
                        </a:rPr>
                        <a:t>النسب</a:t>
                      </a:r>
                      <a:endParaRPr lang="en-US" sz="110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 dirty="0">
                          <a:effectLst/>
                        </a:rPr>
                        <a:t> </a:t>
                      </a:r>
                      <a:r>
                        <a:rPr lang="ar-SA" sz="1600" b="1" dirty="0" smtClean="0">
                          <a:effectLst/>
                        </a:rPr>
                        <a:t>تعريفه </a:t>
                      </a:r>
                      <a:r>
                        <a:rPr lang="ar-SA" sz="1600" b="1" dirty="0">
                          <a:effectLst/>
                        </a:rPr>
                        <a:t>:</a:t>
                      </a:r>
                      <a:r>
                        <a:rPr lang="ar-SA" sz="1400" dirty="0">
                          <a:effectLst/>
                        </a:rPr>
                        <a:t> أن تلحق آخر الاسم ياء مشددة مكسورة ما قبلها ، للدلالة على نسبة شيء إلى آخر .</a:t>
                      </a:r>
                      <a:endParaRPr lang="en-US" sz="110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600" b="1" dirty="0">
                          <a:effectLst/>
                        </a:rPr>
                        <a:t>مثل : </a:t>
                      </a:r>
                      <a:r>
                        <a:rPr lang="ar-SA" sz="1400" dirty="0">
                          <a:effectLst/>
                        </a:rPr>
                        <a:t>تميم تميمي ، عمر عمري ، مصر مصري ، لبنان لبناني .</a:t>
                      </a:r>
                      <a:endParaRPr lang="en-US" sz="110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400" dirty="0">
                          <a:effectLst/>
                        </a:rPr>
                        <a:t>ويسمى الاسم المتصل بياء النسب منسوباً ، ويسمى قبل اتصاله بها منسوباً إليه ، وتسمى الياء المشددة ياء النسب .</a:t>
                      </a:r>
                      <a:endParaRPr lang="en-US" sz="110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400" b="1" dirty="0">
                          <a:effectLst/>
                        </a:rPr>
                        <a:t> </a:t>
                      </a:r>
                      <a:r>
                        <a:rPr lang="ar-SA" sz="1600" b="1" dirty="0" smtClean="0">
                          <a:effectLst/>
                        </a:rPr>
                        <a:t>دلالات النسب</a:t>
                      </a:r>
                      <a:endParaRPr lang="ar-SA" sz="1200" b="1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400" dirty="0" smtClean="0">
                          <a:effectLst/>
                        </a:rPr>
                        <a:t>للنسب </a:t>
                      </a:r>
                      <a:r>
                        <a:rPr lang="ar-SA" sz="1400" dirty="0">
                          <a:effectLst/>
                        </a:rPr>
                        <a:t>دلالات متعددة أهمها :</a:t>
                      </a:r>
                      <a:endParaRPr lang="en-US" sz="110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400" dirty="0" smtClean="0">
                          <a:effectLst/>
                        </a:rPr>
                        <a:t>على </a:t>
                      </a:r>
                      <a:r>
                        <a:rPr lang="ar-SA" sz="1400" dirty="0" smtClean="0">
                          <a:solidFill>
                            <a:srgbClr val="FF0000"/>
                          </a:solidFill>
                          <a:effectLst/>
                        </a:rPr>
                        <a:t>الجنس </a:t>
                      </a:r>
                      <a:r>
                        <a:rPr lang="ar-SA" sz="1400" dirty="0">
                          <a:effectLst/>
                        </a:rPr>
                        <a:t>، مثل : عربي ، صيني ، هندي ، فرنسي .</a:t>
                      </a:r>
                      <a:endParaRPr lang="en-US" sz="110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400" dirty="0">
                          <a:effectLst/>
                        </a:rPr>
                        <a:t>أو</a:t>
                      </a:r>
                      <a:r>
                        <a:rPr lang="ar-SA" sz="1400" dirty="0">
                          <a:solidFill>
                            <a:srgbClr val="FF0000"/>
                          </a:solidFill>
                          <a:effectLst/>
                        </a:rPr>
                        <a:t> الموطن </a:t>
                      </a:r>
                      <a:r>
                        <a:rPr lang="ar-SA" sz="1400" dirty="0">
                          <a:effectLst/>
                        </a:rPr>
                        <a:t>، مثل : مدني ، مكي ، دمشقي ، قدسي .</a:t>
                      </a:r>
                      <a:endParaRPr lang="en-US" sz="110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400" dirty="0">
                          <a:effectLst/>
                        </a:rPr>
                        <a:t>أو</a:t>
                      </a:r>
                      <a:r>
                        <a:rPr lang="ar-SA" sz="1400" dirty="0">
                          <a:solidFill>
                            <a:srgbClr val="FF0000"/>
                          </a:solidFill>
                          <a:effectLst/>
                        </a:rPr>
                        <a:t> </a:t>
                      </a:r>
                      <a:r>
                        <a:rPr lang="ar-SA" sz="1400" dirty="0" smtClean="0">
                          <a:solidFill>
                            <a:srgbClr val="FF0000"/>
                          </a:solidFill>
                          <a:effectLst/>
                        </a:rPr>
                        <a:t>الدين </a:t>
                      </a:r>
                      <a:r>
                        <a:rPr lang="ar-SA" sz="1400" dirty="0">
                          <a:effectLst/>
                        </a:rPr>
                        <a:t>، مثل : إسلامي ، مسيحي ، يهودي .</a:t>
                      </a:r>
                      <a:endParaRPr lang="en-US" sz="110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400" dirty="0">
                          <a:effectLst/>
                        </a:rPr>
                        <a:t>أو </a:t>
                      </a:r>
                      <a:r>
                        <a:rPr lang="ar-SA" sz="1400" dirty="0">
                          <a:solidFill>
                            <a:srgbClr val="FF0000"/>
                          </a:solidFill>
                          <a:effectLst/>
                        </a:rPr>
                        <a:t>الحرفة ، </a:t>
                      </a:r>
                      <a:r>
                        <a:rPr lang="ar-SA" sz="1400" dirty="0">
                          <a:effectLst/>
                        </a:rPr>
                        <a:t>مثل : زراعي ، تجاري ، صناعي ، هندسي .</a:t>
                      </a:r>
                      <a:endParaRPr lang="en-US" sz="110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400" dirty="0">
                          <a:effectLst/>
                        </a:rPr>
                        <a:t>أو </a:t>
                      </a:r>
                      <a:r>
                        <a:rPr lang="ar-SA" sz="1400" dirty="0">
                          <a:solidFill>
                            <a:srgbClr val="FF0000"/>
                          </a:solidFill>
                          <a:effectLst/>
                        </a:rPr>
                        <a:t>صفة من الصفات </a:t>
                      </a:r>
                      <a:r>
                        <a:rPr lang="ar-SA" sz="1400" dirty="0">
                          <a:effectLst/>
                        </a:rPr>
                        <a:t>، مثل : ذهبي ، فضي ، أرضي ، بحري ، جوي ، رملي .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110258" marR="110258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788017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757910840"/>
              </p:ext>
            </p:extLst>
          </p:nvPr>
        </p:nvGraphicFramePr>
        <p:xfrm>
          <a:off x="304800" y="304800"/>
          <a:ext cx="8305800" cy="6172206"/>
        </p:xfrm>
        <a:graphic>
          <a:graphicData uri="http://schemas.openxmlformats.org/drawingml/2006/table">
            <a:tbl>
              <a:tblPr rtl="1" firstRow="1" firstCol="1" bandRow="1">
                <a:tableStyleId>{08FB837D-C827-4EFA-A057-4D05807E0F7C}</a:tableStyleId>
              </a:tblPr>
              <a:tblGrid>
                <a:gridCol w="1574264"/>
                <a:gridCol w="1518736"/>
                <a:gridCol w="5212800"/>
              </a:tblGrid>
              <a:tr h="474724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400">
                          <a:effectLst/>
                        </a:rPr>
                        <a:t>المنسوب إليه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400">
                          <a:effectLst/>
                        </a:rPr>
                        <a:t>المنسوب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400">
                          <a:effectLst/>
                        </a:rPr>
                        <a:t>الملاحظات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06963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 kern="1800">
                          <a:effectLst/>
                        </a:rPr>
                        <a:t>عشواء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>
                          <a:effectLst/>
                        </a:rPr>
                        <a:t>عشوائي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>
                          <a:effectLst/>
                        </a:rPr>
                        <a:t>القياس : عشواوي .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06963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>
                          <a:effectLst/>
                        </a:rPr>
                        <a:t>بحرين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>
                          <a:effectLst/>
                        </a:rPr>
                        <a:t>بحراني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>
                          <a:effectLst/>
                        </a:rPr>
                        <a:t>القياس : بحري بردها إلى المفرد ثم النسب إليه .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06963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>
                          <a:effectLst/>
                        </a:rPr>
                        <a:t>حضرموت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>
                          <a:effectLst/>
                        </a:rPr>
                        <a:t>حضرمي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 dirty="0">
                          <a:effectLst/>
                        </a:rPr>
                        <a:t>القياس : حضري .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06963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>
                          <a:effectLst/>
                        </a:rPr>
                        <a:t>الناصرة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>
                          <a:effectLst/>
                        </a:rPr>
                        <a:t>نصراني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>
                          <a:effectLst/>
                        </a:rPr>
                        <a:t>القياس : ناصري .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06963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>
                          <a:effectLst/>
                        </a:rPr>
                        <a:t>روح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>
                          <a:effectLst/>
                        </a:rPr>
                        <a:t>روحاني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>
                          <a:effectLst/>
                        </a:rPr>
                        <a:t>القياس : روحي .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06963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>
                          <a:effectLst/>
                        </a:rPr>
                        <a:t>السهل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>
                          <a:effectLst/>
                        </a:rPr>
                        <a:t>سُهلي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>
                          <a:effectLst/>
                        </a:rPr>
                        <a:t>بضم السين ، والقياس : فتحها .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06963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>
                          <a:effectLst/>
                        </a:rPr>
                        <a:t>الشام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>
                          <a:effectLst/>
                        </a:rPr>
                        <a:t>شامٍ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>
                          <a:effectLst/>
                        </a:rPr>
                        <a:t>بتخفيف ياء النسب ، والقياس : بتشديدها : شاميّ .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06963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>
                          <a:effectLst/>
                        </a:rPr>
                        <a:t>كبير الأنف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>
                          <a:effectLst/>
                        </a:rPr>
                        <a:t>أنافي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>
                          <a:effectLst/>
                        </a:rPr>
                        <a:t>القياس : أنفي .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06963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>
                          <a:effectLst/>
                        </a:rPr>
                        <a:t>ردينة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>
                          <a:effectLst/>
                        </a:rPr>
                        <a:t>رديني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>
                          <a:effectLst/>
                        </a:rPr>
                        <a:t>القياس : رُدَني .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06963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>
                          <a:effectLst/>
                        </a:rPr>
                        <a:t>نويرة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>
                          <a:effectLst/>
                        </a:rPr>
                        <a:t>نويري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>
                          <a:effectLst/>
                        </a:rPr>
                        <a:t>القياس : نُوري .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06963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>
                          <a:effectLst/>
                        </a:rPr>
                        <a:t>طبيعة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>
                          <a:effectLst/>
                        </a:rPr>
                        <a:t>طبيعي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>
                          <a:effectLst/>
                        </a:rPr>
                        <a:t>القياس : طَبَعي .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06963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>
                          <a:effectLst/>
                        </a:rPr>
                        <a:t>قرية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>
                          <a:effectLst/>
                        </a:rPr>
                        <a:t>قروي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>
                          <a:effectLst/>
                        </a:rPr>
                        <a:t>القياس : قَرْييّ .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06963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>
                          <a:effectLst/>
                        </a:rPr>
                        <a:t>قريش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>
                          <a:effectLst/>
                        </a:rPr>
                        <a:t>قُرَشيّ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>
                          <a:effectLst/>
                        </a:rPr>
                        <a:t>القياس : قريشيّ .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06963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>
                          <a:effectLst/>
                        </a:rPr>
                        <a:t>هذيل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>
                          <a:effectLst/>
                        </a:rPr>
                        <a:t>هذلي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 dirty="0">
                          <a:effectLst/>
                        </a:rPr>
                        <a:t>القياس : هذيليّ .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059693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380" t="9758" r="29572" b="48329"/>
          <a:stretch/>
        </p:blipFill>
        <p:spPr bwMode="auto">
          <a:xfrm>
            <a:off x="646940" y="1295400"/>
            <a:ext cx="7758277" cy="43434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309859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/>
              <a:t>المراجع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ar-SA" dirty="0" smtClean="0"/>
              <a:t>موقع الدكتور مسعد زياد</a:t>
            </a:r>
          </a:p>
          <a:p>
            <a:pPr algn="r" rtl="1"/>
            <a:r>
              <a:rPr lang="ar-SA" dirty="0" smtClean="0"/>
              <a:t>التطبيق الصرفي لعبدو الراجحي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324701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3293197"/>
              </p:ext>
            </p:extLst>
          </p:nvPr>
        </p:nvGraphicFramePr>
        <p:xfrm>
          <a:off x="457200" y="685800"/>
          <a:ext cx="8229600" cy="5294154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8229600"/>
              </a:tblGrid>
              <a:tr h="5294154">
                <a:tc>
                  <a:txBody>
                    <a:bodyPr/>
                    <a:lstStyle/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1" dirty="0">
                          <a:effectLst/>
                        </a:rPr>
                        <a:t>كيفية النسب</a:t>
                      </a:r>
                      <a:endParaRPr lang="en-US" sz="2000" b="1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ar-SA" sz="1400" dirty="0" smtClean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400" dirty="0" smtClean="0">
                          <a:effectLst/>
                        </a:rPr>
                        <a:t>عند </a:t>
                      </a:r>
                      <a:r>
                        <a:rPr lang="ar-SA" sz="1400" dirty="0">
                          <a:effectLst/>
                        </a:rPr>
                        <a:t>النسب إلى اسم ما ، يجب أن يلحق بالاسم المنسوب إليه ياء مشددة مكسور ما قبلها . وقد يحدث في الاسم بعض التغييرات أثناء عملية النسب ، وهي كالتالي :</a:t>
                      </a:r>
                      <a:endParaRPr lang="en-US" sz="140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400" dirty="0">
                          <a:solidFill>
                            <a:srgbClr val="FF0000"/>
                          </a:solidFill>
                          <a:effectLst/>
                        </a:rPr>
                        <a:t>1 ـ التغيير اللفظي : </a:t>
                      </a:r>
                      <a:r>
                        <a:rPr lang="ar-SA" sz="1400" dirty="0">
                          <a:effectLst/>
                        </a:rPr>
                        <a:t>وهي إلحاق الياء المشددة في آخر المنسوب إليه ، مكسور ما قبلها .</a:t>
                      </a:r>
                      <a:endParaRPr lang="en-US" sz="140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400" dirty="0">
                          <a:solidFill>
                            <a:srgbClr val="FF0000"/>
                          </a:solidFill>
                          <a:effectLst/>
                        </a:rPr>
                        <a:t>2 ـ التغيير المعنوي : </a:t>
                      </a:r>
                      <a:r>
                        <a:rPr lang="ar-SA" sz="1400" dirty="0">
                          <a:effectLst/>
                        </a:rPr>
                        <a:t>وهو أن يصبح اللفظ اسماً للمنسوب بعد أن كان اسماً للمنسوب إليه .</a:t>
                      </a:r>
                      <a:endParaRPr lang="en-US" sz="140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400" dirty="0">
                          <a:solidFill>
                            <a:srgbClr val="FF0000"/>
                          </a:solidFill>
                          <a:effectLst/>
                        </a:rPr>
                        <a:t>3 ـ التغيير الحكمي : </a:t>
                      </a:r>
                      <a:r>
                        <a:rPr lang="ar-SA" sz="1400" dirty="0">
                          <a:effectLst/>
                        </a:rPr>
                        <a:t>وهو أن يعامل المنسوب معاملة الصفة المشبهة في رفعه المضمر والظاهر .</a:t>
                      </a:r>
                      <a:endParaRPr lang="en-US" sz="140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400" dirty="0">
                          <a:effectLst/>
                        </a:rPr>
                        <a:t>مثل : محمد مكيّ أبوه . أبوه فاعل مرفوع للصفة المشبهة " مكي " وهو المنسوب .</a:t>
                      </a:r>
                      <a:endParaRPr lang="en-US" sz="140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400" dirty="0">
                          <a:effectLst/>
                        </a:rPr>
                        <a:t>أو : محمد مكي . الفاعل ضمير مستتر في كلمة " مكي " .</a:t>
                      </a:r>
                      <a:endParaRPr lang="en-US" sz="140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400" dirty="0">
                          <a:effectLst/>
                        </a:rPr>
                        <a:t>أما بالنسبة للفظ المنسوب إليه ، فمنه ما لا يتغير عند النسب ، مثل :</a:t>
                      </a:r>
                      <a:endParaRPr lang="en-US" sz="140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400" dirty="0">
                          <a:effectLst/>
                        </a:rPr>
                        <a:t>خليل خليلي ، ومنه ما يتغير ، مثل : عصا عصوى ، وقبيلة قبلى .</a:t>
                      </a:r>
                      <a:endParaRPr lang="en-US" sz="140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400" dirty="0">
                          <a:effectLst/>
                        </a:rPr>
                        <a:t>التغييرات اللفظية التي تحدث في المنسوب إليه يلحق المنسوب إليه كثير من التغيرات اللفظية عند عملية النسب </a:t>
                      </a:r>
                      <a:r>
                        <a:rPr lang="ar-SA" sz="1400" dirty="0" smtClean="0">
                          <a:effectLst/>
                        </a:rPr>
                        <a:t>وسوف </a:t>
                      </a:r>
                      <a:r>
                        <a:rPr lang="ar-SA" sz="1400" dirty="0">
                          <a:effectLst/>
                        </a:rPr>
                        <a:t>نتتبعها في الأسماء المختلفة كل على حدة :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114300" marR="11430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892621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782447247"/>
              </p:ext>
            </p:extLst>
          </p:nvPr>
        </p:nvGraphicFramePr>
        <p:xfrm>
          <a:off x="381000" y="304800"/>
          <a:ext cx="8382000" cy="6163373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8382000"/>
              </a:tblGrid>
              <a:tr h="6163373">
                <a:tc>
                  <a:txBody>
                    <a:bodyPr/>
                    <a:lstStyle/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ar-SA" sz="1000" dirty="0" smtClean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ar-SA" sz="1000" dirty="0" smtClean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ar-SA" sz="1000" dirty="0" smtClean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ar-SA" sz="2000" dirty="0" smtClean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2000" dirty="0" smtClean="0">
                          <a:effectLst/>
                        </a:rPr>
                        <a:t>أولاً </a:t>
                      </a:r>
                      <a:r>
                        <a:rPr lang="ar-SA" sz="2000" dirty="0">
                          <a:effectLst/>
                        </a:rPr>
                        <a:t>: النسب إلى المختوم بتاء التأنيث :</a:t>
                      </a:r>
                      <a:endParaRPr lang="en-US" sz="2000" dirty="0">
                        <a:effectLst/>
                      </a:endParaRPr>
                    </a:p>
                    <a:p>
                      <a:pPr marL="720090" marR="72009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600" dirty="0">
                          <a:effectLst/>
                        </a:rPr>
                        <a:t>عند النسب إلى الاسم المؤنث بتاء التأنيث المربوطة ، يجب حذفها .</a:t>
                      </a:r>
                      <a:endParaRPr lang="en-US" sz="160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600" dirty="0">
                          <a:effectLst/>
                        </a:rPr>
                        <a:t>مثل : مكة مكي ، مدينة مدني ، قاهرة قاهري ، سورية سوري .</a:t>
                      </a:r>
                      <a:endParaRPr lang="en-US" sz="160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600" dirty="0">
                          <a:effectLst/>
                        </a:rPr>
                        <a:t>ولا يصح أن نقول : مكتي أو مدينتي </a:t>
                      </a:r>
                      <a:r>
                        <a:rPr lang="ar-SA" sz="1600" dirty="0" smtClean="0">
                          <a:effectLst/>
                        </a:rPr>
                        <a:t>.</a:t>
                      </a:r>
                      <a:r>
                        <a:rPr lang="ar-SA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600" dirty="0" smtClean="0">
                          <a:effectLst/>
                        </a:rPr>
                        <a:t> </a:t>
                      </a:r>
                      <a:endParaRPr lang="en-US" sz="1600" dirty="0">
                        <a:effectLst/>
                      </a:endParaRPr>
                    </a:p>
                  </a:txBody>
                  <a:tcPr marL="65750" marR="6575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527916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772855646"/>
              </p:ext>
            </p:extLst>
          </p:nvPr>
        </p:nvGraphicFramePr>
        <p:xfrm>
          <a:off x="381000" y="304800"/>
          <a:ext cx="8382000" cy="6163373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8382000"/>
              </a:tblGrid>
              <a:tr h="6163373">
                <a:tc>
                  <a:txBody>
                    <a:bodyPr/>
                    <a:lstStyle/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 dirty="0" smtClean="0">
                          <a:effectLst/>
                        </a:rPr>
                        <a:t> </a:t>
                      </a:r>
                      <a:endParaRPr lang="en-US" sz="120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 dirty="0">
                          <a:effectLst/>
                        </a:rPr>
                        <a:t>ثانياً : النسب إلى الاسم المختوم بياء مشددة :</a:t>
                      </a:r>
                      <a:endParaRPr lang="en-US" sz="120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 dirty="0">
                          <a:effectLst/>
                        </a:rPr>
                        <a:t>إذا أردنا النسب إلى الاسم المختوم بياء مشددة يجب مراعاة عدد الحروف التي قبل الياء ، وذلك كالتالي :</a:t>
                      </a:r>
                      <a:endParaRPr lang="en-US" sz="120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 dirty="0">
                          <a:solidFill>
                            <a:srgbClr val="FF0000"/>
                          </a:solidFill>
                          <a:effectLst/>
                        </a:rPr>
                        <a:t>أ – الياء المشددة بعد حرف واحد :</a:t>
                      </a:r>
                      <a:endParaRPr lang="en-US" sz="120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 dirty="0">
                          <a:effectLst/>
                        </a:rPr>
                        <a:t>إذا نسبت إلى الاسم المنتهي بياء مشددة قبلها حرف واحد يجب منك الإدغام وإعادة الياء الأولى إلى أصلها مع فتحها أو قلب الياء الثانية واواً .</a:t>
                      </a:r>
                      <a:endParaRPr lang="en-US" sz="120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 dirty="0">
                          <a:effectLst/>
                        </a:rPr>
                        <a:t>مثل : حيٌّ : حيويٌّ . بقيت الياء الأولى كما هي لأن أصلها الياء ، وقلبت الثانية واواً .</a:t>
                      </a:r>
                      <a:endParaRPr lang="en-US" sz="120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 dirty="0">
                          <a:effectLst/>
                        </a:rPr>
                        <a:t>طيٌّ : طوويٌّ . ردت الألف الأولى إلى أصلها الواو ، وقلبت الثانية واواً .</a:t>
                      </a:r>
                      <a:endParaRPr lang="en-US" sz="120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 dirty="0">
                          <a:effectLst/>
                        </a:rPr>
                        <a:t>ومنه : غيٌّ : غوويٌّ ، ريٌّ : روويٌّ .</a:t>
                      </a:r>
                      <a:endParaRPr lang="en-US" sz="120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 dirty="0">
                          <a:solidFill>
                            <a:srgbClr val="FF0000"/>
                          </a:solidFill>
                          <a:effectLst/>
                        </a:rPr>
                        <a:t>ب – الياء المشددة بعد حرفين :</a:t>
                      </a:r>
                      <a:endParaRPr lang="en-US" sz="120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 dirty="0">
                          <a:effectLst/>
                        </a:rPr>
                        <a:t>إذا كانت الياء المشددة بعد حرفين نحذف الأولى وتقلب الثانية واواً ونفتح ما قبلها .</a:t>
                      </a:r>
                      <a:endParaRPr lang="en-US" sz="120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 dirty="0">
                          <a:effectLst/>
                        </a:rPr>
                        <a:t>مثل : عليٌّ : علويٌّ ، نبيٌّ : نبويٌّ ، عديٌّ : عدويٌّ .</a:t>
                      </a:r>
                      <a:endParaRPr lang="en-US" sz="120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 dirty="0">
                          <a:effectLst/>
                        </a:rPr>
                        <a:t>       قصيٌّ : قصويٌّ ، أمية : أمويٌّ ، مع ملاحظة حذف التاء .</a:t>
                      </a:r>
                      <a:endParaRPr lang="en-US" sz="120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 dirty="0">
                          <a:solidFill>
                            <a:srgbClr val="FF0000"/>
                          </a:solidFill>
                          <a:effectLst/>
                        </a:rPr>
                        <a:t>ج – الياء المشددة بعد ثلاثة أحرف فأكثر :</a:t>
                      </a:r>
                      <a:endParaRPr lang="en-US" sz="120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 dirty="0">
                          <a:effectLst/>
                        </a:rPr>
                        <a:t>إذا نسبت إلى الاسم المختوم بياء مشددة قبلها ثلاثة أحرف فصاعداً حذفت الياء وجعلت محلها ياء النسب .</a:t>
                      </a:r>
                      <a:endParaRPr lang="en-US" sz="120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 dirty="0">
                          <a:effectLst/>
                        </a:rPr>
                        <a:t>مثل : منسيّ : منسيّ ، كرسيّ : كرسيّ ، شافعيّ : شافعيّ .</a:t>
                      </a:r>
                      <a:endParaRPr lang="en-US" sz="120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 dirty="0">
                          <a:effectLst/>
                        </a:rPr>
                        <a:t>ومنه قوله تعالى : { وسع كرسيه السموات والأرض } 5 النور </a:t>
                      </a:r>
                      <a:r>
                        <a:rPr lang="ar-SA" sz="1200" dirty="0" smtClean="0">
                          <a:effectLst/>
                        </a:rPr>
                        <a:t>.</a:t>
                      </a:r>
                      <a:endParaRPr lang="en-US" sz="1200" dirty="0">
                        <a:effectLst/>
                      </a:endParaRPr>
                    </a:p>
                  </a:txBody>
                  <a:tcPr marL="65750" marR="6575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401851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584024804"/>
              </p:ext>
            </p:extLst>
          </p:nvPr>
        </p:nvGraphicFramePr>
        <p:xfrm>
          <a:off x="609600" y="304800"/>
          <a:ext cx="8153400" cy="6096000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8153400"/>
              </a:tblGrid>
              <a:tr h="6096000">
                <a:tc>
                  <a:txBody>
                    <a:bodyPr/>
                    <a:lstStyle/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050" dirty="0">
                          <a:effectLst/>
                        </a:rPr>
                        <a:t> </a:t>
                      </a:r>
                      <a:endParaRPr lang="en-US" sz="100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400" dirty="0" smtClean="0">
                          <a:effectLst/>
                        </a:rPr>
                        <a:t>ثالثاً </a:t>
                      </a:r>
                      <a:r>
                        <a:rPr lang="ar-SA" sz="1400" dirty="0">
                          <a:effectLst/>
                        </a:rPr>
                        <a:t>: النسب إلى المقصور :</a:t>
                      </a:r>
                      <a:endParaRPr lang="en-US" sz="100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400" dirty="0">
                          <a:effectLst/>
                        </a:rPr>
                        <a:t>المقصور هو الاسم الذي ينتهي بألف لازمة ، وعند النسب إليه لا بد أن يحدث فيه تغييرات ، ولكن هذه التغييرات تتوقف على عدد الأحرف التي تسبق الألف المقصورة وسنرى هذا من خلال الأمثلة :</a:t>
                      </a:r>
                      <a:endParaRPr lang="en-US" sz="100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400" dirty="0">
                          <a:solidFill>
                            <a:srgbClr val="FF0000"/>
                          </a:solidFill>
                          <a:effectLst/>
                        </a:rPr>
                        <a:t>أ – إذا كانت ألف المقصور ثالثة قلبت واواً .</a:t>
                      </a:r>
                      <a:endParaRPr lang="en-US" sz="100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400" dirty="0">
                          <a:effectLst/>
                        </a:rPr>
                        <a:t>نحو : عصا : عصوىٌّ ، فتى : فتوىٌّ ، قنا : قنوىٌّ ، نشا : نشوىٌّ .</a:t>
                      </a:r>
                      <a:endParaRPr lang="en-US" sz="100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400" dirty="0">
                          <a:solidFill>
                            <a:srgbClr val="FF0000"/>
                          </a:solidFill>
                          <a:effectLst/>
                        </a:rPr>
                        <a:t>ب – وإذا كانت الألف رابعة </a:t>
                      </a:r>
                      <a:r>
                        <a:rPr lang="ar-SA" sz="1400" dirty="0">
                          <a:effectLst/>
                        </a:rPr>
                        <a:t>، والحرف الثاني من الاسم متحركاً حذفت الألف عند النسب ، مثل : كندا : كنديّ ، بردى : برديّ ، بنما : بنميّ .</a:t>
                      </a:r>
                      <a:endParaRPr lang="en-US" sz="100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400" dirty="0">
                          <a:effectLst/>
                        </a:rPr>
                        <a:t>* فإذا كان ثاني الاسم ساكناً جاز حذف الألف أو قلبها واواً ، فإذا قلبنا الألف واواً جاز أن نزيد ألفاً قبلها .</a:t>
                      </a:r>
                      <a:endParaRPr lang="en-US" sz="100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400" dirty="0">
                          <a:effectLst/>
                        </a:rPr>
                        <a:t>مثل : بنهى : بنهيّ أو بنهويّ أو بنهاويّ .</a:t>
                      </a:r>
                      <a:endParaRPr lang="en-US" sz="100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400" dirty="0">
                          <a:effectLst/>
                        </a:rPr>
                        <a:t>       يافا : يافيّ أو يافويّ أو يافاوي .</a:t>
                      </a:r>
                      <a:endParaRPr lang="en-US" sz="100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400" dirty="0">
                          <a:effectLst/>
                        </a:rPr>
                        <a:t>       طنطا : طنطي أو طنطوي أو طنطاوي .</a:t>
                      </a:r>
                      <a:endParaRPr lang="en-US" sz="100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400" dirty="0">
                          <a:effectLst/>
                        </a:rPr>
                        <a:t>       مرسى : مرسي أو مرسوي أو مرساوي .</a:t>
                      </a:r>
                      <a:endParaRPr lang="en-US" sz="100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400" dirty="0">
                          <a:solidFill>
                            <a:srgbClr val="FF0000"/>
                          </a:solidFill>
                          <a:effectLst/>
                        </a:rPr>
                        <a:t>ج – وإذا كانت الألف خامسة فأكثر وجب حذفها .</a:t>
                      </a:r>
                      <a:endParaRPr lang="en-US" sz="100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400" dirty="0">
                          <a:effectLst/>
                        </a:rPr>
                        <a:t>مثل : فرنسا : فرنسيّ ، أمريكا : أمريكيّ ، مصطفى : مصطفيّ ، حبارى : حباريّ ، مستشفى : مستشفيّ ، منتدى : منتديّ .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538" marR="95538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578243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841855164"/>
              </p:ext>
            </p:extLst>
          </p:nvPr>
        </p:nvGraphicFramePr>
        <p:xfrm>
          <a:off x="457200" y="304801"/>
          <a:ext cx="8153400" cy="5943600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8153400"/>
              </a:tblGrid>
              <a:tr h="5943600">
                <a:tc>
                  <a:txBody>
                    <a:bodyPr/>
                    <a:lstStyle/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ar-SA" sz="1400" dirty="0" smtClean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ar-SA" sz="1400" dirty="0" smtClean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400" dirty="0" smtClean="0">
                          <a:effectLst/>
                        </a:rPr>
                        <a:t>رابعاً </a:t>
                      </a:r>
                      <a:r>
                        <a:rPr lang="ar-SA" sz="1400" dirty="0">
                          <a:effectLst/>
                        </a:rPr>
                        <a:t>: النسب إلى الممدود :</a:t>
                      </a:r>
                      <a:endParaRPr lang="en-US" sz="110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400" dirty="0">
                          <a:effectLst/>
                        </a:rPr>
                        <a:t>الممدود وهو الاسم الذي ينتهي بألف وهمزة " همزة ممدودة كما يسميه الصرفيون " وعند النسب إليه لا بد من مراعاة نوع الهمزة .</a:t>
                      </a:r>
                      <a:endParaRPr lang="en-US" sz="110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400" dirty="0">
                          <a:solidFill>
                            <a:srgbClr val="FF0000"/>
                          </a:solidFill>
                          <a:effectLst/>
                        </a:rPr>
                        <a:t>أ – فإن كانت همزته أصلية بقيت عند النسب .</a:t>
                      </a:r>
                      <a:endParaRPr lang="en-US" sz="110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400" dirty="0">
                          <a:effectLst/>
                        </a:rPr>
                        <a:t>مثل : إنشاء : إنشائيّ ، قرّاء : قرّائيّ ، ابتداء : ابتدائيّ ، وضاء : وضائيّ ، وباء : وبائيّ .</a:t>
                      </a:r>
                      <a:endParaRPr lang="en-US" sz="110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400" dirty="0">
                          <a:solidFill>
                            <a:srgbClr val="FF0000"/>
                          </a:solidFill>
                          <a:effectLst/>
                        </a:rPr>
                        <a:t>ب – وإن كانت همزته للتأنيث وجب قلبها واواً .</a:t>
                      </a:r>
                      <a:endParaRPr lang="en-US" sz="110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400" dirty="0">
                          <a:effectLst/>
                        </a:rPr>
                        <a:t>مثل : صحراء : صحراويّ ، حمراء : حمراويّ ، حسناء : حسناويّ .</a:t>
                      </a:r>
                      <a:endParaRPr lang="en-US" sz="110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400" dirty="0">
                          <a:effectLst/>
                        </a:rPr>
                        <a:t>       نجلاء : نجلاوي ، هيفاء : هيفاوي ، زرقاء : زرقاوي .</a:t>
                      </a:r>
                      <a:endParaRPr lang="en-US" sz="110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400" dirty="0">
                          <a:solidFill>
                            <a:srgbClr val="FF0000"/>
                          </a:solidFill>
                          <a:effectLst/>
                        </a:rPr>
                        <a:t>ج – وإن كانت همزته منقلبة عن واو أو ياء جاز بقاؤها أو قلبها واواً .</a:t>
                      </a:r>
                      <a:endParaRPr lang="en-US" sz="110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400" dirty="0">
                          <a:effectLst/>
                        </a:rPr>
                        <a:t>مثل : سماء : سمائيّ أو سماويّ ، دعاء : دعائيّ أو دعاويّ .</a:t>
                      </a:r>
                      <a:endParaRPr lang="en-US" sz="110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400" dirty="0">
                          <a:effectLst/>
                        </a:rPr>
                        <a:t>       بناء : بنائيّ أو بناويّ ، فداء : فدائيّ أو فداويّ .</a:t>
                      </a:r>
                      <a:endParaRPr lang="en-US" sz="110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400" dirty="0">
                          <a:effectLst/>
                        </a:rPr>
                        <a:t>وبقاء الهمزة أفصح </a:t>
                      </a:r>
                      <a:r>
                        <a:rPr lang="ar-SA" sz="1400" dirty="0" smtClean="0">
                          <a:effectLst/>
                        </a:rPr>
                        <a:t>.</a:t>
                      </a:r>
                      <a:endParaRPr lang="en-US" sz="110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400" dirty="0" smtClean="0">
                          <a:effectLst/>
                        </a:rPr>
                        <a:t> 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513" marR="62513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7198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684684217"/>
              </p:ext>
            </p:extLst>
          </p:nvPr>
        </p:nvGraphicFramePr>
        <p:xfrm>
          <a:off x="457200" y="304800"/>
          <a:ext cx="8153400" cy="6217031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8153400"/>
              </a:tblGrid>
              <a:tr h="6217031">
                <a:tc>
                  <a:txBody>
                    <a:bodyPr/>
                    <a:lstStyle/>
                    <a:p>
                      <a:pPr marL="720090" marR="72009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050" dirty="0" smtClean="0">
                          <a:effectLst/>
                        </a:rPr>
                        <a:t> </a:t>
                      </a:r>
                      <a:endParaRPr lang="en-US" sz="90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400" dirty="0">
                          <a:effectLst/>
                        </a:rPr>
                        <a:t>خامساً : النسب إلى المنقوص :</a:t>
                      </a:r>
                      <a:endParaRPr lang="en-US" sz="110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400" dirty="0">
                          <a:effectLst/>
                        </a:rPr>
                        <a:t>المنقوص هو الاسم الذي ينتهي بياء لازمة ، وعند النسب إليه يجب مراعاة الآتي :</a:t>
                      </a:r>
                      <a:endParaRPr lang="en-US" sz="110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400" dirty="0">
                          <a:solidFill>
                            <a:srgbClr val="FF0000"/>
                          </a:solidFill>
                          <a:effectLst/>
                        </a:rPr>
                        <a:t>أ – إن كانت ياؤه ثالثة وجب قلبها واواً وفتح ما قبلها .</a:t>
                      </a:r>
                      <a:endParaRPr lang="en-US" sz="110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400" dirty="0">
                          <a:effectLst/>
                        </a:rPr>
                        <a:t>مثل : ندٍ : ندويّ ، الشجي : الشجوىّ ، صدٍ : صدوى ، الرضى : الرضوى .</a:t>
                      </a:r>
                      <a:endParaRPr lang="en-US" sz="110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400" dirty="0">
                          <a:effectLst/>
                        </a:rPr>
                        <a:t>ولا فرق إن كان الاسم متصلاً بأل التعريف أو مجرداً منها كما هو في الأمثلة السابقة .</a:t>
                      </a:r>
                      <a:endParaRPr lang="en-US" sz="110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400" dirty="0">
                          <a:solidFill>
                            <a:srgbClr val="FF0000"/>
                          </a:solidFill>
                          <a:effectLst/>
                        </a:rPr>
                        <a:t>ب – وإن كانت ياؤه رابعة جاز حذفها أو قلبها واواً وفتح ما قبلها .</a:t>
                      </a:r>
                      <a:endParaRPr lang="en-US" sz="110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400" dirty="0">
                          <a:effectLst/>
                        </a:rPr>
                        <a:t>مثل : البادي : الباديّ أو البادويّ .</a:t>
                      </a:r>
                      <a:endParaRPr lang="en-US" sz="110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400" dirty="0">
                          <a:effectLst/>
                        </a:rPr>
                        <a:t>       النادي : الناديّ أو النادويّ .</a:t>
                      </a:r>
                      <a:endParaRPr lang="en-US" sz="110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400" dirty="0">
                          <a:effectLst/>
                        </a:rPr>
                        <a:t>       القاضي : القاضيّ أو القاضويّ .</a:t>
                      </a:r>
                      <a:endParaRPr lang="en-US" sz="1100" dirty="0">
                        <a:effectLst/>
                      </a:endParaRPr>
                    </a:p>
                    <a:p>
                      <a:pPr marL="720090" marR="720090" algn="r" defTabSz="914400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400" kern="1200" dirty="0">
                          <a:solidFill>
                            <a:srgbClr val="FF0000"/>
                          </a:solidFill>
                          <a:effectLst/>
                        </a:rPr>
                        <a:t>ج – وإن كانت ياؤه خامسة فأكثر وجب حذفها </a:t>
                      </a:r>
                      <a:r>
                        <a:rPr lang="ar-SA" sz="1400" kern="1200" dirty="0" smtClean="0">
                          <a:solidFill>
                            <a:srgbClr val="FF0000"/>
                          </a:solidFill>
                          <a:effectLst/>
                        </a:rPr>
                        <a:t>.</a:t>
                      </a:r>
                      <a:endParaRPr lang="en-US" sz="1400" kern="1200" dirty="0" smtClean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marL="720090" marR="720090" algn="r" defTabSz="914400" rtl="1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400" kern="1200" dirty="0" smtClean="0">
                          <a:effectLst/>
                        </a:rPr>
                        <a:t>مثل : المرتضي : المرتضيّ ، المستعلي : المستعليّ </a:t>
                      </a:r>
                      <a:r>
                        <a:rPr lang="ar-SA" sz="2800" kern="1200" dirty="0" smtClean="0">
                          <a:effectLst/>
                        </a:rPr>
                        <a:t>.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2513" marR="62513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8351297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844083250"/>
              </p:ext>
            </p:extLst>
          </p:nvPr>
        </p:nvGraphicFramePr>
        <p:xfrm>
          <a:off x="457200" y="609600"/>
          <a:ext cx="8382000" cy="5410200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8382000"/>
              </a:tblGrid>
              <a:tr h="5410200">
                <a:tc>
                  <a:txBody>
                    <a:bodyPr/>
                    <a:lstStyle/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ar-SA" sz="1400" dirty="0" smtClean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ar-SA" sz="1400" dirty="0" smtClean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endParaRPr lang="ar-SA" sz="1400" dirty="0" smtClean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400" b="1" dirty="0" smtClean="0">
                          <a:effectLst/>
                        </a:rPr>
                        <a:t>سادساً </a:t>
                      </a:r>
                      <a:r>
                        <a:rPr lang="ar-SA" sz="1400" b="1" dirty="0">
                          <a:effectLst/>
                        </a:rPr>
                        <a:t>: النسب إلى الاسم الثلاثي المكسور الوسط :</a:t>
                      </a:r>
                      <a:endParaRPr lang="en-US" sz="1100" b="1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400" dirty="0">
                          <a:effectLst/>
                        </a:rPr>
                        <a:t>إذا نسبت إلى الاسم الثلاثي المكسور الوسط أبدلت الكسرة بفتحة لخفة الأخيرة .</a:t>
                      </a:r>
                      <a:endParaRPr lang="en-US" sz="110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400" dirty="0">
                          <a:effectLst/>
                        </a:rPr>
                        <a:t>مثل : إبل : إبَلي ، ملك : ملَكي ، نمر : نمَريّ .</a:t>
                      </a:r>
                      <a:endParaRPr lang="en-US" sz="110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400" b="1" dirty="0">
                          <a:effectLst/>
                        </a:rPr>
                        <a:t>سابعاً : النسب إلى الاسم الذي قبل آخره ياء مشددة مكسورة :</a:t>
                      </a:r>
                      <a:endParaRPr lang="en-US" sz="1100" b="1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400" dirty="0">
                          <a:effectLst/>
                        </a:rPr>
                        <a:t>إذا نسبت إلى ما قبل آخره ياء مشددة مكسورة ، خففتها بحذف الياء المكسورة وأبقيت الساكنة .</a:t>
                      </a:r>
                      <a:endParaRPr lang="en-US" sz="110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400" dirty="0">
                          <a:effectLst/>
                        </a:rPr>
                        <a:t>مثل : سيد : سيْديّ ، طيب : طيْبيّ ، ميت : ميْتيّ .</a:t>
                      </a:r>
                      <a:endParaRPr lang="en-US" sz="110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400" dirty="0">
                          <a:effectLst/>
                        </a:rPr>
                        <a:t>       كيّس : كيْسيّ ، غزيّل : غزيليّ ، كتيّب : كتيبيّ .</a:t>
                      </a:r>
                      <a:endParaRPr lang="en-US" sz="1100" dirty="0">
                        <a:effectLst/>
                      </a:endParaRPr>
                    </a:p>
                    <a:p>
                      <a:pPr marL="720090" marR="72009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ar-SA" sz="1200" dirty="0" smtClean="0">
                          <a:effectLst/>
                        </a:rPr>
                        <a:t> 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84468" marR="84468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222363151"/>
      </p:ext>
    </p:extLst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107</TotalTime>
  <Words>1325</Words>
  <Application>Microsoft Office PowerPoint</Application>
  <PresentationFormat>عرض على الشاشة (3:4)‏</PresentationFormat>
  <Paragraphs>302</Paragraphs>
  <Slides>22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22</vt:i4>
      </vt:variant>
    </vt:vector>
  </HeadingPairs>
  <TitlesOfParts>
    <vt:vector size="23" baseType="lpstr">
      <vt:lpstr>Technic</vt:lpstr>
      <vt:lpstr> project مقرر عرب 101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الشريحة 18</vt:lpstr>
      <vt:lpstr>الشريحة 19</vt:lpstr>
      <vt:lpstr>الشريحة 20</vt:lpstr>
      <vt:lpstr>الشريحة 21</vt:lpstr>
      <vt:lpstr>المراجع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</dc:creator>
  <cp:lastModifiedBy>turki</cp:lastModifiedBy>
  <cp:revision>11</cp:revision>
  <dcterms:created xsi:type="dcterms:W3CDTF">2015-11-10T18:37:58Z</dcterms:created>
  <dcterms:modified xsi:type="dcterms:W3CDTF">2015-12-16T16:54:11Z</dcterms:modified>
</cp:coreProperties>
</file>