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7" r:id="rId2"/>
    <p:sldId id="258" r:id="rId3"/>
    <p:sldId id="260" r:id="rId4"/>
    <p:sldId id="261" r:id="rId5"/>
    <p:sldId id="262" r:id="rId6"/>
    <p:sldId id="263" r:id="rId7"/>
    <p:sldId id="266" r:id="rId8"/>
    <p:sldId id="267" r:id="rId9"/>
    <p:sldId id="265" r:id="rId10"/>
    <p:sldId id="264" r:id="rId11"/>
    <p:sldId id="268" r:id="rId12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5" autoAdjust="0"/>
    <p:restoredTop sz="94660"/>
  </p:normalViewPr>
  <p:slideViewPr>
    <p:cSldViewPr snapToGrid="0">
      <p:cViewPr>
        <p:scale>
          <a:sx n="81" d="100"/>
          <a:sy n="81" d="100"/>
        </p:scale>
        <p:origin x="-300" y="-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2D920-6A7C-4554-AF8F-C81327D1FDD3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12/27/1436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C59D8-53D8-438F-9529-53219A9EC762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272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2D920-6A7C-4554-AF8F-C81327D1FDD3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12/27/1436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C59D8-53D8-438F-9529-53219A9EC762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8581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2D920-6A7C-4554-AF8F-C81327D1FDD3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12/27/1436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C59D8-53D8-438F-9529-53219A9EC762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4639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2D920-6A7C-4554-AF8F-C81327D1FDD3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12/27/1436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C59D8-53D8-438F-9529-53219A9EC762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247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2D920-6A7C-4554-AF8F-C81327D1FDD3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12/27/1436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C59D8-53D8-438F-9529-53219A9EC762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1146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2D920-6A7C-4554-AF8F-C81327D1FDD3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12/27/1436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C59D8-53D8-438F-9529-53219A9EC762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6711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2D920-6A7C-4554-AF8F-C81327D1FDD3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12/27/1436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C59D8-53D8-438F-9529-53219A9EC762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2732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2D920-6A7C-4554-AF8F-C81327D1FDD3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12/27/1436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C59D8-53D8-438F-9529-53219A9EC762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715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2D920-6A7C-4554-AF8F-C81327D1FDD3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12/27/1436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C59D8-53D8-438F-9529-53219A9EC762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408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2D920-6A7C-4554-AF8F-C81327D1FDD3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12/27/1436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C59D8-53D8-438F-9529-53219A9EC762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429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2D920-6A7C-4554-AF8F-C81327D1FDD3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12/27/1436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C59D8-53D8-438F-9529-53219A9EC762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792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02D920-6A7C-4554-AF8F-C81327D1FDD3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12/27/1436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C59D8-53D8-438F-9529-53219A9EC762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518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5286" y="3185962"/>
            <a:ext cx="10515600" cy="1411917"/>
          </a:xfrm>
        </p:spPr>
        <p:txBody>
          <a:bodyPr>
            <a:noAutofit/>
          </a:bodyPr>
          <a:lstStyle/>
          <a:p>
            <a:pPr algn="ctr"/>
            <a:r>
              <a:rPr lang="ar-SA" sz="2400" b="1" dirty="0" smtClean="0">
                <a:solidFill>
                  <a:srgbClr val="FF0066"/>
                </a:solidFill>
              </a:rPr>
              <a:t/>
            </a:r>
            <a:br>
              <a:rPr lang="ar-SA" sz="2400" b="1" dirty="0" smtClean="0">
                <a:solidFill>
                  <a:srgbClr val="FF0066"/>
                </a:solidFill>
              </a:rPr>
            </a:br>
            <a:r>
              <a:rPr lang="ar-SA" sz="2400" b="1" dirty="0">
                <a:solidFill>
                  <a:srgbClr val="FF0066"/>
                </a:solidFill>
              </a:rPr>
              <a:t/>
            </a:r>
            <a:br>
              <a:rPr lang="ar-SA" sz="2400" b="1" dirty="0">
                <a:solidFill>
                  <a:srgbClr val="FF0066"/>
                </a:solidFill>
              </a:rPr>
            </a:br>
            <a:r>
              <a:rPr lang="ar-SA" sz="2400" b="1" dirty="0" smtClean="0">
                <a:solidFill>
                  <a:srgbClr val="0070C0"/>
                </a:solidFill>
              </a:rPr>
              <a:t>عرض خدمة اجتماعية مدرسية </a:t>
            </a:r>
            <a:r>
              <a:rPr lang="ar-SA" sz="2400" b="1" dirty="0" smtClean="0"/>
              <a:t/>
            </a:r>
            <a:br>
              <a:rPr lang="ar-SA" sz="2400" b="1" dirty="0" smtClean="0"/>
            </a:br>
            <a:r>
              <a:rPr lang="ar-SA" sz="2000" b="1" dirty="0" smtClean="0"/>
              <a:t/>
            </a:r>
            <a:br>
              <a:rPr lang="ar-SA" sz="2000" b="1" dirty="0" smtClean="0"/>
            </a:br>
            <a:r>
              <a:rPr lang="ar-SA" sz="2000" b="1" dirty="0" smtClean="0">
                <a:solidFill>
                  <a:srgbClr val="00B050"/>
                </a:solidFill>
              </a:rPr>
              <a:t>مقدم استكمالاً لمتطلبات مقرر جمع 456</a:t>
            </a:r>
            <a:br>
              <a:rPr lang="ar-SA" sz="2000" b="1" dirty="0" smtClean="0">
                <a:solidFill>
                  <a:srgbClr val="00B050"/>
                </a:solidFill>
              </a:rPr>
            </a:br>
            <a:r>
              <a:rPr lang="ar-SA" sz="2000" b="1" dirty="0" smtClean="0">
                <a:solidFill>
                  <a:srgbClr val="00B050"/>
                </a:solidFill>
              </a:rPr>
              <a:t> </a:t>
            </a:r>
            <a:br>
              <a:rPr lang="ar-SA" sz="2000" b="1" dirty="0" smtClean="0">
                <a:solidFill>
                  <a:srgbClr val="00B050"/>
                </a:solidFill>
              </a:rPr>
            </a:br>
            <a:r>
              <a:rPr lang="ar-SA" sz="2000" b="1" dirty="0" smtClean="0"/>
              <a:t>إشراف الأستاذة :</a:t>
            </a:r>
            <a:br>
              <a:rPr lang="ar-SA" sz="2000" b="1" dirty="0" smtClean="0"/>
            </a:br>
            <a:r>
              <a:rPr lang="ar-SA" sz="2000" b="1" dirty="0" smtClean="0">
                <a:solidFill>
                  <a:srgbClr val="0070C0"/>
                </a:solidFill>
              </a:rPr>
              <a:t>عهود بنت ناصر بن عبيد </a:t>
            </a:r>
            <a:br>
              <a:rPr lang="ar-SA" sz="2000" b="1" dirty="0" smtClean="0">
                <a:solidFill>
                  <a:srgbClr val="0070C0"/>
                </a:solidFill>
              </a:rPr>
            </a:br>
            <a:r>
              <a:rPr lang="ar-SA" sz="2000" b="1" dirty="0" smtClean="0"/>
              <a:t/>
            </a:r>
            <a:br>
              <a:rPr lang="ar-SA" sz="2000" b="1" dirty="0" smtClean="0"/>
            </a:br>
            <a:r>
              <a:rPr lang="ar-SA" sz="2000" b="1" dirty="0" smtClean="0">
                <a:solidFill>
                  <a:srgbClr val="00B050"/>
                </a:solidFill>
              </a:rPr>
              <a:t>إعداد الطالبات :</a:t>
            </a:r>
            <a:r>
              <a:rPr lang="ar-SA" sz="2000" b="1" dirty="0" smtClean="0"/>
              <a:t/>
            </a:r>
            <a:br>
              <a:rPr lang="ar-SA" sz="2000" b="1" dirty="0" smtClean="0"/>
            </a:br>
            <a:r>
              <a:rPr lang="ar-SA" sz="2000" b="1" dirty="0" smtClean="0"/>
              <a:t/>
            </a:r>
            <a:br>
              <a:rPr lang="ar-SA" sz="2000" b="1" dirty="0" smtClean="0"/>
            </a:br>
            <a:r>
              <a:rPr lang="ar-SA" sz="2000" b="1" dirty="0"/>
              <a:t>بشرى عبدالله الدخيل           433202492</a:t>
            </a:r>
            <a:r>
              <a:rPr lang="ar-SA" sz="2000" b="1" dirty="0" smtClean="0"/>
              <a:t/>
            </a:r>
            <a:br>
              <a:rPr lang="ar-SA" sz="2000" b="1" dirty="0" smtClean="0"/>
            </a:br>
            <a:r>
              <a:rPr lang="ar-SA" sz="2000" b="1" dirty="0" smtClean="0"/>
              <a:t>وعد اللافي                        433200516 </a:t>
            </a:r>
            <a:br>
              <a:rPr lang="ar-SA" sz="2000" b="1" dirty="0" smtClean="0"/>
            </a:br>
            <a:r>
              <a:rPr lang="ar-SA" sz="2000" b="1" dirty="0" smtClean="0"/>
              <a:t>ريم ناصر </a:t>
            </a:r>
            <a:r>
              <a:rPr lang="ar-SA" sz="2000" b="1" dirty="0" err="1" smtClean="0"/>
              <a:t>الوهبي</a:t>
            </a:r>
            <a:r>
              <a:rPr lang="ar-SA" sz="2000" b="1" dirty="0" smtClean="0"/>
              <a:t>               433202088</a:t>
            </a:r>
            <a:r>
              <a:rPr lang="ar-SA" sz="2000" b="1" dirty="0"/>
              <a:t/>
            </a:r>
            <a:br>
              <a:rPr lang="ar-SA" sz="2000" b="1" dirty="0"/>
            </a:br>
            <a:r>
              <a:rPr lang="ar-SA" sz="2000" b="1" dirty="0" err="1"/>
              <a:t>موضي</a:t>
            </a:r>
            <a:r>
              <a:rPr lang="ar-SA" sz="2000" b="1" dirty="0"/>
              <a:t> ناصر القباع             433201935 </a:t>
            </a:r>
            <a:r>
              <a:rPr lang="ar-SA" sz="2000" b="1" dirty="0" smtClean="0"/>
              <a:t/>
            </a:r>
            <a:br>
              <a:rPr lang="ar-SA" sz="2000" b="1" dirty="0" smtClean="0"/>
            </a:br>
            <a:r>
              <a:rPr lang="ar-SA" sz="2000" b="1" dirty="0" smtClean="0"/>
              <a:t>فاطمة راشد </a:t>
            </a:r>
            <a:r>
              <a:rPr lang="ar-SA" sz="2000" b="1" dirty="0" err="1" smtClean="0"/>
              <a:t>الخثران</a:t>
            </a:r>
            <a:r>
              <a:rPr lang="ar-SA" sz="2000" b="1" dirty="0" smtClean="0"/>
              <a:t>            433201515   </a:t>
            </a:r>
            <a:br>
              <a:rPr lang="ar-SA" sz="2000" b="1" dirty="0" smtClean="0"/>
            </a:br>
            <a:r>
              <a:rPr lang="ar-SA" sz="2000" b="1" dirty="0" smtClean="0"/>
              <a:t>أنفال عبدالعزيز الصالح        433200306   </a:t>
            </a:r>
            <a:br>
              <a:rPr lang="ar-SA" sz="2000" b="1" dirty="0" smtClean="0"/>
            </a:br>
            <a:r>
              <a:rPr lang="ar-SA" sz="2000" b="1" dirty="0" smtClean="0"/>
              <a:t>نجلاء محمد العجمي            433200383</a:t>
            </a:r>
            <a:r>
              <a:rPr lang="ar-SA" sz="2000" b="1" dirty="0" smtClean="0">
                <a:solidFill>
                  <a:srgbClr val="0070C0"/>
                </a:solidFill>
              </a:rPr>
              <a:t/>
            </a:r>
            <a:br>
              <a:rPr lang="ar-SA" sz="2000" b="1" dirty="0" smtClean="0">
                <a:solidFill>
                  <a:srgbClr val="0070C0"/>
                </a:solidFill>
              </a:rPr>
            </a:br>
            <a:r>
              <a:rPr lang="ar-SA" sz="2000" b="1" dirty="0" smtClean="0"/>
              <a:t/>
            </a:r>
            <a:br>
              <a:rPr lang="ar-SA" sz="2000" b="1" dirty="0" smtClean="0"/>
            </a:br>
            <a:r>
              <a:rPr lang="ar-SA" sz="2000" b="1" dirty="0" smtClean="0"/>
              <a:t>1436هـ -2015م </a:t>
            </a:r>
            <a:br>
              <a:rPr lang="ar-SA" sz="2000" b="1" dirty="0" smtClean="0"/>
            </a:br>
            <a:r>
              <a:rPr lang="ar-SA" sz="2000" b="1" dirty="0" smtClean="0">
                <a:solidFill>
                  <a:srgbClr val="0070C0"/>
                </a:solidFill>
              </a:rPr>
              <a:t>الفصل الدراسي الأول</a:t>
            </a:r>
            <a:r>
              <a:rPr lang="ar-SA" sz="2000" b="1" dirty="0" smtClean="0"/>
              <a:t/>
            </a:r>
            <a:br>
              <a:rPr lang="ar-SA" sz="2000" b="1" dirty="0" smtClean="0"/>
            </a:br>
            <a:r>
              <a:rPr lang="ar-SA" sz="2000" b="1" dirty="0" smtClean="0"/>
              <a:t/>
            </a:r>
            <a:br>
              <a:rPr lang="ar-SA" sz="2000" b="1" dirty="0" smtClean="0"/>
            </a:br>
            <a:endParaRPr lang="ar-SA" sz="2000" b="1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2641912" cy="1026543"/>
          </a:xfrm>
        </p:spPr>
      </p:pic>
      <p:sp>
        <p:nvSpPr>
          <p:cNvPr id="5" name="مربع نص 4"/>
          <p:cNvSpPr txBox="1"/>
          <p:nvPr/>
        </p:nvSpPr>
        <p:spPr>
          <a:xfrm>
            <a:off x="7108167" y="342468"/>
            <a:ext cx="3071003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600" dirty="0">
                <a:solidFill>
                  <a:prstClr val="black"/>
                </a:solidFill>
              </a:rPr>
              <a:t>المملكة العربية السعودية </a:t>
            </a:r>
          </a:p>
          <a:p>
            <a:r>
              <a:rPr lang="ar-SA" sz="1600" dirty="0">
                <a:solidFill>
                  <a:prstClr val="black"/>
                </a:solidFill>
              </a:rPr>
              <a:t>وزارة التعليم العالي </a:t>
            </a:r>
          </a:p>
          <a:p>
            <a:r>
              <a:rPr lang="ar-SA" sz="1600" dirty="0">
                <a:solidFill>
                  <a:prstClr val="black"/>
                </a:solidFill>
              </a:rPr>
              <a:t>جامعة الملك سعود </a:t>
            </a:r>
          </a:p>
          <a:p>
            <a:r>
              <a:rPr lang="ar-SA" sz="1600" dirty="0">
                <a:solidFill>
                  <a:prstClr val="black"/>
                </a:solidFill>
              </a:rPr>
              <a:t>كلية </a:t>
            </a:r>
            <a:r>
              <a:rPr lang="ar-SA" sz="1600" dirty="0" smtClean="0">
                <a:solidFill>
                  <a:prstClr val="black"/>
                </a:solidFill>
              </a:rPr>
              <a:t>الآداب  </a:t>
            </a:r>
            <a:r>
              <a:rPr lang="ar-SA" sz="1600" dirty="0">
                <a:solidFill>
                  <a:prstClr val="black"/>
                </a:solidFill>
              </a:rPr>
              <a:t>– </a:t>
            </a:r>
            <a:r>
              <a:rPr lang="ar-SA" sz="1600" dirty="0" smtClean="0">
                <a:solidFill>
                  <a:prstClr val="black"/>
                </a:solidFill>
              </a:rPr>
              <a:t>قسم الدراسات الاجتماعية </a:t>
            </a:r>
            <a:endParaRPr lang="ar-SA" sz="1600" dirty="0">
              <a:solidFill>
                <a:prstClr val="black"/>
              </a:solidFill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1800" y="200028"/>
            <a:ext cx="1682794" cy="1344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577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200" b="1" dirty="0">
                <a:solidFill>
                  <a:srgbClr val="0070C0"/>
                </a:solidFill>
              </a:rPr>
              <a:t/>
            </a:r>
            <a:br>
              <a:rPr lang="ar-SA" sz="3200" b="1" dirty="0">
                <a:solidFill>
                  <a:srgbClr val="0070C0"/>
                </a:solidFill>
              </a:rPr>
            </a:br>
            <a:r>
              <a:rPr lang="ar-SA" sz="3200" b="1" dirty="0">
                <a:solidFill>
                  <a:srgbClr val="0070C0"/>
                </a:solidFill>
              </a:rPr>
              <a:t>المرحلة الرابعة : المرحلة الثانوية </a:t>
            </a:r>
            <a:r>
              <a:rPr lang="ar-SA" sz="2400" b="1" dirty="0">
                <a:solidFill>
                  <a:srgbClr val="0070C0"/>
                </a:solidFill>
              </a:rPr>
              <a:t>(15-18 سنة</a:t>
            </a:r>
            <a:r>
              <a:rPr lang="ar-SA" sz="2400" b="1" dirty="0" smtClean="0">
                <a:solidFill>
                  <a:srgbClr val="0070C0"/>
                </a:solidFill>
              </a:rPr>
              <a:t>) </a:t>
            </a:r>
            <a:r>
              <a:rPr lang="ar-SA" sz="4800" b="1" dirty="0">
                <a:solidFill>
                  <a:srgbClr val="FF0000"/>
                </a:solidFill>
              </a:rPr>
              <a:t>قراءة فقط</a:t>
            </a:r>
            <a:r>
              <a:rPr lang="ar-SA" sz="4800" b="1" dirty="0" smtClean="0">
                <a:solidFill>
                  <a:srgbClr val="0070C0"/>
                </a:solidFill>
              </a:rPr>
              <a:t> </a:t>
            </a:r>
            <a:endParaRPr lang="ar-SA" sz="3200" b="1" dirty="0">
              <a:solidFill>
                <a:srgbClr val="0070C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ar-SA" b="1" dirty="0" smtClean="0">
                <a:solidFill>
                  <a:srgbClr val="FF0000"/>
                </a:solidFill>
              </a:rPr>
              <a:t>متطلبات هذه المرحلة :</a:t>
            </a:r>
          </a:p>
          <a:p>
            <a:pPr marL="0" indent="0">
              <a:buNone/>
            </a:pPr>
            <a:endParaRPr lang="ar-SA" sz="2600" dirty="0" smtClean="0"/>
          </a:p>
          <a:p>
            <a:pPr marL="514350" indent="-514350">
              <a:buFont typeface="+mj-lt"/>
              <a:buAutoNum type="arabicPeriod"/>
            </a:pPr>
            <a:r>
              <a:rPr lang="ar-SA" sz="2600" dirty="0" smtClean="0"/>
              <a:t>مساعدة </a:t>
            </a:r>
            <a:r>
              <a:rPr lang="ar-SA" sz="2600" dirty="0"/>
              <a:t>التلميذ على تأكيد ذاته ، وكيفية </a:t>
            </a:r>
            <a:r>
              <a:rPr lang="ar-SA" sz="2600" dirty="0" smtClean="0"/>
              <a:t>التعامل </a:t>
            </a:r>
            <a:r>
              <a:rPr lang="ar-SA" sz="2600" dirty="0"/>
              <a:t>مع السلطة المدرسية أو </a:t>
            </a:r>
            <a:r>
              <a:rPr lang="ar-SA" sz="2600" dirty="0" smtClean="0"/>
              <a:t>الوالدية .</a:t>
            </a:r>
            <a:endParaRPr lang="ar-SA" sz="2600" dirty="0"/>
          </a:p>
          <a:p>
            <a:pPr marL="514350" indent="-514350">
              <a:buFont typeface="+mj-lt"/>
              <a:buAutoNum type="arabicPeriod"/>
            </a:pPr>
            <a:r>
              <a:rPr lang="ar-SA" sz="2600" dirty="0" smtClean="0"/>
              <a:t>الأنشطة </a:t>
            </a:r>
            <a:r>
              <a:rPr lang="ar-SA" sz="2600" dirty="0"/>
              <a:t>الرياضية والبدنية .</a:t>
            </a:r>
          </a:p>
          <a:p>
            <a:pPr marL="514350" indent="-514350">
              <a:buFont typeface="+mj-lt"/>
              <a:buAutoNum type="arabicPeriod"/>
            </a:pPr>
            <a:r>
              <a:rPr lang="ar-SA" sz="2600" dirty="0" smtClean="0"/>
              <a:t>الانضمام </a:t>
            </a:r>
            <a:r>
              <a:rPr lang="ar-SA" sz="2600" dirty="0"/>
              <a:t>إلى جماعات المدرسية </a:t>
            </a:r>
            <a:r>
              <a:rPr lang="ar-SA" sz="2600" dirty="0" smtClean="0"/>
              <a:t>المتخصصة.</a:t>
            </a:r>
            <a:endParaRPr lang="ar-SA" sz="2600" dirty="0"/>
          </a:p>
          <a:p>
            <a:pPr marL="514350" indent="-514350">
              <a:buFont typeface="+mj-lt"/>
              <a:buAutoNum type="arabicPeriod"/>
            </a:pPr>
            <a:r>
              <a:rPr lang="ar-SA" sz="2600" dirty="0"/>
              <a:t>توفير أ</a:t>
            </a:r>
            <a:r>
              <a:rPr lang="ar-SA" sz="2600" dirty="0" smtClean="0"/>
              <a:t>ساليب </a:t>
            </a:r>
            <a:r>
              <a:rPr lang="ar-SA" sz="2600" dirty="0"/>
              <a:t>التوجيه والمعونة النفسية والتبصير </a:t>
            </a:r>
            <a:r>
              <a:rPr lang="ar-SA" sz="2600" dirty="0" smtClean="0"/>
              <a:t>والتفسير.</a:t>
            </a:r>
            <a:endParaRPr lang="ar-SA" sz="2600" dirty="0"/>
          </a:p>
          <a:p>
            <a:pPr marL="514350" indent="-514350">
              <a:buFont typeface="+mj-lt"/>
              <a:buAutoNum type="arabicPeriod"/>
            </a:pPr>
            <a:r>
              <a:rPr lang="ar-SA" sz="2600" dirty="0" smtClean="0"/>
              <a:t>تكوين </a:t>
            </a:r>
            <a:r>
              <a:rPr lang="ar-SA" sz="2600" dirty="0"/>
              <a:t>العلاقات </a:t>
            </a:r>
            <a:r>
              <a:rPr lang="ar-SA" sz="2600" dirty="0" smtClean="0"/>
              <a:t>الاجتماعية .</a:t>
            </a:r>
            <a:endParaRPr lang="ar-SA" sz="2600" dirty="0"/>
          </a:p>
          <a:p>
            <a:pPr marL="514350" indent="-514350">
              <a:buFont typeface="+mj-lt"/>
              <a:buAutoNum type="arabicPeriod"/>
            </a:pPr>
            <a:r>
              <a:rPr lang="ar-SA" sz="2600" dirty="0" smtClean="0"/>
              <a:t>مساعدة </a:t>
            </a:r>
            <a:r>
              <a:rPr lang="ar-SA" sz="2600" dirty="0"/>
              <a:t>التلاميذ على مواجهة </a:t>
            </a:r>
            <a:r>
              <a:rPr lang="ar-SA" sz="2600" dirty="0" smtClean="0"/>
              <a:t>المشكلات .</a:t>
            </a:r>
            <a:endParaRPr lang="ar-SA" sz="2600" dirty="0"/>
          </a:p>
          <a:p>
            <a:pPr marL="514350" indent="-514350">
              <a:buFont typeface="+mj-lt"/>
              <a:buAutoNum type="arabicPeriod"/>
            </a:pPr>
            <a:r>
              <a:rPr lang="ar-SA" sz="2600" dirty="0" smtClean="0"/>
              <a:t> </a:t>
            </a:r>
            <a:r>
              <a:rPr lang="ar-SA" sz="2600" dirty="0"/>
              <a:t>القدوة </a:t>
            </a:r>
            <a:r>
              <a:rPr lang="ar-SA" sz="2600" dirty="0" smtClean="0"/>
              <a:t>الحسنة .</a:t>
            </a:r>
            <a:endParaRPr lang="ar-SA" sz="2600" dirty="0"/>
          </a:p>
          <a:p>
            <a:pPr marL="514350" indent="-514350">
              <a:buFont typeface="+mj-lt"/>
              <a:buAutoNum type="arabicPeriod"/>
            </a:pPr>
            <a:r>
              <a:rPr lang="ar-SA" sz="2600" dirty="0" smtClean="0"/>
              <a:t>التدريب </a:t>
            </a:r>
            <a:r>
              <a:rPr lang="ar-SA" sz="2600" dirty="0"/>
              <a:t>الاجتماعي للتلاميذ </a:t>
            </a:r>
            <a:r>
              <a:rPr lang="ar-SA" sz="2600" dirty="0" smtClean="0"/>
              <a:t>وتنمية قدراتهم .</a:t>
            </a:r>
            <a:endParaRPr lang="ar-SA" sz="2600" dirty="0"/>
          </a:p>
          <a:p>
            <a:pPr marL="514350" indent="-514350">
              <a:buFont typeface="+mj-lt"/>
              <a:buAutoNum type="arabicPeriod"/>
            </a:pPr>
            <a:endParaRPr lang="ar-SA" dirty="0"/>
          </a:p>
          <a:p>
            <a:pPr marL="0" indent="0">
              <a:buNone/>
            </a:pPr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585" y="578047"/>
            <a:ext cx="2659811" cy="2671685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8029" y="4001294"/>
            <a:ext cx="3664616" cy="2748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00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ar-SA" sz="4800" b="1" dirty="0" smtClean="0">
              <a:solidFill>
                <a:srgbClr val="00B050"/>
              </a:solidFill>
            </a:endParaRPr>
          </a:p>
          <a:p>
            <a:pPr marL="0" indent="0" algn="ctr">
              <a:buNone/>
            </a:pPr>
            <a:r>
              <a:rPr lang="ar-SA" sz="4800" b="1" dirty="0" smtClean="0">
                <a:solidFill>
                  <a:srgbClr val="00B050"/>
                </a:solidFill>
              </a:rPr>
              <a:t>شكراً لحسن الاستماع</a:t>
            </a:r>
          </a:p>
          <a:p>
            <a:pPr marL="0" indent="0" algn="ctr">
              <a:buNone/>
            </a:pPr>
            <a:endParaRPr lang="ar-SA" sz="4800" b="1" dirty="0">
              <a:solidFill>
                <a:srgbClr val="00B050"/>
              </a:solidFill>
            </a:endParaRPr>
          </a:p>
          <a:p>
            <a:pPr marL="0" indent="0" algn="ctr">
              <a:buNone/>
            </a:pPr>
            <a:r>
              <a:rPr lang="ar-SA" sz="2000" b="1" dirty="0" smtClean="0">
                <a:solidFill>
                  <a:srgbClr val="FF0000"/>
                </a:solidFill>
              </a:rPr>
              <a:t>كفارة المجلس </a:t>
            </a:r>
          </a:p>
          <a:p>
            <a:pPr marL="0" indent="0" algn="ctr">
              <a:buNone/>
            </a:pPr>
            <a:r>
              <a:rPr lang="ar-SA" b="1" dirty="0" smtClean="0">
                <a:solidFill>
                  <a:srgbClr val="7030A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{ سبحانك اللهم وبحمدك , أشهد أن لا إله إلا أنت أستغفرك وأتوب إليك }</a:t>
            </a:r>
            <a:r>
              <a:rPr lang="ar-SA" sz="6000" b="1" dirty="0" smtClean="0">
                <a:solidFill>
                  <a:srgbClr val="7030A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endParaRPr lang="ar-SA" sz="6000" b="1" dirty="0">
              <a:solidFill>
                <a:srgbClr val="7030A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72671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3200" b="1" dirty="0" smtClean="0">
                <a:solidFill>
                  <a:srgbClr val="0070C0"/>
                </a:solidFill>
              </a:rPr>
              <a:t>خصائص مراحل النمو لدى الطلاب </a:t>
            </a:r>
            <a:br>
              <a:rPr lang="ar-SA" sz="3200" b="1" dirty="0" smtClean="0">
                <a:solidFill>
                  <a:srgbClr val="0070C0"/>
                </a:solidFill>
              </a:rPr>
            </a:br>
            <a:r>
              <a:rPr lang="ar-SA" sz="3200" b="1" dirty="0" smtClean="0">
                <a:solidFill>
                  <a:srgbClr val="00B050"/>
                </a:solidFill>
              </a:rPr>
              <a:t>المراحل الأساسية للدور المهني للأخصائي الاجتماعي المدرسي </a:t>
            </a:r>
            <a:endParaRPr lang="ar-SA" sz="3200" b="1" dirty="0">
              <a:solidFill>
                <a:srgbClr val="00B050"/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905" y="1968464"/>
            <a:ext cx="6748193" cy="4496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302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dirty="0" smtClean="0">
                <a:solidFill>
                  <a:srgbClr val="00B050"/>
                </a:solidFill>
              </a:rPr>
              <a:t>{ الخصائص </a:t>
            </a:r>
            <a:r>
              <a:rPr lang="ar-SA" b="1" dirty="0">
                <a:solidFill>
                  <a:srgbClr val="00B050"/>
                </a:solidFill>
              </a:rPr>
              <a:t>المميزة للطلاب في كل مرحلة من مراحل </a:t>
            </a:r>
            <a:r>
              <a:rPr lang="ar-SA" b="1" dirty="0" smtClean="0">
                <a:solidFill>
                  <a:srgbClr val="00B050"/>
                </a:solidFill>
              </a:rPr>
              <a:t>التعليم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ar-SA" b="1" dirty="0">
                <a:solidFill>
                  <a:srgbClr val="00B050"/>
                </a:solidFill>
              </a:rPr>
              <a:t> </a:t>
            </a:r>
            <a:r>
              <a:rPr lang="ar-SA" b="1" dirty="0" smtClean="0">
                <a:solidFill>
                  <a:srgbClr val="00B050"/>
                </a:solidFill>
              </a:rPr>
              <a:t>}</a:t>
            </a:r>
            <a:r>
              <a:rPr lang="en-US" dirty="0">
                <a:solidFill>
                  <a:srgbClr val="00B050"/>
                </a:solidFill>
              </a:rPr>
              <a:t/>
            </a:r>
            <a:br>
              <a:rPr lang="en-US" dirty="0">
                <a:solidFill>
                  <a:srgbClr val="00B050"/>
                </a:solidFill>
              </a:rPr>
            </a:br>
            <a:endParaRPr lang="ar-SA" dirty="0">
              <a:solidFill>
                <a:srgbClr val="00B05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00511" y="1816998"/>
            <a:ext cx="10515600" cy="478220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ar-SA" sz="3500" b="1" dirty="0">
                <a:solidFill>
                  <a:srgbClr val="0070C0"/>
                </a:solidFill>
              </a:rPr>
              <a:t>المرحلة الأولى: مرحلة الطفولة المبكرة </a:t>
            </a:r>
            <a:r>
              <a:rPr lang="ar-SA" sz="2600" b="1" dirty="0">
                <a:solidFill>
                  <a:srgbClr val="0070C0"/>
                </a:solidFill>
              </a:rPr>
              <a:t>(</a:t>
            </a:r>
            <a:r>
              <a:rPr lang="ar-SA" sz="2600" b="1" dirty="0" smtClean="0">
                <a:solidFill>
                  <a:srgbClr val="0070C0"/>
                </a:solidFill>
              </a:rPr>
              <a:t>الحضانة 2-6 </a:t>
            </a:r>
            <a:r>
              <a:rPr lang="ar-SA" sz="2600" b="1" dirty="0">
                <a:solidFill>
                  <a:srgbClr val="0070C0"/>
                </a:solidFill>
              </a:rPr>
              <a:t>سنوات):</a:t>
            </a:r>
            <a:endParaRPr lang="en-US" sz="26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ar-SA" sz="3000" b="1" dirty="0" smtClean="0">
                <a:solidFill>
                  <a:srgbClr val="FF0000"/>
                </a:solidFill>
              </a:rPr>
              <a:t>خصائص هذه المرحلة </a:t>
            </a:r>
            <a:r>
              <a:rPr lang="ar-SA" b="1" dirty="0" smtClean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endParaRPr lang="ar-SA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US" sz="2600" dirty="0">
              <a:solidFill>
                <a:srgbClr val="00B050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ar-SA" sz="2600" dirty="0" smtClean="0"/>
              <a:t>استمرار النمو </a:t>
            </a:r>
            <a:r>
              <a:rPr lang="ar-SA" sz="2600" dirty="0" smtClean="0"/>
              <a:t>و التحكم </a:t>
            </a:r>
            <a:r>
              <a:rPr lang="ar-SA" sz="2600" dirty="0"/>
              <a:t>في عملية الإخراج </a:t>
            </a:r>
            <a:r>
              <a:rPr lang="ar-SA" sz="2600" dirty="0" smtClean="0"/>
              <a:t>وزيادة الميل للحركة</a:t>
            </a:r>
            <a:r>
              <a:rPr lang="ar-SA" sz="2600" dirty="0" smtClean="0"/>
              <a:t>.</a:t>
            </a:r>
            <a:endParaRPr lang="en-US" sz="2600" dirty="0"/>
          </a:p>
          <a:p>
            <a:pPr marL="514350" lvl="0" indent="-514350">
              <a:buFont typeface="+mj-lt"/>
              <a:buAutoNum type="arabicPeriod"/>
            </a:pPr>
            <a:r>
              <a:rPr lang="ar-SA" sz="2600" dirty="0" smtClean="0"/>
              <a:t>النمو السريع في اكتساب </a:t>
            </a:r>
            <a:r>
              <a:rPr lang="ar-SA" sz="2600" dirty="0"/>
              <a:t>اللغة </a:t>
            </a:r>
            <a:r>
              <a:rPr lang="ar-SA" sz="2600" dirty="0" smtClean="0"/>
              <a:t>والمهارات والتوحد مع الوالدين.</a:t>
            </a:r>
            <a:endParaRPr lang="en-US" sz="2600" dirty="0"/>
          </a:p>
          <a:p>
            <a:pPr marL="514350" lvl="0" indent="-514350">
              <a:buFont typeface="+mj-lt"/>
              <a:buAutoNum type="arabicPeriod"/>
            </a:pPr>
            <a:r>
              <a:rPr lang="ar-SA" sz="2600" dirty="0"/>
              <a:t>تكوين المفاهيم </a:t>
            </a:r>
            <a:r>
              <a:rPr lang="ar-SA" sz="2600" dirty="0" smtClean="0"/>
              <a:t>الاجتماعية وبداية ظهور الأنا الأعلى </a:t>
            </a:r>
            <a:r>
              <a:rPr lang="ar-SA" sz="2600" dirty="0" smtClean="0"/>
              <a:t>.</a:t>
            </a:r>
          </a:p>
          <a:p>
            <a:pPr marL="514350" lvl="0" indent="-514350">
              <a:buFont typeface="+mj-lt"/>
              <a:buAutoNum type="arabicPeriod"/>
            </a:pPr>
            <a:r>
              <a:rPr lang="ar-SA" sz="2600" dirty="0" smtClean="0"/>
              <a:t>تدور</a:t>
            </a:r>
            <a:r>
              <a:rPr lang="ar-SA" sz="2600" dirty="0" smtClean="0"/>
              <a:t> </a:t>
            </a:r>
            <a:r>
              <a:rPr lang="ar-SA" sz="2600" dirty="0" smtClean="0"/>
              <a:t>انفعالات </a:t>
            </a:r>
            <a:r>
              <a:rPr lang="ar-SA" sz="2600" dirty="0"/>
              <a:t>الطفل </a:t>
            </a:r>
            <a:r>
              <a:rPr lang="ar-SA" sz="2600" dirty="0" smtClean="0"/>
              <a:t>حول إشباع حاجاته الأولية ، وتتميز بالحدة والقوة والتعدد.</a:t>
            </a:r>
            <a:endParaRPr lang="ar-SA" sz="2600" dirty="0" smtClean="0"/>
          </a:p>
          <a:p>
            <a:pPr marL="514350" lvl="0" indent="-514350">
              <a:buFont typeface="+mj-lt"/>
              <a:buAutoNum type="arabicPeriod"/>
            </a:pPr>
            <a:r>
              <a:rPr lang="ar-SA" sz="2600" dirty="0" smtClean="0"/>
              <a:t>ارتباط </a:t>
            </a:r>
            <a:r>
              <a:rPr lang="ar-SA" sz="2600" dirty="0"/>
              <a:t>الطفل بأمه </a:t>
            </a:r>
            <a:r>
              <a:rPr lang="ar-SA" sz="2600" dirty="0" smtClean="0"/>
              <a:t>ويزداد وعيه بالبيئة </a:t>
            </a:r>
            <a:r>
              <a:rPr lang="ar-SA" sz="2600" dirty="0" smtClean="0"/>
              <a:t>الاجتماعية </a:t>
            </a:r>
          </a:p>
          <a:p>
            <a:pPr marL="514350" lvl="0" indent="-514350">
              <a:buFont typeface="+mj-lt"/>
              <a:buAutoNum type="arabicPeriod"/>
            </a:pPr>
            <a:r>
              <a:rPr lang="ar-SA" sz="2600" dirty="0" smtClean="0"/>
              <a:t>يميل إلى المنافسة </a:t>
            </a:r>
            <a:r>
              <a:rPr lang="ar-SA" sz="2600" dirty="0"/>
              <a:t>وحب الثناء </a:t>
            </a:r>
            <a:r>
              <a:rPr lang="ar-SA" sz="2600" dirty="0" smtClean="0"/>
              <a:t>والعناد </a:t>
            </a:r>
            <a:r>
              <a:rPr lang="ar-SA" sz="2600" dirty="0"/>
              <a:t>وعصيان الأوامر.</a:t>
            </a:r>
            <a:endParaRPr lang="en-US" sz="2600" dirty="0"/>
          </a:p>
          <a:p>
            <a:pPr marL="0" indent="0">
              <a:buNone/>
            </a:pPr>
            <a:endParaRPr lang="ar-SA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33485"/>
            <a:ext cx="2515659" cy="23898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562" y="2920581"/>
            <a:ext cx="2698953" cy="128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397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3200" b="1" dirty="0">
                <a:solidFill>
                  <a:srgbClr val="0070C0"/>
                </a:solidFill>
              </a:rPr>
              <a:t>المرحلة الأولى: مرحلة الطفولة المبكرة </a:t>
            </a:r>
            <a:r>
              <a:rPr lang="ar-SA" sz="2400" b="1" dirty="0">
                <a:solidFill>
                  <a:srgbClr val="0070C0"/>
                </a:solidFill>
              </a:rPr>
              <a:t>(الحضانة 2-6 سنوات):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8087" y="2190891"/>
            <a:ext cx="6416615" cy="4351338"/>
          </a:xfrm>
        </p:spPr>
        <p:txBody>
          <a:bodyPr/>
          <a:lstStyle/>
          <a:p>
            <a:pPr marL="0" lvl="0" indent="0">
              <a:buNone/>
            </a:pPr>
            <a:r>
              <a:rPr lang="ar-SA" b="1" dirty="0" smtClean="0"/>
              <a:t>متطلبات هذه المرحلة :</a:t>
            </a:r>
          </a:p>
          <a:p>
            <a:pPr marL="0" lvl="0" indent="0">
              <a:buNone/>
            </a:pPr>
            <a:endParaRPr lang="ar-SA" dirty="0" smtClean="0"/>
          </a:p>
          <a:p>
            <a:pPr marL="457200" lvl="0" indent="-457200">
              <a:buFont typeface="+mj-lt"/>
              <a:buAutoNum type="arabicPeriod"/>
            </a:pPr>
            <a:r>
              <a:rPr lang="ar-SA" sz="2400" dirty="0" smtClean="0"/>
              <a:t>تكوين مفاهيم عن الحقائق </a:t>
            </a:r>
            <a:r>
              <a:rPr lang="ar-SA" sz="2400" dirty="0"/>
              <a:t>الاجتماعية والطبيعية التي تحيط </a:t>
            </a:r>
            <a:r>
              <a:rPr lang="ar-SA" sz="2400" dirty="0" smtClean="0"/>
              <a:t>بالطفل .</a:t>
            </a:r>
            <a:endParaRPr lang="en-US" sz="2400" dirty="0"/>
          </a:p>
          <a:p>
            <a:pPr marL="457200" indent="-457200">
              <a:buFont typeface="+mj-lt"/>
              <a:buAutoNum type="arabicPeriod"/>
            </a:pPr>
            <a:r>
              <a:rPr lang="ar-SA" sz="2400" dirty="0" smtClean="0"/>
              <a:t>توفير فرص للنشاط </a:t>
            </a:r>
            <a:r>
              <a:rPr lang="ar-SA" sz="2400" dirty="0" smtClean="0"/>
              <a:t>الحركي .</a:t>
            </a:r>
            <a:endParaRPr lang="en-US" sz="2400" dirty="0"/>
          </a:p>
          <a:p>
            <a:pPr marL="457200" lvl="0" indent="-457200">
              <a:buFont typeface="+mj-lt"/>
              <a:buAutoNum type="arabicPeriod"/>
            </a:pPr>
            <a:r>
              <a:rPr lang="ar-SA" sz="2400" dirty="0" smtClean="0"/>
              <a:t>تعويد الطفل على العادات </a:t>
            </a:r>
            <a:r>
              <a:rPr lang="ar-SA" sz="2400" dirty="0"/>
              <a:t>الصحية.</a:t>
            </a:r>
            <a:endParaRPr lang="en-US" sz="2400" dirty="0"/>
          </a:p>
          <a:p>
            <a:pPr marL="457200" lvl="0" indent="-457200">
              <a:buFont typeface="+mj-lt"/>
              <a:buAutoNum type="arabicPeriod"/>
            </a:pPr>
            <a:r>
              <a:rPr lang="ar-SA" sz="2400" dirty="0" smtClean="0"/>
              <a:t>تعلم العلاقات </a:t>
            </a:r>
            <a:r>
              <a:rPr lang="ar-SA" sz="2400" dirty="0"/>
              <a:t>الاجتماعية والعاطفية </a:t>
            </a:r>
            <a:r>
              <a:rPr lang="ar-SA" sz="2400" dirty="0" smtClean="0"/>
              <a:t>.</a:t>
            </a:r>
          </a:p>
          <a:p>
            <a:pPr marL="457200" lvl="0" indent="-457200">
              <a:buFont typeface="+mj-lt"/>
              <a:buAutoNum type="arabicPeriod"/>
            </a:pPr>
            <a:r>
              <a:rPr lang="ar-SA" sz="2400" dirty="0" smtClean="0"/>
              <a:t>مساعدته على التفرقة </a:t>
            </a:r>
            <a:r>
              <a:rPr lang="ar-SA" sz="2400" dirty="0"/>
              <a:t>بين الصواب </a:t>
            </a:r>
            <a:r>
              <a:rPr lang="ar-SA" sz="2400" dirty="0" smtClean="0"/>
              <a:t>والخطأ.</a:t>
            </a:r>
            <a:endParaRPr lang="en-US" sz="2400" dirty="0"/>
          </a:p>
          <a:p>
            <a:pPr marL="457200" lvl="0" indent="-457200">
              <a:buFont typeface="+mj-lt"/>
              <a:buAutoNum type="arabicPeriod"/>
            </a:pPr>
            <a:r>
              <a:rPr lang="ar-SA" sz="2400" dirty="0" smtClean="0"/>
              <a:t>تنمية شعور الطفل بالثقة </a:t>
            </a:r>
            <a:r>
              <a:rPr lang="ar-SA" sz="2400" dirty="0"/>
              <a:t>بالنفس.</a:t>
            </a:r>
            <a:endParaRPr lang="en-US" sz="2400" dirty="0"/>
          </a:p>
          <a:p>
            <a:pPr marL="0" indent="0">
              <a:buNone/>
            </a:pPr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0728" y="5150419"/>
            <a:ext cx="3650411" cy="12796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1112" y="1743172"/>
            <a:ext cx="2577306" cy="17167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715" y="2751825"/>
            <a:ext cx="1830059" cy="19406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86733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200" b="1" dirty="0">
                <a:solidFill>
                  <a:srgbClr val="0070C0"/>
                </a:solidFill>
              </a:rPr>
              <a:t>المرحلة الثانية : مرحلة الطفولة المتوسطة والمتأخرة </a:t>
            </a:r>
            <a:r>
              <a:rPr lang="ar-SA" sz="2400" b="1" dirty="0">
                <a:solidFill>
                  <a:srgbClr val="0070C0"/>
                </a:solidFill>
              </a:rPr>
              <a:t>( 6- 12 سنة مرحلة التعليم الابتدائي أو المرحلة الأولى من التعليم الأساسي ) </a:t>
            </a:r>
            <a:r>
              <a:rPr lang="ar-SA" sz="2400" b="1" dirty="0" smtClean="0">
                <a:solidFill>
                  <a:srgbClr val="0070C0"/>
                </a:solidFill>
              </a:rPr>
              <a:t>: </a:t>
            </a:r>
            <a:r>
              <a:rPr lang="ar-SA" sz="5400" b="1" dirty="0" smtClean="0">
                <a:solidFill>
                  <a:srgbClr val="FF0000"/>
                </a:solidFill>
              </a:rPr>
              <a:t>قراءة فقط</a:t>
            </a:r>
            <a:endParaRPr lang="ar-SA" sz="5400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b="1" dirty="0" smtClean="0">
                <a:solidFill>
                  <a:srgbClr val="FF0000"/>
                </a:solidFill>
              </a:rPr>
              <a:t>خصائص هذه المرحلة :</a:t>
            </a:r>
          </a:p>
          <a:p>
            <a:r>
              <a:rPr lang="ar-SA" sz="2400" dirty="0" smtClean="0"/>
              <a:t>معدل النمو , والاحتياج إلى الغذاء والتدريب على العادات السليمة .</a:t>
            </a:r>
          </a:p>
          <a:p>
            <a:r>
              <a:rPr lang="ar-SA" sz="2400" dirty="0" smtClean="0">
                <a:solidFill>
                  <a:srgbClr val="00B050"/>
                </a:solidFill>
              </a:rPr>
              <a:t>نمو العضلات , والميل للنشاط والحركة .</a:t>
            </a:r>
          </a:p>
          <a:p>
            <a:r>
              <a:rPr lang="ar-SA" sz="2400" dirty="0" smtClean="0">
                <a:solidFill>
                  <a:srgbClr val="7030A0"/>
                </a:solidFill>
              </a:rPr>
              <a:t>زيادة النمو العقلي .</a:t>
            </a:r>
          </a:p>
          <a:p>
            <a:r>
              <a:rPr lang="ar-SA" sz="2400" dirty="0" smtClean="0"/>
              <a:t>تدرج النمو الحسي </a:t>
            </a:r>
            <a:r>
              <a:rPr lang="ar-SA" sz="2400" dirty="0" smtClean="0">
                <a:solidFill>
                  <a:srgbClr val="00B050"/>
                </a:solidFill>
              </a:rPr>
              <a:t>.</a:t>
            </a:r>
          </a:p>
          <a:p>
            <a:r>
              <a:rPr lang="ar-SA" sz="2400" dirty="0" smtClean="0">
                <a:solidFill>
                  <a:srgbClr val="00B050"/>
                </a:solidFill>
              </a:rPr>
              <a:t>النمو اللغوي .</a:t>
            </a:r>
          </a:p>
          <a:p>
            <a:r>
              <a:rPr lang="ar-SA" sz="2400" dirty="0" smtClean="0">
                <a:solidFill>
                  <a:srgbClr val="7030A0"/>
                </a:solidFill>
              </a:rPr>
              <a:t>وصول النمو الانفعالي إلى درجة من الثبات والاستقرار .</a:t>
            </a:r>
          </a:p>
          <a:p>
            <a:r>
              <a:rPr lang="ar-SA" sz="2400" dirty="0" smtClean="0"/>
              <a:t>اتساع دائرة الاتصال الاجتماعي .</a:t>
            </a: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277" y="1672073"/>
            <a:ext cx="4002936" cy="20777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322" y="4001294"/>
            <a:ext cx="3294734" cy="255341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9517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57377" y="53765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ar-SA" sz="3600" b="1" dirty="0" smtClean="0">
                <a:solidFill>
                  <a:srgbClr val="0070C0"/>
                </a:solidFill>
              </a:rPr>
              <a:t>المرحلة الثانية : مرحلة الطفولة المتوسطة والمتأخرة </a:t>
            </a:r>
            <a:r>
              <a:rPr lang="ar-SA" sz="2700" b="1" dirty="0" smtClean="0">
                <a:solidFill>
                  <a:srgbClr val="0070C0"/>
                </a:solidFill>
              </a:rPr>
              <a:t>( 6- 12 سنة مرحلة التعليم الابتدائي أو المرحلة الأولى من التعليم الأساسي</a:t>
            </a:r>
            <a:r>
              <a:rPr lang="ar-SA" sz="2700" b="1" dirty="0">
                <a:solidFill>
                  <a:srgbClr val="0070C0"/>
                </a:solidFill>
              </a:rPr>
              <a:t> ) </a:t>
            </a:r>
            <a:r>
              <a:rPr lang="ar-SA" sz="2700" b="1" dirty="0" smtClean="0">
                <a:solidFill>
                  <a:srgbClr val="0070C0"/>
                </a:solidFill>
              </a:rPr>
              <a:t>: </a:t>
            </a:r>
            <a:r>
              <a:rPr lang="ar-SA" sz="5300" b="1" dirty="0">
                <a:solidFill>
                  <a:srgbClr val="FF0000"/>
                </a:solidFill>
              </a:rPr>
              <a:t>قراءة فقط</a:t>
            </a:r>
            <a:r>
              <a:rPr lang="ar-SA" sz="5300" b="1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/>
            </a:r>
            <a:br>
              <a:rPr lang="ar-SA" sz="5300" b="1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r>
              <a:rPr lang="ar-SA" dirty="0"/>
              <a:t/>
            </a:r>
            <a:br>
              <a:rPr lang="ar-SA" dirty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03849" y="1552755"/>
            <a:ext cx="11198525" cy="499469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ar-SA" sz="3000" b="1" dirty="0" smtClean="0">
                <a:solidFill>
                  <a:srgbClr val="FF0000"/>
                </a:solidFill>
              </a:rPr>
              <a:t>متطلبات هذه المرحلة :</a:t>
            </a:r>
          </a:p>
          <a:p>
            <a:pPr marL="0" indent="0">
              <a:buNone/>
            </a:pPr>
            <a:r>
              <a:rPr lang="ar-SA" dirty="0" smtClean="0"/>
              <a:t> </a:t>
            </a:r>
          </a:p>
          <a:p>
            <a:r>
              <a:rPr lang="ar-SA" sz="2600" dirty="0" smtClean="0"/>
              <a:t>تعلم </a:t>
            </a:r>
            <a:r>
              <a:rPr lang="ar-SA" sz="2600" dirty="0"/>
              <a:t>المهارات الحركية الضرورية لمزاولة الالعاب </a:t>
            </a:r>
            <a:r>
              <a:rPr lang="ar-SA" sz="2600" dirty="0" smtClean="0"/>
              <a:t>المختلفة </a:t>
            </a:r>
            <a:r>
              <a:rPr lang="ar-SA" sz="2600" dirty="0"/>
              <a:t>. </a:t>
            </a:r>
          </a:p>
          <a:p>
            <a:r>
              <a:rPr lang="ar-SA" sz="2600" dirty="0" smtClean="0">
                <a:solidFill>
                  <a:srgbClr val="00B050"/>
                </a:solidFill>
              </a:rPr>
              <a:t>مساعدة </a:t>
            </a:r>
            <a:r>
              <a:rPr lang="ar-SA" sz="2600" dirty="0">
                <a:solidFill>
                  <a:srgbClr val="00B050"/>
                </a:solidFill>
              </a:rPr>
              <a:t>الطفل على أن </a:t>
            </a:r>
            <a:r>
              <a:rPr lang="ar-SA" sz="2600" dirty="0" smtClean="0">
                <a:solidFill>
                  <a:srgbClr val="00B050"/>
                </a:solidFill>
              </a:rPr>
              <a:t>يكّون </a:t>
            </a:r>
            <a:r>
              <a:rPr lang="ar-SA" sz="2600" dirty="0">
                <a:solidFill>
                  <a:srgbClr val="00B050"/>
                </a:solidFill>
              </a:rPr>
              <a:t>اتجاهاً </a:t>
            </a:r>
            <a:r>
              <a:rPr lang="ar-SA" sz="2600" dirty="0" smtClean="0">
                <a:solidFill>
                  <a:srgbClr val="00B050"/>
                </a:solidFill>
              </a:rPr>
              <a:t>عاماً حول </a:t>
            </a:r>
            <a:r>
              <a:rPr lang="ar-SA" sz="2600" dirty="0">
                <a:solidFill>
                  <a:srgbClr val="00B050"/>
                </a:solidFill>
              </a:rPr>
              <a:t>نفسة ككائن </a:t>
            </a:r>
            <a:r>
              <a:rPr lang="ar-SA" sz="2600" dirty="0" smtClean="0">
                <a:solidFill>
                  <a:srgbClr val="00B050"/>
                </a:solidFill>
              </a:rPr>
              <a:t>حي . </a:t>
            </a:r>
            <a:endParaRPr lang="ar-SA" sz="2600" dirty="0">
              <a:solidFill>
                <a:srgbClr val="00B050"/>
              </a:solidFill>
            </a:endParaRPr>
          </a:p>
          <a:p>
            <a:r>
              <a:rPr lang="ar-SA" sz="2600" dirty="0" smtClean="0">
                <a:solidFill>
                  <a:srgbClr val="7030A0"/>
                </a:solidFill>
              </a:rPr>
              <a:t> </a:t>
            </a:r>
            <a:r>
              <a:rPr lang="ar-SA" sz="2600" dirty="0">
                <a:solidFill>
                  <a:srgbClr val="7030A0"/>
                </a:solidFill>
              </a:rPr>
              <a:t>مساعدة الطفل على كيفية مصاحبة </a:t>
            </a:r>
            <a:r>
              <a:rPr lang="ar-SA" sz="2600" dirty="0" smtClean="0">
                <a:solidFill>
                  <a:srgbClr val="7030A0"/>
                </a:solidFill>
              </a:rPr>
              <a:t>أقرانه </a:t>
            </a:r>
            <a:r>
              <a:rPr lang="ar-SA" sz="2600" dirty="0">
                <a:solidFill>
                  <a:srgbClr val="7030A0"/>
                </a:solidFill>
              </a:rPr>
              <a:t>والتعامل معهم .</a:t>
            </a:r>
          </a:p>
          <a:p>
            <a:r>
              <a:rPr lang="ar-SA" sz="2600" dirty="0" smtClean="0"/>
              <a:t>تكوين </a:t>
            </a:r>
            <a:r>
              <a:rPr lang="ar-SA" sz="2600" dirty="0"/>
              <a:t>الضمير , وتوفير القدوة لتعلم القيم الأخلاقية </a:t>
            </a:r>
          </a:p>
          <a:p>
            <a:r>
              <a:rPr lang="ar-SA" sz="2600" dirty="0" smtClean="0">
                <a:solidFill>
                  <a:srgbClr val="00B050"/>
                </a:solidFill>
              </a:rPr>
              <a:t>ممارسة الأنشطة الاجتماعية </a:t>
            </a:r>
            <a:r>
              <a:rPr lang="ar-SA" sz="2600" dirty="0">
                <a:solidFill>
                  <a:srgbClr val="00B050"/>
                </a:solidFill>
              </a:rPr>
              <a:t>.</a:t>
            </a:r>
          </a:p>
          <a:p>
            <a:r>
              <a:rPr lang="ar-SA" sz="2600" dirty="0" smtClean="0">
                <a:solidFill>
                  <a:srgbClr val="7030A0"/>
                </a:solidFill>
              </a:rPr>
              <a:t>تكوين </a:t>
            </a:r>
            <a:r>
              <a:rPr lang="ar-SA" sz="2600" dirty="0">
                <a:solidFill>
                  <a:srgbClr val="7030A0"/>
                </a:solidFill>
              </a:rPr>
              <a:t>الاتجاهات </a:t>
            </a:r>
            <a:r>
              <a:rPr lang="ar-SA" sz="2600" dirty="0" smtClean="0">
                <a:solidFill>
                  <a:srgbClr val="7030A0"/>
                </a:solidFill>
              </a:rPr>
              <a:t>الإيجابية </a:t>
            </a:r>
            <a:r>
              <a:rPr lang="ar-SA" sz="2600" dirty="0">
                <a:solidFill>
                  <a:srgbClr val="7030A0"/>
                </a:solidFill>
              </a:rPr>
              <a:t>نحو بقية المجتمعات المختلفة </a:t>
            </a:r>
            <a:r>
              <a:rPr lang="ar-SA" sz="2600" dirty="0" smtClean="0">
                <a:solidFill>
                  <a:srgbClr val="7030A0"/>
                </a:solidFill>
              </a:rPr>
              <a:t>.</a:t>
            </a:r>
          </a:p>
          <a:p>
            <a:pPr marL="0" indent="0">
              <a:buNone/>
            </a:pPr>
            <a:endParaRPr lang="ar-SA" dirty="0"/>
          </a:p>
          <a:p>
            <a:pPr marL="0" indent="0" algn="ctr">
              <a:buNone/>
            </a:pPr>
            <a:r>
              <a:rPr lang="ar-SA" dirty="0">
                <a:solidFill>
                  <a:schemeClr val="accent2"/>
                </a:solidFill>
              </a:rPr>
              <a:t> { وجوب مراعاة تفاوت المتطلبات التي يجب أن يعمل الأخصائي الاجتماعي على تحقيقها  تبعاً للأطفال الذين لم يسبق لهم الالتحاق بدور الحضانة ؛ لأنهم يعانون من مشاكل اجتماعية ناجمة عن التحاقهم بالتعليم الأساسي يعتبر خبرة </a:t>
            </a:r>
            <a:r>
              <a:rPr lang="ar-SA" dirty="0" err="1">
                <a:solidFill>
                  <a:schemeClr val="accent2"/>
                </a:solidFill>
              </a:rPr>
              <a:t>تفيدهم</a:t>
            </a:r>
            <a:r>
              <a:rPr lang="ar-SA" dirty="0">
                <a:solidFill>
                  <a:schemeClr val="accent2"/>
                </a:solidFill>
              </a:rPr>
              <a:t> اكثر وموقف جديد في حياتهم } .</a:t>
            </a:r>
          </a:p>
          <a:p>
            <a:pPr marL="0" indent="0">
              <a:buNone/>
            </a:pPr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341" y="1863218"/>
            <a:ext cx="3681051" cy="2849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82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94" y="3810000"/>
            <a:ext cx="2028825" cy="3048000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200" b="1" dirty="0">
                <a:solidFill>
                  <a:srgbClr val="0070C0"/>
                </a:solidFill>
              </a:rPr>
              <a:t>المرحلة الثالثة : المرحلة الإعدادية </a:t>
            </a:r>
            <a:r>
              <a:rPr lang="ar-SA" sz="2400" b="1" dirty="0">
                <a:solidFill>
                  <a:srgbClr val="0070C0"/>
                </a:solidFill>
              </a:rPr>
              <a:t>(12-15 سنة ) :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348748" y="1701083"/>
            <a:ext cx="927483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SA" b="1" dirty="0" smtClean="0">
                <a:solidFill>
                  <a:srgbClr val="FF0000"/>
                </a:solidFill>
              </a:rPr>
              <a:t>خصائص هذه المرحلة  :</a:t>
            </a:r>
            <a:endParaRPr lang="ar-SA" b="1" dirty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 </a:t>
            </a:r>
            <a:r>
              <a:rPr lang="ar-SA" sz="2400" dirty="0" smtClean="0"/>
              <a:t>صراع التلميذ بين خصائصه في مرحلة الطفولة و بين بوادر مرحلة النضج .</a:t>
            </a:r>
          </a:p>
          <a:p>
            <a:pPr marL="457200" indent="-457200">
              <a:buFont typeface="+mj-lt"/>
              <a:buAutoNum type="arabicPeriod"/>
            </a:pPr>
            <a:r>
              <a:rPr lang="ar-SA" sz="2400" dirty="0" smtClean="0"/>
              <a:t>الميل إلى حب  معاملة الكبار .</a:t>
            </a:r>
            <a:endParaRPr lang="ar-SA" sz="2400" dirty="0"/>
          </a:p>
          <a:p>
            <a:pPr marL="457200" indent="-457200">
              <a:buFont typeface="+mj-lt"/>
              <a:buAutoNum type="arabicPeriod"/>
            </a:pPr>
            <a:r>
              <a:rPr lang="ar-SA" sz="2400" dirty="0" smtClean="0"/>
              <a:t>الميل إلى الاستقلالية </a:t>
            </a:r>
            <a:r>
              <a:rPr lang="ar-SA" sz="2400" dirty="0"/>
              <a:t>و الاعتماد على نفسه .</a:t>
            </a:r>
          </a:p>
          <a:p>
            <a:pPr marL="457200" indent="-457200">
              <a:buFont typeface="+mj-lt"/>
              <a:buAutoNum type="arabicPeriod"/>
            </a:pPr>
            <a:r>
              <a:rPr lang="ar-SA" sz="2400" dirty="0" smtClean="0"/>
              <a:t>اختلال </a:t>
            </a:r>
            <a:r>
              <a:rPr lang="ar-SA" sz="2400" dirty="0"/>
              <a:t>في الانفعال الاجتماعي </a:t>
            </a:r>
            <a:r>
              <a:rPr lang="ar-SA" sz="2400" dirty="0" smtClean="0"/>
              <a:t> نتيجة التغيرات الجسمية والنفسية التي يمر بها.</a:t>
            </a:r>
            <a:endParaRPr lang="ar-SA" sz="2400" dirty="0"/>
          </a:p>
          <a:p>
            <a:pPr marL="457200" indent="-457200">
              <a:buFont typeface="+mj-lt"/>
              <a:buAutoNum type="arabicPeriod"/>
            </a:pPr>
            <a:r>
              <a:rPr lang="ar-SA" sz="2400" dirty="0" smtClean="0"/>
              <a:t>العناد و مواجهته الحادة مع المجتمع </a:t>
            </a:r>
            <a:r>
              <a:rPr lang="ar-SA" sz="2400" dirty="0" smtClean="0"/>
              <a:t>متمثلا في علاقاته ومقاومته للسلطة . </a:t>
            </a:r>
            <a:endParaRPr lang="ar-SA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ar-SA" sz="2400" dirty="0" smtClean="0"/>
              <a:t>الميل إلى الجنس </a:t>
            </a:r>
            <a:r>
              <a:rPr lang="ar-SA" sz="2400" dirty="0"/>
              <a:t>الاخر و زيادة الميل الى اختيار الأصدقاء بنفسه .</a:t>
            </a:r>
          </a:p>
          <a:p>
            <a:pPr marL="457200" indent="-457200">
              <a:buFont typeface="+mj-lt"/>
              <a:buAutoNum type="arabicPeriod"/>
            </a:pPr>
            <a:r>
              <a:rPr lang="ar-SA" sz="2400" dirty="0"/>
              <a:t>زيادة الرغبة في الاشتراك مع أصدقاء جدد و تكوين شلل و التعاون معهم </a:t>
            </a:r>
            <a:r>
              <a:rPr lang="ar-SA" sz="2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.</a:t>
            </a:r>
          </a:p>
          <a:p>
            <a:pPr marL="0" indent="0">
              <a:buNone/>
            </a:pPr>
            <a:endParaRPr lang="ar-SA" b="1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36" y="534928"/>
            <a:ext cx="1865542" cy="16906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36" y="2395601"/>
            <a:ext cx="1947183" cy="194718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07828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200" b="1" dirty="0">
                <a:solidFill>
                  <a:srgbClr val="0070C0"/>
                </a:solidFill>
              </a:rPr>
              <a:t>المرحلة الثالثة : المرحلة الإعدادية </a:t>
            </a:r>
            <a:r>
              <a:rPr lang="ar-SA" sz="2400" b="1" dirty="0">
                <a:solidFill>
                  <a:srgbClr val="0070C0"/>
                </a:solidFill>
              </a:rPr>
              <a:t>(12-15 سنة ) :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ar-SA" b="1" dirty="0" smtClean="0">
                <a:solidFill>
                  <a:srgbClr val="FF0000"/>
                </a:solidFill>
              </a:rPr>
              <a:t>متطلبات هذه المرحلة :</a:t>
            </a:r>
            <a:endParaRPr lang="ar-SA" b="1" dirty="0">
              <a:solidFill>
                <a:srgbClr val="FF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ar-SA" sz="2400" dirty="0"/>
              <a:t>التوجيه الاجتماعي </a:t>
            </a:r>
            <a:r>
              <a:rPr lang="ar-SA" sz="2400" dirty="0" smtClean="0"/>
              <a:t>للتلميذ لكي يصبح قادر على اختيار أصدقائه.</a:t>
            </a:r>
            <a:endParaRPr lang="ar-SA" sz="2400" dirty="0"/>
          </a:p>
          <a:p>
            <a:pPr marL="457200" indent="-457200">
              <a:buFont typeface="+mj-lt"/>
              <a:buAutoNum type="arabicPeriod"/>
            </a:pPr>
            <a:r>
              <a:rPr lang="ar-SA" sz="2400" dirty="0" smtClean="0"/>
              <a:t>مساعدة التلميذ على تفهم </a:t>
            </a:r>
            <a:r>
              <a:rPr lang="ar-SA" sz="2400" dirty="0"/>
              <a:t>طبيعة المرحلة العمرية التي يمر بها .</a:t>
            </a:r>
          </a:p>
          <a:p>
            <a:pPr marL="457200" indent="-457200">
              <a:buFont typeface="+mj-lt"/>
              <a:buAutoNum type="arabicPeriod"/>
            </a:pPr>
            <a:r>
              <a:rPr lang="ar-SA" sz="2400" dirty="0" smtClean="0"/>
              <a:t>تقديم الخدمات </a:t>
            </a:r>
            <a:r>
              <a:rPr lang="ar-SA" sz="2400" dirty="0"/>
              <a:t>الاجتماعية التي تساعد التلميذ على أن يعيش مرحلته العمرية .</a:t>
            </a:r>
          </a:p>
          <a:p>
            <a:pPr marL="457200" indent="-457200">
              <a:buFont typeface="+mj-lt"/>
              <a:buAutoNum type="arabicPeriod"/>
            </a:pPr>
            <a:r>
              <a:rPr lang="ar-SA" sz="2400" dirty="0" smtClean="0"/>
              <a:t>توجيه التلميذ وتعريفه بأسس العلاقات </a:t>
            </a:r>
            <a:r>
              <a:rPr lang="ar-SA" sz="2400" dirty="0"/>
              <a:t>السليمة بينه و بين زملائه خاصة مع </a:t>
            </a:r>
            <a:r>
              <a:rPr lang="ar-SA" sz="2400" dirty="0" smtClean="0"/>
              <a:t>الجنس الآخر </a:t>
            </a:r>
            <a:r>
              <a:rPr lang="ar-SA" sz="2400" dirty="0"/>
              <a:t>الاخر .</a:t>
            </a:r>
          </a:p>
          <a:p>
            <a:pPr marL="457200" indent="-457200">
              <a:buFont typeface="+mj-lt"/>
              <a:buAutoNum type="arabicPeriod"/>
            </a:pPr>
            <a:r>
              <a:rPr lang="ar-SA" sz="2400" dirty="0" smtClean="0"/>
              <a:t>المساهمة </a:t>
            </a:r>
            <a:r>
              <a:rPr lang="ar-SA" sz="2400" dirty="0"/>
              <a:t>في مساعدة التلاميذ على مواجهة المشكلات التي يتعرضون لها .</a:t>
            </a:r>
          </a:p>
          <a:p>
            <a:pPr marL="457200" indent="-457200">
              <a:buFont typeface="+mj-lt"/>
              <a:buAutoNum type="arabicPeriod"/>
            </a:pPr>
            <a:r>
              <a:rPr lang="ar-SA" sz="2400" dirty="0"/>
              <a:t>الاهتمام بتوثيق العلاقة بين المدرسة و البيت .</a:t>
            </a:r>
          </a:p>
          <a:p>
            <a:endParaRPr lang="ar-SA" dirty="0"/>
          </a:p>
          <a:p>
            <a:pPr marL="0" indent="0">
              <a:buNone/>
            </a:pPr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107" y="210962"/>
            <a:ext cx="1852863" cy="1738563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268" y="2167819"/>
            <a:ext cx="1898731" cy="1126366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491" y="4368875"/>
            <a:ext cx="1998094" cy="2066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200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200" b="1" dirty="0">
                <a:solidFill>
                  <a:srgbClr val="0070C0"/>
                </a:solidFill>
              </a:rPr>
              <a:t>المرحلة الرابعة : المرحلة الثانوية </a:t>
            </a:r>
            <a:r>
              <a:rPr lang="ar-SA" sz="2400" b="1" dirty="0">
                <a:solidFill>
                  <a:srgbClr val="0070C0"/>
                </a:solidFill>
              </a:rPr>
              <a:t>(15-18 سنة) </a:t>
            </a:r>
            <a:r>
              <a:rPr lang="ar-SA" sz="4800" b="1" dirty="0">
                <a:solidFill>
                  <a:srgbClr val="FF0000"/>
                </a:solidFill>
              </a:rPr>
              <a:t>قراءة فقط</a:t>
            </a:r>
            <a:endParaRPr lang="ar-SA" sz="3200" b="1" dirty="0">
              <a:solidFill>
                <a:srgbClr val="0070C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1791121"/>
            <a:ext cx="10515600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ar-SA" sz="3300" b="1" dirty="0" smtClean="0">
                <a:solidFill>
                  <a:srgbClr val="FF0000"/>
                </a:solidFill>
              </a:rPr>
              <a:t>خصائص هذه المرحلة :</a:t>
            </a:r>
          </a:p>
          <a:p>
            <a:pPr marL="0" indent="0">
              <a:buNone/>
            </a:pPr>
            <a:endParaRPr lang="ar-SA" dirty="0" smtClean="0"/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انتقال </a:t>
            </a:r>
            <a:r>
              <a:rPr lang="ar-SA" dirty="0"/>
              <a:t>الطالب من مرحلة الاعتماد على الغير الى الاعتماد على النفس </a:t>
            </a:r>
            <a:r>
              <a:rPr lang="ar-SA" dirty="0" smtClean="0"/>
              <a:t>.</a:t>
            </a:r>
            <a:endParaRPr lang="ar-SA" dirty="0"/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مقاومة </a:t>
            </a:r>
            <a:r>
              <a:rPr lang="ar-SA" dirty="0"/>
              <a:t>السلطة والثورة </a:t>
            </a:r>
            <a:r>
              <a:rPr lang="ar-SA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الاشتراك </a:t>
            </a:r>
            <a:r>
              <a:rPr lang="ar-SA" dirty="0"/>
              <a:t>في الحفلات الجماعية </a:t>
            </a:r>
            <a:r>
              <a:rPr lang="ar-SA" dirty="0" smtClean="0"/>
              <a:t>وأخذ </a:t>
            </a:r>
            <a:r>
              <a:rPr lang="ar-SA" dirty="0"/>
              <a:t>دور البطولة والقيادة </a:t>
            </a:r>
            <a:r>
              <a:rPr lang="ar-SA" dirty="0" smtClean="0"/>
              <a:t>والزعامة </a:t>
            </a:r>
            <a:endParaRPr lang="ar-SA" dirty="0"/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الرغبة </a:t>
            </a:r>
            <a:r>
              <a:rPr lang="ar-SA" dirty="0"/>
              <a:t>في التحصيل </a:t>
            </a:r>
            <a:r>
              <a:rPr lang="ar-SA" dirty="0" smtClean="0"/>
              <a:t>والاجتهاد .</a:t>
            </a:r>
            <a:endParaRPr lang="ar-SA" dirty="0"/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الاضطراب الانفعالي </a:t>
            </a:r>
            <a:r>
              <a:rPr lang="ar-SA" dirty="0"/>
              <a:t>ضد النقد </a:t>
            </a:r>
            <a:r>
              <a:rPr lang="ar-SA" dirty="0" smtClean="0"/>
              <a:t>.</a:t>
            </a:r>
            <a:endParaRPr lang="ar-SA" dirty="0"/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الميل </a:t>
            </a:r>
            <a:r>
              <a:rPr lang="ar-SA" dirty="0"/>
              <a:t>الى التقرب من الجنس الاخر </a:t>
            </a:r>
            <a:r>
              <a:rPr lang="ar-SA" dirty="0" smtClean="0"/>
              <a:t>.</a:t>
            </a:r>
            <a:endParaRPr lang="ar-SA" dirty="0"/>
          </a:p>
          <a:p>
            <a:pPr marL="514350" indent="-514350">
              <a:buFont typeface="+mj-lt"/>
              <a:buAutoNum type="arabicPeriod"/>
            </a:pPr>
            <a:r>
              <a:rPr lang="ar-SA" dirty="0"/>
              <a:t>بداية اكتمال البناء العضوي </a:t>
            </a:r>
            <a:r>
              <a:rPr lang="ar-SA" dirty="0" smtClean="0"/>
              <a:t>والوظيفي .</a:t>
            </a:r>
            <a:endParaRPr lang="ar-SA" dirty="0"/>
          </a:p>
          <a:p>
            <a:pPr marL="514350" indent="-514350">
              <a:buFont typeface="+mj-lt"/>
              <a:buAutoNum type="arabicPeriod"/>
            </a:pPr>
            <a:r>
              <a:rPr lang="ar-SA" dirty="0"/>
              <a:t>سرعه استهواء الطالب </a:t>
            </a:r>
            <a:r>
              <a:rPr lang="ar-SA" dirty="0" smtClean="0"/>
              <a:t>.</a:t>
            </a:r>
            <a:endParaRPr lang="ar-SA" dirty="0"/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توقع </a:t>
            </a:r>
            <a:r>
              <a:rPr lang="ar-SA" dirty="0" smtClean="0"/>
              <a:t>حدوث </a:t>
            </a:r>
            <a:r>
              <a:rPr lang="ar-SA" dirty="0" smtClean="0"/>
              <a:t>حالات  </a:t>
            </a:r>
            <a:r>
              <a:rPr lang="ar-SA" dirty="0"/>
              <a:t>اضطراب انفعالي نتيجة للتغيرات </a:t>
            </a:r>
            <a:r>
              <a:rPr lang="ar-SA" dirty="0" err="1" smtClean="0"/>
              <a:t>الفيسيلوجية</a:t>
            </a:r>
            <a:r>
              <a:rPr lang="ar-SA" dirty="0" smtClean="0"/>
              <a:t> </a:t>
            </a:r>
            <a:r>
              <a:rPr lang="ar-SA" dirty="0" smtClean="0">
                <a:solidFill>
                  <a:srgbClr val="7030A0"/>
                </a:solidFill>
              </a:rPr>
              <a:t>.</a:t>
            </a:r>
            <a:endParaRPr lang="ar-SA" dirty="0">
              <a:solidFill>
                <a:srgbClr val="7030A0"/>
              </a:solidFill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100" y="225215"/>
            <a:ext cx="2463800" cy="2438400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0727" y="2663615"/>
            <a:ext cx="2262546" cy="2345620"/>
          </a:xfrm>
          <a:prstGeom prst="rect">
            <a:avLst/>
          </a:prstGeom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966" y="5047656"/>
            <a:ext cx="1681034" cy="1810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423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648</Words>
  <Application>Microsoft Office PowerPoint</Application>
  <PresentationFormat>مخصص</PresentationFormat>
  <Paragraphs>91</Paragraphs>
  <Slides>11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1_نسق Office</vt:lpstr>
      <vt:lpstr>  عرض خدمة اجتماعية مدرسية   مقدم استكمالاً لمتطلبات مقرر جمع 456   إشراف الأستاذة : عهود بنت ناصر بن عبيد   إعداد الطالبات :  بشرى عبدالله الدخيل           433202492 وعد اللافي                        433200516  ريم ناصر الوهبي               433202088 موضي ناصر القباع             433201935  فاطمة راشد الخثران            433201515    أنفال عبدالعزيز الصالح        433200306    نجلاء محمد العجمي            433200383  1436هـ -2015م  الفصل الدراسي الأول  </vt:lpstr>
      <vt:lpstr>خصائص مراحل النمو لدى الطلاب  المراحل الأساسية للدور المهني للأخصائي الاجتماعي المدرسي </vt:lpstr>
      <vt:lpstr>{ الخصائص المميزة للطلاب في كل مرحلة من مراحل التعليم  } </vt:lpstr>
      <vt:lpstr>المرحلة الأولى: مرحلة الطفولة المبكرة (الحضانة 2-6 سنوات):</vt:lpstr>
      <vt:lpstr>المرحلة الثانية : مرحلة الطفولة المتوسطة والمتأخرة ( 6- 12 سنة مرحلة التعليم الابتدائي أو المرحلة الأولى من التعليم الأساسي ) : قراءة فقط</vt:lpstr>
      <vt:lpstr>المرحلة الثانية : مرحلة الطفولة المتوسطة والمتأخرة ( 6- 12 سنة مرحلة التعليم الابتدائي أو المرحلة الأولى من التعليم الأساسي ) : قراءة فقط  </vt:lpstr>
      <vt:lpstr>المرحلة الثالثة : المرحلة الإعدادية (12-15 سنة ) :</vt:lpstr>
      <vt:lpstr>المرحلة الثالثة : المرحلة الإعدادية (12-15 سنة ) :</vt:lpstr>
      <vt:lpstr>المرحلة الرابعة : المرحلة الثانوية (15-18 سنة) قراءة فقط</vt:lpstr>
      <vt:lpstr> المرحلة الرابعة : المرحلة الثانوية (15-18 سنة) قراءة فقط 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خدمة اجتماعية مدرسية   مقدم استكمالاً لمتطلبات مقرر جمع 456   إشراف الأستاذة : عهود بن عبيد   إعداد الطالبات :  بشرى عبدالله الدخيل      433202492   1436هـ -2015م  الفصل الدراسي الأول</dc:title>
  <dc:creator>الْبُشّشرَى .</dc:creator>
  <cp:lastModifiedBy>عهود</cp:lastModifiedBy>
  <cp:revision>18</cp:revision>
  <dcterms:created xsi:type="dcterms:W3CDTF">2015-09-13T20:04:53Z</dcterms:created>
  <dcterms:modified xsi:type="dcterms:W3CDTF">2015-10-10T10:01:26Z</dcterms:modified>
</cp:coreProperties>
</file>