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AFDC3F5-4DD6-4744-B201-C0A80B7C81EF}" type="datetimeFigureOut">
              <a:rPr lang="ar-SA" smtClean="0"/>
              <a:t>05/05/36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AFDC3F5-4DD6-4744-B201-C0A80B7C81EF}" type="datetimeFigureOut">
              <a:rPr lang="ar-SA" smtClean="0"/>
              <a:t>05/05/36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AFDC3F5-4DD6-4744-B201-C0A80B7C81EF}" type="datetimeFigureOut">
              <a:rPr lang="ar-SA" smtClean="0"/>
              <a:t>05/05/36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AFDC3F5-4DD6-4744-B201-C0A80B7C81EF}" type="datetimeFigureOut">
              <a:rPr lang="ar-SA" smtClean="0"/>
              <a:t>05/05/36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AFDC3F5-4DD6-4744-B201-C0A80B7C81EF}" type="datetimeFigureOut">
              <a:rPr lang="ar-SA" smtClean="0"/>
              <a:t>05/05/36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AFDC3F5-4DD6-4744-B201-C0A80B7C81EF}" type="datetimeFigureOut">
              <a:rPr lang="ar-SA" smtClean="0"/>
              <a:t>05/05/36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AFDC3F5-4DD6-4744-B201-C0A80B7C81EF}" type="datetimeFigureOut">
              <a:rPr lang="ar-SA" smtClean="0"/>
              <a:t>05/05/36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AFDC3F5-4DD6-4744-B201-C0A80B7C81EF}" type="datetimeFigureOut">
              <a:rPr lang="ar-SA" smtClean="0"/>
              <a:t>05/05/36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AFDC3F5-4DD6-4744-B201-C0A80B7C81EF}" type="datetimeFigureOut">
              <a:rPr lang="ar-SA" smtClean="0"/>
              <a:t>05/05/36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AFDC3F5-4DD6-4744-B201-C0A80B7C81EF}" type="datetimeFigureOut">
              <a:rPr lang="ar-SA" smtClean="0"/>
              <a:t>05/05/36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AFDC3F5-4DD6-4744-B201-C0A80B7C81EF}" type="datetimeFigureOut">
              <a:rPr lang="ar-SA" smtClean="0"/>
              <a:t>05/05/36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AF2A64C-F5D0-41F5-A307-4F2E6B06431E}"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AFDC3F5-4DD6-4744-B201-C0A80B7C81EF}" type="datetimeFigureOut">
              <a:rPr lang="ar-SA" smtClean="0"/>
              <a:t>05/05/36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AF2A64C-F5D0-41F5-A307-4F2E6B06431E}"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tarbyatona.net/articles.php?action=show&amp;id=184" TargetMode="External"/><Relationship Id="rId2" Type="http://schemas.openxmlformats.org/officeDocument/2006/relationships/hyperlink" Target="http://tarbyahgirls.blogspot.com/p/blog-page_21.html" TargetMode="External"/><Relationship Id="rId1" Type="http://schemas.openxmlformats.org/officeDocument/2006/relationships/slideLayout" Target="../slideLayouts/slideLayout2.xml"/><Relationship Id="rId5" Type="http://schemas.openxmlformats.org/officeDocument/2006/relationships/hyperlink" Target="http://epda3-b.blogspot.com/p/blog-page_1951.html" TargetMode="External"/><Relationship Id="rId4" Type="http://schemas.openxmlformats.org/officeDocument/2006/relationships/hyperlink" Target="http://uqu.edu.sa/page/ar/2237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785794"/>
            <a:ext cx="7772400" cy="1470025"/>
          </a:xfrm>
        </p:spPr>
        <p:txBody>
          <a:bodyPr>
            <a:noAutofit/>
          </a:bodyPr>
          <a:lstStyle/>
          <a:p>
            <a:r>
              <a:rPr lang="ar-SA" sz="2400" b="1" dirty="0" smtClean="0"/>
              <a:t>بسم الله الرحمن الرحيم</a:t>
            </a:r>
            <a:r>
              <a:rPr lang="ar-SA" sz="3200" b="1" dirty="0" smtClean="0"/>
              <a:t/>
            </a:r>
            <a:br>
              <a:rPr lang="ar-SA" sz="3200" b="1" dirty="0" smtClean="0"/>
            </a:br>
            <a:r>
              <a:rPr lang="ar-SA" b="1" dirty="0" smtClean="0">
                <a:solidFill>
                  <a:schemeClr val="tx2"/>
                </a:solidFill>
              </a:rPr>
              <a:t>استخدام الحاسب  الآلي في التدريس</a:t>
            </a:r>
            <a:br>
              <a:rPr lang="ar-SA" b="1" dirty="0" smtClean="0">
                <a:solidFill>
                  <a:schemeClr val="tx2"/>
                </a:solidFill>
              </a:rPr>
            </a:br>
            <a:r>
              <a:rPr lang="ar-SA" sz="2000" b="1" dirty="0" smtClean="0">
                <a:solidFill>
                  <a:srgbClr val="FF0000"/>
                </a:solidFill>
              </a:rPr>
              <a:t>تعريفه، تاريخه، دخوله التعليم، استخداماته، مميزاته ، الصعوبات، أنماط التدريس</a:t>
            </a:r>
            <a:r>
              <a:rPr lang="ar-SA" b="1" dirty="0" smtClean="0">
                <a:solidFill>
                  <a:schemeClr val="tx2"/>
                </a:solidFill>
              </a:rPr>
              <a:t/>
            </a:r>
            <a:br>
              <a:rPr lang="ar-SA" b="1" dirty="0" smtClean="0">
                <a:solidFill>
                  <a:schemeClr val="tx2"/>
                </a:solidFill>
              </a:rPr>
            </a:br>
            <a:r>
              <a:rPr lang="ar-SA" sz="2400" b="1" dirty="0" smtClean="0"/>
              <a:t>إشراف د- راشد الجساس</a:t>
            </a:r>
            <a:br>
              <a:rPr lang="ar-SA" sz="2400" b="1" dirty="0" smtClean="0"/>
            </a:br>
            <a:r>
              <a:rPr lang="ar-SA" sz="2400" b="1" dirty="0" smtClean="0"/>
              <a:t>إعداد / عبد الله المجلي</a:t>
            </a:r>
            <a:br>
              <a:rPr lang="ar-SA" sz="2400" b="1" dirty="0" smtClean="0"/>
            </a:br>
            <a:r>
              <a:rPr lang="ar-SA" sz="2400" b="1" dirty="0" smtClean="0"/>
              <a:t>1436هـ</a:t>
            </a:r>
            <a:endParaRPr lang="ar-SA" sz="2400" b="1" dirty="0"/>
          </a:p>
        </p:txBody>
      </p:sp>
      <p:sp>
        <p:nvSpPr>
          <p:cNvPr id="3" name="عنوان فرعي 2"/>
          <p:cNvSpPr>
            <a:spLocks noGrp="1"/>
          </p:cNvSpPr>
          <p:nvPr>
            <p:ph type="subTitle" idx="1"/>
          </p:nvPr>
        </p:nvSpPr>
        <p:spPr/>
        <p:txBody>
          <a:bodyPr/>
          <a:lstStyle/>
          <a:p>
            <a:endParaRPr lang="ar-SA" dirty="0"/>
          </a:p>
        </p:txBody>
      </p:sp>
      <p:pic>
        <p:nvPicPr>
          <p:cNvPr id="1026" name="Picture 2" descr="C:\Users\hp\Desktop\حاسب.jpg"/>
          <p:cNvPicPr>
            <a:picLocks noChangeAspect="1" noChangeArrowheads="1"/>
          </p:cNvPicPr>
          <p:nvPr/>
        </p:nvPicPr>
        <p:blipFill>
          <a:blip r:embed="rId2"/>
          <a:srcRect/>
          <a:stretch>
            <a:fillRect/>
          </a:stretch>
        </p:blipFill>
        <p:spPr bwMode="auto">
          <a:xfrm>
            <a:off x="0" y="2857496"/>
            <a:ext cx="9144000" cy="400050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الخدمات </a:t>
            </a:r>
            <a:r>
              <a:rPr lang="ar-SA" b="1" dirty="0">
                <a:solidFill>
                  <a:schemeClr val="tx2">
                    <a:lumMod val="60000"/>
                    <a:lumOff val="40000"/>
                  </a:schemeClr>
                </a:solidFill>
              </a:rPr>
              <a:t>التي يقدمها الحاسب للإدارة التربوية في مجال المعلومات واتخاذ القرارات :</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lnSpcReduction="20000"/>
          </a:bodyPr>
          <a:lstStyle/>
          <a:p>
            <a:pPr lvl="0"/>
            <a:r>
              <a:rPr lang="ar-SA" b="1" dirty="0"/>
              <a:t>تحويل البيانات في الإدارة إلى معلومات منظمة ومترابطة</a:t>
            </a:r>
            <a:r>
              <a:rPr lang="en-US" b="1" dirty="0"/>
              <a:t>.</a:t>
            </a:r>
          </a:p>
          <a:p>
            <a:pPr lvl="0"/>
            <a:r>
              <a:rPr lang="ar-SA" b="1" dirty="0"/>
              <a:t>يساعد الحاسب في تخفيف الضغط على المدير</a:t>
            </a:r>
            <a:r>
              <a:rPr lang="en-US" b="1" dirty="0"/>
              <a:t> .</a:t>
            </a:r>
          </a:p>
          <a:p>
            <a:pPr lvl="0"/>
            <a:r>
              <a:rPr lang="ar-SA" b="1" dirty="0"/>
              <a:t>سرعة الحصول على المعلومات ، واسترجاعها ، وتخزينها</a:t>
            </a:r>
            <a:r>
              <a:rPr lang="en-US" b="1" dirty="0"/>
              <a:t>.</a:t>
            </a:r>
          </a:p>
          <a:p>
            <a:pPr lvl="0"/>
            <a:r>
              <a:rPr lang="ar-SA" b="1" dirty="0"/>
              <a:t>يساعد الحاسب المرتبط مع الإنترنت في تكوين المكتب الإلكتروني، الذي يساعد المدير على الإشراف على العمل من أي مكان .</a:t>
            </a:r>
            <a:endParaRPr lang="en-US" b="1" dirty="0"/>
          </a:p>
          <a:p>
            <a:pPr lvl="0"/>
            <a:r>
              <a:rPr lang="ar-SA" b="1" dirty="0"/>
              <a:t>تطوير أداء العاملين وكسر حاجز الخوف من استقدام التقنية في العمل</a:t>
            </a:r>
            <a:r>
              <a:rPr lang="en-US" b="1" dirty="0"/>
              <a:t>.</a:t>
            </a:r>
          </a:p>
          <a:p>
            <a:pPr lvl="0"/>
            <a:r>
              <a:rPr lang="ar-SA" b="1" dirty="0"/>
              <a:t>تفادي الازدواجية في البيانات</a:t>
            </a:r>
            <a:r>
              <a:rPr lang="en-US" b="1" dirty="0"/>
              <a:t>.</a:t>
            </a:r>
          </a:p>
          <a:p>
            <a:pPr lvl="0"/>
            <a:r>
              <a:rPr lang="ar-SA" b="1" dirty="0"/>
              <a:t>التخلص من النظام اليدوي في الحصول على المعلومات</a:t>
            </a:r>
            <a:r>
              <a:rPr lang="en-US" b="1" dirty="0"/>
              <a:t>.</a:t>
            </a: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chemeClr val="tx2">
                    <a:lumMod val="60000"/>
                    <a:lumOff val="40000"/>
                  </a:schemeClr>
                </a:solidFill>
              </a:rPr>
              <a:t>استخدام الحاسب في طرق التدريس :</a:t>
            </a:r>
            <a:endParaRPr lang="en-US"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r>
              <a:rPr lang="ar-SA" b="1" dirty="0"/>
              <a:t>يمكن تحديد استخدام الكمبيوتر في التعلم والتعليم بوجه عام فيما يلي:</a:t>
            </a:r>
            <a:endParaRPr lang="en-US" b="1" dirty="0"/>
          </a:p>
          <a:p>
            <a:pPr lvl="0"/>
            <a:r>
              <a:rPr lang="ar-SA" b="1" dirty="0"/>
              <a:t>التعلم عن الكمبيوتر .</a:t>
            </a:r>
            <a:endParaRPr lang="en-US" b="1" dirty="0"/>
          </a:p>
          <a:p>
            <a:pPr lvl="0"/>
            <a:r>
              <a:rPr lang="ar-SA" b="1" dirty="0"/>
              <a:t>التعلم من الكمبيوتر .</a:t>
            </a:r>
            <a:endParaRPr lang="en-US" b="1" dirty="0"/>
          </a:p>
          <a:p>
            <a:pPr lvl="0"/>
            <a:r>
              <a:rPr lang="ar-SA" b="1" dirty="0"/>
              <a:t>التعلم بالكمبيوتر .</a:t>
            </a:r>
            <a:endParaRPr lang="en-US" b="1" dirty="0"/>
          </a:p>
          <a:p>
            <a:pPr lvl="0"/>
            <a:r>
              <a:rPr lang="ar-SA" b="1" dirty="0"/>
              <a:t>التعلم حول التفكير بالكمبيوتر</a:t>
            </a:r>
            <a:r>
              <a:rPr lang="en-US" b="1" dirty="0"/>
              <a:t> .  </a:t>
            </a:r>
          </a:p>
          <a:p>
            <a:r>
              <a:rPr lang="ar-SA" b="1" dirty="0"/>
              <a:t>وتحت كل مدخل توجد طرق تدريس أكثر شيوعا من غيرها</a:t>
            </a:r>
            <a:r>
              <a:rPr lang="en-US" b="1" dirty="0"/>
              <a:t> </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dirty="0" smtClean="0"/>
              <a:t/>
            </a:r>
            <a:br>
              <a:rPr lang="ar-SA" dirty="0" smtClean="0"/>
            </a:br>
            <a:r>
              <a:rPr lang="ar-SA" dirty="0" smtClean="0">
                <a:solidFill>
                  <a:schemeClr val="tx2">
                    <a:lumMod val="60000"/>
                    <a:lumOff val="40000"/>
                  </a:schemeClr>
                </a:solidFill>
              </a:rPr>
              <a:t>التعلم </a:t>
            </a:r>
            <a:r>
              <a:rPr lang="ar-SA" dirty="0">
                <a:solidFill>
                  <a:schemeClr val="tx2">
                    <a:lumMod val="60000"/>
                    <a:lumOff val="40000"/>
                  </a:schemeClr>
                </a:solidFill>
              </a:rPr>
              <a:t>عن الكمبيوتر</a:t>
            </a:r>
            <a:r>
              <a:rPr lang="en-US" dirty="0"/>
              <a:t/>
            </a:r>
            <a:br>
              <a:rPr lang="en-US" dirty="0"/>
            </a:br>
            <a:endParaRPr lang="ar-SA" dirty="0"/>
          </a:p>
        </p:txBody>
      </p:sp>
      <p:sp>
        <p:nvSpPr>
          <p:cNvPr id="3" name="عنصر نائب للمحتوى 2"/>
          <p:cNvSpPr>
            <a:spLocks noGrp="1"/>
          </p:cNvSpPr>
          <p:nvPr>
            <p:ph idx="1"/>
          </p:nvPr>
        </p:nvSpPr>
        <p:spPr/>
        <p:txBody>
          <a:bodyPr/>
          <a:lstStyle/>
          <a:p>
            <a:r>
              <a:rPr lang="ar-SA" dirty="0"/>
              <a:t>يعني إدخال علوم الكمبيوتر كمادة مقررة على التلاميذ بذاتها، أو كأجزاء موزعة في مقررات الرياضيات أو العلوم أو اللغة أو التاريخ تبعا لنوعية الموضوع ، وذلك من أجل تمكين التلاميذ من استخدام الكمبيوتر بسهولة ، هناك مستويات من المعرفة عن الكمبيوتر يحتاجها التلميذ وهي </a:t>
            </a:r>
            <a:r>
              <a:rPr lang="en-US" dirty="0"/>
              <a:t>:</a:t>
            </a: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4000" b="1" baseline="-25000" dirty="0">
                <a:solidFill>
                  <a:schemeClr val="tx2">
                    <a:lumMod val="60000"/>
                    <a:lumOff val="40000"/>
                  </a:schemeClr>
                </a:solidFill>
              </a:rPr>
              <a:t>مستويات من المعرفة عن الكمبيوتر يحتاجها التلميذ وهي </a:t>
            </a:r>
            <a:r>
              <a:rPr lang="en-US" sz="3600" dirty="0" smtClean="0"/>
              <a:t>:</a:t>
            </a:r>
            <a:endParaRPr lang="ar-SA" sz="3600" dirty="0"/>
          </a:p>
        </p:txBody>
      </p:sp>
      <p:sp>
        <p:nvSpPr>
          <p:cNvPr id="3" name="عنصر نائب للمحتوى 2"/>
          <p:cNvSpPr>
            <a:spLocks noGrp="1"/>
          </p:cNvSpPr>
          <p:nvPr>
            <p:ph idx="1"/>
          </p:nvPr>
        </p:nvSpPr>
        <p:spPr/>
        <p:txBody>
          <a:bodyPr>
            <a:normAutofit fontScale="92500" lnSpcReduction="10000"/>
          </a:bodyPr>
          <a:lstStyle/>
          <a:p>
            <a:pPr lvl="0"/>
            <a:r>
              <a:rPr lang="ar-SA" b="1" dirty="0"/>
              <a:t>المستوى الأول : الوعي بالكمبيوتر:</a:t>
            </a:r>
            <a:endParaRPr lang="en-US" b="1" dirty="0"/>
          </a:p>
          <a:p>
            <a:r>
              <a:rPr lang="ar-SA" b="1" dirty="0"/>
              <a:t>أي تدريس التلميذ نظام الكمبيوتر ليتمكن من القدرة على استخدام ( فتح الجهاز ، تحميل برنامج ...الخ) . ويستخدم الحاسوب هنا كمادة تعليمية</a:t>
            </a:r>
            <a:r>
              <a:rPr lang="ar-SA" b="1" dirty="0" smtClean="0"/>
              <a:t>.</a:t>
            </a:r>
            <a:endParaRPr lang="en-US" b="1" dirty="0"/>
          </a:p>
          <a:p>
            <a:pPr lvl="0"/>
            <a:r>
              <a:rPr lang="ar-SA" b="1" dirty="0"/>
              <a:t>المستوى الثاني</a:t>
            </a:r>
            <a:r>
              <a:rPr lang="en-US" b="1" dirty="0"/>
              <a:t> : </a:t>
            </a:r>
            <a:r>
              <a:rPr lang="ar-SA" b="1" dirty="0"/>
              <a:t>الثقافة الكمبيوترية :</a:t>
            </a:r>
            <a:endParaRPr lang="en-US" b="1" dirty="0"/>
          </a:p>
          <a:p>
            <a:r>
              <a:rPr lang="ar-SA" b="1" dirty="0"/>
              <a:t> ويتضمن موضوعات مثل</a:t>
            </a:r>
            <a:r>
              <a:rPr lang="en-US" b="1" dirty="0"/>
              <a:t> : </a:t>
            </a:r>
            <a:br>
              <a:rPr lang="en-US" b="1" dirty="0"/>
            </a:br>
            <a:r>
              <a:rPr lang="en-US" b="1" dirty="0"/>
              <a:t> </a:t>
            </a:r>
            <a:r>
              <a:rPr lang="ar-SA" b="1" dirty="0"/>
              <a:t>   		1- مكونات نظام الكمبيوتر</a:t>
            </a:r>
            <a:r>
              <a:rPr lang="en-US" b="1" dirty="0"/>
              <a:t> .</a:t>
            </a:r>
            <a:br>
              <a:rPr lang="en-US" b="1" dirty="0"/>
            </a:br>
            <a:r>
              <a:rPr lang="ar-SA" b="1" dirty="0"/>
              <a:t>    		2- كيفية عمل الكمبيوتر</a:t>
            </a:r>
            <a:r>
              <a:rPr lang="en-US" b="1" dirty="0"/>
              <a:t> .</a:t>
            </a:r>
            <a:br>
              <a:rPr lang="en-US" b="1" dirty="0"/>
            </a:br>
            <a:r>
              <a:rPr lang="ar-SA" b="1" dirty="0"/>
              <a:t>    		3- لغات الكمبيوتر</a:t>
            </a:r>
            <a:r>
              <a:rPr lang="en-US" b="1" dirty="0"/>
              <a:t> .</a:t>
            </a:r>
            <a:br>
              <a:rPr lang="en-US" b="1" dirty="0"/>
            </a:br>
            <a:r>
              <a:rPr lang="ar-SA" b="1" dirty="0"/>
              <a:t>    		4- مقدمة لبرمجة الكمبيوتر</a:t>
            </a:r>
            <a:r>
              <a:rPr lang="en-US" b="1"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4800" b="1" baseline="-25000" dirty="0">
                <a:solidFill>
                  <a:schemeClr val="tx2">
                    <a:lumMod val="60000"/>
                    <a:lumOff val="40000"/>
                  </a:schemeClr>
                </a:solidFill>
              </a:rPr>
              <a:t>مستويات من المعرفة عن الكمبيوتر يحتاجها التلميذ وهي </a:t>
            </a:r>
            <a:r>
              <a:rPr lang="en-US" sz="4800" b="1" baseline="-25000" dirty="0">
                <a:solidFill>
                  <a:schemeClr val="tx2">
                    <a:lumMod val="60000"/>
                    <a:lumOff val="40000"/>
                  </a:schemeClr>
                </a:solidFill>
              </a:rPr>
              <a:t>:</a:t>
            </a:r>
            <a:endParaRPr lang="ar-SA" sz="4800" b="1" baseline="-25000"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a:bodyPr>
          <a:lstStyle/>
          <a:p>
            <a:pPr lvl="0" algn="just"/>
            <a:r>
              <a:rPr lang="ar-SA" b="1" dirty="0"/>
              <a:t>المستوى الثالث : تطوير مهارات برمجة الكمبيوتر </a:t>
            </a:r>
            <a:r>
              <a:rPr lang="ar-SA" b="1" dirty="0" err="1"/>
              <a:t>و</a:t>
            </a:r>
            <a:r>
              <a:rPr lang="ar-SA" b="1" dirty="0"/>
              <a:t> التطرق للغات البرمجة المعروفة بأنواعها </a:t>
            </a:r>
            <a:r>
              <a:rPr lang="en-US" b="1" dirty="0"/>
              <a:t>     </a:t>
            </a:r>
          </a:p>
          <a:p>
            <a:pPr lvl="0" algn="just"/>
            <a:r>
              <a:rPr lang="en-US" b="1" dirty="0"/>
              <a:t> </a:t>
            </a:r>
            <a:r>
              <a:rPr lang="ar-SA" b="1" dirty="0"/>
              <a:t>المستوى الرابع : تدريب التلاميذ والمدرسين على حد سواء على استخدام حزم البرامج الجاهزة للغرض الذي بنيت لأجله " مثل برامج معالجة النصوص والجداول الإلكترونية . </a:t>
            </a:r>
            <a:endParaRPr lang="en-US" b="1" dirty="0"/>
          </a:p>
          <a:p>
            <a:pPr lvl="0" algn="just"/>
            <a:r>
              <a:rPr lang="ar-SA" b="1" dirty="0"/>
              <a:t>المستوى الخامس : تدريب التلاميذ والمدرسين على استخدام شبكة الكمبيوتر ذي الوسائط المتعددة.</a:t>
            </a:r>
            <a:endParaRPr lang="en-US" b="1" dirty="0"/>
          </a:p>
          <a:p>
            <a:pPr lvl="0" algn="just"/>
            <a:r>
              <a:rPr lang="ar-SA" b="1" dirty="0"/>
              <a:t>المستوى السادس : التدريب على مهارات استخدام شبكة المعلومات الانترنت .</a:t>
            </a:r>
            <a:endParaRPr lang="en-US" b="1" dirty="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dirty="0" smtClean="0"/>
              <a:t/>
            </a:r>
            <a:br>
              <a:rPr lang="ar-SA" b="1" dirty="0" smtClean="0"/>
            </a:br>
            <a:r>
              <a:rPr lang="ar-SA" sz="9800" b="1" baseline="-25000" dirty="0" smtClean="0">
                <a:solidFill>
                  <a:schemeClr val="tx2">
                    <a:lumMod val="60000"/>
                    <a:lumOff val="40000"/>
                  </a:schemeClr>
                </a:solidFill>
              </a:rPr>
              <a:t>التعلم من الكمبيوتر</a:t>
            </a:r>
            <a:r>
              <a:rPr lang="en-US" sz="9800" b="1" baseline="-25000" dirty="0" smtClean="0">
                <a:solidFill>
                  <a:schemeClr val="tx2">
                    <a:lumMod val="60000"/>
                    <a:lumOff val="40000"/>
                  </a:schemeClr>
                </a:solidFill>
              </a:rPr>
              <a:t/>
            </a:r>
            <a:br>
              <a:rPr lang="en-US" sz="9800" b="1" baseline="-25000" dirty="0" smtClean="0">
                <a:solidFill>
                  <a:schemeClr val="tx2">
                    <a:lumMod val="60000"/>
                    <a:lumOff val="40000"/>
                  </a:schemeClr>
                </a:solidFill>
              </a:rPr>
            </a:br>
            <a:endParaRPr lang="ar-SA" sz="5300" b="1" baseline="-25000"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a:buNone/>
            </a:pPr>
            <a:endParaRPr lang="ar-SA" dirty="0" smtClean="0"/>
          </a:p>
          <a:p>
            <a:pPr>
              <a:buNone/>
            </a:pPr>
            <a:endParaRPr lang="ar-SA" dirty="0" smtClean="0"/>
          </a:p>
          <a:p>
            <a:pPr algn="just"/>
            <a:r>
              <a:rPr lang="ar-SA" b="1" dirty="0" smtClean="0"/>
              <a:t>أي </a:t>
            </a:r>
            <a:r>
              <a:rPr lang="ar-SA" b="1" dirty="0"/>
              <a:t>استخدام الكمبيوتر كوسيلة تعليمية بحيث يمثل جزء من الموقف التعليمي ويعرف أيضا بالتدريس بمساعدة الكمبيوتر ومن البرامج المستعملة : التدريب والممارسة ،التدريس المباشر</a:t>
            </a:r>
            <a:r>
              <a:rPr lang="en-US" b="1" dirty="0"/>
              <a:t> .</a:t>
            </a:r>
          </a:p>
          <a:p>
            <a:pPr>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chemeClr val="tx2">
                    <a:lumMod val="60000"/>
                    <a:lumOff val="40000"/>
                  </a:schemeClr>
                </a:solidFill>
              </a:rPr>
              <a:t>التعلم بالكمبيوتر</a:t>
            </a:r>
            <a:r>
              <a:rPr lang="en-US" b="1" dirty="0">
                <a:solidFill>
                  <a:schemeClr val="tx2">
                    <a:lumMod val="60000"/>
                    <a:lumOff val="40000"/>
                  </a:schemeClr>
                </a:solidFill>
              </a:rPr>
              <a:t> : </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lvl="0"/>
            <a:endParaRPr lang="ar-SA" dirty="0" smtClean="0"/>
          </a:p>
          <a:p>
            <a:pPr lvl="0"/>
            <a:endParaRPr lang="ar-SA" dirty="0"/>
          </a:p>
          <a:p>
            <a:pPr lvl="0" algn="just"/>
            <a:r>
              <a:rPr lang="ar-SA" b="1" dirty="0" smtClean="0"/>
              <a:t>هو </a:t>
            </a:r>
            <a:r>
              <a:rPr lang="ar-SA" b="1" dirty="0"/>
              <a:t>وجود علاقة مشاركة أكثر بين الكمبيوتر والتلميذ ، حيث يضطر التلميذ لأخذ قرارات عن كيفية  </a:t>
            </a:r>
            <a:r>
              <a:rPr lang="ar-SA" b="1" dirty="0" smtClean="0"/>
              <a:t>التفاعل </a:t>
            </a:r>
            <a:r>
              <a:rPr lang="ar-SA" b="1" dirty="0"/>
              <a:t>مع  الكمبيوتر باعتباره أداة لتشكيل معلومات التلميذ بطريقة تخص كل تلميذ على حده .</a:t>
            </a:r>
            <a:endParaRPr lang="en-US" b="1" dirty="0"/>
          </a:p>
          <a:p>
            <a:pPr>
              <a:buNone/>
            </a:pP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chemeClr val="tx2">
                    <a:lumMod val="60000"/>
                    <a:lumOff val="40000"/>
                  </a:schemeClr>
                </a:solidFill>
              </a:rPr>
              <a:t>التعلم حول التفكير بالكمبيوتر</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lnSpcReduction="10000"/>
          </a:bodyPr>
          <a:lstStyle/>
          <a:p>
            <a:pPr lvl="0" algn="just"/>
            <a:r>
              <a:rPr lang="ar-SA" b="1" dirty="0"/>
              <a:t>هو أقل شيوعا في الاستخدام ، رغم أنه أقوى مدخل للتعلّم باستخدام الكمبيوتر  حيث يستخدم الكمبيوتر ليساعد التلاميذ في نمو أنماط جديدة من التفكير  تساعدهم في مواقف تعلم متنوعة  من خلال تفاعلهم مع  الكمبيوتر بواسطة لغة برمجة</a:t>
            </a:r>
            <a:r>
              <a:rPr lang="en-US" b="1" dirty="0"/>
              <a:t>  </a:t>
            </a:r>
            <a:r>
              <a:rPr lang="ar-SA" b="1" dirty="0"/>
              <a:t>التي تتيح للمبرمج حل المشكلة المعقدة نسبيا ، بتجزئتها ، وذلك بعمل إجراءات أو برامج فرعية لينتج برنامجا كاملا لحل المشكلة ، ومن المعروف أن ابتكار التلميذ لبرامج مبنية على قواعد لغة معينة من لغات الكمبيوتر تعد مهارات عالية جدا لا يتعرض لها التلميذ في الفصل العادي</a:t>
            </a:r>
            <a:r>
              <a:rPr lang="en-US" b="1" dirty="0"/>
              <a:t>.</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مزايا </a:t>
            </a:r>
            <a:r>
              <a:rPr lang="ar-SA" b="1" dirty="0">
                <a:solidFill>
                  <a:schemeClr val="tx2">
                    <a:lumMod val="60000"/>
                    <a:lumOff val="40000"/>
                  </a:schemeClr>
                </a:solidFill>
              </a:rPr>
              <a:t>استخدام الحاسوب في التعليم </a:t>
            </a:r>
            <a:r>
              <a:rPr lang="ar-SA" dirty="0">
                <a:solidFill>
                  <a:schemeClr val="tx2">
                    <a:lumMod val="60000"/>
                    <a:lumOff val="40000"/>
                  </a:schemeClr>
                </a:solidFill>
              </a:rPr>
              <a:t/>
            </a:r>
            <a:br>
              <a:rPr lang="ar-SA"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lnSpcReduction="20000"/>
          </a:bodyPr>
          <a:lstStyle/>
          <a:p>
            <a:r>
              <a:rPr lang="ar-SA" b="1" dirty="0"/>
              <a:t>الحاسوب من الأجهزة التقنية الحديثة،التي انتشرت بسرعة فائقة في مختلف مجالات الحياة وفي شتى شؤونها ، وذلك لما يتمتع </a:t>
            </a:r>
            <a:r>
              <a:rPr lang="ar-SA" b="1" dirty="0" err="1"/>
              <a:t>به</a:t>
            </a:r>
            <a:r>
              <a:rPr lang="ar-SA" b="1" dirty="0"/>
              <a:t> من مزايا عديدة ، وقد دخل الحاسوب في التعليم نتيجة إثبات مزاياه المتعددة التي تبدو جلية من خلال الخبرات المتعددة والمتراكمة الناتجة عن التطبيق الفعلي له في مختلف مجالات عمليات التربية والتعليم ومن أهم تلك المزايا :</a:t>
            </a:r>
            <a:endParaRPr lang="en-US" dirty="0"/>
          </a:p>
          <a:p>
            <a:pPr lvl="0"/>
            <a:r>
              <a:rPr lang="ar-SA" b="1" dirty="0"/>
              <a:t>يعمل الحاسوب على توفير الفرص الكافية للمتعلم للعمل بسرعته الخاصة حسب قدراته وإمكانياته حسب مفهوم </a:t>
            </a:r>
            <a:r>
              <a:rPr lang="ar-SA" b="1" dirty="0" err="1"/>
              <a:t>تفريد</a:t>
            </a:r>
            <a:r>
              <a:rPr lang="ar-SA" b="1" dirty="0"/>
              <a:t> التعليم .</a:t>
            </a:r>
            <a:endParaRPr lang="en-US" dirty="0"/>
          </a:p>
          <a:p>
            <a:pPr lvl="0"/>
            <a:r>
              <a:rPr lang="ar-SA" b="1" dirty="0"/>
              <a:t>إمكانية تزويد المتعلم بالتغذية الراجعة الفورية وبذلك يعمل على تعديل مسار التعلم ويوجهه الوجهة الصحيحة .</a:t>
            </a:r>
            <a:endParaRPr lang="en-US" dirty="0"/>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مزايا استخدام الحاسوب في التعليم </a:t>
            </a:r>
            <a:r>
              <a:rPr lang="ar-SA" dirty="0" smtClean="0">
                <a:solidFill>
                  <a:schemeClr val="tx2">
                    <a:lumMod val="60000"/>
                    <a:lumOff val="40000"/>
                  </a:schemeClr>
                </a:solidFill>
              </a:rPr>
              <a:t/>
            </a:r>
            <a:br>
              <a:rPr lang="ar-SA" dirty="0" smtClean="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85000" lnSpcReduction="10000"/>
          </a:bodyPr>
          <a:lstStyle/>
          <a:p>
            <a:pPr lvl="0"/>
            <a:r>
              <a:rPr lang="ar-SA" b="1" dirty="0"/>
              <a:t>يجعل عملية التعلم أكثر فاعلية وأكثر تشويقاً من خلال توظيف الحركة </a:t>
            </a:r>
            <a:r>
              <a:rPr lang="ar-SA" sz="2600" b="1" dirty="0"/>
              <a:t>والألوان والوسائط </a:t>
            </a:r>
            <a:r>
              <a:rPr lang="ar-SA" b="1" dirty="0"/>
              <a:t>المتعددة.</a:t>
            </a:r>
            <a:endParaRPr lang="en-US" dirty="0"/>
          </a:p>
          <a:p>
            <a:pPr lvl="0"/>
            <a:r>
              <a:rPr lang="ar-SA" b="1" dirty="0"/>
              <a:t>يعمل الحاسوب على تخزين استجابات المتعلم ورصدها مما يمكنه من إجراء عمليات التشخيص الفورية وتنبيه المتعلم لذلك .</a:t>
            </a:r>
            <a:endParaRPr lang="en-US" dirty="0"/>
          </a:p>
          <a:p>
            <a:pPr lvl="0"/>
            <a:r>
              <a:rPr lang="ar-SA" b="1" dirty="0"/>
              <a:t>يعمل الحاسوب على مراعاة الفروق الفردية بين المتعلمين حيث أنه يتعامل مع المتعلم من النقطة التي يقف عندها وبسرعة تتلاءم مع قدراته وإمكاناته .</a:t>
            </a:r>
            <a:endParaRPr lang="en-US" dirty="0"/>
          </a:p>
          <a:p>
            <a:pPr lvl="0"/>
            <a:r>
              <a:rPr lang="ar-SA" b="1" dirty="0"/>
              <a:t>يعمل الحاسوب على توفير وقت وجهد المعلم والمتعلم على حد سواء .</a:t>
            </a:r>
            <a:endParaRPr lang="en-US" dirty="0"/>
          </a:p>
          <a:p>
            <a:pPr lvl="0"/>
            <a:r>
              <a:rPr lang="ar-SA" b="1" dirty="0"/>
              <a:t>يعمل الحاسوب على زيادة فاعلية التعلم وثقة المتعلم بنفسه وينمي مفهوم الذات الإيجابي لديه .</a:t>
            </a:r>
            <a:endParaRPr lang="en-US" dirty="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solidFill>
                  <a:schemeClr val="tx2">
                    <a:lumMod val="60000"/>
                    <a:lumOff val="40000"/>
                  </a:schemeClr>
                </a:solidFill>
              </a:rPr>
              <a:t>تعريفه </a:t>
            </a:r>
            <a:r>
              <a:rPr lang="ar-SA" b="1" dirty="0">
                <a:solidFill>
                  <a:schemeClr val="tx2">
                    <a:lumMod val="60000"/>
                    <a:lumOff val="40000"/>
                  </a:schemeClr>
                </a:solidFill>
              </a:rPr>
              <a:t>:</a:t>
            </a:r>
            <a:r>
              <a:rPr lang="en-US" dirty="0" smtClean="0">
                <a:solidFill>
                  <a:schemeClr val="tx2">
                    <a:lumMod val="60000"/>
                    <a:lumOff val="40000"/>
                  </a:schemeClr>
                </a:solidFill>
              </a:rPr>
              <a:t> </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lnSpcReduction="10000"/>
          </a:bodyPr>
          <a:lstStyle/>
          <a:p>
            <a:pPr algn="just"/>
            <a:r>
              <a:rPr lang="ar-SA" b="1" dirty="0"/>
              <a:t>ويعرفه الموسى (1425هـ) بأنه “طريقة للتعلم باستخدام آليات الاتصال الحديثة من حاسب وشبكاته ووسائطه المتعددة من صوت وصورة، ورسومات، وآليات بحث، ومكتبات إلكترونية، وكذلك بوابات الإنترنت سواء كان عن بعد أو في الفصل الدراسي المهم المقصــود هو استخدام التقنية بجميع أنواعها في إيصال المعلومة للمتعلم بأقل وقت </a:t>
            </a:r>
            <a:r>
              <a:rPr lang="ar-SA" b="1" dirty="0" err="1"/>
              <a:t>و</a:t>
            </a:r>
            <a:r>
              <a:rPr lang="ar-SA" b="1" dirty="0"/>
              <a:t> جهد وأكبر فائدة</a:t>
            </a:r>
            <a:r>
              <a:rPr lang="en-US" b="1" dirty="0"/>
              <a:t>. </a:t>
            </a:r>
            <a:r>
              <a:rPr lang="ar-SA" b="1" dirty="0"/>
              <a:t>ويشير هذا التعريف إلى أن التعليم الإلكتروني لا يخرج العملية التربوية بالضرورة من أسوار المدرسة، وإنما يمكن أن يستخدم داخل جدرانها فيزيد من فاعلية التعلم بفضل الطرائق التكنولوجية الحديثة التي تسهل التعلم .</a:t>
            </a:r>
            <a:endParaRPr lang="en-US" dirty="0"/>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معوقات </a:t>
            </a:r>
            <a:r>
              <a:rPr lang="ar-SA" b="1" dirty="0">
                <a:solidFill>
                  <a:schemeClr val="tx2">
                    <a:lumMod val="60000"/>
                    <a:lumOff val="40000"/>
                  </a:schemeClr>
                </a:solidFill>
              </a:rPr>
              <a:t>استخدام الحاسوب </a:t>
            </a:r>
            <a:r>
              <a:rPr lang="ar-SA" b="1" dirty="0" err="1">
                <a:solidFill>
                  <a:schemeClr val="tx2">
                    <a:lumMod val="60000"/>
                    <a:lumOff val="40000"/>
                  </a:schemeClr>
                </a:solidFill>
              </a:rPr>
              <a:t>و</a:t>
            </a:r>
            <a:r>
              <a:rPr lang="ar-SA" b="1" dirty="0">
                <a:solidFill>
                  <a:schemeClr val="tx2">
                    <a:lumMod val="60000"/>
                    <a:lumOff val="40000"/>
                  </a:schemeClr>
                </a:solidFill>
              </a:rPr>
              <a:t> الإنترنت في التعليم </a:t>
            </a:r>
            <a:r>
              <a:rPr lang="ar-SA" b="1" dirty="0" smtClean="0">
                <a:solidFill>
                  <a:schemeClr val="tx2">
                    <a:lumMod val="60000"/>
                    <a:lumOff val="40000"/>
                  </a:schemeClr>
                </a:solidFill>
              </a:rPr>
              <a:t> </a:t>
            </a:r>
            <a:r>
              <a:rPr lang="en-US" dirty="0"/>
              <a:t/>
            </a:r>
            <a:br>
              <a:rPr lang="en-US" dirty="0"/>
            </a:br>
            <a:endParaRPr lang="ar-SA" dirty="0"/>
          </a:p>
        </p:txBody>
      </p:sp>
      <p:sp>
        <p:nvSpPr>
          <p:cNvPr id="3" name="عنصر نائب للمحتوى 2"/>
          <p:cNvSpPr>
            <a:spLocks noGrp="1"/>
          </p:cNvSpPr>
          <p:nvPr>
            <p:ph idx="1"/>
          </p:nvPr>
        </p:nvSpPr>
        <p:spPr/>
        <p:txBody>
          <a:bodyPr>
            <a:noAutofit/>
          </a:bodyPr>
          <a:lstStyle/>
          <a:p>
            <a:pPr lvl="0" algn="just"/>
            <a:r>
              <a:rPr lang="ar-SA" sz="2200" b="1" dirty="0"/>
              <a:t>كلفة الأجهزة تبقى مرتفعة بالنسبة للدول النامية، إضافةً إلى ارتفاع تكاليف استخدام شبكة الإنترنت في مجال المدارس . </a:t>
            </a:r>
            <a:endParaRPr lang="en-US" sz="2200" b="1" dirty="0"/>
          </a:p>
          <a:p>
            <a:pPr lvl="0" algn="just"/>
            <a:r>
              <a:rPr lang="ar-SA" sz="2200" b="1" dirty="0"/>
              <a:t>إن الحوا سب </a:t>
            </a:r>
            <a:r>
              <a:rPr lang="ar-SA" sz="2200" b="1" dirty="0" err="1"/>
              <a:t>و</a:t>
            </a:r>
            <a:r>
              <a:rPr lang="ar-SA" sz="2200" b="1" dirty="0"/>
              <a:t> البرامج في تطور مستمر، فنحن بحاجة إلى تبديلها باستمرار  </a:t>
            </a:r>
            <a:r>
              <a:rPr lang="ar-SA" sz="2200" b="1" dirty="0" err="1"/>
              <a:t>و</a:t>
            </a:r>
            <a:r>
              <a:rPr lang="ar-SA" sz="2200" b="1" dirty="0"/>
              <a:t> هذا مكلف مادياً . </a:t>
            </a:r>
            <a:endParaRPr lang="en-US" sz="2200" b="1" dirty="0"/>
          </a:p>
          <a:p>
            <a:pPr lvl="0" algn="just"/>
            <a:r>
              <a:rPr lang="ar-SA" sz="2200" b="1" dirty="0"/>
              <a:t>ندرة توفر البرامج باللغة العربية ، </a:t>
            </a:r>
            <a:r>
              <a:rPr lang="ar-SA" sz="2200" b="1" dirty="0" err="1"/>
              <a:t>و</a:t>
            </a:r>
            <a:r>
              <a:rPr lang="ar-SA" sz="2200" b="1" dirty="0"/>
              <a:t> هذا هو عائق اللغة الذي يظهر لنا في شبكة الإنترنت أيضاً . </a:t>
            </a:r>
            <a:endParaRPr lang="en-US" sz="2200" b="1" dirty="0"/>
          </a:p>
          <a:p>
            <a:pPr lvl="0" algn="just"/>
            <a:r>
              <a:rPr lang="ar-SA" sz="2200" b="1" dirty="0"/>
              <a:t>قلة البرامج الحاسوبية التعليمية الملائمة . </a:t>
            </a:r>
            <a:endParaRPr lang="en-US" sz="2200" b="1" dirty="0"/>
          </a:p>
          <a:p>
            <a:pPr lvl="0" algn="just"/>
            <a:r>
              <a:rPr lang="ar-SA" sz="2200" b="1" dirty="0"/>
              <a:t>اعتقاد أغلب المدرسين أن محور العملية التدريسية هو الكتاب فقط. </a:t>
            </a:r>
            <a:endParaRPr lang="en-US" sz="2200" b="1" dirty="0"/>
          </a:p>
          <a:p>
            <a:pPr lvl="0" algn="just"/>
            <a:r>
              <a:rPr lang="ar-SA" sz="2200" b="1" dirty="0"/>
              <a:t>إن الحاسوب لا يوفر فرصاً مباشرة لتعلم المهارات اليدوية </a:t>
            </a:r>
            <a:r>
              <a:rPr lang="ar-SA" sz="2200" b="1" dirty="0" err="1"/>
              <a:t>و</a:t>
            </a:r>
            <a:r>
              <a:rPr lang="ar-SA" sz="2200" b="1" dirty="0"/>
              <a:t> التجريب العلمي . </a:t>
            </a:r>
            <a:endParaRPr lang="en-US" sz="2200" b="1" dirty="0"/>
          </a:p>
          <a:p>
            <a:pPr lvl="0" algn="just"/>
            <a:r>
              <a:rPr lang="ar-SA" sz="2200" b="1" dirty="0"/>
              <a:t>كما إن الحاسوب لا يوفر فرصاً للتفاعل الاجتماعي بين الطلبة . </a:t>
            </a:r>
            <a:endParaRPr lang="en-US" sz="2200" b="1" dirty="0"/>
          </a:p>
          <a:p>
            <a:pPr lvl="0" algn="just"/>
            <a:r>
              <a:rPr lang="ar-SA" sz="2200" b="1" dirty="0"/>
              <a:t>مشكلات الإنترنت كالفيروسات </a:t>
            </a:r>
            <a:r>
              <a:rPr lang="ar-SA" sz="2200" b="1" dirty="0" err="1"/>
              <a:t>و</a:t>
            </a:r>
            <a:r>
              <a:rPr lang="ar-SA" sz="2200" b="1" dirty="0"/>
              <a:t> الخلو من الرقابة . </a:t>
            </a:r>
            <a:endParaRPr lang="en-US" sz="2200" b="1" dirty="0"/>
          </a:p>
          <a:p>
            <a:pPr lvl="0" algn="just"/>
            <a:r>
              <a:rPr lang="ar-SA" sz="2200" b="1" dirty="0"/>
              <a:t>جلوس الطالب فترات طويلة أمام الحاسوب قد يؤثر عليه صحياً وعصبياً . </a:t>
            </a:r>
            <a:endParaRPr lang="en-US" sz="22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أنماط </a:t>
            </a:r>
            <a:r>
              <a:rPr lang="ar-SA" b="1" dirty="0">
                <a:solidFill>
                  <a:schemeClr val="tx2">
                    <a:lumMod val="60000"/>
                    <a:lumOff val="40000"/>
                  </a:schemeClr>
                </a:solidFill>
              </a:rPr>
              <a:t>التعليم بمساعدة الحاسب </a:t>
            </a:r>
            <a:r>
              <a:rPr lang="en-US" b="1" dirty="0">
                <a:solidFill>
                  <a:schemeClr val="tx2">
                    <a:lumMod val="60000"/>
                    <a:lumOff val="40000"/>
                  </a:schemeClr>
                </a:solidFill>
              </a:rPr>
              <a:t/>
            </a:r>
            <a:br>
              <a:rPr lang="en-US" b="1"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r>
              <a:rPr lang="ar-SA" b="1" dirty="0"/>
              <a:t>أولا: التعلم الخصوصي </a:t>
            </a:r>
            <a:endParaRPr lang="en-US" b="1" dirty="0"/>
          </a:p>
          <a:p>
            <a:r>
              <a:rPr lang="ar-SA" b="1" dirty="0"/>
              <a:t>وتهدف إلى التعلم من خلال برنامج يتم تصميمه مسبقاً على غرار التعليم المبرمج . وفي هذا النوع من الاستخدام يقوم البرنامج بعملية التدريس ،والطريقة السائدة في هذا النوع من الاستخدام هي عرض الفكرة وشرحها ، ثم إيراد بعض الأمثلة عليها وفي بعض الأحيان إيراد أمثلة معاكسة، وكذلك بعض الأسئلة والأجوبة.  </a:t>
            </a:r>
            <a:endParaRPr lang="en-US" b="1" dirty="0"/>
          </a:p>
          <a:p>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70000" lnSpcReduction="20000"/>
          </a:bodyPr>
          <a:lstStyle/>
          <a:p>
            <a:pPr algn="just"/>
            <a:r>
              <a:rPr lang="ar-SA" b="1" dirty="0"/>
              <a:t>مميزات التعلم الخصوصي :</a:t>
            </a:r>
            <a:endParaRPr lang="en-US" b="1" dirty="0"/>
          </a:p>
          <a:p>
            <a:pPr lvl="0" algn="just"/>
            <a:r>
              <a:rPr lang="ar-SA" b="1" dirty="0"/>
              <a:t> تُعَد هذه الطريقة مفيدة جداً في تعليم الحقائق والقوانين والنظريات وتطبيقاتها . </a:t>
            </a:r>
            <a:endParaRPr lang="en-US" b="1" dirty="0"/>
          </a:p>
          <a:p>
            <a:pPr lvl="0" algn="just"/>
            <a:r>
              <a:rPr lang="ar-SA" b="1" dirty="0"/>
              <a:t>تسمح للمتعلم بالانتقال والتقدم في البرنامج حسب قدراته الذاتية ومتطلباته التعليمية. </a:t>
            </a:r>
            <a:endParaRPr lang="en-US" b="1" dirty="0"/>
          </a:p>
          <a:p>
            <a:pPr lvl="0" algn="just"/>
            <a:r>
              <a:rPr lang="ar-SA" b="1" dirty="0"/>
              <a:t> مفيدة بصفة عامة في الموضوعات التي يتم تعلمها لفظياً وتحتاج إلى كم كبير من المعلومات </a:t>
            </a:r>
            <a:endParaRPr lang="en-US" b="1" dirty="0"/>
          </a:p>
          <a:p>
            <a:pPr lvl="0" algn="just"/>
            <a:r>
              <a:rPr lang="ar-SA" b="1" dirty="0"/>
              <a:t>يعتمد هذا النوع من البرامج على أسلوب التغذية الراجعة الذي قد يكون في صورة تعزيز أو توبيخ بسيط حيث يُطلب من المتعلم التفرغ لدراسة موضوع معين أو حل بعض التدريبات.</a:t>
            </a:r>
            <a:endParaRPr lang="en-US" b="1" dirty="0"/>
          </a:p>
          <a:p>
            <a:pPr algn="just"/>
            <a:r>
              <a:rPr lang="ar-SA" b="1" dirty="0"/>
              <a:t>عيوب التعلم الخصوصي :</a:t>
            </a:r>
            <a:endParaRPr lang="en-US" b="1" dirty="0"/>
          </a:p>
          <a:p>
            <a:pPr lvl="0" algn="just"/>
            <a:r>
              <a:rPr lang="ar-SA" b="1" dirty="0"/>
              <a:t> تحتاج إلى وقت كبير لإعدادها وتصميمها. </a:t>
            </a:r>
            <a:endParaRPr lang="en-US" b="1" dirty="0"/>
          </a:p>
          <a:p>
            <a:pPr lvl="0" algn="just"/>
            <a:r>
              <a:rPr lang="ar-SA" b="1" dirty="0"/>
              <a:t> تتطلب إعداد وتنظيم كم كبير من المعرفة بحيث تكون مناسبة لمستخدمي البرنامج. </a:t>
            </a:r>
            <a:endParaRPr lang="en-US" b="1" dirty="0"/>
          </a:p>
          <a:p>
            <a:pPr lvl="0" algn="just"/>
            <a:r>
              <a:rPr lang="ar-SA" b="1" dirty="0"/>
              <a:t> تحتاج في إعدادها إلى أسلوب يجعل المتعلم يعتمد على نفسه ويفهم ما يقدم له من توجيهات </a:t>
            </a:r>
            <a:r>
              <a:rPr lang="ar-SA" b="1" dirty="0" err="1"/>
              <a:t>و</a:t>
            </a:r>
            <a:r>
              <a:rPr lang="ar-SA" b="1" dirty="0"/>
              <a:t> إرشادات ، ذلك لأن البرنامج لا يقدم المساعدة للمتعلم إلا عند طلبها. </a:t>
            </a:r>
            <a:endParaRPr lang="en-US" b="1" dirty="0"/>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r>
              <a:rPr lang="ar-SA" b="1" dirty="0"/>
              <a:t>ثانيا : التدريب والممارسة </a:t>
            </a:r>
            <a:endParaRPr lang="en-US" dirty="0"/>
          </a:p>
          <a:p>
            <a:r>
              <a:rPr lang="ar-SA" b="1" dirty="0"/>
              <a:t>يهدف هذا النوع من التعليم بمساعدة الحاسب إلى إعطاء فرصة للمتعلمين للتدرب على إتقان مهارات سبق تدريسه. وفي هذا النوع من الاستخدام يقدم الحاسب عدداً من التدريبات أو التمرينات أو المسائل على موضوع معين سبقت دراسته من قبل بطريقة ما.</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55000" lnSpcReduction="20000"/>
          </a:bodyPr>
          <a:lstStyle/>
          <a:p>
            <a:r>
              <a:rPr lang="ar-SA" sz="3800" b="1" dirty="0"/>
              <a:t>مميزات التدريب والممارسة :</a:t>
            </a:r>
            <a:endParaRPr lang="en-US" sz="3800" b="1" dirty="0"/>
          </a:p>
          <a:p>
            <a:pPr lvl="0"/>
            <a:r>
              <a:rPr lang="ar-SA" sz="3800" b="1" dirty="0"/>
              <a:t> تقديم الفرصة للتحكم الدقيق والموجه لتنمية مهارات معينة وتقديم التغذية الراجعة الفورية.</a:t>
            </a:r>
            <a:endParaRPr lang="en-US" sz="3800" b="1" dirty="0"/>
          </a:p>
          <a:p>
            <a:pPr lvl="0"/>
            <a:r>
              <a:rPr lang="ar-SA" sz="3800" b="1" dirty="0"/>
              <a:t> توجيه المتعلم عن طريق أسلوب علاجي لتنمية مهارات معينة تُعد جوهرية لإجادة المهارة الأساسية وهذا ما تعجز عنه الأساليب التقليدية. </a:t>
            </a:r>
            <a:endParaRPr lang="en-US" sz="3800" b="1" dirty="0"/>
          </a:p>
          <a:p>
            <a:pPr lvl="0"/>
            <a:r>
              <a:rPr lang="ar-SA" sz="3800" b="1" dirty="0"/>
              <a:t> تعتبر معلم يتعامل مع كل طالب على حده لتدريبه على مهارة معينة وتقديم الحل الصحيح له في الحال. </a:t>
            </a:r>
            <a:endParaRPr lang="en-US" sz="3800" b="1" dirty="0"/>
          </a:p>
          <a:p>
            <a:pPr lvl="0"/>
            <a:r>
              <a:rPr lang="ar-SA" sz="3800" b="1" dirty="0"/>
              <a:t>تعد هذه التدريبات مهمة لتنمية بعض المهارات وذلك لتعريف المتعلم بأخطائه ولتقديم الأساليب العلاجية المناسبة.</a:t>
            </a:r>
            <a:endParaRPr lang="en-US" sz="3800" b="1" dirty="0"/>
          </a:p>
          <a:p>
            <a:r>
              <a:rPr lang="ar-SA" sz="3800" b="1" dirty="0"/>
              <a:t>عيوب التدريب والممارسة : </a:t>
            </a:r>
            <a:endParaRPr lang="en-US" sz="3800" b="1" dirty="0"/>
          </a:p>
          <a:p>
            <a:r>
              <a:rPr lang="ar-SA" sz="3800" b="1" dirty="0"/>
              <a:t>1- أن المعلمين تدربوا على استعمال برامج التدريب وطريقة تشغيلها ومعرفة محتواها كبرامج ولكن لم يتدربوا على الاستجابة لحاجات المتعلمين أثناء استخدامها بطريقة تربوية.</a:t>
            </a:r>
            <a:endParaRPr lang="en-US" sz="3800" b="1" dirty="0"/>
          </a:p>
          <a:p>
            <a:r>
              <a:rPr lang="ar-SA" sz="3800" b="1" dirty="0"/>
              <a:t>2-  أنها تعتمد على اختبارات الاختيار من متعدد لا على استقبال استجابات الطالب التي يُنشئها بنفسه ، وبذلك فإن هذه البرامج لها قدرة محدودة على تقييم أداء المتعلم . </a:t>
            </a:r>
            <a:endParaRPr lang="en-US" sz="3800" b="1" dirty="0"/>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a:bodyPr>
          <a:lstStyle/>
          <a:p>
            <a:r>
              <a:rPr lang="ar-SA" b="1" dirty="0"/>
              <a:t>ثالثا : التعلم بالمحاكاة </a:t>
            </a:r>
            <a:endParaRPr lang="en-US" dirty="0"/>
          </a:p>
          <a:p>
            <a:pPr algn="just"/>
            <a:r>
              <a:rPr lang="ar-SA" b="1" dirty="0"/>
              <a:t>تهدف هذه الطريقة إلى تقديم نماذج تفيد بناء عملية واقعية من خلال محاكاة ذلك النموذج والتدريب على عمليات يصعب القيام </a:t>
            </a:r>
            <a:r>
              <a:rPr lang="ar-SA" b="1" dirty="0" err="1"/>
              <a:t>بها</a:t>
            </a:r>
            <a:r>
              <a:rPr lang="ar-SA" b="1" dirty="0"/>
              <a:t> في مواقف فعلية. فالمحاكاة عملية تمثيل أو إنشاء مجموعة من المواقف تمثيلاً أو تقليداً لأحداث من واقع الحياة حتى يتيسر عرضها والتعمق فيها لاستكشاف أسرارها والتعرف على نتائجها المحتملة عن قرب . وتنشأ الحاجة إلى هذا النوع من البرامج عندما يصعب تجسيد حدث معين في الحقيقة نظراً لتكلفته أو لحاجته إلى إجراء العديد من العمليات المعقدة.</a:t>
            </a:r>
            <a:endParaRPr lang="en-US" b="1" dirty="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62500" lnSpcReduction="20000"/>
          </a:bodyPr>
          <a:lstStyle/>
          <a:p>
            <a:r>
              <a:rPr lang="ar-SA" b="1" dirty="0"/>
              <a:t>مميزات التعلم بالمحاكاة :</a:t>
            </a:r>
            <a:endParaRPr lang="en-US" dirty="0"/>
          </a:p>
          <a:p>
            <a:pPr lvl="0"/>
            <a:r>
              <a:rPr lang="en-US" dirty="0"/>
              <a:t> </a:t>
            </a:r>
            <a:r>
              <a:rPr lang="ar-SA" b="1" dirty="0"/>
              <a:t>تسمح للطالب بارتكاب أخطاء لا تكون نتائجها سيئة . </a:t>
            </a:r>
            <a:endParaRPr lang="en-US" b="1" dirty="0"/>
          </a:p>
          <a:p>
            <a:pPr lvl="0"/>
            <a:r>
              <a:rPr lang="ar-SA" b="1" dirty="0"/>
              <a:t> تسمح للطالب بممارسة بعض السلطة في عملية التعلم. </a:t>
            </a:r>
            <a:endParaRPr lang="en-US" b="1" dirty="0"/>
          </a:p>
          <a:p>
            <a:pPr lvl="0"/>
            <a:r>
              <a:rPr lang="ar-SA" b="1" dirty="0"/>
              <a:t>تقدم مواقف تعليمية غير تقليدية بالنسبة للمتعلم وذلك بشكل يثير تفكيره </a:t>
            </a:r>
            <a:r>
              <a:rPr lang="ar-SA" b="1" dirty="0" err="1"/>
              <a:t>و</a:t>
            </a:r>
            <a:r>
              <a:rPr lang="ar-SA" b="1" dirty="0"/>
              <a:t> يستخدم إمكانات الحاسب المتقدمة والتي لا تتمتع </a:t>
            </a:r>
            <a:r>
              <a:rPr lang="ar-SA" b="1" dirty="0" err="1"/>
              <a:t>بها</a:t>
            </a:r>
            <a:r>
              <a:rPr lang="ar-SA" b="1" dirty="0"/>
              <a:t> الوسائط الأخرى .  </a:t>
            </a:r>
            <a:endParaRPr lang="en-US" b="1" dirty="0"/>
          </a:p>
          <a:p>
            <a:pPr lvl="0"/>
            <a:r>
              <a:rPr lang="ar-SA" b="1" dirty="0"/>
              <a:t> يمكن من خلالها دراسة العمليات والإجراءات التي يصعب دراستها بالطرق التقليدية . </a:t>
            </a:r>
            <a:endParaRPr lang="en-US" b="1" dirty="0"/>
          </a:p>
          <a:p>
            <a:pPr lvl="0"/>
            <a:r>
              <a:rPr lang="ar-SA" b="1" dirty="0"/>
              <a:t>تتيح الفرصة لتطبيق بعض المهارات التي تم تعلمها في مواقف ربما لا تتوافر للمتعلم الفرصة لتطبيقها في بيئة حقيقية .</a:t>
            </a:r>
            <a:endParaRPr lang="en-US" b="1" dirty="0"/>
          </a:p>
          <a:p>
            <a:r>
              <a:rPr lang="ar-SA" b="1" dirty="0"/>
              <a:t> </a:t>
            </a:r>
            <a:endParaRPr lang="en-US" b="1" dirty="0"/>
          </a:p>
          <a:p>
            <a:r>
              <a:rPr lang="ar-SA" b="1" dirty="0"/>
              <a:t>عيوب التعلم بالمحاكاة :</a:t>
            </a:r>
            <a:endParaRPr lang="en-US" b="1" dirty="0"/>
          </a:p>
          <a:p>
            <a:pPr lvl="0"/>
            <a:r>
              <a:rPr lang="ar-SA" b="1" dirty="0"/>
              <a:t> تتطلب قدراً كبيراً من التخطيط والبرمجة لتصبح فعالة ومؤثرة وشبيهة بالظروف الطبيعية. </a:t>
            </a:r>
            <a:endParaRPr lang="en-US" b="1" dirty="0"/>
          </a:p>
          <a:p>
            <a:pPr lvl="0"/>
            <a:r>
              <a:rPr lang="ar-SA" b="1" dirty="0"/>
              <a:t> تتطلب أجهزة حاسب ومعدات ذات مواصفات خاصة وذلك لتمثيل الظواهر المعقدة بشكل واضح </a:t>
            </a:r>
            <a:endParaRPr lang="en-US" b="1" dirty="0"/>
          </a:p>
          <a:p>
            <a:pPr lvl="0"/>
            <a:r>
              <a:rPr lang="ar-SA" b="1" dirty="0"/>
              <a:t>تحتاج إلى فريق عمل من المعلمين والمبرمجين </a:t>
            </a:r>
            <a:r>
              <a:rPr lang="ar-SA" b="1" dirty="0" err="1"/>
              <a:t>و</a:t>
            </a:r>
            <a:r>
              <a:rPr lang="ar-SA" b="1" dirty="0"/>
              <a:t> علماء النفس وخبراء المناهج وطرق التدريس </a:t>
            </a:r>
            <a:r>
              <a:rPr lang="ar-SA" b="1" dirty="0" err="1"/>
              <a:t>و</a:t>
            </a:r>
            <a:r>
              <a:rPr lang="ar-SA" b="1" dirty="0"/>
              <a:t> خبراء المادة ولا يخفي ما في ذلك من وقت وجهد وتكلفة مادية كبيرة . </a:t>
            </a:r>
            <a:endParaRPr lang="en-US" b="1" dirty="0"/>
          </a:p>
          <a:p>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77500" lnSpcReduction="20000"/>
          </a:bodyPr>
          <a:lstStyle/>
          <a:p>
            <a:r>
              <a:rPr lang="ar-SA" b="1" dirty="0"/>
              <a:t>رابعا : حل المشكلات </a:t>
            </a:r>
            <a:endParaRPr lang="en-US" b="1" dirty="0"/>
          </a:p>
          <a:p>
            <a:r>
              <a:rPr lang="ar-SA" b="1" dirty="0"/>
              <a:t>هي الحالة أو السؤال الذي يحتاج إلى إجابة ليست معروفة وليست جاهزة بل لابد من المرور بعمليات وخطوات تبدأ بتحديد المشكلة وفحصها وتحليلها ومن ثم الوصول إلى نتائج معينة بناءً على تلك الخطوات. </a:t>
            </a:r>
            <a:endParaRPr lang="en-US" b="1" dirty="0"/>
          </a:p>
          <a:p>
            <a:r>
              <a:rPr lang="ar-SA" b="1" dirty="0"/>
              <a:t>مميزات حل المشكلات :</a:t>
            </a:r>
            <a:endParaRPr lang="en-US" b="1" dirty="0"/>
          </a:p>
          <a:p>
            <a:r>
              <a:rPr lang="ar-SA" b="1" dirty="0"/>
              <a:t>1- أن العلاقة بين الحاسب والطالب في هذه الطريقة تتعدى مجرد التعامل السطحي إلى التعامل مع العقل والتفكير الناقد.</a:t>
            </a:r>
            <a:endParaRPr lang="en-US" b="1" dirty="0"/>
          </a:p>
          <a:p>
            <a:r>
              <a:rPr lang="ar-SA" b="1" dirty="0"/>
              <a:t>2- في هذه الطريقة يتم التعامل مع المستويات العليا في مجال الأهداف المعرفية.</a:t>
            </a:r>
            <a:r>
              <a:rPr lang="ar-SA" b="1" u="sng" dirty="0"/>
              <a:t> </a:t>
            </a:r>
            <a:endParaRPr lang="en-US" b="1" dirty="0"/>
          </a:p>
          <a:p>
            <a:r>
              <a:rPr lang="ar-SA" b="1" dirty="0"/>
              <a:t>3- تعزيز مهارة الإبداع والتفوق لدى المتعلمين والقدرة على بناء برامج في الحاسب الآلي.</a:t>
            </a:r>
            <a:r>
              <a:rPr lang="ar-SA" b="1" u="sng" dirty="0"/>
              <a:t> </a:t>
            </a:r>
            <a:endParaRPr lang="en-US" b="1" dirty="0"/>
          </a:p>
          <a:p>
            <a:r>
              <a:rPr lang="ar-SA" b="1" dirty="0"/>
              <a:t>4- تساعد الطالب على بناء برامج أخرى. </a:t>
            </a:r>
            <a:endParaRPr lang="en-US" b="1" dirty="0"/>
          </a:p>
          <a:p>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lnSpcReduction="20000"/>
          </a:bodyPr>
          <a:lstStyle/>
          <a:p>
            <a:r>
              <a:rPr lang="ar-SA" b="1" dirty="0" smtClean="0"/>
              <a:t>عيوب حل المشكلات :</a:t>
            </a:r>
            <a:endParaRPr lang="en-US" b="1" dirty="0" smtClean="0"/>
          </a:p>
          <a:p>
            <a:r>
              <a:rPr lang="ar-SA" b="1" dirty="0" smtClean="0"/>
              <a:t>1- أن هذه الطريقة تعتمد على لغتين هما لغة </a:t>
            </a:r>
            <a:r>
              <a:rPr lang="ar-SA" b="1" dirty="0" err="1" smtClean="0"/>
              <a:t>البيسك</a:t>
            </a:r>
            <a:r>
              <a:rPr lang="ar-SA" b="1" dirty="0" smtClean="0"/>
              <a:t> </a:t>
            </a:r>
            <a:r>
              <a:rPr lang="ar-SA" b="1" dirty="0" err="1" smtClean="0"/>
              <a:t>والباسكال</a:t>
            </a:r>
            <a:r>
              <a:rPr lang="ar-SA" b="1" dirty="0" smtClean="0"/>
              <a:t> (</a:t>
            </a:r>
            <a:r>
              <a:rPr lang="en-US" b="1" dirty="0" smtClean="0"/>
              <a:t>BASIC</a:t>
            </a:r>
            <a:r>
              <a:rPr lang="ar-SA" b="1" dirty="0" smtClean="0"/>
              <a:t> &amp; </a:t>
            </a:r>
            <a:r>
              <a:rPr lang="en-US" b="1" dirty="0" smtClean="0"/>
              <a:t>Pascal</a:t>
            </a:r>
            <a:r>
              <a:rPr lang="ar-SA" b="1" dirty="0" smtClean="0"/>
              <a:t>) وهذه اللغات تكاد تكون في طريقها إلى الزوال.  </a:t>
            </a:r>
            <a:endParaRPr lang="en-US" b="1" dirty="0" smtClean="0"/>
          </a:p>
          <a:p>
            <a:r>
              <a:rPr lang="ar-SA" b="1" dirty="0" smtClean="0"/>
              <a:t>2- أنها لا تناسب المستويات الدنيا في التعليم العام بل هي خاصة في المستويات العليا، وقد يتطلب العمل معها أن يكون المتعلم لدية خلفية في الحاسب قبل البدء في استخدام هذه الطريقة. </a:t>
            </a:r>
            <a:endParaRPr lang="en-US" b="1" dirty="0" smtClean="0"/>
          </a:p>
          <a:p>
            <a:r>
              <a:rPr lang="ar-SA" b="1" dirty="0" smtClean="0"/>
              <a:t>3- تتطلب مهارات عليا من الطلاب أي أن الطالب الضعيف قد لا يستطيع استخدامها. </a:t>
            </a:r>
            <a:endParaRPr lang="en-US" b="1" dirty="0" smtClean="0"/>
          </a:p>
          <a:p>
            <a:r>
              <a:rPr lang="ar-SA" b="1" dirty="0" smtClean="0"/>
              <a:t>4- أنها تناسب بعض المواد وخاصة الرياضيات. </a:t>
            </a:r>
            <a:endParaRPr lang="en-US" b="1" dirty="0" smtClean="0"/>
          </a:p>
          <a:p>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r>
              <a:rPr lang="ar-SA" b="1" dirty="0"/>
              <a:t>خامسا : الألعاب التعليمية </a:t>
            </a:r>
            <a:endParaRPr lang="en-US" dirty="0"/>
          </a:p>
          <a:p>
            <a:r>
              <a:rPr lang="ar-SA" dirty="0"/>
              <a:t>تعالج هذه البرامج الكثير من المواضيع ولكنها تعتمد في تعليمها على المباريات التخيلية التي تحمل التلاميذ على التنافس لكسب العلامات. وعلى التلاميذ لكي يفوزوا أن يحلوا مسائل رياضية ويحّددوا نقاطاً على شبكة إحداثيات وقراءة التعليمات وتفسيرها وتحليل المسائل المنطقية.</a:t>
            </a:r>
            <a:endParaRPr lang="en-US" dirty="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t> </a:t>
            </a:r>
            <a:r>
              <a:rPr lang="ar-SA" sz="4900" b="1" dirty="0">
                <a:solidFill>
                  <a:schemeClr val="tx2">
                    <a:lumMod val="60000"/>
                    <a:lumOff val="40000"/>
                  </a:schemeClr>
                </a:solidFill>
              </a:rPr>
              <a:t>تاريخه:</a:t>
            </a:r>
            <a:r>
              <a:rPr lang="en-US" dirty="0"/>
              <a:t/>
            </a:r>
            <a:br>
              <a:rPr lang="en-US" dirty="0"/>
            </a:br>
            <a:endParaRPr lang="ar-SA" dirty="0"/>
          </a:p>
        </p:txBody>
      </p:sp>
      <p:sp>
        <p:nvSpPr>
          <p:cNvPr id="3" name="عنصر نائب للمحتوى 2"/>
          <p:cNvSpPr>
            <a:spLocks noGrp="1"/>
          </p:cNvSpPr>
          <p:nvPr>
            <p:ph idx="1"/>
          </p:nvPr>
        </p:nvSpPr>
        <p:spPr/>
        <p:txBody>
          <a:bodyPr>
            <a:normAutofit lnSpcReduction="10000"/>
          </a:bodyPr>
          <a:lstStyle/>
          <a:p>
            <a:r>
              <a:rPr lang="ar-SA" b="1" dirty="0"/>
              <a:t>فكرة الحاسب الآلي قديمة قدم الإنسان وكانت أولى </a:t>
            </a:r>
            <a:endParaRPr lang="en-US" dirty="0"/>
          </a:p>
          <a:p>
            <a:r>
              <a:rPr lang="ar-SA" b="1" dirty="0"/>
              <a:t>محاولاته الفعلية في </a:t>
            </a:r>
            <a:r>
              <a:rPr lang="ar-SA" b="1" dirty="0" err="1"/>
              <a:t>مكننة</a:t>
            </a:r>
            <a:r>
              <a:rPr lang="ar-SA" b="1" dirty="0"/>
              <a:t> الحاسب استخدام آلة العداد</a:t>
            </a:r>
            <a:endParaRPr lang="en-US" dirty="0"/>
          </a:p>
          <a:p>
            <a:r>
              <a:rPr lang="ar-SA" b="1" dirty="0"/>
              <a:t>وفي العام 1642م </a:t>
            </a:r>
            <a:r>
              <a:rPr lang="ar-SA" sz="4000" b="1" dirty="0">
                <a:latin typeface="+mj-lt"/>
                <a:ea typeface="+mj-ea"/>
                <a:cs typeface="+mj-cs"/>
              </a:rPr>
              <a:t>اخترع</a:t>
            </a:r>
            <a:r>
              <a:rPr lang="ar-SA" b="1" dirty="0"/>
              <a:t> العالم الفرنسي باسكال ( حيث </a:t>
            </a:r>
            <a:r>
              <a:rPr lang="ar-SA" b="1" dirty="0" err="1"/>
              <a:t>س</a:t>
            </a:r>
            <a:endParaRPr lang="en-US" dirty="0"/>
          </a:p>
          <a:p>
            <a:r>
              <a:rPr lang="ar-SA" b="1" dirty="0"/>
              <a:t>سميت لغة البرمجة باسكال تقديرا لجهوده) آله </a:t>
            </a:r>
            <a:r>
              <a:rPr lang="ar-SA" b="1" dirty="0" err="1"/>
              <a:t>ميكانيكة</a:t>
            </a:r>
            <a:r>
              <a:rPr lang="ar-SA" b="1" dirty="0"/>
              <a:t> تستطيع إجراء عمليات حسابية بسيطة في الجمع والطرح</a:t>
            </a:r>
            <a:endParaRPr lang="en-US" dirty="0"/>
          </a:p>
          <a:p>
            <a:r>
              <a:rPr lang="ar-SA" b="1" dirty="0"/>
              <a:t>قد</a:t>
            </a:r>
            <a:r>
              <a:rPr lang="en-US" dirty="0"/>
              <a:t> </a:t>
            </a:r>
            <a:r>
              <a:rPr lang="ar-SA" b="1" dirty="0"/>
              <a:t>قسم الباحثون تاريخ الحواسب الآلية إلى أجيال كل جيل يعبر عن فترة زمنية للحاسب وهى :</a:t>
            </a:r>
            <a:endParaRPr lang="en-US" dirty="0"/>
          </a:p>
          <a:p>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60000"/>
                    <a:lumOff val="40000"/>
                  </a:schemeClr>
                </a:solidFill>
              </a:rPr>
              <a:t>أنماط التعليم بمساعدة الحاسب</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70000" lnSpcReduction="20000"/>
          </a:bodyPr>
          <a:lstStyle/>
          <a:p>
            <a:r>
              <a:rPr lang="ar-SA" b="1" dirty="0"/>
              <a:t>مميزات الألعاب التعليمية :</a:t>
            </a:r>
            <a:endParaRPr lang="en-US" dirty="0"/>
          </a:p>
          <a:p>
            <a:pPr lvl="0"/>
            <a:r>
              <a:rPr lang="ar-SA" dirty="0"/>
              <a:t> إثارتها للمتعلم بشكل يدفعه للمشاركة الفعالة في الدرس وحفز طاقاته من أجل مواصلة العمل مع البرنامج. </a:t>
            </a:r>
            <a:endParaRPr lang="en-US" dirty="0"/>
          </a:p>
          <a:p>
            <a:pPr lvl="0"/>
            <a:r>
              <a:rPr lang="ar-SA" dirty="0"/>
              <a:t> القدرة على مساعدة الطالب على التغلب على الملل أو الرتابة التي قد تصيبه من جراء دراسة بعض الموضوعات الغير محببة أو المجردة بالنسبة له.  </a:t>
            </a:r>
            <a:endParaRPr lang="en-US" dirty="0"/>
          </a:p>
          <a:p>
            <a:pPr lvl="0"/>
            <a:r>
              <a:rPr lang="ar-SA" dirty="0"/>
              <a:t> تساعد الطلاب على تكوين اتجاه ايجابي للحاسب الآلي.</a:t>
            </a:r>
            <a:endParaRPr lang="en-US" dirty="0"/>
          </a:p>
          <a:p>
            <a:r>
              <a:rPr lang="ar-SA" b="1" dirty="0"/>
              <a:t>عيوب الألعاب التعليمية :</a:t>
            </a:r>
            <a:endParaRPr lang="en-US" dirty="0"/>
          </a:p>
          <a:p>
            <a:pPr lvl="0"/>
            <a:r>
              <a:rPr lang="ar-SA" dirty="0"/>
              <a:t> تقدم بعض هذه البرامج الصور والمؤثرات الصوتية والتي تظهر أحياناً عند حدوث استجابة خاطئة مما يُعد تعزيزاً لاستجابة المتعلم. </a:t>
            </a:r>
            <a:endParaRPr lang="en-US" dirty="0"/>
          </a:p>
          <a:p>
            <a:pPr lvl="0"/>
            <a:r>
              <a:rPr lang="ar-SA" dirty="0"/>
              <a:t> أن هذه البرامج تنمى جزءاً صغيراً أو قدراً قليلاً من المهارات في وقت كبير نسبياً ومن خلال العديد من الإجراءات. </a:t>
            </a:r>
            <a:endParaRPr lang="en-US" dirty="0"/>
          </a:p>
          <a:p>
            <a:pPr lvl="0"/>
            <a:r>
              <a:rPr lang="ar-SA" dirty="0"/>
              <a:t> تحتاج إلى وقت كبير في الإعداد والبرمجة، وهي مناسبة في بعض المراحل وخاصة المراحل الأولى من التعليم العام. </a:t>
            </a:r>
            <a:endParaRPr lang="en-US" dirty="0"/>
          </a:p>
          <a:p>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200" b="1" dirty="0">
                <a:solidFill>
                  <a:schemeClr val="tx2">
                    <a:lumMod val="60000"/>
                    <a:lumOff val="40000"/>
                  </a:schemeClr>
                </a:solidFill>
              </a:rPr>
              <a:t>إسهامات الحاسب الآلي </a:t>
            </a:r>
            <a:r>
              <a:rPr lang="ar-SA" sz="3200" b="1" dirty="0" err="1">
                <a:solidFill>
                  <a:schemeClr val="tx2">
                    <a:lumMod val="60000"/>
                    <a:lumOff val="40000"/>
                  </a:schemeClr>
                </a:solidFill>
              </a:rPr>
              <a:t>فى</a:t>
            </a:r>
            <a:r>
              <a:rPr lang="ar-SA" sz="3200" b="1" dirty="0">
                <a:solidFill>
                  <a:schemeClr val="tx2">
                    <a:lumMod val="60000"/>
                    <a:lumOff val="40000"/>
                  </a:schemeClr>
                </a:solidFill>
              </a:rPr>
              <a:t> مجال التربية البدنية والرياضة</a:t>
            </a:r>
            <a:r>
              <a:rPr lang="ar-SA" sz="3200" b="1" dirty="0"/>
              <a:t> </a:t>
            </a:r>
            <a:endParaRPr lang="ar-SA" sz="3200" dirty="0"/>
          </a:p>
        </p:txBody>
      </p:sp>
      <p:sp>
        <p:nvSpPr>
          <p:cNvPr id="3" name="عنصر نائب للمحتوى 2"/>
          <p:cNvSpPr>
            <a:spLocks noGrp="1"/>
          </p:cNvSpPr>
          <p:nvPr>
            <p:ph idx="1"/>
          </p:nvPr>
        </p:nvSpPr>
        <p:spPr/>
        <p:txBody>
          <a:bodyPr>
            <a:normAutofit fontScale="47500" lnSpcReduction="20000"/>
          </a:bodyPr>
          <a:lstStyle/>
          <a:p>
            <a:r>
              <a:rPr lang="ar-SA" dirty="0" smtClean="0"/>
              <a:t> </a:t>
            </a:r>
            <a:r>
              <a:rPr lang="ar-SA" sz="4400" b="1" dirty="0"/>
              <a:t>أسهم الحاسب الآلي </a:t>
            </a:r>
            <a:r>
              <a:rPr lang="ar-SA" sz="4400" b="1" dirty="0" err="1"/>
              <a:t>فى</a:t>
            </a:r>
            <a:r>
              <a:rPr lang="ar-SA" sz="4400" b="1" dirty="0"/>
              <a:t> مجالات التربية البدنية والرياضية إسهامات </a:t>
            </a:r>
            <a:r>
              <a:rPr lang="ar-SA" sz="4400" b="1" dirty="0" smtClean="0"/>
              <a:t>عديدة </a:t>
            </a:r>
            <a:r>
              <a:rPr lang="ar-SA" sz="4400" b="1" dirty="0"/>
              <a:t>وأصبح ضرورة حتمية </a:t>
            </a:r>
            <a:r>
              <a:rPr lang="ar-SA" sz="4400" b="1" dirty="0" err="1"/>
              <a:t>فى</a:t>
            </a:r>
            <a:r>
              <a:rPr lang="ar-SA" sz="4400" b="1" dirty="0"/>
              <a:t> مجال التعليم والتعلم </a:t>
            </a:r>
            <a:r>
              <a:rPr lang="ar-SA" sz="4400" b="1" dirty="0" err="1"/>
              <a:t>فى</a:t>
            </a:r>
            <a:r>
              <a:rPr lang="ar-SA" sz="4400" b="1" dirty="0"/>
              <a:t> ذلك لمجال وتتلخص أهم هذه الإسهامات </a:t>
            </a:r>
            <a:r>
              <a:rPr lang="ar-SA" sz="4400" b="1" dirty="0" err="1"/>
              <a:t>فى</a:t>
            </a:r>
            <a:r>
              <a:rPr lang="ar-SA" sz="4400" b="1" dirty="0"/>
              <a:t> النقاط التالية :-</a:t>
            </a:r>
            <a:r>
              <a:rPr lang="ar-SA" sz="4400" b="1" dirty="0" smtClean="0"/>
              <a:t/>
            </a:r>
            <a:br>
              <a:rPr lang="ar-SA" sz="4400" b="1" dirty="0" smtClean="0"/>
            </a:br>
            <a:r>
              <a:rPr lang="ar-SA" sz="4400" b="1" dirty="0" smtClean="0"/>
              <a:t>- حفظ البيانات </a:t>
            </a:r>
            <a:r>
              <a:rPr lang="ar-SA" sz="4400" b="1" dirty="0"/>
              <a:t>المرتبطة بالمدرب والمدرس وكذلك </a:t>
            </a:r>
            <a:r>
              <a:rPr lang="ar-SA" sz="4400" b="1" dirty="0" smtClean="0"/>
              <a:t>اللاعبين </a:t>
            </a:r>
            <a:r>
              <a:rPr lang="ar-SA" sz="4400" b="1" dirty="0"/>
              <a:t>والتلاميذ والمستويات المهارية والبدنية ونتائج </a:t>
            </a:r>
            <a:r>
              <a:rPr lang="ar-SA" sz="4400" b="1" dirty="0" smtClean="0"/>
              <a:t>الاختبارات </a:t>
            </a:r>
            <a:r>
              <a:rPr lang="ar-SA" sz="4400" b="1" dirty="0"/>
              <a:t>.</a:t>
            </a:r>
            <a:r>
              <a:rPr lang="ar-SA" sz="4400" b="1" dirty="0" smtClean="0"/>
              <a:t/>
            </a:r>
            <a:br>
              <a:rPr lang="ar-SA" sz="4400" b="1" dirty="0" smtClean="0"/>
            </a:br>
            <a:r>
              <a:rPr lang="ar-SA" sz="4400" b="1" dirty="0" smtClean="0"/>
              <a:t>- تحضير </a:t>
            </a:r>
            <a:r>
              <a:rPr lang="ar-SA" sz="4400" b="1" dirty="0"/>
              <a:t>وإخراج الدروس والتدريبات وشرحها وإخراجها وكذلك محتويات الوحدات التدريبية</a:t>
            </a:r>
            <a:r>
              <a:rPr lang="ar-SA" sz="4400" b="1" dirty="0" smtClean="0"/>
              <a:t/>
            </a:r>
            <a:br>
              <a:rPr lang="ar-SA" sz="4400" b="1" dirty="0" smtClean="0"/>
            </a:br>
            <a:r>
              <a:rPr lang="ar-SA" sz="4400" b="1" dirty="0" smtClean="0"/>
              <a:t>- تسجيل </a:t>
            </a:r>
            <a:r>
              <a:rPr lang="ar-SA" sz="4400" b="1" dirty="0"/>
              <a:t>كل ما يتعلق بالأدوات </a:t>
            </a:r>
            <a:r>
              <a:rPr lang="ar-SA" sz="4400" b="1" dirty="0" smtClean="0"/>
              <a:t>والأجهزة </a:t>
            </a:r>
            <a:r>
              <a:rPr lang="ar-SA" sz="4400" b="1" dirty="0"/>
              <a:t>والوسائط والملاعب ومدى صلاحيتها. </a:t>
            </a:r>
            <a:r>
              <a:rPr lang="ar-SA" sz="4400" b="1" dirty="0" smtClean="0"/>
              <a:t/>
            </a:r>
            <a:br>
              <a:rPr lang="ar-SA" sz="4400" b="1" dirty="0" smtClean="0"/>
            </a:br>
            <a:r>
              <a:rPr lang="ar-SA" sz="4400" b="1" dirty="0" smtClean="0"/>
              <a:t>- تحليل </a:t>
            </a:r>
            <a:r>
              <a:rPr lang="ar-SA" sz="4400" b="1" dirty="0"/>
              <a:t>الحركات والمهارات </a:t>
            </a:r>
            <a:r>
              <a:rPr lang="ar-SA" sz="4400" b="1" dirty="0" err="1"/>
              <a:t>التى</a:t>
            </a:r>
            <a:r>
              <a:rPr lang="ar-SA" sz="4400" b="1" dirty="0"/>
              <a:t> يحتويها المنهج وتحديد النقاط </a:t>
            </a:r>
            <a:r>
              <a:rPr lang="ar-SA" sz="4400" b="1" dirty="0" smtClean="0"/>
              <a:t>الفنية </a:t>
            </a:r>
            <a:r>
              <a:rPr lang="ar-SA" sz="4400" b="1" dirty="0"/>
              <a:t>لكل مهارة وطريقة التعليم </a:t>
            </a:r>
            <a:r>
              <a:rPr lang="ar-SA" sz="4400" b="1" dirty="0" smtClean="0"/>
              <a:t> والتدريب المناسبة </a:t>
            </a:r>
            <a:r>
              <a:rPr lang="ar-SA" sz="4400" b="1" dirty="0"/>
              <a:t>لها , </a:t>
            </a:r>
            <a:r>
              <a:rPr lang="ar-SA" sz="4400" b="1" dirty="0" err="1"/>
              <a:t>و</a:t>
            </a:r>
            <a:r>
              <a:rPr lang="ar-SA" sz="4400" b="1" dirty="0"/>
              <a:t> التحليل الكامل لكل مفردات </a:t>
            </a:r>
            <a:r>
              <a:rPr lang="ar-SA" sz="4400" b="1" dirty="0" smtClean="0"/>
              <a:t>المهارات.</a:t>
            </a:r>
            <a:br>
              <a:rPr lang="ar-SA" sz="4400" b="1" dirty="0" smtClean="0"/>
            </a:br>
            <a:r>
              <a:rPr lang="en-US" sz="4400" b="1" dirty="0" smtClean="0"/>
              <a:t>-  </a:t>
            </a:r>
            <a:r>
              <a:rPr lang="ar-SA" sz="4400" b="1" dirty="0"/>
              <a:t>إعداد النموذج </a:t>
            </a:r>
            <a:r>
              <a:rPr lang="ar-SA" sz="4400" b="1" dirty="0" smtClean="0"/>
              <a:t>الرياضي </a:t>
            </a:r>
            <a:r>
              <a:rPr lang="ar-SA" sz="4400" b="1" dirty="0"/>
              <a:t>الأمثل لمختلف المهارات </a:t>
            </a:r>
            <a:r>
              <a:rPr lang="ar-SA" sz="4400" b="1" dirty="0" smtClean="0"/>
              <a:t>الرياضية.</a:t>
            </a:r>
            <a:br>
              <a:rPr lang="ar-SA" sz="4400" b="1" dirty="0" smtClean="0"/>
            </a:br>
            <a:r>
              <a:rPr lang="ar-SA" sz="4400" b="1" dirty="0" smtClean="0"/>
              <a:t>- تسهيل </a:t>
            </a:r>
            <a:r>
              <a:rPr lang="ar-SA" sz="4400" b="1" dirty="0"/>
              <a:t>عمليات تعليم المهارات الحركية </a:t>
            </a:r>
            <a:r>
              <a:rPr lang="ar-SA" sz="4400" b="1" dirty="0" smtClean="0"/>
              <a:t>واختصار </a:t>
            </a:r>
            <a:r>
              <a:rPr lang="ar-SA" sz="4400" b="1" dirty="0"/>
              <a:t>وقت </a:t>
            </a:r>
            <a:r>
              <a:rPr lang="ar-SA" sz="4400" b="1" dirty="0" smtClean="0"/>
              <a:t>العملية التعليمية </a:t>
            </a:r>
            <a:r>
              <a:rPr lang="ar-SA" sz="4400" b="1" dirty="0"/>
              <a:t>.</a:t>
            </a:r>
            <a:r>
              <a:rPr lang="ar-SA" sz="4400" b="1" dirty="0" smtClean="0"/>
              <a:t/>
            </a:r>
            <a:br>
              <a:rPr lang="ar-SA" sz="4400" b="1" dirty="0" smtClean="0"/>
            </a:br>
            <a:r>
              <a:rPr lang="en-US" sz="4400" b="1" dirty="0" smtClean="0"/>
              <a:t>-  </a:t>
            </a:r>
            <a:r>
              <a:rPr lang="ar-SA" sz="4400" b="1" dirty="0"/>
              <a:t>تقويم مجالات التربية </a:t>
            </a:r>
            <a:r>
              <a:rPr lang="ar-SA" sz="4400" b="1" dirty="0" smtClean="0"/>
              <a:t>الرياضية المختلفة </a:t>
            </a:r>
            <a:r>
              <a:rPr lang="ar-SA" sz="4400" b="1" dirty="0"/>
              <a:t>وتصحيح الأخطاء للمتعلمين واللاعبين .</a:t>
            </a:r>
            <a:r>
              <a:rPr lang="ar-SA" sz="4400" b="1" dirty="0" smtClean="0"/>
              <a:t/>
            </a:r>
            <a:br>
              <a:rPr lang="ar-SA" sz="4400" b="1" dirty="0" smtClean="0"/>
            </a:br>
            <a:r>
              <a:rPr lang="en-US" sz="4400" b="1" dirty="0" smtClean="0"/>
              <a:t>-  </a:t>
            </a:r>
            <a:r>
              <a:rPr lang="ar-SA" sz="4400" b="1" dirty="0"/>
              <a:t>المساهمة </a:t>
            </a:r>
            <a:r>
              <a:rPr lang="ar-SA" sz="4400" b="1" dirty="0" err="1"/>
              <a:t>فى</a:t>
            </a:r>
            <a:r>
              <a:rPr lang="ar-SA" sz="4400" b="1" dirty="0"/>
              <a:t> إجراء البحوث العلمية خاصة الأبحاث </a:t>
            </a:r>
            <a:r>
              <a:rPr lang="ar-SA" sz="4400" b="1" dirty="0" smtClean="0"/>
              <a:t>التي </a:t>
            </a:r>
            <a:r>
              <a:rPr lang="ar-SA" sz="4400" b="1" dirty="0"/>
              <a:t>تتعلق بمجالات علوم الحركة .</a:t>
            </a:r>
            <a:r>
              <a:rPr lang="ar-SA" sz="4400" b="1" dirty="0" smtClean="0"/>
              <a:t/>
            </a:r>
            <a:br>
              <a:rPr lang="ar-SA" sz="4400" b="1" dirty="0" smtClean="0"/>
            </a:br>
            <a:r>
              <a:rPr lang="en-US" sz="4400" b="1" dirty="0" smtClean="0"/>
              <a:t>- </a:t>
            </a:r>
            <a:r>
              <a:rPr lang="ar-SA" sz="4400" b="1" dirty="0" smtClean="0"/>
              <a:t>تصميم </a:t>
            </a:r>
            <a:r>
              <a:rPr lang="ar-SA" sz="4400" b="1" dirty="0"/>
              <a:t>ورسم تشكيلات العروض الرياضية. </a:t>
            </a:r>
            <a:r>
              <a:rPr lang="ar-SA" sz="4400" b="1" dirty="0" smtClean="0"/>
              <a:t/>
            </a:r>
            <a:br>
              <a:rPr lang="ar-SA" sz="4400" b="1" dirty="0" smtClean="0"/>
            </a:br>
            <a:r>
              <a:rPr lang="en-US" sz="4400" b="1" dirty="0" smtClean="0"/>
              <a:t>- </a:t>
            </a:r>
            <a:r>
              <a:rPr lang="ar-SA" sz="4400" b="1" dirty="0" smtClean="0"/>
              <a:t>إدارة </a:t>
            </a:r>
            <a:r>
              <a:rPr lang="ar-SA" sz="4400" b="1" dirty="0"/>
              <a:t>البطولات والدورات الرياضية</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المراجع</a:t>
            </a:r>
            <a:r>
              <a:rPr lang="en-US" dirty="0" smtClean="0">
                <a:solidFill>
                  <a:schemeClr val="tx2">
                    <a:lumMod val="60000"/>
                    <a:lumOff val="40000"/>
                  </a:schemeClr>
                </a:solidFill>
              </a:rPr>
              <a:t/>
            </a:r>
            <a:br>
              <a:rPr lang="en-US" dirty="0" smtClean="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55000" lnSpcReduction="20000"/>
          </a:bodyPr>
          <a:lstStyle/>
          <a:p>
            <a:r>
              <a:rPr lang="ar-SA" b="1" dirty="0" smtClean="0"/>
              <a:t>تقنيات </a:t>
            </a:r>
            <a:r>
              <a:rPr lang="ar-SA" b="1" dirty="0"/>
              <a:t>التعليم </a:t>
            </a:r>
            <a:endParaRPr lang="en-US" dirty="0"/>
          </a:p>
          <a:p>
            <a:r>
              <a:rPr lang="en-US" dirty="0">
                <a:hlinkClick r:id="rId2"/>
              </a:rPr>
              <a:t>http://tarbyahgirls.blogspot.com/p/blog-page_21.html</a:t>
            </a:r>
            <a:endParaRPr lang="en-US" dirty="0"/>
          </a:p>
          <a:p>
            <a:r>
              <a:rPr lang="ar-SA" dirty="0"/>
              <a:t> </a:t>
            </a:r>
            <a:endParaRPr lang="en-US" dirty="0"/>
          </a:p>
          <a:p>
            <a:pPr lvl="0"/>
            <a:r>
              <a:rPr lang="ar-SA" dirty="0"/>
              <a:t> </a:t>
            </a:r>
            <a:r>
              <a:rPr lang="ar-SA" b="1" dirty="0"/>
              <a:t>موقع تربيتنا </a:t>
            </a:r>
            <a:endParaRPr lang="en-US" dirty="0"/>
          </a:p>
          <a:p>
            <a:r>
              <a:rPr lang="en-US" dirty="0">
                <a:hlinkClick r:id="rId3"/>
              </a:rPr>
              <a:t>http://www.tarbyatona.net/articles.php?action=show&amp;id=184</a:t>
            </a:r>
            <a:endParaRPr lang="en-US" dirty="0"/>
          </a:p>
          <a:p>
            <a:pPr lvl="0"/>
            <a:r>
              <a:rPr lang="ar-SA" b="1" dirty="0"/>
              <a:t> موقع جامعة أم القرى</a:t>
            </a:r>
            <a:endParaRPr lang="en-US" dirty="0"/>
          </a:p>
          <a:p>
            <a:r>
              <a:rPr lang="en-US" dirty="0">
                <a:hlinkClick r:id="rId4"/>
              </a:rPr>
              <a:t>http://</a:t>
            </a:r>
            <a:r>
              <a:rPr lang="en-US" dirty="0" smtClean="0">
                <a:hlinkClick r:id="rId4"/>
              </a:rPr>
              <a:t>uqu.edu.sa/page/ar/22372</a:t>
            </a:r>
            <a:endParaRPr lang="ar-SA" dirty="0" smtClean="0"/>
          </a:p>
          <a:p>
            <a:endParaRPr lang="en-US" dirty="0"/>
          </a:p>
          <a:p>
            <a:r>
              <a:rPr lang="ar-SA" dirty="0"/>
              <a:t> </a:t>
            </a:r>
            <a:r>
              <a:rPr lang="ar-SA" sz="3300" b="1" dirty="0"/>
              <a:t>عبد الحميد شرف : تكنولوجيا التعليم </a:t>
            </a:r>
            <a:r>
              <a:rPr lang="ar-SA" sz="3300" b="1" dirty="0" err="1"/>
              <a:t>فى</a:t>
            </a:r>
            <a:r>
              <a:rPr lang="ar-SA" sz="3300" b="1" dirty="0"/>
              <a:t> التربية الرياضية ، مركز الكتاب ، 2000م</a:t>
            </a:r>
            <a:endParaRPr lang="en-US" sz="3300" b="1" dirty="0"/>
          </a:p>
          <a:p>
            <a:r>
              <a:rPr lang="ar-SA" dirty="0"/>
              <a:t> </a:t>
            </a:r>
            <a:endParaRPr lang="en-US" dirty="0"/>
          </a:p>
          <a:p>
            <a:pPr lvl="0"/>
            <a:r>
              <a:rPr lang="ar-SA" b="1" dirty="0"/>
              <a:t> موقع مجموعة الإبداع</a:t>
            </a:r>
            <a:endParaRPr lang="en-US" dirty="0"/>
          </a:p>
          <a:p>
            <a:r>
              <a:rPr lang="ar-SA" b="1" dirty="0" smtClean="0"/>
              <a:t> </a:t>
            </a:r>
            <a:endParaRPr lang="en-US" dirty="0" smtClean="0"/>
          </a:p>
          <a:p>
            <a:r>
              <a:rPr lang="en-US" b="1" dirty="0" smtClean="0">
                <a:hlinkClick r:id="rId5"/>
              </a:rPr>
              <a:t>http</a:t>
            </a:r>
            <a:r>
              <a:rPr lang="en-US" b="1" dirty="0">
                <a:hlinkClick r:id="rId5"/>
              </a:rPr>
              <a:t>://epda3-b.blogspot.com/p/blog-page_1951.html</a:t>
            </a:r>
            <a:endParaRPr lang="en-US" dirty="0"/>
          </a:p>
          <a:p>
            <a:r>
              <a:rPr lang="ar-SA" b="1" dirty="0"/>
              <a:t> </a:t>
            </a:r>
            <a:endParaRPr lang="ar-SA" b="1" dirty="0" smtClean="0"/>
          </a:p>
          <a:p>
            <a:r>
              <a:rPr lang="ar-SA" b="1" dirty="0"/>
              <a:t>ليلى السيد فرحات : القياس والاختبار في التربية الرياضية ، مركز الكتاب للنشر ، القاهرة ، 2001م . </a:t>
            </a:r>
            <a:endParaRPr lang="en-US" b="1" dirty="0"/>
          </a:p>
          <a:p>
            <a:r>
              <a:rPr lang="ar-SA" b="1" dirty="0"/>
              <a:t> </a:t>
            </a:r>
            <a:endParaRPr lang="en-US" dirty="0"/>
          </a:p>
          <a:p>
            <a:endParaRPr lang="ar-SA" dirty="0"/>
          </a:p>
        </p:txBody>
      </p:sp>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تاريخه:</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77500" lnSpcReduction="20000"/>
          </a:bodyPr>
          <a:lstStyle/>
          <a:p>
            <a:endParaRPr lang="ar-SA" b="1" dirty="0" smtClean="0"/>
          </a:p>
          <a:p>
            <a:r>
              <a:rPr lang="ar-SA" b="1" dirty="0" smtClean="0"/>
              <a:t>الجيل </a:t>
            </a:r>
            <a:r>
              <a:rPr lang="ar-SA" b="1" dirty="0"/>
              <a:t>الأول 1946 - 1958</a:t>
            </a:r>
            <a:r>
              <a:rPr lang="en-US" b="1" dirty="0"/>
              <a:t>:</a:t>
            </a:r>
            <a:endParaRPr lang="en-US" dirty="0"/>
          </a:p>
          <a:p>
            <a:r>
              <a:rPr lang="ar-SA" b="1" dirty="0"/>
              <a:t>وفى هذه المرحلة تم استخدام الصمامات</a:t>
            </a:r>
            <a:r>
              <a:rPr lang="en-US" dirty="0"/>
              <a:t> </a:t>
            </a:r>
            <a:r>
              <a:rPr lang="ar-SA" b="1" dirty="0"/>
              <a:t>المفرغة وتميز هذا الجيل بكبر الحجم والحاجة إلى أجهزة تكييف ، وبطئ السرعة</a:t>
            </a:r>
            <a:r>
              <a:rPr lang="en-US" dirty="0"/>
              <a:t> </a:t>
            </a:r>
            <a:r>
              <a:rPr lang="ar-SA" b="1" dirty="0"/>
              <a:t>واستخدام البطاقات المثقبة ومن هذا الجيل الحاسب</a:t>
            </a:r>
            <a:r>
              <a:rPr lang="en-US" dirty="0"/>
              <a:t> </a:t>
            </a:r>
            <a:r>
              <a:rPr lang="en-US" b="1" dirty="0" err="1"/>
              <a:t>Eniac</a:t>
            </a:r>
            <a:r>
              <a:rPr lang="en-US" dirty="0"/>
              <a:t> </a:t>
            </a:r>
            <a:r>
              <a:rPr lang="ar-SA" b="1" dirty="0"/>
              <a:t>والحاسب</a:t>
            </a:r>
            <a:r>
              <a:rPr lang="en-US" dirty="0"/>
              <a:t> </a:t>
            </a:r>
            <a:r>
              <a:rPr lang="en-US" b="1" dirty="0"/>
              <a:t>Univac-1 .</a:t>
            </a:r>
            <a:endParaRPr lang="en-US" dirty="0"/>
          </a:p>
          <a:p>
            <a:r>
              <a:rPr lang="ar-SA" b="1" dirty="0"/>
              <a:t>لجيل الثاني 1959 - 1964</a:t>
            </a:r>
            <a:r>
              <a:rPr lang="en-US" b="1" dirty="0"/>
              <a:t>:</a:t>
            </a:r>
            <a:endParaRPr lang="en-US" dirty="0"/>
          </a:p>
          <a:p>
            <a:r>
              <a:rPr lang="ar-SA" b="1" dirty="0"/>
              <a:t>وهذا الجيل ظهر عندما استخدم العلماء</a:t>
            </a:r>
            <a:r>
              <a:rPr lang="en-US" dirty="0"/>
              <a:t> </a:t>
            </a:r>
            <a:r>
              <a:rPr lang="ar-SA" b="1" dirty="0"/>
              <a:t>الترانزستور كبديل عن الصمامات المفرغة مما أدى إلى صغر حجم الحاسب وسرعة أدائه</a:t>
            </a:r>
            <a:r>
              <a:rPr lang="en-US" dirty="0"/>
              <a:t> </a:t>
            </a:r>
            <a:r>
              <a:rPr lang="ar-SA" b="1" dirty="0"/>
              <a:t>واستهلاك أقل </a:t>
            </a:r>
            <a:r>
              <a:rPr lang="ar-SA" b="1" dirty="0" err="1"/>
              <a:t>فى</a:t>
            </a:r>
            <a:r>
              <a:rPr lang="ar-SA" b="1" dirty="0"/>
              <a:t> الكهرباء وتميز أيضا بالقدرة على التخزين نظراً لاستخدام القلوب</a:t>
            </a:r>
            <a:r>
              <a:rPr lang="en-US" dirty="0"/>
              <a:t> </a:t>
            </a:r>
            <a:r>
              <a:rPr lang="ar-SA" b="1" dirty="0"/>
              <a:t>الممغنطة</a:t>
            </a:r>
            <a:r>
              <a:rPr lang="en-US" dirty="0"/>
              <a:t> </a:t>
            </a:r>
            <a:r>
              <a:rPr lang="en-US" b="1" dirty="0"/>
              <a:t>Magnetic Core</a:t>
            </a:r>
            <a:r>
              <a:rPr lang="en-US" dirty="0"/>
              <a:t> </a:t>
            </a:r>
            <a:r>
              <a:rPr lang="ar-SA" b="1" dirty="0"/>
              <a:t>وظهرت </a:t>
            </a:r>
            <a:r>
              <a:rPr lang="ar-SA" b="1" dirty="0" err="1"/>
              <a:t>فى</a:t>
            </a:r>
            <a:r>
              <a:rPr lang="ar-SA" b="1" dirty="0"/>
              <a:t> هذه الفترة أيضاً الأقراص الممغنطة، كما استخدم هذا الجيل اللغات عالية المستوى </a:t>
            </a:r>
            <a:r>
              <a:rPr lang="ar-SA" b="1" dirty="0" err="1"/>
              <a:t>كالفورتران</a:t>
            </a:r>
            <a:r>
              <a:rPr lang="ar-SA" b="1" dirty="0"/>
              <a:t> سنة 1957 ومن حاسبات هذا الجيل</a:t>
            </a:r>
            <a:r>
              <a:rPr lang="en-US" dirty="0"/>
              <a:t> </a:t>
            </a:r>
            <a:r>
              <a:rPr lang="en-US" b="1" dirty="0"/>
              <a:t>IBM 1401</a:t>
            </a:r>
            <a:r>
              <a:rPr lang="en-US" dirty="0"/>
              <a:t> </a:t>
            </a:r>
            <a:r>
              <a:rPr lang="ar-SA" b="1" dirty="0"/>
              <a:t>و</a:t>
            </a:r>
            <a:r>
              <a:rPr lang="en-US" b="1" dirty="0" err="1"/>
              <a:t>Honywell</a:t>
            </a:r>
            <a:r>
              <a:rPr lang="en-US" b="1" dirty="0"/>
              <a:t> </a:t>
            </a:r>
            <a:r>
              <a:rPr lang="en-US" b="1" dirty="0" smtClean="0"/>
              <a:t>200</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تاريخه:</a:t>
            </a:r>
            <a:r>
              <a:rPr lang="en-US" dirty="0" smtClean="0">
                <a:solidFill>
                  <a:schemeClr val="tx2">
                    <a:lumMod val="60000"/>
                    <a:lumOff val="40000"/>
                  </a:schemeClr>
                </a:solidFill>
              </a:rPr>
              <a:t/>
            </a:r>
            <a:br>
              <a:rPr lang="en-US" dirty="0" smtClean="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55000" lnSpcReduction="20000"/>
          </a:bodyPr>
          <a:lstStyle/>
          <a:p>
            <a:r>
              <a:rPr lang="ar-SA" sz="3300" b="1" dirty="0"/>
              <a:t>الجيل الثالث 1965 - 1970</a:t>
            </a:r>
            <a:r>
              <a:rPr lang="en-US" sz="3300" b="1" dirty="0"/>
              <a:t>:</a:t>
            </a:r>
          </a:p>
          <a:p>
            <a:r>
              <a:rPr lang="ar-SA" sz="3300" b="1" dirty="0"/>
              <a:t>وقد استخدم </a:t>
            </a:r>
            <a:r>
              <a:rPr lang="ar-SA" sz="3300" b="1" dirty="0" err="1"/>
              <a:t>فى</a:t>
            </a:r>
            <a:r>
              <a:rPr lang="ar-SA" sz="3300" b="1" dirty="0"/>
              <a:t> هذا الجيل</a:t>
            </a:r>
            <a:r>
              <a:rPr lang="en-US" sz="3300" b="1" dirty="0"/>
              <a:t> </a:t>
            </a:r>
            <a:r>
              <a:rPr lang="ar-SA" sz="3300" b="1" dirty="0"/>
              <a:t>استخدمت الدوائر الإلكترونية المتكاملة المصنعة على رقائق السيلكون</a:t>
            </a:r>
            <a:r>
              <a:rPr lang="en-US" sz="3300" b="1" dirty="0"/>
              <a:t> Silicon Chip </a:t>
            </a:r>
            <a:r>
              <a:rPr lang="ar-SA" sz="3300" b="1" dirty="0"/>
              <a:t>وهذا الجيل كان أقل حجماً ، وأقل </a:t>
            </a:r>
            <a:r>
              <a:rPr lang="ar-SA" sz="3300" b="1" dirty="0" err="1"/>
              <a:t>فى</a:t>
            </a:r>
            <a:r>
              <a:rPr lang="ar-SA" sz="3300" b="1" dirty="0"/>
              <a:t> استهلاك الكهرباء وانبعاث الحرارة وظهر استخدام الوحدات الطرفية . وزاد الاعتماد على اللغات ذات المستوى </a:t>
            </a:r>
            <a:r>
              <a:rPr lang="ar-SA" sz="3300" b="1" dirty="0" err="1"/>
              <a:t>العالى</a:t>
            </a:r>
            <a:r>
              <a:rPr lang="ar-SA" sz="3300" b="1" dirty="0"/>
              <a:t> وظهرت لغة </a:t>
            </a:r>
            <a:r>
              <a:rPr lang="ar-SA" sz="3300" b="1" dirty="0" err="1"/>
              <a:t>البيسك</a:t>
            </a:r>
            <a:r>
              <a:rPr lang="ar-SA" sz="3300" b="1" dirty="0"/>
              <a:t> ،ومن أشهر حاسبات هذا الجيل</a:t>
            </a:r>
            <a:r>
              <a:rPr lang="en-US" sz="3300" b="1" dirty="0"/>
              <a:t> IBM360 – NCR395 </a:t>
            </a:r>
            <a:r>
              <a:rPr lang="ar-SA" sz="3300" b="1" dirty="0"/>
              <a:t>وظهر </a:t>
            </a:r>
            <a:r>
              <a:rPr lang="ar-SA" sz="3300" b="1" dirty="0" err="1"/>
              <a:t>فى</a:t>
            </a:r>
            <a:r>
              <a:rPr lang="ar-SA" sz="3300" b="1" dirty="0"/>
              <a:t> هذا الجيل الحواسب الصغيرة</a:t>
            </a:r>
            <a:r>
              <a:rPr lang="en-US" sz="3300" b="1" dirty="0"/>
              <a:t> .</a:t>
            </a:r>
          </a:p>
          <a:p>
            <a:r>
              <a:rPr lang="ar-SA" sz="3300" b="1" dirty="0"/>
              <a:t>الجيل الرابع منذ 1971</a:t>
            </a:r>
            <a:r>
              <a:rPr lang="en-US" sz="3300" b="1" dirty="0"/>
              <a:t> :</a:t>
            </a:r>
          </a:p>
          <a:p>
            <a:r>
              <a:rPr lang="ar-SA" sz="3300" b="1" dirty="0"/>
              <a:t>وقد استخدم </a:t>
            </a:r>
            <a:r>
              <a:rPr lang="ar-SA" sz="3300" b="1" dirty="0" err="1"/>
              <a:t>فى</a:t>
            </a:r>
            <a:r>
              <a:rPr lang="ar-SA" sz="3300" b="1" dirty="0"/>
              <a:t> هذا الجيل دوائر التكامل</a:t>
            </a:r>
            <a:r>
              <a:rPr lang="en-US" sz="3300" b="1" dirty="0"/>
              <a:t> </a:t>
            </a:r>
            <a:r>
              <a:rPr lang="ar-SA" sz="3300" b="1" dirty="0"/>
              <a:t>الواسع</a:t>
            </a:r>
            <a:r>
              <a:rPr lang="en-US" sz="3300" b="1" dirty="0"/>
              <a:t> Large Scale Integration </a:t>
            </a:r>
            <a:r>
              <a:rPr lang="ar-SA" sz="3300" b="1" dirty="0"/>
              <a:t>وهى عبارة عن آلاف المكونات الإلكترونية الموضوعة على رقاقة صغيرة من </a:t>
            </a:r>
            <a:r>
              <a:rPr lang="ar-SA" sz="3300" b="1" dirty="0" err="1"/>
              <a:t>السيليكون</a:t>
            </a:r>
            <a:r>
              <a:rPr lang="ar-SA" sz="3300" b="1" dirty="0"/>
              <a:t> ، كما استخدم </a:t>
            </a:r>
            <a:r>
              <a:rPr lang="ar-SA" sz="3300" b="1" dirty="0" err="1"/>
              <a:t>الميكروبرويسور</a:t>
            </a:r>
            <a:r>
              <a:rPr lang="ar-SA" sz="3300" b="1" dirty="0"/>
              <a:t> </a:t>
            </a:r>
            <a:r>
              <a:rPr lang="ar-SA" sz="3300" b="1" dirty="0" err="1"/>
              <a:t>فى</a:t>
            </a:r>
            <a:r>
              <a:rPr lang="ar-SA" sz="3300" b="1" dirty="0"/>
              <a:t> صناعة الحاسبات</a:t>
            </a:r>
            <a:r>
              <a:rPr lang="en-US" sz="3300" b="1" dirty="0"/>
              <a:t> </a:t>
            </a:r>
            <a:r>
              <a:rPr lang="ar-SA" sz="3300" b="1" dirty="0"/>
              <a:t>الصغيرة وهذا الجيل تميز بالسرعة العالية </a:t>
            </a:r>
            <a:r>
              <a:rPr lang="ar-SA" sz="3300" b="1" dirty="0" err="1"/>
              <a:t>فى</a:t>
            </a:r>
            <a:r>
              <a:rPr lang="ar-SA" sz="3300" b="1" dirty="0"/>
              <a:t> الأداء والقدرة التخزينية الكبيرة</a:t>
            </a:r>
            <a:r>
              <a:rPr lang="en-US" sz="3300" b="1" dirty="0"/>
              <a:t> </a:t>
            </a:r>
            <a:r>
              <a:rPr lang="ar-SA" sz="3300" b="1" dirty="0"/>
              <a:t>وظهور البرمجيات عامة الأغراض ونظم إدارة قواعد البيانات</a:t>
            </a:r>
            <a:r>
              <a:rPr lang="en-US" sz="3300" b="1" dirty="0"/>
              <a:t> .</a:t>
            </a:r>
            <a:br>
              <a:rPr lang="en-US" sz="3300" b="1" dirty="0"/>
            </a:br>
            <a:r>
              <a:rPr lang="en-US" sz="3300" b="1" dirty="0"/>
              <a:t/>
            </a:r>
            <a:br>
              <a:rPr lang="en-US" sz="3300" b="1" dirty="0"/>
            </a:br>
            <a:r>
              <a:rPr lang="ar-SA" sz="3300" b="1" dirty="0"/>
              <a:t>وفى هذا الجيل</a:t>
            </a:r>
            <a:r>
              <a:rPr lang="en-US" sz="3300" b="1" dirty="0"/>
              <a:t> </a:t>
            </a:r>
            <a:r>
              <a:rPr lang="ar-SA" sz="3300" b="1" dirty="0"/>
              <a:t>ظهر الحاسب </a:t>
            </a:r>
            <a:r>
              <a:rPr lang="ar-SA" sz="3300" b="1" dirty="0" err="1"/>
              <a:t>الشخصى</a:t>
            </a:r>
            <a:r>
              <a:rPr lang="en-US" sz="3300" b="1" dirty="0"/>
              <a:t>( (PC Personal Computers </a:t>
            </a:r>
            <a:r>
              <a:rPr lang="ar-SA" sz="3300" b="1" dirty="0"/>
              <a:t>، وظهر نظام تشغيل الاسطوانات</a:t>
            </a:r>
            <a:r>
              <a:rPr lang="en-US" sz="3300" b="1" dirty="0"/>
              <a:t> DOS </a:t>
            </a:r>
            <a:r>
              <a:rPr lang="ar-SA" sz="3300" b="1" dirty="0"/>
              <a:t>للحاسبات الشخصية</a:t>
            </a:r>
            <a:r>
              <a:rPr lang="en-US" sz="3300" b="1" dirty="0"/>
              <a:t> IBM </a:t>
            </a:r>
            <a:r>
              <a:rPr lang="ar-SA" sz="3300" b="1" dirty="0"/>
              <a:t>والحاسبات المتوافقة معها</a:t>
            </a:r>
            <a:endParaRPr lang="en-US" sz="3300" b="1" dirty="0"/>
          </a:p>
          <a:p>
            <a:r>
              <a:rPr lang="ar-SA" sz="3300" b="1" dirty="0"/>
              <a:t>الجيل الخامس </a:t>
            </a:r>
            <a:r>
              <a:rPr lang="en-US" sz="3300" b="1" dirty="0"/>
              <a:t> </a:t>
            </a:r>
            <a:r>
              <a:rPr lang="ar-SA" sz="3300" b="1" dirty="0"/>
              <a:t>:</a:t>
            </a:r>
            <a:endParaRPr lang="en-US" sz="3300" b="1" dirty="0"/>
          </a:p>
          <a:p>
            <a:r>
              <a:rPr lang="ar-SA" sz="3300" b="1" dirty="0"/>
              <a:t>ويبقى الإنسان يبحث في سطور الذاكرة عما يريحه ويرضي شغفة للبقاء ‘ للسرعة للرقي ‘للتقدم ‘للتحديث ‘للتميز 0وها هو يؤرخ لجيل خامس جديد من أجيال الحاسبات يطمح من خلاله إلى فهم الحاسب </a:t>
            </a:r>
            <a:r>
              <a:rPr lang="ar-SA" sz="3300" b="1" dirty="0" err="1"/>
              <a:t>للمدخلات</a:t>
            </a:r>
            <a:r>
              <a:rPr lang="ar-SA" sz="3300" b="1" dirty="0"/>
              <a:t> المحكية لمخاطبته باللسان وان يستطيع الحاسوب تمييز الرسومات 0انه جيل الذكاء الصناعي ,الجيل الخامس للحاسبات الإلكترونية 0</a:t>
            </a:r>
            <a:endParaRPr lang="en-US" sz="3300" b="1" dirty="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tx2">
                    <a:lumMod val="60000"/>
                    <a:lumOff val="40000"/>
                  </a:schemeClr>
                </a:solidFill>
              </a:rPr>
              <a:t/>
            </a:r>
            <a:br>
              <a:rPr lang="ar-SA" b="1" dirty="0" smtClean="0">
                <a:solidFill>
                  <a:schemeClr val="tx2">
                    <a:lumMod val="60000"/>
                    <a:lumOff val="40000"/>
                  </a:schemeClr>
                </a:solidFill>
              </a:rPr>
            </a:br>
            <a:r>
              <a:rPr lang="ar-SA" b="1" dirty="0">
                <a:solidFill>
                  <a:schemeClr val="tx2">
                    <a:lumMod val="60000"/>
                    <a:lumOff val="40000"/>
                  </a:schemeClr>
                </a:solidFill>
              </a:rPr>
              <a:t/>
            </a:r>
            <a:br>
              <a:rPr lang="ar-SA" b="1" dirty="0">
                <a:solidFill>
                  <a:schemeClr val="tx2">
                    <a:lumMod val="60000"/>
                    <a:lumOff val="40000"/>
                  </a:schemeClr>
                </a:solidFill>
              </a:rPr>
            </a:br>
            <a:r>
              <a:rPr lang="ar-SA" b="1" dirty="0" smtClean="0">
                <a:solidFill>
                  <a:schemeClr val="tx2">
                    <a:lumMod val="60000"/>
                    <a:lumOff val="40000"/>
                  </a:schemeClr>
                </a:solidFill>
              </a:rPr>
              <a:t/>
            </a:r>
            <a:br>
              <a:rPr lang="ar-SA" b="1" dirty="0" smtClean="0">
                <a:solidFill>
                  <a:schemeClr val="tx2">
                    <a:lumMod val="60000"/>
                    <a:lumOff val="40000"/>
                  </a:schemeClr>
                </a:solidFill>
              </a:rPr>
            </a:br>
            <a:r>
              <a:rPr lang="ar-SA" b="1" dirty="0" smtClean="0">
                <a:solidFill>
                  <a:schemeClr val="tx2">
                    <a:lumMod val="60000"/>
                    <a:lumOff val="40000"/>
                  </a:schemeClr>
                </a:solidFill>
              </a:rPr>
              <a:t>دخول </a:t>
            </a:r>
            <a:r>
              <a:rPr lang="ar-SA" b="1" dirty="0">
                <a:solidFill>
                  <a:schemeClr val="tx2">
                    <a:lumMod val="60000"/>
                    <a:lumOff val="40000"/>
                  </a:schemeClr>
                </a:solidFill>
              </a:rPr>
              <a:t>الحاسب الآلي للتعليم:</a:t>
            </a:r>
            <a:r>
              <a:rPr lang="en-US" dirty="0">
                <a:solidFill>
                  <a:schemeClr val="tx2">
                    <a:lumMod val="60000"/>
                    <a:lumOff val="40000"/>
                  </a:schemeClr>
                </a:solidFill>
              </a:rPr>
              <a:t/>
            </a:r>
            <a:br>
              <a:rPr lang="en-US" dirty="0">
                <a:solidFill>
                  <a:schemeClr val="tx2">
                    <a:lumMod val="60000"/>
                    <a:lumOff val="40000"/>
                  </a:schemeClr>
                </a:solidFill>
              </a:rPr>
            </a:br>
            <a:r>
              <a:rPr lang="ar-SA" dirty="0" smtClean="0">
                <a:solidFill>
                  <a:schemeClr val="tx2">
                    <a:lumMod val="60000"/>
                    <a:lumOff val="40000"/>
                  </a:schemeClr>
                </a:solidFill>
              </a:rPr>
              <a:t/>
            </a:r>
            <a:br>
              <a:rPr lang="ar-SA" dirty="0" smtClean="0">
                <a:solidFill>
                  <a:schemeClr val="tx2">
                    <a:lumMod val="60000"/>
                    <a:lumOff val="40000"/>
                  </a:schemeClr>
                </a:solidFill>
              </a:rPr>
            </a:br>
            <a:r>
              <a:rPr lang="ar-SA" dirty="0">
                <a:solidFill>
                  <a:schemeClr val="tx2">
                    <a:lumMod val="60000"/>
                    <a:lumOff val="40000"/>
                  </a:schemeClr>
                </a:solidFill>
              </a:rPr>
              <a:t/>
            </a:r>
            <a:br>
              <a:rPr lang="ar-SA"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a:bodyPr>
          <a:lstStyle/>
          <a:p>
            <a:endParaRPr lang="en-US" dirty="0"/>
          </a:p>
          <a:p>
            <a:r>
              <a:rPr lang="ar-SA" b="1" dirty="0" smtClean="0"/>
              <a:t>يعد </a:t>
            </a:r>
            <a:r>
              <a:rPr lang="ar-SA" b="1" dirty="0"/>
              <a:t>الحاسب الآلي ناتجاً من نواتج التقدم العلمي والتقني المعاصر ، كما يعد في الوقت     ذاته أحد الدعائم التي تقود هذا التقدم</a:t>
            </a:r>
            <a:r>
              <a:rPr lang="en-US" b="1" dirty="0" smtClean="0"/>
              <a:t> </a:t>
            </a:r>
            <a:r>
              <a:rPr lang="ar-SA" b="1" dirty="0"/>
              <a:t> مما جعله في الآونة الأخيرة </a:t>
            </a:r>
            <a:r>
              <a:rPr lang="ar-SA" b="1" dirty="0" smtClean="0"/>
              <a:t>محور اهتمام </a:t>
            </a:r>
            <a:r>
              <a:rPr lang="ar-SA" b="1" dirty="0"/>
              <a:t>المربين والمهتمين بالعملية </a:t>
            </a:r>
            <a:r>
              <a:rPr lang="ar-SA" b="1" dirty="0" smtClean="0"/>
              <a:t>التعليمية </a:t>
            </a:r>
            <a:r>
              <a:rPr lang="ar-SA" b="1" dirty="0" err="1" smtClean="0"/>
              <a:t>والتعلمية</a:t>
            </a:r>
            <a:r>
              <a:rPr lang="ar-SA" b="1" dirty="0" smtClean="0"/>
              <a:t> </a:t>
            </a:r>
            <a:r>
              <a:rPr lang="ar-SA" b="1" dirty="0"/>
              <a:t>وقد اهتمت </a:t>
            </a:r>
            <a:r>
              <a:rPr lang="ar-SA" b="1" dirty="0" smtClean="0"/>
              <a:t>النظم التربوية </a:t>
            </a:r>
            <a:r>
              <a:rPr lang="ar-SA" b="1" dirty="0"/>
              <a:t>بالحاسب الآلي  ودعت إلى </a:t>
            </a:r>
            <a:r>
              <a:rPr lang="ar-SA" b="1" dirty="0" smtClean="0"/>
              <a:t>استخدامه </a:t>
            </a:r>
            <a:r>
              <a:rPr lang="ar-SA" b="1" dirty="0"/>
              <a:t>سواء في الإدارة </a:t>
            </a:r>
            <a:r>
              <a:rPr lang="ar-SA" b="1" dirty="0" smtClean="0"/>
              <a:t>المدرسية أو </a:t>
            </a:r>
            <a:r>
              <a:rPr lang="ar-SA" b="1" dirty="0"/>
              <a:t>التدريس </a:t>
            </a:r>
            <a:r>
              <a:rPr lang="ar-SA"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دخول الحاسب الآلي للتعليم:</a:t>
            </a:r>
            <a:r>
              <a:rPr lang="en-US" dirty="0" smtClean="0">
                <a:solidFill>
                  <a:schemeClr val="tx2">
                    <a:lumMod val="60000"/>
                    <a:lumOff val="40000"/>
                  </a:schemeClr>
                </a:solidFill>
              </a:rPr>
              <a:t/>
            </a:r>
            <a:br>
              <a:rPr lang="en-US" dirty="0" smtClean="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lnSpcReduction="10000"/>
          </a:bodyPr>
          <a:lstStyle/>
          <a:p>
            <a:pPr algn="just"/>
            <a:r>
              <a:rPr lang="ar-SA" b="1" dirty="0"/>
              <a:t>قطعت المملكة العربية السعودية شوطاً كبيراً في مجالات استخدام الحاسب في التعليم سواء فيما يتعلق باستخدامه كمادة تعليمية من ضمن مناهج التعليم العام أو فيما يتعلق باستخدامه في إدارة العملية التعليمية من وجود البرامج المتخصصة التي تدير عملية التعليم سواء في إدارة شئون الطلاب أو المعلمين أو الاختبارات وأخيراً فيما يتعلق باستخدامه كوسيلة تعليمية ، فقد تبنت المملكة العربية السعودية مشروعاً وطنياً طموحاً لاستخدام الحاسب الآلي في مجال التعليم وأطلقت عليه اسم " مشروع </a:t>
            </a:r>
            <a:r>
              <a:rPr lang="ar-SA" b="1" dirty="0" err="1"/>
              <a:t>عبدالله</a:t>
            </a:r>
            <a:r>
              <a:rPr lang="ar-SA" b="1" dirty="0"/>
              <a:t> بن </a:t>
            </a:r>
            <a:r>
              <a:rPr lang="ar-SA" b="1" dirty="0" err="1"/>
              <a:t>عبدالعزيز</a:t>
            </a:r>
            <a:r>
              <a:rPr lang="ar-SA" b="1" dirty="0"/>
              <a:t> وأبنائه الطلبة السعوديين للحاسب الآلي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solidFill>
                  <a:schemeClr val="tx2">
                    <a:lumMod val="60000"/>
                    <a:lumOff val="40000"/>
                  </a:schemeClr>
                </a:solidFill>
              </a:rPr>
              <a:t>أهداف </a:t>
            </a:r>
            <a:r>
              <a:rPr lang="ar-SA" b="1" dirty="0">
                <a:solidFill>
                  <a:schemeClr val="tx2">
                    <a:lumMod val="60000"/>
                    <a:lumOff val="40000"/>
                  </a:schemeClr>
                </a:solidFill>
              </a:rPr>
              <a:t>استخدام الحاسب كمادة تعليمية : </a:t>
            </a:r>
            <a:r>
              <a:rPr lang="en-US" dirty="0">
                <a:solidFill>
                  <a:schemeClr val="tx2">
                    <a:lumMod val="60000"/>
                    <a:lumOff val="40000"/>
                  </a:schemeClr>
                </a:solidFill>
              </a:rPr>
              <a:t/>
            </a:r>
            <a:br>
              <a:rPr lang="en-US"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pPr algn="just">
              <a:buNone/>
            </a:pPr>
            <a:r>
              <a:rPr lang="ar-SA" dirty="0" smtClean="0"/>
              <a:t>- </a:t>
            </a:r>
            <a:r>
              <a:rPr lang="ar-SA" b="1" dirty="0"/>
              <a:t>محو أمية الحاسب لدى المتعلم وجعله مثقفاً حاسوبياً .</a:t>
            </a:r>
            <a:endParaRPr lang="en-US" b="1" dirty="0"/>
          </a:p>
          <a:p>
            <a:pPr algn="just">
              <a:buNone/>
            </a:pPr>
            <a:r>
              <a:rPr lang="ar-SA" b="1" dirty="0" smtClean="0"/>
              <a:t>- </a:t>
            </a:r>
            <a:r>
              <a:rPr lang="ar-SA" b="1" dirty="0"/>
              <a:t>تدريب المتعلم على استخدام الحاسب في حل المشكلات التي تواجه في حياته . </a:t>
            </a:r>
            <a:endParaRPr lang="en-US" b="1" dirty="0"/>
          </a:p>
          <a:p>
            <a:pPr algn="just">
              <a:buNone/>
            </a:pPr>
            <a:r>
              <a:rPr lang="ar-SA" b="1" dirty="0" smtClean="0"/>
              <a:t>- </a:t>
            </a:r>
            <a:r>
              <a:rPr lang="ar-SA" b="1" dirty="0"/>
              <a:t>توفير مهارات متقدمة للمتعلم المتميز في مجال الحاسب الآلي </a:t>
            </a:r>
            <a:endParaRPr lang="en-US" b="1" dirty="0"/>
          </a:p>
          <a:p>
            <a:pPr algn="just">
              <a:buNone/>
            </a:pPr>
            <a:r>
              <a:rPr lang="ar-SA" b="1" dirty="0" smtClean="0"/>
              <a:t>- </a:t>
            </a:r>
            <a:r>
              <a:rPr lang="ar-SA" b="1" dirty="0"/>
              <a:t>جعل المتعلم متقن للمتطلبات الأساسية لبرامج تطبيقات الحاسب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000" b="1" dirty="0" smtClean="0"/>
              <a:t/>
            </a:r>
            <a:br>
              <a:rPr lang="ar-SA" sz="4000" b="1" dirty="0" smtClean="0"/>
            </a:br>
            <a:r>
              <a:rPr lang="ar-SA" sz="4000" b="1" dirty="0" smtClean="0">
                <a:solidFill>
                  <a:schemeClr val="tx2">
                    <a:lumMod val="60000"/>
                    <a:lumOff val="40000"/>
                  </a:schemeClr>
                </a:solidFill>
              </a:rPr>
              <a:t>أهداف </a:t>
            </a:r>
            <a:r>
              <a:rPr lang="ar-SA" sz="4000" b="1" dirty="0">
                <a:solidFill>
                  <a:schemeClr val="tx2">
                    <a:lumMod val="60000"/>
                    <a:lumOff val="40000"/>
                  </a:schemeClr>
                </a:solidFill>
              </a:rPr>
              <a:t>استخدام الحاسب كوسيلة مساعدة في التعليم: </a:t>
            </a:r>
            <a:r>
              <a:rPr lang="en-US" dirty="0">
                <a:solidFill>
                  <a:schemeClr val="tx2">
                    <a:lumMod val="60000"/>
                    <a:lumOff val="40000"/>
                  </a:schemeClr>
                </a:solidFill>
              </a:rPr>
              <a:t/>
            </a:r>
            <a:br>
              <a:rPr lang="en-US" dirty="0">
                <a:solidFill>
                  <a:schemeClr val="tx2">
                    <a:lumMod val="60000"/>
                    <a:lumOff val="40000"/>
                  </a:schemeClr>
                </a:solidFill>
              </a:rPr>
            </a:b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92500" lnSpcReduction="10000"/>
          </a:bodyPr>
          <a:lstStyle/>
          <a:p>
            <a:pPr algn="just">
              <a:buNone/>
            </a:pPr>
            <a:r>
              <a:rPr lang="ar-SA" b="1" dirty="0" smtClean="0"/>
              <a:t>. </a:t>
            </a:r>
            <a:r>
              <a:rPr lang="ar-SA" b="1" dirty="0"/>
              <a:t>توعية المتعلم بضرورة العمل على تطوير الحياة في مجتمعه.</a:t>
            </a:r>
            <a:endParaRPr lang="en-US" b="1" dirty="0"/>
          </a:p>
          <a:p>
            <a:pPr algn="just">
              <a:buNone/>
            </a:pPr>
            <a:r>
              <a:rPr lang="ar-SA" b="1" dirty="0" smtClean="0"/>
              <a:t>. </a:t>
            </a:r>
            <a:r>
              <a:rPr lang="ar-SA" b="1" dirty="0"/>
              <a:t>العمل على تكوين وتنمية الاتجاهات الإيجابية لدى المتعلم .</a:t>
            </a:r>
            <a:endParaRPr lang="en-US" b="1" dirty="0"/>
          </a:p>
          <a:p>
            <a:pPr algn="just">
              <a:buNone/>
            </a:pPr>
            <a:r>
              <a:rPr lang="ar-SA" b="1" dirty="0" smtClean="0"/>
              <a:t>. </a:t>
            </a:r>
            <a:r>
              <a:rPr lang="ar-SA" b="1" dirty="0"/>
              <a:t>جعل المتعلم ملماً بالأجزاء الأساسية للحاسب.</a:t>
            </a:r>
            <a:endParaRPr lang="en-US" b="1" dirty="0"/>
          </a:p>
          <a:p>
            <a:pPr algn="just">
              <a:buNone/>
            </a:pPr>
            <a:r>
              <a:rPr lang="ar-SA" b="1" dirty="0" smtClean="0"/>
              <a:t>. </a:t>
            </a:r>
            <a:r>
              <a:rPr lang="ar-SA" b="1" dirty="0"/>
              <a:t>العمل على رفع مستوى عمليتي التعليم والتعلم.</a:t>
            </a:r>
            <a:endParaRPr lang="en-US" b="1" dirty="0"/>
          </a:p>
          <a:p>
            <a:pPr algn="just">
              <a:buNone/>
            </a:pPr>
            <a:r>
              <a:rPr lang="ar-SA" b="1" dirty="0" smtClean="0"/>
              <a:t>. </a:t>
            </a:r>
            <a:r>
              <a:rPr lang="ar-SA" b="1" dirty="0"/>
              <a:t>تدريب المتعلم على التجريب والبحث والاستكشاف وتنمية الإبداع.</a:t>
            </a:r>
            <a:endParaRPr lang="en-US" b="1" dirty="0"/>
          </a:p>
          <a:p>
            <a:pPr algn="just">
              <a:buNone/>
            </a:pPr>
            <a:r>
              <a:rPr lang="ar-SA" b="1" dirty="0" smtClean="0"/>
              <a:t>. </a:t>
            </a:r>
            <a:r>
              <a:rPr lang="ar-SA" b="1" dirty="0"/>
              <a:t>تشجيع المتعلم على عملية التعلم أو التثقيف الذاتي والاعتماد على النفس.</a:t>
            </a:r>
            <a:endParaRPr lang="en-US" b="1" dirty="0"/>
          </a:p>
          <a:p>
            <a:pPr algn="just">
              <a:buNone/>
            </a:pPr>
            <a:r>
              <a:rPr lang="ar-SA" b="1" dirty="0" smtClean="0"/>
              <a:t>. </a:t>
            </a:r>
            <a:r>
              <a:rPr lang="ar-SA" b="1" dirty="0"/>
              <a:t>تنمية مهارات تبادل الأفكار والخبرات بين المتعلمين.</a:t>
            </a:r>
            <a:endParaRPr lang="en-US" b="1" dirty="0"/>
          </a:p>
          <a:p>
            <a:pPr algn="just"/>
            <a:endParaRPr lang="ar-SA" b="1"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1923</Words>
  <Application>Microsoft Office PowerPoint</Application>
  <PresentationFormat>عرض على الشاشة (3:4)‏</PresentationFormat>
  <Paragraphs>182</Paragraphs>
  <Slides>32</Slides>
  <Notes>0</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سمة Office</vt:lpstr>
      <vt:lpstr>بسم الله الرحمن الرحيم استخدام الحاسب  الآلي في التدريس تعريفه، تاريخه، دخوله التعليم، استخداماته، مميزاته ، الصعوبات، أنماط التدريس إشراف د- راشد الجساس إعداد / عبد الله المجلي 1436هـ</vt:lpstr>
      <vt:lpstr>تعريفه : </vt:lpstr>
      <vt:lpstr>  تاريخه: </vt:lpstr>
      <vt:lpstr> تاريخه: </vt:lpstr>
      <vt:lpstr> تاريخه: </vt:lpstr>
      <vt:lpstr>   دخول الحاسب الآلي للتعليم:   </vt:lpstr>
      <vt:lpstr> دخول الحاسب الآلي للتعليم: </vt:lpstr>
      <vt:lpstr> أهداف استخدام الحاسب كمادة تعليمية :  </vt:lpstr>
      <vt:lpstr> أهداف استخدام الحاسب كوسيلة مساعدة في التعليم:  </vt:lpstr>
      <vt:lpstr> الخدمات التي يقدمها الحاسب للإدارة التربوية في مجال المعلومات واتخاذ القرارات : </vt:lpstr>
      <vt:lpstr>استخدام الحاسب في طرق التدريس :</vt:lpstr>
      <vt:lpstr> التعلم عن الكمبيوتر </vt:lpstr>
      <vt:lpstr>مستويات من المعرفة عن الكمبيوتر يحتاجها التلميذ وهي :</vt:lpstr>
      <vt:lpstr>مستويات من المعرفة عن الكمبيوتر يحتاجها التلميذ وهي :</vt:lpstr>
      <vt:lpstr> التعلم من الكمبيوتر </vt:lpstr>
      <vt:lpstr>التعلم بالكمبيوتر : </vt:lpstr>
      <vt:lpstr>التعلم حول التفكير بالكمبيوتر</vt:lpstr>
      <vt:lpstr> مزايا استخدام الحاسوب في التعليم  </vt:lpstr>
      <vt:lpstr> مزايا استخدام الحاسوب في التعليم  </vt:lpstr>
      <vt:lpstr> معوقات استخدام الحاسوب و الإنترنت في التعليم   </vt:lpstr>
      <vt:lpstr> أنماط التعليم بمساعدة الحاسب  </vt:lpstr>
      <vt:lpstr>أنماط التعليم بمساعدة الحاسب</vt:lpstr>
      <vt:lpstr>أنماط التعليم بمساعدة الحاسب</vt:lpstr>
      <vt:lpstr>أنماط التعليم بمساعدة الحاسب</vt:lpstr>
      <vt:lpstr>أنماط التعليم بمساعدة الحاسب</vt:lpstr>
      <vt:lpstr>أنماط التعليم بمساعدة الحاسب</vt:lpstr>
      <vt:lpstr>أنماط التعليم بمساعدة الحاسب</vt:lpstr>
      <vt:lpstr>أنماط التعليم بمساعدة الحاسب</vt:lpstr>
      <vt:lpstr>أنماط التعليم بمساعدة الحاسب</vt:lpstr>
      <vt:lpstr>أنماط التعليم بمساعدة الحاسب</vt:lpstr>
      <vt:lpstr>إسهامات الحاسب الآلي فى مجال التربية البدنية والرياضة </vt:lpstr>
      <vt:lpstr> المراجع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استخدام الحاسب  الآلي إشراف د- راشد الجساس إعداد / عبد الله المجلي</dc:title>
  <dc:creator>hp</dc:creator>
  <cp:lastModifiedBy>hp</cp:lastModifiedBy>
  <cp:revision>12</cp:revision>
  <dcterms:created xsi:type="dcterms:W3CDTF">2015-02-23T08:28:01Z</dcterms:created>
  <dcterms:modified xsi:type="dcterms:W3CDTF">2015-02-23T10:16:55Z</dcterms:modified>
</cp:coreProperties>
</file>