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58" r:id="rId3"/>
    <p:sldId id="259" r:id="rId4"/>
    <p:sldId id="260" r:id="rId5"/>
    <p:sldId id="261" r:id="rId6"/>
    <p:sldId id="284"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1" r:id="rId25"/>
    <p:sldId id="282" r:id="rId26"/>
    <p:sldId id="279" r:id="rId27"/>
    <p:sldId id="280"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56" y="-3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60403D-371C-43C5-9EA5-36F1B293438F}" type="doc">
      <dgm:prSet loTypeId="urn:microsoft.com/office/officeart/2005/8/layout/hierarchy3" loCatId="hierarchy" qsTypeId="urn:microsoft.com/office/officeart/2005/8/quickstyle/simple1" qsCatId="simple" csTypeId="urn:microsoft.com/office/officeart/2005/8/colors/colorful2" csCatId="colorful" phldr="1"/>
      <dgm:spPr/>
      <dgm:t>
        <a:bodyPr/>
        <a:lstStyle/>
        <a:p>
          <a:endParaRPr lang="en-US"/>
        </a:p>
      </dgm:t>
    </dgm:pt>
    <dgm:pt modelId="{A8B32FFC-8E0D-4DDA-AF38-D73D0C43C334}">
      <dgm:prSet phldrT="[نص]"/>
      <dgm:spPr/>
      <dgm:t>
        <a:bodyPr/>
        <a:lstStyle/>
        <a:p>
          <a:r>
            <a:rPr lang="ar-SA" dirty="0" smtClean="0"/>
            <a:t>السبب الثاني</a:t>
          </a:r>
          <a:endParaRPr lang="en-US" dirty="0"/>
        </a:p>
      </dgm:t>
    </dgm:pt>
    <dgm:pt modelId="{FB489B22-694A-4F3C-A556-B493EBC17869}" type="parTrans" cxnId="{DAE6D912-E535-4A9F-9045-DDCB4D2C4D55}">
      <dgm:prSet/>
      <dgm:spPr/>
      <dgm:t>
        <a:bodyPr/>
        <a:lstStyle/>
        <a:p>
          <a:endParaRPr lang="en-US"/>
        </a:p>
      </dgm:t>
    </dgm:pt>
    <dgm:pt modelId="{B30DF0B4-D759-4133-80DB-80621500AA3E}" type="sibTrans" cxnId="{DAE6D912-E535-4A9F-9045-DDCB4D2C4D55}">
      <dgm:prSet/>
      <dgm:spPr/>
      <dgm:t>
        <a:bodyPr/>
        <a:lstStyle/>
        <a:p>
          <a:endParaRPr lang="en-US"/>
        </a:p>
      </dgm:t>
    </dgm:pt>
    <dgm:pt modelId="{CEDEE2A3-24FF-4D7D-B69D-2AE181793A9F}">
      <dgm:prSet phldrT="[نص]"/>
      <dgm:spPr/>
      <dgm:t>
        <a:bodyPr/>
        <a:lstStyle/>
        <a:p>
          <a:r>
            <a:rPr lang="en-US" dirty="0" smtClean="0">
              <a:latin typeface="Andalus" pitchFamily="18" charset="-78"/>
              <a:cs typeface="Andalus" pitchFamily="18" charset="-78"/>
            </a:rPr>
            <a:t>: </a:t>
          </a:r>
          <a:r>
            <a:rPr lang="ar-SA" dirty="0" smtClean="0">
              <a:latin typeface="Andalus" pitchFamily="18" charset="-78"/>
              <a:cs typeface="Andalus" pitchFamily="18" charset="-78"/>
            </a:rPr>
            <a:t>طبيعتها الذاتية، وكثرة مفرداتها</a:t>
          </a:r>
          <a:endParaRPr lang="en-US" dirty="0">
            <a:latin typeface="Andalus" pitchFamily="18" charset="-78"/>
            <a:cs typeface="Andalus" pitchFamily="18" charset="-78"/>
          </a:endParaRPr>
        </a:p>
      </dgm:t>
    </dgm:pt>
    <dgm:pt modelId="{39C3C2C3-AAF8-42DE-8ED0-096976A15EED}" type="parTrans" cxnId="{8C69C295-4139-4936-A7AC-E4580AD5978B}">
      <dgm:prSet/>
      <dgm:spPr/>
      <dgm:t>
        <a:bodyPr/>
        <a:lstStyle/>
        <a:p>
          <a:endParaRPr lang="en-US"/>
        </a:p>
      </dgm:t>
    </dgm:pt>
    <dgm:pt modelId="{1BF0CBEE-0E4D-4FBD-83A1-2BC94670FAFE}" type="sibTrans" cxnId="{8C69C295-4139-4936-A7AC-E4580AD5978B}">
      <dgm:prSet/>
      <dgm:spPr/>
      <dgm:t>
        <a:bodyPr/>
        <a:lstStyle/>
        <a:p>
          <a:endParaRPr lang="en-US"/>
        </a:p>
      </dgm:t>
    </dgm:pt>
    <dgm:pt modelId="{1B87F415-AE18-4C8E-941A-295C519F4393}">
      <dgm:prSet phldrT="[نص]"/>
      <dgm:spPr/>
      <dgm:t>
        <a:bodyPr/>
        <a:lstStyle/>
        <a:p>
          <a:r>
            <a:rPr lang="ar-SA" dirty="0" smtClean="0"/>
            <a:t>السبب الاول</a:t>
          </a:r>
          <a:endParaRPr lang="en-US" dirty="0"/>
        </a:p>
      </dgm:t>
    </dgm:pt>
    <dgm:pt modelId="{42D6DB55-6EBB-4EC3-9C92-D8BBD01567FA}" type="parTrans" cxnId="{3815FA99-D754-4680-9656-5C9BEAA5C60A}">
      <dgm:prSet/>
      <dgm:spPr/>
      <dgm:t>
        <a:bodyPr/>
        <a:lstStyle/>
        <a:p>
          <a:endParaRPr lang="en-US"/>
        </a:p>
      </dgm:t>
    </dgm:pt>
    <dgm:pt modelId="{0080726F-D993-4160-A4CC-F950B7C41F8B}" type="sibTrans" cxnId="{3815FA99-D754-4680-9656-5C9BEAA5C60A}">
      <dgm:prSet/>
      <dgm:spPr/>
      <dgm:t>
        <a:bodyPr/>
        <a:lstStyle/>
        <a:p>
          <a:endParaRPr lang="en-US"/>
        </a:p>
      </dgm:t>
    </dgm:pt>
    <dgm:pt modelId="{521772D7-65CB-427C-B55E-370D477AB2F7}">
      <dgm:prSet phldrT="[نص]"/>
      <dgm:spPr/>
      <dgm:t>
        <a:bodyPr/>
        <a:lstStyle/>
        <a:p>
          <a:r>
            <a:rPr lang="en-US" dirty="0" smtClean="0">
              <a:latin typeface="Andalus" pitchFamily="18" charset="-78"/>
              <a:cs typeface="Andalus" pitchFamily="18" charset="-78"/>
            </a:rPr>
            <a:t>: </a:t>
          </a:r>
          <a:r>
            <a:rPr lang="ar-SA" dirty="0" smtClean="0">
              <a:latin typeface="Andalus" pitchFamily="18" charset="-78"/>
              <a:cs typeface="Andalus" pitchFamily="18" charset="-78"/>
            </a:rPr>
            <a:t>ارتباطها الوثيق بالقرآن الكريم</a:t>
          </a:r>
          <a:endParaRPr lang="en-US" dirty="0">
            <a:latin typeface="Andalus" pitchFamily="18" charset="-78"/>
            <a:cs typeface="Andalus" pitchFamily="18" charset="-78"/>
          </a:endParaRPr>
        </a:p>
      </dgm:t>
    </dgm:pt>
    <dgm:pt modelId="{05801BC6-46B1-4957-8CE0-4844F4643297}" type="parTrans" cxnId="{0B66ED5D-68E2-4C10-94BD-8905F622C999}">
      <dgm:prSet/>
      <dgm:spPr/>
      <dgm:t>
        <a:bodyPr/>
        <a:lstStyle/>
        <a:p>
          <a:endParaRPr lang="en-US"/>
        </a:p>
      </dgm:t>
    </dgm:pt>
    <dgm:pt modelId="{FA6A8357-8246-4944-9BE8-78E82FC8A89D}" type="sibTrans" cxnId="{0B66ED5D-68E2-4C10-94BD-8905F622C999}">
      <dgm:prSet/>
      <dgm:spPr/>
      <dgm:t>
        <a:bodyPr/>
        <a:lstStyle/>
        <a:p>
          <a:endParaRPr lang="en-US"/>
        </a:p>
      </dgm:t>
    </dgm:pt>
    <dgm:pt modelId="{2CA1797A-7BF7-48FA-BC93-A15E5AF81E8F}" type="pres">
      <dgm:prSet presAssocID="{A560403D-371C-43C5-9EA5-36F1B293438F}" presName="diagram" presStyleCnt="0">
        <dgm:presLayoutVars>
          <dgm:chPref val="1"/>
          <dgm:dir/>
          <dgm:animOne val="branch"/>
          <dgm:animLvl val="lvl"/>
          <dgm:resizeHandles/>
        </dgm:presLayoutVars>
      </dgm:prSet>
      <dgm:spPr/>
      <dgm:t>
        <a:bodyPr/>
        <a:lstStyle/>
        <a:p>
          <a:endParaRPr lang="en-US"/>
        </a:p>
      </dgm:t>
    </dgm:pt>
    <dgm:pt modelId="{7D53ED2D-8AF5-40FB-9132-053BF3107FBA}" type="pres">
      <dgm:prSet presAssocID="{A8B32FFC-8E0D-4DDA-AF38-D73D0C43C334}" presName="root" presStyleCnt="0"/>
      <dgm:spPr/>
    </dgm:pt>
    <dgm:pt modelId="{3300790C-6890-46CB-9E49-6B0D8EB493E5}" type="pres">
      <dgm:prSet presAssocID="{A8B32FFC-8E0D-4DDA-AF38-D73D0C43C334}" presName="rootComposite" presStyleCnt="0"/>
      <dgm:spPr/>
    </dgm:pt>
    <dgm:pt modelId="{7D17ECEE-F2DE-4453-B91B-AB0D909A684D}" type="pres">
      <dgm:prSet presAssocID="{A8B32FFC-8E0D-4DDA-AF38-D73D0C43C334}" presName="rootText" presStyleLbl="node1" presStyleIdx="0" presStyleCnt="2"/>
      <dgm:spPr/>
      <dgm:t>
        <a:bodyPr/>
        <a:lstStyle/>
        <a:p>
          <a:endParaRPr lang="en-US"/>
        </a:p>
      </dgm:t>
    </dgm:pt>
    <dgm:pt modelId="{73ED5B7A-0C66-472E-9D77-73D6B50D2250}" type="pres">
      <dgm:prSet presAssocID="{A8B32FFC-8E0D-4DDA-AF38-D73D0C43C334}" presName="rootConnector" presStyleLbl="node1" presStyleIdx="0" presStyleCnt="2"/>
      <dgm:spPr/>
      <dgm:t>
        <a:bodyPr/>
        <a:lstStyle/>
        <a:p>
          <a:endParaRPr lang="en-US"/>
        </a:p>
      </dgm:t>
    </dgm:pt>
    <dgm:pt modelId="{DDA5384A-0816-4DAC-B8A2-20CA9A3FC8BD}" type="pres">
      <dgm:prSet presAssocID="{A8B32FFC-8E0D-4DDA-AF38-D73D0C43C334}" presName="childShape" presStyleCnt="0"/>
      <dgm:spPr/>
    </dgm:pt>
    <dgm:pt modelId="{3F62A3D7-BCD3-4BB4-9C66-53D99DC366A9}" type="pres">
      <dgm:prSet presAssocID="{39C3C2C3-AAF8-42DE-8ED0-096976A15EED}" presName="Name13" presStyleLbl="parChTrans1D2" presStyleIdx="0" presStyleCnt="2"/>
      <dgm:spPr/>
      <dgm:t>
        <a:bodyPr/>
        <a:lstStyle/>
        <a:p>
          <a:endParaRPr lang="en-US"/>
        </a:p>
      </dgm:t>
    </dgm:pt>
    <dgm:pt modelId="{5E297325-4A4B-4372-84B3-BBDF523BFFD7}" type="pres">
      <dgm:prSet presAssocID="{CEDEE2A3-24FF-4D7D-B69D-2AE181793A9F}" presName="childText" presStyleLbl="bgAcc1" presStyleIdx="0" presStyleCnt="2">
        <dgm:presLayoutVars>
          <dgm:bulletEnabled val="1"/>
        </dgm:presLayoutVars>
      </dgm:prSet>
      <dgm:spPr/>
      <dgm:t>
        <a:bodyPr/>
        <a:lstStyle/>
        <a:p>
          <a:endParaRPr lang="en-US"/>
        </a:p>
      </dgm:t>
    </dgm:pt>
    <dgm:pt modelId="{632F60E5-E249-4FC3-AF6A-86F6E0358D61}" type="pres">
      <dgm:prSet presAssocID="{1B87F415-AE18-4C8E-941A-295C519F4393}" presName="root" presStyleCnt="0"/>
      <dgm:spPr/>
    </dgm:pt>
    <dgm:pt modelId="{76D4B7AF-1367-44E4-8AFD-2AC296621199}" type="pres">
      <dgm:prSet presAssocID="{1B87F415-AE18-4C8E-941A-295C519F4393}" presName="rootComposite" presStyleCnt="0"/>
      <dgm:spPr/>
    </dgm:pt>
    <dgm:pt modelId="{3297AC05-5455-47B9-9747-5CEE77866FD4}" type="pres">
      <dgm:prSet presAssocID="{1B87F415-AE18-4C8E-941A-295C519F4393}" presName="rootText" presStyleLbl="node1" presStyleIdx="1" presStyleCnt="2"/>
      <dgm:spPr/>
      <dgm:t>
        <a:bodyPr/>
        <a:lstStyle/>
        <a:p>
          <a:endParaRPr lang="en-US"/>
        </a:p>
      </dgm:t>
    </dgm:pt>
    <dgm:pt modelId="{8A49BDC9-5362-4DE8-B70F-5FC398F4EF25}" type="pres">
      <dgm:prSet presAssocID="{1B87F415-AE18-4C8E-941A-295C519F4393}" presName="rootConnector" presStyleLbl="node1" presStyleIdx="1" presStyleCnt="2"/>
      <dgm:spPr/>
      <dgm:t>
        <a:bodyPr/>
        <a:lstStyle/>
        <a:p>
          <a:endParaRPr lang="en-US"/>
        </a:p>
      </dgm:t>
    </dgm:pt>
    <dgm:pt modelId="{D278F6C2-94A6-4033-A236-F063381A8B0E}" type="pres">
      <dgm:prSet presAssocID="{1B87F415-AE18-4C8E-941A-295C519F4393}" presName="childShape" presStyleCnt="0"/>
      <dgm:spPr/>
    </dgm:pt>
    <dgm:pt modelId="{08D2F4FA-6C9F-48B6-BD87-CCBDC09371C2}" type="pres">
      <dgm:prSet presAssocID="{05801BC6-46B1-4957-8CE0-4844F4643297}" presName="Name13" presStyleLbl="parChTrans1D2" presStyleIdx="1" presStyleCnt="2"/>
      <dgm:spPr/>
      <dgm:t>
        <a:bodyPr/>
        <a:lstStyle/>
        <a:p>
          <a:endParaRPr lang="en-US"/>
        </a:p>
      </dgm:t>
    </dgm:pt>
    <dgm:pt modelId="{3B73402F-241D-44B2-998B-FCE642CE2F07}" type="pres">
      <dgm:prSet presAssocID="{521772D7-65CB-427C-B55E-370D477AB2F7}" presName="childText" presStyleLbl="bgAcc1" presStyleIdx="1" presStyleCnt="2">
        <dgm:presLayoutVars>
          <dgm:bulletEnabled val="1"/>
        </dgm:presLayoutVars>
      </dgm:prSet>
      <dgm:spPr/>
      <dgm:t>
        <a:bodyPr/>
        <a:lstStyle/>
        <a:p>
          <a:endParaRPr lang="en-US"/>
        </a:p>
      </dgm:t>
    </dgm:pt>
  </dgm:ptLst>
  <dgm:cxnLst>
    <dgm:cxn modelId="{98CEEA58-1324-4342-848F-060CBF5100FD}" type="presOf" srcId="{39C3C2C3-AAF8-42DE-8ED0-096976A15EED}" destId="{3F62A3D7-BCD3-4BB4-9C66-53D99DC366A9}" srcOrd="0" destOrd="0" presId="urn:microsoft.com/office/officeart/2005/8/layout/hierarchy3"/>
    <dgm:cxn modelId="{8C69C295-4139-4936-A7AC-E4580AD5978B}" srcId="{A8B32FFC-8E0D-4DDA-AF38-D73D0C43C334}" destId="{CEDEE2A3-24FF-4D7D-B69D-2AE181793A9F}" srcOrd="0" destOrd="0" parTransId="{39C3C2C3-AAF8-42DE-8ED0-096976A15EED}" sibTransId="{1BF0CBEE-0E4D-4FBD-83A1-2BC94670FAFE}"/>
    <dgm:cxn modelId="{DAE6D912-E535-4A9F-9045-DDCB4D2C4D55}" srcId="{A560403D-371C-43C5-9EA5-36F1B293438F}" destId="{A8B32FFC-8E0D-4DDA-AF38-D73D0C43C334}" srcOrd="0" destOrd="0" parTransId="{FB489B22-694A-4F3C-A556-B493EBC17869}" sibTransId="{B30DF0B4-D759-4133-80DB-80621500AA3E}"/>
    <dgm:cxn modelId="{B481C7D5-92C7-425E-BE12-7A12EB7CB3AD}" type="presOf" srcId="{1B87F415-AE18-4C8E-941A-295C519F4393}" destId="{3297AC05-5455-47B9-9747-5CEE77866FD4}" srcOrd="0" destOrd="0" presId="urn:microsoft.com/office/officeart/2005/8/layout/hierarchy3"/>
    <dgm:cxn modelId="{CD37D663-30F2-4F20-8595-2BFBA3C2970E}" type="presOf" srcId="{A8B32FFC-8E0D-4DDA-AF38-D73D0C43C334}" destId="{7D17ECEE-F2DE-4453-B91B-AB0D909A684D}" srcOrd="0" destOrd="0" presId="urn:microsoft.com/office/officeart/2005/8/layout/hierarchy3"/>
    <dgm:cxn modelId="{3815FA99-D754-4680-9656-5C9BEAA5C60A}" srcId="{A560403D-371C-43C5-9EA5-36F1B293438F}" destId="{1B87F415-AE18-4C8E-941A-295C519F4393}" srcOrd="1" destOrd="0" parTransId="{42D6DB55-6EBB-4EC3-9C92-D8BBD01567FA}" sibTransId="{0080726F-D993-4160-A4CC-F950B7C41F8B}"/>
    <dgm:cxn modelId="{0B66ED5D-68E2-4C10-94BD-8905F622C999}" srcId="{1B87F415-AE18-4C8E-941A-295C519F4393}" destId="{521772D7-65CB-427C-B55E-370D477AB2F7}" srcOrd="0" destOrd="0" parTransId="{05801BC6-46B1-4957-8CE0-4844F4643297}" sibTransId="{FA6A8357-8246-4944-9BE8-78E82FC8A89D}"/>
    <dgm:cxn modelId="{166EF24A-D4FF-46B2-9349-11181357219A}" type="presOf" srcId="{521772D7-65CB-427C-B55E-370D477AB2F7}" destId="{3B73402F-241D-44B2-998B-FCE642CE2F07}" srcOrd="0" destOrd="0" presId="urn:microsoft.com/office/officeart/2005/8/layout/hierarchy3"/>
    <dgm:cxn modelId="{A6CD5390-7B08-4DAD-BB5D-A84053AF923A}" type="presOf" srcId="{A8B32FFC-8E0D-4DDA-AF38-D73D0C43C334}" destId="{73ED5B7A-0C66-472E-9D77-73D6B50D2250}" srcOrd="1" destOrd="0" presId="urn:microsoft.com/office/officeart/2005/8/layout/hierarchy3"/>
    <dgm:cxn modelId="{BD4107B2-86F9-41F0-A31D-909C0740B1B9}" type="presOf" srcId="{05801BC6-46B1-4957-8CE0-4844F4643297}" destId="{08D2F4FA-6C9F-48B6-BD87-CCBDC09371C2}" srcOrd="0" destOrd="0" presId="urn:microsoft.com/office/officeart/2005/8/layout/hierarchy3"/>
    <dgm:cxn modelId="{69CACD80-CBCD-4322-8873-81E8964EE3F3}" type="presOf" srcId="{CEDEE2A3-24FF-4D7D-B69D-2AE181793A9F}" destId="{5E297325-4A4B-4372-84B3-BBDF523BFFD7}" srcOrd="0" destOrd="0" presId="urn:microsoft.com/office/officeart/2005/8/layout/hierarchy3"/>
    <dgm:cxn modelId="{394E62F9-B90C-4568-9839-2991806FCC29}" type="presOf" srcId="{A560403D-371C-43C5-9EA5-36F1B293438F}" destId="{2CA1797A-7BF7-48FA-BC93-A15E5AF81E8F}" srcOrd="0" destOrd="0" presId="urn:microsoft.com/office/officeart/2005/8/layout/hierarchy3"/>
    <dgm:cxn modelId="{E381F56D-C44B-4D01-B877-8AA0B9619BF8}" type="presOf" srcId="{1B87F415-AE18-4C8E-941A-295C519F4393}" destId="{8A49BDC9-5362-4DE8-B70F-5FC398F4EF25}" srcOrd="1" destOrd="0" presId="urn:microsoft.com/office/officeart/2005/8/layout/hierarchy3"/>
    <dgm:cxn modelId="{3EDA2B20-7CAF-43DF-A95A-7A1EF9C6D078}" type="presParOf" srcId="{2CA1797A-7BF7-48FA-BC93-A15E5AF81E8F}" destId="{7D53ED2D-8AF5-40FB-9132-053BF3107FBA}" srcOrd="0" destOrd="0" presId="urn:microsoft.com/office/officeart/2005/8/layout/hierarchy3"/>
    <dgm:cxn modelId="{4CC72C0F-C373-4BE0-9E42-5E51061AC837}" type="presParOf" srcId="{7D53ED2D-8AF5-40FB-9132-053BF3107FBA}" destId="{3300790C-6890-46CB-9E49-6B0D8EB493E5}" srcOrd="0" destOrd="0" presId="urn:microsoft.com/office/officeart/2005/8/layout/hierarchy3"/>
    <dgm:cxn modelId="{4D4A8943-7618-4409-AEF2-56BDEC428879}" type="presParOf" srcId="{3300790C-6890-46CB-9E49-6B0D8EB493E5}" destId="{7D17ECEE-F2DE-4453-B91B-AB0D909A684D}" srcOrd="0" destOrd="0" presId="urn:microsoft.com/office/officeart/2005/8/layout/hierarchy3"/>
    <dgm:cxn modelId="{614F0416-166F-440B-A025-FC390A1A5146}" type="presParOf" srcId="{3300790C-6890-46CB-9E49-6B0D8EB493E5}" destId="{73ED5B7A-0C66-472E-9D77-73D6B50D2250}" srcOrd="1" destOrd="0" presId="urn:microsoft.com/office/officeart/2005/8/layout/hierarchy3"/>
    <dgm:cxn modelId="{D2059921-39A3-4A51-91B3-8F0F42CDFFB8}" type="presParOf" srcId="{7D53ED2D-8AF5-40FB-9132-053BF3107FBA}" destId="{DDA5384A-0816-4DAC-B8A2-20CA9A3FC8BD}" srcOrd="1" destOrd="0" presId="urn:microsoft.com/office/officeart/2005/8/layout/hierarchy3"/>
    <dgm:cxn modelId="{D631B22D-1496-432B-8356-8B9E479F1F89}" type="presParOf" srcId="{DDA5384A-0816-4DAC-B8A2-20CA9A3FC8BD}" destId="{3F62A3D7-BCD3-4BB4-9C66-53D99DC366A9}" srcOrd="0" destOrd="0" presId="urn:microsoft.com/office/officeart/2005/8/layout/hierarchy3"/>
    <dgm:cxn modelId="{10FC883E-6A06-47F7-A2DC-21F55A466514}" type="presParOf" srcId="{DDA5384A-0816-4DAC-B8A2-20CA9A3FC8BD}" destId="{5E297325-4A4B-4372-84B3-BBDF523BFFD7}" srcOrd="1" destOrd="0" presId="urn:microsoft.com/office/officeart/2005/8/layout/hierarchy3"/>
    <dgm:cxn modelId="{5625646D-0B9A-499F-B030-BF8286CF170A}" type="presParOf" srcId="{2CA1797A-7BF7-48FA-BC93-A15E5AF81E8F}" destId="{632F60E5-E249-4FC3-AF6A-86F6E0358D61}" srcOrd="1" destOrd="0" presId="urn:microsoft.com/office/officeart/2005/8/layout/hierarchy3"/>
    <dgm:cxn modelId="{6B873918-8243-48EA-850A-7E001856BC2E}" type="presParOf" srcId="{632F60E5-E249-4FC3-AF6A-86F6E0358D61}" destId="{76D4B7AF-1367-44E4-8AFD-2AC296621199}" srcOrd="0" destOrd="0" presId="urn:microsoft.com/office/officeart/2005/8/layout/hierarchy3"/>
    <dgm:cxn modelId="{25DFBDFD-C958-42AC-A283-9203A1D48009}" type="presParOf" srcId="{76D4B7AF-1367-44E4-8AFD-2AC296621199}" destId="{3297AC05-5455-47B9-9747-5CEE77866FD4}" srcOrd="0" destOrd="0" presId="urn:microsoft.com/office/officeart/2005/8/layout/hierarchy3"/>
    <dgm:cxn modelId="{062A887B-5E2F-4B14-8FDC-83DB3CCFDE13}" type="presParOf" srcId="{76D4B7AF-1367-44E4-8AFD-2AC296621199}" destId="{8A49BDC9-5362-4DE8-B70F-5FC398F4EF25}" srcOrd="1" destOrd="0" presId="urn:microsoft.com/office/officeart/2005/8/layout/hierarchy3"/>
    <dgm:cxn modelId="{9331AD04-FD4D-4B08-9ED9-233E853C41EB}" type="presParOf" srcId="{632F60E5-E249-4FC3-AF6A-86F6E0358D61}" destId="{D278F6C2-94A6-4033-A236-F063381A8B0E}" srcOrd="1" destOrd="0" presId="urn:microsoft.com/office/officeart/2005/8/layout/hierarchy3"/>
    <dgm:cxn modelId="{B70CA8F6-0C9E-4825-B18A-6EAD6CD804BE}" type="presParOf" srcId="{D278F6C2-94A6-4033-A236-F063381A8B0E}" destId="{08D2F4FA-6C9F-48B6-BD87-CCBDC09371C2}" srcOrd="0" destOrd="0" presId="urn:microsoft.com/office/officeart/2005/8/layout/hierarchy3"/>
    <dgm:cxn modelId="{EDC93806-A6BE-4228-98AD-9AA9804F4AB6}" type="presParOf" srcId="{D278F6C2-94A6-4033-A236-F063381A8B0E}" destId="{3B73402F-241D-44B2-998B-FCE642CE2F07}" srcOrd="1"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17ECEE-F2DE-4453-B91B-AB0D909A684D}">
      <dsp:nvSpPr>
        <dsp:cNvPr id="0" name=""/>
        <dsp:cNvSpPr/>
      </dsp:nvSpPr>
      <dsp:spPr>
        <a:xfrm>
          <a:off x="844" y="870309"/>
          <a:ext cx="3074832" cy="1537416"/>
        </a:xfrm>
        <a:prstGeom prst="roundRect">
          <a:avLst>
            <a:gd name="adj" fmla="val 10000"/>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71120" rIns="106680" bIns="71120" numCol="1" spcCol="1270" anchor="ctr" anchorCtr="0">
          <a:noAutofit/>
        </a:bodyPr>
        <a:lstStyle/>
        <a:p>
          <a:pPr lvl="0" algn="ctr" defTabSz="2489200">
            <a:lnSpc>
              <a:spcPct val="90000"/>
            </a:lnSpc>
            <a:spcBef>
              <a:spcPct val="0"/>
            </a:spcBef>
            <a:spcAft>
              <a:spcPct val="35000"/>
            </a:spcAft>
          </a:pPr>
          <a:r>
            <a:rPr lang="ar-SA" sz="5600" kern="1200" dirty="0" smtClean="0"/>
            <a:t>السبب الثاني</a:t>
          </a:r>
          <a:endParaRPr lang="en-US" sz="5600" kern="1200" dirty="0"/>
        </a:p>
      </dsp:txBody>
      <dsp:txXfrm>
        <a:off x="45873" y="915338"/>
        <a:ext cx="2984774" cy="1447358"/>
      </dsp:txXfrm>
    </dsp:sp>
    <dsp:sp modelId="{3F62A3D7-BCD3-4BB4-9C66-53D99DC366A9}">
      <dsp:nvSpPr>
        <dsp:cNvPr id="0" name=""/>
        <dsp:cNvSpPr/>
      </dsp:nvSpPr>
      <dsp:spPr>
        <a:xfrm>
          <a:off x="308327" y="2407725"/>
          <a:ext cx="307483" cy="1153062"/>
        </a:xfrm>
        <a:custGeom>
          <a:avLst/>
          <a:gdLst/>
          <a:ahLst/>
          <a:cxnLst/>
          <a:rect l="0" t="0" r="0" b="0"/>
          <a:pathLst>
            <a:path>
              <a:moveTo>
                <a:pt x="0" y="0"/>
              </a:moveTo>
              <a:lnTo>
                <a:pt x="0" y="1153062"/>
              </a:lnTo>
              <a:lnTo>
                <a:pt x="307483" y="1153062"/>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5E297325-4A4B-4372-84B3-BBDF523BFFD7}">
      <dsp:nvSpPr>
        <dsp:cNvPr id="0" name=""/>
        <dsp:cNvSpPr/>
      </dsp:nvSpPr>
      <dsp:spPr>
        <a:xfrm>
          <a:off x="615811" y="2792080"/>
          <a:ext cx="2459865" cy="1537416"/>
        </a:xfrm>
        <a:prstGeom prst="roundRect">
          <a:avLst>
            <a:gd name="adj" fmla="val 10000"/>
          </a:avLst>
        </a:prstGeom>
        <a:solidFill>
          <a:schemeClr val="lt1">
            <a:alpha val="90000"/>
            <a:hueOff val="0"/>
            <a:satOff val="0"/>
            <a:lumOff val="0"/>
            <a:alphaOff val="0"/>
          </a:schemeClr>
        </a:solidFill>
        <a:ln w="11429" cap="flat" cmpd="sng" algn="ctr">
          <a:solidFill>
            <a:schemeClr val="accent2">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n-US" sz="3300" kern="1200" dirty="0" smtClean="0">
              <a:latin typeface="Andalus" pitchFamily="18" charset="-78"/>
              <a:cs typeface="Andalus" pitchFamily="18" charset="-78"/>
            </a:rPr>
            <a:t>: </a:t>
          </a:r>
          <a:r>
            <a:rPr lang="ar-SA" sz="3300" kern="1200" dirty="0" smtClean="0">
              <a:latin typeface="Andalus" pitchFamily="18" charset="-78"/>
              <a:cs typeface="Andalus" pitchFamily="18" charset="-78"/>
            </a:rPr>
            <a:t>طبيعتها الذاتية، وكثرة مفرداتها</a:t>
          </a:r>
          <a:endParaRPr lang="en-US" sz="3300" kern="1200" dirty="0">
            <a:latin typeface="Andalus" pitchFamily="18" charset="-78"/>
            <a:cs typeface="Andalus" pitchFamily="18" charset="-78"/>
          </a:endParaRPr>
        </a:p>
      </dsp:txBody>
      <dsp:txXfrm>
        <a:off x="660840" y="2837109"/>
        <a:ext cx="2369807" cy="1447358"/>
      </dsp:txXfrm>
    </dsp:sp>
    <dsp:sp modelId="{3297AC05-5455-47B9-9747-5CEE77866FD4}">
      <dsp:nvSpPr>
        <dsp:cNvPr id="0" name=""/>
        <dsp:cNvSpPr/>
      </dsp:nvSpPr>
      <dsp:spPr>
        <a:xfrm>
          <a:off x="3844385" y="870309"/>
          <a:ext cx="3074832" cy="1537416"/>
        </a:xfrm>
        <a:prstGeom prst="roundRect">
          <a:avLst>
            <a:gd name="adj" fmla="val 10000"/>
          </a:avLst>
        </a:prstGeom>
        <a:solidFill>
          <a:schemeClr val="accent2">
            <a:hueOff val="7729367"/>
            <a:satOff val="-82653"/>
            <a:lumOff val="21569"/>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71120" rIns="106680" bIns="71120" numCol="1" spcCol="1270" anchor="ctr" anchorCtr="0">
          <a:noAutofit/>
        </a:bodyPr>
        <a:lstStyle/>
        <a:p>
          <a:pPr lvl="0" algn="ctr" defTabSz="2489200">
            <a:lnSpc>
              <a:spcPct val="90000"/>
            </a:lnSpc>
            <a:spcBef>
              <a:spcPct val="0"/>
            </a:spcBef>
            <a:spcAft>
              <a:spcPct val="35000"/>
            </a:spcAft>
          </a:pPr>
          <a:r>
            <a:rPr lang="ar-SA" sz="5600" kern="1200" dirty="0" smtClean="0"/>
            <a:t>السبب الاول</a:t>
          </a:r>
          <a:endParaRPr lang="en-US" sz="5600" kern="1200" dirty="0"/>
        </a:p>
      </dsp:txBody>
      <dsp:txXfrm>
        <a:off x="3889414" y="915338"/>
        <a:ext cx="2984774" cy="1447358"/>
      </dsp:txXfrm>
    </dsp:sp>
    <dsp:sp modelId="{08D2F4FA-6C9F-48B6-BD87-CCBDC09371C2}">
      <dsp:nvSpPr>
        <dsp:cNvPr id="0" name=""/>
        <dsp:cNvSpPr/>
      </dsp:nvSpPr>
      <dsp:spPr>
        <a:xfrm>
          <a:off x="4151868" y="2407725"/>
          <a:ext cx="307483" cy="1153062"/>
        </a:xfrm>
        <a:custGeom>
          <a:avLst/>
          <a:gdLst/>
          <a:ahLst/>
          <a:cxnLst/>
          <a:rect l="0" t="0" r="0" b="0"/>
          <a:pathLst>
            <a:path>
              <a:moveTo>
                <a:pt x="0" y="0"/>
              </a:moveTo>
              <a:lnTo>
                <a:pt x="0" y="1153062"/>
              </a:lnTo>
              <a:lnTo>
                <a:pt x="307483" y="1153062"/>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3B73402F-241D-44B2-998B-FCE642CE2F07}">
      <dsp:nvSpPr>
        <dsp:cNvPr id="0" name=""/>
        <dsp:cNvSpPr/>
      </dsp:nvSpPr>
      <dsp:spPr>
        <a:xfrm>
          <a:off x="4459351" y="2792080"/>
          <a:ext cx="2459865" cy="1537416"/>
        </a:xfrm>
        <a:prstGeom prst="roundRect">
          <a:avLst>
            <a:gd name="adj" fmla="val 10000"/>
          </a:avLst>
        </a:prstGeom>
        <a:solidFill>
          <a:schemeClr val="lt1">
            <a:alpha val="90000"/>
            <a:hueOff val="0"/>
            <a:satOff val="0"/>
            <a:lumOff val="0"/>
            <a:alphaOff val="0"/>
          </a:schemeClr>
        </a:solidFill>
        <a:ln w="11429" cap="flat" cmpd="sng" algn="ctr">
          <a:solidFill>
            <a:schemeClr val="accent2">
              <a:hueOff val="7729367"/>
              <a:satOff val="-82653"/>
              <a:lumOff val="21569"/>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n-US" sz="3300" kern="1200" dirty="0" smtClean="0">
              <a:latin typeface="Andalus" pitchFamily="18" charset="-78"/>
              <a:cs typeface="Andalus" pitchFamily="18" charset="-78"/>
            </a:rPr>
            <a:t>: </a:t>
          </a:r>
          <a:r>
            <a:rPr lang="ar-SA" sz="3300" kern="1200" dirty="0" smtClean="0">
              <a:latin typeface="Andalus" pitchFamily="18" charset="-78"/>
              <a:cs typeface="Andalus" pitchFamily="18" charset="-78"/>
            </a:rPr>
            <a:t>ارتباطها الوثيق بالقرآن الكريم</a:t>
          </a:r>
          <a:endParaRPr lang="en-US" sz="3300" kern="1200" dirty="0">
            <a:latin typeface="Andalus" pitchFamily="18" charset="-78"/>
            <a:cs typeface="Andalus" pitchFamily="18" charset="-78"/>
          </a:endParaRPr>
        </a:p>
      </dsp:txBody>
      <dsp:txXfrm>
        <a:off x="4504380" y="2837109"/>
        <a:ext cx="2369807" cy="144735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عنوان فرعي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34B8086C-D219-4A08-BB8A-872B9E79183F}" type="datetimeFigureOut">
              <a:rPr lang="en-US" smtClean="0"/>
              <a:t>10/11/2016</a:t>
            </a:fld>
            <a:endParaRPr lang="en-US"/>
          </a:p>
        </p:txBody>
      </p:sp>
      <p:sp>
        <p:nvSpPr>
          <p:cNvPr id="17" name="عنصر نائب للتذييل 16"/>
          <p:cNvSpPr>
            <a:spLocks noGrp="1"/>
          </p:cNvSpPr>
          <p:nvPr>
            <p:ph type="ftr" sz="quarter" idx="11"/>
          </p:nvPr>
        </p:nvSpPr>
        <p:spPr/>
        <p:txBody>
          <a:bodyPr/>
          <a:lstStyle/>
          <a:p>
            <a:endParaRPr lang="en-US"/>
          </a:p>
        </p:txBody>
      </p:sp>
      <p:sp>
        <p:nvSpPr>
          <p:cNvPr id="7" name="رابط مستقيم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شكل بيضاوي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شكل بيضاوي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عنصر نائب لرقم الشريحة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FC59B08-115F-4BC6-B086-B5EEFC94B86C}" type="slidenum">
              <a:rPr lang="en-US" smtClean="0"/>
              <a:t>‹#›</a:t>
            </a:fld>
            <a:endParaRPr lang="en-US"/>
          </a:p>
        </p:txBody>
      </p:sp>
      <p:sp>
        <p:nvSpPr>
          <p:cNvPr id="8" name="عنوان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ar-SA" smtClean="0"/>
              <a:t>انقر لتحرير نمط العنوان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4B8086C-D219-4A08-BB8A-872B9E79183F}" type="datetimeFigureOut">
              <a:rPr lang="en-US" smtClean="0"/>
              <a:t>10/11/2016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EFC59B08-115F-4BC6-B086-B5EEFC94B86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رابط مستقيم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شكل بيضاوي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6915912" y="3009901"/>
            <a:ext cx="457200" cy="441325"/>
          </a:xfrm>
        </p:spPr>
        <p:txBody>
          <a:bodyPr/>
          <a:lstStyle/>
          <a:p>
            <a:fld id="{EFC59B08-115F-4BC6-B086-B5EEFC94B86C}" type="slidenum">
              <a:rPr lang="en-US" smtClean="0"/>
              <a:t>‹#›</a:t>
            </a:fld>
            <a:endParaRPr lang="en-US"/>
          </a:p>
        </p:txBody>
      </p:sp>
      <p:sp>
        <p:nvSpPr>
          <p:cNvPr id="3" name="عنصر نائب للعنوان العمودي 2"/>
          <p:cNvSpPr>
            <a:spLocks noGrp="1"/>
          </p:cNvSpPr>
          <p:nvPr>
            <p:ph type="body" orient="vert" idx="1"/>
          </p:nvPr>
        </p:nvSpPr>
        <p:spPr>
          <a:xfrm>
            <a:off x="304800" y="304800"/>
            <a:ext cx="6553200" cy="5821366"/>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4B8086C-D219-4A08-BB8A-872B9E79183F}" type="datetimeFigureOut">
              <a:rPr lang="en-US" smtClean="0"/>
              <a:t>10/11/2016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2" name="عنوان عمودي 1"/>
          <p:cNvSpPr>
            <a:spLocks noGrp="1"/>
          </p:cNvSpPr>
          <p:nvPr>
            <p:ph type="title" orient="vert"/>
          </p:nvPr>
        </p:nvSpPr>
        <p:spPr>
          <a:xfrm>
            <a:off x="7391400" y="304801"/>
            <a:ext cx="1447800" cy="5851525"/>
          </a:xfrm>
        </p:spPr>
        <p:txBody>
          <a:bodyPr vert="eaVert"/>
          <a:lstStyle/>
          <a:p>
            <a:r>
              <a:rPr kumimoji="0" lang="ar-SA" smtClean="0"/>
              <a:t>انقر لتحرير نمط العنوان الرئيسي</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solidFill>
                  <a:schemeClr val="accent3">
                    <a:shade val="75000"/>
                  </a:schemeClr>
                </a:solidFill>
              </a:defRPr>
            </a:lvl1p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34B8086C-D219-4A08-BB8A-872B9E79183F}" type="datetimeFigureOut">
              <a:rPr lang="en-US" smtClean="0"/>
              <a:t>10/11/2016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a:xfrm>
            <a:off x="4361688" y="1026372"/>
            <a:ext cx="457200" cy="441325"/>
          </a:xfrm>
        </p:spPr>
        <p:txBody>
          <a:bodyPr/>
          <a:lstStyle/>
          <a:p>
            <a:fld id="{EFC59B08-115F-4BC6-B086-B5EEFC94B86C}" type="slidenum">
              <a:rPr lang="en-US" smtClean="0"/>
              <a:t>‹#›</a:t>
            </a:fld>
            <a:endParaRPr lang="en-US"/>
          </a:p>
        </p:txBody>
      </p:sp>
      <p:sp>
        <p:nvSpPr>
          <p:cNvPr id="8" name="عنصر نائب للمحتوى 7"/>
          <p:cNvSpPr>
            <a:spLocks noGrp="1"/>
          </p:cNvSpPr>
          <p:nvPr>
            <p:ph sz="quarter" idx="1"/>
          </p:nvPr>
        </p:nvSpPr>
        <p:spPr>
          <a:xfrm>
            <a:off x="301752" y="1527048"/>
            <a:ext cx="850392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مستطيل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3" name="مستطيل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مستطيل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عنصر نائب للتذييل 4"/>
          <p:cNvSpPr>
            <a:spLocks noGrp="1"/>
          </p:cNvSpPr>
          <p:nvPr>
            <p:ph type="ftr" sz="quarter" idx="11"/>
          </p:nvPr>
        </p:nvSpPr>
        <p:spPr/>
        <p:txBody>
          <a:bodyPr/>
          <a:lstStyle/>
          <a:p>
            <a:endParaRPr lang="en-US"/>
          </a:p>
        </p:txBody>
      </p:sp>
      <p:sp>
        <p:nvSpPr>
          <p:cNvPr id="4" name="عنصر نائب للتاريخ 3"/>
          <p:cNvSpPr>
            <a:spLocks noGrp="1"/>
          </p:cNvSpPr>
          <p:nvPr>
            <p:ph type="dt" sz="half" idx="10"/>
          </p:nvPr>
        </p:nvSpPr>
        <p:spPr/>
        <p:txBody>
          <a:bodyPr/>
          <a:lstStyle/>
          <a:p>
            <a:fld id="{34B8086C-D219-4A08-BB8A-872B9E79183F}" type="datetimeFigureOut">
              <a:rPr lang="en-US" smtClean="0"/>
              <a:t>10/11/2016</a:t>
            </a:fld>
            <a:endParaRPr lang="en-US"/>
          </a:p>
        </p:txBody>
      </p:sp>
      <p:sp>
        <p:nvSpPr>
          <p:cNvPr id="8" name="رابط مستقيم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شكل بيضاوي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FC59B08-115F-4BC6-B086-B5EEFC94B86C}" type="slidenum">
              <a:rPr lang="en-US" smtClean="0"/>
              <a:t>‹#›</a:t>
            </a:fld>
            <a:endParaRPr lang="en-US"/>
          </a:p>
        </p:txBody>
      </p:sp>
      <p:sp>
        <p:nvSpPr>
          <p:cNvPr id="2" name="عنوان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ar-SA" smtClean="0"/>
              <a:t>انقر لتحرير نمط العنوان الرئيسي</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301752" y="228600"/>
            <a:ext cx="8534400" cy="758952"/>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a:xfrm>
            <a:off x="5791200" y="6409944"/>
            <a:ext cx="3044952" cy="365760"/>
          </a:xfrm>
        </p:spPr>
        <p:txBody>
          <a:bodyPr/>
          <a:lstStyle/>
          <a:p>
            <a:fld id="{34B8086C-D219-4A08-BB8A-872B9E79183F}" type="datetimeFigureOut">
              <a:rPr lang="en-US" smtClean="0"/>
              <a:t>10/11/2016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EFC59B08-115F-4BC6-B086-B5EEFC94B86C}" type="slidenum">
              <a:rPr lang="en-US" smtClean="0"/>
              <a:t>‹#›</a:t>
            </a:fld>
            <a:endParaRPr lang="en-US"/>
          </a:p>
        </p:txBody>
      </p:sp>
      <p:sp>
        <p:nvSpPr>
          <p:cNvPr id="8" name="رابط مستقيم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عنصر نائب للمحتوى 9"/>
          <p:cNvSpPr>
            <a:spLocks noGrp="1"/>
          </p:cNvSpPr>
          <p:nvPr>
            <p:ph sz="half" idx="1"/>
          </p:nvPr>
        </p:nvSpPr>
        <p:spPr>
          <a:xfrm>
            <a:off x="301752"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محتوى 11"/>
          <p:cNvSpPr>
            <a:spLocks noGrp="1"/>
          </p:cNvSpPr>
          <p:nvPr>
            <p:ph sz="half" idx="2"/>
          </p:nvPr>
        </p:nvSpPr>
        <p:spPr>
          <a:xfrm>
            <a:off x="4800600" y="1371600"/>
            <a:ext cx="4038600" cy="4681728"/>
          </a:xfrm>
        </p:spPr>
        <p:txBody>
          <a:bodyPr/>
          <a:lstStyle>
            <a:lvl1pPr>
              <a:defRPr sz="2500"/>
            </a:lvl1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مستطيل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مستطيل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مستطيل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مستطيل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عنصر نائب للنص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34B8086C-D219-4A08-BB8A-872B9E79183F}" type="datetimeFigureOut">
              <a:rPr lang="en-US" smtClean="0"/>
              <a:t>10/11/2016</a:t>
            </a:fld>
            <a:endParaRPr lang="en-US"/>
          </a:p>
        </p:txBody>
      </p:sp>
      <p:sp>
        <p:nvSpPr>
          <p:cNvPr id="8" name="عنصر نائب للتذييل 7"/>
          <p:cNvSpPr>
            <a:spLocks noGrp="1"/>
          </p:cNvSpPr>
          <p:nvPr>
            <p:ph type="ftr" sz="quarter" idx="11"/>
          </p:nvPr>
        </p:nvSpPr>
        <p:spPr>
          <a:xfrm>
            <a:off x="304800" y="6409944"/>
            <a:ext cx="3581400" cy="365760"/>
          </a:xfrm>
        </p:spPr>
        <p:txBody>
          <a:bodyPr/>
          <a:lstStyle/>
          <a:p>
            <a:endParaRPr lang="en-US"/>
          </a:p>
        </p:txBody>
      </p:sp>
      <p:sp>
        <p:nvSpPr>
          <p:cNvPr id="15" name="رابط مستقيم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عنصر نائب للمحتوى 23"/>
          <p:cNvSpPr>
            <a:spLocks noGrp="1"/>
          </p:cNvSpPr>
          <p:nvPr>
            <p:ph sz="quarter" idx="2"/>
          </p:nvPr>
        </p:nvSpPr>
        <p:spPr>
          <a:xfrm>
            <a:off x="301752" y="2471383"/>
            <a:ext cx="4041648" cy="3818404"/>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محتوى 25"/>
          <p:cNvSpPr>
            <a:spLocks noGrp="1"/>
          </p:cNvSpPr>
          <p:nvPr>
            <p:ph sz="quarter" idx="4"/>
          </p:nvPr>
        </p:nvSpPr>
        <p:spPr>
          <a:xfrm>
            <a:off x="4800600" y="2471383"/>
            <a:ext cx="4038600" cy="382219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شكل بيضاوي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شكل بيضاوي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صر نائب لرقم الشريحة 8"/>
          <p:cNvSpPr>
            <a:spLocks noGrp="1"/>
          </p:cNvSpPr>
          <p:nvPr>
            <p:ph type="sldNum" sz="quarter" idx="12"/>
          </p:nvPr>
        </p:nvSpPr>
        <p:spPr>
          <a:xfrm>
            <a:off x="4343400" y="1042416"/>
            <a:ext cx="457200" cy="441325"/>
          </a:xfrm>
        </p:spPr>
        <p:txBody>
          <a:bodyPr/>
          <a:lstStyle>
            <a:lvl1pPr algn="ctr">
              <a:defRPr/>
            </a:lvl1pPr>
          </a:lstStyle>
          <a:p>
            <a:fld id="{EFC59B08-115F-4BC6-B086-B5EEFC94B86C}" type="slidenum">
              <a:rPr lang="en-US" smtClean="0"/>
              <a:t>‹#›</a:t>
            </a:fld>
            <a:endParaRPr lang="en-US"/>
          </a:p>
        </p:txBody>
      </p:sp>
      <p:sp>
        <p:nvSpPr>
          <p:cNvPr id="23" name="عنوان 22"/>
          <p:cNvSpPr>
            <a:spLocks noGrp="1"/>
          </p:cNvSpPr>
          <p:nvPr>
            <p:ph type="title"/>
          </p:nvPr>
        </p:nvSpPr>
        <p:spPr/>
        <p:txBody>
          <a:bodyPr rtlCol="0" anchor="b" anchorCtr="0"/>
          <a:lstStyle/>
          <a:p>
            <a:r>
              <a:rPr kumimoji="0" lang="ar-SA" smtClean="0"/>
              <a:t>انقر لتحرير نمط العنوان الرئيسي</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34B8086C-D219-4A08-BB8A-872B9E79183F}" type="datetimeFigureOut">
              <a:rPr lang="en-US" smtClean="0"/>
              <a:t>10/11/2016</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a:xfrm>
            <a:off x="4343400" y="1036020"/>
            <a:ext cx="457200" cy="441325"/>
          </a:xfrm>
        </p:spPr>
        <p:txBody>
          <a:bodyPr/>
          <a:lstStyle/>
          <a:p>
            <a:fld id="{EFC59B08-115F-4BC6-B086-B5EEFC94B86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مستطيل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مستطيل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مستطيل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عنصر نائب للتاريخ 1"/>
          <p:cNvSpPr>
            <a:spLocks noGrp="1"/>
          </p:cNvSpPr>
          <p:nvPr>
            <p:ph type="dt" sz="half" idx="10"/>
          </p:nvPr>
        </p:nvSpPr>
        <p:spPr/>
        <p:txBody>
          <a:bodyPr/>
          <a:lstStyle/>
          <a:p>
            <a:fld id="{34B8086C-D219-4A08-BB8A-872B9E79183F}" type="datetimeFigureOut">
              <a:rPr lang="en-US" smtClean="0"/>
              <a:t>10/11/2016</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FC59B08-115F-4BC6-B086-B5EEFC94B86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9" name="مستطيل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مستطيل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مستطيل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مستطيل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رابط مستقيم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عنصر نائب للمحتوى 19"/>
          <p:cNvSpPr>
            <a:spLocks noGrp="1"/>
          </p:cNvSpPr>
          <p:nvPr>
            <p:ph sz="quarter" idx="1"/>
          </p:nvPr>
        </p:nvSpPr>
        <p:spPr>
          <a:xfrm>
            <a:off x="3124200" y="685800"/>
            <a:ext cx="5638800" cy="5410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شكل بيضاوي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شكل بيضاوي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FC59B08-115F-4BC6-B086-B5EEFC94B86C}" type="slidenum">
              <a:rPr lang="en-US" smtClean="0"/>
              <a:t>‹#›</a:t>
            </a:fld>
            <a:endParaRPr lang="en-US"/>
          </a:p>
        </p:txBody>
      </p:sp>
      <p:sp>
        <p:nvSpPr>
          <p:cNvPr id="21" name="مستطيل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p:txBody>
          <a:bodyPr/>
          <a:lstStyle/>
          <a:p>
            <a:fld id="{34B8086C-D219-4A08-BB8A-872B9E79183F}" type="datetimeFigureOut">
              <a:rPr lang="en-US" smtClean="0"/>
              <a:t>10/11/2016</a:t>
            </a:fld>
            <a:endParaRPr lang="en-US"/>
          </a:p>
        </p:txBody>
      </p:sp>
      <p:sp>
        <p:nvSpPr>
          <p:cNvPr id="6" name="عنصر نائب للتذييل 5"/>
          <p:cNvSpPr>
            <a:spLocks noGrp="1"/>
          </p:cNvSpPr>
          <p:nvPr>
            <p:ph type="ftr" sz="quarter" idx="11"/>
          </p:nvPr>
        </p:nvSpPr>
        <p:spPr>
          <a:xfrm>
            <a:off x="301752" y="6410848"/>
            <a:ext cx="3383280" cy="36576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1" name="رابط مستقيم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مستطيل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مستطيل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مستطيل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مستطيل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شكل بيضاوي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شكل بيضاوي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عنصر نائب لرقم الشريحة 6"/>
          <p:cNvSpPr>
            <a:spLocks noGrp="1"/>
          </p:cNvSpPr>
          <p:nvPr>
            <p:ph type="sldNum" sz="quarter" idx="12"/>
          </p:nvPr>
        </p:nvSpPr>
        <p:spPr>
          <a:xfrm>
            <a:off x="1371600" y="312738"/>
            <a:ext cx="457200" cy="441325"/>
          </a:xfrm>
        </p:spPr>
        <p:txBody>
          <a:bodyPr/>
          <a:lstStyle/>
          <a:p>
            <a:fld id="{EFC59B08-115F-4BC6-B086-B5EEFC94B86C}" type="slidenum">
              <a:rPr lang="en-US" smtClean="0"/>
              <a:t>‹#›</a:t>
            </a:fld>
            <a:endParaRPr lang="en-US"/>
          </a:p>
        </p:txBody>
      </p:sp>
      <p:sp>
        <p:nvSpPr>
          <p:cNvPr id="2" name="عنوان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000375" y="609600"/>
            <a:ext cx="5867400" cy="4267200"/>
          </a:xfrm>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22" name="مستطيل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عنصر نائب للتاريخ 4"/>
          <p:cNvSpPr>
            <a:spLocks noGrp="1"/>
          </p:cNvSpPr>
          <p:nvPr>
            <p:ph type="dt" sz="half" idx="10"/>
          </p:nvPr>
        </p:nvSpPr>
        <p:spPr>
          <a:xfrm>
            <a:off x="5788152" y="6404984"/>
            <a:ext cx="3044952" cy="365760"/>
          </a:xfrm>
        </p:spPr>
        <p:txBody>
          <a:bodyPr/>
          <a:lstStyle/>
          <a:p>
            <a:fld id="{34B8086C-D219-4A08-BB8A-872B9E79183F}" type="datetimeFigureOut">
              <a:rPr lang="en-US" smtClean="0"/>
              <a:t>10/11/2016</a:t>
            </a:fld>
            <a:endParaRPr lang="en-US"/>
          </a:p>
        </p:txBody>
      </p:sp>
      <p:sp>
        <p:nvSpPr>
          <p:cNvPr id="6" name="عنصر نائب للتذييل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7" name="مستطيل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مستطيل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مستطيل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مستطيل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مستطيل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عنصر نائب للتاريخ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4B8086C-D219-4A08-BB8A-872B9E79183F}" type="datetimeFigureOut">
              <a:rPr lang="en-US" smtClean="0"/>
              <a:t>10/11/2016</a:t>
            </a:fld>
            <a:endParaRPr lang="en-US"/>
          </a:p>
        </p:txBody>
      </p:sp>
      <p:sp>
        <p:nvSpPr>
          <p:cNvPr id="3" name="عنصر نائب للتذييل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مستطيل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رابط مستقيم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شكل بيضاوي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شكل بيضاوي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FC59B08-115F-4BC6-B086-B5EEFC94B86C}" type="slidenum">
              <a:rPr lang="en-US" smtClean="0"/>
              <a:t>‹#›</a:t>
            </a:fld>
            <a:endParaRPr lang="en-US"/>
          </a:p>
        </p:txBody>
      </p:sp>
      <p:sp>
        <p:nvSpPr>
          <p:cNvPr id="22" name="عنصر نائب للعنوان 21"/>
          <p:cNvSpPr>
            <a:spLocks noGrp="1"/>
          </p:cNvSpPr>
          <p:nvPr>
            <p:ph type="title"/>
          </p:nvPr>
        </p:nvSpPr>
        <p:spPr>
          <a:xfrm>
            <a:off x="301752" y="228600"/>
            <a:ext cx="8534400" cy="758952"/>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7"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www.google.com.sa/url?sa=i&amp;rct=j&amp;q=&amp;esrc=s&amp;source=images&amp;cd=&amp;cad=rja&amp;uact=8&amp;ved=&amp;url=http://www.vb.eqla3.com/archive/index.php/t-1208697-p-88.html&amp;psig=AFQjCNHHmJonYlJr_Lsp_O7cWMvzak5RWA&amp;ust=1475682332057973" TargetMode="External"/><Relationship Id="rId5" Type="http://schemas.openxmlformats.org/officeDocument/2006/relationships/hyperlink" Target="http://www.google.com.sa/url?sa=i&amp;rct=j&amp;q=&amp;esrc=s&amp;source=images&amp;cd=&amp;cad=rja&amp;uact=8&amp;ved=&amp;url=http://www.vb.eqla3.com/archive/index.php/t-1208697-p-77.html&amp;psig=AFQjCNHHmJonYlJr_Lsp_O7cWMvzak5RWA&amp;ust=1475682332057973"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7" Type="http://schemas.microsoft.com/office/2007/relationships/hdphoto" Target="../media/hdphoto2.wdp"/><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www.google.com.sa/url?sa=i&amp;rct=j&amp;q=&amp;esrc=s&amp;source=images&amp;cd=&amp;cad=rja&amp;uact=8&amp;ved=&amp;url=http://ar.gofreedownload.net/free-vector/vector-misc/vector-old-paper-with-quill-pen-176192/&amp;psig=AFQjCNFwIEwzDA8EKTi9QVjeyU85rbC7pQ&amp;ust=1475752801381564" TargetMode="External"/><Relationship Id="rId4" Type="http://schemas.openxmlformats.org/officeDocument/2006/relationships/hyperlink" Target="http://www.google.com.sa/url?sa=i&amp;rct=j&amp;q=&amp;esrc=s&amp;source=images&amp;cd=&amp;cad=rja&amp;uact=8&amp;ved=0ahUKEwjsq5aVxcPPAhUEWRQKHZfJDXgQjRwIBw&amp;url=http://linux3rab.blogspot.com/2012/04/blog-post_6655.html&amp;psig=AFQjCNGRYi0jz2z1EDBEoAmrLqIlkaxZPA&amp;ust=1475752640088351"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10.jpeg"/><Relationship Id="rId4" Type="http://schemas.openxmlformats.org/officeDocument/2006/relationships/hyperlink" Target="http://www.google.com.sa/url?sa=i&amp;rct=j&amp;q=&amp;esrc=s&amp;source=images&amp;cd=&amp;cad=rja&amp;uact=8&amp;ved=0ahUKEwiCu5ThysPPAhUFPhQKHe_xAiIQjRwIBw&amp;url=http://virtuelcampus.univ-msila.dz/fll/?p=3066&amp;psig=AFQjCNETwG_cJY08TgAdSjahvCf5AwK9ew&amp;ust=1475754144886652"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4" Type="http://schemas.openxmlformats.org/officeDocument/2006/relationships/hyperlink" Target="http://www.google.com.sa/url?sa=i&amp;rct=j&amp;q=&amp;esrc=s&amp;source=images&amp;cd=&amp;cad=rja&amp;uact=8&amp;ved=&amp;url=http://www.vb.eqla3.com/archive/index.php/t-1208697-p-88.html&amp;psig=AFQjCNHHmJonYlJr_Lsp_O7cWMvzak5RWA&amp;ust=1475682332057973"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www.google.com.sa/url?sa=i&amp;rct=j&amp;q=&amp;esrc=s&amp;source=images&amp;cd=&amp;cad=rja&amp;uact=8&amp;ved=0ahUKEwiXrbCHyMPPAhXBQBQKHbEfB_QQjRwIBw&amp;url=http://www.new-educ.com/outils-de-cours-en-ligne&amp;psig=AFQjCNGIn6x5sIfYob7iogb-Uiqf-nZMcQ&amp;ust=147575341612847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hyperlink" Target="https://youtu.be/o4WsTicRtbc"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google.com.sa/url?sa=i&amp;rct=j&amp;q=&amp;esrc=s&amp;source=images&amp;cd=&amp;cad=rja&amp;uact=8&amp;ved=0ahUKEwiU_L2cvcHPAhXIzxQKHbZIAX0QjRwIBw&amp;url=http://aw-990.tumblr.com/post/53423287257&amp;psig=AFQjCNFBj-NFsM1btUraHCc66gffNXxTJg&amp;ust=147568162958667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8" name="عنصر نائب للمحتوى 7"/>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87760" y="1527175"/>
            <a:ext cx="8131968" cy="4572000"/>
          </a:xfrm>
        </p:spPr>
      </p:pic>
      <p:pic>
        <p:nvPicPr>
          <p:cNvPr id="2052" name="Picture 4" descr="Image result for ‫خلفيات تمبلر‬‎">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683568" y="908720"/>
            <a:ext cx="7776864" cy="3888432"/>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مربع نص 4"/>
          <p:cNvSpPr txBox="1"/>
          <p:nvPr/>
        </p:nvSpPr>
        <p:spPr>
          <a:xfrm>
            <a:off x="755576" y="2311712"/>
            <a:ext cx="7776864" cy="1477328"/>
          </a:xfrm>
          <a:prstGeom prst="rect">
            <a:avLst/>
          </a:prstGeom>
          <a:noFill/>
        </p:spPr>
        <p:txBody>
          <a:bodyPr wrap="square" rtlCol="0">
            <a:spAutoFit/>
          </a:bodyPr>
          <a:lstStyle/>
          <a:p>
            <a:pPr algn="ctr"/>
            <a:r>
              <a:rPr lang="ar-SA" sz="7200" b="1" dirty="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سبل مواجهة التحديات </a:t>
            </a:r>
            <a:r>
              <a:rPr lang="ar-SA" sz="7200" b="1" dirty="0"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الثقافية</a:t>
            </a:r>
            <a:endParaRPr lang="en-US" sz="7200" b="1" dirty="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endParaRPr>
          </a:p>
          <a:p>
            <a:endParaRPr lang="en-US" dirty="0"/>
          </a:p>
        </p:txBody>
      </p:sp>
      <p:sp>
        <p:nvSpPr>
          <p:cNvPr id="6" name="AutoShape 6" descr="Image result for ‫اطارات تمبلر‬‎">
            <a:hlinkClick r:id="rId5"/>
          </p:cNvPr>
          <p:cNvSpPr>
            <a:spLocks noChangeAspect="1" noChangeArrowheads="1"/>
          </p:cNvSpPr>
          <p:nvPr/>
        </p:nvSpPr>
        <p:spPr bwMode="auto">
          <a:xfrm>
            <a:off x="53975" y="-1812925"/>
            <a:ext cx="3790950"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Image result for ‫اطارات تمبلر‬‎">
            <a:hlinkClick r:id="rId6"/>
          </p:cNvPr>
          <p:cNvSpPr>
            <a:spLocks noChangeAspect="1" noChangeArrowheads="1"/>
          </p:cNvSpPr>
          <p:nvPr/>
        </p:nvSpPr>
        <p:spPr bwMode="auto">
          <a:xfrm>
            <a:off x="53975" y="-1812925"/>
            <a:ext cx="4676775"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صورة 9"/>
          <p:cNvPicPr>
            <a:picLocks noChangeAspect="1"/>
          </p:cNvPicPr>
          <p:nvPr/>
        </p:nvPicPr>
        <p:blipFill>
          <a:blip r:embed="rId7">
            <a:extLst>
              <a:ext uri="{BEBA8EAE-BF5A-486C-A8C5-ECC9F3942E4B}">
                <a14:imgProps xmlns:a14="http://schemas.microsoft.com/office/drawing/2010/main">
                  <a14:imgLayer r:embed="rId8">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6732240" y="3977680"/>
            <a:ext cx="2880320" cy="2880320"/>
          </a:xfrm>
          <a:prstGeom prst="rect">
            <a:avLst/>
          </a:prstGeom>
        </p:spPr>
      </p:pic>
    </p:spTree>
    <p:extLst>
      <p:ext uri="{BB962C8B-B14F-4D97-AF65-F5344CB8AC3E}">
        <p14:creationId xmlns:p14="http://schemas.microsoft.com/office/powerpoint/2010/main" val="3371995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539552" y="1603536"/>
            <a:ext cx="7848872" cy="4832092"/>
          </a:xfrm>
          <a:prstGeom prst="rect">
            <a:avLst/>
          </a:prstGeom>
        </p:spPr>
        <p:txBody>
          <a:bodyPr wrap="square">
            <a:spAutoFit/>
          </a:bodyPr>
          <a:lstStyle/>
          <a:p>
            <a:pPr algn="ctr"/>
            <a:r>
              <a:rPr lang="ar-SA" sz="4400" dirty="0" smtClean="0">
                <a:solidFill>
                  <a:srgbClr val="0070C0"/>
                </a:solidFill>
                <a:latin typeface="Andalus" pitchFamily="18" charset="-78"/>
                <a:cs typeface="Andalus" pitchFamily="18" charset="-78"/>
              </a:rPr>
              <a:t>والثاني : </a:t>
            </a:r>
          </a:p>
          <a:p>
            <a:pPr algn="ctr"/>
            <a:r>
              <a:rPr lang="en-US" sz="4400" dirty="0" smtClean="0">
                <a:latin typeface="Andalus" pitchFamily="18" charset="-78"/>
                <a:cs typeface="Andalus" pitchFamily="18" charset="-78"/>
              </a:rPr>
              <a:t> </a:t>
            </a:r>
            <a:r>
              <a:rPr lang="ar-SA" sz="4400" dirty="0" smtClean="0">
                <a:solidFill>
                  <a:srgbClr val="0070C0"/>
                </a:solidFill>
                <a:latin typeface="Andalus" pitchFamily="18" charset="-78"/>
                <a:cs typeface="Andalus" pitchFamily="18" charset="-78"/>
              </a:rPr>
              <a:t>طبيعتها الذاتية،</a:t>
            </a:r>
            <a:r>
              <a:rPr lang="ar-SA" sz="4400" dirty="0" smtClean="0">
                <a:latin typeface="Andalus" pitchFamily="18" charset="-78"/>
                <a:cs typeface="Andalus" pitchFamily="18" charset="-78"/>
              </a:rPr>
              <a:t> وكثره</a:t>
            </a:r>
          </a:p>
          <a:p>
            <a:pPr algn="ctr"/>
            <a:r>
              <a:rPr lang="ar-SA" sz="4400" dirty="0" smtClean="0">
                <a:latin typeface="Andalus" pitchFamily="18" charset="-78"/>
                <a:cs typeface="Andalus" pitchFamily="18" charset="-78"/>
              </a:rPr>
              <a:t> مفرداتها، والروافد التي تغذِّيها وتجدد نسيجها؛ مثل: </a:t>
            </a:r>
            <a:r>
              <a:rPr lang="ar-SA" sz="4400" dirty="0" smtClean="0">
                <a:solidFill>
                  <a:schemeClr val="accent1">
                    <a:lumMod val="75000"/>
                  </a:schemeClr>
                </a:solidFill>
                <a:latin typeface="Andalus" pitchFamily="18" charset="-78"/>
                <a:cs typeface="Andalus" pitchFamily="18" charset="-78"/>
              </a:rPr>
              <a:t>القياس، والاشتقاق، والنحت، والاقتراض، والالتصاق، والمجاز </a:t>
            </a:r>
            <a:r>
              <a:rPr lang="ar-SA" sz="4400" dirty="0" smtClean="0">
                <a:latin typeface="Andalus" pitchFamily="18" charset="-78"/>
                <a:cs typeface="Andalus" pitchFamily="18" charset="-78"/>
              </a:rPr>
              <a:t>مما ينفي عنها تهمة التحجُّر والعجز وضيق المدى</a:t>
            </a:r>
            <a:endParaRPr lang="en-US" sz="4400" dirty="0" smtClean="0">
              <a:latin typeface="Andalus" pitchFamily="18" charset="-78"/>
              <a:cs typeface="Andalus" pitchFamily="18" charset="-78"/>
            </a:endParaRPr>
          </a:p>
          <a:p>
            <a:pPr algn="ctr"/>
            <a:endParaRPr lang="en-US" sz="4400" dirty="0">
              <a:latin typeface="Andalus" pitchFamily="18" charset="-78"/>
              <a:cs typeface="Andalus" pitchFamily="18" charset="-78"/>
            </a:endParaRPr>
          </a:p>
        </p:txBody>
      </p:sp>
    </p:spTree>
    <p:extLst>
      <p:ext uri="{BB962C8B-B14F-4D97-AF65-F5344CB8AC3E}">
        <p14:creationId xmlns:p14="http://schemas.microsoft.com/office/powerpoint/2010/main" val="22329216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1592658" y="2505583"/>
            <a:ext cx="5958684" cy="1446550"/>
          </a:xfrm>
          <a:prstGeom prst="rect">
            <a:avLst/>
          </a:prstGeom>
        </p:spPr>
        <p:txBody>
          <a:bodyPr wrap="none">
            <a:spAutoFit/>
          </a:bodyPr>
          <a:lstStyle/>
          <a:p>
            <a:pPr algn="ctr"/>
            <a:r>
              <a:rPr lang="ar-SA" sz="8800" b="1" dirty="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 سبل إنقاذ اللغة العربية : </a:t>
            </a:r>
            <a:endParaRPr lang="en-US" sz="8800" b="1" dirty="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endParaRPr>
          </a:p>
        </p:txBody>
      </p:sp>
      <p:sp>
        <p:nvSpPr>
          <p:cNvPr id="7" name="AutoShape 2" descr="Image result for ‫اللغه العربيه خط عربي‬‎">
            <a:hlinkClick r:id="rId4"/>
          </p:cNvPr>
          <p:cNvSpPr>
            <a:spLocks noChangeAspect="1" noChangeArrowheads="1"/>
          </p:cNvSpPr>
          <p:nvPr/>
        </p:nvSpPr>
        <p:spPr bwMode="auto">
          <a:xfrm>
            <a:off x="155575" y="-1812925"/>
            <a:ext cx="6743700"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4" descr="Image result for ‫ريشه‬‎">
            <a:hlinkClick r:id="rId5"/>
          </p:cNvPr>
          <p:cNvSpPr>
            <a:spLocks noChangeAspect="1" noChangeArrowheads="1"/>
          </p:cNvSpPr>
          <p:nvPr/>
        </p:nvSpPr>
        <p:spPr bwMode="auto">
          <a:xfrm>
            <a:off x="53975" y="-1812925"/>
            <a:ext cx="3209925"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عنصر نائب للمحتوى 9"/>
          <p:cNvPicPr>
            <a:picLocks noGrp="1" noChangeAspect="1"/>
          </p:cNvPicPr>
          <p:nvPr>
            <p:ph sz="quarter" idx="1"/>
          </p:nvPr>
        </p:nvPicPr>
        <p:blipFill>
          <a:blip r:embed="rId6">
            <a:extLst>
              <a:ext uri="{BEBA8EAE-BF5A-486C-A8C5-ECC9F3942E4B}">
                <a14:imgProps xmlns:a14="http://schemas.microsoft.com/office/drawing/2010/main">
                  <a14:imgLayer r:embed="rId7">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0" y="4077072"/>
            <a:ext cx="2524520" cy="2975763"/>
          </a:xfrm>
        </p:spPr>
      </p:pic>
    </p:spTree>
    <p:extLst>
      <p:ext uri="{BB962C8B-B14F-4D97-AF65-F5344CB8AC3E}">
        <p14:creationId xmlns:p14="http://schemas.microsoft.com/office/powerpoint/2010/main" val="23315828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394084" y="1418870"/>
            <a:ext cx="8282372" cy="5078313"/>
          </a:xfrm>
          <a:prstGeom prst="rect">
            <a:avLst/>
          </a:prstGeom>
        </p:spPr>
        <p:txBody>
          <a:bodyPr wrap="square">
            <a:spAutoFit/>
          </a:bodyPr>
          <a:lstStyle/>
          <a:p>
            <a:pPr marL="285750" indent="-285750" algn="r" rtl="1">
              <a:buBlip>
                <a:blip r:embed="rId4"/>
              </a:buBlip>
            </a:pPr>
            <a:r>
              <a:rPr lang="ar-SA" sz="3600" dirty="0" smtClean="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يجب </a:t>
            </a:r>
            <a:r>
              <a:rPr lang="ar-SA" sz="36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ألا يشغل منصبًا إعلاميًّا </a:t>
            </a:r>
            <a:r>
              <a:rPr lang="ar-SA" sz="3600" dirty="0">
                <a:latin typeface="Andalus" pitchFamily="18" charset="-78"/>
                <a:cs typeface="Andalus" pitchFamily="18" charset="-78"/>
              </a:rPr>
              <a:t>- وأعني به الصحفي والمذيع في الراديو والتلفاز - إلا من كان جديرًا بهذا العمل؛ وذلك باجتيازه امتحانات جادة تبين عن شخصيته </a:t>
            </a:r>
            <a:r>
              <a:rPr lang="ar-SA" sz="3600" dirty="0" smtClean="0">
                <a:latin typeface="Andalus" pitchFamily="18" charset="-78"/>
                <a:cs typeface="Andalus" pitchFamily="18" charset="-78"/>
              </a:rPr>
              <a:t>وقدراته</a:t>
            </a:r>
          </a:p>
          <a:p>
            <a:pPr algn="r" rtl="1"/>
            <a:endParaRPr lang="ar-SA" sz="3600" dirty="0" smtClean="0">
              <a:latin typeface="Andalus" pitchFamily="18" charset="-78"/>
              <a:cs typeface="Andalus" pitchFamily="18" charset="-78"/>
            </a:endParaRPr>
          </a:p>
          <a:p>
            <a:pPr marL="285750" indent="-285750" algn="r" rtl="1">
              <a:buBlip>
                <a:blip r:embed="rId4"/>
              </a:buBlip>
            </a:pPr>
            <a:r>
              <a:rPr lang="ar-SA" sz="36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إصدار معجم إعلامي شامل: </a:t>
            </a:r>
            <a:r>
              <a:rPr lang="ar-SA" sz="3600" dirty="0">
                <a:latin typeface="Andalus" pitchFamily="18" charset="-78"/>
                <a:cs typeface="Andalus" pitchFamily="18" charset="-78"/>
              </a:rPr>
              <a:t>يضمُّ الأعلام العربية والأعجمية، والألفاظ والعبارات التي يحتاج إليها الإعلامي أكثر من غيرها، وكذلك الأخطاء، التي تشيع بين الإعلاميين، مع بيان علة الخطأ وصورة الصواب</a:t>
            </a:r>
            <a:r>
              <a:rPr lang="en-US" sz="3600" dirty="0">
                <a:latin typeface="Andalus" pitchFamily="18" charset="-78"/>
                <a:cs typeface="Andalus" pitchFamily="18" charset="-78"/>
              </a:rPr>
              <a:t>.</a:t>
            </a:r>
          </a:p>
          <a:p>
            <a:pPr marL="285750" indent="-285750">
              <a:buFontTx/>
              <a:buChar char="-"/>
            </a:pPr>
            <a:endParaRPr lang="en-US" sz="3600" dirty="0">
              <a:latin typeface="Andalus" pitchFamily="18" charset="-78"/>
              <a:cs typeface="Andalus" pitchFamily="18" charset="-78"/>
            </a:endParaRPr>
          </a:p>
        </p:txBody>
      </p:sp>
    </p:spTree>
    <p:extLst>
      <p:ext uri="{BB962C8B-B14F-4D97-AF65-F5344CB8AC3E}">
        <p14:creationId xmlns:p14="http://schemas.microsoft.com/office/powerpoint/2010/main" val="427764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611560" y="1237137"/>
            <a:ext cx="8038111" cy="4401205"/>
          </a:xfrm>
          <a:prstGeom prst="rect">
            <a:avLst/>
          </a:prstGeom>
        </p:spPr>
        <p:txBody>
          <a:bodyPr wrap="square">
            <a:spAutoFit/>
          </a:bodyPr>
          <a:lstStyle/>
          <a:p>
            <a:pPr algn="ctr" rtl="1"/>
            <a:endParaRPr lang="ar-SA" sz="4000" dirty="0" smtClean="0">
              <a:latin typeface="Andalus" pitchFamily="18" charset="-78"/>
              <a:cs typeface="Andalus" pitchFamily="18" charset="-78"/>
            </a:endParaRPr>
          </a:p>
          <a:p>
            <a:pPr marL="571500" indent="-571500" algn="ctr" rtl="1">
              <a:buBlip>
                <a:blip r:embed="rId4"/>
              </a:buBlip>
            </a:pPr>
            <a:r>
              <a:rPr lang="ar-SA" sz="4000" dirty="0" smtClean="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استخدام </a:t>
            </a:r>
            <a:r>
              <a:rPr lang="ar-SA" sz="40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العربية الفصحى كلغة أداء في كل وسائل الإعلام، </a:t>
            </a:r>
            <a:r>
              <a:rPr lang="ar-SA" sz="4000" dirty="0">
                <a:latin typeface="Andalus" pitchFamily="18" charset="-78"/>
                <a:cs typeface="Andalus" pitchFamily="18" charset="-78"/>
              </a:rPr>
              <a:t>وتجنُّب العاميات والألفاظ الأجنبية</a:t>
            </a:r>
            <a:r>
              <a:rPr lang="en-US" sz="4000" dirty="0" smtClean="0">
                <a:latin typeface="Andalus" pitchFamily="18" charset="-78"/>
                <a:cs typeface="Andalus" pitchFamily="18" charset="-78"/>
              </a:rPr>
              <a:t>.</a:t>
            </a:r>
            <a:endParaRPr lang="ar-SA" sz="4000" dirty="0" smtClean="0">
              <a:latin typeface="Andalus" pitchFamily="18" charset="-78"/>
              <a:cs typeface="Andalus" pitchFamily="18" charset="-78"/>
            </a:endParaRPr>
          </a:p>
          <a:p>
            <a:pPr algn="ctr" rtl="1"/>
            <a:endParaRPr lang="en-US" sz="4000" dirty="0">
              <a:latin typeface="Andalus" pitchFamily="18" charset="-78"/>
              <a:cs typeface="Andalus" pitchFamily="18" charset="-78"/>
            </a:endParaRPr>
          </a:p>
          <a:p>
            <a:pPr marL="571500" indent="-571500" algn="ctr" rtl="1">
              <a:buBlip>
                <a:blip r:embed="rId4"/>
              </a:buBlip>
            </a:pPr>
            <a:r>
              <a:rPr lang="en-US" sz="40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 </a:t>
            </a:r>
            <a:r>
              <a:rPr lang="ar-SA" sz="40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مراقبة الإعلانات مراقبةً جادَّةً</a:t>
            </a:r>
            <a:r>
              <a:rPr lang="ar-SA" sz="4000" dirty="0">
                <a:latin typeface="Andalus" pitchFamily="18" charset="-78"/>
                <a:cs typeface="Andalus" pitchFamily="18" charset="-78"/>
              </a:rPr>
              <a:t>، وعدم السماح بعَرضها إلا إذا كانت بالعربية الفصحى، ملتزمة بعدم الخروج عن ديننا، وقيَمنا الروحية والأخلاقية</a:t>
            </a:r>
            <a:r>
              <a:rPr lang="en-US" sz="4000" dirty="0">
                <a:latin typeface="Andalus" pitchFamily="18" charset="-78"/>
                <a:cs typeface="Andalus" pitchFamily="18" charset="-78"/>
              </a:rPr>
              <a:t>.</a:t>
            </a:r>
          </a:p>
        </p:txBody>
      </p:sp>
    </p:spTree>
    <p:extLst>
      <p:ext uri="{BB962C8B-B14F-4D97-AF65-F5344CB8AC3E}">
        <p14:creationId xmlns:p14="http://schemas.microsoft.com/office/powerpoint/2010/main" val="21834747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575556" y="1443841"/>
            <a:ext cx="7920880" cy="4524315"/>
          </a:xfrm>
          <a:prstGeom prst="rect">
            <a:avLst/>
          </a:prstGeom>
        </p:spPr>
        <p:txBody>
          <a:bodyPr wrap="square">
            <a:spAutoFit/>
          </a:bodyPr>
          <a:lstStyle/>
          <a:p>
            <a:pPr marL="571500" indent="-571500" algn="ctr" rtl="1">
              <a:buBlip>
                <a:blip r:embed="rId4"/>
              </a:buBlip>
            </a:pPr>
            <a:r>
              <a:rPr lang="en-US" sz="3600" dirty="0">
                <a:latin typeface="Andalus" pitchFamily="18" charset="-78"/>
                <a:cs typeface="Andalus" pitchFamily="18" charset="-78"/>
              </a:rPr>
              <a:t> </a:t>
            </a:r>
            <a:r>
              <a:rPr lang="ar-SA" sz="36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تطوير البرامج التعليمية المقدمة من التلفاز،</a:t>
            </a:r>
            <a:r>
              <a:rPr lang="ar-SA" sz="3600" dirty="0">
                <a:latin typeface="Andalus" pitchFamily="18" charset="-78"/>
                <a:cs typeface="Andalus" pitchFamily="18" charset="-78"/>
              </a:rPr>
              <a:t> بصفة خاصة، وبعدها عن النمطية المملَّة، وانطلاقها إلى المدارس، وتقديم بعض حلقات منها، وتوظيف وسائل التقنية الحديثة لتحقيق جمال العرض وجاذبيته</a:t>
            </a:r>
            <a:r>
              <a:rPr lang="en-US" sz="3600" dirty="0" smtClean="0">
                <a:latin typeface="Andalus" pitchFamily="18" charset="-78"/>
                <a:cs typeface="Andalus" pitchFamily="18" charset="-78"/>
              </a:rPr>
              <a:t>.</a:t>
            </a:r>
            <a:endParaRPr lang="ar-SA" sz="3600" dirty="0" smtClean="0">
              <a:latin typeface="Andalus" pitchFamily="18" charset="-78"/>
              <a:cs typeface="Andalus" pitchFamily="18" charset="-78"/>
            </a:endParaRPr>
          </a:p>
          <a:p>
            <a:pPr algn="ctr" rtl="1"/>
            <a:endParaRPr lang="en-US" sz="3600" dirty="0">
              <a:latin typeface="Andalus" pitchFamily="18" charset="-78"/>
              <a:cs typeface="Andalus" pitchFamily="18" charset="-78"/>
            </a:endParaRPr>
          </a:p>
          <a:p>
            <a:pPr marL="571500" indent="-571500" algn="ctr" rtl="1">
              <a:buBlip>
                <a:blip r:embed="rId4"/>
              </a:buBlip>
            </a:pPr>
            <a:r>
              <a:rPr lang="ar-SA" sz="3600" dirty="0" smtClean="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الاهتمام </a:t>
            </a:r>
            <a:r>
              <a:rPr lang="ar-SA" sz="36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بالمَلاحق الأدبية في الصحف</a:t>
            </a:r>
            <a:r>
              <a:rPr lang="ar-SA" sz="3600" dirty="0">
                <a:latin typeface="Andalus" pitchFamily="18" charset="-78"/>
                <a:cs typeface="Andalus" pitchFamily="18" charset="-78"/>
              </a:rPr>
              <a:t>، وتخصيص مساحة منها لنصوص تراثية ودروس نحوية، وعرض الأخطاء الشائعة، ويكون ذلك بصفة دائمة ثابتة</a:t>
            </a:r>
            <a:r>
              <a:rPr lang="en-US" sz="3600" dirty="0">
                <a:latin typeface="Andalus" pitchFamily="18" charset="-78"/>
                <a:cs typeface="Andalus" pitchFamily="18" charset="-78"/>
              </a:rPr>
              <a:t>.</a:t>
            </a:r>
          </a:p>
        </p:txBody>
      </p:sp>
    </p:spTree>
    <p:extLst>
      <p:ext uri="{BB962C8B-B14F-4D97-AF65-F5344CB8AC3E}">
        <p14:creationId xmlns:p14="http://schemas.microsoft.com/office/powerpoint/2010/main" val="16503429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755576" y="1350440"/>
            <a:ext cx="7920880" cy="5078313"/>
          </a:xfrm>
          <a:prstGeom prst="rect">
            <a:avLst/>
          </a:prstGeom>
        </p:spPr>
        <p:txBody>
          <a:bodyPr wrap="square">
            <a:spAutoFit/>
          </a:bodyPr>
          <a:lstStyle/>
          <a:p>
            <a:pPr marL="285750" indent="-285750" algn="ctr" rtl="1">
              <a:buBlip>
                <a:blip r:embed="rId4"/>
              </a:buBlip>
            </a:pPr>
            <a:r>
              <a:rPr lang="ar-SA" sz="3600" dirty="0" smtClean="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طوير </a:t>
            </a:r>
            <a:r>
              <a:rPr lang="ar-SA" sz="36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المجلات والصحف الدينية </a:t>
            </a:r>
            <a:r>
              <a:rPr lang="ar-SA" sz="3600" dirty="0">
                <a:latin typeface="Andalus" pitchFamily="18" charset="-78"/>
                <a:cs typeface="Andalus" pitchFamily="18" charset="-78"/>
              </a:rPr>
              <a:t>لتستوفي العناصر الجمالية الفنية في الإخراج، </a:t>
            </a:r>
            <a:r>
              <a:rPr lang="ar-SA" sz="3600" dirty="0">
                <a:solidFill>
                  <a:schemeClr val="accent1">
                    <a:lumMod val="75000"/>
                  </a:schemeClr>
                </a:solidFill>
                <a:latin typeface="Andalus" pitchFamily="18" charset="-78"/>
                <a:cs typeface="Andalus" pitchFamily="18" charset="-78"/>
              </a:rPr>
              <a:t>حتى ترتفِعَ نسبة توزيعها</a:t>
            </a:r>
            <a:r>
              <a:rPr lang="ar-SA" sz="3600" dirty="0">
                <a:latin typeface="Andalus" pitchFamily="18" charset="-78"/>
                <a:cs typeface="Andalus" pitchFamily="18" charset="-78"/>
              </a:rPr>
              <a:t>، والبحث يدعو إلى ذلك؛ لأن المستوى اللغوي لهذه المجلات يُعتبر رفيعًا إذا قيس بالمستوى اللغوي للصحُف والمجلات الأخرى</a:t>
            </a:r>
            <a:r>
              <a:rPr lang="en-US" sz="3600" dirty="0">
                <a:latin typeface="Andalus" pitchFamily="18" charset="-78"/>
                <a:cs typeface="Andalus" pitchFamily="18" charset="-78"/>
              </a:rPr>
              <a:t>.</a:t>
            </a:r>
          </a:p>
          <a:p>
            <a:pPr marL="285750" indent="-285750" algn="ctr" rtl="1">
              <a:buBlip>
                <a:blip r:embed="rId4"/>
              </a:buBlip>
            </a:pPr>
            <a:r>
              <a:rPr lang="ar-SA" sz="3600" dirty="0" smtClean="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تطوير </a:t>
            </a:r>
            <a:r>
              <a:rPr lang="ar-SA" sz="36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برامج محو الأمية </a:t>
            </a:r>
            <a:r>
              <a:rPr lang="ar-SA" sz="3600" dirty="0">
                <a:latin typeface="Andalus" pitchFamily="18" charset="-78"/>
                <a:cs typeface="Andalus" pitchFamily="18" charset="-78"/>
              </a:rPr>
              <a:t>التي تُعرَض في التلفاز بخاصة، وتعميمها على مستوى الوطن العربي، بصورة عصرية جذابة، على أن تُدفع إلى الإمام بحوافز ومُشجِّعات جادَّة</a:t>
            </a:r>
            <a:r>
              <a:rPr lang="en-US" sz="3600" dirty="0">
                <a:latin typeface="Andalus" pitchFamily="18" charset="-78"/>
                <a:cs typeface="Andalus" pitchFamily="18" charset="-78"/>
              </a:rPr>
              <a:t>.</a:t>
            </a:r>
          </a:p>
        </p:txBody>
      </p:sp>
    </p:spTree>
    <p:extLst>
      <p:ext uri="{BB962C8B-B14F-4D97-AF65-F5344CB8AC3E}">
        <p14:creationId xmlns:p14="http://schemas.microsoft.com/office/powerpoint/2010/main" val="16097841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1520788" y="1988840"/>
            <a:ext cx="6102424" cy="3970318"/>
          </a:xfrm>
          <a:prstGeom prst="rect">
            <a:avLst/>
          </a:prstGeom>
        </p:spPr>
        <p:txBody>
          <a:bodyPr wrap="square">
            <a:spAutoFit/>
          </a:bodyPr>
          <a:lstStyle/>
          <a:p>
            <a:pPr marL="571500" indent="-571500" algn="ctr" rtl="1">
              <a:buBlip>
                <a:blip r:embed="rId4"/>
              </a:buBlip>
            </a:pPr>
            <a:r>
              <a:rPr lang="ar-SA" sz="36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نشر طروحات المجمع اللغوي </a:t>
            </a:r>
            <a:r>
              <a:rPr lang="ar-SA" sz="3600" dirty="0">
                <a:latin typeface="Andalus" pitchFamily="18" charset="-78"/>
                <a:cs typeface="Andalus" pitchFamily="18" charset="-78"/>
              </a:rPr>
              <a:t>على أوسع نطاق حتى لا تبقى هذه الطروحات حبيسة الكتب والمجلات المتخصصة التي لا يسمع بها إلا الأقلون، وعلى وسائل الإعلام أن تتلقَّف كل جديد يصدره المجمع من ألفاظ الحضارة وتقدمه للناس بصورة دائمة منتظمة</a:t>
            </a:r>
            <a:endParaRPr lang="en-US" sz="3600" dirty="0">
              <a:latin typeface="Andalus" pitchFamily="18" charset="-78"/>
              <a:cs typeface="Andalus" pitchFamily="18" charset="-78"/>
            </a:endParaRPr>
          </a:p>
        </p:txBody>
      </p:sp>
    </p:spTree>
    <p:extLst>
      <p:ext uri="{BB962C8B-B14F-4D97-AF65-F5344CB8AC3E}">
        <p14:creationId xmlns:p14="http://schemas.microsoft.com/office/powerpoint/2010/main" val="20547185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726976" y="1124744"/>
            <a:ext cx="7920880" cy="4832092"/>
          </a:xfrm>
          <a:prstGeom prst="rect">
            <a:avLst/>
          </a:prstGeom>
        </p:spPr>
        <p:txBody>
          <a:bodyPr wrap="square">
            <a:spAutoFit/>
          </a:bodyPr>
          <a:lstStyle/>
          <a:p>
            <a:pPr lvl="0" algn="ctr" rtl="1"/>
            <a:r>
              <a:rPr lang="ar-SA" sz="4400" b="1" dirty="0" smtClean="0">
                <a:solidFill>
                  <a:srgbClr val="0070C0"/>
                </a:solidFill>
                <a:latin typeface="Andalus" pitchFamily="18" charset="-78"/>
                <a:cs typeface="Andalus" pitchFamily="18" charset="-78"/>
              </a:rPr>
              <a:t>3- إبراز </a:t>
            </a:r>
            <a:r>
              <a:rPr lang="ar-SA" sz="4400" b="1" dirty="0">
                <a:solidFill>
                  <a:srgbClr val="0070C0"/>
                </a:solidFill>
                <a:latin typeface="Andalus" pitchFamily="18" charset="-78"/>
                <a:cs typeface="Andalus" pitchFamily="18" charset="-78"/>
              </a:rPr>
              <a:t>خصائص الاسلام وعالميته</a:t>
            </a:r>
            <a:r>
              <a:rPr lang="ar-SA" sz="4400" dirty="0">
                <a:latin typeface="Andalus" pitchFamily="18" charset="-78"/>
                <a:cs typeface="Andalus" pitchFamily="18" charset="-78"/>
              </a:rPr>
              <a:t> وعدالته و حضارته و ثقافته و تاريخه للمسلمين قبل غيرهم ،ليستلهموا أمجادهم و يعتزوا بهويتهم. </a:t>
            </a:r>
            <a:endParaRPr lang="en-US" sz="4400" dirty="0">
              <a:latin typeface="Andalus" pitchFamily="18" charset="-78"/>
              <a:cs typeface="Andalus" pitchFamily="18" charset="-78"/>
            </a:endParaRPr>
          </a:p>
          <a:p>
            <a:pPr algn="ctr"/>
            <a:r>
              <a:rPr lang="ar-SA" sz="4400" dirty="0">
                <a:latin typeface="Andalus" pitchFamily="18" charset="-78"/>
                <a:cs typeface="Andalus" pitchFamily="18" charset="-78"/>
              </a:rPr>
              <a:t>ويكون ذلك بأن بإدراك الأحكام الشرعية وتطبيق رسالة الرسول صلى الله عليه وسلم وأن ننشر سنته وتعاليم الدين الإسلامي بعدة لغات وتوضيح المفاهيم </a:t>
            </a:r>
            <a:r>
              <a:rPr lang="ar-SA" sz="4400" dirty="0" smtClean="0">
                <a:latin typeface="Andalus" pitchFamily="18" charset="-78"/>
                <a:cs typeface="Andalus" pitchFamily="18" charset="-78"/>
              </a:rPr>
              <a:t>الأساسية </a:t>
            </a:r>
            <a:r>
              <a:rPr lang="ar-SA" sz="4400" dirty="0">
                <a:latin typeface="Andalus" pitchFamily="18" charset="-78"/>
                <a:cs typeface="Andalus" pitchFamily="18" charset="-78"/>
              </a:rPr>
              <a:t>للدين للغرب . </a:t>
            </a:r>
            <a:endParaRPr lang="en-US" sz="4400" dirty="0">
              <a:latin typeface="Andalus" pitchFamily="18" charset="-78"/>
              <a:cs typeface="Andalus" pitchFamily="18" charset="-78"/>
            </a:endParaRPr>
          </a:p>
        </p:txBody>
      </p:sp>
    </p:spTree>
    <p:extLst>
      <p:ext uri="{BB962C8B-B14F-4D97-AF65-F5344CB8AC3E}">
        <p14:creationId xmlns:p14="http://schemas.microsoft.com/office/powerpoint/2010/main" val="36778550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1043608" y="1844824"/>
            <a:ext cx="7272808" cy="2123658"/>
          </a:xfrm>
          <a:prstGeom prst="rect">
            <a:avLst/>
          </a:prstGeom>
        </p:spPr>
        <p:txBody>
          <a:bodyPr wrap="square">
            <a:spAutoFit/>
          </a:bodyPr>
          <a:lstStyle/>
          <a:p>
            <a:pPr lvl="0" algn="ctr" rtl="1"/>
            <a:r>
              <a:rPr lang="ar-SA" sz="4400" b="1" dirty="0">
                <a:solidFill>
                  <a:srgbClr val="0070C0"/>
                </a:solidFill>
                <a:latin typeface="Andalus" pitchFamily="18" charset="-78"/>
                <a:cs typeface="Andalus" pitchFamily="18" charset="-78"/>
              </a:rPr>
              <a:t>4- العمل على نهوض الأمة في شتى الميادين </a:t>
            </a:r>
            <a:r>
              <a:rPr lang="ar-SA" sz="4400" b="1" dirty="0">
                <a:latin typeface="Andalus" pitchFamily="18" charset="-78"/>
                <a:cs typeface="Andalus" pitchFamily="18" charset="-78"/>
              </a:rPr>
              <a:t>دينيا و ثقافيا و سياسيا و عسكريا و اقتصاديا و تقنيا</a:t>
            </a:r>
            <a:r>
              <a:rPr lang="ar-SA" sz="4400" dirty="0">
                <a:latin typeface="Andalus" pitchFamily="18" charset="-78"/>
                <a:cs typeface="Andalus" pitchFamily="18" charset="-78"/>
              </a:rPr>
              <a:t>.</a:t>
            </a:r>
            <a:endParaRPr lang="en-US" sz="4400" dirty="0">
              <a:latin typeface="Andalus" pitchFamily="18" charset="-78"/>
              <a:cs typeface="Andalus" pitchFamily="18" charset="-78"/>
            </a:endParaRPr>
          </a:p>
        </p:txBody>
      </p:sp>
      <p:pic>
        <p:nvPicPr>
          <p:cNvPr id="3074" name="Picture 2" descr="Image result for ‫الميادين‬‎">
            <a:hlinkClick r:id="rId4"/>
          </p:cNvPr>
          <p:cNvPicPr>
            <a:picLocks noChangeAspect="1" noChangeArrowheads="1"/>
          </p:cNvPicPr>
          <p:nvPr/>
        </p:nvPicPr>
        <p:blipFill>
          <a:blip r:embed="rId5">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402873" y="4176290"/>
            <a:ext cx="3960440" cy="2267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29955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827584" y="1484784"/>
            <a:ext cx="6912768" cy="4524315"/>
          </a:xfrm>
          <a:prstGeom prst="rect">
            <a:avLst/>
          </a:prstGeom>
        </p:spPr>
        <p:txBody>
          <a:bodyPr wrap="square">
            <a:spAutoFit/>
          </a:bodyPr>
          <a:lstStyle/>
          <a:p>
            <a:pPr lvl="0" algn="ctr" rtl="1"/>
            <a:r>
              <a:rPr lang="ar-SA" sz="3600" b="1" dirty="0" smtClean="0">
                <a:solidFill>
                  <a:srgbClr val="0070C0"/>
                </a:solidFill>
                <a:latin typeface="Andalus" pitchFamily="18" charset="-78"/>
                <a:cs typeface="Andalus" pitchFamily="18" charset="-78"/>
              </a:rPr>
              <a:t>5-مواجهة </a:t>
            </a:r>
            <a:r>
              <a:rPr lang="ar-SA" sz="3600" b="1" dirty="0">
                <a:solidFill>
                  <a:srgbClr val="0070C0"/>
                </a:solidFill>
                <a:latin typeface="Andalus" pitchFamily="18" charset="-78"/>
                <a:cs typeface="Andalus" pitchFamily="18" charset="-78"/>
              </a:rPr>
              <a:t>التحديات بالتعليم والتدريب و التثقيف</a:t>
            </a:r>
            <a:r>
              <a:rPr lang="ar-SA" sz="3600" dirty="0">
                <a:solidFill>
                  <a:srgbClr val="0070C0"/>
                </a:solidFill>
                <a:latin typeface="Andalus" pitchFamily="18" charset="-78"/>
                <a:cs typeface="Andalus" pitchFamily="18" charset="-78"/>
              </a:rPr>
              <a:t> و التحصين </a:t>
            </a:r>
            <a:r>
              <a:rPr lang="ar-SA" sz="3600" dirty="0">
                <a:latin typeface="Andalus" pitchFamily="18" charset="-78"/>
                <a:cs typeface="Andalus" pitchFamily="18" charset="-78"/>
              </a:rPr>
              <a:t>و رفع الكفاءة و زيادة الانتاج ومحاربة الجهل و خفض معدلات الأمية المرتفعة عند المسلمين.</a:t>
            </a:r>
            <a:endParaRPr lang="en-US" sz="3600" dirty="0">
              <a:latin typeface="Andalus" pitchFamily="18" charset="-78"/>
              <a:cs typeface="Andalus" pitchFamily="18" charset="-78"/>
            </a:endParaRPr>
          </a:p>
          <a:p>
            <a:pPr algn="ctr" rtl="1"/>
            <a:r>
              <a:rPr lang="ar-SA" sz="3600" dirty="0">
                <a:latin typeface="Andalus" pitchFamily="18" charset="-78"/>
                <a:cs typeface="Andalus" pitchFamily="18" charset="-78"/>
              </a:rPr>
              <a:t>يجب التسلح </a:t>
            </a:r>
            <a:r>
              <a:rPr lang="ar-SA" sz="3600" dirty="0">
                <a:solidFill>
                  <a:schemeClr val="accent1">
                    <a:lumMod val="75000"/>
                  </a:schemeClr>
                </a:solidFill>
                <a:latin typeface="Andalus" pitchFamily="18" charset="-78"/>
                <a:cs typeface="Andalus" pitchFamily="18" charset="-78"/>
              </a:rPr>
              <a:t>بالعلم </a:t>
            </a:r>
            <a:r>
              <a:rPr lang="ar-SA" sz="3600" dirty="0">
                <a:latin typeface="Andalus" pitchFamily="18" charset="-78"/>
                <a:cs typeface="Andalus" pitchFamily="18" charset="-78"/>
              </a:rPr>
              <a:t>حتى يكون لدينا الحجة الواضحة والبينة لمحاربة هذه التحديات وقد حث الدين الإسلامي على العلم ورفع منزلته قال تعالى : </a:t>
            </a:r>
            <a:r>
              <a:rPr lang="ar-SA" sz="3600" dirty="0">
                <a:solidFill>
                  <a:srgbClr val="00B050"/>
                </a:solidFill>
                <a:latin typeface="Andalus" pitchFamily="18" charset="-78"/>
                <a:cs typeface="Andalus" pitchFamily="18" charset="-78"/>
              </a:rPr>
              <a:t>( وقل ربي زدني علما ) </a:t>
            </a:r>
            <a:endParaRPr lang="en-US" sz="3600" dirty="0">
              <a:solidFill>
                <a:srgbClr val="00B050"/>
              </a:solidFill>
              <a:latin typeface="Andalus" pitchFamily="18" charset="-78"/>
              <a:cs typeface="Andalus" pitchFamily="18" charset="-78"/>
            </a:endParaRPr>
          </a:p>
        </p:txBody>
      </p:sp>
    </p:spTree>
    <p:extLst>
      <p:ext uri="{BB962C8B-B14F-4D97-AF65-F5344CB8AC3E}">
        <p14:creationId xmlns:p14="http://schemas.microsoft.com/office/powerpoint/2010/main" val="532613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AutoShape 8" descr="Image result for ‫اطارات تمبلر‬‎">
            <a:hlinkClick r:id="rId4"/>
          </p:cNvPr>
          <p:cNvSpPr>
            <a:spLocks noChangeAspect="1" noChangeArrowheads="1"/>
          </p:cNvSpPr>
          <p:nvPr/>
        </p:nvSpPr>
        <p:spPr bwMode="auto">
          <a:xfrm>
            <a:off x="53975" y="-1812925"/>
            <a:ext cx="4676775"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مستطيل 6"/>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مربع نص 8"/>
          <p:cNvSpPr txBox="1"/>
          <p:nvPr/>
        </p:nvSpPr>
        <p:spPr>
          <a:xfrm>
            <a:off x="539552" y="1126482"/>
            <a:ext cx="8151638" cy="4770537"/>
          </a:xfrm>
          <a:prstGeom prst="rect">
            <a:avLst/>
          </a:prstGeom>
          <a:noFill/>
        </p:spPr>
        <p:txBody>
          <a:bodyPr wrap="square" rtlCol="0">
            <a:spAutoFit/>
          </a:bodyPr>
          <a:lstStyle/>
          <a:p>
            <a:pPr algn="ctr"/>
            <a:endParaRPr lang="ar-SA" sz="4400" dirty="0" smtClean="0">
              <a:solidFill>
                <a:srgbClr val="0070C0"/>
              </a:solidFill>
              <a:latin typeface="Andalus" pitchFamily="18" charset="-78"/>
              <a:cs typeface="Andalus" pitchFamily="18" charset="-78"/>
            </a:endParaRPr>
          </a:p>
          <a:p>
            <a:pPr algn="ctr"/>
            <a:r>
              <a:rPr lang="ar-SA" sz="4400" dirty="0" smtClean="0">
                <a:solidFill>
                  <a:srgbClr val="0070C0"/>
                </a:solidFill>
                <a:latin typeface="Andalus" pitchFamily="18" charset="-78"/>
                <a:cs typeface="Andalus" pitchFamily="18" charset="-78"/>
              </a:rPr>
              <a:t>1- تعزيز الهوية بأقوى سلاح </a:t>
            </a:r>
            <a:r>
              <a:rPr lang="ar-SA" sz="4400" dirty="0" smtClean="0">
                <a:latin typeface="Andalus" pitchFamily="18" charset="-78"/>
                <a:cs typeface="Andalus" pitchFamily="18" charset="-78"/>
              </a:rPr>
              <a:t>و هو العودة الى الاسلام ، و تربية الأمة عليه بعقيدته القائمة على توحيد الله سبحانه ،والتي تجعل المسلم </a:t>
            </a:r>
          </a:p>
          <a:p>
            <a:pPr algn="ctr"/>
            <a:r>
              <a:rPr lang="ar-SA" sz="4400" dirty="0" smtClean="0">
                <a:latin typeface="Andalus" pitchFamily="18" charset="-78"/>
                <a:cs typeface="Andalus" pitchFamily="18" charset="-78"/>
              </a:rPr>
              <a:t>في عزة معنوية عالية</a:t>
            </a:r>
          </a:p>
          <a:p>
            <a:pPr lvl="0" algn="ctr"/>
            <a:r>
              <a:rPr lang="ar-SA" sz="2800" b="1" dirty="0">
                <a:solidFill>
                  <a:srgbClr val="00B050"/>
                </a:solidFill>
              </a:rPr>
              <a:t>(</a:t>
            </a:r>
            <a:r>
              <a:rPr lang="ar-SA" sz="2800" dirty="0">
                <a:solidFill>
                  <a:srgbClr val="00B050"/>
                </a:solidFill>
              </a:rPr>
              <a:t>  وَلِلَّهِ الْعِزَّةُ وَلِرَسُولِهِ وَلِلْمُؤْمِنِينَ وَلَكِنَّ الْمُنَافِقِينَ لَا </a:t>
            </a:r>
            <a:r>
              <a:rPr lang="ar-SA" sz="2800" dirty="0" smtClean="0">
                <a:solidFill>
                  <a:srgbClr val="00B050"/>
                </a:solidFill>
              </a:rPr>
              <a:t>يَعْلَمُونَ</a:t>
            </a:r>
            <a:r>
              <a:rPr lang="ar-SA" sz="2800" dirty="0">
                <a:solidFill>
                  <a:srgbClr val="00B050"/>
                </a:solidFill>
              </a:rPr>
              <a:t> </a:t>
            </a:r>
            <a:r>
              <a:rPr lang="ar-SA" sz="2800" dirty="0" smtClean="0">
                <a:solidFill>
                  <a:srgbClr val="00B050"/>
                </a:solidFill>
              </a:rPr>
              <a:t>)</a:t>
            </a:r>
          </a:p>
          <a:p>
            <a:pPr algn="ctr"/>
            <a:r>
              <a:rPr lang="en-GB" sz="2800" dirty="0" smtClean="0"/>
              <a:t> </a:t>
            </a:r>
            <a:r>
              <a:rPr lang="ar-SA" sz="2800" dirty="0" smtClean="0"/>
              <a:t>المنافقون: [8]</a:t>
            </a:r>
            <a:endParaRPr lang="en-US" sz="2800" dirty="0" smtClean="0"/>
          </a:p>
          <a:p>
            <a:pPr lvl="0" algn="ctr"/>
            <a:endParaRPr lang="ar-SA" sz="2800" dirty="0" smtClean="0">
              <a:latin typeface="Andalus" pitchFamily="18" charset="-78"/>
              <a:cs typeface="Andalus" pitchFamily="18" charset="-78"/>
            </a:endParaRPr>
          </a:p>
        </p:txBody>
      </p:sp>
    </p:spTree>
    <p:extLst>
      <p:ext uri="{BB962C8B-B14F-4D97-AF65-F5344CB8AC3E}">
        <p14:creationId xmlns:p14="http://schemas.microsoft.com/office/powerpoint/2010/main" val="7109266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611560" y="1049538"/>
            <a:ext cx="7560840" cy="4832092"/>
          </a:xfrm>
          <a:prstGeom prst="rect">
            <a:avLst/>
          </a:prstGeom>
        </p:spPr>
        <p:txBody>
          <a:bodyPr wrap="square">
            <a:spAutoFit/>
          </a:bodyPr>
          <a:lstStyle/>
          <a:p>
            <a:pPr algn="r"/>
            <a:r>
              <a:rPr lang="ar-SA" sz="2800" dirty="0" smtClean="0">
                <a:latin typeface="Andalus" pitchFamily="18" charset="-78"/>
                <a:cs typeface="Andalus" pitchFamily="18" charset="-78"/>
              </a:rPr>
              <a:t>حيث </a:t>
            </a:r>
            <a:r>
              <a:rPr lang="ar-SA" sz="2800" dirty="0">
                <a:latin typeface="Andalus" pitchFamily="18" charset="-78"/>
                <a:cs typeface="Andalus" pitchFamily="18" charset="-78"/>
              </a:rPr>
              <a:t>أن موقف الإسلام من العلم واضح ويكون بنوعين : </a:t>
            </a:r>
            <a:endParaRPr lang="en-US" sz="2800" dirty="0">
              <a:latin typeface="Andalus" pitchFamily="18" charset="-78"/>
              <a:cs typeface="Andalus" pitchFamily="18" charset="-78"/>
            </a:endParaRPr>
          </a:p>
          <a:p>
            <a:pPr marL="514350" lvl="0" indent="-514350" algn="ctr" rtl="1">
              <a:buBlip>
                <a:blip r:embed="rId4"/>
              </a:buBlip>
            </a:pPr>
            <a:r>
              <a:rPr lang="ar-SA" sz="2800" dirty="0">
                <a:latin typeface="Andalus" pitchFamily="18" charset="-78"/>
                <a:cs typeface="Andalus" pitchFamily="18" charset="-78"/>
              </a:rPr>
              <a:t>آيات تدعو إلى تحرير العقل من كل حاجز يحول دون اكتشاف الحقيقة مثل  : السحر </a:t>
            </a:r>
            <a:r>
              <a:rPr lang="ar-SA" sz="2800" dirty="0" smtClean="0">
                <a:latin typeface="Andalus" pitchFamily="18" charset="-78"/>
                <a:cs typeface="Andalus" pitchFamily="18" charset="-78"/>
              </a:rPr>
              <a:t>والشعوذة </a:t>
            </a:r>
            <a:r>
              <a:rPr lang="ar-SA" sz="2800" dirty="0">
                <a:latin typeface="Andalus" pitchFamily="18" charset="-78"/>
                <a:cs typeface="Andalus" pitchFamily="18" charset="-78"/>
              </a:rPr>
              <a:t>والظن وغيرها .</a:t>
            </a:r>
            <a:endParaRPr lang="en-US" sz="2800" dirty="0">
              <a:latin typeface="Andalus" pitchFamily="18" charset="-78"/>
              <a:cs typeface="Andalus" pitchFamily="18" charset="-78"/>
            </a:endParaRPr>
          </a:p>
          <a:p>
            <a:pPr marL="457200" lvl="0" indent="-457200" algn="ctr" rtl="1">
              <a:buBlip>
                <a:blip r:embed="rId4"/>
              </a:buBlip>
            </a:pPr>
            <a:r>
              <a:rPr lang="ar-SA" sz="2800" dirty="0">
                <a:latin typeface="Andalus" pitchFamily="18" charset="-78"/>
                <a:cs typeface="Andalus" pitchFamily="18" charset="-78"/>
              </a:rPr>
              <a:t>آيات تدعو إلى التفكير والنظر في ظواهر الكون والانسان : النظر في الظواهر الكونية والانسانية .</a:t>
            </a:r>
            <a:endParaRPr lang="en-US" sz="2800" dirty="0">
              <a:latin typeface="Andalus" pitchFamily="18" charset="-78"/>
              <a:cs typeface="Andalus" pitchFamily="18" charset="-78"/>
            </a:endParaRPr>
          </a:p>
          <a:p>
            <a:pPr marL="457200" lvl="0" indent="-457200" algn="ctr" rtl="1">
              <a:buBlip>
                <a:blip r:embed="rId4"/>
              </a:buBlip>
            </a:pPr>
            <a:r>
              <a:rPr lang="ar-SA" sz="2800" dirty="0">
                <a:latin typeface="Andalus" pitchFamily="18" charset="-78"/>
                <a:cs typeface="Andalus" pitchFamily="18" charset="-78"/>
              </a:rPr>
              <a:t>آيات تدعو إلى الاستفادة من خيرات الأرض وهذه الآيات تدعو إلى العلم بالعمل .</a:t>
            </a:r>
            <a:endParaRPr lang="en-US" sz="2800" dirty="0">
              <a:latin typeface="Andalus" pitchFamily="18" charset="-78"/>
              <a:cs typeface="Andalus" pitchFamily="18" charset="-78"/>
            </a:endParaRPr>
          </a:p>
          <a:p>
            <a:pPr marL="457200" lvl="0" indent="-457200" algn="ctr" rtl="1">
              <a:buBlip>
                <a:blip r:embed="rId4"/>
              </a:buBlip>
            </a:pPr>
            <a:r>
              <a:rPr lang="ar-SA" sz="2800" dirty="0">
                <a:latin typeface="Andalus" pitchFamily="18" charset="-78"/>
                <a:cs typeface="Andalus" pitchFamily="18" charset="-78"/>
              </a:rPr>
              <a:t>آيات تدعو إلى تدبر القرآن والعمل به .</a:t>
            </a:r>
            <a:endParaRPr lang="en-US" sz="2800" dirty="0">
              <a:latin typeface="Andalus" pitchFamily="18" charset="-78"/>
              <a:cs typeface="Andalus" pitchFamily="18" charset="-78"/>
            </a:endParaRPr>
          </a:p>
          <a:p>
            <a:pPr marL="457200" lvl="0" indent="-457200" algn="ctr" rtl="1">
              <a:buBlip>
                <a:blip r:embed="rId4"/>
              </a:buBlip>
            </a:pPr>
            <a:r>
              <a:rPr lang="ar-SA" sz="2800" dirty="0">
                <a:latin typeface="Andalus" pitchFamily="18" charset="-78"/>
                <a:cs typeface="Andalus" pitchFamily="18" charset="-78"/>
              </a:rPr>
              <a:t>آيات ترفع قدر العلماء والعلم .</a:t>
            </a:r>
            <a:endParaRPr lang="en-US" sz="2800" dirty="0">
              <a:latin typeface="Andalus" pitchFamily="18" charset="-78"/>
              <a:cs typeface="Andalus" pitchFamily="18" charset="-78"/>
            </a:endParaRPr>
          </a:p>
          <a:p>
            <a:pPr marL="457200" lvl="0" indent="-457200" algn="ctr" rtl="1">
              <a:buBlip>
                <a:blip r:embed="rId4"/>
              </a:buBlip>
            </a:pPr>
            <a:r>
              <a:rPr lang="ar-SA" sz="2800" dirty="0">
                <a:latin typeface="Andalus" pitchFamily="18" charset="-78"/>
                <a:cs typeface="Andalus" pitchFamily="18" charset="-78"/>
              </a:rPr>
              <a:t>آيات تحذر الاسلام من الغرور بالعلم والعقل  . </a:t>
            </a:r>
            <a:endParaRPr lang="en-US" sz="2800" dirty="0">
              <a:latin typeface="Andalus" pitchFamily="18" charset="-78"/>
              <a:cs typeface="Andalus" pitchFamily="18" charset="-78"/>
            </a:endParaRPr>
          </a:p>
          <a:p>
            <a:pPr algn="r"/>
            <a:r>
              <a:rPr lang="ar-SA" sz="1600" dirty="0">
                <a:latin typeface="Andalus" pitchFamily="18" charset="-78"/>
                <a:cs typeface="Andalus" pitchFamily="18" charset="-78"/>
              </a:rPr>
              <a:t>الإسلام والعلم ، د. أحمد عبدالحميد غراب ، ص21 إلى 40 ، دار الطباعة والنشر الإسلامية</a:t>
            </a:r>
            <a:r>
              <a:rPr lang="ar-SA" sz="2800" dirty="0">
                <a:latin typeface="Andalus" pitchFamily="18" charset="-78"/>
                <a:cs typeface="Andalus" pitchFamily="18" charset="-78"/>
              </a:rPr>
              <a:t> </a:t>
            </a:r>
            <a:endParaRPr lang="en-US" sz="2800" dirty="0">
              <a:latin typeface="Andalus" pitchFamily="18" charset="-78"/>
              <a:cs typeface="Andalus" pitchFamily="18" charset="-78"/>
            </a:endParaRPr>
          </a:p>
        </p:txBody>
      </p:sp>
    </p:spTree>
    <p:extLst>
      <p:ext uri="{BB962C8B-B14F-4D97-AF65-F5344CB8AC3E}">
        <p14:creationId xmlns:p14="http://schemas.microsoft.com/office/powerpoint/2010/main" val="17174755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431540" y="877726"/>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1547664" y="1656193"/>
            <a:ext cx="6120680" cy="3231654"/>
          </a:xfrm>
          <a:prstGeom prst="rect">
            <a:avLst/>
          </a:prstGeom>
        </p:spPr>
        <p:txBody>
          <a:bodyPr wrap="square">
            <a:spAutoFit/>
          </a:bodyPr>
          <a:lstStyle/>
          <a:p>
            <a:pPr algn="ctr"/>
            <a:r>
              <a:rPr lang="ar-SA" sz="4400" b="1" dirty="0" smtClean="0">
                <a:solidFill>
                  <a:srgbClr val="0070C0"/>
                </a:solidFill>
                <a:latin typeface="Andalus" pitchFamily="18" charset="-78"/>
                <a:cs typeface="Andalus" pitchFamily="18" charset="-78"/>
              </a:rPr>
              <a:t>6-تقليص </a:t>
            </a:r>
            <a:r>
              <a:rPr lang="ar-SA" sz="4400" b="1" dirty="0">
                <a:solidFill>
                  <a:srgbClr val="0070C0"/>
                </a:solidFill>
                <a:latin typeface="Andalus" pitchFamily="18" charset="-78"/>
                <a:cs typeface="Andalus" pitchFamily="18" charset="-78"/>
              </a:rPr>
              <a:t>الخلافات بين المسلمين حكومات و شعوبا و جماعات </a:t>
            </a:r>
            <a:r>
              <a:rPr lang="ar-SA" sz="3600" dirty="0">
                <a:latin typeface="Andalus" pitchFamily="18" charset="-78"/>
                <a:cs typeface="Andalus" pitchFamily="18" charset="-78"/>
              </a:rPr>
              <a:t>بالاعتصام بكتاب الله عز وجل </a:t>
            </a:r>
            <a:endParaRPr lang="ar-SA" sz="3600" dirty="0" smtClean="0">
              <a:latin typeface="Andalus" pitchFamily="18" charset="-78"/>
              <a:cs typeface="Andalus" pitchFamily="18" charset="-78"/>
            </a:endParaRPr>
          </a:p>
          <a:p>
            <a:pPr algn="ctr"/>
            <a:r>
              <a:rPr lang="ar-SA" sz="3600" dirty="0" smtClean="0">
                <a:latin typeface="Andalus" pitchFamily="18" charset="-78"/>
                <a:cs typeface="Andalus" pitchFamily="18" charset="-78"/>
              </a:rPr>
              <a:t>(</a:t>
            </a:r>
            <a:r>
              <a:rPr lang="ar-SA" sz="3600" dirty="0">
                <a:solidFill>
                  <a:srgbClr val="00B050"/>
                </a:solidFill>
                <a:latin typeface="Andalus" pitchFamily="18" charset="-78"/>
                <a:cs typeface="Andalus" pitchFamily="18" charset="-78"/>
              </a:rPr>
              <a:t>وَاعْتَصِمُوا بِحَبْلِ اللَّهِ جَمِيعاً وَلا تَفَرَّقُوا) </a:t>
            </a:r>
          </a:p>
          <a:p>
            <a:pPr algn="ctr"/>
            <a:r>
              <a:rPr lang="ar-SA" sz="4400" dirty="0" smtClean="0">
                <a:latin typeface="Andalus" pitchFamily="18" charset="-78"/>
                <a:cs typeface="Andalus" pitchFamily="18" charset="-78"/>
              </a:rPr>
              <a:t>ال عمران :[103]</a:t>
            </a:r>
            <a:endParaRPr lang="en-US" sz="4400" dirty="0">
              <a:latin typeface="Andalus" pitchFamily="18" charset="-78"/>
              <a:cs typeface="Andalus" pitchFamily="18" charset="-78"/>
            </a:endParaRPr>
          </a:p>
        </p:txBody>
      </p:sp>
      <p:sp>
        <p:nvSpPr>
          <p:cNvPr id="7" name="AutoShape 2" descr="نتيجة بحث الصور عن مجموعات"/>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نتيجة بحث الصور عن مجموعات"/>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عنصر نائب للمحتوى 8"/>
          <p:cNvPicPr>
            <a:picLocks noGrp="1" noChangeAspect="1"/>
          </p:cNvPicPr>
          <p:nvPr>
            <p:ph sz="quarter" idx="1"/>
          </p:nvPr>
        </p:nvPicPr>
        <p:blipFill>
          <a:blip r:embed="rId4">
            <a:extLst>
              <a:ext uri="{28A0092B-C50C-407E-A947-70E740481C1C}">
                <a14:useLocalDpi xmlns:a14="http://schemas.microsoft.com/office/drawing/2010/main" val="0"/>
              </a:ext>
            </a:extLst>
          </a:blip>
          <a:stretch>
            <a:fillRect/>
          </a:stretch>
        </p:blipFill>
        <p:spPr>
          <a:xfrm>
            <a:off x="460375" y="4803092"/>
            <a:ext cx="2828925" cy="1619250"/>
          </a:xfrm>
        </p:spPr>
      </p:pic>
    </p:spTree>
    <p:extLst>
      <p:ext uri="{BB962C8B-B14F-4D97-AF65-F5344CB8AC3E}">
        <p14:creationId xmlns:p14="http://schemas.microsoft.com/office/powerpoint/2010/main" val="13573651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611560" y="1264982"/>
            <a:ext cx="7344816" cy="4832092"/>
          </a:xfrm>
          <a:prstGeom prst="rect">
            <a:avLst/>
          </a:prstGeom>
        </p:spPr>
        <p:txBody>
          <a:bodyPr wrap="square">
            <a:spAutoFit/>
          </a:bodyPr>
          <a:lstStyle/>
          <a:p>
            <a:pPr lvl="0" algn="ctr" rtl="1"/>
            <a:r>
              <a:rPr lang="ar-SA" sz="4400" b="1" dirty="0" smtClean="0">
                <a:solidFill>
                  <a:srgbClr val="0070C0"/>
                </a:solidFill>
                <a:latin typeface="Andalus" pitchFamily="18" charset="-78"/>
                <a:cs typeface="Andalus" pitchFamily="18" charset="-78"/>
              </a:rPr>
              <a:t>7-ضمان </a:t>
            </a:r>
            <a:r>
              <a:rPr lang="ar-SA" sz="4400" b="1" dirty="0">
                <a:solidFill>
                  <a:srgbClr val="0070C0"/>
                </a:solidFill>
                <a:latin typeface="Andalus" pitchFamily="18" charset="-78"/>
                <a:cs typeface="Andalus" pitchFamily="18" charset="-78"/>
              </a:rPr>
              <a:t>الحرية الثقافية و </a:t>
            </a:r>
            <a:r>
              <a:rPr lang="ar-SA" sz="4400" b="1" dirty="0" smtClean="0">
                <a:solidFill>
                  <a:srgbClr val="0070C0"/>
                </a:solidFill>
                <a:latin typeface="Andalus" pitchFamily="18" charset="-78"/>
                <a:cs typeface="Andalus" pitchFamily="18" charset="-78"/>
              </a:rPr>
              <a:t>تدعيمها</a:t>
            </a:r>
            <a:r>
              <a:rPr lang="en-US" sz="4400" b="1" dirty="0" smtClean="0">
                <a:solidFill>
                  <a:srgbClr val="0070C0"/>
                </a:solidFill>
                <a:latin typeface="Andalus" pitchFamily="18" charset="-78"/>
                <a:cs typeface="Andalus" pitchFamily="18" charset="-78"/>
              </a:rPr>
              <a:t> </a:t>
            </a:r>
            <a:r>
              <a:rPr lang="ar-SA" sz="4400" dirty="0" smtClean="0">
                <a:latin typeface="Andalus" pitchFamily="18" charset="-78"/>
                <a:cs typeface="Andalus" pitchFamily="18" charset="-78"/>
              </a:rPr>
              <a:t>،</a:t>
            </a:r>
            <a:r>
              <a:rPr lang="en-US" sz="4400" dirty="0" smtClean="0">
                <a:latin typeface="Andalus" pitchFamily="18" charset="-78"/>
                <a:cs typeface="Andalus" pitchFamily="18" charset="-78"/>
              </a:rPr>
              <a:t> </a:t>
            </a:r>
            <a:r>
              <a:rPr lang="ar-SA" sz="4400" dirty="0" smtClean="0">
                <a:latin typeface="Andalus" pitchFamily="18" charset="-78"/>
                <a:cs typeface="Andalus" pitchFamily="18" charset="-78"/>
              </a:rPr>
              <a:t>حيث </a:t>
            </a:r>
            <a:r>
              <a:rPr lang="ar-SA" sz="4400" dirty="0">
                <a:latin typeface="Andalus" pitchFamily="18" charset="-78"/>
                <a:cs typeface="Andalus" pitchFamily="18" charset="-78"/>
              </a:rPr>
              <a:t>ان الحرية الثقافية و ان كانت تنبع من العدالة في توزيع الامكانات و الابداعات الانسانية على الافراد </a:t>
            </a:r>
            <a:r>
              <a:rPr lang="ar-SA" sz="4400" dirty="0" smtClean="0">
                <a:latin typeface="Andalus" pitchFamily="18" charset="-78"/>
                <a:cs typeface="Andalus" pitchFamily="18" charset="-78"/>
              </a:rPr>
              <a:t>، فأنها </a:t>
            </a:r>
            <a:r>
              <a:rPr lang="ar-SA" sz="4400" dirty="0">
                <a:latin typeface="Andalus" pitchFamily="18" charset="-78"/>
                <a:cs typeface="Andalus" pitchFamily="18" charset="-78"/>
              </a:rPr>
              <a:t>في الوقت نفسه عامل أساسي في اغناء الحياة الثقافية و زيادة عطائها</a:t>
            </a:r>
            <a:r>
              <a:rPr lang="ar-SA" sz="4400" dirty="0" smtClean="0">
                <a:latin typeface="Andalus" pitchFamily="18" charset="-78"/>
                <a:cs typeface="Andalus" pitchFamily="18" charset="-78"/>
              </a:rPr>
              <a:t>. ولكن </a:t>
            </a:r>
            <a:r>
              <a:rPr lang="ar-SA" sz="4400" dirty="0">
                <a:latin typeface="Andalus" pitchFamily="18" charset="-78"/>
                <a:cs typeface="Andalus" pitchFamily="18" charset="-78"/>
              </a:rPr>
              <a:t>الحرية المقصودة هي الحرية المنضبطة </a:t>
            </a:r>
            <a:r>
              <a:rPr lang="ar-SA" sz="4400" dirty="0">
                <a:solidFill>
                  <a:schemeClr val="accent1">
                    <a:lumMod val="75000"/>
                  </a:schemeClr>
                </a:solidFill>
                <a:latin typeface="Andalus" pitchFamily="18" charset="-78"/>
                <a:cs typeface="Andalus" pitchFamily="18" charset="-78"/>
              </a:rPr>
              <a:t>بضوابط شرعية</a:t>
            </a:r>
            <a:r>
              <a:rPr lang="ar-SA" sz="4400" dirty="0">
                <a:latin typeface="Andalus" pitchFamily="18" charset="-78"/>
                <a:cs typeface="Andalus" pitchFamily="18" charset="-78"/>
              </a:rPr>
              <a:t>.</a:t>
            </a:r>
            <a:endParaRPr lang="en-US" sz="4400" dirty="0">
              <a:latin typeface="Andalus" pitchFamily="18" charset="-78"/>
              <a:cs typeface="Andalus" pitchFamily="18" charset="-78"/>
            </a:endParaRPr>
          </a:p>
        </p:txBody>
      </p:sp>
    </p:spTree>
    <p:extLst>
      <p:ext uri="{BB962C8B-B14F-4D97-AF65-F5344CB8AC3E}">
        <p14:creationId xmlns:p14="http://schemas.microsoft.com/office/powerpoint/2010/main" val="1845159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611560" y="1551563"/>
            <a:ext cx="8064896" cy="3754874"/>
          </a:xfrm>
          <a:prstGeom prst="rect">
            <a:avLst/>
          </a:prstGeom>
        </p:spPr>
        <p:txBody>
          <a:bodyPr wrap="square">
            <a:spAutoFit/>
          </a:bodyPr>
          <a:lstStyle/>
          <a:p>
            <a:pPr lvl="0" algn="ctr" rtl="1"/>
            <a:r>
              <a:rPr lang="ar-SA" sz="4400" b="1" dirty="0" smtClean="0">
                <a:solidFill>
                  <a:srgbClr val="0070C0"/>
                </a:solidFill>
                <a:latin typeface="Andalus" pitchFamily="18" charset="-78"/>
                <a:cs typeface="Andalus" pitchFamily="18" charset="-78"/>
              </a:rPr>
              <a:t>8- أن </a:t>
            </a:r>
            <a:r>
              <a:rPr lang="ar-SA" sz="4400" b="1" dirty="0">
                <a:solidFill>
                  <a:srgbClr val="0070C0"/>
                </a:solidFill>
                <a:latin typeface="Andalus" pitchFamily="18" charset="-78"/>
                <a:cs typeface="Andalus" pitchFamily="18" charset="-78"/>
              </a:rPr>
              <a:t>تقوم وسائل الاعلام بواجباتها في الحفاظ على الهوية و دعمها</a:t>
            </a:r>
            <a:r>
              <a:rPr lang="ar-SA" sz="4400" dirty="0">
                <a:solidFill>
                  <a:srgbClr val="0070C0"/>
                </a:solidFill>
                <a:latin typeface="Andalus" pitchFamily="18" charset="-78"/>
                <a:cs typeface="Andalus" pitchFamily="18" charset="-78"/>
              </a:rPr>
              <a:t> </a:t>
            </a:r>
            <a:r>
              <a:rPr lang="ar-SA" sz="4400" dirty="0">
                <a:latin typeface="Andalus" pitchFamily="18" charset="-78"/>
                <a:cs typeface="Andalus" pitchFamily="18" charset="-78"/>
              </a:rPr>
              <a:t>،بدلا من استيراد البرامج التي تهدم الهوية دون نظر أو </a:t>
            </a:r>
            <a:r>
              <a:rPr lang="ar-SA" sz="4400" dirty="0" smtClean="0">
                <a:latin typeface="Andalus" pitchFamily="18" charset="-78"/>
                <a:cs typeface="Andalus" pitchFamily="18" charset="-78"/>
              </a:rPr>
              <a:t>تمحيص </a:t>
            </a:r>
            <a:r>
              <a:rPr lang="ar-SA" sz="4400" dirty="0">
                <a:latin typeface="Andalus" pitchFamily="18" charset="-78"/>
                <a:cs typeface="Andalus" pitchFamily="18" charset="-78"/>
              </a:rPr>
              <a:t>،كما أن على الدول و العلماء و قادة الرأي و رجال الأعمال الضغط على وسائل الاعلام الخاصة .</a:t>
            </a:r>
            <a:endParaRPr lang="en-US" sz="4400" dirty="0">
              <a:latin typeface="Andalus" pitchFamily="18" charset="-78"/>
              <a:cs typeface="Andalus" pitchFamily="18" charset="-78"/>
            </a:endParaRPr>
          </a:p>
          <a:p>
            <a:pPr rtl="1"/>
            <a:r>
              <a:rPr lang="en-US" b="1" dirty="0"/>
              <a:t> </a:t>
            </a:r>
            <a:endParaRPr lang="en-US" dirty="0"/>
          </a:p>
        </p:txBody>
      </p:sp>
    </p:spTree>
    <p:extLst>
      <p:ext uri="{BB962C8B-B14F-4D97-AF65-F5344CB8AC3E}">
        <p14:creationId xmlns:p14="http://schemas.microsoft.com/office/powerpoint/2010/main" val="3370180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1043608" y="1374764"/>
            <a:ext cx="6507596" cy="4832092"/>
          </a:xfrm>
          <a:prstGeom prst="rect">
            <a:avLst/>
          </a:prstGeom>
        </p:spPr>
        <p:txBody>
          <a:bodyPr wrap="square">
            <a:spAutoFit/>
          </a:bodyPr>
          <a:lstStyle/>
          <a:p>
            <a:pPr lvl="0" algn="ctr" rtl="1"/>
            <a:r>
              <a:rPr lang="ar-SA" sz="4400" b="1" dirty="0" smtClean="0">
                <a:solidFill>
                  <a:srgbClr val="0070C0"/>
                </a:solidFill>
                <a:latin typeface="Andalus" pitchFamily="18" charset="-78"/>
                <a:cs typeface="Andalus" pitchFamily="18" charset="-78"/>
              </a:rPr>
              <a:t>9-أن </a:t>
            </a:r>
            <a:r>
              <a:rPr lang="ar-SA" sz="4400" b="1" dirty="0">
                <a:solidFill>
                  <a:srgbClr val="0070C0"/>
                </a:solidFill>
                <a:latin typeface="Andalus" pitchFamily="18" charset="-78"/>
                <a:cs typeface="Andalus" pitchFamily="18" charset="-78"/>
              </a:rPr>
              <a:t>يقوم التعليم بتعزيز الهوية و كشف سلبيات العولمة و التغريب</a:t>
            </a:r>
            <a:r>
              <a:rPr lang="ar-SA" sz="4400" dirty="0">
                <a:solidFill>
                  <a:srgbClr val="0070C0"/>
                </a:solidFill>
                <a:latin typeface="Andalus" pitchFamily="18" charset="-78"/>
                <a:cs typeface="Andalus" pitchFamily="18" charset="-78"/>
              </a:rPr>
              <a:t> </a:t>
            </a:r>
            <a:r>
              <a:rPr lang="ar-SA" sz="4400" dirty="0">
                <a:latin typeface="Andalus" pitchFamily="18" charset="-78"/>
                <a:cs typeface="Andalus" pitchFamily="18" charset="-78"/>
              </a:rPr>
              <a:t>، و يتحتم على الاعلام التربوي استخدام كافة الوسائل و الأساليب و الطرق المتاحة كي ينجح في تأصيل القيم و المهارات و المعارف و المعلومات في مؤسسات المجتمع و منظماته.</a:t>
            </a:r>
            <a:endParaRPr lang="en-US" sz="4400" dirty="0">
              <a:latin typeface="Andalus" pitchFamily="18" charset="-78"/>
              <a:cs typeface="Andalus" pitchFamily="18" charset="-78"/>
            </a:endParaRPr>
          </a:p>
        </p:txBody>
      </p:sp>
    </p:spTree>
    <p:extLst>
      <p:ext uri="{BB962C8B-B14F-4D97-AF65-F5344CB8AC3E}">
        <p14:creationId xmlns:p14="http://schemas.microsoft.com/office/powerpoint/2010/main" val="30974200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737828" y="1012954"/>
            <a:ext cx="7596336" cy="4154984"/>
          </a:xfrm>
          <a:prstGeom prst="rect">
            <a:avLst/>
          </a:prstGeom>
        </p:spPr>
        <p:txBody>
          <a:bodyPr wrap="square">
            <a:spAutoFit/>
          </a:bodyPr>
          <a:lstStyle/>
          <a:p>
            <a:pPr lvl="0" algn="ctr" rtl="1"/>
            <a:r>
              <a:rPr lang="ar-SA" sz="4400" b="1" dirty="0" smtClean="0">
                <a:solidFill>
                  <a:srgbClr val="0070C0"/>
                </a:solidFill>
                <a:latin typeface="Andalus" pitchFamily="18" charset="-78"/>
                <a:cs typeface="Andalus" pitchFamily="18" charset="-78"/>
              </a:rPr>
              <a:t>10- تنشيط </a:t>
            </a:r>
            <a:r>
              <a:rPr lang="ar-SA" sz="4400" b="1" dirty="0">
                <a:solidFill>
                  <a:srgbClr val="0070C0"/>
                </a:solidFill>
                <a:latin typeface="Andalus" pitchFamily="18" charset="-78"/>
                <a:cs typeface="Andalus" pitchFamily="18" charset="-78"/>
              </a:rPr>
              <a:t>التفاعل و الحوار الثقاف الاسلامي مع ثقافات الأمم الأخرى </a:t>
            </a:r>
            <a:r>
              <a:rPr lang="ar-SA" sz="4400" dirty="0">
                <a:latin typeface="Andalus" pitchFamily="18" charset="-78"/>
                <a:cs typeface="Andalus" pitchFamily="18" charset="-78"/>
              </a:rPr>
              <a:t>، وأن نتعرف على الاخرين و ثقافاتهم ،والكشف عن مواطن القوة و الضعف في الثقافات المختلفة لا </a:t>
            </a:r>
            <a:r>
              <a:rPr lang="ar-SA" sz="4400" dirty="0" smtClean="0">
                <a:latin typeface="Andalus" pitchFamily="18" charset="-78"/>
                <a:cs typeface="Andalus" pitchFamily="18" charset="-78"/>
              </a:rPr>
              <a:t>سيما الغربية </a:t>
            </a:r>
            <a:r>
              <a:rPr lang="ar-SA" sz="4400" dirty="0">
                <a:latin typeface="Andalus" pitchFamily="18" charset="-78"/>
                <a:cs typeface="Andalus" pitchFamily="18" charset="-78"/>
              </a:rPr>
              <a:t>،و دراسة سلبياتها و ايجابياتها برؤية اسلامية متفتحة ،للاستفادة من ايجابياتها.</a:t>
            </a:r>
            <a:endParaRPr lang="en-US" sz="4400" dirty="0">
              <a:latin typeface="Andalus" pitchFamily="18" charset="-78"/>
              <a:cs typeface="Andalus" pitchFamily="18" charset="-78"/>
            </a:endParaRPr>
          </a:p>
        </p:txBody>
      </p:sp>
    </p:spTree>
    <p:extLst>
      <p:ext uri="{BB962C8B-B14F-4D97-AF65-F5344CB8AC3E}">
        <p14:creationId xmlns:p14="http://schemas.microsoft.com/office/powerpoint/2010/main" val="33984141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971600" y="1340768"/>
            <a:ext cx="6768752" cy="4832092"/>
          </a:xfrm>
          <a:prstGeom prst="rect">
            <a:avLst/>
          </a:prstGeom>
        </p:spPr>
        <p:txBody>
          <a:bodyPr wrap="square">
            <a:spAutoFit/>
          </a:bodyPr>
          <a:lstStyle/>
          <a:p>
            <a:pPr lvl="0" algn="ctr" rtl="1"/>
            <a:r>
              <a:rPr lang="ar-SA" sz="4400" b="1" dirty="0" smtClean="0">
                <a:solidFill>
                  <a:srgbClr val="0070C0"/>
                </a:solidFill>
                <a:latin typeface="Andalus" pitchFamily="18" charset="-78"/>
                <a:cs typeface="Andalus" pitchFamily="18" charset="-78"/>
              </a:rPr>
              <a:t>11-تشجيع </a:t>
            </a:r>
            <a:r>
              <a:rPr lang="ar-SA" sz="4400" b="1" dirty="0">
                <a:solidFill>
                  <a:srgbClr val="0070C0"/>
                </a:solidFill>
                <a:latin typeface="Andalus" pitchFamily="18" charset="-78"/>
                <a:cs typeface="Andalus" pitchFamily="18" charset="-78"/>
              </a:rPr>
              <a:t>المؤسسات الخيرية و الدعوية داخل البلاد الاسلامية و خارجها على ممارسة عملها و دعمها بكل طريق ماديا و معنويا</a:t>
            </a:r>
            <a:r>
              <a:rPr lang="ar-SA" sz="4400" dirty="0">
                <a:solidFill>
                  <a:srgbClr val="0070C0"/>
                </a:solidFill>
                <a:latin typeface="Andalus" pitchFamily="18" charset="-78"/>
                <a:cs typeface="Andalus" pitchFamily="18" charset="-78"/>
              </a:rPr>
              <a:t> </a:t>
            </a:r>
            <a:r>
              <a:rPr lang="ar-SA" sz="4400" dirty="0">
                <a:latin typeface="Andalus" pitchFamily="18" charset="-78"/>
                <a:cs typeface="Andalus" pitchFamily="18" charset="-78"/>
              </a:rPr>
              <a:t>،وعدم السقوط في فخ الأعداء </a:t>
            </a:r>
            <a:r>
              <a:rPr lang="ar-SA" sz="4400" dirty="0">
                <a:solidFill>
                  <a:schemeClr val="accent1">
                    <a:lumMod val="75000"/>
                  </a:schemeClr>
                </a:solidFill>
                <a:latin typeface="Andalus" pitchFamily="18" charset="-78"/>
                <a:cs typeface="Andalus" pitchFamily="18" charset="-78"/>
              </a:rPr>
              <a:t>بتصيد اخطائها </a:t>
            </a:r>
            <a:r>
              <a:rPr lang="ar-SA" sz="4400" dirty="0">
                <a:latin typeface="Andalus" pitchFamily="18" charset="-78"/>
                <a:cs typeface="Andalus" pitchFamily="18" charset="-78"/>
              </a:rPr>
              <a:t>و </a:t>
            </a:r>
            <a:r>
              <a:rPr lang="ar-SA" sz="4400" dirty="0">
                <a:solidFill>
                  <a:schemeClr val="accent1">
                    <a:lumMod val="75000"/>
                  </a:schemeClr>
                </a:solidFill>
                <a:latin typeface="Andalus" pitchFamily="18" charset="-78"/>
                <a:cs typeface="Andalus" pitchFamily="18" charset="-78"/>
              </a:rPr>
              <a:t>تشويه سمعتها </a:t>
            </a:r>
            <a:r>
              <a:rPr lang="ar-SA" sz="4400" dirty="0">
                <a:latin typeface="Andalus" pitchFamily="18" charset="-78"/>
                <a:cs typeface="Andalus" pitchFamily="18" charset="-78"/>
              </a:rPr>
              <a:t>عند حدوث خطأ ما ،و انما بالنصيحة الايجابية الفاعلة.</a:t>
            </a:r>
            <a:endParaRPr lang="en-US" sz="4400" dirty="0">
              <a:latin typeface="Andalus" pitchFamily="18" charset="-78"/>
              <a:cs typeface="Andalus" pitchFamily="18" charset="-78"/>
            </a:endParaRPr>
          </a:p>
        </p:txBody>
      </p:sp>
    </p:spTree>
    <p:extLst>
      <p:ext uri="{BB962C8B-B14F-4D97-AF65-F5344CB8AC3E}">
        <p14:creationId xmlns:p14="http://schemas.microsoft.com/office/powerpoint/2010/main" val="28099559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ربع نص 5"/>
          <p:cNvSpPr txBox="1"/>
          <p:nvPr/>
        </p:nvSpPr>
        <p:spPr>
          <a:xfrm>
            <a:off x="2123728" y="1412776"/>
            <a:ext cx="4824536" cy="2800767"/>
          </a:xfrm>
          <a:prstGeom prst="rect">
            <a:avLst/>
          </a:prstGeom>
          <a:noFill/>
        </p:spPr>
        <p:txBody>
          <a:bodyPr wrap="square" rtlCol="0">
            <a:spAutoFit/>
          </a:bodyPr>
          <a:lstStyle/>
          <a:p>
            <a:pPr algn="ctr"/>
            <a:r>
              <a:rPr lang="ar-SA" sz="8800" dirty="0" smtClean="0">
                <a:solidFill>
                  <a:schemeClr val="accent6">
                    <a:lumMod val="50000"/>
                  </a:schemeClr>
                </a:solidFill>
                <a:effectLst>
                  <a:outerShdw blurRad="38100" dist="38100" dir="2700000" algn="tl">
                    <a:srgbClr val="000000">
                      <a:alpha val="43137"/>
                    </a:srgbClr>
                  </a:outerShdw>
                </a:effectLst>
                <a:latin typeface="Andalus" pitchFamily="18" charset="-78"/>
                <a:cs typeface="Andalus" pitchFamily="18" charset="-78"/>
              </a:rPr>
              <a:t>شكرا لاستماعكم ..</a:t>
            </a:r>
            <a:endParaRPr lang="en-US" sz="8800" dirty="0">
              <a:solidFill>
                <a:schemeClr val="accent6">
                  <a:lumMod val="50000"/>
                </a:schemeClr>
              </a:solidFill>
              <a:effectLst>
                <a:outerShdw blurRad="38100" dist="38100" dir="2700000" algn="tl">
                  <a:srgbClr val="000000">
                    <a:alpha val="43137"/>
                  </a:srgbClr>
                </a:outerShdw>
              </a:effectLst>
              <a:latin typeface="Andalus" pitchFamily="18" charset="-78"/>
              <a:cs typeface="Andalus" pitchFamily="18" charset="-78"/>
            </a:endParaRPr>
          </a:p>
        </p:txBody>
      </p:sp>
      <p:pic>
        <p:nvPicPr>
          <p:cNvPr id="10" name="عنصر نائب للمحتوى 6"/>
          <p:cNvPicPr>
            <a:picLocks noGrp="1" noChangeAspect="1"/>
          </p:cNvPicPr>
          <p:nvPr>
            <p:ph sz="quarter" idx="1"/>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3386137" y="4213543"/>
            <a:ext cx="2371725" cy="1924050"/>
          </a:xfrm>
        </p:spPr>
      </p:pic>
    </p:spTree>
    <p:extLst>
      <p:ext uri="{BB962C8B-B14F-4D97-AF65-F5344CB8AC3E}">
        <p14:creationId xmlns:p14="http://schemas.microsoft.com/office/powerpoint/2010/main" val="22224407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ربع نص 5"/>
          <p:cNvSpPr txBox="1"/>
          <p:nvPr/>
        </p:nvSpPr>
        <p:spPr>
          <a:xfrm>
            <a:off x="2591780" y="1182202"/>
            <a:ext cx="3960440" cy="830997"/>
          </a:xfrm>
          <a:prstGeom prst="rect">
            <a:avLst/>
          </a:prstGeom>
          <a:noFill/>
        </p:spPr>
        <p:txBody>
          <a:bodyPr wrap="square" rtlCol="0">
            <a:spAutoFit/>
          </a:bodyPr>
          <a:lstStyle/>
          <a:p>
            <a:pPr algn="ctr"/>
            <a:r>
              <a:rPr lang="ar-SA" sz="4800" dirty="0" smtClean="0">
                <a:solidFill>
                  <a:schemeClr val="accent6">
                    <a:lumMod val="50000"/>
                  </a:schemeClr>
                </a:solidFill>
                <a:effectLst>
                  <a:outerShdw blurRad="38100" dist="38100" dir="2700000" algn="tl">
                    <a:srgbClr val="000000">
                      <a:alpha val="43137"/>
                    </a:srgbClr>
                  </a:outerShdw>
                </a:effectLst>
                <a:latin typeface="Andalus" pitchFamily="18" charset="-78"/>
                <a:cs typeface="Andalus" pitchFamily="18" charset="-78"/>
              </a:rPr>
              <a:t>اسماء الطالبات:</a:t>
            </a:r>
            <a:endParaRPr lang="en-US" sz="4800" dirty="0">
              <a:solidFill>
                <a:schemeClr val="accent6">
                  <a:lumMod val="50000"/>
                </a:schemeClr>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7" name="مربع نص 6"/>
          <p:cNvSpPr txBox="1"/>
          <p:nvPr/>
        </p:nvSpPr>
        <p:spPr>
          <a:xfrm>
            <a:off x="1763688" y="2276872"/>
            <a:ext cx="5904656" cy="4524315"/>
          </a:xfrm>
          <a:prstGeom prst="rect">
            <a:avLst/>
          </a:prstGeom>
          <a:noFill/>
        </p:spPr>
        <p:txBody>
          <a:bodyPr wrap="square" rtlCol="0">
            <a:spAutoFit/>
          </a:bodyPr>
          <a:lstStyle/>
          <a:p>
            <a:pPr marL="571500" indent="-571500" algn="ctr" rtl="1">
              <a:buBlip>
                <a:blip r:embed="rId4"/>
              </a:buBlip>
            </a:pPr>
            <a:r>
              <a:rPr lang="ar-SA" sz="3600" b="1" dirty="0"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سحر المالكي.   </a:t>
            </a:r>
          </a:p>
          <a:p>
            <a:pPr marL="571500" indent="-571500" algn="ctr" rtl="1">
              <a:buBlip>
                <a:blip r:embed="rId4"/>
              </a:buBlip>
            </a:pPr>
            <a:r>
              <a:rPr lang="ar-SA" sz="3600" b="1" dirty="0"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نوف المطيري. </a:t>
            </a:r>
          </a:p>
          <a:p>
            <a:pPr marL="571500" indent="-571500" algn="ctr" rtl="1">
              <a:buBlip>
                <a:blip r:embed="rId4"/>
              </a:buBlip>
            </a:pPr>
            <a:r>
              <a:rPr lang="ar-SA" sz="3600" b="1" dirty="0"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هيا الخلف .                   </a:t>
            </a:r>
          </a:p>
          <a:p>
            <a:pPr marL="571500" indent="-571500" algn="ctr" rtl="1">
              <a:buBlip>
                <a:blip r:embed="rId4"/>
              </a:buBlip>
            </a:pPr>
            <a:r>
              <a:rPr lang="ar-SA" sz="3600" b="1" dirty="0"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  نــوره الحناكي.</a:t>
            </a:r>
          </a:p>
          <a:p>
            <a:pPr marL="571500" indent="-571500" algn="ctr" rtl="1">
              <a:buBlip>
                <a:blip r:embed="rId4"/>
              </a:buBlip>
            </a:pPr>
            <a:r>
              <a:rPr lang="ar-SA" sz="3600" b="1" dirty="0"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شهــد </a:t>
            </a:r>
            <a:r>
              <a:rPr lang="ar-SA" sz="3600" b="1" dirty="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 </a:t>
            </a:r>
            <a:r>
              <a:rPr lang="ar-SA" sz="3600" b="1" dirty="0"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بن </a:t>
            </a:r>
            <a:r>
              <a:rPr lang="ar-SA" sz="3600" b="1" dirty="0" err="1"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عصيل</a:t>
            </a:r>
            <a:r>
              <a:rPr lang="ar-SA" sz="3600" b="1" dirty="0"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 .</a:t>
            </a:r>
          </a:p>
          <a:p>
            <a:pPr algn="ctr" rtl="1"/>
            <a:r>
              <a:rPr lang="ar-SA" sz="3600" b="1" dirty="0" smtClean="0">
                <a:solidFill>
                  <a:srgbClr val="002060"/>
                </a:solidFill>
                <a:effectLst>
                  <a:outerShdw blurRad="38100" dist="38100" dir="2700000" algn="tl">
                    <a:srgbClr val="000000">
                      <a:alpha val="43137"/>
                    </a:srgbClr>
                  </a:outerShdw>
                </a:effectLst>
                <a:latin typeface="Aldhabi" pitchFamily="2" charset="-78"/>
                <a:cs typeface="Aldhabi" pitchFamily="2" charset="-78"/>
              </a:rPr>
              <a:t>«      «</a:t>
            </a:r>
          </a:p>
          <a:p>
            <a:pPr algn="ctr" rtl="1"/>
            <a:r>
              <a:rPr lang="ar-SA" sz="3600" b="1" dirty="0" smtClean="0">
                <a:solidFill>
                  <a:srgbClr val="FF0000"/>
                </a:solidFill>
                <a:effectLst>
                  <a:outerShdw blurRad="38100" dist="38100" dir="2700000" algn="tl">
                    <a:srgbClr val="000000">
                      <a:alpha val="43137"/>
                    </a:srgbClr>
                  </a:outerShdw>
                </a:effectLst>
                <a:latin typeface="Aldhabi" pitchFamily="2" charset="-78"/>
                <a:cs typeface="Aldhabi" pitchFamily="2" charset="-78"/>
              </a:rPr>
              <a:t>ــــــــــــــــــــ  </a:t>
            </a:r>
            <a:r>
              <a:rPr lang="ar-SA" sz="3600" b="1" dirty="0" smtClean="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rPr>
              <a:t>  </a:t>
            </a:r>
          </a:p>
          <a:p>
            <a:pPr marL="571500" indent="-571500" algn="ctr" rtl="1">
              <a:buBlip>
                <a:blip r:embed="rId4"/>
              </a:buBlip>
            </a:pPr>
            <a:endParaRPr lang="en-US" sz="3600" b="1" dirty="0">
              <a:solidFill>
                <a:schemeClr val="accent6">
                  <a:lumMod val="50000"/>
                </a:schemeClr>
              </a:solidFill>
              <a:effectLst>
                <a:outerShdw blurRad="38100" dist="38100" dir="2700000" algn="tl">
                  <a:srgbClr val="000000">
                    <a:alpha val="43137"/>
                  </a:srgbClr>
                </a:outerShdw>
              </a:effectLst>
              <a:latin typeface="Aldhabi" pitchFamily="2" charset="-78"/>
              <a:cs typeface="Aldhabi" pitchFamily="2" charset="-78"/>
            </a:endParaRPr>
          </a:p>
        </p:txBody>
      </p:sp>
    </p:spTree>
    <p:extLst>
      <p:ext uri="{BB962C8B-B14F-4D97-AF65-F5344CB8AC3E}">
        <p14:creationId xmlns:p14="http://schemas.microsoft.com/office/powerpoint/2010/main" val="201825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rtl="1"/>
            <a:r>
              <a:rPr lang="ar-SA" sz="4400" dirty="0">
                <a:latin typeface="Andalus" pitchFamily="18" charset="-78"/>
                <a:cs typeface="Andalus" pitchFamily="18" charset="-78"/>
              </a:rPr>
              <a:t>والسبب لذلك إن البحث في موضوع الهوية من القضايا الأساسية التي شغلت المثقفين في العالم، فالهوية قضية </a:t>
            </a:r>
            <a:r>
              <a:rPr lang="ar-SA" sz="4400" dirty="0">
                <a:solidFill>
                  <a:schemeClr val="accent1">
                    <a:lumMod val="75000"/>
                  </a:schemeClr>
                </a:solidFill>
                <a:latin typeface="Andalus" pitchFamily="18" charset="-78"/>
                <a:cs typeface="Andalus" pitchFamily="18" charset="-78"/>
              </a:rPr>
              <a:t>محورية</a:t>
            </a:r>
            <a:r>
              <a:rPr lang="ar-SA" sz="4400" dirty="0">
                <a:latin typeface="Andalus" pitchFamily="18" charset="-78"/>
                <a:cs typeface="Andalus" pitchFamily="18" charset="-78"/>
              </a:rPr>
              <a:t>، وعنصراً هاماً واستراتجياً، سواء على الصعيد </a:t>
            </a:r>
            <a:r>
              <a:rPr lang="ar-SA" sz="4400" dirty="0">
                <a:solidFill>
                  <a:schemeClr val="accent1">
                    <a:lumMod val="75000"/>
                  </a:schemeClr>
                </a:solidFill>
                <a:latin typeface="Andalus" pitchFamily="18" charset="-78"/>
                <a:cs typeface="Andalus" pitchFamily="18" charset="-78"/>
              </a:rPr>
              <a:t>الأمني</a:t>
            </a:r>
            <a:r>
              <a:rPr lang="ar-SA" sz="4400" dirty="0">
                <a:latin typeface="Andalus" pitchFamily="18" charset="-78"/>
                <a:cs typeface="Andalus" pitchFamily="18" charset="-78"/>
              </a:rPr>
              <a:t> أو </a:t>
            </a:r>
            <a:r>
              <a:rPr lang="ar-SA" sz="4400" dirty="0">
                <a:solidFill>
                  <a:schemeClr val="accent1">
                    <a:lumMod val="75000"/>
                  </a:schemeClr>
                </a:solidFill>
                <a:latin typeface="Andalus" pitchFamily="18" charset="-78"/>
                <a:cs typeface="Andalus" pitchFamily="18" charset="-78"/>
              </a:rPr>
              <a:t>التنموي</a:t>
            </a:r>
            <a:r>
              <a:rPr lang="en-US" sz="4400" dirty="0">
                <a:latin typeface="Andalus" pitchFamily="18" charset="-78"/>
                <a:cs typeface="Andalus" pitchFamily="18" charset="-78"/>
              </a:rPr>
              <a:t>.</a:t>
            </a:r>
            <a:r>
              <a:rPr lang="ar-SA" sz="4400" dirty="0">
                <a:latin typeface="Andalus" pitchFamily="18" charset="-78"/>
                <a:cs typeface="Andalus" pitchFamily="18" charset="-78"/>
              </a:rPr>
              <a:t>و</a:t>
            </a:r>
            <a:r>
              <a:rPr lang="ar-SA" sz="4400" b="1" dirty="0">
                <a:solidFill>
                  <a:srgbClr val="0070C0"/>
                </a:solidFill>
                <a:latin typeface="Andalus" pitchFamily="18" charset="-78"/>
                <a:cs typeface="Andalus" pitchFamily="18" charset="-78"/>
              </a:rPr>
              <a:t>الهوية</a:t>
            </a:r>
            <a:r>
              <a:rPr lang="ar-SA" sz="4400" dirty="0">
                <a:solidFill>
                  <a:srgbClr val="0070C0"/>
                </a:solidFill>
                <a:latin typeface="Andalus" pitchFamily="18" charset="-78"/>
                <a:cs typeface="Andalus" pitchFamily="18" charset="-78"/>
              </a:rPr>
              <a:t> </a:t>
            </a:r>
            <a:r>
              <a:rPr lang="ar-SA" sz="4400" dirty="0">
                <a:latin typeface="Andalus" pitchFamily="18" charset="-78"/>
                <a:cs typeface="Andalus" pitchFamily="18" charset="-78"/>
              </a:rPr>
              <a:t>الإسلامية المتميزة بمرجعيتها الربانية، هي ما يعطي للمجتمع الإسلامي قيمته ويحفظ عليه تماسكه ولا عزة له بدونها</a:t>
            </a:r>
            <a:r>
              <a:rPr lang="en-US" sz="4400" dirty="0">
                <a:latin typeface="Andalus" pitchFamily="18" charset="-78"/>
                <a:cs typeface="Andalus" pitchFamily="18" charset="-78"/>
              </a:rPr>
              <a:t>.</a:t>
            </a:r>
          </a:p>
        </p:txBody>
      </p:sp>
    </p:spTree>
    <p:extLst>
      <p:ext uri="{BB962C8B-B14F-4D97-AF65-F5344CB8AC3E}">
        <p14:creationId xmlns:p14="http://schemas.microsoft.com/office/powerpoint/2010/main" val="1749788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مستطيل 5"/>
          <p:cNvSpPr/>
          <p:nvPr/>
        </p:nvSpPr>
        <p:spPr>
          <a:xfrm>
            <a:off x="395536" y="656692"/>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مستطيل 6"/>
          <p:cNvSpPr/>
          <p:nvPr/>
        </p:nvSpPr>
        <p:spPr>
          <a:xfrm>
            <a:off x="395536" y="692108"/>
            <a:ext cx="8280920" cy="5509200"/>
          </a:xfrm>
          <a:prstGeom prst="rect">
            <a:avLst/>
          </a:prstGeom>
        </p:spPr>
        <p:txBody>
          <a:bodyPr wrap="square">
            <a:spAutoFit/>
          </a:bodyPr>
          <a:lstStyle/>
          <a:p>
            <a:pPr algn="ctr" rtl="1"/>
            <a:r>
              <a:rPr lang="en-US" sz="4400" dirty="0">
                <a:latin typeface="Andalus" pitchFamily="18" charset="-78"/>
                <a:cs typeface="Andalus" pitchFamily="18" charset="-78"/>
              </a:rPr>
              <a:t> </a:t>
            </a:r>
            <a:r>
              <a:rPr lang="ar-SA" sz="4400" dirty="0">
                <a:latin typeface="Andalus" pitchFamily="18" charset="-78"/>
                <a:cs typeface="Andalus" pitchFamily="18" charset="-78"/>
              </a:rPr>
              <a:t>ويُحدث التاريخ </a:t>
            </a:r>
            <a:r>
              <a:rPr lang="ar-SA" sz="4400" dirty="0">
                <a:solidFill>
                  <a:schemeClr val="accent6">
                    <a:lumMod val="75000"/>
                  </a:schemeClr>
                </a:solidFill>
                <a:effectLst>
                  <a:outerShdw blurRad="38100" dist="38100" dir="2700000" algn="tl">
                    <a:srgbClr val="000000">
                      <a:alpha val="43137"/>
                    </a:srgbClr>
                  </a:outerShdw>
                </a:effectLst>
                <a:latin typeface="Andalus" pitchFamily="18" charset="-78"/>
                <a:cs typeface="Andalus" pitchFamily="18" charset="-78"/>
              </a:rPr>
              <a:t>الماضي والمعاصر </a:t>
            </a:r>
            <a:r>
              <a:rPr lang="ar-SA" sz="4400" dirty="0">
                <a:latin typeface="Andalus" pitchFamily="18" charset="-78"/>
                <a:cs typeface="Andalus" pitchFamily="18" charset="-78"/>
              </a:rPr>
              <a:t>عن الكثير من الأحداث التي مرت بالمجتمع الإسلامي وكانت </a:t>
            </a:r>
            <a:r>
              <a:rPr lang="ar-SA" sz="4400" dirty="0">
                <a:solidFill>
                  <a:schemeClr val="accent1">
                    <a:lumMod val="75000"/>
                  </a:schemeClr>
                </a:solidFill>
                <a:latin typeface="Andalus" pitchFamily="18" charset="-78"/>
                <a:cs typeface="Andalus" pitchFamily="18" charset="-78"/>
              </a:rPr>
              <a:t>تهدف</a:t>
            </a:r>
            <a:r>
              <a:rPr lang="ar-SA" sz="4400" dirty="0">
                <a:latin typeface="Andalus" pitchFamily="18" charset="-78"/>
                <a:cs typeface="Andalus" pitchFamily="18" charset="-78"/>
              </a:rPr>
              <a:t> إلى طمس هويته وتشتيت انتمائه</a:t>
            </a:r>
            <a:r>
              <a:rPr lang="en-US" sz="4400" dirty="0">
                <a:latin typeface="Andalus" pitchFamily="18" charset="-78"/>
                <a:cs typeface="Andalus" pitchFamily="18" charset="-78"/>
              </a:rPr>
              <a:t>.</a:t>
            </a:r>
          </a:p>
          <a:p>
            <a:pPr algn="ctr" rtl="1"/>
            <a:r>
              <a:rPr lang="en-US" sz="4400" dirty="0">
                <a:latin typeface="Andalus" pitchFamily="18" charset="-78"/>
                <a:cs typeface="Andalus" pitchFamily="18" charset="-78"/>
              </a:rPr>
              <a:t> </a:t>
            </a:r>
            <a:r>
              <a:rPr lang="ar-SA" sz="4400" dirty="0">
                <a:latin typeface="Andalus" pitchFamily="18" charset="-78"/>
                <a:cs typeface="Andalus" pitchFamily="18" charset="-78"/>
              </a:rPr>
              <a:t>ومن هنا كانت أهمية الدور الذي ينهض به مثقفو الأمة الإسلامية في تنمية الوعي بحقيقة الهوية الإسلامية وأهميتها، وإيضاح ركائزها، والدعوة إلى تجسيد مبادئها إلى واقع، والدفاع عنها، ودعوة الآخر إليها . </a:t>
            </a:r>
            <a:endParaRPr lang="en-US" sz="4400" dirty="0">
              <a:latin typeface="Andalus" pitchFamily="18" charset="-78"/>
              <a:cs typeface="Andalus" pitchFamily="18" charset="-78"/>
            </a:endParaRPr>
          </a:p>
        </p:txBody>
      </p:sp>
    </p:spTree>
    <p:extLst>
      <p:ext uri="{BB962C8B-B14F-4D97-AF65-F5344CB8AC3E}">
        <p14:creationId xmlns:p14="http://schemas.microsoft.com/office/powerpoint/2010/main" val="22955787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473638" y="1412776"/>
            <a:ext cx="8280920" cy="3477875"/>
          </a:xfrm>
          <a:prstGeom prst="rect">
            <a:avLst/>
          </a:prstGeom>
        </p:spPr>
        <p:txBody>
          <a:bodyPr wrap="square">
            <a:spAutoFit/>
          </a:bodyPr>
          <a:lstStyle/>
          <a:p>
            <a:pPr algn="ctr"/>
            <a:r>
              <a:rPr lang="ar-SA" sz="4400" b="1" dirty="0" smtClean="0">
                <a:solidFill>
                  <a:srgbClr val="0070C0"/>
                </a:solidFill>
                <a:latin typeface="Andalus" pitchFamily="18" charset="-78"/>
                <a:cs typeface="Andalus" pitchFamily="18" charset="-78"/>
              </a:rPr>
              <a:t>2-العناية </a:t>
            </a:r>
            <a:r>
              <a:rPr lang="ar-SA" sz="4400" b="1" dirty="0">
                <a:solidFill>
                  <a:srgbClr val="0070C0"/>
                </a:solidFill>
                <a:latin typeface="Andalus" pitchFamily="18" charset="-78"/>
                <a:cs typeface="Andalus" pitchFamily="18" charset="-78"/>
              </a:rPr>
              <a:t>بثقافتنا الإسلامية وباللغة العربية في وسائل الاعلام ومناهج </a:t>
            </a:r>
            <a:r>
              <a:rPr lang="ar-SA" sz="4400" b="1" dirty="0" smtClean="0">
                <a:solidFill>
                  <a:srgbClr val="0070C0"/>
                </a:solidFill>
                <a:latin typeface="Andalus" pitchFamily="18" charset="-78"/>
                <a:cs typeface="Andalus" pitchFamily="18" charset="-78"/>
              </a:rPr>
              <a:t>التعليم </a:t>
            </a:r>
            <a:r>
              <a:rPr lang="ar-SA" sz="4400" dirty="0" smtClean="0">
                <a:solidFill>
                  <a:srgbClr val="0070C0"/>
                </a:solidFill>
                <a:latin typeface="Andalus" pitchFamily="18" charset="-78"/>
                <a:cs typeface="Andalus" pitchFamily="18" charset="-78"/>
              </a:rPr>
              <a:t>، </a:t>
            </a:r>
            <a:r>
              <a:rPr lang="ar-SA" sz="4400" dirty="0" smtClean="0">
                <a:latin typeface="Andalus" pitchFamily="18" charset="-78"/>
                <a:cs typeface="Andalus" pitchFamily="18" charset="-78"/>
              </a:rPr>
              <a:t>و </a:t>
            </a:r>
            <a:r>
              <a:rPr lang="ar-SA" sz="4400" dirty="0">
                <a:latin typeface="Andalus" pitchFamily="18" charset="-78"/>
                <a:cs typeface="Andalus" pitchFamily="18" charset="-78"/>
              </a:rPr>
              <a:t>تسهيل تدريسها و تحبيبها للطلاب ،ومن العناية باللغة العربية تفعيل التعريب و الترجمة و </a:t>
            </a:r>
            <a:r>
              <a:rPr lang="ar-SA" sz="4400" dirty="0" smtClean="0">
                <a:latin typeface="Andalus" pitchFamily="18" charset="-78"/>
                <a:cs typeface="Andalus" pitchFamily="18" charset="-78"/>
              </a:rPr>
              <a:t>التخلص </a:t>
            </a:r>
            <a:r>
              <a:rPr lang="ar-SA" sz="4400" dirty="0">
                <a:latin typeface="Andalus" pitchFamily="18" charset="-78"/>
                <a:cs typeface="Andalus" pitchFamily="18" charset="-78"/>
              </a:rPr>
              <a:t>من التعلق باللغات الأخرى </a:t>
            </a:r>
            <a:r>
              <a:rPr lang="ar-SA" sz="4400" dirty="0">
                <a:solidFill>
                  <a:schemeClr val="accent1">
                    <a:lumMod val="75000"/>
                  </a:schemeClr>
                </a:solidFill>
                <a:latin typeface="Andalus" pitchFamily="18" charset="-78"/>
                <a:cs typeface="Andalus" pitchFamily="18" charset="-78"/>
              </a:rPr>
              <a:t>الا</a:t>
            </a:r>
            <a:r>
              <a:rPr lang="ar-SA" sz="4400" dirty="0">
                <a:latin typeface="Andalus" pitchFamily="18" charset="-78"/>
                <a:cs typeface="Andalus" pitchFamily="18" charset="-78"/>
              </a:rPr>
              <a:t> في حدود  الحاجة اللازمة.</a:t>
            </a:r>
            <a:endParaRPr lang="en-US" sz="4400" dirty="0">
              <a:latin typeface="Andalus" pitchFamily="18" charset="-78"/>
              <a:cs typeface="Andalus" pitchFamily="18" charset="-78"/>
            </a:endParaRPr>
          </a:p>
        </p:txBody>
      </p:sp>
      <p:sp>
        <p:nvSpPr>
          <p:cNvPr id="7" name="AutoShape 2" descr="Image result for ‫التعليم‬‎">
            <a:hlinkClick r:id="rId4"/>
          </p:cNvPr>
          <p:cNvSpPr>
            <a:spLocks noChangeAspect="1" noChangeArrowheads="1"/>
          </p:cNvSpPr>
          <p:nvPr/>
        </p:nvSpPr>
        <p:spPr bwMode="auto">
          <a:xfrm>
            <a:off x="155575" y="-1812925"/>
            <a:ext cx="6153150"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صورة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4775113"/>
            <a:ext cx="2286000" cy="1647825"/>
          </a:xfrm>
          <a:prstGeom prst="rect">
            <a:avLst/>
          </a:prstGeom>
        </p:spPr>
      </p:pic>
    </p:spTree>
    <p:extLst>
      <p:ext uri="{BB962C8B-B14F-4D97-AF65-F5344CB8AC3E}">
        <p14:creationId xmlns:p14="http://schemas.microsoft.com/office/powerpoint/2010/main" val="19202211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412547" y="2420888"/>
            <a:ext cx="7992888" cy="584775"/>
          </a:xfrm>
          <a:prstGeom prst="rect">
            <a:avLst/>
          </a:prstGeom>
        </p:spPr>
        <p:txBody>
          <a:bodyPr wrap="square">
            <a:spAutoFit/>
          </a:bodyPr>
          <a:lstStyle/>
          <a:p>
            <a:pPr algn="ctr"/>
            <a:r>
              <a:rPr lang="en-US" sz="3200" dirty="0">
                <a:latin typeface="Lucida Handwriting" pitchFamily="66" charset="0"/>
                <a:hlinkClick r:id="rId4"/>
              </a:rPr>
              <a:t>https://youtu.be/o4WsTicRtbc</a:t>
            </a:r>
            <a:endParaRPr lang="en-US" sz="3200" dirty="0">
              <a:latin typeface="Lucida Handwriting" pitchFamily="66" charset="0"/>
            </a:endParaRPr>
          </a:p>
        </p:txBody>
      </p:sp>
      <p:pic>
        <p:nvPicPr>
          <p:cNvPr id="10" name="عنصر نائب للمحتوى 6"/>
          <p:cNvPicPr>
            <a:picLocks noGrp="1" noChangeAspect="1"/>
          </p:cNvPicPr>
          <p:nvPr>
            <p:ph sz="quarter" idx="1"/>
          </p:nvPr>
        </p:nvPicPr>
        <p:blipFill>
          <a:blip r:embed="rId5">
            <a:extLst>
              <a:ext uri="{28A0092B-C50C-407E-A947-70E740481C1C}">
                <a14:useLocalDpi xmlns:a14="http://schemas.microsoft.com/office/drawing/2010/main" val="0"/>
              </a:ext>
            </a:extLst>
          </a:blip>
          <a:stretch>
            <a:fillRect/>
          </a:stretch>
        </p:blipFill>
        <p:spPr>
          <a:xfrm>
            <a:off x="2678621" y="3140968"/>
            <a:ext cx="3714750" cy="2476500"/>
          </a:xfrm>
        </p:spPr>
      </p:pic>
    </p:spTree>
    <p:extLst>
      <p:ext uri="{BB962C8B-B14F-4D97-AF65-F5344CB8AC3E}">
        <p14:creationId xmlns:p14="http://schemas.microsoft.com/office/powerpoint/2010/main" val="4138959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384"/>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36104"/>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مستطيل 6"/>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مستطيل 7"/>
          <p:cNvSpPr/>
          <p:nvPr/>
        </p:nvSpPr>
        <p:spPr>
          <a:xfrm>
            <a:off x="395536" y="1052736"/>
            <a:ext cx="8280920" cy="5509200"/>
          </a:xfrm>
          <a:prstGeom prst="rect">
            <a:avLst/>
          </a:prstGeom>
        </p:spPr>
        <p:txBody>
          <a:bodyPr wrap="square">
            <a:spAutoFit/>
          </a:bodyPr>
          <a:lstStyle/>
          <a:p>
            <a:pPr algn="ctr" rtl="1"/>
            <a:r>
              <a:rPr lang="ar-SA" sz="4400" dirty="0">
                <a:latin typeface="Andalus" pitchFamily="18" charset="-78"/>
                <a:cs typeface="Andalus" pitchFamily="18" charset="-78"/>
              </a:rPr>
              <a:t>وقد بدأ البحث بمُعايشة تاريخية للغة العربية في مسارها الطويل من العصر الجاهلي إلى وقتنا الحاضر، وكأي كائن حي تعرَّضت اللغة العربية لفترات من الازدهار والهناءة، كما تعرَّضت لفترات الاضطهاد والشقاء، ولكنها في كل الأحوال؛ سرَّائها وضرائها، ومنشطها ومكرهها </a:t>
            </a:r>
            <a:r>
              <a:rPr lang="ar-SA" sz="4400" dirty="0">
                <a:solidFill>
                  <a:schemeClr val="accent1">
                    <a:lumMod val="75000"/>
                  </a:schemeClr>
                </a:solidFill>
                <a:latin typeface="Andalus" pitchFamily="18" charset="-78"/>
                <a:cs typeface="Andalus" pitchFamily="18" charset="-78"/>
              </a:rPr>
              <a:t>لم تفقِد هويتها</a:t>
            </a:r>
            <a:r>
              <a:rPr lang="ar-SA" sz="4400" dirty="0">
                <a:latin typeface="Andalus" pitchFamily="18" charset="-78"/>
                <a:cs typeface="Andalus" pitchFamily="18" charset="-78"/>
              </a:rPr>
              <a:t>، ولم تذوِ شخصيتها، ويَرجع ذلك إلى </a:t>
            </a:r>
            <a:r>
              <a:rPr lang="ar-SA" sz="4400" dirty="0">
                <a:solidFill>
                  <a:srgbClr val="00B050"/>
                </a:solidFill>
                <a:latin typeface="Andalus" pitchFamily="18" charset="-78"/>
                <a:cs typeface="Andalus" pitchFamily="18" charset="-78"/>
              </a:rPr>
              <a:t>سببين أساسين</a:t>
            </a:r>
            <a:r>
              <a:rPr lang="en-US" sz="4400" dirty="0">
                <a:solidFill>
                  <a:srgbClr val="00B050"/>
                </a:solidFill>
                <a:latin typeface="Andalus" pitchFamily="18" charset="-78"/>
                <a:cs typeface="Andalus" pitchFamily="18" charset="-78"/>
              </a:rPr>
              <a:t>:</a:t>
            </a:r>
          </a:p>
        </p:txBody>
      </p:sp>
    </p:spTree>
    <p:extLst>
      <p:ext uri="{BB962C8B-B14F-4D97-AF65-F5344CB8AC3E}">
        <p14:creationId xmlns:p14="http://schemas.microsoft.com/office/powerpoint/2010/main" val="1529064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18" y="-33486"/>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48705" y="898526"/>
            <a:ext cx="8432154" cy="5511130"/>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aphicFrame>
        <p:nvGraphicFramePr>
          <p:cNvPr id="9" name="عنصر نائب للمحتوى 6"/>
          <p:cNvGraphicFramePr>
            <a:graphicFrameLocks noGrp="1"/>
          </p:cNvGraphicFramePr>
          <p:nvPr>
            <p:ph sz="quarter" idx="1"/>
            <p:extLst>
              <p:ext uri="{D42A27DB-BD31-4B8C-83A1-F6EECF244321}">
                <p14:modId xmlns:p14="http://schemas.microsoft.com/office/powerpoint/2010/main" val="1281534184"/>
              </p:ext>
            </p:extLst>
          </p:nvPr>
        </p:nvGraphicFramePr>
        <p:xfrm>
          <a:off x="827584" y="1054188"/>
          <a:ext cx="6920062" cy="51998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894591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endParaRPr lang="en-US"/>
          </a:p>
        </p:txBody>
      </p:sp>
      <p:pic>
        <p:nvPicPr>
          <p:cNvPr id="4" name="Picture 4" descr="Image result for ‫خلفيات تمبلر‬‎">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مستطيل 4"/>
          <p:cNvSpPr/>
          <p:nvPr/>
        </p:nvSpPr>
        <p:spPr>
          <a:xfrm>
            <a:off x="395536" y="908720"/>
            <a:ext cx="8280920" cy="5544616"/>
          </a:xfrm>
          <a:prstGeom prst="rect">
            <a:avLst/>
          </a:prstGeom>
          <a:ln>
            <a:noFill/>
          </a:ln>
          <a:effectLst>
            <a:glow rad="228600">
              <a:schemeClr val="accent6">
                <a:satMod val="175000"/>
                <a:alpha val="40000"/>
              </a:schemeClr>
            </a:glow>
          </a:effectLst>
          <a:scene3d>
            <a:camera prst="orthographicFront">
              <a:rot lat="0" lon="0" rev="0"/>
            </a:camera>
            <a:lightRig rig="glow" dir="t">
              <a:rot lat="0" lon="0" rev="14100000"/>
            </a:lightRig>
          </a:scene3d>
          <a:sp3d prstMaterial="softEdge">
            <a:bevelT w="127000" prst="artDeco"/>
          </a:sp3d>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مستطيل 5"/>
          <p:cNvSpPr/>
          <p:nvPr/>
        </p:nvSpPr>
        <p:spPr>
          <a:xfrm>
            <a:off x="1210023" y="995173"/>
            <a:ext cx="6606480" cy="5509200"/>
          </a:xfrm>
          <a:prstGeom prst="rect">
            <a:avLst/>
          </a:prstGeom>
        </p:spPr>
        <p:txBody>
          <a:bodyPr wrap="square">
            <a:spAutoFit/>
          </a:bodyPr>
          <a:lstStyle/>
          <a:p>
            <a:pPr algn="ctr" rtl="1"/>
            <a:r>
              <a:rPr lang="ar-SA" sz="4400" dirty="0">
                <a:solidFill>
                  <a:srgbClr val="0070C0"/>
                </a:solidFill>
                <a:latin typeface="Andalus" pitchFamily="18" charset="-78"/>
                <a:cs typeface="Andalus" pitchFamily="18" charset="-78"/>
              </a:rPr>
              <a:t>الأول</a:t>
            </a:r>
            <a:r>
              <a:rPr lang="en-US" sz="4400" dirty="0">
                <a:solidFill>
                  <a:srgbClr val="0070C0"/>
                </a:solidFill>
                <a:latin typeface="Andalus" pitchFamily="18" charset="-78"/>
                <a:cs typeface="Andalus" pitchFamily="18" charset="-78"/>
              </a:rPr>
              <a:t>: </a:t>
            </a:r>
            <a:endParaRPr lang="ar-SA" sz="4400" dirty="0" smtClean="0">
              <a:solidFill>
                <a:srgbClr val="0070C0"/>
              </a:solidFill>
              <a:latin typeface="Andalus" pitchFamily="18" charset="-78"/>
              <a:cs typeface="Andalus" pitchFamily="18" charset="-78"/>
            </a:endParaRPr>
          </a:p>
          <a:p>
            <a:pPr algn="ctr" rtl="1"/>
            <a:r>
              <a:rPr lang="ar-SA" sz="4400" dirty="0" smtClean="0">
                <a:solidFill>
                  <a:srgbClr val="0070C0"/>
                </a:solidFill>
                <a:latin typeface="Andalus" pitchFamily="18" charset="-78"/>
                <a:cs typeface="Andalus" pitchFamily="18" charset="-78"/>
              </a:rPr>
              <a:t>ارتباطها </a:t>
            </a:r>
            <a:r>
              <a:rPr lang="ar-SA" sz="4400" dirty="0">
                <a:solidFill>
                  <a:srgbClr val="0070C0"/>
                </a:solidFill>
                <a:latin typeface="Andalus" pitchFamily="18" charset="-78"/>
                <a:cs typeface="Andalus" pitchFamily="18" charset="-78"/>
              </a:rPr>
              <a:t>الوثيق بالقرآن الكريم</a:t>
            </a:r>
            <a:r>
              <a:rPr lang="ar-SA" sz="4400" dirty="0">
                <a:latin typeface="Andalus" pitchFamily="18" charset="-78"/>
                <a:cs typeface="Andalus" pitchFamily="18" charset="-78"/>
              </a:rPr>
              <a:t>؛ فهي وعاؤه العظيم الكريم، وهي أداؤه التعبيري </a:t>
            </a:r>
            <a:r>
              <a:rPr lang="ar-SA" sz="4400" dirty="0">
                <a:solidFill>
                  <a:schemeClr val="accent1">
                    <a:lumMod val="75000"/>
                  </a:schemeClr>
                </a:solidFill>
                <a:latin typeface="Andalus" pitchFamily="18" charset="-78"/>
                <a:cs typeface="Andalus" pitchFamily="18" charset="-78"/>
              </a:rPr>
              <a:t>المعجز</a:t>
            </a:r>
            <a:r>
              <a:rPr lang="ar-SA" sz="4400" dirty="0">
                <a:latin typeface="Andalus" pitchFamily="18" charset="-78"/>
                <a:cs typeface="Andalus" pitchFamily="18" charset="-78"/>
              </a:rPr>
              <a:t>، وهي لغة العبارات والذِّكر والصلاة، فارتباط الناس بالعربية لا يمثل مجرد ارتباط بلغة، ولكن يزيد على ذلك بأنه </a:t>
            </a:r>
            <a:r>
              <a:rPr lang="ar-SA" sz="4400" dirty="0">
                <a:solidFill>
                  <a:schemeClr val="accent1">
                    <a:lumMod val="75000"/>
                  </a:schemeClr>
                </a:solidFill>
                <a:latin typeface="Andalus" pitchFamily="18" charset="-78"/>
                <a:cs typeface="Andalus" pitchFamily="18" charset="-78"/>
              </a:rPr>
              <a:t>ارتباط</a:t>
            </a:r>
            <a:r>
              <a:rPr lang="ar-SA" sz="4400" dirty="0">
                <a:solidFill>
                  <a:srgbClr val="FF0000"/>
                </a:solidFill>
                <a:latin typeface="Andalus" pitchFamily="18" charset="-78"/>
                <a:cs typeface="Andalus" pitchFamily="18" charset="-78"/>
              </a:rPr>
              <a:t> </a:t>
            </a:r>
            <a:r>
              <a:rPr lang="ar-SA" sz="4400" dirty="0">
                <a:latin typeface="Andalus" pitchFamily="18" charset="-78"/>
                <a:cs typeface="Andalus" pitchFamily="18" charset="-78"/>
              </a:rPr>
              <a:t>بدين قيم، ومثل عُليا</a:t>
            </a:r>
            <a:r>
              <a:rPr lang="en-US" sz="4400" dirty="0">
                <a:latin typeface="Andalus" pitchFamily="18" charset="-78"/>
                <a:cs typeface="Andalus" pitchFamily="18" charset="-78"/>
              </a:rPr>
              <a:t>.</a:t>
            </a:r>
          </a:p>
        </p:txBody>
      </p:sp>
    </p:spTree>
    <p:extLst>
      <p:ext uri="{BB962C8B-B14F-4D97-AF65-F5344CB8AC3E}">
        <p14:creationId xmlns:p14="http://schemas.microsoft.com/office/powerpoint/2010/main" val="26881771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مدني">
  <a:themeElements>
    <a:clrScheme name="مدني">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مدني">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ني">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327</TotalTime>
  <Words>886</Words>
  <Application>Microsoft Office PowerPoint</Application>
  <PresentationFormat>On-screen Show (4:3)</PresentationFormat>
  <Paragraphs>66</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مدني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عخ</dc:creator>
  <cp:lastModifiedBy>ultimte</cp:lastModifiedBy>
  <cp:revision>26</cp:revision>
  <dcterms:created xsi:type="dcterms:W3CDTF">2016-10-04T15:29:39Z</dcterms:created>
  <dcterms:modified xsi:type="dcterms:W3CDTF">2016-10-11T16:30:43Z</dcterms:modified>
</cp:coreProperties>
</file>