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8" r:id="rId3"/>
    <p:sldId id="259" r:id="rId4"/>
    <p:sldId id="270" r:id="rId5"/>
    <p:sldId id="266" r:id="rId6"/>
    <p:sldId id="267" r:id="rId7"/>
    <p:sldId id="260" r:id="rId8"/>
    <p:sldId id="261" r:id="rId9"/>
    <p:sldId id="262" r:id="rId10"/>
    <p:sldId id="263" r:id="rId11"/>
    <p:sldId id="264" r:id="rId12"/>
    <p:sldId id="265"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0" d="100"/>
          <a:sy n="80" d="100"/>
        </p:scale>
        <p:origin x="-1022" y="-8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2"/>
      </p:bgRef>
    </p:bg>
    <p:spTree>
      <p:nvGrpSpPr>
        <p:cNvPr id="1" name=""/>
        <p:cNvGrpSpPr/>
        <p:nvPr/>
      </p:nvGrpSpPr>
      <p:grpSpPr>
        <a:xfrm>
          <a:off x="0" y="0"/>
          <a:ext cx="0" cy="0"/>
          <a:chOff x="0" y="0"/>
          <a:chExt cx="0" cy="0"/>
        </a:xfrm>
      </p:grpSpPr>
      <p:sp>
        <p:nvSpPr>
          <p:cNvPr id="7" name="مستطيل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2362200" y="4038600"/>
            <a:ext cx="6477000" cy="1828800"/>
          </a:xfrm>
        </p:spPr>
        <p:txBody>
          <a:bodyPr anchor="b"/>
          <a:lstStyle>
            <a:lvl1pPr>
              <a:defRPr cap="all" baseline="0"/>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ED5D8E3C-B603-4A39-94A9-ED041AD1E735}" type="datetimeFigureOut">
              <a:rPr lang="en-US" smtClean="0"/>
              <a:pPr/>
              <a:t>3/9/2015</a:t>
            </a:fld>
            <a:endParaRPr lang="en-US"/>
          </a:p>
        </p:txBody>
      </p:sp>
      <p:sp>
        <p:nvSpPr>
          <p:cNvPr id="17" name="عنصر نائب للتذييل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عنصر نائب لرقم الشريحة 28"/>
          <p:cNvSpPr>
            <a:spLocks noGrp="1"/>
          </p:cNvSpPr>
          <p:nvPr>
            <p:ph type="sldNum" sz="quarter" idx="12"/>
          </p:nvPr>
        </p:nvSpPr>
        <p:spPr>
          <a:xfrm>
            <a:off x="8001000" y="228600"/>
            <a:ext cx="838200" cy="381000"/>
          </a:xfrm>
        </p:spPr>
        <p:txBody>
          <a:bodyPr/>
          <a:lstStyle>
            <a:lvl1pPr>
              <a:defRPr>
                <a:solidFill>
                  <a:schemeClr val="tx2"/>
                </a:solidFill>
              </a:defRPr>
            </a:lvl1pPr>
          </a:lstStyle>
          <a:p>
            <a:fld id="{7A2E80BC-DFA6-466A-8FEC-7744A98CAFB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ED5D8E3C-B603-4A39-94A9-ED041AD1E735}" type="datetimeFigureOut">
              <a:rPr lang="en-US" smtClean="0"/>
              <a:pPr/>
              <a:t>3/9/2015</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7A2E80BC-DFA6-466A-8FEC-7744A98CAFB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bg>
      <p:bgRef idx="1001">
        <a:schemeClr val="bg1"/>
      </p:bgRef>
    </p:bg>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609600"/>
            <a:ext cx="2057400" cy="55165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609600"/>
            <a:ext cx="5562600" cy="5516564"/>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6553200" y="6248402"/>
            <a:ext cx="2209800" cy="365125"/>
          </a:xfrm>
        </p:spPr>
        <p:txBody>
          <a:bodyPr/>
          <a:lstStyle/>
          <a:p>
            <a:fld id="{ED5D8E3C-B603-4A39-94A9-ED041AD1E735}" type="datetimeFigureOut">
              <a:rPr lang="en-US" smtClean="0"/>
              <a:pPr/>
              <a:t>3/9/2015</a:t>
            </a:fld>
            <a:endParaRPr lang="en-US"/>
          </a:p>
        </p:txBody>
      </p:sp>
      <p:sp>
        <p:nvSpPr>
          <p:cNvPr id="5" name="عنصر نائب للتذييل 4"/>
          <p:cNvSpPr>
            <a:spLocks noGrp="1"/>
          </p:cNvSpPr>
          <p:nvPr>
            <p:ph type="ftr" sz="quarter" idx="11"/>
          </p:nvPr>
        </p:nvSpPr>
        <p:spPr>
          <a:xfrm>
            <a:off x="457201" y="6248207"/>
            <a:ext cx="5573483" cy="365125"/>
          </a:xfrm>
        </p:spPr>
        <p:txBody>
          <a:bodyPr/>
          <a:lstStyle/>
          <a:p>
            <a:endParaRPr lang="en-US"/>
          </a:p>
        </p:txBody>
      </p:sp>
      <p:sp>
        <p:nvSpPr>
          <p:cNvPr id="7" name="مستطيل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مستطيل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مستطيل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rot="5400000">
            <a:off x="5989638" y="144462"/>
            <a:ext cx="533400" cy="244476"/>
          </a:xfrm>
        </p:spPr>
        <p:txBody>
          <a:bodyPr/>
          <a:lstStyle/>
          <a:p>
            <a:fld id="{7A2E80BC-DFA6-466A-8FEC-7744A98CAFB4}"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990600"/>
          </a:xfrm>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ED5D8E3C-B603-4A39-94A9-ED041AD1E735}" type="datetimeFigureOut">
              <a:rPr lang="en-US" smtClean="0"/>
              <a:pPr/>
              <a:t>3/9/2015</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lvl1pPr>
              <a:defRPr>
                <a:solidFill>
                  <a:srgbClr val="FFFFFF"/>
                </a:solidFill>
              </a:defRPr>
            </a:lvl1pPr>
          </a:lstStyle>
          <a:p>
            <a:fld id="{7A2E80BC-DFA6-466A-8FEC-7744A98CAFB4}" type="slidenum">
              <a:rPr lang="en-US" smtClean="0"/>
              <a:pPr/>
              <a:t>‹#›</a:t>
            </a:fld>
            <a:endParaRPr lang="en-US"/>
          </a:p>
        </p:txBody>
      </p:sp>
      <p:sp>
        <p:nvSpPr>
          <p:cNvPr id="8" name="عنصر نائب للمحتوى 7"/>
          <p:cNvSpPr>
            <a:spLocks noGrp="1"/>
          </p:cNvSpPr>
          <p:nvPr>
            <p:ph sz="quarter" idx="1"/>
          </p:nvPr>
        </p:nvSpPr>
        <p:spPr>
          <a:xfrm>
            <a:off x="612648" y="1600200"/>
            <a:ext cx="8153400" cy="44958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1"/>
      </p:bgRef>
    </p:bg>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7" name="مستطيل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ar-SA"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ED5D8E3C-B603-4A39-94A9-ED041AD1E735}" type="datetimeFigureOut">
              <a:rPr lang="en-US" smtClean="0"/>
              <a:pPr/>
              <a:t>3/9/2015</a:t>
            </a:fld>
            <a:endParaRPr lang="en-US"/>
          </a:p>
        </p:txBody>
      </p:sp>
      <p:sp>
        <p:nvSpPr>
          <p:cNvPr id="13" name="عنصر نائب لرقم الشريحة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7A2E80BC-DFA6-466A-8FEC-7744A98CAFB4}" type="slidenum">
              <a:rPr lang="en-US" smtClean="0"/>
              <a:pPr/>
              <a:t>‹#›</a:t>
            </a:fld>
            <a:endParaRPr lang="en-US"/>
          </a:p>
        </p:txBody>
      </p:sp>
      <p:sp>
        <p:nvSpPr>
          <p:cNvPr id="14" name="عنصر نائب للتذييل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9" name="عنصر نائب للمحتوى 8"/>
          <p:cNvSpPr>
            <a:spLocks noGrp="1"/>
          </p:cNvSpPr>
          <p:nvPr>
            <p:ph sz="quarter" idx="1"/>
          </p:nvPr>
        </p:nvSpPr>
        <p:spPr>
          <a:xfrm>
            <a:off x="609600"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844901"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8" name="عنصر نائب للتاريخ 7"/>
          <p:cNvSpPr>
            <a:spLocks noGrp="1"/>
          </p:cNvSpPr>
          <p:nvPr>
            <p:ph type="dt" sz="half" idx="15"/>
          </p:nvPr>
        </p:nvSpPr>
        <p:spPr/>
        <p:txBody>
          <a:bodyPr rtlCol="0"/>
          <a:lstStyle/>
          <a:p>
            <a:fld id="{ED5D8E3C-B603-4A39-94A9-ED041AD1E735}" type="datetimeFigureOut">
              <a:rPr lang="en-US" smtClean="0"/>
              <a:pPr/>
              <a:t>3/9/2015</a:t>
            </a:fld>
            <a:endParaRPr lang="en-US"/>
          </a:p>
        </p:txBody>
      </p:sp>
      <p:sp>
        <p:nvSpPr>
          <p:cNvPr id="10" name="عنصر نائب لرقم الشريحة 9"/>
          <p:cNvSpPr>
            <a:spLocks noGrp="1"/>
          </p:cNvSpPr>
          <p:nvPr>
            <p:ph type="sldNum" sz="quarter" idx="16"/>
          </p:nvPr>
        </p:nvSpPr>
        <p:spPr/>
        <p:txBody>
          <a:bodyPr rtlCol="0"/>
          <a:lstStyle/>
          <a:p>
            <a:fld id="{7A2E80BC-DFA6-466A-8FEC-7744A98CAFB4}" type="slidenum">
              <a:rPr lang="en-US" smtClean="0"/>
              <a:pPr/>
              <a:t>‹#›</a:t>
            </a:fld>
            <a:endParaRPr lang="en-US"/>
          </a:p>
        </p:txBody>
      </p:sp>
      <p:sp>
        <p:nvSpPr>
          <p:cNvPr id="12" name="عنصر نائب للتذييل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273050"/>
            <a:ext cx="8153400" cy="869950"/>
          </a:xfrm>
        </p:spPr>
        <p:txBody>
          <a:bodyPr anchor="ctr"/>
          <a:lstStyle>
            <a:lvl1pPr>
              <a:defRPr/>
            </a:lvl1pPr>
          </a:lstStyle>
          <a:p>
            <a:r>
              <a:rPr kumimoji="0" lang="ar-SA" smtClean="0"/>
              <a:t>انقر لتحرير نمط العنوان الرئيسي</a:t>
            </a:r>
            <a:endParaRPr kumimoji="0" lang="en-US"/>
          </a:p>
        </p:txBody>
      </p:sp>
      <p:sp>
        <p:nvSpPr>
          <p:cNvPr id="11" name="عنصر نائب للمحتوى 10"/>
          <p:cNvSpPr>
            <a:spLocks noGrp="1"/>
          </p:cNvSpPr>
          <p:nvPr>
            <p:ph sz="quarter" idx="2"/>
          </p:nvPr>
        </p:nvSpPr>
        <p:spPr>
          <a:xfrm>
            <a:off x="609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800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عنصر نائب للتاريخ 9"/>
          <p:cNvSpPr>
            <a:spLocks noGrp="1"/>
          </p:cNvSpPr>
          <p:nvPr>
            <p:ph type="dt" sz="half" idx="15"/>
          </p:nvPr>
        </p:nvSpPr>
        <p:spPr/>
        <p:txBody>
          <a:bodyPr rtlCol="0"/>
          <a:lstStyle/>
          <a:p>
            <a:fld id="{ED5D8E3C-B603-4A39-94A9-ED041AD1E735}" type="datetimeFigureOut">
              <a:rPr lang="en-US" smtClean="0"/>
              <a:pPr/>
              <a:t>3/9/2015</a:t>
            </a:fld>
            <a:endParaRPr lang="en-US"/>
          </a:p>
        </p:txBody>
      </p:sp>
      <p:sp>
        <p:nvSpPr>
          <p:cNvPr id="12" name="عنصر نائب لرقم الشريحة 11"/>
          <p:cNvSpPr>
            <a:spLocks noGrp="1"/>
          </p:cNvSpPr>
          <p:nvPr>
            <p:ph type="sldNum" sz="quarter" idx="16"/>
          </p:nvPr>
        </p:nvSpPr>
        <p:spPr/>
        <p:txBody>
          <a:bodyPr rtlCol="0"/>
          <a:lstStyle/>
          <a:p>
            <a:fld id="{7A2E80BC-DFA6-466A-8FEC-7744A98CAFB4}" type="slidenum">
              <a:rPr lang="en-US" smtClean="0"/>
              <a:pPr/>
              <a:t>‹#›</a:t>
            </a:fld>
            <a:endParaRPr lang="en-US"/>
          </a:p>
        </p:txBody>
      </p:sp>
      <p:sp>
        <p:nvSpPr>
          <p:cNvPr id="14" name="عنصر نائب للتذييل 13"/>
          <p:cNvSpPr>
            <a:spLocks noGrp="1"/>
          </p:cNvSpPr>
          <p:nvPr>
            <p:ph type="ftr" sz="quarter" idx="17"/>
          </p:nvPr>
        </p:nvSpPr>
        <p:spPr/>
        <p:txBody>
          <a:bodyPr rtlCol="0"/>
          <a:lstStyle/>
          <a:p>
            <a:endParaRPr lang="en-US"/>
          </a:p>
        </p:txBody>
      </p:sp>
      <p:sp>
        <p:nvSpPr>
          <p:cNvPr id="16" name="عنصر نائب للنص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5" name="عنصر نائب للنص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ED5D8E3C-B603-4A39-94A9-ED041AD1E735}" type="datetimeFigureOut">
              <a:rPr lang="en-US" smtClean="0"/>
              <a:pPr/>
              <a:t>3/9/2015</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lvl1pPr>
              <a:defRPr>
                <a:solidFill>
                  <a:srgbClr val="FFFFFF"/>
                </a:solidFill>
              </a:defRPr>
            </a:lvl1pPr>
          </a:lstStyle>
          <a:p>
            <a:fld id="{7A2E80BC-DFA6-466A-8FEC-7744A98CAFB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D5D8E3C-B603-4A39-94A9-ED041AD1E735}" type="datetimeFigureOut">
              <a:rPr lang="en-US" smtClean="0"/>
              <a:pPr/>
              <a:t>3/9/2015</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a:xfrm>
            <a:off x="0" y="6248400"/>
            <a:ext cx="533400" cy="381000"/>
          </a:xfrm>
        </p:spPr>
        <p:txBody>
          <a:bodyPr/>
          <a:lstStyle>
            <a:lvl1pPr>
              <a:defRPr>
                <a:solidFill>
                  <a:schemeClr val="tx2"/>
                </a:solidFill>
              </a:defRPr>
            </a:lvl1pPr>
          </a:lstStyle>
          <a:p>
            <a:fld id="{7A2E80BC-DFA6-466A-8FEC-7744A98CAFB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3050"/>
            <a:ext cx="8077200" cy="869950"/>
          </a:xfrm>
        </p:spPr>
        <p:txBody>
          <a:bodyPr anchor="ctr"/>
          <a:lstStyle>
            <a:lvl1pPr algn="l">
              <a:buNone/>
              <a:defRPr sz="4400" b="0"/>
            </a:lvl1p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ED5D8E3C-B603-4A39-94A9-ED041AD1E735}" type="datetimeFigureOut">
              <a:rPr lang="en-US" smtClean="0"/>
              <a:pPr/>
              <a:t>3/9/2015</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lvl1pPr>
              <a:defRPr>
                <a:solidFill>
                  <a:srgbClr val="FFFFFF"/>
                </a:solidFill>
              </a:defRPr>
            </a:lvl1pPr>
          </a:lstStyle>
          <a:p>
            <a:fld id="{7A2E80BC-DFA6-466A-8FEC-7744A98CAFB4}" type="slidenum">
              <a:rPr lang="en-US" smtClean="0"/>
              <a:pPr/>
              <a:t>‹#›</a:t>
            </a:fld>
            <a:endParaRPr lang="en-US"/>
          </a:p>
        </p:txBody>
      </p:sp>
      <p:sp>
        <p:nvSpPr>
          <p:cNvPr id="3" name="عنصر نائب للنص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9" name="عنصر نائب للمحتوى 8"/>
          <p:cNvSpPr>
            <a:spLocks noGrp="1"/>
          </p:cNvSpPr>
          <p:nvPr>
            <p:ph sz="quarter" idx="1"/>
          </p:nvPr>
        </p:nvSpPr>
        <p:spPr>
          <a:xfrm>
            <a:off x="2362200" y="1752600"/>
            <a:ext cx="6400800" cy="4419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3">
        <a:schemeClr val="bg2"/>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8" name="مستطيل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ar-SA" smtClean="0"/>
              <a:t>انقر لتحرير نمط العنوان الرئيسي</a:t>
            </a:r>
            <a:endParaRPr kumimoji="0" lang="en-US"/>
          </a:p>
        </p:txBody>
      </p:sp>
      <p:sp>
        <p:nvSpPr>
          <p:cNvPr id="11" name="مستطيل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عنصر نائب للتاريخ 11"/>
          <p:cNvSpPr>
            <a:spLocks noGrp="1"/>
          </p:cNvSpPr>
          <p:nvPr>
            <p:ph type="dt" sz="half" idx="10"/>
          </p:nvPr>
        </p:nvSpPr>
        <p:spPr>
          <a:xfrm>
            <a:off x="6248400" y="6248400"/>
            <a:ext cx="2667000" cy="365125"/>
          </a:xfrm>
        </p:spPr>
        <p:txBody>
          <a:bodyPr rtlCol="0"/>
          <a:lstStyle/>
          <a:p>
            <a:fld id="{ED5D8E3C-B603-4A39-94A9-ED041AD1E735}" type="datetimeFigureOut">
              <a:rPr lang="en-US" smtClean="0"/>
              <a:pPr/>
              <a:t>3/9/2015</a:t>
            </a:fld>
            <a:endParaRPr lang="en-US"/>
          </a:p>
        </p:txBody>
      </p:sp>
      <p:sp>
        <p:nvSpPr>
          <p:cNvPr id="13" name="عنصر نائب لرقم الشريحة 12"/>
          <p:cNvSpPr>
            <a:spLocks noGrp="1"/>
          </p:cNvSpPr>
          <p:nvPr>
            <p:ph type="sldNum" sz="quarter" idx="11"/>
          </p:nvPr>
        </p:nvSpPr>
        <p:spPr>
          <a:xfrm>
            <a:off x="0" y="4667249"/>
            <a:ext cx="1447800" cy="663578"/>
          </a:xfrm>
        </p:spPr>
        <p:txBody>
          <a:bodyPr rtlCol="0"/>
          <a:lstStyle>
            <a:lvl1pPr>
              <a:defRPr sz="2800"/>
            </a:lvl1pPr>
          </a:lstStyle>
          <a:p>
            <a:fld id="{7A2E80BC-DFA6-466A-8FEC-7744A98CAFB4}" type="slidenum">
              <a:rPr lang="en-US" smtClean="0"/>
              <a:pPr/>
              <a:t>‹#›</a:t>
            </a:fld>
            <a:endParaRPr lang="en-US"/>
          </a:p>
        </p:txBody>
      </p:sp>
      <p:sp>
        <p:nvSpPr>
          <p:cNvPr id="14" name="عنصر نائب للتذييل 13"/>
          <p:cNvSpPr>
            <a:spLocks noGrp="1"/>
          </p:cNvSpPr>
          <p:nvPr>
            <p:ph type="ftr" sz="quarter" idx="12"/>
          </p:nvPr>
        </p:nvSpPr>
        <p:spPr>
          <a:xfrm>
            <a:off x="1600200" y="6248206"/>
            <a:ext cx="4572000" cy="365125"/>
          </a:xfrm>
        </p:spPr>
        <p:txBody>
          <a:bodyPr rtlCol="0"/>
          <a:lstStyle/>
          <a:p>
            <a:endParaRPr lang="en-US"/>
          </a:p>
        </p:txBody>
      </p:sp>
      <p:sp>
        <p:nvSpPr>
          <p:cNvPr id="3" name="عنصر نائب للصورة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ar-SA" smtClean="0"/>
              <a:t>انقر فوق الرمز لإضافة صورة</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609600" y="228600"/>
            <a:ext cx="8153400" cy="9906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ED5D8E3C-B603-4A39-94A9-ED041AD1E735}" type="datetimeFigureOut">
              <a:rPr lang="en-US" smtClean="0"/>
              <a:pPr/>
              <a:t>3/9/2015</a:t>
            </a:fld>
            <a:endParaRPr lang="en-US"/>
          </a:p>
        </p:txBody>
      </p:sp>
      <p:sp>
        <p:nvSpPr>
          <p:cNvPr id="3" name="عنصر نائب للتذييل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مستطيل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عنصر نائب لرقم الشريحة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7A2E80BC-DFA6-466A-8FEC-7744A98CAFB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1" eaLnBrk="1" latinLnBrk="0" hangingPunct="1">
        <a:spcBef>
          <a:spcPct val="0"/>
        </a:spcBef>
        <a:buNone/>
        <a:defRPr kumimoji="0" sz="4400" kern="1200">
          <a:solidFill>
            <a:schemeClr val="tx2"/>
          </a:solidFill>
          <a:latin typeface="+mj-lt"/>
          <a:ea typeface="+mj-ea"/>
          <a:cs typeface="+mj-cs"/>
        </a:defRPr>
      </a:lvl1pPr>
    </p:titleStyle>
    <p:bodyStyle>
      <a:lvl1pPr marL="320040" indent="-320040" algn="r" rtl="1"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r" rtl="1"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r" rtl="1"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r" rtl="1"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r" rtl="1"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r" rtl="1"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r" rtl="1"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r" rtl="1"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r" rtl="1"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42984"/>
            <a:ext cx="8172480" cy="1857388"/>
          </a:xfrm>
        </p:spPr>
        <p:txBody>
          <a:bodyPr>
            <a:normAutofit fontScale="90000"/>
          </a:bodyPr>
          <a:lstStyle/>
          <a:p>
            <a:pPr algn="ctr"/>
            <a:r>
              <a:rPr lang="ar-SA" dirty="0" smtClean="0"/>
              <a:t>صعوبات التعلم النمائية</a:t>
            </a:r>
            <a:br>
              <a:rPr lang="ar-SA" dirty="0" smtClean="0"/>
            </a:br>
            <a:r>
              <a:rPr lang="en-US" dirty="0" smtClean="0"/>
              <a:t>Developmental Learning Disabilities</a:t>
            </a:r>
            <a:endParaRPr lang="en-US" dirty="0"/>
          </a:p>
        </p:txBody>
      </p:sp>
      <p:sp>
        <p:nvSpPr>
          <p:cNvPr id="3" name="Subtitle 2"/>
          <p:cNvSpPr>
            <a:spLocks noGrp="1"/>
          </p:cNvSpPr>
          <p:nvPr>
            <p:ph type="subTitle" idx="1"/>
          </p:nvPr>
        </p:nvSpPr>
        <p:spPr>
          <a:xfrm flipV="1">
            <a:off x="1071538" y="7072338"/>
            <a:ext cx="6400800" cy="45719"/>
          </a:xfrm>
        </p:spPr>
        <p:txBody>
          <a:bodyPr>
            <a:normAutofit fontScale="25000" lnSpcReduction="20000"/>
          </a:bodyPr>
          <a:lstStyle/>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1331640" y="548680"/>
            <a:ext cx="6477000" cy="638200"/>
          </a:xfrm>
        </p:spPr>
        <p:txBody>
          <a:bodyPr>
            <a:normAutofit fontScale="90000"/>
          </a:bodyPr>
          <a:lstStyle/>
          <a:p>
            <a:pPr algn="ctr"/>
            <a:r>
              <a:rPr lang="ar-SA" dirty="0" smtClean="0"/>
              <a:t>صعوبات التعلم النمائية الأولية</a:t>
            </a:r>
            <a:endParaRPr lang="en-US" dirty="0"/>
          </a:p>
        </p:txBody>
      </p:sp>
      <p:sp>
        <p:nvSpPr>
          <p:cNvPr id="2" name="Subtitle 1"/>
          <p:cNvSpPr>
            <a:spLocks noGrp="1"/>
          </p:cNvSpPr>
          <p:nvPr>
            <p:ph type="subTitle" idx="1"/>
          </p:nvPr>
        </p:nvSpPr>
        <p:spPr>
          <a:xfrm>
            <a:off x="683568" y="1772816"/>
            <a:ext cx="8001056" cy="3371872"/>
          </a:xfrm>
        </p:spPr>
        <p:txBody>
          <a:bodyPr/>
          <a:lstStyle/>
          <a:p>
            <a:pPr algn="r"/>
            <a:r>
              <a:rPr lang="ar-SA" dirty="0" smtClean="0">
                <a:solidFill>
                  <a:schemeClr val="tx1"/>
                </a:solidFill>
              </a:rPr>
              <a:t>1- صعوبات </a:t>
            </a:r>
            <a:r>
              <a:rPr lang="ar-SA" dirty="0" smtClean="0">
                <a:solidFill>
                  <a:schemeClr val="tx1"/>
                </a:solidFill>
              </a:rPr>
              <a:t>الانتباه</a:t>
            </a:r>
            <a:endParaRPr lang="ar-SA" dirty="0" smtClean="0">
              <a:solidFill>
                <a:schemeClr val="tx1"/>
              </a:solidFill>
            </a:endParaRPr>
          </a:p>
          <a:p>
            <a:pPr algn="r"/>
            <a:r>
              <a:rPr lang="ar-SA" dirty="0" smtClean="0">
                <a:solidFill>
                  <a:schemeClr val="tx1"/>
                </a:solidFill>
              </a:rPr>
              <a:t> </a:t>
            </a:r>
          </a:p>
          <a:p>
            <a:pPr algn="r"/>
            <a:r>
              <a:rPr lang="ar-SA" dirty="0" smtClean="0">
                <a:solidFill>
                  <a:schemeClr val="tx1"/>
                </a:solidFill>
              </a:rPr>
              <a:t>2- </a:t>
            </a:r>
            <a:r>
              <a:rPr lang="ar-SA" dirty="0" smtClean="0">
                <a:solidFill>
                  <a:schemeClr val="tx1"/>
                </a:solidFill>
              </a:rPr>
              <a:t>صعوبات الذاكرة</a:t>
            </a:r>
            <a:endParaRPr lang="ar-SA" dirty="0" smtClean="0">
              <a:solidFill>
                <a:schemeClr val="tx1"/>
              </a:solidFill>
            </a:endParaRPr>
          </a:p>
          <a:p>
            <a:pPr algn="r"/>
            <a:endParaRPr lang="ar-SA" dirty="0" smtClean="0">
              <a:solidFill>
                <a:schemeClr val="tx1"/>
              </a:solidFill>
            </a:endParaRPr>
          </a:p>
          <a:p>
            <a:pPr algn="r"/>
            <a:r>
              <a:rPr lang="ar-SA" dirty="0" smtClean="0">
                <a:solidFill>
                  <a:schemeClr val="tx1"/>
                </a:solidFill>
              </a:rPr>
              <a:t>3-الصعوبات الإدراكية الحركية </a:t>
            </a:r>
          </a:p>
          <a:p>
            <a:pPr algn="r"/>
            <a:r>
              <a:rPr lang="ar-SA" dirty="0" smtClean="0"/>
              <a:t>  </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1403648" y="260648"/>
            <a:ext cx="6477000" cy="998240"/>
          </a:xfrm>
        </p:spPr>
        <p:txBody>
          <a:bodyPr/>
          <a:lstStyle/>
          <a:p>
            <a:pPr algn="ctr"/>
            <a:r>
              <a:rPr lang="ar-SA" dirty="0" smtClean="0"/>
              <a:t>صعوبات التعلم النمائية الثانوية</a:t>
            </a:r>
            <a:endParaRPr lang="en-US" dirty="0"/>
          </a:p>
        </p:txBody>
      </p:sp>
      <p:sp>
        <p:nvSpPr>
          <p:cNvPr id="2" name="Subtitle 1"/>
          <p:cNvSpPr>
            <a:spLocks noGrp="1"/>
          </p:cNvSpPr>
          <p:nvPr>
            <p:ph type="subTitle" idx="1"/>
          </p:nvPr>
        </p:nvSpPr>
        <p:spPr>
          <a:xfrm>
            <a:off x="539552" y="1124744"/>
            <a:ext cx="8215370" cy="3157558"/>
          </a:xfrm>
        </p:spPr>
        <p:txBody>
          <a:bodyPr>
            <a:normAutofit/>
          </a:bodyPr>
          <a:lstStyle/>
          <a:p>
            <a:pPr algn="r"/>
            <a:r>
              <a:rPr lang="ar-SA" dirty="0" smtClean="0"/>
              <a:t> </a:t>
            </a:r>
          </a:p>
          <a:p>
            <a:pPr algn="r"/>
            <a:r>
              <a:rPr lang="ar-SA" dirty="0" smtClean="0">
                <a:solidFill>
                  <a:schemeClr val="tx1"/>
                </a:solidFill>
              </a:rPr>
              <a:t>1- صعوبات </a:t>
            </a:r>
            <a:r>
              <a:rPr lang="ar-SA" dirty="0" smtClean="0">
                <a:solidFill>
                  <a:schemeClr val="tx1"/>
                </a:solidFill>
              </a:rPr>
              <a:t>التفكير</a:t>
            </a:r>
            <a:endParaRPr lang="ar-SA" dirty="0" smtClean="0">
              <a:solidFill>
                <a:schemeClr val="tx1"/>
              </a:solidFill>
            </a:endParaRPr>
          </a:p>
          <a:p>
            <a:pPr algn="r"/>
            <a:endParaRPr lang="ar-SA" dirty="0" smtClean="0">
              <a:solidFill>
                <a:schemeClr val="tx1"/>
              </a:solidFill>
            </a:endParaRPr>
          </a:p>
          <a:p>
            <a:pPr algn="r"/>
            <a:endParaRPr lang="ar-SA" dirty="0" smtClean="0">
              <a:solidFill>
                <a:schemeClr val="tx1"/>
              </a:solidFill>
            </a:endParaRPr>
          </a:p>
          <a:p>
            <a:pPr algn="r"/>
            <a:r>
              <a:rPr lang="ar-SA" dirty="0" smtClean="0">
                <a:solidFill>
                  <a:schemeClr val="tx1"/>
                </a:solidFill>
              </a:rPr>
              <a:t> 2- </a:t>
            </a:r>
            <a:r>
              <a:rPr lang="ar-SA" dirty="0" smtClean="0">
                <a:solidFill>
                  <a:schemeClr val="tx1"/>
                </a:solidFill>
              </a:rPr>
              <a:t>صعوبات اللغة الشفهية</a:t>
            </a:r>
            <a:endParaRPr lang="ar-SA" dirty="0" smtClean="0">
              <a:solidFill>
                <a:schemeClr val="tx1"/>
              </a:solidFill>
            </a:endParaRPr>
          </a:p>
          <a:p>
            <a:pPr algn="r"/>
            <a:endParaRPr lang="en-US" dirty="0">
              <a:solidFill>
                <a:schemeClr val="tx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1331640" y="692696"/>
            <a:ext cx="6477000" cy="782216"/>
          </a:xfrm>
        </p:spPr>
        <p:txBody>
          <a:bodyPr/>
          <a:lstStyle/>
          <a:p>
            <a:pPr algn="ctr"/>
            <a:r>
              <a:rPr lang="ar-SA" dirty="0" smtClean="0"/>
              <a:t>سؤال للمجموعة</a:t>
            </a:r>
            <a:endParaRPr lang="en-US" dirty="0"/>
          </a:p>
        </p:txBody>
      </p:sp>
      <p:sp>
        <p:nvSpPr>
          <p:cNvPr id="2" name="Subtitle 1"/>
          <p:cNvSpPr>
            <a:spLocks noGrp="1"/>
          </p:cNvSpPr>
          <p:nvPr>
            <p:ph type="subTitle" idx="1"/>
          </p:nvPr>
        </p:nvSpPr>
        <p:spPr>
          <a:xfrm>
            <a:off x="755576" y="1988840"/>
            <a:ext cx="7715304" cy="2514616"/>
          </a:xfrm>
        </p:spPr>
        <p:txBody>
          <a:bodyPr>
            <a:normAutofit/>
          </a:bodyPr>
          <a:lstStyle/>
          <a:p>
            <a:endParaRPr lang="ar-SA" dirty="0" smtClean="0">
              <a:solidFill>
                <a:schemeClr val="tx1"/>
              </a:solidFill>
            </a:endParaRPr>
          </a:p>
          <a:p>
            <a:pPr algn="ctr"/>
            <a:r>
              <a:rPr lang="ar-SA" sz="4000" dirty="0" smtClean="0">
                <a:solidFill>
                  <a:schemeClr val="tx1"/>
                </a:solidFill>
              </a:rPr>
              <a:t>الوظائف النمائية وظائف عقلية اساسية متداخلة مع بعضها البعض مالمقصود بذلك؟</a:t>
            </a:r>
            <a:endParaRPr lang="en-US" sz="40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1547664" y="404664"/>
            <a:ext cx="6477000" cy="782216"/>
          </a:xfrm>
        </p:spPr>
        <p:txBody>
          <a:bodyPr/>
          <a:lstStyle/>
          <a:p>
            <a:pPr algn="ctr"/>
            <a:r>
              <a:rPr lang="ar-SA" dirty="0" smtClean="0"/>
              <a:t>مصطلحات باللغة الإنجليزية</a:t>
            </a:r>
            <a:endParaRPr lang="en-US" dirty="0"/>
          </a:p>
        </p:txBody>
      </p:sp>
      <p:sp>
        <p:nvSpPr>
          <p:cNvPr id="2" name="Subtitle 1"/>
          <p:cNvSpPr>
            <a:spLocks noGrp="1"/>
          </p:cNvSpPr>
          <p:nvPr>
            <p:ph type="subTitle" idx="1"/>
          </p:nvPr>
        </p:nvSpPr>
        <p:spPr>
          <a:xfrm>
            <a:off x="755576" y="1844824"/>
            <a:ext cx="8001056" cy="3157558"/>
          </a:xfrm>
        </p:spPr>
        <p:txBody>
          <a:bodyPr>
            <a:normAutofit/>
          </a:bodyPr>
          <a:lstStyle/>
          <a:p>
            <a:pPr algn="r"/>
            <a:r>
              <a:rPr lang="en-US" dirty="0" smtClean="0"/>
              <a:t> </a:t>
            </a:r>
            <a:r>
              <a:rPr lang="ar-SA" dirty="0" smtClean="0"/>
              <a:t>  </a:t>
            </a:r>
            <a:r>
              <a:rPr lang="ar-SA" dirty="0" smtClean="0">
                <a:solidFill>
                  <a:schemeClr val="tx1"/>
                </a:solidFill>
              </a:rPr>
              <a:t>صعوبات التعلم النمائية </a:t>
            </a:r>
          </a:p>
          <a:p>
            <a:pPr algn="r"/>
            <a:r>
              <a:rPr lang="ar-SA" dirty="0" smtClean="0">
                <a:solidFill>
                  <a:schemeClr val="tx1"/>
                </a:solidFill>
              </a:rPr>
              <a:t> </a:t>
            </a:r>
            <a:r>
              <a:rPr lang="en-US" dirty="0" smtClean="0">
                <a:solidFill>
                  <a:schemeClr val="tx1"/>
                </a:solidFill>
              </a:rPr>
              <a:t>Developmental Learning Disabilities</a:t>
            </a:r>
            <a:endParaRPr lang="ar-SA" dirty="0" smtClean="0">
              <a:solidFill>
                <a:schemeClr val="tx1"/>
              </a:solidFill>
            </a:endParaRPr>
          </a:p>
          <a:p>
            <a:pPr algn="r"/>
            <a:r>
              <a:rPr lang="ar-SA" dirty="0" smtClean="0">
                <a:solidFill>
                  <a:schemeClr val="tx1"/>
                </a:solidFill>
              </a:rPr>
              <a:t>  صعوبات الانتباه</a:t>
            </a:r>
          </a:p>
          <a:p>
            <a:pPr algn="r"/>
            <a:r>
              <a:rPr lang="en-US" dirty="0" smtClean="0">
                <a:solidFill>
                  <a:schemeClr val="tx1"/>
                </a:solidFill>
              </a:rPr>
              <a:t>Attention disabilities</a:t>
            </a:r>
          </a:p>
          <a:p>
            <a:pPr algn="r"/>
            <a:r>
              <a:rPr lang="ar-SA" dirty="0" smtClean="0">
                <a:solidFill>
                  <a:schemeClr val="tx1"/>
                </a:solidFill>
              </a:rPr>
              <a:t>  صعوبات </a:t>
            </a:r>
            <a:r>
              <a:rPr lang="ar-SA" dirty="0" smtClean="0">
                <a:solidFill>
                  <a:schemeClr val="tx1"/>
                </a:solidFill>
              </a:rPr>
              <a:t>الذاكرة</a:t>
            </a:r>
          </a:p>
          <a:p>
            <a:pPr algn="r"/>
            <a:r>
              <a:rPr lang="en-US" dirty="0" smtClean="0">
                <a:solidFill>
                  <a:schemeClr val="tx1"/>
                </a:solidFill>
              </a:rPr>
              <a:t>Memory disabilities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1475656" y="332656"/>
            <a:ext cx="6477000" cy="1070248"/>
          </a:xfrm>
        </p:spPr>
        <p:txBody>
          <a:bodyPr/>
          <a:lstStyle/>
          <a:p>
            <a:pPr algn="ctr"/>
            <a:r>
              <a:rPr lang="ar-SA" dirty="0" smtClean="0"/>
              <a:t>مصطلحات باللغة الإنجليزية</a:t>
            </a:r>
            <a:endParaRPr lang="en-US" dirty="0"/>
          </a:p>
        </p:txBody>
      </p:sp>
      <p:sp>
        <p:nvSpPr>
          <p:cNvPr id="2" name="Subtitle 1"/>
          <p:cNvSpPr>
            <a:spLocks noGrp="1"/>
          </p:cNvSpPr>
          <p:nvPr>
            <p:ph type="subTitle" idx="1"/>
          </p:nvPr>
        </p:nvSpPr>
        <p:spPr>
          <a:xfrm>
            <a:off x="539552" y="1700808"/>
            <a:ext cx="8286808" cy="3157558"/>
          </a:xfrm>
        </p:spPr>
        <p:txBody>
          <a:bodyPr>
            <a:normAutofit/>
          </a:bodyPr>
          <a:lstStyle/>
          <a:p>
            <a:pPr algn="r"/>
            <a:r>
              <a:rPr lang="ar-SA" dirty="0" smtClean="0">
                <a:solidFill>
                  <a:schemeClr val="tx1"/>
                </a:solidFill>
              </a:rPr>
              <a:t>صعوبات الإدراك</a:t>
            </a:r>
          </a:p>
          <a:p>
            <a:pPr algn="r"/>
            <a:r>
              <a:rPr lang="en-US" dirty="0" smtClean="0">
                <a:solidFill>
                  <a:schemeClr val="tx1"/>
                </a:solidFill>
              </a:rPr>
              <a:t>Perceptual disabilities  </a:t>
            </a:r>
          </a:p>
          <a:p>
            <a:pPr algn="r"/>
            <a:r>
              <a:rPr lang="ar-SA" dirty="0" smtClean="0">
                <a:solidFill>
                  <a:schemeClr val="tx1"/>
                </a:solidFill>
              </a:rPr>
              <a:t>اضطرابات التفكير</a:t>
            </a:r>
          </a:p>
          <a:p>
            <a:pPr algn="r"/>
            <a:r>
              <a:rPr lang="en-US" dirty="0" smtClean="0">
                <a:solidFill>
                  <a:schemeClr val="tx1"/>
                </a:solidFill>
              </a:rPr>
              <a:t>Thinking disorders</a:t>
            </a:r>
          </a:p>
          <a:p>
            <a:pPr algn="r"/>
            <a:r>
              <a:rPr lang="ar-SA" dirty="0" smtClean="0">
                <a:solidFill>
                  <a:schemeClr val="tx1"/>
                </a:solidFill>
              </a:rPr>
              <a:t>اضطرابات اللغة الشفهية</a:t>
            </a:r>
          </a:p>
          <a:p>
            <a:pPr algn="r"/>
            <a:r>
              <a:rPr lang="en-US" dirty="0" smtClean="0">
                <a:solidFill>
                  <a:schemeClr val="tx1"/>
                </a:solidFill>
              </a:rPr>
              <a:t>Oral language disorders</a:t>
            </a:r>
            <a:endParaRPr lang="en-US" dirty="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1691680" y="116632"/>
            <a:ext cx="6477000" cy="1224136"/>
          </a:xfrm>
        </p:spPr>
        <p:txBody>
          <a:bodyPr/>
          <a:lstStyle/>
          <a:p>
            <a:pPr algn="ctr"/>
            <a:r>
              <a:rPr lang="ar-SA" dirty="0" smtClean="0"/>
              <a:t>الصعوبات النمائية</a:t>
            </a:r>
            <a:endParaRPr lang="en-US" dirty="0"/>
          </a:p>
        </p:txBody>
      </p:sp>
      <p:sp>
        <p:nvSpPr>
          <p:cNvPr id="2" name="Subtitle 1"/>
          <p:cNvSpPr>
            <a:spLocks noGrp="1"/>
          </p:cNvSpPr>
          <p:nvPr>
            <p:ph type="subTitle" idx="1"/>
          </p:nvPr>
        </p:nvSpPr>
        <p:spPr>
          <a:xfrm>
            <a:off x="251520" y="1556792"/>
            <a:ext cx="8429684" cy="3657600"/>
          </a:xfrm>
        </p:spPr>
        <p:txBody>
          <a:bodyPr/>
          <a:lstStyle/>
          <a:p>
            <a:pPr algn="r"/>
            <a:r>
              <a:rPr lang="ar-SA" dirty="0" smtClean="0">
                <a:solidFill>
                  <a:schemeClr val="tx1"/>
                </a:solidFill>
              </a:rPr>
              <a:t> * تشتمل على مظاهر القصور في المهارات الأساسية التي تعد متطلبات مسبقة يحتاج إليها الطفل كي يتعلم المواد الأكاديمية  مثل المهارات الحركية ، الإدراكية </a:t>
            </a:r>
          </a:p>
          <a:p>
            <a:pPr algn="r"/>
            <a:r>
              <a:rPr lang="ar-SA" dirty="0" smtClean="0">
                <a:solidFill>
                  <a:schemeClr val="tx1"/>
                </a:solidFill>
              </a:rPr>
              <a:t>، اللغة والتفكير .</a:t>
            </a:r>
          </a:p>
          <a:p>
            <a:pPr algn="r"/>
            <a:endParaRPr lang="ar-SA" dirty="0" smtClean="0">
              <a:solidFill>
                <a:schemeClr val="tx1"/>
              </a:solidFill>
            </a:endParaRPr>
          </a:p>
          <a:p>
            <a:pPr algn="r"/>
            <a:r>
              <a:rPr lang="ar-SA" dirty="0" smtClean="0">
                <a:solidFill>
                  <a:schemeClr val="tx1"/>
                </a:solidFill>
              </a:rPr>
              <a:t>* الغالبية العظمى من الأطفال يكونون قد تعلموا هذه المهارات قبل دخولهم المدرسة ولكن أطفال صعوبات التعلم غالباً مايحتاجون إلى تعليمهم تلك المهارات النمائية الأساسية .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1331640" y="332656"/>
            <a:ext cx="6477000" cy="1214264"/>
          </a:xfrm>
        </p:spPr>
        <p:txBody>
          <a:bodyPr/>
          <a:lstStyle/>
          <a:p>
            <a:pPr algn="ctr"/>
            <a:r>
              <a:rPr lang="ar-SA" dirty="0" smtClean="0"/>
              <a:t>الصعوبات النمائية</a:t>
            </a:r>
            <a:endParaRPr lang="en-US" dirty="0"/>
          </a:p>
        </p:txBody>
      </p:sp>
      <p:sp>
        <p:nvSpPr>
          <p:cNvPr id="2" name="Subtitle 1"/>
          <p:cNvSpPr>
            <a:spLocks noGrp="1"/>
          </p:cNvSpPr>
          <p:nvPr>
            <p:ph type="subTitle" idx="1"/>
          </p:nvPr>
        </p:nvSpPr>
        <p:spPr>
          <a:xfrm>
            <a:off x="467544" y="1340768"/>
            <a:ext cx="8215370" cy="2943244"/>
          </a:xfrm>
        </p:spPr>
        <p:txBody>
          <a:bodyPr/>
          <a:lstStyle/>
          <a:p>
            <a:pPr lvl="1" algn="r"/>
            <a:r>
              <a:rPr lang="ar-SA" dirty="0" smtClean="0"/>
              <a:t> * الكثير من هذه الصعوبات تظهر قبل دخول الطفل المدرسة ، ويتم اكتشافها غالباً عندما يبدأ الطفل بالفشل في تعلم الموضوعات الأكاديمية المدرسية. </a:t>
            </a:r>
          </a:p>
          <a:p>
            <a:pPr lvl="1" algn="r">
              <a:buFont typeface="Arial" charset="0"/>
              <a:buChar char="•"/>
            </a:pPr>
            <a:endParaRPr lang="ar-SA" dirty="0" smtClean="0"/>
          </a:p>
          <a:p>
            <a:pPr lvl="1" algn="r"/>
            <a:r>
              <a:rPr lang="ar-SA" dirty="0" smtClean="0"/>
              <a:t>* صعوبات التعلم النمائية أكثر شيوعاً بين الأطفال ذوي صعوبات التعلم.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تعريف صعوبات التعلم </a:t>
            </a:r>
            <a:r>
              <a:rPr lang="ar-SA" dirty="0" err="1" smtClean="0"/>
              <a:t>النمائية</a:t>
            </a:r>
            <a:endParaRPr lang="ar-SA" dirty="0"/>
          </a:p>
        </p:txBody>
      </p:sp>
      <p:sp>
        <p:nvSpPr>
          <p:cNvPr id="3" name="عنصر نائب للمحتوى 2"/>
          <p:cNvSpPr>
            <a:spLocks noGrp="1"/>
          </p:cNvSpPr>
          <p:nvPr>
            <p:ph sz="quarter" idx="1"/>
          </p:nvPr>
        </p:nvSpPr>
        <p:spPr/>
        <p:txBody>
          <a:bodyPr/>
          <a:lstStyle/>
          <a:p>
            <a:pPr algn="ctr">
              <a:buNone/>
            </a:pPr>
            <a:endParaRPr lang="ar-SA" dirty="0" smtClean="0"/>
          </a:p>
          <a:p>
            <a:pPr algn="ctr">
              <a:buNone/>
            </a:pPr>
            <a:r>
              <a:rPr lang="ar-SA" dirty="0" smtClean="0"/>
              <a:t>عرف الزيات الصعوبات </a:t>
            </a:r>
            <a:r>
              <a:rPr lang="ar-SA" dirty="0" err="1" smtClean="0"/>
              <a:t>النمائية</a:t>
            </a:r>
            <a:r>
              <a:rPr lang="ar-SA" dirty="0" smtClean="0"/>
              <a:t> </a:t>
            </a:r>
            <a:r>
              <a:rPr lang="ar-SA" dirty="0" err="1" smtClean="0"/>
              <a:t>1998م</a:t>
            </a:r>
            <a:r>
              <a:rPr lang="ar-SA" dirty="0" smtClean="0"/>
              <a:t> بأنها تلك الصعوبات التي تتناول العمليات ما قبل الأكاديمية والتي تتمثل في العمليات المعرفية المتعلقة بالانتباه والإدراك والذاكرة والتفكير واللغة والتي يعتمد عليها التحصيل الأكاديمي وتشكل أهم الأسس التي يقوم عليها النشاط العقلي المعرفي للفرد ومن ثم فإن أي اضطراب أو خلل يصيب واحدة أو أكثر من هذه العمليات يفرز بالضرورة العديد من الصعوبات الأكاديمية ولذا يمكن تقرير أن الصعوبات </a:t>
            </a:r>
            <a:r>
              <a:rPr lang="ar-SA" dirty="0" err="1" smtClean="0"/>
              <a:t>النمائية</a:t>
            </a:r>
            <a:r>
              <a:rPr lang="ar-SA" dirty="0" smtClean="0"/>
              <a:t> هي منشأ الصعوبات الأكاديمية اللاحقة والسبب الرئيسي لها.</a:t>
            </a:r>
            <a:r>
              <a:rPr lang="en-US" dirty="0" smtClean="0"/>
              <a:t> </a:t>
            </a: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1619672" y="332656"/>
            <a:ext cx="6477000" cy="1828800"/>
          </a:xfrm>
        </p:spPr>
        <p:txBody>
          <a:bodyPr/>
          <a:lstStyle/>
          <a:p>
            <a:pPr algn="ctr"/>
            <a:r>
              <a:rPr lang="ar-SA" dirty="0" smtClean="0"/>
              <a:t>الصعوبات التعلمية النمائية</a:t>
            </a:r>
            <a:endParaRPr lang="en-US" dirty="0"/>
          </a:p>
        </p:txBody>
      </p:sp>
      <p:sp>
        <p:nvSpPr>
          <p:cNvPr id="2" name="Subtitle 1"/>
          <p:cNvSpPr>
            <a:spLocks noGrp="1"/>
          </p:cNvSpPr>
          <p:nvPr>
            <p:ph type="subTitle" idx="1"/>
          </p:nvPr>
        </p:nvSpPr>
        <p:spPr/>
        <p:txBody>
          <a:bodyPr/>
          <a:lstStyle/>
          <a:p>
            <a:endParaRPr lang="en-US" dirty="0"/>
          </a:p>
        </p:txBody>
      </p:sp>
      <p:cxnSp>
        <p:nvCxnSpPr>
          <p:cNvPr id="4" name="Straight Arrow Connector 3"/>
          <p:cNvCxnSpPr/>
          <p:nvPr/>
        </p:nvCxnSpPr>
        <p:spPr>
          <a:xfrm rot="5400000">
            <a:off x="4216744" y="2992168"/>
            <a:ext cx="1000132" cy="158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graphicFrame>
        <p:nvGraphicFramePr>
          <p:cNvPr id="6" name="Table 5"/>
          <p:cNvGraphicFramePr>
            <a:graphicFrameLocks noGrp="1"/>
          </p:cNvGraphicFramePr>
          <p:nvPr/>
        </p:nvGraphicFramePr>
        <p:xfrm>
          <a:off x="107504" y="4077072"/>
          <a:ext cx="8858310" cy="1285884"/>
        </p:xfrm>
        <a:graphic>
          <a:graphicData uri="http://schemas.openxmlformats.org/drawingml/2006/table">
            <a:tbl>
              <a:tblPr firstRow="1" bandRow="1">
                <a:tableStyleId>{5C22544A-7EE6-4342-B048-85BDC9FD1C3A}</a:tableStyleId>
              </a:tblPr>
              <a:tblGrid>
                <a:gridCol w="1643072"/>
                <a:gridCol w="1785950"/>
                <a:gridCol w="1785950"/>
                <a:gridCol w="1785950"/>
                <a:gridCol w="1857388"/>
              </a:tblGrid>
              <a:tr h="1285884">
                <a:tc>
                  <a:txBody>
                    <a:bodyPr/>
                    <a:lstStyle/>
                    <a:p>
                      <a:pPr algn="ctr"/>
                      <a:endParaRPr lang="ar-SA" sz="2400" dirty="0" smtClean="0"/>
                    </a:p>
                    <a:p>
                      <a:pPr algn="ctr"/>
                      <a:r>
                        <a:rPr lang="ar-SA" sz="2400" dirty="0" smtClean="0"/>
                        <a:t>صعوبات</a:t>
                      </a:r>
                      <a:r>
                        <a:rPr lang="ar-SA" sz="2400" baseline="0" dirty="0" smtClean="0"/>
                        <a:t> اللغة</a:t>
                      </a:r>
                      <a:endParaRPr lang="ar-SA" sz="2400" dirty="0" smtClean="0"/>
                    </a:p>
                  </a:txBody>
                  <a:tcPr/>
                </a:tc>
                <a:tc>
                  <a:txBody>
                    <a:bodyPr/>
                    <a:lstStyle/>
                    <a:p>
                      <a:pPr algn="ctr"/>
                      <a:endParaRPr lang="ar-SA" sz="2400" dirty="0" smtClean="0"/>
                    </a:p>
                    <a:p>
                      <a:pPr algn="ctr"/>
                      <a:r>
                        <a:rPr lang="ar-SA" sz="2400" dirty="0" smtClean="0"/>
                        <a:t>صعوبات التذكر</a:t>
                      </a:r>
                      <a:endParaRPr lang="en-US" sz="2400" dirty="0"/>
                    </a:p>
                  </a:txBody>
                  <a:tcPr/>
                </a:tc>
                <a:tc>
                  <a:txBody>
                    <a:bodyPr/>
                    <a:lstStyle/>
                    <a:p>
                      <a:pPr algn="r"/>
                      <a:endParaRPr lang="ar-SA" sz="2400" dirty="0" smtClean="0"/>
                    </a:p>
                    <a:p>
                      <a:pPr algn="r"/>
                      <a:r>
                        <a:rPr lang="ar-SA" sz="2400" dirty="0" smtClean="0"/>
                        <a:t>صعوبات التفكير</a:t>
                      </a:r>
                      <a:endParaRPr lang="en-US" sz="2400" dirty="0"/>
                    </a:p>
                  </a:txBody>
                  <a:tcPr/>
                </a:tc>
                <a:tc>
                  <a:txBody>
                    <a:bodyPr/>
                    <a:lstStyle/>
                    <a:p>
                      <a:pPr algn="ctr"/>
                      <a:endParaRPr lang="ar-SA" sz="2400" dirty="0" smtClean="0"/>
                    </a:p>
                    <a:p>
                      <a:pPr algn="ctr"/>
                      <a:r>
                        <a:rPr lang="ar-SA" sz="2400" dirty="0" smtClean="0"/>
                        <a:t>صعوبات الإدراك</a:t>
                      </a:r>
                      <a:endParaRPr lang="en-US" sz="2400" dirty="0"/>
                    </a:p>
                  </a:txBody>
                  <a:tcPr/>
                </a:tc>
                <a:tc>
                  <a:txBody>
                    <a:bodyPr/>
                    <a:lstStyle/>
                    <a:p>
                      <a:pPr algn="ctr"/>
                      <a:endParaRPr lang="ar-SA" sz="2400" dirty="0" smtClean="0"/>
                    </a:p>
                    <a:p>
                      <a:pPr algn="ctr"/>
                      <a:r>
                        <a:rPr lang="ar-SA" sz="2400" dirty="0" smtClean="0"/>
                        <a:t>صعوبات الانتباه</a:t>
                      </a:r>
                      <a:endParaRPr lang="en-US" sz="2400" dirty="0"/>
                    </a:p>
                  </a:txBody>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1403648" y="692696"/>
            <a:ext cx="6477000" cy="1358280"/>
          </a:xfrm>
        </p:spPr>
        <p:txBody>
          <a:bodyPr/>
          <a:lstStyle/>
          <a:p>
            <a:pPr algn="ctr"/>
            <a:r>
              <a:rPr lang="ar-SA" dirty="0" smtClean="0"/>
              <a:t>سؤال للمجموعة</a:t>
            </a:r>
            <a:endParaRPr lang="en-US" dirty="0"/>
          </a:p>
        </p:txBody>
      </p:sp>
      <p:sp>
        <p:nvSpPr>
          <p:cNvPr id="2" name="Subtitle 1"/>
          <p:cNvSpPr>
            <a:spLocks noGrp="1"/>
          </p:cNvSpPr>
          <p:nvPr>
            <p:ph type="subTitle" idx="1"/>
          </p:nvPr>
        </p:nvSpPr>
        <p:spPr>
          <a:xfrm>
            <a:off x="611560" y="1916832"/>
            <a:ext cx="7786742" cy="2871806"/>
          </a:xfrm>
        </p:spPr>
        <p:txBody>
          <a:bodyPr/>
          <a:lstStyle/>
          <a:p>
            <a:pPr algn="ctr"/>
            <a:endParaRPr lang="ar-SA" sz="4000" dirty="0" smtClean="0">
              <a:solidFill>
                <a:schemeClr val="tx1"/>
              </a:solidFill>
            </a:endParaRPr>
          </a:p>
          <a:p>
            <a:pPr algn="ctr"/>
            <a:r>
              <a:rPr lang="ar-SA" sz="4000" dirty="0" smtClean="0">
                <a:solidFill>
                  <a:schemeClr val="tx1"/>
                </a:solidFill>
              </a:rPr>
              <a:t>ما علاقة الصعوبات النمائية بالصعوبات الأكاديمية؟</a:t>
            </a:r>
            <a:endParaRPr lang="en-US" sz="4000" dirty="0">
              <a:solidFill>
                <a:schemeClr val="tx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1691680" y="188640"/>
            <a:ext cx="6477000" cy="1358280"/>
          </a:xfrm>
        </p:spPr>
        <p:txBody>
          <a:bodyPr>
            <a:normAutofit fontScale="90000"/>
          </a:bodyPr>
          <a:lstStyle/>
          <a:p>
            <a:pPr algn="ctr"/>
            <a:r>
              <a:rPr lang="ar-SA" dirty="0" smtClean="0"/>
              <a:t>علاقة الصعوبات النمائية بالصعوبات الأكاديمية</a:t>
            </a:r>
            <a:endParaRPr lang="en-US" dirty="0"/>
          </a:p>
        </p:txBody>
      </p:sp>
      <p:sp>
        <p:nvSpPr>
          <p:cNvPr id="2" name="Subtitle 1"/>
          <p:cNvSpPr>
            <a:spLocks noGrp="1"/>
          </p:cNvSpPr>
          <p:nvPr>
            <p:ph type="subTitle" idx="1"/>
          </p:nvPr>
        </p:nvSpPr>
        <p:spPr>
          <a:xfrm>
            <a:off x="683568" y="1700808"/>
            <a:ext cx="8286808" cy="3888432"/>
          </a:xfrm>
        </p:spPr>
        <p:txBody>
          <a:bodyPr>
            <a:normAutofit fontScale="85000" lnSpcReduction="20000"/>
          </a:bodyPr>
          <a:lstStyle/>
          <a:p>
            <a:pPr algn="r"/>
            <a:r>
              <a:rPr lang="ar-SA" dirty="0" smtClean="0">
                <a:solidFill>
                  <a:schemeClr val="tx1"/>
                </a:solidFill>
              </a:rPr>
              <a:t>  * تؤثر تأثير واضح على التعلم الأكاديمي للطفل </a:t>
            </a:r>
            <a:r>
              <a:rPr lang="ar-SA" dirty="0" err="1" smtClean="0">
                <a:solidFill>
                  <a:schemeClr val="tx1"/>
                </a:solidFill>
              </a:rPr>
              <a:t>.</a:t>
            </a:r>
            <a:r>
              <a:rPr lang="ar-SA" dirty="0" smtClean="0">
                <a:solidFill>
                  <a:schemeClr val="tx1"/>
                </a:solidFill>
              </a:rPr>
              <a:t> </a:t>
            </a:r>
            <a:endParaRPr lang="ar-SA" dirty="0" smtClean="0">
              <a:solidFill>
                <a:schemeClr val="tx1"/>
              </a:solidFill>
            </a:endParaRPr>
          </a:p>
          <a:p>
            <a:pPr algn="r"/>
            <a:r>
              <a:rPr lang="ar-SA" dirty="0" smtClean="0">
                <a:solidFill>
                  <a:schemeClr val="tx1"/>
                </a:solidFill>
              </a:rPr>
              <a:t> </a:t>
            </a:r>
            <a:r>
              <a:rPr lang="ar-SA" dirty="0" smtClean="0">
                <a:solidFill>
                  <a:schemeClr val="tx1"/>
                </a:solidFill>
              </a:rPr>
              <a:t> </a:t>
            </a:r>
          </a:p>
          <a:p>
            <a:pPr algn="r"/>
            <a:r>
              <a:rPr lang="ar-SA" dirty="0" smtClean="0">
                <a:solidFill>
                  <a:schemeClr val="tx1"/>
                </a:solidFill>
              </a:rPr>
              <a:t> </a:t>
            </a:r>
            <a:r>
              <a:rPr lang="ar-SA" dirty="0" smtClean="0">
                <a:solidFill>
                  <a:schemeClr val="tx1"/>
                </a:solidFill>
              </a:rPr>
              <a:t> * العلاقة بين الصعوبات </a:t>
            </a:r>
            <a:r>
              <a:rPr lang="ar-SA" dirty="0" err="1" smtClean="0">
                <a:solidFill>
                  <a:schemeClr val="tx1"/>
                </a:solidFill>
              </a:rPr>
              <a:t>النمائية</a:t>
            </a:r>
            <a:r>
              <a:rPr lang="ar-SA" dirty="0" smtClean="0">
                <a:solidFill>
                  <a:schemeClr val="tx1"/>
                </a:solidFill>
              </a:rPr>
              <a:t> والأكاديمية علاقة السبب والنتيجة.</a:t>
            </a:r>
            <a:endParaRPr lang="ar-SA" dirty="0" smtClean="0">
              <a:solidFill>
                <a:schemeClr val="tx1"/>
              </a:solidFill>
            </a:endParaRPr>
          </a:p>
          <a:p>
            <a:pPr algn="r"/>
            <a:endParaRPr lang="ar-SA" dirty="0" smtClean="0">
              <a:solidFill>
                <a:schemeClr val="tx1"/>
              </a:solidFill>
            </a:endParaRPr>
          </a:p>
          <a:p>
            <a:pPr algn="r"/>
            <a:r>
              <a:rPr lang="ar-SA" dirty="0" smtClean="0">
                <a:solidFill>
                  <a:schemeClr val="tx1"/>
                </a:solidFill>
              </a:rPr>
              <a:t>ومن </a:t>
            </a:r>
            <a:r>
              <a:rPr lang="ar-SA" dirty="0" smtClean="0">
                <a:solidFill>
                  <a:schemeClr val="tx1"/>
                </a:solidFill>
              </a:rPr>
              <a:t>الأمثلة على </a:t>
            </a:r>
            <a:r>
              <a:rPr lang="ar-SA" dirty="0" smtClean="0">
                <a:solidFill>
                  <a:schemeClr val="tx1"/>
                </a:solidFill>
              </a:rPr>
              <a:t>ذلك</a:t>
            </a:r>
          </a:p>
          <a:p>
            <a:pPr algn="r"/>
            <a:r>
              <a:rPr lang="ar-SA" dirty="0" smtClean="0">
                <a:solidFill>
                  <a:schemeClr val="tx1"/>
                </a:solidFill>
              </a:rPr>
              <a:t> </a:t>
            </a:r>
            <a:endParaRPr lang="ar-SA" dirty="0" smtClean="0">
              <a:solidFill>
                <a:schemeClr val="tx1"/>
              </a:solidFill>
            </a:endParaRPr>
          </a:p>
          <a:p>
            <a:pPr algn="r"/>
            <a:r>
              <a:rPr lang="ar-SA" dirty="0" smtClean="0">
                <a:solidFill>
                  <a:schemeClr val="tx1"/>
                </a:solidFill>
              </a:rPr>
              <a:t>تعلم الكتابة : يتطلب كفاءة في كثير من المهارات الحركية والتآزر البصري الحركي ن الذاكرة التتابعية ....الخ</a:t>
            </a:r>
            <a:r>
              <a:rPr lang="ar-SA" dirty="0" smtClean="0">
                <a:solidFill>
                  <a:schemeClr val="tx1"/>
                </a:solidFill>
              </a:rPr>
              <a:t>.</a:t>
            </a:r>
          </a:p>
          <a:p>
            <a:pPr algn="r"/>
            <a:endParaRPr lang="ar-SA" dirty="0" smtClean="0">
              <a:solidFill>
                <a:schemeClr val="tx1"/>
              </a:solidFill>
            </a:endParaRPr>
          </a:p>
          <a:p>
            <a:pPr algn="r"/>
            <a:r>
              <a:rPr lang="ar-SA" dirty="0" smtClean="0">
                <a:solidFill>
                  <a:schemeClr val="tx1"/>
                </a:solidFill>
              </a:rPr>
              <a:t>تعلم القراءة: يتطلب كفاءة في القدرة على فهم اللغة واستخدامها، ومهارة الإدراك السمعي  في التعرف على اصوات الكلمات، والقدرة البصرية على تمييز الحروف والكلمات.   </a:t>
            </a:r>
            <a:endParaRPr lang="ar-SA"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1475656" y="188640"/>
            <a:ext cx="6477000" cy="1430288"/>
          </a:xfrm>
        </p:spPr>
        <p:txBody>
          <a:bodyPr>
            <a:normAutofit fontScale="90000"/>
          </a:bodyPr>
          <a:lstStyle/>
          <a:p>
            <a:pPr algn="ctr"/>
            <a:r>
              <a:rPr lang="ar-SA" dirty="0" smtClean="0"/>
              <a:t>علاقة الصعوبات النمائية بالصعوبات الأكاديمية</a:t>
            </a:r>
            <a:endParaRPr lang="en-US" dirty="0"/>
          </a:p>
        </p:txBody>
      </p:sp>
      <p:sp>
        <p:nvSpPr>
          <p:cNvPr id="2" name="Subtitle 1"/>
          <p:cNvSpPr>
            <a:spLocks noGrp="1"/>
          </p:cNvSpPr>
          <p:nvPr>
            <p:ph type="subTitle" idx="1"/>
          </p:nvPr>
        </p:nvSpPr>
        <p:spPr>
          <a:xfrm>
            <a:off x="539552" y="1772816"/>
            <a:ext cx="8143932" cy="3744416"/>
          </a:xfrm>
        </p:spPr>
        <p:txBody>
          <a:bodyPr/>
          <a:lstStyle/>
          <a:p>
            <a:pPr algn="r"/>
            <a:r>
              <a:rPr lang="ar-SA" dirty="0" smtClean="0">
                <a:solidFill>
                  <a:schemeClr val="tx1"/>
                </a:solidFill>
              </a:rPr>
              <a:t>تعلم الحساب : يتطلب كفاءة في المهارات البصرية المكانية ، والمفاهيم الكمية، والمعرفة بالأرقام ...الخ.</a:t>
            </a:r>
          </a:p>
          <a:p>
            <a:pPr algn="r"/>
            <a:r>
              <a:rPr lang="ar-SA" dirty="0" smtClean="0">
                <a:solidFill>
                  <a:schemeClr val="tx1"/>
                </a:solidFill>
              </a:rPr>
              <a:t>* هذه الوظائف النمائية( المهارات البصرية والسمعية واللغوية...الخ) تتطور بشكل كافي لدى غالبية الأطفال لتمكينهم من تعلم الموضوعات الاكاديمية ، وعندما تضطرب هذه الوظائف بدرجة كبيرة وواضحة ويعجز الطفل عن تعويضها من خلال وظائف اخرى ، عندئذ تكون لدية صعوبة في تعلم الكتابة أو التهجئة أو إجراء العمليات الحسابية</a:t>
            </a:r>
            <a:r>
              <a:rPr lang="ar-SA" dirty="0" smtClean="0"/>
              <a:t>.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1475656" y="548680"/>
            <a:ext cx="6477000" cy="566192"/>
          </a:xfrm>
        </p:spPr>
        <p:txBody>
          <a:bodyPr>
            <a:normAutofit fontScale="90000"/>
          </a:bodyPr>
          <a:lstStyle/>
          <a:p>
            <a:pPr algn="ctr"/>
            <a:r>
              <a:rPr lang="ar-SA" dirty="0" smtClean="0"/>
              <a:t>تنقسم صعوبات التعلم </a:t>
            </a:r>
            <a:r>
              <a:rPr lang="ar-SA" dirty="0" err="1" smtClean="0"/>
              <a:t>النمائية</a:t>
            </a:r>
            <a:r>
              <a:rPr lang="ar-SA" dirty="0" smtClean="0"/>
              <a:t> </a:t>
            </a:r>
            <a:r>
              <a:rPr lang="ar-SA" dirty="0" smtClean="0"/>
              <a:t>إلى</a:t>
            </a:r>
            <a:endParaRPr lang="en-US" dirty="0"/>
          </a:p>
        </p:txBody>
      </p:sp>
      <p:sp>
        <p:nvSpPr>
          <p:cNvPr id="2" name="Subtitle 1"/>
          <p:cNvSpPr>
            <a:spLocks noGrp="1"/>
          </p:cNvSpPr>
          <p:nvPr>
            <p:ph type="subTitle" idx="1"/>
          </p:nvPr>
        </p:nvSpPr>
        <p:spPr>
          <a:xfrm>
            <a:off x="611560" y="1556792"/>
            <a:ext cx="8358246" cy="3086120"/>
          </a:xfrm>
        </p:spPr>
        <p:txBody>
          <a:bodyPr/>
          <a:lstStyle/>
          <a:p>
            <a:pPr algn="r"/>
            <a:r>
              <a:rPr lang="ar-SA" dirty="0" smtClean="0">
                <a:solidFill>
                  <a:schemeClr val="tx1"/>
                </a:solidFill>
              </a:rPr>
              <a:t>1- صعوبات التعلم </a:t>
            </a:r>
            <a:r>
              <a:rPr lang="ar-SA" dirty="0" err="1" smtClean="0">
                <a:solidFill>
                  <a:schemeClr val="tx1"/>
                </a:solidFill>
              </a:rPr>
              <a:t>النمائية</a:t>
            </a:r>
            <a:r>
              <a:rPr lang="ar-SA" dirty="0" smtClean="0">
                <a:solidFill>
                  <a:schemeClr val="tx1"/>
                </a:solidFill>
              </a:rPr>
              <a:t> </a:t>
            </a:r>
            <a:r>
              <a:rPr lang="ar-SA" dirty="0" smtClean="0">
                <a:solidFill>
                  <a:schemeClr val="tx1"/>
                </a:solidFill>
              </a:rPr>
              <a:t>الأولية</a:t>
            </a:r>
            <a:endParaRPr lang="ar-SA" dirty="0" smtClean="0">
              <a:solidFill>
                <a:schemeClr val="tx1"/>
              </a:solidFill>
            </a:endParaRPr>
          </a:p>
          <a:p>
            <a:pPr algn="r"/>
            <a:endParaRPr lang="ar-SA" dirty="0" smtClean="0">
              <a:solidFill>
                <a:schemeClr val="tx1"/>
              </a:solidFill>
            </a:endParaRPr>
          </a:p>
          <a:p>
            <a:pPr algn="r"/>
            <a:endParaRPr lang="ar-SA" dirty="0" smtClean="0">
              <a:solidFill>
                <a:schemeClr val="tx1"/>
              </a:solidFill>
            </a:endParaRPr>
          </a:p>
          <a:p>
            <a:pPr algn="r"/>
            <a:r>
              <a:rPr lang="ar-SA" dirty="0" smtClean="0">
                <a:solidFill>
                  <a:schemeClr val="tx1"/>
                </a:solidFill>
              </a:rPr>
              <a:t>2- صعوبات التعلم </a:t>
            </a:r>
            <a:r>
              <a:rPr lang="ar-SA" dirty="0" err="1" smtClean="0">
                <a:solidFill>
                  <a:schemeClr val="tx1"/>
                </a:solidFill>
              </a:rPr>
              <a:t>النمائية</a:t>
            </a:r>
            <a:r>
              <a:rPr lang="ar-SA" dirty="0" smtClean="0">
                <a:solidFill>
                  <a:schemeClr val="tx1"/>
                </a:solidFill>
              </a:rPr>
              <a:t> </a:t>
            </a:r>
            <a:r>
              <a:rPr lang="ar-SA" dirty="0" smtClean="0">
                <a:solidFill>
                  <a:schemeClr val="tx1"/>
                </a:solidFill>
              </a:rPr>
              <a:t>الثانوية</a:t>
            </a: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ألوان متوسطة">
  <a:themeElements>
    <a:clrScheme name="ألوان متوسطة">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ألوان متوسطة">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ألوان متوسطة">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234</TotalTime>
  <Words>451</Words>
  <Application>Microsoft Office PowerPoint</Application>
  <PresentationFormat>عرض على الشاشة (3:4)‏</PresentationFormat>
  <Paragraphs>75</Paragraphs>
  <Slides>14</Slides>
  <Notes>0</Notes>
  <HiddenSlides>0</HiddenSlides>
  <MMClips>0</MMClips>
  <ScaleCrop>false</ScaleCrop>
  <HeadingPairs>
    <vt:vector size="4" baseType="variant">
      <vt:variant>
        <vt:lpstr>سمة</vt:lpstr>
      </vt:variant>
      <vt:variant>
        <vt:i4>1</vt:i4>
      </vt:variant>
      <vt:variant>
        <vt:lpstr>عناوين الشرائح</vt:lpstr>
      </vt:variant>
      <vt:variant>
        <vt:i4>14</vt:i4>
      </vt:variant>
    </vt:vector>
  </HeadingPairs>
  <TitlesOfParts>
    <vt:vector size="15" baseType="lpstr">
      <vt:lpstr>ألوان متوسطة</vt:lpstr>
      <vt:lpstr>صعوبات التعلم النمائية Developmental Learning Disabilities</vt:lpstr>
      <vt:lpstr>الصعوبات النمائية</vt:lpstr>
      <vt:lpstr>الصعوبات النمائية</vt:lpstr>
      <vt:lpstr>تعريف صعوبات التعلم النمائية</vt:lpstr>
      <vt:lpstr>الصعوبات التعلمية النمائية</vt:lpstr>
      <vt:lpstr>سؤال للمجموعة</vt:lpstr>
      <vt:lpstr>علاقة الصعوبات النمائية بالصعوبات الأكاديمية</vt:lpstr>
      <vt:lpstr>علاقة الصعوبات النمائية بالصعوبات الأكاديمية</vt:lpstr>
      <vt:lpstr>تنقسم صعوبات التعلم النمائية إلى</vt:lpstr>
      <vt:lpstr>صعوبات التعلم النمائية الأولية</vt:lpstr>
      <vt:lpstr>صعوبات التعلم النمائية الثانوية</vt:lpstr>
      <vt:lpstr>سؤال للمجموعة</vt:lpstr>
      <vt:lpstr>مصطلحات باللغة الإنجليزية</vt:lpstr>
      <vt:lpstr>مصطلحات باللغة الإنجليزية</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صعوبات التعلم النمائية Developmental Learning Disabilities</dc:title>
  <dc:creator>Jana</dc:creator>
  <cp:lastModifiedBy>user0</cp:lastModifiedBy>
  <cp:revision>22</cp:revision>
  <dcterms:created xsi:type="dcterms:W3CDTF">2010-10-08T15:29:47Z</dcterms:created>
  <dcterms:modified xsi:type="dcterms:W3CDTF">2015-03-09T16:55:10Z</dcterms:modified>
</cp:coreProperties>
</file>