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09" r:id="rId1"/>
  </p:sldMasterIdLst>
  <p:sldIdLst>
    <p:sldId id="259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69" r:id="rId1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5772"/>
    <a:srgbClr val="CD7B7B"/>
    <a:srgbClr val="CC99FF"/>
    <a:srgbClr val="C269FF"/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735" autoAdjust="0"/>
    <p:restoredTop sz="94660"/>
  </p:normalViewPr>
  <p:slideViewPr>
    <p:cSldViewPr snapToGrid="0">
      <p:cViewPr>
        <p:scale>
          <a:sx n="81" d="100"/>
          <a:sy n="81" d="100"/>
        </p:scale>
        <p:origin x="-33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0199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4512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942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00657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76068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4250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651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91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312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5208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441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CCAC0FC-989A-4FE2-BE58-52E36FF52493}" type="datetimeFigureOut">
              <a:rPr lang="ar-SA" smtClean="0"/>
              <a:t>10/01/1438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9BF5BD3-25ED-43AB-8433-2FC0F02074C9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260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r" defTabSz="914400" rtl="1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69" y="495172"/>
            <a:ext cx="11183731" cy="586752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084" y="4657725"/>
            <a:ext cx="146685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0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35427" y="2786051"/>
            <a:ext cx="4775200" cy="1364006"/>
          </a:xfrm>
        </p:spPr>
        <p:txBody>
          <a:bodyPr>
            <a:normAutofit/>
          </a:bodyPr>
          <a:lstStyle/>
          <a:p>
            <a:pPr marL="685800" indent="-685800" algn="r">
              <a:buFont typeface="Wingdings" panose="05000000000000000000" pitchFamily="2" charset="2"/>
              <a:buChar char="Ø"/>
            </a:pPr>
            <a:r>
              <a:rPr lang="ar-SA" dirty="0" smtClean="0"/>
              <a:t>إفساد المرأة . </a:t>
            </a:r>
            <a:r>
              <a:rPr lang="ar-SA" sz="2700" dirty="0" smtClean="0">
                <a:solidFill>
                  <a:schemeClr val="bg2">
                    <a:lumMod val="50000"/>
                  </a:schemeClr>
                </a:solidFill>
              </a:rPr>
              <a:t>فبفسادها يفسد جيل جديد</a:t>
            </a:r>
            <a:endParaRPr lang="ar-SA" sz="27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32" y="1583140"/>
            <a:ext cx="4948781" cy="4258101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8665030" y="812483"/>
            <a:ext cx="214811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ثامنًا : 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449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 هدف عدونا ؟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206989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سداسي 11"/>
          <p:cNvSpPr/>
          <p:nvPr/>
        </p:nvSpPr>
        <p:spPr>
          <a:xfrm>
            <a:off x="4020460" y="3042961"/>
            <a:ext cx="4267200" cy="3473904"/>
          </a:xfrm>
          <a:prstGeom prst="hexagon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800" dirty="0">
              <a:sym typeface="AGA Arabesque" panose="05010101010101010101" pitchFamily="2" charset="2"/>
            </a:endParaRPr>
          </a:p>
          <a:p>
            <a:pPr algn="ctr"/>
            <a:r>
              <a:rPr lang="ar-SA" sz="2400" dirty="0" smtClean="0">
                <a:sym typeface="AGA Arabesque" panose="05010101010101010101" pitchFamily="2" charset="2"/>
              </a:rPr>
              <a:t>وقد بين أنهم لن يرضوا بالتنازلات المحدودة بقوله :</a:t>
            </a:r>
            <a:r>
              <a:rPr lang="ar-SA" sz="4400" dirty="0" smtClean="0">
                <a:sym typeface="AGA Arabesque" panose="05010101010101010101" pitchFamily="2" charset="2"/>
              </a:rPr>
              <a:t> </a:t>
            </a:r>
            <a:r>
              <a:rPr lang="ar-SA" sz="2400" dirty="0" smtClean="0">
                <a:sym typeface="AGA Arabesque" panose="05010101010101010101" pitchFamily="2" charset="2"/>
              </a:rPr>
              <a:t> </a:t>
            </a:r>
            <a:r>
              <a:rPr lang="ar-SA" sz="2400" i="1" dirty="0">
                <a:solidFill>
                  <a:schemeClr val="accent5">
                    <a:lumMod val="75000"/>
                  </a:schemeClr>
                </a:solidFill>
              </a:rPr>
              <a:t>وَلَن </a:t>
            </a:r>
            <a:r>
              <a:rPr lang="ar-SA" sz="2400" i="1" dirty="0" err="1">
                <a:solidFill>
                  <a:schemeClr val="accent5">
                    <a:lumMod val="75000"/>
                  </a:schemeClr>
                </a:solidFill>
              </a:rPr>
              <a:t>تَرْضَىٰ</a:t>
            </a:r>
            <a:r>
              <a:rPr lang="ar-SA" sz="2400" i="1" dirty="0">
                <a:solidFill>
                  <a:schemeClr val="accent5">
                    <a:lumMod val="75000"/>
                  </a:schemeClr>
                </a:solidFill>
              </a:rPr>
              <a:t> عَنكَ الْيَهُودُ وَلَا </a:t>
            </a:r>
            <a:r>
              <a:rPr lang="ar-SA" sz="2400" i="1" dirty="0" err="1">
                <a:solidFill>
                  <a:schemeClr val="accent5">
                    <a:lumMod val="75000"/>
                  </a:schemeClr>
                </a:solidFill>
              </a:rPr>
              <a:t>النَّصَارَىٰ</a:t>
            </a:r>
            <a:r>
              <a:rPr lang="ar-SA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ar-SA" sz="2400" dirty="0" err="1">
                <a:solidFill>
                  <a:schemeClr val="accent5">
                    <a:lumMod val="75000"/>
                  </a:schemeClr>
                </a:solidFill>
              </a:rPr>
              <a:t>حَتَّىٰ</a:t>
            </a:r>
            <a:r>
              <a:rPr lang="ar-SA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ar-SA" sz="2400" i="1" dirty="0">
                <a:solidFill>
                  <a:schemeClr val="accent5">
                    <a:lumMod val="75000"/>
                  </a:schemeClr>
                </a:solidFill>
              </a:rPr>
              <a:t>تَتَّبِعَ مِلَّتَهُمْ</a:t>
            </a:r>
            <a:r>
              <a:rPr lang="ar-SA" sz="2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  <a:sym typeface="AGA Arabesque" panose="05010101010101010101" pitchFamily="2" charset="2"/>
              </a:rPr>
              <a:t> </a:t>
            </a:r>
            <a:r>
              <a:rPr lang="ar-SA" sz="2400" dirty="0" smtClean="0">
                <a:sym typeface="AGA Arabesque" panose="05010101010101010101" pitchFamily="2" charset="2"/>
              </a:rPr>
              <a:t>.</a:t>
            </a:r>
            <a:endParaRPr lang="ar-SA" sz="2400" dirty="0"/>
          </a:p>
        </p:txBody>
      </p:sp>
      <p:sp>
        <p:nvSpPr>
          <p:cNvPr id="13" name="سداسي 12"/>
          <p:cNvSpPr/>
          <p:nvPr/>
        </p:nvSpPr>
        <p:spPr>
          <a:xfrm>
            <a:off x="493487" y="1122132"/>
            <a:ext cx="4267200" cy="3473904"/>
          </a:xfrm>
          <a:prstGeom prst="hexagon">
            <a:avLst/>
          </a:prstGeom>
          <a:solidFill>
            <a:srgbClr val="CD7B7B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وقد بين الله سبحانه وتعالى خطورة الانسياق للكافرين بقوله سبحانه : </a:t>
            </a:r>
            <a:r>
              <a:rPr lang="ar-SA" sz="2400" dirty="0" smtClean="0">
                <a:sym typeface="AGA Arabesque" panose="05010101010101010101" pitchFamily="2" charset="2"/>
              </a:rPr>
              <a:t> </a:t>
            </a:r>
            <a:r>
              <a:rPr lang="ar-SA" sz="2400" i="1" dirty="0" smtClean="0">
                <a:solidFill>
                  <a:schemeClr val="accent5">
                    <a:lumMod val="75000"/>
                  </a:schemeClr>
                </a:solidFill>
              </a:rPr>
              <a:t>يَا أَيُّهَا الَّذِينَ آمَنُوا إِنْ تُطِيعُوا فَرِيقًا</a:t>
            </a: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</a:rPr>
              <a:t> مِنَ الَّذِينَ أُوتُوا الْكِتَابَ يَرُدُّوكُمْ بَعْدَ إِيمَانِكُمْ كَافِرِينَ</a:t>
            </a:r>
            <a:r>
              <a:rPr lang="ar-SA" sz="2400" dirty="0" smtClean="0">
                <a:solidFill>
                  <a:schemeClr val="accent5">
                    <a:lumMod val="75000"/>
                  </a:schemeClr>
                </a:solidFill>
                <a:sym typeface="AGA Arabesque" panose="05010101010101010101" pitchFamily="2" charset="2"/>
              </a:rPr>
              <a:t> </a:t>
            </a:r>
            <a:r>
              <a:rPr lang="ar-SA" sz="2400" dirty="0" smtClean="0">
                <a:sym typeface="AGA Arabesque" panose="05010101010101010101" pitchFamily="2" charset="2"/>
              </a:rPr>
              <a:t> .</a:t>
            </a:r>
          </a:p>
          <a:p>
            <a:pPr algn="ctr"/>
            <a:endParaRPr lang="ar-SA" sz="2800" dirty="0">
              <a:sym typeface="AGA Arabesque" panose="05010101010101010101" pitchFamily="2" charset="2"/>
            </a:endParaRPr>
          </a:p>
        </p:txBody>
      </p:sp>
      <p:sp>
        <p:nvSpPr>
          <p:cNvPr id="14" name="سداسي 13"/>
          <p:cNvSpPr/>
          <p:nvPr/>
        </p:nvSpPr>
        <p:spPr>
          <a:xfrm>
            <a:off x="7547433" y="1122132"/>
            <a:ext cx="4267200" cy="3473904"/>
          </a:xfrm>
          <a:prstGeom prst="hexagon">
            <a:avLst/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ذوبان شخصيتنا بالقضاء على علامات القوة وإخراج جيل ضعيف لا يؤمن بربه ولا يستطيع الصمود أمام الخطر والتحدي .</a:t>
            </a:r>
          </a:p>
          <a:p>
            <a:pPr algn="ctr"/>
            <a:endParaRPr lang="ar-SA" sz="2800" dirty="0">
              <a:sym typeface="AGA Arabesque" panose="05010101010101010101" pitchFamily="2" charset="2"/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4760687" y="928385"/>
            <a:ext cx="2960917" cy="76944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هدف العدو </a:t>
            </a:r>
            <a:endParaRPr lang="ar-SA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3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rgbClr val="CD7B7B"/>
                </a:solidFill>
              </a:rPr>
              <a:t>عزيزتي : </a:t>
            </a:r>
            <a:endParaRPr lang="ar-SA" b="1" dirty="0">
              <a:solidFill>
                <a:srgbClr val="CD7B7B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159500" y="2014194"/>
            <a:ext cx="5207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schemeClr val="bg1"/>
                </a:solidFill>
              </a:rPr>
              <a:t>شاركينا آرائك ومعلوماتك في ورقة العمل .</a:t>
            </a:r>
            <a:endParaRPr lang="ar-SA" sz="4800" dirty="0">
              <a:solidFill>
                <a:schemeClr val="bg1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759914"/>
            <a:ext cx="5397500" cy="505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34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1460500"/>
            <a:ext cx="10871200" cy="4876800"/>
          </a:xfrm>
          <a:prstGeom prst="rect">
            <a:avLst/>
          </a:prstGeom>
        </p:spPr>
      </p:pic>
      <p:sp>
        <p:nvSpPr>
          <p:cNvPr id="5" name="عنوان 1"/>
          <p:cNvSpPr txBox="1">
            <a:spLocks/>
          </p:cNvSpPr>
          <p:nvPr/>
        </p:nvSpPr>
        <p:spPr>
          <a:xfrm>
            <a:off x="1104900" y="203200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algn="ctr"/>
            <a:r>
              <a:rPr lang="ar-SA" sz="6000" dirty="0" smtClean="0">
                <a:solidFill>
                  <a:srgbClr val="B5577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مناقشة ورقة العمل </a:t>
            </a:r>
            <a:endParaRPr lang="ar-SA" sz="6000" dirty="0">
              <a:solidFill>
                <a:srgbClr val="B5577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992117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4114" y="570020"/>
            <a:ext cx="6618516" cy="3798780"/>
          </a:xfrm>
        </p:spPr>
        <p:txBody>
          <a:bodyPr>
            <a:normAutofit/>
          </a:bodyPr>
          <a:lstStyle/>
          <a:p>
            <a:pPr algn="ctr"/>
            <a:r>
              <a:rPr lang="ar-SA" sz="6000" dirty="0" smtClean="0">
                <a:solidFill>
                  <a:schemeClr val="bg1"/>
                </a:solidFill>
                <a:latin typeface="Aldhabi" panose="01000000000000000000" pitchFamily="2" charset="-78"/>
                <a:cs typeface="DecoType Naskh Extensions" panose="02010400000000000000" pitchFamily="2" charset="-78"/>
              </a:rPr>
              <a:t>سبحانك اللهم وبحمدك أشهد أن لا إله إلا انت </a:t>
            </a:r>
            <a:r>
              <a:rPr lang="ar-SA" sz="6000" dirty="0" err="1" smtClean="0">
                <a:solidFill>
                  <a:schemeClr val="bg1"/>
                </a:solidFill>
                <a:latin typeface="Aldhabi" panose="01000000000000000000" pitchFamily="2" charset="-78"/>
                <a:cs typeface="DecoType Naskh Extensions" panose="02010400000000000000" pitchFamily="2" charset="-78"/>
              </a:rPr>
              <a:t>استغفرك</a:t>
            </a:r>
            <a:r>
              <a:rPr lang="ar-SA" sz="6000" dirty="0" smtClean="0">
                <a:solidFill>
                  <a:schemeClr val="bg1"/>
                </a:solidFill>
                <a:latin typeface="Aldhabi" panose="01000000000000000000" pitchFamily="2" charset="-78"/>
                <a:cs typeface="DecoType Naskh Extensions" panose="02010400000000000000" pitchFamily="2" charset="-78"/>
              </a:rPr>
              <a:t> وأتوب إليك .</a:t>
            </a:r>
            <a:endParaRPr lang="ar-SA" sz="6000" dirty="0">
              <a:solidFill>
                <a:schemeClr val="bg1"/>
              </a:solidFill>
              <a:latin typeface="Aldhabi" panose="01000000000000000000" pitchFamily="2" charset="-78"/>
              <a:cs typeface="DecoType Naskh Extensions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7419860" y="5566271"/>
            <a:ext cx="3955143" cy="878072"/>
          </a:xfrm>
        </p:spPr>
        <p:txBody>
          <a:bodyPr/>
          <a:lstStyle/>
          <a:p>
            <a:r>
              <a:rPr lang="ar-SA" dirty="0" smtClean="0"/>
              <a:t>إشراف الأستاذة 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</a:t>
            </a:r>
            <a:r>
              <a:rPr lang="ar-SA" dirty="0" smtClean="0">
                <a:solidFill>
                  <a:srgbClr val="B55772"/>
                </a:solidFill>
              </a:rPr>
              <a:t>نوف بنت عبدالعزيز </a:t>
            </a:r>
            <a:r>
              <a:rPr lang="ar-SA" dirty="0" err="1" smtClean="0">
                <a:solidFill>
                  <a:srgbClr val="B55772"/>
                </a:solidFill>
              </a:rPr>
              <a:t>الضويحي</a:t>
            </a:r>
            <a:endParaRPr lang="ar-SA" dirty="0">
              <a:solidFill>
                <a:srgbClr val="B55772"/>
              </a:solidFill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648856" y="4598169"/>
            <a:ext cx="8787266" cy="968102"/>
          </a:xfrm>
        </p:spPr>
        <p:txBody>
          <a:bodyPr>
            <a:noAutofit/>
          </a:bodyPr>
          <a:lstStyle/>
          <a:p>
            <a:r>
              <a:rPr lang="ar-SA" dirty="0"/>
              <a:t>إعداد الطالبات :</a:t>
            </a:r>
            <a:br>
              <a:rPr lang="ar-SA" dirty="0"/>
            </a:br>
            <a:r>
              <a:rPr lang="ar-SA" dirty="0">
                <a:solidFill>
                  <a:srgbClr val="B55772"/>
                </a:solidFill>
              </a:rPr>
              <a:t>هتون الشهري </a:t>
            </a:r>
            <a:r>
              <a:rPr lang="ar-SA" dirty="0" smtClean="0">
                <a:solidFill>
                  <a:srgbClr val="B55772"/>
                </a:solidFill>
              </a:rPr>
              <a:t> - العنود </a:t>
            </a:r>
            <a:r>
              <a:rPr lang="ar-SA" dirty="0" err="1">
                <a:solidFill>
                  <a:srgbClr val="B55772"/>
                </a:solidFill>
              </a:rPr>
              <a:t>العبدالعالي</a:t>
            </a:r>
            <a:r>
              <a:rPr lang="ar-SA" dirty="0">
                <a:solidFill>
                  <a:srgbClr val="B55772"/>
                </a:solidFill>
              </a:rPr>
              <a:t> </a:t>
            </a:r>
            <a:r>
              <a:rPr lang="ar-SA" dirty="0" smtClean="0">
                <a:solidFill>
                  <a:srgbClr val="B55772"/>
                </a:solidFill>
              </a:rPr>
              <a:t>- </a:t>
            </a:r>
            <a:r>
              <a:rPr lang="ar-SA" dirty="0" err="1" smtClean="0">
                <a:solidFill>
                  <a:srgbClr val="B55772"/>
                </a:solidFill>
              </a:rPr>
              <a:t>ريوف</a:t>
            </a:r>
            <a:r>
              <a:rPr lang="ar-SA" dirty="0" smtClean="0">
                <a:solidFill>
                  <a:srgbClr val="B55772"/>
                </a:solidFill>
              </a:rPr>
              <a:t> </a:t>
            </a:r>
            <a:r>
              <a:rPr lang="ar-SA" dirty="0" err="1" smtClean="0">
                <a:solidFill>
                  <a:srgbClr val="B55772"/>
                </a:solidFill>
              </a:rPr>
              <a:t>النفيسه</a:t>
            </a:r>
            <a:r>
              <a:rPr lang="ar-SA" dirty="0" smtClean="0">
                <a:solidFill>
                  <a:srgbClr val="B55772"/>
                </a:solidFill>
              </a:rPr>
              <a:t> - عبير الشعلان - أمثال </a:t>
            </a:r>
            <a:r>
              <a:rPr lang="ar-SA" dirty="0">
                <a:solidFill>
                  <a:srgbClr val="B55772"/>
                </a:solidFill>
              </a:rPr>
              <a:t>المطيري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860" y="570020"/>
            <a:ext cx="4154661" cy="366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951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61708" y="2142063"/>
            <a:ext cx="9068586" cy="2590800"/>
          </a:xfrm>
        </p:spPr>
        <p:txBody>
          <a:bodyPr/>
          <a:lstStyle/>
          <a:p>
            <a:r>
              <a:rPr lang="ar-SA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آثار التحديات التي تواجه الثقافة الإسلامية</a:t>
            </a:r>
            <a:endParaRPr lang="ar-SA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37" y="187784"/>
            <a:ext cx="2459741" cy="9509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010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241243" y="1274148"/>
            <a:ext cx="5225291" cy="4275752"/>
          </a:xfrm>
        </p:spPr>
        <p:txBody>
          <a:bodyPr>
            <a:normAutofit/>
          </a:bodyPr>
          <a:lstStyle/>
          <a:p>
            <a:pPr marL="685800" indent="-685800" algn="justLow">
              <a:buFont typeface="Wingdings" panose="05000000000000000000" pitchFamily="2" charset="2"/>
              <a:buChar char="Ø"/>
            </a:pPr>
            <a:r>
              <a:rPr lang="ar-SA" sz="4000" dirty="0" smtClean="0"/>
              <a:t>تشويهُ الإسلام وإثارة الشبهات حول القرآن الكريم والسنة النبوية وعقيدة الإسلام وشريعته .</a:t>
            </a:r>
            <a:endParaRPr lang="ar-SA" sz="40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35" y="2680096"/>
            <a:ext cx="2498480" cy="1676400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267" y="3982955"/>
            <a:ext cx="2750233" cy="186500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198" y="2491553"/>
            <a:ext cx="2700114" cy="1812097"/>
          </a:xfrm>
          <a:prstGeom prst="rect">
            <a:avLst/>
          </a:prstGeo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60" y="622797"/>
            <a:ext cx="2880218" cy="2057299"/>
          </a:xfrm>
          <a:prstGeom prst="rect">
            <a:avLst/>
          </a:prstGeom>
        </p:spPr>
      </p:pic>
      <p:sp>
        <p:nvSpPr>
          <p:cNvPr id="11" name="مربع نص 10"/>
          <p:cNvSpPr txBox="1"/>
          <p:nvPr/>
        </p:nvSpPr>
        <p:spPr>
          <a:xfrm>
            <a:off x="8665030" y="812483"/>
            <a:ext cx="214811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أولا : 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42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13946" y="1255879"/>
            <a:ext cx="5635105" cy="3834156"/>
          </a:xfrm>
        </p:spPr>
        <p:txBody>
          <a:bodyPr>
            <a:normAutofit/>
          </a:bodyPr>
          <a:lstStyle/>
          <a:p>
            <a:pPr marL="685800" indent="-685800" algn="justLow">
              <a:buFont typeface="Wingdings" panose="05000000000000000000" pitchFamily="2" charset="2"/>
              <a:buChar char="Ø"/>
            </a:pPr>
            <a:r>
              <a:rPr lang="ar-SA" sz="4000" dirty="0" smtClean="0"/>
              <a:t>تفريقُ المسلمين وإزالة الوَحدة الإسلامية والدعوةُ إلى القوميات المتنوعة .</a:t>
            </a:r>
            <a:endParaRPr lang="ar-SA" sz="4000" dirty="0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19" y="921994"/>
            <a:ext cx="5157677" cy="3838692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5813946" y="4610100"/>
            <a:ext cx="573035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/>
              <a:t> قال سبحانه وتعالى :</a:t>
            </a:r>
            <a:r>
              <a:rPr lang="ar-SA" sz="2000" dirty="0" smtClean="0">
                <a:sym typeface="AGA Arabesque" panose="05010101010101010101" pitchFamily="2" charset="2"/>
              </a:rPr>
              <a:t></a:t>
            </a:r>
            <a:r>
              <a:rPr lang="ar-SA" sz="2000" dirty="0" smtClean="0">
                <a:solidFill>
                  <a:srgbClr val="009242"/>
                </a:solidFill>
                <a:sym typeface="AGA Arabesque" panose="05010101010101010101" pitchFamily="2" charset="2"/>
              </a:rPr>
              <a:t>وَتَعَاوَنُواْ عَلَى الْبِرِّ وَ اْلتَّقْوَى </a:t>
            </a:r>
            <a:r>
              <a:rPr lang="ar-SA" sz="2000" dirty="0" smtClean="0">
                <a:sym typeface="AGA Arabesque" panose="05010101010101010101" pitchFamily="2" charset="2"/>
              </a:rPr>
              <a:t>.</a:t>
            </a:r>
            <a:endParaRPr lang="ar-SA" sz="2000" dirty="0"/>
          </a:p>
        </p:txBody>
      </p:sp>
      <p:sp>
        <p:nvSpPr>
          <p:cNvPr id="9" name="مربع نص 8"/>
          <p:cNvSpPr txBox="1"/>
          <p:nvPr/>
        </p:nvSpPr>
        <p:spPr>
          <a:xfrm>
            <a:off x="3098042" y="5203208"/>
            <a:ext cx="841768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/>
              <a:t>وقد قال الرسول </a:t>
            </a:r>
            <a:r>
              <a:rPr lang="ar-SA" sz="2000" dirty="0" smtClean="0">
                <a:sym typeface="AGA Arabesque" panose="05010101010101010101" pitchFamily="2" charset="2"/>
              </a:rPr>
              <a:t> : (</a:t>
            </a:r>
            <a:r>
              <a:rPr lang="ar-SA" sz="2000" dirty="0" smtClean="0">
                <a:solidFill>
                  <a:schemeClr val="accent2">
                    <a:lumMod val="75000"/>
                  </a:schemeClr>
                </a:solidFill>
                <a:sym typeface="AGA Arabesque" panose="05010101010101010101" pitchFamily="2" charset="2"/>
              </a:rPr>
              <a:t>مَن قُتل تحت راية عِمِّيَّةٍ, أو ينصر عصبيَّةً, فقِتلَةٌ جاهليةٌ </a:t>
            </a:r>
            <a:r>
              <a:rPr lang="ar-SA" sz="2000" dirty="0" smtClean="0">
                <a:sym typeface="AGA Arabesque" panose="05010101010101010101" pitchFamily="2" charset="2"/>
              </a:rPr>
              <a:t>) .</a:t>
            </a:r>
            <a:endParaRPr lang="ar-SA" sz="2000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2647666" y="5772150"/>
            <a:ext cx="880138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/>
              <a:t>وقد قال عُمر </a:t>
            </a:r>
            <a:r>
              <a:rPr lang="ar-SA" sz="2000" dirty="0" smtClean="0">
                <a:sym typeface="AGA Arabesque" panose="05010101010101010101" pitchFamily="2" charset="2"/>
              </a:rPr>
              <a:t> : ( </a:t>
            </a:r>
            <a:r>
              <a:rPr lang="ar-SA" sz="2000" dirty="0" smtClean="0">
                <a:solidFill>
                  <a:srgbClr val="7030A0"/>
                </a:solidFill>
                <a:sym typeface="AGA Arabesque" panose="05010101010101010101" pitchFamily="2" charset="2"/>
              </a:rPr>
              <a:t>نحن قومٌ أعزنا الله بالإسلام فمهما ابتغينا العزة بغيرهِ أذلنا الله </a:t>
            </a:r>
            <a:r>
              <a:rPr lang="ar-SA" sz="2000" dirty="0" smtClean="0">
                <a:sym typeface="AGA Arabesque" panose="05010101010101010101" pitchFamily="2" charset="2"/>
              </a:rPr>
              <a:t>) .</a:t>
            </a:r>
            <a:endParaRPr lang="ar-SA" sz="2000" dirty="0"/>
          </a:p>
        </p:txBody>
      </p:sp>
      <p:sp>
        <p:nvSpPr>
          <p:cNvPr id="11" name="مربع نص 10"/>
          <p:cNvSpPr txBox="1"/>
          <p:nvPr/>
        </p:nvSpPr>
        <p:spPr>
          <a:xfrm>
            <a:off x="8665030" y="812483"/>
            <a:ext cx="214811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ثانيًا : 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217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21862" y="967621"/>
            <a:ext cx="10677668" cy="2039464"/>
          </a:xfrm>
        </p:spPr>
        <p:txBody>
          <a:bodyPr>
            <a:normAutofit/>
          </a:bodyPr>
          <a:lstStyle/>
          <a:p>
            <a:pPr marL="685800" indent="-685800" algn="r">
              <a:buFont typeface="Wingdings" panose="05000000000000000000" pitchFamily="2" charset="2"/>
              <a:buChar char="Ø"/>
            </a:pPr>
            <a:r>
              <a:rPr lang="ar-SA" sz="3600" dirty="0" smtClean="0"/>
              <a:t>الجهل بالإسلام وعقائده وأحكامه في كثير من بلاد الإسلام وانتشار البدع والخرافات والمذاهب الباطلة .</a:t>
            </a:r>
            <a:endParaRPr lang="ar-SA" sz="36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193" y="2821869"/>
            <a:ext cx="3655257" cy="309253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2" y="2814440"/>
            <a:ext cx="3128596" cy="309253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8057296" y="5935999"/>
            <a:ext cx="33164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زعيم القاديانية </a:t>
            </a:r>
            <a:r>
              <a:rPr lang="ar-SA" dirty="0" err="1" smtClean="0"/>
              <a:t>الميرزا</a:t>
            </a:r>
            <a:r>
              <a:rPr lang="ar-SA" dirty="0" smtClean="0"/>
              <a:t> غلام أحمد</a:t>
            </a:r>
            <a:endParaRPr lang="ar-SA" dirty="0"/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178" y="2814440"/>
            <a:ext cx="3150114" cy="3092530"/>
          </a:xfrm>
          <a:prstGeom prst="rect">
            <a:avLst/>
          </a:prstGeom>
        </p:spPr>
      </p:pic>
      <p:sp>
        <p:nvSpPr>
          <p:cNvPr id="8" name="مربع نص 7"/>
          <p:cNvSpPr txBox="1"/>
          <p:nvPr/>
        </p:nvSpPr>
        <p:spPr>
          <a:xfrm>
            <a:off x="1067784" y="5906970"/>
            <a:ext cx="61687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مؤسس البهائية </a:t>
            </a:r>
            <a:r>
              <a:rPr lang="ar-SA" dirty="0" err="1" smtClean="0"/>
              <a:t>الميرزا</a:t>
            </a:r>
            <a:r>
              <a:rPr lang="ar-SA" dirty="0" smtClean="0"/>
              <a:t> حسين علي نوري , الملقب بـ (بهاء الله ) </a:t>
            </a:r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8641442" y="520609"/>
            <a:ext cx="214811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ثالثًا: 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4273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87401" y="2190506"/>
            <a:ext cx="4697105" cy="2223436"/>
          </a:xfrm>
        </p:spPr>
        <p:txBody>
          <a:bodyPr>
            <a:normAutofit fontScale="90000"/>
          </a:bodyPr>
          <a:lstStyle/>
          <a:p>
            <a:pPr marL="685800" indent="-685800" algn="justLow">
              <a:buFont typeface="Wingdings" panose="05000000000000000000" pitchFamily="2" charset="2"/>
              <a:buChar char="Ø"/>
            </a:pPr>
            <a:r>
              <a:rPr lang="ar-SA" sz="4000" dirty="0" smtClean="0"/>
              <a:t>الهزيمةُ النفسية لدى بعض المسلمين والانبهار بالثقافة الغربية .</a:t>
            </a:r>
            <a:endParaRPr lang="ar-SA" sz="4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64" y="913558"/>
            <a:ext cx="5124878" cy="4777332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8665030" y="812483"/>
            <a:ext cx="214811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رابعًا : 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42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85372" y="1448514"/>
            <a:ext cx="10373625" cy="1586363"/>
          </a:xfrm>
        </p:spPr>
        <p:txBody>
          <a:bodyPr>
            <a:normAutofit/>
          </a:bodyPr>
          <a:lstStyle/>
          <a:p>
            <a:pPr marL="685800" indent="-685800" algn="r">
              <a:buFont typeface="Wingdings" panose="05000000000000000000" pitchFamily="2" charset="2"/>
              <a:buChar char="Ø"/>
            </a:pPr>
            <a:r>
              <a:rPr lang="ar-SA" sz="4000" dirty="0" smtClean="0"/>
              <a:t>إضعاف اللغة العربية التي اختارها الله لكتابه .</a:t>
            </a:r>
            <a:endParaRPr lang="ar-SA" sz="4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165" y="2805634"/>
            <a:ext cx="8556037" cy="350520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7910286" y="812483"/>
            <a:ext cx="290285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خامسًا : 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518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104262" y="1038379"/>
            <a:ext cx="6375779" cy="4297706"/>
          </a:xfrm>
        </p:spPr>
        <p:txBody>
          <a:bodyPr>
            <a:normAutofit/>
          </a:bodyPr>
          <a:lstStyle/>
          <a:p>
            <a:pPr marL="685800" indent="-685800" algn="r">
              <a:buFont typeface="Wingdings" panose="05000000000000000000" pitchFamily="2" charset="2"/>
              <a:buChar char="Ø"/>
            </a:pPr>
            <a:r>
              <a:rPr lang="ar-SA" sz="4000" dirty="0" smtClean="0"/>
              <a:t>إقصاءُ شريعة الإسلام من الحكم وتشجيع العلمانية في البلاد الإسلامية .</a:t>
            </a:r>
            <a:endParaRPr lang="ar-SA" sz="4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54" y="1304948"/>
            <a:ext cx="4581525" cy="40311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مربع نص 3"/>
          <p:cNvSpPr txBox="1"/>
          <p:nvPr/>
        </p:nvSpPr>
        <p:spPr>
          <a:xfrm>
            <a:off x="7881257" y="812483"/>
            <a:ext cx="2931887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سادسًا :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766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105400" y="1163294"/>
            <a:ext cx="6121400" cy="3942106"/>
          </a:xfrm>
        </p:spPr>
        <p:txBody>
          <a:bodyPr>
            <a:normAutofit/>
          </a:bodyPr>
          <a:lstStyle/>
          <a:p>
            <a:pPr marL="685800" indent="-685800" algn="r">
              <a:buFont typeface="Wingdings" panose="05000000000000000000" pitchFamily="2" charset="2"/>
              <a:buChar char="Ø"/>
            </a:pPr>
            <a:r>
              <a:rPr lang="ar-SA" dirty="0" smtClean="0"/>
              <a:t>إفساد التعليم وإضعاف التعليم الإسلامي .</a:t>
            </a:r>
            <a:endParaRPr lang="ar-SA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98" y="1000868"/>
            <a:ext cx="5238750" cy="4471017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>
            <a:off x="8418286" y="812483"/>
            <a:ext cx="239485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5400" dirty="0" smtClean="0">
                <a:solidFill>
                  <a:schemeClr val="bg1"/>
                </a:solidFill>
              </a:rPr>
              <a:t>سابعًا : </a:t>
            </a:r>
            <a:endParaRPr lang="ar-SA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444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319</TotalTime>
  <Words>282</Words>
  <Application>Microsoft Office PowerPoint</Application>
  <PresentationFormat>Custom</PresentationFormat>
  <Paragraphs>35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Savon</vt:lpstr>
      <vt:lpstr>PowerPoint Presentation</vt:lpstr>
      <vt:lpstr>آثار التحديات التي تواجه الثقافة الإسلامية</vt:lpstr>
      <vt:lpstr>تشويهُ الإسلام وإثارة الشبهات حول القرآن الكريم والسنة النبوية وعقيدة الإسلام وشريعته .</vt:lpstr>
      <vt:lpstr>تفريقُ المسلمين وإزالة الوَحدة الإسلامية والدعوةُ إلى القوميات المتنوعة .</vt:lpstr>
      <vt:lpstr>الجهل بالإسلام وعقائده وأحكامه في كثير من بلاد الإسلام وانتشار البدع والخرافات والمذاهب الباطلة .</vt:lpstr>
      <vt:lpstr>الهزيمةُ النفسية لدى بعض المسلمين والانبهار بالثقافة الغربية .</vt:lpstr>
      <vt:lpstr>إضعاف اللغة العربية التي اختارها الله لكتابه .</vt:lpstr>
      <vt:lpstr>إقصاءُ شريعة الإسلام من الحكم وتشجيع العلمانية في البلاد الإسلامية .</vt:lpstr>
      <vt:lpstr>إفساد التعليم وإضعاف التعليم الإسلامي .</vt:lpstr>
      <vt:lpstr>إفساد المرأة . فبفسادها يفسد جيل جديد</vt:lpstr>
      <vt:lpstr>ما هدف عدونا ؟</vt:lpstr>
      <vt:lpstr>PowerPoint Presentation</vt:lpstr>
      <vt:lpstr>عزيزتي : </vt:lpstr>
      <vt:lpstr>PowerPoint Presentation</vt:lpstr>
      <vt:lpstr>سبحانك اللهم وبحمدك أشهد أن لا إله إلا انت استغفرك وأتوب إليك 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alaa alshehri</dc:creator>
  <cp:lastModifiedBy>ultimte</cp:lastModifiedBy>
  <cp:revision>24</cp:revision>
  <dcterms:created xsi:type="dcterms:W3CDTF">2016-09-30T11:32:05Z</dcterms:created>
  <dcterms:modified xsi:type="dcterms:W3CDTF">2016-10-11T16:28:43Z</dcterms:modified>
</cp:coreProperties>
</file>