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72" r:id="rId2"/>
    <p:sldId id="300" r:id="rId3"/>
    <p:sldId id="301" r:id="rId4"/>
    <p:sldId id="302" r:id="rId5"/>
    <p:sldId id="299" r:id="rId6"/>
    <p:sldId id="296" r:id="rId7"/>
    <p:sldId id="297" r:id="rId8"/>
    <p:sldId id="298" r:id="rId9"/>
    <p:sldId id="294" r:id="rId10"/>
    <p:sldId id="293" r:id="rId11"/>
    <p:sldId id="256" r:id="rId12"/>
    <p:sldId id="257" r:id="rId13"/>
    <p:sldId id="258" r:id="rId14"/>
    <p:sldId id="259" r:id="rId15"/>
    <p:sldId id="260" r:id="rId16"/>
    <p:sldId id="261" r:id="rId17"/>
    <p:sldId id="262" r:id="rId18"/>
    <p:sldId id="263" r:id="rId19"/>
    <p:sldId id="264" r:id="rId20"/>
    <p:sldId id="265" r:id="rId21"/>
    <p:sldId id="266" r:id="rId22"/>
    <p:sldId id="267" r:id="rId23"/>
    <p:sldId id="268" r:id="rId24"/>
    <p:sldId id="269" r:id="rId25"/>
    <p:sldId id="270" r:id="rId26"/>
    <p:sldId id="271" r:id="rId27"/>
    <p:sldId id="303" r:id="rId28"/>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65441" autoAdjust="0"/>
    <p:restoredTop sz="86404" autoAdjust="0"/>
  </p:normalViewPr>
  <p:slideViewPr>
    <p:cSldViewPr>
      <p:cViewPr varScale="1">
        <p:scale>
          <a:sx n="93" d="100"/>
          <a:sy n="93" d="100"/>
        </p:scale>
        <p:origin x="-234" y="-10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varScale="1">
      <p:scale>
        <a:sx n="100" d="100"/>
        <a:sy n="100"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8FF0E39-B2EB-44A4-9342-97DDE7E5526C}" type="datetimeFigureOut">
              <a:rPr lang="ar-SA" smtClean="0"/>
              <a:pPr/>
              <a:t>12/05/36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C9CDFCC8-AC28-476F-88A2-FA6BECD35D9F}"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8FF0E39-B2EB-44A4-9342-97DDE7E5526C}" type="datetimeFigureOut">
              <a:rPr lang="ar-SA" smtClean="0"/>
              <a:pPr/>
              <a:t>12/05/36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C9CDFCC8-AC28-476F-88A2-FA6BECD35D9F}"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8FF0E39-B2EB-44A4-9342-97DDE7E5526C}" type="datetimeFigureOut">
              <a:rPr lang="ar-SA" smtClean="0"/>
              <a:pPr/>
              <a:t>12/05/36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C9CDFCC8-AC28-476F-88A2-FA6BECD35D9F}"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8FF0E39-B2EB-44A4-9342-97DDE7E5526C}" type="datetimeFigureOut">
              <a:rPr lang="ar-SA" smtClean="0"/>
              <a:pPr/>
              <a:t>12/05/36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C9CDFCC8-AC28-476F-88A2-FA6BECD35D9F}"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8FF0E39-B2EB-44A4-9342-97DDE7E5526C}" type="datetimeFigureOut">
              <a:rPr lang="ar-SA" smtClean="0"/>
              <a:pPr/>
              <a:t>12/05/36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C9CDFCC8-AC28-476F-88A2-FA6BECD35D9F}"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8FF0E39-B2EB-44A4-9342-97DDE7E5526C}" type="datetimeFigureOut">
              <a:rPr lang="ar-SA" smtClean="0"/>
              <a:pPr/>
              <a:t>12/05/36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C9CDFCC8-AC28-476F-88A2-FA6BECD35D9F}"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8FF0E39-B2EB-44A4-9342-97DDE7E5526C}" type="datetimeFigureOut">
              <a:rPr lang="ar-SA" smtClean="0"/>
              <a:pPr/>
              <a:t>12/05/36</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C9CDFCC8-AC28-476F-88A2-FA6BECD35D9F}"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8FF0E39-B2EB-44A4-9342-97DDE7E5526C}" type="datetimeFigureOut">
              <a:rPr lang="ar-SA" smtClean="0"/>
              <a:pPr/>
              <a:t>12/05/36</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C9CDFCC8-AC28-476F-88A2-FA6BECD35D9F}"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8FF0E39-B2EB-44A4-9342-97DDE7E5526C}" type="datetimeFigureOut">
              <a:rPr lang="ar-SA" smtClean="0"/>
              <a:pPr/>
              <a:t>12/05/36</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C9CDFCC8-AC28-476F-88A2-FA6BECD35D9F}"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8FF0E39-B2EB-44A4-9342-97DDE7E5526C}" type="datetimeFigureOut">
              <a:rPr lang="ar-SA" smtClean="0"/>
              <a:pPr/>
              <a:t>12/05/36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C9CDFCC8-AC28-476F-88A2-FA6BECD35D9F}"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8FF0E39-B2EB-44A4-9342-97DDE7E5526C}" type="datetimeFigureOut">
              <a:rPr lang="ar-SA" smtClean="0"/>
              <a:pPr/>
              <a:t>12/05/36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C9CDFCC8-AC28-476F-88A2-FA6BECD35D9F}"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8FF0E39-B2EB-44A4-9342-97DDE7E5526C}" type="datetimeFigureOut">
              <a:rPr lang="ar-SA" smtClean="0"/>
              <a:pPr/>
              <a:t>12/05/36</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C9CDFCC8-AC28-476F-88A2-FA6BECD35D9F}"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2"/>
          <p:cNvSpPr>
            <a:spLocks noGrp="1"/>
          </p:cNvSpPr>
          <p:nvPr>
            <p:ph type="ctrTitle"/>
          </p:nvPr>
        </p:nvSpPr>
        <p:spPr/>
        <p:txBody>
          <a:bodyPr/>
          <a:lstStyle/>
          <a:p>
            <a:endParaRPr lang="ar-SA"/>
          </a:p>
        </p:txBody>
      </p:sp>
      <p:sp>
        <p:nvSpPr>
          <p:cNvPr id="4" name="عنوان فرعي 3"/>
          <p:cNvSpPr>
            <a:spLocks noGrp="1"/>
          </p:cNvSpPr>
          <p:nvPr>
            <p:ph type="subTitle" idx="1"/>
          </p:nvPr>
        </p:nvSpPr>
        <p:spPr>
          <a:xfrm>
            <a:off x="0" y="116632"/>
            <a:ext cx="9144000" cy="6741368"/>
          </a:xfrm>
        </p:spPr>
        <p:txBody>
          <a:bodyPr>
            <a:normAutofit/>
          </a:bodyPr>
          <a:lstStyle/>
          <a:p>
            <a:pPr>
              <a:lnSpc>
                <a:spcPct val="115000"/>
              </a:lnSpc>
              <a:spcAft>
                <a:spcPts val="1000"/>
              </a:spcAft>
            </a:pPr>
            <a:r>
              <a:rPr lang="ar-SA" sz="4000" b="1" dirty="0" smtClean="0">
                <a:solidFill>
                  <a:srgbClr val="FF0000"/>
                </a:solidFill>
                <a:latin typeface="Calibri" panose="020F0502020204030204" pitchFamily="34" charset="0"/>
                <a:ea typeface="Calibri" panose="020F0502020204030204" pitchFamily="34" charset="0"/>
              </a:rPr>
              <a:t>نظرية الإدارة </a:t>
            </a:r>
            <a:r>
              <a:rPr lang="ar-SA" sz="4000" b="1" dirty="0">
                <a:solidFill>
                  <a:srgbClr val="FF0000"/>
                </a:solidFill>
                <a:latin typeface="Calibri" panose="020F0502020204030204" pitchFamily="34" charset="0"/>
                <a:ea typeface="Calibri" panose="020F0502020204030204" pitchFamily="34" charset="0"/>
              </a:rPr>
              <a:t>العلمية في دراسة التنظيم ( فردريك تايلور ) :</a:t>
            </a:r>
            <a:endParaRPr lang="en-US" sz="4000" b="1" dirty="0">
              <a:latin typeface="Calibri" panose="020F0502020204030204" pitchFamily="34" charset="0"/>
              <a:ea typeface="Calibri" panose="020F0502020204030204" pitchFamily="34" charset="0"/>
              <a:cs typeface="Arial" panose="020B0604020202020204" pitchFamily="34" charset="0"/>
            </a:endParaRPr>
          </a:p>
          <a:p>
            <a:pPr algn="just">
              <a:lnSpc>
                <a:spcPct val="115000"/>
              </a:lnSpc>
              <a:spcAft>
                <a:spcPts val="1000"/>
              </a:spcAft>
            </a:pPr>
            <a:r>
              <a:rPr lang="ar-SA" sz="4800" dirty="0">
                <a:solidFill>
                  <a:schemeClr val="tx1"/>
                </a:solidFill>
                <a:latin typeface="Calibri" panose="020F0502020204030204" pitchFamily="34" charset="0"/>
                <a:ea typeface="Calibri" panose="020F0502020204030204" pitchFamily="34" charset="0"/>
              </a:rPr>
              <a:t>توصف بنظرية الآلة لأنها أغفلت آدمية الفرد أو العامل الإنساني داخل التنظيم , واعتبرت الفرد كالآلة من منظور يقوم على استغلال أقصى طاقة فيزيقية لديه ، ويتحقق من خلال الاستغلال الأمثل لهذه الطاقة .</a:t>
            </a:r>
            <a:endParaRPr lang="en-US" sz="4800" dirty="0">
              <a:solidFill>
                <a:schemeClr val="tx1"/>
              </a:solidFill>
              <a:latin typeface="Calibri" panose="020F0502020204030204" pitchFamily="34" charset="0"/>
              <a:ea typeface="Calibri" panose="020F0502020204030204" pitchFamily="34" charset="0"/>
              <a:cs typeface="Arial" panose="020B0604020202020204" pitchFamily="34" charset="0"/>
            </a:endParaRPr>
          </a:p>
          <a:p>
            <a:endParaRPr lang="ar-SA" dirty="0"/>
          </a:p>
        </p:txBody>
      </p:sp>
    </p:spTree>
    <p:extLst>
      <p:ext uri="{BB962C8B-B14F-4D97-AF65-F5344CB8AC3E}">
        <p14:creationId xmlns:p14="http://schemas.microsoft.com/office/powerpoint/2010/main" xmlns="" val="69918767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endParaRPr lang="ar-SA" dirty="0"/>
          </a:p>
        </p:txBody>
      </p:sp>
      <p:sp>
        <p:nvSpPr>
          <p:cNvPr id="3" name="عنوان فرعي 2"/>
          <p:cNvSpPr>
            <a:spLocks noGrp="1"/>
          </p:cNvSpPr>
          <p:nvPr>
            <p:ph type="subTitle" idx="1"/>
          </p:nvPr>
        </p:nvSpPr>
        <p:spPr>
          <a:xfrm>
            <a:off x="0" y="0"/>
            <a:ext cx="9144000" cy="6957392"/>
          </a:xfrm>
        </p:spPr>
        <p:txBody>
          <a:bodyPr>
            <a:normAutofit/>
          </a:bodyPr>
          <a:lstStyle/>
          <a:p>
            <a:r>
              <a:rPr lang="ar-SA" b="1" dirty="0" err="1">
                <a:solidFill>
                  <a:srgbClr val="FF0000"/>
                </a:solidFill>
              </a:rPr>
              <a:t>فاجريت</a:t>
            </a:r>
            <a:r>
              <a:rPr lang="ar-SA" b="1" dirty="0">
                <a:solidFill>
                  <a:srgbClr val="FF0000"/>
                </a:solidFill>
              </a:rPr>
              <a:t> بحوث عديده يمكن تصنيفها وفق </a:t>
            </a:r>
            <a:r>
              <a:rPr lang="ar-SA" b="1" dirty="0" err="1">
                <a:solidFill>
                  <a:srgbClr val="FF0000"/>
                </a:solidFill>
              </a:rPr>
              <a:t>اتجهاتها</a:t>
            </a:r>
            <a:r>
              <a:rPr lang="ar-SA" b="1" dirty="0">
                <a:solidFill>
                  <a:srgbClr val="FF0000"/>
                </a:solidFill>
              </a:rPr>
              <a:t> في دراسة المشكلة ونوعيتها الى ثلاث اتجاهات</a:t>
            </a:r>
            <a:r>
              <a:rPr lang="en-US" b="1" dirty="0">
                <a:solidFill>
                  <a:srgbClr val="FF0000"/>
                </a:solidFill>
              </a:rPr>
              <a:t> :</a:t>
            </a:r>
            <a:r>
              <a:rPr lang="en-US" b="1" dirty="0"/>
              <a:t/>
            </a:r>
            <a:br>
              <a:rPr lang="en-US" b="1" dirty="0"/>
            </a:br>
            <a:r>
              <a:rPr lang="ar-SA" sz="4800" b="1" dirty="0" err="1">
                <a:solidFill>
                  <a:schemeClr val="tx1"/>
                </a:solidFill>
              </a:rPr>
              <a:t>أ_بحوث</a:t>
            </a:r>
            <a:r>
              <a:rPr lang="ar-SA" sz="4800" b="1" dirty="0">
                <a:solidFill>
                  <a:schemeClr val="tx1"/>
                </a:solidFill>
              </a:rPr>
              <a:t> اهتمت بالتغير في تخطيط موقع العمل </a:t>
            </a:r>
            <a:r>
              <a:rPr lang="ar-SA" sz="4800" b="1" dirty="0" err="1">
                <a:solidFill>
                  <a:schemeClr val="tx1"/>
                </a:solidFill>
              </a:rPr>
              <a:t>وتاثيره</a:t>
            </a:r>
            <a:r>
              <a:rPr lang="ar-SA" sz="4800" b="1" dirty="0">
                <a:solidFill>
                  <a:schemeClr val="tx1"/>
                </a:solidFill>
              </a:rPr>
              <a:t> في زياده انتاجية العمال ومقاومتهم لهذا التغير</a:t>
            </a:r>
            <a:r>
              <a:rPr lang="en-US" sz="4800" b="1" dirty="0">
                <a:solidFill>
                  <a:schemeClr val="tx1"/>
                </a:solidFill>
              </a:rPr>
              <a:t>.</a:t>
            </a:r>
            <a:br>
              <a:rPr lang="en-US" sz="4800" b="1" dirty="0">
                <a:solidFill>
                  <a:schemeClr val="tx1"/>
                </a:solidFill>
              </a:rPr>
            </a:br>
            <a:r>
              <a:rPr lang="ar-SA" sz="4800" b="1" dirty="0" err="1">
                <a:solidFill>
                  <a:schemeClr val="tx1"/>
                </a:solidFill>
              </a:rPr>
              <a:t>ب_بحوث</a:t>
            </a:r>
            <a:r>
              <a:rPr lang="ar-SA" sz="4800" b="1" dirty="0">
                <a:solidFill>
                  <a:schemeClr val="tx1"/>
                </a:solidFill>
              </a:rPr>
              <a:t> اهتمت بالتحليل المتواصل لبنية وظائف </a:t>
            </a:r>
            <a:r>
              <a:rPr lang="ar-SA" sz="4800" b="1" dirty="0" err="1">
                <a:solidFill>
                  <a:schemeClr val="tx1"/>
                </a:solidFill>
              </a:rPr>
              <a:t>الجماعه</a:t>
            </a:r>
            <a:r>
              <a:rPr lang="ar-SA" sz="4800" b="1" dirty="0">
                <a:solidFill>
                  <a:schemeClr val="tx1"/>
                </a:solidFill>
              </a:rPr>
              <a:t> </a:t>
            </a:r>
            <a:r>
              <a:rPr lang="ar-SA" sz="4800" b="1" dirty="0" err="1">
                <a:solidFill>
                  <a:schemeClr val="tx1"/>
                </a:solidFill>
              </a:rPr>
              <a:t>الصغيره</a:t>
            </a:r>
            <a:r>
              <a:rPr lang="en-US" sz="4800" b="1" dirty="0">
                <a:solidFill>
                  <a:schemeClr val="tx1"/>
                </a:solidFill>
              </a:rPr>
              <a:t> .</a:t>
            </a:r>
            <a:br>
              <a:rPr lang="en-US" sz="4800" b="1" dirty="0">
                <a:solidFill>
                  <a:schemeClr val="tx1"/>
                </a:solidFill>
              </a:rPr>
            </a:br>
            <a:r>
              <a:rPr lang="ar-SA" sz="4800" b="1" dirty="0" err="1">
                <a:solidFill>
                  <a:schemeClr val="tx1"/>
                </a:solidFill>
              </a:rPr>
              <a:t>ج_بحوث</a:t>
            </a:r>
            <a:r>
              <a:rPr lang="ar-SA" sz="4800" b="1" dirty="0">
                <a:solidFill>
                  <a:schemeClr val="tx1"/>
                </a:solidFill>
              </a:rPr>
              <a:t> تمثل تيارا فكريا اهتم </a:t>
            </a:r>
            <a:r>
              <a:rPr lang="ar-SA" sz="4800" b="1" dirty="0" err="1">
                <a:solidFill>
                  <a:schemeClr val="tx1"/>
                </a:solidFill>
              </a:rPr>
              <a:t>بدراسه</a:t>
            </a:r>
            <a:r>
              <a:rPr lang="ar-SA" sz="4800" b="1" dirty="0">
                <a:solidFill>
                  <a:schemeClr val="tx1"/>
                </a:solidFill>
              </a:rPr>
              <a:t> </a:t>
            </a:r>
            <a:r>
              <a:rPr lang="ar-SA" sz="4800" b="1" dirty="0" err="1">
                <a:solidFill>
                  <a:schemeClr val="tx1"/>
                </a:solidFill>
              </a:rPr>
              <a:t>العلاقه</a:t>
            </a:r>
            <a:r>
              <a:rPr lang="ar-SA" sz="4800" b="1" dirty="0">
                <a:solidFill>
                  <a:schemeClr val="tx1"/>
                </a:solidFill>
              </a:rPr>
              <a:t> بين التنظيم والمجتمع المحلي</a:t>
            </a:r>
            <a:endParaRPr lang="ar-SA" sz="4800" dirty="0">
              <a:solidFill>
                <a:schemeClr val="tx1"/>
              </a:solidFill>
            </a:endParaRPr>
          </a:p>
        </p:txBody>
      </p:sp>
    </p:spTree>
    <p:extLst>
      <p:ext uri="{BB962C8B-B14F-4D97-AF65-F5344CB8AC3E}">
        <p14:creationId xmlns:p14="http://schemas.microsoft.com/office/powerpoint/2010/main" xmlns="" val="79840876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endParaRPr lang="ar-SA" dirty="0"/>
          </a:p>
        </p:txBody>
      </p:sp>
      <p:sp>
        <p:nvSpPr>
          <p:cNvPr id="3" name="عنوان فرعي 2"/>
          <p:cNvSpPr>
            <a:spLocks noGrp="1"/>
          </p:cNvSpPr>
          <p:nvPr>
            <p:ph type="subTitle" idx="1"/>
          </p:nvPr>
        </p:nvSpPr>
        <p:spPr>
          <a:xfrm>
            <a:off x="0" y="0"/>
            <a:ext cx="9144000" cy="6858000"/>
          </a:xfrm>
        </p:spPr>
        <p:txBody>
          <a:bodyPr>
            <a:normAutofit/>
          </a:bodyPr>
          <a:lstStyle/>
          <a:p>
            <a:r>
              <a:rPr lang="ar-SA" b="1" dirty="0">
                <a:solidFill>
                  <a:srgbClr val="FF0000"/>
                </a:solidFill>
              </a:rPr>
              <a:t>- </a:t>
            </a:r>
            <a:r>
              <a:rPr lang="ar-SA" b="1" dirty="0" err="1">
                <a:solidFill>
                  <a:srgbClr val="FF0000"/>
                </a:solidFill>
              </a:rPr>
              <a:t>كيرت</a:t>
            </a:r>
            <a:r>
              <a:rPr lang="ar-SA" b="1" dirty="0">
                <a:solidFill>
                  <a:srgbClr val="FF0000"/>
                </a:solidFill>
              </a:rPr>
              <a:t> ليفين ودراسة </a:t>
            </a:r>
            <a:r>
              <a:rPr lang="ar-SA" b="1" dirty="0" err="1">
                <a:solidFill>
                  <a:srgbClr val="FF0000"/>
                </a:solidFill>
              </a:rPr>
              <a:t>ديناميات</a:t>
            </a:r>
            <a:r>
              <a:rPr lang="ar-SA" b="1" dirty="0">
                <a:solidFill>
                  <a:srgbClr val="FF0000"/>
                </a:solidFill>
              </a:rPr>
              <a:t> الجماعة:</a:t>
            </a:r>
            <a:endParaRPr lang="en-US" dirty="0">
              <a:solidFill>
                <a:srgbClr val="FF0000"/>
              </a:solidFill>
            </a:endParaRPr>
          </a:p>
          <a:p>
            <a:r>
              <a:rPr lang="ar-SA" dirty="0">
                <a:solidFill>
                  <a:schemeClr val="tx1"/>
                </a:solidFill>
              </a:rPr>
              <a:t>قام العالم </a:t>
            </a:r>
            <a:r>
              <a:rPr lang="ar-SA" dirty="0" err="1">
                <a:solidFill>
                  <a:schemeClr val="tx1"/>
                </a:solidFill>
              </a:rPr>
              <a:t>كيرت</a:t>
            </a:r>
            <a:r>
              <a:rPr lang="ar-SA" dirty="0">
                <a:solidFill>
                  <a:schemeClr val="tx1"/>
                </a:solidFill>
              </a:rPr>
              <a:t> ليفين مع </a:t>
            </a:r>
            <a:r>
              <a:rPr lang="ar-SA" dirty="0" err="1">
                <a:solidFill>
                  <a:schemeClr val="tx1"/>
                </a:solidFill>
              </a:rPr>
              <a:t>وايت</a:t>
            </a:r>
            <a:r>
              <a:rPr lang="ar-SA" dirty="0">
                <a:solidFill>
                  <a:schemeClr val="tx1"/>
                </a:solidFill>
              </a:rPr>
              <a:t> وليبت بإجراء دراسة تجريبية لحركة </a:t>
            </a:r>
            <a:r>
              <a:rPr lang="ar-SA" dirty="0" err="1">
                <a:solidFill>
                  <a:schemeClr val="tx1"/>
                </a:solidFill>
              </a:rPr>
              <a:t>ودينامية</a:t>
            </a:r>
            <a:r>
              <a:rPr lang="ar-SA" dirty="0">
                <a:solidFill>
                  <a:schemeClr val="tx1"/>
                </a:solidFill>
              </a:rPr>
              <a:t> الجماعة مستخدما في ذلك خبرته وأفكاره</a:t>
            </a:r>
            <a:endParaRPr lang="en-US" dirty="0">
              <a:solidFill>
                <a:schemeClr val="tx1"/>
              </a:solidFill>
            </a:endParaRPr>
          </a:p>
          <a:p>
            <a:r>
              <a:rPr lang="ar-SA" dirty="0">
                <a:solidFill>
                  <a:schemeClr val="tx1"/>
                </a:solidFill>
              </a:rPr>
              <a:t>أضاف ليفين بعدا جديدا تمثل في دراسة العلاقة بين السلطة والدافعية رغم أن ليفين أجرى تجربته على مجموعة من التلاميذ وليس داخل تنظيمات صناعية إلا أنها نقلت مدرسة العلاقات الإنسانية من الرؤية المحدودة لعلاقة الرضا عن العمل بين العمال وإنتاجياتهم ومن رؤية التنظيم كنسق اجتماعي مغلق إلى رؤية أكثر </a:t>
            </a:r>
            <a:r>
              <a:rPr lang="ar-SA" dirty="0" err="1">
                <a:solidFill>
                  <a:schemeClr val="tx1"/>
                </a:solidFill>
              </a:rPr>
              <a:t>شمولية .</a:t>
            </a:r>
            <a:r>
              <a:rPr lang="ar-SA" dirty="0">
                <a:solidFill>
                  <a:schemeClr val="tx1"/>
                </a:solidFill>
              </a:rPr>
              <a:t> فقد أسهمت بقدر ما في ظهور مداخل جديدة في العلاقات الإنسانية مثل </a:t>
            </a:r>
            <a:r>
              <a:rPr lang="ar-SA" dirty="0" err="1">
                <a:solidFill>
                  <a:schemeClr val="tx1"/>
                </a:solidFill>
              </a:rPr>
              <a:t>مدخل (تدرج </a:t>
            </a:r>
            <a:r>
              <a:rPr lang="ar-SA" dirty="0">
                <a:solidFill>
                  <a:schemeClr val="tx1"/>
                </a:solidFill>
              </a:rPr>
              <a:t>) الحاجات </a:t>
            </a:r>
            <a:r>
              <a:rPr lang="ar-SA" dirty="0" err="1">
                <a:solidFill>
                  <a:schemeClr val="tx1"/>
                </a:solidFill>
              </a:rPr>
              <a:t>ومدخل </a:t>
            </a:r>
            <a:r>
              <a:rPr lang="ar-SA" dirty="0">
                <a:solidFill>
                  <a:schemeClr val="tx1"/>
                </a:solidFill>
              </a:rPr>
              <a:t>(القيادة والسلوك </a:t>
            </a:r>
            <a:r>
              <a:rPr lang="ar-SA" dirty="0" err="1">
                <a:solidFill>
                  <a:schemeClr val="tx1"/>
                </a:solidFill>
              </a:rPr>
              <a:t>التنظيمي )</a:t>
            </a:r>
            <a:endParaRPr lang="en-US" dirty="0">
              <a:solidFill>
                <a:schemeClr val="tx1"/>
              </a:solidFill>
            </a:endParaRPr>
          </a:p>
          <a:p>
            <a:r>
              <a:rPr lang="ar-SA" dirty="0">
                <a:solidFill>
                  <a:schemeClr val="tx1"/>
                </a:solidFill>
              </a:rPr>
              <a:t>ويرى كل من ريتشارد هال و </a:t>
            </a:r>
            <a:r>
              <a:rPr lang="ar-SA" dirty="0" err="1">
                <a:solidFill>
                  <a:schemeClr val="tx1"/>
                </a:solidFill>
              </a:rPr>
              <a:t>بيو</a:t>
            </a:r>
            <a:r>
              <a:rPr lang="ar-SA" dirty="0">
                <a:solidFill>
                  <a:schemeClr val="tx1"/>
                </a:solidFill>
              </a:rPr>
              <a:t> أن </a:t>
            </a:r>
            <a:r>
              <a:rPr lang="ar-SA" dirty="0" err="1">
                <a:solidFill>
                  <a:schemeClr val="tx1"/>
                </a:solidFill>
              </a:rPr>
              <a:t>إلتون</a:t>
            </a:r>
            <a:r>
              <a:rPr lang="ar-SA" dirty="0">
                <a:solidFill>
                  <a:schemeClr val="tx1"/>
                </a:solidFill>
              </a:rPr>
              <a:t> مايو ومساعديه </a:t>
            </a:r>
            <a:r>
              <a:rPr lang="ar-SA" dirty="0" err="1">
                <a:solidFill>
                  <a:schemeClr val="tx1"/>
                </a:solidFill>
              </a:rPr>
              <a:t>وكيرت</a:t>
            </a:r>
            <a:r>
              <a:rPr lang="ar-SA" dirty="0">
                <a:solidFill>
                  <a:schemeClr val="tx1"/>
                </a:solidFill>
              </a:rPr>
              <a:t> ليفين ومساعديه هم المؤسسون </a:t>
            </a:r>
            <a:r>
              <a:rPr lang="ar-SA" dirty="0" err="1">
                <a:solidFill>
                  <a:schemeClr val="tx1"/>
                </a:solidFill>
              </a:rPr>
              <a:t>الحقيقيون</a:t>
            </a:r>
            <a:r>
              <a:rPr lang="ar-SA" dirty="0">
                <a:solidFill>
                  <a:schemeClr val="tx1"/>
                </a:solidFill>
              </a:rPr>
              <a:t> لنظريات الجماعة في مدرسة العلاقات الإنسانية.</a:t>
            </a:r>
            <a:endParaRPr lang="en-US" dirty="0">
              <a:solidFill>
                <a:schemeClr val="tx1"/>
              </a:solidFill>
            </a:endParaRPr>
          </a:p>
          <a:p>
            <a:endParaRPr lang="ar-SA"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0" y="0"/>
            <a:ext cx="9144000" cy="6858000"/>
          </a:xfrm>
        </p:spPr>
        <p:txBody>
          <a:bodyPr>
            <a:normAutofit fontScale="92500" lnSpcReduction="10000"/>
          </a:bodyPr>
          <a:lstStyle/>
          <a:p>
            <a:r>
              <a:rPr lang="ar-SA" b="1" dirty="0">
                <a:solidFill>
                  <a:srgbClr val="FF0000"/>
                </a:solidFill>
              </a:rPr>
              <a:t>الانتقادات الموجهة لمدرسة العلاقات الإنسانية:</a:t>
            </a:r>
            <a:endParaRPr lang="en-US" dirty="0">
              <a:solidFill>
                <a:srgbClr val="FF0000"/>
              </a:solidFill>
            </a:endParaRPr>
          </a:p>
          <a:p>
            <a:pPr marL="514350" lvl="0" indent="-514350">
              <a:buFont typeface="+mj-lt"/>
              <a:buAutoNum type="arabicPeriod"/>
            </a:pPr>
            <a:r>
              <a:rPr lang="ar-SA" dirty="0"/>
              <a:t>أغفلت مدرسة العلاقات الإنسانية في دراستها للتنظيم </a:t>
            </a:r>
            <a:r>
              <a:rPr lang="ar-SA" dirty="0" err="1"/>
              <a:t>وديناميات</a:t>
            </a:r>
            <a:r>
              <a:rPr lang="ar-SA" dirty="0"/>
              <a:t> الجماعة تأثير عدد العوامل الخارجية مثل تأثير السوق </a:t>
            </a:r>
            <a:endParaRPr lang="en-US" dirty="0"/>
          </a:p>
          <a:p>
            <a:pPr marL="514350" lvl="0" indent="-514350">
              <a:buFont typeface="+mj-lt"/>
              <a:buAutoNum type="arabicPeriod"/>
            </a:pPr>
            <a:r>
              <a:rPr lang="ar-SA" dirty="0"/>
              <a:t>لم تشر إسهامات مدرسة العلاقات الإنسانية إلى وجود صراع مصالح بين الأفراد وصاحب العمل </a:t>
            </a:r>
            <a:endParaRPr lang="en-US" dirty="0"/>
          </a:p>
          <a:p>
            <a:pPr marL="514350" lvl="0" indent="-514350">
              <a:buFont typeface="+mj-lt"/>
              <a:buAutoNum type="arabicPeriod"/>
            </a:pPr>
            <a:r>
              <a:rPr lang="ar-SA" dirty="0"/>
              <a:t>الانطلاقات الأساسية لمدرسة العلاقات الإنسانية ممثلة بإسهامات مايو ومساعديه قد اهتمت ببعض جوانب قضيه حاجة الفرد للانتماء بينما أغفلت باقي الجوانب المهمة التي تعتبر دعائم لبنية الدوافع </a:t>
            </a:r>
            <a:endParaRPr lang="en-US" dirty="0"/>
          </a:p>
          <a:p>
            <a:pPr marL="514350" lvl="0" indent="-514350">
              <a:buFont typeface="+mj-lt"/>
              <a:buAutoNum type="arabicPeriod"/>
            </a:pPr>
            <a:r>
              <a:rPr lang="ar-SA" dirty="0"/>
              <a:t>انصب اهتمام مدرسة العلاقات الإنسانية على دراسة العنصر الإنساني في العمل وأغفلت الجانب الرسمي للتنظيم </a:t>
            </a:r>
            <a:endParaRPr lang="en-US" dirty="0"/>
          </a:p>
          <a:p>
            <a:pPr marL="514350" lvl="0" indent="-514350">
              <a:buFont typeface="+mj-lt"/>
              <a:buAutoNum type="arabicPeriod"/>
            </a:pPr>
            <a:r>
              <a:rPr lang="ar-SA" dirty="0"/>
              <a:t>رغم إجراء الكثير من دراسات العلاقات الإنسانية على الجماعات الرسمية فلا توجد سوى دراسات محدودة حاولت الإجابة على تساؤل عن مدى عمومية أو انتشار هذه الجماعات وأهميتها </a:t>
            </a:r>
            <a:r>
              <a:rPr lang="ar-SA" dirty="0" err="1"/>
              <a:t>الحقيقية</a:t>
            </a:r>
            <a:r>
              <a:rPr lang="ar-SA" dirty="0"/>
              <a:t> </a:t>
            </a:r>
            <a:endParaRPr lang="en-US" dirty="0"/>
          </a:p>
          <a:p>
            <a:pPr marL="514350" lvl="0" indent="-514350">
              <a:buFont typeface="+mj-lt"/>
              <a:buAutoNum type="arabicPeriod"/>
            </a:pPr>
            <a:r>
              <a:rPr lang="ar-SA" dirty="0"/>
              <a:t>التحيز الواضح من جانب علماء النفس الاجتماعيين لدراسة الجوانب النفسية الاجتماعية دون توفر أدوات بحثية لدراسة التنظيم ككل.</a:t>
            </a:r>
            <a:endParaRPr lang="en-US" dirty="0"/>
          </a:p>
          <a:p>
            <a:endParaRPr lang="ar-SA"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0" y="0"/>
            <a:ext cx="9144000" cy="6669360"/>
          </a:xfrm>
        </p:spPr>
        <p:txBody>
          <a:bodyPr/>
          <a:lstStyle/>
          <a:p>
            <a:pPr>
              <a:buNone/>
            </a:pPr>
            <a:r>
              <a:rPr lang="ar-SA" dirty="0"/>
              <a:t> </a:t>
            </a:r>
            <a:endParaRPr lang="en-US" dirty="0"/>
          </a:p>
          <a:p>
            <a:pPr algn="ctr">
              <a:buNone/>
            </a:pPr>
            <a:r>
              <a:rPr lang="ar-SA" b="1" dirty="0">
                <a:solidFill>
                  <a:srgbClr val="FF0000"/>
                </a:solidFill>
              </a:rPr>
              <a:t>ماكس فيبر والنمط المثالي </a:t>
            </a:r>
            <a:r>
              <a:rPr lang="ar-SA" b="1" dirty="0" err="1">
                <a:solidFill>
                  <a:srgbClr val="FF0000"/>
                </a:solidFill>
              </a:rPr>
              <a:t>للبيروقراطية</a:t>
            </a:r>
            <a:r>
              <a:rPr lang="ar-SA" b="1" dirty="0" err="1" smtClean="0">
                <a:solidFill>
                  <a:srgbClr val="FF0000"/>
                </a:solidFill>
              </a:rPr>
              <a:t>:</a:t>
            </a:r>
            <a:endParaRPr lang="ar-SA" b="1" dirty="0" smtClean="0">
              <a:solidFill>
                <a:srgbClr val="FF0000"/>
              </a:solidFill>
            </a:endParaRPr>
          </a:p>
          <a:p>
            <a:pPr>
              <a:buNone/>
            </a:pPr>
            <a:endParaRPr lang="ar-SA" b="1" dirty="0"/>
          </a:p>
          <a:p>
            <a:pPr>
              <a:buNone/>
            </a:pPr>
            <a:endParaRPr lang="en-US" dirty="0"/>
          </a:p>
          <a:p>
            <a:pPr>
              <a:buNone/>
            </a:pPr>
            <a:r>
              <a:rPr lang="ar-SA" dirty="0"/>
              <a:t>تكمن أهمية أعمال فيبر في تجازوها للأساليب التي كانت متبعة في دراسة البيروقراطية وما يرتبط </a:t>
            </a:r>
            <a:r>
              <a:rPr lang="ar-SA" dirty="0" err="1"/>
              <a:t>بها</a:t>
            </a:r>
            <a:r>
              <a:rPr lang="ar-SA" dirty="0"/>
              <a:t> من تعريفات أضاف إليها فيبر بعدا </a:t>
            </a:r>
            <a:r>
              <a:rPr lang="ar-SA" dirty="0" err="1"/>
              <a:t>سوسيولوجيا</a:t>
            </a:r>
            <a:r>
              <a:rPr lang="ar-SA" dirty="0"/>
              <a:t> مهما واستخدم فيبر أسلوبا أخر يقوم على المسح التاريخي للبيروقراطية عبر العصور الوسطى </a:t>
            </a:r>
            <a:r>
              <a:rPr lang="ar-SA" dirty="0" smtClean="0"/>
              <a:t>والحديثة</a:t>
            </a:r>
            <a:endParaRPr lang="ar-SA"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0" y="0"/>
            <a:ext cx="9144000" cy="6858000"/>
          </a:xfrm>
        </p:spPr>
        <p:txBody>
          <a:bodyPr>
            <a:normAutofit fontScale="92500" lnSpcReduction="10000"/>
          </a:bodyPr>
          <a:lstStyle/>
          <a:p>
            <a:pPr>
              <a:buNone/>
            </a:pPr>
            <a:r>
              <a:rPr lang="ar-SA" dirty="0"/>
              <a:t>وأسفر الاستقراء التاريخي المعتمد على المقارنة عن دلالات أشارت الى توجه المجتمعات الحديثة نحو اكتساب خصائص البيروقراطية كما مكن هذا الأسلوب ماكس فيبر أن يصوغ نموذجا وظيفيا يقوم على قاعدة ثنائية الارتكاز: </a:t>
            </a:r>
            <a:r>
              <a:rPr lang="ar-SA" dirty="0">
                <a:solidFill>
                  <a:srgbClr val="FF0000"/>
                </a:solidFill>
              </a:rPr>
              <a:t>1- </a:t>
            </a:r>
            <a:r>
              <a:rPr lang="ar-SA" dirty="0" err="1">
                <a:solidFill>
                  <a:srgbClr val="FF0000"/>
                </a:solidFill>
              </a:rPr>
              <a:t>الرشادة</a:t>
            </a:r>
            <a:r>
              <a:rPr lang="ar-SA" dirty="0">
                <a:solidFill>
                  <a:srgbClr val="FF0000"/>
                </a:solidFill>
              </a:rPr>
              <a:t> 2- القانون </a:t>
            </a:r>
            <a:endParaRPr lang="en-US" dirty="0">
              <a:solidFill>
                <a:srgbClr val="FF0000"/>
              </a:solidFill>
            </a:endParaRPr>
          </a:p>
          <a:p>
            <a:pPr>
              <a:buNone/>
            </a:pPr>
            <a:r>
              <a:rPr lang="ar-SA" dirty="0"/>
              <a:t>والى جانب الدور الرئيسي لإسهام ماكس فيبر في ظهور المداخل البنائية في دراسة التنظيم يوجد دور مهم نسبيا </a:t>
            </a:r>
            <a:r>
              <a:rPr lang="ar-SA" dirty="0" err="1"/>
              <a:t>لشستر</a:t>
            </a:r>
            <a:r>
              <a:rPr lang="ar-SA" dirty="0"/>
              <a:t> برنارد في إثراء تلك المداخل </a:t>
            </a:r>
            <a:endParaRPr lang="en-US" dirty="0"/>
          </a:p>
          <a:p>
            <a:pPr>
              <a:buNone/>
            </a:pPr>
            <a:r>
              <a:rPr lang="ar-SA" b="1" dirty="0">
                <a:solidFill>
                  <a:srgbClr val="FF0000"/>
                </a:solidFill>
              </a:rPr>
              <a:t>يمكن تصنيف المداخل البنائية المنطلقة من نمط ماكس فيبر إلى مجموعتين </a:t>
            </a:r>
            <a:r>
              <a:rPr lang="ar-SA" b="1" dirty="0" err="1">
                <a:solidFill>
                  <a:srgbClr val="FF0000"/>
                </a:solidFill>
              </a:rPr>
              <a:t>أساسيتين :</a:t>
            </a:r>
            <a:endParaRPr lang="en-US" dirty="0">
              <a:solidFill>
                <a:srgbClr val="FF0000"/>
              </a:solidFill>
            </a:endParaRPr>
          </a:p>
          <a:p>
            <a:pPr lvl="0">
              <a:buNone/>
            </a:pPr>
            <a:r>
              <a:rPr lang="ar-SA" dirty="0"/>
              <a:t>مداخل ودراسات </a:t>
            </a:r>
            <a:r>
              <a:rPr lang="ar-SA" dirty="0" err="1"/>
              <a:t>إمبيريقية</a:t>
            </a:r>
            <a:r>
              <a:rPr lang="ar-SA" dirty="0"/>
              <a:t> تهتم بالتنظيمين الرسمي وغير الرسمي </a:t>
            </a:r>
            <a:endParaRPr lang="en-US" dirty="0"/>
          </a:p>
          <a:p>
            <a:pPr lvl="0">
              <a:buNone/>
            </a:pPr>
            <a:r>
              <a:rPr lang="ar-SA" dirty="0"/>
              <a:t>مداخل ودراسات </a:t>
            </a:r>
            <a:r>
              <a:rPr lang="ar-SA" dirty="0" err="1"/>
              <a:t>إمبيريقية</a:t>
            </a:r>
            <a:r>
              <a:rPr lang="ar-SA" dirty="0"/>
              <a:t> تركز اهتماماتها على </a:t>
            </a:r>
            <a:r>
              <a:rPr lang="ar-SA" dirty="0" err="1"/>
              <a:t>مايؤكده</a:t>
            </a:r>
            <a:r>
              <a:rPr lang="ar-SA" dirty="0"/>
              <a:t> نمط فيبر المثالي على العناصر الرشيدة والكفاءة التنظيمية وعلاقة البناء البيروقراطي بالشخصية.</a:t>
            </a:r>
            <a:endParaRPr lang="en-US" dirty="0"/>
          </a:p>
          <a:p>
            <a:pPr>
              <a:buNone/>
            </a:pPr>
            <a:r>
              <a:rPr lang="ar-SA" dirty="0"/>
              <a:t> </a:t>
            </a:r>
            <a:endParaRPr lang="en-US" dirty="0"/>
          </a:p>
          <a:p>
            <a:r>
              <a:rPr lang="ar-SA" dirty="0"/>
              <a:t> </a:t>
            </a:r>
            <a:endParaRPr lang="en-US" dirty="0"/>
          </a:p>
          <a:p>
            <a:endParaRPr lang="ar-SA"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0" y="0"/>
            <a:ext cx="9144000" cy="6858000"/>
          </a:xfrm>
        </p:spPr>
        <p:txBody>
          <a:bodyPr>
            <a:normAutofit/>
          </a:bodyPr>
          <a:lstStyle/>
          <a:p>
            <a:pPr>
              <a:buNone/>
            </a:pPr>
            <a:r>
              <a:rPr lang="ar-SA" dirty="0"/>
              <a:t> </a:t>
            </a:r>
            <a:endParaRPr lang="en-US" dirty="0"/>
          </a:p>
          <a:p>
            <a:pPr>
              <a:buNone/>
            </a:pPr>
            <a:r>
              <a:rPr lang="ar-SA" dirty="0">
                <a:solidFill>
                  <a:srgbClr val="FF0000"/>
                </a:solidFill>
              </a:rPr>
              <a:t>يصنف فيبر السلطة إلى أنماط ثلاثة أساسية يستند كل منها على أسس معينة للشرعية:</a:t>
            </a:r>
            <a:endParaRPr lang="en-US" dirty="0">
              <a:solidFill>
                <a:srgbClr val="FF0000"/>
              </a:solidFill>
            </a:endParaRPr>
          </a:p>
          <a:p>
            <a:pPr lvl="0">
              <a:buNone/>
            </a:pPr>
            <a:r>
              <a:rPr lang="ar-SA" dirty="0">
                <a:solidFill>
                  <a:srgbClr val="FF0000"/>
                </a:solidFill>
              </a:rPr>
              <a:t>السلطة </a:t>
            </a:r>
            <a:r>
              <a:rPr lang="ar-SA" dirty="0" err="1">
                <a:solidFill>
                  <a:srgbClr val="FF0000"/>
                </a:solidFill>
              </a:rPr>
              <a:t>الملهمة </a:t>
            </a:r>
            <a:r>
              <a:rPr lang="ar-SA" dirty="0">
                <a:solidFill>
                  <a:srgbClr val="FF0000"/>
                </a:solidFill>
              </a:rPr>
              <a:t>: </a:t>
            </a:r>
            <a:r>
              <a:rPr lang="ar-SA" dirty="0"/>
              <a:t>يستمد هذا النمط شرعيته من الخصائص غير العادية التي يتصف </a:t>
            </a:r>
            <a:r>
              <a:rPr lang="ar-SA" dirty="0" err="1"/>
              <a:t>بها</a:t>
            </a:r>
            <a:r>
              <a:rPr lang="ar-SA" dirty="0"/>
              <a:t> القائد أو الحاكم </a:t>
            </a:r>
            <a:endParaRPr lang="en-US" dirty="0"/>
          </a:p>
          <a:p>
            <a:pPr lvl="0">
              <a:buNone/>
            </a:pPr>
            <a:r>
              <a:rPr lang="ar-SA" dirty="0">
                <a:solidFill>
                  <a:srgbClr val="FF0000"/>
                </a:solidFill>
              </a:rPr>
              <a:t>السلطة </a:t>
            </a:r>
            <a:r>
              <a:rPr lang="ar-SA" dirty="0" err="1">
                <a:solidFill>
                  <a:srgbClr val="FF0000"/>
                </a:solidFill>
              </a:rPr>
              <a:t>التقليدية </a:t>
            </a:r>
            <a:r>
              <a:rPr lang="ar-SA" dirty="0">
                <a:solidFill>
                  <a:srgbClr val="FF0000"/>
                </a:solidFill>
              </a:rPr>
              <a:t>: </a:t>
            </a:r>
            <a:r>
              <a:rPr lang="ar-SA" dirty="0"/>
              <a:t>تستمد شرعيتها من قدسية العادات والتقاليد ويرث القائد مكانته ويبدي الأفراد والتابعين ولاءهم له وحقه في ممارسة السلطة عليهم </a:t>
            </a:r>
            <a:endParaRPr lang="en-US" dirty="0"/>
          </a:p>
          <a:p>
            <a:pPr lvl="0">
              <a:buNone/>
            </a:pPr>
            <a:r>
              <a:rPr lang="ar-SA" dirty="0">
                <a:solidFill>
                  <a:srgbClr val="FF0000"/>
                </a:solidFill>
              </a:rPr>
              <a:t>السلطة القانونية: </a:t>
            </a:r>
            <a:r>
              <a:rPr lang="ar-SA" dirty="0"/>
              <a:t>تستمد شرعيتها من القواعد والقوانين الموضوعية </a:t>
            </a:r>
            <a:endParaRPr lang="en-US" dirty="0"/>
          </a:p>
          <a:p>
            <a:r>
              <a:rPr lang="ar-SA" dirty="0"/>
              <a:t> </a:t>
            </a:r>
            <a:endParaRPr lang="en-US" dirty="0"/>
          </a:p>
          <a:p>
            <a:endParaRPr lang="ar-SA"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0" y="0"/>
            <a:ext cx="9144000" cy="6858000"/>
          </a:xfrm>
        </p:spPr>
        <p:txBody>
          <a:bodyPr>
            <a:normAutofit lnSpcReduction="10000"/>
          </a:bodyPr>
          <a:lstStyle/>
          <a:p>
            <a:pPr>
              <a:buNone/>
            </a:pPr>
            <a:r>
              <a:rPr lang="ar-SA" dirty="0">
                <a:solidFill>
                  <a:srgbClr val="FF0000"/>
                </a:solidFill>
              </a:rPr>
              <a:t>خصائص النمط المثالي للبيروقراطية الذي يستند إلى السلطة القانونية </a:t>
            </a:r>
            <a:r>
              <a:rPr lang="ar-SA" dirty="0" err="1">
                <a:solidFill>
                  <a:srgbClr val="FF0000"/>
                </a:solidFill>
              </a:rPr>
              <a:t>الرشيدة :</a:t>
            </a:r>
            <a:endParaRPr lang="en-US" dirty="0">
              <a:solidFill>
                <a:srgbClr val="FF0000"/>
              </a:solidFill>
            </a:endParaRPr>
          </a:p>
          <a:p>
            <a:pPr lvl="0">
              <a:buNone/>
            </a:pPr>
            <a:r>
              <a:rPr lang="ar-SA" dirty="0" smtClean="0"/>
              <a:t>1- وجود </a:t>
            </a:r>
            <a:r>
              <a:rPr lang="ar-SA" dirty="0"/>
              <a:t>قواعد لتنظيم العمل وحاكمة في الوقت ذاته للوظائف الرسمية </a:t>
            </a:r>
            <a:endParaRPr lang="en-US" dirty="0"/>
          </a:p>
          <a:p>
            <a:pPr lvl="0">
              <a:buNone/>
            </a:pPr>
            <a:r>
              <a:rPr lang="ar-SA" dirty="0" smtClean="0"/>
              <a:t>2- نطاق </a:t>
            </a:r>
            <a:r>
              <a:rPr lang="ar-SA" dirty="0"/>
              <a:t>اختصاص محدد يشمل </a:t>
            </a:r>
            <a:r>
              <a:rPr lang="ar-SA" dirty="0" err="1"/>
              <a:t>على :</a:t>
            </a:r>
            <a:endParaRPr lang="en-US" dirty="0"/>
          </a:p>
          <a:p>
            <a:pPr lvl="0"/>
            <a:r>
              <a:rPr lang="ar-SA" dirty="0"/>
              <a:t>التزامات لأداء وظائف معينة استنادا إلى تقسيم العمل </a:t>
            </a:r>
            <a:endParaRPr lang="en-US" dirty="0"/>
          </a:p>
          <a:p>
            <a:pPr lvl="0"/>
            <a:r>
              <a:rPr lang="ar-SA" dirty="0"/>
              <a:t>تزويد شاغل الوظيفة بالسلطة الضرورية لممارسة وظيفته </a:t>
            </a:r>
            <a:endParaRPr lang="en-US" dirty="0"/>
          </a:p>
          <a:p>
            <a:pPr lvl="0"/>
            <a:r>
              <a:rPr lang="ar-SA" dirty="0" smtClean="0"/>
              <a:t>التحديد </a:t>
            </a:r>
            <a:r>
              <a:rPr lang="ar-SA" dirty="0"/>
              <a:t>الواضح لوسائل الالتزام الضرورية واستخدامها للظروف المحددة لها </a:t>
            </a:r>
            <a:endParaRPr lang="en-US" dirty="0"/>
          </a:p>
          <a:p>
            <a:pPr lvl="0">
              <a:buNone/>
            </a:pPr>
            <a:r>
              <a:rPr lang="ar-SA" dirty="0" smtClean="0"/>
              <a:t>3-يستند </a:t>
            </a:r>
            <a:r>
              <a:rPr lang="ar-SA" dirty="0"/>
              <a:t>تنظيم المكاتب على مبدأ التدرج الهرمي للسلطة</a:t>
            </a:r>
            <a:endParaRPr lang="en-US" dirty="0"/>
          </a:p>
          <a:p>
            <a:pPr lvl="0">
              <a:buNone/>
            </a:pPr>
            <a:r>
              <a:rPr lang="ar-SA" dirty="0" smtClean="0"/>
              <a:t>4- وجود </a:t>
            </a:r>
            <a:r>
              <a:rPr lang="ar-SA" dirty="0"/>
              <a:t>قواعد أو معايير تقنية تنظم عملية الاتصال أو العلاقات بين المكاتب ويكون الموظفين الذين يشغلون هذه المناصب مدربين على أداء عملهم بشكل مسبق </a:t>
            </a:r>
            <a:endParaRPr lang="en-US" dirty="0"/>
          </a:p>
          <a:p>
            <a:endParaRPr lang="ar-SA"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0" y="0"/>
            <a:ext cx="9144000" cy="6858000"/>
          </a:xfrm>
        </p:spPr>
        <p:txBody>
          <a:bodyPr/>
          <a:lstStyle/>
          <a:p>
            <a:pPr lvl="0">
              <a:buNone/>
            </a:pPr>
            <a:r>
              <a:rPr lang="ar-SA" dirty="0" smtClean="0"/>
              <a:t>5- الفصل </a:t>
            </a:r>
            <a:r>
              <a:rPr lang="ar-SA" dirty="0"/>
              <a:t>بين الإدارة </a:t>
            </a:r>
            <a:r>
              <a:rPr lang="ar-SA" dirty="0" smtClean="0"/>
              <a:t>والملكية</a:t>
            </a:r>
            <a:endParaRPr lang="en-US" dirty="0"/>
          </a:p>
          <a:p>
            <a:pPr lvl="0">
              <a:buNone/>
            </a:pPr>
            <a:r>
              <a:rPr lang="ar-SA" dirty="0" smtClean="0"/>
              <a:t>6-عدم </a:t>
            </a:r>
            <a:r>
              <a:rPr lang="ar-SA" dirty="0"/>
              <a:t>احتكار الوظيفة أو تملك المكتب وتقنياته</a:t>
            </a:r>
            <a:endParaRPr lang="en-US" dirty="0"/>
          </a:p>
          <a:p>
            <a:pPr lvl="0">
              <a:buNone/>
            </a:pPr>
            <a:r>
              <a:rPr lang="ar-SA" dirty="0" smtClean="0"/>
              <a:t>7- تدوين </a:t>
            </a:r>
            <a:r>
              <a:rPr lang="ar-SA" dirty="0"/>
              <a:t>وكتابة جميع القرارات والقواعد التنظيمية</a:t>
            </a:r>
            <a:endParaRPr lang="en-US" dirty="0"/>
          </a:p>
          <a:p>
            <a:pPr lvl="0">
              <a:buNone/>
            </a:pPr>
            <a:r>
              <a:rPr lang="ar-SA" dirty="0" smtClean="0"/>
              <a:t>8- العلاقات </a:t>
            </a:r>
            <a:r>
              <a:rPr lang="ar-SA" dirty="0"/>
              <a:t>غير الشخصية بين أعضاء التنظيم وبينهم وبين العملاء ومعاملاتهم كحالات </a:t>
            </a:r>
            <a:endParaRPr lang="en-US" dirty="0"/>
          </a:p>
          <a:p>
            <a:pPr lvl="0">
              <a:buNone/>
            </a:pPr>
            <a:r>
              <a:rPr lang="ar-SA" dirty="0" smtClean="0"/>
              <a:t>9- تتميز </a:t>
            </a:r>
            <a:r>
              <a:rPr lang="ar-SA" dirty="0"/>
              <a:t>البيروقراطية عن الأشكال التنظيمية الأخرى بالدقة وسرعة الأداء كما تتطلب في الوقت ذاته سرعة إنجاز العمليات خلال أقصر فترة زمنية وبأقل التكاليف الممكنة</a:t>
            </a:r>
            <a:endParaRPr lang="en-US" dirty="0"/>
          </a:p>
          <a:p>
            <a:endParaRPr lang="ar-SA"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0" y="0"/>
            <a:ext cx="9144000" cy="6858000"/>
          </a:xfrm>
        </p:spPr>
        <p:txBody>
          <a:bodyPr>
            <a:normAutofit/>
          </a:bodyPr>
          <a:lstStyle/>
          <a:p>
            <a:r>
              <a:rPr lang="ar-SA" dirty="0">
                <a:solidFill>
                  <a:srgbClr val="FF0000"/>
                </a:solidFill>
              </a:rPr>
              <a:t>يتميز الشكل البيروقراطي للتنظيمات بخصائص بنائية أساسية </a:t>
            </a:r>
            <a:r>
              <a:rPr lang="ar-SA" dirty="0" err="1">
                <a:solidFill>
                  <a:srgbClr val="FF0000"/>
                </a:solidFill>
              </a:rPr>
              <a:t>هي </a:t>
            </a:r>
            <a:r>
              <a:rPr lang="ar-SA" dirty="0" err="1"/>
              <a:t>:</a:t>
            </a:r>
            <a:r>
              <a:rPr lang="ar-SA" dirty="0"/>
              <a:t> </a:t>
            </a:r>
            <a:endParaRPr lang="en-US" dirty="0"/>
          </a:p>
          <a:p>
            <a:r>
              <a:rPr lang="ar-SA" dirty="0"/>
              <a:t>تقسيم العمل </a:t>
            </a:r>
            <a:endParaRPr lang="en-US" dirty="0"/>
          </a:p>
          <a:p>
            <a:r>
              <a:rPr lang="ar-SA" dirty="0"/>
              <a:t>تدرج السلطة </a:t>
            </a:r>
            <a:endParaRPr lang="en-US" dirty="0"/>
          </a:p>
          <a:p>
            <a:r>
              <a:rPr lang="ar-SA" dirty="0"/>
              <a:t>القواعد الرسمية</a:t>
            </a:r>
            <a:endParaRPr lang="en-US" dirty="0"/>
          </a:p>
          <a:p>
            <a:r>
              <a:rPr lang="ar-SA" dirty="0"/>
              <a:t>الانفصال التام بين الإدارة وملكية المكتب ووسائل الإنتاج </a:t>
            </a:r>
            <a:endParaRPr lang="en-US" dirty="0"/>
          </a:p>
          <a:p>
            <a:r>
              <a:rPr lang="ar-SA" dirty="0"/>
              <a:t>وتقييد عملية اختيار الموظف وترقيته بالكفاءة والتخصصية كمعايير موضوعية ويعتبر التكامل والارتباط بين تلك الخصائص المحك الأساسي عند قياس مدى إسهام البيروقراطية في تحقيق الكفاية الإدارية </a:t>
            </a:r>
            <a:endParaRPr lang="en-US" dirty="0"/>
          </a:p>
          <a:p>
            <a:endParaRPr lang="ar-SA"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0" y="0"/>
            <a:ext cx="9144000" cy="6858000"/>
          </a:xfrm>
        </p:spPr>
        <p:txBody>
          <a:bodyPr>
            <a:normAutofit/>
          </a:bodyPr>
          <a:lstStyle/>
          <a:p>
            <a:r>
              <a:rPr lang="ar-SA" dirty="0">
                <a:solidFill>
                  <a:srgbClr val="FF0000"/>
                </a:solidFill>
              </a:rPr>
              <a:t>الاختبار </a:t>
            </a:r>
            <a:r>
              <a:rPr lang="ar-SA" dirty="0" err="1">
                <a:solidFill>
                  <a:srgbClr val="FF0000"/>
                </a:solidFill>
              </a:rPr>
              <a:t>الامبيريقي</a:t>
            </a:r>
            <a:r>
              <a:rPr lang="ar-SA" dirty="0">
                <a:solidFill>
                  <a:srgbClr val="FF0000"/>
                </a:solidFill>
              </a:rPr>
              <a:t> للنمط المثالي </a:t>
            </a:r>
            <a:r>
              <a:rPr lang="ar-SA" dirty="0" err="1">
                <a:solidFill>
                  <a:srgbClr val="FF0000"/>
                </a:solidFill>
              </a:rPr>
              <a:t>للبيروقراطية :</a:t>
            </a:r>
            <a:endParaRPr lang="en-US" dirty="0">
              <a:solidFill>
                <a:srgbClr val="FF0000"/>
              </a:solidFill>
            </a:endParaRPr>
          </a:p>
          <a:p>
            <a:pPr lvl="0"/>
            <a:r>
              <a:rPr lang="ar-SA" b="1" dirty="0">
                <a:solidFill>
                  <a:srgbClr val="FF0000"/>
                </a:solidFill>
              </a:rPr>
              <a:t>دراسة ستانلي </a:t>
            </a:r>
            <a:r>
              <a:rPr lang="ar-SA" b="1" dirty="0" err="1">
                <a:solidFill>
                  <a:srgbClr val="FF0000"/>
                </a:solidFill>
              </a:rPr>
              <a:t>أودي </a:t>
            </a:r>
            <a:r>
              <a:rPr lang="ar-SA" b="1" dirty="0">
                <a:solidFill>
                  <a:srgbClr val="FF0000"/>
                </a:solidFill>
              </a:rPr>
              <a:t>(1959</a:t>
            </a:r>
            <a:r>
              <a:rPr lang="ar-SA" b="1" dirty="0" err="1">
                <a:solidFill>
                  <a:srgbClr val="FF0000"/>
                </a:solidFill>
              </a:rPr>
              <a:t>)</a:t>
            </a:r>
            <a:endParaRPr lang="en-US" dirty="0">
              <a:solidFill>
                <a:srgbClr val="FF0000"/>
              </a:solidFill>
            </a:endParaRPr>
          </a:p>
          <a:p>
            <a:pPr>
              <a:buNone/>
            </a:pPr>
            <a:r>
              <a:rPr lang="ar-SA" dirty="0"/>
              <a:t>قام ستانلي أودي بدراسة أجراها على عدد كبير من التنظيمات الرسمية في 150 مجتمع غير التي يتضمنها نمط فيبر واستخدم سبع خصائص للبيروقراطية قسمها إلى عناصر بيروقراطية وأخرى رشيدة وقام بدراسة الارتباطات بينها ثم درس كل خاصية من الخصائص السبع من منظور ثنائية الظهور أو الاختفاء بين تنظيم وأخر</a:t>
            </a:r>
            <a:endParaRPr lang="en-US" dirty="0"/>
          </a:p>
          <a:p>
            <a:pPr>
              <a:buNone/>
            </a:pPr>
            <a:r>
              <a:rPr lang="ar-SA" dirty="0"/>
              <a:t>وتوصل أودي من تحليل نتائج دراسته إلى عدم الاتفاق في تواجد تلك الخصائص بشكل ثابت في مختلف الأشكال التنظيمية واتفق مع ما أشار إليه </a:t>
            </a:r>
            <a:r>
              <a:rPr lang="ar-SA" dirty="0" err="1"/>
              <a:t>جولدنر</a:t>
            </a:r>
            <a:r>
              <a:rPr lang="ar-SA" dirty="0"/>
              <a:t> من افتراض وجود البيروقراطية على متصل مع افتراض ظهور بعض أبعادها الأساسية واختفاء البعض الأخر من تنظيم لآخر </a:t>
            </a:r>
            <a:endParaRPr lang="en-US" dirty="0"/>
          </a:p>
          <a:p>
            <a:endParaRPr lang="ar-SA"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endParaRPr lang="ar-SA"/>
          </a:p>
        </p:txBody>
      </p:sp>
      <p:sp>
        <p:nvSpPr>
          <p:cNvPr id="3" name="عنوان فرعي 2"/>
          <p:cNvSpPr>
            <a:spLocks noGrp="1"/>
          </p:cNvSpPr>
          <p:nvPr>
            <p:ph type="subTitle" idx="1"/>
          </p:nvPr>
        </p:nvSpPr>
        <p:spPr>
          <a:xfrm>
            <a:off x="0" y="260648"/>
            <a:ext cx="9144000" cy="6597352"/>
          </a:xfrm>
        </p:spPr>
        <p:txBody>
          <a:bodyPr>
            <a:normAutofit fontScale="92500" lnSpcReduction="20000"/>
          </a:bodyPr>
          <a:lstStyle/>
          <a:p>
            <a:r>
              <a:rPr lang="ar-SA" b="1" dirty="0">
                <a:solidFill>
                  <a:srgbClr val="FF0000"/>
                </a:solidFill>
              </a:rPr>
              <a:t>وتنهض نظرية الإدارة العلمية عند تايلور على المبادئ الآتية :</a:t>
            </a:r>
            <a:endParaRPr lang="en-US" dirty="0">
              <a:solidFill>
                <a:srgbClr val="FF0000"/>
              </a:solidFill>
            </a:endParaRPr>
          </a:p>
          <a:p>
            <a:pPr lvl="0"/>
            <a:r>
              <a:rPr lang="ar-SA" dirty="0" smtClean="0">
                <a:solidFill>
                  <a:schemeClr val="tx1"/>
                </a:solidFill>
              </a:rPr>
              <a:t>1- تجريد </a:t>
            </a:r>
            <a:r>
              <a:rPr lang="ar-SA" dirty="0">
                <a:solidFill>
                  <a:schemeClr val="tx1"/>
                </a:solidFill>
              </a:rPr>
              <a:t>الفرد في موقع العمل من كل إحساس بالاستقلالية </a:t>
            </a:r>
            <a:r>
              <a:rPr lang="en-US" dirty="0">
                <a:solidFill>
                  <a:schemeClr val="tx1"/>
                </a:solidFill>
              </a:rPr>
              <a:t>Autonomy</a:t>
            </a:r>
            <a:r>
              <a:rPr lang="ar-SA" dirty="0">
                <a:solidFill>
                  <a:schemeClr val="tx1"/>
                </a:solidFill>
              </a:rPr>
              <a:t> أو المشاركة بالرأي في العملية الإنتاجية . ويتحدد أداء الواجب التنظيمي للفرد </a:t>
            </a:r>
            <a:r>
              <a:rPr lang="ar-SA" dirty="0">
                <a:solidFill>
                  <a:srgbClr val="FF0000"/>
                </a:solidFill>
              </a:rPr>
              <a:t>بثلاث ممارسات هي </a:t>
            </a:r>
            <a:r>
              <a:rPr lang="ar-SA" dirty="0">
                <a:solidFill>
                  <a:schemeClr val="tx1"/>
                </a:solidFill>
              </a:rPr>
              <a:t>: ( أ ) المتابعة الفنية لسير العمليات الإنتاجية . ( ب ) التعرف على </a:t>
            </a:r>
            <a:r>
              <a:rPr lang="ar-SA" dirty="0" err="1">
                <a:solidFill>
                  <a:schemeClr val="tx1"/>
                </a:solidFill>
              </a:rPr>
              <a:t>ماترسله</a:t>
            </a:r>
            <a:r>
              <a:rPr lang="ar-SA" dirty="0">
                <a:solidFill>
                  <a:schemeClr val="tx1"/>
                </a:solidFill>
              </a:rPr>
              <a:t> الآلة من إشارات . ( ج ) القيام بتغذية الآلة قبل بدء مرحلة التشغيل الأولي وعقب انتهاء كل مرحلة .</a:t>
            </a:r>
            <a:endParaRPr lang="en-US" dirty="0">
              <a:solidFill>
                <a:schemeClr val="tx1"/>
              </a:solidFill>
            </a:endParaRPr>
          </a:p>
          <a:p>
            <a:pPr lvl="0"/>
            <a:r>
              <a:rPr lang="ar-SA" dirty="0" smtClean="0">
                <a:solidFill>
                  <a:schemeClr val="tx1"/>
                </a:solidFill>
              </a:rPr>
              <a:t>2-الامتثال </a:t>
            </a:r>
            <a:r>
              <a:rPr lang="ar-SA" dirty="0">
                <a:solidFill>
                  <a:schemeClr val="tx1"/>
                </a:solidFill>
              </a:rPr>
              <a:t>الكامل من جانب العمال لأوامر الإدارة وتعليماتها .</a:t>
            </a:r>
            <a:endParaRPr lang="en-US" dirty="0">
              <a:solidFill>
                <a:schemeClr val="tx1"/>
              </a:solidFill>
            </a:endParaRPr>
          </a:p>
          <a:p>
            <a:pPr lvl="0"/>
            <a:r>
              <a:rPr lang="ar-SA" dirty="0" smtClean="0">
                <a:solidFill>
                  <a:schemeClr val="tx1"/>
                </a:solidFill>
              </a:rPr>
              <a:t>3-ربط </a:t>
            </a:r>
            <a:r>
              <a:rPr lang="ar-SA" dirty="0">
                <a:solidFill>
                  <a:schemeClr val="tx1"/>
                </a:solidFill>
              </a:rPr>
              <a:t>الحوافز والمكاسب المادية التي يجنيها العامل بالإنتاج .</a:t>
            </a:r>
            <a:endParaRPr lang="en-US" dirty="0">
              <a:solidFill>
                <a:schemeClr val="tx1"/>
              </a:solidFill>
            </a:endParaRPr>
          </a:p>
          <a:p>
            <a:pPr lvl="0"/>
            <a:r>
              <a:rPr lang="ar-SA" dirty="0" smtClean="0">
                <a:solidFill>
                  <a:schemeClr val="tx1"/>
                </a:solidFill>
              </a:rPr>
              <a:t>4-قيام </a:t>
            </a:r>
            <a:r>
              <a:rPr lang="ar-SA" dirty="0">
                <a:solidFill>
                  <a:schemeClr val="tx1"/>
                </a:solidFill>
              </a:rPr>
              <a:t>التنظيم على الأعمال والمهام الرسمية ويعتبر المركز داخل التنظيم الوحدة الأساسية للتنظيم .</a:t>
            </a:r>
            <a:endParaRPr lang="en-US" dirty="0">
              <a:solidFill>
                <a:schemeClr val="tx1"/>
              </a:solidFill>
            </a:endParaRPr>
          </a:p>
          <a:p>
            <a:pPr lvl="0"/>
            <a:r>
              <a:rPr lang="ar-SA" dirty="0" smtClean="0">
                <a:solidFill>
                  <a:schemeClr val="tx1"/>
                </a:solidFill>
              </a:rPr>
              <a:t>5-ضرورة </a:t>
            </a:r>
            <a:r>
              <a:rPr lang="ar-SA" dirty="0">
                <a:solidFill>
                  <a:schemeClr val="tx1"/>
                </a:solidFill>
              </a:rPr>
              <a:t>أن يتكيف الأفراد مع متطلبات التنظيم .</a:t>
            </a:r>
            <a:endParaRPr lang="en-US" dirty="0">
              <a:solidFill>
                <a:schemeClr val="tx1"/>
              </a:solidFill>
            </a:endParaRPr>
          </a:p>
          <a:p>
            <a:pPr lvl="0"/>
            <a:r>
              <a:rPr lang="ar-SA" dirty="0" smtClean="0">
                <a:solidFill>
                  <a:schemeClr val="tx1"/>
                </a:solidFill>
              </a:rPr>
              <a:t>6- اختيار </a:t>
            </a:r>
            <a:r>
              <a:rPr lang="ar-SA" dirty="0">
                <a:solidFill>
                  <a:schemeClr val="tx1"/>
                </a:solidFill>
              </a:rPr>
              <a:t>القيادات التنظيمية من خلال المنافسة القائمة على الجدارة والاستحقاق. واتجاه الأوامر والتعليمات من أعلى إلى أسفل للعامل دون أن ترجع عكسيا . وتعتبر التقارير الخاصة بإنجاز العمل ، الشكل الأوحد للاتصال الرأسي من أسفل إلى أعلى .</a:t>
            </a:r>
            <a:endParaRPr lang="en-US" dirty="0">
              <a:solidFill>
                <a:schemeClr val="tx1"/>
              </a:solidFill>
            </a:endParaRPr>
          </a:p>
          <a:p>
            <a:pPr lvl="0"/>
            <a:r>
              <a:rPr lang="ar-SA" dirty="0" smtClean="0">
                <a:solidFill>
                  <a:schemeClr val="tx1"/>
                </a:solidFill>
              </a:rPr>
              <a:t>7-التخصص </a:t>
            </a:r>
            <a:r>
              <a:rPr lang="ar-SA" dirty="0">
                <a:solidFill>
                  <a:schemeClr val="tx1"/>
                </a:solidFill>
              </a:rPr>
              <a:t>وتقسيم العمل مرتبطان برفع الكفاءة الإنتاجية .</a:t>
            </a:r>
            <a:endParaRPr lang="en-US" dirty="0">
              <a:solidFill>
                <a:schemeClr val="tx1"/>
              </a:solidFill>
            </a:endParaRPr>
          </a:p>
          <a:p>
            <a:endParaRPr lang="ar-SA" dirty="0"/>
          </a:p>
        </p:txBody>
      </p:sp>
    </p:spTree>
    <p:extLst>
      <p:ext uri="{BB962C8B-B14F-4D97-AF65-F5344CB8AC3E}">
        <p14:creationId xmlns:p14="http://schemas.microsoft.com/office/powerpoint/2010/main" xmlns="" val="3558496043"/>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0" y="0"/>
            <a:ext cx="9144000" cy="6858000"/>
          </a:xfrm>
        </p:spPr>
        <p:txBody>
          <a:bodyPr>
            <a:normAutofit/>
          </a:bodyPr>
          <a:lstStyle/>
          <a:p>
            <a:pPr>
              <a:buNone/>
            </a:pPr>
            <a:r>
              <a:rPr lang="ar-SA" dirty="0"/>
              <a:t> </a:t>
            </a:r>
            <a:endParaRPr lang="en-US" dirty="0"/>
          </a:p>
          <a:p>
            <a:pPr lvl="0">
              <a:buNone/>
            </a:pPr>
            <a:r>
              <a:rPr lang="ar-SA" b="1" dirty="0">
                <a:solidFill>
                  <a:srgbClr val="FF0000"/>
                </a:solidFill>
              </a:rPr>
              <a:t>دراسة ريتشارد </a:t>
            </a:r>
            <a:r>
              <a:rPr lang="ar-SA" b="1" dirty="0" err="1">
                <a:solidFill>
                  <a:srgbClr val="FF0000"/>
                </a:solidFill>
              </a:rPr>
              <a:t>هال </a:t>
            </a:r>
            <a:r>
              <a:rPr lang="ar-SA" b="1" dirty="0">
                <a:solidFill>
                  <a:srgbClr val="FF0000"/>
                </a:solidFill>
              </a:rPr>
              <a:t>(1963</a:t>
            </a:r>
            <a:r>
              <a:rPr lang="ar-SA" b="1" dirty="0" err="1">
                <a:solidFill>
                  <a:srgbClr val="FF0000"/>
                </a:solidFill>
              </a:rPr>
              <a:t>):</a:t>
            </a:r>
            <a:endParaRPr lang="en-US" dirty="0">
              <a:solidFill>
                <a:srgbClr val="FF0000"/>
              </a:solidFill>
            </a:endParaRPr>
          </a:p>
          <a:p>
            <a:pPr>
              <a:buNone/>
            </a:pPr>
            <a:r>
              <a:rPr lang="ar-SA" dirty="0"/>
              <a:t>إن الاتجاه التحليلي المتميز لأودي في محاولة دراسة خصائص البيروقراطية كأبعاد يمكن قياسها كان موضع اهتمام كبير لدى عالم الاجتماع الأمريكي ريتشارد هال الذي طور هذه الرؤية في محاولة تقييم </a:t>
            </a:r>
            <a:r>
              <a:rPr lang="ar-SA" dirty="0" err="1"/>
              <a:t>الإمبيريقي</a:t>
            </a:r>
            <a:r>
              <a:rPr lang="ar-SA" dirty="0"/>
              <a:t> لنمط  فيبر واستخلص مقياسا يعتمد على العلاقات </a:t>
            </a:r>
            <a:r>
              <a:rPr lang="ar-SA" dirty="0" err="1"/>
              <a:t>الارتباطية</a:t>
            </a:r>
            <a:r>
              <a:rPr lang="ar-SA" dirty="0"/>
              <a:t> بين الخصائص البيروقراطية كأبعاد يمكن قياس مدى ارتباطها من عدمه من خلال استخدام المعاملات </a:t>
            </a:r>
            <a:r>
              <a:rPr lang="ar-SA" dirty="0" err="1"/>
              <a:t>الإحصائية .</a:t>
            </a:r>
            <a:endParaRPr lang="en-US" dirty="0"/>
          </a:p>
          <a:p>
            <a:pPr>
              <a:buNone/>
            </a:pPr>
            <a:r>
              <a:rPr lang="en-US" dirty="0"/>
              <a:t> </a:t>
            </a:r>
          </a:p>
          <a:p>
            <a:endParaRPr lang="ar-SA"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274638"/>
            <a:ext cx="8579296" cy="5851525"/>
          </a:xfrm>
        </p:spPr>
        <p:txBody>
          <a:bodyPr/>
          <a:lstStyle/>
          <a:p>
            <a:r>
              <a:rPr lang="ar-SA" b="1" dirty="0">
                <a:solidFill>
                  <a:srgbClr val="FF0000"/>
                </a:solidFill>
              </a:rPr>
              <a:t>الهدف العام للدراسة/</a:t>
            </a:r>
            <a:endParaRPr lang="en-US" b="1" dirty="0">
              <a:solidFill>
                <a:srgbClr val="FF0000"/>
              </a:solidFill>
            </a:endParaRPr>
          </a:p>
          <a:p>
            <a:r>
              <a:rPr lang="ar-SA" dirty="0"/>
              <a:t>اختبار خصائص النمط المثالي للبيروقراطية وأبعاد التنظيم التي تعد أبعاداً بيروقراطية من خلال قياس الدرجة التي توجد عليها داخل تنظيمات متباينة بالولايات المتحدة الأمريكية.</a:t>
            </a:r>
            <a:endParaRPr lang="en-US" dirty="0"/>
          </a:p>
          <a:p>
            <a:endParaRPr lang="ar-SA" dirty="0"/>
          </a:p>
        </p:txBody>
      </p:sp>
    </p:spTree>
    <p:extLst>
      <p:ext uri="{BB962C8B-B14F-4D97-AF65-F5344CB8AC3E}">
        <p14:creationId xmlns:p14="http://schemas.microsoft.com/office/powerpoint/2010/main" xmlns="" val="4020514225"/>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8243"/>
            <a:ext cx="8229600" cy="1143000"/>
          </a:xfrm>
        </p:spPr>
        <p:txBody>
          <a:bodyPr/>
          <a:lstStyle/>
          <a:p>
            <a:endParaRPr lang="ar-SA"/>
          </a:p>
        </p:txBody>
      </p:sp>
      <p:sp>
        <p:nvSpPr>
          <p:cNvPr id="3" name="عنصر نائب للمحتوى 2"/>
          <p:cNvSpPr>
            <a:spLocks noGrp="1"/>
          </p:cNvSpPr>
          <p:nvPr>
            <p:ph idx="1"/>
          </p:nvPr>
        </p:nvSpPr>
        <p:spPr>
          <a:xfrm>
            <a:off x="451091" y="836712"/>
            <a:ext cx="8686800" cy="5865515"/>
          </a:xfrm>
        </p:spPr>
        <p:txBody>
          <a:bodyPr>
            <a:normAutofit/>
          </a:bodyPr>
          <a:lstStyle/>
          <a:p>
            <a:r>
              <a:rPr lang="ar-SA" dirty="0">
                <a:solidFill>
                  <a:srgbClr val="FF0000"/>
                </a:solidFill>
              </a:rPr>
              <a:t>ولتحقيق هذا الهدف اختار هال ست خصائص شائعة داخل التنظيمات منها خمس خصائص بيروقراطية وخاصية واحدة رشيدة هي المؤهلات الفنية، وهذه الأبعاد:</a:t>
            </a:r>
            <a:endParaRPr lang="en-US" dirty="0">
              <a:solidFill>
                <a:srgbClr val="FF0000"/>
              </a:solidFill>
            </a:endParaRPr>
          </a:p>
          <a:p>
            <a:pPr marL="514350" lvl="0" indent="-514350">
              <a:buFont typeface="+mj-lt"/>
              <a:buAutoNum type="arabicPeriod"/>
            </a:pPr>
            <a:r>
              <a:rPr lang="ar-SA" dirty="0"/>
              <a:t>تقسيم العمل القائم على التخصص الوظيفي.</a:t>
            </a:r>
            <a:endParaRPr lang="en-US" dirty="0"/>
          </a:p>
          <a:p>
            <a:pPr marL="514350" lvl="0" indent="-514350">
              <a:buFont typeface="+mj-lt"/>
              <a:buAutoNum type="arabicPeriod"/>
            </a:pPr>
            <a:r>
              <a:rPr lang="ar-SA" dirty="0"/>
              <a:t>تدرج محدد للسلطة.</a:t>
            </a:r>
            <a:endParaRPr lang="en-US" dirty="0"/>
          </a:p>
          <a:p>
            <a:pPr marL="514350" lvl="0" indent="-514350">
              <a:buFont typeface="+mj-lt"/>
              <a:buAutoNum type="arabicPeriod"/>
            </a:pPr>
            <a:r>
              <a:rPr lang="ar-SA" dirty="0"/>
              <a:t>نسق القواعد الذي يغطى مجال الحقوق والواجبات للشاغلين للمناصب الرسمية.</a:t>
            </a:r>
            <a:endParaRPr lang="en-US" dirty="0"/>
          </a:p>
          <a:p>
            <a:pPr marL="514350" lvl="0" indent="-514350">
              <a:buFont typeface="+mj-lt"/>
              <a:buAutoNum type="arabicPeriod"/>
            </a:pPr>
            <a:r>
              <a:rPr lang="ar-SA" dirty="0"/>
              <a:t>نسق الأساليب التي تتعامل مع أوضاع العمل.</a:t>
            </a:r>
            <a:endParaRPr lang="en-US" dirty="0"/>
          </a:p>
          <a:p>
            <a:pPr marL="514350" lvl="0" indent="-514350">
              <a:buFont typeface="+mj-lt"/>
              <a:buAutoNum type="arabicPeriod"/>
            </a:pPr>
            <a:r>
              <a:rPr lang="ar-SA" dirty="0"/>
              <a:t>العلاقات بين الأفراد تتسم بأنها علاقات غير شخصية.</a:t>
            </a:r>
            <a:endParaRPr lang="en-US" dirty="0"/>
          </a:p>
          <a:p>
            <a:pPr marL="514350" lvl="0" indent="-514350">
              <a:buFont typeface="+mj-lt"/>
              <a:buAutoNum type="arabicPeriod"/>
            </a:pPr>
            <a:r>
              <a:rPr lang="ar-SA" dirty="0"/>
              <a:t>الترقي واختيار العمالة المعتمدان على الجدارة الفنية.</a:t>
            </a:r>
            <a:endParaRPr lang="en-US" dirty="0"/>
          </a:p>
          <a:p>
            <a:endParaRPr lang="ar-SA" dirty="0"/>
          </a:p>
        </p:txBody>
      </p:sp>
    </p:spTree>
    <p:extLst>
      <p:ext uri="{BB962C8B-B14F-4D97-AF65-F5344CB8AC3E}">
        <p14:creationId xmlns:p14="http://schemas.microsoft.com/office/powerpoint/2010/main" xmlns="" val="2159701497"/>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116632"/>
            <a:ext cx="8229600" cy="6009531"/>
          </a:xfrm>
        </p:spPr>
        <p:txBody>
          <a:bodyPr>
            <a:normAutofit fontScale="92500" lnSpcReduction="20000"/>
          </a:bodyPr>
          <a:lstStyle/>
          <a:p>
            <a:pPr marL="0" indent="0">
              <a:buNone/>
            </a:pPr>
            <a:r>
              <a:rPr lang="ar-SA" b="1" dirty="0">
                <a:solidFill>
                  <a:srgbClr val="FF0000"/>
                </a:solidFill>
              </a:rPr>
              <a:t>مجال الدراسة/</a:t>
            </a:r>
            <a:endParaRPr lang="en-US" b="1" dirty="0">
              <a:solidFill>
                <a:srgbClr val="FF0000"/>
              </a:solidFill>
            </a:endParaRPr>
          </a:p>
          <a:p>
            <a:pPr marL="0" indent="0">
              <a:buNone/>
            </a:pPr>
            <a:r>
              <a:rPr lang="ar-SA" dirty="0"/>
              <a:t>تم اختيار عينه عمديه تضم عشرة تنظيمات متباينة فيما بينها من حيث الحجم، والهدف، والقدم/ الحداثة وذلك لدراسة مدى تأثير تلك الاختلافات في درجة البيروقراطية وتباينها من تنظيم لآخر.</a:t>
            </a:r>
            <a:endParaRPr lang="en-US" dirty="0"/>
          </a:p>
          <a:p>
            <a:pPr marL="0" indent="0">
              <a:buNone/>
            </a:pPr>
            <a:r>
              <a:rPr lang="ar-SA" dirty="0"/>
              <a:t> </a:t>
            </a:r>
            <a:endParaRPr lang="en-US" dirty="0"/>
          </a:p>
          <a:p>
            <a:pPr marL="0" indent="0">
              <a:buNone/>
            </a:pPr>
            <a:r>
              <a:rPr lang="ar-SA" b="1" dirty="0">
                <a:solidFill>
                  <a:srgbClr val="FF0000"/>
                </a:solidFill>
              </a:rPr>
              <a:t>نتائج الدراسة/ </a:t>
            </a:r>
            <a:endParaRPr lang="en-US" b="1" dirty="0">
              <a:solidFill>
                <a:srgbClr val="FF0000"/>
              </a:solidFill>
            </a:endParaRPr>
          </a:p>
          <a:p>
            <a:pPr marL="0" lvl="0" indent="0">
              <a:buNone/>
            </a:pPr>
            <a:r>
              <a:rPr lang="ar-SA" dirty="0"/>
              <a:t>كشفت عن عدم وجود علاقات ارتباطية بين كل من القدم/ والحداثة، أو الحجم مع درجة البيروقراطية على مستوى الأبعاد السته. ويرجع ذلك بسبب صغر حجم العينة.</a:t>
            </a:r>
            <a:endParaRPr lang="en-US" dirty="0"/>
          </a:p>
          <a:p>
            <a:pPr marL="0" lvl="0" indent="0">
              <a:buNone/>
            </a:pPr>
            <a:r>
              <a:rPr lang="ar-SA" dirty="0"/>
              <a:t>أشارت إلى وجود تباين درجة البيروقراطية في ارتباطها بالأبعاد السته قد تكون درجة البيروقراطية عالية بالنسبة لبعد معين بينما تنخفض بالنسبة لبعد آخر.</a:t>
            </a:r>
            <a:endParaRPr lang="en-US" dirty="0"/>
          </a:p>
          <a:p>
            <a:pPr marL="0" indent="0">
              <a:buNone/>
            </a:pPr>
            <a:r>
              <a:rPr lang="ar-SA" dirty="0"/>
              <a:t> </a:t>
            </a:r>
            <a:endParaRPr lang="en-US" dirty="0"/>
          </a:p>
          <a:p>
            <a:pPr marL="0" indent="0">
              <a:buNone/>
            </a:pPr>
            <a:r>
              <a:rPr lang="ar-SA" dirty="0"/>
              <a:t> </a:t>
            </a:r>
            <a:endParaRPr lang="en-US" dirty="0"/>
          </a:p>
          <a:p>
            <a:endParaRPr lang="ar-SA" dirty="0"/>
          </a:p>
        </p:txBody>
      </p:sp>
    </p:spTree>
    <p:extLst>
      <p:ext uri="{BB962C8B-B14F-4D97-AF65-F5344CB8AC3E}">
        <p14:creationId xmlns:p14="http://schemas.microsoft.com/office/powerpoint/2010/main" xmlns="" val="683593466"/>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0"/>
            <a:ext cx="8229600" cy="6858000"/>
          </a:xfrm>
        </p:spPr>
        <p:txBody>
          <a:bodyPr>
            <a:normAutofit fontScale="85000" lnSpcReduction="20000"/>
          </a:bodyPr>
          <a:lstStyle/>
          <a:p>
            <a:r>
              <a:rPr lang="ar-SA" b="1" dirty="0" err="1">
                <a:solidFill>
                  <a:srgbClr val="FF0000"/>
                </a:solidFill>
              </a:rPr>
              <a:t>روزابيث</a:t>
            </a:r>
            <a:r>
              <a:rPr lang="ar-SA" b="1" dirty="0">
                <a:solidFill>
                  <a:srgbClr val="FF0000"/>
                </a:solidFill>
              </a:rPr>
              <a:t> </a:t>
            </a:r>
            <a:r>
              <a:rPr lang="ar-SA" b="1" dirty="0" err="1">
                <a:solidFill>
                  <a:srgbClr val="FF0000"/>
                </a:solidFill>
              </a:rPr>
              <a:t>كانتر</a:t>
            </a:r>
            <a:r>
              <a:rPr lang="ar-SA" b="1" dirty="0">
                <a:solidFill>
                  <a:srgbClr val="FF0000"/>
                </a:solidFill>
              </a:rPr>
              <a:t> ومدخل دراسة القوة – الفرصة/</a:t>
            </a:r>
            <a:endParaRPr lang="en-US" b="1" dirty="0">
              <a:solidFill>
                <a:srgbClr val="FF0000"/>
              </a:solidFill>
            </a:endParaRPr>
          </a:p>
          <a:p>
            <a:r>
              <a:rPr lang="ar-SA" dirty="0"/>
              <a:t> </a:t>
            </a:r>
            <a:endParaRPr lang="en-US" dirty="0"/>
          </a:p>
          <a:p>
            <a:pPr lvl="0"/>
            <a:r>
              <a:rPr lang="ar-SA" dirty="0"/>
              <a:t>يركز المدخل البنائي عند </a:t>
            </a:r>
            <a:r>
              <a:rPr lang="ar-SA" dirty="0" err="1"/>
              <a:t>كانتر</a:t>
            </a:r>
            <a:r>
              <a:rPr lang="ar-SA" dirty="0"/>
              <a:t> على بنية التنظيم بوصفه نسقاً كلياً.</a:t>
            </a:r>
            <a:endParaRPr lang="en-US" dirty="0"/>
          </a:p>
          <a:p>
            <a:pPr lvl="0"/>
            <a:r>
              <a:rPr lang="ar-SA" dirty="0"/>
              <a:t>ركز هذا المدخل على فحص وتفهم البيئة التنظيمية، التي تعتبر أكثر تعقيداً فيما تختص ببناءات قوة الفرص المتاحة، ويقوم على خمس فرضيات أساسية:</a:t>
            </a:r>
            <a:endParaRPr lang="en-US" dirty="0"/>
          </a:p>
          <a:p>
            <a:r>
              <a:rPr lang="ar-SA" dirty="0"/>
              <a:t>1_ أن يفهم العمل في ضوء </a:t>
            </a:r>
            <a:r>
              <a:rPr lang="ar-SA" dirty="0" err="1"/>
              <a:t>الأنساق</a:t>
            </a:r>
            <a:r>
              <a:rPr lang="ar-SA" dirty="0"/>
              <a:t> التنظيمية التي تتضمن عمليات تقسيم العمل بأنماطها الحديثة.</a:t>
            </a:r>
            <a:endParaRPr lang="en-US" dirty="0"/>
          </a:p>
          <a:p>
            <a:r>
              <a:rPr lang="ar-SA" dirty="0"/>
              <a:t>2- يعكس السلوك التنظيمي ما يحمله الأفراد من مشاعر وما يمكن أن يتصفوا به من مكانه في مواقع العمل.</a:t>
            </a:r>
            <a:endParaRPr lang="en-US" dirty="0"/>
          </a:p>
          <a:p>
            <a:r>
              <a:rPr lang="ar-SA" dirty="0"/>
              <a:t>3- البناءات التنظيمية لا تمتلك قدرة التحكم في سلوك الأفراد بمقدار قدرتها على تحديد الاختيارات المسموح بها رسمياً لمواجهة متطلبات التنظيم.</a:t>
            </a:r>
            <a:endParaRPr lang="en-US" dirty="0"/>
          </a:p>
          <a:p>
            <a:r>
              <a:rPr lang="ar-SA" dirty="0"/>
              <a:t>4- يتصل السلوك التنظيمي مباشرة بالواجبات الرسمية ضمن عملية تقسيم العمل التنظيمي.</a:t>
            </a:r>
            <a:endParaRPr lang="en-US" dirty="0"/>
          </a:p>
          <a:p>
            <a:r>
              <a:rPr lang="ar-SA" dirty="0"/>
              <a:t>5- إن افتراض العلاقة بين الواجب/ الوظيفة الرسمية، والوضع الرسمي والاستجابات السلوكية قد يقود إلى الاهتمام بالكفاءات.</a:t>
            </a:r>
            <a:endParaRPr lang="en-US" dirty="0"/>
          </a:p>
          <a:p>
            <a:endParaRPr lang="ar-SA" dirty="0"/>
          </a:p>
        </p:txBody>
      </p:sp>
    </p:spTree>
    <p:extLst>
      <p:ext uri="{BB962C8B-B14F-4D97-AF65-F5344CB8AC3E}">
        <p14:creationId xmlns:p14="http://schemas.microsoft.com/office/powerpoint/2010/main" xmlns="" val="2206542047"/>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683568" y="116632"/>
            <a:ext cx="8229600" cy="6741368"/>
          </a:xfrm>
        </p:spPr>
        <p:txBody>
          <a:bodyPr>
            <a:normAutofit/>
          </a:bodyPr>
          <a:lstStyle/>
          <a:p>
            <a:pPr lvl="0"/>
            <a:r>
              <a:rPr lang="ar-SA" dirty="0">
                <a:solidFill>
                  <a:srgbClr val="FF0000"/>
                </a:solidFill>
              </a:rPr>
              <a:t>تضمن هذا المدخل ثلاث خصائص </a:t>
            </a:r>
            <a:r>
              <a:rPr lang="ar-SA" dirty="0" err="1">
                <a:solidFill>
                  <a:srgbClr val="FF0000"/>
                </a:solidFill>
              </a:rPr>
              <a:t>أساسيةهي</a:t>
            </a:r>
            <a:r>
              <a:rPr lang="ar-SA" dirty="0">
                <a:solidFill>
                  <a:srgbClr val="FF0000"/>
                </a:solidFill>
              </a:rPr>
              <a:t>/</a:t>
            </a:r>
            <a:endParaRPr lang="en-US" dirty="0">
              <a:solidFill>
                <a:srgbClr val="FF0000"/>
              </a:solidFill>
            </a:endParaRPr>
          </a:p>
          <a:p>
            <a:pPr marL="514350" indent="-514350">
              <a:buFont typeface="+mj-lt"/>
              <a:buAutoNum type="arabicPeriod"/>
            </a:pPr>
            <a:r>
              <a:rPr lang="ar-SA" dirty="0"/>
              <a:t>بناء الفرصة والقوة والنسب النوعية للعمالة التنظيمية على أساس تباين النوع (</a:t>
            </a:r>
            <a:r>
              <a:rPr lang="ar-SA" dirty="0" err="1"/>
              <a:t>ذكوراً،إناثاً</a:t>
            </a:r>
            <a:r>
              <a:rPr lang="ar-SA" dirty="0"/>
              <a:t>).</a:t>
            </a:r>
            <a:endParaRPr lang="en-US" dirty="0"/>
          </a:p>
          <a:p>
            <a:pPr marL="514350" indent="-514350">
              <a:buFont typeface="+mj-lt"/>
              <a:buAutoNum type="arabicPeriod"/>
            </a:pPr>
            <a:r>
              <a:rPr lang="ar-SA" dirty="0"/>
              <a:t>ويمكن أن نحدد القضايا الرئيسية التي ناقشها المدخل البنائي عند </a:t>
            </a:r>
            <a:r>
              <a:rPr lang="ar-SA" dirty="0" err="1"/>
              <a:t>كانتر</a:t>
            </a:r>
            <a:r>
              <a:rPr lang="ar-SA" dirty="0"/>
              <a:t>/</a:t>
            </a:r>
            <a:endParaRPr lang="en-US" dirty="0"/>
          </a:p>
          <a:p>
            <a:pPr marL="514350" lvl="0" indent="-514350">
              <a:buFont typeface="+mj-lt"/>
              <a:buAutoNum type="arabicPeriod"/>
            </a:pPr>
            <a:r>
              <a:rPr lang="ar-SA" dirty="0"/>
              <a:t>يتحدد المدى المتاح للفرص أمام الفرد داخل التنظيم بعوامل بنائية مثل معدلات الحراك التي تفرزها وظائف معينه والمهارات والاستعداد للتحدي والحوافز المادية والمعنوية.</a:t>
            </a:r>
            <a:endParaRPr lang="en-US" dirty="0"/>
          </a:p>
          <a:p>
            <a:pPr marL="514350" indent="-514350">
              <a:buFont typeface="+mj-lt"/>
              <a:buAutoNum type="arabicPeriod"/>
            </a:pPr>
            <a:r>
              <a:rPr lang="ar-SA" dirty="0"/>
              <a:t>استخدمت </a:t>
            </a:r>
            <a:r>
              <a:rPr lang="ar-SA" dirty="0" err="1"/>
              <a:t>كانتر</a:t>
            </a:r>
            <a:r>
              <a:rPr lang="ar-SA" dirty="0"/>
              <a:t> مفهوم القوة الذي يعني الاستعداد والقدرة على إنجاز الأفعال والواجبات وتحريك المصادر والحصول على </a:t>
            </a:r>
            <a:r>
              <a:rPr lang="ar-SA" dirty="0" err="1"/>
              <a:t>مايلزم</a:t>
            </a:r>
            <a:r>
              <a:rPr lang="ar-SA" dirty="0"/>
              <a:t> الفرد بما يحقق إنجاز الأهداف.</a:t>
            </a:r>
          </a:p>
        </p:txBody>
      </p:sp>
    </p:spTree>
    <p:extLst>
      <p:ext uri="{BB962C8B-B14F-4D97-AF65-F5344CB8AC3E}">
        <p14:creationId xmlns:p14="http://schemas.microsoft.com/office/powerpoint/2010/main" xmlns="" val="2101964459"/>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0"/>
            <a:ext cx="8686800" cy="6858000"/>
          </a:xfrm>
        </p:spPr>
        <p:txBody>
          <a:bodyPr>
            <a:normAutofit fontScale="92500" lnSpcReduction="20000"/>
          </a:bodyPr>
          <a:lstStyle/>
          <a:p>
            <a:pPr marL="0" lvl="0" indent="0">
              <a:buNone/>
            </a:pPr>
            <a:r>
              <a:rPr lang="ar-SA" dirty="0">
                <a:solidFill>
                  <a:srgbClr val="FF0000"/>
                </a:solidFill>
              </a:rPr>
              <a:t>ومن هذا المفهوم صنفت </a:t>
            </a:r>
            <a:r>
              <a:rPr lang="ar-SA" dirty="0" err="1">
                <a:solidFill>
                  <a:srgbClr val="FF0000"/>
                </a:solidFill>
              </a:rPr>
              <a:t>كانتر</a:t>
            </a:r>
            <a:r>
              <a:rPr lang="ar-SA" dirty="0">
                <a:solidFill>
                  <a:srgbClr val="FF0000"/>
                </a:solidFill>
              </a:rPr>
              <a:t> الوظائف إلى مجموعتين:</a:t>
            </a:r>
            <a:endParaRPr lang="en-US" dirty="0">
              <a:solidFill>
                <a:srgbClr val="FF0000"/>
              </a:solidFill>
            </a:endParaRPr>
          </a:p>
          <a:p>
            <a:pPr marL="0" indent="0">
              <a:buNone/>
            </a:pPr>
            <a:r>
              <a:rPr lang="ar-SA" dirty="0">
                <a:solidFill>
                  <a:srgbClr val="FF0000"/>
                </a:solidFill>
              </a:rPr>
              <a:t>الأولى: </a:t>
            </a:r>
            <a:r>
              <a:rPr lang="ar-SA" dirty="0"/>
              <a:t>تضم الوظائف عديمة القوة أي التي لا تحقق مشاغلها قوةً تنظيمية. ولا يقدم هذا الصنف من الوظائف سوى فرص قليلة للحراك الوظيفي.</a:t>
            </a:r>
            <a:endParaRPr lang="en-US" dirty="0"/>
          </a:p>
          <a:p>
            <a:pPr marL="0" indent="0">
              <a:buNone/>
            </a:pPr>
            <a:r>
              <a:rPr lang="ar-SA" dirty="0">
                <a:solidFill>
                  <a:srgbClr val="FF0000"/>
                </a:solidFill>
              </a:rPr>
              <a:t>الثانية: </a:t>
            </a:r>
            <a:r>
              <a:rPr lang="ar-SA" dirty="0"/>
              <a:t>تضم الوظائف التي تضفي القوة على شاغلها وتتصف تلك الوظائف بالفرص العديدة للترقي والحراك.</a:t>
            </a:r>
            <a:endParaRPr lang="en-US" dirty="0"/>
          </a:p>
          <a:p>
            <a:pPr marL="0" lvl="0" indent="0">
              <a:buNone/>
            </a:pPr>
            <a:r>
              <a:rPr lang="ar-SA" dirty="0"/>
              <a:t>رغم ازدياد أعداد النساء المشتغلات في التنظيمات المركبة أي كبيرة الحجم إلا أن نسبتهن تعد منخفضة جداً في المستويات الإدارية العليا إذا </a:t>
            </a:r>
            <a:r>
              <a:rPr lang="ar-SA" dirty="0" err="1"/>
              <a:t>ماقورنت</a:t>
            </a:r>
            <a:r>
              <a:rPr lang="ar-SA" dirty="0"/>
              <a:t> بنسبتهن في العمالة الكلية أو بنسبة الرجال في المستويات الإدارية.</a:t>
            </a:r>
            <a:endParaRPr lang="en-US" dirty="0"/>
          </a:p>
          <a:p>
            <a:pPr marL="0" indent="0">
              <a:buNone/>
            </a:pPr>
            <a:r>
              <a:rPr lang="ar-SA" dirty="0"/>
              <a:t> </a:t>
            </a:r>
            <a:endParaRPr lang="en-US" dirty="0"/>
          </a:p>
          <a:p>
            <a:pPr marL="0" indent="0">
              <a:buNone/>
            </a:pPr>
            <a:r>
              <a:rPr lang="ar-SA" dirty="0">
                <a:solidFill>
                  <a:srgbClr val="FF0000"/>
                </a:solidFill>
              </a:rPr>
              <a:t>تعقيب على المدخل البنائي عند </a:t>
            </a:r>
            <a:r>
              <a:rPr lang="ar-SA" dirty="0" err="1">
                <a:solidFill>
                  <a:srgbClr val="FF0000"/>
                </a:solidFill>
              </a:rPr>
              <a:t>روزابيث</a:t>
            </a:r>
            <a:r>
              <a:rPr lang="ar-SA" dirty="0">
                <a:solidFill>
                  <a:srgbClr val="FF0000"/>
                </a:solidFill>
              </a:rPr>
              <a:t> </a:t>
            </a:r>
            <a:r>
              <a:rPr lang="ar-SA" dirty="0" err="1">
                <a:solidFill>
                  <a:srgbClr val="FF0000"/>
                </a:solidFill>
              </a:rPr>
              <a:t>كانتر</a:t>
            </a:r>
            <a:r>
              <a:rPr lang="ar-SA" dirty="0">
                <a:solidFill>
                  <a:srgbClr val="FF0000"/>
                </a:solidFill>
              </a:rPr>
              <a:t>/</a:t>
            </a:r>
            <a:endParaRPr lang="en-US" dirty="0">
              <a:solidFill>
                <a:srgbClr val="FF0000"/>
              </a:solidFill>
            </a:endParaRPr>
          </a:p>
          <a:p>
            <a:pPr marL="0" indent="0">
              <a:buNone/>
            </a:pPr>
            <a:r>
              <a:rPr lang="ar-SA" dirty="0"/>
              <a:t>يعتبر النموذج البنائي الذي اقترحته </a:t>
            </a:r>
            <a:r>
              <a:rPr lang="ar-SA" dirty="0" err="1"/>
              <a:t>كانتر</a:t>
            </a:r>
            <a:r>
              <a:rPr lang="ar-SA" dirty="0"/>
              <a:t> محاولة علمية جادةً إذ استطاعت من خلال اختبارها لخمس فرضيات أن تكشف بوضوح عن مدى تأثير الأبعاد البنائية للتنظيمات الصناعية المركبة على السلوك التنظيمي والتحيز ضد المرأة في فرص الترقي والحراك، ونوعية المهن والوظائف داخل التنظيم.   </a:t>
            </a:r>
            <a:endParaRPr lang="en-US" dirty="0"/>
          </a:p>
          <a:p>
            <a:endParaRPr lang="ar-SA" dirty="0"/>
          </a:p>
        </p:txBody>
      </p:sp>
    </p:spTree>
    <p:extLst>
      <p:ext uri="{BB962C8B-B14F-4D97-AF65-F5344CB8AC3E}">
        <p14:creationId xmlns:p14="http://schemas.microsoft.com/office/powerpoint/2010/main" xmlns="" val="3034414718"/>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a:bodyPr>
          <a:lstStyle/>
          <a:p>
            <a:r>
              <a:rPr lang="ar-SA" sz="5400" dirty="0" smtClean="0"/>
              <a:t>منال </a:t>
            </a:r>
            <a:r>
              <a:rPr lang="ar-SA" sz="5400" dirty="0" err="1" smtClean="0"/>
              <a:t>الحقباني</a:t>
            </a:r>
            <a:r>
              <a:rPr lang="ar-SA" sz="5400" dirty="0" smtClean="0"/>
              <a:t> </a:t>
            </a:r>
          </a:p>
          <a:p>
            <a:r>
              <a:rPr lang="ar-SA" sz="5400" dirty="0" smtClean="0"/>
              <a:t>بيان المانع </a:t>
            </a:r>
          </a:p>
          <a:p>
            <a:r>
              <a:rPr lang="ar-SA" sz="5400" dirty="0" smtClean="0"/>
              <a:t>أروى القحطاني </a:t>
            </a:r>
          </a:p>
          <a:p>
            <a:r>
              <a:rPr lang="ar-SA" sz="5400" dirty="0" smtClean="0"/>
              <a:t>أمل سعيد </a:t>
            </a:r>
            <a:endParaRPr lang="ar-SA" sz="5400" dirty="0"/>
          </a:p>
        </p:txBody>
      </p:sp>
    </p:spTree>
    <p:extLst>
      <p:ext uri="{BB962C8B-B14F-4D97-AF65-F5344CB8AC3E}">
        <p14:creationId xmlns:p14="http://schemas.microsoft.com/office/powerpoint/2010/main" xmlns="" val="290304163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endParaRPr lang="ar-SA"/>
          </a:p>
        </p:txBody>
      </p:sp>
      <p:sp>
        <p:nvSpPr>
          <p:cNvPr id="3" name="عنوان فرعي 2"/>
          <p:cNvSpPr>
            <a:spLocks noGrp="1"/>
          </p:cNvSpPr>
          <p:nvPr>
            <p:ph type="subTitle" idx="1"/>
          </p:nvPr>
        </p:nvSpPr>
        <p:spPr>
          <a:xfrm>
            <a:off x="0" y="0"/>
            <a:ext cx="8964488" cy="6858000"/>
          </a:xfrm>
        </p:spPr>
        <p:txBody>
          <a:bodyPr>
            <a:normAutofit/>
          </a:bodyPr>
          <a:lstStyle/>
          <a:p>
            <a:r>
              <a:rPr lang="ar-SA" sz="5400" b="1" dirty="0">
                <a:solidFill>
                  <a:srgbClr val="FF0000"/>
                </a:solidFill>
              </a:rPr>
              <a:t>اختبار نظرية تايلور ميدانيا :</a:t>
            </a:r>
            <a:endParaRPr lang="en-US" sz="5400" dirty="0">
              <a:solidFill>
                <a:srgbClr val="FF0000"/>
              </a:solidFill>
            </a:endParaRPr>
          </a:p>
          <a:p>
            <a:r>
              <a:rPr lang="ar-SA" dirty="0">
                <a:solidFill>
                  <a:schemeClr val="tx1"/>
                </a:solidFill>
              </a:rPr>
              <a:t>خضعت نظرية الإدارة العلمية لدراسات ميدانية في مجتمعين مختلفين من حيث الثقافة والأيديولوجيات التي تحكم النظام الاقتصادي . ففي روسيا في عام 1921 طبق النظام السياسي الحاكم برئاسة لينين النظرية العلمية لتايلور في المشروعات الإنتاجية حيث تم تطبيق نظام الأجر والحوافز </a:t>
            </a:r>
            <a:r>
              <a:rPr lang="ar-SA">
                <a:solidFill>
                  <a:schemeClr val="tx1"/>
                </a:solidFill>
              </a:rPr>
              <a:t>والعمل </a:t>
            </a:r>
            <a:r>
              <a:rPr lang="ar-SA" smtClean="0">
                <a:solidFill>
                  <a:schemeClr val="tx1"/>
                </a:solidFill>
              </a:rPr>
              <a:t>ودراسة </a:t>
            </a:r>
            <a:r>
              <a:rPr lang="ar-SA" dirty="0">
                <a:solidFill>
                  <a:schemeClr val="tx1"/>
                </a:solidFill>
              </a:rPr>
              <a:t>الوقت والحركة. إلا أن النتائج أسفرت عن انخفاض الانتاج الصناعي الروسي وثبت فشل التجربة الحتمية التقنية ، ويرجع فشل التجربة الروسية في تطبيق نظرية تايلور للتباين الأيديولوجي بين المجتمع الروسي والمجتمع الغربي الذي احتضن النظرية ونجاح التجربة الأمريكية بدليل الثبات النسبي في النسبة المئوية للقوى العاملة بنظام الأجور والحوافز .</a:t>
            </a:r>
            <a:endParaRPr lang="en-US" dirty="0">
              <a:solidFill>
                <a:schemeClr val="tx1"/>
              </a:solidFill>
            </a:endParaRPr>
          </a:p>
          <a:p>
            <a:endParaRPr lang="ar-SA" dirty="0"/>
          </a:p>
        </p:txBody>
      </p:sp>
    </p:spTree>
    <p:extLst>
      <p:ext uri="{BB962C8B-B14F-4D97-AF65-F5344CB8AC3E}">
        <p14:creationId xmlns:p14="http://schemas.microsoft.com/office/powerpoint/2010/main" xmlns="" val="406218521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endParaRPr lang="ar-SA"/>
          </a:p>
        </p:txBody>
      </p:sp>
      <p:sp>
        <p:nvSpPr>
          <p:cNvPr id="3" name="عنوان فرعي 2"/>
          <p:cNvSpPr>
            <a:spLocks noGrp="1"/>
          </p:cNvSpPr>
          <p:nvPr>
            <p:ph type="subTitle" idx="1"/>
          </p:nvPr>
        </p:nvSpPr>
        <p:spPr>
          <a:xfrm>
            <a:off x="0" y="116632"/>
            <a:ext cx="9252520" cy="6741368"/>
          </a:xfrm>
        </p:spPr>
        <p:txBody>
          <a:bodyPr>
            <a:normAutofit/>
          </a:bodyPr>
          <a:lstStyle/>
          <a:p>
            <a:r>
              <a:rPr lang="ar-SA" b="1" dirty="0">
                <a:solidFill>
                  <a:srgbClr val="FF0000"/>
                </a:solidFill>
              </a:rPr>
              <a:t>نقد الرؤية الكلاسيكية في الإدارة :</a:t>
            </a:r>
            <a:endParaRPr lang="en-US" dirty="0">
              <a:solidFill>
                <a:srgbClr val="FF0000"/>
              </a:solidFill>
            </a:endParaRPr>
          </a:p>
          <a:p>
            <a:r>
              <a:rPr lang="ar-SA" dirty="0">
                <a:solidFill>
                  <a:schemeClr val="tx1"/>
                </a:solidFill>
              </a:rPr>
              <a:t>وتواجه النظرية الكلاسيكية في الإدارة انتقادات في جوانب كثيرة من أهمها :</a:t>
            </a:r>
            <a:endParaRPr lang="en-US" dirty="0">
              <a:solidFill>
                <a:schemeClr val="tx1"/>
              </a:solidFill>
            </a:endParaRPr>
          </a:p>
          <a:p>
            <a:pPr marL="514350" lvl="0" indent="-514350">
              <a:buFont typeface="+mj-lt"/>
              <a:buAutoNum type="arabicPeriod"/>
            </a:pPr>
            <a:r>
              <a:rPr lang="ar-SA" dirty="0">
                <a:solidFill>
                  <a:schemeClr val="tx1"/>
                </a:solidFill>
              </a:rPr>
              <a:t>تجاهل عوامل خارجية مؤثرة عند الحديث عن الكفاية والإنتاجية مثل العمالة التنظيمية ومدى توافرها في البيئة الخارجية .</a:t>
            </a:r>
            <a:endParaRPr lang="en-US" dirty="0">
              <a:solidFill>
                <a:schemeClr val="tx1"/>
              </a:solidFill>
            </a:endParaRPr>
          </a:p>
          <a:p>
            <a:pPr marL="514350" lvl="0" indent="-514350">
              <a:buFont typeface="+mj-lt"/>
              <a:buAutoNum type="arabicPeriod"/>
            </a:pPr>
            <a:r>
              <a:rPr lang="ar-SA" dirty="0" err="1">
                <a:solidFill>
                  <a:schemeClr val="tx1"/>
                </a:solidFill>
              </a:rPr>
              <a:t>تتأثرالتخصصية</a:t>
            </a:r>
            <a:r>
              <a:rPr lang="ar-SA" dirty="0">
                <a:solidFill>
                  <a:schemeClr val="tx1"/>
                </a:solidFill>
              </a:rPr>
              <a:t> داخل أي تنظيم بالثقافة العامة للبيئة المحيطة به .</a:t>
            </a:r>
            <a:endParaRPr lang="en-US" dirty="0">
              <a:solidFill>
                <a:schemeClr val="tx1"/>
              </a:solidFill>
            </a:endParaRPr>
          </a:p>
          <a:p>
            <a:pPr marL="514350" lvl="0" indent="-514350">
              <a:buFont typeface="+mj-lt"/>
              <a:buAutoNum type="arabicPeriod"/>
            </a:pPr>
            <a:r>
              <a:rPr lang="ar-SA" dirty="0">
                <a:solidFill>
                  <a:schemeClr val="tx1"/>
                </a:solidFill>
              </a:rPr>
              <a:t>تجاهل دوافع الأفراد ومشاعرهم في كل مستويات العمالة التنظيمية .</a:t>
            </a:r>
            <a:endParaRPr lang="en-US" dirty="0">
              <a:solidFill>
                <a:schemeClr val="tx1"/>
              </a:solidFill>
            </a:endParaRPr>
          </a:p>
          <a:p>
            <a:pPr marL="514350" lvl="0" indent="-514350">
              <a:buFont typeface="+mj-lt"/>
              <a:buAutoNum type="arabicPeriod"/>
            </a:pPr>
            <a:r>
              <a:rPr lang="ar-SA" dirty="0">
                <a:solidFill>
                  <a:schemeClr val="tx1"/>
                </a:solidFill>
              </a:rPr>
              <a:t>وجود نمط رسمي متدرج من السلطة يبدأ من أعلى مستوى إداري وفي هذا تجاهل للقيادات غير الرسمية .</a:t>
            </a:r>
            <a:endParaRPr lang="en-US" dirty="0">
              <a:solidFill>
                <a:schemeClr val="tx1"/>
              </a:solidFill>
            </a:endParaRPr>
          </a:p>
          <a:p>
            <a:pPr marL="514350" lvl="0" indent="-514350">
              <a:buFont typeface="+mj-lt"/>
              <a:buAutoNum type="arabicPeriod"/>
            </a:pPr>
            <a:r>
              <a:rPr lang="ar-SA" dirty="0">
                <a:solidFill>
                  <a:schemeClr val="tx1"/>
                </a:solidFill>
              </a:rPr>
              <a:t>تنهض النظرية الكلاسيكية للإدارة على رؤية التنظيم باعتبارها نسقا مغلقا .</a:t>
            </a:r>
            <a:endParaRPr lang="en-US" dirty="0">
              <a:solidFill>
                <a:schemeClr val="tx1"/>
              </a:solidFill>
            </a:endParaRPr>
          </a:p>
          <a:p>
            <a:endParaRPr lang="ar-SA" dirty="0">
              <a:solidFill>
                <a:schemeClr val="tx1"/>
              </a:solidFill>
            </a:endParaRPr>
          </a:p>
        </p:txBody>
      </p:sp>
    </p:spTree>
    <p:extLst>
      <p:ext uri="{BB962C8B-B14F-4D97-AF65-F5344CB8AC3E}">
        <p14:creationId xmlns:p14="http://schemas.microsoft.com/office/powerpoint/2010/main" xmlns="" val="139596000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endParaRPr lang="ar-SA" dirty="0"/>
          </a:p>
        </p:txBody>
      </p:sp>
      <p:sp>
        <p:nvSpPr>
          <p:cNvPr id="3" name="عنوان فرعي 2"/>
          <p:cNvSpPr>
            <a:spLocks noGrp="1"/>
          </p:cNvSpPr>
          <p:nvPr>
            <p:ph type="subTitle" idx="1"/>
          </p:nvPr>
        </p:nvSpPr>
        <p:spPr>
          <a:xfrm>
            <a:off x="0" y="0"/>
            <a:ext cx="9144000" cy="6858000"/>
          </a:xfrm>
        </p:spPr>
        <p:txBody>
          <a:bodyPr>
            <a:normAutofit fontScale="47500" lnSpcReduction="20000"/>
          </a:bodyPr>
          <a:lstStyle/>
          <a:p>
            <a:r>
              <a:rPr lang="ar-SA" sz="6700" b="1" dirty="0">
                <a:solidFill>
                  <a:srgbClr val="FF0000"/>
                </a:solidFill>
              </a:rPr>
              <a:t>المداخل الكلاسيكية المتطورة والحديثة في الإدارة :</a:t>
            </a:r>
            <a:endParaRPr lang="en-US" sz="6700" dirty="0">
              <a:solidFill>
                <a:srgbClr val="FF0000"/>
              </a:solidFill>
            </a:endParaRPr>
          </a:p>
          <a:p>
            <a:r>
              <a:rPr lang="ar-SA" sz="4500" dirty="0">
                <a:solidFill>
                  <a:schemeClr val="tx1"/>
                </a:solidFill>
              </a:rPr>
              <a:t>ظهرت المداخل الكلاسيكية المتطورة للإدارة ابتداء من أواخر الثلاثينات وحتى مطلع النصف الثاني من القرن العشرين ، من خلال الانتقادات التي واجهت النظرية الكلاسيكية ونتائج الدراسات الميدانية التي دعمت تلك الانتقادات نتائج دراسات </a:t>
            </a:r>
            <a:r>
              <a:rPr lang="ar-SA" sz="4500" dirty="0" err="1">
                <a:solidFill>
                  <a:schemeClr val="tx1"/>
                </a:solidFill>
              </a:rPr>
              <a:t>هوثورن</a:t>
            </a:r>
            <a:r>
              <a:rPr lang="ar-SA" sz="4500" dirty="0">
                <a:solidFill>
                  <a:schemeClr val="tx1"/>
                </a:solidFill>
              </a:rPr>
              <a:t> عن أهمية تأثير البعد الإنساني على الإنتاجية والذي أغفلته نظرية الإدارة العلمية .</a:t>
            </a:r>
            <a:endParaRPr lang="en-US" sz="4500" dirty="0">
              <a:solidFill>
                <a:schemeClr val="tx1"/>
              </a:solidFill>
            </a:endParaRPr>
          </a:p>
          <a:p>
            <a:r>
              <a:rPr lang="ar-SA" sz="4500" dirty="0">
                <a:solidFill>
                  <a:schemeClr val="tx1"/>
                </a:solidFill>
              </a:rPr>
              <a:t>المؤثرات في تحديد مجالات اهتمام النظريات الكلاسيكية ظهور ترجمات لأعمال ماكس فيبر حول البيروقراطية من خلال نمطه المثالي .</a:t>
            </a:r>
            <a:endParaRPr lang="en-US" sz="4500" dirty="0">
              <a:solidFill>
                <a:schemeClr val="tx1"/>
              </a:solidFill>
            </a:endParaRPr>
          </a:p>
          <a:p>
            <a:r>
              <a:rPr lang="ar-SA" sz="4500" dirty="0">
                <a:solidFill>
                  <a:schemeClr val="tx1"/>
                </a:solidFill>
              </a:rPr>
              <a:t>يمكن القول إن المزج بين نتائج الدراسات الميدانية والتطور الذي طرأ على الرؤية النظرية في دراسة التنظيم قد أحدث نقلة مؤثرة . فبعد أن كان اهتمام نظرية تايلور قاصرا على البعد الاقتصادي في موقع العمل ، اهتمت النظريات الكلاسيكية المتطورة للإدارة بالبعد الاقتصادي والإنساني معا .</a:t>
            </a:r>
            <a:endParaRPr lang="en-US" sz="4500" dirty="0">
              <a:solidFill>
                <a:schemeClr val="tx1"/>
              </a:solidFill>
            </a:endParaRPr>
          </a:p>
          <a:p>
            <a:r>
              <a:rPr lang="ar-SA" sz="4500" dirty="0">
                <a:solidFill>
                  <a:schemeClr val="tx1"/>
                </a:solidFill>
              </a:rPr>
              <a:t>تعمقت المجموعة الأولى في دراسة الجوانب الداخلية للتنظيم وعلاقاتها بالبيئة المحيطة . وتحديد أفضل أداة لدراسة العلاقة المتبادلة بين التنظيم والبيئة ، ويبرز في هذا الصدد إسهامات </a:t>
            </a:r>
            <a:r>
              <a:rPr lang="ar-SA" sz="4500" dirty="0" err="1">
                <a:solidFill>
                  <a:schemeClr val="tx1"/>
                </a:solidFill>
              </a:rPr>
              <a:t>إميري</a:t>
            </a:r>
            <a:r>
              <a:rPr lang="ar-SA" sz="4500" dirty="0">
                <a:solidFill>
                  <a:schemeClr val="tx1"/>
                </a:solidFill>
              </a:rPr>
              <a:t> </a:t>
            </a:r>
            <a:r>
              <a:rPr lang="ar-SA" sz="4500" dirty="0" err="1">
                <a:solidFill>
                  <a:schemeClr val="tx1"/>
                </a:solidFill>
              </a:rPr>
              <a:t>وتريست</a:t>
            </a:r>
            <a:r>
              <a:rPr lang="ar-SA" sz="4500" dirty="0">
                <a:solidFill>
                  <a:schemeClr val="tx1"/>
                </a:solidFill>
              </a:rPr>
              <a:t> .</a:t>
            </a:r>
            <a:endParaRPr lang="en-US" sz="4500" dirty="0">
              <a:solidFill>
                <a:schemeClr val="tx1"/>
              </a:solidFill>
            </a:endParaRPr>
          </a:p>
          <a:p>
            <a:r>
              <a:rPr lang="ar-SA" sz="4500" dirty="0">
                <a:solidFill>
                  <a:schemeClr val="tx1"/>
                </a:solidFill>
              </a:rPr>
              <a:t>اهتمت نظريات المجموعة الثانية بدراسة التأثير المتغير من جانب التنظيم على البيئة ، حيث لعبت نتائج العديد من الدراسات </a:t>
            </a:r>
            <a:r>
              <a:rPr lang="ar-SA" sz="4500" dirty="0" err="1">
                <a:solidFill>
                  <a:schemeClr val="tx1"/>
                </a:solidFill>
              </a:rPr>
              <a:t>الإمبيريقية</a:t>
            </a:r>
            <a:r>
              <a:rPr lang="ar-SA" sz="4500" dirty="0">
                <a:solidFill>
                  <a:schemeClr val="tx1"/>
                </a:solidFill>
              </a:rPr>
              <a:t> الدور الرئيس في ظهور الاتجاه التحليلي لعلاقة التنظيم بالبيئة . ومن أوائل تلك الدراسات دراسة هرش </a:t>
            </a:r>
            <a:r>
              <a:rPr lang="ar-SA" sz="4500" dirty="0" err="1">
                <a:solidFill>
                  <a:schemeClr val="tx1"/>
                </a:solidFill>
              </a:rPr>
              <a:t>وستجلر</a:t>
            </a:r>
            <a:r>
              <a:rPr lang="ar-SA" sz="4500" dirty="0">
                <a:solidFill>
                  <a:schemeClr val="tx1"/>
                </a:solidFill>
              </a:rPr>
              <a:t> .</a:t>
            </a:r>
            <a:endParaRPr lang="en-US" sz="4500" dirty="0">
              <a:solidFill>
                <a:schemeClr val="tx1"/>
              </a:solidFill>
            </a:endParaRPr>
          </a:p>
          <a:p>
            <a:r>
              <a:rPr lang="ar-SA" sz="4500" dirty="0">
                <a:solidFill>
                  <a:schemeClr val="tx1"/>
                </a:solidFill>
              </a:rPr>
              <a:t>وتثير المداخل النظرية ونتائج الدراسات الإدارية الحديثة في عقد الثمانينات الكثير من القضايا في مجال علاقة التنظيم ببيئة خارجية . فمثلا من بين تلك القضايا </a:t>
            </a:r>
            <a:r>
              <a:rPr lang="ar-SA" sz="4500" dirty="0" err="1">
                <a:solidFill>
                  <a:schemeClr val="tx1"/>
                </a:solidFill>
              </a:rPr>
              <a:t>مايثار</a:t>
            </a:r>
            <a:r>
              <a:rPr lang="ar-SA" sz="4500" dirty="0">
                <a:solidFill>
                  <a:schemeClr val="tx1"/>
                </a:solidFill>
              </a:rPr>
              <a:t> حول قوة الوحدات التنظيمية الفرعية للتنظيم وكيف يمكن أن تؤثر في قدرته على التكيف مع البيئة الخارجية ، وتبرز في هذا الاتجاه نظريتان وهما نظرية التوافقات </a:t>
            </a:r>
            <a:r>
              <a:rPr lang="ar-SA" sz="4500" dirty="0" err="1">
                <a:solidFill>
                  <a:schemeClr val="tx1"/>
                </a:solidFill>
              </a:rPr>
              <a:t>الإستراتيجية</a:t>
            </a:r>
            <a:r>
              <a:rPr lang="ar-SA" sz="4500" dirty="0">
                <a:solidFill>
                  <a:schemeClr val="tx1"/>
                </a:solidFill>
              </a:rPr>
              <a:t> والثانية نظرية القوة السياسية ونموذج التوافقات الاستراتيجية التي اقترحها </a:t>
            </a:r>
            <a:r>
              <a:rPr lang="ar-SA" sz="4500" dirty="0" err="1">
                <a:solidFill>
                  <a:schemeClr val="tx1"/>
                </a:solidFill>
              </a:rPr>
              <a:t>بفيفر</a:t>
            </a:r>
            <a:r>
              <a:rPr lang="ar-SA" sz="4500" dirty="0">
                <a:solidFill>
                  <a:schemeClr val="tx1"/>
                </a:solidFill>
              </a:rPr>
              <a:t> </a:t>
            </a:r>
            <a:r>
              <a:rPr lang="ar-SA" sz="4500" dirty="0" err="1">
                <a:solidFill>
                  <a:schemeClr val="tx1"/>
                </a:solidFill>
              </a:rPr>
              <a:t>وسالنيك</a:t>
            </a:r>
            <a:r>
              <a:rPr lang="ar-SA" sz="4500" dirty="0">
                <a:solidFill>
                  <a:schemeClr val="tx1"/>
                </a:solidFill>
              </a:rPr>
              <a:t> .</a:t>
            </a:r>
            <a:endParaRPr lang="en-US" sz="4500" dirty="0">
              <a:solidFill>
                <a:schemeClr val="tx1"/>
              </a:solidFill>
            </a:endParaRPr>
          </a:p>
          <a:p>
            <a:r>
              <a:rPr lang="ar-SA" dirty="0">
                <a:solidFill>
                  <a:schemeClr val="tx1"/>
                </a:solidFill>
              </a:rPr>
              <a:t> </a:t>
            </a:r>
            <a:endParaRPr lang="en-US" dirty="0">
              <a:solidFill>
                <a:schemeClr val="tx1"/>
              </a:solidFill>
            </a:endParaRPr>
          </a:p>
          <a:p>
            <a:r>
              <a:rPr lang="ar-SA" dirty="0"/>
              <a:t> </a:t>
            </a:r>
            <a:endParaRPr lang="en-US" dirty="0"/>
          </a:p>
          <a:p>
            <a:endParaRPr lang="ar-SA" dirty="0"/>
          </a:p>
        </p:txBody>
      </p:sp>
    </p:spTree>
    <p:extLst>
      <p:ext uri="{BB962C8B-B14F-4D97-AF65-F5344CB8AC3E}">
        <p14:creationId xmlns:p14="http://schemas.microsoft.com/office/powerpoint/2010/main" xmlns="" val="117231780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endParaRPr lang="ar-SA" dirty="0"/>
          </a:p>
        </p:txBody>
      </p:sp>
      <p:sp>
        <p:nvSpPr>
          <p:cNvPr id="8" name="عنوان فرعي 7"/>
          <p:cNvSpPr>
            <a:spLocks noGrp="1"/>
          </p:cNvSpPr>
          <p:nvPr>
            <p:ph type="subTitle" idx="1"/>
          </p:nvPr>
        </p:nvSpPr>
        <p:spPr>
          <a:xfrm>
            <a:off x="0" y="0"/>
            <a:ext cx="9144000" cy="7029400"/>
          </a:xfrm>
        </p:spPr>
        <p:txBody>
          <a:bodyPr>
            <a:normAutofit fontScale="85000" lnSpcReduction="20000"/>
          </a:bodyPr>
          <a:lstStyle/>
          <a:p>
            <a:r>
              <a:rPr lang="ar-SA" b="1" dirty="0">
                <a:solidFill>
                  <a:srgbClr val="FF0000"/>
                </a:solidFill>
              </a:rPr>
              <a:t>مدرسة العلاقات الانسانية ودراسة التنظيم</a:t>
            </a:r>
            <a:r>
              <a:rPr lang="en-US" b="1" dirty="0">
                <a:solidFill>
                  <a:srgbClr val="FF0000"/>
                </a:solidFill>
              </a:rPr>
              <a:t>:</a:t>
            </a:r>
            <a:br>
              <a:rPr lang="en-US" b="1" dirty="0">
                <a:solidFill>
                  <a:srgbClr val="FF0000"/>
                </a:solidFill>
              </a:rPr>
            </a:br>
            <a:r>
              <a:rPr lang="en-US" b="1" dirty="0">
                <a:solidFill>
                  <a:srgbClr val="FF0000"/>
                </a:solidFill>
              </a:rPr>
              <a:t>1-</a:t>
            </a:r>
            <a:r>
              <a:rPr lang="ar-SA" b="1" dirty="0">
                <a:solidFill>
                  <a:srgbClr val="FF0000"/>
                </a:solidFill>
              </a:rPr>
              <a:t>مدرسه التون مايو وتجارب </a:t>
            </a:r>
            <a:r>
              <a:rPr lang="ar-SA" b="1" dirty="0" err="1">
                <a:solidFill>
                  <a:srgbClr val="FF0000"/>
                </a:solidFill>
              </a:rPr>
              <a:t>هورثورن</a:t>
            </a:r>
            <a:r>
              <a:rPr lang="ar-SA" b="1" dirty="0">
                <a:solidFill>
                  <a:srgbClr val="FF0000"/>
                </a:solidFill>
              </a:rPr>
              <a:t> ( 1933_1927</a:t>
            </a:r>
            <a:r>
              <a:rPr lang="en-US" b="1" dirty="0">
                <a:solidFill>
                  <a:srgbClr val="FF0000"/>
                </a:solidFill>
              </a:rPr>
              <a:t>):</a:t>
            </a:r>
            <a:br>
              <a:rPr lang="en-US" b="1" dirty="0">
                <a:solidFill>
                  <a:srgbClr val="FF0000"/>
                </a:solidFill>
              </a:rPr>
            </a:br>
            <a:r>
              <a:rPr lang="ar-SA" b="1" dirty="0">
                <a:solidFill>
                  <a:schemeClr val="tx1"/>
                </a:solidFill>
              </a:rPr>
              <a:t>لم يبدأ التون مايو ابحاثه الميدانية في مصنع </a:t>
            </a:r>
            <a:r>
              <a:rPr lang="ar-SA" b="1" dirty="0" err="1">
                <a:solidFill>
                  <a:schemeClr val="tx1"/>
                </a:solidFill>
              </a:rPr>
              <a:t>هورثورن</a:t>
            </a:r>
            <a:r>
              <a:rPr lang="ar-SA" b="1" dirty="0">
                <a:solidFill>
                  <a:schemeClr val="tx1"/>
                </a:solidFill>
              </a:rPr>
              <a:t> . بل قام بأبحاث سابقه في مصنع نسيج في مدينة </a:t>
            </a:r>
            <a:r>
              <a:rPr lang="ar-SA" b="1" dirty="0" err="1">
                <a:solidFill>
                  <a:schemeClr val="tx1"/>
                </a:solidFill>
              </a:rPr>
              <a:t>فيلاديفيا</a:t>
            </a:r>
            <a:r>
              <a:rPr lang="ar-SA" b="1" dirty="0">
                <a:solidFill>
                  <a:schemeClr val="tx1"/>
                </a:solidFill>
              </a:rPr>
              <a:t> وذلك في عام 1923.وكان</a:t>
            </a:r>
            <a:r>
              <a:rPr lang="ar-SA" b="1" dirty="0">
                <a:solidFill>
                  <a:srgbClr val="FF0000"/>
                </a:solidFill>
              </a:rPr>
              <a:t> الهدف الرئيس </a:t>
            </a:r>
            <a:r>
              <a:rPr lang="ar-SA" b="1" dirty="0">
                <a:solidFill>
                  <a:schemeClr val="tx1"/>
                </a:solidFill>
              </a:rPr>
              <a:t>من اجراء الابحاث</a:t>
            </a:r>
            <a:r>
              <a:rPr lang="en-US" b="1" dirty="0">
                <a:solidFill>
                  <a:schemeClr val="tx1"/>
                </a:solidFill>
              </a:rPr>
              <a:t>:</a:t>
            </a:r>
            <a:br>
              <a:rPr lang="en-US" b="1" dirty="0">
                <a:solidFill>
                  <a:schemeClr val="tx1"/>
                </a:solidFill>
              </a:rPr>
            </a:br>
            <a:r>
              <a:rPr lang="en-US" b="1" dirty="0">
                <a:solidFill>
                  <a:schemeClr val="tx1"/>
                </a:solidFill>
              </a:rPr>
              <a:t>* </a:t>
            </a:r>
            <a:r>
              <a:rPr lang="ar-SA" b="1" dirty="0">
                <a:solidFill>
                  <a:schemeClr val="tx1"/>
                </a:solidFill>
              </a:rPr>
              <a:t>محاولة دراسة مشكلات دوران العمل ،</a:t>
            </a:r>
            <a:r>
              <a:rPr lang="en-US" b="1" dirty="0">
                <a:solidFill>
                  <a:schemeClr val="tx1"/>
                </a:solidFill>
              </a:rPr>
              <a:t/>
            </a:r>
            <a:br>
              <a:rPr lang="en-US" b="1" dirty="0">
                <a:solidFill>
                  <a:schemeClr val="tx1"/>
                </a:solidFill>
              </a:rPr>
            </a:br>
            <a:r>
              <a:rPr lang="en-US" b="1" dirty="0">
                <a:solidFill>
                  <a:schemeClr val="tx1"/>
                </a:solidFill>
              </a:rPr>
              <a:t>* </a:t>
            </a:r>
            <a:r>
              <a:rPr lang="ar-SA" b="1" dirty="0">
                <a:solidFill>
                  <a:schemeClr val="tx1"/>
                </a:solidFill>
              </a:rPr>
              <a:t>وزيادة معدل تنقل العمال</a:t>
            </a:r>
            <a:r>
              <a:rPr lang="en-US" b="1" dirty="0">
                <a:solidFill>
                  <a:schemeClr val="tx1"/>
                </a:solidFill>
              </a:rPr>
              <a:t> </a:t>
            </a:r>
            <a:br>
              <a:rPr lang="en-US" b="1" dirty="0">
                <a:solidFill>
                  <a:schemeClr val="tx1"/>
                </a:solidFill>
              </a:rPr>
            </a:br>
            <a:r>
              <a:rPr lang="en-US" b="1" dirty="0">
                <a:solidFill>
                  <a:schemeClr val="tx1"/>
                </a:solidFill>
              </a:rPr>
              <a:t>*</a:t>
            </a:r>
            <a:r>
              <a:rPr lang="ar-SA" b="1" dirty="0">
                <a:solidFill>
                  <a:schemeClr val="tx1"/>
                </a:solidFill>
              </a:rPr>
              <a:t>وتقديم حلول مناسبة للحد من تلك المشكلات</a:t>
            </a:r>
            <a:r>
              <a:rPr lang="en-US" b="1" dirty="0">
                <a:solidFill>
                  <a:schemeClr val="tx1"/>
                </a:solidFill>
              </a:rPr>
              <a:t>.</a:t>
            </a:r>
            <a:br>
              <a:rPr lang="en-US" b="1" dirty="0">
                <a:solidFill>
                  <a:schemeClr val="tx1"/>
                </a:solidFill>
              </a:rPr>
            </a:br>
            <a:r>
              <a:rPr lang="ar-SA" b="1" dirty="0">
                <a:solidFill>
                  <a:schemeClr val="tx1"/>
                </a:solidFill>
              </a:rPr>
              <a:t>وخرجت الدراسة </a:t>
            </a:r>
            <a:r>
              <a:rPr lang="ar-SA" b="1" dirty="0">
                <a:solidFill>
                  <a:srgbClr val="FF0000"/>
                </a:solidFill>
              </a:rPr>
              <a:t>بتوصيات مهمة </a:t>
            </a:r>
            <a:r>
              <a:rPr lang="ar-SA" b="1" dirty="0">
                <a:solidFill>
                  <a:schemeClr val="tx1"/>
                </a:solidFill>
              </a:rPr>
              <a:t>تتعلق بالعمال كضرورة الاهتمام برفع روحهم المعنوية ، وان تتخلل ساعات العمل اليومي فترات راحه للعمال مع وضع نظام للحوافز المالية لتشجيعهم على زيادة الانتاج، وقد امكن التغلب على مشكلات العمل وزياده الانتاجية اثر وضع توصيات مايو موضع التنفيذ</a:t>
            </a:r>
            <a:r>
              <a:rPr lang="en-US" b="1" dirty="0">
                <a:solidFill>
                  <a:schemeClr val="tx1"/>
                </a:solidFill>
              </a:rPr>
              <a:t>. </a:t>
            </a:r>
            <a:br>
              <a:rPr lang="en-US" b="1" dirty="0">
                <a:solidFill>
                  <a:schemeClr val="tx1"/>
                </a:solidFill>
              </a:rPr>
            </a:br>
            <a:r>
              <a:rPr lang="ar-SA" b="1" dirty="0">
                <a:solidFill>
                  <a:schemeClr val="tx1"/>
                </a:solidFill>
              </a:rPr>
              <a:t>وتعتبر نتائج دراسة مصنع النسيج ومنهج التون مايو في دراسة مشكلات العمل بمثابة انطلاقة فكرية مهدت لنقد الفرضيات </a:t>
            </a:r>
            <a:r>
              <a:rPr lang="ar-SA" b="1" dirty="0" err="1">
                <a:solidFill>
                  <a:schemeClr val="tx1"/>
                </a:solidFill>
              </a:rPr>
              <a:t>السائده</a:t>
            </a:r>
            <a:r>
              <a:rPr lang="ar-SA" b="1" dirty="0">
                <a:solidFill>
                  <a:schemeClr val="tx1"/>
                </a:solidFill>
              </a:rPr>
              <a:t> الخاصة ببيئة العمل ، ايضا كان لنجاح توصيات دراسة مصنع النسيج في  التغلب على مشكلات العمل وزيادة الانتاجية ، فضلا عن المنهج العلمي الذي اتبعه مايو الاثر الاكبر في بداية </a:t>
            </a:r>
            <a:r>
              <a:rPr lang="ar-SA" b="1" dirty="0" err="1">
                <a:solidFill>
                  <a:schemeClr val="tx1"/>
                </a:solidFill>
              </a:rPr>
              <a:t>تجاربة</a:t>
            </a:r>
            <a:r>
              <a:rPr lang="ar-SA" b="1" dirty="0">
                <a:solidFill>
                  <a:schemeClr val="tx1"/>
                </a:solidFill>
              </a:rPr>
              <a:t> على مصنع </a:t>
            </a:r>
            <a:r>
              <a:rPr lang="ar-SA" b="1" dirty="0" err="1">
                <a:solidFill>
                  <a:schemeClr val="tx1"/>
                </a:solidFill>
              </a:rPr>
              <a:t>هوثورن</a:t>
            </a:r>
            <a:r>
              <a:rPr lang="ar-SA" b="1" dirty="0">
                <a:solidFill>
                  <a:schemeClr val="tx1"/>
                </a:solidFill>
              </a:rPr>
              <a:t> عقب التجارب التي حاولت دراسة التأثير الاضاءة وتوزيعها في موقع العمل على انتاجيه العامل وادائه في العمل</a:t>
            </a:r>
            <a:r>
              <a:rPr lang="en-US" b="1" dirty="0">
                <a:solidFill>
                  <a:schemeClr val="tx1"/>
                </a:solidFill>
              </a:rPr>
              <a:t> .</a:t>
            </a:r>
            <a:br>
              <a:rPr lang="en-US" b="1" dirty="0">
                <a:solidFill>
                  <a:schemeClr val="tx1"/>
                </a:solidFill>
              </a:rPr>
            </a:br>
            <a:r>
              <a:rPr lang="ar-SA" b="1" dirty="0">
                <a:solidFill>
                  <a:schemeClr val="tx1"/>
                </a:solidFill>
              </a:rPr>
              <a:t>وعندما كشفت نتائج تلك التجارب عن عدم </a:t>
            </a:r>
            <a:r>
              <a:rPr lang="ar-SA" b="1" dirty="0" err="1">
                <a:solidFill>
                  <a:schemeClr val="tx1"/>
                </a:solidFill>
              </a:rPr>
              <a:t>تاثير</a:t>
            </a:r>
            <a:r>
              <a:rPr lang="ar-SA" b="1" dirty="0">
                <a:solidFill>
                  <a:schemeClr val="tx1"/>
                </a:solidFill>
              </a:rPr>
              <a:t> </a:t>
            </a:r>
            <a:r>
              <a:rPr lang="ar-SA" b="1" dirty="0" err="1">
                <a:solidFill>
                  <a:schemeClr val="tx1"/>
                </a:solidFill>
              </a:rPr>
              <a:t>الاضاءه</a:t>
            </a:r>
            <a:r>
              <a:rPr lang="ar-SA" b="1" dirty="0">
                <a:solidFill>
                  <a:schemeClr val="tx1"/>
                </a:solidFill>
              </a:rPr>
              <a:t> على </a:t>
            </a:r>
            <a:r>
              <a:rPr lang="ar-SA" b="1" dirty="0" err="1">
                <a:solidFill>
                  <a:schemeClr val="tx1"/>
                </a:solidFill>
              </a:rPr>
              <a:t>على</a:t>
            </a:r>
            <a:r>
              <a:rPr lang="ar-SA" b="1" dirty="0">
                <a:solidFill>
                  <a:schemeClr val="tx1"/>
                </a:solidFill>
              </a:rPr>
              <a:t> انتاجية العمال ، كان ذلك سببا قويا للاستفادة بخبره التون مايو </a:t>
            </a:r>
            <a:r>
              <a:rPr lang="ar-SA" b="1" dirty="0" err="1">
                <a:solidFill>
                  <a:schemeClr val="tx1"/>
                </a:solidFill>
              </a:rPr>
              <a:t>السابقه</a:t>
            </a:r>
            <a:r>
              <a:rPr lang="ar-SA" b="1" dirty="0">
                <a:solidFill>
                  <a:schemeClr val="tx1"/>
                </a:solidFill>
              </a:rPr>
              <a:t> في مصنع النسيج</a:t>
            </a:r>
            <a:r>
              <a:rPr lang="en-US" b="1" dirty="0">
                <a:solidFill>
                  <a:schemeClr val="tx1"/>
                </a:solidFill>
              </a:rPr>
              <a:t>.</a:t>
            </a:r>
            <a:r>
              <a:rPr lang="en-US" b="1" dirty="0"/>
              <a:t/>
            </a:r>
            <a:br>
              <a:rPr lang="en-US" b="1" dirty="0"/>
            </a:br>
            <a:endParaRPr lang="ar-SA" dirty="0">
              <a:solidFill>
                <a:srgbClr val="FF0000"/>
              </a:solidFill>
            </a:endParaRPr>
          </a:p>
        </p:txBody>
      </p:sp>
    </p:spTree>
    <p:extLst>
      <p:ext uri="{BB962C8B-B14F-4D97-AF65-F5344CB8AC3E}">
        <p14:creationId xmlns:p14="http://schemas.microsoft.com/office/powerpoint/2010/main" xmlns="" val="147618034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endParaRPr lang="ar-SA"/>
          </a:p>
        </p:txBody>
      </p:sp>
      <p:sp>
        <p:nvSpPr>
          <p:cNvPr id="3" name="عنوان فرعي 2"/>
          <p:cNvSpPr>
            <a:spLocks noGrp="1"/>
          </p:cNvSpPr>
          <p:nvPr>
            <p:ph type="subTitle" idx="1"/>
          </p:nvPr>
        </p:nvSpPr>
        <p:spPr>
          <a:xfrm>
            <a:off x="0" y="116632"/>
            <a:ext cx="9036496" cy="6741368"/>
          </a:xfrm>
        </p:spPr>
        <p:txBody>
          <a:bodyPr/>
          <a:lstStyle/>
          <a:p>
            <a:r>
              <a:rPr lang="ar-SA" b="1" dirty="0">
                <a:solidFill>
                  <a:srgbClr val="FF0000"/>
                </a:solidFill>
              </a:rPr>
              <a:t>التجربة </a:t>
            </a:r>
            <a:r>
              <a:rPr lang="ar-SA" b="1" dirty="0" smtClean="0">
                <a:solidFill>
                  <a:srgbClr val="FF0000"/>
                </a:solidFill>
              </a:rPr>
              <a:t>الاولى </a:t>
            </a:r>
            <a:r>
              <a:rPr lang="ar-SA" b="1" dirty="0">
                <a:solidFill>
                  <a:srgbClr val="FF0000"/>
                </a:solidFill>
              </a:rPr>
              <a:t>من تجارب </a:t>
            </a:r>
            <a:r>
              <a:rPr lang="ar-SA" b="1" dirty="0" err="1">
                <a:solidFill>
                  <a:srgbClr val="FF0000"/>
                </a:solidFill>
              </a:rPr>
              <a:t>هوثورن</a:t>
            </a:r>
            <a:r>
              <a:rPr lang="en-US" b="1" dirty="0" smtClean="0">
                <a:solidFill>
                  <a:srgbClr val="FF0000"/>
                </a:solidFill>
              </a:rPr>
              <a:t>:</a:t>
            </a:r>
            <a:endParaRPr lang="ar-SA" b="1" dirty="0" smtClean="0">
              <a:solidFill>
                <a:srgbClr val="FF0000"/>
              </a:solidFill>
            </a:endParaRPr>
          </a:p>
          <a:p>
            <a:endParaRPr lang="ar-SA" b="1" dirty="0">
              <a:solidFill>
                <a:srgbClr val="FF0000"/>
              </a:solidFill>
            </a:endParaRPr>
          </a:p>
          <a:p>
            <a:r>
              <a:rPr lang="ar-SA" b="1" dirty="0">
                <a:solidFill>
                  <a:srgbClr val="FF0000"/>
                </a:solidFill>
              </a:rPr>
              <a:t>الهدف من التجربة :</a:t>
            </a:r>
            <a:r>
              <a:rPr lang="ar-SA" b="1" dirty="0">
                <a:solidFill>
                  <a:schemeClr val="tx1"/>
                </a:solidFill>
              </a:rPr>
              <a:t>دراسة اثر المتغيرات </a:t>
            </a:r>
            <a:r>
              <a:rPr lang="ar-SA" b="1" dirty="0" err="1">
                <a:solidFill>
                  <a:schemeClr val="tx1"/>
                </a:solidFill>
              </a:rPr>
              <a:t>الفيزيقيه</a:t>
            </a:r>
            <a:r>
              <a:rPr lang="ar-SA" b="1" dirty="0">
                <a:solidFill>
                  <a:schemeClr val="tx1"/>
                </a:solidFill>
              </a:rPr>
              <a:t> في موقع العمل على انتاجية العمال ، </a:t>
            </a:r>
            <a:r>
              <a:rPr lang="ar-SA" b="1" dirty="0" err="1">
                <a:solidFill>
                  <a:schemeClr val="tx1"/>
                </a:solidFill>
              </a:rPr>
              <a:t>وواشتملت</a:t>
            </a:r>
            <a:r>
              <a:rPr lang="ar-SA" b="1" dirty="0">
                <a:solidFill>
                  <a:schemeClr val="tx1"/>
                </a:solidFill>
              </a:rPr>
              <a:t> المتغيرات على ظروف موقع العمل ( مثل درجه </a:t>
            </a:r>
            <a:r>
              <a:rPr lang="ar-SA" b="1" dirty="0" err="1">
                <a:solidFill>
                  <a:schemeClr val="tx1"/>
                </a:solidFill>
              </a:rPr>
              <a:t>الحراره</a:t>
            </a:r>
            <a:r>
              <a:rPr lang="ar-SA" b="1" dirty="0">
                <a:solidFill>
                  <a:schemeClr val="tx1"/>
                </a:solidFill>
              </a:rPr>
              <a:t> ونسبه </a:t>
            </a:r>
            <a:r>
              <a:rPr lang="ar-SA" b="1" dirty="0" err="1">
                <a:solidFill>
                  <a:schemeClr val="tx1"/>
                </a:solidFill>
              </a:rPr>
              <a:t>الرطوبه</a:t>
            </a:r>
            <a:r>
              <a:rPr lang="ar-SA" b="1" dirty="0">
                <a:solidFill>
                  <a:schemeClr val="tx1"/>
                </a:solidFill>
              </a:rPr>
              <a:t> وشده </a:t>
            </a:r>
            <a:r>
              <a:rPr lang="ar-SA" b="1" dirty="0" err="1">
                <a:solidFill>
                  <a:schemeClr val="tx1"/>
                </a:solidFill>
              </a:rPr>
              <a:t>الاضاءه</a:t>
            </a:r>
            <a:r>
              <a:rPr lang="ar-SA" b="1" dirty="0">
                <a:solidFill>
                  <a:schemeClr val="tx1"/>
                </a:solidFill>
              </a:rPr>
              <a:t> وتوزيعها </a:t>
            </a:r>
            <a:r>
              <a:rPr lang="ar-SA" b="1" dirty="0" err="1">
                <a:solidFill>
                  <a:schemeClr val="tx1"/>
                </a:solidFill>
              </a:rPr>
              <a:t>وشدهالرياح</a:t>
            </a:r>
            <a:r>
              <a:rPr lang="ar-SA" b="1" dirty="0">
                <a:solidFill>
                  <a:schemeClr val="tx1"/>
                </a:solidFill>
              </a:rPr>
              <a:t> ) واحداث تغيير في عدد ساعات العمل اليومي، وادخال فترات راحه </a:t>
            </a:r>
            <a:r>
              <a:rPr lang="ar-SA" b="1" dirty="0" err="1">
                <a:solidFill>
                  <a:schemeClr val="tx1"/>
                </a:solidFill>
              </a:rPr>
              <a:t>متباينه</a:t>
            </a:r>
            <a:r>
              <a:rPr lang="ar-SA" b="1" dirty="0">
                <a:solidFill>
                  <a:schemeClr val="tx1"/>
                </a:solidFill>
              </a:rPr>
              <a:t> من حيث العدد او </a:t>
            </a:r>
            <a:r>
              <a:rPr lang="ar-SA" b="1" dirty="0" err="1">
                <a:solidFill>
                  <a:schemeClr val="tx1"/>
                </a:solidFill>
              </a:rPr>
              <a:t>المده</a:t>
            </a:r>
            <a:r>
              <a:rPr lang="ar-SA" b="1" dirty="0">
                <a:solidFill>
                  <a:schemeClr val="tx1"/>
                </a:solidFill>
              </a:rPr>
              <a:t> </a:t>
            </a:r>
            <a:r>
              <a:rPr lang="ar-SA" b="1" dirty="0" err="1">
                <a:solidFill>
                  <a:schemeClr val="tx1"/>
                </a:solidFill>
              </a:rPr>
              <a:t>الزمتية</a:t>
            </a:r>
            <a:r>
              <a:rPr lang="ar-SA" b="1" dirty="0">
                <a:solidFill>
                  <a:schemeClr val="tx1"/>
                </a:solidFill>
              </a:rPr>
              <a:t> لكل فتره . كما تراوحت الفترات </a:t>
            </a:r>
            <a:r>
              <a:rPr lang="ar-SA" b="1" dirty="0" err="1">
                <a:solidFill>
                  <a:schemeClr val="tx1"/>
                </a:solidFill>
              </a:rPr>
              <a:t>الاربعه</a:t>
            </a:r>
            <a:r>
              <a:rPr lang="ar-SA" b="1" dirty="0">
                <a:solidFill>
                  <a:schemeClr val="tx1"/>
                </a:solidFill>
              </a:rPr>
              <a:t> </a:t>
            </a:r>
            <a:r>
              <a:rPr lang="ar-SA" b="1" dirty="0" err="1">
                <a:solidFill>
                  <a:schemeClr val="tx1"/>
                </a:solidFill>
              </a:rPr>
              <a:t>للتجربه</a:t>
            </a:r>
            <a:r>
              <a:rPr lang="ar-SA" b="1" dirty="0">
                <a:solidFill>
                  <a:schemeClr val="tx1"/>
                </a:solidFill>
              </a:rPr>
              <a:t> الاولى من اسبوعين الى واحد وثلاثين اسبوعا. كما انخفض عدد ايام العمل الاسبوعي من خمسه ايام ونصف الى اربعه ايام . وانخفض عدد ساعات العمل اليومي وفيما يختص بفترات </a:t>
            </a:r>
            <a:r>
              <a:rPr lang="ar-SA" b="1" dirty="0" err="1">
                <a:solidFill>
                  <a:schemeClr val="tx1"/>
                </a:solidFill>
              </a:rPr>
              <a:t>الراحه</a:t>
            </a:r>
            <a:r>
              <a:rPr lang="ar-SA" b="1" dirty="0">
                <a:solidFill>
                  <a:schemeClr val="tx1"/>
                </a:solidFill>
              </a:rPr>
              <a:t> فقد تراوحت الى </a:t>
            </a:r>
            <a:r>
              <a:rPr lang="ar-SA" b="1" dirty="0" err="1">
                <a:solidFill>
                  <a:schemeClr val="tx1"/>
                </a:solidFill>
              </a:rPr>
              <a:t>الى</a:t>
            </a:r>
            <a:r>
              <a:rPr lang="ar-SA" b="1" dirty="0">
                <a:solidFill>
                  <a:schemeClr val="tx1"/>
                </a:solidFill>
              </a:rPr>
              <a:t> ست فترات تتخلل ساعات العمل اليومي</a:t>
            </a:r>
            <a:r>
              <a:rPr lang="en-US" b="1" dirty="0">
                <a:solidFill>
                  <a:schemeClr val="tx1"/>
                </a:solidFill>
              </a:rPr>
              <a:t> .</a:t>
            </a:r>
            <a:br>
              <a:rPr lang="en-US" b="1" dirty="0">
                <a:solidFill>
                  <a:schemeClr val="tx1"/>
                </a:solidFill>
              </a:rPr>
            </a:br>
            <a:endParaRPr lang="ar-SA" dirty="0">
              <a:solidFill>
                <a:schemeClr val="tx1"/>
              </a:solidFill>
            </a:endParaRPr>
          </a:p>
        </p:txBody>
      </p:sp>
    </p:spTree>
    <p:extLst>
      <p:ext uri="{BB962C8B-B14F-4D97-AF65-F5344CB8AC3E}">
        <p14:creationId xmlns:p14="http://schemas.microsoft.com/office/powerpoint/2010/main" xmlns="" val="194765206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endParaRPr lang="ar-SA" dirty="0"/>
          </a:p>
        </p:txBody>
      </p:sp>
      <p:sp>
        <p:nvSpPr>
          <p:cNvPr id="3" name="عنوان فرعي 2"/>
          <p:cNvSpPr>
            <a:spLocks noGrp="1"/>
          </p:cNvSpPr>
          <p:nvPr>
            <p:ph type="subTitle" idx="1"/>
          </p:nvPr>
        </p:nvSpPr>
        <p:spPr>
          <a:xfrm>
            <a:off x="0" y="116632"/>
            <a:ext cx="9144000" cy="6984776"/>
          </a:xfrm>
        </p:spPr>
        <p:txBody>
          <a:bodyPr>
            <a:normAutofit/>
          </a:bodyPr>
          <a:lstStyle/>
          <a:p>
            <a:r>
              <a:rPr lang="ar-SA" sz="5200" b="1" dirty="0">
                <a:solidFill>
                  <a:srgbClr val="FF0000"/>
                </a:solidFill>
              </a:rPr>
              <a:t>اسفرت نتائج التجربة عن</a:t>
            </a:r>
            <a:r>
              <a:rPr lang="en-US" sz="5200" b="1" dirty="0">
                <a:solidFill>
                  <a:srgbClr val="FF0000"/>
                </a:solidFill>
              </a:rPr>
              <a:t> :</a:t>
            </a:r>
            <a:r>
              <a:rPr lang="en-US" b="1" dirty="0"/>
              <a:t/>
            </a:r>
            <a:br>
              <a:rPr lang="en-US" b="1" dirty="0"/>
            </a:br>
            <a:r>
              <a:rPr lang="en-US" b="1" dirty="0">
                <a:solidFill>
                  <a:schemeClr val="tx1"/>
                </a:solidFill>
              </a:rPr>
              <a:t>1_ </a:t>
            </a:r>
            <a:r>
              <a:rPr lang="ar-SA" b="1" dirty="0">
                <a:solidFill>
                  <a:schemeClr val="tx1"/>
                </a:solidFill>
              </a:rPr>
              <a:t>عدم وجود </a:t>
            </a:r>
            <a:r>
              <a:rPr lang="ar-SA" b="1" dirty="0" err="1">
                <a:solidFill>
                  <a:schemeClr val="tx1"/>
                </a:solidFill>
              </a:rPr>
              <a:t>تاثير</a:t>
            </a:r>
            <a:r>
              <a:rPr lang="ar-SA" b="1" dirty="0">
                <a:solidFill>
                  <a:schemeClr val="tx1"/>
                </a:solidFill>
              </a:rPr>
              <a:t> واضح للمتغيرات </a:t>
            </a:r>
            <a:r>
              <a:rPr lang="ar-SA" b="1" dirty="0" err="1">
                <a:solidFill>
                  <a:schemeClr val="tx1"/>
                </a:solidFill>
              </a:rPr>
              <a:t>الفيزيقيه</a:t>
            </a:r>
            <a:r>
              <a:rPr lang="ar-SA" b="1" dirty="0">
                <a:solidFill>
                  <a:schemeClr val="tx1"/>
                </a:solidFill>
              </a:rPr>
              <a:t> في موقع العمل على </a:t>
            </a:r>
            <a:r>
              <a:rPr lang="ar-SA" b="1" dirty="0" err="1">
                <a:solidFill>
                  <a:schemeClr val="tx1"/>
                </a:solidFill>
              </a:rPr>
              <a:t>حصيله</a:t>
            </a:r>
            <a:r>
              <a:rPr lang="ar-SA" b="1" dirty="0">
                <a:solidFill>
                  <a:schemeClr val="tx1"/>
                </a:solidFill>
              </a:rPr>
              <a:t> الانتاج</a:t>
            </a:r>
            <a:r>
              <a:rPr lang="en-US" b="1" dirty="0">
                <a:solidFill>
                  <a:schemeClr val="tx1"/>
                </a:solidFill>
              </a:rPr>
              <a:t> .</a:t>
            </a:r>
            <a:br>
              <a:rPr lang="en-US" b="1" dirty="0">
                <a:solidFill>
                  <a:schemeClr val="tx1"/>
                </a:solidFill>
              </a:rPr>
            </a:br>
            <a:r>
              <a:rPr lang="en-US" b="1" dirty="0">
                <a:solidFill>
                  <a:schemeClr val="tx1"/>
                </a:solidFill>
              </a:rPr>
              <a:t>2_</a:t>
            </a:r>
            <a:r>
              <a:rPr lang="ar-SA" b="1" dirty="0">
                <a:solidFill>
                  <a:schemeClr val="tx1"/>
                </a:solidFill>
              </a:rPr>
              <a:t>حدوث تغير جوهري في توجهات العاملات نحو عملهن ونحو المشرف عليهن</a:t>
            </a:r>
            <a:r>
              <a:rPr lang="en-US" b="1" dirty="0">
                <a:solidFill>
                  <a:schemeClr val="tx1"/>
                </a:solidFill>
              </a:rPr>
              <a:t>.</a:t>
            </a:r>
            <a:br>
              <a:rPr lang="en-US" b="1" dirty="0">
                <a:solidFill>
                  <a:schemeClr val="tx1"/>
                </a:solidFill>
              </a:rPr>
            </a:br>
            <a:r>
              <a:rPr lang="en-US" b="1" dirty="0">
                <a:solidFill>
                  <a:schemeClr val="tx1"/>
                </a:solidFill>
              </a:rPr>
              <a:t>3_</a:t>
            </a:r>
            <a:r>
              <a:rPr lang="ar-SA" b="1" dirty="0">
                <a:solidFill>
                  <a:schemeClr val="tx1"/>
                </a:solidFill>
              </a:rPr>
              <a:t>ان التغيرات في ساعات العمل وادخال فترات </a:t>
            </a:r>
            <a:r>
              <a:rPr lang="ar-SA" b="1" dirty="0" err="1">
                <a:solidFill>
                  <a:schemeClr val="tx1"/>
                </a:solidFill>
              </a:rPr>
              <a:t>الراحه</a:t>
            </a:r>
            <a:r>
              <a:rPr lang="ar-SA" b="1" dirty="0">
                <a:solidFill>
                  <a:schemeClr val="tx1"/>
                </a:solidFill>
              </a:rPr>
              <a:t> صاحبها تحسن ملحوظ وارتفاع متزايد في الانتاج</a:t>
            </a:r>
            <a:r>
              <a:rPr lang="en-US" b="1" dirty="0">
                <a:solidFill>
                  <a:schemeClr val="tx1"/>
                </a:solidFill>
              </a:rPr>
              <a:t> .</a:t>
            </a:r>
            <a:br>
              <a:rPr lang="en-US" b="1" dirty="0">
                <a:solidFill>
                  <a:schemeClr val="tx1"/>
                </a:solidFill>
              </a:rPr>
            </a:br>
            <a:r>
              <a:rPr lang="en-US" b="1" dirty="0"/>
              <a:t/>
            </a:r>
            <a:br>
              <a:rPr lang="en-US" b="1" dirty="0"/>
            </a:br>
            <a:endParaRPr lang="ar-SA" dirty="0"/>
          </a:p>
        </p:txBody>
      </p:sp>
    </p:spTree>
    <p:extLst>
      <p:ext uri="{BB962C8B-B14F-4D97-AF65-F5344CB8AC3E}">
        <p14:creationId xmlns:p14="http://schemas.microsoft.com/office/powerpoint/2010/main" xmlns="" val="77260151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endParaRPr lang="ar-SA"/>
          </a:p>
        </p:txBody>
      </p:sp>
      <p:sp>
        <p:nvSpPr>
          <p:cNvPr id="3" name="عنوان فرعي 2"/>
          <p:cNvSpPr>
            <a:spLocks noGrp="1"/>
          </p:cNvSpPr>
          <p:nvPr>
            <p:ph type="subTitle" idx="1"/>
          </p:nvPr>
        </p:nvSpPr>
        <p:spPr>
          <a:xfrm>
            <a:off x="0" y="0"/>
            <a:ext cx="9144000" cy="7101408"/>
          </a:xfrm>
        </p:spPr>
        <p:txBody>
          <a:bodyPr>
            <a:normAutofit/>
          </a:bodyPr>
          <a:lstStyle/>
          <a:p>
            <a:r>
              <a:rPr lang="ar-SA" sz="4000" b="1" dirty="0">
                <a:solidFill>
                  <a:srgbClr val="FF0000"/>
                </a:solidFill>
              </a:rPr>
              <a:t>اهميه تجارب </a:t>
            </a:r>
            <a:r>
              <a:rPr lang="ar-SA" sz="4000" b="1" dirty="0" err="1">
                <a:solidFill>
                  <a:srgbClr val="FF0000"/>
                </a:solidFill>
              </a:rPr>
              <a:t>هوثورن</a:t>
            </a:r>
            <a:r>
              <a:rPr lang="ar-SA" sz="4000" b="1" dirty="0">
                <a:solidFill>
                  <a:srgbClr val="FF0000"/>
                </a:solidFill>
              </a:rPr>
              <a:t> في تطوير نظريه التنظيم</a:t>
            </a:r>
            <a:r>
              <a:rPr lang="en-US" sz="4000" b="1" dirty="0">
                <a:solidFill>
                  <a:srgbClr val="FF0000"/>
                </a:solidFill>
              </a:rPr>
              <a:t> :</a:t>
            </a:r>
            <a:r>
              <a:rPr lang="en-US" b="1" dirty="0"/>
              <a:t/>
            </a:r>
            <a:br>
              <a:rPr lang="en-US" b="1" dirty="0"/>
            </a:br>
            <a:r>
              <a:rPr lang="en-US" b="1" dirty="0">
                <a:solidFill>
                  <a:schemeClr val="tx1"/>
                </a:solidFill>
              </a:rPr>
              <a:t>1_</a:t>
            </a:r>
            <a:r>
              <a:rPr lang="ar-SA" b="1" dirty="0">
                <a:solidFill>
                  <a:schemeClr val="tx1"/>
                </a:solidFill>
              </a:rPr>
              <a:t>تعد دراسات </a:t>
            </a:r>
            <a:r>
              <a:rPr lang="ar-SA" b="1" dirty="0" err="1">
                <a:solidFill>
                  <a:schemeClr val="tx1"/>
                </a:solidFill>
              </a:rPr>
              <a:t>هوثورن</a:t>
            </a:r>
            <a:r>
              <a:rPr lang="ar-SA" b="1" dirty="0">
                <a:solidFill>
                  <a:schemeClr val="tx1"/>
                </a:solidFill>
              </a:rPr>
              <a:t> الاولى من نوعها التي تم اجراؤها في </a:t>
            </a:r>
            <a:r>
              <a:rPr lang="ar-SA" b="1" dirty="0" err="1">
                <a:solidFill>
                  <a:schemeClr val="tx1"/>
                </a:solidFill>
              </a:rPr>
              <a:t>بيئه</a:t>
            </a:r>
            <a:r>
              <a:rPr lang="ar-SA" b="1" dirty="0">
                <a:solidFill>
                  <a:schemeClr val="tx1"/>
                </a:solidFill>
              </a:rPr>
              <a:t> عمل داخل التنظيمات</a:t>
            </a:r>
            <a:r>
              <a:rPr lang="en-US" b="1" dirty="0">
                <a:solidFill>
                  <a:schemeClr val="tx1"/>
                </a:solidFill>
              </a:rPr>
              <a:t>.</a:t>
            </a:r>
            <a:br>
              <a:rPr lang="en-US" b="1" dirty="0">
                <a:solidFill>
                  <a:schemeClr val="tx1"/>
                </a:solidFill>
              </a:rPr>
            </a:br>
            <a:r>
              <a:rPr lang="en-US" b="1" dirty="0">
                <a:solidFill>
                  <a:schemeClr val="tx1"/>
                </a:solidFill>
              </a:rPr>
              <a:t>2_</a:t>
            </a:r>
            <a:r>
              <a:rPr lang="ar-SA" b="1" dirty="0">
                <a:solidFill>
                  <a:schemeClr val="tx1"/>
                </a:solidFill>
              </a:rPr>
              <a:t>يرجع الى دراساته الفضل في اكتشافات جماعه العمل</a:t>
            </a:r>
            <a:r>
              <a:rPr lang="en-US" b="1" dirty="0">
                <a:solidFill>
                  <a:schemeClr val="tx1"/>
                </a:solidFill>
              </a:rPr>
              <a:t> .</a:t>
            </a:r>
            <a:br>
              <a:rPr lang="en-US" b="1" dirty="0">
                <a:solidFill>
                  <a:schemeClr val="tx1"/>
                </a:solidFill>
              </a:rPr>
            </a:br>
            <a:r>
              <a:rPr lang="en-US" b="1" dirty="0">
                <a:solidFill>
                  <a:schemeClr val="tx1"/>
                </a:solidFill>
              </a:rPr>
              <a:t>3_</a:t>
            </a:r>
            <a:r>
              <a:rPr lang="ar-SA" b="1" dirty="0">
                <a:solidFill>
                  <a:schemeClr val="tx1"/>
                </a:solidFill>
              </a:rPr>
              <a:t>تقديم تصور جديد للمصنع كتنظيم اجتماعي</a:t>
            </a:r>
            <a:r>
              <a:rPr lang="en-US" b="1" dirty="0">
                <a:solidFill>
                  <a:schemeClr val="tx1"/>
                </a:solidFill>
              </a:rPr>
              <a:t> .</a:t>
            </a:r>
            <a:br>
              <a:rPr lang="en-US" b="1" dirty="0">
                <a:solidFill>
                  <a:schemeClr val="tx1"/>
                </a:solidFill>
              </a:rPr>
            </a:br>
            <a:r>
              <a:rPr lang="en-US" b="1" dirty="0">
                <a:solidFill>
                  <a:schemeClr val="tx1"/>
                </a:solidFill>
              </a:rPr>
              <a:t>4_</a:t>
            </a:r>
            <a:r>
              <a:rPr lang="ar-SA" b="1" dirty="0">
                <a:solidFill>
                  <a:schemeClr val="tx1"/>
                </a:solidFill>
              </a:rPr>
              <a:t>تعد دراسات </a:t>
            </a:r>
            <a:r>
              <a:rPr lang="ar-SA" b="1" dirty="0" err="1">
                <a:solidFill>
                  <a:schemeClr val="tx1"/>
                </a:solidFill>
              </a:rPr>
              <a:t>هوثورن</a:t>
            </a:r>
            <a:r>
              <a:rPr lang="ar-SA" b="1" dirty="0">
                <a:solidFill>
                  <a:schemeClr val="tx1"/>
                </a:solidFill>
              </a:rPr>
              <a:t> الاولى من نوعها من حيث البحث الهادف الى تغيير الممارسات الادارية </a:t>
            </a:r>
            <a:r>
              <a:rPr lang="ar-SA" b="1" dirty="0" err="1">
                <a:solidFill>
                  <a:schemeClr val="tx1"/>
                </a:solidFill>
              </a:rPr>
              <a:t>القائمه</a:t>
            </a:r>
            <a:r>
              <a:rPr lang="en-US" b="1" dirty="0">
                <a:solidFill>
                  <a:schemeClr val="tx1"/>
                </a:solidFill>
              </a:rPr>
              <a:t>.</a:t>
            </a:r>
            <a:br>
              <a:rPr lang="en-US" b="1" dirty="0">
                <a:solidFill>
                  <a:schemeClr val="tx1"/>
                </a:solidFill>
              </a:rPr>
            </a:br>
            <a:r>
              <a:rPr lang="en-US" b="1" dirty="0">
                <a:solidFill>
                  <a:schemeClr val="tx1"/>
                </a:solidFill>
              </a:rPr>
              <a:t>5_</a:t>
            </a:r>
            <a:r>
              <a:rPr lang="ar-SA" b="1" dirty="0">
                <a:solidFill>
                  <a:schemeClr val="tx1"/>
                </a:solidFill>
              </a:rPr>
              <a:t>منذ تجارب </a:t>
            </a:r>
            <a:r>
              <a:rPr lang="ar-SA" b="1" dirty="0" err="1">
                <a:solidFill>
                  <a:schemeClr val="tx1"/>
                </a:solidFill>
              </a:rPr>
              <a:t>هوثورن</a:t>
            </a:r>
            <a:r>
              <a:rPr lang="ar-SA" b="1" dirty="0">
                <a:solidFill>
                  <a:schemeClr val="tx1"/>
                </a:solidFill>
              </a:rPr>
              <a:t> بدا اهتمام علماء </a:t>
            </a:r>
            <a:r>
              <a:rPr lang="ar-SA" b="1" dirty="0" err="1">
                <a:solidFill>
                  <a:schemeClr val="tx1"/>
                </a:solidFill>
              </a:rPr>
              <a:t>النفسﻻفي</a:t>
            </a:r>
            <a:r>
              <a:rPr lang="ar-SA" b="1" dirty="0">
                <a:solidFill>
                  <a:schemeClr val="tx1"/>
                </a:solidFill>
              </a:rPr>
              <a:t> الولايات </a:t>
            </a:r>
            <a:r>
              <a:rPr lang="ar-SA" b="1" dirty="0" err="1">
                <a:solidFill>
                  <a:schemeClr val="tx1"/>
                </a:solidFill>
              </a:rPr>
              <a:t>المتحده</a:t>
            </a:r>
            <a:r>
              <a:rPr lang="ar-SA" b="1" dirty="0">
                <a:solidFill>
                  <a:schemeClr val="tx1"/>
                </a:solidFill>
              </a:rPr>
              <a:t> </a:t>
            </a:r>
            <a:r>
              <a:rPr lang="ar-SA" b="1" dirty="0" err="1">
                <a:solidFill>
                  <a:schemeClr val="tx1"/>
                </a:solidFill>
              </a:rPr>
              <a:t>الامريكيه</a:t>
            </a:r>
            <a:r>
              <a:rPr lang="ar-SA" b="1" dirty="0">
                <a:solidFill>
                  <a:schemeClr val="tx1"/>
                </a:solidFill>
              </a:rPr>
              <a:t> </a:t>
            </a:r>
            <a:r>
              <a:rPr lang="ar-SA" b="1" dirty="0" err="1">
                <a:solidFill>
                  <a:schemeClr val="tx1"/>
                </a:solidFill>
              </a:rPr>
              <a:t>بدراسه</a:t>
            </a:r>
            <a:r>
              <a:rPr lang="ar-SA" b="1" dirty="0">
                <a:solidFill>
                  <a:schemeClr val="tx1"/>
                </a:solidFill>
              </a:rPr>
              <a:t> العلاقات الاجتماعية بين اعضاء </a:t>
            </a:r>
            <a:r>
              <a:rPr lang="ar-SA" b="1" dirty="0" err="1">
                <a:solidFill>
                  <a:schemeClr val="tx1"/>
                </a:solidFill>
              </a:rPr>
              <a:t>الجماعه</a:t>
            </a:r>
            <a:r>
              <a:rPr lang="ar-SA" b="1" dirty="0">
                <a:solidFill>
                  <a:schemeClr val="tx1"/>
                </a:solidFill>
              </a:rPr>
              <a:t> وبنيتها وثقافتها وحجمها</a:t>
            </a:r>
            <a:r>
              <a:rPr lang="en-US" b="1" dirty="0">
                <a:solidFill>
                  <a:schemeClr val="tx1"/>
                </a:solidFill>
              </a:rPr>
              <a:t>.</a:t>
            </a:r>
            <a:br>
              <a:rPr lang="en-US" b="1" dirty="0">
                <a:solidFill>
                  <a:schemeClr val="tx1"/>
                </a:solidFill>
              </a:rPr>
            </a:br>
            <a:r>
              <a:rPr lang="en-US" b="1" dirty="0">
                <a:solidFill>
                  <a:schemeClr val="tx1"/>
                </a:solidFill>
              </a:rPr>
              <a:t>6_</a:t>
            </a:r>
            <a:r>
              <a:rPr lang="ar-SA" b="1" dirty="0">
                <a:solidFill>
                  <a:schemeClr val="tx1"/>
                </a:solidFill>
              </a:rPr>
              <a:t>ايضا اهتم علماء العلاقات الانسانية بما اثارته تجارب </a:t>
            </a:r>
            <a:r>
              <a:rPr lang="ar-SA" b="1" dirty="0" err="1">
                <a:solidFill>
                  <a:schemeClr val="tx1"/>
                </a:solidFill>
              </a:rPr>
              <a:t>هوثورن</a:t>
            </a:r>
            <a:r>
              <a:rPr lang="ar-SA" b="1" dirty="0">
                <a:solidFill>
                  <a:schemeClr val="tx1"/>
                </a:solidFill>
              </a:rPr>
              <a:t> من قضايا ومشكلات</a:t>
            </a:r>
            <a:r>
              <a:rPr lang="en-US" b="1" dirty="0">
                <a:solidFill>
                  <a:schemeClr val="tx1"/>
                </a:solidFill>
              </a:rPr>
              <a:t> </a:t>
            </a:r>
            <a:r>
              <a:rPr lang="en-US" b="1" dirty="0"/>
              <a:t/>
            </a:r>
            <a:br>
              <a:rPr lang="en-US" b="1" dirty="0"/>
            </a:br>
            <a:endParaRPr lang="ar-SA" dirty="0"/>
          </a:p>
        </p:txBody>
      </p:sp>
    </p:spTree>
    <p:extLst>
      <p:ext uri="{BB962C8B-B14F-4D97-AF65-F5344CB8AC3E}">
        <p14:creationId xmlns:p14="http://schemas.microsoft.com/office/powerpoint/2010/main" xmlns="" val="302903839"/>
      </p:ext>
    </p:extLst>
  </p:cSld>
  <p:clrMapOvr>
    <a:masterClrMapping/>
  </p:clrMapOvr>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74</TotalTime>
  <Words>1744</Words>
  <Application>Microsoft Office PowerPoint</Application>
  <PresentationFormat>عرض على الشاشة (3:4)‏</PresentationFormat>
  <Paragraphs>133</Paragraphs>
  <Slides>27</Slides>
  <Notes>0</Notes>
  <HiddenSlides>0</HiddenSlides>
  <MMClips>0</MMClips>
  <ScaleCrop>false</ScaleCrop>
  <HeadingPairs>
    <vt:vector size="4" baseType="variant">
      <vt:variant>
        <vt:lpstr>سمة</vt:lpstr>
      </vt:variant>
      <vt:variant>
        <vt:i4>1</vt:i4>
      </vt:variant>
      <vt:variant>
        <vt:lpstr>عناوين الشرائح</vt:lpstr>
      </vt:variant>
      <vt:variant>
        <vt:i4>27</vt:i4>
      </vt:variant>
    </vt:vector>
  </HeadingPairs>
  <TitlesOfParts>
    <vt:vector size="28" baseType="lpstr">
      <vt:lpstr>سمة Office</vt:lpstr>
      <vt:lpstr>الشريحة 1</vt:lpstr>
      <vt:lpstr>الشريحة 2</vt:lpstr>
      <vt:lpstr>الشريحة 3</vt:lpstr>
      <vt:lpstr>الشريحة 4</vt:lpstr>
      <vt:lpstr>الشريحة 5</vt:lpstr>
      <vt:lpstr>الشريحة 6</vt:lpstr>
      <vt:lpstr>الشريحة 7</vt:lpstr>
      <vt:lpstr>الشريحة 8</vt:lpstr>
      <vt:lpstr>الشريحة 9</vt:lpstr>
      <vt:lpstr>الشريحة 10</vt:lpstr>
      <vt:lpstr>الشريحة 11</vt:lpstr>
      <vt:lpstr>الشريحة 12</vt:lpstr>
      <vt:lpstr>الشريحة 13</vt:lpstr>
      <vt:lpstr>الشريحة 14</vt:lpstr>
      <vt:lpstr>الشريحة 15</vt:lpstr>
      <vt:lpstr>الشريحة 16</vt:lpstr>
      <vt:lpstr>الشريحة 17</vt:lpstr>
      <vt:lpstr>الشريحة 18</vt:lpstr>
      <vt:lpstr>الشريحة 19</vt:lpstr>
      <vt:lpstr>الشريحة 20</vt:lpstr>
      <vt:lpstr>الشريحة 21</vt:lpstr>
      <vt:lpstr>الشريحة 22</vt:lpstr>
      <vt:lpstr>الشريحة 23</vt:lpstr>
      <vt:lpstr>الشريحة 24</vt:lpstr>
      <vt:lpstr>الشريحة 25</vt:lpstr>
      <vt:lpstr>الشريحة 26</vt:lpstr>
      <vt:lpstr>الشريحة 27</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الشريحة 1</dc:title>
  <dc:creator>bms</dc:creator>
  <cp:lastModifiedBy>njla</cp:lastModifiedBy>
  <cp:revision>10</cp:revision>
  <dcterms:created xsi:type="dcterms:W3CDTF">2015-02-16T17:12:13Z</dcterms:created>
  <dcterms:modified xsi:type="dcterms:W3CDTF">2015-03-02T06:06:04Z</dcterms:modified>
</cp:coreProperties>
</file>

<file path=docProps/thumbnail.jpeg>
</file>