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9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33CC33"/>
    <a:srgbClr val="9966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نمط داكن 2 - تمييز 3/تميي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نمط متوسط 4 - تميي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56" d="100"/>
          <a:sy n="56" d="100"/>
        </p:scale>
        <p:origin x="-1099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45DCEFE-D672-46CA-9387-DB6519621294}" type="datetimeFigureOut">
              <a:rPr lang="ar-SA" smtClean="0"/>
              <a:t>17/01/36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4FA8A3A-410E-4FAA-8974-ADA1420681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905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A8A3A-410E-4FAA-8974-ADA14206816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7232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A8A3A-410E-4FAA-8974-ADA14206816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73725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FA8A3A-410E-4FAA-8974-ADA14206816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483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9809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2058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085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396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194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968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2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8824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538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9461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8921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1B5B0-7926-4E96-88E0-27994EAEF612}" type="datetimeFigureOut">
              <a:rPr lang="ar-SA" smtClean="0"/>
              <a:t>17/01/36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92EA6-CB9B-4978-9402-84A738204C90}" type="slidenum">
              <a:rPr lang="ar-SA" smtClean="0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3760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639" y="620688"/>
            <a:ext cx="4968552" cy="613792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3167844" y="4837257"/>
            <a:ext cx="244827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8000" b="1" dirty="0" smtClean="0">
                <a:solidFill>
                  <a:srgbClr val="663300"/>
                </a:solidFill>
                <a:latin typeface="Adobe Arabic" pitchFamily="18" charset="-78"/>
                <a:cs typeface="Adobe Arabic" pitchFamily="18" charset="-78"/>
              </a:rPr>
              <a:t>الإِدّغَامْ</a:t>
            </a:r>
            <a:endParaRPr lang="ar-SA" sz="8000" b="1" dirty="0">
              <a:solidFill>
                <a:srgbClr val="663300"/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902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4391944" y="3251438"/>
            <a:ext cx="1548208" cy="60961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4360559" y="3240379"/>
            <a:ext cx="31385" cy="1284496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0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>
            <a:off x="2987824" y="3240379"/>
            <a:ext cx="1372735" cy="54866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75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 flipV="1">
            <a:off x="2776598" y="2780928"/>
            <a:ext cx="1583961" cy="459451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87624" y="0"/>
            <a:ext cx="648072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dirty="0" smtClean="0">
                <a:solidFill>
                  <a:srgbClr val="996633"/>
                </a:solidFill>
                <a:latin typeface="Adobe Arabic" pitchFamily="18" charset="-78"/>
                <a:cs typeface="Adobe Arabic" pitchFamily="18" charset="-78"/>
              </a:rPr>
              <a:t>ما هو الصواب والخطأ من العبارات التالية:</a:t>
            </a:r>
            <a:endParaRPr lang="ar-SA" sz="4400" b="1" dirty="0">
              <a:solidFill>
                <a:srgbClr val="996633"/>
              </a:solidFill>
              <a:latin typeface="Adobe Arabic" pitchFamily="18" charset="-78"/>
              <a:cs typeface="Adobe Arabic" pitchFamily="18" charset="-78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259636"/>
              </p:ext>
            </p:extLst>
          </p:nvPr>
        </p:nvGraphicFramePr>
        <p:xfrm>
          <a:off x="395536" y="692696"/>
          <a:ext cx="8352928" cy="6053183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446100"/>
                <a:gridCol w="2906828"/>
              </a:tblGrid>
              <a:tr h="959970">
                <a:tc>
                  <a:txBody>
                    <a:bodyPr/>
                    <a:lstStyle/>
                    <a:p>
                      <a:pPr algn="ctr" rtl="1"/>
                      <a:r>
                        <a:rPr lang="ar-SA" sz="4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dobe Arabic" pitchFamily="18" charset="-78"/>
                          <a:cs typeface="Adobe Arabic" pitchFamily="18" charset="-78"/>
                        </a:rPr>
                        <a:t>العبارة</a:t>
                      </a:r>
                      <a:r>
                        <a:rPr lang="ar-SA" sz="48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dobe Arabic" pitchFamily="18" charset="-78"/>
                          <a:cs typeface="Adobe Arabic" pitchFamily="18" charset="-78"/>
                        </a:rPr>
                        <a:t> </a:t>
                      </a:r>
                      <a:endParaRPr lang="ar-SA" sz="4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4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dobe Arabic" pitchFamily="18" charset="-78"/>
                          <a:cs typeface="Adobe Arabic" pitchFamily="18" charset="-78"/>
                        </a:rPr>
                        <a:t> التصحيح </a:t>
                      </a:r>
                      <a:endParaRPr lang="ar-SA" sz="4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11">
                <a:tc>
                  <a:txBody>
                    <a:bodyPr/>
                    <a:lstStyle/>
                    <a:p>
                      <a:pPr rtl="1"/>
                      <a:r>
                        <a:rPr lang="ar-SA" sz="3600" b="1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الإدغام </a:t>
                      </a:r>
                      <a:r>
                        <a:rPr lang="ar-SA" sz="3600" b="1" baseline="0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 هو : إدخال حرف ساكن في حرف متحرك بحيث يصيران </a:t>
                      </a:r>
                      <a:r>
                        <a:rPr lang="ar-SA" sz="3600" b="1" baseline="0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حرفًا واحدًا مشددًا.</a:t>
                      </a:r>
                      <a:endParaRPr lang="ar-SA" sz="3600" b="1" dirty="0">
                        <a:effectLst/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442">
                <a:tc>
                  <a:txBody>
                    <a:bodyPr/>
                    <a:lstStyle/>
                    <a:p>
                      <a:pPr rtl="1"/>
                      <a:r>
                        <a:rPr lang="ar-SA" sz="3600" b="1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القاعدة</a:t>
                      </a:r>
                      <a:r>
                        <a:rPr lang="ar-SA" sz="3600" b="1" baseline="0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 في كيفية تطبيق الإدغام : الانتقال من مخرج نون الساكنة والتنوين إلى مخرج حرف الإظهار.</a:t>
                      </a:r>
                      <a:endParaRPr lang="ar-SA" sz="3600" b="1" dirty="0">
                        <a:effectLst/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411">
                <a:tc>
                  <a:txBody>
                    <a:bodyPr/>
                    <a:lstStyle/>
                    <a:p>
                      <a:pPr rtl="1"/>
                      <a:r>
                        <a:rPr lang="ar-SA" sz="3600" b="1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حروف الإدغام سته</a:t>
                      </a:r>
                      <a:r>
                        <a:rPr lang="ar-SA" sz="3600" b="1" baseline="0" dirty="0" smtClean="0">
                          <a:effectLst/>
                          <a:latin typeface="Adobe Arabic" pitchFamily="18" charset="-78"/>
                          <a:cs typeface="Adobe Arabic" pitchFamily="18" charset="-78"/>
                        </a:rPr>
                        <a:t> وهي في كلمة  يرملون الياء والراء والميم واللام والدال و الواو والنون .</a:t>
                      </a:r>
                      <a:endParaRPr lang="ar-SA" sz="3600" b="1" dirty="0">
                        <a:effectLst/>
                        <a:latin typeface="Adobe Arabic" pitchFamily="18" charset="-78"/>
                        <a:cs typeface="Adobe Arabic" pitchFamily="18" charset="-78"/>
                      </a:endParaRPr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L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6633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images.clipshrine.com/wheel/large-Simple-Red-Checkmark-166.6-1402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78510"/>
            <a:ext cx="666152" cy="693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9.gulfup.com/2012-02-07/132863608097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268" y="3716460"/>
            <a:ext cx="761548" cy="76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m9.gulfup.com/2012-02-07/132863608097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720" y="5445224"/>
            <a:ext cx="743744" cy="74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040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268760"/>
            <a:ext cx="4572000" cy="5038344"/>
          </a:xfrm>
          <a:prstGeom prst="rect">
            <a:avLst/>
          </a:prstGeom>
        </p:spPr>
      </p:pic>
      <p:sp>
        <p:nvSpPr>
          <p:cNvPr id="5" name="مستطيل 4">
            <a:hlinkClick r:id="rId4" action="ppaction://hlinksldjump"/>
          </p:cNvPr>
          <p:cNvSpPr/>
          <p:nvPr/>
        </p:nvSpPr>
        <p:spPr>
          <a:xfrm>
            <a:off x="4933701" y="1838434"/>
            <a:ext cx="9749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م1</a:t>
            </a:r>
            <a:endParaRPr lang="ar-SA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6" name="مستطيل 5">
            <a:hlinkClick r:id="rId5" action="ppaction://hlinksldjump"/>
          </p:cNvPr>
          <p:cNvSpPr/>
          <p:nvPr/>
        </p:nvSpPr>
        <p:spPr>
          <a:xfrm>
            <a:off x="3196572" y="3446642"/>
            <a:ext cx="9749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م4</a:t>
            </a:r>
            <a:endParaRPr lang="ar-SA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7" name="مستطيل 6">
            <a:hlinkClick r:id="rId6" action="ppaction://hlinksldjump"/>
          </p:cNvPr>
          <p:cNvSpPr/>
          <p:nvPr/>
        </p:nvSpPr>
        <p:spPr>
          <a:xfrm>
            <a:off x="4949296" y="3429000"/>
            <a:ext cx="9749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م3</a:t>
            </a:r>
            <a:endParaRPr lang="ar-SA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8" name="مستطيل 7">
            <a:hlinkClick r:id="rId7" action="ppaction://hlinksldjump"/>
          </p:cNvPr>
          <p:cNvSpPr/>
          <p:nvPr/>
        </p:nvSpPr>
        <p:spPr>
          <a:xfrm>
            <a:off x="3196573" y="1819259"/>
            <a:ext cx="9749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م2</a:t>
            </a:r>
            <a:endParaRPr lang="ar-SA" sz="8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475656" y="10308"/>
            <a:ext cx="502563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800" b="1" dirty="0" smtClean="0">
                <a:solidFill>
                  <a:srgbClr val="996633"/>
                </a:solidFill>
                <a:latin typeface="Adobe Arabic" pitchFamily="18" charset="-78"/>
                <a:cs typeface="Adobe Arabic" pitchFamily="18" charset="-78"/>
              </a:rPr>
              <a:t>الـمُستثنيَات</a:t>
            </a:r>
            <a:endParaRPr lang="ar-SA" sz="8800" b="1" dirty="0">
              <a:solidFill>
                <a:srgbClr val="996633"/>
              </a:solidFill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7418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650">
              <a:srgbClr val="FFFF66">
                <a:lumMod val="66000"/>
              </a:srgbClr>
            </a:gs>
            <a:gs pos="0">
              <a:srgbClr val="FFFF66"/>
            </a:gs>
            <a:gs pos="0">
              <a:srgbClr val="FFC000"/>
            </a:gs>
            <a:gs pos="100000">
              <a:srgbClr val="FFFF66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755576" y="764704"/>
            <a:ext cx="7488832" cy="5184576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899592" y="1094833"/>
            <a:ext cx="6840759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 }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الدُّ</a:t>
            </a:r>
            <a:r>
              <a:rPr lang="ar-SA" sz="7200" b="1" dirty="0" smtClean="0">
                <a:solidFill>
                  <a:schemeClr val="bg2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ن</a:t>
            </a:r>
            <a:r>
              <a:rPr lang="ar-SA" sz="7200" b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ي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ا </a:t>
            </a:r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{</a:t>
            </a:r>
            <a:endParaRPr lang="ar-SA" sz="7200" b="1" dirty="0" smtClean="0">
              <a:latin typeface="Adobe Arabic" pitchFamily="18" charset="-78"/>
              <a:cs typeface="Adobe Arabic" pitchFamily="18" charset="-78"/>
            </a:endParaRPr>
          </a:p>
          <a:p>
            <a:r>
              <a:rPr lang="ar-SA" sz="7200" dirty="0" smtClean="0">
                <a:latin typeface="Adobe Arabic" pitchFamily="18" charset="-78"/>
                <a:cs typeface="Adobe Arabic" pitchFamily="18" charset="-78"/>
              </a:rPr>
              <a:t> في هذه الكلمة أتى حرف الياء بعد النون الساكنة فما الحكم؟ ولماذا؟</a:t>
            </a:r>
            <a:endParaRPr lang="ar-SA" sz="72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15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755576" y="908720"/>
            <a:ext cx="7488832" cy="5184576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755576" y="1340768"/>
            <a:ext cx="748883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}  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طس</a:t>
            </a:r>
            <a:r>
              <a:rPr lang="ar-SA" sz="7200" b="1" dirty="0" smtClean="0">
                <a:solidFill>
                  <a:schemeClr val="bg1">
                    <a:lumMod val="85000"/>
                  </a:schemeClr>
                </a:solidFill>
                <a:latin typeface="Adobe Arabic" pitchFamily="18" charset="-78"/>
                <a:cs typeface="Adobe Arabic" pitchFamily="18" charset="-78"/>
              </a:rPr>
              <a:t>م</a:t>
            </a:r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  {</a:t>
            </a:r>
          </a:p>
          <a:p>
            <a:pPr algn="ctr"/>
            <a:r>
              <a:rPr lang="ar-SA" sz="7200" dirty="0" smtClean="0">
                <a:latin typeface="Adobe Arabic" pitchFamily="18" charset="-78"/>
                <a:cs typeface="Adobe Arabic" pitchFamily="18" charset="-78"/>
              </a:rPr>
              <a:t>في هذه الكلمة أتى حرف الميم بعد النون فما الحكم؟ ولماذا؟</a:t>
            </a:r>
            <a:endParaRPr lang="en-US" sz="7200" dirty="0">
              <a:latin typeface="Adobe Arabic" pitchFamily="18" charset="-78"/>
              <a:cs typeface="Adobe Arabic" pitchFamily="18" charset="-78"/>
            </a:endParaRPr>
          </a:p>
          <a:p>
            <a:r>
              <a:rPr lang="en-US" sz="7200" dirty="0" smtClean="0"/>
              <a:t> </a:t>
            </a:r>
            <a:endParaRPr lang="ar-SA" sz="7200" dirty="0"/>
          </a:p>
        </p:txBody>
      </p:sp>
    </p:spTree>
    <p:extLst>
      <p:ext uri="{BB962C8B-B14F-4D97-AF65-F5344CB8AC3E}">
        <p14:creationId xmlns:p14="http://schemas.microsoft.com/office/powerpoint/2010/main" val="294474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55576" y="1124744"/>
            <a:ext cx="7488832" cy="5184576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776369" y="1744128"/>
            <a:ext cx="748883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dirty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7200" b="1" dirty="0" smtClean="0">
                <a:solidFill>
                  <a:schemeClr val="bg2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ن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SA" sz="7200" b="1" dirty="0" smtClean="0">
                <a:solidFill>
                  <a:schemeClr val="bg1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و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القلم</a:t>
            </a:r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{</a:t>
            </a:r>
          </a:p>
          <a:p>
            <a:pPr algn="ctr"/>
            <a:r>
              <a:rPr lang="ar-SA" sz="7200" dirty="0" smtClean="0">
                <a:latin typeface="Adobe Arabic" pitchFamily="18" charset="-78"/>
                <a:cs typeface="Adobe Arabic" pitchFamily="18" charset="-78"/>
              </a:rPr>
              <a:t>أتى حرف الواو بعد النون الساكنة فما الحكم؟ ولماذا؟</a:t>
            </a:r>
            <a:endParaRPr lang="ar-SA" sz="72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82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755576" y="908720"/>
            <a:ext cx="7488832" cy="5184576"/>
          </a:xfrm>
          <a:prstGeom prst="round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07604" y="1484784"/>
            <a:ext cx="6984776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م</a:t>
            </a:r>
            <a:r>
              <a:rPr lang="ar-SA" sz="7200" b="1" dirty="0" smtClean="0">
                <a:solidFill>
                  <a:schemeClr val="bg2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ن </a:t>
            </a:r>
            <a:r>
              <a:rPr lang="ar-SA" sz="7200" b="1" dirty="0" smtClean="0">
                <a:solidFill>
                  <a:schemeClr val="bg1">
                    <a:lumMod val="65000"/>
                  </a:schemeClr>
                </a:solidFill>
                <a:latin typeface="Adobe Arabic" pitchFamily="18" charset="-78"/>
                <a:cs typeface="Adobe Arabic" pitchFamily="18" charset="-78"/>
              </a:rPr>
              <a:t>ر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اق</a:t>
            </a:r>
            <a:r>
              <a:rPr lang="en-US" sz="7200" b="1" dirty="0" smtClean="0">
                <a:latin typeface="Adobe Arabic" pitchFamily="18" charset="-78"/>
                <a:cs typeface="Adobe Arabic" pitchFamily="18" charset="-78"/>
              </a:rPr>
              <a:t>{</a:t>
            </a:r>
            <a:r>
              <a:rPr lang="ar-SA" sz="7200" b="1" dirty="0" smtClean="0"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algn="ctr"/>
            <a:r>
              <a:rPr lang="ar-SA" sz="7200" dirty="0" smtClean="0">
                <a:latin typeface="Adobe Arabic" pitchFamily="18" charset="-78"/>
                <a:cs typeface="Adobe Arabic" pitchFamily="18" charset="-78"/>
              </a:rPr>
              <a:t>أتى حرف الراء بعد النون الساكنة فما الحكم؟ ولماذا؟</a:t>
            </a:r>
            <a:endParaRPr lang="ar-SA" sz="72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52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H="1" flipV="1">
            <a:off x="4198559" y="1692207"/>
            <a:ext cx="162000" cy="1548172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04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خطط انسيابي: وصلة جمع 1"/>
          <p:cNvSpPr>
            <a:spLocks/>
          </p:cNvSpPr>
          <p:nvPr/>
        </p:nvSpPr>
        <p:spPr>
          <a:xfrm>
            <a:off x="1012187" y="156182"/>
            <a:ext cx="6696745" cy="6264696"/>
          </a:xfrm>
          <a:prstGeom prst="flowChartSummingJunction">
            <a:avLst/>
          </a:prstGeom>
          <a:blipFill dpi="0"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رابط مستقيم 3"/>
          <p:cNvCxnSpPr>
            <a:stCxn id="2" idx="2"/>
            <a:endCxn id="2" idx="6"/>
          </p:cNvCxnSpPr>
          <p:nvPr/>
        </p:nvCxnSpPr>
        <p:spPr>
          <a:xfrm>
            <a:off x="1012187" y="3288530"/>
            <a:ext cx="6696745" cy="0"/>
          </a:xfrm>
          <a:prstGeom prst="line">
            <a:avLst/>
          </a:prstGeom>
          <a:ln w="762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 flipV="1">
            <a:off x="4391944" y="2780928"/>
            <a:ext cx="1698894" cy="470509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" name="مخطط انسيابي: رابط 15"/>
          <p:cNvSpPr/>
          <p:nvPr/>
        </p:nvSpPr>
        <p:spPr>
          <a:xfrm>
            <a:off x="3959896" y="4524875"/>
            <a:ext cx="864096" cy="864096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مخطط انسيابي: رابط 27"/>
          <p:cNvSpPr/>
          <p:nvPr/>
        </p:nvSpPr>
        <p:spPr>
          <a:xfrm>
            <a:off x="6185025" y="3645023"/>
            <a:ext cx="864096" cy="864096"/>
          </a:xfrm>
          <a:prstGeom prst="flowChartConnector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" name="مخطط انسيابي: رابط 28"/>
          <p:cNvSpPr/>
          <p:nvPr/>
        </p:nvSpPr>
        <p:spPr>
          <a:xfrm>
            <a:off x="6090838" y="2082396"/>
            <a:ext cx="864096" cy="864096"/>
          </a:xfrm>
          <a:prstGeom prst="flowChartConnector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" name="مخطط انسيابي: رابط 29"/>
          <p:cNvSpPr/>
          <p:nvPr/>
        </p:nvSpPr>
        <p:spPr>
          <a:xfrm>
            <a:off x="3797896" y="764704"/>
            <a:ext cx="864096" cy="86409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1" name="مخطط انسيابي: رابط 30"/>
          <p:cNvSpPr/>
          <p:nvPr/>
        </p:nvSpPr>
        <p:spPr>
          <a:xfrm>
            <a:off x="1763688" y="2132856"/>
            <a:ext cx="864096" cy="864096"/>
          </a:xfrm>
          <a:prstGeom prst="flowChartConnector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مخطط انسيابي: رابط 31"/>
          <p:cNvSpPr/>
          <p:nvPr/>
        </p:nvSpPr>
        <p:spPr>
          <a:xfrm>
            <a:off x="2051720" y="3645024"/>
            <a:ext cx="864096" cy="864096"/>
          </a:xfrm>
          <a:prstGeom prst="flowChartConnec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1" name="مربع نص 40"/>
          <p:cNvSpPr txBox="1"/>
          <p:nvPr/>
        </p:nvSpPr>
        <p:spPr>
          <a:xfrm>
            <a:off x="4144535" y="551449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1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6401049" y="1965091"/>
            <a:ext cx="43204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2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6535435" y="3415352"/>
            <a:ext cx="43204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5" name="مستطيل 44"/>
          <p:cNvSpPr/>
          <p:nvPr/>
        </p:nvSpPr>
        <p:spPr>
          <a:xfrm>
            <a:off x="4029505" y="4295203"/>
            <a:ext cx="724878" cy="132343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4</a:t>
            </a:r>
            <a:endParaRPr lang="ar-SA" sz="8000" dirty="0">
              <a:solidFill>
                <a:schemeClr val="bg1"/>
              </a:solidFill>
            </a:endParaRPr>
          </a:p>
        </p:txBody>
      </p:sp>
      <p:sp>
        <p:nvSpPr>
          <p:cNvPr id="46" name="مستطيل 45"/>
          <p:cNvSpPr/>
          <p:nvPr/>
        </p:nvSpPr>
        <p:spPr>
          <a:xfrm>
            <a:off x="2051720" y="3415352"/>
            <a:ext cx="7248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7" name="مستطيل 46"/>
          <p:cNvSpPr/>
          <p:nvPr/>
        </p:nvSpPr>
        <p:spPr>
          <a:xfrm>
            <a:off x="1833298" y="1965091"/>
            <a:ext cx="72487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8000" dirty="0" smtClean="0">
                <a:solidFill>
                  <a:schemeClr val="bg1"/>
                </a:solidFill>
              </a:rPr>
              <a:t>6</a:t>
            </a:r>
            <a:endParaRPr lang="ar-SA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1266</TotalTime>
  <Words>170</Words>
  <Application>Microsoft Office PowerPoint</Application>
  <PresentationFormat>عرض على الشاشة (3:4)‏</PresentationFormat>
  <Paragraphs>60</Paragraphs>
  <Slides>13</Slides>
  <Notes>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نورة</dc:creator>
  <cp:lastModifiedBy>نورة</cp:lastModifiedBy>
  <cp:revision>30</cp:revision>
  <dcterms:created xsi:type="dcterms:W3CDTF">2014-10-17T01:37:54Z</dcterms:created>
  <dcterms:modified xsi:type="dcterms:W3CDTF">2014-11-08T21:35:57Z</dcterms:modified>
</cp:coreProperties>
</file>