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93" r:id="rId5"/>
    <p:sldId id="294" r:id="rId6"/>
    <p:sldId id="295" r:id="rId7"/>
    <p:sldId id="296" r:id="rId8"/>
    <p:sldId id="297" r:id="rId9"/>
    <p:sldId id="298" r:id="rId10"/>
    <p:sldId id="299" r:id="rId11"/>
    <p:sldId id="300" r:id="rId12"/>
    <p:sldId id="301"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456" autoAdjust="0"/>
    <p:restoredTop sz="94660"/>
  </p:normalViewPr>
  <p:slideViewPr>
    <p:cSldViewPr snapToGrid="0">
      <p:cViewPr>
        <p:scale>
          <a:sx n="84" d="100"/>
          <a:sy n="84" d="100"/>
        </p:scale>
        <p:origin x="156"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6D1A9D31-BF0A-47A3-8060-AE7A03E2A3EE}" type="datetimeFigureOut">
              <a:rPr lang="ar-SA" smtClean="0"/>
              <a:t>15/10/36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4191085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D1A9D31-BF0A-47A3-8060-AE7A03E2A3EE}" type="datetimeFigureOut">
              <a:rPr lang="ar-SA" smtClean="0"/>
              <a:t>15/10/36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2201651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D1A9D31-BF0A-47A3-8060-AE7A03E2A3EE}" type="datetimeFigureOut">
              <a:rPr lang="ar-SA" smtClean="0"/>
              <a:t>15/10/36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1576591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D1A9D31-BF0A-47A3-8060-AE7A03E2A3EE}" type="datetimeFigureOut">
              <a:rPr lang="ar-SA" smtClean="0"/>
              <a:t>15/10/36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2840672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D1A9D31-BF0A-47A3-8060-AE7A03E2A3EE}" type="datetimeFigureOut">
              <a:rPr lang="ar-SA" smtClean="0"/>
              <a:t>15/10/36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1288017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D1A9D31-BF0A-47A3-8060-AE7A03E2A3EE}" type="datetimeFigureOut">
              <a:rPr lang="ar-SA" smtClean="0"/>
              <a:t>15/10/36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494449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D1A9D31-BF0A-47A3-8060-AE7A03E2A3EE}" type="datetimeFigureOut">
              <a:rPr lang="ar-SA" smtClean="0"/>
              <a:t>15/10/36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3690624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D1A9D31-BF0A-47A3-8060-AE7A03E2A3EE}" type="datetimeFigureOut">
              <a:rPr lang="ar-SA" smtClean="0"/>
              <a:t>15/10/36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40441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D1A9D31-BF0A-47A3-8060-AE7A03E2A3EE}" type="datetimeFigureOut">
              <a:rPr lang="ar-SA" smtClean="0"/>
              <a:t>15/10/36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3012992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D1A9D31-BF0A-47A3-8060-AE7A03E2A3EE}" type="datetimeFigureOut">
              <a:rPr lang="ar-SA" smtClean="0"/>
              <a:t>15/10/36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4007043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D1A9D31-BF0A-47A3-8060-AE7A03E2A3EE}" type="datetimeFigureOut">
              <a:rPr lang="ar-SA" smtClean="0"/>
              <a:t>15/10/36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AB2B172-8EB2-4271-BCFE-B70B32B70B57}" type="slidenum">
              <a:rPr lang="ar-SA" smtClean="0"/>
              <a:t>‹#›</a:t>
            </a:fld>
            <a:endParaRPr lang="ar-SA"/>
          </a:p>
        </p:txBody>
      </p:sp>
    </p:spTree>
    <p:extLst>
      <p:ext uri="{BB962C8B-B14F-4D97-AF65-F5344CB8AC3E}">
        <p14:creationId xmlns:p14="http://schemas.microsoft.com/office/powerpoint/2010/main" val="2056160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D1A9D31-BF0A-47A3-8060-AE7A03E2A3EE}" type="datetimeFigureOut">
              <a:rPr lang="ar-SA" smtClean="0"/>
              <a:t>15/10/36</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AB2B172-8EB2-4271-BCFE-B70B32B70B57}" type="slidenum">
              <a:rPr lang="ar-SA" smtClean="0"/>
              <a:t>‹#›</a:t>
            </a:fld>
            <a:endParaRPr lang="ar-SA"/>
          </a:p>
        </p:txBody>
      </p:sp>
    </p:spTree>
    <p:extLst>
      <p:ext uri="{BB962C8B-B14F-4D97-AF65-F5344CB8AC3E}">
        <p14:creationId xmlns:p14="http://schemas.microsoft.com/office/powerpoint/2010/main" val="2073514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dirty="0" smtClean="0"/>
              <a:t>الأسرة في الإسلام</a:t>
            </a:r>
            <a:br>
              <a:rPr lang="ar-SA" dirty="0" smtClean="0"/>
            </a:br>
            <a:r>
              <a:rPr lang="ar-SA" dirty="0" smtClean="0"/>
              <a:t>102 سلم</a:t>
            </a:r>
            <a:br>
              <a:rPr lang="ar-SA" dirty="0" smtClean="0"/>
            </a:br>
            <a:r>
              <a:rPr lang="ar-SA" sz="4400" dirty="0" smtClean="0">
                <a:solidFill>
                  <a:srgbClr val="FF0000"/>
                </a:solidFill>
              </a:rPr>
              <a:t>القسم الثاني:</a:t>
            </a:r>
            <a:endParaRPr lang="ar-SA" sz="4400" dirty="0">
              <a:solidFill>
                <a:srgbClr val="FF0000"/>
              </a:solidFill>
            </a:endParaRPr>
          </a:p>
        </p:txBody>
      </p:sp>
      <p:sp>
        <p:nvSpPr>
          <p:cNvPr id="3" name="عنوان فرعي 2"/>
          <p:cNvSpPr>
            <a:spLocks noGrp="1"/>
          </p:cNvSpPr>
          <p:nvPr>
            <p:ph type="subTitle" idx="1"/>
          </p:nvPr>
        </p:nvSpPr>
        <p:spPr/>
        <p:txBody>
          <a:bodyPr>
            <a:normAutofit/>
          </a:bodyPr>
          <a:lstStyle/>
          <a:p>
            <a:r>
              <a:rPr lang="ar-SA" sz="4000" b="1" dirty="0" smtClean="0">
                <a:solidFill>
                  <a:srgbClr val="0070C0"/>
                </a:solidFill>
              </a:rPr>
              <a:t>أهمية الأسرة ومكانتها</a:t>
            </a:r>
          </a:p>
          <a:p>
            <a:r>
              <a:rPr lang="ar-SA" sz="4000" b="1" dirty="0" smtClean="0">
                <a:solidFill>
                  <a:srgbClr val="0070C0"/>
                </a:solidFill>
              </a:rPr>
              <a:t>في الإسلام</a:t>
            </a:r>
            <a:endParaRPr lang="ar-SA" sz="4000" b="1" dirty="0">
              <a:solidFill>
                <a:srgbClr val="0070C0"/>
              </a:solidFill>
            </a:endParaRPr>
          </a:p>
        </p:txBody>
      </p:sp>
    </p:spTree>
    <p:extLst>
      <p:ext uri="{BB962C8B-B14F-4D97-AF65-F5344CB8AC3E}">
        <p14:creationId xmlns:p14="http://schemas.microsoft.com/office/powerpoint/2010/main" val="4068739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274320" lvl="0" indent="-274320">
              <a:lnSpc>
                <a:spcPct val="100000"/>
              </a:lnSpc>
              <a:spcBef>
                <a:spcPct val="20000"/>
              </a:spcBef>
              <a:buClr>
                <a:srgbClr val="0BD0D9"/>
              </a:buClr>
              <a:buSzPct val="95000"/>
              <a:buFont typeface="Wingdings 2"/>
              <a:buChar char=""/>
            </a:pPr>
            <a:r>
              <a:rPr lang="ar-SA" b="1" dirty="0">
                <a:solidFill>
                  <a:prstClr val="black"/>
                </a:solidFill>
                <a:latin typeface="Constantia"/>
              </a:rPr>
              <a:t>قد يكون التعدد - أحياناً -ضرورة من الضرورات الاجتماعية أو الشخصية</a:t>
            </a:r>
            <a:r>
              <a:rPr lang="ar-EG" b="1" dirty="0">
                <a:solidFill>
                  <a:prstClr val="black"/>
                </a:solidFill>
                <a:latin typeface="Constantia"/>
              </a:rPr>
              <a:t>:</a:t>
            </a:r>
          </a:p>
          <a:p>
            <a:pPr marL="274320" lvl="0" indent="-274320">
              <a:lnSpc>
                <a:spcPct val="100000"/>
              </a:lnSpc>
              <a:spcBef>
                <a:spcPct val="20000"/>
              </a:spcBef>
              <a:buClr>
                <a:srgbClr val="0BD0D9"/>
              </a:buClr>
              <a:buSzPct val="95000"/>
              <a:buFont typeface="Wingdings 2"/>
              <a:buChar char=""/>
            </a:pPr>
            <a:r>
              <a:rPr lang="ar-EG" dirty="0">
                <a:solidFill>
                  <a:prstClr val="black"/>
                </a:solidFill>
                <a:latin typeface="Constantia"/>
              </a:rPr>
              <a:t>1- </a:t>
            </a:r>
            <a:r>
              <a:rPr lang="ar-SA" dirty="0">
                <a:solidFill>
                  <a:prstClr val="black"/>
                </a:solidFill>
                <a:latin typeface="Constantia"/>
              </a:rPr>
              <a:t>ازدياد عدد النساء على الرجال لكثرة المواليد منهن. </a:t>
            </a:r>
            <a:endParaRPr lang="ar-EG"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EG" dirty="0">
                <a:solidFill>
                  <a:prstClr val="black"/>
                </a:solidFill>
                <a:latin typeface="Constantia"/>
              </a:rPr>
              <a:t>2-</a:t>
            </a:r>
            <a:r>
              <a:rPr lang="ar-SA" dirty="0">
                <a:solidFill>
                  <a:prstClr val="black"/>
                </a:solidFill>
                <a:latin typeface="Constantia"/>
              </a:rPr>
              <a:t>حاجة الأمة المستمرة إلى التكاثر بشكل عام، وإلى الرجال بشكل خاص.</a:t>
            </a:r>
            <a:endParaRPr lang="ar-EG"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EG" dirty="0">
                <a:solidFill>
                  <a:prstClr val="black"/>
                </a:solidFill>
                <a:latin typeface="Constantia"/>
              </a:rPr>
              <a:t>3-</a:t>
            </a:r>
            <a:r>
              <a:rPr lang="ar-SA" dirty="0">
                <a:solidFill>
                  <a:prstClr val="black"/>
                </a:solidFill>
                <a:latin typeface="Constantia"/>
              </a:rPr>
              <a:t>قد تكون الزوجة مريضة أو </a:t>
            </a:r>
            <a:r>
              <a:rPr lang="ar-SA" dirty="0" err="1">
                <a:solidFill>
                  <a:prstClr val="black"/>
                </a:solidFill>
                <a:latin typeface="Constantia"/>
              </a:rPr>
              <a:t>عقيماً،فمن</a:t>
            </a:r>
            <a:r>
              <a:rPr lang="ar-SA" dirty="0">
                <a:solidFill>
                  <a:prstClr val="black"/>
                </a:solidFill>
                <a:latin typeface="Constantia"/>
              </a:rPr>
              <a:t> الأكرم لها </a:t>
            </a:r>
            <a:r>
              <a:rPr lang="ar-SA" dirty="0" err="1">
                <a:solidFill>
                  <a:prstClr val="black"/>
                </a:solidFill>
                <a:latin typeface="Constantia"/>
              </a:rPr>
              <a:t>ولزوجها،أن</a:t>
            </a:r>
            <a:r>
              <a:rPr lang="ar-SA" dirty="0">
                <a:solidFill>
                  <a:prstClr val="black"/>
                </a:solidFill>
                <a:latin typeface="Constantia"/>
              </a:rPr>
              <a:t> يتزوج بأخرى</a:t>
            </a:r>
            <a:r>
              <a:rPr lang="ar-EG" dirty="0">
                <a:solidFill>
                  <a:prstClr val="black"/>
                </a:solidFill>
                <a:latin typeface="Constantia"/>
              </a:rPr>
              <a:t>.</a:t>
            </a:r>
          </a:p>
          <a:p>
            <a:pPr marL="274320" lvl="0" indent="-274320">
              <a:lnSpc>
                <a:spcPct val="100000"/>
              </a:lnSpc>
              <a:spcBef>
                <a:spcPct val="20000"/>
              </a:spcBef>
              <a:buClr>
                <a:srgbClr val="0BD0D9"/>
              </a:buClr>
              <a:buSzPct val="95000"/>
              <a:buFont typeface="Wingdings 2"/>
              <a:buChar char=""/>
            </a:pPr>
            <a:r>
              <a:rPr lang="ar-EG" dirty="0">
                <a:solidFill>
                  <a:prstClr val="black"/>
                </a:solidFill>
                <a:latin typeface="Constantia"/>
              </a:rPr>
              <a:t>4- </a:t>
            </a:r>
            <a:r>
              <a:rPr lang="ar-SA" dirty="0">
                <a:solidFill>
                  <a:prstClr val="black"/>
                </a:solidFill>
                <a:latin typeface="Constantia"/>
              </a:rPr>
              <a:t>قد يكون الرجل كثير </a:t>
            </a:r>
            <a:r>
              <a:rPr lang="ar-SA" dirty="0" err="1">
                <a:solidFill>
                  <a:prstClr val="black"/>
                </a:solidFill>
                <a:latin typeface="Constantia"/>
              </a:rPr>
              <a:t>الأسفار،ولا</a:t>
            </a:r>
            <a:r>
              <a:rPr lang="ar-SA" dirty="0">
                <a:solidFill>
                  <a:prstClr val="black"/>
                </a:solidFill>
                <a:latin typeface="Constantia"/>
              </a:rPr>
              <a:t> يستطيع اصطحاب زوجه، وهو يخشى على نفسه الفتنة</a:t>
            </a:r>
            <a:r>
              <a:rPr lang="ar-EG" dirty="0">
                <a:solidFill>
                  <a:prstClr val="black"/>
                </a:solidFill>
                <a:latin typeface="Constantia"/>
              </a:rPr>
              <a:t>.</a:t>
            </a:r>
          </a:p>
          <a:p>
            <a:pPr marL="274320" lvl="0" indent="-274320">
              <a:lnSpc>
                <a:spcPct val="100000"/>
              </a:lnSpc>
              <a:spcBef>
                <a:spcPct val="20000"/>
              </a:spcBef>
              <a:buClr>
                <a:srgbClr val="0BD0D9"/>
              </a:buClr>
              <a:buSzPct val="95000"/>
              <a:buFont typeface="Wingdings 2"/>
              <a:buChar char=""/>
            </a:pPr>
            <a:r>
              <a:rPr lang="ar-EG" dirty="0">
                <a:solidFill>
                  <a:prstClr val="black"/>
                </a:solidFill>
                <a:latin typeface="Constantia"/>
              </a:rPr>
              <a:t>5-</a:t>
            </a:r>
            <a:r>
              <a:rPr lang="ar-SA" dirty="0">
                <a:solidFill>
                  <a:prstClr val="black"/>
                </a:solidFill>
                <a:latin typeface="Constantia"/>
              </a:rPr>
              <a:t>بعض الرجال لديه قوة جنسية، فلا تكفيه زوجته</a:t>
            </a:r>
            <a:r>
              <a:rPr lang="ar-EG" dirty="0">
                <a:solidFill>
                  <a:prstClr val="black"/>
                </a:solidFill>
                <a:latin typeface="Constantia"/>
              </a:rPr>
              <a:t>.</a:t>
            </a:r>
            <a:r>
              <a:rPr lang="ar-SA" dirty="0">
                <a:solidFill>
                  <a:prstClr val="black"/>
                </a:solidFill>
                <a:latin typeface="Constantia"/>
              </a:rPr>
              <a:t> </a:t>
            </a:r>
            <a:endParaRPr lang="ar-EG" dirty="0">
              <a:solidFill>
                <a:prstClr val="black"/>
              </a:solidFill>
              <a:latin typeface="Constantia"/>
            </a:endParaRPr>
          </a:p>
          <a:p>
            <a:endParaRPr lang="ar-SA" dirty="0"/>
          </a:p>
        </p:txBody>
      </p:sp>
    </p:spTree>
    <p:extLst>
      <p:ext uri="{BB962C8B-B14F-4D97-AF65-F5344CB8AC3E}">
        <p14:creationId xmlns:p14="http://schemas.microsoft.com/office/powerpoint/2010/main" val="395119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pPr marL="274320" lvl="0" indent="-274320">
              <a:lnSpc>
                <a:spcPct val="100000"/>
              </a:lnSpc>
              <a:spcBef>
                <a:spcPct val="20000"/>
              </a:spcBef>
              <a:buClr>
                <a:srgbClr val="0BD0D9"/>
              </a:buClr>
              <a:buSzPct val="95000"/>
              <a:buFont typeface="Wingdings 2"/>
              <a:buChar char=""/>
            </a:pPr>
            <a:r>
              <a:rPr lang="ar-SA" sz="2400" b="1" dirty="0">
                <a:solidFill>
                  <a:prstClr val="black"/>
                </a:solidFill>
                <a:latin typeface="Constantia"/>
              </a:rPr>
              <a:t>الردّ على الشبهة: </a:t>
            </a:r>
            <a:endParaRPr lang="ar-EG" sz="2400" b="1"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SA" sz="2400" b="1" dirty="0">
                <a:solidFill>
                  <a:prstClr val="black"/>
                </a:solidFill>
                <a:latin typeface="Constantia"/>
              </a:rPr>
              <a:t>أ - قولهم: إن الإسلام هو أول من جاء بالتعدد </a:t>
            </a:r>
            <a:r>
              <a:rPr lang="ar-EG" sz="2400" b="1" dirty="0">
                <a:solidFill>
                  <a:prstClr val="black"/>
                </a:solidFill>
                <a:latin typeface="Constantia"/>
              </a:rPr>
              <a:t>....الخ</a:t>
            </a:r>
          </a:p>
          <a:p>
            <a:pPr marL="274320" lvl="0" indent="-274320">
              <a:lnSpc>
                <a:spcPct val="100000"/>
              </a:lnSpc>
              <a:spcBef>
                <a:spcPct val="20000"/>
              </a:spcBef>
              <a:buClr>
                <a:srgbClr val="0BD0D9"/>
              </a:buClr>
              <a:buSzPct val="95000"/>
              <a:buFont typeface="Wingdings 2"/>
              <a:buChar char=""/>
            </a:pPr>
            <a:r>
              <a:rPr lang="ar-SA" sz="2400" dirty="0">
                <a:solidFill>
                  <a:prstClr val="black"/>
                </a:solidFill>
                <a:latin typeface="Constantia"/>
              </a:rPr>
              <a:t>ليس صحيحاً ، فالتعدد كان موجوداً قبل الإسلام، وعرفته شعوب كثيرة كالعبريين</a:t>
            </a:r>
            <a:r>
              <a:rPr lang="ar-EG" sz="2400" dirty="0">
                <a:solidFill>
                  <a:prstClr val="black"/>
                </a:solidFill>
                <a:latin typeface="Constantia"/>
              </a:rPr>
              <a:t> </a:t>
            </a:r>
            <a:r>
              <a:rPr lang="ar-SA" sz="2400" dirty="0">
                <a:solidFill>
                  <a:prstClr val="black"/>
                </a:solidFill>
                <a:latin typeface="Constantia"/>
              </a:rPr>
              <a:t>واليهود والنصارى </a:t>
            </a:r>
            <a:r>
              <a:rPr lang="ar-EG" sz="2400" dirty="0">
                <a:solidFill>
                  <a:prstClr val="black"/>
                </a:solidFill>
                <a:latin typeface="Constantia"/>
              </a:rPr>
              <a:t>.</a:t>
            </a: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ب- </a:t>
            </a:r>
            <a:r>
              <a:rPr lang="ar-SA" sz="2400" b="1" dirty="0">
                <a:solidFill>
                  <a:prstClr val="black"/>
                </a:solidFill>
                <a:latin typeface="Constantia"/>
              </a:rPr>
              <a:t>قولهم: التعدد امتهان للمرأة وتسلط عليها .. </a:t>
            </a:r>
            <a:endParaRPr lang="ar-EG" sz="2400" b="1"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SA" sz="2400" dirty="0">
                <a:solidFill>
                  <a:prstClr val="black"/>
                </a:solidFill>
                <a:latin typeface="Constantia"/>
              </a:rPr>
              <a:t>ليس صحيحاً ما ادعوه، بل في التعدد إكرام للمرأة وحفظ لمصالحها، وقد سبق ذكر ضرورات التعدد وحكمه</a:t>
            </a:r>
            <a:r>
              <a:rPr lang="ar-EG" sz="2400" dirty="0">
                <a:solidFill>
                  <a:prstClr val="black"/>
                </a:solidFill>
                <a:latin typeface="Constantia"/>
              </a:rPr>
              <a:t> </a:t>
            </a:r>
            <a:r>
              <a:rPr lang="ar-SA" sz="2400" dirty="0">
                <a:solidFill>
                  <a:prstClr val="black"/>
                </a:solidFill>
                <a:latin typeface="Constantia"/>
              </a:rPr>
              <a:t>فالمرأة الأولى من مصلحتها البقاء مع زوجها، والمرأة الثانية لم تجبر على الزواج</a:t>
            </a:r>
            <a:r>
              <a:rPr lang="ar-EG" sz="2400" dirty="0">
                <a:solidFill>
                  <a:prstClr val="black"/>
                </a:solidFill>
                <a:latin typeface="Constantia"/>
              </a:rPr>
              <a:t> .</a:t>
            </a: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ج-</a:t>
            </a:r>
            <a:r>
              <a:rPr lang="ar-SA" sz="2400" b="1" dirty="0">
                <a:solidFill>
                  <a:prstClr val="black"/>
                </a:solidFill>
                <a:latin typeface="Constantia"/>
              </a:rPr>
              <a:t>قولهم: إن التعدد ينشأ عنه المشاكل والأحقاد بين أفراد الأسرة.. الخ </a:t>
            </a:r>
            <a:endParaRPr lang="ar-EG" sz="2400" b="1"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SA" sz="2400" dirty="0">
                <a:solidFill>
                  <a:prstClr val="black"/>
                </a:solidFill>
                <a:latin typeface="Constantia"/>
              </a:rPr>
              <a:t>نعم قد يوجد مثل هذه المشاكل الناشئة عن الغيرة، كما أن مثل هذا قد يوجد في الأسرة التي ليس فيها تعدد، ووجود مثل هذا ، لا يمنع التعدد ولا يعطله</a:t>
            </a:r>
            <a:endParaRPr lang="ar-EG" sz="2400"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د-</a:t>
            </a:r>
            <a:r>
              <a:rPr lang="ar-SA" sz="2400" b="1" dirty="0" err="1">
                <a:solidFill>
                  <a:prstClr val="black"/>
                </a:solidFill>
                <a:latin typeface="Constantia"/>
              </a:rPr>
              <a:t>قولهم:التعدد</a:t>
            </a:r>
            <a:r>
              <a:rPr lang="ar-SA" sz="2400" b="1" dirty="0">
                <a:solidFill>
                  <a:prstClr val="black"/>
                </a:solidFill>
                <a:latin typeface="Constantia"/>
              </a:rPr>
              <a:t> يؤدي إلى كثرة النسل مما يصعب معه التربية والتعليم...الخ </a:t>
            </a:r>
            <a:endParaRPr lang="ar-EG" sz="2400" b="1"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SA" sz="2400" dirty="0">
                <a:solidFill>
                  <a:prstClr val="black"/>
                </a:solidFill>
                <a:latin typeface="Constantia"/>
              </a:rPr>
              <a:t>مما لا شك فيه أنه كلما ازداد عدد أفراد الأسرة، اتسعت مسؤوليات الأب والأم، واحتاجت أمور الأسرة إلى مزيد عناية ورعاية واهتمام من جميع النواحي، لكن ما قالوه يمكن أن ينطبق على مجتمع تسوده الرذيلة لا الفضيلة</a:t>
            </a:r>
            <a:r>
              <a:rPr lang="ar-EG" sz="2400" dirty="0">
                <a:solidFill>
                  <a:prstClr val="black"/>
                </a:solidFill>
                <a:latin typeface="Constantia"/>
              </a:rPr>
              <a:t> .</a:t>
            </a:r>
            <a:endParaRPr lang="en-US" sz="2400" b="1" dirty="0">
              <a:solidFill>
                <a:prstClr val="black"/>
              </a:solidFill>
              <a:latin typeface="Constantia"/>
            </a:endParaRPr>
          </a:p>
          <a:p>
            <a:endParaRPr lang="ar-SA" dirty="0"/>
          </a:p>
        </p:txBody>
      </p:sp>
    </p:spTree>
    <p:extLst>
      <p:ext uri="{BB962C8B-B14F-4D97-AF65-F5344CB8AC3E}">
        <p14:creationId xmlns:p14="http://schemas.microsoft.com/office/powerpoint/2010/main" val="3687301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274320" lvl="0" indent="-274320">
              <a:lnSpc>
                <a:spcPct val="100000"/>
              </a:lnSpc>
              <a:spcBef>
                <a:spcPct val="20000"/>
              </a:spcBef>
              <a:buClr>
                <a:srgbClr val="0BD0D9"/>
              </a:buClr>
              <a:buSzPct val="95000"/>
              <a:buFont typeface="Wingdings 2"/>
              <a:buChar char=""/>
            </a:pPr>
            <a:r>
              <a:rPr lang="ar-EG" sz="2600" b="1" dirty="0">
                <a:solidFill>
                  <a:prstClr val="black"/>
                </a:solidFill>
                <a:latin typeface="Constantia"/>
              </a:rPr>
              <a:t>خامساً : الحجاب :</a:t>
            </a:r>
          </a:p>
          <a:p>
            <a:pPr marL="274320" lvl="0" indent="-274320">
              <a:lnSpc>
                <a:spcPct val="100000"/>
              </a:lnSpc>
              <a:spcBef>
                <a:spcPct val="20000"/>
              </a:spcBef>
              <a:buClr>
                <a:srgbClr val="0BD0D9"/>
              </a:buClr>
              <a:buSzPct val="95000"/>
              <a:buNone/>
            </a:pPr>
            <a:r>
              <a:rPr lang="ar-EG" sz="2200" b="1" dirty="0">
                <a:solidFill>
                  <a:prstClr val="black"/>
                </a:solidFill>
                <a:latin typeface="Constantia"/>
              </a:rPr>
              <a:t>     </a:t>
            </a:r>
            <a:r>
              <a:rPr lang="ar-SA" sz="2200" b="1" dirty="0">
                <a:solidFill>
                  <a:prstClr val="black"/>
                </a:solidFill>
                <a:latin typeface="Constantia"/>
              </a:rPr>
              <a:t>الشبهة </a:t>
            </a:r>
            <a:r>
              <a:rPr lang="ar-SA" sz="2200" b="1" dirty="0" err="1">
                <a:solidFill>
                  <a:prstClr val="black"/>
                </a:solidFill>
                <a:latin typeface="Constantia"/>
              </a:rPr>
              <a:t>الأولى:إن</a:t>
            </a:r>
            <a:r>
              <a:rPr lang="ar-SA" sz="2200" b="1" dirty="0">
                <a:solidFill>
                  <a:prstClr val="black"/>
                </a:solidFill>
                <a:latin typeface="Constantia"/>
              </a:rPr>
              <a:t> الحجـاب فيه اعتداء علـى حقوق </a:t>
            </a:r>
            <a:r>
              <a:rPr lang="ar-SA" sz="2200" b="1" dirty="0" err="1">
                <a:solidFill>
                  <a:prstClr val="black"/>
                </a:solidFill>
                <a:latin typeface="Constantia"/>
              </a:rPr>
              <a:t>المرأة،وتقييد</a:t>
            </a:r>
            <a:r>
              <a:rPr lang="ar-SA" sz="2200" b="1" dirty="0">
                <a:solidFill>
                  <a:prstClr val="black"/>
                </a:solidFill>
                <a:latin typeface="Constantia"/>
              </a:rPr>
              <a:t> لحريتها وازدرائها</a:t>
            </a:r>
            <a:r>
              <a:rPr lang="ar-EG" sz="2200" b="1" dirty="0">
                <a:solidFill>
                  <a:prstClr val="black"/>
                </a:solidFill>
                <a:latin typeface="Constantia"/>
              </a:rPr>
              <a:t> .</a:t>
            </a:r>
          </a:p>
          <a:p>
            <a:pPr marL="274320" lvl="0" indent="-274320">
              <a:lnSpc>
                <a:spcPct val="100000"/>
              </a:lnSpc>
              <a:spcBef>
                <a:spcPct val="20000"/>
              </a:spcBef>
              <a:buClr>
                <a:srgbClr val="0BD0D9"/>
              </a:buClr>
              <a:buSzPct val="95000"/>
              <a:buNone/>
            </a:pPr>
            <a:r>
              <a:rPr lang="ar-EG" sz="2200" b="1" dirty="0">
                <a:solidFill>
                  <a:prstClr val="black"/>
                </a:solidFill>
                <a:latin typeface="Constantia"/>
              </a:rPr>
              <a:t>    </a:t>
            </a:r>
            <a:r>
              <a:rPr lang="ar-SA" sz="2200" b="1" dirty="0">
                <a:solidFill>
                  <a:prstClr val="black"/>
                </a:solidFill>
                <a:latin typeface="Constantia"/>
              </a:rPr>
              <a:t>الرد على الشبهة:</a:t>
            </a:r>
            <a:r>
              <a:rPr lang="ar-SA" sz="2200" dirty="0">
                <a:solidFill>
                  <a:prstClr val="black"/>
                </a:solidFill>
                <a:latin typeface="Constantia"/>
              </a:rPr>
              <a:t> ليس هـذه الدعوى صحيحـة، وقد سبق البيان بأن المرأة موضع تكريم واحترام في المجتمع المسلم ، ومن مقاصد الشرع في إيجابه الحجاب، هو أن تبقى المرأة درة مصونة، متلألئة غالية، ما دامت محافظة على سترها وحيائها</a:t>
            </a:r>
            <a:r>
              <a:rPr lang="ar-EG" sz="2200" dirty="0">
                <a:solidFill>
                  <a:prstClr val="black"/>
                </a:solidFill>
                <a:latin typeface="Constantia"/>
              </a:rPr>
              <a:t> .</a:t>
            </a:r>
          </a:p>
          <a:p>
            <a:pPr marL="274320" lvl="0" indent="-274320">
              <a:lnSpc>
                <a:spcPct val="100000"/>
              </a:lnSpc>
              <a:spcBef>
                <a:spcPct val="20000"/>
              </a:spcBef>
              <a:buClr>
                <a:srgbClr val="0BD0D9"/>
              </a:buClr>
              <a:buSzPct val="95000"/>
              <a:buNone/>
            </a:pPr>
            <a:r>
              <a:rPr lang="ar-EG" sz="2200" b="1" dirty="0">
                <a:solidFill>
                  <a:prstClr val="black"/>
                </a:solidFill>
                <a:latin typeface="Constantia"/>
              </a:rPr>
              <a:t>     </a:t>
            </a:r>
            <a:r>
              <a:rPr lang="ar-SA" sz="2200" b="1" dirty="0">
                <a:solidFill>
                  <a:prstClr val="black"/>
                </a:solidFill>
                <a:latin typeface="Constantia"/>
              </a:rPr>
              <a:t>الشبهة الثانية: قالوا: الحجاب فيه تكبيل للمرأة، وسبب في تخلفها</a:t>
            </a:r>
            <a:r>
              <a:rPr lang="ar-EG" sz="2200" b="1" dirty="0">
                <a:solidFill>
                  <a:prstClr val="black"/>
                </a:solidFill>
                <a:latin typeface="Constantia"/>
              </a:rPr>
              <a:t> :</a:t>
            </a:r>
          </a:p>
          <a:p>
            <a:pPr marL="274320" lvl="0" indent="-274320">
              <a:lnSpc>
                <a:spcPct val="100000"/>
              </a:lnSpc>
              <a:spcBef>
                <a:spcPct val="20000"/>
              </a:spcBef>
              <a:buClr>
                <a:srgbClr val="0BD0D9"/>
              </a:buClr>
              <a:buSzPct val="95000"/>
              <a:buNone/>
            </a:pPr>
            <a:r>
              <a:rPr lang="ar-EG" sz="2200" b="1" dirty="0">
                <a:solidFill>
                  <a:prstClr val="black"/>
                </a:solidFill>
                <a:latin typeface="Constantia"/>
              </a:rPr>
              <a:t>    </a:t>
            </a:r>
            <a:r>
              <a:rPr lang="ar-SA" sz="2200" b="1" dirty="0">
                <a:solidFill>
                  <a:prstClr val="black"/>
                </a:solidFill>
                <a:latin typeface="Constantia"/>
              </a:rPr>
              <a:t>الرد على الشبهة:</a:t>
            </a:r>
            <a:r>
              <a:rPr lang="ar-SA" sz="2200" dirty="0">
                <a:solidFill>
                  <a:prstClr val="black"/>
                </a:solidFill>
                <a:latin typeface="Constantia"/>
              </a:rPr>
              <a:t> ليس هنـاك علاقة أو ملازمة بين التقدم أو التخلف بشكل عام وبين الحجاب،  فهناك نساء بلغن الذروة في المجالات العلمية والخدمات الاجتماعية، والفكرية من لدن الصحابة وإلى اليوم</a:t>
            </a:r>
            <a:r>
              <a:rPr lang="ar-EG" sz="2200" dirty="0">
                <a:solidFill>
                  <a:prstClr val="black"/>
                </a:solidFill>
                <a:latin typeface="Constantia"/>
              </a:rPr>
              <a:t> .</a:t>
            </a:r>
          </a:p>
          <a:p>
            <a:pPr marL="274320" lvl="0" indent="-274320">
              <a:lnSpc>
                <a:spcPct val="100000"/>
              </a:lnSpc>
              <a:spcBef>
                <a:spcPct val="20000"/>
              </a:spcBef>
              <a:buClr>
                <a:srgbClr val="0BD0D9"/>
              </a:buClr>
              <a:buSzPct val="95000"/>
              <a:buNone/>
            </a:pPr>
            <a:r>
              <a:rPr lang="ar-EG" sz="2200" b="1" dirty="0">
                <a:solidFill>
                  <a:prstClr val="black"/>
                </a:solidFill>
                <a:latin typeface="Constantia"/>
              </a:rPr>
              <a:t>      </a:t>
            </a:r>
            <a:r>
              <a:rPr lang="ar-SA" sz="2200" b="1" dirty="0">
                <a:solidFill>
                  <a:prstClr val="black"/>
                </a:solidFill>
                <a:latin typeface="Constantia"/>
              </a:rPr>
              <a:t>الشبهة الثالثة: قالوا: الحجاب دليل على إساءة الظن بالمرأة، وعدم وثوق الزوج بها. </a:t>
            </a:r>
            <a:endParaRPr lang="ar-EG" sz="2200" b="1" dirty="0">
              <a:solidFill>
                <a:prstClr val="black"/>
              </a:solidFill>
              <a:latin typeface="Constantia"/>
            </a:endParaRPr>
          </a:p>
          <a:p>
            <a:pPr marL="274320" lvl="0" indent="-274320">
              <a:lnSpc>
                <a:spcPct val="100000"/>
              </a:lnSpc>
              <a:spcBef>
                <a:spcPct val="20000"/>
              </a:spcBef>
              <a:buClr>
                <a:srgbClr val="0BD0D9"/>
              </a:buClr>
              <a:buSzPct val="95000"/>
              <a:buNone/>
            </a:pPr>
            <a:r>
              <a:rPr lang="ar-EG" sz="2200" b="1" dirty="0">
                <a:solidFill>
                  <a:prstClr val="black"/>
                </a:solidFill>
                <a:latin typeface="Constantia"/>
              </a:rPr>
              <a:t>       </a:t>
            </a:r>
            <a:r>
              <a:rPr lang="ar-SA" sz="2200" dirty="0">
                <a:solidFill>
                  <a:prstClr val="black"/>
                </a:solidFill>
                <a:latin typeface="Constantia"/>
              </a:rPr>
              <a:t>الحجاب شرع لصون المرأة وسترها، وهي مأمورة بالحجاب متزوجة كانت أم عزباء، والتزامها بالحجاب فيه إرضاء لخالقها، ثم إرضاء لزوجها وذويها، وهذا من شأنه أن يبعث الثقة بها</a:t>
            </a:r>
            <a:r>
              <a:rPr lang="ar-EG" sz="2200" dirty="0">
                <a:solidFill>
                  <a:prstClr val="black"/>
                </a:solidFill>
                <a:latin typeface="Constantia"/>
              </a:rPr>
              <a:t>.</a:t>
            </a:r>
            <a:endParaRPr lang="en-US" sz="2200" b="1" dirty="0">
              <a:solidFill>
                <a:prstClr val="black"/>
              </a:solidFill>
              <a:latin typeface="Constantia"/>
            </a:endParaRPr>
          </a:p>
          <a:p>
            <a:endParaRPr lang="ar-SA" dirty="0"/>
          </a:p>
        </p:txBody>
      </p:sp>
    </p:spTree>
    <p:extLst>
      <p:ext uri="{BB962C8B-B14F-4D97-AF65-F5344CB8AC3E}">
        <p14:creationId xmlns:p14="http://schemas.microsoft.com/office/powerpoint/2010/main" val="3728911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fontAlgn="base">
              <a:lnSpc>
                <a:spcPct val="100000"/>
              </a:lnSpc>
              <a:spcAft>
                <a:spcPct val="0"/>
              </a:spcAft>
              <a:defRPr/>
            </a:pPr>
            <a:r>
              <a:rPr lang="ar-SA" sz="2800" kern="0" dirty="0">
                <a:solidFill>
                  <a:srgbClr val="C3C652"/>
                </a:solidFill>
                <a:latin typeface="Tahoma" panose="020B0604030504040204" pitchFamily="34" charset="0"/>
                <a:ea typeface="+mn-ea"/>
                <a:cs typeface="Khalid Art bold" pitchFamily="2" charset="-78"/>
              </a:rPr>
              <a:t>د/ عوامل حماية الأسرة</a:t>
            </a:r>
            <a:r>
              <a:rPr lang="ar-SA" sz="2800" kern="0" dirty="0">
                <a:solidFill>
                  <a:srgbClr val="FFFFFF"/>
                </a:solidFill>
                <a:latin typeface="Tahoma" panose="020B0604030504040204" pitchFamily="34" charset="0"/>
                <a:ea typeface="+mn-ea"/>
                <a:cs typeface="Traditional Arabic" pitchFamily="18" charset="-78"/>
              </a:rPr>
              <a:t/>
            </a:r>
            <a:br>
              <a:rPr lang="ar-SA" sz="2800" kern="0" dirty="0">
                <a:solidFill>
                  <a:srgbClr val="FFFFFF"/>
                </a:solidFill>
                <a:latin typeface="Tahoma" panose="020B0604030504040204" pitchFamily="34" charset="0"/>
                <a:ea typeface="+mn-ea"/>
                <a:cs typeface="Traditional Arabic" pitchFamily="18" charset="-78"/>
              </a:rPr>
            </a:br>
            <a:endParaRPr lang="ar-SA" dirty="0"/>
          </a:p>
        </p:txBody>
      </p:sp>
      <p:sp>
        <p:nvSpPr>
          <p:cNvPr id="3" name="عنصر نائب للمحتوى 2"/>
          <p:cNvSpPr>
            <a:spLocks noGrp="1"/>
          </p:cNvSpPr>
          <p:nvPr>
            <p:ph idx="1"/>
          </p:nvPr>
        </p:nvSpPr>
        <p:spPr/>
        <p:txBody>
          <a:bodyPr/>
          <a:lstStyle/>
          <a:p>
            <a:r>
              <a:rPr lang="ar-SA" dirty="0" smtClean="0"/>
              <a:t>أولاً :  غض البصر :</a:t>
            </a:r>
          </a:p>
          <a:p>
            <a:r>
              <a:rPr lang="ar-SA" dirty="0" smtClean="0"/>
              <a:t>* النظر نافذة القلب تُحَسن المنظور </a:t>
            </a:r>
          </a:p>
          <a:p>
            <a:r>
              <a:rPr lang="ar-SA" dirty="0" smtClean="0"/>
              <a:t>* الأمر بغض البصر عن المحرمات ( الرجال والنساء ) : ” قل للمؤمنين يغضوا من أبصارهم ... ” . ذُكِر حفظ الفروج بعد غض البصر لأنه سبب ذلك .</a:t>
            </a:r>
          </a:p>
          <a:p>
            <a:r>
              <a:rPr lang="ar-SA" dirty="0" smtClean="0"/>
              <a:t>*  يُغض البصر عن النساء الأجنبيات ، وعن المردان .</a:t>
            </a:r>
          </a:p>
          <a:p>
            <a:r>
              <a:rPr lang="ar-SA" dirty="0" smtClean="0"/>
              <a:t>* وفي الحديث : أن النبي </a:t>
            </a:r>
            <a:r>
              <a:rPr lang="ar-SA" dirty="0" smtClean="0">
                <a:sym typeface="AGA Arabesque" panose="05010101010101010101" pitchFamily="2" charset="2"/>
              </a:rPr>
              <a:t> </a:t>
            </a:r>
            <a:r>
              <a:rPr lang="ar-SA" dirty="0" smtClean="0"/>
              <a:t>كان يصرف نظر الفضل ... . وقال في حديث آخر : ” وزنا العين النظر ” . وفي نظر الفجأة أمر بصرف النظر (عدم الاستمرار) .</a:t>
            </a:r>
          </a:p>
          <a:p>
            <a:r>
              <a:rPr lang="ar-SA" dirty="0" smtClean="0"/>
              <a:t>* غض البصر أحد حقوق الطريق : ” فأعطوا الطريق حقه. قالوا : وما حقه؟ قال : غض البصر ... ” .</a:t>
            </a:r>
            <a:endParaRPr lang="ar-SA" dirty="0"/>
          </a:p>
        </p:txBody>
      </p:sp>
    </p:spTree>
    <p:extLst>
      <p:ext uri="{BB962C8B-B14F-4D97-AF65-F5344CB8AC3E}">
        <p14:creationId xmlns:p14="http://schemas.microsoft.com/office/powerpoint/2010/main" val="2829158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lnSpc>
                <a:spcPts val="3600"/>
              </a:lnSpc>
              <a:spcBef>
                <a:spcPct val="20000"/>
              </a:spcBef>
              <a:buClr>
                <a:schemeClr val="hlink"/>
              </a:buClr>
              <a:buSzPct val="70000"/>
              <a:defRPr/>
            </a:pPr>
            <a:r>
              <a:rPr lang="ar-SA" kern="0" dirty="0">
                <a:solidFill>
                  <a:srgbClr val="FFC000"/>
                </a:solidFill>
                <a:cs typeface="Traditional Arabic" pitchFamily="18" charset="-78"/>
              </a:rPr>
              <a:t>فوائد غض البصر : </a:t>
            </a:r>
            <a:endParaRPr lang="ar-SA" kern="0" dirty="0">
              <a:cs typeface="Traditional Arabic" pitchFamily="18" charset="-78"/>
            </a:endParaRPr>
          </a:p>
          <a:p>
            <a:pPr marL="342900" indent="-342900" algn="justLow">
              <a:lnSpc>
                <a:spcPts val="3600"/>
              </a:lnSpc>
              <a:spcBef>
                <a:spcPct val="20000"/>
              </a:spcBef>
              <a:buClr>
                <a:schemeClr val="hlink"/>
              </a:buClr>
              <a:buSzPct val="70000"/>
              <a:defRPr/>
            </a:pPr>
            <a:r>
              <a:rPr lang="ar-SA" kern="0" dirty="0">
                <a:cs typeface="Traditional Arabic" pitchFamily="18" charset="-78"/>
              </a:rPr>
              <a:t>1- امتثال لأمر الله تعالى المؤدي إلى السعادة .</a:t>
            </a:r>
          </a:p>
          <a:p>
            <a:pPr marL="342900" indent="-342900" algn="justLow">
              <a:lnSpc>
                <a:spcPts val="3600"/>
              </a:lnSpc>
              <a:spcBef>
                <a:spcPct val="20000"/>
              </a:spcBef>
              <a:buClr>
                <a:schemeClr val="hlink"/>
              </a:buClr>
              <a:buSzPct val="70000"/>
              <a:defRPr/>
            </a:pPr>
            <a:r>
              <a:rPr lang="ar-SA" kern="0" dirty="0">
                <a:cs typeface="Traditional Arabic" pitchFamily="18" charset="-78"/>
              </a:rPr>
              <a:t>2- يحمي القلب من أثر النظر المسموم .</a:t>
            </a:r>
          </a:p>
          <a:p>
            <a:pPr marL="342900" indent="-342900" algn="justLow">
              <a:lnSpc>
                <a:spcPts val="3600"/>
              </a:lnSpc>
              <a:spcBef>
                <a:spcPct val="20000"/>
              </a:spcBef>
              <a:buClr>
                <a:schemeClr val="hlink"/>
              </a:buClr>
              <a:buSzPct val="70000"/>
              <a:defRPr/>
            </a:pPr>
            <a:r>
              <a:rPr lang="ar-SA" kern="0" dirty="0">
                <a:cs typeface="Traditional Arabic" pitchFamily="18" charset="-78"/>
              </a:rPr>
              <a:t>3- يقوي القلب ويكسبه نوراً .</a:t>
            </a:r>
          </a:p>
          <a:p>
            <a:pPr marL="342900" indent="-342900" algn="justLow">
              <a:lnSpc>
                <a:spcPts val="3600"/>
              </a:lnSpc>
              <a:spcBef>
                <a:spcPct val="20000"/>
              </a:spcBef>
              <a:buClr>
                <a:schemeClr val="hlink"/>
              </a:buClr>
              <a:buSzPct val="70000"/>
              <a:defRPr/>
            </a:pPr>
            <a:r>
              <a:rPr lang="ar-SA" kern="0" dirty="0">
                <a:cs typeface="Traditional Arabic" pitchFamily="18" charset="-78"/>
              </a:rPr>
              <a:t>4- يورث الفراسة الصادقة التي يميز بها بين الحق والباطل .</a:t>
            </a:r>
          </a:p>
          <a:p>
            <a:pPr marL="342900" indent="-342900" algn="justLow">
              <a:lnSpc>
                <a:spcPts val="3600"/>
              </a:lnSpc>
              <a:spcBef>
                <a:spcPct val="20000"/>
              </a:spcBef>
              <a:buClr>
                <a:schemeClr val="hlink"/>
              </a:buClr>
              <a:buSzPct val="70000"/>
              <a:defRPr/>
            </a:pPr>
            <a:r>
              <a:rPr lang="ar-SA" kern="0" dirty="0">
                <a:cs typeface="Traditional Arabic" pitchFamily="18" charset="-78"/>
              </a:rPr>
              <a:t>5- يسد على الشيطان مداخله إلى القلب .</a:t>
            </a:r>
          </a:p>
          <a:p>
            <a:pPr marL="457200" indent="-457200" algn="justLow">
              <a:lnSpc>
                <a:spcPts val="3600"/>
              </a:lnSpc>
              <a:spcBef>
                <a:spcPct val="20000"/>
              </a:spcBef>
              <a:buClr>
                <a:schemeClr val="hlink"/>
              </a:buClr>
              <a:buSzPct val="70000"/>
              <a:buFontTx/>
              <a:buChar char="-"/>
              <a:defRPr/>
            </a:pPr>
            <a:r>
              <a:rPr lang="ar-SA" kern="0" dirty="0">
                <a:solidFill>
                  <a:srgbClr val="66FFFF"/>
                </a:solidFill>
                <a:cs typeface="Traditional Arabic" pitchFamily="18" charset="-78"/>
              </a:rPr>
              <a:t>ضرورة الاستجابة لأمر الله تعالى ورسوله : </a:t>
            </a:r>
            <a:r>
              <a:rPr lang="ar-SA" kern="0" dirty="0">
                <a:solidFill>
                  <a:srgbClr val="66FFFF"/>
                </a:solidFill>
                <a:latin typeface="Traditional Arabic"/>
                <a:cs typeface="Traditional Arabic"/>
              </a:rPr>
              <a:t>﴿ </a:t>
            </a:r>
            <a:r>
              <a:rPr lang="ar-SA" kern="0" dirty="0">
                <a:solidFill>
                  <a:srgbClr val="66FFFF"/>
                </a:solidFill>
                <a:cs typeface="Traditional Arabic" pitchFamily="18" charset="-78"/>
              </a:rPr>
              <a:t>اسْتَجِيبُوا لِلَّهِ وَلِلرَّسُولِ </a:t>
            </a:r>
            <a:r>
              <a:rPr lang="ar-SA" kern="0" dirty="0">
                <a:solidFill>
                  <a:srgbClr val="66FFFF"/>
                </a:solidFill>
                <a:latin typeface="Traditional Arabic"/>
                <a:cs typeface="Traditional Arabic"/>
              </a:rPr>
              <a:t>﴾</a:t>
            </a:r>
            <a:endParaRPr lang="ar-SA" kern="0" dirty="0">
              <a:solidFill>
                <a:srgbClr val="66FFFF"/>
              </a:solidFill>
              <a:cs typeface="Traditional Arabic" pitchFamily="18" charset="-78"/>
            </a:endParaRPr>
          </a:p>
          <a:p>
            <a:pPr marL="457200" indent="-457200" algn="justLow">
              <a:lnSpc>
                <a:spcPts val="3600"/>
              </a:lnSpc>
              <a:spcBef>
                <a:spcPct val="20000"/>
              </a:spcBef>
              <a:buClr>
                <a:schemeClr val="hlink"/>
              </a:buClr>
              <a:buSzPct val="70000"/>
              <a:buFontTx/>
              <a:buChar char="-"/>
              <a:defRPr/>
            </a:pPr>
            <a:r>
              <a:rPr lang="ar-SA" kern="0" dirty="0">
                <a:solidFill>
                  <a:srgbClr val="66FFFF"/>
                </a:solidFill>
                <a:cs typeface="Traditional Arabic" pitchFamily="18" charset="-78"/>
              </a:rPr>
              <a:t>كف البصر عن المحرمات بما فيها الصور الفاتنة والمشاهد الفاضحة بعداً عن الرذيلة والفتنة .***</a:t>
            </a:r>
          </a:p>
        </p:txBody>
      </p:sp>
    </p:spTree>
    <p:extLst>
      <p:ext uri="{BB962C8B-B14F-4D97-AF65-F5344CB8AC3E}">
        <p14:creationId xmlns:p14="http://schemas.microsoft.com/office/powerpoint/2010/main" val="3559281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lnSpc>
                <a:spcPts val="3600"/>
              </a:lnSpc>
              <a:spcBef>
                <a:spcPct val="20000"/>
              </a:spcBef>
              <a:buClr>
                <a:schemeClr val="hlink"/>
              </a:buClr>
              <a:buSzPct val="70000"/>
              <a:defRPr/>
            </a:pPr>
            <a:r>
              <a:rPr lang="ar-SA" b="1" kern="0" dirty="0">
                <a:solidFill>
                  <a:srgbClr val="00B0F0"/>
                </a:solidFill>
                <a:cs typeface="Traditional Arabic" pitchFamily="18" charset="-78"/>
              </a:rPr>
              <a:t>ثانياً : الاستئذان لدخول البيوت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الاستئذان </a:t>
            </a:r>
            <a:r>
              <a:rPr lang="ar-SA" kern="0" dirty="0">
                <a:cs typeface="Traditional Arabic" pitchFamily="18" charset="-78"/>
              </a:rPr>
              <a:t>يحافظ على الأسر .</a:t>
            </a:r>
          </a:p>
          <a:p>
            <a:pPr marL="342900" indent="-342900" algn="justLow">
              <a:lnSpc>
                <a:spcPts val="3600"/>
              </a:lnSpc>
              <a:spcBef>
                <a:spcPct val="20000"/>
              </a:spcBef>
              <a:buClr>
                <a:schemeClr val="hlink"/>
              </a:buClr>
              <a:buSzPct val="70000"/>
              <a:defRPr/>
            </a:pPr>
            <a:r>
              <a:rPr lang="ar-SA" kern="0" dirty="0">
                <a:cs typeface="Traditional Arabic" pitchFamily="18" charset="-78"/>
              </a:rPr>
              <a:t>* يحرم دخول مساكن الغير بلا استئذان : ” لا تدخلوا بيوتا غير بيوتكم حتى تستأنسوا وتسلموا على أهلها ” والاستئناس هو الاستئذان .</a:t>
            </a:r>
          </a:p>
          <a:p>
            <a:pPr marL="342900" indent="-342900" algn="justLow">
              <a:lnSpc>
                <a:spcPts val="3600"/>
              </a:lnSpc>
              <a:spcBef>
                <a:spcPct val="20000"/>
              </a:spcBef>
              <a:buClr>
                <a:schemeClr val="hlink"/>
              </a:buClr>
              <a:buSzPct val="70000"/>
              <a:defRPr/>
            </a:pPr>
            <a:r>
              <a:rPr lang="ar-SA" kern="0" dirty="0">
                <a:cs typeface="Traditional Arabic" pitchFamily="18" charset="-78"/>
              </a:rPr>
              <a:t>* الاستئذان على أهل البيت صيانة لهم وحماية ومراعاة لحريتهم ، وستراً للحرمات ، قال النبي </a:t>
            </a:r>
            <a:r>
              <a:rPr lang="en-US" dirty="0">
                <a:cs typeface="Traditional Arabic" pitchFamily="18" charset="-78"/>
                <a:sym typeface="AGA Arabesque" pitchFamily="2" charset="2"/>
              </a:rPr>
              <a:t></a:t>
            </a:r>
            <a:r>
              <a:rPr lang="ar-SA" dirty="0">
                <a:cs typeface="Traditional Arabic" pitchFamily="18" charset="-78"/>
                <a:sym typeface="AGA Arabesque" pitchFamily="2" charset="2"/>
              </a:rPr>
              <a:t> </a:t>
            </a:r>
            <a:r>
              <a:rPr lang="ar-SA" kern="0" dirty="0">
                <a:cs typeface="Traditional Arabic" pitchFamily="18" charset="-78"/>
              </a:rPr>
              <a:t>: ” لو أعلم أنك تنظر لطعنت به في عينيك ، إنما جعل الاستئذان  من أجل البصر ” .</a:t>
            </a:r>
          </a:p>
          <a:p>
            <a:pPr marL="342900" indent="-342900" algn="justLow">
              <a:lnSpc>
                <a:spcPts val="3600"/>
              </a:lnSpc>
              <a:spcBef>
                <a:spcPct val="20000"/>
              </a:spcBef>
              <a:buClr>
                <a:schemeClr val="hlink"/>
              </a:buClr>
              <a:buSzPct val="70000"/>
              <a:defRPr/>
            </a:pPr>
            <a:r>
              <a:rPr lang="ar-SA" kern="0" dirty="0">
                <a:cs typeface="Traditional Arabic" pitchFamily="18" charset="-78"/>
              </a:rPr>
              <a:t>* مفاسد عدم الاستئذان : </a:t>
            </a:r>
          </a:p>
          <a:p>
            <a:pPr marL="342900" indent="-342900" algn="justLow">
              <a:lnSpc>
                <a:spcPts val="3600"/>
              </a:lnSpc>
              <a:spcBef>
                <a:spcPct val="20000"/>
              </a:spcBef>
              <a:buClr>
                <a:schemeClr val="hlink"/>
              </a:buClr>
              <a:buSzPct val="70000"/>
              <a:defRPr/>
            </a:pPr>
            <a:r>
              <a:rPr lang="ar-SA" kern="0" dirty="0">
                <a:cs typeface="Traditional Arabic" pitchFamily="18" charset="-78"/>
              </a:rPr>
              <a:t>أ) كشف العورات .		ب) الارتياب في الداخل واتهامه بالشر .</a:t>
            </a:r>
          </a:p>
          <a:p>
            <a:endParaRPr lang="ar-SA" dirty="0"/>
          </a:p>
        </p:txBody>
      </p:sp>
    </p:spTree>
    <p:extLst>
      <p:ext uri="{BB962C8B-B14F-4D97-AF65-F5344CB8AC3E}">
        <p14:creationId xmlns:p14="http://schemas.microsoft.com/office/powerpoint/2010/main" val="688525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lnSpc>
                <a:spcPts val="3600"/>
              </a:lnSpc>
              <a:spcBef>
                <a:spcPct val="20000"/>
              </a:spcBef>
              <a:buClr>
                <a:schemeClr val="hlink"/>
              </a:buClr>
              <a:buSzPct val="70000"/>
              <a:defRPr/>
            </a:pPr>
            <a:r>
              <a:rPr lang="ar-SA" b="1" kern="0" dirty="0">
                <a:solidFill>
                  <a:srgbClr val="00B0F0"/>
                </a:solidFill>
                <a:cs typeface="Traditional Arabic" pitchFamily="18" charset="-78"/>
              </a:rPr>
              <a:t>تابع / الاستئذان لدخول البيوت :</a:t>
            </a:r>
          </a:p>
          <a:p>
            <a:pPr marL="342900" indent="-342900" algn="justLow">
              <a:lnSpc>
                <a:spcPts val="3600"/>
              </a:lnSpc>
              <a:spcBef>
                <a:spcPct val="20000"/>
              </a:spcBef>
              <a:buClr>
                <a:schemeClr val="hlink"/>
              </a:buClr>
              <a:buSzPct val="70000"/>
              <a:defRPr/>
            </a:pPr>
            <a:r>
              <a:rPr lang="ar-SA" kern="0" dirty="0">
                <a:cs typeface="Traditional Arabic" pitchFamily="18" charset="-78"/>
              </a:rPr>
              <a:t>* مفاسد عدم الاستئذان : </a:t>
            </a:r>
          </a:p>
          <a:p>
            <a:pPr marL="342900" indent="-342900" algn="justLow">
              <a:lnSpc>
                <a:spcPts val="3600"/>
              </a:lnSpc>
              <a:spcBef>
                <a:spcPct val="20000"/>
              </a:spcBef>
              <a:buClr>
                <a:schemeClr val="hlink"/>
              </a:buClr>
              <a:buSzPct val="70000"/>
              <a:defRPr/>
            </a:pPr>
            <a:r>
              <a:rPr lang="ar-SA" kern="0" dirty="0">
                <a:cs typeface="Traditional Arabic" pitchFamily="18" charset="-78"/>
              </a:rPr>
              <a:t>أ) كشف العورات .		ب) الارتياب في الداخل واتهامه بالشر .</a:t>
            </a:r>
          </a:p>
          <a:p>
            <a:pPr marL="342900" indent="-342900" algn="justLow">
              <a:lnSpc>
                <a:spcPts val="3600"/>
              </a:lnSpc>
              <a:spcBef>
                <a:spcPct val="20000"/>
              </a:spcBef>
              <a:buClr>
                <a:schemeClr val="hlink"/>
              </a:buClr>
              <a:buSzPct val="70000"/>
              <a:defRPr/>
            </a:pPr>
            <a:r>
              <a:rPr lang="ar-SA" kern="0" dirty="0">
                <a:cs typeface="Traditional Arabic" pitchFamily="18" charset="-78"/>
              </a:rPr>
              <a:t>* وجوب الاستئذان يقتضي تحريم النظر في البيوت من خارجها ، وفي الحديث : ”من اطلع في بيت قوم بغير إذنهم فقد حل أن </a:t>
            </a:r>
            <a:r>
              <a:rPr lang="ar-SA" kern="0" dirty="0" err="1">
                <a:cs typeface="Traditional Arabic" pitchFamily="18" charset="-78"/>
              </a:rPr>
              <a:t>يفقؤوا</a:t>
            </a:r>
            <a:r>
              <a:rPr lang="ar-SA" kern="0" dirty="0">
                <a:cs typeface="Traditional Arabic" pitchFamily="18" charset="-78"/>
              </a:rPr>
              <a:t> عينه ” . ( الحديث المتقدم ) . وقال عمر بن الخطاب : من ملأ عينه من قاع بيت قبل أن يؤذن له فقد فسق .***</a:t>
            </a:r>
          </a:p>
        </p:txBody>
      </p:sp>
    </p:spTree>
    <p:extLst>
      <p:ext uri="{BB962C8B-B14F-4D97-AF65-F5344CB8AC3E}">
        <p14:creationId xmlns:p14="http://schemas.microsoft.com/office/powerpoint/2010/main" val="3752074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lnSpc>
                <a:spcPts val="3600"/>
              </a:lnSpc>
              <a:spcBef>
                <a:spcPct val="20000"/>
              </a:spcBef>
              <a:buClr>
                <a:schemeClr val="hlink"/>
              </a:buClr>
              <a:buSzPct val="70000"/>
              <a:defRPr/>
            </a:pPr>
            <a:r>
              <a:rPr lang="ar-SA" b="1" kern="0" dirty="0">
                <a:solidFill>
                  <a:srgbClr val="00B0F0"/>
                </a:solidFill>
                <a:cs typeface="Traditional Arabic" pitchFamily="18" charset="-78"/>
              </a:rPr>
              <a:t>ثالثاً: الخلوة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الخلوة مظنة الفتنة </a:t>
            </a:r>
            <a:r>
              <a:rPr lang="ar-SA" kern="0" dirty="0">
                <a:cs typeface="Traditional Arabic" pitchFamily="18" charset="-78"/>
              </a:rPr>
              <a:t>، والشيطان يزين الفاحشة ، والميل بين الجنسين قائم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تحريم الخلوة </a:t>
            </a:r>
            <a:r>
              <a:rPr lang="ar-SA" kern="0" dirty="0">
                <a:cs typeface="Traditional Arabic" pitchFamily="18" charset="-78"/>
              </a:rPr>
              <a:t>: سداً لذريعة الفتنة ، وحماية لسمعة المرأة ، قال النبي </a:t>
            </a:r>
            <a:r>
              <a:rPr lang="en-US" dirty="0">
                <a:cs typeface="Traditional Arabic" pitchFamily="18" charset="-78"/>
                <a:sym typeface="AGA Arabesque" pitchFamily="2" charset="2"/>
              </a:rPr>
              <a:t></a:t>
            </a:r>
            <a:r>
              <a:rPr lang="ar-SA" kern="0" dirty="0">
                <a:cs typeface="Traditional Arabic" pitchFamily="18" charset="-78"/>
              </a:rPr>
              <a:t> : ” لا يخلون رجل بامرأة إلا مع ذي محرم ”  وفي حديث آخر : « لا يدخلن رجل بعد يومي هذا على مُغَيَّبَة إلا ومعها رجل أو اثنان </a:t>
            </a:r>
            <a:r>
              <a:rPr lang="ar-SA" kern="0" dirty="0">
                <a:latin typeface="Traditional Arabic"/>
                <a:cs typeface="Traditional Arabic"/>
              </a:rPr>
              <a:t>››</a:t>
            </a:r>
            <a:endParaRPr lang="ar-SA" kern="0" dirty="0">
              <a:cs typeface="Traditional Arabic" pitchFamily="18" charset="-78"/>
            </a:endParaRP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تزول الخلوة </a:t>
            </a:r>
            <a:r>
              <a:rPr lang="ar-SA" kern="0" dirty="0">
                <a:cs typeface="Traditional Arabic" pitchFamily="18" charset="-78"/>
              </a:rPr>
              <a:t>بوجود المحرم , وإذا وُجد أكثر من امرأة وأكثر من رجل في غير مواطن الرِّيب .</a:t>
            </a:r>
          </a:p>
        </p:txBody>
      </p:sp>
    </p:spTree>
    <p:extLst>
      <p:ext uri="{BB962C8B-B14F-4D97-AF65-F5344CB8AC3E}">
        <p14:creationId xmlns:p14="http://schemas.microsoft.com/office/powerpoint/2010/main" val="487858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lnSpc>
                <a:spcPts val="3600"/>
              </a:lnSpc>
              <a:spcBef>
                <a:spcPct val="20000"/>
              </a:spcBef>
              <a:buClr>
                <a:schemeClr val="hlink"/>
              </a:buClr>
              <a:buSzPct val="70000"/>
              <a:defRPr/>
            </a:pPr>
            <a:r>
              <a:rPr lang="ar-SA" b="1" kern="0" dirty="0">
                <a:solidFill>
                  <a:srgbClr val="00B0F0"/>
                </a:solidFill>
                <a:cs typeface="Traditional Arabic" pitchFamily="18" charset="-78"/>
              </a:rPr>
              <a:t>رابعاً: قرار النساء في البيوت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مسؤولية الرجل </a:t>
            </a:r>
            <a:r>
              <a:rPr lang="ar-SA" kern="0" dirty="0">
                <a:cs typeface="Traditional Arabic" pitchFamily="18" charset="-78"/>
              </a:rPr>
              <a:t>الخروج من البيت للسعي والكسب والإنفاق . ومسؤولية المرأة رعاية البيت وتربية الأولاد ( إيجاد الراحة والطمأنينة )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خروج المرأة بلا حاجة </a:t>
            </a:r>
            <a:r>
              <a:rPr lang="ar-SA" kern="0" dirty="0">
                <a:cs typeface="Traditional Arabic" pitchFamily="18" charset="-78"/>
              </a:rPr>
              <a:t>: تَعَرُّضٌ للفِتَن ، وإخلال بالمسؤولية : ” وقرن في بيوتكن ولا تبرجن تبرج الجاهلية الأولى ”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رُخِّص للمرأة أن تصلى في المسجد </a:t>
            </a:r>
            <a:r>
              <a:rPr lang="ar-SA" kern="0" dirty="0">
                <a:cs typeface="Traditional Arabic" pitchFamily="18" charset="-78"/>
              </a:rPr>
              <a:t>، قال النبي </a:t>
            </a:r>
            <a:r>
              <a:rPr lang="en-US" dirty="0">
                <a:cs typeface="Traditional Arabic" pitchFamily="18" charset="-78"/>
                <a:sym typeface="AGA Arabesque" pitchFamily="2" charset="2"/>
              </a:rPr>
              <a:t></a:t>
            </a:r>
            <a:r>
              <a:rPr lang="ar-SA" kern="0" dirty="0">
                <a:cs typeface="Traditional Arabic" pitchFamily="18" charset="-78"/>
              </a:rPr>
              <a:t> : ” لا تمنعوا إماء الله مساجد الله ”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تخرج المرأة بإذن وليها </a:t>
            </a:r>
            <a:r>
              <a:rPr lang="ar-SA" kern="0" dirty="0">
                <a:cs typeface="Traditional Arabic" pitchFamily="18" charset="-78"/>
              </a:rPr>
              <a:t>، متحجبة ، لحاجة ( زيارة ، علاج ، علم ، عمل ) .</a:t>
            </a:r>
          </a:p>
        </p:txBody>
      </p:sp>
    </p:spTree>
    <p:extLst>
      <p:ext uri="{BB962C8B-B14F-4D97-AF65-F5344CB8AC3E}">
        <p14:creationId xmlns:p14="http://schemas.microsoft.com/office/powerpoint/2010/main" val="55583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62500" lnSpcReduction="20000"/>
          </a:bodyPr>
          <a:lstStyle/>
          <a:p>
            <a:pPr marL="342900" indent="-342900" algn="justLow">
              <a:lnSpc>
                <a:spcPts val="3600"/>
              </a:lnSpc>
              <a:spcBef>
                <a:spcPct val="20000"/>
              </a:spcBef>
              <a:buClr>
                <a:schemeClr val="hlink"/>
              </a:buClr>
              <a:buSzPct val="70000"/>
              <a:defRPr/>
            </a:pPr>
            <a:r>
              <a:rPr lang="ar-SA" b="1" kern="0" dirty="0">
                <a:solidFill>
                  <a:srgbClr val="00B0F0"/>
                </a:solidFill>
                <a:cs typeface="Traditional Arabic" pitchFamily="18" charset="-78"/>
              </a:rPr>
              <a:t>خامساً: الغيرة على المحارم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الغيرة تحمي الأسرة </a:t>
            </a:r>
            <a:r>
              <a:rPr lang="ar-SA" kern="0" dirty="0">
                <a:cs typeface="Traditional Arabic" pitchFamily="18" charset="-78"/>
              </a:rPr>
              <a:t>من الانحراف وأسبابه .</a:t>
            </a:r>
          </a:p>
          <a:p>
            <a:pPr marL="342900" indent="-342900" algn="justLow">
              <a:lnSpc>
                <a:spcPts val="3600"/>
              </a:lnSpc>
              <a:spcBef>
                <a:spcPct val="20000"/>
              </a:spcBef>
              <a:buClr>
                <a:schemeClr val="hlink"/>
              </a:buClr>
              <a:buSzPct val="70000"/>
              <a:defRPr/>
            </a:pPr>
            <a:r>
              <a:rPr lang="ar-SA" kern="0" dirty="0">
                <a:cs typeface="Traditional Arabic" pitchFamily="18" charset="-78"/>
              </a:rPr>
              <a:t>* قوة الإيمان تزيد الغيرة ، وضعفه ينقصها ، وربما تضعف أو تزول بسبب المعاصي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الغيرة من صفات الله تعالى </a:t>
            </a:r>
            <a:r>
              <a:rPr lang="ar-SA" kern="0" dirty="0">
                <a:cs typeface="Traditional Arabic" pitchFamily="18" charset="-78"/>
              </a:rPr>
              <a:t>، قال النبي </a:t>
            </a:r>
            <a:r>
              <a:rPr lang="en-US" dirty="0">
                <a:cs typeface="Traditional Arabic" pitchFamily="18" charset="-78"/>
                <a:sym typeface="AGA Arabesque" pitchFamily="2" charset="2"/>
              </a:rPr>
              <a:t></a:t>
            </a:r>
            <a:r>
              <a:rPr lang="ar-SA" kern="0" dirty="0">
                <a:cs typeface="Traditional Arabic" pitchFamily="18" charset="-78"/>
              </a:rPr>
              <a:t> ” إن الله يغار ... ” (الأحاديث)</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شهد النبي </a:t>
            </a:r>
            <a:r>
              <a:rPr lang="en-US" dirty="0">
                <a:solidFill>
                  <a:srgbClr val="FFC000"/>
                </a:solidFill>
                <a:cs typeface="Traditional Arabic" pitchFamily="18" charset="-78"/>
                <a:sym typeface="AGA Arabesque" pitchFamily="2" charset="2"/>
              </a:rPr>
              <a:t></a:t>
            </a:r>
            <a:r>
              <a:rPr lang="ar-SA" kern="0" dirty="0">
                <a:solidFill>
                  <a:srgbClr val="FFC000"/>
                </a:solidFill>
                <a:cs typeface="Traditional Arabic" pitchFamily="18" charset="-78"/>
              </a:rPr>
              <a:t> لبعض الصحابة بالغيرة </a:t>
            </a:r>
            <a:r>
              <a:rPr lang="ar-SA" kern="0" dirty="0">
                <a:cs typeface="Traditional Arabic" pitchFamily="18" charset="-78"/>
              </a:rPr>
              <a:t>: سعد بن عبادة ، وعمر بن الخطاب .</a:t>
            </a:r>
          </a:p>
          <a:p>
            <a:pPr marL="342900" indent="-342900" algn="justLow">
              <a:lnSpc>
                <a:spcPts val="36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الغيرة نوعان </a:t>
            </a:r>
            <a:r>
              <a:rPr lang="ar-SA" kern="0" dirty="0">
                <a:cs typeface="Traditional Arabic" pitchFamily="18" charset="-78"/>
              </a:rPr>
              <a:t>، ذكرهما النبي </a:t>
            </a:r>
            <a:r>
              <a:rPr lang="en-US" dirty="0">
                <a:cs typeface="Traditional Arabic" pitchFamily="18" charset="-78"/>
                <a:sym typeface="AGA Arabesque" pitchFamily="2" charset="2"/>
              </a:rPr>
              <a:t></a:t>
            </a:r>
            <a:r>
              <a:rPr lang="ar-SA" kern="0" dirty="0">
                <a:cs typeface="Traditional Arabic" pitchFamily="18" charset="-78"/>
              </a:rPr>
              <a:t> : ” إن من الغَيرة ما يحب الله، ومنها ما يكره الله، فالغيرة التي </a:t>
            </a:r>
            <a:r>
              <a:rPr lang="ar-SA" kern="0" dirty="0">
                <a:solidFill>
                  <a:srgbClr val="FFC000"/>
                </a:solidFill>
                <a:cs typeface="Traditional Arabic" pitchFamily="18" charset="-78"/>
              </a:rPr>
              <a:t>يحبها الله: الغيرة في الريبة</a:t>
            </a:r>
            <a:r>
              <a:rPr lang="ar-SA" kern="0" dirty="0">
                <a:cs typeface="Traditional Arabic" pitchFamily="18" charset="-78"/>
              </a:rPr>
              <a:t>. والغيرة التي </a:t>
            </a:r>
            <a:r>
              <a:rPr lang="ar-SA" kern="0" dirty="0">
                <a:solidFill>
                  <a:srgbClr val="FFC000"/>
                </a:solidFill>
                <a:cs typeface="Traditional Arabic" pitchFamily="18" charset="-78"/>
              </a:rPr>
              <a:t>يكره الله: الغيرة في غير ريبة</a:t>
            </a:r>
            <a:r>
              <a:rPr lang="ar-SA" kern="0" dirty="0">
                <a:cs typeface="Traditional Arabic" pitchFamily="18" charset="-78"/>
              </a:rPr>
              <a:t>” .</a:t>
            </a:r>
          </a:p>
          <a:p>
            <a:pPr marL="457200" indent="-457200" algn="justLow">
              <a:lnSpc>
                <a:spcPts val="3600"/>
              </a:lnSpc>
              <a:spcBef>
                <a:spcPct val="20000"/>
              </a:spcBef>
              <a:buClr>
                <a:schemeClr val="hlink"/>
              </a:buClr>
              <a:buSzPct val="70000"/>
              <a:defRPr/>
            </a:pPr>
            <a:r>
              <a:rPr lang="ar-SA" kern="0" dirty="0">
                <a:solidFill>
                  <a:srgbClr val="66FFFF"/>
                </a:solidFill>
                <a:cs typeface="Traditional Arabic" pitchFamily="18" charset="-78"/>
              </a:rPr>
              <a:t>الغيرة المحمودة : واجبة .</a:t>
            </a:r>
          </a:p>
          <a:p>
            <a:pPr marL="457200" indent="-457200" algn="justLow">
              <a:lnSpc>
                <a:spcPts val="3600"/>
              </a:lnSpc>
              <a:spcBef>
                <a:spcPct val="20000"/>
              </a:spcBef>
              <a:buClr>
                <a:schemeClr val="hlink"/>
              </a:buClr>
              <a:buSzPct val="70000"/>
              <a:defRPr/>
            </a:pPr>
            <a:r>
              <a:rPr lang="ar-SA" kern="0" dirty="0">
                <a:solidFill>
                  <a:srgbClr val="66FFFF"/>
                </a:solidFill>
                <a:cs typeface="Traditional Arabic" pitchFamily="18" charset="-78"/>
              </a:rPr>
              <a:t>والغيرة المكروهة : سوء ظن ، تفسد العلاقة الزوجية ، وتوقع العداوة بينهما </a:t>
            </a:r>
            <a:r>
              <a:rPr lang="ar-SA" kern="0" dirty="0">
                <a:cs typeface="Traditional Arabic" pitchFamily="18" charset="-78"/>
              </a:rPr>
              <a:t>.</a:t>
            </a:r>
          </a:p>
          <a:p>
            <a:pPr marL="0" indent="0">
              <a:buNone/>
            </a:pPr>
            <a:endParaRPr lang="ar-SA" dirty="0"/>
          </a:p>
        </p:txBody>
      </p:sp>
    </p:spTree>
    <p:extLst>
      <p:ext uri="{BB962C8B-B14F-4D97-AF65-F5344CB8AC3E}">
        <p14:creationId xmlns:p14="http://schemas.microsoft.com/office/powerpoint/2010/main" val="1184987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مقدمة:</a:t>
            </a:r>
            <a:endParaRPr lang="ar-SA" dirty="0"/>
          </a:p>
        </p:txBody>
      </p:sp>
      <p:sp>
        <p:nvSpPr>
          <p:cNvPr id="3" name="عنصر نائب للمحتوى 2"/>
          <p:cNvSpPr>
            <a:spLocks noGrp="1"/>
          </p:cNvSpPr>
          <p:nvPr>
            <p:ph idx="1"/>
          </p:nvPr>
        </p:nvSpPr>
        <p:spPr/>
        <p:txBody>
          <a:bodyPr/>
          <a:lstStyle/>
          <a:p>
            <a:pPr marL="0" indent="0">
              <a:buNone/>
            </a:pPr>
            <a:r>
              <a:rPr lang="ar-SA" dirty="0" smtClean="0"/>
              <a:t>الزواج سنة الخلق : </a:t>
            </a:r>
            <a:r>
              <a:rPr lang="ar-SA" dirty="0" smtClean="0">
                <a:solidFill>
                  <a:srgbClr val="0070C0"/>
                </a:solidFill>
              </a:rPr>
              <a:t>” ومن كل شيء خلقنا زوجين لعلكم تذكرون ” </a:t>
            </a:r>
            <a:r>
              <a:rPr lang="ar-SA" dirty="0" smtClean="0"/>
              <a:t>.</a:t>
            </a:r>
          </a:p>
          <a:p>
            <a:pPr marL="0" indent="0">
              <a:buNone/>
            </a:pPr>
            <a:r>
              <a:rPr lang="ar-SA" dirty="0" smtClean="0"/>
              <a:t>أودع الله تعالى ميلا فطريا بين الزوجين من كل جنس، لاستمرار الحياة وهو بين بني آدم روحي قلبي   يستمر مدى الحياة .</a:t>
            </a:r>
          </a:p>
          <a:p>
            <a:pPr marL="0" indent="0">
              <a:buNone/>
            </a:pPr>
            <a:r>
              <a:rPr lang="ar-SA" dirty="0"/>
              <a:t> </a:t>
            </a:r>
            <a:r>
              <a:rPr lang="ar-SA" dirty="0" smtClean="0"/>
              <a:t>ولكرامة الإنسان جعل الله تحقيق ذلك عن طريق الزواج الشرعي أو ملك اليمين. </a:t>
            </a:r>
          </a:p>
          <a:p>
            <a:pPr marL="0" indent="0">
              <a:buNone/>
            </a:pPr>
            <a:r>
              <a:rPr lang="ar-SA" dirty="0" smtClean="0"/>
              <a:t>لذا زوّج الله تعالى آدم وحواء وأسكنهما الجنة : </a:t>
            </a:r>
            <a:r>
              <a:rPr lang="ar-SA" dirty="0" smtClean="0">
                <a:solidFill>
                  <a:srgbClr val="0070C0"/>
                </a:solidFill>
              </a:rPr>
              <a:t>” اسكن أنت وزوجك الجنة ” </a:t>
            </a:r>
            <a:r>
              <a:rPr lang="ar-SA" dirty="0" smtClean="0"/>
              <a:t>ثم تكاثر نسلهما : </a:t>
            </a:r>
            <a:r>
              <a:rPr lang="ar-SA" dirty="0" smtClean="0">
                <a:solidFill>
                  <a:srgbClr val="0070C0"/>
                </a:solidFill>
              </a:rPr>
              <a:t>”وجعلناكم شعوباً وقبائل لتعارفوا ” </a:t>
            </a:r>
            <a:r>
              <a:rPr lang="ar-SA" dirty="0" smtClean="0"/>
              <a:t>.</a:t>
            </a:r>
            <a:endParaRPr lang="ar-SA" dirty="0"/>
          </a:p>
        </p:txBody>
      </p:sp>
    </p:spTree>
    <p:extLst>
      <p:ext uri="{BB962C8B-B14F-4D97-AF65-F5344CB8AC3E}">
        <p14:creationId xmlns:p14="http://schemas.microsoft.com/office/powerpoint/2010/main" val="3420168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pPr marL="342900" indent="-342900" algn="justLow">
              <a:lnSpc>
                <a:spcPts val="3600"/>
              </a:lnSpc>
              <a:spcBef>
                <a:spcPct val="20000"/>
              </a:spcBef>
              <a:buClr>
                <a:schemeClr val="hlink"/>
              </a:buClr>
              <a:buSzPct val="70000"/>
              <a:defRPr/>
            </a:pPr>
            <a:r>
              <a:rPr lang="ar-SA" b="1" kern="0" dirty="0">
                <a:solidFill>
                  <a:srgbClr val="00B0F0"/>
                </a:solidFill>
                <a:cs typeface="Traditional Arabic" pitchFamily="18" charset="-78"/>
              </a:rPr>
              <a:t>سادساً: عقوبة الزنا والقذف :</a:t>
            </a:r>
          </a:p>
          <a:p>
            <a:pPr marL="342900" indent="-342900" algn="justLow">
              <a:lnSpc>
                <a:spcPts val="32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المحافظة على الأعراض </a:t>
            </a:r>
            <a:r>
              <a:rPr lang="ar-SA" kern="0" dirty="0">
                <a:cs typeface="Traditional Arabic" pitchFamily="18" charset="-78"/>
              </a:rPr>
              <a:t>من مقاصد الشريعة .</a:t>
            </a:r>
          </a:p>
          <a:p>
            <a:pPr marL="342900" indent="-342900" algn="justLow">
              <a:lnSpc>
                <a:spcPts val="3200"/>
              </a:lnSpc>
              <a:spcBef>
                <a:spcPct val="20000"/>
              </a:spcBef>
              <a:buClr>
                <a:schemeClr val="hlink"/>
              </a:buClr>
              <a:buSzPct val="70000"/>
              <a:defRPr/>
            </a:pPr>
            <a:r>
              <a:rPr lang="ar-SA" kern="0" dirty="0">
                <a:cs typeface="Traditional Arabic" pitchFamily="18" charset="-78"/>
              </a:rPr>
              <a:t>* وجوب الاستعفاف لمن لم يتزوج : ” وليستعفف الذين لا يجدون نكاحاً ” .</a:t>
            </a:r>
          </a:p>
          <a:p>
            <a:pPr marL="342900" indent="-342900" algn="justLow">
              <a:lnSpc>
                <a:spcPts val="32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آثار الزنا والقذف </a:t>
            </a:r>
            <a:r>
              <a:rPr lang="ar-SA" kern="0" dirty="0">
                <a:cs typeface="Traditional Arabic" pitchFamily="18" charset="-78"/>
              </a:rPr>
              <a:t>( تقدم في حكم التحريم ) .</a:t>
            </a:r>
          </a:p>
          <a:p>
            <a:pPr marL="342900" indent="-342900" algn="justLow">
              <a:lnSpc>
                <a:spcPts val="3200"/>
              </a:lnSpc>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حد الزنا </a:t>
            </a:r>
            <a:r>
              <a:rPr lang="ar-SA" kern="0" dirty="0">
                <a:cs typeface="Traditional Arabic" pitchFamily="18" charset="-78"/>
              </a:rPr>
              <a:t>: الرجم للمحصن ، وغير المحصن جلد مائة وتغريب عام ، قال تعالى : ” الزانية والزاني فاجلدوا كل واحد منهما مائة جلدة ... ” وقال النبي </a:t>
            </a:r>
            <a:r>
              <a:rPr lang="en-US" dirty="0">
                <a:cs typeface="Traditional Arabic" pitchFamily="18" charset="-78"/>
                <a:sym typeface="AGA Arabesque" pitchFamily="2" charset="2"/>
              </a:rPr>
              <a:t></a:t>
            </a:r>
            <a:r>
              <a:rPr lang="ar-SA" kern="0" dirty="0">
                <a:cs typeface="Traditional Arabic" pitchFamily="18" charset="-78"/>
              </a:rPr>
              <a:t> : ” البكر بالبكر جلد مائة ونفي عام ، والثيب بالثيب </a:t>
            </a:r>
            <a:r>
              <a:rPr lang="ar-SA" kern="0" dirty="0">
                <a:solidFill>
                  <a:srgbClr val="FFFF00"/>
                </a:solidFill>
                <a:cs typeface="Traditional Arabic" pitchFamily="18" charset="-78"/>
              </a:rPr>
              <a:t>جلد مائة </a:t>
            </a:r>
            <a:r>
              <a:rPr lang="ar-SA" kern="0" dirty="0">
                <a:cs typeface="Traditional Arabic" pitchFamily="18" charset="-78"/>
              </a:rPr>
              <a:t>والرجم ” .</a:t>
            </a:r>
          </a:p>
          <a:p>
            <a:pPr marL="342900" indent="-342900" algn="justLow">
              <a:lnSpc>
                <a:spcPts val="3200"/>
              </a:lnSpc>
              <a:spcBef>
                <a:spcPct val="20000"/>
              </a:spcBef>
              <a:buClr>
                <a:schemeClr val="hlink"/>
              </a:buClr>
              <a:buSzPct val="70000"/>
              <a:defRPr/>
            </a:pPr>
            <a:r>
              <a:rPr lang="ar-SA" kern="0" dirty="0">
                <a:cs typeface="Traditional Arabic" pitchFamily="18" charset="-78"/>
              </a:rPr>
              <a:t>*  </a:t>
            </a:r>
            <a:r>
              <a:rPr lang="ar-SA" kern="0" dirty="0">
                <a:solidFill>
                  <a:srgbClr val="FFFF00"/>
                </a:solidFill>
                <a:cs typeface="Traditional Arabic" pitchFamily="18" charset="-78"/>
              </a:rPr>
              <a:t>استقر حكم الزاني المحصن عند الجمهور على الرجم فقط .</a:t>
            </a:r>
          </a:p>
          <a:p>
            <a:pPr marL="342900" indent="-342900" algn="justLow">
              <a:lnSpc>
                <a:spcPts val="3200"/>
              </a:lnSpc>
              <a:spcBef>
                <a:spcPct val="20000"/>
              </a:spcBef>
              <a:buClr>
                <a:schemeClr val="hlink"/>
              </a:buClr>
              <a:buSzPct val="70000"/>
              <a:defRPr/>
            </a:pPr>
            <a:r>
              <a:rPr lang="ar-SA" kern="0" dirty="0">
                <a:cs typeface="Traditional Arabic" pitchFamily="18" charset="-78"/>
              </a:rPr>
              <a:t>* حد القذف : ثمانون جلدة ، قال تعالى : ” والذين يرمون المحصنات ثم لم يأتوا بأربعة شهداء فاجلدوهم ثمانين جلدة ” . وهذه عقوبة للفاعل ، وردعاً لمن تُسَوِّل له نفسه : ” وليشهد عذابهما طائفة من المؤمنين ” . ***</a:t>
            </a:r>
          </a:p>
        </p:txBody>
      </p:sp>
    </p:spTree>
    <p:extLst>
      <p:ext uri="{BB962C8B-B14F-4D97-AF65-F5344CB8AC3E}">
        <p14:creationId xmlns:p14="http://schemas.microsoft.com/office/powerpoint/2010/main" val="3139790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ar-SA" kern="0" dirty="0">
                <a:solidFill>
                  <a:srgbClr val="E24C77"/>
                </a:solidFill>
                <a:cs typeface="Khalid Art bold" pitchFamily="2" charset="-78"/>
              </a:rPr>
              <a:t>الفصل الثاني</a:t>
            </a:r>
            <a:r>
              <a:rPr lang="ar-SA" sz="5400" kern="0" dirty="0">
                <a:solidFill>
                  <a:srgbClr val="E24C77"/>
                </a:solidFill>
                <a:cs typeface="Khalid Art bold" pitchFamily="2" charset="-78"/>
              </a:rPr>
              <a:t/>
            </a:r>
            <a:br>
              <a:rPr lang="ar-SA" sz="5400" kern="0" dirty="0">
                <a:solidFill>
                  <a:srgbClr val="E24C77"/>
                </a:solidFill>
                <a:cs typeface="Khalid Art bold" pitchFamily="2" charset="-78"/>
              </a:rPr>
            </a:br>
            <a:r>
              <a:rPr lang="ar-SA" kern="0" dirty="0">
                <a:solidFill>
                  <a:srgbClr val="C3C652"/>
                </a:solidFill>
                <a:cs typeface="Khalid Art bold" pitchFamily="2" charset="-78"/>
              </a:rPr>
              <a:t>الخطبة وأحكامها العامة</a:t>
            </a:r>
            <a:endParaRPr lang="ar-SA" kern="0" dirty="0">
              <a:cs typeface="Traditional Arabic" pitchFamily="18" charset="-78"/>
            </a:endParaRPr>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عقد النكاح </a:t>
            </a:r>
            <a:r>
              <a:rPr lang="ar-SA" kern="0" dirty="0">
                <a:cs typeface="Traditional Arabic" pitchFamily="18" charset="-78"/>
              </a:rPr>
              <a:t>له أهمية ومكانة مرموقة في الإسلام : ” وأخذن منكم ميثاقاً غليظاً“</a:t>
            </a:r>
          </a:p>
          <a:p>
            <a:pPr marL="342900" indent="-342900" algn="ctr">
              <a:spcBef>
                <a:spcPct val="20000"/>
              </a:spcBef>
              <a:buClr>
                <a:schemeClr val="hlink"/>
              </a:buClr>
              <a:buSzPct val="70000"/>
              <a:defRPr/>
            </a:pPr>
            <a:r>
              <a:rPr lang="ar-SA" kern="0" dirty="0">
                <a:solidFill>
                  <a:srgbClr val="00B0F0"/>
                </a:solidFill>
                <a:cs typeface="Khalid Art bold" pitchFamily="2" charset="-78"/>
              </a:rPr>
              <a:t>أ) الخطبة</a:t>
            </a:r>
            <a:endParaRPr lang="ar-SA" b="1" kern="0" dirty="0">
              <a:solidFill>
                <a:srgbClr val="00B0F0"/>
              </a:solidFill>
              <a:cs typeface="Traditional Arabic" pitchFamily="18" charset="-78"/>
            </a:endParaRPr>
          </a:p>
          <a:p>
            <a:pPr marL="342900" indent="-342900" algn="justLow">
              <a:spcBef>
                <a:spcPct val="20000"/>
              </a:spcBef>
              <a:buClr>
                <a:schemeClr val="hlink"/>
              </a:buClr>
              <a:buSzPct val="70000"/>
              <a:defRPr/>
            </a:pPr>
            <a:r>
              <a:rPr lang="ar-SA" b="1" kern="0" dirty="0">
                <a:solidFill>
                  <a:srgbClr val="92D050"/>
                </a:solidFill>
                <a:cs typeface="Traditional Arabic" pitchFamily="18" charset="-78"/>
              </a:rPr>
              <a:t>أولاً : معنى الخطبة : </a:t>
            </a:r>
          </a:p>
          <a:p>
            <a:pPr marL="342900" indent="-342900" algn="justLow">
              <a:spcBef>
                <a:spcPct val="20000"/>
              </a:spcBef>
              <a:buClr>
                <a:schemeClr val="hlink"/>
              </a:buClr>
              <a:buSzPct val="70000"/>
              <a:defRPr/>
            </a:pPr>
            <a:r>
              <a:rPr lang="ar-SA" kern="0" dirty="0">
                <a:cs typeface="Traditional Arabic" pitchFamily="18" charset="-78"/>
              </a:rPr>
              <a:t>* الخِطْبَة : طلب الزواج .</a:t>
            </a:r>
            <a:r>
              <a:rPr lang="en-US" dirty="0">
                <a:cs typeface="Traditional Arabic" pitchFamily="18" charset="-78"/>
                <a:sym typeface="AGA Arabesque" pitchFamily="2" charset="2"/>
              </a:rPr>
              <a:t> </a:t>
            </a:r>
            <a:endParaRPr lang="ar-SA" kern="0" dirty="0">
              <a:cs typeface="Traditional Arabic" pitchFamily="18" charset="-78"/>
            </a:endParaRPr>
          </a:p>
          <a:p>
            <a:pPr marL="342900" indent="-342900" algn="justLow">
              <a:spcBef>
                <a:spcPct val="20000"/>
              </a:spcBef>
              <a:buClr>
                <a:schemeClr val="hlink"/>
              </a:buClr>
              <a:buSzPct val="70000"/>
              <a:defRPr/>
            </a:pPr>
            <a:r>
              <a:rPr lang="ar-SA" kern="0" dirty="0">
                <a:cs typeface="Traditional Arabic" pitchFamily="18" charset="-78"/>
              </a:rPr>
              <a:t>* </a:t>
            </a:r>
            <a:r>
              <a:rPr lang="ar-SA" kern="0" dirty="0">
                <a:solidFill>
                  <a:srgbClr val="FFC000"/>
                </a:solidFill>
                <a:cs typeface="Traditional Arabic" pitchFamily="18" charset="-78"/>
              </a:rPr>
              <a:t>التعريف الشرعي: </a:t>
            </a:r>
            <a:r>
              <a:rPr lang="ar-SA" kern="0" dirty="0">
                <a:cs typeface="Traditional Arabic" pitchFamily="18" charset="-78"/>
              </a:rPr>
              <a:t>التماس الخاطب النكاح من جهة المخطوبة. والتعريف المعاصر : طلب الرجل وإظهار رغبته في الزواج من امرأة معينة خالية من الموانع الشرعية .</a:t>
            </a:r>
          </a:p>
          <a:p>
            <a:pPr marL="342900" indent="-342900" algn="justLow">
              <a:spcBef>
                <a:spcPct val="20000"/>
              </a:spcBef>
              <a:buClr>
                <a:schemeClr val="hlink"/>
              </a:buClr>
              <a:buSzPct val="70000"/>
              <a:defRPr/>
            </a:pPr>
            <a:r>
              <a:rPr lang="ar-SA" b="1" kern="0" dirty="0">
                <a:solidFill>
                  <a:srgbClr val="92D050"/>
                </a:solidFill>
                <a:cs typeface="Traditional Arabic" pitchFamily="18" charset="-78"/>
              </a:rPr>
              <a:t>ثانياً: مشروعية الخطبة : </a:t>
            </a:r>
            <a:r>
              <a:rPr lang="ar-SA" kern="0" dirty="0">
                <a:cs typeface="Traditional Arabic" pitchFamily="18" charset="-78"/>
              </a:rPr>
              <a:t>دل على مشروعيتها :</a:t>
            </a:r>
          </a:p>
          <a:p>
            <a:pPr marL="342900" indent="-342900" algn="justLow">
              <a:spcBef>
                <a:spcPct val="20000"/>
              </a:spcBef>
              <a:buClr>
                <a:schemeClr val="hlink"/>
              </a:buClr>
              <a:buSzPct val="70000"/>
              <a:defRPr/>
            </a:pPr>
            <a:r>
              <a:rPr lang="ar-SA" kern="0" dirty="0">
                <a:solidFill>
                  <a:srgbClr val="FFC000"/>
                </a:solidFill>
                <a:cs typeface="Traditional Arabic" pitchFamily="18" charset="-78"/>
              </a:rPr>
              <a:t>القرآن الكريم </a:t>
            </a:r>
            <a:r>
              <a:rPr lang="ar-SA" kern="0" dirty="0">
                <a:cs typeface="Traditional Arabic" pitchFamily="18" charset="-78"/>
              </a:rPr>
              <a:t>: ” ولا جناح عليكم فيما عرّضتم به من خطبة النساء ” .</a:t>
            </a:r>
          </a:p>
          <a:p>
            <a:pPr marL="0" indent="0">
              <a:buNone/>
            </a:pPr>
            <a:endParaRPr lang="ar-SA" dirty="0"/>
          </a:p>
        </p:txBody>
      </p:sp>
    </p:spTree>
    <p:extLst>
      <p:ext uri="{BB962C8B-B14F-4D97-AF65-F5344CB8AC3E}">
        <p14:creationId xmlns:p14="http://schemas.microsoft.com/office/powerpoint/2010/main" val="2168155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kern="0" dirty="0">
                <a:solidFill>
                  <a:srgbClr val="FFC000"/>
                </a:solidFill>
                <a:cs typeface="Traditional Arabic" pitchFamily="18" charset="-78"/>
              </a:rPr>
              <a:t>السنة</a:t>
            </a:r>
            <a:r>
              <a:rPr lang="ar-SA" kern="0" dirty="0">
                <a:cs typeface="Traditional Arabic" pitchFamily="18" charset="-78"/>
              </a:rPr>
              <a:t> : قال النبي </a:t>
            </a:r>
            <a:r>
              <a:rPr lang="ar-SA" kern="0" dirty="0">
                <a:cs typeface="Traditional Arabic" pitchFamily="18" charset="-78"/>
                <a:sym typeface="AGA Arabesque"/>
              </a:rPr>
              <a:t></a:t>
            </a:r>
            <a:r>
              <a:rPr lang="ar-SA" kern="0" dirty="0">
                <a:cs typeface="Traditional Arabic" pitchFamily="18" charset="-78"/>
              </a:rPr>
              <a:t> : ” إذا خطب أحدكم امرأة ؛ فإن استطاع أن ينظر إلى ... ”</a:t>
            </a:r>
          </a:p>
          <a:p>
            <a:pPr marL="342900" indent="-342900" algn="justLow">
              <a:spcBef>
                <a:spcPct val="20000"/>
              </a:spcBef>
              <a:buClr>
                <a:schemeClr val="hlink"/>
              </a:buClr>
              <a:buSzPct val="70000"/>
              <a:defRPr/>
            </a:pPr>
            <a:r>
              <a:rPr lang="ar-SA" kern="0" dirty="0">
                <a:solidFill>
                  <a:srgbClr val="FFC000"/>
                </a:solidFill>
                <a:cs typeface="Traditional Arabic" pitchFamily="18" charset="-78"/>
              </a:rPr>
              <a:t>أجمع العلماء </a:t>
            </a:r>
            <a:r>
              <a:rPr lang="ar-SA" kern="0" dirty="0">
                <a:cs typeface="Traditional Arabic" pitchFamily="18" charset="-78"/>
              </a:rPr>
              <a:t>على جوازها . وكذا قام </a:t>
            </a:r>
            <a:r>
              <a:rPr lang="ar-SA" kern="0" dirty="0">
                <a:solidFill>
                  <a:srgbClr val="FFC000"/>
                </a:solidFill>
                <a:cs typeface="Traditional Arabic" pitchFamily="18" charset="-78"/>
              </a:rPr>
              <a:t>العرف</a:t>
            </a:r>
            <a:r>
              <a:rPr lang="ar-SA" kern="0" dirty="0">
                <a:cs typeface="Traditional Arabic" pitchFamily="18" charset="-78"/>
              </a:rPr>
              <a:t> بها. وليس لوقتها تحديد (لا تطول)</a:t>
            </a:r>
          </a:p>
          <a:p>
            <a:pPr marL="342900" indent="-342900" algn="justLow">
              <a:spcBef>
                <a:spcPct val="20000"/>
              </a:spcBef>
              <a:buClr>
                <a:schemeClr val="hlink"/>
              </a:buClr>
              <a:buSzPct val="70000"/>
              <a:defRPr/>
            </a:pPr>
            <a:r>
              <a:rPr lang="ar-SA" b="1" kern="0" dirty="0">
                <a:solidFill>
                  <a:srgbClr val="92D050"/>
                </a:solidFill>
                <a:cs typeface="Traditional Arabic" pitchFamily="18" charset="-78"/>
              </a:rPr>
              <a:t>ثالثاً : أهداف الخطبة : </a:t>
            </a:r>
            <a:r>
              <a:rPr lang="ar-SA" kern="0" dirty="0" err="1">
                <a:cs typeface="Traditional Arabic" pitchFamily="18" charset="-78"/>
              </a:rPr>
              <a:t>تتحق</a:t>
            </a:r>
            <a:r>
              <a:rPr lang="ar-SA" kern="0" dirty="0">
                <a:cs typeface="Traditional Arabic" pitchFamily="18" charset="-78"/>
              </a:rPr>
              <a:t> الخطبة بما يأتي :</a:t>
            </a:r>
            <a:r>
              <a:rPr lang="ar-SA" b="1" kern="0" dirty="0">
                <a:solidFill>
                  <a:srgbClr val="92D050"/>
                </a:solidFill>
                <a:cs typeface="Traditional Arabic" pitchFamily="18" charset="-78"/>
              </a:rPr>
              <a:t> </a:t>
            </a:r>
          </a:p>
          <a:p>
            <a:pPr marL="342900" indent="-342900" algn="justLow">
              <a:spcBef>
                <a:spcPct val="20000"/>
              </a:spcBef>
              <a:buClr>
                <a:schemeClr val="hlink"/>
              </a:buClr>
              <a:buSzPct val="70000"/>
              <a:defRPr/>
            </a:pPr>
            <a:r>
              <a:rPr lang="ar-SA" kern="0" dirty="0">
                <a:cs typeface="Traditional Arabic" pitchFamily="18" charset="-78"/>
              </a:rPr>
              <a:t>1- التعرف على رغبة الخاطب في المخطوبة ( الطلب ) .</a:t>
            </a:r>
          </a:p>
          <a:p>
            <a:pPr marL="342900" indent="-342900" algn="justLow">
              <a:spcBef>
                <a:spcPct val="20000"/>
              </a:spcBef>
              <a:buClr>
                <a:schemeClr val="hlink"/>
              </a:buClr>
              <a:buSzPct val="70000"/>
              <a:defRPr/>
            </a:pPr>
            <a:r>
              <a:rPr lang="ar-SA" kern="0" dirty="0">
                <a:cs typeface="Traditional Arabic" pitchFamily="18" charset="-78"/>
              </a:rPr>
              <a:t>2- الموافقة على التزويج ( بوضوح ) .</a:t>
            </a:r>
          </a:p>
          <a:p>
            <a:pPr marL="342900" indent="-342900" algn="justLow">
              <a:spcBef>
                <a:spcPct val="20000"/>
              </a:spcBef>
              <a:buClr>
                <a:schemeClr val="hlink"/>
              </a:buClr>
              <a:buSzPct val="70000"/>
              <a:defRPr/>
            </a:pPr>
            <a:r>
              <a:rPr lang="ar-SA" kern="0" dirty="0">
                <a:cs typeface="Traditional Arabic" pitchFamily="18" charset="-78"/>
              </a:rPr>
              <a:t>3- ألا تكون المرأة مخطوبة لغيره .</a:t>
            </a:r>
          </a:p>
          <a:p>
            <a:pPr marL="342900" indent="-342900" algn="justLow">
              <a:spcBef>
                <a:spcPct val="20000"/>
              </a:spcBef>
              <a:buClr>
                <a:schemeClr val="hlink"/>
              </a:buClr>
              <a:buSzPct val="70000"/>
              <a:defRPr/>
            </a:pPr>
            <a:r>
              <a:rPr lang="ar-SA" kern="0" dirty="0">
                <a:cs typeface="Traditional Arabic" pitchFamily="18" charset="-78"/>
              </a:rPr>
              <a:t>4- المدة بين الخطبة والعقد تمنح فرصة التفكير ، وفرصة الترك ، فهو قبل النكاح أيسر ، ولكنه بعد العقد والدخول يتسبب في العديد من المشاكل الاجتماعية .</a:t>
            </a:r>
          </a:p>
          <a:p>
            <a:pPr marL="342900" indent="-342900" algn="justLow">
              <a:spcBef>
                <a:spcPct val="20000"/>
              </a:spcBef>
              <a:buClr>
                <a:schemeClr val="hlink"/>
              </a:buClr>
              <a:buSzPct val="70000"/>
              <a:defRPr/>
            </a:pPr>
            <a:r>
              <a:rPr lang="ar-SA" kern="0" dirty="0">
                <a:cs typeface="Traditional Arabic" pitchFamily="18" charset="-78"/>
              </a:rPr>
              <a:t>5- النظر المشروع للمرأة يأتي غالباً بعد الخطبة ( معرفة شيء من الأوصاف الخِلقية والخُلُقيّة ) . </a:t>
            </a:r>
          </a:p>
        </p:txBody>
      </p:sp>
    </p:spTree>
    <p:extLst>
      <p:ext uri="{BB962C8B-B14F-4D97-AF65-F5344CB8AC3E}">
        <p14:creationId xmlns:p14="http://schemas.microsoft.com/office/powerpoint/2010/main" val="697705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92D050"/>
                </a:solidFill>
                <a:cs typeface="Traditional Arabic" pitchFamily="18" charset="-78"/>
              </a:rPr>
              <a:t>رابعاً: معايير اختيار الزوجين: </a:t>
            </a:r>
            <a:endParaRPr lang="ar-SA" kern="0" dirty="0">
              <a:cs typeface="Traditional Arabic" pitchFamily="18" charset="-78"/>
            </a:endParaRPr>
          </a:p>
          <a:p>
            <a:pPr marL="342900" indent="-342900" algn="justLow">
              <a:spcBef>
                <a:spcPct val="20000"/>
              </a:spcBef>
              <a:buClr>
                <a:schemeClr val="hlink"/>
              </a:buClr>
              <a:buSzPct val="70000"/>
              <a:defRPr/>
            </a:pPr>
            <a:r>
              <a:rPr lang="ar-SA" kern="0" dirty="0">
                <a:solidFill>
                  <a:srgbClr val="FFC000"/>
                </a:solidFill>
                <a:cs typeface="Traditional Arabic" pitchFamily="18" charset="-78"/>
              </a:rPr>
              <a:t>حُسن اختيار</a:t>
            </a:r>
            <a:r>
              <a:rPr lang="ar-SA" kern="0" dirty="0">
                <a:cs typeface="Traditional Arabic" pitchFamily="18" charset="-78"/>
              </a:rPr>
              <a:t> الزوج ( الرجل والمرأة ) </a:t>
            </a:r>
            <a:r>
              <a:rPr lang="ar-SA" kern="0" dirty="0">
                <a:solidFill>
                  <a:srgbClr val="FFC000"/>
                </a:solidFill>
                <a:cs typeface="Traditional Arabic" pitchFamily="18" charset="-78"/>
              </a:rPr>
              <a:t>حقّ الأولاد </a:t>
            </a:r>
            <a:r>
              <a:rPr lang="ar-SA" kern="0" dirty="0">
                <a:cs typeface="Traditional Arabic" pitchFamily="18" charset="-78"/>
              </a:rPr>
              <a:t>، فالحال الأخلاقي والسلوكي سينعكس عليهم .</a:t>
            </a:r>
          </a:p>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الدين</a:t>
            </a:r>
            <a:r>
              <a:rPr lang="ar-SA" kern="0" dirty="0">
                <a:cs typeface="Traditional Arabic" pitchFamily="18" charset="-78"/>
              </a:rPr>
              <a:t> : أهم تلك المعايير ، حث عليه النبي </a:t>
            </a:r>
            <a:r>
              <a:rPr lang="en-US" dirty="0">
                <a:cs typeface="Traditional Arabic" pitchFamily="18" charset="-78"/>
                <a:sym typeface="AGA Arabesque" pitchFamily="2" charset="2"/>
              </a:rPr>
              <a:t></a:t>
            </a:r>
            <a:r>
              <a:rPr lang="ar-SA" dirty="0">
                <a:cs typeface="Traditional Arabic" pitchFamily="18" charset="-78"/>
                <a:sym typeface="AGA Arabesque" pitchFamily="2" charset="2"/>
              </a:rPr>
              <a:t> </a:t>
            </a:r>
            <a:r>
              <a:rPr lang="ar-SA" kern="0" dirty="0">
                <a:cs typeface="Traditional Arabic" pitchFamily="18" charset="-78"/>
              </a:rPr>
              <a:t>: ” إذا جاءكم من ترضون دينه وخلقه فزوجوه ... ”  فالدين هو الذي يبقى بخلاف الجمال والمال :</a:t>
            </a:r>
          </a:p>
          <a:p>
            <a:pPr marL="342900" indent="-342900" algn="justLow">
              <a:spcBef>
                <a:spcPct val="20000"/>
              </a:spcBef>
              <a:buClr>
                <a:schemeClr val="hlink"/>
              </a:buClr>
              <a:buSzPct val="70000"/>
              <a:buFontTx/>
              <a:buChar char="-"/>
              <a:defRPr/>
            </a:pPr>
            <a:r>
              <a:rPr lang="ar-SA" kern="0" dirty="0">
                <a:solidFill>
                  <a:srgbClr val="FFC000"/>
                </a:solidFill>
                <a:cs typeface="Traditional Arabic" pitchFamily="18" charset="-78"/>
              </a:rPr>
              <a:t>صاحب الدين </a:t>
            </a:r>
            <a:r>
              <a:rPr lang="ar-SA" kern="0" dirty="0">
                <a:cs typeface="Traditional Arabic" pitchFamily="18" charset="-78"/>
              </a:rPr>
              <a:t>يقوم بالواجبات والحقوق ، وإن أحب المرأة أكرمها . وإن كرهها لم يظلمها .</a:t>
            </a:r>
          </a:p>
          <a:p>
            <a:pPr marL="342900" indent="-342900" algn="justLow">
              <a:spcBef>
                <a:spcPct val="20000"/>
              </a:spcBef>
              <a:buClr>
                <a:schemeClr val="hlink"/>
              </a:buClr>
              <a:buSzPct val="70000"/>
              <a:buFontTx/>
              <a:buChar char="-"/>
              <a:defRPr/>
            </a:pPr>
            <a:r>
              <a:rPr lang="ar-SA" kern="0" dirty="0">
                <a:solidFill>
                  <a:srgbClr val="FFC000"/>
                </a:solidFill>
                <a:cs typeface="Traditional Arabic" pitchFamily="18" charset="-78"/>
              </a:rPr>
              <a:t>صاحبة الدين </a:t>
            </a:r>
            <a:r>
              <a:rPr lang="ar-SA" kern="0" dirty="0">
                <a:cs typeface="Traditional Arabic" pitchFamily="18" charset="-78"/>
              </a:rPr>
              <a:t>تقوم بواجباتها الأسرية ، والشرعية ، وتحفظ غيبة زوجها : ” فالصالحات قانتات حافظات للغيب بما حفظ الله ” لذا أمر النبي </a:t>
            </a:r>
            <a:r>
              <a:rPr lang="en-US" dirty="0">
                <a:cs typeface="Traditional Arabic" pitchFamily="18" charset="-78"/>
                <a:sym typeface="AGA Arabesque" pitchFamily="2" charset="2"/>
              </a:rPr>
              <a:t></a:t>
            </a:r>
            <a:r>
              <a:rPr lang="ar-SA" kern="0" dirty="0">
                <a:cs typeface="Traditional Arabic" pitchFamily="18" charset="-78"/>
              </a:rPr>
              <a:t> بطلبها : ” فاظفر بذات الدين تربت يداك ” .</a:t>
            </a:r>
          </a:p>
        </p:txBody>
      </p:sp>
    </p:spTree>
    <p:extLst>
      <p:ext uri="{BB962C8B-B14F-4D97-AF65-F5344CB8AC3E}">
        <p14:creationId xmlns:p14="http://schemas.microsoft.com/office/powerpoint/2010/main" val="14584254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صفات يستحب توفرها في المخطوبة </a:t>
            </a:r>
            <a:r>
              <a:rPr lang="ar-SA" kern="0" dirty="0">
                <a:cs typeface="Traditional Arabic" pitchFamily="18" charset="-78"/>
              </a:rPr>
              <a:t>:</a:t>
            </a:r>
          </a:p>
          <a:p>
            <a:pPr marL="342900" indent="-342900" algn="justLow">
              <a:spcBef>
                <a:spcPct val="20000"/>
              </a:spcBef>
              <a:buClr>
                <a:schemeClr val="hlink"/>
              </a:buClr>
              <a:buSzPct val="70000"/>
              <a:defRPr/>
            </a:pPr>
            <a:r>
              <a:rPr lang="ar-SA" kern="0" dirty="0">
                <a:cs typeface="Traditional Arabic" pitchFamily="18" charset="-78"/>
              </a:rPr>
              <a:t>1- </a:t>
            </a:r>
            <a:r>
              <a:rPr lang="ar-SA" kern="0" dirty="0">
                <a:solidFill>
                  <a:srgbClr val="FFC000"/>
                </a:solidFill>
                <a:cs typeface="Traditional Arabic" pitchFamily="18" charset="-78"/>
              </a:rPr>
              <a:t>أن تكون بكراً </a:t>
            </a:r>
            <a:r>
              <a:rPr lang="ar-SA" kern="0" dirty="0">
                <a:cs typeface="Traditional Arabic" pitchFamily="18" charset="-78"/>
              </a:rPr>
              <a:t>– إلا لمصلحة اجتماعية – قال النبي </a:t>
            </a:r>
            <a:r>
              <a:rPr lang="en-US" dirty="0">
                <a:cs typeface="Traditional Arabic" pitchFamily="18" charset="-78"/>
                <a:sym typeface="AGA Arabesque" pitchFamily="2" charset="2"/>
              </a:rPr>
              <a:t></a:t>
            </a:r>
            <a:r>
              <a:rPr lang="ar-SA" kern="0" dirty="0">
                <a:cs typeface="Traditional Arabic" pitchFamily="18" charset="-78"/>
              </a:rPr>
              <a:t> : فهلا بكراً تلاعبها وتلاعبك ” .</a:t>
            </a:r>
          </a:p>
          <a:p>
            <a:pPr marL="342900" indent="-342900" algn="justLow">
              <a:spcBef>
                <a:spcPct val="20000"/>
              </a:spcBef>
              <a:buClr>
                <a:schemeClr val="hlink"/>
              </a:buClr>
              <a:buSzPct val="70000"/>
              <a:defRPr/>
            </a:pPr>
            <a:r>
              <a:rPr lang="ar-SA" kern="0" dirty="0">
                <a:cs typeface="Traditional Arabic" pitchFamily="18" charset="-78"/>
              </a:rPr>
              <a:t>2- </a:t>
            </a:r>
            <a:r>
              <a:rPr lang="ar-SA" kern="0" dirty="0">
                <a:solidFill>
                  <a:srgbClr val="FFC000"/>
                </a:solidFill>
                <a:cs typeface="Traditional Arabic" pitchFamily="18" charset="-78"/>
              </a:rPr>
              <a:t>أن تكون ولوداً </a:t>
            </a:r>
            <a:r>
              <a:rPr lang="ar-SA" kern="0" dirty="0">
                <a:cs typeface="Traditional Arabic" pitchFamily="18" charset="-78"/>
              </a:rPr>
              <a:t>، قال النبي </a:t>
            </a:r>
            <a:r>
              <a:rPr lang="en-US" dirty="0">
                <a:cs typeface="Traditional Arabic" pitchFamily="18" charset="-78"/>
                <a:sym typeface="AGA Arabesque" pitchFamily="2" charset="2"/>
              </a:rPr>
              <a:t></a:t>
            </a:r>
            <a:r>
              <a:rPr lang="ar-SA" kern="0" dirty="0">
                <a:cs typeface="Traditional Arabic" pitchFamily="18" charset="-78"/>
              </a:rPr>
              <a:t> : ” تزوجوا الودود الولود فإني مكاثر بكم ...“ والولد يوثق العلاقة ، وتعرف المرأة بذلك من قريباتها .</a:t>
            </a:r>
          </a:p>
          <a:p>
            <a:pPr marL="342900" indent="-342900" algn="justLow">
              <a:spcBef>
                <a:spcPct val="20000"/>
              </a:spcBef>
              <a:buClr>
                <a:schemeClr val="hlink"/>
              </a:buClr>
              <a:buSzPct val="70000"/>
              <a:defRPr/>
            </a:pPr>
            <a:r>
              <a:rPr lang="ar-SA" kern="0" dirty="0">
                <a:cs typeface="Traditional Arabic" pitchFamily="18" charset="-78"/>
              </a:rPr>
              <a:t>3- </a:t>
            </a:r>
            <a:r>
              <a:rPr lang="ar-SA" kern="0" dirty="0">
                <a:solidFill>
                  <a:srgbClr val="FFC000"/>
                </a:solidFill>
                <a:cs typeface="Traditional Arabic" pitchFamily="18" charset="-78"/>
              </a:rPr>
              <a:t>أن تكون ودوداً </a:t>
            </a:r>
            <a:r>
              <a:rPr lang="ar-SA" kern="0" dirty="0">
                <a:cs typeface="Traditional Arabic" pitchFamily="18" charset="-78"/>
              </a:rPr>
              <a:t>( </a:t>
            </a:r>
            <a:r>
              <a:rPr lang="ar-SA" kern="0" dirty="0" err="1">
                <a:cs typeface="Traditional Arabic" pitchFamily="18" charset="-78"/>
              </a:rPr>
              <a:t>متوددة</a:t>
            </a:r>
            <a:r>
              <a:rPr lang="ar-SA" kern="0" dirty="0">
                <a:cs typeface="Traditional Arabic" pitchFamily="18" charset="-78"/>
              </a:rPr>
              <a:t> لزوجها ) وهذه صفة ذات الخلق الحسن ، والمودة أهم ملامح السعادة الزوجية : ” وجعل بينكم مودّة ورحمة ” . وقال النبي </a:t>
            </a:r>
            <a:r>
              <a:rPr lang="en-US" dirty="0">
                <a:cs typeface="Traditional Arabic" pitchFamily="18" charset="-78"/>
                <a:sym typeface="AGA Arabesque" pitchFamily="2" charset="2"/>
              </a:rPr>
              <a:t></a:t>
            </a:r>
            <a:r>
              <a:rPr lang="ar-SA" kern="0" dirty="0">
                <a:cs typeface="Traditional Arabic" pitchFamily="18" charset="-78"/>
              </a:rPr>
              <a:t> : </a:t>
            </a:r>
            <a:br>
              <a:rPr lang="ar-SA" kern="0" dirty="0">
                <a:cs typeface="Traditional Arabic" pitchFamily="18" charset="-78"/>
              </a:rPr>
            </a:br>
            <a:r>
              <a:rPr lang="ar-SA" kern="0" dirty="0">
                <a:cs typeface="Traditional Arabic" pitchFamily="18" charset="-78"/>
              </a:rPr>
              <a:t>” ما استفاد المؤمن بعد تقوى الله خيراً من زوجة صالحة ... ” .</a:t>
            </a:r>
          </a:p>
          <a:p>
            <a:pPr marL="342900" indent="-342900" algn="justLow">
              <a:spcBef>
                <a:spcPct val="20000"/>
              </a:spcBef>
              <a:buClr>
                <a:schemeClr val="hlink"/>
              </a:buClr>
              <a:buSzPct val="70000"/>
              <a:defRPr/>
            </a:pPr>
            <a:r>
              <a:rPr lang="ar-SA" kern="0" dirty="0">
                <a:cs typeface="Traditional Arabic" pitchFamily="18" charset="-78"/>
              </a:rPr>
              <a:t>4- </a:t>
            </a:r>
            <a:r>
              <a:rPr lang="ar-SA" kern="0" dirty="0">
                <a:solidFill>
                  <a:srgbClr val="FFC000"/>
                </a:solidFill>
                <a:cs typeface="Traditional Arabic" pitchFamily="18" charset="-78"/>
              </a:rPr>
              <a:t>أن تكون ذات عقل </a:t>
            </a:r>
            <a:r>
              <a:rPr lang="ar-SA" kern="0" dirty="0">
                <a:cs typeface="Traditional Arabic" pitchFamily="18" charset="-78"/>
              </a:rPr>
              <a:t>، وقد قيل : اجتنبوا الحمقاء ، فإن ولدها ضياع ، وصحبتها بلاء .</a:t>
            </a:r>
          </a:p>
        </p:txBody>
      </p:sp>
    </p:spTree>
    <p:extLst>
      <p:ext uri="{BB962C8B-B14F-4D97-AF65-F5344CB8AC3E}">
        <p14:creationId xmlns:p14="http://schemas.microsoft.com/office/powerpoint/2010/main" val="2325473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ar-SA" kern="0" dirty="0">
                <a:solidFill>
                  <a:srgbClr val="00B0F0"/>
                </a:solidFill>
                <a:cs typeface="Khalid Art bold" pitchFamily="2" charset="-78"/>
              </a:rPr>
              <a:t>ج) أحكام الخطبة</a:t>
            </a:r>
            <a:endParaRPr lang="ar-SA" b="1" kern="0" dirty="0">
              <a:solidFill>
                <a:srgbClr val="00B0F0"/>
              </a:solidFill>
              <a:cs typeface="Traditional Arabic" pitchFamily="18" charset="-78"/>
            </a:endParaRPr>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أولاً : النظر إلى المخطوبة </a:t>
            </a:r>
            <a:r>
              <a:rPr lang="ar-SA" kern="0" dirty="0">
                <a:cs typeface="Traditional Arabic" pitchFamily="18" charset="-78"/>
              </a:rPr>
              <a:t>:</a:t>
            </a:r>
          </a:p>
          <a:p>
            <a:pPr marL="342900" indent="-342900" algn="justLow">
              <a:spcBef>
                <a:spcPct val="20000"/>
              </a:spcBef>
              <a:buClr>
                <a:schemeClr val="hlink"/>
              </a:buClr>
              <a:buSzPct val="70000"/>
              <a:defRPr/>
            </a:pPr>
            <a:r>
              <a:rPr lang="ar-SA" kern="0" dirty="0">
                <a:cs typeface="Traditional Arabic" pitchFamily="18" charset="-78"/>
              </a:rPr>
              <a:t>دلت على الأحاديث على </a:t>
            </a:r>
            <a:r>
              <a:rPr lang="ar-SA" kern="0" dirty="0">
                <a:solidFill>
                  <a:srgbClr val="FFC000"/>
                </a:solidFill>
                <a:cs typeface="Traditional Arabic" pitchFamily="18" charset="-78"/>
              </a:rPr>
              <a:t>استحباب النظر إلى المخطوبة </a:t>
            </a:r>
            <a:r>
              <a:rPr lang="ar-SA" kern="0" dirty="0">
                <a:cs typeface="Traditional Arabic" pitchFamily="18" charset="-78"/>
              </a:rPr>
              <a:t>:</a:t>
            </a:r>
          </a:p>
          <a:p>
            <a:pPr marL="342900" indent="-342900" algn="justLow">
              <a:spcBef>
                <a:spcPct val="20000"/>
              </a:spcBef>
              <a:buClr>
                <a:schemeClr val="hlink"/>
              </a:buClr>
              <a:buSzPct val="70000"/>
              <a:defRPr/>
            </a:pPr>
            <a:r>
              <a:rPr lang="ar-SA" kern="0" dirty="0">
                <a:cs typeface="Traditional Arabic" pitchFamily="18" charset="-78"/>
              </a:rPr>
              <a:t>1- قول النبي </a:t>
            </a:r>
            <a:r>
              <a:rPr lang="en-US" dirty="0">
                <a:cs typeface="Traditional Arabic" pitchFamily="18" charset="-78"/>
                <a:sym typeface="AGA Arabesque" pitchFamily="2" charset="2"/>
              </a:rPr>
              <a:t></a:t>
            </a:r>
            <a:r>
              <a:rPr lang="ar-SA" kern="0" dirty="0">
                <a:cs typeface="Traditional Arabic" pitchFamily="18" charset="-78"/>
              </a:rPr>
              <a:t> للمغيرة : ” انظر إليها ، فإنه أحرى أن يؤدم بينكما ” .</a:t>
            </a:r>
          </a:p>
          <a:p>
            <a:pPr marL="342900" indent="-342900" algn="justLow">
              <a:spcBef>
                <a:spcPct val="20000"/>
              </a:spcBef>
              <a:buClr>
                <a:schemeClr val="hlink"/>
              </a:buClr>
              <a:buSzPct val="70000"/>
              <a:defRPr/>
            </a:pPr>
            <a:r>
              <a:rPr lang="ar-SA" kern="0" dirty="0">
                <a:cs typeface="Traditional Arabic" pitchFamily="18" charset="-78"/>
              </a:rPr>
              <a:t>2- قول النبي </a:t>
            </a:r>
            <a:r>
              <a:rPr lang="en-US" dirty="0">
                <a:cs typeface="Traditional Arabic" pitchFamily="18" charset="-78"/>
                <a:sym typeface="AGA Arabesque" pitchFamily="2" charset="2"/>
              </a:rPr>
              <a:t></a:t>
            </a:r>
            <a:r>
              <a:rPr lang="ar-SA" kern="0" dirty="0">
                <a:cs typeface="Traditional Arabic" pitchFamily="18" charset="-78"/>
              </a:rPr>
              <a:t> : ” إذا خطب أحدكم المرأة فإن استطاع أن ينظر إلى ما يدعوه إلى نكاحها فليفعل ” .</a:t>
            </a:r>
          </a:p>
          <a:p>
            <a:pPr marL="342900" indent="-342900" algn="justLow">
              <a:spcBef>
                <a:spcPct val="20000"/>
              </a:spcBef>
              <a:buClr>
                <a:schemeClr val="hlink"/>
              </a:buClr>
              <a:buSzPct val="70000"/>
              <a:defRPr/>
            </a:pPr>
            <a:r>
              <a:rPr lang="ar-SA" kern="0" dirty="0">
                <a:solidFill>
                  <a:srgbClr val="FFC000"/>
                </a:solidFill>
                <a:cs typeface="Traditional Arabic" pitchFamily="18" charset="-78"/>
              </a:rPr>
              <a:t>* فائدة نظر المخطوبين :</a:t>
            </a:r>
          </a:p>
          <a:p>
            <a:pPr marL="342900" indent="-342900" algn="justLow">
              <a:spcBef>
                <a:spcPct val="20000"/>
              </a:spcBef>
              <a:buClr>
                <a:schemeClr val="hlink"/>
              </a:buClr>
              <a:buSzPct val="70000"/>
              <a:buFontTx/>
              <a:buChar char="-"/>
              <a:defRPr/>
            </a:pPr>
            <a:r>
              <a:rPr lang="ar-SA" kern="0" dirty="0">
                <a:cs typeface="Traditional Arabic" pitchFamily="18" charset="-78"/>
              </a:rPr>
              <a:t>الاطمئنان النفسي ، وحصول القبول ، وصحة الرغبة في الزواج .</a:t>
            </a:r>
          </a:p>
          <a:p>
            <a:pPr marL="342900" indent="-342900" algn="justLow">
              <a:spcBef>
                <a:spcPct val="20000"/>
              </a:spcBef>
              <a:buClr>
                <a:schemeClr val="hlink"/>
              </a:buClr>
              <a:buSzPct val="70000"/>
              <a:buFontTx/>
              <a:buChar char="-"/>
              <a:defRPr/>
            </a:pPr>
            <a:r>
              <a:rPr lang="ar-SA" kern="0" dirty="0">
                <a:cs typeface="Traditional Arabic" pitchFamily="18" charset="-78"/>
              </a:rPr>
              <a:t>انتفاء الغرر والجهل والغش .</a:t>
            </a:r>
          </a:p>
          <a:p>
            <a:pPr marL="342900" indent="-342900" algn="justLow">
              <a:spcBef>
                <a:spcPct val="20000"/>
              </a:spcBef>
              <a:buClr>
                <a:schemeClr val="hlink"/>
              </a:buClr>
              <a:buSzPct val="70000"/>
              <a:buFontTx/>
              <a:buChar char="-"/>
              <a:defRPr/>
            </a:pPr>
            <a:r>
              <a:rPr lang="ar-SA" kern="0" dirty="0">
                <a:cs typeface="Traditional Arabic" pitchFamily="18" charset="-78"/>
              </a:rPr>
              <a:t>أبعد عن الندم .</a:t>
            </a:r>
          </a:p>
          <a:p>
            <a:pPr marL="342900" indent="-342900" algn="ctr">
              <a:spcBef>
                <a:spcPct val="20000"/>
              </a:spcBef>
              <a:buClr>
                <a:schemeClr val="hlink"/>
              </a:buClr>
              <a:buSzPct val="70000"/>
              <a:defRPr/>
            </a:pPr>
            <a:r>
              <a:rPr lang="ar-SA" kern="0" dirty="0">
                <a:solidFill>
                  <a:srgbClr val="FFC000"/>
                </a:solidFill>
                <a:cs typeface="Traditional Arabic" pitchFamily="18" charset="-78"/>
              </a:rPr>
              <a:t>النظر يكون إلى ما يظهر من المرأة غالباً ( الوجه والكفان ) .</a:t>
            </a:r>
          </a:p>
        </p:txBody>
      </p:sp>
    </p:spTree>
    <p:extLst>
      <p:ext uri="{BB962C8B-B14F-4D97-AF65-F5344CB8AC3E}">
        <p14:creationId xmlns:p14="http://schemas.microsoft.com/office/powerpoint/2010/main" val="41863268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
              <a:spcBef>
                <a:spcPct val="20000"/>
              </a:spcBef>
              <a:buClr>
                <a:schemeClr val="hlink"/>
              </a:buClr>
              <a:buSzPct val="70000"/>
              <a:defRPr/>
            </a:pPr>
            <a:r>
              <a:rPr lang="ar-SA" kern="0" dirty="0">
                <a:solidFill>
                  <a:srgbClr val="FFC000"/>
                </a:solidFill>
                <a:cs typeface="Traditional Arabic" pitchFamily="18" charset="-78"/>
              </a:rPr>
              <a:t>النظر يكون إلى ما يظهر من المرأة غالباً ( الوجه والكفان ) .</a:t>
            </a:r>
            <a:r>
              <a:rPr lang="ar-SA" kern="0" dirty="0">
                <a:cs typeface="Traditional Arabic" pitchFamily="18" charset="-78"/>
              </a:rPr>
              <a:t> فالوجه مجمع المحاسن .</a:t>
            </a:r>
          </a:p>
          <a:p>
            <a:pPr marL="342900" indent="-342900" algn="just">
              <a:spcBef>
                <a:spcPct val="20000"/>
              </a:spcBef>
              <a:buClr>
                <a:schemeClr val="hlink"/>
              </a:buClr>
              <a:buSzPct val="70000"/>
              <a:defRPr/>
            </a:pPr>
            <a:r>
              <a:rPr lang="ar-SA" kern="0" dirty="0">
                <a:solidFill>
                  <a:srgbClr val="FFC000"/>
                </a:solidFill>
                <a:cs typeface="Traditional Arabic" pitchFamily="18" charset="-78"/>
              </a:rPr>
              <a:t>للخاطب تكرار النظر وتأمل المحاسن . </a:t>
            </a:r>
          </a:p>
          <a:p>
            <a:pPr marL="342900" indent="-342900" algn="just">
              <a:spcBef>
                <a:spcPct val="20000"/>
              </a:spcBef>
              <a:buClr>
                <a:schemeClr val="hlink"/>
              </a:buClr>
              <a:buSzPct val="70000"/>
              <a:defRPr/>
            </a:pPr>
            <a:r>
              <a:rPr lang="ar-SA" kern="0" dirty="0">
                <a:solidFill>
                  <a:srgbClr val="FFC000"/>
                </a:solidFill>
                <a:cs typeface="Traditional Arabic" pitchFamily="18" charset="-78"/>
              </a:rPr>
              <a:t>شروط إباحة النظر إلى المخطوبة :</a:t>
            </a:r>
          </a:p>
          <a:p>
            <a:pPr marL="342900" indent="-342900" algn="just">
              <a:spcBef>
                <a:spcPct val="20000"/>
              </a:spcBef>
              <a:buClr>
                <a:schemeClr val="hlink"/>
              </a:buClr>
              <a:buSzPct val="70000"/>
              <a:defRPr/>
            </a:pPr>
            <a:r>
              <a:rPr lang="ar-SA" kern="0" dirty="0">
                <a:solidFill>
                  <a:srgbClr val="FFC000"/>
                </a:solidFill>
                <a:cs typeface="Traditional Arabic" pitchFamily="18" charset="-78"/>
              </a:rPr>
              <a:t>1- </a:t>
            </a:r>
            <a:r>
              <a:rPr lang="ar-SA" kern="0" dirty="0">
                <a:cs typeface="Traditional Arabic" pitchFamily="18" charset="-78"/>
              </a:rPr>
              <a:t>أن تُرْجى موافقة المرأة .</a:t>
            </a:r>
          </a:p>
          <a:p>
            <a:pPr marL="342900" indent="-342900" algn="just">
              <a:spcBef>
                <a:spcPct val="20000"/>
              </a:spcBef>
              <a:buClr>
                <a:schemeClr val="hlink"/>
              </a:buClr>
              <a:buSzPct val="70000"/>
              <a:defRPr/>
            </a:pPr>
            <a:r>
              <a:rPr lang="ar-SA" kern="0" dirty="0">
                <a:solidFill>
                  <a:srgbClr val="FFC000"/>
                </a:solidFill>
                <a:cs typeface="Traditional Arabic" pitchFamily="18" charset="-78"/>
              </a:rPr>
              <a:t>2- </a:t>
            </a:r>
            <a:r>
              <a:rPr lang="ar-SA" kern="0" dirty="0">
                <a:cs typeface="Traditional Arabic" pitchFamily="18" charset="-78"/>
              </a:rPr>
              <a:t>وجود المحرم ، لأنها أجنبية ، والخلوة بالأجنبية محرمة .</a:t>
            </a:r>
          </a:p>
          <a:p>
            <a:pPr marL="342900" indent="-342900" algn="just">
              <a:spcBef>
                <a:spcPct val="20000"/>
              </a:spcBef>
              <a:buClr>
                <a:schemeClr val="hlink"/>
              </a:buClr>
              <a:buSzPct val="70000"/>
              <a:defRPr/>
            </a:pPr>
            <a:r>
              <a:rPr lang="ar-SA" kern="0" dirty="0">
                <a:solidFill>
                  <a:srgbClr val="FFC000"/>
                </a:solidFill>
                <a:cs typeface="Traditional Arabic" pitchFamily="18" charset="-78"/>
              </a:rPr>
              <a:t>3- </a:t>
            </a:r>
            <a:r>
              <a:rPr lang="ar-SA" kern="0" dirty="0">
                <a:cs typeface="Traditional Arabic" pitchFamily="18" charset="-78"/>
              </a:rPr>
              <a:t>ألا يقصد بالنظر التلذذ والشهوة .</a:t>
            </a:r>
          </a:p>
          <a:p>
            <a:pPr marL="342900" indent="-342900" algn="just">
              <a:spcBef>
                <a:spcPct val="20000"/>
              </a:spcBef>
              <a:buClr>
                <a:schemeClr val="hlink"/>
              </a:buClr>
              <a:buSzPct val="70000"/>
              <a:defRPr/>
            </a:pPr>
            <a:r>
              <a:rPr lang="ar-SA" kern="0" dirty="0">
                <a:solidFill>
                  <a:srgbClr val="FFC000"/>
                </a:solidFill>
                <a:cs typeface="Traditional Arabic" pitchFamily="18" charset="-78"/>
              </a:rPr>
              <a:t>4- </a:t>
            </a:r>
            <a:r>
              <a:rPr lang="ar-SA" kern="0" dirty="0">
                <a:cs typeface="Traditional Arabic" pitchFamily="18" charset="-78"/>
              </a:rPr>
              <a:t>الاقتصار على القدر الجائز في النظر .</a:t>
            </a:r>
          </a:p>
        </p:txBody>
      </p:sp>
    </p:spTree>
    <p:extLst>
      <p:ext uri="{BB962C8B-B14F-4D97-AF65-F5344CB8AC3E}">
        <p14:creationId xmlns:p14="http://schemas.microsoft.com/office/powerpoint/2010/main" val="37022012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
              <a:spcBef>
                <a:spcPct val="20000"/>
              </a:spcBef>
              <a:buClr>
                <a:schemeClr val="hlink"/>
              </a:buClr>
              <a:buSzPct val="70000"/>
              <a:defRPr/>
            </a:pPr>
            <a:r>
              <a:rPr lang="ar-SA" kern="0" dirty="0">
                <a:solidFill>
                  <a:srgbClr val="FFC000"/>
                </a:solidFill>
                <a:cs typeface="Traditional Arabic" pitchFamily="18" charset="-78"/>
              </a:rPr>
              <a:t>أجاز جمهور العلماء </a:t>
            </a:r>
            <a:r>
              <a:rPr lang="ar-SA" kern="0" dirty="0">
                <a:cs typeface="Traditional Arabic" pitchFamily="18" charset="-78"/>
              </a:rPr>
              <a:t>النظر بدون علم المخطوبة أو إذنها (فعل جابر رضي الله عنه) ومن </a:t>
            </a:r>
            <a:r>
              <a:rPr lang="ar-SA" kern="0" dirty="0">
                <a:solidFill>
                  <a:srgbClr val="FFC000"/>
                </a:solidFill>
                <a:cs typeface="Traditional Arabic" pitchFamily="18" charset="-78"/>
              </a:rPr>
              <a:t>فوائدها</a:t>
            </a:r>
            <a:r>
              <a:rPr lang="ar-SA" kern="0" dirty="0">
                <a:cs typeface="Traditional Arabic" pitchFamily="18" charset="-78"/>
              </a:rPr>
              <a:t> : حصول الرؤية </a:t>
            </a:r>
            <a:r>
              <a:rPr lang="ar-SA" kern="0" dirty="0">
                <a:solidFill>
                  <a:srgbClr val="FFC000"/>
                </a:solidFill>
                <a:cs typeface="Traditional Arabic" pitchFamily="18" charset="-78"/>
              </a:rPr>
              <a:t>بلا تصنع للزينة </a:t>
            </a:r>
            <a:r>
              <a:rPr lang="ar-SA" kern="0" dirty="0">
                <a:cs typeface="Traditional Arabic" pitchFamily="18" charset="-78"/>
              </a:rPr>
              <a:t>. </a:t>
            </a:r>
            <a:r>
              <a:rPr lang="ar-SA" kern="0" dirty="0">
                <a:solidFill>
                  <a:srgbClr val="FFC000"/>
                </a:solidFill>
                <a:cs typeface="Traditional Arabic" pitchFamily="18" charset="-78"/>
              </a:rPr>
              <a:t>وعدم إحراج الفتاة </a:t>
            </a:r>
            <a:r>
              <a:rPr lang="ar-SA" kern="0" dirty="0">
                <a:cs typeface="Traditional Arabic" pitchFamily="18" charset="-78"/>
              </a:rPr>
              <a:t>أو كسر كرامتها إذا لم يتم الزواج .</a:t>
            </a:r>
          </a:p>
          <a:p>
            <a:pPr marL="342900" indent="-342900" algn="just">
              <a:spcBef>
                <a:spcPct val="20000"/>
              </a:spcBef>
              <a:buClr>
                <a:schemeClr val="hlink"/>
              </a:buClr>
              <a:buSzPct val="70000"/>
              <a:defRPr/>
            </a:pPr>
            <a:r>
              <a:rPr lang="ar-SA" kern="0" dirty="0">
                <a:solidFill>
                  <a:srgbClr val="FFC000"/>
                </a:solidFill>
                <a:cs typeface="Traditional Arabic" pitchFamily="18" charset="-78"/>
              </a:rPr>
              <a:t>إذا لم تتيسر الرؤية </a:t>
            </a:r>
            <a:r>
              <a:rPr lang="ar-SA" kern="0" dirty="0">
                <a:cs typeface="Traditional Arabic" pitchFamily="18" charset="-78"/>
              </a:rPr>
              <a:t>، يرسل الخاطب امرأة ثقة عاقلة تتعرف على المخطوبة ، </a:t>
            </a:r>
            <a:br>
              <a:rPr lang="ar-SA" kern="0" dirty="0">
                <a:cs typeface="Traditional Arabic" pitchFamily="18" charset="-78"/>
              </a:rPr>
            </a:br>
            <a:r>
              <a:rPr lang="ar-SA" kern="0" dirty="0">
                <a:cs typeface="Traditional Arabic" pitchFamily="18" charset="-78"/>
              </a:rPr>
              <a:t>فالنبي </a:t>
            </a:r>
            <a:r>
              <a:rPr lang="en-US" dirty="0">
                <a:cs typeface="Traditional Arabic" pitchFamily="18" charset="-78"/>
                <a:sym typeface="AGA Arabesque" pitchFamily="2" charset="2"/>
              </a:rPr>
              <a:t></a:t>
            </a:r>
            <a:r>
              <a:rPr lang="ar-SA" kern="0" dirty="0">
                <a:cs typeface="Traditional Arabic" pitchFamily="18" charset="-78"/>
              </a:rPr>
              <a:t> أرسل أم سليم لخطبة امرأة وقال لها : شُمِّي عوارضها ، وانظري إلى عرقوبيها ” .</a:t>
            </a:r>
          </a:p>
        </p:txBody>
      </p:sp>
    </p:spTree>
    <p:extLst>
      <p:ext uri="{BB962C8B-B14F-4D97-AF65-F5344CB8AC3E}">
        <p14:creationId xmlns:p14="http://schemas.microsoft.com/office/powerpoint/2010/main" val="28765703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828675"/>
          </a:xfrm>
        </p:spPr>
        <p:txBody>
          <a:bodyPr/>
          <a:lstStyle/>
          <a:p>
            <a:pPr marL="342900" indent="-342900">
              <a:spcBef>
                <a:spcPct val="20000"/>
              </a:spcBef>
              <a:defRPr/>
            </a:pPr>
            <a:r>
              <a:rPr lang="ar-SA" b="1" kern="0" dirty="0">
                <a:solidFill>
                  <a:srgbClr val="FFC000"/>
                </a:solidFill>
                <a:latin typeface="+mj-lt"/>
                <a:ea typeface="+mj-ea"/>
                <a:cs typeface="Traditional Arabic" pitchFamily="18" charset="-78"/>
              </a:rPr>
              <a:t>ثانياً: المخالفات الشرعية في الخطبة </a:t>
            </a:r>
            <a:r>
              <a:rPr lang="ar-SA" kern="0" dirty="0" smtClean="0">
                <a:solidFill>
                  <a:schemeClr val="tx1"/>
                </a:solidFill>
                <a:latin typeface="+mj-lt"/>
                <a:ea typeface="+mj-ea"/>
                <a:cs typeface="Traditional Arabic" pitchFamily="18" charset="-78"/>
              </a:rPr>
              <a:t>:</a:t>
            </a:r>
            <a:endParaRPr lang="ar-SA" dirty="0"/>
          </a:p>
        </p:txBody>
      </p:sp>
      <p:sp>
        <p:nvSpPr>
          <p:cNvPr id="3" name="عنصر نائب للمحتوى 2"/>
          <p:cNvSpPr>
            <a:spLocks noGrp="1"/>
          </p:cNvSpPr>
          <p:nvPr>
            <p:ph idx="1"/>
          </p:nvPr>
        </p:nvSpPr>
        <p:spPr>
          <a:xfrm>
            <a:off x="838200" y="1193800"/>
            <a:ext cx="10515600" cy="4983163"/>
          </a:xfrm>
        </p:spPr>
        <p:txBody>
          <a:bodyPr/>
          <a:lstStyle/>
          <a:p>
            <a:pPr marL="0" indent="0" algn="justLow">
              <a:spcBef>
                <a:spcPct val="20000"/>
              </a:spcBef>
              <a:buClr>
                <a:schemeClr val="hlink"/>
              </a:buClr>
              <a:buSzPct val="70000"/>
              <a:buNone/>
              <a:defRPr/>
            </a:pPr>
            <a:r>
              <a:rPr lang="ar-SA" kern="0" dirty="0">
                <a:cs typeface="Traditional Arabic" pitchFamily="18" charset="-78"/>
              </a:rPr>
              <a:t>الخاطب والمخطوبة قبل العقد أجنبيان عن بعضهما ، فلا تجوز الخلوة ، وينطبق عليهما قول النبي </a:t>
            </a:r>
            <a:r>
              <a:rPr lang="en-US" dirty="0">
                <a:cs typeface="Traditional Arabic" pitchFamily="18" charset="-78"/>
                <a:sym typeface="AGA Arabesque" pitchFamily="2" charset="2"/>
              </a:rPr>
              <a:t></a:t>
            </a:r>
            <a:r>
              <a:rPr lang="ar-SA" kern="0" dirty="0">
                <a:cs typeface="Traditional Arabic" pitchFamily="18" charset="-78"/>
              </a:rPr>
              <a:t> : ” لا يخلون رجل بامرأة إلا مع ذي محرم ” .</a:t>
            </a:r>
          </a:p>
          <a:p>
            <a:pPr marL="0" indent="0" algn="justLow">
              <a:spcBef>
                <a:spcPct val="20000"/>
              </a:spcBef>
              <a:buClr>
                <a:schemeClr val="hlink"/>
              </a:buClr>
              <a:buSzPct val="70000"/>
              <a:buNone/>
              <a:defRPr/>
            </a:pPr>
            <a:r>
              <a:rPr lang="ar-SA" kern="0" dirty="0">
                <a:cs typeface="Traditional Arabic" pitchFamily="18" charset="-78"/>
              </a:rPr>
              <a:t>السماح بالعلاقات بين الخاطب والمخطوبة بدعوى التعرف على بعضهما غير شرعي، تنتج عن ضعف الوازع الديني، وتقليد غير المسمين ، ومتابعة المنحرفين.</a:t>
            </a:r>
          </a:p>
          <a:p>
            <a:pPr marL="0" indent="0" algn="justLow">
              <a:spcBef>
                <a:spcPct val="20000"/>
              </a:spcBef>
              <a:buClr>
                <a:schemeClr val="hlink"/>
              </a:buClr>
              <a:buSzPct val="70000"/>
              <a:buNone/>
              <a:defRPr/>
            </a:pPr>
            <a:r>
              <a:rPr lang="ar-SA" kern="0" dirty="0">
                <a:cs typeface="Traditional Arabic" pitchFamily="18" charset="-78"/>
              </a:rPr>
              <a:t>من التصرفات غير المشروعة : الخروج معاً : إلى الأسواق ، إلى الملاهي ، السفر .</a:t>
            </a:r>
          </a:p>
          <a:p>
            <a:pPr marL="0" indent="0" algn="justLow">
              <a:spcBef>
                <a:spcPct val="20000"/>
              </a:spcBef>
              <a:buClr>
                <a:schemeClr val="hlink"/>
              </a:buClr>
              <a:buSzPct val="70000"/>
              <a:buNone/>
              <a:defRPr/>
            </a:pPr>
            <a:r>
              <a:rPr lang="ar-SA" kern="0" dirty="0">
                <a:cs typeface="Traditional Arabic" pitchFamily="18" charset="-78"/>
              </a:rPr>
              <a:t>الإسلام منع تلك التصرفات ، وحصّن المرأة ، وحماها من التلاعب بها ، ومن ذهاب حيائها وربما </a:t>
            </a:r>
            <a:r>
              <a:rPr lang="ar-SA" kern="0" dirty="0" err="1">
                <a:cs typeface="Traditional Arabic" pitchFamily="18" charset="-78"/>
              </a:rPr>
              <a:t>عفافها</a:t>
            </a:r>
            <a:r>
              <a:rPr lang="ar-SA" kern="0" dirty="0">
                <a:cs typeface="Traditional Arabic" pitchFamily="18" charset="-78"/>
              </a:rPr>
              <a:t> .***</a:t>
            </a:r>
          </a:p>
          <a:p>
            <a:pPr marL="0" indent="0">
              <a:buNone/>
            </a:pPr>
            <a:endParaRPr lang="ar-SA" dirty="0"/>
          </a:p>
        </p:txBody>
      </p:sp>
    </p:spTree>
    <p:extLst>
      <p:ext uri="{BB962C8B-B14F-4D97-AF65-F5344CB8AC3E}">
        <p14:creationId xmlns:p14="http://schemas.microsoft.com/office/powerpoint/2010/main" val="28359634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kern="0" dirty="0" smtClean="0">
                <a:solidFill>
                  <a:srgbClr val="E24C77"/>
                </a:solidFill>
                <a:cs typeface="Khalid Art bold" pitchFamily="2" charset="-78"/>
              </a:rPr>
              <a:t>الفصل الثالث</a:t>
            </a:r>
            <a:r>
              <a:rPr lang="ar-SA" sz="5400" kern="0" dirty="0" smtClean="0">
                <a:solidFill>
                  <a:srgbClr val="E24C77"/>
                </a:solidFill>
                <a:cs typeface="Khalid Art bold" pitchFamily="2" charset="-78"/>
              </a:rPr>
              <a:t/>
            </a:r>
            <a:br>
              <a:rPr lang="ar-SA" sz="5400" kern="0" dirty="0" smtClean="0">
                <a:solidFill>
                  <a:srgbClr val="E24C77"/>
                </a:solidFill>
                <a:cs typeface="Khalid Art bold" pitchFamily="2" charset="-78"/>
              </a:rPr>
            </a:br>
            <a:r>
              <a:rPr lang="ar-SA" kern="0" dirty="0" smtClean="0">
                <a:solidFill>
                  <a:srgbClr val="00B0F0"/>
                </a:solidFill>
                <a:cs typeface="Khalid Art bold" pitchFamily="2" charset="-78"/>
              </a:rPr>
              <a:t>النكاح ومقاصده وأحكامه</a:t>
            </a:r>
            <a:r>
              <a:rPr lang="ar-SA" b="1" kern="0" dirty="0" smtClean="0">
                <a:solidFill>
                  <a:srgbClr val="00B0F0"/>
                </a:solidFill>
                <a:cs typeface="Traditional Arabic" pitchFamily="18" charset="-78"/>
              </a:rPr>
              <a:t/>
            </a:r>
            <a:br>
              <a:rPr lang="ar-SA" b="1" kern="0" dirty="0" smtClean="0">
                <a:solidFill>
                  <a:srgbClr val="00B0F0"/>
                </a:solidFill>
                <a:cs typeface="Traditional Arabic" pitchFamily="18" charset="-78"/>
              </a:rPr>
            </a:br>
            <a:endParaRPr lang="ar-SA" dirty="0"/>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 تعريف النكاح </a:t>
            </a:r>
            <a:r>
              <a:rPr lang="ar-SA" kern="0" dirty="0">
                <a:cs typeface="Traditional Arabic" pitchFamily="18" charset="-78"/>
              </a:rPr>
              <a:t>: </a:t>
            </a:r>
          </a:p>
          <a:p>
            <a:pPr marL="342900" indent="-342900" algn="justLow">
              <a:spcBef>
                <a:spcPct val="20000"/>
              </a:spcBef>
              <a:buClr>
                <a:schemeClr val="hlink"/>
              </a:buClr>
              <a:buSzPct val="70000"/>
              <a:defRPr/>
            </a:pPr>
            <a:endParaRPr lang="ar-SA" kern="0" dirty="0">
              <a:cs typeface="Traditional Arabic" pitchFamily="18" charset="-78"/>
            </a:endParaRPr>
          </a:p>
          <a:p>
            <a:pPr marL="342900" indent="-342900" algn="justLow">
              <a:spcBef>
                <a:spcPct val="20000"/>
              </a:spcBef>
              <a:buClr>
                <a:schemeClr val="hlink"/>
              </a:buClr>
              <a:buSzPct val="70000"/>
              <a:defRPr/>
            </a:pPr>
            <a:r>
              <a:rPr lang="ar-SA" b="1" kern="0" dirty="0">
                <a:solidFill>
                  <a:srgbClr val="FF0000"/>
                </a:solidFill>
                <a:cs typeface="Traditional Arabic" pitchFamily="18" charset="-78"/>
              </a:rPr>
              <a:t>لغة</a:t>
            </a:r>
            <a:r>
              <a:rPr lang="ar-SA" kern="0" dirty="0">
                <a:cs typeface="Traditional Arabic" pitchFamily="18" charset="-78"/>
              </a:rPr>
              <a:t> : الضَّم والتداخل ، ويطلق ويراد به عقد الزواج ، والجماع ( الوطء ) .</a:t>
            </a:r>
          </a:p>
          <a:p>
            <a:pPr marL="342900" indent="-342900" algn="justLow">
              <a:spcBef>
                <a:spcPct val="20000"/>
              </a:spcBef>
              <a:buClr>
                <a:schemeClr val="hlink"/>
              </a:buClr>
              <a:buSzPct val="70000"/>
              <a:defRPr/>
            </a:pPr>
            <a:r>
              <a:rPr lang="ar-SA" kern="0" dirty="0">
                <a:cs typeface="Traditional Arabic" pitchFamily="18" charset="-78"/>
              </a:rPr>
              <a:t>تفريق العرب : نكح فلان فلانة : أي عقد عليها .</a:t>
            </a:r>
          </a:p>
          <a:p>
            <a:pPr marL="342900" indent="-342900" algn="justLow">
              <a:spcBef>
                <a:spcPct val="20000"/>
              </a:spcBef>
              <a:buClr>
                <a:schemeClr val="hlink"/>
              </a:buClr>
              <a:buSzPct val="70000"/>
              <a:defRPr/>
            </a:pPr>
            <a:r>
              <a:rPr lang="ar-SA" kern="0" dirty="0">
                <a:cs typeface="Traditional Arabic" pitchFamily="18" charset="-78"/>
              </a:rPr>
              <a:t>		      ونكح الرجل امرأته : أي جامعها .</a:t>
            </a:r>
          </a:p>
          <a:p>
            <a:pPr marL="342900" indent="-342900" algn="justLow">
              <a:spcBef>
                <a:spcPct val="20000"/>
              </a:spcBef>
              <a:buClr>
                <a:schemeClr val="hlink"/>
              </a:buClr>
              <a:buSzPct val="70000"/>
              <a:defRPr/>
            </a:pPr>
            <a:endParaRPr lang="ar-SA" kern="0" dirty="0">
              <a:cs typeface="Traditional Arabic" pitchFamily="18" charset="-78"/>
            </a:endParaRPr>
          </a:p>
          <a:p>
            <a:pPr marL="342900" indent="-342900" algn="justLow">
              <a:spcBef>
                <a:spcPct val="20000"/>
              </a:spcBef>
              <a:buClr>
                <a:schemeClr val="hlink"/>
              </a:buClr>
              <a:buSzPct val="70000"/>
              <a:defRPr/>
            </a:pPr>
            <a:r>
              <a:rPr lang="ar-SA" b="1" kern="0" dirty="0">
                <a:solidFill>
                  <a:srgbClr val="FF0000"/>
                </a:solidFill>
                <a:cs typeface="Traditional Arabic" pitchFamily="18" charset="-78"/>
              </a:rPr>
              <a:t>شرعاً</a:t>
            </a:r>
            <a:r>
              <a:rPr lang="ar-SA" kern="0" dirty="0">
                <a:cs typeface="Traditional Arabic" pitchFamily="18" charset="-78"/>
              </a:rPr>
              <a:t> : عقدٌ يتضمن إباحة وطْءٍ ، بلفظ : إنكاح ، أو تزويج ، أو ترجمته .</a:t>
            </a:r>
          </a:p>
          <a:p>
            <a:pPr marL="0" indent="0">
              <a:buNone/>
            </a:pPr>
            <a:endParaRPr lang="ar-SA" dirty="0"/>
          </a:p>
        </p:txBody>
      </p:sp>
    </p:spTree>
    <p:extLst>
      <p:ext uri="{BB962C8B-B14F-4D97-AF65-F5344CB8AC3E}">
        <p14:creationId xmlns:p14="http://schemas.microsoft.com/office/powerpoint/2010/main" val="2674311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342900" lvl="0" indent="-342900">
              <a:lnSpc>
                <a:spcPts val="3600"/>
              </a:lnSpc>
              <a:spcBef>
                <a:spcPct val="20000"/>
              </a:spcBef>
              <a:defRPr/>
            </a:pPr>
            <a:r>
              <a:rPr lang="ar-SA" sz="4800" b="1" i="1" u="sng" kern="0" dirty="0">
                <a:solidFill>
                  <a:srgbClr val="FF0000"/>
                </a:solidFill>
                <a:latin typeface="Calibri" panose="020F0502020204030204"/>
                <a:ea typeface="+mn-ea"/>
                <a:cs typeface="Traditional Arabic" pitchFamily="18" charset="-78"/>
              </a:rPr>
              <a:t>مظاهر أهمية الأسرة : </a:t>
            </a:r>
            <a:endParaRPr lang="ar-SA" sz="4800" b="1" i="1" u="sng" kern="0" dirty="0">
              <a:solidFill>
                <a:srgbClr val="FF0000"/>
              </a:solidFill>
              <a:latin typeface="Calibri" panose="020F0502020204030204"/>
              <a:ea typeface="+mn-ea"/>
              <a:cs typeface="Traditional Arabic" pitchFamily="18" charset="-78"/>
            </a:endParaRPr>
          </a:p>
        </p:txBody>
      </p:sp>
      <p:sp>
        <p:nvSpPr>
          <p:cNvPr id="3" name="عنصر نائب للمحتوى 2"/>
          <p:cNvSpPr>
            <a:spLocks noGrp="1"/>
          </p:cNvSpPr>
          <p:nvPr>
            <p:ph idx="1"/>
          </p:nvPr>
        </p:nvSpPr>
        <p:spPr/>
        <p:txBody>
          <a:bodyPr>
            <a:normAutofit/>
          </a:bodyPr>
          <a:lstStyle/>
          <a:p>
            <a:pPr marL="0" indent="0" algn="justLow">
              <a:lnSpc>
                <a:spcPts val="3600"/>
              </a:lnSpc>
              <a:spcBef>
                <a:spcPct val="20000"/>
              </a:spcBef>
              <a:buClr>
                <a:schemeClr val="hlink"/>
              </a:buClr>
              <a:buSzPct val="70000"/>
              <a:buNone/>
              <a:defRPr/>
            </a:pPr>
            <a:r>
              <a:rPr lang="ar-SA" kern="0" dirty="0" smtClean="0">
                <a:cs typeface="Traditional Arabic" pitchFamily="18" charset="-78"/>
              </a:rPr>
              <a:t> 1- تحقيق النمو </a:t>
            </a:r>
            <a:r>
              <a:rPr lang="ar-SA" kern="0" dirty="0">
                <a:cs typeface="Traditional Arabic" pitchFamily="18" charset="-78"/>
              </a:rPr>
              <a:t>الجسدي والعاطفي ( تلبية مطالب النفس والجسد والروح ) باعتدال .</a:t>
            </a:r>
          </a:p>
          <a:p>
            <a:pPr marL="0" indent="0" algn="justLow">
              <a:lnSpc>
                <a:spcPts val="3600"/>
              </a:lnSpc>
              <a:spcBef>
                <a:spcPct val="20000"/>
              </a:spcBef>
              <a:buClr>
                <a:schemeClr val="hlink"/>
              </a:buClr>
              <a:buSzPct val="70000"/>
              <a:buNone/>
              <a:defRPr/>
            </a:pPr>
            <a:r>
              <a:rPr lang="ar-SA" kern="0" dirty="0" smtClean="0">
                <a:cs typeface="Traditional Arabic" pitchFamily="18" charset="-78"/>
              </a:rPr>
              <a:t>2- </a:t>
            </a:r>
            <a:r>
              <a:rPr lang="ar-SA" kern="0" dirty="0">
                <a:solidFill>
                  <a:prstClr val="black"/>
                </a:solidFill>
                <a:cs typeface="Traditional Arabic" pitchFamily="18" charset="-78"/>
              </a:rPr>
              <a:t>تحقيق </a:t>
            </a:r>
            <a:r>
              <a:rPr lang="ar-SA" kern="0" dirty="0" smtClean="0">
                <a:cs typeface="Traditional Arabic" pitchFamily="18" charset="-78"/>
              </a:rPr>
              <a:t>السكن </a:t>
            </a:r>
            <a:r>
              <a:rPr lang="ar-SA" kern="0" dirty="0">
                <a:cs typeface="Traditional Arabic" pitchFamily="18" charset="-78"/>
              </a:rPr>
              <a:t>النفسي ” خلق لكم من أنفسكم أزواجاً لتسكنوا إليها... ” .</a:t>
            </a:r>
          </a:p>
          <a:p>
            <a:pPr marL="0" indent="0" algn="justLow">
              <a:lnSpc>
                <a:spcPts val="3600"/>
              </a:lnSpc>
              <a:spcBef>
                <a:spcPct val="20000"/>
              </a:spcBef>
              <a:buClr>
                <a:schemeClr val="hlink"/>
              </a:buClr>
              <a:buSzPct val="70000"/>
              <a:buNone/>
              <a:defRPr/>
            </a:pPr>
            <a:r>
              <a:rPr lang="ar-SA" kern="0" dirty="0">
                <a:cs typeface="Traditional Arabic" pitchFamily="18" charset="-78"/>
              </a:rPr>
              <a:t>3- الإنجاب ، والتربية ، وتلبية عاطفة الأبوة والبنوة ، وحفظ الأنساب .</a:t>
            </a:r>
          </a:p>
          <a:p>
            <a:pPr marL="0" indent="0" algn="justLow">
              <a:lnSpc>
                <a:spcPts val="3600"/>
              </a:lnSpc>
              <a:spcBef>
                <a:spcPct val="20000"/>
              </a:spcBef>
              <a:buClr>
                <a:schemeClr val="hlink"/>
              </a:buClr>
              <a:buSzPct val="70000"/>
              <a:buNone/>
              <a:defRPr/>
            </a:pPr>
            <a:r>
              <a:rPr lang="ar-SA" kern="0" dirty="0">
                <a:cs typeface="Traditional Arabic" pitchFamily="18" charset="-78"/>
              </a:rPr>
              <a:t>4- </a:t>
            </a:r>
            <a:r>
              <a:rPr lang="ar-SA" kern="0" dirty="0" smtClean="0">
                <a:cs typeface="Traditional Arabic" pitchFamily="18" charset="-78"/>
              </a:rPr>
              <a:t> </a:t>
            </a:r>
            <a:r>
              <a:rPr lang="ar-SA" kern="0" dirty="0">
                <a:cs typeface="Traditional Arabic" pitchFamily="18" charset="-78"/>
              </a:rPr>
              <a:t>تحمل المسؤوليات ، وإبراز الطاقات </a:t>
            </a:r>
            <a:r>
              <a:rPr lang="ar-SA" kern="0" dirty="0" smtClean="0">
                <a:cs typeface="Traditional Arabic" pitchFamily="18" charset="-78"/>
              </a:rPr>
              <a:t> والتنافس الشريف كل </a:t>
            </a:r>
            <a:r>
              <a:rPr lang="ar-SA" kern="0" dirty="0">
                <a:cs typeface="Traditional Arabic" pitchFamily="18" charset="-78"/>
              </a:rPr>
              <a:t>في مجاله .</a:t>
            </a:r>
          </a:p>
          <a:p>
            <a:pPr marL="0" indent="0" algn="justLow">
              <a:lnSpc>
                <a:spcPts val="3600"/>
              </a:lnSpc>
              <a:spcBef>
                <a:spcPct val="20000"/>
              </a:spcBef>
              <a:buClr>
                <a:schemeClr val="hlink"/>
              </a:buClr>
              <a:buSzPct val="70000"/>
              <a:buNone/>
              <a:defRPr/>
            </a:pPr>
            <a:r>
              <a:rPr lang="ar-SA" kern="0" dirty="0">
                <a:cs typeface="Traditional Arabic" pitchFamily="18" charset="-78"/>
              </a:rPr>
              <a:t>5- الأسرة لبنة في بناء المجتمع .</a:t>
            </a:r>
          </a:p>
          <a:p>
            <a:pPr marL="0" indent="0" algn="justLow">
              <a:lnSpc>
                <a:spcPts val="3600"/>
              </a:lnSpc>
              <a:spcBef>
                <a:spcPct val="20000"/>
              </a:spcBef>
              <a:buClr>
                <a:schemeClr val="hlink"/>
              </a:buClr>
              <a:buSzPct val="70000"/>
              <a:buNone/>
              <a:defRPr/>
            </a:pPr>
            <a:r>
              <a:rPr lang="ar-SA" kern="0" dirty="0" smtClean="0">
                <a:solidFill>
                  <a:srgbClr val="FF0000"/>
                </a:solidFill>
                <a:cs typeface="Traditional Arabic" pitchFamily="18" charset="-78"/>
              </a:rPr>
              <a:t> </a:t>
            </a:r>
            <a:r>
              <a:rPr lang="ar-SA" kern="0" dirty="0" smtClean="0">
                <a:solidFill>
                  <a:srgbClr val="0070C0"/>
                </a:solidFill>
                <a:cs typeface="Traditional Arabic" pitchFamily="18" charset="-78"/>
              </a:rPr>
              <a:t>أما ضد ذلك فهو </a:t>
            </a:r>
            <a:r>
              <a:rPr lang="ar-SA" kern="0" dirty="0" smtClean="0">
                <a:solidFill>
                  <a:srgbClr val="FF0000"/>
                </a:solidFill>
                <a:cs typeface="Traditional Arabic" pitchFamily="18" charset="-78"/>
              </a:rPr>
              <a:t>السفاح</a:t>
            </a:r>
            <a:r>
              <a:rPr lang="ar-SA" kern="0" dirty="0" smtClean="0">
                <a:cs typeface="Traditional Arabic" pitchFamily="18" charset="-78"/>
              </a:rPr>
              <a:t> </a:t>
            </a:r>
            <a:r>
              <a:rPr lang="ar-SA" kern="0" dirty="0">
                <a:cs typeface="Traditional Arabic" pitchFamily="18" charset="-78"/>
              </a:rPr>
              <a:t>: </a:t>
            </a:r>
            <a:r>
              <a:rPr lang="ar-SA" kern="0" dirty="0" smtClean="0">
                <a:cs typeface="Traditional Arabic" pitchFamily="18" charset="-78"/>
              </a:rPr>
              <a:t>وهو شهوة </a:t>
            </a:r>
            <a:r>
              <a:rPr lang="ar-SA" kern="0" dirty="0">
                <a:cs typeface="Traditional Arabic" pitchFamily="18" charset="-78"/>
              </a:rPr>
              <a:t>حيوانية </a:t>
            </a:r>
            <a:r>
              <a:rPr lang="ar-SA" kern="0" dirty="0" smtClean="0">
                <a:cs typeface="Traditional Arabic" pitchFamily="18" charset="-78"/>
              </a:rPr>
              <a:t>عابرة، </a:t>
            </a:r>
            <a:r>
              <a:rPr lang="ar-SA" kern="0" dirty="0">
                <a:cs typeface="Traditional Arabic" pitchFamily="18" charset="-78"/>
              </a:rPr>
              <a:t>عاقبتها الحسرة </a:t>
            </a:r>
            <a:r>
              <a:rPr lang="ar-SA" kern="0" dirty="0" smtClean="0">
                <a:cs typeface="Traditional Arabic" pitchFamily="18" charset="-78"/>
              </a:rPr>
              <a:t>الندامة، </a:t>
            </a:r>
            <a:r>
              <a:rPr lang="ar-SA" kern="0" dirty="0">
                <a:cs typeface="Traditional Arabic" pitchFamily="18" charset="-78"/>
              </a:rPr>
              <a:t>ينتج </a:t>
            </a:r>
            <a:r>
              <a:rPr lang="ar-SA" kern="0" dirty="0" smtClean="0">
                <a:cs typeface="Traditional Arabic" pitchFamily="18" charset="-78"/>
              </a:rPr>
              <a:t>اللقطاء، </a:t>
            </a:r>
            <a:r>
              <a:rPr lang="ar-SA" kern="0" dirty="0">
                <a:cs typeface="Traditional Arabic" pitchFamily="18" charset="-78"/>
              </a:rPr>
              <a:t>ويفقد المسؤوليات ، ويصدر الشقاء والتعاسة .</a:t>
            </a:r>
          </a:p>
          <a:p>
            <a:endParaRPr lang="ar-SA" dirty="0"/>
          </a:p>
        </p:txBody>
      </p:sp>
    </p:spTree>
    <p:extLst>
      <p:ext uri="{BB962C8B-B14F-4D97-AF65-F5344CB8AC3E}">
        <p14:creationId xmlns:p14="http://schemas.microsoft.com/office/powerpoint/2010/main" val="31453308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993775"/>
          </a:xfrm>
        </p:spPr>
        <p:txBody>
          <a:bodyPr/>
          <a:lstStyle/>
          <a:p>
            <a:pPr marL="0" indent="0">
              <a:spcBef>
                <a:spcPct val="20000"/>
              </a:spcBef>
              <a:defRPr/>
            </a:pPr>
            <a:r>
              <a:rPr lang="ar-SA" b="1" kern="0" dirty="0">
                <a:solidFill>
                  <a:srgbClr val="FFC000"/>
                </a:solidFill>
                <a:cs typeface="Traditional Arabic" pitchFamily="18" charset="-78"/>
              </a:rPr>
              <a:t>ب) حُكْمُ النكاح </a:t>
            </a:r>
            <a:r>
              <a:rPr lang="ar-SA" kern="0" dirty="0">
                <a:cs typeface="Traditional Arabic" pitchFamily="18" charset="-78"/>
              </a:rPr>
              <a:t>: </a:t>
            </a:r>
            <a:endParaRPr lang="ar-SA" kern="0" dirty="0">
              <a:cs typeface="Traditional Arabic" pitchFamily="18" charset="-78"/>
            </a:endParaRPr>
          </a:p>
        </p:txBody>
      </p:sp>
      <p:sp>
        <p:nvSpPr>
          <p:cNvPr id="3" name="عنصر نائب للمحتوى 2"/>
          <p:cNvSpPr>
            <a:spLocks noGrp="1"/>
          </p:cNvSpPr>
          <p:nvPr>
            <p:ph idx="1"/>
          </p:nvPr>
        </p:nvSpPr>
        <p:spPr>
          <a:xfrm>
            <a:off x="838200" y="1358900"/>
            <a:ext cx="10515600" cy="4818063"/>
          </a:xfrm>
        </p:spPr>
        <p:txBody>
          <a:bodyPr/>
          <a:lstStyle/>
          <a:p>
            <a:pPr marL="0" indent="0" algn="justLow">
              <a:spcBef>
                <a:spcPct val="20000"/>
              </a:spcBef>
              <a:buClr>
                <a:schemeClr val="hlink"/>
              </a:buClr>
              <a:buSzPct val="70000"/>
              <a:buNone/>
              <a:defRPr/>
            </a:pPr>
            <a:r>
              <a:rPr lang="ar-SA" b="1" kern="0" dirty="0" smtClean="0">
                <a:solidFill>
                  <a:srgbClr val="FF0000"/>
                </a:solidFill>
                <a:cs typeface="Traditional Arabic" pitchFamily="18" charset="-78"/>
              </a:rPr>
              <a:t>النكاح </a:t>
            </a:r>
            <a:r>
              <a:rPr lang="ar-SA" b="1" kern="0" dirty="0">
                <a:solidFill>
                  <a:srgbClr val="FF0000"/>
                </a:solidFill>
                <a:cs typeface="Traditional Arabic" pitchFamily="18" charset="-78"/>
              </a:rPr>
              <a:t>من حيث الإجمال </a:t>
            </a:r>
            <a:r>
              <a:rPr lang="ar-SA" kern="0" dirty="0">
                <a:cs typeface="Traditional Arabic" pitchFamily="18" charset="-78"/>
              </a:rPr>
              <a:t>: مندوبٌ إليه ، قال ابن هبيرة : ” اتفقوا على أن النكاح من العقود الشرعية المسنونة </a:t>
            </a:r>
            <a:r>
              <a:rPr lang="ar-SA" kern="0" dirty="0" err="1">
                <a:cs typeface="Traditional Arabic" pitchFamily="18" charset="-78"/>
              </a:rPr>
              <a:t>باصل</a:t>
            </a:r>
            <a:r>
              <a:rPr lang="ar-SA" kern="0" dirty="0">
                <a:cs typeface="Traditional Arabic" pitchFamily="18" charset="-78"/>
              </a:rPr>
              <a:t> الشرع ”.</a:t>
            </a:r>
          </a:p>
          <a:p>
            <a:pPr marL="0" indent="0" algn="justLow">
              <a:spcBef>
                <a:spcPct val="20000"/>
              </a:spcBef>
              <a:buClr>
                <a:schemeClr val="hlink"/>
              </a:buClr>
              <a:buSzPct val="70000"/>
              <a:buNone/>
              <a:defRPr/>
            </a:pPr>
            <a:r>
              <a:rPr lang="ar-SA" b="1" kern="0" dirty="0">
                <a:solidFill>
                  <a:srgbClr val="FF0000"/>
                </a:solidFill>
                <a:cs typeface="Traditional Arabic" pitchFamily="18" charset="-78"/>
              </a:rPr>
              <a:t>النكاح من حيث التفصيل </a:t>
            </a:r>
            <a:r>
              <a:rPr lang="ar-SA" kern="0" dirty="0">
                <a:cs typeface="Traditional Arabic" pitchFamily="18" charset="-78"/>
              </a:rPr>
              <a:t>: يختلف باختلاف حال الشخص ، وهنا تعتريه الأحكام الخمسة :</a:t>
            </a:r>
          </a:p>
          <a:p>
            <a:pPr marL="342900" indent="-342900" algn="justLow">
              <a:spcBef>
                <a:spcPct val="20000"/>
              </a:spcBef>
              <a:buClr>
                <a:schemeClr val="hlink"/>
              </a:buClr>
              <a:buSzPct val="70000"/>
              <a:defRPr/>
            </a:pPr>
            <a:r>
              <a:rPr lang="ar-SA" b="1" kern="0" dirty="0">
                <a:solidFill>
                  <a:srgbClr val="00B0F0"/>
                </a:solidFill>
                <a:cs typeface="Traditional Arabic" pitchFamily="18" charset="-78"/>
              </a:rPr>
              <a:t>يجب</a:t>
            </a:r>
            <a:r>
              <a:rPr lang="ar-SA" kern="0" dirty="0">
                <a:cs typeface="Traditional Arabic" pitchFamily="18" charset="-78"/>
              </a:rPr>
              <a:t> : على من يخاف الزنا بتركه .	</a:t>
            </a:r>
            <a:endParaRPr lang="ar-SA" kern="0" dirty="0" smtClean="0">
              <a:cs typeface="Traditional Arabic" pitchFamily="18" charset="-78"/>
            </a:endParaRPr>
          </a:p>
          <a:p>
            <a:pPr marL="342900" indent="-342900" algn="justLow">
              <a:spcBef>
                <a:spcPct val="20000"/>
              </a:spcBef>
              <a:buClr>
                <a:schemeClr val="hlink"/>
              </a:buClr>
              <a:buSzPct val="70000"/>
              <a:defRPr/>
            </a:pPr>
            <a:r>
              <a:rPr lang="ar-SA" b="1" kern="0" dirty="0" smtClean="0">
                <a:solidFill>
                  <a:srgbClr val="00B0F0"/>
                </a:solidFill>
                <a:cs typeface="Traditional Arabic" pitchFamily="18" charset="-78"/>
              </a:rPr>
              <a:t>يُسَنّ</a:t>
            </a:r>
            <a:r>
              <a:rPr lang="ar-SA" kern="0" dirty="0" smtClean="0">
                <a:cs typeface="Traditional Arabic" pitchFamily="18" charset="-78"/>
              </a:rPr>
              <a:t> </a:t>
            </a:r>
            <a:r>
              <a:rPr lang="ar-SA" kern="0" dirty="0">
                <a:cs typeface="Traditional Arabic" pitchFamily="18" charset="-78"/>
              </a:rPr>
              <a:t>: لذي شهوة لا يخاف الزنا بتركه </a:t>
            </a:r>
          </a:p>
          <a:p>
            <a:pPr marL="342900" indent="-342900" algn="justLow">
              <a:spcBef>
                <a:spcPct val="20000"/>
              </a:spcBef>
              <a:buClr>
                <a:schemeClr val="hlink"/>
              </a:buClr>
              <a:buSzPct val="70000"/>
              <a:defRPr/>
            </a:pPr>
            <a:r>
              <a:rPr lang="ar-SA" b="1" kern="0" dirty="0">
                <a:solidFill>
                  <a:srgbClr val="00B0F0"/>
                </a:solidFill>
                <a:cs typeface="Traditional Arabic" pitchFamily="18" charset="-78"/>
              </a:rPr>
              <a:t>يحرم</a:t>
            </a:r>
            <a:r>
              <a:rPr lang="ar-SA" kern="0" dirty="0">
                <a:cs typeface="Traditional Arabic" pitchFamily="18" charset="-78"/>
              </a:rPr>
              <a:t> : على من لا يقدر على النفقة أو الوطء ( إلا إذا رضيت المرأة ) .</a:t>
            </a:r>
          </a:p>
          <a:p>
            <a:pPr marL="342900" indent="-342900" algn="justLow">
              <a:spcBef>
                <a:spcPct val="20000"/>
              </a:spcBef>
              <a:buClr>
                <a:schemeClr val="hlink"/>
              </a:buClr>
              <a:buSzPct val="70000"/>
              <a:defRPr/>
            </a:pPr>
            <a:r>
              <a:rPr lang="ar-SA" b="1" kern="0" dirty="0">
                <a:solidFill>
                  <a:srgbClr val="00B0F0"/>
                </a:solidFill>
                <a:cs typeface="Traditional Arabic" pitchFamily="18" charset="-78"/>
              </a:rPr>
              <a:t>يكره</a:t>
            </a:r>
            <a:r>
              <a:rPr lang="ar-SA" kern="0" dirty="0">
                <a:cs typeface="Traditional Arabic" pitchFamily="18" charset="-78"/>
              </a:rPr>
              <a:t> : لمن لا يحتاج إليه ، ويَخْشى عدم قيامه بحقوق الزوجة ، فيظلمها إن تزوج.</a:t>
            </a:r>
          </a:p>
          <a:p>
            <a:pPr marL="342900" indent="-342900" algn="justLow">
              <a:spcBef>
                <a:spcPct val="20000"/>
              </a:spcBef>
              <a:buClr>
                <a:schemeClr val="hlink"/>
              </a:buClr>
              <a:buSzPct val="70000"/>
              <a:defRPr/>
            </a:pPr>
            <a:r>
              <a:rPr lang="ar-SA" b="1" kern="0" dirty="0">
                <a:solidFill>
                  <a:srgbClr val="00B0F0"/>
                </a:solidFill>
                <a:cs typeface="Traditional Arabic" pitchFamily="18" charset="-78"/>
              </a:rPr>
              <a:t>يباح</a:t>
            </a:r>
            <a:r>
              <a:rPr lang="ar-SA" kern="0" dirty="0">
                <a:cs typeface="Traditional Arabic" pitchFamily="18" charset="-78"/>
              </a:rPr>
              <a:t> : في غير ما تقدم .</a:t>
            </a:r>
          </a:p>
        </p:txBody>
      </p:sp>
    </p:spTree>
    <p:extLst>
      <p:ext uri="{BB962C8B-B14F-4D97-AF65-F5344CB8AC3E}">
        <p14:creationId xmlns:p14="http://schemas.microsoft.com/office/powerpoint/2010/main" val="5021923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Low">
              <a:spcBef>
                <a:spcPct val="20000"/>
              </a:spcBef>
              <a:buClr>
                <a:schemeClr val="hlink"/>
              </a:buClr>
              <a:buSzPct val="70000"/>
            </a:pPr>
            <a:r>
              <a:rPr lang="ar-SA" altLang="ar-SA" b="1" dirty="0">
                <a:solidFill>
                  <a:srgbClr val="FFC000"/>
                </a:solidFill>
                <a:cs typeface="Traditional Arabic" panose="02020603050405020304" pitchFamily="18" charset="-78"/>
              </a:rPr>
              <a:t>ج) الترغيب في النكاح </a:t>
            </a:r>
            <a:r>
              <a:rPr lang="ar-SA" altLang="ar-SA" dirty="0">
                <a:cs typeface="Traditional Arabic" panose="02020603050405020304" pitchFamily="18" charset="-78"/>
              </a:rPr>
              <a:t>: النصوص الشرعية المرغبة في النكاح :</a:t>
            </a:r>
          </a:p>
          <a:p>
            <a:pPr algn="justLow">
              <a:spcBef>
                <a:spcPct val="20000"/>
              </a:spcBef>
              <a:buClr>
                <a:schemeClr val="hlink"/>
              </a:buClr>
              <a:buSzPct val="70000"/>
            </a:pPr>
            <a:r>
              <a:rPr lang="ar-SA" altLang="ar-SA" dirty="0">
                <a:cs typeface="Traditional Arabic" panose="02020603050405020304" pitchFamily="18" charset="-78"/>
              </a:rPr>
              <a:t>قال تعالى : </a:t>
            </a:r>
            <a:r>
              <a:rPr lang="ar-SA" altLang="ar-SA" dirty="0">
                <a:latin typeface="QCF_BSML" pitchFamily="2" charset="2"/>
              </a:rPr>
              <a:t>ﭽ</a:t>
            </a:r>
            <a:r>
              <a:rPr lang="ar-SA" altLang="ar-SA" dirty="0"/>
              <a:t> </a:t>
            </a:r>
            <a:r>
              <a:rPr lang="ar-SA" altLang="ar-SA" dirty="0">
                <a:latin typeface="QCF_P077" pitchFamily="2" charset="2"/>
              </a:rPr>
              <a:t>ﮊ    ﮋ  ﮌ  ﮍ  ﮎ  ﮏ  ﮐ  ﮑ  </a:t>
            </a:r>
            <a:r>
              <a:rPr lang="ar-SA" altLang="ar-SA" dirty="0" err="1">
                <a:latin typeface="QCF_P077" pitchFamily="2" charset="2"/>
              </a:rPr>
              <a:t>ﮒﮓ</a:t>
            </a:r>
            <a:r>
              <a:rPr lang="ar-SA" altLang="ar-SA" dirty="0">
                <a:latin typeface="QCF_P077" pitchFamily="2" charset="2"/>
              </a:rPr>
              <a:t>  </a:t>
            </a:r>
            <a:r>
              <a:rPr lang="ar-SA" altLang="ar-SA" dirty="0">
                <a:latin typeface="QCF_BSML" pitchFamily="2" charset="2"/>
              </a:rPr>
              <a:t>ﭼ</a:t>
            </a:r>
            <a:r>
              <a:rPr lang="ar-SA" altLang="ar-SA" dirty="0"/>
              <a:t> </a:t>
            </a:r>
            <a:r>
              <a:rPr lang="ar-SA" altLang="ar-SA" dirty="0">
                <a:cs typeface="Traditional Arabic" panose="02020603050405020304" pitchFamily="18" charset="-78"/>
              </a:rPr>
              <a:t>.</a:t>
            </a:r>
          </a:p>
          <a:p>
            <a:pPr algn="justLow">
              <a:spcBef>
                <a:spcPct val="20000"/>
              </a:spcBef>
              <a:buClr>
                <a:schemeClr val="hlink"/>
              </a:buClr>
              <a:buSzPct val="70000"/>
            </a:pPr>
            <a:r>
              <a:rPr lang="ar-SA" altLang="ar-SA" dirty="0">
                <a:cs typeface="Traditional Arabic" panose="02020603050405020304" pitchFamily="18" charset="-78"/>
              </a:rPr>
              <a:t>قول النبي </a:t>
            </a:r>
            <a:r>
              <a:rPr lang="en-US" altLang="ar-SA" dirty="0">
                <a:cs typeface="Traditional Arabic" panose="02020603050405020304" pitchFamily="18" charset="-78"/>
                <a:sym typeface="AGA Arabesque" panose="05010101010101010101" pitchFamily="2" charset="2"/>
              </a:rPr>
              <a:t></a:t>
            </a:r>
            <a:r>
              <a:rPr lang="ar-SA" altLang="ar-SA" dirty="0">
                <a:cs typeface="Traditional Arabic" panose="02020603050405020304" pitchFamily="18" charset="-78"/>
              </a:rPr>
              <a:t> : ” يا معشر الشباب من استطاع منكم الباءة فليتزوج ... ” .</a:t>
            </a:r>
          </a:p>
          <a:p>
            <a:pPr algn="justLow">
              <a:spcBef>
                <a:spcPct val="20000"/>
              </a:spcBef>
              <a:buClr>
                <a:schemeClr val="hlink"/>
              </a:buClr>
              <a:buSzPct val="70000"/>
            </a:pPr>
            <a:r>
              <a:rPr lang="ar-SA" altLang="ar-SA" dirty="0">
                <a:cs typeface="Traditional Arabic" panose="02020603050405020304" pitchFamily="18" charset="-78"/>
              </a:rPr>
              <a:t>قول النبي </a:t>
            </a:r>
            <a:r>
              <a:rPr lang="en-US" altLang="ar-SA" dirty="0">
                <a:cs typeface="Traditional Arabic" panose="02020603050405020304" pitchFamily="18" charset="-78"/>
                <a:sym typeface="AGA Arabesque" panose="05010101010101010101" pitchFamily="2" charset="2"/>
              </a:rPr>
              <a:t></a:t>
            </a:r>
            <a:r>
              <a:rPr lang="ar-SA" altLang="ar-SA" dirty="0">
                <a:cs typeface="Traditional Arabic" panose="02020603050405020304" pitchFamily="18" charset="-78"/>
              </a:rPr>
              <a:t> : ” تزوجوا الودود الولود ، فإني مكاثر بكم الأمم </a:t>
            </a:r>
            <a:br>
              <a:rPr lang="ar-SA" altLang="ar-SA" dirty="0">
                <a:cs typeface="Traditional Arabic" panose="02020603050405020304" pitchFamily="18" charset="-78"/>
              </a:rPr>
            </a:br>
            <a:r>
              <a:rPr lang="ar-SA" altLang="ar-SA" dirty="0">
                <a:cs typeface="Traditional Arabic" panose="02020603050405020304" pitchFamily="18" charset="-78"/>
              </a:rPr>
              <a:t>يوم القيامة ”.</a:t>
            </a:r>
          </a:p>
          <a:p>
            <a:pPr marL="0" indent="0">
              <a:buNone/>
            </a:pPr>
            <a:endParaRPr lang="ar-SA" dirty="0"/>
          </a:p>
        </p:txBody>
      </p:sp>
    </p:spTree>
    <p:extLst>
      <p:ext uri="{BB962C8B-B14F-4D97-AF65-F5344CB8AC3E}">
        <p14:creationId xmlns:p14="http://schemas.microsoft.com/office/powerpoint/2010/main" val="24747718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1146175"/>
          </a:xfrm>
        </p:spPr>
        <p:txBody>
          <a:bodyPr/>
          <a:lstStyle/>
          <a:p>
            <a:pPr marL="342900" indent="-342900">
              <a:spcBef>
                <a:spcPct val="20000"/>
              </a:spcBef>
              <a:defRPr/>
            </a:pPr>
            <a:r>
              <a:rPr lang="ar-SA" b="1" kern="0" dirty="0">
                <a:solidFill>
                  <a:srgbClr val="FFC000"/>
                </a:solidFill>
                <a:cs typeface="Traditional Arabic" pitchFamily="18" charset="-78"/>
              </a:rPr>
              <a:t>د) أركان النكاح </a:t>
            </a:r>
            <a:r>
              <a:rPr lang="ar-SA" kern="0" dirty="0">
                <a:cs typeface="Traditional Arabic" pitchFamily="18" charset="-78"/>
              </a:rPr>
              <a:t>: </a:t>
            </a:r>
            <a:endParaRPr lang="ar-SA" kern="0" dirty="0">
              <a:cs typeface="Traditional Arabic" pitchFamily="18" charset="-78"/>
            </a:endParaRPr>
          </a:p>
        </p:txBody>
      </p:sp>
      <p:sp>
        <p:nvSpPr>
          <p:cNvPr id="3" name="عنصر نائب للمحتوى 2"/>
          <p:cNvSpPr>
            <a:spLocks noGrp="1"/>
          </p:cNvSpPr>
          <p:nvPr>
            <p:ph idx="1"/>
          </p:nvPr>
        </p:nvSpPr>
        <p:spPr/>
        <p:txBody>
          <a:bodyPr/>
          <a:lstStyle/>
          <a:p>
            <a:pPr marL="0" indent="0" algn="justLow">
              <a:spcBef>
                <a:spcPct val="20000"/>
              </a:spcBef>
              <a:buClr>
                <a:schemeClr val="hlink"/>
              </a:buClr>
              <a:buSzPct val="70000"/>
              <a:buNone/>
              <a:defRPr/>
            </a:pPr>
            <a:r>
              <a:rPr lang="ar-SA" kern="0" dirty="0" smtClean="0">
                <a:solidFill>
                  <a:srgbClr val="FFC000"/>
                </a:solidFill>
                <a:cs typeface="Traditional Arabic" pitchFamily="18" charset="-78"/>
              </a:rPr>
              <a:t>الركن </a:t>
            </a:r>
            <a:r>
              <a:rPr lang="ar-SA" kern="0" dirty="0">
                <a:solidFill>
                  <a:srgbClr val="FFC000"/>
                </a:solidFill>
                <a:cs typeface="Traditional Arabic" pitchFamily="18" charset="-78"/>
              </a:rPr>
              <a:t>في اللغة </a:t>
            </a:r>
            <a:r>
              <a:rPr lang="ar-SA" kern="0" dirty="0">
                <a:cs typeface="Traditional Arabic" pitchFamily="18" charset="-78"/>
              </a:rPr>
              <a:t>: الجانب الأقوى . والركن في </a:t>
            </a:r>
            <a:r>
              <a:rPr lang="ar-SA" kern="0" dirty="0">
                <a:solidFill>
                  <a:srgbClr val="FFC000"/>
                </a:solidFill>
                <a:cs typeface="Traditional Arabic" pitchFamily="18" charset="-78"/>
              </a:rPr>
              <a:t>الاصطلاح</a:t>
            </a:r>
            <a:r>
              <a:rPr lang="ar-SA" kern="0" dirty="0">
                <a:cs typeface="Traditional Arabic" pitchFamily="18" charset="-78"/>
              </a:rPr>
              <a:t> : ما لا وجود للشيء إلا به ، كالقيام والركوع والسجود في الصلاة .</a:t>
            </a:r>
          </a:p>
          <a:p>
            <a:pPr marL="0" indent="0" algn="justLow">
              <a:spcBef>
                <a:spcPct val="20000"/>
              </a:spcBef>
              <a:buClr>
                <a:schemeClr val="hlink"/>
              </a:buClr>
              <a:buSzPct val="70000"/>
              <a:buNone/>
              <a:defRPr/>
            </a:pPr>
            <a:r>
              <a:rPr lang="ar-SA" b="1" kern="0" dirty="0">
                <a:solidFill>
                  <a:srgbClr val="E24C77"/>
                </a:solidFill>
                <a:cs typeface="Traditional Arabic" pitchFamily="18" charset="-78"/>
              </a:rPr>
              <a:t>أركان الزواج ثلاثة :</a:t>
            </a:r>
          </a:p>
          <a:p>
            <a:pPr marL="0" indent="0" algn="justLow">
              <a:spcBef>
                <a:spcPct val="20000"/>
              </a:spcBef>
              <a:buClr>
                <a:schemeClr val="hlink"/>
              </a:buClr>
              <a:buSzPct val="70000"/>
              <a:buNone/>
              <a:defRPr/>
            </a:pPr>
            <a:r>
              <a:rPr lang="ar-SA" kern="0" dirty="0">
                <a:cs typeface="Traditional Arabic" pitchFamily="18" charset="-78"/>
              </a:rPr>
              <a:t>الأول : </a:t>
            </a:r>
            <a:r>
              <a:rPr lang="ar-SA" kern="0" dirty="0">
                <a:solidFill>
                  <a:srgbClr val="FFC000"/>
                </a:solidFill>
                <a:cs typeface="Traditional Arabic" pitchFamily="18" charset="-78"/>
              </a:rPr>
              <a:t>الزوجان</a:t>
            </a:r>
            <a:r>
              <a:rPr lang="ar-SA" kern="0" dirty="0">
                <a:cs typeface="Traditional Arabic" pitchFamily="18" charset="-78"/>
              </a:rPr>
              <a:t> ( ولابد من خلوهما من موانع النكاح الشرعية ) .</a:t>
            </a:r>
          </a:p>
          <a:p>
            <a:pPr marL="0" indent="0" algn="justLow">
              <a:spcBef>
                <a:spcPct val="20000"/>
              </a:spcBef>
              <a:buClr>
                <a:schemeClr val="hlink"/>
              </a:buClr>
              <a:buSzPct val="70000"/>
              <a:buNone/>
              <a:defRPr/>
            </a:pPr>
            <a:r>
              <a:rPr lang="ar-SA" kern="0" dirty="0">
                <a:cs typeface="Traditional Arabic" pitchFamily="18" charset="-78"/>
              </a:rPr>
              <a:t>الثاني : </a:t>
            </a:r>
            <a:r>
              <a:rPr lang="ar-SA" kern="0" dirty="0">
                <a:solidFill>
                  <a:srgbClr val="FFC000"/>
                </a:solidFill>
                <a:cs typeface="Traditional Arabic" pitchFamily="18" charset="-78"/>
              </a:rPr>
              <a:t>الإيجاب</a:t>
            </a:r>
            <a:r>
              <a:rPr lang="ar-SA" kern="0" dirty="0">
                <a:cs typeface="Traditional Arabic" pitchFamily="18" charset="-78"/>
              </a:rPr>
              <a:t> ، وهو ما يحصل أولاً لإنشاء العقد ، بأن يصدر من الولي أو وكيله، كأن يقول ولي المرأة : زوجتك أو أنكحتك ابنتي على مهرٍ قدره كذا.</a:t>
            </a:r>
          </a:p>
          <a:p>
            <a:pPr marL="0" indent="0" algn="justLow">
              <a:spcBef>
                <a:spcPct val="20000"/>
              </a:spcBef>
              <a:buClr>
                <a:schemeClr val="hlink"/>
              </a:buClr>
              <a:buSzPct val="70000"/>
              <a:buNone/>
              <a:defRPr/>
            </a:pPr>
            <a:r>
              <a:rPr lang="ar-SA" kern="0" dirty="0">
                <a:cs typeface="Traditional Arabic" pitchFamily="18" charset="-78"/>
              </a:rPr>
              <a:t>الثالث : </a:t>
            </a:r>
            <a:r>
              <a:rPr lang="ar-SA" kern="0" dirty="0">
                <a:solidFill>
                  <a:srgbClr val="FFC000"/>
                </a:solidFill>
                <a:cs typeface="Traditional Arabic" pitchFamily="18" charset="-78"/>
              </a:rPr>
              <a:t>القبول</a:t>
            </a:r>
            <a:r>
              <a:rPr lang="ar-SA" kern="0" dirty="0">
                <a:cs typeface="Traditional Arabic" pitchFamily="18" charset="-78"/>
              </a:rPr>
              <a:t> ،  وهو اللفظ الدال على الرضا بالزواج ويأتي تالياً لإتمام العقد ، ويصدر من الخاطب أو وكيله، كأن يقول : قَبِلْتُ هذا النكاح .</a:t>
            </a:r>
          </a:p>
        </p:txBody>
      </p:sp>
    </p:spTree>
    <p:extLst>
      <p:ext uri="{BB962C8B-B14F-4D97-AF65-F5344CB8AC3E}">
        <p14:creationId xmlns:p14="http://schemas.microsoft.com/office/powerpoint/2010/main" val="11858736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Low">
              <a:spcBef>
                <a:spcPct val="20000"/>
              </a:spcBef>
              <a:buClr>
                <a:schemeClr val="hlink"/>
              </a:buClr>
              <a:buSzPct val="70000"/>
            </a:pPr>
            <a:r>
              <a:rPr lang="ar-SA" altLang="ar-SA" b="1" dirty="0">
                <a:solidFill>
                  <a:srgbClr val="FFC000"/>
                </a:solidFill>
                <a:cs typeface="Traditional Arabic" panose="02020603050405020304" pitchFamily="18" charset="-78"/>
              </a:rPr>
              <a:t>تابع / أركان النكاح </a:t>
            </a:r>
            <a:r>
              <a:rPr lang="ar-SA" altLang="ar-SA" dirty="0">
                <a:cs typeface="Traditional Arabic" panose="02020603050405020304" pitchFamily="18" charset="-78"/>
              </a:rPr>
              <a:t>: </a:t>
            </a:r>
          </a:p>
          <a:p>
            <a:pPr algn="justLow">
              <a:lnSpc>
                <a:spcPct val="150000"/>
              </a:lnSpc>
              <a:spcBef>
                <a:spcPct val="20000"/>
              </a:spcBef>
              <a:buClr>
                <a:schemeClr val="hlink"/>
              </a:buClr>
              <a:buSzPct val="70000"/>
            </a:pPr>
            <a:r>
              <a:rPr lang="ar-SA" altLang="ar-SA" b="1" dirty="0">
                <a:solidFill>
                  <a:srgbClr val="E24C77"/>
                </a:solidFill>
                <a:cs typeface="Traditional Arabic" panose="02020603050405020304" pitchFamily="18" charset="-78"/>
              </a:rPr>
              <a:t>الألفاظ التي ينعقد بها النكاح :</a:t>
            </a:r>
          </a:p>
          <a:p>
            <a:pPr algn="justLow">
              <a:lnSpc>
                <a:spcPct val="150000"/>
              </a:lnSpc>
              <a:spcBef>
                <a:spcPct val="20000"/>
              </a:spcBef>
              <a:buClr>
                <a:schemeClr val="hlink"/>
              </a:buClr>
              <a:buSzPct val="70000"/>
            </a:pPr>
            <a:r>
              <a:rPr lang="ar-SA" altLang="ar-SA" dirty="0">
                <a:solidFill>
                  <a:srgbClr val="FFC000"/>
                </a:solidFill>
                <a:cs typeface="Traditional Arabic" panose="02020603050405020304" pitchFamily="18" charset="-78"/>
              </a:rPr>
              <a:t>اللفظان الصريحان : </a:t>
            </a:r>
            <a:r>
              <a:rPr lang="ar-SA" altLang="ar-SA" dirty="0" err="1">
                <a:solidFill>
                  <a:srgbClr val="FFC000"/>
                </a:solidFill>
                <a:cs typeface="Traditional Arabic" panose="02020603050405020304" pitchFamily="18" charset="-78"/>
              </a:rPr>
              <a:t>الإنكاح</a:t>
            </a:r>
            <a:r>
              <a:rPr lang="ar-SA" altLang="ar-SA" dirty="0">
                <a:solidFill>
                  <a:srgbClr val="FFC000"/>
                </a:solidFill>
                <a:cs typeface="Traditional Arabic" panose="02020603050405020304" pitchFamily="18" charset="-78"/>
              </a:rPr>
              <a:t> ، التزويج </a:t>
            </a:r>
            <a:r>
              <a:rPr lang="ar-SA" altLang="ar-SA" dirty="0">
                <a:cs typeface="Traditional Arabic" panose="02020603050405020304" pitchFamily="18" charset="-78"/>
              </a:rPr>
              <a:t>. وهما الواردان في القرآن الكريم : قال الله تعالى : </a:t>
            </a:r>
            <a:r>
              <a:rPr lang="ar-SA" altLang="ar-SA" dirty="0">
                <a:latin typeface="QCF_BSML" pitchFamily="2" charset="2"/>
              </a:rPr>
              <a:t>ﭽ</a:t>
            </a:r>
            <a:r>
              <a:rPr lang="ar-SA" altLang="ar-SA" dirty="0">
                <a:latin typeface="QCF_P081" pitchFamily="2" charset="2"/>
              </a:rPr>
              <a:t> ﭰ  ﭱ  ﭲ  ﭳ  ﭴ  ﭵ   </a:t>
            </a:r>
            <a:r>
              <a:rPr lang="ar-SA" altLang="ar-SA" dirty="0" err="1">
                <a:latin typeface="QCF_P081" pitchFamily="2" charset="2"/>
              </a:rPr>
              <a:t>ﭶ</a:t>
            </a:r>
            <a:r>
              <a:rPr lang="ar-SA" altLang="ar-SA" dirty="0" err="1">
                <a:latin typeface="QCF_BSML" pitchFamily="2" charset="2"/>
              </a:rPr>
              <a:t>ﭼ</a:t>
            </a:r>
            <a:r>
              <a:rPr lang="ar-SA" altLang="ar-SA" dirty="0">
                <a:latin typeface="QCF_P081" pitchFamily="2" charset="2"/>
              </a:rPr>
              <a:t>  </a:t>
            </a:r>
            <a:r>
              <a:rPr lang="ar-SA" altLang="ar-SA" dirty="0">
                <a:cs typeface="Traditional Arabic" panose="02020603050405020304" pitchFamily="18" charset="-78"/>
              </a:rPr>
              <a:t>. وقال تعالى : </a:t>
            </a:r>
            <a:r>
              <a:rPr lang="ar-SA" altLang="ar-SA" dirty="0">
                <a:latin typeface="QCF_BSML" pitchFamily="2" charset="2"/>
              </a:rPr>
              <a:t>ﭽ</a:t>
            </a:r>
            <a:r>
              <a:rPr lang="ar-SA" altLang="ar-SA" dirty="0">
                <a:cs typeface="Traditional Arabic" panose="02020603050405020304" pitchFamily="18" charset="-78"/>
              </a:rPr>
              <a:t> </a:t>
            </a:r>
            <a:r>
              <a:rPr lang="ar-SA" altLang="ar-SA" dirty="0">
                <a:latin typeface="QCF_P423" pitchFamily="2" charset="2"/>
              </a:rPr>
              <a:t>ﮅ  ﮆ  ﮇ   ﮈ  ﮉ  </a:t>
            </a:r>
            <a:r>
              <a:rPr lang="ar-SA" altLang="ar-SA" dirty="0" err="1">
                <a:latin typeface="QCF_P423" pitchFamily="2" charset="2"/>
              </a:rPr>
              <a:t>ﮊ</a:t>
            </a:r>
            <a:r>
              <a:rPr lang="ar-SA" altLang="ar-SA" dirty="0" err="1">
                <a:latin typeface="QCF_BSML" pitchFamily="2" charset="2"/>
              </a:rPr>
              <a:t>ﭼ</a:t>
            </a:r>
            <a:r>
              <a:rPr lang="ar-SA" altLang="ar-SA" dirty="0">
                <a:latin typeface="QCF_P423" pitchFamily="2" charset="2"/>
              </a:rPr>
              <a:t>  </a:t>
            </a:r>
            <a:r>
              <a:rPr lang="ar-SA" altLang="ar-SA" dirty="0">
                <a:cs typeface="Traditional Arabic" panose="02020603050405020304" pitchFamily="18" charset="-78"/>
              </a:rPr>
              <a:t>، فيعمل بهما تعبداً واحتياطاً ، ولا ينعقد الزواج بغيرهما ولو كان بغير اللغة العربية . </a:t>
            </a:r>
          </a:p>
          <a:p>
            <a:pPr algn="justLow">
              <a:lnSpc>
                <a:spcPct val="150000"/>
              </a:lnSpc>
              <a:spcBef>
                <a:spcPct val="20000"/>
              </a:spcBef>
              <a:buClr>
                <a:schemeClr val="hlink"/>
              </a:buClr>
              <a:buSzPct val="70000"/>
            </a:pPr>
            <a:r>
              <a:rPr lang="ar-SA" altLang="ar-SA" dirty="0">
                <a:cs typeface="Traditional Arabic" panose="02020603050405020304" pitchFamily="18" charset="-78"/>
              </a:rPr>
              <a:t>* </a:t>
            </a:r>
            <a:r>
              <a:rPr lang="ar-SA" altLang="ar-SA" dirty="0">
                <a:solidFill>
                  <a:srgbClr val="FFC000"/>
                </a:solidFill>
                <a:cs typeface="Traditional Arabic" panose="02020603050405020304" pitchFamily="18" charset="-78"/>
              </a:rPr>
              <a:t>الأخرس</a:t>
            </a:r>
            <a:r>
              <a:rPr lang="ar-SA" altLang="ar-SA" dirty="0">
                <a:cs typeface="Traditional Arabic" panose="02020603050405020304" pitchFamily="18" charset="-78"/>
              </a:rPr>
              <a:t> فتعتبر إشارته المعهودة المفهومة .</a:t>
            </a:r>
          </a:p>
          <a:p>
            <a:pPr marL="0" indent="0">
              <a:buNone/>
            </a:pPr>
            <a:endParaRPr lang="ar-SA" dirty="0"/>
          </a:p>
        </p:txBody>
      </p:sp>
    </p:spTree>
    <p:extLst>
      <p:ext uri="{BB962C8B-B14F-4D97-AF65-F5344CB8AC3E}">
        <p14:creationId xmlns:p14="http://schemas.microsoft.com/office/powerpoint/2010/main" val="25427852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Low">
              <a:spcBef>
                <a:spcPct val="20000"/>
              </a:spcBef>
              <a:buClr>
                <a:schemeClr val="hlink"/>
              </a:buClr>
              <a:buSzPct val="70000"/>
            </a:pPr>
            <a:r>
              <a:rPr lang="ar-SA" altLang="ar-SA" b="1" dirty="0">
                <a:solidFill>
                  <a:srgbClr val="FFC000"/>
                </a:solidFill>
                <a:cs typeface="Traditional Arabic" panose="02020603050405020304" pitchFamily="18" charset="-78"/>
              </a:rPr>
              <a:t>هـ) شروط النكاح </a:t>
            </a:r>
            <a:r>
              <a:rPr lang="ar-SA" altLang="ar-SA" dirty="0">
                <a:cs typeface="Traditional Arabic" panose="02020603050405020304" pitchFamily="18" charset="-78"/>
              </a:rPr>
              <a:t>: </a:t>
            </a:r>
          </a:p>
          <a:p>
            <a:pPr algn="justLow">
              <a:spcBef>
                <a:spcPct val="20000"/>
              </a:spcBef>
              <a:buClr>
                <a:schemeClr val="hlink"/>
              </a:buClr>
              <a:buSzPct val="70000"/>
            </a:pPr>
            <a:r>
              <a:rPr lang="ar-SA" altLang="ar-SA" dirty="0">
                <a:solidFill>
                  <a:srgbClr val="FFC000"/>
                </a:solidFill>
                <a:cs typeface="Traditional Arabic" panose="02020603050405020304" pitchFamily="18" charset="-78"/>
              </a:rPr>
              <a:t>النكاح أغلظ المواثيق</a:t>
            </a:r>
            <a:r>
              <a:rPr lang="ar-SA" altLang="ar-SA" dirty="0">
                <a:cs typeface="Traditional Arabic" panose="02020603050405020304" pitchFamily="18" charset="-78"/>
              </a:rPr>
              <a:t>، قال تعالى : </a:t>
            </a:r>
            <a:r>
              <a:rPr lang="ar-SA" altLang="ar-SA" dirty="0" err="1">
                <a:latin typeface="QCF_BSML" pitchFamily="2" charset="2"/>
              </a:rPr>
              <a:t>ﭽ</a:t>
            </a:r>
            <a:r>
              <a:rPr lang="ar-SA" altLang="ar-SA" dirty="0" err="1">
                <a:latin typeface="QCF_P081" pitchFamily="2" charset="2"/>
              </a:rPr>
              <a:t>ﭫ</a:t>
            </a:r>
            <a:r>
              <a:rPr lang="ar-SA" altLang="ar-SA" dirty="0">
                <a:latin typeface="QCF_P081" pitchFamily="2" charset="2"/>
              </a:rPr>
              <a:t>  ﭬ  ﭭ    </a:t>
            </a:r>
            <a:r>
              <a:rPr lang="ar-SA" altLang="ar-SA" dirty="0" err="1">
                <a:latin typeface="QCF_P081" pitchFamily="2" charset="2"/>
              </a:rPr>
              <a:t>ﭮ</a:t>
            </a:r>
            <a:r>
              <a:rPr lang="ar-SA" altLang="ar-SA" dirty="0" err="1">
                <a:latin typeface="QCF_BSML" pitchFamily="2" charset="2"/>
              </a:rPr>
              <a:t>ﭼ</a:t>
            </a:r>
            <a:r>
              <a:rPr lang="ar-SA" altLang="ar-SA" dirty="0">
                <a:cs typeface="Traditional Arabic" panose="02020603050405020304" pitchFamily="18" charset="-78"/>
              </a:rPr>
              <a:t> . </a:t>
            </a:r>
          </a:p>
          <a:p>
            <a:pPr algn="justLow">
              <a:spcBef>
                <a:spcPct val="20000"/>
              </a:spcBef>
              <a:buClr>
                <a:schemeClr val="hlink"/>
              </a:buClr>
              <a:buSzPct val="70000"/>
            </a:pPr>
            <a:r>
              <a:rPr lang="ar-SA" altLang="ar-SA" dirty="0">
                <a:solidFill>
                  <a:srgbClr val="FFC000"/>
                </a:solidFill>
                <a:cs typeface="Traditional Arabic" panose="02020603050405020304" pitchFamily="18" charset="-78"/>
              </a:rPr>
              <a:t>الغرض من الشروط </a:t>
            </a:r>
            <a:r>
              <a:rPr lang="ar-SA" altLang="ar-SA" dirty="0">
                <a:cs typeface="Traditional Arabic" panose="02020603050405020304" pitchFamily="18" charset="-78"/>
              </a:rPr>
              <a:t>: حماية الأسرة الناشئة من التصدع والتفكك ، ولتحقيق أهداف النكاح الشرعية .</a:t>
            </a:r>
          </a:p>
          <a:p>
            <a:pPr algn="justLow">
              <a:spcBef>
                <a:spcPct val="20000"/>
              </a:spcBef>
              <a:buClr>
                <a:schemeClr val="hlink"/>
              </a:buClr>
              <a:buSzPct val="70000"/>
            </a:pPr>
            <a:r>
              <a:rPr lang="ar-SA" altLang="ar-SA" b="1" dirty="0">
                <a:solidFill>
                  <a:srgbClr val="00B0F0"/>
                </a:solidFill>
                <a:cs typeface="Traditional Arabic" panose="02020603050405020304" pitchFamily="18" charset="-78"/>
              </a:rPr>
              <a:t>الشروط هي :</a:t>
            </a:r>
          </a:p>
          <a:p>
            <a:pPr algn="justLow">
              <a:spcBef>
                <a:spcPct val="20000"/>
              </a:spcBef>
              <a:buClr>
                <a:schemeClr val="hlink"/>
              </a:buClr>
              <a:buSzPct val="70000"/>
            </a:pPr>
            <a:r>
              <a:rPr lang="ar-SA" altLang="ar-SA" dirty="0">
                <a:solidFill>
                  <a:srgbClr val="C00000"/>
                </a:solidFill>
                <a:cs typeface="Traditional Arabic" panose="02020603050405020304" pitchFamily="18" charset="-78"/>
              </a:rPr>
              <a:t>الأول</a:t>
            </a:r>
            <a:r>
              <a:rPr lang="ar-SA" altLang="ar-SA" dirty="0">
                <a:cs typeface="Traditional Arabic" panose="02020603050405020304" pitchFamily="18" charset="-78"/>
              </a:rPr>
              <a:t> : تعيين الزوجين بالتسمية ، أو الوصف الممَيِّز .</a:t>
            </a:r>
          </a:p>
          <a:p>
            <a:pPr algn="justLow">
              <a:spcBef>
                <a:spcPct val="20000"/>
              </a:spcBef>
              <a:buClr>
                <a:schemeClr val="hlink"/>
              </a:buClr>
              <a:buSzPct val="70000"/>
            </a:pPr>
            <a:r>
              <a:rPr lang="ar-SA" altLang="ar-SA" dirty="0">
                <a:solidFill>
                  <a:srgbClr val="C00000"/>
                </a:solidFill>
                <a:cs typeface="Traditional Arabic" panose="02020603050405020304" pitchFamily="18" charset="-78"/>
              </a:rPr>
              <a:t>الثاني</a:t>
            </a:r>
            <a:r>
              <a:rPr lang="ar-SA" altLang="ar-SA" dirty="0">
                <a:cs typeface="Traditional Arabic" panose="02020603050405020304" pitchFamily="18" charset="-78"/>
              </a:rPr>
              <a:t> : رضا كلا الزوجين ، فلا إكراه ، ورضا المرأة أساس العقد بكراً كانت أم ثيباً ، قال النبي </a:t>
            </a:r>
            <a:r>
              <a:rPr lang="en-US" altLang="ar-SA" dirty="0">
                <a:cs typeface="Traditional Arabic" panose="02020603050405020304" pitchFamily="18" charset="-78"/>
                <a:sym typeface="AGA Arabesque" panose="05010101010101010101" pitchFamily="2" charset="2"/>
              </a:rPr>
              <a:t></a:t>
            </a:r>
            <a:r>
              <a:rPr lang="ar-SA" altLang="ar-SA" dirty="0">
                <a:cs typeface="Traditional Arabic" panose="02020603050405020304" pitchFamily="18" charset="-78"/>
              </a:rPr>
              <a:t> : ” لا تنكح الأيم حتى تستأمر ، ولا تنكح البكر حتى </a:t>
            </a:r>
            <a:br>
              <a:rPr lang="ar-SA" altLang="ar-SA" dirty="0">
                <a:cs typeface="Traditional Arabic" panose="02020603050405020304" pitchFamily="18" charset="-78"/>
              </a:rPr>
            </a:br>
            <a:r>
              <a:rPr lang="ar-SA" altLang="ar-SA" dirty="0">
                <a:cs typeface="Traditional Arabic" panose="02020603050405020304" pitchFamily="18" charset="-78"/>
              </a:rPr>
              <a:t>تستأذن ...” </a:t>
            </a:r>
          </a:p>
          <a:p>
            <a:pPr marL="0" indent="0">
              <a:buNone/>
            </a:pPr>
            <a:endParaRPr lang="ar-SA" dirty="0"/>
          </a:p>
        </p:txBody>
      </p:sp>
    </p:spTree>
    <p:extLst>
      <p:ext uri="{BB962C8B-B14F-4D97-AF65-F5344CB8AC3E}">
        <p14:creationId xmlns:p14="http://schemas.microsoft.com/office/powerpoint/2010/main" val="41432739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تابع / شروط النكاح </a:t>
            </a:r>
            <a:r>
              <a:rPr lang="ar-SA" b="1" kern="0" dirty="0">
                <a:solidFill>
                  <a:srgbClr val="00B0F0"/>
                </a:solidFill>
                <a:cs typeface="Traditional Arabic" pitchFamily="18" charset="-78"/>
              </a:rPr>
              <a:t>( الشروط ) </a:t>
            </a:r>
            <a:r>
              <a:rPr lang="ar-SA" kern="0" dirty="0">
                <a:cs typeface="Traditional Arabic" pitchFamily="18" charset="-78"/>
              </a:rPr>
              <a:t>: </a:t>
            </a:r>
          </a:p>
          <a:p>
            <a:pPr marL="342900" indent="-342900" algn="justLow">
              <a:spcBef>
                <a:spcPct val="20000"/>
              </a:spcBef>
              <a:buClr>
                <a:schemeClr val="hlink"/>
              </a:buClr>
              <a:buSzPct val="70000"/>
              <a:defRPr/>
            </a:pPr>
            <a:endParaRPr lang="ar-SA" kern="0" dirty="0">
              <a:cs typeface="Traditional Arabic" pitchFamily="18" charset="-78"/>
            </a:endParaRPr>
          </a:p>
          <a:p>
            <a:pPr algn="justLow">
              <a:spcBef>
                <a:spcPct val="20000"/>
              </a:spcBef>
              <a:buClr>
                <a:schemeClr val="hlink"/>
              </a:buClr>
              <a:buSzPct val="70000"/>
              <a:defRPr/>
            </a:pPr>
            <a:r>
              <a:rPr lang="ar-SA" kern="0" dirty="0">
                <a:solidFill>
                  <a:srgbClr val="FFC000"/>
                </a:solidFill>
                <a:cs typeface="Traditional Arabic" pitchFamily="18" charset="-78"/>
              </a:rPr>
              <a:t>إذن البكر </a:t>
            </a:r>
            <a:r>
              <a:rPr lang="ar-SA" kern="0" dirty="0">
                <a:cs typeface="Traditional Arabic" pitchFamily="18" charset="-78"/>
              </a:rPr>
              <a:t>السكوت لأنه يغلب عليها الحياء . وأما </a:t>
            </a:r>
            <a:r>
              <a:rPr lang="ar-SA" kern="0" dirty="0">
                <a:solidFill>
                  <a:srgbClr val="FFC000"/>
                </a:solidFill>
                <a:cs typeface="Traditional Arabic" pitchFamily="18" charset="-78"/>
              </a:rPr>
              <a:t>الثيب</a:t>
            </a:r>
            <a:r>
              <a:rPr lang="ar-SA" kern="0" dirty="0">
                <a:cs typeface="Traditional Arabic" pitchFamily="18" charset="-78"/>
              </a:rPr>
              <a:t> فلا بد أن </a:t>
            </a:r>
            <a:r>
              <a:rPr lang="ar-SA" kern="0" dirty="0">
                <a:solidFill>
                  <a:srgbClr val="FFC000"/>
                </a:solidFill>
                <a:cs typeface="Traditional Arabic" pitchFamily="18" charset="-78"/>
              </a:rPr>
              <a:t>تصرح</a:t>
            </a:r>
            <a:r>
              <a:rPr lang="ar-SA" kern="0" dirty="0">
                <a:cs typeface="Traditional Arabic" pitchFamily="18" charset="-78"/>
              </a:rPr>
              <a:t> .</a:t>
            </a:r>
          </a:p>
          <a:p>
            <a:pPr algn="justLow">
              <a:spcBef>
                <a:spcPct val="20000"/>
              </a:spcBef>
              <a:buClr>
                <a:schemeClr val="hlink"/>
              </a:buClr>
              <a:buSzPct val="70000"/>
              <a:defRPr/>
            </a:pPr>
            <a:endParaRPr lang="ar-SA" kern="0" dirty="0">
              <a:cs typeface="Traditional Arabic" pitchFamily="18" charset="-78"/>
            </a:endParaRPr>
          </a:p>
          <a:p>
            <a:pPr algn="justLow">
              <a:spcBef>
                <a:spcPct val="20000"/>
              </a:spcBef>
              <a:buClr>
                <a:schemeClr val="hlink"/>
              </a:buClr>
              <a:buSzPct val="70000"/>
              <a:defRPr/>
            </a:pPr>
            <a:r>
              <a:rPr lang="ar-SA" kern="0" dirty="0">
                <a:solidFill>
                  <a:srgbClr val="C00000"/>
                </a:solidFill>
                <a:cs typeface="Traditional Arabic" pitchFamily="18" charset="-78"/>
              </a:rPr>
              <a:t>الثالث </a:t>
            </a:r>
            <a:r>
              <a:rPr lang="ar-SA" kern="0" dirty="0">
                <a:cs typeface="Traditional Arabic" pitchFamily="18" charset="-78"/>
              </a:rPr>
              <a:t>: الإشهاد على العقد، قال النبي </a:t>
            </a:r>
            <a:r>
              <a:rPr lang="en-US" dirty="0">
                <a:cs typeface="Traditional Arabic" pitchFamily="18" charset="-78"/>
                <a:sym typeface="AGA Arabesque" pitchFamily="2" charset="2"/>
              </a:rPr>
              <a:t></a:t>
            </a:r>
            <a:r>
              <a:rPr lang="ar-SA" kern="0" dirty="0">
                <a:cs typeface="Traditional Arabic" pitchFamily="18" charset="-78"/>
              </a:rPr>
              <a:t> : ” لا نكاح إلا بوليّ وشاهدي عدل”</a:t>
            </a:r>
          </a:p>
          <a:p>
            <a:pPr algn="justLow">
              <a:spcBef>
                <a:spcPct val="20000"/>
              </a:spcBef>
              <a:buClr>
                <a:schemeClr val="hlink"/>
              </a:buClr>
              <a:buSzPct val="70000"/>
              <a:defRPr/>
            </a:pPr>
            <a:r>
              <a:rPr lang="ar-SA" kern="0" dirty="0">
                <a:solidFill>
                  <a:srgbClr val="FFC000"/>
                </a:solidFill>
                <a:cs typeface="Traditional Arabic" pitchFamily="18" charset="-78"/>
              </a:rPr>
              <a:t>والحكمة من وجوب الإشهاد :</a:t>
            </a:r>
          </a:p>
          <a:p>
            <a:pPr algn="justLow">
              <a:spcBef>
                <a:spcPct val="20000"/>
              </a:spcBef>
              <a:buClr>
                <a:schemeClr val="hlink"/>
              </a:buClr>
              <a:buSzPct val="70000"/>
              <a:defRPr/>
            </a:pPr>
            <a:r>
              <a:rPr lang="ar-SA" kern="0" dirty="0">
                <a:cs typeface="Traditional Arabic" pitchFamily="18" charset="-78"/>
              </a:rPr>
              <a:t>1- في العقد حق للأولاد والمحارم ، فالشاهدة تمنع الجحود ، وتمنع ضياع النسب ، وتمنع تزوج المحارم .</a:t>
            </a:r>
          </a:p>
          <a:p>
            <a:pPr algn="justLow">
              <a:spcBef>
                <a:spcPct val="20000"/>
              </a:spcBef>
              <a:buClr>
                <a:schemeClr val="hlink"/>
              </a:buClr>
              <a:buSzPct val="70000"/>
              <a:defRPr/>
            </a:pPr>
            <a:r>
              <a:rPr lang="ar-SA" kern="0" dirty="0">
                <a:cs typeface="Traditional Arabic" pitchFamily="18" charset="-78"/>
              </a:rPr>
              <a:t>2- الإشهاد ينفي التهم عن الأعراض ، أو الظنون السيئة .***</a:t>
            </a:r>
          </a:p>
        </p:txBody>
      </p:sp>
    </p:spTree>
    <p:extLst>
      <p:ext uri="{BB962C8B-B14F-4D97-AF65-F5344CB8AC3E}">
        <p14:creationId xmlns:p14="http://schemas.microsoft.com/office/powerpoint/2010/main" val="3507914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Low">
              <a:lnSpc>
                <a:spcPct val="150000"/>
              </a:lnSpc>
              <a:spcBef>
                <a:spcPct val="20000"/>
              </a:spcBef>
              <a:buClr>
                <a:schemeClr val="hlink"/>
              </a:buClr>
              <a:buSzPct val="70000"/>
            </a:pPr>
            <a:r>
              <a:rPr lang="ar-SA" altLang="ar-SA" b="1" dirty="0">
                <a:solidFill>
                  <a:srgbClr val="FFC000"/>
                </a:solidFill>
                <a:cs typeface="Traditional Arabic" panose="02020603050405020304" pitchFamily="18" charset="-78"/>
              </a:rPr>
              <a:t>تابع / شروط النكاح </a:t>
            </a:r>
            <a:r>
              <a:rPr lang="ar-SA" altLang="ar-SA" b="1" dirty="0">
                <a:solidFill>
                  <a:srgbClr val="00B0F0"/>
                </a:solidFill>
                <a:cs typeface="Traditional Arabic" panose="02020603050405020304" pitchFamily="18" charset="-78"/>
              </a:rPr>
              <a:t>( الشروط ) </a:t>
            </a:r>
            <a:r>
              <a:rPr lang="ar-SA" altLang="ar-SA" dirty="0">
                <a:cs typeface="Traditional Arabic" panose="02020603050405020304" pitchFamily="18" charset="-78"/>
              </a:rPr>
              <a:t>: </a:t>
            </a:r>
          </a:p>
          <a:p>
            <a:pPr algn="justLow">
              <a:lnSpc>
                <a:spcPct val="150000"/>
              </a:lnSpc>
              <a:spcBef>
                <a:spcPct val="20000"/>
              </a:spcBef>
              <a:buClr>
                <a:schemeClr val="hlink"/>
              </a:buClr>
              <a:buSzPct val="70000"/>
            </a:pPr>
            <a:r>
              <a:rPr lang="ar-SA" altLang="ar-SA" dirty="0">
                <a:solidFill>
                  <a:srgbClr val="C00000"/>
                </a:solidFill>
                <a:cs typeface="Traditional Arabic" panose="02020603050405020304" pitchFamily="18" charset="-78"/>
              </a:rPr>
              <a:t>الرابع </a:t>
            </a:r>
            <a:r>
              <a:rPr lang="ar-SA" altLang="ar-SA" dirty="0">
                <a:cs typeface="Traditional Arabic" panose="02020603050405020304" pitchFamily="18" charset="-78"/>
              </a:rPr>
              <a:t>: موافقة الوَلِيّ ( الأب ، الأخ ) فلا تزوج المرأة نفسها ولا غيرها، لما يأتي :</a:t>
            </a:r>
          </a:p>
          <a:p>
            <a:pPr algn="justLow">
              <a:lnSpc>
                <a:spcPct val="150000"/>
              </a:lnSpc>
              <a:spcBef>
                <a:spcPct val="20000"/>
              </a:spcBef>
              <a:buClr>
                <a:schemeClr val="hlink"/>
              </a:buClr>
              <a:buSzPct val="70000"/>
            </a:pPr>
            <a:r>
              <a:rPr lang="ar-SA" altLang="ar-SA" dirty="0">
                <a:cs typeface="Traditional Arabic" panose="02020603050405020304" pitchFamily="18" charset="-78"/>
              </a:rPr>
              <a:t>1- مخاطبة الله تعالى للأولياء بالنكاح </a:t>
            </a:r>
            <a:r>
              <a:rPr lang="ar-SA" altLang="ar-SA" dirty="0">
                <a:latin typeface="QCF_BSML" pitchFamily="2" charset="2"/>
              </a:rPr>
              <a:t>ﭽ </a:t>
            </a:r>
            <a:r>
              <a:rPr lang="ar-SA" altLang="ar-SA" dirty="0">
                <a:latin typeface="QCF_P354" pitchFamily="2" charset="2"/>
              </a:rPr>
              <a:t>ﭑ  ﭒ  </a:t>
            </a:r>
            <a:r>
              <a:rPr lang="ar-SA" altLang="ar-SA" dirty="0">
                <a:latin typeface="QCF_BSML" pitchFamily="2" charset="2"/>
              </a:rPr>
              <a:t>ﭼ</a:t>
            </a:r>
            <a:r>
              <a:rPr lang="ar-SA" altLang="ar-SA" dirty="0">
                <a:cs typeface="Traditional Arabic" panose="02020603050405020304" pitchFamily="18" charset="-78"/>
              </a:rPr>
              <a:t> .</a:t>
            </a:r>
          </a:p>
          <a:p>
            <a:pPr algn="justLow">
              <a:lnSpc>
                <a:spcPct val="150000"/>
              </a:lnSpc>
              <a:spcBef>
                <a:spcPct val="20000"/>
              </a:spcBef>
              <a:buClr>
                <a:schemeClr val="hlink"/>
              </a:buClr>
              <a:buSzPct val="70000"/>
            </a:pPr>
            <a:r>
              <a:rPr lang="ar-SA" altLang="ar-SA" dirty="0">
                <a:cs typeface="Traditional Arabic" panose="02020603050405020304" pitchFamily="18" charset="-78"/>
              </a:rPr>
              <a:t>2- قول النبي </a:t>
            </a:r>
            <a:r>
              <a:rPr lang="en-US" altLang="ar-SA" dirty="0">
                <a:cs typeface="Traditional Arabic" panose="02020603050405020304" pitchFamily="18" charset="-78"/>
                <a:sym typeface="AGA Arabesque" panose="05010101010101010101" pitchFamily="2" charset="2"/>
              </a:rPr>
              <a:t></a:t>
            </a:r>
            <a:r>
              <a:rPr lang="ar-SA" altLang="ar-SA" dirty="0">
                <a:cs typeface="Traditional Arabic" panose="02020603050405020304" pitchFamily="18" charset="-78"/>
              </a:rPr>
              <a:t> : ” لا نكاح إلا بوليّ ” ومعناه : لا نكاح شرعي إلى بولي . ويؤكده حديث عائشة رضي الله عنها أن النبي </a:t>
            </a:r>
            <a:r>
              <a:rPr lang="en-US" altLang="ar-SA" dirty="0">
                <a:cs typeface="Traditional Arabic" panose="02020603050405020304" pitchFamily="18" charset="-78"/>
                <a:sym typeface="AGA Arabesque" panose="05010101010101010101" pitchFamily="2" charset="2"/>
              </a:rPr>
              <a:t></a:t>
            </a:r>
            <a:r>
              <a:rPr lang="ar-SA" altLang="ar-SA" dirty="0">
                <a:cs typeface="Traditional Arabic" panose="02020603050405020304" pitchFamily="18" charset="-78"/>
              </a:rPr>
              <a:t> قال : ” أيما امرأة نكحت بغير إذن وليها فنكاحها باطل ( ثلاثاً ) ” .</a:t>
            </a:r>
            <a:endParaRPr lang="ar-SA" altLang="ar-SA" dirty="0">
              <a:cs typeface="Traditional Arabic" panose="02020603050405020304" pitchFamily="18" charset="-78"/>
            </a:endParaRPr>
          </a:p>
        </p:txBody>
      </p:sp>
    </p:spTree>
    <p:extLst>
      <p:ext uri="{BB962C8B-B14F-4D97-AF65-F5344CB8AC3E}">
        <p14:creationId xmlns:p14="http://schemas.microsoft.com/office/powerpoint/2010/main" val="30337019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تابع / شروط النكاح </a:t>
            </a:r>
            <a:r>
              <a:rPr lang="ar-SA" b="1" kern="0" dirty="0">
                <a:solidFill>
                  <a:srgbClr val="00B0F0"/>
                </a:solidFill>
                <a:cs typeface="Traditional Arabic" pitchFamily="18" charset="-78"/>
              </a:rPr>
              <a:t>( الشروط ) </a:t>
            </a:r>
            <a:r>
              <a:rPr lang="ar-SA" kern="0" dirty="0">
                <a:cs typeface="Traditional Arabic" pitchFamily="18" charset="-78"/>
              </a:rPr>
              <a:t>: </a:t>
            </a:r>
          </a:p>
          <a:p>
            <a:pPr algn="justLow">
              <a:spcBef>
                <a:spcPct val="20000"/>
              </a:spcBef>
              <a:buClr>
                <a:schemeClr val="hlink"/>
              </a:buClr>
              <a:buSzPct val="70000"/>
              <a:defRPr/>
            </a:pPr>
            <a:r>
              <a:rPr lang="ar-SA" kern="0" dirty="0">
                <a:solidFill>
                  <a:srgbClr val="FFC000"/>
                </a:solidFill>
                <a:cs typeface="Traditional Arabic" pitchFamily="18" charset="-78"/>
              </a:rPr>
              <a:t>والحكمة من اشتراط الولي :</a:t>
            </a:r>
          </a:p>
          <a:p>
            <a:pPr algn="justLow">
              <a:spcBef>
                <a:spcPct val="20000"/>
              </a:spcBef>
              <a:buClr>
                <a:schemeClr val="hlink"/>
              </a:buClr>
              <a:buSzPct val="70000"/>
              <a:defRPr/>
            </a:pPr>
            <a:r>
              <a:rPr lang="ar-SA" kern="0" dirty="0">
                <a:cs typeface="Traditional Arabic" pitchFamily="18" charset="-78"/>
              </a:rPr>
              <a:t>1- الولي أعلم بالرجال ، والمرأة سريعة التأثر ، فيخشى أن تتأثر فتخطئ في الاختيار</a:t>
            </a:r>
          </a:p>
          <a:p>
            <a:pPr algn="justLow">
              <a:spcBef>
                <a:spcPct val="20000"/>
              </a:spcBef>
              <a:buClr>
                <a:schemeClr val="hlink"/>
              </a:buClr>
              <a:buSzPct val="70000"/>
              <a:defRPr/>
            </a:pPr>
            <a:r>
              <a:rPr lang="ar-SA" kern="0" dirty="0">
                <a:cs typeface="Traditional Arabic" pitchFamily="18" charset="-78"/>
              </a:rPr>
              <a:t>2- الرجل المتزوج سيصبح جزءاً من الأسرة فاللائق رضا الأب عن ذلك .</a:t>
            </a:r>
          </a:p>
          <a:p>
            <a:pPr algn="justLow">
              <a:spcBef>
                <a:spcPct val="20000"/>
              </a:spcBef>
              <a:buClr>
                <a:schemeClr val="hlink"/>
              </a:buClr>
              <a:buSzPct val="70000"/>
              <a:defRPr/>
            </a:pPr>
            <a:r>
              <a:rPr lang="ar-SA" kern="0" dirty="0">
                <a:cs typeface="Traditional Arabic" pitchFamily="18" charset="-78"/>
              </a:rPr>
              <a:t>3- صيانة حياء المرأة عن الخدش عندما تتصدى لتزويج نفسها .</a:t>
            </a:r>
          </a:p>
          <a:p>
            <a:pPr marL="0" indent="0">
              <a:buNone/>
            </a:pPr>
            <a:endParaRPr lang="ar-SA" dirty="0"/>
          </a:p>
        </p:txBody>
      </p:sp>
    </p:spTree>
    <p:extLst>
      <p:ext uri="{BB962C8B-B14F-4D97-AF65-F5344CB8AC3E}">
        <p14:creationId xmlns:p14="http://schemas.microsoft.com/office/powerpoint/2010/main" val="13418229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Low">
              <a:spcBef>
                <a:spcPct val="20000"/>
              </a:spcBef>
              <a:buClr>
                <a:schemeClr val="hlink"/>
              </a:buClr>
              <a:buSzPct val="70000"/>
            </a:pPr>
            <a:r>
              <a:rPr lang="ar-SA" altLang="ar-SA" b="1" dirty="0">
                <a:solidFill>
                  <a:srgbClr val="FFC000"/>
                </a:solidFill>
                <a:cs typeface="Traditional Arabic" panose="02020603050405020304" pitchFamily="18" charset="-78"/>
              </a:rPr>
              <a:t>تابع / شروط النكاح </a:t>
            </a:r>
            <a:r>
              <a:rPr lang="ar-SA" altLang="ar-SA" b="1" dirty="0">
                <a:solidFill>
                  <a:srgbClr val="00B0F0"/>
                </a:solidFill>
                <a:cs typeface="Traditional Arabic" panose="02020603050405020304" pitchFamily="18" charset="-78"/>
              </a:rPr>
              <a:t>( الشروط ) </a:t>
            </a:r>
            <a:r>
              <a:rPr lang="ar-SA" altLang="ar-SA" dirty="0">
                <a:cs typeface="Traditional Arabic" panose="02020603050405020304" pitchFamily="18" charset="-78"/>
              </a:rPr>
              <a:t>: </a:t>
            </a:r>
          </a:p>
          <a:p>
            <a:pPr algn="justLow">
              <a:spcBef>
                <a:spcPct val="20000"/>
              </a:spcBef>
              <a:buClr>
                <a:schemeClr val="hlink"/>
              </a:buClr>
              <a:buSzPct val="70000"/>
            </a:pPr>
            <a:r>
              <a:rPr lang="ar-SA" altLang="ar-SA" dirty="0">
                <a:solidFill>
                  <a:srgbClr val="FFC000"/>
                </a:solidFill>
                <a:cs typeface="Traditional Arabic" panose="02020603050405020304" pitchFamily="18" charset="-78"/>
              </a:rPr>
              <a:t>عضل الولي :</a:t>
            </a:r>
          </a:p>
          <a:p>
            <a:pPr algn="justLow">
              <a:spcBef>
                <a:spcPct val="20000"/>
              </a:spcBef>
              <a:buClr>
                <a:schemeClr val="hlink"/>
              </a:buClr>
              <a:buSzPct val="70000"/>
            </a:pPr>
            <a:r>
              <a:rPr lang="ar-SA" altLang="ar-SA" dirty="0">
                <a:solidFill>
                  <a:srgbClr val="FFC000"/>
                </a:solidFill>
                <a:cs typeface="Traditional Arabic" panose="02020603050405020304" pitchFamily="18" charset="-78"/>
              </a:rPr>
              <a:t>العَضْلُ في اللغة </a:t>
            </a:r>
            <a:r>
              <a:rPr lang="ar-SA" altLang="ar-SA" dirty="0">
                <a:cs typeface="Traditional Arabic" panose="02020603050405020304" pitchFamily="18" charset="-78"/>
              </a:rPr>
              <a:t>: الحبس والمنع عن الشيء . وعضل المرأة حبسها عن الزواج .</a:t>
            </a:r>
          </a:p>
          <a:p>
            <a:pPr algn="justLow">
              <a:spcBef>
                <a:spcPct val="20000"/>
              </a:spcBef>
              <a:buClr>
                <a:schemeClr val="hlink"/>
              </a:buClr>
              <a:buSzPct val="70000"/>
            </a:pPr>
            <a:r>
              <a:rPr lang="ar-SA" altLang="ar-SA" dirty="0">
                <a:solidFill>
                  <a:srgbClr val="FFC000"/>
                </a:solidFill>
                <a:cs typeface="Traditional Arabic" panose="02020603050405020304" pitchFamily="18" charset="-78"/>
              </a:rPr>
              <a:t>واصطلاحاً</a:t>
            </a:r>
            <a:r>
              <a:rPr lang="ar-SA" altLang="ar-SA" dirty="0">
                <a:cs typeface="Traditional Arabic" panose="02020603050405020304" pitchFamily="18" charset="-78"/>
              </a:rPr>
              <a:t> : منع المرأة من التزوج بالكفء إذا حضر ورضيا .</a:t>
            </a:r>
          </a:p>
          <a:p>
            <a:pPr algn="justLow">
              <a:spcBef>
                <a:spcPct val="20000"/>
              </a:spcBef>
              <a:buClr>
                <a:schemeClr val="hlink"/>
              </a:buClr>
              <a:buSzPct val="70000"/>
            </a:pPr>
            <a:r>
              <a:rPr lang="ar-SA" altLang="ar-SA" dirty="0">
                <a:solidFill>
                  <a:srgbClr val="FFC000"/>
                </a:solidFill>
                <a:cs typeface="Traditional Arabic" panose="02020603050405020304" pitchFamily="18" charset="-78"/>
              </a:rPr>
              <a:t>العضل ظلم وإضرار ، لذا حرّمه الله </a:t>
            </a:r>
            <a:r>
              <a:rPr lang="ar-SA" altLang="ar-SA" dirty="0">
                <a:cs typeface="Traditional Arabic" panose="02020603050405020304" pitchFamily="18" charset="-78"/>
              </a:rPr>
              <a:t>: </a:t>
            </a:r>
            <a:r>
              <a:rPr lang="ar-SA" altLang="ar-SA" dirty="0" err="1">
                <a:latin typeface="QCF_BSML" pitchFamily="2" charset="2"/>
              </a:rPr>
              <a:t>ﭽ</a:t>
            </a:r>
            <a:r>
              <a:rPr lang="ar-SA" altLang="ar-SA" dirty="0" err="1">
                <a:latin typeface="QCF_P037" pitchFamily="2" charset="2"/>
              </a:rPr>
              <a:t>ﮉ</a:t>
            </a:r>
            <a:r>
              <a:rPr lang="ar-SA" altLang="ar-SA" dirty="0">
                <a:latin typeface="QCF_P037" pitchFamily="2" charset="2"/>
              </a:rPr>
              <a:t>  ﮊ  ﮋ  ﮌ </a:t>
            </a:r>
            <a:r>
              <a:rPr lang="ar-SA" altLang="ar-SA" dirty="0" err="1">
                <a:latin typeface="QCF_P037" pitchFamily="2" charset="2"/>
              </a:rPr>
              <a:t>ﮍ</a:t>
            </a:r>
            <a:r>
              <a:rPr lang="ar-SA" altLang="ar-SA" dirty="0" err="1">
                <a:latin typeface="QCF_BSML" pitchFamily="2" charset="2"/>
              </a:rPr>
              <a:t>ﭼ</a:t>
            </a:r>
            <a:r>
              <a:rPr lang="ar-SA" altLang="ar-SA" dirty="0"/>
              <a:t> </a:t>
            </a:r>
            <a:r>
              <a:rPr lang="ar-SA" altLang="ar-SA" dirty="0">
                <a:cs typeface="Traditional Arabic" panose="02020603050405020304" pitchFamily="18" charset="-78"/>
              </a:rPr>
              <a:t>.</a:t>
            </a:r>
          </a:p>
          <a:p>
            <a:pPr algn="justLow">
              <a:spcBef>
                <a:spcPct val="20000"/>
              </a:spcBef>
              <a:buClr>
                <a:schemeClr val="hlink"/>
              </a:buClr>
              <a:buSzPct val="70000"/>
            </a:pPr>
            <a:r>
              <a:rPr lang="ar-SA" altLang="ar-SA" dirty="0">
                <a:solidFill>
                  <a:srgbClr val="E24C77"/>
                </a:solidFill>
                <a:cs typeface="Traditional Arabic" panose="02020603050405020304" pitchFamily="18" charset="-78"/>
              </a:rPr>
              <a:t>إذا عَضَلَ الوليّ دون سبب مقبول ، تنتقل الولاية إلى السلطان لما يأتي </a:t>
            </a:r>
            <a:r>
              <a:rPr lang="ar-SA" altLang="ar-SA" dirty="0">
                <a:cs typeface="Traditional Arabic" panose="02020603050405020304" pitchFamily="18" charset="-78"/>
              </a:rPr>
              <a:t>:</a:t>
            </a:r>
          </a:p>
          <a:p>
            <a:pPr algn="justLow">
              <a:spcBef>
                <a:spcPct val="20000"/>
              </a:spcBef>
              <a:buClr>
                <a:schemeClr val="hlink"/>
              </a:buClr>
              <a:buSzPct val="70000"/>
            </a:pPr>
            <a:r>
              <a:rPr lang="ar-SA" altLang="ar-SA" dirty="0">
                <a:cs typeface="Traditional Arabic" panose="02020603050405020304" pitchFamily="18" charset="-78"/>
              </a:rPr>
              <a:t>1- لقول النبي </a:t>
            </a:r>
            <a:r>
              <a:rPr lang="en-US" altLang="ar-SA" dirty="0">
                <a:cs typeface="Traditional Arabic" panose="02020603050405020304" pitchFamily="18" charset="-78"/>
                <a:sym typeface="AGA Arabesque" panose="05010101010101010101" pitchFamily="2" charset="2"/>
              </a:rPr>
              <a:t></a:t>
            </a:r>
            <a:r>
              <a:rPr lang="ar-SA" altLang="ar-SA" dirty="0">
                <a:cs typeface="Traditional Arabic" panose="02020603050405020304" pitchFamily="18" charset="-78"/>
              </a:rPr>
              <a:t> : ” فإن اشتجروا فالسلطان ولي من لا ولي له ” .</a:t>
            </a:r>
          </a:p>
          <a:p>
            <a:pPr algn="justLow">
              <a:spcBef>
                <a:spcPct val="20000"/>
              </a:spcBef>
              <a:buClr>
                <a:schemeClr val="hlink"/>
              </a:buClr>
              <a:buSzPct val="70000"/>
            </a:pPr>
            <a:r>
              <a:rPr lang="ar-SA" altLang="ar-SA" dirty="0">
                <a:cs typeface="Traditional Arabic" panose="02020603050405020304" pitchFamily="18" charset="-78"/>
              </a:rPr>
              <a:t>2- لأن الولي هنا ظالم يمتنع من حقٍّ عليه ، والسلطان يحل محله ويزيل الظلم ، كما لو امتنع من دين يلزمه السلطان بالقضاء .</a:t>
            </a:r>
            <a:endParaRPr lang="ar-SA" altLang="ar-SA" dirty="0">
              <a:cs typeface="Traditional Arabic" panose="02020603050405020304" pitchFamily="18" charset="-78"/>
            </a:endParaRPr>
          </a:p>
        </p:txBody>
      </p:sp>
    </p:spTree>
    <p:extLst>
      <p:ext uri="{BB962C8B-B14F-4D97-AF65-F5344CB8AC3E}">
        <p14:creationId xmlns:p14="http://schemas.microsoft.com/office/powerpoint/2010/main" val="32253197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و) الشروط في النكاح </a:t>
            </a:r>
            <a:r>
              <a:rPr lang="ar-SA" kern="0" dirty="0">
                <a:cs typeface="Traditional Arabic" pitchFamily="18" charset="-78"/>
              </a:rPr>
              <a:t>: </a:t>
            </a:r>
          </a:p>
          <a:p>
            <a:pPr algn="justLow">
              <a:spcBef>
                <a:spcPct val="20000"/>
              </a:spcBef>
              <a:buClr>
                <a:schemeClr val="hlink"/>
              </a:buClr>
              <a:buSzPct val="70000"/>
              <a:defRPr/>
            </a:pPr>
            <a:r>
              <a:rPr lang="ar-SA" kern="0" dirty="0">
                <a:cs typeface="Traditional Arabic" pitchFamily="18" charset="-78"/>
              </a:rPr>
              <a:t>المراد : ما يشترطه الزوجان أو أحدهما في عقد النكاح ، أو يتفقان عليه قبل العقد مما يصلح بذله والانتفاع به .</a:t>
            </a:r>
          </a:p>
          <a:p>
            <a:pPr algn="justLow">
              <a:spcBef>
                <a:spcPct val="20000"/>
              </a:spcBef>
              <a:buClr>
                <a:schemeClr val="hlink"/>
              </a:buClr>
              <a:buSzPct val="70000"/>
              <a:defRPr/>
            </a:pPr>
            <a:endParaRPr lang="ar-SA" kern="0" dirty="0">
              <a:cs typeface="Traditional Arabic" pitchFamily="18" charset="-78"/>
            </a:endParaRPr>
          </a:p>
          <a:p>
            <a:pPr algn="justLow">
              <a:spcBef>
                <a:spcPct val="20000"/>
              </a:spcBef>
              <a:buClr>
                <a:schemeClr val="hlink"/>
              </a:buClr>
              <a:buSzPct val="70000"/>
              <a:defRPr/>
            </a:pPr>
            <a:r>
              <a:rPr lang="ar-SA" b="1" kern="0" dirty="0">
                <a:solidFill>
                  <a:srgbClr val="00B0F0"/>
                </a:solidFill>
                <a:cs typeface="Traditional Arabic" pitchFamily="18" charset="-78"/>
              </a:rPr>
              <a:t>القسم الأول : الشروط الصحيحة ، وهي نوعان :</a:t>
            </a:r>
          </a:p>
          <a:p>
            <a:pPr algn="justLow">
              <a:spcBef>
                <a:spcPct val="20000"/>
              </a:spcBef>
              <a:buClr>
                <a:schemeClr val="hlink"/>
              </a:buClr>
              <a:buSzPct val="70000"/>
              <a:defRPr/>
            </a:pPr>
            <a:r>
              <a:rPr lang="ar-SA" b="1" kern="0" dirty="0">
                <a:solidFill>
                  <a:srgbClr val="FF0000"/>
                </a:solidFill>
                <a:cs typeface="Traditional Arabic" pitchFamily="18" charset="-78"/>
              </a:rPr>
              <a:t>الأول : شروط يتضمنها القعد ولم تذكر في صلبه ( لازمة بمجرد العقد ) </a:t>
            </a:r>
            <a:r>
              <a:rPr lang="ar-SA" kern="0" dirty="0">
                <a:cs typeface="Traditional Arabic" pitchFamily="18" charset="-78"/>
              </a:rPr>
              <a:t>: مثل انتقال المرأة إلى بيت زوجها ، وتمكينه من الاستمتاع بها ، أو النفقة والسكنى على الزوج ... فهذه من مضمون العقد شرعاً ، ودل عليها العرف والعادة .</a:t>
            </a:r>
          </a:p>
        </p:txBody>
      </p:sp>
    </p:spTree>
    <p:extLst>
      <p:ext uri="{BB962C8B-B14F-4D97-AF65-F5344CB8AC3E}">
        <p14:creationId xmlns:p14="http://schemas.microsoft.com/office/powerpoint/2010/main" val="22707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ctr">
              <a:lnSpc>
                <a:spcPct val="100000"/>
              </a:lnSpc>
              <a:spcBef>
                <a:spcPct val="20000"/>
              </a:spcBef>
            </a:pPr>
            <a:r>
              <a:rPr lang="ar-SA" sz="2400" b="1" dirty="0" smtClean="0">
                <a:solidFill>
                  <a:prstClr val="black"/>
                </a:solidFill>
                <a:latin typeface="Constantia"/>
                <a:ea typeface="+mn-ea"/>
                <a:cs typeface="Arial" panose="020B0604020202020204" pitchFamily="34" charset="0"/>
              </a:rPr>
              <a:t/>
            </a:r>
            <a:br>
              <a:rPr lang="ar-SA" sz="2400" b="1" dirty="0" smtClean="0">
                <a:solidFill>
                  <a:prstClr val="black"/>
                </a:solidFill>
                <a:latin typeface="Constantia"/>
                <a:ea typeface="+mn-ea"/>
                <a:cs typeface="Arial" panose="020B0604020202020204" pitchFamily="34" charset="0"/>
              </a:rPr>
            </a:br>
            <a:r>
              <a:rPr lang="ar-SA" sz="2400" b="1" dirty="0">
                <a:solidFill>
                  <a:prstClr val="black"/>
                </a:solidFill>
                <a:latin typeface="Constantia"/>
                <a:ea typeface="+mn-ea"/>
                <a:cs typeface="Arial" panose="020B0604020202020204" pitchFamily="34" charset="0"/>
              </a:rPr>
              <a:t/>
            </a:r>
            <a:br>
              <a:rPr lang="ar-SA" sz="2400" b="1" dirty="0">
                <a:solidFill>
                  <a:prstClr val="black"/>
                </a:solidFill>
                <a:latin typeface="Constantia"/>
                <a:ea typeface="+mn-ea"/>
                <a:cs typeface="Arial" panose="020B0604020202020204" pitchFamily="34" charset="0"/>
              </a:rPr>
            </a:br>
            <a:r>
              <a:rPr lang="ar-EG" sz="2400" b="1" dirty="0" smtClean="0">
                <a:solidFill>
                  <a:prstClr val="black"/>
                </a:solidFill>
                <a:latin typeface="Constantia"/>
                <a:ea typeface="+mn-ea"/>
                <a:cs typeface="Arial" panose="020B0604020202020204" pitchFamily="34" charset="0"/>
              </a:rPr>
              <a:t>ب- </a:t>
            </a:r>
            <a:r>
              <a:rPr lang="ar-SA" sz="2400" b="1" dirty="0">
                <a:solidFill>
                  <a:srgbClr val="FF0000"/>
                </a:solidFill>
                <a:latin typeface="Constantia"/>
                <a:ea typeface="+mn-ea"/>
                <a:cs typeface="Arial" panose="020B0604020202020204" pitchFamily="34" charset="0"/>
              </a:rPr>
              <a:t>المكانة التي حظيت بها المرأة في الإسلام ،مقارنة بالمجتمعات والأنظمة القديمة والحديثة</a:t>
            </a:r>
            <a:r>
              <a:rPr lang="ar-SA" sz="2400" b="1" dirty="0" smtClean="0">
                <a:solidFill>
                  <a:srgbClr val="FF0000"/>
                </a:solidFill>
                <a:latin typeface="Constantia"/>
                <a:ea typeface="+mn-ea"/>
                <a:cs typeface="Arial" panose="020B0604020202020204" pitchFamily="34" charset="0"/>
              </a:rPr>
              <a:t>..</a:t>
            </a:r>
            <a:br>
              <a:rPr lang="ar-SA" sz="2400" b="1" dirty="0" smtClean="0">
                <a:solidFill>
                  <a:srgbClr val="FF0000"/>
                </a:solidFill>
                <a:latin typeface="Constantia"/>
                <a:ea typeface="+mn-ea"/>
                <a:cs typeface="Arial" panose="020B0604020202020204" pitchFamily="34" charset="0"/>
              </a:rPr>
            </a:br>
            <a:r>
              <a:rPr lang="ar-EG" sz="2400" b="1" dirty="0">
                <a:solidFill>
                  <a:prstClr val="black"/>
                </a:solidFill>
                <a:latin typeface="Constantia"/>
                <a:ea typeface="+mn-ea"/>
                <a:cs typeface="Arial" panose="020B0604020202020204" pitchFamily="34" charset="0"/>
              </a:rPr>
              <a:t/>
            </a:r>
            <a:br>
              <a:rPr lang="ar-EG" sz="2400" b="1" dirty="0">
                <a:solidFill>
                  <a:prstClr val="black"/>
                </a:solidFill>
                <a:latin typeface="Constantia"/>
                <a:ea typeface="+mn-ea"/>
                <a:cs typeface="Arial" panose="020B0604020202020204" pitchFamily="34" charset="0"/>
              </a:rPr>
            </a:br>
            <a:r>
              <a:rPr lang="ar-EG" sz="3100" b="1" dirty="0">
                <a:solidFill>
                  <a:srgbClr val="0070C0"/>
                </a:solidFill>
                <a:latin typeface="Constantia"/>
                <a:ea typeface="+mn-ea"/>
                <a:cs typeface="Arial" panose="020B0604020202020204" pitchFamily="34" charset="0"/>
              </a:rPr>
              <a:t>أولاً</a:t>
            </a:r>
            <a:r>
              <a:rPr lang="ar-EG" sz="3100" b="1" dirty="0" smtClean="0">
                <a:solidFill>
                  <a:srgbClr val="0070C0"/>
                </a:solidFill>
                <a:latin typeface="Constantia"/>
                <a:ea typeface="+mn-ea"/>
                <a:cs typeface="Arial" panose="020B0604020202020204" pitchFamily="34" charset="0"/>
              </a:rPr>
              <a:t>:</a:t>
            </a:r>
            <a:r>
              <a:rPr lang="ar-SA" sz="3100" b="1" dirty="0" smtClean="0">
                <a:solidFill>
                  <a:srgbClr val="0070C0"/>
                </a:solidFill>
                <a:latin typeface="Constantia"/>
                <a:ea typeface="+mn-ea"/>
                <a:cs typeface="Arial" panose="020B0604020202020204" pitchFamily="34" charset="0"/>
              </a:rPr>
              <a:t> </a:t>
            </a:r>
            <a:r>
              <a:rPr lang="ar-EG" sz="3100" b="1" dirty="0" smtClean="0">
                <a:solidFill>
                  <a:srgbClr val="0070C0"/>
                </a:solidFill>
                <a:latin typeface="Constantia"/>
                <a:ea typeface="+mn-ea"/>
                <a:cs typeface="Arial" panose="020B0604020202020204" pitchFamily="34" charset="0"/>
              </a:rPr>
              <a:t>مكانة </a:t>
            </a:r>
            <a:r>
              <a:rPr lang="ar-EG" sz="3100" b="1" dirty="0">
                <a:solidFill>
                  <a:srgbClr val="0070C0"/>
                </a:solidFill>
                <a:latin typeface="Constantia"/>
                <a:ea typeface="+mn-ea"/>
                <a:cs typeface="Arial" panose="020B0604020202020204" pitchFamily="34" charset="0"/>
              </a:rPr>
              <a:t>المرأة في المجتمعات القديمة :</a:t>
            </a:r>
            <a:r>
              <a:rPr lang="ar-EG" sz="2400" b="1" dirty="0">
                <a:solidFill>
                  <a:prstClr val="black"/>
                </a:solidFill>
                <a:latin typeface="Constantia"/>
                <a:ea typeface="+mn-ea"/>
                <a:cs typeface="Arial" panose="020B0604020202020204" pitchFamily="34" charset="0"/>
              </a:rPr>
              <a:t/>
            </a:r>
            <a:br>
              <a:rPr lang="ar-EG" sz="2400" b="1" dirty="0">
                <a:solidFill>
                  <a:prstClr val="black"/>
                </a:solidFill>
                <a:latin typeface="Constantia"/>
                <a:ea typeface="+mn-ea"/>
                <a:cs typeface="Arial" panose="020B0604020202020204" pitchFamily="34" charset="0"/>
              </a:rPr>
            </a:br>
            <a:endParaRPr lang="ar-SA" dirty="0"/>
          </a:p>
        </p:txBody>
      </p:sp>
      <p:sp>
        <p:nvSpPr>
          <p:cNvPr id="3" name="عنصر نائب للمحتوى 2"/>
          <p:cNvSpPr>
            <a:spLocks noGrp="1"/>
          </p:cNvSpPr>
          <p:nvPr>
            <p:ph idx="1"/>
          </p:nvPr>
        </p:nvSpPr>
        <p:spPr/>
        <p:txBody>
          <a:bodyPr>
            <a:normAutofit/>
          </a:bodyPr>
          <a:lstStyle/>
          <a:p>
            <a:pPr marL="0" lvl="0" indent="0">
              <a:lnSpc>
                <a:spcPct val="100000"/>
              </a:lnSpc>
              <a:spcBef>
                <a:spcPct val="20000"/>
              </a:spcBef>
              <a:buClr>
                <a:srgbClr val="0BD0D9"/>
              </a:buClr>
              <a:buSzPct val="95000"/>
              <a:buNone/>
            </a:pPr>
            <a:r>
              <a:rPr lang="ar-SA" sz="2400" dirty="0" smtClean="0">
                <a:solidFill>
                  <a:prstClr val="black"/>
                </a:solidFill>
                <a:latin typeface="Constantia"/>
              </a:rPr>
              <a:t>     1-  </a:t>
            </a:r>
            <a:r>
              <a:rPr lang="ar-SA" sz="2400" dirty="0">
                <a:solidFill>
                  <a:prstClr val="black"/>
                </a:solidFill>
                <a:latin typeface="Constantia"/>
              </a:rPr>
              <a:t>اليونانيون</a:t>
            </a:r>
            <a:r>
              <a:rPr lang="ar-EG" sz="2400" dirty="0">
                <a:solidFill>
                  <a:prstClr val="black"/>
                </a:solidFill>
                <a:latin typeface="Constantia"/>
              </a:rPr>
              <a:t>.</a:t>
            </a:r>
          </a:p>
          <a:p>
            <a:pPr marL="274320" lvl="0" indent="-274320">
              <a:lnSpc>
                <a:spcPct val="100000"/>
              </a:lnSpc>
              <a:spcBef>
                <a:spcPct val="20000"/>
              </a:spcBef>
              <a:buClr>
                <a:srgbClr val="0BD0D9"/>
              </a:buClr>
              <a:buSzPct val="95000"/>
              <a:buNone/>
            </a:pPr>
            <a:r>
              <a:rPr lang="ar-EG" sz="2400" b="1" dirty="0">
                <a:solidFill>
                  <a:prstClr val="black"/>
                </a:solidFill>
                <a:latin typeface="Constantia"/>
              </a:rPr>
              <a:t>    </a:t>
            </a:r>
            <a:r>
              <a:rPr lang="ar-SA" sz="2400" dirty="0">
                <a:solidFill>
                  <a:prstClr val="black"/>
                </a:solidFill>
                <a:latin typeface="Constantia"/>
              </a:rPr>
              <a:t>2- الرومانيون</a:t>
            </a:r>
            <a:r>
              <a:rPr lang="ar-EG" sz="2400" dirty="0">
                <a:solidFill>
                  <a:prstClr val="black"/>
                </a:solidFill>
                <a:latin typeface="Constantia"/>
              </a:rPr>
              <a:t>.</a:t>
            </a:r>
            <a:r>
              <a:rPr lang="ar-SA" sz="2400" dirty="0">
                <a:solidFill>
                  <a:prstClr val="black"/>
                </a:solidFill>
                <a:latin typeface="Constantia"/>
              </a:rPr>
              <a:t> </a:t>
            </a:r>
            <a:endParaRPr lang="ar-EG" sz="2400" dirty="0">
              <a:solidFill>
                <a:prstClr val="black"/>
              </a:solidFill>
              <a:latin typeface="Constantia"/>
            </a:endParaRPr>
          </a:p>
          <a:p>
            <a:pPr marL="274320" lvl="0" indent="-274320">
              <a:lnSpc>
                <a:spcPct val="100000"/>
              </a:lnSpc>
              <a:spcBef>
                <a:spcPct val="20000"/>
              </a:spcBef>
              <a:buClr>
                <a:srgbClr val="0BD0D9"/>
              </a:buClr>
              <a:buSzPct val="95000"/>
              <a:buNone/>
            </a:pPr>
            <a:r>
              <a:rPr lang="ar-EG" sz="2400" dirty="0">
                <a:solidFill>
                  <a:prstClr val="black"/>
                </a:solidFill>
                <a:latin typeface="Constantia"/>
              </a:rPr>
              <a:t>    3</a:t>
            </a:r>
            <a:r>
              <a:rPr lang="ar-SA" sz="2400" dirty="0">
                <a:solidFill>
                  <a:prstClr val="black"/>
                </a:solidFill>
                <a:latin typeface="Constantia"/>
              </a:rPr>
              <a:t>- المرأة في الحضارة الهندية</a:t>
            </a:r>
            <a:r>
              <a:rPr lang="ar-EG" sz="2400" dirty="0">
                <a:solidFill>
                  <a:prstClr val="black"/>
                </a:solidFill>
                <a:latin typeface="Constantia"/>
              </a:rPr>
              <a:t> .</a:t>
            </a:r>
          </a:p>
          <a:p>
            <a:pPr marL="274320" lvl="0" indent="-274320">
              <a:lnSpc>
                <a:spcPct val="100000"/>
              </a:lnSpc>
              <a:spcBef>
                <a:spcPct val="20000"/>
              </a:spcBef>
              <a:buClr>
                <a:srgbClr val="0BD0D9"/>
              </a:buClr>
              <a:buSzPct val="95000"/>
              <a:buNone/>
            </a:pPr>
            <a:r>
              <a:rPr lang="ar-EG" sz="2400" b="1" dirty="0">
                <a:solidFill>
                  <a:prstClr val="black"/>
                </a:solidFill>
                <a:latin typeface="Constantia"/>
              </a:rPr>
              <a:t>    </a:t>
            </a:r>
            <a:r>
              <a:rPr lang="ar-SA" sz="2400" dirty="0">
                <a:solidFill>
                  <a:prstClr val="black"/>
                </a:solidFill>
                <a:latin typeface="Constantia"/>
              </a:rPr>
              <a:t>4- اليهود</a:t>
            </a:r>
            <a:r>
              <a:rPr lang="ar-EG" sz="2400" dirty="0">
                <a:solidFill>
                  <a:prstClr val="black"/>
                </a:solidFill>
                <a:latin typeface="Constantia"/>
              </a:rPr>
              <a:t> .</a:t>
            </a:r>
          </a:p>
          <a:p>
            <a:pPr marL="274320" lvl="0" indent="-274320">
              <a:lnSpc>
                <a:spcPct val="100000"/>
              </a:lnSpc>
              <a:spcBef>
                <a:spcPct val="20000"/>
              </a:spcBef>
              <a:buClr>
                <a:srgbClr val="0BD0D9"/>
              </a:buClr>
              <a:buSzPct val="95000"/>
              <a:buNone/>
            </a:pPr>
            <a:r>
              <a:rPr lang="ar-EG" sz="2400" b="1" dirty="0">
                <a:solidFill>
                  <a:prstClr val="black"/>
                </a:solidFill>
                <a:latin typeface="Constantia"/>
              </a:rPr>
              <a:t>    </a:t>
            </a:r>
            <a:r>
              <a:rPr lang="ar-SA" sz="2400" dirty="0">
                <a:solidFill>
                  <a:prstClr val="black"/>
                </a:solidFill>
                <a:latin typeface="Constantia"/>
              </a:rPr>
              <a:t>5- النصارى</a:t>
            </a:r>
            <a:r>
              <a:rPr lang="ar-EG" sz="2400" dirty="0">
                <a:solidFill>
                  <a:prstClr val="black"/>
                </a:solidFill>
                <a:latin typeface="Constantia"/>
              </a:rPr>
              <a:t> </a:t>
            </a:r>
            <a:r>
              <a:rPr lang="ar-EG" sz="2400" dirty="0" smtClean="0">
                <a:solidFill>
                  <a:prstClr val="black"/>
                </a:solidFill>
                <a:latin typeface="Constantia"/>
              </a:rPr>
              <a:t>.</a:t>
            </a:r>
            <a:endParaRPr lang="ar-SA" sz="2400" dirty="0" smtClean="0">
              <a:solidFill>
                <a:prstClr val="black"/>
              </a:solidFill>
              <a:latin typeface="Constantia"/>
            </a:endParaRPr>
          </a:p>
          <a:p>
            <a:pPr marL="274320" lvl="0" indent="-274320">
              <a:lnSpc>
                <a:spcPct val="100000"/>
              </a:lnSpc>
              <a:spcBef>
                <a:spcPct val="20000"/>
              </a:spcBef>
              <a:buClr>
                <a:srgbClr val="0BD0D9"/>
              </a:buClr>
              <a:buSzPct val="95000"/>
              <a:buNone/>
            </a:pPr>
            <a:r>
              <a:rPr lang="ar-SA" sz="2400" dirty="0">
                <a:solidFill>
                  <a:prstClr val="black"/>
                </a:solidFill>
                <a:latin typeface="Constantia"/>
              </a:rPr>
              <a:t> </a:t>
            </a:r>
            <a:r>
              <a:rPr lang="ar-SA" sz="2400" dirty="0" smtClean="0">
                <a:solidFill>
                  <a:prstClr val="black"/>
                </a:solidFill>
                <a:latin typeface="Constantia"/>
              </a:rPr>
              <a:t>   ( المرأة في الحضارة الغربية </a:t>
            </a:r>
            <a:r>
              <a:rPr lang="ar-SA" sz="2400" dirty="0" err="1" smtClean="0">
                <a:solidFill>
                  <a:prstClr val="black"/>
                </a:solidFill>
                <a:latin typeface="Constantia"/>
              </a:rPr>
              <a:t>المعلصرة</a:t>
            </a:r>
            <a:r>
              <a:rPr lang="ar-SA" sz="2400" dirty="0" smtClean="0">
                <a:solidFill>
                  <a:prstClr val="black"/>
                </a:solidFill>
                <a:latin typeface="Constantia"/>
              </a:rPr>
              <a:t>)</a:t>
            </a:r>
          </a:p>
          <a:p>
            <a:pPr marL="274320" lvl="0" indent="-274320">
              <a:lnSpc>
                <a:spcPct val="100000"/>
              </a:lnSpc>
              <a:spcBef>
                <a:spcPct val="20000"/>
              </a:spcBef>
              <a:buClr>
                <a:srgbClr val="0BD0D9"/>
              </a:buClr>
              <a:buSzPct val="95000"/>
              <a:buNone/>
            </a:pPr>
            <a:r>
              <a:rPr lang="ar-SA" sz="2400" dirty="0">
                <a:solidFill>
                  <a:prstClr val="black"/>
                </a:solidFill>
                <a:latin typeface="Constantia"/>
              </a:rPr>
              <a:t> </a:t>
            </a:r>
            <a:r>
              <a:rPr lang="ar-SA" sz="2400" dirty="0" smtClean="0">
                <a:solidFill>
                  <a:prstClr val="black"/>
                </a:solidFill>
                <a:latin typeface="Constantia"/>
              </a:rPr>
              <a:t>  6- </a:t>
            </a:r>
            <a:r>
              <a:rPr lang="ar-SA" sz="2400" dirty="0">
                <a:solidFill>
                  <a:prstClr val="black"/>
                </a:solidFill>
                <a:latin typeface="Constantia"/>
              </a:rPr>
              <a:t>العرب في الجاهلية</a:t>
            </a:r>
            <a:r>
              <a:rPr lang="ar-EG" sz="2400" dirty="0">
                <a:solidFill>
                  <a:prstClr val="black"/>
                </a:solidFill>
                <a:latin typeface="Constantia"/>
              </a:rPr>
              <a:t>.</a:t>
            </a:r>
            <a:endParaRPr lang="ar-EG" sz="2400" b="1" dirty="0">
              <a:solidFill>
                <a:prstClr val="black"/>
              </a:solidFill>
              <a:latin typeface="Constantia"/>
            </a:endParaRPr>
          </a:p>
          <a:p>
            <a:pPr marL="0" indent="0">
              <a:buNone/>
            </a:pPr>
            <a:endParaRPr lang="ar-SA" dirty="0"/>
          </a:p>
        </p:txBody>
      </p:sp>
    </p:spTree>
    <p:extLst>
      <p:ext uri="{BB962C8B-B14F-4D97-AF65-F5344CB8AC3E}">
        <p14:creationId xmlns:p14="http://schemas.microsoft.com/office/powerpoint/2010/main" val="9639219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تابع .. الشروط في النكاح ( أنواع الشروط الصحيحة ) :</a:t>
            </a:r>
          </a:p>
          <a:p>
            <a:pPr algn="justLow">
              <a:spcBef>
                <a:spcPct val="20000"/>
              </a:spcBef>
              <a:buClr>
                <a:schemeClr val="hlink"/>
              </a:buClr>
              <a:buSzPct val="70000"/>
              <a:defRPr/>
            </a:pPr>
            <a:r>
              <a:rPr lang="ar-SA" b="1" kern="0" dirty="0">
                <a:solidFill>
                  <a:srgbClr val="FF0000"/>
                </a:solidFill>
                <a:cs typeface="Traditional Arabic" pitchFamily="18" charset="-78"/>
              </a:rPr>
              <a:t>الثاني: شروط نفع معينة ، يشترطها أحد الزوجين ، ويرضى بها الآخر ، ولا تكون مخالفة للشرع </a:t>
            </a:r>
            <a:r>
              <a:rPr lang="ar-SA" kern="0" dirty="0">
                <a:cs typeface="Traditional Arabic" pitchFamily="18" charset="-78"/>
              </a:rPr>
              <a:t>: </a:t>
            </a:r>
          </a:p>
          <a:p>
            <a:pPr algn="justLow">
              <a:spcBef>
                <a:spcPct val="20000"/>
              </a:spcBef>
              <a:buClr>
                <a:schemeClr val="hlink"/>
              </a:buClr>
              <a:buSzPct val="70000"/>
              <a:defRPr/>
            </a:pPr>
            <a:r>
              <a:rPr lang="ar-SA" kern="0" dirty="0">
                <a:cs typeface="Traditional Arabic" pitchFamily="18" charset="-78"/>
              </a:rPr>
              <a:t>للرجل : اشتراط تقسيط المهر ، أو تأجيله ( لازم إن قبلت الزوجة ) .</a:t>
            </a:r>
          </a:p>
          <a:p>
            <a:pPr algn="justLow">
              <a:spcBef>
                <a:spcPct val="20000"/>
              </a:spcBef>
              <a:buClr>
                <a:schemeClr val="hlink"/>
              </a:buClr>
              <a:buSzPct val="70000"/>
              <a:defRPr/>
            </a:pPr>
            <a:r>
              <a:rPr lang="ar-SA" kern="0" dirty="0">
                <a:cs typeface="Traditional Arabic" pitchFamily="18" charset="-78"/>
              </a:rPr>
              <a:t>للمرأة : زيادة المهر ، إكمال الدراسة ، الاستمرار في الوظيفة ( لازمة إن قبل الزوج ، ولها حق المطالبة أو فسخ العقد )</a:t>
            </a:r>
          </a:p>
          <a:p>
            <a:pPr algn="justLow">
              <a:spcBef>
                <a:spcPct val="20000"/>
              </a:spcBef>
              <a:buClr>
                <a:schemeClr val="hlink"/>
              </a:buClr>
              <a:buSzPct val="70000"/>
              <a:defRPr/>
            </a:pPr>
            <a:r>
              <a:rPr lang="ar-SA" kern="0" dirty="0">
                <a:cs typeface="Traditional Arabic" pitchFamily="2" charset="-78"/>
              </a:rPr>
              <a:t>الأدلة : قوله تعالى : </a:t>
            </a:r>
            <a:r>
              <a:rPr lang="ar-SA" kern="0" dirty="0">
                <a:cs typeface="Traditional Arabic"/>
              </a:rPr>
              <a:t>﴿ </a:t>
            </a:r>
            <a:r>
              <a:rPr lang="ar-SA" dirty="0">
                <a:cs typeface="Traditional Arabic" pitchFamily="2" charset="-78"/>
              </a:rPr>
              <a:t>وَأَوْفُوا بِعَهْدِ اللَّهِ إِذَا عَاهَدْتُمْ</a:t>
            </a:r>
            <a:r>
              <a:rPr lang="ar-SA" kern="0" dirty="0">
                <a:cs typeface="Traditional Arabic" pitchFamily="2" charset="-78"/>
              </a:rPr>
              <a:t> </a:t>
            </a:r>
            <a:r>
              <a:rPr lang="ar-SA" kern="0" dirty="0">
                <a:cs typeface="Traditional Arabic"/>
              </a:rPr>
              <a:t>﴾ </a:t>
            </a:r>
            <a:r>
              <a:rPr lang="ar-SA" kern="0" dirty="0">
                <a:cs typeface="Traditional Arabic" pitchFamily="2" charset="-78"/>
              </a:rPr>
              <a:t>. وقول النبي </a:t>
            </a:r>
            <a:r>
              <a:rPr lang="ar-SA" kern="0" dirty="0">
                <a:cs typeface="Traditional Arabic" pitchFamily="2" charset="-78"/>
                <a:sym typeface="AGA Arabesque"/>
              </a:rPr>
              <a:t></a:t>
            </a:r>
            <a:r>
              <a:rPr lang="ar-SA" kern="0" dirty="0">
                <a:cs typeface="Traditional Arabic" pitchFamily="2" charset="-78"/>
              </a:rPr>
              <a:t> : </a:t>
            </a:r>
            <a:r>
              <a:rPr lang="ar-SA" kern="0" dirty="0">
                <a:latin typeface="Arial"/>
                <a:cs typeface="Traditional Arabic" pitchFamily="2" charset="-78"/>
              </a:rPr>
              <a:t>«</a:t>
            </a:r>
            <a:r>
              <a:rPr lang="ar-SA" kern="0" dirty="0">
                <a:cs typeface="Traditional Arabic" pitchFamily="2" charset="-78"/>
              </a:rPr>
              <a:t> إن أحق الشروط أن توفوا به ما استحللتم به الفروج </a:t>
            </a:r>
            <a:r>
              <a:rPr lang="ar-SA" kern="0" dirty="0">
                <a:latin typeface="Arial"/>
                <a:cs typeface="Traditional Arabic" pitchFamily="2" charset="-78"/>
              </a:rPr>
              <a:t>»</a:t>
            </a:r>
            <a:r>
              <a:rPr lang="ar-SA" kern="0" dirty="0">
                <a:cs typeface="Traditional Arabic" pitchFamily="2" charset="-78"/>
              </a:rPr>
              <a:t>.</a:t>
            </a:r>
            <a:r>
              <a:rPr lang="ar-SA" kern="0" dirty="0">
                <a:latin typeface="Arial"/>
                <a:cs typeface="Traditional Arabic" pitchFamily="2" charset="-78"/>
              </a:rPr>
              <a:t> </a:t>
            </a:r>
            <a:endParaRPr lang="ar-SA" kern="0" dirty="0">
              <a:cs typeface="Traditional Arabic" pitchFamily="2" charset="-78"/>
            </a:endParaRPr>
          </a:p>
          <a:p>
            <a:pPr marL="0" indent="0">
              <a:buNone/>
            </a:pPr>
            <a:endParaRPr lang="ar-SA" dirty="0"/>
          </a:p>
        </p:txBody>
      </p:sp>
    </p:spTree>
    <p:extLst>
      <p:ext uri="{BB962C8B-B14F-4D97-AF65-F5344CB8AC3E}">
        <p14:creationId xmlns:p14="http://schemas.microsoft.com/office/powerpoint/2010/main" val="21424981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تابع .. الشروط في النكاح </a:t>
            </a:r>
            <a:r>
              <a:rPr lang="ar-SA" kern="0" dirty="0">
                <a:cs typeface="Traditional Arabic" pitchFamily="18" charset="-78"/>
              </a:rPr>
              <a:t>: </a:t>
            </a:r>
          </a:p>
          <a:p>
            <a:pPr algn="justLow">
              <a:spcBef>
                <a:spcPct val="20000"/>
              </a:spcBef>
              <a:buClr>
                <a:schemeClr val="hlink"/>
              </a:buClr>
              <a:buSzPct val="70000"/>
              <a:defRPr/>
            </a:pPr>
            <a:r>
              <a:rPr lang="ar-SA" b="1" kern="0" dirty="0">
                <a:solidFill>
                  <a:srgbClr val="00B0F0"/>
                </a:solidFill>
                <a:cs typeface="Traditional Arabic" pitchFamily="18" charset="-78"/>
              </a:rPr>
              <a:t>القسم الثاني: الشروط الفاسدة ، وهي نوعان :</a:t>
            </a:r>
          </a:p>
          <a:p>
            <a:pPr algn="justLow">
              <a:spcBef>
                <a:spcPct val="20000"/>
              </a:spcBef>
              <a:buClr>
                <a:schemeClr val="hlink"/>
              </a:buClr>
              <a:buSzPct val="70000"/>
              <a:defRPr/>
            </a:pPr>
            <a:r>
              <a:rPr lang="ar-SA" b="1" kern="0" dirty="0">
                <a:solidFill>
                  <a:srgbClr val="FF0000"/>
                </a:solidFill>
                <a:cs typeface="Traditional Arabic" pitchFamily="18" charset="-78"/>
              </a:rPr>
              <a:t>الأول : شروط فاسدة بنفسها مع بقاء العقد صحيحاً </a:t>
            </a:r>
            <a:r>
              <a:rPr lang="ar-SA" kern="0" dirty="0">
                <a:cs typeface="Traditional Arabic" pitchFamily="18" charset="-78"/>
              </a:rPr>
              <a:t>: مثل أن يشترط الرجل أن لا مهر للمرأة ، أو لا نفقة لها ( الشرط فاسد ، والعقد صحيح ) لأن هذا الشرط يعود إلى معنى زائد في العقد لا يلزم ذكره ، ولا يضر الجهل به .</a:t>
            </a:r>
          </a:p>
          <a:p>
            <a:pPr algn="justLow">
              <a:spcBef>
                <a:spcPct val="20000"/>
              </a:spcBef>
              <a:buClr>
                <a:schemeClr val="hlink"/>
              </a:buClr>
              <a:buSzPct val="70000"/>
              <a:defRPr/>
            </a:pPr>
            <a:endParaRPr lang="ar-SA" kern="0" dirty="0">
              <a:cs typeface="Traditional Arabic" pitchFamily="18" charset="-78"/>
            </a:endParaRPr>
          </a:p>
          <a:p>
            <a:pPr algn="justLow">
              <a:spcBef>
                <a:spcPct val="20000"/>
              </a:spcBef>
              <a:buClr>
                <a:schemeClr val="hlink"/>
              </a:buClr>
              <a:buSzPct val="70000"/>
              <a:defRPr/>
            </a:pPr>
            <a:r>
              <a:rPr lang="ar-SA" b="1" kern="0" dirty="0">
                <a:solidFill>
                  <a:srgbClr val="FF0000"/>
                </a:solidFill>
                <a:cs typeface="Traditional Arabic" pitchFamily="18" charset="-78"/>
              </a:rPr>
              <a:t>الثاني: شروط فاسدة ومفسدة للعقد </a:t>
            </a:r>
            <a:r>
              <a:rPr lang="ar-SA" kern="0" dirty="0">
                <a:cs typeface="Traditional Arabic" pitchFamily="18" charset="-78"/>
              </a:rPr>
              <a:t>: مثل نكاح ( المتعة ) ، والنكاح للتحليل ، ونكاح الشغار ( البدل ) فكلها فاسدة :</a:t>
            </a:r>
          </a:p>
        </p:txBody>
      </p:sp>
    </p:spTree>
    <p:extLst>
      <p:ext uri="{BB962C8B-B14F-4D97-AF65-F5344CB8AC3E}">
        <p14:creationId xmlns:p14="http://schemas.microsoft.com/office/powerpoint/2010/main" val="8727983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تابع .. الشروط في النكاح </a:t>
            </a:r>
            <a:r>
              <a:rPr lang="ar-SA" kern="0" dirty="0">
                <a:cs typeface="Traditional Arabic" pitchFamily="18" charset="-78"/>
              </a:rPr>
              <a:t>: </a:t>
            </a:r>
          </a:p>
          <a:p>
            <a:pPr algn="ctr">
              <a:spcBef>
                <a:spcPct val="20000"/>
              </a:spcBef>
              <a:buClr>
                <a:schemeClr val="hlink"/>
              </a:buClr>
              <a:buSzPct val="70000"/>
              <a:defRPr/>
            </a:pPr>
            <a:r>
              <a:rPr lang="ar-SA" b="1" kern="0" dirty="0" err="1">
                <a:cs typeface="Traditional Arabic" pitchFamily="18" charset="-78"/>
              </a:rPr>
              <a:t>الأنكحة</a:t>
            </a:r>
            <a:r>
              <a:rPr lang="ar-SA" b="1" kern="0" dirty="0">
                <a:cs typeface="Traditional Arabic" pitchFamily="18" charset="-78"/>
              </a:rPr>
              <a:t> الفاسدة</a:t>
            </a:r>
          </a:p>
          <a:p>
            <a:pPr algn="justLow">
              <a:spcBef>
                <a:spcPct val="20000"/>
              </a:spcBef>
              <a:buClr>
                <a:schemeClr val="hlink"/>
              </a:buClr>
              <a:buSzPct val="70000"/>
              <a:defRPr/>
            </a:pPr>
            <a:r>
              <a:rPr lang="ar-SA" b="1" kern="0" dirty="0">
                <a:solidFill>
                  <a:srgbClr val="00B0F0"/>
                </a:solidFill>
                <a:cs typeface="Traditional Arabic" pitchFamily="18" charset="-78"/>
              </a:rPr>
              <a:t>الأول : نكاح المتعة :</a:t>
            </a:r>
          </a:p>
          <a:p>
            <a:pPr algn="justLow">
              <a:spcBef>
                <a:spcPct val="20000"/>
              </a:spcBef>
              <a:buClr>
                <a:schemeClr val="hlink"/>
              </a:buClr>
              <a:buSzPct val="70000"/>
              <a:defRPr/>
            </a:pPr>
            <a:r>
              <a:rPr lang="ar-SA" kern="0" dirty="0">
                <a:solidFill>
                  <a:srgbClr val="FF0000"/>
                </a:solidFill>
                <a:cs typeface="Traditional Arabic" pitchFamily="18" charset="-78"/>
              </a:rPr>
              <a:t>لغة </a:t>
            </a:r>
            <a:r>
              <a:rPr lang="ar-SA" kern="0" dirty="0">
                <a:cs typeface="Traditional Arabic" pitchFamily="18" charset="-78"/>
              </a:rPr>
              <a:t>: من المتاع ، وهو ما يستمتع به .</a:t>
            </a:r>
          </a:p>
          <a:p>
            <a:pPr algn="justLow">
              <a:spcBef>
                <a:spcPct val="20000"/>
              </a:spcBef>
              <a:buClr>
                <a:schemeClr val="hlink"/>
              </a:buClr>
              <a:buSzPct val="70000"/>
              <a:defRPr/>
            </a:pPr>
            <a:r>
              <a:rPr lang="ar-SA" kern="0" dirty="0">
                <a:solidFill>
                  <a:srgbClr val="FF0000"/>
                </a:solidFill>
                <a:cs typeface="Traditional Arabic" pitchFamily="18" charset="-78"/>
              </a:rPr>
              <a:t>اصطلاحاً</a:t>
            </a:r>
            <a:r>
              <a:rPr lang="ar-SA" kern="0" dirty="0">
                <a:cs typeface="Traditional Arabic" pitchFamily="18" charset="-78"/>
              </a:rPr>
              <a:t> : أن ينكح الرجل المرأة بشيء من المال مدة معينة ، ينتهي النكاح بانتهائها من غير طلاق .</a:t>
            </a:r>
          </a:p>
          <a:p>
            <a:pPr algn="justLow">
              <a:spcBef>
                <a:spcPct val="20000"/>
              </a:spcBef>
              <a:buClr>
                <a:schemeClr val="hlink"/>
              </a:buClr>
              <a:buSzPct val="70000"/>
              <a:defRPr/>
            </a:pPr>
            <a:r>
              <a:rPr lang="ar-SA" kern="0" dirty="0">
                <a:solidFill>
                  <a:srgbClr val="FF0000"/>
                </a:solidFill>
                <a:cs typeface="Traditional Arabic" pitchFamily="18" charset="-78"/>
              </a:rPr>
              <a:t>حُكْمُه</a:t>
            </a:r>
            <a:r>
              <a:rPr lang="ar-SA" kern="0" dirty="0">
                <a:cs typeface="Traditional Arabic" pitchFamily="18" charset="-78"/>
              </a:rPr>
              <a:t> : باطل باتفاق العلماء ،  والأدلة على بطلانه :</a:t>
            </a:r>
          </a:p>
          <a:p>
            <a:pPr algn="justLow">
              <a:spcBef>
                <a:spcPct val="20000"/>
              </a:spcBef>
              <a:buClr>
                <a:schemeClr val="hlink"/>
              </a:buClr>
              <a:buSzPct val="70000"/>
              <a:defRPr/>
            </a:pPr>
            <a:r>
              <a:rPr lang="ar-SA" kern="0" dirty="0">
                <a:cs typeface="Traditional Arabic" pitchFamily="18" charset="-78"/>
              </a:rPr>
              <a:t>- قول الله تعالى </a:t>
            </a:r>
            <a:r>
              <a:rPr lang="ar-SA" kern="0" dirty="0">
                <a:cs typeface="Traditional Arabic" pitchFamily="2" charset="-78"/>
              </a:rPr>
              <a:t>: </a:t>
            </a:r>
            <a:r>
              <a:rPr lang="ar-SA" kern="0" dirty="0">
                <a:cs typeface="Traditional Arabic"/>
              </a:rPr>
              <a:t>﴿ </a:t>
            </a:r>
            <a:r>
              <a:rPr lang="ar-SA" dirty="0">
                <a:cs typeface="Traditional Arabic" pitchFamily="2" charset="-78"/>
              </a:rPr>
              <a:t>وَالَّذِينَ هُمْ لِفُرُوجِهِمْ حَافِظُونَ * إِلا </a:t>
            </a:r>
            <a:r>
              <a:rPr lang="ar-SA" dirty="0" err="1">
                <a:cs typeface="Traditional Arabic" pitchFamily="2" charset="-78"/>
              </a:rPr>
              <a:t>عَلَىٰ</a:t>
            </a:r>
            <a:r>
              <a:rPr lang="ar-SA" dirty="0">
                <a:cs typeface="Traditional Arabic" pitchFamily="2" charset="-78"/>
              </a:rPr>
              <a:t> أَزْوَاجِهِمْ أَوْ مَا مَلَكَتْ أَيْمَانُهُمْ </a:t>
            </a:r>
            <a:r>
              <a:rPr lang="ar-SA" kern="0" dirty="0">
                <a:cs typeface="Traditional Arabic"/>
              </a:rPr>
              <a:t>﴾</a:t>
            </a:r>
            <a:r>
              <a:rPr lang="ar-SA" dirty="0">
                <a:cs typeface="Traditional Arabic" pitchFamily="2" charset="-78"/>
              </a:rPr>
              <a:t> ، والمتمتع بها ليست زوجة في نظر الشرع ، ولا في العرف .</a:t>
            </a:r>
            <a:endParaRPr lang="ar-SA" kern="0" dirty="0">
              <a:cs typeface="Traditional Arabic" pitchFamily="2" charset="-78"/>
            </a:endParaRPr>
          </a:p>
        </p:txBody>
      </p:sp>
    </p:spTree>
    <p:extLst>
      <p:ext uri="{BB962C8B-B14F-4D97-AF65-F5344CB8AC3E}">
        <p14:creationId xmlns:p14="http://schemas.microsoft.com/office/powerpoint/2010/main" val="33371751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تابع .. نكاح المتعة </a:t>
            </a:r>
            <a:r>
              <a:rPr lang="ar-SA" kern="0" dirty="0">
                <a:cs typeface="Traditional Arabic" pitchFamily="18" charset="-78"/>
              </a:rPr>
              <a:t>:</a:t>
            </a:r>
            <a:endParaRPr lang="ar-SA" b="1" kern="0" dirty="0">
              <a:cs typeface="Traditional Arabic" pitchFamily="18" charset="-78"/>
            </a:endParaRPr>
          </a:p>
          <a:p>
            <a:pPr marL="342900" indent="-342900" algn="justLow">
              <a:spcBef>
                <a:spcPct val="20000"/>
              </a:spcBef>
              <a:buClr>
                <a:schemeClr val="hlink"/>
              </a:buClr>
              <a:buSzPct val="70000"/>
              <a:defRPr/>
            </a:pPr>
            <a:r>
              <a:rPr lang="ar-SA" kern="0" dirty="0">
                <a:cs typeface="Traditional Arabic" pitchFamily="18" charset="-78"/>
              </a:rPr>
              <a:t>- الدليل من السنة : قول النبي </a:t>
            </a:r>
            <a:r>
              <a:rPr lang="ar-SA" kern="0" dirty="0">
                <a:cs typeface="Traditional Arabic" pitchFamily="2" charset="-78"/>
                <a:sym typeface="AGA Arabesque"/>
              </a:rPr>
              <a:t></a:t>
            </a:r>
            <a:r>
              <a:rPr lang="ar-SA" kern="0" dirty="0">
                <a:cs typeface="Traditional Arabic" pitchFamily="2" charset="-78"/>
              </a:rPr>
              <a:t> : </a:t>
            </a:r>
            <a:r>
              <a:rPr lang="ar-SA" kern="0" dirty="0">
                <a:latin typeface="Arial"/>
                <a:cs typeface="Traditional Arabic" pitchFamily="2" charset="-78"/>
              </a:rPr>
              <a:t>«</a:t>
            </a:r>
            <a:r>
              <a:rPr lang="ar-SA" kern="0" dirty="0">
                <a:cs typeface="Traditional Arabic" pitchFamily="2" charset="-78"/>
              </a:rPr>
              <a:t> أيها الناس ، إني كنت قد أذنت لكم في الاستمتاع من النساء ، وإن الله قد حرم ذلك إلى يوم القيامة </a:t>
            </a:r>
            <a:r>
              <a:rPr lang="ar-SA" kern="0" dirty="0">
                <a:latin typeface="Arial"/>
                <a:cs typeface="Traditional Arabic" pitchFamily="2" charset="-78"/>
              </a:rPr>
              <a:t>»</a:t>
            </a:r>
            <a:r>
              <a:rPr lang="ar-SA" kern="0" dirty="0">
                <a:cs typeface="Traditional Arabic" pitchFamily="2" charset="-78"/>
              </a:rPr>
              <a:t>.</a:t>
            </a:r>
            <a:r>
              <a:rPr lang="ar-SA" kern="0" dirty="0">
                <a:cs typeface="Traditional Arabic" pitchFamily="18" charset="-78"/>
              </a:rPr>
              <a:t>  </a:t>
            </a:r>
          </a:p>
          <a:p>
            <a:pPr algn="justLow">
              <a:spcBef>
                <a:spcPct val="20000"/>
              </a:spcBef>
              <a:buClr>
                <a:schemeClr val="hlink"/>
              </a:buClr>
              <a:buSzPct val="70000"/>
              <a:defRPr/>
            </a:pPr>
            <a:r>
              <a:rPr lang="ar-SA" b="1" kern="0" dirty="0">
                <a:solidFill>
                  <a:srgbClr val="00B0F0"/>
                </a:solidFill>
                <a:cs typeface="Traditional Arabic" pitchFamily="18" charset="-78"/>
              </a:rPr>
              <a:t>الحِكْمَة من تحريم نكاح المتعة :</a:t>
            </a:r>
          </a:p>
          <a:p>
            <a:pPr algn="justLow">
              <a:spcBef>
                <a:spcPct val="20000"/>
              </a:spcBef>
              <a:buClr>
                <a:schemeClr val="hlink"/>
              </a:buClr>
              <a:buSzPct val="70000"/>
              <a:defRPr/>
            </a:pPr>
            <a:r>
              <a:rPr lang="ar-SA" b="1" kern="0" dirty="0">
                <a:solidFill>
                  <a:srgbClr val="00B0F0"/>
                </a:solidFill>
                <a:cs typeface="Traditional Arabic" pitchFamily="18" charset="-78"/>
              </a:rPr>
              <a:t>1- </a:t>
            </a:r>
            <a:r>
              <a:rPr lang="ar-SA" kern="0" dirty="0">
                <a:solidFill>
                  <a:srgbClr val="FFC000"/>
                </a:solidFill>
                <a:cs typeface="Traditional Arabic" pitchFamily="18" charset="-78"/>
              </a:rPr>
              <a:t>مقصود الزواج </a:t>
            </a:r>
            <a:r>
              <a:rPr lang="ar-SA" kern="0" dirty="0">
                <a:cs typeface="Traditional Arabic" pitchFamily="18" charset="-78"/>
              </a:rPr>
              <a:t>( السَّكَن ، وتكوين الأسرة ) ولا يحصلان إلا بدوام العشرة واستقرار الزوجة ، واستدامة الزوجية .</a:t>
            </a:r>
          </a:p>
          <a:p>
            <a:pPr algn="justLow">
              <a:spcBef>
                <a:spcPct val="20000"/>
              </a:spcBef>
              <a:buClr>
                <a:schemeClr val="hlink"/>
              </a:buClr>
              <a:buSzPct val="70000"/>
              <a:defRPr/>
            </a:pPr>
            <a:r>
              <a:rPr lang="ar-SA" b="1" kern="0" dirty="0">
                <a:solidFill>
                  <a:srgbClr val="00B0F0"/>
                </a:solidFill>
                <a:cs typeface="Traditional Arabic" pitchFamily="18" charset="-78"/>
              </a:rPr>
              <a:t>2- </a:t>
            </a:r>
            <a:r>
              <a:rPr lang="ar-SA" kern="0" dirty="0">
                <a:cs typeface="Traditional Arabic" pitchFamily="18" charset="-78"/>
              </a:rPr>
              <a:t>المتعة قليلة التكلفة ، ولا مسؤولية فيها ، والإقبال عليها يضَيِّع </a:t>
            </a:r>
            <a:r>
              <a:rPr lang="ar-SA" kern="0" dirty="0">
                <a:solidFill>
                  <a:srgbClr val="FFC000"/>
                </a:solidFill>
                <a:cs typeface="Traditional Arabic" pitchFamily="18" charset="-78"/>
              </a:rPr>
              <a:t>الغاية الشرعية ( بقاء النوع الإنساني ، وعمران الكون ) </a:t>
            </a:r>
          </a:p>
          <a:p>
            <a:pPr algn="justLow">
              <a:spcBef>
                <a:spcPct val="20000"/>
              </a:spcBef>
              <a:buClr>
                <a:schemeClr val="hlink"/>
              </a:buClr>
              <a:buSzPct val="70000"/>
              <a:defRPr/>
            </a:pPr>
            <a:r>
              <a:rPr lang="ar-SA" b="1" kern="0" dirty="0">
                <a:solidFill>
                  <a:srgbClr val="00B0F0"/>
                </a:solidFill>
                <a:cs typeface="Traditional Arabic" pitchFamily="18" charset="-78"/>
              </a:rPr>
              <a:t>3- </a:t>
            </a:r>
            <a:r>
              <a:rPr lang="ar-SA" kern="0" dirty="0">
                <a:solidFill>
                  <a:srgbClr val="FFC000"/>
                </a:solidFill>
                <a:cs typeface="Traditional Arabic" pitchFamily="18" charset="-78"/>
              </a:rPr>
              <a:t>إكرام المرأة </a:t>
            </a:r>
            <a:r>
              <a:rPr lang="ar-SA" kern="0" dirty="0">
                <a:cs typeface="Traditional Arabic" pitchFamily="18" charset="-78"/>
              </a:rPr>
              <a:t>عن العبث بها ( توالي الأشخاص على التلذذ والتمتع بها ) .</a:t>
            </a:r>
          </a:p>
          <a:p>
            <a:pPr marL="0" indent="0">
              <a:buNone/>
            </a:pPr>
            <a:endParaRPr lang="ar-SA" dirty="0"/>
          </a:p>
        </p:txBody>
      </p:sp>
    </p:spTree>
    <p:extLst>
      <p:ext uri="{BB962C8B-B14F-4D97-AF65-F5344CB8AC3E}">
        <p14:creationId xmlns:p14="http://schemas.microsoft.com/office/powerpoint/2010/main" val="13339184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تابع .. </a:t>
            </a:r>
            <a:r>
              <a:rPr lang="ar-SA" b="1" kern="0" dirty="0" err="1">
                <a:solidFill>
                  <a:srgbClr val="FFC000"/>
                </a:solidFill>
                <a:cs typeface="Traditional Arabic" pitchFamily="18" charset="-78"/>
              </a:rPr>
              <a:t>الأنكحة</a:t>
            </a:r>
            <a:r>
              <a:rPr lang="ar-SA" b="1" kern="0" dirty="0">
                <a:solidFill>
                  <a:srgbClr val="FFC000"/>
                </a:solidFill>
                <a:cs typeface="Traditional Arabic" pitchFamily="18" charset="-78"/>
              </a:rPr>
              <a:t> الفاسدة</a:t>
            </a:r>
            <a:r>
              <a:rPr lang="ar-SA" kern="0" dirty="0">
                <a:cs typeface="Traditional Arabic" pitchFamily="18" charset="-78"/>
              </a:rPr>
              <a:t>: </a:t>
            </a:r>
          </a:p>
          <a:p>
            <a:pPr marL="342900" indent="-342900" algn="justLow">
              <a:spcBef>
                <a:spcPct val="20000"/>
              </a:spcBef>
              <a:buClr>
                <a:schemeClr val="hlink"/>
              </a:buClr>
              <a:buSzPct val="70000"/>
              <a:defRPr/>
            </a:pPr>
            <a:endParaRPr lang="ar-SA" kern="0" dirty="0">
              <a:cs typeface="Traditional Arabic" pitchFamily="18" charset="-78"/>
            </a:endParaRPr>
          </a:p>
          <a:p>
            <a:pPr algn="justLow">
              <a:spcBef>
                <a:spcPct val="20000"/>
              </a:spcBef>
              <a:buClr>
                <a:schemeClr val="hlink"/>
              </a:buClr>
              <a:buSzPct val="70000"/>
              <a:defRPr/>
            </a:pPr>
            <a:r>
              <a:rPr lang="ar-SA" b="1" kern="0" dirty="0">
                <a:solidFill>
                  <a:srgbClr val="00B0F0"/>
                </a:solidFill>
                <a:cs typeface="Traditional Arabic" pitchFamily="18" charset="-78"/>
              </a:rPr>
              <a:t>الثاني: نكاح التحليل:</a:t>
            </a:r>
          </a:p>
          <a:p>
            <a:pPr algn="justLow">
              <a:spcBef>
                <a:spcPct val="20000"/>
              </a:spcBef>
              <a:buClr>
                <a:schemeClr val="hlink"/>
              </a:buClr>
              <a:buSzPct val="70000"/>
              <a:defRPr/>
            </a:pPr>
            <a:r>
              <a:rPr lang="ar-SA" kern="0" dirty="0">
                <a:solidFill>
                  <a:srgbClr val="FF0000"/>
                </a:solidFill>
                <a:cs typeface="Traditional Arabic" pitchFamily="18" charset="-78"/>
              </a:rPr>
              <a:t>تعريفة </a:t>
            </a:r>
            <a:r>
              <a:rPr lang="ar-SA" kern="0" dirty="0">
                <a:cs typeface="Traditional Arabic" pitchFamily="18" charset="-78"/>
              </a:rPr>
              <a:t>: أن يطلق الرجل امرأته ثلاثاً ، فيتزوجها رجلٌ بشرط أن يطلها بعد وطئها لِتَحِلَّ لزوجها الأول .</a:t>
            </a:r>
          </a:p>
          <a:p>
            <a:pPr algn="justLow">
              <a:spcBef>
                <a:spcPct val="20000"/>
              </a:spcBef>
              <a:buClr>
                <a:schemeClr val="hlink"/>
              </a:buClr>
              <a:buSzPct val="70000"/>
              <a:defRPr/>
            </a:pPr>
            <a:endParaRPr lang="ar-SA" kern="0" dirty="0">
              <a:cs typeface="Traditional Arabic" pitchFamily="18" charset="-78"/>
            </a:endParaRPr>
          </a:p>
          <a:p>
            <a:pPr algn="justLow">
              <a:spcBef>
                <a:spcPct val="20000"/>
              </a:spcBef>
              <a:buClr>
                <a:schemeClr val="hlink"/>
              </a:buClr>
              <a:buSzPct val="70000"/>
              <a:defRPr/>
            </a:pPr>
            <a:r>
              <a:rPr lang="ar-SA" kern="0" dirty="0">
                <a:solidFill>
                  <a:srgbClr val="FF0000"/>
                </a:solidFill>
                <a:cs typeface="Traditional Arabic" pitchFamily="18" charset="-78"/>
              </a:rPr>
              <a:t>حُكْمُه</a:t>
            </a:r>
            <a:r>
              <a:rPr lang="ar-SA" kern="0" dirty="0">
                <a:cs typeface="Traditional Arabic" pitchFamily="18" charset="-78"/>
              </a:rPr>
              <a:t> : حرام ، لقول عبدالله بن مسعود رضي الله عنه : </a:t>
            </a:r>
            <a:r>
              <a:rPr lang="ar-SA" kern="0" dirty="0">
                <a:latin typeface="Arial"/>
                <a:cs typeface="Traditional Arabic" pitchFamily="2" charset="-78"/>
                <a:sym typeface="AGA Arabesque"/>
              </a:rPr>
              <a:t>« </a:t>
            </a:r>
            <a:r>
              <a:rPr lang="ar-SA" kern="0" dirty="0">
                <a:cs typeface="Traditional Arabic" pitchFamily="18" charset="-78"/>
              </a:rPr>
              <a:t>لعن رسول الله  </a:t>
            </a:r>
            <a:r>
              <a:rPr lang="ar-SA" kern="0" dirty="0">
                <a:cs typeface="Traditional Arabic" pitchFamily="18" charset="-78"/>
                <a:sym typeface="AGA Arabesque"/>
              </a:rPr>
              <a:t></a:t>
            </a:r>
            <a:r>
              <a:rPr lang="ar-SA" kern="0" dirty="0">
                <a:latin typeface="Arial"/>
                <a:cs typeface="Traditional Arabic" pitchFamily="2" charset="-78"/>
                <a:sym typeface="AGA Arabesque"/>
              </a:rPr>
              <a:t> المُحِلَّ والْمُحَلَّلَ له » ، واللعن دليل التحريم .</a:t>
            </a:r>
            <a:endParaRPr lang="ar-SA" kern="0" dirty="0">
              <a:cs typeface="Traditional Arabic" pitchFamily="2" charset="-78"/>
            </a:endParaRPr>
          </a:p>
          <a:p>
            <a:pPr marL="0" indent="0">
              <a:buNone/>
            </a:pPr>
            <a:endParaRPr lang="ar-SA" dirty="0"/>
          </a:p>
        </p:txBody>
      </p:sp>
    </p:spTree>
    <p:extLst>
      <p:ext uri="{BB962C8B-B14F-4D97-AF65-F5344CB8AC3E}">
        <p14:creationId xmlns:p14="http://schemas.microsoft.com/office/powerpoint/2010/main" val="31922356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indent="-342900" algn="justLow">
              <a:spcBef>
                <a:spcPct val="20000"/>
              </a:spcBef>
              <a:buClr>
                <a:schemeClr val="hlink"/>
              </a:buClr>
              <a:buSzPct val="70000"/>
              <a:defRPr/>
            </a:pPr>
            <a:r>
              <a:rPr lang="ar-SA" b="1" kern="0" dirty="0">
                <a:solidFill>
                  <a:srgbClr val="FFC000"/>
                </a:solidFill>
                <a:cs typeface="Traditional Arabic" pitchFamily="18" charset="-78"/>
              </a:rPr>
              <a:t>تابع .. </a:t>
            </a:r>
            <a:r>
              <a:rPr lang="ar-SA" b="1" kern="0" dirty="0" err="1">
                <a:solidFill>
                  <a:srgbClr val="FFC000"/>
                </a:solidFill>
                <a:cs typeface="Traditional Arabic" pitchFamily="18" charset="-78"/>
              </a:rPr>
              <a:t>الأنكحة</a:t>
            </a:r>
            <a:r>
              <a:rPr lang="ar-SA" b="1" kern="0" dirty="0">
                <a:solidFill>
                  <a:srgbClr val="FFC000"/>
                </a:solidFill>
                <a:cs typeface="Traditional Arabic" pitchFamily="18" charset="-78"/>
              </a:rPr>
              <a:t> الفاسدة</a:t>
            </a:r>
            <a:r>
              <a:rPr lang="ar-SA" kern="0" dirty="0">
                <a:cs typeface="Traditional Arabic" pitchFamily="18" charset="-78"/>
              </a:rPr>
              <a:t>: </a:t>
            </a:r>
          </a:p>
          <a:p>
            <a:pPr algn="justLow">
              <a:spcBef>
                <a:spcPct val="20000"/>
              </a:spcBef>
              <a:buClr>
                <a:schemeClr val="hlink"/>
              </a:buClr>
              <a:buSzPct val="70000"/>
              <a:defRPr/>
            </a:pPr>
            <a:r>
              <a:rPr lang="ar-SA" b="1" kern="0" dirty="0">
                <a:solidFill>
                  <a:srgbClr val="00B0F0"/>
                </a:solidFill>
                <a:cs typeface="Traditional Arabic" pitchFamily="18" charset="-78"/>
              </a:rPr>
              <a:t>الثالث: نكاح الشغار :</a:t>
            </a:r>
          </a:p>
          <a:p>
            <a:pPr algn="justLow">
              <a:spcBef>
                <a:spcPct val="20000"/>
              </a:spcBef>
              <a:buClr>
                <a:schemeClr val="hlink"/>
              </a:buClr>
              <a:buSzPct val="70000"/>
              <a:defRPr/>
            </a:pPr>
            <a:r>
              <a:rPr lang="ar-SA" kern="0" dirty="0">
                <a:solidFill>
                  <a:srgbClr val="FF0000"/>
                </a:solidFill>
                <a:cs typeface="Traditional Arabic" pitchFamily="18" charset="-78"/>
              </a:rPr>
              <a:t>لغة </a:t>
            </a:r>
            <a:r>
              <a:rPr lang="ar-SA" kern="0" dirty="0">
                <a:cs typeface="Traditional Arabic" pitchFamily="18" charset="-78"/>
              </a:rPr>
              <a:t>: الْخُلُوُّ مِنَ العِوَض ، يقال : مكان شاغر ، أين خالٍ ... وسُمِّي الشغار لخلوِّه من المهر .</a:t>
            </a:r>
          </a:p>
          <a:p>
            <a:pPr algn="justLow">
              <a:spcBef>
                <a:spcPct val="20000"/>
              </a:spcBef>
              <a:buClr>
                <a:schemeClr val="hlink"/>
              </a:buClr>
              <a:buSzPct val="70000"/>
              <a:defRPr/>
            </a:pPr>
            <a:r>
              <a:rPr lang="ar-SA" kern="0" dirty="0">
                <a:solidFill>
                  <a:srgbClr val="FF0000"/>
                </a:solidFill>
                <a:cs typeface="Traditional Arabic" pitchFamily="18" charset="-78"/>
              </a:rPr>
              <a:t>اصطلاحاً </a:t>
            </a:r>
            <a:r>
              <a:rPr lang="ar-SA" kern="0" dirty="0">
                <a:cs typeface="Traditional Arabic" pitchFamily="18" charset="-78"/>
              </a:rPr>
              <a:t>: أن يقول الرجل لآخر : زوجني ابنتك أو أختك ، على أن أزوجك ابنتي أو </a:t>
            </a:r>
            <a:r>
              <a:rPr lang="ar-SA" kern="0" dirty="0" err="1">
                <a:cs typeface="Traditional Arabic" pitchFamily="18" charset="-78"/>
              </a:rPr>
              <a:t>أختى</a:t>
            </a:r>
            <a:r>
              <a:rPr lang="ar-SA" kern="0" dirty="0">
                <a:cs typeface="Traditional Arabic" pitchFamily="18" charset="-78"/>
              </a:rPr>
              <a:t> على أن صداق كل واحدة منهما بُضْع الأخرى .</a:t>
            </a:r>
          </a:p>
          <a:p>
            <a:pPr algn="justLow">
              <a:spcBef>
                <a:spcPct val="20000"/>
              </a:spcBef>
              <a:buClr>
                <a:schemeClr val="hlink"/>
              </a:buClr>
              <a:buSzPct val="70000"/>
              <a:defRPr/>
            </a:pPr>
            <a:r>
              <a:rPr lang="ar-SA" kern="0" dirty="0">
                <a:solidFill>
                  <a:srgbClr val="FF0000"/>
                </a:solidFill>
                <a:cs typeface="Traditional Arabic" pitchFamily="18" charset="-78"/>
              </a:rPr>
              <a:t>حُكْمُه</a:t>
            </a:r>
            <a:r>
              <a:rPr lang="ar-SA" kern="0" dirty="0">
                <a:cs typeface="Traditional Arabic" pitchFamily="18" charset="-78"/>
              </a:rPr>
              <a:t> : باتفاق العلماء باطل ، ومنهي عنه ، ويجب التفريق بين الزوجين ، سواءً صُرِّح في العقد بنفي المهر أو سُكِت عنه ، بدليل قول جابر بن عبدالله رضي الله عنه </a:t>
            </a:r>
            <a:r>
              <a:rPr lang="ar-SA" kern="0" dirty="0">
                <a:cs typeface="Traditional Arabic" pitchFamily="2" charset="-78"/>
              </a:rPr>
              <a:t>:</a:t>
            </a:r>
            <a:r>
              <a:rPr lang="ar-SA" kern="0" dirty="0">
                <a:latin typeface="Arial"/>
                <a:cs typeface="Traditional Arabic" pitchFamily="2" charset="-78"/>
                <a:sym typeface="AGA Arabesque"/>
              </a:rPr>
              <a:t>«</a:t>
            </a:r>
            <a:r>
              <a:rPr lang="ar-SA" kern="0" dirty="0">
                <a:cs typeface="Traditional Arabic" pitchFamily="2" charset="-78"/>
              </a:rPr>
              <a:t> نهى رسول الله </a:t>
            </a:r>
            <a:r>
              <a:rPr lang="ar-SA" kern="0" dirty="0">
                <a:cs typeface="Traditional Arabic" pitchFamily="2" charset="-78"/>
                <a:sym typeface="AGA Arabesque"/>
              </a:rPr>
              <a:t></a:t>
            </a:r>
            <a:r>
              <a:rPr lang="ar-SA" kern="0" dirty="0">
                <a:cs typeface="Traditional Arabic" pitchFamily="2" charset="-78"/>
              </a:rPr>
              <a:t> عن الشغار </a:t>
            </a:r>
            <a:r>
              <a:rPr lang="ar-SA" kern="0" dirty="0">
                <a:latin typeface="Arial"/>
                <a:cs typeface="Traditional Arabic" pitchFamily="2" charset="-78"/>
                <a:sym typeface="AGA Arabesque"/>
              </a:rPr>
              <a:t>» والنهي يقتضي فساد العقد .</a:t>
            </a:r>
            <a:endParaRPr lang="ar-SA" kern="0" dirty="0">
              <a:cs typeface="Traditional Arabic" pitchFamily="2" charset="-78"/>
            </a:endParaRPr>
          </a:p>
        </p:txBody>
      </p:sp>
    </p:spTree>
    <p:extLst>
      <p:ext uri="{BB962C8B-B14F-4D97-AF65-F5344CB8AC3E}">
        <p14:creationId xmlns:p14="http://schemas.microsoft.com/office/powerpoint/2010/main" val="21707276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2425547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1075055"/>
          </a:xfrm>
        </p:spPr>
        <p:txBody>
          <a:bodyPr>
            <a:normAutofit/>
          </a:bodyPr>
          <a:lstStyle/>
          <a:p>
            <a:pPr marL="274320" lvl="0" indent="-274320" algn="ctr">
              <a:lnSpc>
                <a:spcPct val="100000"/>
              </a:lnSpc>
              <a:spcBef>
                <a:spcPct val="20000"/>
              </a:spcBef>
            </a:pPr>
            <a:r>
              <a:rPr lang="ar-SA" sz="2800" b="1" dirty="0">
                <a:solidFill>
                  <a:srgbClr val="0070C0"/>
                </a:solidFill>
                <a:latin typeface="Constantia"/>
                <a:ea typeface="+mn-ea"/>
                <a:cs typeface="Arial" panose="020B0604020202020204" pitchFamily="34" charset="0"/>
              </a:rPr>
              <a:t>ثانياً : مكانة المرأة في الإسلام: </a:t>
            </a:r>
            <a:endParaRPr lang="ar-SA" sz="4800" dirty="0">
              <a:solidFill>
                <a:srgbClr val="0070C0"/>
              </a:solidFill>
            </a:endParaRPr>
          </a:p>
        </p:txBody>
      </p:sp>
      <p:sp>
        <p:nvSpPr>
          <p:cNvPr id="3" name="عنصر نائب للمحتوى 2"/>
          <p:cNvSpPr>
            <a:spLocks noGrp="1"/>
          </p:cNvSpPr>
          <p:nvPr>
            <p:ph idx="1"/>
          </p:nvPr>
        </p:nvSpPr>
        <p:spPr>
          <a:xfrm>
            <a:off x="838200" y="1440180"/>
            <a:ext cx="10515600" cy="4736783"/>
          </a:xfrm>
        </p:spPr>
        <p:txBody>
          <a:bodyPr/>
          <a:lstStyle/>
          <a:p>
            <a:pPr marL="0" lvl="0" indent="0">
              <a:lnSpc>
                <a:spcPct val="100000"/>
              </a:lnSpc>
              <a:spcBef>
                <a:spcPct val="20000"/>
              </a:spcBef>
              <a:buClr>
                <a:srgbClr val="0BD0D9"/>
              </a:buClr>
              <a:buSzPct val="95000"/>
              <a:buNone/>
            </a:pPr>
            <a:r>
              <a:rPr lang="ar-EG" sz="2400" dirty="0" smtClean="0">
                <a:solidFill>
                  <a:prstClr val="black"/>
                </a:solidFill>
                <a:latin typeface="Constantia"/>
              </a:rPr>
              <a:t>1- </a:t>
            </a:r>
            <a:r>
              <a:rPr lang="ar-SA" sz="2400" dirty="0">
                <a:solidFill>
                  <a:prstClr val="black"/>
                </a:solidFill>
                <a:latin typeface="Constantia"/>
              </a:rPr>
              <a:t>أقر الإسلام إنسانية المرأة وكرامتها، وأنها مخلوقة من نفس الرجل، وهي إنسانة مثله تماماً</a:t>
            </a:r>
            <a:r>
              <a:rPr lang="ar-EG" sz="2400" dirty="0">
                <a:solidFill>
                  <a:prstClr val="black"/>
                </a:solidFill>
                <a:latin typeface="Constantia"/>
              </a:rPr>
              <a:t> .</a:t>
            </a:r>
          </a:p>
          <a:p>
            <a:pPr marL="0" lvl="0" indent="0">
              <a:lnSpc>
                <a:spcPct val="100000"/>
              </a:lnSpc>
              <a:spcBef>
                <a:spcPct val="20000"/>
              </a:spcBef>
              <a:buClr>
                <a:srgbClr val="0BD0D9"/>
              </a:buClr>
              <a:buSzPct val="95000"/>
              <a:buNone/>
            </a:pPr>
            <a:r>
              <a:rPr lang="ar-EG" sz="2400" dirty="0">
                <a:solidFill>
                  <a:prstClr val="black"/>
                </a:solidFill>
                <a:latin typeface="Constantia"/>
              </a:rPr>
              <a:t>2- </a:t>
            </a:r>
            <a:r>
              <a:rPr lang="ar-SA" sz="2400" dirty="0">
                <a:solidFill>
                  <a:prstClr val="black"/>
                </a:solidFill>
                <a:latin typeface="Constantia"/>
              </a:rPr>
              <a:t>برأها مما ألصقه بها بعض أصحاب الديانات السابقة من أنها أم المصائب، وأنها سبب إخراج آدم من الجنة</a:t>
            </a:r>
            <a:r>
              <a:rPr lang="ar-EG" sz="2400" dirty="0">
                <a:solidFill>
                  <a:prstClr val="black"/>
                </a:solidFill>
                <a:latin typeface="Constantia"/>
              </a:rPr>
              <a:t>.</a:t>
            </a:r>
          </a:p>
          <a:p>
            <a:pPr marL="0" lvl="0" indent="0">
              <a:lnSpc>
                <a:spcPct val="100000"/>
              </a:lnSpc>
              <a:spcBef>
                <a:spcPct val="20000"/>
              </a:spcBef>
              <a:buClr>
                <a:srgbClr val="0BD0D9"/>
              </a:buClr>
              <a:buSzPct val="95000"/>
              <a:buNone/>
            </a:pPr>
            <a:r>
              <a:rPr lang="ar-EG" sz="2400" dirty="0" smtClean="0">
                <a:solidFill>
                  <a:prstClr val="black"/>
                </a:solidFill>
                <a:latin typeface="Constantia"/>
              </a:rPr>
              <a:t>3- </a:t>
            </a:r>
            <a:r>
              <a:rPr lang="ar-SA" sz="2400" dirty="0">
                <a:solidFill>
                  <a:prstClr val="black"/>
                </a:solidFill>
                <a:latin typeface="Constantia"/>
              </a:rPr>
              <a:t>حرم التشاؤم بولادتها، أو التعرض لحياتها بغير حق</a:t>
            </a:r>
            <a:r>
              <a:rPr lang="ar-EG" sz="2400" dirty="0">
                <a:solidFill>
                  <a:prstClr val="black"/>
                </a:solidFill>
                <a:latin typeface="Constantia"/>
              </a:rPr>
              <a:t> .</a:t>
            </a:r>
          </a:p>
          <a:p>
            <a:pPr marL="0" lvl="0" indent="0">
              <a:lnSpc>
                <a:spcPct val="100000"/>
              </a:lnSpc>
              <a:spcBef>
                <a:spcPct val="20000"/>
              </a:spcBef>
              <a:buClr>
                <a:srgbClr val="0BD0D9"/>
              </a:buClr>
              <a:buSzPct val="95000"/>
              <a:buNone/>
            </a:pPr>
            <a:r>
              <a:rPr lang="ar-EG" sz="2400" dirty="0">
                <a:solidFill>
                  <a:prstClr val="black"/>
                </a:solidFill>
                <a:latin typeface="Constantia"/>
              </a:rPr>
              <a:t>4- </a:t>
            </a:r>
            <a:r>
              <a:rPr lang="ar-SA" sz="2400" dirty="0">
                <a:solidFill>
                  <a:prstClr val="black"/>
                </a:solidFill>
                <a:latin typeface="Constantia"/>
              </a:rPr>
              <a:t>أمر الإسلام بإكرام المرأة في جميع مراحل حياتها، سواء كانت أمّاً أو بنتاً أو زوجة. </a:t>
            </a:r>
            <a:endParaRPr lang="ar-EG" sz="2400" dirty="0">
              <a:solidFill>
                <a:prstClr val="black"/>
              </a:solidFill>
              <a:latin typeface="Constantia"/>
            </a:endParaRPr>
          </a:p>
          <a:p>
            <a:pPr marL="0" lvl="0" indent="0">
              <a:lnSpc>
                <a:spcPct val="100000"/>
              </a:lnSpc>
              <a:spcBef>
                <a:spcPct val="20000"/>
              </a:spcBef>
              <a:buClr>
                <a:srgbClr val="0BD0D9"/>
              </a:buClr>
              <a:buSzPct val="95000"/>
              <a:buNone/>
            </a:pPr>
            <a:r>
              <a:rPr lang="ar-EG" sz="2400" dirty="0">
                <a:solidFill>
                  <a:prstClr val="black"/>
                </a:solidFill>
                <a:latin typeface="Constantia"/>
              </a:rPr>
              <a:t>5- </a:t>
            </a:r>
            <a:r>
              <a:rPr lang="ar-SA" sz="2400" dirty="0">
                <a:solidFill>
                  <a:prstClr val="black"/>
                </a:solidFill>
                <a:latin typeface="Constantia"/>
              </a:rPr>
              <a:t>جعل الإسلام المرأة أهلاً للتكليف، فهي مكلفة كما أن الرجل مكلف</a:t>
            </a:r>
            <a:r>
              <a:rPr lang="ar-EG" sz="2400" dirty="0">
                <a:solidFill>
                  <a:prstClr val="black"/>
                </a:solidFill>
                <a:latin typeface="Constantia"/>
              </a:rPr>
              <a:t>.</a:t>
            </a:r>
          </a:p>
          <a:p>
            <a:pPr marL="0" lvl="0" indent="0">
              <a:lnSpc>
                <a:spcPct val="100000"/>
              </a:lnSpc>
              <a:spcBef>
                <a:spcPct val="20000"/>
              </a:spcBef>
              <a:buClr>
                <a:srgbClr val="0BD0D9"/>
              </a:buClr>
              <a:buSzPct val="95000"/>
              <a:buNone/>
            </a:pPr>
            <a:r>
              <a:rPr lang="ar-EG" sz="2400" dirty="0">
                <a:solidFill>
                  <a:prstClr val="black"/>
                </a:solidFill>
                <a:latin typeface="Constantia"/>
              </a:rPr>
              <a:t>6- </a:t>
            </a:r>
            <a:r>
              <a:rPr lang="ar-SA" sz="2400" dirty="0">
                <a:solidFill>
                  <a:prstClr val="black"/>
                </a:solidFill>
                <a:latin typeface="Constantia"/>
              </a:rPr>
              <a:t>أعطاها الإسلام حقوقاً مالية بعد أن كانت محرومة منها، فلها حق المهر، ولها أن ترث، وتتصرف فيما </a:t>
            </a:r>
            <a:r>
              <a:rPr lang="ar-SA" sz="2400" dirty="0" smtClean="0">
                <a:solidFill>
                  <a:prstClr val="black"/>
                </a:solidFill>
                <a:latin typeface="Constantia"/>
              </a:rPr>
              <a:t>تملك</a:t>
            </a:r>
            <a:r>
              <a:rPr lang="ar-EG" sz="2400" dirty="0">
                <a:solidFill>
                  <a:prstClr val="black"/>
                </a:solidFill>
                <a:latin typeface="Constantia"/>
              </a:rPr>
              <a:t>.</a:t>
            </a:r>
          </a:p>
          <a:p>
            <a:pPr marL="0" lvl="0" indent="0">
              <a:lnSpc>
                <a:spcPct val="100000"/>
              </a:lnSpc>
              <a:spcBef>
                <a:spcPct val="20000"/>
              </a:spcBef>
              <a:buClr>
                <a:srgbClr val="0BD0D9"/>
              </a:buClr>
              <a:buSzPct val="95000"/>
              <a:buNone/>
            </a:pPr>
            <a:r>
              <a:rPr lang="ar-EG" sz="2400" dirty="0">
                <a:solidFill>
                  <a:prstClr val="black"/>
                </a:solidFill>
                <a:latin typeface="Constantia"/>
              </a:rPr>
              <a:t>7- </a:t>
            </a:r>
            <a:r>
              <a:rPr lang="ar-SA" sz="2400" dirty="0">
                <a:solidFill>
                  <a:prstClr val="black"/>
                </a:solidFill>
                <a:latin typeface="Constantia"/>
              </a:rPr>
              <a:t>جعل لها الحق في المشاورة وإبداء </a:t>
            </a:r>
            <a:r>
              <a:rPr lang="ar-SA" sz="2400" dirty="0" smtClean="0">
                <a:solidFill>
                  <a:prstClr val="black"/>
                </a:solidFill>
                <a:latin typeface="Constantia"/>
              </a:rPr>
              <a:t>الرأي ، بعد </a:t>
            </a:r>
            <a:r>
              <a:rPr lang="ar-SA" sz="2400" dirty="0">
                <a:solidFill>
                  <a:prstClr val="black"/>
                </a:solidFill>
                <a:latin typeface="Constantia"/>
              </a:rPr>
              <a:t>أن كانت مسلوبة تماماً من هذا</a:t>
            </a:r>
            <a:r>
              <a:rPr lang="ar-EG" sz="2400" dirty="0">
                <a:solidFill>
                  <a:prstClr val="black"/>
                </a:solidFill>
                <a:latin typeface="Constantia"/>
              </a:rPr>
              <a:t>.</a:t>
            </a:r>
            <a:endParaRPr lang="en-US" sz="2400" dirty="0">
              <a:solidFill>
                <a:prstClr val="black"/>
              </a:solidFill>
              <a:latin typeface="Constantia"/>
            </a:endParaRPr>
          </a:p>
        </p:txBody>
      </p:sp>
    </p:spTree>
    <p:extLst>
      <p:ext uri="{BB962C8B-B14F-4D97-AF65-F5344CB8AC3E}">
        <p14:creationId xmlns:p14="http://schemas.microsoft.com/office/powerpoint/2010/main" val="3874167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1006475"/>
          </a:xfrm>
        </p:spPr>
        <p:txBody>
          <a:bodyPr/>
          <a:lstStyle/>
          <a:p>
            <a:pPr marL="274320" lvl="0" indent="-274320">
              <a:lnSpc>
                <a:spcPct val="100000"/>
              </a:lnSpc>
              <a:spcBef>
                <a:spcPct val="20000"/>
              </a:spcBef>
            </a:pPr>
            <a:r>
              <a:rPr lang="ar-EG" sz="3200" b="1" dirty="0">
                <a:solidFill>
                  <a:srgbClr val="FF0000"/>
                </a:solidFill>
                <a:latin typeface="Constantia"/>
                <a:ea typeface="+mn-ea"/>
                <a:cs typeface="Arial" panose="020B0604020202020204" pitchFamily="34" charset="0"/>
              </a:rPr>
              <a:t>ج- </a:t>
            </a:r>
            <a:r>
              <a:rPr lang="ar-SA" sz="3200" b="1" dirty="0">
                <a:solidFill>
                  <a:srgbClr val="FF0000"/>
                </a:solidFill>
                <a:latin typeface="Constantia"/>
                <a:ea typeface="+mn-ea"/>
                <a:cs typeface="Arial" panose="020B0604020202020204" pitchFamily="34" charset="0"/>
              </a:rPr>
              <a:t>بعض الشبه</a:t>
            </a:r>
            <a:r>
              <a:rPr lang="ar-EG" sz="3200" b="1" dirty="0">
                <a:solidFill>
                  <a:srgbClr val="FF0000"/>
                </a:solidFill>
                <a:latin typeface="Constantia"/>
                <a:ea typeface="+mn-ea"/>
                <a:cs typeface="Arial" panose="020B0604020202020204" pitchFamily="34" charset="0"/>
              </a:rPr>
              <a:t> المثارة حول </a:t>
            </a:r>
            <a:r>
              <a:rPr lang="ar-SA" sz="3200" b="1" dirty="0">
                <a:solidFill>
                  <a:srgbClr val="FF0000"/>
                </a:solidFill>
                <a:latin typeface="Constantia"/>
                <a:ea typeface="+mn-ea"/>
                <a:cs typeface="Arial" panose="020B0604020202020204" pitchFamily="34" charset="0"/>
              </a:rPr>
              <a:t>مكانة المرأة في الإسلام والرد عليها: </a:t>
            </a:r>
            <a:endParaRPr lang="ar-SA" dirty="0"/>
          </a:p>
        </p:txBody>
      </p:sp>
      <p:sp>
        <p:nvSpPr>
          <p:cNvPr id="3" name="عنصر نائب للمحتوى 2"/>
          <p:cNvSpPr>
            <a:spLocks noGrp="1"/>
          </p:cNvSpPr>
          <p:nvPr>
            <p:ph idx="1"/>
          </p:nvPr>
        </p:nvSpPr>
        <p:spPr>
          <a:xfrm>
            <a:off x="838200" y="1371600"/>
            <a:ext cx="10515600" cy="4805363"/>
          </a:xfrm>
        </p:spPr>
        <p:txBody>
          <a:bodyPr>
            <a:normAutofit/>
          </a:bodyPr>
          <a:lstStyle/>
          <a:p>
            <a:pPr marL="0" lvl="0" indent="0">
              <a:lnSpc>
                <a:spcPct val="100000"/>
              </a:lnSpc>
              <a:spcBef>
                <a:spcPct val="20000"/>
              </a:spcBef>
              <a:buClr>
                <a:srgbClr val="0BD0D9"/>
              </a:buClr>
              <a:buSzPct val="95000"/>
              <a:buNone/>
            </a:pPr>
            <a:r>
              <a:rPr lang="ar-SA" b="1" dirty="0" smtClean="0">
                <a:solidFill>
                  <a:srgbClr val="0070C0"/>
                </a:solidFill>
                <a:latin typeface="Constantia"/>
              </a:rPr>
              <a:t>   </a:t>
            </a:r>
            <a:r>
              <a:rPr lang="ar-EG" b="1" dirty="0" smtClean="0">
                <a:solidFill>
                  <a:srgbClr val="0070C0"/>
                </a:solidFill>
                <a:latin typeface="Constantia"/>
              </a:rPr>
              <a:t>أولاً- </a:t>
            </a:r>
            <a:r>
              <a:rPr lang="ar-SA" b="1" dirty="0">
                <a:solidFill>
                  <a:srgbClr val="0070C0"/>
                </a:solidFill>
                <a:latin typeface="Constantia"/>
              </a:rPr>
              <a:t>عمل المرأة: </a:t>
            </a:r>
            <a:endParaRPr lang="ar-EG" b="1" dirty="0">
              <a:solidFill>
                <a:srgbClr val="0070C0"/>
              </a:solidFill>
              <a:latin typeface="Constantia"/>
            </a:endParaRPr>
          </a:p>
          <a:p>
            <a:pPr marL="0" lvl="0" indent="0">
              <a:lnSpc>
                <a:spcPct val="100000"/>
              </a:lnSpc>
              <a:spcBef>
                <a:spcPct val="20000"/>
              </a:spcBef>
              <a:buClr>
                <a:srgbClr val="0BD0D9"/>
              </a:buClr>
              <a:buSzPct val="95000"/>
              <a:buNone/>
            </a:pPr>
            <a:r>
              <a:rPr lang="ar-SA" sz="2600" dirty="0">
                <a:solidFill>
                  <a:prstClr val="black"/>
                </a:solidFill>
                <a:latin typeface="Constantia"/>
              </a:rPr>
              <a:t>والرد على هذه الشبهة يكون بذكر الحقائق الآتية</a:t>
            </a:r>
            <a:r>
              <a:rPr lang="ar-EG" sz="2600" dirty="0">
                <a:solidFill>
                  <a:prstClr val="black"/>
                </a:solidFill>
                <a:latin typeface="Constantia"/>
              </a:rPr>
              <a:t>:</a:t>
            </a:r>
          </a:p>
          <a:p>
            <a:pPr marL="0" lvl="0" indent="0">
              <a:lnSpc>
                <a:spcPct val="100000"/>
              </a:lnSpc>
              <a:spcBef>
                <a:spcPct val="20000"/>
              </a:spcBef>
              <a:buClr>
                <a:srgbClr val="0BD0D9"/>
              </a:buClr>
              <a:buSzPct val="95000"/>
              <a:buNone/>
            </a:pPr>
            <a:r>
              <a:rPr lang="ar-EG" sz="2600" dirty="0">
                <a:solidFill>
                  <a:prstClr val="black"/>
                </a:solidFill>
                <a:latin typeface="Constantia"/>
              </a:rPr>
              <a:t>1</a:t>
            </a:r>
            <a:r>
              <a:rPr lang="ar-EG" sz="2600" b="1" dirty="0">
                <a:solidFill>
                  <a:prstClr val="black"/>
                </a:solidFill>
                <a:latin typeface="Constantia"/>
              </a:rPr>
              <a:t>- </a:t>
            </a:r>
            <a:r>
              <a:rPr lang="ar-SA" sz="2600" dirty="0">
                <a:solidFill>
                  <a:prstClr val="black"/>
                </a:solidFill>
                <a:latin typeface="Constantia"/>
              </a:rPr>
              <a:t>إن الإسلام لا يمنع عمل المرأة من حيث المبدأ في المجالات التي تدعو الحاجة إليها، كالتدريس والتطبيب بشروط </a:t>
            </a:r>
            <a:r>
              <a:rPr lang="ar-EG" sz="2600" dirty="0">
                <a:solidFill>
                  <a:prstClr val="black"/>
                </a:solidFill>
                <a:latin typeface="Constantia"/>
              </a:rPr>
              <a:t>.</a:t>
            </a:r>
          </a:p>
          <a:p>
            <a:pPr marL="0" lvl="0" indent="0">
              <a:lnSpc>
                <a:spcPct val="100000"/>
              </a:lnSpc>
              <a:spcBef>
                <a:spcPct val="20000"/>
              </a:spcBef>
              <a:buClr>
                <a:srgbClr val="0BD0D9"/>
              </a:buClr>
              <a:buSzPct val="95000"/>
              <a:buNone/>
            </a:pPr>
            <a:r>
              <a:rPr lang="ar-EG" sz="2600" dirty="0">
                <a:solidFill>
                  <a:prstClr val="black"/>
                </a:solidFill>
                <a:latin typeface="Constantia"/>
              </a:rPr>
              <a:t>2-</a:t>
            </a:r>
            <a:r>
              <a:rPr lang="ar-SA" sz="2600" dirty="0">
                <a:solidFill>
                  <a:prstClr val="black"/>
                </a:solidFill>
                <a:latin typeface="Constantia"/>
              </a:rPr>
              <a:t>إن دعوى منع المرأة من العمل وتعطيل نصف المجتمع، مغالطة ومكابرة، بل المرأة تعمل في بيتها، تربى أطفالها وتخدم زوجها</a:t>
            </a:r>
            <a:r>
              <a:rPr lang="ar-EG" sz="2600" dirty="0">
                <a:solidFill>
                  <a:prstClr val="black"/>
                </a:solidFill>
                <a:latin typeface="Constantia"/>
              </a:rPr>
              <a:t>.</a:t>
            </a:r>
          </a:p>
          <a:p>
            <a:pPr marL="0" lvl="0" indent="0">
              <a:lnSpc>
                <a:spcPct val="100000"/>
              </a:lnSpc>
              <a:spcBef>
                <a:spcPct val="20000"/>
              </a:spcBef>
              <a:buClr>
                <a:srgbClr val="0BD0D9"/>
              </a:buClr>
              <a:buSzPct val="95000"/>
              <a:buNone/>
            </a:pPr>
            <a:r>
              <a:rPr lang="ar-EG" sz="2600" b="1" dirty="0">
                <a:solidFill>
                  <a:prstClr val="black"/>
                </a:solidFill>
                <a:latin typeface="Constantia"/>
              </a:rPr>
              <a:t>3-</a:t>
            </a:r>
            <a:r>
              <a:rPr lang="ar-SA" sz="2600" dirty="0">
                <a:solidFill>
                  <a:prstClr val="black"/>
                </a:solidFill>
                <a:latin typeface="Constantia"/>
              </a:rPr>
              <a:t>إن المطالبة بعمل المرأة في الأعمال التي لا تناسب طبيعتها، كالقضاء والولاية العامة، غير جائز شرعاً ولا يجر نفعاً، بل الضرر فيه محقق</a:t>
            </a:r>
            <a:r>
              <a:rPr lang="ar-EG" sz="2600" dirty="0">
                <a:solidFill>
                  <a:prstClr val="black"/>
                </a:solidFill>
                <a:latin typeface="Constantia"/>
              </a:rPr>
              <a:t>.</a:t>
            </a:r>
          </a:p>
          <a:p>
            <a:pPr marL="0" lvl="0" indent="0">
              <a:lnSpc>
                <a:spcPct val="100000"/>
              </a:lnSpc>
              <a:spcBef>
                <a:spcPct val="20000"/>
              </a:spcBef>
              <a:buClr>
                <a:srgbClr val="0BD0D9"/>
              </a:buClr>
              <a:buSzPct val="95000"/>
              <a:buNone/>
            </a:pPr>
            <a:r>
              <a:rPr lang="ar-EG" sz="2600" b="1" dirty="0">
                <a:solidFill>
                  <a:prstClr val="black"/>
                </a:solidFill>
                <a:latin typeface="Constantia"/>
              </a:rPr>
              <a:t>4-</a:t>
            </a:r>
            <a:r>
              <a:rPr lang="ar-SA" sz="2600" dirty="0">
                <a:solidFill>
                  <a:prstClr val="black"/>
                </a:solidFill>
                <a:latin typeface="Constantia"/>
              </a:rPr>
              <a:t>كيان المرأة النفسي والجسدي يخالف تكوين الرجل، فالمرأة يعتريها حيض وحمل ونفاس، ورضاع، وما يرافق ذلك من آلام وحالات نفسية، كل ذلك </a:t>
            </a:r>
            <a:r>
              <a:rPr lang="ar-SA" sz="2600" dirty="0" err="1">
                <a:solidFill>
                  <a:prstClr val="black"/>
                </a:solidFill>
                <a:latin typeface="Constantia"/>
              </a:rPr>
              <a:t>يعيقها</a:t>
            </a:r>
            <a:r>
              <a:rPr lang="ar-SA" sz="2600" dirty="0">
                <a:solidFill>
                  <a:prstClr val="black"/>
                </a:solidFill>
                <a:latin typeface="Constantia"/>
              </a:rPr>
              <a:t> عن العمل خارج المنـزل</a:t>
            </a:r>
            <a:r>
              <a:rPr lang="ar-EG" sz="2600" dirty="0">
                <a:solidFill>
                  <a:prstClr val="black"/>
                </a:solidFill>
                <a:latin typeface="Constantia"/>
              </a:rPr>
              <a:t>.</a:t>
            </a:r>
            <a:endParaRPr lang="en-US" sz="2600" b="1" dirty="0">
              <a:solidFill>
                <a:prstClr val="black"/>
              </a:solidFill>
              <a:latin typeface="Constantia"/>
            </a:endParaRPr>
          </a:p>
          <a:p>
            <a:pPr marL="0" indent="0">
              <a:buNone/>
            </a:pPr>
            <a:endParaRPr lang="ar-SA" dirty="0"/>
          </a:p>
        </p:txBody>
      </p:sp>
    </p:spTree>
    <p:extLst>
      <p:ext uri="{BB962C8B-B14F-4D97-AF65-F5344CB8AC3E}">
        <p14:creationId xmlns:p14="http://schemas.microsoft.com/office/powerpoint/2010/main" val="1974711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629285"/>
          </a:xfrm>
        </p:spPr>
        <p:txBody>
          <a:bodyPr>
            <a:normAutofit fontScale="90000"/>
          </a:bodyPr>
          <a:lstStyle/>
          <a:p>
            <a:endParaRPr lang="ar-SA" dirty="0"/>
          </a:p>
        </p:txBody>
      </p:sp>
      <p:sp>
        <p:nvSpPr>
          <p:cNvPr id="3" name="عنصر نائب للمحتوى 2"/>
          <p:cNvSpPr>
            <a:spLocks noGrp="1"/>
          </p:cNvSpPr>
          <p:nvPr>
            <p:ph idx="1"/>
          </p:nvPr>
        </p:nvSpPr>
        <p:spPr>
          <a:xfrm>
            <a:off x="838200" y="1291590"/>
            <a:ext cx="10515600" cy="4885373"/>
          </a:xfrm>
        </p:spPr>
        <p:txBody>
          <a:bodyPr>
            <a:normAutofit/>
          </a:bodyPr>
          <a:lstStyle/>
          <a:p>
            <a:pPr marL="274320" lvl="0" indent="-274320">
              <a:lnSpc>
                <a:spcPct val="100000"/>
              </a:lnSpc>
              <a:spcBef>
                <a:spcPct val="20000"/>
              </a:spcBef>
              <a:buClr>
                <a:srgbClr val="0BD0D9"/>
              </a:buClr>
              <a:buSzPct val="95000"/>
              <a:buNone/>
            </a:pPr>
            <a:r>
              <a:rPr lang="ar-EG" sz="2600" b="1" dirty="0">
                <a:solidFill>
                  <a:srgbClr val="0070C0"/>
                </a:solidFill>
                <a:latin typeface="Constantia"/>
              </a:rPr>
              <a:t>ثانياً :شهادة المرأة:</a:t>
            </a:r>
          </a:p>
          <a:p>
            <a:pPr marL="274320" lvl="0" indent="-274320" algn="just">
              <a:lnSpc>
                <a:spcPct val="100000"/>
              </a:lnSpc>
              <a:spcBef>
                <a:spcPct val="20000"/>
              </a:spcBef>
              <a:buClr>
                <a:srgbClr val="0BD0D9"/>
              </a:buClr>
              <a:buSzPct val="95000"/>
              <a:buNone/>
            </a:pPr>
            <a:r>
              <a:rPr lang="ar-EG" sz="2600" dirty="0">
                <a:solidFill>
                  <a:prstClr val="black"/>
                </a:solidFill>
                <a:latin typeface="Constantia"/>
              </a:rPr>
              <a:t>     </a:t>
            </a:r>
            <a:r>
              <a:rPr lang="ar-SA" sz="2400" dirty="0">
                <a:solidFill>
                  <a:prstClr val="black"/>
                </a:solidFill>
                <a:latin typeface="Constantia"/>
              </a:rPr>
              <a:t>ومفاد الشبهة</a:t>
            </a:r>
            <a:r>
              <a:rPr lang="ar-EG" sz="2400" dirty="0">
                <a:solidFill>
                  <a:prstClr val="black"/>
                </a:solidFill>
                <a:latin typeface="Constantia"/>
              </a:rPr>
              <a:t> </a:t>
            </a:r>
            <a:r>
              <a:rPr lang="ar-SA" sz="2400" dirty="0">
                <a:solidFill>
                  <a:prstClr val="black"/>
                </a:solidFill>
                <a:latin typeface="Constantia"/>
              </a:rPr>
              <a:t>أن الإسلام انتقص المرأة وعاملها دون الرجل فجعل شهادتها</a:t>
            </a:r>
            <a:r>
              <a:rPr lang="ar-EG" sz="2400" dirty="0">
                <a:solidFill>
                  <a:prstClr val="black"/>
                </a:solidFill>
                <a:latin typeface="Constantia"/>
              </a:rPr>
              <a:t> </a:t>
            </a:r>
            <a:r>
              <a:rPr lang="ar-SA" sz="2400" dirty="0">
                <a:solidFill>
                  <a:prstClr val="black"/>
                </a:solidFill>
                <a:latin typeface="Constantia"/>
              </a:rPr>
              <a:t>على النصف من شهادة الرجل وفي هذا هدر لإنسانيتها وكرامتها</a:t>
            </a:r>
            <a:r>
              <a:rPr lang="ar-EG" sz="2400" dirty="0">
                <a:solidFill>
                  <a:prstClr val="black"/>
                </a:solidFill>
                <a:latin typeface="Constantia"/>
              </a:rPr>
              <a:t> .</a:t>
            </a:r>
          </a:p>
          <a:p>
            <a:pPr marL="274320" lvl="0" indent="-274320" algn="just">
              <a:lnSpc>
                <a:spcPct val="100000"/>
              </a:lnSpc>
              <a:spcBef>
                <a:spcPct val="20000"/>
              </a:spcBef>
              <a:buClr>
                <a:srgbClr val="0BD0D9"/>
              </a:buClr>
              <a:buSzPct val="95000"/>
              <a:buNone/>
            </a:pPr>
            <a:r>
              <a:rPr lang="ar-SA" sz="2400" b="1" dirty="0">
                <a:solidFill>
                  <a:prstClr val="black"/>
                </a:solidFill>
                <a:latin typeface="Constantia"/>
              </a:rPr>
              <a:t>الرد</a:t>
            </a:r>
            <a:r>
              <a:rPr lang="ar-EG" sz="2400" b="1" dirty="0">
                <a:solidFill>
                  <a:prstClr val="black"/>
                </a:solidFill>
                <a:latin typeface="Constantia"/>
              </a:rPr>
              <a:t> على هذه الشبهة</a:t>
            </a:r>
            <a:r>
              <a:rPr lang="ar-SA" sz="2400" b="1" dirty="0">
                <a:solidFill>
                  <a:prstClr val="black"/>
                </a:solidFill>
                <a:latin typeface="Constantia"/>
              </a:rPr>
              <a:t>: </a:t>
            </a:r>
            <a:endParaRPr lang="ar-EG" sz="2400" b="1" dirty="0">
              <a:solidFill>
                <a:prstClr val="black"/>
              </a:solidFill>
              <a:latin typeface="Constantia"/>
            </a:endParaRPr>
          </a:p>
          <a:p>
            <a:pPr marL="274320" lvl="0" indent="-274320" algn="just">
              <a:lnSpc>
                <a:spcPct val="100000"/>
              </a:lnSpc>
              <a:spcBef>
                <a:spcPct val="20000"/>
              </a:spcBef>
              <a:buClr>
                <a:srgbClr val="0BD0D9"/>
              </a:buClr>
              <a:buSzPct val="95000"/>
              <a:buNone/>
            </a:pPr>
            <a:r>
              <a:rPr lang="ar-EG" sz="2400" b="1" dirty="0">
                <a:solidFill>
                  <a:prstClr val="black"/>
                </a:solidFill>
                <a:latin typeface="Constantia"/>
              </a:rPr>
              <a:t>1- </a:t>
            </a:r>
            <a:r>
              <a:rPr lang="ar-SA" sz="2400" dirty="0">
                <a:solidFill>
                  <a:prstClr val="black"/>
                </a:solidFill>
                <a:latin typeface="Constantia"/>
              </a:rPr>
              <a:t>موضوع الشهادة لا علاقة له بالإنسانية والكرامة، فالإسلام سوَّى بين الرجل والمرأة في هذا الجانب.</a:t>
            </a:r>
            <a:endParaRPr lang="ar-EG" sz="2400" dirty="0">
              <a:solidFill>
                <a:prstClr val="black"/>
              </a:solidFill>
              <a:latin typeface="Constantia"/>
            </a:endParaRPr>
          </a:p>
          <a:p>
            <a:pPr marL="274320" lvl="0" indent="-274320" algn="just">
              <a:lnSpc>
                <a:spcPct val="100000"/>
              </a:lnSpc>
              <a:spcBef>
                <a:spcPct val="20000"/>
              </a:spcBef>
              <a:buClr>
                <a:srgbClr val="0BD0D9"/>
              </a:buClr>
              <a:buSzPct val="95000"/>
              <a:buNone/>
            </a:pPr>
            <a:r>
              <a:rPr lang="ar-EG" sz="2400" dirty="0">
                <a:solidFill>
                  <a:prstClr val="black"/>
                </a:solidFill>
                <a:latin typeface="Constantia"/>
              </a:rPr>
              <a:t>2- </a:t>
            </a:r>
            <a:r>
              <a:rPr lang="ar-SA" sz="2400" dirty="0">
                <a:solidFill>
                  <a:prstClr val="black"/>
                </a:solidFill>
                <a:latin typeface="Constantia"/>
              </a:rPr>
              <a:t>إن موضوع الشهادة خاص بالأمور المالية، وإثبات الحقوق، والجنايات، وهذا كله ليس من اختصاص المرأة</a:t>
            </a:r>
            <a:r>
              <a:rPr lang="ar-EG" sz="2400" dirty="0">
                <a:solidFill>
                  <a:prstClr val="black"/>
                </a:solidFill>
                <a:latin typeface="Constantia"/>
              </a:rPr>
              <a:t>.</a:t>
            </a:r>
          </a:p>
          <a:p>
            <a:pPr marL="274320" lvl="0" indent="-274320" algn="just">
              <a:lnSpc>
                <a:spcPct val="100000"/>
              </a:lnSpc>
              <a:spcBef>
                <a:spcPct val="20000"/>
              </a:spcBef>
              <a:buClr>
                <a:srgbClr val="0BD0D9"/>
              </a:buClr>
              <a:buSzPct val="95000"/>
              <a:buNone/>
            </a:pPr>
            <a:r>
              <a:rPr lang="ar-EG" sz="2400" dirty="0">
                <a:solidFill>
                  <a:prstClr val="black"/>
                </a:solidFill>
                <a:latin typeface="Constantia"/>
              </a:rPr>
              <a:t>3-</a:t>
            </a:r>
            <a:r>
              <a:rPr lang="ar-SA" sz="2400" dirty="0">
                <a:solidFill>
                  <a:prstClr val="black"/>
                </a:solidFill>
                <a:latin typeface="Constantia"/>
              </a:rPr>
              <a:t>كما أن المرأة عاطفيه بطبعها، فقد تتأثر بالموقف أو تتأثر بالمشهود له أو عليه، ذكراً كان أو أنثى، فينعكس ذلك على شهادتها.</a:t>
            </a:r>
            <a:endParaRPr lang="en-US" sz="2400" dirty="0">
              <a:solidFill>
                <a:prstClr val="black"/>
              </a:solidFill>
              <a:latin typeface="Constantia"/>
            </a:endParaRPr>
          </a:p>
          <a:p>
            <a:pPr marL="274320" lvl="0" indent="-274320" algn="just">
              <a:lnSpc>
                <a:spcPct val="100000"/>
              </a:lnSpc>
              <a:spcBef>
                <a:spcPct val="20000"/>
              </a:spcBef>
              <a:buClr>
                <a:srgbClr val="0BD0D9"/>
              </a:buClr>
              <a:buSzPct val="95000"/>
              <a:buNone/>
            </a:pPr>
            <a:r>
              <a:rPr lang="ar-EG" sz="2400" dirty="0">
                <a:solidFill>
                  <a:prstClr val="black"/>
                </a:solidFill>
                <a:latin typeface="Constantia"/>
              </a:rPr>
              <a:t>4-</a:t>
            </a:r>
            <a:r>
              <a:rPr lang="ar-SA" sz="2400" dirty="0">
                <a:solidFill>
                  <a:prstClr val="black"/>
                </a:solidFill>
                <a:latin typeface="Constantia"/>
              </a:rPr>
              <a:t>ومما يدل على أن شهادتها لا علاقة لها بالإنسانية </a:t>
            </a:r>
            <a:r>
              <a:rPr lang="ar-EG" sz="2400" dirty="0">
                <a:solidFill>
                  <a:prstClr val="black"/>
                </a:solidFill>
                <a:latin typeface="Constantia"/>
              </a:rPr>
              <a:t>،</a:t>
            </a:r>
            <a:r>
              <a:rPr lang="ar-SA" sz="2400" dirty="0">
                <a:solidFill>
                  <a:prstClr val="black"/>
                </a:solidFill>
                <a:latin typeface="Constantia"/>
              </a:rPr>
              <a:t>هو أن الإسلام قبل شهادتها وحدها فيما يخص النساء</a:t>
            </a:r>
            <a:r>
              <a:rPr lang="ar-EG" sz="2400" dirty="0">
                <a:solidFill>
                  <a:prstClr val="black"/>
                </a:solidFill>
                <a:latin typeface="Constantia"/>
              </a:rPr>
              <a:t> </a:t>
            </a:r>
            <a:r>
              <a:rPr lang="ar-SA" sz="2400" dirty="0">
                <a:solidFill>
                  <a:prstClr val="black"/>
                </a:solidFill>
                <a:latin typeface="Constantia"/>
              </a:rPr>
              <a:t>فتقبل</a:t>
            </a:r>
            <a:r>
              <a:rPr lang="ar-EG" sz="2400" dirty="0">
                <a:solidFill>
                  <a:prstClr val="black"/>
                </a:solidFill>
                <a:latin typeface="Constantia"/>
              </a:rPr>
              <a:t> </a:t>
            </a:r>
            <a:r>
              <a:rPr lang="ar-SA" sz="2400" dirty="0">
                <a:solidFill>
                  <a:prstClr val="black"/>
                </a:solidFill>
                <a:latin typeface="Constantia"/>
              </a:rPr>
              <a:t>شهادتها وحدها في إثبات الولادة، وفي </a:t>
            </a:r>
            <a:r>
              <a:rPr lang="ar-SA" sz="2400" dirty="0" err="1">
                <a:solidFill>
                  <a:prstClr val="black"/>
                </a:solidFill>
                <a:latin typeface="Constantia"/>
              </a:rPr>
              <a:t>الثيوبة</a:t>
            </a:r>
            <a:r>
              <a:rPr lang="ar-SA" sz="2400" dirty="0">
                <a:solidFill>
                  <a:prstClr val="black"/>
                </a:solidFill>
                <a:latin typeface="Constantia"/>
              </a:rPr>
              <a:t> والبكارة</a:t>
            </a:r>
            <a:r>
              <a:rPr lang="ar-EG" sz="2400" dirty="0">
                <a:solidFill>
                  <a:prstClr val="black"/>
                </a:solidFill>
                <a:latin typeface="Constantia"/>
              </a:rPr>
              <a:t>.</a:t>
            </a:r>
            <a:endParaRPr lang="en-US" sz="2400" dirty="0">
              <a:solidFill>
                <a:prstClr val="black"/>
              </a:solidFill>
              <a:latin typeface="Constantia"/>
            </a:endParaRPr>
          </a:p>
          <a:p>
            <a:pPr marL="0" indent="0">
              <a:buNone/>
            </a:pPr>
            <a:endParaRPr lang="ar-SA" dirty="0"/>
          </a:p>
        </p:txBody>
      </p:sp>
    </p:spTree>
    <p:extLst>
      <p:ext uri="{BB962C8B-B14F-4D97-AF65-F5344CB8AC3E}">
        <p14:creationId xmlns:p14="http://schemas.microsoft.com/office/powerpoint/2010/main" val="4204752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755015"/>
          </a:xfrm>
        </p:spPr>
        <p:txBody>
          <a:bodyPr/>
          <a:lstStyle/>
          <a:p>
            <a:endParaRPr lang="ar-SA" dirty="0"/>
          </a:p>
        </p:txBody>
      </p:sp>
      <p:sp>
        <p:nvSpPr>
          <p:cNvPr id="3" name="عنصر نائب للمحتوى 2"/>
          <p:cNvSpPr>
            <a:spLocks noGrp="1"/>
          </p:cNvSpPr>
          <p:nvPr>
            <p:ph idx="1"/>
          </p:nvPr>
        </p:nvSpPr>
        <p:spPr>
          <a:xfrm>
            <a:off x="838200" y="1303020"/>
            <a:ext cx="10515600" cy="4873943"/>
          </a:xfrm>
        </p:spPr>
        <p:txBody>
          <a:bodyPr>
            <a:normAutofit/>
          </a:bodyPr>
          <a:lstStyle/>
          <a:p>
            <a:pPr marL="274320" lvl="0" indent="-274320">
              <a:lnSpc>
                <a:spcPct val="100000"/>
              </a:lnSpc>
              <a:spcBef>
                <a:spcPct val="20000"/>
              </a:spcBef>
              <a:buClr>
                <a:srgbClr val="0BD0D9"/>
              </a:buClr>
              <a:buSzPct val="95000"/>
              <a:buFont typeface="Wingdings 2"/>
              <a:buChar char=""/>
            </a:pPr>
            <a:r>
              <a:rPr lang="ar-EG" sz="2400" b="1" dirty="0">
                <a:solidFill>
                  <a:srgbClr val="0070C0"/>
                </a:solidFill>
                <a:latin typeface="Constantia"/>
              </a:rPr>
              <a:t>ثالثاً :إرث المرأة :</a:t>
            </a:r>
          </a:p>
          <a:p>
            <a:pPr marL="274320" lvl="0" indent="-274320">
              <a:lnSpc>
                <a:spcPct val="100000"/>
              </a:lnSpc>
              <a:spcBef>
                <a:spcPct val="20000"/>
              </a:spcBef>
              <a:buClr>
                <a:srgbClr val="0BD0D9"/>
              </a:buClr>
              <a:buSzPct val="95000"/>
              <a:buFont typeface="Wingdings 2"/>
              <a:buChar char=""/>
            </a:pPr>
            <a:r>
              <a:rPr lang="ar-EG" sz="2400" dirty="0">
                <a:solidFill>
                  <a:prstClr val="black"/>
                </a:solidFill>
                <a:latin typeface="Constantia"/>
              </a:rPr>
              <a:t>زعم بعض المنتقصين للإسلام أن الإسلام أساء إلى المرأة حين جعل حصتها نصف حصة الرجل في الميراث .</a:t>
            </a: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الرد على هذه الشبهة :</a:t>
            </a:r>
          </a:p>
          <a:p>
            <a:pPr marL="274320" lvl="0" indent="-274320">
              <a:lnSpc>
                <a:spcPct val="100000"/>
              </a:lnSpc>
              <a:spcBef>
                <a:spcPct val="20000"/>
              </a:spcBef>
              <a:buClr>
                <a:srgbClr val="0BD0D9"/>
              </a:buClr>
              <a:buSzPct val="95000"/>
              <a:buFont typeface="Wingdings 2"/>
              <a:buChar char=""/>
            </a:pPr>
            <a:r>
              <a:rPr lang="ar-EG" sz="2400" dirty="0">
                <a:solidFill>
                  <a:prstClr val="black"/>
                </a:solidFill>
                <a:latin typeface="Constantia"/>
              </a:rPr>
              <a:t>راعى الإسلام في توزيع الميراث المبدأين التاليين:</a:t>
            </a:r>
          </a:p>
          <a:p>
            <a:pPr marL="274320" lvl="0" indent="-274320">
              <a:lnSpc>
                <a:spcPct val="100000"/>
              </a:lnSpc>
              <a:spcBef>
                <a:spcPct val="20000"/>
              </a:spcBef>
              <a:buClr>
                <a:srgbClr val="0BD0D9"/>
              </a:buClr>
              <a:buSzPct val="95000"/>
              <a:buFont typeface="Wingdings 2"/>
              <a:buChar char=""/>
            </a:pPr>
            <a:r>
              <a:rPr lang="ar-EG" sz="2400" dirty="0">
                <a:solidFill>
                  <a:prstClr val="black"/>
                </a:solidFill>
                <a:latin typeface="Constantia"/>
              </a:rPr>
              <a:t>1- حصر الإرث في أقرباء المتوفى الذين ينتمون إليه بنسب أو قرابة أو زواج </a:t>
            </a:r>
            <a:r>
              <a:rPr lang="ar-EG" sz="2400" dirty="0" smtClean="0">
                <a:solidFill>
                  <a:prstClr val="black"/>
                </a:solidFill>
                <a:latin typeface="Constantia"/>
              </a:rPr>
              <a:t>،</a:t>
            </a:r>
            <a:r>
              <a:rPr lang="ar-SA" sz="2400" dirty="0" smtClean="0">
                <a:solidFill>
                  <a:prstClr val="black"/>
                </a:solidFill>
                <a:latin typeface="Constantia"/>
              </a:rPr>
              <a:t> </a:t>
            </a:r>
            <a:r>
              <a:rPr lang="ar-EG" sz="2400" dirty="0" smtClean="0">
                <a:solidFill>
                  <a:prstClr val="black"/>
                </a:solidFill>
                <a:latin typeface="Constantia"/>
              </a:rPr>
              <a:t>وجعل </a:t>
            </a:r>
            <a:r>
              <a:rPr lang="ar-EG" sz="2400" dirty="0">
                <a:solidFill>
                  <a:prstClr val="black"/>
                </a:solidFill>
                <a:latin typeface="Constantia"/>
              </a:rPr>
              <a:t>حصة الأبناء عالية </a:t>
            </a:r>
            <a:r>
              <a:rPr lang="ar-EG" sz="2400" dirty="0" smtClean="0">
                <a:solidFill>
                  <a:prstClr val="black"/>
                </a:solidFill>
                <a:latin typeface="Constantia"/>
              </a:rPr>
              <a:t>باعتبارهم</a:t>
            </a:r>
            <a:r>
              <a:rPr lang="ar-SA" sz="2400" dirty="0" smtClean="0">
                <a:solidFill>
                  <a:prstClr val="black"/>
                </a:solidFill>
                <a:latin typeface="Constantia"/>
              </a:rPr>
              <a:t> </a:t>
            </a:r>
            <a:r>
              <a:rPr lang="ar-EG" sz="2400" dirty="0" smtClean="0">
                <a:solidFill>
                  <a:prstClr val="black"/>
                </a:solidFill>
                <a:latin typeface="Constantia"/>
              </a:rPr>
              <a:t>امتداداً </a:t>
            </a:r>
            <a:r>
              <a:rPr lang="ar-EG" sz="2400" dirty="0">
                <a:solidFill>
                  <a:prstClr val="black"/>
                </a:solidFill>
                <a:latin typeface="Constantia"/>
              </a:rPr>
              <a:t>للمتوفى .</a:t>
            </a:r>
          </a:p>
          <a:p>
            <a:pPr marL="274320" lvl="0" indent="-274320">
              <a:lnSpc>
                <a:spcPct val="100000"/>
              </a:lnSpc>
              <a:spcBef>
                <a:spcPct val="20000"/>
              </a:spcBef>
              <a:buClr>
                <a:srgbClr val="0BD0D9"/>
              </a:buClr>
              <a:buSzPct val="95000"/>
              <a:buFont typeface="Wingdings 2"/>
              <a:buChar char=""/>
            </a:pPr>
            <a:r>
              <a:rPr lang="ar-EG" sz="2400" dirty="0">
                <a:solidFill>
                  <a:prstClr val="black"/>
                </a:solidFill>
                <a:latin typeface="Constantia"/>
              </a:rPr>
              <a:t>2- راعى حاجة الوارث إلى المال ولو بعد حين ،فكلما كانت حاجة الوارث أشد كان نصيبه من التركة أكثر ،ولذلك كانت حصة الأولاد أكبر لأنهم أشد احتياجاً إلى المال لأنهم يستقبلون الحياة بتكاليفها ومتطلباتها المالية أكثر من البنات.</a:t>
            </a:r>
          </a:p>
          <a:p>
            <a:pPr marL="274320" lvl="0" indent="-274320">
              <a:lnSpc>
                <a:spcPct val="100000"/>
              </a:lnSpc>
              <a:spcBef>
                <a:spcPct val="20000"/>
              </a:spcBef>
              <a:buClr>
                <a:srgbClr val="0BD0D9"/>
              </a:buClr>
              <a:buSzPct val="95000"/>
              <a:buFont typeface="Wingdings 2"/>
              <a:buChar char=""/>
            </a:pPr>
            <a:r>
              <a:rPr lang="ar-EG" sz="2400" dirty="0">
                <a:solidFill>
                  <a:prstClr val="black"/>
                </a:solidFill>
                <a:latin typeface="Constantia"/>
              </a:rPr>
              <a:t>وهكذا نرى أن توزيع الإسلام للميراث جاء حسب الاحتياج ولا علاقة له بكون المرأة أنثي أم لا.</a:t>
            </a:r>
          </a:p>
          <a:p>
            <a:pPr marL="0" indent="0">
              <a:buNone/>
            </a:pPr>
            <a:endParaRPr lang="ar-SA" dirty="0"/>
          </a:p>
        </p:txBody>
      </p:sp>
    </p:spTree>
    <p:extLst>
      <p:ext uri="{BB962C8B-B14F-4D97-AF65-F5344CB8AC3E}">
        <p14:creationId xmlns:p14="http://schemas.microsoft.com/office/powerpoint/2010/main" val="679007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572135"/>
          </a:xfrm>
        </p:spPr>
        <p:txBody>
          <a:bodyPr>
            <a:normAutofit fontScale="90000"/>
          </a:bodyPr>
          <a:lstStyle/>
          <a:p>
            <a:endParaRPr lang="ar-SA" dirty="0"/>
          </a:p>
        </p:txBody>
      </p:sp>
      <p:sp>
        <p:nvSpPr>
          <p:cNvPr id="3" name="عنصر نائب للمحتوى 2"/>
          <p:cNvSpPr>
            <a:spLocks noGrp="1"/>
          </p:cNvSpPr>
          <p:nvPr>
            <p:ph idx="1"/>
          </p:nvPr>
        </p:nvSpPr>
        <p:spPr>
          <a:xfrm>
            <a:off x="838200" y="1154430"/>
            <a:ext cx="10515600" cy="5326380"/>
          </a:xfrm>
        </p:spPr>
        <p:txBody>
          <a:bodyPr>
            <a:normAutofit/>
          </a:bodyPr>
          <a:lstStyle/>
          <a:p>
            <a:pPr marL="274320" lvl="0" indent="-274320">
              <a:lnSpc>
                <a:spcPct val="100000"/>
              </a:lnSpc>
              <a:spcBef>
                <a:spcPct val="20000"/>
              </a:spcBef>
              <a:buClr>
                <a:srgbClr val="0BD0D9"/>
              </a:buClr>
              <a:buSzPct val="95000"/>
              <a:buFont typeface="Wingdings 2"/>
              <a:buChar char=""/>
            </a:pPr>
            <a:r>
              <a:rPr lang="ar-EG" sz="2400" b="1" dirty="0">
                <a:solidFill>
                  <a:srgbClr val="0070C0"/>
                </a:solidFill>
                <a:latin typeface="Constantia"/>
              </a:rPr>
              <a:t>رابعاً :</a:t>
            </a:r>
            <a:r>
              <a:rPr lang="ar-SA" sz="2400" b="1" dirty="0">
                <a:solidFill>
                  <a:srgbClr val="0070C0"/>
                </a:solidFill>
                <a:latin typeface="Constantia"/>
              </a:rPr>
              <a:t>تعدد الزوجات</a:t>
            </a:r>
            <a:r>
              <a:rPr lang="ar-EG" sz="2400" b="1" dirty="0">
                <a:solidFill>
                  <a:srgbClr val="0070C0"/>
                </a:solidFill>
                <a:latin typeface="Constantia"/>
              </a:rPr>
              <a:t>:</a:t>
            </a:r>
          </a:p>
          <a:p>
            <a:pPr marL="274320" lvl="0" indent="-274320">
              <a:lnSpc>
                <a:spcPct val="100000"/>
              </a:lnSpc>
              <a:spcBef>
                <a:spcPct val="20000"/>
              </a:spcBef>
              <a:buClr>
                <a:srgbClr val="0BD0D9"/>
              </a:buClr>
              <a:buSzPct val="95000"/>
              <a:buFont typeface="Wingdings 2"/>
              <a:buChar char=""/>
            </a:pPr>
            <a:r>
              <a:rPr lang="ar-SA" sz="2400" b="1" dirty="0">
                <a:solidFill>
                  <a:prstClr val="black"/>
                </a:solidFill>
                <a:latin typeface="Constantia"/>
              </a:rPr>
              <a:t>ويمكن تلخيص هذه الشبهة بما يأتي</a:t>
            </a:r>
            <a:r>
              <a:rPr lang="ar-EG" sz="2400" b="1" dirty="0">
                <a:solidFill>
                  <a:prstClr val="black"/>
                </a:solidFill>
                <a:latin typeface="Constantia"/>
              </a:rPr>
              <a:t>:</a:t>
            </a:r>
          </a:p>
          <a:p>
            <a:pPr marL="274320" lvl="0" indent="-274320">
              <a:lnSpc>
                <a:spcPct val="100000"/>
              </a:lnSpc>
              <a:spcBef>
                <a:spcPct val="20000"/>
              </a:spcBef>
              <a:buClr>
                <a:srgbClr val="0BD0D9"/>
              </a:buClr>
              <a:buSzPct val="95000"/>
              <a:buFont typeface="Wingdings 2"/>
              <a:buChar char=""/>
            </a:pPr>
            <a:r>
              <a:rPr lang="ar-EG" sz="2400" dirty="0">
                <a:solidFill>
                  <a:prstClr val="black"/>
                </a:solidFill>
                <a:latin typeface="Constantia"/>
              </a:rPr>
              <a:t>1- ا</a:t>
            </a:r>
            <a:r>
              <a:rPr lang="ar-SA" sz="2400" dirty="0">
                <a:solidFill>
                  <a:prstClr val="black"/>
                </a:solidFill>
                <a:latin typeface="Constantia"/>
              </a:rPr>
              <a:t>لتعدد عُرف عند المسلمين، وهو مجرد استجابة للنـزوات والشهوات. </a:t>
            </a:r>
            <a:endParaRPr lang="en-US" sz="2400"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EG" sz="2400" dirty="0">
                <a:solidFill>
                  <a:prstClr val="black"/>
                </a:solidFill>
                <a:latin typeface="Constantia"/>
              </a:rPr>
              <a:t>2- </a:t>
            </a:r>
            <a:r>
              <a:rPr lang="ar-SA" sz="2400" dirty="0">
                <a:solidFill>
                  <a:prstClr val="black"/>
                </a:solidFill>
                <a:latin typeface="Constantia"/>
              </a:rPr>
              <a:t>في التعدد امتهان للمرأة وتسلط عليها، وهذا منافٍ للمساواة. </a:t>
            </a:r>
            <a:endParaRPr lang="en-US" sz="2400"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3-</a:t>
            </a:r>
            <a:r>
              <a:rPr lang="ar-SA" sz="2400" dirty="0">
                <a:solidFill>
                  <a:prstClr val="black"/>
                </a:solidFill>
                <a:latin typeface="Constantia"/>
              </a:rPr>
              <a:t>التعدد يؤدي إلى الخصام والشقاق بين أفراد الأسرة الواحدة. </a:t>
            </a:r>
            <a:endParaRPr lang="ar-EG" sz="2400" dirty="0">
              <a:solidFill>
                <a:prstClr val="black"/>
              </a:solidFill>
              <a:latin typeface="Constantia"/>
            </a:endParaRP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4- </a:t>
            </a:r>
            <a:r>
              <a:rPr lang="ar-SA" sz="2400" dirty="0">
                <a:solidFill>
                  <a:prstClr val="black"/>
                </a:solidFill>
                <a:latin typeface="Constantia"/>
              </a:rPr>
              <a:t>التعدد يؤدي إلى كثرة النسل، مما يصعب معه التربية والتعليم، كما يؤدي إلى البطالة</a:t>
            </a:r>
            <a:r>
              <a:rPr lang="ar-EG" sz="2400" dirty="0">
                <a:solidFill>
                  <a:prstClr val="black"/>
                </a:solidFill>
                <a:latin typeface="Constantia"/>
              </a:rPr>
              <a:t>.</a:t>
            </a:r>
          </a:p>
          <a:p>
            <a:pPr marL="274320" lvl="0" indent="-274320">
              <a:lnSpc>
                <a:spcPct val="100000"/>
              </a:lnSpc>
              <a:spcBef>
                <a:spcPct val="20000"/>
              </a:spcBef>
              <a:buClr>
                <a:srgbClr val="0BD0D9"/>
              </a:buClr>
              <a:buSzPct val="95000"/>
              <a:buFont typeface="Wingdings 2"/>
              <a:buChar char=""/>
            </a:pPr>
            <a:r>
              <a:rPr lang="ar-SA" sz="2400" b="1" dirty="0">
                <a:solidFill>
                  <a:prstClr val="black"/>
                </a:solidFill>
                <a:latin typeface="Constantia"/>
              </a:rPr>
              <a:t>وقبل الرد على هذه الشبهة ،لابد من التأكيد على الحقائق الآتية</a:t>
            </a:r>
            <a:r>
              <a:rPr lang="ar-EG" sz="2400" b="1" dirty="0">
                <a:solidFill>
                  <a:prstClr val="black"/>
                </a:solidFill>
                <a:latin typeface="Constantia"/>
              </a:rPr>
              <a:t> :</a:t>
            </a: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 </a:t>
            </a:r>
            <a:r>
              <a:rPr lang="ar-SA" sz="2400" dirty="0">
                <a:solidFill>
                  <a:prstClr val="black"/>
                </a:solidFill>
                <a:latin typeface="Constantia"/>
              </a:rPr>
              <a:t>أباح الإسلام التعدد لمن رغب فيه وقدر عليه</a:t>
            </a:r>
            <a:r>
              <a:rPr lang="ar-EG" sz="2400" dirty="0">
                <a:solidFill>
                  <a:prstClr val="black"/>
                </a:solidFill>
                <a:latin typeface="Constantia"/>
              </a:rPr>
              <a:t>.</a:t>
            </a: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a:t>
            </a:r>
            <a:r>
              <a:rPr lang="ar-SA" sz="2400" dirty="0">
                <a:solidFill>
                  <a:prstClr val="black"/>
                </a:solidFill>
                <a:latin typeface="Constantia"/>
              </a:rPr>
              <a:t>أن الله تعالى أحكم شرعة التعدد ونظامه إحكاماً متقناً بما يزيح عنه كل نقد</a:t>
            </a:r>
            <a:r>
              <a:rPr lang="ar-EG" sz="2400" dirty="0">
                <a:solidFill>
                  <a:prstClr val="black"/>
                </a:solidFill>
                <a:latin typeface="Constantia"/>
              </a:rPr>
              <a:t>.</a:t>
            </a: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a:t>
            </a:r>
            <a:r>
              <a:rPr lang="ar-SA" sz="2400" dirty="0">
                <a:solidFill>
                  <a:prstClr val="black"/>
                </a:solidFill>
                <a:latin typeface="Constantia"/>
              </a:rPr>
              <a:t>يجب على من </a:t>
            </a:r>
            <a:r>
              <a:rPr lang="ar-SA" sz="2400" dirty="0" err="1">
                <a:solidFill>
                  <a:prstClr val="black"/>
                </a:solidFill>
                <a:latin typeface="Constantia"/>
              </a:rPr>
              <a:t>يعدد،العدل</a:t>
            </a:r>
            <a:r>
              <a:rPr lang="ar-SA" sz="2400" dirty="0">
                <a:solidFill>
                  <a:prstClr val="black"/>
                </a:solidFill>
                <a:latin typeface="Constantia"/>
              </a:rPr>
              <a:t> بين الأزواج فيما </a:t>
            </a:r>
            <a:r>
              <a:rPr lang="ar-SA" sz="2400" dirty="0" err="1">
                <a:solidFill>
                  <a:prstClr val="black"/>
                </a:solidFill>
                <a:latin typeface="Constantia"/>
              </a:rPr>
              <a:t>يملك،في</a:t>
            </a:r>
            <a:r>
              <a:rPr lang="ar-SA" sz="2400" dirty="0">
                <a:solidFill>
                  <a:prstClr val="black"/>
                </a:solidFill>
                <a:latin typeface="Constantia"/>
              </a:rPr>
              <a:t> </a:t>
            </a:r>
            <a:r>
              <a:rPr lang="ar-SA" sz="2400" dirty="0" err="1">
                <a:solidFill>
                  <a:prstClr val="black"/>
                </a:solidFill>
                <a:latin typeface="Constantia"/>
              </a:rPr>
              <a:t>المسكن،والنفقة،والكسوة</a:t>
            </a:r>
            <a:r>
              <a:rPr lang="ar-SA" sz="2400" dirty="0">
                <a:solidFill>
                  <a:prstClr val="black"/>
                </a:solidFill>
                <a:latin typeface="Constantia"/>
              </a:rPr>
              <a:t>، والمعاشرة</a:t>
            </a:r>
            <a:r>
              <a:rPr lang="ar-EG" sz="2400" dirty="0">
                <a:solidFill>
                  <a:prstClr val="black"/>
                </a:solidFill>
                <a:latin typeface="Constantia"/>
              </a:rPr>
              <a:t>.</a:t>
            </a:r>
          </a:p>
          <a:p>
            <a:pPr marL="274320" lvl="0" indent="-274320">
              <a:lnSpc>
                <a:spcPct val="100000"/>
              </a:lnSpc>
              <a:spcBef>
                <a:spcPct val="20000"/>
              </a:spcBef>
              <a:buClr>
                <a:srgbClr val="0BD0D9"/>
              </a:buClr>
              <a:buSzPct val="95000"/>
              <a:buFont typeface="Wingdings 2"/>
              <a:buChar char=""/>
            </a:pPr>
            <a:r>
              <a:rPr lang="ar-EG" sz="2400" b="1" dirty="0">
                <a:solidFill>
                  <a:prstClr val="black"/>
                </a:solidFill>
                <a:latin typeface="Constantia"/>
              </a:rPr>
              <a:t>-</a:t>
            </a:r>
            <a:r>
              <a:rPr lang="ar-SA" sz="2400" dirty="0">
                <a:solidFill>
                  <a:prstClr val="black"/>
                </a:solidFill>
                <a:latin typeface="Constantia"/>
              </a:rPr>
              <a:t>إن زواج النبي </a:t>
            </a:r>
            <a:r>
              <a:rPr lang="ar-EG" sz="2400" dirty="0">
                <a:solidFill>
                  <a:prstClr val="black"/>
                </a:solidFill>
                <a:latin typeface="Constantia"/>
              </a:rPr>
              <a:t>ص</a:t>
            </a:r>
            <a:r>
              <a:rPr lang="ar-SA" sz="2400" dirty="0">
                <a:solidFill>
                  <a:prstClr val="black"/>
                </a:solidFill>
                <a:latin typeface="Constantia"/>
              </a:rPr>
              <a:t> بزوجاته الطاهرات</a:t>
            </a:r>
            <a:r>
              <a:rPr lang="ar-EG" sz="2400" dirty="0">
                <a:solidFill>
                  <a:prstClr val="black"/>
                </a:solidFill>
                <a:latin typeface="Constantia"/>
              </a:rPr>
              <a:t> كان</a:t>
            </a:r>
            <a:r>
              <a:rPr lang="ar-SA" sz="2400" dirty="0">
                <a:solidFill>
                  <a:prstClr val="black"/>
                </a:solidFill>
                <a:latin typeface="Constantia"/>
              </a:rPr>
              <a:t> لأغراض سامية، ومصلحة دينية</a:t>
            </a:r>
            <a:r>
              <a:rPr lang="ar-EG" sz="2400" dirty="0">
                <a:solidFill>
                  <a:prstClr val="black"/>
                </a:solidFill>
                <a:latin typeface="Constantia"/>
              </a:rPr>
              <a:t> .</a:t>
            </a:r>
            <a:endParaRPr lang="ar-EG" sz="2400" b="1" dirty="0">
              <a:solidFill>
                <a:prstClr val="black"/>
              </a:solidFill>
              <a:latin typeface="Constantia"/>
            </a:endParaRPr>
          </a:p>
          <a:p>
            <a:endParaRPr lang="ar-SA" dirty="0"/>
          </a:p>
        </p:txBody>
      </p:sp>
    </p:spTree>
    <p:extLst>
      <p:ext uri="{BB962C8B-B14F-4D97-AF65-F5344CB8AC3E}">
        <p14:creationId xmlns:p14="http://schemas.microsoft.com/office/powerpoint/2010/main" val="305753814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1632</TotalTime>
  <Words>4011</Words>
  <Application>Microsoft Office PowerPoint</Application>
  <PresentationFormat>ملء الشاشة</PresentationFormat>
  <Paragraphs>284</Paragraphs>
  <Slides>46</Slides>
  <Notes>0</Notes>
  <HiddenSlides>0</HiddenSlides>
  <MMClips>0</MMClips>
  <ScaleCrop>false</ScaleCrop>
  <HeadingPairs>
    <vt:vector size="6" baseType="variant">
      <vt:variant>
        <vt:lpstr>الخطوط المستخدمة</vt:lpstr>
      </vt:variant>
      <vt:variant>
        <vt:i4>16</vt:i4>
      </vt:variant>
      <vt:variant>
        <vt:lpstr>نسق</vt:lpstr>
      </vt:variant>
      <vt:variant>
        <vt:i4>1</vt:i4>
      </vt:variant>
      <vt:variant>
        <vt:lpstr>عناوين الشرائح</vt:lpstr>
      </vt:variant>
      <vt:variant>
        <vt:i4>46</vt:i4>
      </vt:variant>
    </vt:vector>
  </HeadingPairs>
  <TitlesOfParts>
    <vt:vector size="63" baseType="lpstr">
      <vt:lpstr>AGA Arabesque</vt:lpstr>
      <vt:lpstr>Arial</vt:lpstr>
      <vt:lpstr>Calibri</vt:lpstr>
      <vt:lpstr>Calibri Light</vt:lpstr>
      <vt:lpstr>Constantia</vt:lpstr>
      <vt:lpstr>Khalid Art bold</vt:lpstr>
      <vt:lpstr>QCF_BSML</vt:lpstr>
      <vt:lpstr>QCF_P037</vt:lpstr>
      <vt:lpstr>QCF_P077</vt:lpstr>
      <vt:lpstr>QCF_P081</vt:lpstr>
      <vt:lpstr>QCF_P354</vt:lpstr>
      <vt:lpstr>QCF_P423</vt:lpstr>
      <vt:lpstr>Tahoma</vt:lpstr>
      <vt:lpstr>Times New Roman</vt:lpstr>
      <vt:lpstr>Traditional Arabic</vt:lpstr>
      <vt:lpstr>Wingdings 2</vt:lpstr>
      <vt:lpstr>نسق Office</vt:lpstr>
      <vt:lpstr>الأسرة في الإسلام 102 سلم القسم الثاني:</vt:lpstr>
      <vt:lpstr>مقدمة:</vt:lpstr>
      <vt:lpstr>مظاهر أهمية الأسرة : </vt:lpstr>
      <vt:lpstr>  ب- المكانة التي حظيت بها المرأة في الإسلام ،مقارنة بالمجتمعات والأنظمة القديمة والحديثة..  أولاً: مكانة المرأة في المجتمعات القديمة : </vt:lpstr>
      <vt:lpstr>ثانياً : مكانة المرأة في الإسلام: </vt:lpstr>
      <vt:lpstr>ج- بعض الشبه المثارة حول مكانة المرأة في الإسلام والرد عليها: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د/ عوامل حماية الأسرة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الفصل الثاني الخطبة وأحكامها العامة</vt:lpstr>
      <vt:lpstr>عرض تقديمي في PowerPoint</vt:lpstr>
      <vt:lpstr>عرض تقديمي في PowerPoint</vt:lpstr>
      <vt:lpstr>عرض تقديمي في PowerPoint</vt:lpstr>
      <vt:lpstr>ج) أحكام الخطبة</vt:lpstr>
      <vt:lpstr>عرض تقديمي في PowerPoint</vt:lpstr>
      <vt:lpstr>عرض تقديمي في PowerPoint</vt:lpstr>
      <vt:lpstr>ثانياً: المخالفات الشرعية في الخطبة :</vt:lpstr>
      <vt:lpstr>الفصل الثالث النكاح ومقاصده وأحكامه </vt:lpstr>
      <vt:lpstr>ب) حُكْمُ النكاح : </vt:lpstr>
      <vt:lpstr>عرض تقديمي في PowerPoint</vt:lpstr>
      <vt:lpstr>د) أركان النكاح :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الأسرة في الإسلام 102 سلم</dc:title>
  <dc:creator>1Ahmad ageel</dc:creator>
  <cp:lastModifiedBy>1Ahmad ageel</cp:lastModifiedBy>
  <cp:revision>21</cp:revision>
  <dcterms:created xsi:type="dcterms:W3CDTF">2015-07-31T19:48:24Z</dcterms:created>
  <dcterms:modified xsi:type="dcterms:W3CDTF">2015-08-01T23:00:42Z</dcterms:modified>
</cp:coreProperties>
</file>