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6" r:id="rId33"/>
    <p:sldId id="288" r:id="rId34"/>
    <p:sldId id="289" r:id="rId35"/>
    <p:sldId id="290" r:id="rId36"/>
  </p:sldIdLst>
  <p:sldSz cx="24384000" cy="13716000"/>
  <p:notesSz cx="6858000" cy="9144000"/>
  <p:defaultTextStyle>
    <a:lvl1pPr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1pPr>
    <a:lvl2pPr indent="2286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2pPr>
    <a:lvl3pPr indent="4572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3pPr>
    <a:lvl4pPr indent="6858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4pPr>
    <a:lvl5pPr indent="9144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5pPr>
    <a:lvl6pPr indent="11430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6pPr>
    <a:lvl7pPr indent="13716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7pPr>
    <a:lvl8pPr indent="16002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8pPr>
    <a:lvl9pPr indent="1828800" algn="ctr" defTabSz="800100">
      <a:defRPr sz="5000">
        <a:solidFill>
          <a:srgbClr val="6C6963"/>
        </a:solidFill>
        <a:latin typeface="+mn-lt"/>
        <a:ea typeface="+mn-ea"/>
        <a:cs typeface="+mn-cs"/>
        <a:sym typeface="Baskervill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CC7B8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B9B9F">
              <a:alpha val="19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left>
          <a:righ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right>
          <a:top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top>
          <a:bottom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bottom>
          <a:insideH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H>
          <a:insideV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0CC8A">
              <a:alpha val="31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0E9D7"/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5815">
              <a:alpha val="7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4000"/>
              </a:solidFill>
              <a:prstDash val="solid"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2EBD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F2EBDB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2EBDB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wholeTbl>
    <a:band2H>
      <a:tcTxStyle/>
      <a:tcStyle>
        <a:tcBdr/>
        <a:fill>
          <a:solidFill>
            <a:srgbClr val="BCBCBC">
              <a:alpha val="12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5A5950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25400" cap="flat">
              <a:solidFill>
                <a:srgbClr val="645C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766D60"/>
              </a:solidFill>
              <a:prstDash val="solid"/>
              <a:miter lim="400000"/>
            </a:ln>
          </a:left>
          <a:right>
            <a:ln w="127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66D60"/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/>
              </a:solidFill>
              <a:prstDash val="solid"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66D60">
              <a:alpha val="5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66D60"/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66D60"/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-558" y="-8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252434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9735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9643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6925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1277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8446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4977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4823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8698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128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8623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2561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258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399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1399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216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5853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3824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0817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eatherBookTypeEmbellishGld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15700" y="6972300"/>
            <a:ext cx="2771878" cy="431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3175000" y="2857500"/>
            <a:ext cx="19050000" cy="35560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b"/>
          <a:lstStyle>
            <a:lvl1pPr>
              <a:defRPr sz="108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8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3175000" y="7747000"/>
            <a:ext cx="19050000" cy="25400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  <a:effectLst/>
              </a:defRPr>
            </a:pPr>
            <a:r>
              <a: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  <a:effectLst/>
              </a:defRPr>
            </a:pPr>
            <a:r>
              <a: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  <a:effectLst/>
              </a:defRPr>
            </a:pPr>
            <a:r>
              <a: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  <a:effectLst/>
              </a:defRPr>
            </a:pPr>
            <a:r>
              <a: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  <a:effectLst/>
              </a:defRPr>
            </a:pPr>
            <a:r>
              <a:rPr sz="70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sid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044700" y="9779000"/>
            <a:ext cx="20320000" cy="1905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044700" y="11684000"/>
            <a:ext cx="20320000" cy="952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4800" i="1"/>
            </a:lvl1pPr>
            <a:lvl2pPr marL="0" indent="228600" algn="ctr">
              <a:spcBef>
                <a:spcPts val="0"/>
              </a:spcBef>
              <a:buSzTx/>
              <a:buNone/>
              <a:defRPr sz="4800" i="1"/>
            </a:lvl2pPr>
            <a:lvl3pPr marL="0" indent="457200" algn="ctr">
              <a:spcBef>
                <a:spcPts val="0"/>
              </a:spcBef>
              <a:buSzTx/>
              <a:buNone/>
              <a:defRPr sz="4800" i="1"/>
            </a:lvl3pPr>
            <a:lvl4pPr marL="0" indent="685800" algn="ctr">
              <a:spcBef>
                <a:spcPts val="0"/>
              </a:spcBef>
              <a:buSzTx/>
              <a:buNone/>
              <a:defRPr sz="4800" i="1"/>
            </a:lvl4pPr>
            <a:lvl5pPr marL="0" indent="914400" algn="ctr">
              <a:spcBef>
                <a:spcPts val="0"/>
              </a:spcBef>
              <a:buSzTx/>
              <a:buNone/>
              <a:defRPr sz="4800" i="1"/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2032000" y="5270500"/>
            <a:ext cx="20320000" cy="3175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LeatherBookTypeEmbellishGry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05425" y="6920086"/>
            <a:ext cx="2771878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762000" y="2070100"/>
            <a:ext cx="12065000" cy="44069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762000" y="7810500"/>
            <a:ext cx="12065000" cy="3797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800" i="1"/>
            </a:lvl1pPr>
            <a:lvl2pPr marL="0" indent="228600" algn="ctr">
              <a:spcBef>
                <a:spcPts val="0"/>
              </a:spcBef>
              <a:buSzTx/>
              <a:buNone/>
              <a:defRPr sz="4800" i="1"/>
            </a:lvl2pPr>
            <a:lvl3pPr marL="0" indent="457200" algn="ctr">
              <a:spcBef>
                <a:spcPts val="0"/>
              </a:spcBef>
              <a:buSzTx/>
              <a:buNone/>
              <a:defRPr sz="4800" i="1"/>
            </a:lvl3pPr>
            <a:lvl4pPr marL="0" indent="685800" algn="ctr">
              <a:spcBef>
                <a:spcPts val="0"/>
              </a:spcBef>
              <a:buSzTx/>
              <a:buNone/>
              <a:defRPr sz="4800" i="1"/>
            </a:lvl4pPr>
            <a:lvl5pPr marL="0" indent="914400" algn="ctr">
              <a:spcBef>
                <a:spcPts val="0"/>
              </a:spcBef>
              <a:buSzTx/>
              <a:buNone/>
              <a:defRPr sz="4800" i="1"/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4800" i="1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2032000" y="3175000"/>
            <a:ext cx="9525000" cy="9017000"/>
          </a:xfrm>
          <a:prstGeom prst="rect">
            <a:avLst/>
          </a:prstGeom>
        </p:spPr>
        <p:txBody>
          <a:bodyPr/>
          <a:lstStyle>
            <a:lvl1pPr marL="596900" indent="-596900">
              <a:spcBef>
                <a:spcPts val="5500"/>
              </a:spcBef>
              <a:buBlip>
                <a:blip r:embed="rId2"/>
              </a:buBlip>
              <a:defRPr sz="4200"/>
            </a:lvl1pPr>
            <a:lvl2pPr marL="1193800" indent="-596900">
              <a:spcBef>
                <a:spcPts val="5500"/>
              </a:spcBef>
              <a:buBlip>
                <a:blip r:embed="rId2"/>
              </a:buBlip>
              <a:defRPr sz="4200"/>
            </a:lvl2pPr>
            <a:lvl3pPr marL="1790700" indent="-596900">
              <a:spcBef>
                <a:spcPts val="5500"/>
              </a:spcBef>
              <a:buBlip>
                <a:blip r:embed="rId2"/>
              </a:buBlip>
              <a:defRPr sz="4200"/>
            </a:lvl3pPr>
            <a:lvl4pPr marL="2387600" indent="-596900">
              <a:spcBef>
                <a:spcPts val="5500"/>
              </a:spcBef>
              <a:buBlip>
                <a:blip r:embed="rId2"/>
              </a:buBlip>
              <a:defRPr sz="4200"/>
            </a:lvl4pPr>
            <a:lvl5pPr marL="2984500" indent="-596900">
              <a:spcBef>
                <a:spcPts val="5500"/>
              </a:spcBef>
              <a:buBlip>
                <a:blip r:embed="rId2"/>
              </a:buBlip>
              <a:defRPr sz="4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2032000" y="1778000"/>
            <a:ext cx="20320000" cy="10160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032000" y="558800"/>
            <a:ext cx="203200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032000" y="3810000"/>
            <a:ext cx="20320000" cy="825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1pPr>
      <a:lvl2pPr indent="2286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2pPr>
      <a:lvl3pPr indent="4572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3pPr>
      <a:lvl4pPr indent="6858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4pPr>
      <a:lvl5pPr indent="9144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5pPr>
      <a:lvl6pPr indent="11430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6pPr>
      <a:lvl7pPr indent="13716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7pPr>
      <a:lvl8pPr indent="16002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8pPr>
      <a:lvl9pPr indent="1828800" algn="ctr" defTabSz="800100">
        <a:defRPr sz="100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9pPr>
    </p:titleStyle>
    <p:bodyStyle>
      <a:lvl1pPr marL="6858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1pPr>
      <a:lvl2pPr marL="13716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2pPr>
      <a:lvl3pPr marL="20574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3pPr>
      <a:lvl4pPr marL="27432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4pPr>
      <a:lvl5pPr marL="34290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5pPr>
      <a:lvl6pPr marL="41148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6pPr>
      <a:lvl7pPr marL="48006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7pPr>
      <a:lvl8pPr marL="54864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8pPr>
      <a:lvl9pPr marL="6172200" indent="-685800" defTabSz="800100">
        <a:spcBef>
          <a:spcPts val="5700"/>
        </a:spcBef>
        <a:buSzPct val="30000"/>
        <a:buBlip>
          <a:blip r:embed="rId15"/>
        </a:buBlip>
        <a:defRPr sz="5600">
          <a:solidFill>
            <a:srgbClr val="6C6963"/>
          </a:solidFill>
          <a:latin typeface="+mn-lt"/>
          <a:ea typeface="+mn-ea"/>
          <a:cs typeface="+mn-cs"/>
          <a:sym typeface="Baskerville"/>
        </a:defRPr>
      </a:lvl9pPr>
    </p:bodyStyle>
    <p:otherStyle>
      <a:lvl1pPr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1pPr>
      <a:lvl2pPr indent="2286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2pPr>
      <a:lvl3pPr indent="4572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3pPr>
      <a:lvl4pPr indent="6858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4pPr>
      <a:lvl5pPr indent="9144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5pPr>
      <a:lvl6pPr indent="11430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6pPr>
      <a:lvl7pPr indent="13716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7pPr>
      <a:lvl8pPr indent="16002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8pPr>
      <a:lvl9pPr indent="1828800" algn="ctr" defTabSz="800100">
        <a:defRPr sz="2400">
          <a:solidFill>
            <a:schemeClr val="tx1"/>
          </a:solidFill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dmeister.com/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Amal.eldowa@gmail.com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344043">
              <a:defRPr sz="1800">
                <a:solidFill>
                  <a:srgbClr val="000000"/>
                </a:solidFill>
                <a:effectLst/>
              </a:defRPr>
            </a:pPr>
            <a:endParaRPr sz="4644">
              <a:solidFill>
                <a:srgbClr val="BEA56D"/>
              </a:solidFill>
              <a:effectLst>
                <a:outerShdw blurRad="16383" dist="10922" dir="15900000" rotWithShape="0">
                  <a:srgbClr val="000000">
                    <a:alpha val="90000"/>
                  </a:srgbClr>
                </a:outerShdw>
              </a:effectLst>
            </a:endParaRPr>
          </a:p>
          <a:p>
            <a:pPr lvl="0" defTabSz="344043">
              <a:defRPr sz="1800">
                <a:solidFill>
                  <a:srgbClr val="000000"/>
                </a:solidFill>
                <a:effectLst/>
              </a:defRPr>
            </a:pPr>
            <a:r>
              <a:rPr sz="3440" b="1" i="1">
                <a:solidFill>
                  <a:srgbClr val="BEA56D"/>
                </a:solidFill>
                <a:effectLst>
                  <a:outerShdw blurRad="16383" dist="10922" dir="15900000" rotWithShape="0">
                    <a:srgbClr val="000000">
                      <a:alpha val="90000"/>
                    </a:srgbClr>
                  </a:outerShdw>
                </a:effectLst>
              </a:rPr>
              <a:t>ورشة عمل</a:t>
            </a:r>
          </a:p>
          <a:p>
            <a:pPr lvl="0" defTabSz="344043">
              <a:defRPr sz="1800">
                <a:solidFill>
                  <a:srgbClr val="000000"/>
                </a:solidFill>
                <a:effectLst/>
              </a:defRPr>
            </a:pPr>
            <a:r>
              <a:rPr sz="4644">
                <a:solidFill>
                  <a:srgbClr val="BEA56D"/>
                </a:solidFill>
                <a:effectLst>
                  <a:outerShdw blurRad="16383" dist="10922" dir="15900000" rotWithShape="0">
                    <a:srgbClr val="000000">
                      <a:alpha val="90000"/>
                    </a:srgbClr>
                  </a:outerShdw>
                </a:effectLst>
              </a:rPr>
              <a:t>المراجعة المنهجية للدراسات السابقة </a:t>
            </a:r>
          </a:p>
          <a:p>
            <a:pPr lvl="0" defTabSz="344043">
              <a:defRPr sz="1800">
                <a:solidFill>
                  <a:srgbClr val="000000"/>
                </a:solidFill>
                <a:effectLst/>
              </a:defRPr>
            </a:pPr>
            <a:r>
              <a:rPr sz="4644">
                <a:solidFill>
                  <a:srgbClr val="BEA56D"/>
                </a:solidFill>
                <a:effectLst>
                  <a:outerShdw blurRad="16383" dist="10922" dir="15900000" rotWithShape="0">
                    <a:srgbClr val="000000">
                      <a:alpha val="90000"/>
                    </a:srgbClr>
                  </a:outerShdw>
                </a:effectLst>
              </a:rPr>
              <a:t>(Systematic Research Review  (SRR)</a:t>
            </a:r>
            <a:endParaRPr sz="4644">
              <a:solidFill>
                <a:srgbClr val="BEA56D"/>
              </a:solidFill>
              <a:effectLst>
                <a:outerShdw blurRad="16383" dist="10922" dir="15900000" rotWithShape="0">
                  <a:srgbClr val="000000">
                    <a:alpha val="90000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320040">
              <a:defRPr sz="1800" i="0">
                <a:solidFill>
                  <a:srgbClr val="000000"/>
                </a:solidFill>
                <a:effectLst/>
              </a:defRPr>
            </a:pP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د.أمل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الدوة 			                            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د.سمية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النجاشي</a:t>
            </a:r>
            <a:endParaRPr sz="2800" i="1" dirty="0">
              <a:solidFill>
                <a:srgbClr val="BEA56D"/>
              </a:solidFill>
              <a:effectLst>
                <a:outerShdw blurRad="10160" dist="15240" dir="15900000" rotWithShape="0">
                  <a:srgbClr val="000000">
                    <a:alpha val="90000"/>
                  </a:srgbClr>
                </a:outerShdw>
              </a:effectLst>
            </a:endParaRPr>
          </a:p>
          <a:p>
            <a:pPr lvl="0" defTabSz="320040">
              <a:defRPr sz="1800" i="0">
                <a:solidFill>
                  <a:srgbClr val="000000"/>
                </a:solidFill>
                <a:effectLst/>
              </a:defRPr>
            </a:pP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الأستاذ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المشارك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بقسم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علم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النفس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	           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الأستاذ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المساعد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بقسم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علم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النفس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</a:rPr>
              <a:t> </a:t>
            </a:r>
          </a:p>
          <a:p>
            <a:pPr lvl="0" defTabSz="320040">
              <a:defRPr sz="1800" i="0">
                <a:solidFill>
                  <a:srgbClr val="000000"/>
                </a:solidFill>
                <a:effectLst/>
              </a:defRPr>
            </a:pPr>
            <a:endParaRPr sz="2800" i="1" dirty="0">
              <a:solidFill>
                <a:srgbClr val="BEA56D"/>
              </a:solidFill>
              <a:effectLst>
                <a:outerShdw blurRad="10160" dist="15240" dir="15900000" rotWithShape="0">
                  <a:srgbClr val="000000">
                    <a:alpha val="90000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  <a:p>
            <a:pPr lvl="0" defTabSz="320040">
              <a:defRPr sz="1800" i="0">
                <a:solidFill>
                  <a:srgbClr val="000000"/>
                </a:solidFill>
                <a:effectLst/>
              </a:defRPr>
            </a:pP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رشة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عمل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مقدمة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في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مركز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بحوث الدراسات الإنسانية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بجامعة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الملك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سعود</a:t>
            </a:r>
          </a:p>
          <a:p>
            <a:pPr lvl="0" defTabSz="320040">
              <a:defRPr sz="1800" i="0">
                <a:solidFill>
                  <a:srgbClr val="000000"/>
                </a:solidFill>
                <a:effectLst/>
              </a:defRPr>
            </a:pP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الفصل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الدراسي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i="1" dirty="0" err="1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الأول</a:t>
            </a:r>
            <a:r>
              <a:rPr sz="2800" i="1" dirty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ar-SA" sz="2800" i="1" dirty="0" smtClean="0">
                <a:solidFill>
                  <a:srgbClr val="BEA56D"/>
                </a:solidFill>
                <a:effectLst>
                  <a:outerShdw blurRad="10160" dist="15240" dir="159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1437-1438هـ</a:t>
            </a:r>
            <a:endParaRPr sz="2800" i="1" dirty="0">
              <a:solidFill>
                <a:srgbClr val="BEA56D"/>
              </a:solidFill>
              <a:effectLst>
                <a:outerShdw blurRad="10160" dist="15240" dir="15900000" rotWithShape="0">
                  <a:srgbClr val="000000">
                    <a:alpha val="90000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-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لكل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قاعدة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معلومات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الرموز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يمكن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استخدامها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أجل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أكثر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تصريف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للمصطلح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"*"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لإنهاء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كلمة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واحدة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بنهايات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فمثلا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المصطلح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"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*"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سيظهر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وردت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فيها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كلمة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و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</a:t>
            </a:r>
            <a:endParaRPr lang="ar-SA" sz="5400" b="1" dirty="0" smtClean="0">
              <a:solidFill>
                <a:srgbClr val="00487E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R="457200" lvl="0" algn="r" defTabSz="457200" rtl="1">
              <a:lnSpc>
                <a:spcPct val="115000"/>
              </a:lnSpc>
              <a:spcBef>
                <a:spcPts val="1000"/>
              </a:spcBef>
              <a:buSzTx/>
              <a:buFontTx/>
              <a:buChar char="-"/>
              <a:defRPr sz="1800">
                <a:solidFill>
                  <a:srgbClr val="000000"/>
                </a:solidFill>
              </a:defRPr>
            </a:pP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تحتاج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مصطلحات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متجاورة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دائما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أعراض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القلق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فقد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مكتوبة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بالشكل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التالي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أعراض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القلق</a:t>
            </a:r>
            <a:endParaRPr lang="ar-SA" sz="5400" b="1" dirty="0">
              <a:solidFill>
                <a:srgbClr val="00487E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R="457200" lvl="0" algn="r" defTabSz="457200" rtl="1">
              <a:lnSpc>
                <a:spcPct val="115000"/>
              </a:lnSpc>
              <a:spcBef>
                <a:spcPts val="1000"/>
              </a:spcBef>
              <a:buSzTx/>
              <a:buFontTx/>
              <a:buChar char="-"/>
              <a:defRPr sz="1800">
                <a:solidFill>
                  <a:srgbClr val="000000"/>
                </a:solidFill>
              </a:defRPr>
            </a:pP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وفي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هذه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الحالة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يمكن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استخدام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رموز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تسمح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باستخراج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تجمع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الكلمتين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دون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متجاورتين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مباشرة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ADJn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حيث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عدد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الكلمات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تقع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الكلمتين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الأساسيتين</a:t>
            </a:r>
            <a:r>
              <a:rPr lang="ar-SA"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بحث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يقودك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أبحاث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أخرى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طريق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الروابط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الموجودة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أسفل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منه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، </a:t>
            </a: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lang="ar-SA"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endParaRPr sz="5400" b="1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dirty="0" smtClean="0">
                <a:latin typeface="Arial"/>
                <a:ea typeface="Arial"/>
                <a:cs typeface="Arial"/>
                <a:sym typeface="Arial"/>
              </a:rPr>
              <a:t>-	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رجعت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مؤخرا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لهذا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800" dirty="0" smtClean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sz="48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لهذا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8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48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-	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نفس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48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8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marR="182880" lvl="0" defTabSz="182880" rtl="1">
              <a:lnSpc>
                <a:spcPct val="115000"/>
              </a:lnSpc>
              <a:spcBef>
                <a:spcPts val="4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5400" b="1" dirty="0">
              <a:solidFill>
                <a:srgbClr val="FF0000"/>
              </a:solidFill>
              <a:latin typeface="Abadi MT Condensed Extra Bold"/>
              <a:ea typeface="Abadi MT Condensed Extra Bold"/>
              <a:cs typeface="Abadi MT Condensed Extra Bold"/>
              <a:sym typeface="Abadi MT Condensed Extra Bold"/>
            </a:endParaRPr>
          </a:p>
          <a:p>
            <a:pPr marR="182880" lvl="0" defTabSz="182880" rtl="1">
              <a:lnSpc>
                <a:spcPct val="115000"/>
              </a:lnSpc>
              <a:spcBef>
                <a:spcPts val="4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5400" b="1" dirty="0">
              <a:solidFill>
                <a:srgbClr val="FF0000"/>
              </a:solidFill>
              <a:latin typeface="Abadi MT Condensed Extra Bold"/>
              <a:ea typeface="Abadi MT Condensed Extra Bold"/>
              <a:cs typeface="Abadi MT Condensed Extra Bold"/>
              <a:sym typeface="Abadi MT Condensed Extra Bold"/>
            </a:endParaRPr>
          </a:p>
          <a:p>
            <a:pPr marR="182880" lvl="0" defTabSz="182880" rtl="1">
              <a:lnSpc>
                <a:spcPct val="115000"/>
              </a:lnSpc>
              <a:spcBef>
                <a:spcPts val="4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ثالثا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: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تحديد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الدراسات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السابقة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التي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ستبنى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عليها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خطة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البحث</a:t>
            </a:r>
            <a:r>
              <a:rPr sz="5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5400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: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2032000" y="3457161"/>
            <a:ext cx="20320000" cy="8607839"/>
          </a:xfrm>
          <a:prstGeom prst="rect">
            <a:avLst/>
          </a:prstGeom>
        </p:spPr>
        <p:txBody>
          <a:bodyPr anchor="t"/>
          <a:lstStyle/>
          <a:p>
            <a:pPr marR="457200" lvl="0" algn="r" defTabSz="457200" rtl="1">
              <a:lnSpc>
                <a:spcPct val="115000"/>
              </a:lnSpc>
              <a:spcBef>
                <a:spcPts val="1000"/>
              </a:spcBef>
              <a:buSzTx/>
              <a:buFontTx/>
              <a:buChar char="-"/>
              <a:defRPr sz="1800">
                <a:solidFill>
                  <a:srgbClr val="000000"/>
                </a:solidFill>
              </a:defRPr>
            </a:pPr>
            <a:r>
              <a:rPr sz="4800" b="1" dirty="0" err="1" smtClean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أسئلة</a:t>
            </a:r>
            <a:r>
              <a:rPr sz="4800" b="1" dirty="0" smtClean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مهمة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توجهها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لنفسها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قبل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البداية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لبناء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الأسئلة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والفرضيات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ومنهج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4800" b="1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lang="ar-SA" sz="4800" b="1" dirty="0" smtClean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48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بأي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أبدأ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9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الأهم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فالمهم</a:t>
            </a:r>
            <a:r>
              <a:rPr sz="49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49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لها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صلة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بمشكلة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49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كم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كمية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أحتاج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قراءتها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؟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ومتى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أتوقف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49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كيف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أقوم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بتسجيل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الملاحظات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4900" b="1" dirty="0">
              <a:solidFill>
                <a:srgbClr val="00487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الخطوات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تلي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أدبيات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49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4900" b="1" dirty="0">
              <a:solidFill>
                <a:srgbClr val="0048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48055" lvl="0" indent="0" algn="ctr" defTabSz="44805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قواعد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المتخصصة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مصطلحات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الدراسة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مجتمعة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88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48055" lvl="0" indent="0" algn="r" defTabSz="44805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8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مثلا</a:t>
            </a:r>
            <a:r>
              <a:rPr sz="588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88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48055" lvl="0" indent="0" algn="r" defTabSz="44805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EDU RESEARCH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العلاج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السلوكي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اضطرابات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الأكل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المراهقين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448055" lvl="0" indent="0" algn="r" defTabSz="44805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OVID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lang="ar-SA"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العلاج</a:t>
            </a:r>
            <a:r>
              <a:rPr sz="588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السلوكي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اضطرابات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الأكل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المراهقين</a:t>
            </a:r>
            <a:r>
              <a:rPr sz="588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8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25195" lvl="0" indent="0" algn="r" defTabSz="42519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إذا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كان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عدد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كثيرا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فيمكن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تقليلها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باختيار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خيار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تحديد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688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Limits</a:t>
            </a:r>
            <a:r>
              <a:rPr sz="6882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6882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425195" lvl="0" indent="0" algn="r" defTabSz="42519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882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الحدود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زمانية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مثلا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r>
              <a:rPr lang="ar-SA"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2010-2015)</a:t>
            </a:r>
            <a:endParaRPr sz="6882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25195" lvl="0" indent="0" algn="r" defTabSz="42519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882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الحدود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موضوعية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lang="en-US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اضطرابات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الأكل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المراهقين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فقط</a:t>
            </a:r>
            <a:r>
              <a:rPr lang="ar-SA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،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ويتم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إجراؤها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يدويا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6882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25195" lvl="0" indent="0" algn="r" defTabSz="425195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882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الحدود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لغوي</a:t>
            </a:r>
            <a:r>
              <a:rPr lang="ar-SA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ة</a:t>
            </a:r>
            <a:r>
              <a:rPr lang="ar-SA"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lang="ar-SA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قصر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اللغة</a:t>
            </a:r>
            <a:r>
              <a:rPr sz="6882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82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الإنجليزي</a:t>
            </a:r>
            <a:r>
              <a:rPr lang="ar-SA"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ة)</a:t>
            </a:r>
            <a:r>
              <a:rPr sz="6882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6882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1807705" y="1890147"/>
            <a:ext cx="20320001" cy="10160001"/>
          </a:xfrm>
          <a:prstGeom prst="rect">
            <a:avLst/>
          </a:prstGeom>
        </p:spPr>
        <p:txBody>
          <a:bodyPr anchor="t"/>
          <a:lstStyle/>
          <a:p>
            <a:pPr marL="0" marR="452627" lvl="0" indent="0" algn="ct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الاطلاع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ملخصات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لتقرير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إذا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كانت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ذات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صلة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بمشكلة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بحثك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أم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ليست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متصلة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95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به</a:t>
            </a:r>
            <a:r>
              <a:rPr sz="495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95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2627" lvl="0" indent="0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الحكم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فيما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إذا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كان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متصلا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بموضوع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بحثك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أم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باعتبار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الآتي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4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05255" lvl="0" indent="-226313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950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هدف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55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05255" lvl="0" indent="-226313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55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متغيرات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55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05255" lvl="0" indent="-226313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55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عينة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55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05255" lvl="0" indent="-226313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55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منهج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55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55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05255" lvl="0" indent="-226313" algn="r" defTabSz="452627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55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استبعادها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تحذف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نهائيا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وإنما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تحفظ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مجلد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بعنوان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55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4455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أبحاث</a:t>
            </a:r>
            <a:r>
              <a:rPr sz="4455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محذوفة</a:t>
            </a:r>
            <a:r>
              <a:rPr lang="ar-SA" sz="4455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sz="4455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وتكون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مستعدة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لتبرير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سبب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استبعاد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هذه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55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455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55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393192" lvl="0" indent="0" algn="ct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بعد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اختيار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ذات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الصلة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بالموضوع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332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5332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: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تقرر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الطريقة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المناسبة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لكتابة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الملاحظات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332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5332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ورقيا</a:t>
            </a:r>
            <a:r>
              <a:rPr sz="5332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أم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إلكترونية</a:t>
            </a:r>
            <a:r>
              <a:rPr lang="ar-SA" sz="5332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endParaRPr sz="5332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32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ar-SA" sz="5332" b="1" dirty="0" smtClean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تستخدم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برنامج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EndNote 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أي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برنامج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آخر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لتنظيم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332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32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**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بالاطلاع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تستطيع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معرفة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تم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جمعه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وبعض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الملامح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الرئيسية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للأبحاث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lang="ar-SA" sz="5332" b="1" dirty="0" smtClean="0">
              <a:solidFill>
                <a:srgbClr val="00487E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32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هل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معظمها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إنتاج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باحث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واحد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محددة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الباحثين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؟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هل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معظمها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منشورة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نفس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المجلة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5332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32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**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يوجد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عدد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محدد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للمراجع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يجب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جمعها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فقد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المتصلة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10 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40 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بحثا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،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بحسب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والنشاط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البحثي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فيه</a:t>
            </a:r>
            <a:r>
              <a:rPr sz="5332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32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5332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2032000" y="558800"/>
            <a:ext cx="20320000" cy="2769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457200" lvl="0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طرق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العلمية</a:t>
            </a:r>
            <a:r>
              <a:rPr lang="ar-SA" sz="6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/>
            </a:r>
            <a:br>
              <a:rPr lang="ar-SA" sz="6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</a:br>
            <a:r>
              <a:rPr sz="6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هناك</a:t>
            </a:r>
            <a:r>
              <a:rPr sz="6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ثلاث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طرق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للقراءة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عام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0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1- </a:t>
            </a:r>
            <a:r>
              <a:rPr sz="5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المسح</a:t>
            </a:r>
            <a:r>
              <a:rPr sz="5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السريع</a:t>
            </a:r>
            <a:r>
              <a:rPr sz="5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Scanning </a:t>
            </a: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كلمات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مفتاحية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ومواضع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أجوبة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لأسئلة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محددة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ذهنك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2- </a:t>
            </a:r>
            <a:r>
              <a:rPr sz="5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5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السريعة</a:t>
            </a:r>
            <a:r>
              <a:rPr sz="5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Skimming </a:t>
            </a: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سريع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بهدف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أخذ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فكرة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عامة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محتواه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دون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التعمق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التفاصيل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0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3- </a:t>
            </a:r>
            <a:r>
              <a:rPr sz="5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5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50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Reading </a:t>
            </a:r>
            <a:endParaRPr sz="50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كاملا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دقيق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ومساءلة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وتحليلها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والربط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بينها</a:t>
            </a:r>
            <a:r>
              <a:rPr sz="50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ct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ct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متى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تتوقف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r>
              <a:rPr sz="47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ar-SA" sz="47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457200" lvl="0" indent="0" algn="ct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47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بد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تتأكد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عدة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أمور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r>
              <a:rPr sz="5400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lang="ar-SA" sz="5400" dirty="0" smtClean="0">
              <a:solidFill>
                <a:srgbClr val="C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400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914400" lvl="0" indent="-22860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جمعتها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حديثة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5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أنها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شملت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وسطا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أكبر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مشكلتها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أنها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قادرة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تبرير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عدم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شملها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لموضوعات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طرق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معينة</a:t>
            </a:r>
            <a:r>
              <a:rPr sz="5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marR="457200" indent="0" algn="just" defTabSz="457200">
              <a:lnSpc>
                <a:spcPct val="115000"/>
              </a:lnSpc>
              <a:spcBef>
                <a:spcPts val="1000"/>
              </a:spcBef>
              <a:buSzTx/>
              <a:buNone/>
              <a:defRPr sz="71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rtl="1">
              <a:defRPr sz="1800"/>
            </a:pPr>
            <a:r>
              <a:rPr sz="7100" b="1" dirty="0" err="1">
                <a:solidFill>
                  <a:srgbClr val="FF0000"/>
                </a:solidFill>
              </a:rPr>
              <a:t>في</a:t>
            </a:r>
            <a:r>
              <a:rPr sz="7100" b="1" dirty="0">
                <a:solidFill>
                  <a:srgbClr val="FF0000"/>
                </a:solidFill>
              </a:rPr>
              <a:t> </a:t>
            </a:r>
            <a:r>
              <a:rPr sz="7100" b="1" dirty="0" err="1">
                <a:solidFill>
                  <a:srgbClr val="FF0000"/>
                </a:solidFill>
              </a:rPr>
              <a:t>مرحلة</a:t>
            </a:r>
            <a:r>
              <a:rPr sz="7100" b="1" dirty="0">
                <a:solidFill>
                  <a:srgbClr val="FF0000"/>
                </a:solidFill>
              </a:rPr>
              <a:t> </a:t>
            </a:r>
            <a:r>
              <a:rPr sz="7100" b="1" dirty="0" err="1">
                <a:solidFill>
                  <a:srgbClr val="FF0000"/>
                </a:solidFill>
              </a:rPr>
              <a:t>اختيار</a:t>
            </a:r>
            <a:r>
              <a:rPr sz="7100" b="1" dirty="0">
                <a:solidFill>
                  <a:srgbClr val="FF0000"/>
                </a:solidFill>
              </a:rPr>
              <a:t> </a:t>
            </a:r>
            <a:r>
              <a:rPr sz="7100" b="1" dirty="0" err="1">
                <a:solidFill>
                  <a:srgbClr val="FF0000"/>
                </a:solidFill>
              </a:rPr>
              <a:t>الأبحاث</a:t>
            </a:r>
            <a:r>
              <a:rPr sz="7100" b="1" dirty="0">
                <a:solidFill>
                  <a:srgbClr val="FF0000"/>
                </a:solidFill>
              </a:rPr>
              <a:t> </a:t>
            </a:r>
            <a:r>
              <a:rPr lang="ar-SA" sz="7100" b="1" dirty="0" smtClean="0">
                <a:solidFill>
                  <a:srgbClr val="FF0000"/>
                </a:solidFill>
              </a:rPr>
              <a:t>: </a:t>
            </a:r>
          </a:p>
          <a:p>
            <a:pPr lvl="0" rtl="1">
              <a:defRPr sz="1800"/>
            </a:pPr>
            <a:r>
              <a:rPr sz="7100" dirty="0" err="1" smtClean="0">
                <a:solidFill>
                  <a:srgbClr val="00487E"/>
                </a:solidFill>
              </a:rPr>
              <a:t>يمكن</a:t>
            </a:r>
            <a:r>
              <a:rPr sz="7100" dirty="0" smtClean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قراءتها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إلكترونيا</a:t>
            </a:r>
            <a:r>
              <a:rPr sz="7100" dirty="0">
                <a:solidFill>
                  <a:srgbClr val="00487E"/>
                </a:solidFill>
              </a:rPr>
              <a:t> ، </a:t>
            </a:r>
            <a:r>
              <a:rPr sz="7100" dirty="0" err="1">
                <a:solidFill>
                  <a:srgbClr val="00487E"/>
                </a:solidFill>
              </a:rPr>
              <a:t>ولكن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عند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تحديد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الأبحاث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الأساسية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التي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سينطلق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منها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البحث</a:t>
            </a:r>
            <a:r>
              <a:rPr sz="7100" dirty="0">
                <a:solidFill>
                  <a:srgbClr val="00487E"/>
                </a:solidFill>
              </a:rPr>
              <a:t> ،</a:t>
            </a:r>
            <a:r>
              <a:rPr sz="7100" dirty="0" err="1">
                <a:solidFill>
                  <a:srgbClr val="00487E"/>
                </a:solidFill>
              </a:rPr>
              <a:t>يتم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طباعتها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smtClean="0">
                <a:solidFill>
                  <a:srgbClr val="00487E"/>
                </a:solidFill>
              </a:rPr>
              <a:t>،</a:t>
            </a:r>
            <a:r>
              <a:rPr lang="ar-SA" sz="7100" dirty="0" smtClean="0">
                <a:solidFill>
                  <a:srgbClr val="00487E"/>
                </a:solidFill>
              </a:rPr>
              <a:t> </a:t>
            </a:r>
            <a:r>
              <a:rPr sz="7100" dirty="0" err="1" smtClean="0">
                <a:solidFill>
                  <a:srgbClr val="00487E"/>
                </a:solidFill>
              </a:rPr>
              <a:t>واستخدام</a:t>
            </a:r>
            <a:r>
              <a:rPr sz="7100" dirty="0" smtClean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الألوان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والملصقات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لتحديد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النقاط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المهمة</a:t>
            </a:r>
            <a:r>
              <a:rPr sz="7100" dirty="0">
                <a:solidFill>
                  <a:srgbClr val="00487E"/>
                </a:solidFill>
              </a:rPr>
              <a:t> ، </a:t>
            </a:r>
            <a:r>
              <a:rPr sz="7100" dirty="0" err="1">
                <a:solidFill>
                  <a:srgbClr val="00487E"/>
                </a:solidFill>
              </a:rPr>
              <a:t>فهذه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الطريقة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تسهل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الربط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بين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معلومات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ونتائج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الأبحاث</a:t>
            </a:r>
            <a:r>
              <a:rPr sz="7100" dirty="0">
                <a:solidFill>
                  <a:srgbClr val="00487E"/>
                </a:solidFill>
              </a:rPr>
              <a:t> </a:t>
            </a:r>
            <a:r>
              <a:rPr sz="7100" dirty="0" err="1">
                <a:solidFill>
                  <a:srgbClr val="00487E"/>
                </a:solidFill>
              </a:rPr>
              <a:t>المنتقاة</a:t>
            </a:r>
            <a:r>
              <a:rPr sz="7100" dirty="0">
                <a:solidFill>
                  <a:srgbClr val="00487E"/>
                </a:solidFill>
              </a:rPr>
              <a:t> .</a:t>
            </a:r>
            <a:endParaRPr sz="7100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 defTabSz="440055">
              <a:defRPr sz="1800">
                <a:solidFill>
                  <a:srgbClr val="000000"/>
                </a:solidFill>
                <a:effectLst/>
              </a:defRPr>
            </a:pPr>
            <a:endParaRPr sz="4800" b="1" i="1" dirty="0">
              <a:solidFill>
                <a:srgbClr val="BEA56D"/>
              </a:solidFill>
              <a:effectLst>
                <a:outerShdw blurRad="13970" dist="20955" dir="15900000" rotWithShape="0">
                  <a:srgbClr val="000000">
                    <a:alpha val="90000"/>
                  </a:srgbClr>
                </a:outerShdw>
              </a:effectLst>
            </a:endParaRPr>
          </a:p>
          <a:p>
            <a:pPr marR="251460" lvl="0" defTabSz="251460">
              <a:lnSpc>
                <a:spcPct val="115000"/>
              </a:lnSpc>
              <a:spcBef>
                <a:spcPts val="5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4800" b="1" dirty="0" err="1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المراجعة</a:t>
            </a:r>
            <a:r>
              <a:rPr sz="4800" b="1" dirty="0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المنهجية</a:t>
            </a:r>
            <a:r>
              <a:rPr sz="4800" b="1" dirty="0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للدراسات</a:t>
            </a:r>
            <a:r>
              <a:rPr sz="4800" b="1" dirty="0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DD0000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endParaRPr sz="4800" b="1" dirty="0">
              <a:solidFill>
                <a:srgbClr val="DD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251460" lvl="0" defTabSz="251460">
              <a:lnSpc>
                <a:spcPct val="115000"/>
              </a:lnSpc>
              <a:spcBef>
                <a:spcPts val="5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4800" b="1" dirty="0">
                <a:solidFill>
                  <a:srgbClr val="DD0000"/>
                </a:solidFill>
                <a:latin typeface="Calibri"/>
                <a:ea typeface="Calibri"/>
                <a:cs typeface="Calibri"/>
                <a:sym typeface="Calibri"/>
              </a:rPr>
              <a:t>Systematic Research Review  (SRR)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أهداف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الدورة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6000" b="1" dirty="0" smtClean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 smtClean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•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	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توضيح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أهمية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المراجعة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المنهجية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للدراسات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قبل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البدء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بجمع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بيانات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العلمي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smtClean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5000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التدريب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مهارات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تقييم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حيث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أهميتها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وصلتها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بمشكلة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التعريف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بالطرق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الاقتصادية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لقراءة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العلمية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التدريب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طرق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تسجيل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الملاحظات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حول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ممنهج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chemeClr val="bg1">
                    <a:lumMod val="75000"/>
                  </a:schemeClr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التدريب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العلمي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000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457200" defTabSz="457200">
              <a:lnSpc>
                <a:spcPct val="115000"/>
              </a:lnSpc>
              <a:spcBef>
                <a:spcPts val="1000"/>
              </a:spcBef>
              <a:defRPr sz="7300" b="1">
                <a:solidFill>
                  <a:srgbClr val="00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defRPr>
            </a:lvl1pPr>
          </a:lstStyle>
          <a:p>
            <a:pPr lvl="0" rtl="1">
              <a:defRPr sz="1800" b="0">
                <a:effectLst/>
              </a:defRPr>
            </a:pPr>
            <a:r>
              <a:rPr sz="7300" b="1" dirty="0" err="1">
                <a:solidFill>
                  <a:srgbClr val="FF0000"/>
                </a:solidFill>
              </a:rPr>
              <a:t>كتابة</a:t>
            </a:r>
            <a:r>
              <a:rPr sz="7300" b="1" dirty="0">
                <a:solidFill>
                  <a:srgbClr val="FF0000"/>
                </a:solidFill>
              </a:rPr>
              <a:t> </a:t>
            </a:r>
            <a:r>
              <a:rPr sz="7300" b="1" dirty="0" err="1" smtClean="0">
                <a:solidFill>
                  <a:srgbClr val="FF0000"/>
                </a:solidFill>
              </a:rPr>
              <a:t>الملاحظات</a:t>
            </a:r>
            <a:endParaRPr sz="7300" b="1" dirty="0">
              <a:solidFill>
                <a:srgbClr val="FF0000"/>
              </a:solidFill>
            </a:endParaRPr>
          </a:p>
        </p:txBody>
      </p:sp>
      <p:sp>
        <p:nvSpPr>
          <p:cNvPr id="84" name="Shape 84"/>
          <p:cNvSpPr>
            <a:spLocks noGrp="1"/>
          </p:cNvSpPr>
          <p:nvPr>
            <p:ph type="body" idx="1"/>
          </p:nvPr>
        </p:nvSpPr>
        <p:spPr>
          <a:xfrm>
            <a:off x="2144147" y="2512296"/>
            <a:ext cx="20320001" cy="825500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379475" lvl="0" indent="0" algn="ctr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400" dirty="0">
              <a:latin typeface="Calibri"/>
              <a:ea typeface="Calibri"/>
              <a:cs typeface="Calibri"/>
              <a:sym typeface="Calibri"/>
            </a:endParaRPr>
          </a:p>
          <a:p>
            <a:pPr marL="0" marR="379475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الملاحظات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endParaRPr sz="5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ونقاط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متتابعة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ورموز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إشارات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وكلمات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هامش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بصرية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خرائط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ذهنية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79475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يوجد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برامج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لعمل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الخرائط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الذهنية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5400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5400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mindgenius</a:t>
            </a:r>
            <a:endParaRPr sz="54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138427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dirty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sz="5400" u="sng" dirty="0">
                <a:latin typeface="Calibri"/>
                <a:ea typeface="Calibri"/>
                <a:cs typeface="Calibri"/>
                <a:sym typeface="Calibri"/>
                <a:hlinkClick r:id="rId2"/>
              </a:rPr>
              <a:t>http://www.mindmeister.com/</a:t>
            </a:r>
            <a:r>
              <a:rPr sz="5400" dirty="0"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29768" lvl="0" indent="0" algn="ctr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6862" b="1" dirty="0">
              <a:latin typeface="Arial"/>
              <a:ea typeface="Arial"/>
              <a:cs typeface="Arial"/>
              <a:sym typeface="Arial"/>
            </a:endParaRPr>
          </a:p>
          <a:p>
            <a:pPr marL="0" marR="429768" lvl="0" indent="0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الملاحظات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بد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862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6862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6862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59536" lvl="0" indent="-214884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التفريق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تطرحه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يطرحه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تقرؤه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باستخدام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علامات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التنصيص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(" ").</a:t>
            </a:r>
            <a:endParaRPr sz="47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59536" lvl="0" indent="-214884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تحديد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المحور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الرئيسي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تقرؤه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وعدم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ترجمة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المحاور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الفرعية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بعيدا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المحور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الرئيسي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حتى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تقع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خطأ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تأويل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معلومات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59536" lvl="0" indent="-214884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التفريق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النتائج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الأساسية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والنتائج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الفرعية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</a:p>
          <a:p>
            <a:pPr marL="0" marR="859536" lvl="0" indent="-214884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مرجع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معلومة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تسجلها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59536" lvl="0" indent="-214884" algn="just" defTabSz="429768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تستخدم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الرموز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والاختصارات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حتى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يسهل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عليها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مراجعتها</a:t>
            </a:r>
            <a:r>
              <a:rPr sz="47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2032000" y="558800"/>
            <a:ext cx="20320000" cy="32512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R="365760" lvl="0" algn="just" defTabSz="365760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الجمع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R="365760" lvl="0" algn="just" defTabSz="365760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الهدف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ar-SA" sz="40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40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هو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المقارنة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بينها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أجل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معرفة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أوجه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الشبه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والاختلاف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بينها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ومعرفة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الفجوات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تحتاج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لملائها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R="365760" lvl="0" algn="just" defTabSz="365760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lang="ar-SA" sz="40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- </a:t>
            </a:r>
            <a:r>
              <a:rPr sz="40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الطرق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المعينة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عمل</a:t>
            </a:r>
            <a:r>
              <a:rPr sz="4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جدول</a:t>
            </a:r>
            <a:r>
              <a:rPr sz="4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يلخص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تلك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النحو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التالي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just" defTabSz="457200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just" defTabSz="457200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0" name="Table 90"/>
          <p:cNvGraphicFramePr/>
          <p:nvPr>
            <p:extLst>
              <p:ext uri="{D42A27DB-BD31-4B8C-83A1-F6EECF244321}">
                <p14:modId xmlns:p14="http://schemas.microsoft.com/office/powerpoint/2010/main" val="1385191494"/>
              </p:ext>
            </p:extLst>
          </p:nvPr>
        </p:nvGraphicFramePr>
        <p:xfrm>
          <a:off x="2339069" y="3906126"/>
          <a:ext cx="19820604" cy="846345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303434"/>
                <a:gridCol w="3303434"/>
                <a:gridCol w="3303434"/>
                <a:gridCol w="3303434"/>
                <a:gridCol w="3303434"/>
                <a:gridCol w="3303434"/>
              </a:tblGrid>
              <a:tr h="1910154">
                <a:tc>
                  <a:txBody>
                    <a:bodyPr/>
                    <a:lstStyle/>
                    <a:p>
                      <a:pPr lvl="0" defTabSz="622300" rtl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200" b="1" dirty="0" err="1">
                          <a:solidFill>
                            <a:srgbClr val="00487E"/>
                          </a:solidFill>
                        </a:rPr>
                        <a:t>تفسير</a:t>
                      </a:r>
                      <a:r>
                        <a:rPr sz="4200" b="1" dirty="0">
                          <a:solidFill>
                            <a:srgbClr val="00487E"/>
                          </a:solidFill>
                        </a:rPr>
                        <a:t> </a:t>
                      </a:r>
                      <a:r>
                        <a:rPr sz="4200" b="1" dirty="0" err="1">
                          <a:solidFill>
                            <a:srgbClr val="00487E"/>
                          </a:solidFill>
                        </a:rPr>
                        <a:t>النتائج</a:t>
                      </a:r>
                      <a:endParaRPr sz="4200" b="1" dirty="0">
                        <a:solidFill>
                          <a:srgbClr val="00487E"/>
                        </a:solidFill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622300" rtl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200" b="1">
                          <a:solidFill>
                            <a:srgbClr val="00487E"/>
                          </a:solidFill>
                        </a:rPr>
                        <a:t>النتائج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R="457200" lvl="0" defTabSz="6223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الإجراءات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622300" rtl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200" b="1">
                          <a:solidFill>
                            <a:srgbClr val="00487E"/>
                          </a:solidFill>
                        </a:rPr>
                        <a:t>العينة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622300" rtl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200" b="1" dirty="0" err="1">
                          <a:solidFill>
                            <a:srgbClr val="00487E"/>
                          </a:solidFill>
                        </a:rPr>
                        <a:t>الهدف</a:t>
                      </a:r>
                      <a:endParaRPr sz="4200" b="1" dirty="0">
                        <a:solidFill>
                          <a:srgbClr val="00487E"/>
                        </a:solidFill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622300" rtl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200" b="1" dirty="0" err="1">
                          <a:solidFill>
                            <a:srgbClr val="00487E"/>
                          </a:solidFill>
                        </a:rPr>
                        <a:t>الدراسة</a:t>
                      </a:r>
                      <a:endParaRPr sz="4200" b="1" dirty="0">
                        <a:solidFill>
                          <a:srgbClr val="00487E"/>
                        </a:solidFill>
                      </a:endParaRPr>
                    </a:p>
                  </a:txBody>
                  <a:tcPr marL="50800" marR="50800" marT="50800" marB="50800" anchor="ctr" horzOverflow="overflow"/>
                </a:tc>
              </a:tr>
              <a:tr h="1910154">
                <a:tc rowSpan="4">
                  <a:txBody>
                    <a:bodyPr/>
                    <a:lstStyle/>
                    <a:p>
                      <a:pPr marR="457200" lvl="0" algn="just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 b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1-الجرذان تستجيب للمثيرات الخارجية أثناء التعلم والطرق الموصلة للهدف .
٢-عرض المثيرات الدالة لمدة 10 ثوان كافية لتعليم الجرذان الاتجاهات والطرق الموصلة للهدف .</a:t>
                      </a:r>
                    </a:p>
                  </a:txBody>
                  <a:tcPr marL="50800" marR="50800" marT="50800" marB="50800" horzOverflow="overflow"/>
                </a:tc>
                <a:tc rowSpan="4">
                  <a:txBody>
                    <a:bodyPr/>
                    <a:lstStyle/>
                    <a:p>
                      <a:pPr marR="457200" lvl="1" algn="r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المجموعة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التي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عرض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عليها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المثير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لمدة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5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ثوان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كانت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أضعف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المجموعات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تعلما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،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مقارنة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بالمجموعتين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اللتين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عرض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عليهما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المثير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لمدة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10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أو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20 </a:t>
                      </a:r>
                      <a:r>
                        <a:rPr sz="34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ثانية</a:t>
                      </a:r>
                      <a:r>
                        <a:rPr sz="34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.</a:t>
                      </a:r>
                    </a:p>
                  </a:txBody>
                  <a:tcPr marL="50800" marR="50800" marT="50800" marB="50800" horzOverflow="overflow"/>
                </a:tc>
                <a:tc rowSpan="4">
                  <a:txBody>
                    <a:bodyPr/>
                    <a:lstStyle/>
                    <a:p>
                      <a:pPr marR="457200" lvl="0" algn="r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300" b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تم وضع الجرذان في متاهة تنتهي بفتحة فيها طعام للجرذان .</a:t>
                      </a:r>
                      <a:endParaRPr sz="3300" b="1">
                        <a:solidFill>
                          <a:srgbClr val="00487E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R="457200" lvl="0" algn="r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300" b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قسمت الجرذان إلى 3 مجموعات حسب زمن عرض المثيرات الضوئية عليها ... </a:t>
                      </a:r>
                    </a:p>
                  </a:txBody>
                  <a:tcPr marL="50800" marR="50800" marT="50800" marB="50800" horzOverflow="overflow"/>
                </a:tc>
                <a:tc rowSpan="4">
                  <a:txBody>
                    <a:bodyPr/>
                    <a:lstStyle/>
                    <a:p>
                      <a:pPr marR="457200" lvl="1" algn="r" defTabSz="6223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ثلاث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مجموعات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من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الجرذان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من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بيئة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غنية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4000" b="1" dirty="0" err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بالمثيرات</a:t>
                      </a:r>
                      <a:r>
                        <a:rPr sz="4000" b="1" dirty="0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.</a:t>
                      </a:r>
                    </a:p>
                  </a:txBody>
                  <a:tcPr marL="50800" marR="50800" marT="50800" marB="50800" horzOverflow="overflow"/>
                </a:tc>
                <a:tc rowSpan="4">
                  <a:txBody>
                    <a:bodyPr/>
                    <a:lstStyle/>
                    <a:p>
                      <a:pPr marR="457200" lvl="0" algn="r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400" b="1">
                          <a:solidFill>
                            <a:srgbClr val="00487E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معرفة أثر زمن عرض المثيرات الخارجية على تعلم الجرذان </a:t>
                      </a:r>
                    </a:p>
                  </a:txBody>
                  <a:tcPr marL="50800" marR="50800" marT="50800" marB="50800" horzOverflow="overflow"/>
                </a:tc>
                <a:tc rowSpan="4">
                  <a:txBody>
                    <a:bodyPr/>
                    <a:lstStyle/>
                    <a:p>
                      <a:pPr marR="457200" lvl="0" algn="l" defTabSz="457200" rtl="1">
                        <a:lnSpc>
                          <a:spcPct val="115000"/>
                        </a:lnSpc>
                        <a:spcBef>
                          <a:spcPts val="10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 b="1" dirty="0">
                          <a:solidFill>
                            <a:srgbClr val="00487E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Ronald &amp; James (1994)</a:t>
                      </a:r>
                    </a:p>
                  </a:txBody>
                  <a:tcPr marL="50800" marR="50800" marT="50800" marB="50800" horzOverflow="overflow"/>
                </a:tc>
              </a:tr>
              <a:tr h="822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0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0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marR="457200" lvl="0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61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1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العلمي</a:t>
            </a:r>
            <a:r>
              <a:rPr sz="61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2032000" y="2411665"/>
            <a:ext cx="20320000" cy="9653335"/>
          </a:xfrm>
          <a:prstGeom prst="rect">
            <a:avLst/>
          </a:prstGeom>
        </p:spPr>
        <p:txBody>
          <a:bodyPr anchor="t"/>
          <a:lstStyle/>
          <a:p>
            <a:pPr marL="0" marR="306324" lvl="0" indent="0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938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6324" lvl="0" indent="0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أساليب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العلمية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306324" lvl="0" indent="0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قام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دانيال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تشاندلر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Daniel Chandler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بتصنيف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أساليب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العلمية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أربعة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أساليب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:</a:t>
            </a:r>
            <a:endParaRPr lang="ar-SA" sz="4800" b="1" dirty="0" smtClean="0">
              <a:solidFill>
                <a:srgbClr val="FF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marR="306324" lvl="0" indent="0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4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1- </a:t>
            </a:r>
            <a:r>
              <a:rPr sz="4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الأسلوب</a:t>
            </a:r>
            <a:r>
              <a:rPr sz="4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المعماري</a:t>
            </a:r>
            <a:r>
              <a:rPr sz="4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Architectural</a:t>
            </a:r>
            <a:r>
              <a:rPr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082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تقوم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التخطيط-الكتابة-التعديل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يركز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وليس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تركيز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يكون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إيصال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المعلومة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للقارئ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يجد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متعة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لأنها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تعبير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عما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يفكر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به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</a:p>
          <a:p>
            <a:pPr marL="0" marR="306324" lvl="0" indent="0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4000" b="1" dirty="0" smtClean="0">
                <a:solidFill>
                  <a:srgbClr val="FF0000"/>
                </a:solidFill>
                <a:latin typeface="Arial"/>
                <a:ea typeface="Helvetica"/>
                <a:cs typeface="Arial"/>
                <a:sym typeface="Arial"/>
              </a:rPr>
              <a:t>2- </a:t>
            </a:r>
            <a:r>
              <a:rPr sz="4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4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وضع</a:t>
            </a:r>
            <a:r>
              <a:rPr sz="4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الطوب</a:t>
            </a:r>
            <a:r>
              <a:rPr sz="4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Bricklaying </a:t>
            </a:r>
            <a:r>
              <a:rPr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082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يقوم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بالمراجعة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المستمرة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؛ </a:t>
            </a:r>
            <a:r>
              <a:rPr lang="ar-SA" sz="3600" b="1" dirty="0" smtClean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sz="36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جملة</a:t>
            </a:r>
            <a:r>
              <a:rPr sz="36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جملة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ومقطعا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مقطعا</a:t>
            </a:r>
            <a:r>
              <a:rPr lang="ar-SA" sz="3600" b="1" dirty="0" smtClean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يكون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لدى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فكرة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واضحة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عما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يريد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كتابته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يقوم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بالكتابة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جلسات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12648" lvl="0" indent="-153162" algn="r" defTabSz="306324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يرى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صعوبة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عملية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بوجه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عام</a:t>
            </a:r>
            <a:r>
              <a:rPr sz="36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6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379475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3- </a:t>
            </a: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طلاء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الزيت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Oil Painting</a:t>
            </a:r>
            <a:r>
              <a:rPr sz="5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5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568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يقوم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بالكتابة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دون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تخطيط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يكثر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كتبه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المكتوبة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متسلسلة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يقرأ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كتبه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لتتضح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لديه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الفكرة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يريد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التعبير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عنها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يقوم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بحذف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معظم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المقاطع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كتبها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البداية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79475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4731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4- </a:t>
            </a:r>
            <a:r>
              <a:rPr sz="4731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4731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31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ألوان</a:t>
            </a:r>
            <a:r>
              <a:rPr sz="4731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31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الماء</a:t>
            </a:r>
            <a:r>
              <a:rPr sz="4731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31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Water </a:t>
            </a:r>
            <a:r>
              <a:rPr sz="4731" b="1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Colour</a:t>
            </a:r>
            <a:r>
              <a:rPr sz="4731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دفعة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واحدة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ودون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يقضي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الكاتب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وقتا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طويلة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التفكير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فيما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سيكتب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قبل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58951" lvl="0" indent="-189737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يستخدم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هذا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الأسلوب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الأشخاص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الذين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ينفرون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؛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ينهوا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المهمة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دفعة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واحدة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79475" lvl="0" indent="0" algn="just" defTabSz="379475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وعادة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يستخدم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الناس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أكثر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نفس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الوقت</a:t>
            </a:r>
            <a:r>
              <a:rPr sz="40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R="457200" lvl="0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خطوات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وجهة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نظر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كوفن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(Coffin et al.,2003)</a:t>
            </a:r>
            <a:r>
              <a:rPr sz="5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xfrm>
            <a:off x="1010222" y="2327930"/>
            <a:ext cx="22047956" cy="10757910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marR="187452" lvl="0" indent="0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2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sz="2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ar-SA" sz="2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قبل</a:t>
            </a:r>
            <a:r>
              <a:rPr sz="2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2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Prewriting</a:t>
            </a:r>
            <a:r>
              <a:rPr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جمع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اقتباس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أفكار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استخلاص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أفكار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ملاحظات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عمل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عصف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ذهني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187452" lvl="0" indent="0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2- </a:t>
            </a:r>
            <a:r>
              <a:rPr sz="28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التخطيط</a:t>
            </a:r>
            <a:r>
              <a:rPr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Planning </a:t>
            </a:r>
            <a:r>
              <a:rPr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الأفكار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الرئيسة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والفرعية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قوائم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عمل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مخططات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أوخرائط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ذهنية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Helvetica"/>
              <a:ea typeface="Helvetica"/>
              <a:cs typeface="Helvetica"/>
              <a:sym typeface="Helvetica"/>
            </a:endParaRPr>
          </a:p>
          <a:p>
            <a:pPr marL="0" marR="187452" lvl="0" indent="0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3- </a:t>
            </a:r>
            <a:r>
              <a:rPr sz="28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التسويد</a:t>
            </a:r>
            <a:r>
              <a:rPr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Drafting</a:t>
            </a:r>
            <a:r>
              <a:rPr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187452" lvl="0" indent="0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الكتابة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الأولية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مع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التركيز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تتابع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الأفكار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ووضوح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العرض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lang="ar-SA" sz="2800" b="1" dirty="0">
              <a:latin typeface="Arial"/>
              <a:ea typeface="Helvetica"/>
              <a:cs typeface="Arial"/>
              <a:sym typeface="Arial"/>
            </a:endParaRPr>
          </a:p>
          <a:p>
            <a:pPr marL="0" marR="187452" lvl="0" indent="0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4-المراجعة </a:t>
            </a:r>
            <a:r>
              <a:rPr sz="2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Revision</a:t>
            </a:r>
            <a:r>
              <a:rPr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الرجوع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المسودة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بعد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فترة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الوقت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عرضها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أشخاص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آخرين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المراجعة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للأفكار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وتوضيحها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إضافة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جديد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2800" b="1" dirty="0" smtClean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  <a:p>
            <a:pPr marL="0" marR="374904" lvl="0" indent="-93726" algn="just" defTabSz="187452" rtl="1">
              <a:lnSpc>
                <a:spcPct val="115000"/>
              </a:lnSpc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00" b="1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المراجعة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للغة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800" b="1" dirty="0" err="1">
                <a:latin typeface="Helvetica"/>
                <a:ea typeface="Helvetica"/>
                <a:cs typeface="Helvetica"/>
                <a:sym typeface="Helvetica"/>
              </a:rPr>
              <a:t>والشكل</a:t>
            </a:r>
            <a:r>
              <a:rPr sz="28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أسئلة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تستخدمها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لتقييم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العلمي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قامت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بكتابته</a:t>
            </a:r>
            <a:r>
              <a:rPr sz="5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lang="ar-SA" sz="5800" b="1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8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هو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الانطباع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الأول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حول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5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هو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5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النقاط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الإيجابية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5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هي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النقاط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السلبية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أسلوب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  <a:endParaRPr sz="5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هل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للكاتبة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أثر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أم</a:t>
            </a:r>
            <a:r>
              <a:rPr sz="58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هو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مجرد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نسخ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للمعلومات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مراجع</a:t>
            </a:r>
            <a:r>
              <a:rPr sz="5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8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أخرى</a:t>
            </a:r>
            <a:r>
              <a:rPr sz="58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5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393192" lvl="0" indent="0" algn="ct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نقاط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هامة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مقدمة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66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ar-SA" sz="6600" b="1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 smtClean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5400" b="1" dirty="0" smtClean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مقدمة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وإطاره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النظري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يراعى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الآتي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4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86384" lvl="0" indent="-196596" algn="just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644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وضع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مقطع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مقطعين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لتعريف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بمصطلحاتها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وبالموضوع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72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86384" lvl="0" indent="-196596" algn="just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72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مقطع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لتوضيح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أبعاد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واتساع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أفقه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محدوديته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وتوضيح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الجانب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ستتناوله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بالدراسة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72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86384" lvl="0" indent="-196596" algn="just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72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جزء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خاص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لكل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بعد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أبعاد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وتوضيح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مستجدات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فيه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( </a:t>
            </a:r>
            <a:r>
              <a:rPr sz="4472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يستف</a:t>
            </a:r>
            <a:r>
              <a:rPr lang="ar-SA"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</a:t>
            </a:r>
            <a:r>
              <a:rPr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قامت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</a:t>
            </a:r>
            <a:r>
              <a:rPr lang="ar-SA"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ة</a:t>
            </a:r>
            <a:r>
              <a:rPr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بتلخصيها</a:t>
            </a:r>
            <a:r>
              <a:rPr lang="ar-SA"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).</a:t>
            </a:r>
            <a:endParaRPr sz="4472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86384" lvl="0" indent="-196596" algn="just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72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مقطع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للتركيز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الجمع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الجوانب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المختلفة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أجل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تبرير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فروض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,</a:t>
            </a:r>
            <a:r>
              <a:rPr sz="4472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وكيفية</a:t>
            </a:r>
            <a:r>
              <a:rPr sz="4472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التحقق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تلك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72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الفروض</a:t>
            </a:r>
            <a:r>
              <a:rPr sz="4472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endParaRPr sz="4472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2032000" y="4283392"/>
            <a:ext cx="20320000" cy="4162108"/>
          </a:xfrm>
          <a:prstGeom prst="rect">
            <a:avLst/>
          </a:prstGeom>
        </p:spPr>
        <p:txBody>
          <a:bodyPr/>
          <a:lstStyle/>
          <a:p>
            <a:pPr marR="896111" lvl="0" indent="-224027" algn="just" defTabSz="448055" rtl="1">
              <a:lnSpc>
                <a:spcPct val="115000"/>
              </a:lnSpc>
              <a:spcBef>
                <a:spcPts val="9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194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194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مقدمة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يجب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الحرص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تسلسل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الأفكار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R="896111" lvl="0" indent="-224027" algn="just" defTabSz="448055" rtl="1">
              <a:lnSpc>
                <a:spcPct val="115000"/>
              </a:lnSpc>
              <a:spcBef>
                <a:spcPts val="9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586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الخطأ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واحدا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بعد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الآخر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دون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توضيح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العلاقة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586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بينها</a:t>
            </a:r>
            <a:r>
              <a:rPr sz="5586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endParaRPr sz="5586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8"/>
          <p:cNvGrpSpPr/>
          <p:nvPr/>
        </p:nvGrpSpPr>
        <p:grpSpPr>
          <a:xfrm>
            <a:off x="19612980" y="1126523"/>
            <a:ext cx="3611707" cy="3388357"/>
            <a:chOff x="-12699" y="-14734"/>
            <a:chExt cx="3611706" cy="3388355"/>
          </a:xfrm>
        </p:grpSpPr>
        <p:pic>
          <p:nvPicPr>
            <p:cNvPr id="107" name="108150108_3243x2163.jpeg"/>
            <p:cNvPicPr/>
            <p:nvPr/>
          </p:nvPicPr>
          <p:blipFill>
            <a:blip r:embed="rId3">
              <a:extLst/>
            </a:blip>
            <a:srcRect l="14378" r="14843" b="575"/>
            <a:stretch>
              <a:fillRect/>
            </a:stretch>
          </p:blipFill>
          <p:spPr>
            <a:xfrm>
              <a:off x="-1" y="0"/>
              <a:ext cx="3573608" cy="33482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6" name="Picture 105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2700" y="-14735"/>
              <a:ext cx="3611707" cy="3388357"/>
            </a:xfrm>
            <a:prstGeom prst="rect">
              <a:avLst/>
            </a:prstGeom>
            <a:effectLst/>
          </p:spPr>
        </p:pic>
      </p:grpSp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xfrm>
            <a:off x="3168783" y="2470625"/>
            <a:ext cx="16339486" cy="656717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R="457200" lvl="0" defTabSz="45720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تمرين</a:t>
            </a:r>
            <a:r>
              <a:rPr lang="ar-SA" sz="60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R="457200" lvl="0" defTabSz="457200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أمامك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نصان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يعرضان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حول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أيهما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كتب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بأسلوب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أفضل</a:t>
            </a:r>
            <a:r>
              <a:rPr sz="6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مراحل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أدبيات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أدبيات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تتم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مراحل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عدة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بأهداف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وطرق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4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أولا</a:t>
            </a:r>
            <a:r>
              <a:rPr sz="5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المبدئية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أجل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تحديد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ثانيا</a:t>
            </a:r>
            <a:r>
              <a:rPr sz="5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والمراجعات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البحثية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تم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اختياره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لتحديد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ثالثا</a:t>
            </a:r>
            <a:r>
              <a:rPr sz="5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تحديد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السابقة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ستبنى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عليها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خطة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r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وقد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تتجاوز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المرحلة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الأولى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الأولى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والثانية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حال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كانت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محددة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مسبقا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قبل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فريق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بحثي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latin typeface="Helvetica"/>
                <a:ea typeface="Helvetica"/>
                <a:cs typeface="Helvetica"/>
                <a:sym typeface="Helvetica"/>
              </a:rPr>
              <a:t>مثلا</a:t>
            </a:r>
            <a:r>
              <a:rPr sz="5000" b="1" dirty="0"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0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4294967295"/>
          </p:nvPr>
        </p:nvSpPr>
        <p:spPr>
          <a:xfrm>
            <a:off x="12045950" y="12725400"/>
            <a:ext cx="26670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400">
                <a:solidFill>
                  <a:srgbClr val="6C6963"/>
                </a:solidFill>
              </a:rPr>
              <a:t>3</a:t>
            </a:fld>
            <a:endParaRPr sz="2400">
              <a:solidFill>
                <a:srgbClr val="6C6963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4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"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المقالة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التالية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لـ James و  Roland (1994)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توضح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كيفية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تأثير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زمن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تقديم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المثيرات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للجرذ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قدرته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تعلم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عبور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المتاهة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فقد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وضع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في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متاهة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وإعطاؤهم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إشارات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توضح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الطريق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الصحيح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لعبورها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وتم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تقسيم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إلى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ثلاثة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مجموعات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المجموعة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الأولى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تشاهد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الإشارات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الدالة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الطريق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لمدة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5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ثوان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والمجموعة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الثانية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تشاهد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الإشارات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الدالة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لمدة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10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ثوان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والمجموعة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الثالثة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تشاهد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الإشارات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الدالة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لمدة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20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ثانية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وكانت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النتيجة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المجموعة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التي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شاهدت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الإشارات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لمدة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أطول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استطاعت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تعلم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طريق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العبور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الصحيح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في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وقت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أسرع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وهذه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النتيجة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تؤكد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توجه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انتباهها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للمثيرات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البيئية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أجل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التعلم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.</a:t>
            </a:r>
          </a:p>
          <a:p>
            <a:pPr marL="0" marR="393192" lvl="0" indent="0" algn="r" defTabSz="393192" rtl="1">
              <a:lnSpc>
                <a:spcPct val="115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ودراسة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ثانية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قرأتها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لـ James و  Carpenter (1995)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قام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الباحثون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باستقصاء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أثر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اختلاف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طبيعة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وشدة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الضوء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المستخدم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كإشارة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لتحديد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الطريق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الصحيح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تعلم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فقاموا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بتسليط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أضواء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مختلفة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المتاهة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... </a:t>
            </a:r>
            <a:r>
              <a:rPr sz="48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الخ</a:t>
            </a:r>
            <a:r>
              <a:rPr sz="48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".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 marL="0" marR="420623" lvl="0" indent="0" algn="ctr" defTabSz="420623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40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20623" lvl="0" indent="0" algn="just" defTabSz="420623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"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رأى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James 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و 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Ronald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(1994)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تتابع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المثيرات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الموجودة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خارج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المتاهة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للتعرف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طريقها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المتاهة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وقد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أطلق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هذه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المثيرات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اسم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الإشارات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الخارجية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) (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James &amp; Ronald, 1994; James &amp; Carpenter, 1995; Moore &amp; Cole, 1993</a:t>
            </a:r>
            <a:r>
              <a:rPr sz="4000" b="1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إحدى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وضع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ثلاثة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المتاهة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وتشغيل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الإضاءة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للدلالة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الطريق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الصحيح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المتاهة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للوصول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الطعام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متابعة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للضوء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تجعله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يصل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الطعام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وكان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الفرضية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طول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فترة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الضوء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تؤدي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سرعة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وصول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الطعام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وبالفعل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دلت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النتائج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عليها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الضوء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لمدة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خمس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ثوان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فقط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كانت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أبطأ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مقارنة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بالمجموعتين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اللتين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عليها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الضوء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لمدة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10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20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ثانية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المقابل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يوجد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فرق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الطريق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المجموعتين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اللتين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عرض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عليهما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الضوء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لمدة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10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ثوان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و20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ثانية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التوالي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وهذا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دليل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تحتاج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10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ثوان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فقط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الانتباه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للمثيرات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الخارجية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لكي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الطريق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الصحيح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0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20623" lvl="0" indent="0" algn="just" defTabSz="420623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لاستخدام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المثيرات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الخارجية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هو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أحد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العوامل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المهمة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المساعدة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ولكن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تستطيع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الاستجابة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لأشكال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المثيرات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الخارجية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مثل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أضواء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واللون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والشدة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؟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هذا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طرحه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James 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و 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 Carpenter </a:t>
            </a:r>
            <a:r>
              <a:rPr sz="4000" b="1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 (1995)</a:t>
            </a:r>
            <a:r>
              <a:rPr sz="4000" b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دراستهما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لأثر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أشكال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الإضاءة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تعلم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الجرذان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... </a:t>
            </a:r>
            <a:r>
              <a:rPr sz="40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الخ</a:t>
            </a:r>
            <a:r>
              <a:rPr sz="40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".</a:t>
            </a:r>
            <a:endParaRPr sz="40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2032000" y="2195840"/>
            <a:ext cx="20320001" cy="811417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457200" lvl="0" algn="r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النص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الأول</a:t>
            </a:r>
            <a:r>
              <a:rPr sz="66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endParaRPr sz="6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914400" lvl="0" indent="-228600" algn="r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600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غير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منظم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ولم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يكن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له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محدد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66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R="914400" lvl="0" indent="-228600" algn="r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600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استخدمت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المقالات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كمحاور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للنص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ولم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توضع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أفكار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كمحاور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6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للنص</a:t>
            </a:r>
            <a:r>
              <a:rPr sz="66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66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2032000" y="2419194"/>
            <a:ext cx="20320000" cy="9742325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R="374904" lvl="0" algn="r" defTabSz="374904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النص</a:t>
            </a:r>
            <a:r>
              <a:rPr sz="60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الثاني</a:t>
            </a:r>
            <a:r>
              <a:rPr sz="60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:</a:t>
            </a:r>
          </a:p>
          <a:p>
            <a:pPr marR="374904" lvl="0" algn="r" defTabSz="374904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كان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موضوعه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: </a:t>
            </a:r>
            <a:r>
              <a:rPr lang="ar-SA"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كيفية</a:t>
            </a:r>
            <a:r>
              <a:rPr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استخدام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للمثيرات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الخارجية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للتعلم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في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المتاهة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</a:t>
            </a:r>
          </a:p>
          <a:p>
            <a:pPr marR="374904" lvl="0" algn="r" defTabSz="374904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- </a:t>
            </a:r>
            <a:r>
              <a:rPr lang="ar-SA"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يلاحظ</a:t>
            </a:r>
            <a:r>
              <a:rPr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في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النص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الثاني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أحد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المراجع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(Moore &amp; Cole, 1993)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ذكر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ولم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يناقش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 </a:t>
            </a:r>
          </a:p>
          <a:p>
            <a:pPr marR="374904" lvl="0" algn="r" defTabSz="374904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- </a:t>
            </a:r>
            <a:r>
              <a:rPr lang="ar-SA"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 </a:t>
            </a:r>
            <a:r>
              <a:rPr sz="6000" b="1" dirty="0" err="1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ربما</a:t>
            </a:r>
            <a:r>
              <a:rPr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المرجع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كان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يتحدث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أمر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لا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يتصل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بموضوع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النص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بشكل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مباشر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مثل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أثر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تلف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قشرة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الدماغ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التعلم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عند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الجرذان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.</a:t>
            </a:r>
          </a:p>
          <a:p>
            <a:pPr marR="374904" lvl="0" algn="r" defTabSz="374904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-  </a:t>
            </a:r>
            <a:r>
              <a:rPr lang="ar-SA"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 </a:t>
            </a:r>
            <a:r>
              <a:rPr sz="6000" b="1" dirty="0" err="1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ولهذا</a:t>
            </a:r>
            <a:r>
              <a:rPr sz="6000" b="1" dirty="0" smtClean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تم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استخدام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المرجع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كشاهد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مصطلح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المثيرات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الخارجية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،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ولكنه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ليس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وثيق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الصلة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بالنص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 ((</a:t>
            </a:r>
            <a:r>
              <a:rPr sz="60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Kendrick,nd</a:t>
            </a:r>
            <a:r>
              <a:rPr sz="60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body" idx="1"/>
          </p:nvPr>
        </p:nvSpPr>
        <p:spPr>
          <a:xfrm>
            <a:off x="1316736" y="1778000"/>
            <a:ext cx="21854160" cy="10160000"/>
          </a:xfrm>
          <a:prstGeom prst="rect">
            <a:avLst/>
          </a:prstGeom>
        </p:spPr>
        <p:txBody>
          <a:bodyPr anchor="t"/>
          <a:lstStyle/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3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مراجع</a:t>
            </a:r>
            <a:r>
              <a:rPr sz="53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مفيدة</a:t>
            </a:r>
            <a:r>
              <a:rPr sz="53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300" b="1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6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457200" lvl="0" indent="-457200" algn="just" defTabSz="457200"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Divan</a:t>
            </a:r>
            <a:r>
              <a:rPr sz="6400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, A. </a:t>
            </a:r>
            <a:r>
              <a:rPr lang="en-US"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2009</a:t>
            </a:r>
            <a:r>
              <a:rPr lang="en-US"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6400" i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Communication skills for the Biosciences: </a:t>
            </a:r>
            <a:r>
              <a:rPr sz="6400" i="1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A     graduate </a:t>
            </a:r>
            <a:r>
              <a:rPr sz="6400" i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guide.  </a:t>
            </a:r>
            <a:r>
              <a:rPr sz="6400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Oxford: Oxford University Press</a:t>
            </a:r>
            <a:r>
              <a:rPr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sz="6400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marR="457200" lvl="0" indent="-457200" algn="just" defTabSz="457200"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400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Murray, R. </a:t>
            </a:r>
            <a:r>
              <a:rPr lang="en-US"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 2002</a:t>
            </a:r>
            <a:r>
              <a:rPr lang="en-US"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6400" i="1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How to write a thesis.  </a:t>
            </a:r>
            <a:r>
              <a:rPr sz="6400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Open University Press: </a:t>
            </a:r>
            <a:r>
              <a:rPr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Maidenhead</a:t>
            </a:r>
            <a:r>
              <a:rPr lang="en-US" sz="6400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sz="640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6400" dirty="0">
              <a:solidFill>
                <a:srgbClr val="0033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457200" lvl="0" indent="-457200" defTabSz="457200"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Chandler, </a:t>
            </a:r>
            <a:r>
              <a:rPr sz="640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sz="640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(1995) </a:t>
            </a:r>
            <a:r>
              <a:rPr sz="6400" i="1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The Act of Writing.</a:t>
            </a:r>
            <a:r>
              <a:rPr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6400" dirty="0" err="1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Aberystwyth</a:t>
            </a:r>
            <a:r>
              <a:rPr sz="6400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 University Press http://www.aber.ac.uk/media/Documents/act/act.html </a:t>
            </a:r>
            <a:endParaRPr sz="14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32000" y="1778000"/>
            <a:ext cx="20320000" cy="10160000"/>
          </a:xfrm>
        </p:spPr>
        <p:txBody>
          <a:bodyPr/>
          <a:lstStyle/>
          <a:p>
            <a:pPr algn="ctr"/>
            <a:r>
              <a:rPr lang="ar-SA" dirty="0" smtClean="0"/>
              <a:t>للتواصل :</a:t>
            </a:r>
          </a:p>
          <a:p>
            <a:pPr algn="ctr"/>
            <a:r>
              <a:rPr lang="ar-SA" dirty="0" smtClean="0"/>
              <a:t>د.أمل الدوه </a:t>
            </a:r>
          </a:p>
          <a:p>
            <a:pPr algn="ctr"/>
            <a:r>
              <a:rPr lang="en-US" dirty="0">
                <a:hlinkClick r:id="rId2"/>
              </a:rPr>
              <a:t>a</a:t>
            </a:r>
            <a:r>
              <a:rPr lang="en-US" dirty="0" smtClean="0">
                <a:hlinkClick r:id="rId2"/>
              </a:rPr>
              <a:t>mal.eldowah@gmail.com</a:t>
            </a:r>
            <a:endParaRPr lang="en-US" dirty="0" smtClean="0"/>
          </a:p>
          <a:p>
            <a:pPr algn="ctr"/>
            <a:r>
              <a:rPr lang="ar-SA" dirty="0" smtClean="0"/>
              <a:t>د.سمية النجاشي </a:t>
            </a:r>
            <a:endParaRPr lang="en-US" dirty="0"/>
          </a:p>
          <a:p>
            <a:pPr algn="ctr"/>
            <a:r>
              <a:rPr lang="en-US" dirty="0" err="1" smtClean="0"/>
              <a:t>saln</a:t>
            </a:r>
            <a:r>
              <a:rPr lang="en-US" dirty="0" smtClean="0"/>
              <a:t>]ajashi@ksu.edu.sa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23802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2032000" y="558800"/>
            <a:ext cx="20320000" cy="465602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2139" b="1" dirty="0">
              <a:latin typeface="Helvetica"/>
              <a:ea typeface="Helvetica"/>
              <a:cs typeface="Helvetica"/>
              <a:sym typeface="Helvetica"/>
            </a:endParaRP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2139" b="1" dirty="0">
              <a:latin typeface="Helvetica"/>
              <a:ea typeface="Helvetica"/>
              <a:cs typeface="Helvetica"/>
              <a:sym typeface="Helvetica"/>
            </a:endParaRP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2139" b="1" dirty="0">
              <a:latin typeface="Helvetica"/>
              <a:ea typeface="Helvetica"/>
              <a:cs typeface="Helvetica"/>
              <a:sym typeface="Helvetica"/>
            </a:endParaRP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أولا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القراءة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المبدئية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أجل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تحديد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الخطأ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تتجه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مباشرة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قواعد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المكتبة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عام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هذا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الأمر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يعتبر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مضيعة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للوقت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الأفضل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اتباع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الخطوات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التالية</a:t>
            </a:r>
            <a:r>
              <a:rPr sz="4800" b="1" dirty="0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</a:p>
          <a:p>
            <a:pPr marR="315468" lvl="0" defTabSz="315468" rtl="1">
              <a:lnSpc>
                <a:spcPct val="115000"/>
              </a:lnSpc>
              <a:spcBef>
                <a:spcPts val="600"/>
              </a:spcBef>
              <a:defRPr sz="1800">
                <a:solidFill>
                  <a:srgbClr val="000000"/>
                </a:solidFill>
                <a:effectLst/>
              </a:defRPr>
            </a:pPr>
            <a:endParaRPr sz="2553" b="1" dirty="0">
              <a:solidFill>
                <a:srgbClr val="0070C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865093" y="3810000"/>
            <a:ext cx="20320001" cy="8255001"/>
          </a:xfrm>
          <a:prstGeom prst="rect">
            <a:avLst/>
          </a:prstGeom>
        </p:spPr>
        <p:txBody>
          <a:bodyPr anchor="t"/>
          <a:lstStyle/>
          <a:p>
            <a:pPr marL="0" marR="434340" lvl="0" indent="0" algn="ctr" defTabSz="434340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3800" dirty="0">
              <a:latin typeface="Arial"/>
              <a:ea typeface="Arial"/>
              <a:cs typeface="Arial"/>
              <a:sym typeface="Arial"/>
            </a:endParaRPr>
          </a:p>
          <a:p>
            <a:pPr marL="0" marR="434340" lvl="0" indent="0" algn="r" defTabSz="434340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lang="ar-SA" sz="4800" b="1" dirty="0" smtClean="0">
              <a:solidFill>
                <a:srgbClr val="FF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marR="434340" lvl="0" indent="0" algn="r" defTabSz="434340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lang="ar-SA" sz="4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- </a:t>
            </a:r>
            <a:r>
              <a:rPr sz="48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48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الكتب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والمجلات</a:t>
            </a:r>
            <a:r>
              <a:rPr sz="48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868680" lvl="0" indent="-217170" algn="r" defTabSz="434340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الكتب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المتخصصة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تعطي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خلاصة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وتزود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بقائمة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قائمة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)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والتي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يمكن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ترجع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إليها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endParaRPr sz="3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68680" lvl="0" indent="-217170" algn="r" defTabSz="434340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المجلات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العلمية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الدورية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المنشورة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للعامة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والتي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تعطي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بدورها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أيضا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خلاصة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موضوعات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مختلفة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وبذلك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تتعرف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تم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التوصل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إليه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والمؤسسات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والباحثين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المهتمين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به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868680" lvl="0" indent="-217170" algn="r" defTabSz="434340" rtl="1">
              <a:lnSpc>
                <a:spcPct val="115000"/>
              </a:lnSpc>
              <a:spcBef>
                <a:spcPts val="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 b="1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يجدر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بنا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نتوقع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العثور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صلب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نريده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مباشرة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فعثورنا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عليه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يعني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قديم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ولا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نحتاج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فيه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مرة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8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أخرى</a:t>
            </a:r>
            <a:r>
              <a:rPr sz="38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38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marR="361188" lvl="0" indent="0" algn="ctr" defTabSz="361188" rtl="1">
              <a:lnSpc>
                <a:spcPct val="115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٢—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المنشورة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مجلات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علمية</a:t>
            </a:r>
            <a:r>
              <a:rPr sz="5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lang="ar-SA" sz="5400" b="1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61188" lvl="0" indent="0" algn="just" defTabSz="361188" rtl="1">
              <a:lnSpc>
                <a:spcPct val="115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22376" lvl="0" indent="-180594" algn="just" defTabSz="361188" rtl="1">
              <a:lnSpc>
                <a:spcPct val="115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40" dirty="0">
                <a:latin typeface="Symbol"/>
                <a:ea typeface="Symbol"/>
                <a:cs typeface="Symbol"/>
                <a:sym typeface="Symbol"/>
              </a:rPr>
              <a:t>•</a:t>
            </a:r>
            <a:r>
              <a:rPr sz="474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	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ستزودك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الكتب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والمجلات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العامة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بعناوين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بعض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المنشورة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مجلات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علمية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متخصصة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وعليك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التوجه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قواعد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المكتبة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عنها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4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22376" lvl="0" indent="-180594" algn="just" defTabSz="361188" rtl="1">
              <a:lnSpc>
                <a:spcPct val="115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4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يحتوي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مقدمة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ومنهج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ونتائج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ومناقشة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)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خلال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المقدمة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يمكنك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العثور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مراجع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أخرى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مذكورة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فيه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والبحث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عنها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أيضا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وبذلك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تكونين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قد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ألممت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بقدر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وافر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المراجع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4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22376" lvl="0" indent="-180594" algn="just" defTabSz="361188" rtl="1">
              <a:lnSpc>
                <a:spcPct val="115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740" b="1" dirty="0">
                <a:solidFill>
                  <a:srgbClr val="00487E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يستحسن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الرجوع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الفصول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المتخصصة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الكتب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فالفصول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المتخصصة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تكون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عادة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تأليف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أشخاص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لهم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باع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طويل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المجال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وتكرس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فيها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جرت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المجال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واضح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74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وملخص</a:t>
            </a:r>
            <a:r>
              <a:rPr sz="474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74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 marL="0" marR="301752" lvl="0" indent="0" algn="ctr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924" dirty="0"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ctr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3- </a:t>
            </a:r>
            <a:r>
              <a:rPr sz="5400" b="1"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تنظيم</a:t>
            </a:r>
            <a:r>
              <a:rPr sz="5400" b="1"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الأوراق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وتحديد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متغيرات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sz="5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sz="54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Kendrick,nd</a:t>
            </a:r>
            <a:r>
              <a:rPr sz="5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sz="5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540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عثورك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يمكنك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تصنيفها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إلى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مجموعات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حسب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بينها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8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تشابه</a:t>
            </a:r>
            <a:r>
              <a:rPr sz="48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8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مثلا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4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لو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كان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موضوعك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الأداء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الوظيفي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للعاملين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مجال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التمريض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endParaRPr sz="4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ستجدين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أبحاثا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عدة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جوانب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4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1:   </a:t>
            </a:r>
            <a:r>
              <a:rPr sz="44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الفرق</a:t>
            </a:r>
            <a:r>
              <a:rPr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الأداء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الوظيفي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للذكور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والإناث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مهنة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التمريض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2:   </a:t>
            </a:r>
            <a:r>
              <a:rPr sz="44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المخاوف</a:t>
            </a:r>
            <a:r>
              <a:rPr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المهنية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للعاملين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مهنة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التمريض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3:    </a:t>
            </a:r>
            <a:r>
              <a:rPr sz="44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فاعلية</a:t>
            </a:r>
            <a:r>
              <a:rPr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البرامج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التدريبية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للعاملين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مهنة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التمريض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رفع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مستوى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الأداء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الوظيفي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4:   </a:t>
            </a:r>
            <a:r>
              <a:rPr sz="4400" b="1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مقارنة</a:t>
            </a:r>
            <a:r>
              <a:rPr sz="4400" b="1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مستوى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الرضى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الوظيفي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لدى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العاملين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مجال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التمريض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والعاملين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مجالات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أخرى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00" b="1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01752" lvl="0" indent="0" algn="just" defTabSz="301752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مجموعة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المجموعات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يمكن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تشكل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متغيرا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متغيرات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ويمكنك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الجمع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بين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متغيرين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أكثر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لصياغة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696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endParaRPr sz="3696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R="457200" lvl="0" defTabSz="457200" rtl="1">
              <a:lnSpc>
                <a:spcPct val="115000"/>
              </a:lnSpc>
              <a:spcBef>
                <a:spcPts val="10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ثانيا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قراءة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والمراجعات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البحثية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البحثي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الذي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تم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اختياره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لتحديد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2032000" y="2958131"/>
            <a:ext cx="20320000" cy="910687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0" marR="297179" lvl="0" indent="0" algn="ct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صياغة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سؤال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البحث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وتقسيمه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إلى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موضوعاته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الرئيسية</a:t>
            </a:r>
            <a:r>
              <a:rPr sz="4400" b="1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dirty="0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. </a:t>
            </a: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مثال</a:t>
            </a:r>
            <a:r>
              <a:rPr sz="4400" b="1" dirty="0">
                <a:solidFill>
                  <a:srgbClr val="FF0000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:</a:t>
            </a: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أثر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العلاج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المعرفي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السلوكي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على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مفهوم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الذات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عند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المراهقين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الذين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يعانون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من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اضطرابات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الأكل</a:t>
            </a:r>
            <a:r>
              <a:rPr sz="4400" b="1" dirty="0">
                <a:solidFill>
                  <a:srgbClr val="0033CC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.</a:t>
            </a: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u="sng" dirty="0" err="1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المصطلحات</a:t>
            </a:r>
            <a:r>
              <a:rPr sz="4400" b="1" u="sng" dirty="0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u="sng" dirty="0" err="1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الرئيسية</a:t>
            </a:r>
            <a:r>
              <a:rPr sz="4400" b="1" u="sng" dirty="0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b="1" u="sng" dirty="0" err="1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هي</a:t>
            </a:r>
            <a:r>
              <a:rPr sz="4400" b="1" u="sng" dirty="0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dirty="0"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:</a:t>
            </a: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* </a:t>
            </a:r>
            <a:r>
              <a:rPr sz="4400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العلاج</a:t>
            </a:r>
            <a:r>
              <a:rPr sz="4400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المعرفي</a:t>
            </a:r>
            <a:r>
              <a:rPr sz="4400" dirty="0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 </a:t>
            </a:r>
            <a:r>
              <a:rPr sz="4400" dirty="0" err="1">
                <a:solidFill>
                  <a:srgbClr val="00487E"/>
                </a:solidFill>
                <a:latin typeface="Abadi MT Condensed Extra Bold"/>
                <a:ea typeface="Abadi MT Condensed Extra Bold"/>
                <a:cs typeface="Abadi MT Condensed Extra Bold"/>
                <a:sym typeface="Abadi MT Condensed Extra Bold"/>
              </a:rPr>
              <a:t>السلوكي</a:t>
            </a:r>
            <a:endParaRPr sz="4400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sz="4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مفهوم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الذات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       *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اضطرابات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الأكل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4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ar-SA" sz="4400" b="1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4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يتم</a:t>
            </a:r>
            <a:r>
              <a:rPr sz="4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المصطلح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الأول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وتستعرض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بشكل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سريع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ar-SA" sz="4400" b="1" dirty="0" smtClean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4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ثم</a:t>
            </a:r>
            <a:r>
              <a:rPr sz="4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بنفس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الطريقة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تبحث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المصطلح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الثاني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فالمصطلح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الثالث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4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ar-SA" sz="4400" b="1" dirty="0" smtClean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4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بعدها</a:t>
            </a:r>
            <a:r>
              <a:rPr sz="4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تقوم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بجمع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جميع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المصطلحات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بحث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واحد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(</a:t>
            </a:r>
            <a:r>
              <a:rPr sz="4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باستخدام</a:t>
            </a:r>
            <a:r>
              <a:rPr sz="4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"</a:t>
            </a:r>
            <a:r>
              <a:rPr sz="440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sz="4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").</a:t>
            </a:r>
          </a:p>
          <a:p>
            <a:pPr marL="0" marR="297179" lvl="0" indent="0" algn="r" defTabSz="297179" rtl="1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هذه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الطريقة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تجعل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واعية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بكمية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عموما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ونوع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المتغيرات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الأخرى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ارتبطت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بمتغيراتها</a:t>
            </a:r>
            <a:r>
              <a:rPr sz="4400" b="1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4400" b="1" dirty="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4400" dirty="0">
              <a:latin typeface="Arial"/>
              <a:ea typeface="Arial"/>
              <a:cs typeface="Arial"/>
              <a:sym typeface="Arial"/>
            </a:endParaRPr>
          </a:p>
          <a:p>
            <a:pPr marL="0" marR="297179" lvl="0" indent="0" algn="just" defTabSz="297179">
              <a:lnSpc>
                <a:spcPct val="115000"/>
              </a:lnSpc>
              <a:spcBef>
                <a:spcPts val="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4400" dirty="0"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5"/>
          <p:cNvGrpSpPr/>
          <p:nvPr/>
        </p:nvGrpSpPr>
        <p:grpSpPr>
          <a:xfrm>
            <a:off x="19857576" y="660249"/>
            <a:ext cx="3540631" cy="3321723"/>
            <a:chOff x="-12699" y="-14693"/>
            <a:chExt cx="3540629" cy="3321721"/>
          </a:xfrm>
        </p:grpSpPr>
        <p:pic>
          <p:nvPicPr>
            <p:cNvPr id="54" name="108150108_3243x2163.jpeg"/>
            <p:cNvPicPr/>
            <p:nvPr/>
          </p:nvPicPr>
          <p:blipFill>
            <a:blip r:embed="rId2">
              <a:extLst/>
            </a:blip>
            <a:srcRect l="14378" r="14843" b="575"/>
            <a:stretch>
              <a:fillRect/>
            </a:stretch>
          </p:blipFill>
          <p:spPr>
            <a:xfrm>
              <a:off x="0" y="0"/>
              <a:ext cx="3502530" cy="328162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3" name="Picture 5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" y="-14694"/>
              <a:ext cx="3540630" cy="3321722"/>
            </a:xfrm>
            <a:prstGeom prst="rect">
              <a:avLst/>
            </a:prstGeom>
            <a:effectLst/>
          </p:spPr>
        </p:pic>
      </p:grpSp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762000" y="2533458"/>
            <a:ext cx="18995971" cy="10177161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R="402336" lvl="0" algn="just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تمرين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R="402336" lvl="0" algn="just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حددي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بحثك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بصياغة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واضحة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ووضحي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المتغيرات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تحتويها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،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ثم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قومي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بالبحث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عن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المصطلحات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منفردة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ومجتمعة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إحدى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قواعد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المتخصصة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مجالك</a:t>
            </a:r>
            <a:r>
              <a:rPr sz="5400" b="1" dirty="0">
                <a:solidFill>
                  <a:schemeClr val="bg1">
                    <a:lumMod val="75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R="402336" lvl="0" algn="just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dirty="0" err="1">
                <a:latin typeface="Helvetica"/>
                <a:ea typeface="Helvetica"/>
                <a:cs typeface="Helvetica"/>
                <a:sym typeface="Helvetica"/>
              </a:rPr>
              <a:t>ا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ستعرضي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نتائج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حيث</a:t>
            </a:r>
            <a:r>
              <a:rPr sz="54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4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804672" lvl="0" indent="-201168" algn="just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dirty="0"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عدد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لكل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متغير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R="804672" lvl="0" indent="-201168" algn="just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نوع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وعمق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الدراسات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المتوفرة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تجمع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جميع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المتغيرات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R="804672" lvl="0" indent="-201168" algn="r" defTabSz="402336" rtl="1">
              <a:lnSpc>
                <a:spcPct val="115000"/>
              </a:lnSpc>
              <a:spcBef>
                <a:spcPts val="8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5400" dirty="0">
                <a:solidFill>
                  <a:srgbClr val="0033CC"/>
                </a:solidFill>
                <a:latin typeface="Symbol"/>
                <a:ea typeface="Symbol"/>
                <a:cs typeface="Symbol"/>
                <a:sym typeface="Symbol"/>
              </a:rPr>
              <a:t>•	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كيف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يمكنك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تعديل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مشكلة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الدراسة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تمت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صياغتها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sz="54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إضافة</a:t>
            </a:r>
            <a:r>
              <a:rPr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متغير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ar-SA"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5400" dirty="0" err="1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تغيير</a:t>
            </a:r>
            <a:r>
              <a:rPr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err="1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المنهج</a:t>
            </a:r>
            <a:r>
              <a:rPr sz="5400" dirty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...</a:t>
            </a:r>
            <a:r>
              <a:rPr lang="ar-SA"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sz="5400" dirty="0" smtClean="0">
                <a:solidFill>
                  <a:srgbClr val="0033CC"/>
                </a:solidFill>
                <a:latin typeface="Helvetica"/>
                <a:ea typeface="Helvetica"/>
                <a:cs typeface="Helvetica"/>
                <a:sym typeface="Helvetica"/>
              </a:rPr>
              <a:t>؟</a:t>
            </a:r>
            <a:endParaRPr sz="5400" dirty="0">
              <a:solidFill>
                <a:srgbClr val="0033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R="356615" lvl="0" defTabSz="356615" rtl="1">
              <a:lnSpc>
                <a:spcPct val="115000"/>
              </a:lnSpc>
              <a:spcBef>
                <a:spcPts val="700"/>
              </a:spcBef>
              <a:defRPr sz="1800">
                <a:solidFill>
                  <a:srgbClr val="000000"/>
                </a:solidFill>
                <a:effectLst/>
              </a:defRPr>
            </a:pP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تلميحات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هامة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حول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قواعد</a:t>
            </a:r>
            <a:r>
              <a:rPr sz="60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60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6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2032000" y="2130733"/>
            <a:ext cx="20320000" cy="9934267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-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عند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كتابة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مصطلح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عنه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قاعدة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المعلومات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فإن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القاعدة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ستستخرج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وردت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الكلمات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المفتاحية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العنوان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أو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الملخص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،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وليس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أي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موضع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آخر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ar-SA"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- </a:t>
            </a:r>
            <a:r>
              <a:rPr sz="5400" b="1" dirty="0" err="1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عليك</a:t>
            </a:r>
            <a:r>
              <a:rPr sz="5400" b="1" dirty="0" smtClean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وضع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كل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المرادفات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لكل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مصطلح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للعثور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على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المتعلقة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به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lang="ar-SA" sz="5400" b="1" dirty="0" smtClean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57200" lvl="0" indent="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كيف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تختار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الباحثة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المصطلحات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الأساسية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المرادفة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التي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تبحث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عنها</a:t>
            </a:r>
            <a:r>
              <a:rPr sz="5400" b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 :</a:t>
            </a:r>
            <a:endParaRPr sz="54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-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تصفح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مجلة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علمية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المجال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وقراءة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الملخصات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للأعداد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الأخيرة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منها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914400" lvl="0" indent="-228600" algn="just" defTabSz="457200" rtl="1">
              <a:lnSpc>
                <a:spcPct val="115000"/>
              </a:lnSpc>
              <a:spcBef>
                <a:spcPts val="10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5400" b="1" dirty="0">
                <a:solidFill>
                  <a:srgbClr val="00487E"/>
                </a:solidFill>
                <a:latin typeface="Arial"/>
                <a:ea typeface="Arial"/>
                <a:cs typeface="Arial"/>
                <a:sym typeface="Arial"/>
              </a:rPr>
              <a:t>-	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تصفح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ملخصات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الأبحاث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الموضوع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في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محركات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400" b="1" dirty="0" err="1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البحث</a:t>
            </a:r>
            <a:r>
              <a:rPr sz="5400" b="1" dirty="0">
                <a:solidFill>
                  <a:srgbClr val="00487E"/>
                </a:solidFill>
                <a:latin typeface="Helvetica"/>
                <a:ea typeface="Helvetica"/>
                <a:cs typeface="Helvetica"/>
                <a:sym typeface="Helvetica"/>
              </a:rPr>
              <a:t> .</a:t>
            </a:r>
            <a:endParaRPr sz="5400" b="1" dirty="0">
              <a:solidFill>
                <a:srgbClr val="00487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LeatherBook">
  <a:themeElements>
    <a:clrScheme name="LeatherBook">
      <a:dk1>
        <a:srgbClr val="6C6963"/>
      </a:dk1>
      <a:lt1>
        <a:srgbClr val="092C6C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eatherBook">
  <a:themeElements>
    <a:clrScheme name="LeatherBook">
      <a:dk1>
        <a:srgbClr val="000000"/>
      </a:dk1>
      <a:lt1>
        <a:srgbClr val="FFFFFF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1760</Words>
  <Application>Microsoft Office PowerPoint</Application>
  <PresentationFormat>Custom</PresentationFormat>
  <Paragraphs>251</Paragraphs>
  <Slides>35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LeatherBook</vt:lpstr>
      <vt:lpstr> ورشة عمل المراجعة المنهجية للدراسات السابقة  (Systematic Research Review  (SRR)</vt:lpstr>
      <vt:lpstr> المراجعة المنهجية للدراسات السابقة Systematic Research Review  (SRR)</vt:lpstr>
      <vt:lpstr>PowerPoint Presentation</vt:lpstr>
      <vt:lpstr>   أولا : القراءة المبدئية من أجل تحديد موضوع البحث : من الخطأ أن تتجه الباحثة مباشرة إلى قواعد المعلومات أو المكتبة للبحث عن موضوع عام ، هذا الأمر يعتبر مضيعة للوقت .  الأفضل اتباع الخطوات التالية : </vt:lpstr>
      <vt:lpstr>PowerPoint Presentation</vt:lpstr>
      <vt:lpstr>PowerPoint Presentation</vt:lpstr>
      <vt:lpstr>ثانيا : قراءة الأبحاث والمراجعات البحثية في الموضوع البحثي الذي تم اختياره لتحديد مشكلة البحث </vt:lpstr>
      <vt:lpstr>تمرين : حددي مشكلة بحثك بصياغة واضحة ،ووضحي المتغيرات التي تحتويها ،ثم قومي بالبحث عن المصطلحات منفردة ومجتمعة في إحدى قواعد المعلومات المتخصصة في مجالك . استعرضي نتائج البحث من حيث : • عدد الدراسات لكل متغير . • نوع وعمق الدراسات المتوفرة التي تجمع جميع المتغيرات . • كيف يمكنك تعديل مشكلة الدراسة التي تمت صياغتها (إضافة متغير  –   تغيير المنهج ...)؟</vt:lpstr>
      <vt:lpstr>تلميحات هامة حول البحث في قواعد المعلومات :</vt:lpstr>
      <vt:lpstr>PowerPoint Presentation</vt:lpstr>
      <vt:lpstr>PowerPoint Presentation</vt:lpstr>
      <vt:lpstr>  ثالثا : تحديد الدراسات السابقة التي ستبنى عليها خطة البحث :</vt:lpstr>
      <vt:lpstr>PowerPoint Presentation</vt:lpstr>
      <vt:lpstr>PowerPoint Presentation</vt:lpstr>
      <vt:lpstr>PowerPoint Presentation</vt:lpstr>
      <vt:lpstr>PowerPoint Presentation</vt:lpstr>
      <vt:lpstr>طرق قراءة الأبحاث العلمية هناك ثلاث طرق للقراءة بشكل عام :</vt:lpstr>
      <vt:lpstr>PowerPoint Presentation</vt:lpstr>
      <vt:lpstr>PowerPoint Presentation</vt:lpstr>
      <vt:lpstr>كتابة الملاحظات</vt:lpstr>
      <vt:lpstr>PowerPoint Presentation</vt:lpstr>
      <vt:lpstr>الجمع بين نتائج الدراسات السابقة : الهدف  : من مراجعة الدراسات السابقة هو المقارنة بينها من أجل معرفة أوجه الشبه والاختلاف بينها ، ومعرفة الفجوات التي تحتاج الباحثة لملائها .  - من الطرق المعينة على مراجعة نتائج الدراسات السابقة عمل جدول يلخص تلك الدراسات على النحو التالي :</vt:lpstr>
      <vt:lpstr>أسلوب الكتابة العلمي :</vt:lpstr>
      <vt:lpstr>PowerPoint Presentation</vt:lpstr>
      <vt:lpstr>خطوات الكتابة من وجهة نظر كوفن (Coffin et al.,2003) :</vt:lpstr>
      <vt:lpstr>PowerPoint Presentation</vt:lpstr>
      <vt:lpstr>PowerPoint Presentation</vt:lpstr>
      <vt:lpstr>• عند عرض الدراسات السابقة في مقدمة البحث يجب الحرص على تسلسل الأفكار .  • من الخطأ عرض الأبحاث واحدا بعد الآخر دون توضيح العلاقة بينها . </vt:lpstr>
      <vt:lpstr>تمرين : أمامك نصان يعرضان مجموعة من الدراسات حول الجرذان ، أيهما كتب بأسلوب أفضل ؟</vt:lpstr>
      <vt:lpstr>PowerPoint Presentation</vt:lpstr>
      <vt:lpstr>PowerPoint Presentation</vt:lpstr>
      <vt:lpstr>النص الأول :  • غير منظم ، ولم يكن له موضوع محدد . • استخدمت المقالات كمحاور للنص ، ولم توضع أفكار الباحث كمحاور للنص .</vt:lpstr>
      <vt:lpstr>النص الثاني : كان موضوعه :  كيفية استخدام الجرذان للمثيرات الخارجية للتعلم في المتاهة . -  يلاحظ في النص الثاني أن أحد المراجع (Moore &amp; Cole, 1993) ذكر ولم يناقش .  -   ربما أن المرجع كان يتحدث عن أمر لا يتصل بموضوع النص بشكل مباشر ، مثل أثر تلف قشرة الدماغ على التعلم عند الجرذان . -    ولهذا تم استخدام المرجع كشاهد على مصطلح المثيرات الخارجية ، ولكنه ليس وثيق الصلة بالنص  ((Kendrick,nd.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ورشة عمل المراجعة المنهجية للدراسات السابقة  (Systematic Research Review  (SRR)</dc:title>
  <dc:creator>sony</dc:creator>
  <cp:lastModifiedBy>Sumyah</cp:lastModifiedBy>
  <cp:revision>28</cp:revision>
  <dcterms:modified xsi:type="dcterms:W3CDTF">2016-10-16T13:55:25Z</dcterms:modified>
</cp:coreProperties>
</file>