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AFDDCD9A-3F4D-4A6E-8FBE-539AD5569C48}" type="datetimeFigureOut">
              <a:rPr lang="ar-SA" smtClean="0"/>
              <a:t>11/01/38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848EC07-D6A0-4DF2-A5D4-216A1932E03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4271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482313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55228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737627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44813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425905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398488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636442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82368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30417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45631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29643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244449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336938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67537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46338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024526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654343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48EC07-D6A0-4DF2-A5D4-216A1932E03C}" type="slidenum">
              <a:rPr lang="ar-SA" smtClean="0"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6351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11/01/38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6206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11/01/38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2661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11/01/38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1004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11/01/38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3066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11/01/38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2060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11/01/38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79863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11/01/38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091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11/01/38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62596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11/01/38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4662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11/01/38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85070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301AD-1A4E-4988-9217-FBB168961273}" type="datetimeFigureOut">
              <a:rPr lang="ar-SA" smtClean="0"/>
              <a:t>11/01/38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2767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301AD-1A4E-4988-9217-FBB168961273}" type="datetimeFigureOut">
              <a:rPr lang="ar-SA" smtClean="0"/>
              <a:t>11/01/38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FB1B6-2F4F-462E-BC82-F05816895DF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6776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أثر </a:t>
            </a:r>
            <a:r>
              <a:rPr lang="ar-SA" dirty="0" smtClean="0"/>
              <a:t>الوراثة في السلوك والاضطراب النفسي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839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الفصام </a:t>
            </a:r>
            <a:r>
              <a:rPr lang="en-US" dirty="0"/>
              <a:t> Schizophrenia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 smtClean="0"/>
          </a:p>
          <a:p>
            <a:r>
              <a:rPr lang="ar-SA" dirty="0" smtClean="0"/>
              <a:t>ملاحظة </a:t>
            </a:r>
            <a:r>
              <a:rPr lang="ar-SA" dirty="0"/>
              <a:t>: أشارت دراسات أخرى أن </a:t>
            </a:r>
            <a:r>
              <a:rPr lang="ar-SA" dirty="0" smtClean="0"/>
              <a:t>الفصام </a:t>
            </a:r>
            <a:r>
              <a:rPr lang="ar-SA" dirty="0"/>
              <a:t>قد يكون بسبب حدوث طفرة . وتتمثل في قفز الجين أي أن جين كامل تم ترحيله من كروموزوم الى آخر.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0788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العوامل المؤدية للشيخوخة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ar-SA" dirty="0"/>
              <a:t>قام العالم ( </a:t>
            </a:r>
            <a:r>
              <a:rPr lang="en-US" dirty="0"/>
              <a:t>Jyoti,2014</a:t>
            </a:r>
            <a:r>
              <a:rPr lang="ar-SA" dirty="0"/>
              <a:t> ) باجراء دراسة توصل فيها الى  أن الضغوط النفسية قادرة على تقصير طول الكروموسومات ولكنها غير قادرة على تغيير محتواه الجيني ( أي تسهم فى </a:t>
            </a:r>
            <a:r>
              <a:rPr lang="ar-SA" dirty="0" smtClean="0"/>
              <a:t>التقليل </a:t>
            </a:r>
            <a:r>
              <a:rPr lang="ar-SA" dirty="0"/>
              <a:t>فى طول بدايات ونهايات الكروموسومات فى مواقع تعرف بالتيلومير </a:t>
            </a:r>
            <a:r>
              <a:rPr lang="en-US" b="1" dirty="0"/>
              <a:t>Telomere</a:t>
            </a:r>
            <a:r>
              <a:rPr lang="ar-SA" dirty="0"/>
              <a:t> ( أطراف الكروموسومات ) .</a:t>
            </a:r>
            <a:endParaRPr lang="en-US" dirty="0"/>
          </a:p>
          <a:p>
            <a:pPr lvl="0" algn="just"/>
            <a:r>
              <a:rPr lang="ar-SA" dirty="0" smtClean="0"/>
              <a:t>كما وجد في الدراسة أن </a:t>
            </a:r>
            <a:r>
              <a:rPr lang="ar-SA" dirty="0"/>
              <a:t>تعليم الأم واكمالها لدراستها يترتب عليه رفع مستوى ذكائها المكتسب مما يؤثر ايجابا على طول </a:t>
            </a:r>
            <a:r>
              <a:rPr lang="en-US" dirty="0"/>
              <a:t>Telomere</a:t>
            </a:r>
            <a:r>
              <a:rPr lang="ar-SA" dirty="0"/>
              <a:t> الخاص بأبنائهم عن الأمهات الاتي لم يكملن تعليمهم الجامعي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07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العوامل المؤدية للشيخوخة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 algn="just"/>
            <a:r>
              <a:rPr lang="en-US" dirty="0"/>
              <a:t>Telomere </a:t>
            </a:r>
            <a:r>
              <a:rPr lang="ar-SA" dirty="0"/>
              <a:t> لها دور فى الحفاظ على سلامة الكروموزوم من أى تغيير ولها دور فى الحفاظ علي  قدرة الخلايا وكروموسوماتها على الانقسام .</a:t>
            </a:r>
            <a:endParaRPr lang="en-US" dirty="0"/>
          </a:p>
          <a:p>
            <a:pPr lvl="0" algn="just"/>
            <a:r>
              <a:rPr lang="ar-SA" dirty="0"/>
              <a:t>نقص </a:t>
            </a:r>
            <a:r>
              <a:rPr lang="en-US" dirty="0"/>
              <a:t>Telomere</a:t>
            </a:r>
            <a:r>
              <a:rPr lang="ar-SA" dirty="0"/>
              <a:t> يؤدى الى تقصير حياة الفرد مما يؤدى الى الشيخوخة المبكرة  سواء كانت الصفات المكتسبة بدنية ( نمو العضلات )أو ( نفسية ) </a:t>
            </a:r>
            <a:endParaRPr lang="en-US" dirty="0"/>
          </a:p>
          <a:p>
            <a:pPr lvl="0" algn="just"/>
            <a:r>
              <a:rPr lang="ar-SA" dirty="0"/>
              <a:t>هناك انزيم يحافظ على سلامة طرفي الكروموسوم يسمى </a:t>
            </a:r>
            <a:r>
              <a:rPr lang="en-US" dirty="0"/>
              <a:t>Telomerase</a:t>
            </a:r>
            <a:r>
              <a:rPr lang="ar-SA" dirty="0"/>
              <a:t> </a:t>
            </a:r>
            <a:r>
              <a:rPr lang="ar-SA" dirty="0" smtClean="0"/>
              <a:t>(ولكن </a:t>
            </a:r>
            <a:r>
              <a:rPr lang="ar-SA" dirty="0"/>
              <a:t>اكتشف أن تنشيط هذا الانزيم يترافق معه نمو الخلايا </a:t>
            </a:r>
            <a:r>
              <a:rPr lang="ar-SA" dirty="0" smtClean="0"/>
              <a:t>السرطانية)</a:t>
            </a:r>
            <a:endParaRPr lang="en-US" dirty="0"/>
          </a:p>
          <a:p>
            <a:pPr lvl="0" algn="just"/>
            <a:r>
              <a:rPr lang="ar-SA" dirty="0"/>
              <a:t>-هناك عوامل أخرى مؤثرة فى تحديد العمر وهي العوامل المؤكسدة او الجذور الحرة </a:t>
            </a:r>
            <a:r>
              <a:rPr lang="en-US" dirty="0"/>
              <a:t>Free </a:t>
            </a:r>
            <a:r>
              <a:rPr lang="en-US" dirty="0" err="1"/>
              <a:t>Radicales</a:t>
            </a:r>
            <a:r>
              <a:rPr lang="en-US" dirty="0"/>
              <a:t> </a:t>
            </a:r>
            <a:r>
              <a:rPr lang="ar-SA" dirty="0"/>
              <a:t> وهى التي تكثر وقت الشيخوخة و التي تعالج بواسطة مضادات الأكسدة </a:t>
            </a:r>
            <a:endParaRPr lang="en-US" dirty="0"/>
          </a:p>
          <a:p>
            <a:pPr algn="just"/>
            <a:endParaRPr lang="ar-SA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1832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الذكاء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دراسة بلومين (1997)</a:t>
            </a:r>
            <a:endParaRPr lang="en-US" dirty="0"/>
          </a:p>
          <a:p>
            <a:r>
              <a:rPr lang="ar-SA" b="1" dirty="0"/>
              <a:t>المنهج :</a:t>
            </a:r>
            <a:endParaRPr lang="en-US" dirty="0"/>
          </a:p>
          <a:p>
            <a:pPr lvl="1"/>
            <a:r>
              <a:rPr lang="ar-SA" dirty="0"/>
              <a:t>كانت العينه مجموعتين من الأطفال :</a:t>
            </a:r>
            <a:endParaRPr lang="en-US" dirty="0"/>
          </a:p>
          <a:p>
            <a:pPr lvl="2"/>
            <a:r>
              <a:rPr lang="ar-SA" dirty="0"/>
              <a:t>المجموعة </a:t>
            </a:r>
            <a:r>
              <a:rPr lang="ar-SA" dirty="0" smtClean="0"/>
              <a:t>الأولى </a:t>
            </a:r>
            <a:r>
              <a:rPr lang="ar-SA" dirty="0"/>
              <a:t>: تتكون من 51طفل </a:t>
            </a:r>
            <a:r>
              <a:rPr lang="ar-SA" dirty="0" smtClean="0"/>
              <a:t>من فئة الأذكياء جدا ، تبلغ نسبة </a:t>
            </a:r>
            <a:r>
              <a:rPr lang="ar-SA" dirty="0"/>
              <a:t>ذكائهم </a:t>
            </a:r>
            <a:r>
              <a:rPr lang="ar-SA" dirty="0" smtClean="0"/>
              <a:t>135.</a:t>
            </a:r>
            <a:endParaRPr lang="en-US" dirty="0"/>
          </a:p>
          <a:p>
            <a:pPr lvl="2"/>
            <a:r>
              <a:rPr lang="ar-SA" dirty="0"/>
              <a:t>المجموعة الثانية : عددهم 51  طفل متوسطي الذكاء ، تبلغ نسبة ذكائهم ( 103).</a:t>
            </a:r>
            <a:endParaRPr lang="en-US" dirty="0"/>
          </a:p>
          <a:p>
            <a:pPr lvl="1"/>
            <a:r>
              <a:rPr lang="ar-SA" dirty="0"/>
              <a:t>تم فحص عينة من جينات كل طفل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6226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الذكاء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ar-SA" b="1" dirty="0"/>
              <a:t>النتائج :</a:t>
            </a:r>
            <a:endParaRPr lang="en-US" dirty="0"/>
          </a:p>
          <a:p>
            <a:pPr lvl="1"/>
            <a:r>
              <a:rPr lang="ar-SA" dirty="0"/>
              <a:t>أظهرت الدراسة وجود الجين المسمى </a:t>
            </a:r>
            <a:r>
              <a:rPr lang="en-US" dirty="0"/>
              <a:t>1GF2R</a:t>
            </a:r>
            <a:r>
              <a:rPr lang="ar-SA" dirty="0"/>
              <a:t> فى الكروموسوم رقم 6 بنسبة عالية عند مرتفعى الذكاء تفوق وجوده عند متوسطي الذكاء ،ولكن يصر الباحثين على أنه ليس هو الجين الوحيد </a:t>
            </a:r>
            <a:r>
              <a:rPr lang="ar-SA" dirty="0" smtClean="0"/>
              <a:t>المسؤول </a:t>
            </a:r>
            <a:r>
              <a:rPr lang="ar-SA" dirty="0"/>
              <a:t>عن الذكاء ...</a:t>
            </a:r>
            <a:endParaRPr lang="en-US" dirty="0"/>
          </a:p>
          <a:p>
            <a:pPr lvl="1"/>
            <a:r>
              <a:rPr lang="ar-SA" dirty="0"/>
              <a:t>لكى يكون الأبن فائق الذكاء لابد أن يمتلك 6 جينات معنية بصفة الذكاء و لابد أن تكون متضمنه فى جينات الزوج و </a:t>
            </a:r>
            <a:r>
              <a:rPr lang="ar-SA" dirty="0" smtClean="0"/>
              <a:t>الزوجة </a:t>
            </a:r>
            <a:r>
              <a:rPr lang="ar-SA" dirty="0"/>
              <a:t>. أضف لذلك العامل البيئي ( وجود </a:t>
            </a:r>
            <a:r>
              <a:rPr lang="ar-SA" dirty="0" smtClean="0"/>
              <a:t>بيئة </a:t>
            </a:r>
            <a:r>
              <a:rPr lang="ar-SA" dirty="0"/>
              <a:t>تعليمية تستثمر الذكاء الجيني) .</a:t>
            </a:r>
            <a:endParaRPr lang="en-US" dirty="0"/>
          </a:p>
          <a:p>
            <a:r>
              <a:rPr lang="ar-SA" b="1" dirty="0"/>
              <a:t>تطبيقات لنتائج الدراسة :</a:t>
            </a:r>
            <a:endParaRPr lang="en-US" dirty="0"/>
          </a:p>
          <a:p>
            <a:pPr lvl="1"/>
            <a:r>
              <a:rPr lang="ar-SA" dirty="0"/>
              <a:t> يمكننا البحث عن بروتينات الذكاء بدلا من مقاييس وكسلر أو بينيه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90281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العدوان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دراسة برونر وزملاؤه </a:t>
            </a:r>
            <a:r>
              <a:rPr lang="en-US" b="1" dirty="0" smtClean="0"/>
              <a:t>)</a:t>
            </a:r>
            <a:r>
              <a:rPr lang="ar-SA" b="1" dirty="0" smtClean="0"/>
              <a:t>1993) </a:t>
            </a:r>
            <a:r>
              <a:rPr lang="ar-SA" b="1" dirty="0"/>
              <a:t>:</a:t>
            </a:r>
            <a:endParaRPr lang="en-US" dirty="0"/>
          </a:p>
          <a:p>
            <a:r>
              <a:rPr lang="ar-SA" b="1" dirty="0"/>
              <a:t>المنهج :</a:t>
            </a:r>
            <a:endParaRPr lang="en-US" dirty="0"/>
          </a:p>
          <a:p>
            <a:pPr lvl="1"/>
            <a:r>
              <a:rPr lang="ar-SA" dirty="0"/>
              <a:t>دراسة حالة على عائلة هولندية – يتصف الذكور فيها بالعدوان والاغتصاب ...</a:t>
            </a:r>
            <a:endParaRPr lang="en-US" dirty="0"/>
          </a:p>
          <a:p>
            <a:pPr lvl="1"/>
            <a:r>
              <a:rPr lang="ar-SA" dirty="0"/>
              <a:t>أجريت فحوصات لأفراد العائلة ، ومن ضمنها الفحوصات المخبرية .</a:t>
            </a:r>
            <a:endParaRPr lang="en-US" dirty="0"/>
          </a:p>
          <a:p>
            <a:pPr lvl="1"/>
            <a:r>
              <a:rPr lang="ar-SA" dirty="0"/>
              <a:t>تم فحص الجينات على شريط الدنا .</a:t>
            </a:r>
            <a:endParaRPr lang="en-US" dirty="0"/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1226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العدوان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/>
              <a:t>النتائج :</a:t>
            </a:r>
            <a:endParaRPr lang="en-US" dirty="0"/>
          </a:p>
          <a:p>
            <a:pPr lvl="1"/>
            <a:r>
              <a:rPr lang="ar-SA" dirty="0"/>
              <a:t>أثبتت الفحوصات المخبرية وجود نقص فى نسبة تكسير السيروتنن فى البول مما يدل على فقد قدرة الخلايا على تصنيع إنزيم مسؤول عن تكسير الناقل العصبي السيروتونن الى مواده الأولية .</a:t>
            </a:r>
            <a:endParaRPr lang="en-US" dirty="0"/>
          </a:p>
          <a:p>
            <a:pPr lvl="1"/>
            <a:r>
              <a:rPr lang="ar-SA" dirty="0"/>
              <a:t>هناك فحوصات على مستوى </a:t>
            </a:r>
            <a:r>
              <a:rPr lang="en-US" dirty="0"/>
              <a:t>DNA </a:t>
            </a:r>
            <a:r>
              <a:rPr lang="ar-SA" dirty="0"/>
              <a:t> أثبتت وجود طفرة </a:t>
            </a:r>
            <a:r>
              <a:rPr lang="ar-SA"/>
              <a:t>فى </a:t>
            </a:r>
            <a:r>
              <a:rPr lang="ar-SA" smtClean="0"/>
              <a:t>المورثة المسؤوله </a:t>
            </a:r>
            <a:r>
              <a:rPr lang="ar-SA" dirty="0"/>
              <a:t>عن تصنيع الأنزيم فى الكروموسوم الذكرى </a:t>
            </a:r>
            <a:r>
              <a:rPr lang="en-US" dirty="0"/>
              <a:t>y</a:t>
            </a:r>
            <a:r>
              <a:rPr lang="ar-SA" dirty="0"/>
              <a:t> ( لذلك فان الإناث لا يصبن بتلك الأعراض ) . وهذا الانزيم هو الذى يحلل الناقل العصبي السيروتونن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0754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العدوان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SA" dirty="0" smtClean="0"/>
              <a:t>فى </a:t>
            </a:r>
            <a:r>
              <a:rPr lang="ar-SA" dirty="0"/>
              <a:t>دراسة حديثة عن دور الجين الخاص بتكوين الانزيم مونوأمين </a:t>
            </a:r>
            <a:r>
              <a:rPr lang="en-US" dirty="0"/>
              <a:t>Monoamine </a:t>
            </a:r>
            <a:r>
              <a:rPr lang="en-US" dirty="0" err="1"/>
              <a:t>oxidaze</a:t>
            </a:r>
            <a:r>
              <a:rPr lang="en-US" dirty="0"/>
              <a:t> (MAOA)</a:t>
            </a:r>
            <a:r>
              <a:rPr lang="ar-SA" dirty="0"/>
              <a:t> ويطلق عليه ( الجين القاتل ) :</a:t>
            </a:r>
            <a:endParaRPr lang="en-US" dirty="0"/>
          </a:p>
          <a:p>
            <a:r>
              <a:rPr lang="ar-SA" dirty="0"/>
              <a:t>انخفاض نشاط الجين (</a:t>
            </a:r>
            <a:r>
              <a:rPr lang="en-US" dirty="0"/>
              <a:t>MAOA</a:t>
            </a:r>
            <a:r>
              <a:rPr lang="ar-SA" dirty="0"/>
              <a:t> ) يؤدى الى اختلال انزيم مونوأمين حيث أن وظيفته هى هدم الناقلات العصبية ( السيروتونن – الدوبامين – النور بنفرين )وذلك لتنظيم عملهم .</a:t>
            </a:r>
            <a:endParaRPr lang="en-US" dirty="0"/>
          </a:p>
          <a:p>
            <a:r>
              <a:rPr lang="ar-SA" dirty="0" smtClean="0"/>
              <a:t>قلة </a:t>
            </a:r>
            <a:r>
              <a:rPr lang="ar-SA" dirty="0"/>
              <a:t>النشاط </a:t>
            </a:r>
            <a:r>
              <a:rPr lang="en-US" dirty="0"/>
              <a:t>MAOA</a:t>
            </a:r>
            <a:r>
              <a:rPr lang="ar-SA" dirty="0"/>
              <a:t> يؤدى الى نمو السلوك السيكوباتى </a:t>
            </a:r>
            <a:r>
              <a:rPr lang="en-US" dirty="0"/>
              <a:t>Psychopath</a:t>
            </a:r>
            <a:r>
              <a:rPr lang="ar-SA" dirty="0"/>
              <a:t> لدى </a:t>
            </a:r>
            <a:r>
              <a:rPr lang="ar-SA" dirty="0" smtClean="0"/>
              <a:t>الذكور.</a:t>
            </a:r>
            <a:endParaRPr lang="en-US" dirty="0"/>
          </a:p>
          <a:p>
            <a:r>
              <a:rPr lang="ar-SA" dirty="0"/>
              <a:t>-ويتضح مع السلوك السيكوباتي أيضا قلة فى نشاط الفص الجبهي ( وهي المنطقة المسؤولة عن اتخاذ القرارات ) و منطقة اللوزة </a:t>
            </a:r>
            <a:r>
              <a:rPr lang="en-US" dirty="0"/>
              <a:t>amygdala</a:t>
            </a:r>
            <a:r>
              <a:rPr lang="ar-SA" dirty="0"/>
              <a:t> ( هي المسؤولة عن الانفعالات.</a:t>
            </a:r>
            <a:endParaRPr lang="en-US" dirty="0"/>
          </a:p>
          <a:p>
            <a:r>
              <a:rPr lang="ar-SA" dirty="0"/>
              <a:t> 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852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mtClean="0"/>
              <a:t>انتهت المحاضرة </a:t>
            </a:r>
            <a:endParaRPr lang="ar-SA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6558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كيف يتم توريث الصفات السلوكية ؟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توريث الصفات السلوكية تخص الجهاز العصبي . إذ </a:t>
            </a:r>
            <a:r>
              <a:rPr lang="ar-SA" dirty="0" smtClean="0"/>
              <a:t>يحوي تراكيب </a:t>
            </a:r>
            <a:r>
              <a:rPr lang="ar-SA" dirty="0"/>
              <a:t>كيميائية تحدد السلوك مثل ( النواقل العصبية – المستقبلات – القنوات الأيونية – الانزيمات – </a:t>
            </a:r>
            <a:r>
              <a:rPr lang="ar-SA" dirty="0" smtClean="0"/>
              <a:t>الهرمونات) </a:t>
            </a:r>
            <a:r>
              <a:rPr lang="ar-SA" dirty="0"/>
              <a:t>. والجينات هي </a:t>
            </a:r>
            <a:r>
              <a:rPr lang="ar-SA" dirty="0" smtClean="0"/>
              <a:t>التي </a:t>
            </a:r>
            <a:r>
              <a:rPr lang="ar-SA" dirty="0"/>
              <a:t>تبني تلك التراكيب ،و </a:t>
            </a:r>
            <a:r>
              <a:rPr lang="ar-SA" dirty="0" smtClean="0"/>
              <a:t>أي </a:t>
            </a:r>
            <a:r>
              <a:rPr lang="ar-SA" dirty="0"/>
              <a:t>خلل فى تركيب تلك الجينات </a:t>
            </a:r>
            <a:r>
              <a:rPr lang="ar-SA" dirty="0" smtClean="0"/>
              <a:t>. يؤدي </a:t>
            </a:r>
            <a:r>
              <a:rPr lang="ar-SA" dirty="0"/>
              <a:t>الى خلل فى وظيفة الجهاز العصبي وبالتالى تختل معه أحد الوظائف النفسية ... وهو ما يسمى بالوراثة النفسية.</a:t>
            </a:r>
            <a:r>
              <a:rPr lang="ar-SA" u="sng" dirty="0"/>
              <a:t>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4392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b="1" dirty="0"/>
              <a:t>صعوبة  التمايز بين </a:t>
            </a:r>
            <a:r>
              <a:rPr lang="ar-SA" b="1" dirty="0" smtClean="0"/>
              <a:t>الأدوية النفسية بسبب صعوبة التمايز بين الاضطرابات </a:t>
            </a:r>
            <a:r>
              <a:rPr lang="ar-SA" b="1" dirty="0"/>
              <a:t>النفسية على المستوى الجيني و النفسي  </a:t>
            </a:r>
            <a:r>
              <a:rPr lang="ar-SA" b="1" dirty="0" smtClean="0"/>
              <a:t>:</a:t>
            </a:r>
            <a:endParaRPr lang="en-US" dirty="0"/>
          </a:p>
          <a:p>
            <a:r>
              <a:rPr lang="ar-SA" dirty="0"/>
              <a:t>أدوية الاكتئاب تعالج القلق وتستخدم فى علاج الوسواس </a:t>
            </a:r>
            <a:r>
              <a:rPr lang="ar-SA" dirty="0" smtClean="0"/>
              <a:t>القهري </a:t>
            </a:r>
            <a:r>
              <a:rPr lang="ar-SA" dirty="0"/>
              <a:t>وكذلك الفصام .فلو حدث تحديد للتمايز بشكل فاصل على المستوى النفسي و الجيني ربما انعكس </a:t>
            </a:r>
            <a:r>
              <a:rPr lang="ar-SA" dirty="0" smtClean="0"/>
              <a:t>على </a:t>
            </a:r>
            <a:r>
              <a:rPr lang="ar-SA" dirty="0"/>
              <a:t>المستوى الدوائي 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8914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dirty="0"/>
              <a:t>هل تورث الاضطرابات النفسية المكتسبة ؟ </a:t>
            </a:r>
            <a:endParaRPr lang="en-US" dirty="0"/>
          </a:p>
          <a:p>
            <a:r>
              <a:rPr lang="ar-SA" dirty="0"/>
              <a:t>عندما تنتقل عن طريق الخلايا الجنسية ( الحيوان </a:t>
            </a:r>
            <a:r>
              <a:rPr lang="ar-SA" dirty="0" smtClean="0"/>
              <a:t>المنوي </a:t>
            </a:r>
            <a:r>
              <a:rPr lang="ar-SA" dirty="0"/>
              <a:t>أو البويضة )ولكن إذا حدثت فى الخلايا الجسدية لا تورث.</a:t>
            </a:r>
            <a:endParaRPr lang="en-US" dirty="0"/>
          </a:p>
          <a:p>
            <a:endParaRPr lang="en-US" dirty="0"/>
          </a:p>
          <a:p>
            <a:pPr lvl="0"/>
            <a:r>
              <a:rPr lang="ar-SA" dirty="0" smtClean="0"/>
              <a:t>من الأمراض التي </a:t>
            </a:r>
            <a:r>
              <a:rPr lang="ar-SA" dirty="0"/>
              <a:t>تورث </a:t>
            </a:r>
            <a:r>
              <a:rPr lang="ar-SA" dirty="0" smtClean="0"/>
              <a:t>: الفصام </a:t>
            </a:r>
            <a:r>
              <a:rPr lang="ar-SA" dirty="0"/>
              <a:t>– الرعاش – الخرف – التوحد – الهوس </a:t>
            </a:r>
            <a:endParaRPr lang="en-US" dirty="0"/>
          </a:p>
          <a:p>
            <a:pPr lvl="0"/>
            <a:r>
              <a:rPr lang="ar-SA" dirty="0" smtClean="0"/>
              <a:t>من </a:t>
            </a:r>
            <a:r>
              <a:rPr lang="ar-SA" dirty="0"/>
              <a:t>الخصائص السلوكية </a:t>
            </a:r>
            <a:r>
              <a:rPr lang="ar-SA" dirty="0" smtClean="0"/>
              <a:t>التي تورث : العدوانية </a:t>
            </a:r>
            <a:r>
              <a:rPr lang="ar-SA" dirty="0"/>
              <a:t>– الذكاء-  الخوف – الانفعال . </a:t>
            </a:r>
            <a:endParaRPr lang="en-US" dirty="0"/>
          </a:p>
          <a:p>
            <a:pPr lvl="0"/>
            <a:r>
              <a:rPr lang="ar-SA" dirty="0"/>
              <a:t>الاضطرابات العصابية مثل ( القلق و الاكتئاب ) ليست واضحة فى أسبابها الوراثية مثلما فى الذهانية ( الفصام ).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0141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الفصام </a:t>
            </a:r>
            <a:r>
              <a:rPr lang="en-US" dirty="0" smtClean="0"/>
              <a:t> Schizophrenia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ar-SA" dirty="0"/>
              <a:t>دراسة اتحاد الأساس الجيني للفصام : </a:t>
            </a:r>
            <a:endParaRPr lang="en-US" dirty="0"/>
          </a:p>
          <a:p>
            <a:pPr algn="just"/>
            <a:r>
              <a:rPr lang="ar-SA" dirty="0"/>
              <a:t>المنهج : </a:t>
            </a:r>
            <a:endParaRPr lang="en-US" dirty="0"/>
          </a:p>
          <a:p>
            <a:pPr lvl="1" algn="just"/>
            <a:r>
              <a:rPr lang="ar-SA" dirty="0"/>
              <a:t>دراسة قام بها 300 عالم على 37 ألف مريض مصاب بالفصام ، و113 ألف سليم من الفصام ، وتمت المقارنة بين تسلسلات جزئيات الـ</a:t>
            </a:r>
            <a:r>
              <a:rPr lang="en-US" dirty="0"/>
              <a:t>DNA</a:t>
            </a:r>
            <a:r>
              <a:rPr lang="ar-SA" dirty="0"/>
              <a:t>  </a:t>
            </a:r>
            <a:r>
              <a:rPr lang="ar-SA" dirty="0" smtClean="0"/>
              <a:t>،واستخدموا طريقة المقارنة بين مناطق الجينات وليس بين جينات محددة ، فإذا ثبت علاقة منطقة معينة تم البحث في الجينات المكونة لها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233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الفصام </a:t>
            </a:r>
            <a:r>
              <a:rPr lang="en-US" dirty="0"/>
              <a:t> Schizophrenia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ar-SA" dirty="0"/>
              <a:t>النتائج :</a:t>
            </a:r>
            <a:endParaRPr lang="en-US" dirty="0"/>
          </a:p>
          <a:p>
            <a:pPr lvl="1" algn="just"/>
            <a:r>
              <a:rPr lang="ar-SA" dirty="0"/>
              <a:t>توصلت الدراسة إلى أن الجينات التي تظهر بشكل مختلف عند الفصاميين بمعدل دال إحصائيا ، هي جينات مسببة للفصام ، سواء بشكل مباشر أو غير مباشر . </a:t>
            </a:r>
            <a:endParaRPr lang="en-US" dirty="0"/>
          </a:p>
          <a:p>
            <a:pPr lvl="1" algn="just"/>
            <a:r>
              <a:rPr lang="ar-SA" dirty="0"/>
              <a:t>وجدوا أن هناك 128 جين مسؤول عن الفصام ، في 108 مواقع مختلفة على الكروموسوم .</a:t>
            </a:r>
            <a:endParaRPr lang="en-US" dirty="0"/>
          </a:p>
          <a:p>
            <a:pPr lvl="1" algn="just"/>
            <a:r>
              <a:rPr lang="ar-SA" dirty="0"/>
              <a:t>وجدت جينات مشتركة بين الفصام واضطرابات أخرى مثل الوسواس القهري والتوحد .</a:t>
            </a:r>
            <a:endParaRPr lang="en-US" dirty="0"/>
          </a:p>
          <a:p>
            <a:pPr lvl="1" algn="just"/>
            <a:r>
              <a:rPr lang="ar-SA" dirty="0"/>
              <a:t>وجدت جينات مشتركة بين الفصام والإقبال على التدخين .</a:t>
            </a:r>
            <a:endParaRPr lang="en-US" dirty="0"/>
          </a:p>
          <a:p>
            <a:pPr lvl="1" algn="just"/>
            <a:r>
              <a:rPr lang="ar-SA" dirty="0"/>
              <a:t>وجدت جينات مشتركة بين الفصام وجهاز المناعة .</a:t>
            </a:r>
            <a:endParaRPr lang="en-US" dirty="0"/>
          </a:p>
          <a:p>
            <a:pPr algn="just"/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9717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الفصام </a:t>
            </a:r>
            <a:r>
              <a:rPr lang="en-US" dirty="0"/>
              <a:t> Schizophrenia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ar-SA" dirty="0"/>
              <a:t>التعليق :</a:t>
            </a:r>
            <a:endParaRPr lang="en-US" dirty="0"/>
          </a:p>
          <a:p>
            <a:pPr lvl="1" algn="just"/>
            <a:r>
              <a:rPr lang="ar-SA" dirty="0"/>
              <a:t>التغيرات الجينية تؤدي إلى تغيرات فسيولوجية مما يؤدي لظهور أعراض الفصام .</a:t>
            </a:r>
            <a:endParaRPr lang="en-US" dirty="0"/>
          </a:p>
          <a:p>
            <a:pPr lvl="1" algn="just"/>
            <a:r>
              <a:rPr lang="ar-SA" dirty="0"/>
              <a:t>مثلا : يوجد جين </a:t>
            </a:r>
            <a:r>
              <a:rPr lang="ar-SA" dirty="0" smtClean="0"/>
              <a:t>يسمى </a:t>
            </a:r>
            <a:r>
              <a:rPr lang="en-US" dirty="0"/>
              <a:t>DRD2</a:t>
            </a:r>
            <a:r>
              <a:rPr lang="ar-SA" dirty="0"/>
              <a:t> له علاقة مباشرة بالفصام أي له علاقة ببناء مستقبلات الناقل العصبي الدوبامين </a:t>
            </a:r>
            <a:r>
              <a:rPr lang="en-US" dirty="0"/>
              <a:t>D2</a:t>
            </a:r>
            <a:r>
              <a:rPr lang="ar-SA" dirty="0"/>
              <a:t> وله دور مؤكد فى الفصام ، وجينات أخرى لها علاقة بعمل الدوبامين </a:t>
            </a:r>
            <a:r>
              <a:rPr lang="ar-SA" dirty="0" smtClean="0"/>
              <a:t>.</a:t>
            </a:r>
          </a:p>
          <a:p>
            <a:pPr lvl="1" algn="just"/>
            <a:r>
              <a:rPr lang="ar-SA" dirty="0" smtClean="0"/>
              <a:t>اشتراك </a:t>
            </a:r>
            <a:r>
              <a:rPr lang="ar-SA" dirty="0"/>
              <a:t>مناطق الجينات في إظهار صفة معينة ، قد لا يكون دالا على تلازم الصفتين ، لأن بعض الجينات يكون لها وظائف مختلفة في الأنسجة المختلفة .</a:t>
            </a:r>
            <a:endParaRPr lang="en-US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2742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الفصام </a:t>
            </a:r>
            <a:r>
              <a:rPr lang="en-US" dirty="0"/>
              <a:t> Schizophrenia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b="1" dirty="0"/>
              <a:t>تطبيقات لنتائج الدراسات </a:t>
            </a:r>
            <a:r>
              <a:rPr lang="ar-SA" b="1" dirty="0" smtClean="0"/>
              <a:t>:</a:t>
            </a:r>
            <a:endParaRPr lang="ar-SA" dirty="0"/>
          </a:p>
          <a:p>
            <a:r>
              <a:rPr lang="ar-SA" dirty="0" smtClean="0"/>
              <a:t>مثال </a:t>
            </a:r>
            <a:r>
              <a:rPr lang="ar-SA" dirty="0"/>
              <a:t>: </a:t>
            </a:r>
          </a:p>
          <a:p>
            <a:pPr lvl="1"/>
            <a:r>
              <a:rPr lang="ar-SA" dirty="0" smtClean="0"/>
              <a:t>وجد </a:t>
            </a:r>
            <a:r>
              <a:rPr lang="ar-SA" dirty="0"/>
              <a:t>لدى الفصاميين من الناحية الفسيولوجية نشاط زائد فى عمل الناقل العصبي الدوباميني وبالتالي صممت ادوية مضادات الفصام مثل : زيبركسيا ( </a:t>
            </a:r>
            <a:r>
              <a:rPr lang="en-US" dirty="0" err="1"/>
              <a:t>Zyprexa</a:t>
            </a:r>
            <a:r>
              <a:rPr lang="ar-SA" dirty="0"/>
              <a:t>) وهى تعمل على تثبيط المستقبلات الدوبامين فى الدماغ </a:t>
            </a:r>
            <a:r>
              <a:rPr lang="ar-SA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9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الفصام </a:t>
            </a:r>
            <a:r>
              <a:rPr lang="en-US" dirty="0"/>
              <a:t> Schizophrenia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ar-SA" dirty="0"/>
              <a:t>مثال أخر : </a:t>
            </a:r>
            <a:endParaRPr lang="en-US" dirty="0"/>
          </a:p>
          <a:p>
            <a:pPr lvl="1" algn="just"/>
            <a:r>
              <a:rPr lang="ar-SA" dirty="0"/>
              <a:t>هناك جينات لها علاقة بالفصام : جينات تصنيع الناقل العصبي الجلوتاميت </a:t>
            </a:r>
            <a:r>
              <a:rPr lang="en-US" dirty="0"/>
              <a:t>Glutamate</a:t>
            </a:r>
            <a:r>
              <a:rPr lang="ar-SA" dirty="0"/>
              <a:t> وهو من الأسباب الفسيولوجية العصبية . وبالتالي تم عمل أدوية تستهدف مشابك الجلوتاميت لعلاج الفصام ... </a:t>
            </a:r>
            <a:endParaRPr lang="en-US" dirty="0"/>
          </a:p>
          <a:p>
            <a:pPr lvl="1" algn="just"/>
            <a:r>
              <a:rPr lang="ar-SA" dirty="0"/>
              <a:t>قد تفشل هذه الأدوية في حال أن الدواء ذهب الى مناطق أخرى للجلوتاميت ليس لها علاقة بالفصام ولم يذهب الى مناطق الخلايا الجلوتامية التى لها علاقة </a:t>
            </a:r>
            <a:r>
              <a:rPr lang="ar-SA" dirty="0" smtClean="0"/>
              <a:t>بالفصام.</a:t>
            </a:r>
            <a:endParaRPr lang="en-US" dirty="0"/>
          </a:p>
          <a:p>
            <a:pPr algn="just"/>
            <a:endParaRPr lang="ar-SA" dirty="0"/>
          </a:p>
          <a:p>
            <a:pPr algn="just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5370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1081</Words>
  <Application>Microsoft Office PowerPoint</Application>
  <PresentationFormat>On-screen Show (4:3)</PresentationFormat>
  <Paragraphs>94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أثر الوراثة في السلوك والاضطراب النفسي </vt:lpstr>
      <vt:lpstr>PowerPoint Presentation</vt:lpstr>
      <vt:lpstr>PowerPoint Presentation</vt:lpstr>
      <vt:lpstr>PowerPoint Presentation</vt:lpstr>
      <vt:lpstr>الفصام  Schizophrenia</vt:lpstr>
      <vt:lpstr>الفصام  Schizophrenia</vt:lpstr>
      <vt:lpstr>الفصام  Schizophrenia</vt:lpstr>
      <vt:lpstr>الفصام  Schizophrenia</vt:lpstr>
      <vt:lpstr>الفصام  Schizophrenia</vt:lpstr>
      <vt:lpstr>الفصام  Schizophrenia</vt:lpstr>
      <vt:lpstr>العوامل المؤدية للشيخوخة </vt:lpstr>
      <vt:lpstr>العوامل المؤدية للشيخوخة </vt:lpstr>
      <vt:lpstr>الذكاء </vt:lpstr>
      <vt:lpstr>الذكاء </vt:lpstr>
      <vt:lpstr>العدوان</vt:lpstr>
      <vt:lpstr>العدوان</vt:lpstr>
      <vt:lpstr>العدوان</vt:lpstr>
      <vt:lpstr>انتهت المحاضرة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مذكرة أثر الوراثة في السلوك والاضطراب النفسي</dc:title>
  <dc:creator>Sumyah</dc:creator>
  <cp:lastModifiedBy>Sumyah</cp:lastModifiedBy>
  <cp:revision>27</cp:revision>
  <dcterms:created xsi:type="dcterms:W3CDTF">2016-10-09T19:48:34Z</dcterms:created>
  <dcterms:modified xsi:type="dcterms:W3CDTF">2016-10-12T03:40:24Z</dcterms:modified>
</cp:coreProperties>
</file>