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78" r:id="rId11"/>
    <p:sldId id="265" r:id="rId12"/>
    <p:sldId id="266" r:id="rId13"/>
    <p:sldId id="267" r:id="rId14"/>
    <p:sldId id="268" r:id="rId15"/>
    <p:sldId id="269" r:id="rId16"/>
    <p:sldId id="270" r:id="rId17"/>
    <p:sldId id="271" r:id="rId18"/>
    <p:sldId id="273" r:id="rId19"/>
    <p:sldId id="274" r:id="rId20"/>
    <p:sldId id="276" r:id="rId21"/>
    <p:sldId id="279" r:id="rId22"/>
    <p:sldId id="277" r:id="rId23"/>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pitchFamily="34" charset="0"/>
        <a:ea typeface="+mn-ea"/>
        <a:cs typeface="Arial" pitchFamily="34" charset="0"/>
      </a:defRPr>
    </a:lvl1pPr>
    <a:lvl2pPr marL="457200" algn="r" rtl="1" fontAlgn="base">
      <a:spcBef>
        <a:spcPct val="0"/>
      </a:spcBef>
      <a:spcAft>
        <a:spcPct val="0"/>
      </a:spcAft>
      <a:defRPr kern="1200">
        <a:solidFill>
          <a:schemeClr val="tx1"/>
        </a:solidFill>
        <a:latin typeface="Arial" pitchFamily="34" charset="0"/>
        <a:ea typeface="+mn-ea"/>
        <a:cs typeface="Arial" pitchFamily="34" charset="0"/>
      </a:defRPr>
    </a:lvl2pPr>
    <a:lvl3pPr marL="914400" algn="r" rtl="1" fontAlgn="base">
      <a:spcBef>
        <a:spcPct val="0"/>
      </a:spcBef>
      <a:spcAft>
        <a:spcPct val="0"/>
      </a:spcAft>
      <a:defRPr kern="1200">
        <a:solidFill>
          <a:schemeClr val="tx1"/>
        </a:solidFill>
        <a:latin typeface="Arial" pitchFamily="34" charset="0"/>
        <a:ea typeface="+mn-ea"/>
        <a:cs typeface="Arial" pitchFamily="34" charset="0"/>
      </a:defRPr>
    </a:lvl3pPr>
    <a:lvl4pPr marL="1371600" algn="r" rtl="1" fontAlgn="base">
      <a:spcBef>
        <a:spcPct val="0"/>
      </a:spcBef>
      <a:spcAft>
        <a:spcPct val="0"/>
      </a:spcAft>
      <a:defRPr kern="1200">
        <a:solidFill>
          <a:schemeClr val="tx1"/>
        </a:solidFill>
        <a:latin typeface="Arial" pitchFamily="34" charset="0"/>
        <a:ea typeface="+mn-ea"/>
        <a:cs typeface="Arial" pitchFamily="34" charset="0"/>
      </a:defRPr>
    </a:lvl4pPr>
    <a:lvl5pPr marL="1828800" algn="r" rtl="1"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8" d="100"/>
          <a:sy n="68" d="100"/>
        </p:scale>
        <p:origin x="1446"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a:t>انقر لتحرير نمط العنوان الرئيسي</a:t>
            </a:r>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a:t>انقر لتحرير نمط العنوان الثانوي الرئيسي</a:t>
            </a:r>
          </a:p>
        </p:txBody>
      </p:sp>
      <p:sp>
        <p:nvSpPr>
          <p:cNvPr id="4" name="عنصر نائب للتاريخ 3"/>
          <p:cNvSpPr>
            <a:spLocks noGrp="1"/>
          </p:cNvSpPr>
          <p:nvPr>
            <p:ph type="dt" sz="half" idx="10"/>
          </p:nvPr>
        </p:nvSpPr>
        <p:spPr/>
        <p:txBody>
          <a:bodyPr/>
          <a:lstStyle>
            <a:lvl1pPr>
              <a:defRPr/>
            </a:lvl1pPr>
          </a:lstStyle>
          <a:p>
            <a:pPr>
              <a:defRPr/>
            </a:pPr>
            <a:fld id="{C4EE56BE-A868-4CD1-9F26-E0C2D8352CE6}" type="datetimeFigureOut">
              <a:rPr lang="ar-SA"/>
              <a:pPr>
                <a:defRPr/>
              </a:pPr>
              <a:t>11/05/38</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823C02BB-BA07-4404-8CE5-380DA33D56DA}" type="slidenum">
              <a:rPr lang="ar-SA"/>
              <a:pPr>
                <a:defRPr/>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عنوان العمودي 2"/>
          <p:cNvSpPr>
            <a:spLocks noGrp="1"/>
          </p:cNvSpPr>
          <p:nvPr>
            <p:ph type="body" orient="vert" idx="1"/>
          </p:nvPr>
        </p:nvSpPr>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lvl1pPr>
              <a:defRPr/>
            </a:lvl1pPr>
          </a:lstStyle>
          <a:p>
            <a:pPr>
              <a:defRPr/>
            </a:pPr>
            <a:fld id="{E67B05BF-FE81-47B3-9DED-81DC07B5AE8B}" type="datetimeFigureOut">
              <a:rPr lang="ar-SA"/>
              <a:pPr>
                <a:defRPr/>
              </a:pPr>
              <a:t>11/05/38</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4DA23C99-DE54-4B19-ADEE-CF74F1C58859}" type="slidenum">
              <a:rPr lang="ar-SA"/>
              <a:pPr>
                <a:defRPr/>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a:t>انقر لتحرير نمط العنوان الرئيسي</a:t>
            </a:r>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lvl1pPr>
              <a:defRPr/>
            </a:lvl1pPr>
          </a:lstStyle>
          <a:p>
            <a:pPr>
              <a:defRPr/>
            </a:pPr>
            <a:fld id="{6480CA83-4295-4478-892D-E3530BBAED9B}" type="datetimeFigureOut">
              <a:rPr lang="ar-SA"/>
              <a:pPr>
                <a:defRPr/>
              </a:pPr>
              <a:t>11/05/38</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B9687F3B-3287-422D-BF22-99360DABCFB9}" type="slidenum">
              <a:rPr lang="ar-SA"/>
              <a:pPr>
                <a:defRPr/>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idx="1"/>
          </p:nvPr>
        </p:nvSpPr>
        <p:spPr/>
        <p:txBody>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lvl1pPr>
              <a:defRPr/>
            </a:lvl1pPr>
          </a:lstStyle>
          <a:p>
            <a:pPr>
              <a:defRPr/>
            </a:pPr>
            <a:fld id="{C6736758-E1DB-466B-8968-546B3CC4F98D}" type="datetimeFigureOut">
              <a:rPr lang="ar-SA"/>
              <a:pPr>
                <a:defRPr/>
              </a:pPr>
              <a:t>11/05/38</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13AB670D-41DB-489B-B908-DED5C22DEE26}" type="slidenum">
              <a:rPr lang="ar-SA"/>
              <a:pPr>
                <a:defRPr/>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a:t>انقر لتحرير نمط العنوان الرئيسي</a:t>
            </a:r>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a:t>انقر لتحرير أنماط النص الرئيسي</a:t>
            </a:r>
          </a:p>
        </p:txBody>
      </p:sp>
      <p:sp>
        <p:nvSpPr>
          <p:cNvPr id="4" name="عنصر نائب للتاريخ 3"/>
          <p:cNvSpPr>
            <a:spLocks noGrp="1"/>
          </p:cNvSpPr>
          <p:nvPr>
            <p:ph type="dt" sz="half" idx="10"/>
          </p:nvPr>
        </p:nvSpPr>
        <p:spPr/>
        <p:txBody>
          <a:bodyPr/>
          <a:lstStyle>
            <a:lvl1pPr>
              <a:defRPr/>
            </a:lvl1pPr>
          </a:lstStyle>
          <a:p>
            <a:pPr>
              <a:defRPr/>
            </a:pPr>
            <a:fld id="{9B6C62A2-C4AA-4AD8-A26F-A3889F196F61}" type="datetimeFigureOut">
              <a:rPr lang="ar-SA"/>
              <a:pPr>
                <a:defRPr/>
              </a:pPr>
              <a:t>11/05/38</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FB971735-7693-4F08-9E43-A88108EDA4AC}" type="slidenum">
              <a:rPr lang="ar-SA"/>
              <a:pPr>
                <a:defRPr/>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تاريخ 3"/>
          <p:cNvSpPr>
            <a:spLocks noGrp="1"/>
          </p:cNvSpPr>
          <p:nvPr>
            <p:ph type="dt" sz="half" idx="10"/>
          </p:nvPr>
        </p:nvSpPr>
        <p:spPr/>
        <p:txBody>
          <a:bodyPr/>
          <a:lstStyle>
            <a:lvl1pPr>
              <a:defRPr/>
            </a:lvl1pPr>
          </a:lstStyle>
          <a:p>
            <a:pPr>
              <a:defRPr/>
            </a:pPr>
            <a:fld id="{347A0C64-0854-40B7-BEFA-923A39135524}" type="datetimeFigureOut">
              <a:rPr lang="ar-SA"/>
              <a:pPr>
                <a:defRPr/>
              </a:pPr>
              <a:t>11/05/38</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F82A1CAA-D851-4F1A-BAE7-ACE51587D309}" type="slidenum">
              <a:rPr lang="ar-SA"/>
              <a:pPr>
                <a:defRPr/>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a:t>انقر لتحرير نمط العنوان الرئيسي</a:t>
            </a:r>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7" name="عنصر نائب للتاريخ 3"/>
          <p:cNvSpPr>
            <a:spLocks noGrp="1"/>
          </p:cNvSpPr>
          <p:nvPr>
            <p:ph type="dt" sz="half" idx="10"/>
          </p:nvPr>
        </p:nvSpPr>
        <p:spPr/>
        <p:txBody>
          <a:bodyPr/>
          <a:lstStyle>
            <a:lvl1pPr>
              <a:defRPr/>
            </a:lvl1pPr>
          </a:lstStyle>
          <a:p>
            <a:pPr>
              <a:defRPr/>
            </a:pPr>
            <a:fld id="{C2C6DEF2-70D3-4DC5-81C3-B2EC39CC1CC9}" type="datetimeFigureOut">
              <a:rPr lang="ar-SA"/>
              <a:pPr>
                <a:defRPr/>
              </a:pPr>
              <a:t>11/05/38</a:t>
            </a:fld>
            <a:endParaRPr lang="ar-SA"/>
          </a:p>
        </p:txBody>
      </p:sp>
      <p:sp>
        <p:nvSpPr>
          <p:cNvPr id="8" name="عنصر نائب للتذييل 4"/>
          <p:cNvSpPr>
            <a:spLocks noGrp="1"/>
          </p:cNvSpPr>
          <p:nvPr>
            <p:ph type="ftr" sz="quarter" idx="11"/>
          </p:nvPr>
        </p:nvSpPr>
        <p:spPr/>
        <p:txBody>
          <a:bodyPr/>
          <a:lstStyle>
            <a:lvl1pPr>
              <a:defRPr/>
            </a:lvl1pPr>
          </a:lstStyle>
          <a:p>
            <a:pPr>
              <a:defRPr/>
            </a:pPr>
            <a:endParaRPr lang="ar-SA"/>
          </a:p>
        </p:txBody>
      </p:sp>
      <p:sp>
        <p:nvSpPr>
          <p:cNvPr id="9" name="عنصر نائب لرقم الشريحة 5"/>
          <p:cNvSpPr>
            <a:spLocks noGrp="1"/>
          </p:cNvSpPr>
          <p:nvPr>
            <p:ph type="sldNum" sz="quarter" idx="12"/>
          </p:nvPr>
        </p:nvSpPr>
        <p:spPr/>
        <p:txBody>
          <a:bodyPr/>
          <a:lstStyle>
            <a:lvl1pPr>
              <a:defRPr/>
            </a:lvl1pPr>
          </a:lstStyle>
          <a:p>
            <a:pPr>
              <a:defRPr/>
            </a:pPr>
            <a:fld id="{F4E536A4-571F-48AC-8A21-DC06BA321D7E}" type="slidenum">
              <a:rPr lang="ar-SA"/>
              <a:pPr>
                <a:defRPr/>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تاريخ 3"/>
          <p:cNvSpPr>
            <a:spLocks noGrp="1"/>
          </p:cNvSpPr>
          <p:nvPr>
            <p:ph type="dt" sz="half" idx="10"/>
          </p:nvPr>
        </p:nvSpPr>
        <p:spPr/>
        <p:txBody>
          <a:bodyPr/>
          <a:lstStyle>
            <a:lvl1pPr>
              <a:defRPr/>
            </a:lvl1pPr>
          </a:lstStyle>
          <a:p>
            <a:pPr>
              <a:defRPr/>
            </a:pPr>
            <a:fld id="{40ECD744-D31B-4E43-AC6D-1FAFEBBFCBEF}" type="datetimeFigureOut">
              <a:rPr lang="ar-SA"/>
              <a:pPr>
                <a:defRPr/>
              </a:pPr>
              <a:t>11/05/38</a:t>
            </a:fld>
            <a:endParaRPr lang="ar-SA"/>
          </a:p>
        </p:txBody>
      </p:sp>
      <p:sp>
        <p:nvSpPr>
          <p:cNvPr id="4" name="عنصر نائب للتذييل 4"/>
          <p:cNvSpPr>
            <a:spLocks noGrp="1"/>
          </p:cNvSpPr>
          <p:nvPr>
            <p:ph type="ftr" sz="quarter" idx="11"/>
          </p:nvPr>
        </p:nvSpPr>
        <p:spPr/>
        <p:txBody>
          <a:bodyPr/>
          <a:lstStyle>
            <a:lvl1pPr>
              <a:defRPr/>
            </a:lvl1pPr>
          </a:lstStyle>
          <a:p>
            <a:pPr>
              <a:defRPr/>
            </a:pPr>
            <a:endParaRPr lang="ar-SA"/>
          </a:p>
        </p:txBody>
      </p:sp>
      <p:sp>
        <p:nvSpPr>
          <p:cNvPr id="5" name="عنصر نائب لرقم الشريحة 5"/>
          <p:cNvSpPr>
            <a:spLocks noGrp="1"/>
          </p:cNvSpPr>
          <p:nvPr>
            <p:ph type="sldNum" sz="quarter" idx="12"/>
          </p:nvPr>
        </p:nvSpPr>
        <p:spPr/>
        <p:txBody>
          <a:bodyPr/>
          <a:lstStyle>
            <a:lvl1pPr>
              <a:defRPr/>
            </a:lvl1pPr>
          </a:lstStyle>
          <a:p>
            <a:pPr>
              <a:defRPr/>
            </a:pPr>
            <a:fld id="{D2A4E9F5-3F88-46C5-8410-3C5E21B009B5}" type="slidenum">
              <a:rPr lang="ar-SA"/>
              <a:pPr>
                <a:defRPr/>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3"/>
          <p:cNvSpPr>
            <a:spLocks noGrp="1"/>
          </p:cNvSpPr>
          <p:nvPr>
            <p:ph type="dt" sz="half" idx="10"/>
          </p:nvPr>
        </p:nvSpPr>
        <p:spPr/>
        <p:txBody>
          <a:bodyPr/>
          <a:lstStyle>
            <a:lvl1pPr>
              <a:defRPr/>
            </a:lvl1pPr>
          </a:lstStyle>
          <a:p>
            <a:pPr>
              <a:defRPr/>
            </a:pPr>
            <a:fld id="{406C3CA0-9417-4EA2-BFE4-CD02DC04CDA1}" type="datetimeFigureOut">
              <a:rPr lang="ar-SA"/>
              <a:pPr>
                <a:defRPr/>
              </a:pPr>
              <a:t>11/05/38</a:t>
            </a:fld>
            <a:endParaRPr lang="ar-SA"/>
          </a:p>
        </p:txBody>
      </p:sp>
      <p:sp>
        <p:nvSpPr>
          <p:cNvPr id="3" name="عنصر نائب للتذييل 4"/>
          <p:cNvSpPr>
            <a:spLocks noGrp="1"/>
          </p:cNvSpPr>
          <p:nvPr>
            <p:ph type="ftr" sz="quarter" idx="11"/>
          </p:nvPr>
        </p:nvSpPr>
        <p:spPr/>
        <p:txBody>
          <a:bodyPr/>
          <a:lstStyle>
            <a:lvl1pPr>
              <a:defRPr/>
            </a:lvl1pPr>
          </a:lstStyle>
          <a:p>
            <a:pPr>
              <a:defRPr/>
            </a:pPr>
            <a:endParaRPr lang="ar-SA"/>
          </a:p>
        </p:txBody>
      </p:sp>
      <p:sp>
        <p:nvSpPr>
          <p:cNvPr id="4" name="عنصر نائب لرقم الشريحة 5"/>
          <p:cNvSpPr>
            <a:spLocks noGrp="1"/>
          </p:cNvSpPr>
          <p:nvPr>
            <p:ph type="sldNum" sz="quarter" idx="12"/>
          </p:nvPr>
        </p:nvSpPr>
        <p:spPr/>
        <p:txBody>
          <a:bodyPr/>
          <a:lstStyle>
            <a:lvl1pPr>
              <a:defRPr/>
            </a:lvl1pPr>
          </a:lstStyle>
          <a:p>
            <a:pPr>
              <a:defRPr/>
            </a:pPr>
            <a:fld id="{7A0CC67D-10FA-45C2-B494-C35CB339D789}" type="slidenum">
              <a:rPr lang="ar-SA"/>
              <a:pPr>
                <a:defRPr/>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a:t>انقر لتحرير نمط العنوان الرئيسي</a:t>
            </a:r>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3"/>
          <p:cNvSpPr>
            <a:spLocks noGrp="1"/>
          </p:cNvSpPr>
          <p:nvPr>
            <p:ph type="dt" sz="half" idx="10"/>
          </p:nvPr>
        </p:nvSpPr>
        <p:spPr/>
        <p:txBody>
          <a:bodyPr/>
          <a:lstStyle>
            <a:lvl1pPr>
              <a:defRPr/>
            </a:lvl1pPr>
          </a:lstStyle>
          <a:p>
            <a:pPr>
              <a:defRPr/>
            </a:pPr>
            <a:fld id="{B3DFF961-DBEA-42DB-86CF-0A04BCF72353}" type="datetimeFigureOut">
              <a:rPr lang="ar-SA"/>
              <a:pPr>
                <a:defRPr/>
              </a:pPr>
              <a:t>11/05/38</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8E42F702-0DD5-4FB2-A15E-0352727E1421}" type="slidenum">
              <a:rPr lang="ar-SA"/>
              <a:pPr>
                <a:defRPr/>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a:t>انقر لتحرير نمط العنوان الرئيسي</a:t>
            </a:r>
          </a:p>
        </p:txBody>
      </p:sp>
      <p:sp>
        <p:nvSpPr>
          <p:cNvPr id="3" name="عنصر نائب للصورة 2"/>
          <p:cNvSpPr>
            <a:spLocks noGrp="1"/>
          </p:cNvSpPr>
          <p:nvPr>
            <p:ph type="pic" idx="1"/>
          </p:nvPr>
        </p:nvSpPr>
        <p:spPr>
          <a:xfrm>
            <a:off x="1792288" y="612775"/>
            <a:ext cx="5486400" cy="4114800"/>
          </a:xfrm>
        </p:spPr>
        <p:txBody>
          <a:bodyPr rtlCol="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ar-SA" noProof="0"/>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3"/>
          <p:cNvSpPr>
            <a:spLocks noGrp="1"/>
          </p:cNvSpPr>
          <p:nvPr>
            <p:ph type="dt" sz="half" idx="10"/>
          </p:nvPr>
        </p:nvSpPr>
        <p:spPr/>
        <p:txBody>
          <a:bodyPr/>
          <a:lstStyle>
            <a:lvl1pPr>
              <a:defRPr/>
            </a:lvl1pPr>
          </a:lstStyle>
          <a:p>
            <a:pPr>
              <a:defRPr/>
            </a:pPr>
            <a:fld id="{B9DC32BA-F499-430B-8214-6B3ABBC6695E}" type="datetimeFigureOut">
              <a:rPr lang="ar-SA"/>
              <a:pPr>
                <a:defRPr/>
              </a:pPr>
              <a:t>11/05/38</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47C2DD5A-1082-424C-9613-4628F9C17344}" type="slidenum">
              <a:rPr lang="ar-SA"/>
              <a:pPr>
                <a:defRPr/>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عنصر نائب للعنوان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ar-SA"/>
              <a:t>انقر لتحرير نمط العنوان الرئيسي</a:t>
            </a:r>
          </a:p>
        </p:txBody>
      </p:sp>
      <p:sp>
        <p:nvSpPr>
          <p:cNvPr id="1027" name="عنصر نائب للنص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2F81CED6-EC95-4047-BED0-887F4EE0E4F4}" type="datetimeFigureOut">
              <a:rPr lang="ar-SA"/>
              <a:pPr>
                <a:defRPr/>
              </a:pPr>
              <a:t>11/05/38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190104C3-AA91-43AB-9C97-22E142B4A0D2}" type="slidenum">
              <a:rPr lang="ar-SA"/>
              <a:pPr>
                <a:defRPr/>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1" eaLnBrk="0" fontAlgn="base" hangingPunct="0">
        <a:spcBef>
          <a:spcPct val="0"/>
        </a:spcBef>
        <a:spcAft>
          <a:spcPct val="0"/>
        </a:spcAft>
        <a:defRPr sz="4400" kern="1200">
          <a:solidFill>
            <a:schemeClr val="tx1"/>
          </a:solidFill>
          <a:latin typeface="+mj-lt"/>
          <a:ea typeface="+mj-ea"/>
          <a:cs typeface="+mj-cs"/>
        </a:defRPr>
      </a:lvl1pPr>
      <a:lvl2pPr algn="ctr" rtl="1" eaLnBrk="0" fontAlgn="base" hangingPunct="0">
        <a:spcBef>
          <a:spcPct val="0"/>
        </a:spcBef>
        <a:spcAft>
          <a:spcPct val="0"/>
        </a:spcAft>
        <a:defRPr sz="4400">
          <a:solidFill>
            <a:schemeClr val="tx1"/>
          </a:solidFill>
          <a:latin typeface="Calibri" pitchFamily="34" charset="0"/>
          <a:cs typeface="Times New Roman" pitchFamily="18" charset="0"/>
        </a:defRPr>
      </a:lvl2pPr>
      <a:lvl3pPr algn="ctr" rtl="1" eaLnBrk="0" fontAlgn="base" hangingPunct="0">
        <a:spcBef>
          <a:spcPct val="0"/>
        </a:spcBef>
        <a:spcAft>
          <a:spcPct val="0"/>
        </a:spcAft>
        <a:defRPr sz="4400">
          <a:solidFill>
            <a:schemeClr val="tx1"/>
          </a:solidFill>
          <a:latin typeface="Calibri" pitchFamily="34" charset="0"/>
          <a:cs typeface="Times New Roman" pitchFamily="18" charset="0"/>
        </a:defRPr>
      </a:lvl3pPr>
      <a:lvl4pPr algn="ctr" rtl="1" eaLnBrk="0" fontAlgn="base" hangingPunct="0">
        <a:spcBef>
          <a:spcPct val="0"/>
        </a:spcBef>
        <a:spcAft>
          <a:spcPct val="0"/>
        </a:spcAft>
        <a:defRPr sz="4400">
          <a:solidFill>
            <a:schemeClr val="tx1"/>
          </a:solidFill>
          <a:latin typeface="Calibri" pitchFamily="34" charset="0"/>
          <a:cs typeface="Times New Roman" pitchFamily="18" charset="0"/>
        </a:defRPr>
      </a:lvl4pPr>
      <a:lvl5pPr algn="ctr" rtl="1" eaLnBrk="0" fontAlgn="base" hangingPunct="0">
        <a:spcBef>
          <a:spcPct val="0"/>
        </a:spcBef>
        <a:spcAft>
          <a:spcPct val="0"/>
        </a:spcAft>
        <a:defRPr sz="4400">
          <a:solidFill>
            <a:schemeClr val="tx1"/>
          </a:solidFill>
          <a:latin typeface="Calibri" pitchFamily="34" charset="0"/>
          <a:cs typeface="Times New Roman" pitchFamily="18" charset="0"/>
        </a:defRPr>
      </a:lvl5pPr>
      <a:lvl6pPr marL="457200" algn="ctr" rtl="1" fontAlgn="base">
        <a:spcBef>
          <a:spcPct val="0"/>
        </a:spcBef>
        <a:spcAft>
          <a:spcPct val="0"/>
        </a:spcAft>
        <a:defRPr sz="4400">
          <a:solidFill>
            <a:schemeClr val="tx1"/>
          </a:solidFill>
          <a:latin typeface="Calibri" pitchFamily="34" charset="0"/>
          <a:cs typeface="Times New Roman" pitchFamily="18" charset="0"/>
        </a:defRPr>
      </a:lvl6pPr>
      <a:lvl7pPr marL="914400" algn="ctr" rtl="1" fontAlgn="base">
        <a:spcBef>
          <a:spcPct val="0"/>
        </a:spcBef>
        <a:spcAft>
          <a:spcPct val="0"/>
        </a:spcAft>
        <a:defRPr sz="4400">
          <a:solidFill>
            <a:schemeClr val="tx1"/>
          </a:solidFill>
          <a:latin typeface="Calibri" pitchFamily="34" charset="0"/>
          <a:cs typeface="Times New Roman" pitchFamily="18" charset="0"/>
        </a:defRPr>
      </a:lvl7pPr>
      <a:lvl8pPr marL="1371600" algn="ctr" rtl="1" fontAlgn="base">
        <a:spcBef>
          <a:spcPct val="0"/>
        </a:spcBef>
        <a:spcAft>
          <a:spcPct val="0"/>
        </a:spcAft>
        <a:defRPr sz="4400">
          <a:solidFill>
            <a:schemeClr val="tx1"/>
          </a:solidFill>
          <a:latin typeface="Calibri" pitchFamily="34" charset="0"/>
          <a:cs typeface="Times New Roman" pitchFamily="18" charset="0"/>
        </a:defRPr>
      </a:lvl8pPr>
      <a:lvl9pPr marL="1828800" algn="ctr" rtl="1" fontAlgn="base">
        <a:spcBef>
          <a:spcPct val="0"/>
        </a:spcBef>
        <a:spcAft>
          <a:spcPct val="0"/>
        </a:spcAft>
        <a:defRPr sz="4400">
          <a:solidFill>
            <a:schemeClr val="tx1"/>
          </a:solidFill>
          <a:latin typeface="Calibri" pitchFamily="34" charset="0"/>
          <a:cs typeface="Times New Roman" pitchFamily="18" charset="0"/>
        </a:defRPr>
      </a:lvl9pPr>
    </p:titleStyle>
    <p:bodyStyle>
      <a:lvl1pPr marL="342900" indent="-342900" algn="r" rtl="1" eaLnBrk="0" fontAlgn="base" hangingPunct="0">
        <a:spcBef>
          <a:spcPct val="20000"/>
        </a:spcBef>
        <a:spcAft>
          <a:spcPct val="0"/>
        </a:spcAft>
        <a:buFont typeface="Arial" pitchFamily="34" charset="0"/>
        <a:buChar char="•"/>
        <a:defRPr sz="3200" kern="1200">
          <a:solidFill>
            <a:schemeClr val="tx1"/>
          </a:solidFill>
          <a:latin typeface="+mn-lt"/>
          <a:ea typeface="+mn-ea"/>
          <a:cs typeface="+mn-cs"/>
        </a:defRPr>
      </a:lvl1pPr>
      <a:lvl2pPr marL="742950" indent="-285750" algn="r" rtl="1" eaLnBrk="0" fontAlgn="base" hangingPunct="0">
        <a:spcBef>
          <a:spcPct val="20000"/>
        </a:spcBef>
        <a:spcAft>
          <a:spcPct val="0"/>
        </a:spcAft>
        <a:buFont typeface="Arial" pitchFamily="34" charset="0"/>
        <a:buChar char="–"/>
        <a:defRPr sz="2800" kern="1200">
          <a:solidFill>
            <a:schemeClr val="tx1"/>
          </a:solidFill>
          <a:latin typeface="+mn-lt"/>
          <a:ea typeface="+mn-ea"/>
          <a:cs typeface="+mn-cs"/>
        </a:defRPr>
      </a:lvl2pPr>
      <a:lvl3pPr marL="1143000" indent="-228600" algn="r" rtl="1" eaLnBrk="0" fontAlgn="base" hangingPunct="0">
        <a:spcBef>
          <a:spcPct val="20000"/>
        </a:spcBef>
        <a:spcAft>
          <a:spcPct val="0"/>
        </a:spcAft>
        <a:buFont typeface="Arial" pitchFamily="34" charset="0"/>
        <a:buChar char="•"/>
        <a:defRPr sz="2400" kern="1200">
          <a:solidFill>
            <a:schemeClr val="tx1"/>
          </a:solidFill>
          <a:latin typeface="+mn-lt"/>
          <a:ea typeface="+mn-ea"/>
          <a:cs typeface="+mn-cs"/>
        </a:defRPr>
      </a:lvl3pPr>
      <a:lvl4pPr marL="1600200" indent="-228600" algn="r" rtl="1" eaLnBrk="0" fontAlgn="base" hangingPunct="0">
        <a:spcBef>
          <a:spcPct val="20000"/>
        </a:spcBef>
        <a:spcAft>
          <a:spcPct val="0"/>
        </a:spcAft>
        <a:buFont typeface="Arial" pitchFamily="34" charset="0"/>
        <a:buChar char="–"/>
        <a:defRPr sz="2000" kern="1200">
          <a:solidFill>
            <a:schemeClr val="tx1"/>
          </a:solidFill>
          <a:latin typeface="+mn-lt"/>
          <a:ea typeface="+mn-ea"/>
          <a:cs typeface="+mn-cs"/>
        </a:defRPr>
      </a:lvl4pPr>
      <a:lvl5pPr marL="2057400" indent="-228600" algn="r" rtl="1" eaLnBrk="0" fontAlgn="base" hangingPunct="0">
        <a:spcBef>
          <a:spcPct val="20000"/>
        </a:spcBef>
        <a:spcAft>
          <a:spcPct val="0"/>
        </a:spcAft>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عنوان 1"/>
          <p:cNvSpPr>
            <a:spLocks noGrp="1"/>
          </p:cNvSpPr>
          <p:nvPr>
            <p:ph type="ctrTitle"/>
          </p:nvPr>
        </p:nvSpPr>
        <p:spPr>
          <a:xfrm>
            <a:off x="755650" y="428605"/>
            <a:ext cx="7772400" cy="2428892"/>
          </a:xfrm>
          <a:solidFill>
            <a:schemeClr val="accent2">
              <a:lumMod val="60000"/>
              <a:lumOff val="40000"/>
            </a:schemeClr>
          </a:solidFill>
        </p:spPr>
        <p:txBody>
          <a:bodyPr/>
          <a:lstStyle/>
          <a:p>
            <a:pPr eaLnBrk="1" hangingPunct="1">
              <a:defRPr/>
            </a:pPr>
            <a:r>
              <a:rPr lang="ar-SA" sz="3800" b="1" dirty="0"/>
              <a:t>المحاضرة الثانية</a:t>
            </a:r>
            <a:br>
              <a:rPr lang="ar-SA" sz="3800" b="1" dirty="0"/>
            </a:br>
            <a:br>
              <a:rPr lang="ar-SA" sz="3800" b="1" dirty="0"/>
            </a:br>
            <a:r>
              <a:rPr lang="ar-SA" sz="3800" b="1" dirty="0"/>
              <a:t>الفصل الرابع</a:t>
            </a:r>
          </a:p>
        </p:txBody>
      </p:sp>
      <p:sp>
        <p:nvSpPr>
          <p:cNvPr id="2051" name="عنوان فرعي 2"/>
          <p:cNvSpPr>
            <a:spLocks noGrp="1"/>
          </p:cNvSpPr>
          <p:nvPr>
            <p:ph type="subTitle" idx="1"/>
          </p:nvPr>
        </p:nvSpPr>
        <p:spPr>
          <a:xfrm>
            <a:off x="1258888" y="3068638"/>
            <a:ext cx="6400800" cy="1752600"/>
          </a:xfrm>
        </p:spPr>
        <p:txBody>
          <a:bodyPr/>
          <a:lstStyle/>
          <a:p>
            <a:pPr eaLnBrk="1" hangingPunct="1"/>
            <a:r>
              <a:rPr lang="ar-SA" sz="4400" b="1" i="1" dirty="0">
                <a:solidFill>
                  <a:schemeClr val="tx1"/>
                </a:solidFill>
              </a:rPr>
              <a:t>ردود فعل أولياء الأمور للإعاقة</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214422"/>
            <a:ext cx="8229600" cy="4911741"/>
          </a:xfrm>
        </p:spPr>
        <p:txBody>
          <a:bodyPr/>
          <a:lstStyle/>
          <a:p>
            <a:pPr algn="ctr">
              <a:buNone/>
            </a:pPr>
            <a:endParaRPr lang="ar-SA" dirty="0"/>
          </a:p>
          <a:p>
            <a:pPr algn="ctr">
              <a:buNone/>
            </a:pPr>
            <a:endParaRPr lang="ar-SA" dirty="0"/>
          </a:p>
          <a:p>
            <a:pPr algn="ctr">
              <a:buNone/>
            </a:pPr>
            <a:endParaRPr lang="ar-SA" dirty="0"/>
          </a:p>
          <a:p>
            <a:pPr algn="ctr">
              <a:buNone/>
            </a:pPr>
            <a:r>
              <a:rPr lang="ar-SA" sz="2800" dirty="0"/>
              <a:t>التسوق </a:t>
            </a:r>
            <a:r>
              <a:rPr lang="ar-SA" sz="7200" dirty="0">
                <a:solidFill>
                  <a:srgbClr val="FF0000"/>
                </a:solidFill>
              </a:rPr>
              <a:t>!!!!!!!!!</a:t>
            </a:r>
            <a:endParaRPr lang="ar-SA" sz="2800" dirty="0">
              <a:solidFill>
                <a:srgbClr val="FF0000"/>
              </a:solidFil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00063" y="1571625"/>
            <a:ext cx="8229600" cy="4525963"/>
          </a:xfrm>
          <a:ln>
            <a:solidFill>
              <a:schemeClr val="accent1"/>
            </a:solidFill>
          </a:ln>
        </p:spPr>
        <p:txBody>
          <a:bodyPr rtlCol="1">
            <a:noAutofit/>
          </a:bodyPr>
          <a:lstStyle/>
          <a:p>
            <a:pPr eaLnBrk="1" fontAlgn="auto" hangingPunct="1">
              <a:spcAft>
                <a:spcPts val="0"/>
              </a:spcAft>
              <a:defRPr/>
            </a:pPr>
            <a:r>
              <a:rPr lang="ar-SA" sz="2700" b="1" dirty="0">
                <a:solidFill>
                  <a:schemeClr val="accent4">
                    <a:lumMod val="50000"/>
                  </a:schemeClr>
                </a:solidFill>
              </a:rPr>
              <a:t>تستخدم المراجع العلمية ذات العلاقة بالإعاقة والتربية الخاصة والتأهيل مصطلح سلوك التسوق أو مصطلح التسوق الطبي للإشارة إلى نزعة بعض أولياء الأمور إلى التنقل من طبيب إلى آخر ومن عيادة إلى أخرى بحثا عن تصنيف أو تشخيص اقل وطأة لحالة طفلهم .</a:t>
            </a:r>
          </a:p>
          <a:p>
            <a:pPr eaLnBrk="1" fontAlgn="auto" hangingPunct="1">
              <a:spcAft>
                <a:spcPts val="0"/>
              </a:spcAft>
              <a:defRPr/>
            </a:pPr>
            <a:r>
              <a:rPr lang="ar-SA" sz="2700" b="1" dirty="0">
                <a:solidFill>
                  <a:schemeClr val="accent4">
                    <a:lumMod val="50000"/>
                  </a:schemeClr>
                </a:solidFill>
              </a:rPr>
              <a:t>وغالبا ما يحدث ذلك في مرحلة الصدمة والنكران وكثيرا ما يعني ذلك حرمان الطفل من الخدمات التي يكون بحاجة ماسة إليها وإضاعة الوقت والمال.</a:t>
            </a:r>
            <a:endParaRPr lang="en-US" sz="2700" dirty="0">
              <a:solidFill>
                <a:schemeClr val="accent4">
                  <a:lumMod val="50000"/>
                </a:schemeClr>
              </a:solidFill>
            </a:endParaRPr>
          </a:p>
          <a:p>
            <a:pPr eaLnBrk="1" fontAlgn="auto" hangingPunct="1">
              <a:spcAft>
                <a:spcPts val="0"/>
              </a:spcAft>
              <a:defRPr/>
            </a:pPr>
            <a:endParaRPr lang="ar-SA" sz="2700" dirty="0">
              <a:solidFill>
                <a:schemeClr val="accent4">
                  <a:lumMod val="50000"/>
                </a:schemeClr>
              </a:solidFill>
            </a:endParaRPr>
          </a:p>
        </p:txBody>
      </p:sp>
      <p:sp>
        <p:nvSpPr>
          <p:cNvPr id="4" name="مستطيل مستدير الزوايا 3"/>
          <p:cNvSpPr/>
          <p:nvPr/>
        </p:nvSpPr>
        <p:spPr>
          <a:xfrm>
            <a:off x="1928813" y="500063"/>
            <a:ext cx="5429250" cy="857250"/>
          </a:xfrm>
          <a:prstGeom prst="round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defRPr/>
            </a:pPr>
            <a:r>
              <a:rPr lang="ar-SA" sz="4000" b="1" dirty="0">
                <a:solidFill>
                  <a:srgbClr val="92D050"/>
                </a:solidFill>
              </a:rPr>
              <a:t>سلوك التسوق</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323850" y="476250"/>
            <a:ext cx="8640763" cy="6048375"/>
          </a:xfrm>
          <a:prstGeom prst="rect">
            <a:avLst/>
          </a:prstGeom>
        </p:spPr>
        <p:style>
          <a:lnRef idx="2">
            <a:schemeClr val="accent6"/>
          </a:lnRef>
          <a:fillRef idx="1">
            <a:schemeClr val="lt1"/>
          </a:fillRef>
          <a:effectRef idx="0">
            <a:schemeClr val="accent6"/>
          </a:effectRef>
          <a:fontRef idx="minor">
            <a:schemeClr val="dk1"/>
          </a:fontRef>
        </p:style>
        <p:txBody>
          <a:bodyPr rtlCol="1" anchor="ctr"/>
          <a:lstStyle/>
          <a:p>
            <a:pPr algn="ctr" fontAlgn="auto">
              <a:spcBef>
                <a:spcPts val="0"/>
              </a:spcBef>
              <a:spcAft>
                <a:spcPts val="0"/>
              </a:spcAft>
              <a:defRPr/>
            </a:pPr>
            <a:endParaRPr lang="ar-SA"/>
          </a:p>
        </p:txBody>
      </p:sp>
      <p:sp>
        <p:nvSpPr>
          <p:cNvPr id="12291" name="عنصر نائب للمحتوى 2"/>
          <p:cNvSpPr>
            <a:spLocks noGrp="1"/>
          </p:cNvSpPr>
          <p:nvPr>
            <p:ph idx="1"/>
          </p:nvPr>
        </p:nvSpPr>
        <p:spPr>
          <a:xfrm>
            <a:off x="323850" y="736600"/>
            <a:ext cx="8569325" cy="6121400"/>
          </a:xfrm>
        </p:spPr>
        <p:txBody>
          <a:bodyPr/>
          <a:lstStyle/>
          <a:p>
            <a:pPr eaLnBrk="1" hangingPunct="1">
              <a:buFont typeface="Arial" pitchFamily="34" charset="0"/>
              <a:buNone/>
            </a:pPr>
            <a:r>
              <a:rPr lang="ar-SA" sz="2400" b="1">
                <a:solidFill>
                  <a:srgbClr val="FF0000"/>
                </a:solidFill>
              </a:rPr>
              <a:t>المرحلة الثالثة:- الغضب والعدوانية.</a:t>
            </a:r>
            <a:endParaRPr lang="en-US" sz="2400" b="1">
              <a:solidFill>
                <a:srgbClr val="FF0000"/>
              </a:solidFill>
              <a:cs typeface="Arial" pitchFamily="34" charset="0"/>
            </a:endParaRPr>
          </a:p>
          <a:p>
            <a:pPr eaLnBrk="1" hangingPunct="1"/>
            <a:r>
              <a:rPr lang="ar-SA" sz="2400" b="1">
                <a:solidFill>
                  <a:srgbClr val="FF0000"/>
                </a:solidFill>
              </a:rPr>
              <a:t>التساؤلات والعبارات التي يرددها أولياء أمور الأطفال المعوقين في هذه المرحلة:-</a:t>
            </a:r>
            <a:endParaRPr lang="en-US" sz="2400" b="1">
              <a:solidFill>
                <a:srgbClr val="FF0000"/>
              </a:solidFill>
              <a:cs typeface="Arial" pitchFamily="34" charset="0"/>
            </a:endParaRPr>
          </a:p>
          <a:p>
            <a:pPr eaLnBrk="1" hangingPunct="1"/>
            <a:r>
              <a:rPr lang="ar-SA" sz="2400" b="1"/>
              <a:t>إن معلم الصف الأول اخفق في تعليم ابني القراءة.</a:t>
            </a:r>
            <a:endParaRPr lang="en-US" sz="2400" b="1">
              <a:cs typeface="Arial" pitchFamily="34" charset="0"/>
            </a:endParaRPr>
          </a:p>
          <a:p>
            <a:pPr eaLnBrk="1" hangingPunct="1"/>
            <a:r>
              <a:rPr lang="ar-SA" sz="2400" b="1"/>
              <a:t>أنت المعلم وليس أنا ويفترض أن تكون قادرا على تعليم ابني. </a:t>
            </a:r>
            <a:endParaRPr lang="en-US" sz="2400" b="1">
              <a:cs typeface="Arial" pitchFamily="34" charset="0"/>
            </a:endParaRPr>
          </a:p>
          <a:p>
            <a:pPr eaLnBrk="1" hangingPunct="1"/>
            <a:r>
              <a:rPr lang="ar-SA" sz="2400" b="1">
                <a:solidFill>
                  <a:srgbClr val="FF0000"/>
                </a:solidFill>
              </a:rPr>
              <a:t>حالة الوالدين وردود أفعالهم في هذه المرحلة:-</a:t>
            </a:r>
          </a:p>
          <a:p>
            <a:pPr eaLnBrk="1" hangingPunct="1"/>
            <a:r>
              <a:rPr lang="ar-SA" sz="2400" b="1"/>
              <a:t>يشعر أولياء  أمور الأطفال المعوقين في بعض الأحيان بغضب شديد ويتصرفون مع الآخرين بطريقة عدائية وقد يوجه أولياء الأمور غضبهم وعدوانيتهم نحو الأطباء أو الممرضات أو المعلمين أو حتى بعضهم البعض.</a:t>
            </a:r>
          </a:p>
          <a:p>
            <a:pPr eaLnBrk="1" hangingPunct="1"/>
            <a:r>
              <a:rPr lang="ar-SA" sz="2400" b="1"/>
              <a:t>والغضب المقصود هنا هو غضب ليس له أساس فعلي وليس الغضب الناتج عن أسباب حقيقية مثل عدم توافر البرامج التدريبية الفعالة أو تصرفات الآخرين وأخطائهم.</a:t>
            </a:r>
            <a:endParaRPr lang="en-US" sz="2400" b="1">
              <a:cs typeface="Arial" pitchFamily="34" charset="0"/>
            </a:endParaRPr>
          </a:p>
          <a:p>
            <a:pPr eaLnBrk="1" hangingPunct="1">
              <a:buFont typeface="Arial" pitchFamily="34" charset="0"/>
              <a:buNone/>
            </a:pPr>
            <a:endParaRPr lang="en-US" sz="2400" b="1">
              <a:cs typeface="Arial" pitchFamily="34" charset="0"/>
            </a:endParaRPr>
          </a:p>
          <a:p>
            <a:pPr eaLnBrk="1" hangingPunct="1"/>
            <a:endParaRPr lang="ar-SA" sz="2400" b="1"/>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0" y="0"/>
            <a:ext cx="9144000" cy="6858000"/>
          </a:xfrm>
          <a:prstGeom prst="rect">
            <a:avLst/>
          </a:prstGeom>
        </p:spPr>
        <p:style>
          <a:lnRef idx="1">
            <a:schemeClr val="accent3"/>
          </a:lnRef>
          <a:fillRef idx="2">
            <a:schemeClr val="accent3"/>
          </a:fillRef>
          <a:effectRef idx="1">
            <a:schemeClr val="accent3"/>
          </a:effectRef>
          <a:fontRef idx="minor">
            <a:schemeClr val="dk1"/>
          </a:fontRef>
        </p:style>
        <p:txBody>
          <a:bodyPr rtlCol="1" anchor="ctr"/>
          <a:lstStyle/>
          <a:p>
            <a:pPr algn="ctr" fontAlgn="auto">
              <a:spcBef>
                <a:spcPts val="0"/>
              </a:spcBef>
              <a:spcAft>
                <a:spcPts val="0"/>
              </a:spcAft>
              <a:defRPr/>
            </a:pPr>
            <a:endParaRPr lang="ar-SA"/>
          </a:p>
        </p:txBody>
      </p:sp>
      <p:sp>
        <p:nvSpPr>
          <p:cNvPr id="13315" name="عنصر نائب للمحتوى 2"/>
          <p:cNvSpPr>
            <a:spLocks noGrp="1"/>
          </p:cNvSpPr>
          <p:nvPr>
            <p:ph idx="1"/>
          </p:nvPr>
        </p:nvSpPr>
        <p:spPr>
          <a:xfrm>
            <a:off x="179388" y="260350"/>
            <a:ext cx="8750300" cy="6597650"/>
          </a:xfrm>
          <a:ln>
            <a:solidFill>
              <a:schemeClr val="accent1"/>
            </a:solidFill>
          </a:ln>
        </p:spPr>
        <p:txBody>
          <a:bodyPr/>
          <a:lstStyle/>
          <a:p>
            <a:pPr eaLnBrk="1" hangingPunct="1"/>
            <a:r>
              <a:rPr lang="ar-SA" sz="2400" b="1">
                <a:solidFill>
                  <a:srgbClr val="FF0000"/>
                </a:solidFill>
              </a:rPr>
              <a:t>المرحلة الرابعة:- الشعور بالذنب.</a:t>
            </a:r>
            <a:endParaRPr lang="en-US" sz="2400" b="1">
              <a:solidFill>
                <a:srgbClr val="FF0000"/>
              </a:solidFill>
              <a:cs typeface="Arial" pitchFamily="34" charset="0"/>
            </a:endParaRPr>
          </a:p>
          <a:p>
            <a:pPr eaLnBrk="1" hangingPunct="1"/>
            <a:r>
              <a:rPr lang="ar-SA" sz="2400" b="1">
                <a:solidFill>
                  <a:srgbClr val="FF0000"/>
                </a:solidFill>
              </a:rPr>
              <a:t>التساؤلات والعبارات التي يرددها أولياء أمور الأطفال المعوقين في هذه المرحلة:-</a:t>
            </a:r>
            <a:endParaRPr lang="en-US" sz="2400" b="1">
              <a:solidFill>
                <a:srgbClr val="FF0000"/>
              </a:solidFill>
              <a:cs typeface="Arial" pitchFamily="34" charset="0"/>
            </a:endParaRPr>
          </a:p>
          <a:p>
            <a:pPr eaLnBrk="1" hangingPunct="1"/>
            <a:r>
              <a:rPr lang="ar-SA" sz="2400" b="1"/>
              <a:t>لقد كان علينا إجراء الفحوصات الطبية اللازمة.</a:t>
            </a:r>
            <a:endParaRPr lang="en-US" sz="2400" b="1">
              <a:cs typeface="Arial" pitchFamily="34" charset="0"/>
            </a:endParaRPr>
          </a:p>
          <a:p>
            <a:pPr eaLnBrk="1" hangingPunct="1"/>
            <a:r>
              <a:rPr lang="ar-SA" sz="2400" b="1"/>
              <a:t>ما الخطاء الذي ارتكبته أثناء فترة الحمل.</a:t>
            </a:r>
            <a:endParaRPr lang="en-US" sz="2400" b="1">
              <a:cs typeface="Arial" pitchFamily="34" charset="0"/>
            </a:endParaRPr>
          </a:p>
          <a:p>
            <a:pPr eaLnBrk="1" hangingPunct="1"/>
            <a:r>
              <a:rPr lang="ar-SA" sz="2400" b="1"/>
              <a:t>لم اقلع عن التدخين والآن أنظر  ماذا حدث.</a:t>
            </a:r>
            <a:endParaRPr lang="en-US" sz="2400" b="1">
              <a:cs typeface="Arial" pitchFamily="34" charset="0"/>
            </a:endParaRPr>
          </a:p>
          <a:p>
            <a:pPr eaLnBrk="1" hangingPunct="1"/>
            <a:r>
              <a:rPr lang="ar-SA" sz="2400" b="1">
                <a:solidFill>
                  <a:srgbClr val="FF0000"/>
                </a:solidFill>
              </a:rPr>
              <a:t>حالة الوالدين وردود أفعالهم في هذه المرحلة:-</a:t>
            </a:r>
            <a:endParaRPr lang="en-US" sz="2400" b="1">
              <a:solidFill>
                <a:srgbClr val="FF0000"/>
              </a:solidFill>
              <a:cs typeface="Arial" pitchFamily="34" charset="0"/>
            </a:endParaRPr>
          </a:p>
          <a:p>
            <a:pPr lvl="1" eaLnBrk="1" hangingPunct="1"/>
            <a:r>
              <a:rPr lang="ar-SA" sz="2400" b="1"/>
              <a:t>إن شعور والدي الطفل المعوق بالذنب بسبب الإعاقة قد يشكل عبئا ثقيلا جدا. </a:t>
            </a:r>
          </a:p>
          <a:p>
            <a:pPr lvl="1" eaLnBrk="1" hangingPunct="1"/>
            <a:r>
              <a:rPr lang="ar-SA" sz="2400" b="1"/>
              <a:t>فهو رد فعل عاطفي شديد للغاية وقد يرافقه إحساس بتحمل مسؤولية حدوث الإعاقة لدى الطفل.</a:t>
            </a:r>
            <a:endParaRPr lang="en-US" sz="2400" b="1">
              <a:cs typeface="Arial" pitchFamily="34" charset="0"/>
            </a:endParaRPr>
          </a:p>
          <a:p>
            <a:pPr lvl="1" eaLnBrk="1" hangingPunct="1"/>
            <a:r>
              <a:rPr lang="ar-SA" sz="2400" b="1"/>
              <a:t>قد يشعر الوالدان أنهما فعلا شيئا ما أو أنهما لم يفعلا اللازم بشان طفلهما سواء قبل ولادته أو بعدها .</a:t>
            </a:r>
            <a:endParaRPr lang="en-US" sz="2400" b="1">
              <a:cs typeface="Arial" pitchFamily="34" charset="0"/>
            </a:endParaRPr>
          </a:p>
          <a:p>
            <a:pPr lvl="1" eaLnBrk="1" hangingPunct="1"/>
            <a:r>
              <a:rPr lang="ar-SA" sz="2400" b="1"/>
              <a:t>وفي بعض الحالات يسقط الوالدين أسباب الإعاقة على أشخاص آخرين أو قد يسقط احدهما الأسباب على الأخر وذلك يقود إلى أزمة حقيقية .</a:t>
            </a:r>
            <a:endParaRPr lang="en-US" sz="2400" b="1">
              <a:cs typeface="Arial" pitchFamily="34" charset="0"/>
            </a:endParaRPr>
          </a:p>
          <a:p>
            <a:pPr lvl="1" eaLnBrk="1" hangingPunct="1"/>
            <a:r>
              <a:rPr lang="ar-SA" sz="2400" b="1"/>
              <a:t>ولكن الوالدين في هذه المرحلة لا يفقدان الأمل في إمكانية تحسن الطفل أو حتى شفائه.</a:t>
            </a:r>
            <a:endParaRPr lang="en-US" sz="2400" b="1">
              <a:cs typeface="Arial" pitchFamily="34" charset="0"/>
            </a:endParaRPr>
          </a:p>
          <a:p>
            <a:pPr eaLnBrk="1" hangingPunct="1"/>
            <a:endParaRPr lang="ar-SA" sz="2400" b="1"/>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23850" y="620713"/>
            <a:ext cx="8640763" cy="5903912"/>
          </a:xfrm>
          <a:ln>
            <a:solidFill>
              <a:schemeClr val="accent1"/>
            </a:solidFill>
          </a:ln>
        </p:spPr>
        <p:txBody>
          <a:bodyPr rtlCol="1">
            <a:normAutofit fontScale="92500"/>
          </a:bodyPr>
          <a:lstStyle/>
          <a:p>
            <a:pPr eaLnBrk="1" fontAlgn="auto" hangingPunct="1">
              <a:spcAft>
                <a:spcPts val="0"/>
              </a:spcAft>
              <a:buFont typeface="Arial" pitchFamily="34" charset="0"/>
              <a:buNone/>
              <a:defRPr/>
            </a:pPr>
            <a:r>
              <a:rPr lang="ar-SA" sz="2400" b="1" dirty="0"/>
              <a:t> </a:t>
            </a:r>
            <a:endParaRPr lang="en-US" sz="2400" b="1" dirty="0"/>
          </a:p>
          <a:p>
            <a:pPr eaLnBrk="1" fontAlgn="auto" hangingPunct="1">
              <a:spcAft>
                <a:spcPts val="0"/>
              </a:spcAft>
              <a:defRPr/>
            </a:pPr>
            <a:r>
              <a:rPr lang="ar-SA" sz="2400" b="1" dirty="0">
                <a:solidFill>
                  <a:srgbClr val="FF0000"/>
                </a:solidFill>
              </a:rPr>
              <a:t>المرحلة الخامسة:- الحداد والشعور بالأسى.</a:t>
            </a:r>
            <a:endParaRPr lang="en-US" sz="2400" b="1" dirty="0">
              <a:solidFill>
                <a:srgbClr val="FF0000"/>
              </a:solidFill>
            </a:endParaRPr>
          </a:p>
          <a:p>
            <a:pPr eaLnBrk="1" fontAlgn="auto" hangingPunct="1">
              <a:spcAft>
                <a:spcPts val="0"/>
              </a:spcAft>
              <a:defRPr/>
            </a:pPr>
            <a:r>
              <a:rPr lang="ar-SA" sz="2400" b="1" dirty="0">
                <a:solidFill>
                  <a:schemeClr val="accent3"/>
                </a:solidFill>
              </a:rPr>
              <a:t>التساؤلات والعبارات التي يرددها أولياء أمور الأطفال المعوقين في هذه المرحلة:-</a:t>
            </a:r>
            <a:endParaRPr lang="en-US" sz="2400" b="1" dirty="0">
              <a:solidFill>
                <a:schemeClr val="accent3"/>
              </a:solidFill>
            </a:endParaRPr>
          </a:p>
          <a:p>
            <a:pPr eaLnBrk="1" fontAlgn="auto" hangingPunct="1">
              <a:spcAft>
                <a:spcPts val="0"/>
              </a:spcAft>
              <a:defRPr/>
            </a:pPr>
            <a:r>
              <a:rPr lang="ar-SA" sz="2400" b="1" dirty="0"/>
              <a:t>لا يحق لمن هم مثلي أن يبتسموا.</a:t>
            </a:r>
            <a:endParaRPr lang="en-US" sz="2400" b="1" dirty="0"/>
          </a:p>
          <a:p>
            <a:pPr eaLnBrk="1" fontAlgn="auto" hangingPunct="1">
              <a:spcAft>
                <a:spcPts val="0"/>
              </a:spcAft>
              <a:defRPr/>
            </a:pPr>
            <a:r>
              <a:rPr lang="ar-SA" sz="2400" b="1" dirty="0"/>
              <a:t>كيف لي أن أنام أو أن أتناول الطعام؟</a:t>
            </a:r>
          </a:p>
          <a:p>
            <a:pPr eaLnBrk="1" fontAlgn="auto" hangingPunct="1">
              <a:spcAft>
                <a:spcPts val="0"/>
              </a:spcAft>
              <a:buFont typeface="Arial" pitchFamily="34" charset="0"/>
              <a:buNone/>
              <a:defRPr/>
            </a:pPr>
            <a:endParaRPr lang="ar-SA" sz="2600" b="1" dirty="0">
              <a:solidFill>
                <a:schemeClr val="accent3"/>
              </a:solidFill>
            </a:endParaRPr>
          </a:p>
          <a:p>
            <a:pPr eaLnBrk="1" fontAlgn="auto" hangingPunct="1">
              <a:spcAft>
                <a:spcPts val="0"/>
              </a:spcAft>
              <a:buFont typeface="Arial" pitchFamily="34" charset="0"/>
              <a:buNone/>
              <a:defRPr/>
            </a:pPr>
            <a:r>
              <a:rPr lang="ar-SA" sz="2600" b="1" dirty="0">
                <a:solidFill>
                  <a:schemeClr val="accent3"/>
                </a:solidFill>
              </a:rPr>
              <a:t>  حالة الوالدين وردود أفعالهم في هذه المرحلة:- </a:t>
            </a:r>
            <a:endParaRPr lang="en-US" sz="2600" b="1" dirty="0">
              <a:solidFill>
                <a:schemeClr val="accent3"/>
              </a:solidFill>
            </a:endParaRPr>
          </a:p>
          <a:p>
            <a:pPr lvl="1" eaLnBrk="1" fontAlgn="auto" hangingPunct="1">
              <a:spcAft>
                <a:spcPts val="0"/>
              </a:spcAft>
              <a:defRPr/>
            </a:pPr>
            <a:r>
              <a:rPr lang="ar-SA" sz="2400" b="1" dirty="0"/>
              <a:t>يشعر أولياء الأمور بان  الإعاقة قد غيرت مجرى حياتهم وانه لم يعد بمقدورهم أو من حقهم أن يبتسموا أو أن يستمتعوا بحياتهم وهذا الإحساس بالتعاسة والشعور بالأسى وخيبة الأمل يرافقه الانطواء والبكاء وربما بعض الأعراض الجسمية مثل الأرق وفقدان الشهية وغير ذلك من الأعراض.</a:t>
            </a:r>
          </a:p>
          <a:p>
            <a:pPr lvl="1" eaLnBrk="1" fontAlgn="auto" hangingPunct="1">
              <a:spcAft>
                <a:spcPts val="0"/>
              </a:spcAft>
              <a:defRPr/>
            </a:pPr>
            <a:endParaRPr lang="en-US" sz="2400" b="1" dirty="0"/>
          </a:p>
          <a:p>
            <a:pPr lvl="1" eaLnBrk="1" fontAlgn="auto" hangingPunct="1">
              <a:spcAft>
                <a:spcPts val="0"/>
              </a:spcAft>
              <a:defRPr/>
            </a:pPr>
            <a:r>
              <a:rPr lang="ar-SA" sz="2400" b="1" dirty="0"/>
              <a:t>وفي الحالات الشديدة فان الشعور بالأسى والحداد يشبه الحداد لوفاة شخص عزيز.</a:t>
            </a:r>
          </a:p>
          <a:p>
            <a:pPr lvl="1" eaLnBrk="1" fontAlgn="auto" hangingPunct="1">
              <a:spcAft>
                <a:spcPts val="0"/>
              </a:spcAft>
              <a:defRPr/>
            </a:pPr>
            <a:r>
              <a:rPr lang="ar-SA" sz="2400" b="1" dirty="0"/>
              <a:t>يشير </a:t>
            </a:r>
            <a:r>
              <a:rPr lang="ar-SA" sz="2400" b="1" dirty="0" err="1"/>
              <a:t>باركس</a:t>
            </a:r>
            <a:r>
              <a:rPr lang="ar-SA" sz="2400" b="1" dirty="0"/>
              <a:t> إلى أن ذلك يشكل استجابة طبيعية لفقدان الطفل الطبيعي الذي كانت الأسرة تنتظره وتتوقع قدومه.</a:t>
            </a:r>
            <a:endParaRPr lang="en-US" sz="2400" b="1" dirty="0"/>
          </a:p>
          <a:p>
            <a:pPr eaLnBrk="1" fontAlgn="auto" hangingPunct="1">
              <a:spcAft>
                <a:spcPts val="0"/>
              </a:spcAft>
              <a:defRPr/>
            </a:pPr>
            <a:endParaRPr lang="ar-SA" sz="2400" b="1"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0825" y="333375"/>
            <a:ext cx="8713788" cy="6191250"/>
          </a:xfrm>
        </p:spPr>
        <p:style>
          <a:lnRef idx="2">
            <a:schemeClr val="dk1"/>
          </a:lnRef>
          <a:fillRef idx="1">
            <a:schemeClr val="lt1"/>
          </a:fillRef>
          <a:effectRef idx="0">
            <a:schemeClr val="dk1"/>
          </a:effectRef>
          <a:fontRef idx="minor">
            <a:schemeClr val="dk1"/>
          </a:fontRef>
        </p:style>
        <p:txBody>
          <a:bodyPr rtlCol="1">
            <a:noAutofit/>
          </a:bodyPr>
          <a:lstStyle/>
          <a:p>
            <a:pPr eaLnBrk="1" fontAlgn="auto" hangingPunct="1">
              <a:spcAft>
                <a:spcPts val="0"/>
              </a:spcAft>
              <a:defRPr/>
            </a:pPr>
            <a:r>
              <a:rPr lang="ar-SA" sz="2400" b="1" dirty="0">
                <a:solidFill>
                  <a:srgbClr val="FF0000"/>
                </a:solidFill>
              </a:rPr>
              <a:t>المرحلة السادسة:-  الاكتئاب.</a:t>
            </a:r>
            <a:endParaRPr lang="en-US" sz="2400" b="1" dirty="0">
              <a:solidFill>
                <a:srgbClr val="FF0000"/>
              </a:solidFill>
            </a:endParaRPr>
          </a:p>
          <a:p>
            <a:pPr eaLnBrk="1" fontAlgn="auto" hangingPunct="1">
              <a:spcAft>
                <a:spcPts val="0"/>
              </a:spcAft>
              <a:defRPr/>
            </a:pPr>
            <a:r>
              <a:rPr lang="ar-SA" sz="2400" b="1" dirty="0">
                <a:solidFill>
                  <a:schemeClr val="accent3"/>
                </a:solidFill>
              </a:rPr>
              <a:t>التساؤلات والعبارات التي يرددها أولياء أمور الأطفال المعوقين في هذه المرحلة:-</a:t>
            </a:r>
            <a:endParaRPr lang="en-US" sz="2400" b="1" dirty="0">
              <a:solidFill>
                <a:schemeClr val="accent3"/>
              </a:solidFill>
            </a:endParaRPr>
          </a:p>
          <a:p>
            <a:pPr eaLnBrk="1" fontAlgn="auto" hangingPunct="1">
              <a:spcAft>
                <a:spcPts val="0"/>
              </a:spcAft>
              <a:defRPr/>
            </a:pPr>
            <a:r>
              <a:rPr lang="ar-SA" sz="2400" b="1" dirty="0"/>
              <a:t>لا أريد أن اذهب إلى اجتماع أولياء الأمور وأنا لا أرغب حتى في التحدث عن الموضوع.</a:t>
            </a:r>
            <a:endParaRPr lang="en-US" sz="2400" b="1" dirty="0"/>
          </a:p>
          <a:p>
            <a:pPr eaLnBrk="1" fontAlgn="auto" hangingPunct="1">
              <a:spcAft>
                <a:spcPts val="0"/>
              </a:spcAft>
              <a:defRPr/>
            </a:pPr>
            <a:r>
              <a:rPr lang="ar-SA" sz="2400" b="1" dirty="0"/>
              <a:t>كلما فكرت بمستقبل ابنتي أجهشت بالبكاء.</a:t>
            </a:r>
            <a:endParaRPr lang="en-US" sz="2400" b="1" dirty="0"/>
          </a:p>
          <a:p>
            <a:pPr eaLnBrk="1" fontAlgn="auto" hangingPunct="1">
              <a:spcAft>
                <a:spcPts val="0"/>
              </a:spcAft>
              <a:defRPr/>
            </a:pPr>
            <a:r>
              <a:rPr lang="ar-SA" sz="2400" b="1" dirty="0"/>
              <a:t>لقد سئمت من مشكلات ابنتي ولن اذهب </a:t>
            </a:r>
            <a:r>
              <a:rPr lang="ar-SA" sz="2400" b="1" dirty="0" err="1"/>
              <a:t>به</a:t>
            </a:r>
            <a:r>
              <a:rPr lang="ar-SA" sz="2400" b="1" dirty="0"/>
              <a:t> إلى أي مكان.</a:t>
            </a:r>
            <a:endParaRPr lang="en-US" sz="2400" b="1" dirty="0"/>
          </a:p>
          <a:p>
            <a:pPr eaLnBrk="1" fontAlgn="auto" hangingPunct="1">
              <a:spcAft>
                <a:spcPts val="0"/>
              </a:spcAft>
              <a:defRPr/>
            </a:pPr>
            <a:r>
              <a:rPr lang="ar-SA" sz="2400" b="1" dirty="0">
                <a:solidFill>
                  <a:schemeClr val="accent3"/>
                </a:solidFill>
              </a:rPr>
              <a:t>حالة الوالدين وردود أفعالهم في هذه المرحلة:-</a:t>
            </a:r>
            <a:endParaRPr lang="en-US" sz="2400" b="1" dirty="0">
              <a:solidFill>
                <a:schemeClr val="accent3"/>
              </a:solidFill>
            </a:endParaRPr>
          </a:p>
          <a:p>
            <a:pPr lvl="1" eaLnBrk="1" fontAlgn="auto" hangingPunct="1">
              <a:spcAft>
                <a:spcPts val="0"/>
              </a:spcAft>
              <a:defRPr/>
            </a:pPr>
            <a:r>
              <a:rPr lang="ar-SA" sz="2400" b="1" dirty="0"/>
              <a:t>يستجيب بعض أولياء الأمور لإعاقة طفلهم بالانسحاب .</a:t>
            </a:r>
          </a:p>
          <a:p>
            <a:pPr lvl="1" eaLnBrk="1" fontAlgn="auto" hangingPunct="1">
              <a:spcAft>
                <a:spcPts val="0"/>
              </a:spcAft>
              <a:defRPr/>
            </a:pPr>
            <a:r>
              <a:rPr lang="ar-SA" sz="2400" b="1" dirty="0"/>
              <a:t>وذلك الانسحاب قد يقود أحيانا إلى الاكتئاب فبعد جهود حثيثة لمعالجة الطفل ومساعدته في التغلب على مشكلته ولكن دون نتيجة تذكر قد يحس أولياء الأمور باليأس .</a:t>
            </a:r>
          </a:p>
          <a:p>
            <a:pPr lvl="1" eaLnBrk="1" fontAlgn="auto" hangingPunct="1">
              <a:spcAft>
                <a:spcPts val="0"/>
              </a:spcAft>
              <a:defRPr/>
            </a:pPr>
            <a:r>
              <a:rPr lang="ar-SA" sz="2400" b="1" dirty="0"/>
              <a:t>وقد يفقدون الثقة بالبرامج المقدمة للأطفال المعوقين وبالقائمين عليها.</a:t>
            </a:r>
            <a:endParaRPr lang="en-US" sz="2400" b="1" dirty="0"/>
          </a:p>
          <a:p>
            <a:pPr lvl="1" eaLnBrk="1" fontAlgn="auto" hangingPunct="1">
              <a:spcAft>
                <a:spcPts val="0"/>
              </a:spcAft>
              <a:defRPr/>
            </a:pPr>
            <a:r>
              <a:rPr lang="ar-SA" sz="2400" b="1" dirty="0"/>
              <a:t>وفي بعض الحالات الشديدة قد يفرض أولياء الأمور قيودا </a:t>
            </a:r>
            <a:r>
              <a:rPr lang="ar-SA" sz="2400" b="1" dirty="0" err="1"/>
              <a:t>حقيقية</a:t>
            </a:r>
            <a:r>
              <a:rPr lang="ar-SA" sz="2400" b="1" dirty="0"/>
              <a:t> على أنشطتهم الاجتماعية والعامة إلى درجة دفعت بالبعض إلى وصف ما يحدث لهم وكان عيش في معتقل نفسي ذاتي. </a:t>
            </a:r>
            <a:endParaRPr lang="en-US" sz="2400" b="1" dirty="0"/>
          </a:p>
          <a:p>
            <a:pPr eaLnBrk="1" fontAlgn="auto" hangingPunct="1">
              <a:spcAft>
                <a:spcPts val="0"/>
              </a:spcAft>
              <a:defRPr/>
            </a:pPr>
            <a:endParaRPr lang="ar-SA" sz="2400" b="1"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عنصر نائب للمحتوى 2"/>
          <p:cNvSpPr>
            <a:spLocks noGrp="1"/>
          </p:cNvSpPr>
          <p:nvPr>
            <p:ph idx="1"/>
          </p:nvPr>
        </p:nvSpPr>
        <p:spPr>
          <a:xfrm>
            <a:off x="214313" y="404813"/>
            <a:ext cx="8715375" cy="2738437"/>
          </a:xfrm>
          <a:ln>
            <a:solidFill>
              <a:srgbClr val="FF0000"/>
            </a:solidFill>
          </a:ln>
        </p:spPr>
        <p:txBody>
          <a:bodyPr/>
          <a:lstStyle/>
          <a:p>
            <a:pPr eaLnBrk="1" hangingPunct="1"/>
            <a:r>
              <a:rPr lang="ar-SA" sz="2400" b="1">
                <a:solidFill>
                  <a:srgbClr val="FF0000"/>
                </a:solidFill>
              </a:rPr>
              <a:t>المرحلة السابعة:- الأمل غير الواقعي.</a:t>
            </a:r>
          </a:p>
          <a:p>
            <a:pPr eaLnBrk="1" hangingPunct="1">
              <a:buFont typeface="Arial" pitchFamily="34" charset="0"/>
              <a:buNone/>
            </a:pPr>
            <a:endParaRPr lang="ar-SA" sz="2400" b="1">
              <a:solidFill>
                <a:srgbClr val="FF0000"/>
              </a:solidFill>
            </a:endParaRPr>
          </a:p>
          <a:p>
            <a:pPr eaLnBrk="1" hangingPunct="1">
              <a:buFont typeface="Arial" pitchFamily="34" charset="0"/>
              <a:buNone/>
            </a:pPr>
            <a:r>
              <a:rPr lang="ar-SA" sz="2400" b="1">
                <a:solidFill>
                  <a:srgbClr val="FF0000"/>
                </a:solidFill>
              </a:rPr>
              <a:t>    </a:t>
            </a:r>
            <a:r>
              <a:rPr lang="ar-SA" sz="2400" b="1"/>
              <a:t>بدلا من الاستسلام لليأس والاكتئاب ينزع بعض أولياء الأمور إلى تبني آمال وأحلام غير واقعية غير قابلة للتحقيق ، فالأمل يحدو هؤلاء أن يتخلص الطفل من الإعاقة بطريقة ما ولذلك فهم يجربون معالجات ليس لها أي أساس علمي.</a:t>
            </a:r>
            <a:endParaRPr lang="en-US" sz="2400" b="1">
              <a:cs typeface="Arial" pitchFamily="34" charset="0"/>
            </a:endParaRPr>
          </a:p>
          <a:p>
            <a:pPr eaLnBrk="1" hangingPunct="1">
              <a:buFont typeface="Arial" pitchFamily="34" charset="0"/>
              <a:buNone/>
            </a:pPr>
            <a:endParaRPr lang="ar-SA" sz="2400" b="1"/>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عنصر نائب للمحتوى 2"/>
          <p:cNvSpPr>
            <a:spLocks noGrp="1"/>
          </p:cNvSpPr>
          <p:nvPr>
            <p:ph idx="1"/>
          </p:nvPr>
        </p:nvSpPr>
        <p:spPr>
          <a:xfrm>
            <a:off x="4071938" y="620713"/>
            <a:ext cx="4614862" cy="665162"/>
          </a:xfrm>
          <a:ln>
            <a:solidFill>
              <a:schemeClr val="bg1"/>
            </a:solidFill>
          </a:ln>
        </p:spPr>
        <p:txBody>
          <a:bodyPr/>
          <a:lstStyle/>
          <a:p>
            <a:pPr eaLnBrk="1" hangingPunct="1">
              <a:buFont typeface="Arial" pitchFamily="34" charset="0"/>
              <a:buNone/>
            </a:pPr>
            <a:r>
              <a:rPr lang="ar-SA" sz="2400" b="1">
                <a:solidFill>
                  <a:srgbClr val="FF0000"/>
                </a:solidFill>
              </a:rPr>
              <a:t>المرحلة الثامنة:- الرفض والتجنب.</a:t>
            </a:r>
            <a:endParaRPr lang="en-US" sz="2400">
              <a:solidFill>
                <a:srgbClr val="FF0000"/>
              </a:solidFill>
              <a:cs typeface="Arial" pitchFamily="34" charset="0"/>
            </a:endParaRPr>
          </a:p>
        </p:txBody>
      </p:sp>
      <p:sp>
        <p:nvSpPr>
          <p:cNvPr id="3" name="عنصر نائب للمحتوى 2"/>
          <p:cNvSpPr txBox="1">
            <a:spLocks/>
          </p:cNvSpPr>
          <p:nvPr/>
        </p:nvSpPr>
        <p:spPr bwMode="auto">
          <a:xfrm>
            <a:off x="571500" y="1571625"/>
            <a:ext cx="8229600" cy="3143250"/>
          </a:xfrm>
          <a:prstGeom prst="rect">
            <a:avLst/>
          </a:prstGeom>
          <a:noFill/>
          <a:ln w="9525">
            <a:solidFill>
              <a:schemeClr val="accent1"/>
            </a:solidFill>
            <a:miter lim="800000"/>
            <a:headEnd/>
            <a:tailEnd/>
          </a:ln>
        </p:spPr>
        <p:txBody>
          <a:bodyPr/>
          <a:lstStyle/>
          <a:p>
            <a:pPr marL="342900" indent="-342900">
              <a:spcBef>
                <a:spcPct val="20000"/>
              </a:spcBef>
              <a:buFont typeface="Arial" pitchFamily="34" charset="0"/>
              <a:buChar char="•"/>
              <a:defRPr/>
            </a:pPr>
            <a:r>
              <a:rPr lang="ar-SA" sz="2400" dirty="0">
                <a:solidFill>
                  <a:schemeClr val="accent3"/>
                </a:solidFill>
                <a:latin typeface="+mn-lt"/>
                <a:cs typeface="+mn-cs"/>
              </a:rPr>
              <a:t>حالة الوالدين وردود أفعالهم في هذه المرحلة:-</a:t>
            </a:r>
            <a:endParaRPr lang="en-US" sz="2400" dirty="0">
              <a:solidFill>
                <a:schemeClr val="accent3"/>
              </a:solidFill>
              <a:latin typeface="+mn-lt"/>
            </a:endParaRPr>
          </a:p>
          <a:p>
            <a:pPr marL="742950" lvl="1" indent="-285750">
              <a:spcBef>
                <a:spcPct val="20000"/>
              </a:spcBef>
              <a:buFont typeface="Arial" pitchFamily="34" charset="0"/>
              <a:buChar char="–"/>
              <a:defRPr/>
            </a:pPr>
            <a:r>
              <a:rPr lang="ar-SA" sz="2400" b="1" dirty="0">
                <a:latin typeface="+mn-lt"/>
                <a:cs typeface="+mn-cs"/>
              </a:rPr>
              <a:t>إن تشخيص الإعاقة لدى الطفل يحدث ردود فعل شديدة جدا لدى بعض أولياء الأمور إلى درجة أنهم قد يرفضون التعامل مع الطفل.</a:t>
            </a:r>
            <a:endParaRPr lang="en-US" sz="2400" dirty="0">
              <a:latin typeface="+mn-lt"/>
            </a:endParaRPr>
          </a:p>
          <a:p>
            <a:pPr marL="742950" lvl="1" indent="-285750">
              <a:spcBef>
                <a:spcPct val="20000"/>
              </a:spcBef>
              <a:buFont typeface="Arial" pitchFamily="34" charset="0"/>
              <a:buChar char="–"/>
              <a:defRPr/>
            </a:pPr>
            <a:r>
              <a:rPr lang="ar-SA" sz="2400" b="1" dirty="0">
                <a:latin typeface="+mn-lt"/>
                <a:cs typeface="+mn-cs"/>
              </a:rPr>
              <a:t>فقد يرفضون اللعب معه أو الاقتراب منه أو إطعامه .</a:t>
            </a:r>
            <a:endParaRPr lang="en-US" sz="2400" dirty="0">
              <a:latin typeface="+mn-lt"/>
            </a:endParaRPr>
          </a:p>
          <a:p>
            <a:pPr marL="742950" lvl="1" indent="-285750">
              <a:spcBef>
                <a:spcPct val="20000"/>
              </a:spcBef>
              <a:buFont typeface="Arial" pitchFamily="34" charset="0"/>
              <a:buChar char="–"/>
              <a:defRPr/>
            </a:pPr>
            <a:r>
              <a:rPr lang="ar-SA" sz="2400" b="1" dirty="0">
                <a:latin typeface="+mn-lt"/>
                <a:cs typeface="+mn-cs"/>
              </a:rPr>
              <a:t>وفي الحالات الشديدة قد يستجيب أولياء الأمور بعدوانية نحو الطفل وقد لا يستطيعون قبوله.</a:t>
            </a:r>
            <a:endParaRPr lang="en-US" sz="2400" dirty="0">
              <a:latin typeface="+mn-lt"/>
            </a:endParaRPr>
          </a:p>
          <a:p>
            <a:pPr marL="742950" lvl="1" indent="-285750">
              <a:spcBef>
                <a:spcPct val="20000"/>
              </a:spcBef>
              <a:buFont typeface="Arial" pitchFamily="34" charset="0"/>
              <a:buChar char="–"/>
              <a:defRPr/>
            </a:pPr>
            <a:r>
              <a:rPr lang="ar-SA" sz="2400" b="1" dirty="0">
                <a:latin typeface="+mn-lt"/>
                <a:cs typeface="+mn-cs"/>
              </a:rPr>
              <a:t>وكذلك قد يتجاهلونه تماما وقد يسيئون معاملته.</a:t>
            </a:r>
          </a:p>
          <a:p>
            <a:pPr marL="342900" indent="-342900">
              <a:spcBef>
                <a:spcPct val="20000"/>
              </a:spcBef>
              <a:buFont typeface="Arial" pitchFamily="34" charset="0"/>
              <a:buNone/>
              <a:defRPr/>
            </a:pPr>
            <a:endParaRPr lang="ar-SA" sz="3200" dirty="0">
              <a:latin typeface="+mn-lt"/>
              <a:cs typeface="+mn-cs"/>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395288" y="1052513"/>
            <a:ext cx="8424862" cy="4824412"/>
          </a:xfrm>
          <a:prstGeom prst="rect">
            <a:avLst/>
          </a:prstGeom>
        </p:spPr>
        <p:style>
          <a:lnRef idx="2">
            <a:schemeClr val="accent6"/>
          </a:lnRef>
          <a:fillRef idx="1">
            <a:schemeClr val="lt1"/>
          </a:fillRef>
          <a:effectRef idx="0">
            <a:schemeClr val="accent6"/>
          </a:effectRef>
          <a:fontRef idx="minor">
            <a:schemeClr val="dk1"/>
          </a:fontRef>
        </p:style>
        <p:txBody>
          <a:bodyPr rtlCol="1" anchor="ctr"/>
          <a:lstStyle/>
          <a:p>
            <a:pPr algn="ctr" fontAlgn="auto">
              <a:spcBef>
                <a:spcPts val="0"/>
              </a:spcBef>
              <a:spcAft>
                <a:spcPts val="0"/>
              </a:spcAft>
              <a:defRPr/>
            </a:pPr>
            <a:endParaRPr lang="ar-SA"/>
          </a:p>
        </p:txBody>
      </p:sp>
      <p:sp>
        <p:nvSpPr>
          <p:cNvPr id="18435" name="عنصر نائب للمحتوى 2"/>
          <p:cNvSpPr>
            <a:spLocks noGrp="1"/>
          </p:cNvSpPr>
          <p:nvPr>
            <p:ph idx="1"/>
          </p:nvPr>
        </p:nvSpPr>
        <p:spPr/>
        <p:txBody>
          <a:bodyPr/>
          <a:lstStyle/>
          <a:p>
            <a:pPr eaLnBrk="1" hangingPunct="1"/>
            <a:r>
              <a:rPr lang="ar-SA" sz="2800" b="1">
                <a:solidFill>
                  <a:srgbClr val="FF0000"/>
                </a:solidFill>
              </a:rPr>
              <a:t>المرحلة التاسعة:- الحماية المفرطة.</a:t>
            </a:r>
            <a:endParaRPr lang="en-US" sz="2800">
              <a:solidFill>
                <a:srgbClr val="FF0000"/>
              </a:solidFill>
              <a:cs typeface="Arial" pitchFamily="34" charset="0"/>
            </a:endParaRPr>
          </a:p>
          <a:p>
            <a:pPr eaLnBrk="1" hangingPunct="1"/>
            <a:r>
              <a:rPr lang="ar-SA" sz="2800" b="1"/>
              <a:t>يشعر بعض أولياء الأمور بالذنب بسبب رفضهم للطفل المعوق أو حرمانه وإساءة معاملته ويحاولون التعويض عن ذلك بالإفراط في حماية الطفل فيعملون كل شي له حتى لو كان يستطيع عمل شيء بمفرده.</a:t>
            </a:r>
            <a:endParaRPr lang="en-US" sz="2800">
              <a:cs typeface="Arial" pitchFamily="34" charset="0"/>
            </a:endParaRPr>
          </a:p>
          <a:p>
            <a:pPr eaLnBrk="1" hangingPunct="1"/>
            <a:r>
              <a:rPr lang="ar-SA" sz="2800" b="1"/>
              <a:t>الحماية المفرطة ليست في مصلحة الطفل فهي تمنعه من فرص النمو والتطور وتدفعه إلى أن يسلك طريق الاعتمادية بدلا من الاستقلالية.</a:t>
            </a:r>
            <a:endParaRPr lang="en-US" sz="2800">
              <a:cs typeface="Arial" pitchFamily="34" charset="0"/>
            </a:endParaRPr>
          </a:p>
          <a:p>
            <a:pPr eaLnBrk="1" hangingPunct="1"/>
            <a:endParaRPr lang="ar-SA" sz="280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765175"/>
            <a:ext cx="8229600" cy="4751388"/>
          </a:xfrm>
        </p:spPr>
        <p:style>
          <a:lnRef idx="1">
            <a:schemeClr val="accent4"/>
          </a:lnRef>
          <a:fillRef idx="2">
            <a:schemeClr val="accent4"/>
          </a:fillRef>
          <a:effectRef idx="1">
            <a:schemeClr val="accent4"/>
          </a:effectRef>
          <a:fontRef idx="minor">
            <a:schemeClr val="dk1"/>
          </a:fontRef>
        </p:style>
        <p:txBody>
          <a:bodyPr rtlCol="1">
            <a:normAutofit/>
          </a:bodyPr>
          <a:lstStyle/>
          <a:p>
            <a:pPr eaLnBrk="1" fontAlgn="auto" hangingPunct="1">
              <a:spcAft>
                <a:spcPts val="0"/>
              </a:spcAft>
              <a:buFont typeface="Arial" pitchFamily="34" charset="0"/>
              <a:buNone/>
              <a:defRPr/>
            </a:pPr>
            <a:r>
              <a:rPr lang="ar-SA" dirty="0"/>
              <a:t>  بقصد بالحماية </a:t>
            </a:r>
            <a:r>
              <a:rPr lang="ar-SA" dirty="0" err="1"/>
              <a:t>الوالديه</a:t>
            </a:r>
            <a:r>
              <a:rPr lang="ar-SA" dirty="0"/>
              <a:t> الزائدة قيام أولياء الأمور بالاهتمام بالطفل المعوق بشكل مبالغ فيه والدفاع عنه بطريقة تفوق المستويات الطبيعية وتدليله بشكل قد يفسده والقيام بعمل كثير من الأشياء التي قد يستطيع هو عملها بشكل مستقل أو بقليل من المساعدة والتدريب .</a:t>
            </a:r>
          </a:p>
          <a:p>
            <a:pPr eaLnBrk="1" fontAlgn="auto" hangingPunct="1">
              <a:spcAft>
                <a:spcPts val="0"/>
              </a:spcAft>
              <a:buFont typeface="Arial" pitchFamily="34" charset="0"/>
              <a:buNone/>
              <a:defRPr/>
            </a:pPr>
            <a:r>
              <a:rPr lang="ar-SA" dirty="0"/>
              <a:t>وقد يعكس هذا الموقف من أولياء إحساسا بالذنب تجاه الطفل المعوق. ومهما كانت أسبابه الحقيقية فهو ليس في صالح الطفل ذلك انه ينطوي على حرمانه من فرص التعلم والنمو.</a:t>
            </a:r>
            <a:endParaRPr lang="en-US" dirty="0"/>
          </a:p>
          <a:p>
            <a:pPr eaLnBrk="1" fontAlgn="auto" hangingPunct="1">
              <a:spcAft>
                <a:spcPts val="0"/>
              </a:spcAft>
              <a:defRPr/>
            </a:pP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عنوان 1"/>
          <p:cNvSpPr>
            <a:spLocks noGrp="1"/>
          </p:cNvSpPr>
          <p:nvPr>
            <p:ph type="title"/>
          </p:nvPr>
        </p:nvSpPr>
        <p:spPr/>
        <p:txBody>
          <a:bodyPr/>
          <a:lstStyle/>
          <a:p>
            <a:pPr eaLnBrk="1" hangingPunct="1">
              <a:defRPr/>
            </a:pPr>
            <a:r>
              <a:rPr lang="ar-SA" b="1" dirty="0">
                <a:solidFill>
                  <a:schemeClr val="accent2">
                    <a:lumMod val="60000"/>
                    <a:lumOff val="40000"/>
                  </a:schemeClr>
                </a:solidFill>
              </a:rPr>
              <a:t>ردود فعل أولياء الأمور للإعاقة  </a:t>
            </a:r>
          </a:p>
        </p:txBody>
      </p:sp>
      <p:sp>
        <p:nvSpPr>
          <p:cNvPr id="3" name="عنصر نائب للمحتوى 2"/>
          <p:cNvSpPr>
            <a:spLocks noGrp="1"/>
          </p:cNvSpPr>
          <p:nvPr>
            <p:ph idx="1"/>
          </p:nvPr>
        </p:nvSpPr>
        <p:spPr>
          <a:ln w="76200">
            <a:solidFill>
              <a:schemeClr val="accent2">
                <a:lumMod val="60000"/>
                <a:lumOff val="40000"/>
              </a:schemeClr>
            </a:solidFill>
          </a:ln>
        </p:spPr>
        <p:txBody>
          <a:bodyPr rtlCol="1">
            <a:normAutofit fontScale="77500" lnSpcReduction="20000"/>
          </a:bodyPr>
          <a:lstStyle/>
          <a:p>
            <a:pPr eaLnBrk="1" fontAlgn="auto" hangingPunct="1">
              <a:spcAft>
                <a:spcPts val="0"/>
              </a:spcAft>
              <a:buFont typeface="Arial" pitchFamily="34" charset="0"/>
              <a:buNone/>
              <a:defRPr/>
            </a:pPr>
            <a:endParaRPr lang="en-US" b="1" dirty="0"/>
          </a:p>
          <a:p>
            <a:pPr eaLnBrk="1" fontAlgn="auto" hangingPunct="1">
              <a:spcAft>
                <a:spcPts val="0"/>
              </a:spcAft>
              <a:buFont typeface="Arial" pitchFamily="34" charset="0"/>
              <a:buNone/>
              <a:defRPr/>
            </a:pPr>
            <a:r>
              <a:rPr lang="ar-SA" b="1" dirty="0"/>
              <a:t>1ـ الصدمة</a:t>
            </a:r>
          </a:p>
          <a:p>
            <a:pPr eaLnBrk="1" fontAlgn="auto" hangingPunct="1">
              <a:spcAft>
                <a:spcPts val="0"/>
              </a:spcAft>
              <a:buFont typeface="Arial" pitchFamily="34" charset="0"/>
              <a:buNone/>
              <a:defRPr/>
            </a:pPr>
            <a:r>
              <a:rPr lang="ar-SA" b="1" dirty="0"/>
              <a:t>2ـ النكران</a:t>
            </a:r>
          </a:p>
          <a:p>
            <a:pPr eaLnBrk="1" fontAlgn="auto" hangingPunct="1">
              <a:spcAft>
                <a:spcPts val="0"/>
              </a:spcAft>
              <a:buFont typeface="Arial" pitchFamily="34" charset="0"/>
              <a:buNone/>
              <a:defRPr/>
            </a:pPr>
            <a:r>
              <a:rPr lang="ar-SA" b="1" dirty="0"/>
              <a:t>3ـ الغضب والعدوانية</a:t>
            </a:r>
          </a:p>
          <a:p>
            <a:pPr eaLnBrk="1" fontAlgn="auto" hangingPunct="1">
              <a:spcAft>
                <a:spcPts val="0"/>
              </a:spcAft>
              <a:buFont typeface="Arial" pitchFamily="34" charset="0"/>
              <a:buNone/>
              <a:defRPr/>
            </a:pPr>
            <a:r>
              <a:rPr lang="ar-SA" b="1" dirty="0"/>
              <a:t>4ـ الشعور بالذنب</a:t>
            </a:r>
          </a:p>
          <a:p>
            <a:pPr eaLnBrk="1" fontAlgn="auto" hangingPunct="1">
              <a:spcAft>
                <a:spcPts val="0"/>
              </a:spcAft>
              <a:buFont typeface="Arial" pitchFamily="34" charset="0"/>
              <a:buNone/>
              <a:defRPr/>
            </a:pPr>
            <a:r>
              <a:rPr lang="ar-SA" b="1" dirty="0"/>
              <a:t>5ـ الحداد والشعور بالأسى</a:t>
            </a:r>
          </a:p>
          <a:p>
            <a:pPr eaLnBrk="1" fontAlgn="auto" hangingPunct="1">
              <a:spcAft>
                <a:spcPts val="0"/>
              </a:spcAft>
              <a:buFont typeface="Arial" pitchFamily="34" charset="0"/>
              <a:buNone/>
              <a:defRPr/>
            </a:pPr>
            <a:r>
              <a:rPr lang="ar-SA" b="1" dirty="0"/>
              <a:t>6ـ الاكتئاب والانسحاب</a:t>
            </a:r>
          </a:p>
          <a:p>
            <a:pPr eaLnBrk="1" fontAlgn="auto" hangingPunct="1">
              <a:spcAft>
                <a:spcPts val="0"/>
              </a:spcAft>
              <a:buFont typeface="Arial" pitchFamily="34" charset="0"/>
              <a:buNone/>
              <a:defRPr/>
            </a:pPr>
            <a:r>
              <a:rPr lang="ar-SA" b="1" dirty="0"/>
              <a:t>7ـ الأمل غير واقعي</a:t>
            </a:r>
          </a:p>
          <a:p>
            <a:pPr eaLnBrk="1" fontAlgn="auto" hangingPunct="1">
              <a:spcAft>
                <a:spcPts val="0"/>
              </a:spcAft>
              <a:buFont typeface="Arial" pitchFamily="34" charset="0"/>
              <a:buNone/>
              <a:defRPr/>
            </a:pPr>
            <a:r>
              <a:rPr lang="ar-SA" b="1" dirty="0"/>
              <a:t>8ـ الرفض والتجنب</a:t>
            </a:r>
          </a:p>
          <a:p>
            <a:pPr eaLnBrk="1" fontAlgn="auto" hangingPunct="1">
              <a:spcAft>
                <a:spcPts val="0"/>
              </a:spcAft>
              <a:buFont typeface="Arial" pitchFamily="34" charset="0"/>
              <a:buNone/>
              <a:defRPr/>
            </a:pPr>
            <a:r>
              <a:rPr lang="ar-SA" b="1" dirty="0"/>
              <a:t>9ـ الحماية المفرطة</a:t>
            </a:r>
          </a:p>
          <a:p>
            <a:pPr eaLnBrk="1" fontAlgn="auto" hangingPunct="1">
              <a:spcAft>
                <a:spcPts val="0"/>
              </a:spcAft>
              <a:buFont typeface="Arial" pitchFamily="34" charset="0"/>
              <a:buNone/>
              <a:defRPr/>
            </a:pPr>
            <a:r>
              <a:rPr lang="ar-SA" b="1" dirty="0"/>
              <a:t>10ـ القبول والتكيف</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مستدير الزوايا 3"/>
          <p:cNvSpPr/>
          <p:nvPr/>
        </p:nvSpPr>
        <p:spPr>
          <a:xfrm>
            <a:off x="323850" y="1428750"/>
            <a:ext cx="8496300" cy="4879975"/>
          </a:xfrm>
          <a:prstGeom prst="roundRect">
            <a:avLst/>
          </a:prstGeom>
        </p:spPr>
        <p:style>
          <a:lnRef idx="2">
            <a:schemeClr val="accent2"/>
          </a:lnRef>
          <a:fillRef idx="1">
            <a:schemeClr val="lt1"/>
          </a:fillRef>
          <a:effectRef idx="0">
            <a:schemeClr val="accent2"/>
          </a:effectRef>
          <a:fontRef idx="minor">
            <a:schemeClr val="dk1"/>
          </a:fontRef>
        </p:style>
        <p:txBody>
          <a:bodyPr rtlCol="1" anchor="ctr"/>
          <a:lstStyle/>
          <a:p>
            <a:pPr algn="ctr" fontAlgn="auto">
              <a:spcBef>
                <a:spcPts val="0"/>
              </a:spcBef>
              <a:spcAft>
                <a:spcPts val="0"/>
              </a:spcAft>
              <a:defRPr/>
            </a:pPr>
            <a:endParaRPr lang="ar-SA"/>
          </a:p>
        </p:txBody>
      </p:sp>
      <p:sp>
        <p:nvSpPr>
          <p:cNvPr id="20483" name="عنصر نائب للمحتوى 2"/>
          <p:cNvSpPr>
            <a:spLocks noGrp="1"/>
          </p:cNvSpPr>
          <p:nvPr>
            <p:ph idx="1"/>
          </p:nvPr>
        </p:nvSpPr>
        <p:spPr/>
        <p:txBody>
          <a:bodyPr/>
          <a:lstStyle/>
          <a:p>
            <a:pPr eaLnBrk="1" hangingPunct="1"/>
            <a:r>
              <a:rPr lang="ar-SA" sz="2400" b="1">
                <a:solidFill>
                  <a:srgbClr val="FF0000"/>
                </a:solidFill>
              </a:rPr>
              <a:t>حالة الوالدين وردود أفعالهم في هذه المرحلة:-</a:t>
            </a:r>
            <a:endParaRPr lang="en-US" sz="2400" b="1">
              <a:solidFill>
                <a:srgbClr val="FF0000"/>
              </a:solidFill>
              <a:cs typeface="Arial" pitchFamily="34" charset="0"/>
            </a:endParaRPr>
          </a:p>
          <a:p>
            <a:pPr lvl="1" eaLnBrk="1" hangingPunct="1"/>
            <a:r>
              <a:rPr lang="ar-SA" sz="2400" b="1"/>
              <a:t>على صعوبة المراحل التي يمر بها أولياء أمور الأطفال المعوقين في رحلة التعايش مع الإعاقة  وفهم حاجات الطفل ومشكلاته فهم غالبا ما يقبلون الأمر الواقع ويقبلون الطفل على ما هو عليه في نهاية المطاف.</a:t>
            </a:r>
            <a:endParaRPr lang="en-US" sz="2400" b="1">
              <a:cs typeface="Arial" pitchFamily="34" charset="0"/>
            </a:endParaRPr>
          </a:p>
          <a:p>
            <a:pPr lvl="1" eaLnBrk="1" hangingPunct="1"/>
            <a:r>
              <a:rPr lang="ar-SA" sz="2400" b="1"/>
              <a:t>ولذلك فهم يشرعون في البحث عن البرامج التعليمية والتدريبية التي من شانها مساعدة الطفل ودعمه ويبذلون جهودا لتحقيق الأهداف المناسبة له بالتعاون مع الأخصائيين.</a:t>
            </a:r>
            <a:endParaRPr lang="en-US" sz="2400" b="1">
              <a:cs typeface="Arial" pitchFamily="34" charset="0"/>
            </a:endParaRPr>
          </a:p>
          <a:p>
            <a:pPr lvl="1" eaLnBrk="1" hangingPunct="1"/>
            <a:r>
              <a:rPr lang="ar-SA" sz="2400" b="1"/>
              <a:t>يرى كثيرون أن بلوغ أولياء الأمور مستوى التكيف لا يعني أن الشعور بالأسى قد انتهى تماما  فثمة مراحل انتقالية مختلفة يمر بها أولياء الأمور فيشعرون بالحزن مجددا ويطلق البعض على ذلك مصطلح الأسى المزمن.</a:t>
            </a:r>
            <a:endParaRPr lang="en-US" sz="2400" b="1">
              <a:cs typeface="Arial" pitchFamily="34" charset="0"/>
            </a:endParaRPr>
          </a:p>
          <a:p>
            <a:pPr eaLnBrk="1" hangingPunct="1"/>
            <a:endParaRPr lang="ar-SA" b="1"/>
          </a:p>
        </p:txBody>
      </p:sp>
      <p:sp>
        <p:nvSpPr>
          <p:cNvPr id="20484" name="مستطيل 4"/>
          <p:cNvSpPr>
            <a:spLocks noChangeArrowheads="1"/>
          </p:cNvSpPr>
          <p:nvPr/>
        </p:nvSpPr>
        <p:spPr bwMode="auto">
          <a:xfrm>
            <a:off x="2201863" y="642938"/>
            <a:ext cx="5924550" cy="708025"/>
          </a:xfrm>
          <a:prstGeom prst="rect">
            <a:avLst/>
          </a:prstGeom>
          <a:noFill/>
          <a:ln w="9525">
            <a:noFill/>
            <a:miter lim="800000"/>
            <a:headEnd/>
            <a:tailEnd/>
          </a:ln>
        </p:spPr>
        <p:txBody>
          <a:bodyPr wrap="none">
            <a:spAutoFit/>
          </a:bodyPr>
          <a:lstStyle/>
          <a:p>
            <a:r>
              <a:rPr lang="ar-SA" sz="4000" b="1">
                <a:solidFill>
                  <a:srgbClr val="FF0000"/>
                </a:solidFill>
              </a:rPr>
              <a:t>المرحلة العاشرة:- القبول والتكيف.</a:t>
            </a:r>
            <a:endParaRPr lang="en-US" sz="4000">
              <a:solidFill>
                <a:srgbClr val="FF0000"/>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وسيلة شرح على شكل سحابة 3"/>
          <p:cNvSpPr/>
          <p:nvPr/>
        </p:nvSpPr>
        <p:spPr>
          <a:xfrm>
            <a:off x="2071670" y="1142984"/>
            <a:ext cx="5286412" cy="3000396"/>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sp>
        <p:nvSpPr>
          <p:cNvPr id="2" name="عنوان 1"/>
          <p:cNvSpPr>
            <a:spLocks noGrp="1"/>
          </p:cNvSpPr>
          <p:nvPr>
            <p:ph type="title"/>
          </p:nvPr>
        </p:nvSpPr>
        <p:spPr>
          <a:xfrm>
            <a:off x="500034" y="1142984"/>
            <a:ext cx="8229600" cy="2868610"/>
          </a:xfrm>
        </p:spPr>
        <p:txBody>
          <a:bodyPr/>
          <a:lstStyle/>
          <a:p>
            <a:r>
              <a:rPr lang="ar-SA" dirty="0"/>
              <a:t>شكراً لحسن استماعكم</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rtlCol="1">
            <a:normAutofit fontScale="90000"/>
          </a:bodyPr>
          <a:lstStyle/>
          <a:p>
            <a:pPr eaLnBrk="1" fontAlgn="auto" hangingPunct="1">
              <a:spcAft>
                <a:spcPts val="0"/>
              </a:spcAft>
              <a:defRPr/>
            </a:pPr>
            <a:r>
              <a:rPr lang="ar-SA" b="1" dirty="0">
                <a:solidFill>
                  <a:srgbClr val="FF0000"/>
                </a:solidFill>
              </a:rPr>
              <a:t>المدى الواسع لردود الفعل </a:t>
            </a:r>
            <a:br>
              <a:rPr lang="en-US" dirty="0">
                <a:solidFill>
                  <a:srgbClr val="FF0000"/>
                </a:solidFill>
              </a:rPr>
            </a:br>
            <a:endParaRPr lang="ar-SA" dirty="0">
              <a:solidFill>
                <a:srgbClr val="FF0000"/>
              </a:solidFill>
            </a:endParaRPr>
          </a:p>
        </p:txBody>
      </p:sp>
      <p:sp>
        <p:nvSpPr>
          <p:cNvPr id="3" name="عنصر نائب للمحتوى 2"/>
          <p:cNvSpPr>
            <a:spLocks noGrp="1"/>
          </p:cNvSpPr>
          <p:nvPr>
            <p:ph idx="1"/>
          </p:nvPr>
        </p:nvSpPr>
        <p:spPr>
          <a:xfrm>
            <a:off x="457200" y="1412875"/>
            <a:ext cx="8229600" cy="4713288"/>
          </a:xfrm>
        </p:spPr>
        <p:style>
          <a:lnRef idx="1">
            <a:schemeClr val="accent2"/>
          </a:lnRef>
          <a:fillRef idx="2">
            <a:schemeClr val="accent2"/>
          </a:fillRef>
          <a:effectRef idx="1">
            <a:schemeClr val="accent2"/>
          </a:effectRef>
          <a:fontRef idx="minor">
            <a:schemeClr val="dk1"/>
          </a:fontRef>
        </p:style>
        <p:txBody>
          <a:bodyPr rtlCol="1">
            <a:noAutofit/>
          </a:bodyPr>
          <a:lstStyle/>
          <a:p>
            <a:pPr eaLnBrk="1" fontAlgn="auto" hangingPunct="1">
              <a:spcAft>
                <a:spcPts val="0"/>
              </a:spcAft>
              <a:defRPr/>
            </a:pPr>
            <a:r>
              <a:rPr lang="ar-SA" sz="2800" dirty="0"/>
              <a:t>تشير الأدبيات التربوية الخاصة إلى أن العملية الصعبة التي يواجهها أولياء الأمور في التكيف والتعايش مع إعاقات أطفالهم تتضمن جملة من المراحل المحددة المتسلسلة. ولكن أولياء الأمور لا يشكلون مجموعة متجانسة.</a:t>
            </a:r>
            <a:endParaRPr lang="en-US" sz="2800" dirty="0"/>
          </a:p>
          <a:p>
            <a:pPr eaLnBrk="1" fontAlgn="auto" hangingPunct="1">
              <a:spcAft>
                <a:spcPts val="0"/>
              </a:spcAft>
              <a:defRPr/>
            </a:pPr>
            <a:r>
              <a:rPr lang="ar-SA" sz="2800" dirty="0"/>
              <a:t> أن أولياء أمور الأطفال المعوقين قد يظهر لديهم مشاعر وردود فعل عامة مشتركة ولكنهم قد يمرون بمدى مختلف من ردود الفعل في أوقات مختلفة.</a:t>
            </a:r>
            <a:endParaRPr lang="en-US" sz="2800" dirty="0"/>
          </a:p>
          <a:p>
            <a:pPr eaLnBrk="1" fontAlgn="auto" hangingPunct="1">
              <a:spcAft>
                <a:spcPts val="0"/>
              </a:spcAft>
              <a:defRPr/>
            </a:pPr>
            <a:r>
              <a:rPr lang="ar-SA" sz="2800" dirty="0"/>
              <a:t>بناء على ذلك فإن المؤلفين يشيرون إلى عدم موافقتهم على مقولة أن أولياء أمور الأطفال المعوقين يمرون بسلسلة منتظمة من مراحل التكيف أو أنهم يصلون في النهاية إلى مرحلة القبول.</a:t>
            </a:r>
            <a:endParaRPr lang="en-US" sz="2800" dirty="0"/>
          </a:p>
          <a:p>
            <a:pPr eaLnBrk="1" fontAlgn="auto" hangingPunct="1">
              <a:spcAft>
                <a:spcPts val="0"/>
              </a:spcAft>
              <a:defRPr/>
            </a:pPr>
            <a:endParaRPr lang="ar-SA" sz="28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عنوان 1"/>
          <p:cNvSpPr>
            <a:spLocks noGrp="1"/>
          </p:cNvSpPr>
          <p:nvPr>
            <p:ph type="title"/>
          </p:nvPr>
        </p:nvSpPr>
        <p:spPr>
          <a:xfrm>
            <a:off x="468313" y="285750"/>
            <a:ext cx="8229600" cy="996950"/>
          </a:xfrm>
        </p:spPr>
        <p:txBody>
          <a:bodyPr/>
          <a:lstStyle/>
          <a:p>
            <a:pPr eaLnBrk="1" hangingPunct="1"/>
            <a:br>
              <a:rPr lang="ar-SA" sz="2400" b="1" dirty="0">
                <a:solidFill>
                  <a:srgbClr val="FF0000"/>
                </a:solidFill>
              </a:rPr>
            </a:br>
            <a:r>
              <a:rPr lang="ar-SA" sz="2400" b="1" dirty="0">
                <a:solidFill>
                  <a:srgbClr val="FF0000"/>
                </a:solidFill>
              </a:rPr>
              <a:t> ردود الفعل التي أشارت إليها بعض الدراسات التي أجريت في عقد السبعينات حول استجابة أولياء أمور للأطفال المعوقين، وتستخدم مصطلحات وأوصاف عامة كثيرة ومتباينة.</a:t>
            </a:r>
            <a:br>
              <a:rPr lang="en-US" sz="2400" dirty="0">
                <a:cs typeface="Times New Roman" pitchFamily="18" charset="0"/>
              </a:rPr>
            </a:br>
            <a:r>
              <a:rPr lang="ar-SA" sz="2400" b="1" dirty="0">
                <a:solidFill>
                  <a:srgbClr val="FF0000"/>
                </a:solidFill>
              </a:rPr>
              <a:t> .  </a:t>
            </a:r>
            <a:endParaRPr lang="ar-SA" sz="2400" dirty="0">
              <a:solidFill>
                <a:srgbClr val="FF0000"/>
              </a:solidFill>
            </a:endParaRPr>
          </a:p>
        </p:txBody>
      </p:sp>
      <p:graphicFrame>
        <p:nvGraphicFramePr>
          <p:cNvPr id="4" name="عنصر نائب للمحتوى 3"/>
          <p:cNvGraphicFramePr>
            <a:graphicFrameLocks noGrp="1"/>
          </p:cNvGraphicFramePr>
          <p:nvPr>
            <p:ph idx="1"/>
          </p:nvPr>
        </p:nvGraphicFramePr>
        <p:xfrm>
          <a:off x="539750" y="1484313"/>
          <a:ext cx="8229600" cy="5242560"/>
        </p:xfrm>
        <a:graphic>
          <a:graphicData uri="http://schemas.openxmlformats.org/drawingml/2006/table">
            <a:tbl>
              <a:tblPr rtl="1" firstRow="1" bandRow="1">
                <a:tableStyleId>{5C22544A-7EE6-4342-B048-85BDC9FD1C3A}</a:tableStyleId>
              </a:tblPr>
              <a:tblGrid>
                <a:gridCol w="2094858">
                  <a:extLst>
                    <a:ext uri="{9D8B030D-6E8A-4147-A177-3AD203B41FA5}">
                      <a16:colId xmlns:a16="http://schemas.microsoft.com/office/drawing/2014/main" val="20000"/>
                    </a:ext>
                  </a:extLst>
                </a:gridCol>
                <a:gridCol w="6134742">
                  <a:extLst>
                    <a:ext uri="{9D8B030D-6E8A-4147-A177-3AD203B41FA5}">
                      <a16:colId xmlns:a16="http://schemas.microsoft.com/office/drawing/2014/main" val="20001"/>
                    </a:ext>
                  </a:extLst>
                </a:gridCol>
              </a:tblGrid>
              <a:tr h="370840">
                <a:tc>
                  <a:txBody>
                    <a:bodyPr/>
                    <a:lstStyle/>
                    <a:p>
                      <a:pPr rtl="1"/>
                      <a:r>
                        <a:rPr lang="ar-SA" sz="2000" b="1" dirty="0"/>
                        <a:t> الباحث</a:t>
                      </a:r>
                    </a:p>
                  </a:txBody>
                  <a:tcPr/>
                </a:tc>
                <a:tc>
                  <a:txBody>
                    <a:bodyPr/>
                    <a:lstStyle/>
                    <a:p>
                      <a:pPr rtl="1"/>
                      <a:r>
                        <a:rPr lang="ar-SA" sz="2000" b="1" dirty="0"/>
                        <a:t>مراحل التكيف وردود الفعل</a:t>
                      </a:r>
                    </a:p>
                  </a:txBody>
                  <a:tcPr/>
                </a:tc>
                <a:extLst>
                  <a:ext uri="{0D108BD9-81ED-4DB2-BD59-A6C34878D82A}">
                    <a16:rowId xmlns:a16="http://schemas.microsoft.com/office/drawing/2014/main" val="10000"/>
                  </a:ext>
                </a:extLst>
              </a:tr>
              <a:tr h="370840">
                <a:tc>
                  <a:txBody>
                    <a:bodyPr/>
                    <a:lstStyle/>
                    <a:p>
                      <a:pPr rtl="1"/>
                      <a:r>
                        <a:rPr lang="ar-SA" sz="2000" b="1" dirty="0" err="1"/>
                        <a:t>هاويل</a:t>
                      </a:r>
                      <a:endParaRPr lang="ar-SA" sz="2000" b="1" dirty="0"/>
                    </a:p>
                  </a:txBody>
                  <a:tcPr/>
                </a:tc>
                <a:tc>
                  <a:txBody>
                    <a:bodyPr/>
                    <a:lstStyle/>
                    <a:p>
                      <a:pPr lvl="0" rtl="1"/>
                      <a:r>
                        <a:rPr lang="en-US" sz="2000" b="1" kern="1200" dirty="0">
                          <a:solidFill>
                            <a:schemeClr val="dk1"/>
                          </a:solidFill>
                          <a:latin typeface="+mn-lt"/>
                          <a:ea typeface="+mn-ea"/>
                          <a:cs typeface="+mn-cs"/>
                        </a:rPr>
                        <a:t>1</a:t>
                      </a:r>
                      <a:r>
                        <a:rPr lang="ar-SA" sz="2000" b="1" kern="1200" dirty="0">
                          <a:solidFill>
                            <a:schemeClr val="dk1"/>
                          </a:solidFill>
                          <a:latin typeface="+mn-lt"/>
                          <a:ea typeface="+mn-ea"/>
                          <a:cs typeface="+mn-cs"/>
                        </a:rPr>
                        <a:t>فقدان التوازن النفسي والتحطم والصدمة والحذر العاطفي والحداد على الطفل الذي فقد.</a:t>
                      </a:r>
                      <a:endParaRPr lang="en-US" sz="2000" b="1" kern="1200" dirty="0">
                        <a:solidFill>
                          <a:schemeClr val="dk1"/>
                        </a:solidFill>
                        <a:latin typeface="+mn-lt"/>
                        <a:ea typeface="+mn-ea"/>
                        <a:cs typeface="+mn-cs"/>
                      </a:endParaRPr>
                    </a:p>
                    <a:p>
                      <a:pPr lvl="0" rtl="1"/>
                      <a:r>
                        <a:rPr lang="en-US" sz="2000" b="1" kern="1200" dirty="0">
                          <a:solidFill>
                            <a:schemeClr val="dk1"/>
                          </a:solidFill>
                          <a:latin typeface="+mn-lt"/>
                          <a:ea typeface="+mn-ea"/>
                          <a:cs typeface="+mn-cs"/>
                        </a:rPr>
                        <a:t>2</a:t>
                      </a:r>
                      <a:r>
                        <a:rPr lang="ar-SA" sz="2000" b="1" kern="1200" dirty="0">
                          <a:solidFill>
                            <a:schemeClr val="dk1"/>
                          </a:solidFill>
                          <a:latin typeface="+mn-lt"/>
                          <a:ea typeface="+mn-ea"/>
                          <a:cs typeface="+mn-cs"/>
                        </a:rPr>
                        <a:t>التبرير العقلي والنكران والبحث عن علاج سحري(التسوق).</a:t>
                      </a:r>
                      <a:endParaRPr lang="en-US" sz="2000" b="1" kern="1200" dirty="0">
                        <a:solidFill>
                          <a:schemeClr val="dk1"/>
                        </a:solidFill>
                        <a:latin typeface="+mn-lt"/>
                        <a:ea typeface="+mn-ea"/>
                        <a:cs typeface="+mn-cs"/>
                      </a:endParaRPr>
                    </a:p>
                    <a:p>
                      <a:r>
                        <a:rPr lang="en-US" sz="2000" b="1" kern="1200" dirty="0">
                          <a:solidFill>
                            <a:schemeClr val="dk1"/>
                          </a:solidFill>
                          <a:latin typeface="+mn-lt"/>
                          <a:ea typeface="+mn-ea"/>
                          <a:cs typeface="+mn-cs"/>
                        </a:rPr>
                        <a:t>3</a:t>
                      </a:r>
                      <a:r>
                        <a:rPr lang="ar-SA" sz="2000" b="1" kern="1200" dirty="0">
                          <a:solidFill>
                            <a:schemeClr val="dk1"/>
                          </a:solidFill>
                          <a:latin typeface="+mn-lt"/>
                          <a:ea typeface="+mn-ea"/>
                          <a:cs typeface="+mn-cs"/>
                        </a:rPr>
                        <a:t>استعادة التوازن النفسي</a:t>
                      </a:r>
                      <a:endParaRPr lang="ar-SA" sz="2000" b="1" dirty="0"/>
                    </a:p>
                  </a:txBody>
                  <a:tcPr/>
                </a:tc>
                <a:extLst>
                  <a:ext uri="{0D108BD9-81ED-4DB2-BD59-A6C34878D82A}">
                    <a16:rowId xmlns:a16="http://schemas.microsoft.com/office/drawing/2014/main" val="10001"/>
                  </a:ext>
                </a:extLst>
              </a:tr>
              <a:tr h="370840">
                <a:tc>
                  <a:txBody>
                    <a:bodyPr/>
                    <a:lstStyle/>
                    <a:p>
                      <a:pPr rtl="1"/>
                      <a:r>
                        <a:rPr lang="ar-SA" sz="2000" b="1" dirty="0" err="1"/>
                        <a:t>هوبر</a:t>
                      </a:r>
                      <a:endParaRPr lang="ar-SA" sz="2000" b="1" dirty="0"/>
                    </a:p>
                  </a:txBody>
                  <a:tcPr/>
                </a:tc>
                <a:tc>
                  <a:txBody>
                    <a:bodyPr/>
                    <a:lstStyle/>
                    <a:p>
                      <a:pPr lvl="0" rtl="1"/>
                      <a:r>
                        <a:rPr lang="ar-SA" sz="2000" b="1" kern="1200" dirty="0">
                          <a:solidFill>
                            <a:schemeClr val="dk1"/>
                          </a:solidFill>
                          <a:latin typeface="+mn-lt"/>
                          <a:ea typeface="+mn-ea"/>
                          <a:cs typeface="+mn-cs"/>
                        </a:rPr>
                        <a:t>1النكران.</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2الغضب.</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3المساومة.</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4الاكتئاب.</a:t>
                      </a:r>
                      <a:endParaRPr lang="en-US" sz="2000" b="1" kern="1200" dirty="0">
                        <a:solidFill>
                          <a:schemeClr val="dk1"/>
                        </a:solidFill>
                        <a:latin typeface="+mn-lt"/>
                        <a:ea typeface="+mn-ea"/>
                        <a:cs typeface="+mn-cs"/>
                      </a:endParaRPr>
                    </a:p>
                    <a:p>
                      <a:r>
                        <a:rPr lang="ar-SA" sz="2000" b="1" kern="1200" dirty="0">
                          <a:solidFill>
                            <a:schemeClr val="dk1"/>
                          </a:solidFill>
                          <a:latin typeface="+mn-lt"/>
                          <a:ea typeface="+mn-ea"/>
                          <a:cs typeface="+mn-cs"/>
                        </a:rPr>
                        <a:t>5القبول</a:t>
                      </a:r>
                      <a:endParaRPr lang="ar-SA" sz="2000" b="1" dirty="0"/>
                    </a:p>
                  </a:txBody>
                  <a:tcPr/>
                </a:tc>
                <a:extLst>
                  <a:ext uri="{0D108BD9-81ED-4DB2-BD59-A6C34878D82A}">
                    <a16:rowId xmlns:a16="http://schemas.microsoft.com/office/drawing/2014/main" val="10002"/>
                  </a:ext>
                </a:extLst>
              </a:tr>
              <a:tr h="370840">
                <a:tc>
                  <a:txBody>
                    <a:bodyPr/>
                    <a:lstStyle/>
                    <a:p>
                      <a:pPr rtl="1"/>
                      <a:r>
                        <a:rPr lang="ar-SA" sz="2000" b="1" dirty="0"/>
                        <a:t>رايت</a:t>
                      </a:r>
                    </a:p>
                  </a:txBody>
                  <a:tcPr/>
                </a:tc>
                <a:tc>
                  <a:txBody>
                    <a:bodyPr/>
                    <a:lstStyle/>
                    <a:p>
                      <a:pPr lvl="0" rtl="1"/>
                      <a:r>
                        <a:rPr lang="ar-SA" sz="2000" b="1" kern="1200" dirty="0">
                          <a:solidFill>
                            <a:schemeClr val="dk1"/>
                          </a:solidFill>
                          <a:latin typeface="+mn-lt"/>
                          <a:ea typeface="+mn-ea"/>
                          <a:cs typeface="+mn-cs"/>
                        </a:rPr>
                        <a:t>1الصدمة.</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2النكران.</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3الشعور بالذنب والغضب.</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4الشعور بالعار والعذاب.</a:t>
                      </a:r>
                      <a:endParaRPr lang="en-US" sz="2000" b="1" kern="1200" dirty="0">
                        <a:solidFill>
                          <a:schemeClr val="dk1"/>
                        </a:solidFill>
                        <a:latin typeface="+mn-lt"/>
                        <a:ea typeface="+mn-ea"/>
                        <a:cs typeface="+mn-cs"/>
                      </a:endParaRPr>
                    </a:p>
                    <a:p>
                      <a:pPr lvl="0" rtl="1"/>
                      <a:r>
                        <a:rPr lang="ar-SA" sz="2000" b="1" kern="1200" dirty="0">
                          <a:solidFill>
                            <a:schemeClr val="dk1"/>
                          </a:solidFill>
                          <a:latin typeface="+mn-lt"/>
                          <a:ea typeface="+mn-ea"/>
                          <a:cs typeface="+mn-cs"/>
                        </a:rPr>
                        <a:t>5الاكتئاب.</a:t>
                      </a:r>
                      <a:endParaRPr lang="en-US" sz="2000" b="1" kern="1200" dirty="0">
                        <a:solidFill>
                          <a:schemeClr val="dk1"/>
                        </a:solidFill>
                        <a:latin typeface="+mn-lt"/>
                        <a:ea typeface="+mn-ea"/>
                        <a:cs typeface="+mn-cs"/>
                      </a:endParaRPr>
                    </a:p>
                    <a:p>
                      <a:r>
                        <a:rPr lang="ar-SA" sz="2000" b="1" kern="1200" dirty="0">
                          <a:solidFill>
                            <a:schemeClr val="dk1"/>
                          </a:solidFill>
                          <a:latin typeface="+mn-lt"/>
                          <a:ea typeface="+mn-ea"/>
                          <a:cs typeface="+mn-cs"/>
                        </a:rPr>
                        <a:t>6تجاوز المحنة.</a:t>
                      </a:r>
                      <a:endParaRPr lang="ar-SA" sz="2000" b="1" dirty="0"/>
                    </a:p>
                  </a:txBody>
                  <a:tcPr/>
                </a:tc>
                <a:extLst>
                  <a:ext uri="{0D108BD9-81ED-4DB2-BD59-A6C34878D82A}">
                    <a16:rowId xmlns:a16="http://schemas.microsoft.com/office/drawing/2014/main" val="10003"/>
                  </a:ext>
                </a:extLst>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عنصر نائب للمحتوى 4"/>
          <p:cNvGraphicFramePr>
            <a:graphicFrameLocks noGrp="1"/>
          </p:cNvGraphicFramePr>
          <p:nvPr>
            <p:ph idx="1"/>
          </p:nvPr>
        </p:nvGraphicFramePr>
        <p:xfrm>
          <a:off x="250825" y="1052513"/>
          <a:ext cx="8229600" cy="4297680"/>
        </p:xfrm>
        <a:graphic>
          <a:graphicData uri="http://schemas.openxmlformats.org/drawingml/2006/table">
            <a:tbl>
              <a:tblPr rtl="1" firstRow="1" bandRow="1">
                <a:tableStyleId>{5C22544A-7EE6-4342-B048-85BDC9FD1C3A}</a:tableStyleId>
              </a:tblPr>
              <a:tblGrid>
                <a:gridCol w="1538740">
                  <a:extLst>
                    <a:ext uri="{9D8B030D-6E8A-4147-A177-3AD203B41FA5}">
                      <a16:colId xmlns:a16="http://schemas.microsoft.com/office/drawing/2014/main" val="20000"/>
                    </a:ext>
                  </a:extLst>
                </a:gridCol>
                <a:gridCol w="6690860">
                  <a:extLst>
                    <a:ext uri="{9D8B030D-6E8A-4147-A177-3AD203B41FA5}">
                      <a16:colId xmlns:a16="http://schemas.microsoft.com/office/drawing/2014/main" val="20001"/>
                    </a:ext>
                  </a:extLst>
                </a:gridCol>
              </a:tblGrid>
              <a:tr h="370840">
                <a:tc>
                  <a:txBody>
                    <a:bodyPr/>
                    <a:lstStyle/>
                    <a:p>
                      <a:pPr rtl="1"/>
                      <a:r>
                        <a:rPr lang="ar-SA" sz="2400" b="1" dirty="0"/>
                        <a:t>الباحث </a:t>
                      </a:r>
                    </a:p>
                  </a:txBody>
                  <a:tcPr/>
                </a:tc>
                <a:tc>
                  <a:txBody>
                    <a:bodyPr/>
                    <a:lstStyle/>
                    <a:p>
                      <a:pPr rtl="1"/>
                      <a:r>
                        <a:rPr lang="ar-SA" sz="2400" b="1" dirty="0"/>
                        <a:t>مراحل التكيف وردود الفعل</a:t>
                      </a:r>
                    </a:p>
                  </a:txBody>
                  <a:tcPr/>
                </a:tc>
                <a:extLst>
                  <a:ext uri="{0D108BD9-81ED-4DB2-BD59-A6C34878D82A}">
                    <a16:rowId xmlns:a16="http://schemas.microsoft.com/office/drawing/2014/main" val="10000"/>
                  </a:ext>
                </a:extLst>
              </a:tr>
              <a:tr h="370840">
                <a:tc>
                  <a:txBody>
                    <a:bodyPr/>
                    <a:lstStyle/>
                    <a:p>
                      <a:pPr rtl="1"/>
                      <a:r>
                        <a:rPr lang="ar-SA" sz="2400" b="1" dirty="0"/>
                        <a:t>كندي</a:t>
                      </a:r>
                    </a:p>
                  </a:txBody>
                  <a:tcPr/>
                </a:tc>
                <a:tc>
                  <a:txBody>
                    <a:bodyPr/>
                    <a:lstStyle/>
                    <a:p>
                      <a:pPr lvl="0" rtl="1"/>
                      <a:r>
                        <a:rPr lang="ar-SA" sz="2400" b="1" kern="1200" dirty="0">
                          <a:solidFill>
                            <a:schemeClr val="dk1"/>
                          </a:solidFill>
                          <a:latin typeface="+mn-lt"/>
                          <a:ea typeface="+mn-ea"/>
                          <a:cs typeface="+mn-cs"/>
                        </a:rPr>
                        <a:t>1الاحتجاج.</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2فقدان الأمل.</a:t>
                      </a:r>
                      <a:endParaRPr lang="en-US" sz="2400" b="1" kern="1200" dirty="0">
                        <a:solidFill>
                          <a:schemeClr val="dk1"/>
                        </a:solidFill>
                        <a:latin typeface="+mn-lt"/>
                        <a:ea typeface="+mn-ea"/>
                        <a:cs typeface="+mn-cs"/>
                      </a:endParaRPr>
                    </a:p>
                    <a:p>
                      <a:r>
                        <a:rPr lang="ar-SA" sz="2400" b="1" kern="1200" dirty="0">
                          <a:solidFill>
                            <a:schemeClr val="dk1"/>
                          </a:solidFill>
                          <a:latin typeface="+mn-lt"/>
                          <a:ea typeface="+mn-ea"/>
                          <a:cs typeface="+mn-cs"/>
                        </a:rPr>
                        <a:t>3الانسحاب.</a:t>
                      </a:r>
                      <a:endParaRPr lang="ar-SA" sz="2400" b="1" dirty="0"/>
                    </a:p>
                  </a:txBody>
                  <a:tcPr/>
                </a:tc>
                <a:extLst>
                  <a:ext uri="{0D108BD9-81ED-4DB2-BD59-A6C34878D82A}">
                    <a16:rowId xmlns:a16="http://schemas.microsoft.com/office/drawing/2014/main" val="10001"/>
                  </a:ext>
                </a:extLst>
              </a:tr>
              <a:tr h="370840">
                <a:tc>
                  <a:txBody>
                    <a:bodyPr/>
                    <a:lstStyle/>
                    <a:p>
                      <a:pPr rtl="1"/>
                      <a:r>
                        <a:rPr lang="ar-SA" sz="2400" b="1" dirty="0" err="1"/>
                        <a:t>لوف</a:t>
                      </a:r>
                      <a:r>
                        <a:rPr lang="ar-SA" sz="2400" b="1" dirty="0"/>
                        <a:t> </a:t>
                      </a:r>
                    </a:p>
                  </a:txBody>
                  <a:tcPr/>
                </a:tc>
                <a:tc>
                  <a:txBody>
                    <a:bodyPr/>
                    <a:lstStyle/>
                    <a:p>
                      <a:pPr lvl="0" rtl="1"/>
                      <a:r>
                        <a:rPr lang="ar-SA" sz="2400" b="1" kern="1200" dirty="0">
                          <a:solidFill>
                            <a:schemeClr val="dk1"/>
                          </a:solidFill>
                          <a:latin typeface="+mn-lt"/>
                          <a:ea typeface="+mn-ea"/>
                          <a:cs typeface="+mn-cs"/>
                        </a:rPr>
                        <a:t>1الصدمة.</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2الرفض.</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3الشعور بالذنب.</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4الشعور بالمرارة.</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5الحسد.</a:t>
                      </a:r>
                      <a:endParaRPr lang="en-US" sz="2400" b="1" kern="1200" dirty="0">
                        <a:solidFill>
                          <a:schemeClr val="dk1"/>
                        </a:solidFill>
                        <a:latin typeface="+mn-lt"/>
                        <a:ea typeface="+mn-ea"/>
                        <a:cs typeface="+mn-cs"/>
                      </a:endParaRPr>
                    </a:p>
                    <a:p>
                      <a:pPr lvl="0" rtl="1"/>
                      <a:r>
                        <a:rPr lang="ar-SA" sz="2400" b="1" kern="1200" dirty="0">
                          <a:solidFill>
                            <a:schemeClr val="dk1"/>
                          </a:solidFill>
                          <a:latin typeface="+mn-lt"/>
                          <a:ea typeface="+mn-ea"/>
                          <a:cs typeface="+mn-cs"/>
                        </a:rPr>
                        <a:t>6الرفض.</a:t>
                      </a:r>
                      <a:endParaRPr lang="en-US" sz="2400" b="1" kern="1200" dirty="0">
                        <a:solidFill>
                          <a:schemeClr val="dk1"/>
                        </a:solidFill>
                        <a:latin typeface="+mn-lt"/>
                        <a:ea typeface="+mn-ea"/>
                        <a:cs typeface="+mn-cs"/>
                      </a:endParaRPr>
                    </a:p>
                    <a:p>
                      <a:r>
                        <a:rPr lang="ar-SA" sz="2400" b="1" kern="1200" dirty="0">
                          <a:solidFill>
                            <a:schemeClr val="dk1"/>
                          </a:solidFill>
                          <a:latin typeface="+mn-lt"/>
                          <a:ea typeface="+mn-ea"/>
                          <a:cs typeface="+mn-cs"/>
                        </a:rPr>
                        <a:t>7التكيف.</a:t>
                      </a:r>
                      <a:endParaRPr lang="ar-SA" sz="2400" b="1" dirty="0"/>
                    </a:p>
                  </a:txBody>
                  <a:tcPr/>
                </a:tc>
                <a:extLst>
                  <a:ext uri="{0D108BD9-81ED-4DB2-BD59-A6C34878D82A}">
                    <a16:rowId xmlns:a16="http://schemas.microsoft.com/office/drawing/2014/main" val="10002"/>
                  </a:ext>
                </a:extLst>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مستطيل 4"/>
          <p:cNvSpPr/>
          <p:nvPr/>
        </p:nvSpPr>
        <p:spPr>
          <a:xfrm>
            <a:off x="395288" y="1196975"/>
            <a:ext cx="8497887" cy="4032250"/>
          </a:xfrm>
          <a:prstGeom prst="rect">
            <a:avLst/>
          </a:prstGeom>
        </p:spPr>
        <p:style>
          <a:lnRef idx="1">
            <a:schemeClr val="accent6"/>
          </a:lnRef>
          <a:fillRef idx="2">
            <a:schemeClr val="accent6"/>
          </a:fillRef>
          <a:effectRef idx="1">
            <a:schemeClr val="accent6"/>
          </a:effectRef>
          <a:fontRef idx="minor">
            <a:schemeClr val="dk1"/>
          </a:fontRef>
        </p:style>
        <p:txBody>
          <a:bodyPr rtlCol="1" anchor="ctr"/>
          <a:lstStyle/>
          <a:p>
            <a:pPr algn="ctr" fontAlgn="auto">
              <a:spcBef>
                <a:spcPts val="0"/>
              </a:spcBef>
              <a:spcAft>
                <a:spcPts val="0"/>
              </a:spcAft>
              <a:defRPr/>
            </a:pPr>
            <a:endParaRPr lang="ar-SA" dirty="0"/>
          </a:p>
        </p:txBody>
      </p:sp>
      <p:sp>
        <p:nvSpPr>
          <p:cNvPr id="7171" name="عنوان 1"/>
          <p:cNvSpPr>
            <a:spLocks noGrp="1"/>
          </p:cNvSpPr>
          <p:nvPr>
            <p:ph type="title"/>
          </p:nvPr>
        </p:nvSpPr>
        <p:spPr>
          <a:xfrm>
            <a:off x="684213" y="1341438"/>
            <a:ext cx="7991475" cy="3878262"/>
          </a:xfrm>
        </p:spPr>
        <p:txBody>
          <a:bodyPr/>
          <a:lstStyle/>
          <a:p>
            <a:pPr algn="r" eaLnBrk="1" hangingPunct="1"/>
            <a:r>
              <a:rPr lang="ar-SA" sz="3200" b="1" dirty="0">
                <a:solidFill>
                  <a:srgbClr val="FF0000"/>
                </a:solidFill>
              </a:rPr>
              <a:t>إن مراحل التكيف الأولى قد تحدث على مدى سنتين في بعض فئات الإعاقة كإصابات الحبل الشوكي مثلا </a:t>
            </a:r>
            <a:br>
              <a:rPr lang="ar-SA" sz="3200" b="1" dirty="0">
                <a:solidFill>
                  <a:srgbClr val="FF0000"/>
                </a:solidFill>
              </a:rPr>
            </a:br>
            <a:br>
              <a:rPr lang="ar-SA" sz="3200" b="1" dirty="0">
                <a:solidFill>
                  <a:srgbClr val="FF0000"/>
                </a:solidFill>
              </a:rPr>
            </a:br>
            <a:r>
              <a:rPr lang="ar-SA" sz="3200" b="1" dirty="0">
                <a:solidFill>
                  <a:srgbClr val="FF0000"/>
                </a:solidFill>
              </a:rPr>
              <a:t>وأن عملية التكيف الكلية مع الإعاقة قد تكون عملية مستمرة ليس بالنسبة للفرد المعوق فقط ولكن بالنسبة لأسرته أيضا.</a:t>
            </a:r>
            <a:br>
              <a:rPr lang="en-US" sz="3200" dirty="0">
                <a:solidFill>
                  <a:srgbClr val="FF0000"/>
                </a:solidFill>
                <a:cs typeface="Times New Roman" pitchFamily="18" charset="0"/>
              </a:rPr>
            </a:br>
            <a:r>
              <a:rPr lang="ar-SA" sz="3200" dirty="0">
                <a:solidFill>
                  <a:srgbClr val="FF0000"/>
                </a:solidFill>
              </a:rPr>
              <a:t> </a:t>
            </a:r>
            <a:br>
              <a:rPr lang="en-US" sz="3200" dirty="0">
                <a:solidFill>
                  <a:srgbClr val="FF0000"/>
                </a:solidFill>
                <a:cs typeface="Times New Roman" pitchFamily="18" charset="0"/>
              </a:rPr>
            </a:br>
            <a:endParaRPr lang="ar-SA" sz="3200" dirty="0">
              <a:solidFill>
                <a:srgbClr val="FF0000"/>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عنوان 1"/>
          <p:cNvSpPr>
            <a:spLocks noGrp="1"/>
          </p:cNvSpPr>
          <p:nvPr>
            <p:ph type="title"/>
          </p:nvPr>
        </p:nvSpPr>
        <p:spPr/>
        <p:txBody>
          <a:bodyPr/>
          <a:lstStyle/>
          <a:p>
            <a:pPr eaLnBrk="1" hangingPunct="1"/>
            <a:r>
              <a:rPr lang="ar-SA" sz="3600" b="1" dirty="0">
                <a:solidFill>
                  <a:srgbClr val="FF0000"/>
                </a:solidFill>
              </a:rPr>
              <a:t>ردود الفعل التقليدية التي تحدث لدى أولياء أمور الأطفال المعوقين</a:t>
            </a:r>
          </a:p>
        </p:txBody>
      </p:sp>
      <p:sp>
        <p:nvSpPr>
          <p:cNvPr id="3" name="عنصر نائب للمحتوى 2"/>
          <p:cNvSpPr>
            <a:spLocks noGrp="1"/>
          </p:cNvSpPr>
          <p:nvPr>
            <p:ph idx="1"/>
          </p:nvPr>
        </p:nvSpPr>
        <p:spPr>
          <a:xfrm>
            <a:off x="250825" y="1628775"/>
            <a:ext cx="8642350" cy="5229225"/>
          </a:xfrm>
        </p:spPr>
        <p:style>
          <a:lnRef idx="1">
            <a:schemeClr val="accent4"/>
          </a:lnRef>
          <a:fillRef idx="2">
            <a:schemeClr val="accent4"/>
          </a:fillRef>
          <a:effectRef idx="1">
            <a:schemeClr val="accent4"/>
          </a:effectRef>
          <a:fontRef idx="minor">
            <a:schemeClr val="dk1"/>
          </a:fontRef>
        </p:style>
        <p:txBody>
          <a:bodyPr rtlCol="1">
            <a:noAutofit/>
          </a:bodyPr>
          <a:lstStyle/>
          <a:p>
            <a:pPr eaLnBrk="1" fontAlgn="auto" hangingPunct="1">
              <a:spcAft>
                <a:spcPts val="0"/>
              </a:spcAft>
              <a:defRPr/>
            </a:pPr>
            <a:r>
              <a:rPr lang="ar-SA" sz="2400" b="1" dirty="0">
                <a:solidFill>
                  <a:srgbClr val="FF0000"/>
                </a:solidFill>
              </a:rPr>
              <a:t>المرحلة الأولى :- الصدمة:-</a:t>
            </a:r>
            <a:endParaRPr lang="en-US" sz="2400" b="1" dirty="0">
              <a:solidFill>
                <a:srgbClr val="FF0000"/>
              </a:solidFill>
            </a:endParaRPr>
          </a:p>
          <a:p>
            <a:pPr eaLnBrk="1" fontAlgn="auto" hangingPunct="1">
              <a:spcAft>
                <a:spcPts val="0"/>
              </a:spcAft>
              <a:defRPr/>
            </a:pPr>
            <a:r>
              <a:rPr lang="ar-SA" sz="2400" b="1" dirty="0">
                <a:solidFill>
                  <a:srgbClr val="FF0000"/>
                </a:solidFill>
              </a:rPr>
              <a:t>التساؤلات والعبارات التي يرددها أولياء أمور الأطفال المعوقين في هذه المرحلة:-</a:t>
            </a:r>
            <a:endParaRPr lang="en-US" sz="2400" b="1" dirty="0">
              <a:solidFill>
                <a:srgbClr val="FF0000"/>
              </a:solidFill>
            </a:endParaRPr>
          </a:p>
          <a:p>
            <a:pPr eaLnBrk="1" fontAlgn="auto" hangingPunct="1">
              <a:spcAft>
                <a:spcPts val="0"/>
              </a:spcAft>
              <a:defRPr/>
            </a:pPr>
            <a:r>
              <a:rPr lang="ar-SA" sz="2400" b="1" dirty="0">
                <a:solidFill>
                  <a:schemeClr val="tx2"/>
                </a:solidFill>
              </a:rPr>
              <a:t>لا أستطيع أن اصدق.</a:t>
            </a:r>
            <a:endParaRPr lang="en-US" sz="2400" b="1" dirty="0">
              <a:solidFill>
                <a:schemeClr val="tx2"/>
              </a:solidFill>
            </a:endParaRPr>
          </a:p>
          <a:p>
            <a:pPr eaLnBrk="1" fontAlgn="auto" hangingPunct="1">
              <a:spcAft>
                <a:spcPts val="0"/>
              </a:spcAft>
              <a:defRPr/>
            </a:pPr>
            <a:r>
              <a:rPr lang="ar-SA" sz="2400" b="1" dirty="0">
                <a:solidFill>
                  <a:schemeClr val="tx2"/>
                </a:solidFill>
              </a:rPr>
              <a:t>كنت اعرف أن لديه مشكلات ولكني لم اعتقد أنها بهذه الجدية.</a:t>
            </a:r>
            <a:endParaRPr lang="en-US" sz="2400" b="1" dirty="0">
              <a:solidFill>
                <a:schemeClr val="tx2"/>
              </a:solidFill>
            </a:endParaRPr>
          </a:p>
          <a:p>
            <a:pPr eaLnBrk="1" fontAlgn="auto" hangingPunct="1">
              <a:spcAft>
                <a:spcPts val="0"/>
              </a:spcAft>
              <a:defRPr/>
            </a:pPr>
            <a:r>
              <a:rPr lang="ar-SA" sz="2400" b="1" dirty="0">
                <a:solidFill>
                  <a:schemeClr val="tx2"/>
                </a:solidFill>
              </a:rPr>
              <a:t>ماذا سنفعل؟ وغالبا ما يرافق ذلك الدموع.</a:t>
            </a:r>
            <a:endParaRPr lang="en-US" sz="2400" b="1" dirty="0">
              <a:solidFill>
                <a:schemeClr val="tx2"/>
              </a:solidFill>
            </a:endParaRPr>
          </a:p>
          <a:p>
            <a:pPr eaLnBrk="1" fontAlgn="auto" hangingPunct="1">
              <a:spcAft>
                <a:spcPts val="0"/>
              </a:spcAft>
              <a:defRPr/>
            </a:pPr>
            <a:r>
              <a:rPr lang="ar-SA" sz="2400" b="1" dirty="0">
                <a:solidFill>
                  <a:srgbClr val="FF0000"/>
                </a:solidFill>
              </a:rPr>
              <a:t>حالة الوالدين وردود أفعالهم في هذه المرحلة:-</a:t>
            </a:r>
            <a:endParaRPr lang="en-US" sz="2400" b="1" dirty="0">
              <a:solidFill>
                <a:srgbClr val="FF0000"/>
              </a:solidFill>
            </a:endParaRPr>
          </a:p>
          <a:p>
            <a:pPr lvl="1" eaLnBrk="1" fontAlgn="auto" hangingPunct="1">
              <a:spcAft>
                <a:spcPts val="0"/>
              </a:spcAft>
              <a:defRPr/>
            </a:pPr>
            <a:r>
              <a:rPr lang="ar-SA" sz="2400" b="1" dirty="0">
                <a:solidFill>
                  <a:schemeClr val="tx2"/>
                </a:solidFill>
              </a:rPr>
              <a:t>غالبا ما يمثل تشخيص الإعاقة أو اكتشافها لدى الطفل أزمة حقيقية بالنسبة لوالديه. فهما يصابان بالصدمة  ويشعران بالذعر.</a:t>
            </a:r>
            <a:endParaRPr lang="en-US" sz="2400" b="1" dirty="0">
              <a:solidFill>
                <a:schemeClr val="tx2"/>
              </a:solidFill>
            </a:endParaRPr>
          </a:p>
          <a:p>
            <a:pPr lvl="1" eaLnBrk="1" fontAlgn="auto" hangingPunct="1">
              <a:spcAft>
                <a:spcPts val="0"/>
              </a:spcAft>
              <a:defRPr/>
            </a:pPr>
            <a:r>
              <a:rPr lang="ar-SA" sz="2400" b="1" dirty="0">
                <a:solidFill>
                  <a:schemeClr val="tx2"/>
                </a:solidFill>
              </a:rPr>
              <a:t>فمواجهة الإعاقة والحقائق المتصلة بها أمر بالغ الصعوبة ويشعر معظم أولياء الأمور أنهم لن يتمكنوا من تحمله والتعاطي معه أبدا والصدمة قضية جسمية وعقلية.</a:t>
            </a:r>
            <a:endParaRPr lang="en-US" sz="2400" b="1" dirty="0">
              <a:solidFill>
                <a:schemeClr val="tx2"/>
              </a:solidFill>
            </a:endParaRPr>
          </a:p>
          <a:p>
            <a:pPr eaLnBrk="1" fontAlgn="auto" hangingPunct="1">
              <a:spcAft>
                <a:spcPts val="0"/>
              </a:spcAft>
              <a:defRPr/>
            </a:pPr>
            <a:endParaRPr lang="ar-SA" sz="2400" b="1" dirty="0">
              <a:solidFill>
                <a:srgbClr val="FF0000"/>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23850" y="500063"/>
            <a:ext cx="8534400" cy="4933950"/>
          </a:xfrm>
          <a:ln w="28575">
            <a:solidFill>
              <a:srgbClr val="FF0000"/>
            </a:solidFill>
          </a:ln>
        </p:spPr>
        <p:txBody>
          <a:bodyPr rtlCol="1">
            <a:normAutofit fontScale="77500" lnSpcReduction="20000"/>
          </a:bodyPr>
          <a:lstStyle/>
          <a:p>
            <a:pPr eaLnBrk="1" fontAlgn="auto" hangingPunct="1">
              <a:spcAft>
                <a:spcPts val="0"/>
              </a:spcAft>
              <a:defRPr/>
            </a:pPr>
            <a:r>
              <a:rPr lang="ar-SA" b="1" dirty="0">
                <a:solidFill>
                  <a:srgbClr val="FF0000"/>
                </a:solidFill>
              </a:rPr>
              <a:t>المرحلة الثانية:- النكران.</a:t>
            </a:r>
          </a:p>
          <a:p>
            <a:pPr eaLnBrk="1" fontAlgn="auto" hangingPunct="1">
              <a:spcAft>
                <a:spcPts val="0"/>
              </a:spcAft>
              <a:buFont typeface="Arial" pitchFamily="34" charset="0"/>
              <a:buNone/>
              <a:defRPr/>
            </a:pPr>
            <a:endParaRPr lang="en-US" b="1" dirty="0">
              <a:solidFill>
                <a:srgbClr val="FF0000"/>
              </a:solidFill>
            </a:endParaRPr>
          </a:p>
          <a:p>
            <a:pPr eaLnBrk="1" fontAlgn="auto" hangingPunct="1">
              <a:spcAft>
                <a:spcPts val="0"/>
              </a:spcAft>
              <a:buFont typeface="Arial" pitchFamily="34" charset="0"/>
              <a:buNone/>
              <a:defRPr/>
            </a:pPr>
            <a:r>
              <a:rPr lang="ar-SA" b="1" dirty="0">
                <a:solidFill>
                  <a:srgbClr val="FF0000"/>
                </a:solidFill>
              </a:rPr>
              <a:t>التساؤلات والعبارات التي يرددها أولياء أمور الأطفال المعوقين في هذه المرحلة:-</a:t>
            </a:r>
            <a:endParaRPr lang="en-US" b="1" dirty="0">
              <a:solidFill>
                <a:srgbClr val="FF0000"/>
              </a:solidFill>
            </a:endParaRPr>
          </a:p>
          <a:p>
            <a:pPr eaLnBrk="1" fontAlgn="auto" hangingPunct="1">
              <a:spcAft>
                <a:spcPts val="0"/>
              </a:spcAft>
              <a:buFont typeface="Arial" pitchFamily="34" charset="0"/>
              <a:buNone/>
              <a:defRPr/>
            </a:pPr>
            <a:endParaRPr lang="ar-SA" b="1" dirty="0">
              <a:solidFill>
                <a:schemeClr val="tx2"/>
              </a:solidFill>
            </a:endParaRPr>
          </a:p>
          <a:p>
            <a:pPr eaLnBrk="1" fontAlgn="auto" hangingPunct="1">
              <a:spcAft>
                <a:spcPts val="0"/>
              </a:spcAft>
              <a:defRPr/>
            </a:pPr>
            <a:r>
              <a:rPr lang="ar-SA" b="1" dirty="0">
                <a:solidFill>
                  <a:schemeClr val="tx2"/>
                </a:solidFill>
              </a:rPr>
              <a:t>كيف يستطيع الطبيب أن  يدعي أن لدى ابنتي مشكلات؟</a:t>
            </a:r>
            <a:endParaRPr lang="en-US" b="1" dirty="0">
              <a:solidFill>
                <a:schemeClr val="tx2"/>
              </a:solidFill>
            </a:endParaRPr>
          </a:p>
          <a:p>
            <a:pPr eaLnBrk="1" fontAlgn="auto" hangingPunct="1">
              <a:spcAft>
                <a:spcPts val="0"/>
              </a:spcAft>
              <a:defRPr/>
            </a:pPr>
            <a:r>
              <a:rPr lang="ar-SA" b="1" dirty="0">
                <a:solidFill>
                  <a:schemeClr val="tx2"/>
                </a:solidFill>
              </a:rPr>
              <a:t>انه لم يرها من قبل قط ولم يقض معها أكثر من ساعة.</a:t>
            </a:r>
            <a:endParaRPr lang="en-US" b="1" dirty="0">
              <a:solidFill>
                <a:schemeClr val="tx2"/>
              </a:solidFill>
            </a:endParaRPr>
          </a:p>
          <a:p>
            <a:pPr eaLnBrk="1" fontAlgn="auto" hangingPunct="1">
              <a:spcAft>
                <a:spcPts val="0"/>
              </a:spcAft>
              <a:defRPr/>
            </a:pPr>
            <a:r>
              <a:rPr lang="ar-SA" b="1" dirty="0">
                <a:solidFill>
                  <a:schemeClr val="tx2"/>
                </a:solidFill>
              </a:rPr>
              <a:t>لقد سمعت أن احد المتخصصين في الإعاقة يعمل في احد الأقسام في الجامعة واعتقد إني سآخذ ابني له لأحصل على رأي  ثان ( المشكلة هي أن يستمر الوالدان في البحث عن رأي ثاني بلا توقف).</a:t>
            </a:r>
            <a:endParaRPr lang="en-US" b="1" dirty="0">
              <a:solidFill>
                <a:schemeClr val="tx2"/>
              </a:solidFill>
            </a:endParaRPr>
          </a:p>
          <a:p>
            <a:pPr eaLnBrk="1" fontAlgn="auto" hangingPunct="1">
              <a:spcAft>
                <a:spcPts val="0"/>
              </a:spcAft>
              <a:defRPr/>
            </a:pPr>
            <a:r>
              <a:rPr lang="ar-SA" b="1" dirty="0">
                <a:solidFill>
                  <a:schemeClr val="tx2"/>
                </a:solidFill>
              </a:rPr>
              <a:t>لقد كان ابن الجيران يعاني من نفس المشكلة عندما كان في عمر ابني وهاهو الآن بخير ولا يعاني من شيء.</a:t>
            </a:r>
            <a:endParaRPr lang="en-US" b="1" dirty="0">
              <a:solidFill>
                <a:schemeClr val="tx2"/>
              </a:solidFill>
            </a:endParaRPr>
          </a:p>
          <a:p>
            <a:pPr eaLnBrk="1" fontAlgn="auto" hangingPunct="1">
              <a:spcAft>
                <a:spcPts val="0"/>
              </a:spcAft>
              <a:defRPr/>
            </a:pPr>
            <a:r>
              <a:rPr lang="ar-SA" b="1" dirty="0">
                <a:solidFill>
                  <a:schemeClr val="tx2"/>
                </a:solidFill>
              </a:rPr>
              <a:t>لا يمكن أن تكون ابنتي متخلفة عقليا فهي </a:t>
            </a:r>
            <a:r>
              <a:rPr lang="ar-SA" b="1" dirty="0" err="1">
                <a:solidFill>
                  <a:schemeClr val="tx2"/>
                </a:solidFill>
              </a:rPr>
              <a:t>تهجئ</a:t>
            </a:r>
            <a:r>
              <a:rPr lang="ar-SA" b="1" dirty="0">
                <a:solidFill>
                  <a:schemeClr val="tx2"/>
                </a:solidFill>
              </a:rPr>
              <a:t> اسمها وتعرف عنوان منزلنا.</a:t>
            </a:r>
            <a:endParaRPr lang="en-US" b="1" dirty="0">
              <a:solidFill>
                <a:schemeClr val="tx2"/>
              </a:solidFill>
            </a:endParaRPr>
          </a:p>
          <a:p>
            <a:pPr eaLnBrk="1" fontAlgn="auto" hangingPunct="1">
              <a:spcAft>
                <a:spcPts val="0"/>
              </a:spcAft>
              <a:defRPr/>
            </a:pPr>
            <a:r>
              <a:rPr lang="ar-SA" b="1" dirty="0">
                <a:solidFill>
                  <a:schemeClr val="tx2"/>
                </a:solidFill>
              </a:rPr>
              <a:t>أننا نخطط لأن  يصبح ابننا مثل أبيه فيدرس علوم الفيزياء في الجامعة.</a:t>
            </a:r>
            <a:endParaRPr lang="en-US" b="1" dirty="0">
              <a:solidFill>
                <a:schemeClr val="tx2"/>
              </a:solidFill>
            </a:endParaRPr>
          </a:p>
          <a:p>
            <a:pPr eaLnBrk="1" fontAlgn="auto" hangingPunct="1">
              <a:spcAft>
                <a:spcPts val="0"/>
              </a:spcAft>
              <a:defRPr/>
            </a:pPr>
            <a:endParaRPr lang="ar-SA" b="1" dirty="0">
              <a:solidFill>
                <a:schemeClr val="tx2"/>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ستطيل 3"/>
          <p:cNvSpPr/>
          <p:nvPr/>
        </p:nvSpPr>
        <p:spPr>
          <a:xfrm>
            <a:off x="179388" y="476250"/>
            <a:ext cx="8713787" cy="5832475"/>
          </a:xfrm>
          <a:prstGeom prst="rect">
            <a:avLst/>
          </a:prstGeom>
        </p:spPr>
        <p:style>
          <a:lnRef idx="1">
            <a:schemeClr val="accent6"/>
          </a:lnRef>
          <a:fillRef idx="2">
            <a:schemeClr val="accent6"/>
          </a:fillRef>
          <a:effectRef idx="1">
            <a:schemeClr val="accent6"/>
          </a:effectRef>
          <a:fontRef idx="minor">
            <a:schemeClr val="dk1"/>
          </a:fontRef>
        </p:style>
        <p:txBody>
          <a:bodyPr rtlCol="1" anchor="ctr"/>
          <a:lstStyle/>
          <a:p>
            <a:pPr algn="ctr" fontAlgn="auto">
              <a:spcBef>
                <a:spcPts val="0"/>
              </a:spcBef>
              <a:spcAft>
                <a:spcPts val="0"/>
              </a:spcAft>
              <a:defRPr/>
            </a:pPr>
            <a:endParaRPr lang="ar-SA"/>
          </a:p>
        </p:txBody>
      </p:sp>
      <p:sp>
        <p:nvSpPr>
          <p:cNvPr id="10243" name="عنصر نائب للمحتوى 2"/>
          <p:cNvSpPr>
            <a:spLocks noGrp="1"/>
          </p:cNvSpPr>
          <p:nvPr>
            <p:ph idx="1"/>
          </p:nvPr>
        </p:nvSpPr>
        <p:spPr>
          <a:xfrm>
            <a:off x="395288" y="549275"/>
            <a:ext cx="8229600" cy="6119813"/>
          </a:xfrm>
        </p:spPr>
        <p:txBody>
          <a:bodyPr/>
          <a:lstStyle/>
          <a:p>
            <a:pPr eaLnBrk="1" hangingPunct="1"/>
            <a:r>
              <a:rPr lang="ar-SA" sz="2400" b="1">
                <a:solidFill>
                  <a:srgbClr val="FF0000"/>
                </a:solidFill>
              </a:rPr>
              <a:t>حالة الوالدين وردود أفعالهم في هذه المرحلة:-</a:t>
            </a:r>
            <a:endParaRPr lang="en-US" sz="2400" b="1">
              <a:solidFill>
                <a:srgbClr val="FF0000"/>
              </a:solidFill>
              <a:cs typeface="Arial" pitchFamily="34" charset="0"/>
            </a:endParaRPr>
          </a:p>
          <a:p>
            <a:pPr lvl="1" eaLnBrk="1" hangingPunct="1"/>
            <a:r>
              <a:rPr lang="ar-SA" sz="2400" b="1"/>
              <a:t>النكران رد فعل دفاعي يحدث تقليديا لدى أولياء الأمور الأطفال المعوقين بعد الصدمة فهم لا يعترفون بأن طفلهما معوق .</a:t>
            </a:r>
            <a:endParaRPr lang="en-US" sz="2400" b="1">
              <a:cs typeface="Arial" pitchFamily="34" charset="0"/>
            </a:endParaRPr>
          </a:p>
          <a:p>
            <a:pPr lvl="1" eaLnBrk="1" hangingPunct="1"/>
            <a:r>
              <a:rPr lang="ar-SA" sz="2400" b="1"/>
              <a:t>وقد يرفضان التشخيص عاطفيا مع أنهما يقبلانه عقليا.</a:t>
            </a:r>
            <a:endParaRPr lang="en-US" sz="2400" b="1">
              <a:cs typeface="Arial" pitchFamily="34" charset="0"/>
            </a:endParaRPr>
          </a:p>
          <a:p>
            <a:pPr lvl="1" eaLnBrk="1" hangingPunct="1"/>
            <a:r>
              <a:rPr lang="ar-SA" sz="2400" b="1"/>
              <a:t>إن أولياء  أمور الأطفال المعوقين في مرحلة النكران ينتقلون من اختصاصي إلى آخر بحثا عن تشخيص أكثر قبولا .</a:t>
            </a:r>
            <a:endParaRPr lang="en-US" sz="2400" b="1">
              <a:cs typeface="Arial" pitchFamily="34" charset="0"/>
            </a:endParaRPr>
          </a:p>
          <a:p>
            <a:pPr lvl="1" eaLnBrk="1" hangingPunct="1"/>
            <a:r>
              <a:rPr lang="ar-SA" sz="2400" b="1"/>
              <a:t>أو يستخدمون طرق علاجية غير اعتيادية لا تتوفر معلومات علمية عن فاعليتها.</a:t>
            </a:r>
            <a:endParaRPr lang="en-US" sz="2400" b="1">
              <a:cs typeface="Arial" pitchFamily="34" charset="0"/>
            </a:endParaRPr>
          </a:p>
          <a:p>
            <a:pPr lvl="1" eaLnBrk="1" hangingPunct="1"/>
            <a:r>
              <a:rPr lang="ar-SA" sz="2400" b="1"/>
              <a:t>أو يتبنون توقعات غير واقعية من أطفالهم أو يفرطون في حمايتهم.</a:t>
            </a:r>
            <a:endParaRPr lang="en-US" sz="2400" b="1">
              <a:cs typeface="Arial" pitchFamily="34" charset="0"/>
            </a:endParaRPr>
          </a:p>
          <a:p>
            <a:pPr lvl="1" eaLnBrk="1" hangingPunct="1"/>
            <a:r>
              <a:rPr lang="ar-SA" sz="2400" b="1"/>
              <a:t>ويعتمد مدى النكران وطبيعته وشدته على طبيعة إعاقة الطفل فكلما كانت الإعاقة اشد وأكثر وضوحا أصبح النكران أصعب واستمر لمدة اقصر.  </a:t>
            </a:r>
            <a:endParaRPr lang="en-US" sz="2400" b="1">
              <a:cs typeface="Arial" pitchFamily="34" charset="0"/>
            </a:endParaRPr>
          </a:p>
          <a:p>
            <a:pPr eaLnBrk="1" hangingPunct="1">
              <a:buFont typeface="Arial" pitchFamily="34" charset="0"/>
              <a:buNone/>
            </a:pPr>
            <a:endParaRPr lang="en-US" sz="2400" b="1">
              <a:cs typeface="Arial" pitchFamily="34" charset="0"/>
            </a:endParaRPr>
          </a:p>
          <a:p>
            <a:pPr eaLnBrk="1" hangingPunct="1"/>
            <a:endParaRPr lang="ar-SA" sz="2400" b="1"/>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434</TotalTime>
  <Words>1396</Words>
  <Application>Microsoft Office PowerPoint</Application>
  <PresentationFormat>عرض على الشاشة (4:3)</PresentationFormat>
  <Paragraphs>145</Paragraphs>
  <Slides>22</Slides>
  <Notes>0</Notes>
  <HiddenSlides>0</HiddenSlides>
  <MMClips>0</MMClips>
  <ScaleCrop>false</ScaleCrop>
  <HeadingPairs>
    <vt:vector size="6" baseType="variant">
      <vt:variant>
        <vt:lpstr>الخطوط المستخدمة</vt:lpstr>
      </vt:variant>
      <vt:variant>
        <vt:i4>3</vt:i4>
      </vt:variant>
      <vt:variant>
        <vt:lpstr>نسق</vt:lpstr>
      </vt:variant>
      <vt:variant>
        <vt:i4>1</vt:i4>
      </vt:variant>
      <vt:variant>
        <vt:lpstr>عناوين الشرائح</vt:lpstr>
      </vt:variant>
      <vt:variant>
        <vt:i4>22</vt:i4>
      </vt:variant>
    </vt:vector>
  </HeadingPairs>
  <TitlesOfParts>
    <vt:vector size="26" baseType="lpstr">
      <vt:lpstr>Arial</vt:lpstr>
      <vt:lpstr>Calibri</vt:lpstr>
      <vt:lpstr>Times New Roman</vt:lpstr>
      <vt:lpstr>سمة Office</vt:lpstr>
      <vt:lpstr>المحاضرة الثانية  الفصل الرابع</vt:lpstr>
      <vt:lpstr>ردود فعل أولياء الأمور للإعاقة  </vt:lpstr>
      <vt:lpstr>المدى الواسع لردود الفعل  </vt:lpstr>
      <vt:lpstr>  ردود الفعل التي أشارت إليها بعض الدراسات التي أجريت في عقد السبعينات حول استجابة أولياء أمور للأطفال المعوقين، وتستخدم مصطلحات وأوصاف عامة كثيرة ومتباينة.  .  </vt:lpstr>
      <vt:lpstr>عرض تقديمي في PowerPoint</vt:lpstr>
      <vt:lpstr>إن مراحل التكيف الأولى قد تحدث على مدى سنتين في بعض فئات الإعاقة كإصابات الحبل الشوكي مثلا   وأن عملية التكيف الكلية مع الإعاقة قد تكون عملية مستمرة ليس بالنسبة للفرد المعوق فقط ولكن بالنسبة لأسرته أيضا.   </vt:lpstr>
      <vt:lpstr>ردود الفعل التقليدية التي تحدث لدى أولياء أمور الأطفال المعوقين</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شكراً لحسن استماعكم</vt:lpstr>
      <vt:lpstr>عرض تقديمي في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الجبـــــر</dc:creator>
  <cp:lastModifiedBy>العنود العسكر</cp:lastModifiedBy>
  <cp:revision>29</cp:revision>
  <dcterms:created xsi:type="dcterms:W3CDTF">2011-03-07T20:32:08Z</dcterms:created>
  <dcterms:modified xsi:type="dcterms:W3CDTF">2017-02-07T14:22:05Z</dcterms:modified>
</cp:coreProperties>
</file>

<file path=docProps/thumbnail.jpeg>
</file>