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F8ED51-30B1-43EE-87BD-98F6D16F66F7}" type="datetimeFigureOut">
              <a:rPr lang="ar-SA" smtClean="0"/>
              <a:pPr/>
              <a:t>19/10/32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FCF9C3-F285-443A-9B77-191D61F7902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r"/>
  </p:transition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275856" y="5445224"/>
            <a:ext cx="5114778" cy="1101248"/>
          </a:xfrm>
        </p:spPr>
        <p:txBody>
          <a:bodyPr/>
          <a:lstStyle/>
          <a:p>
            <a:pPr algn="r"/>
            <a:r>
              <a:rPr lang="en-US" b="1" i="1" dirty="0" smtClean="0">
                <a:solidFill>
                  <a:schemeClr val="tx1"/>
                </a:solidFill>
              </a:rPr>
              <a:t>T. </a:t>
            </a:r>
            <a:r>
              <a:rPr lang="en-US" b="1" i="1" dirty="0" err="1" smtClean="0">
                <a:solidFill>
                  <a:schemeClr val="tx1"/>
                </a:solidFill>
              </a:rPr>
              <a:t>Nouf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</a:rPr>
              <a:t>AlBattah</a:t>
            </a:r>
            <a:endParaRPr lang="ar-SA" b="1" i="1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43808" y="1268760"/>
            <a:ext cx="5105400" cy="1887488"/>
          </a:xfrm>
        </p:spPr>
        <p:txBody>
          <a:bodyPr>
            <a:normAutofit/>
          </a:bodyPr>
          <a:lstStyle/>
          <a:p>
            <a:pPr algn="ctr"/>
            <a:r>
              <a:rPr lang="en-US" sz="8800" dirty="0" smtClean="0"/>
              <a:t>Reading 2</a:t>
            </a:r>
            <a:endParaRPr lang="ar-SA" sz="8800" dirty="0"/>
          </a:p>
        </p:txBody>
      </p:sp>
      <p:pic>
        <p:nvPicPr>
          <p:cNvPr id="4" name="صورة 3" descr="imagesCA0LVP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3284984"/>
            <a:ext cx="2324100" cy="19621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840" y="476672"/>
            <a:ext cx="9109160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b="1" i="1" dirty="0" smtClean="0"/>
              <a:t>1- Read the title.</a:t>
            </a:r>
          </a:p>
          <a:p>
            <a:pPr algn="l"/>
            <a:r>
              <a:rPr lang="en-US" sz="4400" b="1" dirty="0" smtClean="0">
                <a:solidFill>
                  <a:srgbClr val="FF0000"/>
                </a:solidFill>
              </a:rPr>
              <a:t>2- Analyzing the feature  of the text , finding organizational pattern</a:t>
            </a:r>
            <a:r>
              <a:rPr lang="en-US" sz="4400" b="1" dirty="0" smtClean="0"/>
              <a:t>.</a:t>
            </a:r>
          </a:p>
          <a:p>
            <a:pPr algn="l"/>
            <a:r>
              <a:rPr lang="en-US" sz="4400" b="1" i="1" dirty="0" smtClean="0"/>
              <a:t>3- skimming :</a:t>
            </a:r>
          </a:p>
          <a:p>
            <a:pPr algn="l"/>
            <a:r>
              <a:rPr lang="en-US" sz="4400" b="1" i="1" dirty="0" smtClean="0"/>
              <a:t>     Read the passage quickly to get general idea , also to pick up the key words  that tell you </a:t>
            </a:r>
          </a:p>
          <a:p>
            <a:pPr algn="l"/>
            <a:r>
              <a:rPr lang="en-US" sz="4400" b="1" i="1" dirty="0" smtClean="0"/>
              <a:t>Who, what, when, where , how many….?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11560" y="117693"/>
            <a:ext cx="748883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b="1" dirty="0" smtClean="0"/>
              <a:t>4- Take notes :</a:t>
            </a:r>
          </a:p>
          <a:p>
            <a:pPr algn="l"/>
            <a:r>
              <a:rPr lang="en-US" sz="2800" b="1" dirty="0" smtClean="0"/>
              <a:t>     Why ????</a:t>
            </a:r>
          </a:p>
          <a:p>
            <a:pPr algn="l"/>
            <a:r>
              <a:rPr lang="en-US" sz="2800" b="1" dirty="0" smtClean="0"/>
              <a:t>        A/To maintain attentiveness while you read.</a:t>
            </a:r>
          </a:p>
          <a:p>
            <a:pPr algn="l"/>
            <a:r>
              <a:rPr lang="en-US" sz="2800" b="1" dirty="0" smtClean="0"/>
              <a:t>        B/ To focus your attention.</a:t>
            </a:r>
          </a:p>
          <a:p>
            <a:pPr algn="l"/>
            <a:r>
              <a:rPr lang="en-US" sz="2800" b="1" dirty="0" smtClean="0"/>
              <a:t>        C/ To familiarize your self  with primary and secondary material on a given subject.</a:t>
            </a:r>
          </a:p>
          <a:p>
            <a:pPr algn="l"/>
            <a:r>
              <a:rPr lang="en-US" sz="2800" b="1" dirty="0" smtClean="0"/>
              <a:t>         D/ To provide you with a summary of the </a:t>
            </a:r>
            <a:endParaRPr lang="ar-SA" sz="2800" b="1" dirty="0" smtClean="0"/>
          </a:p>
          <a:p>
            <a:pPr algn="l"/>
            <a:r>
              <a:rPr lang="en-US" sz="2800" b="1" dirty="0" smtClean="0"/>
              <a:t>material.</a:t>
            </a:r>
          </a:p>
          <a:p>
            <a:pPr algn="l"/>
            <a:endParaRPr lang="en-US" sz="2800" b="1" dirty="0" smtClean="0"/>
          </a:p>
          <a:p>
            <a:pPr algn="l"/>
            <a:r>
              <a:rPr lang="en-US" sz="3600" b="1" i="1" dirty="0" smtClean="0">
                <a:solidFill>
                  <a:srgbClr val="FF0000"/>
                </a:solidFill>
              </a:rPr>
              <a:t>5- Summaries :</a:t>
            </a:r>
          </a:p>
          <a:p>
            <a:pPr algn="l"/>
            <a:r>
              <a:rPr lang="en-US" sz="3600" b="1" i="1" dirty="0" smtClean="0">
                <a:solidFill>
                  <a:srgbClr val="FF0000"/>
                </a:solidFill>
              </a:rPr>
              <a:t>Pause after you read a section  of a text. Then :</a:t>
            </a:r>
          </a:p>
          <a:p>
            <a:pPr algn="l"/>
            <a:r>
              <a:rPr lang="en-US" sz="3600" b="1" i="1" dirty="0" smtClean="0">
                <a:solidFill>
                  <a:srgbClr val="FF0000"/>
                </a:solidFill>
              </a:rPr>
              <a:t> put what you’ve read  into your own words</a:t>
            </a:r>
            <a:r>
              <a:rPr lang="en-US" sz="3600" b="1" i="1" dirty="0" smtClean="0"/>
              <a:t>.  </a:t>
            </a:r>
            <a:endParaRPr lang="ar-SA" sz="3600" b="1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سحابة 2"/>
          <p:cNvSpPr/>
          <p:nvPr/>
        </p:nvSpPr>
        <p:spPr>
          <a:xfrm>
            <a:off x="395536" y="908720"/>
            <a:ext cx="8280920" cy="4680520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9600" b="1" i="1" dirty="0" smtClean="0">
                <a:solidFill>
                  <a:schemeClr val="tx1"/>
                </a:solidFill>
              </a:rPr>
              <a:t>Discussion</a:t>
            </a:r>
            <a:endParaRPr lang="ar-SA" sz="9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80621" y="692696"/>
            <a:ext cx="9717277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b="1" i="1" dirty="0" smtClean="0">
                <a:solidFill>
                  <a:srgbClr val="FF0000"/>
                </a:solidFill>
              </a:rPr>
              <a:t>1-</a:t>
            </a:r>
            <a:r>
              <a:rPr lang="en-US" sz="3600" b="1" i="1" dirty="0" smtClean="0"/>
              <a:t> What are the difficulties that you </a:t>
            </a:r>
          </a:p>
          <a:p>
            <a:pPr algn="l"/>
            <a:r>
              <a:rPr lang="en-US" sz="3600" b="1" i="1" dirty="0" smtClean="0"/>
              <a:t>encounter in reading an English text?</a:t>
            </a:r>
          </a:p>
          <a:p>
            <a:pPr algn="l"/>
            <a:endParaRPr lang="en-US" sz="3600" b="1" i="1" dirty="0" smtClean="0"/>
          </a:p>
          <a:p>
            <a:pPr algn="l"/>
            <a:endParaRPr lang="en-US" sz="3600" b="1" i="1" dirty="0" smtClean="0"/>
          </a:p>
          <a:p>
            <a:pPr algn="l"/>
            <a:endParaRPr lang="en-US" sz="3600" b="1" i="1" dirty="0" smtClean="0"/>
          </a:p>
          <a:p>
            <a:pPr algn="l"/>
            <a:r>
              <a:rPr lang="en-US" sz="3600" b="1" i="1" dirty="0" smtClean="0">
                <a:solidFill>
                  <a:srgbClr val="FF0000"/>
                </a:solidFill>
              </a:rPr>
              <a:t>2- </a:t>
            </a:r>
            <a:r>
              <a:rPr lang="en-US" sz="3600" b="1" i="1" dirty="0" smtClean="0"/>
              <a:t>What are the things that you want to improve ,</a:t>
            </a:r>
          </a:p>
          <a:p>
            <a:pPr algn="l"/>
            <a:r>
              <a:rPr lang="en-US" sz="3600" b="1" i="1" dirty="0" smtClean="0"/>
              <a:t> …things  you still have weakness in </a:t>
            </a:r>
          </a:p>
          <a:p>
            <a:pPr algn="l"/>
            <a:r>
              <a:rPr lang="en-US" sz="3600" b="1" i="1" dirty="0" smtClean="0"/>
              <a:t>and you need to improve ?</a:t>
            </a:r>
            <a:endParaRPr lang="ar-SA" sz="3600" b="1" i="1" dirty="0"/>
          </a:p>
        </p:txBody>
      </p:sp>
      <p:pic>
        <p:nvPicPr>
          <p:cNvPr id="6" name="صورة 5" descr="imagesCA76HG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492896"/>
            <a:ext cx="6048672" cy="9174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683568" y="3200400"/>
            <a:ext cx="7992888" cy="318092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- </a:t>
            </a:r>
            <a:r>
              <a:rPr lang="en-US" sz="3200" b="1" dirty="0" err="1" smtClean="0">
                <a:solidFill>
                  <a:schemeClr val="tx1"/>
                </a:solidFill>
              </a:rPr>
              <a:t>Nouf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AlBattah</a:t>
            </a:r>
            <a:endParaRPr lang="en-US" sz="3200" b="1" dirty="0" smtClean="0">
              <a:solidFill>
                <a:schemeClr val="tx1"/>
              </a:solidFill>
            </a:endParaRPr>
          </a:p>
          <a:p>
            <a:r>
              <a:rPr lang="en-US" sz="3200" b="1" dirty="0" smtClean="0">
                <a:solidFill>
                  <a:schemeClr val="tx1"/>
                </a:solidFill>
              </a:rPr>
              <a:t>- Office No. 62B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Website :  http://faculty.ksu.edu.sa/Pages/home.aspx</a:t>
            </a:r>
          </a:p>
          <a:p>
            <a:r>
              <a:rPr lang="en-US" sz="3200" b="1" u="sng" dirty="0" smtClean="0">
                <a:solidFill>
                  <a:schemeClr val="tx1"/>
                </a:solidFill>
              </a:rPr>
              <a:t>Email :       nalbattah1@ksu.edu.sa</a:t>
            </a:r>
            <a:endParaRPr lang="ar-SA" sz="3200" b="1" u="sng" dirty="0" smtClean="0">
              <a:solidFill>
                <a:schemeClr val="tx1"/>
              </a:solidFill>
            </a:endParaRPr>
          </a:p>
          <a:p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457200" y="1412777"/>
            <a:ext cx="8229600" cy="1296144"/>
          </a:xfrm>
        </p:spPr>
        <p:txBody>
          <a:bodyPr/>
          <a:lstStyle/>
          <a:p>
            <a:r>
              <a:rPr lang="en-US" dirty="0" smtClean="0"/>
              <a:t>Instructor’s information</a:t>
            </a:r>
            <a:endParaRPr lang="ar-SA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-171400"/>
            <a:ext cx="9144000" cy="65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haroni" pitchFamily="2" charset="-79"/>
                <a:ea typeface="Calibri" pitchFamily="34" charset="0"/>
                <a:cs typeface="Arial" pitchFamily="34" charset="0"/>
              </a:rPr>
              <a:t>:</a:t>
            </a:r>
            <a:r>
              <a:rPr kumimoji="0" lang="en-US" sz="4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haroni" pitchFamily="2" charset="-79"/>
                <a:ea typeface="Calibri" pitchFamily="34" charset="0"/>
                <a:cs typeface="Aharoni" pitchFamily="2" charset="-79"/>
              </a:rPr>
              <a:t>Important notes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b="1" dirty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1- class participation grades will be assigned on the basis of attentiveness and interaction.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2- use of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mobiles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in class is strictly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forbidden.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3- </a:t>
            </a: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No makeup exams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for midterms unless you have medical report.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4- Be punctual, late comers will be marked absent.</a:t>
            </a: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5- if your absence  exceed 25% you will be deprived  from attending the final exam.</a:t>
            </a:r>
            <a:endParaRPr kumimoji="0" lang="en-US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691680" y="3140968"/>
            <a:ext cx="7237040" cy="1600200"/>
          </a:xfrm>
        </p:spPr>
        <p:txBody>
          <a:bodyPr>
            <a:noAutofit/>
          </a:bodyPr>
          <a:lstStyle/>
          <a:p>
            <a:pPr algn="r"/>
            <a:r>
              <a:rPr lang="en-US" sz="4800" b="1" u="sng" dirty="0" smtClean="0">
                <a:solidFill>
                  <a:schemeClr val="tx1"/>
                </a:solidFill>
              </a:rPr>
              <a:t>Interactions</a:t>
            </a:r>
            <a:r>
              <a:rPr lang="en-US" sz="4800" b="1" dirty="0" smtClean="0">
                <a:solidFill>
                  <a:schemeClr val="tx1"/>
                </a:solidFill>
              </a:rPr>
              <a:t> </a:t>
            </a:r>
            <a:r>
              <a:rPr lang="en-US" sz="4800" b="1" dirty="0" smtClean="0">
                <a:solidFill>
                  <a:schemeClr val="tx1"/>
                </a:solidFill>
              </a:rPr>
              <a:t>2</a:t>
            </a:r>
          </a:p>
          <a:p>
            <a:pPr algn="r"/>
            <a:r>
              <a:rPr lang="en-US" sz="4800" b="1" dirty="0" smtClean="0">
                <a:solidFill>
                  <a:schemeClr val="tx1"/>
                </a:solidFill>
              </a:rPr>
              <a:t>Gold </a:t>
            </a:r>
            <a:r>
              <a:rPr lang="en-US" sz="4800" b="1" dirty="0" smtClean="0">
                <a:solidFill>
                  <a:schemeClr val="tx1"/>
                </a:solidFill>
              </a:rPr>
              <a:t>edition</a:t>
            </a:r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Text Book  </a:t>
            </a:r>
            <a:endParaRPr lang="ar-SA" dirty="0"/>
          </a:p>
        </p:txBody>
      </p:sp>
      <p:pic>
        <p:nvPicPr>
          <p:cNvPr id="4" name="صورة 3" descr="interactions2_rea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364088" cy="659735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652120" y="5301208"/>
            <a:ext cx="3309945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/>
              <a:t>Pamela Hartmann</a:t>
            </a:r>
          </a:p>
          <a:p>
            <a:r>
              <a:rPr lang="en-US" sz="3200" b="1" dirty="0" smtClean="0"/>
              <a:t>Elaine </a:t>
            </a:r>
            <a:r>
              <a:rPr lang="en-US" sz="3200" b="1" dirty="0" err="1" smtClean="0"/>
              <a:t>Kirn</a:t>
            </a:r>
            <a:r>
              <a:rPr lang="en-US" sz="3200" b="1" dirty="0" smtClean="0"/>
              <a:t> </a:t>
            </a:r>
            <a:endParaRPr lang="ar-SA" sz="32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24544" y="692696"/>
            <a:ext cx="10096658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3600" b="1" dirty="0">
                <a:solidFill>
                  <a:srgbClr val="C00000"/>
                </a:solidFill>
              </a:rPr>
              <a:t>The Reading comprehension course </a:t>
            </a:r>
            <a:r>
              <a:rPr lang="en-US" sz="3600" b="1" dirty="0" smtClean="0">
                <a:solidFill>
                  <a:srgbClr val="C00000"/>
                </a:solidFill>
              </a:rPr>
              <a:t>seeks</a:t>
            </a:r>
          </a:p>
          <a:p>
            <a:pPr algn="ctr" rtl="0"/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>
                <a:solidFill>
                  <a:srgbClr val="C00000"/>
                </a:solidFill>
              </a:rPr>
              <a:t>to foster the following skills</a:t>
            </a:r>
            <a:r>
              <a:rPr lang="en-US" sz="3600" b="1" dirty="0" smtClean="0">
                <a:solidFill>
                  <a:srgbClr val="C00000"/>
                </a:solidFill>
              </a:rPr>
              <a:t>:</a:t>
            </a:r>
          </a:p>
          <a:p>
            <a:pPr algn="ctr" rtl="0"/>
            <a:endParaRPr lang="en-US" b="1" dirty="0"/>
          </a:p>
          <a:p>
            <a:pPr algn="ctr" rtl="0"/>
            <a:endParaRPr lang="en-US" dirty="0"/>
          </a:p>
          <a:p>
            <a:pPr lvl="0" algn="ctr" rtl="0"/>
            <a:r>
              <a:rPr lang="en-US" sz="4400" b="1" dirty="0" smtClean="0"/>
              <a:t>-Skimming </a:t>
            </a:r>
            <a:endParaRPr lang="en-US" sz="4400" dirty="0"/>
          </a:p>
          <a:p>
            <a:pPr lvl="0" algn="ctr" rtl="0"/>
            <a:r>
              <a:rPr lang="en-US" sz="4400" b="1" dirty="0" smtClean="0"/>
              <a:t>-Scanning </a:t>
            </a:r>
            <a:endParaRPr lang="en-US" sz="4400" dirty="0"/>
          </a:p>
          <a:p>
            <a:pPr lvl="0" algn="ctr" rtl="0"/>
            <a:r>
              <a:rPr lang="en-US" sz="4400" b="1" dirty="0" smtClean="0"/>
              <a:t>-Intensive </a:t>
            </a:r>
            <a:r>
              <a:rPr lang="en-US" sz="4400" b="1" dirty="0"/>
              <a:t>reading </a:t>
            </a:r>
            <a:endParaRPr lang="en-US" sz="4400" dirty="0"/>
          </a:p>
          <a:p>
            <a:pPr lvl="0" algn="ctr" rtl="0"/>
            <a:r>
              <a:rPr lang="en-US" sz="4400" b="1" dirty="0" smtClean="0"/>
              <a:t>-Extensive </a:t>
            </a:r>
            <a:r>
              <a:rPr lang="en-US" sz="4400" b="1" dirty="0"/>
              <a:t>reading </a:t>
            </a:r>
            <a:endParaRPr lang="en-US" sz="4400" dirty="0"/>
          </a:p>
          <a:p>
            <a:pPr algn="ctr"/>
            <a:r>
              <a:rPr lang="en-US" sz="4400" b="1" dirty="0" smtClean="0"/>
              <a:t>- Writing </a:t>
            </a:r>
            <a:r>
              <a:rPr lang="en-US" sz="4400" b="1" dirty="0"/>
              <a:t>a summary</a:t>
            </a:r>
            <a:endParaRPr lang="ar-SA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11560" y="188640"/>
            <a:ext cx="8352928" cy="73558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Sub skills and strategies</a:t>
            </a:r>
          </a:p>
          <a:p>
            <a:pPr algn="ctr"/>
            <a:endParaRPr lang="en-US" sz="3200" dirty="0"/>
          </a:p>
          <a:p>
            <a:pPr lvl="0" algn="l" rtl="0"/>
            <a:r>
              <a:rPr lang="en-US" sz="3200" b="1" dirty="0" smtClean="0"/>
              <a:t> - Making </a:t>
            </a:r>
            <a:r>
              <a:rPr lang="en-US" sz="3200" b="1" dirty="0"/>
              <a:t>predictions </a:t>
            </a:r>
            <a:endParaRPr lang="en-US" sz="3200" dirty="0"/>
          </a:p>
          <a:p>
            <a:pPr lvl="0" algn="l" rtl="0"/>
            <a:r>
              <a:rPr lang="en-US" sz="3200" b="1" dirty="0" smtClean="0"/>
              <a:t> - Varying </a:t>
            </a:r>
            <a:r>
              <a:rPr lang="en-US" sz="3200" b="1" dirty="0"/>
              <a:t>reading speeds </a:t>
            </a:r>
            <a:endParaRPr lang="en-US" sz="3200" dirty="0"/>
          </a:p>
          <a:p>
            <a:pPr lvl="0" algn="l" rtl="0"/>
            <a:r>
              <a:rPr lang="en-US" sz="3200" b="1" dirty="0" smtClean="0"/>
              <a:t> - Understanding </a:t>
            </a:r>
            <a:r>
              <a:rPr lang="en-US" sz="3200" b="1" dirty="0"/>
              <a:t>word meaning by relying on immediate context in the text </a:t>
            </a:r>
            <a:endParaRPr lang="en-US" sz="3200" dirty="0"/>
          </a:p>
          <a:p>
            <a:pPr lvl="0" algn="l" rtl="0"/>
            <a:r>
              <a:rPr lang="en-US" sz="3200" b="1" dirty="0" smtClean="0"/>
              <a:t> - Understanding </a:t>
            </a:r>
            <a:r>
              <a:rPr lang="en-US" sz="3200" b="1" dirty="0"/>
              <a:t>word meaning by relying on overall meaning in the text </a:t>
            </a:r>
            <a:endParaRPr lang="en-US" sz="3200" dirty="0"/>
          </a:p>
          <a:p>
            <a:pPr lvl="0" algn="l" rtl="0"/>
            <a:r>
              <a:rPr lang="en-US" sz="3200" b="1" dirty="0" smtClean="0"/>
              <a:t>- Recognizing </a:t>
            </a:r>
            <a:r>
              <a:rPr lang="en-US" sz="3200" b="1" dirty="0"/>
              <a:t>main ideas </a:t>
            </a:r>
            <a:endParaRPr lang="en-US" sz="3200" dirty="0"/>
          </a:p>
          <a:p>
            <a:pPr lvl="0" algn="l" rtl="0"/>
            <a:r>
              <a:rPr lang="en-US" sz="3200" b="1" dirty="0" smtClean="0"/>
              <a:t>- Making </a:t>
            </a:r>
            <a:r>
              <a:rPr lang="en-US" sz="3200" b="1" dirty="0"/>
              <a:t>inferences </a:t>
            </a:r>
            <a:endParaRPr lang="en-US" sz="3200" dirty="0"/>
          </a:p>
          <a:p>
            <a:pPr lvl="0" algn="l" rtl="0"/>
            <a:r>
              <a:rPr lang="en-US" sz="3200" b="1" dirty="0" smtClean="0"/>
              <a:t>- Discovering </a:t>
            </a:r>
            <a:r>
              <a:rPr lang="en-US" sz="3200" b="1" dirty="0"/>
              <a:t>writer’s point of view</a:t>
            </a:r>
            <a:endParaRPr lang="en-US" sz="3200" dirty="0"/>
          </a:p>
          <a:p>
            <a:pPr algn="l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26017" y="764704"/>
            <a:ext cx="4514890" cy="98488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Grades Distribution</a:t>
            </a:r>
          </a:p>
          <a:p>
            <a:endParaRPr lang="en-US" dirty="0" smtClean="0"/>
          </a:p>
        </p:txBody>
      </p:sp>
      <p:sp>
        <p:nvSpPr>
          <p:cNvPr id="3" name="مربع نص 2"/>
          <p:cNvSpPr txBox="1"/>
          <p:nvPr/>
        </p:nvSpPr>
        <p:spPr>
          <a:xfrm>
            <a:off x="467544" y="1556792"/>
            <a:ext cx="6624736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4400" b="1" dirty="0" smtClean="0"/>
              <a:t>1</a:t>
            </a:r>
            <a:r>
              <a:rPr lang="en-US" sz="4400" b="1" baseline="30000" dirty="0" smtClean="0"/>
              <a:t>st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interm</a:t>
            </a:r>
            <a:r>
              <a:rPr lang="en-US" sz="4400" b="1" dirty="0" smtClean="0"/>
              <a:t> :   </a:t>
            </a:r>
            <a:r>
              <a:rPr lang="en-US" sz="4400" b="1" u="sng" dirty="0" smtClean="0"/>
              <a:t>25</a:t>
            </a:r>
          </a:p>
          <a:p>
            <a:pPr algn="l"/>
            <a:r>
              <a:rPr lang="en-US" sz="4400" b="1" dirty="0" smtClean="0"/>
              <a:t>2</a:t>
            </a:r>
            <a:r>
              <a:rPr lang="en-US" sz="4400" b="1" baseline="30000" dirty="0" smtClean="0"/>
              <a:t>nd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interm</a:t>
            </a:r>
            <a:r>
              <a:rPr lang="en-US" sz="4400" b="1" dirty="0" smtClean="0"/>
              <a:t> :  </a:t>
            </a:r>
            <a:r>
              <a:rPr lang="en-US" sz="4400" b="1" u="sng" dirty="0" smtClean="0"/>
              <a:t>25</a:t>
            </a:r>
          </a:p>
          <a:p>
            <a:pPr algn="l"/>
            <a:r>
              <a:rPr lang="en-US" sz="4400" b="1" dirty="0" smtClean="0"/>
              <a:t>Project :    </a:t>
            </a:r>
            <a:r>
              <a:rPr lang="en-US" sz="4400" b="1" u="sng" dirty="0" smtClean="0"/>
              <a:t>5</a:t>
            </a:r>
          </a:p>
          <a:p>
            <a:pPr algn="l"/>
            <a:r>
              <a:rPr lang="en-US" sz="4400" b="1" dirty="0" err="1" smtClean="0"/>
              <a:t>Classwork</a:t>
            </a:r>
            <a:r>
              <a:rPr lang="en-US" sz="4400" b="1" dirty="0" smtClean="0"/>
              <a:t> : </a:t>
            </a:r>
            <a:r>
              <a:rPr lang="en-US" sz="4400" b="1" u="sng" dirty="0" smtClean="0"/>
              <a:t>5</a:t>
            </a:r>
          </a:p>
          <a:p>
            <a:pPr algn="l"/>
            <a:endParaRPr lang="en-US" sz="4400" b="1" dirty="0"/>
          </a:p>
          <a:p>
            <a:pPr algn="l"/>
            <a:r>
              <a:rPr lang="en-US" sz="4400" b="1" dirty="0" smtClean="0"/>
              <a:t>                         Final : </a:t>
            </a:r>
            <a:r>
              <a:rPr lang="en-US" sz="4400" b="1" u="sng" dirty="0" smtClean="0"/>
              <a:t>40</a:t>
            </a:r>
            <a:r>
              <a:rPr lang="en-US" sz="4400" b="1" dirty="0" smtClean="0"/>
              <a:t> </a:t>
            </a:r>
          </a:p>
          <a:p>
            <a:pPr algn="l"/>
            <a:endParaRPr lang="ar-SA" sz="4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5536" y="692696"/>
            <a:ext cx="7959679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6000" b="1" i="1" u="sng" dirty="0" smtClean="0">
                <a:solidFill>
                  <a:srgbClr val="C00000"/>
                </a:solidFill>
              </a:rPr>
              <a:t>1</a:t>
            </a:r>
            <a:r>
              <a:rPr lang="en-US" sz="6000" b="1" i="1" u="sng" baseline="30000" dirty="0" smtClean="0">
                <a:solidFill>
                  <a:srgbClr val="C00000"/>
                </a:solidFill>
              </a:rPr>
              <a:t>st</a:t>
            </a:r>
            <a:r>
              <a:rPr lang="en-US" sz="6000" b="1" i="1" u="sng" dirty="0" smtClean="0">
                <a:solidFill>
                  <a:srgbClr val="C00000"/>
                </a:solidFill>
              </a:rPr>
              <a:t> Exam</a:t>
            </a:r>
          </a:p>
          <a:p>
            <a:r>
              <a:rPr lang="en-US" sz="4800" b="1" dirty="0" smtClean="0"/>
              <a:t>Week 7  -    Monday    -  Oct.24</a:t>
            </a:r>
            <a:endParaRPr lang="ar-SA" sz="48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53925" y="2852936"/>
            <a:ext cx="8186921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6000" b="1" i="1" u="sng" dirty="0" smtClean="0">
                <a:solidFill>
                  <a:srgbClr val="C00000"/>
                </a:solidFill>
              </a:rPr>
              <a:t>2</a:t>
            </a:r>
            <a:r>
              <a:rPr lang="en-US" sz="6000" b="1" i="1" u="sng" baseline="30000" dirty="0" smtClean="0">
                <a:solidFill>
                  <a:srgbClr val="C00000"/>
                </a:solidFill>
              </a:rPr>
              <a:t>nd</a:t>
            </a:r>
            <a:r>
              <a:rPr lang="en-US" sz="6000" b="1" i="1" u="sng" dirty="0" smtClean="0">
                <a:solidFill>
                  <a:srgbClr val="C00000"/>
                </a:solidFill>
              </a:rPr>
              <a:t> Exam</a:t>
            </a:r>
          </a:p>
          <a:p>
            <a:r>
              <a:rPr lang="en-US" sz="4800" b="1" dirty="0" smtClean="0"/>
              <a:t>Week 13 -    Monday    -  Dec.12</a:t>
            </a:r>
            <a:endParaRPr lang="ar-SA" sz="4800" b="1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6400800" cy="16002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475252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b="1" i="1" dirty="0" smtClean="0">
                <a:solidFill>
                  <a:schemeClr val="tx1"/>
                </a:solidFill>
              </a:rPr>
              <a:t>What are the steps that you have to follow </a:t>
            </a:r>
            <a:r>
              <a:rPr lang="en-US" b="1" i="1" u="sng" dirty="0" smtClean="0">
                <a:solidFill>
                  <a:schemeClr val="tx1"/>
                </a:solidFill>
              </a:rPr>
              <a:t>before  and during  </a:t>
            </a:r>
            <a:r>
              <a:rPr lang="en-US" b="1" i="1" dirty="0" smtClean="0">
                <a:solidFill>
                  <a:schemeClr val="tx1"/>
                </a:solidFill>
              </a:rPr>
              <a:t>reading a text??</a:t>
            </a:r>
            <a:br>
              <a:rPr lang="en-US" b="1" i="1" dirty="0" smtClean="0">
                <a:solidFill>
                  <a:schemeClr val="tx1"/>
                </a:solidFill>
              </a:rPr>
            </a:br>
            <a:endParaRPr lang="ar-SA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171</TotalTime>
  <Words>405</Words>
  <Application>Microsoft Office PowerPoint</Application>
  <PresentationFormat>عرض على الشاشة (3:4)‏</PresentationFormat>
  <Paragraphs>84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موازنة</vt:lpstr>
      <vt:lpstr>Reading 2</vt:lpstr>
      <vt:lpstr>Instructor’s information</vt:lpstr>
      <vt:lpstr>الشريحة 3</vt:lpstr>
      <vt:lpstr>Text Book  </vt:lpstr>
      <vt:lpstr>الشريحة 5</vt:lpstr>
      <vt:lpstr>الشريحة 6</vt:lpstr>
      <vt:lpstr>الشريحة 7</vt:lpstr>
      <vt:lpstr>الشريحة 8</vt:lpstr>
      <vt:lpstr>What are the steps that you have to follow before  and during  reading a text?? </vt:lpstr>
      <vt:lpstr>الشريحة 10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2</dc:title>
  <dc:creator>nouf</dc:creator>
  <cp:lastModifiedBy>nouf</cp:lastModifiedBy>
  <cp:revision>16</cp:revision>
  <dcterms:created xsi:type="dcterms:W3CDTF">2011-09-05T02:58:07Z</dcterms:created>
  <dcterms:modified xsi:type="dcterms:W3CDTF">2011-09-17T03:09:59Z</dcterms:modified>
</cp:coreProperties>
</file>