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slideLayouts/slideLayout19.xml" ContentType="application/vnd.openxmlformats-officedocument.presentationml.slideLayout+xml"/>
  <Override PartName="/ppt/slideLayouts/slideLayout20.xml" ContentType="application/vnd.openxmlformats-officedocument.presentationml.slideLayout+xml"/>
  <Override PartName="/ppt/slideLayouts/slideLayout21.xml" ContentType="application/vnd.openxmlformats-officedocument.presentationml.slideLayout+xml"/>
  <Override PartName="/ppt/slideLayouts/slideLayout22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notesSlides/notesSlide8.xml" ContentType="application/vnd.openxmlformats-officedocument.presentationml.notesSlide+xml"/>
  <Override PartName="/ppt/notesSlides/notesSlide9.xml" ContentType="application/vnd.openxmlformats-officedocument.presentationml.notesSlide+xml"/>
  <Override PartName="/ppt/notesSlides/notesSlide10.xml" ContentType="application/vnd.openxmlformats-officedocument.presentationml.notesSlide+xml"/>
  <Override PartName="/ppt/notesSlides/notesSlide11.xml" ContentType="application/vnd.openxmlformats-officedocument.presentationml.notesSlide+xml"/>
  <Override PartName="/ppt/notesSlides/notesSlide12.xml" ContentType="application/vnd.openxmlformats-officedocument.presentationml.notesSlide+xml"/>
  <Override PartName="/ppt/notesSlides/notesSlide13.xml" ContentType="application/vnd.openxmlformats-officedocument.presentationml.notesSlide+xml"/>
  <Override PartName="/ppt/notesSlides/notesSlide14.xml" ContentType="application/vnd.openxmlformats-officedocument.presentationml.notesSlide+xml"/>
  <Override PartName="/ppt/notesSlides/notesSlide15.xml" ContentType="application/vnd.openxmlformats-officedocument.presentationml.notesSlide+xml"/>
  <Override PartName="/ppt/notesSlides/notesSlide16.xml" ContentType="application/vnd.openxmlformats-officedocument.presentationml.notesSlide+xml"/>
  <Override PartName="/ppt/notesSlides/notesSlide17.xml" ContentType="application/vnd.openxmlformats-officedocument.presentationml.notesSlide+xml"/>
  <Override PartName="/ppt/notesSlides/notesSlide18.xml" ContentType="application/vnd.openxmlformats-officedocument.presentationml.notesSlide+xml"/>
  <Override PartName="/ppt/notesSlides/notesSlide19.xml" ContentType="application/vnd.openxmlformats-officedocument.presentationml.notesSlide+xml"/>
  <Override PartName="/ppt/notesSlides/notesSlide20.xml" ContentType="application/vnd.openxmlformats-officedocument.presentationml.notesSlide+xml"/>
  <Override PartName="/ppt/notesSlides/notesSlide21.xml" ContentType="application/vnd.openxmlformats-officedocument.presentationml.notesSlide+xml"/>
  <Override PartName="/ppt/notesSlides/notesSlide22.xml" ContentType="application/vnd.openxmlformats-officedocument.presentationml.notesSlide+xml"/>
  <Override PartName="/ppt/notesSlides/notesSlide23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  <p:sldMasterId id="2147483660" r:id="rId2"/>
  </p:sldMasterIdLst>
  <p:notesMasterIdLst>
    <p:notesMasterId r:id="rId26"/>
  </p:notesMasterIdLst>
  <p:sldIdLst>
    <p:sldId id="258" r:id="rId3"/>
    <p:sldId id="260" r:id="rId4"/>
    <p:sldId id="261" r:id="rId5"/>
    <p:sldId id="272" r:id="rId6"/>
    <p:sldId id="273" r:id="rId7"/>
    <p:sldId id="262" r:id="rId8"/>
    <p:sldId id="263" r:id="rId9"/>
    <p:sldId id="264" r:id="rId10"/>
    <p:sldId id="265" r:id="rId11"/>
    <p:sldId id="266" r:id="rId12"/>
    <p:sldId id="267" r:id="rId13"/>
    <p:sldId id="268" r:id="rId14"/>
    <p:sldId id="269" r:id="rId15"/>
    <p:sldId id="270" r:id="rId16"/>
    <p:sldId id="271" r:id="rId17"/>
    <p:sldId id="274" r:id="rId18"/>
    <p:sldId id="275" r:id="rId19"/>
    <p:sldId id="276" r:id="rId20"/>
    <p:sldId id="277" r:id="rId21"/>
    <p:sldId id="278" r:id="rId22"/>
    <p:sldId id="280" r:id="rId23"/>
    <p:sldId id="279" r:id="rId24"/>
    <p:sldId id="259" r:id="rId25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83" d="100"/>
          <a:sy n="83" d="100"/>
        </p:scale>
        <p:origin x="-1098" y="-78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6.xml"/><Relationship Id="rId13" Type="http://schemas.openxmlformats.org/officeDocument/2006/relationships/slide" Target="slides/slide11.xml"/><Relationship Id="rId18" Type="http://schemas.openxmlformats.org/officeDocument/2006/relationships/slide" Target="slides/slide16.xml"/><Relationship Id="rId26" Type="http://schemas.openxmlformats.org/officeDocument/2006/relationships/notesMaster" Target="notesMasters/notesMaster1.xml"/><Relationship Id="rId3" Type="http://schemas.openxmlformats.org/officeDocument/2006/relationships/slide" Target="slides/slide1.xml"/><Relationship Id="rId21" Type="http://schemas.openxmlformats.org/officeDocument/2006/relationships/slide" Target="slides/slide19.xml"/><Relationship Id="rId7" Type="http://schemas.openxmlformats.org/officeDocument/2006/relationships/slide" Target="slides/slide5.xml"/><Relationship Id="rId12" Type="http://schemas.openxmlformats.org/officeDocument/2006/relationships/slide" Target="slides/slide10.xml"/><Relationship Id="rId17" Type="http://schemas.openxmlformats.org/officeDocument/2006/relationships/slide" Target="slides/slide15.xml"/><Relationship Id="rId25" Type="http://schemas.openxmlformats.org/officeDocument/2006/relationships/slide" Target="slides/slide23.xml"/><Relationship Id="rId2" Type="http://schemas.openxmlformats.org/officeDocument/2006/relationships/slideMaster" Target="slideMasters/slideMaster2.xml"/><Relationship Id="rId16" Type="http://schemas.openxmlformats.org/officeDocument/2006/relationships/slide" Target="slides/slide14.xml"/><Relationship Id="rId20" Type="http://schemas.openxmlformats.org/officeDocument/2006/relationships/slide" Target="slides/slide18.xml"/><Relationship Id="rId29" Type="http://schemas.openxmlformats.org/officeDocument/2006/relationships/theme" Target="theme/them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4.xml"/><Relationship Id="rId11" Type="http://schemas.openxmlformats.org/officeDocument/2006/relationships/slide" Target="slides/slide9.xml"/><Relationship Id="rId24" Type="http://schemas.openxmlformats.org/officeDocument/2006/relationships/slide" Target="slides/slide22.xml"/><Relationship Id="rId5" Type="http://schemas.openxmlformats.org/officeDocument/2006/relationships/slide" Target="slides/slide3.xml"/><Relationship Id="rId15" Type="http://schemas.openxmlformats.org/officeDocument/2006/relationships/slide" Target="slides/slide13.xml"/><Relationship Id="rId23" Type="http://schemas.openxmlformats.org/officeDocument/2006/relationships/slide" Target="slides/slide21.xml"/><Relationship Id="rId28" Type="http://schemas.openxmlformats.org/officeDocument/2006/relationships/viewProps" Target="viewProps.xml"/><Relationship Id="rId10" Type="http://schemas.openxmlformats.org/officeDocument/2006/relationships/slide" Target="slides/slide8.xml"/><Relationship Id="rId19" Type="http://schemas.openxmlformats.org/officeDocument/2006/relationships/slide" Target="slides/slide17.xml"/><Relationship Id="rId4" Type="http://schemas.openxmlformats.org/officeDocument/2006/relationships/slide" Target="slides/slide2.xml"/><Relationship Id="rId9" Type="http://schemas.openxmlformats.org/officeDocument/2006/relationships/slide" Target="slides/slide7.xml"/><Relationship Id="rId14" Type="http://schemas.openxmlformats.org/officeDocument/2006/relationships/slide" Target="slides/slide12.xml"/><Relationship Id="rId22" Type="http://schemas.openxmlformats.org/officeDocument/2006/relationships/slide" Target="slides/slide20.xml"/><Relationship Id="rId27" Type="http://schemas.openxmlformats.org/officeDocument/2006/relationships/presProps" Target="presProps.xml"/><Relationship Id="rId30" Type="http://schemas.openxmlformats.org/officeDocument/2006/relationships/tableStyles" Target="tableStyle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GB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A497D5DE-C2F0-4A0D-8C77-B7F299FEC2FA}" type="datetimeFigureOut">
              <a:rPr lang="en-GB" smtClean="0"/>
              <a:t>26/03/2014</a:t>
            </a:fld>
            <a:endParaRPr lang="en-GB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GB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E7954767-3F51-4C2B-8961-AAAF8F736F40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655096323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1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.xml"/><Relationship Id="rId1" Type="http://schemas.openxmlformats.org/officeDocument/2006/relationships/notesMaster" Target="../notesMasters/notesMaster1.xml"/></Relationships>
</file>

<file path=ppt/notesSlides/_rels/notesSlide1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1.xml"/><Relationship Id="rId1" Type="http://schemas.openxmlformats.org/officeDocument/2006/relationships/notesMaster" Target="../notesMasters/notesMaster1.xml"/></Relationships>
</file>

<file path=ppt/notesSlides/_rels/notesSlide1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2.xml"/><Relationship Id="rId1" Type="http://schemas.openxmlformats.org/officeDocument/2006/relationships/notesMaster" Target="../notesMasters/notesMaster1.xml"/></Relationships>
</file>

<file path=ppt/notesSlides/_rels/notesSlide1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3.xml"/><Relationship Id="rId1" Type="http://schemas.openxmlformats.org/officeDocument/2006/relationships/notesMaster" Target="../notesMasters/notesMaster1.xml"/></Relationships>
</file>

<file path=ppt/notesSlides/_rels/notesSlide1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4.xml"/><Relationship Id="rId1" Type="http://schemas.openxmlformats.org/officeDocument/2006/relationships/notesMaster" Target="../notesMasters/notesMaster1.xml"/></Relationships>
</file>

<file path=ppt/notesSlides/_rels/notesSlide1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5.xml"/><Relationship Id="rId1" Type="http://schemas.openxmlformats.org/officeDocument/2006/relationships/notesMaster" Target="../notesMasters/notesMaster1.xml"/></Relationships>
</file>

<file path=ppt/notesSlides/_rels/notesSlide1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6.xml"/><Relationship Id="rId1" Type="http://schemas.openxmlformats.org/officeDocument/2006/relationships/notesMaster" Target="../notesMasters/notesMaster1.xml"/></Relationships>
</file>

<file path=ppt/notesSlides/_rels/notesSlide1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7.xml"/><Relationship Id="rId1" Type="http://schemas.openxmlformats.org/officeDocument/2006/relationships/notesMaster" Target="../notesMasters/notesMaster1.xml"/></Relationships>
</file>

<file path=ppt/notesSlides/_rels/notesSlide1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8.xml"/><Relationship Id="rId1" Type="http://schemas.openxmlformats.org/officeDocument/2006/relationships/notesMaster" Target="../notesMasters/notesMaster1.xml"/></Relationships>
</file>

<file path=ppt/notesSlides/_rels/notesSlide1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9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2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0.xml"/><Relationship Id="rId1" Type="http://schemas.openxmlformats.org/officeDocument/2006/relationships/notesMaster" Target="../notesMasters/notesMaster1.xml"/></Relationships>
</file>

<file path=ppt/notesSlides/_rels/notesSlide2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1.xml"/><Relationship Id="rId1" Type="http://schemas.openxmlformats.org/officeDocument/2006/relationships/notesMaster" Target="../notesMasters/notesMaster1.xml"/></Relationships>
</file>

<file path=ppt/notesSlides/_rels/notesSlide2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2.xml"/><Relationship Id="rId1" Type="http://schemas.openxmlformats.org/officeDocument/2006/relationships/notesMaster" Target="../notesMasters/notesMaster1.xml"/></Relationships>
</file>

<file path=ppt/notesSlides/_rels/notesSlide2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3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E7954767-3F51-4C2B-8961-AAAF8F736F40}" type="slidenum">
              <a:rPr lang="en-GB" smtClean="0"/>
              <a:t>1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940381554"/>
      </p:ext>
    </p:extLst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E7954767-3F51-4C2B-8961-AAAF8F736F40}" type="slidenum">
              <a:rPr lang="en-GB" smtClean="0"/>
              <a:t>10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7852059"/>
      </p:ext>
    </p:extLst>
  </p:cSld>
  <p:clrMapOvr>
    <a:masterClrMapping/>
  </p:clrMapOvr>
</p:notes>
</file>

<file path=ppt/notesSlides/notesSlide1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E7954767-3F51-4C2B-8961-AAAF8F736F40}" type="slidenum">
              <a:rPr lang="en-GB" smtClean="0"/>
              <a:t>11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7852059"/>
      </p:ext>
    </p:extLst>
  </p:cSld>
  <p:clrMapOvr>
    <a:masterClrMapping/>
  </p:clrMapOvr>
</p:notes>
</file>

<file path=ppt/notesSlides/notesSlide1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E7954767-3F51-4C2B-8961-AAAF8F736F40}" type="slidenum">
              <a:rPr lang="en-GB" smtClean="0"/>
              <a:t>12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7852059"/>
      </p:ext>
    </p:extLst>
  </p:cSld>
  <p:clrMapOvr>
    <a:masterClrMapping/>
  </p:clrMapOvr>
</p:notes>
</file>

<file path=ppt/notesSlides/notesSlide1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E7954767-3F51-4C2B-8961-AAAF8F736F40}" type="slidenum">
              <a:rPr lang="en-GB" smtClean="0"/>
              <a:t>13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7852059"/>
      </p:ext>
    </p:extLst>
  </p:cSld>
  <p:clrMapOvr>
    <a:masterClrMapping/>
  </p:clrMapOvr>
</p:notes>
</file>

<file path=ppt/notesSlides/notesSlide1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E7954767-3F51-4C2B-8961-AAAF8F736F40}" type="slidenum">
              <a:rPr lang="en-GB" smtClean="0"/>
              <a:t>14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7852059"/>
      </p:ext>
    </p:extLst>
  </p:cSld>
  <p:clrMapOvr>
    <a:masterClrMapping/>
  </p:clrMapOvr>
</p:notes>
</file>

<file path=ppt/notesSlides/notesSlide1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E7954767-3F51-4C2B-8961-AAAF8F736F40}" type="slidenum">
              <a:rPr lang="en-GB" smtClean="0"/>
              <a:t>15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7852059"/>
      </p:ext>
    </p:extLst>
  </p:cSld>
  <p:clrMapOvr>
    <a:masterClrMapping/>
  </p:clrMapOvr>
</p:notes>
</file>

<file path=ppt/notesSlides/notesSlide1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E7954767-3F51-4C2B-8961-AAAF8F736F40}" type="slidenum">
              <a:rPr lang="en-GB" smtClean="0"/>
              <a:t>16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7852059"/>
      </p:ext>
    </p:extLst>
  </p:cSld>
  <p:clrMapOvr>
    <a:masterClrMapping/>
  </p:clrMapOvr>
</p:notes>
</file>

<file path=ppt/notesSlides/notesSlide1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E7954767-3F51-4C2B-8961-AAAF8F736F40}" type="slidenum">
              <a:rPr lang="en-GB" smtClean="0"/>
              <a:t>17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7852059"/>
      </p:ext>
    </p:extLst>
  </p:cSld>
  <p:clrMapOvr>
    <a:masterClrMapping/>
  </p:clrMapOvr>
</p:notes>
</file>

<file path=ppt/notesSlides/notesSlide1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E7954767-3F51-4C2B-8961-AAAF8F736F40}" type="slidenum">
              <a:rPr lang="en-GB" smtClean="0"/>
              <a:t>18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7852059"/>
      </p:ext>
    </p:extLst>
  </p:cSld>
  <p:clrMapOvr>
    <a:masterClrMapping/>
  </p:clrMapOvr>
</p:notes>
</file>

<file path=ppt/notesSlides/notesSlide1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E7954767-3F51-4C2B-8961-AAAF8F736F40}" type="slidenum">
              <a:rPr lang="en-GB" smtClean="0"/>
              <a:t>19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7852059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E7954767-3F51-4C2B-8961-AAAF8F736F40}" type="slidenum">
              <a:rPr lang="en-GB" smtClean="0"/>
              <a:t>2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7852059"/>
      </p:ext>
    </p:extLst>
  </p:cSld>
  <p:clrMapOvr>
    <a:masterClrMapping/>
  </p:clrMapOvr>
</p:notes>
</file>

<file path=ppt/notesSlides/notesSlide2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E7954767-3F51-4C2B-8961-AAAF8F736F40}" type="slidenum">
              <a:rPr lang="en-GB" smtClean="0"/>
              <a:t>20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7852059"/>
      </p:ext>
    </p:extLst>
  </p:cSld>
  <p:clrMapOvr>
    <a:masterClrMapping/>
  </p:clrMapOvr>
</p:notes>
</file>

<file path=ppt/notesSlides/notesSlide2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E7954767-3F51-4C2B-8961-AAAF8F736F40}" type="slidenum">
              <a:rPr lang="en-GB" smtClean="0"/>
              <a:t>21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7852059"/>
      </p:ext>
    </p:extLst>
  </p:cSld>
  <p:clrMapOvr>
    <a:masterClrMapping/>
  </p:clrMapOvr>
</p:notes>
</file>

<file path=ppt/notesSlides/notesSlide2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E7954767-3F51-4C2B-8961-AAAF8F736F40}" type="slidenum">
              <a:rPr lang="en-GB" smtClean="0"/>
              <a:t>22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7852059"/>
      </p:ext>
    </p:extLst>
  </p:cSld>
  <p:clrMapOvr>
    <a:masterClrMapping/>
  </p:clrMapOvr>
</p:notes>
</file>

<file path=ppt/notesSlides/notesSlide2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E7954767-3F51-4C2B-8961-AAAF8F736F40}" type="slidenum">
              <a:rPr lang="en-GB" smtClean="0">
                <a:solidFill>
                  <a:prstClr val="black"/>
                </a:solidFill>
              </a:rPr>
              <a:pPr/>
              <a:t>23</a:t>
            </a:fld>
            <a:endParaRPr lang="en-GB">
              <a:solidFill>
                <a:prstClr val="black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940381554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E7954767-3F51-4C2B-8961-AAAF8F736F40}" type="slidenum">
              <a:rPr lang="en-GB" smtClean="0"/>
              <a:t>3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7852059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E7954767-3F51-4C2B-8961-AAAF8F736F40}" type="slidenum">
              <a:rPr lang="en-GB" smtClean="0"/>
              <a:t>4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875344802"/>
      </p:ext>
    </p:extLst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E7954767-3F51-4C2B-8961-AAAF8F736F40}" type="slidenum">
              <a:rPr lang="en-GB" smtClean="0"/>
              <a:t>5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739563244"/>
      </p:ext>
    </p:extLst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E7954767-3F51-4C2B-8961-AAAF8F736F40}" type="slidenum">
              <a:rPr lang="en-GB" smtClean="0"/>
              <a:t>6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7852059"/>
      </p:ext>
    </p:extLst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E7954767-3F51-4C2B-8961-AAAF8F736F40}" type="slidenum">
              <a:rPr lang="en-GB" smtClean="0"/>
              <a:t>7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7852059"/>
      </p:ext>
    </p:extLst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E7954767-3F51-4C2B-8961-AAAF8F736F40}" type="slidenum">
              <a:rPr lang="en-GB" smtClean="0"/>
              <a:t>8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7852059"/>
      </p:ext>
    </p:extLst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E7954767-3F51-4C2B-8961-AAAF8F736F40}" type="slidenum">
              <a:rPr lang="en-GB" smtClean="0"/>
              <a:t>9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7852059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3/26/2014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3/26/2014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3/26/2014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>
                <a:solidFill>
                  <a:prstClr val="black">
                    <a:tint val="75000"/>
                  </a:prstClr>
                </a:solidFill>
              </a:rPr>
              <a:pPr/>
              <a:t>3/26/2014</a:t>
            </a:fld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454671066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>
                <a:solidFill>
                  <a:prstClr val="black">
                    <a:tint val="75000"/>
                  </a:prstClr>
                </a:solidFill>
              </a:rPr>
              <a:pPr/>
              <a:t>3/26/2014</a:t>
            </a:fld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062213378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>
                <a:solidFill>
                  <a:prstClr val="black">
                    <a:tint val="75000"/>
                  </a:prstClr>
                </a:solidFill>
              </a:rPr>
              <a:pPr/>
              <a:t>3/26/2014</a:t>
            </a:fld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040066513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>
                <a:solidFill>
                  <a:prstClr val="black">
                    <a:tint val="75000"/>
                  </a:prstClr>
                </a:solidFill>
              </a:rPr>
              <a:pPr/>
              <a:t>3/26/2014</a:t>
            </a:fld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174692714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>
                <a:solidFill>
                  <a:prstClr val="black">
                    <a:tint val="75000"/>
                  </a:prstClr>
                </a:solidFill>
              </a:rPr>
              <a:pPr/>
              <a:t>3/26/2014</a:t>
            </a:fld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821475972"/>
      </p:ext>
    </p:extLst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>
                <a:solidFill>
                  <a:prstClr val="black">
                    <a:tint val="75000"/>
                  </a:prstClr>
                </a:solidFill>
              </a:rPr>
              <a:pPr/>
              <a:t>3/26/2014</a:t>
            </a:fld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408235791"/>
      </p:ext>
    </p:extLst>
  </p:cSld>
  <p:clrMapOvr>
    <a:masterClrMapping/>
  </p:clrMapOvr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>
                <a:solidFill>
                  <a:prstClr val="black">
                    <a:tint val="75000"/>
                  </a:prstClr>
                </a:solidFill>
              </a:rPr>
              <a:pPr/>
              <a:t>3/26/2014</a:t>
            </a:fld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503382720"/>
      </p:ext>
    </p:extLst>
  </p:cSld>
  <p:clrMapOvr>
    <a:masterClrMapping/>
  </p:clrMapOvr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>
                <a:solidFill>
                  <a:prstClr val="black">
                    <a:tint val="75000"/>
                  </a:prstClr>
                </a:solidFill>
              </a:rPr>
              <a:pPr/>
              <a:t>3/26/2014</a:t>
            </a:fld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44157974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3/26/2014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0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>
                <a:solidFill>
                  <a:prstClr val="black">
                    <a:tint val="75000"/>
                  </a:prstClr>
                </a:solidFill>
              </a:rPr>
              <a:pPr/>
              <a:t>3/26/2014</a:t>
            </a:fld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781654198"/>
      </p:ext>
    </p:extLst>
  </p:cSld>
  <p:clrMapOvr>
    <a:masterClrMapping/>
  </p:clrMapOvr>
</p:sldLayout>
</file>

<file path=ppt/slideLayouts/slideLayout2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>
                <a:solidFill>
                  <a:prstClr val="black">
                    <a:tint val="75000"/>
                  </a:prstClr>
                </a:solidFill>
              </a:rPr>
              <a:pPr/>
              <a:t>3/26/2014</a:t>
            </a:fld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426674343"/>
      </p:ext>
    </p:extLst>
  </p:cSld>
  <p:clrMapOvr>
    <a:masterClrMapping/>
  </p:clrMapOvr>
</p:sldLayout>
</file>

<file path=ppt/slideLayouts/slideLayout2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>
                <a:solidFill>
                  <a:prstClr val="black">
                    <a:tint val="75000"/>
                  </a:prstClr>
                </a:solidFill>
              </a:rPr>
              <a:pPr/>
              <a:t>3/26/2014</a:t>
            </a:fld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01434295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3/26/2014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3/26/2014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3/26/2014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3/26/2014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3/26/2014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3/26/2014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3/26/2014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_rels/slideMaster2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19.xml"/><Relationship Id="rId3" Type="http://schemas.openxmlformats.org/officeDocument/2006/relationships/slideLayout" Target="../slideLayouts/slideLayout14.xml"/><Relationship Id="rId7" Type="http://schemas.openxmlformats.org/officeDocument/2006/relationships/slideLayout" Target="../slideLayouts/slideLayout18.xml"/><Relationship Id="rId12" Type="http://schemas.openxmlformats.org/officeDocument/2006/relationships/theme" Target="../theme/theme2.xml"/><Relationship Id="rId2" Type="http://schemas.openxmlformats.org/officeDocument/2006/relationships/slideLayout" Target="../slideLayouts/slideLayout13.xml"/><Relationship Id="rId1" Type="http://schemas.openxmlformats.org/officeDocument/2006/relationships/slideLayout" Target="../slideLayouts/slideLayout12.xml"/><Relationship Id="rId6" Type="http://schemas.openxmlformats.org/officeDocument/2006/relationships/slideLayout" Target="../slideLayouts/slideLayout17.xml"/><Relationship Id="rId11" Type="http://schemas.openxmlformats.org/officeDocument/2006/relationships/slideLayout" Target="../slideLayouts/slideLayout22.xml"/><Relationship Id="rId5" Type="http://schemas.openxmlformats.org/officeDocument/2006/relationships/slideLayout" Target="../slideLayouts/slideLayout16.xml"/><Relationship Id="rId10" Type="http://schemas.openxmlformats.org/officeDocument/2006/relationships/slideLayout" Target="../slideLayouts/slideLayout21.xml"/><Relationship Id="rId4" Type="http://schemas.openxmlformats.org/officeDocument/2006/relationships/slideLayout" Target="../slideLayouts/slideLayout15.xml"/><Relationship Id="rId9" Type="http://schemas.openxmlformats.org/officeDocument/2006/relationships/slideLayout" Target="../slideLayouts/slideLayout2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pPr/>
              <a:t>3/26/2014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>
                <a:solidFill>
                  <a:prstClr val="black">
                    <a:tint val="75000"/>
                  </a:prstClr>
                </a:solidFill>
              </a:rPr>
              <a:pPr/>
              <a:t>3/26/2014</a:t>
            </a:fld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rPr 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19011953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0.xml"/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1.xml"/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2.xml"/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3.xml"/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4.xml"/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5.xml"/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6.xml"/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7.xml"/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8.xml"/><Relationship Id="rId1" Type="http://schemas.openxmlformats.org/officeDocument/2006/relationships/slideLayout" Target="../slideLayouts/slideLayout2.xml"/></Relationships>
</file>

<file path=ppt/slides/_rels/slide1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9.xml"/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2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0.xml"/><Relationship Id="rId1" Type="http://schemas.openxmlformats.org/officeDocument/2006/relationships/slideLayout" Target="../slideLayouts/slideLayout2.xml"/></Relationships>
</file>

<file path=ppt/slides/_rels/slide2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1.xml"/><Relationship Id="rId1" Type="http://schemas.openxmlformats.org/officeDocument/2006/relationships/slideLayout" Target="../slideLayouts/slideLayout2.xml"/></Relationships>
</file>

<file path=ppt/slides/_rels/slide22.xml.rels><?xml version="1.0" encoding="UTF-8" standalone="yes"?>
<Relationships xmlns="http://schemas.openxmlformats.org/package/2006/relationships"><Relationship Id="rId3" Type="http://schemas.openxmlformats.org/officeDocument/2006/relationships/hyperlink" Target="http://www.howtowriteessay.co.uk/APA-referencing.html" TargetMode="External"/><Relationship Id="rId2" Type="http://schemas.openxmlformats.org/officeDocument/2006/relationships/notesSlide" Target="../notesSlides/notesSlide22.xml"/><Relationship Id="rId1" Type="http://schemas.openxmlformats.org/officeDocument/2006/relationships/slideLayout" Target="../slideLayouts/slideLayout2.xml"/><Relationship Id="rId5" Type="http://schemas.openxmlformats.org/officeDocument/2006/relationships/hyperlink" Target="http://www2.wlv.ac.uk/lib/APAReferencing/APA.htm" TargetMode="External"/><Relationship Id="rId4" Type="http://schemas.openxmlformats.org/officeDocument/2006/relationships/hyperlink" Target="http://library.northampton.ac.uk/pages/arg" TargetMode="External"/></Relationships>
</file>

<file path=ppt/slides/_rels/slide2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3.xml"/><Relationship Id="rId1" Type="http://schemas.openxmlformats.org/officeDocument/2006/relationships/slideLayout" Target="../slideLayouts/slideLayout1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18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18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8.xml"/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9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457200" y="1123950"/>
            <a:ext cx="8001000" cy="2533650"/>
          </a:xfrm>
          <a:ln w="200025">
            <a:solidFill>
              <a:schemeClr val="bg1"/>
            </a:solidFill>
          </a:ln>
        </p:spPr>
        <p:txBody>
          <a:bodyPr>
            <a:normAutofit/>
          </a:bodyPr>
          <a:lstStyle/>
          <a:p>
            <a:r>
              <a:rPr lang="ar-AE" dirty="0" smtClean="0">
                <a:solidFill>
                  <a:schemeClr val="bg1"/>
                </a:solidFill>
              </a:rPr>
              <a:t>توثيق المراجع  طبقا لطريقة جمعية علم النفس الأمريكية </a:t>
            </a:r>
            <a:r>
              <a:rPr lang="fr-FR" dirty="0" smtClean="0">
                <a:solidFill>
                  <a:schemeClr val="bg1"/>
                </a:solidFill>
              </a:rPr>
              <a:t/>
            </a:r>
            <a:br>
              <a:rPr lang="fr-FR" dirty="0" smtClean="0">
                <a:solidFill>
                  <a:schemeClr val="bg1"/>
                </a:solidFill>
              </a:rPr>
            </a:br>
            <a:r>
              <a:rPr lang="fr-FR" dirty="0" smtClean="0">
                <a:solidFill>
                  <a:schemeClr val="bg1"/>
                </a:solidFill>
              </a:rPr>
              <a:t>APA</a:t>
            </a:r>
            <a:endParaRPr lang="en-GB" dirty="0">
              <a:solidFill>
                <a:schemeClr val="bg1"/>
              </a:solidFill>
            </a:endParaRP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286653485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AE" dirty="0">
                <a:solidFill>
                  <a:schemeClr val="accent4"/>
                </a:solidFill>
              </a:rPr>
              <a:t>التوثيق داخل النص 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noFill/>
          <a:ln w="158750">
            <a:solidFill>
              <a:schemeClr val="tx2"/>
            </a:solidFill>
          </a:ln>
        </p:spPr>
        <p:txBody>
          <a:bodyPr/>
          <a:lstStyle/>
          <a:p>
            <a:pPr marL="0" indent="0" algn="r" rtl="1">
              <a:buNone/>
            </a:pPr>
            <a:endParaRPr lang="ar-AE" b="1" u="sng" dirty="0" smtClean="0"/>
          </a:p>
          <a:p>
            <a:pPr marL="0" indent="0" algn="r" rtl="1">
              <a:buNone/>
            </a:pPr>
            <a:r>
              <a:rPr lang="ar-AE" b="1" u="sng" dirty="0" smtClean="0"/>
              <a:t>توثيق مواقع الإنترنت :</a:t>
            </a:r>
          </a:p>
          <a:p>
            <a:pPr algn="r" rtl="1"/>
            <a:r>
              <a:rPr lang="ar-AE" dirty="0" smtClean="0"/>
              <a:t>إذا لم يعرف التاريخ فيتم كتابة (غير معروف) أو (</a:t>
            </a:r>
            <a:r>
              <a:rPr lang="fr-FR" dirty="0" err="1" smtClean="0"/>
              <a:t>n.d</a:t>
            </a:r>
            <a:r>
              <a:rPr lang="fr-FR" dirty="0" smtClean="0"/>
              <a:t>.</a:t>
            </a:r>
            <a:r>
              <a:rPr lang="ar-AE" dirty="0" smtClean="0"/>
              <a:t>) .</a:t>
            </a:r>
          </a:p>
          <a:p>
            <a:pPr marL="0" indent="0" algn="r" rtl="1">
              <a:buNone/>
            </a:pPr>
            <a:r>
              <a:rPr lang="ar-AE" b="1" u="sng" dirty="0" smtClean="0"/>
              <a:t>مثال : </a:t>
            </a:r>
            <a:endParaRPr lang="ar-AE" b="1" u="sng" dirty="0"/>
          </a:p>
          <a:p>
            <a:pPr algn="r" rtl="1"/>
            <a:r>
              <a:rPr lang="ar-AE" dirty="0" smtClean="0"/>
              <a:t>معرفة استراتيجيات عمل الذاكرة تساعد على تحسين مهارات الاستذكار (موس ،غير معروف) أو</a:t>
            </a:r>
          </a:p>
          <a:p>
            <a:pPr marL="0" indent="0" algn="r" rtl="1">
              <a:buNone/>
            </a:pPr>
            <a:r>
              <a:rPr lang="ar-AE" dirty="0" smtClean="0"/>
              <a:t> </a:t>
            </a:r>
            <a:r>
              <a:rPr lang="en-GB" dirty="0" smtClean="0"/>
              <a:t>(</a:t>
            </a:r>
            <a:r>
              <a:rPr lang="en-GB" dirty="0" err="1" smtClean="0"/>
              <a:t>Mohs</a:t>
            </a:r>
            <a:r>
              <a:rPr lang="en-GB" dirty="0" smtClean="0"/>
              <a:t>, </a:t>
            </a:r>
            <a:r>
              <a:rPr lang="en-GB" dirty="0" err="1" smtClean="0"/>
              <a:t>n.d.</a:t>
            </a:r>
            <a:r>
              <a:rPr lang="en-GB" dirty="0" smtClean="0"/>
              <a:t>) </a:t>
            </a:r>
            <a:r>
              <a:rPr lang="ar-AE" dirty="0" smtClean="0"/>
              <a:t> </a:t>
            </a:r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105750856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AE" dirty="0" smtClean="0">
                <a:solidFill>
                  <a:schemeClr val="accent4"/>
                </a:solidFill>
              </a:rPr>
              <a:t>التوثيق داخل النص </a:t>
            </a:r>
            <a:endParaRPr lang="en-GB" dirty="0">
              <a:solidFill>
                <a:schemeClr val="accent4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noFill/>
          <a:ln w="158750">
            <a:solidFill>
              <a:schemeClr val="tx2"/>
            </a:solidFill>
          </a:ln>
        </p:spPr>
        <p:txBody>
          <a:bodyPr/>
          <a:lstStyle/>
          <a:p>
            <a:pPr marL="0" indent="0" algn="r" rtl="1">
              <a:buNone/>
            </a:pPr>
            <a:r>
              <a:rPr lang="ar-AE" u="sng" dirty="0" smtClean="0"/>
              <a:t>توثيق معلومة واحدة بأكثر من مرجع :</a:t>
            </a:r>
          </a:p>
          <a:p>
            <a:pPr algn="r" rtl="1"/>
            <a:r>
              <a:rPr lang="ar-AE" dirty="0" smtClean="0"/>
              <a:t>تكتب جميع المراجع بين القوسين مفصولة بفاصلة منقوطة .</a:t>
            </a:r>
          </a:p>
          <a:p>
            <a:pPr marL="0" indent="0" algn="r" rtl="1">
              <a:buNone/>
            </a:pPr>
            <a:r>
              <a:rPr lang="ar-AE" b="1" u="sng" dirty="0" smtClean="0"/>
              <a:t>مثال :</a:t>
            </a:r>
          </a:p>
          <a:p>
            <a:pPr algn="r" rtl="1"/>
            <a:r>
              <a:rPr lang="ar-AE" dirty="0" smtClean="0"/>
              <a:t>وصف الصور لفظيا يعطل الذاكرة البصرية (فولشور و سكولر ،1995؛ميسنر ،200؛ياون ،2009) . </a:t>
            </a:r>
          </a:p>
          <a:p>
            <a:pPr marL="0" indent="0" algn="r" rtl="1">
              <a:buNone/>
            </a:pPr>
            <a:endParaRPr lang="ar-AE" dirty="0" smtClean="0"/>
          </a:p>
          <a:p>
            <a:pPr marL="0" indent="0" algn="r" rtl="1">
              <a:buNone/>
            </a:pPr>
            <a:r>
              <a:rPr lang="ar-AE" dirty="0" smtClean="0"/>
              <a:t>* ترتب المراجع بين القوسين أبجديا .</a:t>
            </a:r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105750856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304800"/>
            <a:ext cx="8229600" cy="1143000"/>
          </a:xfrm>
        </p:spPr>
        <p:txBody>
          <a:bodyPr/>
          <a:lstStyle/>
          <a:p>
            <a:r>
              <a:rPr lang="ar-AE" u="sng" dirty="0" smtClean="0">
                <a:solidFill>
                  <a:schemeClr val="accent3"/>
                </a:solidFill>
              </a:rPr>
              <a:t>كتابة قائمة المراجع </a:t>
            </a:r>
            <a:endParaRPr lang="en-GB" u="sng" dirty="0">
              <a:solidFill>
                <a:schemeClr val="accent3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noFill/>
          <a:ln w="158750">
            <a:solidFill>
              <a:schemeClr val="tx2"/>
            </a:solidFill>
          </a:ln>
        </p:spPr>
        <p:txBody>
          <a:bodyPr/>
          <a:lstStyle/>
          <a:p>
            <a:pPr algn="r" rtl="1"/>
            <a:endParaRPr lang="ar-AE" dirty="0" smtClean="0"/>
          </a:p>
          <a:p>
            <a:pPr algn="r" rtl="1"/>
            <a:r>
              <a:rPr lang="ar-AE" dirty="0" smtClean="0"/>
              <a:t>كل المراجع داخل النص يجب وضعها في قائمة المراجع .</a:t>
            </a:r>
          </a:p>
          <a:p>
            <a:pPr algn="r" rtl="1"/>
            <a:r>
              <a:rPr lang="ar-AE" dirty="0" smtClean="0"/>
              <a:t>يتم ترتيب قائمة المراجع أبجديا </a:t>
            </a:r>
          </a:p>
          <a:p>
            <a:pPr algn="r" rtl="1"/>
            <a:r>
              <a:rPr lang="ar-AE" dirty="0" smtClean="0"/>
              <a:t>لا توضع أرقام للقائمة وتكون الدايات معلقة بهذا الشكل :</a:t>
            </a:r>
          </a:p>
          <a:p>
            <a:pPr marL="0" indent="-457200" algn="r" rtl="1">
              <a:buNone/>
            </a:pPr>
            <a:r>
              <a:rPr lang="ar-AE" dirty="0" smtClean="0"/>
              <a:t>سكولر ، جونيثون و إنجستلر ، سكولر . (1990) . التعمية               	اللفظية وأثرها على الشهادات القضائية .....</a:t>
            </a:r>
          </a:p>
          <a:p>
            <a:pPr marL="0" indent="-457200" algn="r" rtl="1">
              <a:buNone/>
            </a:pPr>
            <a:r>
              <a:rPr lang="ar-AE" dirty="0" smtClean="0"/>
              <a:t>بادلي ، ألن و هتش ، جراهام . (1974) . الذاكرة العاملة . 	........</a:t>
            </a:r>
          </a:p>
          <a:p>
            <a:pPr marL="0" indent="0" algn="r" rtl="1">
              <a:buNone/>
            </a:pPr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105750856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AE" u="sng" dirty="0">
                <a:solidFill>
                  <a:schemeClr val="accent3"/>
                </a:solidFill>
              </a:rPr>
              <a:t>كتابة قائمة المراجع 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noFill/>
          <a:ln w="158750">
            <a:solidFill>
              <a:schemeClr val="tx2"/>
            </a:solidFill>
          </a:ln>
        </p:spPr>
        <p:txBody>
          <a:bodyPr>
            <a:normAutofit/>
          </a:bodyPr>
          <a:lstStyle/>
          <a:p>
            <a:pPr marL="0" indent="0" algn="r" rtl="1">
              <a:buNone/>
            </a:pPr>
            <a:endParaRPr lang="ar-AE" b="1" u="sng" dirty="0" smtClean="0"/>
          </a:p>
          <a:p>
            <a:pPr marL="0" indent="0" algn="r" rtl="1">
              <a:buNone/>
            </a:pPr>
            <a:r>
              <a:rPr lang="ar-AE" b="1" u="sng" dirty="0" smtClean="0"/>
              <a:t>توثيق المراجع من مجلات علمية :</a:t>
            </a:r>
          </a:p>
          <a:p>
            <a:pPr algn="r" rtl="1"/>
            <a:r>
              <a:rPr lang="ar-AE" dirty="0" smtClean="0"/>
              <a:t>لقب المؤلف، الاسم الأول . (التاريخ) . عنوان البحث . المجلة ،العدد ،من صفحة – صفحة .</a:t>
            </a:r>
          </a:p>
          <a:p>
            <a:pPr marL="0" indent="0" algn="r" rtl="1">
              <a:buNone/>
            </a:pPr>
            <a:r>
              <a:rPr lang="ar-AE" b="1" u="sng" dirty="0" smtClean="0"/>
              <a:t>مثال: </a:t>
            </a:r>
            <a:endParaRPr lang="ar-AE" dirty="0" smtClean="0"/>
          </a:p>
          <a:p>
            <a:pPr marL="0" indent="0" algn="r" rtl="1">
              <a:buNone/>
            </a:pPr>
            <a:r>
              <a:rPr lang="ar-AE" dirty="0" smtClean="0"/>
              <a:t>الأعور، كمال . (1990). الرضى الوظيفي والدافع للإنجاز 	عند 	المعلمات المستجدات . مجلة التربية ،32 ،48-52.</a:t>
            </a:r>
            <a:endParaRPr lang="en-GB" dirty="0"/>
          </a:p>
        </p:txBody>
      </p:sp>
      <p:sp>
        <p:nvSpPr>
          <p:cNvPr id="4" name="Rounded Rectangle 3"/>
          <p:cNvSpPr/>
          <p:nvPr/>
        </p:nvSpPr>
        <p:spPr>
          <a:xfrm>
            <a:off x="914400" y="3505200"/>
            <a:ext cx="2438400" cy="838200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ar-AE" b="1" dirty="0" smtClean="0"/>
              <a:t>*ملاحظة : </a:t>
            </a:r>
          </a:p>
          <a:p>
            <a:pPr algn="ctr"/>
            <a:r>
              <a:rPr lang="ar-AE" b="1" dirty="0" smtClean="0"/>
              <a:t>اسم المجلة والعدد تكتب بخط مائل .</a:t>
            </a:r>
            <a:endParaRPr lang="en-GB" b="1" dirty="0"/>
          </a:p>
        </p:txBody>
      </p:sp>
    </p:spTree>
    <p:extLst>
      <p:ext uri="{BB962C8B-B14F-4D97-AF65-F5344CB8AC3E}">
        <p14:creationId xmlns:p14="http://schemas.microsoft.com/office/powerpoint/2010/main" val="105750856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AE" u="sng" dirty="0">
                <a:solidFill>
                  <a:schemeClr val="accent3"/>
                </a:solidFill>
              </a:rPr>
              <a:t>كتابة قائمة المراجع 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noFill/>
          <a:ln w="158750">
            <a:solidFill>
              <a:schemeClr val="tx2"/>
            </a:solidFill>
          </a:ln>
        </p:spPr>
        <p:txBody>
          <a:bodyPr>
            <a:normAutofit fontScale="92500" lnSpcReduction="20000"/>
          </a:bodyPr>
          <a:lstStyle/>
          <a:p>
            <a:pPr marL="0" indent="0" algn="r" rtl="1">
              <a:buNone/>
            </a:pPr>
            <a:endParaRPr lang="ar-AE" b="1" u="sng" dirty="0" smtClean="0"/>
          </a:p>
          <a:p>
            <a:pPr marL="0" indent="0" algn="r" rtl="1">
              <a:buNone/>
            </a:pPr>
            <a:r>
              <a:rPr lang="ar-AE" b="1" u="sng" dirty="0" smtClean="0"/>
              <a:t>توثيق </a:t>
            </a:r>
            <a:r>
              <a:rPr lang="ar-AE" b="1" u="sng" dirty="0"/>
              <a:t>المراجع من مجلات علمية :</a:t>
            </a:r>
          </a:p>
          <a:p>
            <a:pPr algn="r" rtl="1"/>
            <a:r>
              <a:rPr lang="ar-AE" dirty="0" smtClean="0"/>
              <a:t>عند توثيق المراجع الأجنبية يكتب اللقب وبعده الحرف الأول من الاسم الأول .</a:t>
            </a:r>
          </a:p>
          <a:p>
            <a:pPr marL="0" indent="0" algn="r" rtl="1">
              <a:buNone/>
            </a:pPr>
            <a:r>
              <a:rPr lang="ar-AE" b="1" u="sng" dirty="0" smtClean="0"/>
              <a:t>مثال :</a:t>
            </a:r>
          </a:p>
          <a:p>
            <a:pPr algn="r" rtl="1"/>
            <a:endParaRPr lang="ar-AE" dirty="0" smtClean="0"/>
          </a:p>
          <a:p>
            <a:pPr marL="0" indent="0">
              <a:buNone/>
            </a:pPr>
            <a:r>
              <a:rPr lang="fr-FR" dirty="0"/>
              <a:t>J</a:t>
            </a:r>
            <a:r>
              <a:rPr lang="de-DE" dirty="0" smtClean="0"/>
              <a:t>anmaat</a:t>
            </a:r>
            <a:r>
              <a:rPr lang="de-DE" dirty="0"/>
              <a:t>, K. R. L., Byrne, R. W., &amp; Zuberbühler, K. (2006). </a:t>
            </a:r>
            <a:r>
              <a:rPr lang="en-US" dirty="0"/>
              <a:t>Evidence for a spatial memory of fruiting states of rainforest trees in wild </a:t>
            </a:r>
            <a:r>
              <a:rPr lang="en-US" dirty="0" err="1"/>
              <a:t>mangabeys</a:t>
            </a:r>
            <a:r>
              <a:rPr lang="en-US" dirty="0"/>
              <a:t>. </a:t>
            </a:r>
            <a:r>
              <a:rPr lang="en-US" i="1" dirty="0"/>
              <a:t>Animal </a:t>
            </a:r>
            <a:r>
              <a:rPr lang="en-US" i="1" dirty="0" err="1"/>
              <a:t>Behaviour</a:t>
            </a:r>
            <a:r>
              <a:rPr lang="en-US" i="1"/>
              <a:t>, </a:t>
            </a:r>
            <a:r>
              <a:rPr lang="en-US" i="1" smtClean="0"/>
              <a:t>72</a:t>
            </a:r>
            <a:r>
              <a:rPr lang="en-US" smtClean="0"/>
              <a:t>, </a:t>
            </a:r>
            <a:r>
              <a:rPr lang="en-US" dirty="0"/>
              <a:t>797-807. </a:t>
            </a:r>
            <a:endParaRPr lang="en-GB" dirty="0"/>
          </a:p>
          <a:p>
            <a:pPr algn="r" rtl="1"/>
            <a:endParaRPr lang="ar-AE" dirty="0"/>
          </a:p>
        </p:txBody>
      </p:sp>
    </p:spTree>
    <p:extLst>
      <p:ext uri="{BB962C8B-B14F-4D97-AF65-F5344CB8AC3E}">
        <p14:creationId xmlns:p14="http://schemas.microsoft.com/office/powerpoint/2010/main" val="105750856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AE" u="sng" dirty="0">
                <a:solidFill>
                  <a:schemeClr val="accent3"/>
                </a:solidFill>
              </a:rPr>
              <a:t>كتابة قائمة المراجع 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noFill/>
          <a:ln w="158750">
            <a:solidFill>
              <a:schemeClr val="tx2"/>
            </a:solidFill>
          </a:ln>
        </p:spPr>
        <p:txBody>
          <a:bodyPr/>
          <a:lstStyle/>
          <a:p>
            <a:pPr algn="r" rtl="1"/>
            <a:endParaRPr lang="ar-AE" dirty="0" smtClean="0"/>
          </a:p>
          <a:p>
            <a:pPr marL="0" indent="0" algn="r" rtl="1">
              <a:buNone/>
            </a:pPr>
            <a:r>
              <a:rPr lang="ar-AE" b="1" u="sng" dirty="0" smtClean="0"/>
              <a:t>توثيق المجلات العلمية :</a:t>
            </a:r>
          </a:p>
          <a:p>
            <a:pPr algn="r" rtl="1"/>
            <a:r>
              <a:rPr lang="ar-AE" dirty="0" smtClean="0"/>
              <a:t>إذا كان عدد المؤلفين 7 فأكثر يكتب اسم الست الأوائل وآخرون .</a:t>
            </a:r>
          </a:p>
          <a:p>
            <a:pPr marL="0" indent="0" algn="r" rtl="1">
              <a:buNone/>
            </a:pPr>
            <a:r>
              <a:rPr lang="ar-AE" b="1" u="sng" dirty="0" smtClean="0"/>
              <a:t>مثال :</a:t>
            </a:r>
          </a:p>
          <a:p>
            <a:pPr marL="0" indent="0" algn="r" rtl="1">
              <a:buNone/>
            </a:pPr>
            <a:r>
              <a:rPr lang="ar-AE" dirty="0" smtClean="0"/>
              <a:t>حامد، خالد . و الجزائري، رضى . و الحاتمي، نبيل . والكردي، عدنان . والطوب، محمد. وخليفة، أمير . و آخرون (2009) . دراسة ميدانية ....</a:t>
            </a:r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105750856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AE" u="sng" dirty="0">
                <a:solidFill>
                  <a:schemeClr val="accent3"/>
                </a:solidFill>
              </a:rPr>
              <a:t>كتابة قائمة المراجع 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noFill/>
          <a:ln w="158750">
            <a:solidFill>
              <a:schemeClr val="tx2"/>
            </a:solidFill>
          </a:ln>
        </p:spPr>
        <p:txBody>
          <a:bodyPr>
            <a:normAutofit lnSpcReduction="10000"/>
          </a:bodyPr>
          <a:lstStyle/>
          <a:p>
            <a:pPr algn="r" rtl="1"/>
            <a:endParaRPr lang="ar-AE" dirty="0" smtClean="0"/>
          </a:p>
          <a:p>
            <a:pPr marL="0" indent="0" algn="r" rtl="1">
              <a:buNone/>
            </a:pPr>
            <a:r>
              <a:rPr lang="ar-AE" b="1" u="sng" dirty="0"/>
              <a:t>توثيق المجلات العلمية :</a:t>
            </a:r>
          </a:p>
          <a:p>
            <a:pPr marL="0" indent="0" algn="r" rtl="1">
              <a:buNone/>
            </a:pPr>
            <a:r>
              <a:rPr lang="ar-AE" dirty="0" smtClean="0"/>
              <a:t>مثال لمرجع أجنبي :</a:t>
            </a:r>
          </a:p>
          <a:p>
            <a:pPr marL="0" indent="0" rtl="1">
              <a:buNone/>
            </a:pPr>
            <a:r>
              <a:rPr lang="en-US" dirty="0" err="1" smtClean="0"/>
              <a:t>Engh</a:t>
            </a:r>
            <a:r>
              <a:rPr lang="en-US" dirty="0"/>
              <a:t>, A.E., </a:t>
            </a:r>
            <a:r>
              <a:rPr lang="en-US" dirty="0" err="1"/>
              <a:t>Beehner</a:t>
            </a:r>
            <a:r>
              <a:rPr lang="en-US" dirty="0"/>
              <a:t>, J.C., Bergman, T.J., Whitten, P.L., </a:t>
            </a:r>
            <a:r>
              <a:rPr lang="en-US" dirty="0" err="1"/>
              <a:t>Hoffmeier</a:t>
            </a:r>
            <a:r>
              <a:rPr lang="en-US" dirty="0"/>
              <a:t>, R.R.&amp; </a:t>
            </a:r>
            <a:r>
              <a:rPr lang="en-US" dirty="0" err="1"/>
              <a:t>Seyfarth</a:t>
            </a:r>
            <a:r>
              <a:rPr lang="en-US" dirty="0"/>
              <a:t>, R.M. et al. (2006). Female hierarchy instability, male immigration, and infanticide increase glucocorticoid levels in female </a:t>
            </a:r>
            <a:r>
              <a:rPr lang="en-US" dirty="0" err="1"/>
              <a:t>chacma</a:t>
            </a:r>
            <a:r>
              <a:rPr lang="en-US" dirty="0"/>
              <a:t> baboons. </a:t>
            </a:r>
            <a:r>
              <a:rPr lang="ar-AE" dirty="0" smtClean="0"/>
              <a:t>.</a:t>
            </a:r>
            <a:r>
              <a:rPr lang="en-US" i="1" dirty="0" smtClean="0"/>
              <a:t>Animal </a:t>
            </a:r>
            <a:r>
              <a:rPr lang="en-US" i="1" dirty="0" err="1"/>
              <a:t>Behaviour</a:t>
            </a:r>
            <a:r>
              <a:rPr lang="en-US" i="1" dirty="0"/>
              <a:t> 71</a:t>
            </a:r>
            <a:r>
              <a:rPr lang="en-US" dirty="0"/>
              <a:t>, 1227-1237</a:t>
            </a:r>
            <a:endParaRPr lang="en-GB" dirty="0"/>
          </a:p>
          <a:p>
            <a:pPr marL="0" indent="0" rtl="1">
              <a:buNone/>
            </a:pPr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322395489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AE" u="sng" dirty="0">
                <a:solidFill>
                  <a:schemeClr val="accent3"/>
                </a:solidFill>
              </a:rPr>
              <a:t>كتابة قائمة المراجع 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noFill/>
          <a:ln w="158750">
            <a:solidFill>
              <a:schemeClr val="tx2"/>
            </a:solidFill>
          </a:ln>
        </p:spPr>
        <p:txBody>
          <a:bodyPr>
            <a:normAutofit fontScale="92500" lnSpcReduction="20000"/>
          </a:bodyPr>
          <a:lstStyle/>
          <a:p>
            <a:pPr algn="r" rtl="1"/>
            <a:endParaRPr lang="ar-AE" dirty="0"/>
          </a:p>
          <a:p>
            <a:pPr marL="0" indent="0" algn="r" rtl="1">
              <a:buNone/>
            </a:pPr>
            <a:r>
              <a:rPr lang="ar-AE" b="1" u="sng" dirty="0" smtClean="0"/>
              <a:t>توثيق مراجع من مجلات علمية :</a:t>
            </a:r>
          </a:p>
          <a:p>
            <a:pPr algn="r" rtl="1">
              <a:buFontTx/>
              <a:buChar char="-"/>
            </a:pPr>
            <a:r>
              <a:rPr lang="ar-AE" dirty="0" smtClean="0"/>
              <a:t>إذا كان للمؤلف الواحد يوضع البحث الأقدم أولا .</a:t>
            </a:r>
          </a:p>
          <a:p>
            <a:pPr algn="r" rtl="1">
              <a:buFontTx/>
              <a:buChar char="-"/>
            </a:pPr>
            <a:r>
              <a:rPr lang="ar-AE" dirty="0" smtClean="0"/>
              <a:t>إذا كان للمؤلف أبحاث فردية وأبحاث مشتركة توضع الأبحاث الفردية أولا .</a:t>
            </a:r>
          </a:p>
          <a:p>
            <a:pPr marL="0" indent="0" algn="r" rtl="1">
              <a:buNone/>
            </a:pPr>
            <a:r>
              <a:rPr lang="ar-AE" b="1" u="sng" dirty="0" smtClean="0"/>
              <a:t>مثال :</a:t>
            </a:r>
          </a:p>
          <a:p>
            <a:r>
              <a:rPr lang="en-US" dirty="0"/>
              <a:t>Baddeley, A. (2005)…</a:t>
            </a:r>
            <a:endParaRPr lang="en-GB" dirty="0"/>
          </a:p>
          <a:p>
            <a:r>
              <a:rPr lang="en-US" dirty="0"/>
              <a:t>Baddeley, A. (2007)…</a:t>
            </a:r>
            <a:endParaRPr lang="en-GB" dirty="0"/>
          </a:p>
          <a:p>
            <a:r>
              <a:rPr lang="en-US" dirty="0"/>
              <a:t>Baddeley A. &amp; Hitch, G. (1987)…</a:t>
            </a:r>
            <a:endParaRPr lang="en-GB" dirty="0"/>
          </a:p>
          <a:p>
            <a:r>
              <a:rPr lang="en-US" dirty="0"/>
              <a:t>Baddeley, A., Hitch, G. &amp; Gathercole, S. (1994)…</a:t>
            </a:r>
            <a:endParaRPr lang="en-GB" dirty="0"/>
          </a:p>
          <a:p>
            <a:pPr marL="0" indent="0" algn="r" rtl="1">
              <a:buNone/>
            </a:pPr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158250173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AE" u="sng" dirty="0">
                <a:solidFill>
                  <a:schemeClr val="accent3"/>
                </a:solidFill>
              </a:rPr>
              <a:t>كتابة قائمة المراجع 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noFill/>
          <a:ln w="158750">
            <a:solidFill>
              <a:schemeClr val="tx2"/>
            </a:solidFill>
          </a:ln>
        </p:spPr>
        <p:txBody>
          <a:bodyPr wrap="none" bIns="36000">
            <a:normAutofit lnSpcReduction="10000"/>
          </a:bodyPr>
          <a:lstStyle/>
          <a:p>
            <a:pPr marL="0" indent="0" algn="r" rtl="1">
              <a:buNone/>
            </a:pPr>
            <a:endParaRPr lang="ar-AE" dirty="0" smtClean="0"/>
          </a:p>
          <a:p>
            <a:pPr marL="0" indent="0" algn="r" rtl="1">
              <a:buNone/>
            </a:pPr>
            <a:r>
              <a:rPr lang="ar-AE" b="1" u="sng" dirty="0" smtClean="0"/>
              <a:t>توثيق الكتب :</a:t>
            </a:r>
            <a:endParaRPr lang="en-GB" b="1" u="sng" dirty="0" smtClean="0"/>
          </a:p>
          <a:p>
            <a:pPr marL="0" indent="0" algn="r" rtl="1">
              <a:buNone/>
            </a:pPr>
            <a:r>
              <a:rPr lang="ar-AE" dirty="0" smtClean="0"/>
              <a:t>لقب المؤلف، اسمه الأول . (التاريخ). عنوان الكتاب . (</a:t>
            </a:r>
            <a:r>
              <a:rPr lang="ar-AE" dirty="0" smtClean="0">
                <a:solidFill>
                  <a:schemeClr val="accent2"/>
                </a:solidFill>
              </a:rPr>
              <a:t>بخط </a:t>
            </a:r>
          </a:p>
          <a:p>
            <a:pPr marL="0" indent="0" algn="r" rtl="1">
              <a:buNone/>
            </a:pPr>
            <a:r>
              <a:rPr lang="ar-AE" dirty="0" smtClean="0">
                <a:solidFill>
                  <a:schemeClr val="accent2"/>
                </a:solidFill>
              </a:rPr>
              <a:t>مائل</a:t>
            </a:r>
            <a:r>
              <a:rPr lang="ar-AE" dirty="0" smtClean="0"/>
              <a:t>) مكان النشر : الناشر .</a:t>
            </a:r>
          </a:p>
          <a:p>
            <a:pPr marL="0" indent="0" algn="r" rtl="1">
              <a:buNone/>
            </a:pPr>
            <a:endParaRPr lang="ar-AE" dirty="0"/>
          </a:p>
          <a:p>
            <a:pPr marL="0" indent="0" algn="r" rtl="1">
              <a:buNone/>
            </a:pPr>
            <a:r>
              <a:rPr lang="ar-AE" b="1" u="sng" dirty="0" smtClean="0"/>
              <a:t>مثال :</a:t>
            </a:r>
          </a:p>
          <a:p>
            <a:pPr marL="0" indent="0" algn="r" rtl="1">
              <a:buNone/>
            </a:pPr>
            <a:r>
              <a:rPr lang="ar-AE" dirty="0" smtClean="0"/>
              <a:t>عوض، ماجد . (2011). علم النفس الاجتماعي . الرياض : </a:t>
            </a:r>
          </a:p>
          <a:p>
            <a:pPr marL="0" indent="0" algn="r" rtl="1">
              <a:buNone/>
            </a:pPr>
            <a:r>
              <a:rPr lang="ar-AE" dirty="0" smtClean="0"/>
              <a:t>دار الأثير .</a:t>
            </a:r>
          </a:p>
        </p:txBody>
      </p:sp>
    </p:spTree>
    <p:extLst>
      <p:ext uri="{BB962C8B-B14F-4D97-AF65-F5344CB8AC3E}">
        <p14:creationId xmlns:p14="http://schemas.microsoft.com/office/powerpoint/2010/main" val="158250173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AE" u="sng" dirty="0">
                <a:solidFill>
                  <a:schemeClr val="accent3"/>
                </a:solidFill>
              </a:rPr>
              <a:t>كتابة قائمة المراجع 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noFill/>
          <a:ln w="158750">
            <a:solidFill>
              <a:schemeClr val="tx2"/>
            </a:solidFill>
          </a:ln>
        </p:spPr>
        <p:txBody>
          <a:bodyPr/>
          <a:lstStyle/>
          <a:p>
            <a:pPr marL="0" indent="0" algn="r" rtl="1">
              <a:buNone/>
            </a:pPr>
            <a:endParaRPr lang="ar-AE" dirty="0" smtClean="0"/>
          </a:p>
          <a:p>
            <a:pPr marL="0" indent="0" algn="r" rtl="1">
              <a:buNone/>
            </a:pPr>
            <a:r>
              <a:rPr lang="ar-AE" b="1" u="sng" dirty="0" smtClean="0"/>
              <a:t>مثال لتوثيق كتاب أجنبي :</a:t>
            </a:r>
          </a:p>
          <a:p>
            <a:pPr marL="0" indent="0" rtl="1">
              <a:buNone/>
            </a:pPr>
            <a:r>
              <a:rPr lang="en-US" dirty="0"/>
              <a:t>Cheney, D.L. &amp; </a:t>
            </a:r>
            <a:r>
              <a:rPr lang="en-US" dirty="0" err="1"/>
              <a:t>Seyfarth</a:t>
            </a:r>
            <a:r>
              <a:rPr lang="en-US" dirty="0"/>
              <a:t>, R.M. (2007) </a:t>
            </a:r>
            <a:r>
              <a:rPr lang="en-US" i="1" dirty="0"/>
              <a:t>Baboon Metaphysics: The Evolution of a Social Mind</a:t>
            </a:r>
            <a:r>
              <a:rPr lang="en-US" dirty="0"/>
              <a:t>. </a:t>
            </a:r>
            <a:r>
              <a:rPr lang="en-US" dirty="0" smtClean="0"/>
              <a:t>Chicago : University </a:t>
            </a:r>
            <a:r>
              <a:rPr lang="en-US" dirty="0"/>
              <a:t>of Chicago </a:t>
            </a:r>
            <a:r>
              <a:rPr lang="en-US" dirty="0" smtClean="0"/>
              <a:t>Press.</a:t>
            </a:r>
            <a:endParaRPr lang="en-GB" dirty="0"/>
          </a:p>
          <a:p>
            <a:pPr marL="0" indent="0" algn="r" rtl="1">
              <a:buNone/>
            </a:pPr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158250173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AE" dirty="0" smtClean="0">
                <a:solidFill>
                  <a:schemeClr val="accent4"/>
                </a:solidFill>
              </a:rPr>
              <a:t>المحتوى 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noFill/>
          <a:ln w="158750">
            <a:solidFill>
              <a:schemeClr val="tx2"/>
            </a:solidFill>
          </a:ln>
        </p:spPr>
        <p:txBody>
          <a:bodyPr>
            <a:normAutofit fontScale="92500" lnSpcReduction="10000"/>
          </a:bodyPr>
          <a:lstStyle/>
          <a:p>
            <a:pPr algn="r" rtl="1"/>
            <a:r>
              <a:rPr lang="ar-AE" dirty="0" smtClean="0"/>
              <a:t>التوثيق داخل النص :</a:t>
            </a:r>
          </a:p>
          <a:p>
            <a:pPr lvl="1" algn="r" rtl="1"/>
            <a:r>
              <a:rPr lang="ar-AE" dirty="0" smtClean="0"/>
              <a:t>توثيق مراجع لأكثر من مؤلف </a:t>
            </a:r>
          </a:p>
          <a:p>
            <a:pPr lvl="1" algn="r" rtl="1"/>
            <a:r>
              <a:rPr lang="ar-AE" dirty="0" smtClean="0"/>
              <a:t>توثيق المراجع الأجنبية </a:t>
            </a:r>
          </a:p>
          <a:p>
            <a:pPr lvl="1" algn="r" rtl="1"/>
            <a:r>
              <a:rPr lang="ar-AE" dirty="0" smtClean="0"/>
              <a:t>توثيق مواقع الإنترنت </a:t>
            </a:r>
          </a:p>
          <a:p>
            <a:pPr lvl="1" algn="r" rtl="1"/>
            <a:r>
              <a:rPr lang="ar-AE" dirty="0" smtClean="0"/>
              <a:t>توثيق معلومة واحدة بأكثر من مرجع </a:t>
            </a:r>
          </a:p>
          <a:p>
            <a:pPr algn="r" rtl="1"/>
            <a:r>
              <a:rPr lang="ar-AE" dirty="0" smtClean="0"/>
              <a:t>كتابة قائمة المراجع :</a:t>
            </a:r>
            <a:endParaRPr lang="en-GB" dirty="0" smtClean="0"/>
          </a:p>
          <a:p>
            <a:pPr lvl="1" algn="r" rtl="1"/>
            <a:r>
              <a:rPr lang="ar-AE" dirty="0" smtClean="0"/>
              <a:t>شكل قائمة المراجع </a:t>
            </a:r>
          </a:p>
          <a:p>
            <a:pPr lvl="1" algn="r" rtl="1"/>
            <a:r>
              <a:rPr lang="ar-AE" dirty="0" smtClean="0"/>
              <a:t>توثيق مجلات علمية </a:t>
            </a:r>
          </a:p>
          <a:p>
            <a:pPr lvl="1" algn="r" rtl="1"/>
            <a:r>
              <a:rPr lang="ar-AE" dirty="0" smtClean="0"/>
              <a:t>توثيق كتب </a:t>
            </a:r>
            <a:endParaRPr lang="ar-AE" dirty="0" smtClean="0"/>
          </a:p>
          <a:p>
            <a:pPr lvl="1" algn="r" rtl="1"/>
            <a:r>
              <a:rPr lang="ar-AE" smtClean="0"/>
              <a:t>توثيق مواقع الإنترنت </a:t>
            </a:r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122406113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AE" u="sng" dirty="0">
                <a:solidFill>
                  <a:schemeClr val="accent3"/>
                </a:solidFill>
              </a:rPr>
              <a:t>كتابة قائمة المراجع 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noFill/>
          <a:ln w="158750">
            <a:solidFill>
              <a:schemeClr val="tx2"/>
            </a:solidFill>
          </a:ln>
        </p:spPr>
        <p:txBody>
          <a:bodyPr/>
          <a:lstStyle/>
          <a:p>
            <a:pPr algn="r" rtl="1"/>
            <a:endParaRPr lang="en-GB" dirty="0" smtClean="0"/>
          </a:p>
          <a:p>
            <a:pPr marL="0" indent="0" algn="r" rtl="1">
              <a:buNone/>
            </a:pPr>
            <a:r>
              <a:rPr lang="ar-AE" b="1" u="sng" dirty="0" smtClean="0"/>
              <a:t>توثيق مواقع الإنترنت:</a:t>
            </a:r>
          </a:p>
          <a:p>
            <a:pPr algn="r" rtl="1"/>
            <a:r>
              <a:rPr lang="ar-AE" dirty="0" smtClean="0"/>
              <a:t>لقب المؤلف، اسم النمؤلف . (التاريخ). عنوان المقال أو عنوان الموقع ،تاريخ الحصول على المعلومة ،من رابط الموقع .</a:t>
            </a:r>
          </a:p>
          <a:p>
            <a:pPr marL="0" indent="0" algn="r" rtl="1">
              <a:buNone/>
            </a:pPr>
            <a:r>
              <a:rPr lang="ar-AE" b="1" u="sng" dirty="0" smtClean="0"/>
              <a:t>مثال :</a:t>
            </a:r>
          </a:p>
          <a:p>
            <a:pPr marL="0" indent="0" algn="r" rtl="1">
              <a:buNone/>
            </a:pPr>
            <a:r>
              <a:rPr lang="ar-AE" dirty="0" smtClean="0"/>
              <a:t>الرائد، إياد . (2007). معايير تقييم عسر الحساب . عثر عليه في 2 فبراير ،2013، من </a:t>
            </a:r>
            <a:r>
              <a:rPr lang="en-GB" dirty="0" smtClean="0"/>
              <a:t>http://dyslin.org</a:t>
            </a:r>
            <a:r>
              <a:rPr lang="ar-AE" dirty="0" smtClean="0"/>
              <a:t>.</a:t>
            </a:r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158250173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AE" u="sng" dirty="0">
                <a:solidFill>
                  <a:schemeClr val="accent3"/>
                </a:solidFill>
              </a:rPr>
              <a:t>كتابة قائمة المراجع 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noFill/>
          <a:ln w="158750">
            <a:solidFill>
              <a:schemeClr val="tx2"/>
            </a:solidFill>
          </a:ln>
        </p:spPr>
        <p:txBody>
          <a:bodyPr/>
          <a:lstStyle/>
          <a:p>
            <a:pPr marL="0" indent="0" algn="r" rtl="1">
              <a:buNone/>
            </a:pPr>
            <a:endParaRPr lang="ar-AE" dirty="0" smtClean="0"/>
          </a:p>
          <a:p>
            <a:pPr marL="0" indent="0" algn="r" rtl="1">
              <a:buNone/>
            </a:pPr>
            <a:r>
              <a:rPr lang="ar-AE" sz="2200" b="1" u="sng" dirty="0" smtClean="0"/>
              <a:t>مثال لتوثيق موقع أجنبي: </a:t>
            </a:r>
          </a:p>
          <a:p>
            <a:pPr marL="0" indent="0">
              <a:buNone/>
            </a:pPr>
            <a:r>
              <a:rPr lang="en-US" sz="2200" dirty="0"/>
              <a:t>Briggs, </a:t>
            </a:r>
            <a:r>
              <a:rPr lang="en-GB" sz="2200" dirty="0"/>
              <a:t>H. (2001) Cultural habits of chimps. Retrieved October 7</a:t>
            </a:r>
            <a:r>
              <a:rPr lang="en-GB" sz="2200" baseline="30000" dirty="0"/>
              <a:t>th</a:t>
            </a:r>
            <a:r>
              <a:rPr lang="en-GB" sz="2200" dirty="0"/>
              <a:t> 2008, from http://</a:t>
            </a:r>
            <a:r>
              <a:rPr lang="en-GB" sz="2200" dirty="0" smtClean="0"/>
              <a:t>news.bbc.co.uk/1/hi/sci/tech/1484261.stm</a:t>
            </a:r>
            <a:endParaRPr lang="en-GB" sz="2200" dirty="0"/>
          </a:p>
        </p:txBody>
      </p:sp>
    </p:spTree>
    <p:extLst>
      <p:ext uri="{BB962C8B-B14F-4D97-AF65-F5344CB8AC3E}">
        <p14:creationId xmlns:p14="http://schemas.microsoft.com/office/powerpoint/2010/main" val="134463500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AE" dirty="0" smtClean="0"/>
              <a:t>مواقع مفيدة على الإنترنت 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noFill/>
          <a:ln w="158750">
            <a:solidFill>
              <a:schemeClr val="tx2"/>
            </a:solidFill>
          </a:ln>
        </p:spPr>
        <p:txBody>
          <a:bodyPr>
            <a:normAutofit/>
          </a:bodyPr>
          <a:lstStyle/>
          <a:p>
            <a:endParaRPr lang="ar-AE" sz="2400" dirty="0" smtClean="0"/>
          </a:p>
          <a:p>
            <a:r>
              <a:rPr lang="en-GB" sz="2400" u="sng" dirty="0">
                <a:hlinkClick r:id="rId3"/>
              </a:rPr>
              <a:t>http://www.howtowriteessay.co.uk/APA-referencing.html</a:t>
            </a:r>
            <a:endParaRPr lang="en-GB" sz="2400" dirty="0"/>
          </a:p>
          <a:p>
            <a:r>
              <a:rPr lang="en-GB" sz="2400" u="sng" dirty="0">
                <a:hlinkClick r:id="rId4"/>
              </a:rPr>
              <a:t>http://library.northampton.ac.uk/pages/arg</a:t>
            </a:r>
            <a:endParaRPr lang="en-GB" sz="2400" dirty="0"/>
          </a:p>
          <a:p>
            <a:r>
              <a:rPr lang="en-GB" sz="2400" u="sng" dirty="0">
                <a:hlinkClick r:id="rId5"/>
              </a:rPr>
              <a:t>http://www2.wlv.ac.uk/lib/APAReferencing/APA.htm</a:t>
            </a:r>
            <a:r>
              <a:rPr lang="en-GB" sz="2400" dirty="0"/>
              <a:t> </a:t>
            </a:r>
          </a:p>
        </p:txBody>
      </p:sp>
    </p:spTree>
    <p:extLst>
      <p:ext uri="{BB962C8B-B14F-4D97-AF65-F5344CB8AC3E}">
        <p14:creationId xmlns:p14="http://schemas.microsoft.com/office/powerpoint/2010/main" val="86165564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457200" y="1123950"/>
            <a:ext cx="8001000" cy="2533650"/>
          </a:xfrm>
          <a:ln w="200025">
            <a:solidFill>
              <a:schemeClr val="bg1"/>
            </a:solidFill>
          </a:ln>
        </p:spPr>
        <p:txBody>
          <a:bodyPr>
            <a:normAutofit/>
          </a:bodyPr>
          <a:lstStyle/>
          <a:p>
            <a:r>
              <a:rPr lang="ar-AE" dirty="0" smtClean="0">
                <a:solidFill>
                  <a:schemeClr val="bg1"/>
                </a:solidFill>
              </a:rPr>
              <a:t>تمت </a:t>
            </a:r>
            <a:endParaRPr lang="en-GB" dirty="0">
              <a:solidFill>
                <a:schemeClr val="bg1"/>
              </a:solidFill>
            </a:endParaRP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76024750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AE" dirty="0">
                <a:solidFill>
                  <a:schemeClr val="accent4"/>
                </a:solidFill>
              </a:rPr>
              <a:t>التوثيق داخل النص 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noFill/>
          <a:ln w="158750">
            <a:solidFill>
              <a:schemeClr val="tx2"/>
            </a:solidFill>
          </a:ln>
        </p:spPr>
        <p:txBody>
          <a:bodyPr/>
          <a:lstStyle/>
          <a:p>
            <a:pPr algn="r" rtl="1"/>
            <a:r>
              <a:rPr lang="ar-AE" dirty="0" smtClean="0"/>
              <a:t>عند ذكر أي معلومة لا بد من إخبار القارئ بمصدرها ويكون ذلك بالإشارة للمصدر بعد ذكر المعلومة مباشرة .</a:t>
            </a:r>
          </a:p>
          <a:p>
            <a:pPr algn="r" rtl="1"/>
            <a:r>
              <a:rPr lang="ar-AE" u="sng" dirty="0" smtClean="0"/>
              <a:t>ذكر مصدر المعلومة في النص يكون بـ:</a:t>
            </a:r>
          </a:p>
          <a:p>
            <a:pPr marL="1371600" lvl="2" indent="-457200" algn="r" rtl="1">
              <a:buFont typeface="+mj-lt"/>
              <a:buAutoNum type="arabicPeriod"/>
            </a:pPr>
            <a:r>
              <a:rPr lang="ar-AE" dirty="0" smtClean="0"/>
              <a:t>المعلومة (المؤلفـ(ون) ، تاريخ النشر )</a:t>
            </a:r>
          </a:p>
          <a:p>
            <a:pPr marL="914400" lvl="2" indent="0" algn="r" rtl="1">
              <a:buNone/>
            </a:pPr>
            <a:r>
              <a:rPr lang="ar-AE" b="1" u="sng" dirty="0" smtClean="0"/>
              <a:t>مثال : </a:t>
            </a:r>
            <a:r>
              <a:rPr lang="ar-AE" dirty="0" smtClean="0"/>
              <a:t>الذاكرة قصيرة المدى لا تستمر أكثر من ثلاثين ثانية دون تكرار متواصل (بادلي ،1974) .</a:t>
            </a:r>
          </a:p>
          <a:p>
            <a:pPr algn="r" rtl="1"/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105750856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 idx="4294967295"/>
          </p:nvPr>
        </p:nvSpPr>
        <p:spPr>
          <a:xfrm>
            <a:off x="0" y="274638"/>
            <a:ext cx="8229600" cy="1143000"/>
          </a:xfrm>
        </p:spPr>
        <p:txBody>
          <a:bodyPr/>
          <a:lstStyle/>
          <a:p>
            <a:r>
              <a:rPr lang="ar-AE" dirty="0" smtClean="0">
                <a:solidFill>
                  <a:schemeClr val="tx2"/>
                </a:solidFill>
              </a:rPr>
              <a:t>إذا زاد عدد المؤلفين عن مؤلف واحد </a:t>
            </a:r>
            <a:endParaRPr lang="en-GB" dirty="0">
              <a:solidFill>
                <a:schemeClr val="tx2"/>
              </a:solidFill>
            </a:endParaRPr>
          </a:p>
        </p:txBody>
      </p:sp>
      <p:sp>
        <p:nvSpPr>
          <p:cNvPr id="4" name="Rectangle 3"/>
          <p:cNvSpPr/>
          <p:nvPr/>
        </p:nvSpPr>
        <p:spPr>
          <a:xfrm>
            <a:off x="304800" y="1447800"/>
            <a:ext cx="8382000" cy="1066800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just" rtl="1"/>
            <a:r>
              <a:rPr lang="ar-AE" b="1" dirty="0" smtClean="0">
                <a:solidFill>
                  <a:schemeClr val="accent2"/>
                </a:solidFill>
              </a:rPr>
              <a:t>مثال لتوثيق مرجع له مؤلفان :</a:t>
            </a:r>
          </a:p>
          <a:p>
            <a:pPr algn="just" rtl="1"/>
            <a:r>
              <a:rPr lang="ar-AE" dirty="0" smtClean="0">
                <a:solidFill>
                  <a:schemeClr val="tx1"/>
                </a:solidFill>
              </a:rPr>
              <a:t>إعطاء معان للصور يزيد من القدرة على استرجاعها (دانيل و توجلي ،1976) .</a:t>
            </a:r>
            <a:endParaRPr lang="en-GB" dirty="0">
              <a:solidFill>
                <a:schemeClr val="tx1"/>
              </a:solidFill>
            </a:endParaRPr>
          </a:p>
        </p:txBody>
      </p:sp>
      <p:sp>
        <p:nvSpPr>
          <p:cNvPr id="5" name="Rectangle 4"/>
          <p:cNvSpPr/>
          <p:nvPr/>
        </p:nvSpPr>
        <p:spPr>
          <a:xfrm>
            <a:off x="320040" y="2743200"/>
            <a:ext cx="8366760" cy="1066800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just" rtl="1"/>
            <a:r>
              <a:rPr lang="ar-AE" b="1" dirty="0" smtClean="0">
                <a:solidFill>
                  <a:schemeClr val="accent2"/>
                </a:solidFill>
              </a:rPr>
              <a:t>مثال على توثيق مرجع به (3-5) مؤلفين :</a:t>
            </a:r>
          </a:p>
          <a:p>
            <a:pPr algn="just" rtl="1"/>
            <a:r>
              <a:rPr lang="ar-AE" dirty="0" smtClean="0">
                <a:solidFill>
                  <a:schemeClr val="tx1"/>
                </a:solidFill>
              </a:rPr>
              <a:t>الخيال البصري يماثل المعاينة (براندمنت و هتش وبيشب ،1992)</a:t>
            </a:r>
          </a:p>
          <a:p>
            <a:pPr algn="just" rtl="1"/>
            <a:r>
              <a:rPr lang="ar-AE" b="1" u="sng" dirty="0" smtClean="0">
                <a:solidFill>
                  <a:schemeClr val="tx1"/>
                </a:solidFill>
              </a:rPr>
              <a:t>لكن :</a:t>
            </a:r>
          </a:p>
          <a:p>
            <a:pPr algn="just" rtl="1"/>
            <a:r>
              <a:rPr lang="ar-AE" b="1" dirty="0" smtClean="0">
                <a:solidFill>
                  <a:schemeClr val="tx1"/>
                </a:solidFill>
              </a:rPr>
              <a:t>عند </a:t>
            </a:r>
            <a:r>
              <a:rPr lang="ar-AE" dirty="0" smtClean="0">
                <a:solidFill>
                  <a:schemeClr val="tx1"/>
                </a:solidFill>
              </a:rPr>
              <a:t>ذكر المرجع مرة أخرى في النص يكتب (براندمنت وآخرون ،1992) </a:t>
            </a:r>
          </a:p>
        </p:txBody>
      </p:sp>
      <p:sp>
        <p:nvSpPr>
          <p:cNvPr id="6" name="Rectangle 5"/>
          <p:cNvSpPr/>
          <p:nvPr/>
        </p:nvSpPr>
        <p:spPr>
          <a:xfrm>
            <a:off x="327660" y="3962400"/>
            <a:ext cx="8366760" cy="1066800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just" rtl="1"/>
            <a:r>
              <a:rPr lang="ar-AE" b="1" dirty="0" smtClean="0">
                <a:solidFill>
                  <a:schemeClr val="accent2"/>
                </a:solidFill>
              </a:rPr>
              <a:t>مثال على توثيق مرجع به (6+) مؤلفين :</a:t>
            </a:r>
          </a:p>
          <a:p>
            <a:pPr algn="just" rtl="1"/>
            <a:r>
              <a:rPr lang="ar-AE" dirty="0" smtClean="0">
                <a:solidFill>
                  <a:schemeClr val="tx1"/>
                </a:solidFill>
              </a:rPr>
              <a:t>الأسئلة المتضمنة لمعلومات موجهة تشوش الذاكرة (براون وآخرون ،2010)</a:t>
            </a:r>
          </a:p>
          <a:p>
            <a:pPr algn="just" rtl="1"/>
            <a:r>
              <a:rPr lang="ar-AE" b="1" u="sng" dirty="0" smtClean="0">
                <a:solidFill>
                  <a:schemeClr val="tx1"/>
                </a:solidFill>
              </a:rPr>
              <a:t>أي :</a:t>
            </a:r>
          </a:p>
          <a:p>
            <a:pPr algn="just" rtl="1"/>
            <a:r>
              <a:rPr lang="ar-AE" b="1" dirty="0" smtClean="0">
                <a:solidFill>
                  <a:schemeClr val="tx1"/>
                </a:solidFill>
              </a:rPr>
              <a:t>يكتب اسم المؤلف الأول فقط متبوعا وبـ وآخرون.</a:t>
            </a:r>
            <a:endParaRPr lang="ar-AE" dirty="0" smtClean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971270043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5" grpId="0" animBg="1"/>
      <p:bldP spid="6" grpId="0" animBg="1"/>
    </p:bld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 idx="4294967295"/>
          </p:nvPr>
        </p:nvSpPr>
        <p:spPr>
          <a:xfrm>
            <a:off x="0" y="274638"/>
            <a:ext cx="8229600" cy="1143000"/>
          </a:xfrm>
        </p:spPr>
        <p:txBody>
          <a:bodyPr/>
          <a:lstStyle/>
          <a:p>
            <a:r>
              <a:rPr lang="ar-AE" dirty="0" smtClean="0">
                <a:solidFill>
                  <a:schemeClr val="tx2"/>
                </a:solidFill>
              </a:rPr>
              <a:t>التوثيق للمصادر الأجنبية </a:t>
            </a:r>
            <a:endParaRPr lang="en-GB" dirty="0">
              <a:solidFill>
                <a:schemeClr val="tx2"/>
              </a:solidFill>
            </a:endParaRPr>
          </a:p>
        </p:txBody>
      </p:sp>
      <p:sp>
        <p:nvSpPr>
          <p:cNvPr id="4" name="Rectangle 3"/>
          <p:cNvSpPr/>
          <p:nvPr/>
        </p:nvSpPr>
        <p:spPr>
          <a:xfrm>
            <a:off x="320040" y="2819400"/>
            <a:ext cx="8382000" cy="1066800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just" rtl="1"/>
            <a:r>
              <a:rPr lang="ar-AE" b="1" dirty="0" smtClean="0">
                <a:solidFill>
                  <a:schemeClr val="accent2"/>
                </a:solidFill>
              </a:rPr>
              <a:t>مثال لتوثيق مرجع له مؤلفان :</a:t>
            </a:r>
          </a:p>
          <a:p>
            <a:pPr algn="just" rtl="1"/>
            <a:r>
              <a:rPr lang="ar-AE" dirty="0" smtClean="0">
                <a:solidFill>
                  <a:schemeClr val="tx1"/>
                </a:solidFill>
              </a:rPr>
              <a:t>المعاني تقوي الروابط بين مفردات الذاكرة </a:t>
            </a:r>
            <a:r>
              <a:rPr lang="en-GB" dirty="0" smtClean="0">
                <a:solidFill>
                  <a:schemeClr val="tx1"/>
                </a:solidFill>
              </a:rPr>
              <a:t>(</a:t>
            </a:r>
            <a:r>
              <a:rPr lang="en-GB" dirty="0" err="1" smtClean="0">
                <a:solidFill>
                  <a:schemeClr val="tx1"/>
                </a:solidFill>
              </a:rPr>
              <a:t>Daneil</a:t>
            </a:r>
            <a:r>
              <a:rPr lang="en-GB" dirty="0" smtClean="0">
                <a:solidFill>
                  <a:schemeClr val="tx1"/>
                </a:solidFill>
              </a:rPr>
              <a:t> &amp; Toglia, 1976)</a:t>
            </a:r>
            <a:r>
              <a:rPr lang="ar-AE" dirty="0" smtClean="0">
                <a:solidFill>
                  <a:schemeClr val="tx1"/>
                </a:solidFill>
              </a:rPr>
              <a:t> . </a:t>
            </a:r>
            <a:endParaRPr lang="en-GB" dirty="0">
              <a:solidFill>
                <a:schemeClr val="tx1"/>
              </a:solidFill>
            </a:endParaRPr>
          </a:p>
        </p:txBody>
      </p:sp>
      <p:sp>
        <p:nvSpPr>
          <p:cNvPr id="5" name="Rectangle 4"/>
          <p:cNvSpPr/>
          <p:nvPr/>
        </p:nvSpPr>
        <p:spPr>
          <a:xfrm>
            <a:off x="320040" y="4114800"/>
            <a:ext cx="8366760" cy="1066800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just" rtl="1"/>
            <a:r>
              <a:rPr lang="ar-AE" b="1" dirty="0" smtClean="0">
                <a:solidFill>
                  <a:schemeClr val="accent2"/>
                </a:solidFill>
              </a:rPr>
              <a:t>مثال على توثيق مرجع به (3-5) مؤلفين :</a:t>
            </a:r>
          </a:p>
          <a:p>
            <a:pPr algn="just" rtl="1"/>
            <a:r>
              <a:rPr lang="ar-AE" dirty="0" smtClean="0">
                <a:solidFill>
                  <a:schemeClr val="tx1"/>
                </a:solidFill>
              </a:rPr>
              <a:t>الخيال البصري يماثل المعاينة (</a:t>
            </a:r>
            <a:r>
              <a:rPr lang="fr-FR" dirty="0" smtClean="0">
                <a:solidFill>
                  <a:schemeClr val="tx1"/>
                </a:solidFill>
              </a:rPr>
              <a:t>Brandimonte, Hitch &amp; Bishop, 1992</a:t>
            </a:r>
            <a:r>
              <a:rPr lang="ar-AE" dirty="0" smtClean="0">
                <a:solidFill>
                  <a:schemeClr val="tx1"/>
                </a:solidFill>
              </a:rPr>
              <a:t>)</a:t>
            </a:r>
          </a:p>
          <a:p>
            <a:pPr algn="just" rtl="1"/>
            <a:r>
              <a:rPr lang="ar-AE" b="1" u="sng" dirty="0" smtClean="0">
                <a:solidFill>
                  <a:schemeClr val="tx1"/>
                </a:solidFill>
              </a:rPr>
              <a:t>لكن :</a:t>
            </a:r>
          </a:p>
          <a:p>
            <a:pPr algn="just" rtl="1"/>
            <a:r>
              <a:rPr lang="ar-AE" b="1" dirty="0" smtClean="0">
                <a:solidFill>
                  <a:schemeClr val="tx1"/>
                </a:solidFill>
              </a:rPr>
              <a:t>عند </a:t>
            </a:r>
            <a:r>
              <a:rPr lang="ar-AE" dirty="0" smtClean="0">
                <a:solidFill>
                  <a:schemeClr val="tx1"/>
                </a:solidFill>
              </a:rPr>
              <a:t>ذكر المرجع مرة أخرى في النص يكتب (</a:t>
            </a:r>
            <a:r>
              <a:rPr lang="en-GB" dirty="0">
                <a:solidFill>
                  <a:schemeClr val="tx1"/>
                </a:solidFill>
              </a:rPr>
              <a:t>Brandimonte et al., 1992</a:t>
            </a:r>
            <a:r>
              <a:rPr lang="ar-AE" dirty="0">
                <a:solidFill>
                  <a:schemeClr val="tx1"/>
                </a:solidFill>
              </a:rPr>
              <a:t>) </a:t>
            </a:r>
            <a:endParaRPr lang="ar-AE" dirty="0" smtClean="0">
              <a:solidFill>
                <a:schemeClr val="tx1"/>
              </a:solidFill>
            </a:endParaRPr>
          </a:p>
        </p:txBody>
      </p:sp>
      <p:sp>
        <p:nvSpPr>
          <p:cNvPr id="6" name="Rectangle 5"/>
          <p:cNvSpPr/>
          <p:nvPr/>
        </p:nvSpPr>
        <p:spPr>
          <a:xfrm>
            <a:off x="304800" y="5410200"/>
            <a:ext cx="8366760" cy="1066800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just" rtl="1"/>
            <a:r>
              <a:rPr lang="ar-AE" b="1" dirty="0" smtClean="0">
                <a:solidFill>
                  <a:schemeClr val="accent2"/>
                </a:solidFill>
              </a:rPr>
              <a:t>مثال على توثيق مرجع به (6+) مؤلفين :</a:t>
            </a:r>
          </a:p>
          <a:p>
            <a:pPr algn="just" rtl="1"/>
            <a:r>
              <a:rPr lang="ar-AE" dirty="0" smtClean="0">
                <a:solidFill>
                  <a:schemeClr val="tx1"/>
                </a:solidFill>
              </a:rPr>
              <a:t>الأسئلة المتضمنة لمعلومات موجهة تشوش الذاكرة (</a:t>
            </a:r>
            <a:r>
              <a:rPr lang="en-GB" dirty="0" smtClean="0">
                <a:solidFill>
                  <a:schemeClr val="tx1"/>
                </a:solidFill>
              </a:rPr>
              <a:t>Brown et al., 2010</a:t>
            </a:r>
            <a:r>
              <a:rPr lang="ar-AE" dirty="0" smtClean="0">
                <a:solidFill>
                  <a:schemeClr val="tx1"/>
                </a:solidFill>
              </a:rPr>
              <a:t>) .</a:t>
            </a:r>
          </a:p>
          <a:p>
            <a:pPr algn="just" rtl="1"/>
            <a:r>
              <a:rPr lang="ar-AE" b="1" u="sng" dirty="0" smtClean="0">
                <a:solidFill>
                  <a:schemeClr val="tx1"/>
                </a:solidFill>
              </a:rPr>
              <a:t>أي :</a:t>
            </a:r>
          </a:p>
          <a:p>
            <a:pPr algn="just" rtl="1"/>
            <a:r>
              <a:rPr lang="ar-AE" b="1" dirty="0" smtClean="0">
                <a:solidFill>
                  <a:schemeClr val="tx1"/>
                </a:solidFill>
              </a:rPr>
              <a:t>يكتب اسم المؤلف الأول فقط متبوعا بـ </a:t>
            </a:r>
            <a:r>
              <a:rPr lang="en-GB" b="1" dirty="0" smtClean="0">
                <a:solidFill>
                  <a:schemeClr val="tx1"/>
                </a:solidFill>
              </a:rPr>
              <a:t>et al.</a:t>
            </a:r>
            <a:r>
              <a:rPr lang="ar-AE" b="1" dirty="0" smtClean="0">
                <a:solidFill>
                  <a:schemeClr val="tx1"/>
                </a:solidFill>
              </a:rPr>
              <a:t> .</a:t>
            </a:r>
            <a:endParaRPr lang="ar-AE" dirty="0" smtClean="0">
              <a:solidFill>
                <a:schemeClr val="tx1"/>
              </a:solidFill>
            </a:endParaRPr>
          </a:p>
        </p:txBody>
      </p:sp>
      <p:sp>
        <p:nvSpPr>
          <p:cNvPr id="7" name="Rectangle 6"/>
          <p:cNvSpPr/>
          <p:nvPr/>
        </p:nvSpPr>
        <p:spPr>
          <a:xfrm>
            <a:off x="323850" y="1524000"/>
            <a:ext cx="8382000" cy="1066800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just" rtl="1"/>
            <a:r>
              <a:rPr lang="ar-AE" b="1" dirty="0" smtClean="0">
                <a:solidFill>
                  <a:schemeClr val="accent2"/>
                </a:solidFill>
              </a:rPr>
              <a:t>مثال على توثيق مرجع له مؤلف واحد : </a:t>
            </a:r>
          </a:p>
          <a:p>
            <a:pPr algn="just" rtl="1"/>
            <a:r>
              <a:rPr lang="ar-AE" dirty="0" smtClean="0">
                <a:solidFill>
                  <a:schemeClr val="tx1"/>
                </a:solidFill>
              </a:rPr>
              <a:t>الذكريات المبهمة أشد تأثرا بالمدخلات اللفظية (</a:t>
            </a:r>
            <a:r>
              <a:rPr lang="en-GB" dirty="0" smtClean="0">
                <a:solidFill>
                  <a:schemeClr val="tx1"/>
                </a:solidFill>
              </a:rPr>
              <a:t>Lupyn, 2008</a:t>
            </a:r>
            <a:r>
              <a:rPr lang="ar-AE" dirty="0" smtClean="0">
                <a:solidFill>
                  <a:schemeClr val="tx1"/>
                </a:solidFill>
              </a:rPr>
              <a:t>) .</a:t>
            </a:r>
            <a:endParaRPr lang="en-GB" dirty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912791673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1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 animBg="1"/>
      <p:bldP spid="5" grpId="0" animBg="1"/>
      <p:bldP spid="5" grpId="1" animBg="1"/>
      <p:bldP spid="6" grpId="0" animBg="1"/>
    </p:bld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AE" dirty="0">
                <a:solidFill>
                  <a:schemeClr val="accent4"/>
                </a:solidFill>
              </a:rPr>
              <a:t>التوثيق داخل النص 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noFill/>
          <a:ln w="158750">
            <a:solidFill>
              <a:schemeClr val="tx2"/>
            </a:solidFill>
          </a:ln>
        </p:spPr>
        <p:txBody>
          <a:bodyPr/>
          <a:lstStyle/>
          <a:p>
            <a:pPr marL="914400" lvl="2" indent="0" algn="r" rtl="1">
              <a:buNone/>
            </a:pPr>
            <a:endParaRPr lang="ar-AE" dirty="0" smtClean="0"/>
          </a:p>
          <a:p>
            <a:pPr marL="914400" lvl="2" indent="0" algn="r" rtl="1">
              <a:buNone/>
            </a:pPr>
            <a:r>
              <a:rPr lang="ar-AE" b="1" u="sng" dirty="0" smtClean="0"/>
              <a:t>وقد يكتب التوثيق في داخل النص بطريقة مختلفة :</a:t>
            </a:r>
          </a:p>
          <a:p>
            <a:pPr marL="914400" lvl="2" indent="0" algn="r" rtl="1">
              <a:buNone/>
            </a:pPr>
            <a:r>
              <a:rPr lang="ar-AE" dirty="0" smtClean="0"/>
              <a:t>- المؤلفـ(ون</a:t>
            </a:r>
            <a:r>
              <a:rPr lang="ar-AE" dirty="0"/>
              <a:t>) (تاريخ النشر) المعلومة .</a:t>
            </a:r>
          </a:p>
          <a:p>
            <a:pPr marL="914400" lvl="2" indent="0" algn="r" rtl="1">
              <a:buNone/>
            </a:pPr>
            <a:r>
              <a:rPr lang="ar-AE" dirty="0"/>
              <a:t>مثال : ذكر بادلي (1974) أن الذاكرة قصيرة المدى </a:t>
            </a:r>
            <a:r>
              <a:rPr lang="ar-AE" dirty="0" smtClean="0"/>
              <a:t>....</a:t>
            </a:r>
          </a:p>
          <a:p>
            <a:pPr marL="914400" lvl="2" indent="0" algn="r" rtl="1">
              <a:buNone/>
            </a:pPr>
            <a:endParaRPr lang="ar-AE" dirty="0"/>
          </a:p>
          <a:p>
            <a:pPr marL="914400" lvl="2" indent="0" algn="r" rtl="1">
              <a:buNone/>
            </a:pPr>
            <a:r>
              <a:rPr lang="ar-AE" dirty="0" smtClean="0"/>
              <a:t>- في هذه الحالة يمكن حذف التاريخ إذا تكرر المرجع أكثر من مرة في مقطع واحد .</a:t>
            </a:r>
          </a:p>
          <a:p>
            <a:pPr marL="914400" lvl="2" indent="0" algn="r" rtl="1">
              <a:buNone/>
            </a:pPr>
            <a:r>
              <a:rPr lang="ar-AE" u="sng" dirty="0" smtClean="0"/>
              <a:t>مثال :</a:t>
            </a:r>
            <a:r>
              <a:rPr lang="ar-AE" dirty="0" smtClean="0"/>
              <a:t> عرف هتش وبادلي (1986) منظام دمج الذاكرة بأنه نظام لدمج المعلومات فور دخولها . ويرى هتش بادلي أن هذا النظام محدود السعة .</a:t>
            </a:r>
            <a:endParaRPr lang="ar-AE" dirty="0"/>
          </a:p>
          <a:p>
            <a:pPr marL="0" indent="0" algn="r" rtl="1">
              <a:buNone/>
            </a:pPr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105750856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AE" dirty="0">
                <a:solidFill>
                  <a:schemeClr val="accent4"/>
                </a:solidFill>
              </a:rPr>
              <a:t>التوثيق داخل النص 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noFill/>
          <a:ln w="158750">
            <a:solidFill>
              <a:schemeClr val="tx2"/>
            </a:solidFill>
          </a:ln>
        </p:spPr>
        <p:txBody>
          <a:bodyPr/>
          <a:lstStyle/>
          <a:p>
            <a:pPr algn="r" rtl="1"/>
            <a:r>
              <a:rPr lang="ar-AE" dirty="0" smtClean="0"/>
              <a:t>توثيق معلومة من مرجع ثانوي ،وهذا يكون في الحالات التي لا يعثر فيها على المرجع الأصلي فيستند إلى مرجع آخر .</a:t>
            </a:r>
          </a:p>
          <a:p>
            <a:pPr algn="r" rtl="1"/>
            <a:r>
              <a:rPr lang="ar-AE" b="1" u="sng" dirty="0" smtClean="0"/>
              <a:t>مثال :</a:t>
            </a:r>
          </a:p>
          <a:p>
            <a:pPr algn="r" rtl="1"/>
            <a:r>
              <a:rPr lang="ar-AE" dirty="0" smtClean="0"/>
              <a:t>المدمن يتنازل عن المنفعة الآجلة من أجل متعة عاجلة وإن كانت أقل قيمة (كربي وآخرون ،1999 ،كما هو موثق في مارتن وكارسن و بسكست ،2007) .</a:t>
            </a:r>
          </a:p>
          <a:p>
            <a:pPr algn="r" rtl="1"/>
            <a:r>
              <a:rPr lang="ar-AE" dirty="0" smtClean="0"/>
              <a:t>وفي هذه الحالة لا يوضع في قائمة المراجع سوى المرجع الأولي الذي تمت قراءته . </a:t>
            </a:r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105750856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AE" dirty="0">
                <a:solidFill>
                  <a:schemeClr val="accent4"/>
                </a:solidFill>
              </a:rPr>
              <a:t>التوثيق داخل النص 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noFill/>
          <a:ln w="158750">
            <a:solidFill>
              <a:schemeClr val="tx2"/>
            </a:solidFill>
          </a:ln>
        </p:spPr>
        <p:txBody>
          <a:bodyPr/>
          <a:lstStyle/>
          <a:p>
            <a:pPr marL="0" indent="0" algn="r" rtl="1">
              <a:buNone/>
            </a:pPr>
            <a:endParaRPr lang="ar-AE" dirty="0" smtClean="0"/>
          </a:p>
          <a:p>
            <a:pPr marL="0" indent="0" algn="r" rtl="1">
              <a:buNone/>
            </a:pPr>
            <a:r>
              <a:rPr lang="ar-AE" b="1" u="sng" dirty="0" smtClean="0"/>
              <a:t>توثيق مواقع الإنترنت : </a:t>
            </a:r>
          </a:p>
          <a:p>
            <a:pPr algn="r" rtl="1"/>
            <a:r>
              <a:rPr lang="ar-AE" dirty="0" smtClean="0"/>
              <a:t>يتم وضع اسم المؤلف والتاريخ . </a:t>
            </a:r>
          </a:p>
          <a:p>
            <a:pPr marL="0" indent="0" algn="r" rtl="1">
              <a:buNone/>
            </a:pPr>
            <a:r>
              <a:rPr lang="ar-AE" b="1" u="sng" dirty="0" smtClean="0"/>
              <a:t>مثال :</a:t>
            </a:r>
          </a:p>
          <a:p>
            <a:pPr algn="r" rtl="1"/>
            <a:r>
              <a:rPr lang="ar-AE" dirty="0" smtClean="0"/>
              <a:t>القرود لها سلوكيات اجتماعية (برجز ،1999).</a:t>
            </a:r>
          </a:p>
        </p:txBody>
      </p:sp>
    </p:spTree>
    <p:extLst>
      <p:ext uri="{BB962C8B-B14F-4D97-AF65-F5344CB8AC3E}">
        <p14:creationId xmlns:p14="http://schemas.microsoft.com/office/powerpoint/2010/main" val="105750856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AE" dirty="0">
                <a:solidFill>
                  <a:schemeClr val="accent4"/>
                </a:solidFill>
              </a:rPr>
              <a:t>التوثيق داخل النص 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noFill/>
          <a:ln w="158750">
            <a:solidFill>
              <a:schemeClr val="tx2"/>
            </a:solidFill>
          </a:ln>
        </p:spPr>
        <p:txBody>
          <a:bodyPr/>
          <a:lstStyle/>
          <a:p>
            <a:pPr marL="0" indent="0" algn="r" rtl="1">
              <a:buNone/>
            </a:pPr>
            <a:endParaRPr lang="ar-AE" dirty="0" smtClean="0"/>
          </a:p>
          <a:p>
            <a:pPr marL="0" indent="0" algn="r" rtl="1">
              <a:buNone/>
            </a:pPr>
            <a:r>
              <a:rPr lang="ar-AE" b="1" u="sng" dirty="0" smtClean="0"/>
              <a:t>توثيق مواقع الإنترنت :</a:t>
            </a:r>
            <a:endParaRPr lang="ar-AE" b="1" u="sng" dirty="0"/>
          </a:p>
          <a:p>
            <a:pPr algn="r" rtl="1"/>
            <a:r>
              <a:rPr lang="ar-AE" dirty="0" smtClean="0"/>
              <a:t>قد </a:t>
            </a:r>
            <a:r>
              <a:rPr lang="ar-AE" dirty="0"/>
              <a:t>يستخدم اسم الجمعية أو المنظمة المسؤولة عن الموقع بدلا من اسم مؤلف محدد .</a:t>
            </a:r>
          </a:p>
          <a:p>
            <a:pPr marL="0" indent="0" algn="r" rtl="1">
              <a:buNone/>
            </a:pPr>
            <a:r>
              <a:rPr lang="ar-AE" b="1" u="sng" dirty="0" smtClean="0"/>
              <a:t>مثال :</a:t>
            </a:r>
          </a:p>
          <a:p>
            <a:pPr marL="0" indent="0" algn="r" rtl="1">
              <a:buNone/>
            </a:pPr>
            <a:r>
              <a:rPr lang="ar-AE" dirty="0" smtClean="0"/>
              <a:t>التخصص الأكثر شعبية في علم النفس هو علم النفس الإكلينيكي (جمعية علم النفس البريطانية ،2001) .</a:t>
            </a:r>
          </a:p>
          <a:p>
            <a:pPr algn="r" rtl="1"/>
            <a:r>
              <a:rPr lang="ar-AE" dirty="0" smtClean="0"/>
              <a:t>الموسوعة </a:t>
            </a:r>
            <a:r>
              <a:rPr lang="ar-AE" dirty="0"/>
              <a:t>الحرة ليست مرجعا علميا .</a:t>
            </a:r>
          </a:p>
          <a:p>
            <a:pPr algn="r" rtl="1"/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105750856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1_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682</TotalTime>
  <Words>1202</Words>
  <Application>Microsoft Office PowerPoint</Application>
  <PresentationFormat>On-screen Show (4:3)</PresentationFormat>
  <Paragraphs>176</Paragraphs>
  <Slides>23</Slides>
  <Notes>23</Notes>
  <HiddenSlides>0</HiddenSlides>
  <MMClips>0</MMClips>
  <ScaleCrop>false</ScaleCrop>
  <HeadingPairs>
    <vt:vector size="4" baseType="variant">
      <vt:variant>
        <vt:lpstr>Theme</vt:lpstr>
      </vt:variant>
      <vt:variant>
        <vt:i4>2</vt:i4>
      </vt:variant>
      <vt:variant>
        <vt:lpstr>Slide Titles</vt:lpstr>
      </vt:variant>
      <vt:variant>
        <vt:i4>23</vt:i4>
      </vt:variant>
    </vt:vector>
  </HeadingPairs>
  <TitlesOfParts>
    <vt:vector size="25" baseType="lpstr">
      <vt:lpstr>Office Theme</vt:lpstr>
      <vt:lpstr>1_Office Theme</vt:lpstr>
      <vt:lpstr>توثيق المراجع  طبقا لطريقة جمعية علم النفس الأمريكية  APA</vt:lpstr>
      <vt:lpstr>المحتوى </vt:lpstr>
      <vt:lpstr>التوثيق داخل النص </vt:lpstr>
      <vt:lpstr>إذا زاد عدد المؤلفين عن مؤلف واحد </vt:lpstr>
      <vt:lpstr>التوثيق للمصادر الأجنبية </vt:lpstr>
      <vt:lpstr>التوثيق داخل النص </vt:lpstr>
      <vt:lpstr>التوثيق داخل النص </vt:lpstr>
      <vt:lpstr>التوثيق داخل النص </vt:lpstr>
      <vt:lpstr>التوثيق داخل النص </vt:lpstr>
      <vt:lpstr>التوثيق داخل النص </vt:lpstr>
      <vt:lpstr>التوثيق داخل النص </vt:lpstr>
      <vt:lpstr>كتابة قائمة المراجع </vt:lpstr>
      <vt:lpstr>كتابة قائمة المراجع </vt:lpstr>
      <vt:lpstr>كتابة قائمة المراجع </vt:lpstr>
      <vt:lpstr>كتابة قائمة المراجع </vt:lpstr>
      <vt:lpstr>كتابة قائمة المراجع </vt:lpstr>
      <vt:lpstr>كتابة قائمة المراجع </vt:lpstr>
      <vt:lpstr>كتابة قائمة المراجع </vt:lpstr>
      <vt:lpstr>كتابة قائمة المراجع </vt:lpstr>
      <vt:lpstr>كتابة قائمة المراجع </vt:lpstr>
      <vt:lpstr>كتابة قائمة المراجع </vt:lpstr>
      <vt:lpstr>مواقع مفيدة على الإنترنت </vt:lpstr>
      <vt:lpstr>تمت </vt:lpstr>
    </vt:vector>
  </TitlesOfParts>
  <Company/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توثيق المعارج طبقا لطريقة جمعية علم النفس الأمريكية  APA</dc:title>
  <dc:creator>Sumyah</dc:creator>
  <cp:lastModifiedBy>Sumyah</cp:lastModifiedBy>
  <cp:revision>70</cp:revision>
  <dcterms:created xsi:type="dcterms:W3CDTF">2006-08-16T00:00:00Z</dcterms:created>
  <dcterms:modified xsi:type="dcterms:W3CDTF">2014-03-26T20:58:21Z</dcterms:modified>
</cp:coreProperties>
</file>

<file path=docProps/thumbnail.jpeg>
</file>