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7" r:id="rId7"/>
    <p:sldId id="261" r:id="rId8"/>
    <p:sldId id="262" r:id="rId9"/>
    <p:sldId id="263" r:id="rId10"/>
    <p:sldId id="264" r:id="rId11"/>
    <p:sldId id="265" r:id="rId1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906" y="-96"/>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4/15/2015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4/15/2015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4/15/2015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4/15/2015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4/15/2015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D8BD707-D9CF-40AE-B4C6-C98DA3205C09}" type="datetimeFigureOut">
              <a:rPr lang="en-US" smtClean="0"/>
              <a:pPr/>
              <a:t>4/15/2015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D8BD707-D9CF-40AE-B4C6-C98DA3205C09}" type="datetimeFigureOut">
              <a:rPr lang="en-US" smtClean="0"/>
              <a:pPr/>
              <a:t>4/15/2015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D8BD707-D9CF-40AE-B4C6-C98DA3205C09}" type="datetimeFigureOut">
              <a:rPr lang="en-US" smtClean="0"/>
              <a:pPr/>
              <a:t>4/15/2015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4/15/2015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4/15/2015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4/15/2015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4/15/2015</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GB" dirty="0" smtClean="0"/>
              <a:t>Regulation of Commercial Banks</a:t>
            </a:r>
            <a:endParaRPr lang="en-GB" dirty="0"/>
          </a:p>
        </p:txBody>
      </p:sp>
      <p:sp>
        <p:nvSpPr>
          <p:cNvPr id="3" name="Subtitle 2"/>
          <p:cNvSpPr>
            <a:spLocks noGrp="1"/>
          </p:cNvSpPr>
          <p:nvPr>
            <p:ph type="subTitle" idx="1"/>
          </p:nvPr>
        </p:nvSpPr>
        <p:spPr/>
        <p:txBody>
          <a:bodyPr/>
          <a:lstStyle/>
          <a:p>
            <a:endParaRPr lang="en-GB"/>
          </a:p>
        </p:txBody>
      </p:sp>
    </p:spTree>
    <p:extLst>
      <p:ext uri="{BB962C8B-B14F-4D97-AF65-F5344CB8AC3E}">
        <p14:creationId xmlns:p14="http://schemas.microsoft.com/office/powerpoint/2010/main" val="74019672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a:t>Rules on large exposures</a:t>
            </a:r>
          </a:p>
        </p:txBody>
      </p:sp>
      <p:sp>
        <p:nvSpPr>
          <p:cNvPr id="3" name="Content Placeholder 2"/>
          <p:cNvSpPr>
            <a:spLocks noGrp="1"/>
          </p:cNvSpPr>
          <p:nvPr>
            <p:ph idx="1"/>
          </p:nvPr>
        </p:nvSpPr>
        <p:spPr/>
        <p:txBody>
          <a:bodyPr/>
          <a:lstStyle/>
          <a:p>
            <a:r>
              <a:rPr lang="en-GB" b="1" i="1" dirty="0" smtClean="0"/>
              <a:t>Banks</a:t>
            </a:r>
            <a:r>
              <a:rPr lang="en-GB" b="1" i="1" dirty="0"/>
              <a:t>: </a:t>
            </a:r>
            <a:r>
              <a:rPr lang="en-GB" dirty="0"/>
              <a:t>The sum of all the exposures values a bank has to another bank must not be higher than 25% of the lending bank’s available eligible capital base at all times. </a:t>
            </a:r>
          </a:p>
          <a:p>
            <a:r>
              <a:rPr lang="en-GB" b="1" dirty="0"/>
              <a:t>Aggregate Large Exposures</a:t>
            </a:r>
            <a:r>
              <a:rPr lang="en-GB" dirty="0"/>
              <a:t>: The aggregate of all Large Exposures shall not exceed 6 times of the bank’s eligible capital.</a:t>
            </a:r>
          </a:p>
        </p:txBody>
      </p:sp>
    </p:spTree>
    <p:extLst>
      <p:ext uri="{BB962C8B-B14F-4D97-AF65-F5344CB8AC3E}">
        <p14:creationId xmlns:p14="http://schemas.microsoft.com/office/powerpoint/2010/main" val="3160399891"/>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Regulations on consumer financing</a:t>
            </a:r>
            <a:endParaRPr lang="en-GB" dirty="0"/>
          </a:p>
        </p:txBody>
      </p:sp>
      <p:sp>
        <p:nvSpPr>
          <p:cNvPr id="3" name="Content Placeholder 2"/>
          <p:cNvSpPr>
            <a:spLocks noGrp="1"/>
          </p:cNvSpPr>
          <p:nvPr>
            <p:ph idx="1"/>
          </p:nvPr>
        </p:nvSpPr>
        <p:spPr/>
        <p:txBody>
          <a:bodyPr/>
          <a:lstStyle/>
          <a:p>
            <a:r>
              <a:rPr lang="en-GB" dirty="0"/>
              <a:t>The Financing is for purposes unconnected </a:t>
            </a:r>
            <a:r>
              <a:rPr lang="en-GB" dirty="0" smtClean="0"/>
              <a:t>with </a:t>
            </a:r>
            <a:r>
              <a:rPr lang="en-GB" dirty="0"/>
              <a:t>the Borrower’s commercial or </a:t>
            </a:r>
            <a:r>
              <a:rPr lang="en-GB" dirty="0" smtClean="0"/>
              <a:t>professional </a:t>
            </a:r>
            <a:r>
              <a:rPr lang="en-GB" dirty="0"/>
              <a:t>activity, generally including </a:t>
            </a:r>
            <a:r>
              <a:rPr lang="en-GB" dirty="0" smtClean="0"/>
              <a:t>personal </a:t>
            </a:r>
            <a:r>
              <a:rPr lang="en-GB" dirty="0"/>
              <a:t>Financing, car Financing, home </a:t>
            </a:r>
            <a:r>
              <a:rPr lang="en-GB" dirty="0" smtClean="0"/>
              <a:t>improvement </a:t>
            </a:r>
            <a:r>
              <a:rPr lang="en-GB" dirty="0"/>
              <a:t>Financing, and similar </a:t>
            </a:r>
            <a:r>
              <a:rPr lang="en-GB" dirty="0" smtClean="0"/>
              <a:t>products </a:t>
            </a:r>
            <a:endParaRPr lang="en-GB" dirty="0"/>
          </a:p>
          <a:p>
            <a:r>
              <a:rPr lang="en-GB" dirty="0"/>
              <a:t>as approved by SAMA. </a:t>
            </a:r>
          </a:p>
          <a:p>
            <a:endParaRPr lang="en-GB" dirty="0"/>
          </a:p>
        </p:txBody>
      </p:sp>
    </p:spTree>
    <p:extLst>
      <p:ext uri="{BB962C8B-B14F-4D97-AF65-F5344CB8AC3E}">
        <p14:creationId xmlns:p14="http://schemas.microsoft.com/office/powerpoint/2010/main" val="89194853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Regulation on commercial banks</a:t>
            </a:r>
            <a:endParaRPr lang="en-GB" dirty="0"/>
          </a:p>
        </p:txBody>
      </p:sp>
      <p:sp>
        <p:nvSpPr>
          <p:cNvPr id="3" name="Content Placeholder 2"/>
          <p:cNvSpPr>
            <a:spLocks noGrp="1"/>
          </p:cNvSpPr>
          <p:nvPr>
            <p:ph idx="1"/>
          </p:nvPr>
        </p:nvSpPr>
        <p:spPr/>
        <p:txBody>
          <a:bodyPr/>
          <a:lstStyle/>
          <a:p>
            <a:r>
              <a:rPr lang="en-GB" dirty="0" smtClean="0"/>
              <a:t>Saudi Arabian Monetary Agency (SAMA) is responsible for ensuring soundness of the banking system </a:t>
            </a:r>
          </a:p>
          <a:p>
            <a:r>
              <a:rPr lang="en-GB" dirty="0" smtClean="0"/>
              <a:t>Granting licenses, </a:t>
            </a:r>
          </a:p>
          <a:p>
            <a:r>
              <a:rPr lang="en-GB" dirty="0" smtClean="0"/>
              <a:t>Issuing effective policies, and regulations and </a:t>
            </a:r>
          </a:p>
          <a:p>
            <a:r>
              <a:rPr lang="en-GB" dirty="0" smtClean="0"/>
              <a:t>Carrying out inspection and supervision </a:t>
            </a:r>
          </a:p>
          <a:p>
            <a:r>
              <a:rPr lang="en-GB" dirty="0" smtClean="0"/>
              <a:t>to ensure the banking sector’s compliance with regulations </a:t>
            </a:r>
            <a:endParaRPr lang="en-GB" dirty="0"/>
          </a:p>
        </p:txBody>
      </p:sp>
    </p:spTree>
    <p:extLst>
      <p:ext uri="{BB962C8B-B14F-4D97-AF65-F5344CB8AC3E}">
        <p14:creationId xmlns:p14="http://schemas.microsoft.com/office/powerpoint/2010/main" val="12593815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a:t>Regulation on commercial banks</a:t>
            </a:r>
          </a:p>
        </p:txBody>
      </p:sp>
      <p:sp>
        <p:nvSpPr>
          <p:cNvPr id="3" name="Content Placeholder 2"/>
          <p:cNvSpPr>
            <a:spLocks noGrp="1"/>
          </p:cNvSpPr>
          <p:nvPr>
            <p:ph idx="1"/>
          </p:nvPr>
        </p:nvSpPr>
        <p:spPr/>
        <p:txBody>
          <a:bodyPr/>
          <a:lstStyle/>
          <a:p>
            <a:r>
              <a:rPr lang="en-GB" dirty="0" smtClean="0"/>
              <a:t>Take deterrent actions and establish justice  in cases of noncompliance therewith.</a:t>
            </a:r>
          </a:p>
          <a:p>
            <a:endParaRPr lang="en-GB" dirty="0"/>
          </a:p>
        </p:txBody>
      </p:sp>
    </p:spTree>
    <p:extLst>
      <p:ext uri="{BB962C8B-B14F-4D97-AF65-F5344CB8AC3E}">
        <p14:creationId xmlns:p14="http://schemas.microsoft.com/office/powerpoint/2010/main" val="1078396767"/>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a:t>Regulation on commercial banks</a:t>
            </a:r>
          </a:p>
        </p:txBody>
      </p:sp>
      <p:sp>
        <p:nvSpPr>
          <p:cNvPr id="3" name="Content Placeholder 2"/>
          <p:cNvSpPr>
            <a:spLocks noGrp="1"/>
          </p:cNvSpPr>
          <p:nvPr>
            <p:ph idx="1"/>
          </p:nvPr>
        </p:nvSpPr>
        <p:spPr/>
        <p:txBody>
          <a:bodyPr>
            <a:normAutofit fontScale="70000" lnSpcReduction="20000"/>
          </a:bodyPr>
          <a:lstStyle/>
          <a:p>
            <a:r>
              <a:rPr lang="en-GB" sz="3600" b="1" dirty="0"/>
              <a:t>Functions and Responsibilities of the Banking Control Department:</a:t>
            </a:r>
          </a:p>
          <a:p>
            <a:r>
              <a:rPr lang="en-GB" sz="3600" b="1" dirty="0"/>
              <a:t>·         Developing the regulatory and supervisory framework and issuing guidelines on tasks of supervision and on operations and procedures of inspection.</a:t>
            </a:r>
          </a:p>
          <a:p>
            <a:r>
              <a:rPr lang="en-GB" sz="3600" b="1" dirty="0"/>
              <a:t>·         Developing and issuing policies pertaining to the banking sector and rules for granting licenses.</a:t>
            </a:r>
          </a:p>
          <a:p>
            <a:r>
              <a:rPr lang="en-GB" sz="3600" b="1" dirty="0"/>
              <a:t>·         Exercising off-site supervision over domestic banks, money exchangers and branches of foreign banks in pursuance of procedural manuals and risk-based supervision.</a:t>
            </a:r>
          </a:p>
          <a:p>
            <a:r>
              <a:rPr lang="en-GB" sz="3600" b="1" dirty="0"/>
              <a:t>·         Exercising on-site inspection of domestic banks, money exchangers and branches of foreign banks.</a:t>
            </a:r>
          </a:p>
          <a:p>
            <a:endParaRPr lang="en-GB" dirty="0"/>
          </a:p>
        </p:txBody>
      </p:sp>
    </p:spTree>
    <p:extLst>
      <p:ext uri="{BB962C8B-B14F-4D97-AF65-F5344CB8AC3E}">
        <p14:creationId xmlns:p14="http://schemas.microsoft.com/office/powerpoint/2010/main" val="207507473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a:t>Regulation on commercial banks</a:t>
            </a:r>
          </a:p>
        </p:txBody>
      </p:sp>
      <p:sp>
        <p:nvSpPr>
          <p:cNvPr id="3" name="Content Placeholder 2"/>
          <p:cNvSpPr>
            <a:spLocks noGrp="1"/>
          </p:cNvSpPr>
          <p:nvPr>
            <p:ph idx="1"/>
          </p:nvPr>
        </p:nvSpPr>
        <p:spPr/>
        <p:txBody>
          <a:bodyPr/>
          <a:lstStyle/>
          <a:p>
            <a:r>
              <a:rPr lang="en-GB" dirty="0" smtClean="0"/>
              <a:t>Rules on credit risk management</a:t>
            </a:r>
          </a:p>
          <a:p>
            <a:r>
              <a:rPr lang="en-GB" dirty="0" smtClean="0"/>
              <a:t>Rules on large exposures</a:t>
            </a:r>
          </a:p>
          <a:p>
            <a:r>
              <a:rPr lang="en-GB" dirty="0" smtClean="0"/>
              <a:t>Rules on stress testing</a:t>
            </a:r>
          </a:p>
          <a:p>
            <a:r>
              <a:rPr lang="en-GB" dirty="0" smtClean="0"/>
              <a:t>Criteria for systematically important payment systems in KSA</a:t>
            </a:r>
          </a:p>
          <a:p>
            <a:r>
              <a:rPr lang="en-GB" dirty="0" smtClean="0"/>
              <a:t>Instructions for outsourcing</a:t>
            </a:r>
          </a:p>
          <a:p>
            <a:r>
              <a:rPr lang="en-GB" dirty="0" smtClean="0"/>
              <a:t>Regulations for consumer financing</a:t>
            </a:r>
            <a:endParaRPr lang="en-GB" dirty="0"/>
          </a:p>
        </p:txBody>
      </p:sp>
    </p:spTree>
    <p:extLst>
      <p:ext uri="{BB962C8B-B14F-4D97-AF65-F5344CB8AC3E}">
        <p14:creationId xmlns:p14="http://schemas.microsoft.com/office/powerpoint/2010/main" val="3320553618"/>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a:t>Regulation on commercial banks</a:t>
            </a:r>
          </a:p>
        </p:txBody>
      </p:sp>
      <p:sp>
        <p:nvSpPr>
          <p:cNvPr id="3" name="Content Placeholder 2"/>
          <p:cNvSpPr>
            <a:spLocks noGrp="1"/>
          </p:cNvSpPr>
          <p:nvPr>
            <p:ph idx="1"/>
          </p:nvPr>
        </p:nvSpPr>
        <p:spPr/>
        <p:txBody>
          <a:bodyPr/>
          <a:lstStyle/>
          <a:p>
            <a:r>
              <a:rPr lang="en-GB" dirty="0" smtClean="0"/>
              <a:t>E-banking rules</a:t>
            </a:r>
          </a:p>
          <a:p>
            <a:r>
              <a:rPr lang="en-GB" dirty="0" smtClean="0"/>
              <a:t>Compliance manual for banks working in KSA</a:t>
            </a:r>
          </a:p>
          <a:p>
            <a:r>
              <a:rPr lang="en-GB" dirty="0" smtClean="0"/>
              <a:t>Commercial banks accounting standards</a:t>
            </a:r>
          </a:p>
          <a:p>
            <a:r>
              <a:rPr lang="en-GB" dirty="0" smtClean="0"/>
              <a:t>Powers and responsibilities of members of the board of directors of </a:t>
            </a:r>
            <a:r>
              <a:rPr lang="en-GB" smtClean="0"/>
              <a:t>Saudi commercial banks</a:t>
            </a:r>
          </a:p>
          <a:p>
            <a:endParaRPr lang="en-GB"/>
          </a:p>
        </p:txBody>
      </p:sp>
    </p:spTree>
    <p:extLst>
      <p:ext uri="{BB962C8B-B14F-4D97-AF65-F5344CB8AC3E}">
        <p14:creationId xmlns:p14="http://schemas.microsoft.com/office/powerpoint/2010/main" val="2498314613"/>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Credit risk management</a:t>
            </a:r>
            <a:endParaRPr lang="en-GB" dirty="0"/>
          </a:p>
        </p:txBody>
      </p:sp>
      <p:sp>
        <p:nvSpPr>
          <p:cNvPr id="3" name="Content Placeholder 2"/>
          <p:cNvSpPr>
            <a:spLocks noGrp="1"/>
          </p:cNvSpPr>
          <p:nvPr>
            <p:ph idx="1"/>
          </p:nvPr>
        </p:nvSpPr>
        <p:spPr/>
        <p:txBody>
          <a:bodyPr>
            <a:normAutofit/>
          </a:bodyPr>
          <a:lstStyle/>
          <a:p>
            <a:r>
              <a:rPr lang="en-GB" dirty="0" smtClean="0"/>
              <a:t>Banks </a:t>
            </a:r>
            <a:r>
              <a:rPr lang="en-GB" dirty="0"/>
              <a:t>should ensure to have in place adequate systems and procedures for credit risk management including those for credit origination, limit setting, credit approving authority, credit administration, credit risk measurement and internal rating framework, credit risk monitoring, credit risk review, and management of problem </a:t>
            </a:r>
            <a:r>
              <a:rPr lang="en-GB" dirty="0" smtClean="0"/>
              <a:t>credits</a:t>
            </a:r>
            <a:endParaRPr lang="en-GB" dirty="0"/>
          </a:p>
          <a:p>
            <a:endParaRPr lang="en-GB" dirty="0"/>
          </a:p>
        </p:txBody>
      </p:sp>
    </p:spTree>
    <p:extLst>
      <p:ext uri="{BB962C8B-B14F-4D97-AF65-F5344CB8AC3E}">
        <p14:creationId xmlns:p14="http://schemas.microsoft.com/office/powerpoint/2010/main" val="2495022402"/>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Rules on large exposures</a:t>
            </a:r>
            <a:endParaRPr lang="en-GB" dirty="0"/>
          </a:p>
        </p:txBody>
      </p:sp>
      <p:sp>
        <p:nvSpPr>
          <p:cNvPr id="3" name="Content Placeholder 2"/>
          <p:cNvSpPr>
            <a:spLocks noGrp="1"/>
          </p:cNvSpPr>
          <p:nvPr>
            <p:ph idx="1"/>
          </p:nvPr>
        </p:nvSpPr>
        <p:spPr/>
        <p:txBody>
          <a:bodyPr/>
          <a:lstStyle/>
          <a:p>
            <a:r>
              <a:rPr lang="en-GB" dirty="0" smtClean="0"/>
              <a:t>Maximum exposure to a single counterparty:</a:t>
            </a:r>
          </a:p>
          <a:p>
            <a:r>
              <a:rPr lang="en-GB" dirty="0" smtClean="0"/>
              <a:t>Not higher than 15% of bank’s available eligible capital base at all times. </a:t>
            </a:r>
          </a:p>
          <a:p>
            <a:r>
              <a:rPr lang="en-GB" dirty="0" smtClean="0"/>
              <a:t>Group of connected parties:</a:t>
            </a:r>
          </a:p>
          <a:p>
            <a:r>
              <a:rPr lang="en-GB" dirty="0"/>
              <a:t>Not higher than 15% of bank’s available eligible capital base at all times. </a:t>
            </a:r>
          </a:p>
          <a:p>
            <a:endParaRPr lang="en-GB" dirty="0"/>
          </a:p>
        </p:txBody>
      </p:sp>
    </p:spTree>
    <p:extLst>
      <p:ext uri="{BB962C8B-B14F-4D97-AF65-F5344CB8AC3E}">
        <p14:creationId xmlns:p14="http://schemas.microsoft.com/office/powerpoint/2010/main" val="216244321"/>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a:t>Rules on large exposures</a:t>
            </a:r>
          </a:p>
        </p:txBody>
      </p:sp>
      <p:sp>
        <p:nvSpPr>
          <p:cNvPr id="3" name="Content Placeholder 2"/>
          <p:cNvSpPr>
            <a:spLocks noGrp="1"/>
          </p:cNvSpPr>
          <p:nvPr>
            <p:ph idx="1"/>
          </p:nvPr>
        </p:nvSpPr>
        <p:spPr/>
        <p:txBody>
          <a:bodyPr/>
          <a:lstStyle/>
          <a:p>
            <a:r>
              <a:rPr lang="en-GB" b="1" i="1" dirty="0" smtClean="0"/>
              <a:t>Individuals/Sole </a:t>
            </a:r>
            <a:r>
              <a:rPr lang="en-GB" b="1" i="1" dirty="0"/>
              <a:t>proprietors/Partnerships: </a:t>
            </a:r>
            <a:r>
              <a:rPr lang="en-GB" dirty="0"/>
              <a:t>The sum of all the exposures values a bank has to an individual or a sole proprietorship or a partnership must not be higher than 5% of the bank’s available eligible capital base at all times. </a:t>
            </a:r>
          </a:p>
          <a:p>
            <a:endParaRPr lang="en-GB" dirty="0"/>
          </a:p>
        </p:txBody>
      </p:sp>
    </p:spTree>
    <p:extLst>
      <p:ext uri="{BB962C8B-B14F-4D97-AF65-F5344CB8AC3E}">
        <p14:creationId xmlns:p14="http://schemas.microsoft.com/office/powerpoint/2010/main" val="3056594114"/>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124</TotalTime>
  <Words>383</Words>
  <Application>Microsoft Office PowerPoint</Application>
  <PresentationFormat>On-screen Show (4:3)</PresentationFormat>
  <Paragraphs>42</Paragraphs>
  <Slides>11</Slides>
  <Notes>0</Notes>
  <HiddenSlides>0</HiddenSlides>
  <MMClips>0</MMClips>
  <ScaleCrop>false</ScaleCrop>
  <HeadingPairs>
    <vt:vector size="4" baseType="variant">
      <vt:variant>
        <vt:lpstr>Theme</vt:lpstr>
      </vt:variant>
      <vt:variant>
        <vt:i4>1</vt:i4>
      </vt:variant>
      <vt:variant>
        <vt:lpstr>Slide Titles</vt:lpstr>
      </vt:variant>
      <vt:variant>
        <vt:i4>11</vt:i4>
      </vt:variant>
    </vt:vector>
  </HeadingPairs>
  <TitlesOfParts>
    <vt:vector size="12" baseType="lpstr">
      <vt:lpstr>Office Theme</vt:lpstr>
      <vt:lpstr>Regulation of Commercial Banks</vt:lpstr>
      <vt:lpstr>Regulation on commercial banks</vt:lpstr>
      <vt:lpstr>Regulation on commercial banks</vt:lpstr>
      <vt:lpstr>Regulation on commercial banks</vt:lpstr>
      <vt:lpstr>Regulation on commercial banks</vt:lpstr>
      <vt:lpstr>Regulation on commercial banks</vt:lpstr>
      <vt:lpstr>Credit risk management</vt:lpstr>
      <vt:lpstr>Rules on large exposures</vt:lpstr>
      <vt:lpstr>Rules on large exposures</vt:lpstr>
      <vt:lpstr>Rules on large exposures</vt:lpstr>
      <vt:lpstr>Regulations on consumer financing</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Regulation of Commercial Banks</dc:title>
  <dc:creator>Lakshmi</dc:creator>
  <cp:lastModifiedBy>Lakshmi</cp:lastModifiedBy>
  <cp:revision>12</cp:revision>
  <dcterms:created xsi:type="dcterms:W3CDTF">2006-08-16T00:00:00Z</dcterms:created>
  <dcterms:modified xsi:type="dcterms:W3CDTF">2015-04-15T17:26:46Z</dcterms:modified>
</cp:coreProperties>
</file>

<file path=docProps/thumbnail.jpeg>
</file>