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B3B32-AC43-4D48-9EE9-17A8F34C6263}" v="18" dt="2019-04-16T20:45:54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رام العمري" userId="4b75b16303ba61f7" providerId="LiveId" clId="{7FBB3B32-AC43-4D48-9EE9-17A8F34C6263}"/>
    <pc:docChg chg="custSel addSld modSld">
      <pc:chgData name="مرام العمري" userId="4b75b16303ba61f7" providerId="LiveId" clId="{7FBB3B32-AC43-4D48-9EE9-17A8F34C6263}" dt="2019-04-16T20:45:54.702" v="31" actId="20577"/>
      <pc:docMkLst>
        <pc:docMk/>
      </pc:docMkLst>
      <pc:sldChg chg="addSp modSp">
        <pc:chgData name="مرام العمري" userId="4b75b16303ba61f7" providerId="LiveId" clId="{7FBB3B32-AC43-4D48-9EE9-17A8F34C6263}" dt="2019-04-16T20:45:54.702" v="31" actId="20577"/>
        <pc:sldMkLst>
          <pc:docMk/>
          <pc:sldMk cId="1558240575" sldId="260"/>
        </pc:sldMkLst>
        <pc:spChg chg="mod">
          <ac:chgData name="مرام العمري" userId="4b75b16303ba61f7" providerId="LiveId" clId="{7FBB3B32-AC43-4D48-9EE9-17A8F34C6263}" dt="2019-04-16T20:45:43.367" v="28"/>
          <ac:spMkLst>
            <pc:docMk/>
            <pc:sldMk cId="1558240575" sldId="260"/>
            <ac:spMk id="14" creationId="{E06E0D85-9340-4AB9-A662-E67EB4C61AC5}"/>
          </ac:spMkLst>
        </pc:spChg>
        <pc:spChg chg="add mod">
          <ac:chgData name="مرام العمري" userId="4b75b16303ba61f7" providerId="LiveId" clId="{7FBB3B32-AC43-4D48-9EE9-17A8F34C6263}" dt="2019-04-16T20:45:54.702" v="31" actId="20577"/>
          <ac:spMkLst>
            <pc:docMk/>
            <pc:sldMk cId="1558240575" sldId="260"/>
            <ac:spMk id="15" creationId="{C427E42D-4B40-4A01-954C-FF545E4591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E509-994B-4BA1-9746-FCEDF23A1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Reinvestment</a:t>
            </a:r>
            <a:br>
              <a:rPr lang="en-US" dirty="0"/>
            </a:br>
            <a:r>
              <a:rPr lang="en-US" dirty="0"/>
              <a:t>Balloon/Drop Payment</a:t>
            </a:r>
          </a:p>
        </p:txBody>
      </p:sp>
    </p:spTree>
    <p:extLst>
      <p:ext uri="{BB962C8B-B14F-4D97-AF65-F5344CB8AC3E}">
        <p14:creationId xmlns:p14="http://schemas.microsoft.com/office/powerpoint/2010/main" val="411440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Example-Balloon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$3000 loan at an annual effective rate of interest of 6% is repaid with 3 annual payments of $750, plus a balloon payment at the end of year 4. Determine the amount of the balloon payment.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Answer : 1256.47</a:t>
            </a:r>
          </a:p>
        </p:txBody>
      </p:sp>
    </p:spTree>
    <p:extLst>
      <p:ext uri="{BB962C8B-B14F-4D97-AF65-F5344CB8AC3E}">
        <p14:creationId xmlns:p14="http://schemas.microsoft.com/office/powerpoint/2010/main" val="154270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51CE-F039-4DDB-8FC3-94C4CF11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377D02-F3C7-44EA-8821-2A41B5558A6F}"/>
              </a:ext>
            </a:extLst>
          </p:cNvPr>
          <p:cNvCxnSpPr/>
          <p:nvPr/>
        </p:nvCxnSpPr>
        <p:spPr>
          <a:xfrm flipH="1">
            <a:off x="3352800" y="4751626"/>
            <a:ext cx="54864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7E855E-50F6-42F8-A1D5-54F2704C8471}"/>
                  </a:ext>
                </a:extLst>
              </p:cNvPr>
              <p:cNvSpPr txBox="1"/>
              <p:nvPr/>
            </p:nvSpPr>
            <p:spPr>
              <a:xfrm>
                <a:off x="1295401" y="2634143"/>
                <a:ext cx="6937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𝐴𝑠𝑠𝑢𝑚𝑒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𝑖𝑛𝑣𝑒𝑠𝑡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𝒔𝒊𝒏𝒈𝒍𝒆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𝑡𝑜𝑑𝑎𝑦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5%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7E855E-50F6-42F8-A1D5-54F2704C8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2634143"/>
                <a:ext cx="6937309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9B4E8A-D098-44F8-9897-0AE282167E88}"/>
              </a:ext>
            </a:extLst>
          </p:cNvPr>
          <p:cNvCxnSpPr/>
          <p:nvPr/>
        </p:nvCxnSpPr>
        <p:spPr>
          <a:xfrm flipH="1">
            <a:off x="3352800" y="4751626"/>
            <a:ext cx="27432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BBF8A9-7F66-45EA-AEB3-FEBD8EF480B9}"/>
                  </a:ext>
                </a:extLst>
              </p:cNvPr>
              <p:cNvSpPr txBox="1"/>
              <p:nvPr/>
            </p:nvSpPr>
            <p:spPr>
              <a:xfrm>
                <a:off x="2937586" y="3513700"/>
                <a:ext cx="830424" cy="36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BBF8A9-7F66-45EA-AEB3-FEBD8EF48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86" y="3513700"/>
                <a:ext cx="830424" cy="3692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2C9411-1982-4C34-A7E3-8C6C9E5E27CB}"/>
                  </a:ext>
                </a:extLst>
              </p:cNvPr>
              <p:cNvSpPr txBox="1"/>
              <p:nvPr/>
            </p:nvSpPr>
            <p:spPr>
              <a:xfrm>
                <a:off x="2746310" y="4785214"/>
                <a:ext cx="12129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2C9411-1982-4C34-A7E3-8C6C9E5E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310" y="4785214"/>
                <a:ext cx="121297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CEDC77-B8E9-4375-BE7A-5D846749F4E4}"/>
                  </a:ext>
                </a:extLst>
              </p:cNvPr>
              <p:cNvSpPr txBox="1"/>
              <p:nvPr/>
            </p:nvSpPr>
            <p:spPr>
              <a:xfrm>
                <a:off x="5489510" y="4800155"/>
                <a:ext cx="12129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CEDC77-B8E9-4375-BE7A-5D846749F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10" y="4800155"/>
                <a:ext cx="121297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6E30EB-F6FB-4DDC-AC52-15565A4626A6}"/>
                  </a:ext>
                </a:extLst>
              </p:cNvPr>
              <p:cNvSpPr txBox="1"/>
              <p:nvPr/>
            </p:nvSpPr>
            <p:spPr>
              <a:xfrm>
                <a:off x="8232711" y="4751626"/>
                <a:ext cx="12129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6E30EB-F6FB-4DDC-AC52-15565A462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711" y="4751626"/>
                <a:ext cx="121297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A8511F-E594-4722-A298-047AB87ABCAB}"/>
                  </a:ext>
                </a:extLst>
              </p:cNvPr>
              <p:cNvSpPr txBox="1"/>
              <p:nvPr/>
            </p:nvSpPr>
            <p:spPr>
              <a:xfrm>
                <a:off x="5680786" y="3745989"/>
                <a:ext cx="830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A8511F-E594-4722-A298-047AB87AB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86" y="3745989"/>
                <a:ext cx="8304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6E0D85-9340-4AB9-A662-E67EB4C61AC5}"/>
                  </a:ext>
                </a:extLst>
              </p:cNvPr>
              <p:cNvSpPr txBox="1"/>
              <p:nvPr/>
            </p:nvSpPr>
            <p:spPr>
              <a:xfrm>
                <a:off x="7361852" y="3513700"/>
                <a:ext cx="2743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+0.25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6E0D85-9340-4AB9-A662-E67EB4C61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852" y="3513700"/>
                <a:ext cx="2743199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67027B2-18DC-470D-B6DB-634057482BAC}"/>
                  </a:ext>
                </a:extLst>
              </p:cNvPr>
              <p:cNvSpPr/>
              <p:nvPr/>
            </p:nvSpPr>
            <p:spPr>
              <a:xfrm>
                <a:off x="4598601" y="5577500"/>
                <a:ext cx="2994794" cy="671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=100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1.05</m:t>
                              </m:r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=110.25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|5%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67027B2-18DC-470D-B6DB-634057482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601" y="5577500"/>
                <a:ext cx="2994794" cy="671209"/>
              </a:xfrm>
              <a:prstGeom prst="rect">
                <a:avLst/>
              </a:prstGeom>
              <a:blipFill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95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D032-A740-4C5A-A0C5-84C0E976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Assumption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1CE4F-603D-424C-9CE3-FA12B473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assume interest is reinvested with the same interest rate unless stated otherwise.</a:t>
            </a:r>
          </a:p>
        </p:txBody>
      </p:sp>
    </p:spTree>
    <p:extLst>
      <p:ext uri="{BB962C8B-B14F-4D97-AF65-F5344CB8AC3E}">
        <p14:creationId xmlns:p14="http://schemas.microsoft.com/office/powerpoint/2010/main" val="390001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51CE-F039-4DDB-8FC3-94C4CF11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377D02-F3C7-44EA-8821-2A41B5558A6F}"/>
              </a:ext>
            </a:extLst>
          </p:cNvPr>
          <p:cNvCxnSpPr/>
          <p:nvPr/>
        </p:nvCxnSpPr>
        <p:spPr>
          <a:xfrm flipH="1">
            <a:off x="3352800" y="4725651"/>
            <a:ext cx="54864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7E855E-50F6-42F8-A1D5-54F2704C8471}"/>
                  </a:ext>
                </a:extLst>
              </p:cNvPr>
              <p:cNvSpPr txBox="1"/>
              <p:nvPr/>
            </p:nvSpPr>
            <p:spPr>
              <a:xfrm>
                <a:off x="746449" y="2634143"/>
                <a:ext cx="10543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𝐴𝑠𝑠𝑢𝑚𝑒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𝑖𝑛𝑣𝑒𝑠𝑡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𝒔𝒊𝒏𝒈𝒍𝒆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𝑡𝑜𝑑𝑎𝑦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=5%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𝐼𝑛𝑡𝑒𝑟𝑒𝑠𝑡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𝑟𝑒𝑖𝑛𝑣𝑒𝑠𝑡𝑒𝑑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𝑠𝑒𝑝𝑎𝑟𝑎𝑡𝑒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𝑓𝑢𝑛𝑑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𝑒𝑎𝑟𝑛𝑠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3% 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7E855E-50F6-42F8-A1D5-54F2704C8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9" y="2634143"/>
                <a:ext cx="10543591" cy="646331"/>
              </a:xfrm>
              <a:prstGeom prst="rect">
                <a:avLst/>
              </a:prstGeom>
              <a:blipFill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9B4E8A-D098-44F8-9897-0AE282167E88}"/>
              </a:ext>
            </a:extLst>
          </p:cNvPr>
          <p:cNvCxnSpPr/>
          <p:nvPr/>
        </p:nvCxnSpPr>
        <p:spPr>
          <a:xfrm flipH="1">
            <a:off x="3352800" y="4725651"/>
            <a:ext cx="27432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BBF8A9-7F66-45EA-AEB3-FEBD8EF480B9}"/>
                  </a:ext>
                </a:extLst>
              </p:cNvPr>
              <p:cNvSpPr txBox="1"/>
              <p:nvPr/>
            </p:nvSpPr>
            <p:spPr>
              <a:xfrm>
                <a:off x="2937586" y="3513700"/>
                <a:ext cx="830424" cy="36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BBF8A9-7F66-45EA-AEB3-FEBD8EF48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86" y="3513700"/>
                <a:ext cx="830424" cy="3692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2C9411-1982-4C34-A7E3-8C6C9E5E27CB}"/>
                  </a:ext>
                </a:extLst>
              </p:cNvPr>
              <p:cNvSpPr txBox="1"/>
              <p:nvPr/>
            </p:nvSpPr>
            <p:spPr>
              <a:xfrm>
                <a:off x="2746310" y="4759239"/>
                <a:ext cx="12129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2C9411-1982-4C34-A7E3-8C6C9E5E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310" y="4759239"/>
                <a:ext cx="121297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CEDC77-B8E9-4375-BE7A-5D846749F4E4}"/>
                  </a:ext>
                </a:extLst>
              </p:cNvPr>
              <p:cNvSpPr txBox="1"/>
              <p:nvPr/>
            </p:nvSpPr>
            <p:spPr>
              <a:xfrm>
                <a:off x="5489510" y="4774180"/>
                <a:ext cx="12129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CEDC77-B8E9-4375-BE7A-5D846749F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10" y="4774180"/>
                <a:ext cx="121297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6E30EB-F6FB-4DDC-AC52-15565A4626A6}"/>
                  </a:ext>
                </a:extLst>
              </p:cNvPr>
              <p:cNvSpPr txBox="1"/>
              <p:nvPr/>
            </p:nvSpPr>
            <p:spPr>
              <a:xfrm>
                <a:off x="8232711" y="4725651"/>
                <a:ext cx="12129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6E30EB-F6FB-4DDC-AC52-15565A462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711" y="4725651"/>
                <a:ext cx="121297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A8511F-E594-4722-A298-047AB87ABCAB}"/>
                  </a:ext>
                </a:extLst>
              </p:cNvPr>
              <p:cNvSpPr txBox="1"/>
              <p:nvPr/>
            </p:nvSpPr>
            <p:spPr>
              <a:xfrm>
                <a:off x="5680786" y="3513700"/>
                <a:ext cx="8304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/>
              </a:p>
              <a:p>
                <a:endParaRPr lang="en-US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A8511F-E594-4722-A298-047AB87AB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86" y="3513700"/>
                <a:ext cx="830424" cy="646331"/>
              </a:xfrm>
              <a:prstGeom prst="rect">
                <a:avLst/>
              </a:prstGeom>
              <a:blipFill>
                <a:blip r:embed="rId7"/>
                <a:stretch>
                  <a:fillRect l="-6618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6E0D85-9340-4AB9-A662-E67EB4C61AC5}"/>
                  </a:ext>
                </a:extLst>
              </p:cNvPr>
              <p:cNvSpPr txBox="1"/>
              <p:nvPr/>
            </p:nvSpPr>
            <p:spPr>
              <a:xfrm>
                <a:off x="7761514" y="3513700"/>
                <a:ext cx="21553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+0.15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6E0D85-9340-4AB9-A662-E67EB4C61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514" y="3513700"/>
                <a:ext cx="215537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00139C-7E6A-4843-BCE4-3D7A0B6C9031}"/>
                  </a:ext>
                </a:extLst>
              </p:cNvPr>
              <p:cNvSpPr/>
              <p:nvPr/>
            </p:nvSpPr>
            <p:spPr>
              <a:xfrm>
                <a:off x="4520847" y="5506536"/>
                <a:ext cx="3916585" cy="672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=100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1.05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+5(1.03)=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110.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=100+5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%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00139C-7E6A-4843-BCE4-3D7A0B6C9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847" y="5506536"/>
                <a:ext cx="3916585" cy="672107"/>
              </a:xfrm>
              <a:prstGeom prst="rect">
                <a:avLst/>
              </a:prstGeom>
              <a:blipFill>
                <a:blip r:embed="rId9"/>
                <a:stretch>
                  <a:fillRect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27E42D-4B40-4A01-954C-FF545E4591BA}"/>
                  </a:ext>
                </a:extLst>
              </p:cNvPr>
              <p:cNvSpPr txBox="1"/>
              <p:nvPr/>
            </p:nvSpPr>
            <p:spPr>
              <a:xfrm>
                <a:off x="5018312" y="3525322"/>
                <a:ext cx="2155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27E42D-4B40-4A01-954C-FF545E459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12" y="3525322"/>
                <a:ext cx="215537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24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51CE-F039-4DDB-8FC3-94C4CF11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377D02-F3C7-44EA-8821-2A41B5558A6F}"/>
              </a:ext>
            </a:extLst>
          </p:cNvPr>
          <p:cNvCxnSpPr/>
          <p:nvPr/>
        </p:nvCxnSpPr>
        <p:spPr>
          <a:xfrm flipH="1">
            <a:off x="3352800" y="4725651"/>
            <a:ext cx="54864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7E855E-50F6-42F8-A1D5-54F2704C8471}"/>
                  </a:ext>
                </a:extLst>
              </p:cNvPr>
              <p:cNvSpPr txBox="1"/>
              <p:nvPr/>
            </p:nvSpPr>
            <p:spPr>
              <a:xfrm>
                <a:off x="746449" y="2634143"/>
                <a:ext cx="10543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𝐴𝑠𝑠𝑢𝑚𝑒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𝑖𝑛𝑣𝑒𝑠𝑡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𝒆𝒗𝒆𝒓𝒚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=5%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𝐼𝑛𝑡𝑒𝑟𝑒𝑠𝑡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𝑝𝑎𝑦𝑚𝑒𝑛𝑡𝑠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𝑟𝑒𝑖𝑛𝑣𝑒𝑠𝑡𝑒𝑑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𝑠𝑒𝑝𝑎𝑟𝑎𝑡𝑒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𝑓𝑢𝑛𝑑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𝑒𝑎𝑟𝑛𝑠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3% 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7E855E-50F6-42F8-A1D5-54F2704C8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9" y="2634143"/>
                <a:ext cx="10543591" cy="646331"/>
              </a:xfrm>
              <a:prstGeom prst="rect">
                <a:avLst/>
              </a:prstGeom>
              <a:blipFill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9B4E8A-D098-44F8-9897-0AE282167E88}"/>
              </a:ext>
            </a:extLst>
          </p:cNvPr>
          <p:cNvCxnSpPr/>
          <p:nvPr/>
        </p:nvCxnSpPr>
        <p:spPr>
          <a:xfrm flipH="1">
            <a:off x="3352800" y="4725651"/>
            <a:ext cx="27432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BBF8A9-7F66-45EA-AEB3-FEBD8EF480B9}"/>
                  </a:ext>
                </a:extLst>
              </p:cNvPr>
              <p:cNvSpPr txBox="1"/>
              <p:nvPr/>
            </p:nvSpPr>
            <p:spPr>
              <a:xfrm>
                <a:off x="2937586" y="3513700"/>
                <a:ext cx="830424" cy="36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BBF8A9-7F66-45EA-AEB3-FEBD8EF48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86" y="3513700"/>
                <a:ext cx="830424" cy="3692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2C9411-1982-4C34-A7E3-8C6C9E5E27CB}"/>
                  </a:ext>
                </a:extLst>
              </p:cNvPr>
              <p:cNvSpPr txBox="1"/>
              <p:nvPr/>
            </p:nvSpPr>
            <p:spPr>
              <a:xfrm>
                <a:off x="2746310" y="4759239"/>
                <a:ext cx="12129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2C9411-1982-4C34-A7E3-8C6C9E5E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310" y="4759239"/>
                <a:ext cx="121297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CEDC77-B8E9-4375-BE7A-5D846749F4E4}"/>
                  </a:ext>
                </a:extLst>
              </p:cNvPr>
              <p:cNvSpPr txBox="1"/>
              <p:nvPr/>
            </p:nvSpPr>
            <p:spPr>
              <a:xfrm>
                <a:off x="5489510" y="4774180"/>
                <a:ext cx="12129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CEDC77-B8E9-4375-BE7A-5D846749F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10" y="4774180"/>
                <a:ext cx="121297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6E30EB-F6FB-4DDC-AC52-15565A4626A6}"/>
                  </a:ext>
                </a:extLst>
              </p:cNvPr>
              <p:cNvSpPr txBox="1"/>
              <p:nvPr/>
            </p:nvSpPr>
            <p:spPr>
              <a:xfrm>
                <a:off x="8232711" y="4725651"/>
                <a:ext cx="12129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6E30EB-F6FB-4DDC-AC52-15565A462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711" y="4725651"/>
                <a:ext cx="121297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A8511F-E594-4722-A298-047AB87ABCAB}"/>
                  </a:ext>
                </a:extLst>
              </p:cNvPr>
              <p:cNvSpPr txBox="1"/>
              <p:nvPr/>
            </p:nvSpPr>
            <p:spPr>
              <a:xfrm>
                <a:off x="5680786" y="3513700"/>
                <a:ext cx="8304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/>
              </a:p>
              <a:p>
                <a:endParaRPr lang="en-US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A8511F-E594-4722-A298-047AB87AB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86" y="3513700"/>
                <a:ext cx="830424" cy="646331"/>
              </a:xfrm>
              <a:prstGeom prst="rect">
                <a:avLst/>
              </a:prstGeom>
              <a:blipFill>
                <a:blip r:embed="rId7"/>
                <a:stretch>
                  <a:fillRect l="-6618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6E0D85-9340-4AB9-A662-E67EB4C61AC5}"/>
                  </a:ext>
                </a:extLst>
              </p:cNvPr>
              <p:cNvSpPr txBox="1"/>
              <p:nvPr/>
            </p:nvSpPr>
            <p:spPr>
              <a:xfrm>
                <a:off x="7761514" y="3513700"/>
                <a:ext cx="21553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>
                  <a:solidFill>
                    <a:schemeClr val="accent4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+0.15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6E0D85-9340-4AB9-A662-E67EB4C61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514" y="3513700"/>
                <a:ext cx="2155371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00139C-7E6A-4843-BCE4-3D7A0B6C9031}"/>
                  </a:ext>
                </a:extLst>
              </p:cNvPr>
              <p:cNvSpPr/>
              <p:nvPr/>
            </p:nvSpPr>
            <p:spPr>
              <a:xfrm>
                <a:off x="4520847" y="5506536"/>
                <a:ext cx="2715359" cy="395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=100(3)+5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%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00139C-7E6A-4843-BCE4-3D7A0B6C9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847" y="5506536"/>
                <a:ext cx="2715359" cy="395108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56E3DD-0FBD-4FFE-A091-F81CC78C576A}"/>
                  </a:ext>
                </a:extLst>
              </p:cNvPr>
              <p:cNvSpPr txBox="1"/>
              <p:nvPr/>
            </p:nvSpPr>
            <p:spPr>
              <a:xfrm>
                <a:off x="5648715" y="3513700"/>
                <a:ext cx="830424" cy="36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56E3DD-0FBD-4FFE-A091-F81CC78C5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715" y="3513700"/>
                <a:ext cx="830424" cy="3692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00C0AB-18E0-4DE8-83D2-E2165C6A4C5B}"/>
                  </a:ext>
                </a:extLst>
              </p:cNvPr>
              <p:cNvSpPr txBox="1"/>
              <p:nvPr/>
            </p:nvSpPr>
            <p:spPr>
              <a:xfrm>
                <a:off x="8423986" y="3513700"/>
                <a:ext cx="830424" cy="36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00C0AB-18E0-4DE8-83D2-E2165C6A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986" y="3513700"/>
                <a:ext cx="830424" cy="3692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94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Phil invests 10,000 now into a fund earning an annual effective rate of 8% payable annually. The interest payments are reinvested in a separate fund earning an annual effective rate of 6%. Determine the total value of Phil's investment ten years from now.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Answer: 20,544.64</a:t>
            </a:r>
          </a:p>
        </p:txBody>
      </p:sp>
    </p:spTree>
    <p:extLst>
      <p:ext uri="{BB962C8B-B14F-4D97-AF65-F5344CB8AC3E}">
        <p14:creationId xmlns:p14="http://schemas.microsoft.com/office/powerpoint/2010/main" val="16891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Phil invests 10,000 now into a fund earning an annual effective rate of 8% payable annually. The interest payments are reinvested in a separate fund earning an annual effective rate of 6%. Determine the total value of Phil's investment ten years from now.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Answer: 20,544.64</a:t>
            </a:r>
          </a:p>
        </p:txBody>
      </p:sp>
    </p:spTree>
    <p:extLst>
      <p:ext uri="{BB962C8B-B14F-4D97-AF65-F5344CB8AC3E}">
        <p14:creationId xmlns:p14="http://schemas.microsoft.com/office/powerpoint/2010/main" val="294801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Drop/Balloon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Annuity with different final payment.</a:t>
            </a:r>
          </a:p>
        </p:txBody>
      </p:sp>
    </p:spTree>
    <p:extLst>
      <p:ext uri="{BB962C8B-B14F-4D97-AF65-F5344CB8AC3E}">
        <p14:creationId xmlns:p14="http://schemas.microsoft.com/office/powerpoint/2010/main" val="325239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Example-Drop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$3000 loan at an annual effective rate of interest of 6% is repaid with annual payments of $750, plus a smaller final drop payment. Determine the amount of the drop payment.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Answer : 536.86</a:t>
            </a:r>
          </a:p>
        </p:txBody>
      </p:sp>
    </p:spTree>
    <p:extLst>
      <p:ext uri="{BB962C8B-B14F-4D97-AF65-F5344CB8AC3E}">
        <p14:creationId xmlns:p14="http://schemas.microsoft.com/office/powerpoint/2010/main" val="423254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369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Garamond</vt:lpstr>
      <vt:lpstr>Organic</vt:lpstr>
      <vt:lpstr>Reinvestment Balloon/Drop Payment</vt:lpstr>
      <vt:lpstr>Illustration</vt:lpstr>
      <vt:lpstr>Default Assumption</vt:lpstr>
      <vt:lpstr>Illustration</vt:lpstr>
      <vt:lpstr>Illustration</vt:lpstr>
      <vt:lpstr>Example</vt:lpstr>
      <vt:lpstr>Example</vt:lpstr>
      <vt:lpstr>Drop/Balloon Payment</vt:lpstr>
      <vt:lpstr>Example-Drop Payment</vt:lpstr>
      <vt:lpstr>Example-Balloon Payment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Reinvestment Balloon/Drop Payment</dc:title>
  <dc:creator>مرام العمري</dc:creator>
  <cp:lastModifiedBy>مرام العمري</cp:lastModifiedBy>
  <cp:revision>11</cp:revision>
  <dcterms:created xsi:type="dcterms:W3CDTF">2019-03-30T21:49:43Z</dcterms:created>
  <dcterms:modified xsi:type="dcterms:W3CDTF">2019-04-16T20:46:01Z</dcterms:modified>
</cp:coreProperties>
</file>