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3" r:id="rId4"/>
    <p:sldId id="258" r:id="rId5"/>
    <p:sldId id="259" r:id="rId6"/>
    <p:sldId id="262" r:id="rId7"/>
    <p:sldId id="268" r:id="rId8"/>
    <p:sldId id="264" r:id="rId9"/>
    <p:sldId id="267" r:id="rId10"/>
    <p:sldId id="272" r:id="rId11"/>
    <p:sldId id="265" r:id="rId12"/>
    <p:sldId id="282" r:id="rId13"/>
    <p:sldId id="271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C656B-FC24-479E-9BA7-C2693A7B5BE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CDD55-6975-455F-BB15-8A2EFE6D8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587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B110-C930-41AA-942C-A36CAEF5A35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2A99-C54D-4401-BDAD-E8811306A25A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1ABE-823A-4A76-8D52-55FCC66E043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9805-1300-4A18-A341-8E456F37169B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E7C7-B059-43D4-BB71-7FDF132E9439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A220-79A0-4EBB-A162-130EBDD5422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9103-9D12-4CCC-BC7C-3DA3CFA1884B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9B97-E079-4F1C-A676-AB877D6FC52B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8830-41F6-48D6-83F1-5BA624C365D4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65C5-FE62-42EF-8DF9-71F836D6C43E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2C30-E0E0-49D0-A473-2C8E06212C19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D96B-1CF7-4A0E-8E27-1E7B5217AD67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533400" y="1752600"/>
            <a:ext cx="8077200" cy="2286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8.1 Relations and Their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ar-SA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Transitive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5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 relation R on a set A is called </a:t>
            </a:r>
            <a:r>
              <a:rPr lang="en-US" b="1" i="1" dirty="0" smtClean="0">
                <a:solidFill>
                  <a:srgbClr val="00B050"/>
                </a:solidFill>
              </a:rPr>
              <a:t>transitive</a:t>
            </a:r>
            <a:r>
              <a:rPr lang="en-US" dirty="0" smtClean="0"/>
              <a:t> if whenever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R and 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 R , then </a:t>
            </a:r>
            <a:r>
              <a:rPr lang="pt-BR" dirty="0" smtClean="0"/>
              <a:t>(a,c) </a:t>
            </a:r>
            <a:r>
              <a:rPr lang="el-GR" dirty="0" smtClean="0"/>
              <a:t>ϵ</a:t>
            </a:r>
            <a:r>
              <a:rPr lang="pt-BR" dirty="0" smtClean="0"/>
              <a:t> R , for all a,b,c </a:t>
            </a:r>
            <a:r>
              <a:rPr lang="el-GR" dirty="0" smtClean="0"/>
              <a:t>ϵ</a:t>
            </a:r>
            <a:r>
              <a:rPr lang="pt-BR" dirty="0" smtClean="0"/>
              <a:t>A.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7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Consider the following relations on {1,2,3,4} :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1</a:t>
            </a:r>
            <a:r>
              <a:rPr lang="pt-BR" dirty="0" smtClean="0"/>
              <a:t>= {(1,1), (1,2), (2,1), (2,2), (3,4), (4,1) , (4,4)}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2</a:t>
            </a:r>
            <a:r>
              <a:rPr lang="pt-BR" dirty="0" smtClean="0"/>
              <a:t> = {(1,1), (1,2), (2,1) 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3</a:t>
            </a:r>
            <a:r>
              <a:rPr lang="pt-BR" dirty="0" smtClean="0"/>
              <a:t> = { (1,1) , (1,2) , (1,4), (2,1), (2,2),(3,3) ,(4,1) ,(4,4)},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4</a:t>
            </a:r>
            <a:r>
              <a:rPr lang="pt-BR" dirty="0" smtClean="0"/>
              <a:t> = {(2,1), (3,1) , (3,2), (4,1) , (4,2), (4,3)}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5</a:t>
            </a:r>
            <a:r>
              <a:rPr lang="pt-BR" dirty="0" smtClean="0"/>
              <a:t> = {(1,1) ,(1 ,2), (1,3), (1,4), (2,2), (2,3), (2,4), (3,3), (3,4), (4,4)}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 6 </a:t>
            </a:r>
            <a:r>
              <a:rPr lang="en-US" dirty="0" smtClean="0"/>
              <a:t>= {(3,4)} 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Which of these relations are reflexive, symmetric and transitive?</a:t>
            </a:r>
            <a:endParaRPr lang="ar-SA" b="1" u="sng" dirty="0">
              <a:solidFill>
                <a:srgbClr val="0070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Inverse </a:t>
            </a:r>
            <a:r>
              <a:rPr lang="en-US" b="1" i="1" u="sng" dirty="0">
                <a:solidFill>
                  <a:srgbClr val="FF0000"/>
                </a:solidFill>
              </a:rPr>
              <a:t>relation:</a:t>
            </a:r>
            <a:br>
              <a:rPr lang="en-US" b="1" i="1" u="sng" dirty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5544616"/>
          </a:xfrm>
        </p:spPr>
        <p:txBody>
          <a:bodyPr/>
          <a:lstStyle/>
          <a:p>
            <a:pPr algn="l" rtl="0"/>
            <a:r>
              <a:rPr lang="en-US" b="1" i="1" u="sng" dirty="0" smtClean="0">
                <a:solidFill>
                  <a:srgbClr val="00B050"/>
                </a:solidFill>
              </a:rPr>
              <a:t>Inverse relation:</a:t>
            </a:r>
          </a:p>
          <a:p>
            <a:pPr algn="l" rtl="0"/>
            <a:endParaRPr lang="en-US" b="1" i="1" u="sng" dirty="0" smtClean="0">
              <a:solidFill>
                <a:srgbClr val="00B050"/>
              </a:solidFill>
            </a:endParaRP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pSp>
        <p:nvGrpSpPr>
          <p:cNvPr id="5" name="Group 6"/>
          <p:cNvGrpSpPr/>
          <p:nvPr/>
        </p:nvGrpSpPr>
        <p:grpSpPr>
          <a:xfrm>
            <a:off x="395652" y="2125141"/>
            <a:ext cx="7912380" cy="1656184"/>
            <a:chOff x="1231620" y="2204864"/>
            <a:chExt cx="7912380" cy="100811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28650"/>
            <a:stretch>
              <a:fillRect/>
            </a:stretch>
          </p:blipFill>
          <p:spPr bwMode="auto">
            <a:xfrm>
              <a:off x="1231620" y="2204864"/>
              <a:ext cx="7912380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3923928" y="2852936"/>
              <a:ext cx="4968552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A={1,2,3}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and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R={(1,2),(1,3),(2,2),(3,2)}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b="1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/>
              <a:t> ={(2,1),(3,1),(2,2),(2,3)}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composition of two relations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Let R be a relation from a set A to a set B and S a relation from B to a set C. </a:t>
            </a:r>
            <a:r>
              <a:rPr lang="en-US" b="1" i="1" dirty="0" smtClean="0">
                <a:solidFill>
                  <a:srgbClr val="00B050"/>
                </a:solidFill>
              </a:rPr>
              <a:t>The composite</a:t>
            </a:r>
            <a:r>
              <a:rPr lang="en-US" dirty="0" smtClean="0"/>
              <a:t> of</a:t>
            </a:r>
          </a:p>
          <a:p>
            <a:pPr algn="l">
              <a:buNone/>
            </a:pPr>
            <a:r>
              <a:rPr lang="en-US" dirty="0" smtClean="0"/>
              <a:t>R and S is the relation consisting of ordered pairs (</a:t>
            </a:r>
            <a:r>
              <a:rPr lang="en-US" dirty="0" err="1" smtClean="0"/>
              <a:t>a,c</a:t>
            </a:r>
            <a:r>
              <a:rPr lang="en-US" dirty="0" smtClean="0"/>
              <a:t>), where a</a:t>
            </a:r>
            <a:r>
              <a:rPr lang="el-GR" dirty="0" smtClean="0"/>
              <a:t>ϵ</a:t>
            </a:r>
            <a:r>
              <a:rPr lang="en-US" dirty="0" smtClean="0"/>
              <a:t>A, c</a:t>
            </a:r>
            <a:r>
              <a:rPr lang="el-GR" dirty="0" smtClean="0"/>
              <a:t>ϵ</a:t>
            </a:r>
            <a:r>
              <a:rPr lang="en-US" dirty="0" smtClean="0"/>
              <a:t>C , and for which there exists an element b</a:t>
            </a:r>
            <a:r>
              <a:rPr lang="el-GR" dirty="0" smtClean="0"/>
              <a:t>ϵ</a:t>
            </a:r>
            <a:r>
              <a:rPr lang="en-US" dirty="0" smtClean="0"/>
              <a:t>B such that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R and (</a:t>
            </a:r>
            <a:r>
              <a:rPr lang="en-US" dirty="0" err="1" smtClean="0"/>
              <a:t>b,c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S. We denote </a:t>
            </a:r>
            <a:r>
              <a:rPr lang="en-US" b="1" i="1" dirty="0" smtClean="0">
                <a:solidFill>
                  <a:srgbClr val="00B050"/>
                </a:solidFill>
              </a:rPr>
              <a:t>the composite </a:t>
            </a:r>
            <a:r>
              <a:rPr lang="en-US" dirty="0" smtClean="0"/>
              <a:t>of R and S by S</a:t>
            </a:r>
            <a:r>
              <a:rPr lang="en-US" b="1" dirty="0" smtClean="0"/>
              <a:t>◦</a:t>
            </a:r>
            <a:r>
              <a:rPr lang="en-US" dirty="0" smtClean="0"/>
              <a:t>R.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93507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EXAMPLE 20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b="1" u="sng" dirty="0" smtClean="0">
                <a:solidFill>
                  <a:srgbClr val="00B050"/>
                </a:solidFill>
              </a:rPr>
              <a:t>What is the composite of the relations R and S</a:t>
            </a:r>
            <a:r>
              <a:rPr lang="en-US" sz="2000" dirty="0" smtClean="0"/>
              <a:t>, where R is the relation from {1,2,3} to {1,2,3,4}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dirty="0" smtClean="0"/>
              <a:t>with R = {(1,1) , (1,4), (2,3), (3,1) , (3,4)} and S is the relation from {1,2,3,4} to {0,1,2}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dirty="0" smtClean="0"/>
              <a:t>with S = {(1,0), (2,0), (3,1 ) ,(3,2), (4,1)}?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Solution:</a:t>
            </a:r>
            <a:endParaRPr lang="ar-SA" sz="2000" dirty="0">
              <a:solidFill>
                <a:srgbClr val="0070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527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a,b,c,d,e,f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24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25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28 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30</a:t>
            </a: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Binary Relation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Let A and B be sets. A </a:t>
            </a:r>
            <a:r>
              <a:rPr lang="en-US" b="1" i="1" dirty="0" smtClean="0">
                <a:solidFill>
                  <a:srgbClr val="00B050"/>
                </a:solidFill>
              </a:rPr>
              <a:t>binary relation </a:t>
            </a:r>
            <a:r>
              <a:rPr lang="en-US" dirty="0" smtClean="0"/>
              <a:t>from A to B is a subset of </a:t>
            </a:r>
            <a:r>
              <a:rPr lang="en-US" b="1" i="1" dirty="0" err="1" smtClean="0">
                <a:solidFill>
                  <a:srgbClr val="00B050"/>
                </a:solidFill>
              </a:rPr>
              <a:t>AxB</a:t>
            </a:r>
            <a:r>
              <a:rPr lang="en-US" dirty="0" smtClean="0"/>
              <a:t>.</a:t>
            </a:r>
            <a:endParaRPr lang="ar-SA" b="1" u="sng" dirty="0" smtClean="0">
              <a:solidFill>
                <a:srgbClr val="C00000"/>
              </a:solidFill>
            </a:endParaRP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In other words, </a:t>
            </a:r>
            <a:r>
              <a:rPr lang="en-US" b="1" i="1" dirty="0" smtClean="0">
                <a:solidFill>
                  <a:srgbClr val="00B050"/>
                </a:solidFill>
              </a:rPr>
              <a:t>a binary relation</a:t>
            </a:r>
            <a:r>
              <a:rPr lang="en-US" dirty="0" smtClean="0"/>
              <a:t> from A to B is a set </a:t>
            </a:r>
            <a:r>
              <a:rPr lang="en-US" b="1" i="1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 of ordered pairs where the first element of each ordered pair comes from A and the second element comes from B.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We use the notation </a:t>
            </a:r>
            <a:r>
              <a:rPr lang="en-US" b="1" i="1" dirty="0" smtClean="0">
                <a:solidFill>
                  <a:srgbClr val="00B050"/>
                </a:solidFill>
              </a:rPr>
              <a:t>a R b</a:t>
            </a:r>
            <a:r>
              <a:rPr lang="en-US" dirty="0" smtClean="0"/>
              <a:t> to denote that (a, b)</a:t>
            </a:r>
            <a:r>
              <a:rPr lang="el-GR" dirty="0" smtClean="0"/>
              <a:t>ϵ</a:t>
            </a:r>
            <a:r>
              <a:rPr lang="en-US" dirty="0" smtClean="0"/>
              <a:t>R and a  R b to denote that (a, b)ɇR.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Moreover, when (a, b)belongs to R, a is said to be </a:t>
            </a:r>
            <a:r>
              <a:rPr lang="en-US" b="1" i="1" dirty="0" smtClean="0">
                <a:solidFill>
                  <a:srgbClr val="00B050"/>
                </a:solidFill>
              </a:rPr>
              <a:t>related to </a:t>
            </a:r>
            <a:r>
              <a:rPr lang="en-US" dirty="0" smtClean="0"/>
              <a:t>b by R.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164288" y="4077072"/>
            <a:ext cx="288032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04800" y="685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 on a Set</a:t>
            </a:r>
            <a:endParaRPr lang="en-US" sz="6000" dirty="0"/>
          </a:p>
        </p:txBody>
      </p:sp>
      <p:sp>
        <p:nvSpPr>
          <p:cNvPr id="7" name="مستطيل 6"/>
          <p:cNvSpPr/>
          <p:nvPr/>
        </p:nvSpPr>
        <p:spPr>
          <a:xfrm>
            <a:off x="533400" y="18288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DEFINITION 2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 smtClean="0"/>
              <a:t>A relation on the set A is a </a:t>
            </a:r>
            <a:r>
              <a:rPr lang="en-US" sz="3200" b="1" i="1" dirty="0" smtClean="0">
                <a:solidFill>
                  <a:srgbClr val="00B050"/>
                </a:solidFill>
              </a:rPr>
              <a:t>relation from A to A </a:t>
            </a:r>
            <a:r>
              <a:rPr lang="en-US" sz="3200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 smtClean="0"/>
              <a:t>In other words, a relation on a set A </a:t>
            </a:r>
            <a:r>
              <a:rPr lang="en-US" sz="3200" dirty="0" err="1" smtClean="0"/>
              <a:t>i</a:t>
            </a:r>
            <a:r>
              <a:rPr lang="en-US" sz="3200" dirty="0" smtClean="0"/>
              <a:t> s a subset o f </a:t>
            </a:r>
            <a:r>
              <a:rPr lang="en-US" sz="3200" b="1" i="1" dirty="0" smtClean="0">
                <a:solidFill>
                  <a:srgbClr val="00B050"/>
                </a:solidFill>
              </a:rPr>
              <a:t>A x A </a:t>
            </a:r>
            <a:r>
              <a:rPr lang="en-US" sz="3200" dirty="0" smtClean="0"/>
              <a:t>.</a:t>
            </a:r>
            <a:endParaRPr lang="ar-S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Let A={1,2,3} and B={4,5,6}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Define R  to be a relation from A to B such that: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00B050"/>
                </a:solidFill>
              </a:rPr>
              <a:t>aRb</a:t>
            </a:r>
            <a:r>
              <a:rPr lang="en-US" sz="2400" b="1" dirty="0" smtClean="0">
                <a:solidFill>
                  <a:srgbClr val="00B050"/>
                </a:solidFill>
              </a:rPr>
              <a:t> ↔ a\b</a:t>
            </a:r>
            <a:r>
              <a:rPr lang="en-US" sz="2400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Write the R as a set of ordered pairs then Find the domain and the range.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Solution: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88632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A = {0,1 ,2} and B = {</a:t>
            </a:r>
            <a:r>
              <a:rPr lang="en-US" dirty="0" err="1" smtClean="0"/>
              <a:t>a,b</a:t>
            </a:r>
            <a:r>
              <a:rPr lang="en-US" dirty="0" smtClean="0"/>
              <a:t>} .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Then {(0,a), (0,b), (1,a), (2,b)} is a relation from A to B 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4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A be the set {1,2,3,4}. Which ordered pairs are in the relation R = {(</a:t>
            </a:r>
            <a:r>
              <a:rPr lang="en-US" dirty="0" err="1" smtClean="0"/>
              <a:t>a,b</a:t>
            </a:r>
            <a:r>
              <a:rPr lang="en-US" dirty="0" smtClean="0"/>
              <a:t>) | a divides b}?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Relations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Reflexive Relation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 relation R on a set A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 if (</a:t>
            </a:r>
            <a:r>
              <a:rPr lang="en-US" dirty="0" err="1" smtClean="0"/>
              <a:t>a,a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R for every element a</a:t>
            </a:r>
            <a:r>
              <a:rPr lang="el-GR" dirty="0" smtClean="0"/>
              <a:t>ϵ</a:t>
            </a:r>
            <a:r>
              <a:rPr lang="en-US" dirty="0" smtClean="0"/>
              <a:t>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/>
          </a:bodyPr>
          <a:lstStyle/>
          <a:p>
            <a:pPr rtl="0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</a:t>
            </a:r>
            <a:endParaRPr lang="ar-SA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 relation R on a set A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symmetric</a:t>
            </a:r>
            <a:r>
              <a:rPr lang="en-US" dirty="0" smtClean="0"/>
              <a:t> if (</a:t>
            </a:r>
            <a:r>
              <a:rPr lang="en-US" dirty="0" err="1" smtClean="0"/>
              <a:t>b,a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R whenever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R, for all </a:t>
            </a:r>
            <a:r>
              <a:rPr lang="en-US" dirty="0" err="1" smtClean="0"/>
              <a:t>a,b</a:t>
            </a:r>
            <a:r>
              <a:rPr lang="el-GR" dirty="0" smtClean="0"/>
              <a:t>ϵ</a:t>
            </a:r>
            <a:r>
              <a:rPr lang="en-US" dirty="0" smtClean="0"/>
              <a:t>A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830</Words>
  <Application>Microsoft Office PowerPoint</Application>
  <PresentationFormat>عرض على الشاشة (3:4)‏</PresentationFormat>
  <Paragraphs>101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8.1 Relations and Their  Properties</vt:lpstr>
      <vt:lpstr>The Binary Relation</vt:lpstr>
      <vt:lpstr>الشريحة 3</vt:lpstr>
      <vt:lpstr>الشريحة 4</vt:lpstr>
      <vt:lpstr>الشريحة 5</vt:lpstr>
      <vt:lpstr>الشريحة 6</vt:lpstr>
      <vt:lpstr>Properties of Relations</vt:lpstr>
      <vt:lpstr>Reflexive Relation</vt:lpstr>
      <vt:lpstr>Symmetric</vt:lpstr>
      <vt:lpstr>Transitive</vt:lpstr>
      <vt:lpstr>الشريحة 11</vt:lpstr>
      <vt:lpstr>Inverse relation: </vt:lpstr>
      <vt:lpstr>الشريحة 13</vt:lpstr>
      <vt:lpstr>The composition of two relations</vt:lpstr>
      <vt:lpstr>الشريحة 15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Relations and Their Properties</dc:title>
  <dc:creator>Zainab</dc:creator>
  <cp:lastModifiedBy>Microsoft</cp:lastModifiedBy>
  <cp:revision>103</cp:revision>
  <dcterms:created xsi:type="dcterms:W3CDTF">2013-02-11T12:25:49Z</dcterms:created>
  <dcterms:modified xsi:type="dcterms:W3CDTF">2016-10-16T21:53:47Z</dcterms:modified>
</cp:coreProperties>
</file>