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79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04/01/37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8.1 Relations and Their Properties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Reflexive &amp; </a:t>
            </a:r>
            <a:r>
              <a:rPr lang="en-US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irreflexive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3</a:t>
            </a:r>
          </a:p>
          <a:p>
            <a:pPr algn="l" rtl="0"/>
            <a:r>
              <a:rPr lang="en-US" dirty="0" smtClean="0"/>
              <a:t>A relation R on a set A is called </a:t>
            </a:r>
            <a:r>
              <a:rPr lang="en-US" b="1" i="1" u="sng" dirty="0" smtClean="0">
                <a:solidFill>
                  <a:srgbClr val="00B050"/>
                </a:solidFill>
              </a:rPr>
              <a:t>reflexive</a:t>
            </a:r>
            <a:r>
              <a:rPr lang="en-US" dirty="0" smtClean="0"/>
              <a:t> if (</a:t>
            </a:r>
            <a:r>
              <a:rPr lang="en-US" dirty="0" err="1" smtClean="0"/>
              <a:t>a,a</a:t>
            </a:r>
            <a:r>
              <a:rPr lang="en-US" dirty="0" smtClean="0"/>
              <a:t>)</a:t>
            </a:r>
            <a:r>
              <a:rPr lang="el-GR" dirty="0" smtClean="0"/>
              <a:t>ϵ</a:t>
            </a:r>
            <a:r>
              <a:rPr lang="en-US" dirty="0" smtClean="0"/>
              <a:t>R for every element a</a:t>
            </a:r>
            <a:r>
              <a:rPr lang="el-GR" dirty="0" smtClean="0"/>
              <a:t>ϵ</a:t>
            </a:r>
            <a:r>
              <a:rPr lang="en-US" dirty="0" smtClean="0"/>
              <a:t>A.</a:t>
            </a:r>
          </a:p>
          <a:p>
            <a:pPr algn="l" rtl="0">
              <a:buNone/>
            </a:pPr>
            <a:r>
              <a:rPr lang="en-US" dirty="0" smtClean="0"/>
              <a:t>We see that a relation on A is </a:t>
            </a:r>
            <a:r>
              <a:rPr lang="en-US" b="1" i="1" u="sng" dirty="0" smtClean="0">
                <a:solidFill>
                  <a:srgbClr val="00B050"/>
                </a:solidFill>
              </a:rPr>
              <a:t>reflexive</a:t>
            </a:r>
            <a:r>
              <a:rPr lang="en-US" dirty="0" smtClean="0"/>
              <a:t> if every element of A is related to itself.</a:t>
            </a:r>
          </a:p>
          <a:p>
            <a:pPr algn="l" rtl="0"/>
            <a:r>
              <a:rPr lang="en-US" dirty="0" smtClean="0"/>
              <a:t>A relation R on the set A is </a:t>
            </a:r>
            <a:r>
              <a:rPr lang="en-US" b="1" i="1" u="sng" dirty="0" err="1" smtClean="0">
                <a:solidFill>
                  <a:srgbClr val="00B050"/>
                </a:solidFill>
              </a:rPr>
              <a:t>irreflexive</a:t>
            </a:r>
            <a:r>
              <a:rPr lang="en-US" dirty="0" smtClean="0"/>
              <a:t> if for every a </a:t>
            </a:r>
            <a:r>
              <a:rPr lang="el-GR" dirty="0" smtClean="0"/>
              <a:t>ϵ</a:t>
            </a:r>
            <a:r>
              <a:rPr lang="en-US" dirty="0" smtClean="0"/>
              <a:t> A , (</a:t>
            </a:r>
            <a:r>
              <a:rPr lang="en-US" dirty="0" err="1" smtClean="0"/>
              <a:t>a,a</a:t>
            </a:r>
            <a:r>
              <a:rPr lang="en-US" dirty="0" smtClean="0"/>
              <a:t>) ɇ R. That is, R is</a:t>
            </a:r>
            <a:r>
              <a:rPr lang="en-US" b="1" i="1" u="sng" dirty="0" smtClean="0">
                <a:solidFill>
                  <a:srgbClr val="00B050"/>
                </a:solidFill>
              </a:rPr>
              <a:t> </a:t>
            </a:r>
            <a:r>
              <a:rPr lang="en-US" b="1" i="1" u="sng" dirty="0" err="1" smtClean="0">
                <a:solidFill>
                  <a:srgbClr val="00B050"/>
                </a:solidFill>
              </a:rPr>
              <a:t>irreflexive</a:t>
            </a:r>
            <a:r>
              <a:rPr lang="en-US" b="1" i="1" u="sng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if no element in A is related to itself.</a:t>
            </a:r>
            <a:endParaRPr lang="ar-SA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7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Consider the following relations on {1,2,3,4} :</a:t>
            </a:r>
          </a:p>
          <a:p>
            <a:pPr algn="l" rtl="0">
              <a:buNone/>
            </a:pPr>
            <a:r>
              <a:rPr lang="pt-BR" dirty="0" smtClean="0"/>
              <a:t>R</a:t>
            </a:r>
            <a:r>
              <a:rPr lang="pt-BR" baseline="-25000" dirty="0" smtClean="0"/>
              <a:t>1</a:t>
            </a:r>
            <a:r>
              <a:rPr lang="pt-BR" dirty="0" smtClean="0"/>
              <a:t>= {(1,1), (1,2), (2,1), (2,2), (3,4), (4,1) , (4,4)} ,</a:t>
            </a:r>
          </a:p>
          <a:p>
            <a:pPr algn="l" rtl="0">
              <a:buNone/>
            </a:pPr>
            <a:r>
              <a:rPr lang="pt-BR" dirty="0" smtClean="0"/>
              <a:t>R</a:t>
            </a:r>
            <a:r>
              <a:rPr lang="pt-BR" baseline="-25000" dirty="0" smtClean="0"/>
              <a:t>2</a:t>
            </a:r>
            <a:r>
              <a:rPr lang="pt-BR" dirty="0" smtClean="0"/>
              <a:t> = {(1,1), (1,2), (2,1) } ,</a:t>
            </a:r>
          </a:p>
          <a:p>
            <a:pPr algn="l" rtl="0">
              <a:buNone/>
            </a:pPr>
            <a:r>
              <a:rPr lang="pt-BR" dirty="0" smtClean="0"/>
              <a:t>R</a:t>
            </a:r>
            <a:r>
              <a:rPr lang="pt-BR" baseline="-25000" dirty="0" smtClean="0"/>
              <a:t>3</a:t>
            </a:r>
            <a:r>
              <a:rPr lang="pt-BR" dirty="0" smtClean="0"/>
              <a:t> = { (1,1) , (1,2) , (1,4), (2,1), (2,2),(3,3) ,(4,1) ,(4,4)},</a:t>
            </a:r>
          </a:p>
          <a:p>
            <a:pPr algn="l" rtl="0">
              <a:buNone/>
            </a:pPr>
            <a:r>
              <a:rPr lang="pt-BR" dirty="0" smtClean="0"/>
              <a:t>R</a:t>
            </a:r>
            <a:r>
              <a:rPr lang="pt-BR" baseline="-25000" dirty="0" smtClean="0"/>
              <a:t>4</a:t>
            </a:r>
            <a:r>
              <a:rPr lang="pt-BR" dirty="0" smtClean="0"/>
              <a:t> = {(2,1), (3,1) , (3,2), (4,1) , (4,2), (4,3)} ,</a:t>
            </a:r>
          </a:p>
          <a:p>
            <a:pPr algn="l" rtl="0">
              <a:buNone/>
            </a:pPr>
            <a:r>
              <a:rPr lang="pt-BR" dirty="0" smtClean="0"/>
              <a:t>R</a:t>
            </a:r>
            <a:r>
              <a:rPr lang="pt-BR" baseline="-25000" dirty="0" smtClean="0"/>
              <a:t>5</a:t>
            </a:r>
            <a:r>
              <a:rPr lang="pt-BR" dirty="0" smtClean="0"/>
              <a:t> = {(1,1) ,(1 ,2), (1,3), (1,4), (2,2), (2,3), (2,4), (3,3), (3,4), (4,4)} ,</a:t>
            </a:r>
          </a:p>
          <a:p>
            <a:pPr algn="l" rtl="0">
              <a:buNone/>
            </a:pPr>
            <a:r>
              <a:rPr lang="en-US" dirty="0" smtClean="0"/>
              <a:t>R</a:t>
            </a:r>
            <a:r>
              <a:rPr lang="en-US" baseline="-25000" dirty="0" smtClean="0"/>
              <a:t> 6 </a:t>
            </a:r>
            <a:r>
              <a:rPr lang="en-US" dirty="0" smtClean="0"/>
              <a:t>= {(3,4)} 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Which of these relations are reflexive?</a:t>
            </a:r>
            <a:endParaRPr lang="ar-SA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dirty="0" smtClean="0"/>
              <a:t>The relations R</a:t>
            </a:r>
            <a:r>
              <a:rPr lang="en-US" baseline="-25000" dirty="0" smtClean="0"/>
              <a:t>3</a:t>
            </a:r>
            <a:r>
              <a:rPr lang="en-US" dirty="0" smtClean="0"/>
              <a:t> and R</a:t>
            </a:r>
            <a:r>
              <a:rPr lang="en-US" baseline="-25000" dirty="0" smtClean="0"/>
              <a:t>5</a:t>
            </a:r>
            <a:r>
              <a:rPr lang="en-US" dirty="0" smtClean="0"/>
              <a:t> are </a:t>
            </a:r>
            <a:r>
              <a:rPr lang="en-US" b="1" i="1" u="sng" dirty="0" smtClean="0">
                <a:solidFill>
                  <a:srgbClr val="00B050"/>
                </a:solidFill>
              </a:rPr>
              <a:t>reflexive</a:t>
            </a:r>
            <a:r>
              <a:rPr lang="en-US" dirty="0" smtClean="0"/>
              <a:t> because they both contain all pairs of the form </a:t>
            </a:r>
            <a:r>
              <a:rPr lang="en-US" b="1" dirty="0" smtClean="0">
                <a:solidFill>
                  <a:srgbClr val="00B050"/>
                </a:solidFill>
              </a:rPr>
              <a:t>(a ,a), </a:t>
            </a:r>
            <a:r>
              <a:rPr lang="en-US" dirty="0" smtClean="0"/>
              <a:t>namely, </a:t>
            </a:r>
            <a:r>
              <a:rPr lang="en-US" b="1" dirty="0" smtClean="0">
                <a:solidFill>
                  <a:srgbClr val="00B050"/>
                </a:solidFill>
              </a:rPr>
              <a:t>(1,1), (2,2), (3,3), and (4,4). </a:t>
            </a:r>
          </a:p>
          <a:p>
            <a:pPr algn="l" rtl="0">
              <a:buNone/>
            </a:pPr>
            <a:r>
              <a:rPr lang="en-US" dirty="0" smtClean="0"/>
              <a:t>The other relations are not reflexive because they do not contain all of these ordered pairs. In particular, R</a:t>
            </a:r>
            <a:r>
              <a:rPr lang="en-US" baseline="-25000" dirty="0" smtClean="0"/>
              <a:t>1</a:t>
            </a:r>
            <a:r>
              <a:rPr lang="en-US" dirty="0" smtClean="0"/>
              <a:t>, R</a:t>
            </a:r>
            <a:r>
              <a:rPr lang="en-US" baseline="-25000" dirty="0" smtClean="0"/>
              <a:t>2</a:t>
            </a:r>
            <a:r>
              <a:rPr lang="en-US" dirty="0" smtClean="0"/>
              <a:t> , R</a:t>
            </a:r>
            <a:r>
              <a:rPr lang="en-US" baseline="-25000" dirty="0" smtClean="0"/>
              <a:t>4</a:t>
            </a:r>
            <a:r>
              <a:rPr lang="en-US" dirty="0" smtClean="0"/>
              <a:t>, and R</a:t>
            </a:r>
            <a:r>
              <a:rPr lang="en-US" baseline="-25000" dirty="0" smtClean="0"/>
              <a:t>6</a:t>
            </a:r>
            <a:r>
              <a:rPr lang="en-US" dirty="0" smtClean="0"/>
              <a:t> are not reflexive</a:t>
            </a:r>
          </a:p>
          <a:p>
            <a:pPr algn="l" rtl="0">
              <a:buNone/>
            </a:pPr>
            <a:r>
              <a:rPr lang="en-US" dirty="0" smtClean="0"/>
              <a:t>because (3,3) is not in any of these relations.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  &amp;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Antisymmetric</a:t>
            </a:r>
            <a:endParaRPr lang="ar-SA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4</a:t>
            </a:r>
          </a:p>
          <a:p>
            <a:pPr algn="l" rtl="0"/>
            <a:r>
              <a:rPr lang="en-US" dirty="0" smtClean="0"/>
              <a:t>A relation R on a set A is called </a:t>
            </a:r>
            <a:r>
              <a:rPr lang="en-US" b="1" i="1" u="sng" dirty="0" smtClean="0">
                <a:solidFill>
                  <a:srgbClr val="00B050"/>
                </a:solidFill>
              </a:rPr>
              <a:t>symmetric</a:t>
            </a:r>
            <a:r>
              <a:rPr lang="en-US" dirty="0" smtClean="0"/>
              <a:t> if (</a:t>
            </a:r>
            <a:r>
              <a:rPr lang="en-US" dirty="0" err="1" smtClean="0"/>
              <a:t>b,a</a:t>
            </a:r>
            <a:r>
              <a:rPr lang="en-US" dirty="0" smtClean="0"/>
              <a:t>) </a:t>
            </a:r>
            <a:r>
              <a:rPr lang="el-GR" dirty="0" smtClean="0"/>
              <a:t>ϵ</a:t>
            </a:r>
            <a:r>
              <a:rPr lang="en-US" dirty="0" smtClean="0"/>
              <a:t> R whenever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l-GR" dirty="0" smtClean="0"/>
              <a:t>ϵ</a:t>
            </a:r>
            <a:r>
              <a:rPr lang="en-US" dirty="0" smtClean="0"/>
              <a:t> R, for all </a:t>
            </a:r>
            <a:r>
              <a:rPr lang="en-US" dirty="0" err="1" smtClean="0"/>
              <a:t>a,b</a:t>
            </a:r>
            <a:r>
              <a:rPr lang="el-GR" dirty="0" smtClean="0"/>
              <a:t>ϵ</a:t>
            </a:r>
            <a:r>
              <a:rPr lang="en-US" dirty="0" smtClean="0"/>
              <a:t>A .</a:t>
            </a:r>
          </a:p>
          <a:p>
            <a:pPr algn="l" rtl="0"/>
            <a:r>
              <a:rPr lang="en-US" dirty="0" smtClean="0"/>
              <a:t>A relation R on a set A such that for all </a:t>
            </a:r>
            <a:r>
              <a:rPr lang="en-US" dirty="0" err="1" smtClean="0"/>
              <a:t>a,b</a:t>
            </a:r>
            <a:r>
              <a:rPr lang="el-GR" dirty="0" smtClean="0"/>
              <a:t>ϵ</a:t>
            </a:r>
            <a:r>
              <a:rPr lang="en-US" dirty="0" smtClean="0"/>
              <a:t>A , if 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r>
              <a:rPr lang="el-GR" dirty="0" smtClean="0"/>
              <a:t>ϵ</a:t>
            </a:r>
            <a:r>
              <a:rPr lang="en-US" dirty="0" smtClean="0"/>
              <a:t> R and (</a:t>
            </a:r>
            <a:r>
              <a:rPr lang="en-US" dirty="0" err="1" smtClean="0"/>
              <a:t>b,a</a:t>
            </a:r>
            <a:r>
              <a:rPr lang="en-US" dirty="0" smtClean="0"/>
              <a:t>) </a:t>
            </a:r>
            <a:r>
              <a:rPr lang="el-GR" dirty="0" smtClean="0"/>
              <a:t>ϵ</a:t>
            </a:r>
            <a:r>
              <a:rPr lang="en-US" dirty="0" smtClean="0"/>
              <a:t> R, then a=b is called </a:t>
            </a:r>
            <a:r>
              <a:rPr lang="en-US" b="1" i="1" u="sng" dirty="0" err="1" smtClean="0">
                <a:solidFill>
                  <a:srgbClr val="00B050"/>
                </a:solidFill>
              </a:rPr>
              <a:t>antisymmetric</a:t>
            </a:r>
            <a:r>
              <a:rPr lang="en-US" b="1" i="1" u="sng" dirty="0" smtClean="0">
                <a:solidFill>
                  <a:srgbClr val="00B050"/>
                </a:solidFill>
              </a:rPr>
              <a:t>.</a:t>
            </a:r>
            <a:endParaRPr lang="en-US" b="1" i="1" u="sng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</a:rPr>
              <a:t>EXAMPLE 10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Which </a:t>
            </a:r>
            <a:r>
              <a:rPr lang="en-US" b="1" dirty="0" smtClean="0">
                <a:solidFill>
                  <a:srgbClr val="0070C0"/>
                </a:solidFill>
              </a:rPr>
              <a:t>of the relations from Example 7 are symmetric and which are </a:t>
            </a:r>
            <a:r>
              <a:rPr lang="en-US" b="1" dirty="0" err="1" smtClean="0">
                <a:solidFill>
                  <a:srgbClr val="0070C0"/>
                </a:solidFill>
              </a:rPr>
              <a:t>antisymmetric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</a:p>
          <a:p>
            <a:pPr algn="l" rtl="0">
              <a:buNone/>
            </a:pPr>
            <a:endParaRPr lang="ar-SA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445624" cy="640871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300" b="1" u="sng" dirty="0" smtClean="0">
                <a:solidFill>
                  <a:srgbClr val="FF0000"/>
                </a:solidFill>
              </a:rPr>
              <a:t>Solution</a:t>
            </a:r>
            <a:r>
              <a:rPr lang="en-US" sz="2300" b="1" u="sng" dirty="0" smtClean="0">
                <a:solidFill>
                  <a:srgbClr val="FF0000"/>
                </a:solidFill>
              </a:rPr>
              <a:t>:</a:t>
            </a:r>
          </a:p>
          <a:p>
            <a:pPr algn="l" rtl="0"/>
            <a:r>
              <a:rPr lang="en-US" sz="2300" b="1" dirty="0" smtClean="0">
                <a:solidFill>
                  <a:srgbClr val="00B050"/>
                </a:solidFill>
              </a:rPr>
              <a:t>The relations R</a:t>
            </a:r>
            <a:r>
              <a:rPr lang="en-US" sz="23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2300" b="1" dirty="0" smtClean="0">
                <a:solidFill>
                  <a:srgbClr val="00B050"/>
                </a:solidFill>
              </a:rPr>
              <a:t> and R</a:t>
            </a:r>
            <a:r>
              <a:rPr lang="en-US" sz="2300" b="1" baseline="-25000" dirty="0" smtClean="0">
                <a:solidFill>
                  <a:srgbClr val="00B050"/>
                </a:solidFill>
              </a:rPr>
              <a:t>3</a:t>
            </a:r>
            <a:r>
              <a:rPr lang="en-US" sz="2300" b="1" dirty="0" smtClean="0">
                <a:solidFill>
                  <a:srgbClr val="00B050"/>
                </a:solidFill>
              </a:rPr>
              <a:t> are symmetric</a:t>
            </a:r>
            <a:r>
              <a:rPr lang="en-US" sz="2300" dirty="0" smtClean="0"/>
              <a:t>, because in each case (</a:t>
            </a:r>
            <a:r>
              <a:rPr lang="en-US" sz="2300" dirty="0" err="1" smtClean="0"/>
              <a:t>b,a</a:t>
            </a:r>
            <a:r>
              <a:rPr lang="en-US" sz="2300" dirty="0" smtClean="0"/>
              <a:t>) belongs to the relation whenever (</a:t>
            </a:r>
            <a:r>
              <a:rPr lang="en-US" sz="2300" dirty="0" err="1" smtClean="0"/>
              <a:t>a,b</a:t>
            </a:r>
            <a:r>
              <a:rPr lang="en-US" sz="2300" dirty="0" smtClean="0"/>
              <a:t>) does. </a:t>
            </a:r>
          </a:p>
          <a:p>
            <a:pPr algn="l" rtl="0">
              <a:buNone/>
            </a:pPr>
            <a:r>
              <a:rPr lang="en-US" sz="2300" dirty="0" smtClean="0"/>
              <a:t>For R</a:t>
            </a:r>
            <a:r>
              <a:rPr lang="en-US" sz="2300" baseline="-25000" dirty="0" smtClean="0"/>
              <a:t>2</a:t>
            </a:r>
            <a:r>
              <a:rPr lang="en-US" sz="2300" dirty="0" smtClean="0"/>
              <a:t> , the only thing to check is that both (2,1) and (1,2) are in the relation. For R</a:t>
            </a:r>
            <a:r>
              <a:rPr lang="en-US" sz="2300" baseline="-25000" dirty="0" smtClean="0"/>
              <a:t>3</a:t>
            </a:r>
            <a:r>
              <a:rPr lang="en-US" sz="2300" dirty="0" smtClean="0"/>
              <a:t> , it is necessary to check that both (1,2) and (2,1) belong to the relation, and (1,4) and (4,1) belong to the relation. </a:t>
            </a:r>
          </a:p>
          <a:p>
            <a:pPr algn="l" rtl="0"/>
            <a:r>
              <a:rPr lang="en-US" sz="2300" dirty="0" smtClean="0"/>
              <a:t>The reader should verify that none of the other relations</a:t>
            </a:r>
          </a:p>
          <a:p>
            <a:pPr algn="l" rtl="0">
              <a:buNone/>
            </a:pPr>
            <a:r>
              <a:rPr lang="en-US" sz="2300" dirty="0" smtClean="0"/>
              <a:t>is symmetric. This is done by finding a pair (</a:t>
            </a:r>
            <a:r>
              <a:rPr lang="en-US" sz="2300" dirty="0" err="1" smtClean="0"/>
              <a:t>a,b</a:t>
            </a:r>
            <a:r>
              <a:rPr lang="en-US" sz="2300" dirty="0" smtClean="0"/>
              <a:t>) such that it is in the relation but (</a:t>
            </a:r>
            <a:r>
              <a:rPr lang="en-US" sz="2300" dirty="0" err="1" smtClean="0"/>
              <a:t>b,a</a:t>
            </a:r>
            <a:r>
              <a:rPr lang="en-US" sz="2300" dirty="0" smtClean="0"/>
              <a:t>) is not.</a:t>
            </a:r>
          </a:p>
          <a:p>
            <a:pPr algn="l" rtl="0"/>
            <a:r>
              <a:rPr lang="en-US" sz="2300" b="1" dirty="0" smtClean="0">
                <a:solidFill>
                  <a:srgbClr val="00B050"/>
                </a:solidFill>
              </a:rPr>
              <a:t>R</a:t>
            </a:r>
            <a:r>
              <a:rPr lang="en-US" sz="2300" b="1" baseline="-25000" dirty="0" smtClean="0">
                <a:solidFill>
                  <a:srgbClr val="00B050"/>
                </a:solidFill>
              </a:rPr>
              <a:t>4</a:t>
            </a:r>
            <a:r>
              <a:rPr lang="en-US" sz="2300" b="1" dirty="0" smtClean="0">
                <a:solidFill>
                  <a:srgbClr val="00B050"/>
                </a:solidFill>
              </a:rPr>
              <a:t>, R</a:t>
            </a:r>
            <a:r>
              <a:rPr lang="en-US" sz="2300" b="1" baseline="-25000" dirty="0" smtClean="0">
                <a:solidFill>
                  <a:srgbClr val="00B050"/>
                </a:solidFill>
              </a:rPr>
              <a:t>5</a:t>
            </a:r>
            <a:r>
              <a:rPr lang="en-US" sz="2300" b="1" dirty="0" smtClean="0">
                <a:solidFill>
                  <a:srgbClr val="00B050"/>
                </a:solidFill>
              </a:rPr>
              <a:t> , and R</a:t>
            </a:r>
            <a:r>
              <a:rPr lang="en-US" sz="2300" b="1" baseline="-25000" dirty="0" smtClean="0">
                <a:solidFill>
                  <a:srgbClr val="00B050"/>
                </a:solidFill>
              </a:rPr>
              <a:t>6</a:t>
            </a:r>
            <a:r>
              <a:rPr lang="en-US" sz="2300" b="1" dirty="0" smtClean="0">
                <a:solidFill>
                  <a:srgbClr val="00B050"/>
                </a:solidFill>
              </a:rPr>
              <a:t> are all </a:t>
            </a:r>
            <a:r>
              <a:rPr lang="en-US" sz="2300" b="1" dirty="0" err="1" smtClean="0">
                <a:solidFill>
                  <a:srgbClr val="00B050"/>
                </a:solidFill>
              </a:rPr>
              <a:t>antisymmetric</a:t>
            </a:r>
            <a:r>
              <a:rPr lang="en-US" sz="2300" dirty="0" smtClean="0"/>
              <a:t>. For each of these relations there is no pair of elements a and b with a ≠b such that both (</a:t>
            </a:r>
            <a:r>
              <a:rPr lang="en-US" sz="2300" dirty="0" err="1" smtClean="0"/>
              <a:t>a,b</a:t>
            </a:r>
            <a:r>
              <a:rPr lang="en-US" sz="2300" dirty="0" smtClean="0"/>
              <a:t>) and (</a:t>
            </a:r>
            <a:r>
              <a:rPr lang="en-US" sz="2300" dirty="0" err="1" smtClean="0"/>
              <a:t>b,a</a:t>
            </a:r>
            <a:r>
              <a:rPr lang="en-US" sz="2300" dirty="0" smtClean="0"/>
              <a:t>) belong to the relation.</a:t>
            </a:r>
          </a:p>
          <a:p>
            <a:pPr algn="l" rtl="0"/>
            <a:r>
              <a:rPr lang="en-US" sz="2300" dirty="0" smtClean="0"/>
              <a:t> The reader should verify that none of the other relations is </a:t>
            </a:r>
            <a:r>
              <a:rPr lang="en-US" sz="2300" dirty="0" err="1" smtClean="0"/>
              <a:t>antisymmetric</a:t>
            </a:r>
            <a:r>
              <a:rPr lang="en-US" sz="2300" dirty="0" smtClean="0"/>
              <a:t>. This is done by finding a pair (</a:t>
            </a:r>
            <a:r>
              <a:rPr lang="en-US" sz="2300" dirty="0" err="1" smtClean="0"/>
              <a:t>a,b</a:t>
            </a:r>
            <a:r>
              <a:rPr lang="en-US" sz="2300" dirty="0" smtClean="0"/>
              <a:t>) with</a:t>
            </a:r>
          </a:p>
          <a:p>
            <a:pPr algn="l" rtl="0">
              <a:buNone/>
            </a:pPr>
            <a:r>
              <a:rPr lang="en-US" sz="2300" dirty="0" smtClean="0"/>
              <a:t>a ≠b such that (</a:t>
            </a:r>
            <a:r>
              <a:rPr lang="en-US" sz="2300" dirty="0" err="1" smtClean="0"/>
              <a:t>a,b</a:t>
            </a:r>
            <a:r>
              <a:rPr lang="en-US" sz="2300" dirty="0" smtClean="0"/>
              <a:t>) and (</a:t>
            </a:r>
            <a:r>
              <a:rPr lang="en-US" sz="2300" dirty="0" err="1" smtClean="0"/>
              <a:t>b,a</a:t>
            </a:r>
            <a:r>
              <a:rPr lang="en-US" sz="2300" dirty="0" smtClean="0"/>
              <a:t>) are both in the relation.</a:t>
            </a:r>
            <a:endParaRPr lang="en-US" sz="23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3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sz="21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47664" y="5373216"/>
            <a:ext cx="7812360" cy="809625"/>
            <a:chOff x="1187624" y="5085184"/>
            <a:chExt cx="8164771" cy="80962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44470"/>
            <a:stretch>
              <a:fillRect/>
            </a:stretch>
          </p:blipFill>
          <p:spPr bwMode="auto">
            <a:xfrm>
              <a:off x="1187624" y="5085184"/>
              <a:ext cx="8164771" cy="809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1259632" y="5157192"/>
              <a:ext cx="2664296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ar-SA" dirty="0" err="1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>Remark1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229600" cy="5544616"/>
          </a:xfrm>
        </p:spPr>
        <p:txBody>
          <a:bodyPr/>
          <a:lstStyle/>
          <a:p>
            <a:pPr algn="l" rtl="0"/>
            <a:r>
              <a:rPr lang="en-US" dirty="0" smtClean="0"/>
              <a:t>The relation R is </a:t>
            </a:r>
            <a:r>
              <a:rPr lang="en-US" b="1" i="1" u="sng" dirty="0" smtClean="0">
                <a:solidFill>
                  <a:srgbClr val="00B050"/>
                </a:solidFill>
              </a:rPr>
              <a:t>connected </a:t>
            </a:r>
            <a:r>
              <a:rPr lang="en-US" dirty="0" smtClean="0"/>
              <a:t>if for each </a:t>
            </a:r>
            <a:r>
              <a:rPr lang="en-US" dirty="0" err="1" smtClean="0"/>
              <a:t>a,b</a:t>
            </a:r>
            <a:r>
              <a:rPr lang="el-GR" dirty="0" smtClean="0"/>
              <a:t>ϵ</a:t>
            </a:r>
            <a:r>
              <a:rPr lang="en-US" dirty="0" smtClean="0"/>
              <a:t>A, where </a:t>
            </a:r>
            <a:r>
              <a:rPr lang="en-US" dirty="0" err="1" smtClean="0"/>
              <a:t>a≠b</a:t>
            </a:r>
            <a:r>
              <a:rPr lang="en-US" dirty="0" smtClean="0"/>
              <a:t>, either </a:t>
            </a:r>
            <a:r>
              <a:rPr lang="en-US" dirty="0" err="1" smtClean="0"/>
              <a:t>aRb</a:t>
            </a:r>
            <a:r>
              <a:rPr lang="en-US" dirty="0" smtClean="0"/>
              <a:t> or </a:t>
            </a:r>
            <a:r>
              <a:rPr lang="en-US" dirty="0" err="1" smtClean="0"/>
              <a:t>bRa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OR </a:t>
            </a:r>
            <a:r>
              <a:rPr lang="en-US" dirty="0" smtClean="0"/>
              <a:t>if for each </a:t>
            </a:r>
            <a:r>
              <a:rPr lang="en-US" dirty="0" err="1" smtClean="0"/>
              <a:t>a,b</a:t>
            </a:r>
            <a:r>
              <a:rPr lang="el-GR" dirty="0" smtClean="0"/>
              <a:t>ϵ</a:t>
            </a:r>
            <a:r>
              <a:rPr lang="en-US" dirty="0" smtClean="0"/>
              <a:t>R </a:t>
            </a:r>
            <a:r>
              <a:rPr lang="en-US" dirty="0" err="1" smtClean="0"/>
              <a:t>a≠b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aRb</a:t>
            </a:r>
            <a:r>
              <a:rPr lang="en-US" dirty="0" smtClean="0">
                <a:sym typeface="Wingdings" pitchFamily="2" charset="2"/>
              </a:rPr>
              <a:t> or </a:t>
            </a:r>
            <a:r>
              <a:rPr lang="en-US" dirty="0" err="1" smtClean="0">
                <a:sym typeface="Wingdings" pitchFamily="2" charset="2"/>
              </a:rPr>
              <a:t>bRa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even for</a:t>
            </a:r>
            <a:r>
              <a:rPr lang="en-US" smtClean="0"/>
              <a:t> </a:t>
            </a:r>
            <a:r>
              <a:rPr lang="en-US" i="1" smtClean="0"/>
              <a:t>a</a:t>
            </a:r>
            <a:r>
              <a:rPr lang="en-US" smtClean="0"/>
              <a:t>=</a:t>
            </a:r>
            <a:r>
              <a:rPr lang="en-US" i="1" smtClean="0"/>
              <a:t>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smtClean="0"/>
              <a:t>(for </a:t>
            </a:r>
            <a:r>
              <a:rPr lang="en-US" dirty="0" smtClean="0"/>
              <a:t>example, the relation &lt;).</a:t>
            </a:r>
          </a:p>
          <a:p>
            <a:pPr algn="l" rtl="0"/>
            <a:r>
              <a:rPr lang="en-US" b="1" i="1" u="sng" dirty="0" smtClean="0">
                <a:solidFill>
                  <a:srgbClr val="00B050"/>
                </a:solidFill>
              </a:rPr>
              <a:t>Inverse relation:</a:t>
            </a:r>
          </a:p>
          <a:p>
            <a:pPr algn="l" rtl="0"/>
            <a:endParaRPr lang="en-US" b="1" i="1" u="sng" dirty="0" smtClean="0">
              <a:solidFill>
                <a:srgbClr val="00B050"/>
              </a:solidFill>
            </a:endParaRPr>
          </a:p>
          <a:p>
            <a:pPr algn="l" rtl="0"/>
            <a:endParaRPr lang="en-US" dirty="0" smtClean="0"/>
          </a:p>
          <a:p>
            <a:pPr algn="l" rtl="0"/>
            <a:r>
              <a:rPr lang="en-US" sz="2800" b="1" i="1" u="sng" dirty="0" smtClean="0">
                <a:solidFill>
                  <a:srgbClr val="00B050"/>
                </a:solidFill>
              </a:rPr>
              <a:t>Complementary relation:</a:t>
            </a:r>
          </a:p>
          <a:p>
            <a:pPr algn="l" rtl="0">
              <a:buNone/>
            </a:pPr>
            <a:endParaRPr lang="ar-SA" dirty="0"/>
          </a:p>
        </p:txBody>
      </p:sp>
      <p:grpSp>
        <p:nvGrpSpPr>
          <p:cNvPr id="7" name="Group 6"/>
          <p:cNvGrpSpPr/>
          <p:nvPr/>
        </p:nvGrpSpPr>
        <p:grpSpPr>
          <a:xfrm>
            <a:off x="395536" y="4077072"/>
            <a:ext cx="7912380" cy="1008112"/>
            <a:chOff x="1231620" y="2204864"/>
            <a:chExt cx="7912380" cy="100811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28650"/>
            <a:stretch>
              <a:fillRect/>
            </a:stretch>
          </p:blipFill>
          <p:spPr bwMode="auto">
            <a:xfrm>
              <a:off x="1231620" y="2204864"/>
              <a:ext cx="7912380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3923928" y="2852936"/>
              <a:ext cx="4968552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buNone/>
            </a:pPr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A={1,2,3}</a:t>
            </a:r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and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R={(1,2),(1,3),(2,2),(3,2)}</a:t>
            </a:r>
          </a:p>
          <a:p>
            <a:pPr algn="l" rtl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b="1" baseline="30000" dirty="0" smtClean="0">
                <a:solidFill>
                  <a:schemeClr val="accent1">
                    <a:lumMod val="75000"/>
                  </a:schemeClr>
                </a:solidFill>
              </a:rPr>
              <a:t>-1</a:t>
            </a:r>
            <a:r>
              <a:rPr lang="en-US" dirty="0" smtClean="0"/>
              <a:t> ={(2,1),(3,1),(2,2),(2,3)}</a:t>
            </a:r>
          </a:p>
          <a:p>
            <a:pPr algn="l" rtl="0">
              <a:buNone/>
            </a:pPr>
            <a:r>
              <a:rPr lang="en-US" dirty="0" smtClean="0"/>
              <a:t>     = {(1,1), (3,3),(2,1),(3,1),(2,3)}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1560" y="2924944"/>
            <a:ext cx="304800" cy="628650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Transitive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5</a:t>
            </a:r>
          </a:p>
          <a:p>
            <a:pPr algn="l">
              <a:buNone/>
            </a:pPr>
            <a:r>
              <a:rPr lang="en-US" dirty="0" smtClean="0"/>
              <a:t>A relation R on a set A is called </a:t>
            </a:r>
            <a:r>
              <a:rPr lang="en-US" b="1" i="1" dirty="0" smtClean="0">
                <a:solidFill>
                  <a:srgbClr val="00B050"/>
                </a:solidFill>
              </a:rPr>
              <a:t>transitive</a:t>
            </a:r>
            <a:r>
              <a:rPr lang="en-US" dirty="0" smtClean="0"/>
              <a:t> if whenever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r>
              <a:rPr lang="el-GR" dirty="0" smtClean="0"/>
              <a:t>ϵ</a:t>
            </a:r>
            <a:r>
              <a:rPr lang="en-US" dirty="0" smtClean="0"/>
              <a:t>R and (</a:t>
            </a:r>
            <a:r>
              <a:rPr lang="en-US" dirty="0" err="1" smtClean="0"/>
              <a:t>b,c</a:t>
            </a:r>
            <a:r>
              <a:rPr lang="en-US" dirty="0" smtClean="0"/>
              <a:t>)</a:t>
            </a:r>
            <a:r>
              <a:rPr lang="el-GR" dirty="0" smtClean="0"/>
              <a:t>ϵ</a:t>
            </a:r>
            <a:r>
              <a:rPr lang="en-US" dirty="0" smtClean="0"/>
              <a:t> R , then </a:t>
            </a:r>
            <a:r>
              <a:rPr lang="pt-BR" dirty="0" smtClean="0"/>
              <a:t>(a,c) </a:t>
            </a:r>
            <a:r>
              <a:rPr lang="el-GR" dirty="0" smtClean="0"/>
              <a:t>ϵ</a:t>
            </a:r>
            <a:r>
              <a:rPr lang="pt-BR" dirty="0" smtClean="0"/>
              <a:t> R , for all a,b,c </a:t>
            </a:r>
            <a:r>
              <a:rPr lang="el-GR" dirty="0" smtClean="0"/>
              <a:t>ϵ</a:t>
            </a:r>
            <a:r>
              <a:rPr lang="pt-BR" dirty="0" smtClean="0"/>
              <a:t>A.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13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Which of the relations in Example 7 are </a:t>
            </a:r>
            <a:r>
              <a:rPr lang="en-US" b="1" i="1" u="sng" dirty="0" smtClean="0">
                <a:solidFill>
                  <a:srgbClr val="00B050"/>
                </a:solidFill>
              </a:rPr>
              <a:t>transitive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/>
            <a:r>
              <a:rPr lang="en-US" dirty="0" smtClean="0"/>
              <a:t>R</a:t>
            </a:r>
            <a:r>
              <a:rPr lang="en-US" baseline="-25000" dirty="0" smtClean="0"/>
              <a:t>4</a:t>
            </a:r>
            <a:r>
              <a:rPr lang="en-US" dirty="0" smtClean="0"/>
              <a:t> , R</a:t>
            </a:r>
            <a:r>
              <a:rPr lang="en-US" baseline="-25000" dirty="0" smtClean="0"/>
              <a:t>5</a:t>
            </a:r>
            <a:r>
              <a:rPr lang="en-US" dirty="0" smtClean="0"/>
              <a:t> , and R</a:t>
            </a:r>
            <a:r>
              <a:rPr lang="en-US" baseline="-25000" dirty="0" smtClean="0"/>
              <a:t>6</a:t>
            </a:r>
            <a:r>
              <a:rPr lang="en-US" dirty="0" smtClean="0"/>
              <a:t> are</a:t>
            </a:r>
            <a:r>
              <a:rPr lang="en-US" b="1" i="1" u="sng" dirty="0" smtClean="0">
                <a:solidFill>
                  <a:srgbClr val="00B050"/>
                </a:solidFill>
              </a:rPr>
              <a:t> transitive</a:t>
            </a:r>
            <a:r>
              <a:rPr lang="en-US" dirty="0" smtClean="0"/>
              <a:t>. For each of these relations, we can show that it is transitive by verifying that if (</a:t>
            </a:r>
            <a:r>
              <a:rPr lang="en-US" dirty="0" err="1" smtClean="0"/>
              <a:t>a,b</a:t>
            </a:r>
            <a:r>
              <a:rPr lang="en-US" dirty="0" smtClean="0"/>
              <a:t>) and (</a:t>
            </a:r>
            <a:r>
              <a:rPr lang="en-US" dirty="0" err="1" smtClean="0"/>
              <a:t>b,c</a:t>
            </a:r>
            <a:r>
              <a:rPr lang="en-US" dirty="0" smtClean="0"/>
              <a:t>) belong to this relation, then (</a:t>
            </a:r>
            <a:r>
              <a:rPr lang="en-US" dirty="0" err="1" smtClean="0"/>
              <a:t>a,c</a:t>
            </a:r>
            <a:r>
              <a:rPr lang="en-US" dirty="0" smtClean="0"/>
              <a:t>) also does. For instance, R</a:t>
            </a:r>
            <a:r>
              <a:rPr lang="en-US" baseline="-25000" dirty="0" smtClean="0"/>
              <a:t>4</a:t>
            </a:r>
            <a:r>
              <a:rPr lang="en-US" dirty="0" smtClean="0"/>
              <a:t> is transitive, because (3,2) and (2,1), (4,2) and (2,1), (4,3) and (3,1), and (4,3) and (3,2) are the only such sets of pairs, and (3,1), (4,1), and (4,2) belong to R</a:t>
            </a:r>
            <a:r>
              <a:rPr lang="en-US" baseline="-25000" dirty="0" smtClean="0"/>
              <a:t>4</a:t>
            </a:r>
            <a:r>
              <a:rPr lang="en-US" dirty="0" smtClean="0"/>
              <a:t> •</a:t>
            </a:r>
          </a:p>
          <a:p>
            <a:pPr algn="l" rtl="0">
              <a:buNone/>
            </a:pPr>
            <a:r>
              <a:rPr lang="en-US" dirty="0" smtClean="0"/>
              <a:t> The reader should verify that R</a:t>
            </a:r>
            <a:r>
              <a:rPr lang="en-US" baseline="-25000" dirty="0" smtClean="0"/>
              <a:t>5</a:t>
            </a:r>
            <a:r>
              <a:rPr lang="en-US" dirty="0" smtClean="0"/>
              <a:t> and R</a:t>
            </a:r>
            <a:r>
              <a:rPr lang="en-US" baseline="-25000" dirty="0" smtClean="0"/>
              <a:t>6</a:t>
            </a:r>
            <a:r>
              <a:rPr lang="en-US" dirty="0" smtClean="0"/>
              <a:t> are transitive.</a:t>
            </a:r>
          </a:p>
          <a:p>
            <a:pPr algn="l" rtl="0"/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is not transitive because (3,4) and (4,1) belong to R</a:t>
            </a:r>
            <a:r>
              <a:rPr lang="en-US" baseline="-25000" dirty="0" smtClean="0"/>
              <a:t>1</a:t>
            </a:r>
            <a:r>
              <a:rPr lang="en-US" dirty="0" smtClean="0"/>
              <a:t>, but (3,1) does not.</a:t>
            </a:r>
          </a:p>
          <a:p>
            <a:pPr algn="l" rtl="0"/>
            <a:r>
              <a:rPr lang="en-US" dirty="0" smtClean="0"/>
              <a:t> R</a:t>
            </a:r>
            <a:r>
              <a:rPr lang="en-US" baseline="-25000" dirty="0" smtClean="0"/>
              <a:t>2</a:t>
            </a:r>
            <a:r>
              <a:rPr lang="en-US" dirty="0" smtClean="0"/>
              <a:t> is not transitive because (2,1) and (1,2) belong to R</a:t>
            </a:r>
            <a:r>
              <a:rPr lang="en-US" baseline="-25000" dirty="0" smtClean="0"/>
              <a:t>2</a:t>
            </a:r>
            <a:r>
              <a:rPr lang="en-US" dirty="0" smtClean="0"/>
              <a:t> , but (2 ,2) does not.</a:t>
            </a:r>
          </a:p>
          <a:p>
            <a:pPr algn="l" rtl="0"/>
            <a:r>
              <a:rPr lang="en-US" dirty="0" smtClean="0"/>
              <a:t> R</a:t>
            </a:r>
            <a:r>
              <a:rPr lang="en-US" baseline="-25000" dirty="0" smtClean="0"/>
              <a:t>3</a:t>
            </a:r>
            <a:r>
              <a:rPr lang="en-US" dirty="0" smtClean="0"/>
              <a:t> is not transitive because(4,1) and (1,2) belong to R</a:t>
            </a:r>
            <a:r>
              <a:rPr lang="en-US" baseline="-25000" dirty="0" smtClean="0"/>
              <a:t>3</a:t>
            </a:r>
            <a:r>
              <a:rPr lang="en-US" dirty="0" smtClean="0"/>
              <a:t> , but (4,2) does not.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Binary Relation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1</a:t>
            </a:r>
          </a:p>
          <a:p>
            <a:pPr algn="l" rtl="0"/>
            <a:r>
              <a:rPr lang="en-US" dirty="0" smtClean="0"/>
              <a:t>Let A and B be sets. A </a:t>
            </a:r>
            <a:r>
              <a:rPr lang="en-US" b="1" i="1" dirty="0" smtClean="0">
                <a:solidFill>
                  <a:srgbClr val="00B050"/>
                </a:solidFill>
              </a:rPr>
              <a:t>binary relation </a:t>
            </a:r>
            <a:r>
              <a:rPr lang="en-US" dirty="0" smtClean="0"/>
              <a:t>from A to B is a subset of </a:t>
            </a:r>
            <a:r>
              <a:rPr lang="en-US" b="1" i="1" dirty="0" smtClean="0">
                <a:solidFill>
                  <a:srgbClr val="00B050"/>
                </a:solidFill>
              </a:rPr>
              <a:t>A x B</a:t>
            </a:r>
            <a:r>
              <a:rPr lang="en-US" dirty="0" smtClean="0"/>
              <a:t>.</a:t>
            </a:r>
            <a:endParaRPr lang="ar-SA" b="1" u="sng" dirty="0" smtClean="0">
              <a:solidFill>
                <a:srgbClr val="C00000"/>
              </a:solidFill>
            </a:endParaRPr>
          </a:p>
          <a:p>
            <a:pPr algn="l" rtl="0"/>
            <a:r>
              <a:rPr lang="en-US" dirty="0" smtClean="0"/>
              <a:t>In other words, </a:t>
            </a:r>
            <a:r>
              <a:rPr lang="en-US" b="1" i="1" dirty="0" smtClean="0">
                <a:solidFill>
                  <a:srgbClr val="00B050"/>
                </a:solidFill>
              </a:rPr>
              <a:t>a binary relation</a:t>
            </a:r>
            <a:r>
              <a:rPr lang="en-US" dirty="0" smtClean="0"/>
              <a:t> from A to B is a set </a:t>
            </a:r>
            <a:r>
              <a:rPr lang="en-US" b="1" i="1" dirty="0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 of ordered pairs where the first element of each ordered pair comes from A and the second element comes from B. </a:t>
            </a:r>
          </a:p>
          <a:p>
            <a:pPr algn="l" rtl="0"/>
            <a:r>
              <a:rPr lang="en-US" dirty="0" smtClean="0"/>
              <a:t>We use the notation </a:t>
            </a:r>
            <a:r>
              <a:rPr lang="en-US" b="1" i="1" dirty="0" smtClean="0">
                <a:solidFill>
                  <a:srgbClr val="00B050"/>
                </a:solidFill>
              </a:rPr>
              <a:t>a R b</a:t>
            </a:r>
            <a:r>
              <a:rPr lang="en-US" dirty="0" smtClean="0"/>
              <a:t> to denote that (a, b)</a:t>
            </a:r>
            <a:r>
              <a:rPr lang="el-GR" dirty="0" smtClean="0"/>
              <a:t>ϵ</a:t>
            </a:r>
            <a:r>
              <a:rPr lang="en-US" dirty="0" smtClean="0"/>
              <a:t>R and a R b to denote that (a, b)ɇR.</a:t>
            </a:r>
          </a:p>
          <a:p>
            <a:pPr algn="l" rtl="0"/>
            <a:r>
              <a:rPr lang="en-US" dirty="0" smtClean="0"/>
              <a:t> Moreover, when (a, b)belongs to R, a is said to be </a:t>
            </a:r>
            <a:r>
              <a:rPr lang="en-US" b="1" i="1" dirty="0" smtClean="0">
                <a:solidFill>
                  <a:srgbClr val="00B050"/>
                </a:solidFill>
              </a:rPr>
              <a:t>related to </a:t>
            </a:r>
            <a:r>
              <a:rPr lang="en-US" dirty="0" smtClean="0"/>
              <a:t>b by R.</a:t>
            </a:r>
            <a:endParaRPr lang="ar-SA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763688" y="4437112"/>
            <a:ext cx="288032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Relations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Because relations from A to B are subsets of </a:t>
            </a:r>
            <a:r>
              <a:rPr lang="en-US" dirty="0" err="1" smtClean="0">
                <a:solidFill>
                  <a:srgbClr val="0070C0"/>
                </a:solidFill>
              </a:rPr>
              <a:t>AxB</a:t>
            </a:r>
            <a:r>
              <a:rPr lang="en-US" dirty="0" smtClean="0">
                <a:solidFill>
                  <a:srgbClr val="0070C0"/>
                </a:solidFill>
              </a:rPr>
              <a:t>, two relations from A to B can be combined in any way, two sets can be combined.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 1 7</a:t>
            </a:r>
          </a:p>
          <a:p>
            <a:pPr algn="l" rtl="0">
              <a:buNone/>
            </a:pPr>
            <a:r>
              <a:rPr lang="en-US" dirty="0" smtClean="0"/>
              <a:t>Let A = {1,2,3} and B = {1,2,3,4} . The relations R</a:t>
            </a:r>
            <a:r>
              <a:rPr lang="en-US" baseline="-25000" dirty="0" smtClean="0"/>
              <a:t>1</a:t>
            </a:r>
            <a:r>
              <a:rPr lang="en-US" dirty="0" smtClean="0"/>
              <a:t>= {(1,1), (2,2), (3,3)} and </a:t>
            </a:r>
          </a:p>
          <a:p>
            <a:pPr algn="l" rtl="0">
              <a:buNone/>
            </a:pP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={(1,1), (1,2), (1,3), (1,4)} can be combined to obtain</a:t>
            </a:r>
          </a:p>
          <a:p>
            <a:pPr algn="l" rtl="0">
              <a:buNone/>
            </a:pPr>
            <a:r>
              <a:rPr lang="pt-BR" dirty="0" smtClean="0"/>
              <a:t>R</a:t>
            </a:r>
            <a:r>
              <a:rPr lang="pt-BR" baseline="-25000" dirty="0" smtClean="0"/>
              <a:t>1</a:t>
            </a:r>
            <a:r>
              <a:rPr lang="pt-BR" dirty="0" smtClean="0"/>
              <a:t>U R</a:t>
            </a:r>
            <a:r>
              <a:rPr lang="pt-BR" baseline="-25000" dirty="0" smtClean="0"/>
              <a:t>2</a:t>
            </a:r>
            <a:r>
              <a:rPr lang="pt-BR" dirty="0" smtClean="0"/>
              <a:t> = {(1,1) , (1,2), (1,3), (1,4) , (2,2), (3,3)} ,</a:t>
            </a:r>
          </a:p>
          <a:p>
            <a:pPr algn="l" rtl="0">
              <a:buNone/>
            </a:pPr>
            <a:r>
              <a:rPr lang="pt-BR" dirty="0" smtClean="0"/>
              <a:t>R</a:t>
            </a:r>
            <a:r>
              <a:rPr lang="pt-BR" baseline="-25000" dirty="0" smtClean="0"/>
              <a:t>1</a:t>
            </a:r>
            <a:r>
              <a:rPr lang="pt-BR" dirty="0" smtClean="0"/>
              <a:t>∩ R</a:t>
            </a:r>
            <a:r>
              <a:rPr lang="pt-BR" baseline="-25000" dirty="0" smtClean="0"/>
              <a:t>2</a:t>
            </a:r>
            <a:r>
              <a:rPr lang="pt-BR" dirty="0" smtClean="0"/>
              <a:t> = {(1,1)} ,</a:t>
            </a:r>
          </a:p>
          <a:p>
            <a:pPr algn="l" rtl="0">
              <a:buNone/>
            </a:pPr>
            <a:r>
              <a:rPr lang="pt-BR" dirty="0" smtClean="0"/>
              <a:t>R </a:t>
            </a:r>
            <a:r>
              <a:rPr lang="pt-BR" baseline="-25000" dirty="0" smtClean="0"/>
              <a:t>1</a:t>
            </a:r>
            <a:r>
              <a:rPr lang="pt-BR" dirty="0" smtClean="0"/>
              <a:t> - R</a:t>
            </a:r>
            <a:r>
              <a:rPr lang="pt-BR" baseline="-25000" dirty="0" smtClean="0"/>
              <a:t>2</a:t>
            </a:r>
            <a:r>
              <a:rPr lang="pt-BR" dirty="0" smtClean="0"/>
              <a:t> = {(2,2), (3,3) } ,</a:t>
            </a:r>
          </a:p>
          <a:p>
            <a:pPr algn="l" rtl="0">
              <a:buNone/>
            </a:pPr>
            <a:r>
              <a:rPr lang="pt-BR" dirty="0" smtClean="0"/>
              <a:t>R</a:t>
            </a:r>
            <a:r>
              <a:rPr lang="pt-BR" baseline="-25000" dirty="0" smtClean="0"/>
              <a:t>2</a:t>
            </a:r>
            <a:r>
              <a:rPr lang="pt-BR" dirty="0" smtClean="0"/>
              <a:t> - R </a:t>
            </a:r>
            <a:r>
              <a:rPr lang="pt-BR" baseline="-25000" dirty="0" smtClean="0"/>
              <a:t>1</a:t>
            </a:r>
            <a:r>
              <a:rPr lang="pt-BR" dirty="0" smtClean="0"/>
              <a:t> = { (1,2) , (1,3), (1,4)} .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composition of two relations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Let R be a relation from a set A to a set B and S a relation from B to a set C. </a:t>
            </a:r>
            <a:r>
              <a:rPr lang="en-US" b="1" i="1" dirty="0" smtClean="0">
                <a:solidFill>
                  <a:srgbClr val="00B050"/>
                </a:solidFill>
              </a:rPr>
              <a:t>The composite</a:t>
            </a:r>
            <a:r>
              <a:rPr lang="en-US" dirty="0" smtClean="0"/>
              <a:t> of</a:t>
            </a:r>
          </a:p>
          <a:p>
            <a:pPr algn="l">
              <a:buNone/>
            </a:pPr>
            <a:r>
              <a:rPr lang="en-US" dirty="0" smtClean="0"/>
              <a:t>R and S is the relation consisting of ordered pairs (</a:t>
            </a:r>
            <a:r>
              <a:rPr lang="en-US" dirty="0" err="1" smtClean="0"/>
              <a:t>a,c</a:t>
            </a:r>
            <a:r>
              <a:rPr lang="en-US" dirty="0" smtClean="0"/>
              <a:t>), where a</a:t>
            </a:r>
            <a:r>
              <a:rPr lang="el-GR" dirty="0" smtClean="0"/>
              <a:t>ϵ</a:t>
            </a:r>
            <a:r>
              <a:rPr lang="en-US" dirty="0" smtClean="0"/>
              <a:t>A, c</a:t>
            </a:r>
            <a:r>
              <a:rPr lang="el-GR" dirty="0" smtClean="0"/>
              <a:t>ϵ</a:t>
            </a:r>
            <a:r>
              <a:rPr lang="en-US" dirty="0" smtClean="0"/>
              <a:t>C , and for which there exists an element b</a:t>
            </a:r>
            <a:r>
              <a:rPr lang="el-GR" dirty="0" smtClean="0"/>
              <a:t>ϵ</a:t>
            </a:r>
            <a:r>
              <a:rPr lang="en-US" dirty="0" smtClean="0"/>
              <a:t>B such that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r>
              <a:rPr lang="el-GR" dirty="0" smtClean="0"/>
              <a:t>ϵ</a:t>
            </a:r>
            <a:r>
              <a:rPr lang="en-US" dirty="0" smtClean="0"/>
              <a:t>R and (</a:t>
            </a:r>
            <a:r>
              <a:rPr lang="en-US" dirty="0" err="1" smtClean="0"/>
              <a:t>b,c</a:t>
            </a:r>
            <a:r>
              <a:rPr lang="en-US" dirty="0" smtClean="0"/>
              <a:t>) </a:t>
            </a:r>
            <a:r>
              <a:rPr lang="el-GR" dirty="0" smtClean="0"/>
              <a:t>ϵ</a:t>
            </a:r>
            <a:r>
              <a:rPr lang="en-US" dirty="0" smtClean="0"/>
              <a:t> S. We denote </a:t>
            </a:r>
            <a:r>
              <a:rPr lang="en-US" b="1" i="1" dirty="0" smtClean="0">
                <a:solidFill>
                  <a:srgbClr val="00B050"/>
                </a:solidFill>
              </a:rPr>
              <a:t>the composite </a:t>
            </a:r>
            <a:r>
              <a:rPr lang="en-US" dirty="0" smtClean="0"/>
              <a:t>of R and S by S</a:t>
            </a:r>
            <a:r>
              <a:rPr lang="en-US" b="1" dirty="0" smtClean="0"/>
              <a:t>◦</a:t>
            </a:r>
            <a:r>
              <a:rPr lang="en-US" dirty="0" smtClean="0"/>
              <a:t>R.</a:t>
            </a: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20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What is the composite of the relations R and S</a:t>
            </a:r>
            <a:r>
              <a:rPr lang="en-US" dirty="0" smtClean="0"/>
              <a:t>, where R is the relation from {1,2,3} to {1,2,3,4}</a:t>
            </a:r>
          </a:p>
          <a:p>
            <a:pPr algn="l" rtl="0">
              <a:buNone/>
            </a:pPr>
            <a:r>
              <a:rPr lang="en-US" dirty="0" smtClean="0"/>
              <a:t>with R = {(1,1) , (1,4), (2,3), (3,1) , (3,4)} and S is the relation from {1,2,3,4} to {0,1,2}</a:t>
            </a:r>
          </a:p>
          <a:p>
            <a:pPr algn="l" rtl="0">
              <a:buNone/>
            </a:pPr>
            <a:r>
              <a:rPr lang="en-US" dirty="0" smtClean="0"/>
              <a:t>with S = {(1,0), (2,0), (3,1 ) ,(3,2), (4,1)}?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 </a:t>
            </a:r>
            <a:r>
              <a:rPr lang="en-US" dirty="0" smtClean="0"/>
              <a:t>S ◦ R is constructed using all ordered pairs in R and ordered pairs in S, where the </a:t>
            </a:r>
            <a:r>
              <a:rPr lang="en-US" b="1" u="sng" dirty="0" smtClean="0">
                <a:solidFill>
                  <a:srgbClr val="0070C0"/>
                </a:solidFill>
              </a:rPr>
              <a:t>second element of the ordered pair in R agrees with the first element of the ordered pair in S.</a:t>
            </a:r>
          </a:p>
          <a:p>
            <a:pPr algn="l" rtl="0">
              <a:buNone/>
            </a:pPr>
            <a:r>
              <a:rPr lang="en-US" dirty="0" smtClean="0"/>
              <a:t>For example, the ordered pairs (2,3) in R and (3,1) in S produce the ordered pair (2,1 ) in S ◦ R.</a:t>
            </a:r>
          </a:p>
          <a:p>
            <a:pPr algn="l" rtl="0">
              <a:buNone/>
            </a:pPr>
            <a:r>
              <a:rPr lang="en-US" dirty="0" smtClean="0"/>
              <a:t>Computing all the ordered pairs in the composite, we find </a:t>
            </a:r>
            <a:r>
              <a:rPr lang="pt-BR" dirty="0" smtClean="0">
                <a:solidFill>
                  <a:srgbClr val="0070C0"/>
                </a:solidFill>
              </a:rPr>
              <a:t>S ◦ R = {(1, 0), (1,1) , (2,1) , (2,2), (3,0), (3,1) } .</a:t>
            </a:r>
            <a:endParaRPr lang="ar-SA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527</a:t>
            </a:r>
          </a:p>
          <a:p>
            <a:pPr algn="l" rtl="0"/>
            <a:r>
              <a:rPr lang="en-US" dirty="0" smtClean="0"/>
              <a:t>1 (</a:t>
            </a:r>
            <a:r>
              <a:rPr lang="en-US" dirty="0" err="1" smtClean="0"/>
              <a:t>a,b,c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3 (</a:t>
            </a:r>
            <a:r>
              <a:rPr lang="en-US" dirty="0" err="1" smtClean="0"/>
              <a:t>a,b,c,d,e,f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24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25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28 (</a:t>
            </a:r>
            <a:r>
              <a:rPr lang="en-US" dirty="0" err="1" smtClean="0"/>
              <a:t>a,b,c,d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30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Example:</a:t>
            </a:r>
          </a:p>
          <a:p>
            <a:pPr algn="l" rtl="0">
              <a:buNone/>
            </a:pPr>
            <a:r>
              <a:rPr lang="en-US" dirty="0" smtClean="0"/>
              <a:t>Let A={1,2,3} and B={4,5,6}</a:t>
            </a:r>
          </a:p>
          <a:p>
            <a:pPr algn="l" rtl="0">
              <a:buNone/>
            </a:pPr>
            <a:r>
              <a:rPr lang="en-US" dirty="0" smtClean="0"/>
              <a:t>Define R  to be a relation from A to B such that:</a:t>
            </a:r>
          </a:p>
          <a:p>
            <a:pPr algn="l" rtl="0">
              <a:buNone/>
            </a:pPr>
            <a:r>
              <a:rPr lang="en-US" b="1" dirty="0" err="1" smtClean="0">
                <a:solidFill>
                  <a:srgbClr val="00B050"/>
                </a:solidFill>
              </a:rPr>
              <a:t>aRb</a:t>
            </a:r>
            <a:r>
              <a:rPr lang="en-US" b="1" dirty="0" smtClean="0">
                <a:solidFill>
                  <a:srgbClr val="00B050"/>
                </a:solidFill>
              </a:rPr>
              <a:t> ↔ a\b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Write the R as a set of ordered pairs then Find the domain and the range.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dirty="0" smtClean="0"/>
              <a:t>R={(1,4), (1,5), (1,6), (2,4), (2,6), (3,6)}</a:t>
            </a:r>
          </a:p>
          <a:p>
            <a:pPr algn="l" rtl="0">
              <a:buNone/>
            </a:pPr>
            <a:r>
              <a:rPr lang="en-US" dirty="0" smtClean="0"/>
              <a:t>Domain is {1,2,3} &amp; Range is {4,5,6}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3</a:t>
            </a:r>
          </a:p>
          <a:p>
            <a:pPr algn="l" rtl="0">
              <a:buNone/>
            </a:pPr>
            <a:r>
              <a:rPr lang="en-US" dirty="0" smtClean="0"/>
              <a:t>Let A = {0,1 ,2} and B = {</a:t>
            </a:r>
            <a:r>
              <a:rPr lang="en-US" dirty="0" err="1" smtClean="0"/>
              <a:t>a,b</a:t>
            </a:r>
            <a:r>
              <a:rPr lang="en-US" dirty="0" smtClean="0"/>
              <a:t>} . </a:t>
            </a:r>
          </a:p>
          <a:p>
            <a:pPr algn="l" rtl="0">
              <a:buNone/>
            </a:pPr>
            <a:r>
              <a:rPr lang="en-US" dirty="0" smtClean="0"/>
              <a:t>Then {(0,a), (0,b), (1,a), (2,b)} is a relation from A to B .</a:t>
            </a:r>
          </a:p>
          <a:p>
            <a:pPr algn="l" rtl="0">
              <a:buNone/>
            </a:pPr>
            <a:r>
              <a:rPr lang="en-US" dirty="0" smtClean="0"/>
              <a:t>This means, for instance, that 0Ra , but that 1Rb.</a:t>
            </a:r>
            <a:endParaRPr lang="ar-SA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8028384" y="2996952"/>
            <a:ext cx="216024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 as Relations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Recall that a </a:t>
            </a:r>
            <a:r>
              <a:rPr lang="en-US" b="1" i="1" dirty="0" smtClean="0">
                <a:solidFill>
                  <a:srgbClr val="00B050"/>
                </a:solidFill>
              </a:rPr>
              <a:t>function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 from a set A to a set B (as defined in Section 2.3) assigns exactly one</a:t>
            </a:r>
          </a:p>
          <a:p>
            <a:pPr algn="l" rtl="0">
              <a:buNone/>
            </a:pPr>
            <a:r>
              <a:rPr lang="en-US" dirty="0" smtClean="0"/>
              <a:t>element of B to each element of A . </a:t>
            </a:r>
          </a:p>
          <a:p>
            <a:pPr algn="l" rtl="0"/>
            <a:r>
              <a:rPr lang="en-US" dirty="0" smtClean="0"/>
              <a:t>The graph of </a:t>
            </a:r>
            <a:r>
              <a:rPr lang="en-US" b="1" i="1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 is the set of ordered pairs (</a:t>
            </a:r>
            <a:r>
              <a:rPr lang="en-US" dirty="0" err="1" smtClean="0"/>
              <a:t>a,b</a:t>
            </a:r>
            <a:r>
              <a:rPr lang="en-US" dirty="0" smtClean="0"/>
              <a:t>) such that b = </a:t>
            </a:r>
            <a:r>
              <a:rPr lang="en-US" b="1" i="1" dirty="0" smtClean="0">
                <a:solidFill>
                  <a:srgbClr val="0070C0"/>
                </a:solidFill>
              </a:rPr>
              <a:t>f(a). </a:t>
            </a:r>
          </a:p>
          <a:p>
            <a:pPr algn="l" rtl="0"/>
            <a:r>
              <a:rPr lang="en-US" dirty="0" smtClean="0"/>
              <a:t>Because the graph of </a:t>
            </a:r>
            <a:r>
              <a:rPr lang="en-US" b="1" i="1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 is a subset of A x B, it is a </a:t>
            </a:r>
            <a:r>
              <a:rPr lang="en-US" b="1" i="1" dirty="0" smtClean="0">
                <a:solidFill>
                  <a:srgbClr val="00B050"/>
                </a:solidFill>
              </a:rPr>
              <a:t>relation</a:t>
            </a:r>
            <a:r>
              <a:rPr lang="en-US" dirty="0" smtClean="0"/>
              <a:t> from A to B.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 on a Set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2 </a:t>
            </a:r>
          </a:p>
          <a:p>
            <a:pPr algn="l" rtl="0">
              <a:buNone/>
            </a:pPr>
            <a:r>
              <a:rPr lang="en-US" dirty="0" smtClean="0"/>
              <a:t>A relation on the set A is a </a:t>
            </a:r>
            <a:r>
              <a:rPr lang="en-US" b="1" i="1" dirty="0" smtClean="0">
                <a:solidFill>
                  <a:srgbClr val="00B050"/>
                </a:solidFill>
              </a:rPr>
              <a:t>relation from A to A 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In other words, a relation on a set A </a:t>
            </a:r>
            <a:r>
              <a:rPr lang="en-US" dirty="0" smtClean="0"/>
              <a:t>is </a:t>
            </a:r>
            <a:r>
              <a:rPr lang="en-US" dirty="0" smtClean="0"/>
              <a:t>a </a:t>
            </a:r>
            <a:r>
              <a:rPr lang="en-US" dirty="0" smtClean="0"/>
              <a:t>subset</a:t>
            </a:r>
          </a:p>
          <a:p>
            <a:pPr algn="l" rtl="0">
              <a:buNone/>
            </a:pPr>
            <a:r>
              <a:rPr lang="en-US" dirty="0" smtClean="0"/>
              <a:t> of  </a:t>
            </a:r>
            <a:r>
              <a:rPr lang="en-US" b="1" i="1" dirty="0" smtClean="0">
                <a:solidFill>
                  <a:srgbClr val="00B050"/>
                </a:solidFill>
              </a:rPr>
              <a:t>A x A 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4 </a:t>
            </a:r>
          </a:p>
          <a:p>
            <a:pPr algn="l" rtl="0">
              <a:buNone/>
            </a:pPr>
            <a:r>
              <a:rPr lang="en-US" dirty="0" smtClean="0"/>
              <a:t>Let A be the set {1,2,3,4}. Which ordered pairs are in the relation R = {(</a:t>
            </a:r>
            <a:r>
              <a:rPr lang="en-US" dirty="0" err="1" smtClean="0"/>
              <a:t>a,b</a:t>
            </a:r>
            <a:r>
              <a:rPr lang="en-US" dirty="0" smtClean="0"/>
              <a:t>) | a divides b}?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dirty="0" smtClean="0"/>
              <a:t>Because (</a:t>
            </a:r>
            <a:r>
              <a:rPr lang="en-US" dirty="0" err="1" smtClean="0"/>
              <a:t>a,b</a:t>
            </a:r>
            <a:r>
              <a:rPr lang="en-US" dirty="0" smtClean="0"/>
              <a:t>) is in R if and only if a and b are positive integers not exceeding 4 such that a divides b, we see that</a:t>
            </a:r>
          </a:p>
          <a:p>
            <a:pPr algn="l" rtl="0">
              <a:buNone/>
            </a:pPr>
            <a:r>
              <a:rPr lang="pt-BR" dirty="0" smtClean="0"/>
              <a:t>R = {(1,1), (1,2), (1,3), (1,4), (2,2), (2,4), (3,3), (4,4) } .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1916832"/>
            <a:ext cx="428625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39552" y="332656"/>
            <a:ext cx="6192688" cy="369332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buNone/>
            </a:pPr>
            <a:r>
              <a:rPr lang="pt-BR" b="1" dirty="0" smtClean="0"/>
              <a:t>R = {(1,1), (1,2), (1,3), (1,4), (2,2), (2,4), (3,3), (4,4) } .</a:t>
            </a:r>
            <a:endParaRPr lang="en-US" b="1" u="sng" dirty="0" smtClean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835696" y="1628800"/>
            <a:ext cx="3583569" cy="2444737"/>
            <a:chOff x="1213176" y="1844824"/>
            <a:chExt cx="2649465" cy="2150295"/>
          </a:xfrm>
        </p:grpSpPr>
        <p:grpSp>
          <p:nvGrpSpPr>
            <p:cNvPr id="23" name="Group 22"/>
            <p:cNvGrpSpPr/>
            <p:nvPr/>
          </p:nvGrpSpPr>
          <p:grpSpPr>
            <a:xfrm>
              <a:off x="1835696" y="1844824"/>
              <a:ext cx="545009" cy="1158355"/>
              <a:chOff x="3838744" y="3741523"/>
              <a:chExt cx="545009" cy="1158355"/>
            </a:xfrm>
          </p:grpSpPr>
          <p:sp>
            <p:nvSpPr>
              <p:cNvPr id="8" name="Right Arrow 7"/>
              <p:cNvSpPr/>
              <p:nvPr/>
            </p:nvSpPr>
            <p:spPr>
              <a:xfrm rot="3834569">
                <a:off x="4148951" y="4296325"/>
                <a:ext cx="45719" cy="6702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095721" y="4438213"/>
                <a:ext cx="28803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 smtClean="0"/>
                  <a:t>1</a:t>
                </a:r>
                <a:endParaRPr lang="ar-SA" sz="2400" b="1" dirty="0"/>
              </a:p>
            </p:txBody>
          </p:sp>
          <p:sp>
            <p:nvSpPr>
              <p:cNvPr id="21" name="Freeform 20"/>
              <p:cNvSpPr/>
              <p:nvPr/>
            </p:nvSpPr>
            <p:spPr>
              <a:xfrm rot="3778263">
                <a:off x="3522325" y="4057942"/>
                <a:ext cx="974959" cy="342122"/>
              </a:xfrm>
              <a:custGeom>
                <a:avLst/>
                <a:gdLst>
                  <a:gd name="connsiteX0" fmla="*/ 242956 w 1855304"/>
                  <a:gd name="connsiteY0" fmla="*/ 35339 h 379895"/>
                  <a:gd name="connsiteX1" fmla="*/ 1833217 w 1855304"/>
                  <a:gd name="connsiteY1" fmla="*/ 154608 h 379895"/>
                  <a:gd name="connsiteX2" fmla="*/ 375478 w 1855304"/>
                  <a:gd name="connsiteY2" fmla="*/ 366643 h 379895"/>
                  <a:gd name="connsiteX3" fmla="*/ 242956 w 1855304"/>
                  <a:gd name="connsiteY3" fmla="*/ 35339 h 379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55304" h="379895">
                    <a:moveTo>
                      <a:pt x="242956" y="35339"/>
                    </a:moveTo>
                    <a:cubicBezTo>
                      <a:pt x="485912" y="0"/>
                      <a:pt x="1811130" y="99391"/>
                      <a:pt x="1833217" y="154608"/>
                    </a:cubicBezTo>
                    <a:cubicBezTo>
                      <a:pt x="1855304" y="209825"/>
                      <a:pt x="640522" y="379895"/>
                      <a:pt x="375478" y="366643"/>
                    </a:cubicBezTo>
                    <a:cubicBezTo>
                      <a:pt x="110435" y="353391"/>
                      <a:pt x="0" y="70678"/>
                      <a:pt x="242956" y="35339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rot="3834569">
                <a:off x="3997618" y="4434416"/>
                <a:ext cx="97672" cy="6467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 rot="19982693">
              <a:off x="1213176" y="2425210"/>
              <a:ext cx="587464" cy="1191936"/>
              <a:chOff x="3844223" y="3738757"/>
              <a:chExt cx="587464" cy="1191936"/>
            </a:xfrm>
          </p:grpSpPr>
          <p:sp>
            <p:nvSpPr>
              <p:cNvPr id="25" name="Right Arrow 24"/>
              <p:cNvSpPr/>
              <p:nvPr/>
            </p:nvSpPr>
            <p:spPr>
              <a:xfrm rot="3834569">
                <a:off x="4148951" y="4296325"/>
                <a:ext cx="45719" cy="6702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143655" y="4469028"/>
                <a:ext cx="28803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 smtClean="0"/>
                  <a:t>3</a:t>
                </a:r>
                <a:endParaRPr lang="ar-SA" sz="2400" b="1" dirty="0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3778263">
                <a:off x="3527804" y="4055176"/>
                <a:ext cx="974959" cy="342122"/>
              </a:xfrm>
              <a:custGeom>
                <a:avLst/>
                <a:gdLst>
                  <a:gd name="connsiteX0" fmla="*/ 242956 w 1855304"/>
                  <a:gd name="connsiteY0" fmla="*/ 35339 h 379895"/>
                  <a:gd name="connsiteX1" fmla="*/ 1833217 w 1855304"/>
                  <a:gd name="connsiteY1" fmla="*/ 154608 h 379895"/>
                  <a:gd name="connsiteX2" fmla="*/ 375478 w 1855304"/>
                  <a:gd name="connsiteY2" fmla="*/ 366643 h 379895"/>
                  <a:gd name="connsiteX3" fmla="*/ 242956 w 1855304"/>
                  <a:gd name="connsiteY3" fmla="*/ 35339 h 379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55304" h="379895">
                    <a:moveTo>
                      <a:pt x="242956" y="35339"/>
                    </a:moveTo>
                    <a:cubicBezTo>
                      <a:pt x="485912" y="0"/>
                      <a:pt x="1811130" y="99391"/>
                      <a:pt x="1833217" y="154608"/>
                    </a:cubicBezTo>
                    <a:cubicBezTo>
                      <a:pt x="1855304" y="209825"/>
                      <a:pt x="640522" y="379895"/>
                      <a:pt x="375478" y="366643"/>
                    </a:cubicBezTo>
                    <a:cubicBezTo>
                      <a:pt x="110435" y="353391"/>
                      <a:pt x="0" y="70678"/>
                      <a:pt x="242956" y="35339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 smtClean="0"/>
                  <a:t>3</a:t>
                </a:r>
                <a:endParaRPr lang="ar-SA" dirty="0"/>
              </a:p>
            </p:txBody>
          </p:sp>
          <p:sp>
            <p:nvSpPr>
              <p:cNvPr id="28" name="Right Arrow 27"/>
              <p:cNvSpPr/>
              <p:nvPr/>
            </p:nvSpPr>
            <p:spPr>
              <a:xfrm rot="3834569">
                <a:off x="3997618" y="4434416"/>
                <a:ext cx="97672" cy="6467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 rot="18625327">
              <a:off x="2252397" y="3089260"/>
              <a:ext cx="619884" cy="1191833"/>
              <a:chOff x="3838744" y="3741523"/>
              <a:chExt cx="619884" cy="1191833"/>
            </a:xfrm>
          </p:grpSpPr>
          <p:sp>
            <p:nvSpPr>
              <p:cNvPr id="30" name="Right Arrow 29"/>
              <p:cNvSpPr/>
              <p:nvPr/>
            </p:nvSpPr>
            <p:spPr>
              <a:xfrm rot="3834569">
                <a:off x="4168674" y="4282205"/>
                <a:ext cx="45719" cy="6702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170596" y="4471691"/>
                <a:ext cx="28803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 smtClean="0"/>
                  <a:t>4</a:t>
                </a:r>
                <a:endParaRPr lang="ar-SA" sz="2400" b="1" dirty="0"/>
              </a:p>
            </p:txBody>
          </p:sp>
          <p:sp>
            <p:nvSpPr>
              <p:cNvPr id="32" name="Freeform 31"/>
              <p:cNvSpPr/>
              <p:nvPr/>
            </p:nvSpPr>
            <p:spPr>
              <a:xfrm rot="3778263">
                <a:off x="3522325" y="4057942"/>
                <a:ext cx="974959" cy="342122"/>
              </a:xfrm>
              <a:custGeom>
                <a:avLst/>
                <a:gdLst>
                  <a:gd name="connsiteX0" fmla="*/ 242956 w 1855304"/>
                  <a:gd name="connsiteY0" fmla="*/ 35339 h 379895"/>
                  <a:gd name="connsiteX1" fmla="*/ 1833217 w 1855304"/>
                  <a:gd name="connsiteY1" fmla="*/ 154608 h 379895"/>
                  <a:gd name="connsiteX2" fmla="*/ 375478 w 1855304"/>
                  <a:gd name="connsiteY2" fmla="*/ 366643 h 379895"/>
                  <a:gd name="connsiteX3" fmla="*/ 242956 w 1855304"/>
                  <a:gd name="connsiteY3" fmla="*/ 35339 h 379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55304" h="379895">
                    <a:moveTo>
                      <a:pt x="242956" y="35339"/>
                    </a:moveTo>
                    <a:cubicBezTo>
                      <a:pt x="485912" y="0"/>
                      <a:pt x="1811130" y="99391"/>
                      <a:pt x="1833217" y="154608"/>
                    </a:cubicBezTo>
                    <a:cubicBezTo>
                      <a:pt x="1855304" y="209825"/>
                      <a:pt x="640522" y="379895"/>
                      <a:pt x="375478" y="366643"/>
                    </a:cubicBezTo>
                    <a:cubicBezTo>
                      <a:pt x="110435" y="353391"/>
                      <a:pt x="0" y="70678"/>
                      <a:pt x="242956" y="35339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3" name="Right Arrow 32"/>
              <p:cNvSpPr/>
              <p:nvPr/>
            </p:nvSpPr>
            <p:spPr>
              <a:xfrm rot="3834569">
                <a:off x="4030704" y="4410728"/>
                <a:ext cx="97672" cy="6467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 rot="4043532">
              <a:off x="2949829" y="2097474"/>
              <a:ext cx="590768" cy="1234856"/>
              <a:chOff x="3838744" y="3741523"/>
              <a:chExt cx="590768" cy="1234856"/>
            </a:xfrm>
          </p:grpSpPr>
          <p:sp>
            <p:nvSpPr>
              <p:cNvPr id="35" name="Right Arrow 34"/>
              <p:cNvSpPr/>
              <p:nvPr/>
            </p:nvSpPr>
            <p:spPr>
              <a:xfrm rot="3834569">
                <a:off x="4148951" y="4296325"/>
                <a:ext cx="45719" cy="6702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141480" y="4514714"/>
                <a:ext cx="28803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400" b="1" dirty="0" smtClean="0"/>
                  <a:t>2</a:t>
                </a:r>
                <a:endParaRPr lang="ar-SA" sz="2400" b="1" dirty="0"/>
              </a:p>
            </p:txBody>
          </p:sp>
          <p:sp>
            <p:nvSpPr>
              <p:cNvPr id="37" name="Freeform 36"/>
              <p:cNvSpPr/>
              <p:nvPr/>
            </p:nvSpPr>
            <p:spPr>
              <a:xfrm rot="3778263">
                <a:off x="3522325" y="4057942"/>
                <a:ext cx="974959" cy="342122"/>
              </a:xfrm>
              <a:custGeom>
                <a:avLst/>
                <a:gdLst>
                  <a:gd name="connsiteX0" fmla="*/ 242956 w 1855304"/>
                  <a:gd name="connsiteY0" fmla="*/ 35339 h 379895"/>
                  <a:gd name="connsiteX1" fmla="*/ 1833217 w 1855304"/>
                  <a:gd name="connsiteY1" fmla="*/ 154608 h 379895"/>
                  <a:gd name="connsiteX2" fmla="*/ 375478 w 1855304"/>
                  <a:gd name="connsiteY2" fmla="*/ 366643 h 379895"/>
                  <a:gd name="connsiteX3" fmla="*/ 242956 w 1855304"/>
                  <a:gd name="connsiteY3" fmla="*/ 35339 h 379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55304" h="379895">
                    <a:moveTo>
                      <a:pt x="242956" y="35339"/>
                    </a:moveTo>
                    <a:cubicBezTo>
                      <a:pt x="485912" y="0"/>
                      <a:pt x="1811130" y="99391"/>
                      <a:pt x="1833217" y="154608"/>
                    </a:cubicBezTo>
                    <a:cubicBezTo>
                      <a:pt x="1855304" y="209825"/>
                      <a:pt x="640522" y="379895"/>
                      <a:pt x="375478" y="366643"/>
                    </a:cubicBezTo>
                    <a:cubicBezTo>
                      <a:pt x="110435" y="353391"/>
                      <a:pt x="0" y="70678"/>
                      <a:pt x="242956" y="35339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8" name="Right Arrow 37"/>
              <p:cNvSpPr/>
              <p:nvPr/>
            </p:nvSpPr>
            <p:spPr>
              <a:xfrm rot="3834569">
                <a:off x="3997618" y="4434416"/>
                <a:ext cx="97672" cy="6467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cxnSp>
          <p:nvCxnSpPr>
            <p:cNvPr id="41" name="Straight Arrow Connector 40"/>
            <p:cNvCxnSpPr>
              <a:stCxn id="16" idx="3"/>
            </p:cNvCxnSpPr>
            <p:nvPr/>
          </p:nvCxnSpPr>
          <p:spPr>
            <a:xfrm>
              <a:off x="2380705" y="2772347"/>
              <a:ext cx="562888" cy="1536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endCxn id="26" idx="3"/>
            </p:cNvCxnSpPr>
            <p:nvPr/>
          </p:nvCxnSpPr>
          <p:spPr>
            <a:xfrm flipH="1">
              <a:off x="1904986" y="2794855"/>
              <a:ext cx="294164" cy="3957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2277940" y="2858191"/>
              <a:ext cx="490880" cy="8329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31" idx="3"/>
            </p:cNvCxnSpPr>
            <p:nvPr/>
          </p:nvCxnSpPr>
          <p:spPr>
            <a:xfrm flipH="1">
              <a:off x="3033994" y="3068960"/>
              <a:ext cx="94284" cy="6260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1547664" y="5085184"/>
            <a:ext cx="1161702" cy="679974"/>
            <a:chOff x="4867439" y="3682945"/>
            <a:chExt cx="1161702" cy="679974"/>
          </a:xfrm>
        </p:grpSpPr>
        <p:sp>
          <p:nvSpPr>
            <p:cNvPr id="51" name="Right Arrow 50"/>
            <p:cNvSpPr/>
            <p:nvPr/>
          </p:nvSpPr>
          <p:spPr>
            <a:xfrm rot="2217262">
              <a:off x="5595667" y="3868059"/>
              <a:ext cx="45719" cy="6702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" name="TextBox 51"/>
            <p:cNvSpPr txBox="1"/>
            <p:nvPr/>
          </p:nvSpPr>
          <p:spPr>
            <a:xfrm rot="19982693">
              <a:off x="5741109" y="3901254"/>
              <a:ext cx="28803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 smtClean="0"/>
                <a:t>3</a:t>
              </a:r>
              <a:endParaRPr lang="ar-SA" sz="2400" b="1" dirty="0"/>
            </a:p>
          </p:txBody>
        </p:sp>
        <p:sp>
          <p:nvSpPr>
            <p:cNvPr id="53" name="Freeform 52"/>
            <p:cNvSpPr/>
            <p:nvPr/>
          </p:nvSpPr>
          <p:spPr>
            <a:xfrm rot="2160956">
              <a:off x="4867439" y="3682945"/>
              <a:ext cx="974959" cy="342122"/>
            </a:xfrm>
            <a:custGeom>
              <a:avLst/>
              <a:gdLst>
                <a:gd name="connsiteX0" fmla="*/ 242956 w 1855304"/>
                <a:gd name="connsiteY0" fmla="*/ 35339 h 379895"/>
                <a:gd name="connsiteX1" fmla="*/ 1833217 w 1855304"/>
                <a:gd name="connsiteY1" fmla="*/ 154608 h 379895"/>
                <a:gd name="connsiteX2" fmla="*/ 375478 w 1855304"/>
                <a:gd name="connsiteY2" fmla="*/ 366643 h 379895"/>
                <a:gd name="connsiteX3" fmla="*/ 242956 w 1855304"/>
                <a:gd name="connsiteY3" fmla="*/ 35339 h 379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5304" h="379895">
                  <a:moveTo>
                    <a:pt x="242956" y="35339"/>
                  </a:moveTo>
                  <a:cubicBezTo>
                    <a:pt x="485912" y="0"/>
                    <a:pt x="1811130" y="99391"/>
                    <a:pt x="1833217" y="154608"/>
                  </a:cubicBezTo>
                  <a:cubicBezTo>
                    <a:pt x="1855304" y="209825"/>
                    <a:pt x="640522" y="379895"/>
                    <a:pt x="375478" y="366643"/>
                  </a:cubicBezTo>
                  <a:cubicBezTo>
                    <a:pt x="110435" y="353391"/>
                    <a:pt x="0" y="70678"/>
                    <a:pt x="242956" y="35339"/>
                  </a:cubicBez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/>
                <a:t>3</a:t>
              </a:r>
              <a:endParaRPr lang="ar-SA" dirty="0"/>
            </a:p>
          </p:txBody>
        </p:sp>
        <p:sp>
          <p:nvSpPr>
            <p:cNvPr id="54" name="Right Arrow 53"/>
            <p:cNvSpPr/>
            <p:nvPr/>
          </p:nvSpPr>
          <p:spPr>
            <a:xfrm rot="2217262">
              <a:off x="5445725" y="4027927"/>
              <a:ext cx="97672" cy="6467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395536" y="1700808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Graphically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23528" y="4293096"/>
            <a:ext cx="18002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A loop: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 raw from an element to itself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Relations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1852</Words>
  <Application>Microsoft Office PowerPoint</Application>
  <PresentationFormat>On-screen Show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سمة Office</vt:lpstr>
      <vt:lpstr>8.1 Relations and Their Properties</vt:lpstr>
      <vt:lpstr>The Binary Relation</vt:lpstr>
      <vt:lpstr>Slide 3</vt:lpstr>
      <vt:lpstr>Slide 4</vt:lpstr>
      <vt:lpstr>Functions as Relations</vt:lpstr>
      <vt:lpstr>Relations on a Set</vt:lpstr>
      <vt:lpstr>Slide 7</vt:lpstr>
      <vt:lpstr>Slide 8</vt:lpstr>
      <vt:lpstr>Properties of Relations</vt:lpstr>
      <vt:lpstr>Reflexive &amp; irreflexive</vt:lpstr>
      <vt:lpstr>Slide 11</vt:lpstr>
      <vt:lpstr>Slide 12</vt:lpstr>
      <vt:lpstr>Symmetric  &amp; Antisymmetric</vt:lpstr>
      <vt:lpstr>EXAMPLE 10 </vt:lpstr>
      <vt:lpstr>Slide 15</vt:lpstr>
      <vt:lpstr>:Remark1</vt:lpstr>
      <vt:lpstr>Slide 17</vt:lpstr>
      <vt:lpstr>Transitive</vt:lpstr>
      <vt:lpstr>Slide 19</vt:lpstr>
      <vt:lpstr>Combining Relations</vt:lpstr>
      <vt:lpstr>The composition of two relations</vt:lpstr>
      <vt:lpstr>Slide 22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Relations and Their Properties</dc:title>
  <dc:creator>Zainab</dc:creator>
  <cp:lastModifiedBy>Maryam</cp:lastModifiedBy>
  <cp:revision>72</cp:revision>
  <dcterms:created xsi:type="dcterms:W3CDTF">2013-02-11T12:25:49Z</dcterms:created>
  <dcterms:modified xsi:type="dcterms:W3CDTF">2015-10-17T09:33:40Z</dcterms:modified>
</cp:coreProperties>
</file>