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63" r:id="rId5"/>
    <p:sldId id="260" r:id="rId6"/>
    <p:sldId id="269" r:id="rId7"/>
    <p:sldId id="262" r:id="rId8"/>
    <p:sldId id="265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>
        <p:scale>
          <a:sx n="50" d="100"/>
          <a:sy n="50" d="100"/>
        </p:scale>
        <p:origin x="-808" y="-8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printerSettings" Target="printerSettings/printerSettings1.bin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46534" y="3085765"/>
            <a:ext cx="11262866" cy="33048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1191" y="1020431"/>
            <a:ext cx="10993549" cy="1475013"/>
          </a:xfrm>
          <a:effectLst/>
        </p:spPr>
        <p:txBody>
          <a:bodyPr anchor="b">
            <a:normAutofit/>
          </a:bodyPr>
          <a:lstStyle>
            <a:lvl1pPr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x-none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81194" y="2495445"/>
            <a:ext cx="10993546" cy="590321"/>
          </a:xfrm>
        </p:spPr>
        <p:txBody>
          <a:bodyPr anchor="t">
            <a:normAutofit/>
          </a:bodyPr>
          <a:lstStyle>
            <a:lvl1pPr marL="0" indent="0" algn="l">
              <a:buNone/>
              <a:defRPr sz="1600" cap="all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x-none" smtClean="0"/>
              <a:t>انقر لتحرير نمط العنوان الثانوي الرئيسي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605951" y="5956137"/>
            <a:ext cx="284480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5/22/15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81192" y="5951811"/>
            <a:ext cx="691721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58300" y="5956137"/>
            <a:ext cx="101644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0286" y="614407"/>
            <a:ext cx="11309338" cy="118929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013800"/>
          </a:xfrm>
        </p:spPr>
        <p:txBody>
          <a:bodyPr/>
          <a:lstStyle/>
          <a:p>
            <a:r>
              <a:rPr lang="x-none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x-none" smtClean="0"/>
              <a:t>انقر لتحرير أنماط النص الرئيسي</a:t>
            </a:r>
          </a:p>
          <a:p>
            <a:pPr lvl="1"/>
            <a:r>
              <a:rPr lang="x-none" smtClean="0"/>
              <a:t>المستوى الثاني</a:t>
            </a:r>
          </a:p>
          <a:p>
            <a:pPr lvl="2"/>
            <a:r>
              <a:rPr lang="x-none" smtClean="0"/>
              <a:t>المستوى الثالث</a:t>
            </a:r>
          </a:p>
          <a:p>
            <a:pPr lvl="3"/>
            <a:r>
              <a:rPr lang="x-none" smtClean="0"/>
              <a:t>المستوى الرابع</a:t>
            </a:r>
          </a:p>
          <a:p>
            <a:pPr lvl="4"/>
            <a:r>
              <a:rPr lang="x-none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5/22/15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8839201" y="599725"/>
            <a:ext cx="2906817" cy="58169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1" y="675726"/>
            <a:ext cx="2004164" cy="5183073"/>
          </a:xfrm>
        </p:spPr>
        <p:txBody>
          <a:bodyPr vert="eaVert"/>
          <a:lstStyle/>
          <a:p>
            <a:r>
              <a:rPr lang="x-none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4923" y="675726"/>
            <a:ext cx="7896279" cy="5183073"/>
          </a:xfrm>
        </p:spPr>
        <p:txBody>
          <a:bodyPr vert="eaVert" anchor="t"/>
          <a:lstStyle/>
          <a:p>
            <a:pPr lvl="0"/>
            <a:r>
              <a:rPr lang="x-none" smtClean="0"/>
              <a:t>انقر لتحرير أنماط النص الرئيسي</a:t>
            </a:r>
          </a:p>
          <a:p>
            <a:pPr lvl="1"/>
            <a:r>
              <a:rPr lang="x-none" smtClean="0"/>
              <a:t>المستوى الثاني</a:t>
            </a:r>
          </a:p>
          <a:p>
            <a:pPr lvl="2"/>
            <a:r>
              <a:rPr lang="x-none" smtClean="0"/>
              <a:t>المستوى الثالث</a:t>
            </a:r>
          </a:p>
          <a:p>
            <a:pPr lvl="3"/>
            <a:r>
              <a:rPr lang="x-none" smtClean="0"/>
              <a:t>المستوى الرابع</a:t>
            </a:r>
          </a:p>
          <a:p>
            <a:pPr lvl="4"/>
            <a:r>
              <a:rPr lang="x-none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93673" y="5956137"/>
            <a:ext cx="1328141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5/22/15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74923" y="5951811"/>
            <a:ext cx="7896279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46615" y="5956137"/>
            <a:ext cx="1164195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0286" y="614407"/>
            <a:ext cx="11309338" cy="118929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013800"/>
          </a:xfrm>
        </p:spPr>
        <p:txBody>
          <a:bodyPr/>
          <a:lstStyle/>
          <a:p>
            <a:r>
              <a:rPr lang="x-none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1192" y="2180496"/>
            <a:ext cx="11029615" cy="3678303"/>
          </a:xfrm>
        </p:spPr>
        <p:txBody>
          <a:bodyPr/>
          <a:lstStyle/>
          <a:p>
            <a:pPr lvl="0"/>
            <a:r>
              <a:rPr lang="x-none" smtClean="0"/>
              <a:t>انقر لتحرير أنماط النص الرئيسي</a:t>
            </a:r>
          </a:p>
          <a:p>
            <a:pPr lvl="1"/>
            <a:r>
              <a:rPr lang="x-none" smtClean="0"/>
              <a:t>المستوى الثاني</a:t>
            </a:r>
          </a:p>
          <a:p>
            <a:pPr lvl="2"/>
            <a:r>
              <a:rPr lang="x-none" smtClean="0"/>
              <a:t>المستوى الثالث</a:t>
            </a:r>
          </a:p>
          <a:p>
            <a:pPr lvl="3"/>
            <a:r>
              <a:rPr lang="x-none" smtClean="0"/>
              <a:t>المستوى الرابع</a:t>
            </a:r>
          </a:p>
          <a:p>
            <a:pPr lvl="4"/>
            <a:r>
              <a:rPr lang="x-none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5/22/15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58300" y="5956137"/>
            <a:ext cx="1052508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7817" y="5141974"/>
            <a:ext cx="11290860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3043910"/>
            <a:ext cx="11029615" cy="1497507"/>
          </a:xfrm>
        </p:spPr>
        <p:txBody>
          <a:bodyPr anchor="b">
            <a:normAutofit/>
          </a:bodyPr>
          <a:lstStyle>
            <a:lvl1pPr algn="l">
              <a:defRPr sz="3600" b="0" cap="all">
                <a:solidFill>
                  <a:schemeClr val="accent1"/>
                </a:solidFill>
              </a:defRPr>
            </a:lvl1pPr>
          </a:lstStyle>
          <a:p>
            <a:r>
              <a:rPr lang="x-none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4541417"/>
            <a:ext cx="11029615" cy="600556"/>
          </a:xfrm>
        </p:spPr>
        <p:txBody>
          <a:bodyPr anchor="t">
            <a:normAutofit/>
          </a:bodyPr>
          <a:lstStyle>
            <a:lvl1pPr marL="0" indent="0" algn="l">
              <a:buNone/>
              <a:defRPr sz="1800" cap="all">
                <a:solidFill>
                  <a:schemeClr val="accent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x-none" smtClean="0"/>
              <a:t>انقر لتحرير أنماط النص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5/22/15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5982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729658"/>
            <a:ext cx="11029616" cy="988332"/>
          </a:xfrm>
        </p:spPr>
        <p:txBody>
          <a:bodyPr/>
          <a:lstStyle/>
          <a:p>
            <a:r>
              <a:rPr lang="x-none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81193" y="2228003"/>
            <a:ext cx="5422390" cy="3633047"/>
          </a:xfrm>
        </p:spPr>
        <p:txBody>
          <a:bodyPr>
            <a:normAutofit/>
          </a:bodyPr>
          <a:lstStyle/>
          <a:p>
            <a:pPr lvl="0"/>
            <a:r>
              <a:rPr lang="x-none" smtClean="0"/>
              <a:t>انقر لتحرير أنماط النص الرئيسي</a:t>
            </a:r>
          </a:p>
          <a:p>
            <a:pPr lvl="1"/>
            <a:r>
              <a:rPr lang="x-none" smtClean="0"/>
              <a:t>المستوى الثاني</a:t>
            </a:r>
          </a:p>
          <a:p>
            <a:pPr lvl="2"/>
            <a:r>
              <a:rPr lang="x-none" smtClean="0"/>
              <a:t>المستوى الثالث</a:t>
            </a:r>
          </a:p>
          <a:p>
            <a:pPr lvl="3"/>
            <a:r>
              <a:rPr lang="x-none" smtClean="0"/>
              <a:t>المستوى الرابع</a:t>
            </a:r>
          </a:p>
          <a:p>
            <a:pPr lvl="4"/>
            <a:r>
              <a:rPr lang="x-none" smtClean="0"/>
              <a:t>المستوى الخامس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8417" y="2228003"/>
            <a:ext cx="5422392" cy="3633047"/>
          </a:xfrm>
        </p:spPr>
        <p:txBody>
          <a:bodyPr>
            <a:normAutofit/>
          </a:bodyPr>
          <a:lstStyle/>
          <a:p>
            <a:pPr lvl="0"/>
            <a:r>
              <a:rPr lang="x-none" smtClean="0"/>
              <a:t>انقر لتحرير أنماط النص الرئيسي</a:t>
            </a:r>
          </a:p>
          <a:p>
            <a:pPr lvl="1"/>
            <a:r>
              <a:rPr lang="x-none" smtClean="0"/>
              <a:t>المستوى الثاني</a:t>
            </a:r>
          </a:p>
          <a:p>
            <a:pPr lvl="2"/>
            <a:r>
              <a:rPr lang="x-none" smtClean="0"/>
              <a:t>المستوى الثالث</a:t>
            </a:r>
          </a:p>
          <a:p>
            <a:pPr lvl="3"/>
            <a:r>
              <a:rPr lang="x-none" smtClean="0"/>
              <a:t>المستوى الرابع</a:t>
            </a:r>
          </a:p>
          <a:p>
            <a:pPr lvl="4"/>
            <a:r>
              <a:rPr lang="x-none" smtClean="0"/>
              <a:t>المستوى الخامس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5/22/15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>
            <a:spLocks noChangeAspect="1"/>
          </p:cNvSpPr>
          <p:nvPr/>
        </p:nvSpPr>
        <p:spPr>
          <a:xfrm>
            <a:off x="445982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581193" y="729658"/>
            <a:ext cx="11029616" cy="988332"/>
          </a:xfrm>
        </p:spPr>
        <p:txBody>
          <a:bodyPr/>
          <a:lstStyle/>
          <a:p>
            <a:r>
              <a:rPr lang="x-none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7219" y="2250892"/>
            <a:ext cx="5087075" cy="536005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x-none" smtClean="0"/>
              <a:t>انقر لتحرير أنماط النص الرئيسي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1194" y="2926052"/>
            <a:ext cx="5393100" cy="2934999"/>
          </a:xfrm>
        </p:spPr>
        <p:txBody>
          <a:bodyPr anchor="t">
            <a:normAutofit/>
          </a:bodyPr>
          <a:lstStyle/>
          <a:p>
            <a:pPr lvl="0"/>
            <a:r>
              <a:rPr lang="x-none" smtClean="0"/>
              <a:t>انقر لتحرير أنماط النص الرئيسي</a:t>
            </a:r>
          </a:p>
          <a:p>
            <a:pPr lvl="1"/>
            <a:r>
              <a:rPr lang="x-none" smtClean="0"/>
              <a:t>المستوى الثاني</a:t>
            </a:r>
          </a:p>
          <a:p>
            <a:pPr lvl="2"/>
            <a:r>
              <a:rPr lang="x-none" smtClean="0"/>
              <a:t>المستوى الثالث</a:t>
            </a:r>
          </a:p>
          <a:p>
            <a:pPr lvl="3"/>
            <a:r>
              <a:rPr lang="x-none" smtClean="0"/>
              <a:t>المستوى الرابع</a:t>
            </a:r>
          </a:p>
          <a:p>
            <a:pPr lvl="4"/>
            <a:r>
              <a:rPr lang="x-none" smtClean="0"/>
              <a:t>المستوى الخامس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3735" y="2250892"/>
            <a:ext cx="5087073" cy="553373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x-none" smtClean="0"/>
              <a:t>انقر لتحرير أنماط النص الرئيسي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709" y="2926052"/>
            <a:ext cx="5393100" cy="2934999"/>
          </a:xfrm>
        </p:spPr>
        <p:txBody>
          <a:bodyPr anchor="t">
            <a:normAutofit/>
          </a:bodyPr>
          <a:lstStyle/>
          <a:p>
            <a:pPr lvl="0"/>
            <a:r>
              <a:rPr lang="x-none" smtClean="0"/>
              <a:t>انقر لتحرير أنماط النص الرئيسي</a:t>
            </a:r>
          </a:p>
          <a:p>
            <a:pPr lvl="1"/>
            <a:r>
              <a:rPr lang="x-none" smtClean="0"/>
              <a:t>المستوى الثاني</a:t>
            </a:r>
          </a:p>
          <a:p>
            <a:pPr lvl="2"/>
            <a:r>
              <a:rPr lang="x-none" smtClean="0"/>
              <a:t>المستوى الثالث</a:t>
            </a:r>
          </a:p>
          <a:p>
            <a:pPr lvl="3"/>
            <a:r>
              <a:rPr lang="x-none" smtClean="0"/>
              <a:t>المستوى الرابع</a:t>
            </a:r>
          </a:p>
          <a:p>
            <a:pPr lvl="4"/>
            <a:r>
              <a:rPr lang="x-none" smtClean="0"/>
              <a:t>المستوى الخامس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5/22/15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0683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575894" y="729658"/>
            <a:ext cx="11029616" cy="988332"/>
          </a:xfrm>
        </p:spPr>
        <p:txBody>
          <a:bodyPr/>
          <a:lstStyle/>
          <a:p>
            <a:r>
              <a:rPr lang="x-none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5/22/15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5/22/15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>
            <a:spLocks noChangeAspect="1"/>
          </p:cNvSpPr>
          <p:nvPr/>
        </p:nvSpPr>
        <p:spPr>
          <a:xfrm>
            <a:off x="447817" y="5141973"/>
            <a:ext cx="11298200" cy="127470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5262296"/>
            <a:ext cx="4909445" cy="689514"/>
          </a:xfrm>
        </p:spPr>
        <p:txBody>
          <a:bodyPr anchor="ctr"/>
          <a:lstStyle>
            <a:lvl1pPr algn="l">
              <a:defRPr sz="2000" b="0"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x-none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7816" y="601200"/>
            <a:ext cx="11292840" cy="4204800"/>
          </a:xfrm>
        </p:spPr>
        <p:txBody>
          <a:bodyPr anchor="ctr">
            <a:normAutofit/>
          </a:bodyPr>
          <a:lstStyle>
            <a:lvl1pPr>
              <a:defRPr sz="2000">
                <a:solidFill>
                  <a:schemeClr val="tx2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 sz="1400">
                <a:solidFill>
                  <a:schemeClr val="tx2"/>
                </a:solidFill>
              </a:defRPr>
            </a:lvl4pPr>
            <a:lvl5pPr>
              <a:defRPr sz="1400">
                <a:solidFill>
                  <a:schemeClr val="tx2"/>
                </a:solidFill>
              </a:defRPr>
            </a:lvl5pPr>
            <a:lvl6pPr>
              <a:defRPr sz="1400">
                <a:solidFill>
                  <a:schemeClr val="tx2"/>
                </a:solidFill>
              </a:defRPr>
            </a:lvl6pPr>
            <a:lvl7pPr>
              <a:defRPr sz="1400">
                <a:solidFill>
                  <a:schemeClr val="tx2"/>
                </a:solidFill>
              </a:defRPr>
            </a:lvl7pPr>
            <a:lvl8pPr>
              <a:defRPr sz="1400">
                <a:solidFill>
                  <a:schemeClr val="tx2"/>
                </a:solidFill>
              </a:defRPr>
            </a:lvl8pPr>
            <a:lvl9pPr>
              <a:defRPr sz="1400">
                <a:solidFill>
                  <a:schemeClr val="tx2"/>
                </a:solidFill>
              </a:defRPr>
            </a:lvl9pPr>
          </a:lstStyle>
          <a:p>
            <a:pPr lvl="0"/>
            <a:r>
              <a:rPr lang="x-none" smtClean="0"/>
              <a:t>انقر لتحرير أنماط النص الرئيسي</a:t>
            </a:r>
          </a:p>
          <a:p>
            <a:pPr lvl="1"/>
            <a:r>
              <a:rPr lang="x-none" smtClean="0"/>
              <a:t>المستوى الثاني</a:t>
            </a:r>
          </a:p>
          <a:p>
            <a:pPr lvl="2"/>
            <a:r>
              <a:rPr lang="x-none" smtClean="0"/>
              <a:t>المستوى الثالث</a:t>
            </a:r>
          </a:p>
          <a:p>
            <a:pPr lvl="3"/>
            <a:r>
              <a:rPr lang="x-none" smtClean="0"/>
              <a:t>المستوى الرابع</a:t>
            </a:r>
          </a:p>
          <a:p>
            <a:pPr lvl="4"/>
            <a:r>
              <a:rPr lang="x-none" smtClean="0"/>
              <a:t>المستوى الخامس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40823" y="5262296"/>
            <a:ext cx="5869987" cy="689515"/>
          </a:xfrm>
        </p:spPr>
        <p:txBody>
          <a:bodyPr anchor="ctr">
            <a:normAutofit/>
          </a:bodyPr>
          <a:lstStyle>
            <a:lvl1pPr marL="0" indent="0" algn="r">
              <a:buNone/>
              <a:defRPr sz="1100">
                <a:solidFill>
                  <a:schemeClr val="bg1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x-none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5/22/15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مع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4693389"/>
            <a:ext cx="11029616" cy="566738"/>
          </a:xfrm>
        </p:spPr>
        <p:txBody>
          <a:bodyPr anchor="b">
            <a:normAutofit/>
          </a:bodyPr>
          <a:lstStyle>
            <a:lvl1pPr algn="l">
              <a:defRPr sz="2400" b="0">
                <a:solidFill>
                  <a:schemeClr val="accent1"/>
                </a:solidFill>
              </a:defRPr>
            </a:lvl1pPr>
          </a:lstStyle>
          <a:p>
            <a:r>
              <a:rPr lang="x-none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47817" y="599725"/>
            <a:ext cx="11290859" cy="355725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x-none" smtClean="0"/>
              <a:t>انقر فوق الأيقونة لإضافة صورة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81192" y="5260127"/>
            <a:ext cx="11029617" cy="598671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x-none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5/22/15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81192" y="705124"/>
            <a:ext cx="11029616" cy="118955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x-none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2336003"/>
            <a:ext cx="11029616" cy="35227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x-none" smtClean="0"/>
              <a:t>انقر لتحرير أنماط النص الرئيسي</a:t>
            </a:r>
          </a:p>
          <a:p>
            <a:pPr lvl="1"/>
            <a:r>
              <a:rPr lang="x-none" smtClean="0"/>
              <a:t>المستوى الثاني</a:t>
            </a:r>
          </a:p>
          <a:p>
            <a:pPr lvl="2"/>
            <a:r>
              <a:rPr lang="x-none" smtClean="0"/>
              <a:t>المستوى الثالث</a:t>
            </a:r>
          </a:p>
          <a:p>
            <a:pPr lvl="3"/>
            <a:r>
              <a:rPr lang="x-none" smtClean="0"/>
              <a:t>المستوى الرابع</a:t>
            </a:r>
          </a:p>
          <a:p>
            <a:pPr lvl="4"/>
            <a:r>
              <a:rPr lang="x-none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05951" y="5956137"/>
            <a:ext cx="28447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5/22/15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1192" y="5951811"/>
            <a:ext cx="69172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cap="all">
                <a:solidFill>
                  <a:schemeClr val="accent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58300" y="5956137"/>
            <a:ext cx="10525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446534" y="457200"/>
            <a:ext cx="3703320" cy="9499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8042147" y="453643"/>
            <a:ext cx="3703320" cy="98554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4241830" y="457200"/>
            <a:ext cx="3703320" cy="9144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457200" rtl="1" eaLnBrk="1" latinLnBrk="0" hangingPunct="1">
        <a:spcBef>
          <a:spcPct val="0"/>
        </a:spcBef>
        <a:buNone/>
        <a:defRPr sz="2800" b="0" kern="1200" cap="all">
          <a:solidFill>
            <a:schemeClr val="bg1"/>
          </a:solidFill>
          <a:latin typeface="+mj-lt"/>
          <a:ea typeface="+mj-ea"/>
          <a:cs typeface="+mj-cs"/>
        </a:defRPr>
      </a:lvl1pPr>
      <a:lvl2pPr rtl="1" eaLnBrk="1" hangingPunct="1">
        <a:defRPr>
          <a:solidFill>
            <a:schemeClr val="tx2"/>
          </a:solidFill>
        </a:defRPr>
      </a:lvl2pPr>
      <a:lvl3pPr rtl="1" eaLnBrk="1" hangingPunct="1">
        <a:defRPr>
          <a:solidFill>
            <a:schemeClr val="tx2"/>
          </a:solidFill>
        </a:defRPr>
      </a:lvl3pPr>
      <a:lvl4pPr rtl="1" eaLnBrk="1" hangingPunct="1">
        <a:defRPr>
          <a:solidFill>
            <a:schemeClr val="tx2"/>
          </a:solidFill>
        </a:defRPr>
      </a:lvl4pPr>
      <a:lvl5pPr rtl="1" eaLnBrk="1" hangingPunct="1">
        <a:defRPr>
          <a:solidFill>
            <a:schemeClr val="tx2"/>
          </a:solidFill>
        </a:defRPr>
      </a:lvl5pPr>
      <a:lvl6pPr rtl="1" eaLnBrk="1" hangingPunct="1">
        <a:defRPr>
          <a:solidFill>
            <a:schemeClr val="tx2"/>
          </a:solidFill>
        </a:defRPr>
      </a:lvl6pPr>
      <a:lvl7pPr rtl="1" eaLnBrk="1" hangingPunct="1">
        <a:defRPr>
          <a:solidFill>
            <a:schemeClr val="tx2"/>
          </a:solidFill>
        </a:defRPr>
      </a:lvl7pPr>
      <a:lvl8pPr rtl="1" eaLnBrk="1" hangingPunct="1">
        <a:defRPr>
          <a:solidFill>
            <a:schemeClr val="tx2"/>
          </a:solidFill>
        </a:defRPr>
      </a:lvl8pPr>
      <a:lvl9pPr rtl="1" eaLnBrk="1" hangingPunct="1">
        <a:defRPr>
          <a:solidFill>
            <a:schemeClr val="tx2"/>
          </a:solidFill>
        </a:defRPr>
      </a:lvl9pPr>
    </p:titleStyle>
    <p:bodyStyle>
      <a:lvl1pPr marL="306000" indent="-306000" algn="r" defTabSz="457200" rtl="1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800" kern="1200">
          <a:solidFill>
            <a:schemeClr val="tx2"/>
          </a:solidFill>
          <a:latin typeface="+mn-lt"/>
          <a:ea typeface="+mn-ea"/>
          <a:cs typeface="+mn-cs"/>
        </a:defRPr>
      </a:lvl1pPr>
      <a:lvl2pPr marL="630000" indent="-306000" algn="r" defTabSz="457200" rtl="1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600" kern="1200">
          <a:solidFill>
            <a:schemeClr val="tx2"/>
          </a:solidFill>
          <a:latin typeface="+mn-lt"/>
          <a:ea typeface="+mn-ea"/>
          <a:cs typeface="+mn-cs"/>
        </a:defRPr>
      </a:lvl2pPr>
      <a:lvl3pPr marL="900000" indent="-270000" algn="r" defTabSz="457200" rtl="1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400" kern="1200">
          <a:solidFill>
            <a:schemeClr val="tx2"/>
          </a:solidFill>
          <a:latin typeface="+mn-lt"/>
          <a:ea typeface="+mn-ea"/>
          <a:cs typeface="+mn-cs"/>
        </a:defRPr>
      </a:lvl3pPr>
      <a:lvl4pPr marL="1242000" indent="-234000" algn="r" defTabSz="457200" rtl="1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4pPr>
      <a:lvl5pPr marL="1602000" indent="-234000" algn="r" defTabSz="457200" rtl="1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5pPr>
      <a:lvl6pPr marL="1900000" indent="-228600" algn="r" defTabSz="457200" rtl="1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2200000" indent="-228600" algn="r" defTabSz="457200" rtl="1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500000" indent="-228600" algn="r" defTabSz="457200" rtl="1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800000" indent="-228600" algn="r" defTabSz="457200" rtl="1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REPORT STYLE</a:t>
            </a:r>
            <a:endParaRPr lang="x-none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27897188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716280" y="1701076"/>
            <a:ext cx="8031480" cy="15927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solidFill>
                  <a:schemeClr val="accent1"/>
                </a:solidFill>
              </a:rPr>
              <a:t>A reader of a successful report should:</a:t>
            </a:r>
            <a:endParaRPr lang="x-none" dirty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x-none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Understand </a:t>
            </a:r>
            <a:r>
              <a:rPr lang="x-none" dirty="0">
                <a:solidFill>
                  <a:schemeClr val="tx2">
                    <a:lumMod val="60000"/>
                    <a:lumOff val="40000"/>
                  </a:schemeClr>
                </a:solidFill>
              </a:rPr>
              <a:t>it without </a:t>
            </a:r>
            <a:r>
              <a:rPr lang="x-none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effort</a:t>
            </a:r>
            <a:r>
              <a:rPr lang="x-none" dirty="0">
                <a:solidFill>
                  <a:schemeClr val="tx2">
                    <a:lumMod val="60000"/>
                    <a:lumOff val="40000"/>
                  </a:schemeClr>
                </a:solidFill>
              </a:rPr>
              <a:t>.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x-none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Accept</a:t>
            </a:r>
            <a:r>
              <a:rPr lang="x-none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x-none" dirty="0" err="1">
                <a:solidFill>
                  <a:schemeClr val="tx2">
                    <a:lumMod val="60000"/>
                    <a:lumOff val="40000"/>
                  </a:schemeClr>
                </a:solidFill>
              </a:rPr>
              <a:t>the</a:t>
            </a:r>
            <a:r>
              <a:rPr lang="x-none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x-none" dirty="0" err="1">
                <a:solidFill>
                  <a:schemeClr val="tx2">
                    <a:lumMod val="60000"/>
                    <a:lumOff val="40000"/>
                  </a:schemeClr>
                </a:solidFill>
              </a:rPr>
              <a:t>facts</a:t>
            </a:r>
            <a:r>
              <a:rPr lang="x-none" dirty="0">
                <a:solidFill>
                  <a:schemeClr val="tx2">
                    <a:lumMod val="60000"/>
                    <a:lumOff val="40000"/>
                  </a:schemeClr>
                </a:solidFill>
              </a:rPr>
              <a:t>, </a:t>
            </a:r>
            <a:r>
              <a:rPr lang="x-none" dirty="0" err="1">
                <a:solidFill>
                  <a:schemeClr val="tx2">
                    <a:lumMod val="60000"/>
                    <a:lumOff val="40000"/>
                  </a:schemeClr>
                </a:solidFill>
              </a:rPr>
              <a:t>findings</a:t>
            </a:r>
            <a:r>
              <a:rPr lang="x-none" dirty="0">
                <a:solidFill>
                  <a:schemeClr val="tx2">
                    <a:lumMod val="60000"/>
                    <a:lumOff val="40000"/>
                  </a:schemeClr>
                </a:solidFill>
              </a:rPr>
              <a:t>, </a:t>
            </a:r>
            <a:r>
              <a:rPr lang="x-none" dirty="0" err="1">
                <a:solidFill>
                  <a:schemeClr val="tx2">
                    <a:lumMod val="60000"/>
                    <a:lumOff val="40000"/>
                  </a:schemeClr>
                </a:solidFill>
              </a:rPr>
              <a:t>conclusions</a:t>
            </a:r>
            <a:r>
              <a:rPr lang="x-none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x-none" dirty="0" err="1">
                <a:solidFill>
                  <a:schemeClr val="tx2">
                    <a:lumMod val="60000"/>
                    <a:lumOff val="40000"/>
                  </a:schemeClr>
                </a:solidFill>
              </a:rPr>
              <a:t>and</a:t>
            </a:r>
            <a:r>
              <a:rPr lang="x-none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x-none" dirty="0" err="1">
                <a:solidFill>
                  <a:schemeClr val="tx2">
                    <a:lumMod val="60000"/>
                    <a:lumOff val="40000"/>
                  </a:schemeClr>
                </a:solidFill>
              </a:rPr>
              <a:t>recommendations</a:t>
            </a:r>
            <a:r>
              <a:rPr lang="x-none" dirty="0">
                <a:solidFill>
                  <a:schemeClr val="tx2">
                    <a:lumMod val="60000"/>
                    <a:lumOff val="40000"/>
                  </a:schemeClr>
                </a:solidFill>
              </a:rPr>
              <a:t>.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x-none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Decide</a:t>
            </a:r>
            <a:r>
              <a:rPr lang="x-none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x-none" dirty="0" err="1">
                <a:solidFill>
                  <a:schemeClr val="tx2">
                    <a:lumMod val="60000"/>
                    <a:lumOff val="40000"/>
                  </a:schemeClr>
                </a:solidFill>
              </a:rPr>
              <a:t>to</a:t>
            </a:r>
            <a:r>
              <a:rPr lang="x-none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x-none" dirty="0" err="1">
                <a:solidFill>
                  <a:schemeClr val="tx2">
                    <a:lumMod val="60000"/>
                    <a:lumOff val="40000"/>
                  </a:schemeClr>
                </a:solidFill>
              </a:rPr>
              <a:t>take</a:t>
            </a:r>
            <a:r>
              <a:rPr lang="x-none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x-none" dirty="0" err="1">
                <a:solidFill>
                  <a:schemeClr val="tx2">
                    <a:lumMod val="60000"/>
                    <a:lumOff val="40000"/>
                  </a:schemeClr>
                </a:solidFill>
              </a:rPr>
              <a:t>the</a:t>
            </a:r>
            <a:r>
              <a:rPr lang="x-none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x-none" dirty="0" err="1">
                <a:solidFill>
                  <a:schemeClr val="tx2">
                    <a:lumMod val="60000"/>
                    <a:lumOff val="40000"/>
                  </a:schemeClr>
                </a:solidFill>
              </a:rPr>
              <a:t>action</a:t>
            </a:r>
            <a:r>
              <a:rPr lang="x-none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x-none" dirty="0" err="1">
                <a:solidFill>
                  <a:schemeClr val="tx2">
                    <a:lumMod val="60000"/>
                    <a:lumOff val="40000"/>
                  </a:schemeClr>
                </a:solidFill>
              </a:rPr>
              <a:t>recommended</a:t>
            </a:r>
            <a:r>
              <a:rPr lang="x-none" dirty="0">
                <a:solidFill>
                  <a:schemeClr val="tx2">
                    <a:lumMod val="60000"/>
                    <a:lumOff val="40000"/>
                  </a:schemeClr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6832102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543259" y="607814"/>
            <a:ext cx="9103661" cy="64633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u="sng" dirty="0" smtClean="0">
                <a:solidFill>
                  <a:schemeClr val="accent1"/>
                </a:solidFill>
              </a:rPr>
              <a:t>Qualities of a good report:</a:t>
            </a:r>
            <a:endParaRPr lang="x-none" b="1" u="sng" dirty="0" smtClean="0">
              <a:solidFill>
                <a:schemeClr val="accent1"/>
              </a:solidFill>
            </a:endParaRPr>
          </a:p>
          <a:p>
            <a:r>
              <a:rPr lang="en-US" b="1" dirty="0" smtClean="0">
                <a:solidFill>
                  <a:schemeClr val="accent2"/>
                </a:solidFill>
              </a:rPr>
              <a:t>1. </a:t>
            </a:r>
            <a:r>
              <a:rPr lang="x-none" b="1" dirty="0" err="1" smtClean="0">
                <a:solidFill>
                  <a:schemeClr val="accent2"/>
                </a:solidFill>
              </a:rPr>
              <a:t>Accuracy</a:t>
            </a:r>
            <a:endParaRPr lang="en-US" b="1" dirty="0" smtClean="0">
              <a:solidFill>
                <a:schemeClr val="accent2"/>
              </a:solidFill>
            </a:endParaRPr>
          </a:p>
          <a:p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The 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facts should 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be 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capable of being verified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</a:p>
          <a:p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DON’T take shortcuts.</a:t>
            </a:r>
          </a:p>
          <a:p>
            <a:endParaRPr lang="en-US" dirty="0"/>
          </a:p>
          <a:p>
            <a:r>
              <a:rPr lang="en-US" b="1" dirty="0" smtClean="0">
                <a:solidFill>
                  <a:schemeClr val="accent2"/>
                </a:solidFill>
              </a:rPr>
              <a:t>2. Objectivity</a:t>
            </a:r>
          </a:p>
          <a:p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No personal emotions.</a:t>
            </a:r>
          </a:p>
          <a:p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You MUST look 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at all sides of a problem 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BEFORE stating 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your conclusions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</a:p>
          <a:p>
            <a:endParaRPr lang="en-US" dirty="0"/>
          </a:p>
          <a:p>
            <a:r>
              <a:rPr lang="en-US" b="1" dirty="0" smtClean="0">
                <a:solidFill>
                  <a:schemeClr val="accent2"/>
                </a:solidFill>
              </a:rPr>
              <a:t>3. Conciseness</a:t>
            </a:r>
            <a:endParaRPr lang="en-US" b="1" dirty="0">
              <a:solidFill>
                <a:schemeClr val="accent2"/>
              </a:solidFill>
            </a:endParaRPr>
          </a:p>
          <a:p>
            <a:r>
              <a:rPr lang="en-US" dirty="0"/>
              <a:t> 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Short 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but 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still 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contains all the essential details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</a:p>
          <a:p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DON’T ask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: 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 ‘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Can this information be included?’ </a:t>
            </a:r>
            <a:endParaRPr lang="en-US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DO ask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: 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        ‘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Is it necessary for this information to be included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?’</a:t>
            </a:r>
          </a:p>
          <a:p>
            <a:endParaRPr lang="en-US" dirty="0" smtClean="0"/>
          </a:p>
          <a:p>
            <a:r>
              <a:rPr lang="en-US" b="1" dirty="0" smtClean="0">
                <a:solidFill>
                  <a:schemeClr val="accent2"/>
                </a:solidFill>
              </a:rPr>
              <a:t>4. </a:t>
            </a:r>
            <a:r>
              <a:rPr lang="en-US" b="1" dirty="0">
                <a:solidFill>
                  <a:schemeClr val="accent2"/>
                </a:solidFill>
              </a:rPr>
              <a:t>Simplicity:</a:t>
            </a:r>
          </a:p>
          <a:p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Don’t complicate your information. Everything should be understood without any extra effort.</a:t>
            </a:r>
          </a:p>
          <a:p>
            <a:endParaRPr lang="en-US" dirty="0"/>
          </a:p>
          <a:p>
            <a:r>
              <a:rPr lang="en-US" b="1" dirty="0">
                <a:solidFill>
                  <a:schemeClr val="accent2"/>
                </a:solidFill>
              </a:rPr>
              <a:t>5</a:t>
            </a:r>
            <a:r>
              <a:rPr lang="en-US" b="1" dirty="0" smtClean="0">
                <a:solidFill>
                  <a:schemeClr val="accent2"/>
                </a:solidFill>
              </a:rPr>
              <a:t>.Clarity</a:t>
            </a:r>
          </a:p>
          <a:p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Allow 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some time to 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elapse 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between the first draft and its revision. Try to leave it over the </a:t>
            </a:r>
          </a:p>
          <a:p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weekend, or at least overnight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</a:p>
          <a:p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If 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you are really under pressure and this 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is 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simply not possible, at least leave it over a lunch or coffee break. </a:t>
            </a:r>
            <a:endParaRPr lang="en-US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62044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807720" y="1056978"/>
            <a:ext cx="630936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 good way to ensure clarity is with </a:t>
            </a:r>
            <a:r>
              <a:rPr lang="en-US" b="1" dirty="0" smtClean="0">
                <a:solidFill>
                  <a:schemeClr val="accent2"/>
                </a:solidFill>
              </a:rPr>
              <a:t>EXPLANATION</a:t>
            </a:r>
            <a:endParaRPr lang="x-none" b="1" dirty="0" smtClean="0">
              <a:solidFill>
                <a:schemeClr val="accent2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x-none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Always</a:t>
            </a:r>
            <a:r>
              <a:rPr lang="x-none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x-none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begin</a:t>
            </a:r>
            <a:r>
              <a:rPr lang="x-none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x-none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by</a:t>
            </a:r>
            <a:r>
              <a:rPr lang="x-none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x-none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saying</a:t>
            </a:r>
            <a:r>
              <a:rPr lang="x-none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x-none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what</a:t>
            </a:r>
            <a:r>
              <a:rPr lang="x-none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x-none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you</a:t>
            </a:r>
            <a:r>
              <a:rPr lang="x-none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x-none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have</a:t>
            </a:r>
            <a:r>
              <a:rPr lang="x-none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x-none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been</a:t>
            </a:r>
            <a:r>
              <a:rPr lang="x-none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x-none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asked</a:t>
            </a:r>
            <a:r>
              <a:rPr lang="x-none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x-none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to</a:t>
            </a:r>
            <a:r>
              <a:rPr lang="x-none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x-none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do</a:t>
            </a:r>
            <a:r>
              <a:rPr lang="x-none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x-none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who</a:t>
            </a:r>
            <a:r>
              <a:rPr lang="x-none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x-none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asked</a:t>
            </a:r>
            <a:r>
              <a:rPr lang="x-none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x-none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you</a:t>
            </a:r>
            <a:r>
              <a:rPr lang="x-none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x-none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and</a:t>
            </a:r>
            <a:r>
              <a:rPr lang="x-none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x-none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when</a:t>
            </a:r>
            <a:r>
              <a:rPr lang="x-none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. 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x-none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Say</a:t>
            </a:r>
            <a:r>
              <a:rPr lang="x-none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x-none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how</a:t>
            </a:r>
            <a:r>
              <a:rPr lang="x-none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x-none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where</a:t>
            </a:r>
            <a:r>
              <a:rPr lang="x-none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x-none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and</a:t>
            </a:r>
            <a:r>
              <a:rPr lang="x-none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x-none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when</a:t>
            </a:r>
            <a:r>
              <a:rPr lang="x-none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x-none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you</a:t>
            </a:r>
            <a:r>
              <a:rPr lang="x-none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x-none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did</a:t>
            </a:r>
            <a:r>
              <a:rPr lang="x-none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x-none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it</a:t>
            </a:r>
            <a:r>
              <a:rPr lang="x-none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x-none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and</a:t>
            </a:r>
            <a:r>
              <a:rPr lang="x-none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x-none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with</a:t>
            </a:r>
            <a:r>
              <a:rPr lang="x-none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x-none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whose</a:t>
            </a:r>
            <a:r>
              <a:rPr lang="x-none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x-none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help</a:t>
            </a:r>
            <a:r>
              <a:rPr lang="x-none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. 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x-none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Always</a:t>
            </a:r>
            <a:r>
              <a:rPr lang="x-none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x-none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explain</a:t>
            </a:r>
            <a:r>
              <a:rPr lang="x-none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x-none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what</a:t>
            </a:r>
            <a:r>
              <a:rPr lang="x-none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x-none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you</a:t>
            </a:r>
            <a:r>
              <a:rPr lang="x-none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x-none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are</a:t>
            </a:r>
            <a:r>
              <a:rPr lang="x-none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x-none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talking</a:t>
            </a:r>
            <a:r>
              <a:rPr lang="x-none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x-none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about</a:t>
            </a:r>
            <a:r>
              <a:rPr lang="x-none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. 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x-none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Never</a:t>
            </a:r>
            <a:r>
              <a:rPr lang="x-none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x-none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be</a:t>
            </a:r>
            <a:r>
              <a:rPr lang="x-none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x-none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afraid</a:t>
            </a:r>
            <a:r>
              <a:rPr lang="x-none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x-none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of</a:t>
            </a:r>
            <a:r>
              <a:rPr lang="x-none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x-none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explaining</a:t>
            </a:r>
            <a:r>
              <a:rPr lang="x-none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x-none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too</a:t>
            </a:r>
            <a:r>
              <a:rPr lang="x-none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x-none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much</a:t>
            </a:r>
            <a:r>
              <a:rPr lang="x-none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endParaRPr lang="en-US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Never assume that the readers will draw the right conclusion from the </a:t>
            </a:r>
            <a:r>
              <a:rPr lang="en-US" u="sng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figures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 </a:t>
            </a:r>
            <a:endParaRPr lang="en-US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(They may: not 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be reading them at all when they read 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the 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text; </a:t>
            </a:r>
            <a:endParaRPr lang="en-US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r>
              <a:rPr lang="en-US" i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or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they may read them and make the wrong conclusion; </a:t>
            </a:r>
            <a:endParaRPr lang="en-US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r>
              <a:rPr lang="en-US" i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or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they 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may 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fail to make any conclusion. 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)</a:t>
            </a:r>
          </a:p>
          <a:p>
            <a:r>
              <a:rPr lang="en-US" dirty="0" smtClean="0">
                <a:solidFill>
                  <a:schemeClr val="accent3"/>
                </a:solidFill>
              </a:rPr>
              <a:t>Always </a:t>
            </a:r>
            <a:r>
              <a:rPr lang="en-US" dirty="0">
                <a:solidFill>
                  <a:schemeClr val="accent3"/>
                </a:solidFill>
              </a:rPr>
              <a:t>say in words what they mean</a:t>
            </a:r>
            <a:r>
              <a:rPr lang="en-US" dirty="0" smtClean="0">
                <a:solidFill>
                  <a:schemeClr val="accent3"/>
                </a:solidFill>
              </a:rPr>
              <a:t>.</a:t>
            </a:r>
            <a:endParaRPr lang="en-US" dirty="0">
              <a:solidFill>
                <a:schemeClr val="accent3"/>
              </a:solidFill>
            </a:endParaRPr>
          </a:p>
          <a:p>
            <a:endParaRPr lang="en-US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endParaRPr lang="en-US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17840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760700" y="930771"/>
            <a:ext cx="9160540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u="sng" dirty="0">
                <a:solidFill>
                  <a:schemeClr val="accent1"/>
                </a:solidFill>
              </a:rPr>
              <a:t>Word choice:</a:t>
            </a:r>
            <a:endParaRPr lang="x-none" b="1" u="sng" dirty="0">
              <a:solidFill>
                <a:schemeClr val="accent1"/>
              </a:solidFill>
            </a:endParaRPr>
          </a:p>
          <a:p>
            <a:r>
              <a:rPr lang="x-none" dirty="0" err="1" smtClean="0">
                <a:solidFill>
                  <a:schemeClr val="accent2"/>
                </a:solidFill>
              </a:rPr>
              <a:t>Avoid</a:t>
            </a:r>
            <a:r>
              <a:rPr lang="x-none" dirty="0" smtClean="0">
                <a:solidFill>
                  <a:schemeClr val="accent2"/>
                </a:solidFill>
              </a:rPr>
              <a:t> </a:t>
            </a:r>
            <a:r>
              <a:rPr lang="x-none" dirty="0" err="1" smtClean="0">
                <a:solidFill>
                  <a:schemeClr val="accent2"/>
                </a:solidFill>
              </a:rPr>
              <a:t>pointless</a:t>
            </a:r>
            <a:r>
              <a:rPr lang="x-none" dirty="0" smtClean="0">
                <a:solidFill>
                  <a:schemeClr val="accent2"/>
                </a:solidFill>
              </a:rPr>
              <a:t> </a:t>
            </a:r>
            <a:r>
              <a:rPr lang="x-none" dirty="0" err="1" smtClean="0">
                <a:solidFill>
                  <a:schemeClr val="accent2"/>
                </a:solidFill>
              </a:rPr>
              <a:t>words</a:t>
            </a:r>
            <a:endParaRPr lang="en-US" dirty="0" smtClean="0">
              <a:solidFill>
                <a:schemeClr val="accent2"/>
              </a:solidFill>
            </a:endParaRPr>
          </a:p>
          <a:p>
            <a:r>
              <a:rPr lang="en-US" sz="1600" i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(basically, actually, undoubtedly…)</a:t>
            </a:r>
          </a:p>
          <a:p>
            <a:endParaRPr lang="en-US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r>
              <a:rPr lang="en-US" dirty="0" smtClean="0">
                <a:solidFill>
                  <a:schemeClr val="accent2"/>
                </a:solidFill>
              </a:rPr>
              <a:t>Avoid redundant words</a:t>
            </a:r>
          </a:p>
          <a:p>
            <a:r>
              <a:rPr lang="en-US" sz="2400" i="1" u="sng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ngsanaUPC" panose="02020603050405020304" pitchFamily="18" charset="-34"/>
                <a:cs typeface="AngsanaUPC" panose="02020603050405020304" pitchFamily="18" charset="-34"/>
              </a:rPr>
              <a:t>not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Past history suggests that our future prospects are bright.</a:t>
            </a:r>
          </a:p>
          <a:p>
            <a:r>
              <a:rPr lang="en-US" sz="2400" i="1" u="sng" dirty="0">
                <a:solidFill>
                  <a:schemeClr val="tx1">
                    <a:lumMod val="50000"/>
                    <a:lumOff val="50000"/>
                  </a:schemeClr>
                </a:solidFill>
                <a:latin typeface="AngsanaUPC" panose="02020603050405020304" pitchFamily="18" charset="-34"/>
                <a:cs typeface="AngsanaUPC" panose="02020603050405020304" pitchFamily="18" charset="-34"/>
              </a:rPr>
              <a:t>but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History suggests that our prospects are bright.</a:t>
            </a:r>
          </a:p>
          <a:p>
            <a:endParaRPr lang="en-US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r>
              <a:rPr lang="en-US" dirty="0">
                <a:solidFill>
                  <a:schemeClr val="accent2"/>
                </a:solidFill>
              </a:rPr>
              <a:t>Active voice</a:t>
            </a:r>
          </a:p>
          <a:p>
            <a:r>
              <a:rPr lang="en-US" sz="2400" i="1" u="sng" dirty="0">
                <a:solidFill>
                  <a:prstClr val="black">
                    <a:lumMod val="50000"/>
                    <a:lumOff val="50000"/>
                  </a:prstClr>
                </a:solidFill>
                <a:latin typeface="AngsanaUPC" panose="02020603050405020304" pitchFamily="18" charset="-34"/>
                <a:cs typeface="AngsanaUPC" panose="02020603050405020304" pitchFamily="18" charset="-34"/>
              </a:rPr>
              <a:t>not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The new sorting system was implemented by the Nursing department.</a:t>
            </a:r>
          </a:p>
          <a:p>
            <a:r>
              <a:rPr lang="en-US" sz="2400" i="1" u="sng" dirty="0">
                <a:solidFill>
                  <a:prstClr val="black">
                    <a:lumMod val="50000"/>
                    <a:lumOff val="50000"/>
                  </a:prstClr>
                </a:solidFill>
                <a:latin typeface="AngsanaUPC" panose="02020603050405020304" pitchFamily="18" charset="-34"/>
                <a:cs typeface="AngsanaUPC" panose="02020603050405020304" pitchFamily="18" charset="-34"/>
              </a:rPr>
              <a:t>but</a:t>
            </a:r>
            <a:r>
              <a:rPr lang="en-US" dirty="0">
                <a:solidFill>
                  <a:prstClr val="black">
                    <a:lumMod val="50000"/>
                    <a:lumOff val="50000"/>
                  </a:prstClr>
                </a:solidFill>
              </a:rPr>
              <a:t> 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The 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Nursing 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department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implemented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the 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new sorting 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system.</a:t>
            </a:r>
          </a:p>
          <a:p>
            <a:endParaRPr lang="en-US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r>
              <a:rPr lang="en-US" dirty="0">
                <a:solidFill>
                  <a:schemeClr val="accent2"/>
                </a:solidFill>
              </a:rPr>
              <a:t>Prefer the positive</a:t>
            </a:r>
          </a:p>
          <a:p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Try to use positive statements wherever possible.</a:t>
            </a:r>
          </a:p>
          <a:p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2400" i="1" u="sng" dirty="0">
                <a:solidFill>
                  <a:schemeClr val="tx1">
                    <a:lumMod val="50000"/>
                    <a:lumOff val="50000"/>
                  </a:schemeClr>
                </a:solidFill>
                <a:latin typeface="AngsanaUPC" panose="02020603050405020304" pitchFamily="18" charset="-34"/>
                <a:cs typeface="AngsanaUPC" panose="02020603050405020304" pitchFamily="18" charset="-34"/>
              </a:rPr>
              <a:t>not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We do not believe the backup files are adequate.</a:t>
            </a:r>
          </a:p>
          <a:p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2400" i="1" u="sng" dirty="0">
                <a:solidFill>
                  <a:schemeClr val="tx1">
                    <a:lumMod val="50000"/>
                    <a:lumOff val="50000"/>
                  </a:schemeClr>
                </a:solidFill>
                <a:latin typeface="AngsanaUPC" panose="02020603050405020304" pitchFamily="18" charset="-34"/>
                <a:cs typeface="AngsanaUPC" panose="02020603050405020304" pitchFamily="18" charset="-34"/>
              </a:rPr>
              <a:t>but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We believe the backup files are 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inadequate</a:t>
            </a:r>
          </a:p>
          <a:p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864861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1112520" y="1156067"/>
            <a:ext cx="6096000" cy="507831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>
                <a:solidFill>
                  <a:schemeClr val="accent2"/>
                </a:solidFill>
              </a:rPr>
              <a:t>Avoid sexist language</a:t>
            </a:r>
          </a:p>
          <a:p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2400" i="1" u="sng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ngsanaUPC" panose="02020603050405020304" pitchFamily="18" charset="-34"/>
                <a:cs typeface="AngsanaUPC" panose="02020603050405020304" pitchFamily="18" charset="-34"/>
              </a:rPr>
              <a:t>not 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A good manager will gain the respect of his staff.</a:t>
            </a:r>
          </a:p>
          <a:p>
            <a:r>
              <a:rPr lang="en-US" sz="2400" i="1" u="sng" dirty="0">
                <a:solidFill>
                  <a:schemeClr val="tx1">
                    <a:lumMod val="50000"/>
                    <a:lumOff val="50000"/>
                  </a:schemeClr>
                </a:solidFill>
                <a:latin typeface="AngsanaUPC" panose="02020603050405020304" pitchFamily="18" charset="-34"/>
                <a:cs typeface="AngsanaUPC" panose="02020603050405020304" pitchFamily="18" charset="-34"/>
              </a:rPr>
              <a:t> but </a:t>
            </a:r>
            <a:r>
              <a:rPr lang="en-US" sz="2400" i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ngsanaUPC" panose="02020603050405020304" pitchFamily="18" charset="-34"/>
                <a:cs typeface="AngsanaUPC" panose="02020603050405020304" pitchFamily="18" charset="-34"/>
              </a:rPr>
              <a:t> 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 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good manager will gain the respect of staff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</a:p>
          <a:p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r>
              <a:rPr lang="en-US" sz="2400" i="1" u="sng" dirty="0">
                <a:solidFill>
                  <a:schemeClr val="tx1">
                    <a:lumMod val="50000"/>
                    <a:lumOff val="50000"/>
                  </a:schemeClr>
                </a:solidFill>
                <a:latin typeface="AngsanaUPC" panose="02020603050405020304" pitchFamily="18" charset="-34"/>
                <a:cs typeface="AngsanaUPC" panose="02020603050405020304" pitchFamily="18" charset="-34"/>
              </a:rPr>
              <a:t>not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A 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secretary should be loyal to her boss.</a:t>
            </a:r>
          </a:p>
          <a:p>
            <a:r>
              <a:rPr lang="en-US" sz="2400" i="1" u="sng" dirty="0">
                <a:solidFill>
                  <a:schemeClr val="tx1">
                    <a:lumMod val="50000"/>
                    <a:lumOff val="50000"/>
                  </a:schemeClr>
                </a:solidFill>
                <a:latin typeface="AngsanaUPC" panose="02020603050405020304" pitchFamily="18" charset="-34"/>
                <a:cs typeface="AngsanaUPC" panose="02020603050405020304" pitchFamily="18" charset="-34"/>
              </a:rPr>
              <a:t> but 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Secretaries should be loyal to their bosses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</a:p>
          <a:p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2400" i="1" u="sng" dirty="0">
                <a:solidFill>
                  <a:schemeClr val="tx1">
                    <a:lumMod val="50000"/>
                    <a:lumOff val="50000"/>
                  </a:schemeClr>
                </a:solidFill>
                <a:latin typeface="AngsanaUPC" panose="02020603050405020304" pitchFamily="18" charset="-34"/>
                <a:cs typeface="AngsanaUPC" panose="02020603050405020304" pitchFamily="18" charset="-34"/>
              </a:rPr>
              <a:t>not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 report writer should get to know his readers.</a:t>
            </a:r>
          </a:p>
          <a:p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2400" i="1" u="sng" dirty="0">
                <a:solidFill>
                  <a:schemeClr val="tx1">
                    <a:lumMod val="50000"/>
                    <a:lumOff val="50000"/>
                  </a:schemeClr>
                </a:solidFill>
                <a:latin typeface="AngsanaUPC" panose="02020603050405020304" pitchFamily="18" charset="-34"/>
                <a:cs typeface="AngsanaUPC" panose="02020603050405020304" pitchFamily="18" charset="-34"/>
              </a:rPr>
              <a:t>but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 report writer should get to know his or her readers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</a:p>
          <a:p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r>
              <a:rPr lang="en-US" sz="2400" i="1" u="sng" dirty="0">
                <a:solidFill>
                  <a:schemeClr val="tx1">
                    <a:lumMod val="50000"/>
                    <a:lumOff val="50000"/>
                  </a:schemeClr>
                </a:solidFill>
                <a:latin typeface="AngsanaUPC" panose="02020603050405020304" pitchFamily="18" charset="-34"/>
                <a:cs typeface="AngsanaUPC" panose="02020603050405020304" pitchFamily="18" charset="-34"/>
              </a:rPr>
              <a:t>not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policeman, </a:t>
            </a:r>
            <a:r>
              <a:rPr lang="en-US" sz="2400" i="1" u="sng" dirty="0">
                <a:solidFill>
                  <a:schemeClr val="tx1">
                    <a:lumMod val="50000"/>
                    <a:lumOff val="50000"/>
                  </a:schemeClr>
                </a:solidFill>
                <a:latin typeface="AngsanaUPC" panose="02020603050405020304" pitchFamily="18" charset="-34"/>
                <a:cs typeface="AngsanaUPC" panose="02020603050405020304" pitchFamily="18" charset="-34"/>
              </a:rPr>
              <a:t>but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police 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officer</a:t>
            </a:r>
          </a:p>
          <a:p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2400" i="1" u="sng" dirty="0">
                <a:solidFill>
                  <a:schemeClr val="tx1">
                    <a:lumMod val="50000"/>
                    <a:lumOff val="50000"/>
                  </a:schemeClr>
                </a:solidFill>
                <a:latin typeface="AngsanaUPC" panose="02020603050405020304" pitchFamily="18" charset="-34"/>
                <a:cs typeface="AngsanaUPC" panose="02020603050405020304" pitchFamily="18" charset="-34"/>
              </a:rPr>
              <a:t>not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fireman, </a:t>
            </a:r>
            <a:r>
              <a:rPr lang="en-US" sz="2400" i="1" u="sng" dirty="0">
                <a:solidFill>
                  <a:schemeClr val="tx1">
                    <a:lumMod val="50000"/>
                    <a:lumOff val="50000"/>
                  </a:schemeClr>
                </a:solidFill>
                <a:latin typeface="AngsanaUPC" panose="02020603050405020304" pitchFamily="18" charset="-34"/>
                <a:cs typeface="AngsanaUPC" panose="02020603050405020304" pitchFamily="18" charset="-34"/>
              </a:rPr>
              <a:t>but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fire 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fighter</a:t>
            </a:r>
          </a:p>
          <a:p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2400" i="1" u="sng" dirty="0">
                <a:solidFill>
                  <a:schemeClr val="tx1">
                    <a:lumMod val="50000"/>
                    <a:lumOff val="50000"/>
                  </a:schemeClr>
                </a:solidFill>
                <a:latin typeface="AngsanaUPC" panose="02020603050405020304" pitchFamily="18" charset="-34"/>
                <a:cs typeface="AngsanaUPC" panose="02020603050405020304" pitchFamily="18" charset="-34"/>
              </a:rPr>
              <a:t>not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businessman, </a:t>
            </a:r>
            <a:r>
              <a:rPr lang="en-US" sz="2400" i="1" u="sng" dirty="0">
                <a:solidFill>
                  <a:schemeClr val="tx1">
                    <a:lumMod val="50000"/>
                    <a:lumOff val="50000"/>
                  </a:schemeClr>
                </a:solidFill>
                <a:latin typeface="AngsanaUPC" panose="02020603050405020304" pitchFamily="18" charset="-34"/>
                <a:cs typeface="AngsanaUPC" panose="02020603050405020304" pitchFamily="18" charset="-34"/>
              </a:rPr>
              <a:t>but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businessperson.</a:t>
            </a:r>
            <a:endParaRPr lang="x-none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034393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ستطيل 4"/>
          <p:cNvSpPr/>
          <p:nvPr/>
        </p:nvSpPr>
        <p:spPr>
          <a:xfrm>
            <a:off x="1447800" y="1410176"/>
            <a:ext cx="9052560" cy="16158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u="sng" dirty="0" smtClean="0">
                <a:solidFill>
                  <a:schemeClr val="accent1"/>
                </a:solidFill>
              </a:rPr>
              <a:t>Tips</a:t>
            </a:r>
            <a:r>
              <a:rPr lang="en-US" dirty="0" smtClean="0"/>
              <a:t>:</a:t>
            </a:r>
            <a:endParaRPr lang="x-none" dirty="0" smtClean="0"/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x-none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Try</a:t>
            </a:r>
            <a:r>
              <a:rPr lang="x-none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x-none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to</a:t>
            </a:r>
            <a:r>
              <a:rPr lang="x-none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x-none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write</a:t>
            </a:r>
            <a:r>
              <a:rPr lang="x-none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x-none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your</a:t>
            </a:r>
            <a:r>
              <a:rPr lang="x-none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x-none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draft</a:t>
            </a:r>
            <a:r>
              <a:rPr lang="x-none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x-none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report</a:t>
            </a:r>
            <a:r>
              <a:rPr lang="x-none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x-none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over</a:t>
            </a:r>
            <a:r>
              <a:rPr lang="x-none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x-none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consecutive</a:t>
            </a:r>
            <a:r>
              <a:rPr lang="x-none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x-none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days</a:t>
            </a:r>
            <a:r>
              <a:rPr lang="x-none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 </a:t>
            </a:r>
            <a:endParaRPr lang="en-US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Write 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in bursts of about forty minutes to an hour, 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each followed 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by 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 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short break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Never start a writing session without being clear what you intend to 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achieve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endParaRPr lang="x-none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97014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441960" y="652195"/>
            <a:ext cx="7147560" cy="5078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x-none" b="1" dirty="0" err="1">
                <a:solidFill>
                  <a:schemeClr val="accent1"/>
                </a:solidFill>
              </a:rPr>
              <a:t>Layout</a:t>
            </a:r>
            <a:endParaRPr lang="x-none" b="1" dirty="0">
              <a:solidFill>
                <a:schemeClr val="accent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x-none" dirty="0" err="1">
                <a:solidFill>
                  <a:schemeClr val="accent2"/>
                </a:solidFill>
              </a:rPr>
              <a:t>Be</a:t>
            </a:r>
            <a:r>
              <a:rPr lang="x-none" dirty="0">
                <a:solidFill>
                  <a:schemeClr val="accent2"/>
                </a:solidFill>
              </a:rPr>
              <a:t> </a:t>
            </a:r>
            <a:r>
              <a:rPr lang="x-none" dirty="0" err="1" smtClean="0">
                <a:solidFill>
                  <a:schemeClr val="accent2"/>
                </a:solidFill>
              </a:rPr>
              <a:t>consistent</a:t>
            </a:r>
            <a:endParaRPr lang="x-none" dirty="0" smtClean="0">
              <a:solidFill>
                <a:schemeClr val="accent2"/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Do not change </a:t>
            </a:r>
            <a:r>
              <a:rPr lang="en-US" u="sng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names or descriptions 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without good reason. </a:t>
            </a:r>
          </a:p>
          <a:p>
            <a:pPr lvl="1"/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For example, if you describe a unit in the main body as ‘the </a:t>
            </a:r>
          </a:p>
          <a:p>
            <a:pPr lvl="1"/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manufacturing department’, do not refer to it as ‘the factory’ in the </a:t>
            </a:r>
          </a:p>
          <a:p>
            <a:pPr lvl="1"/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summary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endParaRPr lang="x-none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Write </a:t>
            </a:r>
            <a:r>
              <a:rPr lang="en-US" u="sng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dates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the same way throughout (6th December 2009, or </a:t>
            </a:r>
          </a:p>
          <a:p>
            <a:pPr lvl="1"/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perhaps December 6, 2009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).</a:t>
            </a:r>
            <a:endParaRPr lang="x-none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The </a:t>
            </a:r>
            <a:r>
              <a:rPr lang="en-US" b="1" u="sng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numbers</a:t>
            </a:r>
            <a:r>
              <a:rPr lang="en-US" b="1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 </a:t>
            </a:r>
            <a:r>
              <a:rPr lang="en-US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one to ten look better in words, larger numbers look </a:t>
            </a:r>
            <a:r>
              <a:rPr lang="en-US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better </a:t>
            </a:r>
            <a:r>
              <a:rPr lang="en-US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in </a:t>
            </a:r>
            <a:r>
              <a:rPr lang="en-US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figures (except in the beginning of a sentence)</a:t>
            </a:r>
            <a:endParaRPr lang="x-none" b="1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The layout of </a:t>
            </a:r>
            <a:r>
              <a:rPr lang="en-US" u="sng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headings, pages and paragraphs 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should not 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vary.</a:t>
            </a:r>
            <a:endParaRPr lang="x-none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endParaRPr lang="x-none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2"/>
                </a:solidFill>
              </a:rPr>
              <a:t>Keep cross-references to a minimum. </a:t>
            </a:r>
            <a:endParaRPr lang="en-US" dirty="0" smtClean="0">
              <a:solidFill>
                <a:schemeClr val="accent2"/>
              </a:solidFill>
            </a:endParaRPr>
          </a:p>
          <a:p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Wherever 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possible exhaust a 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topic 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the first time it comes up. </a:t>
            </a:r>
            <a:endParaRPr lang="en-US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(If 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something does have to be mentioned 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in 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two places, give the reference 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the 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second time 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you 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deal with it, not vice-versa. 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Cross-reference to 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part and section numbers, not to pages or 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paragraphs.)</a:t>
            </a:r>
            <a:endParaRPr lang="x-none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299762"/>
      </p:ext>
    </p:extLst>
  </p:cSld>
  <p:clrMapOvr>
    <a:masterClrMapping/>
  </p:clrMapOvr>
</p:sld>
</file>

<file path=ppt/theme/theme1.xml><?xml version="1.0" encoding="utf-8"?>
<a:theme xmlns:a="http://schemas.openxmlformats.org/drawingml/2006/main" name="المقسوم">
  <a:themeElements>
    <a:clrScheme name="Dividend">
      <a:dk1>
        <a:sysClr val="windowText" lastClr="000000"/>
      </a:dk1>
      <a:lt1>
        <a:sysClr val="window" lastClr="FFFFFF"/>
      </a:lt1>
      <a:dk2>
        <a:srgbClr val="3D3D3D"/>
      </a:dk2>
      <a:lt2>
        <a:srgbClr val="EBEBEB"/>
      </a:lt2>
      <a:accent1>
        <a:srgbClr val="4D1434"/>
      </a:accent1>
      <a:accent2>
        <a:srgbClr val="903163"/>
      </a:accent2>
      <a:accent3>
        <a:srgbClr val="B2324B"/>
      </a:accent3>
      <a:accent4>
        <a:srgbClr val="969FA7"/>
      </a:accent4>
      <a:accent5>
        <a:srgbClr val="66B1CE"/>
      </a:accent5>
      <a:accent6>
        <a:srgbClr val="40619D"/>
      </a:accent6>
      <a:hlink>
        <a:srgbClr val="828282"/>
      </a:hlink>
      <a:folHlink>
        <a:srgbClr val="A5A5A5"/>
      </a:folHlink>
    </a:clrScheme>
    <a:fontScheme name="Dividend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Dividend">
      <a:fillStyleLst>
        <a:solidFill>
          <a:schemeClr val="phClr"/>
        </a:solidFill>
        <a:gradFill rotWithShape="1">
          <a:gsLst>
            <a:gs pos="0">
              <a:schemeClr val="phClr">
                <a:tint val="68000"/>
                <a:alpha val="90000"/>
                <a:lumMod val="100000"/>
              </a:schemeClr>
            </a:gs>
            <a:gs pos="100000">
              <a:schemeClr val="phClr">
                <a:tint val="90000"/>
                <a:lumMod val="9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lumMod val="110000"/>
              </a:schemeClr>
            </a:gs>
            <a:gs pos="84000">
              <a:schemeClr val="phClr">
                <a:shade val="90000"/>
                <a:lumMod val="88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>
              <a:lumMod val="90000"/>
            </a:schemeClr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55000"/>
              </a:srgbClr>
            </a:outerShdw>
          </a:effectLst>
        </a:effectStyle>
        <a:effectStyle>
          <a:effectLst>
            <a:outerShdw blurRad="88900" dist="38100" dir="504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88000">
              <a:schemeClr val="phClr">
                <a:shade val="94000"/>
                <a:satMod val="110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8000"/>
                <a:satMod val="110000"/>
                <a:lumMod val="8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Dividend" id="{9697A71B-4AB7-4A1A-BD5B-BB2D22835B57}" vid="{C21699FF-00E4-43C8-BBCC-D7E5536C371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مقسوم</Template>
  <TotalTime>95</TotalTime>
  <Words>700</Words>
  <Application>Microsoft Macintosh PowerPoint</Application>
  <PresentationFormat>Custom</PresentationFormat>
  <Paragraphs>85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المقسوم</vt:lpstr>
      <vt:lpstr>REPORT STYLE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عرض تقديمي في PowerPoint</dc:title>
  <dc:creator>Hanouf</dc:creator>
  <cp:lastModifiedBy>Hanouf Al-Muhaizaa</cp:lastModifiedBy>
  <cp:revision>17</cp:revision>
  <dcterms:created xsi:type="dcterms:W3CDTF">2013-10-01T12:57:17Z</dcterms:created>
  <dcterms:modified xsi:type="dcterms:W3CDTF">2015-05-22T18:33:50Z</dcterms:modified>
</cp:coreProperties>
</file>