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76"/>
    <p:restoredTop sz="94685"/>
  </p:normalViewPr>
  <p:slideViewPr>
    <p:cSldViewPr>
      <p:cViewPr varScale="1">
        <p:scale>
          <a:sx n="89" d="100"/>
          <a:sy n="89" d="100"/>
        </p:scale>
        <p:origin x="12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58547-03E3-43F0-BC46-796AAAF49FEF}" type="datetimeFigureOut">
              <a:rPr lang="en-US" smtClean="0"/>
              <a:t>2/3/4294967233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3D12A-4D50-4968-8CE4-83E14353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65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2945-1809-4CED-82CC-C0E911D5806D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1724-3E16-415B-B115-24B3CAF0E6DB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4BB3-71E4-4D1B-858E-3E54577C6FDD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D981-DF7D-41B4-AC89-4C82AAB67D2F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FD80-62CD-4255-B663-ED7B8AE5F926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4887-75BE-4628-A26F-C4208D6BD80E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F796-829C-4877-90C7-6D5FDE5EC48A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158-80A1-4B04-9797-150F5395A3D3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4FF9-124D-47E6-A85B-C3569AEB8604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A620C-FE2F-46A9-9E11-BA9DB2187D1F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CE34-0394-4438-8F68-44953749FA91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5E40C-F6F7-4567-9B07-FE4CAD598E9E}" type="datetime1">
              <a:rPr lang="ar-SA" smtClean="0"/>
              <a:t>2701373496 ، 0040 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Representing Boolean Functions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Sum-of-products Expansions</a:t>
            </a:r>
            <a:endParaRPr lang="ar-SA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1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</a:rPr>
              <a:t>Literal &amp; </a:t>
            </a:r>
            <a:r>
              <a:rPr lang="en-US" b="1" i="1" u="sng" dirty="0" err="1" smtClean="0">
                <a:solidFill>
                  <a:srgbClr val="FF0000"/>
                </a:solidFill>
              </a:rPr>
              <a:t>Minterm</a:t>
            </a:r>
            <a:endParaRPr lang="ar-SA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DEFINITION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873" y="2286000"/>
            <a:ext cx="89771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1723" y="3886200"/>
            <a:ext cx="915572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2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EXAMPLE 2 </a:t>
            </a:r>
            <a:endParaRPr lang="en-US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dirty="0" smtClean="0"/>
              <a:t>Find </a:t>
            </a:r>
            <a:r>
              <a:rPr lang="en-US" dirty="0"/>
              <a:t>a </a:t>
            </a:r>
            <a:r>
              <a:rPr lang="en-US" dirty="0" err="1"/>
              <a:t>minterm</a:t>
            </a:r>
            <a:r>
              <a:rPr lang="en-US" dirty="0"/>
              <a:t> that equals </a:t>
            </a:r>
            <a:r>
              <a:rPr lang="en-US" dirty="0" smtClean="0"/>
              <a:t>1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/>
              <a:t>if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=x</a:t>
            </a:r>
            <a:r>
              <a:rPr lang="en-US" i="1" baseline="-25000" dirty="0" smtClean="0"/>
              <a:t>3</a:t>
            </a:r>
            <a:r>
              <a:rPr lang="en-US" i="1" dirty="0" smtClean="0"/>
              <a:t>=0 </a:t>
            </a:r>
            <a:r>
              <a:rPr lang="en-US" i="1" dirty="0"/>
              <a:t>and </a:t>
            </a:r>
            <a:r>
              <a:rPr lang="en-US" i="1" dirty="0" smtClean="0"/>
              <a:t>x</a:t>
            </a:r>
            <a:r>
              <a:rPr lang="en-US" i="1" baseline="-25000" dirty="0" smtClean="0"/>
              <a:t>2</a:t>
            </a:r>
            <a:r>
              <a:rPr lang="en-US" i="1" dirty="0" smtClean="0"/>
              <a:t>=x</a:t>
            </a:r>
            <a:r>
              <a:rPr lang="en-US" i="1" baseline="-25000" dirty="0" smtClean="0"/>
              <a:t>4</a:t>
            </a:r>
            <a:r>
              <a:rPr lang="en-US" i="1" dirty="0" smtClean="0"/>
              <a:t>=x</a:t>
            </a:r>
            <a:r>
              <a:rPr lang="en-US" i="1" baseline="-25000" dirty="0" smtClean="0"/>
              <a:t>5</a:t>
            </a:r>
            <a:r>
              <a:rPr lang="en-US" i="1" dirty="0" smtClean="0"/>
              <a:t>=1</a:t>
            </a:r>
            <a:r>
              <a:rPr lang="en-US" dirty="0" smtClean="0"/>
              <a:t>, </a:t>
            </a:r>
            <a:r>
              <a:rPr lang="en-US" dirty="0"/>
              <a:t>and equals </a:t>
            </a:r>
            <a:r>
              <a:rPr lang="en-US" dirty="0" smtClean="0"/>
              <a:t>0 otherwise</a:t>
            </a:r>
          </a:p>
          <a:p>
            <a:pPr algn="l" rtl="0"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Solution: </a:t>
            </a:r>
            <a:endParaRPr lang="en-US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dirty="0" smtClean="0"/>
              <a:t>The </a:t>
            </a:r>
            <a:r>
              <a:rPr lang="en-US" dirty="0" err="1"/>
              <a:t>minterm</a:t>
            </a:r>
            <a:r>
              <a:rPr lang="en-US" dirty="0"/>
              <a:t> </a:t>
            </a:r>
            <a:r>
              <a:rPr lang="en-US" dirty="0" smtClean="0"/>
              <a:t>                      has the </a:t>
            </a:r>
            <a:r>
              <a:rPr lang="en-US" dirty="0"/>
              <a:t>correct set of values.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43200" y="3581400"/>
            <a:ext cx="196947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Sum-of-products Expansions</a:t>
            </a:r>
            <a:r>
              <a:rPr lang="ar-SA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/>
              <a:t>The </a:t>
            </a:r>
            <a:r>
              <a:rPr lang="en-US" b="1" i="1" u="sng" dirty="0">
                <a:solidFill>
                  <a:srgbClr val="FF0000"/>
                </a:solidFill>
              </a:rPr>
              <a:t>sum of </a:t>
            </a:r>
            <a:r>
              <a:rPr lang="en-US" b="1" i="1" u="sng" dirty="0" err="1" smtClean="0">
                <a:solidFill>
                  <a:srgbClr val="FF0000"/>
                </a:solidFill>
              </a:rPr>
              <a:t>minterms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that </a:t>
            </a:r>
            <a:r>
              <a:rPr lang="en-US" dirty="0"/>
              <a:t>represents the function is called the </a:t>
            </a:r>
            <a:r>
              <a:rPr lang="en-US" b="1" i="1" u="sng" dirty="0">
                <a:solidFill>
                  <a:srgbClr val="FF0000"/>
                </a:solidFill>
              </a:rPr>
              <a:t>sum-of-products expansion</a:t>
            </a:r>
            <a:r>
              <a:rPr lang="en-US" dirty="0"/>
              <a:t> or the </a:t>
            </a:r>
            <a:r>
              <a:rPr lang="en-US" b="1" i="1" u="sng" dirty="0">
                <a:solidFill>
                  <a:srgbClr val="FF0000"/>
                </a:solidFill>
              </a:rPr>
              <a:t>disjunctive </a:t>
            </a:r>
            <a:r>
              <a:rPr lang="en-US" b="1" i="1" u="sng" dirty="0" smtClean="0">
                <a:solidFill>
                  <a:srgbClr val="FF0000"/>
                </a:solidFill>
              </a:rPr>
              <a:t>normal form</a:t>
            </a:r>
            <a:r>
              <a:rPr lang="en-US" dirty="0" smtClean="0"/>
              <a:t> </a:t>
            </a:r>
            <a:r>
              <a:rPr lang="en-US" dirty="0"/>
              <a:t>of the Boolean function.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EXAMPLE 3</a:t>
            </a:r>
          </a:p>
          <a:p>
            <a:pPr algn="l" rtl="0">
              <a:buNone/>
            </a:pPr>
            <a:endParaRPr lang="en-US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 Solution: </a:t>
            </a:r>
          </a:p>
          <a:p>
            <a:pPr algn="l" rtl="0">
              <a:buNone/>
            </a:pPr>
            <a:endParaRPr lang="en-US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143000"/>
            <a:ext cx="9144000" cy="537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457200" y="2743200"/>
            <a:ext cx="8153400" cy="3200400"/>
            <a:chOff x="457200" y="2743200"/>
            <a:chExt cx="5715000" cy="1971675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2819400"/>
              <a:ext cx="3143250" cy="189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724400" y="2743200"/>
              <a:ext cx="1447800" cy="197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/>
              <a:t>Second, </a:t>
            </a:r>
            <a:r>
              <a:rPr lang="en-US" sz="2400" b="1" u="sng" dirty="0"/>
              <a:t>we can construct the sum-of-products expansion by determining the values of </a:t>
            </a:r>
            <a:r>
              <a:rPr lang="en-US" sz="2400" b="1" i="1" u="sng" dirty="0"/>
              <a:t>F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for all </a:t>
            </a:r>
            <a:r>
              <a:rPr lang="en-US" sz="2400" b="1" u="sng" dirty="0"/>
              <a:t>possible values of the variables </a:t>
            </a:r>
            <a:r>
              <a:rPr lang="en-US" sz="2400" b="1" i="1" u="sng" dirty="0"/>
              <a:t>x, y, and z</a:t>
            </a:r>
            <a:r>
              <a:rPr lang="en-US" sz="2400" b="1" u="sng" dirty="0"/>
              <a:t>. </a:t>
            </a:r>
            <a:r>
              <a:rPr lang="en-US" sz="2400" dirty="0"/>
              <a:t>These values are found in Table 2</a:t>
            </a:r>
            <a:r>
              <a:rPr lang="en-US" sz="2400" dirty="0" smtClean="0"/>
              <a:t>.</a:t>
            </a:r>
          </a:p>
          <a:p>
            <a:pPr algn="l" rtl="0">
              <a:buNone/>
            </a:pP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en-US" sz="2400" dirty="0" smtClean="0"/>
              <a:t>sum-of products expansion </a:t>
            </a:r>
            <a:r>
              <a:rPr lang="en-US" sz="2400" dirty="0"/>
              <a:t>of </a:t>
            </a:r>
            <a:r>
              <a:rPr lang="en-US" sz="2400" i="1" dirty="0"/>
              <a:t>F</a:t>
            </a:r>
            <a:r>
              <a:rPr lang="en-US" sz="2400" dirty="0"/>
              <a:t> is </a:t>
            </a:r>
            <a:r>
              <a:rPr lang="en-US" sz="2400" b="1" u="sng" dirty="0">
                <a:solidFill>
                  <a:srgbClr val="FF0000"/>
                </a:solidFill>
              </a:rPr>
              <a:t>the Boolean sum </a:t>
            </a:r>
            <a:r>
              <a:rPr lang="en-US" sz="2400" dirty="0"/>
              <a:t>of three </a:t>
            </a:r>
            <a:r>
              <a:rPr lang="en-US" sz="2400" dirty="0" err="1"/>
              <a:t>minterms</a:t>
            </a:r>
            <a:r>
              <a:rPr lang="en-US" sz="2400" dirty="0"/>
              <a:t> corresponding to the </a:t>
            </a:r>
            <a:r>
              <a:rPr lang="en-US" sz="2400" i="1" u="sng" dirty="0">
                <a:solidFill>
                  <a:srgbClr val="FF0000"/>
                </a:solidFill>
              </a:rPr>
              <a:t>three </a:t>
            </a:r>
            <a:r>
              <a:rPr lang="en-US" sz="2400" i="1" u="sng" dirty="0" smtClean="0">
                <a:solidFill>
                  <a:srgbClr val="FF0000"/>
                </a:solidFill>
              </a:rPr>
              <a:t>rows of </a:t>
            </a:r>
            <a:r>
              <a:rPr lang="en-US" sz="2400" i="1" u="sng" dirty="0">
                <a:solidFill>
                  <a:srgbClr val="FF0000"/>
                </a:solidFill>
              </a:rPr>
              <a:t>this table that give the value </a:t>
            </a:r>
            <a:r>
              <a:rPr lang="en-US" sz="2400" i="1" u="sng" dirty="0" smtClean="0">
                <a:solidFill>
                  <a:srgbClr val="FF0000"/>
                </a:solidFill>
              </a:rPr>
              <a:t>1 </a:t>
            </a:r>
            <a:r>
              <a:rPr lang="en-US" sz="2400" i="1" u="sng" dirty="0">
                <a:solidFill>
                  <a:srgbClr val="FF0000"/>
                </a:solidFill>
              </a:rPr>
              <a:t>for the function. </a:t>
            </a:r>
            <a:r>
              <a:rPr lang="en-US" sz="2400" dirty="0"/>
              <a:t>This gives</a:t>
            </a:r>
            <a:endParaRPr lang="ar-SA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600" y="2819400"/>
            <a:ext cx="5029200" cy="3435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195358" y="3657600"/>
            <a:ext cx="394864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6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Completeness</a:t>
            </a:r>
            <a:endParaRPr lang="ar-SA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pPr algn="l" rtl="0"/>
            <a:r>
              <a:rPr lang="en-US" sz="2500" dirty="0"/>
              <a:t>Every Boolean function can be expressed as a Boolean sum of </a:t>
            </a:r>
            <a:r>
              <a:rPr lang="en-US" sz="2500" dirty="0" err="1" smtClean="0"/>
              <a:t>minterms</a:t>
            </a:r>
            <a:r>
              <a:rPr lang="en-US" sz="2500" dirty="0" smtClean="0"/>
              <a:t>.</a:t>
            </a:r>
          </a:p>
          <a:p>
            <a:pPr algn="l" rtl="0"/>
            <a:r>
              <a:rPr lang="en-US" sz="2500" dirty="0" smtClean="0"/>
              <a:t> </a:t>
            </a:r>
            <a:r>
              <a:rPr lang="en-US" sz="2500" dirty="0"/>
              <a:t>Each </a:t>
            </a:r>
            <a:r>
              <a:rPr lang="en-US" sz="2500" dirty="0" err="1" smtClean="0"/>
              <a:t>minterm</a:t>
            </a:r>
            <a:r>
              <a:rPr lang="en-US" sz="2500" dirty="0" smtClean="0"/>
              <a:t> </a:t>
            </a:r>
            <a:r>
              <a:rPr lang="en-US" sz="2500" dirty="0"/>
              <a:t>is </a:t>
            </a:r>
            <a:r>
              <a:rPr lang="en-US" sz="2500" dirty="0" smtClean="0"/>
              <a:t>the Boolean </a:t>
            </a:r>
            <a:r>
              <a:rPr lang="en-US" sz="2500" dirty="0"/>
              <a:t>product of Boolean variables or their complements</a:t>
            </a:r>
            <a:r>
              <a:rPr lang="en-US" sz="2500" dirty="0" smtClean="0"/>
              <a:t>.</a:t>
            </a:r>
          </a:p>
          <a:p>
            <a:pPr algn="l" rtl="0"/>
            <a:r>
              <a:rPr lang="en-US" sz="2500" dirty="0" smtClean="0"/>
              <a:t> </a:t>
            </a:r>
            <a:r>
              <a:rPr lang="en-US" sz="2500" dirty="0"/>
              <a:t>This shows that every </a:t>
            </a:r>
            <a:r>
              <a:rPr lang="en-US" sz="2500" dirty="0" smtClean="0"/>
              <a:t>Boolean function </a:t>
            </a:r>
            <a:r>
              <a:rPr lang="en-US" sz="2500" dirty="0"/>
              <a:t>can be represented using the Boolean operators </a:t>
            </a:r>
            <a:r>
              <a:rPr lang="en-US" sz="2500" b="1" dirty="0">
                <a:solidFill>
                  <a:srgbClr val="FF0000"/>
                </a:solidFill>
              </a:rPr>
              <a:t>. , +, </a:t>
            </a:r>
            <a:r>
              <a:rPr lang="en-US" sz="2500" dirty="0"/>
              <a:t>and </a:t>
            </a:r>
            <a:r>
              <a:rPr lang="en-US" sz="2500" b="1" dirty="0" smtClean="0">
                <a:solidFill>
                  <a:srgbClr val="FF0000"/>
                </a:solidFill>
              </a:rPr>
              <a:t>-</a:t>
            </a:r>
            <a:r>
              <a:rPr lang="en-US" sz="2500" dirty="0" smtClean="0"/>
              <a:t>.</a:t>
            </a:r>
          </a:p>
          <a:p>
            <a:pPr algn="l" rtl="0"/>
            <a:r>
              <a:rPr lang="en-US" sz="2500" dirty="0" smtClean="0"/>
              <a:t> </a:t>
            </a:r>
            <a:r>
              <a:rPr lang="en-US" sz="2500" dirty="0"/>
              <a:t>Because every </a:t>
            </a:r>
            <a:r>
              <a:rPr lang="en-US" sz="2500" dirty="0" smtClean="0"/>
              <a:t>Boolean function </a:t>
            </a:r>
            <a:r>
              <a:rPr lang="en-US" sz="2500" dirty="0"/>
              <a:t>can be represented using these operators we say that the set </a:t>
            </a:r>
            <a:r>
              <a:rPr lang="en-US" sz="2500" b="1" i="1" dirty="0">
                <a:solidFill>
                  <a:srgbClr val="FF0000"/>
                </a:solidFill>
              </a:rPr>
              <a:t>{ . , +, - } </a:t>
            </a:r>
            <a:r>
              <a:rPr lang="en-US" sz="2500" dirty="0"/>
              <a:t>is </a:t>
            </a:r>
            <a:r>
              <a:rPr lang="en-US" sz="2500" b="1" i="1" u="sng" dirty="0" smtClean="0">
                <a:solidFill>
                  <a:srgbClr val="FF0000"/>
                </a:solidFill>
              </a:rPr>
              <a:t>functionally complete</a:t>
            </a:r>
            <a:r>
              <a:rPr lang="en-US" sz="2500" dirty="0" smtClean="0"/>
              <a:t>.</a:t>
            </a:r>
          </a:p>
          <a:p>
            <a:pPr algn="l" rtl="0"/>
            <a:r>
              <a:rPr lang="en-US" sz="2500" dirty="0"/>
              <a:t>We can eliminate all Boolean sums using the </a:t>
            </a:r>
            <a:r>
              <a:rPr lang="en-US" sz="2500" dirty="0" smtClean="0"/>
              <a:t>identity</a:t>
            </a:r>
          </a:p>
          <a:p>
            <a:pPr algn="l" rtl="0">
              <a:buNone/>
            </a:pPr>
            <a:endParaRPr lang="en-US" sz="2500" dirty="0" smtClean="0"/>
          </a:p>
          <a:p>
            <a:pPr algn="l" rtl="0"/>
            <a:r>
              <a:rPr lang="en-US" sz="2500" dirty="0"/>
              <a:t>Similarly, we could eliminate all Boolean products using </a:t>
            </a:r>
            <a:r>
              <a:rPr lang="en-US" sz="2500" dirty="0" smtClean="0"/>
              <a:t>the identity</a:t>
            </a:r>
          </a:p>
          <a:p>
            <a:pPr algn="l" rtl="0"/>
            <a:endParaRPr lang="en-US" sz="2500" dirty="0" smtClean="0"/>
          </a:p>
          <a:p>
            <a:pPr algn="l" rtl="0"/>
            <a:endParaRPr lang="ar-SA" sz="2500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124200" y="5105400"/>
            <a:ext cx="1676400" cy="475397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67000" y="6019800"/>
            <a:ext cx="1828800" cy="526473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B0F0"/>
                </a:solidFill>
              </a:rPr>
              <a:t>Page 760</a:t>
            </a:r>
          </a:p>
          <a:p>
            <a:pPr algn="l" rtl="0"/>
            <a:r>
              <a:rPr lang="en-US" dirty="0" smtClean="0"/>
              <a:t>1(</a:t>
            </a:r>
            <a:r>
              <a:rPr lang="en-US" dirty="0" err="1" smtClean="0"/>
              <a:t>b,c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2(</a:t>
            </a:r>
            <a:r>
              <a:rPr lang="en-US" dirty="0" err="1" smtClean="0"/>
              <a:t>a,d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3(</a:t>
            </a:r>
            <a:r>
              <a:rPr lang="en-US" dirty="0" err="1" smtClean="0"/>
              <a:t>a,d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7(c)</a:t>
            </a:r>
          </a:p>
          <a:p>
            <a:pPr algn="l" rtl="0"/>
            <a:r>
              <a:rPr lang="en-US" dirty="0" smtClean="0"/>
              <a:t>12(</a:t>
            </a:r>
            <a:r>
              <a:rPr lang="en-US" dirty="0" err="1" smtClean="0"/>
              <a:t>a,c</a:t>
            </a:r>
            <a:r>
              <a:rPr lang="en-US" dirty="0" smtClean="0"/>
              <a:t>)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AL- </a:t>
            </a:r>
            <a:r>
              <a:rPr lang="en-US" dirty="0" err="1"/>
              <a:t>Towaileb</a:t>
            </a:r>
            <a:endParaRPr lang="ar-SA" dirty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291</Words>
  <Application>Microsoft Macintosh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Representing Boolean Functions</vt:lpstr>
      <vt:lpstr>Literal &amp; Minterm</vt:lpstr>
      <vt:lpstr>PowerPoint Presentation</vt:lpstr>
      <vt:lpstr>Sum-of-products Expansions </vt:lpstr>
      <vt:lpstr>PowerPoint Presentation</vt:lpstr>
      <vt:lpstr>PowerPoint Presentation</vt:lpstr>
      <vt:lpstr>Functional Completeness</vt:lpstr>
      <vt:lpstr>Homework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Boolean Functions</dc:title>
  <dc:creator>Windows User</dc:creator>
  <cp:lastModifiedBy>Microsoft Office User</cp:lastModifiedBy>
  <cp:revision>23</cp:revision>
  <dcterms:created xsi:type="dcterms:W3CDTF">2013-03-03T18:41:32Z</dcterms:created>
  <dcterms:modified xsi:type="dcterms:W3CDTF">2015-11-15T16:27:55Z</dcterms:modified>
</cp:coreProperties>
</file>