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3" r:id="rId2"/>
    <p:sldId id="275" r:id="rId3"/>
    <p:sldId id="276" r:id="rId4"/>
    <p:sldId id="277" r:id="rId5"/>
    <p:sldId id="278" r:id="rId6"/>
    <p:sldId id="271" r:id="rId7"/>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6" autoAdjust="0"/>
    <p:restoredTop sz="94660"/>
  </p:normalViewPr>
  <p:slideViewPr>
    <p:cSldViewPr snapToGrid="0">
      <p:cViewPr varScale="1">
        <p:scale>
          <a:sx n="59" d="100"/>
          <a:sy n="59" d="100"/>
        </p:scale>
        <p:origin x="184" y="6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8D0AAC-EB78-F145-A4A6-3DABAEF2998A}"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1B8D7-A24F-FD46-AD75-366D4AEA359C}" type="slidenum">
              <a:rPr lang="en-US" smtClean="0"/>
              <a:t>‹#›</a:t>
            </a:fld>
            <a:endParaRPr lang="en-US"/>
          </a:p>
        </p:txBody>
      </p:sp>
    </p:spTree>
    <p:extLst>
      <p:ext uri="{BB962C8B-B14F-4D97-AF65-F5344CB8AC3E}">
        <p14:creationId xmlns:p14="http://schemas.microsoft.com/office/powerpoint/2010/main" val="1785621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175ACD36-07EA-0142-B11C-9FF8EF35DA2C}" type="slidenum">
              <a:rPr lang="en-US" altLang="en-US"/>
              <a:pPr>
                <a:defRPr/>
              </a:pPr>
              <a:t>2</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altLang="en-US"/>
          </a:p>
        </p:txBody>
      </p:sp>
    </p:spTree>
    <p:extLst>
      <p:ext uri="{BB962C8B-B14F-4D97-AF65-F5344CB8AC3E}">
        <p14:creationId xmlns:p14="http://schemas.microsoft.com/office/powerpoint/2010/main" val="185444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9B4271DA-BF79-EB47-AD3E-55B5B2451A4D}" type="slidenum">
              <a:rPr lang="en-US" altLang="en-US"/>
              <a:pPr>
                <a:defRPr/>
              </a:pPr>
              <a:t>3</a:t>
            </a:fld>
            <a:endParaRPr lang="en-U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r>
              <a:rPr lang="en-US" altLang="en-US" dirty="0"/>
              <a:t>Research Process:</a:t>
            </a:r>
          </a:p>
          <a:p>
            <a:pPr eaLnBrk="1" hangingPunct="1">
              <a:defRPr/>
            </a:pPr>
            <a:r>
              <a:rPr lang="en-US" altLang="en-US" dirty="0"/>
              <a:t>Before embarking on the details of research methodology and techniques, it seems appropriate to present a brief overview of the research process. Research process consists of series of actions or steps necessary to effectively carry out research and the desired sequencing of these steps. The chart shown in Figure 1.1 well illustrates a research process.</a:t>
            </a:r>
          </a:p>
          <a:p>
            <a:pPr eaLnBrk="1" hangingPunct="1">
              <a:defRPr/>
            </a:pPr>
            <a:endParaRPr lang="en-US" altLang="en-US" dirty="0"/>
          </a:p>
          <a:p>
            <a:pPr eaLnBrk="1" hangingPunct="1">
              <a:defRPr/>
            </a:pPr>
            <a:r>
              <a:rPr lang="en-US" altLang="en-US" dirty="0"/>
              <a:t>The chart indicates that the research process consists of a number of closely related activities, as shown through I to VII. But such activities overlap continuously rather than following a strictly prescribed sequence. At times, the first step determines the nature of the last step to be undertaken. If subsequent procedures have not been taken into account in the early stages, serious difficulties may arise which may even prevent the completion of the study. One should remember that the various steps involved in a research process are not mutually exclusive; nor they are separate and distinct. They do not necessarily follow each other in any specific order and the researcher has to be</a:t>
            </a:r>
          </a:p>
          <a:p>
            <a:pPr eaLnBrk="1" hangingPunct="1">
              <a:defRPr/>
            </a:pPr>
            <a:r>
              <a:rPr lang="en-US" altLang="en-US" dirty="0"/>
              <a:t>constantly anticipating at each step in the research process the requirements of the subsequent steps. However, the following order concerning various steps provides a useful procedural guideline regarding the research process: (1) formulating the research problem; (2) extensive literature survey; (3) developing the hypothesis; (4) preparing the research design; (5) determining sample design; (6) collecting the data; (7) execution of the project; (8) analysis of data; (9) hypothesis testing; (10) generalizations and interpretation, and (11) preparation of the report or presentation of the results, i.e., formal write-up of conclusions reached. A brief description of the above stated steps will be helpful.</a:t>
            </a:r>
          </a:p>
          <a:p>
            <a:pPr eaLnBrk="1" hangingPunct="1">
              <a:defRPr/>
            </a:pPr>
            <a:endParaRPr lang="en-US" altLang="en-US" b="1" dirty="0"/>
          </a:p>
          <a:p>
            <a:pPr eaLnBrk="1" hangingPunct="1">
              <a:defRPr/>
            </a:pPr>
            <a:r>
              <a:rPr lang="en-US" altLang="en-US" b="1" dirty="0"/>
              <a:t>1. Formulating the research problem: </a:t>
            </a:r>
            <a:r>
              <a:rPr lang="en-US" altLang="en-US" dirty="0"/>
              <a:t>There are two types of research problems, viz., those which relate to states of nature and those which relate to relationships between variables. At the very outset the researcher must single out the problem he wants to study, i.e., he must decide the general area of interest or aspect of a subject-matter that he would like to inquire into. Initially the problem may be stated in a broad general way and then the ambiguities, if any, relating to the problem be resolved. Then, the feasibility of a particular solution has to be considered before a working formulation of the problem can be set up. The formulation of a general topic into a specific research problem, thus, constitutes the first step in a scientific enquiry. Essentially two steps are involved in formulating the research problem, viz., understanding the problem thoroughly, and rephrasing the same into meaningful terms from an analytical point of view.</a:t>
            </a:r>
          </a:p>
          <a:p>
            <a:pPr eaLnBrk="1" hangingPunct="1">
              <a:defRPr/>
            </a:pPr>
            <a:endParaRPr lang="en-US" altLang="en-US" dirty="0"/>
          </a:p>
          <a:p>
            <a:pPr eaLnBrk="1" hangingPunct="1">
              <a:defRPr/>
            </a:pPr>
            <a:r>
              <a:rPr lang="en-US" altLang="en-US" dirty="0"/>
              <a:t>The best way of understanding the problem is to discuss it with one’s own colleagues or with those having some expertise in the matter. In an academic institution the researcher can seek the help from a guide who is usually an experienced man and has several research problems in mind. Often, the guide puts forth the problem in general terms and it is up to the researcher to narrow it down and phrase the problem in operational terms. In private business units or in governmental organizations, the problem is usually earmarked by the administrative agencies with whom the researcher can discuss as to how the problem originally came about and what considerations are involved in its possible solutions.</a:t>
            </a:r>
          </a:p>
          <a:p>
            <a:pPr eaLnBrk="1" hangingPunct="1">
              <a:defRPr/>
            </a:pPr>
            <a:endParaRPr lang="en-US" altLang="en-US" dirty="0"/>
          </a:p>
          <a:p>
            <a:pPr eaLnBrk="1" hangingPunct="1">
              <a:defRPr/>
            </a:pPr>
            <a:r>
              <a:rPr lang="en-US" altLang="en-US" dirty="0"/>
              <a:t>The researcher must at the same time examine all available literature to get himself acquainted with the selected problem. He may review two types of literature—the conceptual literature concerning the concepts and theories, and the empirical literature consisting of studies made earlier which are similar to the one proposed. The basic outcome of this review will be the knowledge as to what data and other materials are available for operational purposes which will enable the researcher to specify</a:t>
            </a:r>
          </a:p>
          <a:p>
            <a:pPr eaLnBrk="1" hangingPunct="1">
              <a:defRPr/>
            </a:pPr>
            <a:r>
              <a:rPr lang="en-US" altLang="en-US" dirty="0"/>
              <a:t>his own research problem in a meaningful context. After this the researcher rephrases the problem into analytical or operational terms i.e., to put the problem in as specific terms as possible. This task of formulating, or defining, a research problem is a step of greatest importance in the entire research process. The problem to be investigated must be defined unambiguously for that will help discriminating relevant data from irrelevant ones. Care must, however, be taken to verify the objectivity and validity</a:t>
            </a:r>
          </a:p>
          <a:p>
            <a:pPr eaLnBrk="1" hangingPunct="1">
              <a:defRPr/>
            </a:pPr>
            <a:r>
              <a:rPr lang="en-US" altLang="en-US" dirty="0"/>
              <a:t>of the background facts concerning the problem. Professor W.A. </a:t>
            </a:r>
            <a:r>
              <a:rPr lang="en-US" altLang="en-US" dirty="0" err="1"/>
              <a:t>Neiswanger</a:t>
            </a:r>
            <a:r>
              <a:rPr lang="en-US" altLang="en-US" dirty="0"/>
              <a:t> correctly states that the statement of the objective is of basic importance because it determines the data which are to be collected, the characteristics of the data which are relevant, relations which are to be explored, the choice of techniques to be used in these explorations and the form of the final report. If there are certain pertinent terms, the same should be clearly defined along with the task of formulating the</a:t>
            </a:r>
          </a:p>
          <a:p>
            <a:pPr eaLnBrk="1" hangingPunct="1">
              <a:defRPr/>
            </a:pPr>
            <a:r>
              <a:rPr lang="en-US" altLang="en-US" dirty="0"/>
              <a:t>problem. In fact, formulation of the problem often follows a sequential pattern where a number of formulations are set up, each formulation more specific than the preceding one, each one phrased in more analytical terms, and each more realistic in terms of the available data and resources. </a:t>
            </a:r>
          </a:p>
          <a:p>
            <a:pPr eaLnBrk="1" hangingPunct="1">
              <a:defRPr/>
            </a:pPr>
            <a:endParaRPr lang="en-US" altLang="en-US" b="1" dirty="0"/>
          </a:p>
          <a:p>
            <a:pPr eaLnBrk="1" hangingPunct="1">
              <a:defRPr/>
            </a:pPr>
            <a:r>
              <a:rPr lang="en-US" altLang="en-US" b="1" dirty="0"/>
              <a:t>2. Extensive literature survey: </a:t>
            </a:r>
            <a:r>
              <a:rPr lang="en-US" altLang="en-US" dirty="0"/>
              <a:t>Once the problem is formulated, a brief summary of it should be written down. It is compulsory for a research worker writing a thesis for a Ph.D. degree to write a synopsis of the topic and submit it to the necessary Committee or the Research Board for approval. At this juncture the researcher should undertake extensive literature survey connected with the problem. For this purpose, the abstracting and indexing journals and published or unpublished bibliographies are the first place to go to. Academic journals, conference proceedings, government reports, books etc., must be tapped depending on the nature of the problem. In this process, it should be remembered that one source will lead to another. The earlier studies, if any, which are similar to the study in hand should be carefully studied. A good library will be a great help to the researcher at this stage.</a:t>
            </a:r>
          </a:p>
          <a:p>
            <a:pPr eaLnBrk="1" hangingPunct="1">
              <a:defRPr/>
            </a:pPr>
            <a:endParaRPr lang="en-US" altLang="en-US" b="1" dirty="0"/>
          </a:p>
          <a:p>
            <a:pPr eaLnBrk="1" hangingPunct="1">
              <a:defRPr/>
            </a:pPr>
            <a:r>
              <a:rPr lang="en-US" altLang="en-US" b="1" dirty="0"/>
              <a:t>3. Development of working hypotheses: </a:t>
            </a:r>
            <a:r>
              <a:rPr lang="en-US" altLang="en-US" dirty="0"/>
              <a:t>After extensive literature survey, researcher should state in clear terms the working hypothesis or hypotheses. Working hypothesis is tentative assumption made in order to draw out and test its logical or empirical consequences. As such the manner in which research hypotheses are developed is particularly important since they provide the focal point for research. They also affect the manner in which tests must be conducted in the analysis of data</a:t>
            </a:r>
          </a:p>
          <a:p>
            <a:pPr eaLnBrk="1" hangingPunct="1">
              <a:defRPr/>
            </a:pPr>
            <a:r>
              <a:rPr lang="en-US" altLang="en-US" dirty="0"/>
              <a:t>and indirectly the quality of data which is required for the analysis. In most types of research, </a:t>
            </a:r>
            <a:r>
              <a:rPr lang="en-US" altLang="en-US" dirty="0" smtClean="0"/>
              <a:t>the development of working hypothesis plays an important role. Hypothesis should be very specific and </a:t>
            </a:r>
            <a:r>
              <a:rPr lang="en-US" altLang="en-US" dirty="0"/>
              <a:t>limited to the piece of research in hand because it has to be tested. The role of the </a:t>
            </a:r>
            <a:r>
              <a:rPr lang="en-US" altLang="en-US" dirty="0" smtClean="0"/>
              <a:t>hypothesis </a:t>
            </a:r>
            <a:r>
              <a:rPr lang="en-US" altLang="en-US" dirty="0"/>
              <a:t>is to guide the researcher by delimiting the area of research and to keep him on the right track. It sharpens his thinking and focuses attention on the more important facets of the problem. It also indicates the type of data required and the type of methods of data analysis to be used.</a:t>
            </a:r>
          </a:p>
          <a:p>
            <a:pPr eaLnBrk="1" hangingPunct="1">
              <a:defRPr/>
            </a:pPr>
            <a:r>
              <a:rPr lang="en-US" altLang="en-US" dirty="0"/>
              <a:t>How does one go about developing working hypotheses? The answer is by using the following approach:</a:t>
            </a:r>
          </a:p>
          <a:p>
            <a:pPr eaLnBrk="1" hangingPunct="1">
              <a:defRPr/>
            </a:pPr>
            <a:r>
              <a:rPr lang="en-US" altLang="en-US" dirty="0"/>
              <a:t>(a) Discussions with colleagues and experts about the problem, its origin and the objectives in seeking a solution;</a:t>
            </a:r>
          </a:p>
          <a:p>
            <a:pPr eaLnBrk="1" hangingPunct="1">
              <a:defRPr/>
            </a:pPr>
            <a:r>
              <a:rPr lang="en-US" altLang="en-US" dirty="0"/>
              <a:t>(b) Examination of data and records, if available, concerning the problem for possible trends, peculiarities and other clues;</a:t>
            </a:r>
          </a:p>
          <a:p>
            <a:pPr eaLnBrk="1" hangingPunct="1">
              <a:defRPr/>
            </a:pPr>
            <a:r>
              <a:rPr lang="en-US" altLang="en-US" dirty="0"/>
              <a:t>(c) Review of similar studies in the area or of the studies on similar problems; and</a:t>
            </a:r>
          </a:p>
          <a:p>
            <a:pPr eaLnBrk="1" hangingPunct="1">
              <a:defRPr/>
            </a:pPr>
            <a:r>
              <a:rPr lang="en-US" altLang="en-US" dirty="0"/>
              <a:t>(d) Exploratory personal investigation which involves original field interviews on a limited scale with interested parties and individuals with a view to secure greater insight into the practical aspects of the problem.</a:t>
            </a:r>
          </a:p>
          <a:p>
            <a:pPr eaLnBrk="1" hangingPunct="1">
              <a:defRPr/>
            </a:pPr>
            <a:r>
              <a:rPr lang="en-US" altLang="en-US" dirty="0"/>
              <a:t>Thus, working hypotheses arise as a result of a-priori thinking about the subject, examination of the available data and material including related studies and the counsel of experts and interested parties. Working hypotheses are more useful when stated in precise and clearly defined terms. It may as well be remembered that occasionally we may encounter a problem where we do not need working hypotheses, specially in the case of exploratory or </a:t>
            </a:r>
            <a:r>
              <a:rPr lang="en-US" altLang="en-US" dirty="0" err="1"/>
              <a:t>formulative</a:t>
            </a:r>
            <a:r>
              <a:rPr lang="en-US" altLang="en-US" dirty="0"/>
              <a:t> researches which do not aim at testing</a:t>
            </a:r>
          </a:p>
          <a:p>
            <a:pPr eaLnBrk="1" hangingPunct="1">
              <a:defRPr/>
            </a:pPr>
            <a:r>
              <a:rPr lang="en-US" altLang="en-US" dirty="0"/>
              <a:t>the hypothesis. But as a general rule, specification of working hypotheses in another basic step of the</a:t>
            </a:r>
          </a:p>
          <a:p>
            <a:pPr eaLnBrk="1" hangingPunct="1">
              <a:defRPr/>
            </a:pPr>
            <a:r>
              <a:rPr lang="en-US" altLang="en-US" dirty="0"/>
              <a:t>research process in most research problems.</a:t>
            </a:r>
          </a:p>
          <a:p>
            <a:pPr eaLnBrk="1" hangingPunct="1">
              <a:defRPr/>
            </a:pPr>
            <a:endParaRPr lang="en-US" altLang="en-US" dirty="0"/>
          </a:p>
          <a:p>
            <a:pPr eaLnBrk="1" hangingPunct="1">
              <a:defRPr/>
            </a:pPr>
            <a:r>
              <a:rPr lang="en-US" altLang="en-US" b="1" dirty="0"/>
              <a:t>4. Preparing the research design: </a:t>
            </a:r>
            <a:r>
              <a:rPr lang="en-US" altLang="en-US" dirty="0"/>
              <a:t>The research problem having been formulated in clear cut terms, the researcher will be required to prepare a research design, i.e., he will have to state the conceptual structure within which research would be conducted. The preparation of such a design facilitates research to be as efficient as possible yielding maximal information. In other words, the function of research design is to provide for the collection of relevant evidence with minimal expenditure</a:t>
            </a:r>
          </a:p>
          <a:p>
            <a:pPr eaLnBrk="1" hangingPunct="1">
              <a:defRPr/>
            </a:pPr>
            <a:r>
              <a:rPr lang="en-US" altLang="en-US" dirty="0"/>
              <a:t>of effort, time and money. But how all these can be achieved depends mainly on the research purpose. </a:t>
            </a:r>
            <a:r>
              <a:rPr lang="en-US" altLang="en-US" b="1" u="sng" dirty="0"/>
              <a:t>Research purposes may be grouped into four categories</a:t>
            </a:r>
            <a:r>
              <a:rPr lang="en-US" altLang="en-US" dirty="0"/>
              <a:t>, viz., (</a:t>
            </a:r>
            <a:r>
              <a:rPr lang="en-US" altLang="en-US" dirty="0" err="1"/>
              <a:t>i</a:t>
            </a:r>
            <a:r>
              <a:rPr lang="en-US" altLang="en-US" dirty="0"/>
              <a:t>) </a:t>
            </a:r>
            <a:r>
              <a:rPr lang="en-US" altLang="en-US" b="1" u="sng" dirty="0">
                <a:solidFill>
                  <a:srgbClr val="FFFF00"/>
                </a:solidFill>
              </a:rPr>
              <a:t>Exploration, (ii) Description, (iii) Diagnosis, and (iv) Experimentation</a:t>
            </a:r>
            <a:r>
              <a:rPr lang="en-US" altLang="en-US" dirty="0"/>
              <a:t>. A flexible research design which provides opportunity for considering many different aspects of a problem is considered appropriate if the purpose of the research study is that of exploration. But when the purpose happens to be an accurate description of</a:t>
            </a:r>
          </a:p>
          <a:p>
            <a:pPr eaLnBrk="1" hangingPunct="1">
              <a:defRPr/>
            </a:pPr>
            <a:r>
              <a:rPr lang="en-US" altLang="en-US" dirty="0"/>
              <a:t>a situation or of an association between variables, the suitable design will be one that minimizes bias and maximizes the reliability of the data collected and analyzed.</a:t>
            </a:r>
          </a:p>
          <a:p>
            <a:pPr eaLnBrk="1" hangingPunct="1">
              <a:defRPr/>
            </a:pPr>
            <a:r>
              <a:rPr lang="en-US" altLang="en-US" dirty="0"/>
              <a:t>There are several research designs, such as, experimental and non-experimental hypothesis testing. Experimental designs can be either informal designs (such as before-and-after without control, after-only with control, before-and-after with control) or formal designs (such as completely randomized design, randomized block design, Latin square design, simple and complex factorial designs), out of which the researcher must select one for his own project. The preparation of the research design, appropriate for a particular research problem, involves usually the consideration of the following:</a:t>
            </a:r>
          </a:p>
          <a:p>
            <a:pPr eaLnBrk="1" hangingPunct="1">
              <a:defRPr/>
            </a:pPr>
            <a:r>
              <a:rPr lang="en-US" altLang="en-US" dirty="0"/>
              <a:t>(</a:t>
            </a:r>
            <a:r>
              <a:rPr lang="en-US" altLang="en-US" dirty="0" err="1"/>
              <a:t>i</a:t>
            </a:r>
            <a:r>
              <a:rPr lang="en-US" altLang="en-US" dirty="0"/>
              <a:t>) the means of obtaining the information;</a:t>
            </a:r>
          </a:p>
          <a:p>
            <a:pPr eaLnBrk="1" hangingPunct="1">
              <a:defRPr/>
            </a:pPr>
            <a:r>
              <a:rPr lang="en-US" altLang="en-US" dirty="0"/>
              <a:t>(ii) the availability and skills of the researcher and his staff (if any);</a:t>
            </a:r>
          </a:p>
          <a:p>
            <a:pPr eaLnBrk="1" hangingPunct="1">
              <a:defRPr/>
            </a:pPr>
            <a:r>
              <a:rPr lang="en-US" altLang="en-US" dirty="0"/>
              <a:t>(iii) explanation of the way in which selected means of obtaining information will be organized and the reasoning leading to the selection;</a:t>
            </a:r>
          </a:p>
          <a:p>
            <a:pPr eaLnBrk="1" hangingPunct="1">
              <a:defRPr/>
            </a:pPr>
            <a:r>
              <a:rPr lang="en-US" altLang="en-US" dirty="0"/>
              <a:t>(iv) the time available for research; and</a:t>
            </a:r>
          </a:p>
          <a:p>
            <a:pPr eaLnBrk="1" hangingPunct="1">
              <a:defRPr/>
            </a:pPr>
            <a:r>
              <a:rPr lang="en-US" altLang="en-US" dirty="0"/>
              <a:t>(v) the cost factor relating to research, i.e., the finance available for the purpose.</a:t>
            </a:r>
          </a:p>
          <a:p>
            <a:pPr eaLnBrk="1" hangingPunct="1">
              <a:defRPr/>
            </a:pPr>
            <a:endParaRPr lang="en-US" altLang="en-US" b="1" dirty="0"/>
          </a:p>
          <a:p>
            <a:pPr eaLnBrk="1" hangingPunct="1">
              <a:defRPr/>
            </a:pPr>
            <a:r>
              <a:rPr lang="en-US" altLang="en-US" b="1" dirty="0"/>
              <a:t>5. Determining sample design: </a:t>
            </a:r>
            <a:r>
              <a:rPr lang="en-US" altLang="en-US" dirty="0"/>
              <a:t>All the items under consideration in any field of inquiry constitute a ‘universe’ or ‘population’. A complete enumeration of all the items in the ‘population’ is known as a census inquiry. It can be presumed that in such an inquiry when all the items are covered no element of chance is left and highest accuracy is obtained. But in practice this may not be true. Even the slightest element of bias in such an inquiry will get larger and larger as the number of observations</a:t>
            </a:r>
          </a:p>
          <a:p>
            <a:pPr eaLnBrk="1" hangingPunct="1">
              <a:defRPr/>
            </a:pPr>
            <a:r>
              <a:rPr lang="en-US" altLang="en-US" dirty="0"/>
              <a:t>increases. Moreover, there is no way of checking the element of bias or its extent except through a resurvey or use of sample checks. Besides, this type of inquiry involves a great deal of time, money and energy. Not only this, census inquiry is not possible in practice under many circumstances. For instance, blood testing is done only on sample basis. Hence, quite often we select only a few items from the universe for our study purposes. The items so selected constitute what is technically called a sample.</a:t>
            </a:r>
          </a:p>
          <a:p>
            <a:pPr eaLnBrk="1" hangingPunct="1">
              <a:defRPr/>
            </a:pPr>
            <a:endParaRPr lang="en-US" altLang="en-US" dirty="0"/>
          </a:p>
          <a:p>
            <a:pPr eaLnBrk="1" hangingPunct="1">
              <a:defRPr/>
            </a:pPr>
            <a:r>
              <a:rPr lang="en-US" altLang="en-US" dirty="0"/>
              <a:t>The researcher must decide the way of selecting a sample or what is popularly known as the sample design. In other words, </a:t>
            </a:r>
            <a:r>
              <a:rPr lang="en-US" altLang="en-US" b="1" u="sng" dirty="0"/>
              <a:t>a sample design is a definite plan determined before any data are actually collected for obtaining a sample from a given population</a:t>
            </a:r>
            <a:r>
              <a:rPr lang="en-US" altLang="en-US" dirty="0"/>
              <a:t>. Thus, the plan to select 12 of a city’s 200 drugstores in a certain way constitutes a sample design. Samples can be either probability samples or non-probability samples. With probability samples each element has a known probability of being included in the sample but the non-probability samples do not allow the researcher to determine this probability. Probability samples are those based on simple random sampling, systematic sampling, stratified sampling, cluster/area sampling whereas non-probability samples are those based on convenience sampling, judgment sampling and quota sampling techniques. A brief mention of the important sample designs is as follows:</a:t>
            </a:r>
          </a:p>
          <a:p>
            <a:pPr eaLnBrk="1" hangingPunct="1">
              <a:defRPr/>
            </a:pPr>
            <a:r>
              <a:rPr lang="en-US" altLang="en-US" dirty="0"/>
              <a:t>(</a:t>
            </a:r>
            <a:r>
              <a:rPr lang="en-US" altLang="en-US" dirty="0" err="1"/>
              <a:t>i</a:t>
            </a:r>
            <a:r>
              <a:rPr lang="en-US" altLang="en-US" dirty="0"/>
              <a:t>) </a:t>
            </a:r>
            <a:r>
              <a:rPr lang="en-US" altLang="en-US" i="1" dirty="0"/>
              <a:t>Deliberate sampling: </a:t>
            </a:r>
            <a:r>
              <a:rPr lang="en-US" altLang="en-US" dirty="0"/>
              <a:t>Deliberate sampling is also known as purposive or non-probability sampling. This sampling method involves purposive or deliberate selection of particular units of the universe for constituting a sample which represents the universe. When population elements are selected for inclusion in the sample based on the ease of access, it can be called </a:t>
            </a:r>
            <a:r>
              <a:rPr lang="en-US" altLang="en-US" i="1" dirty="0"/>
              <a:t>convenience sampling</a:t>
            </a:r>
            <a:r>
              <a:rPr lang="en-US" altLang="en-US" dirty="0"/>
              <a:t>. If a researcher wishes to secure data from, say, gasoline buyers, he may select a fixed number of petrol stations and may conduct interviews at these stations. This would be an example of convenience sample of gasoline buyers. At times such a procedure may give very biased results particularly when the population is not homogeneous. On the other hand, in </a:t>
            </a:r>
            <a:r>
              <a:rPr lang="en-US" altLang="en-US" i="1" dirty="0"/>
              <a:t>judgment sampling </a:t>
            </a:r>
            <a:r>
              <a:rPr lang="en-US" altLang="en-US" dirty="0"/>
              <a:t>the researcher’s judgment is used for selecting items which he considers as representative of the population. For example, </a:t>
            </a:r>
            <a:r>
              <a:rPr lang="en-US" altLang="en-US" b="1" u="sng" dirty="0"/>
              <a:t>a judgment sample of college students might be taken to secure reactions to a new method of teaching</a:t>
            </a:r>
            <a:r>
              <a:rPr lang="en-US" altLang="en-US" dirty="0"/>
              <a:t>. Judgment sampling is used quite frequently in qualitative research where the desire happens to be to develop hypotheses rather than to generalize to larger populations.</a:t>
            </a:r>
          </a:p>
          <a:p>
            <a:pPr eaLnBrk="1" hangingPunct="1">
              <a:defRPr/>
            </a:pPr>
            <a:r>
              <a:rPr lang="en-US" altLang="en-US" dirty="0"/>
              <a:t>(ii) </a:t>
            </a:r>
            <a:r>
              <a:rPr lang="en-US" altLang="en-US" i="1" dirty="0"/>
              <a:t>Simple random sampling: </a:t>
            </a:r>
            <a:r>
              <a:rPr lang="en-US" altLang="en-US" dirty="0"/>
              <a:t>This type of sampling is also known as chance sampling or probability sampling where each and every item in the population has an equal chance of inclusion in the sample and each one of the possible samples, in case of finite universe, has the same probability of being selected. For example, if we have to select a sample of 300 items from a universe of 15,000 items, then we can put the names or numbers of all the 15,000 items on slips of paper and conduct a lottery. Using the random number tables is another method of random sampling. To select the sample, each item is assigned a number from 1 to 15,000. Then, 300 five digit random numbers are selected from the table. To do this we select some random starting point and then a systematic pattern is used in proceeding through the table. We might start in the 4th row, second column and proceed down the column to the bottom of the table and then move to the top of the next column to the right.</a:t>
            </a:r>
          </a:p>
          <a:p>
            <a:pPr eaLnBrk="1" hangingPunct="1">
              <a:defRPr/>
            </a:pPr>
            <a:r>
              <a:rPr lang="en-US" altLang="en-US" dirty="0"/>
              <a:t>When a number exceeds the limit of the numbers in the frame, in our case over 15,000, it is simply passed over and the next number selected that does fall within the relevant range. Since the numbers were placed in the table in a completely random fashion, the resulting sample is random. This procedure gives each item an equal probability of being selected. In case of infinite population, the selection of each item in a random sample is controlled by the same probability and that successive selections are independent of one another. </a:t>
            </a:r>
          </a:p>
          <a:p>
            <a:pPr eaLnBrk="1" hangingPunct="1">
              <a:defRPr/>
            </a:pPr>
            <a:r>
              <a:rPr lang="en-US" altLang="en-US" dirty="0"/>
              <a:t>(iii) </a:t>
            </a:r>
            <a:r>
              <a:rPr lang="en-US" altLang="en-US" i="1" dirty="0"/>
              <a:t>Systematic sampling: </a:t>
            </a:r>
            <a:r>
              <a:rPr lang="en-US" altLang="en-US" dirty="0"/>
              <a:t>In some instances the most practical way of sampling is to select every 15th name on a list, every 10th house on one side of a street and so on. Sampling of this type is known as systematic sampling. An element of randomness is usually introduced into this kind of sampling by using random numbers to pick up the unit with which to start. This procedure is useful when sampling frame is available in the form of a list. In such a design the selection process starts by picking some random point in the list and then every </a:t>
            </a:r>
            <a:r>
              <a:rPr lang="en-US" altLang="en-US" i="1" dirty="0"/>
              <a:t>n</a:t>
            </a:r>
            <a:r>
              <a:rPr lang="en-US" altLang="en-US" dirty="0"/>
              <a:t>th element is selected until the desired number is secured. </a:t>
            </a:r>
          </a:p>
          <a:p>
            <a:pPr eaLnBrk="1" hangingPunct="1">
              <a:defRPr/>
            </a:pPr>
            <a:r>
              <a:rPr lang="en-US" altLang="en-US" dirty="0"/>
              <a:t>(iv) </a:t>
            </a:r>
            <a:r>
              <a:rPr lang="en-US" altLang="en-US" i="1" dirty="0"/>
              <a:t>Stratified sampling: </a:t>
            </a:r>
            <a:r>
              <a:rPr lang="en-US" altLang="en-US" dirty="0"/>
              <a:t>If the population from which a sample is to be drawn does not constitute a homogeneous group, then stratified sampling technique is applied so as to obtain a representative sample. In this technique, the population is stratified into a number of </a:t>
            </a:r>
            <a:r>
              <a:rPr lang="en-US" altLang="en-US" dirty="0" smtClean="0"/>
              <a:t>no overlapping </a:t>
            </a:r>
            <a:r>
              <a:rPr lang="en-US" altLang="en-US" dirty="0"/>
              <a:t>subpopulations or strata and sample items are selected from each stratum. If the items selected from each stratum is based on simple random sampling the entire procedure, first stratification and then simple random sampling, is known as </a:t>
            </a:r>
            <a:r>
              <a:rPr lang="en-US" altLang="en-US" i="1" dirty="0"/>
              <a:t>stratified random sampling</a:t>
            </a:r>
            <a:r>
              <a:rPr lang="en-US" altLang="en-US" dirty="0"/>
              <a:t>. </a:t>
            </a:r>
          </a:p>
          <a:p>
            <a:pPr eaLnBrk="1" hangingPunct="1">
              <a:defRPr/>
            </a:pPr>
            <a:r>
              <a:rPr lang="en-US" altLang="en-US" dirty="0"/>
              <a:t>(v) </a:t>
            </a:r>
            <a:r>
              <a:rPr lang="en-US" altLang="en-US" i="1" dirty="0"/>
              <a:t>Quota sampling: </a:t>
            </a:r>
            <a:r>
              <a:rPr lang="en-US" altLang="en-US" dirty="0"/>
              <a:t>In stratified sampling the cost of taking random samples from individual strata is often so expensive that interviewers are simply given quota to be filled from different strata, the actual selection of items for sample being left to the interviewer’s judgment. This is called quota sampling. The size of the quota for each stratum is generally proportionate to the size of that stratum in the population. Quota sampling is thus an important form of non-probability sampling. Quota samples generally happen to be judgment samples rather than random samples.</a:t>
            </a:r>
          </a:p>
          <a:p>
            <a:pPr eaLnBrk="1" hangingPunct="1">
              <a:defRPr/>
            </a:pPr>
            <a:r>
              <a:rPr lang="en-US" altLang="en-US" dirty="0"/>
              <a:t>(vi) </a:t>
            </a:r>
            <a:r>
              <a:rPr lang="en-US" altLang="en-US" i="1" dirty="0"/>
              <a:t>Cluster sampling and area sampling: </a:t>
            </a:r>
            <a:r>
              <a:rPr lang="en-US" altLang="en-US" dirty="0"/>
              <a:t>Cluster sampling involves grouping the population and then selecting the groups or the clusters rather than individual elements for inclusion in the sample. Suppose some departmental store wishes to sample its credit card holders. It has issued its cards to 15,000 customers. The sample size is to be kept say 450. For cluster sampling this list of 15,000 card holders could be formed into 100 clusters of 150 card holders each. Three clusters might then be selected for the sample randomly. The sample size must often be larger than the simple random sample to ensure the same level of accuracy because is cluster sampling procedural potential for order bias and other sources of error is usually accentuated. The clustering approach can, however, make the sampling procedure relatively easier and increase the efficiency of field work, specially in the case of personal interviews.</a:t>
            </a:r>
          </a:p>
          <a:p>
            <a:pPr eaLnBrk="1" hangingPunct="1">
              <a:defRPr/>
            </a:pPr>
            <a:r>
              <a:rPr lang="en-US" altLang="en-US" i="1" dirty="0"/>
              <a:t>Area sampling </a:t>
            </a:r>
            <a:r>
              <a:rPr lang="en-US" altLang="en-US" dirty="0"/>
              <a:t>is quite close to cluster sampling and is often talked about when the total geographical area of interest happens to be big one. Under area sampling we first divide the total area into a number of smaller non-overlapping areas, generally called geographical clusters, then a number of these smaller areas are randomly selected, and all units in these small areas are included in the sample. Area sampling is specially helpful where we do not have the list of the population concerned. It also makes the field interviewing more efficient since interviewer can do many interviews at each location.</a:t>
            </a:r>
          </a:p>
          <a:p>
            <a:pPr eaLnBrk="1" hangingPunct="1">
              <a:defRPr/>
            </a:pPr>
            <a:r>
              <a:rPr lang="en-US" altLang="en-US" dirty="0"/>
              <a:t>(vii) </a:t>
            </a:r>
            <a:r>
              <a:rPr lang="en-US" altLang="en-US" i="1" dirty="0"/>
              <a:t>Multi-stage sampling: </a:t>
            </a:r>
            <a:r>
              <a:rPr lang="en-US" altLang="en-US" dirty="0"/>
              <a:t>This is a further development of the idea of cluster sampling. This technique is meant for big inquiries extending to a considerably large geographical area like an entire country. Under multi-stage sampling the first stage may be to select large primary sampling units such as states, then districts, then towns and finally certain families within towns. If the technique of random-sampling is applied at all stages, the sampling procedure is described as multi-stage random sampling.</a:t>
            </a:r>
          </a:p>
          <a:p>
            <a:pPr eaLnBrk="1" hangingPunct="1">
              <a:defRPr/>
            </a:pPr>
            <a:r>
              <a:rPr lang="en-US" altLang="en-US" dirty="0"/>
              <a:t>(viii) </a:t>
            </a:r>
            <a:r>
              <a:rPr lang="en-US" altLang="en-US" i="1" dirty="0"/>
              <a:t>Sequential sampling: </a:t>
            </a:r>
            <a:r>
              <a:rPr lang="en-US" altLang="en-US" dirty="0"/>
              <a:t>This is somewhat a complex sample design where the ultimate size of the sample is not fixed in advance but is determined according to mathematical decisions on the basis of information yielded as survey progresses. This design is usually adopted under acceptance sampling plan in the context of statistical quality control. In practice, several of the methods of sampling described above may well be used in the same study in which case it can be called mixed sampling. It may be pointed out here that normally one should resort to random sampling so that bias can be eliminated and sampling error can be estimated. But purposive sampling is considered desirable when the universe happens to be small and a known characteristic of it is to be studied intensively. Also, there are conditions under which sample designs other than random sampling may be considered better for reasons like convenience and low costs. </a:t>
            </a:r>
            <a:r>
              <a:rPr lang="en-US" altLang="en-US" i="1" dirty="0"/>
              <a:t>The sample design to be used must be decided by the researcher taking into consideration the nature of the inquiry and other related factors</a:t>
            </a:r>
            <a:r>
              <a:rPr lang="en-US" altLang="en-US" dirty="0"/>
              <a:t>.</a:t>
            </a:r>
          </a:p>
          <a:p>
            <a:pPr eaLnBrk="1" hangingPunct="1">
              <a:defRPr/>
            </a:pPr>
            <a:endParaRPr lang="en-US" altLang="en-US" b="1" dirty="0"/>
          </a:p>
          <a:p>
            <a:pPr eaLnBrk="1" hangingPunct="1">
              <a:defRPr/>
            </a:pPr>
            <a:r>
              <a:rPr lang="en-US" altLang="en-US" b="1" dirty="0"/>
              <a:t>6. Collecting the data: </a:t>
            </a:r>
            <a:r>
              <a:rPr lang="en-US" altLang="en-US" dirty="0"/>
              <a:t>In dealing with any real life problem it is often found that data at hand are inadequate, and hence, it becomes necessary to collect data that are appropriate. There are several ways of collecting the appropriate data </a:t>
            </a:r>
            <a:r>
              <a:rPr lang="en-US" altLang="en-US" b="1" u="sng" dirty="0"/>
              <a:t>which differ considerably in context of money costs, time and other resources </a:t>
            </a:r>
            <a:r>
              <a:rPr lang="en-US" altLang="en-US" dirty="0"/>
              <a:t>at the disposal of the researcher</a:t>
            </a:r>
            <a:r>
              <a:rPr lang="en-US" altLang="en-US" b="1" u="sng" dirty="0"/>
              <a:t>. Primary data can be collected either through experiment or through survey. </a:t>
            </a:r>
            <a:r>
              <a:rPr lang="en-US" altLang="en-US" dirty="0"/>
              <a:t>If the researcher conducts an experiment, he observes some quantitative measurements, or the data, with the help of which he examines the truth contained in his hypothesis. </a:t>
            </a:r>
            <a:r>
              <a:rPr lang="en-US" altLang="en-US" b="1" u="sng" dirty="0"/>
              <a:t>But in the case of a survey, data can be collected by any one or more of the following ways:</a:t>
            </a:r>
          </a:p>
          <a:p>
            <a:pPr eaLnBrk="1" hangingPunct="1">
              <a:defRPr/>
            </a:pPr>
            <a:r>
              <a:rPr lang="en-US" altLang="en-US" dirty="0"/>
              <a:t>(</a:t>
            </a:r>
            <a:r>
              <a:rPr lang="en-US" altLang="en-US" dirty="0" err="1"/>
              <a:t>i</a:t>
            </a:r>
            <a:r>
              <a:rPr lang="en-US" altLang="en-US" dirty="0"/>
              <a:t>) </a:t>
            </a:r>
            <a:r>
              <a:rPr lang="en-US" altLang="en-US" b="1" i="1" u="sng" dirty="0"/>
              <a:t>By observation</a:t>
            </a:r>
            <a:r>
              <a:rPr lang="en-US" altLang="en-US" i="1" dirty="0"/>
              <a:t>: </a:t>
            </a:r>
            <a:r>
              <a:rPr lang="en-US" altLang="en-US" dirty="0"/>
              <a:t>This method implies the collection of information by way of investigator’s own observation, </a:t>
            </a:r>
            <a:r>
              <a:rPr lang="en-US" altLang="en-US" b="1" u="sng" dirty="0"/>
              <a:t>without interviewing the respondents</a:t>
            </a:r>
            <a:r>
              <a:rPr lang="en-US" altLang="en-US" dirty="0"/>
              <a:t>. The information obtained relates to what is currently happening and is not complicated by either the past behavior or future intentions or attitudes of respondents. This method is no doubt an expensive method and the information provided by this method is also very limited. As such this method is not suitable in inquiries where large samples are concerned.</a:t>
            </a:r>
          </a:p>
          <a:p>
            <a:pPr eaLnBrk="1" hangingPunct="1">
              <a:defRPr/>
            </a:pPr>
            <a:r>
              <a:rPr lang="en-US" altLang="en-US" dirty="0"/>
              <a:t>(ii) </a:t>
            </a:r>
            <a:r>
              <a:rPr lang="en-US" altLang="en-US" b="1" i="1" u="sng" dirty="0"/>
              <a:t>Through personal interview</a:t>
            </a:r>
            <a:r>
              <a:rPr lang="en-US" altLang="en-US" i="1" dirty="0"/>
              <a:t>: </a:t>
            </a:r>
            <a:r>
              <a:rPr lang="en-US" altLang="en-US" dirty="0"/>
              <a:t>The investigator follows a rigid procedure and seeks answers to a set of pre-conceived questions through personal interviews. This method of collecting data is usually carried out in a structured way where output depends upon the ability of the interviewer to a large extent.</a:t>
            </a:r>
          </a:p>
          <a:p>
            <a:pPr eaLnBrk="1" hangingPunct="1">
              <a:defRPr/>
            </a:pPr>
            <a:r>
              <a:rPr lang="en-US" altLang="en-US" dirty="0"/>
              <a:t>(iii) </a:t>
            </a:r>
            <a:r>
              <a:rPr lang="en-US" altLang="en-US" b="1" i="1" u="sng" dirty="0"/>
              <a:t>Through telephone interviews</a:t>
            </a:r>
            <a:r>
              <a:rPr lang="en-US" altLang="en-US" i="1" dirty="0"/>
              <a:t>: </a:t>
            </a:r>
            <a:r>
              <a:rPr lang="en-US" altLang="en-US" dirty="0"/>
              <a:t>This method of collecting information involves contacting the respondents on telephone itself. This is not a very widely used method but it plays an important role in industrial surveys in developed regions, particularly, when the survey has to be accomplished in a very limited time.</a:t>
            </a:r>
          </a:p>
          <a:p>
            <a:pPr eaLnBrk="1" hangingPunct="1">
              <a:defRPr/>
            </a:pPr>
            <a:r>
              <a:rPr lang="en-US" altLang="en-US" dirty="0"/>
              <a:t>(iv) </a:t>
            </a:r>
            <a:r>
              <a:rPr lang="en-US" altLang="en-US" b="1" i="1" u="sng" dirty="0"/>
              <a:t>By mailing of questionnaires</a:t>
            </a:r>
            <a:r>
              <a:rPr lang="en-US" altLang="en-US" i="1" dirty="0"/>
              <a:t>: </a:t>
            </a:r>
            <a:r>
              <a:rPr lang="en-US" altLang="en-US" dirty="0"/>
              <a:t>The researcher and the respondents do come in contact with each other if this method of survey is adopted. Questionnaires are mailed to the respondents with a request to return after completing the same. It is the most extensively used method in various economic and business surveys. Before applying this method, usually a Pilot Study for testing the questionnaire is conduced which reveals the weaknesses, if any, of the questionnaire. Questionnaire to be used must be prepared very carefully so that it may prove to be effective in collecting the relevant information.</a:t>
            </a:r>
          </a:p>
          <a:p>
            <a:pPr eaLnBrk="1" hangingPunct="1">
              <a:defRPr/>
            </a:pPr>
            <a:r>
              <a:rPr lang="en-US" altLang="en-US" dirty="0"/>
              <a:t>(v) </a:t>
            </a:r>
            <a:r>
              <a:rPr lang="en-US" altLang="en-US" b="1" i="1" u="sng" dirty="0"/>
              <a:t>Through schedules</a:t>
            </a:r>
            <a:r>
              <a:rPr lang="en-US" altLang="en-US" i="1" dirty="0"/>
              <a:t>: </a:t>
            </a:r>
            <a:r>
              <a:rPr lang="en-US" altLang="en-US" dirty="0"/>
              <a:t>Under this method the enumerators are appointed and given training. They are provided with schedules containing relevant questions. These enumerators go to respondents with these schedules. Data are collected by filling up the schedules by enumerators on the basis of replies given by respondents. Much depends upon the capability of enumerators so far as this method is concerned. Some occasional field checks on the work of the enumerators may ensure sincere work.</a:t>
            </a:r>
          </a:p>
          <a:p>
            <a:pPr eaLnBrk="1" hangingPunct="1">
              <a:defRPr/>
            </a:pPr>
            <a:r>
              <a:rPr lang="en-US" altLang="en-US" b="1" i="1" u="sng" dirty="0"/>
              <a:t>The researcher should select one of these methods of collecting the data taking into consideration the nature of investigation, objective and scope of the inquiry, </a:t>
            </a:r>
            <a:r>
              <a:rPr lang="en-US" altLang="en-US" b="1" i="1" u="sng" dirty="0" err="1"/>
              <a:t>finanical</a:t>
            </a:r>
            <a:r>
              <a:rPr lang="en-US" altLang="en-US" b="1" i="1" u="sng" dirty="0"/>
              <a:t> resources, available time and the desired degree of accuracy. </a:t>
            </a:r>
            <a:r>
              <a:rPr lang="en-US" altLang="en-US" dirty="0"/>
              <a:t>Though he should pay attention to all these factors but much depends upon the ability and experience of the researcher. In this context </a:t>
            </a:r>
            <a:r>
              <a:rPr lang="en-US" altLang="en-US" i="1" dirty="0" err="1"/>
              <a:t>Dr</a:t>
            </a:r>
            <a:r>
              <a:rPr lang="en-US" altLang="en-US" i="1" dirty="0"/>
              <a:t> A.L. </a:t>
            </a:r>
            <a:r>
              <a:rPr lang="en-US" altLang="en-US" i="1" dirty="0" err="1"/>
              <a:t>Bowley</a:t>
            </a:r>
            <a:r>
              <a:rPr lang="en-US" altLang="en-US" i="1" dirty="0"/>
              <a:t> </a:t>
            </a:r>
            <a:r>
              <a:rPr lang="en-US" altLang="en-US" dirty="0"/>
              <a:t>very aptly remarks that in collection of statistical data commonsense is the chief requisite and experience the chief teacher.</a:t>
            </a:r>
          </a:p>
          <a:p>
            <a:pPr eaLnBrk="1" hangingPunct="1">
              <a:defRPr/>
            </a:pPr>
            <a:r>
              <a:rPr lang="en-US" altLang="en-US" b="1" dirty="0"/>
              <a:t>7. Execution of the project: </a:t>
            </a:r>
            <a:r>
              <a:rPr lang="en-US" altLang="en-US" dirty="0"/>
              <a:t>Execution of the project is a very important step in the research process. If the execution of the project proceeds on correct lines, the data to be collected would be adequate and dependable. The researcher should see that the project is executed in a systematic manner and in time. If the survey is to be conducted by means of structured questionnaires, data can be readily machine-processed. In such a situation, questions as well as the possible answers may be</a:t>
            </a:r>
          </a:p>
          <a:p>
            <a:pPr eaLnBrk="1" hangingPunct="1">
              <a:defRPr/>
            </a:pPr>
            <a:r>
              <a:rPr lang="en-US" altLang="en-US" dirty="0"/>
              <a:t>coded. If the data are to be collected through interviewers, arrangements should be made for proper selection and training of the interviewers. The training may be given with the help of instruction manuals which explain clearly the job of the interviewers at each step. Occasional field checks should be made to ensure that the interviewers are doing their assigned job sincerely and efficiently.</a:t>
            </a:r>
          </a:p>
          <a:p>
            <a:pPr eaLnBrk="1" hangingPunct="1">
              <a:defRPr/>
            </a:pPr>
            <a:r>
              <a:rPr lang="en-US" altLang="en-US" dirty="0"/>
              <a:t>A careful watch should be kept for unanticipated factors in order to keep the survey as much realistic as possible. This, in other words, means that steps should be taken to ensure that the survey is under statistical control so that the collected information is in accordance with the pre-defined standard of accuracy. If some of the respondents do not cooperate, some suitable methods should be designed to tackle this problem. One method of dealing with the non-response problem is to make a list of the non-respondents and take a small sub-sample of them, and then with the help of experts vigorous efforts can be made for securing response.</a:t>
            </a:r>
          </a:p>
          <a:p>
            <a:pPr eaLnBrk="1" hangingPunct="1">
              <a:defRPr/>
            </a:pPr>
            <a:r>
              <a:rPr lang="en-US" altLang="en-US" b="1" dirty="0"/>
              <a:t>8. Analysis of data: </a:t>
            </a:r>
            <a:r>
              <a:rPr lang="en-US" altLang="en-US" dirty="0"/>
              <a:t>After the data have been collected, the researcher turns to the task of analyzing them. The analysis of data requires a number of closely related operations such as establishment of categories, the application of these categories to raw data through coding, tabulation and then drawing statistical inferences. The unwieldy data should necessarily be condensed into a few manageable groups and tables for further analysis. Thus, researcher should classify the raw data into some purposeful and usable categories. </a:t>
            </a:r>
            <a:r>
              <a:rPr lang="en-US" altLang="en-US" i="1" dirty="0"/>
              <a:t>Coding </a:t>
            </a:r>
            <a:r>
              <a:rPr lang="en-US" altLang="en-US" dirty="0"/>
              <a:t>operation is usually done at this stage through which the categories of data are transformed into symbols that may be tabulated and counted. </a:t>
            </a:r>
            <a:r>
              <a:rPr lang="en-US" altLang="en-US" i="1" dirty="0"/>
              <a:t>Editing </a:t>
            </a:r>
            <a:r>
              <a:rPr lang="en-US" altLang="en-US" dirty="0"/>
              <a:t>is the procedure that improves the quality of the data for coding. With coding the stage is ready for tabulation. </a:t>
            </a:r>
            <a:r>
              <a:rPr lang="en-US" altLang="en-US" i="1" dirty="0"/>
              <a:t>Tabulation </a:t>
            </a:r>
            <a:r>
              <a:rPr lang="en-US" altLang="en-US" dirty="0"/>
              <a:t>is a part of the technical procedure wherein the classified data are put in the form of tables. The mechanical devices can be made use of at this juncture. A great deal of data, specially in large inquiries, is tabulated by computers. Computers not only save time but also make it possible to study large number of variables affecting a problem simultaneously.</a:t>
            </a:r>
          </a:p>
          <a:p>
            <a:pPr eaLnBrk="1" hangingPunct="1">
              <a:defRPr/>
            </a:pPr>
            <a:r>
              <a:rPr lang="en-US" altLang="en-US" dirty="0"/>
              <a:t>Analysis work after tabulation is generally based on the computation of various percentages, coefficients, etc., by applying various well defined statistical formulae. In the process of analysis, relationships or differences supporting or conflicting with original or new hypotheses should be subjected to tests of significance to determine with what validity data can be said to indicate any conclusion(s). For instance, if there are two samples of weekly wages, each sample being drawn from factories in different parts of the same city, giving two different mean values, then our problem may be whether the two mean values are significantly different or the difference is just a matter of chance. Through the use of statistical tests we can establish whether such a difference is a real one or is the result of random fluctuations. If the difference happens to be real, the inference will be that the two samples come from different universes and if the difference is due to chance, the conclusion would be that the two samples belong to the same universe. Similarly, the technique of analysis of variance can help us in analyzing whether three or more varieties of seeds grown on certain fields yield significantly different results or not. In brief, the researcher can analyze the collected data with the help of various statistical measures.</a:t>
            </a:r>
          </a:p>
          <a:p>
            <a:pPr eaLnBrk="1" hangingPunct="1">
              <a:defRPr/>
            </a:pPr>
            <a:r>
              <a:rPr lang="en-US" altLang="en-US" b="1" dirty="0"/>
              <a:t>9. Hypothesis-testing: </a:t>
            </a:r>
            <a:r>
              <a:rPr lang="en-US" altLang="en-US" dirty="0"/>
              <a:t>After analyzing the data as stated above, the researcher is in a position to test the hypotheses, if any, he had formulated earlier. </a:t>
            </a:r>
            <a:r>
              <a:rPr lang="en-US" altLang="en-US" b="1" u="sng" dirty="0"/>
              <a:t>Do the facts support the hypotheses or they happen to be contrary? </a:t>
            </a:r>
            <a:r>
              <a:rPr lang="en-US" altLang="en-US" dirty="0"/>
              <a:t>This is the usual question which should be answered while testing hypotheses. Various tests, such as Chi square test, </a:t>
            </a:r>
            <a:r>
              <a:rPr lang="en-US" altLang="en-US" i="1" dirty="0"/>
              <a:t>t</a:t>
            </a:r>
            <a:r>
              <a:rPr lang="en-US" altLang="en-US" dirty="0"/>
              <a:t>-test, </a:t>
            </a:r>
            <a:r>
              <a:rPr lang="en-US" altLang="en-US" i="1" dirty="0"/>
              <a:t>F</a:t>
            </a:r>
            <a:r>
              <a:rPr lang="en-US" altLang="en-US" dirty="0"/>
              <a:t>-test, have been developed by statisticians for the purpose. The hypotheses may be tested through the use of one or more of such tests, depending upon the nature and object of research inquiry. Hypothesis-testing will result in either accepting the hypothesis or in rejecting it. If the researcher had no hypotheses to start with, generalizations established on the basis of data may be stated as hypotheses to be tested by subsequent researches in times to come.</a:t>
            </a:r>
          </a:p>
          <a:p>
            <a:pPr eaLnBrk="1" hangingPunct="1">
              <a:defRPr/>
            </a:pPr>
            <a:endParaRPr lang="en-US" altLang="en-US" b="1" dirty="0"/>
          </a:p>
          <a:p>
            <a:pPr eaLnBrk="1" hangingPunct="1">
              <a:defRPr/>
            </a:pPr>
            <a:r>
              <a:rPr lang="en-US" altLang="en-US" b="1" dirty="0"/>
              <a:t>10. Generalizations and interpretation: </a:t>
            </a:r>
            <a:r>
              <a:rPr lang="en-US" altLang="en-US" dirty="0"/>
              <a:t>If a hypothesis is tested and upheld several times, it may be possible for the researcher to arrive at generalization, i.e., to </a:t>
            </a:r>
            <a:r>
              <a:rPr lang="en-US" altLang="en-US" b="1" u="sng" dirty="0"/>
              <a:t>build a theory</a:t>
            </a:r>
            <a:r>
              <a:rPr lang="en-US" altLang="en-US" dirty="0"/>
              <a:t>. As a matter of fact, the real value of research lies in its ability to arrive at certain generalizations. If the researcher had no hypothesis to start with, he might seek to explain his findings on the basis of some theory. It is known as interpretation. The process of interpretation may quite often trigger off new questions which in turn may lead to further researches.</a:t>
            </a:r>
          </a:p>
          <a:p>
            <a:pPr eaLnBrk="1" hangingPunct="1">
              <a:defRPr/>
            </a:pPr>
            <a:endParaRPr lang="en-US" altLang="en-US" b="1" dirty="0"/>
          </a:p>
          <a:p>
            <a:pPr eaLnBrk="1" hangingPunct="1">
              <a:defRPr/>
            </a:pPr>
            <a:r>
              <a:rPr lang="en-US" altLang="en-US" b="1" dirty="0"/>
              <a:t>11. Preparation of the report or the thesis: </a:t>
            </a:r>
            <a:r>
              <a:rPr lang="en-US" altLang="en-US" dirty="0"/>
              <a:t>Finally, the researcher has to prepare the report of what has been done by him. Writing of report must be done with great care keeping in view the following:</a:t>
            </a:r>
          </a:p>
          <a:p>
            <a:pPr eaLnBrk="1" hangingPunct="1">
              <a:defRPr/>
            </a:pPr>
            <a:r>
              <a:rPr lang="en-US" altLang="en-US" dirty="0"/>
              <a:t>1. The layout of the report should be as follows: (</a:t>
            </a:r>
            <a:r>
              <a:rPr lang="en-US" altLang="en-US" i="1" dirty="0" err="1"/>
              <a:t>i</a:t>
            </a:r>
            <a:r>
              <a:rPr lang="en-US" altLang="en-US" dirty="0"/>
              <a:t>) the preliminary pages; (</a:t>
            </a:r>
            <a:r>
              <a:rPr lang="en-US" altLang="en-US" i="1" dirty="0"/>
              <a:t>ii</a:t>
            </a:r>
            <a:r>
              <a:rPr lang="en-US" altLang="en-US" dirty="0"/>
              <a:t>) the main text, and (</a:t>
            </a:r>
            <a:r>
              <a:rPr lang="en-US" altLang="en-US" i="1" dirty="0"/>
              <a:t>iii</a:t>
            </a:r>
            <a:r>
              <a:rPr lang="en-US" altLang="en-US" dirty="0"/>
              <a:t>) the end matter. </a:t>
            </a:r>
            <a:r>
              <a:rPr lang="en-US" altLang="en-US" i="1" dirty="0"/>
              <a:t>In its preliminary pages </a:t>
            </a:r>
            <a:r>
              <a:rPr lang="en-US" altLang="en-US" dirty="0"/>
              <a:t>the report should carry title and date followed by acknowledgements and foreword. Then there should be a table of contents followed by a list of tables and list</a:t>
            </a:r>
          </a:p>
          <a:p>
            <a:pPr eaLnBrk="1" hangingPunct="1">
              <a:defRPr/>
            </a:pPr>
            <a:r>
              <a:rPr lang="en-US" altLang="en-US" dirty="0"/>
              <a:t>of graphs and charts, if any, given in the report. </a:t>
            </a:r>
          </a:p>
          <a:p>
            <a:pPr eaLnBrk="1" hangingPunct="1">
              <a:defRPr/>
            </a:pPr>
            <a:r>
              <a:rPr lang="en-US" altLang="en-US" i="1" dirty="0"/>
              <a:t>The main text of the report </a:t>
            </a:r>
            <a:r>
              <a:rPr lang="en-US" altLang="en-US" dirty="0"/>
              <a:t>should have the following parts:</a:t>
            </a:r>
          </a:p>
          <a:p>
            <a:pPr eaLnBrk="1" hangingPunct="1">
              <a:defRPr/>
            </a:pPr>
            <a:r>
              <a:rPr lang="en-US" altLang="en-US" dirty="0"/>
              <a:t>(a) </a:t>
            </a:r>
            <a:r>
              <a:rPr lang="en-US" altLang="en-US" i="1" dirty="0"/>
              <a:t>Introduction: </a:t>
            </a:r>
            <a:r>
              <a:rPr lang="en-US" altLang="en-US" dirty="0"/>
              <a:t>It should contain a clear statement of the objective of the research and an explanation of the methodology adopted in accomplishing the research. The scope of the study along with various limitations should as well be stated in this part.</a:t>
            </a:r>
          </a:p>
          <a:p>
            <a:pPr eaLnBrk="1" hangingPunct="1">
              <a:defRPr/>
            </a:pPr>
            <a:r>
              <a:rPr lang="en-US" altLang="en-US" dirty="0"/>
              <a:t>(b) </a:t>
            </a:r>
            <a:r>
              <a:rPr lang="en-US" altLang="en-US" i="1" dirty="0"/>
              <a:t>Summary of findings: </a:t>
            </a:r>
            <a:r>
              <a:rPr lang="en-US" altLang="en-US" dirty="0"/>
              <a:t>After introduction there would appear a statement of findings and recommendations in non-technical language. If the findings are extensive, they</a:t>
            </a:r>
          </a:p>
          <a:p>
            <a:pPr eaLnBrk="1" hangingPunct="1">
              <a:defRPr/>
            </a:pPr>
            <a:r>
              <a:rPr lang="en-US" altLang="en-US" dirty="0"/>
              <a:t>should be summarized. (c) </a:t>
            </a:r>
            <a:r>
              <a:rPr lang="en-US" altLang="en-US" i="1" dirty="0"/>
              <a:t>Main report: </a:t>
            </a:r>
            <a:r>
              <a:rPr lang="en-US" altLang="en-US" dirty="0"/>
              <a:t>The main body of the report should be presented in logical sequence and broken-down into readily identifiable sections.</a:t>
            </a:r>
          </a:p>
          <a:p>
            <a:pPr eaLnBrk="1" hangingPunct="1">
              <a:defRPr/>
            </a:pPr>
            <a:r>
              <a:rPr lang="en-US" altLang="en-US" dirty="0"/>
              <a:t>(d) </a:t>
            </a:r>
            <a:r>
              <a:rPr lang="en-US" altLang="en-US" i="1" dirty="0"/>
              <a:t>Conclusion: </a:t>
            </a:r>
            <a:r>
              <a:rPr lang="en-US" altLang="en-US" dirty="0"/>
              <a:t>Towards the end of the main text, researcher should again put down the results of his research clearly and precisely. In fact, it is the final summing up.</a:t>
            </a:r>
          </a:p>
          <a:p>
            <a:pPr eaLnBrk="1" hangingPunct="1">
              <a:defRPr/>
            </a:pPr>
            <a:r>
              <a:rPr lang="en-US" altLang="en-US" i="1" dirty="0"/>
              <a:t>At the end of the report</a:t>
            </a:r>
            <a:r>
              <a:rPr lang="en-US" altLang="en-US" dirty="0"/>
              <a:t>, appendices should be enlisted in respect of all technical data. Bibliography, i.e., list of books, journals, reports, etc., consulted, should also be given in the end. Index should also be given specially in a published research report.</a:t>
            </a:r>
          </a:p>
          <a:p>
            <a:pPr eaLnBrk="1" hangingPunct="1">
              <a:defRPr/>
            </a:pPr>
            <a:r>
              <a:rPr lang="en-US" altLang="en-US" dirty="0"/>
              <a:t>2. Report should be written in a concise and objective style in simple language avoiding vague expressions such as ‘it seems,’ ‘there may be’, and the like.</a:t>
            </a:r>
          </a:p>
          <a:p>
            <a:pPr eaLnBrk="1" hangingPunct="1">
              <a:defRPr/>
            </a:pPr>
            <a:r>
              <a:rPr lang="en-US" altLang="en-US" dirty="0"/>
              <a:t>3. Charts and illustrations in the main report should be used only if they present the information more clearly and forcibly.</a:t>
            </a:r>
          </a:p>
          <a:p>
            <a:pPr eaLnBrk="1" hangingPunct="1">
              <a:defRPr/>
            </a:pPr>
            <a:r>
              <a:rPr lang="en-US" altLang="en-US" dirty="0"/>
              <a:t>4. Calculated ‘confidence limits’ must be mentioned and the various constraints experienced in conducting research operations may as well be stated.</a:t>
            </a:r>
          </a:p>
        </p:txBody>
      </p:sp>
    </p:spTree>
    <p:extLst>
      <p:ext uri="{BB962C8B-B14F-4D97-AF65-F5344CB8AC3E}">
        <p14:creationId xmlns:p14="http://schemas.microsoft.com/office/powerpoint/2010/main" val="1553168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BAFDDDB2-2A49-634B-AA64-35EA2CF62115}" type="slidenum">
              <a:rPr lang="en-US" altLang="en-US"/>
              <a:pPr>
                <a:defRPr/>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altLang="en-US"/>
          </a:p>
        </p:txBody>
      </p:sp>
    </p:spTree>
    <p:extLst>
      <p:ext uri="{BB962C8B-B14F-4D97-AF65-F5344CB8AC3E}">
        <p14:creationId xmlns:p14="http://schemas.microsoft.com/office/powerpoint/2010/main" val="661021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DE6F0324-A607-0E4B-A05A-FCD3402D1BD7}" type="slidenum">
              <a:rPr lang="en-US" altLang="en-US"/>
              <a:pPr>
                <a:defRPr/>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r>
              <a:rPr lang="en-US" altLang="en-US" dirty="0"/>
              <a:t>1. </a:t>
            </a:r>
            <a:r>
              <a:rPr lang="en-US" altLang="en-US" i="1" dirty="0"/>
              <a:t>Good research is systematic: </a:t>
            </a:r>
            <a:r>
              <a:rPr lang="en-US" altLang="en-US" dirty="0"/>
              <a:t>It means that research is structured with specified steps to be taken in a specified sequence in accordance with the well defined set of rules. Systematic characteristic of the research does not rule out creative thinking but it certainly does reject the use of guessing and intuition in arriving at conclusions.</a:t>
            </a:r>
          </a:p>
          <a:p>
            <a:pPr eaLnBrk="1" hangingPunct="1">
              <a:defRPr/>
            </a:pPr>
            <a:r>
              <a:rPr lang="en-US" altLang="en-US" dirty="0"/>
              <a:t>2. </a:t>
            </a:r>
            <a:r>
              <a:rPr lang="en-US" altLang="en-US" i="1" dirty="0"/>
              <a:t>Good research is logical: </a:t>
            </a:r>
            <a:r>
              <a:rPr lang="en-US" altLang="en-US" dirty="0"/>
              <a:t>This implies that research is guided by the rules of logical reasoning and the logical process of induction and deduction are of great value in carrying out research. Induction is the process of reasoning from a part to the whole whereas deduction is the process of reasoning from some premise to a conclusion which follows from that very premise. In fact, logical reasoning makes research more meaningful in the context of decision making.</a:t>
            </a:r>
          </a:p>
          <a:p>
            <a:pPr eaLnBrk="1" hangingPunct="1">
              <a:defRPr/>
            </a:pPr>
            <a:r>
              <a:rPr lang="en-US" altLang="en-US" i="1" dirty="0"/>
              <a:t>3. Good research is empirical: </a:t>
            </a:r>
            <a:r>
              <a:rPr lang="en-US" altLang="en-US" dirty="0"/>
              <a:t>It implies that research is related basically to one or more aspects of a real situation and deals with concrete data that provides a basis for external validity to research results.</a:t>
            </a:r>
          </a:p>
          <a:p>
            <a:pPr eaLnBrk="1" hangingPunct="1">
              <a:defRPr/>
            </a:pPr>
            <a:r>
              <a:rPr lang="en-US" altLang="en-US" dirty="0"/>
              <a:t>4. </a:t>
            </a:r>
            <a:r>
              <a:rPr lang="en-US" altLang="en-US" i="1" dirty="0"/>
              <a:t>Good research is </a:t>
            </a:r>
            <a:r>
              <a:rPr lang="en-US" altLang="en-US" i="1" dirty="0" smtClean="0"/>
              <a:t>replicable: </a:t>
            </a:r>
            <a:r>
              <a:rPr lang="en-US" altLang="en-US" dirty="0"/>
              <a:t>This characteristic allows research results to be verified by replicating the study and thereby building a sound basis for decisions.</a:t>
            </a:r>
          </a:p>
        </p:txBody>
      </p:sp>
    </p:spTree>
    <p:extLst>
      <p:ext uri="{BB962C8B-B14F-4D97-AF65-F5344CB8AC3E}">
        <p14:creationId xmlns:p14="http://schemas.microsoft.com/office/powerpoint/2010/main" val="2102454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3.pn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597580"/>
            <a:ext cx="9144000" cy="2387600"/>
          </a:xfrm>
        </p:spPr>
        <p:txBody>
          <a:bodyPr>
            <a:normAutofit/>
          </a:bodyPr>
          <a:lstStyle/>
          <a:p>
            <a:pPr rtl="1"/>
            <a:r>
              <a:rPr lang="en-US" altLang="en-US" sz="4800" b="1" dirty="0">
                <a:solidFill>
                  <a:schemeClr val="accent1">
                    <a:lumMod val="75000"/>
                  </a:schemeClr>
                </a:solidFill>
                <a:latin typeface="Times New Roman" charset="0"/>
                <a:ea typeface="Times New Roman" charset="0"/>
                <a:cs typeface="Times New Roman" charset="0"/>
              </a:rPr>
              <a:t>Research Process</a:t>
            </a:r>
            <a:endParaRPr lang="ar-SA" sz="4800" b="1"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2682643" y="2668029"/>
            <a:ext cx="5912313" cy="1655762"/>
          </a:xfrm>
        </p:spPr>
        <p:txBody>
          <a:bodyPr>
            <a:noAutofit/>
          </a:bodyPr>
          <a:lstStyle/>
          <a:p>
            <a:r>
              <a:rPr lang="en-US" altLang="en-US" sz="3600" dirty="0">
                <a:solidFill>
                  <a:schemeClr val="accent1">
                    <a:lumMod val="75000"/>
                  </a:schemeClr>
                </a:solidFill>
                <a:latin typeface="Times New Roman" charset="0"/>
                <a:ea typeface="Times New Roman" charset="0"/>
                <a:cs typeface="Times New Roman" charset="0"/>
              </a:rPr>
              <a:t>Osama A Samarkandi, PhD, RN </a:t>
            </a:r>
          </a:p>
          <a:p>
            <a:r>
              <a:rPr lang="en-US" altLang="en-US" sz="3600" dirty="0">
                <a:solidFill>
                  <a:schemeClr val="accent1">
                    <a:lumMod val="75000"/>
                  </a:schemeClr>
                </a:solidFill>
                <a:latin typeface="Times New Roman" charset="0"/>
                <a:ea typeface="Times New Roman" charset="0"/>
                <a:cs typeface="Times New Roman" charset="0"/>
              </a:rPr>
              <a:t>BSc, GMD, BSN, MSN, NIAC</a:t>
            </a:r>
            <a:br>
              <a:rPr lang="en-US" altLang="en-US" sz="3600" dirty="0">
                <a:solidFill>
                  <a:schemeClr val="accent1">
                    <a:lumMod val="75000"/>
                  </a:schemeClr>
                </a:solidFill>
                <a:latin typeface="Times New Roman" charset="0"/>
                <a:ea typeface="Times New Roman" charset="0"/>
                <a:cs typeface="Times New Roman" charset="0"/>
              </a:rPr>
            </a:br>
            <a:endParaRPr lang="en-US" altLang="en-US" sz="3600" dirty="0">
              <a:solidFill>
                <a:schemeClr val="accent1">
                  <a:lumMod val="75000"/>
                </a:schemeClr>
              </a:solidFill>
              <a:latin typeface="Times New Roman" charset="0"/>
              <a:ea typeface="Times New Roman" charset="0"/>
              <a:cs typeface="Times New Roman" charset="0"/>
            </a:endParaRPr>
          </a:p>
          <a:p>
            <a:r>
              <a:rPr lang="en-US" altLang="en-US" sz="3600" dirty="0">
                <a:solidFill>
                  <a:schemeClr val="accent1">
                    <a:lumMod val="75000"/>
                  </a:schemeClr>
                </a:solidFill>
                <a:latin typeface="Times New Roman" charset="0"/>
                <a:ea typeface="Times New Roman" charset="0"/>
                <a:cs typeface="Times New Roman" charset="0"/>
              </a:rPr>
              <a:t>EMS 423; EMS Research and Evidence Based Practice</a:t>
            </a:r>
            <a:endParaRPr lang="en-US" altLang="en-US" sz="3600" dirty="0">
              <a:solidFill>
                <a:schemeClr val="accent1">
                  <a:lumMod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73829" y="0"/>
            <a:ext cx="5943600" cy="838200"/>
          </a:xfrm>
        </p:spPr>
        <p:txBody>
          <a:bodyPr/>
          <a:lstStyle/>
          <a:p>
            <a:pPr algn="ctr" eaLnBrk="1" hangingPunct="1">
              <a:defRPr/>
            </a:pPr>
            <a:r>
              <a:rPr lang="en-US" altLang="en-US" sz="3600" b="1" dirty="0">
                <a:solidFill>
                  <a:schemeClr val="bg1"/>
                </a:solidFill>
                <a:latin typeface="Times New Roman" charset="0"/>
                <a:ea typeface="Times New Roman" charset="0"/>
                <a:cs typeface="Times New Roman" charset="0"/>
              </a:rPr>
              <a:t>Research process</a:t>
            </a:r>
          </a:p>
        </p:txBody>
      </p:sp>
      <p:sp>
        <p:nvSpPr>
          <p:cNvPr id="7171" name="Rectangle 3"/>
          <p:cNvSpPr>
            <a:spLocks noGrp="1" noChangeArrowheads="1"/>
          </p:cNvSpPr>
          <p:nvPr>
            <p:ph type="body" idx="1"/>
          </p:nvPr>
        </p:nvSpPr>
        <p:spPr>
          <a:xfrm>
            <a:off x="1981200" y="1371600"/>
            <a:ext cx="8229600" cy="5181600"/>
          </a:xfrm>
        </p:spPr>
        <p:txBody>
          <a:bodyPr>
            <a:normAutofit/>
          </a:bodyPr>
          <a:lstStyle/>
          <a:p>
            <a:pPr eaLnBrk="1" hangingPunct="1">
              <a:defRPr/>
            </a:pPr>
            <a:r>
              <a:rPr lang="en-US" altLang="en-US" sz="3200" dirty="0">
                <a:solidFill>
                  <a:schemeClr val="accent1">
                    <a:lumMod val="75000"/>
                  </a:schemeClr>
                </a:solidFill>
                <a:latin typeface="Times New Roman" charset="0"/>
                <a:ea typeface="Times New Roman" charset="0"/>
                <a:cs typeface="Times New Roman" charset="0"/>
              </a:rPr>
              <a:t>Research process consists of series of actions or steps necessary to effectively carry out research and the desired sequencing of these steps</a:t>
            </a:r>
          </a:p>
        </p:txBody>
      </p:sp>
    </p:spTree>
    <p:custDataLst>
      <p:tags r:id="rId1"/>
    </p:custDataLst>
    <p:extLst>
      <p:ext uri="{BB962C8B-B14F-4D97-AF65-F5344CB8AC3E}">
        <p14:creationId xmlns:p14="http://schemas.microsoft.com/office/powerpoint/2010/main" val="1388365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156857" y="0"/>
            <a:ext cx="5943600" cy="838200"/>
          </a:xfrm>
        </p:spPr>
        <p:txBody>
          <a:bodyPr/>
          <a:lstStyle/>
          <a:p>
            <a:pPr algn="ctr" eaLnBrk="1" hangingPunct="1">
              <a:defRPr/>
            </a:pPr>
            <a:r>
              <a:rPr lang="en-US" altLang="en-US" sz="3600" b="1" dirty="0">
                <a:solidFill>
                  <a:schemeClr val="bg1"/>
                </a:solidFill>
                <a:latin typeface="Times New Roman" charset="0"/>
                <a:ea typeface="Times New Roman" charset="0"/>
                <a:cs typeface="Times New Roman" charset="0"/>
              </a:rPr>
              <a:t>Research process</a:t>
            </a:r>
          </a:p>
        </p:txBody>
      </p:sp>
      <p:sp>
        <p:nvSpPr>
          <p:cNvPr id="9219" name="Rectangle 3"/>
          <p:cNvSpPr>
            <a:spLocks noGrp="1" noChangeArrowheads="1"/>
          </p:cNvSpPr>
          <p:nvPr>
            <p:ph type="body" idx="1"/>
          </p:nvPr>
        </p:nvSpPr>
        <p:spPr>
          <a:xfrm>
            <a:off x="1981200" y="1371600"/>
            <a:ext cx="4343400" cy="5181600"/>
          </a:xfrm>
        </p:spPr>
        <p:txBody>
          <a:bodyPr>
            <a:noAutofit/>
          </a:bodyPr>
          <a:lstStyle/>
          <a:p>
            <a:pPr eaLnBrk="1" hangingPunct="1">
              <a:defRPr/>
            </a:pPr>
            <a:r>
              <a:rPr lang="en-US" altLang="en-US" dirty="0">
                <a:solidFill>
                  <a:schemeClr val="accent1">
                    <a:lumMod val="75000"/>
                  </a:schemeClr>
                </a:solidFill>
                <a:latin typeface="Times New Roman" charset="0"/>
                <a:ea typeface="Times New Roman" charset="0"/>
                <a:cs typeface="Times New Roman" charset="0"/>
              </a:rPr>
              <a:t>Formulating the research problem, </a:t>
            </a:r>
          </a:p>
          <a:p>
            <a:pPr eaLnBrk="1" hangingPunct="1">
              <a:defRPr/>
            </a:pPr>
            <a:r>
              <a:rPr lang="en-US" altLang="en-US" dirty="0">
                <a:solidFill>
                  <a:schemeClr val="accent1">
                    <a:lumMod val="75000"/>
                  </a:schemeClr>
                </a:solidFill>
                <a:latin typeface="Times New Roman" charset="0"/>
                <a:ea typeface="Times New Roman" charset="0"/>
                <a:cs typeface="Times New Roman" charset="0"/>
              </a:rPr>
              <a:t>Extensive literature survey, </a:t>
            </a:r>
          </a:p>
          <a:p>
            <a:pPr eaLnBrk="1" hangingPunct="1">
              <a:defRPr/>
            </a:pPr>
            <a:r>
              <a:rPr lang="en-US" altLang="en-US" dirty="0">
                <a:solidFill>
                  <a:schemeClr val="accent1">
                    <a:lumMod val="75000"/>
                  </a:schemeClr>
                </a:solidFill>
                <a:latin typeface="Times New Roman" charset="0"/>
                <a:ea typeface="Times New Roman" charset="0"/>
                <a:cs typeface="Times New Roman" charset="0"/>
              </a:rPr>
              <a:t>Developing the hypothesis, </a:t>
            </a:r>
          </a:p>
          <a:p>
            <a:pPr eaLnBrk="1" hangingPunct="1">
              <a:defRPr/>
            </a:pPr>
            <a:r>
              <a:rPr lang="en-US" altLang="en-US" dirty="0">
                <a:solidFill>
                  <a:schemeClr val="accent1">
                    <a:lumMod val="75000"/>
                  </a:schemeClr>
                </a:solidFill>
                <a:latin typeface="Times New Roman" charset="0"/>
                <a:ea typeface="Times New Roman" charset="0"/>
                <a:cs typeface="Times New Roman" charset="0"/>
              </a:rPr>
              <a:t>Preparing the research design, </a:t>
            </a:r>
          </a:p>
          <a:p>
            <a:pPr eaLnBrk="1" hangingPunct="1">
              <a:defRPr/>
            </a:pPr>
            <a:r>
              <a:rPr lang="en-US" altLang="en-US" dirty="0">
                <a:solidFill>
                  <a:schemeClr val="accent1">
                    <a:lumMod val="75000"/>
                  </a:schemeClr>
                </a:solidFill>
                <a:latin typeface="Times New Roman" charset="0"/>
                <a:ea typeface="Times New Roman" charset="0"/>
                <a:cs typeface="Times New Roman" charset="0"/>
              </a:rPr>
              <a:t>Determining sample design,</a:t>
            </a:r>
          </a:p>
          <a:p>
            <a:pPr eaLnBrk="1" hangingPunct="1">
              <a:defRPr/>
            </a:pPr>
            <a:r>
              <a:rPr lang="en-US" altLang="en-US" dirty="0">
                <a:solidFill>
                  <a:schemeClr val="accent1">
                    <a:lumMod val="75000"/>
                  </a:schemeClr>
                </a:solidFill>
                <a:latin typeface="Times New Roman" charset="0"/>
                <a:ea typeface="Times New Roman" charset="0"/>
                <a:cs typeface="Times New Roman" charset="0"/>
              </a:rPr>
              <a:t>Collecting the data, </a:t>
            </a:r>
          </a:p>
        </p:txBody>
      </p:sp>
      <p:sp>
        <p:nvSpPr>
          <p:cNvPr id="9220" name="Rectangle 3"/>
          <p:cNvSpPr txBox="1">
            <a:spLocks noChangeArrowheads="1"/>
          </p:cNvSpPr>
          <p:nvPr/>
        </p:nvSpPr>
        <p:spPr bwMode="auto">
          <a:xfrm>
            <a:off x="6477000" y="1371600"/>
            <a:ext cx="4114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eaLnBrk="1" hangingPunct="1">
              <a:defRPr/>
            </a:pPr>
            <a:r>
              <a:rPr lang="en-US" altLang="en-US" sz="2800" dirty="0">
                <a:solidFill>
                  <a:schemeClr val="accent1">
                    <a:lumMod val="75000"/>
                  </a:schemeClr>
                </a:solidFill>
                <a:latin typeface="Times New Roman" charset="0"/>
                <a:ea typeface="Times New Roman" charset="0"/>
                <a:cs typeface="Times New Roman" charset="0"/>
              </a:rPr>
              <a:t>Execution of the project, </a:t>
            </a:r>
          </a:p>
          <a:p>
            <a:pPr eaLnBrk="1" hangingPunct="1">
              <a:defRPr/>
            </a:pPr>
            <a:r>
              <a:rPr lang="en-US" altLang="en-US" sz="2800" dirty="0">
                <a:solidFill>
                  <a:schemeClr val="accent1">
                    <a:lumMod val="75000"/>
                  </a:schemeClr>
                </a:solidFill>
                <a:latin typeface="Times New Roman" charset="0"/>
                <a:ea typeface="Times New Roman" charset="0"/>
                <a:cs typeface="Times New Roman" charset="0"/>
              </a:rPr>
              <a:t>Analysis of data, </a:t>
            </a:r>
          </a:p>
          <a:p>
            <a:pPr eaLnBrk="1" hangingPunct="1">
              <a:defRPr/>
            </a:pPr>
            <a:r>
              <a:rPr lang="en-US" altLang="en-US" sz="2800" dirty="0">
                <a:solidFill>
                  <a:schemeClr val="accent1">
                    <a:lumMod val="75000"/>
                  </a:schemeClr>
                </a:solidFill>
                <a:latin typeface="Times New Roman" charset="0"/>
                <a:ea typeface="Times New Roman" charset="0"/>
                <a:cs typeface="Times New Roman" charset="0"/>
              </a:rPr>
              <a:t>Hypothesis testing, </a:t>
            </a:r>
          </a:p>
          <a:p>
            <a:pPr eaLnBrk="1" hangingPunct="1">
              <a:defRPr/>
            </a:pPr>
            <a:r>
              <a:rPr lang="en-US" altLang="en-US" sz="2800" dirty="0">
                <a:solidFill>
                  <a:schemeClr val="accent1">
                    <a:lumMod val="75000"/>
                  </a:schemeClr>
                </a:solidFill>
                <a:latin typeface="Times New Roman" charset="0"/>
                <a:ea typeface="Times New Roman" charset="0"/>
                <a:cs typeface="Times New Roman" charset="0"/>
              </a:rPr>
              <a:t>Generalizations and interpretation, and </a:t>
            </a:r>
          </a:p>
          <a:p>
            <a:pPr eaLnBrk="1" hangingPunct="1">
              <a:defRPr/>
            </a:pPr>
            <a:r>
              <a:rPr lang="en-US" altLang="en-US" sz="2800" dirty="0">
                <a:solidFill>
                  <a:schemeClr val="accent1">
                    <a:lumMod val="75000"/>
                  </a:schemeClr>
                </a:solidFill>
                <a:latin typeface="Times New Roman" charset="0"/>
                <a:ea typeface="Times New Roman" charset="0"/>
                <a:cs typeface="Times New Roman" charset="0"/>
              </a:rPr>
              <a:t>Preparation of the report or presentation of the results</a:t>
            </a:r>
          </a:p>
        </p:txBody>
      </p:sp>
    </p:spTree>
    <p:custDataLst>
      <p:tags r:id="rId1"/>
    </p:custDataLst>
    <p:extLst>
      <p:ext uri="{BB962C8B-B14F-4D97-AF65-F5344CB8AC3E}">
        <p14:creationId xmlns:p14="http://schemas.microsoft.com/office/powerpoint/2010/main" val="1224542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125788" y="0"/>
            <a:ext cx="5943600" cy="838200"/>
          </a:xfrm>
        </p:spPr>
        <p:txBody>
          <a:bodyPr/>
          <a:lstStyle/>
          <a:p>
            <a:pPr algn="ctr" eaLnBrk="1" hangingPunct="1">
              <a:defRPr/>
            </a:pPr>
            <a:r>
              <a:rPr lang="en-US" altLang="en-US" sz="3600" b="1" dirty="0">
                <a:solidFill>
                  <a:schemeClr val="bg1"/>
                </a:solidFill>
                <a:latin typeface="Times New Roman" charset="0"/>
                <a:ea typeface="Times New Roman" charset="0"/>
                <a:cs typeface="Times New Roman" charset="0"/>
              </a:rPr>
              <a:t>Research Process</a:t>
            </a:r>
          </a:p>
        </p:txBody>
      </p:sp>
      <p:pic>
        <p:nvPicPr>
          <p:cNvPr id="21506"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65919" y="838200"/>
            <a:ext cx="914082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431098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124200" y="0"/>
            <a:ext cx="5943600" cy="838200"/>
          </a:xfrm>
        </p:spPr>
        <p:txBody>
          <a:bodyPr/>
          <a:lstStyle/>
          <a:p>
            <a:pPr algn="ctr" eaLnBrk="1" hangingPunct="1">
              <a:defRPr/>
            </a:pPr>
            <a:r>
              <a:rPr lang="en-US" altLang="en-US" sz="3600" b="1" dirty="0">
                <a:solidFill>
                  <a:schemeClr val="bg1"/>
                </a:solidFill>
                <a:latin typeface="Times New Roman" charset="0"/>
                <a:ea typeface="Times New Roman" charset="0"/>
                <a:cs typeface="Times New Roman" charset="0"/>
              </a:rPr>
              <a:t>Criteria of Good Research</a:t>
            </a:r>
          </a:p>
        </p:txBody>
      </p:sp>
      <p:sp>
        <p:nvSpPr>
          <p:cNvPr id="13315" name="Rectangle 3"/>
          <p:cNvSpPr>
            <a:spLocks noGrp="1" noChangeArrowheads="1"/>
          </p:cNvSpPr>
          <p:nvPr>
            <p:ph type="body" idx="1"/>
          </p:nvPr>
        </p:nvSpPr>
        <p:spPr>
          <a:xfrm>
            <a:off x="1981200" y="1371600"/>
            <a:ext cx="8229600" cy="5181600"/>
          </a:xfrm>
        </p:spPr>
        <p:txBody>
          <a:bodyPr>
            <a:normAutofit/>
          </a:bodyPr>
          <a:lstStyle/>
          <a:p>
            <a:pPr eaLnBrk="1" hangingPunct="1">
              <a:defRPr/>
            </a:pPr>
            <a:r>
              <a:rPr lang="en-US" altLang="en-US" sz="3200" dirty="0">
                <a:solidFill>
                  <a:schemeClr val="accent1">
                    <a:lumMod val="75000"/>
                  </a:schemeClr>
                </a:solidFill>
                <a:latin typeface="Times New Roman" charset="0"/>
                <a:ea typeface="Times New Roman" charset="0"/>
                <a:cs typeface="Times New Roman" charset="0"/>
              </a:rPr>
              <a:t>Systematic, </a:t>
            </a:r>
          </a:p>
          <a:p>
            <a:pPr eaLnBrk="1" hangingPunct="1">
              <a:defRPr/>
            </a:pPr>
            <a:r>
              <a:rPr lang="en-US" altLang="en-US" sz="3200" dirty="0">
                <a:solidFill>
                  <a:schemeClr val="accent1">
                    <a:lumMod val="75000"/>
                  </a:schemeClr>
                </a:solidFill>
                <a:latin typeface="Times New Roman" charset="0"/>
                <a:ea typeface="Times New Roman" charset="0"/>
                <a:cs typeface="Times New Roman" charset="0"/>
              </a:rPr>
              <a:t>Logical, </a:t>
            </a:r>
          </a:p>
          <a:p>
            <a:pPr eaLnBrk="1" hangingPunct="1">
              <a:defRPr/>
            </a:pPr>
            <a:r>
              <a:rPr lang="en-US" altLang="en-US" sz="3200" dirty="0">
                <a:solidFill>
                  <a:schemeClr val="accent1">
                    <a:lumMod val="75000"/>
                  </a:schemeClr>
                </a:solidFill>
                <a:latin typeface="Times New Roman" charset="0"/>
                <a:ea typeface="Times New Roman" charset="0"/>
                <a:cs typeface="Times New Roman" charset="0"/>
              </a:rPr>
              <a:t>Empirical, </a:t>
            </a:r>
          </a:p>
          <a:p>
            <a:pPr eaLnBrk="1" hangingPunct="1">
              <a:defRPr/>
            </a:pPr>
            <a:r>
              <a:rPr lang="en-US" altLang="en-US" sz="3200" dirty="0">
                <a:solidFill>
                  <a:schemeClr val="accent1">
                    <a:lumMod val="75000"/>
                  </a:schemeClr>
                </a:solidFill>
                <a:latin typeface="Times New Roman" charset="0"/>
                <a:ea typeface="Times New Roman" charset="0"/>
                <a:cs typeface="Times New Roman" charset="0"/>
              </a:rPr>
              <a:t>Replicable. </a:t>
            </a:r>
          </a:p>
        </p:txBody>
      </p:sp>
    </p:spTree>
    <p:custDataLst>
      <p:tags r:id="rId1"/>
    </p:custDataLst>
    <p:extLst>
      <p:ext uri="{BB962C8B-B14F-4D97-AF65-F5344CB8AC3E}">
        <p14:creationId xmlns:p14="http://schemas.microsoft.com/office/powerpoint/2010/main" val="852755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5947</Words>
  <Application>Microsoft Macintosh PowerPoint</Application>
  <PresentationFormat>Widescreen</PresentationFormat>
  <Paragraphs>113</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Calibri</vt:lpstr>
      <vt:lpstr>Calibri Light</vt:lpstr>
      <vt:lpstr>Traditional Arabic</vt:lpstr>
      <vt:lpstr>Arial</vt:lpstr>
      <vt:lpstr>Times New Roman</vt:lpstr>
      <vt:lpstr>Office Theme</vt:lpstr>
      <vt:lpstr>Research Process</vt:lpstr>
      <vt:lpstr>Research process</vt:lpstr>
      <vt:lpstr>Research process</vt:lpstr>
      <vt:lpstr>Research Process</vt:lpstr>
      <vt:lpstr>Criteria of Good Research</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34</cp:revision>
  <dcterms:created xsi:type="dcterms:W3CDTF">2017-03-15T21:22:10Z</dcterms:created>
  <dcterms:modified xsi:type="dcterms:W3CDTF">2017-05-10T13:34:07Z</dcterms:modified>
</cp:coreProperties>
</file>