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4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70" r:id="rId11"/>
    <p:sldId id="271" r:id="rId12"/>
    <p:sldId id="272" r:id="rId13"/>
    <p:sldId id="273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7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13" r:id="rId48"/>
    <p:sldId id="314" r:id="rId49"/>
    <p:sldId id="315" r:id="rId50"/>
    <p:sldId id="316" r:id="rId51"/>
    <p:sldId id="317" r:id="rId52"/>
    <p:sldId id="318" r:id="rId53"/>
    <p:sldId id="319" r:id="rId54"/>
    <p:sldId id="320" r:id="rId55"/>
    <p:sldId id="321" r:id="rId56"/>
    <p:sldId id="322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332" r:id="rId67"/>
    <p:sldId id="333" r:id="rId68"/>
    <p:sldId id="334" r:id="rId69"/>
    <p:sldId id="335" r:id="rId70"/>
    <p:sldId id="336" r:id="rId71"/>
    <p:sldId id="337" r:id="rId72"/>
    <p:sldId id="338" r:id="rId7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2" autoAdjust="0"/>
  </p:normalViewPr>
  <p:slideViewPr>
    <p:cSldViewPr snapToGrid="0">
      <p:cViewPr varScale="1">
        <p:scale>
          <a:sx n="87" d="100"/>
          <a:sy n="87" d="100"/>
        </p:scale>
        <p:origin x="-210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477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2B265-5B3F-4853-8313-9F524AC4D75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C47F68-1156-4C38-9787-9F7D023D0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1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E539643-C25B-4D70-91DC-38454C03FEDE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5755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50945E5-EB44-46F1-81FE-22361B660650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0416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0CD324E-4A2F-4FD7-A83C-88087FD85E86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98279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FEEC06C-C36A-4A84-AFBF-055BB3F9F429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918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A530CBE-D2B5-43AE-94F1-9AD3C1B9547A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7405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B803807-45D0-4D8E-A3DF-3C74B15635F4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28924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A8094AE-98B9-4632-A637-3B9B45B9D9BC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08430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9934A36-8954-4201-AE23-68B36F4F99C0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4353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2434B0E-98FD-45E1-AF69-D68ACB26444C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8945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F4DFF4D-C230-4AC8-88AD-E43CC0189C62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29482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D66DB43-527A-4C6B-8E80-0130B653B2D0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792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7A1D2F-699A-4F61-A766-A5D998EA9504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8899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027BAFE-25B8-4EDF-BF12-76A7653A439C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98432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D757BD8-4B1E-4DD9-8172-817DB31F8271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787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71C84E2-78D9-4C38-8257-BDF7A528EA58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1936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2BD5C44-BA60-4BD0-A887-C16C85066C44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85894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F767EE1-604C-46D1-B4B3-15402FFB6CE1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27086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EE4721A-C68A-4853-BB14-3D79C9C30F98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0888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878A57-999A-4523-B0BF-D5311583C148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17770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5969EFD-2D29-4A9F-964E-283FFBCEA9C9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15776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D67BD7E-9211-4773-80D8-BDC85597D868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87271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95E81F6-8A7F-4FF8-B07C-CD4EAA3F915A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55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7A1D2F-699A-4F61-A766-A5D998EA9504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88647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7D177-4276-4C7C-B39A-C764BACF829E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45343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BEA7C26-164D-464F-81DB-E20973350E61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2339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7A1D2F-699A-4F61-A766-A5D998EA9504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1938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7A1D2F-699A-4F61-A766-A5D998EA9504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949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034A8B6-087E-4336-BD70-B4DEACD24069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8031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AABB8E9-46E8-45B9-874F-62A393074424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2297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A09B1C9-6A06-491F-BF58-6C3464C50F76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4929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7D20CF7-BA03-4326-8145-FD1C1DD55F59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324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37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920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261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15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73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31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91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1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00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0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31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7821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 assessment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altLang="en-US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en-US" sz="2800" b="1" cap="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espiratory </a:t>
            </a:r>
            <a:r>
              <a:rPr lang="en-US" altLang="en-US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944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Landmarks</a:t>
            </a:r>
          </a:p>
        </p:txBody>
      </p:sp>
      <p:sp>
        <p:nvSpPr>
          <p:cNvPr id="22531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Bony structures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Sternum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Angle of Louis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Clavicles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Ribs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Vertebral column </a:t>
            </a:r>
          </a:p>
        </p:txBody>
      </p:sp>
    </p:spTree>
    <p:extLst>
      <p:ext uri="{BB962C8B-B14F-4D97-AF65-F5344CB8AC3E}">
        <p14:creationId xmlns:p14="http://schemas.microsoft.com/office/powerpoint/2010/main" val="274366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Landmarks</a:t>
            </a:r>
          </a:p>
        </p:txBody>
      </p:sp>
      <p:sp>
        <p:nvSpPr>
          <p:cNvPr id="2355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Horizontal and vertical lines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Anterior, posterior, and lateral sections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Division of the thorax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Anterior</a:t>
            </a:r>
          </a:p>
          <a:p>
            <a:pPr lvl="2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Imaginary vertical lines</a:t>
            </a:r>
          </a:p>
          <a:p>
            <a:pPr lvl="2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Sternal</a:t>
            </a:r>
          </a:p>
          <a:p>
            <a:pPr lvl="2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Midclavicular</a:t>
            </a:r>
          </a:p>
          <a:p>
            <a:pPr lvl="2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Anterior axillary lines</a:t>
            </a:r>
          </a:p>
        </p:txBody>
      </p:sp>
    </p:spTree>
    <p:extLst>
      <p:ext uri="{BB962C8B-B14F-4D97-AF65-F5344CB8AC3E}">
        <p14:creationId xmlns:p14="http://schemas.microsoft.com/office/powerpoint/2010/main" val="2816670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Landmarks</a:t>
            </a:r>
          </a:p>
        </p:txBody>
      </p:sp>
      <p:sp>
        <p:nvSpPr>
          <p:cNvPr id="24579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Division of the 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Posterior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Imaginary vertical lines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Vertebral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Scapular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Posterior axillary</a:t>
            </a: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25090657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Landmarks</a:t>
            </a:r>
          </a:p>
        </p:txBody>
      </p:sp>
      <p:sp>
        <p:nvSpPr>
          <p:cNvPr id="25603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Division of the 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Lateral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Imaginary vertical lines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Anterior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Posterior</a:t>
            </a:r>
          </a:p>
          <a:p>
            <a:pPr lvl="2"/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Midaxillary</a:t>
            </a:r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2489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1" y="286603"/>
            <a:ext cx="10058400" cy="1450757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Lines of the anterior thorax.</a:t>
            </a:r>
          </a:p>
        </p:txBody>
      </p:sp>
      <p:pic>
        <p:nvPicPr>
          <p:cNvPr id="32771" name="Picture 3" descr="fig17_0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539" y="1865870"/>
            <a:ext cx="5368925" cy="423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450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Lines of the posterior thorax.</a:t>
            </a:r>
          </a:p>
        </p:txBody>
      </p:sp>
      <p:pic>
        <p:nvPicPr>
          <p:cNvPr id="34819" name="Picture 4" descr="fig17_0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180" y="1828800"/>
            <a:ext cx="5054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34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Lines of the lateral thorax.</a:t>
            </a:r>
          </a:p>
        </p:txBody>
      </p:sp>
      <p:pic>
        <p:nvPicPr>
          <p:cNvPr id="36867" name="Picture 3" descr="fig17_0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4" y="1878226"/>
            <a:ext cx="4867275" cy="421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9116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Lobes of the lungs: Posterior view.</a:t>
            </a:r>
          </a:p>
        </p:txBody>
      </p:sp>
      <p:pic>
        <p:nvPicPr>
          <p:cNvPr id="38915" name="Picture 3" descr="fig17_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5" y="2001794"/>
            <a:ext cx="4857750" cy="409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4050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Lobes of the lungs: Anterior view.</a:t>
            </a:r>
          </a:p>
        </p:txBody>
      </p:sp>
      <p:pic>
        <p:nvPicPr>
          <p:cNvPr id="40963" name="Picture 4" descr="fig17_1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1940010"/>
            <a:ext cx="5194300" cy="4155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0939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Lateral view of lobes of the left lung.</a:t>
            </a:r>
          </a:p>
        </p:txBody>
      </p:sp>
      <p:pic>
        <p:nvPicPr>
          <p:cNvPr id="43011" name="Picture 3" descr="fig17_12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9" y="1977080"/>
            <a:ext cx="5000625" cy="411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75404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11267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system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Exchange of gases in the body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Intake of oxygen and release of carbon dioxide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Central nervous system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Functions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Maintains acid–base balance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Maintains body fluids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Assists with speech</a:t>
            </a:r>
          </a:p>
        </p:txBody>
      </p:sp>
    </p:spTree>
    <p:extLst>
      <p:ext uri="{BB962C8B-B14F-4D97-AF65-F5344CB8AC3E}">
        <p14:creationId xmlns:p14="http://schemas.microsoft.com/office/powerpoint/2010/main" val="397203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Lateral view of lobes of the right lung.</a:t>
            </a:r>
          </a:p>
        </p:txBody>
      </p:sp>
      <p:pic>
        <p:nvPicPr>
          <p:cNvPr id="45059" name="Picture 3" descr="fig17_12b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4" y="1915296"/>
            <a:ext cx="4905375" cy="418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6107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Special Considerations</a:t>
            </a:r>
          </a:p>
        </p:txBody>
      </p:sp>
      <p:sp>
        <p:nvSpPr>
          <p:cNvPr id="47107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Age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Developmental level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Race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Ethnicity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Work history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Living conditions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Socioeconomic status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Emotional wellness</a:t>
            </a:r>
          </a:p>
        </p:txBody>
      </p:sp>
    </p:spTree>
    <p:extLst>
      <p:ext uri="{BB962C8B-B14F-4D97-AF65-F5344CB8AC3E}">
        <p14:creationId xmlns:p14="http://schemas.microsoft.com/office/powerpoint/2010/main" val="3223227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Lifespan Considerations</a:t>
            </a:r>
          </a:p>
        </p:txBody>
      </p:sp>
      <p:sp>
        <p:nvSpPr>
          <p:cNvPr id="50179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Infants and children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Change from intrauterine to </a:t>
            </a:r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extrauterine</a:t>
            </a:r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breathing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Use of abdominal muscles for breathing during infancy and early childhood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Costal breathing expected after age 7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Smaller airways more prone to blockage</a:t>
            </a:r>
          </a:p>
        </p:txBody>
      </p:sp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1821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Lifespan Considerations</a:t>
            </a:r>
          </a:p>
        </p:txBody>
      </p:sp>
      <p:sp>
        <p:nvSpPr>
          <p:cNvPr id="52227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The pregnant female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Muscles and cartilage of the ribs relax.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Inspiratory capacity increases.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Expiratory reserve volume is decreased.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Total lung capacity remains the same.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Oxygen consumption can increase by 20%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Mild respiratory alkalosis</a:t>
            </a:r>
          </a:p>
        </p:txBody>
      </p:sp>
    </p:spTree>
    <p:extLst>
      <p:ext uri="{BB962C8B-B14F-4D97-AF65-F5344CB8AC3E}">
        <p14:creationId xmlns:p14="http://schemas.microsoft.com/office/powerpoint/2010/main" val="2601323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Lifespan Considerations</a:t>
            </a:r>
          </a:p>
        </p:txBody>
      </p:sp>
      <p:sp>
        <p:nvSpPr>
          <p:cNvPr id="53251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The older adult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Decrease in respiratory efficiency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Changes in respiratory depth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Decrease in cough ability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Increase in respiratory rate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Anxiety and physical exertion can cause significant demands.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Increased effect of infection</a:t>
            </a:r>
          </a:p>
        </p:txBody>
      </p:sp>
    </p:spTree>
    <p:extLst>
      <p:ext uri="{BB962C8B-B14F-4D97-AF65-F5344CB8AC3E}">
        <p14:creationId xmlns:p14="http://schemas.microsoft.com/office/powerpoint/2010/main" val="171584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Psychosocial Considerations</a:t>
            </a:r>
          </a:p>
        </p:txBody>
      </p:sp>
      <p:sp>
        <p:nvSpPr>
          <p:cNvPr id="5427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Exacerbation of respiratory problems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Stress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Anxiety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Fatigue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Pain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Certain drugs used in the treatment of respiratory disorders may cause hands to tremble.</a:t>
            </a:r>
          </a:p>
        </p:txBody>
      </p:sp>
    </p:spTree>
    <p:extLst>
      <p:ext uri="{BB962C8B-B14F-4D97-AF65-F5344CB8AC3E}">
        <p14:creationId xmlns:p14="http://schemas.microsoft.com/office/powerpoint/2010/main" val="1236981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Cultural and Environmental Considerations</a:t>
            </a:r>
          </a:p>
        </p:txBody>
      </p:sp>
      <p:sp>
        <p:nvSpPr>
          <p:cNvPr id="55299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Race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Ethnicity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Presence of allergens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Socioeconomic status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Incidence of respiratory diseases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Geography and environment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Temperature, moisture, altitude, and pollution</a:t>
            </a:r>
          </a:p>
        </p:txBody>
      </p:sp>
    </p:spTree>
    <p:extLst>
      <p:ext uri="{BB962C8B-B14F-4D97-AF65-F5344CB8AC3E}">
        <p14:creationId xmlns:p14="http://schemas.microsoft.com/office/powerpoint/2010/main" val="32525616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Focused Interview</a:t>
            </a:r>
          </a:p>
        </p:txBody>
      </p:sp>
      <p:sp>
        <p:nvSpPr>
          <p:cNvPr id="56323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Consider patient's ability to participate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If patient is experiencing dyspnea, cyanosis, difficulty with speech, or anxiety, attention must focus on relief of symptoms and restoration of oxygenation.</a:t>
            </a:r>
          </a:p>
        </p:txBody>
      </p:sp>
    </p:spTree>
    <p:extLst>
      <p:ext uri="{BB962C8B-B14F-4D97-AF65-F5344CB8AC3E}">
        <p14:creationId xmlns:p14="http://schemas.microsoft.com/office/powerpoint/2010/main" val="94625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Focused Interview</a:t>
            </a:r>
          </a:p>
        </p:txBody>
      </p:sp>
      <p:sp>
        <p:nvSpPr>
          <p:cNvPr id="57347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Focused interview questions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General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Illness or infection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Symptoms, pain, behaviors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Age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Infants and children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The pregnant female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The older adult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Environment</a:t>
            </a:r>
          </a:p>
        </p:txBody>
      </p:sp>
    </p:spTree>
    <p:extLst>
      <p:ext uri="{BB962C8B-B14F-4D97-AF65-F5344CB8AC3E}">
        <p14:creationId xmlns:p14="http://schemas.microsoft.com/office/powerpoint/2010/main" val="1034292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58371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Inspection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Palpation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Percussion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Auscultation</a:t>
            </a:r>
          </a:p>
        </p:txBody>
      </p:sp>
    </p:spTree>
    <p:extLst>
      <p:ext uri="{BB962C8B-B14F-4D97-AF65-F5344CB8AC3E}">
        <p14:creationId xmlns:p14="http://schemas.microsoft.com/office/powerpoint/2010/main" val="2610355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Anatomy and Physiology Review</a:t>
            </a:r>
          </a:p>
        </p:txBody>
      </p:sp>
      <p:sp>
        <p:nvSpPr>
          <p:cNvPr id="12291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Upper respiratory tract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Nose, mouth, sinuses, pharynx, larynx, proximal trachea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Lower respiratory tract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Distal trachea, bronchi, lungs, pleural membranes, muscles of respiration, mediastinum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cycle</a:t>
            </a:r>
          </a:p>
        </p:txBody>
      </p:sp>
    </p:spTree>
    <p:extLst>
      <p:ext uri="{BB962C8B-B14F-4D97-AF65-F5344CB8AC3E}">
        <p14:creationId xmlns:p14="http://schemas.microsoft.com/office/powerpoint/2010/main" val="13250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5939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Observation of skin color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Inspection of the anterior and posterior 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Symmetry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Configuration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rate</a:t>
            </a:r>
          </a:p>
        </p:txBody>
      </p:sp>
    </p:spTree>
    <p:extLst>
      <p:ext uri="{BB962C8B-B14F-4D97-AF65-F5344CB8AC3E}">
        <p14:creationId xmlns:p14="http://schemas.microsoft.com/office/powerpoint/2010/main" val="185473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60419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Palpation of the posterior thorax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Ribs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Intercostal spaces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expansion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Tactile fremitus </a:t>
            </a:r>
          </a:p>
        </p:txBody>
      </p:sp>
    </p:spTree>
    <p:extLst>
      <p:ext uri="{BB962C8B-B14F-4D97-AF65-F5344CB8AC3E}">
        <p14:creationId xmlns:p14="http://schemas.microsoft.com/office/powerpoint/2010/main" val="239361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positioned and gowned for assessment.</a:t>
            </a:r>
          </a:p>
        </p:txBody>
      </p:sp>
      <p:pic>
        <p:nvPicPr>
          <p:cNvPr id="61443" name="Picture 3" descr="fig17_1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865870"/>
            <a:ext cx="7556500" cy="423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9010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palpating the posterior thorax.</a:t>
            </a:r>
          </a:p>
        </p:txBody>
      </p:sp>
      <p:pic>
        <p:nvPicPr>
          <p:cNvPr id="63491" name="Picture 3" descr="fig17_1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0" y="2001794"/>
            <a:ext cx="3467100" cy="409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61111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for respiratory expansion.</a:t>
            </a:r>
          </a:p>
        </p:txBody>
      </p:sp>
      <p:pic>
        <p:nvPicPr>
          <p:cNvPr id="65539" name="Picture 3" descr="fig17_1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225" y="1952368"/>
            <a:ext cx="5289550" cy="414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1692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4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for tactile fremitus using metacarpophalangeal joint area.</a:t>
            </a:r>
          </a:p>
        </p:txBody>
      </p:sp>
      <p:pic>
        <p:nvPicPr>
          <p:cNvPr id="67587" name="Picture 4" descr="fig17_1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189" y="1828800"/>
            <a:ext cx="334962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57350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6963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Percussion of the posterior thorax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Lungs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Diaphragmatic excursion</a:t>
            </a:r>
          </a:p>
        </p:txBody>
      </p:sp>
    </p:spTree>
    <p:extLst>
      <p:ext uri="{BB962C8B-B14F-4D97-AF65-F5344CB8AC3E}">
        <p14:creationId xmlns:p14="http://schemas.microsoft.com/office/powerpoint/2010/main" val="36559604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percussion: Posterior thorax.</a:t>
            </a:r>
          </a:p>
        </p:txBody>
      </p:sp>
      <p:pic>
        <p:nvPicPr>
          <p:cNvPr id="70659" name="Picture 3" descr="fig17_1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15296"/>
            <a:ext cx="3505200" cy="418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9348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Diaphragmatic movement, percussion.</a:t>
            </a:r>
          </a:p>
        </p:txBody>
      </p:sp>
      <p:pic>
        <p:nvPicPr>
          <p:cNvPr id="72707" name="Picture 3" descr="fig17_18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1952368"/>
            <a:ext cx="3346450" cy="414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12278473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Diaphragmatic movement, measurement.</a:t>
            </a:r>
          </a:p>
        </p:txBody>
      </p:sp>
      <p:pic>
        <p:nvPicPr>
          <p:cNvPr id="74755" name="Picture 3" descr="fig17_18b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1902940"/>
            <a:ext cx="3346450" cy="4193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4250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Anatomy of the respiratory system.</a:t>
            </a:r>
          </a:p>
        </p:txBody>
      </p:sp>
      <p:pic>
        <p:nvPicPr>
          <p:cNvPr id="13315" name="Picture 3" descr="fig17_0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39" y="1865870"/>
            <a:ext cx="5419725" cy="423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8947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76803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Auscultation of the posterior thorax for sounds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Tracheal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Bronchial</a:t>
            </a:r>
          </a:p>
          <a:p>
            <a:pPr lvl="1"/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Bronchovesicular</a:t>
            </a:r>
            <a:endParaRPr lang="en-US" altLang="en-US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Vesicular</a:t>
            </a:r>
          </a:p>
        </p:txBody>
      </p:sp>
    </p:spTree>
    <p:extLst>
      <p:ext uri="{BB962C8B-B14F-4D97-AF65-F5344CB8AC3E}">
        <p14:creationId xmlns:p14="http://schemas.microsoft.com/office/powerpoint/2010/main" val="408636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auscultation: Posterior thorax.</a:t>
            </a:r>
          </a:p>
        </p:txBody>
      </p:sp>
      <p:pic>
        <p:nvPicPr>
          <p:cNvPr id="77827" name="Picture 3" descr="fig17_1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1890584"/>
            <a:ext cx="4311650" cy="420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0629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Breath Sounds</a:t>
            </a:r>
          </a:p>
        </p:txBody>
      </p:sp>
      <p:pic>
        <p:nvPicPr>
          <p:cNvPr id="79875" name="Picture 4" descr="Table 17-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5001"/>
            <a:ext cx="8686800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2387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Adventitious Breath Sounds</a:t>
            </a:r>
          </a:p>
        </p:txBody>
      </p:sp>
      <p:pic>
        <p:nvPicPr>
          <p:cNvPr id="81923" name="Picture 3" descr="Table 17-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37360"/>
            <a:ext cx="8045450" cy="443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21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83971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Auscultation of voice sounds</a:t>
            </a:r>
          </a:p>
          <a:p>
            <a:pPr lvl="1"/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Bronchophony</a:t>
            </a:r>
            <a:endParaRPr lang="en-US" altLang="en-US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Egophony</a:t>
            </a:r>
            <a:endParaRPr lang="en-US" altLang="en-US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Whispered </a:t>
            </a:r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pectoriloquy</a:t>
            </a:r>
            <a:endParaRPr lang="en-US" altLang="en-US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Palpation of the anterior thorax </a:t>
            </a:r>
          </a:p>
        </p:txBody>
      </p:sp>
    </p:spTree>
    <p:extLst>
      <p:ext uri="{BB962C8B-B14F-4D97-AF65-F5344CB8AC3E}">
        <p14:creationId xmlns:p14="http://schemas.microsoft.com/office/powerpoint/2010/main" val="2158814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8499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Palpation of the anterior thorax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Sternum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Ribs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Intercostal spaces</a:t>
            </a:r>
          </a:p>
        </p:txBody>
      </p:sp>
    </p:spTree>
    <p:extLst>
      <p:ext uri="{BB962C8B-B14F-4D97-AF65-F5344CB8AC3E}">
        <p14:creationId xmlns:p14="http://schemas.microsoft.com/office/powerpoint/2010/main" val="23369880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of the anterior thorax.</a:t>
            </a:r>
          </a:p>
        </p:txBody>
      </p:sp>
      <p:pic>
        <p:nvPicPr>
          <p:cNvPr id="86019" name="Picture 3" descr="fig17_2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239" y="1964724"/>
            <a:ext cx="6613525" cy="413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0981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for respiratory expansion: Anterior view.</a:t>
            </a:r>
          </a:p>
        </p:txBody>
      </p:sp>
      <p:pic>
        <p:nvPicPr>
          <p:cNvPr id="88067" name="Picture 2" descr="fig17_2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0" y="1964724"/>
            <a:ext cx="4445000" cy="413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83323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for tactile fremitus: Anterior thorax.</a:t>
            </a:r>
          </a:p>
        </p:txBody>
      </p:sp>
      <p:pic>
        <p:nvPicPr>
          <p:cNvPr id="89091" name="Picture 2" descr="fig17_2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97" y="1878226"/>
            <a:ext cx="4490267" cy="421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81811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percussion: Anterior thorax. </a:t>
            </a:r>
          </a:p>
        </p:txBody>
      </p:sp>
      <p:pic>
        <p:nvPicPr>
          <p:cNvPr id="90115" name="Picture 2" descr="fig17_23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568" y="1890584"/>
            <a:ext cx="5715257" cy="420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257848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Anatomy and Physiology Review</a:t>
            </a:r>
          </a:p>
        </p:txBody>
      </p:sp>
      <p:sp>
        <p:nvSpPr>
          <p:cNvPr id="15363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Closed cavity containing the structures needed for respiration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Mediastinum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Heart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Trachea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Esophagus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Major blood vessels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Pleural cavities</a:t>
            </a: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0629583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percussion: Left lateral thorax.</a:t>
            </a:r>
          </a:p>
        </p:txBody>
      </p:sp>
      <p:pic>
        <p:nvPicPr>
          <p:cNvPr id="91139" name="Picture 2" descr="fig17_23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482" y="2001794"/>
            <a:ext cx="4857108" cy="409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81659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Auscultatory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sounds: Anterior thorax.</a:t>
            </a:r>
          </a:p>
        </p:txBody>
      </p:sp>
      <p:pic>
        <p:nvPicPr>
          <p:cNvPr id="92163" name="Picture 2" descr="fig17_2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189" y="1890584"/>
            <a:ext cx="5111836" cy="420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3309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Normal and Abnormal Respiratory Rates and Patterns</a:t>
            </a:r>
          </a:p>
        </p:txBody>
      </p:sp>
      <p:pic>
        <p:nvPicPr>
          <p:cNvPr id="93187" name="Picture 2" descr="Box 17-1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1737359"/>
            <a:ext cx="9342120" cy="39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0203882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(continued)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Normal and Abnormal Respiratory Rates and Patterns</a:t>
            </a:r>
          </a:p>
        </p:txBody>
      </p:sp>
      <p:pic>
        <p:nvPicPr>
          <p:cNvPr id="94211" name="Picture 2" descr="Box 17-1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19" y="1737359"/>
            <a:ext cx="10389561" cy="402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290492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(continued)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Normal and Abnormal Respiratory Rates and Patterns</a:t>
            </a:r>
          </a:p>
        </p:txBody>
      </p:sp>
      <p:pic>
        <p:nvPicPr>
          <p:cNvPr id="95235" name="Picture 2" descr="Box 17-1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70" y="1890583"/>
            <a:ext cx="9487930" cy="40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7232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Chest Configurations</a:t>
            </a:r>
          </a:p>
        </p:txBody>
      </p:sp>
      <p:pic>
        <p:nvPicPr>
          <p:cNvPr id="96259" name="Picture 2" descr="Box 17-2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746" y="1853514"/>
            <a:ext cx="8180173" cy="431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0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8878139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Chest Configurations</a:t>
            </a:r>
          </a:p>
        </p:txBody>
      </p:sp>
      <p:pic>
        <p:nvPicPr>
          <p:cNvPr id="97283" name="Picture 2" descr="Box 17-2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303" y="1945676"/>
            <a:ext cx="8440695" cy="417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4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62034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Chest Configurations</a:t>
            </a:r>
          </a:p>
        </p:txBody>
      </p:sp>
      <p:pic>
        <p:nvPicPr>
          <p:cNvPr id="98307" name="Picture 3" descr="Box 17-2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746" y="1878227"/>
            <a:ext cx="9540446" cy="4197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0401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Chest Configurations</a:t>
            </a:r>
          </a:p>
        </p:txBody>
      </p:sp>
      <p:pic>
        <p:nvPicPr>
          <p:cNvPr id="99331" name="Picture 2" descr="Box 17-3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886" y="1841157"/>
            <a:ext cx="8229600" cy="404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2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250445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Chest Configurations</a:t>
            </a:r>
          </a:p>
        </p:txBody>
      </p:sp>
      <p:pic>
        <p:nvPicPr>
          <p:cNvPr id="100355" name="Picture 2" descr="Box 17-3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015" y="1902940"/>
            <a:ext cx="7339915" cy="4269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6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41266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Anatomy and Physiology Review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Thoracic cage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Bones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Cartilage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Muscles of the thorax</a:t>
            </a:r>
          </a:p>
        </p:txBody>
      </p:sp>
    </p:spTree>
    <p:extLst>
      <p:ext uri="{BB962C8B-B14F-4D97-AF65-F5344CB8AC3E}">
        <p14:creationId xmlns:p14="http://schemas.microsoft.com/office/powerpoint/2010/main" val="23284450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Chest Configurations</a:t>
            </a:r>
          </a:p>
        </p:txBody>
      </p:sp>
      <p:pic>
        <p:nvPicPr>
          <p:cNvPr id="101379" name="Picture 2" descr="Box 17-3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080" y="1737360"/>
            <a:ext cx="8686800" cy="438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80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228797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Chest Configurations</a:t>
            </a:r>
          </a:p>
        </p:txBody>
      </p:sp>
      <p:pic>
        <p:nvPicPr>
          <p:cNvPr id="102403" name="Picture 2" descr="Box 17-3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080" y="1737360"/>
            <a:ext cx="868680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51663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Findings</a:t>
            </a:r>
          </a:p>
        </p:txBody>
      </p:sp>
      <p:sp>
        <p:nvSpPr>
          <p:cNvPr id="103427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disorders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Asthma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Chronic </a:t>
            </a:r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hyperreactive</a:t>
            </a:r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condition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Atelectasis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Obstruction of airflow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Bronchitis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Inflammation of the tracheobronchial tree</a:t>
            </a:r>
          </a:p>
        </p:txBody>
      </p:sp>
    </p:spTree>
    <p:extLst>
      <p:ext uri="{BB962C8B-B14F-4D97-AF65-F5344CB8AC3E}">
        <p14:creationId xmlns:p14="http://schemas.microsoft.com/office/powerpoint/2010/main" val="257056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Asthma.</a:t>
            </a:r>
          </a:p>
        </p:txBody>
      </p:sp>
      <p:pic>
        <p:nvPicPr>
          <p:cNvPr id="104451" name="Picture 3" descr="fig17_2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481" y="1828800"/>
            <a:ext cx="5824211" cy="451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584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Atelectasis.</a:t>
            </a:r>
          </a:p>
        </p:txBody>
      </p:sp>
      <p:pic>
        <p:nvPicPr>
          <p:cNvPr id="106499" name="Picture 3" descr="fig17_2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64" y="1878226"/>
            <a:ext cx="4918075" cy="421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39128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 bronchitis.</a:t>
            </a:r>
          </a:p>
        </p:txBody>
      </p:sp>
      <p:pic>
        <p:nvPicPr>
          <p:cNvPr id="108547" name="Picture 3" descr="fig17_2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89" y="1853514"/>
            <a:ext cx="4949825" cy="424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58532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Findings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disorders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Emphysema (obstruction of the alveoli)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Pneumonia (infection if the alveoli)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Pleural effusion (fluid in the pleural space)</a:t>
            </a:r>
          </a:p>
        </p:txBody>
      </p:sp>
    </p:spTree>
    <p:extLst>
      <p:ext uri="{BB962C8B-B14F-4D97-AF65-F5344CB8AC3E}">
        <p14:creationId xmlns:p14="http://schemas.microsoft.com/office/powerpoint/2010/main" val="49151605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Emphysema.</a:t>
            </a:r>
          </a:p>
        </p:txBody>
      </p:sp>
      <p:pic>
        <p:nvPicPr>
          <p:cNvPr id="111619" name="Picture 3" descr="fig17_2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0" y="1828800"/>
            <a:ext cx="46355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22132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4"/>
          <p:cNvSpPr>
            <a:spLocks noGrp="1" noChangeArrowheads="1"/>
          </p:cNvSpPr>
          <p:nvPr>
            <p:ph type="title"/>
          </p:nvPr>
        </p:nvSpPr>
        <p:spPr>
          <a:xfrm>
            <a:off x="1097280" y="286603"/>
            <a:ext cx="10058400" cy="1319775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Lobar pneumonia.</a:t>
            </a:r>
          </a:p>
        </p:txBody>
      </p:sp>
      <p:pic>
        <p:nvPicPr>
          <p:cNvPr id="113667" name="Picture 3" descr="fig17_2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0" y="1853514"/>
            <a:ext cx="4813300" cy="424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0817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Pleural effusion.</a:t>
            </a:r>
          </a:p>
        </p:txBody>
      </p:sp>
      <p:pic>
        <p:nvPicPr>
          <p:cNvPr id="115715" name="Picture 3" descr="fig17_3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1828800"/>
            <a:ext cx="50038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733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Respiratory Tract</a:t>
            </a:r>
          </a:p>
        </p:txBody>
      </p:sp>
      <p:sp>
        <p:nvSpPr>
          <p:cNvPr id="17411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Trachea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16–20 rings of hyaline cartilage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Bronchi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Main bronchus enters each lung at the </a:t>
            </a:r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hilus</a:t>
            </a:r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Terminal bronchioles less than 0.5 mm in diameter</a:t>
            </a:r>
          </a:p>
        </p:txBody>
      </p:sp>
    </p:spTree>
    <p:extLst>
      <p:ext uri="{BB962C8B-B14F-4D97-AF65-F5344CB8AC3E}">
        <p14:creationId xmlns:p14="http://schemas.microsoft.com/office/powerpoint/2010/main" val="239271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Findings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disorders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Pneumothorax (collapse of the lung)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Congestive heart failure (edema around the alveoli)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Valley fever</a:t>
            </a:r>
          </a:p>
        </p:txBody>
      </p:sp>
    </p:spTree>
    <p:extLst>
      <p:ext uri="{BB962C8B-B14F-4D97-AF65-F5344CB8AC3E}">
        <p14:creationId xmlns:p14="http://schemas.microsoft.com/office/powerpoint/2010/main" val="11479160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Pneumothorax.</a:t>
            </a:r>
          </a:p>
        </p:txBody>
      </p:sp>
      <p:pic>
        <p:nvPicPr>
          <p:cNvPr id="118787" name="Picture 3" descr="fig17_3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1841156"/>
            <a:ext cx="5003800" cy="4254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41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Left heart failure.</a:t>
            </a:r>
          </a:p>
        </p:txBody>
      </p:sp>
      <p:pic>
        <p:nvPicPr>
          <p:cNvPr id="120835" name="Picture 3" descr="fig17_3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505" y="1848571"/>
            <a:ext cx="4933950" cy="435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72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Respiratory Tract</a:t>
            </a:r>
          </a:p>
        </p:txBody>
      </p:sp>
      <p:sp>
        <p:nvSpPr>
          <p:cNvPr id="18435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Lungs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Cone-shaped, elastic, spongy, air-filled structures in pleural cavities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Right lung has three lobes, left lung has two.</a:t>
            </a:r>
          </a:p>
        </p:txBody>
      </p:sp>
    </p:spTree>
    <p:extLst>
      <p:ext uri="{BB962C8B-B14F-4D97-AF65-F5344CB8AC3E}">
        <p14:creationId xmlns:p14="http://schemas.microsoft.com/office/powerpoint/2010/main" val="262806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Respiratory Tract</a:t>
            </a:r>
          </a:p>
        </p:txBody>
      </p:sp>
      <p:sp>
        <p:nvSpPr>
          <p:cNvPr id="19459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Pleural membranes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Thin, double-layered serous lining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Surface tension created by fluid and negative pressure between membranes keeps lungs expanded.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Mediastinum 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Middle section of thoracic cavity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Surrounded by right and left pleural cavities</a:t>
            </a:r>
          </a:p>
        </p:txBody>
      </p:sp>
    </p:spTree>
    <p:extLst>
      <p:ext uri="{BB962C8B-B14F-4D97-AF65-F5344CB8AC3E}">
        <p14:creationId xmlns:p14="http://schemas.microsoft.com/office/powerpoint/2010/main" val="218186755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70</TotalTime>
  <Words>977</Words>
  <Application>Microsoft Office PowerPoint</Application>
  <PresentationFormat>Custom</PresentationFormat>
  <Paragraphs>280</Paragraphs>
  <Slides>72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Retrospect</vt:lpstr>
      <vt:lpstr>Health assessment </vt:lpstr>
      <vt:lpstr>Introduction</vt:lpstr>
      <vt:lpstr>Anatomy and Physiology Review</vt:lpstr>
      <vt:lpstr>Anatomy of the respiratory system.</vt:lpstr>
      <vt:lpstr>Anatomy and Physiology Review</vt:lpstr>
      <vt:lpstr>Anatomy and Physiology Review</vt:lpstr>
      <vt:lpstr>Lower Respiratory Tract</vt:lpstr>
      <vt:lpstr>Lower Respiratory Tract</vt:lpstr>
      <vt:lpstr>Lower Respiratory Tract</vt:lpstr>
      <vt:lpstr>Landmarks</vt:lpstr>
      <vt:lpstr>Landmarks</vt:lpstr>
      <vt:lpstr>Landmarks</vt:lpstr>
      <vt:lpstr>Landmarks</vt:lpstr>
      <vt:lpstr>Lines of the anterior thorax.</vt:lpstr>
      <vt:lpstr>Lines of the posterior thorax.</vt:lpstr>
      <vt:lpstr>Lines of the lateral thorax.</vt:lpstr>
      <vt:lpstr>Lobes of the lungs: Posterior view.</vt:lpstr>
      <vt:lpstr>Lobes of the lungs: Anterior view.</vt:lpstr>
      <vt:lpstr>Lateral view of lobes of the left lung.</vt:lpstr>
      <vt:lpstr>Lateral view of lobes of the right lung.</vt:lpstr>
      <vt:lpstr>Special Considerations</vt:lpstr>
      <vt:lpstr>Lifespan Considerations</vt:lpstr>
      <vt:lpstr>Lifespan Considerations</vt:lpstr>
      <vt:lpstr>Lifespan Considerations</vt:lpstr>
      <vt:lpstr>Psychosocial Considerations</vt:lpstr>
      <vt:lpstr>Cultural and Environmental Considerations</vt:lpstr>
      <vt:lpstr>Focused Interview</vt:lpstr>
      <vt:lpstr>Focused Interview</vt:lpstr>
      <vt:lpstr>Assessment Techniques</vt:lpstr>
      <vt:lpstr>Assessment Techniques</vt:lpstr>
      <vt:lpstr>Assessment Techniques</vt:lpstr>
      <vt:lpstr>Patient positioned and gowned for assessment.</vt:lpstr>
      <vt:lpstr>Pattern for palpating the posterior thorax.</vt:lpstr>
      <vt:lpstr>Palpation for respiratory expansion.</vt:lpstr>
      <vt:lpstr> Palpation for tactile fremitus using metacarpophalangeal joint area.</vt:lpstr>
      <vt:lpstr>Assessment Techniques</vt:lpstr>
      <vt:lpstr>Pattern for percussion: Posterior thorax.</vt:lpstr>
      <vt:lpstr>Diaphragmatic movement, percussion.</vt:lpstr>
      <vt:lpstr> Diaphragmatic movement, measurement.</vt:lpstr>
      <vt:lpstr>Assessment Techniques</vt:lpstr>
      <vt:lpstr>Pattern for auscultation: Posterior thorax.</vt:lpstr>
      <vt:lpstr>Normal Breath Sounds</vt:lpstr>
      <vt:lpstr>Adventitious Breath Sounds</vt:lpstr>
      <vt:lpstr>Assessment Techniques</vt:lpstr>
      <vt:lpstr>Assessment Techniques</vt:lpstr>
      <vt:lpstr>Palpation of the anterior thorax.</vt:lpstr>
      <vt:lpstr>Palpation for respiratory expansion: Anterior view.</vt:lpstr>
      <vt:lpstr>Palpation for tactile fremitus: Anterior thorax.</vt:lpstr>
      <vt:lpstr>Pattern for percussion: Anterior thorax. </vt:lpstr>
      <vt:lpstr>Pattern for percussion: Left lateral thorax.</vt:lpstr>
      <vt:lpstr>Auscultatory sounds: Anterior thorax.</vt:lpstr>
      <vt:lpstr> Normal and Abnormal Respiratory Rates and Patterns</vt:lpstr>
      <vt:lpstr>(continued)   Normal and Abnormal Respiratory Rates and Patterns</vt:lpstr>
      <vt:lpstr>(continued)   Normal and Abnormal Respiratory Rates and Patterns</vt:lpstr>
      <vt:lpstr>Normal Chest Configurations</vt:lpstr>
      <vt:lpstr>(continued)   Normal Chest Configurations</vt:lpstr>
      <vt:lpstr> (continued)   Normal Chest Configurations</vt:lpstr>
      <vt:lpstr>Abnormal Chest Configurations</vt:lpstr>
      <vt:lpstr>(continued)   Abnormal Chest Configurations</vt:lpstr>
      <vt:lpstr> (continued)   Abnormal Chest Configurations</vt:lpstr>
      <vt:lpstr> (continued)   Abnormal Chest Configurations</vt:lpstr>
      <vt:lpstr>Abnormal Findings</vt:lpstr>
      <vt:lpstr>Asthma.</vt:lpstr>
      <vt:lpstr>Atelectasis.</vt:lpstr>
      <vt:lpstr>Chronic bronchitis.</vt:lpstr>
      <vt:lpstr>Abnormal Findings</vt:lpstr>
      <vt:lpstr>Emphysema.</vt:lpstr>
      <vt:lpstr>Lobar pneumonia.</vt:lpstr>
      <vt:lpstr>Pleural effusion.</vt:lpstr>
      <vt:lpstr>Abnormal Findings</vt:lpstr>
      <vt:lpstr>Pneumothorax.</vt:lpstr>
      <vt:lpstr>Left heart failure.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assessment</dc:title>
  <dc:creator>Abdualrahman Alshehry</dc:creator>
  <cp:lastModifiedBy>Alshehri</cp:lastModifiedBy>
  <cp:revision>59</cp:revision>
  <dcterms:created xsi:type="dcterms:W3CDTF">2016-03-02T02:00:02Z</dcterms:created>
  <dcterms:modified xsi:type="dcterms:W3CDTF">2016-03-02T05:46:01Z</dcterms:modified>
</cp:coreProperties>
</file>