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3"/>
  </p:notes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70" r:id="rId11"/>
    <p:sldId id="271" r:id="rId12"/>
    <p:sldId id="272" r:id="rId13"/>
    <p:sldId id="273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7" r:id="rId23"/>
    <p:sldId id="289" r:id="rId24"/>
    <p:sldId id="290" r:id="rId25"/>
    <p:sldId id="291" r:id="rId26"/>
    <p:sldId id="292" r:id="rId27"/>
    <p:sldId id="293" r:id="rId28"/>
    <p:sldId id="294" r:id="rId29"/>
    <p:sldId id="295" r:id="rId30"/>
    <p:sldId id="296" r:id="rId31"/>
    <p:sldId id="297" r:id="rId32"/>
    <p:sldId id="298" r:id="rId33"/>
    <p:sldId id="299" r:id="rId34"/>
    <p:sldId id="300" r:id="rId35"/>
    <p:sldId id="301" r:id="rId36"/>
    <p:sldId id="302" r:id="rId37"/>
    <p:sldId id="303" r:id="rId38"/>
    <p:sldId id="304" r:id="rId39"/>
    <p:sldId id="305" r:id="rId40"/>
    <p:sldId id="306" r:id="rId41"/>
    <p:sldId id="307" r:id="rId42"/>
    <p:sldId id="308" r:id="rId43"/>
    <p:sldId id="309" r:id="rId44"/>
    <p:sldId id="311" r:id="rId45"/>
    <p:sldId id="312" r:id="rId46"/>
    <p:sldId id="313" r:id="rId47"/>
    <p:sldId id="314" r:id="rId48"/>
    <p:sldId id="315" r:id="rId49"/>
    <p:sldId id="316" r:id="rId50"/>
    <p:sldId id="317" r:id="rId51"/>
    <p:sldId id="318" r:id="rId52"/>
    <p:sldId id="319" r:id="rId53"/>
    <p:sldId id="320" r:id="rId54"/>
    <p:sldId id="321" r:id="rId55"/>
    <p:sldId id="322" r:id="rId56"/>
    <p:sldId id="323" r:id="rId57"/>
    <p:sldId id="324" r:id="rId58"/>
    <p:sldId id="325" r:id="rId59"/>
    <p:sldId id="326" r:id="rId60"/>
    <p:sldId id="327" r:id="rId61"/>
    <p:sldId id="328" r:id="rId62"/>
    <p:sldId id="329" r:id="rId63"/>
    <p:sldId id="330" r:id="rId64"/>
    <p:sldId id="331" r:id="rId65"/>
    <p:sldId id="332" r:id="rId66"/>
    <p:sldId id="333" r:id="rId67"/>
    <p:sldId id="334" r:id="rId68"/>
    <p:sldId id="335" r:id="rId69"/>
    <p:sldId id="336" r:id="rId70"/>
    <p:sldId id="337" r:id="rId71"/>
    <p:sldId id="338" r:id="rId7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52" autoAdjust="0"/>
  </p:normalViewPr>
  <p:slideViewPr>
    <p:cSldViewPr snapToGrid="0">
      <p:cViewPr varScale="1">
        <p:scale>
          <a:sx n="87" d="100"/>
          <a:sy n="87" d="100"/>
        </p:scale>
        <p:origin x="-192" y="-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4776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52B265-5B3F-4853-8313-9F524AC4D757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C47F68-1156-4C38-9787-9F7D023D05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616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E539643-C25B-4D70-91DC-38454C03FEDE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4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057558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50945E5-EB44-46F1-81FE-22361B660650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18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404160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80CD324E-4A2F-4FD7-A83C-88087FD85E86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19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898279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1FEEC06C-C36A-4A84-AFBF-055BB3F9F429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20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0918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A530CBE-D2B5-43AE-94F1-9AD3C1B9547A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32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774059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2B803807-45D0-4D8E-A3DF-3C74B15635F4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33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628924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A8094AE-98B9-4632-A637-3B9B45B9D9BC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34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808430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9934A36-8954-4201-AE23-68B36F4F99C0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35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143531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82434B0E-98FD-45E1-AF69-D68ACB26444C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37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989450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2F4DFF4D-C230-4AC8-88AD-E43CC0189C62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38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529482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8D66DB43-527A-4C6B-8E80-0130B653B2D0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39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37929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7A1D2F-699A-4F61-A766-A5D998EA9504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88991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027BAFE-25B8-4EDF-BF12-76A7653A439C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41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6984320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D757BD8-4B1E-4DD9-8172-817DB31F8271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42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1787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71C84E2-78D9-4C38-8257-BDF7A528EA58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43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419362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2BD5C44-BA60-4BD0-A887-C16C85066C44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45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585894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2F767EE1-604C-46D1-B4B3-15402FFB6CE1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62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327086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EE4721A-C68A-4853-BB14-3D79C9C30F98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63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408882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E878A57-999A-4523-B0BF-D5311583C148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64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8177702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F5969EFD-2D29-4A9F-964E-283FFBCEA9C9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66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0157762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D67BD7E-9211-4773-80D8-BDC85597D868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67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5872715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F95E81F6-8A7F-4FF8-B07C-CD4EAA3F915A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68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5554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7A1D2F-699A-4F61-A766-A5D998EA9504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886473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6B7D177-4276-4C7C-B39A-C764BACF829E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70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453434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1BEA7C26-164D-464F-81DB-E20973350E61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71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023391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7A1D2F-699A-4F61-A766-A5D998EA9504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19386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7A1D2F-699A-4F61-A766-A5D998EA9504}" type="slidenum">
              <a:rPr lang="en-US" altLang="en-US" smtClean="0"/>
              <a:pPr>
                <a:defRPr/>
              </a:pPr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39493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4034A8B6-087E-4336-BD70-B4DEACD24069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14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680313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AAABB8E9-46E8-45B9-874F-62A393074424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15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822976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A09B1C9-6A06-491F-BF58-6C3464C50F76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16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249291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F7D20CF7-BA03-4326-8145-FD1C1DD55F59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17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5324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07A4D-80F9-444B-8263-CC8DEE31C4D7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8035D-D280-4F92-8DAB-640305B1594D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3371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07A4D-80F9-444B-8263-CC8DEE31C4D7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8035D-D280-4F92-8DAB-640305B15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920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07A4D-80F9-444B-8263-CC8DEE31C4D7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8035D-D280-4F92-8DAB-640305B15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261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07A4D-80F9-444B-8263-CC8DEE31C4D7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8035D-D280-4F92-8DAB-640305B15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015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07A4D-80F9-444B-8263-CC8DEE31C4D7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8035D-D280-4F92-8DAB-640305B1594D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9733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07A4D-80F9-444B-8263-CC8DEE31C4D7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8035D-D280-4F92-8DAB-640305B15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319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07A4D-80F9-444B-8263-CC8DEE31C4D7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8035D-D280-4F92-8DAB-640305B15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891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07A4D-80F9-444B-8263-CC8DEE31C4D7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8035D-D280-4F92-8DAB-640305B15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1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07A4D-80F9-444B-8263-CC8DEE31C4D7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8035D-D280-4F92-8DAB-640305B15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100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EB507A4D-80F9-444B-8263-CC8DEE31C4D7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F78035D-D280-4F92-8DAB-640305B15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309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07A4D-80F9-444B-8263-CC8DEE31C4D7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8035D-D280-4F92-8DAB-640305B15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331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EB507A4D-80F9-444B-8263-CC8DEE31C4D7}" type="datetimeFigureOut">
              <a:rPr lang="en-US" smtClean="0"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F78035D-D280-4F92-8DAB-640305B1594D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7821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Health assessment 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US" altLang="en-US" sz="28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en-US" sz="28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espiratory system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29449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Landmarks</a:t>
            </a:r>
          </a:p>
        </p:txBody>
      </p:sp>
      <p:sp>
        <p:nvSpPr>
          <p:cNvPr id="22531" name="Rectangle 5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Bony structures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Sternum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Angle of Louis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Clavicles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Ribs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Vertebral column </a:t>
            </a:r>
          </a:p>
        </p:txBody>
      </p:sp>
    </p:spTree>
    <p:extLst>
      <p:ext uri="{BB962C8B-B14F-4D97-AF65-F5344CB8AC3E}">
        <p14:creationId xmlns:p14="http://schemas.microsoft.com/office/powerpoint/2010/main" val="2743663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Landmarks</a:t>
            </a:r>
          </a:p>
        </p:txBody>
      </p:sp>
      <p:sp>
        <p:nvSpPr>
          <p:cNvPr id="23555" name="Rectangle 5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Horizontal and vertical lines</a:t>
            </a:r>
          </a:p>
          <a:p>
            <a:pPr lvl="1"/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Anterior, posterior, and lateral sections</a:t>
            </a:r>
          </a:p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Division of the thorax</a:t>
            </a:r>
          </a:p>
          <a:p>
            <a:pPr lvl="1"/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Anterior</a:t>
            </a:r>
          </a:p>
          <a:p>
            <a:pPr lvl="2"/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Imaginary vertical lines</a:t>
            </a:r>
          </a:p>
          <a:p>
            <a:pPr lvl="2"/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Sternal</a:t>
            </a:r>
          </a:p>
          <a:p>
            <a:pPr lvl="2"/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Midclavicular</a:t>
            </a:r>
          </a:p>
          <a:p>
            <a:pPr lvl="2"/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Anterior axillary lines</a:t>
            </a:r>
          </a:p>
        </p:txBody>
      </p:sp>
    </p:spTree>
    <p:extLst>
      <p:ext uri="{BB962C8B-B14F-4D97-AF65-F5344CB8AC3E}">
        <p14:creationId xmlns:p14="http://schemas.microsoft.com/office/powerpoint/2010/main" val="28166701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Landmarks</a:t>
            </a:r>
          </a:p>
        </p:txBody>
      </p:sp>
      <p:sp>
        <p:nvSpPr>
          <p:cNvPr id="24579" name="Rectangle 5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Division of the thorax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Posterior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Imaginary vertical lines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Vertebral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Scapular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Posterior axillary</a:t>
            </a:r>
          </a:p>
        </p:txBody>
      </p:sp>
      <p:sp>
        <p:nvSpPr>
          <p:cNvPr id="24580" name="TextBox 4"/>
          <p:cNvSpPr txBox="1">
            <a:spLocks noChangeArrowheads="1"/>
          </p:cNvSpPr>
          <p:nvPr/>
        </p:nvSpPr>
        <p:spPr bwMode="auto">
          <a:xfrm>
            <a:off x="7192964" y="6124576"/>
            <a:ext cx="34750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0858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4287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7716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2288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6860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1432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6004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200" i="1">
                <a:latin typeface="Verdana" panose="020B0604030504040204" pitchFamily="34" charset="0"/>
              </a:rPr>
              <a:t>continued on next slide</a:t>
            </a:r>
          </a:p>
        </p:txBody>
      </p:sp>
    </p:spTree>
    <p:extLst>
      <p:ext uri="{BB962C8B-B14F-4D97-AF65-F5344CB8AC3E}">
        <p14:creationId xmlns:p14="http://schemas.microsoft.com/office/powerpoint/2010/main" val="25090657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Landmarks</a:t>
            </a:r>
          </a:p>
        </p:txBody>
      </p:sp>
      <p:sp>
        <p:nvSpPr>
          <p:cNvPr id="25603" name="Rectangle 5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Division of the thorax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Lateral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Imaginary vertical lines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Anterior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Posterior</a:t>
            </a:r>
          </a:p>
          <a:p>
            <a:pPr lvl="2"/>
            <a:r>
              <a:rPr lang="en-US" altLang="en-US" dirty="0" err="1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Midaxillary</a:t>
            </a:r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62489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4"/>
          <p:cNvSpPr>
            <a:spLocks noGrp="1" noChangeArrowheads="1"/>
          </p:cNvSpPr>
          <p:nvPr>
            <p:ph type="title"/>
          </p:nvPr>
        </p:nvSpPr>
        <p:spPr>
          <a:xfrm>
            <a:off x="1066801" y="286603"/>
            <a:ext cx="10058400" cy="1450757"/>
          </a:xfrm>
        </p:spPr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Lines of the anterior thorax.</a:t>
            </a:r>
          </a:p>
        </p:txBody>
      </p:sp>
      <p:pic>
        <p:nvPicPr>
          <p:cNvPr id="32771" name="Picture 3" descr="fig17_07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1539" y="1865870"/>
            <a:ext cx="5368925" cy="423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84507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Lines of the posterior thorax.</a:t>
            </a:r>
          </a:p>
        </p:txBody>
      </p:sp>
      <p:pic>
        <p:nvPicPr>
          <p:cNvPr id="34819" name="Picture 4" descr="fig17_08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9180" y="1828800"/>
            <a:ext cx="50546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1344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Lines of the lateral thorax.</a:t>
            </a:r>
          </a:p>
        </p:txBody>
      </p:sp>
      <p:pic>
        <p:nvPicPr>
          <p:cNvPr id="36867" name="Picture 3" descr="fig17_09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364" y="1878226"/>
            <a:ext cx="4867275" cy="4217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91166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Lobes of the lungs: Posterior view.</a:t>
            </a:r>
          </a:p>
        </p:txBody>
      </p:sp>
      <p:pic>
        <p:nvPicPr>
          <p:cNvPr id="38915" name="Picture 3" descr="fig17_1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125" y="2001794"/>
            <a:ext cx="4857750" cy="4094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40508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Lobes of the lungs: Anterior view.</a:t>
            </a:r>
          </a:p>
        </p:txBody>
      </p:sp>
      <p:pic>
        <p:nvPicPr>
          <p:cNvPr id="40963" name="Picture 4" descr="fig17_11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8850" y="1940010"/>
            <a:ext cx="5194300" cy="4155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09399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Lateral view of lobes of the left lung.</a:t>
            </a:r>
          </a:p>
        </p:txBody>
      </p:sp>
      <p:pic>
        <p:nvPicPr>
          <p:cNvPr id="43011" name="Picture 3" descr="fig17_12a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689" y="1977080"/>
            <a:ext cx="5000625" cy="4118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2" name="TextBox 4"/>
          <p:cNvSpPr txBox="1">
            <a:spLocks noChangeArrowheads="1"/>
          </p:cNvSpPr>
          <p:nvPr/>
        </p:nvSpPr>
        <p:spPr bwMode="auto">
          <a:xfrm>
            <a:off x="7192964" y="6124576"/>
            <a:ext cx="34750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0858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4287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7716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2288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6860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1432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6004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200" i="1">
                <a:latin typeface="Verdana" panose="020B0604030504040204" pitchFamily="34" charset="0"/>
              </a:rPr>
              <a:t>continued on next slide</a:t>
            </a:r>
          </a:p>
        </p:txBody>
      </p:sp>
    </p:spTree>
    <p:extLst>
      <p:ext uri="{BB962C8B-B14F-4D97-AF65-F5344CB8AC3E}">
        <p14:creationId xmlns:p14="http://schemas.microsoft.com/office/powerpoint/2010/main" val="7540426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0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</a:p>
        </p:txBody>
      </p:sp>
      <p:sp>
        <p:nvSpPr>
          <p:cNvPr id="11267" name="Rectangle 1029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Respiratory system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Exchange of gases in the body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Intake of oxygen and release of carbon dioxide</a:t>
            </a:r>
          </a:p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Central nervous system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Functions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Maintains acid–base balance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Maintains body fluids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Assists with speech</a:t>
            </a:r>
          </a:p>
        </p:txBody>
      </p:sp>
    </p:spTree>
    <p:extLst>
      <p:ext uri="{BB962C8B-B14F-4D97-AF65-F5344CB8AC3E}">
        <p14:creationId xmlns:p14="http://schemas.microsoft.com/office/powerpoint/2010/main" val="3972038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Lateral view of lobes of the right lung.</a:t>
            </a:r>
          </a:p>
        </p:txBody>
      </p:sp>
      <p:pic>
        <p:nvPicPr>
          <p:cNvPr id="45059" name="Picture 3" descr="fig17_12b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4" y="1915296"/>
            <a:ext cx="4905375" cy="4180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16107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Special Considerations</a:t>
            </a:r>
          </a:p>
        </p:txBody>
      </p:sp>
      <p:sp>
        <p:nvSpPr>
          <p:cNvPr id="47107" name="Rectangle 5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Age</a:t>
            </a:r>
          </a:p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Developmental level</a:t>
            </a:r>
          </a:p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Race</a:t>
            </a:r>
          </a:p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Ethnicity</a:t>
            </a:r>
          </a:p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Work history</a:t>
            </a:r>
          </a:p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Living conditions</a:t>
            </a:r>
          </a:p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Socioeconomic status</a:t>
            </a:r>
          </a:p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Emotional wellness</a:t>
            </a:r>
          </a:p>
        </p:txBody>
      </p:sp>
    </p:spTree>
    <p:extLst>
      <p:ext uri="{BB962C8B-B14F-4D97-AF65-F5344CB8AC3E}">
        <p14:creationId xmlns:p14="http://schemas.microsoft.com/office/powerpoint/2010/main" val="32232278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Lifespan Considerations</a:t>
            </a:r>
          </a:p>
        </p:txBody>
      </p:sp>
      <p:sp>
        <p:nvSpPr>
          <p:cNvPr id="50179" name="Rectangle 5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Infants and children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Change from intrauterine to </a:t>
            </a:r>
            <a:r>
              <a:rPr lang="en-US" altLang="en-US" dirty="0" err="1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extrauterine</a:t>
            </a:r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 breathing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Use of abdominal muscles for breathing during infancy and early childhood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Costal breathing expected after age 7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Smaller airways more prone to blockage</a:t>
            </a:r>
          </a:p>
        </p:txBody>
      </p:sp>
      <p:sp>
        <p:nvSpPr>
          <p:cNvPr id="50180" name="TextBox 4"/>
          <p:cNvSpPr txBox="1">
            <a:spLocks noChangeArrowheads="1"/>
          </p:cNvSpPr>
          <p:nvPr/>
        </p:nvSpPr>
        <p:spPr bwMode="auto">
          <a:xfrm>
            <a:off x="7192964" y="6124576"/>
            <a:ext cx="34750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0858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4287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7716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2288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6860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1432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6004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200" i="1">
                <a:latin typeface="Verdana" panose="020B0604030504040204" pitchFamily="34" charset="0"/>
              </a:rPr>
              <a:t>continued on next slide</a:t>
            </a:r>
          </a:p>
        </p:txBody>
      </p:sp>
    </p:spTree>
    <p:extLst>
      <p:ext uri="{BB962C8B-B14F-4D97-AF65-F5344CB8AC3E}">
        <p14:creationId xmlns:p14="http://schemas.microsoft.com/office/powerpoint/2010/main" val="31821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Lifespan Considerations</a:t>
            </a:r>
          </a:p>
        </p:txBody>
      </p:sp>
      <p:sp>
        <p:nvSpPr>
          <p:cNvPr id="52227" name="Rectangle 5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The pregnant female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Muscles and cartilage of the ribs relax.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Inspiratory capacity increases.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Expiratory reserve volume is decreased.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Total lung capacity remains the same.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Oxygen consumption can increase by 20%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Mild respiratory alkalosis</a:t>
            </a:r>
          </a:p>
        </p:txBody>
      </p:sp>
    </p:spTree>
    <p:extLst>
      <p:ext uri="{BB962C8B-B14F-4D97-AF65-F5344CB8AC3E}">
        <p14:creationId xmlns:p14="http://schemas.microsoft.com/office/powerpoint/2010/main" val="26013230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Lifespan Considerations</a:t>
            </a:r>
          </a:p>
        </p:txBody>
      </p:sp>
      <p:sp>
        <p:nvSpPr>
          <p:cNvPr id="53251" name="Rectangle 5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The older adult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Decrease in respiratory efficiency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Changes in respiratory depth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Decrease in cough ability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Increase in respiratory rate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Anxiety and physical exertion can cause significant demands.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Increased effect of infection</a:t>
            </a:r>
          </a:p>
        </p:txBody>
      </p:sp>
    </p:spTree>
    <p:extLst>
      <p:ext uri="{BB962C8B-B14F-4D97-AF65-F5344CB8AC3E}">
        <p14:creationId xmlns:p14="http://schemas.microsoft.com/office/powerpoint/2010/main" val="171584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Psychosocial Considerations</a:t>
            </a:r>
          </a:p>
        </p:txBody>
      </p:sp>
      <p:sp>
        <p:nvSpPr>
          <p:cNvPr id="54275" name="Rectangle 5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Exacerbation of respiratory problems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Stress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Anxiety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Fatigue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Pain</a:t>
            </a:r>
          </a:p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Certain drugs used in the treatment of respiratory disorders may cause hands to tremble.</a:t>
            </a:r>
          </a:p>
        </p:txBody>
      </p:sp>
    </p:spTree>
    <p:extLst>
      <p:ext uri="{BB962C8B-B14F-4D97-AF65-F5344CB8AC3E}">
        <p14:creationId xmlns:p14="http://schemas.microsoft.com/office/powerpoint/2010/main" val="12369813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Cultural and Environmental Considerations</a:t>
            </a:r>
          </a:p>
        </p:txBody>
      </p:sp>
      <p:sp>
        <p:nvSpPr>
          <p:cNvPr id="55299" name="Rectangle 5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Race</a:t>
            </a:r>
          </a:p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Ethnicity</a:t>
            </a:r>
          </a:p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Presence of allergens</a:t>
            </a:r>
          </a:p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Socioeconomic status</a:t>
            </a:r>
          </a:p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Incidence of respiratory diseases</a:t>
            </a:r>
          </a:p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Geography and environment</a:t>
            </a:r>
          </a:p>
          <a:p>
            <a:pPr lvl="1"/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Temperature, moisture, altitude, and pollution</a:t>
            </a:r>
          </a:p>
        </p:txBody>
      </p:sp>
    </p:spTree>
    <p:extLst>
      <p:ext uri="{BB962C8B-B14F-4D97-AF65-F5344CB8AC3E}">
        <p14:creationId xmlns:p14="http://schemas.microsoft.com/office/powerpoint/2010/main" val="32525616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Focused Interview</a:t>
            </a:r>
          </a:p>
        </p:txBody>
      </p:sp>
      <p:sp>
        <p:nvSpPr>
          <p:cNvPr id="56323" name="Rectangle 5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Consider patient's ability to participate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If patient is experiencing dyspnea, cyanosis, difficulty with speech, or anxiety, attention must focus on relief of symptoms and restoration of oxygenation.</a:t>
            </a:r>
          </a:p>
        </p:txBody>
      </p:sp>
    </p:spTree>
    <p:extLst>
      <p:ext uri="{BB962C8B-B14F-4D97-AF65-F5344CB8AC3E}">
        <p14:creationId xmlns:p14="http://schemas.microsoft.com/office/powerpoint/2010/main" val="946256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Focused Interview</a:t>
            </a:r>
          </a:p>
        </p:txBody>
      </p:sp>
      <p:sp>
        <p:nvSpPr>
          <p:cNvPr id="57347" name="Rectangle 5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Focused interview questions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General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Illness or infection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Symptoms, pain, behaviors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Age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Infants and children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The pregnant female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The older adult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Environment</a:t>
            </a:r>
          </a:p>
        </p:txBody>
      </p:sp>
    </p:spTree>
    <p:extLst>
      <p:ext uri="{BB962C8B-B14F-4D97-AF65-F5344CB8AC3E}">
        <p14:creationId xmlns:p14="http://schemas.microsoft.com/office/powerpoint/2010/main" val="10342927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 Techniques</a:t>
            </a:r>
          </a:p>
        </p:txBody>
      </p:sp>
      <p:sp>
        <p:nvSpPr>
          <p:cNvPr id="58371" name="Rectangle 5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Inspection</a:t>
            </a:r>
          </a:p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Palpation</a:t>
            </a:r>
          </a:p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Percussion</a:t>
            </a:r>
          </a:p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Auscultation</a:t>
            </a:r>
          </a:p>
        </p:txBody>
      </p:sp>
    </p:spTree>
    <p:extLst>
      <p:ext uri="{BB962C8B-B14F-4D97-AF65-F5344CB8AC3E}">
        <p14:creationId xmlns:p14="http://schemas.microsoft.com/office/powerpoint/2010/main" val="26103559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0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Anatomy and Physiology Review</a:t>
            </a:r>
          </a:p>
        </p:txBody>
      </p:sp>
      <p:sp>
        <p:nvSpPr>
          <p:cNvPr id="12291" name="Rectangle 1029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Upper respiratory tract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Nose, mouth, sinuses, pharynx, larynx, proximal trachea</a:t>
            </a:r>
          </a:p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Lower respiratory tract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Distal trachea, bronchi, lungs, pleural membranes, muscles of respiration, mediastinum</a:t>
            </a:r>
          </a:p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Respiratory cycle</a:t>
            </a:r>
          </a:p>
        </p:txBody>
      </p:sp>
    </p:spTree>
    <p:extLst>
      <p:ext uri="{BB962C8B-B14F-4D97-AF65-F5344CB8AC3E}">
        <p14:creationId xmlns:p14="http://schemas.microsoft.com/office/powerpoint/2010/main" val="132501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 Techniques</a:t>
            </a:r>
          </a:p>
        </p:txBody>
      </p:sp>
      <p:sp>
        <p:nvSpPr>
          <p:cNvPr id="59395" name="Rectangle 5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Observation of skin color</a:t>
            </a:r>
          </a:p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Inspection of the anterior and posterior thorax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Symmetry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Configuration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Respiratory rate</a:t>
            </a:r>
          </a:p>
        </p:txBody>
      </p:sp>
    </p:spTree>
    <p:extLst>
      <p:ext uri="{BB962C8B-B14F-4D97-AF65-F5344CB8AC3E}">
        <p14:creationId xmlns:p14="http://schemas.microsoft.com/office/powerpoint/2010/main" val="1854738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 Techniques</a:t>
            </a:r>
          </a:p>
        </p:txBody>
      </p:sp>
      <p:sp>
        <p:nvSpPr>
          <p:cNvPr id="60419" name="Rectangle 5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Palpation of the posterior thorax 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Ribs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Intercostal spaces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Respiratory expansion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Tactile fremitus </a:t>
            </a:r>
          </a:p>
        </p:txBody>
      </p:sp>
    </p:spTree>
    <p:extLst>
      <p:ext uri="{BB962C8B-B14F-4D97-AF65-F5344CB8AC3E}">
        <p14:creationId xmlns:p14="http://schemas.microsoft.com/office/powerpoint/2010/main" val="239361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Patient positioned and gowned for assessment.</a:t>
            </a:r>
          </a:p>
        </p:txBody>
      </p:sp>
      <p:pic>
        <p:nvPicPr>
          <p:cNvPr id="61443" name="Picture 3" descr="fig17_13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0" y="1865870"/>
            <a:ext cx="7556500" cy="423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590107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Pattern for palpating the posterior thorax.</a:t>
            </a:r>
          </a:p>
        </p:txBody>
      </p:sp>
      <p:pic>
        <p:nvPicPr>
          <p:cNvPr id="63491" name="Picture 3" descr="fig17_14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2450" y="2001794"/>
            <a:ext cx="3467100" cy="4094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611111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Palpation for respiratory expansion.</a:t>
            </a:r>
          </a:p>
        </p:txBody>
      </p:sp>
      <p:pic>
        <p:nvPicPr>
          <p:cNvPr id="65539" name="Picture 3" descr="fig17_15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225" y="1952368"/>
            <a:ext cx="5289550" cy="4143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016928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4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>
              <a:defRPr/>
            </a:pPr>
            <a:r>
              <a:rPr lang="en-US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Palpation for tactile fremitus using metacarpophalangeal joint area.</a:t>
            </a:r>
          </a:p>
        </p:txBody>
      </p:sp>
      <p:pic>
        <p:nvPicPr>
          <p:cNvPr id="67587" name="Picture 4" descr="fig17_16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1189" y="1828800"/>
            <a:ext cx="3349625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57350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 Techniques</a:t>
            </a:r>
          </a:p>
        </p:txBody>
      </p:sp>
      <p:sp>
        <p:nvSpPr>
          <p:cNvPr id="69635" name="Rectangle 5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Percussion of the posterior thorax</a:t>
            </a:r>
          </a:p>
          <a:p>
            <a:pPr lvl="1"/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Lungs</a:t>
            </a:r>
          </a:p>
          <a:p>
            <a:pPr lvl="1"/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Diaphragmatic excursion</a:t>
            </a:r>
          </a:p>
        </p:txBody>
      </p:sp>
    </p:spTree>
    <p:extLst>
      <p:ext uri="{BB962C8B-B14F-4D97-AF65-F5344CB8AC3E}">
        <p14:creationId xmlns:p14="http://schemas.microsoft.com/office/powerpoint/2010/main" val="365596041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Pattern for percussion: Posterior thorax.</a:t>
            </a:r>
          </a:p>
        </p:txBody>
      </p:sp>
      <p:pic>
        <p:nvPicPr>
          <p:cNvPr id="70659" name="Picture 3" descr="fig17_17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915296"/>
            <a:ext cx="3505200" cy="4180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693483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Diaphragmatic movement, percussion.</a:t>
            </a:r>
          </a:p>
        </p:txBody>
      </p:sp>
      <p:pic>
        <p:nvPicPr>
          <p:cNvPr id="72707" name="Picture 3" descr="fig17_18a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2775" y="1952368"/>
            <a:ext cx="3346450" cy="4143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8" name="TextBox 4"/>
          <p:cNvSpPr txBox="1">
            <a:spLocks noChangeArrowheads="1"/>
          </p:cNvSpPr>
          <p:nvPr/>
        </p:nvSpPr>
        <p:spPr bwMode="auto">
          <a:xfrm>
            <a:off x="7192964" y="6124576"/>
            <a:ext cx="34750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0858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4287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7716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2288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6860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1432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6004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200" i="1">
                <a:latin typeface="Verdana" panose="020B0604030504040204" pitchFamily="34" charset="0"/>
              </a:rPr>
              <a:t>continued on next slide</a:t>
            </a:r>
          </a:p>
        </p:txBody>
      </p:sp>
    </p:spTree>
    <p:extLst>
      <p:ext uri="{BB962C8B-B14F-4D97-AF65-F5344CB8AC3E}">
        <p14:creationId xmlns:p14="http://schemas.microsoft.com/office/powerpoint/2010/main" val="122784733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Diaphragmatic movement, measurement.</a:t>
            </a:r>
          </a:p>
        </p:txBody>
      </p:sp>
      <p:pic>
        <p:nvPicPr>
          <p:cNvPr id="74755" name="Picture 3" descr="fig17_18b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2775" y="1902940"/>
            <a:ext cx="3346450" cy="4193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42501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Anatomy of the respiratory system.</a:t>
            </a:r>
          </a:p>
        </p:txBody>
      </p:sp>
      <p:pic>
        <p:nvPicPr>
          <p:cNvPr id="13315" name="Picture 3" descr="fig17_01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6139" y="1865870"/>
            <a:ext cx="5419725" cy="423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989471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 Techniques</a:t>
            </a:r>
          </a:p>
        </p:txBody>
      </p:sp>
      <p:sp>
        <p:nvSpPr>
          <p:cNvPr id="76803" name="Rectangle 5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Auscultation of the posterior thorax for sounds 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Tracheal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Bronchial</a:t>
            </a:r>
          </a:p>
          <a:p>
            <a:pPr lvl="1"/>
            <a:r>
              <a:rPr lang="en-US" altLang="en-US" dirty="0" err="1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Bronchovesicular</a:t>
            </a:r>
            <a:endParaRPr lang="en-US" altLang="en-US" dirty="0" smtClean="0"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Vesicular</a:t>
            </a:r>
          </a:p>
        </p:txBody>
      </p:sp>
    </p:spTree>
    <p:extLst>
      <p:ext uri="{BB962C8B-B14F-4D97-AF65-F5344CB8AC3E}">
        <p14:creationId xmlns:p14="http://schemas.microsoft.com/office/powerpoint/2010/main" val="4086361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Pattern for auscultation: Posterior thorax.</a:t>
            </a:r>
          </a:p>
        </p:txBody>
      </p:sp>
      <p:pic>
        <p:nvPicPr>
          <p:cNvPr id="77827" name="Picture 3" descr="fig17_19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0175" y="1890584"/>
            <a:ext cx="4311650" cy="4205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106293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Normal Breath Sounds</a:t>
            </a:r>
          </a:p>
        </p:txBody>
      </p:sp>
      <p:pic>
        <p:nvPicPr>
          <p:cNvPr id="79875" name="Picture 4" descr="Table 17-3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905001"/>
            <a:ext cx="8686800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223874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Adventitious Breath Sounds</a:t>
            </a:r>
          </a:p>
        </p:txBody>
      </p:sp>
      <p:pic>
        <p:nvPicPr>
          <p:cNvPr id="81923" name="Picture 3" descr="Table 17-4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737360"/>
            <a:ext cx="8045450" cy="4434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9213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 Techniques</a:t>
            </a:r>
          </a:p>
        </p:txBody>
      </p:sp>
      <p:sp>
        <p:nvSpPr>
          <p:cNvPr id="84995" name="Rectangle 5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Palpation of the anterior thorax 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Sternum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Ribs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Intercostal spaces</a:t>
            </a:r>
          </a:p>
        </p:txBody>
      </p:sp>
    </p:spTree>
    <p:extLst>
      <p:ext uri="{BB962C8B-B14F-4D97-AF65-F5344CB8AC3E}">
        <p14:creationId xmlns:p14="http://schemas.microsoft.com/office/powerpoint/2010/main" val="233698808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Palpation of the anterior thorax.</a:t>
            </a:r>
          </a:p>
        </p:txBody>
      </p:sp>
      <p:pic>
        <p:nvPicPr>
          <p:cNvPr id="86019" name="Picture 3" descr="fig17_2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9239" y="1964724"/>
            <a:ext cx="6613525" cy="4131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709815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>
              <a:defRPr/>
            </a:pP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Palpation for respiratory expansion: Anterior view.</a:t>
            </a:r>
          </a:p>
        </p:txBody>
      </p:sp>
      <p:pic>
        <p:nvPicPr>
          <p:cNvPr id="88067" name="Picture 2" descr="fig17_2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500" y="1964724"/>
            <a:ext cx="4445000" cy="4131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833236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Palpation for tactile fremitus: Anterior thorax.</a:t>
            </a:r>
          </a:p>
        </p:txBody>
      </p:sp>
      <p:pic>
        <p:nvPicPr>
          <p:cNvPr id="89091" name="Picture 2" descr="fig17_2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897" y="1878226"/>
            <a:ext cx="4490267" cy="4217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818117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Pattern for percussion: Anterior thorax. </a:t>
            </a:r>
          </a:p>
        </p:txBody>
      </p:sp>
      <p:pic>
        <p:nvPicPr>
          <p:cNvPr id="90115" name="Picture 2" descr="fig17_23a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9568" y="1890584"/>
            <a:ext cx="5715257" cy="4205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116" name="TextBox 4"/>
          <p:cNvSpPr txBox="1">
            <a:spLocks noChangeArrowheads="1"/>
          </p:cNvSpPr>
          <p:nvPr/>
        </p:nvSpPr>
        <p:spPr bwMode="auto">
          <a:xfrm>
            <a:off x="7192964" y="6124576"/>
            <a:ext cx="34750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0858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4287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7716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2288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6860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1432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6004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200" i="1">
                <a:latin typeface="Verdana" panose="020B0604030504040204" pitchFamily="34" charset="0"/>
              </a:rPr>
              <a:t>continued on next slide</a:t>
            </a:r>
          </a:p>
        </p:txBody>
      </p:sp>
    </p:spTree>
    <p:extLst>
      <p:ext uri="{BB962C8B-B14F-4D97-AF65-F5344CB8AC3E}">
        <p14:creationId xmlns:p14="http://schemas.microsoft.com/office/powerpoint/2010/main" val="325784868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Pattern for percussion: Left lateral thorax.</a:t>
            </a:r>
          </a:p>
        </p:txBody>
      </p:sp>
      <p:pic>
        <p:nvPicPr>
          <p:cNvPr id="91139" name="Picture 2" descr="fig17_23b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482" y="2001794"/>
            <a:ext cx="4857108" cy="4094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81659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0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Anatomy and Physiology Review</a:t>
            </a:r>
          </a:p>
        </p:txBody>
      </p:sp>
      <p:sp>
        <p:nvSpPr>
          <p:cNvPr id="15363" name="Rectangle 1029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Thorax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Closed cavity containing the structures needed for respiration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Mediastinum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Heart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Trachea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Esophagus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Major blood vessels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Pleural cavities</a:t>
            </a:r>
          </a:p>
        </p:txBody>
      </p:sp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7192964" y="6124576"/>
            <a:ext cx="34750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0858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4287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7716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2288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6860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1432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6004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200" i="1">
                <a:latin typeface="Verdana" panose="020B0604030504040204" pitchFamily="34" charset="0"/>
              </a:rPr>
              <a:t>continued on next slide</a:t>
            </a:r>
          </a:p>
        </p:txBody>
      </p:sp>
    </p:spTree>
    <p:extLst>
      <p:ext uri="{BB962C8B-B14F-4D97-AF65-F5344CB8AC3E}">
        <p14:creationId xmlns:p14="http://schemas.microsoft.com/office/powerpoint/2010/main" val="306295836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Auscultatory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sounds: Anterior thorax.</a:t>
            </a:r>
          </a:p>
        </p:txBody>
      </p:sp>
      <p:pic>
        <p:nvPicPr>
          <p:cNvPr id="92163" name="Picture 2" descr="fig17_24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9189" y="1890584"/>
            <a:ext cx="5111836" cy="4205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533093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Normal and Abnormal Respiratory Rates and Patterns</a:t>
            </a:r>
          </a:p>
        </p:txBody>
      </p:sp>
      <p:pic>
        <p:nvPicPr>
          <p:cNvPr id="93187" name="Picture 2" descr="Box 17-1a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80" y="1737359"/>
            <a:ext cx="9342120" cy="3993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188" name="TextBox 4"/>
          <p:cNvSpPr txBox="1">
            <a:spLocks noChangeArrowheads="1"/>
          </p:cNvSpPr>
          <p:nvPr/>
        </p:nvSpPr>
        <p:spPr bwMode="auto">
          <a:xfrm>
            <a:off x="7192964" y="6124576"/>
            <a:ext cx="34750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0858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4287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7716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2288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6860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1432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6004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200" i="1">
                <a:latin typeface="Verdana" panose="020B0604030504040204" pitchFamily="34" charset="0"/>
              </a:rPr>
              <a:t>continued on next slide</a:t>
            </a:r>
          </a:p>
        </p:txBody>
      </p:sp>
    </p:spTree>
    <p:extLst>
      <p:ext uri="{BB962C8B-B14F-4D97-AF65-F5344CB8AC3E}">
        <p14:creationId xmlns:p14="http://schemas.microsoft.com/office/powerpoint/2010/main" val="30203882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itle 4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>
              <a:defRPr/>
            </a:pPr>
            <a:r>
              <a:rPr lang="en-US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(continued)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Normal and Abnormal Respiratory Rates and Patterns</a:t>
            </a:r>
          </a:p>
        </p:txBody>
      </p:sp>
      <p:pic>
        <p:nvPicPr>
          <p:cNvPr id="94211" name="Picture 2" descr="Box 17-1b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19" y="1737359"/>
            <a:ext cx="10389561" cy="402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212" name="TextBox 4"/>
          <p:cNvSpPr txBox="1">
            <a:spLocks noChangeArrowheads="1"/>
          </p:cNvSpPr>
          <p:nvPr/>
        </p:nvSpPr>
        <p:spPr bwMode="auto">
          <a:xfrm>
            <a:off x="7192964" y="6124576"/>
            <a:ext cx="34750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0858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4287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7716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2288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6860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1432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6004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200" i="1">
                <a:latin typeface="Verdana" panose="020B0604030504040204" pitchFamily="34" charset="0"/>
              </a:rPr>
              <a:t>continued on next slide</a:t>
            </a:r>
          </a:p>
        </p:txBody>
      </p:sp>
    </p:spTree>
    <p:extLst>
      <p:ext uri="{BB962C8B-B14F-4D97-AF65-F5344CB8AC3E}">
        <p14:creationId xmlns:p14="http://schemas.microsoft.com/office/powerpoint/2010/main" val="2904926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itle 4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>
              <a:defRPr/>
            </a:pPr>
            <a:r>
              <a:rPr lang="en-US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(continued)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Normal and Abnormal Respiratory Rates and Patterns</a:t>
            </a:r>
          </a:p>
        </p:txBody>
      </p:sp>
      <p:pic>
        <p:nvPicPr>
          <p:cNvPr id="95235" name="Picture 2" descr="Box 17-1c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70" y="1890583"/>
            <a:ext cx="9487930" cy="4065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072329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Normal Chest Configurations</a:t>
            </a:r>
          </a:p>
        </p:txBody>
      </p:sp>
      <p:pic>
        <p:nvPicPr>
          <p:cNvPr id="96259" name="Picture 2" descr="Box 17-2a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746" y="1853514"/>
            <a:ext cx="8180173" cy="431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60" name="TextBox 4"/>
          <p:cNvSpPr txBox="1">
            <a:spLocks noChangeArrowheads="1"/>
          </p:cNvSpPr>
          <p:nvPr/>
        </p:nvSpPr>
        <p:spPr bwMode="auto">
          <a:xfrm>
            <a:off x="7192964" y="6124576"/>
            <a:ext cx="34750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0858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4287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7716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2288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6860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1432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6004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200" i="1">
                <a:latin typeface="Verdana" panose="020B0604030504040204" pitchFamily="34" charset="0"/>
              </a:rPr>
              <a:t>continued on next slide</a:t>
            </a:r>
          </a:p>
        </p:txBody>
      </p:sp>
    </p:spTree>
    <p:extLst>
      <p:ext uri="{BB962C8B-B14F-4D97-AF65-F5344CB8AC3E}">
        <p14:creationId xmlns:p14="http://schemas.microsoft.com/office/powerpoint/2010/main" val="388781396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(continued)  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Normal Chest Configurations</a:t>
            </a:r>
          </a:p>
        </p:txBody>
      </p:sp>
      <p:pic>
        <p:nvPicPr>
          <p:cNvPr id="97283" name="Picture 2" descr="Box 17-2b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303" y="1945676"/>
            <a:ext cx="8440695" cy="417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284" name="TextBox 4"/>
          <p:cNvSpPr txBox="1">
            <a:spLocks noChangeArrowheads="1"/>
          </p:cNvSpPr>
          <p:nvPr/>
        </p:nvSpPr>
        <p:spPr bwMode="auto">
          <a:xfrm>
            <a:off x="7192964" y="6124576"/>
            <a:ext cx="34750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0858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4287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7716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2288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6860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1432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6004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200" i="1">
                <a:latin typeface="Verdana" panose="020B0604030504040204" pitchFamily="34" charset="0"/>
              </a:rPr>
              <a:t>continued on next slide</a:t>
            </a:r>
          </a:p>
        </p:txBody>
      </p:sp>
    </p:spTree>
    <p:extLst>
      <p:ext uri="{BB962C8B-B14F-4D97-AF65-F5344CB8AC3E}">
        <p14:creationId xmlns:p14="http://schemas.microsoft.com/office/powerpoint/2010/main" val="3620344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(continued)  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Normal Chest Configurations</a:t>
            </a:r>
          </a:p>
        </p:txBody>
      </p:sp>
      <p:pic>
        <p:nvPicPr>
          <p:cNvPr id="98307" name="Picture 3" descr="Box 17-2c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746" y="1878227"/>
            <a:ext cx="9540446" cy="4197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04015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Abnormal Chest Configurations</a:t>
            </a:r>
          </a:p>
        </p:txBody>
      </p:sp>
      <p:pic>
        <p:nvPicPr>
          <p:cNvPr id="99331" name="Picture 2" descr="Box 17-3a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886" y="1841157"/>
            <a:ext cx="7002457" cy="4046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332" name="TextBox 4"/>
          <p:cNvSpPr txBox="1">
            <a:spLocks noChangeArrowheads="1"/>
          </p:cNvSpPr>
          <p:nvPr/>
        </p:nvSpPr>
        <p:spPr bwMode="auto">
          <a:xfrm>
            <a:off x="7192964" y="6124576"/>
            <a:ext cx="34750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0858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4287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7716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2288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6860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1432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6004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200" i="1">
                <a:latin typeface="Verdana" panose="020B0604030504040204" pitchFamily="34" charset="0"/>
              </a:rPr>
              <a:t>continued on next slide</a:t>
            </a:r>
          </a:p>
        </p:txBody>
      </p:sp>
    </p:spTree>
    <p:extLst>
      <p:ext uri="{BB962C8B-B14F-4D97-AF65-F5344CB8AC3E}">
        <p14:creationId xmlns:p14="http://schemas.microsoft.com/office/powerpoint/2010/main" val="250445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(continued)  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Abnormal Chest Configurations</a:t>
            </a:r>
          </a:p>
        </p:txBody>
      </p:sp>
      <p:pic>
        <p:nvPicPr>
          <p:cNvPr id="100355" name="Picture 2" descr="Box 17-3b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7016" y="1902940"/>
            <a:ext cx="5657042" cy="4269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356" name="TextBox 4"/>
          <p:cNvSpPr txBox="1">
            <a:spLocks noChangeArrowheads="1"/>
          </p:cNvSpPr>
          <p:nvPr/>
        </p:nvSpPr>
        <p:spPr bwMode="auto">
          <a:xfrm>
            <a:off x="7192964" y="6124576"/>
            <a:ext cx="34750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0858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4287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7716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2288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6860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1432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6004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200" i="1">
                <a:latin typeface="Verdana" panose="020B0604030504040204" pitchFamily="34" charset="0"/>
              </a:rPr>
              <a:t>continued on next slide</a:t>
            </a:r>
          </a:p>
        </p:txBody>
      </p:sp>
    </p:spTree>
    <p:extLst>
      <p:ext uri="{BB962C8B-B14F-4D97-AF65-F5344CB8AC3E}">
        <p14:creationId xmlns:p14="http://schemas.microsoft.com/office/powerpoint/2010/main" val="41266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(continued)  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Abnormal Chest Configurations</a:t>
            </a:r>
          </a:p>
        </p:txBody>
      </p:sp>
      <p:pic>
        <p:nvPicPr>
          <p:cNvPr id="101379" name="Picture 2" descr="Box 17-3c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080" y="1737360"/>
            <a:ext cx="6250577" cy="4387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1380" name="TextBox 4"/>
          <p:cNvSpPr txBox="1">
            <a:spLocks noChangeArrowheads="1"/>
          </p:cNvSpPr>
          <p:nvPr/>
        </p:nvSpPr>
        <p:spPr bwMode="auto">
          <a:xfrm>
            <a:off x="7192964" y="6124576"/>
            <a:ext cx="34750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0858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4287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7716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2288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6860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1432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60045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200" i="1">
                <a:latin typeface="Verdana" panose="020B0604030504040204" pitchFamily="34" charset="0"/>
              </a:rPr>
              <a:t>continued on next slide</a:t>
            </a:r>
          </a:p>
        </p:txBody>
      </p:sp>
    </p:spTree>
    <p:extLst>
      <p:ext uri="{BB962C8B-B14F-4D97-AF65-F5344CB8AC3E}">
        <p14:creationId xmlns:p14="http://schemas.microsoft.com/office/powerpoint/2010/main" val="2287972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Anatomy and Physiology Review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Thorax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Thoracic cage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Bones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Cartilage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Muscles of the thorax</a:t>
            </a:r>
          </a:p>
        </p:txBody>
      </p:sp>
    </p:spTree>
    <p:extLst>
      <p:ext uri="{BB962C8B-B14F-4D97-AF65-F5344CB8AC3E}">
        <p14:creationId xmlns:p14="http://schemas.microsoft.com/office/powerpoint/2010/main" val="232844508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(continued)  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Abnormal Chest Configurations</a:t>
            </a:r>
          </a:p>
        </p:txBody>
      </p:sp>
      <p:pic>
        <p:nvPicPr>
          <p:cNvPr id="102403" name="Picture 2" descr="Box 17-3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080" y="1737360"/>
            <a:ext cx="8686800" cy="458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051663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Abnormal Findings</a:t>
            </a:r>
          </a:p>
        </p:txBody>
      </p:sp>
      <p:sp>
        <p:nvSpPr>
          <p:cNvPr id="103427" name="Rectangle 5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Respiratory disorders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Asthma 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Chronic </a:t>
            </a:r>
            <a:r>
              <a:rPr lang="en-US" altLang="en-US" dirty="0" err="1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hyperreactive</a:t>
            </a:r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 condition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Atelectasis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Obstruction of airflow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Bronchitis</a:t>
            </a:r>
          </a:p>
          <a:p>
            <a:pPr lvl="2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Inflammation of the tracheobronchial tree</a:t>
            </a:r>
          </a:p>
        </p:txBody>
      </p:sp>
    </p:spTree>
    <p:extLst>
      <p:ext uri="{BB962C8B-B14F-4D97-AF65-F5344CB8AC3E}">
        <p14:creationId xmlns:p14="http://schemas.microsoft.com/office/powerpoint/2010/main" val="2570568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Asthma.</a:t>
            </a:r>
          </a:p>
        </p:txBody>
      </p:sp>
      <p:pic>
        <p:nvPicPr>
          <p:cNvPr id="104451" name="Picture 3" descr="fig17_25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481" y="1828800"/>
            <a:ext cx="5824211" cy="4514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5843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Atelectasis.</a:t>
            </a:r>
          </a:p>
        </p:txBody>
      </p:sp>
      <p:pic>
        <p:nvPicPr>
          <p:cNvPr id="106499" name="Picture 3" descr="fig17_26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964" y="1878226"/>
            <a:ext cx="4918075" cy="4217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439128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Chronic bronchitis.</a:t>
            </a:r>
          </a:p>
        </p:txBody>
      </p:sp>
      <p:pic>
        <p:nvPicPr>
          <p:cNvPr id="108547" name="Picture 3" descr="fig17_27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1089" y="1853514"/>
            <a:ext cx="4949825" cy="424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585328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Abnormal Findings</a:t>
            </a:r>
          </a:p>
        </p:txBody>
      </p:sp>
      <p:sp>
        <p:nvSpPr>
          <p:cNvPr id="110595" name="Rectangle 5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Respiratory disorders</a:t>
            </a:r>
          </a:p>
          <a:p>
            <a:pPr lvl="1"/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Emphysema (obstruction of the alveoli)</a:t>
            </a:r>
          </a:p>
          <a:p>
            <a:pPr lvl="1"/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Pneumonia (infection if the alveoli)</a:t>
            </a:r>
          </a:p>
          <a:p>
            <a:pPr lvl="1"/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Pleural effusion (fluid in the pleural space)</a:t>
            </a:r>
          </a:p>
        </p:txBody>
      </p:sp>
    </p:spTree>
    <p:extLst>
      <p:ext uri="{BB962C8B-B14F-4D97-AF65-F5344CB8AC3E}">
        <p14:creationId xmlns:p14="http://schemas.microsoft.com/office/powerpoint/2010/main" val="49151605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Emphysema.</a:t>
            </a:r>
          </a:p>
        </p:txBody>
      </p:sp>
      <p:pic>
        <p:nvPicPr>
          <p:cNvPr id="111619" name="Picture 3" descr="fig17_28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50" y="1828800"/>
            <a:ext cx="46355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622132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4"/>
          <p:cNvSpPr>
            <a:spLocks noGrp="1" noChangeArrowheads="1"/>
          </p:cNvSpPr>
          <p:nvPr>
            <p:ph type="title"/>
          </p:nvPr>
        </p:nvSpPr>
        <p:spPr>
          <a:xfrm>
            <a:off x="1097280" y="286603"/>
            <a:ext cx="10058400" cy="1319775"/>
          </a:xfrm>
        </p:spPr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Lobar pneumonia.</a:t>
            </a:r>
          </a:p>
        </p:txBody>
      </p:sp>
      <p:pic>
        <p:nvPicPr>
          <p:cNvPr id="113667" name="Picture 3" descr="fig17_29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9350" y="1853514"/>
            <a:ext cx="4813300" cy="424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90817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Pleural effusion.</a:t>
            </a:r>
          </a:p>
        </p:txBody>
      </p:sp>
      <p:pic>
        <p:nvPicPr>
          <p:cNvPr id="115715" name="Picture 3" descr="fig17_3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100" y="1828800"/>
            <a:ext cx="50038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073352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Abnormal Findings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Respiratory disorders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Pneumothorax (collapse of the lung)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Congestive heart failure (edema around the alveoli) 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Valley fever</a:t>
            </a:r>
          </a:p>
        </p:txBody>
      </p:sp>
    </p:spTree>
    <p:extLst>
      <p:ext uri="{BB962C8B-B14F-4D97-AF65-F5344CB8AC3E}">
        <p14:creationId xmlns:p14="http://schemas.microsoft.com/office/powerpoint/2010/main" val="11479160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0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Lower Respiratory Tract</a:t>
            </a:r>
          </a:p>
        </p:txBody>
      </p:sp>
      <p:sp>
        <p:nvSpPr>
          <p:cNvPr id="17411" name="Rectangle 1029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Trachea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16–20 rings of hyaline cartilage</a:t>
            </a:r>
          </a:p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Bronchi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Main bronchus enters each lung at the </a:t>
            </a:r>
            <a:r>
              <a:rPr lang="en-US" altLang="en-US" dirty="0" err="1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hilus</a:t>
            </a:r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.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Terminal bronchioles less than 0.5 mm in diameter</a:t>
            </a:r>
          </a:p>
        </p:txBody>
      </p:sp>
    </p:spTree>
    <p:extLst>
      <p:ext uri="{BB962C8B-B14F-4D97-AF65-F5344CB8AC3E}">
        <p14:creationId xmlns:p14="http://schemas.microsoft.com/office/powerpoint/2010/main" val="2392714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Pneumothorax.</a:t>
            </a:r>
          </a:p>
        </p:txBody>
      </p:sp>
      <p:pic>
        <p:nvPicPr>
          <p:cNvPr id="118787" name="Picture 3" descr="fig17_31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100" y="1841156"/>
            <a:ext cx="5003800" cy="4254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4413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Left heart failure.</a:t>
            </a:r>
          </a:p>
        </p:txBody>
      </p:sp>
      <p:pic>
        <p:nvPicPr>
          <p:cNvPr id="120835" name="Picture 3" descr="fig17_3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9505" y="1848571"/>
            <a:ext cx="4933950" cy="435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472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Lower Respiratory Tract</a:t>
            </a:r>
          </a:p>
        </p:txBody>
      </p:sp>
      <p:sp>
        <p:nvSpPr>
          <p:cNvPr id="18435" name="Rectangle 1029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Lungs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Cone-shaped, elastic, spongy, air-filled structures in pleural cavities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Right lung has three lobes, left lung has two.</a:t>
            </a:r>
          </a:p>
        </p:txBody>
      </p:sp>
    </p:spTree>
    <p:extLst>
      <p:ext uri="{BB962C8B-B14F-4D97-AF65-F5344CB8AC3E}">
        <p14:creationId xmlns:p14="http://schemas.microsoft.com/office/powerpoint/2010/main" val="262806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0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Lower Respiratory Tract</a:t>
            </a:r>
          </a:p>
        </p:txBody>
      </p:sp>
      <p:sp>
        <p:nvSpPr>
          <p:cNvPr id="19459" name="Rectangle 1029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Pleural membranes</a:t>
            </a:r>
          </a:p>
          <a:p>
            <a:pPr lvl="1"/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Thin, double-layered serous lining</a:t>
            </a:r>
          </a:p>
          <a:p>
            <a:pPr lvl="1"/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Surface tension created by fluid and negative pressure between membranes keeps lungs expanded.</a:t>
            </a:r>
          </a:p>
          <a:p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Mediastinum </a:t>
            </a:r>
          </a:p>
          <a:p>
            <a:pPr lvl="1"/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Middle section of thoracic cavity</a:t>
            </a:r>
          </a:p>
          <a:p>
            <a:pPr lvl="1"/>
            <a:r>
              <a:rPr lang="en-US" altLang="en-US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Surrounded by right and left pleural cavities</a:t>
            </a:r>
          </a:p>
        </p:txBody>
      </p:sp>
    </p:spTree>
    <p:extLst>
      <p:ext uri="{BB962C8B-B14F-4D97-AF65-F5344CB8AC3E}">
        <p14:creationId xmlns:p14="http://schemas.microsoft.com/office/powerpoint/2010/main" val="2181867554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92</TotalTime>
  <Words>962</Words>
  <Application>Microsoft Office PowerPoint</Application>
  <PresentationFormat>Custom</PresentationFormat>
  <Paragraphs>274</Paragraphs>
  <Slides>71</Slides>
  <Notes>31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71</vt:i4>
      </vt:variant>
    </vt:vector>
  </HeadingPairs>
  <TitlesOfParts>
    <vt:vector size="72" baseType="lpstr">
      <vt:lpstr>Retrospect</vt:lpstr>
      <vt:lpstr>Health assessment </vt:lpstr>
      <vt:lpstr>Introduction</vt:lpstr>
      <vt:lpstr>Anatomy and Physiology Review</vt:lpstr>
      <vt:lpstr>Anatomy of the respiratory system.</vt:lpstr>
      <vt:lpstr>Anatomy and Physiology Review</vt:lpstr>
      <vt:lpstr>Anatomy and Physiology Review</vt:lpstr>
      <vt:lpstr>Lower Respiratory Tract</vt:lpstr>
      <vt:lpstr>Lower Respiratory Tract</vt:lpstr>
      <vt:lpstr>Lower Respiratory Tract</vt:lpstr>
      <vt:lpstr>Landmarks</vt:lpstr>
      <vt:lpstr>Landmarks</vt:lpstr>
      <vt:lpstr>Landmarks</vt:lpstr>
      <vt:lpstr>Landmarks</vt:lpstr>
      <vt:lpstr>Lines of the anterior thorax.</vt:lpstr>
      <vt:lpstr>Lines of the posterior thorax.</vt:lpstr>
      <vt:lpstr>Lines of the lateral thorax.</vt:lpstr>
      <vt:lpstr>Lobes of the lungs: Posterior view.</vt:lpstr>
      <vt:lpstr>Lobes of the lungs: Anterior view.</vt:lpstr>
      <vt:lpstr>Lateral view of lobes of the left lung.</vt:lpstr>
      <vt:lpstr>Lateral view of lobes of the right lung.</vt:lpstr>
      <vt:lpstr>Special Considerations</vt:lpstr>
      <vt:lpstr>Lifespan Considerations</vt:lpstr>
      <vt:lpstr>Lifespan Considerations</vt:lpstr>
      <vt:lpstr>Lifespan Considerations</vt:lpstr>
      <vt:lpstr>Psychosocial Considerations</vt:lpstr>
      <vt:lpstr>Cultural and Environmental Considerations</vt:lpstr>
      <vt:lpstr>Focused Interview</vt:lpstr>
      <vt:lpstr>Focused Interview</vt:lpstr>
      <vt:lpstr>Assessment Techniques</vt:lpstr>
      <vt:lpstr>Assessment Techniques</vt:lpstr>
      <vt:lpstr>Assessment Techniques</vt:lpstr>
      <vt:lpstr>Patient positioned and gowned for assessment.</vt:lpstr>
      <vt:lpstr>Pattern for palpating the posterior thorax.</vt:lpstr>
      <vt:lpstr>Palpation for respiratory expansion.</vt:lpstr>
      <vt:lpstr> Palpation for tactile fremitus using metacarpophalangeal joint area.</vt:lpstr>
      <vt:lpstr>Assessment Techniques</vt:lpstr>
      <vt:lpstr>Pattern for percussion: Posterior thorax.</vt:lpstr>
      <vt:lpstr>Diaphragmatic movement, percussion.</vt:lpstr>
      <vt:lpstr> Diaphragmatic movement, measurement.</vt:lpstr>
      <vt:lpstr>Assessment Techniques</vt:lpstr>
      <vt:lpstr>Pattern for auscultation: Posterior thorax.</vt:lpstr>
      <vt:lpstr>Normal Breath Sounds</vt:lpstr>
      <vt:lpstr>Adventitious Breath Sounds</vt:lpstr>
      <vt:lpstr>Assessment Techniques</vt:lpstr>
      <vt:lpstr>Palpation of the anterior thorax.</vt:lpstr>
      <vt:lpstr>Palpation for respiratory expansion: Anterior view.</vt:lpstr>
      <vt:lpstr>Palpation for tactile fremitus: Anterior thorax.</vt:lpstr>
      <vt:lpstr>Pattern for percussion: Anterior thorax. </vt:lpstr>
      <vt:lpstr>Pattern for percussion: Left lateral thorax.</vt:lpstr>
      <vt:lpstr>Auscultatory sounds: Anterior thorax.</vt:lpstr>
      <vt:lpstr> Normal and Abnormal Respiratory Rates and Patterns</vt:lpstr>
      <vt:lpstr>(continued)   Normal and Abnormal Respiratory Rates and Patterns</vt:lpstr>
      <vt:lpstr>(continued)   Normal and Abnormal Respiratory Rates and Patterns</vt:lpstr>
      <vt:lpstr>Normal Chest Configurations</vt:lpstr>
      <vt:lpstr>(continued)   Normal Chest Configurations</vt:lpstr>
      <vt:lpstr> (continued)   Normal Chest Configurations</vt:lpstr>
      <vt:lpstr>Abnormal Chest Configurations</vt:lpstr>
      <vt:lpstr>(continued)   Abnormal Chest Configurations</vt:lpstr>
      <vt:lpstr> (continued)   Abnormal Chest Configurations</vt:lpstr>
      <vt:lpstr> (continued)   Abnormal Chest Configurations</vt:lpstr>
      <vt:lpstr>Abnormal Findings</vt:lpstr>
      <vt:lpstr>Asthma.</vt:lpstr>
      <vt:lpstr>Atelectasis.</vt:lpstr>
      <vt:lpstr>Chronic bronchitis.</vt:lpstr>
      <vt:lpstr>Abnormal Findings</vt:lpstr>
      <vt:lpstr>Emphysema.</vt:lpstr>
      <vt:lpstr>Lobar pneumonia.</vt:lpstr>
      <vt:lpstr>Pleural effusion.</vt:lpstr>
      <vt:lpstr>Abnormal Findings</vt:lpstr>
      <vt:lpstr>Pneumothorax.</vt:lpstr>
      <vt:lpstr>Left heart failure.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Health assessment</dc:title>
  <dc:creator>Abdualrahman Alshehry</dc:creator>
  <cp:lastModifiedBy>Alshehri</cp:lastModifiedBy>
  <cp:revision>64</cp:revision>
  <dcterms:created xsi:type="dcterms:W3CDTF">2016-03-02T02:00:02Z</dcterms:created>
  <dcterms:modified xsi:type="dcterms:W3CDTF">2016-03-02T14:25:28Z</dcterms:modified>
</cp:coreProperties>
</file>