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Respiratory System Disorders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COMPAQ\Desktop\can-stock-photo_csp1805916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19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/>
              <a:t>Risk Factors of Asthma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Family history </a:t>
            </a:r>
          </a:p>
          <a:p>
            <a:r>
              <a:rPr lang="en-US" sz="3000" dirty="0" smtClean="0"/>
              <a:t>Allergy to food , drugs ….(strongest factor )</a:t>
            </a:r>
          </a:p>
          <a:p>
            <a:r>
              <a:rPr lang="en-US" sz="3000" dirty="0" smtClean="0"/>
              <a:t>Chronic exposure to airways irritants or allergens (grass, tree, weed pollens, dust animal dander )</a:t>
            </a:r>
          </a:p>
          <a:p>
            <a:r>
              <a:rPr lang="en-US" sz="3000" dirty="0" smtClean="0"/>
              <a:t>Common triggers for asthma symptoms and exacerbation include :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/>
              <a:t>Airway irritants (as: pollution , cold ,heat , weather changes strong odor , smoke )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/>
              <a:t>Foods (shell , fish , nuts )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/>
              <a:t>Exercise , stress, hormonal factors , medication , viral infection </a:t>
            </a:r>
          </a:p>
          <a:p>
            <a:pPr>
              <a:buFont typeface="Wingdings" pitchFamily="2" charset="2"/>
              <a:buChar char="ü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/>
              <a:t>Pathophesiology of Asthma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Asthma is a reversible diffuse airway inflammation that leads to long-term airway narrowing exacerbated by a variety of changes in the airway including: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Bronchoconstriction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Airway edema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err="1" smtClean="0"/>
              <a:t>Hyperresponsiveness</a:t>
            </a:r>
            <a:r>
              <a:rPr lang="en-US" sz="3200" b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Airway remolding(</a:t>
            </a:r>
            <a:r>
              <a:rPr lang="en-US" sz="3200" b="1" dirty="0" err="1" smtClean="0"/>
              <a:t>thichened</a:t>
            </a:r>
            <a:r>
              <a:rPr lang="en-US" sz="3200" b="1" dirty="0" smtClean="0"/>
              <a:t>) 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COMPAQ\Desktop\F1.larg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Clinical Manifestations (S&amp;S)of Asthma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Most common symptoms of asthma are cough (dry or productive ), dyspnea , wheezing (first on expiration , then during inspiration as well )</a:t>
            </a:r>
          </a:p>
          <a:p>
            <a:r>
              <a:rPr lang="en-US" sz="2800" b="1" dirty="0" smtClean="0"/>
              <a:t>Asthma attach frequently happened at night or early morning </a:t>
            </a:r>
          </a:p>
          <a:p>
            <a:r>
              <a:rPr lang="en-US" sz="2800" b="1" dirty="0" smtClean="0"/>
              <a:t>Usually preceded by increasing symptoms over days but may being abruptly </a:t>
            </a:r>
          </a:p>
          <a:p>
            <a:r>
              <a:rPr lang="en-US" sz="2800" b="1" dirty="0" smtClean="0"/>
              <a:t>Chest tightness and dyspnea occur</a:t>
            </a:r>
          </a:p>
          <a:p>
            <a:r>
              <a:rPr lang="en-US" sz="2800" b="1" dirty="0" smtClean="0"/>
              <a:t>As exacerbation progress , diaphoresis, </a:t>
            </a:r>
            <a:r>
              <a:rPr lang="en-US" sz="2800" b="1" dirty="0" err="1" smtClean="0"/>
              <a:t>tachycardia,and</a:t>
            </a:r>
            <a:r>
              <a:rPr lang="en-US" sz="2800" b="1" dirty="0" smtClean="0"/>
              <a:t> widened pulse pressure and central cyanosis may occur    </a:t>
            </a:r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Assessment and Diagnostic Findings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Family history , environmental and occupational related factors are essential </a:t>
            </a:r>
          </a:p>
          <a:p>
            <a:r>
              <a:rPr lang="en-US" sz="3200" b="1" dirty="0" err="1" smtClean="0"/>
              <a:t>Comorbid</a:t>
            </a:r>
            <a:r>
              <a:rPr lang="en-US" sz="3200" b="1" dirty="0" smtClean="0"/>
              <a:t> condition include gastro esophageal reflux, drug –induced asthma and allergic </a:t>
            </a:r>
          </a:p>
          <a:p>
            <a:r>
              <a:rPr lang="en-US" sz="3200" b="1" dirty="0" smtClean="0"/>
              <a:t>Eczema , rashes , and temporary edema are allergic reaction that may accompany asthma </a:t>
            </a:r>
          </a:p>
          <a:p>
            <a:r>
              <a:rPr lang="en-US" sz="3200" b="1" dirty="0" smtClean="0"/>
              <a:t>During acute episodes ,sputum and blood test including pulse oximetry , arterial blood gases should be tested .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/>
              <a:t>Prevention of Asthma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Evaluation of workplace </a:t>
            </a:r>
          </a:p>
          <a:p>
            <a:r>
              <a:rPr lang="en-US" sz="4000" dirty="0" smtClean="0"/>
              <a:t>Immediate treatment is aimed at removing or decreasing the exposure in the patient’s environment and follow up </a:t>
            </a:r>
          </a:p>
          <a:p>
            <a:r>
              <a:rPr lang="en-US" sz="4000" dirty="0" smtClean="0"/>
              <a:t>Standard asthma medications may be prescribed to minimize bronchospasm and airway inflammation 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Complications of Asthma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9144000" cy="525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Complications of asthma include :</a:t>
            </a:r>
          </a:p>
          <a:p>
            <a:pPr>
              <a:buFont typeface="Wingdings" pitchFamily="2" charset="2"/>
              <a:buChar char="ü"/>
            </a:pPr>
            <a:r>
              <a:rPr lang="en-US" sz="4400" dirty="0" smtClean="0"/>
              <a:t>Status asthmatics </a:t>
            </a:r>
          </a:p>
          <a:p>
            <a:pPr>
              <a:buFont typeface="Wingdings" pitchFamily="2" charset="2"/>
              <a:buChar char="ü"/>
            </a:pPr>
            <a:r>
              <a:rPr lang="en-US" sz="4400" dirty="0" smtClean="0"/>
              <a:t>Respiratory failure </a:t>
            </a:r>
          </a:p>
          <a:p>
            <a:pPr>
              <a:buFont typeface="Wingdings" pitchFamily="2" charset="2"/>
              <a:buChar char="ü"/>
            </a:pPr>
            <a:r>
              <a:rPr lang="en-US" sz="4400" dirty="0" smtClean="0"/>
              <a:t>Pneumonia </a:t>
            </a:r>
          </a:p>
          <a:p>
            <a:pPr>
              <a:buFont typeface="Wingdings" pitchFamily="2" charset="2"/>
              <a:buChar char="ü"/>
            </a:pPr>
            <a:r>
              <a:rPr lang="en-US" sz="4400" dirty="0" err="1" smtClean="0"/>
              <a:t>Atelectasis</a:t>
            </a:r>
            <a:r>
              <a:rPr lang="en-US" sz="44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4400" dirty="0" smtClean="0"/>
              <a:t>Dehydration from diaphoresis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/>
              <a:t>Medical Management of Asthma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Autofit/>
          </a:bodyPr>
          <a:lstStyle/>
          <a:p>
            <a:r>
              <a:rPr lang="en-US" sz="3000" dirty="0" smtClean="0"/>
              <a:t>Pharmacological Therapy :</a:t>
            </a:r>
          </a:p>
          <a:p>
            <a:pPr>
              <a:buNone/>
            </a:pPr>
            <a:r>
              <a:rPr lang="en-US" sz="3000" dirty="0" smtClean="0"/>
              <a:t>there are 2 types of asthma medication :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/>
              <a:t>Quick relief medications , short –acting beta 2 –adrenergic agonist as Ventoline used to relax smooth muscle 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/>
              <a:t>Long acting control medication : currently corticosteroids are the most potent anti-inflammatory medications effective in alleviating symptoms , improve airway functions 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/>
              <a:t>Antibiotics may be appropriate in treatment of acute asthma exacerbations in patients with </a:t>
            </a:r>
            <a:r>
              <a:rPr lang="en-US" sz="3000" dirty="0" err="1" smtClean="0"/>
              <a:t>comorbid</a:t>
            </a:r>
            <a:r>
              <a:rPr lang="en-US" sz="3000" dirty="0" smtClean="0"/>
              <a:t> conditions (fever , purulent sputum, pneumonia </a:t>
            </a:r>
            <a:r>
              <a:rPr lang="en-US" sz="3200" dirty="0" smtClean="0"/>
              <a:t>)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Nursing Management of patient with Asthma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/>
              <a:t>The immediate nursing care of asthmatic patients depend on the severity of symptoms 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smtClean="0"/>
              <a:t>A calm approach is an important aspect of care for successful treatment both as an outpatient for mild symptoms and as a hospital patient for acute and severe symptoms .The nurse usually perform the following :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 of the lecture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534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 the students will be able to :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Realize the anatomical structure of respiratory system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Describe the main function of the respiratory system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List the general symptomatology of the respiratory system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Discuss the </a:t>
            </a:r>
            <a:r>
              <a:rPr lang="en-US" sz="3200" b="1" dirty="0" err="1" smtClean="0"/>
              <a:t>pathophysiology</a:t>
            </a:r>
            <a:r>
              <a:rPr lang="en-US" sz="3200" b="1" dirty="0" smtClean="0"/>
              <a:t> of the asthma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List the predisposing factors of pneumonia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Anticipate the clinical manifestations of asthma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Formulate the nursing care plan of asthmatic patients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/>
              <a:t>Nursing Management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Assess the patient’s respiratory status by monitoring severity of symptoms , breath sounds , pulse oximetry and vital signs .</a:t>
            </a:r>
          </a:p>
          <a:p>
            <a:r>
              <a:rPr lang="en-US" sz="3200" b="1" dirty="0" smtClean="0"/>
              <a:t>Obtains a history of allergic reactions to medication before administering medication .</a:t>
            </a:r>
          </a:p>
          <a:p>
            <a:r>
              <a:rPr lang="en-US" sz="3200" b="1" dirty="0" smtClean="0"/>
              <a:t>Identifies the medications the patient’s currently taking .</a:t>
            </a:r>
          </a:p>
          <a:p>
            <a:r>
              <a:rPr lang="en-US" sz="3200" b="1" dirty="0" smtClean="0"/>
              <a:t>Administer the prescribed medication </a:t>
            </a:r>
          </a:p>
          <a:p>
            <a:r>
              <a:rPr lang="en-US" sz="3200" b="1" dirty="0" smtClean="0"/>
              <a:t>Administer fluids if patient is dehydrated </a:t>
            </a:r>
          </a:p>
          <a:p>
            <a:r>
              <a:rPr lang="en-US" sz="3200" b="1" dirty="0" smtClean="0"/>
              <a:t>Assess with intubation procedure if needed .</a:t>
            </a:r>
          </a:p>
          <a:p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Anatomical Structure of Respiratory System</a:t>
            </a:r>
            <a:endParaRPr lang="en-US" b="1" dirty="0"/>
          </a:p>
        </p:txBody>
      </p:sp>
      <p:pic>
        <p:nvPicPr>
          <p:cNvPr id="1026" name="Picture 2" descr="C:\Users\COMPAQ\Desktop\respiratory-system-diagram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657475" y="1828800"/>
            <a:ext cx="42862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/>
              <a:t>Functions of Respiratory System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The major functions of the pulmonary system (lungs and pulmonary circulation ) is to deliver oxygen to cells and remove carbon dioxide from the cells</a:t>
            </a:r>
          </a:p>
          <a:p>
            <a:pPr algn="ctr">
              <a:buNone/>
            </a:pPr>
            <a:r>
              <a:rPr lang="en-US" sz="4800" b="1" dirty="0" smtClean="0"/>
              <a:t> ( gas exchanges )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General Symptomatology of Respiratory System Disorders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Autofit/>
          </a:bodyPr>
          <a:lstStyle/>
          <a:p>
            <a:r>
              <a:rPr lang="en-US" sz="3200" b="1" i="1" u="sng" dirty="0" smtClean="0">
                <a:solidFill>
                  <a:srgbClr val="FF0000"/>
                </a:solidFill>
              </a:rPr>
              <a:t>Dyspnea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/>
              <a:t>: is a subjective sensation associated with difficult breathing in any position .</a:t>
            </a:r>
          </a:p>
          <a:p>
            <a:r>
              <a:rPr lang="en-US" sz="3200" b="1" i="1" u="sng" dirty="0" err="1" smtClean="0">
                <a:solidFill>
                  <a:srgbClr val="FF0000"/>
                </a:solidFill>
              </a:rPr>
              <a:t>Hemoptysis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/>
              <a:t>: is the bleeding from lung main symptom is coughing up blood .</a:t>
            </a:r>
          </a:p>
          <a:p>
            <a:r>
              <a:rPr lang="en-US" sz="3200" b="1" i="1" u="sng" dirty="0" smtClean="0">
                <a:solidFill>
                  <a:srgbClr val="FF0000"/>
                </a:solidFill>
              </a:rPr>
              <a:t>Hypoxemia </a:t>
            </a:r>
            <a:r>
              <a:rPr lang="en-US" sz="3200" b="1" dirty="0" smtClean="0"/>
              <a:t>: Pao</a:t>
            </a:r>
            <a:r>
              <a:rPr lang="en-US" sz="3200" b="1" spc="-300" dirty="0" smtClean="0"/>
              <a:t>2  </a:t>
            </a:r>
            <a:r>
              <a:rPr lang="en-US" sz="3200" b="1" dirty="0" smtClean="0"/>
              <a:t>less than 80: 100 </a:t>
            </a:r>
            <a:r>
              <a:rPr lang="en-US" sz="3200" b="1" dirty="0" err="1" smtClean="0"/>
              <a:t>mmhg</a:t>
            </a:r>
            <a:r>
              <a:rPr lang="en-US" sz="3200" b="1" dirty="0" smtClean="0"/>
              <a:t> on room air , it means decrease the level of oxygen level in the blood .</a:t>
            </a:r>
          </a:p>
          <a:p>
            <a:r>
              <a:rPr lang="en-US" sz="3200" b="1" i="1" u="sng" dirty="0" smtClean="0">
                <a:solidFill>
                  <a:srgbClr val="FF0000"/>
                </a:solidFill>
              </a:rPr>
              <a:t>Hypoxia</a:t>
            </a:r>
            <a:r>
              <a:rPr lang="en-US" sz="3200" b="1" dirty="0" smtClean="0"/>
              <a:t> : insufficient oxygenation at the cellular level 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General Symptomatology of Respiratory System Disorders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b="1" i="1" u="sng" dirty="0" err="1" smtClean="0">
                <a:solidFill>
                  <a:srgbClr val="FF0000"/>
                </a:solidFill>
              </a:rPr>
              <a:t>Orthopnea</a:t>
            </a:r>
            <a:r>
              <a:rPr lang="en-US" sz="3200" b="1" i="1" u="sng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: shortness of breath when in reclining position (lying position)</a:t>
            </a:r>
          </a:p>
          <a:p>
            <a:r>
              <a:rPr lang="en-US" sz="3200" b="1" i="1" u="sng" dirty="0" smtClean="0">
                <a:solidFill>
                  <a:srgbClr val="FF0000"/>
                </a:solidFill>
              </a:rPr>
              <a:t>Paroxysmal nocturnal dyspnea </a:t>
            </a:r>
            <a:r>
              <a:rPr lang="en-US" sz="3200" dirty="0" smtClean="0"/>
              <a:t>: shortness of breathing with sudden onset occurs after going to sleep (at night ).</a:t>
            </a:r>
          </a:p>
          <a:p>
            <a:r>
              <a:rPr lang="en-US" sz="3200" b="1" i="1" u="sng" dirty="0" smtClean="0">
                <a:solidFill>
                  <a:srgbClr val="FF0000"/>
                </a:solidFill>
              </a:rPr>
              <a:t>Chest pain </a:t>
            </a:r>
            <a:r>
              <a:rPr lang="en-US" sz="3200" dirty="0" smtClean="0"/>
              <a:t>: chest pain related to pulmonary causes usually felt at the site where as pathology arise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General Symptomatology of Respiratory System Disorders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4000" b="1" i="1" u="sng" dirty="0" smtClean="0">
                <a:solidFill>
                  <a:srgbClr val="FF0000"/>
                </a:solidFill>
              </a:rPr>
              <a:t>Cough</a:t>
            </a:r>
            <a:r>
              <a:rPr lang="en-US" sz="4000" b="1" dirty="0" smtClean="0"/>
              <a:t> : dry irritative cough may indicate viral infection , cough at night related to left side heart failure , morning cough with sputum (reproductive cough )indicate bronchitis .Consider bacterial pneumonia if sputum is rusty  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Physical Examination of Respiratory system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Perform a physical examination of the chest using inspection , palpation , percussion and auscultation .</a:t>
            </a:r>
          </a:p>
          <a:p>
            <a:r>
              <a:rPr lang="en-US" sz="3600" dirty="0" smtClean="0"/>
              <a:t>Diagnostic tests :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Lab studies :as arterial blood gases (Pao2, Paco2 ,PH 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Sputum examination 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Plural fluid analysis 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Chest X-ray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Bronchial Asthma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Asthma is a chronic inflammatory disease of airways causing hypersensitivity , mucosal edema and mucus production </a:t>
            </a:r>
          </a:p>
          <a:p>
            <a:r>
              <a:rPr lang="en-US" sz="3600" dirty="0" smtClean="0"/>
              <a:t>Patients with asthma may experience symptoms free periods alternating with acute exacerbations that lasts from minutes to hours or days .  </a:t>
            </a:r>
          </a:p>
          <a:p>
            <a:r>
              <a:rPr lang="en-US" sz="3600" dirty="0" smtClean="0"/>
              <a:t>Asthma , the most common chronic disease of childhood can occur at any age 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372</TotalTime>
  <Words>866</Words>
  <Application>Microsoft Office PowerPoint</Application>
  <PresentationFormat>On-screen Show (4:3)</PresentationFormat>
  <Paragraphs>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Franklin Gothic Book</vt:lpstr>
      <vt:lpstr>Perpetua</vt:lpstr>
      <vt:lpstr>Wingdings</vt:lpstr>
      <vt:lpstr>Wingdings 2</vt:lpstr>
      <vt:lpstr>Equity</vt:lpstr>
      <vt:lpstr>Respiratory System Disorders </vt:lpstr>
      <vt:lpstr>Objectives of the lecture </vt:lpstr>
      <vt:lpstr>Anatomical Structure of Respiratory System</vt:lpstr>
      <vt:lpstr>Functions of Respiratory System </vt:lpstr>
      <vt:lpstr>General Symptomatology of Respiratory System Disorders  </vt:lpstr>
      <vt:lpstr>General Symptomatology of Respiratory System Disorders </vt:lpstr>
      <vt:lpstr>General Symptomatology of Respiratory System Disorders </vt:lpstr>
      <vt:lpstr>Physical Examination of Respiratory system </vt:lpstr>
      <vt:lpstr>Bronchial Asthma </vt:lpstr>
      <vt:lpstr>PowerPoint Presentation</vt:lpstr>
      <vt:lpstr>Risk Factors of Asthma </vt:lpstr>
      <vt:lpstr>Pathophesiology of Asthma </vt:lpstr>
      <vt:lpstr>PowerPoint Presentation</vt:lpstr>
      <vt:lpstr>Clinical Manifestations (S&amp;S)of Asthma </vt:lpstr>
      <vt:lpstr>Assessment and Diagnostic Findings </vt:lpstr>
      <vt:lpstr>Prevention of Asthma </vt:lpstr>
      <vt:lpstr>Complications of Asthma </vt:lpstr>
      <vt:lpstr>Medical Management of Asthma </vt:lpstr>
      <vt:lpstr>Nursing Management of patient with Asthma </vt:lpstr>
      <vt:lpstr>Nursing Management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 Disorders </dc:title>
  <dc:creator>COMPAQ</dc:creator>
  <cp:lastModifiedBy>Alshehri</cp:lastModifiedBy>
  <cp:revision>41</cp:revision>
  <dcterms:created xsi:type="dcterms:W3CDTF">2006-08-16T00:00:00Z</dcterms:created>
  <dcterms:modified xsi:type="dcterms:W3CDTF">2017-02-15T05:17:05Z</dcterms:modified>
</cp:coreProperties>
</file>