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5" r:id="rId20"/>
    <p:sldId id="276" r:id="rId21"/>
    <p:sldId id="277" r:id="rId22"/>
    <p:sldId id="278" r:id="rId23"/>
    <p:sldId id="283" r:id="rId24"/>
    <p:sldId id="284" r:id="rId25"/>
    <p:sldId id="279" r:id="rId26"/>
    <p:sldId id="280" r:id="rId27"/>
    <p:sldId id="281" r:id="rId28"/>
    <p:sldId id="282" r:id="rId29"/>
    <p:sldId id="289" r:id="rId30"/>
    <p:sldId id="288" r:id="rId31"/>
    <p:sldId id="287" r:id="rId32"/>
    <p:sldId id="286" r:id="rId33"/>
    <p:sldId id="290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2AE464-6AD9-4CD1-8BDC-4299F30725D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3622E3C-D9A0-4AA9-96D6-D13E76F4B016}">
      <dgm:prSet phldrT="[Text]"/>
      <dgm:spPr/>
      <dgm:t>
        <a:bodyPr/>
        <a:lstStyle/>
        <a:p>
          <a:r>
            <a:rPr lang="ar-AE" dirty="0" smtClean="0"/>
            <a:t>تتكون النيوكليتيدات من ثلاث عناصر متصلة مع بعضها :</a:t>
          </a:r>
          <a:endParaRPr lang="en-GB" dirty="0"/>
        </a:p>
      </dgm:t>
    </dgm:pt>
    <dgm:pt modelId="{F8332465-468E-43E5-9878-C45E8F5F27B0}" type="parTrans" cxnId="{6FB51E61-8246-4F5D-B189-94738539527E}">
      <dgm:prSet/>
      <dgm:spPr/>
      <dgm:t>
        <a:bodyPr/>
        <a:lstStyle/>
        <a:p>
          <a:endParaRPr lang="en-GB"/>
        </a:p>
      </dgm:t>
    </dgm:pt>
    <dgm:pt modelId="{B23216BC-B3F8-49EE-9949-BFBE9CB58B62}" type="sibTrans" cxnId="{6FB51E61-8246-4F5D-B189-94738539527E}">
      <dgm:prSet/>
      <dgm:spPr/>
      <dgm:t>
        <a:bodyPr/>
        <a:lstStyle/>
        <a:p>
          <a:endParaRPr lang="en-GB"/>
        </a:p>
      </dgm:t>
    </dgm:pt>
    <dgm:pt modelId="{A3A358B4-CF13-4D39-808E-43F7ECD57CFA}">
      <dgm:prSet phldrT="[Text]"/>
      <dgm:spPr/>
      <dgm:t>
        <a:bodyPr/>
        <a:lstStyle/>
        <a:p>
          <a:r>
            <a:rPr lang="ar-SA" b="1" dirty="0" smtClean="0"/>
            <a:t>مجموعة فوسفات </a:t>
          </a:r>
          <a:r>
            <a:rPr lang="en-US" b="1" dirty="0" smtClean="0"/>
            <a:t>Phosphate </a:t>
          </a:r>
          <a:endParaRPr lang="ar-AE" dirty="0" smtClean="0"/>
        </a:p>
      </dgm:t>
    </dgm:pt>
    <dgm:pt modelId="{45992FD2-8584-453D-820B-79A246228646}" type="parTrans" cxnId="{ADE0B9A4-5797-4E6D-BD52-C8585F1AE161}">
      <dgm:prSet/>
      <dgm:spPr/>
      <dgm:t>
        <a:bodyPr/>
        <a:lstStyle/>
        <a:p>
          <a:endParaRPr lang="en-GB"/>
        </a:p>
      </dgm:t>
    </dgm:pt>
    <dgm:pt modelId="{B76662EB-8B2D-4DBA-A38E-57AFC369C67C}" type="sibTrans" cxnId="{ADE0B9A4-5797-4E6D-BD52-C8585F1AE161}">
      <dgm:prSet/>
      <dgm:spPr/>
      <dgm:t>
        <a:bodyPr/>
        <a:lstStyle/>
        <a:p>
          <a:endParaRPr lang="en-GB"/>
        </a:p>
      </dgm:t>
    </dgm:pt>
    <dgm:pt modelId="{E019FEC6-F5B9-45D2-A5DE-40684E928830}">
      <dgm:prSet phldrT="[Text]"/>
      <dgm:spPr/>
      <dgm:t>
        <a:bodyPr/>
        <a:lstStyle/>
        <a:p>
          <a:r>
            <a:rPr lang="ar-SA" b="1" dirty="0" smtClean="0"/>
            <a:t>سكر خماسي منقوص الأكسيجين </a:t>
          </a:r>
          <a:r>
            <a:rPr lang="en-US" b="1" dirty="0" err="1" smtClean="0"/>
            <a:t>Deoxyribose</a:t>
          </a:r>
          <a:r>
            <a:rPr lang="en-US" b="1" dirty="0" smtClean="0"/>
            <a:t> </a:t>
          </a:r>
          <a:endParaRPr lang="en-GB" dirty="0"/>
        </a:p>
      </dgm:t>
    </dgm:pt>
    <dgm:pt modelId="{8A4C5D2E-2D29-4484-BB69-6182EF96A673}" type="parTrans" cxnId="{9C75F43E-0B1A-473F-B7BF-DB20791E93E1}">
      <dgm:prSet/>
      <dgm:spPr/>
      <dgm:t>
        <a:bodyPr/>
        <a:lstStyle/>
        <a:p>
          <a:endParaRPr lang="en-GB"/>
        </a:p>
      </dgm:t>
    </dgm:pt>
    <dgm:pt modelId="{87704420-E1A8-4E0B-9653-1994465A5C23}" type="sibTrans" cxnId="{9C75F43E-0B1A-473F-B7BF-DB20791E93E1}">
      <dgm:prSet/>
      <dgm:spPr/>
      <dgm:t>
        <a:bodyPr/>
        <a:lstStyle/>
        <a:p>
          <a:endParaRPr lang="en-GB"/>
        </a:p>
      </dgm:t>
    </dgm:pt>
    <dgm:pt modelId="{826DFAC9-811E-4135-8FEB-9DF320782349}">
      <dgm:prSet/>
      <dgm:spPr/>
      <dgm:t>
        <a:bodyPr/>
        <a:lstStyle/>
        <a:p>
          <a:r>
            <a:rPr lang="ar-SA" b="1" smtClean="0"/>
            <a:t>قاعدة نيتروجينية </a:t>
          </a:r>
          <a:r>
            <a:rPr lang="en-US" b="1" smtClean="0"/>
            <a:t>Nitrogenic </a:t>
          </a:r>
          <a:endParaRPr lang="en-GB"/>
        </a:p>
      </dgm:t>
    </dgm:pt>
    <dgm:pt modelId="{091A334D-2226-4E51-ABD3-B02509AAF8CC}" type="parTrans" cxnId="{05CD8D78-B2CF-4202-B9CE-66EA9F0DCF5C}">
      <dgm:prSet/>
      <dgm:spPr/>
      <dgm:t>
        <a:bodyPr/>
        <a:lstStyle/>
        <a:p>
          <a:endParaRPr lang="en-GB"/>
        </a:p>
      </dgm:t>
    </dgm:pt>
    <dgm:pt modelId="{D1E437A6-D22C-4520-B4AA-409A93F38918}" type="sibTrans" cxnId="{05CD8D78-B2CF-4202-B9CE-66EA9F0DCF5C}">
      <dgm:prSet/>
      <dgm:spPr/>
      <dgm:t>
        <a:bodyPr/>
        <a:lstStyle/>
        <a:p>
          <a:endParaRPr lang="en-GB"/>
        </a:p>
      </dgm:t>
    </dgm:pt>
    <dgm:pt modelId="{9C5F6F55-AE51-498E-872A-4C954AE5F5E5}">
      <dgm:prSet/>
      <dgm:spPr/>
      <dgm:t>
        <a:bodyPr/>
        <a:lstStyle/>
        <a:p>
          <a:r>
            <a:rPr lang="ar-AE" dirty="0" smtClean="0"/>
            <a:t>أدنين </a:t>
          </a:r>
        </a:p>
        <a:p>
          <a:r>
            <a:rPr lang="ar-AE" dirty="0" smtClean="0"/>
            <a:t>  </a:t>
          </a:r>
          <a:r>
            <a:rPr lang="en-GB" dirty="0" smtClean="0"/>
            <a:t>Adenine</a:t>
          </a:r>
          <a:endParaRPr lang="en-GB" dirty="0"/>
        </a:p>
      </dgm:t>
    </dgm:pt>
    <dgm:pt modelId="{B1AA2EBE-954E-4B64-8B14-08B2CEC9F457}" type="parTrans" cxnId="{4F517B77-D118-4B28-BAF1-7FA725E5D983}">
      <dgm:prSet/>
      <dgm:spPr/>
      <dgm:t>
        <a:bodyPr/>
        <a:lstStyle/>
        <a:p>
          <a:endParaRPr lang="en-GB"/>
        </a:p>
      </dgm:t>
    </dgm:pt>
    <dgm:pt modelId="{F70A3EED-A3FA-446C-8A2E-BE411A37F893}" type="sibTrans" cxnId="{4F517B77-D118-4B28-BAF1-7FA725E5D983}">
      <dgm:prSet/>
      <dgm:spPr/>
      <dgm:t>
        <a:bodyPr/>
        <a:lstStyle/>
        <a:p>
          <a:endParaRPr lang="en-GB"/>
        </a:p>
      </dgm:t>
    </dgm:pt>
    <dgm:pt modelId="{DAF08BAF-1441-4EBC-8E8C-C0454E95BD93}">
      <dgm:prSet/>
      <dgm:spPr/>
      <dgm:t>
        <a:bodyPr/>
        <a:lstStyle/>
        <a:p>
          <a:r>
            <a:rPr lang="ar-AE" dirty="0" smtClean="0"/>
            <a:t>ثاينين </a:t>
          </a:r>
        </a:p>
        <a:p>
          <a:r>
            <a:rPr lang="en-GB" dirty="0" err="1" smtClean="0"/>
            <a:t>Thynine</a:t>
          </a:r>
          <a:endParaRPr lang="en-GB" dirty="0"/>
        </a:p>
      </dgm:t>
    </dgm:pt>
    <dgm:pt modelId="{FFD77508-04F4-4D66-AE2B-8C99AC23C794}" type="parTrans" cxnId="{8B300CE9-F348-4927-98BA-A4D5749C4B35}">
      <dgm:prSet/>
      <dgm:spPr/>
      <dgm:t>
        <a:bodyPr/>
        <a:lstStyle/>
        <a:p>
          <a:endParaRPr lang="en-GB"/>
        </a:p>
      </dgm:t>
    </dgm:pt>
    <dgm:pt modelId="{C752CC89-5DDE-41D0-BCD5-0C75CDAE6AEE}" type="sibTrans" cxnId="{8B300CE9-F348-4927-98BA-A4D5749C4B35}">
      <dgm:prSet/>
      <dgm:spPr/>
      <dgm:t>
        <a:bodyPr/>
        <a:lstStyle/>
        <a:p>
          <a:endParaRPr lang="en-GB"/>
        </a:p>
      </dgm:t>
    </dgm:pt>
    <dgm:pt modelId="{20677501-F883-46B0-B84F-B1C67576CB5B}">
      <dgm:prSet/>
      <dgm:spPr/>
      <dgm:t>
        <a:bodyPr/>
        <a:lstStyle/>
        <a:p>
          <a:r>
            <a:rPr lang="ar-AE" dirty="0" smtClean="0"/>
            <a:t>جوانين </a:t>
          </a:r>
        </a:p>
        <a:p>
          <a:r>
            <a:rPr lang="en-GB" dirty="0" smtClean="0"/>
            <a:t>Guanine</a:t>
          </a:r>
          <a:endParaRPr lang="en-GB" dirty="0"/>
        </a:p>
      </dgm:t>
    </dgm:pt>
    <dgm:pt modelId="{D2811899-659D-47E0-A856-B0C6D1C35BFF}" type="parTrans" cxnId="{A3540FD9-2AC9-446A-A3A5-98E4DFC9D481}">
      <dgm:prSet/>
      <dgm:spPr/>
      <dgm:t>
        <a:bodyPr/>
        <a:lstStyle/>
        <a:p>
          <a:endParaRPr lang="en-GB"/>
        </a:p>
      </dgm:t>
    </dgm:pt>
    <dgm:pt modelId="{11C388A3-413A-47BB-A394-C5DCFE3EC0B7}" type="sibTrans" cxnId="{A3540FD9-2AC9-446A-A3A5-98E4DFC9D481}">
      <dgm:prSet/>
      <dgm:spPr/>
      <dgm:t>
        <a:bodyPr/>
        <a:lstStyle/>
        <a:p>
          <a:endParaRPr lang="en-GB"/>
        </a:p>
      </dgm:t>
    </dgm:pt>
    <dgm:pt modelId="{D699CDA2-5AF9-4F63-AC11-96001448EC0A}">
      <dgm:prSet/>
      <dgm:spPr/>
      <dgm:t>
        <a:bodyPr/>
        <a:lstStyle/>
        <a:p>
          <a:r>
            <a:rPr lang="ar-AE" dirty="0" smtClean="0"/>
            <a:t>سيتوسين </a:t>
          </a:r>
        </a:p>
        <a:p>
          <a:r>
            <a:rPr lang="en-GB" dirty="0" err="1" smtClean="0"/>
            <a:t>Cytosince</a:t>
          </a:r>
          <a:r>
            <a:rPr lang="en-GB" dirty="0" smtClean="0"/>
            <a:t> </a:t>
          </a:r>
          <a:endParaRPr lang="en-GB" dirty="0"/>
        </a:p>
      </dgm:t>
    </dgm:pt>
    <dgm:pt modelId="{255C3D5B-5D98-47CF-8EB3-0D5BDBFF95F5}" type="parTrans" cxnId="{56B441CC-B7E4-48D6-960E-F76FD38C2E2C}">
      <dgm:prSet/>
      <dgm:spPr/>
      <dgm:t>
        <a:bodyPr/>
        <a:lstStyle/>
        <a:p>
          <a:endParaRPr lang="en-GB"/>
        </a:p>
      </dgm:t>
    </dgm:pt>
    <dgm:pt modelId="{5E6B8CE8-9986-47E8-999D-5B8799E576F8}" type="sibTrans" cxnId="{56B441CC-B7E4-48D6-960E-F76FD38C2E2C}">
      <dgm:prSet/>
      <dgm:spPr/>
      <dgm:t>
        <a:bodyPr/>
        <a:lstStyle/>
        <a:p>
          <a:endParaRPr lang="en-GB"/>
        </a:p>
      </dgm:t>
    </dgm:pt>
    <dgm:pt modelId="{1D06C825-DC78-4998-8594-AD3185F6088B}" type="pres">
      <dgm:prSet presAssocID="{952AE464-6AD9-4CD1-8BDC-4299F30725D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D0C00ABC-F7DA-4C1E-9D04-8D7FF8A3FA40}" type="pres">
      <dgm:prSet presAssocID="{83622E3C-D9A0-4AA9-96D6-D13E76F4B016}" presName="hierRoot1" presStyleCnt="0"/>
      <dgm:spPr/>
    </dgm:pt>
    <dgm:pt modelId="{B7F25F57-4E06-48D2-A336-297C4B83780E}" type="pres">
      <dgm:prSet presAssocID="{83622E3C-D9A0-4AA9-96D6-D13E76F4B016}" presName="composite" presStyleCnt="0"/>
      <dgm:spPr/>
    </dgm:pt>
    <dgm:pt modelId="{FB8BC615-5BFF-4FD2-BA8F-D5EB280EA9A5}" type="pres">
      <dgm:prSet presAssocID="{83622E3C-D9A0-4AA9-96D6-D13E76F4B016}" presName="background" presStyleLbl="node0" presStyleIdx="0" presStyleCnt="1"/>
      <dgm:spPr/>
    </dgm:pt>
    <dgm:pt modelId="{1B0AE102-E251-4827-9428-DD8B1A370D5C}" type="pres">
      <dgm:prSet presAssocID="{83622E3C-D9A0-4AA9-96D6-D13E76F4B01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5D27F3B-3488-498E-A8F9-0992A78F187B}" type="pres">
      <dgm:prSet presAssocID="{83622E3C-D9A0-4AA9-96D6-D13E76F4B016}" presName="hierChild2" presStyleCnt="0"/>
      <dgm:spPr/>
    </dgm:pt>
    <dgm:pt modelId="{C945D1A0-CCD9-4362-80D0-CD6127EE33FC}" type="pres">
      <dgm:prSet presAssocID="{091A334D-2226-4E51-ABD3-B02509AAF8CC}" presName="Name10" presStyleLbl="parChTrans1D2" presStyleIdx="0" presStyleCnt="3"/>
      <dgm:spPr/>
      <dgm:t>
        <a:bodyPr/>
        <a:lstStyle/>
        <a:p>
          <a:endParaRPr lang="en-GB"/>
        </a:p>
      </dgm:t>
    </dgm:pt>
    <dgm:pt modelId="{D2E11910-8643-47F4-9421-31BD947156A8}" type="pres">
      <dgm:prSet presAssocID="{826DFAC9-811E-4135-8FEB-9DF320782349}" presName="hierRoot2" presStyleCnt="0"/>
      <dgm:spPr/>
    </dgm:pt>
    <dgm:pt modelId="{6FA0F142-1801-413F-A87A-1CB3D8FFD52D}" type="pres">
      <dgm:prSet presAssocID="{826DFAC9-811E-4135-8FEB-9DF320782349}" presName="composite2" presStyleCnt="0"/>
      <dgm:spPr/>
    </dgm:pt>
    <dgm:pt modelId="{24966E87-7F50-41B0-A549-957ECA38360F}" type="pres">
      <dgm:prSet presAssocID="{826DFAC9-811E-4135-8FEB-9DF320782349}" presName="background2" presStyleLbl="node2" presStyleIdx="0" presStyleCnt="3"/>
      <dgm:spPr/>
    </dgm:pt>
    <dgm:pt modelId="{0E7A2A46-FAFF-4D06-B65D-C4AA2C7FAA77}" type="pres">
      <dgm:prSet presAssocID="{826DFAC9-811E-4135-8FEB-9DF320782349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9BDEA41-2970-4B50-844E-E6511F0A96F0}" type="pres">
      <dgm:prSet presAssocID="{826DFAC9-811E-4135-8FEB-9DF320782349}" presName="hierChild3" presStyleCnt="0"/>
      <dgm:spPr/>
    </dgm:pt>
    <dgm:pt modelId="{784DCB8D-5A1F-4960-ADA8-CAE2B0F5149D}" type="pres">
      <dgm:prSet presAssocID="{255C3D5B-5D98-47CF-8EB3-0D5BDBFF95F5}" presName="Name17" presStyleLbl="parChTrans1D3" presStyleIdx="0" presStyleCnt="4"/>
      <dgm:spPr/>
      <dgm:t>
        <a:bodyPr/>
        <a:lstStyle/>
        <a:p>
          <a:endParaRPr lang="en-GB"/>
        </a:p>
      </dgm:t>
    </dgm:pt>
    <dgm:pt modelId="{EE55EF1C-CFD4-4B24-8CCC-83391A3884D1}" type="pres">
      <dgm:prSet presAssocID="{D699CDA2-5AF9-4F63-AC11-96001448EC0A}" presName="hierRoot3" presStyleCnt="0"/>
      <dgm:spPr/>
    </dgm:pt>
    <dgm:pt modelId="{E516221F-693E-492C-A402-9BE80348A11F}" type="pres">
      <dgm:prSet presAssocID="{D699CDA2-5AF9-4F63-AC11-96001448EC0A}" presName="composite3" presStyleCnt="0"/>
      <dgm:spPr/>
    </dgm:pt>
    <dgm:pt modelId="{7039381C-2B76-433E-A5DB-F099EDC7E391}" type="pres">
      <dgm:prSet presAssocID="{D699CDA2-5AF9-4F63-AC11-96001448EC0A}" presName="background3" presStyleLbl="node3" presStyleIdx="0" presStyleCnt="4"/>
      <dgm:spPr/>
    </dgm:pt>
    <dgm:pt modelId="{DA82F22B-9570-497E-9DFB-19850864F0A7}" type="pres">
      <dgm:prSet presAssocID="{D699CDA2-5AF9-4F63-AC11-96001448EC0A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58EAF1C-2F1B-4FF0-9989-EA132E01E09A}" type="pres">
      <dgm:prSet presAssocID="{D699CDA2-5AF9-4F63-AC11-96001448EC0A}" presName="hierChild4" presStyleCnt="0"/>
      <dgm:spPr/>
    </dgm:pt>
    <dgm:pt modelId="{24B92848-FE1F-4645-A8D6-5196E1E66756}" type="pres">
      <dgm:prSet presAssocID="{D2811899-659D-47E0-A856-B0C6D1C35BFF}" presName="Name17" presStyleLbl="parChTrans1D3" presStyleIdx="1" presStyleCnt="4"/>
      <dgm:spPr/>
      <dgm:t>
        <a:bodyPr/>
        <a:lstStyle/>
        <a:p>
          <a:endParaRPr lang="en-GB"/>
        </a:p>
      </dgm:t>
    </dgm:pt>
    <dgm:pt modelId="{4252D1D9-88AE-4947-8C32-2345B8D0002D}" type="pres">
      <dgm:prSet presAssocID="{20677501-F883-46B0-B84F-B1C67576CB5B}" presName="hierRoot3" presStyleCnt="0"/>
      <dgm:spPr/>
    </dgm:pt>
    <dgm:pt modelId="{4BE9C475-8467-45E7-B0E5-801CDB111D13}" type="pres">
      <dgm:prSet presAssocID="{20677501-F883-46B0-B84F-B1C67576CB5B}" presName="composite3" presStyleCnt="0"/>
      <dgm:spPr/>
    </dgm:pt>
    <dgm:pt modelId="{8650329B-1F71-434F-9FB3-79BDA625DC92}" type="pres">
      <dgm:prSet presAssocID="{20677501-F883-46B0-B84F-B1C67576CB5B}" presName="background3" presStyleLbl="node3" presStyleIdx="1" presStyleCnt="4"/>
      <dgm:spPr/>
    </dgm:pt>
    <dgm:pt modelId="{A7CB212D-DC80-4B8F-A2BF-192C9F9B9849}" type="pres">
      <dgm:prSet presAssocID="{20677501-F883-46B0-B84F-B1C67576CB5B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0518D58-7EE1-4FE5-BC08-6AE4549C2B4D}" type="pres">
      <dgm:prSet presAssocID="{20677501-F883-46B0-B84F-B1C67576CB5B}" presName="hierChild4" presStyleCnt="0"/>
      <dgm:spPr/>
    </dgm:pt>
    <dgm:pt modelId="{6F35B3A2-952E-480B-8C3C-FBE07993FBBA}" type="pres">
      <dgm:prSet presAssocID="{FFD77508-04F4-4D66-AE2B-8C99AC23C794}" presName="Name17" presStyleLbl="parChTrans1D3" presStyleIdx="2" presStyleCnt="4"/>
      <dgm:spPr/>
      <dgm:t>
        <a:bodyPr/>
        <a:lstStyle/>
        <a:p>
          <a:endParaRPr lang="en-GB"/>
        </a:p>
      </dgm:t>
    </dgm:pt>
    <dgm:pt modelId="{E48DD39C-EE2E-43AC-92F2-A488CB302CD0}" type="pres">
      <dgm:prSet presAssocID="{DAF08BAF-1441-4EBC-8E8C-C0454E95BD93}" presName="hierRoot3" presStyleCnt="0"/>
      <dgm:spPr/>
    </dgm:pt>
    <dgm:pt modelId="{1B21B94C-EF83-4C97-A783-E98FD9138F2C}" type="pres">
      <dgm:prSet presAssocID="{DAF08BAF-1441-4EBC-8E8C-C0454E95BD93}" presName="composite3" presStyleCnt="0"/>
      <dgm:spPr/>
    </dgm:pt>
    <dgm:pt modelId="{B974AD03-7968-4094-A4FB-B431831FBD49}" type="pres">
      <dgm:prSet presAssocID="{DAF08BAF-1441-4EBC-8E8C-C0454E95BD93}" presName="background3" presStyleLbl="node3" presStyleIdx="2" presStyleCnt="4"/>
      <dgm:spPr/>
    </dgm:pt>
    <dgm:pt modelId="{8E6DFB9B-122E-4983-92F8-C245A4BBA625}" type="pres">
      <dgm:prSet presAssocID="{DAF08BAF-1441-4EBC-8E8C-C0454E95BD93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31B147D-1BBB-476B-A710-BC83D680D2EE}" type="pres">
      <dgm:prSet presAssocID="{DAF08BAF-1441-4EBC-8E8C-C0454E95BD93}" presName="hierChild4" presStyleCnt="0"/>
      <dgm:spPr/>
    </dgm:pt>
    <dgm:pt modelId="{DB38F0E0-E8E0-4612-A0FF-5D670970858E}" type="pres">
      <dgm:prSet presAssocID="{B1AA2EBE-954E-4B64-8B14-08B2CEC9F457}" presName="Name17" presStyleLbl="parChTrans1D3" presStyleIdx="3" presStyleCnt="4"/>
      <dgm:spPr/>
      <dgm:t>
        <a:bodyPr/>
        <a:lstStyle/>
        <a:p>
          <a:endParaRPr lang="en-GB"/>
        </a:p>
      </dgm:t>
    </dgm:pt>
    <dgm:pt modelId="{D06DC995-94FF-45AC-9811-8AC77255E3B0}" type="pres">
      <dgm:prSet presAssocID="{9C5F6F55-AE51-498E-872A-4C954AE5F5E5}" presName="hierRoot3" presStyleCnt="0"/>
      <dgm:spPr/>
    </dgm:pt>
    <dgm:pt modelId="{75DEC47D-B351-46BA-98E5-B1A53350B477}" type="pres">
      <dgm:prSet presAssocID="{9C5F6F55-AE51-498E-872A-4C954AE5F5E5}" presName="composite3" presStyleCnt="0"/>
      <dgm:spPr/>
    </dgm:pt>
    <dgm:pt modelId="{119201B1-9B40-4527-94EE-F669A976F084}" type="pres">
      <dgm:prSet presAssocID="{9C5F6F55-AE51-498E-872A-4C954AE5F5E5}" presName="background3" presStyleLbl="node3" presStyleIdx="3" presStyleCnt="4"/>
      <dgm:spPr/>
    </dgm:pt>
    <dgm:pt modelId="{8AA6FFAE-14B2-4735-AF96-DDE74017ABCA}" type="pres">
      <dgm:prSet presAssocID="{9C5F6F55-AE51-498E-872A-4C954AE5F5E5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79A5ED7-8C63-4514-87D6-F59E1405BC8F}" type="pres">
      <dgm:prSet presAssocID="{9C5F6F55-AE51-498E-872A-4C954AE5F5E5}" presName="hierChild4" presStyleCnt="0"/>
      <dgm:spPr/>
    </dgm:pt>
    <dgm:pt modelId="{4540C7DD-36B5-415E-8F82-1D3FB9AF80E2}" type="pres">
      <dgm:prSet presAssocID="{45992FD2-8584-453D-820B-79A246228646}" presName="Name10" presStyleLbl="parChTrans1D2" presStyleIdx="1" presStyleCnt="3"/>
      <dgm:spPr/>
      <dgm:t>
        <a:bodyPr/>
        <a:lstStyle/>
        <a:p>
          <a:endParaRPr lang="en-GB"/>
        </a:p>
      </dgm:t>
    </dgm:pt>
    <dgm:pt modelId="{F9F59AD8-0E3A-42F4-8003-A166029B59EB}" type="pres">
      <dgm:prSet presAssocID="{A3A358B4-CF13-4D39-808E-43F7ECD57CFA}" presName="hierRoot2" presStyleCnt="0"/>
      <dgm:spPr/>
    </dgm:pt>
    <dgm:pt modelId="{355D3A26-C645-46E0-A8C0-1AC294F13D9A}" type="pres">
      <dgm:prSet presAssocID="{A3A358B4-CF13-4D39-808E-43F7ECD57CFA}" presName="composite2" presStyleCnt="0"/>
      <dgm:spPr/>
    </dgm:pt>
    <dgm:pt modelId="{1BBFEA34-143E-49CA-B307-3ABBB213161A}" type="pres">
      <dgm:prSet presAssocID="{A3A358B4-CF13-4D39-808E-43F7ECD57CFA}" presName="background2" presStyleLbl="node2" presStyleIdx="1" presStyleCnt="3"/>
      <dgm:spPr/>
    </dgm:pt>
    <dgm:pt modelId="{D238F443-1C00-422B-A200-64730BB6774C}" type="pres">
      <dgm:prSet presAssocID="{A3A358B4-CF13-4D39-808E-43F7ECD57CFA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795CFF7-5486-48A4-AD6C-A10B008761EB}" type="pres">
      <dgm:prSet presAssocID="{A3A358B4-CF13-4D39-808E-43F7ECD57CFA}" presName="hierChild3" presStyleCnt="0"/>
      <dgm:spPr/>
    </dgm:pt>
    <dgm:pt modelId="{27FE42D9-710C-4E1E-8708-1A4EA6A3F3C5}" type="pres">
      <dgm:prSet presAssocID="{8A4C5D2E-2D29-4484-BB69-6182EF96A673}" presName="Name10" presStyleLbl="parChTrans1D2" presStyleIdx="2" presStyleCnt="3"/>
      <dgm:spPr/>
      <dgm:t>
        <a:bodyPr/>
        <a:lstStyle/>
        <a:p>
          <a:endParaRPr lang="en-GB"/>
        </a:p>
      </dgm:t>
    </dgm:pt>
    <dgm:pt modelId="{7E25F079-0E54-4633-BD95-AA9F487DA2F3}" type="pres">
      <dgm:prSet presAssocID="{E019FEC6-F5B9-45D2-A5DE-40684E928830}" presName="hierRoot2" presStyleCnt="0"/>
      <dgm:spPr/>
    </dgm:pt>
    <dgm:pt modelId="{F0AA0D32-AD3A-4B45-BB96-0E555B3DD736}" type="pres">
      <dgm:prSet presAssocID="{E019FEC6-F5B9-45D2-A5DE-40684E928830}" presName="composite2" presStyleCnt="0"/>
      <dgm:spPr/>
    </dgm:pt>
    <dgm:pt modelId="{81BE6CD3-1EDE-47F3-A6C8-18286233CBBC}" type="pres">
      <dgm:prSet presAssocID="{E019FEC6-F5B9-45D2-A5DE-40684E928830}" presName="background2" presStyleLbl="node2" presStyleIdx="2" presStyleCnt="3"/>
      <dgm:spPr/>
    </dgm:pt>
    <dgm:pt modelId="{964FE075-4669-4FBD-9ECD-810C0947707B}" type="pres">
      <dgm:prSet presAssocID="{E019FEC6-F5B9-45D2-A5DE-40684E92883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630EE97-E3A2-4AFD-B3D3-66FB400264D2}" type="pres">
      <dgm:prSet presAssocID="{E019FEC6-F5B9-45D2-A5DE-40684E928830}" presName="hierChild3" presStyleCnt="0"/>
      <dgm:spPr/>
    </dgm:pt>
  </dgm:ptLst>
  <dgm:cxnLst>
    <dgm:cxn modelId="{B7F392FD-994E-4AEE-885E-4A073EE247FE}" type="presOf" srcId="{A3A358B4-CF13-4D39-808E-43F7ECD57CFA}" destId="{D238F443-1C00-422B-A200-64730BB6774C}" srcOrd="0" destOrd="0" presId="urn:microsoft.com/office/officeart/2005/8/layout/hierarchy1"/>
    <dgm:cxn modelId="{5BF40572-BFD8-4561-9F31-A4C5697073DD}" type="presOf" srcId="{952AE464-6AD9-4CD1-8BDC-4299F30725DD}" destId="{1D06C825-DC78-4998-8594-AD3185F6088B}" srcOrd="0" destOrd="0" presId="urn:microsoft.com/office/officeart/2005/8/layout/hierarchy1"/>
    <dgm:cxn modelId="{ADE0B9A4-5797-4E6D-BD52-C8585F1AE161}" srcId="{83622E3C-D9A0-4AA9-96D6-D13E76F4B016}" destId="{A3A358B4-CF13-4D39-808E-43F7ECD57CFA}" srcOrd="1" destOrd="0" parTransId="{45992FD2-8584-453D-820B-79A246228646}" sibTransId="{B76662EB-8B2D-4DBA-A38E-57AFC369C67C}"/>
    <dgm:cxn modelId="{05CD8D78-B2CF-4202-B9CE-66EA9F0DCF5C}" srcId="{83622E3C-D9A0-4AA9-96D6-D13E76F4B016}" destId="{826DFAC9-811E-4135-8FEB-9DF320782349}" srcOrd="0" destOrd="0" parTransId="{091A334D-2226-4E51-ABD3-B02509AAF8CC}" sibTransId="{D1E437A6-D22C-4520-B4AA-409A93F38918}"/>
    <dgm:cxn modelId="{ECB5C844-C24F-4539-A786-96A1C7F6AF53}" type="presOf" srcId="{091A334D-2226-4E51-ABD3-B02509AAF8CC}" destId="{C945D1A0-CCD9-4362-80D0-CD6127EE33FC}" srcOrd="0" destOrd="0" presId="urn:microsoft.com/office/officeart/2005/8/layout/hierarchy1"/>
    <dgm:cxn modelId="{D9E478DC-E958-45F7-8CB5-78C89EB2CCFA}" type="presOf" srcId="{83622E3C-D9A0-4AA9-96D6-D13E76F4B016}" destId="{1B0AE102-E251-4827-9428-DD8B1A370D5C}" srcOrd="0" destOrd="0" presId="urn:microsoft.com/office/officeart/2005/8/layout/hierarchy1"/>
    <dgm:cxn modelId="{4F517B77-D118-4B28-BAF1-7FA725E5D983}" srcId="{826DFAC9-811E-4135-8FEB-9DF320782349}" destId="{9C5F6F55-AE51-498E-872A-4C954AE5F5E5}" srcOrd="3" destOrd="0" parTransId="{B1AA2EBE-954E-4B64-8B14-08B2CEC9F457}" sibTransId="{F70A3EED-A3FA-446C-8A2E-BE411A37F893}"/>
    <dgm:cxn modelId="{3DF00C57-37BB-4B36-9406-C776C1F479BF}" type="presOf" srcId="{826DFAC9-811E-4135-8FEB-9DF320782349}" destId="{0E7A2A46-FAFF-4D06-B65D-C4AA2C7FAA77}" srcOrd="0" destOrd="0" presId="urn:microsoft.com/office/officeart/2005/8/layout/hierarchy1"/>
    <dgm:cxn modelId="{A80B4DAB-95A3-46EB-B051-E48137ED63C9}" type="presOf" srcId="{DAF08BAF-1441-4EBC-8E8C-C0454E95BD93}" destId="{8E6DFB9B-122E-4983-92F8-C245A4BBA625}" srcOrd="0" destOrd="0" presId="urn:microsoft.com/office/officeart/2005/8/layout/hierarchy1"/>
    <dgm:cxn modelId="{56B441CC-B7E4-48D6-960E-F76FD38C2E2C}" srcId="{826DFAC9-811E-4135-8FEB-9DF320782349}" destId="{D699CDA2-5AF9-4F63-AC11-96001448EC0A}" srcOrd="0" destOrd="0" parTransId="{255C3D5B-5D98-47CF-8EB3-0D5BDBFF95F5}" sibTransId="{5E6B8CE8-9986-47E8-999D-5B8799E576F8}"/>
    <dgm:cxn modelId="{6FB51E61-8246-4F5D-B189-94738539527E}" srcId="{952AE464-6AD9-4CD1-8BDC-4299F30725DD}" destId="{83622E3C-D9A0-4AA9-96D6-D13E76F4B016}" srcOrd="0" destOrd="0" parTransId="{F8332465-468E-43E5-9878-C45E8F5F27B0}" sibTransId="{B23216BC-B3F8-49EE-9949-BFBE9CB58B62}"/>
    <dgm:cxn modelId="{9C75F43E-0B1A-473F-B7BF-DB20791E93E1}" srcId="{83622E3C-D9A0-4AA9-96D6-D13E76F4B016}" destId="{E019FEC6-F5B9-45D2-A5DE-40684E928830}" srcOrd="2" destOrd="0" parTransId="{8A4C5D2E-2D29-4484-BB69-6182EF96A673}" sibTransId="{87704420-E1A8-4E0B-9653-1994465A5C23}"/>
    <dgm:cxn modelId="{8B300CE9-F348-4927-98BA-A4D5749C4B35}" srcId="{826DFAC9-811E-4135-8FEB-9DF320782349}" destId="{DAF08BAF-1441-4EBC-8E8C-C0454E95BD93}" srcOrd="2" destOrd="0" parTransId="{FFD77508-04F4-4D66-AE2B-8C99AC23C794}" sibTransId="{C752CC89-5DDE-41D0-BCD5-0C75CDAE6AEE}"/>
    <dgm:cxn modelId="{1CA2DCC9-DDDA-46E8-B7E5-0047F489050D}" type="presOf" srcId="{E019FEC6-F5B9-45D2-A5DE-40684E928830}" destId="{964FE075-4669-4FBD-9ECD-810C0947707B}" srcOrd="0" destOrd="0" presId="urn:microsoft.com/office/officeart/2005/8/layout/hierarchy1"/>
    <dgm:cxn modelId="{72165893-3657-4E5B-A24B-29E0495A2B38}" type="presOf" srcId="{D699CDA2-5AF9-4F63-AC11-96001448EC0A}" destId="{DA82F22B-9570-497E-9DFB-19850864F0A7}" srcOrd="0" destOrd="0" presId="urn:microsoft.com/office/officeart/2005/8/layout/hierarchy1"/>
    <dgm:cxn modelId="{8A341DE9-7C20-47DC-8828-DF2900931F8F}" type="presOf" srcId="{FFD77508-04F4-4D66-AE2B-8C99AC23C794}" destId="{6F35B3A2-952E-480B-8C3C-FBE07993FBBA}" srcOrd="0" destOrd="0" presId="urn:microsoft.com/office/officeart/2005/8/layout/hierarchy1"/>
    <dgm:cxn modelId="{49024756-8A07-4F52-9C23-48B44CD62104}" type="presOf" srcId="{45992FD2-8584-453D-820B-79A246228646}" destId="{4540C7DD-36B5-415E-8F82-1D3FB9AF80E2}" srcOrd="0" destOrd="0" presId="urn:microsoft.com/office/officeart/2005/8/layout/hierarchy1"/>
    <dgm:cxn modelId="{1BBBBEE3-6901-4BF7-8563-25159CEED534}" type="presOf" srcId="{9C5F6F55-AE51-498E-872A-4C954AE5F5E5}" destId="{8AA6FFAE-14B2-4735-AF96-DDE74017ABCA}" srcOrd="0" destOrd="0" presId="urn:microsoft.com/office/officeart/2005/8/layout/hierarchy1"/>
    <dgm:cxn modelId="{A3540FD9-2AC9-446A-A3A5-98E4DFC9D481}" srcId="{826DFAC9-811E-4135-8FEB-9DF320782349}" destId="{20677501-F883-46B0-B84F-B1C67576CB5B}" srcOrd="1" destOrd="0" parTransId="{D2811899-659D-47E0-A856-B0C6D1C35BFF}" sibTransId="{11C388A3-413A-47BB-A394-C5DCFE3EC0B7}"/>
    <dgm:cxn modelId="{21276401-45F6-4ED8-9656-88D71B4C2255}" type="presOf" srcId="{8A4C5D2E-2D29-4484-BB69-6182EF96A673}" destId="{27FE42D9-710C-4E1E-8708-1A4EA6A3F3C5}" srcOrd="0" destOrd="0" presId="urn:microsoft.com/office/officeart/2005/8/layout/hierarchy1"/>
    <dgm:cxn modelId="{3A3A64A1-B5E1-4553-BBA4-8AAFC0441E9D}" type="presOf" srcId="{255C3D5B-5D98-47CF-8EB3-0D5BDBFF95F5}" destId="{784DCB8D-5A1F-4960-ADA8-CAE2B0F5149D}" srcOrd="0" destOrd="0" presId="urn:microsoft.com/office/officeart/2005/8/layout/hierarchy1"/>
    <dgm:cxn modelId="{7D930C20-AABB-4DCE-8DA5-6CD0F54D5386}" type="presOf" srcId="{B1AA2EBE-954E-4B64-8B14-08B2CEC9F457}" destId="{DB38F0E0-E8E0-4612-A0FF-5D670970858E}" srcOrd="0" destOrd="0" presId="urn:microsoft.com/office/officeart/2005/8/layout/hierarchy1"/>
    <dgm:cxn modelId="{6BE045D0-77DD-47B0-B0B9-4A5F073D1780}" type="presOf" srcId="{D2811899-659D-47E0-A856-B0C6D1C35BFF}" destId="{24B92848-FE1F-4645-A8D6-5196E1E66756}" srcOrd="0" destOrd="0" presId="urn:microsoft.com/office/officeart/2005/8/layout/hierarchy1"/>
    <dgm:cxn modelId="{11312468-2D2A-46AA-9B26-9153D9992305}" type="presOf" srcId="{20677501-F883-46B0-B84F-B1C67576CB5B}" destId="{A7CB212D-DC80-4B8F-A2BF-192C9F9B9849}" srcOrd="0" destOrd="0" presId="urn:microsoft.com/office/officeart/2005/8/layout/hierarchy1"/>
    <dgm:cxn modelId="{5A8683C3-7127-431F-8520-3F6DC33C0B53}" type="presParOf" srcId="{1D06C825-DC78-4998-8594-AD3185F6088B}" destId="{D0C00ABC-F7DA-4C1E-9D04-8D7FF8A3FA40}" srcOrd="0" destOrd="0" presId="urn:microsoft.com/office/officeart/2005/8/layout/hierarchy1"/>
    <dgm:cxn modelId="{1FD67ADD-ECD2-4341-B548-01764634FD2E}" type="presParOf" srcId="{D0C00ABC-F7DA-4C1E-9D04-8D7FF8A3FA40}" destId="{B7F25F57-4E06-48D2-A336-297C4B83780E}" srcOrd="0" destOrd="0" presId="urn:microsoft.com/office/officeart/2005/8/layout/hierarchy1"/>
    <dgm:cxn modelId="{6AD19607-CCE4-471E-B1DB-102E2A34C0CB}" type="presParOf" srcId="{B7F25F57-4E06-48D2-A336-297C4B83780E}" destId="{FB8BC615-5BFF-4FD2-BA8F-D5EB280EA9A5}" srcOrd="0" destOrd="0" presId="urn:microsoft.com/office/officeart/2005/8/layout/hierarchy1"/>
    <dgm:cxn modelId="{F0A8D8DC-CFF2-497D-85E9-63EB518C7037}" type="presParOf" srcId="{B7F25F57-4E06-48D2-A336-297C4B83780E}" destId="{1B0AE102-E251-4827-9428-DD8B1A370D5C}" srcOrd="1" destOrd="0" presId="urn:microsoft.com/office/officeart/2005/8/layout/hierarchy1"/>
    <dgm:cxn modelId="{6DC01A33-39A6-46A4-9892-D5B99E8EDC6F}" type="presParOf" srcId="{D0C00ABC-F7DA-4C1E-9D04-8D7FF8A3FA40}" destId="{65D27F3B-3488-498E-A8F9-0992A78F187B}" srcOrd="1" destOrd="0" presId="urn:microsoft.com/office/officeart/2005/8/layout/hierarchy1"/>
    <dgm:cxn modelId="{C8F1FB42-104A-4C7B-81FD-2665B63E1431}" type="presParOf" srcId="{65D27F3B-3488-498E-A8F9-0992A78F187B}" destId="{C945D1A0-CCD9-4362-80D0-CD6127EE33FC}" srcOrd="0" destOrd="0" presId="urn:microsoft.com/office/officeart/2005/8/layout/hierarchy1"/>
    <dgm:cxn modelId="{7DE299A0-23B5-4E59-92BA-40560C07F7C6}" type="presParOf" srcId="{65D27F3B-3488-498E-A8F9-0992A78F187B}" destId="{D2E11910-8643-47F4-9421-31BD947156A8}" srcOrd="1" destOrd="0" presId="urn:microsoft.com/office/officeart/2005/8/layout/hierarchy1"/>
    <dgm:cxn modelId="{9D0177E4-1D61-4D80-A99B-300D8FBDE8C8}" type="presParOf" srcId="{D2E11910-8643-47F4-9421-31BD947156A8}" destId="{6FA0F142-1801-413F-A87A-1CB3D8FFD52D}" srcOrd="0" destOrd="0" presId="urn:microsoft.com/office/officeart/2005/8/layout/hierarchy1"/>
    <dgm:cxn modelId="{94A39B50-6895-4C43-86F7-2D523B2B8F91}" type="presParOf" srcId="{6FA0F142-1801-413F-A87A-1CB3D8FFD52D}" destId="{24966E87-7F50-41B0-A549-957ECA38360F}" srcOrd="0" destOrd="0" presId="urn:microsoft.com/office/officeart/2005/8/layout/hierarchy1"/>
    <dgm:cxn modelId="{E00748EC-82F7-47B9-8102-3082D931AAB2}" type="presParOf" srcId="{6FA0F142-1801-413F-A87A-1CB3D8FFD52D}" destId="{0E7A2A46-FAFF-4D06-B65D-C4AA2C7FAA77}" srcOrd="1" destOrd="0" presId="urn:microsoft.com/office/officeart/2005/8/layout/hierarchy1"/>
    <dgm:cxn modelId="{FFDAC565-F1B8-4605-980C-60317C661BEE}" type="presParOf" srcId="{D2E11910-8643-47F4-9421-31BD947156A8}" destId="{89BDEA41-2970-4B50-844E-E6511F0A96F0}" srcOrd="1" destOrd="0" presId="urn:microsoft.com/office/officeart/2005/8/layout/hierarchy1"/>
    <dgm:cxn modelId="{B7AAEFB8-9141-4B11-A6B5-EEB8977510A2}" type="presParOf" srcId="{89BDEA41-2970-4B50-844E-E6511F0A96F0}" destId="{784DCB8D-5A1F-4960-ADA8-CAE2B0F5149D}" srcOrd="0" destOrd="0" presId="urn:microsoft.com/office/officeart/2005/8/layout/hierarchy1"/>
    <dgm:cxn modelId="{5D0D4898-113D-419F-97E5-E32C3D82BEFD}" type="presParOf" srcId="{89BDEA41-2970-4B50-844E-E6511F0A96F0}" destId="{EE55EF1C-CFD4-4B24-8CCC-83391A3884D1}" srcOrd="1" destOrd="0" presId="urn:microsoft.com/office/officeart/2005/8/layout/hierarchy1"/>
    <dgm:cxn modelId="{30669208-1204-4B7E-ABE8-8FFAE9659D86}" type="presParOf" srcId="{EE55EF1C-CFD4-4B24-8CCC-83391A3884D1}" destId="{E516221F-693E-492C-A402-9BE80348A11F}" srcOrd="0" destOrd="0" presId="urn:microsoft.com/office/officeart/2005/8/layout/hierarchy1"/>
    <dgm:cxn modelId="{652C098A-B38E-4F62-95FD-FC23C7E1DDE2}" type="presParOf" srcId="{E516221F-693E-492C-A402-9BE80348A11F}" destId="{7039381C-2B76-433E-A5DB-F099EDC7E391}" srcOrd="0" destOrd="0" presId="urn:microsoft.com/office/officeart/2005/8/layout/hierarchy1"/>
    <dgm:cxn modelId="{75F32FAB-AD79-4915-91EF-9BF0ACA6B6A7}" type="presParOf" srcId="{E516221F-693E-492C-A402-9BE80348A11F}" destId="{DA82F22B-9570-497E-9DFB-19850864F0A7}" srcOrd="1" destOrd="0" presId="urn:microsoft.com/office/officeart/2005/8/layout/hierarchy1"/>
    <dgm:cxn modelId="{E02DD54E-334E-4F38-9110-70CA263FB4B7}" type="presParOf" srcId="{EE55EF1C-CFD4-4B24-8CCC-83391A3884D1}" destId="{558EAF1C-2F1B-4FF0-9989-EA132E01E09A}" srcOrd="1" destOrd="0" presId="urn:microsoft.com/office/officeart/2005/8/layout/hierarchy1"/>
    <dgm:cxn modelId="{09D9719C-8034-4C53-BF40-11F96E0BE4D3}" type="presParOf" srcId="{89BDEA41-2970-4B50-844E-E6511F0A96F0}" destId="{24B92848-FE1F-4645-A8D6-5196E1E66756}" srcOrd="2" destOrd="0" presId="urn:microsoft.com/office/officeart/2005/8/layout/hierarchy1"/>
    <dgm:cxn modelId="{70158F09-B201-4476-97F1-7E5BB079CD17}" type="presParOf" srcId="{89BDEA41-2970-4B50-844E-E6511F0A96F0}" destId="{4252D1D9-88AE-4947-8C32-2345B8D0002D}" srcOrd="3" destOrd="0" presId="urn:microsoft.com/office/officeart/2005/8/layout/hierarchy1"/>
    <dgm:cxn modelId="{EFF5318C-F2C0-42A2-973F-0271E811C587}" type="presParOf" srcId="{4252D1D9-88AE-4947-8C32-2345B8D0002D}" destId="{4BE9C475-8467-45E7-B0E5-801CDB111D13}" srcOrd="0" destOrd="0" presId="urn:microsoft.com/office/officeart/2005/8/layout/hierarchy1"/>
    <dgm:cxn modelId="{6F7B46E0-A7FB-4886-A47E-2C2F84BA59EE}" type="presParOf" srcId="{4BE9C475-8467-45E7-B0E5-801CDB111D13}" destId="{8650329B-1F71-434F-9FB3-79BDA625DC92}" srcOrd="0" destOrd="0" presId="urn:microsoft.com/office/officeart/2005/8/layout/hierarchy1"/>
    <dgm:cxn modelId="{71DA66B7-903E-400E-8DDC-9E879AB938B2}" type="presParOf" srcId="{4BE9C475-8467-45E7-B0E5-801CDB111D13}" destId="{A7CB212D-DC80-4B8F-A2BF-192C9F9B9849}" srcOrd="1" destOrd="0" presId="urn:microsoft.com/office/officeart/2005/8/layout/hierarchy1"/>
    <dgm:cxn modelId="{701C1304-4F17-4062-97A0-AB2D81AA5719}" type="presParOf" srcId="{4252D1D9-88AE-4947-8C32-2345B8D0002D}" destId="{60518D58-7EE1-4FE5-BC08-6AE4549C2B4D}" srcOrd="1" destOrd="0" presId="urn:microsoft.com/office/officeart/2005/8/layout/hierarchy1"/>
    <dgm:cxn modelId="{B24CF902-4099-47DA-AF58-39BC0FBEE7C9}" type="presParOf" srcId="{89BDEA41-2970-4B50-844E-E6511F0A96F0}" destId="{6F35B3A2-952E-480B-8C3C-FBE07993FBBA}" srcOrd="4" destOrd="0" presId="urn:microsoft.com/office/officeart/2005/8/layout/hierarchy1"/>
    <dgm:cxn modelId="{A3945FD2-230F-445E-BA13-6819140D3360}" type="presParOf" srcId="{89BDEA41-2970-4B50-844E-E6511F0A96F0}" destId="{E48DD39C-EE2E-43AC-92F2-A488CB302CD0}" srcOrd="5" destOrd="0" presId="urn:microsoft.com/office/officeart/2005/8/layout/hierarchy1"/>
    <dgm:cxn modelId="{AA5FBC15-FB57-4D4A-8B82-293364845F0D}" type="presParOf" srcId="{E48DD39C-EE2E-43AC-92F2-A488CB302CD0}" destId="{1B21B94C-EF83-4C97-A783-E98FD9138F2C}" srcOrd="0" destOrd="0" presId="urn:microsoft.com/office/officeart/2005/8/layout/hierarchy1"/>
    <dgm:cxn modelId="{DA598FE4-343C-4130-857C-9BF2E579FF58}" type="presParOf" srcId="{1B21B94C-EF83-4C97-A783-E98FD9138F2C}" destId="{B974AD03-7968-4094-A4FB-B431831FBD49}" srcOrd="0" destOrd="0" presId="urn:microsoft.com/office/officeart/2005/8/layout/hierarchy1"/>
    <dgm:cxn modelId="{23C12E8D-0B89-4AAD-84F0-B0C79125D34D}" type="presParOf" srcId="{1B21B94C-EF83-4C97-A783-E98FD9138F2C}" destId="{8E6DFB9B-122E-4983-92F8-C245A4BBA625}" srcOrd="1" destOrd="0" presId="urn:microsoft.com/office/officeart/2005/8/layout/hierarchy1"/>
    <dgm:cxn modelId="{3ECB7837-A784-465B-8441-879CE4A20DBA}" type="presParOf" srcId="{E48DD39C-EE2E-43AC-92F2-A488CB302CD0}" destId="{831B147D-1BBB-476B-A710-BC83D680D2EE}" srcOrd="1" destOrd="0" presId="urn:microsoft.com/office/officeart/2005/8/layout/hierarchy1"/>
    <dgm:cxn modelId="{A76E0C74-1EF4-47CB-BE50-EAC38CD28987}" type="presParOf" srcId="{89BDEA41-2970-4B50-844E-E6511F0A96F0}" destId="{DB38F0E0-E8E0-4612-A0FF-5D670970858E}" srcOrd="6" destOrd="0" presId="urn:microsoft.com/office/officeart/2005/8/layout/hierarchy1"/>
    <dgm:cxn modelId="{9D27D642-A535-4B4B-BEAA-32573519971E}" type="presParOf" srcId="{89BDEA41-2970-4B50-844E-E6511F0A96F0}" destId="{D06DC995-94FF-45AC-9811-8AC77255E3B0}" srcOrd="7" destOrd="0" presId="urn:microsoft.com/office/officeart/2005/8/layout/hierarchy1"/>
    <dgm:cxn modelId="{A016E378-B500-46C6-9419-D08A297D0D80}" type="presParOf" srcId="{D06DC995-94FF-45AC-9811-8AC77255E3B0}" destId="{75DEC47D-B351-46BA-98E5-B1A53350B477}" srcOrd="0" destOrd="0" presId="urn:microsoft.com/office/officeart/2005/8/layout/hierarchy1"/>
    <dgm:cxn modelId="{824806C2-8C01-456C-99E9-DC6BB37E5287}" type="presParOf" srcId="{75DEC47D-B351-46BA-98E5-B1A53350B477}" destId="{119201B1-9B40-4527-94EE-F669A976F084}" srcOrd="0" destOrd="0" presId="urn:microsoft.com/office/officeart/2005/8/layout/hierarchy1"/>
    <dgm:cxn modelId="{8467250F-6F18-4089-959E-4A3F44F2FFB6}" type="presParOf" srcId="{75DEC47D-B351-46BA-98E5-B1A53350B477}" destId="{8AA6FFAE-14B2-4735-AF96-DDE74017ABCA}" srcOrd="1" destOrd="0" presId="urn:microsoft.com/office/officeart/2005/8/layout/hierarchy1"/>
    <dgm:cxn modelId="{EBB1A52E-7171-4BC2-83C5-E0463EA0A734}" type="presParOf" srcId="{D06DC995-94FF-45AC-9811-8AC77255E3B0}" destId="{679A5ED7-8C63-4514-87D6-F59E1405BC8F}" srcOrd="1" destOrd="0" presId="urn:microsoft.com/office/officeart/2005/8/layout/hierarchy1"/>
    <dgm:cxn modelId="{6AE5EC96-454A-4E08-997F-AD4619C695BE}" type="presParOf" srcId="{65D27F3B-3488-498E-A8F9-0992A78F187B}" destId="{4540C7DD-36B5-415E-8F82-1D3FB9AF80E2}" srcOrd="2" destOrd="0" presId="urn:microsoft.com/office/officeart/2005/8/layout/hierarchy1"/>
    <dgm:cxn modelId="{B10B9221-A274-4BB1-A0E6-E263D5C16FE2}" type="presParOf" srcId="{65D27F3B-3488-498E-A8F9-0992A78F187B}" destId="{F9F59AD8-0E3A-42F4-8003-A166029B59EB}" srcOrd="3" destOrd="0" presId="urn:microsoft.com/office/officeart/2005/8/layout/hierarchy1"/>
    <dgm:cxn modelId="{0DE70604-A067-48DD-89A9-791173EA12DD}" type="presParOf" srcId="{F9F59AD8-0E3A-42F4-8003-A166029B59EB}" destId="{355D3A26-C645-46E0-A8C0-1AC294F13D9A}" srcOrd="0" destOrd="0" presId="urn:microsoft.com/office/officeart/2005/8/layout/hierarchy1"/>
    <dgm:cxn modelId="{02040BA6-3479-470B-9CA2-08C659F2EE36}" type="presParOf" srcId="{355D3A26-C645-46E0-A8C0-1AC294F13D9A}" destId="{1BBFEA34-143E-49CA-B307-3ABBB213161A}" srcOrd="0" destOrd="0" presId="urn:microsoft.com/office/officeart/2005/8/layout/hierarchy1"/>
    <dgm:cxn modelId="{C576A216-6988-4158-B9B4-54F3CAE37A37}" type="presParOf" srcId="{355D3A26-C645-46E0-A8C0-1AC294F13D9A}" destId="{D238F443-1C00-422B-A200-64730BB6774C}" srcOrd="1" destOrd="0" presId="urn:microsoft.com/office/officeart/2005/8/layout/hierarchy1"/>
    <dgm:cxn modelId="{BCEBC6C6-E232-498E-ADD3-073D1B615714}" type="presParOf" srcId="{F9F59AD8-0E3A-42F4-8003-A166029B59EB}" destId="{A795CFF7-5486-48A4-AD6C-A10B008761EB}" srcOrd="1" destOrd="0" presId="urn:microsoft.com/office/officeart/2005/8/layout/hierarchy1"/>
    <dgm:cxn modelId="{7F1E1449-BE1E-4A03-9247-31A1447B9656}" type="presParOf" srcId="{65D27F3B-3488-498E-A8F9-0992A78F187B}" destId="{27FE42D9-710C-4E1E-8708-1A4EA6A3F3C5}" srcOrd="4" destOrd="0" presId="urn:microsoft.com/office/officeart/2005/8/layout/hierarchy1"/>
    <dgm:cxn modelId="{B60715EB-492C-414C-A084-B3044BF4F839}" type="presParOf" srcId="{65D27F3B-3488-498E-A8F9-0992A78F187B}" destId="{7E25F079-0E54-4633-BD95-AA9F487DA2F3}" srcOrd="5" destOrd="0" presId="urn:microsoft.com/office/officeart/2005/8/layout/hierarchy1"/>
    <dgm:cxn modelId="{6072001F-0DE8-4882-824D-D30FE1EE3E53}" type="presParOf" srcId="{7E25F079-0E54-4633-BD95-AA9F487DA2F3}" destId="{F0AA0D32-AD3A-4B45-BB96-0E555B3DD736}" srcOrd="0" destOrd="0" presId="urn:microsoft.com/office/officeart/2005/8/layout/hierarchy1"/>
    <dgm:cxn modelId="{27846EBF-E734-4A01-8AA9-16BC9A1ACB89}" type="presParOf" srcId="{F0AA0D32-AD3A-4B45-BB96-0E555B3DD736}" destId="{81BE6CD3-1EDE-47F3-A6C8-18286233CBBC}" srcOrd="0" destOrd="0" presId="urn:microsoft.com/office/officeart/2005/8/layout/hierarchy1"/>
    <dgm:cxn modelId="{4ED23835-27C9-4D10-90F2-E52D0D38E0C2}" type="presParOf" srcId="{F0AA0D32-AD3A-4B45-BB96-0E555B3DD736}" destId="{964FE075-4669-4FBD-9ECD-810C0947707B}" srcOrd="1" destOrd="0" presId="urn:microsoft.com/office/officeart/2005/8/layout/hierarchy1"/>
    <dgm:cxn modelId="{0F5FA52D-D3B4-403B-9A37-5E73D3A78525}" type="presParOf" srcId="{7E25F079-0E54-4633-BD95-AA9F487DA2F3}" destId="{9630EE97-E3A2-4AFD-B3D3-66FB400264D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FE42D9-710C-4E1E-8708-1A4EA6A3F3C5}">
      <dsp:nvSpPr>
        <dsp:cNvPr id="0" name=""/>
        <dsp:cNvSpPr/>
      </dsp:nvSpPr>
      <dsp:spPr>
        <a:xfrm>
          <a:off x="5429004" y="1254011"/>
          <a:ext cx="1865322" cy="443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478"/>
              </a:lnTo>
              <a:lnTo>
                <a:pt x="1865322" y="302478"/>
              </a:lnTo>
              <a:lnTo>
                <a:pt x="1865322" y="4438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40C7DD-36B5-415E-8F82-1D3FB9AF80E2}">
      <dsp:nvSpPr>
        <dsp:cNvPr id="0" name=""/>
        <dsp:cNvSpPr/>
      </dsp:nvSpPr>
      <dsp:spPr>
        <a:xfrm>
          <a:off x="5383284" y="1254011"/>
          <a:ext cx="91440" cy="4438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38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38F0E0-E8E0-4612-A0FF-5D670970858E}">
      <dsp:nvSpPr>
        <dsp:cNvPr id="0" name=""/>
        <dsp:cNvSpPr/>
      </dsp:nvSpPr>
      <dsp:spPr>
        <a:xfrm>
          <a:off x="3563682" y="2666993"/>
          <a:ext cx="2797983" cy="443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478"/>
              </a:lnTo>
              <a:lnTo>
                <a:pt x="2797983" y="302478"/>
              </a:lnTo>
              <a:lnTo>
                <a:pt x="2797983" y="4438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35B3A2-952E-480B-8C3C-FBE07993FBBA}">
      <dsp:nvSpPr>
        <dsp:cNvPr id="0" name=""/>
        <dsp:cNvSpPr/>
      </dsp:nvSpPr>
      <dsp:spPr>
        <a:xfrm>
          <a:off x="3563682" y="2666993"/>
          <a:ext cx="932661" cy="443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478"/>
              </a:lnTo>
              <a:lnTo>
                <a:pt x="932661" y="302478"/>
              </a:lnTo>
              <a:lnTo>
                <a:pt x="932661" y="4438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B92848-FE1F-4645-A8D6-5196E1E66756}">
      <dsp:nvSpPr>
        <dsp:cNvPr id="0" name=""/>
        <dsp:cNvSpPr/>
      </dsp:nvSpPr>
      <dsp:spPr>
        <a:xfrm>
          <a:off x="2631020" y="2666993"/>
          <a:ext cx="932661" cy="443861"/>
        </a:xfrm>
        <a:custGeom>
          <a:avLst/>
          <a:gdLst/>
          <a:ahLst/>
          <a:cxnLst/>
          <a:rect l="0" t="0" r="0" b="0"/>
          <a:pathLst>
            <a:path>
              <a:moveTo>
                <a:pt x="932661" y="0"/>
              </a:moveTo>
              <a:lnTo>
                <a:pt x="932661" y="302478"/>
              </a:lnTo>
              <a:lnTo>
                <a:pt x="0" y="302478"/>
              </a:lnTo>
              <a:lnTo>
                <a:pt x="0" y="4438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4DCB8D-5A1F-4960-ADA8-CAE2B0F5149D}">
      <dsp:nvSpPr>
        <dsp:cNvPr id="0" name=""/>
        <dsp:cNvSpPr/>
      </dsp:nvSpPr>
      <dsp:spPr>
        <a:xfrm>
          <a:off x="765698" y="2666993"/>
          <a:ext cx="2797983" cy="443861"/>
        </a:xfrm>
        <a:custGeom>
          <a:avLst/>
          <a:gdLst/>
          <a:ahLst/>
          <a:cxnLst/>
          <a:rect l="0" t="0" r="0" b="0"/>
          <a:pathLst>
            <a:path>
              <a:moveTo>
                <a:pt x="2797983" y="0"/>
              </a:moveTo>
              <a:lnTo>
                <a:pt x="2797983" y="302478"/>
              </a:lnTo>
              <a:lnTo>
                <a:pt x="0" y="302478"/>
              </a:lnTo>
              <a:lnTo>
                <a:pt x="0" y="4438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5D1A0-CCD9-4362-80D0-CD6127EE33FC}">
      <dsp:nvSpPr>
        <dsp:cNvPr id="0" name=""/>
        <dsp:cNvSpPr/>
      </dsp:nvSpPr>
      <dsp:spPr>
        <a:xfrm>
          <a:off x="3563682" y="1254011"/>
          <a:ext cx="1865322" cy="443861"/>
        </a:xfrm>
        <a:custGeom>
          <a:avLst/>
          <a:gdLst/>
          <a:ahLst/>
          <a:cxnLst/>
          <a:rect l="0" t="0" r="0" b="0"/>
          <a:pathLst>
            <a:path>
              <a:moveTo>
                <a:pt x="1865322" y="0"/>
              </a:moveTo>
              <a:lnTo>
                <a:pt x="1865322" y="302478"/>
              </a:lnTo>
              <a:lnTo>
                <a:pt x="0" y="302478"/>
              </a:lnTo>
              <a:lnTo>
                <a:pt x="0" y="4438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8BC615-5BFF-4FD2-BA8F-D5EB280EA9A5}">
      <dsp:nvSpPr>
        <dsp:cNvPr id="0" name=""/>
        <dsp:cNvSpPr/>
      </dsp:nvSpPr>
      <dsp:spPr>
        <a:xfrm>
          <a:off x="4665917" y="284891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0AE102-E251-4827-9428-DD8B1A370D5C}">
      <dsp:nvSpPr>
        <dsp:cNvPr id="0" name=""/>
        <dsp:cNvSpPr/>
      </dsp:nvSpPr>
      <dsp:spPr>
        <a:xfrm>
          <a:off x="4835492" y="445987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dirty="0" smtClean="0"/>
            <a:t>تتكون النيوكليتيدات من ثلاث عناصر متصلة مع بعضها :</a:t>
          </a:r>
          <a:endParaRPr lang="en-GB" sz="1700" kern="1200" dirty="0"/>
        </a:p>
      </dsp:txBody>
      <dsp:txXfrm>
        <a:off x="4863877" y="474372"/>
        <a:ext cx="1469402" cy="912349"/>
      </dsp:txXfrm>
    </dsp:sp>
    <dsp:sp modelId="{24966E87-7F50-41B0-A549-957ECA38360F}">
      <dsp:nvSpPr>
        <dsp:cNvPr id="0" name=""/>
        <dsp:cNvSpPr/>
      </dsp:nvSpPr>
      <dsp:spPr>
        <a:xfrm>
          <a:off x="2800595" y="1697873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7A2A46-FAFF-4D06-B65D-C4AA2C7FAA77}">
      <dsp:nvSpPr>
        <dsp:cNvPr id="0" name=""/>
        <dsp:cNvSpPr/>
      </dsp:nvSpPr>
      <dsp:spPr>
        <a:xfrm>
          <a:off x="2970170" y="1858969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smtClean="0"/>
            <a:t>قاعدة نيتروجينية </a:t>
          </a:r>
          <a:r>
            <a:rPr lang="en-US" sz="1700" b="1" kern="1200" smtClean="0"/>
            <a:t>Nitrogenic </a:t>
          </a:r>
          <a:endParaRPr lang="en-GB" sz="1700" kern="1200"/>
        </a:p>
      </dsp:txBody>
      <dsp:txXfrm>
        <a:off x="2998555" y="1887354"/>
        <a:ext cx="1469402" cy="912349"/>
      </dsp:txXfrm>
    </dsp:sp>
    <dsp:sp modelId="{7039381C-2B76-433E-A5DB-F099EDC7E391}">
      <dsp:nvSpPr>
        <dsp:cNvPr id="0" name=""/>
        <dsp:cNvSpPr/>
      </dsp:nvSpPr>
      <dsp:spPr>
        <a:xfrm>
          <a:off x="2611" y="3110855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82F22B-9570-497E-9DFB-19850864F0A7}">
      <dsp:nvSpPr>
        <dsp:cNvPr id="0" name=""/>
        <dsp:cNvSpPr/>
      </dsp:nvSpPr>
      <dsp:spPr>
        <a:xfrm>
          <a:off x="172186" y="3271951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dirty="0" smtClean="0"/>
            <a:t>سيتوسين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err="1" smtClean="0"/>
            <a:t>Cytosince</a:t>
          </a:r>
          <a:r>
            <a:rPr lang="en-GB" sz="1700" kern="1200" dirty="0" smtClean="0"/>
            <a:t> </a:t>
          </a:r>
          <a:endParaRPr lang="en-GB" sz="1700" kern="1200" dirty="0"/>
        </a:p>
      </dsp:txBody>
      <dsp:txXfrm>
        <a:off x="200571" y="3300336"/>
        <a:ext cx="1469402" cy="912349"/>
      </dsp:txXfrm>
    </dsp:sp>
    <dsp:sp modelId="{8650329B-1F71-434F-9FB3-79BDA625DC92}">
      <dsp:nvSpPr>
        <dsp:cNvPr id="0" name=""/>
        <dsp:cNvSpPr/>
      </dsp:nvSpPr>
      <dsp:spPr>
        <a:xfrm>
          <a:off x="1867934" y="3110855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CB212D-DC80-4B8F-A2BF-192C9F9B9849}">
      <dsp:nvSpPr>
        <dsp:cNvPr id="0" name=""/>
        <dsp:cNvSpPr/>
      </dsp:nvSpPr>
      <dsp:spPr>
        <a:xfrm>
          <a:off x="2037509" y="3271951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dirty="0" smtClean="0"/>
            <a:t>جوانين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Guanine</a:t>
          </a:r>
          <a:endParaRPr lang="en-GB" sz="1700" kern="1200" dirty="0"/>
        </a:p>
      </dsp:txBody>
      <dsp:txXfrm>
        <a:off x="2065894" y="3300336"/>
        <a:ext cx="1469402" cy="912349"/>
      </dsp:txXfrm>
    </dsp:sp>
    <dsp:sp modelId="{B974AD03-7968-4094-A4FB-B431831FBD49}">
      <dsp:nvSpPr>
        <dsp:cNvPr id="0" name=""/>
        <dsp:cNvSpPr/>
      </dsp:nvSpPr>
      <dsp:spPr>
        <a:xfrm>
          <a:off x="3733256" y="3110855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6DFB9B-122E-4983-92F8-C245A4BBA625}">
      <dsp:nvSpPr>
        <dsp:cNvPr id="0" name=""/>
        <dsp:cNvSpPr/>
      </dsp:nvSpPr>
      <dsp:spPr>
        <a:xfrm>
          <a:off x="3902831" y="3271951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dirty="0" smtClean="0"/>
            <a:t>ثاينين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err="1" smtClean="0"/>
            <a:t>Thynine</a:t>
          </a:r>
          <a:endParaRPr lang="en-GB" sz="1700" kern="1200" dirty="0"/>
        </a:p>
      </dsp:txBody>
      <dsp:txXfrm>
        <a:off x="3931216" y="3300336"/>
        <a:ext cx="1469402" cy="912349"/>
      </dsp:txXfrm>
    </dsp:sp>
    <dsp:sp modelId="{119201B1-9B40-4527-94EE-F669A976F084}">
      <dsp:nvSpPr>
        <dsp:cNvPr id="0" name=""/>
        <dsp:cNvSpPr/>
      </dsp:nvSpPr>
      <dsp:spPr>
        <a:xfrm>
          <a:off x="5598579" y="3110855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A6FFAE-14B2-4735-AF96-DDE74017ABCA}">
      <dsp:nvSpPr>
        <dsp:cNvPr id="0" name=""/>
        <dsp:cNvSpPr/>
      </dsp:nvSpPr>
      <dsp:spPr>
        <a:xfrm>
          <a:off x="5768153" y="3271951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dirty="0" smtClean="0"/>
            <a:t>أدنين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dirty="0" smtClean="0"/>
            <a:t>  </a:t>
          </a:r>
          <a:r>
            <a:rPr lang="en-GB" sz="1700" kern="1200" dirty="0" smtClean="0"/>
            <a:t>Adenine</a:t>
          </a:r>
          <a:endParaRPr lang="en-GB" sz="1700" kern="1200" dirty="0"/>
        </a:p>
      </dsp:txBody>
      <dsp:txXfrm>
        <a:off x="5796538" y="3300336"/>
        <a:ext cx="1469402" cy="912349"/>
      </dsp:txXfrm>
    </dsp:sp>
    <dsp:sp modelId="{1BBFEA34-143E-49CA-B307-3ABBB213161A}">
      <dsp:nvSpPr>
        <dsp:cNvPr id="0" name=""/>
        <dsp:cNvSpPr/>
      </dsp:nvSpPr>
      <dsp:spPr>
        <a:xfrm>
          <a:off x="4665917" y="1697873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38F443-1C00-422B-A200-64730BB6774C}">
      <dsp:nvSpPr>
        <dsp:cNvPr id="0" name=""/>
        <dsp:cNvSpPr/>
      </dsp:nvSpPr>
      <dsp:spPr>
        <a:xfrm>
          <a:off x="4835492" y="1858969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مجموعة فوسفات </a:t>
          </a:r>
          <a:r>
            <a:rPr lang="en-US" sz="1700" b="1" kern="1200" dirty="0" smtClean="0"/>
            <a:t>Phosphate </a:t>
          </a:r>
          <a:endParaRPr lang="ar-AE" sz="1700" kern="1200" dirty="0" smtClean="0"/>
        </a:p>
      </dsp:txBody>
      <dsp:txXfrm>
        <a:off x="4863877" y="1887354"/>
        <a:ext cx="1469402" cy="912349"/>
      </dsp:txXfrm>
    </dsp:sp>
    <dsp:sp modelId="{81BE6CD3-1EDE-47F3-A6C8-18286233CBBC}">
      <dsp:nvSpPr>
        <dsp:cNvPr id="0" name=""/>
        <dsp:cNvSpPr/>
      </dsp:nvSpPr>
      <dsp:spPr>
        <a:xfrm>
          <a:off x="6531240" y="1697873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4FE075-4669-4FBD-9ECD-810C0947707B}">
      <dsp:nvSpPr>
        <dsp:cNvPr id="0" name=""/>
        <dsp:cNvSpPr/>
      </dsp:nvSpPr>
      <dsp:spPr>
        <a:xfrm>
          <a:off x="6700815" y="1858969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سكر خماسي منقوص الأكسيجين </a:t>
          </a:r>
          <a:r>
            <a:rPr lang="en-US" sz="1700" b="1" kern="1200" dirty="0" err="1" smtClean="0"/>
            <a:t>Deoxyribose</a:t>
          </a:r>
          <a:r>
            <a:rPr lang="en-US" sz="1700" b="1" kern="1200" dirty="0" smtClean="0"/>
            <a:t> </a:t>
          </a:r>
          <a:endParaRPr lang="en-GB" sz="1700" kern="1200" dirty="0"/>
        </a:p>
      </dsp:txBody>
      <dsp:txXfrm>
        <a:off x="6729200" y="1887354"/>
        <a:ext cx="1469402" cy="9123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D18381-5852-44AE-8C48-C28E539CA187}" type="datetimeFigureOut">
              <a:rPr lang="en-GB" smtClean="0"/>
              <a:t>09/12/2015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8C35C-7696-4D9D-8660-A943B5696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253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C35C-7696-4D9D-8660-A943B569663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0732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9165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179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C35C-7696-4D9D-8660-A943B569663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2979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C35C-7696-4D9D-8660-A943B569663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929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974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210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3851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3851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6327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814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مراجعة سريعة لمفردات مقرر علم النفس الحيوي 2</a:t>
            </a:r>
            <a:br>
              <a:rPr lang="ar-AE" dirty="0" smtClean="0"/>
            </a:br>
            <a:r>
              <a:rPr lang="ar-AE" dirty="0" smtClean="0"/>
              <a:t>الجزء النظري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ar-AE" dirty="0" smtClean="0">
                <a:solidFill>
                  <a:schemeClr val="tx1"/>
                </a:solidFill>
              </a:rPr>
              <a:t>د.سمية النجاشي </a:t>
            </a:r>
          </a:p>
          <a:p>
            <a:endParaRPr lang="ar-AE" dirty="0">
              <a:solidFill>
                <a:schemeClr val="tx1"/>
              </a:solidFill>
            </a:endParaRPr>
          </a:p>
          <a:p>
            <a:r>
              <a:rPr lang="ar-AE" u="sng" dirty="0" smtClean="0">
                <a:solidFill>
                  <a:schemeClr val="accent2">
                    <a:lumMod val="50000"/>
                  </a:schemeClr>
                </a:solidFill>
              </a:rPr>
              <a:t>ملاحظة </a:t>
            </a:r>
          </a:p>
          <a:p>
            <a:r>
              <a:rPr lang="ar-AE" dirty="0" smtClean="0">
                <a:solidFill>
                  <a:schemeClr val="tx1"/>
                </a:solidFill>
              </a:rPr>
              <a:t>هذه الشرائح لا تشمل كامل المنهج ،وإنما تركز على بعض النقاط التي تعثرت فيها الطالبات في الختبارات الدورية .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43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6200" y="1611630"/>
            <a:ext cx="8610600" cy="4953000"/>
          </a:xfrm>
          <a:prstGeom prst="ellipse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304800"/>
            <a:ext cx="8229600" cy="1143000"/>
          </a:xfrm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الخطوة الأولى : النسخ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11730" y="2286000"/>
            <a:ext cx="609600" cy="3505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G</a:t>
            </a: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6" name="Rectangle 5"/>
          <p:cNvSpPr/>
          <p:nvPr/>
        </p:nvSpPr>
        <p:spPr>
          <a:xfrm>
            <a:off x="4724400" y="2297430"/>
            <a:ext cx="609600" cy="3581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G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C</a:t>
            </a: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G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3" name="Cloud 2"/>
          <p:cNvSpPr/>
          <p:nvPr/>
        </p:nvSpPr>
        <p:spPr>
          <a:xfrm>
            <a:off x="2895600" y="2484120"/>
            <a:ext cx="1219200" cy="762000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أنزيم البلمرة1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769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81000"/>
            <a:ext cx="8153400" cy="6019800"/>
          </a:xfrm>
          <a:prstGeom prst="rect">
            <a:avLst/>
          </a:prstGeom>
          <a:noFill/>
          <a:ln w="1936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33400" y="609600"/>
            <a:ext cx="392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dirty="0" smtClean="0"/>
              <a:t>الشبكة الأندوربلازمية الخشنة 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705600" y="1295400"/>
            <a:ext cx="685800" cy="441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U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G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G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U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G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U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6" name="Oval 5"/>
          <p:cNvSpPr/>
          <p:nvPr/>
        </p:nvSpPr>
        <p:spPr>
          <a:xfrm>
            <a:off x="708660" y="5128260"/>
            <a:ext cx="1809750" cy="533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b="1" dirty="0" smtClean="0">
                <a:solidFill>
                  <a:schemeClr val="tx1"/>
                </a:solidFill>
              </a:rPr>
              <a:t>ريبوسوم 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838200" y="5562600"/>
            <a:ext cx="1809750" cy="533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b="1" dirty="0" smtClean="0">
                <a:solidFill>
                  <a:schemeClr val="tx1"/>
                </a:solidFill>
              </a:rPr>
              <a:t>ريبوسوم 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82980" y="2590800"/>
            <a:ext cx="685800" cy="5334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1962150" y="2446020"/>
            <a:ext cx="685800" cy="5334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1552575" y="2057400"/>
            <a:ext cx="685800" cy="533400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982980" y="3276600"/>
            <a:ext cx="1322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dirty="0" smtClean="0"/>
              <a:t>أحماض أمينية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353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أسئلة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AE" b="1" u="sng" dirty="0" smtClean="0"/>
              <a:t>(</a:t>
            </a:r>
            <a:r>
              <a:rPr lang="ar-AE" b="1" u="sng" dirty="0"/>
              <a:t>√) </a:t>
            </a:r>
            <a:r>
              <a:rPr lang="ar-AE" b="1" u="sng" dirty="0" smtClean="0"/>
              <a:t>أم (×) :</a:t>
            </a:r>
          </a:p>
          <a:p>
            <a:pPr algn="r" rtl="1"/>
            <a:r>
              <a:rPr lang="ar-SA" dirty="0"/>
              <a:t>في مرحلة الترجمة لبناء البروتين يقوم </a:t>
            </a:r>
            <a:r>
              <a:rPr lang="en-GB" dirty="0" err="1"/>
              <a:t>rRNA</a:t>
            </a:r>
            <a:r>
              <a:rPr lang="ar-AE" dirty="0"/>
              <a:t> بربط الأحماض الأمينية ببعضها بروابط نيتروجينية.</a:t>
            </a:r>
            <a:endParaRPr lang="en-GB" dirty="0"/>
          </a:p>
          <a:p>
            <a:pPr algn="r" rtl="1"/>
            <a:r>
              <a:rPr lang="ar-SA" dirty="0"/>
              <a:t>عدد الأحماض الأمينية التي تدخل في صنع البروتين في جسم الإنسان هو 64 حمض أميني.</a:t>
            </a:r>
            <a:endParaRPr lang="en-GB" dirty="0"/>
          </a:p>
          <a:p>
            <a:pPr algn="r" rtl="1"/>
            <a:r>
              <a:rPr lang="ar-SA" dirty="0"/>
              <a:t>تتكون النيوكليتيدات على شريط </a:t>
            </a:r>
            <a:r>
              <a:rPr lang="en-GB" dirty="0"/>
              <a:t>DNA</a:t>
            </a:r>
            <a:r>
              <a:rPr lang="ar-SA" dirty="0"/>
              <a:t> من سكر ريبوزي ومجموعة فوسفات وقواعد نيتروجينية .</a:t>
            </a:r>
            <a:endParaRPr lang="en-GB" dirty="0"/>
          </a:p>
          <a:p>
            <a:pPr algn="r" rtl="1"/>
            <a:r>
              <a:rPr lang="ar-SA" dirty="0"/>
              <a:t>يقوم أنزيم البلمرة (2) بنسخ القواعد النيتروجينية من شريط الـ </a:t>
            </a:r>
            <a:r>
              <a:rPr lang="en-GB" dirty="0"/>
              <a:t>DNA</a:t>
            </a:r>
            <a:r>
              <a:rPr lang="ar-SA" dirty="0"/>
              <a:t> إلى شريط </a:t>
            </a:r>
            <a:r>
              <a:rPr lang="en-GB" dirty="0"/>
              <a:t>mRNA</a:t>
            </a:r>
            <a:r>
              <a:rPr lang="ar-SA" dirty="0"/>
              <a:t> .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527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أسئلة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AE" b="1" u="sng" dirty="0" smtClean="0"/>
              <a:t>(</a:t>
            </a:r>
            <a:r>
              <a:rPr lang="ar-AE" b="1" u="sng" dirty="0"/>
              <a:t>√) </a:t>
            </a:r>
            <a:r>
              <a:rPr lang="ar-AE" b="1" u="sng" dirty="0" smtClean="0"/>
              <a:t>أم (×) :</a:t>
            </a:r>
          </a:p>
          <a:p>
            <a:pPr algn="r" rtl="1"/>
            <a:r>
              <a:rPr lang="ar-SA" dirty="0"/>
              <a:t>في مرحلة الترجمة لبناء البروتين يقوم </a:t>
            </a:r>
            <a:r>
              <a:rPr lang="en-GB" dirty="0" err="1"/>
              <a:t>rRNA</a:t>
            </a:r>
            <a:r>
              <a:rPr lang="ar-AE" dirty="0"/>
              <a:t> بربط الأحماض الأمينية ببعضها </a:t>
            </a:r>
            <a:r>
              <a:rPr lang="ar-AE" u="sng" dirty="0"/>
              <a:t>بروابط نيتروجينية</a:t>
            </a:r>
            <a:r>
              <a:rPr lang="ar-AE" dirty="0" smtClean="0"/>
              <a:t>.(خطأ)</a:t>
            </a:r>
            <a:endParaRPr lang="en-GB" dirty="0"/>
          </a:p>
          <a:p>
            <a:pPr algn="r" rtl="1"/>
            <a:r>
              <a:rPr lang="ar-SA" dirty="0"/>
              <a:t>عدد الأحماض الأمينية التي تدخل في صنع البروتين في جسم الإنسان هو </a:t>
            </a:r>
            <a:r>
              <a:rPr lang="ar-SA" u="sng" dirty="0"/>
              <a:t>64</a:t>
            </a:r>
            <a:r>
              <a:rPr lang="ar-SA" dirty="0"/>
              <a:t> حمض أميني</a:t>
            </a:r>
            <a:r>
              <a:rPr lang="ar-SA" dirty="0" smtClean="0"/>
              <a:t>.</a:t>
            </a:r>
            <a:r>
              <a:rPr lang="ar-AE" dirty="0" smtClean="0"/>
              <a:t>(خطأ)</a:t>
            </a:r>
            <a:endParaRPr lang="en-GB" dirty="0"/>
          </a:p>
          <a:p>
            <a:pPr algn="r" rtl="1"/>
            <a:r>
              <a:rPr lang="ar-SA" dirty="0"/>
              <a:t>تتكون النيوكليتيدات على شريط </a:t>
            </a:r>
            <a:r>
              <a:rPr lang="en-GB" dirty="0"/>
              <a:t>DNA</a:t>
            </a:r>
            <a:r>
              <a:rPr lang="ar-SA" dirty="0"/>
              <a:t> من </a:t>
            </a:r>
            <a:r>
              <a:rPr lang="ar-SA" u="sng" dirty="0"/>
              <a:t>سكر ريبوزي </a:t>
            </a:r>
            <a:r>
              <a:rPr lang="ar-SA" dirty="0"/>
              <a:t>ومجموعة فوسفات وقواعد نيتروجينية </a:t>
            </a:r>
            <a:r>
              <a:rPr lang="ar-SA" dirty="0" smtClean="0"/>
              <a:t>.</a:t>
            </a:r>
            <a:r>
              <a:rPr lang="ar-AE" dirty="0" smtClean="0"/>
              <a:t>(خطأ)</a:t>
            </a:r>
            <a:endParaRPr lang="en-GB" dirty="0"/>
          </a:p>
          <a:p>
            <a:pPr algn="r" rtl="1"/>
            <a:r>
              <a:rPr lang="ar-SA" dirty="0"/>
              <a:t>يقوم أنزيم البلمرة (2) بنسخ القواعد النيتروجينية من شريط الـ </a:t>
            </a:r>
            <a:r>
              <a:rPr lang="en-GB" dirty="0"/>
              <a:t>DNA</a:t>
            </a:r>
            <a:r>
              <a:rPr lang="ar-SA" dirty="0"/>
              <a:t> إلى شريط </a:t>
            </a:r>
            <a:r>
              <a:rPr lang="en-GB" dirty="0"/>
              <a:t>mRNA</a:t>
            </a:r>
            <a:r>
              <a:rPr lang="ar-SA" dirty="0"/>
              <a:t> </a:t>
            </a:r>
            <a:r>
              <a:rPr lang="ar-SA" dirty="0" smtClean="0"/>
              <a:t>.</a:t>
            </a:r>
            <a:r>
              <a:rPr lang="ar-AE" dirty="0" smtClean="0"/>
              <a:t>(صح)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091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وراثة بعض الصفات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نبذة تاريخية </a:t>
            </a:r>
          </a:p>
          <a:p>
            <a:pPr algn="r" rtl="1"/>
            <a:r>
              <a:rPr lang="ar-AE" dirty="0" smtClean="0"/>
              <a:t>المقارنة بين الانقسام الميتوزي والميوزي </a:t>
            </a:r>
          </a:p>
          <a:p>
            <a:pPr algn="r" rtl="1"/>
            <a:r>
              <a:rPr lang="ar-AE" dirty="0" smtClean="0"/>
              <a:t>طرق انتقال الصفات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35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هناك عمليتان لانتقال رئيسيتان لانتقال المادة الوراثية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rtl="1"/>
            <a:r>
              <a:rPr lang="ar-AE" dirty="0" smtClean="0"/>
              <a:t>الانقسام الميوزي الاختزالي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 algn="just" rtl="1"/>
            <a:r>
              <a:rPr lang="ar-AE" b="1" dirty="0" smtClean="0"/>
              <a:t>تنتج أربع خلايا مختلفتان بسبب ظاهرة العبور .</a:t>
            </a:r>
          </a:p>
          <a:p>
            <a:pPr lvl="0" algn="just" rtl="1"/>
            <a:r>
              <a:rPr lang="ar-AE" b="1" dirty="0" smtClean="0"/>
              <a:t>23 كلوروسومفي كل خلية </a:t>
            </a:r>
          </a:p>
          <a:p>
            <a:pPr lvl="0" algn="just" rtl="1"/>
            <a:r>
              <a:rPr lang="ar-AE" b="1" dirty="0" smtClean="0"/>
              <a:t>الهدف التناسل 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الانقسام الميتوزي الغير المباشر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 algn="just" rtl="1"/>
            <a:r>
              <a:rPr lang="ar-AE" b="1" dirty="0" smtClean="0"/>
              <a:t>تنتج خليتان متماثلتان </a:t>
            </a:r>
            <a:endParaRPr lang="en-GB" dirty="0"/>
          </a:p>
          <a:p>
            <a:pPr lvl="0" algn="just" rtl="1"/>
            <a:r>
              <a:rPr lang="ar-AE" b="1" dirty="0" smtClean="0"/>
              <a:t>46 كروموسوم في كل خلية </a:t>
            </a:r>
          </a:p>
          <a:p>
            <a:pPr lvl="0" algn="just" rtl="1"/>
            <a:r>
              <a:rPr lang="ar-AE" b="1" dirty="0" smtClean="0"/>
              <a:t>الهدف النمو وتجديد الخلايا 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79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أنواع الجينات 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جين نقي (هوموزيجوس)</a:t>
            </a:r>
          </a:p>
          <a:p>
            <a:pPr algn="ctr" rtl="1"/>
            <a:r>
              <a:rPr lang="fr-FR" dirty="0" smtClean="0"/>
              <a:t>QQ</a:t>
            </a:r>
          </a:p>
          <a:p>
            <a:pPr algn="ctr" rtl="1"/>
            <a:endParaRPr lang="fr-FR" dirty="0"/>
          </a:p>
          <a:p>
            <a:pPr algn="ctr" rtl="1"/>
            <a:r>
              <a:rPr lang="fr-FR" dirty="0" smtClean="0"/>
              <a:t>AA</a:t>
            </a:r>
          </a:p>
          <a:p>
            <a:pPr algn="ctr" rtl="1"/>
            <a:endParaRPr lang="fr-FR" dirty="0"/>
          </a:p>
          <a:p>
            <a:pPr algn="ctr" rtl="1"/>
            <a:r>
              <a:rPr lang="fr-FR" dirty="0" err="1"/>
              <a:t>q</a:t>
            </a:r>
            <a:r>
              <a:rPr lang="fr-FR" dirty="0" err="1" smtClean="0"/>
              <a:t>q</a:t>
            </a:r>
            <a:endParaRPr lang="fr-FR" dirty="0" smtClean="0"/>
          </a:p>
          <a:p>
            <a:pPr algn="ctr" rtl="1"/>
            <a:endParaRPr lang="fr-FR" dirty="0"/>
          </a:p>
          <a:p>
            <a:pPr algn="ctr" rtl="1"/>
            <a:r>
              <a:rPr lang="fr-FR" dirty="0" err="1" smtClean="0"/>
              <a:t>aa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r" rtl="1"/>
            <a:r>
              <a:rPr lang="ar-AE" dirty="0" smtClean="0"/>
              <a:t>جين هجين (هيرتوزيجوس</a:t>
            </a:r>
            <a:endParaRPr lang="en-GB" dirty="0"/>
          </a:p>
          <a:p>
            <a:pPr algn="ctr"/>
            <a:r>
              <a:rPr lang="en-GB" dirty="0" smtClean="0"/>
              <a:t>Aa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err="1" smtClean="0"/>
              <a:t>Qq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183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838200" y="228600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chemeClr val="tx1"/>
                </a:solidFill>
              </a:rPr>
              <a:t>X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2312670" y="228219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X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353050" y="236220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X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800850" y="2301240"/>
            <a:ext cx="1447800" cy="1447800"/>
          </a:xfrm>
          <a:prstGeom prst="ellipse">
            <a:avLst/>
          </a:prstGeom>
          <a:noFill/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 Y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62100" y="4114800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أنثى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477000" y="4114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ذكر </a:t>
            </a:r>
            <a:endParaRPr lang="en-GB" dirty="0"/>
          </a:p>
        </p:txBody>
      </p:sp>
      <p:sp>
        <p:nvSpPr>
          <p:cNvPr id="9" name="5-Point Star 8"/>
          <p:cNvSpPr/>
          <p:nvPr/>
        </p:nvSpPr>
        <p:spPr>
          <a:xfrm flipH="1">
            <a:off x="1428750" y="1830705"/>
            <a:ext cx="266700" cy="3009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5-Point Star 9"/>
          <p:cNvSpPr/>
          <p:nvPr/>
        </p:nvSpPr>
        <p:spPr>
          <a:xfrm flipH="1">
            <a:off x="3036570" y="1981200"/>
            <a:ext cx="266700" cy="3009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5-Point Star 10"/>
          <p:cNvSpPr/>
          <p:nvPr/>
        </p:nvSpPr>
        <p:spPr>
          <a:xfrm flipH="1">
            <a:off x="5943600" y="1983105"/>
            <a:ext cx="266700" cy="3009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091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طرق انتقال الصفات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2601727"/>
              </p:ext>
            </p:extLst>
          </p:nvPr>
        </p:nvGraphicFramePr>
        <p:xfrm>
          <a:off x="457200" y="1600200"/>
          <a:ext cx="8229600" cy="257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r" rtl="1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الوراثة</a:t>
                      </a:r>
                      <a:r>
                        <a:rPr lang="ar-AE" baseline="0" dirty="0" smtClean="0"/>
                        <a:t> المرتبطة بالجنس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الوراثة المتنحية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الوراثة السائدة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الذكر</a:t>
                      </a:r>
                      <a:r>
                        <a:rPr lang="ar-AE" baseline="0" dirty="0" smtClean="0"/>
                        <a:t> : سليم أو مصاب </a:t>
                      </a:r>
                    </a:p>
                    <a:p>
                      <a:pPr algn="r" rtl="1"/>
                      <a:r>
                        <a:rPr lang="ar-AE" baseline="0" dirty="0" smtClean="0"/>
                        <a:t>الأنثى : سليمة أو حاملة أو مصابة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r-FR" baseline="0" dirty="0" err="1" smtClean="0"/>
                        <a:t>aa</a:t>
                      </a:r>
                      <a:r>
                        <a:rPr lang="ar-AE" baseline="0" dirty="0" smtClean="0"/>
                        <a:t> = مصاب </a:t>
                      </a:r>
                    </a:p>
                    <a:p>
                      <a:pPr algn="r" rtl="1"/>
                      <a:r>
                        <a:rPr lang="en-GB" dirty="0" smtClean="0"/>
                        <a:t>Aa</a:t>
                      </a:r>
                      <a:r>
                        <a:rPr lang="ar-AE" dirty="0" smtClean="0"/>
                        <a:t> =</a:t>
                      </a:r>
                      <a:r>
                        <a:rPr lang="ar-AE" baseline="0" dirty="0" smtClean="0"/>
                        <a:t> حامل للمرض</a:t>
                      </a:r>
                    </a:p>
                    <a:p>
                      <a:pPr algn="r" rtl="1"/>
                      <a:r>
                        <a:rPr lang="fr-FR" baseline="0" dirty="0" smtClean="0"/>
                        <a:t>AA</a:t>
                      </a:r>
                      <a:r>
                        <a:rPr lang="ar-AE" baseline="0" dirty="0" smtClean="0"/>
                        <a:t> = سليم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en-GB" dirty="0" smtClean="0"/>
                        <a:t>Bb </a:t>
                      </a:r>
                      <a:r>
                        <a:rPr lang="ar-AE" dirty="0" smtClean="0"/>
                        <a:t> = مريض </a:t>
                      </a:r>
                    </a:p>
                    <a:p>
                      <a:pPr algn="r" rtl="1"/>
                      <a:r>
                        <a:rPr lang="en-GB" dirty="0" smtClean="0"/>
                        <a:t>BB –bb</a:t>
                      </a:r>
                      <a:r>
                        <a:rPr lang="ar-AE" baseline="0" dirty="0" smtClean="0"/>
                        <a:t> = سليم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الهيموفيليا</a:t>
                      </a:r>
                      <a:r>
                        <a:rPr lang="ar-AE" baseline="0" dirty="0" smtClean="0"/>
                        <a:t> </a:t>
                      </a:r>
                    </a:p>
                    <a:p>
                      <a:pPr algn="r" rtl="1"/>
                      <a:r>
                        <a:rPr lang="ar-AE" baseline="0" dirty="0" smtClean="0"/>
                        <a:t>أنيميا البحر المتوسط </a:t>
                      </a:r>
                    </a:p>
                    <a:p>
                      <a:pPr algn="r" rtl="1"/>
                      <a:r>
                        <a:rPr lang="ar-AE" baseline="0" dirty="0" smtClean="0"/>
                        <a:t>مرض كروموسوم اكس الهش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أنيميا</a:t>
                      </a:r>
                      <a:r>
                        <a:rPr lang="ar-AE" baseline="0" dirty="0" smtClean="0"/>
                        <a:t> الخلايا المنجلية </a:t>
                      </a:r>
                    </a:p>
                    <a:p>
                      <a:pPr algn="r" rtl="1"/>
                      <a:r>
                        <a:rPr lang="ar-AE" baseline="0" dirty="0" smtClean="0"/>
                        <a:t>البول فينايل كيتوني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هنتنغتون</a:t>
                      </a:r>
                      <a:r>
                        <a:rPr lang="ar-AE" baseline="0" dirty="0" smtClean="0"/>
                        <a:t> </a:t>
                      </a:r>
                    </a:p>
                    <a:p>
                      <a:pPr algn="r" rtl="1"/>
                      <a:r>
                        <a:rPr lang="ar-AE" baseline="0" dirty="0" smtClean="0"/>
                        <a:t>القزامة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328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smtClean="0"/>
              <a:t> ذكر 		أنثى.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153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936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09135" y="2667000"/>
            <a:ext cx="762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9364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0913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50355" y="48768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819400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177290" y="3276600"/>
            <a:ext cx="4385310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H="1" flipV="1">
            <a:off x="1177290" y="3276600"/>
            <a:ext cx="11811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468800" y="22860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964600" y="26289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828800" y="982890"/>
            <a:ext cx="0" cy="5754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572577" y="1558290"/>
            <a:ext cx="512445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324600" y="942930"/>
            <a:ext cx="325755" cy="52011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4800" y="58674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AE" dirty="0" smtClean="0"/>
              <a:t>25%			%25		25%		25%			ا</a:t>
            </a:r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لطراز المظهري </a:t>
            </a:r>
            <a:r>
              <a:rPr lang="ar-AE" dirty="0" smtClean="0"/>
              <a:t>: 50% من الأبناء سليمين ، و50% منهم مريضين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850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الكروموسومات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توجد في نواة الخلية :</a:t>
            </a:r>
          </a:p>
          <a:p>
            <a:pPr lvl="1" algn="r" rtl="1"/>
            <a:r>
              <a:rPr lang="ar-AE" dirty="0" smtClean="0"/>
              <a:t>الخلية الجسدية يوجد فيها :</a:t>
            </a:r>
          </a:p>
          <a:p>
            <a:pPr lvl="2" algn="r" rtl="1"/>
            <a:r>
              <a:rPr lang="ar-AE" dirty="0" smtClean="0"/>
              <a:t>46 كروموسوم </a:t>
            </a:r>
          </a:p>
          <a:p>
            <a:pPr lvl="2" algn="r" rtl="1"/>
            <a:r>
              <a:rPr lang="ar-AE" dirty="0" smtClean="0"/>
              <a:t>23</a:t>
            </a:r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زوج من الكروموسومات </a:t>
            </a:r>
          </a:p>
          <a:p>
            <a:pPr lvl="2" algn="r" rtl="1"/>
            <a:endParaRPr lang="ar-AE" dirty="0" smtClean="0"/>
          </a:p>
          <a:p>
            <a:pPr lvl="1" algn="r" rtl="1"/>
            <a:r>
              <a:rPr lang="ar-AE" dirty="0" smtClean="0"/>
              <a:t>الخلية التناسلية </a:t>
            </a:r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(البويضة – الحيوان المنوي) </a:t>
            </a:r>
            <a:r>
              <a:rPr lang="ar-AE" dirty="0" smtClean="0"/>
              <a:t>يوجد فيها :</a:t>
            </a:r>
          </a:p>
          <a:p>
            <a:pPr lvl="2" algn="r" rtl="1"/>
            <a:r>
              <a:rPr lang="ar-AE" dirty="0" smtClean="0"/>
              <a:t>23 كروموسوم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35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مسألة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dirty="0"/>
              <a:t>عند زواج أب مصاب بأنيميا البحر المتوسط (</a:t>
            </a:r>
            <a:r>
              <a:rPr lang="en-US" dirty="0"/>
              <a:t>XY</a:t>
            </a:r>
            <a:r>
              <a:rPr lang="ar-SA" dirty="0"/>
              <a:t>) من أم سليمة ( </a:t>
            </a:r>
            <a:r>
              <a:rPr lang="en-US" dirty="0"/>
              <a:t>XX</a:t>
            </a:r>
            <a:r>
              <a:rPr lang="ar-SA" dirty="0"/>
              <a:t>) ما هى النسب المحتملة لظهور المرض أو أن يكون حامل للمرض فى الإناث و الذكور ؟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048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smtClean="0"/>
              <a:t> ذكر 		أنثى.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h…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 Y</a:t>
            </a:r>
          </a:p>
        </p:txBody>
      </p:sp>
      <p:sp>
        <p:nvSpPr>
          <p:cNvPr id="5" name="Rectangle 4"/>
          <p:cNvSpPr/>
          <p:nvPr/>
        </p:nvSpPr>
        <p:spPr>
          <a:xfrm>
            <a:off x="1135380" y="1800000"/>
            <a:ext cx="184404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HH</a:t>
            </a:r>
          </a:p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30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GB" sz="32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7" name="Rectangle 6"/>
          <p:cNvSpPr/>
          <p:nvPr/>
        </p:nvSpPr>
        <p:spPr>
          <a:xfrm>
            <a:off x="2402567" y="2667000"/>
            <a:ext cx="788327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Y</a:t>
            </a:r>
          </a:p>
        </p:txBody>
      </p:sp>
      <p:sp>
        <p:nvSpPr>
          <p:cNvPr id="9" name="Rectangle 8"/>
          <p:cNvSpPr/>
          <p:nvPr/>
        </p:nvSpPr>
        <p:spPr>
          <a:xfrm>
            <a:off x="4429125" y="2667000"/>
            <a:ext cx="92202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GB" sz="32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9364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Hh</a:t>
            </a:r>
            <a:endParaRPr lang="en-GB" sz="3200" dirty="0" smtClean="0">
              <a:solidFill>
                <a:schemeClr val="tx1"/>
              </a:solidFill>
            </a:endParaRP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1383" y="4884420"/>
            <a:ext cx="1259505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XY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50355" y="48768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 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XY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Hh</a:t>
            </a:r>
            <a:endParaRPr lang="en-GB" sz="3200" dirty="0" smtClean="0">
              <a:solidFill>
                <a:schemeClr val="tx1"/>
              </a:solidFill>
            </a:endParaRP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796731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468800" y="3276600"/>
            <a:ext cx="4385311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V="1">
            <a:off x="1295400" y="3276600"/>
            <a:ext cx="17340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468800" y="22860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964600" y="26289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828800" y="982890"/>
            <a:ext cx="0" cy="5754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572577" y="1558290"/>
            <a:ext cx="512445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324600" y="942930"/>
            <a:ext cx="325755" cy="52011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8499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الطراز المظهري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الطراز الجيني :</a:t>
            </a:r>
          </a:p>
          <a:p>
            <a:pPr algn="r" rtl="1"/>
            <a:r>
              <a:rPr lang="ar-AE" dirty="0" smtClean="0"/>
              <a:t>الإناث حاملات للمرض (100%)</a:t>
            </a:r>
          </a:p>
          <a:p>
            <a:pPr algn="r" rtl="1"/>
            <a:r>
              <a:rPr lang="ar-AE" dirty="0" smtClean="0"/>
              <a:t>الذكور سليمون (100%)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405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أسئلة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ar-AE" b="1" u="sng" dirty="0" smtClean="0"/>
              <a:t>صح أم خطأ :</a:t>
            </a:r>
          </a:p>
          <a:p>
            <a:pPr algn="r" rtl="1"/>
            <a:r>
              <a:rPr lang="ar-AE" dirty="0" smtClean="0"/>
              <a:t>إذا تزوج رجل سليم من امرأة ح</a:t>
            </a:r>
            <a:r>
              <a:rPr lang="ar-SA" dirty="0" smtClean="0"/>
              <a:t>املة</a:t>
            </a:r>
            <a:r>
              <a:rPr lang="ar-AE" dirty="0" smtClean="0"/>
              <a:t> لمرض بول فينايل كيتوني ،فإن الطراز الجيني للأبناء هو </a:t>
            </a:r>
            <a:r>
              <a:rPr lang="en-GB" dirty="0" smtClean="0"/>
              <a:t>Aa-AA-Aa-AA </a:t>
            </a:r>
            <a:r>
              <a:rPr lang="ar-AE" dirty="0" smtClean="0"/>
              <a:t> .</a:t>
            </a:r>
          </a:p>
          <a:p>
            <a:pPr algn="r" rtl="1"/>
            <a:r>
              <a:rPr lang="ar-AE" dirty="0"/>
              <a:t>إذا تزوج رجل سليم من امرأة </a:t>
            </a:r>
            <a:r>
              <a:rPr lang="ar-AE" dirty="0" smtClean="0"/>
              <a:t>ح</a:t>
            </a:r>
            <a:r>
              <a:rPr lang="ar-SA" dirty="0" smtClean="0"/>
              <a:t>املة</a:t>
            </a:r>
            <a:r>
              <a:rPr lang="ar-AE" dirty="0" smtClean="0"/>
              <a:t> </a:t>
            </a:r>
            <a:r>
              <a:rPr lang="ar-AE" dirty="0"/>
              <a:t>لمرض بول فينايل كيتوني ،فإن الطراز </a:t>
            </a:r>
            <a:r>
              <a:rPr lang="ar-AE" dirty="0" smtClean="0"/>
              <a:t>المظهري للأبناء </a:t>
            </a:r>
            <a:r>
              <a:rPr lang="ar-AE" dirty="0"/>
              <a:t>هو </a:t>
            </a:r>
            <a:r>
              <a:rPr lang="en-GB" dirty="0" smtClean="0"/>
              <a:t>Aa-AA-Aa-AA</a:t>
            </a:r>
            <a:endParaRPr lang="en-GB" dirty="0"/>
          </a:p>
          <a:p>
            <a:pPr algn="r" rtl="1"/>
            <a:r>
              <a:rPr lang="ar-AE" dirty="0"/>
              <a:t>إذا تزوج رجل سليم من امرأة </a:t>
            </a:r>
            <a:r>
              <a:rPr lang="ar-AE" dirty="0" smtClean="0"/>
              <a:t>ح</a:t>
            </a:r>
            <a:r>
              <a:rPr lang="ar-SA" dirty="0" smtClean="0"/>
              <a:t>املة</a:t>
            </a:r>
            <a:r>
              <a:rPr lang="ar-AE" dirty="0" smtClean="0"/>
              <a:t> </a:t>
            </a:r>
            <a:r>
              <a:rPr lang="ar-AE" dirty="0"/>
              <a:t>لمرض بول فينايل كيتوني ،فإن الطراز المظهري للأبناء هو </a:t>
            </a:r>
            <a:r>
              <a:rPr lang="ar-AE" dirty="0" smtClean="0"/>
              <a:t>50% سليمون ، و50% حاملون للمرض </a:t>
            </a:r>
          </a:p>
          <a:p>
            <a:pPr algn="r" rtl="1"/>
            <a:r>
              <a:rPr lang="ar-AE" dirty="0" smtClean="0"/>
              <a:t>إذا </a:t>
            </a:r>
            <a:r>
              <a:rPr lang="ar-AE" dirty="0"/>
              <a:t>تزوج رجل سليم من امرأة </a:t>
            </a:r>
            <a:r>
              <a:rPr lang="ar-AE" dirty="0" smtClean="0"/>
              <a:t>ح</a:t>
            </a:r>
            <a:r>
              <a:rPr lang="ar-SA" smtClean="0"/>
              <a:t>املة</a:t>
            </a:r>
            <a:r>
              <a:rPr lang="ar-AE" smtClean="0"/>
              <a:t> </a:t>
            </a:r>
            <a:r>
              <a:rPr lang="ar-AE" dirty="0"/>
              <a:t>لمرض بول فينايل كيتوني ،فإن الطراز </a:t>
            </a:r>
            <a:r>
              <a:rPr lang="ar-AE" dirty="0" smtClean="0"/>
              <a:t>الجيني للأبناء </a:t>
            </a:r>
            <a:r>
              <a:rPr lang="ar-AE" dirty="0"/>
              <a:t>هو 50% سليمون ، و50% حاملون </a:t>
            </a:r>
            <a:r>
              <a:rPr lang="ar-AE" dirty="0" smtClean="0"/>
              <a:t>للمرض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402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أسئلة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AE" dirty="0" smtClean="0"/>
              <a:t>صح أم خطأ :</a:t>
            </a:r>
            <a:endParaRPr lang="ar-AE" b="1" u="sng" dirty="0" smtClean="0"/>
          </a:p>
          <a:p>
            <a:pPr algn="r" rtl="1"/>
            <a:r>
              <a:rPr lang="ar-AE" dirty="0" smtClean="0"/>
              <a:t>إذا تزوج رجل سليم من امرأة حمل لمرض بول فينايل كيتوني ،فإن الطراز الجيني للأبناء هو </a:t>
            </a:r>
            <a:r>
              <a:rPr lang="en-GB" dirty="0" smtClean="0"/>
              <a:t>Aa-AA-Aa-AA </a:t>
            </a:r>
            <a:r>
              <a:rPr lang="ar-AE" dirty="0" smtClean="0"/>
              <a:t> .(صح)</a:t>
            </a:r>
          </a:p>
          <a:p>
            <a:pPr algn="r" rtl="1"/>
            <a:r>
              <a:rPr lang="ar-AE" dirty="0"/>
              <a:t>إذا تزوج رجل سليم من امرأة حمل لمرض بول فينايل كيتوني ،فإن الطراز </a:t>
            </a:r>
            <a:r>
              <a:rPr lang="ar-AE" u="sng" dirty="0" smtClean="0"/>
              <a:t>المظهري </a:t>
            </a:r>
            <a:r>
              <a:rPr lang="ar-AE" dirty="0" smtClean="0"/>
              <a:t>للأبناء </a:t>
            </a:r>
            <a:r>
              <a:rPr lang="ar-AE" dirty="0"/>
              <a:t>هو </a:t>
            </a:r>
            <a:r>
              <a:rPr lang="en-GB" dirty="0"/>
              <a:t>Aa-AA-Aa-AA </a:t>
            </a:r>
            <a:r>
              <a:rPr lang="ar-AE" dirty="0"/>
              <a:t> </a:t>
            </a:r>
            <a:r>
              <a:rPr lang="ar-AE" dirty="0" smtClean="0"/>
              <a:t>.(خطأ)</a:t>
            </a:r>
            <a:endParaRPr lang="en-GB" dirty="0"/>
          </a:p>
          <a:p>
            <a:pPr algn="r" rtl="1"/>
            <a:r>
              <a:rPr lang="ar-AE" dirty="0"/>
              <a:t>إذا تزوج رجل سليم من امرأة حمل لمرض بول فينايل كيتوني ،فإن الطراز المظهري للأبناء هو </a:t>
            </a:r>
            <a:r>
              <a:rPr lang="ar-AE" dirty="0" smtClean="0"/>
              <a:t>50% سليمون ، و50% حاملون للمرض .(صح)</a:t>
            </a:r>
            <a:endParaRPr lang="en-GB" dirty="0"/>
          </a:p>
          <a:p>
            <a:pPr algn="r" rtl="1"/>
            <a:r>
              <a:rPr lang="ar-AE" dirty="0"/>
              <a:t>إذا تزوج رجل سليم من امرأة حمل لمرض بول فينايل كيتوني ،فإن الطراز </a:t>
            </a:r>
            <a:r>
              <a:rPr lang="ar-AE" u="sng" dirty="0" smtClean="0"/>
              <a:t>الجيني </a:t>
            </a:r>
            <a:r>
              <a:rPr lang="ar-AE" dirty="0" smtClean="0"/>
              <a:t>للأبناء </a:t>
            </a:r>
            <a:r>
              <a:rPr lang="ar-AE" dirty="0"/>
              <a:t>هو 50% سليمون ، و50% حاملون للمرض </a:t>
            </a:r>
            <a:r>
              <a:rPr lang="ar-AE" dirty="0" smtClean="0"/>
              <a:t>.(خطأ)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402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الوراثة متعددة البدائل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algn="ctr" rtl="1"/>
            <a:r>
              <a:rPr lang="ar-AE" dirty="0" smtClean="0"/>
              <a:t>عامل ريسس </a:t>
            </a:r>
            <a:r>
              <a:rPr lang="fr-FR" dirty="0" smtClean="0"/>
              <a:t>RH</a:t>
            </a:r>
          </a:p>
          <a:p>
            <a:pPr algn="just" rtl="1"/>
            <a:r>
              <a:rPr lang="ar-AE" b="1" u="sng" dirty="0" smtClean="0"/>
              <a:t>الطراز الجيني :</a:t>
            </a:r>
            <a:endParaRPr lang="fr-FR" b="1" u="sng" dirty="0" smtClean="0"/>
          </a:p>
          <a:p>
            <a:pPr algn="just" rtl="1"/>
            <a:r>
              <a:rPr lang="fr-FR" dirty="0" smtClean="0"/>
              <a:t>cc – dd – </a:t>
            </a:r>
            <a:r>
              <a:rPr lang="fr-FR" dirty="0" err="1" smtClean="0"/>
              <a:t>ee</a:t>
            </a:r>
            <a:endParaRPr lang="fr-FR" dirty="0" smtClean="0"/>
          </a:p>
          <a:p>
            <a:pPr algn="just" rtl="1"/>
            <a:r>
              <a:rPr lang="fr-FR" dirty="0" err="1" smtClean="0"/>
              <a:t>Ccc</a:t>
            </a:r>
            <a:r>
              <a:rPr lang="fr-FR" dirty="0" smtClean="0"/>
              <a:t> – dd – </a:t>
            </a:r>
            <a:r>
              <a:rPr lang="fr-FR" dirty="0" err="1" smtClean="0"/>
              <a:t>Ee</a:t>
            </a:r>
            <a:endParaRPr lang="fr-FR" dirty="0" smtClean="0"/>
          </a:p>
          <a:p>
            <a:pPr algn="just" rtl="1"/>
            <a:r>
              <a:rPr lang="fr-FR" dirty="0" smtClean="0"/>
              <a:t>CC – DD -EE</a:t>
            </a:r>
            <a:endParaRPr lang="fr-FR" dirty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الطراز المظهري :</a:t>
            </a:r>
          </a:p>
          <a:p>
            <a:pPr algn="just" rtl="1"/>
            <a:r>
              <a:rPr lang="fr-FR" dirty="0" smtClean="0"/>
              <a:t>RH</a:t>
            </a:r>
            <a:r>
              <a:rPr lang="ar-AE" dirty="0" smtClean="0"/>
              <a:t> سالب  </a:t>
            </a:r>
            <a:endParaRPr lang="fr-FR" dirty="0" smtClean="0"/>
          </a:p>
          <a:p>
            <a:pPr algn="just" rtl="1"/>
            <a:r>
              <a:rPr lang="fr-FR" dirty="0" smtClean="0"/>
              <a:t>RH</a:t>
            </a:r>
            <a:r>
              <a:rPr lang="ar-AE" dirty="0" smtClean="0"/>
              <a:t> موجب </a:t>
            </a:r>
          </a:p>
          <a:p>
            <a:pPr algn="just" rtl="1"/>
            <a:endParaRPr lang="ar-AE" dirty="0"/>
          </a:p>
          <a:p>
            <a:pPr marL="0" indent="0" algn="just" rtl="1">
              <a:buNone/>
            </a:pPr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ملاحظة :</a:t>
            </a:r>
          </a:p>
          <a:p>
            <a:pPr algn="just" rtl="1"/>
            <a:r>
              <a:rPr lang="ar-AE" dirty="0" smtClean="0"/>
              <a:t>الدم السالب لديه حساسية ضد الموجب </a:t>
            </a:r>
            <a:endParaRPr lang="fr-FR" dirty="0" smtClean="0"/>
          </a:p>
          <a:p>
            <a:pPr algn="just" rtl="1"/>
            <a:endParaRPr lang="fr-FR" dirty="0"/>
          </a:p>
          <a:p>
            <a:pPr algn="just" rtl="1"/>
            <a:endParaRPr lang="fr-FR" dirty="0"/>
          </a:p>
          <a:p>
            <a:pPr algn="just" rtl="1"/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 rtl="1">
              <a:buNone/>
            </a:pPr>
            <a:r>
              <a:rPr lang="ar-AE" b="1" u="sng" dirty="0" smtClean="0"/>
              <a:t>فصائل الدم </a:t>
            </a:r>
          </a:p>
          <a:p>
            <a:pPr marL="0" indent="0" algn="r" rtl="1">
              <a:buNone/>
            </a:pPr>
            <a:r>
              <a:rPr lang="ar-AE" b="1" u="sng" dirty="0" smtClean="0"/>
              <a:t>الطراز الجيني :</a:t>
            </a:r>
          </a:p>
          <a:p>
            <a:pPr algn="r" rtl="1"/>
            <a:r>
              <a:rPr lang="en-GB" dirty="0" smtClean="0"/>
              <a:t>A</a:t>
            </a:r>
            <a:r>
              <a:rPr lang="ar-AE" dirty="0" smtClean="0"/>
              <a:t> سائد </a:t>
            </a:r>
            <a:endParaRPr lang="en-GB" dirty="0" smtClean="0"/>
          </a:p>
          <a:p>
            <a:pPr algn="r" rtl="1"/>
            <a:r>
              <a:rPr lang="en-GB" dirty="0" smtClean="0"/>
              <a:t>B</a:t>
            </a:r>
            <a:r>
              <a:rPr lang="ar-AE" dirty="0" smtClean="0"/>
              <a:t>سائد </a:t>
            </a:r>
            <a:endParaRPr lang="en-GB" dirty="0" smtClean="0"/>
          </a:p>
          <a:p>
            <a:pPr algn="r" rtl="1"/>
            <a:r>
              <a:rPr lang="en-GB" dirty="0" smtClean="0"/>
              <a:t>O</a:t>
            </a:r>
            <a:r>
              <a:rPr lang="ar-AE" dirty="0" smtClean="0"/>
              <a:t> متنحي </a:t>
            </a:r>
            <a:endParaRPr lang="en-GB" dirty="0" smtClean="0"/>
          </a:p>
          <a:p>
            <a:pPr marL="0" indent="0" algn="r" rtl="1">
              <a:buNone/>
            </a:pPr>
            <a:endParaRPr lang="fr-FR" b="1" u="sng" dirty="0" smtClean="0"/>
          </a:p>
          <a:p>
            <a:pPr marL="0" indent="0" algn="r" rtl="1">
              <a:buNone/>
            </a:pPr>
            <a:r>
              <a:rPr lang="ar-AE" b="1" u="sng" dirty="0" smtClean="0"/>
              <a:t>الطراز المظهري :</a:t>
            </a:r>
            <a:endParaRPr lang="en-GB" b="1" u="sng" dirty="0"/>
          </a:p>
          <a:p>
            <a:pPr algn="r" rtl="1"/>
            <a:r>
              <a:rPr lang="en-GB" dirty="0" smtClean="0"/>
              <a:t>A</a:t>
            </a:r>
          </a:p>
          <a:p>
            <a:pPr algn="r" rtl="1"/>
            <a:r>
              <a:rPr lang="en-GB" dirty="0" smtClean="0"/>
              <a:t>B</a:t>
            </a:r>
          </a:p>
          <a:p>
            <a:pPr algn="r" rtl="1"/>
            <a:r>
              <a:rPr lang="en-GB" dirty="0" smtClean="0"/>
              <a:t>AB</a:t>
            </a:r>
          </a:p>
          <a:p>
            <a:pPr algn="r" rtl="1"/>
            <a:r>
              <a:rPr lang="en-GB" dirty="0" smtClean="0"/>
              <a:t>oo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802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6842760" y="533400"/>
            <a:ext cx="1828800" cy="1600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4648200" y="457200"/>
            <a:ext cx="1828800" cy="1600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2590800" y="533400"/>
            <a:ext cx="1828800" cy="1600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04800" y="457200"/>
            <a:ext cx="1828800" cy="1600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914400" y="914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762000" y="91440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86100" y="9334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57800" y="95250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467600" y="10477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5-Point Star 12"/>
          <p:cNvSpPr/>
          <p:nvPr/>
        </p:nvSpPr>
        <p:spPr>
          <a:xfrm>
            <a:off x="7604760" y="1710690"/>
            <a:ext cx="304800" cy="381000"/>
          </a:xfrm>
          <a:prstGeom prst="star5">
            <a:avLst>
              <a:gd name="adj" fmla="val 43520"/>
              <a:gd name="hf" fmla="val 105146"/>
              <a:gd name="vf" fmla="val 11055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5-Point Star 16"/>
          <p:cNvSpPr/>
          <p:nvPr/>
        </p:nvSpPr>
        <p:spPr>
          <a:xfrm>
            <a:off x="3086100" y="1600200"/>
            <a:ext cx="304800" cy="381000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5-Point Star 17"/>
          <p:cNvSpPr/>
          <p:nvPr/>
        </p:nvSpPr>
        <p:spPr>
          <a:xfrm>
            <a:off x="5433060" y="1562100"/>
            <a:ext cx="304800" cy="381000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5-Point Star 18"/>
          <p:cNvSpPr/>
          <p:nvPr/>
        </p:nvSpPr>
        <p:spPr>
          <a:xfrm>
            <a:off x="3619500" y="1527810"/>
            <a:ext cx="304800" cy="381000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7620000" y="297180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547610" y="548640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O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547610" y="470154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604760" y="37528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95300" y="29146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19100" y="37528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84810" y="457200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81000" y="52768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O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1447800" y="3124200"/>
            <a:ext cx="6099810" cy="57150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1600200" y="3333750"/>
            <a:ext cx="5867400" cy="2152650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1238250" y="3933825"/>
            <a:ext cx="6099810" cy="57150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1211580" y="4171950"/>
            <a:ext cx="6126480" cy="1390650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1169670" y="3181350"/>
            <a:ext cx="6297930" cy="1411605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1162050" y="3990975"/>
            <a:ext cx="6126480" cy="790575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1223010" y="4911090"/>
            <a:ext cx="6126480" cy="0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1162050" y="5050155"/>
            <a:ext cx="6187440" cy="645795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1325880" y="5541646"/>
            <a:ext cx="6012180" cy="322896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8410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أسئلة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صح أم خطأ :</a:t>
            </a:r>
          </a:p>
          <a:p>
            <a:pPr algn="r" rtl="1"/>
            <a:r>
              <a:rPr lang="ar-AE" dirty="0" smtClean="0"/>
              <a:t>يمكننا نقل دم من فصيلة </a:t>
            </a:r>
            <a:r>
              <a:rPr lang="fr-FR" dirty="0" smtClean="0"/>
              <a:t>O+</a:t>
            </a:r>
            <a:r>
              <a:rPr lang="ar-AE" dirty="0" smtClean="0"/>
              <a:t> إلى شخص فصيلة دمه </a:t>
            </a:r>
            <a:r>
              <a:rPr lang="fr-FR" dirty="0" smtClean="0"/>
              <a:t>B(-)</a:t>
            </a:r>
            <a:r>
              <a:rPr lang="ar-AE" dirty="0" smtClean="0"/>
              <a:t> .</a:t>
            </a:r>
          </a:p>
          <a:p>
            <a:pPr algn="r" rtl="1"/>
            <a:r>
              <a:rPr lang="ar-AE" dirty="0"/>
              <a:t>يمكننا نقل دم من فصيلة </a:t>
            </a:r>
            <a:r>
              <a:rPr lang="fr-FR" dirty="0" smtClean="0"/>
              <a:t>–</a:t>
            </a:r>
            <a:r>
              <a:rPr lang="ar-AE" dirty="0" smtClean="0"/>
              <a:t> </a:t>
            </a:r>
            <a:r>
              <a:rPr lang="en-GB" dirty="0" smtClean="0"/>
              <a:t>B</a:t>
            </a:r>
            <a:r>
              <a:rPr lang="ar-AE" dirty="0" smtClean="0"/>
              <a:t>إلى </a:t>
            </a:r>
            <a:r>
              <a:rPr lang="ar-AE" dirty="0"/>
              <a:t>شخص فصيلة دمه </a:t>
            </a:r>
            <a:r>
              <a:rPr lang="fr-FR" dirty="0" smtClean="0"/>
              <a:t>O(+)</a:t>
            </a:r>
            <a:r>
              <a:rPr lang="ar-AE" dirty="0" smtClean="0"/>
              <a:t> .</a:t>
            </a:r>
            <a:endParaRPr lang="ar-AE" dirty="0"/>
          </a:p>
          <a:p>
            <a:pPr algn="r" rtl="1"/>
            <a:r>
              <a:rPr lang="ar-AE" dirty="0" smtClean="0"/>
              <a:t>يمكننا نقل دم من فصيلة </a:t>
            </a:r>
            <a:r>
              <a:rPr lang="fr-FR" dirty="0" smtClean="0"/>
              <a:t>O+</a:t>
            </a:r>
            <a:r>
              <a:rPr lang="ar-AE" dirty="0" smtClean="0"/>
              <a:t> إلى </a:t>
            </a:r>
            <a:r>
              <a:rPr lang="en-GB" dirty="0" smtClean="0"/>
              <a:t>B +</a:t>
            </a:r>
            <a:endParaRPr lang="ar-AE" dirty="0" smtClean="0"/>
          </a:p>
          <a:p>
            <a:pPr algn="r" rtl="1"/>
            <a:r>
              <a:rPr lang="ar-AE" dirty="0"/>
              <a:t>يمكننا نقل دم من </a:t>
            </a:r>
            <a:r>
              <a:rPr lang="ar-AE" dirty="0" smtClean="0"/>
              <a:t>فصيلة - </a:t>
            </a:r>
            <a:r>
              <a:rPr lang="fr-FR" dirty="0" smtClean="0"/>
              <a:t>O</a:t>
            </a:r>
            <a:r>
              <a:rPr lang="ar-AE" dirty="0" smtClean="0"/>
              <a:t> </a:t>
            </a:r>
            <a:r>
              <a:rPr lang="ar-AE" dirty="0"/>
              <a:t>إلى </a:t>
            </a:r>
            <a:r>
              <a:rPr lang="en-GB" dirty="0"/>
              <a:t>B </a:t>
            </a:r>
            <a:r>
              <a:rPr lang="en-GB" dirty="0" smtClean="0"/>
              <a:t>+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410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أسئلة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صح أم خطأ :</a:t>
            </a:r>
          </a:p>
          <a:p>
            <a:pPr algn="r" rtl="1"/>
            <a:r>
              <a:rPr lang="ar-AE" dirty="0" smtClean="0"/>
              <a:t>يمكننا نقل دم من فصيلة </a:t>
            </a:r>
            <a:r>
              <a:rPr lang="fr-FR" dirty="0" smtClean="0"/>
              <a:t>O+</a:t>
            </a:r>
            <a:r>
              <a:rPr lang="ar-AE" dirty="0" smtClean="0"/>
              <a:t> إلى شخص فصيلة دمه </a:t>
            </a:r>
            <a:r>
              <a:rPr lang="fr-FR" dirty="0" smtClean="0"/>
              <a:t>B(-)</a:t>
            </a:r>
            <a:r>
              <a:rPr lang="ar-AE" dirty="0" smtClean="0"/>
              <a:t> .(خطأ)</a:t>
            </a:r>
          </a:p>
          <a:p>
            <a:pPr algn="r" rtl="1"/>
            <a:r>
              <a:rPr lang="ar-AE" dirty="0"/>
              <a:t>يمكننا نقل دم من فصيلة </a:t>
            </a:r>
            <a:r>
              <a:rPr lang="fr-FR" dirty="0" smtClean="0"/>
              <a:t>–</a:t>
            </a:r>
            <a:r>
              <a:rPr lang="ar-AE" dirty="0" smtClean="0"/>
              <a:t> </a:t>
            </a:r>
            <a:r>
              <a:rPr lang="en-GB" dirty="0" smtClean="0"/>
              <a:t>B</a:t>
            </a:r>
            <a:r>
              <a:rPr lang="ar-AE" dirty="0" smtClean="0"/>
              <a:t>إلى </a:t>
            </a:r>
            <a:r>
              <a:rPr lang="ar-AE" dirty="0"/>
              <a:t>شخص فصيلة دمه </a:t>
            </a:r>
            <a:r>
              <a:rPr lang="fr-FR" dirty="0" smtClean="0"/>
              <a:t>O(+)</a:t>
            </a:r>
            <a:r>
              <a:rPr lang="ar-AE" dirty="0" smtClean="0"/>
              <a:t> </a:t>
            </a:r>
            <a:r>
              <a:rPr lang="ar-AE" dirty="0"/>
              <a:t>.(خطأ)</a:t>
            </a:r>
          </a:p>
          <a:p>
            <a:pPr algn="r" rtl="1"/>
            <a:r>
              <a:rPr lang="ar-AE" dirty="0" smtClean="0"/>
              <a:t>يمكننا نقل دم من فصيلة </a:t>
            </a:r>
            <a:r>
              <a:rPr lang="fr-FR" dirty="0" smtClean="0"/>
              <a:t>O+</a:t>
            </a:r>
            <a:r>
              <a:rPr lang="ar-AE" dirty="0" smtClean="0"/>
              <a:t> إلى </a:t>
            </a:r>
            <a:r>
              <a:rPr lang="en-GB" dirty="0" smtClean="0"/>
              <a:t>B +</a:t>
            </a:r>
            <a:r>
              <a:rPr lang="ar-AE" dirty="0" smtClean="0"/>
              <a:t> .(صح)</a:t>
            </a:r>
          </a:p>
          <a:p>
            <a:pPr algn="r" rtl="1"/>
            <a:r>
              <a:rPr lang="ar-AE" dirty="0"/>
              <a:t>يمكننا نقل دم من </a:t>
            </a:r>
            <a:r>
              <a:rPr lang="ar-AE" dirty="0" smtClean="0"/>
              <a:t>فصيلة - </a:t>
            </a:r>
            <a:r>
              <a:rPr lang="fr-FR" dirty="0" smtClean="0"/>
              <a:t>O</a:t>
            </a:r>
            <a:r>
              <a:rPr lang="ar-AE" dirty="0" smtClean="0"/>
              <a:t> </a:t>
            </a:r>
            <a:r>
              <a:rPr lang="ar-AE" dirty="0"/>
              <a:t>إلى </a:t>
            </a:r>
            <a:r>
              <a:rPr lang="en-GB" dirty="0"/>
              <a:t>B +</a:t>
            </a:r>
            <a:r>
              <a:rPr lang="ar-AE" dirty="0"/>
              <a:t> .(صح)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908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المواد غير العضوية والمواد العضوية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AE" dirty="0" smtClean="0"/>
              <a:t>عمل جداول تضم 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اسم العنصر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تحت أي تصنيف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أنواعه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وظائفه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مصادره 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ضرب أمثلة على حالات الزيادة والنقص في العنصر .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306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تركيب الكروموسوم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algn="r" rtl="1"/>
            <a:r>
              <a:rPr lang="ar-AE" dirty="0" smtClean="0"/>
              <a:t>يلتف شريطين من دي ان اي حول بروتين الهستون 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143000" y="4465320"/>
            <a:ext cx="7543800" cy="533400"/>
          </a:xfrm>
          <a:prstGeom prst="rect">
            <a:avLst/>
          </a:prstGeom>
          <a:solidFill>
            <a:srgbClr val="FFC000"/>
          </a:solidFill>
          <a:ln w="412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143000" y="5520690"/>
            <a:ext cx="7543800" cy="533400"/>
          </a:xfrm>
          <a:prstGeom prst="rect">
            <a:avLst/>
          </a:prstGeom>
          <a:solidFill>
            <a:srgbClr val="FFC000"/>
          </a:solidFill>
          <a:ln w="412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696200" y="4541520"/>
            <a:ext cx="9144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نيوكليتيدة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29400" y="4541520"/>
            <a:ext cx="9144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نيوكليتيدة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62600" y="4541520"/>
            <a:ext cx="9144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نيوكليتيدة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95800" y="4530090"/>
            <a:ext cx="9144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نيوكليتيدة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429000" y="4541520"/>
            <a:ext cx="9144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نيوكليتيدة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438400" y="4541520"/>
            <a:ext cx="9144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نيوكليتيدة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371600" y="4552950"/>
            <a:ext cx="9144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نيوكليتيدة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677150" y="5596890"/>
            <a:ext cx="9144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نيوكليتيدة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629400" y="5596890"/>
            <a:ext cx="9144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نيوكليتيدة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566410" y="5596890"/>
            <a:ext cx="9144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نيوكليتيدة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495800" y="5596890"/>
            <a:ext cx="9144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نيوكليتيدة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429000" y="5608320"/>
            <a:ext cx="9144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نيوكليتيدة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419350" y="5608320"/>
            <a:ext cx="9144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نيوكليتيدة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24940" y="5608320"/>
            <a:ext cx="9144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نيوكليتيدة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2400" y="4743450"/>
            <a:ext cx="83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dirty="0" smtClean="0"/>
              <a:t>شريطي </a:t>
            </a:r>
            <a:r>
              <a:rPr lang="fr-FR" dirty="0" smtClean="0"/>
              <a:t>DNA</a:t>
            </a:r>
            <a:endParaRPr lang="en-GB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838200" y="5066615"/>
            <a:ext cx="304800" cy="4540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838200" y="4465320"/>
            <a:ext cx="243840" cy="533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920240" y="3695224"/>
            <a:ext cx="8382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ar-AE" dirty="0" smtClean="0"/>
              <a:t>جين </a:t>
            </a:r>
            <a:endParaRPr lang="en-GB" dirty="0"/>
          </a:p>
        </p:txBody>
      </p:sp>
      <p:sp>
        <p:nvSpPr>
          <p:cNvPr id="30" name="Oval 29"/>
          <p:cNvSpPr/>
          <p:nvPr/>
        </p:nvSpPr>
        <p:spPr>
          <a:xfrm>
            <a:off x="1219200" y="4191000"/>
            <a:ext cx="3276600" cy="87561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60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b="1" dirty="0"/>
              <a:t>الكالسيوم 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Calcium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 algn="just" rtl="1"/>
            <a:r>
              <a:rPr lang="ar-AE" dirty="0"/>
              <a:t>أيونات الكالسيوم لها دور فى بناء العظام والأسنان ،حيث أن 90% من الكالسيوم الموجود في الجسم موجود في العظام والأسنان .</a:t>
            </a:r>
            <a:endParaRPr lang="en-GB" dirty="0"/>
          </a:p>
          <a:p>
            <a:pPr lvl="0" algn="just" rtl="1"/>
            <a:r>
              <a:rPr lang="ar-AE" dirty="0"/>
              <a:t>يوجد الكالسيوم في الخلايا ويعمل على تنظيم تبادل الأيونات بين داخل وخارج الخلية .</a:t>
            </a:r>
            <a:endParaRPr lang="en-GB" dirty="0"/>
          </a:p>
          <a:p>
            <a:pPr lvl="0" algn="just" rtl="1"/>
            <a:r>
              <a:rPr lang="ar-AE" dirty="0"/>
              <a:t>يعمل الكالسيوم على تحفيز نبضات القلب حيث أنه يساعد في تقلص عضلات القلب .</a:t>
            </a:r>
            <a:endParaRPr lang="en-GB" dirty="0"/>
          </a:p>
          <a:p>
            <a:pPr lvl="0" algn="just" rtl="1"/>
            <a:r>
              <a:rPr lang="ar-AE" dirty="0"/>
              <a:t>يعمل الكالسيوم على تجلط الدم ووقف النزيف .</a:t>
            </a:r>
            <a:endParaRPr lang="en-GB" dirty="0"/>
          </a:p>
          <a:p>
            <a:pPr lvl="0" algn="just" rtl="1"/>
            <a:r>
              <a:rPr lang="ar-AE" dirty="0"/>
              <a:t>تقوم الغدة الجاردرقية بتنظيم الكالسيوم في الدم وإذا حصل نقص في كالسيوم الدم يتم امتصاص الكالسيوم من العظام ونقله إلى الدم ،وهذا يؤثر على صلادة العظام .</a:t>
            </a:r>
            <a:endParaRPr lang="en-GB" dirty="0"/>
          </a:p>
          <a:p>
            <a:pPr lvl="0" algn="just" rtl="1"/>
            <a:r>
              <a:rPr lang="ar-AE" dirty="0"/>
              <a:t>بعض الأنزيمات تحتاج الكالسيوم لتؤدي وظيفتها مثل الميوسين المسؤول عن حركة العضلات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027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b="1" dirty="0"/>
              <a:t>الكالسيوم </a:t>
            </a:r>
            <a:r>
              <a:rPr lang="en-GB" b="1" dirty="0"/>
              <a:t/>
            </a:r>
            <a:br>
              <a:rPr lang="en-GB" b="1" dirty="0"/>
            </a:br>
            <a:r>
              <a:rPr lang="en-GB" b="1" dirty="0"/>
              <a:t>Calcium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AE" b="1" dirty="0"/>
              <a:t>س: ما مصادر الكالسيوم من الغذاء ؟</a:t>
            </a:r>
            <a:endParaRPr lang="en-GB" dirty="0"/>
          </a:p>
          <a:p>
            <a:pPr lvl="0" algn="just" rtl="1"/>
            <a:r>
              <a:rPr lang="ar-AE" dirty="0"/>
              <a:t>الحليب ومشتقاته </a:t>
            </a:r>
            <a:endParaRPr lang="en-GB" dirty="0"/>
          </a:p>
          <a:p>
            <a:pPr lvl="0" algn="just" rtl="1"/>
            <a:r>
              <a:rPr lang="ar-AE" dirty="0"/>
              <a:t>الأسماك </a:t>
            </a:r>
            <a:endParaRPr lang="en-GB" dirty="0"/>
          </a:p>
          <a:p>
            <a:pPr lvl="0" algn="just" rtl="1"/>
            <a:r>
              <a:rPr lang="ar-AE" dirty="0"/>
              <a:t>الخضروات مثل البروكولي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330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جدول للكالسيوم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4463479"/>
              </p:ext>
            </p:extLst>
          </p:nvPr>
        </p:nvGraphicFramePr>
        <p:xfrm>
          <a:off x="457200" y="1600200"/>
          <a:ext cx="8229600" cy="385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مصادرها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وظائفه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أنواعه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التصنيف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العنصر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AE" dirty="0" smtClean="0"/>
                        <a:t>التغذية :</a:t>
                      </a:r>
                    </a:p>
                    <a:p>
                      <a:pPr algn="ctr" rtl="1"/>
                      <a:r>
                        <a:rPr lang="ar-AE" dirty="0" smtClean="0"/>
                        <a:t>الحليب – الأسماك – الخضروات </a:t>
                      </a:r>
                    </a:p>
                    <a:p>
                      <a:pPr algn="ctr" rtl="1"/>
                      <a:endParaRPr lang="ar-AE" dirty="0" smtClean="0"/>
                    </a:p>
                    <a:p>
                      <a:pPr algn="ctr" rtl="1"/>
                      <a:r>
                        <a:rPr lang="ar-AE" dirty="0" smtClean="0"/>
                        <a:t>غدة جارات الدرقية</a:t>
                      </a:r>
                      <a:r>
                        <a:rPr lang="ar-AE" baseline="0" dirty="0" smtClean="0"/>
                        <a:t> تمتصه من العظام إلى الدم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بناء العظام ..</a:t>
                      </a:r>
                    </a:p>
                    <a:p>
                      <a:pPr algn="ctr"/>
                      <a:endParaRPr lang="ar-AE" dirty="0" smtClean="0"/>
                    </a:p>
                    <a:p>
                      <a:pPr algn="ctr"/>
                      <a:r>
                        <a:rPr lang="ar-AE" dirty="0" smtClean="0"/>
                        <a:t>تنظيم أيونات الخلية </a:t>
                      </a:r>
                    </a:p>
                    <a:p>
                      <a:pPr algn="ctr"/>
                      <a:endParaRPr lang="ar-AE" dirty="0" smtClean="0"/>
                    </a:p>
                    <a:p>
                      <a:pPr algn="ctr"/>
                      <a:r>
                        <a:rPr lang="ar-AE" dirty="0" smtClean="0"/>
                        <a:t>تقلص العضلات (والقلب)</a:t>
                      </a:r>
                    </a:p>
                    <a:p>
                      <a:pPr algn="ctr"/>
                      <a:endParaRPr lang="ar-AE" dirty="0" smtClean="0"/>
                    </a:p>
                    <a:p>
                      <a:pPr algn="ctr"/>
                      <a:r>
                        <a:rPr lang="ar-AE" dirty="0" smtClean="0"/>
                        <a:t>تجلط</a:t>
                      </a:r>
                      <a:r>
                        <a:rPr lang="ar-AE" baseline="0" dirty="0" smtClean="0"/>
                        <a:t> الدم </a:t>
                      </a:r>
                    </a:p>
                    <a:p>
                      <a:pPr algn="ctr"/>
                      <a:endParaRPr lang="ar-AE" baseline="0" dirty="0" smtClean="0"/>
                    </a:p>
                    <a:p>
                      <a:pPr algn="ctr"/>
                      <a:r>
                        <a:rPr lang="ar-AE" dirty="0" smtClean="0"/>
                        <a:t>بناء </a:t>
                      </a:r>
                      <a:r>
                        <a:rPr lang="ar-AE" u="sng" dirty="0" smtClean="0"/>
                        <a:t>أنزيم </a:t>
                      </a:r>
                      <a:r>
                        <a:rPr lang="ar-AE" dirty="0" smtClean="0"/>
                        <a:t>الميوسين (في العضلات)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لا يوجد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ملح معدني </a:t>
                      </a:r>
                    </a:p>
                    <a:p>
                      <a:pPr algn="ctr"/>
                      <a:endParaRPr lang="ar-AE" dirty="0" smtClean="0"/>
                    </a:p>
                    <a:p>
                      <a:pPr algn="ctr"/>
                      <a:r>
                        <a:rPr lang="ar-AE" dirty="0" smtClean="0"/>
                        <a:t>مادة غير عضوية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الكالسيوم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107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منهج الاختبار النهائي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ar-AE" dirty="0" smtClean="0"/>
              <a:t>الملزمة النظرية للمقرر .</a:t>
            </a:r>
          </a:p>
          <a:p>
            <a:pPr algn="r" rtl="1"/>
            <a:r>
              <a:rPr lang="ar-AE" dirty="0" smtClean="0"/>
              <a:t>الأسئلة موضوعية .</a:t>
            </a:r>
          </a:p>
          <a:p>
            <a:pPr algn="r" rtl="1"/>
            <a:r>
              <a:rPr lang="ar-AE" dirty="0" smtClean="0"/>
              <a:t>التصحيح للاختبار آلي .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يرجى استخ</a:t>
            </a:r>
            <a:r>
              <a:rPr lang="ar-SA" dirty="0"/>
              <a:t>د</a:t>
            </a:r>
            <a:r>
              <a:rPr lang="ar-AE" dirty="0" smtClean="0"/>
              <a:t>ام أقلام الرصاص الخاصة بالمصحح الآلي .</a:t>
            </a:r>
          </a:p>
          <a:p>
            <a:pPr algn="r" rtl="1"/>
            <a:endParaRPr lang="ar-AE" dirty="0"/>
          </a:p>
          <a:p>
            <a:pPr marL="0" indent="0" algn="ctr" rtl="1">
              <a:buNone/>
            </a:pPr>
            <a:r>
              <a:rPr lang="ar-AE" dirty="0" smtClean="0"/>
              <a:t>والنجاح أمر أكيد </a:t>
            </a:r>
          </a:p>
          <a:p>
            <a:pPr marL="0" indent="0" algn="ctr" rtl="1">
              <a:buNone/>
            </a:pPr>
            <a:r>
              <a:rPr lang="ar-AE" dirty="0" smtClean="0"/>
              <a:t>لكن </a:t>
            </a:r>
          </a:p>
          <a:p>
            <a:pPr marL="0" indent="0" algn="ctr" rtl="1">
              <a:buNone/>
            </a:pPr>
            <a:r>
              <a:rPr lang="ar-AE" dirty="0" smtClean="0"/>
              <a:t>بعد الجهد والتسديد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431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تركيب النيوكليتيدات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583271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4901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القواعد النيتروجينية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57200" y="20574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C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60000" y="20592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60000" y="20592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T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60000" y="20592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G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468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G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60000" y="468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C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60000" y="468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60000" y="468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T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914400" y="33885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0668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2192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880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0324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680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788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480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372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588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333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أسئلة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b="1" u="sng" dirty="0" smtClean="0"/>
              <a:t>صح أم خطأ : </a:t>
            </a:r>
          </a:p>
          <a:p>
            <a:pPr algn="r" rtl="1"/>
            <a:r>
              <a:rPr lang="ar-AE" dirty="0" smtClean="0"/>
              <a:t>تحتوي خلايا الجلد على 46 كروموسوم .</a:t>
            </a:r>
          </a:p>
          <a:p>
            <a:pPr algn="r" rtl="1"/>
            <a:r>
              <a:rPr lang="ar-AE" dirty="0" smtClean="0"/>
              <a:t>تحتوي خلايا الجلد على 23 زوجا من الكروموسومات .</a:t>
            </a:r>
            <a:endParaRPr lang="ar-AE" dirty="0"/>
          </a:p>
          <a:p>
            <a:pPr algn="r" rtl="1"/>
            <a:r>
              <a:rPr lang="ar-AE" dirty="0" smtClean="0"/>
              <a:t>يرتبط شريطي الدي ان اي بروابط تساهمية .</a:t>
            </a:r>
          </a:p>
          <a:p>
            <a:pPr algn="r" rtl="1"/>
            <a:r>
              <a:rPr lang="ar-AE" dirty="0" smtClean="0"/>
              <a:t>الهستونات هي عبارة عن بروتينات .</a:t>
            </a:r>
          </a:p>
          <a:p>
            <a:pPr algn="r" rtl="1"/>
            <a:r>
              <a:rPr lang="ar-AE" dirty="0" smtClean="0"/>
              <a:t>يرتبط السيتوسين بالجوانين بواسطة رابطة ثنائية .</a:t>
            </a:r>
          </a:p>
          <a:p>
            <a:pPr algn="r" rtl="1"/>
            <a:r>
              <a:rPr lang="ar-AE" dirty="0" smtClean="0"/>
              <a:t>يرتبط الأدنين بالجوانين برابطة ثنائية .</a:t>
            </a:r>
          </a:p>
        </p:txBody>
      </p:sp>
    </p:spTree>
    <p:extLst>
      <p:ext uri="{BB962C8B-B14F-4D97-AF65-F5344CB8AC3E}">
        <p14:creationId xmlns:p14="http://schemas.microsoft.com/office/powerpoint/2010/main" val="392578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حل الأسئلة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ar-AE" b="1" u="sng" dirty="0" smtClean="0"/>
              <a:t>صح أم خطأ : </a:t>
            </a:r>
          </a:p>
          <a:p>
            <a:pPr algn="r" rtl="1"/>
            <a:r>
              <a:rPr lang="ar-AE" dirty="0" smtClean="0"/>
              <a:t>تحتوي خلايا الجلد على 46 كروموسوم . (صح)</a:t>
            </a:r>
          </a:p>
          <a:p>
            <a:pPr algn="r" rtl="1"/>
            <a:r>
              <a:rPr lang="ar-AE" dirty="0" smtClean="0"/>
              <a:t>تحتوي خلايا الجلد على 23 زوجا من الكروموسومات .(صح)</a:t>
            </a:r>
            <a:endParaRPr lang="ar-AE" dirty="0"/>
          </a:p>
          <a:p>
            <a:pPr algn="r" rtl="1"/>
            <a:r>
              <a:rPr lang="ar-AE" dirty="0" smtClean="0"/>
              <a:t>يرتبط شريطي الدي ان اي بروابط </a:t>
            </a:r>
            <a:r>
              <a:rPr lang="ar-AE" u="sng" dirty="0" smtClean="0"/>
              <a:t>تساهمية </a:t>
            </a:r>
            <a:r>
              <a:rPr lang="ar-AE" dirty="0" smtClean="0"/>
              <a:t>.(خطأ)</a:t>
            </a:r>
          </a:p>
          <a:p>
            <a:pPr algn="r" rtl="1"/>
            <a:r>
              <a:rPr lang="ar-AE" dirty="0" smtClean="0"/>
              <a:t>الهستونات هي عبارة عن بروتينات .(صح)</a:t>
            </a:r>
          </a:p>
          <a:p>
            <a:pPr algn="r" rtl="1"/>
            <a:r>
              <a:rPr lang="ar-AE" dirty="0" smtClean="0"/>
              <a:t>يرتبط السيتوسين بالجوانين بواسطة رابطة </a:t>
            </a:r>
            <a:r>
              <a:rPr lang="ar-AE" u="sng" dirty="0" smtClean="0"/>
              <a:t>ثنائية </a:t>
            </a:r>
            <a:r>
              <a:rPr lang="ar-AE" dirty="0" smtClean="0"/>
              <a:t>.(خطأ)</a:t>
            </a:r>
          </a:p>
          <a:p>
            <a:pPr algn="r" rtl="1"/>
            <a:r>
              <a:rPr lang="ar-AE" dirty="0" smtClean="0"/>
              <a:t>يرتبط </a:t>
            </a:r>
            <a:r>
              <a:rPr lang="ar-AE" u="sng" dirty="0" smtClean="0"/>
              <a:t>الأدنين بالجوانين </a:t>
            </a:r>
            <a:r>
              <a:rPr lang="ar-AE" dirty="0" smtClean="0"/>
              <a:t>برابطة ثنائية .(خطأ)</a:t>
            </a:r>
          </a:p>
        </p:txBody>
      </p:sp>
    </p:spTree>
    <p:extLst>
      <p:ext uri="{BB962C8B-B14F-4D97-AF65-F5344CB8AC3E}">
        <p14:creationId xmlns:p14="http://schemas.microsoft.com/office/powerpoint/2010/main" val="17026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تصنيع البروتين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2">
                    <a:lumMod val="50000"/>
                  </a:schemeClr>
                </a:solidFill>
              </a:rPr>
              <a:t>استرجاع خطوات :</a:t>
            </a:r>
          </a:p>
          <a:p>
            <a:pPr algn="r" rtl="1"/>
            <a:r>
              <a:rPr lang="ar-AE" dirty="0" smtClean="0"/>
              <a:t>مرحلة النسخ </a:t>
            </a:r>
          </a:p>
          <a:p>
            <a:pPr algn="r" rtl="1"/>
            <a:r>
              <a:rPr lang="ar-AE" dirty="0" smtClean="0"/>
              <a:t>مرحلة الترجمة </a:t>
            </a:r>
          </a:p>
          <a:p>
            <a:pPr algn="r" rtl="1"/>
            <a:endParaRPr lang="ar-AE" dirty="0" smtClean="0"/>
          </a:p>
          <a:p>
            <a:pPr algn="r" rtl="1"/>
            <a:endParaRPr lang="en-GB" dirty="0" smtClean="0"/>
          </a:p>
          <a:p>
            <a:pPr algn="r" rtl="1"/>
            <a:r>
              <a:rPr lang="ar-AE" dirty="0"/>
              <a:t>وصف </a:t>
            </a:r>
            <a:r>
              <a:rPr lang="en-GB" dirty="0" smtClean="0"/>
              <a:t>RNA</a:t>
            </a:r>
            <a:r>
              <a:rPr lang="ar-AE" dirty="0" smtClean="0"/>
              <a:t>:</a:t>
            </a:r>
          </a:p>
          <a:p>
            <a:pPr lvl="1" algn="r" rtl="1"/>
            <a:r>
              <a:rPr lang="ar-AE" dirty="0" smtClean="0"/>
              <a:t>سكر ريبوزي (خماسي مكتمل)</a:t>
            </a:r>
          </a:p>
          <a:p>
            <a:pPr lvl="1" algn="r" rtl="1"/>
            <a:r>
              <a:rPr lang="ar-AE" dirty="0" smtClean="0"/>
              <a:t>شريط مفرد</a:t>
            </a:r>
          </a:p>
          <a:p>
            <a:pPr lvl="1" algn="r" rtl="1"/>
            <a:r>
              <a:rPr lang="ar-AE" dirty="0" smtClean="0"/>
              <a:t>القواعد النيتروجينية </a:t>
            </a:r>
            <a:r>
              <a:rPr lang="en-GB" dirty="0" smtClean="0"/>
              <a:t>A-U-C-G</a:t>
            </a:r>
            <a:endParaRPr lang="en-GB" dirty="0"/>
          </a:p>
          <a:p>
            <a:pPr algn="r" rtl="1"/>
            <a:r>
              <a:rPr lang="ar-AE" dirty="0" smtClean="0"/>
              <a:t>أنواع </a:t>
            </a:r>
            <a:r>
              <a:rPr lang="en-GB" dirty="0" smtClean="0"/>
              <a:t>RNA</a:t>
            </a:r>
            <a:r>
              <a:rPr lang="ar-AE" dirty="0" smtClean="0"/>
              <a:t>:</a:t>
            </a:r>
          </a:p>
          <a:p>
            <a:pPr lvl="1" algn="r" rtl="1"/>
            <a:r>
              <a:rPr lang="ar-AE" dirty="0" smtClean="0"/>
              <a:t>الرسول </a:t>
            </a:r>
            <a:r>
              <a:rPr lang="fr-FR" dirty="0" smtClean="0"/>
              <a:t>m</a:t>
            </a:r>
            <a:r>
              <a:rPr lang="ar-AE" dirty="0" smtClean="0"/>
              <a:t>: نسخ الشفرات .</a:t>
            </a:r>
          </a:p>
          <a:p>
            <a:pPr lvl="1" algn="r" rtl="1"/>
            <a:r>
              <a:rPr lang="ar-AE" dirty="0" smtClean="0"/>
              <a:t>الناقل </a:t>
            </a:r>
            <a:r>
              <a:rPr lang="en-GB" dirty="0" smtClean="0"/>
              <a:t>t</a:t>
            </a:r>
            <a:r>
              <a:rPr lang="ar-AE" dirty="0" smtClean="0"/>
              <a:t> : قراءة الشفرات – إحضار الأحماض الأمينية . (64 نوع)</a:t>
            </a:r>
          </a:p>
          <a:p>
            <a:pPr lvl="1" algn="r" rtl="1"/>
            <a:r>
              <a:rPr lang="ar-AE" dirty="0" smtClean="0"/>
              <a:t>الريبوسومي </a:t>
            </a:r>
            <a:r>
              <a:rPr lang="fr-FR" dirty="0" smtClean="0"/>
              <a:t>r </a:t>
            </a:r>
            <a:r>
              <a:rPr lang="ar-AE" dirty="0" smtClean="0"/>
              <a:t> : ربط الأحماض بروابط </a:t>
            </a:r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بيبتيدية (تساهمية)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84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6200" y="1611630"/>
            <a:ext cx="8610600" cy="4953000"/>
          </a:xfrm>
          <a:prstGeom prst="ellipse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304800"/>
            <a:ext cx="8229600" cy="1143000"/>
          </a:xfrm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الخطوة الأولى : النسخ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11730" y="2286000"/>
            <a:ext cx="609600" cy="3505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G</a:t>
            </a: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6" name="Rectangle 5"/>
          <p:cNvSpPr/>
          <p:nvPr/>
        </p:nvSpPr>
        <p:spPr>
          <a:xfrm>
            <a:off x="3352800" y="2286000"/>
            <a:ext cx="609600" cy="3581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G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C</a:t>
            </a: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G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0" y="2286000"/>
            <a:ext cx="304800" cy="3581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u="sng" dirty="0" smtClean="0">
                <a:solidFill>
                  <a:schemeClr val="tx1"/>
                </a:solidFill>
              </a:rPr>
              <a:t>=</a:t>
            </a:r>
            <a:r>
              <a:rPr lang="en-GB" dirty="0" smtClean="0">
                <a:solidFill>
                  <a:schemeClr val="tx1"/>
                </a:solidFill>
              </a:rPr>
              <a:t>=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=</a:t>
            </a:r>
          </a:p>
          <a:p>
            <a:pPr algn="ctr"/>
            <a:r>
              <a:rPr lang="en-GB" u="sng" dirty="0" smtClean="0">
                <a:solidFill>
                  <a:schemeClr val="tx1"/>
                </a:solidFill>
              </a:rPr>
              <a:t>=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==</a:t>
            </a:r>
            <a:r>
              <a:rPr lang="en-GB" u="sng" dirty="0" smtClean="0">
                <a:solidFill>
                  <a:schemeClr val="tx1"/>
                </a:solidFill>
              </a:rPr>
              <a:t>==</a:t>
            </a:r>
          </a:p>
        </p:txBody>
      </p:sp>
      <p:sp>
        <p:nvSpPr>
          <p:cNvPr id="3" name="Cloud 2"/>
          <p:cNvSpPr/>
          <p:nvPr/>
        </p:nvSpPr>
        <p:spPr>
          <a:xfrm>
            <a:off x="2895600" y="2133600"/>
            <a:ext cx="1219200" cy="762000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أنزيم البلمرة1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7873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1346</Words>
  <Application>Microsoft Office PowerPoint</Application>
  <PresentationFormat>On-screen Show (4:3)</PresentationFormat>
  <Paragraphs>382</Paragraphs>
  <Slides>33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مراجعة سريعة لمفردات مقرر علم النفس الحيوي 2 الجزء النظري </vt:lpstr>
      <vt:lpstr>الكروموسومات </vt:lpstr>
      <vt:lpstr>تركيب الكروموسوم </vt:lpstr>
      <vt:lpstr>تركيب النيوكليتيدات </vt:lpstr>
      <vt:lpstr>القواعد النيتروجينية </vt:lpstr>
      <vt:lpstr>أسئلة </vt:lpstr>
      <vt:lpstr>حل الأسئلة </vt:lpstr>
      <vt:lpstr>تصنيع البروتين </vt:lpstr>
      <vt:lpstr>الخطوة الأولى : النسخ </vt:lpstr>
      <vt:lpstr>الخطوة الأولى : النسخ </vt:lpstr>
      <vt:lpstr>PowerPoint Presentation</vt:lpstr>
      <vt:lpstr>أسئلة </vt:lpstr>
      <vt:lpstr>أسئلة </vt:lpstr>
      <vt:lpstr>وراثة بعض الصفات </vt:lpstr>
      <vt:lpstr>هناك عمليتان لانتقال رئيسيتان لانتقال المادة الوراثية </vt:lpstr>
      <vt:lpstr>أنواع الجينات </vt:lpstr>
      <vt:lpstr>PowerPoint Presentation</vt:lpstr>
      <vt:lpstr>طرق انتقال الصفات </vt:lpstr>
      <vt:lpstr> ذكر   أنثى.</vt:lpstr>
      <vt:lpstr>مسألة </vt:lpstr>
      <vt:lpstr> ذكر   أنثى.</vt:lpstr>
      <vt:lpstr>الطراز المظهري </vt:lpstr>
      <vt:lpstr>أسئلة </vt:lpstr>
      <vt:lpstr>أسئلة </vt:lpstr>
      <vt:lpstr>الوراثة متعددة البدائل </vt:lpstr>
      <vt:lpstr>PowerPoint Presentation</vt:lpstr>
      <vt:lpstr>أسئلة </vt:lpstr>
      <vt:lpstr>أسئلة </vt:lpstr>
      <vt:lpstr>المواد غير العضوية والمواد العضوية </vt:lpstr>
      <vt:lpstr>الكالسيوم  Calcium </vt:lpstr>
      <vt:lpstr>الكالسيوم  Calcium </vt:lpstr>
      <vt:lpstr>جدول للكالسيوم </vt:lpstr>
      <vt:lpstr>منهج الاختبار النهائي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مراجعة سريعة لمفردات مقرر علم النفس الحيوي 2 الجزء النظري </dc:title>
  <dc:creator>Sumyah</dc:creator>
  <cp:lastModifiedBy>Sumyah</cp:lastModifiedBy>
  <cp:revision>42</cp:revision>
  <dcterms:created xsi:type="dcterms:W3CDTF">2006-08-16T00:00:00Z</dcterms:created>
  <dcterms:modified xsi:type="dcterms:W3CDTF">2015-12-09T13:58:14Z</dcterms:modified>
</cp:coreProperties>
</file>