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86" r:id="rId4"/>
    <p:sldId id="258" r:id="rId5"/>
    <p:sldId id="259" r:id="rId6"/>
    <p:sldId id="276" r:id="rId7"/>
    <p:sldId id="277" r:id="rId8"/>
    <p:sldId id="279" r:id="rId9"/>
    <p:sldId id="281" r:id="rId10"/>
    <p:sldId id="283" r:id="rId11"/>
    <p:sldId id="260" r:id="rId12"/>
    <p:sldId id="261" r:id="rId13"/>
    <p:sldId id="285" r:id="rId14"/>
    <p:sldId id="262" r:id="rId15"/>
    <p:sldId id="263" r:id="rId16"/>
    <p:sldId id="287" r:id="rId17"/>
    <p:sldId id="265" r:id="rId18"/>
    <p:sldId id="266" r:id="rId19"/>
    <p:sldId id="267" r:id="rId20"/>
    <p:sldId id="268" r:id="rId21"/>
    <p:sldId id="269" r:id="rId22"/>
    <p:sldId id="270" r:id="rId23"/>
    <p:sldId id="271" r:id="rId24"/>
    <p:sldId id="272" r:id="rId25"/>
    <p:sldId id="273" r:id="rId26"/>
    <p:sldId id="274" r:id="rId27"/>
    <p:sldId id="275" r:id="rId28"/>
    <p:sldId id="288" r:id="rId29"/>
    <p:sldId id="289" r:id="rId3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3"/>
    <p:restoredTop sz="94643"/>
  </p:normalViewPr>
  <p:slideViewPr>
    <p:cSldViewPr snapToGrid="0" snapToObjects="1">
      <p:cViewPr varScale="1">
        <p:scale>
          <a:sx n="115" d="100"/>
          <a:sy n="115" d="100"/>
        </p:scale>
        <p:origin x="1384" y="2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presProps" Target="presProps.xml"/><Relationship Id="rId32" Type="http://schemas.openxmlformats.org/officeDocument/2006/relationships/viewProps" Target="viewProps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theme" Target="theme/theme1.xml"/><Relationship Id="rId3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5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9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10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</a:gdLst>
                <a:ahLst/>
                <a:cxnLst>
                  <a:cxn ang="T114">
                    <a:pos x="T0" y="T1"/>
                  </a:cxn>
                  <a:cxn ang="T115">
                    <a:pos x="T2" y="T3"/>
                  </a:cxn>
                  <a:cxn ang="T116">
                    <a:pos x="T4" y="T5"/>
                  </a:cxn>
                  <a:cxn ang="T117">
                    <a:pos x="T6" y="T7"/>
                  </a:cxn>
                  <a:cxn ang="T118">
                    <a:pos x="T8" y="T9"/>
                  </a:cxn>
                  <a:cxn ang="T119">
                    <a:pos x="T10" y="T11"/>
                  </a:cxn>
                  <a:cxn ang="T120">
                    <a:pos x="T12" y="T13"/>
                  </a:cxn>
                  <a:cxn ang="T121">
                    <a:pos x="T14" y="T15"/>
                  </a:cxn>
                  <a:cxn ang="T122">
                    <a:pos x="T16" y="T17"/>
                  </a:cxn>
                  <a:cxn ang="T123">
                    <a:pos x="T18" y="T19"/>
                  </a:cxn>
                  <a:cxn ang="T124">
                    <a:pos x="T20" y="T21"/>
                  </a:cxn>
                  <a:cxn ang="T125">
                    <a:pos x="T22" y="T23"/>
                  </a:cxn>
                  <a:cxn ang="T126">
                    <a:pos x="T24" y="T25"/>
                  </a:cxn>
                  <a:cxn ang="T127">
                    <a:pos x="T26" y="T27"/>
                  </a:cxn>
                  <a:cxn ang="T128">
                    <a:pos x="T28" y="T29"/>
                  </a:cxn>
                  <a:cxn ang="T129">
                    <a:pos x="T30" y="T31"/>
                  </a:cxn>
                  <a:cxn ang="T130">
                    <a:pos x="T32" y="T33"/>
                  </a:cxn>
                  <a:cxn ang="T131">
                    <a:pos x="T34" y="T35"/>
                  </a:cxn>
                  <a:cxn ang="T132">
                    <a:pos x="T36" y="T37"/>
                  </a:cxn>
                  <a:cxn ang="T133">
                    <a:pos x="T38" y="T39"/>
                  </a:cxn>
                  <a:cxn ang="T134">
                    <a:pos x="T40" y="T41"/>
                  </a:cxn>
                  <a:cxn ang="T135">
                    <a:pos x="T42" y="T43"/>
                  </a:cxn>
                  <a:cxn ang="T136">
                    <a:pos x="T44" y="T45"/>
                  </a:cxn>
                  <a:cxn ang="T137">
                    <a:pos x="T46" y="T47"/>
                  </a:cxn>
                  <a:cxn ang="T138">
                    <a:pos x="T48" y="T49"/>
                  </a:cxn>
                  <a:cxn ang="T139">
                    <a:pos x="T50" y="T51"/>
                  </a:cxn>
                  <a:cxn ang="T140">
                    <a:pos x="T52" y="T53"/>
                  </a:cxn>
                  <a:cxn ang="T141">
                    <a:pos x="T54" y="T55"/>
                  </a:cxn>
                  <a:cxn ang="T142">
                    <a:pos x="T56" y="T57"/>
                  </a:cxn>
                  <a:cxn ang="T143">
                    <a:pos x="T58" y="T59"/>
                  </a:cxn>
                  <a:cxn ang="T144">
                    <a:pos x="T60" y="T61"/>
                  </a:cxn>
                  <a:cxn ang="T145">
                    <a:pos x="T62" y="T63"/>
                  </a:cxn>
                  <a:cxn ang="T146">
                    <a:pos x="T64" y="T65"/>
                  </a:cxn>
                  <a:cxn ang="T147">
                    <a:pos x="T66" y="T67"/>
                  </a:cxn>
                  <a:cxn ang="T148">
                    <a:pos x="T68" y="T69"/>
                  </a:cxn>
                  <a:cxn ang="T149">
                    <a:pos x="T70" y="T71"/>
                  </a:cxn>
                  <a:cxn ang="T150">
                    <a:pos x="T72" y="T73"/>
                  </a:cxn>
                  <a:cxn ang="T151">
                    <a:pos x="T74" y="T75"/>
                  </a:cxn>
                  <a:cxn ang="T152">
                    <a:pos x="T76" y="T77"/>
                  </a:cxn>
                  <a:cxn ang="T153">
                    <a:pos x="T78" y="T79"/>
                  </a:cxn>
                  <a:cxn ang="T154">
                    <a:pos x="T80" y="T81"/>
                  </a:cxn>
                  <a:cxn ang="T155">
                    <a:pos x="T82" y="T83"/>
                  </a:cxn>
                  <a:cxn ang="T156">
                    <a:pos x="T84" y="T85"/>
                  </a:cxn>
                  <a:cxn ang="T157">
                    <a:pos x="T86" y="T87"/>
                  </a:cxn>
                  <a:cxn ang="T158">
                    <a:pos x="T88" y="T89"/>
                  </a:cxn>
                  <a:cxn ang="T159">
                    <a:pos x="T90" y="T91"/>
                  </a:cxn>
                  <a:cxn ang="T160">
                    <a:pos x="T92" y="T93"/>
                  </a:cxn>
                  <a:cxn ang="T161">
                    <a:pos x="T94" y="T95"/>
                  </a:cxn>
                  <a:cxn ang="T162">
                    <a:pos x="T96" y="T97"/>
                  </a:cxn>
                  <a:cxn ang="T163">
                    <a:pos x="T98" y="T99"/>
                  </a:cxn>
                  <a:cxn ang="T164">
                    <a:pos x="T100" y="T101"/>
                  </a:cxn>
                  <a:cxn ang="T165">
                    <a:pos x="T102" y="T103"/>
                  </a:cxn>
                  <a:cxn ang="T166">
                    <a:pos x="T104" y="T105"/>
                  </a:cxn>
                  <a:cxn ang="T167">
                    <a:pos x="T106" y="T107"/>
                  </a:cxn>
                  <a:cxn ang="T168">
                    <a:pos x="T108" y="T109"/>
                  </a:cxn>
                  <a:cxn ang="T169">
                    <a:pos x="T110" y="T111"/>
                  </a:cxn>
                  <a:cxn ang="T17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</p:grpSp>
        <p:sp>
          <p:nvSpPr>
            <p:cNvPr id="6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>
                <a:latin typeface="Garamond" pitchFamily="18" charset="0"/>
                <a:ea typeface="+mn-ea"/>
                <a:cs typeface="Arial" charset="0"/>
              </a:endParaRPr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776 h 1906"/>
                <a:gd name="T4" fmla="*/ 5758 w 5740"/>
                <a:gd name="T5" fmla="*/ 1776 h 1906"/>
                <a:gd name="T6" fmla="*/ 5758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45067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5068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48793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90967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29839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65326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77855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59546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9283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51080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4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64956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84842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Drag picture to placeholder or click icon to add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59010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ea typeface="+mn-ea"/>
                <a:cs typeface="Times New Roman (Arabic)" charset="-78"/>
              </a:defRPr>
            </a:lvl1pPr>
          </a:lstStyle>
          <a:p>
            <a:fld id="{416E96CB-E476-5549-BC6B-97F8E7E7004B}" type="datetimeFigureOut">
              <a:rPr lang="en-US" smtClean="0"/>
              <a:t>1/15/17</a:t>
            </a:fld>
            <a:endParaRPr lang="en-US"/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Times New Roman (Arabic)" charset="0"/>
              </a:defRPr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1032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44038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44039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44040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1038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</a:gdLst>
                <a:ahLst/>
                <a:cxnLst>
                  <a:cxn ang="T114">
                    <a:pos x="T0" y="T1"/>
                  </a:cxn>
                  <a:cxn ang="T115">
                    <a:pos x="T2" y="T3"/>
                  </a:cxn>
                  <a:cxn ang="T116">
                    <a:pos x="T4" y="T5"/>
                  </a:cxn>
                  <a:cxn ang="T117">
                    <a:pos x="T6" y="T7"/>
                  </a:cxn>
                  <a:cxn ang="T118">
                    <a:pos x="T8" y="T9"/>
                  </a:cxn>
                  <a:cxn ang="T119">
                    <a:pos x="T10" y="T11"/>
                  </a:cxn>
                  <a:cxn ang="T120">
                    <a:pos x="T12" y="T13"/>
                  </a:cxn>
                  <a:cxn ang="T121">
                    <a:pos x="T14" y="T15"/>
                  </a:cxn>
                  <a:cxn ang="T122">
                    <a:pos x="T16" y="T17"/>
                  </a:cxn>
                  <a:cxn ang="T123">
                    <a:pos x="T18" y="T19"/>
                  </a:cxn>
                  <a:cxn ang="T124">
                    <a:pos x="T20" y="T21"/>
                  </a:cxn>
                  <a:cxn ang="T125">
                    <a:pos x="T22" y="T23"/>
                  </a:cxn>
                  <a:cxn ang="T126">
                    <a:pos x="T24" y="T25"/>
                  </a:cxn>
                  <a:cxn ang="T127">
                    <a:pos x="T26" y="T27"/>
                  </a:cxn>
                  <a:cxn ang="T128">
                    <a:pos x="T28" y="T29"/>
                  </a:cxn>
                  <a:cxn ang="T129">
                    <a:pos x="T30" y="T31"/>
                  </a:cxn>
                  <a:cxn ang="T130">
                    <a:pos x="T32" y="T33"/>
                  </a:cxn>
                  <a:cxn ang="T131">
                    <a:pos x="T34" y="T35"/>
                  </a:cxn>
                  <a:cxn ang="T132">
                    <a:pos x="T36" y="T37"/>
                  </a:cxn>
                  <a:cxn ang="T133">
                    <a:pos x="T38" y="T39"/>
                  </a:cxn>
                  <a:cxn ang="T134">
                    <a:pos x="T40" y="T41"/>
                  </a:cxn>
                  <a:cxn ang="T135">
                    <a:pos x="T42" y="T43"/>
                  </a:cxn>
                  <a:cxn ang="T136">
                    <a:pos x="T44" y="T45"/>
                  </a:cxn>
                  <a:cxn ang="T137">
                    <a:pos x="T46" y="T47"/>
                  </a:cxn>
                  <a:cxn ang="T138">
                    <a:pos x="T48" y="T49"/>
                  </a:cxn>
                  <a:cxn ang="T139">
                    <a:pos x="T50" y="T51"/>
                  </a:cxn>
                  <a:cxn ang="T140">
                    <a:pos x="T52" y="T53"/>
                  </a:cxn>
                  <a:cxn ang="T141">
                    <a:pos x="T54" y="T55"/>
                  </a:cxn>
                  <a:cxn ang="T142">
                    <a:pos x="T56" y="T57"/>
                  </a:cxn>
                  <a:cxn ang="T143">
                    <a:pos x="T58" y="T59"/>
                  </a:cxn>
                  <a:cxn ang="T144">
                    <a:pos x="T60" y="T61"/>
                  </a:cxn>
                  <a:cxn ang="T145">
                    <a:pos x="T62" y="T63"/>
                  </a:cxn>
                  <a:cxn ang="T146">
                    <a:pos x="T64" y="T65"/>
                  </a:cxn>
                  <a:cxn ang="T147">
                    <a:pos x="T66" y="T67"/>
                  </a:cxn>
                  <a:cxn ang="T148">
                    <a:pos x="T68" y="T69"/>
                  </a:cxn>
                  <a:cxn ang="T149">
                    <a:pos x="T70" y="T71"/>
                  </a:cxn>
                  <a:cxn ang="T150">
                    <a:pos x="T72" y="T73"/>
                  </a:cxn>
                  <a:cxn ang="T151">
                    <a:pos x="T74" y="T75"/>
                  </a:cxn>
                  <a:cxn ang="T152">
                    <a:pos x="T76" y="T77"/>
                  </a:cxn>
                  <a:cxn ang="T153">
                    <a:pos x="T78" y="T79"/>
                  </a:cxn>
                  <a:cxn ang="T154">
                    <a:pos x="T80" y="T81"/>
                  </a:cxn>
                  <a:cxn ang="T155">
                    <a:pos x="T82" y="T83"/>
                  </a:cxn>
                  <a:cxn ang="T156">
                    <a:pos x="T84" y="T85"/>
                  </a:cxn>
                  <a:cxn ang="T157">
                    <a:pos x="T86" y="T87"/>
                  </a:cxn>
                  <a:cxn ang="T158">
                    <a:pos x="T88" y="T89"/>
                  </a:cxn>
                  <a:cxn ang="T159">
                    <a:pos x="T90" y="T91"/>
                  </a:cxn>
                  <a:cxn ang="T160">
                    <a:pos x="T92" y="T93"/>
                  </a:cxn>
                  <a:cxn ang="T161">
                    <a:pos x="T94" y="T95"/>
                  </a:cxn>
                  <a:cxn ang="T162">
                    <a:pos x="T96" y="T97"/>
                  </a:cxn>
                  <a:cxn ang="T163">
                    <a:pos x="T98" y="T99"/>
                  </a:cxn>
                  <a:cxn ang="T164">
                    <a:pos x="T100" y="T101"/>
                  </a:cxn>
                  <a:cxn ang="T165">
                    <a:pos x="T102" y="T103"/>
                  </a:cxn>
                  <a:cxn ang="T166">
                    <a:pos x="T104" y="T105"/>
                  </a:cxn>
                  <a:cxn ang="T167">
                    <a:pos x="T106" y="T107"/>
                  </a:cxn>
                  <a:cxn ang="T168">
                    <a:pos x="T108" y="T109"/>
                  </a:cxn>
                  <a:cxn ang="T169">
                    <a:pos x="T110" y="T111"/>
                  </a:cxn>
                  <a:cxn ang="T17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4042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</p:grpSp>
        <p:sp>
          <p:nvSpPr>
            <p:cNvPr id="44043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>
                <a:latin typeface="Garamond" pitchFamily="18" charset="0"/>
                <a:ea typeface="+mn-ea"/>
                <a:cs typeface="Arial" charset="0"/>
              </a:endParaRPr>
            </a:p>
          </p:txBody>
        </p:sp>
        <p:sp>
          <p:nvSpPr>
            <p:cNvPr id="103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776 h 1906"/>
                <a:gd name="T4" fmla="*/ 5758 w 5740"/>
                <a:gd name="T5" fmla="*/ 1776 h 1906"/>
                <a:gd name="T6" fmla="*/ 5758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44045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4046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latin typeface="Arial" charset="0"/>
                <a:ea typeface="+mn-ea"/>
                <a:cs typeface="Times New Roman (Arabic)" charset="-78"/>
              </a:defRPr>
            </a:lvl1pPr>
          </a:lstStyle>
          <a:p>
            <a:endParaRPr lang="en-US"/>
          </a:p>
        </p:txBody>
      </p:sp>
      <p:sp>
        <p:nvSpPr>
          <p:cNvPr id="4404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ＭＳ Ｐゴシック" charset="0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ea typeface="ＭＳ Ｐゴシック" charset="0"/>
          <a:cs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ea typeface="ＭＳ Ｐゴシック" charset="0"/>
          <a:cs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ea typeface="ＭＳ Ｐゴシック" charset="0"/>
          <a:cs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ea typeface="ＭＳ Ｐゴシック" charset="0"/>
          <a:cs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charset="0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ＭＳ Ｐゴシック" charset="0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charset="0"/>
        <a:buChar char="n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Arial" charset="0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charset="0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Arial" charset="0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charset="0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Arial" charset="0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charset="0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Arial" charset="0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tiff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sz="quarter"/>
          </p:nvPr>
        </p:nvSpPr>
        <p:spPr>
          <a:xfrm>
            <a:off x="685800" y="1736725"/>
            <a:ext cx="7772400" cy="3168625"/>
          </a:xfrm>
        </p:spPr>
        <p:txBody>
          <a:bodyPr/>
          <a:lstStyle/>
          <a:p>
            <a:r>
              <a:rPr lang="en-US" dirty="0" smtClean="0"/>
              <a:t>Renal </a:t>
            </a:r>
            <a:r>
              <a:rPr lang="en-US" dirty="0" smtClean="0"/>
              <a:t>Function Tests</a:t>
            </a:r>
            <a:br>
              <a:rPr lang="en-US" dirty="0" smtClean="0"/>
            </a:br>
            <a:r>
              <a:rPr lang="en-US" dirty="0" smtClean="0"/>
              <a:t>(RFTs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55847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4074" y="431312"/>
            <a:ext cx="8254675" cy="5847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latin typeface="Arial"/>
                <a:cs typeface="Arial"/>
              </a:rPr>
              <a:t>Each nephron is a complex apparatus comprised of five basic </a:t>
            </a:r>
            <a:r>
              <a:rPr lang="en-US" sz="2400" b="1" dirty="0" smtClean="0">
                <a:latin typeface="Arial"/>
                <a:cs typeface="Arial"/>
              </a:rPr>
              <a:t>parts</a:t>
            </a:r>
            <a:r>
              <a:rPr lang="ar-SA" sz="2400" b="1" dirty="0" smtClean="0">
                <a:latin typeface="Arial"/>
                <a:cs typeface="Arial"/>
              </a:rPr>
              <a:t>:</a:t>
            </a:r>
          </a:p>
          <a:p>
            <a:endParaRPr lang="ar-SA" sz="2000" b="1" dirty="0" smtClean="0">
              <a:latin typeface="Arial"/>
              <a:cs typeface="Arial"/>
            </a:endParaRPr>
          </a:p>
          <a:p>
            <a:pPr marL="514350" indent="-514350">
              <a:buFont typeface="+mj-lt"/>
              <a:buAutoNum type="arabicPeriod" startAt="5"/>
            </a:pPr>
            <a:r>
              <a:rPr lang="en-US" sz="2200" b="1" dirty="0" smtClean="0">
                <a:latin typeface="Arial"/>
                <a:cs typeface="Arial"/>
              </a:rPr>
              <a:t>Collecting duct:</a:t>
            </a:r>
          </a:p>
          <a:p>
            <a:pPr lvl="1"/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>
                <a:latin typeface="Arial"/>
                <a:cs typeface="Arial"/>
              </a:rPr>
              <a:t>The collecting ducts are the final site for either </a:t>
            </a:r>
            <a:r>
              <a:rPr lang="en-US" sz="2200" dirty="0" smtClean="0">
                <a:latin typeface="Arial"/>
                <a:cs typeface="Arial"/>
              </a:rPr>
              <a:t>concentrating </a:t>
            </a:r>
            <a:r>
              <a:rPr lang="en-US" sz="2200" dirty="0">
                <a:latin typeface="Arial"/>
                <a:cs typeface="Arial"/>
              </a:rPr>
              <a:t>or diluting </a:t>
            </a:r>
            <a:r>
              <a:rPr lang="en-US" sz="2200" dirty="0" smtClean="0">
                <a:latin typeface="Arial"/>
                <a:cs typeface="Arial"/>
              </a:rPr>
              <a:t>urine.</a:t>
            </a:r>
          </a:p>
          <a:p>
            <a:pPr lvl="2"/>
            <a:endParaRPr lang="en-US" sz="2200" dirty="0" smtClean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The </a:t>
            </a:r>
            <a:r>
              <a:rPr lang="en-US" sz="2200" dirty="0">
                <a:latin typeface="Arial"/>
                <a:cs typeface="Arial"/>
              </a:rPr>
              <a:t>hormones ADH and </a:t>
            </a:r>
            <a:r>
              <a:rPr lang="en-US" sz="2200" dirty="0" smtClean="0">
                <a:latin typeface="Arial"/>
                <a:cs typeface="Arial"/>
              </a:rPr>
              <a:t>aldosterone </a:t>
            </a:r>
            <a:r>
              <a:rPr lang="en-US" sz="2200" dirty="0">
                <a:latin typeface="Arial"/>
                <a:cs typeface="Arial"/>
              </a:rPr>
              <a:t>act on this segment of the nephron to control reabsorption of water and </a:t>
            </a:r>
            <a:r>
              <a:rPr lang="en-US" sz="2200" dirty="0" smtClean="0">
                <a:latin typeface="Arial"/>
                <a:cs typeface="Arial"/>
              </a:rPr>
              <a:t>sodium.</a:t>
            </a:r>
          </a:p>
          <a:p>
            <a:pPr lvl="2"/>
            <a:endParaRPr lang="en-US" sz="2200" dirty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Chloride </a:t>
            </a:r>
            <a:r>
              <a:rPr lang="en-US" sz="2200" dirty="0">
                <a:latin typeface="Arial"/>
                <a:cs typeface="Arial"/>
              </a:rPr>
              <a:t>and urea are also reabsorbed </a:t>
            </a:r>
            <a:r>
              <a:rPr lang="en-US" sz="2200" dirty="0" smtClean="0">
                <a:latin typeface="Arial"/>
                <a:cs typeface="Arial"/>
              </a:rPr>
              <a:t>here.</a:t>
            </a:r>
          </a:p>
          <a:p>
            <a:pPr algn="ctr"/>
            <a:endParaRPr lang="en-US" sz="2000" b="1" dirty="0" smtClean="0">
              <a:latin typeface="Arial"/>
              <a:cs typeface="Arial"/>
            </a:endParaRPr>
          </a:p>
          <a:p>
            <a:pPr algn="ctr"/>
            <a:r>
              <a:rPr lang="en-US" sz="2200" i="1" dirty="0" smtClean="0">
                <a:solidFill>
                  <a:srgbClr val="FFFF00"/>
                </a:solidFill>
                <a:latin typeface="Arial" charset="0"/>
                <a:ea typeface="Arial" charset="0"/>
                <a:cs typeface="Arial" charset="0"/>
              </a:rPr>
              <a:t>Because </a:t>
            </a:r>
            <a:r>
              <a:rPr lang="en-US" sz="2200" i="1" dirty="0">
                <a:solidFill>
                  <a:srgbClr val="FFFF00"/>
                </a:solidFill>
                <a:latin typeface="Arial" charset="0"/>
                <a:ea typeface="Arial" charset="0"/>
                <a:cs typeface="Arial" charset="0"/>
              </a:rPr>
              <a:t>the collecting ducts in the medulla are highly permeable to urea, urea diffuses down its concentration gradient out of the tubule and into the medulla </a:t>
            </a:r>
            <a:r>
              <a:rPr lang="en-US" sz="2200" i="1" dirty="0" err="1" smtClean="0">
                <a:solidFill>
                  <a:srgbClr val="FFFF00"/>
                </a:solidFill>
                <a:latin typeface="Arial" charset="0"/>
                <a:ea typeface="Arial" charset="0"/>
                <a:cs typeface="Arial" charset="0"/>
              </a:rPr>
              <a:t>interstitium</a:t>
            </a:r>
            <a:r>
              <a:rPr lang="en-US" sz="2200" i="1" dirty="0">
                <a:solidFill>
                  <a:srgbClr val="FFFF00"/>
                </a:solidFill>
                <a:latin typeface="Arial" charset="0"/>
                <a:ea typeface="Arial" charset="0"/>
                <a:cs typeface="Arial" charset="0"/>
              </a:rPr>
              <a:t>, increasing its osmolality</a:t>
            </a:r>
            <a:r>
              <a:rPr lang="en-US" sz="2000" dirty="0"/>
              <a:t> 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6576585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ext Box 3"/>
          <p:cNvSpPr txBox="1">
            <a:spLocks noChangeArrowheads="1"/>
          </p:cNvSpPr>
          <p:nvPr/>
        </p:nvSpPr>
        <p:spPr bwMode="auto">
          <a:xfrm>
            <a:off x="0" y="946150"/>
            <a:ext cx="9144000" cy="489364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1233488" indent="-669925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3824288" indent="-4572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4281488" indent="-4572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4738688" indent="-4572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5195888" indent="-4572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5653088" indent="-4572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buFont typeface="Wingdings" charset="0"/>
              <a:buChar char="Ø"/>
            </a:pPr>
            <a:r>
              <a:rPr lang="en-GB" sz="2400" b="1" dirty="0">
                <a:solidFill>
                  <a:srgbClr val="FFFF00"/>
                </a:solidFill>
                <a:latin typeface="Arial" charset="0"/>
              </a:rPr>
              <a:t>Regulation of :</a:t>
            </a:r>
            <a:r>
              <a:rPr lang="en-GB" sz="2400" b="1" dirty="0">
                <a:latin typeface="Arial" charset="0"/>
              </a:rPr>
              <a:t> </a:t>
            </a:r>
          </a:p>
          <a:p>
            <a:pPr lvl="4" eaLnBrk="1" hangingPunct="1">
              <a:spcBef>
                <a:spcPct val="50000"/>
              </a:spcBef>
              <a:buClr>
                <a:schemeClr val="bg1"/>
              </a:buClr>
              <a:buFont typeface="Wingdings" charset="0"/>
              <a:buNone/>
            </a:pPr>
            <a:r>
              <a:rPr lang="en-GB" sz="2400" b="1" dirty="0">
                <a:latin typeface="Arial" charset="0"/>
              </a:rPr>
              <a:t>- </a:t>
            </a:r>
            <a:r>
              <a:rPr lang="en-GB" sz="2200" b="1" dirty="0">
                <a:latin typeface="Arial" charset="0"/>
              </a:rPr>
              <a:t>water and electrolyte balance.</a:t>
            </a:r>
          </a:p>
          <a:p>
            <a:pPr lvl="4" eaLnBrk="1" hangingPunct="1">
              <a:spcBef>
                <a:spcPct val="50000"/>
              </a:spcBef>
              <a:buClr>
                <a:schemeClr val="bg1"/>
              </a:buClr>
              <a:buFont typeface="Wingdings" charset="0"/>
              <a:buNone/>
            </a:pPr>
            <a:r>
              <a:rPr lang="en-GB" sz="2200" b="1" dirty="0">
                <a:latin typeface="Arial" charset="0"/>
              </a:rPr>
              <a:t>- acid base balance.</a:t>
            </a:r>
            <a:endParaRPr lang="en-GB" sz="2200" dirty="0">
              <a:latin typeface="Arial" charset="0"/>
            </a:endParaRPr>
          </a:p>
          <a:p>
            <a:pPr lvl="4" eaLnBrk="1" hangingPunct="1">
              <a:spcBef>
                <a:spcPct val="50000"/>
              </a:spcBef>
              <a:buFont typeface="Wingdings" charset="0"/>
              <a:buNone/>
            </a:pPr>
            <a:r>
              <a:rPr lang="en-GB" sz="2200" b="1" dirty="0">
                <a:latin typeface="Arial" charset="0"/>
              </a:rPr>
              <a:t>- arterial blood pressure.</a:t>
            </a:r>
            <a:r>
              <a:rPr lang="en-GB" sz="2400" b="1" dirty="0">
                <a:latin typeface="Arial" charset="0"/>
              </a:rPr>
              <a:t> </a:t>
            </a:r>
            <a:endParaRPr lang="en-GB" sz="24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 typeface="Wingdings" charset="0"/>
              <a:buChar char="Ø"/>
            </a:pPr>
            <a:r>
              <a:rPr lang="en-GB" sz="2400" b="1" dirty="0">
                <a:solidFill>
                  <a:srgbClr val="FFFF00"/>
                </a:solidFill>
                <a:latin typeface="Arial" charset="0"/>
              </a:rPr>
              <a:t>Excretion</a:t>
            </a:r>
            <a:r>
              <a:rPr lang="en-GB" sz="2400" b="1" dirty="0">
                <a:latin typeface="Arial" charset="0"/>
              </a:rPr>
              <a:t> </a:t>
            </a:r>
            <a:r>
              <a:rPr lang="en-GB" sz="2200" b="1" dirty="0">
                <a:latin typeface="Arial" charset="0"/>
              </a:rPr>
              <a:t>of metabolic waste products and foreign chemicals.</a:t>
            </a: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 typeface="Wingdings" charset="0"/>
              <a:buChar char="Ø"/>
            </a:pPr>
            <a:r>
              <a:rPr lang="en-GB" sz="2400" b="1" dirty="0">
                <a:solidFill>
                  <a:srgbClr val="FFFF00"/>
                </a:solidFill>
                <a:latin typeface="Arial" charset="0"/>
              </a:rPr>
              <a:t>Hormonal Function</a:t>
            </a:r>
            <a:r>
              <a:rPr lang="en-GB" sz="2400" b="1" dirty="0">
                <a:latin typeface="Arial" charset="0"/>
              </a:rPr>
              <a:t>: </a:t>
            </a:r>
            <a:r>
              <a:rPr lang="en-GB" sz="2200" b="1" dirty="0">
                <a:latin typeface="Arial" charset="0"/>
              </a:rPr>
              <a:t>Secretion of erythropoietin &amp; activation of vitamin D and activation of angiotensinogen by renin</a:t>
            </a: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 typeface="Wingdings" charset="0"/>
              <a:buChar char="Ø"/>
            </a:pPr>
            <a:r>
              <a:rPr lang="en-GB" sz="2400" b="1" dirty="0">
                <a:solidFill>
                  <a:srgbClr val="FFFF00"/>
                </a:solidFill>
                <a:latin typeface="Arial" charset="0"/>
              </a:rPr>
              <a:t>Metabolic Function</a:t>
            </a:r>
            <a:r>
              <a:rPr lang="en-GB" sz="2400" b="1" dirty="0">
                <a:latin typeface="Arial" charset="0"/>
              </a:rPr>
              <a:t>:</a:t>
            </a:r>
            <a:r>
              <a:rPr lang="en-GB" sz="2400" b="1" dirty="0">
                <a:solidFill>
                  <a:schemeClr val="bg1"/>
                </a:solidFill>
                <a:latin typeface="Arial" charset="0"/>
              </a:rPr>
              <a:t> </a:t>
            </a:r>
            <a:r>
              <a:rPr lang="en-GB" sz="2200" b="1" dirty="0">
                <a:latin typeface="Arial" charset="0"/>
              </a:rPr>
              <a:t>site for gluconeogenesis</a:t>
            </a:r>
            <a:endParaRPr lang="en-US" sz="2200" b="1" dirty="0">
              <a:latin typeface="Arial" charset="0"/>
            </a:endParaRPr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5288" y="115888"/>
            <a:ext cx="417195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3600" b="1" u="sng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Kidney functions</a:t>
            </a:r>
            <a:r>
              <a:rPr lang="en-GB" sz="3600" b="1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 :</a:t>
            </a:r>
            <a:endParaRPr lang="en-US" sz="3600" b="1" dirty="0">
              <a:solidFill>
                <a:srgbClr val="FF00FF"/>
              </a:solidFill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380688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ext Box 2"/>
          <p:cNvSpPr txBox="1">
            <a:spLocks noChangeArrowheads="1"/>
          </p:cNvSpPr>
          <p:nvPr/>
        </p:nvSpPr>
        <p:spPr bwMode="auto">
          <a:xfrm>
            <a:off x="228600" y="1649413"/>
            <a:ext cx="8534400" cy="41549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388938" indent="-38893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marL="342900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Many diseases affect renal function</a:t>
            </a:r>
            <a:r>
              <a:rPr lang="en-GB" sz="2200" dirty="0" smtClean="0">
                <a:latin typeface="Arial" charset="0"/>
              </a:rPr>
              <a:t>.</a:t>
            </a:r>
          </a:p>
          <a:p>
            <a:pPr marL="0" indent="0" eaLnBrk="1" hangingPunct="1">
              <a:spcBef>
                <a:spcPct val="50000"/>
              </a:spcBef>
              <a:buClr>
                <a:srgbClr val="FFFF00"/>
              </a:buClr>
            </a:pPr>
            <a:r>
              <a:rPr lang="en-GB" sz="2200" dirty="0" smtClean="0">
                <a:latin typeface="Arial" charset="0"/>
              </a:rPr>
              <a:t> </a:t>
            </a:r>
            <a:endParaRPr lang="en-GB" sz="2200" dirty="0">
              <a:latin typeface="Arial" charset="0"/>
            </a:endParaRPr>
          </a:p>
          <a:p>
            <a:pPr marL="342900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In some, several functions are affected</a:t>
            </a:r>
            <a:r>
              <a:rPr lang="en-GB" sz="2200" dirty="0" smtClean="0">
                <a:latin typeface="Arial" charset="0"/>
              </a:rPr>
              <a:t>.</a:t>
            </a:r>
          </a:p>
          <a:p>
            <a:pPr marL="0" indent="0" eaLnBrk="1" hangingPunct="1">
              <a:spcBef>
                <a:spcPct val="50000"/>
              </a:spcBef>
              <a:buClr>
                <a:srgbClr val="FFFF00"/>
              </a:buClr>
            </a:pPr>
            <a:r>
              <a:rPr lang="en-GB" sz="2200" dirty="0" smtClean="0">
                <a:latin typeface="Arial" charset="0"/>
              </a:rPr>
              <a:t> </a:t>
            </a:r>
            <a:endParaRPr lang="en-GB" sz="2200" dirty="0">
              <a:latin typeface="Arial" charset="0"/>
            </a:endParaRPr>
          </a:p>
          <a:p>
            <a:pPr marL="342900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In others, there is selective impairment of glomerular function or one or more of tubular  functions</a:t>
            </a:r>
            <a:r>
              <a:rPr lang="en-GB" sz="2200" dirty="0" smtClean="0">
                <a:latin typeface="Arial" charset="0"/>
              </a:rPr>
              <a:t>.</a:t>
            </a:r>
          </a:p>
          <a:p>
            <a:pPr marL="0" indent="0" eaLnBrk="1" hangingPunct="1">
              <a:spcBef>
                <a:spcPct val="50000"/>
              </a:spcBef>
              <a:buClr>
                <a:srgbClr val="FFFF00"/>
              </a:buClr>
            </a:pPr>
            <a:endParaRPr lang="en-GB" sz="2200" dirty="0">
              <a:latin typeface="Arial" charset="0"/>
            </a:endParaRPr>
          </a:p>
          <a:p>
            <a:pPr marL="342900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Most types of renal diseases cause destruction of  complete nephron. </a:t>
            </a:r>
            <a:endParaRPr lang="en-US" sz="2200" dirty="0">
              <a:latin typeface="Arial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539750" y="411163"/>
            <a:ext cx="3674654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3600" b="1" u="sng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Renal </a:t>
            </a:r>
            <a:r>
              <a:rPr lang="en-GB" sz="3600" b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diseases:</a:t>
            </a:r>
            <a:endParaRPr lang="en-US" sz="2800" b="1" u="sng" dirty="0">
              <a:solidFill>
                <a:srgbClr val="FF00FF"/>
              </a:solidFill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385876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ext Box 2"/>
          <p:cNvSpPr txBox="1">
            <a:spLocks noChangeArrowheads="1"/>
          </p:cNvSpPr>
          <p:nvPr/>
        </p:nvSpPr>
        <p:spPr bwMode="auto">
          <a:xfrm>
            <a:off x="228600" y="1649413"/>
            <a:ext cx="8534400" cy="500136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388938" indent="-38893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marL="457200" indent="-4572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b="1" dirty="0" smtClean="0">
                <a:latin typeface="Arial"/>
                <a:cs typeface="Arial"/>
              </a:rPr>
              <a:t>Glomerular diseases:</a:t>
            </a:r>
          </a:p>
          <a:p>
            <a:pPr marL="914400" lvl="1" indent="-4572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 smtClean="0">
                <a:latin typeface="Arial"/>
                <a:cs typeface="Arial"/>
              </a:rPr>
              <a:t>Acute glomerulonephritis.</a:t>
            </a:r>
          </a:p>
          <a:p>
            <a:pPr marL="914400" lvl="1" indent="-4572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/>
              </a:rPr>
              <a:t>Chronic glomerulonephritis.</a:t>
            </a:r>
            <a:endParaRPr lang="en-GB" sz="2200" dirty="0" smtClean="0">
              <a:latin typeface="Arial"/>
              <a:cs typeface="Arial"/>
            </a:endParaRPr>
          </a:p>
          <a:p>
            <a:pPr marL="914400" lvl="1" indent="-4572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 smtClean="0">
                <a:latin typeface="Arial"/>
                <a:cs typeface="Arial"/>
              </a:rPr>
              <a:t>Nephrotic syndrome.</a:t>
            </a:r>
          </a:p>
          <a:p>
            <a:pPr marL="457200" indent="-4572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b="1" dirty="0" smtClean="0">
                <a:latin typeface="Arial"/>
                <a:cs typeface="Arial"/>
              </a:rPr>
              <a:t>Tubular diseases:</a:t>
            </a:r>
          </a:p>
          <a:p>
            <a:pPr marL="914400" lvl="1" indent="-4572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Proximal or distal tubular renal acidosis (TRA).</a:t>
            </a:r>
          </a:p>
          <a:p>
            <a:pPr marL="457200" indent="-4572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US" sz="2200" b="1" dirty="0" smtClean="0">
                <a:latin typeface="Arial"/>
                <a:cs typeface="Arial"/>
              </a:rPr>
              <a:t>Renal obstructions.</a:t>
            </a:r>
          </a:p>
          <a:p>
            <a:pPr marL="457200" indent="-4572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US" sz="2200" b="1" dirty="0" smtClean="0">
                <a:latin typeface="Arial"/>
                <a:cs typeface="Arial"/>
              </a:rPr>
              <a:t>Renal calculi (stones).</a:t>
            </a:r>
          </a:p>
          <a:p>
            <a:pPr marL="457200" indent="-4572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US" sz="2200" b="1" dirty="0" smtClean="0">
                <a:latin typeface="Arial"/>
                <a:cs typeface="Arial"/>
              </a:rPr>
              <a:t>Renal failure:</a:t>
            </a:r>
            <a:r>
              <a:rPr lang="en-US" sz="2200" dirty="0" smtClean="0">
                <a:latin typeface="Arial"/>
                <a:cs typeface="Arial"/>
              </a:rPr>
              <a:t> acute and chronic.</a:t>
            </a:r>
          </a:p>
          <a:p>
            <a:pPr marL="457200" indent="-4572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US" sz="2200" b="1" dirty="0" smtClean="0">
                <a:latin typeface="Arial"/>
                <a:cs typeface="Arial"/>
              </a:rPr>
              <a:t>Renal hypertension.</a:t>
            </a:r>
            <a:endParaRPr lang="en-US" sz="2200" b="1" dirty="0">
              <a:latin typeface="Arial"/>
              <a:cs typeface="Arial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539750" y="411163"/>
            <a:ext cx="565043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3600" b="1" u="sng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Renal </a:t>
            </a:r>
            <a:r>
              <a:rPr lang="en-GB" sz="3600" b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diseases</a:t>
            </a:r>
            <a:r>
              <a:rPr lang="en-GB" sz="2800" b="1" i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 (examples)</a:t>
            </a:r>
            <a:r>
              <a:rPr lang="en-GB" sz="3600" b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:</a:t>
            </a:r>
            <a:endParaRPr lang="en-US" sz="3600" b="1" u="sng" dirty="0">
              <a:solidFill>
                <a:srgbClr val="FF00FF"/>
              </a:solidFill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754193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ext Box 2"/>
          <p:cNvSpPr txBox="1">
            <a:spLocks noChangeArrowheads="1"/>
          </p:cNvSpPr>
          <p:nvPr/>
        </p:nvSpPr>
        <p:spPr bwMode="auto">
          <a:xfrm>
            <a:off x="228600" y="404813"/>
            <a:ext cx="8839200" cy="547842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Routine </a:t>
            </a:r>
            <a:r>
              <a:rPr lang="en-GB" sz="2800" b="1" u="sng" dirty="0" smtClean="0">
                <a:solidFill>
                  <a:srgbClr val="FF00FF"/>
                </a:solidFill>
                <a:latin typeface="Arial" charset="0"/>
              </a:rPr>
              <a:t>KFTs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include the measurement of :</a:t>
            </a:r>
            <a:r>
              <a:rPr lang="en-GB" sz="2800" b="1" u="sng" dirty="0">
                <a:solidFill>
                  <a:srgbClr val="FFFF00"/>
                </a:solidFill>
                <a:latin typeface="Times New Roman" charset="0"/>
                <a:cs typeface="Times New Roman" charset="0"/>
              </a:rPr>
              <a:t> </a:t>
            </a:r>
            <a:endParaRPr lang="en-GB" sz="2800" dirty="0">
              <a:solidFill>
                <a:srgbClr val="FFFF00"/>
              </a:solidFill>
              <a:latin typeface="Times New Roman" charset="0"/>
              <a:cs typeface="Times New Roman" charset="0"/>
            </a:endParaRP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400" b="1" dirty="0">
                <a:latin typeface="Arial" charset="0"/>
              </a:rPr>
              <a:t> </a:t>
            </a:r>
            <a:r>
              <a:rPr lang="en-GB" sz="2200" dirty="0">
                <a:latin typeface="Arial" charset="0"/>
              </a:rPr>
              <a:t>Serum </a:t>
            </a:r>
            <a:r>
              <a:rPr lang="en-GB" sz="2200" dirty="0" smtClean="0">
                <a:latin typeface="Arial" charset="0"/>
              </a:rPr>
              <a:t>creatinine (Cr). </a:t>
            </a:r>
            <a:endParaRPr lang="en-GB" sz="2200" dirty="0">
              <a:latin typeface="Arial" charset="0"/>
            </a:endParaRP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 Creatinine clearance.</a:t>
            </a:r>
            <a:endParaRPr lang="en-GB" sz="2200" u="sng" dirty="0">
              <a:latin typeface="Arial" charset="0"/>
            </a:endParaRP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 Serum urea. </a:t>
            </a:r>
            <a:r>
              <a:rPr lang="en-GB" sz="2000" u="sng" dirty="0">
                <a:latin typeface="Arial" charset="0"/>
              </a:rPr>
              <a:t> </a:t>
            </a:r>
          </a:p>
          <a:p>
            <a:pPr eaLnBrk="1" hangingPunct="1">
              <a:spcBef>
                <a:spcPct val="50000"/>
              </a:spcBef>
            </a:pPr>
            <a:endParaRPr lang="en-GB" sz="2800" b="1" u="sng" dirty="0">
              <a:solidFill>
                <a:srgbClr val="FF00FF"/>
              </a:solidFill>
              <a:latin typeface="Arial" charset="0"/>
            </a:endParaRPr>
          </a:p>
          <a:p>
            <a:pPr eaLnBrk="1" hangingPunct="1">
              <a:spcBef>
                <a:spcPct val="50000"/>
              </a:spcBef>
            </a:pP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Both serum </a:t>
            </a:r>
            <a:r>
              <a:rPr lang="en-GB" sz="2800" b="1" u="sng" dirty="0" smtClean="0">
                <a:solidFill>
                  <a:srgbClr val="FF00FF"/>
                </a:solidFill>
                <a:latin typeface="Arial" charset="0"/>
              </a:rPr>
              <a:t>Cr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and creatinine clearance are used as kidney function tests to :</a:t>
            </a:r>
            <a:r>
              <a:rPr lang="en-GB" sz="3200" b="1" dirty="0">
                <a:solidFill>
                  <a:srgbClr val="66FFFF"/>
                </a:solidFill>
                <a:latin typeface="Times New Roman" charset="0"/>
                <a:cs typeface="Times New Roman" charset="0"/>
              </a:rPr>
              <a:t> </a:t>
            </a:r>
            <a:endParaRPr lang="en-GB" sz="3200" u="sng" dirty="0">
              <a:solidFill>
                <a:srgbClr val="66FFFF"/>
              </a:solidFill>
              <a:latin typeface="Times New Roman" charset="0"/>
              <a:cs typeface="Times New Roman" charset="0"/>
            </a:endParaRP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400" dirty="0">
                <a:latin typeface="Arial" charset="0"/>
              </a:rPr>
              <a:t> </a:t>
            </a:r>
            <a:r>
              <a:rPr lang="en-GB" sz="2200" dirty="0">
                <a:latin typeface="Arial" charset="0"/>
              </a:rPr>
              <a:t> Confirm the diagnosis of renal disease.</a:t>
            </a:r>
            <a:endParaRPr lang="en-GB" sz="2200" u="sng" dirty="0">
              <a:latin typeface="Arial" charset="0"/>
            </a:endParaRP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  Give an idea about the severity of the disease. </a:t>
            </a: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  Follow up the treatment.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675302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ext Box 2"/>
          <p:cNvSpPr txBox="1">
            <a:spLocks noChangeArrowheads="1"/>
          </p:cNvSpPr>
          <p:nvPr/>
        </p:nvSpPr>
        <p:spPr bwMode="auto">
          <a:xfrm>
            <a:off x="304800" y="538163"/>
            <a:ext cx="8458200" cy="44022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indent="-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3600" b="1" u="sng" dirty="0">
                <a:solidFill>
                  <a:srgbClr val="FF00FF"/>
                </a:solidFill>
                <a:latin typeface="Arial" charset="0"/>
              </a:rPr>
              <a:t>Serum creatinine</a:t>
            </a:r>
            <a:r>
              <a:rPr lang="en-GB" sz="3200" b="1" u="sng" dirty="0">
                <a:solidFill>
                  <a:srgbClr val="FF00FF"/>
                </a:solidFill>
                <a:latin typeface="Arial" charset="0"/>
              </a:rPr>
              <a:t>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(55-120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  <a:sym typeface="Symbol" charset="0"/>
              </a:rPr>
              <a:t></a:t>
            </a:r>
            <a:r>
              <a:rPr lang="en-GB" sz="2800" b="1" u="sng" dirty="0" err="1">
                <a:solidFill>
                  <a:srgbClr val="FF00FF"/>
                </a:solidFill>
                <a:latin typeface="Arial" charset="0"/>
              </a:rPr>
              <a:t>mol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/L in adult):</a:t>
            </a:r>
            <a:r>
              <a:rPr lang="en-GB" sz="1800" b="1" u="sng" dirty="0">
                <a:solidFill>
                  <a:srgbClr val="FF00FF"/>
                </a:solidFill>
                <a:latin typeface="Arial" charset="0"/>
              </a:rPr>
              <a:t> </a:t>
            </a:r>
          </a:p>
          <a:p>
            <a:pPr eaLnBrk="1" hangingPunct="1">
              <a:spcBef>
                <a:spcPct val="50000"/>
              </a:spcBef>
            </a:pPr>
            <a:endParaRPr lang="en-GB" sz="1800" dirty="0">
              <a:solidFill>
                <a:srgbClr val="FF00FF"/>
              </a:solidFill>
              <a:latin typeface="Arial" charset="0"/>
            </a:endParaRP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Creatinine is the  end product of </a:t>
            </a:r>
            <a:r>
              <a:rPr lang="en-GB" sz="2200" dirty="0" err="1">
                <a:latin typeface="Arial" charset="0"/>
              </a:rPr>
              <a:t>creatine</a:t>
            </a:r>
            <a:r>
              <a:rPr lang="en-GB" sz="2200" dirty="0">
                <a:latin typeface="Arial" charset="0"/>
              </a:rPr>
              <a:t> catabolism. </a:t>
            </a: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98% of the body </a:t>
            </a:r>
            <a:r>
              <a:rPr lang="en-GB" sz="2200" dirty="0" err="1">
                <a:latin typeface="Arial" charset="0"/>
              </a:rPr>
              <a:t>creatine</a:t>
            </a:r>
            <a:r>
              <a:rPr lang="en-GB" sz="2200" dirty="0">
                <a:latin typeface="Arial" charset="0"/>
              </a:rPr>
              <a:t> is present in the muscles where it functions  as store of high energy in the form of </a:t>
            </a:r>
            <a:r>
              <a:rPr lang="en-GB" sz="2200" dirty="0" err="1">
                <a:latin typeface="Arial" charset="0"/>
              </a:rPr>
              <a:t>creatine</a:t>
            </a:r>
            <a:r>
              <a:rPr lang="en-GB" sz="2200" dirty="0">
                <a:latin typeface="Arial" charset="0"/>
              </a:rPr>
              <a:t> phosphate</a:t>
            </a:r>
            <a:r>
              <a:rPr lang="en-GB" sz="2200" dirty="0" smtClean="0">
                <a:latin typeface="Arial" charset="0"/>
              </a:rPr>
              <a:t>.</a:t>
            </a:r>
            <a:endParaRPr lang="en-GB" sz="2200" dirty="0">
              <a:latin typeface="Arial" charset="0"/>
            </a:endParaRP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About 1-2 % of total muscle </a:t>
            </a:r>
            <a:r>
              <a:rPr lang="en-GB" sz="2200" dirty="0" err="1">
                <a:latin typeface="Arial" charset="0"/>
              </a:rPr>
              <a:t>creatine</a:t>
            </a:r>
            <a:r>
              <a:rPr lang="en-GB" sz="2200" dirty="0">
                <a:latin typeface="Arial" charset="0"/>
              </a:rPr>
              <a:t> or </a:t>
            </a:r>
            <a:r>
              <a:rPr lang="en-GB" sz="2200" dirty="0" err="1">
                <a:latin typeface="Arial" charset="0"/>
              </a:rPr>
              <a:t>creatine</a:t>
            </a:r>
            <a:r>
              <a:rPr lang="en-GB" sz="2200" dirty="0">
                <a:latin typeface="Arial" charset="0"/>
              </a:rPr>
              <a:t> phosphate  pool is converted daily to creatinine through the spontaneous, non enzymatic  loss of water or phosphate</a:t>
            </a:r>
            <a:r>
              <a:rPr lang="en-GB" sz="2200" dirty="0" smtClean="0">
                <a:latin typeface="Arial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8582526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ext Box 2"/>
          <p:cNvSpPr txBox="1">
            <a:spLocks noChangeArrowheads="1"/>
          </p:cNvSpPr>
          <p:nvPr/>
        </p:nvSpPr>
        <p:spPr bwMode="auto">
          <a:xfrm>
            <a:off x="304800" y="538163"/>
            <a:ext cx="8458200" cy="41652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indent="-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3600" b="1" u="sng" dirty="0">
                <a:solidFill>
                  <a:srgbClr val="FF00FF"/>
                </a:solidFill>
                <a:latin typeface="Arial" charset="0"/>
              </a:rPr>
              <a:t>Serum creatinine</a:t>
            </a:r>
            <a:r>
              <a:rPr lang="en-GB" sz="3200" b="1" u="sng" dirty="0">
                <a:solidFill>
                  <a:srgbClr val="FF00FF"/>
                </a:solidFill>
                <a:latin typeface="Arial" charset="0"/>
              </a:rPr>
              <a:t>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(55-120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  <a:sym typeface="Symbol" charset="0"/>
              </a:rPr>
              <a:t></a:t>
            </a:r>
            <a:r>
              <a:rPr lang="en-GB" sz="2800" b="1" u="sng" dirty="0" err="1">
                <a:solidFill>
                  <a:srgbClr val="FF00FF"/>
                </a:solidFill>
                <a:latin typeface="Arial" charset="0"/>
              </a:rPr>
              <a:t>mol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/L in adult):</a:t>
            </a:r>
            <a:r>
              <a:rPr lang="en-GB" sz="1800" b="1" u="sng" dirty="0">
                <a:solidFill>
                  <a:srgbClr val="FF00FF"/>
                </a:solidFill>
                <a:latin typeface="Arial" charset="0"/>
              </a:rPr>
              <a:t> </a:t>
            </a:r>
          </a:p>
          <a:p>
            <a:pPr eaLnBrk="1" hangingPunct="1">
              <a:spcBef>
                <a:spcPct val="50000"/>
              </a:spcBef>
            </a:pPr>
            <a:endParaRPr lang="en-GB" sz="1800" dirty="0">
              <a:solidFill>
                <a:srgbClr val="FF00FF"/>
              </a:solidFill>
              <a:latin typeface="Arial" charset="0"/>
            </a:endParaRP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 smtClean="0">
                <a:latin typeface="Arial" charset="0"/>
              </a:rPr>
              <a:t>Creatinine in the plasma is filtered freely at the glomerulus and secreted by renal tubules (10 % of urinary creatinine).</a:t>
            </a: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 smtClean="0">
                <a:latin typeface="Arial" charset="0"/>
              </a:rPr>
              <a:t>Creatinine is not reabsorbed by the renal tubules.</a:t>
            </a: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 smtClean="0">
                <a:latin typeface="Arial" charset="0"/>
              </a:rPr>
              <a:t>Plasma creatinine is an endogenous substance not affected by diet.</a:t>
            </a: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 smtClean="0">
                <a:latin typeface="Arial" charset="0"/>
              </a:rPr>
              <a:t>Plasma creatinine remains  fairly constant throughout  adult life.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657695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Text Box 2"/>
          <p:cNvSpPr txBox="1">
            <a:spLocks noChangeArrowheads="1"/>
          </p:cNvSpPr>
          <p:nvPr/>
        </p:nvSpPr>
        <p:spPr bwMode="auto">
          <a:xfrm>
            <a:off x="395288" y="1428750"/>
            <a:ext cx="8307387" cy="31393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indent="-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endParaRPr lang="en-GB" sz="2200" dirty="0">
              <a:solidFill>
                <a:schemeClr val="bg1"/>
              </a:solidFill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The glomerular filtration rate (GFR) provides a useful index of the number of functioning glomeruli. </a:t>
            </a:r>
          </a:p>
          <a:p>
            <a:pPr algn="just" eaLnBrk="1" hangingPunct="1">
              <a:spcBef>
                <a:spcPct val="50000"/>
              </a:spcBef>
            </a:pP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It gives an estimation of the degree of renal impairment by disease.</a:t>
            </a:r>
          </a:p>
          <a:p>
            <a:pPr eaLnBrk="1" hangingPunct="1">
              <a:spcBef>
                <a:spcPct val="50000"/>
              </a:spcBef>
            </a:pPr>
            <a:endParaRPr lang="en-US" sz="2200" dirty="0">
              <a:latin typeface="Arial" charset="0"/>
            </a:endParaRPr>
          </a:p>
        </p:txBody>
      </p:sp>
      <p:sp>
        <p:nvSpPr>
          <p:cNvPr id="8195" name="Rectangle 3"/>
          <p:cNvSpPr>
            <a:spLocks noChangeArrowheads="1"/>
          </p:cNvSpPr>
          <p:nvPr/>
        </p:nvSpPr>
        <p:spPr bwMode="auto">
          <a:xfrm>
            <a:off x="755650" y="833438"/>
            <a:ext cx="4400550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3200" b="1" u="sng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Creatinine </a:t>
            </a:r>
            <a:r>
              <a:rPr lang="en-GB" sz="3200" b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clearance:</a:t>
            </a:r>
            <a:endParaRPr lang="en-US" sz="3200" b="1" u="sng" dirty="0">
              <a:solidFill>
                <a:srgbClr val="FF00FF"/>
              </a:solidFill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32142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Text Box 2"/>
          <p:cNvSpPr txBox="1">
            <a:spLocks noChangeArrowheads="1"/>
          </p:cNvSpPr>
          <p:nvPr/>
        </p:nvSpPr>
        <p:spPr bwMode="auto">
          <a:xfrm>
            <a:off x="381000" y="419100"/>
            <a:ext cx="8458200" cy="609397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388938" indent="-38893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2800" b="1" dirty="0">
                <a:latin typeface="Arial" charset="0"/>
              </a:rPr>
              <a:t>    </a:t>
            </a:r>
            <a:r>
              <a:rPr lang="en-GB" sz="3200" b="1" dirty="0">
                <a:solidFill>
                  <a:srgbClr val="FFFF00"/>
                </a:solidFill>
                <a:latin typeface="Arial" charset="0"/>
              </a:rPr>
              <a:t>Accurate measurement of </a:t>
            </a:r>
            <a:r>
              <a:rPr lang="en-GB" sz="3200" b="1" dirty="0" smtClean="0">
                <a:solidFill>
                  <a:srgbClr val="FFFF00"/>
                </a:solidFill>
                <a:latin typeface="Arial" charset="0"/>
              </a:rPr>
              <a:t>GFR </a:t>
            </a:r>
            <a:r>
              <a:rPr lang="en-GB" sz="3200" b="1" dirty="0">
                <a:solidFill>
                  <a:srgbClr val="FFFF00"/>
                </a:solidFill>
                <a:latin typeface="Arial" charset="0"/>
              </a:rPr>
              <a:t>by clearance tests requires determination of the concentration in plasma and urine of a substance that is:</a:t>
            </a:r>
            <a:r>
              <a:rPr lang="en-GB" sz="2800" b="1" dirty="0">
                <a:solidFill>
                  <a:srgbClr val="FFFF00"/>
                </a:solidFill>
                <a:latin typeface="Arial" charset="0"/>
              </a:rPr>
              <a:t>  </a:t>
            </a:r>
            <a:endParaRPr lang="en-GB" sz="2800" dirty="0">
              <a:solidFill>
                <a:srgbClr val="FFFF00"/>
              </a:solidFill>
              <a:latin typeface="Arial" charset="0"/>
            </a:endParaRPr>
          </a:p>
          <a:p>
            <a:pPr algn="just" eaLnBrk="1" hangingPunct="1">
              <a:spcBef>
                <a:spcPct val="50000"/>
              </a:spcBef>
            </a:pPr>
            <a:r>
              <a:rPr lang="en-GB" sz="2400" dirty="0">
                <a:latin typeface="Arial" charset="0"/>
              </a:rPr>
              <a:t> </a:t>
            </a:r>
            <a:r>
              <a:rPr lang="en-GB" sz="2800" b="1" dirty="0">
                <a:latin typeface="Arial" charset="0"/>
              </a:rPr>
              <a:t>•</a:t>
            </a:r>
            <a:r>
              <a:rPr lang="en-GB" sz="2400" b="1" dirty="0">
                <a:latin typeface="Arial" charset="0"/>
              </a:rPr>
              <a:t>  </a:t>
            </a:r>
            <a:r>
              <a:rPr lang="en-GB" sz="2200" dirty="0">
                <a:latin typeface="Arial" charset="0"/>
              </a:rPr>
              <a:t>Freely filtered at glomeruli.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 •  Neither reabsorbed nor secreted by tubules.</a:t>
            </a:r>
          </a:p>
          <a:p>
            <a:pPr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 •  Its concentration in plasma needs to remains constant throughout  the period of urine collection.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 •  Better if the substance is present endogenously.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 •  Easily measured. </a:t>
            </a:r>
          </a:p>
          <a:p>
            <a:pPr eaLnBrk="1" hangingPunct="1">
              <a:spcBef>
                <a:spcPct val="50000"/>
              </a:spcBef>
            </a:pPr>
            <a:r>
              <a:rPr lang="en-GB" sz="2200" dirty="0">
                <a:solidFill>
                  <a:srgbClr val="FFFF00"/>
                </a:solidFill>
                <a:latin typeface="Arial" charset="0"/>
              </a:rPr>
              <a:t>    </a:t>
            </a:r>
            <a:endParaRPr lang="en-GB" sz="2200" dirty="0" smtClean="0">
              <a:solidFill>
                <a:srgbClr val="FFFF00"/>
              </a:solidFill>
              <a:latin typeface="Arial" charset="0"/>
            </a:endParaRPr>
          </a:p>
          <a:p>
            <a:pPr eaLnBrk="1" hangingPunct="1">
              <a:spcBef>
                <a:spcPct val="50000"/>
              </a:spcBef>
            </a:pPr>
            <a:r>
              <a:rPr lang="en-GB" sz="2200" b="1" dirty="0" smtClean="0">
                <a:solidFill>
                  <a:srgbClr val="FFFF00"/>
                </a:solidFill>
                <a:latin typeface="Arial" charset="0"/>
              </a:rPr>
              <a:t>Creatinine </a:t>
            </a:r>
            <a:r>
              <a:rPr lang="en-GB" sz="2200" b="1" dirty="0">
                <a:latin typeface="Arial" charset="0"/>
              </a:rPr>
              <a:t>meets most of these criteria.</a:t>
            </a:r>
            <a:endParaRPr lang="en-US" sz="2200" b="1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513984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Text Box 2"/>
          <p:cNvSpPr txBox="1">
            <a:spLocks noChangeArrowheads="1"/>
          </p:cNvSpPr>
          <p:nvPr/>
        </p:nvSpPr>
        <p:spPr bwMode="auto">
          <a:xfrm>
            <a:off x="296863" y="1899788"/>
            <a:ext cx="8523287" cy="39857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indent="-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Creatinine clearance is usually about 110 ml/min in the 20-40 year old adults.</a:t>
            </a:r>
          </a:p>
          <a:p>
            <a:pPr eaLnBrk="1" hangingPunct="1">
              <a:spcBef>
                <a:spcPct val="50000"/>
              </a:spcBef>
            </a:pP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It falls slowly but progressively to about 70 ml/min  in individuals over 8o years of age. </a:t>
            </a:r>
          </a:p>
          <a:p>
            <a:pPr eaLnBrk="1" hangingPunct="1">
              <a:spcBef>
                <a:spcPct val="50000"/>
              </a:spcBef>
            </a:pP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In children, the GFR should be related to surface area, when this is done, results are similar to those found in young adults.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592400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457200" y="333375"/>
            <a:ext cx="8507413" cy="42688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8938" indent="-388938">
              <a:spcBef>
                <a:spcPct val="50000"/>
              </a:spcBef>
              <a:defRPr/>
            </a:pPr>
            <a:r>
              <a:rPr lang="en-US" sz="3200" b="1" u="sng" dirty="0" smtClean="0">
                <a:latin typeface="Arial" charset="0"/>
                <a:ea typeface="+mn-ea"/>
                <a:cs typeface="Arial" charset="0"/>
              </a:rPr>
              <a:t>Objectives</a:t>
            </a:r>
            <a:endParaRPr lang="en-US" sz="3200" b="1" u="sng" dirty="0">
              <a:latin typeface="Arial" charset="0"/>
              <a:ea typeface="+mn-ea"/>
              <a:cs typeface="Arial" charset="0"/>
            </a:endParaRPr>
          </a:p>
          <a:p>
            <a:pPr marL="388938" indent="-388938">
              <a:spcBef>
                <a:spcPct val="50000"/>
              </a:spcBef>
              <a:defRPr/>
            </a:pPr>
            <a:endParaRPr lang="en-US" sz="3200" b="1" u="sng" dirty="0">
              <a:latin typeface="Arial" charset="0"/>
              <a:ea typeface="+mn-ea"/>
              <a:cs typeface="Arial" charset="0"/>
            </a:endParaRP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 smtClean="0">
                <a:solidFill>
                  <a:srgbClr val="FFFF00"/>
                </a:solidFill>
                <a:latin typeface="Arial" charset="0"/>
                <a:cs typeface="Arial" charset="0"/>
              </a:rPr>
              <a:t>To have a knowledge about functional units and normal functions of the kidney.</a:t>
            </a:r>
            <a:endParaRPr lang="en-GB" sz="2400" b="1" dirty="0">
              <a:solidFill>
                <a:srgbClr val="FFFF00"/>
              </a:solidFill>
              <a:latin typeface="Arial" charset="0"/>
              <a:cs typeface="Arial" charset="0"/>
            </a:endParaRP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 smtClean="0">
                <a:solidFill>
                  <a:srgbClr val="FFFF00"/>
                </a:solidFill>
                <a:latin typeface="Arial" charset="0"/>
                <a:cs typeface="Arial" charset="0"/>
              </a:rPr>
              <a:t>To have an idea about some examples of renal diseases.</a:t>
            </a:r>
            <a:r>
              <a:rPr lang="en-GB" sz="2400" b="1" u="sng" dirty="0" smtClean="0">
                <a:solidFill>
                  <a:srgbClr val="FFFF00"/>
                </a:solidFill>
                <a:latin typeface="Arial" charset="0"/>
                <a:cs typeface="Arial" charset="0"/>
              </a:rPr>
              <a:t> </a:t>
            </a:r>
            <a:endParaRPr lang="en-GB" sz="2400" b="1" u="sng" dirty="0">
              <a:solidFill>
                <a:srgbClr val="FFFF00"/>
              </a:solidFill>
              <a:latin typeface="Arial" charset="0"/>
              <a:cs typeface="Arial" charset="0"/>
            </a:endParaRP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 smtClean="0">
                <a:solidFill>
                  <a:srgbClr val="FFFF00"/>
                </a:solidFill>
                <a:latin typeface="Arial" charset="0"/>
                <a:cs typeface="Arial" charset="0"/>
              </a:rPr>
              <a:t>To know laboratory routine </a:t>
            </a:r>
            <a:r>
              <a:rPr lang="en-GB" sz="2400" b="1" dirty="0">
                <a:solidFill>
                  <a:srgbClr val="FFFF00"/>
                </a:solidFill>
                <a:latin typeface="Arial" charset="0"/>
                <a:cs typeface="Arial" charset="0"/>
              </a:rPr>
              <a:t>kidney function </a:t>
            </a:r>
            <a:r>
              <a:rPr lang="en-GB" sz="2400" b="1" dirty="0" smtClean="0">
                <a:solidFill>
                  <a:srgbClr val="FFFF00"/>
                </a:solidFill>
                <a:latin typeface="Arial" charset="0"/>
                <a:cs typeface="Arial" charset="0"/>
              </a:rPr>
              <a:t>tests</a:t>
            </a:r>
            <a:r>
              <a:rPr lang="en-GB" sz="2400" b="1" dirty="0">
                <a:solidFill>
                  <a:srgbClr val="FFFF00"/>
                </a:solidFill>
                <a:latin typeface="Arial" charset="0"/>
                <a:cs typeface="Arial" charset="0"/>
              </a:rPr>
              <a:t> </a:t>
            </a:r>
            <a:r>
              <a:rPr lang="en-GB" sz="2400" b="1" dirty="0" smtClean="0">
                <a:solidFill>
                  <a:srgbClr val="FFFF00"/>
                </a:solidFill>
                <a:latin typeface="Arial" charset="0"/>
                <a:cs typeface="Arial" charset="0"/>
              </a:rPr>
              <a:t>(KFTs).</a:t>
            </a: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 smtClean="0">
                <a:solidFill>
                  <a:srgbClr val="FFFF00"/>
                </a:solidFill>
                <a:latin typeface="Arial" charset="0"/>
                <a:cs typeface="Arial" charset="0"/>
              </a:rPr>
              <a:t>To </a:t>
            </a:r>
            <a:r>
              <a:rPr lang="en-GB" sz="2400" b="1" dirty="0">
                <a:solidFill>
                  <a:srgbClr val="FFFF00"/>
                </a:solidFill>
                <a:latin typeface="Arial" charset="0"/>
                <a:cs typeface="Arial" charset="0"/>
              </a:rPr>
              <a:t>know </a:t>
            </a:r>
            <a:r>
              <a:rPr lang="en-GB" sz="2400" b="1" dirty="0" smtClean="0">
                <a:solidFill>
                  <a:srgbClr val="FFFF00"/>
                </a:solidFill>
                <a:latin typeface="Arial" charset="0"/>
                <a:cs typeface="Arial" charset="0"/>
              </a:rPr>
              <a:t>other laboratory KFTs.</a:t>
            </a:r>
            <a:endParaRPr lang="en-GB" sz="2400" b="1" dirty="0">
              <a:solidFill>
                <a:srgbClr val="FFFF00"/>
              </a:solidFill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372404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Text Box 2"/>
          <p:cNvSpPr txBox="1">
            <a:spLocks noChangeArrowheads="1"/>
          </p:cNvSpPr>
          <p:nvPr/>
        </p:nvSpPr>
        <p:spPr bwMode="auto">
          <a:xfrm>
            <a:off x="282575" y="1543655"/>
            <a:ext cx="8610600" cy="483209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indent="-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solidFill>
                  <a:srgbClr val="FFFF00"/>
                </a:solidFill>
                <a:latin typeface="Arial" charset="0"/>
              </a:rPr>
              <a:t>Clearance</a:t>
            </a:r>
            <a:r>
              <a:rPr lang="en-GB" sz="2200" dirty="0">
                <a:latin typeface="Arial" charset="0"/>
              </a:rPr>
              <a:t> is the volume of plasma cleared from the </a:t>
            </a:r>
            <a:r>
              <a:rPr lang="en-GB" sz="2200" u="sng" dirty="0">
                <a:latin typeface="Arial" charset="0"/>
              </a:rPr>
              <a:t>substance</a:t>
            </a:r>
            <a:r>
              <a:rPr lang="en-GB" sz="2200" dirty="0">
                <a:latin typeface="Arial" charset="0"/>
              </a:rPr>
              <a:t> excreted in urine per minute</a:t>
            </a:r>
            <a:r>
              <a:rPr lang="en-GB" sz="2200" dirty="0" smtClean="0">
                <a:latin typeface="Arial" charset="0"/>
              </a:rPr>
              <a:t>.</a:t>
            </a:r>
          </a:p>
          <a:p>
            <a:pPr marL="0" indent="0" eaLnBrk="1" hangingPunct="1">
              <a:spcBef>
                <a:spcPct val="50000"/>
              </a:spcBef>
            </a:pPr>
            <a:r>
              <a:rPr lang="en-GB" sz="2200" dirty="0" smtClean="0">
                <a:latin typeface="Arial" charset="0"/>
              </a:rPr>
              <a:t> </a:t>
            </a: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It could be calculated from the following equation: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      </a:t>
            </a:r>
            <a:r>
              <a:rPr lang="en-GB" sz="2200" dirty="0" smtClean="0">
                <a:latin typeface="Arial" charset="0"/>
              </a:rPr>
              <a:t>        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</a:t>
            </a:r>
            <a:r>
              <a:rPr lang="en-GB" sz="2200" dirty="0" smtClean="0">
                <a:latin typeface="Arial" charset="0"/>
              </a:rPr>
              <a:t>                </a:t>
            </a:r>
            <a:r>
              <a:rPr lang="en-GB" sz="2200" dirty="0">
                <a:solidFill>
                  <a:srgbClr val="FFFF00"/>
                </a:solidFill>
                <a:latin typeface="Arial" charset="0"/>
              </a:rPr>
              <a:t>Clearance</a:t>
            </a:r>
            <a:r>
              <a:rPr lang="en-GB" sz="2200" dirty="0">
                <a:latin typeface="Arial" charset="0"/>
              </a:rPr>
              <a:t> (ml/min) =  </a:t>
            </a:r>
            <a:r>
              <a:rPr lang="en-GB" sz="2200" u="sng" dirty="0">
                <a:solidFill>
                  <a:srgbClr val="FFFF00"/>
                </a:solidFill>
                <a:latin typeface="Arial" charset="0"/>
              </a:rPr>
              <a:t>U</a:t>
            </a:r>
            <a:r>
              <a:rPr lang="en-GB" sz="2200" u="sng" dirty="0">
                <a:latin typeface="Arial" charset="0"/>
              </a:rPr>
              <a:t>  </a:t>
            </a:r>
            <a:r>
              <a:rPr lang="en-US" sz="2200" u="sng" dirty="0">
                <a:latin typeface="Arial" charset="0"/>
                <a:sym typeface="Symbol" charset="0"/>
              </a:rPr>
              <a:t></a:t>
            </a:r>
            <a:r>
              <a:rPr lang="en-GB" sz="2200" u="sng" dirty="0">
                <a:latin typeface="Arial" charset="0"/>
              </a:rPr>
              <a:t>  </a:t>
            </a:r>
            <a:r>
              <a:rPr lang="en-GB" sz="2200" u="sng" dirty="0">
                <a:solidFill>
                  <a:srgbClr val="99FF33"/>
                </a:solidFill>
                <a:latin typeface="Arial" charset="0"/>
              </a:rPr>
              <a:t>V</a:t>
            </a:r>
            <a:endParaRPr lang="en-GB" sz="2200" dirty="0">
              <a:solidFill>
                <a:srgbClr val="99FF33"/>
              </a:solidFill>
              <a:latin typeface="Arial" charset="0"/>
            </a:endParaRP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                                                       </a:t>
            </a:r>
            <a:r>
              <a:rPr lang="en-GB" sz="2200" dirty="0">
                <a:solidFill>
                  <a:srgbClr val="FF00FF"/>
                </a:solidFill>
                <a:latin typeface="Arial" charset="0"/>
              </a:rPr>
              <a:t>P</a:t>
            </a:r>
            <a:r>
              <a:rPr lang="en-GB" sz="2200" dirty="0">
                <a:latin typeface="Arial" charset="0"/>
              </a:rPr>
              <a:t>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  </a:t>
            </a:r>
            <a:r>
              <a:rPr lang="en-GB" sz="2200" dirty="0">
                <a:solidFill>
                  <a:srgbClr val="FFFF00"/>
                </a:solidFill>
                <a:latin typeface="Arial" charset="0"/>
              </a:rPr>
              <a:t>U</a:t>
            </a:r>
            <a:r>
              <a:rPr lang="en-GB" sz="2200" dirty="0">
                <a:latin typeface="Arial" charset="0"/>
              </a:rPr>
              <a:t> = Concentration of creatinine in urine  </a:t>
            </a:r>
            <a:r>
              <a:rPr lang="en-GB" sz="2200" dirty="0">
                <a:latin typeface="Arial" charset="0"/>
                <a:sym typeface="Symbol" charset="0"/>
              </a:rPr>
              <a:t></a:t>
            </a:r>
            <a:r>
              <a:rPr lang="en-GB" sz="2200" dirty="0" err="1">
                <a:latin typeface="Arial" charset="0"/>
              </a:rPr>
              <a:t>mol</a:t>
            </a:r>
            <a:r>
              <a:rPr lang="en-GB" sz="2200" dirty="0">
                <a:latin typeface="Arial" charset="0"/>
              </a:rPr>
              <a:t>/l 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  </a:t>
            </a:r>
            <a:r>
              <a:rPr lang="en-GB" sz="2200" dirty="0">
                <a:solidFill>
                  <a:srgbClr val="99FF33"/>
                </a:solidFill>
                <a:latin typeface="Arial" charset="0"/>
              </a:rPr>
              <a:t>V</a:t>
            </a:r>
            <a:r>
              <a:rPr lang="en-GB" sz="2200" dirty="0">
                <a:latin typeface="Arial" charset="0"/>
              </a:rPr>
              <a:t> = Volume of urine per min</a:t>
            </a:r>
          </a:p>
          <a:p>
            <a:pPr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  </a:t>
            </a:r>
            <a:r>
              <a:rPr lang="en-GB" sz="2200" dirty="0">
                <a:solidFill>
                  <a:srgbClr val="FF00FF"/>
                </a:solidFill>
                <a:latin typeface="Arial" charset="0"/>
              </a:rPr>
              <a:t>P</a:t>
            </a:r>
            <a:r>
              <a:rPr lang="en-GB" sz="2200" dirty="0">
                <a:latin typeface="Arial" charset="0"/>
              </a:rPr>
              <a:t> = Concentration of creatinine in serum  </a:t>
            </a:r>
            <a:r>
              <a:rPr lang="en-GB" sz="2200" dirty="0">
                <a:latin typeface="Arial" charset="0"/>
                <a:sym typeface="Symbol" charset="0"/>
              </a:rPr>
              <a:t></a:t>
            </a:r>
            <a:r>
              <a:rPr lang="en-GB" sz="2200" dirty="0" err="1">
                <a:latin typeface="Arial" charset="0"/>
              </a:rPr>
              <a:t>mol</a:t>
            </a:r>
            <a:r>
              <a:rPr lang="en-GB" sz="2200" dirty="0">
                <a:latin typeface="Arial" charset="0"/>
              </a:rPr>
              <a:t>/l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42682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685800" y="188913"/>
            <a:ext cx="7772400" cy="1143000"/>
          </a:xfrm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/>
          <a:lstStyle/>
          <a:p>
            <a:pPr eaLnBrk="1" hangingPunct="1">
              <a:defRPr/>
            </a:pPr>
            <a:r>
              <a:rPr lang="en-US" sz="3600" dirty="0">
                <a:solidFill>
                  <a:srgbClr val="FF00FF"/>
                </a:solidFill>
                <a:latin typeface="Arial" charset="0"/>
                <a:cs typeface="Arial" charset="0"/>
              </a:rPr>
              <a:t>Cockcroft-</a:t>
            </a:r>
            <a:r>
              <a:rPr lang="en-US" sz="3600" dirty="0" err="1">
                <a:solidFill>
                  <a:srgbClr val="FF00FF"/>
                </a:solidFill>
                <a:latin typeface="Arial" charset="0"/>
                <a:cs typeface="Arial" charset="0"/>
              </a:rPr>
              <a:t>Gault</a:t>
            </a:r>
            <a:r>
              <a:rPr lang="en-US" sz="3600" dirty="0">
                <a:solidFill>
                  <a:srgbClr val="FF00FF"/>
                </a:solidFill>
                <a:latin typeface="Arial" charset="0"/>
                <a:cs typeface="Arial" charset="0"/>
              </a:rPr>
              <a:t> Formula</a:t>
            </a:r>
            <a:br>
              <a:rPr lang="en-US" sz="3600" dirty="0">
                <a:solidFill>
                  <a:srgbClr val="FF00FF"/>
                </a:solidFill>
                <a:latin typeface="Arial" charset="0"/>
                <a:cs typeface="Arial" charset="0"/>
              </a:rPr>
            </a:br>
            <a:r>
              <a:rPr lang="en-US" sz="3600" dirty="0">
                <a:solidFill>
                  <a:srgbClr val="FF00FF"/>
                </a:solidFill>
                <a:latin typeface="Arial" charset="0"/>
                <a:cs typeface="Arial" charset="0"/>
              </a:rPr>
              <a:t>for Estimation of GFR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850" y="1774825"/>
            <a:ext cx="8496300" cy="3959225"/>
          </a:xfrm>
          <a:effectLst/>
        </p:spPr>
        <p:txBody>
          <a:bodyPr/>
          <a:lstStyle/>
          <a:p>
            <a:pPr eaLnBrk="1" hangingPunct="1">
              <a:lnSpc>
                <a:spcPct val="115000"/>
              </a:lnSpc>
              <a:defRPr/>
            </a:pPr>
            <a:r>
              <a:rPr lang="en-US" sz="2200" dirty="0">
                <a:effectLst/>
                <a:latin typeface="Arial" charset="0"/>
                <a:cs typeface="Arial" charset="0"/>
              </a:rPr>
              <a:t>As indicated above, the creatinine clearance is measured by using a 24-hour urine collection, but this does introduce the potential for errors in terms of completion of the collection.</a:t>
            </a:r>
          </a:p>
          <a:p>
            <a:pPr eaLnBrk="1" hangingPunct="1">
              <a:lnSpc>
                <a:spcPct val="115000"/>
              </a:lnSpc>
              <a:buFont typeface="Wingdings" charset="0"/>
              <a:buNone/>
              <a:defRPr/>
            </a:pPr>
            <a:endParaRPr lang="en-US" sz="2200" dirty="0">
              <a:effectLst/>
              <a:latin typeface="Arial" charset="0"/>
              <a:cs typeface="Arial" charset="0"/>
            </a:endParaRPr>
          </a:p>
          <a:p>
            <a:pPr eaLnBrk="1" hangingPunct="1">
              <a:lnSpc>
                <a:spcPct val="115000"/>
              </a:lnSpc>
              <a:defRPr/>
            </a:pPr>
            <a:r>
              <a:rPr lang="en-US" sz="2200" dirty="0">
                <a:effectLst/>
                <a:latin typeface="Arial" charset="0"/>
                <a:cs typeface="Arial" charset="0"/>
              </a:rPr>
              <a:t>An alternative and convenient method is to employ various formulae devised to calculate creatinine clearance using parameters such as serum creatinine level, sex, age, and weight of the subject.</a:t>
            </a:r>
          </a:p>
        </p:txBody>
      </p:sp>
    </p:spTree>
    <p:extLst>
      <p:ext uri="{BB962C8B-B14F-4D97-AF65-F5344CB8AC3E}">
        <p14:creationId xmlns:p14="http://schemas.microsoft.com/office/powerpoint/2010/main" val="26139504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1196975"/>
            <a:ext cx="8353425" cy="4824413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en-US" sz="2200" dirty="0">
                <a:latin typeface="Arial" charset="0"/>
                <a:cs typeface="Arial" charset="0"/>
              </a:rPr>
              <a:t>An example is </a:t>
            </a:r>
            <a:r>
              <a:rPr lang="en-US" sz="2200" b="1" dirty="0">
                <a:latin typeface="Arial" charset="0"/>
                <a:cs typeface="Arial" charset="0"/>
              </a:rPr>
              <a:t>the </a:t>
            </a:r>
            <a:r>
              <a:rPr lang="en-US" sz="2200" b="1" dirty="0">
                <a:solidFill>
                  <a:srgbClr val="FF00FF"/>
                </a:solidFill>
                <a:latin typeface="Arial" charset="0"/>
                <a:cs typeface="Arial" charset="0"/>
              </a:rPr>
              <a:t>Cockcroft-</a:t>
            </a:r>
            <a:r>
              <a:rPr lang="en-US" sz="2200" b="1" dirty="0" err="1">
                <a:solidFill>
                  <a:srgbClr val="FF00FF"/>
                </a:solidFill>
                <a:latin typeface="Arial" charset="0"/>
                <a:cs typeface="Arial" charset="0"/>
              </a:rPr>
              <a:t>Gault</a:t>
            </a:r>
            <a:r>
              <a:rPr lang="en-US" sz="2200" b="1" dirty="0">
                <a:solidFill>
                  <a:srgbClr val="FF00FF"/>
                </a:solidFill>
                <a:latin typeface="Arial" charset="0"/>
                <a:cs typeface="Arial" charset="0"/>
              </a:rPr>
              <a:t> Formula</a:t>
            </a:r>
            <a:r>
              <a:rPr lang="en-US" sz="2200" dirty="0">
                <a:latin typeface="Arial" charset="0"/>
                <a:cs typeface="Arial" charset="0"/>
              </a:rPr>
              <a:t>: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200" dirty="0" smtClean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200" dirty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US" sz="2200" b="1" dirty="0">
                <a:latin typeface="Arial" charset="0"/>
                <a:cs typeface="Arial" charset="0"/>
              </a:rPr>
              <a:t>                         </a:t>
            </a:r>
            <a:r>
              <a:rPr lang="en-US" sz="2200" b="1" dirty="0">
                <a:solidFill>
                  <a:srgbClr val="FFFF00"/>
                </a:solidFill>
                <a:latin typeface="Arial" charset="0"/>
                <a:cs typeface="Arial" charset="0"/>
              </a:rPr>
              <a:t>K</a:t>
            </a:r>
            <a:r>
              <a:rPr lang="en-US" sz="2200" b="1" dirty="0">
                <a:latin typeface="Arial" charset="0"/>
                <a:cs typeface="Arial" charset="0"/>
              </a:rPr>
              <a:t> </a:t>
            </a:r>
            <a:r>
              <a:rPr lang="en-US" sz="2200" b="1" dirty="0">
                <a:latin typeface="Arial" charset="0"/>
                <a:cs typeface="Arial" charset="0"/>
                <a:sym typeface="Symbol" charset="0"/>
              </a:rPr>
              <a:t> (140 – age)  Body weight</a:t>
            </a:r>
            <a:endParaRPr lang="en-US" sz="2200" b="1" dirty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US" sz="2200" b="1" dirty="0">
                <a:latin typeface="Arial" charset="0"/>
                <a:cs typeface="Arial" charset="0"/>
              </a:rPr>
              <a:t>    GFR</a:t>
            </a:r>
            <a:r>
              <a:rPr lang="en-US" sz="2200" dirty="0">
                <a:latin typeface="Arial" charset="0"/>
                <a:cs typeface="Arial" charset="0"/>
              </a:rPr>
              <a:t>   =           ────────────────── </a:t>
            </a:r>
            <a:endParaRPr lang="en-US" sz="2200" u="sng" dirty="0">
              <a:latin typeface="Arial" charset="0"/>
              <a:cs typeface="Arial" charset="0"/>
              <a:sym typeface="Symbol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US" sz="2200" b="1" dirty="0">
                <a:latin typeface="Arial" charset="0"/>
                <a:cs typeface="Arial" charset="0"/>
                <a:sym typeface="Symbol" charset="0"/>
              </a:rPr>
              <a:t>                            Serum creatinine (</a:t>
            </a:r>
            <a:r>
              <a:rPr lang="en-US" sz="2200" b="1" dirty="0" err="1">
                <a:latin typeface="Arial" charset="0"/>
                <a:cs typeface="Arial" charset="0"/>
                <a:sym typeface="Symbol" charset="0"/>
              </a:rPr>
              <a:t>mol</a:t>
            </a:r>
            <a:r>
              <a:rPr lang="en-US" sz="2200" b="1" dirty="0">
                <a:latin typeface="Arial" charset="0"/>
                <a:cs typeface="Arial" charset="0"/>
                <a:sym typeface="Symbol" charset="0"/>
              </a:rPr>
              <a:t>/L)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US" sz="2200" dirty="0">
                <a:latin typeface="Arial" charset="0"/>
                <a:cs typeface="Arial" charset="0"/>
              </a:rPr>
              <a:t>  </a:t>
            </a:r>
            <a:endParaRPr lang="en-US" sz="2200" dirty="0" smtClean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200" dirty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defRPr/>
            </a:pPr>
            <a:r>
              <a:rPr lang="en-US" sz="2200" b="1" dirty="0">
                <a:latin typeface="Arial" charset="0"/>
                <a:cs typeface="Arial" charset="0"/>
              </a:rPr>
              <a:t>where </a:t>
            </a:r>
            <a:r>
              <a:rPr lang="en-US" sz="2200" b="1" dirty="0">
                <a:solidFill>
                  <a:srgbClr val="FFFF00"/>
                </a:solidFill>
                <a:latin typeface="Arial" charset="0"/>
                <a:cs typeface="Arial" charset="0"/>
              </a:rPr>
              <a:t>K</a:t>
            </a:r>
            <a:r>
              <a:rPr lang="en-US" sz="2200" b="1" dirty="0">
                <a:latin typeface="Arial" charset="0"/>
                <a:cs typeface="Arial" charset="0"/>
              </a:rPr>
              <a:t> is a constant that varies with sex: 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US" sz="2200" b="1" dirty="0">
                <a:latin typeface="Arial" charset="0"/>
                <a:cs typeface="Arial" charset="0"/>
              </a:rPr>
              <a:t>        1.23  for male   &amp;   1.04  for females.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200" b="1" dirty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defRPr/>
            </a:pPr>
            <a:r>
              <a:rPr lang="en-US" sz="2200" b="1" dirty="0">
                <a:latin typeface="Arial" charset="0"/>
                <a:cs typeface="Arial" charset="0"/>
              </a:rPr>
              <a:t>The constant </a:t>
            </a:r>
            <a:r>
              <a:rPr lang="en-US" sz="2200" b="1" dirty="0">
                <a:solidFill>
                  <a:srgbClr val="FFFF00"/>
                </a:solidFill>
                <a:latin typeface="Arial" charset="0"/>
                <a:cs typeface="Arial" charset="0"/>
              </a:rPr>
              <a:t>K</a:t>
            </a:r>
            <a:r>
              <a:rPr lang="en-US" sz="2200" b="1" dirty="0">
                <a:latin typeface="Arial" charset="0"/>
                <a:cs typeface="Arial" charset="0"/>
              </a:rPr>
              <a:t> is used as females have a relatively lower muscle mass.</a:t>
            </a:r>
          </a:p>
        </p:txBody>
      </p:sp>
    </p:spTree>
    <p:extLst>
      <p:ext uri="{BB962C8B-B14F-4D97-AF65-F5344CB8AC3E}">
        <p14:creationId xmlns:p14="http://schemas.microsoft.com/office/powerpoint/2010/main" val="38656404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27958"/>
            <a:ext cx="8229600" cy="3173756"/>
          </a:xfrm>
        </p:spPr>
        <p:txBody>
          <a:bodyPr/>
          <a:lstStyle/>
          <a:p>
            <a:pPr>
              <a:defRPr/>
            </a:pPr>
            <a:r>
              <a:rPr lang="en-US" sz="2200" b="1" dirty="0">
                <a:effectLst/>
                <a:latin typeface="Arial"/>
                <a:cs typeface="Arial"/>
              </a:rPr>
              <a:t>It should </a:t>
            </a:r>
            <a:r>
              <a:rPr lang="en-US" sz="2200" b="1" dirty="0">
                <a:solidFill>
                  <a:srgbClr val="FFFF00"/>
                </a:solidFill>
                <a:effectLst/>
                <a:latin typeface="Arial"/>
                <a:cs typeface="Arial"/>
              </a:rPr>
              <a:t>not</a:t>
            </a:r>
            <a:r>
              <a:rPr lang="en-US" sz="2200" b="1" dirty="0">
                <a:effectLst/>
                <a:latin typeface="Arial"/>
                <a:cs typeface="Arial"/>
              </a:rPr>
              <a:t> be used </a:t>
            </a:r>
            <a:r>
              <a:rPr lang="en-US" sz="2200" b="1" dirty="0" smtClean="0">
                <a:effectLst/>
                <a:latin typeface="Arial"/>
                <a:cs typeface="Arial"/>
              </a:rPr>
              <a:t>if</a:t>
            </a:r>
          </a:p>
          <a:p>
            <a:pPr marL="0" indent="0">
              <a:buNone/>
              <a:defRPr/>
            </a:pPr>
            <a:endParaRPr lang="en-US" sz="2200" dirty="0">
              <a:effectLst/>
              <a:latin typeface="Arial"/>
              <a:cs typeface="Arial"/>
            </a:endParaRPr>
          </a:p>
          <a:p>
            <a:pPr lvl="1">
              <a:defRPr/>
            </a:pPr>
            <a:r>
              <a:rPr lang="en-US" sz="2200" dirty="0" smtClean="0">
                <a:effectLst/>
                <a:latin typeface="Arial"/>
                <a:cs typeface="Arial"/>
              </a:rPr>
              <a:t>Serum </a:t>
            </a:r>
            <a:r>
              <a:rPr lang="en-US" sz="2200" dirty="0">
                <a:effectLst/>
                <a:latin typeface="Arial"/>
                <a:cs typeface="Arial"/>
              </a:rPr>
              <a:t>creatinine is changing rapidly</a:t>
            </a:r>
          </a:p>
          <a:p>
            <a:pPr lvl="1">
              <a:defRPr/>
            </a:pPr>
            <a:r>
              <a:rPr lang="en-US" sz="2200" dirty="0" smtClean="0">
                <a:effectLst/>
                <a:latin typeface="Arial"/>
                <a:cs typeface="Arial"/>
              </a:rPr>
              <a:t>the </a:t>
            </a:r>
            <a:r>
              <a:rPr lang="en-US" sz="2200" dirty="0">
                <a:effectLst/>
                <a:latin typeface="Arial"/>
                <a:cs typeface="Arial"/>
              </a:rPr>
              <a:t>diet is unusual, e.g., strict vegetarian</a:t>
            </a:r>
          </a:p>
          <a:p>
            <a:pPr lvl="1">
              <a:defRPr/>
            </a:pPr>
            <a:r>
              <a:rPr lang="en-US" sz="2200" dirty="0" smtClean="0">
                <a:effectLst/>
                <a:latin typeface="Arial"/>
                <a:cs typeface="Arial"/>
              </a:rPr>
              <a:t>Low </a:t>
            </a:r>
            <a:r>
              <a:rPr lang="en-US" sz="2200" dirty="0">
                <a:effectLst/>
                <a:latin typeface="Arial"/>
                <a:cs typeface="Arial"/>
              </a:rPr>
              <a:t>muscle mass, e.g., muscle wasting</a:t>
            </a:r>
          </a:p>
          <a:p>
            <a:pPr lvl="1">
              <a:defRPr/>
            </a:pPr>
            <a:r>
              <a:rPr lang="en-US" sz="2200" dirty="0" smtClean="0">
                <a:effectLst/>
                <a:latin typeface="Arial"/>
                <a:cs typeface="Arial"/>
              </a:rPr>
              <a:t>Obesity</a:t>
            </a:r>
            <a:endParaRPr lang="en-US" sz="2200" dirty="0">
              <a:effectLst/>
              <a:latin typeface="Arial"/>
              <a:cs typeface="Arial"/>
            </a:endParaRPr>
          </a:p>
        </p:txBody>
      </p:sp>
      <p:sp>
        <p:nvSpPr>
          <p:cNvPr id="4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685800" y="188913"/>
            <a:ext cx="7772400" cy="1143000"/>
          </a:xfrm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/>
          <a:lstStyle/>
          <a:p>
            <a:pPr eaLnBrk="1" hangingPunct="1">
              <a:defRPr/>
            </a:pPr>
            <a:r>
              <a:rPr lang="en-US" sz="3600">
                <a:solidFill>
                  <a:srgbClr val="FF00FF"/>
                </a:solidFill>
                <a:latin typeface="Arial" charset="0"/>
                <a:cs typeface="Arial" charset="0"/>
              </a:rPr>
              <a:t>Cockcroft-Gault Formula</a:t>
            </a:r>
            <a:br>
              <a:rPr lang="en-US" sz="3600">
                <a:solidFill>
                  <a:srgbClr val="FF00FF"/>
                </a:solidFill>
                <a:latin typeface="Arial" charset="0"/>
                <a:cs typeface="Arial" charset="0"/>
              </a:rPr>
            </a:br>
            <a:r>
              <a:rPr lang="en-US" sz="3600">
                <a:solidFill>
                  <a:srgbClr val="FF00FF"/>
                </a:solidFill>
                <a:latin typeface="Arial" charset="0"/>
                <a:cs typeface="Arial" charset="0"/>
              </a:rPr>
              <a:t>for Estimation of GFR: Limitations</a:t>
            </a:r>
          </a:p>
        </p:txBody>
      </p:sp>
    </p:spTree>
    <p:extLst>
      <p:ext uri="{BB962C8B-B14F-4D97-AF65-F5344CB8AC3E}">
        <p14:creationId xmlns:p14="http://schemas.microsoft.com/office/powerpoint/2010/main" val="37338581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Text Box 2"/>
          <p:cNvSpPr txBox="1">
            <a:spLocks noChangeArrowheads="1"/>
          </p:cNvSpPr>
          <p:nvPr/>
        </p:nvSpPr>
        <p:spPr bwMode="auto">
          <a:xfrm>
            <a:off x="179388" y="290513"/>
            <a:ext cx="8640762" cy="259301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2800" b="1" u="sng" dirty="0">
                <a:solidFill>
                  <a:srgbClr val="FFFF00"/>
                </a:solidFill>
                <a:latin typeface="Arial" charset="0"/>
              </a:rPr>
              <a:t>Serum  </a:t>
            </a:r>
            <a:r>
              <a:rPr lang="en-GB" sz="2800" b="1" u="sng" dirty="0" smtClean="0">
                <a:solidFill>
                  <a:srgbClr val="FFFF00"/>
                </a:solidFill>
                <a:latin typeface="Arial" charset="0"/>
              </a:rPr>
              <a:t>Cr </a:t>
            </a:r>
            <a:r>
              <a:rPr lang="en-GB" sz="2800" b="1" u="sng" dirty="0">
                <a:solidFill>
                  <a:srgbClr val="FFFF00"/>
                </a:solidFill>
                <a:latin typeface="Arial" charset="0"/>
              </a:rPr>
              <a:t>is a better </a:t>
            </a:r>
            <a:r>
              <a:rPr lang="en-GB" sz="2800" b="1" u="sng" dirty="0" smtClean="0">
                <a:solidFill>
                  <a:srgbClr val="FFFF00"/>
                </a:solidFill>
                <a:latin typeface="Arial" charset="0"/>
              </a:rPr>
              <a:t>KFT </a:t>
            </a:r>
            <a:r>
              <a:rPr lang="en-GB" sz="2800" b="1" u="sng" dirty="0">
                <a:solidFill>
                  <a:srgbClr val="FFFF00"/>
                </a:solidFill>
                <a:latin typeface="Arial" charset="0"/>
              </a:rPr>
              <a:t>than creatinine clearance  </a:t>
            </a:r>
            <a:r>
              <a:rPr lang="en-GB" sz="2800" b="1" u="sng" dirty="0" smtClean="0">
                <a:solidFill>
                  <a:srgbClr val="FFFF00"/>
                </a:solidFill>
                <a:latin typeface="Arial" charset="0"/>
              </a:rPr>
              <a:t>because:</a:t>
            </a:r>
            <a:r>
              <a:rPr lang="en-GB" b="1" dirty="0" smtClean="0">
                <a:solidFill>
                  <a:srgbClr val="FFFF00"/>
                </a:solidFill>
                <a:latin typeface="Arial" charset="0"/>
              </a:rPr>
              <a:t> </a:t>
            </a:r>
            <a:endParaRPr lang="en-GB" b="1" dirty="0">
              <a:solidFill>
                <a:srgbClr val="FFFF00"/>
              </a:solidFill>
              <a:latin typeface="Arial" charset="0"/>
            </a:endParaRPr>
          </a:p>
          <a:p>
            <a:pPr eaLnBrk="1" hangingPunct="1">
              <a:spcBef>
                <a:spcPct val="50000"/>
              </a:spcBef>
            </a:pPr>
            <a:endParaRPr lang="en-GB" sz="700" dirty="0">
              <a:solidFill>
                <a:srgbClr val="FFFF00"/>
              </a:solidFill>
              <a:latin typeface="Arial" charset="0"/>
            </a:endParaRPr>
          </a:p>
          <a:p>
            <a:pPr eaLnBrk="1" hangingPunct="1">
              <a:spcBef>
                <a:spcPct val="50000"/>
              </a:spcBef>
            </a:pPr>
            <a:endParaRPr lang="en-GB" sz="2000" dirty="0" smtClean="0">
              <a:latin typeface="Arial" charset="0"/>
            </a:endParaRPr>
          </a:p>
          <a:p>
            <a:pPr marL="342900" indent="-3429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Serum </a:t>
            </a:r>
            <a:r>
              <a:rPr lang="en-GB" sz="2200" dirty="0">
                <a:latin typeface="Arial" charset="0"/>
              </a:rPr>
              <a:t>creatinine is more accurate. </a:t>
            </a:r>
          </a:p>
          <a:p>
            <a:pPr marL="342900" indent="-3429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Serum </a:t>
            </a:r>
            <a:r>
              <a:rPr lang="en-GB" sz="2200" dirty="0">
                <a:latin typeface="Arial" charset="0"/>
              </a:rPr>
              <a:t>creatinine level is constant throughout adult life </a:t>
            </a:r>
            <a:endParaRPr lang="en-US" sz="2200" dirty="0">
              <a:latin typeface="Arial" charset="0"/>
            </a:endParaRPr>
          </a:p>
        </p:txBody>
      </p:sp>
      <p:sp>
        <p:nvSpPr>
          <p:cNvPr id="29698" name="Text Box 3"/>
          <p:cNvSpPr txBox="1">
            <a:spLocks noChangeArrowheads="1"/>
          </p:cNvSpPr>
          <p:nvPr/>
        </p:nvSpPr>
        <p:spPr bwMode="auto">
          <a:xfrm>
            <a:off x="152400" y="3284538"/>
            <a:ext cx="8763000" cy="32162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177800" indent="-1778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3600" b="1" dirty="0">
                <a:solidFill>
                  <a:srgbClr val="FF00FF"/>
                </a:solidFill>
                <a:latin typeface="Arial" charset="0"/>
              </a:rPr>
              <a:t> </a:t>
            </a:r>
            <a:r>
              <a:rPr lang="en-GB" sz="2800" b="1" u="sng" dirty="0">
                <a:solidFill>
                  <a:srgbClr val="FFFF00"/>
                </a:solidFill>
                <a:latin typeface="Arial" charset="0"/>
              </a:rPr>
              <a:t>Creatinine clearance is only recommended in the following conditions</a:t>
            </a:r>
            <a:r>
              <a:rPr lang="en-GB" sz="3200" b="1" u="sng" dirty="0">
                <a:solidFill>
                  <a:srgbClr val="FFFF00"/>
                </a:solidFill>
                <a:latin typeface="Arial" charset="0"/>
              </a:rPr>
              <a:t>:</a:t>
            </a:r>
          </a:p>
          <a:p>
            <a:pPr eaLnBrk="1" hangingPunct="1">
              <a:spcBef>
                <a:spcPct val="50000"/>
              </a:spcBef>
            </a:pPr>
            <a:endParaRPr lang="en-GB" sz="2400" b="1" dirty="0" smtClean="0">
              <a:latin typeface="Arial" charset="0"/>
            </a:endParaRPr>
          </a:p>
          <a:p>
            <a:pPr marL="342900" indent="-3429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Patients </a:t>
            </a:r>
            <a:r>
              <a:rPr lang="en-GB" sz="2200" dirty="0">
                <a:latin typeface="Arial" charset="0"/>
              </a:rPr>
              <a:t>with early ( minor ) renal disease. </a:t>
            </a:r>
          </a:p>
          <a:p>
            <a:pPr marL="342900" indent="-3429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Assessment </a:t>
            </a:r>
            <a:r>
              <a:rPr lang="en-GB" sz="2200" dirty="0">
                <a:latin typeface="Arial" charset="0"/>
              </a:rPr>
              <a:t>of possible kidney donors.</a:t>
            </a:r>
          </a:p>
          <a:p>
            <a:pPr marL="342900" indent="-3429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Detection </a:t>
            </a:r>
            <a:r>
              <a:rPr lang="en-GB" sz="2200" dirty="0">
                <a:latin typeface="Arial" charset="0"/>
              </a:rPr>
              <a:t>of renal toxicity of some nephrotoxic drugs.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93933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Text Box 2"/>
          <p:cNvSpPr txBox="1">
            <a:spLocks noChangeArrowheads="1"/>
          </p:cNvSpPr>
          <p:nvPr/>
        </p:nvSpPr>
        <p:spPr bwMode="auto">
          <a:xfrm>
            <a:off x="304800" y="152400"/>
            <a:ext cx="8610600" cy="3477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algn="just" eaLnBrk="1" hangingPunct="1">
              <a:spcBef>
                <a:spcPct val="50000"/>
              </a:spcBef>
            </a:pPr>
            <a:endParaRPr lang="en-GB" sz="2400" b="1" u="sng" dirty="0" smtClean="0">
              <a:latin typeface="Arial" charset="0"/>
            </a:endParaRPr>
          </a:p>
          <a:p>
            <a:pPr algn="just" eaLnBrk="1" hangingPunct="1">
              <a:spcBef>
                <a:spcPct val="50000"/>
              </a:spcBef>
            </a:pPr>
            <a:r>
              <a:rPr lang="en-GB" sz="2400" b="1" dirty="0" smtClean="0">
                <a:latin typeface="Arial" charset="0"/>
              </a:rPr>
              <a:t> </a:t>
            </a:r>
            <a:r>
              <a:rPr lang="en-GB" sz="2800" b="1" u="sng" dirty="0" smtClean="0">
                <a:solidFill>
                  <a:srgbClr val="FFFF00"/>
                </a:solidFill>
                <a:latin typeface="Arial" charset="0"/>
              </a:rPr>
              <a:t>Normal </a:t>
            </a:r>
            <a:r>
              <a:rPr lang="en-GB" sz="2800" b="1" u="sng" dirty="0">
                <a:solidFill>
                  <a:srgbClr val="FFFF00"/>
                </a:solidFill>
                <a:latin typeface="Arial" charset="0"/>
              </a:rPr>
              <a:t>adult reference values:</a:t>
            </a:r>
            <a:endParaRPr lang="en-GB" sz="2800" dirty="0">
              <a:solidFill>
                <a:srgbClr val="FFFF00"/>
              </a:solidFill>
              <a:latin typeface="Arial" charset="0"/>
            </a:endParaRP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Urinary excretion of creatinine is 0.5 - 2.0 g per 24 hours in a normal adult, varying according to muscular weight.</a:t>
            </a:r>
          </a:p>
          <a:p>
            <a:pPr eaLnBrk="1" hangingPunct="1">
              <a:spcBef>
                <a:spcPct val="50000"/>
              </a:spcBef>
            </a:pPr>
            <a:r>
              <a:rPr lang="fr-FR" sz="2200" dirty="0">
                <a:latin typeface="Arial" charset="0"/>
              </a:rPr>
              <a:t>  -  </a:t>
            </a:r>
            <a:r>
              <a:rPr lang="en-US" sz="2200" dirty="0" smtClean="0">
                <a:latin typeface="Arial" charset="0"/>
              </a:rPr>
              <a:t>Serum</a:t>
            </a:r>
            <a:r>
              <a:rPr lang="fr-FR" sz="2200" dirty="0" smtClean="0">
                <a:latin typeface="Arial" charset="0"/>
              </a:rPr>
              <a:t> </a:t>
            </a:r>
            <a:r>
              <a:rPr lang="fr-FR" sz="2200" dirty="0">
                <a:latin typeface="Arial" charset="0"/>
              </a:rPr>
              <a:t>creatinine :       55 – 120  </a:t>
            </a:r>
            <a:r>
              <a:rPr lang="en-US" sz="2200" dirty="0">
                <a:latin typeface="Arial" charset="0"/>
                <a:sym typeface="Symbol" charset="0"/>
              </a:rPr>
              <a:t></a:t>
            </a:r>
            <a:r>
              <a:rPr lang="fr-FR" sz="2200" dirty="0">
                <a:latin typeface="Arial" charset="0"/>
              </a:rPr>
              <a:t>mol/L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 -  Creatinine clearance:  90 </a:t>
            </a:r>
            <a:r>
              <a:rPr lang="fr-FR" sz="2200" dirty="0"/>
              <a:t>–</a:t>
            </a:r>
            <a:r>
              <a:rPr lang="en-GB" sz="2200" dirty="0"/>
              <a:t> </a:t>
            </a:r>
            <a:r>
              <a:rPr lang="en-GB" sz="2200" dirty="0">
                <a:latin typeface="Arial" charset="0"/>
              </a:rPr>
              <a:t>140 ml/min	 (Males)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		                </a:t>
            </a:r>
            <a:r>
              <a:rPr lang="en-GB" sz="2200" dirty="0" smtClean="0">
                <a:latin typeface="Arial" charset="0"/>
              </a:rPr>
              <a:t>              </a:t>
            </a:r>
            <a:r>
              <a:rPr lang="en-GB" sz="2200" dirty="0">
                <a:latin typeface="Arial" charset="0"/>
              </a:rPr>
              <a:t>80 </a:t>
            </a:r>
            <a:r>
              <a:rPr lang="fr-FR" sz="2200" dirty="0"/>
              <a:t>–</a:t>
            </a:r>
            <a:r>
              <a:rPr lang="en-GB" sz="2200" dirty="0"/>
              <a:t> </a:t>
            </a:r>
            <a:r>
              <a:rPr lang="en-GB" sz="2200" dirty="0">
                <a:latin typeface="Arial" charset="0"/>
              </a:rPr>
              <a:t>125 ml/min	 (Females)</a:t>
            </a:r>
            <a:endParaRPr lang="en-US" sz="2200" dirty="0">
              <a:latin typeface="Arial" charset="0"/>
            </a:endParaRPr>
          </a:p>
        </p:txBody>
      </p:sp>
      <p:sp>
        <p:nvSpPr>
          <p:cNvPr id="30722" name="TextBox 2"/>
          <p:cNvSpPr txBox="1">
            <a:spLocks noChangeArrowheads="1"/>
          </p:cNvSpPr>
          <p:nvPr/>
        </p:nvSpPr>
        <p:spPr bwMode="auto">
          <a:xfrm>
            <a:off x="562935" y="3933825"/>
            <a:ext cx="7907007" cy="2462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algn="just" eaLnBrk="1" hangingPunct="1"/>
            <a:r>
              <a:rPr lang="en-US" sz="2200" b="1" dirty="0">
                <a:solidFill>
                  <a:srgbClr val="FFFF00"/>
                </a:solidFill>
                <a:latin typeface="Arial" charset="0"/>
              </a:rPr>
              <a:t>A raised serum creatinine is </a:t>
            </a:r>
          </a:p>
          <a:p>
            <a:pPr algn="just" eaLnBrk="1" hangingPunct="1"/>
            <a:r>
              <a:rPr lang="en-US" sz="2200" b="1" dirty="0">
                <a:latin typeface="Arial" charset="0"/>
              </a:rPr>
              <a:t>	</a:t>
            </a:r>
            <a:r>
              <a:rPr lang="en-US" sz="2200" dirty="0">
                <a:latin typeface="Arial" charset="0"/>
              </a:rPr>
              <a:t>a good indicator of impaired renal function </a:t>
            </a:r>
          </a:p>
          <a:p>
            <a:pPr algn="just" eaLnBrk="1" hangingPunct="1"/>
            <a:endParaRPr lang="en-US" sz="2200" b="1" dirty="0">
              <a:latin typeface="Arial" charset="0"/>
            </a:endParaRPr>
          </a:p>
          <a:p>
            <a:pPr algn="just" eaLnBrk="1" hangingPunct="1"/>
            <a:r>
              <a:rPr lang="en-US" sz="2200" b="1" dirty="0">
                <a:solidFill>
                  <a:srgbClr val="FFFF00"/>
                </a:solidFill>
                <a:latin typeface="Arial" charset="0"/>
              </a:rPr>
              <a:t>But  normal serum creatinine</a:t>
            </a:r>
          </a:p>
          <a:p>
            <a:pPr algn="just" eaLnBrk="1" hangingPunct="1"/>
            <a:r>
              <a:rPr lang="en-US" sz="2200" b="1" dirty="0">
                <a:latin typeface="Arial" charset="0"/>
              </a:rPr>
              <a:t>	</a:t>
            </a:r>
            <a:r>
              <a:rPr lang="en-US" sz="2200" dirty="0">
                <a:latin typeface="Arial" charset="0"/>
              </a:rPr>
              <a:t>does not necessarily indicate normal renal function as</a:t>
            </a:r>
          </a:p>
          <a:p>
            <a:pPr algn="just" eaLnBrk="1" hangingPunct="1"/>
            <a:r>
              <a:rPr lang="en-US" sz="2200" dirty="0">
                <a:latin typeface="Arial" charset="0"/>
              </a:rPr>
              <a:t>	serum creatinine may not be elevated until GFR has fallen</a:t>
            </a:r>
          </a:p>
          <a:p>
            <a:pPr algn="just" eaLnBrk="1" hangingPunct="1"/>
            <a:r>
              <a:rPr lang="en-US" sz="2200" dirty="0">
                <a:latin typeface="Arial" charset="0"/>
              </a:rPr>
              <a:t>	by as much as 50%</a:t>
            </a:r>
          </a:p>
        </p:txBody>
      </p:sp>
    </p:spTree>
    <p:extLst>
      <p:ext uri="{BB962C8B-B14F-4D97-AF65-F5344CB8AC3E}">
        <p14:creationId xmlns:p14="http://schemas.microsoft.com/office/powerpoint/2010/main" val="4458241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Text Box 2"/>
          <p:cNvSpPr txBox="1">
            <a:spLocks noChangeArrowheads="1"/>
          </p:cNvSpPr>
          <p:nvPr/>
        </p:nvSpPr>
        <p:spPr bwMode="auto">
          <a:xfrm>
            <a:off x="250825" y="404813"/>
            <a:ext cx="8686800" cy="5632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723900" indent="-442913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Serum Urea ( 2.5-6.6 </a:t>
            </a:r>
            <a:r>
              <a:rPr lang="en-GB" sz="2800" b="1" u="sng" dirty="0" err="1">
                <a:solidFill>
                  <a:srgbClr val="FF00FF"/>
                </a:solidFill>
                <a:latin typeface="Arial" charset="0"/>
              </a:rPr>
              <a:t>mmol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/L) in adult:</a:t>
            </a:r>
            <a:r>
              <a:rPr lang="en-GB" sz="2800" b="1" dirty="0">
                <a:solidFill>
                  <a:srgbClr val="FFFF00"/>
                </a:solidFill>
                <a:latin typeface="Arial" charset="0"/>
              </a:rPr>
              <a:t> </a:t>
            </a:r>
          </a:p>
          <a:p>
            <a:pPr eaLnBrk="1" hangingPunct="1">
              <a:spcBef>
                <a:spcPct val="50000"/>
              </a:spcBef>
            </a:pPr>
            <a:r>
              <a:rPr lang="en-GB" sz="2800" b="1" dirty="0">
                <a:solidFill>
                  <a:srgbClr val="FFFF00"/>
                </a:solidFill>
                <a:latin typeface="Arial" charset="0"/>
              </a:rPr>
              <a:t>    </a:t>
            </a:r>
            <a:r>
              <a:rPr lang="en-GB" sz="2200" dirty="0">
                <a:latin typeface="Arial" charset="0"/>
              </a:rPr>
              <a:t>Urea is formed in the liver from ammonia</a:t>
            </a:r>
            <a:r>
              <a:rPr lang="en-GB" sz="2200" dirty="0">
                <a:solidFill>
                  <a:schemeClr val="bg1"/>
                </a:solidFill>
                <a:latin typeface="Arial" charset="0"/>
              </a:rPr>
              <a:t> </a:t>
            </a:r>
            <a:r>
              <a:rPr lang="en-GB" sz="2200" dirty="0">
                <a:latin typeface="Arial" charset="0"/>
              </a:rPr>
              <a:t>released from deamination of amino acids. </a:t>
            </a:r>
            <a:br>
              <a:rPr lang="en-GB" sz="2200" dirty="0">
                <a:latin typeface="Arial" charset="0"/>
              </a:rPr>
            </a:b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</a:pPr>
            <a:r>
              <a:rPr lang="en-GB" sz="2800" b="1" dirty="0">
                <a:solidFill>
                  <a:srgbClr val="FFFF00"/>
                </a:solidFill>
                <a:latin typeface="Arial" charset="0"/>
              </a:rPr>
              <a:t>As a kidney function test, serum urea is inferior to serum creatinine </a:t>
            </a:r>
            <a:r>
              <a:rPr lang="en-GB" sz="2800" b="1" dirty="0" smtClean="0">
                <a:solidFill>
                  <a:srgbClr val="FFFF00"/>
                </a:solidFill>
                <a:latin typeface="Arial" charset="0"/>
              </a:rPr>
              <a:t>because:</a:t>
            </a:r>
            <a:endParaRPr lang="en-GB" sz="2800" dirty="0" smtClean="0">
              <a:solidFill>
                <a:srgbClr val="FFFF00"/>
              </a:solidFill>
              <a:latin typeface="Arial" charset="0"/>
            </a:endParaRPr>
          </a:p>
          <a:p>
            <a:pPr marL="738187" indent="-4572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 High protein diet increases urea formation.</a:t>
            </a:r>
          </a:p>
          <a:p>
            <a:pPr marL="738187" indent="-4572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Any </a:t>
            </a:r>
            <a:r>
              <a:rPr lang="en-GB" sz="2200" dirty="0">
                <a:latin typeface="Arial" charset="0"/>
              </a:rPr>
              <a:t>condition of </a:t>
            </a:r>
            <a:r>
              <a:rPr lang="en-GB" sz="2200" dirty="0">
                <a:solidFill>
                  <a:srgbClr val="FFFF00"/>
                </a:solidFill>
                <a:latin typeface="Arial" charset="0"/>
                <a:sym typeface="Symbol" charset="0"/>
              </a:rPr>
              <a:t></a:t>
            </a:r>
            <a:r>
              <a:rPr lang="en-GB" sz="2200" dirty="0">
                <a:latin typeface="Arial" charset="0"/>
              </a:rPr>
              <a:t> proteins catabolism </a:t>
            </a:r>
            <a:r>
              <a:rPr lang="en-GB" sz="2200" i="1" dirty="0">
                <a:latin typeface="Arial" charset="0"/>
              </a:rPr>
              <a:t>(Cushing syndrome, diabetes mellitus, starvation, thyrotoxicosis)</a:t>
            </a:r>
            <a:r>
              <a:rPr lang="en-GB" sz="2200" dirty="0">
                <a:latin typeface="Arial" charset="0"/>
              </a:rPr>
              <a:t> </a:t>
            </a:r>
            <a:r>
              <a:rPr lang="en-GB" sz="2200" dirty="0">
                <a:latin typeface="Arial" charset="0"/>
                <a:sym typeface="Symbol" charset="0"/>
              </a:rPr>
              <a:t></a:t>
            </a:r>
            <a:r>
              <a:rPr lang="en-GB" sz="2200" dirty="0">
                <a:solidFill>
                  <a:srgbClr val="FFFF00"/>
                </a:solidFill>
                <a:latin typeface="Arial" charset="0"/>
                <a:sym typeface="Symbol" charset="0"/>
              </a:rPr>
              <a:t></a:t>
            </a:r>
            <a:r>
              <a:rPr lang="en-GB" sz="2200" dirty="0">
                <a:latin typeface="Arial" charset="0"/>
              </a:rPr>
              <a:t> urea formation. </a:t>
            </a:r>
          </a:p>
          <a:p>
            <a:pPr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>
                <a:latin typeface="Arial" charset="0"/>
              </a:rPr>
              <a:t> </a:t>
            </a:r>
            <a:r>
              <a:rPr lang="en-GB" sz="2200" dirty="0" smtClean="0">
                <a:latin typeface="Arial" charset="0"/>
              </a:rPr>
              <a:t>50 </a:t>
            </a:r>
            <a:r>
              <a:rPr lang="en-GB" sz="2200" dirty="0">
                <a:latin typeface="Arial" charset="0"/>
              </a:rPr>
              <a:t>% or more of urea filtered at the glomerulus is passively </a:t>
            </a:r>
            <a:r>
              <a:rPr lang="en-GB" sz="2200" dirty="0" smtClean="0">
                <a:latin typeface="Arial" charset="0"/>
              </a:rPr>
              <a:t>  </a:t>
            </a:r>
          </a:p>
          <a:p>
            <a:pPr marL="280987" indent="0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</a:t>
            </a:r>
            <a:r>
              <a:rPr lang="en-GB" sz="2200" dirty="0" smtClean="0">
                <a:latin typeface="Arial" charset="0"/>
              </a:rPr>
              <a:t>      reabsorbed </a:t>
            </a:r>
            <a:r>
              <a:rPr lang="en-GB" sz="2200" dirty="0">
                <a:latin typeface="Arial" charset="0"/>
              </a:rPr>
              <a:t>by the renal tubules.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787289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Text Box 2"/>
          <p:cNvSpPr txBox="1">
            <a:spLocks noChangeArrowheads="1"/>
          </p:cNvSpPr>
          <p:nvPr/>
        </p:nvSpPr>
        <p:spPr bwMode="auto">
          <a:xfrm>
            <a:off x="381000" y="1676400"/>
            <a:ext cx="8382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rtl="1" eaLnBrk="1" hangingPunct="1">
              <a:spcBef>
                <a:spcPct val="50000"/>
              </a:spcBef>
            </a:pPr>
            <a:endParaRPr lang="en-US" sz="2400">
              <a:latin typeface="Times New Roman" charset="0"/>
            </a:endParaRPr>
          </a:p>
        </p:txBody>
      </p:sp>
      <p:grpSp>
        <p:nvGrpSpPr>
          <p:cNvPr id="32770" name="Group 65"/>
          <p:cNvGrpSpPr>
            <a:grpSpLocks/>
          </p:cNvGrpSpPr>
          <p:nvPr/>
        </p:nvGrpSpPr>
        <p:grpSpPr bwMode="auto">
          <a:xfrm>
            <a:off x="539750" y="1268413"/>
            <a:ext cx="8229600" cy="4876800"/>
            <a:chOff x="-3" y="-3"/>
            <a:chExt cx="3058" cy="4360"/>
          </a:xfrm>
        </p:grpSpPr>
        <p:grpSp>
          <p:nvGrpSpPr>
            <p:cNvPr id="32784" name="Group 63"/>
            <p:cNvGrpSpPr>
              <a:grpSpLocks/>
            </p:cNvGrpSpPr>
            <p:nvPr/>
          </p:nvGrpSpPr>
          <p:grpSpPr bwMode="auto">
            <a:xfrm>
              <a:off x="0" y="0"/>
              <a:ext cx="3052" cy="4354"/>
              <a:chOff x="0" y="0"/>
              <a:chExt cx="3052" cy="4354"/>
            </a:xfrm>
          </p:grpSpPr>
          <p:grpSp>
            <p:nvGrpSpPr>
              <p:cNvPr id="32786" name="Group 24"/>
              <p:cNvGrpSpPr>
                <a:grpSpLocks/>
              </p:cNvGrpSpPr>
              <p:nvPr/>
            </p:nvGrpSpPr>
            <p:grpSpPr bwMode="auto">
              <a:xfrm>
                <a:off x="0" y="0"/>
                <a:ext cx="1742" cy="422"/>
                <a:chOff x="0" y="0"/>
                <a:chExt cx="1742" cy="422"/>
              </a:xfrm>
            </p:grpSpPr>
            <p:sp>
              <p:nvSpPr>
                <p:cNvPr id="32844" name="Rectangle 3"/>
                <p:cNvSpPr>
                  <a:spLocks noChangeArrowheads="1"/>
                </p:cNvSpPr>
                <p:nvPr/>
              </p:nvSpPr>
              <p:spPr bwMode="auto">
                <a:xfrm>
                  <a:off x="43" y="0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solidFill>
                        <a:srgbClr val="FFFF00"/>
                      </a:solidFill>
                      <a:latin typeface="Arial Black" charset="0"/>
                    </a:rPr>
                    <a:t>SODIUM</a:t>
                  </a:r>
                </a:p>
                <a:p>
                  <a:pPr eaLnBrk="0" hangingPunct="0"/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45" name="Rectangle 23"/>
                <p:cNvSpPr>
                  <a:spLocks noChangeArrowheads="1"/>
                </p:cNvSpPr>
                <p:nvPr/>
              </p:nvSpPr>
              <p:spPr bwMode="auto">
                <a:xfrm>
                  <a:off x="0" y="0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87" name="Group 26"/>
              <p:cNvGrpSpPr>
                <a:grpSpLocks/>
              </p:cNvGrpSpPr>
              <p:nvPr/>
            </p:nvGrpSpPr>
            <p:grpSpPr bwMode="auto">
              <a:xfrm>
                <a:off x="1742" y="0"/>
                <a:ext cx="1310" cy="422"/>
                <a:chOff x="1742" y="0"/>
                <a:chExt cx="1310" cy="422"/>
              </a:xfrm>
            </p:grpSpPr>
            <p:sp>
              <p:nvSpPr>
                <p:cNvPr id="32842" name="Rectangle 4"/>
                <p:cNvSpPr>
                  <a:spLocks noChangeArrowheads="1"/>
                </p:cNvSpPr>
                <p:nvPr/>
              </p:nvSpPr>
              <p:spPr bwMode="auto">
                <a:xfrm>
                  <a:off x="1785" y="0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135  to 145  </a:t>
                  </a:r>
                  <a:r>
                    <a:rPr lang="en-US" sz="2000" dirty="0" err="1">
                      <a:solidFill>
                        <a:srgbClr val="FFFF00"/>
                      </a:solidFill>
                      <a:latin typeface="Arial"/>
                      <a:cs typeface="Arial"/>
                    </a:rPr>
                    <a:t>mEq</a:t>
                  </a:r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/L</a:t>
                  </a:r>
                </a:p>
                <a:p>
                  <a:pPr eaLnBrk="0" hangingPunct="0"/>
                  <a:endParaRPr lang="en-US" sz="2000" dirty="0">
                    <a:solidFill>
                      <a:srgbClr val="FFFF00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43" name="Rectangle 25"/>
                <p:cNvSpPr>
                  <a:spLocks noChangeArrowheads="1"/>
                </p:cNvSpPr>
                <p:nvPr/>
              </p:nvSpPr>
              <p:spPr bwMode="auto">
                <a:xfrm>
                  <a:off x="1742" y="0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88" name="Group 28"/>
              <p:cNvGrpSpPr>
                <a:grpSpLocks/>
              </p:cNvGrpSpPr>
              <p:nvPr/>
            </p:nvGrpSpPr>
            <p:grpSpPr bwMode="auto">
              <a:xfrm>
                <a:off x="0" y="422"/>
                <a:ext cx="1742" cy="422"/>
                <a:chOff x="0" y="422"/>
                <a:chExt cx="1742" cy="422"/>
              </a:xfrm>
            </p:grpSpPr>
            <p:sp>
              <p:nvSpPr>
                <p:cNvPr id="32840" name="Rectangle 5"/>
                <p:cNvSpPr>
                  <a:spLocks noChangeArrowheads="1"/>
                </p:cNvSpPr>
                <p:nvPr/>
              </p:nvSpPr>
              <p:spPr bwMode="auto">
                <a:xfrm>
                  <a:off x="43" y="422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 Black" charset="0"/>
                    </a:rPr>
                    <a:t>POTASSIUM</a:t>
                  </a:r>
                </a:p>
                <a:p>
                  <a:pPr eaLnBrk="0" hangingPunct="0"/>
                  <a:endParaRPr lang="en-US" sz="2000">
                    <a:solidFill>
                      <a:srgbClr val="66FFFF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41" name="Rectangle 27"/>
                <p:cNvSpPr>
                  <a:spLocks noChangeArrowheads="1"/>
                </p:cNvSpPr>
                <p:nvPr/>
              </p:nvSpPr>
              <p:spPr bwMode="auto">
                <a:xfrm>
                  <a:off x="0" y="422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89" name="Group 30"/>
              <p:cNvGrpSpPr>
                <a:grpSpLocks/>
              </p:cNvGrpSpPr>
              <p:nvPr/>
            </p:nvGrpSpPr>
            <p:grpSpPr bwMode="auto">
              <a:xfrm>
                <a:off x="1742" y="422"/>
                <a:ext cx="1310" cy="422"/>
                <a:chOff x="1742" y="422"/>
                <a:chExt cx="1310" cy="422"/>
              </a:xfrm>
            </p:grpSpPr>
            <p:sp>
              <p:nvSpPr>
                <p:cNvPr id="32838" name="Rectangle 6"/>
                <p:cNvSpPr>
                  <a:spLocks noChangeArrowheads="1"/>
                </p:cNvSpPr>
                <p:nvPr/>
              </p:nvSpPr>
              <p:spPr bwMode="auto">
                <a:xfrm>
                  <a:off x="1785" y="422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latin typeface="Arial"/>
                      <a:cs typeface="Arial"/>
                    </a:rPr>
                    <a:t>3.5   to 5.5  </a:t>
                  </a:r>
                  <a:r>
                    <a:rPr lang="en-US" sz="2000" dirty="0" err="1">
                      <a:latin typeface="Arial"/>
                      <a:cs typeface="Arial"/>
                    </a:rPr>
                    <a:t>mEq</a:t>
                  </a:r>
                  <a:r>
                    <a:rPr lang="en-US" sz="2000" dirty="0">
                      <a:latin typeface="Arial"/>
                      <a:cs typeface="Arial"/>
                    </a:rPr>
                    <a:t>/L</a:t>
                  </a:r>
                </a:p>
                <a:p>
                  <a:pPr eaLnBrk="0" hangingPunct="0"/>
                  <a:endParaRPr lang="en-US" sz="2000" dirty="0">
                    <a:latin typeface="Arial"/>
                    <a:cs typeface="Arial"/>
                  </a:endParaRPr>
                </a:p>
              </p:txBody>
            </p:sp>
            <p:sp>
              <p:nvSpPr>
                <p:cNvPr id="32839" name="Rectangle 29"/>
                <p:cNvSpPr>
                  <a:spLocks noChangeArrowheads="1"/>
                </p:cNvSpPr>
                <p:nvPr/>
              </p:nvSpPr>
              <p:spPr bwMode="auto">
                <a:xfrm>
                  <a:off x="1742" y="422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0" name="Group 32"/>
              <p:cNvGrpSpPr>
                <a:grpSpLocks/>
              </p:cNvGrpSpPr>
              <p:nvPr/>
            </p:nvGrpSpPr>
            <p:grpSpPr bwMode="auto">
              <a:xfrm>
                <a:off x="0" y="844"/>
                <a:ext cx="1742" cy="422"/>
                <a:chOff x="0" y="844"/>
                <a:chExt cx="1742" cy="422"/>
              </a:xfrm>
            </p:grpSpPr>
            <p:sp>
              <p:nvSpPr>
                <p:cNvPr id="32836" name="Rectangle 7"/>
                <p:cNvSpPr>
                  <a:spLocks noChangeArrowheads="1"/>
                </p:cNvSpPr>
                <p:nvPr/>
              </p:nvSpPr>
              <p:spPr bwMode="auto">
                <a:xfrm>
                  <a:off x="43" y="844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solidFill>
                        <a:srgbClr val="FFFF00"/>
                      </a:solidFill>
                      <a:latin typeface="Arial Black" charset="0"/>
                    </a:rPr>
                    <a:t>CHLORIDES</a:t>
                  </a:r>
                </a:p>
                <a:p>
                  <a:pPr eaLnBrk="0" hangingPunct="0"/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37" name="Rectangle 31"/>
                <p:cNvSpPr>
                  <a:spLocks noChangeArrowheads="1"/>
                </p:cNvSpPr>
                <p:nvPr/>
              </p:nvSpPr>
              <p:spPr bwMode="auto">
                <a:xfrm>
                  <a:off x="0" y="844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1" name="Group 34"/>
              <p:cNvGrpSpPr>
                <a:grpSpLocks/>
              </p:cNvGrpSpPr>
              <p:nvPr/>
            </p:nvGrpSpPr>
            <p:grpSpPr bwMode="auto">
              <a:xfrm>
                <a:off x="1742" y="844"/>
                <a:ext cx="1310" cy="422"/>
                <a:chOff x="1742" y="844"/>
                <a:chExt cx="1310" cy="422"/>
              </a:xfrm>
            </p:grpSpPr>
            <p:sp>
              <p:nvSpPr>
                <p:cNvPr id="32834" name="Rectangle 8"/>
                <p:cNvSpPr>
                  <a:spLocks noChangeArrowheads="1"/>
                </p:cNvSpPr>
                <p:nvPr/>
              </p:nvSpPr>
              <p:spPr bwMode="auto">
                <a:xfrm>
                  <a:off x="1785" y="844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100  to 110   </a:t>
                  </a:r>
                  <a:r>
                    <a:rPr lang="en-US" sz="2000" dirty="0" err="1">
                      <a:solidFill>
                        <a:srgbClr val="FFFF00"/>
                      </a:solidFill>
                      <a:latin typeface="Arial"/>
                      <a:cs typeface="Arial"/>
                    </a:rPr>
                    <a:t>mEq</a:t>
                  </a:r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/L</a:t>
                  </a:r>
                </a:p>
                <a:p>
                  <a:pPr eaLnBrk="0" hangingPunct="0"/>
                  <a:endParaRPr lang="en-US" sz="2000" dirty="0">
                    <a:solidFill>
                      <a:srgbClr val="FFFF00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35" name="Rectangle 33"/>
                <p:cNvSpPr>
                  <a:spLocks noChangeArrowheads="1"/>
                </p:cNvSpPr>
                <p:nvPr/>
              </p:nvSpPr>
              <p:spPr bwMode="auto">
                <a:xfrm>
                  <a:off x="1742" y="844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2" name="Group 36"/>
              <p:cNvGrpSpPr>
                <a:grpSpLocks/>
              </p:cNvGrpSpPr>
              <p:nvPr/>
            </p:nvGrpSpPr>
            <p:grpSpPr bwMode="auto">
              <a:xfrm>
                <a:off x="0" y="1266"/>
                <a:ext cx="1742" cy="422"/>
                <a:chOff x="0" y="1266"/>
                <a:chExt cx="1742" cy="422"/>
              </a:xfrm>
            </p:grpSpPr>
            <p:sp>
              <p:nvSpPr>
                <p:cNvPr id="32832" name="Rectangle 9"/>
                <p:cNvSpPr>
                  <a:spLocks noChangeArrowheads="1"/>
                </p:cNvSpPr>
                <p:nvPr/>
              </p:nvSpPr>
              <p:spPr bwMode="auto">
                <a:xfrm>
                  <a:off x="43" y="1266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 Black" charset="0"/>
                    </a:rPr>
                    <a:t>BICARBONATE</a:t>
                  </a:r>
                </a:p>
                <a:p>
                  <a:pPr eaLnBrk="0" hangingPunct="0"/>
                  <a:endParaRPr lang="en-US" sz="2000">
                    <a:solidFill>
                      <a:srgbClr val="66FFFF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33" name="Rectangle 35"/>
                <p:cNvSpPr>
                  <a:spLocks noChangeArrowheads="1"/>
                </p:cNvSpPr>
                <p:nvPr/>
              </p:nvSpPr>
              <p:spPr bwMode="auto">
                <a:xfrm>
                  <a:off x="0" y="1266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3" name="Group 38"/>
              <p:cNvGrpSpPr>
                <a:grpSpLocks/>
              </p:cNvGrpSpPr>
              <p:nvPr/>
            </p:nvGrpSpPr>
            <p:grpSpPr bwMode="auto">
              <a:xfrm>
                <a:off x="1742" y="1266"/>
                <a:ext cx="1310" cy="422"/>
                <a:chOff x="1742" y="1266"/>
                <a:chExt cx="1310" cy="422"/>
              </a:xfrm>
            </p:grpSpPr>
            <p:sp>
              <p:nvSpPr>
                <p:cNvPr id="32830" name="Rectangle 10"/>
                <p:cNvSpPr>
                  <a:spLocks noChangeArrowheads="1"/>
                </p:cNvSpPr>
                <p:nvPr/>
              </p:nvSpPr>
              <p:spPr bwMode="auto">
                <a:xfrm>
                  <a:off x="1785" y="1266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"/>
                      <a:cs typeface="Arial"/>
                    </a:rPr>
                    <a:t>24  to 26   mEq/L</a:t>
                  </a:r>
                </a:p>
                <a:p>
                  <a:pPr eaLnBrk="0" hangingPunct="0"/>
                  <a:endParaRPr lang="en-US" sz="2000">
                    <a:latin typeface="Arial"/>
                    <a:cs typeface="Arial"/>
                  </a:endParaRPr>
                </a:p>
              </p:txBody>
            </p:sp>
            <p:sp>
              <p:nvSpPr>
                <p:cNvPr id="32831" name="Rectangle 37"/>
                <p:cNvSpPr>
                  <a:spLocks noChangeArrowheads="1"/>
                </p:cNvSpPr>
                <p:nvPr/>
              </p:nvSpPr>
              <p:spPr bwMode="auto">
                <a:xfrm>
                  <a:off x="1742" y="1266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4" name="Group 40"/>
              <p:cNvGrpSpPr>
                <a:grpSpLocks/>
              </p:cNvGrpSpPr>
              <p:nvPr/>
            </p:nvGrpSpPr>
            <p:grpSpPr bwMode="auto">
              <a:xfrm>
                <a:off x="0" y="1688"/>
                <a:ext cx="1742" cy="422"/>
                <a:chOff x="0" y="1688"/>
                <a:chExt cx="1742" cy="422"/>
              </a:xfrm>
            </p:grpSpPr>
            <p:sp>
              <p:nvSpPr>
                <p:cNvPr id="32828" name="Rectangle 11"/>
                <p:cNvSpPr>
                  <a:spLocks noChangeArrowheads="1"/>
                </p:cNvSpPr>
                <p:nvPr/>
              </p:nvSpPr>
              <p:spPr bwMode="auto">
                <a:xfrm>
                  <a:off x="43" y="1688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solidFill>
                        <a:srgbClr val="FFFF00"/>
                      </a:solidFill>
                      <a:latin typeface="Arial Black" charset="0"/>
                    </a:rPr>
                    <a:t>CALCIUM</a:t>
                  </a:r>
                </a:p>
                <a:p>
                  <a:pPr eaLnBrk="0" hangingPunct="0"/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29" name="Rectangle 39"/>
                <p:cNvSpPr>
                  <a:spLocks noChangeArrowheads="1"/>
                </p:cNvSpPr>
                <p:nvPr/>
              </p:nvSpPr>
              <p:spPr bwMode="auto">
                <a:xfrm>
                  <a:off x="0" y="1688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5" name="Group 42"/>
              <p:cNvGrpSpPr>
                <a:grpSpLocks/>
              </p:cNvGrpSpPr>
              <p:nvPr/>
            </p:nvGrpSpPr>
            <p:grpSpPr bwMode="auto">
              <a:xfrm>
                <a:off x="1742" y="1688"/>
                <a:ext cx="1310" cy="422"/>
                <a:chOff x="1742" y="1688"/>
                <a:chExt cx="1310" cy="422"/>
              </a:xfrm>
            </p:grpSpPr>
            <p:sp>
              <p:nvSpPr>
                <p:cNvPr id="32826" name="Rectangle 12"/>
                <p:cNvSpPr>
                  <a:spLocks noChangeArrowheads="1"/>
                </p:cNvSpPr>
                <p:nvPr/>
              </p:nvSpPr>
              <p:spPr bwMode="auto">
                <a:xfrm>
                  <a:off x="1785" y="1688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8.6  to 10 mg/dl</a:t>
                  </a:r>
                </a:p>
                <a:p>
                  <a:pPr eaLnBrk="0" hangingPunct="0"/>
                  <a:endParaRPr lang="en-US" sz="2000" dirty="0">
                    <a:solidFill>
                      <a:srgbClr val="FFFF00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27" name="Rectangle 41"/>
                <p:cNvSpPr>
                  <a:spLocks noChangeArrowheads="1"/>
                </p:cNvSpPr>
                <p:nvPr/>
              </p:nvSpPr>
              <p:spPr bwMode="auto">
                <a:xfrm>
                  <a:off x="1742" y="1688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6" name="Group 44"/>
              <p:cNvGrpSpPr>
                <a:grpSpLocks/>
              </p:cNvGrpSpPr>
              <p:nvPr/>
            </p:nvGrpSpPr>
            <p:grpSpPr bwMode="auto">
              <a:xfrm>
                <a:off x="0" y="2110"/>
                <a:ext cx="1742" cy="422"/>
                <a:chOff x="0" y="2110"/>
                <a:chExt cx="1742" cy="422"/>
              </a:xfrm>
            </p:grpSpPr>
            <p:sp>
              <p:nvSpPr>
                <p:cNvPr id="32824" name="Rectangle 13"/>
                <p:cNvSpPr>
                  <a:spLocks noChangeArrowheads="1"/>
                </p:cNvSpPr>
                <p:nvPr/>
              </p:nvSpPr>
              <p:spPr bwMode="auto">
                <a:xfrm>
                  <a:off x="43" y="2110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 Black" charset="0"/>
                    </a:rPr>
                    <a:t>MAGNESIUM</a:t>
                  </a:r>
                </a:p>
                <a:p>
                  <a:pPr eaLnBrk="0" hangingPunct="0"/>
                  <a:endParaRPr lang="en-US" sz="2000">
                    <a:solidFill>
                      <a:srgbClr val="66FFFF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25" name="Rectangle 43"/>
                <p:cNvSpPr>
                  <a:spLocks noChangeArrowheads="1"/>
                </p:cNvSpPr>
                <p:nvPr/>
              </p:nvSpPr>
              <p:spPr bwMode="auto">
                <a:xfrm>
                  <a:off x="0" y="2110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7" name="Group 46"/>
              <p:cNvGrpSpPr>
                <a:grpSpLocks/>
              </p:cNvGrpSpPr>
              <p:nvPr/>
            </p:nvGrpSpPr>
            <p:grpSpPr bwMode="auto">
              <a:xfrm>
                <a:off x="1742" y="2110"/>
                <a:ext cx="1310" cy="422"/>
                <a:chOff x="1742" y="2110"/>
                <a:chExt cx="1310" cy="422"/>
              </a:xfrm>
            </p:grpSpPr>
            <p:sp>
              <p:nvSpPr>
                <p:cNvPr id="32822" name="Rectangle 14"/>
                <p:cNvSpPr>
                  <a:spLocks noChangeArrowheads="1"/>
                </p:cNvSpPr>
                <p:nvPr/>
              </p:nvSpPr>
              <p:spPr bwMode="auto">
                <a:xfrm>
                  <a:off x="1785" y="2110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latin typeface="Arial"/>
                      <a:cs typeface="Arial"/>
                    </a:rPr>
                    <a:t>1.6  to 2.4  mg/dl</a:t>
                  </a:r>
                </a:p>
                <a:p>
                  <a:pPr eaLnBrk="0" hangingPunct="0"/>
                  <a:endParaRPr lang="en-US" sz="2000" dirty="0">
                    <a:solidFill>
                      <a:srgbClr val="66FFFF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23" name="Rectangle 45"/>
                <p:cNvSpPr>
                  <a:spLocks noChangeArrowheads="1"/>
                </p:cNvSpPr>
                <p:nvPr/>
              </p:nvSpPr>
              <p:spPr bwMode="auto">
                <a:xfrm>
                  <a:off x="1742" y="2110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8" name="Group 48"/>
              <p:cNvGrpSpPr>
                <a:grpSpLocks/>
              </p:cNvGrpSpPr>
              <p:nvPr/>
            </p:nvGrpSpPr>
            <p:grpSpPr bwMode="auto">
              <a:xfrm>
                <a:off x="0" y="2532"/>
                <a:ext cx="1742" cy="422"/>
                <a:chOff x="0" y="2532"/>
                <a:chExt cx="1742" cy="422"/>
              </a:xfrm>
            </p:grpSpPr>
            <p:sp>
              <p:nvSpPr>
                <p:cNvPr id="32820" name="Rectangle 15"/>
                <p:cNvSpPr>
                  <a:spLocks noChangeArrowheads="1"/>
                </p:cNvSpPr>
                <p:nvPr/>
              </p:nvSpPr>
              <p:spPr bwMode="auto">
                <a:xfrm>
                  <a:off x="43" y="2532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solidFill>
                        <a:srgbClr val="FFFF00"/>
                      </a:solidFill>
                      <a:latin typeface="Arial Black" charset="0"/>
                    </a:rPr>
                    <a:t>PHOSPHORUS</a:t>
                  </a:r>
                </a:p>
                <a:p>
                  <a:pPr eaLnBrk="0" hangingPunct="0"/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21" name="Rectangle 47"/>
                <p:cNvSpPr>
                  <a:spLocks noChangeArrowheads="1"/>
                </p:cNvSpPr>
                <p:nvPr/>
              </p:nvSpPr>
              <p:spPr bwMode="auto">
                <a:xfrm>
                  <a:off x="0" y="2532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9" name="Group 50"/>
              <p:cNvGrpSpPr>
                <a:grpSpLocks/>
              </p:cNvGrpSpPr>
              <p:nvPr/>
            </p:nvGrpSpPr>
            <p:grpSpPr bwMode="auto">
              <a:xfrm>
                <a:off x="1742" y="2532"/>
                <a:ext cx="1310" cy="422"/>
                <a:chOff x="1742" y="2532"/>
                <a:chExt cx="1310" cy="422"/>
              </a:xfrm>
            </p:grpSpPr>
            <p:sp>
              <p:nvSpPr>
                <p:cNvPr id="32818" name="Rectangle 16"/>
                <p:cNvSpPr>
                  <a:spLocks noChangeArrowheads="1"/>
                </p:cNvSpPr>
                <p:nvPr/>
              </p:nvSpPr>
              <p:spPr bwMode="auto">
                <a:xfrm>
                  <a:off x="1785" y="2532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3.0  to 5.0  mg/dl</a:t>
                  </a:r>
                </a:p>
                <a:p>
                  <a:pPr eaLnBrk="0" hangingPunct="0"/>
                  <a:endParaRPr lang="en-US" sz="2000" dirty="0">
                    <a:solidFill>
                      <a:srgbClr val="FFFF00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19" name="Rectangle 49"/>
                <p:cNvSpPr>
                  <a:spLocks noChangeArrowheads="1"/>
                </p:cNvSpPr>
                <p:nvPr/>
              </p:nvSpPr>
              <p:spPr bwMode="auto">
                <a:xfrm>
                  <a:off x="1742" y="2532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0" name="Group 52"/>
              <p:cNvGrpSpPr>
                <a:grpSpLocks/>
              </p:cNvGrpSpPr>
              <p:nvPr/>
            </p:nvGrpSpPr>
            <p:grpSpPr bwMode="auto">
              <a:xfrm>
                <a:off x="0" y="2954"/>
                <a:ext cx="1742" cy="422"/>
                <a:chOff x="0" y="2954"/>
                <a:chExt cx="1742" cy="422"/>
              </a:xfrm>
            </p:grpSpPr>
            <p:sp>
              <p:nvSpPr>
                <p:cNvPr id="32816" name="Rectangle 17"/>
                <p:cNvSpPr>
                  <a:spLocks noChangeArrowheads="1"/>
                </p:cNvSpPr>
                <p:nvPr/>
              </p:nvSpPr>
              <p:spPr bwMode="auto">
                <a:xfrm>
                  <a:off x="43" y="2954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 Black" charset="0"/>
                    </a:rPr>
                    <a:t>URIC ACID</a:t>
                  </a:r>
                </a:p>
                <a:p>
                  <a:pPr eaLnBrk="0" hangingPunct="0"/>
                  <a:endParaRPr lang="en-US" sz="2000">
                    <a:solidFill>
                      <a:srgbClr val="66FFFF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17" name="Rectangle 51"/>
                <p:cNvSpPr>
                  <a:spLocks noChangeArrowheads="1"/>
                </p:cNvSpPr>
                <p:nvPr/>
              </p:nvSpPr>
              <p:spPr bwMode="auto">
                <a:xfrm>
                  <a:off x="0" y="2954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1" name="Group 54"/>
              <p:cNvGrpSpPr>
                <a:grpSpLocks/>
              </p:cNvGrpSpPr>
              <p:nvPr/>
            </p:nvGrpSpPr>
            <p:grpSpPr bwMode="auto">
              <a:xfrm>
                <a:off x="1742" y="2954"/>
                <a:ext cx="1310" cy="422"/>
                <a:chOff x="1742" y="2954"/>
                <a:chExt cx="1310" cy="422"/>
              </a:xfrm>
            </p:grpSpPr>
            <p:sp>
              <p:nvSpPr>
                <p:cNvPr id="32814" name="Rectangle 18"/>
                <p:cNvSpPr>
                  <a:spLocks noChangeArrowheads="1"/>
                </p:cNvSpPr>
                <p:nvPr/>
              </p:nvSpPr>
              <p:spPr bwMode="auto">
                <a:xfrm>
                  <a:off x="1785" y="2954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latin typeface="Arial"/>
                      <a:cs typeface="Arial"/>
                    </a:rPr>
                    <a:t>2.5  to 6.0  mg/dl</a:t>
                  </a:r>
                </a:p>
                <a:p>
                  <a:pPr eaLnBrk="0" hangingPunct="0"/>
                  <a:endParaRPr lang="en-US" sz="2000" dirty="0">
                    <a:latin typeface="Arial"/>
                    <a:cs typeface="Arial"/>
                  </a:endParaRPr>
                </a:p>
              </p:txBody>
            </p:sp>
            <p:sp>
              <p:nvSpPr>
                <p:cNvPr id="32815" name="Rectangle 53"/>
                <p:cNvSpPr>
                  <a:spLocks noChangeArrowheads="1"/>
                </p:cNvSpPr>
                <p:nvPr/>
              </p:nvSpPr>
              <p:spPr bwMode="auto">
                <a:xfrm>
                  <a:off x="1742" y="2954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2" name="Group 56"/>
              <p:cNvGrpSpPr>
                <a:grpSpLocks/>
              </p:cNvGrpSpPr>
              <p:nvPr/>
            </p:nvGrpSpPr>
            <p:grpSpPr bwMode="auto">
              <a:xfrm>
                <a:off x="0" y="3376"/>
                <a:ext cx="1742" cy="422"/>
                <a:chOff x="0" y="3376"/>
                <a:chExt cx="1742" cy="422"/>
              </a:xfrm>
            </p:grpSpPr>
            <p:sp>
              <p:nvSpPr>
                <p:cNvPr id="32812" name="Rectangle 19"/>
                <p:cNvSpPr>
                  <a:spLocks noChangeArrowheads="1"/>
                </p:cNvSpPr>
                <p:nvPr/>
              </p:nvSpPr>
              <p:spPr bwMode="auto">
                <a:xfrm>
                  <a:off x="43" y="3376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solidFill>
                        <a:srgbClr val="FFFF00"/>
                      </a:solidFill>
                      <a:latin typeface="Arial Black" charset="0"/>
                    </a:rPr>
                    <a:t>pH</a:t>
                  </a:r>
                </a:p>
                <a:p>
                  <a:pPr eaLnBrk="0" hangingPunct="0"/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13" name="Rectangle 55"/>
                <p:cNvSpPr>
                  <a:spLocks noChangeArrowheads="1"/>
                </p:cNvSpPr>
                <p:nvPr/>
              </p:nvSpPr>
              <p:spPr bwMode="auto">
                <a:xfrm>
                  <a:off x="0" y="3376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3" name="Group 58"/>
              <p:cNvGrpSpPr>
                <a:grpSpLocks/>
              </p:cNvGrpSpPr>
              <p:nvPr/>
            </p:nvGrpSpPr>
            <p:grpSpPr bwMode="auto">
              <a:xfrm>
                <a:off x="1742" y="3376"/>
                <a:ext cx="1310" cy="422"/>
                <a:chOff x="1742" y="3376"/>
                <a:chExt cx="1310" cy="422"/>
              </a:xfrm>
            </p:grpSpPr>
            <p:sp>
              <p:nvSpPr>
                <p:cNvPr id="32810" name="Rectangle 20"/>
                <p:cNvSpPr>
                  <a:spLocks noChangeArrowheads="1"/>
                </p:cNvSpPr>
                <p:nvPr/>
              </p:nvSpPr>
              <p:spPr bwMode="auto">
                <a:xfrm>
                  <a:off x="1785" y="3376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7.4</a:t>
                  </a:r>
                </a:p>
                <a:p>
                  <a:pPr eaLnBrk="0" hangingPunct="0"/>
                  <a:endParaRPr lang="en-US" sz="2000" dirty="0">
                    <a:solidFill>
                      <a:srgbClr val="FFFF00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11" name="Rectangle 57"/>
                <p:cNvSpPr>
                  <a:spLocks noChangeArrowheads="1"/>
                </p:cNvSpPr>
                <p:nvPr/>
              </p:nvSpPr>
              <p:spPr bwMode="auto">
                <a:xfrm>
                  <a:off x="1742" y="3376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4" name="Group 60"/>
              <p:cNvGrpSpPr>
                <a:grpSpLocks/>
              </p:cNvGrpSpPr>
              <p:nvPr/>
            </p:nvGrpSpPr>
            <p:grpSpPr bwMode="auto">
              <a:xfrm>
                <a:off x="0" y="3798"/>
                <a:ext cx="1742" cy="556"/>
                <a:chOff x="0" y="3798"/>
                <a:chExt cx="1742" cy="556"/>
              </a:xfrm>
            </p:grpSpPr>
            <p:sp>
              <p:nvSpPr>
                <p:cNvPr id="32808" name="Rectangle 21"/>
                <p:cNvSpPr>
                  <a:spLocks noChangeArrowheads="1"/>
                </p:cNvSpPr>
                <p:nvPr/>
              </p:nvSpPr>
              <p:spPr bwMode="auto">
                <a:xfrm>
                  <a:off x="43" y="3798"/>
                  <a:ext cx="1656" cy="556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 Black" charset="0"/>
                    </a:rPr>
                    <a:t>CREATININE</a:t>
                  </a:r>
                  <a:r>
                    <a:rPr lang="en-US" sz="2000">
                      <a:solidFill>
                        <a:srgbClr val="66FFFF"/>
                      </a:solidFill>
                      <a:latin typeface="Arial Black" charset="0"/>
                    </a:rPr>
                    <a:t/>
                  </a:r>
                  <a:br>
                    <a:rPr lang="en-US" sz="2000">
                      <a:solidFill>
                        <a:srgbClr val="66FFFF"/>
                      </a:solidFill>
                      <a:latin typeface="Arial Black" charset="0"/>
                    </a:rPr>
                  </a:br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09" name="Rectangle 59"/>
                <p:cNvSpPr>
                  <a:spLocks noChangeArrowheads="1"/>
                </p:cNvSpPr>
                <p:nvPr/>
              </p:nvSpPr>
              <p:spPr bwMode="auto">
                <a:xfrm>
                  <a:off x="0" y="3798"/>
                  <a:ext cx="1742" cy="556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5" name="Group 62"/>
              <p:cNvGrpSpPr>
                <a:grpSpLocks/>
              </p:cNvGrpSpPr>
              <p:nvPr/>
            </p:nvGrpSpPr>
            <p:grpSpPr bwMode="auto">
              <a:xfrm>
                <a:off x="1742" y="3798"/>
                <a:ext cx="1310" cy="556"/>
                <a:chOff x="1742" y="3798"/>
                <a:chExt cx="1310" cy="556"/>
              </a:xfrm>
            </p:grpSpPr>
            <p:sp>
              <p:nvSpPr>
                <p:cNvPr id="32806" name="Rectangle 22"/>
                <p:cNvSpPr>
                  <a:spLocks noChangeArrowheads="1"/>
                </p:cNvSpPr>
                <p:nvPr/>
              </p:nvSpPr>
              <p:spPr bwMode="auto">
                <a:xfrm>
                  <a:off x="1785" y="3798"/>
                  <a:ext cx="1224" cy="556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=""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latin typeface="Arial"/>
                      <a:cs typeface="Arial"/>
                    </a:rPr>
                    <a:t>0.8  to 1.4 mg/dl</a:t>
                  </a:r>
                  <a:br>
                    <a:rPr lang="en-US" sz="2000" dirty="0">
                      <a:latin typeface="Arial"/>
                      <a:cs typeface="Arial"/>
                    </a:rPr>
                  </a:br>
                  <a:endParaRPr lang="en-US" sz="2000" dirty="0">
                    <a:latin typeface="Arial"/>
                    <a:cs typeface="Arial"/>
                  </a:endParaRPr>
                </a:p>
              </p:txBody>
            </p:sp>
            <p:sp>
              <p:nvSpPr>
                <p:cNvPr id="32807" name="Rectangle 61"/>
                <p:cNvSpPr>
                  <a:spLocks noChangeArrowheads="1"/>
                </p:cNvSpPr>
                <p:nvPr/>
              </p:nvSpPr>
              <p:spPr bwMode="auto">
                <a:xfrm>
                  <a:off x="1742" y="3798"/>
                  <a:ext cx="1310" cy="556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32785" name="Rectangle 64"/>
            <p:cNvSpPr>
              <a:spLocks noChangeArrowheads="1"/>
            </p:cNvSpPr>
            <p:nvPr/>
          </p:nvSpPr>
          <p:spPr bwMode="auto">
            <a:xfrm>
              <a:off x="-3" y="-3"/>
              <a:ext cx="3058" cy="4360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2771" name="Text Box 66"/>
          <p:cNvSpPr txBox="1">
            <a:spLocks noChangeArrowheads="1"/>
          </p:cNvSpPr>
          <p:nvPr/>
        </p:nvSpPr>
        <p:spPr bwMode="auto">
          <a:xfrm>
            <a:off x="304800" y="152400"/>
            <a:ext cx="8534400" cy="822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rtl="1" eaLnBrk="1" hangingPunct="1">
              <a:spcBef>
                <a:spcPct val="50000"/>
              </a:spcBef>
            </a:pPr>
            <a:r>
              <a:rPr lang="en-US" sz="2400">
                <a:solidFill>
                  <a:srgbClr val="FF00FF"/>
                </a:solidFill>
                <a:latin typeface="Arial Black" charset="0"/>
              </a:rPr>
              <a:t>Normal values of </a:t>
            </a:r>
            <a:r>
              <a:rPr lang="en-US" sz="2400" u="sng">
                <a:solidFill>
                  <a:srgbClr val="FFCCFF"/>
                </a:solidFill>
                <a:latin typeface="Arial Black" charset="0"/>
              </a:rPr>
              <a:t>Internal Chemical Environment</a:t>
            </a:r>
            <a:r>
              <a:rPr lang="en-US" sz="2400">
                <a:solidFill>
                  <a:srgbClr val="FF00FF"/>
                </a:solidFill>
                <a:latin typeface="Arial Black" charset="0"/>
              </a:rPr>
              <a:t> controlled by the Kidneys:</a:t>
            </a:r>
          </a:p>
        </p:txBody>
      </p:sp>
      <p:graphicFrame>
        <p:nvGraphicFramePr>
          <p:cNvPr id="32868" name="Group 10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4778644"/>
              </p:ext>
            </p:extLst>
          </p:nvPr>
        </p:nvGraphicFramePr>
        <p:xfrm>
          <a:off x="5257800" y="6172200"/>
          <a:ext cx="3505200" cy="457200"/>
        </p:xfrm>
        <a:graphic>
          <a:graphicData uri="http://schemas.openxmlformats.org/drawingml/2006/table">
            <a:tbl>
              <a:tblPr rtl="1"/>
              <a:tblGrid>
                <a:gridCol w="3505200"/>
              </a:tblGrid>
              <a:tr h="45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/>
                          <a:cs typeface="Arial"/>
                        </a:rPr>
                        <a:t>15  to 20 mg/dl</a:t>
                      </a: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/>
                        <a:cs typeface="Arial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32867" name="Group 99"/>
          <p:cNvGraphicFramePr>
            <a:graphicFrameLocks noGrp="1"/>
          </p:cNvGraphicFramePr>
          <p:nvPr/>
        </p:nvGraphicFramePr>
        <p:xfrm>
          <a:off x="533400" y="6172200"/>
          <a:ext cx="4724400" cy="457200"/>
        </p:xfrm>
        <a:graphic>
          <a:graphicData uri="http://schemas.openxmlformats.org/drawingml/2006/table">
            <a:tbl>
              <a:tblPr rtl="1"/>
              <a:tblGrid>
                <a:gridCol w="4724400"/>
              </a:tblGrid>
              <a:tr h="45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70000"/>
                        <a:buFont typeface="Wingdings" charset="0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 Black" charset="0"/>
                          <a:ea typeface="ＭＳ Ｐゴシック" charset="0"/>
                          <a:cs typeface="Arial" charset="0"/>
                        </a:rPr>
                        <a:t>  BUN  (Blood Urea Nitrogen)</a:t>
                      </a:r>
                      <a:endParaRPr kumimoji="0" 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FF00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Garamond" charset="0"/>
                        <a:ea typeface="ＭＳ Ｐゴシック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1590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50825" y="765175"/>
            <a:ext cx="8763000" cy="34163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8938" indent="-388938">
              <a:spcBef>
                <a:spcPct val="50000"/>
              </a:spcBef>
              <a:defRPr/>
            </a:pPr>
            <a:r>
              <a:rPr lang="en-GB" sz="3600" b="1" u="sng" dirty="0" smtClean="0">
                <a:solidFill>
                  <a:srgbClr val="FF00FF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Examples </a:t>
            </a:r>
            <a:r>
              <a:rPr lang="en-GB" sz="3600" b="1" u="sng" dirty="0" smtClean="0">
                <a:solidFill>
                  <a:srgbClr val="FF00FF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of </a:t>
            </a:r>
            <a:r>
              <a:rPr lang="en-GB" sz="3200" b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other </a:t>
            </a:r>
            <a:r>
              <a:rPr lang="en-GB" sz="3200" b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KFTs</a:t>
            </a:r>
            <a:r>
              <a:rPr lang="en-GB" sz="3200" b="1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:</a:t>
            </a:r>
            <a:endParaRPr lang="en-GB" sz="3200" b="1" dirty="0">
              <a:solidFill>
                <a:srgbClr val="FF00FF"/>
              </a:solidFill>
              <a:latin typeface="Arial" charset="0"/>
              <a:ea typeface="+mn-ea"/>
              <a:cs typeface="Arial" charset="0"/>
            </a:endParaRPr>
          </a:p>
          <a:p>
            <a:pPr marL="388938" indent="-388938">
              <a:spcBef>
                <a:spcPct val="50000"/>
              </a:spcBef>
              <a:defRPr/>
            </a:pPr>
            <a:endParaRPr lang="en-GB" sz="3200" dirty="0">
              <a:solidFill>
                <a:srgbClr val="99FF33"/>
              </a:solidFill>
              <a:latin typeface="Arial" charset="0"/>
              <a:ea typeface="+mn-ea"/>
              <a:cs typeface="Arial" charset="0"/>
            </a:endParaRP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US" sz="2200" dirty="0" err="1" smtClean="0">
                <a:latin typeface="Arial" charset="0"/>
                <a:ea typeface="+mn-ea"/>
                <a:cs typeface="Arial" charset="0"/>
              </a:rPr>
              <a:t>Cystatin</a:t>
            </a: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 C.</a:t>
            </a: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US" sz="2200" dirty="0" err="1" smtClean="0">
                <a:latin typeface="Arial" charset="0"/>
                <a:cs typeface="Arial" charset="0"/>
              </a:rPr>
              <a:t>Microalbumin</a:t>
            </a:r>
            <a:r>
              <a:rPr lang="en-US" sz="2200" dirty="0" smtClean="0">
                <a:latin typeface="Arial" charset="0"/>
                <a:cs typeface="Arial" charset="0"/>
              </a:rPr>
              <a:t>.</a:t>
            </a: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US" sz="2200" dirty="0" smtClean="0">
                <a:latin typeface="Arial" charset="0"/>
                <a:cs typeface="Arial" charset="0"/>
              </a:rPr>
              <a:t>β</a:t>
            </a:r>
            <a:r>
              <a:rPr lang="en-US" sz="2200" baseline="-25000" dirty="0" smtClean="0">
                <a:latin typeface="Arial" charset="0"/>
                <a:cs typeface="Arial" charset="0"/>
              </a:rPr>
              <a:t>2</a:t>
            </a:r>
            <a:r>
              <a:rPr lang="en-US" sz="2200" dirty="0" smtClean="0">
                <a:latin typeface="Arial" charset="0"/>
                <a:cs typeface="Arial" charset="0"/>
              </a:rPr>
              <a:t>-Microglobulin (11,800 Da).</a:t>
            </a: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Myoglobin (16,900 Da)</a:t>
            </a:r>
            <a:endParaRPr lang="en-US" sz="2200" dirty="0"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928557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50825" y="765175"/>
            <a:ext cx="8763000" cy="32470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8938" indent="-388938">
              <a:spcBef>
                <a:spcPct val="50000"/>
              </a:spcBef>
              <a:defRPr/>
            </a:pPr>
            <a:r>
              <a:rPr lang="en-GB" sz="3200" b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References</a:t>
            </a:r>
            <a:r>
              <a:rPr lang="en-GB" sz="3200" b="1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:</a:t>
            </a:r>
            <a:endParaRPr lang="en-GB" sz="3200" b="1" dirty="0">
              <a:solidFill>
                <a:srgbClr val="FF00FF"/>
              </a:solidFill>
              <a:latin typeface="Arial" charset="0"/>
              <a:ea typeface="+mn-ea"/>
              <a:cs typeface="Arial" charset="0"/>
            </a:endParaRPr>
          </a:p>
          <a:p>
            <a:pPr marL="388938" indent="-388938">
              <a:spcBef>
                <a:spcPct val="50000"/>
              </a:spcBef>
              <a:defRPr/>
            </a:pPr>
            <a:endParaRPr lang="en-GB" sz="3200" dirty="0">
              <a:solidFill>
                <a:srgbClr val="99FF33"/>
              </a:solidFill>
              <a:latin typeface="Arial" charset="0"/>
              <a:ea typeface="+mn-ea"/>
              <a:cs typeface="Arial" charset="0"/>
            </a:endParaRP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US" sz="2200" dirty="0" err="1" smtClean="0">
                <a:latin typeface="Arial" charset="0"/>
                <a:ea typeface="+mn-ea"/>
                <a:cs typeface="Arial" charset="0"/>
              </a:rPr>
              <a:t>Contemoprary</a:t>
            </a: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 Practice in Clinical Chemistry, 2006, chapter 27.</a:t>
            </a: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Clinical Chemistry: Techniques, Principles and Correlations. </a:t>
            </a: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7</a:t>
            </a:r>
            <a:r>
              <a:rPr lang="en-US" sz="2200" baseline="30000" dirty="0" smtClean="0">
                <a:latin typeface="Arial" charset="0"/>
                <a:ea typeface="+mn-ea"/>
                <a:cs typeface="Arial" charset="0"/>
              </a:rPr>
              <a:t>th</a:t>
            </a: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 </a:t>
            </a:r>
            <a:r>
              <a:rPr lang="en-US" sz="2200" dirty="0" err="1" smtClean="0">
                <a:latin typeface="Arial" charset="0"/>
                <a:ea typeface="+mn-ea"/>
                <a:cs typeface="Arial" charset="0"/>
              </a:rPr>
              <a:t>ed</a:t>
            </a: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, chapter </a:t>
            </a: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27.</a:t>
            </a:r>
            <a:endParaRPr lang="en-US" sz="2200" dirty="0" smtClean="0">
              <a:latin typeface="Arial" charset="0"/>
              <a:ea typeface="+mn-ea"/>
              <a:cs typeface="Arial" charset="0"/>
            </a:endParaRP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US" sz="2200" dirty="0" smtClean="0">
                <a:latin typeface="Arial" charset="0"/>
                <a:cs typeface="Arial" charset="0"/>
              </a:rPr>
              <a:t>Lecture Notes: Clinical Biochemistry, </a:t>
            </a:r>
            <a:r>
              <a:rPr lang="en-US" sz="2200" dirty="0" smtClean="0">
                <a:latin typeface="Arial" charset="0"/>
                <a:cs typeface="Arial" charset="0"/>
              </a:rPr>
              <a:t>9</a:t>
            </a:r>
            <a:r>
              <a:rPr lang="en-US" sz="2200" baseline="30000" dirty="0" smtClean="0">
                <a:latin typeface="Arial" charset="0"/>
                <a:cs typeface="Arial" charset="0"/>
              </a:rPr>
              <a:t>th</a:t>
            </a:r>
            <a:r>
              <a:rPr lang="en-US" sz="2200" dirty="0" smtClean="0">
                <a:latin typeface="Arial" charset="0"/>
                <a:cs typeface="Arial" charset="0"/>
              </a:rPr>
              <a:t> </a:t>
            </a:r>
            <a:r>
              <a:rPr lang="en-US" sz="2200" dirty="0" err="1" smtClean="0">
                <a:latin typeface="Arial" charset="0"/>
                <a:cs typeface="Arial" charset="0"/>
              </a:rPr>
              <a:t>ed</a:t>
            </a:r>
            <a:r>
              <a:rPr lang="en-US" sz="2200" dirty="0" smtClean="0">
                <a:latin typeface="Arial" charset="0"/>
                <a:cs typeface="Arial" charset="0"/>
              </a:rPr>
              <a:t>, chapter 4.</a:t>
            </a:r>
            <a:endParaRPr lang="en-US" sz="2200" dirty="0"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928557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457200" y="333375"/>
            <a:ext cx="8507413" cy="582005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8938" indent="-388938">
              <a:spcBef>
                <a:spcPct val="50000"/>
              </a:spcBef>
              <a:defRPr/>
            </a:pPr>
            <a:r>
              <a:rPr lang="en-US" sz="3200" b="1" u="sng" dirty="0">
                <a:latin typeface="Arial" charset="0"/>
                <a:ea typeface="+mn-ea"/>
                <a:cs typeface="Arial" charset="0"/>
              </a:rPr>
              <a:t>Contents:</a:t>
            </a:r>
          </a:p>
          <a:p>
            <a:pPr marL="388938" indent="-388938">
              <a:spcBef>
                <a:spcPct val="50000"/>
              </a:spcBef>
              <a:defRPr/>
            </a:pPr>
            <a:endParaRPr lang="en-US" sz="3200" b="1" u="sng" dirty="0">
              <a:latin typeface="Arial" charset="0"/>
              <a:ea typeface="+mn-ea"/>
              <a:cs typeface="Arial" charset="0"/>
            </a:endParaRP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Functional units</a:t>
            </a: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Kidney functions</a:t>
            </a: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Renal diseases</a:t>
            </a:r>
            <a:r>
              <a:rPr lang="en-GB" sz="2400" b="1" u="sng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 </a:t>
            </a: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Routine kidney function </a:t>
            </a:r>
            <a:r>
              <a:rPr lang="en-GB" sz="2400" b="1" dirty="0" smtClean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tests (KFTs):</a:t>
            </a:r>
            <a:endParaRPr lang="en-GB" sz="2400" b="1" dirty="0">
              <a:solidFill>
                <a:srgbClr val="FFFF00"/>
              </a:solidFill>
              <a:latin typeface="Arial" charset="0"/>
              <a:ea typeface="+mn-ea"/>
              <a:cs typeface="Arial" charset="0"/>
            </a:endParaRPr>
          </a:p>
          <a:p>
            <a:pPr marL="846138" lvl="1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Serum </a:t>
            </a:r>
            <a:r>
              <a:rPr lang="en-GB" sz="2400" b="1" dirty="0" smtClean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creatinine</a:t>
            </a:r>
            <a:endParaRPr lang="en-GB" sz="2400" u="sng" dirty="0">
              <a:solidFill>
                <a:srgbClr val="FFFF00"/>
              </a:solidFill>
              <a:latin typeface="Arial" charset="0"/>
              <a:ea typeface="+mn-ea"/>
              <a:cs typeface="Arial" charset="0"/>
            </a:endParaRPr>
          </a:p>
          <a:p>
            <a:pPr marL="846138" lvl="1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Creatinine clearance</a:t>
            </a:r>
          </a:p>
          <a:p>
            <a:pPr marL="846138" lvl="1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Cockcroft-</a:t>
            </a:r>
            <a:r>
              <a:rPr lang="en-GB" sz="2400" b="1" dirty="0" err="1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Gault</a:t>
            </a: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 formula for GFR estimation</a:t>
            </a:r>
            <a:r>
              <a:rPr lang="en-GB" sz="2400" b="1" u="sng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 </a:t>
            </a:r>
          </a:p>
          <a:p>
            <a:pPr marL="846138" lvl="1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Serum </a:t>
            </a:r>
            <a:r>
              <a:rPr lang="en-GB" sz="2400" b="1" dirty="0" smtClean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Urea</a:t>
            </a:r>
            <a:endParaRPr lang="en-GB" sz="2400" b="1" u="sng" dirty="0" smtClean="0">
              <a:solidFill>
                <a:srgbClr val="FFFF00"/>
              </a:solidFill>
              <a:latin typeface="Arial" charset="0"/>
              <a:ea typeface="+mn-ea"/>
              <a:cs typeface="Arial" charset="0"/>
            </a:endParaRP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 smtClean="0">
                <a:solidFill>
                  <a:srgbClr val="FFFF00"/>
                </a:solidFill>
                <a:latin typeface="Arial" charset="0"/>
                <a:cs typeface="Arial" charset="0"/>
              </a:rPr>
              <a:t>Other KFTs</a:t>
            </a:r>
            <a:endParaRPr lang="en-US" sz="2400" b="1" dirty="0">
              <a:solidFill>
                <a:srgbClr val="FFFF00"/>
              </a:solidFill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209239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50825" y="765175"/>
            <a:ext cx="8763000" cy="37548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8938" indent="-388938">
              <a:spcBef>
                <a:spcPct val="50000"/>
              </a:spcBef>
              <a:defRPr/>
            </a:pPr>
            <a:r>
              <a:rPr lang="en-GB" sz="3600" b="1" u="sng" dirty="0">
                <a:solidFill>
                  <a:srgbClr val="FF00FF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 </a:t>
            </a:r>
            <a:r>
              <a:rPr lang="en-GB" sz="3200" b="1" u="sng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Functional units</a:t>
            </a:r>
            <a:r>
              <a:rPr lang="en-GB" sz="3200" b="1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 :</a:t>
            </a:r>
          </a:p>
          <a:p>
            <a:pPr marL="388938" indent="-388938">
              <a:spcBef>
                <a:spcPct val="50000"/>
              </a:spcBef>
              <a:defRPr/>
            </a:pPr>
            <a:endParaRPr lang="en-GB" sz="3200" dirty="0">
              <a:solidFill>
                <a:srgbClr val="99FF33"/>
              </a:solidFill>
              <a:latin typeface="Arial" charset="0"/>
              <a:ea typeface="+mn-ea"/>
              <a:cs typeface="Arial" charset="0"/>
            </a:endParaRP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GB" sz="2200" dirty="0">
                <a:latin typeface="Arial" charset="0"/>
                <a:ea typeface="+mn-ea"/>
                <a:cs typeface="Arial" charset="0"/>
              </a:rPr>
              <a:t>The </a:t>
            </a:r>
            <a:r>
              <a:rPr lang="en-GB" sz="2200" u="sng" dirty="0" err="1">
                <a:latin typeface="Arial" charset="0"/>
                <a:ea typeface="+mn-ea"/>
                <a:cs typeface="Arial" charset="0"/>
              </a:rPr>
              <a:t>nephron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is the functional unit of the kidney</a:t>
            </a: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GB" sz="2200" dirty="0">
                <a:latin typeface="Arial" charset="0"/>
                <a:ea typeface="+mn-ea"/>
                <a:cs typeface="Arial" charset="0"/>
              </a:rPr>
              <a:t>Each kidney contains about </a:t>
            </a:r>
            <a:r>
              <a:rPr lang="en-US" sz="2200" dirty="0">
                <a:latin typeface="Arial" charset="0"/>
                <a:ea typeface="+mn-ea"/>
                <a:cs typeface="Arial" charset="0"/>
              </a:rPr>
              <a:t>1,000,000 to 1,300,000 </a:t>
            </a:r>
            <a:r>
              <a:rPr lang="en-GB" sz="2200" dirty="0" err="1">
                <a:latin typeface="Arial" charset="0"/>
                <a:ea typeface="+mn-ea"/>
                <a:cs typeface="Arial" charset="0"/>
              </a:rPr>
              <a:t>nephrons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. </a:t>
            </a: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GB" sz="2200" dirty="0">
                <a:latin typeface="Arial" charset="0"/>
                <a:ea typeface="+mn-ea"/>
                <a:cs typeface="Arial" charset="0"/>
              </a:rPr>
              <a:t>The </a:t>
            </a:r>
            <a:r>
              <a:rPr lang="en-GB" sz="2200" dirty="0" err="1">
                <a:latin typeface="Arial" charset="0"/>
                <a:ea typeface="+mn-ea"/>
                <a:cs typeface="Arial" charset="0"/>
              </a:rPr>
              <a:t>nephron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is composed of </a:t>
            </a:r>
            <a:r>
              <a:rPr lang="en-GB" sz="2200" u="sng" dirty="0" err="1">
                <a:latin typeface="Arial" charset="0"/>
                <a:ea typeface="+mn-ea"/>
                <a:cs typeface="Arial" charset="0"/>
              </a:rPr>
              <a:t>glomerulus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and </a:t>
            </a:r>
            <a:r>
              <a:rPr lang="en-GB" sz="2200" u="sng" dirty="0">
                <a:latin typeface="Arial" charset="0"/>
                <a:ea typeface="+mn-ea"/>
                <a:cs typeface="Arial" charset="0"/>
              </a:rPr>
              <a:t>renal tubules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.</a:t>
            </a: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GB" sz="2200" dirty="0">
                <a:latin typeface="Arial" charset="0"/>
                <a:ea typeface="+mn-ea"/>
                <a:cs typeface="Arial" charset="0"/>
              </a:rPr>
              <a:t>The </a:t>
            </a:r>
            <a:r>
              <a:rPr lang="en-GB" sz="2200" dirty="0" err="1">
                <a:latin typeface="Arial" charset="0"/>
                <a:ea typeface="+mn-ea"/>
                <a:cs typeface="Arial" charset="0"/>
              </a:rPr>
              <a:t>nephron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performs its homeostatic function by ultra filtration at  </a:t>
            </a:r>
            <a:r>
              <a:rPr lang="en-GB" sz="2200" dirty="0" err="1">
                <a:latin typeface="Arial" charset="0"/>
                <a:ea typeface="+mn-ea"/>
                <a:cs typeface="Arial" charset="0"/>
              </a:rPr>
              <a:t>glomerulus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and secretion and </a:t>
            </a:r>
            <a:r>
              <a:rPr lang="en-GB" sz="2200" dirty="0" err="1">
                <a:latin typeface="Arial" charset="0"/>
                <a:ea typeface="+mn-ea"/>
                <a:cs typeface="Arial" charset="0"/>
              </a:rPr>
              <a:t>reabsorption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at renal tubules. </a:t>
            </a:r>
            <a:endParaRPr lang="en-US" sz="2200" dirty="0"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593393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1111.tif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031866"/>
          </a:xfrm>
          <a:prstGeom prst="rect">
            <a:avLst/>
          </a:prstGeom>
        </p:spPr>
      </p:pic>
      <p:sp>
        <p:nvSpPr>
          <p:cNvPr id="16386" name="Text Box 1027"/>
          <p:cNvSpPr txBox="1">
            <a:spLocks noChangeArrowheads="1"/>
          </p:cNvSpPr>
          <p:nvPr/>
        </p:nvSpPr>
        <p:spPr bwMode="auto">
          <a:xfrm>
            <a:off x="0" y="6165850"/>
            <a:ext cx="9144000" cy="747713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en-US" sz="2800" b="1">
                <a:latin typeface="Arial" charset="0"/>
              </a:rPr>
              <a:t>Representation of a </a:t>
            </a:r>
            <a:r>
              <a:rPr lang="en-US" sz="2800" b="1">
                <a:solidFill>
                  <a:srgbClr val="FFFF00"/>
                </a:solidFill>
                <a:latin typeface="Arial" charset="0"/>
              </a:rPr>
              <a:t>nephron</a:t>
            </a:r>
            <a:r>
              <a:rPr lang="en-US" sz="2800" b="1">
                <a:latin typeface="Arial" charset="0"/>
              </a:rPr>
              <a:t> and its blood supply</a:t>
            </a:r>
          </a:p>
          <a:p>
            <a:pPr algn="ctr" eaLnBrk="1" hangingPunct="1">
              <a:spcBef>
                <a:spcPct val="50000"/>
              </a:spcBef>
            </a:pPr>
            <a:endParaRPr lang="en-US" sz="1000" b="1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85568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4074" y="431312"/>
            <a:ext cx="8254675" cy="7448192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r>
              <a:rPr lang="en-US" sz="2400" b="1" dirty="0">
                <a:latin typeface="Arial"/>
                <a:cs typeface="Arial"/>
              </a:rPr>
              <a:t>Each nephron is a complex apparatus comprised of five basic </a:t>
            </a:r>
            <a:r>
              <a:rPr lang="en-US" sz="2400" b="1" dirty="0" smtClean="0">
                <a:latin typeface="Arial"/>
                <a:cs typeface="Arial"/>
              </a:rPr>
              <a:t>parts</a:t>
            </a:r>
            <a:r>
              <a:rPr lang="ar-SA" sz="2400" b="1" dirty="0" smtClean="0">
                <a:latin typeface="Arial"/>
                <a:cs typeface="Arial"/>
              </a:rPr>
              <a:t>:</a:t>
            </a:r>
          </a:p>
          <a:p>
            <a:endParaRPr lang="ar-SA" sz="2000" b="1" dirty="0" smtClean="0">
              <a:latin typeface="Arial"/>
              <a:cs typeface="Arial"/>
            </a:endParaRPr>
          </a:p>
          <a:p>
            <a:pPr marL="514350" indent="-514350">
              <a:buFont typeface="+mj-lt"/>
              <a:buAutoNum type="arabicPeriod"/>
            </a:pPr>
            <a:r>
              <a:rPr lang="en-US" sz="2200" b="1" dirty="0" smtClean="0">
                <a:latin typeface="Arial"/>
                <a:cs typeface="Arial"/>
              </a:rPr>
              <a:t>Glomerulus: </a:t>
            </a:r>
            <a:r>
              <a:rPr lang="en-US" sz="2200" dirty="0" smtClean="0">
                <a:latin typeface="Arial"/>
                <a:cs typeface="Arial"/>
              </a:rPr>
              <a:t>functions </a:t>
            </a:r>
            <a:r>
              <a:rPr lang="en-US" sz="2200" dirty="0">
                <a:latin typeface="Arial"/>
                <a:cs typeface="Arial"/>
              </a:rPr>
              <a:t>to filter incoming blood. </a:t>
            </a:r>
            <a:endParaRPr lang="en-US" sz="2200" b="1" dirty="0" smtClean="0">
              <a:latin typeface="Arial"/>
              <a:cs typeface="Arial"/>
            </a:endParaRPr>
          </a:p>
          <a:p>
            <a:pPr marL="914400" lvl="1" indent="-457200">
              <a:buFont typeface="Arial"/>
              <a:buChar char="•"/>
            </a:pPr>
            <a:endParaRPr lang="en-US" sz="2200" b="1" dirty="0" smtClean="0">
              <a:latin typeface="Arial"/>
              <a:cs typeface="Arial"/>
            </a:endParaRPr>
          </a:p>
          <a:p>
            <a:pPr marL="914400" lvl="1" indent="-457200">
              <a:buFont typeface="Arial"/>
              <a:buChar char="•"/>
            </a:pPr>
            <a:r>
              <a:rPr lang="en-US" sz="2200" b="1" dirty="0" smtClean="0">
                <a:latin typeface="Arial"/>
                <a:cs typeface="Arial"/>
              </a:rPr>
              <a:t>Factors </a:t>
            </a:r>
            <a:r>
              <a:rPr lang="en-US" sz="2200" b="1" dirty="0">
                <a:latin typeface="Arial"/>
                <a:cs typeface="Arial"/>
              </a:rPr>
              <a:t>facilitate </a:t>
            </a:r>
            <a:r>
              <a:rPr lang="en-US" sz="2200" b="1" dirty="0" smtClean="0">
                <a:latin typeface="Arial"/>
                <a:cs typeface="Arial"/>
              </a:rPr>
              <a:t>filtration:</a:t>
            </a:r>
          </a:p>
          <a:p>
            <a:pPr lvl="1"/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>
                <a:latin typeface="Arial"/>
                <a:cs typeface="Arial"/>
              </a:rPr>
              <a:t>high pressure in the glomerular capillaries, which is a result of their position between two arterioles. </a:t>
            </a:r>
          </a:p>
          <a:p>
            <a:pPr lvl="2"/>
            <a:endParaRPr lang="en-US" sz="2200" dirty="0" smtClean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the semipermeable </a:t>
            </a:r>
            <a:r>
              <a:rPr lang="en-US" sz="2200" dirty="0">
                <a:latin typeface="Arial"/>
                <a:cs typeface="Arial"/>
              </a:rPr>
              <a:t>glomerular basement membrane, which has a </a:t>
            </a:r>
            <a:r>
              <a:rPr lang="en-US" sz="2200" dirty="0" smtClean="0">
                <a:latin typeface="Arial"/>
                <a:cs typeface="Arial"/>
              </a:rPr>
              <a:t>molecular </a:t>
            </a:r>
            <a:r>
              <a:rPr lang="en-US" sz="2200" dirty="0">
                <a:latin typeface="Arial"/>
                <a:cs typeface="Arial"/>
              </a:rPr>
              <a:t>size cutoff value of approximately 66,000 </a:t>
            </a:r>
            <a:r>
              <a:rPr lang="en-US" sz="2200" dirty="0" smtClean="0">
                <a:latin typeface="Arial"/>
                <a:cs typeface="Arial"/>
              </a:rPr>
              <a:t>Da. </a:t>
            </a:r>
          </a:p>
          <a:p>
            <a:pPr lvl="1"/>
            <a:endParaRPr lang="en-US" sz="2200" b="1" dirty="0" smtClean="0">
              <a:latin typeface="Arial"/>
              <a:cs typeface="Arial"/>
            </a:endParaRPr>
          </a:p>
          <a:p>
            <a:pPr lvl="1"/>
            <a:endParaRPr lang="en-US" sz="2200" b="1" dirty="0" smtClean="0">
              <a:latin typeface="Arial"/>
              <a:cs typeface="Arial"/>
            </a:endParaRPr>
          </a:p>
          <a:p>
            <a:pPr lvl="1" algn="ctr"/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The volume of blood filtered per minute is the </a:t>
            </a:r>
            <a:r>
              <a:rPr lang="en-US" sz="2200" b="1" i="1" dirty="0">
                <a:solidFill>
                  <a:srgbClr val="FFFF00"/>
                </a:solidFill>
                <a:latin typeface="Arial"/>
                <a:cs typeface="Arial"/>
              </a:rPr>
              <a:t>glomerular filtration rate (GFR)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, and its </a:t>
            </a:r>
            <a:r>
              <a:rPr lang="en-US" sz="2200" i="1" dirty="0" smtClean="0">
                <a:solidFill>
                  <a:srgbClr val="FFFF00"/>
                </a:solidFill>
                <a:latin typeface="Arial"/>
                <a:cs typeface="Arial"/>
              </a:rPr>
              <a:t>determination 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is essential in evaluating renal </a:t>
            </a:r>
            <a:r>
              <a:rPr lang="en-US" sz="2200" i="1" dirty="0" smtClean="0">
                <a:solidFill>
                  <a:srgbClr val="FFFF00"/>
                </a:solidFill>
                <a:latin typeface="Arial"/>
                <a:cs typeface="Arial"/>
              </a:rPr>
              <a:t>function. </a:t>
            </a:r>
            <a:endParaRPr lang="en-US" sz="2200" i="1" dirty="0">
              <a:solidFill>
                <a:srgbClr val="FFFF00"/>
              </a:solidFill>
              <a:latin typeface="Arial"/>
              <a:cs typeface="Arial"/>
            </a:endParaRPr>
          </a:p>
          <a:p>
            <a:pPr lvl="1"/>
            <a:endParaRPr lang="en-US" sz="2000" b="1" dirty="0" smtClean="0">
              <a:latin typeface="Arial"/>
              <a:cs typeface="Arial"/>
            </a:endParaRPr>
          </a:p>
          <a:p>
            <a:endParaRPr lang="en-US" sz="2000" b="1" dirty="0">
              <a:latin typeface="Arial"/>
              <a:cs typeface="Arial"/>
            </a:endParaRPr>
          </a:p>
          <a:p>
            <a:r>
              <a:rPr lang="en-US" sz="2000" b="1" dirty="0" smtClean="0">
                <a:latin typeface="Arial"/>
                <a:cs typeface="Arial"/>
              </a:rPr>
              <a:t> </a:t>
            </a:r>
          </a:p>
          <a:p>
            <a:endParaRPr lang="en-US" sz="2000" b="1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2258259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4074" y="431312"/>
            <a:ext cx="8254675" cy="80945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latin typeface="Arial"/>
                <a:cs typeface="Arial"/>
              </a:rPr>
              <a:t>Each nephron is a complex apparatus comprised of five basic </a:t>
            </a:r>
            <a:r>
              <a:rPr lang="en-US" sz="2400" b="1" dirty="0" smtClean="0">
                <a:latin typeface="Arial"/>
                <a:cs typeface="Arial"/>
              </a:rPr>
              <a:t>parts</a:t>
            </a:r>
            <a:r>
              <a:rPr lang="ar-SA" sz="2400" b="1" dirty="0" smtClean="0">
                <a:latin typeface="Arial"/>
                <a:cs typeface="Arial"/>
              </a:rPr>
              <a:t>:</a:t>
            </a:r>
          </a:p>
          <a:p>
            <a:endParaRPr lang="ar-SA" sz="2000" b="1" dirty="0" smtClean="0">
              <a:latin typeface="Arial"/>
              <a:cs typeface="Arial"/>
            </a:endParaRPr>
          </a:p>
          <a:p>
            <a:pPr marL="514350" indent="-514350">
              <a:buFont typeface="+mj-lt"/>
              <a:buAutoNum type="arabicPeriod" startAt="2"/>
            </a:pPr>
            <a:r>
              <a:rPr lang="en-US" sz="2200" b="1" dirty="0" smtClean="0">
                <a:latin typeface="Arial"/>
                <a:cs typeface="Arial"/>
              </a:rPr>
              <a:t>Proximal convoluted tubule:</a:t>
            </a:r>
          </a:p>
          <a:p>
            <a:pPr lvl="1"/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Returns </a:t>
            </a:r>
            <a:r>
              <a:rPr lang="en-US" sz="2200" dirty="0">
                <a:latin typeface="Arial"/>
                <a:cs typeface="Arial"/>
              </a:rPr>
              <a:t>the bulk of each valuable substance back to the blood </a:t>
            </a:r>
            <a:r>
              <a:rPr lang="en-US" sz="2200" dirty="0" smtClean="0">
                <a:latin typeface="Arial"/>
                <a:cs typeface="Arial"/>
              </a:rPr>
              <a:t>circulation. </a:t>
            </a:r>
          </a:p>
          <a:p>
            <a:pPr marL="1714500" lvl="3" indent="-342900">
              <a:buFont typeface="Arial"/>
              <a:buChar char="•"/>
            </a:pPr>
            <a:r>
              <a:rPr lang="en-US" sz="2000" dirty="0">
                <a:latin typeface="Arial"/>
                <a:cs typeface="Arial"/>
              </a:rPr>
              <a:t>75% of the water, sodium, and </a:t>
            </a:r>
            <a:r>
              <a:rPr lang="en-US" sz="2000" dirty="0" smtClean="0">
                <a:latin typeface="Arial"/>
                <a:cs typeface="Arial"/>
              </a:rPr>
              <a:t>chloride.</a:t>
            </a:r>
          </a:p>
          <a:p>
            <a:pPr marL="1714500" lvl="3" indent="-342900">
              <a:buFont typeface="Arial"/>
              <a:buChar char="•"/>
            </a:pPr>
            <a:r>
              <a:rPr lang="en-US" sz="2000" dirty="0" smtClean="0">
                <a:latin typeface="Arial"/>
                <a:cs typeface="Arial"/>
              </a:rPr>
              <a:t>100</a:t>
            </a:r>
            <a:r>
              <a:rPr lang="en-US" sz="2000" dirty="0">
                <a:latin typeface="Arial"/>
                <a:cs typeface="Arial"/>
              </a:rPr>
              <a:t>% of the glucose (up to the </a:t>
            </a:r>
            <a:r>
              <a:rPr lang="en-US" sz="2000" b="1" dirty="0">
                <a:latin typeface="Arial"/>
                <a:cs typeface="Arial"/>
              </a:rPr>
              <a:t>renal threshold</a:t>
            </a:r>
            <a:r>
              <a:rPr lang="en-US" sz="2000" dirty="0" smtClean="0">
                <a:latin typeface="Arial"/>
                <a:cs typeface="Arial"/>
              </a:rPr>
              <a:t>)</a:t>
            </a:r>
          </a:p>
          <a:p>
            <a:pPr marL="1714500" lvl="3" indent="-342900">
              <a:buFont typeface="Arial"/>
              <a:buChar char="•"/>
            </a:pPr>
            <a:r>
              <a:rPr lang="en-US" sz="2000" dirty="0" smtClean="0">
                <a:latin typeface="Arial"/>
                <a:cs typeface="Arial"/>
              </a:rPr>
              <a:t>almost </a:t>
            </a:r>
            <a:r>
              <a:rPr lang="en-US" sz="2000" dirty="0">
                <a:latin typeface="Arial"/>
                <a:cs typeface="Arial"/>
              </a:rPr>
              <a:t>all of the amino acids, </a:t>
            </a:r>
            <a:r>
              <a:rPr lang="en-US" sz="2000" dirty="0" smtClean="0">
                <a:latin typeface="Arial"/>
                <a:cs typeface="Arial"/>
              </a:rPr>
              <a:t>vitamins</a:t>
            </a:r>
            <a:r>
              <a:rPr lang="en-US" sz="2000" dirty="0">
                <a:latin typeface="Arial"/>
                <a:cs typeface="Arial"/>
              </a:rPr>
              <a:t>, and </a:t>
            </a:r>
            <a:r>
              <a:rPr lang="en-US" sz="2000" dirty="0" smtClean="0">
                <a:latin typeface="Arial"/>
                <a:cs typeface="Arial"/>
              </a:rPr>
              <a:t>proteins</a:t>
            </a:r>
          </a:p>
          <a:p>
            <a:pPr marL="1714500" lvl="3" indent="-342900">
              <a:buFont typeface="Arial"/>
              <a:buChar char="•"/>
            </a:pPr>
            <a:r>
              <a:rPr lang="en-US" sz="2000" dirty="0" smtClean="0">
                <a:latin typeface="Arial"/>
                <a:cs typeface="Arial"/>
              </a:rPr>
              <a:t>varying </a:t>
            </a:r>
            <a:r>
              <a:rPr lang="en-US" sz="2000" dirty="0">
                <a:latin typeface="Arial"/>
                <a:cs typeface="Arial"/>
              </a:rPr>
              <a:t>amounts of urea, uric acid, and ions, such as magnesium, </a:t>
            </a:r>
            <a:r>
              <a:rPr lang="en-US" sz="2000" dirty="0" smtClean="0">
                <a:latin typeface="Arial"/>
                <a:cs typeface="Arial"/>
              </a:rPr>
              <a:t>calcium</a:t>
            </a:r>
            <a:r>
              <a:rPr lang="en-US" sz="2000" dirty="0">
                <a:latin typeface="Arial"/>
                <a:cs typeface="Arial"/>
              </a:rPr>
              <a:t> </a:t>
            </a:r>
            <a:r>
              <a:rPr lang="en-US" sz="2000" dirty="0" smtClean="0">
                <a:latin typeface="Arial"/>
                <a:cs typeface="Arial"/>
              </a:rPr>
              <a:t>and potassium.</a:t>
            </a:r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lvl="2" algn="ctr"/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With the exception of water and chloride ions, the process is active; that is, the tubular epithelial cells use energy to bind and transport the </a:t>
            </a:r>
            <a:r>
              <a:rPr lang="en-US" sz="2200" i="1" dirty="0" smtClean="0">
                <a:solidFill>
                  <a:srgbClr val="FFFF00"/>
                </a:solidFill>
                <a:latin typeface="Arial"/>
                <a:cs typeface="Arial"/>
              </a:rPr>
              <a:t>substances 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across the plasma membrane to the blood. </a:t>
            </a:r>
          </a:p>
          <a:p>
            <a:pPr lvl="2"/>
            <a:endParaRPr lang="en-US" sz="2200" dirty="0" smtClean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Secretes </a:t>
            </a:r>
            <a:r>
              <a:rPr lang="en-US" sz="2200" dirty="0">
                <a:latin typeface="Arial"/>
                <a:cs typeface="Arial"/>
              </a:rPr>
              <a:t>products of kidney tubular cell metabolism, such as hydrogen ions, and drugs, such as </a:t>
            </a:r>
            <a:r>
              <a:rPr lang="en-US" sz="2200" dirty="0" smtClean="0">
                <a:latin typeface="Arial"/>
                <a:cs typeface="Arial"/>
              </a:rPr>
              <a:t>penicillin. </a:t>
            </a:r>
          </a:p>
          <a:p>
            <a:pPr lvl="1"/>
            <a:endParaRPr lang="en-US" sz="2000" b="1" dirty="0" smtClean="0">
              <a:latin typeface="Arial"/>
              <a:cs typeface="Arial"/>
            </a:endParaRPr>
          </a:p>
          <a:p>
            <a:pPr lvl="1"/>
            <a:endParaRPr lang="en-US" sz="2000" b="1" dirty="0" smtClean="0">
              <a:latin typeface="Arial"/>
              <a:cs typeface="Arial"/>
            </a:endParaRPr>
          </a:p>
          <a:p>
            <a:endParaRPr lang="en-US" sz="2000" b="1" dirty="0">
              <a:latin typeface="Arial"/>
              <a:cs typeface="Arial"/>
            </a:endParaRPr>
          </a:p>
          <a:p>
            <a:r>
              <a:rPr lang="en-US" sz="2000" b="1" dirty="0" smtClean="0">
                <a:latin typeface="Arial"/>
                <a:cs typeface="Arial"/>
              </a:rPr>
              <a:t> </a:t>
            </a:r>
          </a:p>
          <a:p>
            <a:endParaRPr lang="en-US" sz="2000" b="1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221983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4074" y="431312"/>
            <a:ext cx="8254675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latin typeface="Arial"/>
                <a:cs typeface="Arial"/>
              </a:rPr>
              <a:t>Each nephron is a complex apparatus comprised of five basic </a:t>
            </a:r>
            <a:r>
              <a:rPr lang="en-US" sz="2400" b="1" dirty="0" smtClean="0">
                <a:latin typeface="Arial"/>
                <a:cs typeface="Arial"/>
              </a:rPr>
              <a:t>parts</a:t>
            </a:r>
            <a:r>
              <a:rPr lang="ar-SA" sz="2400" b="1" dirty="0" smtClean="0">
                <a:latin typeface="Arial"/>
                <a:cs typeface="Arial"/>
              </a:rPr>
              <a:t>:</a:t>
            </a:r>
          </a:p>
          <a:p>
            <a:endParaRPr lang="ar-SA" sz="2000" b="1" dirty="0" smtClean="0">
              <a:latin typeface="Arial"/>
              <a:cs typeface="Arial"/>
            </a:endParaRPr>
          </a:p>
          <a:p>
            <a:pPr marL="514350" indent="-514350">
              <a:buFont typeface="+mj-lt"/>
              <a:buAutoNum type="arabicPeriod" startAt="3"/>
            </a:pPr>
            <a:r>
              <a:rPr lang="en-US" sz="2200" b="1" dirty="0" smtClean="0">
                <a:latin typeface="Arial"/>
                <a:cs typeface="Arial"/>
              </a:rPr>
              <a:t>Loop of </a:t>
            </a:r>
            <a:r>
              <a:rPr lang="en-US" sz="2200" b="1" dirty="0" err="1" smtClean="0">
                <a:latin typeface="Arial"/>
                <a:cs typeface="Arial"/>
              </a:rPr>
              <a:t>Henle</a:t>
            </a:r>
            <a:r>
              <a:rPr lang="en-US" sz="2200" b="1" dirty="0" smtClean="0">
                <a:latin typeface="Arial"/>
                <a:cs typeface="Arial"/>
              </a:rPr>
              <a:t>:</a:t>
            </a:r>
          </a:p>
          <a:p>
            <a:pPr lvl="1"/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lvl="2"/>
            <a:endParaRPr lang="en-US" sz="2200" dirty="0" smtClean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Facilitates </a:t>
            </a:r>
            <a:r>
              <a:rPr lang="en-US" sz="2200" dirty="0">
                <a:latin typeface="Arial"/>
                <a:cs typeface="Arial"/>
              </a:rPr>
              <a:t>the reabsorption of water, sodium, and </a:t>
            </a:r>
            <a:r>
              <a:rPr lang="en-US" sz="2200" dirty="0" smtClean="0">
                <a:latin typeface="Arial"/>
                <a:cs typeface="Arial"/>
              </a:rPr>
              <a:t>chloride. </a:t>
            </a:r>
          </a:p>
          <a:p>
            <a:pPr lvl="1" algn="ctr"/>
            <a:endParaRPr lang="en-US" sz="2200" i="1" dirty="0" smtClean="0">
              <a:solidFill>
                <a:srgbClr val="FFFF00"/>
              </a:solidFill>
              <a:latin typeface="Arial"/>
              <a:cs typeface="Arial"/>
            </a:endParaRPr>
          </a:p>
          <a:p>
            <a:pPr lvl="1" algn="ctr"/>
            <a:endParaRPr lang="en-US" sz="2200" i="1" dirty="0" smtClean="0">
              <a:solidFill>
                <a:srgbClr val="FFFF00"/>
              </a:solidFill>
              <a:latin typeface="Arial"/>
              <a:cs typeface="Arial"/>
            </a:endParaRPr>
          </a:p>
          <a:p>
            <a:pPr lvl="1" algn="ctr"/>
            <a:endParaRPr lang="en-US" sz="2200" i="1" dirty="0">
              <a:solidFill>
                <a:srgbClr val="FFFF00"/>
              </a:solidFill>
              <a:latin typeface="Arial"/>
              <a:cs typeface="Arial"/>
            </a:endParaRPr>
          </a:p>
          <a:p>
            <a:pPr lvl="1" algn="ctr"/>
            <a:r>
              <a:rPr lang="en-US" sz="2200" i="1" dirty="0" smtClean="0">
                <a:solidFill>
                  <a:srgbClr val="FFFF00"/>
                </a:solidFill>
                <a:latin typeface="Arial"/>
                <a:cs typeface="Arial"/>
              </a:rPr>
              <a:t>The 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osmolality in the medulla in this portion of the nephron increases steadily from the </a:t>
            </a:r>
            <a:r>
              <a:rPr lang="en-US" sz="2200" i="1" dirty="0" err="1">
                <a:solidFill>
                  <a:srgbClr val="FFFF00"/>
                </a:solidFill>
                <a:latin typeface="Arial"/>
                <a:cs typeface="Arial"/>
              </a:rPr>
              <a:t>corticomedullary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 junction </a:t>
            </a:r>
            <a:r>
              <a:rPr lang="en-US" sz="2200" i="1" dirty="0" smtClean="0">
                <a:solidFill>
                  <a:srgbClr val="FFFF00"/>
                </a:solidFill>
                <a:latin typeface="Arial"/>
                <a:cs typeface="Arial"/>
              </a:rPr>
              <a:t>inward </a:t>
            </a:r>
            <a:endParaRPr lang="en-US" sz="2200" b="1" i="1" dirty="0" smtClean="0">
              <a:solidFill>
                <a:srgbClr val="FFFF00"/>
              </a:solidFill>
              <a:latin typeface="Arial"/>
              <a:cs typeface="Arial"/>
            </a:endParaRPr>
          </a:p>
          <a:p>
            <a:pPr algn="ctr"/>
            <a:endParaRPr lang="en-US" sz="2000" b="1" i="1" dirty="0">
              <a:solidFill>
                <a:srgbClr val="FFFF00"/>
              </a:solidFill>
              <a:latin typeface="Arial"/>
              <a:cs typeface="Arial"/>
            </a:endParaRPr>
          </a:p>
          <a:p>
            <a:pPr algn="ctr"/>
            <a:r>
              <a:rPr lang="en-US" sz="2000" b="1" i="1" dirty="0" smtClean="0">
                <a:solidFill>
                  <a:srgbClr val="FFFF00"/>
                </a:solidFill>
                <a:latin typeface="Arial"/>
                <a:cs typeface="Arial"/>
              </a:rPr>
              <a:t> </a:t>
            </a:r>
          </a:p>
          <a:p>
            <a:pPr algn="ctr"/>
            <a:endParaRPr lang="en-US" sz="2000" b="1" i="1" dirty="0">
              <a:solidFill>
                <a:srgbClr val="FFFF00"/>
              </a:solidFill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0944182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4074" y="431312"/>
            <a:ext cx="8254675" cy="5816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latin typeface="Arial"/>
                <a:cs typeface="Arial"/>
              </a:rPr>
              <a:t>Each nephron is a complex apparatus comprised of five basic </a:t>
            </a:r>
            <a:r>
              <a:rPr lang="en-US" sz="2400" b="1" dirty="0" smtClean="0">
                <a:latin typeface="Arial"/>
                <a:cs typeface="Arial"/>
              </a:rPr>
              <a:t>parts</a:t>
            </a:r>
            <a:r>
              <a:rPr lang="ar-SA" sz="2400" b="1" dirty="0" smtClean="0">
                <a:latin typeface="Arial"/>
                <a:cs typeface="Arial"/>
              </a:rPr>
              <a:t>:</a:t>
            </a:r>
          </a:p>
          <a:p>
            <a:endParaRPr lang="ar-SA" sz="2000" b="1" dirty="0" smtClean="0">
              <a:latin typeface="Arial"/>
              <a:cs typeface="Arial"/>
            </a:endParaRPr>
          </a:p>
          <a:p>
            <a:pPr marL="514350" indent="-514350">
              <a:buFont typeface="+mj-lt"/>
              <a:buAutoNum type="arabicPeriod" startAt="4"/>
            </a:pPr>
            <a:r>
              <a:rPr lang="en-US" sz="2200" b="1" dirty="0" smtClean="0">
                <a:latin typeface="Arial"/>
                <a:cs typeface="Arial"/>
              </a:rPr>
              <a:t>Distal convoluted tubule:</a:t>
            </a:r>
          </a:p>
          <a:p>
            <a:pPr lvl="1"/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>
                <a:latin typeface="Arial"/>
                <a:cs typeface="Arial"/>
              </a:rPr>
              <a:t>The filtrate entering this section of the nephron is close to its final </a:t>
            </a:r>
            <a:r>
              <a:rPr lang="en-US" sz="2200" dirty="0" smtClean="0">
                <a:latin typeface="Arial"/>
                <a:cs typeface="Arial"/>
              </a:rPr>
              <a:t>composition.</a:t>
            </a:r>
          </a:p>
          <a:p>
            <a:pPr lvl="2"/>
            <a:endParaRPr lang="en-US" sz="2200" dirty="0" smtClean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Effects </a:t>
            </a:r>
            <a:r>
              <a:rPr lang="en-US" sz="2200" dirty="0">
                <a:latin typeface="Arial"/>
                <a:cs typeface="Arial"/>
              </a:rPr>
              <a:t>small adjustments to achieve electrolyte and acid-base </a:t>
            </a:r>
            <a:r>
              <a:rPr lang="en-US" sz="2200" dirty="0" smtClean="0">
                <a:latin typeface="Arial"/>
                <a:cs typeface="Arial"/>
              </a:rPr>
              <a:t>homeostasis (under </a:t>
            </a:r>
            <a:r>
              <a:rPr lang="en-US" sz="2200" dirty="0">
                <a:latin typeface="Arial"/>
                <a:cs typeface="Arial"/>
              </a:rPr>
              <a:t>the hormonal control of both </a:t>
            </a:r>
            <a:r>
              <a:rPr lang="en-US" sz="2200" dirty="0" smtClean="0">
                <a:latin typeface="Arial"/>
                <a:cs typeface="Arial"/>
              </a:rPr>
              <a:t>antidiuretic </a:t>
            </a:r>
            <a:r>
              <a:rPr lang="en-US" sz="2200" dirty="0">
                <a:latin typeface="Arial"/>
                <a:cs typeface="Arial"/>
              </a:rPr>
              <a:t>hormone (ADH) and </a:t>
            </a:r>
            <a:r>
              <a:rPr lang="en-US" sz="2200" dirty="0" smtClean="0">
                <a:latin typeface="Arial"/>
                <a:cs typeface="Arial"/>
              </a:rPr>
              <a:t>aldosterone). </a:t>
            </a:r>
          </a:p>
          <a:p>
            <a:pPr lvl="1"/>
            <a:endParaRPr lang="en-US" sz="2200" b="1" dirty="0" smtClean="0">
              <a:latin typeface="Arial"/>
              <a:cs typeface="Arial"/>
            </a:endParaRPr>
          </a:p>
          <a:p>
            <a:endParaRPr lang="en-US" sz="2200" b="1" dirty="0">
              <a:latin typeface="Arial"/>
              <a:cs typeface="Arial"/>
            </a:endParaRPr>
          </a:p>
          <a:p>
            <a:pPr algn="ctr"/>
            <a:r>
              <a:rPr lang="en-US" sz="2200" b="1" dirty="0" smtClean="0">
                <a:latin typeface="Arial"/>
                <a:cs typeface="Arial"/>
              </a:rPr>
              <a:t> 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The distal convoluted tubule is much shorter than the proximal tubule, with two or three coils that connect to a collecting duct. </a:t>
            </a:r>
          </a:p>
          <a:p>
            <a:pPr algn="ctr"/>
            <a:endParaRPr lang="en-US" sz="2000" b="1" dirty="0" smtClean="0">
              <a:latin typeface="Arial"/>
              <a:cs typeface="Arial"/>
            </a:endParaRPr>
          </a:p>
          <a:p>
            <a:endParaRPr lang="en-US" sz="2000" b="1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769372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New Theme">
  <a:themeElements>
    <a:clrScheme name="Strea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eam">
      <a:majorFont>
        <a:latin typeface="Garamond"/>
        <a:ea typeface=""/>
        <a:cs typeface="Arial"/>
      </a:majorFont>
      <a:minorFont>
        <a:latin typeface="Garamond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New Theme.thmx</Template>
  <TotalTime>369</TotalTime>
  <Words>1427</Words>
  <Application>Microsoft Macintosh PowerPoint</Application>
  <PresentationFormat>On-screen Show (4:3)</PresentationFormat>
  <Paragraphs>251</Paragraphs>
  <Slides>29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29</vt:i4>
      </vt:variant>
    </vt:vector>
  </HeadingPairs>
  <TitlesOfParts>
    <vt:vector size="38" baseType="lpstr">
      <vt:lpstr>Garamond</vt:lpstr>
      <vt:lpstr>ＭＳ Ｐゴシック</vt:lpstr>
      <vt:lpstr>Times New Roman (Arabic)</vt:lpstr>
      <vt:lpstr>Arial</vt:lpstr>
      <vt:lpstr>Arial Black</vt:lpstr>
      <vt:lpstr>Symbol</vt:lpstr>
      <vt:lpstr>Times New Roman</vt:lpstr>
      <vt:lpstr>Wingdings</vt:lpstr>
      <vt:lpstr>New Theme</vt:lpstr>
      <vt:lpstr>Renal Function Tests (RFTs)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Cockcroft-Gault Formula for Estimation of GFR</vt:lpstr>
      <vt:lpstr>PowerPoint Presentation</vt:lpstr>
      <vt:lpstr>Cockcroft-Gault Formula for Estimation of GFR: Limitations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15.0024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PKU</dc:creator>
  <cp:lastModifiedBy>Khalid Akkour</cp:lastModifiedBy>
  <cp:revision>39</cp:revision>
  <dcterms:created xsi:type="dcterms:W3CDTF">2016-04-01T17:13:17Z</dcterms:created>
  <dcterms:modified xsi:type="dcterms:W3CDTF">2017-01-15T07:20:27Z</dcterms:modified>
</cp:coreProperties>
</file>

<file path=docProps/thumbnail.jpeg>
</file>