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205" r:id="rId2"/>
    <p:sldMasterId id="2147484217" r:id="rId3"/>
  </p:sldMasterIdLst>
  <p:notesMasterIdLst>
    <p:notesMasterId r:id="rId250"/>
  </p:notesMasterIdLst>
  <p:handoutMasterIdLst>
    <p:handoutMasterId r:id="rId251"/>
  </p:handoutMasterIdLst>
  <p:sldIdLst>
    <p:sldId id="256" r:id="rId4"/>
    <p:sldId id="462"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258" r:id="rId42"/>
    <p:sldId id="259" r:id="rId43"/>
    <p:sldId id="443" r:id="rId44"/>
    <p:sldId id="444" r:id="rId45"/>
    <p:sldId id="434" r:id="rId46"/>
    <p:sldId id="435" r:id="rId47"/>
    <p:sldId id="436" r:id="rId48"/>
    <p:sldId id="437" r:id="rId49"/>
    <p:sldId id="438" r:id="rId50"/>
    <p:sldId id="439" r:id="rId51"/>
    <p:sldId id="440" r:id="rId52"/>
    <p:sldId id="441" r:id="rId53"/>
    <p:sldId id="442" r:id="rId54"/>
    <p:sldId id="260" r:id="rId55"/>
    <p:sldId id="261" r:id="rId56"/>
    <p:sldId id="262" r:id="rId57"/>
    <p:sldId id="263" r:id="rId58"/>
    <p:sldId id="264" r:id="rId59"/>
    <p:sldId id="265" r:id="rId60"/>
    <p:sldId id="266" r:id="rId61"/>
    <p:sldId id="267" r:id="rId62"/>
    <p:sldId id="268" r:id="rId63"/>
    <p:sldId id="269" r:id="rId64"/>
    <p:sldId id="270" r:id="rId65"/>
    <p:sldId id="273" r:id="rId66"/>
    <p:sldId id="271" r:id="rId67"/>
    <p:sldId id="274" r:id="rId68"/>
    <p:sldId id="275" r:id="rId69"/>
    <p:sldId id="276" r:id="rId70"/>
    <p:sldId id="277" r:id="rId71"/>
    <p:sldId id="278" r:id="rId72"/>
    <p:sldId id="279" r:id="rId73"/>
    <p:sldId id="280" r:id="rId74"/>
    <p:sldId id="281" r:id="rId75"/>
    <p:sldId id="282" r:id="rId76"/>
    <p:sldId id="283" r:id="rId77"/>
    <p:sldId id="286" r:id="rId78"/>
    <p:sldId id="284" r:id="rId79"/>
    <p:sldId id="285" r:id="rId80"/>
    <p:sldId id="287" r:id="rId81"/>
    <p:sldId id="288" r:id="rId82"/>
    <p:sldId id="289" r:id="rId83"/>
    <p:sldId id="290" r:id="rId84"/>
    <p:sldId id="292" r:id="rId85"/>
    <p:sldId id="293" r:id="rId86"/>
    <p:sldId id="294" r:id="rId87"/>
    <p:sldId id="295" r:id="rId88"/>
    <p:sldId id="296" r:id="rId89"/>
    <p:sldId id="297" r:id="rId90"/>
    <p:sldId id="298" r:id="rId91"/>
    <p:sldId id="432" r:id="rId92"/>
    <p:sldId id="431" r:id="rId93"/>
    <p:sldId id="299" r:id="rId94"/>
    <p:sldId id="300" r:id="rId95"/>
    <p:sldId id="433" r:id="rId96"/>
    <p:sldId id="301" r:id="rId97"/>
    <p:sldId id="302" r:id="rId98"/>
    <p:sldId id="303" r:id="rId99"/>
    <p:sldId id="304" r:id="rId100"/>
    <p:sldId id="305" r:id="rId101"/>
    <p:sldId id="306" r:id="rId102"/>
    <p:sldId id="307" r:id="rId103"/>
    <p:sldId id="308" r:id="rId104"/>
    <p:sldId id="309" r:id="rId105"/>
    <p:sldId id="310" r:id="rId106"/>
    <p:sldId id="311" r:id="rId107"/>
    <p:sldId id="312" r:id="rId108"/>
    <p:sldId id="313" r:id="rId109"/>
    <p:sldId id="314" r:id="rId110"/>
    <p:sldId id="315" r:id="rId111"/>
    <p:sldId id="316" r:id="rId112"/>
    <p:sldId id="317" r:id="rId113"/>
    <p:sldId id="318" r:id="rId114"/>
    <p:sldId id="319" r:id="rId115"/>
    <p:sldId id="320" r:id="rId116"/>
    <p:sldId id="321" r:id="rId117"/>
    <p:sldId id="322" r:id="rId118"/>
    <p:sldId id="323" r:id="rId119"/>
    <p:sldId id="324" r:id="rId120"/>
    <p:sldId id="325" r:id="rId121"/>
    <p:sldId id="327" r:id="rId122"/>
    <p:sldId id="329" r:id="rId123"/>
    <p:sldId id="328" r:id="rId124"/>
    <p:sldId id="330" r:id="rId125"/>
    <p:sldId id="331" r:id="rId126"/>
    <p:sldId id="332" r:id="rId127"/>
    <p:sldId id="333" r:id="rId128"/>
    <p:sldId id="334" r:id="rId129"/>
    <p:sldId id="335" r:id="rId130"/>
    <p:sldId id="336" r:id="rId131"/>
    <p:sldId id="337" r:id="rId132"/>
    <p:sldId id="338" r:id="rId133"/>
    <p:sldId id="339" r:id="rId134"/>
    <p:sldId id="340" r:id="rId135"/>
    <p:sldId id="341" r:id="rId136"/>
    <p:sldId id="342" r:id="rId137"/>
    <p:sldId id="343" r:id="rId138"/>
    <p:sldId id="344" r:id="rId139"/>
    <p:sldId id="345" r:id="rId140"/>
    <p:sldId id="346" r:id="rId141"/>
    <p:sldId id="347" r:id="rId142"/>
    <p:sldId id="348" r:id="rId143"/>
    <p:sldId id="349" r:id="rId144"/>
    <p:sldId id="350" r:id="rId145"/>
    <p:sldId id="351" r:id="rId146"/>
    <p:sldId id="352" r:id="rId147"/>
    <p:sldId id="353" r:id="rId148"/>
    <p:sldId id="354" r:id="rId149"/>
    <p:sldId id="355" r:id="rId150"/>
    <p:sldId id="356" r:id="rId151"/>
    <p:sldId id="357" r:id="rId152"/>
    <p:sldId id="358" r:id="rId153"/>
    <p:sldId id="359" r:id="rId154"/>
    <p:sldId id="360" r:id="rId155"/>
    <p:sldId id="361" r:id="rId156"/>
    <p:sldId id="362" r:id="rId157"/>
    <p:sldId id="363" r:id="rId158"/>
    <p:sldId id="427" r:id="rId159"/>
    <p:sldId id="365" r:id="rId160"/>
    <p:sldId id="366" r:id="rId161"/>
    <p:sldId id="372" r:id="rId162"/>
    <p:sldId id="367" r:id="rId163"/>
    <p:sldId id="368" r:id="rId164"/>
    <p:sldId id="369" r:id="rId165"/>
    <p:sldId id="370" r:id="rId166"/>
    <p:sldId id="388" r:id="rId167"/>
    <p:sldId id="371" r:id="rId168"/>
    <p:sldId id="373" r:id="rId169"/>
    <p:sldId id="380" r:id="rId170"/>
    <p:sldId id="381" r:id="rId171"/>
    <p:sldId id="382" r:id="rId172"/>
    <p:sldId id="374" r:id="rId173"/>
    <p:sldId id="375" r:id="rId174"/>
    <p:sldId id="376" r:id="rId175"/>
    <p:sldId id="377" r:id="rId176"/>
    <p:sldId id="383" r:id="rId177"/>
    <p:sldId id="384" r:id="rId178"/>
    <p:sldId id="385" r:id="rId179"/>
    <p:sldId id="386" r:id="rId180"/>
    <p:sldId id="387" r:id="rId181"/>
    <p:sldId id="389" r:id="rId182"/>
    <p:sldId id="390" r:id="rId183"/>
    <p:sldId id="391" r:id="rId184"/>
    <p:sldId id="392" r:id="rId185"/>
    <p:sldId id="393" r:id="rId186"/>
    <p:sldId id="394" r:id="rId187"/>
    <p:sldId id="395" r:id="rId188"/>
    <p:sldId id="396" r:id="rId189"/>
    <p:sldId id="397" r:id="rId190"/>
    <p:sldId id="398" r:id="rId191"/>
    <p:sldId id="399" r:id="rId192"/>
    <p:sldId id="400" r:id="rId193"/>
    <p:sldId id="401" r:id="rId194"/>
    <p:sldId id="402" r:id="rId195"/>
    <p:sldId id="403" r:id="rId196"/>
    <p:sldId id="404" r:id="rId197"/>
    <p:sldId id="405" r:id="rId198"/>
    <p:sldId id="406" r:id="rId199"/>
    <p:sldId id="407" r:id="rId200"/>
    <p:sldId id="408" r:id="rId201"/>
    <p:sldId id="409" r:id="rId202"/>
    <p:sldId id="410" r:id="rId203"/>
    <p:sldId id="411" r:id="rId204"/>
    <p:sldId id="412" r:id="rId205"/>
    <p:sldId id="413" r:id="rId206"/>
    <p:sldId id="414" r:id="rId207"/>
    <p:sldId id="415" r:id="rId208"/>
    <p:sldId id="422" r:id="rId209"/>
    <p:sldId id="423" r:id="rId210"/>
    <p:sldId id="424" r:id="rId211"/>
    <p:sldId id="425" r:id="rId212"/>
    <p:sldId id="426" r:id="rId213"/>
    <p:sldId id="416" r:id="rId214"/>
    <p:sldId id="417" r:id="rId215"/>
    <p:sldId id="418" r:id="rId216"/>
    <p:sldId id="419" r:id="rId217"/>
    <p:sldId id="420" r:id="rId218"/>
    <p:sldId id="421" r:id="rId219"/>
    <p:sldId id="428" r:id="rId220"/>
    <p:sldId id="429" r:id="rId221"/>
    <p:sldId id="430" r:id="rId222"/>
    <p:sldId id="445" r:id="rId223"/>
    <p:sldId id="446" r:id="rId224"/>
    <p:sldId id="447" r:id="rId225"/>
    <p:sldId id="448" r:id="rId226"/>
    <p:sldId id="449" r:id="rId227"/>
    <p:sldId id="450" r:id="rId228"/>
    <p:sldId id="451" r:id="rId229"/>
    <p:sldId id="452" r:id="rId230"/>
    <p:sldId id="454" r:id="rId231"/>
    <p:sldId id="453" r:id="rId232"/>
    <p:sldId id="455" r:id="rId233"/>
    <p:sldId id="456" r:id="rId234"/>
    <p:sldId id="457" r:id="rId235"/>
    <p:sldId id="458" r:id="rId236"/>
    <p:sldId id="459" r:id="rId237"/>
    <p:sldId id="460" r:id="rId238"/>
    <p:sldId id="500" r:id="rId239"/>
    <p:sldId id="499" r:id="rId240"/>
    <p:sldId id="501" r:id="rId241"/>
    <p:sldId id="502" r:id="rId242"/>
    <p:sldId id="503" r:id="rId243"/>
    <p:sldId id="504" r:id="rId244"/>
    <p:sldId id="505" r:id="rId245"/>
    <p:sldId id="506" r:id="rId246"/>
    <p:sldId id="507" r:id="rId247"/>
    <p:sldId id="508" r:id="rId248"/>
    <p:sldId id="509" r:id="rId2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2" autoAdjust="0"/>
  </p:normalViewPr>
  <p:slideViewPr>
    <p:cSldViewPr>
      <p:cViewPr varScale="1">
        <p:scale>
          <a:sx n="115" d="100"/>
          <a:sy n="115"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slide" Target="slides/slide230.xml"/><Relationship Id="rId238" Type="http://schemas.openxmlformats.org/officeDocument/2006/relationships/slide" Target="slides/slide235.xml"/><Relationship Id="rId254" Type="http://schemas.openxmlformats.org/officeDocument/2006/relationships/theme" Target="theme/theme1.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244" Type="http://schemas.openxmlformats.org/officeDocument/2006/relationships/slide" Target="slides/slide241.xml"/><Relationship Id="rId249" Type="http://schemas.openxmlformats.org/officeDocument/2006/relationships/slide" Target="slides/slide24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notesMaster" Target="notesMasters/notesMaster1.xml"/><Relationship Id="rId255" Type="http://schemas.openxmlformats.org/officeDocument/2006/relationships/tableStyles" Target="tableStyles.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handoutMaster" Target="handoutMasters/handout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presProps" Target="presProps.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viewProps" Target="viewProp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34.wmf"/><Relationship Id="rId4"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8.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64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ED616DC5-579A-4878-AE7B-0DC082552D73}" type="datetimeFigureOut">
              <a:rPr lang="en-US"/>
              <a:pPr>
                <a:defRPr/>
              </a:pPr>
              <a:t>11/10/2018</a:t>
            </a:fld>
            <a:endParaRPr lang="en-US"/>
          </a:p>
        </p:txBody>
      </p:sp>
      <p:sp>
        <p:nvSpPr>
          <p:cNvPr id="64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64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3BA90CD2-D58D-4291-B081-22E8F239E883}" type="slidenum">
              <a:rPr lang="en-US"/>
              <a:pPr>
                <a:defRPr/>
              </a:pPr>
              <a:t>‹#›</a:t>
            </a:fld>
            <a:endParaRPr lang="en-US"/>
          </a:p>
        </p:txBody>
      </p:sp>
    </p:spTree>
    <p:extLst>
      <p:ext uri="{BB962C8B-B14F-4D97-AF65-F5344CB8AC3E}">
        <p14:creationId xmlns:p14="http://schemas.microsoft.com/office/powerpoint/2010/main" val="345205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B518F6-5842-4870-A594-C4F1B24D2183}" type="datetimeFigureOut">
              <a:rPr lang="en-US"/>
              <a:pPr>
                <a:defRPr/>
              </a:pPr>
              <a:t>11/10/2018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46AD59-5A25-4BDA-84CE-8CC7AA535AF9}" type="slidenum">
              <a:rPr lang="en-US"/>
              <a:pPr>
                <a:defRPr/>
              </a:pPr>
              <a:t>‹#›</a:t>
            </a:fld>
            <a:endParaRPr lang="en-US"/>
          </a:p>
        </p:txBody>
      </p:sp>
    </p:spTree>
    <p:extLst>
      <p:ext uri="{BB962C8B-B14F-4D97-AF65-F5344CB8AC3E}">
        <p14:creationId xmlns:p14="http://schemas.microsoft.com/office/powerpoint/2010/main" val="4225304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049E8-0DB4-4012-938B-580CC6ABEEB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BECF967-6FF8-4E9F-940C-B41A1A490359}" type="slidenum">
              <a:rPr lang="ar-SA" altLang="en-US" smtClean="0">
                <a:solidFill>
                  <a:prstClr val="black"/>
                </a:solidFill>
              </a:rPr>
              <a:pPr eaLnBrk="1" hangingPunct="1"/>
              <a:t>10</a:t>
            </a:fld>
            <a:endParaRPr lang="en-US" alt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B3C2352-393D-4138-B867-CBBF235013C3}" type="slidenum">
              <a:rPr lang="en-US" sz="1200">
                <a:latin typeface="+mn-lt"/>
                <a:cs typeface="+mn-cs"/>
              </a:rPr>
              <a:pPr algn="r">
                <a:defRPr/>
              </a:pPr>
              <a:t>119</a:t>
            </a:fld>
            <a:endParaRPr lang="en-US" sz="1200">
              <a:latin typeface="+mn-lt"/>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F2D5E0F-210E-48A8-9F14-C0819E5B2EBE}" type="slidenum">
              <a:rPr lang="en-US" sz="1200">
                <a:latin typeface="+mn-lt"/>
                <a:cs typeface="+mn-cs"/>
              </a:rPr>
              <a:pPr algn="r">
                <a:defRPr/>
              </a:pPr>
              <a:t>120</a:t>
            </a:fld>
            <a:endParaRPr lang="en-US" sz="1200">
              <a:latin typeface="+mn-lt"/>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8E56C61-92E7-49A1-82E7-AFDB705E49AC}" type="slidenum">
              <a:rPr lang="en-US" sz="1200">
                <a:latin typeface="+mn-lt"/>
                <a:cs typeface="+mn-cs"/>
              </a:rPr>
              <a:pPr algn="r">
                <a:defRPr/>
              </a:pPr>
              <a:t>121</a:t>
            </a:fld>
            <a:endParaRPr lang="en-US" sz="1200">
              <a:latin typeface="+mn-lt"/>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E828AAE-18F0-49D1-B2F5-AC13B48D00FC}" type="slidenum">
              <a:rPr lang="en-US" sz="1200">
                <a:latin typeface="+mn-lt"/>
                <a:cs typeface="+mn-cs"/>
              </a:rPr>
              <a:pPr algn="r">
                <a:defRPr/>
              </a:pPr>
              <a:t>122</a:t>
            </a:fld>
            <a:endParaRPr lang="en-US" sz="1200">
              <a:latin typeface="+mn-lt"/>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1208209-EEA5-4C00-9F98-C7E5EC301A58}" type="slidenum">
              <a:rPr lang="en-US" sz="1200">
                <a:latin typeface="+mn-lt"/>
                <a:cs typeface="+mn-cs"/>
              </a:rPr>
              <a:pPr algn="r">
                <a:defRPr/>
              </a:pPr>
              <a:t>123</a:t>
            </a:fld>
            <a:endParaRPr lang="en-US" sz="1200">
              <a:latin typeface="+mn-lt"/>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621E9B7-8667-42CF-86FB-CAA6347DD371}" type="slidenum">
              <a:rPr lang="en-US" sz="1200">
                <a:latin typeface="+mn-lt"/>
                <a:cs typeface="+mn-cs"/>
              </a:rPr>
              <a:pPr algn="r">
                <a:defRPr/>
              </a:pPr>
              <a:t>124</a:t>
            </a:fld>
            <a:endParaRPr lang="en-US" sz="1200">
              <a:latin typeface="+mn-lt"/>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4B87428-C614-4D68-B26D-C0162E35C045}" type="slidenum">
              <a:rPr lang="en-US" sz="1200">
                <a:latin typeface="+mn-lt"/>
                <a:cs typeface="+mn-cs"/>
              </a:rPr>
              <a:pPr algn="r">
                <a:defRPr/>
              </a:pPr>
              <a:t>125</a:t>
            </a:fld>
            <a:endParaRPr lang="en-US" sz="1200">
              <a:latin typeface="+mn-lt"/>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6910E7E-7E88-4760-8046-132A44165948}" type="slidenum">
              <a:rPr lang="en-US" sz="1200">
                <a:latin typeface="+mn-lt"/>
                <a:cs typeface="+mn-cs"/>
              </a:rPr>
              <a:pPr algn="r">
                <a:defRPr/>
              </a:pPr>
              <a:t>126</a:t>
            </a:fld>
            <a:endParaRPr lang="en-US" sz="1200">
              <a:latin typeface="+mn-lt"/>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FECAF91-4776-47B6-A11C-3B89E7B1EBDF}" type="slidenum">
              <a:rPr lang="en-US" sz="1200">
                <a:latin typeface="+mn-lt"/>
                <a:cs typeface="+mn-cs"/>
              </a:rPr>
              <a:pPr algn="r">
                <a:defRPr/>
              </a:pPr>
              <a:t>127</a:t>
            </a:fld>
            <a:endParaRPr lang="en-US" sz="1200">
              <a:latin typeface="+mn-lt"/>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AFCB340-6D39-4E28-B82E-39A586B1A4F1}" type="slidenum">
              <a:rPr lang="en-US" sz="1200">
                <a:latin typeface="+mn-lt"/>
                <a:cs typeface="+mn-cs"/>
              </a:rPr>
              <a:pPr algn="r">
                <a:defRPr/>
              </a:pPr>
              <a:t>128</a:t>
            </a:fld>
            <a:endParaRPr lang="en-US" sz="1200">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DC9D7139-7CF0-4CD7-AE31-D3E19E6D1BBF}" type="slidenum">
              <a:rPr lang="ar-SA" altLang="en-US" smtClean="0">
                <a:solidFill>
                  <a:prstClr val="black"/>
                </a:solidFill>
              </a:rPr>
              <a:pPr eaLnBrk="1" hangingPunct="1"/>
              <a:t>11</a:t>
            </a:fld>
            <a:endParaRPr lang="en-US" alt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D61C2A5-36CD-45E4-BB42-EBD433FB4B31}" type="slidenum">
              <a:rPr lang="en-US" sz="1200">
                <a:latin typeface="+mn-lt"/>
                <a:cs typeface="+mn-cs"/>
              </a:rPr>
              <a:pPr algn="r">
                <a:defRPr/>
              </a:pPr>
              <a:t>129</a:t>
            </a:fld>
            <a:endParaRPr lang="en-US" sz="1200">
              <a:latin typeface="+mn-lt"/>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0B19AD-F783-422E-B6D7-CAB532B21FDA}" type="slidenum">
              <a:rPr lang="en-US" sz="1200">
                <a:latin typeface="+mn-lt"/>
                <a:cs typeface="+mn-cs"/>
              </a:rPr>
              <a:pPr algn="r">
                <a:defRPr/>
              </a:pPr>
              <a:t>130</a:t>
            </a:fld>
            <a:endParaRPr lang="en-US" sz="1200">
              <a:latin typeface="+mn-lt"/>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A79BE2C-591A-4EA5-A003-1BF76FBD1394}" type="slidenum">
              <a:rPr lang="en-US" sz="1200">
                <a:latin typeface="+mn-lt"/>
                <a:cs typeface="+mn-cs"/>
              </a:rPr>
              <a:pPr algn="r">
                <a:defRPr/>
              </a:pPr>
              <a:t>131</a:t>
            </a:fld>
            <a:endParaRPr lang="en-US" sz="1200">
              <a:latin typeface="+mn-lt"/>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F670675-7DE6-4C58-9DF4-F8B3FF5FD097}" type="slidenum">
              <a:rPr lang="en-US" sz="1200">
                <a:latin typeface="+mn-lt"/>
                <a:cs typeface="+mn-cs"/>
              </a:rPr>
              <a:pPr algn="r">
                <a:defRPr/>
              </a:pPr>
              <a:t>132</a:t>
            </a:fld>
            <a:endParaRPr lang="en-US" sz="1200">
              <a:latin typeface="+mn-lt"/>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55C41D5-415E-4F24-BE88-343A6740BB85}" type="slidenum">
              <a:rPr lang="en-US" sz="1200">
                <a:latin typeface="+mn-lt"/>
                <a:cs typeface="+mn-cs"/>
              </a:rPr>
              <a:pPr algn="r">
                <a:defRPr/>
              </a:pPr>
              <a:t>133</a:t>
            </a:fld>
            <a:endParaRPr lang="en-US" sz="1200">
              <a:latin typeface="+mn-lt"/>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4290FA9-4D44-4341-8414-6A0F05AE4330}" type="slidenum">
              <a:rPr lang="en-US" sz="1200">
                <a:latin typeface="+mn-lt"/>
                <a:cs typeface="+mn-cs"/>
              </a:rPr>
              <a:pPr algn="r">
                <a:defRPr/>
              </a:pPr>
              <a:t>134</a:t>
            </a:fld>
            <a:endParaRPr lang="en-US" sz="1200">
              <a:latin typeface="+mn-lt"/>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E67073B-0F76-442B-AAD7-9520B8F90C54}" type="slidenum">
              <a:rPr lang="en-US" sz="1200">
                <a:latin typeface="+mn-lt"/>
                <a:cs typeface="+mn-cs"/>
              </a:rPr>
              <a:pPr algn="r">
                <a:defRPr/>
              </a:pPr>
              <a:t>135</a:t>
            </a:fld>
            <a:endParaRPr lang="en-US" sz="1200">
              <a:latin typeface="+mn-lt"/>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85FD457-D5B8-443D-984E-845B2124935E}" type="slidenum">
              <a:rPr lang="en-US" sz="1200">
                <a:latin typeface="+mn-lt"/>
                <a:cs typeface="+mn-cs"/>
              </a:rPr>
              <a:pPr algn="r">
                <a:defRPr/>
              </a:pPr>
              <a:t>136</a:t>
            </a:fld>
            <a:endParaRPr lang="en-US" sz="1200">
              <a:latin typeface="+mn-lt"/>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85F54E7-7911-41A1-AB49-0C91CF9FBE61}" type="slidenum">
              <a:rPr lang="en-US" sz="1200">
                <a:latin typeface="+mn-lt"/>
                <a:cs typeface="+mn-cs"/>
              </a:rPr>
              <a:pPr algn="r">
                <a:defRPr/>
              </a:pPr>
              <a:t>137</a:t>
            </a:fld>
            <a:endParaRPr lang="en-US" sz="1200">
              <a:latin typeface="+mn-lt"/>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E8EE481-655A-44A5-A467-D0B1EC8DE635}" type="slidenum">
              <a:rPr lang="en-US" sz="1200">
                <a:latin typeface="+mn-lt"/>
                <a:cs typeface="+mn-cs"/>
              </a:rPr>
              <a:pPr algn="r">
                <a:defRPr/>
              </a:pPr>
              <a:t>138</a:t>
            </a:fld>
            <a:endParaRPr lang="en-US"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512767AF-DAED-47F9-B7C3-90707658899E}" type="slidenum">
              <a:rPr lang="ar-SA" altLang="en-US" smtClean="0">
                <a:solidFill>
                  <a:prstClr val="black"/>
                </a:solidFill>
              </a:rPr>
              <a:pPr eaLnBrk="1" hangingPunct="1"/>
              <a:t>12</a:t>
            </a:fld>
            <a:endParaRPr lang="en-US" alt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BC28A04-03DE-4D27-8DC8-E900F3203AD5}" type="slidenum">
              <a:rPr lang="en-US" sz="1200">
                <a:latin typeface="+mn-lt"/>
                <a:cs typeface="+mn-cs"/>
              </a:rPr>
              <a:pPr algn="r">
                <a:defRPr/>
              </a:pPr>
              <a:t>139</a:t>
            </a:fld>
            <a:endParaRPr lang="en-US" sz="1200">
              <a:latin typeface="+mn-lt"/>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5B96E60-3153-4D57-A47D-0FB36DD7E233}" type="slidenum">
              <a:rPr lang="en-US" sz="1200">
                <a:latin typeface="+mn-lt"/>
                <a:cs typeface="+mn-cs"/>
              </a:rPr>
              <a:pPr algn="r">
                <a:defRPr/>
              </a:pPr>
              <a:t>140</a:t>
            </a:fld>
            <a:endParaRPr lang="en-US" sz="1200">
              <a:latin typeface="+mn-lt"/>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E130015-B79B-4FE9-9DBB-0088BD58667C}" type="slidenum">
              <a:rPr lang="en-US" sz="1200">
                <a:latin typeface="+mn-lt"/>
                <a:cs typeface="+mn-cs"/>
              </a:rPr>
              <a:pPr algn="r">
                <a:defRPr/>
              </a:pPr>
              <a:t>141</a:t>
            </a:fld>
            <a:endParaRPr lang="en-US" sz="1200">
              <a:latin typeface="+mn-lt"/>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12DC91B-55A8-481B-9955-84677C69146A}" type="slidenum">
              <a:rPr lang="en-US" sz="1200">
                <a:latin typeface="+mn-lt"/>
                <a:cs typeface="+mn-cs"/>
              </a:rPr>
              <a:pPr algn="r">
                <a:defRPr/>
              </a:pPr>
              <a:t>142</a:t>
            </a:fld>
            <a:endParaRPr lang="en-US" sz="1200">
              <a:latin typeface="+mn-lt"/>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966B8DC-4FD1-44C1-9830-1CBE54A7B7B5}" type="slidenum">
              <a:rPr lang="en-US" sz="1200">
                <a:latin typeface="+mn-lt"/>
                <a:cs typeface="+mn-cs"/>
              </a:rPr>
              <a:pPr algn="r">
                <a:defRPr/>
              </a:pPr>
              <a:t>143</a:t>
            </a:fld>
            <a:endParaRPr lang="en-US" sz="1200">
              <a:latin typeface="+mn-lt"/>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8A35CE2-63FF-47C0-872F-4244226AB111}" type="slidenum">
              <a:rPr lang="en-US" sz="1200">
                <a:latin typeface="+mn-lt"/>
                <a:cs typeface="+mn-cs"/>
              </a:rPr>
              <a:pPr algn="r">
                <a:defRPr/>
              </a:pPr>
              <a:t>144</a:t>
            </a:fld>
            <a:endParaRPr lang="en-US" sz="1200">
              <a:latin typeface="+mn-lt"/>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40A5FD0-F4FA-4BD8-A90B-50D092985C66}" type="slidenum">
              <a:rPr lang="en-US" sz="1200">
                <a:latin typeface="+mn-lt"/>
                <a:cs typeface="+mn-cs"/>
              </a:rPr>
              <a:pPr algn="r">
                <a:defRPr/>
              </a:pPr>
              <a:t>145</a:t>
            </a:fld>
            <a:endParaRPr lang="en-US" sz="1200">
              <a:latin typeface="+mn-lt"/>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6AC8612-06ED-4E3C-9068-B1E81C169C0D}" type="slidenum">
              <a:rPr lang="en-US" sz="1200">
                <a:latin typeface="+mn-lt"/>
                <a:cs typeface="+mn-cs"/>
              </a:rPr>
              <a:pPr algn="r">
                <a:defRPr/>
              </a:pPr>
              <a:t>146</a:t>
            </a:fld>
            <a:endParaRPr lang="en-US" sz="1200">
              <a:latin typeface="+mn-lt"/>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B19BD53-1906-4249-8B64-7784FB493D10}" type="slidenum">
              <a:rPr lang="en-US" sz="1200">
                <a:latin typeface="+mn-lt"/>
                <a:cs typeface="+mn-cs"/>
              </a:rPr>
              <a:pPr algn="r">
                <a:defRPr/>
              </a:pPr>
              <a:t>147</a:t>
            </a:fld>
            <a:endParaRPr lang="en-US" sz="1200">
              <a:latin typeface="+mn-lt"/>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E32F0FC-A9AC-4807-97A5-80F60DE2F5E2}" type="slidenum">
              <a:rPr lang="en-US" sz="1200">
                <a:latin typeface="+mn-lt"/>
                <a:cs typeface="+mn-cs"/>
              </a:rPr>
              <a:pPr algn="r">
                <a:defRPr/>
              </a:pPr>
              <a:t>148</a:t>
            </a:fld>
            <a:endParaRPr lang="en-US"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62F49038-E977-4538-9C69-632373A4ACBE}" type="slidenum">
              <a:rPr lang="ar-SA" altLang="en-US" smtClean="0">
                <a:solidFill>
                  <a:prstClr val="black"/>
                </a:solidFill>
              </a:rPr>
              <a:pPr eaLnBrk="1" hangingPunct="1"/>
              <a:t>13</a:t>
            </a:fld>
            <a:endParaRPr lang="en-US" alt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715B279-B4A9-4A1D-98AF-C1EDAA60900C}" type="slidenum">
              <a:rPr lang="en-US" sz="1200">
                <a:latin typeface="+mn-lt"/>
                <a:cs typeface="+mn-cs"/>
              </a:rPr>
              <a:pPr algn="r">
                <a:defRPr/>
              </a:pPr>
              <a:t>149</a:t>
            </a:fld>
            <a:endParaRPr lang="en-US" sz="1200">
              <a:latin typeface="+mn-lt"/>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EC657CD-5C72-4FA2-A4BB-EE6DEC5EAB09}" type="slidenum">
              <a:rPr lang="en-US" sz="1200">
                <a:latin typeface="+mn-lt"/>
                <a:cs typeface="+mn-cs"/>
              </a:rPr>
              <a:pPr algn="r">
                <a:defRPr/>
              </a:pPr>
              <a:t>150</a:t>
            </a:fld>
            <a:endParaRPr lang="en-US"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6214C04C-208A-4187-B0AB-F2188C6E111C}" type="slidenum">
              <a:rPr lang="ar-SA" altLang="en-US" smtClean="0">
                <a:solidFill>
                  <a:prstClr val="black"/>
                </a:solidFill>
              </a:rPr>
              <a:pPr eaLnBrk="1" hangingPunct="1"/>
              <a:t>14</a:t>
            </a:fld>
            <a:endParaRPr lang="en-US" altLang="en-US"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557A7E16-E9B8-4802-BEFD-19538ABB8097}" type="slidenum">
              <a:rPr lang="ar-SA" altLang="en-US" smtClean="0">
                <a:solidFill>
                  <a:prstClr val="black"/>
                </a:solidFill>
              </a:rPr>
              <a:pPr eaLnBrk="1" hangingPunct="1"/>
              <a:t>15</a:t>
            </a:fld>
            <a:endParaRPr lang="en-US" altLang="en-US"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3DCB17C-1D34-4BE2-A389-C7C70DE57B76}" type="slidenum">
              <a:rPr lang="ar-SA" altLang="en-US" smtClean="0">
                <a:solidFill>
                  <a:prstClr val="black"/>
                </a:solidFill>
              </a:rPr>
              <a:pPr eaLnBrk="1" hangingPunct="1"/>
              <a:t>16</a:t>
            </a:fld>
            <a:endParaRPr lang="en-US" alt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6C9B8F96-E6AB-4787-B4FA-D1985D99A0BA}" type="slidenum">
              <a:rPr lang="ar-SA" altLang="en-US" smtClean="0">
                <a:solidFill>
                  <a:prstClr val="black"/>
                </a:solidFill>
              </a:rPr>
              <a:pPr eaLnBrk="1" hangingPunct="1"/>
              <a:t>17</a:t>
            </a:fld>
            <a:endParaRPr lang="en-US" alt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EEF957E-3C84-4822-BB64-AFC32C7E5A54}" type="slidenum">
              <a:rPr lang="ar-SA" altLang="en-US" smtClean="0">
                <a:solidFill>
                  <a:prstClr val="black"/>
                </a:solidFill>
              </a:rPr>
              <a:pPr eaLnBrk="1" hangingPunct="1"/>
              <a:t>18</a:t>
            </a:fld>
            <a:endParaRPr lang="en-US" alt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19</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7C72D7E-99DB-4FC1-89CE-A70488C43863}" type="slidenum">
              <a:rPr lang="ar-SA" altLang="en-US" smtClean="0">
                <a:solidFill>
                  <a:prstClr val="black"/>
                </a:solidFill>
              </a:rPr>
              <a:pPr eaLnBrk="1" hangingPunct="1"/>
              <a:t>2</a:t>
            </a:fld>
            <a:endParaRPr lang="en-US" alt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20</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5ED6E10-8FA2-4A5F-9AC8-1E15C1044B52}" type="slidenum">
              <a:rPr lang="ar-SA" altLang="en-US" smtClean="0">
                <a:solidFill>
                  <a:prstClr val="black"/>
                </a:solidFill>
              </a:rPr>
              <a:pPr eaLnBrk="1" hangingPunct="1"/>
              <a:t>21</a:t>
            </a:fld>
            <a:endParaRPr lang="en-US" alt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E9438F5C-05F3-4E00-B0AB-6D287F1FE553}" type="slidenum">
              <a:rPr lang="ar-SA" altLang="en-US" smtClean="0">
                <a:solidFill>
                  <a:prstClr val="black"/>
                </a:solidFill>
              </a:rPr>
              <a:pPr eaLnBrk="1" hangingPunct="1"/>
              <a:t>22</a:t>
            </a:fld>
            <a:endParaRPr lang="en-US" alt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23</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24</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40767941-6E1A-4C76-9B75-0A50C604C2A8}" type="slidenum">
              <a:rPr lang="ar-SA" altLang="en-US" smtClean="0">
                <a:solidFill>
                  <a:prstClr val="black"/>
                </a:solidFill>
              </a:rPr>
              <a:pPr eaLnBrk="1" hangingPunct="1"/>
              <a:t>25</a:t>
            </a:fld>
            <a:endParaRPr lang="en-US" alt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26</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27</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E9260AF1-5A67-46C7-A4F9-D9BE4528D608}" type="slidenum">
              <a:rPr lang="ar-SA" altLang="en-US" smtClean="0">
                <a:solidFill>
                  <a:prstClr val="black"/>
                </a:solidFill>
              </a:rPr>
              <a:pPr eaLnBrk="1" hangingPunct="1"/>
              <a:t>28</a:t>
            </a:fld>
            <a:endParaRPr lang="en-US" altLang="en-US"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8BA81C47-665E-4F57-8F43-DFB1B4A7AA5F}" type="slidenum">
              <a:rPr lang="ar-SA" altLang="en-US" smtClean="0">
                <a:solidFill>
                  <a:prstClr val="black"/>
                </a:solidFill>
              </a:rPr>
              <a:pPr eaLnBrk="1" hangingPunct="1"/>
              <a:t>29</a:t>
            </a:fld>
            <a:endParaRPr lang="en-US" altLang="en-US" smtClean="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4776BBF-8277-480D-B4C4-AD11349AAEB5}" type="slidenum">
              <a:rPr lang="ar-SA" altLang="en-US" smtClean="0">
                <a:solidFill>
                  <a:prstClr val="black"/>
                </a:solidFill>
              </a:rPr>
              <a:pPr eaLnBrk="1" hangingPunct="1"/>
              <a:t>3</a:t>
            </a:fld>
            <a:endParaRPr lang="en-US" alt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E47D13D-71CE-4594-B737-B29A8A14E89D}" type="slidenum">
              <a:rPr lang="ar-SA" altLang="en-US" smtClean="0">
                <a:solidFill>
                  <a:prstClr val="black"/>
                </a:solidFill>
              </a:rPr>
              <a:pPr eaLnBrk="1" hangingPunct="1"/>
              <a:t>30</a:t>
            </a:fld>
            <a:endParaRPr lang="en-US" altLang="en-US" smtClean="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59424825-E0EF-4030-A120-EA32BD52099F}" type="slidenum">
              <a:rPr lang="ar-SA" altLang="en-US" smtClean="0">
                <a:solidFill>
                  <a:prstClr val="black"/>
                </a:solidFill>
              </a:rPr>
              <a:pPr eaLnBrk="1" hangingPunct="1"/>
              <a:t>31</a:t>
            </a:fld>
            <a:endParaRPr lang="en-US" altLang="en-US" smtClean="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5DE7CA3-C057-4C67-9CA6-88D42C5B1479}" type="slidenum">
              <a:rPr lang="en-US" sz="1200">
                <a:latin typeface="+mn-lt"/>
                <a:cs typeface="+mn-cs"/>
              </a:rPr>
              <a:pPr algn="r">
                <a:defRPr/>
              </a:pPr>
              <a:t>39</a:t>
            </a:fld>
            <a:endParaRPr lang="en-US" sz="1200">
              <a:latin typeface="+mn-lt"/>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933340A-E240-4C3C-A3DA-1CEAC85454C8}" type="slidenum">
              <a:rPr lang="en-US" sz="1200">
                <a:latin typeface="+mn-lt"/>
                <a:cs typeface="+mn-cs"/>
              </a:rPr>
              <a:pPr algn="r">
                <a:defRPr/>
              </a:pPr>
              <a:t>40</a:t>
            </a:fld>
            <a:endParaRPr lang="en-US" sz="1200">
              <a:latin typeface="+mn-lt"/>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05EE892-DA8B-4FD7-909A-B89115EED657}" type="slidenum">
              <a:rPr lang="en-US" sz="1200">
                <a:latin typeface="+mn-lt"/>
                <a:cs typeface="+mn-cs"/>
              </a:rPr>
              <a:pPr algn="r">
                <a:defRPr/>
              </a:pPr>
              <a:t>52</a:t>
            </a:fld>
            <a:endParaRPr lang="en-US" sz="1200">
              <a:latin typeface="+mn-lt"/>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085C43-E86A-49C3-9AB6-0B4C33BE891D}" type="slidenum">
              <a:rPr lang="en-US" sz="1200">
                <a:latin typeface="+mn-lt"/>
                <a:cs typeface="+mn-cs"/>
              </a:rPr>
              <a:pPr algn="r">
                <a:defRPr/>
              </a:pPr>
              <a:t>53</a:t>
            </a:fld>
            <a:endParaRPr lang="en-US" sz="1200">
              <a:latin typeface="+mn-lt"/>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B46B0AC-F646-4EBB-ABB9-9348411E4CD5}" type="slidenum">
              <a:rPr lang="en-US" sz="1200">
                <a:latin typeface="+mn-lt"/>
                <a:cs typeface="+mn-cs"/>
              </a:rPr>
              <a:pPr algn="r">
                <a:defRPr/>
              </a:pPr>
              <a:t>54</a:t>
            </a:fld>
            <a:endParaRPr lang="en-US" sz="1200">
              <a:latin typeface="+mn-lt"/>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85A3377-FB52-4BA6-B82D-F73E7B7C50C7}" type="slidenum">
              <a:rPr lang="en-US" sz="1200">
                <a:latin typeface="+mn-lt"/>
                <a:cs typeface="+mn-cs"/>
              </a:rPr>
              <a:pPr algn="r">
                <a:defRPr/>
              </a:pPr>
              <a:t>55</a:t>
            </a:fld>
            <a:endParaRPr lang="en-US" sz="1200">
              <a:latin typeface="+mn-lt"/>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AF6656E-CC0E-4D5B-98A8-564A5856C456}" type="slidenum">
              <a:rPr lang="en-US" sz="1200">
                <a:latin typeface="+mn-lt"/>
                <a:cs typeface="+mn-cs"/>
              </a:rPr>
              <a:pPr algn="r">
                <a:defRPr/>
              </a:pPr>
              <a:t>56</a:t>
            </a:fld>
            <a:endParaRPr lang="en-US" sz="1200">
              <a:latin typeface="+mn-lt"/>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9AE4ABD-F254-490E-97AA-6256C65B94EE}" type="slidenum">
              <a:rPr lang="en-US" sz="1200">
                <a:latin typeface="+mn-lt"/>
                <a:cs typeface="+mn-cs"/>
              </a:rPr>
              <a:pPr algn="r">
                <a:defRPr/>
              </a:pPr>
              <a:t>57</a:t>
            </a:fld>
            <a:endParaRPr lang="en-US"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58E7E81B-AAD4-4B96-B713-BBF0027A8C90}" type="slidenum">
              <a:rPr lang="ar-SA" altLang="en-US" smtClean="0">
                <a:solidFill>
                  <a:prstClr val="black"/>
                </a:solidFill>
              </a:rPr>
              <a:pPr eaLnBrk="1" hangingPunct="1"/>
              <a:t>4</a:t>
            </a:fld>
            <a:endParaRPr lang="en-US" altLang="en-US"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B3AC235-F062-402C-83FD-AF36E4F8B7DC}" type="slidenum">
              <a:rPr lang="en-US" sz="1200">
                <a:latin typeface="+mn-lt"/>
                <a:cs typeface="+mn-cs"/>
              </a:rPr>
              <a:pPr algn="r">
                <a:defRPr/>
              </a:pPr>
              <a:t>58</a:t>
            </a:fld>
            <a:endParaRPr lang="en-US" sz="1200">
              <a:latin typeface="+mn-lt"/>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E489AF6-E6FC-41BA-A766-00C67B0B884E}" type="slidenum">
              <a:rPr lang="en-US" sz="1200">
                <a:latin typeface="+mn-lt"/>
                <a:cs typeface="+mn-cs"/>
              </a:rPr>
              <a:pPr algn="r">
                <a:defRPr/>
              </a:pPr>
              <a:t>59</a:t>
            </a:fld>
            <a:endParaRPr lang="en-US" sz="1200">
              <a:latin typeface="+mn-lt"/>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C748F60-8537-4AF9-98AC-B650C6E6BC61}" type="slidenum">
              <a:rPr lang="en-US" sz="1200">
                <a:latin typeface="+mn-lt"/>
                <a:cs typeface="+mn-cs"/>
              </a:rPr>
              <a:pPr algn="r">
                <a:defRPr/>
              </a:pPr>
              <a:t>60</a:t>
            </a:fld>
            <a:endParaRPr lang="en-US" sz="1200">
              <a:latin typeface="+mn-lt"/>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7E7AE13-6313-403F-A1D3-BCC0E5DF8566}" type="slidenum">
              <a:rPr lang="en-US" sz="1200">
                <a:latin typeface="+mn-lt"/>
                <a:cs typeface="+mn-cs"/>
              </a:rPr>
              <a:pPr algn="r">
                <a:defRPr/>
              </a:pPr>
              <a:t>61</a:t>
            </a:fld>
            <a:endParaRPr lang="en-US" sz="1200">
              <a:latin typeface="+mn-lt"/>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41F4ACD-C62D-4D79-97EE-C8D4B89D9901}" type="slidenum">
              <a:rPr lang="en-US" sz="1200">
                <a:latin typeface="+mn-lt"/>
                <a:cs typeface="+mn-cs"/>
              </a:rPr>
              <a:pPr algn="r">
                <a:defRPr/>
              </a:pPr>
              <a:t>62</a:t>
            </a:fld>
            <a:endParaRPr lang="en-US" sz="1200">
              <a:latin typeface="+mn-lt"/>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16E1B8-AB2B-4262-86A1-2C406D4D3009}" type="slidenum">
              <a:rPr lang="en-US" sz="1200">
                <a:latin typeface="+mn-lt"/>
                <a:cs typeface="+mn-cs"/>
              </a:rPr>
              <a:pPr algn="r">
                <a:defRPr/>
              </a:pPr>
              <a:t>63</a:t>
            </a:fld>
            <a:endParaRPr lang="en-US" sz="1200">
              <a:latin typeface="+mn-lt"/>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1E22630-DEC4-4A08-8C76-03E9FCD958A3}" type="slidenum">
              <a:rPr lang="en-US" sz="1200">
                <a:latin typeface="+mn-lt"/>
                <a:cs typeface="+mn-cs"/>
              </a:rPr>
              <a:pPr algn="r">
                <a:defRPr/>
              </a:pPr>
              <a:t>64</a:t>
            </a:fld>
            <a:endParaRPr lang="en-US" sz="1200">
              <a:latin typeface="+mn-lt"/>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D197D91-1F8E-4B76-A6AC-8A1F04842CBB}" type="slidenum">
              <a:rPr lang="en-US" sz="1200">
                <a:latin typeface="+mn-lt"/>
                <a:cs typeface="+mn-cs"/>
              </a:rPr>
              <a:pPr algn="r">
                <a:defRPr/>
              </a:pPr>
              <a:t>65</a:t>
            </a:fld>
            <a:endParaRPr lang="en-US" sz="1200">
              <a:latin typeface="+mn-lt"/>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0B9B037-E641-417F-9342-6C2272E3CECA}" type="slidenum">
              <a:rPr lang="en-US" sz="1200">
                <a:latin typeface="+mn-lt"/>
                <a:cs typeface="+mn-cs"/>
              </a:rPr>
              <a:pPr algn="r">
                <a:defRPr/>
              </a:pPr>
              <a:t>66</a:t>
            </a:fld>
            <a:endParaRPr lang="en-US" sz="1200">
              <a:latin typeface="+mn-lt"/>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1AF72A9-0A0E-4328-8FC6-CF08C522CFED}" type="slidenum">
              <a:rPr lang="en-US" sz="1200">
                <a:latin typeface="+mn-lt"/>
                <a:cs typeface="+mn-cs"/>
              </a:rPr>
              <a:pPr algn="r">
                <a:defRPr/>
              </a:pPr>
              <a:t>67</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8BD33B0-BDA2-435C-B444-2E680AA3EA8F}" type="slidenum">
              <a:rPr lang="ar-SA" altLang="en-US" smtClean="0">
                <a:solidFill>
                  <a:prstClr val="black"/>
                </a:solidFill>
              </a:rPr>
              <a:pPr eaLnBrk="1" hangingPunct="1"/>
              <a:t>5</a:t>
            </a:fld>
            <a:endParaRPr lang="en-US" alt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78FC025-AAE4-4189-8CBB-03C2756A10D0}" type="slidenum">
              <a:rPr lang="en-US" sz="1200">
                <a:latin typeface="+mn-lt"/>
                <a:cs typeface="+mn-cs"/>
              </a:rPr>
              <a:pPr algn="r">
                <a:defRPr/>
              </a:pPr>
              <a:t>68</a:t>
            </a:fld>
            <a:endParaRPr lang="en-US" sz="1200">
              <a:latin typeface="+mn-lt"/>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1C1D0F7-C86B-4FE2-AE0B-49E58DF579D5}" type="slidenum">
              <a:rPr lang="en-US" sz="1200">
                <a:latin typeface="+mn-lt"/>
                <a:cs typeface="+mn-cs"/>
              </a:rPr>
              <a:pPr algn="r">
                <a:defRPr/>
              </a:pPr>
              <a:t>69</a:t>
            </a:fld>
            <a:endParaRPr lang="en-US" sz="1200">
              <a:latin typeface="+mn-lt"/>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A56A692-CB2E-4FD5-A3D1-C2A383A9E8C6}" type="slidenum">
              <a:rPr lang="en-US" sz="1200">
                <a:latin typeface="+mn-lt"/>
                <a:cs typeface="+mn-cs"/>
              </a:rPr>
              <a:pPr algn="r">
                <a:defRPr/>
              </a:pPr>
              <a:t>70</a:t>
            </a:fld>
            <a:endParaRPr lang="en-US" sz="1200">
              <a:latin typeface="+mn-lt"/>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A055B0-1A88-4B78-A7F2-66085D0334E3}" type="slidenum">
              <a:rPr lang="en-US" sz="1200">
                <a:latin typeface="+mn-lt"/>
                <a:cs typeface="+mn-cs"/>
              </a:rPr>
              <a:pPr algn="r">
                <a:defRPr/>
              </a:pPr>
              <a:t>71</a:t>
            </a:fld>
            <a:endParaRPr lang="en-US" sz="1200">
              <a:latin typeface="+mn-lt"/>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07EF132-5A93-4C30-87B3-AECCBFDB60F2}" type="slidenum">
              <a:rPr lang="en-US" sz="1200">
                <a:latin typeface="+mn-lt"/>
                <a:cs typeface="+mn-cs"/>
              </a:rPr>
              <a:pPr algn="r">
                <a:defRPr/>
              </a:pPr>
              <a:t>72</a:t>
            </a:fld>
            <a:endParaRPr lang="en-US" sz="1200">
              <a:latin typeface="+mn-lt"/>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65F82C3-BF18-48E2-A3BE-D4FE68006F5F}" type="slidenum">
              <a:rPr lang="en-US" sz="1200">
                <a:latin typeface="+mn-lt"/>
                <a:cs typeface="+mn-cs"/>
              </a:rPr>
              <a:pPr algn="r">
                <a:defRPr/>
              </a:pPr>
              <a:t>73</a:t>
            </a:fld>
            <a:endParaRPr lang="en-US" sz="1200">
              <a:latin typeface="+mn-lt"/>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F594E64-4CEE-49AF-B28C-050CE344139A}" type="slidenum">
              <a:rPr lang="en-US" sz="1200">
                <a:latin typeface="+mn-lt"/>
                <a:cs typeface="+mn-cs"/>
              </a:rPr>
              <a:pPr algn="r">
                <a:defRPr/>
              </a:pPr>
              <a:t>74</a:t>
            </a:fld>
            <a:endParaRPr lang="en-US" sz="1200">
              <a:latin typeface="+mn-lt"/>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74E7683-3CE0-42D9-810C-897574E8B464}" type="slidenum">
              <a:rPr lang="en-US" sz="1200">
                <a:latin typeface="+mn-lt"/>
                <a:cs typeface="+mn-cs"/>
              </a:rPr>
              <a:pPr algn="r">
                <a:defRPr/>
              </a:pPr>
              <a:t>75</a:t>
            </a:fld>
            <a:endParaRPr lang="en-US" sz="1200">
              <a:latin typeface="+mn-lt"/>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D7307E3-8488-4CE5-9B43-A04B301AF666}" type="slidenum">
              <a:rPr lang="en-US" sz="1200">
                <a:latin typeface="+mn-lt"/>
                <a:cs typeface="+mn-cs"/>
              </a:rPr>
              <a:pPr algn="r">
                <a:defRPr/>
              </a:pPr>
              <a:t>76</a:t>
            </a:fld>
            <a:endParaRPr lang="en-US" sz="1200">
              <a:latin typeface="+mn-lt"/>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FE42AD7-5D74-444E-9499-55BAED929B7F}" type="slidenum">
              <a:rPr lang="en-US" sz="1200">
                <a:latin typeface="+mn-lt"/>
                <a:cs typeface="+mn-cs"/>
              </a:rPr>
              <a:pPr algn="r">
                <a:defRPr/>
              </a:pPr>
              <a:t>77</a:t>
            </a:fld>
            <a:endParaRPr lang="en-US" sz="120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8BD33B0-BDA2-435C-B444-2E680AA3EA8F}" type="slidenum">
              <a:rPr lang="ar-SA" altLang="en-US" smtClean="0">
                <a:solidFill>
                  <a:prstClr val="black"/>
                </a:solidFill>
              </a:rPr>
              <a:pPr eaLnBrk="1" hangingPunct="1"/>
              <a:t>6</a:t>
            </a:fld>
            <a:endParaRPr lang="en-US" alt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D295BBF-A3DE-46A9-A152-11FF7F166CBB}" type="slidenum">
              <a:rPr lang="en-US" sz="1200">
                <a:latin typeface="+mn-lt"/>
                <a:cs typeface="+mn-cs"/>
              </a:rPr>
              <a:pPr algn="r">
                <a:defRPr/>
              </a:pPr>
              <a:t>78</a:t>
            </a:fld>
            <a:endParaRPr lang="en-US" sz="1200">
              <a:latin typeface="+mn-lt"/>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4E573ED-5A4E-4EBF-95A2-81AB27D20D31}" type="slidenum">
              <a:rPr lang="en-US" sz="1200">
                <a:latin typeface="+mn-lt"/>
                <a:cs typeface="+mn-cs"/>
              </a:rPr>
              <a:pPr algn="r">
                <a:defRPr/>
              </a:pPr>
              <a:t>79</a:t>
            </a:fld>
            <a:endParaRPr lang="en-US" sz="1200">
              <a:latin typeface="+mn-lt"/>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251B9A3-BAE2-4644-939E-9DA6F632B046}" type="slidenum">
              <a:rPr lang="en-US" sz="1200">
                <a:latin typeface="+mn-lt"/>
                <a:cs typeface="+mn-cs"/>
              </a:rPr>
              <a:pPr algn="r">
                <a:defRPr/>
              </a:pPr>
              <a:t>80</a:t>
            </a:fld>
            <a:endParaRPr lang="en-US" sz="1200">
              <a:latin typeface="+mn-lt"/>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D0E499E-2C98-4E59-9EE7-0F71B70F24FF}" type="slidenum">
              <a:rPr lang="en-US" sz="1200">
                <a:latin typeface="+mn-lt"/>
                <a:cs typeface="+mn-cs"/>
              </a:rPr>
              <a:pPr algn="r">
                <a:defRPr/>
              </a:pPr>
              <a:t>81</a:t>
            </a:fld>
            <a:endParaRPr lang="en-US" sz="1200">
              <a:latin typeface="+mn-lt"/>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BC034B4-21B7-4368-8681-1D5DD71ACFC8}" type="slidenum">
              <a:rPr lang="en-US" sz="1200">
                <a:latin typeface="+mn-lt"/>
                <a:cs typeface="+mn-cs"/>
              </a:rPr>
              <a:pPr algn="r">
                <a:defRPr/>
              </a:pPr>
              <a:t>82</a:t>
            </a:fld>
            <a:endParaRPr lang="en-US" sz="1200">
              <a:latin typeface="+mn-lt"/>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DDE66FE-EDDC-4C9A-B7DD-75934B29E884}" type="slidenum">
              <a:rPr lang="en-US" sz="1200">
                <a:latin typeface="+mn-lt"/>
                <a:cs typeface="+mn-cs"/>
              </a:rPr>
              <a:pPr algn="r">
                <a:defRPr/>
              </a:pPr>
              <a:t>83</a:t>
            </a:fld>
            <a:endParaRPr lang="en-US" sz="1200">
              <a:latin typeface="+mn-lt"/>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56AC991-49F3-4FCA-B399-5B3E373AF0D0}" type="slidenum">
              <a:rPr lang="en-US" sz="1200">
                <a:latin typeface="+mn-lt"/>
                <a:cs typeface="+mn-cs"/>
              </a:rPr>
              <a:pPr algn="r">
                <a:defRPr/>
              </a:pPr>
              <a:t>84</a:t>
            </a:fld>
            <a:endParaRPr lang="en-US" sz="1200">
              <a:latin typeface="+mn-lt"/>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9DAC343-524D-42DE-9116-A6B43382281F}" type="slidenum">
              <a:rPr lang="en-US" sz="1200">
                <a:latin typeface="+mn-lt"/>
                <a:cs typeface="+mn-cs"/>
              </a:rPr>
              <a:pPr algn="r">
                <a:defRPr/>
              </a:pPr>
              <a:t>85</a:t>
            </a:fld>
            <a:endParaRPr lang="en-US" sz="1200">
              <a:latin typeface="+mn-lt"/>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8CC810A-C184-4331-A79C-24B29F9EE1D8}" type="slidenum">
              <a:rPr lang="en-US" sz="1200">
                <a:latin typeface="+mn-lt"/>
                <a:cs typeface="+mn-cs"/>
              </a:rPr>
              <a:pPr algn="r">
                <a:defRPr/>
              </a:pPr>
              <a:t>86</a:t>
            </a:fld>
            <a:endParaRPr lang="en-US" sz="1200">
              <a:latin typeface="+mn-lt"/>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75398D3-3605-4BC6-A503-53AB85ACBFEE}" type="slidenum">
              <a:rPr lang="en-US" sz="1200">
                <a:latin typeface="+mn-lt"/>
                <a:cs typeface="+mn-cs"/>
              </a:rPr>
              <a:pPr algn="r">
                <a:defRPr/>
              </a:pPr>
              <a:t>87</a:t>
            </a:fld>
            <a:endParaRPr lang="en-US"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6A14DF25-80F6-41DE-849D-64114E86F242}" type="slidenum">
              <a:rPr lang="ar-SA" altLang="en-US" smtClean="0">
                <a:solidFill>
                  <a:prstClr val="black"/>
                </a:solidFill>
              </a:rPr>
              <a:pPr eaLnBrk="1" hangingPunct="1"/>
              <a:t>7</a:t>
            </a:fld>
            <a:endParaRPr lang="en-US" alt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61FAC1D-7734-451F-8DD8-2B115A96296F}" type="slidenum">
              <a:rPr lang="en-US" sz="1200">
                <a:latin typeface="+mn-lt"/>
                <a:cs typeface="+mn-cs"/>
              </a:rPr>
              <a:pPr algn="r">
                <a:defRPr/>
              </a:pPr>
              <a:t>88</a:t>
            </a:fld>
            <a:endParaRPr lang="en-US" sz="1200">
              <a:latin typeface="+mn-lt"/>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61FAC1D-7734-451F-8DD8-2B115A96296F}" type="slidenum">
              <a:rPr lang="en-US" sz="1200">
                <a:solidFill>
                  <a:prstClr val="black"/>
                </a:solidFill>
                <a:latin typeface="Calibri"/>
              </a:rPr>
              <a:pPr algn="r">
                <a:defRPr/>
              </a:pPr>
              <a:t>90</a:t>
            </a:fld>
            <a:endParaRPr lang="en-US" sz="1200">
              <a:solidFill>
                <a:prstClr val="black"/>
              </a:solidFill>
              <a:latin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22D551C-4C1B-459A-870F-C0D0523EA7A8}" type="slidenum">
              <a:rPr lang="en-US" sz="1200">
                <a:latin typeface="+mn-lt"/>
                <a:cs typeface="+mn-cs"/>
              </a:rPr>
              <a:pPr algn="r">
                <a:defRPr/>
              </a:pPr>
              <a:t>91</a:t>
            </a:fld>
            <a:endParaRPr lang="en-US" sz="1200">
              <a:latin typeface="+mn-lt"/>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DB923CD-55F2-4751-9662-B121770C6204}" type="slidenum">
              <a:rPr lang="en-US" sz="1200">
                <a:latin typeface="+mn-lt"/>
                <a:cs typeface="+mn-cs"/>
              </a:rPr>
              <a:pPr algn="r">
                <a:defRPr/>
              </a:pPr>
              <a:t>92</a:t>
            </a:fld>
            <a:endParaRPr lang="en-US" sz="1200">
              <a:latin typeface="+mn-lt"/>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DB923CD-55F2-4751-9662-B121770C6204}" type="slidenum">
              <a:rPr lang="en-US" sz="1200">
                <a:solidFill>
                  <a:prstClr val="black"/>
                </a:solidFill>
                <a:latin typeface="Calibri"/>
              </a:rPr>
              <a:pPr algn="r">
                <a:defRPr/>
              </a:pPr>
              <a:t>93</a:t>
            </a:fld>
            <a:endParaRPr lang="en-US" sz="1200">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7442490-AAB2-4FC7-B34F-BC1E38CBBAF9}" type="slidenum">
              <a:rPr lang="en-US" sz="1200">
                <a:latin typeface="+mn-lt"/>
                <a:cs typeface="+mn-cs"/>
              </a:rPr>
              <a:pPr algn="r">
                <a:defRPr/>
              </a:pPr>
              <a:t>94</a:t>
            </a:fld>
            <a:endParaRPr lang="en-US" sz="1200">
              <a:latin typeface="+mn-lt"/>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5978D0B-2B7C-48FB-A861-9C4ACCC116BE}" type="slidenum">
              <a:rPr lang="en-US" sz="1200">
                <a:latin typeface="+mn-lt"/>
                <a:cs typeface="+mn-cs"/>
              </a:rPr>
              <a:pPr algn="r">
                <a:defRPr/>
              </a:pPr>
              <a:t>95</a:t>
            </a:fld>
            <a:endParaRPr lang="en-US" sz="1200">
              <a:latin typeface="+mn-lt"/>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B1269A6-D0E3-49E6-A591-EF2CABF199CF}" type="slidenum">
              <a:rPr lang="en-US" sz="1200">
                <a:latin typeface="+mn-lt"/>
                <a:cs typeface="+mn-cs"/>
              </a:rPr>
              <a:pPr algn="r">
                <a:defRPr/>
              </a:pPr>
              <a:t>96</a:t>
            </a:fld>
            <a:endParaRPr lang="en-US" sz="1200">
              <a:latin typeface="+mn-lt"/>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03D38D9-8C05-41D5-85D9-D28FF67096A4}" type="slidenum">
              <a:rPr lang="en-US" sz="1200">
                <a:latin typeface="+mn-lt"/>
                <a:cs typeface="+mn-cs"/>
              </a:rPr>
              <a:pPr algn="r">
                <a:defRPr/>
              </a:pPr>
              <a:t>97</a:t>
            </a:fld>
            <a:endParaRPr lang="en-US" sz="1200">
              <a:latin typeface="+mn-lt"/>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08497D0-4DE8-45E9-95E8-84437EBD8933}" type="slidenum">
              <a:rPr lang="en-US" sz="1200">
                <a:latin typeface="+mn-lt"/>
                <a:cs typeface="+mn-cs"/>
              </a:rPr>
              <a:pPr algn="r">
                <a:defRPr/>
              </a:pPr>
              <a:t>98</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1C0A42D-A6F4-4582-87AD-C07DC979D86B}" type="slidenum">
              <a:rPr lang="ar-SA" altLang="en-US" smtClean="0">
                <a:solidFill>
                  <a:prstClr val="black"/>
                </a:solidFill>
              </a:rPr>
              <a:pPr eaLnBrk="1" hangingPunct="1"/>
              <a:t>8</a:t>
            </a:fld>
            <a:endParaRPr lang="en-US" altLang="en-US"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3FD05AF-7AD6-4DF5-8345-F8510AE400EB}" type="slidenum">
              <a:rPr lang="en-US" sz="1200">
                <a:latin typeface="+mn-lt"/>
                <a:cs typeface="+mn-cs"/>
              </a:rPr>
              <a:pPr algn="r">
                <a:defRPr/>
              </a:pPr>
              <a:t>99</a:t>
            </a:fld>
            <a:endParaRPr lang="en-US" sz="1200">
              <a:latin typeface="+mn-lt"/>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746403B-991F-49C3-8856-DCB245DB2014}" type="slidenum">
              <a:rPr lang="en-US" sz="1200">
                <a:latin typeface="+mn-lt"/>
                <a:cs typeface="+mn-cs"/>
              </a:rPr>
              <a:pPr algn="r">
                <a:defRPr/>
              </a:pPr>
              <a:t>100</a:t>
            </a:fld>
            <a:endParaRPr lang="en-US" sz="1200">
              <a:latin typeface="+mn-lt"/>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F81AD0F-7F4E-43DF-B4A7-F885B4D6692F}" type="slidenum">
              <a:rPr lang="en-US" sz="1200">
                <a:latin typeface="+mn-lt"/>
                <a:cs typeface="+mn-cs"/>
              </a:rPr>
              <a:pPr algn="r">
                <a:defRPr/>
              </a:pPr>
              <a:t>101</a:t>
            </a:fld>
            <a:endParaRPr lang="en-US" sz="1200">
              <a:latin typeface="+mn-lt"/>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B6369D7-4EC2-4DB0-8115-3011FEFFFB0A}" type="slidenum">
              <a:rPr lang="en-US" sz="1200">
                <a:latin typeface="+mn-lt"/>
                <a:cs typeface="+mn-cs"/>
              </a:rPr>
              <a:pPr algn="r">
                <a:defRPr/>
              </a:pPr>
              <a:t>102</a:t>
            </a:fld>
            <a:endParaRPr lang="en-US" sz="1200">
              <a:latin typeface="+mn-lt"/>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3330303-90BB-4CC5-BDD0-69728A19E303}" type="slidenum">
              <a:rPr lang="en-US" sz="1200">
                <a:latin typeface="+mn-lt"/>
                <a:cs typeface="+mn-cs"/>
              </a:rPr>
              <a:pPr algn="r">
                <a:defRPr/>
              </a:pPr>
              <a:t>103</a:t>
            </a:fld>
            <a:endParaRPr lang="en-US" sz="1200">
              <a:latin typeface="+mn-lt"/>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19ED380-50CE-4462-AD46-CD41007D46C6}" type="slidenum">
              <a:rPr lang="en-US" sz="1200">
                <a:latin typeface="+mn-lt"/>
                <a:cs typeface="+mn-cs"/>
              </a:rPr>
              <a:pPr algn="r">
                <a:defRPr/>
              </a:pPr>
              <a:t>104</a:t>
            </a:fld>
            <a:endParaRPr lang="en-US" sz="1200">
              <a:latin typeface="+mn-lt"/>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2A96CAB-882E-4B68-AA62-B98AA28F4C37}" type="slidenum">
              <a:rPr lang="en-US" sz="1200">
                <a:latin typeface="+mn-lt"/>
                <a:cs typeface="+mn-cs"/>
              </a:rPr>
              <a:pPr algn="r">
                <a:defRPr/>
              </a:pPr>
              <a:t>105</a:t>
            </a:fld>
            <a:endParaRPr lang="en-US" sz="1200">
              <a:latin typeface="+mn-lt"/>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688B254-47DA-4813-86C4-52B17926F97D}" type="slidenum">
              <a:rPr lang="en-US" sz="1200">
                <a:latin typeface="+mn-lt"/>
                <a:cs typeface="+mn-cs"/>
              </a:rPr>
              <a:pPr algn="r">
                <a:defRPr/>
              </a:pPr>
              <a:t>106</a:t>
            </a:fld>
            <a:endParaRPr lang="en-US" sz="1200">
              <a:latin typeface="+mn-lt"/>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AA51C30-5B20-4487-97BD-4B68E18B8B34}" type="slidenum">
              <a:rPr lang="en-US" sz="1200">
                <a:latin typeface="+mn-lt"/>
                <a:cs typeface="+mn-cs"/>
              </a:rPr>
              <a:pPr algn="r">
                <a:defRPr/>
              </a:pPr>
              <a:t>107</a:t>
            </a:fld>
            <a:endParaRPr lang="en-US" sz="1200">
              <a:latin typeface="+mn-lt"/>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96F86C9-4B25-4970-A745-B2F6A8F1AD45}" type="slidenum">
              <a:rPr lang="en-US" sz="1200">
                <a:latin typeface="+mn-lt"/>
                <a:cs typeface="+mn-cs"/>
              </a:rPr>
              <a:pPr algn="r">
                <a:defRPr/>
              </a:pPr>
              <a:t>108</a:t>
            </a:fld>
            <a:endParaRPr lang="en-US"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99A18298-2982-4757-BF68-A18C73DDCD16}" type="slidenum">
              <a:rPr lang="ar-SA" altLang="en-US" smtClean="0">
                <a:solidFill>
                  <a:prstClr val="black"/>
                </a:solidFill>
              </a:rPr>
              <a:pPr eaLnBrk="1" hangingPunct="1"/>
              <a:t>9</a:t>
            </a:fld>
            <a:endParaRPr lang="en-US" alt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886A563-59DA-4051-828B-5AD8EC0C6DED}" type="slidenum">
              <a:rPr lang="en-US" sz="1200">
                <a:latin typeface="+mn-lt"/>
                <a:cs typeface="+mn-cs"/>
              </a:rPr>
              <a:pPr algn="r">
                <a:defRPr/>
              </a:pPr>
              <a:t>109</a:t>
            </a:fld>
            <a:endParaRPr lang="en-US" sz="1200">
              <a:latin typeface="+mn-lt"/>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15E4FFF-1BF4-4BD6-89BD-12523685F92C}" type="slidenum">
              <a:rPr lang="en-US" sz="1200">
                <a:latin typeface="+mn-lt"/>
                <a:cs typeface="+mn-cs"/>
              </a:rPr>
              <a:pPr algn="r">
                <a:defRPr/>
              </a:pPr>
              <a:t>110</a:t>
            </a:fld>
            <a:endParaRPr lang="en-US" sz="1200">
              <a:latin typeface="+mn-lt"/>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6047514-0D88-4416-9EE1-12E11EA8933E}" type="slidenum">
              <a:rPr lang="en-US" sz="1200">
                <a:latin typeface="+mn-lt"/>
                <a:cs typeface="+mn-cs"/>
              </a:rPr>
              <a:pPr algn="r">
                <a:defRPr/>
              </a:pPr>
              <a:t>111</a:t>
            </a:fld>
            <a:endParaRPr lang="en-US" sz="1200">
              <a:latin typeface="+mn-lt"/>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B3FCF8F-2082-49BA-B81B-A7589E76B636}" type="slidenum">
              <a:rPr lang="en-US" sz="1200">
                <a:latin typeface="+mn-lt"/>
                <a:cs typeface="+mn-cs"/>
              </a:rPr>
              <a:pPr algn="r">
                <a:defRPr/>
              </a:pPr>
              <a:t>112</a:t>
            </a:fld>
            <a:endParaRPr lang="en-US" sz="1200">
              <a:latin typeface="+mn-lt"/>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4BFE42C-B510-4077-B8EA-93D5803CA48D}" type="slidenum">
              <a:rPr lang="en-US" sz="1200">
                <a:latin typeface="+mn-lt"/>
                <a:cs typeface="+mn-cs"/>
              </a:rPr>
              <a:pPr algn="r">
                <a:defRPr/>
              </a:pPr>
              <a:t>113</a:t>
            </a:fld>
            <a:endParaRPr lang="en-US" sz="1200">
              <a:latin typeface="+mn-lt"/>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EF886A1-2263-441C-A9BB-2FF9A25D1B1E}" type="slidenum">
              <a:rPr lang="en-US" sz="1200">
                <a:latin typeface="+mn-lt"/>
                <a:cs typeface="+mn-cs"/>
              </a:rPr>
              <a:pPr algn="r">
                <a:defRPr/>
              </a:pPr>
              <a:t>114</a:t>
            </a:fld>
            <a:endParaRPr lang="en-US" sz="1200">
              <a:latin typeface="+mn-lt"/>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61AED97-52FD-46B9-8810-57C5ACDF0B24}" type="slidenum">
              <a:rPr lang="en-US" sz="1200">
                <a:latin typeface="+mn-lt"/>
                <a:cs typeface="+mn-cs"/>
              </a:rPr>
              <a:pPr algn="r">
                <a:defRPr/>
              </a:pPr>
              <a:t>115</a:t>
            </a:fld>
            <a:endParaRPr lang="en-US" sz="1200">
              <a:latin typeface="+mn-lt"/>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5AC4C6-E802-4B96-939C-8FA591D9BBCB}" type="slidenum">
              <a:rPr lang="en-US" sz="1200">
                <a:latin typeface="+mn-lt"/>
                <a:cs typeface="+mn-cs"/>
              </a:rPr>
              <a:pPr algn="r">
                <a:defRPr/>
              </a:pPr>
              <a:t>116</a:t>
            </a:fld>
            <a:endParaRPr lang="en-US" sz="1200">
              <a:latin typeface="+mn-lt"/>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18B971F-B621-40F7-8D06-6AE29B6C0153}" type="slidenum">
              <a:rPr lang="en-US" sz="1200">
                <a:latin typeface="+mn-lt"/>
                <a:cs typeface="+mn-cs"/>
              </a:rPr>
              <a:pPr algn="r">
                <a:defRPr/>
              </a:pPr>
              <a:t>117</a:t>
            </a:fld>
            <a:endParaRPr lang="en-US" sz="1200">
              <a:latin typeface="+mn-lt"/>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6D09EAC-ADEC-4CA0-9C13-E02745947A81}" type="slidenum">
              <a:rPr lang="en-US" sz="1200">
                <a:latin typeface="+mn-lt"/>
                <a:cs typeface="+mn-cs"/>
              </a:rPr>
              <a:pPr algn="r">
                <a:defRPr/>
              </a:pPr>
              <a:t>118</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310435F-893D-4FD4-833C-17523AF2865C}" type="datetime1">
              <a:rPr lang="en-US"/>
              <a:pPr>
                <a:defRPr/>
              </a:pPr>
              <a:t>11/10/2018</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B6EFD-9A58-41CC-BD6D-D72198C287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86ACF8-A581-40AB-97CB-DF956CE5B171}" type="datetime1">
              <a:rPr lang="en-US"/>
              <a:pPr>
                <a:defRPr/>
              </a:pPr>
              <a:t>11/10/2018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24CD6B8-97DC-4FF0-A4B0-AFDEF5AA8C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DF129-2AA1-48CF-84D5-61A380755EDA}" type="datetime1">
              <a:rPr lang="en-US"/>
              <a:pPr>
                <a:defRPr/>
              </a:pPr>
              <a:t>11/10/2018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C4B4ED3-6D39-4DE5-A810-89344FF045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B7AAB3-FFBE-4037-B5BD-A99AC2BAB253}" type="datetime1">
              <a:rPr lang="en-US"/>
              <a:pPr>
                <a:defRPr/>
              </a:pPr>
              <a:t>11/10/2018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282B8C3-252A-4DB2-BB2E-0F955AD25A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1138"/>
            <a:ext cx="82296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5243BC91-A0D4-42A5-8686-3CCA8B9755CA}" type="datetime1">
              <a:rPr lang="en-US"/>
              <a:pPr>
                <a:defRPr/>
              </a:pPr>
              <a:t>11/10/2018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04F8C2-5590-45D8-ACF0-9511BBD4B77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4A33F126-05B6-4347-8C6B-835DCC5E1D56}" type="slidenum">
              <a:rPr lang="en-GB" altLang="en-US"/>
              <a:pPr/>
              <a:t>‹#›</a:t>
            </a:fld>
            <a:endParaRPr lang="en-GB" altLang="en-US"/>
          </a:p>
        </p:txBody>
      </p:sp>
    </p:spTree>
    <p:extLst>
      <p:ext uri="{BB962C8B-B14F-4D97-AF65-F5344CB8AC3E}">
        <p14:creationId xmlns:p14="http://schemas.microsoft.com/office/powerpoint/2010/main" val="59380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latin typeface="Tahoma"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latin typeface="Tahoma"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A32253-D5CF-406D-B13B-B3E2D11FABF6}" type="slidenum">
              <a:rPr lang="ar-SA" smtClean="0"/>
              <a:pPr/>
              <a:t>‹#›</a:t>
            </a:fld>
            <a:endParaRPr lang="en-US"/>
          </a:p>
        </p:txBody>
      </p:sp>
    </p:spTree>
    <p:extLst>
      <p:ext uri="{BB962C8B-B14F-4D97-AF65-F5344CB8AC3E}">
        <p14:creationId xmlns:p14="http://schemas.microsoft.com/office/powerpoint/2010/main" val="106718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9E0C1C4-CCCC-4F1E-BBB8-05666FA435C1}" type="slidenum">
              <a:rPr lang="ar-SA"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3967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C94F914-1B81-46AD-8B7B-F32EDCDA5D0B}" type="slidenum">
              <a:rPr lang="ar-SA"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0771848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7B39461-91CA-4AD4-89D7-9029737D460A}" type="slidenum">
              <a:rPr lang="ar-SA"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8644039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4199B69B-5281-42F5-9D37-B8D128454CD4}" type="slidenum">
              <a:rPr lang="ar-SA"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80497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0BD398D-A53F-40C6-BC45-C1F2AB770D82}" type="datetime1">
              <a:rPr lang="en-US"/>
              <a:pPr>
                <a:defRPr/>
              </a:pPr>
              <a:t>11/10/2018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77EE641-80D8-4BFE-A259-D7C84966399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C5076963-6FFB-409E-8BF4-93EA7DA3BC18}" type="slidenum">
              <a:rPr lang="ar-SA"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230420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A6B56E6-F75D-4AF2-85FE-D1293E2451D3}" type="slidenum">
              <a:rPr lang="ar-SA"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752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88B6BB53-5EFE-4977-AE65-A9E26DAE4DD0}" type="slidenum">
              <a:rPr lang="ar-SA"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70561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4A09107-455C-4504-A83D-6D063E37EF1E}" type="slidenum">
              <a:rPr lang="ar-SA"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latin typeface="Tahoma"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latin typeface="Tahoma"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22602443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4FECAAEC-33B2-4710-B1CF-575ACA1A6716}" type="slidenum">
              <a:rPr lang="ar-SA"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9061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B671A10-7A22-4E62-8074-898D18750EC1}" type="slidenum">
              <a:rPr lang="ar-SA"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8562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a:defRPr/>
              </a:pPr>
              <a:endParaRPr lang="en-US">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a:defRPr/>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7B544D2-DFC5-49AD-8EA5-E65A2BEC743C}" type="slidenum">
              <a:rPr lang="en-US"/>
              <a:pPr>
                <a:defRPr/>
              </a:pPr>
              <a:t>‹#›</a:t>
            </a:fld>
            <a:endParaRPr lang="en-US"/>
          </a:p>
        </p:txBody>
      </p:sp>
    </p:spTree>
    <p:extLst>
      <p:ext uri="{BB962C8B-B14F-4D97-AF65-F5344CB8AC3E}">
        <p14:creationId xmlns:p14="http://schemas.microsoft.com/office/powerpoint/2010/main" val="1575020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5445F6-80BB-4D24-B231-61C7C9C8BE9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383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A3D8C6ED-3B98-4BC2-B43B-4E5C1EF11F0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803725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5FB5B55-9319-4457-9C7B-62BEE96599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681396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15622FB-A1BC-438C-BE9E-F1DB3D9BEC1D}" type="datetime1">
              <a:rPr lang="en-US"/>
              <a:pPr>
                <a:defRPr/>
              </a:pPr>
              <a:t>11/10/2018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4E05FCF-93BE-43AC-B6A3-9E7B90FA8F3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E58E3875-3961-452C-8D72-426CEFD3322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171638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BF851DD-B46F-4AD7-9AEB-854829FDFA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893339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9A7F33D-2B9A-49A1-9051-313FC35C26B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3278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6B2875C-721C-468E-8358-CA2BF28F6B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2298849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a:defRPr/>
            </a:pPr>
            <a:endParaRPr lang="en-US">
              <a:solidFill>
                <a:prstClr val="white"/>
              </a:solidFill>
              <a:latin typeface="Arial" pitchFamily="34" charset="0"/>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a:defRPr/>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94CFBBC-8A9A-4AEF-85B7-72D24BDC49C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4301684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385022E7-5F33-463B-8F6A-0F4E2C845E6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7134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4EE8DB1-F2EC-45B1-9FE6-36DDF00ADE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2159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59DFFE1-AA80-4213-BE6F-F5116512AC21}" type="datetime1">
              <a:rPr lang="en-US"/>
              <a:pPr>
                <a:defRPr/>
              </a:pPr>
              <a:t>11/10/2018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973E6EF-3BC1-4A48-953F-CE2436A49D2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4652BC7-0E61-4EE7-8954-C3A3A3D8FE77}" type="datetime1">
              <a:rPr lang="en-US"/>
              <a:pPr>
                <a:defRPr/>
              </a:pPr>
              <a:t>11/10/2018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4970AD8-4BA0-4A2C-AB87-E637D0DB691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6F5214C-7FA1-4C46-BAEC-62459C5AFE56}" type="datetime1">
              <a:rPr lang="en-US"/>
              <a:pPr>
                <a:defRPr/>
              </a:pPr>
              <a:t>11/10/2018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0AD81B9-60AD-4348-9802-BB9701901C7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F6A261-65C1-4BAC-978D-5DE1565D353B}" type="datetime1">
              <a:rPr lang="en-US"/>
              <a:pPr>
                <a:defRPr/>
              </a:pPr>
              <a:t>11/10/2018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A01829C-15D9-4FF9-9F28-EB69D3616B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F4BA8EB-B8DC-434F-8B71-C5C2D447262B}" type="datetime1">
              <a:rPr lang="en-US"/>
              <a:pPr>
                <a:defRPr/>
              </a:pPr>
              <a:t>11/10/2018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378B78-C6E9-41A2-8F1D-74B95FEF9BA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84419F4-4873-4D23-B66D-E3F371603562}" type="datetime1">
              <a:rPr lang="en-US"/>
              <a:pPr>
                <a:defRPr/>
              </a:pPr>
              <a:t>11/10/2018</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2B01FF6-1FFE-43ED-9056-6D13FA319CA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91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5CD8ACE3-0ECF-4180-AF88-EB4329997152}" type="datetime1">
              <a:rPr lang="en-US"/>
              <a:pPr>
                <a:defRPr/>
              </a:pPr>
              <a:t>11/10/2018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cs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CF9A9E1-0720-4512-B62A-2C6BAFDC42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1" r:id="rId2"/>
    <p:sldLayoutId id="2147484198" r:id="rId3"/>
    <p:sldLayoutId id="2147484199" r:id="rId4"/>
    <p:sldLayoutId id="2147484200" r:id="rId5"/>
    <p:sldLayoutId id="2147484201" r:id="rId6"/>
    <p:sldLayoutId id="2147484192" r:id="rId7"/>
    <p:sldLayoutId id="2147484202" r:id="rId8"/>
    <p:sldLayoutId id="2147484203" r:id="rId9"/>
    <p:sldLayoutId id="2147484193" r:id="rId10"/>
    <p:sldLayoutId id="2147484194" r:id="rId11"/>
    <p:sldLayoutId id="2147484195" r:id="rId12"/>
    <p:sldLayoutId id="2147484196" r:id="rId13"/>
    <p:sldLayoutId id="2147484204" r:id="rId14"/>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latin typeface="Tahoma"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endParaRPr lang="en-US">
              <a:solidFill>
                <a:prstClr val="black"/>
              </a:solidFill>
              <a:latin typeface="Tahoma"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en-US">
              <a:solidFill>
                <a:prstClr val="black"/>
              </a:solidFill>
              <a:latin typeface="Tahoma"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2D920C78-D01C-4B36-A1D7-A9E7A6EFB8B8}" type="slidenum">
              <a:rPr lang="ar-SA" smtClean="0">
                <a:solidFill>
                  <a:prstClr val="black"/>
                </a:solidFill>
                <a:latin typeface="Tahoma" pitchFamily="34" charset="0"/>
              </a:rPr>
              <a:pPr rtl="1"/>
              <a:t>‹#›</a:t>
            </a:fld>
            <a:endParaRPr lang="en-US">
              <a:solidFill>
                <a:prstClr val="black"/>
              </a:solidFill>
              <a:latin typeface="Tahoma" pitchFamily="34" charset="0"/>
            </a:endParaRPr>
          </a:p>
        </p:txBody>
      </p:sp>
    </p:spTree>
    <p:extLst>
      <p:ext uri="{BB962C8B-B14F-4D97-AF65-F5344CB8AC3E}">
        <p14:creationId xmlns:p14="http://schemas.microsoft.com/office/powerpoint/2010/main" val="38921683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a:defRPr/>
            </a:pPr>
            <a:endParaRPr lang="en-US">
              <a:solidFill>
                <a:prstClr val="black"/>
              </a:solidFill>
              <a:latin typeface="Arial" pitchFamily="34" charset="0"/>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a:defRPr/>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cs typeface="Arial" pitchFamily="34" charset="0"/>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cs typeface="Arial" pitchFamily="34" charset="0"/>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cs typeface="Arial" pitchFamily="34" charset="0"/>
              </a:defRPr>
            </a:lvl1pPr>
            <a:extLst/>
          </a:lstStyle>
          <a:p>
            <a:pPr>
              <a:defRPr/>
            </a:pPr>
            <a:fld id="{5B593B0C-1A6D-4830-88C9-94EB4412201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4384392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7.wmf"/><Relationship Id="rId3" Type="http://schemas.openxmlformats.org/officeDocument/2006/relationships/notesSlide" Target="../notesSlides/notesSlide81.xml"/><Relationship Id="rId7" Type="http://schemas.openxmlformats.org/officeDocument/2006/relationships/image" Target="../media/image39.wmf"/><Relationship Id="rId12"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38.wmf"/><Relationship Id="rId11" Type="http://schemas.openxmlformats.org/officeDocument/2006/relationships/image" Target="../media/image46.wmf"/><Relationship Id="rId5" Type="http://schemas.openxmlformats.org/officeDocument/2006/relationships/image" Target="../media/image34.wmf"/><Relationship Id="rId10" Type="http://schemas.openxmlformats.org/officeDocument/2006/relationships/oleObject" Target="../embeddings/oleObject44.bin"/><Relationship Id="rId4" Type="http://schemas.openxmlformats.org/officeDocument/2006/relationships/oleObject" Target="../embeddings/oleObject42.bin"/><Relationship Id="rId9" Type="http://schemas.openxmlformats.org/officeDocument/2006/relationships/image" Target="../media/image45.wmf"/></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48.wmf"/><Relationship Id="rId4" Type="http://schemas.openxmlformats.org/officeDocument/2006/relationships/oleObject" Target="../embeddings/oleObject4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49.wmf"/><Relationship Id="rId4" Type="http://schemas.openxmlformats.org/officeDocument/2006/relationships/oleObject" Target="../embeddings/oleObject47.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51.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49.bin"/><Relationship Id="rId5" Type="http://schemas.openxmlformats.org/officeDocument/2006/relationships/image" Target="../media/image50.wmf"/><Relationship Id="rId4" Type="http://schemas.openxmlformats.org/officeDocument/2006/relationships/oleObject" Target="../embeddings/oleObject48.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image" Target="../media/image52.wmf"/><Relationship Id="rId4" Type="http://schemas.openxmlformats.org/officeDocument/2006/relationships/oleObject" Target="../embeddings/oleObject50.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54.wmf"/><Relationship Id="rId4" Type="http://schemas.openxmlformats.org/officeDocument/2006/relationships/oleObject" Target="../embeddings/oleObject52.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57.w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55.bin"/><Relationship Id="rId5" Type="http://schemas.openxmlformats.org/officeDocument/2006/relationships/image" Target="../media/image56.wmf"/><Relationship Id="rId4" Type="http://schemas.openxmlformats.org/officeDocument/2006/relationships/oleObject" Target="../embeddings/oleObject54.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58.wmf"/><Relationship Id="rId4" Type="http://schemas.openxmlformats.org/officeDocument/2006/relationships/oleObject" Target="../embeddings/oleObject56.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3.bin"/><Relationship Id="rId18" Type="http://schemas.openxmlformats.org/officeDocument/2006/relationships/image" Target="../media/image65.wmf"/><Relationship Id="rId3" Type="http://schemas.openxmlformats.org/officeDocument/2006/relationships/notesSlide" Target="../notesSlides/notesSlide101.xml"/><Relationship Id="rId7" Type="http://schemas.openxmlformats.org/officeDocument/2006/relationships/image" Target="../media/image61.wmf"/><Relationship Id="rId12" Type="http://schemas.openxmlformats.org/officeDocument/2006/relationships/image" Target="../media/image63.wmf"/><Relationship Id="rId17" Type="http://schemas.openxmlformats.org/officeDocument/2006/relationships/oleObject" Target="../embeddings/oleObject66.bin"/><Relationship Id="rId2" Type="http://schemas.openxmlformats.org/officeDocument/2006/relationships/slideLayout" Target="../slideLayouts/slideLayout12.xml"/><Relationship Id="rId16" Type="http://schemas.openxmlformats.org/officeDocument/2006/relationships/oleObject" Target="../embeddings/oleObject65.bin"/><Relationship Id="rId1" Type="http://schemas.openxmlformats.org/officeDocument/2006/relationships/vmlDrawing" Target="../drawings/vmlDrawing24.vml"/><Relationship Id="rId6" Type="http://schemas.openxmlformats.org/officeDocument/2006/relationships/oleObject" Target="../embeddings/oleObject59.bin"/><Relationship Id="rId11" Type="http://schemas.openxmlformats.org/officeDocument/2006/relationships/oleObject" Target="../embeddings/oleObject62.bin"/><Relationship Id="rId5" Type="http://schemas.openxmlformats.org/officeDocument/2006/relationships/image" Target="../media/image60.wmf"/><Relationship Id="rId15" Type="http://schemas.openxmlformats.org/officeDocument/2006/relationships/image" Target="../media/image64.wmf"/><Relationship Id="rId10" Type="http://schemas.openxmlformats.org/officeDocument/2006/relationships/image" Target="../media/image62.wmf"/><Relationship Id="rId4" Type="http://schemas.openxmlformats.org/officeDocument/2006/relationships/oleObject" Target="../embeddings/oleObject58.bin"/><Relationship Id="rId9" Type="http://schemas.openxmlformats.org/officeDocument/2006/relationships/oleObject" Target="../embeddings/oleObject61.bin"/><Relationship Id="rId14" Type="http://schemas.openxmlformats.org/officeDocument/2006/relationships/oleObject" Target="../embeddings/oleObject64.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66.wmf"/><Relationship Id="rId4" Type="http://schemas.openxmlformats.org/officeDocument/2006/relationships/oleObject" Target="../embeddings/oleObject67.bin"/></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103.xml"/><Relationship Id="rId7" Type="http://schemas.openxmlformats.org/officeDocument/2006/relationships/image" Target="../media/image68.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69.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69.w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71.wmf"/><Relationship Id="rId4" Type="http://schemas.openxmlformats.org/officeDocument/2006/relationships/oleObject" Target="../embeddings/oleObject72.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73.wmf"/><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74.bin"/><Relationship Id="rId5" Type="http://schemas.openxmlformats.org/officeDocument/2006/relationships/image" Target="../media/image72.wmf"/><Relationship Id="rId4" Type="http://schemas.openxmlformats.org/officeDocument/2006/relationships/oleObject" Target="../embeddings/oleObject73.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oleObject" Target="../embeddings/oleObject76.bin"/><Relationship Id="rId5" Type="http://schemas.openxmlformats.org/officeDocument/2006/relationships/image" Target="../media/image74.wmf"/><Relationship Id="rId4" Type="http://schemas.openxmlformats.org/officeDocument/2006/relationships/oleObject" Target="../embeddings/oleObject75.bin"/></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78.bin"/><Relationship Id="rId5" Type="http://schemas.openxmlformats.org/officeDocument/2006/relationships/image" Target="../media/image76.wmf"/><Relationship Id="rId4" Type="http://schemas.openxmlformats.org/officeDocument/2006/relationships/oleObject" Target="../embeddings/oleObject7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78.wmf"/><Relationship Id="rId4" Type="http://schemas.openxmlformats.org/officeDocument/2006/relationships/oleObject" Target="../embeddings/oleObject79.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notesSlide" Target="../notesSlides/notesSlide126.xml"/><Relationship Id="rId7"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81.bin"/><Relationship Id="rId5" Type="http://schemas.openxmlformats.org/officeDocument/2006/relationships/image" Target="../media/image79.wmf"/><Relationship Id="rId4" Type="http://schemas.openxmlformats.org/officeDocument/2006/relationships/oleObject" Target="../embeddings/oleObject80.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81.wmf"/><Relationship Id="rId4" Type="http://schemas.openxmlformats.org/officeDocument/2006/relationships/oleObject" Target="../embeddings/oleObject8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82.wmf"/><Relationship Id="rId4" Type="http://schemas.openxmlformats.org/officeDocument/2006/relationships/oleObject" Target="../embeddings/oleObject84.bin"/></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86.wmf"/><Relationship Id="rId3" Type="http://schemas.openxmlformats.org/officeDocument/2006/relationships/notesSlide" Target="../notesSlides/notesSlide129.xml"/><Relationship Id="rId7" Type="http://schemas.openxmlformats.org/officeDocument/2006/relationships/image" Target="../media/image84.wmf"/><Relationship Id="rId12" Type="http://schemas.openxmlformats.org/officeDocument/2006/relationships/oleObject" Target="../embeddings/oleObject89.bin"/><Relationship Id="rId17" Type="http://schemas.openxmlformats.org/officeDocument/2006/relationships/image" Target="../media/image88.wmf"/><Relationship Id="rId2" Type="http://schemas.openxmlformats.org/officeDocument/2006/relationships/slideLayout" Target="../slideLayouts/slideLayout7.xml"/><Relationship Id="rId16" Type="http://schemas.openxmlformats.org/officeDocument/2006/relationships/oleObject" Target="../embeddings/oleObject91.bin"/><Relationship Id="rId1" Type="http://schemas.openxmlformats.org/officeDocument/2006/relationships/vmlDrawing" Target="../drawings/vmlDrawing35.vml"/><Relationship Id="rId6" Type="http://schemas.openxmlformats.org/officeDocument/2006/relationships/oleObject" Target="../embeddings/oleObject86.bin"/><Relationship Id="rId11" Type="http://schemas.openxmlformats.org/officeDocument/2006/relationships/image" Target="../media/image80.wmf"/><Relationship Id="rId5" Type="http://schemas.openxmlformats.org/officeDocument/2006/relationships/image" Target="../media/image83.wmf"/><Relationship Id="rId15" Type="http://schemas.openxmlformats.org/officeDocument/2006/relationships/image" Target="../media/image87.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5.wmf"/><Relationship Id="rId14" Type="http://schemas.openxmlformats.org/officeDocument/2006/relationships/oleObject" Target="../embeddings/oleObject90.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93.bin"/><Relationship Id="rId5" Type="http://schemas.openxmlformats.org/officeDocument/2006/relationships/image" Target="../media/image89.wmf"/><Relationship Id="rId4" Type="http://schemas.openxmlformats.org/officeDocument/2006/relationships/oleObject" Target="../embeddings/oleObject9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16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slide" Target="slide15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92.wmf"/><Relationship Id="rId5" Type="http://schemas.openxmlformats.org/officeDocument/2006/relationships/oleObject" Target="../embeddings/oleObject95.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95.w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7.wmf"/><Relationship Id="rId5" Type="http://schemas.openxmlformats.org/officeDocument/2006/relationships/oleObject" Target="../embeddings/oleObject100.bin"/><Relationship Id="rId4" Type="http://schemas.openxmlformats.org/officeDocument/2006/relationships/image" Target="../media/image96.wmf"/></Relationships>
</file>

<file path=ppt/slides/_rels/slide184.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99.wmf"/><Relationship Id="rId5" Type="http://schemas.openxmlformats.org/officeDocument/2006/relationships/oleObject" Target="../embeddings/oleObject102.bin"/><Relationship Id="rId4" Type="http://schemas.openxmlformats.org/officeDocument/2006/relationships/image" Target="../media/image98.wmf"/></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02.wmf"/><Relationship Id="rId5" Type="http://schemas.openxmlformats.org/officeDocument/2006/relationships/oleObject" Target="../embeddings/oleObject105.bin"/><Relationship Id="rId4" Type="http://schemas.openxmlformats.org/officeDocument/2006/relationships/image" Target="../media/image10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190.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05.wmf"/><Relationship Id="rId5" Type="http://schemas.openxmlformats.org/officeDocument/2006/relationships/oleObject" Target="../embeddings/oleObject108.bin"/><Relationship Id="rId4" Type="http://schemas.openxmlformats.org/officeDocument/2006/relationships/image" Target="../media/image104.wmf"/></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07.wmf"/></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09.wmf"/><Relationship Id="rId5" Type="http://schemas.openxmlformats.org/officeDocument/2006/relationships/oleObject" Target="../embeddings/oleObject112.bin"/><Relationship Id="rId4" Type="http://schemas.openxmlformats.org/officeDocument/2006/relationships/image" Target="../media/image108.wmf"/></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10.wmf"/></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12.wmf"/><Relationship Id="rId5" Type="http://schemas.openxmlformats.org/officeDocument/2006/relationships/oleObject" Target="../embeddings/oleObject115.bin"/><Relationship Id="rId4" Type="http://schemas.openxmlformats.org/officeDocument/2006/relationships/image" Target="../media/image111.wmf"/></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14.w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15.wmf"/></Relationships>
</file>

<file path=ppt/slides/_rels/slide21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119.emf"/></Relationships>
</file>

<file path=ppt/slides/_rels/slide219.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1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9.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2.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7.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8.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71.xml"/><Relationship Id="rId7"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25.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7.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78.xml"/><Relationship Id="rId7"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 Id="rId9" Type="http://schemas.openxmlformats.org/officeDocument/2006/relationships/image" Target="../media/image33.wmf"/></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7.wmf"/><Relationship Id="rId3" Type="http://schemas.openxmlformats.org/officeDocument/2006/relationships/notesSlide" Target="../notesSlides/notesSlide79.xml"/><Relationship Id="rId7" Type="http://schemas.openxmlformats.org/officeDocument/2006/relationships/image" Target="../media/image39.wmf"/><Relationship Id="rId12"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38.wmf"/><Relationship Id="rId11" Type="http://schemas.openxmlformats.org/officeDocument/2006/relationships/image" Target="../media/image36.wmf"/><Relationship Id="rId5" Type="http://schemas.openxmlformats.org/officeDocument/2006/relationships/image" Target="../media/image34.wmf"/><Relationship Id="rId10" Type="http://schemas.openxmlformats.org/officeDocument/2006/relationships/oleObject" Target="../embeddings/oleObject33.bin"/><Relationship Id="rId4" Type="http://schemas.openxmlformats.org/officeDocument/2006/relationships/oleObject" Target="../embeddings/oleObject31.bin"/><Relationship Id="rId9" Type="http://schemas.openxmlformats.org/officeDocument/2006/relationships/image" Target="../media/image35.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3.wmf"/><Relationship Id="rId18" Type="http://schemas.openxmlformats.org/officeDocument/2006/relationships/oleObject" Target="../embeddings/oleObject41.bin"/><Relationship Id="rId3" Type="http://schemas.openxmlformats.org/officeDocument/2006/relationships/notesSlide" Target="../notesSlides/notesSlide80.xml"/><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39.wmf"/><Relationship Id="rId2" Type="http://schemas.openxmlformats.org/officeDocument/2006/relationships/slideLayout" Target="../slideLayouts/slideLayout12.xml"/><Relationship Id="rId16" Type="http://schemas.openxmlformats.org/officeDocument/2006/relationships/image" Target="../media/image44.wmf"/><Relationship Id="rId1" Type="http://schemas.openxmlformats.org/officeDocument/2006/relationships/vmlDrawing" Target="../drawings/vmlDrawing15.vml"/><Relationship Id="rId6" Type="http://schemas.openxmlformats.org/officeDocument/2006/relationships/oleObject" Target="../embeddings/oleObject36.bin"/><Relationship Id="rId11" Type="http://schemas.openxmlformats.org/officeDocument/2006/relationships/image" Target="../media/image34.wmf"/><Relationship Id="rId5" Type="http://schemas.openxmlformats.org/officeDocument/2006/relationships/image" Target="../media/image40.wmf"/><Relationship Id="rId15" Type="http://schemas.openxmlformats.org/officeDocument/2006/relationships/oleObject" Target="../embeddings/oleObject40.bin"/><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image" Target="../media/image3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6"/>
          <p:cNvSpPr>
            <a:spLocks noGrp="1"/>
          </p:cNvSpPr>
          <p:nvPr>
            <p:ph type="sldNum" sz="quarter" idx="12"/>
          </p:nvPr>
        </p:nvSpPr>
        <p:spPr/>
        <p:txBody>
          <a:bodyPr/>
          <a:lstStyle/>
          <a:p>
            <a:pPr>
              <a:defRPr/>
            </a:pPr>
            <a:fld id="{1DD49622-52CF-4D0A-A5E3-2402697FE0AA}" type="slidenum">
              <a:rPr lang="en-US"/>
              <a:pPr>
                <a:defRPr/>
              </a:pPr>
              <a:t>1</a:t>
            </a:fld>
            <a:endParaRPr lang="en-US"/>
          </a:p>
        </p:txBody>
      </p:sp>
      <p:sp>
        <p:nvSpPr>
          <p:cNvPr id="57347" name="Rectangle 8"/>
          <p:cNvSpPr>
            <a:spLocks noChangeArrowheads="1"/>
          </p:cNvSpPr>
          <p:nvPr/>
        </p:nvSpPr>
        <p:spPr bwMode="auto">
          <a:xfrm>
            <a:off x="990600" y="1804551"/>
            <a:ext cx="7467600" cy="2585323"/>
          </a:xfrm>
          <a:prstGeom prst="rect">
            <a:avLst/>
          </a:prstGeom>
          <a:noFill/>
          <a:ln w="9525">
            <a:noFill/>
            <a:miter lim="800000"/>
            <a:headEnd/>
            <a:tailEnd/>
          </a:ln>
        </p:spPr>
        <p:txBody>
          <a:bodyPr anchor="ctr">
            <a:spAutoFit/>
          </a:bodyPr>
          <a:lstStyle/>
          <a:p>
            <a:pPr algn="ctr"/>
            <a:r>
              <a:rPr lang="ar-SA" sz="3400" b="1" dirty="0">
                <a:solidFill>
                  <a:srgbClr val="464646"/>
                </a:solidFill>
                <a:effectLst>
                  <a:outerShdw blurRad="31750" dist="25400" dir="5400000" algn="tl" rotWithShape="0">
                    <a:srgbClr val="000000">
                      <a:alpha val="25000"/>
                    </a:srgbClr>
                  </a:outerShdw>
                </a:effectLst>
                <a:latin typeface="Lucida Sans Unicode"/>
                <a:ea typeface="+mj-ea"/>
                <a:cs typeface="Arial"/>
              </a:rPr>
              <a:t>إدارة المزارع (502 قصر)</a:t>
            </a:r>
            <a:br>
              <a:rPr lang="ar-SA" sz="3400" b="1" dirty="0">
                <a:solidFill>
                  <a:srgbClr val="464646"/>
                </a:solidFill>
                <a:effectLst>
                  <a:outerShdw blurRad="31750" dist="25400" dir="5400000" algn="tl" rotWithShape="0">
                    <a:srgbClr val="000000">
                      <a:alpha val="25000"/>
                    </a:srgbClr>
                  </a:outerShdw>
                </a:effectLst>
                <a:latin typeface="Lucida Sans Unicode"/>
                <a:ea typeface="+mj-ea"/>
                <a:cs typeface="Arial"/>
              </a:rPr>
            </a:br>
            <a:r>
              <a:rPr lang="ar-SA" sz="3200" b="1" dirty="0" smtClean="0"/>
              <a:t>الــــــــــــمـخــاطـرة </a:t>
            </a:r>
            <a:r>
              <a:rPr lang="ar-SA" sz="3200" b="1" dirty="0"/>
              <a:t>والـلايـــــــــــقين في الإنتاج الــــــــــــــزراعي</a:t>
            </a:r>
            <a:endParaRPr lang="en-US" sz="3200" b="1" i="1" dirty="0"/>
          </a:p>
          <a:p>
            <a:pPr algn="ctr"/>
            <a:r>
              <a:rPr lang="en-US" sz="3200" b="1" i="1" dirty="0"/>
              <a:t>Risk &amp; Uncertainty in Agricultural Production</a:t>
            </a:r>
            <a:r>
              <a:rPr lang="en-US" sz="3200" dirty="0"/>
              <a:t> </a:t>
            </a:r>
          </a:p>
        </p:txBody>
      </p:sp>
      <p:pic>
        <p:nvPicPr>
          <p:cNvPr id="57348" name="Picture 4" descr="شعار قسم الاقتصاد الزراعي"/>
          <p:cNvPicPr>
            <a:picLocks noChangeAspect="1" noChangeArrowheads="1"/>
          </p:cNvPicPr>
          <p:nvPr/>
        </p:nvPicPr>
        <p:blipFill>
          <a:blip r:embed="rId3" cstate="print"/>
          <a:srcRect/>
          <a:stretch>
            <a:fillRect/>
          </a:stretch>
        </p:blipFill>
        <p:spPr bwMode="auto">
          <a:xfrm>
            <a:off x="0" y="0"/>
            <a:ext cx="1295400" cy="685800"/>
          </a:xfrm>
          <a:prstGeom prst="rect">
            <a:avLst/>
          </a:prstGeom>
          <a:noFill/>
          <a:ln w="9525">
            <a:noFill/>
            <a:miter lim="800000"/>
            <a:headEnd/>
            <a:tailEnd/>
          </a:ln>
        </p:spPr>
      </p:pic>
      <p:sp>
        <p:nvSpPr>
          <p:cNvPr id="5" name="Rectangle 3"/>
          <p:cNvSpPr txBox="1">
            <a:spLocks noChangeArrowheads="1"/>
          </p:cNvSpPr>
          <p:nvPr/>
        </p:nvSpPr>
        <p:spPr bwMode="auto">
          <a:xfrm>
            <a:off x="1828800" y="4306094"/>
            <a:ext cx="60198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1"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1"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1"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1"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1"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6000" indent="0" algn="ctr" rtl="1"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1"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0" marR="0" lvl="0" indent="0" algn="ctr" defTabSz="914400" rtl="1" eaLnBrk="1" fontAlgn="base" latinLnBrk="0" hangingPunct="1">
              <a:lnSpc>
                <a:spcPct val="100000"/>
              </a:lnSpc>
              <a:spcBef>
                <a:spcPts val="400"/>
              </a:spcBef>
              <a:spcAft>
                <a:spcPct val="0"/>
              </a:spcAft>
              <a:buClr>
                <a:srgbClr val="2DA2BF"/>
              </a:buClr>
              <a:buSzPct val="68000"/>
              <a:buFont typeface="Wingdings 3" pitchFamily="18" charset="2"/>
              <a:buNone/>
              <a:tabLst/>
              <a:defRPr/>
            </a:pPr>
            <a:r>
              <a:rPr kumimoji="0" lang="ar-SA" altLang="en-US" sz="2700" b="1" i="0" u="none" strike="noStrike" kern="1200" cap="none" spc="0" normalizeH="0" baseline="0" noProof="0" dirty="0" smtClean="0">
                <a:ln>
                  <a:noFill/>
                </a:ln>
                <a:solidFill>
                  <a:srgbClr val="993300"/>
                </a:solidFill>
                <a:effectLst/>
                <a:uLnTx/>
                <a:uFillTx/>
                <a:latin typeface="Lucida Sans Unicode"/>
                <a:ea typeface="+mn-ea"/>
                <a:cs typeface="Arial"/>
              </a:rPr>
              <a:t>الـدكتور: عماد الدين الفاضل عبد الكريم</a:t>
            </a:r>
            <a:endParaRPr kumimoji="0" lang="en-US" altLang="en-US" sz="2700" b="1" i="0" u="none" strike="noStrike" kern="1200" cap="none" spc="0" normalizeH="0" baseline="0" noProof="0" dirty="0" smtClean="0">
              <a:ln>
                <a:noFill/>
              </a:ln>
              <a:solidFill>
                <a:srgbClr val="993300"/>
              </a:solidFill>
              <a:effectLst/>
              <a:uLnTx/>
              <a:uFillTx/>
              <a:latin typeface="Lucida Sans Unicode"/>
              <a:ea typeface="+mn-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990600"/>
            <a:ext cx="8229600" cy="5143500"/>
          </a:xfrm>
        </p:spPr>
        <p:txBody>
          <a:bodyPr/>
          <a:lstStyle/>
          <a:p>
            <a:pPr marL="609600" indent="-609600" eaLnBrk="1" hangingPunct="1">
              <a:lnSpc>
                <a:spcPct val="90000"/>
              </a:lnSpc>
              <a:buFont typeface="+mj-lt"/>
              <a:buAutoNum type="arabicPeriod"/>
            </a:pPr>
            <a:r>
              <a:rPr lang="ar-SA" altLang="en-US" sz="2400" dirty="0" smtClean="0"/>
              <a:t>رفع المستوى الإقتصادي والاجتماعي للعاملين في المشاريع عن طريق زيادة الإنتاج وتحسين نوعيته بالاعتماد على الجهاز الإداري الفعال القادر على تنسيق الجهود والتفاعل بين الفعاليات والأنشطة المختلفة.</a:t>
            </a:r>
          </a:p>
          <a:p>
            <a:pPr marL="609600" indent="-609600" eaLnBrk="1" hangingPunct="1">
              <a:lnSpc>
                <a:spcPct val="90000"/>
              </a:lnSpc>
              <a:buFont typeface="+mj-lt"/>
              <a:buAutoNum type="arabicPeriod"/>
            </a:pPr>
            <a:r>
              <a:rPr lang="ar-SA" altLang="en-US" sz="2400" dirty="0" smtClean="0"/>
              <a:t>الاستخدام العقلاني للموارد المتاحة في إطار الموارد الوطنية وفي حدود المشروع.</a:t>
            </a:r>
          </a:p>
          <a:p>
            <a:pPr marL="609600" indent="-609600" eaLnBrk="1" hangingPunct="1">
              <a:lnSpc>
                <a:spcPct val="90000"/>
              </a:lnSpc>
              <a:buFont typeface="+mj-lt"/>
              <a:buAutoNum type="arabicPeriod"/>
            </a:pPr>
            <a:r>
              <a:rPr lang="ar-SA" altLang="en-US" sz="2400" dirty="0" smtClean="0"/>
              <a:t>يعتمد علم الإدارة على الجهد الجماعي المنظم لسائر العاملين في الجهاز الإداري في إطار المستويات الإدارية المختلفة بداء من وضع الخطط الإنتاجية، ووضع البرامج الزمنية اللازمة لتنفيذها، ومن ثم مراقبة عملية التنفيذ وتتبعها وتصحيح الانحرافات والأخطاء والتغلب عليها في حال حدوثها.</a:t>
            </a:r>
          </a:p>
          <a:p>
            <a:pPr marL="609600" indent="-609600" eaLnBrk="1" hangingPunct="1">
              <a:lnSpc>
                <a:spcPct val="90000"/>
              </a:lnSpc>
              <a:buFont typeface="+mj-lt"/>
              <a:buAutoNum type="arabicPeriod"/>
            </a:pPr>
            <a:r>
              <a:rPr lang="ar-SA" altLang="en-US" sz="2400" dirty="0" smtClean="0"/>
              <a:t>اتخاذ القرارات الإدارية بالاعتماد على البحوث العلمية والبرمجة الرياضية واختيار البديل الأفضل من بين مجموعة البدائل.</a:t>
            </a:r>
          </a:p>
          <a:p>
            <a:pPr marL="609600" indent="-609600" eaLnBrk="1" hangingPunct="1">
              <a:lnSpc>
                <a:spcPct val="90000"/>
              </a:lnSpc>
              <a:buFont typeface="+mj-lt"/>
              <a:buAutoNum type="arabicPeriod"/>
            </a:pPr>
            <a:r>
              <a:rPr lang="ar-SA" altLang="en-US" sz="2400" dirty="0" smtClean="0"/>
              <a:t>إيجاد الجهاز الإداري القادر على قيادة شؤون المشروع وتسييرها من خلال المعرفة العلمية والعملية لهذا الجهاز.</a:t>
            </a:r>
            <a:endParaRPr lang="en-US" altLang="en-US" sz="2400" dirty="0" smtClean="0">
              <a:cs typeface="Arial" charset="0"/>
            </a:endParaRPr>
          </a:p>
        </p:txBody>
      </p:sp>
      <p:sp>
        <p:nvSpPr>
          <p:cNvPr id="86018" name="Rectangle 2"/>
          <p:cNvSpPr>
            <a:spLocks noGrp="1" noChangeArrowheads="1"/>
          </p:cNvSpPr>
          <p:nvPr>
            <p:ph type="title"/>
          </p:nvPr>
        </p:nvSpPr>
        <p:spPr>
          <a:xfrm>
            <a:off x="457200" y="457200"/>
            <a:ext cx="8229600" cy="584200"/>
          </a:xfrm>
        </p:spPr>
        <p:txBody>
          <a:bodyPr>
            <a:normAutofit fontScale="90000"/>
          </a:bodyPr>
          <a:lstStyle/>
          <a:p>
            <a:pPr algn="r" eaLnBrk="1" fontAlgn="auto" hangingPunct="1">
              <a:spcAft>
                <a:spcPts val="0"/>
              </a:spcAft>
              <a:defRPr/>
            </a:pPr>
            <a:r>
              <a:rPr lang="ar-SA" sz="3200" dirty="0" smtClean="0">
                <a:solidFill>
                  <a:srgbClr val="FF9933"/>
                </a:solidFill>
              </a:rPr>
              <a:t>عموما يسهم </a:t>
            </a:r>
            <a:r>
              <a:rPr lang="ar-SA" sz="3200" dirty="0">
                <a:solidFill>
                  <a:srgbClr val="FF9933"/>
                </a:solidFill>
              </a:rPr>
              <a:t>عـلم الإدارة في تــــحـقـيق الـــــمسائل الـــــــتالية:</a:t>
            </a:r>
            <a:endParaRPr lang="en-US" sz="3200" dirty="0">
              <a:solidFill>
                <a:srgbClr val="FF9933"/>
              </a:solidFill>
            </a:endParaRPr>
          </a:p>
        </p:txBody>
      </p:sp>
    </p:spTree>
    <p:extLst>
      <p:ext uri="{BB962C8B-B14F-4D97-AF65-F5344CB8AC3E}">
        <p14:creationId xmlns:p14="http://schemas.microsoft.com/office/powerpoint/2010/main" val="85078536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6"/>
          <p:cNvSpPr>
            <a:spLocks noGrp="1"/>
          </p:cNvSpPr>
          <p:nvPr>
            <p:ph type="sldNum" sz="quarter" idx="12"/>
          </p:nvPr>
        </p:nvSpPr>
        <p:spPr/>
        <p:txBody>
          <a:bodyPr/>
          <a:lstStyle/>
          <a:p>
            <a:pPr>
              <a:defRPr/>
            </a:pPr>
            <a:fld id="{C1EA8299-CAEE-46D0-872A-B9A14DA847D4}" type="slidenum">
              <a:rPr lang="en-US"/>
              <a:pPr>
                <a:defRPr/>
              </a:pPr>
              <a:t>100</a:t>
            </a:fld>
            <a:endParaRPr lang="en-US"/>
          </a:p>
        </p:txBody>
      </p:sp>
      <p:sp>
        <p:nvSpPr>
          <p:cNvPr id="68403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4344" name="Rectangle 3"/>
          <p:cNvSpPr>
            <a:spLocks noGrp="1"/>
          </p:cNvSpPr>
          <p:nvPr>
            <p:ph type="body" sz="half" idx="1"/>
          </p:nvPr>
        </p:nvSpPr>
        <p:spPr>
          <a:xfrm>
            <a:off x="457200" y="1481138"/>
            <a:ext cx="8153400" cy="1109662"/>
          </a:xfrm>
        </p:spPr>
        <p:txBody>
          <a:bodyPr/>
          <a:lstStyle/>
          <a:p>
            <a:pPr marL="623888" indent="-514350" algn="r" rtl="1">
              <a:lnSpc>
                <a:spcPct val="90000"/>
              </a:lnSpc>
              <a:buFont typeface="Wingdings 3" pitchFamily="18" charset="2"/>
              <a:buNone/>
            </a:pPr>
            <a:r>
              <a:rPr lang="ar-SA" sz="2300" smtClean="0"/>
              <a:t>يمكن دمج نتائج الاحتمالات اللاحقة لحالة الطبيعة و مصفوفة العوائد من الجدول الأساسي للحصول على الجدول التالي والذي يمكن به معرفة الخطة الاستراتيجية للاختيار بين البدائل</a:t>
            </a:r>
            <a:r>
              <a:rPr lang="en-US" sz="2300" smtClean="0">
                <a:cs typeface="Arial" charset="0"/>
              </a:rPr>
              <a:t>.</a:t>
            </a:r>
            <a:endParaRPr lang="en-US" sz="2300" smtClean="0"/>
          </a:p>
        </p:txBody>
      </p:sp>
      <p:graphicFrame>
        <p:nvGraphicFramePr>
          <p:cNvPr id="14338" name="Object 9"/>
          <p:cNvGraphicFramePr>
            <a:graphicFrameLocks noChangeAspect="1"/>
          </p:cNvGraphicFramePr>
          <p:nvPr/>
        </p:nvGraphicFramePr>
        <p:xfrm>
          <a:off x="1219200" y="3962400"/>
          <a:ext cx="152400" cy="212725"/>
        </p:xfrm>
        <a:graphic>
          <a:graphicData uri="http://schemas.openxmlformats.org/presentationml/2006/ole">
            <mc:AlternateContent xmlns:mc="http://schemas.openxmlformats.org/markup-compatibility/2006">
              <mc:Choice xmlns:v="urn:schemas-microsoft-com:vml" Requires="v">
                <p:oleObj spid="_x0000_s14650" name="Equation" r:id="rId4" imgW="152268" imgH="215713" progId="Equation.3">
                  <p:embed/>
                </p:oleObj>
              </mc:Choice>
              <mc:Fallback>
                <p:oleObj name="Equation" r:id="rId4" imgW="152268" imgH="215713"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962400"/>
                        <a:ext cx="1524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5" name="Picture 8"/>
          <p:cNvPicPr>
            <a:picLocks noChangeAspect="1" noChangeArrowheads="1"/>
          </p:cNvPicPr>
          <p:nvPr/>
        </p:nvPicPr>
        <p:blipFill>
          <a:blip r:embed="rId6" cstate="print"/>
          <a:srcRect/>
          <a:stretch>
            <a:fillRect/>
          </a:stretch>
        </p:blipFill>
        <p:spPr bwMode="auto">
          <a:xfrm>
            <a:off x="1219200" y="4419600"/>
            <a:ext cx="168275" cy="212725"/>
          </a:xfrm>
          <a:prstGeom prst="rect">
            <a:avLst/>
          </a:prstGeom>
          <a:noFill/>
          <a:ln w="9525">
            <a:noFill/>
            <a:miter lim="800000"/>
            <a:headEnd/>
            <a:tailEnd/>
          </a:ln>
        </p:spPr>
      </p:pic>
      <p:pic>
        <p:nvPicPr>
          <p:cNvPr id="14346" name="Picture 7"/>
          <p:cNvPicPr>
            <a:picLocks noChangeAspect="1" noChangeArrowheads="1"/>
          </p:cNvPicPr>
          <p:nvPr/>
        </p:nvPicPr>
        <p:blipFill>
          <a:blip r:embed="rId7" cstate="print"/>
          <a:srcRect/>
          <a:stretch>
            <a:fillRect/>
          </a:stretch>
        </p:blipFill>
        <p:spPr bwMode="auto">
          <a:xfrm>
            <a:off x="1219200" y="4876800"/>
            <a:ext cx="168275" cy="228600"/>
          </a:xfrm>
          <a:prstGeom prst="rect">
            <a:avLst/>
          </a:prstGeom>
          <a:noFill/>
          <a:ln w="9525">
            <a:noFill/>
            <a:miter lim="800000"/>
            <a:headEnd/>
            <a:tailEnd/>
          </a:ln>
        </p:spPr>
      </p:pic>
      <p:sp>
        <p:nvSpPr>
          <p:cNvPr id="14347" name="Rectangle 16"/>
          <p:cNvSpPr>
            <a:spLocks noChangeArrowheads="1"/>
          </p:cNvSpPr>
          <p:nvPr/>
        </p:nvSpPr>
        <p:spPr bwMode="auto">
          <a:xfrm>
            <a:off x="1760538" y="2076450"/>
            <a:ext cx="803275" cy="0"/>
          </a:xfrm>
          <a:prstGeom prst="rect">
            <a:avLst/>
          </a:prstGeom>
          <a:solidFill>
            <a:srgbClr val="E6E6E6"/>
          </a:solidFill>
          <a:ln w="9525">
            <a:noFill/>
            <a:miter lim="800000"/>
            <a:headEnd/>
            <a:tailEnd/>
          </a:ln>
        </p:spPr>
        <p:txBody>
          <a:bodyPr wrap="none" anchor="ctr">
            <a:spAutoFit/>
          </a:bodyPr>
          <a:lstStyle/>
          <a:p>
            <a:endParaRPr lang="ar-SA"/>
          </a:p>
        </p:txBody>
      </p:sp>
      <p:sp>
        <p:nvSpPr>
          <p:cNvPr id="14348" name="Rectangle 18"/>
          <p:cNvSpPr>
            <a:spLocks noChangeArrowheads="1"/>
          </p:cNvSpPr>
          <p:nvPr/>
        </p:nvSpPr>
        <p:spPr bwMode="auto">
          <a:xfrm>
            <a:off x="1760538" y="2076450"/>
            <a:ext cx="803275" cy="0"/>
          </a:xfrm>
          <a:prstGeom prst="rect">
            <a:avLst/>
          </a:prstGeom>
          <a:solidFill>
            <a:srgbClr val="E6E6E6"/>
          </a:solidFill>
          <a:ln w="9525">
            <a:noFill/>
            <a:miter lim="800000"/>
            <a:headEnd/>
            <a:tailEnd/>
          </a:ln>
        </p:spPr>
        <p:txBody>
          <a:bodyPr wrap="none" anchor="ctr">
            <a:spAutoFit/>
          </a:bodyPr>
          <a:lstStyle/>
          <a:p>
            <a:endParaRPr lang="ar-SA"/>
          </a:p>
        </p:txBody>
      </p:sp>
      <p:sp>
        <p:nvSpPr>
          <p:cNvPr id="14349" name="Rectangle 20"/>
          <p:cNvSpPr>
            <a:spLocks noChangeArrowheads="1"/>
          </p:cNvSpPr>
          <p:nvPr/>
        </p:nvSpPr>
        <p:spPr bwMode="auto">
          <a:xfrm>
            <a:off x="1760538" y="2076450"/>
            <a:ext cx="803275" cy="0"/>
          </a:xfrm>
          <a:prstGeom prst="rect">
            <a:avLst/>
          </a:prstGeom>
          <a:solidFill>
            <a:srgbClr val="E6E6E6"/>
          </a:solidFill>
          <a:ln w="9525">
            <a:noFill/>
            <a:miter lim="800000"/>
            <a:headEnd/>
            <a:tailEnd/>
          </a:ln>
        </p:spPr>
        <p:txBody>
          <a:bodyPr wrap="none" anchor="ctr">
            <a:spAutoFit/>
          </a:bodyPr>
          <a:lstStyle/>
          <a:p>
            <a:endParaRPr lang="ar-SA"/>
          </a:p>
        </p:txBody>
      </p:sp>
      <p:sp>
        <p:nvSpPr>
          <p:cNvPr id="14350" name="Rectangle 31"/>
          <p:cNvSpPr>
            <a:spLocks noChangeArrowheads="1"/>
          </p:cNvSpPr>
          <p:nvPr/>
        </p:nvSpPr>
        <p:spPr bwMode="auto">
          <a:xfrm>
            <a:off x="1325563" y="3886200"/>
            <a:ext cx="43815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جيد </a:t>
            </a:r>
            <a:endParaRPr lang="ar-SA">
              <a:ea typeface="Times New Roman" pitchFamily="18" charset="0"/>
              <a:cs typeface="Simplified Arabic" pitchFamily="2" charset="-78"/>
            </a:endParaRPr>
          </a:p>
        </p:txBody>
      </p:sp>
      <p:sp>
        <p:nvSpPr>
          <p:cNvPr id="14351" name="Rectangle 39"/>
          <p:cNvSpPr>
            <a:spLocks noChangeArrowheads="1"/>
          </p:cNvSpPr>
          <p:nvPr/>
        </p:nvSpPr>
        <p:spPr bwMode="auto">
          <a:xfrm>
            <a:off x="1270000" y="4419600"/>
            <a:ext cx="549275"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عادي </a:t>
            </a:r>
            <a:endParaRPr lang="ar-SA">
              <a:ea typeface="Times New Roman" pitchFamily="18" charset="0"/>
              <a:cs typeface="Simplified Arabic" pitchFamily="2" charset="-78"/>
            </a:endParaRPr>
          </a:p>
        </p:txBody>
      </p:sp>
      <p:sp>
        <p:nvSpPr>
          <p:cNvPr id="14352" name="Rectangle 47"/>
          <p:cNvSpPr>
            <a:spLocks noChangeArrowheads="1"/>
          </p:cNvSpPr>
          <p:nvPr/>
        </p:nvSpPr>
        <p:spPr bwMode="auto">
          <a:xfrm>
            <a:off x="1379538" y="4876800"/>
            <a:ext cx="48260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سيئ </a:t>
            </a:r>
            <a:endParaRPr lang="ar-SA">
              <a:ea typeface="Times New Roman" pitchFamily="18" charset="0"/>
              <a:cs typeface="Simplified Arabic" pitchFamily="2" charset="-78"/>
            </a:endParaRPr>
          </a:p>
        </p:txBody>
      </p:sp>
      <p:graphicFrame>
        <p:nvGraphicFramePr>
          <p:cNvPr id="684281" name="Group 249"/>
          <p:cNvGraphicFramePr>
            <a:graphicFrameLocks noGrp="1"/>
          </p:cNvGraphicFramePr>
          <p:nvPr>
            <p:extLst>
              <p:ext uri="{D42A27DB-BD31-4B8C-83A1-F6EECF244321}">
                <p14:modId xmlns:p14="http://schemas.microsoft.com/office/powerpoint/2010/main" val="3579677915"/>
              </p:ext>
            </p:extLst>
          </p:nvPr>
        </p:nvGraphicFramePr>
        <p:xfrm>
          <a:off x="990600" y="2667000"/>
          <a:ext cx="7239000" cy="3124202"/>
        </p:xfrm>
        <a:graphic>
          <a:graphicData uri="http://schemas.openxmlformats.org/drawingml/2006/table">
            <a:tbl>
              <a:tblPr rtl="1"/>
              <a:tblGrid>
                <a:gridCol w="1033462"/>
                <a:gridCol w="1035050"/>
                <a:gridCol w="1033463"/>
                <a:gridCol w="1035050"/>
                <a:gridCol w="1033462"/>
                <a:gridCol w="1035050"/>
                <a:gridCol w="1033463"/>
              </a:tblGrid>
              <a:tr h="349250">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الاحتمالات اللاحقة لحالة الطبيعة</a:t>
                      </a:r>
                      <a:endParaRPr kumimoji="0" lang="ar-SA" sz="1800" b="0" i="0" u="none" strike="noStrike" cap="none" normalizeH="0" baseline="0" dirty="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البدائل</a:t>
                      </a:r>
                      <a:endParaRPr kumimoji="0" lang="ar-SA"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حالات الطبيعة</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State of Nature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73660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0" i="0"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0" i="0"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0" i="0"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5095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0.75</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0.45</a:t>
                      </a:r>
                      <a:endParaRPr kumimoji="0" lang="en-US" sz="1800" b="0" i="0" u="none" strike="noStrike" cap="none" normalizeH="0" baseline="0" dirty="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0.55</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dirty="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1.00</a:t>
                      </a:r>
                      <a:endParaRPr kumimoji="0" lang="en-US" sz="1800" b="0" i="0" u="none" strike="noStrike" cap="none" normalizeH="0" baseline="0" dirty="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dirty="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408" name="Rectangle 25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39" name="Object 250"/>
          <p:cNvGraphicFramePr>
            <a:graphicFrameLocks noChangeAspect="1"/>
          </p:cNvGraphicFramePr>
          <p:nvPr/>
        </p:nvGraphicFramePr>
        <p:xfrm>
          <a:off x="5257800" y="3276600"/>
          <a:ext cx="609600" cy="228600"/>
        </p:xfrm>
        <a:graphic>
          <a:graphicData uri="http://schemas.openxmlformats.org/presentationml/2006/ole">
            <mc:AlternateContent xmlns:mc="http://schemas.openxmlformats.org/markup-compatibility/2006">
              <mc:Choice xmlns:v="urn:schemas-microsoft-com:vml" Requires="v">
                <p:oleObj spid="_x0000_s14651" name="Equation" r:id="rId8" imgW="609600" imgH="228600" progId="Equation.3">
                  <p:embed/>
                </p:oleObj>
              </mc:Choice>
              <mc:Fallback>
                <p:oleObj name="Equation" r:id="rId8" imgW="609600" imgH="228600" progId="Equation.3">
                  <p:embed/>
                  <p:pic>
                    <p:nvPicPr>
                      <p:cNvPr id="0" name="Object 2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276600"/>
                        <a:ext cx="609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09" name="Rectangle 25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40" name="Object 252"/>
          <p:cNvGraphicFramePr>
            <a:graphicFrameLocks noChangeAspect="1"/>
          </p:cNvGraphicFramePr>
          <p:nvPr/>
        </p:nvGraphicFramePr>
        <p:xfrm>
          <a:off x="6324600" y="3276600"/>
          <a:ext cx="625475" cy="228600"/>
        </p:xfrm>
        <a:graphic>
          <a:graphicData uri="http://schemas.openxmlformats.org/presentationml/2006/ole">
            <mc:AlternateContent xmlns:mc="http://schemas.openxmlformats.org/markup-compatibility/2006">
              <mc:Choice xmlns:v="urn:schemas-microsoft-com:vml" Requires="v">
                <p:oleObj spid="_x0000_s14652" name="Equation" r:id="rId10" imgW="622030" imgH="228501" progId="Equation.3">
                  <p:embed/>
                </p:oleObj>
              </mc:Choice>
              <mc:Fallback>
                <p:oleObj name="Equation" r:id="rId10" imgW="622030" imgH="228501" progId="Equation.3">
                  <p:embed/>
                  <p:pic>
                    <p:nvPicPr>
                      <p:cNvPr id="0" name="Object 2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276600"/>
                        <a:ext cx="6254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10" name="Rectangle 25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41" name="Object 254"/>
          <p:cNvGraphicFramePr>
            <a:graphicFrameLocks noChangeAspect="1"/>
          </p:cNvGraphicFramePr>
          <p:nvPr/>
        </p:nvGraphicFramePr>
        <p:xfrm>
          <a:off x="7391400" y="3276600"/>
          <a:ext cx="625475" cy="228600"/>
        </p:xfrm>
        <a:graphic>
          <a:graphicData uri="http://schemas.openxmlformats.org/presentationml/2006/ole">
            <mc:AlternateContent xmlns:mc="http://schemas.openxmlformats.org/markup-compatibility/2006">
              <mc:Choice xmlns:v="urn:schemas-microsoft-com:vml" Requires="v">
                <p:oleObj spid="_x0000_s14653" name="Equation" r:id="rId12" imgW="622030" imgH="228501" progId="Equation.3">
                  <p:embed/>
                </p:oleObj>
              </mc:Choice>
              <mc:Fallback>
                <p:oleObj name="Equation" r:id="rId12" imgW="622030" imgH="228501" progId="Equation.3">
                  <p:embed/>
                  <p:pic>
                    <p:nvPicPr>
                      <p:cNvPr id="0" name="Object 2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3276600"/>
                        <a:ext cx="6254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p:cNvSpPr>
            <a:spLocks noGrp="1"/>
          </p:cNvSpPr>
          <p:nvPr>
            <p:ph type="sldNum" sz="quarter" idx="12"/>
          </p:nvPr>
        </p:nvSpPr>
        <p:spPr/>
        <p:txBody>
          <a:bodyPr/>
          <a:lstStyle/>
          <a:p>
            <a:pPr>
              <a:defRPr/>
            </a:pPr>
            <a:fld id="{84B8E9A2-7D45-43A8-92D5-59033C42D265}" type="slidenum">
              <a:rPr lang="en-US"/>
              <a:pPr>
                <a:defRPr/>
              </a:pPr>
              <a:t>101</a:t>
            </a:fld>
            <a:endParaRPr lang="en-US"/>
          </a:p>
        </p:txBody>
      </p:sp>
      <p:sp>
        <p:nvSpPr>
          <p:cNvPr id="68608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5365" name="Rectangle 3"/>
          <p:cNvSpPr>
            <a:spLocks noGrp="1"/>
          </p:cNvSpPr>
          <p:nvPr>
            <p:ph type="body" sz="half" idx="1"/>
          </p:nvPr>
        </p:nvSpPr>
        <p:spPr>
          <a:xfrm>
            <a:off x="457200" y="1481138"/>
            <a:ext cx="8153400" cy="4157662"/>
          </a:xfrm>
        </p:spPr>
        <p:txBody>
          <a:bodyPr/>
          <a:lstStyle/>
          <a:p>
            <a:pPr marL="623888" indent="-514350" algn="r" rtl="1">
              <a:lnSpc>
                <a:spcPct val="90000"/>
              </a:lnSpc>
              <a:buFont typeface="Wingdings 3" pitchFamily="18" charset="2"/>
              <a:buNone/>
            </a:pPr>
            <a:r>
              <a:rPr lang="ar-SA" sz="2300" smtClean="0"/>
              <a:t>لدراسة فائدة التنبؤ بالأسعار نوجد أولاً المنفعة المتوقعة لكل بديل وفقاً للمستوى السعري المتنبأ به، وبالتالي فإنه يمكن تحديد التصرف (البديل) الأمثل لكل حالة طبيعة (الأسعار) كل على حده ومن ثم اختيار التصرف الأمثل كالتالي</a:t>
            </a:r>
            <a:r>
              <a:rPr lang="en-US" sz="2300" smtClean="0">
                <a:cs typeface="Arial" charset="0"/>
              </a:rPr>
              <a:t>:</a:t>
            </a:r>
            <a:r>
              <a:rPr lang="en-US" sz="2300" smtClean="0"/>
              <a:t> </a:t>
            </a:r>
            <a:endParaRPr lang="ar-SA" sz="2300" smtClean="0"/>
          </a:p>
          <a:p>
            <a:pPr marL="623888" indent="-514350" algn="r" rtl="1">
              <a:lnSpc>
                <a:spcPct val="90000"/>
              </a:lnSpc>
              <a:buFontTx/>
              <a:buNone/>
            </a:pPr>
            <a:endParaRPr lang="ar-SA" sz="2300" smtClean="0"/>
          </a:p>
          <a:p>
            <a:pPr marL="623888" indent="-514350" algn="r" rtl="1">
              <a:lnSpc>
                <a:spcPct val="90000"/>
              </a:lnSpc>
              <a:buFontTx/>
              <a:buChar char="-"/>
            </a:pPr>
            <a:endParaRPr lang="en-US" sz="2300" smtClean="0">
              <a:cs typeface="Arial" charset="0"/>
            </a:endParaRPr>
          </a:p>
        </p:txBody>
      </p:sp>
      <p:sp>
        <p:nvSpPr>
          <p:cNvPr id="15366" name="Rectangle 8"/>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graphicFrame>
        <p:nvGraphicFramePr>
          <p:cNvPr id="686204" name="Group 124"/>
          <p:cNvGraphicFramePr>
            <a:graphicFrameLocks noGrp="1"/>
          </p:cNvGraphicFramePr>
          <p:nvPr/>
        </p:nvGraphicFramePr>
        <p:xfrm>
          <a:off x="1295400" y="2971800"/>
          <a:ext cx="6324600" cy="2590801"/>
        </p:xfrm>
        <a:graphic>
          <a:graphicData uri="http://schemas.openxmlformats.org/drawingml/2006/table">
            <a:tbl>
              <a:tblPr rtl="1"/>
              <a:tblGrid>
                <a:gridCol w="1265237"/>
                <a:gridCol w="1263650"/>
                <a:gridCol w="1265238"/>
                <a:gridCol w="1263650"/>
                <a:gridCol w="1266825"/>
              </a:tblGrid>
              <a:tr h="10842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المستوى السعري</a:t>
                      </a:r>
                      <a:endParaRPr kumimoji="0" lang="ar-SA"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-4250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-1250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5032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0.24</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4750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5016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0.44</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10050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8100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2100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15403" name="Rectangle 12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362" name="Object 125"/>
          <p:cNvGraphicFramePr>
            <a:graphicFrameLocks noChangeAspect="1"/>
          </p:cNvGraphicFramePr>
          <p:nvPr/>
        </p:nvGraphicFramePr>
        <p:xfrm>
          <a:off x="6629400" y="3352800"/>
          <a:ext cx="625475" cy="360363"/>
        </p:xfrm>
        <a:graphic>
          <a:graphicData uri="http://schemas.openxmlformats.org/presentationml/2006/ole">
            <mc:AlternateContent xmlns:mc="http://schemas.openxmlformats.org/markup-compatibility/2006">
              <mc:Choice xmlns:v="urn:schemas-microsoft-com:vml" Requires="v">
                <p:oleObj spid="_x0000_s15440" name="Equation" r:id="rId4" imgW="393529" imgH="228501" progId="Equation.3">
                  <p:embed/>
                </p:oleObj>
              </mc:Choice>
              <mc:Fallback>
                <p:oleObj name="Equation" r:id="rId4" imgW="393529" imgH="228501" progId="Equation.3">
                  <p:embed/>
                  <p:pic>
                    <p:nvPicPr>
                      <p:cNvPr id="0" name="Object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352800"/>
                        <a:ext cx="62547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985AF12-B84F-48B4-B5AA-E5A5A1C42519}" type="slidenum">
              <a:rPr lang="en-US"/>
              <a:pPr>
                <a:defRPr/>
              </a:pPr>
              <a:t>102</a:t>
            </a:fld>
            <a:endParaRPr lang="en-US"/>
          </a:p>
        </p:txBody>
      </p:sp>
      <p:sp>
        <p:nvSpPr>
          <p:cNvPr id="68813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6389" name="Rectangle 3"/>
          <p:cNvSpPr>
            <a:spLocks noGrp="1"/>
          </p:cNvSpPr>
          <p:nvPr>
            <p:ph type="body" sz="half" idx="1"/>
          </p:nvPr>
        </p:nvSpPr>
        <p:spPr>
          <a:xfrm>
            <a:off x="457200" y="1447800"/>
            <a:ext cx="8153400" cy="1185863"/>
          </a:xfrm>
        </p:spPr>
        <p:txBody>
          <a:bodyPr/>
          <a:lstStyle/>
          <a:p>
            <a:pPr marL="623888" indent="-514350" algn="r" rtl="1">
              <a:lnSpc>
                <a:spcPct val="90000"/>
              </a:lnSpc>
            </a:pPr>
            <a:r>
              <a:rPr lang="ar-SA" sz="2300" smtClean="0"/>
              <a:t>تمثل</a:t>
            </a:r>
            <a:r>
              <a:rPr lang="ar-SA" sz="2300" i="1" smtClean="0"/>
              <a:t> </a:t>
            </a:r>
            <a:r>
              <a:rPr lang="en-US" sz="2300" i="1" smtClean="0">
                <a:solidFill>
                  <a:srgbClr val="0033CC"/>
                </a:solidFill>
                <a:cs typeface="Arial" charset="0"/>
              </a:rPr>
              <a:t>ajZi</a:t>
            </a:r>
            <a:r>
              <a:rPr lang="en-US" sz="2300" i="1" smtClean="0">
                <a:cs typeface="Arial" charset="0"/>
              </a:rPr>
              <a:t> </a:t>
            </a:r>
            <a:r>
              <a:rPr lang="ar-SA" sz="2300" smtClean="0"/>
              <a:t>المنفعة</a:t>
            </a:r>
            <a:r>
              <a:rPr lang="ar-SA" sz="2300" i="1" smtClean="0"/>
              <a:t> </a:t>
            </a:r>
            <a:r>
              <a:rPr lang="ar-SA" sz="2300" smtClean="0"/>
              <a:t>المتوقعة عند اختيار البديل</a:t>
            </a:r>
            <a:r>
              <a:rPr lang="ar-SA" sz="2300" smtClean="0">
                <a:solidFill>
                  <a:srgbClr val="0033CC"/>
                </a:solidFill>
              </a:rPr>
              <a:t> </a:t>
            </a:r>
            <a:r>
              <a:rPr lang="en-US" sz="2300" i="1" smtClean="0">
                <a:solidFill>
                  <a:srgbClr val="0033CC"/>
                </a:solidFill>
                <a:cs typeface="Arial" charset="0"/>
              </a:rPr>
              <a:t>Aj</a:t>
            </a:r>
            <a:r>
              <a:rPr lang="ar-SA" sz="2300" smtClean="0"/>
              <a:t> وحدوث المستوى السعري </a:t>
            </a:r>
            <a:r>
              <a:rPr lang="en-US" sz="2300" i="1" smtClean="0">
                <a:solidFill>
                  <a:srgbClr val="0033CC"/>
                </a:solidFill>
                <a:cs typeface="Arial" charset="0"/>
              </a:rPr>
              <a:t>Zi</a:t>
            </a:r>
            <a:r>
              <a:rPr lang="en-US" sz="2300" i="1" smtClean="0">
                <a:cs typeface="Arial" charset="0"/>
              </a:rPr>
              <a:t> </a:t>
            </a:r>
            <a:r>
              <a:rPr lang="ar-SA" sz="2300" smtClean="0"/>
              <a:t>بصرف النظر عن حالة المناخ، والتي حسبت كالتالي:</a:t>
            </a:r>
            <a:r>
              <a:rPr lang="en-US" sz="2300" smtClean="0"/>
              <a:t> </a:t>
            </a:r>
            <a:endParaRPr lang="ar-SA" sz="2300" smtClean="0"/>
          </a:p>
          <a:p>
            <a:pPr marL="623888" indent="-514350" algn="r" rtl="1">
              <a:lnSpc>
                <a:spcPct val="90000"/>
              </a:lnSpc>
              <a:buFontTx/>
              <a:buNone/>
            </a:pPr>
            <a:endParaRPr lang="ar-SA" sz="2300" smtClean="0"/>
          </a:p>
          <a:p>
            <a:pPr marL="623888" indent="-514350" algn="r" rtl="1">
              <a:lnSpc>
                <a:spcPct val="90000"/>
              </a:lnSpc>
              <a:buFontTx/>
              <a:buChar char="-"/>
            </a:pPr>
            <a:endParaRPr lang="en-US" sz="2300" smtClean="0">
              <a:cs typeface="Arial" charset="0"/>
            </a:endParaRPr>
          </a:p>
        </p:txBody>
      </p:sp>
      <p:sp>
        <p:nvSpPr>
          <p:cNvPr id="16390"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6391" name="Rectangle 44"/>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386" name="Object 43"/>
          <p:cNvGraphicFramePr>
            <a:graphicFrameLocks noChangeAspect="1"/>
          </p:cNvGraphicFramePr>
          <p:nvPr/>
        </p:nvGraphicFramePr>
        <p:xfrm>
          <a:off x="1143000" y="2286000"/>
          <a:ext cx="6934200" cy="3505200"/>
        </p:xfrm>
        <a:graphic>
          <a:graphicData uri="http://schemas.openxmlformats.org/presentationml/2006/ole">
            <mc:AlternateContent xmlns:mc="http://schemas.openxmlformats.org/markup-compatibility/2006">
              <mc:Choice xmlns:v="urn:schemas-microsoft-com:vml" Requires="v">
                <p:oleObj spid="_x0000_s16464" name="Equation" r:id="rId4" imgW="3479800" imgH="2082800" progId="Equation.3">
                  <p:embed/>
                </p:oleObj>
              </mc:Choice>
              <mc:Fallback>
                <p:oleObj name="Equation" r:id="rId4" imgW="3479800" imgH="2082800" progId="Equation.3">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69342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1FA71D8-7393-437C-8E32-843117B74CDF}" type="slidenum">
              <a:rPr lang="en-US"/>
              <a:pPr>
                <a:defRPr/>
              </a:pPr>
              <a:t>103</a:t>
            </a:fld>
            <a:endParaRPr lang="en-US"/>
          </a:p>
        </p:txBody>
      </p:sp>
      <p:sp>
        <p:nvSpPr>
          <p:cNvPr id="69017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93188" name="Rectangle 3"/>
          <p:cNvSpPr>
            <a:spLocks noGrp="1"/>
          </p:cNvSpPr>
          <p:nvPr>
            <p:ph type="body" sz="half" idx="1"/>
          </p:nvPr>
        </p:nvSpPr>
        <p:spPr>
          <a:xfrm>
            <a:off x="228600" y="1447800"/>
            <a:ext cx="8382000" cy="3810000"/>
          </a:xfrm>
        </p:spPr>
        <p:txBody>
          <a:bodyPr/>
          <a:lstStyle/>
          <a:p>
            <a:pPr marL="623888" indent="-514350" algn="r" rtl="1">
              <a:lnSpc>
                <a:spcPct val="90000"/>
              </a:lnSpc>
              <a:buFont typeface="Wingdings 3" pitchFamily="18" charset="2"/>
              <a:buNone/>
            </a:pPr>
            <a:r>
              <a:rPr lang="ar-SA" sz="2400" smtClean="0"/>
              <a:t>الإستراتيجية المثلى باستخدام نظرية بيز لكل مستوى سعري هي:</a:t>
            </a:r>
          </a:p>
          <a:p>
            <a:pPr marL="1030288" lvl="2" indent="-400050" algn="r" rtl="1">
              <a:lnSpc>
                <a:spcPct val="90000"/>
              </a:lnSpc>
            </a:pPr>
            <a:r>
              <a:rPr lang="ar-SA" sz="2400" smtClean="0">
                <a:latin typeface="Arial" charset="0"/>
              </a:rPr>
              <a:t>عندما تكون الأسعار المنخفضة قد تم توقعها فإننا نختار التصرف </a:t>
            </a:r>
            <a:r>
              <a:rPr lang="en-US" sz="2400" b="1" i="1" smtClean="0">
                <a:latin typeface="Arial" charset="0"/>
                <a:cs typeface="Arial" charset="0"/>
              </a:rPr>
              <a:t>A1</a:t>
            </a:r>
            <a:endParaRPr lang="ar-SA" sz="2400" smtClean="0">
              <a:latin typeface="Arial" charset="0"/>
            </a:endParaRPr>
          </a:p>
          <a:p>
            <a:pPr marL="1030288" lvl="2" indent="-400050" algn="r" rtl="1">
              <a:lnSpc>
                <a:spcPct val="90000"/>
              </a:lnSpc>
            </a:pPr>
            <a:r>
              <a:rPr lang="ar-SA" sz="2400" smtClean="0">
                <a:latin typeface="Arial" charset="0"/>
              </a:rPr>
              <a:t>عندما تكون الأسعار المتوسطة قد تم توقعها فإننا نختار التصرف</a:t>
            </a:r>
            <a:r>
              <a:rPr lang="ar-SA" sz="2400" b="1" i="1" smtClean="0">
                <a:latin typeface="Arial" charset="0"/>
              </a:rPr>
              <a:t> </a:t>
            </a:r>
            <a:r>
              <a:rPr lang="en-US" sz="2400" b="1" i="1" smtClean="0">
                <a:latin typeface="Arial" charset="0"/>
                <a:cs typeface="Arial" charset="0"/>
              </a:rPr>
              <a:t>A2</a:t>
            </a:r>
            <a:endParaRPr lang="ar-SA" sz="2400" smtClean="0">
              <a:latin typeface="Arial" charset="0"/>
            </a:endParaRPr>
          </a:p>
          <a:p>
            <a:pPr marL="1030288" lvl="2" indent="-400050" algn="r" rtl="1">
              <a:lnSpc>
                <a:spcPct val="90000"/>
              </a:lnSpc>
            </a:pPr>
            <a:r>
              <a:rPr lang="ar-SA" sz="2400" smtClean="0">
                <a:latin typeface="Arial" charset="0"/>
              </a:rPr>
              <a:t>عندما تكون الأسعار المرتفعة قد تم توقعها فإننا نختار التصرف</a:t>
            </a:r>
            <a:r>
              <a:rPr lang="ar-SA" sz="2400" b="1" i="1" smtClean="0">
                <a:latin typeface="Arial" charset="0"/>
              </a:rPr>
              <a:t> </a:t>
            </a:r>
            <a:r>
              <a:rPr lang="en-US" sz="2400" b="1" i="1" smtClean="0">
                <a:latin typeface="Arial" charset="0"/>
                <a:cs typeface="Arial" charset="0"/>
              </a:rPr>
              <a:t>A3</a:t>
            </a:r>
          </a:p>
          <a:p>
            <a:pPr marL="1030288" lvl="2" indent="-400050" algn="r" rtl="1">
              <a:lnSpc>
                <a:spcPct val="90000"/>
              </a:lnSpc>
            </a:pPr>
            <a:endParaRPr lang="en-US" sz="2400" b="1" i="1" smtClean="0">
              <a:cs typeface="Arial" charset="0"/>
            </a:endParaRPr>
          </a:p>
          <a:p>
            <a:pPr marL="1030288" lvl="2" indent="-400050" algn="r" rtl="1">
              <a:lnSpc>
                <a:spcPct val="90000"/>
              </a:lnSpc>
              <a:buFont typeface="Wingdings 2" pitchFamily="18" charset="2"/>
              <a:buNone/>
            </a:pPr>
            <a:endParaRPr lang="en-US" sz="2400" b="1" i="1" smtClean="0">
              <a:cs typeface="Arial" charset="0"/>
            </a:endParaRPr>
          </a:p>
        </p:txBody>
      </p:sp>
      <p:sp>
        <p:nvSpPr>
          <p:cNvPr id="93189"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3190" name="Rectangle 5"/>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5E379C3-A28F-4C5F-997C-A7B3B48D7028}" type="slidenum">
              <a:rPr lang="en-US"/>
              <a:pPr>
                <a:defRPr/>
              </a:pPr>
              <a:t>104</a:t>
            </a:fld>
            <a:endParaRPr lang="en-US"/>
          </a:p>
        </p:txBody>
      </p:sp>
      <p:sp>
        <p:nvSpPr>
          <p:cNvPr id="69222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94212" name="Rectangle 3"/>
          <p:cNvSpPr>
            <a:spLocks noGrp="1"/>
          </p:cNvSpPr>
          <p:nvPr>
            <p:ph type="body" sz="half" idx="1"/>
          </p:nvPr>
        </p:nvSpPr>
        <p:spPr>
          <a:xfrm>
            <a:off x="228600" y="1447800"/>
            <a:ext cx="8382000" cy="4648200"/>
          </a:xfrm>
        </p:spPr>
        <p:txBody>
          <a:bodyPr/>
          <a:lstStyle/>
          <a:p>
            <a:pPr marL="1030288" lvl="2" indent="-400050" algn="r" rtl="1">
              <a:lnSpc>
                <a:spcPct val="90000"/>
              </a:lnSpc>
            </a:pPr>
            <a:r>
              <a:rPr lang="ar-SA" sz="2400" smtClean="0"/>
              <a:t>عند توفر المعلومات عن الاحتمالات المسبقة فقط، وعدم إجراء التنبؤ بالمستويات السعرية كانت المنفعة المتوقعة عند اختيار البديل الثاني </a:t>
            </a:r>
            <a:r>
              <a:rPr lang="en-US" sz="2400" smtClean="0">
                <a:cs typeface="Arial" charset="0"/>
              </a:rPr>
              <a:t>A2</a:t>
            </a:r>
            <a:r>
              <a:rPr lang="ar-SA" sz="2400" smtClean="0"/>
              <a:t> هي </a:t>
            </a:r>
            <a:r>
              <a:rPr lang="en-US" sz="2400" smtClean="0">
                <a:cs typeface="Arial" charset="0"/>
              </a:rPr>
              <a:t>4300</a:t>
            </a:r>
            <a:r>
              <a:rPr lang="ar-SA" sz="2400" smtClean="0"/>
              <a:t> .</a:t>
            </a:r>
          </a:p>
          <a:p>
            <a:pPr marL="1030288" lvl="2" indent="-400050" algn="r" rtl="1">
              <a:lnSpc>
                <a:spcPct val="90000"/>
              </a:lnSpc>
            </a:pPr>
            <a:r>
              <a:rPr lang="ar-SA" sz="2400" smtClean="0"/>
              <a:t> ولكن ما هي المنفعة المتوقعة بعد إمكان التنبؤ بالأسعار وتكوين (خطة) استراتيجيه لتحديد البديل على ضوء التنبؤ بالسعر. دعنا نعتبر أن نواتج مصفوفة العوائد هي القيم النقدية ونرغب الإجابة على الأسئلة التالية:</a:t>
            </a:r>
          </a:p>
          <a:p>
            <a:pPr marL="1030288" lvl="2" indent="-400050" algn="r" rtl="1">
              <a:lnSpc>
                <a:spcPct val="90000"/>
              </a:lnSpc>
            </a:pPr>
            <a:r>
              <a:rPr lang="ar-SA" sz="2400" smtClean="0"/>
              <a:t> ما هي قيمة التنبؤات؟ </a:t>
            </a:r>
            <a:r>
              <a:rPr lang="en-US" sz="2400" smtClean="0">
                <a:cs typeface="Arial" charset="0"/>
              </a:rPr>
              <a:t>What Is the Value of Forecast?</a:t>
            </a:r>
            <a:endParaRPr lang="ar-SA" sz="2400" smtClean="0"/>
          </a:p>
          <a:p>
            <a:pPr marL="1030288" lvl="2" indent="-400050" algn="r" rtl="1">
              <a:lnSpc>
                <a:spcPct val="90000"/>
              </a:lnSpc>
            </a:pPr>
            <a:r>
              <a:rPr lang="ar-SA" sz="2400" smtClean="0"/>
              <a:t>أو ما هي قيمة البيانات؟ </a:t>
            </a:r>
            <a:r>
              <a:rPr lang="en-US" sz="2400" smtClean="0">
                <a:cs typeface="Arial" charset="0"/>
              </a:rPr>
              <a:t>What  is the Value Data?</a:t>
            </a:r>
            <a:endParaRPr lang="ar-SA" sz="2400" smtClean="0"/>
          </a:p>
          <a:p>
            <a:pPr marL="1030288" lvl="2" indent="-400050" algn="r" rtl="1">
              <a:lnSpc>
                <a:spcPct val="90000"/>
              </a:lnSpc>
            </a:pPr>
            <a:r>
              <a:rPr lang="ar-SA" sz="2400" smtClean="0"/>
              <a:t>أو ما هي قيمة المعلومات؟ </a:t>
            </a:r>
            <a:r>
              <a:rPr lang="en-US" sz="2400" smtClean="0">
                <a:cs typeface="Arial" charset="0"/>
              </a:rPr>
              <a:t>What is the Value of Information?</a:t>
            </a:r>
            <a:endParaRPr lang="ar-SA" sz="2400" smtClean="0"/>
          </a:p>
          <a:p>
            <a:pPr marL="1030288" lvl="2" indent="-400050" algn="r" rtl="1">
              <a:lnSpc>
                <a:spcPct val="90000"/>
              </a:lnSpc>
            </a:pPr>
            <a:r>
              <a:rPr lang="ar-SA" sz="2400" smtClean="0"/>
              <a:t>وما هو الفرق بينو وجود و عدم وجود البيانات   </a:t>
            </a:r>
            <a:r>
              <a:rPr lang="en-US" sz="2400" smtClean="0">
                <a:cs typeface="Arial" charset="0"/>
              </a:rPr>
              <a:t>No Data</a:t>
            </a:r>
            <a:r>
              <a:rPr lang="ar-SA" sz="2400" smtClean="0"/>
              <a:t> و </a:t>
            </a:r>
            <a:r>
              <a:rPr lang="en-US" sz="2400" smtClean="0">
                <a:cs typeface="Arial" charset="0"/>
              </a:rPr>
              <a:t>Data Solution</a:t>
            </a:r>
            <a:r>
              <a:rPr lang="ar-SA" sz="2400" smtClean="0"/>
              <a:t>؟</a:t>
            </a:r>
            <a:endParaRPr lang="en-US" sz="2400" smtClean="0">
              <a:cs typeface="Arial" charset="0"/>
            </a:endParaRPr>
          </a:p>
        </p:txBody>
      </p:sp>
      <p:sp>
        <p:nvSpPr>
          <p:cNvPr id="94213"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4214" name="Rectangle 5"/>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412CA277-85BD-481E-A75E-9A91729D9DB3}" type="slidenum">
              <a:rPr lang="en-US"/>
              <a:pPr>
                <a:defRPr/>
              </a:pPr>
              <a:t>105</a:t>
            </a:fld>
            <a:endParaRPr lang="en-US"/>
          </a:p>
        </p:txBody>
      </p:sp>
      <p:sp>
        <p:nvSpPr>
          <p:cNvPr id="69427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7414" name="Rectangle 3"/>
          <p:cNvSpPr>
            <a:spLocks noGrp="1"/>
          </p:cNvSpPr>
          <p:nvPr>
            <p:ph type="body" sz="half" idx="1"/>
          </p:nvPr>
        </p:nvSpPr>
        <p:spPr>
          <a:xfrm>
            <a:off x="228600" y="1447800"/>
            <a:ext cx="8382000" cy="4648200"/>
          </a:xfrm>
        </p:spPr>
        <p:txBody>
          <a:bodyPr/>
          <a:lstStyle/>
          <a:p>
            <a:pPr marL="1030288" lvl="2" indent="-400050" algn="r" rtl="1">
              <a:lnSpc>
                <a:spcPct val="90000"/>
              </a:lnSpc>
            </a:pPr>
            <a:r>
              <a:rPr lang="ar-SA" sz="1900" smtClean="0"/>
              <a:t>باستخدام احتمالات المستويات السعرية (بصرف النظر عن حالة المناخ) بالجدول السابق نجد أن القيمة النقدية المتوقعة هي (في حالة </a:t>
            </a:r>
            <a:r>
              <a:rPr lang="en-US" sz="1900" i="1" smtClean="0">
                <a:cs typeface="Arial" charset="0"/>
              </a:rPr>
              <a:t>Data</a:t>
            </a:r>
            <a:r>
              <a:rPr lang="en-US" sz="1900" smtClean="0">
                <a:cs typeface="Arial" charset="0"/>
              </a:rPr>
              <a:t> </a:t>
            </a:r>
            <a:r>
              <a:rPr lang="en-US" sz="1900" i="1" smtClean="0">
                <a:cs typeface="Arial" charset="0"/>
              </a:rPr>
              <a:t>Solution</a:t>
            </a:r>
            <a:r>
              <a:rPr lang="ar-SA" sz="1900" smtClean="0"/>
              <a:t>):</a:t>
            </a:r>
          </a:p>
          <a:p>
            <a:pPr marL="1030288" lvl="2" indent="-400050" algn="r" rtl="1">
              <a:lnSpc>
                <a:spcPct val="90000"/>
              </a:lnSpc>
            </a:pPr>
            <a:endParaRPr lang="ar-SA" sz="1900" smtClean="0"/>
          </a:p>
          <a:p>
            <a:pPr marL="1030288" lvl="2" indent="-400050" algn="r" rtl="1">
              <a:lnSpc>
                <a:spcPct val="90000"/>
              </a:lnSpc>
            </a:pPr>
            <a:endParaRPr lang="ar-SA" sz="1900" smtClean="0"/>
          </a:p>
          <a:p>
            <a:pPr marL="1030288" lvl="2" indent="-400050" algn="r" rtl="1">
              <a:lnSpc>
                <a:spcPct val="90000"/>
              </a:lnSpc>
            </a:pPr>
            <a:r>
              <a:rPr lang="ar-SA" sz="1900" smtClean="0"/>
              <a:t>الفرق في القيمة النقدية المتوقعة نتيجة التنبؤ بالأسعار يساوي</a:t>
            </a:r>
            <a:r>
              <a:rPr lang="en-US" sz="1900" smtClean="0"/>
              <a:t> </a:t>
            </a:r>
            <a:endParaRPr lang="ar-SA" sz="1900" smtClean="0"/>
          </a:p>
          <a:p>
            <a:pPr marL="1030288" lvl="2" indent="-400050" algn="r" rtl="1">
              <a:lnSpc>
                <a:spcPct val="90000"/>
              </a:lnSpc>
            </a:pPr>
            <a:endParaRPr lang="ar-SA" sz="1900" smtClean="0"/>
          </a:p>
          <a:p>
            <a:pPr marL="1030288" lvl="2" indent="-400050" algn="r" rtl="1">
              <a:lnSpc>
                <a:spcPct val="90000"/>
              </a:lnSpc>
            </a:pPr>
            <a:endParaRPr lang="ar-SA" sz="1900" smtClean="0"/>
          </a:p>
          <a:p>
            <a:pPr marL="1030288" lvl="2" indent="-400050" algn="r" rtl="1">
              <a:lnSpc>
                <a:spcPct val="90000"/>
              </a:lnSpc>
            </a:pPr>
            <a:endParaRPr lang="ar-SA" sz="1900" smtClean="0"/>
          </a:p>
          <a:p>
            <a:pPr marL="1030288" lvl="2" indent="-400050" algn="r" rtl="1">
              <a:lnSpc>
                <a:spcPct val="90000"/>
              </a:lnSpc>
            </a:pPr>
            <a:r>
              <a:rPr lang="ar-SA" sz="1900" smtClean="0"/>
              <a:t>إذا قيمة البيانات تساوي 1100. بعبارة أخرى أنه يمكن الأنفاق على التنبؤ بالأسعار حتى 1100 وحدة نقدية، حتى نحصل على النتائج السابقة</a:t>
            </a:r>
            <a:r>
              <a:rPr lang="en-US" sz="1900" smtClean="0"/>
              <a:t> </a:t>
            </a:r>
            <a:endParaRPr lang="ar-SA" sz="1900" smtClean="0"/>
          </a:p>
          <a:p>
            <a:pPr marL="1030288" lvl="2" indent="-400050" algn="r" rtl="1">
              <a:lnSpc>
                <a:spcPct val="90000"/>
              </a:lnSpc>
            </a:pPr>
            <a:endParaRPr lang="ar-SA" sz="1900" smtClean="0"/>
          </a:p>
          <a:p>
            <a:pPr marL="1030288" lvl="2" indent="-400050" algn="r" rtl="1">
              <a:lnSpc>
                <a:spcPct val="90000"/>
              </a:lnSpc>
            </a:pPr>
            <a:endParaRPr lang="ar-SA" sz="1900" smtClean="0"/>
          </a:p>
          <a:p>
            <a:pPr marL="1030288" lvl="2" indent="-400050" algn="r" rtl="1">
              <a:lnSpc>
                <a:spcPct val="90000"/>
              </a:lnSpc>
              <a:buFont typeface="Wingdings 2" pitchFamily="18" charset="2"/>
              <a:buNone/>
            </a:pPr>
            <a:endParaRPr lang="en-US" sz="1900" smtClean="0">
              <a:cs typeface="Arial" charset="0"/>
            </a:endParaRPr>
          </a:p>
        </p:txBody>
      </p:sp>
      <p:sp>
        <p:nvSpPr>
          <p:cNvPr id="1741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7416" name="Rectangle 5"/>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ar-SA"/>
          </a:p>
        </p:txBody>
      </p:sp>
      <p:sp>
        <p:nvSpPr>
          <p:cNvPr id="17417"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spAutoFit/>
          </a:bodyPr>
          <a:lstStyle/>
          <a:p>
            <a:endParaRPr lang="ar-SA"/>
          </a:p>
        </p:txBody>
      </p:sp>
      <p:graphicFrame>
        <p:nvGraphicFramePr>
          <p:cNvPr id="17410" name="Object 6"/>
          <p:cNvGraphicFramePr>
            <a:graphicFrameLocks noChangeAspect="1"/>
          </p:cNvGraphicFramePr>
          <p:nvPr/>
        </p:nvGraphicFramePr>
        <p:xfrm>
          <a:off x="1143000" y="2057400"/>
          <a:ext cx="6553200" cy="381000"/>
        </p:xfrm>
        <a:graphic>
          <a:graphicData uri="http://schemas.openxmlformats.org/presentationml/2006/ole">
            <mc:AlternateContent xmlns:mc="http://schemas.openxmlformats.org/markup-compatibility/2006">
              <mc:Choice xmlns:v="urn:schemas-microsoft-com:vml" Requires="v">
                <p:oleObj spid="_x0000_s17566" name="Equation" r:id="rId4" imgW="3390900" imgH="203200" progId="Equation.3">
                  <p:embed/>
                </p:oleObj>
              </mc:Choice>
              <mc:Fallback>
                <p:oleObj name="Equation" r:id="rId4" imgW="3390900" imgH="203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6553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Rectangle 8"/>
          <p:cNvSpPr>
            <a:spLocks noChangeArrowheads="1"/>
          </p:cNvSpPr>
          <p:nvPr/>
        </p:nvSpPr>
        <p:spPr bwMode="auto">
          <a:xfrm>
            <a:off x="0" y="3551238"/>
            <a:ext cx="9144000" cy="0"/>
          </a:xfrm>
          <a:prstGeom prst="rect">
            <a:avLst/>
          </a:prstGeom>
          <a:noFill/>
          <a:ln w="9525">
            <a:noFill/>
            <a:miter lim="800000"/>
            <a:headEnd/>
            <a:tailEnd/>
          </a:ln>
        </p:spPr>
        <p:txBody>
          <a:bodyPr wrap="none" anchor="ctr">
            <a:spAutoFit/>
          </a:bodyPr>
          <a:lstStyle/>
          <a:p>
            <a:endParaRPr lang="ar-SA"/>
          </a:p>
        </p:txBody>
      </p:sp>
      <p:sp>
        <p:nvSpPr>
          <p:cNvPr id="17419" name="Rectangle 10"/>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ar-SA"/>
          </a:p>
        </p:txBody>
      </p:sp>
      <p:graphicFrame>
        <p:nvGraphicFramePr>
          <p:cNvPr id="17411" name="Object 9"/>
          <p:cNvGraphicFramePr>
            <a:graphicFrameLocks noChangeAspect="1"/>
          </p:cNvGraphicFramePr>
          <p:nvPr/>
        </p:nvGraphicFramePr>
        <p:xfrm>
          <a:off x="2743200" y="3048000"/>
          <a:ext cx="2590800" cy="381000"/>
        </p:xfrm>
        <a:graphic>
          <a:graphicData uri="http://schemas.openxmlformats.org/presentationml/2006/ole">
            <mc:AlternateContent xmlns:mc="http://schemas.openxmlformats.org/markup-compatibility/2006">
              <mc:Choice xmlns:v="urn:schemas-microsoft-com:vml" Requires="v">
                <p:oleObj spid="_x0000_s17567" name="Equation" r:id="rId6" imgW="1256755" imgH="177723" progId="Equation.3">
                  <p:embed/>
                </p:oleObj>
              </mc:Choice>
              <mc:Fallback>
                <p:oleObj name="Equation" r:id="rId6" imgW="1256755" imgH="177723"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048000"/>
                        <a:ext cx="2590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6"/>
          <p:cNvSpPr>
            <a:spLocks noGrp="1"/>
          </p:cNvSpPr>
          <p:nvPr>
            <p:ph type="sldNum" sz="quarter" idx="12"/>
          </p:nvPr>
        </p:nvSpPr>
        <p:spPr/>
        <p:txBody>
          <a:bodyPr/>
          <a:lstStyle/>
          <a:p>
            <a:pPr>
              <a:defRPr/>
            </a:pPr>
            <a:fld id="{6E90A29B-7001-4F38-8563-2CE902F03E95}" type="slidenum">
              <a:rPr lang="en-US"/>
              <a:pPr>
                <a:defRPr/>
              </a:pPr>
              <a:t>106</a:t>
            </a:fld>
            <a:endParaRPr lang="en-US"/>
          </a:p>
        </p:txBody>
      </p:sp>
      <p:sp>
        <p:nvSpPr>
          <p:cNvPr id="69632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8437" name="Rectangle 3"/>
          <p:cNvSpPr>
            <a:spLocks noGrp="1"/>
          </p:cNvSpPr>
          <p:nvPr>
            <p:ph type="body" sz="half" idx="1"/>
          </p:nvPr>
        </p:nvSpPr>
        <p:spPr>
          <a:xfrm>
            <a:off x="228600" y="1447800"/>
            <a:ext cx="8382000" cy="4648200"/>
          </a:xfrm>
        </p:spPr>
        <p:txBody>
          <a:bodyPr/>
          <a:lstStyle/>
          <a:p>
            <a:pPr marL="1030288" lvl="2" indent="-400050" algn="r" rtl="1">
              <a:lnSpc>
                <a:spcPct val="90000"/>
              </a:lnSpc>
              <a:buFont typeface="Wingdings 2" pitchFamily="18" charset="2"/>
              <a:buNone/>
            </a:pPr>
            <a:r>
              <a:rPr lang="ar-SA" sz="2400" dirty="0" smtClean="0"/>
              <a:t>هل يوجد حداً أعلى للإنفاق لتحسين الاحتمالات الشخصية لحالات الطبيعية؟ يمكن توضح الإجابة على هذا التساؤل بمناقشة المثال الفرضي التالي عن إمكان الحصول  علي الاحتمالات المشروطة </a:t>
            </a:r>
            <a:r>
              <a:rPr lang="en-US" sz="2400" i="1" dirty="0" smtClean="0">
                <a:cs typeface="Arial" charset="0"/>
              </a:rPr>
              <a:t>Conditional Prob.</a:t>
            </a:r>
            <a:r>
              <a:rPr lang="ar-SA" sz="2400" dirty="0" smtClean="0"/>
              <a:t>، بالتنبؤ التام </a:t>
            </a:r>
            <a:r>
              <a:rPr lang="en-US" sz="2400" i="1" dirty="0" smtClean="0">
                <a:cs typeface="Arial" charset="0"/>
              </a:rPr>
              <a:t>Perfect predictor</a:t>
            </a:r>
            <a:r>
              <a:rPr lang="ar-SA" sz="2400" dirty="0" smtClean="0"/>
              <a:t> بين حالة المناخ ومستوي الأسعار . في هذه الحالة تتساوي الاحتمالات القبلية واللاحقة.</a:t>
            </a:r>
          </a:p>
          <a:p>
            <a:pPr marL="1030288" lvl="2" indent="-400050" algn="r" rtl="1">
              <a:lnSpc>
                <a:spcPct val="90000"/>
              </a:lnSpc>
              <a:buFont typeface="Wingdings 2" pitchFamily="18" charset="2"/>
              <a:buNone/>
            </a:pPr>
            <a:r>
              <a:rPr lang="ar-SA" sz="2400" dirty="0" smtClean="0"/>
              <a:t> الجدول التالي يبين هذه الحالة:</a:t>
            </a:r>
            <a:r>
              <a:rPr lang="en-US" sz="2400" dirty="0" smtClean="0"/>
              <a:t> </a:t>
            </a:r>
            <a:endParaRPr lang="ar-SA" sz="2400" dirty="0" smtClean="0"/>
          </a:p>
          <a:p>
            <a:pPr marL="1030288" lvl="2" indent="-400050" algn="r" rtl="1">
              <a:lnSpc>
                <a:spcPct val="90000"/>
              </a:lnSpc>
              <a:buFont typeface="Wingdings 2" pitchFamily="18" charset="2"/>
              <a:buNone/>
            </a:pPr>
            <a:endParaRPr lang="en-US" sz="2400" dirty="0" smtClean="0">
              <a:cs typeface="Arial" charset="0"/>
            </a:endParaRPr>
          </a:p>
        </p:txBody>
      </p:sp>
      <p:sp>
        <p:nvSpPr>
          <p:cNvPr id="18438"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8439" name="Rectangle 5"/>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ar-SA"/>
          </a:p>
        </p:txBody>
      </p:sp>
      <p:sp>
        <p:nvSpPr>
          <p:cNvPr id="18440" name="Rectangle 6"/>
          <p:cNvSpPr>
            <a:spLocks noChangeArrowheads="1"/>
          </p:cNvSpPr>
          <p:nvPr/>
        </p:nvSpPr>
        <p:spPr bwMode="auto">
          <a:xfrm>
            <a:off x="0" y="3306763"/>
            <a:ext cx="9144000" cy="0"/>
          </a:xfrm>
          <a:prstGeom prst="rect">
            <a:avLst/>
          </a:prstGeom>
          <a:noFill/>
          <a:ln w="9525">
            <a:noFill/>
            <a:miter lim="800000"/>
            <a:headEnd/>
            <a:tailEnd/>
          </a:ln>
        </p:spPr>
        <p:txBody>
          <a:bodyPr wrap="none" anchor="ctr">
            <a:spAutoFit/>
          </a:bodyPr>
          <a:lstStyle/>
          <a:p>
            <a:endParaRPr lang="ar-SA"/>
          </a:p>
        </p:txBody>
      </p:sp>
      <p:sp>
        <p:nvSpPr>
          <p:cNvPr id="18441" name="Rectangle 8"/>
          <p:cNvSpPr>
            <a:spLocks noChangeArrowheads="1"/>
          </p:cNvSpPr>
          <p:nvPr/>
        </p:nvSpPr>
        <p:spPr bwMode="auto">
          <a:xfrm>
            <a:off x="0" y="3551238"/>
            <a:ext cx="9144000" cy="0"/>
          </a:xfrm>
          <a:prstGeom prst="rect">
            <a:avLst/>
          </a:prstGeom>
          <a:noFill/>
          <a:ln w="9525">
            <a:noFill/>
            <a:miter lim="800000"/>
            <a:headEnd/>
            <a:tailEnd/>
          </a:ln>
        </p:spPr>
        <p:txBody>
          <a:bodyPr wrap="none" anchor="ctr">
            <a:spAutoFit/>
          </a:bodyPr>
          <a:lstStyle/>
          <a:p>
            <a:endParaRPr lang="ar-SA"/>
          </a:p>
        </p:txBody>
      </p:sp>
      <p:sp>
        <p:nvSpPr>
          <p:cNvPr id="18442" name="Rectangle 9"/>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ar-SA"/>
          </a:p>
        </p:txBody>
      </p:sp>
      <p:sp>
        <p:nvSpPr>
          <p:cNvPr id="18445" name="Rectangle 22"/>
          <p:cNvSpPr>
            <a:spLocks noChangeArrowheads="1"/>
          </p:cNvSpPr>
          <p:nvPr/>
        </p:nvSpPr>
        <p:spPr bwMode="auto">
          <a:xfrm>
            <a:off x="2282825" y="4572000"/>
            <a:ext cx="498475" cy="304800"/>
          </a:xfrm>
          <a:prstGeom prst="rect">
            <a:avLst/>
          </a:prstGeom>
          <a:solidFill>
            <a:srgbClr val="E6E6E6"/>
          </a:solid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جديد </a:t>
            </a:r>
            <a:endParaRPr lang="ar-SA">
              <a:ea typeface="Times New Roman" pitchFamily="18" charset="0"/>
              <a:cs typeface="Simplified Arabic" pitchFamily="2" charset="-78"/>
            </a:endParaRPr>
          </a:p>
        </p:txBody>
      </p:sp>
      <p:sp>
        <p:nvSpPr>
          <p:cNvPr id="18446" name="Rectangle 27"/>
          <p:cNvSpPr>
            <a:spLocks noChangeArrowheads="1"/>
          </p:cNvSpPr>
          <p:nvPr/>
        </p:nvSpPr>
        <p:spPr bwMode="auto">
          <a:xfrm>
            <a:off x="2181225" y="4953000"/>
            <a:ext cx="549275" cy="304800"/>
          </a:xfrm>
          <a:prstGeom prst="rect">
            <a:avLst/>
          </a:prstGeom>
          <a:solidFill>
            <a:srgbClr val="E6E6E6"/>
          </a:solid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عادي </a:t>
            </a:r>
            <a:endParaRPr lang="ar-SA">
              <a:ea typeface="Times New Roman" pitchFamily="18" charset="0"/>
              <a:cs typeface="Simplified Arabic" pitchFamily="2" charset="-78"/>
            </a:endParaRPr>
          </a:p>
        </p:txBody>
      </p:sp>
      <p:sp>
        <p:nvSpPr>
          <p:cNvPr id="18447" name="Rectangle 32"/>
          <p:cNvSpPr>
            <a:spLocks noChangeArrowheads="1"/>
          </p:cNvSpPr>
          <p:nvPr/>
        </p:nvSpPr>
        <p:spPr bwMode="auto">
          <a:xfrm>
            <a:off x="2214563" y="4953000"/>
            <a:ext cx="482600" cy="304800"/>
          </a:xfrm>
          <a:prstGeom prst="rect">
            <a:avLst/>
          </a:prstGeom>
          <a:solidFill>
            <a:srgbClr val="E6E6E6"/>
          </a:solid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سيئ </a:t>
            </a:r>
            <a:endParaRPr lang="ar-SA">
              <a:ea typeface="Times New Roman" pitchFamily="18" charset="0"/>
              <a:cs typeface="Simplified Arabic" pitchFamily="2" charset="-78"/>
            </a:endParaRPr>
          </a:p>
        </p:txBody>
      </p:sp>
      <p:graphicFrame>
        <p:nvGraphicFramePr>
          <p:cNvPr id="696439" name="Group 119"/>
          <p:cNvGraphicFramePr>
            <a:graphicFrameLocks noGrp="1"/>
          </p:cNvGraphicFramePr>
          <p:nvPr/>
        </p:nvGraphicFramePr>
        <p:xfrm>
          <a:off x="1295400" y="3810000"/>
          <a:ext cx="6159500" cy="1935480"/>
        </p:xfrm>
        <a:graphic>
          <a:graphicData uri="http://schemas.openxmlformats.org/drawingml/2006/table">
            <a:tbl>
              <a:tblPr rtl="1"/>
              <a:tblGrid>
                <a:gridCol w="1539875"/>
                <a:gridCol w="1539875"/>
                <a:gridCol w="1539875"/>
                <a:gridCol w="1539875"/>
              </a:tblGrid>
              <a:tr h="304800">
                <a:tc grid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المستوى السعري</a:t>
                      </a:r>
                      <a:endParaRPr kumimoji="0" lang="ar-SA"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حالات الطبيعة</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State of Nature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ar-SA" sz="2300" b="0" i="0" u="none" strike="noStrike" cap="none" normalizeH="0" baseline="0" smtClean="0">
                          <a:ln>
                            <a:noFill/>
                          </a:ln>
                          <a:solidFill>
                            <a:schemeClr val="tx1"/>
                          </a:solidFill>
                          <a:effectLst/>
                          <a:latin typeface="Lucida Sans Unicode" pitchFamily="34" charset="0"/>
                          <a:cs typeface="Arial" charset="0"/>
                        </a:rPr>
                        <a:t>جيد</a:t>
                      </a: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ar-SA" sz="2300" b="0" i="0" u="none" strike="noStrike" cap="none" normalizeH="0" baseline="0" smtClean="0">
                          <a:ln>
                            <a:noFill/>
                          </a:ln>
                          <a:solidFill>
                            <a:schemeClr val="tx1"/>
                          </a:solidFill>
                          <a:effectLst/>
                          <a:latin typeface="Lucida Sans Unicode" pitchFamily="34" charset="0"/>
                          <a:cs typeface="Arial" charset="0"/>
                        </a:rPr>
                        <a:t>عادي </a:t>
                      </a: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ar-SA" sz="2300" b="0" i="0" u="none" strike="noStrike" cap="none" normalizeH="0" baseline="0" smtClean="0">
                          <a:ln>
                            <a:noFill/>
                          </a:ln>
                          <a:solidFill>
                            <a:schemeClr val="tx1"/>
                          </a:solidFill>
                          <a:effectLst/>
                          <a:latin typeface="Lucida Sans Unicode" pitchFamily="34" charset="0"/>
                          <a:cs typeface="Arial" charset="0"/>
                        </a:rPr>
                        <a:t>سيئ</a:t>
                      </a:r>
                      <a:endParaRPr kumimoji="0" lang="en-US" sz="2300" b="0" i="0" u="none" strike="noStrike" cap="none" normalizeH="0" baseline="0" smtClean="0">
                        <a:ln>
                          <a:noFill/>
                        </a:ln>
                        <a:solidFill>
                          <a:schemeClr val="tx1"/>
                        </a:solidFill>
                        <a:effectLst/>
                        <a:latin typeface="Lucida Sans Unicode" pitchFamily="34"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6"/>
          <p:cNvSpPr>
            <a:spLocks noGrp="1"/>
          </p:cNvSpPr>
          <p:nvPr>
            <p:ph type="sldNum" sz="quarter" idx="12"/>
          </p:nvPr>
        </p:nvSpPr>
        <p:spPr/>
        <p:txBody>
          <a:bodyPr/>
          <a:lstStyle/>
          <a:p>
            <a:pPr>
              <a:defRPr/>
            </a:pPr>
            <a:fld id="{E6E3BCBD-2644-4768-B5EF-9616B9E401E2}" type="slidenum">
              <a:rPr lang="en-US"/>
              <a:pPr>
                <a:defRPr/>
              </a:pPr>
              <a:t>107</a:t>
            </a:fld>
            <a:endParaRPr lang="en-US"/>
          </a:p>
        </p:txBody>
      </p:sp>
      <p:sp>
        <p:nvSpPr>
          <p:cNvPr id="69837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95236" name="Rectangle 3"/>
          <p:cNvSpPr>
            <a:spLocks noGrp="1"/>
          </p:cNvSpPr>
          <p:nvPr>
            <p:ph type="body" sz="half" idx="1"/>
          </p:nvPr>
        </p:nvSpPr>
        <p:spPr>
          <a:xfrm>
            <a:off x="228600" y="1447800"/>
            <a:ext cx="8382000" cy="4648200"/>
          </a:xfrm>
        </p:spPr>
        <p:txBody>
          <a:bodyPr/>
          <a:lstStyle/>
          <a:p>
            <a:pPr marL="1030288" lvl="2" indent="-400050" algn="r" rtl="1">
              <a:lnSpc>
                <a:spcPct val="90000"/>
              </a:lnSpc>
            </a:pPr>
            <a:r>
              <a:rPr lang="ar-SA" sz="2400" smtClean="0"/>
              <a:t>وبالتالي تكون القيم المتوقعة للمنفعة للبدائل وفقاً لمستويات الأسعار(باستخدام الاحتمالات اللاحقة)  في حالة التنبؤ التام هي المتحصل عليها من مصفوفة العوائد المعدلة وفقاً التنبؤات التامة </a:t>
            </a:r>
            <a:r>
              <a:rPr lang="en-US" sz="2400" i="1" smtClean="0">
                <a:cs typeface="Arial" charset="0"/>
              </a:rPr>
              <a:t>Revised Payoff-Perfect Predictor</a:t>
            </a:r>
            <a:r>
              <a:rPr lang="ar-SA" sz="2400" smtClean="0"/>
              <a:t> والموضحة بالجدول التالي</a:t>
            </a:r>
            <a:r>
              <a:rPr lang="en-US" sz="2400" smtClean="0"/>
              <a:t> </a:t>
            </a:r>
            <a:r>
              <a:rPr lang="ar-SA" sz="2400" smtClean="0"/>
              <a:t>:</a:t>
            </a:r>
          </a:p>
          <a:p>
            <a:pPr marL="1030288" lvl="2" indent="-400050" algn="r" rtl="1">
              <a:lnSpc>
                <a:spcPct val="90000"/>
              </a:lnSpc>
              <a:buFont typeface="Wingdings 2" pitchFamily="18" charset="2"/>
              <a:buNone/>
            </a:pPr>
            <a:endParaRPr lang="en-US" sz="2400" smtClean="0">
              <a:cs typeface="Arial" charset="0"/>
            </a:endParaRPr>
          </a:p>
        </p:txBody>
      </p:sp>
      <p:sp>
        <p:nvSpPr>
          <p:cNvPr id="95237"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5238" name="Rectangle 6"/>
          <p:cNvSpPr>
            <a:spLocks noChangeArrowheads="1"/>
          </p:cNvSpPr>
          <p:nvPr/>
        </p:nvSpPr>
        <p:spPr bwMode="auto">
          <a:xfrm>
            <a:off x="0" y="3306763"/>
            <a:ext cx="9144000" cy="0"/>
          </a:xfrm>
          <a:prstGeom prst="rect">
            <a:avLst/>
          </a:prstGeom>
          <a:noFill/>
          <a:ln w="9525">
            <a:noFill/>
            <a:miter lim="800000"/>
            <a:headEnd/>
            <a:tailEnd/>
          </a:ln>
        </p:spPr>
        <p:txBody>
          <a:bodyPr wrap="none" anchor="ctr">
            <a:spAutoFit/>
          </a:bodyPr>
          <a:lstStyle/>
          <a:p>
            <a:endParaRPr lang="ar-SA"/>
          </a:p>
        </p:txBody>
      </p:sp>
      <p:sp>
        <p:nvSpPr>
          <p:cNvPr id="95239" name="Rectangle 9"/>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ar-SA"/>
          </a:p>
        </p:txBody>
      </p:sp>
      <p:graphicFrame>
        <p:nvGraphicFramePr>
          <p:cNvPr id="698497" name="Group 129"/>
          <p:cNvGraphicFramePr>
            <a:graphicFrameLocks noGrp="1"/>
          </p:cNvGraphicFramePr>
          <p:nvPr/>
        </p:nvGraphicFramePr>
        <p:xfrm>
          <a:off x="1371600" y="3124200"/>
          <a:ext cx="6140450" cy="2362202"/>
        </p:xfrm>
        <a:graphic>
          <a:graphicData uri="http://schemas.openxmlformats.org/drawingml/2006/table">
            <a:tbl>
              <a:tblPr rtl="1"/>
              <a:tblGrid>
                <a:gridCol w="1228725"/>
                <a:gridCol w="1227137"/>
                <a:gridCol w="1228725"/>
                <a:gridCol w="1227138"/>
                <a:gridCol w="1228725"/>
              </a:tblGrid>
              <a:tr h="8524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P(Z)</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المستوى السعري</a:t>
                      </a:r>
                      <a:endParaRPr kumimoji="0" lang="ar-SA"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5032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032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0.4</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032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95272" name="Rectangle 131"/>
          <p:cNvSpPr>
            <a:spLocks noChangeArrowheads="1"/>
          </p:cNvSpPr>
          <p:nvPr/>
        </p:nvSpPr>
        <p:spPr bwMode="auto">
          <a:xfrm>
            <a:off x="0" y="3344863"/>
            <a:ext cx="9144000" cy="0"/>
          </a:xfrm>
          <a:prstGeom prst="rect">
            <a:avLst/>
          </a:prstGeom>
          <a:noFill/>
          <a:ln w="9525">
            <a:noFill/>
            <a:miter lim="800000"/>
            <a:headEnd/>
            <a:tailEnd/>
          </a:ln>
        </p:spPr>
        <p:txBody>
          <a:bodyPr wrap="none" anchor="ctr">
            <a:spAutoFit/>
          </a:bodyPr>
          <a:lstStyle/>
          <a:p>
            <a:endParaRPr lang="ar-SA"/>
          </a:p>
        </p:txBody>
      </p:sp>
      <p:sp>
        <p:nvSpPr>
          <p:cNvPr id="95273" name="Rectangle 134"/>
          <p:cNvSpPr>
            <a:spLocks noChangeArrowheads="1"/>
          </p:cNvSpPr>
          <p:nvPr/>
        </p:nvSpPr>
        <p:spPr bwMode="auto">
          <a:xfrm>
            <a:off x="0" y="3344863"/>
            <a:ext cx="9144000" cy="0"/>
          </a:xfrm>
          <a:prstGeom prst="rect">
            <a:avLst/>
          </a:prstGeom>
          <a:noFill/>
          <a:ln w="9525">
            <a:noFill/>
            <a:miter lim="800000"/>
            <a:headEnd/>
            <a:tailEnd/>
          </a:ln>
        </p:spPr>
        <p:txBody>
          <a:bodyPr wrap="none" anchor="ctr">
            <a:spAutoFit/>
          </a:bodyPr>
          <a:lstStyle/>
          <a:p>
            <a:endParaRPr lang="ar-SA"/>
          </a:p>
        </p:txBody>
      </p:sp>
      <p:sp>
        <p:nvSpPr>
          <p:cNvPr id="95274" name="AutoShape 136">
            <a:hlinkClick r:id="rId3" action="ppaction://hlinksldjump" highlightClick="1"/>
          </p:cNvPr>
          <p:cNvSpPr>
            <a:spLocks noChangeArrowheads="1"/>
          </p:cNvSpPr>
          <p:nvPr/>
        </p:nvSpPr>
        <p:spPr bwMode="auto">
          <a:xfrm>
            <a:off x="3962400" y="5715000"/>
            <a:ext cx="1042988" cy="533400"/>
          </a:xfrm>
          <a:prstGeom prst="actionButtonBackPrevious">
            <a:avLst/>
          </a:prstGeom>
          <a:solidFill>
            <a:schemeClr val="accent1"/>
          </a:solidFill>
          <a:ln w="9525">
            <a:noFill/>
            <a:miter lim="800000"/>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61B1F912-CD8B-4834-AD3E-063158A3C338}" type="slidenum">
              <a:rPr lang="en-US"/>
              <a:pPr>
                <a:defRPr/>
              </a:pPr>
              <a:t>108</a:t>
            </a:fld>
            <a:endParaRPr lang="en-US"/>
          </a:p>
        </p:txBody>
      </p:sp>
      <p:sp>
        <p:nvSpPr>
          <p:cNvPr id="70041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9462" name="Rectangle 3"/>
          <p:cNvSpPr>
            <a:spLocks noGrp="1"/>
          </p:cNvSpPr>
          <p:nvPr>
            <p:ph type="body" sz="half" idx="1"/>
          </p:nvPr>
        </p:nvSpPr>
        <p:spPr>
          <a:xfrm>
            <a:off x="228600" y="1447800"/>
            <a:ext cx="8382000" cy="4648200"/>
          </a:xfrm>
        </p:spPr>
        <p:txBody>
          <a:bodyPr/>
          <a:lstStyle/>
          <a:p>
            <a:pPr marL="1030288" lvl="2" indent="-400050" algn="r" rtl="1">
              <a:lnSpc>
                <a:spcPct val="90000"/>
              </a:lnSpc>
            </a:pPr>
            <a:r>
              <a:rPr lang="ar-SA" sz="2400" smtClean="0"/>
              <a:t>وعلى ذلك تكون فإن قيمة البيانات (القيمة المتوقعة </a:t>
            </a:r>
            <a:r>
              <a:rPr lang="en-US" sz="2400" i="1" smtClean="0">
                <a:cs typeface="Arial" charset="0"/>
              </a:rPr>
              <a:t>Expected</a:t>
            </a:r>
            <a:r>
              <a:rPr lang="en-US" sz="2400" smtClean="0">
                <a:cs typeface="Arial" charset="0"/>
              </a:rPr>
              <a:t> </a:t>
            </a:r>
            <a:r>
              <a:rPr lang="en-US" sz="2400" i="1" smtClean="0">
                <a:cs typeface="Arial" charset="0"/>
              </a:rPr>
              <a:t>Outcomes</a:t>
            </a:r>
            <a:r>
              <a:rPr lang="ar-SA" sz="2400" smtClean="0"/>
              <a:t>) بافتراض حدوث تنبؤات تامة للأسعار ومن ثم حالة المناخ </a:t>
            </a:r>
            <a:r>
              <a:rPr lang="en-US" sz="2400" i="1" smtClean="0">
                <a:cs typeface="Arial" charset="0"/>
              </a:rPr>
              <a:t>Perfect</a:t>
            </a:r>
            <a:r>
              <a:rPr lang="en-US" sz="2400" smtClean="0">
                <a:cs typeface="Arial" charset="0"/>
              </a:rPr>
              <a:t> </a:t>
            </a:r>
            <a:r>
              <a:rPr lang="en-US" sz="2400" i="1" smtClean="0">
                <a:cs typeface="Arial" charset="0"/>
              </a:rPr>
              <a:t>Predictor</a:t>
            </a:r>
            <a:r>
              <a:rPr lang="en-US" sz="2400" smtClean="0">
                <a:cs typeface="Arial" charset="0"/>
              </a:rPr>
              <a:t> </a:t>
            </a:r>
            <a:r>
              <a:rPr lang="ar-SA" sz="2400" smtClean="0"/>
              <a:t> =</a:t>
            </a:r>
            <a:endParaRPr lang="en-US" sz="2400" smtClean="0"/>
          </a:p>
          <a:p>
            <a:pPr marL="1030288" lvl="2" indent="-400050" algn="r" rtl="1">
              <a:lnSpc>
                <a:spcPct val="90000"/>
              </a:lnSpc>
            </a:pPr>
            <a:endParaRPr lang="en-US" sz="2400" smtClean="0"/>
          </a:p>
          <a:p>
            <a:pPr marL="1030288" lvl="2" indent="-400050" algn="r" rtl="1">
              <a:lnSpc>
                <a:spcPct val="90000"/>
              </a:lnSpc>
            </a:pPr>
            <a:endParaRPr lang="en-US" sz="2400" smtClean="0"/>
          </a:p>
          <a:p>
            <a:pPr marL="1030288" lvl="2" indent="-400050" algn="r" rtl="1">
              <a:lnSpc>
                <a:spcPct val="90000"/>
              </a:lnSpc>
            </a:pPr>
            <a:endParaRPr lang="en-US" sz="2400" smtClean="0"/>
          </a:p>
          <a:p>
            <a:pPr marL="1030288" lvl="2" indent="-400050" algn="r" rtl="1">
              <a:lnSpc>
                <a:spcPct val="90000"/>
              </a:lnSpc>
            </a:pPr>
            <a:r>
              <a:rPr lang="ar-SA" sz="2400" smtClean="0"/>
              <a:t>أي أن قيمة البيانات في حالة التوقع التام للمعلومات </a:t>
            </a:r>
            <a:r>
              <a:rPr lang="en-US" sz="2400" i="1" smtClean="0">
                <a:cs typeface="Arial" charset="0"/>
              </a:rPr>
              <a:t>Perfect</a:t>
            </a:r>
            <a:r>
              <a:rPr lang="en-US" sz="2400" smtClean="0">
                <a:cs typeface="Arial" charset="0"/>
              </a:rPr>
              <a:t> </a:t>
            </a:r>
            <a:r>
              <a:rPr lang="en-US" sz="2400" i="1" smtClean="0">
                <a:cs typeface="Arial" charset="0"/>
              </a:rPr>
              <a:t>Predictor  </a:t>
            </a:r>
            <a:r>
              <a:rPr lang="ar-SA" sz="2400" smtClean="0"/>
              <a:t>=</a:t>
            </a:r>
          </a:p>
          <a:p>
            <a:pPr marL="1030288" lvl="2" indent="-400050" algn="r" rtl="1">
              <a:lnSpc>
                <a:spcPct val="90000"/>
              </a:lnSpc>
            </a:pPr>
            <a:endParaRPr lang="ar-SA" sz="2400" smtClean="0"/>
          </a:p>
          <a:p>
            <a:pPr marL="1030288" lvl="2" indent="-400050" algn="r" rtl="1">
              <a:lnSpc>
                <a:spcPct val="90000"/>
              </a:lnSpc>
            </a:pPr>
            <a:endParaRPr lang="ar-SA" sz="2400" smtClean="0"/>
          </a:p>
          <a:p>
            <a:pPr marL="1030288" lvl="2" indent="-400050" algn="r" rtl="1">
              <a:lnSpc>
                <a:spcPct val="90000"/>
              </a:lnSpc>
            </a:pPr>
            <a:r>
              <a:rPr lang="ar-SA" sz="2400" smtClean="0"/>
              <a:t>وهو ما يعني أنه يمكن الأنفاق على التنبؤ بالأسعار حتى 2700 وحدة نقدية كحد أقصى على ضوء بيانات المثال السابق للوصول إلى حالة المعلومات التامة عن حالة الطبيعة</a:t>
            </a:r>
            <a:r>
              <a:rPr lang="en-US" sz="2400" smtClean="0"/>
              <a:t> </a:t>
            </a:r>
          </a:p>
        </p:txBody>
      </p:sp>
      <p:sp>
        <p:nvSpPr>
          <p:cNvPr id="19463"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9464" name="Rectangle 1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9458" name="Object 11"/>
          <p:cNvGraphicFramePr>
            <a:graphicFrameLocks noChangeAspect="1"/>
          </p:cNvGraphicFramePr>
          <p:nvPr/>
        </p:nvGraphicFramePr>
        <p:xfrm>
          <a:off x="1143000" y="2743200"/>
          <a:ext cx="5715000" cy="457200"/>
        </p:xfrm>
        <a:graphic>
          <a:graphicData uri="http://schemas.openxmlformats.org/presentationml/2006/ole">
            <mc:AlternateContent xmlns:mc="http://schemas.openxmlformats.org/markup-compatibility/2006">
              <mc:Choice xmlns:v="urn:schemas-microsoft-com:vml" Requires="v">
                <p:oleObj spid="_x0000_s19614" name="Equation" r:id="rId4" imgW="2743200" imgH="203200" progId="Equation.3">
                  <p:embed/>
                </p:oleObj>
              </mc:Choice>
              <mc:Fallback>
                <p:oleObj name="Equation" r:id="rId4" imgW="2743200" imgH="203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743200"/>
                        <a:ext cx="5715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Rectangle 13"/>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9466" name="Rectangle 15"/>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graphicFrame>
        <p:nvGraphicFramePr>
          <p:cNvPr id="19459" name="Object 14"/>
          <p:cNvGraphicFramePr>
            <a:graphicFrameLocks noChangeAspect="1"/>
          </p:cNvGraphicFramePr>
          <p:nvPr/>
        </p:nvGraphicFramePr>
        <p:xfrm>
          <a:off x="2133600" y="4419600"/>
          <a:ext cx="3733800" cy="415925"/>
        </p:xfrm>
        <a:graphic>
          <a:graphicData uri="http://schemas.openxmlformats.org/presentationml/2006/ole">
            <mc:AlternateContent xmlns:mc="http://schemas.openxmlformats.org/markup-compatibility/2006">
              <mc:Choice xmlns:v="urn:schemas-microsoft-com:vml" Requires="v">
                <p:oleObj spid="_x0000_s19615" name="Equation" r:id="rId6" imgW="1244060" imgH="177723" progId="Equation.3">
                  <p:embed/>
                </p:oleObj>
              </mc:Choice>
              <mc:Fallback>
                <p:oleObj name="Equation" r:id="rId6" imgW="1244060" imgH="177723"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419600"/>
                        <a:ext cx="37338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7" name="Rectangle 16"/>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80DA470F-1DA6-4C58-845C-7E0173D6A365}" type="slidenum">
              <a:rPr lang="en-US"/>
              <a:pPr>
                <a:defRPr/>
              </a:pPr>
              <a:t>109</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96260" name="Rectangle 3"/>
          <p:cNvSpPr>
            <a:spLocks noGrp="1"/>
          </p:cNvSpPr>
          <p:nvPr>
            <p:ph type="body" sz="half" idx="1"/>
          </p:nvPr>
        </p:nvSpPr>
        <p:spPr>
          <a:xfrm>
            <a:off x="228600" y="1447800"/>
            <a:ext cx="8382000" cy="4648200"/>
          </a:xfrm>
        </p:spPr>
        <p:txBody>
          <a:bodyPr/>
          <a:lstStyle/>
          <a:p>
            <a:pPr marL="1030288" lvl="2" indent="-400050" algn="r" rtl="1">
              <a:lnSpc>
                <a:spcPct val="90000"/>
              </a:lnSpc>
              <a:buFont typeface="Wingdings 2" pitchFamily="18" charset="2"/>
              <a:buNone/>
            </a:pPr>
            <a:r>
              <a:rPr lang="ar-SA" sz="2000" b="1" smtClean="0"/>
              <a:t>مشاكل تطبيق تحليل البيجان </a:t>
            </a:r>
            <a:r>
              <a:rPr lang="en-US" sz="2000" b="1" i="1" smtClean="0">
                <a:cs typeface="Arial" charset="0"/>
              </a:rPr>
              <a:t>Bayesian Analysis</a:t>
            </a:r>
            <a:endParaRPr lang="en-US" sz="2000" b="1" smtClean="0">
              <a:cs typeface="Arial" charset="0"/>
            </a:endParaRPr>
          </a:p>
          <a:p>
            <a:pPr marL="1030288" lvl="2" indent="-400050" algn="r" rtl="1">
              <a:lnSpc>
                <a:spcPct val="90000"/>
              </a:lnSpc>
              <a:buFont typeface="Wingdings 2" pitchFamily="18" charset="2"/>
              <a:buNone/>
            </a:pPr>
            <a:r>
              <a:rPr lang="ar-SA" sz="2000" smtClean="0"/>
              <a:t>يلاءم هذا التحليل المجموعات الصغيرة فقط وبالتالي فإنه لا يمكن تعميمه على مجموعات كبيرة من البيانات. وذلك لأهم الصعوبات التالي:</a:t>
            </a:r>
          </a:p>
          <a:p>
            <a:pPr marL="1030288" lvl="2" indent="-400050" algn="r" rtl="1">
              <a:lnSpc>
                <a:spcPct val="90000"/>
              </a:lnSpc>
              <a:buFont typeface="Wingdings 2" pitchFamily="18" charset="2"/>
              <a:buNone/>
            </a:pPr>
            <a:r>
              <a:rPr lang="ar-SA" sz="2000" smtClean="0"/>
              <a:t>1. عند تعريف حالات الطبيعة </a:t>
            </a:r>
            <a:r>
              <a:rPr lang="en-US" sz="2000" smtClean="0">
                <a:cs typeface="Arial" charset="0"/>
              </a:rPr>
              <a:t>Defining State of Nature</a:t>
            </a:r>
            <a:r>
              <a:rPr lang="ar-SA" sz="2000" smtClean="0"/>
              <a:t>:</a:t>
            </a:r>
          </a:p>
          <a:p>
            <a:pPr marL="1276350" lvl="3" indent="-361950" algn="r" rtl="1">
              <a:lnSpc>
                <a:spcPct val="90000"/>
              </a:lnSpc>
              <a:buFont typeface="Wingdings 2" pitchFamily="18" charset="2"/>
              <a:buNone/>
            </a:pPr>
            <a:r>
              <a:rPr lang="ar-SA" sz="2000" smtClean="0"/>
              <a:t>- هل يتم اختيار متغير عشوائي واحد </a:t>
            </a:r>
            <a:r>
              <a:rPr lang="en-US" sz="2000" i="1" smtClean="0">
                <a:cs typeface="Arial" charset="0"/>
              </a:rPr>
              <a:t>Select One Random Variable.</a:t>
            </a:r>
            <a:r>
              <a:rPr lang="en-US" sz="2000" smtClean="0">
                <a:cs typeface="Arial" charset="0"/>
              </a:rPr>
              <a:t> </a:t>
            </a:r>
            <a:endParaRPr lang="ar-SA" sz="2000" smtClean="0"/>
          </a:p>
          <a:p>
            <a:pPr marL="1276350" lvl="3" indent="-361950" algn="r" rtl="1">
              <a:lnSpc>
                <a:spcPct val="90000"/>
              </a:lnSpc>
              <a:buFont typeface="Wingdings 2" pitchFamily="18" charset="2"/>
              <a:buNone/>
            </a:pPr>
            <a:r>
              <a:rPr lang="ar-SA" sz="2000" smtClean="0"/>
              <a:t>- أم</a:t>
            </a:r>
            <a:r>
              <a:rPr lang="ar-SA" sz="2000" i="1" smtClean="0"/>
              <a:t> </a:t>
            </a:r>
            <a:r>
              <a:rPr lang="ar-SA" sz="2000" smtClean="0"/>
              <a:t>يتم اختيار متغيرين عشوائيين أو أكثر </a:t>
            </a:r>
            <a:r>
              <a:rPr lang="en-US" sz="2000" i="1" smtClean="0">
                <a:cs typeface="Arial" charset="0"/>
              </a:rPr>
              <a:t>Select Tow Or More Random Variables.</a:t>
            </a:r>
            <a:endParaRPr lang="ar-SA" sz="2000" smtClean="0"/>
          </a:p>
          <a:p>
            <a:pPr marL="1276350" lvl="3" indent="-361950" algn="r" rtl="1">
              <a:lnSpc>
                <a:spcPct val="90000"/>
              </a:lnSpc>
              <a:buFont typeface="Wingdings 2" pitchFamily="18" charset="2"/>
              <a:buNone/>
            </a:pPr>
            <a:r>
              <a:rPr lang="ar-SA" sz="2000" smtClean="0"/>
              <a:t>- هل تم التنبؤ بقيمة المعلومات الجديدة </a:t>
            </a:r>
            <a:r>
              <a:rPr lang="en-US" sz="2000" smtClean="0">
                <a:cs typeface="Arial" charset="0"/>
              </a:rPr>
              <a:t>Z</a:t>
            </a:r>
            <a:r>
              <a:rPr lang="ar-SA" sz="2000" smtClean="0"/>
              <a:t>؟</a:t>
            </a:r>
          </a:p>
          <a:p>
            <a:pPr marL="1276350" lvl="3" indent="-361950" algn="r" rtl="1">
              <a:lnSpc>
                <a:spcPct val="90000"/>
              </a:lnSpc>
              <a:buFont typeface="Wingdings 2" pitchFamily="18" charset="2"/>
              <a:buNone/>
            </a:pPr>
            <a:r>
              <a:rPr lang="ar-SA" sz="2000" smtClean="0"/>
              <a:t>- ما مدى إمكانية مضاعفة قيم احتمالات حالة الطبيعة وكم عدد الأفعال المخاطرية الواجب اعتبارها، (قد تؤدي زيادة أي من حالات الطبيعة أو البدائل إلى تضاعف جداول المخرجات وبالتالي زيادة تعقيد إستراتيجية  </a:t>
            </a:r>
            <a:r>
              <a:rPr lang="en-US" sz="2000" i="1" smtClean="0">
                <a:cs typeface="Arial" charset="0"/>
              </a:rPr>
              <a:t>Bayesian</a:t>
            </a:r>
            <a:r>
              <a:rPr lang="ar-SA" sz="2000" smtClean="0"/>
              <a:t>).</a:t>
            </a:r>
          </a:p>
          <a:p>
            <a:pPr marL="1030288" lvl="2" indent="-400050" algn="r" rtl="1">
              <a:lnSpc>
                <a:spcPct val="90000"/>
              </a:lnSpc>
              <a:buFont typeface="Wingdings 2" pitchFamily="18" charset="2"/>
              <a:buNone/>
            </a:pPr>
            <a:r>
              <a:rPr lang="ar-SA" sz="2000" smtClean="0"/>
              <a:t>2. صعوبة الحصول على البيانات المسبَقة </a:t>
            </a:r>
            <a:r>
              <a:rPr lang="en-US" sz="2000" i="1" smtClean="0">
                <a:cs typeface="Arial" charset="0"/>
              </a:rPr>
              <a:t>Data On Priors</a:t>
            </a:r>
            <a:r>
              <a:rPr lang="en-US" sz="2000" smtClean="0">
                <a:cs typeface="Arial" charset="0"/>
              </a:rPr>
              <a:t> </a:t>
            </a:r>
            <a:r>
              <a:rPr lang="ar-SA" sz="2000" smtClean="0"/>
              <a:t>وكذلك الحصول على الاحتمالات الشرطية </a:t>
            </a:r>
            <a:r>
              <a:rPr lang="en-US" sz="2000" i="1" smtClean="0">
                <a:cs typeface="Arial" charset="0"/>
              </a:rPr>
              <a:t>Conditional Probabilities</a:t>
            </a:r>
            <a:r>
              <a:rPr lang="ar-SA" sz="2000" smtClean="0"/>
              <a:t> والتنبؤ بالمعلومات المختلفة ليس من السهولة بمكان.</a:t>
            </a:r>
          </a:p>
          <a:p>
            <a:pPr marL="1030288" lvl="2" indent="-400050" algn="r" rtl="1">
              <a:lnSpc>
                <a:spcPct val="90000"/>
              </a:lnSpc>
              <a:buFont typeface="Wingdings 2" pitchFamily="18" charset="2"/>
              <a:buNone/>
            </a:pPr>
            <a:r>
              <a:rPr lang="ar-SA" sz="2000" smtClean="0"/>
              <a:t>3.  صعوبة تعريف الإستراتيجية المثلى لـ </a:t>
            </a:r>
            <a:r>
              <a:rPr lang="en-US" sz="2000" i="1" smtClean="0">
                <a:cs typeface="Arial" charset="0"/>
              </a:rPr>
              <a:t>Bayes</a:t>
            </a:r>
            <a:r>
              <a:rPr lang="ar-SA" sz="2000" smtClean="0"/>
              <a:t> لمعظمة المنفعة المتوقعة حالة استخدام دوال المنفعة</a:t>
            </a:r>
            <a:r>
              <a:rPr lang="en-US" sz="2000" smtClean="0"/>
              <a:t> </a:t>
            </a:r>
          </a:p>
        </p:txBody>
      </p:sp>
      <p:sp>
        <p:nvSpPr>
          <p:cNvPr id="96261"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626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96263"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96264"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96265"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371600"/>
            <a:ext cx="8229600" cy="4419600"/>
          </a:xfrm>
        </p:spPr>
        <p:txBody>
          <a:bodyPr/>
          <a:lstStyle/>
          <a:p>
            <a:pPr eaLnBrk="1" hangingPunct="1"/>
            <a:r>
              <a:rPr lang="ar-SA" altLang="en-US" sz="2800" smtClean="0"/>
              <a:t>إن تخلف القطاع الزراعي بصورة عامة وانخفاض انتاجية وحدة المساحة في البلدان النامية يحتم على المهتمين بهاذ القطاع تركيز اهتمامهم على الطرق المؤدية الى زيادة الإنتاج الزراعي كما ونوعا كاستعمال البذور المحسنة واستعمال الاسمدة (العضوية وغير العضوية) والطرق الفعالة في مكافحة الامراض والحشرات واستعمال الميكنة الزراعية.</a:t>
            </a:r>
          </a:p>
          <a:p>
            <a:pPr eaLnBrk="1" hangingPunct="1"/>
            <a:r>
              <a:rPr lang="ar-SA" altLang="en-US" sz="2800" smtClean="0"/>
              <a:t>يعتمد علم إدارة المزارع على دراسة طرق استخدام عناصر الإنتاج ووسائل تنظيمها وتطبيق المعرفة التقنية والمهارات كي تتمكن المشاريع الزراعية من تحقيق اهدافها.</a:t>
            </a:r>
          </a:p>
          <a:p>
            <a:pPr eaLnBrk="1" hangingPunct="1"/>
            <a:endParaRPr lang="en-US" altLang="en-US" sz="2800" smtClean="0">
              <a:cs typeface="Arial" charset="0"/>
            </a:endParaRPr>
          </a:p>
        </p:txBody>
      </p:sp>
      <p:sp>
        <p:nvSpPr>
          <p:cNvPr id="87042" name="Rectangle 2"/>
          <p:cNvSpPr>
            <a:spLocks noGrp="1" noChangeArrowheads="1"/>
          </p:cNvSpPr>
          <p:nvPr>
            <p:ph type="title"/>
          </p:nvPr>
        </p:nvSpPr>
        <p:spPr>
          <a:xfrm>
            <a:off x="457200" y="457200"/>
            <a:ext cx="8229600" cy="679450"/>
          </a:xfrm>
        </p:spPr>
        <p:txBody>
          <a:bodyPr>
            <a:normAutofit fontScale="90000"/>
          </a:bodyPr>
          <a:lstStyle/>
          <a:p>
            <a:pPr algn="ctr" eaLnBrk="1" fontAlgn="auto" hangingPunct="1">
              <a:spcAft>
                <a:spcPts val="0"/>
              </a:spcAft>
              <a:defRPr/>
            </a:pPr>
            <a:r>
              <a:rPr lang="ar-SA" sz="4000">
                <a:solidFill>
                  <a:srgbClr val="FF9933"/>
                </a:solidFill>
                <a:latin typeface="Times New Roman" pitchFamily="18" charset="0"/>
                <a:cs typeface="Times New Roman" pitchFamily="18" charset="0"/>
              </a:rPr>
              <a:t>عــــــلم إدارة الــــــــمـزارع</a:t>
            </a:r>
            <a:endParaRPr lang="en-US" sz="40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70010503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DDAB6E52-0C99-4E6B-BB9A-3C7CA2B55FE0}" type="slidenum">
              <a:rPr lang="en-US"/>
              <a:pPr>
                <a:defRPr/>
              </a:pPr>
              <a:t>110</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rtl="1">
              <a:defRPr/>
            </a:pPr>
            <a:r>
              <a:rPr lang="ar-EG" dirty="0" smtClean="0">
                <a:effectLst/>
              </a:rPr>
              <a:t>قيمة المعلومات</a:t>
            </a:r>
            <a:endParaRPr lang="en-US" dirty="0" smtClean="0">
              <a:effectLst/>
            </a:endParaRPr>
          </a:p>
        </p:txBody>
      </p:sp>
      <p:sp>
        <p:nvSpPr>
          <p:cNvPr id="97284" name="Rectangle 3"/>
          <p:cNvSpPr>
            <a:spLocks noGrp="1"/>
          </p:cNvSpPr>
          <p:nvPr>
            <p:ph type="body" sz="half" idx="1"/>
          </p:nvPr>
        </p:nvSpPr>
        <p:spPr>
          <a:xfrm>
            <a:off x="228600" y="1447800"/>
            <a:ext cx="8382000" cy="4648200"/>
          </a:xfrm>
        </p:spPr>
        <p:txBody>
          <a:bodyPr/>
          <a:lstStyle/>
          <a:p>
            <a:pPr marL="1030288" lvl="2" indent="-400050" algn="r" rtl="1">
              <a:lnSpc>
                <a:spcPct val="90000"/>
              </a:lnSpc>
              <a:buFont typeface="Wingdings 2" pitchFamily="18" charset="2"/>
              <a:buNone/>
            </a:pPr>
            <a:r>
              <a:rPr lang="ar-SA" sz="2000" b="1" smtClean="0">
                <a:solidFill>
                  <a:srgbClr val="002060"/>
                </a:solidFill>
              </a:rPr>
              <a:t>الـ </a:t>
            </a:r>
            <a:r>
              <a:rPr lang="en-US" sz="2000" b="1" i="1" smtClean="0">
                <a:solidFill>
                  <a:srgbClr val="002060"/>
                </a:solidFill>
              </a:rPr>
              <a:t>ex ante</a:t>
            </a:r>
            <a:r>
              <a:rPr lang="ar-SA" sz="2000" b="1" smtClean="0">
                <a:solidFill>
                  <a:srgbClr val="002060"/>
                </a:solidFill>
              </a:rPr>
              <a:t> والـ </a:t>
            </a:r>
            <a:r>
              <a:rPr lang="en-US" sz="2000" b="1" i="1" smtClean="0">
                <a:solidFill>
                  <a:srgbClr val="002060"/>
                </a:solidFill>
              </a:rPr>
              <a:t>ex</a:t>
            </a:r>
            <a:r>
              <a:rPr lang="en-US" sz="2000" b="1" smtClean="0">
                <a:solidFill>
                  <a:srgbClr val="002060"/>
                </a:solidFill>
              </a:rPr>
              <a:t> </a:t>
            </a:r>
            <a:r>
              <a:rPr lang="en-US" sz="2000" b="1" i="1" smtClean="0">
                <a:solidFill>
                  <a:srgbClr val="002060"/>
                </a:solidFill>
              </a:rPr>
              <a:t>post</a:t>
            </a:r>
            <a:r>
              <a:rPr lang="ar-EG" sz="2000" b="1" i="1" smtClean="0">
                <a:solidFill>
                  <a:srgbClr val="002060"/>
                </a:solidFill>
              </a:rPr>
              <a:t>:</a:t>
            </a:r>
          </a:p>
          <a:p>
            <a:pPr marL="1030288" lvl="2" indent="-400050" algn="r" rtl="1">
              <a:lnSpc>
                <a:spcPct val="90000"/>
              </a:lnSpc>
              <a:buFont typeface="Wingdings" pitchFamily="2" charset="2"/>
              <a:buChar char="Ø"/>
            </a:pPr>
            <a:r>
              <a:rPr lang="ar-EG" sz="2000" smtClean="0"/>
              <a:t>افترض ان </a:t>
            </a:r>
            <a:r>
              <a:rPr lang="ar-SA" sz="2000" smtClean="0"/>
              <a:t>مزارع في منطقة ما يؤمّن على محاصيله من العلف الناتج عن عوامل جوية سيئة (صقيع، برد، عواصف.. إلخ ). يمكن لهذا المزارع أن يقول في آخر الموسم الزراعي أن المبالغ المنفقة في هذا التأمين </a:t>
            </a:r>
            <a:r>
              <a:rPr lang="en-US" sz="2000" i="1" smtClean="0"/>
              <a:t>Insurance Premium</a:t>
            </a:r>
            <a:r>
              <a:rPr lang="ar-SA" sz="2000" smtClean="0"/>
              <a:t> كان من الممكن توفيرها لأن الظروف الجوية التي مر بها الموسم الزراعي هذا العام كانت ممتازة ولم تحدث أي عواصف.</a:t>
            </a:r>
            <a:endParaRPr lang="ar-EG" sz="2000" smtClean="0"/>
          </a:p>
          <a:p>
            <a:pPr marL="1030288" lvl="2" indent="-400050" algn="r" rtl="1">
              <a:lnSpc>
                <a:spcPct val="90000"/>
              </a:lnSpc>
              <a:buFont typeface="Wingdings" pitchFamily="2" charset="2"/>
              <a:buChar char="Ø"/>
            </a:pPr>
            <a:r>
              <a:rPr lang="ar-SA" sz="2000" smtClean="0"/>
              <a:t> أي أن من وجهة النظر الـ </a:t>
            </a:r>
            <a:r>
              <a:rPr lang="en-US" sz="2000" i="1" smtClean="0"/>
              <a:t>ex Post</a:t>
            </a:r>
            <a:r>
              <a:rPr lang="ar-SA" sz="2000" smtClean="0"/>
              <a:t> أي بعد الحقيقة، أصبح التأمين على المحاصيل من التلف الناتج عن العوامل الجوية قرار غير جيد أو غير حكيم لأن هذا التأمين نتج عنه تقليل دخل المزارع. غير أنه في حالة ما إذا كانت الظروف الجوية سيئة خلال الموسم الزراعي وأدى ذلك إلى تلف المحاصيل فإن هذا القرار بالتأمين كان سيصبح قراراً جيداً بالتأكيد. وسيصبح هذا القرار جيد من وجهة النظر الـ </a:t>
            </a:r>
            <a:r>
              <a:rPr lang="en-US" sz="2000" i="1" smtClean="0"/>
              <a:t>ex ante</a:t>
            </a:r>
            <a:r>
              <a:rPr lang="ar-SA" sz="2000" smtClean="0"/>
              <a:t> أي القبلية.</a:t>
            </a:r>
            <a:endParaRPr lang="ar-EG" sz="2000" smtClean="0"/>
          </a:p>
          <a:p>
            <a:pPr marL="1030288" lvl="2" indent="-400050" algn="r" rtl="1">
              <a:lnSpc>
                <a:spcPct val="90000"/>
              </a:lnSpc>
              <a:buFont typeface="Wingdings" pitchFamily="2" charset="2"/>
              <a:buChar char="Ø"/>
            </a:pPr>
            <a:r>
              <a:rPr lang="ar-SA" sz="2000" smtClean="0"/>
              <a:t>الطريقة الوحيدة لضمان اتخاذ قرارات جيدة بعد حدوث الحقيقة </a:t>
            </a:r>
            <a:r>
              <a:rPr lang="en-US" sz="2000" i="1" smtClean="0"/>
              <a:t>after the fact or ex post</a:t>
            </a:r>
            <a:r>
              <a:rPr lang="ar-SA" sz="2000" smtClean="0"/>
              <a:t> هي معرفة النتيجة </a:t>
            </a:r>
            <a:r>
              <a:rPr lang="en-US" sz="2000" i="1" smtClean="0"/>
              <a:t>the outcome</a:t>
            </a:r>
            <a:r>
              <a:rPr lang="ar-SA" sz="2000" smtClean="0"/>
              <a:t> لكل بديل أمام متخذ القرار. ونقول في علم الاقتصاد أن متخذ القرار يجب أن يستمر في الحصول على معلومات قبل إتخاذ القرار طالما أن القيمة المتوقعة للمعلومات تكون أكبر من تكاليف الحصول عليها. وفي جميع القرارات يكون غير عملياً ومستحيلاً الحصول على معلومات تامة </a:t>
            </a:r>
            <a:r>
              <a:rPr lang="en-US" sz="2000" i="1" smtClean="0"/>
              <a:t>Perfect Knowledge</a:t>
            </a:r>
            <a:r>
              <a:rPr lang="ar-SA" sz="2000" smtClean="0"/>
              <a:t>.</a:t>
            </a:r>
            <a:endParaRPr lang="en-US" sz="2000" b="1" smtClean="0">
              <a:solidFill>
                <a:srgbClr val="002060"/>
              </a:solidFill>
              <a:cs typeface="Arial" charset="0"/>
            </a:endParaRPr>
          </a:p>
        </p:txBody>
      </p:sp>
      <p:sp>
        <p:nvSpPr>
          <p:cNvPr id="9728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7286"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97287"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97288"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97289"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7B12E20-9561-44DE-8BB0-B07F09008598}" type="slidenum">
              <a:rPr lang="en-US"/>
              <a:pPr>
                <a:defRPr/>
              </a:pPr>
              <a:t>111</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rtl="1">
              <a:defRPr/>
            </a:pPr>
            <a:r>
              <a:rPr lang="ar-EG" dirty="0" smtClean="0">
                <a:effectLst/>
              </a:rPr>
              <a:t>قيمة المعلومات</a:t>
            </a:r>
            <a:endParaRPr lang="en-US" dirty="0" smtClean="0">
              <a:effectLst/>
            </a:endParaRPr>
          </a:p>
        </p:txBody>
      </p:sp>
      <p:sp>
        <p:nvSpPr>
          <p:cNvPr id="98308" name="Rectangle 3"/>
          <p:cNvSpPr>
            <a:spLocks noGrp="1"/>
          </p:cNvSpPr>
          <p:nvPr>
            <p:ph type="body" sz="half" idx="1"/>
          </p:nvPr>
        </p:nvSpPr>
        <p:spPr>
          <a:xfrm>
            <a:off x="228600" y="1447800"/>
            <a:ext cx="8382000" cy="4648200"/>
          </a:xfrm>
        </p:spPr>
        <p:txBody>
          <a:bodyPr/>
          <a:lstStyle/>
          <a:p>
            <a:pPr algn="r" rtl="1"/>
            <a:r>
              <a:rPr lang="ar-SA" sz="2800" dirty="0" smtClean="0"/>
              <a:t>إدارة المشروع أو المزرعة </a:t>
            </a:r>
            <a:r>
              <a:rPr lang="ar-EG" sz="2800" dirty="0" smtClean="0"/>
              <a:t>يجب ان </a:t>
            </a:r>
            <a:r>
              <a:rPr lang="ar-SA" sz="2800" dirty="0" smtClean="0"/>
              <a:t>تتعامل مع المعلومات كسلعة من السلع لها</a:t>
            </a:r>
            <a:r>
              <a:rPr lang="ar-EG" sz="2800" dirty="0" smtClean="0"/>
              <a:t> </a:t>
            </a:r>
            <a:r>
              <a:rPr lang="ar-SA" sz="2800" dirty="0" smtClean="0"/>
              <a:t>تكلفة وينتج عنها منفعة وفي هذه الحالة يمكن إستخدام النظرية الاقتصادية في تحديد الحجم الامثل للمعلومات بحيث: تتحدد كمية المعلومات المطلوبة بالنقطة التي تتساوى عندها القيمة الإنتاجية الحدية للمعلومات مع التكلفة الحدية للمعلومات كما هو مبين في الشكل التالي</a:t>
            </a:r>
            <a:r>
              <a:rPr lang="ar-EG" sz="2800" dirty="0" smtClean="0"/>
              <a:t>:</a:t>
            </a:r>
            <a:endParaRPr lang="en-US" sz="2400" dirty="0" smtClean="0"/>
          </a:p>
        </p:txBody>
      </p:sp>
      <p:sp>
        <p:nvSpPr>
          <p:cNvPr id="98309"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8310"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98311"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98312"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98313"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9831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E3653BEE-4033-4F0D-AFAB-FAE5B9B7A573}" type="slidenum">
              <a:rPr lang="en-US"/>
              <a:pPr>
                <a:defRPr/>
              </a:pPr>
              <a:t>112</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rtl="1">
              <a:defRPr/>
            </a:pPr>
            <a:r>
              <a:rPr lang="ar-EG" dirty="0" smtClean="0">
                <a:effectLst/>
              </a:rPr>
              <a:t>قيمة المعلومات</a:t>
            </a:r>
            <a:endParaRPr lang="en-US" dirty="0" smtClean="0">
              <a:effectLst/>
            </a:endParaRPr>
          </a:p>
        </p:txBody>
      </p:sp>
      <p:sp>
        <p:nvSpPr>
          <p:cNvPr id="9933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99333"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99334"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99335"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99336"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9933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pSp>
        <p:nvGrpSpPr>
          <p:cNvPr id="99338" name="Group 1"/>
          <p:cNvGrpSpPr>
            <a:grpSpLocks noChangeAspect="1"/>
          </p:cNvGrpSpPr>
          <p:nvPr/>
        </p:nvGrpSpPr>
        <p:grpSpPr bwMode="auto">
          <a:xfrm>
            <a:off x="1752600" y="1143000"/>
            <a:ext cx="5842000" cy="5410200"/>
            <a:chOff x="2260" y="4970"/>
            <a:chExt cx="9200" cy="8520"/>
          </a:xfrm>
        </p:grpSpPr>
        <p:sp>
          <p:nvSpPr>
            <p:cNvPr id="99339" name="AutoShape 24"/>
            <p:cNvSpPr>
              <a:spLocks noChangeAspect="1" noChangeArrowheads="1" noTextEdit="1"/>
            </p:cNvSpPr>
            <p:nvPr/>
          </p:nvSpPr>
          <p:spPr bwMode="auto">
            <a:xfrm>
              <a:off x="2740" y="4970"/>
              <a:ext cx="8720" cy="7200"/>
            </a:xfrm>
            <a:prstGeom prst="rect">
              <a:avLst/>
            </a:prstGeom>
            <a:noFill/>
            <a:ln w="9525">
              <a:noFill/>
              <a:miter lim="800000"/>
              <a:headEnd/>
              <a:tailEnd/>
            </a:ln>
          </p:spPr>
          <p:txBody>
            <a:bodyPr/>
            <a:lstStyle/>
            <a:p>
              <a:endParaRPr lang="en-US"/>
            </a:p>
          </p:txBody>
        </p:sp>
        <p:sp>
          <p:nvSpPr>
            <p:cNvPr id="99340" name="Line 23"/>
            <p:cNvSpPr>
              <a:spLocks noChangeShapeType="1"/>
            </p:cNvSpPr>
            <p:nvPr/>
          </p:nvSpPr>
          <p:spPr bwMode="auto">
            <a:xfrm>
              <a:off x="3519" y="6830"/>
              <a:ext cx="1" cy="5040"/>
            </a:xfrm>
            <a:prstGeom prst="line">
              <a:avLst/>
            </a:prstGeom>
            <a:noFill/>
            <a:ln w="9525">
              <a:solidFill>
                <a:srgbClr val="000000"/>
              </a:solidFill>
              <a:round/>
              <a:headEnd type="arrow" w="med" len="med"/>
              <a:tailEnd/>
            </a:ln>
          </p:spPr>
          <p:txBody>
            <a:bodyPr/>
            <a:lstStyle/>
            <a:p>
              <a:endParaRPr lang="en-US"/>
            </a:p>
          </p:txBody>
        </p:sp>
        <p:sp>
          <p:nvSpPr>
            <p:cNvPr id="99341" name="Line 22"/>
            <p:cNvSpPr>
              <a:spLocks noChangeShapeType="1"/>
            </p:cNvSpPr>
            <p:nvPr/>
          </p:nvSpPr>
          <p:spPr bwMode="auto">
            <a:xfrm>
              <a:off x="3520" y="11870"/>
              <a:ext cx="6840" cy="1"/>
            </a:xfrm>
            <a:prstGeom prst="line">
              <a:avLst/>
            </a:prstGeom>
            <a:noFill/>
            <a:ln w="9525">
              <a:solidFill>
                <a:srgbClr val="000000"/>
              </a:solidFill>
              <a:round/>
              <a:headEnd/>
              <a:tailEnd type="arrow" w="med" len="med"/>
            </a:ln>
          </p:spPr>
          <p:txBody>
            <a:bodyPr/>
            <a:lstStyle/>
            <a:p>
              <a:endParaRPr lang="en-US"/>
            </a:p>
          </p:txBody>
        </p:sp>
        <p:sp>
          <p:nvSpPr>
            <p:cNvPr id="99342" name="Arc 21"/>
            <p:cNvSpPr>
              <a:spLocks/>
            </p:cNvSpPr>
            <p:nvPr/>
          </p:nvSpPr>
          <p:spPr bwMode="auto">
            <a:xfrm flipV="1">
              <a:off x="3520" y="7550"/>
              <a:ext cx="3600" cy="2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99343" name="Arc 20"/>
            <p:cNvSpPr>
              <a:spLocks/>
            </p:cNvSpPr>
            <p:nvPr/>
          </p:nvSpPr>
          <p:spPr bwMode="auto">
            <a:xfrm rot="16971674" flipV="1">
              <a:off x="4512" y="7284"/>
              <a:ext cx="1974" cy="4318"/>
            </a:xfrm>
            <a:custGeom>
              <a:avLst/>
              <a:gdLst>
                <a:gd name="T0" fmla="*/ 0 w 21600"/>
                <a:gd name="T1" fmla="*/ 0 h 26690"/>
                <a:gd name="T2" fmla="*/ 0 w 21600"/>
                <a:gd name="T3" fmla="*/ 0 h 26690"/>
                <a:gd name="T4" fmla="*/ 0 w 21600"/>
                <a:gd name="T5" fmla="*/ 0 h 26690"/>
                <a:gd name="T6" fmla="*/ 0 60000 65536"/>
                <a:gd name="T7" fmla="*/ 0 60000 65536"/>
                <a:gd name="T8" fmla="*/ 0 60000 65536"/>
                <a:gd name="T9" fmla="*/ 0 w 21600"/>
                <a:gd name="T10" fmla="*/ 0 h 26690"/>
                <a:gd name="T11" fmla="*/ 21600 w 21600"/>
                <a:gd name="T12" fmla="*/ 26690 h 26690"/>
              </a:gdLst>
              <a:ahLst/>
              <a:cxnLst>
                <a:cxn ang="T6">
                  <a:pos x="T0" y="T1"/>
                </a:cxn>
                <a:cxn ang="T7">
                  <a:pos x="T2" y="T3"/>
                </a:cxn>
                <a:cxn ang="T8">
                  <a:pos x="T4" y="T5"/>
                </a:cxn>
              </a:cxnLst>
              <a:rect l="T9" t="T10" r="T11" b="T12"/>
              <a:pathLst>
                <a:path w="21600" h="26690" fill="none" extrusionOk="0">
                  <a:moveTo>
                    <a:pt x="4675" y="0"/>
                  </a:moveTo>
                  <a:cubicBezTo>
                    <a:pt x="14563" y="2192"/>
                    <a:pt x="21600" y="10960"/>
                    <a:pt x="21600" y="21088"/>
                  </a:cubicBezTo>
                  <a:cubicBezTo>
                    <a:pt x="21600" y="22979"/>
                    <a:pt x="21351" y="24863"/>
                    <a:pt x="20860" y="26689"/>
                  </a:cubicBezTo>
                </a:path>
                <a:path w="21600" h="26690" stroke="0" extrusionOk="0">
                  <a:moveTo>
                    <a:pt x="4675" y="0"/>
                  </a:moveTo>
                  <a:cubicBezTo>
                    <a:pt x="14563" y="2192"/>
                    <a:pt x="21600" y="10960"/>
                    <a:pt x="21600" y="21088"/>
                  </a:cubicBezTo>
                  <a:cubicBezTo>
                    <a:pt x="21600" y="22979"/>
                    <a:pt x="21351" y="24863"/>
                    <a:pt x="20860" y="26689"/>
                  </a:cubicBezTo>
                  <a:lnTo>
                    <a:pt x="0" y="21088"/>
                  </a:lnTo>
                  <a:close/>
                </a:path>
              </a:pathLst>
            </a:custGeom>
            <a:noFill/>
            <a:ln w="9525">
              <a:solidFill>
                <a:srgbClr val="000000"/>
              </a:solidFill>
              <a:round/>
              <a:headEnd/>
              <a:tailEnd/>
            </a:ln>
          </p:spPr>
          <p:txBody>
            <a:bodyPr/>
            <a:lstStyle/>
            <a:p>
              <a:endParaRPr lang="en-US"/>
            </a:p>
          </p:txBody>
        </p:sp>
        <p:sp>
          <p:nvSpPr>
            <p:cNvPr id="99344" name="Line 19"/>
            <p:cNvSpPr>
              <a:spLocks noChangeShapeType="1"/>
            </p:cNvSpPr>
            <p:nvPr/>
          </p:nvSpPr>
          <p:spPr bwMode="auto">
            <a:xfrm>
              <a:off x="6400" y="8990"/>
              <a:ext cx="0" cy="2880"/>
            </a:xfrm>
            <a:prstGeom prst="line">
              <a:avLst/>
            </a:prstGeom>
            <a:noFill/>
            <a:ln w="9525">
              <a:solidFill>
                <a:srgbClr val="000000"/>
              </a:solidFill>
              <a:round/>
              <a:headEnd type="oval" w="med" len="med"/>
              <a:tailEnd type="oval" w="med" len="med"/>
            </a:ln>
          </p:spPr>
          <p:txBody>
            <a:bodyPr/>
            <a:lstStyle/>
            <a:p>
              <a:endParaRPr lang="en-US"/>
            </a:p>
          </p:txBody>
        </p:sp>
        <p:sp>
          <p:nvSpPr>
            <p:cNvPr id="99345" name="Line 18"/>
            <p:cNvSpPr>
              <a:spLocks noChangeShapeType="1"/>
            </p:cNvSpPr>
            <p:nvPr/>
          </p:nvSpPr>
          <p:spPr bwMode="auto">
            <a:xfrm>
              <a:off x="4780" y="8270"/>
              <a:ext cx="0" cy="3600"/>
            </a:xfrm>
            <a:prstGeom prst="line">
              <a:avLst/>
            </a:prstGeom>
            <a:noFill/>
            <a:ln w="9525">
              <a:solidFill>
                <a:srgbClr val="000000"/>
              </a:solidFill>
              <a:round/>
              <a:headEnd type="diamond" w="med" len="med"/>
              <a:tailEnd type="diamond" w="med" len="med"/>
            </a:ln>
          </p:spPr>
          <p:txBody>
            <a:bodyPr/>
            <a:lstStyle/>
            <a:p>
              <a:endParaRPr lang="en-US"/>
            </a:p>
          </p:txBody>
        </p:sp>
        <p:sp>
          <p:nvSpPr>
            <p:cNvPr id="99346" name="Line 17"/>
            <p:cNvSpPr>
              <a:spLocks noChangeShapeType="1"/>
            </p:cNvSpPr>
            <p:nvPr/>
          </p:nvSpPr>
          <p:spPr bwMode="auto">
            <a:xfrm>
              <a:off x="6940" y="8270"/>
              <a:ext cx="0" cy="3600"/>
            </a:xfrm>
            <a:prstGeom prst="line">
              <a:avLst/>
            </a:prstGeom>
            <a:noFill/>
            <a:ln w="9525">
              <a:solidFill>
                <a:srgbClr val="000000"/>
              </a:solidFill>
              <a:round/>
              <a:headEnd type="oval" w="med" len="med"/>
              <a:tailEnd type="oval" w="med" len="med"/>
            </a:ln>
          </p:spPr>
          <p:txBody>
            <a:bodyPr/>
            <a:lstStyle/>
            <a:p>
              <a:endParaRPr lang="en-US"/>
            </a:p>
          </p:txBody>
        </p:sp>
        <p:sp>
          <p:nvSpPr>
            <p:cNvPr id="99347" name="Text Box 16"/>
            <p:cNvSpPr txBox="1">
              <a:spLocks noChangeArrowheads="1"/>
            </p:cNvSpPr>
            <p:nvPr/>
          </p:nvSpPr>
          <p:spPr bwMode="auto">
            <a:xfrm>
              <a:off x="6220" y="7010"/>
              <a:ext cx="1800" cy="720"/>
            </a:xfrm>
            <a:prstGeom prst="rect">
              <a:avLst/>
            </a:prstGeom>
            <a:noFill/>
            <a:ln w="9525">
              <a:noFill/>
              <a:miter lim="800000"/>
              <a:headEnd/>
              <a:tailEnd/>
            </a:ln>
          </p:spPr>
          <p:txBody>
            <a:bodyPr/>
            <a:lstStyle/>
            <a:p>
              <a:pPr algn="r" rtl="1" eaLnBrk="0" hangingPunct="0"/>
              <a:r>
                <a:rPr lang="ar-SA" sz="1000" i="1">
                  <a:cs typeface="Times New Roman" pitchFamily="18" charset="0"/>
                </a:rPr>
                <a:t>التكلفة الحدية للمعلومات</a:t>
              </a:r>
              <a:endParaRPr lang="ar-SA"/>
            </a:p>
          </p:txBody>
        </p:sp>
        <p:sp>
          <p:nvSpPr>
            <p:cNvPr id="99348" name="Text Box 15"/>
            <p:cNvSpPr txBox="1">
              <a:spLocks noChangeArrowheads="1"/>
            </p:cNvSpPr>
            <p:nvPr/>
          </p:nvSpPr>
          <p:spPr bwMode="auto">
            <a:xfrm>
              <a:off x="7300" y="10250"/>
              <a:ext cx="1620" cy="360"/>
            </a:xfrm>
            <a:prstGeom prst="rect">
              <a:avLst/>
            </a:prstGeom>
            <a:noFill/>
            <a:ln w="9525">
              <a:noFill/>
              <a:miter lim="800000"/>
              <a:headEnd/>
              <a:tailEnd/>
            </a:ln>
          </p:spPr>
          <p:txBody>
            <a:bodyPr/>
            <a:lstStyle/>
            <a:p>
              <a:pPr algn="r" rtl="1" eaLnBrk="0" hangingPunct="0"/>
              <a:r>
                <a:rPr lang="ar-SA" sz="900">
                  <a:cs typeface="Times New Roman" pitchFamily="18" charset="0"/>
                </a:rPr>
                <a:t>قيمة الإنتاجية الحدية</a:t>
              </a:r>
              <a:endParaRPr lang="ar-SA"/>
            </a:p>
          </p:txBody>
        </p:sp>
        <p:sp>
          <p:nvSpPr>
            <p:cNvPr id="99349" name="Text Box 14"/>
            <p:cNvSpPr txBox="1">
              <a:spLocks noChangeArrowheads="1"/>
            </p:cNvSpPr>
            <p:nvPr/>
          </p:nvSpPr>
          <p:spPr bwMode="auto">
            <a:xfrm>
              <a:off x="9460" y="11870"/>
              <a:ext cx="1260" cy="540"/>
            </a:xfrm>
            <a:prstGeom prst="rect">
              <a:avLst/>
            </a:prstGeom>
            <a:noFill/>
            <a:ln w="9525">
              <a:noFill/>
              <a:miter lim="800000"/>
              <a:headEnd/>
              <a:tailEnd/>
            </a:ln>
          </p:spPr>
          <p:txBody>
            <a:bodyPr/>
            <a:lstStyle/>
            <a:p>
              <a:pPr algn="r" rtl="1" eaLnBrk="0" hangingPunct="0"/>
              <a:r>
                <a:rPr lang="ar-SA" sz="1200">
                  <a:cs typeface="Times New Roman" pitchFamily="18" charset="0"/>
                </a:rPr>
                <a:t>المعلومات</a:t>
              </a:r>
              <a:endParaRPr lang="ar-SA"/>
            </a:p>
          </p:txBody>
        </p:sp>
        <p:sp>
          <p:nvSpPr>
            <p:cNvPr id="99350" name="Text Box 13"/>
            <p:cNvSpPr txBox="1">
              <a:spLocks noChangeArrowheads="1"/>
            </p:cNvSpPr>
            <p:nvPr/>
          </p:nvSpPr>
          <p:spPr bwMode="auto">
            <a:xfrm>
              <a:off x="4420" y="7730"/>
              <a:ext cx="540" cy="540"/>
            </a:xfrm>
            <a:prstGeom prst="rect">
              <a:avLst/>
            </a:prstGeom>
            <a:noFill/>
            <a:ln w="9525">
              <a:noFill/>
              <a:miter lim="800000"/>
              <a:headEnd/>
              <a:tailEnd/>
            </a:ln>
          </p:spPr>
          <p:txBody>
            <a:bodyPr/>
            <a:lstStyle/>
            <a:p>
              <a:pPr algn="r" rtl="1" eaLnBrk="0" hangingPunct="0"/>
              <a:r>
                <a:rPr lang="en-US" sz="1000" i="1">
                  <a:cs typeface="Times New Roman" pitchFamily="18" charset="0"/>
                </a:rPr>
                <a:t>Y</a:t>
              </a:r>
              <a:endParaRPr lang="en-US"/>
            </a:p>
          </p:txBody>
        </p:sp>
        <p:sp>
          <p:nvSpPr>
            <p:cNvPr id="99351" name="Text Box 12"/>
            <p:cNvSpPr txBox="1">
              <a:spLocks noChangeArrowheads="1"/>
            </p:cNvSpPr>
            <p:nvPr/>
          </p:nvSpPr>
          <p:spPr bwMode="auto">
            <a:xfrm>
              <a:off x="4420" y="9890"/>
              <a:ext cx="720" cy="360"/>
            </a:xfrm>
            <a:prstGeom prst="rect">
              <a:avLst/>
            </a:prstGeom>
            <a:noFill/>
            <a:ln w="9525">
              <a:noFill/>
              <a:miter lim="800000"/>
              <a:headEnd/>
              <a:tailEnd/>
            </a:ln>
          </p:spPr>
          <p:txBody>
            <a:bodyPr/>
            <a:lstStyle/>
            <a:p>
              <a:pPr algn="r" rtl="1" eaLnBrk="0" hangingPunct="0"/>
              <a:r>
                <a:rPr lang="en-US" sz="1000" i="1">
                  <a:cs typeface="Times New Roman" pitchFamily="18" charset="0"/>
                </a:rPr>
                <a:t>T</a:t>
              </a:r>
              <a:endParaRPr lang="en-US"/>
            </a:p>
          </p:txBody>
        </p:sp>
        <p:sp>
          <p:nvSpPr>
            <p:cNvPr id="99352" name="Text Box 11"/>
            <p:cNvSpPr txBox="1">
              <a:spLocks noChangeArrowheads="1"/>
            </p:cNvSpPr>
            <p:nvPr/>
          </p:nvSpPr>
          <p:spPr bwMode="auto">
            <a:xfrm>
              <a:off x="6220" y="8450"/>
              <a:ext cx="360" cy="900"/>
            </a:xfrm>
            <a:prstGeom prst="rect">
              <a:avLst/>
            </a:prstGeom>
            <a:noFill/>
            <a:ln w="9525">
              <a:noFill/>
              <a:miter lim="800000"/>
              <a:headEnd/>
              <a:tailEnd/>
            </a:ln>
          </p:spPr>
          <p:txBody>
            <a:bodyPr/>
            <a:lstStyle/>
            <a:p>
              <a:pPr algn="r" rtl="1" eaLnBrk="0" hangingPunct="0"/>
              <a:r>
                <a:rPr lang="en-US" sz="800">
                  <a:cs typeface="Times New Roman" pitchFamily="18" charset="0"/>
                </a:rPr>
                <a:t>A</a:t>
              </a:r>
              <a:endParaRPr lang="en-US"/>
            </a:p>
          </p:txBody>
        </p:sp>
        <p:sp>
          <p:nvSpPr>
            <p:cNvPr id="99353" name="Text Box 10"/>
            <p:cNvSpPr txBox="1">
              <a:spLocks noChangeArrowheads="1"/>
            </p:cNvSpPr>
            <p:nvPr/>
          </p:nvSpPr>
          <p:spPr bwMode="auto">
            <a:xfrm>
              <a:off x="6220" y="7910"/>
              <a:ext cx="900" cy="360"/>
            </a:xfrm>
            <a:prstGeom prst="rect">
              <a:avLst/>
            </a:prstGeom>
            <a:noFill/>
            <a:ln w="9525">
              <a:noFill/>
              <a:miter lim="800000"/>
              <a:headEnd/>
              <a:tailEnd/>
            </a:ln>
          </p:spPr>
          <p:txBody>
            <a:bodyPr/>
            <a:lstStyle/>
            <a:p>
              <a:pPr algn="r" rtl="1" eaLnBrk="0" hangingPunct="0"/>
              <a:r>
                <a:rPr lang="en-US" sz="1200" i="1">
                  <a:cs typeface="Times New Roman" pitchFamily="18" charset="0"/>
                </a:rPr>
                <a:t>T</a:t>
              </a:r>
              <a:r>
                <a:rPr lang="en-US" sz="1200" i="1" baseline="-30000">
                  <a:cs typeface="Times New Roman" pitchFamily="18" charset="0"/>
                </a:rPr>
                <a:t>1</a:t>
              </a:r>
              <a:endParaRPr lang="en-US"/>
            </a:p>
          </p:txBody>
        </p:sp>
        <p:sp>
          <p:nvSpPr>
            <p:cNvPr id="99354" name="Text Box 9"/>
            <p:cNvSpPr txBox="1">
              <a:spLocks noChangeArrowheads="1"/>
            </p:cNvSpPr>
            <p:nvPr/>
          </p:nvSpPr>
          <p:spPr bwMode="auto">
            <a:xfrm>
              <a:off x="6580" y="9170"/>
              <a:ext cx="720" cy="540"/>
            </a:xfrm>
            <a:prstGeom prst="rect">
              <a:avLst/>
            </a:prstGeom>
            <a:noFill/>
            <a:ln w="9525">
              <a:noFill/>
              <a:miter lim="800000"/>
              <a:headEnd/>
              <a:tailEnd/>
            </a:ln>
          </p:spPr>
          <p:txBody>
            <a:bodyPr/>
            <a:lstStyle/>
            <a:p>
              <a:pPr algn="r" rtl="1" eaLnBrk="0" hangingPunct="0"/>
              <a:r>
                <a:rPr lang="en-US" sz="1200" i="1">
                  <a:cs typeface="Times New Roman" pitchFamily="18" charset="0"/>
                </a:rPr>
                <a:t>Y</a:t>
              </a:r>
              <a:r>
                <a:rPr lang="en-US" sz="1200" i="1" baseline="-30000">
                  <a:cs typeface="Times New Roman" pitchFamily="18" charset="0"/>
                </a:rPr>
                <a:t>1</a:t>
              </a:r>
              <a:endParaRPr lang="en-US"/>
            </a:p>
          </p:txBody>
        </p:sp>
        <p:sp>
          <p:nvSpPr>
            <p:cNvPr id="99355" name="Text Box 8"/>
            <p:cNvSpPr txBox="1">
              <a:spLocks noChangeArrowheads="1"/>
            </p:cNvSpPr>
            <p:nvPr/>
          </p:nvSpPr>
          <p:spPr bwMode="auto">
            <a:xfrm>
              <a:off x="4780" y="12230"/>
              <a:ext cx="3060" cy="540"/>
            </a:xfrm>
            <a:prstGeom prst="rect">
              <a:avLst/>
            </a:prstGeom>
            <a:noFill/>
            <a:ln w="9525">
              <a:noFill/>
              <a:miter lim="800000"/>
              <a:headEnd/>
              <a:tailEnd/>
            </a:ln>
          </p:spPr>
          <p:txBody>
            <a:bodyPr/>
            <a:lstStyle/>
            <a:p>
              <a:pPr algn="ctr" rtl="1" eaLnBrk="0" hangingPunct="0"/>
              <a:r>
                <a:rPr lang="ar-SA" sz="1200" b="1">
                  <a:cs typeface="Times New Roman" pitchFamily="18" charset="0"/>
                </a:rPr>
                <a:t>الكمية المثلى للمعلومات</a:t>
              </a:r>
              <a:endParaRPr lang="ar-SA"/>
            </a:p>
          </p:txBody>
        </p:sp>
        <p:sp>
          <p:nvSpPr>
            <p:cNvPr id="99356" name="Text Box 7"/>
            <p:cNvSpPr txBox="1">
              <a:spLocks noChangeArrowheads="1"/>
            </p:cNvSpPr>
            <p:nvPr/>
          </p:nvSpPr>
          <p:spPr bwMode="auto">
            <a:xfrm>
              <a:off x="4600" y="11870"/>
              <a:ext cx="360" cy="360"/>
            </a:xfrm>
            <a:prstGeom prst="rect">
              <a:avLst/>
            </a:prstGeom>
            <a:noFill/>
            <a:ln w="9525">
              <a:noFill/>
              <a:miter lim="800000"/>
              <a:headEnd/>
              <a:tailEnd/>
            </a:ln>
          </p:spPr>
          <p:txBody>
            <a:bodyPr/>
            <a:lstStyle/>
            <a:p>
              <a:pPr algn="r" rtl="1" eaLnBrk="0" hangingPunct="0"/>
              <a:r>
                <a:rPr lang="en-US" sz="800">
                  <a:cs typeface="Times New Roman" pitchFamily="18" charset="0"/>
                </a:rPr>
                <a:t>B</a:t>
              </a:r>
              <a:endParaRPr lang="en-US"/>
            </a:p>
          </p:txBody>
        </p:sp>
        <p:sp>
          <p:nvSpPr>
            <p:cNvPr id="99357" name="Text Box 6"/>
            <p:cNvSpPr txBox="1">
              <a:spLocks noChangeArrowheads="1"/>
            </p:cNvSpPr>
            <p:nvPr/>
          </p:nvSpPr>
          <p:spPr bwMode="auto">
            <a:xfrm>
              <a:off x="6940" y="11870"/>
              <a:ext cx="360" cy="540"/>
            </a:xfrm>
            <a:prstGeom prst="rect">
              <a:avLst/>
            </a:prstGeom>
            <a:noFill/>
            <a:ln w="9525">
              <a:noFill/>
              <a:miter lim="800000"/>
              <a:headEnd/>
              <a:tailEnd/>
            </a:ln>
          </p:spPr>
          <p:txBody>
            <a:bodyPr/>
            <a:lstStyle/>
            <a:p>
              <a:pPr algn="r" rtl="1" eaLnBrk="0" hangingPunct="0"/>
              <a:r>
                <a:rPr lang="en-US" sz="800">
                  <a:cs typeface="Times New Roman" pitchFamily="18" charset="0"/>
                </a:rPr>
                <a:t>C</a:t>
              </a:r>
              <a:endParaRPr lang="en-US"/>
            </a:p>
          </p:txBody>
        </p:sp>
        <p:sp>
          <p:nvSpPr>
            <p:cNvPr id="99358" name="Text Box 5"/>
            <p:cNvSpPr txBox="1">
              <a:spLocks noChangeArrowheads="1"/>
            </p:cNvSpPr>
            <p:nvPr/>
          </p:nvSpPr>
          <p:spPr bwMode="auto">
            <a:xfrm>
              <a:off x="3340" y="12770"/>
              <a:ext cx="7200" cy="720"/>
            </a:xfrm>
            <a:prstGeom prst="rect">
              <a:avLst/>
            </a:prstGeom>
            <a:noFill/>
            <a:ln w="9525">
              <a:noFill/>
              <a:miter lim="800000"/>
              <a:headEnd/>
              <a:tailEnd/>
            </a:ln>
          </p:spPr>
          <p:txBody>
            <a:bodyPr/>
            <a:lstStyle/>
            <a:p>
              <a:pPr algn="ctr" rtl="1" eaLnBrk="0" hangingPunct="0"/>
              <a:r>
                <a:rPr lang="ar-SA" sz="1200" b="1">
                  <a:cs typeface="Times New Roman" pitchFamily="18" charset="0"/>
                </a:rPr>
                <a:t>العلاقة بين التكلفة الحدية والمنفعة الحدية للمعلومات في تحديد حجم المعلومات</a:t>
              </a:r>
              <a:endParaRPr lang="ar-SA"/>
            </a:p>
          </p:txBody>
        </p:sp>
        <p:sp>
          <p:nvSpPr>
            <p:cNvPr id="99359" name="Text Box 4"/>
            <p:cNvSpPr txBox="1">
              <a:spLocks noChangeArrowheads="1"/>
            </p:cNvSpPr>
            <p:nvPr/>
          </p:nvSpPr>
          <p:spPr bwMode="auto">
            <a:xfrm>
              <a:off x="2260" y="6470"/>
              <a:ext cx="1620" cy="540"/>
            </a:xfrm>
            <a:prstGeom prst="rect">
              <a:avLst/>
            </a:prstGeom>
            <a:noFill/>
            <a:ln w="9525">
              <a:noFill/>
              <a:miter lim="800000"/>
              <a:headEnd/>
              <a:tailEnd/>
            </a:ln>
          </p:spPr>
          <p:txBody>
            <a:bodyPr/>
            <a:lstStyle/>
            <a:p>
              <a:pPr algn="r" rtl="1" eaLnBrk="0" hangingPunct="0"/>
              <a:r>
                <a:rPr lang="en-US" sz="1000" i="1">
                  <a:cs typeface="Times New Roman" pitchFamily="18" charset="0"/>
                </a:rPr>
                <a:t>MC&amp;VMP</a:t>
              </a:r>
              <a:endParaRPr lang="en-US"/>
            </a:p>
          </p:txBody>
        </p:sp>
        <p:sp>
          <p:nvSpPr>
            <p:cNvPr id="99360" name="Line 3"/>
            <p:cNvSpPr>
              <a:spLocks noChangeShapeType="1"/>
            </p:cNvSpPr>
            <p:nvPr/>
          </p:nvSpPr>
          <p:spPr bwMode="auto">
            <a:xfrm>
              <a:off x="4780" y="8270"/>
              <a:ext cx="0" cy="1620"/>
            </a:xfrm>
            <a:prstGeom prst="line">
              <a:avLst/>
            </a:prstGeom>
            <a:noFill/>
            <a:ln w="9525">
              <a:solidFill>
                <a:srgbClr val="000000"/>
              </a:solidFill>
              <a:round/>
              <a:headEnd type="oval" w="med" len="med"/>
              <a:tailEnd type="oval" w="med" len="med"/>
            </a:ln>
          </p:spPr>
          <p:txBody>
            <a:bodyPr/>
            <a:lstStyle/>
            <a:p>
              <a:endParaRPr lang="en-US"/>
            </a:p>
          </p:txBody>
        </p:sp>
        <p:sp>
          <p:nvSpPr>
            <p:cNvPr id="99361" name="Line 2"/>
            <p:cNvSpPr>
              <a:spLocks noChangeShapeType="1"/>
            </p:cNvSpPr>
            <p:nvPr/>
          </p:nvSpPr>
          <p:spPr bwMode="auto">
            <a:xfrm>
              <a:off x="6940" y="8270"/>
              <a:ext cx="0" cy="1260"/>
            </a:xfrm>
            <a:prstGeom prst="line">
              <a:avLst/>
            </a:prstGeom>
            <a:noFill/>
            <a:ln w="9525">
              <a:solidFill>
                <a:srgbClr val="000000"/>
              </a:solidFill>
              <a:round/>
              <a:headEnd type="oval" w="med" len="med"/>
              <a:tailEnd type="oval" w="med" len="med"/>
            </a:ln>
          </p:spPr>
          <p:txBody>
            <a:bodyPr/>
            <a:lstStyle/>
            <a:p>
              <a:endParaRPr lang="en-US"/>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D9B87334-2BC3-4E18-B912-F90A675E2DAD}" type="slidenum">
              <a:rPr lang="en-US"/>
              <a:pPr>
                <a:defRPr/>
              </a:pPr>
              <a:t>113</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rtl="1">
              <a:defRPr/>
            </a:pPr>
            <a:r>
              <a:rPr lang="ar-EG" dirty="0" smtClean="0">
                <a:effectLst/>
              </a:rPr>
              <a:t>قيمة المعلومات</a:t>
            </a:r>
            <a:endParaRPr lang="en-US" dirty="0" smtClean="0">
              <a:effectLst/>
            </a:endParaRPr>
          </a:p>
        </p:txBody>
      </p:sp>
      <p:sp>
        <p:nvSpPr>
          <p:cNvPr id="100356" name="Rectangle 3"/>
          <p:cNvSpPr>
            <a:spLocks noGrp="1"/>
          </p:cNvSpPr>
          <p:nvPr>
            <p:ph type="body" sz="half" idx="1"/>
          </p:nvPr>
        </p:nvSpPr>
        <p:spPr>
          <a:xfrm>
            <a:off x="228600" y="1447800"/>
            <a:ext cx="8382000" cy="4648200"/>
          </a:xfrm>
        </p:spPr>
        <p:txBody>
          <a:bodyPr/>
          <a:lstStyle/>
          <a:p>
            <a:pPr algn="r" rtl="1"/>
            <a:r>
              <a:rPr lang="ar-SA" sz="2400" smtClean="0"/>
              <a:t>ويلاحظ من خلال الشكل أعلاه بان منحنى قيمة الإنتاجية الحدية ينحدر إلى أسفل مما يعني نقص قيمة المعلومات كلما زاد المتوفر منها. كما أن التكلفة الحدية للمعلومات تتجة إلى أعلى مما يعني بأنه كلما زادت المعلومات زادت التكلفة الحدية للحصول عليها</a:t>
            </a:r>
            <a:r>
              <a:rPr lang="ar-EG" sz="2400" smtClean="0"/>
              <a:t>.</a:t>
            </a:r>
          </a:p>
          <a:p>
            <a:pPr algn="r" rtl="1"/>
            <a:r>
              <a:rPr lang="ar-SA" sz="2400" smtClean="0"/>
              <a:t> وكأي سلعة فان المعدل الامثل لكمية المعلومات فهو عند النقطة (</a:t>
            </a:r>
            <a:r>
              <a:rPr lang="en-US" sz="2400" i="1" smtClean="0"/>
              <a:t>A</a:t>
            </a:r>
            <a:r>
              <a:rPr lang="ar-SA" sz="2400" smtClean="0"/>
              <a:t>) الذي تتساوى عندها التكلفة الحدية للمعلومات مع قيمة الإنتاجية الحدية لها</a:t>
            </a:r>
            <a:r>
              <a:rPr lang="ar-EG" sz="2400" smtClean="0"/>
              <a:t>.</a:t>
            </a:r>
            <a:r>
              <a:rPr lang="ar-SA" sz="2400" smtClean="0"/>
              <a:t> </a:t>
            </a:r>
            <a:endParaRPr lang="ar-EG" sz="2400" smtClean="0"/>
          </a:p>
          <a:p>
            <a:pPr algn="r" rtl="1"/>
            <a:r>
              <a:rPr lang="ar-SA" sz="2400" smtClean="0"/>
              <a:t>يمكن أن نلاحظ بان أي نقطة إلى يسار (</a:t>
            </a:r>
            <a:r>
              <a:rPr lang="en-US" sz="2400" i="1" smtClean="0"/>
              <a:t>A</a:t>
            </a:r>
            <a:r>
              <a:rPr lang="ar-SA" sz="2400" smtClean="0"/>
              <a:t>) مثل نقطة (</a:t>
            </a:r>
            <a:r>
              <a:rPr lang="en-US" sz="2400" i="1" smtClean="0"/>
              <a:t>B</a:t>
            </a:r>
            <a:r>
              <a:rPr lang="ar-SA" sz="2400" smtClean="0"/>
              <a:t>) توضح بان العائد من المعلومات (</a:t>
            </a:r>
            <a:r>
              <a:rPr lang="en-US" sz="2400" i="1" smtClean="0"/>
              <a:t>Y</a:t>
            </a:r>
            <a:r>
              <a:rPr lang="ar-SA" sz="2400" smtClean="0"/>
              <a:t>) اكبر من تكلفة الحصول عليها (</a:t>
            </a:r>
            <a:r>
              <a:rPr lang="en-US" sz="2400" i="1" smtClean="0"/>
              <a:t>T</a:t>
            </a:r>
            <a:r>
              <a:rPr lang="ar-SA" sz="2400" smtClean="0"/>
              <a:t>)، (</a:t>
            </a:r>
            <a:r>
              <a:rPr lang="en-US" sz="2400" i="1" smtClean="0"/>
              <a:t>Y</a:t>
            </a:r>
            <a:r>
              <a:rPr lang="ar-SA" sz="2400" smtClean="0"/>
              <a:t> &gt; </a:t>
            </a:r>
            <a:r>
              <a:rPr lang="en-US" sz="2400" i="1" smtClean="0"/>
              <a:t>T</a:t>
            </a:r>
            <a:r>
              <a:rPr lang="ar-SA" sz="2400" smtClean="0"/>
              <a:t>). وبالتالي هناك حافز لإستخدام كمية أكبر من المعلومات وعلى العكس من ذلك فان أي نقطة إلى يمين (</a:t>
            </a:r>
            <a:r>
              <a:rPr lang="en-US" sz="2400" i="1" smtClean="0"/>
              <a:t>A</a:t>
            </a:r>
            <a:r>
              <a:rPr lang="ar-SA" sz="2400" smtClean="0"/>
              <a:t>) ولتكن (</a:t>
            </a:r>
            <a:r>
              <a:rPr lang="en-US" sz="2400" i="1" smtClean="0"/>
              <a:t>C</a:t>
            </a:r>
            <a:r>
              <a:rPr lang="ar-SA" sz="2400" smtClean="0"/>
              <a:t>) فان العائد من المعلومات اقل من تكلفة الحصول عليها (</a:t>
            </a:r>
            <a:r>
              <a:rPr lang="en-US" sz="2400" i="1" smtClean="0"/>
              <a:t>Y</a:t>
            </a:r>
            <a:r>
              <a:rPr lang="en-US" sz="2400" i="1" baseline="-25000" smtClean="0"/>
              <a:t>1</a:t>
            </a:r>
            <a:r>
              <a:rPr lang="ar-SA" sz="2400" smtClean="0"/>
              <a:t> &lt; </a:t>
            </a:r>
            <a:r>
              <a:rPr lang="en-US" sz="2400" i="1" smtClean="0"/>
              <a:t>T</a:t>
            </a:r>
            <a:r>
              <a:rPr lang="en-US" sz="2400" i="1" baseline="-25000" smtClean="0"/>
              <a:t>1</a:t>
            </a:r>
            <a:r>
              <a:rPr lang="ar-SA" sz="2400" smtClean="0"/>
              <a:t>)</a:t>
            </a:r>
            <a:endParaRPr lang="en-US" sz="2400" smtClean="0"/>
          </a:p>
        </p:txBody>
      </p:sp>
      <p:sp>
        <p:nvSpPr>
          <p:cNvPr id="100357"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035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100359"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00360"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100361"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100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684E8378-0CD9-4601-98F5-DAB2357913D6}" type="slidenum">
              <a:rPr lang="en-US"/>
              <a:pPr>
                <a:defRPr/>
              </a:pPr>
              <a:t>114</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101380" name="Rectangle 3"/>
          <p:cNvSpPr>
            <a:spLocks noGrp="1"/>
          </p:cNvSpPr>
          <p:nvPr>
            <p:ph type="body" sz="half" idx="1"/>
          </p:nvPr>
        </p:nvSpPr>
        <p:spPr>
          <a:xfrm>
            <a:off x="228600" y="1600200"/>
            <a:ext cx="8382000" cy="4495800"/>
          </a:xfrm>
        </p:spPr>
        <p:txBody>
          <a:bodyPr/>
          <a:lstStyle/>
          <a:p>
            <a:pPr algn="r" rtl="1">
              <a:buFont typeface="Wingdings 3" pitchFamily="18" charset="2"/>
              <a:buNone/>
            </a:pPr>
            <a:r>
              <a:rPr lang="ar-EG" sz="2000" smtClean="0"/>
              <a:t>ذكرنا في السابق ان</a:t>
            </a:r>
            <a:r>
              <a:rPr lang="ar-SA" sz="2000" smtClean="0"/>
              <a:t> إتجاهات المخاطرة </a:t>
            </a:r>
            <a:r>
              <a:rPr lang="ar-EG" sz="2000" smtClean="0"/>
              <a:t>تقسم </a:t>
            </a:r>
            <a:r>
              <a:rPr lang="ar-SA" sz="2000" smtClean="0"/>
              <a:t>إلى 3 أقسام هي:</a:t>
            </a:r>
            <a:endParaRPr lang="en-US" sz="2000" smtClean="0"/>
          </a:p>
          <a:p>
            <a:pPr algn="r" rtl="1">
              <a:buFont typeface="Wingdings 3" pitchFamily="18" charset="2"/>
              <a:buNone/>
            </a:pPr>
            <a:r>
              <a:rPr lang="ar-SA" sz="2000" smtClean="0"/>
              <a:t>(1</a:t>
            </a:r>
            <a:r>
              <a:rPr lang="ar-SA" sz="2000" b="1" smtClean="0"/>
              <a:t>) متجنب المخاطرة </a:t>
            </a:r>
            <a:r>
              <a:rPr lang="en-US" sz="2000" b="1" i="1" smtClean="0"/>
              <a:t>Risk Averse</a:t>
            </a:r>
            <a:r>
              <a:rPr lang="en-US" sz="2000" b="1" smtClean="0"/>
              <a:t> </a:t>
            </a:r>
            <a:endParaRPr lang="en-US" sz="2000" smtClean="0"/>
          </a:p>
          <a:p>
            <a:pPr algn="r" rtl="1">
              <a:buFont typeface="Wingdings 3" pitchFamily="18" charset="2"/>
              <a:buNone/>
            </a:pPr>
            <a:r>
              <a:rPr lang="ar-SA" sz="2000" b="1" smtClean="0"/>
              <a:t>(2) مفضل المخاطرة </a:t>
            </a:r>
            <a:r>
              <a:rPr lang="en-US" sz="2000" b="1" i="1" smtClean="0"/>
              <a:t>Risk Preferring</a:t>
            </a:r>
            <a:r>
              <a:rPr lang="en-US" sz="2000" b="1" smtClean="0"/>
              <a:t> </a:t>
            </a:r>
            <a:endParaRPr lang="en-US" sz="2000" smtClean="0"/>
          </a:p>
          <a:p>
            <a:pPr algn="r" rtl="1">
              <a:buFont typeface="Wingdings 3" pitchFamily="18" charset="2"/>
              <a:buNone/>
            </a:pPr>
            <a:r>
              <a:rPr lang="ar-SA" sz="2000" b="1" smtClean="0"/>
              <a:t>(3) محايد المخاطرة </a:t>
            </a:r>
            <a:r>
              <a:rPr lang="en-US" sz="2000" b="1" i="1" smtClean="0"/>
              <a:t>Risk Neutral</a:t>
            </a:r>
            <a:endParaRPr lang="ar-EG" sz="2000" b="1" i="1" smtClean="0"/>
          </a:p>
          <a:p>
            <a:pPr algn="r" rtl="1"/>
            <a:r>
              <a:rPr lang="ar-SA" sz="2000" smtClean="0"/>
              <a:t>يمكن تعريف وتوضيح الاتجاهات الثلاث </a:t>
            </a:r>
            <a:r>
              <a:rPr lang="ar-EG" sz="2000" smtClean="0"/>
              <a:t>ل</a:t>
            </a:r>
            <a:r>
              <a:rPr lang="ar-SA" sz="2000" smtClean="0"/>
              <a:t>لمخاطرة في ظل مزيد من المفاهيم</a:t>
            </a:r>
            <a:r>
              <a:rPr lang="ar-EG" sz="2000" smtClean="0"/>
              <a:t>.</a:t>
            </a:r>
          </a:p>
          <a:p>
            <a:pPr algn="r" rtl="1"/>
            <a:r>
              <a:rPr lang="ar-SA" sz="2000" smtClean="0"/>
              <a:t> افترض أن صانع قرار حصل على فرصة للاشتراك في مشروع سيدفع له إما (</a:t>
            </a:r>
            <a:r>
              <a:rPr lang="en-US" sz="2000" smtClean="0"/>
              <a:t>14</a:t>
            </a:r>
            <a:r>
              <a:rPr lang="ar-SA" sz="2000" smtClean="0"/>
              <a:t> ) دولار أو (</a:t>
            </a:r>
            <a:r>
              <a:rPr lang="en-US" sz="2000" smtClean="0"/>
              <a:t>-10</a:t>
            </a:r>
            <a:r>
              <a:rPr lang="ar-SA" sz="2000" smtClean="0"/>
              <a:t> ) دولار. وسيتحدد الناتج النهائي للقرار بعملة معدنية تجعل احتمال حدوث كل من الناتجين ( </a:t>
            </a:r>
            <a:r>
              <a:rPr lang="en-US" sz="2000" smtClean="0"/>
              <a:t>0.5</a:t>
            </a:r>
            <a:r>
              <a:rPr lang="ar-SA" sz="2000" smtClean="0"/>
              <a:t> ). </a:t>
            </a:r>
            <a:endParaRPr lang="ar-EG" sz="2000" smtClean="0"/>
          </a:p>
          <a:p>
            <a:pPr algn="r" rtl="1"/>
            <a:r>
              <a:rPr lang="ar-SA" sz="2000" smtClean="0"/>
              <a:t>افترض أن متخذ القرار سُئلَ أن يفصح عن الكمية من النقود </a:t>
            </a:r>
            <a:r>
              <a:rPr lang="en-US" sz="2000" i="1" smtClean="0"/>
              <a:t>For</a:t>
            </a:r>
            <a:r>
              <a:rPr lang="en-US" sz="2000" smtClean="0"/>
              <a:t> </a:t>
            </a:r>
            <a:r>
              <a:rPr lang="en-US" sz="2000" i="1" smtClean="0"/>
              <a:t>certain</a:t>
            </a:r>
            <a:r>
              <a:rPr lang="ar-SA" sz="2000" smtClean="0"/>
              <a:t> أي بالتأكيد التي ستجعله سيان </a:t>
            </a:r>
            <a:r>
              <a:rPr lang="en-US" sz="2000" i="1" smtClean="0"/>
              <a:t>Indifferent</a:t>
            </a:r>
            <a:r>
              <a:rPr lang="ar-SA" sz="2000" smtClean="0"/>
              <a:t> بين الاشتراك في هذا المشروع</a:t>
            </a:r>
            <a:r>
              <a:rPr lang="ar-EG" sz="2000" smtClean="0"/>
              <a:t> او عدمه</a:t>
            </a:r>
            <a:r>
              <a:rPr lang="ar-SA" sz="2000" smtClean="0"/>
              <a:t>. </a:t>
            </a:r>
            <a:endParaRPr lang="ar-EG" sz="2000" smtClean="0"/>
          </a:p>
          <a:p>
            <a:pPr algn="r" rtl="1"/>
            <a:r>
              <a:rPr lang="ar-SA" sz="2000" smtClean="0"/>
              <a:t>هذه الكمية من النقود هي المعروفة باسم مكافئ التأكد أو</a:t>
            </a:r>
            <a:r>
              <a:rPr lang="ar-SA" sz="2000" b="1" i="1" smtClean="0"/>
              <a:t> </a:t>
            </a:r>
            <a:r>
              <a:rPr lang="en-US" sz="2000" i="1" smtClean="0"/>
              <a:t>Certainty Equivalent</a:t>
            </a:r>
            <a:r>
              <a:rPr lang="en-US" sz="2000" smtClean="0"/>
              <a:t>: </a:t>
            </a:r>
            <a:r>
              <a:rPr lang="ar-SA" sz="2000" smtClean="0"/>
              <a:t>وهو الكمية من النقود ( أي بالتأكيد ) التي ستجعله سيان </a:t>
            </a:r>
            <a:r>
              <a:rPr lang="ar-EG" sz="2000" smtClean="0"/>
              <a:t> </a:t>
            </a:r>
            <a:r>
              <a:rPr lang="ar-SA" sz="2000" smtClean="0"/>
              <a:t>. </a:t>
            </a:r>
            <a:endParaRPr lang="ar-EG" sz="2000" smtClean="0"/>
          </a:p>
          <a:p>
            <a:pPr algn="r" rtl="1"/>
            <a:r>
              <a:rPr lang="ar-SA" sz="2000" smtClean="0"/>
              <a:t>المكافئ اليقيني (التأكد) (</a:t>
            </a:r>
            <a:r>
              <a:rPr lang="en-US" sz="2000" i="1" smtClean="0"/>
              <a:t>CE</a:t>
            </a:r>
            <a:r>
              <a:rPr lang="ar-SA" sz="2000" smtClean="0"/>
              <a:t>) هو عبارة عن مقياس يعطي إشارة إلى درجة تعامل الفرد مع الحوادث في ظروف اللايقين أو المخاطرة.</a:t>
            </a:r>
            <a:endParaRPr lang="en-US" sz="2000" smtClean="0"/>
          </a:p>
          <a:p>
            <a:pPr algn="r" rtl="1">
              <a:buFont typeface="Wingdings 3" pitchFamily="18" charset="2"/>
              <a:buNone/>
            </a:pPr>
            <a:endParaRPr lang="ar-EG" sz="2000" b="1" i="1" smtClean="0"/>
          </a:p>
          <a:p>
            <a:pPr algn="r" rtl="1">
              <a:buFont typeface="Wingdings 3" pitchFamily="18" charset="2"/>
              <a:buNone/>
            </a:pPr>
            <a:endParaRPr lang="en-US" sz="2000" smtClean="0"/>
          </a:p>
        </p:txBody>
      </p:sp>
      <p:sp>
        <p:nvSpPr>
          <p:cNvPr id="101381"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138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101383"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01384"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101385"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10138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AF9F4E91-927B-423F-83A9-853F288D77FF}" type="slidenum">
              <a:rPr lang="en-US"/>
              <a:pPr>
                <a:defRPr/>
              </a:pPr>
              <a:t>115</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20486" name="Rectangle 3"/>
          <p:cNvSpPr>
            <a:spLocks noGrp="1"/>
          </p:cNvSpPr>
          <p:nvPr>
            <p:ph type="body" sz="half" idx="1"/>
          </p:nvPr>
        </p:nvSpPr>
        <p:spPr>
          <a:xfrm>
            <a:off x="228600" y="1600200"/>
            <a:ext cx="8382000" cy="4495800"/>
          </a:xfrm>
        </p:spPr>
        <p:txBody>
          <a:bodyPr/>
          <a:lstStyle/>
          <a:p>
            <a:pPr algn="r" rtl="1"/>
            <a:r>
              <a:rPr lang="ar-EG" sz="2000" smtClean="0"/>
              <a:t>ا</a:t>
            </a:r>
            <a:r>
              <a:rPr lang="ar-SA" sz="2000" smtClean="0"/>
              <a:t>فترض أننا سألنا 3 أفراد </a:t>
            </a:r>
            <a:r>
              <a:rPr lang="en-US" sz="2000" i="1" smtClean="0"/>
              <a:t>C,B,A</a:t>
            </a:r>
            <a:r>
              <a:rPr lang="ar-SA" sz="2000" smtClean="0"/>
              <a:t> لكي يفصحوا عن مكافئ التأكد </a:t>
            </a:r>
            <a:r>
              <a:rPr lang="en-US" sz="2000" i="1" smtClean="0"/>
              <a:t>CE</a:t>
            </a:r>
            <a:r>
              <a:rPr lang="ar-SA" sz="2000" smtClean="0"/>
              <a:t> لهم لهذا المشروع وأن اجاباتهم جاءت 1، 2، 3 دولارات بالترتيب. يمكننا مقارنة الـ </a:t>
            </a:r>
            <a:r>
              <a:rPr lang="en-US" sz="2000" i="1" smtClean="0"/>
              <a:t>CE</a:t>
            </a:r>
            <a:r>
              <a:rPr lang="ar-SA" sz="2000" smtClean="0"/>
              <a:t> بالقيمة النقدية المتوقعة </a:t>
            </a:r>
            <a:r>
              <a:rPr lang="en-US" sz="2000" smtClean="0"/>
              <a:t>(</a:t>
            </a:r>
            <a:r>
              <a:rPr lang="en-US" sz="2000" i="1" smtClean="0"/>
              <a:t>EMV</a:t>
            </a:r>
            <a:r>
              <a:rPr lang="en-US" sz="2000" smtClean="0"/>
              <a:t>) </a:t>
            </a:r>
            <a:r>
              <a:rPr lang="en-US" sz="2000" i="1" smtClean="0"/>
              <a:t>Expected Monetary Value</a:t>
            </a:r>
            <a:r>
              <a:rPr lang="ar-SA" sz="2000" smtClean="0"/>
              <a:t> ) للمشروع</a:t>
            </a:r>
            <a:r>
              <a:rPr lang="ar-EG" sz="2000" smtClean="0"/>
              <a:t> </a:t>
            </a:r>
            <a:r>
              <a:rPr lang="ar-SA" sz="2000" smtClean="0"/>
              <a:t> كالتالي: </a:t>
            </a:r>
            <a:endParaRPr lang="ar-EG" sz="2000" smtClean="0"/>
          </a:p>
          <a:p>
            <a:pPr algn="r" rtl="1"/>
            <a:endParaRPr lang="ar-EG" sz="2000" smtClean="0"/>
          </a:p>
          <a:p>
            <a:pPr algn="r" rtl="1"/>
            <a:endParaRPr lang="ar-EG" sz="2000" smtClean="0"/>
          </a:p>
          <a:p>
            <a:pPr algn="r" rtl="1"/>
            <a:endParaRPr lang="ar-EG" sz="2000" smtClean="0"/>
          </a:p>
          <a:p>
            <a:pPr algn="r" rtl="1"/>
            <a:r>
              <a:rPr lang="ar-EG" sz="2000" smtClean="0"/>
              <a:t>الفرق </a:t>
            </a:r>
            <a:r>
              <a:rPr lang="ar-SA" sz="2000" smtClean="0"/>
              <a:t>بين الـ </a:t>
            </a:r>
            <a:r>
              <a:rPr lang="en-US" sz="2000" i="1" smtClean="0"/>
              <a:t>EMV</a:t>
            </a:r>
            <a:r>
              <a:rPr lang="ar-SA" sz="2000" smtClean="0"/>
              <a:t> والـ </a:t>
            </a:r>
            <a:r>
              <a:rPr lang="en-US" sz="2000" i="1" smtClean="0"/>
              <a:t>CE</a:t>
            </a:r>
            <a:r>
              <a:rPr lang="ar-SA" sz="2000" smtClean="0"/>
              <a:t> تعرف باسم مقابل المخاطرة أو الـ </a:t>
            </a:r>
            <a:r>
              <a:rPr lang="en-US" sz="2000" i="1" smtClean="0"/>
              <a:t>Risk</a:t>
            </a:r>
            <a:r>
              <a:rPr lang="en-US" sz="2000" smtClean="0"/>
              <a:t> </a:t>
            </a:r>
            <a:r>
              <a:rPr lang="en-US" sz="2000" i="1" smtClean="0"/>
              <a:t>Premium</a:t>
            </a:r>
            <a:r>
              <a:rPr lang="en-US" sz="2000" smtClean="0"/>
              <a:t> (</a:t>
            </a:r>
            <a:r>
              <a:rPr lang="en-US" sz="2000" i="1" smtClean="0"/>
              <a:t>RP</a:t>
            </a:r>
            <a:r>
              <a:rPr lang="en-US" sz="2000" smtClean="0"/>
              <a:t>)</a:t>
            </a:r>
            <a:r>
              <a:rPr lang="ar-SA" sz="2000" smtClean="0"/>
              <a:t> وهكذا يصبح الـ </a:t>
            </a:r>
            <a:r>
              <a:rPr lang="en-US" sz="2000" i="1" smtClean="0"/>
              <a:t>RP</a:t>
            </a:r>
            <a:r>
              <a:rPr lang="ar-SA" sz="2000" smtClean="0"/>
              <a:t> للفرد </a:t>
            </a:r>
            <a:r>
              <a:rPr lang="en-US" sz="2000" i="1" smtClean="0"/>
              <a:t>A</a:t>
            </a:r>
            <a:r>
              <a:rPr lang="ar-SA" sz="2000" smtClean="0"/>
              <a:t> في المثال السابق هو :</a:t>
            </a:r>
            <a:endParaRPr lang="en-US" sz="2000" smtClean="0"/>
          </a:p>
          <a:p>
            <a:pPr algn="r" rtl="1"/>
            <a:endParaRPr lang="ar-EG" sz="2000" smtClean="0"/>
          </a:p>
          <a:p>
            <a:pPr algn="r" rtl="1"/>
            <a:r>
              <a:rPr lang="ar-SA" sz="2000" smtClean="0"/>
              <a:t>وهذا يعني أن الفرد </a:t>
            </a:r>
            <a:r>
              <a:rPr lang="en-US" sz="2000" i="1" smtClean="0"/>
              <a:t>A</a:t>
            </a:r>
            <a:r>
              <a:rPr lang="ar-SA" sz="2000" smtClean="0"/>
              <a:t> لابد أن يتحصل على مقابل أو ثمن موجب للمخاطرة كي يتقبل هذه المخاطرة.</a:t>
            </a:r>
            <a:r>
              <a:rPr lang="ar-EG" sz="2000" smtClean="0"/>
              <a:t> </a:t>
            </a:r>
            <a:r>
              <a:rPr lang="ar-SA" sz="2000" smtClean="0"/>
              <a:t>هذا الفرد </a:t>
            </a:r>
            <a:r>
              <a:rPr lang="en-US" sz="2000" i="1" smtClean="0"/>
              <a:t>A</a:t>
            </a:r>
            <a:r>
              <a:rPr lang="ar-SA" sz="2000" smtClean="0"/>
              <a:t> وجميع الأفراد الذين يتطلبون </a:t>
            </a:r>
            <a:r>
              <a:rPr lang="en-US" sz="2000" i="1" smtClean="0"/>
              <a:t>RP</a:t>
            </a:r>
            <a:r>
              <a:rPr lang="ar-SA" sz="2000" smtClean="0"/>
              <a:t> موجبة يصنفوا بأنهم متجنبي المخاطرة أو </a:t>
            </a:r>
            <a:r>
              <a:rPr lang="en-US" sz="2000" i="1" smtClean="0"/>
              <a:t>Risk Averse People</a:t>
            </a:r>
            <a:r>
              <a:rPr lang="ar-SA" sz="2000" smtClean="0"/>
              <a:t>.</a:t>
            </a:r>
            <a:endParaRPr lang="ar-EG" sz="2000" smtClean="0"/>
          </a:p>
          <a:p>
            <a:pPr algn="r" rtl="1"/>
            <a:endParaRPr lang="en-US" sz="2000" smtClean="0"/>
          </a:p>
          <a:p>
            <a:pPr algn="r" rtl="1">
              <a:buFont typeface="Wingdings 3" pitchFamily="18" charset="2"/>
              <a:buNone/>
            </a:pPr>
            <a:endParaRPr lang="en-US" sz="2000" smtClean="0"/>
          </a:p>
        </p:txBody>
      </p:sp>
      <p:sp>
        <p:nvSpPr>
          <p:cNvPr id="20487"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048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0489"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0490"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0491"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049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04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82" name="Object 1"/>
          <p:cNvGraphicFramePr>
            <a:graphicFrameLocks noChangeAspect="1"/>
          </p:cNvGraphicFramePr>
          <p:nvPr/>
        </p:nvGraphicFramePr>
        <p:xfrm>
          <a:off x="2514600" y="2667000"/>
          <a:ext cx="4010025" cy="295275"/>
        </p:xfrm>
        <a:graphic>
          <a:graphicData uri="http://schemas.openxmlformats.org/presentationml/2006/ole">
            <mc:AlternateContent xmlns:mc="http://schemas.openxmlformats.org/markup-compatibility/2006">
              <mc:Choice xmlns:v="urn:schemas-microsoft-com:vml" Requires="v">
                <p:oleObj spid="_x0000_s20638" name="Equation" r:id="rId4" imgW="2336800" imgH="203200" progId="Equation.3">
                  <p:embed/>
                </p:oleObj>
              </mc:Choice>
              <mc:Fallback>
                <p:oleObj name="Equation" r:id="rId4" imgW="2336800" imgH="203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667000"/>
                        <a:ext cx="40100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83" name="Object 3"/>
          <p:cNvGraphicFramePr>
            <a:graphicFrameLocks noChangeAspect="1"/>
          </p:cNvGraphicFramePr>
          <p:nvPr/>
        </p:nvGraphicFramePr>
        <p:xfrm>
          <a:off x="2514600" y="4343400"/>
          <a:ext cx="3724275" cy="314325"/>
        </p:xfrm>
        <a:graphic>
          <a:graphicData uri="http://schemas.openxmlformats.org/presentationml/2006/ole">
            <mc:AlternateContent xmlns:mc="http://schemas.openxmlformats.org/markup-compatibility/2006">
              <mc:Choice xmlns:v="urn:schemas-microsoft-com:vml" Requires="v">
                <p:oleObj spid="_x0000_s20639" name="Equation" r:id="rId6" imgW="2032000" imgH="228600" progId="Equation.3">
                  <p:embed/>
                </p:oleObj>
              </mc:Choice>
              <mc:Fallback>
                <p:oleObj name="Equation" r:id="rId6" imgW="20320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343400"/>
                        <a:ext cx="37242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A6549805-07F8-4EDE-B43A-95993D718EE5}" type="slidenum">
              <a:rPr lang="en-US"/>
              <a:pPr>
                <a:defRPr/>
              </a:pPr>
              <a:t>116</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21510" name="Rectangle 3"/>
          <p:cNvSpPr>
            <a:spLocks noGrp="1"/>
          </p:cNvSpPr>
          <p:nvPr>
            <p:ph type="body" sz="half" idx="1"/>
          </p:nvPr>
        </p:nvSpPr>
        <p:spPr>
          <a:xfrm>
            <a:off x="228600" y="1600200"/>
            <a:ext cx="8382000" cy="4495800"/>
          </a:xfrm>
        </p:spPr>
        <p:txBody>
          <a:bodyPr/>
          <a:lstStyle/>
          <a:p>
            <a:pPr algn="r" rtl="1"/>
            <a:r>
              <a:rPr lang="ar-SA" sz="2000" smtClean="0"/>
              <a:t> الفرد </a:t>
            </a:r>
            <a:r>
              <a:rPr lang="en-US" sz="2000" i="1" smtClean="0"/>
              <a:t>C</a:t>
            </a:r>
            <a:r>
              <a:rPr lang="ar-SA" sz="2000" smtClean="0"/>
              <a:t> له </a:t>
            </a:r>
            <a:r>
              <a:rPr lang="en-US" sz="2000" i="1" smtClean="0"/>
              <a:t>RP</a:t>
            </a:r>
            <a:r>
              <a:rPr lang="ar-SA" sz="2000" smtClean="0"/>
              <a:t> سالبة حيث أن:</a:t>
            </a:r>
            <a:endParaRPr lang="ar-EG" sz="2000" smtClean="0"/>
          </a:p>
          <a:p>
            <a:pPr algn="r" rtl="1">
              <a:buFont typeface="Wingdings 3" pitchFamily="18" charset="2"/>
              <a:buNone/>
            </a:pPr>
            <a:endParaRPr lang="ar-EG" sz="2000" smtClean="0"/>
          </a:p>
          <a:p>
            <a:pPr algn="r" rtl="1">
              <a:buFont typeface="Wingdings 3" pitchFamily="18" charset="2"/>
              <a:buNone/>
            </a:pPr>
            <a:r>
              <a:rPr lang="ar-SA" sz="2000" smtClean="0"/>
              <a:t>وهذا يعني أن الفرد </a:t>
            </a:r>
            <a:r>
              <a:rPr lang="en-US" sz="2000" i="1" smtClean="0"/>
              <a:t>C</a:t>
            </a:r>
            <a:r>
              <a:rPr lang="ar-SA" sz="2000" smtClean="0"/>
              <a:t> عنده استعداد لتقبل المخاطرة في سبيل احتمال حصوله على ربح أعلى. وهكذا يكون الفرد </a:t>
            </a:r>
            <a:r>
              <a:rPr lang="en-US" sz="2000" i="1" smtClean="0"/>
              <a:t>C</a:t>
            </a:r>
            <a:r>
              <a:rPr lang="ar-SA" sz="2000" smtClean="0"/>
              <a:t> ومن على شاكلته مفضلي للمخاطرة أو </a:t>
            </a:r>
            <a:r>
              <a:rPr lang="en-US" sz="2000" i="1" smtClean="0"/>
              <a:t>Risk – Preferring People</a:t>
            </a:r>
            <a:endParaRPr lang="ar-EG" sz="2000" i="1" smtClean="0"/>
          </a:p>
          <a:p>
            <a:pPr algn="r" rtl="1"/>
            <a:r>
              <a:rPr lang="ar-SA" sz="2000" smtClean="0"/>
              <a:t> أما الفرد </a:t>
            </a:r>
            <a:r>
              <a:rPr lang="en-US" sz="2000" i="1" smtClean="0"/>
              <a:t>B</a:t>
            </a:r>
            <a:r>
              <a:rPr lang="ar-SA" sz="2000" smtClean="0"/>
              <a:t> فإن الـ </a:t>
            </a:r>
            <a:r>
              <a:rPr lang="en-US" sz="2000" i="1" smtClean="0"/>
              <a:t>RP</a:t>
            </a:r>
            <a:r>
              <a:rPr lang="ar-EG" sz="2000" i="1" smtClean="0"/>
              <a:t> له</a:t>
            </a:r>
            <a:r>
              <a:rPr lang="ar-SA" sz="2000" smtClean="0"/>
              <a:t> تكون صفر حيث أن :</a:t>
            </a:r>
            <a:endParaRPr lang="ar-EG" sz="2000" smtClean="0"/>
          </a:p>
          <a:p>
            <a:pPr algn="r" rtl="1">
              <a:buFont typeface="Wingdings 3" pitchFamily="18" charset="2"/>
              <a:buNone/>
            </a:pPr>
            <a:r>
              <a:rPr lang="ar-SA" sz="2000" smtClean="0"/>
              <a:t>فهو محايد للمخاطرة أو </a:t>
            </a:r>
            <a:r>
              <a:rPr lang="en-US" sz="2000" i="1" smtClean="0"/>
              <a:t>Risk Neutral</a:t>
            </a:r>
            <a:r>
              <a:rPr lang="ar-SA" sz="2000" i="1" smtClean="0"/>
              <a:t>.</a:t>
            </a:r>
            <a:endParaRPr lang="en-US" sz="2000" smtClean="0"/>
          </a:p>
          <a:p>
            <a:pPr algn="r" rtl="1"/>
            <a:endParaRPr lang="ar-EG" sz="2000" smtClean="0"/>
          </a:p>
          <a:p>
            <a:pPr algn="r" rtl="1"/>
            <a:r>
              <a:rPr lang="ar-SA" sz="2000" smtClean="0"/>
              <a:t>تجدر الإشارة إلى أن الحصول على بيانات عن الـ </a:t>
            </a:r>
            <a:r>
              <a:rPr lang="en-US" sz="2000" i="1" smtClean="0"/>
              <a:t>CE</a:t>
            </a:r>
            <a:r>
              <a:rPr lang="ar-SA" sz="2000" smtClean="0"/>
              <a:t> وحساب الـ </a:t>
            </a:r>
            <a:r>
              <a:rPr lang="en-US" sz="2000" i="1" smtClean="0"/>
              <a:t>RP</a:t>
            </a:r>
            <a:r>
              <a:rPr lang="ar-SA" sz="2000" smtClean="0"/>
              <a:t> هو أسلوب سهل نسبياً لتحديد اتجاه المخاطرة لمتخذ القرار وبافتراض الاحتمالات وحجم المكاسب والخسائر. </a:t>
            </a:r>
            <a:endParaRPr lang="ar-EG" sz="2000" smtClean="0"/>
          </a:p>
          <a:p>
            <a:pPr algn="r" rtl="1"/>
            <a:r>
              <a:rPr lang="ar-SA" sz="2000" smtClean="0"/>
              <a:t>ويتوقف حجم الـ </a:t>
            </a:r>
            <a:r>
              <a:rPr lang="en-US" sz="2000" i="1" smtClean="0"/>
              <a:t>RP</a:t>
            </a:r>
            <a:r>
              <a:rPr lang="ar-SA" sz="2000" smtClean="0"/>
              <a:t> وحتى تصنيف متخذ القرار كمحب للمخاطرة، متجنب للمخاطرة، أو محايد للمخاطرة على حجم المكاسب والخسائر. فعلى سبيل المثال لنفترض أن الشخص </a:t>
            </a:r>
            <a:r>
              <a:rPr lang="en-US" sz="2000" i="1" smtClean="0"/>
              <a:t>C</a:t>
            </a:r>
            <a:r>
              <a:rPr lang="ar-SA" sz="2000" smtClean="0"/>
              <a:t> الذي عنده </a:t>
            </a:r>
            <a:r>
              <a:rPr lang="en-US" sz="2000" smtClean="0"/>
              <a:t>[</a:t>
            </a:r>
            <a:r>
              <a:rPr lang="en-US" sz="2000" i="1" smtClean="0"/>
              <a:t>CE</a:t>
            </a:r>
            <a:r>
              <a:rPr lang="en-US" sz="2000" smtClean="0"/>
              <a:t>=3 ]</a:t>
            </a:r>
            <a:r>
              <a:rPr lang="ar-SA" sz="2000" smtClean="0"/>
              <a:t>عندما كان للمشروع احتمال </a:t>
            </a:r>
            <a:r>
              <a:rPr lang="en-US" sz="2000" smtClean="0"/>
              <a:t>0.5</a:t>
            </a:r>
            <a:r>
              <a:rPr lang="ar-SA" sz="2000" smtClean="0"/>
              <a:t> لان يحصل منه على </a:t>
            </a:r>
            <a:r>
              <a:rPr lang="en-US" sz="2000" smtClean="0"/>
              <a:t>14$</a:t>
            </a:r>
            <a:r>
              <a:rPr lang="ar-SA" sz="2000" smtClean="0"/>
              <a:t> و </a:t>
            </a:r>
            <a:r>
              <a:rPr lang="en-US" sz="2000" smtClean="0"/>
              <a:t>0.5</a:t>
            </a:r>
            <a:r>
              <a:rPr lang="ar-SA" sz="2000" smtClean="0"/>
              <a:t> يحصل منه على </a:t>
            </a:r>
            <a:r>
              <a:rPr lang="en-US" sz="2000" smtClean="0"/>
              <a:t>-10$ </a:t>
            </a:r>
            <a:r>
              <a:rPr lang="ar-EG" sz="2000" smtClean="0"/>
              <a:t> </a:t>
            </a:r>
            <a:r>
              <a:rPr lang="ar-SA" sz="2000" smtClean="0"/>
              <a:t>أشار إلى أن الـ </a:t>
            </a:r>
            <a:r>
              <a:rPr lang="en-US" sz="2000" i="1" smtClean="0"/>
              <a:t>CE</a:t>
            </a:r>
            <a:r>
              <a:rPr lang="en-US" sz="2000" smtClean="0"/>
              <a:t> </a:t>
            </a:r>
            <a:r>
              <a:rPr lang="ar-SA" sz="2000" smtClean="0"/>
              <a:t>الخاص به هو </a:t>
            </a:r>
            <a:r>
              <a:rPr lang="en-US" sz="2000" smtClean="0"/>
              <a:t>200$</a:t>
            </a:r>
            <a:r>
              <a:rPr lang="ar-SA" sz="2000" smtClean="0"/>
              <a:t> لمشروع له احتمال </a:t>
            </a:r>
            <a:r>
              <a:rPr lang="en-US" sz="2000" smtClean="0"/>
              <a:t>0.5</a:t>
            </a:r>
            <a:r>
              <a:rPr lang="ar-SA" sz="2000" smtClean="0"/>
              <a:t> أن يكسب </a:t>
            </a:r>
            <a:r>
              <a:rPr lang="en-US" sz="2000" smtClean="0"/>
              <a:t>1400$</a:t>
            </a:r>
            <a:r>
              <a:rPr lang="ar-SA" sz="2000" smtClean="0"/>
              <a:t> و </a:t>
            </a:r>
            <a:r>
              <a:rPr lang="en-US" sz="2000" smtClean="0"/>
              <a:t>0.5</a:t>
            </a:r>
            <a:r>
              <a:rPr lang="ar-SA" sz="2000" smtClean="0"/>
              <a:t> لأن يخسر </a:t>
            </a:r>
            <a:r>
              <a:rPr lang="en-US" sz="2000" smtClean="0"/>
              <a:t>1000$</a:t>
            </a:r>
            <a:r>
              <a:rPr lang="ar-SA" sz="2000" smtClean="0"/>
              <a:t>.</a:t>
            </a:r>
            <a:endParaRPr lang="en-US" sz="2000" smtClean="0"/>
          </a:p>
          <a:p>
            <a:pPr algn="r" rtl="1"/>
            <a:endParaRPr lang="ar-EG" sz="2000" smtClean="0"/>
          </a:p>
          <a:p>
            <a:pPr algn="r" rtl="1"/>
            <a:endParaRPr lang="en-US" sz="2000" smtClean="0"/>
          </a:p>
          <a:p>
            <a:pPr algn="r" rtl="1">
              <a:buFont typeface="Wingdings 3" pitchFamily="18" charset="2"/>
              <a:buNone/>
            </a:pPr>
            <a:endParaRPr lang="en-US" sz="2000" smtClean="0"/>
          </a:p>
        </p:txBody>
      </p:sp>
      <p:sp>
        <p:nvSpPr>
          <p:cNvPr id="21511"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151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1513"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1514"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1515"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151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15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151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15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1506" name="Object 4"/>
          <p:cNvGraphicFramePr>
            <a:graphicFrameLocks noChangeAspect="1"/>
          </p:cNvGraphicFramePr>
          <p:nvPr/>
        </p:nvGraphicFramePr>
        <p:xfrm>
          <a:off x="2057400" y="1676400"/>
          <a:ext cx="3457575" cy="333375"/>
        </p:xfrm>
        <a:graphic>
          <a:graphicData uri="http://schemas.openxmlformats.org/presentationml/2006/ole">
            <mc:AlternateContent xmlns:mc="http://schemas.openxmlformats.org/markup-compatibility/2006">
              <mc:Choice xmlns:v="urn:schemas-microsoft-com:vml" Requires="v">
                <p:oleObj spid="_x0000_s21662" name="Equation" r:id="rId4" imgW="2120900" imgH="228600" progId="Equation.3">
                  <p:embed/>
                </p:oleObj>
              </mc:Choice>
              <mc:Fallback>
                <p:oleObj name="Equation" r:id="rId4" imgW="21209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76400"/>
                        <a:ext cx="34575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1507" name="Object 6"/>
          <p:cNvGraphicFramePr>
            <a:graphicFrameLocks noChangeAspect="1"/>
          </p:cNvGraphicFramePr>
          <p:nvPr/>
        </p:nvGraphicFramePr>
        <p:xfrm>
          <a:off x="914400" y="3124200"/>
          <a:ext cx="3162300" cy="266700"/>
        </p:xfrm>
        <a:graphic>
          <a:graphicData uri="http://schemas.openxmlformats.org/presentationml/2006/ole">
            <mc:AlternateContent xmlns:mc="http://schemas.openxmlformats.org/markup-compatibility/2006">
              <mc:Choice xmlns:v="urn:schemas-microsoft-com:vml" Requires="v">
                <p:oleObj spid="_x0000_s21663" name="Equation" r:id="rId6" imgW="2057400" imgH="228600" progId="Equation.3">
                  <p:embed/>
                </p:oleObj>
              </mc:Choice>
              <mc:Fallback>
                <p:oleObj name="Equation" r:id="rId6" imgW="20574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124200"/>
                        <a:ext cx="3162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976B576F-E860-4875-AD49-21E4EBB9C717}" type="slidenum">
              <a:rPr lang="en-US"/>
              <a:pPr>
                <a:defRPr/>
              </a:pPr>
              <a:t>117</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22534" name="Rectangle 3"/>
          <p:cNvSpPr>
            <a:spLocks noGrp="1"/>
          </p:cNvSpPr>
          <p:nvPr>
            <p:ph type="body" sz="half" idx="1"/>
          </p:nvPr>
        </p:nvSpPr>
        <p:spPr>
          <a:xfrm>
            <a:off x="228600" y="1600200"/>
            <a:ext cx="8382000" cy="4495800"/>
          </a:xfrm>
        </p:spPr>
        <p:txBody>
          <a:bodyPr/>
          <a:lstStyle/>
          <a:p>
            <a:pPr algn="r" rtl="1"/>
            <a:r>
              <a:rPr lang="ar-SA" sz="2000" smtClean="0"/>
              <a:t> </a:t>
            </a:r>
            <a:r>
              <a:rPr lang="ar-EG" sz="2000" smtClean="0"/>
              <a:t>تصبح </a:t>
            </a:r>
            <a:r>
              <a:rPr lang="ar-SA" sz="2000" smtClean="0"/>
              <a:t>الـ </a:t>
            </a:r>
            <a:r>
              <a:rPr lang="en-US" sz="2000" i="1" smtClean="0"/>
              <a:t>CE</a:t>
            </a:r>
            <a:r>
              <a:rPr lang="ar-SA" sz="2000" smtClean="0"/>
              <a:t> مساوية للـ </a:t>
            </a:r>
            <a:r>
              <a:rPr lang="en-US" sz="2000" i="1" smtClean="0"/>
              <a:t>EMV</a:t>
            </a:r>
            <a:r>
              <a:rPr lang="en-US" sz="2000" smtClean="0"/>
              <a:t> </a:t>
            </a:r>
            <a:r>
              <a:rPr lang="ar-EG" sz="2000" smtClean="0"/>
              <a:t>:</a:t>
            </a:r>
          </a:p>
          <a:p>
            <a:pPr algn="r" rtl="1">
              <a:buFont typeface="Wingdings 3" pitchFamily="18" charset="2"/>
              <a:buNone/>
            </a:pPr>
            <a:endParaRPr lang="ar-EG" sz="2000" smtClean="0"/>
          </a:p>
          <a:p>
            <a:pPr algn="r" rtl="1">
              <a:buFont typeface="Wingdings 3" pitchFamily="18" charset="2"/>
              <a:buNone/>
            </a:pPr>
            <a:endParaRPr lang="ar-EG" sz="2000" smtClean="0"/>
          </a:p>
          <a:p>
            <a:pPr algn="r" rtl="1"/>
            <a:r>
              <a:rPr lang="ar-SA" sz="2000" smtClean="0"/>
              <a:t>في هذه الحالة يصبح الموقف المالي للشخص </a:t>
            </a:r>
            <a:r>
              <a:rPr lang="en-US" sz="2000" i="1" smtClean="0"/>
              <a:t>C</a:t>
            </a:r>
            <a:r>
              <a:rPr lang="ar-SA" sz="2000" smtClean="0"/>
              <a:t> هام في تحديد استجابته للمخاطرة حيث أن حجم المكاسب والخسائر قد زاد. متخذي القرار ذوي الاحتياطي المالي العالي قد يستمروا في نفس الاستجابة بنفس الـ </a:t>
            </a:r>
            <a:r>
              <a:rPr lang="en-US" sz="2000" i="1" smtClean="0"/>
              <a:t>RP</a:t>
            </a:r>
            <a:r>
              <a:rPr lang="ar-SA" sz="2000" smtClean="0"/>
              <a:t> السابقة. </a:t>
            </a:r>
            <a:endParaRPr lang="ar-EG" sz="2000" smtClean="0"/>
          </a:p>
          <a:p>
            <a:pPr algn="r" rtl="1"/>
            <a:r>
              <a:rPr lang="ar-SA" sz="2000" smtClean="0"/>
              <a:t>غير أن العديد من متخذي القرار سيضطرون إلى طلب </a:t>
            </a:r>
            <a:r>
              <a:rPr lang="en-US" sz="2000" i="1" smtClean="0"/>
              <a:t>RP</a:t>
            </a:r>
            <a:r>
              <a:rPr lang="ar-SA" sz="2000" smtClean="0"/>
              <a:t> أعلى من سابقة لأن كمية الخسارة المتوقعة زادت لنفترض أن </a:t>
            </a:r>
            <a:r>
              <a:rPr lang="en-US" sz="2000" i="1" smtClean="0"/>
              <a:t>C</a:t>
            </a:r>
            <a:r>
              <a:rPr lang="ar-SA" sz="2000" smtClean="0"/>
              <a:t> له </a:t>
            </a:r>
            <a:r>
              <a:rPr lang="en-US" sz="2000" i="1" smtClean="0"/>
              <a:t>CE</a:t>
            </a:r>
            <a:r>
              <a:rPr lang="ar-SA" sz="2000" smtClean="0"/>
              <a:t> مقداره </a:t>
            </a:r>
            <a:r>
              <a:rPr lang="en-US" sz="2000" smtClean="0"/>
              <a:t>1000$</a:t>
            </a:r>
            <a:r>
              <a:rPr lang="ar-SA" sz="2000" smtClean="0"/>
              <a:t> - لمشروع له احتمال </a:t>
            </a:r>
            <a:r>
              <a:rPr lang="en-US" sz="2000" smtClean="0"/>
              <a:t>0.5</a:t>
            </a:r>
            <a:r>
              <a:rPr lang="ar-SA" sz="2000" smtClean="0"/>
              <a:t> لمكسب </a:t>
            </a:r>
            <a:r>
              <a:rPr lang="en-US" sz="2000" smtClean="0"/>
              <a:t>14000$</a:t>
            </a:r>
            <a:r>
              <a:rPr lang="ar-SA" sz="2000" smtClean="0"/>
              <a:t> و </a:t>
            </a:r>
            <a:r>
              <a:rPr lang="en-US" sz="2000" smtClean="0"/>
              <a:t>0.5</a:t>
            </a:r>
            <a:r>
              <a:rPr lang="ar-SA" sz="2000" smtClean="0"/>
              <a:t> لخسارة </a:t>
            </a:r>
            <a:r>
              <a:rPr lang="en-US" sz="2000" smtClean="0"/>
              <a:t>10.000$</a:t>
            </a:r>
            <a:r>
              <a:rPr lang="ar-SA" sz="2000" smtClean="0"/>
              <a:t> - في هذه الحالة الـ </a:t>
            </a:r>
            <a:r>
              <a:rPr lang="en-US" sz="2000" i="1" smtClean="0"/>
              <a:t>RP</a:t>
            </a:r>
            <a:r>
              <a:rPr lang="ar-SA" sz="2000" smtClean="0"/>
              <a:t> ستصبح </a:t>
            </a:r>
            <a:r>
              <a:rPr lang="en-US" sz="2000" smtClean="0"/>
              <a:t>3000$ </a:t>
            </a:r>
            <a:r>
              <a:rPr lang="ar-EG" sz="2000" smtClean="0"/>
              <a:t>:</a:t>
            </a:r>
          </a:p>
          <a:p>
            <a:pPr algn="r" rtl="1"/>
            <a:endParaRPr lang="ar-EG" sz="2000" smtClean="0"/>
          </a:p>
          <a:p>
            <a:pPr algn="r" rtl="1"/>
            <a:endParaRPr lang="ar-EG" sz="2000" smtClean="0"/>
          </a:p>
          <a:p>
            <a:pPr algn="r" rtl="1"/>
            <a:r>
              <a:rPr lang="ar-SA" sz="2000" smtClean="0"/>
              <a:t>و </a:t>
            </a:r>
            <a:r>
              <a:rPr lang="en-US" sz="2000" i="1" smtClean="0"/>
              <a:t>RP</a:t>
            </a:r>
            <a:r>
              <a:rPr lang="ar-EG" sz="2000" i="1" smtClean="0"/>
              <a:t> الموجب</a:t>
            </a:r>
            <a:r>
              <a:rPr lang="ar-SA" sz="2000" smtClean="0"/>
              <a:t> </a:t>
            </a:r>
            <a:r>
              <a:rPr lang="ar-EG" sz="2000" smtClean="0"/>
              <a:t>(</a:t>
            </a:r>
            <a:r>
              <a:rPr lang="ar-SA" sz="2000" smtClean="0"/>
              <a:t>مقداره </a:t>
            </a:r>
            <a:r>
              <a:rPr lang="en-US" sz="2000" smtClean="0"/>
              <a:t>3000</a:t>
            </a:r>
            <a:r>
              <a:rPr lang="ar-EG" sz="2000" smtClean="0"/>
              <a:t>)</a:t>
            </a:r>
            <a:r>
              <a:rPr lang="ar-SA" sz="2000" smtClean="0"/>
              <a:t> </a:t>
            </a:r>
            <a:r>
              <a:rPr lang="ar-EG" sz="2000" smtClean="0"/>
              <a:t>ي</a:t>
            </a:r>
            <a:r>
              <a:rPr lang="ar-SA" sz="2000" smtClean="0"/>
              <a:t>دل على تجنب للمخاطرة بالتأكيد. </a:t>
            </a:r>
            <a:endParaRPr lang="ar-EG" sz="2000" smtClean="0"/>
          </a:p>
          <a:p>
            <a:pPr algn="r" rtl="1"/>
            <a:r>
              <a:rPr lang="ar-SA" sz="2000" smtClean="0"/>
              <a:t>هذه الحالة  ليس</a:t>
            </a:r>
            <a:r>
              <a:rPr lang="ar-EG" sz="2000" smtClean="0"/>
              <a:t>ت</a:t>
            </a:r>
            <a:r>
              <a:rPr lang="ar-SA" sz="2000" smtClean="0"/>
              <a:t> حتمي</a:t>
            </a:r>
            <a:r>
              <a:rPr lang="ar-EG" sz="2000" smtClean="0"/>
              <a:t>ة </a:t>
            </a:r>
            <a:r>
              <a:rPr lang="ar-SA" sz="2000" smtClean="0"/>
              <a:t>فبعض الأغنياء </a:t>
            </a:r>
            <a:r>
              <a:rPr lang="ar-EG" sz="2000" smtClean="0"/>
              <a:t>قد </a:t>
            </a:r>
            <a:r>
              <a:rPr lang="ar-SA" sz="2000" smtClean="0"/>
              <a:t>يتحول من محايد للمخاطرة إلى محب للمخاطرة عندما تزداد أحجام المكاسب والخسائر. </a:t>
            </a:r>
            <a:endParaRPr lang="en-US" sz="2000" smtClean="0"/>
          </a:p>
          <a:p>
            <a:pPr algn="r" rtl="1"/>
            <a:endParaRPr lang="en-US" sz="2000" smtClean="0"/>
          </a:p>
          <a:p>
            <a:pPr algn="r" rtl="1"/>
            <a:endParaRPr lang="en-US" sz="2000" smtClean="0"/>
          </a:p>
          <a:p>
            <a:pPr algn="r" rtl="1">
              <a:buFont typeface="Wingdings 3" pitchFamily="18" charset="2"/>
              <a:buNone/>
            </a:pPr>
            <a:endParaRPr lang="en-US" sz="2000" smtClean="0"/>
          </a:p>
        </p:txBody>
      </p:sp>
      <p:sp>
        <p:nvSpPr>
          <p:cNvPr id="2253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2536"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2537"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2538"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2539"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2540"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25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25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254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254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254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2530" name="Object 4"/>
          <p:cNvGraphicFramePr>
            <a:graphicFrameLocks noChangeAspect="1"/>
          </p:cNvGraphicFramePr>
          <p:nvPr/>
        </p:nvGraphicFramePr>
        <p:xfrm>
          <a:off x="1371600" y="1752600"/>
          <a:ext cx="3800475" cy="561975"/>
        </p:xfrm>
        <a:graphic>
          <a:graphicData uri="http://schemas.openxmlformats.org/presentationml/2006/ole">
            <mc:AlternateContent xmlns:mc="http://schemas.openxmlformats.org/markup-compatibility/2006">
              <mc:Choice xmlns:v="urn:schemas-microsoft-com:vml" Requires="v">
                <p:oleObj spid="_x0000_s22686" name="Equation" r:id="rId4" imgW="2387600" imgH="431800" progId="Equation.3">
                  <p:embed/>
                </p:oleObj>
              </mc:Choice>
              <mc:Fallback>
                <p:oleObj name="Equation" r:id="rId4" imgW="23876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38004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6"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25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2531" name="Object 7"/>
          <p:cNvGraphicFramePr>
            <a:graphicFrameLocks noChangeAspect="1"/>
          </p:cNvGraphicFramePr>
          <p:nvPr/>
        </p:nvGraphicFramePr>
        <p:xfrm>
          <a:off x="1676400" y="4648200"/>
          <a:ext cx="4876800" cy="762000"/>
        </p:xfrm>
        <a:graphic>
          <a:graphicData uri="http://schemas.openxmlformats.org/presentationml/2006/ole">
            <mc:AlternateContent xmlns:mc="http://schemas.openxmlformats.org/markup-compatibility/2006">
              <mc:Choice xmlns:v="urn:schemas-microsoft-com:vml" Requires="v">
                <p:oleObj spid="_x0000_s22687" name="Equation" r:id="rId6" imgW="2768600" imgH="889000" progId="Equation.3">
                  <p:embed/>
                </p:oleObj>
              </mc:Choice>
              <mc:Fallback>
                <p:oleObj name="Equation" r:id="rId6" imgW="2768600" imgH="8890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648200"/>
                        <a:ext cx="487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586C184C-814E-4146-9E0E-F1969AE1C85E}" type="slidenum">
              <a:rPr lang="en-US"/>
              <a:pPr>
                <a:defRPr/>
              </a:pPr>
              <a:t>118</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102404" name="Rectangle 3"/>
          <p:cNvSpPr>
            <a:spLocks noGrp="1"/>
          </p:cNvSpPr>
          <p:nvPr>
            <p:ph type="body" sz="half" idx="1"/>
          </p:nvPr>
        </p:nvSpPr>
        <p:spPr>
          <a:xfrm>
            <a:off x="228600" y="1600200"/>
            <a:ext cx="8382000" cy="4495800"/>
          </a:xfrm>
        </p:spPr>
        <p:txBody>
          <a:bodyPr/>
          <a:lstStyle/>
          <a:p>
            <a:pPr algn="r" rtl="1"/>
            <a:r>
              <a:rPr lang="ar-SA" sz="2000" smtClean="0"/>
              <a:t> قد تتغير الاتجاهات للمخاطرة بمرور الوقت أي </a:t>
            </a:r>
            <a:r>
              <a:rPr lang="en-US" sz="2000" i="1" smtClean="0"/>
              <a:t>Overtime</a:t>
            </a:r>
            <a:r>
              <a:rPr lang="ar-SA" sz="2000" smtClean="0"/>
              <a:t> فمن البديهي والمعروف أن أهداف المدير المزرعي تتغير من سنة لأخرى أو من حقبة زمنية لحقبة زمنية أخرى. وبديهي أن المديرين يقومون بتعديل اتجاهاتهم ناحية المخاطرة بحيث تناسب مع أهدافهم. كما تتغير إتجاهاتهم المخاطرية بتغير موقفهم المالي نظراً لتأثير عنصر الزمن. </a:t>
            </a:r>
            <a:endParaRPr lang="en-US" sz="2000" smtClean="0"/>
          </a:p>
          <a:p>
            <a:pPr algn="r" rtl="1"/>
            <a:r>
              <a:rPr lang="ar-SA" sz="2000" smtClean="0"/>
              <a:t>ونتيجة لتغير اتجاهات المديرين ناحية المخاطرة نظراً لعنصر الزمن وتغير الموقف المالي وتغير الاحتمالات للبدائل وأحجام الخسائر والمكاسب يصبح من الصعب التنبؤ </a:t>
            </a:r>
            <a:r>
              <a:rPr lang="en-US" sz="2000" i="1" smtClean="0"/>
              <a:t>Predict</a:t>
            </a:r>
            <a:r>
              <a:rPr lang="ar-SA" sz="2000" smtClean="0"/>
              <a:t> كيف يتصرف مدير ما تجاه قرار يحتمل المخاطرة بمرور الوقت </a:t>
            </a:r>
            <a:r>
              <a:rPr lang="en-US" sz="2000" i="1" smtClean="0"/>
              <a:t>Overtime</a:t>
            </a:r>
            <a:r>
              <a:rPr lang="ar-SA" sz="2000" smtClean="0"/>
              <a:t>.</a:t>
            </a:r>
            <a:endParaRPr lang="en-US" sz="2000" smtClean="0"/>
          </a:p>
          <a:p>
            <a:pPr algn="r" rtl="1"/>
            <a:r>
              <a:rPr lang="ar-SA" sz="2000" smtClean="0"/>
              <a:t>غير أنه يجب أن نضع في الاعتبار أن معرفة الفرد ناحية المخاطرة وناحية تقبل المكاسب أو الخسائر غير المؤكدة يفيد في صناعة القرارات الإدارية. </a:t>
            </a:r>
            <a:endParaRPr lang="en-US" sz="2000" smtClean="0"/>
          </a:p>
          <a:p>
            <a:pPr algn="r" rtl="1"/>
            <a:r>
              <a:rPr lang="ar-SA" sz="2000" smtClean="0"/>
              <a:t>وإدخال إعتبارات الفروق بين المديرين في استجابتهم للمخاطرة يؤدي إلى شرح لأسباب الاختلافات في القرارات التي يصدرونها. </a:t>
            </a:r>
            <a:endParaRPr lang="en-US" sz="2000" smtClean="0"/>
          </a:p>
          <a:p>
            <a:pPr algn="r" rtl="1">
              <a:buFont typeface="Wingdings 3" pitchFamily="18" charset="2"/>
              <a:buNone/>
            </a:pPr>
            <a:endParaRPr lang="en-US" sz="2000" smtClean="0"/>
          </a:p>
        </p:txBody>
      </p:sp>
      <p:sp>
        <p:nvSpPr>
          <p:cNvPr id="10240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2406"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102407"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02408"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102409"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102410"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2416"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10241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5C5F01D0-9F97-45B4-B81F-B350C7A621B5}" type="slidenum">
              <a:rPr lang="en-US"/>
              <a:pPr>
                <a:defRPr/>
              </a:pPr>
              <a:t>119</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103428"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342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103430"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03431"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103432"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10343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39"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10344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42"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3443" name="Rectangle 51"/>
          <p:cNvSpPr>
            <a:spLocks noChangeArrowheads="1"/>
          </p:cNvSpPr>
          <p:nvPr/>
        </p:nvSpPr>
        <p:spPr bwMode="auto">
          <a:xfrm>
            <a:off x="4343400" y="1752600"/>
            <a:ext cx="4484688" cy="369888"/>
          </a:xfrm>
          <a:prstGeom prst="rect">
            <a:avLst/>
          </a:prstGeom>
          <a:noFill/>
          <a:ln w="9525">
            <a:noFill/>
            <a:miter lim="800000"/>
            <a:headEnd/>
            <a:tailEnd/>
          </a:ln>
        </p:spPr>
        <p:txBody>
          <a:bodyPr wrap="none">
            <a:spAutoFit/>
          </a:bodyPr>
          <a:lstStyle/>
          <a:p>
            <a:pPr algn="r" rtl="1"/>
            <a:r>
              <a:rPr lang="ar-SA"/>
              <a:t>يمكن توضيح</a:t>
            </a:r>
            <a:r>
              <a:rPr lang="ar-EG"/>
              <a:t> اتجاهات المخاطرة </a:t>
            </a:r>
            <a:r>
              <a:rPr lang="ar-SA"/>
              <a:t>بيانياً كما في الشكل الآتي:</a:t>
            </a:r>
            <a:endParaRPr lang="en-US"/>
          </a:p>
        </p:txBody>
      </p:sp>
      <p:grpSp>
        <p:nvGrpSpPr>
          <p:cNvPr id="103444" name="Group 52"/>
          <p:cNvGrpSpPr>
            <a:grpSpLocks noChangeAspect="1"/>
          </p:cNvGrpSpPr>
          <p:nvPr/>
        </p:nvGrpSpPr>
        <p:grpSpPr bwMode="auto">
          <a:xfrm>
            <a:off x="1905000" y="2286000"/>
            <a:ext cx="4662488" cy="4017963"/>
            <a:chOff x="1801" y="3460"/>
            <a:chExt cx="7725" cy="6656"/>
          </a:xfrm>
        </p:grpSpPr>
        <p:sp>
          <p:nvSpPr>
            <p:cNvPr id="103445" name="AutoShape 53"/>
            <p:cNvSpPr>
              <a:spLocks noChangeAspect="1" noChangeArrowheads="1"/>
            </p:cNvSpPr>
            <p:nvPr/>
          </p:nvSpPr>
          <p:spPr bwMode="auto">
            <a:xfrm>
              <a:off x="1801" y="3460"/>
              <a:ext cx="7725" cy="6656"/>
            </a:xfrm>
            <a:prstGeom prst="rect">
              <a:avLst/>
            </a:prstGeom>
            <a:noFill/>
            <a:ln w="9525">
              <a:solidFill>
                <a:srgbClr val="000000"/>
              </a:solidFill>
              <a:miter lim="800000"/>
              <a:headEnd/>
              <a:tailEnd/>
            </a:ln>
          </p:spPr>
          <p:txBody>
            <a:bodyPr/>
            <a:lstStyle/>
            <a:p>
              <a:endParaRPr lang="ar-SA"/>
            </a:p>
          </p:txBody>
        </p:sp>
        <p:sp>
          <p:nvSpPr>
            <p:cNvPr id="103446" name="Text Box 54"/>
            <p:cNvSpPr txBox="1">
              <a:spLocks noChangeArrowheads="1"/>
            </p:cNvSpPr>
            <p:nvPr/>
          </p:nvSpPr>
          <p:spPr bwMode="auto">
            <a:xfrm>
              <a:off x="1921" y="5834"/>
              <a:ext cx="600" cy="1620"/>
            </a:xfrm>
            <a:prstGeom prst="rect">
              <a:avLst/>
            </a:prstGeom>
            <a:solidFill>
              <a:srgbClr val="FFFFFF"/>
            </a:solidFill>
            <a:ln w="9525" algn="ctr">
              <a:noFill/>
              <a:miter lim="800000"/>
              <a:headEnd/>
              <a:tailEnd/>
            </a:ln>
          </p:spPr>
          <p:txBody>
            <a:bodyPr lIns="86868" tIns="43434" rIns="86868" bIns="43434"/>
            <a:lstStyle/>
            <a:p>
              <a:pPr algn="ctr">
                <a:spcAft>
                  <a:spcPts val="1000"/>
                </a:spcAft>
              </a:pPr>
              <a:r>
                <a:rPr lang="en-US" sz="1100">
                  <a:latin typeface="Calibri" pitchFamily="34" charset="0"/>
                </a:rPr>
                <a:t>Utility</a:t>
              </a:r>
              <a:endParaRPr lang="en-US"/>
            </a:p>
          </p:txBody>
        </p:sp>
        <p:sp>
          <p:nvSpPr>
            <p:cNvPr id="103447" name="Line 55"/>
            <p:cNvSpPr>
              <a:spLocks noChangeShapeType="1"/>
            </p:cNvSpPr>
            <p:nvPr/>
          </p:nvSpPr>
          <p:spPr bwMode="auto">
            <a:xfrm>
              <a:off x="2971" y="3897"/>
              <a:ext cx="0" cy="4807"/>
            </a:xfrm>
            <a:prstGeom prst="line">
              <a:avLst/>
            </a:prstGeom>
            <a:noFill/>
            <a:ln w="9525">
              <a:solidFill>
                <a:srgbClr val="000000"/>
              </a:solidFill>
              <a:round/>
              <a:headEnd/>
              <a:tailEnd/>
            </a:ln>
          </p:spPr>
          <p:txBody>
            <a:bodyPr/>
            <a:lstStyle/>
            <a:p>
              <a:endParaRPr lang="en-US"/>
            </a:p>
          </p:txBody>
        </p:sp>
        <p:sp>
          <p:nvSpPr>
            <p:cNvPr id="103448" name="Line 56"/>
            <p:cNvSpPr>
              <a:spLocks noChangeShapeType="1"/>
            </p:cNvSpPr>
            <p:nvPr/>
          </p:nvSpPr>
          <p:spPr bwMode="auto">
            <a:xfrm>
              <a:off x="2971" y="8704"/>
              <a:ext cx="5899" cy="0"/>
            </a:xfrm>
            <a:prstGeom prst="line">
              <a:avLst/>
            </a:prstGeom>
            <a:noFill/>
            <a:ln w="9525">
              <a:solidFill>
                <a:srgbClr val="000000"/>
              </a:solidFill>
              <a:round/>
              <a:headEnd/>
              <a:tailEnd/>
            </a:ln>
          </p:spPr>
          <p:txBody>
            <a:bodyPr/>
            <a:lstStyle/>
            <a:p>
              <a:endParaRPr lang="en-US"/>
            </a:p>
          </p:txBody>
        </p:sp>
        <p:sp>
          <p:nvSpPr>
            <p:cNvPr id="103449" name="Line 57"/>
            <p:cNvSpPr>
              <a:spLocks noChangeShapeType="1"/>
            </p:cNvSpPr>
            <p:nvPr/>
          </p:nvSpPr>
          <p:spPr bwMode="auto">
            <a:xfrm flipV="1">
              <a:off x="2971" y="4771"/>
              <a:ext cx="3933" cy="3933"/>
            </a:xfrm>
            <a:prstGeom prst="line">
              <a:avLst/>
            </a:prstGeom>
            <a:noFill/>
            <a:ln w="9525">
              <a:solidFill>
                <a:srgbClr val="000000"/>
              </a:solidFill>
              <a:round/>
              <a:headEnd type="oval" w="med" len="med"/>
              <a:tailEnd type="oval" w="med" len="med"/>
            </a:ln>
          </p:spPr>
          <p:txBody>
            <a:bodyPr/>
            <a:lstStyle/>
            <a:p>
              <a:endParaRPr lang="en-US"/>
            </a:p>
          </p:txBody>
        </p:sp>
        <p:sp>
          <p:nvSpPr>
            <p:cNvPr id="103450" name="Line 58"/>
            <p:cNvSpPr>
              <a:spLocks noChangeShapeType="1"/>
            </p:cNvSpPr>
            <p:nvPr/>
          </p:nvSpPr>
          <p:spPr bwMode="auto">
            <a:xfrm>
              <a:off x="2971" y="6519"/>
              <a:ext cx="3496" cy="1"/>
            </a:xfrm>
            <a:prstGeom prst="line">
              <a:avLst/>
            </a:prstGeom>
            <a:noFill/>
            <a:ln w="9525" cap="rnd">
              <a:solidFill>
                <a:srgbClr val="000000"/>
              </a:solidFill>
              <a:prstDash val="sysDot"/>
              <a:round/>
              <a:headEnd/>
              <a:tailEnd/>
            </a:ln>
          </p:spPr>
          <p:txBody>
            <a:bodyPr/>
            <a:lstStyle/>
            <a:p>
              <a:endParaRPr lang="en-US"/>
            </a:p>
          </p:txBody>
        </p:sp>
        <p:sp>
          <p:nvSpPr>
            <p:cNvPr id="103451" name="Line 59"/>
            <p:cNvSpPr>
              <a:spLocks noChangeShapeType="1"/>
            </p:cNvSpPr>
            <p:nvPr/>
          </p:nvSpPr>
          <p:spPr bwMode="auto">
            <a:xfrm>
              <a:off x="3625" y="6519"/>
              <a:ext cx="1" cy="2185"/>
            </a:xfrm>
            <a:prstGeom prst="line">
              <a:avLst/>
            </a:prstGeom>
            <a:noFill/>
            <a:ln w="9525">
              <a:solidFill>
                <a:srgbClr val="000000"/>
              </a:solidFill>
              <a:prstDash val="dash"/>
              <a:round/>
              <a:headEnd type="oval" w="med" len="med"/>
              <a:tailEnd type="oval" w="med" len="med"/>
            </a:ln>
          </p:spPr>
          <p:txBody>
            <a:bodyPr/>
            <a:lstStyle/>
            <a:p>
              <a:endParaRPr lang="en-US"/>
            </a:p>
          </p:txBody>
        </p:sp>
        <p:sp>
          <p:nvSpPr>
            <p:cNvPr id="103452" name="Line 60"/>
            <p:cNvSpPr>
              <a:spLocks noChangeShapeType="1"/>
            </p:cNvSpPr>
            <p:nvPr/>
          </p:nvSpPr>
          <p:spPr bwMode="auto">
            <a:xfrm>
              <a:off x="5156" y="6519"/>
              <a:ext cx="1" cy="2185"/>
            </a:xfrm>
            <a:prstGeom prst="line">
              <a:avLst/>
            </a:prstGeom>
            <a:noFill/>
            <a:ln w="9525">
              <a:solidFill>
                <a:srgbClr val="000000"/>
              </a:solidFill>
              <a:prstDash val="dash"/>
              <a:round/>
              <a:headEnd type="oval" w="med" len="med"/>
              <a:tailEnd type="oval" w="med" len="med"/>
            </a:ln>
          </p:spPr>
          <p:txBody>
            <a:bodyPr/>
            <a:lstStyle/>
            <a:p>
              <a:endParaRPr lang="en-US"/>
            </a:p>
          </p:txBody>
        </p:sp>
        <p:sp>
          <p:nvSpPr>
            <p:cNvPr id="103453" name="Line 61"/>
            <p:cNvSpPr>
              <a:spLocks noChangeShapeType="1"/>
            </p:cNvSpPr>
            <p:nvPr/>
          </p:nvSpPr>
          <p:spPr bwMode="auto">
            <a:xfrm flipH="1">
              <a:off x="6466" y="6519"/>
              <a:ext cx="1" cy="2185"/>
            </a:xfrm>
            <a:prstGeom prst="line">
              <a:avLst/>
            </a:prstGeom>
            <a:noFill/>
            <a:ln w="9525">
              <a:solidFill>
                <a:srgbClr val="000000"/>
              </a:solidFill>
              <a:prstDash val="dash"/>
              <a:round/>
              <a:headEnd type="oval" w="med" len="med"/>
              <a:tailEnd type="oval" w="med" len="med"/>
            </a:ln>
          </p:spPr>
          <p:txBody>
            <a:bodyPr/>
            <a:lstStyle/>
            <a:p>
              <a:endParaRPr lang="en-US"/>
            </a:p>
          </p:txBody>
        </p:sp>
        <p:sp>
          <p:nvSpPr>
            <p:cNvPr id="103454" name="Text Box 62"/>
            <p:cNvSpPr txBox="1">
              <a:spLocks noChangeArrowheads="1"/>
            </p:cNvSpPr>
            <p:nvPr/>
          </p:nvSpPr>
          <p:spPr bwMode="auto">
            <a:xfrm>
              <a:off x="2097" y="3460"/>
              <a:ext cx="874" cy="655"/>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1.0</a:t>
              </a:r>
              <a:endParaRPr lang="en-US"/>
            </a:p>
          </p:txBody>
        </p:sp>
        <p:sp>
          <p:nvSpPr>
            <p:cNvPr id="103455" name="Text Box 63"/>
            <p:cNvSpPr txBox="1">
              <a:spLocks noChangeArrowheads="1"/>
            </p:cNvSpPr>
            <p:nvPr/>
          </p:nvSpPr>
          <p:spPr bwMode="auto">
            <a:xfrm>
              <a:off x="2097" y="4334"/>
              <a:ext cx="874" cy="437"/>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U(w)</a:t>
              </a:r>
              <a:endParaRPr lang="en-US"/>
            </a:p>
          </p:txBody>
        </p:sp>
        <p:sp>
          <p:nvSpPr>
            <p:cNvPr id="103456" name="Text Box 64"/>
            <p:cNvSpPr txBox="1">
              <a:spLocks noChangeArrowheads="1"/>
            </p:cNvSpPr>
            <p:nvPr/>
          </p:nvSpPr>
          <p:spPr bwMode="auto">
            <a:xfrm>
              <a:off x="2315" y="6300"/>
              <a:ext cx="656" cy="656"/>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0.5</a:t>
              </a:r>
              <a:endParaRPr lang="en-US"/>
            </a:p>
          </p:txBody>
        </p:sp>
        <p:sp>
          <p:nvSpPr>
            <p:cNvPr id="103457" name="Text Box 65"/>
            <p:cNvSpPr txBox="1">
              <a:spLocks noChangeArrowheads="1"/>
            </p:cNvSpPr>
            <p:nvPr/>
          </p:nvSpPr>
          <p:spPr bwMode="auto">
            <a:xfrm>
              <a:off x="2534" y="8704"/>
              <a:ext cx="437" cy="437"/>
            </a:xfrm>
            <a:prstGeom prst="rect">
              <a:avLst/>
            </a:prstGeom>
            <a:noFill/>
            <a:ln w="9525">
              <a:noFill/>
              <a:miter lim="800000"/>
              <a:headEnd/>
              <a:tailEnd/>
            </a:ln>
          </p:spPr>
          <p:txBody>
            <a:bodyPr lIns="105349" tIns="52675" rIns="105349" bIns="52675"/>
            <a:lstStyle/>
            <a:p>
              <a:pPr>
                <a:spcAft>
                  <a:spcPts val="1000"/>
                </a:spcAft>
              </a:pPr>
              <a:r>
                <a:rPr lang="en-US" sz="1000"/>
                <a:t>0</a:t>
              </a:r>
              <a:endParaRPr lang="en-US"/>
            </a:p>
          </p:txBody>
        </p:sp>
        <p:sp>
          <p:nvSpPr>
            <p:cNvPr id="103458" name="Arc 66"/>
            <p:cNvSpPr>
              <a:spLocks/>
            </p:cNvSpPr>
            <p:nvPr/>
          </p:nvSpPr>
          <p:spPr bwMode="auto">
            <a:xfrm flipV="1">
              <a:off x="2971" y="4771"/>
              <a:ext cx="3933" cy="39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80"/>
              </a:solidFill>
              <a:round/>
              <a:headEnd/>
              <a:tailEnd/>
            </a:ln>
          </p:spPr>
          <p:txBody>
            <a:bodyPr/>
            <a:lstStyle/>
            <a:p>
              <a:endParaRPr lang="en-US"/>
            </a:p>
          </p:txBody>
        </p:sp>
        <p:sp>
          <p:nvSpPr>
            <p:cNvPr id="103459" name="Arc 67"/>
            <p:cNvSpPr>
              <a:spLocks/>
            </p:cNvSpPr>
            <p:nvPr/>
          </p:nvSpPr>
          <p:spPr bwMode="auto">
            <a:xfrm flipH="1">
              <a:off x="2971" y="4771"/>
              <a:ext cx="3933" cy="39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0000"/>
              </a:solidFill>
              <a:round/>
              <a:headEnd/>
              <a:tailEnd/>
            </a:ln>
          </p:spPr>
          <p:txBody>
            <a:bodyPr/>
            <a:lstStyle/>
            <a:p>
              <a:endParaRPr lang="en-US"/>
            </a:p>
          </p:txBody>
        </p:sp>
        <p:sp>
          <p:nvSpPr>
            <p:cNvPr id="103460" name="Text Box 68"/>
            <p:cNvSpPr txBox="1">
              <a:spLocks noChangeArrowheads="1"/>
            </p:cNvSpPr>
            <p:nvPr/>
          </p:nvSpPr>
          <p:spPr bwMode="auto">
            <a:xfrm>
              <a:off x="3189" y="8704"/>
              <a:ext cx="874" cy="437"/>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CE</a:t>
              </a:r>
              <a:r>
                <a:rPr lang="en-US" sz="1000" baseline="-25000">
                  <a:latin typeface="Calibri" pitchFamily="34" charset="0"/>
                </a:rPr>
                <a:t>1</a:t>
              </a:r>
              <a:endParaRPr lang="en-US"/>
            </a:p>
          </p:txBody>
        </p:sp>
        <p:sp>
          <p:nvSpPr>
            <p:cNvPr id="103461" name="Text Box 69"/>
            <p:cNvSpPr txBox="1">
              <a:spLocks noChangeArrowheads="1"/>
            </p:cNvSpPr>
            <p:nvPr/>
          </p:nvSpPr>
          <p:spPr bwMode="auto">
            <a:xfrm>
              <a:off x="4719" y="8704"/>
              <a:ext cx="874" cy="655"/>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CE</a:t>
              </a:r>
              <a:r>
                <a:rPr lang="en-US" sz="1000" baseline="-25000">
                  <a:latin typeface="Calibri" pitchFamily="34" charset="0"/>
                </a:rPr>
                <a:t>2</a:t>
              </a:r>
              <a:endParaRPr lang="en-US"/>
            </a:p>
          </p:txBody>
        </p:sp>
        <p:sp>
          <p:nvSpPr>
            <p:cNvPr id="103462" name="Text Box 70"/>
            <p:cNvSpPr txBox="1">
              <a:spLocks noChangeArrowheads="1"/>
            </p:cNvSpPr>
            <p:nvPr/>
          </p:nvSpPr>
          <p:spPr bwMode="auto">
            <a:xfrm>
              <a:off x="6030" y="8704"/>
              <a:ext cx="874" cy="437"/>
            </a:xfrm>
            <a:prstGeom prst="rect">
              <a:avLst/>
            </a:prstGeom>
            <a:noFill/>
            <a:ln w="9525">
              <a:noFill/>
              <a:miter lim="800000"/>
              <a:headEnd/>
              <a:tailEnd/>
            </a:ln>
          </p:spPr>
          <p:txBody>
            <a:bodyPr lIns="105349" tIns="52675" rIns="105349" bIns="52675"/>
            <a:lstStyle/>
            <a:p>
              <a:pPr>
                <a:spcAft>
                  <a:spcPts val="1000"/>
                </a:spcAft>
              </a:pPr>
              <a:r>
                <a:rPr lang="en-US" sz="1000">
                  <a:latin typeface="Calibri" pitchFamily="34" charset="0"/>
                </a:rPr>
                <a:t>CE</a:t>
              </a:r>
              <a:r>
                <a:rPr lang="en-US" sz="1000" baseline="-25000">
                  <a:latin typeface="Calibri" pitchFamily="34" charset="0"/>
                </a:rPr>
                <a:t>3</a:t>
              </a:r>
              <a:endParaRPr lang="en-US"/>
            </a:p>
          </p:txBody>
        </p:sp>
        <p:sp>
          <p:nvSpPr>
            <p:cNvPr id="103463" name="Text Box 71"/>
            <p:cNvSpPr txBox="1">
              <a:spLocks noChangeArrowheads="1"/>
            </p:cNvSpPr>
            <p:nvPr/>
          </p:nvSpPr>
          <p:spPr bwMode="auto">
            <a:xfrm>
              <a:off x="6248" y="6082"/>
              <a:ext cx="1530" cy="655"/>
            </a:xfrm>
            <a:prstGeom prst="rect">
              <a:avLst/>
            </a:prstGeom>
            <a:noFill/>
            <a:ln w="9525">
              <a:noFill/>
              <a:miter lim="800000"/>
              <a:headEnd/>
              <a:tailEnd/>
            </a:ln>
          </p:spPr>
          <p:txBody>
            <a:bodyPr lIns="105349" tIns="52675" rIns="105349" bIns="52675"/>
            <a:lstStyle/>
            <a:p>
              <a:pPr>
                <a:spcAft>
                  <a:spcPts val="1000"/>
                </a:spcAft>
              </a:pPr>
              <a:r>
                <a:rPr lang="ar-SA" sz="900"/>
                <a:t>مفضل المخاطرة</a:t>
              </a:r>
              <a:endParaRPr lang="en-US" sz="900"/>
            </a:p>
            <a:p>
              <a:pPr>
                <a:spcAft>
                  <a:spcPts val="1000"/>
                </a:spcAft>
              </a:pPr>
              <a:r>
                <a:rPr lang="en-US" sz="900">
                  <a:latin typeface="Calibri" pitchFamily="34" charset="0"/>
                </a:rPr>
                <a:t>Risk seeking</a:t>
              </a:r>
              <a:endParaRPr lang="en-US"/>
            </a:p>
          </p:txBody>
        </p:sp>
        <p:sp>
          <p:nvSpPr>
            <p:cNvPr id="103464" name="Text Box 72"/>
            <p:cNvSpPr txBox="1">
              <a:spLocks noChangeArrowheads="1"/>
            </p:cNvSpPr>
            <p:nvPr/>
          </p:nvSpPr>
          <p:spPr bwMode="auto">
            <a:xfrm>
              <a:off x="5156" y="7830"/>
              <a:ext cx="1311" cy="655"/>
            </a:xfrm>
            <a:prstGeom prst="rect">
              <a:avLst/>
            </a:prstGeom>
            <a:noFill/>
            <a:ln w="9525">
              <a:noFill/>
              <a:miter lim="800000"/>
              <a:headEnd/>
              <a:tailEnd/>
            </a:ln>
          </p:spPr>
          <p:txBody>
            <a:bodyPr lIns="105349" tIns="52675" rIns="105349" bIns="52675"/>
            <a:lstStyle/>
            <a:p>
              <a:pPr algn="ctr">
                <a:spcAft>
                  <a:spcPts val="1000"/>
                </a:spcAft>
              </a:pPr>
              <a:r>
                <a:rPr lang="en-US" sz="900">
                  <a:latin typeface="Calibri" pitchFamily="34" charset="0"/>
                </a:rPr>
                <a:t>Increasing Slop</a:t>
              </a:r>
              <a:endParaRPr lang="en-US"/>
            </a:p>
          </p:txBody>
        </p:sp>
        <p:sp>
          <p:nvSpPr>
            <p:cNvPr id="103465" name="Text Box 73"/>
            <p:cNvSpPr txBox="1">
              <a:spLocks noChangeArrowheads="1"/>
            </p:cNvSpPr>
            <p:nvPr/>
          </p:nvSpPr>
          <p:spPr bwMode="auto">
            <a:xfrm>
              <a:off x="4500" y="4334"/>
              <a:ext cx="1530" cy="655"/>
            </a:xfrm>
            <a:prstGeom prst="rect">
              <a:avLst/>
            </a:prstGeom>
            <a:noFill/>
            <a:ln w="9525">
              <a:noFill/>
              <a:miter lim="800000"/>
              <a:headEnd/>
              <a:tailEnd/>
            </a:ln>
          </p:spPr>
          <p:txBody>
            <a:bodyPr lIns="105349" tIns="52675" rIns="105349" bIns="52675"/>
            <a:lstStyle/>
            <a:p>
              <a:pPr>
                <a:spcAft>
                  <a:spcPts val="1000"/>
                </a:spcAft>
              </a:pPr>
              <a:r>
                <a:rPr lang="ar-SA" sz="900"/>
                <a:t>متجنب للمخاطرة</a:t>
              </a:r>
              <a:endParaRPr lang="en-US" sz="900"/>
            </a:p>
            <a:p>
              <a:pPr>
                <a:spcAft>
                  <a:spcPts val="1000"/>
                </a:spcAft>
              </a:pPr>
              <a:r>
                <a:rPr lang="en-US" sz="900">
                  <a:latin typeface="Calibri" pitchFamily="34" charset="0"/>
                </a:rPr>
                <a:t>Risk Averter</a:t>
              </a:r>
            </a:p>
            <a:p>
              <a:endParaRPr lang="en-US"/>
            </a:p>
          </p:txBody>
        </p:sp>
        <p:sp>
          <p:nvSpPr>
            <p:cNvPr id="103466" name="Text Box 74"/>
            <p:cNvSpPr txBox="1">
              <a:spLocks noChangeArrowheads="1"/>
            </p:cNvSpPr>
            <p:nvPr/>
          </p:nvSpPr>
          <p:spPr bwMode="auto">
            <a:xfrm>
              <a:off x="2971" y="5645"/>
              <a:ext cx="1529" cy="655"/>
            </a:xfrm>
            <a:prstGeom prst="rect">
              <a:avLst/>
            </a:prstGeom>
            <a:noFill/>
            <a:ln w="9525">
              <a:noFill/>
              <a:miter lim="800000"/>
              <a:headEnd/>
              <a:tailEnd/>
            </a:ln>
          </p:spPr>
          <p:txBody>
            <a:bodyPr lIns="105349" tIns="52675" rIns="105349" bIns="52675"/>
            <a:lstStyle/>
            <a:p>
              <a:pPr algn="ctr">
                <a:spcAft>
                  <a:spcPts val="1000"/>
                </a:spcAft>
              </a:pPr>
              <a:r>
                <a:rPr lang="en-US" sz="900">
                  <a:latin typeface="Calibri" pitchFamily="34" charset="0"/>
                </a:rPr>
                <a:t>Decreasing Slop</a:t>
              </a:r>
              <a:endParaRPr lang="en-US"/>
            </a:p>
          </p:txBody>
        </p:sp>
        <p:sp>
          <p:nvSpPr>
            <p:cNvPr id="103467" name="Text Box 75"/>
            <p:cNvSpPr txBox="1">
              <a:spLocks noChangeArrowheads="1"/>
            </p:cNvSpPr>
            <p:nvPr/>
          </p:nvSpPr>
          <p:spPr bwMode="auto">
            <a:xfrm>
              <a:off x="3189" y="6195"/>
              <a:ext cx="437" cy="437"/>
            </a:xfrm>
            <a:prstGeom prst="rect">
              <a:avLst/>
            </a:prstGeom>
            <a:noFill/>
            <a:ln w="9525">
              <a:noFill/>
              <a:miter lim="800000"/>
              <a:headEnd/>
              <a:tailEnd/>
            </a:ln>
          </p:spPr>
          <p:txBody>
            <a:bodyPr lIns="105349" tIns="52675" rIns="105349" bIns="52675"/>
            <a:lstStyle/>
            <a:p>
              <a:pPr>
                <a:spcAft>
                  <a:spcPts val="1000"/>
                </a:spcAft>
              </a:pPr>
              <a:r>
                <a:rPr lang="en-US" sz="900">
                  <a:latin typeface="Calibri" pitchFamily="34" charset="0"/>
                </a:rPr>
                <a:t>b</a:t>
              </a:r>
              <a:endParaRPr lang="en-US"/>
            </a:p>
          </p:txBody>
        </p:sp>
        <p:sp>
          <p:nvSpPr>
            <p:cNvPr id="103468" name="Text Box 76"/>
            <p:cNvSpPr txBox="1">
              <a:spLocks noChangeArrowheads="1"/>
            </p:cNvSpPr>
            <p:nvPr/>
          </p:nvSpPr>
          <p:spPr bwMode="auto">
            <a:xfrm>
              <a:off x="4719" y="6195"/>
              <a:ext cx="437" cy="437"/>
            </a:xfrm>
            <a:prstGeom prst="rect">
              <a:avLst/>
            </a:prstGeom>
            <a:noFill/>
            <a:ln w="9525">
              <a:noFill/>
              <a:miter lim="800000"/>
              <a:headEnd/>
              <a:tailEnd/>
            </a:ln>
          </p:spPr>
          <p:txBody>
            <a:bodyPr lIns="105349" tIns="52675" rIns="105349" bIns="52675"/>
            <a:lstStyle/>
            <a:p>
              <a:pPr>
                <a:spcAft>
                  <a:spcPts val="1000"/>
                </a:spcAft>
              </a:pPr>
              <a:r>
                <a:rPr lang="en-US" sz="900">
                  <a:latin typeface="Calibri" pitchFamily="34" charset="0"/>
                </a:rPr>
                <a:t>a</a:t>
              </a:r>
              <a:endParaRPr lang="en-US"/>
            </a:p>
          </p:txBody>
        </p:sp>
        <p:sp>
          <p:nvSpPr>
            <p:cNvPr id="103469" name="Text Box 77"/>
            <p:cNvSpPr txBox="1">
              <a:spLocks noChangeArrowheads="1"/>
            </p:cNvSpPr>
            <p:nvPr/>
          </p:nvSpPr>
          <p:spPr bwMode="auto">
            <a:xfrm>
              <a:off x="6030" y="6195"/>
              <a:ext cx="437" cy="437"/>
            </a:xfrm>
            <a:prstGeom prst="rect">
              <a:avLst/>
            </a:prstGeom>
            <a:noFill/>
            <a:ln w="9525">
              <a:noFill/>
              <a:miter lim="800000"/>
              <a:headEnd/>
              <a:tailEnd/>
            </a:ln>
          </p:spPr>
          <p:txBody>
            <a:bodyPr lIns="105349" tIns="52675" rIns="105349" bIns="52675"/>
            <a:lstStyle/>
            <a:p>
              <a:pPr>
                <a:spcAft>
                  <a:spcPts val="1000"/>
                </a:spcAft>
              </a:pPr>
              <a:r>
                <a:rPr lang="en-US" sz="900">
                  <a:latin typeface="Calibri" pitchFamily="34" charset="0"/>
                </a:rPr>
                <a:t>c</a:t>
              </a:r>
              <a:endParaRPr lang="en-US"/>
            </a:p>
          </p:txBody>
        </p:sp>
        <p:sp>
          <p:nvSpPr>
            <p:cNvPr id="103470" name="Text Box 78"/>
            <p:cNvSpPr txBox="1">
              <a:spLocks noChangeArrowheads="1"/>
            </p:cNvSpPr>
            <p:nvPr/>
          </p:nvSpPr>
          <p:spPr bwMode="auto">
            <a:xfrm>
              <a:off x="6685" y="4334"/>
              <a:ext cx="437" cy="655"/>
            </a:xfrm>
            <a:prstGeom prst="rect">
              <a:avLst/>
            </a:prstGeom>
            <a:noFill/>
            <a:ln w="9525">
              <a:noFill/>
              <a:miter lim="800000"/>
              <a:headEnd/>
              <a:tailEnd/>
            </a:ln>
          </p:spPr>
          <p:txBody>
            <a:bodyPr lIns="105349" tIns="52675" rIns="105349" bIns="52675"/>
            <a:lstStyle/>
            <a:p>
              <a:pPr>
                <a:spcAft>
                  <a:spcPts val="1000"/>
                </a:spcAft>
              </a:pPr>
              <a:r>
                <a:rPr lang="en-US" sz="900">
                  <a:latin typeface="Calibri" pitchFamily="34" charset="0"/>
                </a:rPr>
                <a:t>f</a:t>
              </a:r>
              <a:endParaRPr lang="en-US"/>
            </a:p>
          </p:txBody>
        </p:sp>
        <p:sp>
          <p:nvSpPr>
            <p:cNvPr id="103471" name="Text Box 79"/>
            <p:cNvSpPr txBox="1">
              <a:spLocks noChangeArrowheads="1"/>
            </p:cNvSpPr>
            <p:nvPr/>
          </p:nvSpPr>
          <p:spPr bwMode="auto">
            <a:xfrm>
              <a:off x="4500" y="5208"/>
              <a:ext cx="1748" cy="655"/>
            </a:xfrm>
            <a:prstGeom prst="rect">
              <a:avLst/>
            </a:prstGeom>
            <a:noFill/>
            <a:ln w="9525">
              <a:noFill/>
              <a:miter lim="800000"/>
              <a:headEnd/>
              <a:tailEnd/>
            </a:ln>
          </p:spPr>
          <p:txBody>
            <a:bodyPr lIns="105349" tIns="52675" rIns="105349" bIns="52675"/>
            <a:lstStyle/>
            <a:p>
              <a:pPr>
                <a:spcAft>
                  <a:spcPts val="1000"/>
                </a:spcAft>
              </a:pPr>
              <a:r>
                <a:rPr lang="ar-SA" sz="900"/>
                <a:t>محايد المخاطرة</a:t>
              </a:r>
              <a:endParaRPr lang="en-US" sz="900"/>
            </a:p>
            <a:p>
              <a:pPr>
                <a:spcAft>
                  <a:spcPts val="1000"/>
                </a:spcAft>
              </a:pPr>
              <a:r>
                <a:rPr lang="en-US" sz="900">
                  <a:latin typeface="Calibri" pitchFamily="34" charset="0"/>
                </a:rPr>
                <a:t>Risk Neutral </a:t>
              </a:r>
              <a:endParaRPr lang="en-US"/>
            </a:p>
          </p:txBody>
        </p:sp>
        <p:sp>
          <p:nvSpPr>
            <p:cNvPr id="103472" name="Text Box 80"/>
            <p:cNvSpPr txBox="1">
              <a:spLocks noChangeArrowheads="1"/>
            </p:cNvSpPr>
            <p:nvPr/>
          </p:nvSpPr>
          <p:spPr bwMode="auto">
            <a:xfrm>
              <a:off x="3354" y="9216"/>
              <a:ext cx="4807" cy="540"/>
            </a:xfrm>
            <a:prstGeom prst="rect">
              <a:avLst/>
            </a:prstGeom>
            <a:noFill/>
            <a:ln w="9525">
              <a:noFill/>
              <a:miter lim="800000"/>
              <a:headEnd/>
              <a:tailEnd/>
            </a:ln>
          </p:spPr>
          <p:txBody>
            <a:bodyPr lIns="105349" tIns="52675" rIns="105349" bIns="52675"/>
            <a:lstStyle/>
            <a:p>
              <a:pPr algn="ctr">
                <a:spcAft>
                  <a:spcPts val="1000"/>
                </a:spcAft>
              </a:pPr>
              <a:r>
                <a:rPr lang="ar-SA" sz="1300"/>
                <a:t>دوال المنفعة لمفضل، محايد، ومتجنب المخاطرة</a:t>
              </a:r>
              <a:endParaRPr lang="en-US"/>
            </a:p>
          </p:txBody>
        </p:sp>
        <p:sp>
          <p:nvSpPr>
            <p:cNvPr id="103473" name="Text Box 81"/>
            <p:cNvSpPr txBox="1">
              <a:spLocks noChangeArrowheads="1"/>
            </p:cNvSpPr>
            <p:nvPr/>
          </p:nvSpPr>
          <p:spPr bwMode="auto">
            <a:xfrm>
              <a:off x="6316" y="8670"/>
              <a:ext cx="3045" cy="404"/>
            </a:xfrm>
            <a:prstGeom prst="rect">
              <a:avLst/>
            </a:prstGeom>
            <a:noFill/>
            <a:ln w="9525">
              <a:noFill/>
              <a:miter lim="800000"/>
              <a:headEnd/>
              <a:tailEnd/>
            </a:ln>
          </p:spPr>
          <p:txBody>
            <a:bodyPr lIns="105349" tIns="52675" rIns="105349" bIns="52675">
              <a:spAutoFit/>
            </a:bodyPr>
            <a:lstStyle/>
            <a:p>
              <a:pPr algn="ctr">
                <a:spcAft>
                  <a:spcPts val="1000"/>
                </a:spcAft>
              </a:pPr>
              <a:r>
                <a:rPr lang="en-US" sz="900" i="1">
                  <a:latin typeface="Calibri" pitchFamily="34" charset="0"/>
                </a:rPr>
                <a:t>Monetary Outcomes (w)</a:t>
              </a: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533400" y="533400"/>
            <a:ext cx="8001000" cy="5745163"/>
          </a:xfrm>
        </p:spPr>
        <p:txBody>
          <a:bodyPr/>
          <a:lstStyle/>
          <a:p>
            <a:pPr eaLnBrk="1" hangingPunct="1">
              <a:lnSpc>
                <a:spcPct val="80000"/>
              </a:lnSpc>
            </a:pPr>
            <a:r>
              <a:rPr lang="ar-SA" altLang="en-US" sz="2800" smtClean="0"/>
              <a:t>لإدارة المزرعة يجب على المنتج الزراعي المعرفة العلمية بأنواع الحشرات التي يتعرض لها كل محصول يزرعه وأفضل الطرق والأوقات للمكافحة والقيام بعمليات التعشيب ومعرفة الامراض وطرق علاجها واختيار الدورة الزراعية الملائمة.</a:t>
            </a:r>
          </a:p>
          <a:p>
            <a:pPr eaLnBrk="1" hangingPunct="1">
              <a:lnSpc>
                <a:spcPct val="80000"/>
              </a:lnSpc>
            </a:pPr>
            <a:r>
              <a:rPr lang="ar-SA" altLang="en-US" sz="2800" smtClean="0"/>
              <a:t>وفي مجال الإنتاج الحيواني يجب على المنتج ان يملك المعرفة العلمية المتعلقة بتهيئة افضل الظروف الملائمة واختيار نوع العلف وكميته لكل مرحلة من عمر الحيوان وتحسين ظروف التغذية ومعرفة الامراض التي تصيب الحيوانات وطرق مقاومتها والقضاء عليها والوقاية منها.</a:t>
            </a:r>
          </a:p>
          <a:p>
            <a:pPr eaLnBrk="1" hangingPunct="1">
              <a:lnSpc>
                <a:spcPct val="80000"/>
              </a:lnSpc>
            </a:pPr>
            <a:r>
              <a:rPr lang="ar-SA" altLang="en-US" sz="2800" smtClean="0"/>
              <a:t>والنواحي الفنية لا تقل اهمية عن النواحي العلمية فاستعمال الجرار في انجاز الأعمال الحقلية يتطلب معرفة القيادة للجرار بطريقة فنية لأداء العمليات المطلوبة بمهارة وليكون عمق الحراثة ملائما لنمو النبات ونوع التربة كما ان الجرار يحتاج إلى تصليح وصيانة اذا توقف عن العمل وهذا بتطلب معرفة القطع التبديلية اللازمة وكيفية تركيبها بصورة صحيحة.</a:t>
            </a:r>
            <a:endParaRPr lang="en-US" altLang="en-US" sz="2800" smtClean="0">
              <a:cs typeface="Arial" charset="0"/>
            </a:endParaRPr>
          </a:p>
        </p:txBody>
      </p:sp>
    </p:spTree>
    <p:extLst>
      <p:ext uri="{BB962C8B-B14F-4D97-AF65-F5344CB8AC3E}">
        <p14:creationId xmlns:p14="http://schemas.microsoft.com/office/powerpoint/2010/main" val="1456738924"/>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DE3AEA89-EBDD-41D5-A63C-0C98AA6B7520}" type="slidenum">
              <a:rPr lang="en-US"/>
              <a:pPr>
                <a:defRPr/>
              </a:pPr>
              <a:t>120</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مكافئ التأكد ومقابل المخاطرة </a:t>
            </a:r>
            <a:r>
              <a:rPr lang="en-US" dirty="0" smtClean="0"/>
              <a:t/>
            </a:r>
            <a:br>
              <a:rPr lang="en-US" dirty="0" smtClean="0"/>
            </a:br>
            <a:r>
              <a:rPr lang="en-US" i="1" dirty="0" smtClean="0"/>
              <a:t>The Certainty Equivalent and the Risk Premium</a:t>
            </a:r>
            <a:endParaRPr lang="en-US" dirty="0"/>
          </a:p>
        </p:txBody>
      </p:sp>
      <p:sp>
        <p:nvSpPr>
          <p:cNvPr id="23565" name="Rectangle 3"/>
          <p:cNvSpPr>
            <a:spLocks noGrp="1"/>
          </p:cNvSpPr>
          <p:nvPr>
            <p:ph type="body" sz="half" idx="1"/>
          </p:nvPr>
        </p:nvSpPr>
        <p:spPr>
          <a:xfrm>
            <a:off x="228600" y="1600200"/>
            <a:ext cx="8382000" cy="4495800"/>
          </a:xfrm>
        </p:spPr>
        <p:txBody>
          <a:bodyPr/>
          <a:lstStyle/>
          <a:p>
            <a:pPr algn="r" rtl="1">
              <a:buFont typeface="Wingdings 3" pitchFamily="18" charset="2"/>
              <a:buNone/>
            </a:pPr>
            <a:r>
              <a:rPr lang="ar-EG" sz="2000" smtClean="0"/>
              <a:t>يمكن تلخيص ما سبق فيما يلي:</a:t>
            </a:r>
          </a:p>
          <a:p>
            <a:pPr algn="r" rtl="1">
              <a:buFont typeface="Wingdings 3" pitchFamily="18" charset="2"/>
              <a:buNone/>
            </a:pPr>
            <a:r>
              <a:rPr lang="ar-EG" sz="2000" smtClean="0"/>
              <a:t>1. </a:t>
            </a:r>
            <a:r>
              <a:rPr lang="ar-SA" sz="2000" smtClean="0"/>
              <a:t>إذا كانت قيمة مقابل المخاطره </a:t>
            </a:r>
            <a:endParaRPr lang="en-US" sz="2000" smtClean="0"/>
          </a:p>
          <a:p>
            <a:pPr algn="r" rtl="1">
              <a:buFont typeface="Wingdings 3" pitchFamily="18" charset="2"/>
              <a:buNone/>
            </a:pPr>
            <a:r>
              <a:rPr lang="ar-SA" sz="2000" smtClean="0"/>
              <a:t>فهذا يعني أن الفرد يرغب في دفع مبلغ معين لتفادي النتيجة الغير متيقن منها</a:t>
            </a:r>
            <a:r>
              <a:rPr lang="ar-EG" sz="2000" smtClean="0"/>
              <a:t>، ايضا اذا كان </a:t>
            </a:r>
            <a:r>
              <a:rPr lang="en-US" sz="2000" smtClean="0"/>
              <a:t> </a:t>
            </a:r>
            <a:r>
              <a:rPr lang="ar-EG" sz="2000" smtClean="0"/>
              <a:t>      </a:t>
            </a:r>
            <a:r>
              <a:rPr lang="ar-SA" sz="2000" smtClean="0"/>
              <a:t> </a:t>
            </a:r>
            <a:r>
              <a:rPr lang="ar-EG" sz="2000" smtClean="0"/>
              <a:t>     فان              وله</a:t>
            </a:r>
            <a:r>
              <a:rPr lang="ar-SA" sz="2000" smtClean="0"/>
              <a:t>ذا فإن دالة المنفعة</a:t>
            </a:r>
            <a:r>
              <a:rPr lang="ar-EG" sz="2000" smtClean="0"/>
              <a:t> </a:t>
            </a:r>
            <a:r>
              <a:rPr lang="ar-SA" sz="2000" smtClean="0"/>
              <a:t> </a:t>
            </a:r>
            <a:r>
              <a:rPr lang="en-US" sz="2000" i="1" smtClean="0"/>
              <a:t>Utility Function</a:t>
            </a:r>
            <a:r>
              <a:rPr lang="ar-SA" sz="2000" smtClean="0"/>
              <a:t> تكون</a:t>
            </a:r>
            <a:r>
              <a:rPr lang="ar-EG" sz="2000" smtClean="0"/>
              <a:t> مقعرة الي نقطة الاصل</a:t>
            </a:r>
            <a:r>
              <a:rPr lang="ar-SA" sz="2000" smtClean="0"/>
              <a:t> </a:t>
            </a:r>
            <a:r>
              <a:rPr lang="en-US" sz="2000" i="1" smtClean="0"/>
              <a:t>Concave</a:t>
            </a:r>
            <a:endParaRPr lang="en-US" sz="2000" smtClean="0"/>
          </a:p>
          <a:p>
            <a:pPr algn="r" rtl="1">
              <a:buFont typeface="Wingdings 3" pitchFamily="18" charset="2"/>
              <a:buNone/>
            </a:pPr>
            <a:r>
              <a:rPr lang="ar-EG" sz="2000" smtClean="0"/>
              <a:t>2. </a:t>
            </a:r>
            <a:r>
              <a:rPr lang="ar-SA" sz="2000" smtClean="0"/>
              <a:t>إذا كانت قيمة مقابل المخاطرة </a:t>
            </a:r>
            <a:endParaRPr lang="en-US" sz="2000" smtClean="0"/>
          </a:p>
          <a:p>
            <a:pPr algn="r" rtl="1">
              <a:buFont typeface="Wingdings 3" pitchFamily="18" charset="2"/>
              <a:buNone/>
            </a:pPr>
            <a:r>
              <a:rPr lang="ar-SA" sz="2000" smtClean="0"/>
              <a:t>فهذا يعني أن الفرد يرغب في دفع مبلغ محدد لأجل الحصول على النتيجة الغير متيقن منها</a:t>
            </a:r>
            <a:r>
              <a:rPr lang="ar-EG" sz="2000" smtClean="0"/>
              <a:t>. اذا كان </a:t>
            </a:r>
            <a:r>
              <a:rPr lang="ar-SA" sz="2000" smtClean="0"/>
              <a:t> </a:t>
            </a:r>
            <a:endParaRPr lang="en-US" sz="2000" smtClean="0"/>
          </a:p>
          <a:p>
            <a:pPr algn="r" rtl="1">
              <a:buFont typeface="Wingdings 3" pitchFamily="18" charset="2"/>
              <a:buNone/>
            </a:pPr>
            <a:r>
              <a:rPr lang="ar-EG" sz="2000" smtClean="0"/>
              <a:t> </a:t>
            </a:r>
            <a:r>
              <a:rPr lang="en-US" sz="2000" smtClean="0"/>
              <a:t>  </a:t>
            </a:r>
            <a:r>
              <a:rPr lang="ar-SA" sz="2000" smtClean="0"/>
              <a:t>  </a:t>
            </a:r>
            <a:r>
              <a:rPr lang="ar-EG" sz="2000" smtClean="0"/>
              <a:t>    فان            و</a:t>
            </a:r>
            <a:r>
              <a:rPr lang="ar-SA" sz="2000" smtClean="0"/>
              <a:t>لهذا فإن دالة المنفعة تكون</a:t>
            </a:r>
            <a:r>
              <a:rPr lang="ar-EG" sz="2000" smtClean="0"/>
              <a:t> محدبة الي نقطة الاصل </a:t>
            </a:r>
            <a:r>
              <a:rPr lang="ar-SA" sz="2000" smtClean="0"/>
              <a:t> </a:t>
            </a:r>
            <a:r>
              <a:rPr lang="en-US" sz="2000" i="1" smtClean="0"/>
              <a:t>Convex</a:t>
            </a:r>
            <a:endParaRPr lang="en-US" sz="2000" smtClean="0"/>
          </a:p>
          <a:p>
            <a:pPr algn="r" rtl="1">
              <a:buFont typeface="Wingdings 3" pitchFamily="18" charset="2"/>
              <a:buNone/>
            </a:pPr>
            <a:r>
              <a:rPr lang="ar-EG" sz="2000" smtClean="0"/>
              <a:t>3. </a:t>
            </a:r>
            <a:r>
              <a:rPr lang="ar-SA" sz="2000" smtClean="0"/>
              <a:t>إذا كانت قيمة </a:t>
            </a:r>
            <a:r>
              <a:rPr lang="ar-EG" sz="2000" smtClean="0"/>
              <a:t>مقابل </a:t>
            </a:r>
            <a:r>
              <a:rPr lang="ar-SA" sz="2000" smtClean="0"/>
              <a:t>المخاطرة </a:t>
            </a:r>
            <a:endParaRPr lang="en-US" sz="2000" smtClean="0"/>
          </a:p>
          <a:p>
            <a:pPr algn="r" rtl="1">
              <a:buFont typeface="Wingdings 3" pitchFamily="18" charset="2"/>
              <a:buNone/>
            </a:pPr>
            <a:r>
              <a:rPr lang="ar-SA" sz="2000" smtClean="0"/>
              <a:t>فهذا يعني أن الفرد غير مهتم بعملية المخاطرة، وفي هذه الحالة نجد أن</a:t>
            </a:r>
            <a:r>
              <a:rPr lang="ar-EG" sz="2000" smtClean="0"/>
              <a:t> اذا كان               فان </a:t>
            </a:r>
            <a:endParaRPr lang="en-US" sz="2000" smtClean="0"/>
          </a:p>
          <a:p>
            <a:pPr algn="r" rtl="1">
              <a:buFont typeface="Wingdings 3" pitchFamily="18" charset="2"/>
              <a:buNone/>
            </a:pPr>
            <a:r>
              <a:rPr lang="ar-SA" sz="2000" smtClean="0"/>
              <a:t> </a:t>
            </a:r>
            <a:r>
              <a:rPr lang="ar-EG" sz="2000" smtClean="0"/>
              <a:t>            ول</a:t>
            </a:r>
            <a:r>
              <a:rPr lang="ar-SA" sz="2000" smtClean="0"/>
              <a:t>هذا فإن دالة المنفعة تكون خطاً مستقيماً.</a:t>
            </a:r>
            <a:endParaRPr lang="en-US" sz="2000" smtClean="0"/>
          </a:p>
          <a:p>
            <a:pPr algn="r" rtl="1">
              <a:buFont typeface="Wingdings 3" pitchFamily="18" charset="2"/>
              <a:buNone/>
            </a:pPr>
            <a:endParaRPr lang="ar-EG" sz="2000" smtClean="0"/>
          </a:p>
          <a:p>
            <a:pPr algn="r" rtl="1">
              <a:buFont typeface="Wingdings 3" pitchFamily="18" charset="2"/>
              <a:buNone/>
            </a:pPr>
            <a:endParaRPr lang="ar-EG" sz="2000" smtClean="0"/>
          </a:p>
          <a:p>
            <a:pPr algn="r" rtl="1">
              <a:buFont typeface="Wingdings 3" pitchFamily="18" charset="2"/>
              <a:buNone/>
            </a:pPr>
            <a:endParaRPr lang="ar-EG" sz="2000" smtClean="0"/>
          </a:p>
          <a:p>
            <a:pPr algn="r" rtl="1">
              <a:buFont typeface="Wingdings 3" pitchFamily="18" charset="2"/>
              <a:buNone/>
            </a:pPr>
            <a:endParaRPr lang="en-US" sz="2000" smtClean="0"/>
          </a:p>
          <a:p>
            <a:pPr algn="r" rtl="1">
              <a:buFont typeface="Wingdings 3" pitchFamily="18" charset="2"/>
              <a:buNone/>
            </a:pPr>
            <a:endParaRPr lang="en-US" sz="2000" smtClean="0"/>
          </a:p>
        </p:txBody>
      </p:sp>
      <p:sp>
        <p:nvSpPr>
          <p:cNvPr id="2356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3567"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3568"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3569"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3570"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3571"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7"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357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35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graphicFrame>
        <p:nvGraphicFramePr>
          <p:cNvPr id="23554" name="Object 1"/>
          <p:cNvGraphicFramePr>
            <a:graphicFrameLocks noChangeAspect="1"/>
          </p:cNvGraphicFramePr>
          <p:nvPr/>
        </p:nvGraphicFramePr>
        <p:xfrm>
          <a:off x="4876800" y="1968500"/>
          <a:ext cx="695325" cy="269875"/>
        </p:xfrm>
        <a:graphic>
          <a:graphicData uri="http://schemas.openxmlformats.org/presentationml/2006/ole">
            <mc:AlternateContent xmlns:mc="http://schemas.openxmlformats.org/markup-compatibility/2006">
              <mc:Choice xmlns:v="urn:schemas-microsoft-com:vml" Requires="v">
                <p:oleObj spid="_x0000_s24256" name="Equation" r:id="rId4" imgW="469696" imgH="177723" progId="Equation.3">
                  <p:embed/>
                </p:oleObj>
              </mc:Choice>
              <mc:Fallback>
                <p:oleObj name="Equation" r:id="rId4" imgW="469696" imgH="177723"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68500"/>
                        <a:ext cx="6953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1" name="Rectangle 3"/>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ar-SA"/>
          </a:p>
        </p:txBody>
      </p:sp>
      <p:sp>
        <p:nvSpPr>
          <p:cNvPr id="235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3555" name="Object 4"/>
          <p:cNvGraphicFramePr>
            <a:graphicFrameLocks noChangeAspect="1"/>
          </p:cNvGraphicFramePr>
          <p:nvPr/>
        </p:nvGraphicFramePr>
        <p:xfrm>
          <a:off x="7010400" y="2743200"/>
          <a:ext cx="752475" cy="180975"/>
        </p:xfrm>
        <a:graphic>
          <a:graphicData uri="http://schemas.openxmlformats.org/presentationml/2006/ole">
            <mc:AlternateContent xmlns:mc="http://schemas.openxmlformats.org/markup-compatibility/2006">
              <mc:Choice xmlns:v="urn:schemas-microsoft-com:vml" Requires="v">
                <p:oleObj spid="_x0000_s24257" name="Equation" r:id="rId6" imgW="748975" imgH="177723" progId="Equation.3">
                  <p:embed/>
                </p:oleObj>
              </mc:Choice>
              <mc:Fallback>
                <p:oleObj name="Equation" r:id="rId6" imgW="748975" imgH="177723"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743200"/>
                        <a:ext cx="7524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6"/>
          <p:cNvGraphicFramePr>
            <a:graphicFrameLocks noChangeAspect="1"/>
          </p:cNvGraphicFramePr>
          <p:nvPr/>
        </p:nvGraphicFramePr>
        <p:xfrm>
          <a:off x="304800" y="2362200"/>
          <a:ext cx="695325" cy="269875"/>
        </p:xfrm>
        <a:graphic>
          <a:graphicData uri="http://schemas.openxmlformats.org/presentationml/2006/ole">
            <mc:AlternateContent xmlns:mc="http://schemas.openxmlformats.org/markup-compatibility/2006">
              <mc:Choice xmlns:v="urn:schemas-microsoft-com:vml" Requires="v">
                <p:oleObj spid="_x0000_s24258" name="Equation" r:id="rId8" imgW="469696" imgH="177723" progId="Equation.3">
                  <p:embed/>
                </p:oleObj>
              </mc:Choice>
              <mc:Fallback>
                <p:oleObj name="Equation" r:id="rId8" imgW="469696" imgH="17772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6953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3557" name="Object 7"/>
          <p:cNvGraphicFramePr>
            <a:graphicFrameLocks noChangeAspect="1"/>
          </p:cNvGraphicFramePr>
          <p:nvPr/>
        </p:nvGraphicFramePr>
        <p:xfrm>
          <a:off x="4800600" y="3352800"/>
          <a:ext cx="619125" cy="239713"/>
        </p:xfrm>
        <a:graphic>
          <a:graphicData uri="http://schemas.openxmlformats.org/presentationml/2006/ole">
            <mc:AlternateContent xmlns:mc="http://schemas.openxmlformats.org/markup-compatibility/2006">
              <mc:Choice xmlns:v="urn:schemas-microsoft-com:vml" Requires="v">
                <p:oleObj spid="_x0000_s24259" name="Equation" r:id="rId9" imgW="469696" imgH="177723" progId="Equation.3">
                  <p:embed/>
                </p:oleObj>
              </mc:Choice>
              <mc:Fallback>
                <p:oleObj name="Equation" r:id="rId9" imgW="469696" imgH="177723"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352800"/>
                        <a:ext cx="6191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3558" name="Object 9"/>
          <p:cNvGraphicFramePr>
            <a:graphicFrameLocks noChangeAspect="1"/>
          </p:cNvGraphicFramePr>
          <p:nvPr/>
        </p:nvGraphicFramePr>
        <p:xfrm>
          <a:off x="6705600" y="4114800"/>
          <a:ext cx="752475" cy="180975"/>
        </p:xfrm>
        <a:graphic>
          <a:graphicData uri="http://schemas.openxmlformats.org/presentationml/2006/ole">
            <mc:AlternateContent xmlns:mc="http://schemas.openxmlformats.org/markup-compatibility/2006">
              <mc:Choice xmlns:v="urn:schemas-microsoft-com:vml" Requires="v">
                <p:oleObj spid="_x0000_s24260" name="Equation" r:id="rId11" imgW="748975" imgH="177723" progId="Equation.3">
                  <p:embed/>
                </p:oleObj>
              </mc:Choice>
              <mc:Fallback>
                <p:oleObj name="Equation" r:id="rId11" imgW="748975" imgH="177723"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114800"/>
                        <a:ext cx="7524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9" name="Object 11"/>
          <p:cNvGraphicFramePr>
            <a:graphicFrameLocks noChangeAspect="1"/>
          </p:cNvGraphicFramePr>
          <p:nvPr/>
        </p:nvGraphicFramePr>
        <p:xfrm>
          <a:off x="7924800" y="4038600"/>
          <a:ext cx="619125" cy="239713"/>
        </p:xfrm>
        <a:graphic>
          <a:graphicData uri="http://schemas.openxmlformats.org/presentationml/2006/ole">
            <mc:AlternateContent xmlns:mc="http://schemas.openxmlformats.org/markup-compatibility/2006">
              <mc:Choice xmlns:v="urn:schemas-microsoft-com:vml" Requires="v">
                <p:oleObj spid="_x0000_s24261" name="Equation" r:id="rId13" imgW="469696" imgH="177723" progId="Equation.3">
                  <p:embed/>
                </p:oleObj>
              </mc:Choice>
              <mc:Fallback>
                <p:oleObj name="Equation" r:id="rId13" imgW="469696" imgH="177723"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4038600"/>
                        <a:ext cx="6191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3560" name="Object 12"/>
          <p:cNvGraphicFramePr>
            <a:graphicFrameLocks noChangeAspect="1"/>
          </p:cNvGraphicFramePr>
          <p:nvPr/>
        </p:nvGraphicFramePr>
        <p:xfrm>
          <a:off x="4724400" y="4419600"/>
          <a:ext cx="714375" cy="266700"/>
        </p:xfrm>
        <a:graphic>
          <a:graphicData uri="http://schemas.openxmlformats.org/presentationml/2006/ole">
            <mc:AlternateContent xmlns:mc="http://schemas.openxmlformats.org/markup-compatibility/2006">
              <mc:Choice xmlns:v="urn:schemas-microsoft-com:vml" Requires="v">
                <p:oleObj spid="_x0000_s24262" name="Equation" r:id="rId14" imgW="482181" imgH="177646" progId="Equation.3">
                  <p:embed/>
                </p:oleObj>
              </mc:Choice>
              <mc:Fallback>
                <p:oleObj name="Equation" r:id="rId14" imgW="482181" imgH="177646"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4419600"/>
                        <a:ext cx="7143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1" name="Object 14"/>
          <p:cNvGraphicFramePr>
            <a:graphicFrameLocks noChangeAspect="1"/>
          </p:cNvGraphicFramePr>
          <p:nvPr/>
        </p:nvGraphicFramePr>
        <p:xfrm>
          <a:off x="1371600" y="4724400"/>
          <a:ext cx="714375" cy="266700"/>
        </p:xfrm>
        <a:graphic>
          <a:graphicData uri="http://schemas.openxmlformats.org/presentationml/2006/ole">
            <mc:AlternateContent xmlns:mc="http://schemas.openxmlformats.org/markup-compatibility/2006">
              <mc:Choice xmlns:v="urn:schemas-microsoft-com:vml" Requires="v">
                <p:oleObj spid="_x0000_s24263" name="Equation" r:id="rId16" imgW="482181" imgH="177646" progId="Equation.3">
                  <p:embed/>
                </p:oleObj>
              </mc:Choice>
              <mc:Fallback>
                <p:oleObj name="Equation" r:id="rId16" imgW="482181" imgH="177646"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4724400"/>
                        <a:ext cx="7143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3562" name="Object 15"/>
          <p:cNvGraphicFramePr>
            <a:graphicFrameLocks noChangeAspect="1"/>
          </p:cNvGraphicFramePr>
          <p:nvPr/>
        </p:nvGraphicFramePr>
        <p:xfrm>
          <a:off x="7502525" y="5105400"/>
          <a:ext cx="927100" cy="228600"/>
        </p:xfrm>
        <a:graphic>
          <a:graphicData uri="http://schemas.openxmlformats.org/presentationml/2006/ole">
            <mc:AlternateContent xmlns:mc="http://schemas.openxmlformats.org/markup-compatibility/2006">
              <mc:Choice xmlns:v="urn:schemas-microsoft-com:vml" Requires="v">
                <p:oleObj spid="_x0000_s24264" name="Equation" r:id="rId17" imgW="736280" imgH="177723" progId="Equation.3">
                  <p:embed/>
                </p:oleObj>
              </mc:Choice>
              <mc:Fallback>
                <p:oleObj name="Equation" r:id="rId17" imgW="736280" imgH="177723"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02525" y="5105400"/>
                        <a:ext cx="927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921A9C5A-9BF5-4BC1-B583-0422D7DDA796}" type="slidenum">
              <a:rPr lang="en-US"/>
              <a:pPr>
                <a:defRPr/>
              </a:pPr>
              <a:t>121</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المنفعة المتوقعة</a:t>
            </a:r>
            <a:r>
              <a:rPr lang="ar-EG" dirty="0" smtClean="0"/>
              <a:t/>
            </a:r>
            <a:br>
              <a:rPr lang="ar-EG" dirty="0" smtClean="0"/>
            </a:br>
            <a:r>
              <a:rPr lang="ar-SA" dirty="0" smtClean="0"/>
              <a:t> </a:t>
            </a:r>
            <a:r>
              <a:rPr lang="en-US" i="1" dirty="0" smtClean="0"/>
              <a:t>Expected Utility Model</a:t>
            </a:r>
            <a:r>
              <a:rPr lang="ar-EG" i="1" dirty="0" smtClean="0"/>
              <a:t/>
            </a:r>
            <a:br>
              <a:rPr lang="ar-EG" i="1" dirty="0" smtClean="0"/>
            </a:br>
            <a:endParaRPr lang="en-US" dirty="0"/>
          </a:p>
        </p:txBody>
      </p:sp>
      <p:sp>
        <p:nvSpPr>
          <p:cNvPr id="24581" name="Rectangle 3"/>
          <p:cNvSpPr>
            <a:spLocks noGrp="1"/>
          </p:cNvSpPr>
          <p:nvPr>
            <p:ph type="body" sz="half" idx="1"/>
          </p:nvPr>
        </p:nvSpPr>
        <p:spPr>
          <a:xfrm>
            <a:off x="228600" y="1600200"/>
            <a:ext cx="8382000" cy="4495800"/>
          </a:xfrm>
        </p:spPr>
        <p:txBody>
          <a:bodyPr/>
          <a:lstStyle/>
          <a:p>
            <a:pPr algn="r" rtl="1"/>
            <a:r>
              <a:rPr lang="ar-SA" sz="2000" smtClean="0"/>
              <a:t> عند تقييم البدائل المحفوفة بالمخاطر </a:t>
            </a:r>
            <a:r>
              <a:rPr lang="ar-EG" sz="2000" smtClean="0"/>
              <a:t>ف</a:t>
            </a:r>
            <a:r>
              <a:rPr lang="ar-SA" sz="2000" smtClean="0"/>
              <a:t>ان تحليل المنفعة يقدم اساليب عملية يمكن من خلالها بلورة الافضليات</a:t>
            </a:r>
            <a:r>
              <a:rPr lang="ar-EG" sz="2000" smtClean="0"/>
              <a:t>.</a:t>
            </a:r>
          </a:p>
          <a:p>
            <a:pPr algn="r" rtl="1"/>
            <a:r>
              <a:rPr lang="ar-SA" sz="2000" smtClean="0"/>
              <a:t>بافتراض قبول متخذ القرار بالحقائق والشروط التالية فإنه يتوجب عليه إختيار الفعل الذي يعظم دالة المنفعة المتوقعة</a:t>
            </a:r>
            <a:r>
              <a:rPr lang="ar-EG" sz="2000" smtClean="0"/>
              <a:t>:</a:t>
            </a:r>
          </a:p>
          <a:p>
            <a:pPr lvl="3" algn="r" rtl="1">
              <a:buFont typeface="Wingdings 2" pitchFamily="18" charset="2"/>
              <a:buNone/>
            </a:pPr>
            <a:endParaRPr lang="ar-EG" sz="2000" smtClean="0"/>
          </a:p>
          <a:p>
            <a:pPr lvl="3" algn="r" rtl="1">
              <a:buFont typeface="Wingdings 2" pitchFamily="18" charset="2"/>
              <a:buNone/>
            </a:pPr>
            <a:r>
              <a:rPr lang="ar-EG" sz="1800" smtClean="0"/>
              <a:t> 1. </a:t>
            </a:r>
            <a:r>
              <a:rPr lang="ar-SA" sz="1800" smtClean="0"/>
              <a:t>تراتيبية  الاختيارات </a:t>
            </a:r>
            <a:r>
              <a:rPr lang="en-US" sz="1800" i="1" smtClean="0"/>
              <a:t>Ordering (transitivity )of Choice</a:t>
            </a:r>
            <a:endParaRPr lang="en-US" sz="1800" smtClean="0"/>
          </a:p>
          <a:p>
            <a:pPr algn="r" rtl="1"/>
            <a:r>
              <a:rPr lang="ar-SA" sz="1800" smtClean="0"/>
              <a:t>عندما يواجه متخذ القرار بالإختيار بين الفعلين </a:t>
            </a:r>
            <a:r>
              <a:rPr lang="en-US" sz="1800" smtClean="0"/>
              <a:t>A</a:t>
            </a:r>
            <a:r>
              <a:rPr lang="en-US" sz="1800" baseline="-25000" smtClean="0"/>
              <a:t>1</a:t>
            </a:r>
            <a:r>
              <a:rPr lang="ar-SA" sz="1800" smtClean="0"/>
              <a:t> و الفغل </a:t>
            </a:r>
            <a:r>
              <a:rPr lang="en-US" sz="1800" smtClean="0"/>
              <a:t>A</a:t>
            </a:r>
            <a:r>
              <a:rPr lang="en-US" sz="1800" baseline="-25000" smtClean="0"/>
              <a:t>2</a:t>
            </a:r>
            <a:r>
              <a:rPr lang="ar-SA" sz="1800" smtClean="0"/>
              <a:t> فإنه قد يفضل </a:t>
            </a:r>
            <a:r>
              <a:rPr lang="en-US" sz="1800" smtClean="0"/>
              <a:t>A</a:t>
            </a:r>
            <a:r>
              <a:rPr lang="en-US" sz="1800" baseline="-25000" smtClean="0"/>
              <a:t>1</a:t>
            </a:r>
            <a:r>
              <a:rPr lang="ar-SA" sz="1800" smtClean="0"/>
              <a:t> على </a:t>
            </a:r>
            <a:r>
              <a:rPr lang="en-US" sz="1800" smtClean="0"/>
              <a:t>A</a:t>
            </a:r>
            <a:r>
              <a:rPr lang="en-US" sz="1800" baseline="-25000" smtClean="0"/>
              <a:t>2</a:t>
            </a:r>
            <a:r>
              <a:rPr lang="ar-SA" sz="1800" smtClean="0"/>
              <a:t> أو العكس أو تكون متساوية بالنسبة له </a:t>
            </a:r>
            <a:r>
              <a:rPr lang="ar-EG" sz="1800" smtClean="0"/>
              <a:t>    </a:t>
            </a:r>
            <a:r>
              <a:rPr lang="en-US" sz="1800" i="1" smtClean="0"/>
              <a:t>A</a:t>
            </a:r>
            <a:r>
              <a:rPr lang="en-US" sz="1800" i="1" baseline="-25000" smtClean="0"/>
              <a:t>1</a:t>
            </a:r>
            <a:r>
              <a:rPr lang="en-US" sz="1800" i="1" smtClean="0"/>
              <a:t>&gt;A</a:t>
            </a:r>
            <a:r>
              <a:rPr lang="en-US" sz="1800" i="1" baseline="-25000" smtClean="0"/>
              <a:t>2</a:t>
            </a:r>
            <a:r>
              <a:rPr lang="en-US" sz="1800" i="1" smtClean="0"/>
              <a:t> , A</a:t>
            </a:r>
            <a:r>
              <a:rPr lang="en-US" sz="1800" i="1" baseline="-25000" smtClean="0"/>
              <a:t>1</a:t>
            </a:r>
            <a:r>
              <a:rPr lang="en-US" sz="1800" i="1" smtClean="0"/>
              <a:t>&lt;A</a:t>
            </a:r>
            <a:r>
              <a:rPr lang="en-US" sz="1800" i="1" baseline="-25000" smtClean="0"/>
              <a:t>2</a:t>
            </a:r>
            <a:r>
              <a:rPr lang="en-US" sz="1800" i="1" smtClean="0"/>
              <a:t> , A</a:t>
            </a:r>
            <a:r>
              <a:rPr lang="en-US" sz="1800" i="1" baseline="-25000" smtClean="0"/>
              <a:t>1</a:t>
            </a:r>
            <a:r>
              <a:rPr lang="en-US" sz="1800" i="1" smtClean="0"/>
              <a:t>=A</a:t>
            </a:r>
            <a:r>
              <a:rPr lang="en-US" sz="1800" i="1" baseline="-25000" smtClean="0"/>
              <a:t>2</a:t>
            </a:r>
            <a:r>
              <a:rPr lang="ar-EG" sz="1800" i="1" baseline="-25000" smtClean="0"/>
              <a:t>  </a:t>
            </a:r>
            <a:r>
              <a:rPr lang="ar-EG" sz="1800" baseline="-25000" smtClean="0"/>
              <a:t> </a:t>
            </a:r>
            <a:r>
              <a:rPr lang="ar-EG" sz="1800" i="1" baseline="-25000" smtClean="0"/>
              <a:t>         </a:t>
            </a:r>
            <a:endParaRPr lang="en-US" sz="1800" smtClean="0"/>
          </a:p>
          <a:p>
            <a:pPr lvl="3" algn="r" rtl="1">
              <a:buFont typeface="Wingdings 2" pitchFamily="18" charset="2"/>
              <a:buNone/>
            </a:pPr>
            <a:r>
              <a:rPr lang="ar-EG" sz="1800" smtClean="0"/>
              <a:t>2. </a:t>
            </a:r>
            <a:r>
              <a:rPr lang="ar-SA" sz="1800" smtClean="0"/>
              <a:t>الإستمرارية أو الإنتقالية </a:t>
            </a:r>
            <a:r>
              <a:rPr lang="ar-EG" sz="1800" smtClean="0"/>
              <a:t> </a:t>
            </a:r>
            <a:r>
              <a:rPr lang="en-US" sz="1800" i="1" smtClean="0"/>
              <a:t>Continuity</a:t>
            </a:r>
            <a:endParaRPr lang="en-US" sz="1800" smtClean="0"/>
          </a:p>
          <a:p>
            <a:pPr algn="r" rtl="1">
              <a:buFont typeface="Wingdings 3" pitchFamily="18" charset="2"/>
              <a:buNone/>
            </a:pPr>
            <a:r>
              <a:rPr lang="ar-EG" sz="1800" i="1" smtClean="0"/>
              <a:t>                        </a:t>
            </a:r>
            <a:r>
              <a:rPr lang="en-US" sz="1800" i="1" smtClean="0"/>
              <a:t>If  A</a:t>
            </a:r>
            <a:r>
              <a:rPr lang="en-US" sz="1800" i="1" baseline="-25000" smtClean="0"/>
              <a:t>1</a:t>
            </a:r>
            <a:r>
              <a:rPr lang="en-US" sz="1800" i="1" smtClean="0"/>
              <a:t>≥A</a:t>
            </a:r>
            <a:r>
              <a:rPr lang="en-US" sz="1800" i="1" baseline="-25000" smtClean="0"/>
              <a:t>2</a:t>
            </a:r>
            <a:r>
              <a:rPr lang="en-US" sz="1800" i="1" smtClean="0"/>
              <a:t> and A</a:t>
            </a:r>
            <a:r>
              <a:rPr lang="en-US" sz="1800" i="1" baseline="-25000" smtClean="0"/>
              <a:t>2</a:t>
            </a:r>
            <a:r>
              <a:rPr lang="en-US" sz="1800" i="1" smtClean="0"/>
              <a:t>≥ A</a:t>
            </a:r>
            <a:r>
              <a:rPr lang="en-US" sz="1800" i="1" baseline="-25000" smtClean="0"/>
              <a:t>3</a:t>
            </a:r>
            <a:r>
              <a:rPr lang="en-US" sz="1800" i="1" smtClean="0"/>
              <a:t> then A</a:t>
            </a:r>
            <a:r>
              <a:rPr lang="en-US" sz="1800" i="1" baseline="-25000" smtClean="0"/>
              <a:t>1</a:t>
            </a:r>
            <a:r>
              <a:rPr lang="en-US" sz="1800" i="1" smtClean="0"/>
              <a:t>≥ A</a:t>
            </a:r>
            <a:r>
              <a:rPr lang="en-US" sz="1800" i="1" baseline="-25000" smtClean="0"/>
              <a:t>3</a:t>
            </a:r>
            <a:endParaRPr lang="en-US" sz="1800" smtClean="0"/>
          </a:p>
          <a:p>
            <a:pPr lvl="3" algn="r" rtl="1">
              <a:buFont typeface="Wingdings 2" pitchFamily="18" charset="2"/>
              <a:buNone/>
            </a:pPr>
            <a:r>
              <a:rPr lang="ar-EG" sz="1800" smtClean="0"/>
              <a:t>3. ا</a:t>
            </a:r>
            <a:r>
              <a:rPr lang="ar-SA" sz="1800" smtClean="0"/>
              <a:t>لإحلال بين الإختيارات </a:t>
            </a:r>
            <a:r>
              <a:rPr lang="en-US" sz="1800" i="1" smtClean="0"/>
              <a:t>Substitution Among Choices</a:t>
            </a:r>
            <a:r>
              <a:rPr lang="ar-SA" sz="1800" i="1" smtClean="0"/>
              <a:t>:</a:t>
            </a:r>
            <a:endParaRPr lang="en-US" sz="1800" smtClean="0"/>
          </a:p>
          <a:p>
            <a:pPr algn="r" rtl="1"/>
            <a:r>
              <a:rPr lang="ar-SA" sz="1800" smtClean="0"/>
              <a:t>إذا كا الفعل </a:t>
            </a:r>
            <a:r>
              <a:rPr lang="en-US" sz="1800" i="1" smtClean="0"/>
              <a:t>A</a:t>
            </a:r>
            <a:r>
              <a:rPr lang="en-US" sz="1800" i="1" baseline="-25000" smtClean="0"/>
              <a:t>1</a:t>
            </a:r>
            <a:r>
              <a:rPr lang="en-US" sz="1800" i="1" smtClean="0"/>
              <a:t>&gt;A</a:t>
            </a:r>
            <a:r>
              <a:rPr lang="en-US" sz="1800" i="1" baseline="-25000" smtClean="0"/>
              <a:t>2</a:t>
            </a:r>
            <a:r>
              <a:rPr lang="en-US" sz="1800" smtClean="0"/>
              <a:t> </a:t>
            </a:r>
            <a:r>
              <a:rPr lang="ar-SA" sz="1800" smtClean="0"/>
              <a:t> ويوجد خيار ثالث </a:t>
            </a:r>
            <a:r>
              <a:rPr lang="en-US" sz="1800" i="1" smtClean="0"/>
              <a:t>A</a:t>
            </a:r>
            <a:r>
              <a:rPr lang="en-US" sz="1800" i="1" baseline="-25000" smtClean="0"/>
              <a:t>3</a:t>
            </a:r>
            <a:r>
              <a:rPr lang="ar-SA" sz="1800" smtClean="0"/>
              <a:t> فإن الأفعال المخاطرية يمكن ترتيبها كالتالي:</a:t>
            </a:r>
            <a:endParaRPr lang="en-US" sz="1800" smtClean="0"/>
          </a:p>
          <a:p>
            <a:pPr algn="r" rtl="1"/>
            <a:r>
              <a:rPr lang="en-US" sz="1800" i="1" smtClean="0"/>
              <a:t>PA</a:t>
            </a:r>
            <a:r>
              <a:rPr lang="en-US" sz="1800" i="1" baseline="-25000" smtClean="0"/>
              <a:t>1</a:t>
            </a:r>
            <a:r>
              <a:rPr lang="en-US" sz="1800" i="1" smtClean="0"/>
              <a:t> + (1-P)A</a:t>
            </a:r>
            <a:r>
              <a:rPr lang="en-US" sz="1800" i="1" baseline="-25000" smtClean="0"/>
              <a:t>3</a:t>
            </a:r>
            <a:r>
              <a:rPr lang="ar-SA" sz="1800" smtClean="0"/>
              <a:t> مفضلة على الإختيار المخاطري </a:t>
            </a:r>
            <a:r>
              <a:rPr lang="en-US" sz="1800" i="1" smtClean="0"/>
              <a:t>PA</a:t>
            </a:r>
            <a:r>
              <a:rPr lang="en-US" sz="1800" i="1" baseline="-25000" smtClean="0"/>
              <a:t>2</a:t>
            </a:r>
            <a:r>
              <a:rPr lang="en-US" sz="1800" i="1" smtClean="0"/>
              <a:t> + (1-P)A</a:t>
            </a:r>
            <a:r>
              <a:rPr lang="en-US" sz="1800" i="1" baseline="-25000" smtClean="0"/>
              <a:t>3</a:t>
            </a:r>
            <a:r>
              <a:rPr lang="en-US" sz="1800" i="1" smtClean="0"/>
              <a:t> </a:t>
            </a:r>
            <a:r>
              <a:rPr lang="ar-SA" sz="1800" smtClean="0"/>
              <a:t>حيث</a:t>
            </a:r>
            <a:r>
              <a:rPr lang="ar-SA" sz="1800" i="1" smtClean="0"/>
              <a:t> </a:t>
            </a:r>
            <a:r>
              <a:rPr lang="en-US" sz="1800" i="1" smtClean="0"/>
              <a:t>P </a:t>
            </a:r>
            <a:r>
              <a:rPr lang="ar-SA" sz="1800" smtClean="0"/>
              <a:t>تمثل إحتمالية الحدوث إذاً التفضيل </a:t>
            </a:r>
            <a:r>
              <a:rPr lang="en-US" sz="1800" i="1" smtClean="0"/>
              <a:t>A</a:t>
            </a:r>
            <a:r>
              <a:rPr lang="en-US" sz="1800" i="1" baseline="-25000" smtClean="0"/>
              <a:t>1</a:t>
            </a:r>
            <a:r>
              <a:rPr lang="en-US" sz="1800" i="1" smtClean="0"/>
              <a:t>&gt;A</a:t>
            </a:r>
            <a:r>
              <a:rPr lang="en-US" sz="1800" i="1" baseline="-25000" smtClean="0"/>
              <a:t>2</a:t>
            </a:r>
            <a:r>
              <a:rPr lang="en-US" sz="1800" i="1" smtClean="0"/>
              <a:t> </a:t>
            </a:r>
            <a:r>
              <a:rPr lang="ar-SA" sz="1800" smtClean="0"/>
              <a:t>مستقل عن الفعل المخاطري</a:t>
            </a:r>
            <a:r>
              <a:rPr lang="ar-SA" sz="1800" i="1" smtClean="0"/>
              <a:t> </a:t>
            </a:r>
            <a:r>
              <a:rPr lang="en-US" sz="1800" i="1" smtClean="0"/>
              <a:t>A</a:t>
            </a:r>
            <a:r>
              <a:rPr lang="en-US" sz="1800" i="1" baseline="-25000" smtClean="0"/>
              <a:t>3</a:t>
            </a:r>
            <a:endParaRPr lang="en-US" sz="1800" smtClean="0"/>
          </a:p>
          <a:p>
            <a:pPr algn="r" rtl="1"/>
            <a:endParaRPr lang="ar-EG" sz="2000" smtClean="0"/>
          </a:p>
          <a:p>
            <a:pPr algn="r" rtl="1">
              <a:buFont typeface="Wingdings 3" pitchFamily="18" charset="2"/>
              <a:buNone/>
            </a:pPr>
            <a:endParaRPr lang="ar-EG" sz="2000" smtClean="0"/>
          </a:p>
          <a:p>
            <a:pPr algn="r" rtl="1">
              <a:buFont typeface="Wingdings 3" pitchFamily="18" charset="2"/>
              <a:buNone/>
            </a:pPr>
            <a:endParaRPr lang="ar-EG" sz="2000" smtClean="0"/>
          </a:p>
          <a:p>
            <a:pPr algn="r" rtl="1">
              <a:buFont typeface="Wingdings 3" pitchFamily="18" charset="2"/>
              <a:buNone/>
            </a:pPr>
            <a:endParaRPr lang="en-US" sz="2000" smtClean="0"/>
          </a:p>
          <a:p>
            <a:pPr algn="r" rtl="1">
              <a:buFont typeface="Wingdings 3" pitchFamily="18" charset="2"/>
              <a:buNone/>
            </a:pPr>
            <a:endParaRPr lang="ar-EG" sz="2000" smtClean="0"/>
          </a:p>
          <a:p>
            <a:pPr algn="r" rtl="1">
              <a:buFont typeface="Wingdings 3" pitchFamily="18" charset="2"/>
              <a:buNone/>
            </a:pPr>
            <a:endParaRPr lang="en-US" sz="2000" smtClean="0"/>
          </a:p>
        </p:txBody>
      </p:sp>
      <p:sp>
        <p:nvSpPr>
          <p:cNvPr id="2458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4583"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4584"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4585"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4586"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458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3"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459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459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graphicFrame>
        <p:nvGraphicFramePr>
          <p:cNvPr id="24578" name="Object 3"/>
          <p:cNvGraphicFramePr>
            <a:graphicFrameLocks noChangeAspect="1"/>
          </p:cNvGraphicFramePr>
          <p:nvPr/>
        </p:nvGraphicFramePr>
        <p:xfrm>
          <a:off x="2667000" y="2895600"/>
          <a:ext cx="3848100" cy="504825"/>
        </p:xfrm>
        <a:graphic>
          <a:graphicData uri="http://schemas.openxmlformats.org/presentationml/2006/ole">
            <mc:AlternateContent xmlns:mc="http://schemas.openxmlformats.org/markup-compatibility/2006">
              <mc:Choice xmlns:v="urn:schemas-microsoft-com:vml" Requires="v">
                <p:oleObj spid="_x0000_s24656" name="Equation" r:id="rId4" imgW="1879600" imgH="342900" progId="Equation.3">
                  <p:embed/>
                </p:oleObj>
              </mc:Choice>
              <mc:Fallback>
                <p:oleObj name="Equation" r:id="rId4" imgW="18796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95600"/>
                        <a:ext cx="38481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20FA8F5-80E9-439E-B4F5-268A10632DDC}" type="slidenum">
              <a:rPr lang="en-US"/>
              <a:pPr>
                <a:defRPr/>
              </a:pPr>
              <a:t>122</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المنفعة المتوقعة</a:t>
            </a:r>
            <a:r>
              <a:rPr lang="ar-EG" dirty="0" smtClean="0"/>
              <a:t/>
            </a:r>
            <a:br>
              <a:rPr lang="ar-EG" dirty="0" smtClean="0"/>
            </a:br>
            <a:r>
              <a:rPr lang="ar-SA" dirty="0" smtClean="0"/>
              <a:t> </a:t>
            </a:r>
            <a:r>
              <a:rPr lang="en-US" i="1" dirty="0" smtClean="0"/>
              <a:t>Expected Utility Model</a:t>
            </a:r>
            <a:r>
              <a:rPr lang="ar-EG" i="1" dirty="0" smtClean="0"/>
              <a:t/>
            </a:r>
            <a:br>
              <a:rPr lang="ar-EG" i="1" dirty="0" smtClean="0"/>
            </a:br>
            <a:endParaRPr lang="en-US" dirty="0"/>
          </a:p>
        </p:txBody>
      </p:sp>
      <p:sp>
        <p:nvSpPr>
          <p:cNvPr id="702467" name="Rectangle 3"/>
          <p:cNvSpPr>
            <a:spLocks noGrp="1"/>
          </p:cNvSpPr>
          <p:nvPr>
            <p:ph type="body" sz="half" idx="1"/>
          </p:nvPr>
        </p:nvSpPr>
        <p:spPr>
          <a:xfrm>
            <a:off x="228600" y="1600200"/>
            <a:ext cx="8382000" cy="4495800"/>
          </a:xfrm>
        </p:spPr>
        <p:txBody>
          <a:bodyPr/>
          <a:lstStyle/>
          <a:p>
            <a:pPr algn="r" rtl="1">
              <a:buFont typeface="Wingdings 3" pitchFamily="18" charset="2"/>
              <a:buNone/>
              <a:defRPr/>
            </a:pPr>
            <a:r>
              <a:rPr lang="ar-EG" sz="2400" dirty="0" smtClean="0">
                <a:cs typeface="+mj-cs"/>
              </a:rPr>
              <a:t> انواع دوال المنفعة:</a:t>
            </a:r>
          </a:p>
          <a:p>
            <a:pPr marL="566737" indent="-457200" algn="r" rtl="1">
              <a:buFont typeface="Wingdings 3" pitchFamily="18" charset="2"/>
              <a:buAutoNum type="arabicPeriod"/>
              <a:defRPr/>
            </a:pPr>
            <a:r>
              <a:rPr lang="ar-EG" sz="2400" dirty="0" smtClean="0">
                <a:cs typeface="+mj-cs"/>
              </a:rPr>
              <a:t>دالة </a:t>
            </a:r>
            <a:r>
              <a:rPr lang="ar-SA" sz="2400" dirty="0" smtClean="0"/>
              <a:t>خطية </a:t>
            </a:r>
            <a:r>
              <a:rPr lang="en-US" sz="2400" i="1" dirty="0" smtClean="0"/>
              <a:t>Linear</a:t>
            </a:r>
            <a:r>
              <a:rPr lang="en-US" sz="2400" dirty="0" smtClean="0"/>
              <a:t> </a:t>
            </a:r>
            <a:r>
              <a:rPr lang="ar-EG" sz="2400" dirty="0" smtClean="0"/>
              <a:t>:</a:t>
            </a:r>
          </a:p>
          <a:p>
            <a:pPr marL="566737" indent="-457200" algn="r" rtl="1">
              <a:buFont typeface="Wingdings 3" pitchFamily="18" charset="2"/>
              <a:buAutoNum type="arabicPeriod"/>
              <a:defRPr/>
            </a:pPr>
            <a:endParaRPr lang="ar-EG" sz="2400" dirty="0" smtClean="0"/>
          </a:p>
          <a:p>
            <a:pPr marL="566737" indent="-457200" algn="r" rtl="1">
              <a:buFont typeface="Wingdings 3" pitchFamily="18" charset="2"/>
              <a:buAutoNum type="arabicPeriod"/>
              <a:defRPr/>
            </a:pPr>
            <a:r>
              <a:rPr lang="ar-SA" sz="2400" dirty="0" smtClean="0"/>
              <a:t>تربيعية </a:t>
            </a:r>
            <a:r>
              <a:rPr lang="en-US" sz="2400" i="1" dirty="0" smtClean="0"/>
              <a:t>Quadratic</a:t>
            </a:r>
            <a:endParaRPr lang="en-US" sz="2400" dirty="0" smtClean="0"/>
          </a:p>
          <a:p>
            <a:pPr marL="566737" indent="-457200" algn="r" rtl="1">
              <a:buFont typeface="Wingdings 3" pitchFamily="18" charset="2"/>
              <a:buAutoNum type="arabicPeriod"/>
              <a:defRPr/>
            </a:pPr>
            <a:endParaRPr lang="ar-EG" sz="2400" dirty="0" smtClean="0"/>
          </a:p>
          <a:p>
            <a:pPr marL="566737" indent="-457200" algn="r" rtl="1">
              <a:buFont typeface="Wingdings 3" pitchFamily="18" charset="2"/>
              <a:buAutoNum type="arabicPeriod"/>
              <a:defRPr/>
            </a:pPr>
            <a:endParaRPr lang="ar-EG" sz="2400" dirty="0" smtClean="0"/>
          </a:p>
          <a:p>
            <a:pPr marL="566737" indent="-457200" algn="r" rtl="1">
              <a:buFont typeface="Wingdings 3" pitchFamily="18" charset="2"/>
              <a:buAutoNum type="arabicPeriod"/>
              <a:defRPr/>
            </a:pPr>
            <a:r>
              <a:rPr lang="ar-SA" sz="2400" dirty="0" smtClean="0"/>
              <a:t>لوغاريثمية </a:t>
            </a:r>
            <a:r>
              <a:rPr lang="en-US" sz="2400" i="1" dirty="0" smtClean="0"/>
              <a:t>Logarithm</a:t>
            </a:r>
            <a:endParaRPr lang="ar-EG" sz="2400" dirty="0" smtClean="0"/>
          </a:p>
          <a:p>
            <a:pPr marL="566737" indent="-457200" algn="r" rtl="1">
              <a:buFont typeface="Wingdings 3" pitchFamily="18" charset="2"/>
              <a:buAutoNum type="arabicPeriod"/>
              <a:defRPr/>
            </a:pPr>
            <a:endParaRPr lang="ar-EG" sz="2400" dirty="0" smtClean="0"/>
          </a:p>
          <a:p>
            <a:pPr marL="566737" indent="-457200" algn="r" rtl="1">
              <a:buFont typeface="Wingdings 3" pitchFamily="18" charset="2"/>
              <a:buAutoNum type="arabicPeriod"/>
              <a:defRPr/>
            </a:pPr>
            <a:r>
              <a:rPr lang="ar-SA" sz="2400" dirty="0" smtClean="0"/>
              <a:t>أسّية </a:t>
            </a:r>
            <a:r>
              <a:rPr lang="en-US" sz="2400" i="1" dirty="0" smtClean="0"/>
              <a:t>Power</a:t>
            </a:r>
            <a:endParaRPr lang="ar-EG" sz="2400" dirty="0" smtClean="0"/>
          </a:p>
          <a:p>
            <a:pPr marL="566737" indent="-457200" algn="r" rtl="1">
              <a:buFont typeface="Wingdings 3" pitchFamily="18" charset="2"/>
              <a:buNone/>
              <a:defRPr/>
            </a:pPr>
            <a:endParaRPr lang="ar-EG" sz="2400" dirty="0" smtClean="0">
              <a:cs typeface="+mj-cs"/>
            </a:endParaRPr>
          </a:p>
          <a:p>
            <a:pPr algn="r" rtl="1">
              <a:buFont typeface="Wingdings 3" pitchFamily="18" charset="2"/>
              <a:buNone/>
              <a:defRPr/>
            </a:pPr>
            <a:endParaRPr lang="ar-EG" sz="2400" baseline="-25000" dirty="0" smtClean="0">
              <a:cs typeface="+mj-cs"/>
            </a:endParaRPr>
          </a:p>
          <a:p>
            <a:pPr algn="r">
              <a:buFont typeface="Wingdings 3" pitchFamily="18" charset="2"/>
              <a:buNone/>
              <a:defRPr/>
            </a:pPr>
            <a:endParaRPr lang="en-US" sz="2000" dirty="0" smtClean="0"/>
          </a:p>
          <a:p>
            <a:pPr algn="r" rtl="1">
              <a:defRPr/>
            </a:pPr>
            <a:endParaRPr lang="en-US" sz="2000" dirty="0" smtClean="0"/>
          </a:p>
          <a:p>
            <a:pPr algn="r" rtl="1">
              <a:buFont typeface="Wingdings 3" pitchFamily="18" charset="2"/>
              <a:buNone/>
              <a:defRPr/>
            </a:pPr>
            <a:endParaRPr lang="ar-EG" sz="2000" dirty="0" smtClean="0"/>
          </a:p>
          <a:p>
            <a:pPr algn="r" rtl="1">
              <a:buFont typeface="Wingdings 3" pitchFamily="18" charset="2"/>
              <a:buNone/>
              <a:defRPr/>
            </a:pPr>
            <a:endParaRPr lang="en-US" sz="2000" dirty="0"/>
          </a:p>
        </p:txBody>
      </p:sp>
      <p:sp>
        <p:nvSpPr>
          <p:cNvPr id="25609"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5610"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5611"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5612"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5613"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561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1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20"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56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562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2562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2" name="Object 3"/>
          <p:cNvGraphicFramePr>
            <a:graphicFrameLocks noChangeAspect="1"/>
          </p:cNvGraphicFramePr>
          <p:nvPr/>
        </p:nvGraphicFramePr>
        <p:xfrm>
          <a:off x="3505200" y="2057400"/>
          <a:ext cx="1800225" cy="800100"/>
        </p:xfrm>
        <a:graphic>
          <a:graphicData uri="http://schemas.openxmlformats.org/presentationml/2006/ole">
            <mc:AlternateContent xmlns:mc="http://schemas.openxmlformats.org/markup-compatibility/2006">
              <mc:Choice xmlns:v="urn:schemas-microsoft-com:vml" Requires="v">
                <p:oleObj spid="_x0000_s25914" name="Equation" r:id="rId4" imgW="1117600" imgH="609600" progId="Equation.3">
                  <p:embed/>
                </p:oleObj>
              </mc:Choice>
              <mc:Fallback>
                <p:oleObj name="Equation" r:id="rId4" imgW="1117600" imgH="609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057400"/>
                        <a:ext cx="180022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3" name="Object 5"/>
          <p:cNvGraphicFramePr>
            <a:graphicFrameLocks noChangeAspect="1"/>
          </p:cNvGraphicFramePr>
          <p:nvPr/>
        </p:nvGraphicFramePr>
        <p:xfrm>
          <a:off x="3684588" y="3065463"/>
          <a:ext cx="1247775" cy="906462"/>
        </p:xfrm>
        <a:graphic>
          <a:graphicData uri="http://schemas.openxmlformats.org/presentationml/2006/ole">
            <mc:AlternateContent xmlns:mc="http://schemas.openxmlformats.org/markup-compatibility/2006">
              <mc:Choice xmlns:v="urn:schemas-microsoft-com:vml" Requires="v">
                <p:oleObj spid="_x0000_s25915" name="Equation" r:id="rId6" imgW="761760" imgH="634680" progId="Equation.3">
                  <p:embed/>
                </p:oleObj>
              </mc:Choice>
              <mc:Fallback>
                <p:oleObj name="Equation" r:id="rId6" imgW="761760" imgH="6346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588" y="3065463"/>
                        <a:ext cx="1247775"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4" name="Object 7"/>
          <p:cNvGraphicFramePr>
            <a:graphicFrameLocks noChangeAspect="1"/>
          </p:cNvGraphicFramePr>
          <p:nvPr>
            <p:extLst>
              <p:ext uri="{D42A27DB-BD31-4B8C-83A1-F6EECF244321}">
                <p14:modId xmlns:p14="http://schemas.microsoft.com/office/powerpoint/2010/main" val="3426223007"/>
              </p:ext>
            </p:extLst>
          </p:nvPr>
        </p:nvGraphicFramePr>
        <p:xfrm>
          <a:off x="3154363" y="4225925"/>
          <a:ext cx="1844675" cy="844550"/>
        </p:xfrm>
        <a:graphic>
          <a:graphicData uri="http://schemas.openxmlformats.org/presentationml/2006/ole">
            <mc:AlternateContent xmlns:mc="http://schemas.openxmlformats.org/markup-compatibility/2006">
              <mc:Choice xmlns:v="urn:schemas-microsoft-com:vml" Requires="v">
                <p:oleObj spid="_x0000_s25916" name="Equation" r:id="rId8" imgW="787320" imgH="609480" progId="Equation.3">
                  <p:embed/>
                </p:oleObj>
              </mc:Choice>
              <mc:Fallback>
                <p:oleObj name="Equation" r:id="rId8" imgW="787320" imgH="609480" progId="Equation.3">
                  <p:embed/>
                  <p:pic>
                    <p:nvPicPr>
                      <p:cNvPr id="0" name="Object 7"/>
                      <p:cNvPicPr>
                        <a:picLocks noChangeAspect="1" noChangeArrowheads="1"/>
                      </p:cNvPicPr>
                      <p:nvPr/>
                    </p:nvPicPr>
                    <p:blipFill>
                      <a:blip r:embed="rId9"/>
                      <a:srcRect/>
                      <a:stretch>
                        <a:fillRect/>
                      </a:stretch>
                    </p:blipFill>
                    <p:spPr bwMode="auto">
                      <a:xfrm>
                        <a:off x="3154363" y="4225925"/>
                        <a:ext cx="18446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5" name="Object 9"/>
          <p:cNvGraphicFramePr>
            <a:graphicFrameLocks noChangeAspect="1"/>
          </p:cNvGraphicFramePr>
          <p:nvPr/>
        </p:nvGraphicFramePr>
        <p:xfrm>
          <a:off x="4419600" y="5410200"/>
          <a:ext cx="2867025" cy="914400"/>
        </p:xfrm>
        <a:graphic>
          <a:graphicData uri="http://schemas.openxmlformats.org/presentationml/2006/ole">
            <mc:AlternateContent xmlns:mc="http://schemas.openxmlformats.org/markup-compatibility/2006">
              <mc:Choice xmlns:v="urn:schemas-microsoft-com:vml" Requires="v">
                <p:oleObj spid="_x0000_s25917" name="Equation" r:id="rId10" imgW="1905000" imgH="660400" progId="Equation.3">
                  <p:embed/>
                </p:oleObj>
              </mc:Choice>
              <mc:Fallback>
                <p:oleObj name="Equation" r:id="rId10" imgW="1905000" imgH="6604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5410200"/>
                        <a:ext cx="28670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64865EA4-E65E-4ADB-82BA-C05103919C84}" type="slidenum">
              <a:rPr lang="en-US"/>
              <a:pPr>
                <a:defRPr/>
              </a:pPr>
              <a:t>123</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المنفعة المتوقعة</a:t>
            </a:r>
            <a:r>
              <a:rPr lang="ar-EG" dirty="0" smtClean="0"/>
              <a:t/>
            </a:r>
            <a:br>
              <a:rPr lang="ar-EG" dirty="0" smtClean="0"/>
            </a:br>
            <a:r>
              <a:rPr lang="ar-SA" dirty="0" smtClean="0"/>
              <a:t> </a:t>
            </a:r>
            <a:r>
              <a:rPr lang="en-US" i="1" dirty="0" smtClean="0"/>
              <a:t>Expected Utility Model</a:t>
            </a:r>
            <a:r>
              <a:rPr lang="ar-EG" i="1" dirty="0" smtClean="0"/>
              <a:t/>
            </a:r>
            <a:br>
              <a:rPr lang="ar-EG" i="1" dirty="0" smtClean="0"/>
            </a:br>
            <a:endParaRPr lang="en-US" dirty="0"/>
          </a:p>
        </p:txBody>
      </p:sp>
      <p:sp>
        <p:nvSpPr>
          <p:cNvPr id="702467" name="Rectangle 3"/>
          <p:cNvSpPr>
            <a:spLocks noGrp="1"/>
          </p:cNvSpPr>
          <p:nvPr>
            <p:ph type="body" sz="half" idx="1"/>
          </p:nvPr>
        </p:nvSpPr>
        <p:spPr>
          <a:xfrm>
            <a:off x="228600" y="1600200"/>
            <a:ext cx="8382000" cy="4495800"/>
          </a:xfrm>
        </p:spPr>
        <p:txBody>
          <a:bodyPr/>
          <a:lstStyle/>
          <a:p>
            <a:pPr algn="r" rtl="1">
              <a:buFont typeface="Wingdings 3" pitchFamily="18" charset="2"/>
              <a:buNone/>
              <a:defRPr/>
            </a:pPr>
            <a:r>
              <a:rPr lang="ar-SA" sz="2400" dirty="0" smtClean="0"/>
              <a:t> المشتقة الثانية لدالة المنفعة بافتراض مستوى معين من الربح تبين إتجاهات المخاطرة المختلفة وذلك بالإعتماد على الإشارة وذلك كالتالي:</a:t>
            </a:r>
            <a:endParaRPr lang="ar-EG" sz="2400" dirty="0" smtClean="0"/>
          </a:p>
          <a:p>
            <a:pPr algn="r" rtl="1">
              <a:buFont typeface="Wingdings 3" pitchFamily="18" charset="2"/>
              <a:buNone/>
              <a:defRPr/>
            </a:pPr>
            <a:endParaRPr lang="ar-EG" sz="2400" dirty="0" smtClean="0"/>
          </a:p>
          <a:p>
            <a:pPr algn="r" rtl="1">
              <a:buFont typeface="Wingdings 3" pitchFamily="18" charset="2"/>
              <a:buNone/>
              <a:defRPr/>
            </a:pPr>
            <a:endParaRPr lang="en-US" sz="2400" dirty="0" smtClean="0"/>
          </a:p>
          <a:p>
            <a:pPr algn="r" rtl="1">
              <a:buFont typeface="Wingdings 3" pitchFamily="18" charset="2"/>
              <a:buNone/>
              <a:defRPr/>
            </a:pPr>
            <a:endParaRPr lang="ar-EG" sz="2400" baseline="-25000" dirty="0" smtClean="0">
              <a:cs typeface="+mj-cs"/>
            </a:endParaRPr>
          </a:p>
          <a:p>
            <a:pPr algn="r">
              <a:buFont typeface="Wingdings 3" pitchFamily="18" charset="2"/>
              <a:buNone/>
              <a:defRPr/>
            </a:pPr>
            <a:endParaRPr lang="en-US" sz="2000" dirty="0" smtClean="0"/>
          </a:p>
          <a:p>
            <a:pPr algn="r" rtl="1">
              <a:defRPr/>
            </a:pPr>
            <a:endParaRPr lang="en-US" sz="2000" dirty="0" smtClean="0"/>
          </a:p>
          <a:p>
            <a:pPr algn="r" rtl="1">
              <a:buFont typeface="Wingdings 3" pitchFamily="18" charset="2"/>
              <a:buNone/>
              <a:defRPr/>
            </a:pPr>
            <a:endParaRPr lang="ar-EG" sz="2000" dirty="0" smtClean="0"/>
          </a:p>
          <a:p>
            <a:pPr algn="r" rtl="1">
              <a:buFont typeface="Wingdings 3" pitchFamily="18" charset="2"/>
              <a:buNone/>
              <a:defRPr/>
            </a:pPr>
            <a:endParaRPr lang="en-US" sz="2000" dirty="0"/>
          </a:p>
        </p:txBody>
      </p:sp>
      <p:sp>
        <p:nvSpPr>
          <p:cNvPr id="26630"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6631"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6632"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6633"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6634"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6635"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3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3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1"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664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266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664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6626" name="Object 6"/>
          <p:cNvGraphicFramePr>
            <a:graphicFrameLocks noChangeAspect="1"/>
          </p:cNvGraphicFramePr>
          <p:nvPr/>
        </p:nvGraphicFramePr>
        <p:xfrm>
          <a:off x="3886200" y="2667000"/>
          <a:ext cx="1609725" cy="2133600"/>
        </p:xfrm>
        <a:graphic>
          <a:graphicData uri="http://schemas.openxmlformats.org/presentationml/2006/ole">
            <mc:AlternateContent xmlns:mc="http://schemas.openxmlformats.org/markup-compatibility/2006">
              <mc:Choice xmlns:v="urn:schemas-microsoft-com:vml" Requires="v">
                <p:oleObj spid="_x0000_s26704" name="Equation" r:id="rId4" imgW="838200" imgH="1282700" progId="Equation.3">
                  <p:embed/>
                </p:oleObj>
              </mc:Choice>
              <mc:Fallback>
                <p:oleObj name="Equation" r:id="rId4" imgW="838200" imgH="1282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667000"/>
                        <a:ext cx="1609725"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A7BD99F-E297-45A3-8E99-48459049E201}" type="slidenum">
              <a:rPr lang="en-US"/>
              <a:pPr>
                <a:defRPr/>
              </a:pPr>
              <a:t>124</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المنفعة المتوقعة</a:t>
            </a:r>
            <a:r>
              <a:rPr lang="ar-EG" dirty="0" smtClean="0"/>
              <a:t/>
            </a:r>
            <a:br>
              <a:rPr lang="ar-EG" dirty="0" smtClean="0"/>
            </a:br>
            <a:r>
              <a:rPr lang="ar-SA" dirty="0" smtClean="0"/>
              <a:t> </a:t>
            </a:r>
            <a:r>
              <a:rPr lang="en-US" i="1" dirty="0" smtClean="0"/>
              <a:t>Expected Utility Model</a:t>
            </a:r>
            <a:r>
              <a:rPr lang="ar-EG" i="1" dirty="0" smtClean="0"/>
              <a:t/>
            </a:r>
            <a:br>
              <a:rPr lang="ar-EG" i="1" dirty="0" smtClean="0"/>
            </a:br>
            <a:endParaRPr lang="en-US" dirty="0"/>
          </a:p>
        </p:txBody>
      </p:sp>
      <p:sp>
        <p:nvSpPr>
          <p:cNvPr id="702467" name="Rectangle 3"/>
          <p:cNvSpPr>
            <a:spLocks noGrp="1"/>
          </p:cNvSpPr>
          <p:nvPr>
            <p:ph type="body" sz="half" idx="1"/>
          </p:nvPr>
        </p:nvSpPr>
        <p:spPr>
          <a:xfrm>
            <a:off x="228600" y="1600200"/>
            <a:ext cx="8382000" cy="4495800"/>
          </a:xfrm>
        </p:spPr>
        <p:txBody>
          <a:bodyPr/>
          <a:lstStyle/>
          <a:p>
            <a:pPr algn="r" rtl="1">
              <a:buFont typeface="Wingdings 3" pitchFamily="18" charset="2"/>
              <a:buNone/>
              <a:defRPr/>
            </a:pPr>
            <a:r>
              <a:rPr lang="ar-SA" sz="2400" dirty="0" smtClean="0"/>
              <a:t> الدالة الخطية </a:t>
            </a:r>
            <a:r>
              <a:rPr lang="en-US" sz="2400" i="1" dirty="0" smtClean="0"/>
              <a:t>Linear</a:t>
            </a:r>
            <a:r>
              <a:rPr lang="ar-EG" sz="2400" i="1" dirty="0" smtClean="0"/>
              <a:t>:</a:t>
            </a:r>
          </a:p>
          <a:p>
            <a:pPr algn="r" rtl="1">
              <a:buFont typeface="Wingdings 3" pitchFamily="18" charset="2"/>
              <a:buNone/>
              <a:defRPr/>
            </a:pPr>
            <a:endParaRPr lang="ar-EG" sz="2400" i="1" dirty="0" smtClean="0"/>
          </a:p>
          <a:p>
            <a:pPr algn="r" rtl="1">
              <a:buFont typeface="Wingdings 3" pitchFamily="18" charset="2"/>
              <a:buNone/>
              <a:defRPr/>
            </a:pPr>
            <a:endParaRPr lang="ar-EG" sz="2400" i="1" dirty="0" smtClean="0"/>
          </a:p>
          <a:p>
            <a:pPr algn="r" rtl="1">
              <a:buFont typeface="Wingdings 3" pitchFamily="18" charset="2"/>
              <a:buNone/>
              <a:defRPr/>
            </a:pPr>
            <a:endParaRPr lang="ar-EG" sz="2400" i="1" dirty="0" smtClean="0"/>
          </a:p>
          <a:p>
            <a:pPr algn="r" rtl="1">
              <a:buFont typeface="Wingdings 3" pitchFamily="18" charset="2"/>
              <a:buNone/>
              <a:defRPr/>
            </a:pPr>
            <a:r>
              <a:rPr lang="ar-SA" sz="2400" dirty="0" smtClean="0"/>
              <a:t>الدالة التربيعية </a:t>
            </a:r>
            <a:r>
              <a:rPr lang="en-US" sz="2400" i="1" dirty="0" smtClean="0"/>
              <a:t>Quadratic</a:t>
            </a:r>
            <a:endParaRPr lang="ar-EG" sz="2400" i="1" dirty="0" smtClean="0"/>
          </a:p>
          <a:p>
            <a:pPr algn="r" rtl="1">
              <a:buFont typeface="Wingdings 3" pitchFamily="18" charset="2"/>
              <a:buNone/>
              <a:defRPr/>
            </a:pPr>
            <a:endParaRPr lang="ar-EG" sz="2400" i="1" dirty="0" smtClean="0"/>
          </a:p>
          <a:p>
            <a:pPr algn="r" rtl="1">
              <a:buFont typeface="Wingdings 3" pitchFamily="18" charset="2"/>
              <a:buNone/>
              <a:defRPr/>
            </a:pPr>
            <a:endParaRPr lang="ar-EG" sz="2400" i="1" dirty="0" smtClean="0"/>
          </a:p>
          <a:p>
            <a:pPr algn="r" rtl="1">
              <a:buFont typeface="Wingdings 3" pitchFamily="18" charset="2"/>
              <a:buNone/>
              <a:defRPr/>
            </a:pPr>
            <a:endParaRPr lang="ar-EG" sz="2400" i="1" dirty="0" smtClean="0"/>
          </a:p>
          <a:p>
            <a:pPr algn="r">
              <a:buFont typeface="Wingdings 3" pitchFamily="18" charset="2"/>
              <a:buNone/>
              <a:defRPr/>
            </a:pPr>
            <a:r>
              <a:rPr lang="en-US" sz="2400" i="1" dirty="0" smtClean="0"/>
              <a:t>If b&lt;0 then RA</a:t>
            </a:r>
            <a:endParaRPr lang="en-US" sz="2400" dirty="0" smtClean="0"/>
          </a:p>
          <a:p>
            <a:pPr algn="r">
              <a:buFont typeface="Wingdings 3" pitchFamily="18" charset="2"/>
              <a:buNone/>
              <a:defRPr/>
            </a:pPr>
            <a:r>
              <a:rPr lang="en-US" sz="2400" i="1" dirty="0" smtClean="0"/>
              <a:t>If b&gt;0 then RP</a:t>
            </a:r>
            <a:endParaRPr lang="en-US" sz="2400" dirty="0" smtClean="0"/>
          </a:p>
          <a:p>
            <a:pPr algn="r">
              <a:buFont typeface="Wingdings 3" pitchFamily="18" charset="2"/>
              <a:buNone/>
              <a:defRPr/>
            </a:pPr>
            <a:r>
              <a:rPr lang="en-US" sz="2400" i="1" dirty="0" smtClean="0"/>
              <a:t>If b=0 then RN</a:t>
            </a:r>
            <a:endParaRPr lang="en-US" sz="2400" dirty="0" smtClean="0"/>
          </a:p>
          <a:p>
            <a:pPr algn="r" rtl="1">
              <a:buFont typeface="Wingdings 3" pitchFamily="18" charset="2"/>
              <a:buNone/>
              <a:defRPr/>
            </a:pPr>
            <a:endParaRPr lang="en-US" sz="2400" dirty="0" smtClean="0"/>
          </a:p>
          <a:p>
            <a:pPr algn="r" rtl="1">
              <a:buFont typeface="Wingdings 3" pitchFamily="18" charset="2"/>
              <a:buNone/>
              <a:defRPr/>
            </a:pPr>
            <a:endParaRPr lang="ar-EG" sz="2400" i="1" dirty="0" smtClean="0"/>
          </a:p>
          <a:p>
            <a:pPr algn="r" rtl="1">
              <a:buFont typeface="Wingdings 3" pitchFamily="18" charset="2"/>
              <a:buNone/>
              <a:defRPr/>
            </a:pPr>
            <a:endParaRPr lang="ar-EG" sz="2400" i="1" dirty="0" smtClean="0"/>
          </a:p>
          <a:p>
            <a:pPr algn="r" rtl="1">
              <a:buFont typeface="Wingdings 3" pitchFamily="18" charset="2"/>
              <a:buNone/>
              <a:defRPr/>
            </a:pPr>
            <a:endParaRPr lang="ar-EG" sz="2400" dirty="0" smtClean="0"/>
          </a:p>
          <a:p>
            <a:pPr algn="r" rtl="1">
              <a:buFont typeface="Wingdings 3" pitchFamily="18" charset="2"/>
              <a:buNone/>
              <a:defRPr/>
            </a:pPr>
            <a:endParaRPr lang="en-US" sz="2400" dirty="0" smtClean="0"/>
          </a:p>
          <a:p>
            <a:pPr algn="r" rtl="1">
              <a:buFont typeface="Wingdings 3" pitchFamily="18" charset="2"/>
              <a:buNone/>
              <a:defRPr/>
            </a:pPr>
            <a:endParaRPr lang="ar-EG" sz="2400" baseline="-25000" dirty="0" smtClean="0">
              <a:cs typeface="+mj-cs"/>
            </a:endParaRPr>
          </a:p>
          <a:p>
            <a:pPr algn="r">
              <a:buFont typeface="Wingdings 3" pitchFamily="18" charset="2"/>
              <a:buNone/>
              <a:defRPr/>
            </a:pPr>
            <a:endParaRPr lang="en-US" sz="2000" dirty="0" smtClean="0"/>
          </a:p>
          <a:p>
            <a:pPr algn="r" rtl="1">
              <a:defRPr/>
            </a:pPr>
            <a:endParaRPr lang="en-US" sz="2000" dirty="0" smtClean="0"/>
          </a:p>
          <a:p>
            <a:pPr algn="r" rtl="1">
              <a:buFont typeface="Wingdings 3" pitchFamily="18" charset="2"/>
              <a:buNone/>
              <a:defRPr/>
            </a:pPr>
            <a:endParaRPr lang="ar-EG" sz="2000" dirty="0" smtClean="0"/>
          </a:p>
          <a:p>
            <a:pPr algn="r" rtl="1">
              <a:buFont typeface="Wingdings 3" pitchFamily="18" charset="2"/>
              <a:buNone/>
              <a:defRPr/>
            </a:pPr>
            <a:endParaRPr lang="en-US" sz="2000" dirty="0"/>
          </a:p>
        </p:txBody>
      </p:sp>
      <p:sp>
        <p:nvSpPr>
          <p:cNvPr id="2765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7656"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7657"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7658"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7659"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7660"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6"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766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6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2767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7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7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7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76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0" name="Object 3"/>
          <p:cNvGraphicFramePr>
            <a:graphicFrameLocks noChangeAspect="1"/>
          </p:cNvGraphicFramePr>
          <p:nvPr/>
        </p:nvGraphicFramePr>
        <p:xfrm>
          <a:off x="3200400" y="1676400"/>
          <a:ext cx="2466975" cy="1638300"/>
        </p:xfrm>
        <a:graphic>
          <a:graphicData uri="http://schemas.openxmlformats.org/presentationml/2006/ole">
            <mc:AlternateContent xmlns:mc="http://schemas.openxmlformats.org/markup-compatibility/2006">
              <mc:Choice xmlns:v="urn:schemas-microsoft-com:vml" Requires="v">
                <p:oleObj spid="_x0000_s27806" name="Equation" r:id="rId4" imgW="1104900" imgH="1244600" progId="Equation.3">
                  <p:embed/>
                </p:oleObj>
              </mc:Choice>
              <mc:Fallback>
                <p:oleObj name="Equation" r:id="rId4" imgW="1104900" imgH="1244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6400"/>
                        <a:ext cx="246697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1" name="Object 5"/>
          <p:cNvGraphicFramePr>
            <a:graphicFrameLocks noChangeAspect="1"/>
          </p:cNvGraphicFramePr>
          <p:nvPr/>
        </p:nvGraphicFramePr>
        <p:xfrm>
          <a:off x="2895600" y="3429000"/>
          <a:ext cx="1782763" cy="1533525"/>
        </p:xfrm>
        <a:graphic>
          <a:graphicData uri="http://schemas.openxmlformats.org/presentationml/2006/ole">
            <mc:AlternateContent xmlns:mc="http://schemas.openxmlformats.org/markup-compatibility/2006">
              <mc:Choice xmlns:v="urn:schemas-microsoft-com:vml" Requires="v">
                <p:oleObj spid="_x0000_s27807" name="Equation" r:id="rId6" imgW="761760" imgH="1079280" progId="Equation.3">
                  <p:embed/>
                </p:oleObj>
              </mc:Choice>
              <mc:Fallback>
                <p:oleObj name="Equation" r:id="rId6" imgW="761760" imgH="10792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429000"/>
                        <a:ext cx="1782763"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37349F58-CCEB-4DE4-A29B-286308F9E7AF}" type="slidenum">
              <a:rPr lang="en-US"/>
              <a:pPr>
                <a:defRPr/>
              </a:pPr>
              <a:t>125</a:t>
            </a:fld>
            <a:endParaRPr lang="en-US"/>
          </a:p>
        </p:txBody>
      </p:sp>
      <p:sp>
        <p:nvSpPr>
          <p:cNvPr id="7024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dirty="0" smtClean="0"/>
              <a:t>المنفعة المتوقعة</a:t>
            </a:r>
            <a:r>
              <a:rPr lang="ar-EG" dirty="0" smtClean="0"/>
              <a:t/>
            </a:r>
            <a:br>
              <a:rPr lang="ar-EG" dirty="0" smtClean="0"/>
            </a:br>
            <a:r>
              <a:rPr lang="ar-SA" dirty="0" smtClean="0"/>
              <a:t> </a:t>
            </a:r>
            <a:r>
              <a:rPr lang="en-US" i="1" dirty="0" smtClean="0"/>
              <a:t>Expected Utility Model</a:t>
            </a:r>
            <a:r>
              <a:rPr lang="ar-EG" i="1" dirty="0" smtClean="0"/>
              <a:t/>
            </a:r>
            <a:br>
              <a:rPr lang="ar-EG" i="1" dirty="0" smtClean="0"/>
            </a:br>
            <a:endParaRPr lang="en-US" dirty="0"/>
          </a:p>
        </p:txBody>
      </p:sp>
      <p:sp>
        <p:nvSpPr>
          <p:cNvPr id="702467" name="Rectangle 3"/>
          <p:cNvSpPr>
            <a:spLocks noGrp="1"/>
          </p:cNvSpPr>
          <p:nvPr>
            <p:ph type="body" sz="half" idx="1"/>
          </p:nvPr>
        </p:nvSpPr>
        <p:spPr>
          <a:xfrm>
            <a:off x="228600" y="1600200"/>
            <a:ext cx="8382000" cy="4495800"/>
          </a:xfrm>
        </p:spPr>
        <p:txBody>
          <a:bodyPr/>
          <a:lstStyle/>
          <a:p>
            <a:pPr algn="r" rtl="1">
              <a:buFont typeface="Wingdings 3" pitchFamily="18" charset="2"/>
              <a:buNone/>
              <a:defRPr/>
            </a:pPr>
            <a:r>
              <a:rPr lang="ar-SA" sz="2400" dirty="0" smtClean="0"/>
              <a:t>الدالة اللوغاريثمية </a:t>
            </a:r>
            <a:r>
              <a:rPr lang="en-US" sz="2400" i="1" dirty="0" smtClean="0"/>
              <a:t>Logarithm</a:t>
            </a:r>
            <a:r>
              <a:rPr lang="ar-SA" sz="2400" dirty="0" smtClean="0"/>
              <a:t> </a:t>
            </a:r>
            <a:endParaRPr lang="ar-EG" sz="2400" dirty="0" smtClean="0"/>
          </a:p>
          <a:p>
            <a:pPr algn="r" rtl="1">
              <a:buFont typeface="Wingdings 3" pitchFamily="18" charset="2"/>
              <a:buNone/>
              <a:defRPr/>
            </a:pPr>
            <a:endParaRPr lang="ar-EG" sz="2400" dirty="0" smtClean="0"/>
          </a:p>
          <a:p>
            <a:pPr algn="r" rtl="1">
              <a:buFont typeface="Wingdings 3" pitchFamily="18" charset="2"/>
              <a:buNone/>
              <a:defRPr/>
            </a:pPr>
            <a:endParaRPr lang="ar-EG" sz="2400" dirty="0" smtClean="0"/>
          </a:p>
          <a:p>
            <a:pPr algn="r" rtl="1">
              <a:buFont typeface="Wingdings 3" pitchFamily="18" charset="2"/>
              <a:buNone/>
              <a:defRPr/>
            </a:pPr>
            <a:endParaRPr lang="ar-EG" sz="2400" dirty="0" smtClean="0"/>
          </a:p>
          <a:p>
            <a:pPr algn="r" rtl="1">
              <a:buFont typeface="Wingdings 3" pitchFamily="18" charset="2"/>
              <a:buNone/>
              <a:defRPr/>
            </a:pPr>
            <a:endParaRPr lang="ar-EG" sz="2400" dirty="0" smtClean="0"/>
          </a:p>
          <a:p>
            <a:pPr algn="r" rtl="1">
              <a:buFont typeface="Wingdings 3" pitchFamily="18" charset="2"/>
              <a:buNone/>
              <a:defRPr/>
            </a:pPr>
            <a:r>
              <a:rPr lang="ar-SA" sz="2400" dirty="0" smtClean="0"/>
              <a:t>الدالة الأسّية </a:t>
            </a:r>
            <a:r>
              <a:rPr lang="en-US" sz="2400" i="1" dirty="0" smtClean="0"/>
              <a:t>Power</a:t>
            </a:r>
            <a:endParaRPr lang="ar-EG" sz="2400" dirty="0" smtClean="0"/>
          </a:p>
          <a:p>
            <a:pPr algn="r" rtl="1">
              <a:buFont typeface="Wingdings 3" pitchFamily="18" charset="2"/>
              <a:buNone/>
              <a:defRPr/>
            </a:pPr>
            <a:endParaRPr lang="en-US" sz="2400" dirty="0" smtClean="0"/>
          </a:p>
          <a:p>
            <a:pPr algn="r" rtl="1">
              <a:buFont typeface="Wingdings 3" pitchFamily="18" charset="2"/>
              <a:buNone/>
              <a:defRPr/>
            </a:pPr>
            <a:endParaRPr lang="ar-EG" sz="2400" dirty="0" smtClean="0"/>
          </a:p>
          <a:p>
            <a:pPr algn="r" rtl="1">
              <a:buFont typeface="Wingdings 3" pitchFamily="18" charset="2"/>
              <a:buNone/>
              <a:defRPr/>
            </a:pPr>
            <a:endParaRPr lang="en-US" sz="2400" dirty="0" smtClean="0"/>
          </a:p>
          <a:p>
            <a:pPr algn="r" rtl="1">
              <a:buFont typeface="Wingdings 3" pitchFamily="18" charset="2"/>
              <a:buNone/>
              <a:defRPr/>
            </a:pPr>
            <a:endParaRPr lang="ar-EG" sz="2400" baseline="-25000" dirty="0" smtClean="0">
              <a:cs typeface="+mj-cs"/>
            </a:endParaRPr>
          </a:p>
          <a:p>
            <a:pPr algn="r">
              <a:buFont typeface="Wingdings 3" pitchFamily="18" charset="2"/>
              <a:buNone/>
              <a:defRPr/>
            </a:pPr>
            <a:endParaRPr lang="en-US" sz="2000" dirty="0" smtClean="0"/>
          </a:p>
          <a:p>
            <a:pPr algn="r" rtl="1">
              <a:defRPr/>
            </a:pPr>
            <a:endParaRPr lang="en-US" sz="2000" dirty="0" smtClean="0"/>
          </a:p>
          <a:p>
            <a:pPr algn="r" rtl="1">
              <a:buFont typeface="Wingdings 3" pitchFamily="18" charset="2"/>
              <a:buNone/>
              <a:defRPr/>
            </a:pPr>
            <a:endParaRPr lang="ar-EG" sz="2000" dirty="0" smtClean="0"/>
          </a:p>
          <a:p>
            <a:pPr algn="r" rtl="1">
              <a:buFont typeface="Wingdings 3" pitchFamily="18" charset="2"/>
              <a:buNone/>
              <a:defRPr/>
            </a:pPr>
            <a:endParaRPr lang="en-US" sz="2000" dirty="0"/>
          </a:p>
        </p:txBody>
      </p:sp>
      <p:sp>
        <p:nvSpPr>
          <p:cNvPr id="28679"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8680"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28681"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28682" name="Rectangle 8"/>
          <p:cNvSpPr>
            <a:spLocks noChangeArrowheads="1"/>
          </p:cNvSpPr>
          <p:nvPr/>
        </p:nvSpPr>
        <p:spPr bwMode="auto">
          <a:xfrm>
            <a:off x="0" y="3336925"/>
            <a:ext cx="9144000" cy="0"/>
          </a:xfrm>
          <a:prstGeom prst="rect">
            <a:avLst/>
          </a:prstGeom>
          <a:noFill/>
          <a:ln w="9525">
            <a:noFill/>
            <a:miter lim="800000"/>
            <a:headEnd/>
            <a:tailEnd/>
          </a:ln>
        </p:spPr>
        <p:txBody>
          <a:bodyPr wrap="none" anchor="ctr">
            <a:spAutoFit/>
          </a:bodyPr>
          <a:lstStyle/>
          <a:p>
            <a:endParaRPr lang="ar-SA"/>
          </a:p>
        </p:txBody>
      </p:sp>
      <p:sp>
        <p:nvSpPr>
          <p:cNvPr id="28683" name="Rectangle 10"/>
          <p:cNvSpPr>
            <a:spLocks noChangeArrowheads="1"/>
          </p:cNvSpPr>
          <p:nvPr/>
        </p:nvSpPr>
        <p:spPr bwMode="auto">
          <a:xfrm>
            <a:off x="0" y="3519488"/>
            <a:ext cx="9144000" cy="0"/>
          </a:xfrm>
          <a:prstGeom prst="rect">
            <a:avLst/>
          </a:prstGeom>
          <a:noFill/>
          <a:ln w="9525">
            <a:noFill/>
            <a:miter lim="800000"/>
            <a:headEnd/>
            <a:tailEnd/>
          </a:ln>
        </p:spPr>
        <p:txBody>
          <a:bodyPr wrap="none" anchor="ctr">
            <a:spAutoFit/>
          </a:bodyPr>
          <a:lstStyle/>
          <a:p>
            <a:endParaRPr lang="ar-SA"/>
          </a:p>
        </p:txBody>
      </p:sp>
      <p:sp>
        <p:nvSpPr>
          <p:cNvPr id="2868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8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8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0" name="Rectangle 6"/>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endParaRPr lang="ar-SA"/>
          </a:p>
        </p:txBody>
      </p:sp>
      <p:sp>
        <p:nvSpPr>
          <p:cNvPr id="286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286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86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8674" name="Object 3"/>
          <p:cNvGraphicFramePr>
            <a:graphicFrameLocks noChangeAspect="1"/>
          </p:cNvGraphicFramePr>
          <p:nvPr>
            <p:extLst>
              <p:ext uri="{D42A27DB-BD31-4B8C-83A1-F6EECF244321}">
                <p14:modId xmlns:p14="http://schemas.microsoft.com/office/powerpoint/2010/main" val="2896097275"/>
              </p:ext>
            </p:extLst>
          </p:nvPr>
        </p:nvGraphicFramePr>
        <p:xfrm>
          <a:off x="2085975" y="1931988"/>
          <a:ext cx="2922588" cy="1441450"/>
        </p:xfrm>
        <a:graphic>
          <a:graphicData uri="http://schemas.openxmlformats.org/presentationml/2006/ole">
            <mc:AlternateContent xmlns:mc="http://schemas.openxmlformats.org/markup-compatibility/2006">
              <mc:Choice xmlns:v="urn:schemas-microsoft-com:vml" Requires="v">
                <p:oleObj spid="_x0000_s28830" name="Equation" r:id="rId4" imgW="1244520" imgH="1041120" progId="Equation.3">
                  <p:embed/>
                </p:oleObj>
              </mc:Choice>
              <mc:Fallback>
                <p:oleObj name="Equation" r:id="rId4" imgW="1244520" imgH="1041120" progId="Equation.3">
                  <p:embed/>
                  <p:pic>
                    <p:nvPicPr>
                      <p:cNvPr id="0" name="Object 3"/>
                      <p:cNvPicPr>
                        <a:picLocks noChangeAspect="1" noChangeArrowheads="1"/>
                      </p:cNvPicPr>
                      <p:nvPr/>
                    </p:nvPicPr>
                    <p:blipFill>
                      <a:blip r:embed="rId5"/>
                      <a:srcRect/>
                      <a:stretch>
                        <a:fillRect/>
                      </a:stretch>
                    </p:blipFill>
                    <p:spPr bwMode="auto">
                      <a:xfrm>
                        <a:off x="2085975" y="1931988"/>
                        <a:ext cx="2922588"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8675" name="Object 5"/>
          <p:cNvGraphicFramePr>
            <a:graphicFrameLocks noChangeAspect="1"/>
          </p:cNvGraphicFramePr>
          <p:nvPr/>
        </p:nvGraphicFramePr>
        <p:xfrm>
          <a:off x="2057400" y="4038600"/>
          <a:ext cx="2809875" cy="1495425"/>
        </p:xfrm>
        <a:graphic>
          <a:graphicData uri="http://schemas.openxmlformats.org/presentationml/2006/ole">
            <mc:AlternateContent xmlns:mc="http://schemas.openxmlformats.org/markup-compatibility/2006">
              <mc:Choice xmlns:v="urn:schemas-microsoft-com:vml" Requires="v">
                <p:oleObj spid="_x0000_s28831" name="Equation" r:id="rId6" imgW="1866900" imgH="1079500" progId="Equation.3">
                  <p:embed/>
                </p:oleObj>
              </mc:Choice>
              <mc:Fallback>
                <p:oleObj name="Equation" r:id="rId6" imgW="1866900" imgH="10795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038600"/>
                        <a:ext cx="2809875"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BCDE7924-4045-48CE-965B-7FF82B609238}" type="slidenum">
              <a:rPr lang="en-US" sz="1000">
                <a:latin typeface="+mn-lt"/>
                <a:cs typeface="+mn-cs"/>
              </a:rPr>
              <a:pPr algn="r" fontAlgn="auto">
                <a:spcBef>
                  <a:spcPts val="0"/>
                </a:spcBef>
                <a:spcAft>
                  <a:spcPts val="0"/>
                </a:spcAft>
                <a:defRPr/>
              </a:pPr>
              <a:t>126</a:t>
            </a:fld>
            <a:endParaRPr lang="en-US" sz="1000">
              <a:latin typeface="+mn-lt"/>
              <a:cs typeface="+mn-cs"/>
            </a:endParaRPr>
          </a:p>
        </p:txBody>
      </p:sp>
      <p:sp>
        <p:nvSpPr>
          <p:cNvPr id="104451" name="Rectangle 3"/>
          <p:cNvSpPr>
            <a:spLocks noGrp="1"/>
          </p:cNvSpPr>
          <p:nvPr>
            <p:ph type="body" sz="half" idx="4294967295"/>
          </p:nvPr>
        </p:nvSpPr>
        <p:spPr>
          <a:xfrm>
            <a:off x="228600" y="1600200"/>
            <a:ext cx="8382000" cy="4495800"/>
          </a:xfrm>
        </p:spPr>
        <p:txBody>
          <a:bodyPr/>
          <a:lstStyle/>
          <a:p>
            <a:pPr algn="r" rtl="1">
              <a:buFont typeface="Wingdings 3" pitchFamily="18" charset="2"/>
              <a:buNone/>
            </a:pPr>
            <a:r>
              <a:rPr lang="ar-SA" sz="2000" smtClean="0"/>
              <a:t> </a:t>
            </a:r>
            <a:r>
              <a:rPr lang="ar-SA" sz="2800" smtClean="0"/>
              <a:t>يمكن استخدام طرق عديدة لاشتقاق دالة المنفعة لمتخذي القرار ومن هذه الطرق :</a:t>
            </a:r>
          </a:p>
          <a:p>
            <a:pPr algn="r" rtl="1">
              <a:buFont typeface="Wingdings 3" pitchFamily="18" charset="2"/>
              <a:buNone/>
            </a:pPr>
            <a:r>
              <a:rPr lang="ar-SA" sz="2800" smtClean="0"/>
              <a:t>1. نظرية </a:t>
            </a:r>
            <a:r>
              <a:rPr lang="en-US" sz="2800" i="1" smtClean="0">
                <a:cs typeface="Arial" charset="0"/>
              </a:rPr>
              <a:t>Van Neuman and Maregensten</a:t>
            </a:r>
            <a:r>
              <a:rPr lang="ar-SA" sz="2800" smtClean="0"/>
              <a:t>: أسلوب المراجعة الأمثل</a:t>
            </a:r>
          </a:p>
          <a:p>
            <a:pPr algn="r" rtl="1">
              <a:buFont typeface="Wingdings 3" pitchFamily="18" charset="2"/>
              <a:buNone/>
            </a:pPr>
            <a:r>
              <a:rPr lang="ar-SA" sz="2800" smtClean="0"/>
              <a:t>2. نظرية  </a:t>
            </a:r>
            <a:r>
              <a:rPr lang="en-US" sz="2800" i="1" smtClean="0">
                <a:cs typeface="Arial" charset="0"/>
              </a:rPr>
              <a:t>VN-M</a:t>
            </a:r>
            <a:r>
              <a:rPr lang="ar-SA" sz="2800" smtClean="0"/>
              <a:t> المعدلة  </a:t>
            </a:r>
            <a:r>
              <a:rPr lang="en-US" sz="2800" i="1" smtClean="0">
                <a:cs typeface="Arial" charset="0"/>
              </a:rPr>
              <a:t>Modified Van Neuman and Maregensten Approach</a:t>
            </a:r>
            <a:endParaRPr lang="ar-SA" sz="2800" smtClean="0"/>
          </a:p>
          <a:p>
            <a:pPr algn="r" rtl="1">
              <a:buFont typeface="Wingdings 3" pitchFamily="18" charset="2"/>
              <a:buNone/>
            </a:pPr>
            <a:r>
              <a:rPr lang="ar-SA" sz="2800" smtClean="0"/>
              <a:t>3. نظرية </a:t>
            </a:r>
            <a:r>
              <a:rPr lang="en-US" sz="2800" i="1" smtClean="0">
                <a:cs typeface="Arial" charset="0"/>
              </a:rPr>
              <a:t>Ramsey</a:t>
            </a:r>
            <a:r>
              <a:rPr lang="ar-SA" sz="2800" smtClean="0"/>
              <a:t> المعدلة  </a:t>
            </a:r>
            <a:r>
              <a:rPr lang="en-US" sz="2800" i="1" smtClean="0">
                <a:cs typeface="Arial" charset="0"/>
              </a:rPr>
              <a:t>(ELRO)</a:t>
            </a:r>
            <a:r>
              <a:rPr lang="en-US" sz="2800" smtClean="0"/>
              <a:t> </a:t>
            </a:r>
          </a:p>
        </p:txBody>
      </p:sp>
      <p:sp>
        <p:nvSpPr>
          <p:cNvPr id="10445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445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5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4460" name="Rectangle 16"/>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9CAC19B-F17E-4C2A-BDE7-D5F94299B6FA}" type="slidenum">
              <a:rPr lang="en-US" sz="1000">
                <a:latin typeface="+mn-lt"/>
                <a:cs typeface="+mn-cs"/>
              </a:rPr>
              <a:pPr algn="r" fontAlgn="auto">
                <a:spcBef>
                  <a:spcPts val="0"/>
                </a:spcBef>
                <a:spcAft>
                  <a:spcPts val="0"/>
                </a:spcAft>
                <a:defRPr/>
              </a:pPr>
              <a:t>127</a:t>
            </a:fld>
            <a:endParaRPr lang="en-US" sz="1000">
              <a:latin typeface="+mn-lt"/>
              <a:cs typeface="+mn-cs"/>
            </a:endParaRPr>
          </a:p>
        </p:txBody>
      </p:sp>
      <p:sp>
        <p:nvSpPr>
          <p:cNvPr id="105475" name="Rectangle 3"/>
          <p:cNvSpPr>
            <a:spLocks noGrp="1"/>
          </p:cNvSpPr>
          <p:nvPr>
            <p:ph type="body" sz="half" idx="4294967295"/>
          </p:nvPr>
        </p:nvSpPr>
        <p:spPr>
          <a:xfrm>
            <a:off x="228600" y="1600200"/>
            <a:ext cx="8382000" cy="4495800"/>
          </a:xfrm>
        </p:spPr>
        <p:txBody>
          <a:bodyPr/>
          <a:lstStyle/>
          <a:p>
            <a:pPr algn="r" rtl="1">
              <a:buFont typeface="Wingdings 3" pitchFamily="18" charset="2"/>
              <a:buNone/>
            </a:pPr>
            <a:r>
              <a:rPr lang="ar-SA" sz="2800" dirty="0" smtClean="0"/>
              <a:t>1. </a:t>
            </a:r>
            <a:r>
              <a:rPr lang="ar-SA" sz="2800" dirty="0" smtClean="0">
                <a:solidFill>
                  <a:srgbClr val="0033CC"/>
                </a:solidFill>
              </a:rPr>
              <a:t>نظرية </a:t>
            </a:r>
            <a:r>
              <a:rPr lang="en-US" sz="2800" i="1" dirty="0" smtClean="0">
                <a:solidFill>
                  <a:srgbClr val="0033CC"/>
                </a:solidFill>
                <a:cs typeface="Arial" charset="0"/>
              </a:rPr>
              <a:t>Van </a:t>
            </a:r>
            <a:r>
              <a:rPr lang="en-US" sz="2800" i="1" dirty="0" err="1" smtClean="0">
                <a:solidFill>
                  <a:srgbClr val="0033CC"/>
                </a:solidFill>
                <a:cs typeface="Arial" charset="0"/>
              </a:rPr>
              <a:t>Neuman</a:t>
            </a:r>
            <a:r>
              <a:rPr lang="en-US" sz="2800" i="1" dirty="0" smtClean="0">
                <a:solidFill>
                  <a:srgbClr val="0033CC"/>
                </a:solidFill>
                <a:cs typeface="Arial" charset="0"/>
              </a:rPr>
              <a:t> and </a:t>
            </a:r>
            <a:r>
              <a:rPr lang="en-US" sz="2800" i="1" dirty="0" err="1" smtClean="0">
                <a:solidFill>
                  <a:srgbClr val="0033CC"/>
                </a:solidFill>
                <a:cs typeface="Arial" charset="0"/>
              </a:rPr>
              <a:t>Maregensten</a:t>
            </a:r>
            <a:r>
              <a:rPr lang="ar-SA" sz="2800" dirty="0" smtClean="0">
                <a:solidFill>
                  <a:srgbClr val="0033CC"/>
                </a:solidFill>
              </a:rPr>
              <a:t>: أسلوب المراجعة الأمثل:</a:t>
            </a:r>
          </a:p>
          <a:p>
            <a:pPr algn="r" rtl="1"/>
            <a:r>
              <a:rPr lang="ar-SA" sz="2300" dirty="0" smtClean="0"/>
              <a:t>في هذا الأسلوب يتم تحديد مدى لعوائد مؤكدة بين أسوء وأحسن النواتج الممكنة التي تواجه متخذ القرار، حيث يضع لهما قيم افتراضية، أصغر  قيمة للمنفعة من أسوء النواتج  وأكبر قيمة للمنفعة لأحسن النواتج. </a:t>
            </a:r>
          </a:p>
          <a:p>
            <a:pPr algn="r" rtl="1"/>
            <a:r>
              <a:rPr lang="ar-SA" sz="2300" dirty="0" smtClean="0"/>
              <a:t>بعد ذلك يتم تحديد مدي افتراضي </a:t>
            </a:r>
            <a:r>
              <a:rPr lang="en-US" sz="2300" dirty="0" smtClean="0">
                <a:cs typeface="Arial" charset="0"/>
              </a:rPr>
              <a:t>(P)</a:t>
            </a:r>
            <a:r>
              <a:rPr lang="ar-SA" sz="2300" dirty="0" smtClean="0"/>
              <a:t> لاحتمال المكسب من مغامرة (قيمة أحسن النواتج) يقع بين صفر والواحد الصحيح، واحتمال  </a:t>
            </a:r>
            <a:r>
              <a:rPr lang="en-US" sz="2300" dirty="0" smtClean="0">
                <a:cs typeface="Arial" charset="0"/>
              </a:rPr>
              <a:t>(1-P)  </a:t>
            </a:r>
            <a:r>
              <a:rPr lang="ar-SA" sz="2300" dirty="0" smtClean="0"/>
              <a:t>للخسارة من المغامرة (قيمة أسوء النواتج)</a:t>
            </a:r>
            <a:r>
              <a:rPr lang="en-US" sz="2300" dirty="0" smtClean="0"/>
              <a:t> </a:t>
            </a:r>
            <a:r>
              <a:rPr lang="ar-SA" sz="2300" dirty="0" smtClean="0"/>
              <a:t>.</a:t>
            </a:r>
          </a:p>
          <a:p>
            <a:pPr algn="r" rtl="1"/>
            <a:r>
              <a:rPr lang="ar-SA" sz="2300" dirty="0" smtClean="0"/>
              <a:t>بمراجعة تفضيل متخذ القرار بين العوائد المؤكدة أو الدخول في المغامرة، يمكن اشتقاق قيمة المنفعة للعائد المؤكد عند حالة التساوي لتفضيل متخذ القرار بين الدخول في المغامرة أو قبول العائد المؤكد</a:t>
            </a:r>
            <a:r>
              <a:rPr lang="en-US" sz="2300" dirty="0" smtClean="0"/>
              <a:t> </a:t>
            </a:r>
            <a:endParaRPr lang="ar-SA" sz="2300" dirty="0" smtClean="0"/>
          </a:p>
          <a:p>
            <a:pPr algn="r" rtl="1"/>
            <a:endParaRPr lang="en-US" sz="2300" dirty="0" smtClean="0">
              <a:cs typeface="Arial" charset="0"/>
            </a:endParaRPr>
          </a:p>
        </p:txBody>
      </p:sp>
      <p:sp>
        <p:nvSpPr>
          <p:cNvPr id="10547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547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5484" name="Rectangle 16"/>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1B6D26D9-A171-4562-B096-B44F0647AB7C}" type="slidenum">
              <a:rPr lang="en-US" sz="1000">
                <a:latin typeface="+mn-lt"/>
                <a:cs typeface="+mn-cs"/>
              </a:rPr>
              <a:pPr algn="r" fontAlgn="auto">
                <a:spcBef>
                  <a:spcPts val="0"/>
                </a:spcBef>
                <a:spcAft>
                  <a:spcPts val="0"/>
                </a:spcAft>
                <a:defRPr/>
              </a:pPr>
              <a:t>128</a:t>
            </a:fld>
            <a:endParaRPr lang="en-US" sz="1000">
              <a:latin typeface="+mn-lt"/>
              <a:cs typeface="+mn-cs"/>
            </a:endParaRPr>
          </a:p>
        </p:txBody>
      </p:sp>
      <p:sp>
        <p:nvSpPr>
          <p:cNvPr id="106499" name="Rectangle 3"/>
          <p:cNvSpPr>
            <a:spLocks noGrp="1"/>
          </p:cNvSpPr>
          <p:nvPr>
            <p:ph type="body" sz="half" idx="4294967295"/>
          </p:nvPr>
        </p:nvSpPr>
        <p:spPr>
          <a:xfrm>
            <a:off x="228600" y="1600200"/>
            <a:ext cx="8382000" cy="4495800"/>
          </a:xfrm>
        </p:spPr>
        <p:txBody>
          <a:bodyPr/>
          <a:lstStyle/>
          <a:p>
            <a:pPr algn="r" rtl="1">
              <a:lnSpc>
                <a:spcPct val="90000"/>
              </a:lnSpc>
            </a:pPr>
            <a:r>
              <a:rPr lang="ar-SA" sz="2300" smtClean="0"/>
              <a:t>بعبارة أخرى: نبحث عن أقل مستوى لعائد نقدي يقبل متخذ القرار أن يأخذه بدلاً من الدخول  في المغامرة (</a:t>
            </a:r>
            <a:r>
              <a:rPr lang="ar-SA" sz="2300" smtClean="0">
                <a:solidFill>
                  <a:srgbClr val="0033CC"/>
                </a:solidFill>
              </a:rPr>
              <a:t>التي لها أسوأ وأحسن النواتج التي يمكن أن تواجهه</a:t>
            </a:r>
            <a:r>
              <a:rPr lang="ar-SA" sz="2300" smtClean="0"/>
              <a:t>). </a:t>
            </a:r>
          </a:p>
          <a:p>
            <a:pPr algn="r" rtl="1">
              <a:lnSpc>
                <a:spcPct val="90000"/>
              </a:lnSpc>
            </a:pPr>
            <a:r>
              <a:rPr lang="ar-SA" sz="2300" smtClean="0"/>
              <a:t>وبمجرد الحصول على هذا المبلغ، نحصل على مقياس للمنفعة عن طريق وضع منفعة لهذا المبلغ مساوية للمنفعة المتوقعة من المغامرة. </a:t>
            </a:r>
          </a:p>
          <a:p>
            <a:pPr algn="r" rtl="1">
              <a:lnSpc>
                <a:spcPct val="90000"/>
              </a:lnSpc>
              <a:buFont typeface="Wingdings 3" pitchFamily="18" charset="2"/>
              <a:buNone/>
            </a:pPr>
            <a:r>
              <a:rPr lang="ar-SA" sz="2300" smtClean="0"/>
              <a:t>المثال التالي يوضح هذا الأسلوب للحصول على دالة المنفعة:</a:t>
            </a:r>
          </a:p>
          <a:p>
            <a:pPr algn="r" rtl="1">
              <a:lnSpc>
                <a:spcPct val="90000"/>
              </a:lnSpc>
              <a:buFont typeface="Wingdings 3" pitchFamily="18" charset="2"/>
              <a:buNone/>
            </a:pPr>
            <a:r>
              <a:rPr lang="ar-SA" sz="2300" smtClean="0"/>
              <a:t>افترض  ان أمام متخذ القرار خيارين (بديلين) من القرارات :</a:t>
            </a:r>
            <a:endParaRPr lang="ar-SA" sz="2300" b="1" smtClean="0"/>
          </a:p>
          <a:p>
            <a:pPr algn="r" rtl="1">
              <a:lnSpc>
                <a:spcPct val="90000"/>
              </a:lnSpc>
              <a:buFont typeface="Wingdings 3" pitchFamily="18" charset="2"/>
              <a:buNone/>
            </a:pPr>
            <a:r>
              <a:rPr lang="ar-SA" sz="2300" b="1" smtClean="0">
                <a:solidFill>
                  <a:srgbClr val="0033CC"/>
                </a:solidFill>
              </a:rPr>
              <a:t>البديل الأول </a:t>
            </a:r>
            <a:r>
              <a:rPr lang="en-US" sz="2300" b="1" i="1" smtClean="0">
                <a:solidFill>
                  <a:srgbClr val="0033CC"/>
                </a:solidFill>
                <a:cs typeface="Arial" charset="0"/>
              </a:rPr>
              <a:t>Alternative</a:t>
            </a:r>
            <a:r>
              <a:rPr lang="en-US" sz="2300" b="1" smtClean="0">
                <a:solidFill>
                  <a:srgbClr val="0033CC"/>
                </a:solidFill>
                <a:cs typeface="Arial" charset="0"/>
              </a:rPr>
              <a:t> </a:t>
            </a:r>
            <a:r>
              <a:rPr lang="en-US" sz="2300" b="1" i="1" smtClean="0">
                <a:solidFill>
                  <a:srgbClr val="0033CC"/>
                </a:solidFill>
                <a:cs typeface="Arial" charset="0"/>
              </a:rPr>
              <a:t>A</a:t>
            </a:r>
            <a:r>
              <a:rPr lang="ar-SA" sz="2300" smtClean="0"/>
              <a:t>: </a:t>
            </a:r>
            <a:r>
              <a:rPr lang="ar-SA" sz="2300" b="1" smtClean="0"/>
              <a:t>مقامرة </a:t>
            </a:r>
            <a:r>
              <a:rPr lang="en-US" sz="2300" b="1" i="1" smtClean="0">
                <a:cs typeface="Arial" charset="0"/>
              </a:rPr>
              <a:t>Gambling</a:t>
            </a:r>
            <a:endParaRPr lang="ar-SA" sz="2300" smtClean="0"/>
          </a:p>
          <a:p>
            <a:pPr algn="r" rtl="1">
              <a:lnSpc>
                <a:spcPct val="90000"/>
              </a:lnSpc>
              <a:buFont typeface="Wingdings 3" pitchFamily="18" charset="2"/>
              <a:buNone/>
            </a:pPr>
            <a:r>
              <a:rPr lang="ar-SA" sz="2300" smtClean="0"/>
              <a:t>ويتضمن الاحتمالات التالية: احتمال (</a:t>
            </a:r>
            <a:r>
              <a:rPr lang="en-US" sz="2300" i="1" smtClean="0">
                <a:cs typeface="Arial" charset="0"/>
              </a:rPr>
              <a:t>P</a:t>
            </a:r>
            <a:r>
              <a:rPr lang="ar-SA" sz="2300" smtClean="0"/>
              <a:t> ) بربح </a:t>
            </a:r>
            <a:r>
              <a:rPr lang="en-US" sz="2300" smtClean="0">
                <a:cs typeface="Arial" charset="0"/>
              </a:rPr>
              <a:t>10,000</a:t>
            </a:r>
            <a:r>
              <a:rPr lang="ar-SA" sz="2300" smtClean="0"/>
              <a:t>$  و احتمال </a:t>
            </a:r>
            <a:r>
              <a:rPr lang="en-US" sz="2300" smtClean="0">
                <a:cs typeface="Arial" charset="0"/>
              </a:rPr>
              <a:t>(</a:t>
            </a:r>
            <a:r>
              <a:rPr lang="en-US" sz="2300" i="1" smtClean="0">
                <a:cs typeface="Arial" charset="0"/>
              </a:rPr>
              <a:t>P-1</a:t>
            </a:r>
            <a:r>
              <a:rPr lang="en-US" sz="2300" smtClean="0">
                <a:cs typeface="Arial" charset="0"/>
              </a:rPr>
              <a:t>)</a:t>
            </a:r>
            <a:r>
              <a:rPr lang="ar-SA" sz="2300" smtClean="0"/>
              <a:t> بخسارة  </a:t>
            </a:r>
            <a:r>
              <a:rPr lang="en-US" sz="2300" smtClean="0">
                <a:cs typeface="Arial" charset="0"/>
              </a:rPr>
              <a:t>10,000</a:t>
            </a:r>
            <a:r>
              <a:rPr lang="ar-SA" sz="2300" smtClean="0"/>
              <a:t>$  </a:t>
            </a:r>
            <a:endParaRPr lang="ar-SA" sz="2300" b="1" smtClean="0"/>
          </a:p>
          <a:p>
            <a:pPr algn="r" rtl="1">
              <a:lnSpc>
                <a:spcPct val="90000"/>
              </a:lnSpc>
              <a:buFont typeface="Wingdings 3" pitchFamily="18" charset="2"/>
              <a:buNone/>
            </a:pPr>
            <a:r>
              <a:rPr lang="ar-SA" sz="2300" b="1" smtClean="0">
                <a:solidFill>
                  <a:srgbClr val="0033CC"/>
                </a:solidFill>
              </a:rPr>
              <a:t>البديل الثاني </a:t>
            </a:r>
            <a:r>
              <a:rPr lang="en-US" sz="2300" b="1" i="1" smtClean="0">
                <a:solidFill>
                  <a:srgbClr val="0033CC"/>
                </a:solidFill>
                <a:cs typeface="Arial" charset="0"/>
              </a:rPr>
              <a:t>Alternative B</a:t>
            </a:r>
            <a:r>
              <a:rPr lang="en-US" sz="2300" i="1" smtClean="0">
                <a:cs typeface="Arial" charset="0"/>
              </a:rPr>
              <a:t> </a:t>
            </a:r>
            <a:r>
              <a:rPr lang="ar-SA" sz="2300" smtClean="0"/>
              <a:t>مبلغ متأكد منه</a:t>
            </a:r>
            <a:r>
              <a:rPr lang="ar-SA" sz="2300" i="1" smtClean="0"/>
              <a:t> او </a:t>
            </a:r>
            <a:r>
              <a:rPr lang="ar-SA" sz="2300" b="1" smtClean="0"/>
              <a:t>كاش مضمون </a:t>
            </a:r>
            <a:r>
              <a:rPr lang="en-US" sz="2300" b="1" i="1" smtClean="0">
                <a:cs typeface="Arial" charset="0"/>
              </a:rPr>
              <a:t>Cash for certain</a:t>
            </a:r>
            <a:endParaRPr lang="ar-SA" sz="2300" smtClean="0"/>
          </a:p>
          <a:p>
            <a:pPr algn="r" rtl="1">
              <a:lnSpc>
                <a:spcPct val="90000"/>
              </a:lnSpc>
              <a:buFont typeface="Wingdings 3" pitchFamily="18" charset="2"/>
              <a:buNone/>
            </a:pPr>
            <a:r>
              <a:rPr lang="ar-SA" sz="2300" smtClean="0"/>
              <a:t>	</a:t>
            </a:r>
            <a:r>
              <a:rPr lang="en-US" sz="2300" smtClean="0"/>
              <a:t>  </a:t>
            </a:r>
          </a:p>
        </p:txBody>
      </p:sp>
      <p:sp>
        <p:nvSpPr>
          <p:cNvPr id="106500"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6501"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6508" name="Rectangle 16"/>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692EC921-2FB8-4B17-929E-59A9A5C3E942}" type="slidenum">
              <a:rPr lang="en-US" sz="1000">
                <a:latin typeface="+mn-lt"/>
                <a:cs typeface="+mn-cs"/>
              </a:rPr>
              <a:pPr algn="r" fontAlgn="auto">
                <a:spcBef>
                  <a:spcPts val="0"/>
                </a:spcBef>
                <a:spcAft>
                  <a:spcPts val="0"/>
                </a:spcAft>
                <a:defRPr/>
              </a:pPr>
              <a:t>129</a:t>
            </a:fld>
            <a:endParaRPr lang="en-US" sz="1000">
              <a:latin typeface="+mn-lt"/>
              <a:cs typeface="+mn-cs"/>
            </a:endParaRPr>
          </a:p>
        </p:txBody>
      </p:sp>
      <p:sp>
        <p:nvSpPr>
          <p:cNvPr id="29701" name="Rectangle 3"/>
          <p:cNvSpPr>
            <a:spLocks noGrp="1"/>
          </p:cNvSpPr>
          <p:nvPr>
            <p:ph type="body" sz="half" idx="4294967295"/>
          </p:nvPr>
        </p:nvSpPr>
        <p:spPr>
          <a:xfrm>
            <a:off x="228600" y="1600200"/>
            <a:ext cx="8382000" cy="4495800"/>
          </a:xfrm>
        </p:spPr>
        <p:txBody>
          <a:bodyPr/>
          <a:lstStyle/>
          <a:p>
            <a:pPr algn="r" rtl="1">
              <a:buFont typeface="Wingdings 3" pitchFamily="18" charset="2"/>
              <a:buNone/>
            </a:pPr>
            <a:r>
              <a:rPr lang="ar-SA" sz="2300" smtClean="0"/>
              <a:t>الجدول التالي تم استخدامه من قبل </a:t>
            </a:r>
            <a:r>
              <a:rPr lang="en-US" sz="2300" i="1" smtClean="0">
                <a:cs typeface="Arial" charset="0"/>
              </a:rPr>
              <a:t>Van Neuman and Maregensten</a:t>
            </a:r>
            <a:r>
              <a:rPr lang="en-US" sz="2300" smtClean="0"/>
              <a:t> </a:t>
            </a:r>
            <a:r>
              <a:rPr lang="ar-SA" sz="2300" smtClean="0"/>
              <a:t>وذلك عن طريق إتباع نظرية الاحتمالات  حيث تم توزيع الاحتمالات من (الصفر إلى</a:t>
            </a:r>
            <a:r>
              <a:rPr lang="en-US" sz="2300" smtClean="0">
                <a:cs typeface="Arial" charset="0"/>
              </a:rPr>
              <a:t>1</a:t>
            </a:r>
            <a:r>
              <a:rPr lang="ar-SA" sz="2300" smtClean="0"/>
              <a:t>) وباستخدام مقياس اختياري  </a:t>
            </a:r>
            <a:r>
              <a:rPr lang="en-US" sz="2300" i="1" smtClean="0">
                <a:cs typeface="Arial" charset="0"/>
              </a:rPr>
              <a:t>Arbitrary Scale</a:t>
            </a:r>
            <a:r>
              <a:rPr lang="ar-SA" sz="2300" smtClean="0"/>
              <a:t> حيث:</a:t>
            </a:r>
          </a:p>
          <a:p>
            <a:pPr algn="r" rtl="1">
              <a:buFont typeface="Wingdings 3" pitchFamily="18" charset="2"/>
              <a:buNone/>
            </a:pPr>
            <a:endParaRPr lang="ar-SA" sz="2300" smtClean="0"/>
          </a:p>
          <a:p>
            <a:pPr algn="r" rtl="1">
              <a:buFont typeface="Wingdings 3" pitchFamily="18" charset="2"/>
              <a:buNone/>
            </a:pPr>
            <a:endParaRPr lang="ar-SA" sz="2300" smtClean="0"/>
          </a:p>
          <a:p>
            <a:pPr algn="r" rtl="1">
              <a:buFont typeface="Wingdings 3" pitchFamily="18" charset="2"/>
              <a:buNone/>
            </a:pPr>
            <a:r>
              <a:rPr lang="ar-SA" sz="2300" smtClean="0"/>
              <a:t>عند نقاط عدم الاختلاف (المساواة) </a:t>
            </a:r>
            <a:r>
              <a:rPr lang="en-US" sz="2300" i="1" smtClean="0">
                <a:cs typeface="Arial" charset="0"/>
              </a:rPr>
              <a:t>Indifferent</a:t>
            </a:r>
            <a:r>
              <a:rPr lang="ar-SA" sz="2300" smtClean="0"/>
              <a:t>  لمتخذ القرار فإن دالة المنفعة للعائد المؤكد تساوي القيمة المتوقعة لدالة المنفعة من المغامرة أي </a:t>
            </a:r>
            <a:r>
              <a:rPr lang="en-US" sz="2300" smtClean="0"/>
              <a:t> </a:t>
            </a:r>
          </a:p>
        </p:txBody>
      </p:sp>
      <p:sp>
        <p:nvSpPr>
          <p:cNvPr id="2970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2970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0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9710" name="Rectangle 12"/>
          <p:cNvSpPr>
            <a:spLocks noChangeArrowheads="1"/>
          </p:cNvSpPr>
          <p:nvPr/>
        </p:nvSpPr>
        <p:spPr bwMode="auto">
          <a:xfrm>
            <a:off x="1981200" y="381000"/>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9698" name="Object 13"/>
          <p:cNvGraphicFramePr>
            <a:graphicFrameLocks noChangeAspect="1"/>
          </p:cNvGraphicFramePr>
          <p:nvPr/>
        </p:nvGraphicFramePr>
        <p:xfrm>
          <a:off x="2438400" y="2819400"/>
          <a:ext cx="2286000" cy="609600"/>
        </p:xfrm>
        <a:graphic>
          <a:graphicData uri="http://schemas.openxmlformats.org/presentationml/2006/ole">
            <mc:AlternateContent xmlns:mc="http://schemas.openxmlformats.org/markup-compatibility/2006">
              <mc:Choice xmlns:v="urn:schemas-microsoft-com:vml" Requires="v">
                <p:oleObj spid="_x0000_s29854" name="Equation" r:id="rId4" imgW="1155700" imgH="431800" progId="Equation.3">
                  <p:embed/>
                </p:oleObj>
              </mc:Choice>
              <mc:Fallback>
                <p:oleObj name="Equation" r:id="rId4" imgW="1155700" imgH="4318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819400"/>
                        <a:ext cx="2286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1" name="Rectangle 17"/>
          <p:cNvSpPr>
            <a:spLocks noChangeArrowheads="1"/>
          </p:cNvSpPr>
          <p:nvPr/>
        </p:nvSpPr>
        <p:spPr bwMode="auto">
          <a:xfrm>
            <a:off x="0" y="3325813"/>
            <a:ext cx="9144000" cy="0"/>
          </a:xfrm>
          <a:prstGeom prst="rect">
            <a:avLst/>
          </a:prstGeom>
          <a:noFill/>
          <a:ln w="9525">
            <a:noFill/>
            <a:miter lim="800000"/>
            <a:headEnd/>
            <a:tailEnd/>
          </a:ln>
        </p:spPr>
        <p:txBody>
          <a:bodyPr wrap="none" anchor="ctr">
            <a:spAutoFit/>
          </a:bodyPr>
          <a:lstStyle/>
          <a:p>
            <a:endParaRPr lang="ar-SA"/>
          </a:p>
        </p:txBody>
      </p:sp>
      <p:graphicFrame>
        <p:nvGraphicFramePr>
          <p:cNvPr id="29699" name="Object 16"/>
          <p:cNvGraphicFramePr>
            <a:graphicFrameLocks noChangeAspect="1"/>
          </p:cNvGraphicFramePr>
          <p:nvPr/>
        </p:nvGraphicFramePr>
        <p:xfrm>
          <a:off x="990600" y="3962400"/>
          <a:ext cx="1752600" cy="238125"/>
        </p:xfrm>
        <a:graphic>
          <a:graphicData uri="http://schemas.openxmlformats.org/presentationml/2006/ole">
            <mc:AlternateContent xmlns:mc="http://schemas.openxmlformats.org/markup-compatibility/2006">
              <mc:Choice xmlns:v="urn:schemas-microsoft-com:vml" Requires="v">
                <p:oleObj spid="_x0000_s29855" name="Equation" r:id="rId6" imgW="1524000" imgH="203200" progId="Equation.3">
                  <p:embed/>
                </p:oleObj>
              </mc:Choice>
              <mc:Fallback>
                <p:oleObj name="Equation" r:id="rId6" imgW="1524000" imgH="2032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962400"/>
                        <a:ext cx="17526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Rectangle 18"/>
          <p:cNvSpPr>
            <a:spLocks noChangeArrowheads="1"/>
          </p:cNvSpPr>
          <p:nvPr/>
        </p:nvSpPr>
        <p:spPr bwMode="auto">
          <a:xfrm>
            <a:off x="0" y="35321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143000"/>
            <a:ext cx="8229600" cy="4724400"/>
          </a:xfrm>
        </p:spPr>
        <p:txBody>
          <a:bodyPr/>
          <a:lstStyle/>
          <a:p>
            <a:pPr eaLnBrk="1" hangingPunct="1">
              <a:lnSpc>
                <a:spcPct val="80000"/>
              </a:lnSpc>
            </a:pPr>
            <a:r>
              <a:rPr lang="ar-SA" altLang="en-US" sz="2400" dirty="0" smtClean="0"/>
              <a:t>يعرف آدامز  </a:t>
            </a:r>
            <a:r>
              <a:rPr lang="en-US" altLang="en-US" sz="2400" i="1" dirty="0" smtClean="0">
                <a:cs typeface="Arial" charset="0"/>
              </a:rPr>
              <a:t>Adams</a:t>
            </a:r>
            <a:r>
              <a:rPr lang="en-US" altLang="en-US" sz="2400" dirty="0" smtClean="0">
                <a:cs typeface="Arial" charset="0"/>
              </a:rPr>
              <a:t> </a:t>
            </a:r>
            <a:r>
              <a:rPr lang="ar-SA" altLang="en-US" sz="2400" dirty="0" smtClean="0"/>
              <a:t>إدارة الأعمال المزرعية ”أنها موضوع  وأنها طريقة“ </a:t>
            </a:r>
            <a:r>
              <a:rPr lang="ar-SA" altLang="en-US" sz="2400" dirty="0" smtClean="0">
                <a:solidFill>
                  <a:srgbClr val="993300"/>
                </a:solidFill>
              </a:rPr>
              <a:t>كموضوع</a:t>
            </a:r>
            <a:r>
              <a:rPr lang="ar-SA" altLang="en-US" sz="2400" dirty="0" smtClean="0"/>
              <a:t>: هي ّ إستعراض للمكتشفات العلمية ذات الصلة بإدارة الأعمال الإقتصادية وطرق تطبيقها على الأعمال الزراعية للحصول منها على أكبر كمية ممكنة من الدخل. </a:t>
            </a:r>
          </a:p>
          <a:p>
            <a:pPr eaLnBrk="1" hangingPunct="1">
              <a:lnSpc>
                <a:spcPct val="80000"/>
              </a:lnSpc>
              <a:buFont typeface="Wingdings" pitchFamily="2" charset="2"/>
              <a:buNone/>
            </a:pPr>
            <a:r>
              <a:rPr lang="ar-SA" altLang="en-US" sz="2400" dirty="0" smtClean="0">
                <a:solidFill>
                  <a:srgbClr val="993300"/>
                </a:solidFill>
              </a:rPr>
              <a:t>     كطريقة</a:t>
            </a:r>
            <a:r>
              <a:rPr lang="ar-SA" altLang="en-US" sz="2400" dirty="0" smtClean="0"/>
              <a:t>: هي استعمال القواعد العلمية في تنظيم المزرعة والسيطرة على عملياتها الإنتاجية بطريقة تضمن للمنتج الزراعي الحصول على أكبر قدر ممكن من الأرباح.</a:t>
            </a:r>
          </a:p>
          <a:p>
            <a:pPr eaLnBrk="1" hangingPunct="1">
              <a:lnSpc>
                <a:spcPct val="80000"/>
              </a:lnSpc>
            </a:pPr>
            <a:r>
              <a:rPr lang="ar-SA" altLang="en-US" sz="2400" dirty="0" smtClean="0"/>
              <a:t>ويعرف ايـفـرسـون  </a:t>
            </a:r>
            <a:r>
              <a:rPr lang="en-US" altLang="en-US" sz="2400" i="1" dirty="0" err="1" smtClean="0">
                <a:cs typeface="Arial" charset="0"/>
              </a:rPr>
              <a:t>Efferson</a:t>
            </a:r>
            <a:r>
              <a:rPr lang="en-US" altLang="en-US" sz="2400" dirty="0" smtClean="0">
                <a:cs typeface="Arial" charset="0"/>
              </a:rPr>
              <a:t> </a:t>
            </a:r>
            <a:r>
              <a:rPr lang="ar-SA" altLang="en-US" sz="2400" dirty="0" smtClean="0"/>
              <a:t> إدارة الأعمال المزرعية: ”بأنها العلم الذي يدرس ويختبر النظم والعمليات الإنتاجية في المزرعة من وجهة النظر الخاصة بالكفاءة الإنتاجية واستمرار تدفق الأرباح على المنتج من مزرعته“.</a:t>
            </a:r>
          </a:p>
          <a:p>
            <a:pPr eaLnBrk="1" hangingPunct="1">
              <a:lnSpc>
                <a:spcPct val="80000"/>
              </a:lnSpc>
            </a:pPr>
            <a:r>
              <a:rPr lang="ar-SA" altLang="en-US" sz="2400" dirty="0" smtClean="0"/>
              <a:t>كما أن بعض المختصين في علم الإدارة عرف علم إدارة المزارع، بأنه علم اتخاذ القرارات </a:t>
            </a:r>
            <a:r>
              <a:rPr lang="en-US" altLang="en-US" sz="2400" i="1" dirty="0" smtClean="0">
                <a:cs typeface="Arial" charset="0"/>
              </a:rPr>
              <a:t>The Science of Decision Making</a:t>
            </a:r>
            <a:r>
              <a:rPr lang="ar-SA" altLang="en-US" sz="2400" dirty="0" smtClean="0"/>
              <a:t> واتخاذ القرار هو عبارة عن اختيار افضل البدائل من بين البدائل الأخرى .</a:t>
            </a:r>
          </a:p>
          <a:p>
            <a:pPr eaLnBrk="1" hangingPunct="1">
              <a:lnSpc>
                <a:spcPct val="80000"/>
              </a:lnSpc>
            </a:pPr>
            <a:r>
              <a:rPr lang="ar-SA" altLang="en-US" sz="2400" dirty="0" smtClean="0"/>
              <a:t> إن اتخاذ القرار هو مرحلة من المراحل الهامة التي تؤدي للوصول الى تحقيق الهدف الموضوع للمزرعة او المشروع وياتي اتخاذ القرار كمرحلة من المراحل التي تلي تحديد الهدف والفرضيات  وتحليل المعلومات من ثم  مرحلة اتخاذ القرارات. لذا هذا التعريف يعتبر تعريفاً جزئياً لعلم ادارة المزارع</a:t>
            </a:r>
            <a:endParaRPr lang="en-US" altLang="en-US" sz="2400" dirty="0" smtClean="0">
              <a:cs typeface="Arial" charset="0"/>
            </a:endParaRPr>
          </a:p>
        </p:txBody>
      </p:sp>
      <p:sp>
        <p:nvSpPr>
          <p:cNvPr id="89090" name="Rectangle 2"/>
          <p:cNvSpPr>
            <a:spLocks noGrp="1" noChangeArrowheads="1"/>
          </p:cNvSpPr>
          <p:nvPr>
            <p:ph type="title"/>
          </p:nvPr>
        </p:nvSpPr>
        <p:spPr>
          <a:xfrm>
            <a:off x="381000" y="381000"/>
            <a:ext cx="8229600" cy="838200"/>
          </a:xfrm>
        </p:spPr>
        <p:txBody>
          <a:bodyPr/>
          <a:lstStyle/>
          <a:p>
            <a:pPr algn="ctr" eaLnBrk="1" fontAlgn="auto" hangingPunct="1">
              <a:spcAft>
                <a:spcPts val="0"/>
              </a:spcAft>
              <a:defRPr/>
            </a:pPr>
            <a:r>
              <a:rPr lang="ar-SA" sz="2800">
                <a:solidFill>
                  <a:srgbClr val="FF9933"/>
                </a:solidFill>
                <a:latin typeface="Times New Roman" pitchFamily="18" charset="0"/>
                <a:cs typeface="Times New Roman" pitchFamily="18" charset="0"/>
              </a:rPr>
              <a:t>تعريف إدارة المزارع</a:t>
            </a:r>
            <a:endParaRPr lang="en-US" sz="28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300651642"/>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E0EE3B93-5013-42B7-83A2-B82F399FCEEE}" type="slidenum">
              <a:rPr lang="en-US" sz="1000">
                <a:latin typeface="+mn-lt"/>
                <a:cs typeface="+mn-cs"/>
              </a:rPr>
              <a:pPr algn="r" fontAlgn="auto">
                <a:spcBef>
                  <a:spcPts val="0"/>
                </a:spcBef>
                <a:spcAft>
                  <a:spcPts val="0"/>
                </a:spcAft>
                <a:defRPr/>
              </a:pPr>
              <a:t>130</a:t>
            </a:fld>
            <a:endParaRPr lang="en-US" sz="1000">
              <a:latin typeface="+mn-lt"/>
              <a:cs typeface="+mn-cs"/>
            </a:endParaRPr>
          </a:p>
        </p:txBody>
      </p:sp>
      <p:sp>
        <p:nvSpPr>
          <p:cNvPr id="107523"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752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2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2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3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7531" name="Rectangle 13"/>
          <p:cNvSpPr>
            <a:spLocks noChangeArrowheads="1"/>
          </p:cNvSpPr>
          <p:nvPr/>
        </p:nvSpPr>
        <p:spPr bwMode="auto">
          <a:xfrm>
            <a:off x="2362200" y="0"/>
            <a:ext cx="3868738" cy="579438"/>
          </a:xfrm>
          <a:prstGeom prst="rect">
            <a:avLst/>
          </a:prstGeom>
          <a:noFill/>
          <a:ln w="9525">
            <a:noFill/>
            <a:miter lim="800000"/>
            <a:headEnd/>
            <a:tailEnd/>
          </a:ln>
        </p:spPr>
        <p:txBody>
          <a:bodyPr wrap="none" anchor="ctr">
            <a:spAutoFit/>
          </a:bodyPr>
          <a:lstStyle/>
          <a:p>
            <a:pPr rtl="1" eaLnBrk="0" hangingPunct="0"/>
            <a:r>
              <a:rPr lang="ar-SA" sz="1400" b="1">
                <a:ea typeface="Times New Roman" pitchFamily="18" charset="0"/>
                <a:cs typeface="Simplified Arabic" pitchFamily="2" charset="-78"/>
              </a:rPr>
              <a:t>جدول </a:t>
            </a:r>
            <a:r>
              <a:rPr lang="en-US" sz="1200" b="1" i="1">
                <a:ea typeface="Times New Roman" pitchFamily="18" charset="0"/>
                <a:cs typeface="Simplified Arabic" pitchFamily="2" charset="-78"/>
              </a:rPr>
              <a:t>Van Neuman and Maregensten</a:t>
            </a:r>
            <a:r>
              <a:rPr lang="en-US" sz="1200" b="1">
                <a:ea typeface="Times New Roman" pitchFamily="18" charset="0"/>
                <a:cs typeface="Simplified Arabic" pitchFamily="2" charset="-78"/>
              </a:rPr>
              <a:t> </a:t>
            </a:r>
            <a:r>
              <a:rPr lang="ar-SA" sz="1400" b="1">
                <a:ea typeface="Times New Roman" pitchFamily="18" charset="0"/>
                <a:cs typeface="Simplified Arabic" pitchFamily="2" charset="-78"/>
              </a:rPr>
              <a:t>لتقدير دالة المنفعة</a:t>
            </a:r>
            <a:endParaRPr lang="en-US" sz="1100"/>
          </a:p>
          <a:p>
            <a:pPr eaLnBrk="0" hangingPunct="0"/>
            <a:endParaRPr lang="en-US"/>
          </a:p>
        </p:txBody>
      </p:sp>
      <p:graphicFrame>
        <p:nvGraphicFramePr>
          <p:cNvPr id="186418" name="Group 1074"/>
          <p:cNvGraphicFramePr>
            <a:graphicFrameLocks noGrp="1"/>
          </p:cNvGraphicFramePr>
          <p:nvPr/>
        </p:nvGraphicFramePr>
        <p:xfrm>
          <a:off x="1371600" y="381000"/>
          <a:ext cx="6743700" cy="5980113"/>
        </p:xfrm>
        <a:graphic>
          <a:graphicData uri="http://schemas.openxmlformats.org/drawingml/2006/table">
            <a:tbl>
              <a:tblPr rtl="1"/>
              <a:tblGrid>
                <a:gridCol w="1004887"/>
                <a:gridCol w="1001713"/>
                <a:gridCol w="1004887"/>
                <a:gridCol w="1025525"/>
                <a:gridCol w="919163"/>
                <a:gridCol w="920750"/>
                <a:gridCol w="866775"/>
              </a:tblGrid>
              <a:tr h="211138">
                <a:tc gridSpan="6">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9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البديل </a:t>
                      </a: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a:t>
                      </a:r>
                      <a:r>
                        <a:rPr kumimoji="0" lang="en-US" sz="900" b="1"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900" b="0" i="0" u="none" strike="noStrike" cap="none" normalizeH="0" baseline="0" dirty="0" smtClean="0">
                        <a:ln>
                          <a:noFill/>
                        </a:ln>
                        <a:solidFill>
                          <a:schemeClr val="tx1"/>
                        </a:solidFill>
                        <a:effectLst/>
                        <a:latin typeface="Arial" charset="0"/>
                        <a:cs typeface="Arial"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9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البديل </a:t>
                      </a:r>
                      <a:r>
                        <a:rPr kumimoji="0" lang="en-US" sz="9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r>
                        <a:rPr kumimoji="0" lang="en-US" sz="9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900" b="0" i="0" u="none" strike="noStrike" cap="none" normalizeH="0" baseline="0" smtClean="0">
                        <a:ln>
                          <a:noFill/>
                        </a:ln>
                        <a:solidFill>
                          <a:schemeClr val="tx1"/>
                        </a:solidFill>
                        <a:effectLst/>
                        <a:latin typeface="Arial" charset="0"/>
                        <a:cs typeface="Arial"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260350">
                <a:tc gridSpan="6">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Reference Contract with Probability (P) of Winning 10000$ and 1-P of losing 10000</a:t>
                      </a:r>
                      <a:r>
                        <a:rPr kumimoji="0" lang="en-US" sz="9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a:t>
                      </a: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2333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P=0.2</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P=0.4</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P=0.6</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P=0.8</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P=1.0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095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Indifference</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11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11,000</a:t>
                      </a:r>
                      <a:endParaRPr kumimoji="0" lang="en-US" sz="9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0CF2443-DAEF-469D-8AFF-55864406F44D}" type="slidenum">
              <a:rPr lang="en-US" sz="1000">
                <a:latin typeface="+mn-lt"/>
                <a:cs typeface="+mn-cs"/>
              </a:rPr>
              <a:pPr algn="r" fontAlgn="auto">
                <a:spcBef>
                  <a:spcPts val="0"/>
                </a:spcBef>
                <a:spcAft>
                  <a:spcPts val="0"/>
                </a:spcAft>
                <a:defRPr/>
              </a:pPr>
              <a:t>131</a:t>
            </a:fld>
            <a:endParaRPr lang="en-US" sz="1000">
              <a:latin typeface="+mn-lt"/>
              <a:cs typeface="+mn-cs"/>
            </a:endParaRPr>
          </a:p>
        </p:txBody>
      </p:sp>
      <p:sp>
        <p:nvSpPr>
          <p:cNvPr id="108547" name="Rectangle 3"/>
          <p:cNvSpPr>
            <a:spLocks noGrp="1"/>
          </p:cNvSpPr>
          <p:nvPr>
            <p:ph type="body" sz="half" idx="4294967295"/>
          </p:nvPr>
        </p:nvSpPr>
        <p:spPr>
          <a:xfrm>
            <a:off x="228600" y="1600200"/>
            <a:ext cx="8382000" cy="4495800"/>
          </a:xfrm>
        </p:spPr>
        <p:txBody>
          <a:bodyPr/>
          <a:lstStyle/>
          <a:p>
            <a:pPr algn="r" rtl="1">
              <a:lnSpc>
                <a:spcPct val="90000"/>
              </a:lnSpc>
              <a:buFont typeface="Wingdings 3" pitchFamily="18" charset="2"/>
              <a:buNone/>
            </a:pPr>
            <a:r>
              <a:rPr lang="ar-SA" sz="2100" dirty="0" smtClean="0"/>
              <a:t>يمكن تقدير دالة المنفعة من البديل الأول ( كاش مضمون = </a:t>
            </a:r>
            <a:r>
              <a:rPr lang="en-US" sz="2100" dirty="0" smtClean="0">
                <a:cs typeface="Arial" charset="0"/>
              </a:rPr>
              <a:t>6,000$</a:t>
            </a:r>
            <a:r>
              <a:rPr lang="ar-SA" sz="2100" dirty="0" smtClean="0"/>
              <a:t>) وذلك عند نقطة عدم الاختلاف  مع البديل الثاني باحتمال المكسب والخسارة 0.8 و 0.2 على الترتيب كالتالي:</a:t>
            </a:r>
            <a:endParaRPr lang="en-US" sz="2100" dirty="0" smtClean="0">
              <a:cs typeface="Arial" charset="0"/>
            </a:endParaRPr>
          </a:p>
          <a:p>
            <a:pPr algn="r" rtl="1">
              <a:lnSpc>
                <a:spcPct val="90000"/>
              </a:lnSpc>
            </a:pPr>
            <a:r>
              <a:rPr lang="en-US" sz="2100" dirty="0" smtClean="0">
                <a:cs typeface="Arial" charset="0"/>
              </a:rPr>
              <a:t>U(6000$) = 0.8 U(10000$) + 0.2 U(-10000$)</a:t>
            </a:r>
          </a:p>
          <a:p>
            <a:pPr algn="r" rtl="1">
              <a:lnSpc>
                <a:spcPct val="90000"/>
              </a:lnSpc>
              <a:buFont typeface="Wingdings 3" pitchFamily="18" charset="2"/>
              <a:buNone/>
            </a:pPr>
            <a:r>
              <a:rPr lang="ar-SA" sz="2100" dirty="0" smtClean="0"/>
              <a:t>           </a:t>
            </a:r>
            <a:r>
              <a:rPr lang="en-US" sz="2100" dirty="0" smtClean="0">
                <a:cs typeface="Arial" charset="0"/>
              </a:rPr>
              <a:t> = 0.8 (100) + 0.2 (0) = 80 Unit</a:t>
            </a:r>
            <a:r>
              <a:rPr lang="ar-SA" sz="2100" dirty="0" smtClean="0"/>
              <a:t>   </a:t>
            </a:r>
          </a:p>
          <a:p>
            <a:pPr algn="r" rtl="1">
              <a:lnSpc>
                <a:spcPct val="90000"/>
              </a:lnSpc>
              <a:buFont typeface="Wingdings 3" pitchFamily="18" charset="2"/>
              <a:buNone/>
            </a:pPr>
            <a:r>
              <a:rPr lang="ar-SA" sz="2100" dirty="0" smtClean="0"/>
              <a:t>وعند كاش مضمون = </a:t>
            </a:r>
            <a:r>
              <a:rPr lang="en-US" sz="2100" dirty="0" smtClean="0"/>
              <a:t>2000</a:t>
            </a:r>
            <a:r>
              <a:rPr lang="ar-SA" sz="2100" dirty="0" smtClean="0"/>
              <a:t>$</a:t>
            </a:r>
            <a:endParaRPr lang="en-US" sz="2100" dirty="0" smtClean="0">
              <a:cs typeface="Arial" charset="0"/>
            </a:endParaRPr>
          </a:p>
          <a:p>
            <a:pPr algn="r" rtl="1">
              <a:lnSpc>
                <a:spcPct val="90000"/>
              </a:lnSpc>
              <a:buFont typeface="Wingdings 3" pitchFamily="18" charset="2"/>
              <a:buNone/>
            </a:pPr>
            <a:r>
              <a:rPr lang="en-US" sz="2100" dirty="0" smtClean="0">
                <a:cs typeface="Arial" charset="0"/>
              </a:rPr>
              <a:t>U(2000$) = 0.6 U(10000$) + 0.4 U(-10000$)</a:t>
            </a:r>
          </a:p>
          <a:p>
            <a:pPr algn="r" rtl="1">
              <a:lnSpc>
                <a:spcPct val="90000"/>
              </a:lnSpc>
              <a:buFont typeface="Wingdings 3" pitchFamily="18" charset="2"/>
              <a:buNone/>
            </a:pPr>
            <a:r>
              <a:rPr lang="ar-SA" sz="2100" dirty="0" smtClean="0"/>
              <a:t>       </a:t>
            </a:r>
            <a:r>
              <a:rPr lang="en-US" sz="2100" dirty="0" smtClean="0">
                <a:cs typeface="Arial" charset="0"/>
              </a:rPr>
              <a:t>                = 0.6 (100) + 0.4 (0) = 60 Unit</a:t>
            </a:r>
            <a:r>
              <a:rPr lang="ar-SA" sz="2100" dirty="0" smtClean="0"/>
              <a:t>	</a:t>
            </a:r>
            <a:r>
              <a:rPr lang="en-US" sz="2100" dirty="0" smtClean="0"/>
              <a:t>  </a:t>
            </a:r>
            <a:endParaRPr lang="ar-SA" sz="2100" dirty="0" smtClean="0"/>
          </a:p>
          <a:p>
            <a:pPr algn="r" rtl="1">
              <a:lnSpc>
                <a:spcPct val="90000"/>
              </a:lnSpc>
            </a:pPr>
            <a:r>
              <a:rPr lang="ar-SA" sz="2100" dirty="0" smtClean="0"/>
              <a:t>وبالمثل يتم تقدير دالة المنفعة لباقي نقاط عدم الاختلاف، فمثلاً للخسارة في البديل الأول بمقدار 2000$ تقدر دالة المنفعة بنحو: </a:t>
            </a:r>
            <a:endParaRPr lang="en-US" sz="2100" dirty="0" smtClean="0">
              <a:cs typeface="Arial" charset="0"/>
            </a:endParaRPr>
          </a:p>
          <a:p>
            <a:pPr algn="r" rtl="1">
              <a:lnSpc>
                <a:spcPct val="90000"/>
              </a:lnSpc>
              <a:buFont typeface="Wingdings 3" pitchFamily="18" charset="2"/>
              <a:buNone/>
            </a:pPr>
            <a:r>
              <a:rPr lang="en-US" sz="2100" dirty="0" smtClean="0">
                <a:cs typeface="Arial" charset="0"/>
              </a:rPr>
              <a:t>U(-2000$) = 0.4 U(10000$) + 0.6 U(-10000$)</a:t>
            </a:r>
          </a:p>
          <a:p>
            <a:pPr algn="r" rtl="1">
              <a:lnSpc>
                <a:spcPct val="90000"/>
              </a:lnSpc>
              <a:buFont typeface="Wingdings 3" pitchFamily="18" charset="2"/>
              <a:buNone/>
            </a:pPr>
            <a:r>
              <a:rPr lang="en-US" sz="2100" dirty="0" smtClean="0">
                <a:cs typeface="Arial" charset="0"/>
              </a:rPr>
              <a:t>                = 0.4 (100) + 0.6 (0) = 80 Unit</a:t>
            </a:r>
            <a:endParaRPr lang="ar-SA" sz="2100" dirty="0" smtClean="0"/>
          </a:p>
          <a:p>
            <a:pPr algn="r" rtl="1">
              <a:lnSpc>
                <a:spcPct val="90000"/>
              </a:lnSpc>
              <a:buFont typeface="Wingdings 3" pitchFamily="18" charset="2"/>
              <a:buNone/>
            </a:pPr>
            <a:r>
              <a:rPr lang="ar-SA" sz="2100" dirty="0" smtClean="0"/>
              <a:t>وهكذا يمكن الحصول على أهم النقاط على دالة المنفعة وبالتالي تقديرها وفقاً لأنسب الصور الرياضية المعبرة عنها بأفضل توفيق ممكن.</a:t>
            </a:r>
            <a:endParaRPr lang="en-US" sz="2100" dirty="0" smtClean="0">
              <a:cs typeface="Arial" charset="0"/>
            </a:endParaRPr>
          </a:p>
        </p:txBody>
      </p:sp>
      <p:sp>
        <p:nvSpPr>
          <p:cNvPr id="108548"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854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8556"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771605D-FC3B-4630-9B4D-6743A8006156}" type="slidenum">
              <a:rPr lang="en-US" sz="1000">
                <a:latin typeface="+mn-lt"/>
                <a:cs typeface="+mn-cs"/>
              </a:rPr>
              <a:pPr algn="r" fontAlgn="auto">
                <a:spcBef>
                  <a:spcPts val="0"/>
                </a:spcBef>
                <a:spcAft>
                  <a:spcPts val="0"/>
                </a:spcAft>
                <a:defRPr/>
              </a:pPr>
              <a:t>132</a:t>
            </a:fld>
            <a:endParaRPr lang="en-US" sz="1000">
              <a:latin typeface="+mn-lt"/>
              <a:cs typeface="+mn-cs"/>
            </a:endParaRPr>
          </a:p>
        </p:txBody>
      </p:sp>
      <p:sp>
        <p:nvSpPr>
          <p:cNvPr id="109571" name="Rectangle 3"/>
          <p:cNvSpPr>
            <a:spLocks noGrp="1"/>
          </p:cNvSpPr>
          <p:nvPr>
            <p:ph type="body" sz="half" idx="4294967295"/>
          </p:nvPr>
        </p:nvSpPr>
        <p:spPr>
          <a:xfrm>
            <a:off x="228600" y="1600200"/>
            <a:ext cx="8382000" cy="4495800"/>
          </a:xfrm>
        </p:spPr>
        <p:txBody>
          <a:bodyPr/>
          <a:lstStyle/>
          <a:p>
            <a:pPr marL="547688" indent="-438150" algn="r" rtl="1">
              <a:buFont typeface="Wingdings 3" pitchFamily="18" charset="2"/>
              <a:buNone/>
            </a:pPr>
            <a:r>
              <a:rPr lang="ar-SA" sz="2800" smtClean="0">
                <a:latin typeface="Arial" charset="0"/>
              </a:rPr>
              <a:t>عيوب نظرية </a:t>
            </a:r>
            <a:r>
              <a:rPr lang="en-US" sz="2800" i="1" smtClean="0">
                <a:latin typeface="Arial" charset="0"/>
                <a:cs typeface="Arial" charset="0"/>
              </a:rPr>
              <a:t>Van Neuman and Maregensten</a:t>
            </a:r>
            <a:r>
              <a:rPr lang="ar-SA" sz="2800" smtClean="0">
                <a:latin typeface="Arial" charset="0"/>
              </a:rPr>
              <a:t> لاستنباط دالة المنفعة</a:t>
            </a:r>
          </a:p>
          <a:p>
            <a:pPr marL="547688" indent="-438150" algn="r" rtl="1">
              <a:buFont typeface="Wingdings 3" pitchFamily="18" charset="2"/>
              <a:buAutoNum type="arabicPeriod"/>
            </a:pPr>
            <a:r>
              <a:rPr lang="ar-SA" sz="2800" smtClean="0">
                <a:latin typeface="Arial" charset="0"/>
              </a:rPr>
              <a:t>عندما يكون لمتخذ القرار منفعة أو ليس له منفعة من المغامرة فإن سؤال متخذ القرار بعض أنواع من الأسئلة ربما يخلق نوع من التحيز في الإجابة.</a:t>
            </a:r>
          </a:p>
          <a:p>
            <a:pPr marL="547688" indent="-438150" algn="r" rtl="1">
              <a:buFont typeface="Wingdings 3" pitchFamily="18" charset="2"/>
              <a:buAutoNum type="arabicPeriod"/>
            </a:pPr>
            <a:r>
              <a:rPr lang="ar-SA" sz="2800" smtClean="0">
                <a:latin typeface="Arial" charset="0"/>
              </a:rPr>
              <a:t> عندما يكون متخذ القرار ليس لديه معرفة بالاحتمالات أو لا يفهمها أو عندما يتحيز لمستوى معين من الاحتمالات فإن إجابته تكون متحيزة.</a:t>
            </a:r>
            <a:endParaRPr lang="en-US" sz="2800" smtClean="0">
              <a:latin typeface="Arial" charset="0"/>
              <a:cs typeface="Arial" charset="0"/>
            </a:endParaRPr>
          </a:p>
        </p:txBody>
      </p:sp>
      <p:sp>
        <p:nvSpPr>
          <p:cNvPr id="10957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0957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09580"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802ECEB2-2FFE-48AB-A9B8-8D879AE43BA2}" type="slidenum">
              <a:rPr lang="en-US" sz="1000">
                <a:latin typeface="+mn-lt"/>
                <a:cs typeface="+mn-cs"/>
              </a:rPr>
              <a:pPr algn="r" fontAlgn="auto">
                <a:spcBef>
                  <a:spcPts val="0"/>
                </a:spcBef>
                <a:spcAft>
                  <a:spcPts val="0"/>
                </a:spcAft>
                <a:defRPr/>
              </a:pPr>
              <a:t>133</a:t>
            </a:fld>
            <a:endParaRPr lang="en-US" sz="1000">
              <a:latin typeface="+mn-lt"/>
              <a:cs typeface="+mn-cs"/>
            </a:endParaRPr>
          </a:p>
        </p:txBody>
      </p:sp>
      <p:sp>
        <p:nvSpPr>
          <p:cNvPr id="110595" name="Rectangle 3"/>
          <p:cNvSpPr>
            <a:spLocks noGrp="1"/>
          </p:cNvSpPr>
          <p:nvPr>
            <p:ph type="body" sz="half" idx="4294967295"/>
          </p:nvPr>
        </p:nvSpPr>
        <p:spPr>
          <a:xfrm>
            <a:off x="228600" y="1600200"/>
            <a:ext cx="8382000" cy="4495800"/>
          </a:xfrm>
        </p:spPr>
        <p:txBody>
          <a:bodyPr/>
          <a:lstStyle/>
          <a:p>
            <a:pPr marL="547688" indent="-438150" algn="r" rtl="1">
              <a:lnSpc>
                <a:spcPct val="90000"/>
              </a:lnSpc>
              <a:buFont typeface="Wingdings 3" pitchFamily="18" charset="2"/>
              <a:buNone/>
            </a:pPr>
            <a:r>
              <a:rPr lang="ar-SA" sz="2400" b="1" dirty="0" smtClean="0">
                <a:solidFill>
                  <a:srgbClr val="0033CC"/>
                </a:solidFill>
              </a:rPr>
              <a:t>2. نظرية </a:t>
            </a:r>
            <a:r>
              <a:rPr lang="en-US" sz="2400" b="1" dirty="0" smtClean="0">
                <a:solidFill>
                  <a:srgbClr val="0033CC"/>
                </a:solidFill>
                <a:cs typeface="Arial" charset="0"/>
              </a:rPr>
              <a:t>VN-M</a:t>
            </a:r>
            <a:r>
              <a:rPr lang="ar-SA" sz="2400" b="1" dirty="0" smtClean="0">
                <a:solidFill>
                  <a:srgbClr val="0033CC"/>
                </a:solidFill>
              </a:rPr>
              <a:t> المعدلة  </a:t>
            </a:r>
            <a:r>
              <a:rPr lang="en-US" sz="2400" b="1" dirty="0" smtClean="0">
                <a:solidFill>
                  <a:srgbClr val="0033CC"/>
                </a:solidFill>
                <a:cs typeface="Arial" charset="0"/>
              </a:rPr>
              <a:t>Modified Van </a:t>
            </a:r>
            <a:r>
              <a:rPr lang="en-US" sz="2400" b="1" dirty="0" err="1" smtClean="0">
                <a:solidFill>
                  <a:srgbClr val="0033CC"/>
                </a:solidFill>
                <a:cs typeface="Arial" charset="0"/>
              </a:rPr>
              <a:t>Neuman</a:t>
            </a:r>
            <a:r>
              <a:rPr lang="en-US" sz="2400" b="1" dirty="0" smtClean="0">
                <a:solidFill>
                  <a:srgbClr val="0033CC"/>
                </a:solidFill>
                <a:cs typeface="Arial" charset="0"/>
              </a:rPr>
              <a:t> and </a:t>
            </a:r>
            <a:r>
              <a:rPr lang="en-US" sz="2400" b="1" dirty="0" err="1" smtClean="0">
                <a:solidFill>
                  <a:srgbClr val="0033CC"/>
                </a:solidFill>
                <a:cs typeface="Arial" charset="0"/>
              </a:rPr>
              <a:t>Maregensten</a:t>
            </a:r>
            <a:r>
              <a:rPr lang="en-US" sz="2400" b="1" dirty="0" smtClean="0">
                <a:solidFill>
                  <a:srgbClr val="0033CC"/>
                </a:solidFill>
                <a:cs typeface="Arial" charset="0"/>
              </a:rPr>
              <a:t> Approach</a:t>
            </a:r>
            <a:r>
              <a:rPr lang="en-US" sz="2300" dirty="0" smtClean="0"/>
              <a:t> </a:t>
            </a:r>
          </a:p>
          <a:p>
            <a:pPr marL="547688" indent="-438150" algn="r" rtl="1">
              <a:lnSpc>
                <a:spcPct val="90000"/>
              </a:lnSpc>
            </a:pPr>
            <a:r>
              <a:rPr lang="ar-SA" sz="2300" dirty="0" smtClean="0"/>
              <a:t>تعتمد هذه الطريقة على إيجاد مكافئ التأكد </a:t>
            </a:r>
            <a:r>
              <a:rPr lang="en-US" sz="2300" i="1" dirty="0" smtClean="0">
                <a:cs typeface="Arial" charset="0"/>
              </a:rPr>
              <a:t>Certainty Equivalent (CE)</a:t>
            </a:r>
            <a:r>
              <a:rPr lang="ar-SA" sz="2300" dirty="0" smtClean="0"/>
              <a:t> لمغامرة </a:t>
            </a:r>
            <a:r>
              <a:rPr lang="en-US" sz="2300" dirty="0" smtClean="0">
                <a:cs typeface="Arial" charset="0"/>
              </a:rPr>
              <a:t>)</a:t>
            </a:r>
            <a:r>
              <a:rPr lang="ar-SA" sz="2300" dirty="0" smtClean="0"/>
              <a:t> شراء لوترية) تحتوي على جانب للمخاطرة باحتمالات حدوث متساوية مناسب لها. </a:t>
            </a:r>
          </a:p>
          <a:p>
            <a:pPr marL="547688" indent="-438150" algn="r" rtl="1">
              <a:lnSpc>
                <a:spcPct val="90000"/>
              </a:lnSpc>
            </a:pPr>
            <a:r>
              <a:rPr lang="ar-SA" sz="2300" dirty="0" smtClean="0"/>
              <a:t>تعرف هذه الطريقة باسم </a:t>
            </a:r>
            <a:r>
              <a:rPr lang="en-US" sz="2300" i="1" dirty="0" smtClean="0">
                <a:cs typeface="Arial" charset="0"/>
              </a:rPr>
              <a:t>Equally Likely Certainty Equivalent (ELCE)</a:t>
            </a:r>
            <a:r>
              <a:rPr lang="ar-SA" sz="2300" dirty="0" smtClean="0"/>
              <a:t>. </a:t>
            </a:r>
          </a:p>
          <a:p>
            <a:pPr marL="547688" indent="-438150" algn="r" rtl="1">
              <a:lnSpc>
                <a:spcPct val="90000"/>
              </a:lnSpc>
            </a:pPr>
            <a:r>
              <a:rPr lang="ar-SA" sz="2300" dirty="0" smtClean="0"/>
              <a:t>مكافئ التأكد </a:t>
            </a:r>
            <a:r>
              <a:rPr lang="en-US" sz="2300" dirty="0" smtClean="0">
                <a:cs typeface="Arial" charset="0"/>
              </a:rPr>
              <a:t>(CE)</a:t>
            </a:r>
            <a:r>
              <a:rPr lang="ar-SA" sz="2300" dirty="0" smtClean="0"/>
              <a:t> يعرف بأنه  أكبر قيمة لكمية النقود التي يرضى بها متخذ القرار لشراء اللوترية. وفي هذه الحالة فإن قيمة المنفعة لمكافئ التأكد </a:t>
            </a:r>
            <a:r>
              <a:rPr lang="en-US" sz="2300" dirty="0" smtClean="0">
                <a:cs typeface="Arial" charset="0"/>
              </a:rPr>
              <a:t>U(CE)</a:t>
            </a:r>
            <a:r>
              <a:rPr lang="ar-SA" sz="2300" dirty="0" smtClean="0"/>
              <a:t> ستكون هي القيمة المتوقعة  للمنفعة من المخاطرة أو المغامرة. </a:t>
            </a:r>
          </a:p>
          <a:p>
            <a:pPr marL="547688" indent="-438150" algn="r" rtl="1">
              <a:lnSpc>
                <a:spcPct val="90000"/>
              </a:lnSpc>
            </a:pPr>
            <a:r>
              <a:rPr lang="ar-SA" sz="2300" dirty="0" smtClean="0"/>
              <a:t>ويمكن الحصول على نقاط أخرى بافتراض مغامرة جديدة (لوتارية جديدة من أسوء النواتج ومكافئ التأكد السابق مثلاً وباحتمالات متساوية، أو أخرى بها أحسن النواتج ومكافئ التأكد السابق كنواتج للمغامرة الجديدة)</a:t>
            </a:r>
            <a:r>
              <a:rPr lang="en-US" sz="2300" dirty="0" smtClean="0"/>
              <a:t> </a:t>
            </a:r>
            <a:r>
              <a:rPr lang="ar-SA" sz="2800" dirty="0" smtClean="0">
                <a:latin typeface="Arial" charset="0"/>
              </a:rPr>
              <a:t>.</a:t>
            </a:r>
            <a:endParaRPr lang="en-US" sz="2800" dirty="0" smtClean="0">
              <a:latin typeface="Arial" charset="0"/>
              <a:cs typeface="Arial" charset="0"/>
            </a:endParaRPr>
          </a:p>
        </p:txBody>
      </p:sp>
      <p:sp>
        <p:nvSpPr>
          <p:cNvPr id="11059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059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5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5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6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6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60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6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0604"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79EA0926-9135-48C0-8BA0-57549EB1D04C}" type="slidenum">
              <a:rPr lang="en-US" sz="1000">
                <a:latin typeface="+mn-lt"/>
                <a:cs typeface="+mn-cs"/>
              </a:rPr>
              <a:pPr algn="r" fontAlgn="auto">
                <a:spcBef>
                  <a:spcPts val="0"/>
                </a:spcBef>
                <a:spcAft>
                  <a:spcPts val="0"/>
                </a:spcAft>
                <a:defRPr/>
              </a:pPr>
              <a:t>134</a:t>
            </a:fld>
            <a:endParaRPr lang="en-US" sz="1000">
              <a:latin typeface="+mn-lt"/>
              <a:cs typeface="+mn-cs"/>
            </a:endParaRPr>
          </a:p>
        </p:txBody>
      </p:sp>
      <p:sp>
        <p:nvSpPr>
          <p:cNvPr id="111619" name="Rectangle 3"/>
          <p:cNvSpPr>
            <a:spLocks noGrp="1"/>
          </p:cNvSpPr>
          <p:nvPr>
            <p:ph type="body" sz="half" idx="4294967295"/>
          </p:nvPr>
        </p:nvSpPr>
        <p:spPr>
          <a:xfrm>
            <a:off x="228600" y="1600200"/>
            <a:ext cx="8382000" cy="4495800"/>
          </a:xfrm>
        </p:spPr>
        <p:txBody>
          <a:bodyPr/>
          <a:lstStyle/>
          <a:p>
            <a:pPr marL="547688" indent="-438150" algn="r" rtl="1">
              <a:lnSpc>
                <a:spcPct val="90000"/>
              </a:lnSpc>
            </a:pPr>
            <a:r>
              <a:rPr lang="ar-SA" sz="2300" smtClean="0"/>
              <a:t>وميزة طريقة </a:t>
            </a:r>
            <a:r>
              <a:rPr lang="en-US" sz="2300" smtClean="0">
                <a:cs typeface="Arial" charset="0"/>
              </a:rPr>
              <a:t>ELCE</a:t>
            </a:r>
            <a:r>
              <a:rPr lang="ar-SA" sz="2300" smtClean="0"/>
              <a:t> أنها تتغلب على تحيز متخذي القرار للاحتمال في أسلوب المراجعة الأمثل، وذلك بأخذ احتمالات  </a:t>
            </a:r>
            <a:r>
              <a:rPr lang="en-US" sz="2300" smtClean="0">
                <a:cs typeface="Arial" charset="0"/>
              </a:rPr>
              <a:t>0.5 </a:t>
            </a:r>
            <a:r>
              <a:rPr lang="ar-SA" sz="2300" smtClean="0"/>
              <a:t> لنواتج المغامرة بالإضافة إلى أنها لا تتطلب درجة الدقة للتنبؤ المطلوبة عند تغير مستويات الاحتمالات في أسلوب المراجعة الأمثل.</a:t>
            </a:r>
          </a:p>
          <a:p>
            <a:pPr marL="547688" indent="-438150" algn="r" rtl="1">
              <a:lnSpc>
                <a:spcPct val="90000"/>
              </a:lnSpc>
            </a:pPr>
            <a:r>
              <a:rPr lang="ar-SA" sz="2300" smtClean="0"/>
              <a:t>باستخدام مغامرة المثال السابق، وباستخادم  نظرية الاحتمال الطبيعي حيث </a:t>
            </a:r>
            <a:r>
              <a:rPr lang="en-US" sz="2300" i="1" smtClean="0">
                <a:cs typeface="Arial" charset="0"/>
              </a:rPr>
              <a:t>P=(1-P)=0.5</a:t>
            </a:r>
            <a:r>
              <a:rPr lang="ar-SA" sz="2300" smtClean="0"/>
              <a:t> لكل من عوائد المغامرة (المخاطرة)،  نسال متخذ القرار تحديد مبلغ معين (كاش مؤكد)  يكون عنده متخذ القرار في حالة سواء بين بديلين أي سواء بين اختار الدخول في المغامرة أو تلقي كاش مؤكد، وعلى ضوء تساوي احتمالات نواتج المغامرة نوجد قيمة دالة المنفعة، ثم نبدأ مرة أخرى باستخدام قيمة الكاش المؤكد من النتيجة السابقة كأحد نواتج مغامرة جديدة تالية ومع باقي نقاط المغامرة السابقة، ومن ثم تحديد كاش مؤكد جديد وهكذا. ثم تستخدم قاعدة السواء بين منفعة الكاش المؤكد  مع المنفعة المتوقعة من المغامرة في اشتقاق دالة المنفعة لمتخذ القرار.</a:t>
            </a:r>
            <a:r>
              <a:rPr lang="en-US" sz="2300" smtClean="0"/>
              <a:t>  </a:t>
            </a:r>
          </a:p>
        </p:txBody>
      </p:sp>
      <p:sp>
        <p:nvSpPr>
          <p:cNvPr id="111620"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1621"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1628"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D89C9B99-81EA-49E0-9897-4EDDBDE37F04}" type="slidenum">
              <a:rPr lang="en-US" sz="1000">
                <a:latin typeface="+mn-lt"/>
                <a:cs typeface="+mn-cs"/>
              </a:rPr>
              <a:pPr algn="r" fontAlgn="auto">
                <a:spcBef>
                  <a:spcPts val="0"/>
                </a:spcBef>
                <a:spcAft>
                  <a:spcPts val="0"/>
                </a:spcAft>
                <a:defRPr/>
              </a:pPr>
              <a:t>135</a:t>
            </a:fld>
            <a:endParaRPr lang="en-US" sz="1000">
              <a:latin typeface="+mn-lt"/>
              <a:cs typeface="+mn-cs"/>
            </a:endParaRPr>
          </a:p>
        </p:txBody>
      </p:sp>
      <p:sp>
        <p:nvSpPr>
          <p:cNvPr id="112643" name="Rectangle 3"/>
          <p:cNvSpPr>
            <a:spLocks noGrp="1"/>
          </p:cNvSpPr>
          <p:nvPr>
            <p:ph type="body" sz="half" idx="4294967295"/>
          </p:nvPr>
        </p:nvSpPr>
        <p:spPr>
          <a:xfrm>
            <a:off x="228600" y="1600200"/>
            <a:ext cx="8382000" cy="4495800"/>
          </a:xfrm>
        </p:spPr>
        <p:txBody>
          <a:bodyPr/>
          <a:lstStyle/>
          <a:p>
            <a:pPr marL="547688" indent="-438150" algn="r" rtl="1"/>
            <a:r>
              <a:rPr lang="ar-SA" sz="2300" smtClean="0"/>
              <a:t>شجرة القرار التالية توضح بعض هذه الخطوات ( من المغامرة </a:t>
            </a:r>
            <a:r>
              <a:rPr lang="en-US" sz="2300" i="1" smtClean="0">
                <a:cs typeface="Arial" charset="0"/>
              </a:rPr>
              <a:t>Q1</a:t>
            </a:r>
            <a:r>
              <a:rPr lang="ar-SA" sz="2300" smtClean="0"/>
              <a:t> إلى </a:t>
            </a:r>
            <a:r>
              <a:rPr lang="en-US" sz="2300" i="1" smtClean="0">
                <a:cs typeface="Arial" charset="0"/>
              </a:rPr>
              <a:t>Q7</a:t>
            </a:r>
            <a:r>
              <a:rPr lang="ar-SA" sz="2300" smtClean="0"/>
              <a:t>): </a:t>
            </a:r>
            <a:endParaRPr lang="en-US" sz="2300" smtClean="0"/>
          </a:p>
        </p:txBody>
      </p:sp>
      <p:sp>
        <p:nvSpPr>
          <p:cNvPr id="112644"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2645"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4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5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5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652"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pSp>
        <p:nvGrpSpPr>
          <p:cNvPr id="112653" name="Group 13"/>
          <p:cNvGrpSpPr>
            <a:grpSpLocks noChangeAspect="1"/>
          </p:cNvGrpSpPr>
          <p:nvPr/>
        </p:nvGrpSpPr>
        <p:grpSpPr bwMode="auto">
          <a:xfrm>
            <a:off x="1219200" y="2209800"/>
            <a:ext cx="6858000" cy="3886200"/>
            <a:chOff x="1826" y="7389"/>
            <a:chExt cx="8280" cy="5580"/>
          </a:xfrm>
        </p:grpSpPr>
        <p:sp>
          <p:nvSpPr>
            <p:cNvPr id="112654" name="AutoShape 14"/>
            <p:cNvSpPr>
              <a:spLocks noChangeAspect="1" noChangeArrowheads="1"/>
            </p:cNvSpPr>
            <p:nvPr/>
          </p:nvSpPr>
          <p:spPr bwMode="auto">
            <a:xfrm>
              <a:off x="1826" y="7389"/>
              <a:ext cx="8280" cy="5580"/>
            </a:xfrm>
            <a:prstGeom prst="rect">
              <a:avLst/>
            </a:prstGeom>
            <a:noFill/>
            <a:ln w="9525">
              <a:noFill/>
              <a:miter lim="800000"/>
              <a:headEnd/>
              <a:tailEnd/>
            </a:ln>
          </p:spPr>
          <p:txBody>
            <a:bodyPr/>
            <a:lstStyle/>
            <a:p>
              <a:endParaRPr lang="ar-SA"/>
            </a:p>
          </p:txBody>
        </p:sp>
        <p:sp>
          <p:nvSpPr>
            <p:cNvPr id="112655" name="Text Box 15"/>
            <p:cNvSpPr txBox="1">
              <a:spLocks noChangeArrowheads="1"/>
            </p:cNvSpPr>
            <p:nvPr/>
          </p:nvSpPr>
          <p:spPr bwMode="auto">
            <a:xfrm>
              <a:off x="5066" y="7569"/>
              <a:ext cx="180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1</a:t>
              </a:r>
              <a:r>
                <a:rPr lang="en-US" sz="1200" i="1">
                  <a:latin typeface="Times New Roman" pitchFamily="18" charset="0"/>
                </a:rPr>
                <a:t> (1</a:t>
              </a:r>
              <a:r>
                <a:rPr lang="en-US" sz="1200" i="1" baseline="30000">
                  <a:latin typeface="Times New Roman" pitchFamily="18" charset="0"/>
                </a:rPr>
                <a:t>st</a:t>
              </a:r>
              <a:r>
                <a:rPr lang="en-US" sz="1200" i="1">
                  <a:latin typeface="Times New Roman" pitchFamily="18" charset="0"/>
                </a:rPr>
                <a:t> game)</a:t>
              </a:r>
            </a:p>
            <a:p>
              <a:pPr algn="ctr"/>
              <a:r>
                <a:rPr lang="en-US" sz="1200" i="1">
                  <a:latin typeface="Times New Roman" pitchFamily="18" charset="0"/>
                </a:rPr>
                <a:t>(a , b) ≡c</a:t>
              </a:r>
              <a:endParaRPr lang="en-US"/>
            </a:p>
          </p:txBody>
        </p:sp>
        <p:sp>
          <p:nvSpPr>
            <p:cNvPr id="112656" name="Text Box 16"/>
            <p:cNvSpPr txBox="1">
              <a:spLocks noChangeArrowheads="1"/>
            </p:cNvSpPr>
            <p:nvPr/>
          </p:nvSpPr>
          <p:spPr bwMode="auto">
            <a:xfrm>
              <a:off x="4346" y="8469"/>
              <a:ext cx="3420" cy="360"/>
            </a:xfrm>
            <a:prstGeom prst="rect">
              <a:avLst/>
            </a:prstGeom>
            <a:noFill/>
            <a:ln w="9525" algn="ctr">
              <a:noFill/>
              <a:miter lim="800000"/>
              <a:headEnd/>
              <a:tailEnd/>
            </a:ln>
          </p:spPr>
          <p:txBody>
            <a:bodyPr/>
            <a:lstStyle/>
            <a:p>
              <a:r>
                <a:rPr lang="en-US" sz="1000" baseline="30000">
                  <a:latin typeface="Times New Roman" pitchFamily="18" charset="0"/>
                </a:rPr>
                <a:t>$</a:t>
              </a:r>
              <a:r>
                <a:rPr lang="en-US" sz="1000">
                  <a:latin typeface="Times New Roman" pitchFamily="18" charset="0"/>
                </a:rPr>
                <a:t>0                  </a:t>
              </a:r>
              <a:r>
                <a:rPr lang="en-US" sz="1000" baseline="30000">
                  <a:latin typeface="Times New Roman" pitchFamily="18" charset="0"/>
                </a:rPr>
                <a:t>$</a:t>
              </a:r>
              <a:r>
                <a:rPr lang="en-US" sz="1000">
                  <a:latin typeface="Times New Roman" pitchFamily="18" charset="0"/>
                </a:rPr>
                <a:t>10000          </a:t>
              </a:r>
              <a:r>
                <a:rPr lang="en-US" sz="1000" baseline="30000">
                  <a:latin typeface="Times New Roman" pitchFamily="18" charset="0"/>
                </a:rPr>
                <a:t>$</a:t>
              </a:r>
              <a:r>
                <a:rPr lang="en-US" sz="1000">
                  <a:latin typeface="Times New Roman" pitchFamily="18" charset="0"/>
                </a:rPr>
                <a:t>2300</a:t>
              </a:r>
              <a:endParaRPr lang="en-US"/>
            </a:p>
          </p:txBody>
        </p:sp>
        <p:sp>
          <p:nvSpPr>
            <p:cNvPr id="112657" name="Line 17"/>
            <p:cNvSpPr>
              <a:spLocks noChangeShapeType="1"/>
            </p:cNvSpPr>
            <p:nvPr/>
          </p:nvSpPr>
          <p:spPr bwMode="auto">
            <a:xfrm flipH="1">
              <a:off x="4346" y="8829"/>
              <a:ext cx="1620" cy="720"/>
            </a:xfrm>
            <a:prstGeom prst="line">
              <a:avLst/>
            </a:prstGeom>
            <a:noFill/>
            <a:ln w="9525">
              <a:solidFill>
                <a:srgbClr val="000000"/>
              </a:solidFill>
              <a:round/>
              <a:headEnd/>
              <a:tailEnd type="triangle" w="med" len="med"/>
            </a:ln>
          </p:spPr>
          <p:txBody>
            <a:bodyPr/>
            <a:lstStyle/>
            <a:p>
              <a:endParaRPr lang="en-US"/>
            </a:p>
          </p:txBody>
        </p:sp>
        <p:sp>
          <p:nvSpPr>
            <p:cNvPr id="112658" name="Line 18"/>
            <p:cNvSpPr>
              <a:spLocks noChangeShapeType="1"/>
            </p:cNvSpPr>
            <p:nvPr/>
          </p:nvSpPr>
          <p:spPr bwMode="auto">
            <a:xfrm>
              <a:off x="5966" y="8829"/>
              <a:ext cx="1140" cy="720"/>
            </a:xfrm>
            <a:prstGeom prst="line">
              <a:avLst/>
            </a:prstGeom>
            <a:noFill/>
            <a:ln w="9525">
              <a:solidFill>
                <a:srgbClr val="000000"/>
              </a:solidFill>
              <a:round/>
              <a:headEnd/>
              <a:tailEnd type="triangle" w="med" len="med"/>
            </a:ln>
          </p:spPr>
          <p:txBody>
            <a:bodyPr/>
            <a:lstStyle/>
            <a:p>
              <a:endParaRPr lang="en-US"/>
            </a:p>
          </p:txBody>
        </p:sp>
        <p:sp>
          <p:nvSpPr>
            <p:cNvPr id="112659" name="Text Box 19"/>
            <p:cNvSpPr txBox="1">
              <a:spLocks noChangeArrowheads="1"/>
            </p:cNvSpPr>
            <p:nvPr/>
          </p:nvSpPr>
          <p:spPr bwMode="auto">
            <a:xfrm>
              <a:off x="3146" y="9549"/>
              <a:ext cx="180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2</a:t>
              </a:r>
              <a:r>
                <a:rPr lang="en-US" sz="1200" i="1">
                  <a:latin typeface="Times New Roman" pitchFamily="18" charset="0"/>
                </a:rPr>
                <a:t>(2</a:t>
              </a:r>
              <a:r>
                <a:rPr lang="en-US" sz="1200" i="1" baseline="30000">
                  <a:latin typeface="Times New Roman" pitchFamily="18" charset="0"/>
                </a:rPr>
                <a:t>ed</a:t>
              </a:r>
              <a:r>
                <a:rPr lang="en-US" sz="1200" i="1">
                  <a:latin typeface="Times New Roman" pitchFamily="18" charset="0"/>
                </a:rPr>
                <a:t>game)</a:t>
              </a:r>
            </a:p>
            <a:p>
              <a:pPr algn="ctr"/>
              <a:r>
                <a:rPr lang="en-US" sz="1200" i="1">
                  <a:latin typeface="Times New Roman" pitchFamily="18" charset="0"/>
                </a:rPr>
                <a:t>(a , c) ≡d</a:t>
              </a:r>
              <a:endParaRPr lang="en-US"/>
            </a:p>
          </p:txBody>
        </p:sp>
        <p:sp>
          <p:nvSpPr>
            <p:cNvPr id="112660" name="Text Box 20"/>
            <p:cNvSpPr txBox="1">
              <a:spLocks noChangeArrowheads="1"/>
            </p:cNvSpPr>
            <p:nvPr/>
          </p:nvSpPr>
          <p:spPr bwMode="auto">
            <a:xfrm>
              <a:off x="6266" y="9549"/>
              <a:ext cx="180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3</a:t>
              </a:r>
              <a:r>
                <a:rPr lang="en-US" sz="1200" i="1">
                  <a:latin typeface="Times New Roman" pitchFamily="18" charset="0"/>
                </a:rPr>
                <a:t> (1</a:t>
              </a:r>
              <a:r>
                <a:rPr lang="en-US" sz="1200" i="1" baseline="30000">
                  <a:latin typeface="Times New Roman" pitchFamily="18" charset="0"/>
                </a:rPr>
                <a:t>ed</a:t>
              </a:r>
              <a:r>
                <a:rPr lang="en-US" sz="1200" i="1">
                  <a:latin typeface="Times New Roman" pitchFamily="18" charset="0"/>
                </a:rPr>
                <a:t> game)</a:t>
              </a:r>
            </a:p>
            <a:p>
              <a:pPr algn="ctr"/>
              <a:r>
                <a:rPr lang="en-US" sz="1200" i="1">
                  <a:latin typeface="Times New Roman" pitchFamily="18" charset="0"/>
                </a:rPr>
                <a:t>(c , b) ≡e</a:t>
              </a:r>
              <a:endParaRPr lang="en-US"/>
            </a:p>
          </p:txBody>
        </p:sp>
        <p:sp>
          <p:nvSpPr>
            <p:cNvPr id="112661" name="Text Box 21"/>
            <p:cNvSpPr txBox="1">
              <a:spLocks noChangeArrowheads="1"/>
            </p:cNvSpPr>
            <p:nvPr/>
          </p:nvSpPr>
          <p:spPr bwMode="auto">
            <a:xfrm>
              <a:off x="2786" y="10269"/>
              <a:ext cx="252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0             </a:t>
              </a:r>
              <a:r>
                <a:rPr lang="en-US" sz="900" baseline="30000">
                  <a:latin typeface="Times New Roman" pitchFamily="18" charset="0"/>
                </a:rPr>
                <a:t>$</a:t>
              </a:r>
              <a:r>
                <a:rPr lang="en-US" sz="900">
                  <a:latin typeface="Times New Roman" pitchFamily="18" charset="0"/>
                </a:rPr>
                <a:t>2300          </a:t>
              </a:r>
              <a:r>
                <a:rPr lang="en-US" sz="900" baseline="30000">
                  <a:latin typeface="Times New Roman" pitchFamily="18" charset="0"/>
                </a:rPr>
                <a:t>$</a:t>
              </a:r>
              <a:r>
                <a:rPr lang="en-US" sz="900">
                  <a:latin typeface="Times New Roman" pitchFamily="18" charset="0"/>
                </a:rPr>
                <a:t>900</a:t>
              </a:r>
              <a:endParaRPr lang="en-US"/>
            </a:p>
          </p:txBody>
        </p:sp>
        <p:sp>
          <p:nvSpPr>
            <p:cNvPr id="112662" name="Text Box 22"/>
            <p:cNvSpPr txBox="1">
              <a:spLocks noChangeArrowheads="1"/>
            </p:cNvSpPr>
            <p:nvPr/>
          </p:nvSpPr>
          <p:spPr bwMode="auto">
            <a:xfrm>
              <a:off x="5786" y="10269"/>
              <a:ext cx="288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2300            </a:t>
              </a:r>
              <a:r>
                <a:rPr lang="en-US" sz="900" baseline="30000">
                  <a:latin typeface="Times New Roman" pitchFamily="18" charset="0"/>
                </a:rPr>
                <a:t>$</a:t>
              </a:r>
              <a:r>
                <a:rPr lang="en-US" sz="900">
                  <a:latin typeface="Times New Roman" pitchFamily="18" charset="0"/>
                </a:rPr>
                <a:t>10000          </a:t>
              </a:r>
              <a:r>
                <a:rPr lang="en-US" sz="900" baseline="30000">
                  <a:latin typeface="Times New Roman" pitchFamily="18" charset="0"/>
                </a:rPr>
                <a:t>$</a:t>
              </a:r>
              <a:r>
                <a:rPr lang="en-US" sz="900">
                  <a:latin typeface="Times New Roman" pitchFamily="18" charset="0"/>
                </a:rPr>
                <a:t>6000</a:t>
              </a:r>
              <a:endParaRPr lang="en-US"/>
            </a:p>
          </p:txBody>
        </p:sp>
        <p:sp>
          <p:nvSpPr>
            <p:cNvPr id="112663" name="Line 23"/>
            <p:cNvSpPr>
              <a:spLocks noChangeShapeType="1"/>
            </p:cNvSpPr>
            <p:nvPr/>
          </p:nvSpPr>
          <p:spPr bwMode="auto">
            <a:xfrm flipH="1">
              <a:off x="2906" y="10629"/>
              <a:ext cx="1080" cy="720"/>
            </a:xfrm>
            <a:prstGeom prst="line">
              <a:avLst/>
            </a:prstGeom>
            <a:noFill/>
            <a:ln w="9525">
              <a:solidFill>
                <a:srgbClr val="000000"/>
              </a:solidFill>
              <a:round/>
              <a:headEnd/>
              <a:tailEnd type="triangle" w="med" len="med"/>
            </a:ln>
          </p:spPr>
          <p:txBody>
            <a:bodyPr/>
            <a:lstStyle/>
            <a:p>
              <a:endParaRPr lang="en-US"/>
            </a:p>
          </p:txBody>
        </p:sp>
        <p:sp>
          <p:nvSpPr>
            <p:cNvPr id="112664" name="Line 24"/>
            <p:cNvSpPr>
              <a:spLocks noChangeShapeType="1"/>
            </p:cNvSpPr>
            <p:nvPr/>
          </p:nvSpPr>
          <p:spPr bwMode="auto">
            <a:xfrm>
              <a:off x="3986" y="10629"/>
              <a:ext cx="840" cy="720"/>
            </a:xfrm>
            <a:prstGeom prst="line">
              <a:avLst/>
            </a:prstGeom>
            <a:noFill/>
            <a:ln w="9525">
              <a:solidFill>
                <a:srgbClr val="000000"/>
              </a:solidFill>
              <a:round/>
              <a:headEnd/>
              <a:tailEnd type="triangle" w="med" len="med"/>
            </a:ln>
          </p:spPr>
          <p:txBody>
            <a:bodyPr/>
            <a:lstStyle/>
            <a:p>
              <a:endParaRPr lang="en-US"/>
            </a:p>
          </p:txBody>
        </p:sp>
        <p:sp>
          <p:nvSpPr>
            <p:cNvPr id="112665" name="Line 25"/>
            <p:cNvSpPr>
              <a:spLocks noChangeShapeType="1"/>
            </p:cNvSpPr>
            <p:nvPr/>
          </p:nvSpPr>
          <p:spPr bwMode="auto">
            <a:xfrm flipH="1">
              <a:off x="6866" y="10629"/>
              <a:ext cx="1080" cy="720"/>
            </a:xfrm>
            <a:prstGeom prst="line">
              <a:avLst/>
            </a:prstGeom>
            <a:noFill/>
            <a:ln w="9525">
              <a:solidFill>
                <a:srgbClr val="000000"/>
              </a:solidFill>
              <a:round/>
              <a:headEnd/>
              <a:tailEnd type="triangle" w="med" len="med"/>
            </a:ln>
          </p:spPr>
          <p:txBody>
            <a:bodyPr/>
            <a:lstStyle/>
            <a:p>
              <a:endParaRPr lang="en-US"/>
            </a:p>
          </p:txBody>
        </p:sp>
        <p:sp>
          <p:nvSpPr>
            <p:cNvPr id="112666" name="Line 26"/>
            <p:cNvSpPr>
              <a:spLocks noChangeShapeType="1"/>
            </p:cNvSpPr>
            <p:nvPr/>
          </p:nvSpPr>
          <p:spPr bwMode="auto">
            <a:xfrm>
              <a:off x="7946" y="10629"/>
              <a:ext cx="960" cy="720"/>
            </a:xfrm>
            <a:prstGeom prst="line">
              <a:avLst/>
            </a:prstGeom>
            <a:noFill/>
            <a:ln w="9525">
              <a:solidFill>
                <a:srgbClr val="000000"/>
              </a:solidFill>
              <a:round/>
              <a:headEnd/>
              <a:tailEnd type="triangle" w="med" len="med"/>
            </a:ln>
          </p:spPr>
          <p:txBody>
            <a:bodyPr/>
            <a:lstStyle/>
            <a:p>
              <a:endParaRPr lang="en-US"/>
            </a:p>
          </p:txBody>
        </p:sp>
        <p:sp>
          <p:nvSpPr>
            <p:cNvPr id="112667" name="Text Box 27"/>
            <p:cNvSpPr txBox="1">
              <a:spLocks noChangeArrowheads="1"/>
            </p:cNvSpPr>
            <p:nvPr/>
          </p:nvSpPr>
          <p:spPr bwMode="auto">
            <a:xfrm>
              <a:off x="2066" y="11349"/>
              <a:ext cx="162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4</a:t>
              </a:r>
              <a:r>
                <a:rPr lang="en-US" sz="1200" i="1">
                  <a:latin typeface="Times New Roman" pitchFamily="18" charset="0"/>
                </a:rPr>
                <a:t>(game)</a:t>
              </a:r>
            </a:p>
            <a:p>
              <a:pPr algn="ctr"/>
              <a:r>
                <a:rPr lang="en-US" sz="1200" i="1">
                  <a:latin typeface="Times New Roman" pitchFamily="18" charset="0"/>
                </a:rPr>
                <a:t>(a , d) ≡f</a:t>
              </a:r>
              <a:endParaRPr lang="en-US"/>
            </a:p>
          </p:txBody>
        </p:sp>
        <p:sp>
          <p:nvSpPr>
            <p:cNvPr id="112668" name="Text Box 28"/>
            <p:cNvSpPr txBox="1">
              <a:spLocks noChangeArrowheads="1"/>
            </p:cNvSpPr>
            <p:nvPr/>
          </p:nvSpPr>
          <p:spPr bwMode="auto">
            <a:xfrm>
              <a:off x="3986" y="11349"/>
              <a:ext cx="162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5</a:t>
              </a:r>
              <a:r>
                <a:rPr lang="en-US" sz="1200" i="1">
                  <a:latin typeface="Times New Roman" pitchFamily="18" charset="0"/>
                </a:rPr>
                <a:t> (game)</a:t>
              </a:r>
            </a:p>
            <a:p>
              <a:pPr algn="ctr"/>
              <a:r>
                <a:rPr lang="en-US" sz="1200" i="1">
                  <a:latin typeface="Times New Roman" pitchFamily="18" charset="0"/>
                </a:rPr>
                <a:t>(d , c) ≡g</a:t>
              </a:r>
              <a:endParaRPr lang="en-US"/>
            </a:p>
          </p:txBody>
        </p:sp>
        <p:sp>
          <p:nvSpPr>
            <p:cNvPr id="112669" name="Text Box 29"/>
            <p:cNvSpPr txBox="1">
              <a:spLocks noChangeArrowheads="1"/>
            </p:cNvSpPr>
            <p:nvPr/>
          </p:nvSpPr>
          <p:spPr bwMode="auto">
            <a:xfrm>
              <a:off x="5906" y="11349"/>
              <a:ext cx="162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6</a:t>
              </a:r>
              <a:r>
                <a:rPr lang="en-US" sz="1200" i="1">
                  <a:latin typeface="Times New Roman" pitchFamily="18" charset="0"/>
                </a:rPr>
                <a:t> (game)</a:t>
              </a:r>
            </a:p>
            <a:p>
              <a:pPr algn="ctr"/>
              <a:r>
                <a:rPr lang="en-US" sz="1200" i="1">
                  <a:latin typeface="Times New Roman" pitchFamily="18" charset="0"/>
                </a:rPr>
                <a:t>( c, e) ≡h</a:t>
              </a:r>
              <a:endParaRPr lang="en-US"/>
            </a:p>
          </p:txBody>
        </p:sp>
        <p:sp>
          <p:nvSpPr>
            <p:cNvPr id="112670" name="Text Box 30"/>
            <p:cNvSpPr txBox="1">
              <a:spLocks noChangeArrowheads="1"/>
            </p:cNvSpPr>
            <p:nvPr/>
          </p:nvSpPr>
          <p:spPr bwMode="auto">
            <a:xfrm>
              <a:off x="8126" y="11349"/>
              <a:ext cx="1620" cy="720"/>
            </a:xfrm>
            <a:prstGeom prst="rect">
              <a:avLst/>
            </a:prstGeom>
            <a:noFill/>
            <a:ln w="9525" algn="ctr">
              <a:noFill/>
              <a:miter lim="800000"/>
              <a:headEnd/>
              <a:tailEnd/>
            </a:ln>
          </p:spPr>
          <p:txBody>
            <a:bodyPr/>
            <a:lstStyle/>
            <a:p>
              <a:pPr algn="ctr"/>
              <a:r>
                <a:rPr lang="en-US" sz="1200" i="1">
                  <a:latin typeface="Times New Roman" pitchFamily="18" charset="0"/>
                </a:rPr>
                <a:t>Q</a:t>
              </a:r>
              <a:r>
                <a:rPr lang="en-US" sz="1200" i="1" baseline="-25000">
                  <a:latin typeface="Times New Roman" pitchFamily="18" charset="0"/>
                </a:rPr>
                <a:t>7</a:t>
              </a:r>
              <a:r>
                <a:rPr lang="en-US" sz="1200" i="1">
                  <a:latin typeface="Times New Roman" pitchFamily="18" charset="0"/>
                </a:rPr>
                <a:t> (game)</a:t>
              </a:r>
            </a:p>
            <a:p>
              <a:pPr algn="ctr"/>
              <a:r>
                <a:rPr lang="en-US" sz="1200" i="1">
                  <a:latin typeface="Times New Roman" pitchFamily="18" charset="0"/>
                </a:rPr>
                <a:t>(e ,b) ≡i</a:t>
              </a:r>
              <a:endParaRPr lang="en-US"/>
            </a:p>
          </p:txBody>
        </p:sp>
        <p:sp>
          <p:nvSpPr>
            <p:cNvPr id="112671" name="Text Box 31"/>
            <p:cNvSpPr txBox="1">
              <a:spLocks noChangeArrowheads="1"/>
            </p:cNvSpPr>
            <p:nvPr/>
          </p:nvSpPr>
          <p:spPr bwMode="auto">
            <a:xfrm>
              <a:off x="2006" y="12069"/>
              <a:ext cx="222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0       </a:t>
              </a:r>
              <a:r>
                <a:rPr lang="en-US" sz="900" baseline="30000">
                  <a:latin typeface="Times New Roman" pitchFamily="18" charset="0"/>
                </a:rPr>
                <a:t>$</a:t>
              </a:r>
              <a:r>
                <a:rPr lang="en-US" sz="900">
                  <a:latin typeface="Times New Roman" pitchFamily="18" charset="0"/>
                </a:rPr>
                <a:t>900      </a:t>
              </a:r>
              <a:r>
                <a:rPr lang="en-US" sz="900" baseline="30000">
                  <a:latin typeface="Times New Roman" pitchFamily="18" charset="0"/>
                </a:rPr>
                <a:t>$</a:t>
              </a:r>
              <a:r>
                <a:rPr lang="en-US" sz="900">
                  <a:latin typeface="Times New Roman" pitchFamily="18" charset="0"/>
                </a:rPr>
                <a:t>300</a:t>
              </a:r>
              <a:endParaRPr lang="en-US"/>
            </a:p>
          </p:txBody>
        </p:sp>
        <p:sp>
          <p:nvSpPr>
            <p:cNvPr id="112672" name="Text Box 32"/>
            <p:cNvSpPr txBox="1">
              <a:spLocks noChangeArrowheads="1"/>
            </p:cNvSpPr>
            <p:nvPr/>
          </p:nvSpPr>
          <p:spPr bwMode="auto">
            <a:xfrm>
              <a:off x="3746" y="12069"/>
              <a:ext cx="216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900      </a:t>
              </a:r>
              <a:r>
                <a:rPr lang="en-US" sz="900" baseline="30000">
                  <a:latin typeface="Times New Roman" pitchFamily="18" charset="0"/>
                </a:rPr>
                <a:t>$</a:t>
              </a:r>
              <a:r>
                <a:rPr lang="en-US" sz="900">
                  <a:latin typeface="Times New Roman" pitchFamily="18" charset="0"/>
                </a:rPr>
                <a:t>2300      </a:t>
              </a:r>
              <a:r>
                <a:rPr lang="en-US" sz="900" baseline="30000">
                  <a:latin typeface="Times New Roman" pitchFamily="18" charset="0"/>
                </a:rPr>
                <a:t>$</a:t>
              </a:r>
              <a:r>
                <a:rPr lang="en-US" sz="900">
                  <a:latin typeface="Times New Roman" pitchFamily="18" charset="0"/>
                </a:rPr>
                <a:t>1220</a:t>
              </a:r>
              <a:endParaRPr lang="en-US"/>
            </a:p>
          </p:txBody>
        </p:sp>
        <p:sp>
          <p:nvSpPr>
            <p:cNvPr id="112673" name="Text Box 33"/>
            <p:cNvSpPr txBox="1">
              <a:spLocks noChangeArrowheads="1"/>
            </p:cNvSpPr>
            <p:nvPr/>
          </p:nvSpPr>
          <p:spPr bwMode="auto">
            <a:xfrm>
              <a:off x="5666" y="12069"/>
              <a:ext cx="228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2300      </a:t>
              </a:r>
              <a:r>
                <a:rPr lang="en-US" sz="900" baseline="30000">
                  <a:latin typeface="Times New Roman" pitchFamily="18" charset="0"/>
                </a:rPr>
                <a:t>$</a:t>
              </a:r>
              <a:r>
                <a:rPr lang="en-US" sz="900">
                  <a:latin typeface="Times New Roman" pitchFamily="18" charset="0"/>
                </a:rPr>
                <a:t>6000    </a:t>
              </a:r>
              <a:r>
                <a:rPr lang="en-US" sz="900" baseline="30000">
                  <a:latin typeface="Times New Roman" pitchFamily="18" charset="0"/>
                </a:rPr>
                <a:t>$</a:t>
              </a:r>
              <a:r>
                <a:rPr lang="en-US" sz="900">
                  <a:latin typeface="Times New Roman" pitchFamily="18" charset="0"/>
                </a:rPr>
                <a:t>42000</a:t>
              </a:r>
              <a:endParaRPr lang="en-US"/>
            </a:p>
          </p:txBody>
        </p:sp>
        <p:sp>
          <p:nvSpPr>
            <p:cNvPr id="112674" name="Text Box 34"/>
            <p:cNvSpPr txBox="1">
              <a:spLocks noChangeArrowheads="1"/>
            </p:cNvSpPr>
            <p:nvPr/>
          </p:nvSpPr>
          <p:spPr bwMode="auto">
            <a:xfrm>
              <a:off x="7826" y="12069"/>
              <a:ext cx="2160" cy="360"/>
            </a:xfrm>
            <a:prstGeom prst="rect">
              <a:avLst/>
            </a:prstGeom>
            <a:noFill/>
            <a:ln w="9525" algn="ctr">
              <a:noFill/>
              <a:miter lim="800000"/>
              <a:headEnd/>
              <a:tailEnd/>
            </a:ln>
          </p:spPr>
          <p:txBody>
            <a:bodyPr/>
            <a:lstStyle/>
            <a:p>
              <a:r>
                <a:rPr lang="en-US" sz="900" baseline="30000">
                  <a:latin typeface="Times New Roman" pitchFamily="18" charset="0"/>
                </a:rPr>
                <a:t>$</a:t>
              </a:r>
              <a:r>
                <a:rPr lang="en-US" sz="900">
                  <a:latin typeface="Times New Roman" pitchFamily="18" charset="0"/>
                </a:rPr>
                <a:t>6000    </a:t>
              </a:r>
              <a:r>
                <a:rPr lang="en-US" sz="900" baseline="30000">
                  <a:latin typeface="Times New Roman" pitchFamily="18" charset="0"/>
                </a:rPr>
                <a:t>$</a:t>
              </a:r>
              <a:r>
                <a:rPr lang="en-US" sz="900">
                  <a:latin typeface="Times New Roman" pitchFamily="18" charset="0"/>
                </a:rPr>
                <a:t>10000      </a:t>
              </a:r>
              <a:r>
                <a:rPr lang="en-US" sz="900" baseline="30000">
                  <a:latin typeface="Times New Roman" pitchFamily="18" charset="0"/>
                </a:rPr>
                <a:t>$</a:t>
              </a:r>
              <a:r>
                <a:rPr lang="en-US" sz="900">
                  <a:latin typeface="Times New Roman" pitchFamily="18" charset="0"/>
                </a:rPr>
                <a:t>9800</a:t>
              </a:r>
              <a:endParaRPr lang="en-US"/>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3A6E33FC-A84E-4906-98E7-FDB10505F21D}" type="slidenum">
              <a:rPr lang="en-US" sz="1000">
                <a:latin typeface="+mn-lt"/>
                <a:cs typeface="+mn-cs"/>
              </a:rPr>
              <a:pPr algn="r" fontAlgn="auto">
                <a:spcBef>
                  <a:spcPts val="0"/>
                </a:spcBef>
                <a:spcAft>
                  <a:spcPts val="0"/>
                </a:spcAft>
                <a:defRPr/>
              </a:pPr>
              <a:t>136</a:t>
            </a:fld>
            <a:endParaRPr lang="en-US" sz="1000">
              <a:latin typeface="+mn-lt"/>
              <a:cs typeface="+mn-cs"/>
            </a:endParaRPr>
          </a:p>
        </p:txBody>
      </p:sp>
      <p:sp>
        <p:nvSpPr>
          <p:cNvPr id="30724" name="Rectangle 3"/>
          <p:cNvSpPr>
            <a:spLocks noGrp="1"/>
          </p:cNvSpPr>
          <p:nvPr>
            <p:ph type="body" sz="half" idx="4294967295"/>
          </p:nvPr>
        </p:nvSpPr>
        <p:spPr>
          <a:xfrm>
            <a:off x="228600" y="1371600"/>
            <a:ext cx="8382000" cy="4495800"/>
          </a:xfrm>
        </p:spPr>
        <p:txBody>
          <a:bodyPr/>
          <a:lstStyle/>
          <a:p>
            <a:pPr marL="547688" indent="-438150" algn="r" rtl="1"/>
            <a:r>
              <a:rPr lang="ar-SA" sz="2300" smtClean="0"/>
              <a:t>يمكن الحصول على تقديرات دالة المنفعة من المعلومات المتوفرة للمغامرات السابقة بشجرة القرار كالتالي:</a:t>
            </a:r>
            <a:endParaRPr lang="en-US" sz="2300" smtClean="0">
              <a:cs typeface="Arial" charset="0"/>
            </a:endParaRPr>
          </a:p>
        </p:txBody>
      </p:sp>
      <p:sp>
        <p:nvSpPr>
          <p:cNvPr id="30725"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072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0733"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30734" name="Rectangle 14"/>
          <p:cNvSpPr>
            <a:spLocks noChangeArrowheads="1"/>
          </p:cNvSpPr>
          <p:nvPr/>
        </p:nvSpPr>
        <p:spPr bwMode="auto">
          <a:xfrm>
            <a:off x="0" y="1309688"/>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22" name="Object 13"/>
          <p:cNvGraphicFramePr>
            <a:graphicFrameLocks noChangeAspect="1"/>
          </p:cNvGraphicFramePr>
          <p:nvPr/>
        </p:nvGraphicFramePr>
        <p:xfrm>
          <a:off x="990600" y="2057400"/>
          <a:ext cx="7010400" cy="4237038"/>
        </p:xfrm>
        <a:graphic>
          <a:graphicData uri="http://schemas.openxmlformats.org/presentationml/2006/ole">
            <mc:AlternateContent xmlns:mc="http://schemas.openxmlformats.org/markup-compatibility/2006">
              <mc:Choice xmlns:v="urn:schemas-microsoft-com:vml" Requires="v">
                <p:oleObj spid="_x0000_s30800" name="Equation" r:id="rId4" imgW="2374900" imgH="3860800" progId="Equation.3">
                  <p:embed/>
                </p:oleObj>
              </mc:Choice>
              <mc:Fallback>
                <p:oleObj name="Equation" r:id="rId4" imgW="2374900" imgH="38608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010400" cy="423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5" name="Rectangle 15"/>
          <p:cNvSpPr>
            <a:spLocks noChangeArrowheads="1"/>
          </p:cNvSpPr>
          <p:nvPr/>
        </p:nvSpPr>
        <p:spPr bwMode="auto">
          <a:xfrm>
            <a:off x="0" y="5546725"/>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BC7EF93-D3F6-41FF-9E0B-30A01CF29EF4}" type="slidenum">
              <a:rPr lang="en-US" sz="1000">
                <a:latin typeface="+mn-lt"/>
                <a:cs typeface="+mn-cs"/>
              </a:rPr>
              <a:pPr algn="r" fontAlgn="auto">
                <a:spcBef>
                  <a:spcPts val="0"/>
                </a:spcBef>
                <a:spcAft>
                  <a:spcPts val="0"/>
                </a:spcAft>
                <a:defRPr/>
              </a:pPr>
              <a:t>137</a:t>
            </a:fld>
            <a:endParaRPr lang="en-US" sz="1000">
              <a:latin typeface="+mn-lt"/>
              <a:cs typeface="+mn-cs"/>
            </a:endParaRPr>
          </a:p>
        </p:txBody>
      </p:sp>
      <p:sp>
        <p:nvSpPr>
          <p:cNvPr id="113667" name="Rectangle 3"/>
          <p:cNvSpPr>
            <a:spLocks noGrp="1"/>
          </p:cNvSpPr>
          <p:nvPr>
            <p:ph type="body" sz="half" idx="4294967295"/>
          </p:nvPr>
        </p:nvSpPr>
        <p:spPr>
          <a:xfrm>
            <a:off x="228600" y="1600200"/>
            <a:ext cx="8382000" cy="4495800"/>
          </a:xfrm>
        </p:spPr>
        <p:txBody>
          <a:bodyPr/>
          <a:lstStyle/>
          <a:p>
            <a:pPr marL="547688" indent="-438150" algn="r" rtl="1"/>
            <a:r>
              <a:rPr lang="ar-SA" sz="2300" smtClean="0"/>
              <a:t>يمكن زيادة نقاط جديدة تالية، تتفق مع نتائج النقاط السابقة، ثم استخدام أحد أساليب التقدير الإحصائية للوصول إلى أنسب صورة رياضية تفسر دالة المنفعة. الجدول والشكل التالين يوضحان أهم نقاط تقدير دالة المنفعة لهذه الحالة</a:t>
            </a:r>
            <a:r>
              <a:rPr lang="en-US" sz="2300" smtClean="0"/>
              <a:t> </a:t>
            </a:r>
            <a:r>
              <a:rPr lang="ar-SA" sz="2300" smtClean="0"/>
              <a:t>:</a:t>
            </a:r>
            <a:endParaRPr lang="en-US" sz="2300" smtClean="0">
              <a:cs typeface="Arial" charset="0"/>
            </a:endParaRPr>
          </a:p>
        </p:txBody>
      </p:sp>
      <p:sp>
        <p:nvSpPr>
          <p:cNvPr id="113668"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366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3676"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199806" name="Group 126"/>
          <p:cNvGraphicFramePr>
            <a:graphicFrameLocks noGrp="1"/>
          </p:cNvGraphicFramePr>
          <p:nvPr/>
        </p:nvGraphicFramePr>
        <p:xfrm>
          <a:off x="914400" y="2971800"/>
          <a:ext cx="6858000" cy="1676400"/>
        </p:xfrm>
        <a:graphic>
          <a:graphicData uri="http://schemas.openxmlformats.org/drawingml/2006/table">
            <a:tbl>
              <a:tblPr/>
              <a:tblGrid>
                <a:gridCol w="1143000"/>
                <a:gridCol w="1143000"/>
                <a:gridCol w="1143000"/>
                <a:gridCol w="1143000"/>
                <a:gridCol w="1143000"/>
                <a:gridCol w="1143000"/>
              </a:tblGrid>
              <a:tr h="558800">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Points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w</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2300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U(w)</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7825338F-423B-4B12-907C-7318BC2BF8D1}" type="slidenum">
              <a:rPr lang="en-US" sz="1000">
                <a:latin typeface="+mn-lt"/>
                <a:cs typeface="+mn-cs"/>
              </a:rPr>
              <a:pPr algn="r" fontAlgn="auto">
                <a:spcBef>
                  <a:spcPts val="0"/>
                </a:spcBef>
                <a:spcAft>
                  <a:spcPts val="0"/>
                </a:spcAft>
                <a:defRPr/>
              </a:pPr>
              <a:t>138</a:t>
            </a:fld>
            <a:endParaRPr lang="en-US" sz="1000">
              <a:latin typeface="+mn-lt"/>
              <a:cs typeface="+mn-cs"/>
            </a:endParaRPr>
          </a:p>
        </p:txBody>
      </p:sp>
      <p:sp>
        <p:nvSpPr>
          <p:cNvPr id="114691" name="Rectangle 3"/>
          <p:cNvSpPr>
            <a:spLocks noGrp="1"/>
          </p:cNvSpPr>
          <p:nvPr>
            <p:ph type="body" sz="half" idx="4294967295"/>
          </p:nvPr>
        </p:nvSpPr>
        <p:spPr>
          <a:xfrm>
            <a:off x="228600" y="1600200"/>
            <a:ext cx="8382000" cy="4495800"/>
          </a:xfrm>
        </p:spPr>
        <p:txBody>
          <a:bodyPr/>
          <a:lstStyle/>
          <a:p>
            <a:pPr marL="547688" indent="-438150" algn="r" rtl="1"/>
            <a:endParaRPr lang="ar-SA" sz="2300" smtClean="0"/>
          </a:p>
        </p:txBody>
      </p:sp>
      <p:sp>
        <p:nvSpPr>
          <p:cNvPr id="11469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469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69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4700"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pSp>
        <p:nvGrpSpPr>
          <p:cNvPr id="114701" name="Group 43"/>
          <p:cNvGrpSpPr>
            <a:grpSpLocks noChangeAspect="1"/>
          </p:cNvGrpSpPr>
          <p:nvPr/>
        </p:nvGrpSpPr>
        <p:grpSpPr bwMode="auto">
          <a:xfrm>
            <a:off x="990600" y="1981200"/>
            <a:ext cx="6705600" cy="3810000"/>
            <a:chOff x="1798" y="1440"/>
            <a:chExt cx="8280" cy="5400"/>
          </a:xfrm>
        </p:grpSpPr>
        <p:sp>
          <p:nvSpPr>
            <p:cNvPr id="114702" name="AutoShape 44"/>
            <p:cNvSpPr>
              <a:spLocks noChangeAspect="1" noChangeArrowheads="1"/>
            </p:cNvSpPr>
            <p:nvPr/>
          </p:nvSpPr>
          <p:spPr bwMode="auto">
            <a:xfrm>
              <a:off x="1798" y="1440"/>
              <a:ext cx="8280" cy="5400"/>
            </a:xfrm>
            <a:prstGeom prst="rect">
              <a:avLst/>
            </a:prstGeom>
            <a:noFill/>
            <a:ln w="9525">
              <a:solidFill>
                <a:srgbClr val="000000"/>
              </a:solidFill>
              <a:miter lim="800000"/>
              <a:headEnd/>
              <a:tailEnd/>
            </a:ln>
          </p:spPr>
          <p:txBody>
            <a:bodyPr/>
            <a:lstStyle/>
            <a:p>
              <a:endParaRPr lang="ar-SA"/>
            </a:p>
          </p:txBody>
        </p:sp>
        <p:sp>
          <p:nvSpPr>
            <p:cNvPr id="114703" name="Line 45"/>
            <p:cNvSpPr>
              <a:spLocks noChangeShapeType="1"/>
            </p:cNvSpPr>
            <p:nvPr/>
          </p:nvSpPr>
          <p:spPr bwMode="auto">
            <a:xfrm>
              <a:off x="5878" y="1980"/>
              <a:ext cx="1" cy="4860"/>
            </a:xfrm>
            <a:prstGeom prst="line">
              <a:avLst/>
            </a:prstGeom>
            <a:noFill/>
            <a:ln w="9525">
              <a:solidFill>
                <a:srgbClr val="000000"/>
              </a:solidFill>
              <a:round/>
              <a:headEnd type="triangle" w="med" len="med"/>
              <a:tailEnd type="triangle" w="med" len="med"/>
            </a:ln>
          </p:spPr>
          <p:txBody>
            <a:bodyPr/>
            <a:lstStyle/>
            <a:p>
              <a:endParaRPr lang="en-US"/>
            </a:p>
          </p:txBody>
        </p:sp>
        <p:sp>
          <p:nvSpPr>
            <p:cNvPr id="114704" name="Line 46"/>
            <p:cNvSpPr>
              <a:spLocks noChangeShapeType="1"/>
            </p:cNvSpPr>
            <p:nvPr/>
          </p:nvSpPr>
          <p:spPr bwMode="auto">
            <a:xfrm>
              <a:off x="2278" y="4500"/>
              <a:ext cx="7440" cy="1"/>
            </a:xfrm>
            <a:prstGeom prst="line">
              <a:avLst/>
            </a:prstGeom>
            <a:noFill/>
            <a:ln w="9525">
              <a:solidFill>
                <a:srgbClr val="000000"/>
              </a:solidFill>
              <a:round/>
              <a:headEnd type="triangle" w="med" len="med"/>
              <a:tailEnd type="triangle" w="med" len="med"/>
            </a:ln>
          </p:spPr>
          <p:txBody>
            <a:bodyPr/>
            <a:lstStyle/>
            <a:p>
              <a:endParaRPr lang="en-US"/>
            </a:p>
          </p:txBody>
        </p:sp>
        <p:sp>
          <p:nvSpPr>
            <p:cNvPr id="114705" name="Text Box 47"/>
            <p:cNvSpPr txBox="1">
              <a:spLocks noChangeArrowheads="1"/>
            </p:cNvSpPr>
            <p:nvPr/>
          </p:nvSpPr>
          <p:spPr bwMode="auto">
            <a:xfrm>
              <a:off x="4498" y="1800"/>
              <a:ext cx="1260" cy="360"/>
            </a:xfrm>
            <a:prstGeom prst="rect">
              <a:avLst/>
            </a:prstGeom>
            <a:noFill/>
            <a:ln w="9525" algn="ctr">
              <a:noFill/>
              <a:miter lim="800000"/>
              <a:headEnd/>
              <a:tailEnd/>
            </a:ln>
          </p:spPr>
          <p:txBody>
            <a:bodyPr/>
            <a:lstStyle/>
            <a:p>
              <a:r>
                <a:rPr lang="en-US" sz="900" i="1">
                  <a:latin typeface="Times New Roman" pitchFamily="18" charset="0"/>
                </a:rPr>
                <a:t>+Utility</a:t>
              </a:r>
              <a:endParaRPr lang="en-US"/>
            </a:p>
          </p:txBody>
        </p:sp>
        <p:sp>
          <p:nvSpPr>
            <p:cNvPr id="114706" name="Text Box 48"/>
            <p:cNvSpPr txBox="1">
              <a:spLocks noChangeArrowheads="1"/>
            </p:cNvSpPr>
            <p:nvPr/>
          </p:nvSpPr>
          <p:spPr bwMode="auto">
            <a:xfrm>
              <a:off x="4078" y="5040"/>
              <a:ext cx="1440" cy="360"/>
            </a:xfrm>
            <a:prstGeom prst="rect">
              <a:avLst/>
            </a:prstGeom>
            <a:noFill/>
            <a:ln w="9525" algn="ctr">
              <a:noFill/>
              <a:miter lim="800000"/>
              <a:headEnd/>
              <a:tailEnd/>
            </a:ln>
          </p:spPr>
          <p:txBody>
            <a:bodyPr/>
            <a:lstStyle/>
            <a:p>
              <a:r>
                <a:rPr lang="en-US" sz="800">
                  <a:latin typeface="Times New Roman" pitchFamily="18" charset="0"/>
                </a:rPr>
                <a:t>-EMV</a:t>
              </a:r>
              <a:endParaRPr lang="en-US"/>
            </a:p>
          </p:txBody>
        </p:sp>
        <p:sp>
          <p:nvSpPr>
            <p:cNvPr id="114707" name="Text Box 49"/>
            <p:cNvSpPr txBox="1">
              <a:spLocks noChangeArrowheads="1"/>
            </p:cNvSpPr>
            <p:nvPr/>
          </p:nvSpPr>
          <p:spPr bwMode="auto">
            <a:xfrm>
              <a:off x="6958" y="5040"/>
              <a:ext cx="1440" cy="360"/>
            </a:xfrm>
            <a:prstGeom prst="rect">
              <a:avLst/>
            </a:prstGeom>
            <a:noFill/>
            <a:ln w="9525" algn="ctr">
              <a:noFill/>
              <a:miter lim="800000"/>
              <a:headEnd/>
              <a:tailEnd/>
            </a:ln>
          </p:spPr>
          <p:txBody>
            <a:bodyPr/>
            <a:lstStyle/>
            <a:p>
              <a:r>
                <a:rPr lang="en-US" sz="800">
                  <a:latin typeface="Times New Roman" pitchFamily="18" charset="0"/>
                </a:rPr>
                <a:t>+EMV</a:t>
              </a:r>
              <a:endParaRPr lang="en-US"/>
            </a:p>
          </p:txBody>
        </p:sp>
        <p:sp>
          <p:nvSpPr>
            <p:cNvPr id="114708" name="Text Box 50"/>
            <p:cNvSpPr txBox="1">
              <a:spLocks noChangeArrowheads="1"/>
            </p:cNvSpPr>
            <p:nvPr/>
          </p:nvSpPr>
          <p:spPr bwMode="auto">
            <a:xfrm>
              <a:off x="4498" y="6480"/>
              <a:ext cx="1260" cy="360"/>
            </a:xfrm>
            <a:prstGeom prst="rect">
              <a:avLst/>
            </a:prstGeom>
            <a:noFill/>
            <a:ln w="9525" algn="ctr">
              <a:noFill/>
              <a:miter lim="800000"/>
              <a:headEnd/>
              <a:tailEnd/>
            </a:ln>
          </p:spPr>
          <p:txBody>
            <a:bodyPr/>
            <a:lstStyle/>
            <a:p>
              <a:r>
                <a:rPr lang="en-US" sz="900" i="1">
                  <a:latin typeface="Times New Roman" pitchFamily="18" charset="0"/>
                </a:rPr>
                <a:t>-Disutility</a:t>
              </a:r>
              <a:endParaRPr lang="en-US"/>
            </a:p>
          </p:txBody>
        </p:sp>
        <p:sp>
          <p:nvSpPr>
            <p:cNvPr id="114709" name="Text Box 51"/>
            <p:cNvSpPr txBox="1">
              <a:spLocks noChangeArrowheads="1"/>
            </p:cNvSpPr>
            <p:nvPr/>
          </p:nvSpPr>
          <p:spPr bwMode="auto">
            <a:xfrm>
              <a:off x="5578" y="4500"/>
              <a:ext cx="360" cy="360"/>
            </a:xfrm>
            <a:prstGeom prst="rect">
              <a:avLst/>
            </a:prstGeom>
            <a:noFill/>
            <a:ln w="9525" algn="ctr">
              <a:noFill/>
              <a:miter lim="800000"/>
              <a:headEnd/>
              <a:tailEnd/>
            </a:ln>
          </p:spPr>
          <p:txBody>
            <a:bodyPr/>
            <a:lstStyle/>
            <a:p>
              <a:r>
                <a:rPr lang="en-US" sz="800">
                  <a:latin typeface="Times New Roman" pitchFamily="18" charset="0"/>
                </a:rPr>
                <a:t>0</a:t>
              </a:r>
              <a:endParaRPr lang="en-US"/>
            </a:p>
          </p:txBody>
        </p:sp>
        <p:sp>
          <p:nvSpPr>
            <p:cNvPr id="114710" name="Text Box 52"/>
            <p:cNvSpPr txBox="1">
              <a:spLocks noChangeArrowheads="1"/>
            </p:cNvSpPr>
            <p:nvPr/>
          </p:nvSpPr>
          <p:spPr bwMode="auto">
            <a:xfrm>
              <a:off x="5938" y="4500"/>
              <a:ext cx="540" cy="360"/>
            </a:xfrm>
            <a:prstGeom prst="rect">
              <a:avLst/>
            </a:prstGeom>
            <a:noFill/>
            <a:ln w="9525" algn="ctr">
              <a:noFill/>
              <a:miter lim="800000"/>
              <a:headEnd/>
              <a:tailEnd/>
            </a:ln>
          </p:spPr>
          <p:txBody>
            <a:bodyPr/>
            <a:lstStyle/>
            <a:p>
              <a:r>
                <a:rPr lang="en-US" sz="800">
                  <a:latin typeface="Times New Roman" pitchFamily="18" charset="0"/>
                </a:rPr>
                <a:t>900</a:t>
              </a:r>
              <a:endParaRPr lang="en-US"/>
            </a:p>
          </p:txBody>
        </p:sp>
        <p:sp>
          <p:nvSpPr>
            <p:cNvPr id="114711" name="Text Box 53"/>
            <p:cNvSpPr txBox="1">
              <a:spLocks noChangeArrowheads="1"/>
            </p:cNvSpPr>
            <p:nvPr/>
          </p:nvSpPr>
          <p:spPr bwMode="auto">
            <a:xfrm>
              <a:off x="6238" y="4500"/>
              <a:ext cx="720" cy="360"/>
            </a:xfrm>
            <a:prstGeom prst="rect">
              <a:avLst/>
            </a:prstGeom>
            <a:noFill/>
            <a:ln w="9525" algn="ctr">
              <a:noFill/>
              <a:miter lim="800000"/>
              <a:headEnd/>
              <a:tailEnd/>
            </a:ln>
          </p:spPr>
          <p:txBody>
            <a:bodyPr/>
            <a:lstStyle/>
            <a:p>
              <a:pPr algn="ctr"/>
              <a:r>
                <a:rPr lang="en-US" sz="800">
                  <a:latin typeface="Times New Roman" pitchFamily="18" charset="0"/>
                </a:rPr>
                <a:t>2300</a:t>
              </a:r>
              <a:endParaRPr lang="en-US"/>
            </a:p>
          </p:txBody>
        </p:sp>
        <p:sp>
          <p:nvSpPr>
            <p:cNvPr id="114712" name="Text Box 54"/>
            <p:cNvSpPr txBox="1">
              <a:spLocks noChangeArrowheads="1"/>
            </p:cNvSpPr>
            <p:nvPr/>
          </p:nvSpPr>
          <p:spPr bwMode="auto">
            <a:xfrm>
              <a:off x="7198" y="4500"/>
              <a:ext cx="900" cy="360"/>
            </a:xfrm>
            <a:prstGeom prst="rect">
              <a:avLst/>
            </a:prstGeom>
            <a:noFill/>
            <a:ln w="9525" algn="ctr">
              <a:noFill/>
              <a:miter lim="800000"/>
              <a:headEnd/>
              <a:tailEnd/>
            </a:ln>
          </p:spPr>
          <p:txBody>
            <a:bodyPr/>
            <a:lstStyle/>
            <a:p>
              <a:pPr algn="ctr"/>
              <a:r>
                <a:rPr lang="en-US" sz="800">
                  <a:latin typeface="Times New Roman" pitchFamily="18" charset="0"/>
                </a:rPr>
                <a:t>6000</a:t>
              </a:r>
              <a:endParaRPr lang="en-US"/>
            </a:p>
          </p:txBody>
        </p:sp>
        <p:sp>
          <p:nvSpPr>
            <p:cNvPr id="114713" name="Text Box 55"/>
            <p:cNvSpPr txBox="1">
              <a:spLocks noChangeArrowheads="1"/>
            </p:cNvSpPr>
            <p:nvPr/>
          </p:nvSpPr>
          <p:spPr bwMode="auto">
            <a:xfrm>
              <a:off x="8278" y="4500"/>
              <a:ext cx="900" cy="360"/>
            </a:xfrm>
            <a:prstGeom prst="rect">
              <a:avLst/>
            </a:prstGeom>
            <a:noFill/>
            <a:ln w="9525" algn="ctr">
              <a:noFill/>
              <a:miter lim="800000"/>
              <a:headEnd/>
              <a:tailEnd/>
            </a:ln>
          </p:spPr>
          <p:txBody>
            <a:bodyPr/>
            <a:lstStyle/>
            <a:p>
              <a:pPr algn="ctr"/>
              <a:r>
                <a:rPr lang="en-US" sz="800">
                  <a:latin typeface="Times New Roman" pitchFamily="18" charset="0"/>
                </a:rPr>
                <a:t>10000</a:t>
              </a:r>
              <a:endParaRPr lang="en-US"/>
            </a:p>
          </p:txBody>
        </p:sp>
        <p:sp>
          <p:nvSpPr>
            <p:cNvPr id="114714" name="Text Box 56"/>
            <p:cNvSpPr txBox="1">
              <a:spLocks noChangeArrowheads="1"/>
            </p:cNvSpPr>
            <p:nvPr/>
          </p:nvSpPr>
          <p:spPr bwMode="auto">
            <a:xfrm>
              <a:off x="2878" y="1800"/>
              <a:ext cx="1800" cy="1260"/>
            </a:xfrm>
            <a:prstGeom prst="rect">
              <a:avLst/>
            </a:prstGeom>
            <a:noFill/>
            <a:ln w="9525" algn="ctr">
              <a:noFill/>
              <a:miter lim="800000"/>
              <a:headEnd/>
              <a:tailEnd/>
            </a:ln>
          </p:spPr>
          <p:txBody>
            <a:bodyPr/>
            <a:lstStyle/>
            <a:p>
              <a:r>
                <a:rPr lang="en-US" sz="1000" i="1">
                  <a:latin typeface="Times New Roman" pitchFamily="18" charset="0"/>
                </a:rPr>
                <a:t>U(0)=0</a:t>
              </a:r>
            </a:p>
            <a:p>
              <a:r>
                <a:rPr lang="en-US" sz="1000" i="1">
                  <a:latin typeface="Times New Roman" pitchFamily="18" charset="0"/>
                </a:rPr>
                <a:t>U(900)=25</a:t>
              </a:r>
            </a:p>
            <a:p>
              <a:r>
                <a:rPr lang="en-US" sz="1000" i="1">
                  <a:latin typeface="Times New Roman" pitchFamily="18" charset="0"/>
                </a:rPr>
                <a:t>U(2300)=50</a:t>
              </a:r>
            </a:p>
            <a:p>
              <a:r>
                <a:rPr lang="en-US" sz="1000" i="1">
                  <a:latin typeface="Times New Roman" pitchFamily="18" charset="0"/>
                </a:rPr>
                <a:t>U(6000)=75</a:t>
              </a:r>
            </a:p>
            <a:p>
              <a:r>
                <a:rPr lang="en-US" sz="1000" i="1">
                  <a:latin typeface="Times New Roman" pitchFamily="18" charset="0"/>
                </a:rPr>
                <a:t>U(10000)=100</a:t>
              </a:r>
              <a:endParaRPr lang="en-US"/>
            </a:p>
          </p:txBody>
        </p:sp>
        <p:sp>
          <p:nvSpPr>
            <p:cNvPr id="114715" name="Line 57"/>
            <p:cNvSpPr>
              <a:spLocks noChangeShapeType="1"/>
            </p:cNvSpPr>
            <p:nvPr/>
          </p:nvSpPr>
          <p:spPr bwMode="auto">
            <a:xfrm flipV="1">
              <a:off x="6118" y="4140"/>
              <a:ext cx="1" cy="360"/>
            </a:xfrm>
            <a:prstGeom prst="line">
              <a:avLst/>
            </a:prstGeom>
            <a:noFill/>
            <a:ln w="9525" cap="rnd">
              <a:solidFill>
                <a:srgbClr val="000000"/>
              </a:solidFill>
              <a:prstDash val="sysDot"/>
              <a:round/>
              <a:headEnd/>
              <a:tailEnd/>
            </a:ln>
          </p:spPr>
          <p:txBody>
            <a:bodyPr/>
            <a:lstStyle/>
            <a:p>
              <a:endParaRPr lang="en-US"/>
            </a:p>
          </p:txBody>
        </p:sp>
        <p:sp>
          <p:nvSpPr>
            <p:cNvPr id="114716" name="Line 58"/>
            <p:cNvSpPr>
              <a:spLocks noChangeShapeType="1"/>
            </p:cNvSpPr>
            <p:nvPr/>
          </p:nvSpPr>
          <p:spPr bwMode="auto">
            <a:xfrm flipH="1">
              <a:off x="5878" y="4140"/>
              <a:ext cx="240" cy="1"/>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114717" name="Line 59"/>
            <p:cNvSpPr>
              <a:spLocks noChangeShapeType="1"/>
            </p:cNvSpPr>
            <p:nvPr/>
          </p:nvSpPr>
          <p:spPr bwMode="auto">
            <a:xfrm>
              <a:off x="6598" y="3600"/>
              <a:ext cx="1" cy="900"/>
            </a:xfrm>
            <a:prstGeom prst="line">
              <a:avLst/>
            </a:prstGeom>
            <a:noFill/>
            <a:ln w="6350">
              <a:solidFill>
                <a:srgbClr val="000000"/>
              </a:solidFill>
              <a:prstDash val="sysDot"/>
              <a:round/>
              <a:headEnd type="oval" w="med" len="med"/>
              <a:tailEnd/>
            </a:ln>
          </p:spPr>
          <p:txBody>
            <a:bodyPr/>
            <a:lstStyle/>
            <a:p>
              <a:endParaRPr lang="en-US"/>
            </a:p>
          </p:txBody>
        </p:sp>
        <p:sp>
          <p:nvSpPr>
            <p:cNvPr id="114718" name="Line 60"/>
            <p:cNvSpPr>
              <a:spLocks noChangeShapeType="1"/>
            </p:cNvSpPr>
            <p:nvPr/>
          </p:nvSpPr>
          <p:spPr bwMode="auto">
            <a:xfrm flipH="1">
              <a:off x="5878" y="3600"/>
              <a:ext cx="720" cy="1"/>
            </a:xfrm>
            <a:prstGeom prst="line">
              <a:avLst/>
            </a:prstGeom>
            <a:noFill/>
            <a:ln w="3175">
              <a:solidFill>
                <a:srgbClr val="000000"/>
              </a:solidFill>
              <a:prstDash val="sysDot"/>
              <a:round/>
              <a:headEnd/>
              <a:tailEnd type="oval" w="med" len="med"/>
            </a:ln>
          </p:spPr>
          <p:txBody>
            <a:bodyPr/>
            <a:lstStyle/>
            <a:p>
              <a:endParaRPr lang="en-US"/>
            </a:p>
          </p:txBody>
        </p:sp>
        <p:sp>
          <p:nvSpPr>
            <p:cNvPr id="114719" name="Line 61"/>
            <p:cNvSpPr>
              <a:spLocks noChangeShapeType="1"/>
            </p:cNvSpPr>
            <p:nvPr/>
          </p:nvSpPr>
          <p:spPr bwMode="auto">
            <a:xfrm>
              <a:off x="7677" y="3060"/>
              <a:ext cx="1" cy="1440"/>
            </a:xfrm>
            <a:prstGeom prst="line">
              <a:avLst/>
            </a:prstGeom>
            <a:noFill/>
            <a:ln w="3175">
              <a:solidFill>
                <a:srgbClr val="000000"/>
              </a:solidFill>
              <a:prstDash val="dash"/>
              <a:round/>
              <a:headEnd type="oval" w="med" len="med"/>
              <a:tailEnd/>
            </a:ln>
          </p:spPr>
          <p:txBody>
            <a:bodyPr/>
            <a:lstStyle/>
            <a:p>
              <a:endParaRPr lang="en-US"/>
            </a:p>
          </p:txBody>
        </p:sp>
        <p:sp>
          <p:nvSpPr>
            <p:cNvPr id="114720" name="Line 62"/>
            <p:cNvSpPr>
              <a:spLocks noChangeShapeType="1"/>
            </p:cNvSpPr>
            <p:nvPr/>
          </p:nvSpPr>
          <p:spPr bwMode="auto">
            <a:xfrm flipH="1">
              <a:off x="5878" y="3060"/>
              <a:ext cx="1800" cy="1"/>
            </a:xfrm>
            <a:prstGeom prst="line">
              <a:avLst/>
            </a:prstGeom>
            <a:noFill/>
            <a:ln w="3175">
              <a:solidFill>
                <a:srgbClr val="000000"/>
              </a:solidFill>
              <a:prstDash val="dash"/>
              <a:round/>
              <a:headEnd/>
              <a:tailEnd type="oval" w="med" len="med"/>
            </a:ln>
          </p:spPr>
          <p:txBody>
            <a:bodyPr/>
            <a:lstStyle/>
            <a:p>
              <a:endParaRPr lang="en-US"/>
            </a:p>
          </p:txBody>
        </p:sp>
        <p:sp>
          <p:nvSpPr>
            <p:cNvPr id="114721" name="Line 63"/>
            <p:cNvSpPr>
              <a:spLocks noChangeShapeType="1"/>
            </p:cNvSpPr>
            <p:nvPr/>
          </p:nvSpPr>
          <p:spPr bwMode="auto">
            <a:xfrm flipH="1">
              <a:off x="8757" y="2520"/>
              <a:ext cx="1" cy="1980"/>
            </a:xfrm>
            <a:prstGeom prst="line">
              <a:avLst/>
            </a:prstGeom>
            <a:noFill/>
            <a:ln w="3175">
              <a:solidFill>
                <a:srgbClr val="000000"/>
              </a:solidFill>
              <a:prstDash val="dashDot"/>
              <a:round/>
              <a:headEnd type="oval" w="med" len="med"/>
              <a:tailEnd/>
            </a:ln>
          </p:spPr>
          <p:txBody>
            <a:bodyPr/>
            <a:lstStyle/>
            <a:p>
              <a:endParaRPr lang="en-US"/>
            </a:p>
          </p:txBody>
        </p:sp>
        <p:sp>
          <p:nvSpPr>
            <p:cNvPr id="114722" name="Line 64"/>
            <p:cNvSpPr>
              <a:spLocks noChangeShapeType="1"/>
            </p:cNvSpPr>
            <p:nvPr/>
          </p:nvSpPr>
          <p:spPr bwMode="auto">
            <a:xfrm flipH="1">
              <a:off x="5878" y="2520"/>
              <a:ext cx="2880" cy="1"/>
            </a:xfrm>
            <a:prstGeom prst="line">
              <a:avLst/>
            </a:prstGeom>
            <a:noFill/>
            <a:ln w="3175">
              <a:solidFill>
                <a:srgbClr val="000000"/>
              </a:solidFill>
              <a:prstDash val="dashDot"/>
              <a:round/>
              <a:headEnd/>
              <a:tailEnd type="oval" w="med" len="med"/>
            </a:ln>
          </p:spPr>
          <p:txBody>
            <a:bodyPr/>
            <a:lstStyle/>
            <a:p>
              <a:endParaRPr lang="en-US"/>
            </a:p>
          </p:txBody>
        </p:sp>
        <p:sp>
          <p:nvSpPr>
            <p:cNvPr id="114723" name="Text Box 65"/>
            <p:cNvSpPr txBox="1">
              <a:spLocks noChangeArrowheads="1"/>
            </p:cNvSpPr>
            <p:nvPr/>
          </p:nvSpPr>
          <p:spPr bwMode="auto">
            <a:xfrm>
              <a:off x="5338" y="3960"/>
              <a:ext cx="540" cy="360"/>
            </a:xfrm>
            <a:prstGeom prst="rect">
              <a:avLst/>
            </a:prstGeom>
            <a:noFill/>
            <a:ln w="9525" algn="ctr">
              <a:noFill/>
              <a:miter lim="800000"/>
              <a:headEnd/>
              <a:tailEnd/>
            </a:ln>
          </p:spPr>
          <p:txBody>
            <a:bodyPr/>
            <a:lstStyle/>
            <a:p>
              <a:r>
                <a:rPr lang="en-US" sz="800">
                  <a:latin typeface="Times New Roman" pitchFamily="18" charset="0"/>
                </a:rPr>
                <a:t>25</a:t>
              </a:r>
              <a:endParaRPr lang="en-US"/>
            </a:p>
          </p:txBody>
        </p:sp>
        <p:sp>
          <p:nvSpPr>
            <p:cNvPr id="114724" name="Text Box 66"/>
            <p:cNvSpPr txBox="1">
              <a:spLocks noChangeArrowheads="1"/>
            </p:cNvSpPr>
            <p:nvPr/>
          </p:nvSpPr>
          <p:spPr bwMode="auto">
            <a:xfrm>
              <a:off x="5338" y="3420"/>
              <a:ext cx="540" cy="360"/>
            </a:xfrm>
            <a:prstGeom prst="rect">
              <a:avLst/>
            </a:prstGeom>
            <a:noFill/>
            <a:ln w="9525" algn="ctr">
              <a:noFill/>
              <a:miter lim="800000"/>
              <a:headEnd/>
              <a:tailEnd/>
            </a:ln>
          </p:spPr>
          <p:txBody>
            <a:bodyPr/>
            <a:lstStyle/>
            <a:p>
              <a:r>
                <a:rPr lang="en-US" sz="800">
                  <a:latin typeface="Times New Roman" pitchFamily="18" charset="0"/>
                </a:rPr>
                <a:t>50</a:t>
              </a:r>
              <a:endParaRPr lang="en-US"/>
            </a:p>
          </p:txBody>
        </p:sp>
        <p:sp>
          <p:nvSpPr>
            <p:cNvPr id="114725" name="Text Box 67"/>
            <p:cNvSpPr txBox="1">
              <a:spLocks noChangeArrowheads="1"/>
            </p:cNvSpPr>
            <p:nvPr/>
          </p:nvSpPr>
          <p:spPr bwMode="auto">
            <a:xfrm>
              <a:off x="5338" y="2880"/>
              <a:ext cx="540" cy="360"/>
            </a:xfrm>
            <a:prstGeom prst="rect">
              <a:avLst/>
            </a:prstGeom>
            <a:noFill/>
            <a:ln w="9525" algn="ctr">
              <a:noFill/>
              <a:miter lim="800000"/>
              <a:headEnd/>
              <a:tailEnd/>
            </a:ln>
          </p:spPr>
          <p:txBody>
            <a:bodyPr/>
            <a:lstStyle/>
            <a:p>
              <a:r>
                <a:rPr lang="en-US" sz="800">
                  <a:latin typeface="Times New Roman" pitchFamily="18" charset="0"/>
                </a:rPr>
                <a:t>75</a:t>
              </a:r>
              <a:endParaRPr lang="en-US"/>
            </a:p>
          </p:txBody>
        </p:sp>
        <p:sp>
          <p:nvSpPr>
            <p:cNvPr id="114726" name="Text Box 68"/>
            <p:cNvSpPr txBox="1">
              <a:spLocks noChangeArrowheads="1"/>
            </p:cNvSpPr>
            <p:nvPr/>
          </p:nvSpPr>
          <p:spPr bwMode="auto">
            <a:xfrm>
              <a:off x="5278" y="2340"/>
              <a:ext cx="540" cy="360"/>
            </a:xfrm>
            <a:prstGeom prst="rect">
              <a:avLst/>
            </a:prstGeom>
            <a:noFill/>
            <a:ln w="9525" algn="ctr">
              <a:noFill/>
              <a:miter lim="800000"/>
              <a:headEnd/>
              <a:tailEnd/>
            </a:ln>
          </p:spPr>
          <p:txBody>
            <a:bodyPr/>
            <a:lstStyle/>
            <a:p>
              <a:r>
                <a:rPr lang="en-US" sz="800">
                  <a:latin typeface="Times New Roman" pitchFamily="18" charset="0"/>
                </a:rPr>
                <a:t>100</a:t>
              </a:r>
              <a:endParaRPr lang="en-US"/>
            </a:p>
          </p:txBody>
        </p:sp>
        <p:sp>
          <p:nvSpPr>
            <p:cNvPr id="114727" name="Arc 69"/>
            <p:cNvSpPr>
              <a:spLocks/>
            </p:cNvSpPr>
            <p:nvPr/>
          </p:nvSpPr>
          <p:spPr bwMode="auto">
            <a:xfrm flipV="1">
              <a:off x="3538" y="4500"/>
              <a:ext cx="2340" cy="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0000"/>
              </a:solidFill>
              <a:round/>
              <a:headEnd/>
              <a:tailEnd/>
            </a:ln>
          </p:spPr>
          <p:txBody>
            <a:bodyPr/>
            <a:lstStyle/>
            <a:p>
              <a:endParaRPr lang="en-US"/>
            </a:p>
          </p:txBody>
        </p:sp>
        <p:sp>
          <p:nvSpPr>
            <p:cNvPr id="114728" name="Text Box 70"/>
            <p:cNvSpPr txBox="1">
              <a:spLocks noChangeArrowheads="1"/>
            </p:cNvSpPr>
            <p:nvPr/>
          </p:nvSpPr>
          <p:spPr bwMode="auto">
            <a:xfrm>
              <a:off x="8878" y="4140"/>
              <a:ext cx="600" cy="360"/>
            </a:xfrm>
            <a:prstGeom prst="rect">
              <a:avLst/>
            </a:prstGeom>
            <a:solidFill>
              <a:srgbClr val="FFFFFF"/>
            </a:solidFill>
            <a:ln w="9525">
              <a:noFill/>
              <a:miter lim="800000"/>
              <a:headEnd/>
              <a:tailEnd/>
            </a:ln>
          </p:spPr>
          <p:txBody>
            <a:bodyPr/>
            <a:lstStyle/>
            <a:p>
              <a:r>
                <a:rPr lang="en-US" sz="1200" i="1">
                  <a:latin typeface="Times New Roman" pitchFamily="18" charset="0"/>
                </a:rPr>
                <a:t>w</a:t>
              </a:r>
              <a:endParaRPr lang="en-US"/>
            </a:p>
          </p:txBody>
        </p:sp>
        <p:sp>
          <p:nvSpPr>
            <p:cNvPr id="114729" name="Freeform 71"/>
            <p:cNvSpPr>
              <a:spLocks/>
            </p:cNvSpPr>
            <p:nvPr/>
          </p:nvSpPr>
          <p:spPr bwMode="auto">
            <a:xfrm>
              <a:off x="5878" y="2520"/>
              <a:ext cx="2880" cy="1980"/>
            </a:xfrm>
            <a:custGeom>
              <a:avLst/>
              <a:gdLst>
                <a:gd name="T0" fmla="*/ 0 w 2880"/>
                <a:gd name="T1" fmla="*/ 1980 h 1980"/>
                <a:gd name="T2" fmla="*/ 720 w 2880"/>
                <a:gd name="T3" fmla="*/ 1080 h 1980"/>
                <a:gd name="T4" fmla="*/ 2880 w 2880"/>
                <a:gd name="T5" fmla="*/ 0 h 1980"/>
                <a:gd name="T6" fmla="*/ 0 60000 65536"/>
                <a:gd name="T7" fmla="*/ 0 60000 65536"/>
                <a:gd name="T8" fmla="*/ 0 60000 65536"/>
                <a:gd name="T9" fmla="*/ 0 w 2880"/>
                <a:gd name="T10" fmla="*/ 0 h 1980"/>
                <a:gd name="T11" fmla="*/ 2880 w 2880"/>
                <a:gd name="T12" fmla="*/ 1980 h 1980"/>
              </a:gdLst>
              <a:ahLst/>
              <a:cxnLst>
                <a:cxn ang="T6">
                  <a:pos x="T0" y="T1"/>
                </a:cxn>
                <a:cxn ang="T7">
                  <a:pos x="T2" y="T3"/>
                </a:cxn>
                <a:cxn ang="T8">
                  <a:pos x="T4" y="T5"/>
                </a:cxn>
              </a:cxnLst>
              <a:rect l="T9" t="T10" r="T11" b="T12"/>
              <a:pathLst>
                <a:path w="2880" h="1980">
                  <a:moveTo>
                    <a:pt x="0" y="1980"/>
                  </a:moveTo>
                  <a:cubicBezTo>
                    <a:pt x="120" y="1695"/>
                    <a:pt x="240" y="1410"/>
                    <a:pt x="720" y="1080"/>
                  </a:cubicBezTo>
                  <a:cubicBezTo>
                    <a:pt x="1200" y="750"/>
                    <a:pt x="2520" y="180"/>
                    <a:pt x="2880" y="0"/>
                  </a:cubicBezTo>
                </a:path>
              </a:pathLst>
            </a:custGeom>
            <a:noFill/>
            <a:ln w="15875">
              <a:solidFill>
                <a:srgbClr val="8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E2E5DE6-9055-4653-8D39-A23136CCD875}" type="slidenum">
              <a:rPr lang="en-US" sz="1000">
                <a:latin typeface="+mn-lt"/>
                <a:cs typeface="+mn-cs"/>
              </a:rPr>
              <a:pPr algn="r" fontAlgn="auto">
                <a:spcBef>
                  <a:spcPts val="0"/>
                </a:spcBef>
                <a:spcAft>
                  <a:spcPts val="0"/>
                </a:spcAft>
                <a:defRPr/>
              </a:pPr>
              <a:t>139</a:t>
            </a:fld>
            <a:endParaRPr lang="en-US" sz="1000">
              <a:latin typeface="+mn-lt"/>
              <a:cs typeface="+mn-cs"/>
            </a:endParaRPr>
          </a:p>
        </p:txBody>
      </p:sp>
      <p:sp>
        <p:nvSpPr>
          <p:cNvPr id="115715" name="Rectangle 3"/>
          <p:cNvSpPr>
            <a:spLocks noGrp="1"/>
          </p:cNvSpPr>
          <p:nvPr>
            <p:ph type="body" sz="half" idx="4294967295"/>
          </p:nvPr>
        </p:nvSpPr>
        <p:spPr>
          <a:xfrm>
            <a:off x="304800" y="1524000"/>
            <a:ext cx="8382000" cy="4495800"/>
          </a:xfrm>
        </p:spPr>
        <p:txBody>
          <a:bodyPr/>
          <a:lstStyle/>
          <a:p>
            <a:pPr marL="547688" indent="-438150" algn="r" rtl="1"/>
            <a:r>
              <a:rPr lang="ar-SA" sz="2300" smtClean="0"/>
              <a:t>الجدول التالي يوضح خيارات متخذ القرار</a:t>
            </a:r>
            <a:r>
              <a:rPr lang="en-US" sz="2300" smtClean="0"/>
              <a:t> </a:t>
            </a:r>
            <a:r>
              <a:rPr lang="ar-SA" sz="2300" smtClean="0"/>
              <a:t>في حالة تحديد نقطة السواء عند النقطة </a:t>
            </a:r>
            <a:r>
              <a:rPr lang="en-US" sz="2300" smtClean="0">
                <a:cs typeface="Arial" charset="0"/>
              </a:rPr>
              <a:t>C</a:t>
            </a:r>
            <a:r>
              <a:rPr lang="ar-SA" sz="2300" smtClean="0"/>
              <a:t> (2300):</a:t>
            </a:r>
            <a:endParaRPr lang="en-US" sz="2300" smtClean="0">
              <a:cs typeface="Arial" charset="0"/>
            </a:endParaRPr>
          </a:p>
        </p:txBody>
      </p:sp>
      <p:sp>
        <p:nvSpPr>
          <p:cNvPr id="11571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571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2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2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5724"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04037" name="Group 261"/>
          <p:cNvGraphicFramePr>
            <a:graphicFrameLocks noGrp="1"/>
          </p:cNvGraphicFramePr>
          <p:nvPr/>
        </p:nvGraphicFramePr>
        <p:xfrm>
          <a:off x="762000" y="2743200"/>
          <a:ext cx="7696200" cy="2667002"/>
        </p:xfrm>
        <a:graphic>
          <a:graphicData uri="http://schemas.openxmlformats.org/drawingml/2006/table">
            <a:tbl>
              <a:tblPr/>
              <a:tblGrid>
                <a:gridCol w="903288"/>
                <a:gridCol w="903287"/>
                <a:gridCol w="901700"/>
                <a:gridCol w="903288"/>
                <a:gridCol w="903287"/>
                <a:gridCol w="995363"/>
                <a:gridCol w="1266825"/>
                <a:gridCol w="919162"/>
              </a:tblGrid>
              <a:tr h="544513">
                <a:tc gridSpan="6">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Certain Cash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Outcomes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P(θ)</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905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c vMerge="1">
                  <a:txBody>
                    <a:bodyPr/>
                    <a:lstStyle/>
                    <a:p>
                      <a:endParaRPr lang="en-US"/>
                    </a:p>
                  </a:txBody>
                  <a:tcPr/>
                </a:tc>
              </a:tr>
              <a:tr h="4921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2300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2250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Indifferent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 for gamble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 for Cash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 for Cash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 for gamble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 for Cash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DM attitude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685800" y="609600"/>
            <a:ext cx="7620000" cy="5516563"/>
          </a:xfrm>
        </p:spPr>
        <p:txBody>
          <a:bodyPr/>
          <a:lstStyle/>
          <a:p>
            <a:pPr eaLnBrk="1" hangingPunct="1">
              <a:lnSpc>
                <a:spcPct val="80000"/>
              </a:lnSpc>
              <a:buFont typeface="Wingdings" pitchFamily="2" charset="2"/>
              <a:buNone/>
            </a:pPr>
            <a:r>
              <a:rPr lang="ar-SA" altLang="en-US" sz="2400" dirty="0" smtClean="0"/>
              <a:t> - يوجد الكثير من التعريفات الاخري لعلم إدارة المزارع التي تمثل وجهات نظر اقتصادية مختلفة تختلف باختلاف النظام الإقتصادي السائد يمكن تلخيصها في ما يلي:</a:t>
            </a:r>
          </a:p>
          <a:p>
            <a:pPr eaLnBrk="1" hangingPunct="1">
              <a:lnSpc>
                <a:spcPct val="80000"/>
              </a:lnSpc>
              <a:buFont typeface="Wingdings" pitchFamily="2" charset="2"/>
              <a:buNone/>
            </a:pPr>
            <a:endParaRPr lang="ar-SA" altLang="en-US" sz="2400" dirty="0" smtClean="0"/>
          </a:p>
          <a:p>
            <a:pPr eaLnBrk="1" hangingPunct="1">
              <a:lnSpc>
                <a:spcPct val="80000"/>
              </a:lnSpc>
            </a:pPr>
            <a:r>
              <a:rPr lang="ar-SA" altLang="en-US" sz="2400" dirty="0" smtClean="0"/>
              <a:t>أنها احد فروع علم الإقتصاد الزراعي الذي هو علم من العلوم الإجتماعية التطبيقية وتهدف إلى تنظيم وتوزيع الموارد البشرية والطبيعية داخل الوحدة الإنتاجية (المزرعة) بغرض تحقيق اهداف تلك الوحدة.</a:t>
            </a:r>
          </a:p>
          <a:p>
            <a:pPr marL="109537" indent="0" eaLnBrk="1" hangingPunct="1">
              <a:lnSpc>
                <a:spcPct val="80000"/>
              </a:lnSpc>
              <a:buNone/>
            </a:pPr>
            <a:endParaRPr lang="ar-SA" altLang="en-US" sz="2400" dirty="0" smtClean="0"/>
          </a:p>
          <a:p>
            <a:pPr eaLnBrk="1" hangingPunct="1">
              <a:lnSpc>
                <a:spcPct val="80000"/>
              </a:lnSpc>
            </a:pPr>
            <a:r>
              <a:rPr lang="ar-SA" altLang="en-US" sz="2400" dirty="0" smtClean="0"/>
              <a:t>كما عرفت بأنها الجزء الغير منظور من عملية الإنتاج.</a:t>
            </a:r>
          </a:p>
          <a:p>
            <a:pPr marL="109537" indent="0" eaLnBrk="1" hangingPunct="1">
              <a:lnSpc>
                <a:spcPct val="80000"/>
              </a:lnSpc>
              <a:buNone/>
            </a:pPr>
            <a:endParaRPr lang="ar-SA" altLang="en-US" sz="2400" dirty="0" smtClean="0"/>
          </a:p>
          <a:p>
            <a:pPr eaLnBrk="1" hangingPunct="1">
              <a:lnSpc>
                <a:spcPct val="80000"/>
              </a:lnSpc>
            </a:pPr>
            <a:r>
              <a:rPr lang="ar-SA" altLang="en-US" sz="2400" dirty="0" smtClean="0"/>
              <a:t>أما فورستر (</a:t>
            </a:r>
            <a:r>
              <a:rPr lang="en-US" altLang="en-US" sz="2400" i="1" dirty="0" smtClean="0">
                <a:cs typeface="Arial" charset="0"/>
              </a:rPr>
              <a:t>Forster</a:t>
            </a:r>
            <a:r>
              <a:rPr lang="ar-SA" altLang="en-US" sz="2400" dirty="0" smtClean="0"/>
              <a:t>) فقد قام بتعريف إدارة المزارع في كتابه (</a:t>
            </a:r>
            <a:r>
              <a:rPr lang="en-US" altLang="en-US" sz="2400" i="1" dirty="0" smtClean="0">
                <a:cs typeface="Arial" charset="0"/>
              </a:rPr>
              <a:t>Farm Organization and Management</a:t>
            </a:r>
            <a:r>
              <a:rPr lang="ar-SA" altLang="en-US" sz="2400" dirty="0" smtClean="0"/>
              <a:t>) انها دراسة طرق ووسائل تنظيم عناصر الإنتاج من ارض وعمل وراس مال، وكذلك تطبيق المعرفة الفنية والخبرات والمهارات لكي تنتج المزرعة اكبر قدر من الدخل الصافي او الارباح".</a:t>
            </a:r>
            <a:r>
              <a:rPr lang="en-US" altLang="en-US" sz="2400" i="1" dirty="0" smtClean="0">
                <a:cs typeface="Arial" charset="0"/>
              </a:rPr>
              <a:t>' </a:t>
            </a:r>
            <a:r>
              <a:rPr lang="ar-SA" altLang="en-US" sz="2400" dirty="0" smtClean="0"/>
              <a:t> </a:t>
            </a:r>
            <a:endParaRPr lang="en-US" altLang="en-US" sz="2400" dirty="0" smtClean="0">
              <a:cs typeface="Arial" charset="0"/>
            </a:endParaRPr>
          </a:p>
        </p:txBody>
      </p:sp>
    </p:spTree>
    <p:extLst>
      <p:ext uri="{BB962C8B-B14F-4D97-AF65-F5344CB8AC3E}">
        <p14:creationId xmlns:p14="http://schemas.microsoft.com/office/powerpoint/2010/main" val="121164255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7C328AEC-14FE-477E-A9F1-503B33B9675C}" type="slidenum">
              <a:rPr lang="en-US" sz="1000">
                <a:latin typeface="+mn-lt"/>
                <a:cs typeface="+mn-cs"/>
              </a:rPr>
              <a:pPr algn="r" fontAlgn="auto">
                <a:spcBef>
                  <a:spcPts val="0"/>
                </a:spcBef>
                <a:spcAft>
                  <a:spcPts val="0"/>
                </a:spcAft>
                <a:defRPr/>
              </a:pPr>
              <a:t>140</a:t>
            </a:fld>
            <a:endParaRPr lang="en-US" sz="1000">
              <a:latin typeface="+mn-lt"/>
              <a:cs typeface="+mn-cs"/>
            </a:endParaRPr>
          </a:p>
        </p:txBody>
      </p:sp>
      <p:sp>
        <p:nvSpPr>
          <p:cNvPr id="116739" name="Rectangle 3"/>
          <p:cNvSpPr>
            <a:spLocks noGrp="1"/>
          </p:cNvSpPr>
          <p:nvPr>
            <p:ph type="body" sz="half" idx="4294967295"/>
          </p:nvPr>
        </p:nvSpPr>
        <p:spPr>
          <a:xfrm>
            <a:off x="228600" y="1600200"/>
            <a:ext cx="8382000" cy="4495800"/>
          </a:xfrm>
        </p:spPr>
        <p:txBody>
          <a:bodyPr/>
          <a:lstStyle/>
          <a:p>
            <a:pPr marL="547688" indent="-438150" algn="r" rtl="1">
              <a:buFont typeface="Wingdings 3" pitchFamily="18" charset="2"/>
              <a:buNone/>
            </a:pPr>
            <a:r>
              <a:rPr lang="ar-SA" sz="2300" b="1" smtClean="0">
                <a:solidFill>
                  <a:srgbClr val="0033CC"/>
                </a:solidFill>
              </a:rPr>
              <a:t>3. نظرية  </a:t>
            </a:r>
            <a:r>
              <a:rPr lang="en-US" sz="2300" b="1" i="1" smtClean="0">
                <a:solidFill>
                  <a:srgbClr val="0033CC"/>
                </a:solidFill>
                <a:cs typeface="Arial" charset="0"/>
              </a:rPr>
              <a:t>Ramsey</a:t>
            </a:r>
            <a:r>
              <a:rPr lang="ar-SA" sz="2300" b="1" smtClean="0">
                <a:solidFill>
                  <a:srgbClr val="0033CC"/>
                </a:solidFill>
              </a:rPr>
              <a:t> المعدلة</a:t>
            </a:r>
            <a:r>
              <a:rPr lang="en-US" sz="2300" b="1" smtClean="0">
                <a:solidFill>
                  <a:srgbClr val="0033CC"/>
                </a:solidFill>
                <a:cs typeface="Arial" charset="0"/>
              </a:rPr>
              <a:t> </a:t>
            </a:r>
            <a:r>
              <a:rPr lang="ar-SA" sz="2300" b="1" smtClean="0">
                <a:solidFill>
                  <a:srgbClr val="0033CC"/>
                </a:solidFill>
              </a:rPr>
              <a:t> </a:t>
            </a:r>
            <a:r>
              <a:rPr lang="en-US" sz="2300" b="1" i="1" smtClean="0">
                <a:solidFill>
                  <a:srgbClr val="0033CC"/>
                </a:solidFill>
                <a:cs typeface="Arial" charset="0"/>
              </a:rPr>
              <a:t>Equally Likely Risky Outcome</a:t>
            </a:r>
            <a:r>
              <a:rPr lang="ar-SA" sz="2300" b="1" smtClean="0">
                <a:solidFill>
                  <a:srgbClr val="0033CC"/>
                </a:solidFill>
              </a:rPr>
              <a:t> </a:t>
            </a:r>
            <a:r>
              <a:rPr lang="en-US" sz="2300" b="1" i="1" smtClean="0">
                <a:solidFill>
                  <a:srgbClr val="0033CC"/>
                </a:solidFill>
                <a:cs typeface="Arial" charset="0"/>
              </a:rPr>
              <a:t>(ELRO</a:t>
            </a:r>
            <a:r>
              <a:rPr lang="en-US" sz="2300" b="1" i="1" smtClean="0">
                <a:cs typeface="Arial" charset="0"/>
              </a:rPr>
              <a:t>)</a:t>
            </a:r>
            <a:r>
              <a:rPr lang="ar-SA" sz="2300" b="1" i="1" smtClean="0"/>
              <a:t>:</a:t>
            </a:r>
            <a:endParaRPr lang="ar-SA" sz="2300" smtClean="0"/>
          </a:p>
          <a:p>
            <a:pPr marL="547688" indent="-438150" algn="r" rtl="1"/>
            <a:r>
              <a:rPr lang="ar-SA" sz="2300" smtClean="0"/>
              <a:t>كما سبق يتضح أن الطريقتين السابقتين، لاستنباط دالة المنفعة، تواجهان مشكلة أن يكون متخذ القرار له منفعة (أو ليس له منفعة) من المغامرة وبالتالي ربما يخلق ذلك نوع من التحيز في الإجابة.</a:t>
            </a:r>
            <a:endParaRPr lang="en-US" sz="2300" smtClean="0">
              <a:cs typeface="Arial" charset="0"/>
            </a:endParaRPr>
          </a:p>
          <a:p>
            <a:pPr marL="547688" indent="-438150" algn="r" rtl="1"/>
            <a:r>
              <a:rPr lang="ar-SA" sz="2300" smtClean="0"/>
              <a:t> للتغلب علي هذا التحيز بسبب وجود جانب للمغامرة لدى متخذ القرار اقترح </a:t>
            </a:r>
            <a:r>
              <a:rPr lang="en-US" sz="2300" smtClean="0">
                <a:cs typeface="Arial" charset="0"/>
              </a:rPr>
              <a:t>Ramsey</a:t>
            </a:r>
            <a:r>
              <a:rPr lang="ar-SA" sz="2300" smtClean="0"/>
              <a:t> هذا الأسلوب الذي يقوم فيه  متخذ القرار بالاختيار ما بين مغامرتين بدلاً من مغامرة وشيء مؤكد (كما في طريقة  </a:t>
            </a:r>
            <a:r>
              <a:rPr lang="en-US" sz="2300" i="1" smtClean="0">
                <a:cs typeface="Arial" charset="0"/>
              </a:rPr>
              <a:t>ELCE</a:t>
            </a:r>
            <a:r>
              <a:rPr lang="ar-SA" sz="2300" smtClean="0"/>
              <a:t>)، وتكون نقطة السواء هنا هي عند الاختيار بين بديلين مخاطريين. وتعتمد التفضيلات في هذه النظرية على استخدام </a:t>
            </a:r>
            <a:r>
              <a:rPr lang="en-US" sz="2300" i="1" smtClean="0">
                <a:cs typeface="Arial" charset="0"/>
              </a:rPr>
              <a:t>Equally Likely Risky Outcome (ELRO) </a:t>
            </a:r>
            <a:r>
              <a:rPr lang="ar-SA" sz="2300" smtClean="0"/>
              <a:t>(أو النواتج المخاطرية التي لها نفس احتمالات الحدوث)</a:t>
            </a:r>
            <a:r>
              <a:rPr lang="ar-SA" sz="2300" i="1" smtClean="0"/>
              <a:t> </a:t>
            </a:r>
            <a:r>
              <a:rPr lang="ar-SA" sz="2300" smtClean="0"/>
              <a:t>وبالتالي فهي تحاول معالجة القصور في النظريتين السابقتين، وفي هذه النظرية تتبع الخطوات التالية:</a:t>
            </a:r>
            <a:endParaRPr lang="en-US" sz="2300" smtClean="0">
              <a:cs typeface="Arial" charset="0"/>
            </a:endParaRPr>
          </a:p>
        </p:txBody>
      </p:sp>
      <p:sp>
        <p:nvSpPr>
          <p:cNvPr id="116740"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6741"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6748"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ECDD219C-BC26-40EE-9235-E1B5DFBB7E35}" type="slidenum">
              <a:rPr lang="en-US" sz="1000">
                <a:latin typeface="+mn-lt"/>
                <a:cs typeface="+mn-cs"/>
              </a:rPr>
              <a:pPr algn="r" fontAlgn="auto">
                <a:spcBef>
                  <a:spcPts val="0"/>
                </a:spcBef>
                <a:spcAft>
                  <a:spcPts val="0"/>
                </a:spcAft>
                <a:defRPr/>
              </a:pPr>
              <a:t>141</a:t>
            </a:fld>
            <a:endParaRPr lang="en-US" sz="1000">
              <a:latin typeface="+mn-lt"/>
              <a:cs typeface="+mn-cs"/>
            </a:endParaRPr>
          </a:p>
        </p:txBody>
      </p:sp>
      <p:sp>
        <p:nvSpPr>
          <p:cNvPr id="117763" name="Rectangle 3"/>
          <p:cNvSpPr>
            <a:spLocks noGrp="1"/>
          </p:cNvSpPr>
          <p:nvPr>
            <p:ph type="body" sz="half" idx="4294967295"/>
          </p:nvPr>
        </p:nvSpPr>
        <p:spPr>
          <a:xfrm>
            <a:off x="228600" y="1600200"/>
            <a:ext cx="8382000" cy="4495800"/>
          </a:xfrm>
        </p:spPr>
        <p:txBody>
          <a:bodyPr/>
          <a:lstStyle/>
          <a:p>
            <a:pPr marL="547688" indent="-438150" algn="r" rtl="1">
              <a:buFont typeface="Wingdings 3" pitchFamily="18" charset="2"/>
              <a:buNone/>
            </a:pPr>
            <a:r>
              <a:rPr lang="ar-SA" sz="2300" b="1" smtClean="0">
                <a:solidFill>
                  <a:srgbClr val="0033CC"/>
                </a:solidFill>
              </a:rPr>
              <a:t>1</a:t>
            </a:r>
            <a:r>
              <a:rPr lang="ar-SA" sz="2300" smtClean="0"/>
              <a:t>-  الاحتمالات المستخدمة للنواتج </a:t>
            </a:r>
            <a:r>
              <a:rPr lang="ar-SA" sz="2300" b="1" smtClean="0"/>
              <a:t>  </a:t>
            </a:r>
            <a:r>
              <a:rPr lang="en-US" sz="2300" i="1" smtClean="0">
                <a:cs typeface="Arial" charset="0"/>
              </a:rPr>
              <a:t>Equally Likely Risky Outcome </a:t>
            </a:r>
            <a:r>
              <a:rPr lang="ar-SA" sz="2300" smtClean="0"/>
              <a:t>هي الاحتمال الطبيعي حيث </a:t>
            </a:r>
            <a:r>
              <a:rPr lang="en-US" sz="2300" i="1" smtClean="0">
                <a:cs typeface="Arial" charset="0"/>
              </a:rPr>
              <a:t>P=(1-P)=0.5</a:t>
            </a:r>
            <a:endParaRPr lang="ar-SA" sz="2300" smtClean="0"/>
          </a:p>
          <a:p>
            <a:pPr marL="547688" indent="-438150" algn="r" rtl="1">
              <a:buFont typeface="Wingdings 3" pitchFamily="18" charset="2"/>
              <a:buNone/>
            </a:pPr>
            <a:r>
              <a:rPr lang="ar-SA" sz="2300" smtClean="0"/>
              <a:t>2-  يتطلب تحديد قيمة ناتج أحد البديلين كي يكون متخذ القرار في حالة سواء بينهما.</a:t>
            </a:r>
          </a:p>
          <a:p>
            <a:pPr marL="547688" indent="-438150" algn="r" rtl="1">
              <a:buFont typeface="Wingdings 3" pitchFamily="18" charset="2"/>
              <a:buNone/>
            </a:pPr>
            <a:r>
              <a:rPr lang="ar-SA" sz="2300" smtClean="0"/>
              <a:t>3 -  الانتقال إلى نقطة سواء جديدة (مغامرة جديدة) تستخدم فيها ثلاث نواتج من المغامرة السابقة عدا الناتج الذي يحدده متخذ القرار عندما يكون لديه البديلين سواء.</a:t>
            </a:r>
            <a:r>
              <a:rPr lang="en-US" sz="2300" smtClean="0"/>
              <a:t> </a:t>
            </a:r>
          </a:p>
        </p:txBody>
      </p:sp>
      <p:sp>
        <p:nvSpPr>
          <p:cNvPr id="117764"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7765"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6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7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7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7772"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07943" name="Group 71"/>
          <p:cNvGraphicFramePr>
            <a:graphicFrameLocks noGrp="1"/>
          </p:cNvGraphicFramePr>
          <p:nvPr/>
        </p:nvGraphicFramePr>
        <p:xfrm>
          <a:off x="1371600" y="4648200"/>
          <a:ext cx="6705600" cy="1219200"/>
        </p:xfrm>
        <a:graphic>
          <a:graphicData uri="http://schemas.openxmlformats.org/drawingml/2006/table">
            <a:tbl>
              <a:tblPr rtl="1"/>
              <a:tblGrid>
                <a:gridCol w="2235200"/>
                <a:gridCol w="2235200"/>
                <a:gridCol w="2235200"/>
              </a:tblGrid>
              <a:tr h="5524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333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3333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2EA48C52-79BC-445C-A091-039A0AF4C6AC}" type="slidenum">
              <a:rPr lang="en-US" sz="1000">
                <a:latin typeface="+mn-lt"/>
                <a:cs typeface="+mn-cs"/>
              </a:rPr>
              <a:pPr algn="r" fontAlgn="auto">
                <a:spcBef>
                  <a:spcPts val="0"/>
                </a:spcBef>
                <a:spcAft>
                  <a:spcPts val="0"/>
                </a:spcAft>
                <a:defRPr/>
              </a:pPr>
              <a:t>142</a:t>
            </a:fld>
            <a:endParaRPr lang="en-US" sz="1000">
              <a:latin typeface="+mn-lt"/>
              <a:cs typeface="+mn-cs"/>
            </a:endParaRPr>
          </a:p>
        </p:txBody>
      </p:sp>
      <p:sp>
        <p:nvSpPr>
          <p:cNvPr id="118787" name="Rectangle 3"/>
          <p:cNvSpPr>
            <a:spLocks noGrp="1"/>
          </p:cNvSpPr>
          <p:nvPr>
            <p:ph type="body" sz="half" idx="4294967295"/>
          </p:nvPr>
        </p:nvSpPr>
        <p:spPr>
          <a:xfrm>
            <a:off x="228600" y="1600200"/>
            <a:ext cx="8382000" cy="4953000"/>
          </a:xfrm>
        </p:spPr>
        <p:txBody>
          <a:bodyPr/>
          <a:lstStyle/>
          <a:p>
            <a:pPr marL="547688" indent="-438150" algn="ctr" rtl="1">
              <a:lnSpc>
                <a:spcPct val="90000"/>
              </a:lnSpc>
              <a:buFont typeface="Wingdings 3" pitchFamily="18" charset="2"/>
              <a:buNone/>
            </a:pPr>
            <a:r>
              <a:rPr lang="ar-SA" sz="2300" b="1" smtClean="0"/>
              <a:t> تحديد قيمة الناتج المخاطري لأحد البديلين</a:t>
            </a:r>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endParaRPr lang="ar-SA" sz="2300" smtClean="0"/>
          </a:p>
          <a:p>
            <a:pPr marL="547688" indent="-438150" algn="r" rtl="1">
              <a:lnSpc>
                <a:spcPct val="90000"/>
              </a:lnSpc>
              <a:buFont typeface="Wingdings 3" pitchFamily="18" charset="2"/>
              <a:buNone/>
            </a:pPr>
            <a:r>
              <a:rPr lang="ar-SA" sz="2300" smtClean="0"/>
              <a:t>باستخدام بيانات المغامرة السابقة (صفر أو 10000) ممثلة للبديل </a:t>
            </a:r>
            <a:r>
              <a:rPr lang="en-US" sz="2300" i="1" smtClean="0">
                <a:cs typeface="Arial" charset="0"/>
              </a:rPr>
              <a:t>a1 </a:t>
            </a:r>
            <a:r>
              <a:rPr lang="ar-SA" sz="2300" i="1" smtClean="0"/>
              <a:t> </a:t>
            </a:r>
            <a:r>
              <a:rPr lang="ar-SA" sz="2300" smtClean="0"/>
              <a:t>فإن نواتج المباراة الأولى </a:t>
            </a:r>
            <a:r>
              <a:rPr lang="en-US" sz="2300" smtClean="0">
                <a:cs typeface="Arial" charset="0"/>
              </a:rPr>
              <a:t>(</a:t>
            </a:r>
            <a:r>
              <a:rPr lang="en-US" sz="2300" i="1" smtClean="0">
                <a:cs typeface="Arial" charset="0"/>
              </a:rPr>
              <a:t>Game 1</a:t>
            </a:r>
            <a:r>
              <a:rPr lang="en-US" sz="2300" smtClean="0">
                <a:cs typeface="Arial" charset="0"/>
              </a:rPr>
              <a:t>)</a:t>
            </a:r>
            <a:r>
              <a:rPr lang="ar-SA" sz="2300" smtClean="0"/>
              <a:t> تحدد بالقيم التالية:</a:t>
            </a:r>
            <a:endParaRPr lang="en-US" sz="2300" b="1" i="1" smtClean="0">
              <a:cs typeface="Arial" charset="0"/>
            </a:endParaRPr>
          </a:p>
          <a:p>
            <a:pPr marL="547688" indent="-438150" algn="r" rtl="1">
              <a:lnSpc>
                <a:spcPct val="90000"/>
              </a:lnSpc>
              <a:buFont typeface="Wingdings 3" pitchFamily="18" charset="2"/>
              <a:buNone/>
            </a:pPr>
            <a:r>
              <a:rPr lang="en-US" sz="2300" b="1" i="1" smtClean="0">
                <a:cs typeface="Arial" charset="0"/>
              </a:rPr>
              <a:t>A</a:t>
            </a:r>
            <a:r>
              <a:rPr lang="ar-SA" sz="2300" smtClean="0"/>
              <a:t>= أكبر ناتج لإجمالي الدخل </a:t>
            </a:r>
            <a:r>
              <a:rPr lang="en-US" sz="2300" i="1" smtClean="0">
                <a:cs typeface="Arial" charset="0"/>
              </a:rPr>
              <a:t>Gross Income</a:t>
            </a:r>
          </a:p>
          <a:p>
            <a:pPr marL="547688" indent="-438150" algn="r" rtl="1">
              <a:lnSpc>
                <a:spcPct val="90000"/>
              </a:lnSpc>
              <a:buFont typeface="Wingdings 3" pitchFamily="18" charset="2"/>
              <a:buNone/>
            </a:pPr>
            <a:r>
              <a:rPr lang="en-US" sz="2300" i="1" smtClean="0">
                <a:cs typeface="Arial" charset="0"/>
              </a:rPr>
              <a:t>B</a:t>
            </a:r>
            <a:r>
              <a:rPr lang="ar-SA" sz="2300" smtClean="0"/>
              <a:t>= أكبر ناتج لإجمالي الدخل للبديل </a:t>
            </a:r>
            <a:r>
              <a:rPr lang="en-US" sz="2300" i="1" smtClean="0">
                <a:cs typeface="Arial" charset="0"/>
              </a:rPr>
              <a:t>a2</a:t>
            </a:r>
            <a:r>
              <a:rPr lang="ar-SA" sz="2300" smtClean="0"/>
              <a:t>  ويقترح مثلا أن يساوي 75% من </a:t>
            </a:r>
            <a:r>
              <a:rPr lang="en-US" sz="2300" smtClean="0">
                <a:cs typeface="Arial" charset="0"/>
              </a:rPr>
              <a:t>A</a:t>
            </a:r>
            <a:r>
              <a:rPr lang="ar-SA" sz="2300" smtClean="0"/>
              <a:t>.</a:t>
            </a:r>
            <a:endParaRPr lang="en-US" sz="2300" smtClean="0">
              <a:cs typeface="Arial" charset="0"/>
            </a:endParaRPr>
          </a:p>
          <a:p>
            <a:pPr marL="547688" indent="-438150" algn="r" rtl="1">
              <a:lnSpc>
                <a:spcPct val="90000"/>
              </a:lnSpc>
              <a:buFont typeface="Wingdings 3" pitchFamily="18" charset="2"/>
              <a:buNone/>
            </a:pPr>
            <a:r>
              <a:rPr lang="en-US" sz="2300" smtClean="0">
                <a:cs typeface="Arial" charset="0"/>
              </a:rPr>
              <a:t>C</a:t>
            </a:r>
            <a:r>
              <a:rPr lang="ar-SA" sz="2300" smtClean="0"/>
              <a:t>= وحدات مختلفة ومتنوعة تحدد من قبل متخذ القرار للسواء بين البديلين </a:t>
            </a:r>
            <a:r>
              <a:rPr lang="en-US" sz="2300" i="1" smtClean="0">
                <a:cs typeface="Arial" charset="0"/>
              </a:rPr>
              <a:t>a1</a:t>
            </a:r>
            <a:r>
              <a:rPr lang="ar-SA" sz="2300" smtClean="0"/>
              <a:t> و </a:t>
            </a:r>
            <a:r>
              <a:rPr lang="en-US" sz="2300" i="1" smtClean="0">
                <a:cs typeface="Arial" charset="0"/>
              </a:rPr>
              <a:t>a2</a:t>
            </a:r>
            <a:r>
              <a:rPr lang="ar-SA" sz="2300" smtClean="0"/>
              <a:t> .</a:t>
            </a:r>
            <a:endParaRPr lang="en-US" sz="2300" i="1" smtClean="0">
              <a:cs typeface="Arial" charset="0"/>
            </a:endParaRPr>
          </a:p>
          <a:p>
            <a:pPr marL="547688" indent="-438150" algn="r" rtl="1">
              <a:lnSpc>
                <a:spcPct val="90000"/>
              </a:lnSpc>
              <a:buFont typeface="Wingdings 3" pitchFamily="18" charset="2"/>
              <a:buNone/>
            </a:pPr>
            <a:r>
              <a:rPr lang="en-US" sz="2300" i="1" smtClean="0">
                <a:cs typeface="Arial" charset="0"/>
              </a:rPr>
              <a:t>D</a:t>
            </a:r>
            <a:r>
              <a:rPr lang="ar-SA" sz="2300" smtClean="0"/>
              <a:t>= صفر</a:t>
            </a:r>
          </a:p>
          <a:p>
            <a:pPr marL="547688" indent="-438150" algn="r" rtl="1">
              <a:lnSpc>
                <a:spcPct val="90000"/>
              </a:lnSpc>
              <a:buFont typeface="Wingdings 3" pitchFamily="18" charset="2"/>
              <a:buNone/>
            </a:pPr>
            <a:endParaRPr lang="en-US" sz="2300" smtClean="0"/>
          </a:p>
        </p:txBody>
      </p:sp>
      <p:sp>
        <p:nvSpPr>
          <p:cNvPr id="118788"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878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8796"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09933" name="Group 13"/>
          <p:cNvGraphicFramePr>
            <a:graphicFrameLocks noGrp="1"/>
          </p:cNvGraphicFramePr>
          <p:nvPr/>
        </p:nvGraphicFramePr>
        <p:xfrm>
          <a:off x="1295400" y="1981200"/>
          <a:ext cx="6705600" cy="1447801"/>
        </p:xfrm>
        <a:graphic>
          <a:graphicData uri="http://schemas.openxmlformats.org/drawingml/2006/table">
            <a:tbl>
              <a:tblPr rtl="1"/>
              <a:tblGrid>
                <a:gridCol w="2235200"/>
                <a:gridCol w="2235200"/>
                <a:gridCol w="2235200"/>
              </a:tblGrid>
              <a:tr h="655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968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3952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8912AD5-EA6B-4CCA-8F86-C30EB759E304}" type="slidenum">
              <a:rPr lang="en-US" sz="1000">
                <a:latin typeface="+mn-lt"/>
                <a:cs typeface="+mn-cs"/>
              </a:rPr>
              <a:pPr algn="r" fontAlgn="auto">
                <a:spcBef>
                  <a:spcPts val="0"/>
                </a:spcBef>
                <a:spcAft>
                  <a:spcPts val="0"/>
                </a:spcAft>
                <a:defRPr/>
              </a:pPr>
              <a:t>143</a:t>
            </a:fld>
            <a:endParaRPr lang="en-US" sz="1000">
              <a:latin typeface="+mn-lt"/>
              <a:cs typeface="+mn-cs"/>
            </a:endParaRPr>
          </a:p>
        </p:txBody>
      </p:sp>
      <p:sp>
        <p:nvSpPr>
          <p:cNvPr id="119811" name="Rectangle 3"/>
          <p:cNvSpPr>
            <a:spLocks noGrp="1"/>
          </p:cNvSpPr>
          <p:nvPr>
            <p:ph type="body" sz="half" idx="4294967295"/>
          </p:nvPr>
        </p:nvSpPr>
        <p:spPr>
          <a:xfrm>
            <a:off x="228600" y="1600200"/>
            <a:ext cx="8382000" cy="4953000"/>
          </a:xfrm>
        </p:spPr>
        <p:txBody>
          <a:bodyPr/>
          <a:lstStyle/>
          <a:p>
            <a:pPr marL="547688" indent="-438150" algn="ctr" rtl="1">
              <a:buFont typeface="Wingdings 3" pitchFamily="18" charset="2"/>
              <a:buNone/>
            </a:pPr>
            <a:r>
              <a:rPr lang="ar-SA" sz="2300" b="1" smtClean="0"/>
              <a:t> </a:t>
            </a:r>
            <a:r>
              <a:rPr lang="ar-SA" sz="2300" smtClean="0"/>
              <a:t>وبسؤال متخذ القرار عن قيمة </a:t>
            </a:r>
            <a:r>
              <a:rPr lang="en-US" sz="2300" smtClean="0">
                <a:cs typeface="Arial" charset="0"/>
              </a:rPr>
              <a:t>C</a:t>
            </a:r>
            <a:r>
              <a:rPr lang="ar-SA" sz="2300" smtClean="0"/>
              <a:t> التي تجعل البديلين سواء كانت هي </a:t>
            </a:r>
            <a:r>
              <a:rPr lang="en-US" sz="2300" smtClean="0">
                <a:cs typeface="Arial" charset="0"/>
              </a:rPr>
              <a:t>C=2000</a:t>
            </a:r>
            <a:r>
              <a:rPr lang="ar-SA" sz="2300" smtClean="0"/>
              <a:t> ممثلة للدخل في المباراة الأولى </a:t>
            </a:r>
            <a:r>
              <a:rPr lang="en-US" sz="2300" i="1" smtClean="0">
                <a:cs typeface="Arial" charset="0"/>
              </a:rPr>
              <a:t>I1 </a:t>
            </a:r>
            <a:r>
              <a:rPr lang="ar-SA" sz="2300" smtClean="0"/>
              <a:t>كالتالي</a:t>
            </a:r>
            <a:r>
              <a:rPr lang="en-US" sz="2300" smtClean="0"/>
              <a:t>  </a:t>
            </a:r>
            <a:endParaRPr lang="ar-SA" sz="2300" smtClean="0"/>
          </a:p>
          <a:p>
            <a:pPr marL="547688" indent="-438150" algn="ctr" rtl="1">
              <a:buFont typeface="Wingdings 3" pitchFamily="18" charset="2"/>
              <a:buNone/>
            </a:pPr>
            <a:r>
              <a:rPr lang="en-US" sz="2300" i="1" smtClean="0"/>
              <a:t>Game 1</a:t>
            </a:r>
          </a:p>
        </p:txBody>
      </p:sp>
      <p:sp>
        <p:nvSpPr>
          <p:cNvPr id="119812"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1981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1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9820"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12056" name="Group 88"/>
          <p:cNvGraphicFramePr>
            <a:graphicFrameLocks noGrp="1"/>
          </p:cNvGraphicFramePr>
          <p:nvPr/>
        </p:nvGraphicFramePr>
        <p:xfrm>
          <a:off x="1066800" y="3048000"/>
          <a:ext cx="6781800" cy="1752601"/>
        </p:xfrm>
        <a:graphic>
          <a:graphicData uri="http://schemas.openxmlformats.org/drawingml/2006/table">
            <a:tbl>
              <a:tblPr rtl="1"/>
              <a:tblGrid>
                <a:gridCol w="2260600"/>
                <a:gridCol w="2260600"/>
                <a:gridCol w="2260600"/>
              </a:tblGrid>
              <a:tr h="9413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06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i.e., 2000=I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4048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7500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F72CBA00-7008-4CAE-A917-8D847D629647}" type="slidenum">
              <a:rPr lang="en-US" sz="1000">
                <a:latin typeface="+mn-lt"/>
                <a:cs typeface="+mn-cs"/>
              </a:rPr>
              <a:pPr algn="r" fontAlgn="auto">
                <a:spcBef>
                  <a:spcPts val="0"/>
                </a:spcBef>
                <a:spcAft>
                  <a:spcPts val="0"/>
                </a:spcAft>
                <a:defRPr/>
              </a:pPr>
              <a:t>144</a:t>
            </a:fld>
            <a:endParaRPr lang="en-US" sz="1000">
              <a:latin typeface="+mn-lt"/>
              <a:cs typeface="+mn-cs"/>
            </a:endParaRPr>
          </a:p>
        </p:txBody>
      </p:sp>
      <p:sp>
        <p:nvSpPr>
          <p:cNvPr id="120835" name="Rectangle 3"/>
          <p:cNvSpPr>
            <a:spLocks noGrp="1"/>
          </p:cNvSpPr>
          <p:nvPr>
            <p:ph type="body" sz="half" idx="4294967295"/>
          </p:nvPr>
        </p:nvSpPr>
        <p:spPr>
          <a:xfrm>
            <a:off x="228600" y="1600200"/>
            <a:ext cx="8382000" cy="4953000"/>
          </a:xfrm>
        </p:spPr>
        <p:txBody>
          <a:bodyPr/>
          <a:lstStyle/>
          <a:p>
            <a:pPr marL="547688" indent="-438150" algn="ctr" rtl="1">
              <a:buFont typeface="Wingdings 3" pitchFamily="18" charset="2"/>
              <a:buNone/>
            </a:pPr>
            <a:r>
              <a:rPr lang="ar-SA" sz="2300" b="1" smtClean="0"/>
              <a:t> </a:t>
            </a:r>
            <a:r>
              <a:rPr lang="ar-SA" sz="2300" smtClean="0"/>
              <a:t>نواتج المباراة الثانية </a:t>
            </a:r>
            <a:r>
              <a:rPr lang="en-US" sz="2300" smtClean="0">
                <a:cs typeface="Arial" charset="0"/>
              </a:rPr>
              <a:t>C'</a:t>
            </a:r>
            <a:r>
              <a:rPr lang="en-US" sz="2300" smtClean="0"/>
              <a:t> </a:t>
            </a:r>
            <a:endParaRPr lang="ar-SA" sz="2300" smtClean="0"/>
          </a:p>
          <a:p>
            <a:pPr marL="547688" indent="-438150" algn="ctr" rtl="1">
              <a:buFont typeface="Wingdings 3" pitchFamily="18" charset="2"/>
              <a:buNone/>
            </a:pPr>
            <a:r>
              <a:rPr lang="en-US" sz="2300" i="1" smtClean="0"/>
              <a:t>Game </a:t>
            </a:r>
            <a:r>
              <a:rPr lang="en-US" sz="2300" i="1" smtClean="0">
                <a:cs typeface="Arial" charset="0"/>
              </a:rPr>
              <a:t>2</a:t>
            </a: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r" rtl="1">
              <a:buFont typeface="Wingdings 3" pitchFamily="18" charset="2"/>
              <a:buNone/>
            </a:pPr>
            <a:r>
              <a:rPr lang="ar-SA" sz="2300" i="1" smtClean="0"/>
              <a:t>حيث </a:t>
            </a:r>
            <a:r>
              <a:rPr lang="en-US" sz="2300" i="1" smtClean="0">
                <a:cs typeface="Arial" charset="0"/>
              </a:rPr>
              <a:t>I</a:t>
            </a:r>
            <a:r>
              <a:rPr lang="en-US" sz="1700" i="1" smtClean="0">
                <a:cs typeface="Arial" charset="0"/>
              </a:rPr>
              <a:t>1</a:t>
            </a:r>
            <a:r>
              <a:rPr lang="ar-SA" sz="2300" i="1" smtClean="0"/>
              <a:t>= هي نقطة عدم الاختلاف  </a:t>
            </a:r>
            <a:r>
              <a:rPr lang="en-US" sz="2300" i="1" smtClean="0">
                <a:cs typeface="Arial" charset="0"/>
              </a:rPr>
              <a:t>Indifferent Point </a:t>
            </a:r>
            <a:r>
              <a:rPr lang="ar-SA" sz="2300" i="1" smtClean="0"/>
              <a:t> والتي تم الحصول عليها من المباراة الأولى. ثم مرة أخري يقوم متخذ القرار بالاختيار بين قيم مختلفة حتى يصل إلى نقطة يكون فيها سواء  </a:t>
            </a:r>
            <a:r>
              <a:rPr lang="en-US" sz="2300" i="1" smtClean="0">
                <a:cs typeface="Arial" charset="0"/>
              </a:rPr>
              <a:t>Indifferent</a:t>
            </a:r>
            <a:r>
              <a:rPr lang="ar-SA" sz="2300" i="1" smtClean="0"/>
              <a:t>  بين البديلين. حيث</a:t>
            </a:r>
            <a:r>
              <a:rPr lang="ar-SA" sz="2300" b="1" i="1" smtClean="0"/>
              <a:t> </a:t>
            </a:r>
            <a:r>
              <a:rPr lang="ar-SA" sz="2300" i="1" smtClean="0"/>
              <a:t>كانت قيمة </a:t>
            </a:r>
            <a:r>
              <a:rPr lang="en-US" sz="2300" i="1" smtClean="0">
                <a:cs typeface="Arial" charset="0"/>
              </a:rPr>
              <a:t>C'=4000</a:t>
            </a:r>
            <a:r>
              <a:rPr lang="ar-SA" sz="2300" i="1" smtClean="0"/>
              <a:t> ممثلة للدخل في المباراة الثانية  </a:t>
            </a:r>
            <a:r>
              <a:rPr lang="en-US" sz="2300" i="1" smtClean="0">
                <a:cs typeface="Arial" charset="0"/>
              </a:rPr>
              <a:t>I</a:t>
            </a:r>
            <a:r>
              <a:rPr lang="en-US" sz="1700" i="1" smtClean="0">
                <a:cs typeface="Arial" charset="0"/>
              </a:rPr>
              <a:t>2</a:t>
            </a:r>
            <a:r>
              <a:rPr lang="en-US" sz="2300" i="1" smtClean="0">
                <a:cs typeface="Arial" charset="0"/>
              </a:rPr>
              <a:t> </a:t>
            </a:r>
            <a:r>
              <a:rPr lang="ar-SA" sz="2300" i="1" smtClean="0"/>
              <a:t> كالتالي:</a:t>
            </a:r>
            <a:r>
              <a:rPr lang="en-US" sz="2300" smtClean="0"/>
              <a:t> </a:t>
            </a:r>
          </a:p>
        </p:txBody>
      </p:sp>
      <p:sp>
        <p:nvSpPr>
          <p:cNvPr id="12083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2083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4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0844"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214105" name="Group 89"/>
          <p:cNvGraphicFramePr>
            <a:graphicFrameLocks noGrp="1"/>
          </p:cNvGraphicFramePr>
          <p:nvPr/>
        </p:nvGraphicFramePr>
        <p:xfrm>
          <a:off x="990600" y="2438400"/>
          <a:ext cx="6629400" cy="1249364"/>
        </p:xfrm>
        <a:graphic>
          <a:graphicData uri="http://schemas.openxmlformats.org/drawingml/2006/table">
            <a:tbl>
              <a:tblPr rtl="1"/>
              <a:tblGrid>
                <a:gridCol w="2209800"/>
                <a:gridCol w="2209800"/>
                <a:gridCol w="2209800"/>
              </a:tblGrid>
              <a:tr h="5667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413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3413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C04BF9FF-FBAF-43A8-BCA4-7920F919CD7C}" type="slidenum">
              <a:rPr lang="en-US" sz="1000">
                <a:latin typeface="+mn-lt"/>
                <a:cs typeface="+mn-cs"/>
              </a:rPr>
              <a:pPr algn="r" fontAlgn="auto">
                <a:spcBef>
                  <a:spcPts val="0"/>
                </a:spcBef>
                <a:spcAft>
                  <a:spcPts val="0"/>
                </a:spcAft>
                <a:defRPr/>
              </a:pPr>
              <a:t>145</a:t>
            </a:fld>
            <a:endParaRPr lang="en-US" sz="1000">
              <a:latin typeface="+mn-lt"/>
              <a:cs typeface="+mn-cs"/>
            </a:endParaRPr>
          </a:p>
        </p:txBody>
      </p:sp>
      <p:sp>
        <p:nvSpPr>
          <p:cNvPr id="31750" name="Rectangle 3"/>
          <p:cNvSpPr>
            <a:spLocks noGrp="1"/>
          </p:cNvSpPr>
          <p:nvPr>
            <p:ph type="body" sz="half" idx="4294967295"/>
          </p:nvPr>
        </p:nvSpPr>
        <p:spPr>
          <a:xfrm>
            <a:off x="228600" y="1600200"/>
            <a:ext cx="8382000" cy="4953000"/>
          </a:xfrm>
        </p:spPr>
        <p:txBody>
          <a:bodyPr/>
          <a:lstStyle/>
          <a:p>
            <a:pPr marL="547688" indent="-438150" algn="ctr" rtl="1">
              <a:buFont typeface="Wingdings 3" pitchFamily="18" charset="2"/>
              <a:buNone/>
            </a:pPr>
            <a:r>
              <a:rPr lang="ar-SA" sz="2300" b="1" smtClean="0"/>
              <a:t> </a:t>
            </a:r>
            <a:r>
              <a:rPr lang="en-US" sz="2300" i="1" smtClean="0"/>
              <a:t>Game </a:t>
            </a:r>
            <a:r>
              <a:rPr lang="en-US" sz="2300" i="1" smtClean="0">
                <a:cs typeface="Arial" charset="0"/>
              </a:rPr>
              <a:t>2</a:t>
            </a: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ctr" rtl="1">
              <a:buFont typeface="Wingdings 3" pitchFamily="18" charset="2"/>
              <a:buNone/>
            </a:pPr>
            <a:endParaRPr lang="ar-SA" sz="2300" i="1" smtClean="0"/>
          </a:p>
          <a:p>
            <a:pPr marL="547688" indent="-438150" algn="r" rtl="1"/>
            <a:r>
              <a:rPr lang="ar-SA" sz="2300" smtClean="0"/>
              <a:t>من نواتج المباراة الأولى والثانية يمكن استخلاص النتيجة التالي:</a:t>
            </a:r>
          </a:p>
          <a:p>
            <a:pPr marL="547688" indent="-438150" algn="r" rtl="1"/>
            <a:endParaRPr lang="ar-SA" sz="2300" smtClean="0"/>
          </a:p>
          <a:p>
            <a:pPr marL="547688" indent="-438150" algn="r" rtl="1"/>
            <a:endParaRPr lang="ar-SA" sz="2300" smtClean="0"/>
          </a:p>
          <a:p>
            <a:pPr marL="547688" indent="-438150" algn="r" rtl="1">
              <a:buFont typeface="Wingdings 3" pitchFamily="18" charset="2"/>
              <a:buNone/>
            </a:pPr>
            <a:r>
              <a:rPr lang="ar-SA" sz="2300" smtClean="0"/>
              <a:t>أي بافتراض قيم لكل من </a:t>
            </a:r>
            <a:r>
              <a:rPr lang="en-US" sz="2300" i="1" smtClean="0">
                <a:cs typeface="Arial" charset="0"/>
              </a:rPr>
              <a:t>U(0), </a:t>
            </a:r>
            <a:r>
              <a:rPr lang="en-US" sz="2300" smtClean="0">
                <a:cs typeface="Arial" charset="0"/>
              </a:rPr>
              <a:t>U(I</a:t>
            </a:r>
            <a:r>
              <a:rPr lang="en-US" sz="1600" smtClean="0">
                <a:cs typeface="Arial" charset="0"/>
              </a:rPr>
              <a:t>2</a:t>
            </a:r>
            <a:r>
              <a:rPr lang="en-US" sz="2300" smtClean="0">
                <a:cs typeface="Arial" charset="0"/>
              </a:rPr>
              <a:t>)</a:t>
            </a:r>
            <a:r>
              <a:rPr lang="ar-SA" sz="2300" smtClean="0"/>
              <a:t> يمكن اشتقاق قيمة </a:t>
            </a:r>
            <a:r>
              <a:rPr lang="en-US" sz="2300" i="1" smtClean="0">
                <a:cs typeface="Arial" charset="0"/>
              </a:rPr>
              <a:t>U(I</a:t>
            </a:r>
            <a:r>
              <a:rPr lang="en-US" sz="1400" i="1" smtClean="0">
                <a:cs typeface="Arial" charset="0"/>
              </a:rPr>
              <a:t>1</a:t>
            </a:r>
            <a:r>
              <a:rPr lang="en-US" sz="2300" i="1" smtClean="0">
                <a:cs typeface="Arial" charset="0"/>
              </a:rPr>
              <a:t>)</a:t>
            </a:r>
            <a:r>
              <a:rPr lang="en-US" sz="2300" smtClean="0"/>
              <a:t> </a:t>
            </a:r>
          </a:p>
        </p:txBody>
      </p:sp>
      <p:sp>
        <p:nvSpPr>
          <p:cNvPr id="31751"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175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1759"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31760" name="Rectangle 36"/>
          <p:cNvSpPr>
            <a:spLocks noChangeArrowheads="1"/>
          </p:cNvSpPr>
          <p:nvPr/>
        </p:nvSpPr>
        <p:spPr bwMode="auto">
          <a:xfrm>
            <a:off x="1866900" y="2752725"/>
            <a:ext cx="1803400" cy="0"/>
          </a:xfrm>
          <a:prstGeom prst="rect">
            <a:avLst/>
          </a:prstGeom>
          <a:noFill/>
          <a:ln w="9525">
            <a:noFill/>
            <a:miter lim="800000"/>
            <a:headEnd/>
            <a:tailEnd/>
          </a:ln>
        </p:spPr>
        <p:txBody>
          <a:bodyPr wrap="none" anchor="ctr">
            <a:spAutoFit/>
          </a:bodyPr>
          <a:lstStyle/>
          <a:p>
            <a:endParaRPr lang="ar-SA"/>
          </a:p>
        </p:txBody>
      </p:sp>
      <p:graphicFrame>
        <p:nvGraphicFramePr>
          <p:cNvPr id="31746" name="Object 32"/>
          <p:cNvGraphicFramePr>
            <a:graphicFrameLocks noChangeAspect="1"/>
          </p:cNvGraphicFramePr>
          <p:nvPr/>
        </p:nvGraphicFramePr>
        <p:xfrm>
          <a:off x="1866900" y="2752725"/>
          <a:ext cx="952500" cy="212725"/>
        </p:xfrm>
        <a:graphic>
          <a:graphicData uri="http://schemas.openxmlformats.org/presentationml/2006/ole">
            <mc:AlternateContent xmlns:mc="http://schemas.openxmlformats.org/markup-compatibility/2006">
              <mc:Choice xmlns:v="urn:schemas-microsoft-com:vml" Requires="v">
                <p:oleObj spid="_x0000_s31980" name="Equation" r:id="rId4" imgW="952087" imgH="215806" progId="Equation.3">
                  <p:embed/>
                </p:oleObj>
              </mc:Choice>
              <mc:Fallback>
                <p:oleObj name="Equation" r:id="rId4" imgW="952087" imgH="215806"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2752725"/>
                        <a:ext cx="9525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156" name="Group 92"/>
          <p:cNvGraphicFramePr>
            <a:graphicFrameLocks noGrp="1"/>
          </p:cNvGraphicFramePr>
          <p:nvPr/>
        </p:nvGraphicFramePr>
        <p:xfrm>
          <a:off x="1066800" y="2133600"/>
          <a:ext cx="6629400" cy="1173798"/>
        </p:xfrm>
        <a:graphic>
          <a:graphicData uri="http://schemas.openxmlformats.org/drawingml/2006/table">
            <a:tbl>
              <a:tblPr rtl="1"/>
              <a:tblGrid>
                <a:gridCol w="2209800"/>
                <a:gridCol w="2209800"/>
                <a:gridCol w="2209800"/>
              </a:tblGrid>
              <a:tr h="3651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274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B=7500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A=10000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1779" name="Rectangle 94"/>
          <p:cNvSpPr>
            <a:spLocks noChangeArrowheads="1"/>
          </p:cNvSpPr>
          <p:nvPr/>
        </p:nvSpPr>
        <p:spPr bwMode="auto">
          <a:xfrm>
            <a:off x="0" y="3322638"/>
            <a:ext cx="9144000" cy="0"/>
          </a:xfrm>
          <a:prstGeom prst="rect">
            <a:avLst/>
          </a:prstGeom>
          <a:noFill/>
          <a:ln w="9525">
            <a:noFill/>
            <a:miter lim="800000"/>
            <a:headEnd/>
            <a:tailEnd/>
          </a:ln>
        </p:spPr>
        <p:txBody>
          <a:bodyPr wrap="none" anchor="ctr">
            <a:spAutoFit/>
          </a:bodyPr>
          <a:lstStyle/>
          <a:p>
            <a:endParaRPr lang="ar-SA"/>
          </a:p>
        </p:txBody>
      </p:sp>
      <p:graphicFrame>
        <p:nvGraphicFramePr>
          <p:cNvPr id="31747" name="Object 93"/>
          <p:cNvGraphicFramePr>
            <a:graphicFrameLocks noChangeAspect="1"/>
          </p:cNvGraphicFramePr>
          <p:nvPr/>
        </p:nvGraphicFramePr>
        <p:xfrm>
          <a:off x="6019800" y="2667000"/>
          <a:ext cx="1295400" cy="304800"/>
        </p:xfrm>
        <a:graphic>
          <a:graphicData uri="http://schemas.openxmlformats.org/presentationml/2006/ole">
            <mc:AlternateContent xmlns:mc="http://schemas.openxmlformats.org/markup-compatibility/2006">
              <mc:Choice xmlns:v="urn:schemas-microsoft-com:vml" Requires="v">
                <p:oleObj spid="_x0000_s31981" name="Equation" r:id="rId6" imgW="952087" imgH="215806" progId="Equation.3">
                  <p:embed/>
                </p:oleObj>
              </mc:Choice>
              <mc:Fallback>
                <p:oleObj name="Equation" r:id="rId6" imgW="952087" imgH="215806" progId="Equation.3">
                  <p:embed/>
                  <p:pic>
                    <p:nvPicPr>
                      <p:cNvPr id="0" name="Object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667000"/>
                        <a:ext cx="1295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80" name="Rectangle 97"/>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graphicFrame>
        <p:nvGraphicFramePr>
          <p:cNvPr id="31748" name="Object 96"/>
          <p:cNvGraphicFramePr>
            <a:graphicFrameLocks noChangeAspect="1"/>
          </p:cNvGraphicFramePr>
          <p:nvPr/>
        </p:nvGraphicFramePr>
        <p:xfrm>
          <a:off x="3657600" y="4114800"/>
          <a:ext cx="2819400" cy="609600"/>
        </p:xfrm>
        <a:graphic>
          <a:graphicData uri="http://schemas.openxmlformats.org/presentationml/2006/ole">
            <mc:AlternateContent xmlns:mc="http://schemas.openxmlformats.org/markup-compatibility/2006">
              <mc:Choice xmlns:v="urn:schemas-microsoft-com:vml" Requires="v">
                <p:oleObj spid="_x0000_s31982" name="Equation" r:id="rId7" imgW="1524000" imgH="393700" progId="Equation.3">
                  <p:embed/>
                </p:oleObj>
              </mc:Choice>
              <mc:Fallback>
                <p:oleObj name="Equation" r:id="rId7" imgW="1524000" imgH="393700" progId="Equation.3">
                  <p:embed/>
                  <p:pic>
                    <p:nvPicPr>
                      <p:cNvPr id="0" name="Object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114800"/>
                        <a:ext cx="2819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6073754-F9A1-4FBB-AF32-6E25F848E642}" type="slidenum">
              <a:rPr lang="en-US" sz="1000">
                <a:latin typeface="+mn-lt"/>
                <a:cs typeface="+mn-cs"/>
              </a:rPr>
              <a:pPr algn="r" fontAlgn="auto">
                <a:spcBef>
                  <a:spcPts val="0"/>
                </a:spcBef>
                <a:spcAft>
                  <a:spcPts val="0"/>
                </a:spcAft>
                <a:defRPr/>
              </a:pPr>
              <a:t>146</a:t>
            </a:fld>
            <a:endParaRPr lang="en-US" sz="1000">
              <a:latin typeface="+mn-lt"/>
              <a:cs typeface="+mn-cs"/>
            </a:endParaRPr>
          </a:p>
        </p:txBody>
      </p:sp>
      <p:sp>
        <p:nvSpPr>
          <p:cNvPr id="32772" name="Rectangle 3"/>
          <p:cNvSpPr>
            <a:spLocks noGrp="1"/>
          </p:cNvSpPr>
          <p:nvPr>
            <p:ph type="body" sz="half" idx="4294967295"/>
          </p:nvPr>
        </p:nvSpPr>
        <p:spPr>
          <a:xfrm>
            <a:off x="228600" y="1600200"/>
            <a:ext cx="8382000" cy="4953000"/>
          </a:xfrm>
        </p:spPr>
        <p:txBody>
          <a:bodyPr/>
          <a:lstStyle/>
          <a:p>
            <a:pPr marL="547688" indent="-438150" algn="r" rtl="1">
              <a:buFont typeface="Wingdings 3" pitchFamily="18" charset="2"/>
              <a:buNone/>
            </a:pPr>
            <a:r>
              <a:rPr lang="ar-SA" sz="2300" b="1" smtClean="0"/>
              <a:t> </a:t>
            </a:r>
            <a:r>
              <a:rPr lang="ar-SA" sz="2300" i="1" smtClean="0"/>
              <a:t>وبالانتقال إلى المباراة التالية  بتحريك نواتج المباراة السابقة في اتجاه دوران عقرب الساعة لتكوين نواتج البديل الثاني، حيث يقوم متخذ القرار بتحديد الناتج </a:t>
            </a:r>
            <a:r>
              <a:rPr lang="en-US" sz="2300" i="1" smtClean="0">
                <a:cs typeface="Arial" charset="0"/>
              </a:rPr>
              <a:t>A'</a:t>
            </a:r>
            <a:r>
              <a:rPr lang="ar-SA" sz="2300" i="1" smtClean="0"/>
              <a:t> للمباراة الثالثة والموضح بيانها في الجدول التالي:</a:t>
            </a:r>
          </a:p>
          <a:p>
            <a:pPr marL="547688" indent="-438150" algn="r" rtl="1">
              <a:buFont typeface="Wingdings 3" pitchFamily="18" charset="2"/>
              <a:buNone/>
            </a:pPr>
            <a:r>
              <a:rPr lang="en-US" sz="2300" i="1" smtClean="0">
                <a:cs typeface="Arial" charset="0"/>
              </a:rPr>
              <a:t>Game 3</a:t>
            </a:r>
            <a:r>
              <a:rPr lang="en-US" sz="2300" smtClean="0"/>
              <a:t> </a:t>
            </a:r>
            <a:endParaRPr lang="ar-SA" sz="2300" smtClean="0"/>
          </a:p>
          <a:p>
            <a:pPr marL="547688" indent="-438150" algn="ctr" rtl="1">
              <a:buFont typeface="Wingdings 3" pitchFamily="18" charset="2"/>
              <a:buNone/>
            </a:pPr>
            <a:endParaRPr lang="ar-SA" sz="2300" smtClean="0"/>
          </a:p>
          <a:p>
            <a:pPr marL="547688" indent="-438150" algn="ctr" rtl="1">
              <a:buFont typeface="Wingdings 3" pitchFamily="18" charset="2"/>
              <a:buNone/>
            </a:pPr>
            <a:endParaRPr lang="ar-SA" sz="2300" smtClean="0"/>
          </a:p>
          <a:p>
            <a:pPr marL="547688" indent="-438150" algn="ctr" rtl="1">
              <a:buFont typeface="Wingdings 3" pitchFamily="18" charset="2"/>
              <a:buNone/>
            </a:pPr>
            <a:endParaRPr lang="ar-SA" sz="2300" smtClean="0"/>
          </a:p>
          <a:p>
            <a:pPr marL="547688" indent="-438150" algn="ctr" rtl="1">
              <a:buFont typeface="Wingdings 3" pitchFamily="18" charset="2"/>
              <a:buNone/>
            </a:pPr>
            <a:endParaRPr lang="ar-SA" sz="2300" smtClean="0"/>
          </a:p>
          <a:p>
            <a:pPr marL="547688" indent="-438150" algn="r" rtl="1">
              <a:buFont typeface="Wingdings 3" pitchFamily="18" charset="2"/>
              <a:buNone/>
            </a:pPr>
            <a:r>
              <a:rPr lang="ar-SA" sz="2300" smtClean="0"/>
              <a:t>يمكن إيجاد قيمة </a:t>
            </a:r>
            <a:r>
              <a:rPr lang="en-US" sz="2300" i="1" smtClean="0">
                <a:cs typeface="Arial" charset="0"/>
              </a:rPr>
              <a:t>U(I</a:t>
            </a:r>
            <a:r>
              <a:rPr lang="en-US" sz="1500" i="1" smtClean="0">
                <a:cs typeface="Arial" charset="0"/>
              </a:rPr>
              <a:t>3</a:t>
            </a:r>
            <a:r>
              <a:rPr lang="en-US" sz="2300" i="1" smtClean="0">
                <a:cs typeface="Arial" charset="0"/>
              </a:rPr>
              <a:t>)</a:t>
            </a:r>
            <a:r>
              <a:rPr lang="ar-SA" sz="2300" smtClean="0"/>
              <a:t> وفقاً للسواء بين المغامرتين بالعلاقة التالية:</a:t>
            </a:r>
            <a:endParaRPr lang="en-US" sz="2300" smtClean="0">
              <a:cs typeface="Arial" charset="0"/>
            </a:endParaRPr>
          </a:p>
        </p:txBody>
      </p:sp>
      <p:sp>
        <p:nvSpPr>
          <p:cNvPr id="32773"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277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7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8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2781"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32782" name="Rectangle 13"/>
          <p:cNvSpPr>
            <a:spLocks noChangeArrowheads="1"/>
          </p:cNvSpPr>
          <p:nvPr/>
        </p:nvSpPr>
        <p:spPr bwMode="auto">
          <a:xfrm>
            <a:off x="1866900" y="2752725"/>
            <a:ext cx="1803400" cy="0"/>
          </a:xfrm>
          <a:prstGeom prst="rect">
            <a:avLst/>
          </a:prstGeom>
          <a:noFill/>
          <a:ln w="9525">
            <a:noFill/>
            <a:miter lim="800000"/>
            <a:headEnd/>
            <a:tailEnd/>
          </a:ln>
        </p:spPr>
        <p:txBody>
          <a:bodyPr wrap="none" anchor="ctr">
            <a:spAutoFit/>
          </a:bodyPr>
          <a:lstStyle/>
          <a:p>
            <a:endParaRPr lang="ar-SA"/>
          </a:p>
        </p:txBody>
      </p:sp>
      <p:sp>
        <p:nvSpPr>
          <p:cNvPr id="32783" name="Rectangle 33"/>
          <p:cNvSpPr>
            <a:spLocks noChangeArrowheads="1"/>
          </p:cNvSpPr>
          <p:nvPr/>
        </p:nvSpPr>
        <p:spPr bwMode="auto">
          <a:xfrm>
            <a:off x="0" y="3322638"/>
            <a:ext cx="9144000" cy="0"/>
          </a:xfrm>
          <a:prstGeom prst="rect">
            <a:avLst/>
          </a:prstGeom>
          <a:noFill/>
          <a:ln w="9525">
            <a:noFill/>
            <a:miter lim="800000"/>
            <a:headEnd/>
            <a:tailEnd/>
          </a:ln>
        </p:spPr>
        <p:txBody>
          <a:bodyPr wrap="none" anchor="ctr">
            <a:spAutoFit/>
          </a:bodyPr>
          <a:lstStyle/>
          <a:p>
            <a:endParaRPr lang="ar-SA"/>
          </a:p>
        </p:txBody>
      </p:sp>
      <p:sp>
        <p:nvSpPr>
          <p:cNvPr id="32784" name="Rectangle 35"/>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graphicFrame>
        <p:nvGraphicFramePr>
          <p:cNvPr id="218207" name="Group 95"/>
          <p:cNvGraphicFramePr>
            <a:graphicFrameLocks noGrp="1"/>
          </p:cNvGraphicFramePr>
          <p:nvPr/>
        </p:nvGraphicFramePr>
        <p:xfrm>
          <a:off x="1219200" y="3048000"/>
          <a:ext cx="6934200" cy="1355726"/>
        </p:xfrm>
        <a:graphic>
          <a:graphicData uri="http://schemas.openxmlformats.org/drawingml/2006/table">
            <a:tbl>
              <a:tblPr rtl="1"/>
              <a:tblGrid>
                <a:gridCol w="2311400"/>
                <a:gridCol w="2311400"/>
                <a:gridCol w="2311400"/>
              </a:tblGrid>
              <a:tr h="6143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714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3698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2803" name="Rectangle 9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32770" name="Object 96"/>
          <p:cNvGraphicFramePr>
            <a:graphicFrameLocks noChangeAspect="1"/>
          </p:cNvGraphicFramePr>
          <p:nvPr/>
        </p:nvGraphicFramePr>
        <p:xfrm>
          <a:off x="4495800" y="5218113"/>
          <a:ext cx="2720975" cy="344487"/>
        </p:xfrm>
        <a:graphic>
          <a:graphicData uri="http://schemas.openxmlformats.org/presentationml/2006/ole">
            <mc:AlternateContent xmlns:mc="http://schemas.openxmlformats.org/markup-compatibility/2006">
              <mc:Choice xmlns:v="urn:schemas-microsoft-com:vml" Requires="v">
                <p:oleObj spid="_x0000_s32848" name="Equation" r:id="rId4" imgW="1803400" imgH="228600" progId="Equation.3">
                  <p:embed/>
                </p:oleObj>
              </mc:Choice>
              <mc:Fallback>
                <p:oleObj name="Equation" r:id="rId4" imgW="1803400" imgH="228600" progId="Equation.3">
                  <p:embed/>
                  <p:pic>
                    <p:nvPicPr>
                      <p:cNvPr id="0" name="Object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218113"/>
                        <a:ext cx="2720975"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04" name="Rectangle 98"/>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45091801-0AA4-4C24-AA14-D6B765BC6C21}" type="slidenum">
              <a:rPr lang="en-US" sz="1000">
                <a:latin typeface="+mn-lt"/>
                <a:cs typeface="+mn-cs"/>
              </a:rPr>
              <a:pPr algn="r" fontAlgn="auto">
                <a:spcBef>
                  <a:spcPts val="0"/>
                </a:spcBef>
                <a:spcAft>
                  <a:spcPts val="0"/>
                </a:spcAft>
                <a:defRPr/>
              </a:pPr>
              <a:t>147</a:t>
            </a:fld>
            <a:endParaRPr lang="en-US" sz="1000">
              <a:latin typeface="+mn-lt"/>
              <a:cs typeface="+mn-cs"/>
            </a:endParaRPr>
          </a:p>
        </p:txBody>
      </p:sp>
      <p:sp>
        <p:nvSpPr>
          <p:cNvPr id="33796" name="Rectangle 3"/>
          <p:cNvSpPr>
            <a:spLocks noGrp="1"/>
          </p:cNvSpPr>
          <p:nvPr>
            <p:ph type="body" sz="half" idx="4294967295"/>
          </p:nvPr>
        </p:nvSpPr>
        <p:spPr>
          <a:xfrm>
            <a:off x="228600" y="1600200"/>
            <a:ext cx="8382000" cy="4953000"/>
          </a:xfrm>
        </p:spPr>
        <p:txBody>
          <a:bodyPr/>
          <a:lstStyle/>
          <a:p>
            <a:pPr marL="547688" indent="-438150" algn="r" rtl="1">
              <a:buFont typeface="Wingdings 3" pitchFamily="18" charset="2"/>
              <a:buNone/>
            </a:pPr>
            <a:r>
              <a:rPr lang="ar-SA" sz="2300" b="1" smtClean="0"/>
              <a:t> </a:t>
            </a:r>
            <a:r>
              <a:rPr lang="ar-SA" sz="2300" i="1" smtClean="0"/>
              <a:t>ثم الانتقال إلى المباراة الرابعة التالية بتحريك نواتج المباراة السابقة في اتجاه عكس دوران عقرب الساعة لتكوين ثلاث نواتج على أن يقوم متخذ القرار بتحديد الناتج </a:t>
            </a:r>
            <a:r>
              <a:rPr lang="en-US" sz="2300" i="1" smtClean="0">
                <a:cs typeface="Arial" charset="0"/>
              </a:rPr>
              <a:t>A"</a:t>
            </a:r>
            <a:r>
              <a:rPr lang="ar-SA" sz="2300" i="1" smtClean="0"/>
              <a:t> للمباراة الرابعة والموضح بيانها في الجدول التالي:</a:t>
            </a:r>
            <a:endParaRPr lang="en-US" sz="2300" i="1" smtClean="0">
              <a:cs typeface="Arial" charset="0"/>
            </a:endParaRPr>
          </a:p>
          <a:p>
            <a:pPr marL="547688" indent="-438150" algn="r" rtl="1">
              <a:buFont typeface="Wingdings 3" pitchFamily="18" charset="2"/>
              <a:buNone/>
            </a:pPr>
            <a:r>
              <a:rPr lang="en-US" sz="2300" smtClean="0"/>
              <a:t> </a:t>
            </a:r>
            <a:r>
              <a:rPr lang="en-US" sz="2300" i="1" smtClean="0">
                <a:cs typeface="Arial" charset="0"/>
              </a:rPr>
              <a:t>Game 4</a:t>
            </a:r>
          </a:p>
          <a:p>
            <a:pPr marL="547688" indent="-438150" algn="r" rtl="1">
              <a:buFont typeface="Wingdings 3" pitchFamily="18" charset="2"/>
              <a:buNone/>
            </a:pPr>
            <a:r>
              <a:rPr lang="en-US" sz="2300" smtClean="0"/>
              <a:t> </a:t>
            </a:r>
            <a:endParaRPr lang="ar-SA" sz="2300" smtClean="0"/>
          </a:p>
          <a:p>
            <a:pPr marL="547688" indent="-438150" algn="ctr" rtl="1">
              <a:buFont typeface="Wingdings 3" pitchFamily="18" charset="2"/>
              <a:buNone/>
            </a:pPr>
            <a:endParaRPr lang="ar-SA" sz="2300" smtClean="0"/>
          </a:p>
          <a:p>
            <a:pPr marL="547688" indent="-438150" algn="ctr" rtl="1">
              <a:buFont typeface="Wingdings 3" pitchFamily="18" charset="2"/>
              <a:buNone/>
            </a:pPr>
            <a:endParaRPr lang="ar-SA" sz="2300" smtClean="0"/>
          </a:p>
          <a:p>
            <a:pPr marL="547688" indent="-438150" algn="r" rtl="1">
              <a:buFont typeface="Wingdings 3" pitchFamily="18" charset="2"/>
              <a:buNone/>
            </a:pPr>
            <a:endParaRPr lang="en-US" sz="2300" smtClean="0">
              <a:cs typeface="Arial" charset="0"/>
            </a:endParaRPr>
          </a:p>
          <a:p>
            <a:pPr marL="547688" indent="-438150" algn="r" rtl="1">
              <a:buFont typeface="Wingdings 3" pitchFamily="18" charset="2"/>
              <a:buNone/>
            </a:pPr>
            <a:r>
              <a:rPr lang="ar-SA" sz="2300" smtClean="0"/>
              <a:t>يمكن إيجاد قيمة </a:t>
            </a:r>
            <a:r>
              <a:rPr lang="en-US" sz="2300" i="1" smtClean="0">
                <a:cs typeface="Arial" charset="0"/>
              </a:rPr>
              <a:t>U(I</a:t>
            </a:r>
            <a:r>
              <a:rPr lang="en-US" sz="1500" i="1" smtClean="0">
                <a:cs typeface="Arial" charset="0"/>
              </a:rPr>
              <a:t>4</a:t>
            </a:r>
            <a:r>
              <a:rPr lang="en-US" sz="2300" i="1" smtClean="0">
                <a:cs typeface="Arial" charset="0"/>
              </a:rPr>
              <a:t>)</a:t>
            </a:r>
            <a:r>
              <a:rPr lang="ar-SA" sz="2300" smtClean="0"/>
              <a:t> وفقاً للسواء بين المغامرتين بالعلاقة التالية:</a:t>
            </a:r>
            <a:endParaRPr lang="en-US" sz="2300" smtClean="0">
              <a:cs typeface="Arial" charset="0"/>
            </a:endParaRPr>
          </a:p>
        </p:txBody>
      </p:sp>
      <p:sp>
        <p:nvSpPr>
          <p:cNvPr id="33797"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3798"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7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805"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33806" name="Rectangle 13"/>
          <p:cNvSpPr>
            <a:spLocks noChangeArrowheads="1"/>
          </p:cNvSpPr>
          <p:nvPr/>
        </p:nvSpPr>
        <p:spPr bwMode="auto">
          <a:xfrm>
            <a:off x="1866900" y="2752725"/>
            <a:ext cx="1803400" cy="0"/>
          </a:xfrm>
          <a:prstGeom prst="rect">
            <a:avLst/>
          </a:prstGeom>
          <a:noFill/>
          <a:ln w="9525">
            <a:noFill/>
            <a:miter lim="800000"/>
            <a:headEnd/>
            <a:tailEnd/>
          </a:ln>
        </p:spPr>
        <p:txBody>
          <a:bodyPr wrap="none" anchor="ctr">
            <a:spAutoFit/>
          </a:bodyPr>
          <a:lstStyle/>
          <a:p>
            <a:endParaRPr lang="ar-SA"/>
          </a:p>
        </p:txBody>
      </p:sp>
      <p:sp>
        <p:nvSpPr>
          <p:cNvPr id="33807" name="Rectangle 14"/>
          <p:cNvSpPr>
            <a:spLocks noChangeArrowheads="1"/>
          </p:cNvSpPr>
          <p:nvPr/>
        </p:nvSpPr>
        <p:spPr bwMode="auto">
          <a:xfrm>
            <a:off x="0" y="3322638"/>
            <a:ext cx="9144000" cy="0"/>
          </a:xfrm>
          <a:prstGeom prst="rect">
            <a:avLst/>
          </a:prstGeom>
          <a:noFill/>
          <a:ln w="9525">
            <a:noFill/>
            <a:miter lim="800000"/>
            <a:headEnd/>
            <a:tailEnd/>
          </a:ln>
        </p:spPr>
        <p:txBody>
          <a:bodyPr wrap="none" anchor="ctr">
            <a:spAutoFit/>
          </a:bodyPr>
          <a:lstStyle/>
          <a:p>
            <a:endParaRPr lang="ar-SA"/>
          </a:p>
        </p:txBody>
      </p:sp>
      <p:sp>
        <p:nvSpPr>
          <p:cNvPr id="33808" name="Rectangle 15"/>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sp>
        <p:nvSpPr>
          <p:cNvPr id="33809" name="Rectangle 3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33810" name="Rectangle 36"/>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graphicFrame>
        <p:nvGraphicFramePr>
          <p:cNvPr id="220255" name="Group 95"/>
          <p:cNvGraphicFramePr>
            <a:graphicFrameLocks noGrp="1"/>
          </p:cNvGraphicFramePr>
          <p:nvPr/>
        </p:nvGraphicFramePr>
        <p:xfrm>
          <a:off x="1371600" y="3124200"/>
          <a:ext cx="6858000" cy="1233488"/>
        </p:xfrm>
        <a:graphic>
          <a:graphicData uri="http://schemas.openxmlformats.org/drawingml/2006/table">
            <a:tbl>
              <a:tblPr rtl="1"/>
              <a:tblGrid>
                <a:gridCol w="2286000"/>
                <a:gridCol w="2286000"/>
                <a:gridCol w="2286000"/>
              </a:tblGrid>
              <a:tr h="558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احتمال الحدوث</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Probability of Occurrence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381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3365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A"=I</a:t>
                      </a:r>
                      <a:r>
                        <a:rPr kumimoji="0" lang="en-US" sz="12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4</a:t>
                      </a: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=10000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graphicFrame>
        <p:nvGraphicFramePr>
          <p:cNvPr id="33794" name="Object 97"/>
          <p:cNvGraphicFramePr>
            <a:graphicFrameLocks noChangeAspect="1"/>
          </p:cNvGraphicFramePr>
          <p:nvPr/>
        </p:nvGraphicFramePr>
        <p:xfrm>
          <a:off x="3276600" y="5334000"/>
          <a:ext cx="4016375" cy="487363"/>
        </p:xfrm>
        <a:graphic>
          <a:graphicData uri="http://schemas.openxmlformats.org/presentationml/2006/ole">
            <mc:AlternateContent xmlns:mc="http://schemas.openxmlformats.org/markup-compatibility/2006">
              <mc:Choice xmlns:v="urn:schemas-microsoft-com:vml" Requires="v">
                <p:oleObj spid="_x0000_s33872" name="Equation" r:id="rId4" imgW="1879600" imgH="228600" progId="Equation.3">
                  <p:embed/>
                </p:oleObj>
              </mc:Choice>
              <mc:Fallback>
                <p:oleObj name="Equation" r:id="rId4" imgW="1879600" imgH="228600" progId="Equation.3">
                  <p:embed/>
                  <p:pic>
                    <p:nvPicPr>
                      <p:cNvPr id="0" name="Object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334000"/>
                        <a:ext cx="401637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E29BBDF7-A26A-4DAA-A91A-73F92C92D8EE}" type="slidenum">
              <a:rPr lang="en-US" sz="1000">
                <a:latin typeface="+mn-lt"/>
                <a:cs typeface="+mn-cs"/>
              </a:rPr>
              <a:pPr algn="r" fontAlgn="auto">
                <a:spcBef>
                  <a:spcPts val="0"/>
                </a:spcBef>
                <a:spcAft>
                  <a:spcPts val="0"/>
                </a:spcAft>
                <a:defRPr/>
              </a:pPr>
              <a:t>148</a:t>
            </a:fld>
            <a:endParaRPr lang="en-US" sz="1000">
              <a:latin typeface="+mn-lt"/>
              <a:cs typeface="+mn-cs"/>
            </a:endParaRPr>
          </a:p>
        </p:txBody>
      </p:sp>
      <p:sp>
        <p:nvSpPr>
          <p:cNvPr id="34826" name="Rectangle 3"/>
          <p:cNvSpPr>
            <a:spLocks noGrp="1"/>
          </p:cNvSpPr>
          <p:nvPr>
            <p:ph type="body" sz="half" idx="4294967295"/>
          </p:nvPr>
        </p:nvSpPr>
        <p:spPr>
          <a:xfrm>
            <a:off x="228600" y="1524000"/>
            <a:ext cx="8382000" cy="4953000"/>
          </a:xfrm>
        </p:spPr>
        <p:txBody>
          <a:bodyPr/>
          <a:lstStyle/>
          <a:p>
            <a:pPr marL="547688" indent="-438150" algn="r" rtl="1">
              <a:buFont typeface="Wingdings 3" pitchFamily="18" charset="2"/>
              <a:buNone/>
            </a:pPr>
            <a:r>
              <a:rPr lang="ar-SA" sz="2300" i="1" smtClean="0"/>
              <a:t> اقترح كل من </a:t>
            </a:r>
            <a:r>
              <a:rPr lang="en-US" sz="2300" i="1" smtClean="0">
                <a:cs typeface="Arial" charset="0"/>
              </a:rPr>
              <a:t>Helter &amp; Mason</a:t>
            </a:r>
            <a:r>
              <a:rPr lang="ar-SA" sz="2300" i="1" smtClean="0"/>
              <a:t> عند استخدام نقطة عدم الاختلاف  الأولى القيم التالية لدالة المنفعة، ومن ثم تقدير باقي القيم من العلاقات السابق ذكرها كالتالي:</a:t>
            </a:r>
          </a:p>
          <a:p>
            <a:pPr marL="547688" indent="-438150" algn="r" rtl="1">
              <a:buFont typeface="Wingdings 3" pitchFamily="18" charset="2"/>
              <a:buNone/>
            </a:pPr>
            <a:r>
              <a:rPr lang="ar-SA" sz="2300" i="1" smtClean="0"/>
              <a:t>حيث افترضا</a:t>
            </a:r>
            <a:r>
              <a:rPr lang="en-US" sz="2300" i="1" smtClean="0">
                <a:cs typeface="Arial" charset="0"/>
              </a:rPr>
              <a:t>         </a:t>
            </a:r>
            <a:r>
              <a:rPr lang="ar-SA" sz="2300" i="1" smtClean="0"/>
              <a:t>  وللنقطة الأخرى</a:t>
            </a:r>
            <a:r>
              <a:rPr lang="en-US" sz="2300" i="1" smtClean="0">
                <a:cs typeface="Arial" charset="0"/>
              </a:rPr>
              <a:t>        </a:t>
            </a:r>
            <a:r>
              <a:rPr lang="ar-SA" sz="2300" i="1" smtClean="0"/>
              <a:t>  وبالتالي قيمة  </a:t>
            </a:r>
            <a:r>
              <a:rPr lang="en-US" sz="2300" i="1" smtClean="0">
                <a:cs typeface="Arial" charset="0"/>
              </a:rPr>
              <a:t>   </a:t>
            </a:r>
            <a:r>
              <a:rPr lang="ar-SA" sz="2300" i="1" smtClean="0"/>
              <a:t>هي:</a:t>
            </a:r>
            <a:r>
              <a:rPr lang="en-US" sz="2300" smtClean="0"/>
              <a:t> </a:t>
            </a:r>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r>
              <a:rPr lang="ar-SA" sz="2300" smtClean="0"/>
              <a:t>ثم يلي ذلك إيجاد قيمة  </a:t>
            </a:r>
            <a:r>
              <a:rPr lang="en-US" sz="2300" smtClean="0">
                <a:cs typeface="Arial" charset="0"/>
              </a:rPr>
              <a:t>    </a:t>
            </a:r>
            <a:r>
              <a:rPr lang="ar-SA" sz="2300" smtClean="0"/>
              <a:t> من المغامرة الثالثة</a:t>
            </a:r>
            <a:r>
              <a:rPr lang="en-US" sz="2300" smtClean="0"/>
              <a:t> </a:t>
            </a:r>
          </a:p>
        </p:txBody>
      </p:sp>
      <p:sp>
        <p:nvSpPr>
          <p:cNvPr id="34827"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4828"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4835"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graphicFrame>
        <p:nvGraphicFramePr>
          <p:cNvPr id="34818" name="Object 37"/>
          <p:cNvGraphicFramePr>
            <a:graphicFrameLocks noChangeAspect="1"/>
          </p:cNvGraphicFramePr>
          <p:nvPr/>
        </p:nvGraphicFramePr>
        <p:xfrm>
          <a:off x="6477000" y="2362200"/>
          <a:ext cx="587375" cy="206375"/>
        </p:xfrm>
        <a:graphic>
          <a:graphicData uri="http://schemas.openxmlformats.org/presentationml/2006/ole">
            <mc:AlternateContent xmlns:mc="http://schemas.openxmlformats.org/markup-compatibility/2006">
              <mc:Choice xmlns:v="urn:schemas-microsoft-com:vml" Requires="v">
                <p:oleObj spid="_x0000_s35364" name="Equation" r:id="rId4" imgW="583947" imgH="203112" progId="Equation.3">
                  <p:embed/>
                </p:oleObj>
              </mc:Choice>
              <mc:Fallback>
                <p:oleObj name="Equation" r:id="rId4" imgW="583947" imgH="203112"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362200"/>
                        <a:ext cx="587375"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9"/>
          <p:cNvGraphicFramePr>
            <a:graphicFrameLocks noChangeAspect="1"/>
          </p:cNvGraphicFramePr>
          <p:nvPr/>
        </p:nvGraphicFramePr>
        <p:xfrm>
          <a:off x="3962400" y="2362200"/>
          <a:ext cx="784225" cy="212725"/>
        </p:xfrm>
        <a:graphic>
          <a:graphicData uri="http://schemas.openxmlformats.org/presentationml/2006/ole">
            <mc:AlternateContent xmlns:mc="http://schemas.openxmlformats.org/markup-compatibility/2006">
              <mc:Choice xmlns:v="urn:schemas-microsoft-com:vml" Requires="v">
                <p:oleObj spid="_x0000_s35365" name="Equation" r:id="rId6" imgW="787058" imgH="215806" progId="Equation.3">
                  <p:embed/>
                </p:oleObj>
              </mc:Choice>
              <mc:Fallback>
                <p:oleObj name="Equation" r:id="rId6" imgW="787058" imgH="215806" progId="Equation.3">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2362200"/>
                        <a:ext cx="784225"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1"/>
          <p:cNvGraphicFramePr>
            <a:graphicFrameLocks noChangeAspect="1"/>
          </p:cNvGraphicFramePr>
          <p:nvPr/>
        </p:nvGraphicFramePr>
        <p:xfrm>
          <a:off x="2362200" y="2362200"/>
          <a:ext cx="381000" cy="212725"/>
        </p:xfrm>
        <a:graphic>
          <a:graphicData uri="http://schemas.openxmlformats.org/presentationml/2006/ole">
            <mc:AlternateContent xmlns:mc="http://schemas.openxmlformats.org/markup-compatibility/2006">
              <mc:Choice xmlns:v="urn:schemas-microsoft-com:vml" Requires="v">
                <p:oleObj spid="_x0000_s35366" name="Equation" r:id="rId8" imgW="380835" imgH="215806" progId="Equation.3">
                  <p:embed/>
                </p:oleObj>
              </mc:Choice>
              <mc:Fallback>
                <p:oleObj name="Equation" r:id="rId8" imgW="380835" imgH="215806"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362200"/>
                        <a:ext cx="3810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6" name="Rectangle 45"/>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graphicFrame>
        <p:nvGraphicFramePr>
          <p:cNvPr id="34821" name="Object 44"/>
          <p:cNvGraphicFramePr>
            <a:graphicFrameLocks noChangeAspect="1"/>
          </p:cNvGraphicFramePr>
          <p:nvPr/>
        </p:nvGraphicFramePr>
        <p:xfrm>
          <a:off x="4343400" y="2895600"/>
          <a:ext cx="2362200" cy="396875"/>
        </p:xfrm>
        <a:graphic>
          <a:graphicData uri="http://schemas.openxmlformats.org/presentationml/2006/ole">
            <mc:AlternateContent xmlns:mc="http://schemas.openxmlformats.org/markup-compatibility/2006">
              <mc:Choice xmlns:v="urn:schemas-microsoft-com:vml" Requires="v">
                <p:oleObj spid="_x0000_s35367" name="Equation" r:id="rId10" imgW="1524000" imgH="393700" progId="Equation.3">
                  <p:embed/>
                </p:oleObj>
              </mc:Choice>
              <mc:Fallback>
                <p:oleObj name="Equation" r:id="rId10" imgW="1524000" imgH="393700" progId="Equation.3">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95600"/>
                        <a:ext cx="23622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7" name="Rectangle 47"/>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graphicFrame>
        <p:nvGraphicFramePr>
          <p:cNvPr id="34822" name="Object 46"/>
          <p:cNvGraphicFramePr>
            <a:graphicFrameLocks noChangeAspect="1"/>
          </p:cNvGraphicFramePr>
          <p:nvPr/>
        </p:nvGraphicFramePr>
        <p:xfrm>
          <a:off x="4343400" y="3352800"/>
          <a:ext cx="2247900" cy="396875"/>
        </p:xfrm>
        <a:graphic>
          <a:graphicData uri="http://schemas.openxmlformats.org/presentationml/2006/ole">
            <mc:AlternateContent xmlns:mc="http://schemas.openxmlformats.org/markup-compatibility/2006">
              <mc:Choice xmlns:v="urn:schemas-microsoft-com:vml" Requires="v">
                <p:oleObj spid="_x0000_s35368" name="Equation" r:id="rId12" imgW="1790700" imgH="393700" progId="Equation.3">
                  <p:embed/>
                </p:oleObj>
              </mc:Choice>
              <mc:Fallback>
                <p:oleObj name="Equation" r:id="rId12" imgW="1790700" imgH="393700" progId="Equation.3">
                  <p:embed/>
                  <p:pic>
                    <p:nvPicPr>
                      <p:cNvPr id="0"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3352800"/>
                        <a:ext cx="22479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8" name="Rectangle 48"/>
          <p:cNvSpPr>
            <a:spLocks noChangeArrowheads="1"/>
          </p:cNvSpPr>
          <p:nvPr/>
        </p:nvSpPr>
        <p:spPr bwMode="auto">
          <a:xfrm>
            <a:off x="0" y="3627438"/>
            <a:ext cx="9144000" cy="0"/>
          </a:xfrm>
          <a:prstGeom prst="rect">
            <a:avLst/>
          </a:prstGeom>
          <a:noFill/>
          <a:ln w="9525">
            <a:noFill/>
            <a:miter lim="800000"/>
            <a:headEnd/>
            <a:tailEnd/>
          </a:ln>
        </p:spPr>
        <p:txBody>
          <a:bodyPr wrap="none" anchor="ctr">
            <a:spAutoFit/>
          </a:bodyPr>
          <a:lstStyle/>
          <a:p>
            <a:endParaRPr lang="ar-SA"/>
          </a:p>
        </p:txBody>
      </p:sp>
      <p:sp>
        <p:nvSpPr>
          <p:cNvPr id="34839" name="Rectangle 5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34823" name="Object 49"/>
          <p:cNvGraphicFramePr>
            <a:graphicFrameLocks noChangeAspect="1"/>
          </p:cNvGraphicFramePr>
          <p:nvPr/>
        </p:nvGraphicFramePr>
        <p:xfrm>
          <a:off x="5943600" y="3962400"/>
          <a:ext cx="396875" cy="228600"/>
        </p:xfrm>
        <a:graphic>
          <a:graphicData uri="http://schemas.openxmlformats.org/presentationml/2006/ole">
            <mc:AlternateContent xmlns:mc="http://schemas.openxmlformats.org/markup-compatibility/2006">
              <mc:Choice xmlns:v="urn:schemas-microsoft-com:vml" Requires="v">
                <p:oleObj spid="_x0000_s35369" name="Equation" r:id="rId14" imgW="393529" imgH="228501" progId="Equation.3">
                  <p:embed/>
                </p:oleObj>
              </mc:Choice>
              <mc:Fallback>
                <p:oleObj name="Equation" r:id="rId14" imgW="393529" imgH="228501" progId="Equation.3">
                  <p:embed/>
                  <p:pic>
                    <p:nvPicPr>
                      <p:cNvPr id="0" name="Object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3962400"/>
                        <a:ext cx="3968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0" name="Rectangle 51"/>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34841" name="Rectangle 53"/>
          <p:cNvSpPr>
            <a:spLocks noChangeArrowheads="1"/>
          </p:cNvSpPr>
          <p:nvPr/>
        </p:nvSpPr>
        <p:spPr bwMode="auto">
          <a:xfrm>
            <a:off x="0" y="2811463"/>
            <a:ext cx="9144000" cy="0"/>
          </a:xfrm>
          <a:prstGeom prst="rect">
            <a:avLst/>
          </a:prstGeom>
          <a:noFill/>
          <a:ln w="9525">
            <a:noFill/>
            <a:miter lim="800000"/>
            <a:headEnd/>
            <a:tailEnd/>
          </a:ln>
        </p:spPr>
        <p:txBody>
          <a:bodyPr wrap="none" anchor="ctr">
            <a:spAutoFit/>
          </a:bodyPr>
          <a:lstStyle/>
          <a:p>
            <a:endParaRPr lang="ar-SA"/>
          </a:p>
        </p:txBody>
      </p:sp>
      <p:graphicFrame>
        <p:nvGraphicFramePr>
          <p:cNvPr id="34824" name="Object 52"/>
          <p:cNvGraphicFramePr>
            <a:graphicFrameLocks noChangeAspect="1"/>
          </p:cNvGraphicFramePr>
          <p:nvPr/>
        </p:nvGraphicFramePr>
        <p:xfrm>
          <a:off x="2895600" y="4495800"/>
          <a:ext cx="4572000" cy="1371600"/>
        </p:xfrm>
        <a:graphic>
          <a:graphicData uri="http://schemas.openxmlformats.org/presentationml/2006/ole">
            <mc:AlternateContent xmlns:mc="http://schemas.openxmlformats.org/markup-compatibility/2006">
              <mc:Choice xmlns:v="urn:schemas-microsoft-com:vml" Requires="v">
                <p:oleObj spid="_x0000_s35370" name="Equation" r:id="rId16" imgW="2374900" imgH="1130300" progId="Equation.3">
                  <p:embed/>
                </p:oleObj>
              </mc:Choice>
              <mc:Fallback>
                <p:oleObj name="Equation" r:id="rId16" imgW="2374900" imgH="1130300" progId="Equation.3">
                  <p:embed/>
                  <p:pic>
                    <p:nvPicPr>
                      <p:cNvPr id="0" name="Object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95600" y="4495800"/>
                        <a:ext cx="4572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2" name="Rectangle 54"/>
          <p:cNvSpPr>
            <a:spLocks noChangeArrowheads="1"/>
          </p:cNvSpPr>
          <p:nvPr/>
        </p:nvSpPr>
        <p:spPr bwMode="auto">
          <a:xfrm>
            <a:off x="0" y="404653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E1AA73B-C7AD-4F9F-BCBE-A1D12CDAD9A7}" type="slidenum">
              <a:rPr lang="en-US" sz="1000">
                <a:latin typeface="+mn-lt"/>
                <a:cs typeface="+mn-cs"/>
              </a:rPr>
              <a:pPr algn="r" fontAlgn="auto">
                <a:spcBef>
                  <a:spcPts val="0"/>
                </a:spcBef>
                <a:spcAft>
                  <a:spcPts val="0"/>
                </a:spcAft>
                <a:defRPr/>
              </a:pPr>
              <a:t>149</a:t>
            </a:fld>
            <a:endParaRPr lang="en-US" sz="1000">
              <a:latin typeface="+mn-lt"/>
              <a:cs typeface="+mn-cs"/>
            </a:endParaRPr>
          </a:p>
        </p:txBody>
      </p:sp>
      <p:sp>
        <p:nvSpPr>
          <p:cNvPr id="35845" name="Rectangle 3"/>
          <p:cNvSpPr>
            <a:spLocks noGrp="1"/>
          </p:cNvSpPr>
          <p:nvPr>
            <p:ph type="body" sz="half" idx="4294967295"/>
          </p:nvPr>
        </p:nvSpPr>
        <p:spPr>
          <a:xfrm>
            <a:off x="228600" y="1600200"/>
            <a:ext cx="8382000" cy="4953000"/>
          </a:xfrm>
        </p:spPr>
        <p:txBody>
          <a:bodyPr/>
          <a:lstStyle/>
          <a:p>
            <a:pPr marL="547688" indent="-438150" algn="r" rtl="1">
              <a:buFont typeface="Wingdings 3" pitchFamily="18" charset="2"/>
              <a:buNone/>
            </a:pPr>
            <a:r>
              <a:rPr lang="ar-SA" sz="2300" b="1" smtClean="0"/>
              <a:t> </a:t>
            </a:r>
            <a:r>
              <a:rPr lang="ar-SA" sz="2300" i="1" smtClean="0"/>
              <a:t>ومن المغامرة الرابعة نحصل على تقدير الدالة عند </a:t>
            </a:r>
            <a:r>
              <a:rPr lang="en-US" sz="2300" i="1" smtClean="0">
                <a:cs typeface="Arial" charset="0"/>
              </a:rPr>
              <a:t>  I</a:t>
            </a:r>
            <a:r>
              <a:rPr lang="en-US" sz="1700" i="1" smtClean="0">
                <a:cs typeface="Arial" charset="0"/>
              </a:rPr>
              <a:t>4</a:t>
            </a:r>
            <a:r>
              <a:rPr lang="en-US" sz="2300" i="1" smtClean="0">
                <a:cs typeface="Arial" charset="0"/>
              </a:rPr>
              <a:t> </a:t>
            </a:r>
            <a:r>
              <a:rPr lang="ar-SA" sz="2300" i="1" smtClean="0"/>
              <a:t>كالتالي:</a:t>
            </a:r>
            <a:r>
              <a:rPr lang="en-US" sz="2300" smtClean="0"/>
              <a:t> </a:t>
            </a:r>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endParaRPr lang="en-US" sz="2300" smtClean="0"/>
          </a:p>
          <a:p>
            <a:pPr marL="547688" indent="-438150" algn="r" rtl="1">
              <a:buFont typeface="Wingdings 3" pitchFamily="18" charset="2"/>
              <a:buNone/>
            </a:pPr>
            <a:r>
              <a:rPr lang="ar-SA" sz="2300" smtClean="0"/>
              <a:t>فيصبح لدينا التقديرات التالية لدالة المنفعة والموضحة بالشكل التالي:</a:t>
            </a:r>
            <a:endParaRPr lang="en-US" sz="2300" smtClean="0">
              <a:cs typeface="Arial" charset="0"/>
            </a:endParaRPr>
          </a:p>
        </p:txBody>
      </p:sp>
      <p:sp>
        <p:nvSpPr>
          <p:cNvPr id="35846"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3584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5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5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5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5854"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35855" name="Rectangle 13"/>
          <p:cNvSpPr>
            <a:spLocks noChangeArrowheads="1"/>
          </p:cNvSpPr>
          <p:nvPr/>
        </p:nvSpPr>
        <p:spPr bwMode="auto">
          <a:xfrm>
            <a:off x="1866900" y="2752725"/>
            <a:ext cx="1803400" cy="0"/>
          </a:xfrm>
          <a:prstGeom prst="rect">
            <a:avLst/>
          </a:prstGeom>
          <a:noFill/>
          <a:ln w="9525">
            <a:noFill/>
            <a:miter lim="800000"/>
            <a:headEnd/>
            <a:tailEnd/>
          </a:ln>
        </p:spPr>
        <p:txBody>
          <a:bodyPr wrap="none" anchor="ctr">
            <a:spAutoFit/>
          </a:bodyPr>
          <a:lstStyle/>
          <a:p>
            <a:endParaRPr lang="ar-SA"/>
          </a:p>
        </p:txBody>
      </p:sp>
      <p:sp>
        <p:nvSpPr>
          <p:cNvPr id="35856" name="Rectangle 14"/>
          <p:cNvSpPr>
            <a:spLocks noChangeArrowheads="1"/>
          </p:cNvSpPr>
          <p:nvPr/>
        </p:nvSpPr>
        <p:spPr bwMode="auto">
          <a:xfrm>
            <a:off x="0" y="3322638"/>
            <a:ext cx="9144000" cy="0"/>
          </a:xfrm>
          <a:prstGeom prst="rect">
            <a:avLst/>
          </a:prstGeom>
          <a:noFill/>
          <a:ln w="9525">
            <a:noFill/>
            <a:miter lim="800000"/>
            <a:headEnd/>
            <a:tailEnd/>
          </a:ln>
        </p:spPr>
        <p:txBody>
          <a:bodyPr wrap="none" anchor="ctr">
            <a:spAutoFit/>
          </a:bodyPr>
          <a:lstStyle/>
          <a:p>
            <a:endParaRPr lang="ar-SA"/>
          </a:p>
        </p:txBody>
      </p:sp>
      <p:sp>
        <p:nvSpPr>
          <p:cNvPr id="35857" name="Rectangle 15"/>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sp>
        <p:nvSpPr>
          <p:cNvPr id="35858"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35859" name="Rectangle 1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35860" name="Rectangle 38"/>
          <p:cNvSpPr>
            <a:spLocks noChangeArrowheads="1"/>
          </p:cNvSpPr>
          <p:nvPr/>
        </p:nvSpPr>
        <p:spPr bwMode="auto">
          <a:xfrm>
            <a:off x="0" y="2789238"/>
            <a:ext cx="9144000" cy="0"/>
          </a:xfrm>
          <a:prstGeom prst="rect">
            <a:avLst/>
          </a:prstGeom>
          <a:noFill/>
          <a:ln w="9525">
            <a:noFill/>
            <a:miter lim="800000"/>
            <a:headEnd/>
            <a:tailEnd/>
          </a:ln>
        </p:spPr>
        <p:txBody>
          <a:bodyPr wrap="none" anchor="ctr">
            <a:spAutoFit/>
          </a:bodyPr>
          <a:lstStyle/>
          <a:p>
            <a:endParaRPr lang="ar-SA"/>
          </a:p>
        </p:txBody>
      </p:sp>
      <p:graphicFrame>
        <p:nvGraphicFramePr>
          <p:cNvPr id="35842" name="Object 37"/>
          <p:cNvGraphicFramePr>
            <a:graphicFrameLocks noChangeAspect="1"/>
          </p:cNvGraphicFramePr>
          <p:nvPr/>
        </p:nvGraphicFramePr>
        <p:xfrm>
          <a:off x="2609850" y="2057400"/>
          <a:ext cx="4227513" cy="1279525"/>
        </p:xfrm>
        <a:graphic>
          <a:graphicData uri="http://schemas.openxmlformats.org/presentationml/2006/ole">
            <mc:AlternateContent xmlns:mc="http://schemas.openxmlformats.org/markup-compatibility/2006">
              <mc:Choice xmlns:v="urn:schemas-microsoft-com:vml" Requires="v">
                <p:oleObj spid="_x0000_s35998" name="Equation" r:id="rId4" imgW="2641320" imgH="1130040" progId="Equation.3">
                  <p:embed/>
                </p:oleObj>
              </mc:Choice>
              <mc:Fallback>
                <p:oleObj name="Equation" r:id="rId4" imgW="2641320" imgH="113004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850" y="2057400"/>
                        <a:ext cx="4227513"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1" name="Rectangle 39"/>
          <p:cNvSpPr>
            <a:spLocks noChangeArrowheads="1"/>
          </p:cNvSpPr>
          <p:nvPr/>
        </p:nvSpPr>
        <p:spPr bwMode="auto">
          <a:xfrm>
            <a:off x="0" y="4068763"/>
            <a:ext cx="9144000" cy="0"/>
          </a:xfrm>
          <a:prstGeom prst="rect">
            <a:avLst/>
          </a:prstGeom>
          <a:noFill/>
          <a:ln w="9525">
            <a:noFill/>
            <a:miter lim="800000"/>
            <a:headEnd/>
            <a:tailEnd/>
          </a:ln>
        </p:spPr>
        <p:txBody>
          <a:bodyPr wrap="none" anchor="ctr">
            <a:spAutoFit/>
          </a:bodyPr>
          <a:lstStyle/>
          <a:p>
            <a:endParaRPr lang="ar-SA"/>
          </a:p>
        </p:txBody>
      </p:sp>
      <p:sp>
        <p:nvSpPr>
          <p:cNvPr id="35862" name="Rectangle 41"/>
          <p:cNvSpPr>
            <a:spLocks noChangeArrowheads="1"/>
          </p:cNvSpPr>
          <p:nvPr/>
        </p:nvSpPr>
        <p:spPr bwMode="auto">
          <a:xfrm>
            <a:off x="0" y="2868613"/>
            <a:ext cx="9144000" cy="0"/>
          </a:xfrm>
          <a:prstGeom prst="rect">
            <a:avLst/>
          </a:prstGeom>
          <a:noFill/>
          <a:ln w="9525">
            <a:noFill/>
            <a:miter lim="800000"/>
            <a:headEnd/>
            <a:tailEnd/>
          </a:ln>
        </p:spPr>
        <p:txBody>
          <a:bodyPr wrap="none" anchor="ctr">
            <a:spAutoFit/>
          </a:bodyPr>
          <a:lstStyle/>
          <a:p>
            <a:endParaRPr lang="ar-SA"/>
          </a:p>
        </p:txBody>
      </p:sp>
      <p:graphicFrame>
        <p:nvGraphicFramePr>
          <p:cNvPr id="35843" name="Object 40"/>
          <p:cNvGraphicFramePr>
            <a:graphicFrameLocks noChangeAspect="1"/>
          </p:cNvGraphicFramePr>
          <p:nvPr/>
        </p:nvGraphicFramePr>
        <p:xfrm>
          <a:off x="3352800" y="4572000"/>
          <a:ext cx="2743200" cy="1828800"/>
        </p:xfrm>
        <a:graphic>
          <a:graphicData uri="http://schemas.openxmlformats.org/presentationml/2006/ole">
            <mc:AlternateContent xmlns:mc="http://schemas.openxmlformats.org/markup-compatibility/2006">
              <mc:Choice xmlns:v="urn:schemas-microsoft-com:vml" Requires="v">
                <p:oleObj spid="_x0000_s35999" name="Equation" r:id="rId6" imgW="1028700" imgH="1117600" progId="Equation.3">
                  <p:embed/>
                </p:oleObj>
              </mc:Choice>
              <mc:Fallback>
                <p:oleObj name="Equation" r:id="rId6" imgW="1028700" imgH="1117600" progId="Equation.3">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572000"/>
                        <a:ext cx="27432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3" name="Rectangle 42"/>
          <p:cNvSpPr>
            <a:spLocks noChangeArrowheads="1"/>
          </p:cNvSpPr>
          <p:nvPr/>
        </p:nvSpPr>
        <p:spPr bwMode="auto">
          <a:xfrm>
            <a:off x="0" y="39893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762000"/>
            <a:ext cx="8229600" cy="5372100"/>
          </a:xfrm>
        </p:spPr>
        <p:txBody>
          <a:bodyPr/>
          <a:lstStyle/>
          <a:p>
            <a:pPr eaLnBrk="1" hangingPunct="1"/>
            <a:r>
              <a:rPr lang="ar-SA" altLang="en-US" dirty="0" smtClean="0"/>
              <a:t>وعلى ذلك يمكن استخلاص تعريف شامل وهو</a:t>
            </a:r>
            <a:r>
              <a:rPr lang="en-US" altLang="en-US" dirty="0" smtClean="0"/>
              <a:t>:</a:t>
            </a:r>
          </a:p>
          <a:p>
            <a:pPr marL="109537" indent="0" eaLnBrk="1" hangingPunct="1">
              <a:buNone/>
            </a:pPr>
            <a:r>
              <a:rPr lang="ar-SA" altLang="en-US" dirty="0" smtClean="0"/>
              <a:t> </a:t>
            </a:r>
          </a:p>
          <a:p>
            <a:pPr marL="109537" indent="0" algn="ctr" eaLnBrk="1" hangingPunct="1">
              <a:buNone/>
            </a:pPr>
            <a:r>
              <a:rPr lang="ar-SA" altLang="en-US" dirty="0"/>
              <a:t> </a:t>
            </a:r>
            <a:r>
              <a:rPr lang="ar-SA" altLang="en-US" dirty="0" smtClean="0"/>
              <a:t> </a:t>
            </a:r>
            <a:r>
              <a:rPr lang="en-US" altLang="en-US" b="1" dirty="0" smtClean="0">
                <a:solidFill>
                  <a:srgbClr val="00B050"/>
                </a:solidFill>
              </a:rPr>
              <a:t>"</a:t>
            </a:r>
            <a:r>
              <a:rPr lang="ar-SA" altLang="en-US" b="1" dirty="0" smtClean="0">
                <a:solidFill>
                  <a:srgbClr val="00B050"/>
                </a:solidFill>
              </a:rPr>
              <a:t>أن إدارة المزارع هي ذلك العلم الذي يختص بدراسة القواعد والأساليب اللازمة لوضع خطة لاستغلال الموارد الزراعية المتاحة ومراقبة تنفيذ تلك الخطة بطريقة تسمح بالحصول على اكبر قدر ممكن من الارباح المزرعية</a:t>
            </a:r>
            <a:r>
              <a:rPr lang="en-US" altLang="en-US" b="1" dirty="0" smtClean="0">
                <a:solidFill>
                  <a:srgbClr val="00B050"/>
                </a:solidFill>
              </a:rPr>
              <a:t>"</a:t>
            </a:r>
            <a:r>
              <a:rPr lang="en-US" altLang="en-US" b="1" dirty="0" smtClean="0">
                <a:solidFill>
                  <a:srgbClr val="00B050"/>
                </a:solidFill>
                <a:cs typeface="Arial" charset="0"/>
              </a:rPr>
              <a:t> .</a:t>
            </a:r>
          </a:p>
          <a:p>
            <a:pPr eaLnBrk="1" hangingPunct="1"/>
            <a:endParaRPr lang="en-US" altLang="en-US" dirty="0" smtClean="0">
              <a:cs typeface="Arial" charset="0"/>
            </a:endParaRPr>
          </a:p>
        </p:txBody>
      </p:sp>
    </p:spTree>
    <p:extLst>
      <p:ext uri="{BB962C8B-B14F-4D97-AF65-F5344CB8AC3E}">
        <p14:creationId xmlns:p14="http://schemas.microsoft.com/office/powerpoint/2010/main" val="2326010277"/>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a:xfrm>
            <a:off x="8647113" y="6408738"/>
            <a:ext cx="366712" cy="365125"/>
          </a:xfrm>
          <a:prstGeom prst="rect">
            <a:avLst/>
          </a:prstGeom>
          <a:noFill/>
        </p:spPr>
        <p:txBody>
          <a:bodyPr anchor="b"/>
          <a:lstStyle/>
          <a:p>
            <a:pPr algn="r" fontAlgn="auto">
              <a:spcBef>
                <a:spcPts val="0"/>
              </a:spcBef>
              <a:spcAft>
                <a:spcPts val="0"/>
              </a:spcAft>
              <a:defRPr/>
            </a:pPr>
            <a:fld id="{951BCB26-216A-4438-9316-4D884E289877}" type="slidenum">
              <a:rPr lang="en-US" sz="1000">
                <a:latin typeface="+mn-lt"/>
                <a:cs typeface="+mn-cs"/>
              </a:rPr>
              <a:pPr algn="r" fontAlgn="auto">
                <a:spcBef>
                  <a:spcPts val="0"/>
                </a:spcBef>
                <a:spcAft>
                  <a:spcPts val="0"/>
                </a:spcAft>
                <a:defRPr/>
              </a:pPr>
              <a:t>150</a:t>
            </a:fld>
            <a:endParaRPr lang="en-US" sz="1000">
              <a:latin typeface="+mn-lt"/>
              <a:cs typeface="+mn-cs"/>
            </a:endParaRPr>
          </a:p>
        </p:txBody>
      </p:sp>
      <p:sp>
        <p:nvSpPr>
          <p:cNvPr id="121859" name="Rectangle 4"/>
          <p:cNvSpPr>
            <a:spLocks noChangeArrowheads="1"/>
          </p:cNvSpPr>
          <p:nvPr/>
        </p:nvSpPr>
        <p:spPr bwMode="auto">
          <a:xfrm>
            <a:off x="1762125" y="2716213"/>
            <a:ext cx="1123950" cy="0"/>
          </a:xfrm>
          <a:prstGeom prst="rect">
            <a:avLst/>
          </a:prstGeom>
          <a:solidFill>
            <a:srgbClr val="E6E6E6"/>
          </a:solidFill>
          <a:ln w="9525">
            <a:noFill/>
            <a:miter lim="800000"/>
            <a:headEnd/>
            <a:tailEnd/>
          </a:ln>
        </p:spPr>
        <p:txBody>
          <a:bodyPr wrap="none">
            <a:spAutoFit/>
          </a:bodyPr>
          <a:lstStyle/>
          <a:p>
            <a:endParaRPr lang="ar-SA"/>
          </a:p>
        </p:txBody>
      </p:sp>
      <p:sp>
        <p:nvSpPr>
          <p:cNvPr id="121860"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21867" name="Rectangle 12"/>
          <p:cNvSpPr>
            <a:spLocks noChangeArrowheads="1"/>
          </p:cNvSpPr>
          <p:nvPr/>
        </p:nvSpPr>
        <p:spPr bwMode="auto">
          <a:xfrm>
            <a:off x="1981200" y="392113"/>
            <a:ext cx="5638800" cy="946150"/>
          </a:xfrm>
          <a:prstGeom prst="rect">
            <a:avLst/>
          </a:prstGeom>
          <a:noFill/>
          <a:ln w="9525">
            <a:noFill/>
            <a:miter lim="800000"/>
            <a:headEnd/>
            <a:tailEnd/>
          </a:ln>
        </p:spPr>
        <p:txBody>
          <a:bodyPr anchor="ctr">
            <a:spAutoFit/>
          </a:bodyPr>
          <a:lstStyle/>
          <a:p>
            <a:pPr algn="ctr"/>
            <a:r>
              <a:rPr lang="ar-SA" sz="2800" b="1">
                <a:solidFill>
                  <a:schemeClr val="accent2"/>
                </a:solidFill>
              </a:rPr>
              <a:t>كيفية الحصول على دوال المنفعة</a:t>
            </a:r>
            <a:endParaRPr lang="en-US" sz="2800">
              <a:solidFill>
                <a:schemeClr val="accent2"/>
              </a:solidFill>
            </a:endParaRPr>
          </a:p>
          <a:p>
            <a:pPr algn="ctr"/>
            <a:r>
              <a:rPr lang="en-US" sz="2800" b="1" i="1">
                <a:solidFill>
                  <a:schemeClr val="accent2"/>
                </a:solidFill>
              </a:rPr>
              <a:t>How to Get the Utility Function</a:t>
            </a:r>
          </a:p>
        </p:txBody>
      </p:sp>
      <p:sp>
        <p:nvSpPr>
          <p:cNvPr id="121868" name="Rectangle 13"/>
          <p:cNvSpPr>
            <a:spLocks noChangeArrowheads="1"/>
          </p:cNvSpPr>
          <p:nvPr/>
        </p:nvSpPr>
        <p:spPr bwMode="auto">
          <a:xfrm>
            <a:off x="1866900" y="2752725"/>
            <a:ext cx="1803400" cy="0"/>
          </a:xfrm>
          <a:prstGeom prst="rect">
            <a:avLst/>
          </a:prstGeom>
          <a:noFill/>
          <a:ln w="9525">
            <a:noFill/>
            <a:miter lim="800000"/>
            <a:headEnd/>
            <a:tailEnd/>
          </a:ln>
        </p:spPr>
        <p:txBody>
          <a:bodyPr wrap="none" anchor="ctr">
            <a:spAutoFit/>
          </a:bodyPr>
          <a:lstStyle/>
          <a:p>
            <a:endParaRPr lang="ar-SA"/>
          </a:p>
        </p:txBody>
      </p:sp>
      <p:sp>
        <p:nvSpPr>
          <p:cNvPr id="121869" name="Rectangle 14"/>
          <p:cNvSpPr>
            <a:spLocks noChangeArrowheads="1"/>
          </p:cNvSpPr>
          <p:nvPr/>
        </p:nvSpPr>
        <p:spPr bwMode="auto">
          <a:xfrm>
            <a:off x="0" y="3322638"/>
            <a:ext cx="9144000" cy="0"/>
          </a:xfrm>
          <a:prstGeom prst="rect">
            <a:avLst/>
          </a:prstGeom>
          <a:noFill/>
          <a:ln w="9525">
            <a:noFill/>
            <a:miter lim="800000"/>
            <a:headEnd/>
            <a:tailEnd/>
          </a:ln>
        </p:spPr>
        <p:txBody>
          <a:bodyPr wrap="none" anchor="ctr">
            <a:spAutoFit/>
          </a:bodyPr>
          <a:lstStyle/>
          <a:p>
            <a:endParaRPr lang="ar-SA"/>
          </a:p>
        </p:txBody>
      </p:sp>
      <p:sp>
        <p:nvSpPr>
          <p:cNvPr id="121870" name="Rectangle 15"/>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endParaRPr lang="ar-SA"/>
          </a:p>
        </p:txBody>
      </p:sp>
      <p:sp>
        <p:nvSpPr>
          <p:cNvPr id="121871"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sp>
        <p:nvSpPr>
          <p:cNvPr id="121872" name="Rectangle 1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21873" name="Rectangle 18"/>
          <p:cNvSpPr>
            <a:spLocks noChangeArrowheads="1"/>
          </p:cNvSpPr>
          <p:nvPr/>
        </p:nvSpPr>
        <p:spPr bwMode="auto">
          <a:xfrm>
            <a:off x="0" y="2789238"/>
            <a:ext cx="9144000" cy="0"/>
          </a:xfrm>
          <a:prstGeom prst="rect">
            <a:avLst/>
          </a:prstGeom>
          <a:noFill/>
          <a:ln w="9525">
            <a:noFill/>
            <a:miter lim="800000"/>
            <a:headEnd/>
            <a:tailEnd/>
          </a:ln>
        </p:spPr>
        <p:txBody>
          <a:bodyPr wrap="none" anchor="ctr">
            <a:spAutoFit/>
          </a:bodyPr>
          <a:lstStyle/>
          <a:p>
            <a:endParaRPr lang="ar-SA"/>
          </a:p>
        </p:txBody>
      </p:sp>
      <p:sp>
        <p:nvSpPr>
          <p:cNvPr id="121874" name="Rectangle 20"/>
          <p:cNvSpPr>
            <a:spLocks noChangeArrowheads="1"/>
          </p:cNvSpPr>
          <p:nvPr/>
        </p:nvSpPr>
        <p:spPr bwMode="auto">
          <a:xfrm>
            <a:off x="0" y="4068763"/>
            <a:ext cx="9144000" cy="0"/>
          </a:xfrm>
          <a:prstGeom prst="rect">
            <a:avLst/>
          </a:prstGeom>
          <a:noFill/>
          <a:ln w="9525">
            <a:noFill/>
            <a:miter lim="800000"/>
            <a:headEnd/>
            <a:tailEnd/>
          </a:ln>
        </p:spPr>
        <p:txBody>
          <a:bodyPr wrap="none" anchor="ctr">
            <a:spAutoFit/>
          </a:bodyPr>
          <a:lstStyle/>
          <a:p>
            <a:endParaRPr lang="ar-SA"/>
          </a:p>
        </p:txBody>
      </p:sp>
      <p:sp>
        <p:nvSpPr>
          <p:cNvPr id="121875" name="Rectangle 21"/>
          <p:cNvSpPr>
            <a:spLocks noChangeArrowheads="1"/>
          </p:cNvSpPr>
          <p:nvPr/>
        </p:nvSpPr>
        <p:spPr bwMode="auto">
          <a:xfrm>
            <a:off x="0" y="2868613"/>
            <a:ext cx="9144000" cy="0"/>
          </a:xfrm>
          <a:prstGeom prst="rect">
            <a:avLst/>
          </a:prstGeom>
          <a:noFill/>
          <a:ln w="9525">
            <a:noFill/>
            <a:miter lim="800000"/>
            <a:headEnd/>
            <a:tailEnd/>
          </a:ln>
        </p:spPr>
        <p:txBody>
          <a:bodyPr wrap="none" anchor="ctr">
            <a:spAutoFit/>
          </a:bodyPr>
          <a:lstStyle/>
          <a:p>
            <a:endParaRPr lang="ar-SA"/>
          </a:p>
        </p:txBody>
      </p:sp>
      <p:sp>
        <p:nvSpPr>
          <p:cNvPr id="121876" name="Rectangle 23"/>
          <p:cNvSpPr>
            <a:spLocks noChangeArrowheads="1"/>
          </p:cNvSpPr>
          <p:nvPr/>
        </p:nvSpPr>
        <p:spPr bwMode="auto">
          <a:xfrm>
            <a:off x="0" y="3989388"/>
            <a:ext cx="9144000" cy="0"/>
          </a:xfrm>
          <a:prstGeom prst="rect">
            <a:avLst/>
          </a:prstGeom>
          <a:noFill/>
          <a:ln w="9525">
            <a:noFill/>
            <a:miter lim="800000"/>
            <a:headEnd/>
            <a:tailEnd/>
          </a:ln>
        </p:spPr>
        <p:txBody>
          <a:bodyPr wrap="none" anchor="ctr">
            <a:spAutoFit/>
          </a:bodyPr>
          <a:lstStyle/>
          <a:p>
            <a:endParaRPr lang="ar-SA"/>
          </a:p>
        </p:txBody>
      </p:sp>
      <p:grpSp>
        <p:nvGrpSpPr>
          <p:cNvPr id="121877" name="Group 24"/>
          <p:cNvGrpSpPr>
            <a:grpSpLocks noChangeAspect="1"/>
          </p:cNvGrpSpPr>
          <p:nvPr/>
        </p:nvGrpSpPr>
        <p:grpSpPr bwMode="auto">
          <a:xfrm>
            <a:off x="2362200" y="1752600"/>
            <a:ext cx="5422900" cy="4229100"/>
            <a:chOff x="0" y="360"/>
            <a:chExt cx="8540" cy="6660"/>
          </a:xfrm>
        </p:grpSpPr>
        <p:sp>
          <p:nvSpPr>
            <p:cNvPr id="121878" name="AutoShape 25"/>
            <p:cNvSpPr>
              <a:spLocks noChangeAspect="1" noChangeArrowheads="1"/>
            </p:cNvSpPr>
            <p:nvPr/>
          </p:nvSpPr>
          <p:spPr bwMode="auto">
            <a:xfrm>
              <a:off x="0" y="360"/>
              <a:ext cx="8540" cy="6660"/>
            </a:xfrm>
            <a:prstGeom prst="rect">
              <a:avLst/>
            </a:prstGeom>
            <a:noFill/>
            <a:ln w="9525">
              <a:solidFill>
                <a:srgbClr val="000000"/>
              </a:solidFill>
              <a:miter lim="800000"/>
              <a:headEnd/>
              <a:tailEnd/>
            </a:ln>
          </p:spPr>
          <p:txBody>
            <a:bodyPr/>
            <a:lstStyle/>
            <a:p>
              <a:endParaRPr lang="ar-SA"/>
            </a:p>
          </p:txBody>
        </p:sp>
        <p:sp>
          <p:nvSpPr>
            <p:cNvPr id="121879" name="Freeform 26"/>
            <p:cNvSpPr>
              <a:spLocks/>
            </p:cNvSpPr>
            <p:nvPr/>
          </p:nvSpPr>
          <p:spPr bwMode="auto">
            <a:xfrm>
              <a:off x="1560" y="2340"/>
              <a:ext cx="5280" cy="3060"/>
            </a:xfrm>
            <a:custGeom>
              <a:avLst/>
              <a:gdLst>
                <a:gd name="T0" fmla="*/ 0 w 5280"/>
                <a:gd name="T1" fmla="*/ 3060 h 3060"/>
                <a:gd name="T2" fmla="*/ 3120 w 5280"/>
                <a:gd name="T3" fmla="*/ 720 h 3060"/>
                <a:gd name="T4" fmla="*/ 5280 w 5280"/>
                <a:gd name="T5" fmla="*/ 0 h 3060"/>
                <a:gd name="T6" fmla="*/ 0 60000 65536"/>
                <a:gd name="T7" fmla="*/ 0 60000 65536"/>
                <a:gd name="T8" fmla="*/ 0 60000 65536"/>
                <a:gd name="T9" fmla="*/ 0 w 5280"/>
                <a:gd name="T10" fmla="*/ 0 h 3060"/>
                <a:gd name="T11" fmla="*/ 5280 w 5280"/>
                <a:gd name="T12" fmla="*/ 3060 h 3060"/>
              </a:gdLst>
              <a:ahLst/>
              <a:cxnLst>
                <a:cxn ang="T6">
                  <a:pos x="T0" y="T1"/>
                </a:cxn>
                <a:cxn ang="T7">
                  <a:pos x="T2" y="T3"/>
                </a:cxn>
                <a:cxn ang="T8">
                  <a:pos x="T4" y="T5"/>
                </a:cxn>
              </a:cxnLst>
              <a:rect l="T9" t="T10" r="T11" b="T12"/>
              <a:pathLst>
                <a:path w="5280" h="3060">
                  <a:moveTo>
                    <a:pt x="0" y="3060"/>
                  </a:moveTo>
                  <a:cubicBezTo>
                    <a:pt x="1120" y="2145"/>
                    <a:pt x="2240" y="1230"/>
                    <a:pt x="3120" y="720"/>
                  </a:cubicBezTo>
                  <a:cubicBezTo>
                    <a:pt x="4000" y="210"/>
                    <a:pt x="4640" y="105"/>
                    <a:pt x="5280" y="0"/>
                  </a:cubicBezTo>
                </a:path>
              </a:pathLst>
            </a:custGeom>
            <a:noFill/>
            <a:ln w="9525">
              <a:solidFill>
                <a:srgbClr val="000000"/>
              </a:solidFill>
              <a:round/>
              <a:headEnd/>
              <a:tailEnd/>
            </a:ln>
          </p:spPr>
          <p:txBody>
            <a:bodyPr/>
            <a:lstStyle/>
            <a:p>
              <a:endParaRPr lang="en-US"/>
            </a:p>
          </p:txBody>
        </p:sp>
        <p:sp>
          <p:nvSpPr>
            <p:cNvPr id="121880" name="Line 27"/>
            <p:cNvSpPr>
              <a:spLocks noChangeShapeType="1"/>
            </p:cNvSpPr>
            <p:nvPr/>
          </p:nvSpPr>
          <p:spPr bwMode="auto">
            <a:xfrm>
              <a:off x="1560" y="4681"/>
              <a:ext cx="6387" cy="1"/>
            </a:xfrm>
            <a:prstGeom prst="line">
              <a:avLst/>
            </a:prstGeom>
            <a:noFill/>
            <a:ln w="0">
              <a:solidFill>
                <a:srgbClr val="000000"/>
              </a:solidFill>
              <a:round/>
              <a:headEnd/>
              <a:tailEnd/>
            </a:ln>
          </p:spPr>
          <p:txBody>
            <a:bodyPr/>
            <a:lstStyle/>
            <a:p>
              <a:endParaRPr lang="en-US"/>
            </a:p>
          </p:txBody>
        </p:sp>
        <p:sp>
          <p:nvSpPr>
            <p:cNvPr id="121881" name="Line 28"/>
            <p:cNvSpPr>
              <a:spLocks noChangeShapeType="1"/>
            </p:cNvSpPr>
            <p:nvPr/>
          </p:nvSpPr>
          <p:spPr bwMode="auto">
            <a:xfrm>
              <a:off x="1560" y="3918"/>
              <a:ext cx="6387" cy="1"/>
            </a:xfrm>
            <a:prstGeom prst="line">
              <a:avLst/>
            </a:prstGeom>
            <a:noFill/>
            <a:ln w="0">
              <a:solidFill>
                <a:srgbClr val="000000"/>
              </a:solidFill>
              <a:round/>
              <a:headEnd/>
              <a:tailEnd/>
            </a:ln>
          </p:spPr>
          <p:txBody>
            <a:bodyPr/>
            <a:lstStyle/>
            <a:p>
              <a:endParaRPr lang="en-US"/>
            </a:p>
          </p:txBody>
        </p:sp>
        <p:sp>
          <p:nvSpPr>
            <p:cNvPr id="121882" name="Line 29"/>
            <p:cNvSpPr>
              <a:spLocks noChangeShapeType="1"/>
            </p:cNvSpPr>
            <p:nvPr/>
          </p:nvSpPr>
          <p:spPr bwMode="auto">
            <a:xfrm>
              <a:off x="1560" y="3130"/>
              <a:ext cx="6387" cy="1"/>
            </a:xfrm>
            <a:prstGeom prst="line">
              <a:avLst/>
            </a:prstGeom>
            <a:noFill/>
            <a:ln w="0">
              <a:solidFill>
                <a:srgbClr val="000000"/>
              </a:solidFill>
              <a:round/>
              <a:headEnd/>
              <a:tailEnd/>
            </a:ln>
          </p:spPr>
          <p:txBody>
            <a:bodyPr/>
            <a:lstStyle/>
            <a:p>
              <a:endParaRPr lang="en-US"/>
            </a:p>
          </p:txBody>
        </p:sp>
        <p:sp>
          <p:nvSpPr>
            <p:cNvPr id="121883" name="Line 30"/>
            <p:cNvSpPr>
              <a:spLocks noChangeShapeType="1"/>
            </p:cNvSpPr>
            <p:nvPr/>
          </p:nvSpPr>
          <p:spPr bwMode="auto">
            <a:xfrm>
              <a:off x="1560" y="2367"/>
              <a:ext cx="6387" cy="1"/>
            </a:xfrm>
            <a:prstGeom prst="line">
              <a:avLst/>
            </a:prstGeom>
            <a:noFill/>
            <a:ln w="0">
              <a:solidFill>
                <a:srgbClr val="000000"/>
              </a:solidFill>
              <a:round/>
              <a:headEnd/>
              <a:tailEnd/>
            </a:ln>
          </p:spPr>
          <p:txBody>
            <a:bodyPr/>
            <a:lstStyle/>
            <a:p>
              <a:endParaRPr lang="en-US"/>
            </a:p>
          </p:txBody>
        </p:sp>
        <p:sp>
          <p:nvSpPr>
            <p:cNvPr id="121884" name="Line 31"/>
            <p:cNvSpPr>
              <a:spLocks noChangeShapeType="1"/>
            </p:cNvSpPr>
            <p:nvPr/>
          </p:nvSpPr>
          <p:spPr bwMode="auto">
            <a:xfrm>
              <a:off x="1560" y="1579"/>
              <a:ext cx="6387" cy="1"/>
            </a:xfrm>
            <a:prstGeom prst="line">
              <a:avLst/>
            </a:prstGeom>
            <a:noFill/>
            <a:ln w="0">
              <a:solidFill>
                <a:srgbClr val="000000"/>
              </a:solidFill>
              <a:round/>
              <a:headEnd/>
              <a:tailEnd/>
            </a:ln>
          </p:spPr>
          <p:txBody>
            <a:bodyPr/>
            <a:lstStyle/>
            <a:p>
              <a:endParaRPr lang="en-US"/>
            </a:p>
          </p:txBody>
        </p:sp>
        <p:sp>
          <p:nvSpPr>
            <p:cNvPr id="121885" name="Line 32"/>
            <p:cNvSpPr>
              <a:spLocks noChangeShapeType="1"/>
            </p:cNvSpPr>
            <p:nvPr/>
          </p:nvSpPr>
          <p:spPr bwMode="auto">
            <a:xfrm>
              <a:off x="1560" y="900"/>
              <a:ext cx="39" cy="4569"/>
            </a:xfrm>
            <a:prstGeom prst="line">
              <a:avLst/>
            </a:prstGeom>
            <a:noFill/>
            <a:ln w="0">
              <a:solidFill>
                <a:srgbClr val="000000"/>
              </a:solidFill>
              <a:round/>
              <a:headEnd/>
              <a:tailEnd/>
            </a:ln>
          </p:spPr>
          <p:txBody>
            <a:bodyPr/>
            <a:lstStyle/>
            <a:p>
              <a:endParaRPr lang="en-US"/>
            </a:p>
          </p:txBody>
        </p:sp>
        <p:sp>
          <p:nvSpPr>
            <p:cNvPr id="121886" name="Line 33"/>
            <p:cNvSpPr>
              <a:spLocks noChangeShapeType="1"/>
            </p:cNvSpPr>
            <p:nvPr/>
          </p:nvSpPr>
          <p:spPr bwMode="auto">
            <a:xfrm>
              <a:off x="1387" y="5469"/>
              <a:ext cx="91" cy="1"/>
            </a:xfrm>
            <a:prstGeom prst="line">
              <a:avLst/>
            </a:prstGeom>
            <a:noFill/>
            <a:ln w="0">
              <a:solidFill>
                <a:srgbClr val="000000"/>
              </a:solidFill>
              <a:round/>
              <a:headEnd/>
              <a:tailEnd/>
            </a:ln>
          </p:spPr>
          <p:txBody>
            <a:bodyPr/>
            <a:lstStyle/>
            <a:p>
              <a:endParaRPr lang="en-US"/>
            </a:p>
          </p:txBody>
        </p:sp>
        <p:sp>
          <p:nvSpPr>
            <p:cNvPr id="121887" name="Line 34"/>
            <p:cNvSpPr>
              <a:spLocks noChangeShapeType="1"/>
            </p:cNvSpPr>
            <p:nvPr/>
          </p:nvSpPr>
          <p:spPr bwMode="auto">
            <a:xfrm>
              <a:off x="1478" y="5469"/>
              <a:ext cx="6387" cy="1"/>
            </a:xfrm>
            <a:prstGeom prst="line">
              <a:avLst/>
            </a:prstGeom>
            <a:noFill/>
            <a:ln w="0">
              <a:solidFill>
                <a:srgbClr val="000000"/>
              </a:solidFill>
              <a:round/>
              <a:headEnd/>
              <a:tailEnd/>
            </a:ln>
          </p:spPr>
          <p:txBody>
            <a:bodyPr/>
            <a:lstStyle/>
            <a:p>
              <a:endParaRPr lang="en-US"/>
            </a:p>
          </p:txBody>
        </p:sp>
        <p:sp>
          <p:nvSpPr>
            <p:cNvPr id="121888" name="Line 35"/>
            <p:cNvSpPr>
              <a:spLocks noChangeShapeType="1"/>
            </p:cNvSpPr>
            <p:nvPr/>
          </p:nvSpPr>
          <p:spPr bwMode="auto">
            <a:xfrm flipV="1">
              <a:off x="1560" y="5469"/>
              <a:ext cx="1" cy="119"/>
            </a:xfrm>
            <a:prstGeom prst="line">
              <a:avLst/>
            </a:prstGeom>
            <a:noFill/>
            <a:ln w="0">
              <a:solidFill>
                <a:srgbClr val="000000"/>
              </a:solidFill>
              <a:round/>
              <a:headEnd/>
              <a:tailEnd/>
            </a:ln>
          </p:spPr>
          <p:txBody>
            <a:bodyPr/>
            <a:lstStyle/>
            <a:p>
              <a:endParaRPr lang="en-US"/>
            </a:p>
          </p:txBody>
        </p:sp>
        <p:sp>
          <p:nvSpPr>
            <p:cNvPr id="121889" name="Line 36"/>
            <p:cNvSpPr>
              <a:spLocks noChangeShapeType="1"/>
            </p:cNvSpPr>
            <p:nvPr/>
          </p:nvSpPr>
          <p:spPr bwMode="auto">
            <a:xfrm flipV="1">
              <a:off x="2536" y="5469"/>
              <a:ext cx="1" cy="119"/>
            </a:xfrm>
            <a:prstGeom prst="line">
              <a:avLst/>
            </a:prstGeom>
            <a:noFill/>
            <a:ln w="0">
              <a:solidFill>
                <a:srgbClr val="000000"/>
              </a:solidFill>
              <a:round/>
              <a:headEnd/>
              <a:tailEnd/>
            </a:ln>
          </p:spPr>
          <p:txBody>
            <a:bodyPr/>
            <a:lstStyle/>
            <a:p>
              <a:endParaRPr lang="en-US"/>
            </a:p>
          </p:txBody>
        </p:sp>
        <p:sp>
          <p:nvSpPr>
            <p:cNvPr id="121890" name="Line 37"/>
            <p:cNvSpPr>
              <a:spLocks noChangeShapeType="1"/>
            </p:cNvSpPr>
            <p:nvPr/>
          </p:nvSpPr>
          <p:spPr bwMode="auto">
            <a:xfrm flipV="1">
              <a:off x="3613" y="5469"/>
              <a:ext cx="1" cy="119"/>
            </a:xfrm>
            <a:prstGeom prst="line">
              <a:avLst/>
            </a:prstGeom>
            <a:noFill/>
            <a:ln w="0">
              <a:solidFill>
                <a:srgbClr val="000000"/>
              </a:solidFill>
              <a:round/>
              <a:headEnd/>
              <a:tailEnd/>
            </a:ln>
          </p:spPr>
          <p:txBody>
            <a:bodyPr/>
            <a:lstStyle/>
            <a:p>
              <a:endParaRPr lang="en-US"/>
            </a:p>
          </p:txBody>
        </p:sp>
        <p:sp>
          <p:nvSpPr>
            <p:cNvPr id="121891" name="Line 38"/>
            <p:cNvSpPr>
              <a:spLocks noChangeShapeType="1"/>
            </p:cNvSpPr>
            <p:nvPr/>
          </p:nvSpPr>
          <p:spPr bwMode="auto">
            <a:xfrm flipV="1">
              <a:off x="4671" y="5469"/>
              <a:ext cx="1" cy="119"/>
            </a:xfrm>
            <a:prstGeom prst="line">
              <a:avLst/>
            </a:prstGeom>
            <a:noFill/>
            <a:ln w="0">
              <a:solidFill>
                <a:srgbClr val="000000"/>
              </a:solidFill>
              <a:round/>
              <a:headEnd/>
              <a:tailEnd/>
            </a:ln>
          </p:spPr>
          <p:txBody>
            <a:bodyPr/>
            <a:lstStyle/>
            <a:p>
              <a:endParaRPr lang="en-US"/>
            </a:p>
          </p:txBody>
        </p:sp>
        <p:sp>
          <p:nvSpPr>
            <p:cNvPr id="121892" name="Line 39"/>
            <p:cNvSpPr>
              <a:spLocks noChangeShapeType="1"/>
            </p:cNvSpPr>
            <p:nvPr/>
          </p:nvSpPr>
          <p:spPr bwMode="auto">
            <a:xfrm flipV="1">
              <a:off x="5730" y="5469"/>
              <a:ext cx="1" cy="119"/>
            </a:xfrm>
            <a:prstGeom prst="line">
              <a:avLst/>
            </a:prstGeom>
            <a:noFill/>
            <a:ln w="0">
              <a:solidFill>
                <a:srgbClr val="000000"/>
              </a:solidFill>
              <a:round/>
              <a:headEnd/>
              <a:tailEnd/>
            </a:ln>
          </p:spPr>
          <p:txBody>
            <a:bodyPr/>
            <a:lstStyle/>
            <a:p>
              <a:endParaRPr lang="en-US"/>
            </a:p>
          </p:txBody>
        </p:sp>
        <p:sp>
          <p:nvSpPr>
            <p:cNvPr id="121893" name="Line 40"/>
            <p:cNvSpPr>
              <a:spLocks noChangeShapeType="1"/>
            </p:cNvSpPr>
            <p:nvPr/>
          </p:nvSpPr>
          <p:spPr bwMode="auto">
            <a:xfrm flipV="1">
              <a:off x="6806" y="5469"/>
              <a:ext cx="1" cy="119"/>
            </a:xfrm>
            <a:prstGeom prst="line">
              <a:avLst/>
            </a:prstGeom>
            <a:noFill/>
            <a:ln w="0">
              <a:solidFill>
                <a:srgbClr val="000000"/>
              </a:solidFill>
              <a:round/>
              <a:headEnd/>
              <a:tailEnd/>
            </a:ln>
          </p:spPr>
          <p:txBody>
            <a:bodyPr/>
            <a:lstStyle/>
            <a:p>
              <a:endParaRPr lang="en-US"/>
            </a:p>
          </p:txBody>
        </p:sp>
        <p:sp>
          <p:nvSpPr>
            <p:cNvPr id="121894" name="Line 41"/>
            <p:cNvSpPr>
              <a:spLocks noChangeShapeType="1"/>
            </p:cNvSpPr>
            <p:nvPr/>
          </p:nvSpPr>
          <p:spPr bwMode="auto">
            <a:xfrm flipV="1">
              <a:off x="7865" y="5469"/>
              <a:ext cx="1" cy="119"/>
            </a:xfrm>
            <a:prstGeom prst="line">
              <a:avLst/>
            </a:prstGeom>
            <a:noFill/>
            <a:ln w="0">
              <a:solidFill>
                <a:srgbClr val="000000"/>
              </a:solidFill>
              <a:round/>
              <a:headEnd/>
              <a:tailEnd/>
            </a:ln>
          </p:spPr>
          <p:txBody>
            <a:bodyPr/>
            <a:lstStyle/>
            <a:p>
              <a:endParaRPr lang="en-US"/>
            </a:p>
          </p:txBody>
        </p:sp>
        <p:sp>
          <p:nvSpPr>
            <p:cNvPr id="121895" name="Rectangle 42"/>
            <p:cNvSpPr>
              <a:spLocks noChangeArrowheads="1"/>
            </p:cNvSpPr>
            <p:nvPr/>
          </p:nvSpPr>
          <p:spPr bwMode="auto">
            <a:xfrm>
              <a:off x="2400" y="4610"/>
              <a:ext cx="92" cy="119"/>
            </a:xfrm>
            <a:prstGeom prst="rect">
              <a:avLst/>
            </a:prstGeom>
            <a:solidFill>
              <a:srgbClr val="000000"/>
            </a:solidFill>
            <a:ln w="11430">
              <a:solidFill>
                <a:srgbClr val="000000"/>
              </a:solidFill>
              <a:miter lim="800000"/>
              <a:headEnd/>
              <a:tailEnd/>
            </a:ln>
          </p:spPr>
          <p:txBody>
            <a:bodyPr/>
            <a:lstStyle/>
            <a:p>
              <a:endParaRPr lang="ar-SA"/>
            </a:p>
          </p:txBody>
        </p:sp>
        <p:sp>
          <p:nvSpPr>
            <p:cNvPr id="121896" name="Rectangle 43"/>
            <p:cNvSpPr>
              <a:spLocks noChangeArrowheads="1"/>
            </p:cNvSpPr>
            <p:nvPr/>
          </p:nvSpPr>
          <p:spPr bwMode="auto">
            <a:xfrm>
              <a:off x="3360" y="3846"/>
              <a:ext cx="91" cy="120"/>
            </a:xfrm>
            <a:prstGeom prst="rect">
              <a:avLst/>
            </a:prstGeom>
            <a:solidFill>
              <a:srgbClr val="000000"/>
            </a:solidFill>
            <a:ln w="11430">
              <a:solidFill>
                <a:srgbClr val="000000"/>
              </a:solidFill>
              <a:miter lim="800000"/>
              <a:headEnd/>
              <a:tailEnd/>
            </a:ln>
          </p:spPr>
          <p:txBody>
            <a:bodyPr/>
            <a:lstStyle/>
            <a:p>
              <a:endParaRPr lang="ar-SA"/>
            </a:p>
          </p:txBody>
        </p:sp>
        <p:sp>
          <p:nvSpPr>
            <p:cNvPr id="121897" name="Rectangle 44"/>
            <p:cNvSpPr>
              <a:spLocks noChangeArrowheads="1"/>
            </p:cNvSpPr>
            <p:nvPr/>
          </p:nvSpPr>
          <p:spPr bwMode="auto">
            <a:xfrm>
              <a:off x="4560" y="3059"/>
              <a:ext cx="91" cy="119"/>
            </a:xfrm>
            <a:prstGeom prst="rect">
              <a:avLst/>
            </a:prstGeom>
            <a:solidFill>
              <a:srgbClr val="000000"/>
            </a:solidFill>
            <a:ln w="11430">
              <a:solidFill>
                <a:srgbClr val="000000"/>
              </a:solidFill>
              <a:miter lim="800000"/>
              <a:headEnd/>
              <a:tailEnd/>
            </a:ln>
          </p:spPr>
          <p:txBody>
            <a:bodyPr/>
            <a:lstStyle/>
            <a:p>
              <a:endParaRPr lang="ar-SA"/>
            </a:p>
          </p:txBody>
        </p:sp>
        <p:sp>
          <p:nvSpPr>
            <p:cNvPr id="121898" name="Rectangle 45"/>
            <p:cNvSpPr>
              <a:spLocks noChangeArrowheads="1"/>
            </p:cNvSpPr>
            <p:nvPr/>
          </p:nvSpPr>
          <p:spPr bwMode="auto">
            <a:xfrm>
              <a:off x="6752" y="2295"/>
              <a:ext cx="91" cy="119"/>
            </a:xfrm>
            <a:prstGeom prst="rect">
              <a:avLst/>
            </a:prstGeom>
            <a:solidFill>
              <a:srgbClr val="000000"/>
            </a:solidFill>
            <a:ln w="11430">
              <a:solidFill>
                <a:srgbClr val="000000"/>
              </a:solidFill>
              <a:miter lim="800000"/>
              <a:headEnd/>
              <a:tailEnd/>
            </a:ln>
          </p:spPr>
          <p:txBody>
            <a:bodyPr/>
            <a:lstStyle/>
            <a:p>
              <a:endParaRPr lang="ar-SA"/>
            </a:p>
          </p:txBody>
        </p:sp>
        <p:sp>
          <p:nvSpPr>
            <p:cNvPr id="121899" name="Rectangle 46"/>
            <p:cNvSpPr>
              <a:spLocks noChangeArrowheads="1"/>
            </p:cNvSpPr>
            <p:nvPr/>
          </p:nvSpPr>
          <p:spPr bwMode="auto">
            <a:xfrm>
              <a:off x="3360" y="4139"/>
              <a:ext cx="644" cy="361"/>
            </a:xfrm>
            <a:prstGeom prst="rect">
              <a:avLst/>
            </a:prstGeom>
            <a:noFill/>
            <a:ln w="9525">
              <a:noFill/>
              <a:miter lim="800000"/>
              <a:headEnd/>
              <a:tailEnd/>
            </a:ln>
          </p:spPr>
          <p:txBody>
            <a:bodyPr lIns="0" tIns="0" rIns="0" bIns="0"/>
            <a:lstStyle/>
            <a:p>
              <a:r>
                <a:rPr lang="en-US" sz="1200">
                  <a:solidFill>
                    <a:srgbClr val="000000"/>
                  </a:solidFill>
                </a:rPr>
                <a:t>3800</a:t>
              </a:r>
              <a:endParaRPr lang="en-US"/>
            </a:p>
          </p:txBody>
        </p:sp>
        <p:sp>
          <p:nvSpPr>
            <p:cNvPr id="121900" name="Rectangle 47"/>
            <p:cNvSpPr>
              <a:spLocks noChangeArrowheads="1"/>
            </p:cNvSpPr>
            <p:nvPr/>
          </p:nvSpPr>
          <p:spPr bwMode="auto">
            <a:xfrm>
              <a:off x="4800" y="3240"/>
              <a:ext cx="740" cy="288"/>
            </a:xfrm>
            <a:prstGeom prst="rect">
              <a:avLst/>
            </a:prstGeom>
            <a:noFill/>
            <a:ln w="9525">
              <a:noFill/>
              <a:miter lim="800000"/>
              <a:headEnd/>
              <a:tailEnd/>
            </a:ln>
          </p:spPr>
          <p:txBody>
            <a:bodyPr lIns="0" tIns="0" rIns="0" bIns="0">
              <a:spAutoFit/>
            </a:bodyPr>
            <a:lstStyle/>
            <a:p>
              <a:r>
                <a:rPr lang="en-US" sz="1200">
                  <a:solidFill>
                    <a:srgbClr val="000000"/>
                  </a:solidFill>
                </a:rPr>
                <a:t>6000</a:t>
              </a:r>
              <a:endParaRPr lang="en-US"/>
            </a:p>
          </p:txBody>
        </p:sp>
        <p:sp>
          <p:nvSpPr>
            <p:cNvPr id="121901" name="Rectangle 48"/>
            <p:cNvSpPr>
              <a:spLocks noChangeArrowheads="1"/>
            </p:cNvSpPr>
            <p:nvPr/>
          </p:nvSpPr>
          <p:spPr bwMode="auto">
            <a:xfrm>
              <a:off x="6720" y="2425"/>
              <a:ext cx="1050" cy="288"/>
            </a:xfrm>
            <a:prstGeom prst="rect">
              <a:avLst/>
            </a:prstGeom>
            <a:noFill/>
            <a:ln w="9525">
              <a:noFill/>
              <a:miter lim="800000"/>
              <a:headEnd/>
              <a:tailEnd/>
            </a:ln>
          </p:spPr>
          <p:txBody>
            <a:bodyPr lIns="0" tIns="0" rIns="0" bIns="0">
              <a:spAutoFit/>
            </a:bodyPr>
            <a:lstStyle/>
            <a:p>
              <a:r>
                <a:rPr lang="en-US" sz="1200">
                  <a:solidFill>
                    <a:srgbClr val="000000"/>
                  </a:solidFill>
                </a:rPr>
                <a:t>10000</a:t>
              </a:r>
              <a:endParaRPr lang="en-US"/>
            </a:p>
          </p:txBody>
        </p:sp>
        <p:sp>
          <p:nvSpPr>
            <p:cNvPr id="121902" name="Rectangle 49"/>
            <p:cNvSpPr>
              <a:spLocks noChangeArrowheads="1"/>
            </p:cNvSpPr>
            <p:nvPr/>
          </p:nvSpPr>
          <p:spPr bwMode="auto">
            <a:xfrm>
              <a:off x="1078" y="5323"/>
              <a:ext cx="132" cy="287"/>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a:p>
          </p:txBody>
        </p:sp>
        <p:sp>
          <p:nvSpPr>
            <p:cNvPr id="121903" name="Rectangle 50"/>
            <p:cNvSpPr>
              <a:spLocks noChangeArrowheads="1"/>
            </p:cNvSpPr>
            <p:nvPr/>
          </p:nvSpPr>
          <p:spPr bwMode="auto">
            <a:xfrm>
              <a:off x="748" y="4535"/>
              <a:ext cx="397" cy="288"/>
            </a:xfrm>
            <a:prstGeom prst="rect">
              <a:avLst/>
            </a:prstGeom>
            <a:noFill/>
            <a:ln w="9525">
              <a:noFill/>
              <a:miter lim="800000"/>
              <a:headEnd/>
              <a:tailEnd/>
            </a:ln>
          </p:spPr>
          <p:txBody>
            <a:bodyPr wrap="none" lIns="0" tIns="0" rIns="0" bIns="0">
              <a:spAutoFit/>
            </a:bodyPr>
            <a:lstStyle/>
            <a:p>
              <a:r>
                <a:rPr lang="en-US" sz="1200">
                  <a:solidFill>
                    <a:srgbClr val="000000"/>
                  </a:solidFill>
                </a:rPr>
                <a:t>100</a:t>
              </a:r>
              <a:endParaRPr lang="en-US"/>
            </a:p>
          </p:txBody>
        </p:sp>
        <p:sp>
          <p:nvSpPr>
            <p:cNvPr id="121904" name="Rectangle 51"/>
            <p:cNvSpPr>
              <a:spLocks noChangeArrowheads="1"/>
            </p:cNvSpPr>
            <p:nvPr/>
          </p:nvSpPr>
          <p:spPr bwMode="auto">
            <a:xfrm>
              <a:off x="748" y="3773"/>
              <a:ext cx="397" cy="287"/>
            </a:xfrm>
            <a:prstGeom prst="rect">
              <a:avLst/>
            </a:prstGeom>
            <a:noFill/>
            <a:ln w="9525">
              <a:noFill/>
              <a:miter lim="800000"/>
              <a:headEnd/>
              <a:tailEnd/>
            </a:ln>
          </p:spPr>
          <p:txBody>
            <a:bodyPr wrap="none" lIns="0" tIns="0" rIns="0" bIns="0">
              <a:spAutoFit/>
            </a:bodyPr>
            <a:lstStyle/>
            <a:p>
              <a:r>
                <a:rPr lang="en-US" sz="1200">
                  <a:solidFill>
                    <a:srgbClr val="000000"/>
                  </a:solidFill>
                </a:rPr>
                <a:t>200</a:t>
              </a:r>
              <a:endParaRPr lang="en-US"/>
            </a:p>
          </p:txBody>
        </p:sp>
        <p:sp>
          <p:nvSpPr>
            <p:cNvPr id="121905" name="Rectangle 52"/>
            <p:cNvSpPr>
              <a:spLocks noChangeArrowheads="1"/>
            </p:cNvSpPr>
            <p:nvPr/>
          </p:nvSpPr>
          <p:spPr bwMode="auto">
            <a:xfrm>
              <a:off x="748" y="2985"/>
              <a:ext cx="397" cy="288"/>
            </a:xfrm>
            <a:prstGeom prst="rect">
              <a:avLst/>
            </a:prstGeom>
            <a:noFill/>
            <a:ln w="9525">
              <a:noFill/>
              <a:miter lim="800000"/>
              <a:headEnd/>
              <a:tailEnd/>
            </a:ln>
          </p:spPr>
          <p:txBody>
            <a:bodyPr wrap="none" lIns="0" tIns="0" rIns="0" bIns="0">
              <a:spAutoFit/>
            </a:bodyPr>
            <a:lstStyle/>
            <a:p>
              <a:r>
                <a:rPr lang="en-US" sz="1200">
                  <a:solidFill>
                    <a:srgbClr val="000000"/>
                  </a:solidFill>
                </a:rPr>
                <a:t>300</a:t>
              </a:r>
              <a:endParaRPr lang="en-US"/>
            </a:p>
          </p:txBody>
        </p:sp>
        <p:sp>
          <p:nvSpPr>
            <p:cNvPr id="121906" name="Rectangle 53"/>
            <p:cNvSpPr>
              <a:spLocks noChangeArrowheads="1"/>
            </p:cNvSpPr>
            <p:nvPr/>
          </p:nvSpPr>
          <p:spPr bwMode="auto">
            <a:xfrm>
              <a:off x="748" y="2220"/>
              <a:ext cx="397" cy="288"/>
            </a:xfrm>
            <a:prstGeom prst="rect">
              <a:avLst/>
            </a:prstGeom>
            <a:noFill/>
            <a:ln w="9525">
              <a:noFill/>
              <a:miter lim="800000"/>
              <a:headEnd/>
              <a:tailEnd/>
            </a:ln>
          </p:spPr>
          <p:txBody>
            <a:bodyPr wrap="none" lIns="0" tIns="0" rIns="0" bIns="0">
              <a:spAutoFit/>
            </a:bodyPr>
            <a:lstStyle/>
            <a:p>
              <a:r>
                <a:rPr lang="en-US" sz="1200">
                  <a:solidFill>
                    <a:srgbClr val="000000"/>
                  </a:solidFill>
                </a:rPr>
                <a:t>400</a:t>
              </a:r>
              <a:endParaRPr lang="en-US"/>
            </a:p>
          </p:txBody>
        </p:sp>
        <p:sp>
          <p:nvSpPr>
            <p:cNvPr id="121907" name="Rectangle 54"/>
            <p:cNvSpPr>
              <a:spLocks noChangeArrowheads="1"/>
            </p:cNvSpPr>
            <p:nvPr/>
          </p:nvSpPr>
          <p:spPr bwMode="auto">
            <a:xfrm>
              <a:off x="748" y="1433"/>
              <a:ext cx="397" cy="287"/>
            </a:xfrm>
            <a:prstGeom prst="rect">
              <a:avLst/>
            </a:prstGeom>
            <a:noFill/>
            <a:ln w="9525">
              <a:noFill/>
              <a:miter lim="800000"/>
              <a:headEnd/>
              <a:tailEnd/>
            </a:ln>
          </p:spPr>
          <p:txBody>
            <a:bodyPr wrap="none" lIns="0" tIns="0" rIns="0" bIns="0">
              <a:spAutoFit/>
            </a:bodyPr>
            <a:lstStyle/>
            <a:p>
              <a:r>
                <a:rPr lang="en-US" sz="1200">
                  <a:solidFill>
                    <a:srgbClr val="000000"/>
                  </a:solidFill>
                </a:rPr>
                <a:t>500</a:t>
              </a:r>
              <a:endParaRPr lang="en-US"/>
            </a:p>
          </p:txBody>
        </p:sp>
        <p:sp>
          <p:nvSpPr>
            <p:cNvPr id="121908" name="Rectangle 55"/>
            <p:cNvSpPr>
              <a:spLocks noChangeArrowheads="1"/>
            </p:cNvSpPr>
            <p:nvPr/>
          </p:nvSpPr>
          <p:spPr bwMode="auto">
            <a:xfrm>
              <a:off x="2245" y="5803"/>
              <a:ext cx="530" cy="287"/>
            </a:xfrm>
            <a:prstGeom prst="rect">
              <a:avLst/>
            </a:prstGeom>
            <a:noFill/>
            <a:ln w="9525">
              <a:noFill/>
              <a:miter lim="800000"/>
              <a:headEnd/>
              <a:tailEnd/>
            </a:ln>
          </p:spPr>
          <p:txBody>
            <a:bodyPr wrap="none" lIns="0" tIns="0" rIns="0" bIns="0">
              <a:spAutoFit/>
            </a:bodyPr>
            <a:lstStyle/>
            <a:p>
              <a:r>
                <a:rPr lang="en-US" sz="1200">
                  <a:solidFill>
                    <a:srgbClr val="000000"/>
                  </a:solidFill>
                </a:rPr>
                <a:t>2000</a:t>
              </a:r>
              <a:endParaRPr lang="en-US"/>
            </a:p>
          </p:txBody>
        </p:sp>
        <p:sp>
          <p:nvSpPr>
            <p:cNvPr id="121909" name="Rectangle 56"/>
            <p:cNvSpPr>
              <a:spLocks noChangeArrowheads="1"/>
            </p:cNvSpPr>
            <p:nvPr/>
          </p:nvSpPr>
          <p:spPr bwMode="auto">
            <a:xfrm>
              <a:off x="3320" y="5803"/>
              <a:ext cx="760" cy="287"/>
            </a:xfrm>
            <a:prstGeom prst="rect">
              <a:avLst/>
            </a:prstGeom>
            <a:noFill/>
            <a:ln w="9525">
              <a:noFill/>
              <a:miter lim="800000"/>
              <a:headEnd/>
              <a:tailEnd/>
            </a:ln>
          </p:spPr>
          <p:txBody>
            <a:bodyPr lIns="0" tIns="0" rIns="0" bIns="0">
              <a:spAutoFit/>
            </a:bodyPr>
            <a:lstStyle/>
            <a:p>
              <a:r>
                <a:rPr lang="en-US" sz="1200">
                  <a:solidFill>
                    <a:srgbClr val="000000"/>
                  </a:solidFill>
                </a:rPr>
                <a:t>4000</a:t>
              </a:r>
              <a:endParaRPr lang="en-US"/>
            </a:p>
          </p:txBody>
        </p:sp>
        <p:sp>
          <p:nvSpPr>
            <p:cNvPr id="121910" name="Rectangle 57"/>
            <p:cNvSpPr>
              <a:spLocks noChangeArrowheads="1"/>
            </p:cNvSpPr>
            <p:nvPr/>
          </p:nvSpPr>
          <p:spPr bwMode="auto">
            <a:xfrm>
              <a:off x="4380" y="5803"/>
              <a:ext cx="660" cy="287"/>
            </a:xfrm>
            <a:prstGeom prst="rect">
              <a:avLst/>
            </a:prstGeom>
            <a:noFill/>
            <a:ln w="9525">
              <a:noFill/>
              <a:miter lim="800000"/>
              <a:headEnd/>
              <a:tailEnd/>
            </a:ln>
          </p:spPr>
          <p:txBody>
            <a:bodyPr lIns="0" tIns="0" rIns="0" bIns="0">
              <a:spAutoFit/>
            </a:bodyPr>
            <a:lstStyle/>
            <a:p>
              <a:r>
                <a:rPr lang="en-US" sz="1200">
                  <a:solidFill>
                    <a:srgbClr val="000000"/>
                  </a:solidFill>
                </a:rPr>
                <a:t>6000</a:t>
              </a:r>
              <a:endParaRPr lang="en-US"/>
            </a:p>
          </p:txBody>
        </p:sp>
        <p:sp>
          <p:nvSpPr>
            <p:cNvPr id="121911" name="Rectangle 58"/>
            <p:cNvSpPr>
              <a:spLocks noChangeArrowheads="1"/>
            </p:cNvSpPr>
            <p:nvPr/>
          </p:nvSpPr>
          <p:spPr bwMode="auto">
            <a:xfrm>
              <a:off x="5438" y="5803"/>
              <a:ext cx="802" cy="287"/>
            </a:xfrm>
            <a:prstGeom prst="rect">
              <a:avLst/>
            </a:prstGeom>
            <a:noFill/>
            <a:ln w="9525">
              <a:noFill/>
              <a:miter lim="800000"/>
              <a:headEnd/>
              <a:tailEnd/>
            </a:ln>
          </p:spPr>
          <p:txBody>
            <a:bodyPr lIns="0" tIns="0" rIns="0" bIns="0">
              <a:spAutoFit/>
            </a:bodyPr>
            <a:lstStyle/>
            <a:p>
              <a:r>
                <a:rPr lang="en-US" sz="1200">
                  <a:solidFill>
                    <a:srgbClr val="000000"/>
                  </a:solidFill>
                </a:rPr>
                <a:t>8000</a:t>
              </a:r>
              <a:endParaRPr lang="en-US"/>
            </a:p>
          </p:txBody>
        </p:sp>
        <p:sp>
          <p:nvSpPr>
            <p:cNvPr id="121912" name="Rectangle 59"/>
            <p:cNvSpPr>
              <a:spLocks noChangeArrowheads="1"/>
            </p:cNvSpPr>
            <p:nvPr/>
          </p:nvSpPr>
          <p:spPr bwMode="auto">
            <a:xfrm>
              <a:off x="6440" y="5803"/>
              <a:ext cx="663" cy="287"/>
            </a:xfrm>
            <a:prstGeom prst="rect">
              <a:avLst/>
            </a:prstGeom>
            <a:noFill/>
            <a:ln w="9525">
              <a:noFill/>
              <a:miter lim="800000"/>
              <a:headEnd/>
              <a:tailEnd/>
            </a:ln>
          </p:spPr>
          <p:txBody>
            <a:bodyPr wrap="none" lIns="0" tIns="0" rIns="0" bIns="0">
              <a:spAutoFit/>
            </a:bodyPr>
            <a:lstStyle/>
            <a:p>
              <a:r>
                <a:rPr lang="en-US" sz="1200">
                  <a:solidFill>
                    <a:srgbClr val="000000"/>
                  </a:solidFill>
                </a:rPr>
                <a:t>10000</a:t>
              </a:r>
              <a:endParaRPr lang="en-US"/>
            </a:p>
          </p:txBody>
        </p:sp>
        <p:sp>
          <p:nvSpPr>
            <p:cNvPr id="121913" name="Rectangle 60"/>
            <p:cNvSpPr>
              <a:spLocks noChangeArrowheads="1"/>
            </p:cNvSpPr>
            <p:nvPr/>
          </p:nvSpPr>
          <p:spPr bwMode="auto">
            <a:xfrm>
              <a:off x="7500" y="5833"/>
              <a:ext cx="663" cy="287"/>
            </a:xfrm>
            <a:prstGeom prst="rect">
              <a:avLst/>
            </a:prstGeom>
            <a:noFill/>
            <a:ln w="9525">
              <a:noFill/>
              <a:miter lim="800000"/>
              <a:headEnd/>
              <a:tailEnd/>
            </a:ln>
          </p:spPr>
          <p:txBody>
            <a:bodyPr wrap="none" lIns="0" tIns="0" rIns="0" bIns="0">
              <a:spAutoFit/>
            </a:bodyPr>
            <a:lstStyle/>
            <a:p>
              <a:r>
                <a:rPr lang="en-US" sz="1200">
                  <a:solidFill>
                    <a:srgbClr val="000000"/>
                  </a:solidFill>
                </a:rPr>
                <a:t>12000</a:t>
              </a:r>
              <a:endParaRPr lang="en-US"/>
            </a:p>
          </p:txBody>
        </p:sp>
        <p:sp>
          <p:nvSpPr>
            <p:cNvPr id="121914" name="Rectangle 61"/>
            <p:cNvSpPr>
              <a:spLocks noChangeArrowheads="1"/>
            </p:cNvSpPr>
            <p:nvPr/>
          </p:nvSpPr>
          <p:spPr bwMode="auto">
            <a:xfrm>
              <a:off x="3600" y="6376"/>
              <a:ext cx="2070" cy="464"/>
            </a:xfrm>
            <a:prstGeom prst="rect">
              <a:avLst/>
            </a:prstGeom>
            <a:noFill/>
            <a:ln w="9525">
              <a:noFill/>
              <a:miter lim="800000"/>
              <a:headEnd/>
              <a:tailEnd/>
            </a:ln>
          </p:spPr>
          <p:txBody>
            <a:bodyPr wrap="none" lIns="0" tIns="0" rIns="0" bIns="0"/>
            <a:lstStyle/>
            <a:p>
              <a:r>
                <a:rPr lang="en-US" sz="1400" b="1">
                  <a:solidFill>
                    <a:srgbClr val="000000"/>
                  </a:solidFill>
                </a:rPr>
                <a:t>Monetary Value</a:t>
              </a:r>
              <a:endParaRPr lang="en-US"/>
            </a:p>
          </p:txBody>
        </p:sp>
        <p:sp>
          <p:nvSpPr>
            <p:cNvPr id="121915" name="Rectangle 62"/>
            <p:cNvSpPr>
              <a:spLocks noChangeArrowheads="1"/>
            </p:cNvSpPr>
            <p:nvPr/>
          </p:nvSpPr>
          <p:spPr bwMode="auto">
            <a:xfrm>
              <a:off x="240" y="615"/>
              <a:ext cx="1320" cy="670"/>
            </a:xfrm>
            <a:prstGeom prst="rect">
              <a:avLst/>
            </a:prstGeom>
            <a:noFill/>
            <a:ln w="9525">
              <a:noFill/>
              <a:miter lim="800000"/>
              <a:headEnd/>
              <a:tailEnd/>
            </a:ln>
          </p:spPr>
          <p:txBody>
            <a:bodyPr lIns="0" tIns="0" rIns="0" bIns="0">
              <a:spAutoFit/>
            </a:bodyPr>
            <a:lstStyle/>
            <a:p>
              <a:pPr algn="ctr"/>
              <a:endParaRPr lang="en-US" sz="1400" b="1">
                <a:solidFill>
                  <a:srgbClr val="000000"/>
                </a:solidFill>
              </a:endParaRPr>
            </a:p>
            <a:p>
              <a:pPr algn="ctr"/>
              <a:r>
                <a:rPr lang="en-US" sz="1400" b="1">
                  <a:solidFill>
                    <a:srgbClr val="000000"/>
                  </a:solidFill>
                </a:rPr>
                <a:t>Utility</a:t>
              </a:r>
              <a:endParaRPr lang="en-US"/>
            </a:p>
          </p:txBody>
        </p:sp>
        <p:sp>
          <p:nvSpPr>
            <p:cNvPr id="121916" name="Rectangle 63"/>
            <p:cNvSpPr>
              <a:spLocks noChangeArrowheads="1"/>
            </p:cNvSpPr>
            <p:nvPr/>
          </p:nvSpPr>
          <p:spPr bwMode="auto">
            <a:xfrm>
              <a:off x="1560" y="5400"/>
              <a:ext cx="92" cy="120"/>
            </a:xfrm>
            <a:prstGeom prst="rect">
              <a:avLst/>
            </a:prstGeom>
            <a:solidFill>
              <a:srgbClr val="000000"/>
            </a:solidFill>
            <a:ln w="11430">
              <a:solidFill>
                <a:srgbClr val="000000"/>
              </a:solidFill>
              <a:miter lim="800000"/>
              <a:headEnd/>
              <a:tailEnd/>
            </a:ln>
          </p:spPr>
          <p:txBody>
            <a:bodyPr/>
            <a:lstStyle/>
            <a:p>
              <a:endParaRPr lang="ar-SA"/>
            </a:p>
          </p:txBody>
        </p:sp>
        <p:sp>
          <p:nvSpPr>
            <p:cNvPr id="121917" name="Rectangle 64"/>
            <p:cNvSpPr>
              <a:spLocks noChangeArrowheads="1"/>
            </p:cNvSpPr>
            <p:nvPr/>
          </p:nvSpPr>
          <p:spPr bwMode="auto">
            <a:xfrm>
              <a:off x="2485" y="4680"/>
              <a:ext cx="530" cy="288"/>
            </a:xfrm>
            <a:prstGeom prst="rect">
              <a:avLst/>
            </a:prstGeom>
            <a:noFill/>
            <a:ln w="9525">
              <a:noFill/>
              <a:miter lim="800000"/>
              <a:headEnd/>
              <a:tailEnd/>
            </a:ln>
          </p:spPr>
          <p:txBody>
            <a:bodyPr wrap="none" lIns="0" tIns="0" rIns="0" bIns="0">
              <a:spAutoFit/>
            </a:bodyPr>
            <a:lstStyle/>
            <a:p>
              <a:r>
                <a:rPr lang="en-US" sz="1200">
                  <a:solidFill>
                    <a:srgbClr val="000000"/>
                  </a:solidFill>
                </a:rPr>
                <a:t>2000</a:t>
              </a:r>
              <a:endParaRPr lang="en-US"/>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1"/>
          </p:nvPr>
        </p:nvSpPr>
        <p:spPr/>
        <p:txBody>
          <a:bodyPr/>
          <a:lstStyle/>
          <a:p>
            <a:pPr algn="r" rtl="1"/>
            <a:r>
              <a:rPr lang="ar-SA" smtClean="0"/>
              <a:t>ناقشنا في الجزء السابق الاعتبارات الواجب مراعاتها عند تقدير حجم واحتمالات المكاسب والخسائر المحتمل حدوثها عند إتخاذ القرارات في ظل وجود عدم التأكد.</a:t>
            </a:r>
            <a:endParaRPr lang="en-US" smtClean="0"/>
          </a:p>
          <a:p>
            <a:pPr algn="r" rtl="1"/>
            <a:r>
              <a:rPr lang="ar-SA" smtClean="0"/>
              <a:t> سنقوم الآن بإعتبار بعض المعايير البديلة </a:t>
            </a:r>
            <a:r>
              <a:rPr lang="en-US" i="1" smtClean="0"/>
              <a:t>alternative</a:t>
            </a:r>
            <a:r>
              <a:rPr lang="en-US" smtClean="0"/>
              <a:t> </a:t>
            </a:r>
            <a:r>
              <a:rPr lang="en-US" i="1" smtClean="0"/>
              <a:t>Criteria</a:t>
            </a:r>
            <a:r>
              <a:rPr lang="ar-SA" smtClean="0"/>
              <a:t> التي يمكن للمزارع استخدامها عند إختيار عدد من الأفعال </a:t>
            </a:r>
            <a:r>
              <a:rPr lang="en-US" i="1" smtClean="0"/>
              <a:t>Course</a:t>
            </a:r>
            <a:r>
              <a:rPr lang="en-US" smtClean="0"/>
              <a:t> </a:t>
            </a:r>
            <a:r>
              <a:rPr lang="en-US" i="1" smtClean="0"/>
              <a:t>of</a:t>
            </a:r>
            <a:r>
              <a:rPr lang="en-US" smtClean="0"/>
              <a:t> </a:t>
            </a:r>
            <a:r>
              <a:rPr lang="en-US" i="1" smtClean="0"/>
              <a:t>action</a:t>
            </a:r>
            <a:r>
              <a:rPr lang="ar-SA" smtClean="0"/>
              <a:t> مبنية على البيانات المتحصل عليها من مصفوفة النتائج </a:t>
            </a:r>
            <a:r>
              <a:rPr lang="en-US" i="1" smtClean="0"/>
              <a:t>Payoff</a:t>
            </a:r>
            <a:r>
              <a:rPr lang="en-US" smtClean="0"/>
              <a:t> </a:t>
            </a:r>
            <a:r>
              <a:rPr lang="en-US" i="1" smtClean="0"/>
              <a:t>Matrix</a:t>
            </a:r>
          </a:p>
          <a:p>
            <a:pPr algn="r" rtl="1">
              <a:buFont typeface="Wingdings 3" pitchFamily="18" charset="2"/>
              <a:buNone/>
            </a:pP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82000" y="6400800"/>
            <a:ext cx="631825" cy="373063"/>
          </a:xfrm>
        </p:spPr>
        <p:txBody>
          <a:bodyPr/>
          <a:lstStyle/>
          <a:p>
            <a:pPr>
              <a:defRPr/>
            </a:pPr>
            <a:fld id="{D71C497F-6637-43E1-99E5-BB759DC9A668}" type="slidenum">
              <a:rPr lang="en-US" smtClean="0"/>
              <a:pPr>
                <a:defRPr/>
              </a:pPr>
              <a:t>151</a:t>
            </a:fld>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p:txBody>
          <a:bodyPr/>
          <a:lstStyle/>
          <a:p>
            <a:pPr algn="r" rtl="1"/>
            <a:r>
              <a:rPr lang="ar-SA" smtClean="0"/>
              <a:t>نظرية القرار أو الـ </a:t>
            </a:r>
            <a:r>
              <a:rPr lang="en-US" i="1" smtClean="0"/>
              <a:t>Decision</a:t>
            </a:r>
            <a:r>
              <a:rPr lang="en-US" smtClean="0"/>
              <a:t> </a:t>
            </a:r>
            <a:r>
              <a:rPr lang="en-US" i="1" smtClean="0"/>
              <a:t>Theory</a:t>
            </a:r>
            <a:r>
              <a:rPr lang="en-US" smtClean="0"/>
              <a:t> </a:t>
            </a:r>
            <a:r>
              <a:rPr lang="ar-SA" smtClean="0"/>
              <a:t>تقترح أن تعظيم المنفعة المتوقعة أو الاكتفاء المتوقع هو أحسن معيار ( </a:t>
            </a:r>
            <a:r>
              <a:rPr lang="en-US" i="1" smtClean="0"/>
              <a:t>Maximization of Expected Utility or Satisfaction</a:t>
            </a:r>
            <a:r>
              <a:rPr lang="ar-SA" smtClean="0"/>
              <a:t> ). </a:t>
            </a:r>
            <a:endParaRPr lang="en-US" smtClean="0"/>
          </a:p>
          <a:p>
            <a:pPr algn="r" rtl="1"/>
            <a:r>
              <a:rPr lang="ar-SA" smtClean="0"/>
              <a:t>هذا المعيار جيد وأكثر جاذبية عند وجود دالة منفعة </a:t>
            </a:r>
            <a:r>
              <a:rPr lang="en-US" i="1" smtClean="0"/>
              <a:t>Utility</a:t>
            </a:r>
            <a:r>
              <a:rPr lang="en-US" smtClean="0"/>
              <a:t> </a:t>
            </a:r>
            <a:r>
              <a:rPr lang="en-US" i="1" smtClean="0"/>
              <a:t>function</a:t>
            </a:r>
            <a:r>
              <a:rPr lang="ar-SA" smtClean="0"/>
              <a:t>، فهي تصف الإشباع الذي يحصل عليها فرد ما من المكاسب أو الخسائر المحتملة. ولكن في اغلب الاحيان المقدرة علي تقدير  دوال المنفعة محدود. </a:t>
            </a:r>
          </a:p>
          <a:p>
            <a:pPr algn="r" rtl="1"/>
            <a:r>
              <a:rPr lang="ar-SA" smtClean="0"/>
              <a:t>طريقة أخرى على نفس الدرجة من الجودة </a:t>
            </a:r>
            <a:r>
              <a:rPr lang="en-US" smtClean="0"/>
              <a:t>Equivalent approach</a:t>
            </a:r>
            <a:r>
              <a:rPr lang="ar-SA" smtClean="0"/>
              <a:t> وهي جعل متخذ القرار يقرّر </a:t>
            </a:r>
            <a:r>
              <a:rPr lang="en-US" i="1" smtClean="0"/>
              <a:t>assign</a:t>
            </a:r>
            <a:r>
              <a:rPr lang="ar-SA" smtClean="0"/>
              <a:t> مكافئ تأكد أو </a:t>
            </a:r>
            <a:r>
              <a:rPr lang="en-US" i="1" smtClean="0"/>
              <a:t>equivalent</a:t>
            </a:r>
            <a:r>
              <a:rPr lang="en-US" smtClean="0"/>
              <a:t> </a:t>
            </a:r>
            <a:r>
              <a:rPr lang="en-US" i="1" smtClean="0"/>
              <a:t>Certainty</a:t>
            </a:r>
            <a:r>
              <a:rPr lang="ar-SA" smtClean="0"/>
              <a:t> لكل فعل </a:t>
            </a:r>
            <a:r>
              <a:rPr lang="en-US" i="1" smtClean="0"/>
              <a:t>action</a:t>
            </a:r>
            <a:r>
              <a:rPr lang="en-US" smtClean="0"/>
              <a:t>  </a:t>
            </a:r>
            <a:r>
              <a:rPr lang="ar-SA" smtClean="0"/>
              <a:t> يتخذه. ويكون في هذه الحالة الفعل الـ </a:t>
            </a:r>
            <a:r>
              <a:rPr lang="en-US" i="1" smtClean="0"/>
              <a:t>action</a:t>
            </a:r>
            <a:r>
              <a:rPr lang="en-US" smtClean="0"/>
              <a:t> </a:t>
            </a:r>
            <a:r>
              <a:rPr lang="ar-SA" smtClean="0"/>
              <a:t>الذي له أعلى </a:t>
            </a:r>
            <a:r>
              <a:rPr lang="en-US" i="1" smtClean="0"/>
              <a:t>CE</a:t>
            </a:r>
            <a:r>
              <a:rPr lang="en-US" smtClean="0"/>
              <a:t> </a:t>
            </a:r>
            <a:r>
              <a:rPr lang="ar-SA" smtClean="0"/>
              <a:t>هو الإختيار المفضل</a:t>
            </a:r>
            <a:endParaRPr lang="en-US" smtClean="0"/>
          </a:p>
          <a:p>
            <a:pPr algn="r" rtl="1">
              <a:buFont typeface="Wingdings 3" pitchFamily="18" charset="2"/>
              <a:buNone/>
            </a:pP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82000" y="6400800"/>
            <a:ext cx="631825" cy="373063"/>
          </a:xfrm>
        </p:spPr>
        <p:txBody>
          <a:bodyPr/>
          <a:lstStyle/>
          <a:p>
            <a:pPr>
              <a:defRPr/>
            </a:pPr>
            <a:fld id="{AB353FFD-1FD5-4917-9DDE-8FAE0D91DCF0}" type="slidenum">
              <a:rPr lang="en-US" smtClean="0"/>
              <a:pPr>
                <a:defRPr/>
              </a:pPr>
              <a:t>152</a:t>
            </a:fld>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p:cNvSpPr>
            <a:spLocks noGrp="1"/>
          </p:cNvSpPr>
          <p:nvPr>
            <p:ph idx="1"/>
          </p:nvPr>
        </p:nvSpPr>
        <p:spPr/>
        <p:txBody>
          <a:bodyPr/>
          <a:lstStyle/>
          <a:p>
            <a:pPr algn="r" rtl="1"/>
            <a:r>
              <a:rPr lang="ar-SA" smtClean="0"/>
              <a:t>الخبرة تدل على أنه من الصعب وضع مكافئات تأكد </a:t>
            </a:r>
            <a:r>
              <a:rPr lang="en-US" i="1" smtClean="0"/>
              <a:t>CE'S</a:t>
            </a:r>
            <a:r>
              <a:rPr lang="ar-SA" smtClean="0"/>
              <a:t> للأفعال التي  لها أكثر من نواتج قليلة محتملة </a:t>
            </a:r>
            <a:r>
              <a:rPr lang="en-US" i="1" smtClean="0"/>
              <a:t>few Possible outcomes</a:t>
            </a:r>
            <a:r>
              <a:rPr lang="ar-SA" smtClean="0"/>
              <a:t>، خاصة عندما تكون الأحداث </a:t>
            </a:r>
            <a:r>
              <a:rPr lang="en-US" i="1" smtClean="0"/>
              <a:t>events</a:t>
            </a:r>
            <a:r>
              <a:rPr lang="ar-SA" smtClean="0"/>
              <a:t> مدى واسع  </a:t>
            </a:r>
            <a:r>
              <a:rPr lang="en-US" i="1" smtClean="0"/>
              <a:t>Wide</a:t>
            </a:r>
            <a:r>
              <a:rPr lang="en-US" smtClean="0"/>
              <a:t> </a:t>
            </a:r>
            <a:r>
              <a:rPr lang="en-US" i="1" smtClean="0"/>
              <a:t>Range</a:t>
            </a:r>
            <a:r>
              <a:rPr lang="ar-SA" smtClean="0"/>
              <a:t> للقيم الاحتمالية </a:t>
            </a:r>
            <a:r>
              <a:rPr lang="en-US" i="1" smtClean="0"/>
              <a:t>Probability</a:t>
            </a:r>
            <a:r>
              <a:rPr lang="en-US" smtClean="0"/>
              <a:t> </a:t>
            </a:r>
            <a:r>
              <a:rPr lang="en-US" i="1" smtClean="0"/>
              <a:t>Values</a:t>
            </a:r>
            <a:r>
              <a:rPr lang="ar-SA" smtClean="0"/>
              <a:t>.</a:t>
            </a:r>
          </a:p>
          <a:p>
            <a:pPr algn="r" rtl="1"/>
            <a:r>
              <a:rPr lang="ar-SA" smtClean="0"/>
              <a:t>ولهذا السبب يوجد العديد من القواعد البديلة والتي يمكن لمتخذ القرار استعمالها.</a:t>
            </a:r>
          </a:p>
          <a:p>
            <a:pPr algn="r" rtl="1"/>
            <a:r>
              <a:rPr lang="ar-SA" smtClean="0"/>
              <a:t>تم اقتراح عدد من القواعد التي تقوم بترتيب الأفعال البديلة. ويقوم متخذ القرار بتقرير إلى أي مدى يكون معيار القرار مناسب في ظل أهدافه، أحجام واحتمالات المكاسب والخسائر المحتملة ، ومقدرته المالية على تحمل المخاطرة.</a:t>
            </a:r>
            <a:endParaRPr lang="en-US" smtClean="0"/>
          </a:p>
          <a:p>
            <a:pPr algn="r" rtl="1">
              <a:buFont typeface="Wingdings 3" pitchFamily="18" charset="2"/>
              <a:buNone/>
            </a:pP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77000"/>
            <a:ext cx="708025" cy="296863"/>
          </a:xfrm>
        </p:spPr>
        <p:txBody>
          <a:bodyPr/>
          <a:lstStyle/>
          <a:p>
            <a:pPr>
              <a:defRPr/>
            </a:pPr>
            <a:fld id="{CB29D216-79D7-49BB-A378-E5CA0DA9AACA}" type="slidenum">
              <a:rPr lang="en-US" smtClean="0"/>
              <a:pPr>
                <a:defRPr/>
              </a:pPr>
              <a:t>153</a:t>
            </a:fld>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p:cNvSpPr>
            <a:spLocks noGrp="1"/>
          </p:cNvSpPr>
          <p:nvPr>
            <p:ph idx="1"/>
          </p:nvPr>
        </p:nvSpPr>
        <p:spPr/>
        <p:txBody>
          <a:bodyPr/>
          <a:lstStyle/>
          <a:p>
            <a:pPr algn="r" rtl="1">
              <a:buFont typeface="Wingdings 3" pitchFamily="18" charset="2"/>
              <a:buNone/>
            </a:pPr>
            <a:r>
              <a:rPr lang="ar-SA" smtClean="0"/>
              <a:t>يوجد ثلاثة مجموعات  </a:t>
            </a:r>
            <a:r>
              <a:rPr lang="en-US" i="1" smtClean="0"/>
              <a:t>Groups</a:t>
            </a:r>
            <a:r>
              <a:rPr lang="en-US" smtClean="0"/>
              <a:t> </a:t>
            </a:r>
            <a:r>
              <a:rPr lang="ar-SA" smtClean="0"/>
              <a:t> من القواعد </a:t>
            </a:r>
            <a:r>
              <a:rPr lang="en-US" i="1" smtClean="0"/>
              <a:t>Rules</a:t>
            </a:r>
            <a:r>
              <a:rPr lang="en-US" smtClean="0"/>
              <a:t> </a:t>
            </a:r>
            <a:r>
              <a:rPr lang="ar-SA" smtClean="0"/>
              <a:t>:</a:t>
            </a:r>
            <a:endParaRPr lang="en-US" smtClean="0"/>
          </a:p>
          <a:p>
            <a:pPr algn="r" rtl="1">
              <a:buFont typeface="Wingdings 3" pitchFamily="18" charset="2"/>
              <a:buNone/>
            </a:pPr>
            <a:r>
              <a:rPr lang="ar-SA" b="1" smtClean="0"/>
              <a:t>المجموعة الأولى:لا تتطلب تقديرات احتمالية: </a:t>
            </a:r>
            <a:r>
              <a:rPr lang="ar-SA" smtClean="0"/>
              <a:t>وهي معايير مفيدة عندما يشعر متخذي القرار بعدم الإرتياح بالنسبة لتقدير الاحتمالات الخاصة بالنواتج البديلة </a:t>
            </a:r>
            <a:r>
              <a:rPr lang="en-US" i="1" smtClean="0"/>
              <a:t>alternative</a:t>
            </a:r>
            <a:r>
              <a:rPr lang="en-US" smtClean="0"/>
              <a:t> </a:t>
            </a:r>
            <a:r>
              <a:rPr lang="en-US" i="1" smtClean="0"/>
              <a:t>outcomes</a:t>
            </a:r>
            <a:r>
              <a:rPr lang="ar-SA" smtClean="0"/>
              <a:t>. </a:t>
            </a:r>
            <a:endParaRPr lang="en-US" smtClean="0"/>
          </a:p>
          <a:p>
            <a:pPr algn="r" rtl="1">
              <a:buFont typeface="Wingdings 3" pitchFamily="18" charset="2"/>
              <a:buNone/>
            </a:pPr>
            <a:r>
              <a:rPr lang="ar-SA" b="1" smtClean="0"/>
              <a:t>المجموعة الثانية: تتطلب تقديرات احتمالية: </a:t>
            </a:r>
            <a:r>
              <a:rPr lang="ar-SA" smtClean="0"/>
              <a:t>وينتج عنها اختيار فعل معين.</a:t>
            </a:r>
            <a:endParaRPr lang="en-US" smtClean="0"/>
          </a:p>
          <a:p>
            <a:pPr algn="r" rtl="1">
              <a:buFont typeface="Wingdings 3" pitchFamily="18" charset="2"/>
              <a:buNone/>
            </a:pPr>
            <a:r>
              <a:rPr lang="ar-SA" smtClean="0"/>
              <a:t>المجموعتان الأولى والثانية يعرفان بأنهما معايير اختيار قرار، لأنه ينتج عنهما اختيار فعل معين </a:t>
            </a:r>
            <a:r>
              <a:rPr lang="en-US" i="1" smtClean="0"/>
              <a:t>Specific</a:t>
            </a:r>
            <a:r>
              <a:rPr lang="en-US" smtClean="0"/>
              <a:t> </a:t>
            </a:r>
            <a:r>
              <a:rPr lang="en-US" i="1" smtClean="0"/>
              <a:t>action</a:t>
            </a:r>
            <a:endParaRPr lang="en-US" smtClean="0"/>
          </a:p>
          <a:p>
            <a:pPr algn="r" rtl="1">
              <a:buFont typeface="Wingdings 3" pitchFamily="18" charset="2"/>
              <a:buNone/>
            </a:pP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229600" y="6400800"/>
            <a:ext cx="784225" cy="373063"/>
          </a:xfrm>
        </p:spPr>
        <p:txBody>
          <a:bodyPr/>
          <a:lstStyle/>
          <a:p>
            <a:pPr>
              <a:defRPr/>
            </a:pPr>
            <a:fld id="{46DC36AE-DD93-419B-9F21-615FF530D4E2}" type="slidenum">
              <a:rPr lang="en-US" smtClean="0"/>
              <a:pPr>
                <a:defRPr/>
              </a:pPr>
              <a:t>154</a:t>
            </a:fld>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p:txBody>
          <a:bodyPr/>
          <a:lstStyle/>
          <a:p>
            <a:pPr algn="r" rtl="1">
              <a:buFont typeface="Wingdings 3" pitchFamily="18" charset="2"/>
              <a:buNone/>
            </a:pPr>
            <a:r>
              <a:rPr lang="ar-SA" b="1" dirty="0" smtClean="0"/>
              <a:t>المجموعة الثالثة: تضم معايير الكفاءة </a:t>
            </a:r>
            <a:r>
              <a:rPr lang="en-US" b="1" i="1" dirty="0" smtClean="0"/>
              <a:t>Efficiency</a:t>
            </a:r>
            <a:r>
              <a:rPr lang="en-US" b="1" dirty="0" smtClean="0"/>
              <a:t> </a:t>
            </a:r>
            <a:r>
              <a:rPr lang="en-US" b="1" i="1" dirty="0" smtClean="0"/>
              <a:t>criteria</a:t>
            </a:r>
            <a:r>
              <a:rPr lang="ar-SA" b="1" i="1" dirty="0" smtClean="0"/>
              <a:t>:</a:t>
            </a:r>
            <a:endParaRPr lang="en-US" dirty="0" smtClean="0"/>
          </a:p>
          <a:p>
            <a:pPr algn="r" rtl="1">
              <a:buFont typeface="Wingdings 3" pitchFamily="18" charset="2"/>
              <a:buNone/>
            </a:pPr>
            <a:r>
              <a:rPr lang="ar-SA" dirty="0" smtClean="0"/>
              <a:t>   المجموعة الثالثة تقسم أو تفصل ( </a:t>
            </a:r>
            <a:r>
              <a:rPr lang="en-US" i="1" dirty="0" smtClean="0"/>
              <a:t>Sort</a:t>
            </a:r>
            <a:r>
              <a:rPr lang="ar-SA" i="1" dirty="0" smtClean="0"/>
              <a:t>)</a:t>
            </a:r>
            <a:r>
              <a:rPr lang="ar-SA" dirty="0" smtClean="0"/>
              <a:t> الأفعال الواجب اعتبارها من الأفعال الأخرى. فمعايير الكفاءة تتخلص ( </a:t>
            </a:r>
            <a:r>
              <a:rPr lang="en-US" i="1" dirty="0" smtClean="0"/>
              <a:t>eliminate</a:t>
            </a:r>
            <a:r>
              <a:rPr lang="ar-SA" i="1" dirty="0" smtClean="0"/>
              <a:t>) من</a:t>
            </a:r>
            <a:r>
              <a:rPr lang="ar-SA" dirty="0" smtClean="0"/>
              <a:t> الأفعال المغطاة بأفعال أخرى  (</a:t>
            </a:r>
            <a:r>
              <a:rPr lang="en-US" i="1" dirty="0" smtClean="0"/>
              <a:t>are</a:t>
            </a:r>
            <a:r>
              <a:rPr lang="en-US" dirty="0" smtClean="0"/>
              <a:t> </a:t>
            </a:r>
            <a:r>
              <a:rPr lang="en-US" i="1" dirty="0" smtClean="0"/>
              <a:t>Dominated</a:t>
            </a:r>
            <a:r>
              <a:rPr lang="ar-SA" i="1" dirty="0" smtClean="0"/>
              <a:t>)</a:t>
            </a:r>
            <a:r>
              <a:rPr lang="ar-SA" dirty="0" smtClean="0"/>
              <a:t>. وبالتالي يترك متخذ القرار ومعه مجموعة أصغر من الأفعال ليقوم بدراستها عند صناعة قراره.</a:t>
            </a:r>
          </a:p>
          <a:p>
            <a:pPr algn="r" rtl="1">
              <a:buFont typeface="Wingdings 3" pitchFamily="18" charset="2"/>
              <a:buNone/>
            </a:pPr>
            <a:r>
              <a:rPr lang="ar-SA" dirty="0" smtClean="0"/>
              <a:t> وبالرغم من أن معايير الكفاءة قد لا ينتج عنها اختيار محدد، فهي قد تكون مفضلة عند متخذي القرار الذين يشعرون أن فرض معايير الكفاءة مقيدة جداً (</a:t>
            </a:r>
            <a:r>
              <a:rPr lang="en-US" i="1" dirty="0" smtClean="0"/>
              <a:t>too</a:t>
            </a:r>
            <a:r>
              <a:rPr lang="en-US" dirty="0" smtClean="0"/>
              <a:t> </a:t>
            </a:r>
            <a:r>
              <a:rPr lang="en-US" i="1" dirty="0" smtClean="0"/>
              <a:t>restrictive</a:t>
            </a:r>
            <a:r>
              <a:rPr lang="ar-SA" i="1" dirty="0" smtClean="0"/>
              <a:t>)</a:t>
            </a:r>
            <a:r>
              <a:rPr lang="ar-SA" dirty="0" smtClean="0"/>
              <a:t> لتمثل ترتيبهم من الاختيارات في ظل المخاطرة (</a:t>
            </a:r>
            <a:r>
              <a:rPr lang="en-US" i="1" dirty="0" smtClean="0"/>
              <a:t>risky</a:t>
            </a:r>
            <a:r>
              <a:rPr lang="en-US" dirty="0" smtClean="0"/>
              <a:t> </a:t>
            </a:r>
            <a:r>
              <a:rPr lang="en-US" i="1" dirty="0" smtClean="0"/>
              <a:t>choices</a:t>
            </a:r>
            <a:r>
              <a:rPr lang="ar-SA" i="1" dirty="0" smtClean="0"/>
              <a:t>)</a:t>
            </a:r>
            <a:r>
              <a:rPr lang="ar-SA" dirty="0" smtClean="0"/>
              <a:t>.</a:t>
            </a: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77000"/>
            <a:ext cx="708025" cy="296863"/>
          </a:xfrm>
        </p:spPr>
        <p:txBody>
          <a:bodyPr/>
          <a:lstStyle/>
          <a:p>
            <a:pPr>
              <a:defRPr/>
            </a:pPr>
            <a:fld id="{0CA35932-14F2-4002-B681-7FB1B4A8AC03}" type="slidenum">
              <a:rPr lang="en-US" smtClean="0"/>
              <a:pPr>
                <a:defRPr/>
              </a:pPr>
              <a:t>155</a:t>
            </a:fld>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819400" y="90488"/>
            <a:ext cx="3505200" cy="366712"/>
          </a:xfrm>
          <a:prstGeom prst="rect">
            <a:avLst/>
          </a:prstGeom>
          <a:noFill/>
          <a:ln w="9525">
            <a:noFill/>
            <a:miter lim="800000"/>
            <a:headEnd/>
            <a:tailEnd/>
          </a:ln>
          <a:effectLst/>
        </p:spPr>
        <p:txBody>
          <a:bodyPr anchor="ctr">
            <a:spAutoFit/>
          </a:bodyPr>
          <a:lstStyle/>
          <a:p>
            <a:pPr algn="r" rtl="1"/>
            <a:r>
              <a:rPr lang="ar-SA" b="1"/>
              <a:t>قواعد اتخاذ القرارات  </a:t>
            </a:r>
            <a:r>
              <a:rPr lang="en-US" b="1" i="1"/>
              <a:t>Decision Rules</a:t>
            </a:r>
            <a:r>
              <a:rPr lang="ar-SA" b="1" i="1"/>
              <a:t> </a:t>
            </a:r>
            <a:endParaRPr lang="en-US" b="1" i="1"/>
          </a:p>
        </p:txBody>
      </p:sp>
      <p:sp>
        <p:nvSpPr>
          <p:cNvPr id="2054" name="Rectangle 6"/>
          <p:cNvSpPr>
            <a:spLocks noChangeArrowheads="1"/>
          </p:cNvSpPr>
          <p:nvPr/>
        </p:nvSpPr>
        <p:spPr bwMode="auto">
          <a:xfrm>
            <a:off x="5256213" y="565150"/>
            <a:ext cx="2741612" cy="304800"/>
          </a:xfrm>
          <a:prstGeom prst="rect">
            <a:avLst/>
          </a:prstGeom>
          <a:noFill/>
          <a:ln w="9525">
            <a:noFill/>
            <a:miter lim="800000"/>
            <a:headEnd/>
            <a:tailEnd/>
          </a:ln>
          <a:effectLst/>
        </p:spPr>
        <p:txBody>
          <a:bodyPr wrap="none" anchor="ctr"/>
          <a:lstStyle/>
          <a:p>
            <a:pPr marL="342900" indent="-342900" algn="r" rtl="1">
              <a:buFont typeface="Wingdings" pitchFamily="2" charset="2"/>
              <a:buChar char="v"/>
            </a:pPr>
            <a:r>
              <a:rPr lang="ar-SA" sz="1600" b="1"/>
              <a:t>معايير لا تتطلب تقديرات احتمالية</a:t>
            </a:r>
            <a:r>
              <a:rPr lang="en-US" sz="1600" b="1"/>
              <a:t> </a:t>
            </a:r>
          </a:p>
        </p:txBody>
      </p:sp>
      <p:sp>
        <p:nvSpPr>
          <p:cNvPr id="2055" name="Rectangle 7"/>
          <p:cNvSpPr>
            <a:spLocks noChangeArrowheads="1"/>
          </p:cNvSpPr>
          <p:nvPr/>
        </p:nvSpPr>
        <p:spPr bwMode="auto">
          <a:xfrm>
            <a:off x="5256213" y="3124200"/>
            <a:ext cx="2741612" cy="304800"/>
          </a:xfrm>
          <a:prstGeom prst="rect">
            <a:avLst/>
          </a:prstGeom>
          <a:noFill/>
          <a:ln w="9525" algn="ctr">
            <a:noFill/>
            <a:miter lim="800000"/>
            <a:headEnd/>
            <a:tailEnd/>
          </a:ln>
          <a:effectLst/>
        </p:spPr>
        <p:txBody>
          <a:bodyPr wrap="none" anchor="ctr"/>
          <a:lstStyle/>
          <a:p>
            <a:pPr marL="342900" indent="-342900" algn="r" rtl="1">
              <a:buFont typeface="Wingdings" pitchFamily="2" charset="2"/>
              <a:buChar char="v"/>
            </a:pPr>
            <a:r>
              <a:rPr lang="ar-SA" sz="1600" b="1"/>
              <a:t>معايير تتطلب تقديرات احتمالية</a:t>
            </a:r>
            <a:r>
              <a:rPr lang="en-US" sz="1600" b="1"/>
              <a:t> </a:t>
            </a:r>
          </a:p>
        </p:txBody>
      </p:sp>
      <p:sp>
        <p:nvSpPr>
          <p:cNvPr id="2057" name="Rectangle 9"/>
          <p:cNvSpPr>
            <a:spLocks noChangeArrowheads="1"/>
          </p:cNvSpPr>
          <p:nvPr/>
        </p:nvSpPr>
        <p:spPr bwMode="auto">
          <a:xfrm>
            <a:off x="3124200" y="4191000"/>
            <a:ext cx="4873625" cy="381000"/>
          </a:xfrm>
          <a:prstGeom prst="rect">
            <a:avLst/>
          </a:prstGeom>
          <a:noFill/>
          <a:ln w="9525" algn="ctr">
            <a:noFill/>
            <a:miter lim="800000"/>
            <a:headEnd/>
            <a:tailEnd/>
          </a:ln>
          <a:effectLst/>
        </p:spPr>
        <p:txBody>
          <a:bodyPr wrap="none" anchor="ctr"/>
          <a:lstStyle/>
          <a:p>
            <a:pPr marL="342900" indent="-342900" algn="r" rtl="1">
              <a:buFont typeface="Wingdings" pitchFamily="2" charset="2"/>
              <a:buChar char="v"/>
            </a:pPr>
            <a:r>
              <a:rPr lang="ar-SA" sz="1600" b="1"/>
              <a:t> معايير الكفاءة </a:t>
            </a:r>
            <a:r>
              <a:rPr lang="en-US" sz="1600" b="1"/>
              <a:t>Efficiency criteria </a:t>
            </a:r>
            <a:r>
              <a:rPr lang="ar-SA" sz="1600" b="1"/>
              <a:t> </a:t>
            </a:r>
            <a:r>
              <a:rPr lang="ar-SA" sz="1600"/>
              <a:t>(تستخدم فيها الاحتمالات)</a:t>
            </a:r>
            <a:endParaRPr lang="en-US" sz="1600"/>
          </a:p>
        </p:txBody>
      </p:sp>
      <p:sp>
        <p:nvSpPr>
          <p:cNvPr id="2058" name="Rectangle 10"/>
          <p:cNvSpPr>
            <a:spLocks noChangeArrowheads="1"/>
          </p:cNvSpPr>
          <p:nvPr/>
        </p:nvSpPr>
        <p:spPr bwMode="auto">
          <a:xfrm>
            <a:off x="2057400" y="1022350"/>
            <a:ext cx="5027613" cy="2006600"/>
          </a:xfrm>
          <a:prstGeom prst="rect">
            <a:avLst/>
          </a:prstGeom>
          <a:noFill/>
          <a:ln w="9525">
            <a:noFill/>
            <a:miter lim="800000"/>
            <a:headEnd/>
            <a:tailEnd/>
          </a:ln>
          <a:effectLst/>
        </p:spPr>
        <p:txBody>
          <a:bodyPr anchor="ctr"/>
          <a:lstStyle/>
          <a:p>
            <a:pPr marL="342900" indent="-342900" algn="r" rtl="1">
              <a:buFontTx/>
              <a:buAutoNum type="arabicParenR"/>
            </a:pPr>
            <a:r>
              <a:rPr lang="ar-SA" sz="1400"/>
              <a:t> تعظيم الأقل </a:t>
            </a:r>
            <a:r>
              <a:rPr lang="en-US" sz="1400"/>
              <a:t>Maximin</a:t>
            </a:r>
            <a:r>
              <a:rPr lang="ar-SA" sz="1400"/>
              <a:t>: المعيار المتشائم </a:t>
            </a:r>
          </a:p>
          <a:p>
            <a:pPr marL="858838" lvl="1" indent="-342900" algn="r" rtl="1"/>
            <a:r>
              <a:rPr lang="ar-SA" sz="1400"/>
              <a:t>معيار </a:t>
            </a:r>
            <a:r>
              <a:rPr lang="en-US" sz="1400"/>
              <a:t>Wald</a:t>
            </a:r>
            <a:r>
              <a:rPr lang="ar-SA" sz="1400"/>
              <a:t> </a:t>
            </a:r>
          </a:p>
          <a:p>
            <a:pPr marL="342900" indent="-342900" algn="r" rtl="1">
              <a:buFontTx/>
              <a:buAutoNum type="arabicParenR"/>
            </a:pPr>
            <a:r>
              <a:rPr lang="ar-SA" sz="1400"/>
              <a:t>تعظيم الأكبر :</a:t>
            </a:r>
            <a:r>
              <a:rPr lang="en-US" sz="1400"/>
              <a:t>Maximax</a:t>
            </a:r>
            <a:r>
              <a:rPr lang="ar-SA" sz="1400"/>
              <a:t>: المعيار المتفائل</a:t>
            </a:r>
          </a:p>
          <a:p>
            <a:pPr marL="858838" lvl="1" indent="-342900" algn="r" rtl="1"/>
            <a:r>
              <a:rPr lang="ar-SA" sz="1400"/>
              <a:t>معيار </a:t>
            </a:r>
            <a:r>
              <a:rPr lang="en-US" sz="1400"/>
              <a:t>Wald</a:t>
            </a:r>
            <a:r>
              <a:rPr lang="ar-SA" sz="1400"/>
              <a:t> </a:t>
            </a:r>
          </a:p>
          <a:p>
            <a:pPr marL="342900" indent="-342900" algn="r" rtl="1">
              <a:buFontTx/>
              <a:buAutoNum type="arabicParenR"/>
            </a:pPr>
            <a:r>
              <a:rPr lang="ar-SA" sz="1400"/>
              <a:t>مبدأ السبب غير المكافئ  </a:t>
            </a:r>
            <a:r>
              <a:rPr lang="en-US" sz="1400"/>
              <a:t>Principle of Insufficient Reason</a:t>
            </a:r>
          </a:p>
          <a:p>
            <a:pPr marL="858838" lvl="1" indent="-342900" algn="r" rtl="1"/>
            <a:r>
              <a:rPr lang="ar-SA" sz="1400"/>
              <a:t>معيار </a:t>
            </a:r>
            <a:r>
              <a:rPr lang="en-US" sz="1400"/>
              <a:t>Laplace</a:t>
            </a:r>
            <a:r>
              <a:rPr lang="ar-SA" sz="1400"/>
              <a:t> </a:t>
            </a:r>
          </a:p>
          <a:p>
            <a:pPr marL="342900" indent="-342900" algn="r" rtl="1">
              <a:buFontTx/>
              <a:buAutoNum type="arabicParenR" startAt="4"/>
            </a:pPr>
            <a:r>
              <a:rPr lang="ar-SA" sz="1400"/>
              <a:t>معيار مورويز </a:t>
            </a:r>
            <a:r>
              <a:rPr lang="en-US" sz="1400"/>
              <a:t>Leonid Murwicz</a:t>
            </a:r>
            <a:r>
              <a:rPr lang="ar-SA" sz="1400"/>
              <a:t> </a:t>
            </a:r>
          </a:p>
          <a:p>
            <a:pPr marL="342900" indent="-342900" algn="r" rtl="1">
              <a:buFontTx/>
              <a:buAutoNum type="arabicParenR" startAt="4"/>
            </a:pPr>
            <a:r>
              <a:rPr lang="ar-SA" sz="1400"/>
              <a:t>تدنية أكبر الأسف </a:t>
            </a:r>
            <a:r>
              <a:rPr lang="en-US" sz="1400"/>
              <a:t>MiniMax Regret </a:t>
            </a:r>
            <a:endParaRPr lang="ar-SA" sz="1400"/>
          </a:p>
          <a:p>
            <a:pPr marL="858838" lvl="1" indent="-342900" algn="r" rtl="1"/>
            <a:r>
              <a:rPr lang="ar-SA" sz="1400"/>
              <a:t> معيار سافاج </a:t>
            </a:r>
            <a:r>
              <a:rPr lang="en-US" sz="1400"/>
              <a:t>Savage </a:t>
            </a:r>
            <a:endParaRPr lang="ar-SA" sz="1400"/>
          </a:p>
        </p:txBody>
      </p:sp>
      <p:sp>
        <p:nvSpPr>
          <p:cNvPr id="2062" name="Rectangle 14"/>
          <p:cNvSpPr>
            <a:spLocks noChangeArrowheads="1"/>
          </p:cNvSpPr>
          <p:nvPr/>
        </p:nvSpPr>
        <p:spPr bwMode="auto">
          <a:xfrm>
            <a:off x="2057400" y="3505200"/>
            <a:ext cx="5027613" cy="517525"/>
          </a:xfrm>
          <a:prstGeom prst="rect">
            <a:avLst/>
          </a:prstGeom>
          <a:noFill/>
          <a:ln w="9525">
            <a:noFill/>
            <a:miter lim="800000"/>
            <a:headEnd/>
            <a:tailEnd/>
          </a:ln>
          <a:effectLst/>
        </p:spPr>
        <p:txBody>
          <a:bodyPr wrap="none" anchor="ctr"/>
          <a:lstStyle/>
          <a:p>
            <a:pPr marL="342900" indent="-342900" algn="r" rtl="1">
              <a:buFontTx/>
              <a:buAutoNum type="arabicParenR"/>
            </a:pPr>
            <a:r>
              <a:rPr lang="ar-SA" sz="1400"/>
              <a:t>تعظيم العوائد النقدية المتوقعة </a:t>
            </a:r>
            <a:r>
              <a:rPr lang="en-US" sz="1400"/>
              <a:t>Maximizing Expected monetary Value </a:t>
            </a:r>
            <a:endParaRPr lang="ar-SA" sz="1400"/>
          </a:p>
          <a:p>
            <a:pPr marL="342900" indent="-342900" algn="r" rtl="1">
              <a:buFontTx/>
              <a:buAutoNum type="arabicParenR"/>
            </a:pPr>
            <a:r>
              <a:rPr lang="ar-SA" sz="1400"/>
              <a:t>معايير مبدأ السلامة أولاً </a:t>
            </a:r>
            <a:r>
              <a:rPr lang="en-US" sz="1400"/>
              <a:t>Safety – First Criterion </a:t>
            </a:r>
          </a:p>
        </p:txBody>
      </p:sp>
      <p:sp>
        <p:nvSpPr>
          <p:cNvPr id="2064" name="Rectangle 16"/>
          <p:cNvSpPr>
            <a:spLocks noChangeArrowheads="1"/>
          </p:cNvSpPr>
          <p:nvPr/>
        </p:nvSpPr>
        <p:spPr bwMode="auto">
          <a:xfrm>
            <a:off x="2057400" y="4648200"/>
            <a:ext cx="5027613" cy="730250"/>
          </a:xfrm>
          <a:prstGeom prst="rect">
            <a:avLst/>
          </a:prstGeom>
          <a:noFill/>
          <a:ln w="9525">
            <a:noFill/>
            <a:miter lim="800000"/>
            <a:headEnd/>
            <a:tailEnd/>
          </a:ln>
          <a:effectLst/>
        </p:spPr>
        <p:txBody>
          <a:bodyPr wrap="none" anchor="ctr"/>
          <a:lstStyle/>
          <a:p>
            <a:pPr marL="342900" indent="-342900" algn="r" rtl="1">
              <a:buFontTx/>
              <a:buAutoNum type="arabicParenR"/>
            </a:pPr>
            <a:r>
              <a:rPr lang="ar-SA" sz="1400"/>
              <a:t>القيمة المتوقعة – التباين </a:t>
            </a:r>
            <a:r>
              <a:rPr lang="en-US" sz="1400"/>
              <a:t>Expected value – Variance </a:t>
            </a:r>
            <a:endParaRPr lang="ar-SA" sz="1400"/>
          </a:p>
          <a:p>
            <a:pPr marL="342900" indent="-342900" algn="r" rtl="1">
              <a:buFontTx/>
              <a:buAutoNum type="arabicParenR"/>
            </a:pPr>
            <a:r>
              <a:rPr lang="ar-SA" sz="1400"/>
              <a:t>السيادة الاحتمالية من الدرجة الأولى </a:t>
            </a:r>
            <a:r>
              <a:rPr lang="en-US" sz="1400"/>
              <a:t>FSD</a:t>
            </a:r>
          </a:p>
          <a:p>
            <a:pPr marL="342900" indent="-342900" algn="r" rtl="1">
              <a:buFontTx/>
              <a:buAutoNum type="arabicParenR"/>
            </a:pPr>
            <a:r>
              <a:rPr lang="ar-SA" sz="1400"/>
              <a:t>السيادة الاحتمالية من الدرجة الثانية </a:t>
            </a:r>
            <a:r>
              <a:rPr lang="en-US" sz="1400"/>
              <a:t>SSD</a:t>
            </a:r>
            <a:r>
              <a:rPr lang="ar-SA" sz="1400"/>
              <a:t> </a:t>
            </a:r>
            <a:endParaRPr lang="en-US" sz="1400"/>
          </a:p>
        </p:txBody>
      </p:sp>
      <p:sp>
        <p:nvSpPr>
          <p:cNvPr id="2065" name="AutoShape 17"/>
          <p:cNvSpPr>
            <a:spLocks/>
          </p:cNvSpPr>
          <p:nvPr/>
        </p:nvSpPr>
        <p:spPr bwMode="auto">
          <a:xfrm>
            <a:off x="1219200" y="609600"/>
            <a:ext cx="304800" cy="3429000"/>
          </a:xfrm>
          <a:prstGeom prst="leftBrace">
            <a:avLst>
              <a:gd name="adj1" fmla="val 93750"/>
              <a:gd name="adj2" fmla="val 50000"/>
            </a:avLst>
          </a:prstGeom>
          <a:noFill/>
          <a:ln w="28575">
            <a:solidFill>
              <a:schemeClr val="tx1"/>
            </a:solidFill>
            <a:round/>
            <a:headEnd/>
            <a:tailEnd/>
          </a:ln>
          <a:effectLst/>
        </p:spPr>
        <p:txBody>
          <a:bodyPr wrap="none" anchor="ctr"/>
          <a:lstStyle/>
          <a:p>
            <a:endParaRPr lang="en-US"/>
          </a:p>
        </p:txBody>
      </p:sp>
      <p:sp>
        <p:nvSpPr>
          <p:cNvPr id="2066" name="Text Box 18"/>
          <p:cNvSpPr txBox="1">
            <a:spLocks noChangeArrowheads="1"/>
          </p:cNvSpPr>
          <p:nvPr/>
        </p:nvSpPr>
        <p:spPr bwMode="auto">
          <a:xfrm rot="10800000">
            <a:off x="609600" y="1066800"/>
            <a:ext cx="458788" cy="2743200"/>
          </a:xfrm>
          <a:prstGeom prst="rect">
            <a:avLst/>
          </a:prstGeom>
          <a:noFill/>
          <a:ln w="9525">
            <a:noFill/>
            <a:miter lim="800000"/>
            <a:headEnd/>
            <a:tailEnd/>
          </a:ln>
          <a:effectLst/>
        </p:spPr>
        <p:txBody>
          <a:bodyPr vert="eaVert">
            <a:spAutoFit/>
          </a:bodyPr>
          <a:lstStyle/>
          <a:p>
            <a:pPr algn="ctr" rtl="1">
              <a:spcBef>
                <a:spcPct val="50000"/>
              </a:spcBef>
            </a:pPr>
            <a:r>
              <a:rPr lang="ar-SA"/>
              <a:t>قد تحدد بديل أو تصرف معين</a:t>
            </a:r>
            <a:endParaRPr lang="en-US"/>
          </a:p>
        </p:txBody>
      </p:sp>
      <p:sp>
        <p:nvSpPr>
          <p:cNvPr id="2067" name="AutoShape 19"/>
          <p:cNvSpPr>
            <a:spLocks/>
          </p:cNvSpPr>
          <p:nvPr/>
        </p:nvSpPr>
        <p:spPr bwMode="auto">
          <a:xfrm>
            <a:off x="1219200" y="4343400"/>
            <a:ext cx="304800" cy="1143000"/>
          </a:xfrm>
          <a:prstGeom prst="leftBrace">
            <a:avLst>
              <a:gd name="adj1" fmla="val 31250"/>
              <a:gd name="adj2" fmla="val 50000"/>
            </a:avLst>
          </a:prstGeom>
          <a:noFill/>
          <a:ln w="28575">
            <a:solidFill>
              <a:schemeClr val="tx1"/>
            </a:solidFill>
            <a:round/>
            <a:headEnd/>
            <a:tailEnd/>
          </a:ln>
          <a:effectLst/>
        </p:spPr>
        <p:txBody>
          <a:bodyPr wrap="none" anchor="ctr"/>
          <a:lstStyle/>
          <a:p>
            <a:endParaRPr lang="en-US"/>
          </a:p>
        </p:txBody>
      </p:sp>
      <p:sp>
        <p:nvSpPr>
          <p:cNvPr id="2068" name="Text Box 20"/>
          <p:cNvSpPr txBox="1">
            <a:spLocks noChangeArrowheads="1"/>
          </p:cNvSpPr>
          <p:nvPr/>
        </p:nvSpPr>
        <p:spPr bwMode="auto">
          <a:xfrm rot="10800000">
            <a:off x="457200" y="4114800"/>
            <a:ext cx="733425" cy="1600200"/>
          </a:xfrm>
          <a:prstGeom prst="rect">
            <a:avLst/>
          </a:prstGeom>
          <a:noFill/>
          <a:ln w="9525">
            <a:noFill/>
            <a:miter lim="800000"/>
            <a:headEnd/>
            <a:tailEnd/>
          </a:ln>
          <a:effectLst/>
        </p:spPr>
        <p:txBody>
          <a:bodyPr vert="eaVert">
            <a:spAutoFit/>
          </a:bodyPr>
          <a:lstStyle/>
          <a:p>
            <a:pPr>
              <a:spcBef>
                <a:spcPct val="50000"/>
              </a:spcBef>
            </a:pPr>
            <a:r>
              <a:rPr lang="ar-SA"/>
              <a:t>مجموعة كفؤ يتطلب الاختيار من بينها</a:t>
            </a:r>
            <a:endParaRPr lang="en-US"/>
          </a:p>
        </p:txBody>
      </p:sp>
      <p:sp>
        <p:nvSpPr>
          <p:cNvPr id="2069" name="AutoShape 21"/>
          <p:cNvSpPr>
            <a:spLocks/>
          </p:cNvSpPr>
          <p:nvPr/>
        </p:nvSpPr>
        <p:spPr bwMode="auto">
          <a:xfrm>
            <a:off x="7848600" y="457200"/>
            <a:ext cx="381000" cy="5029200"/>
          </a:xfrm>
          <a:prstGeom prst="rightBrace">
            <a:avLst>
              <a:gd name="adj1" fmla="val 110000"/>
              <a:gd name="adj2" fmla="val 50000"/>
            </a:avLst>
          </a:prstGeom>
          <a:noFill/>
          <a:ln w="28575">
            <a:solidFill>
              <a:schemeClr val="tx1"/>
            </a:solidFill>
            <a:round/>
            <a:headEnd/>
            <a:tailEnd/>
          </a:ln>
          <a:effectLst/>
        </p:spPr>
        <p:txBody>
          <a:bodyPr wrap="none" anchor="ctr"/>
          <a:lstStyle/>
          <a:p>
            <a:endParaRPr lang="en-US"/>
          </a:p>
        </p:txBody>
      </p:sp>
      <p:sp>
        <p:nvSpPr>
          <p:cNvPr id="2070" name="Text Box 22"/>
          <p:cNvSpPr txBox="1">
            <a:spLocks noChangeArrowheads="1"/>
          </p:cNvSpPr>
          <p:nvPr/>
        </p:nvSpPr>
        <p:spPr bwMode="auto">
          <a:xfrm>
            <a:off x="8228013" y="457200"/>
            <a:ext cx="458787" cy="5029200"/>
          </a:xfrm>
          <a:prstGeom prst="rect">
            <a:avLst/>
          </a:prstGeom>
          <a:noFill/>
          <a:ln w="9525">
            <a:noFill/>
            <a:miter lim="800000"/>
            <a:headEnd/>
            <a:tailEnd/>
          </a:ln>
          <a:effectLst/>
        </p:spPr>
        <p:txBody>
          <a:bodyPr vert="eaVert">
            <a:spAutoFit/>
          </a:bodyPr>
          <a:lstStyle/>
          <a:p>
            <a:pPr algn="ctr">
              <a:spcBef>
                <a:spcPct val="50000"/>
              </a:spcBef>
            </a:pPr>
            <a:r>
              <a:rPr lang="ar-SA"/>
              <a:t>دور دالة المنفعة والمنفعة المتوقعة غير واضح</a:t>
            </a:r>
            <a:endParaRPr lang="en-US"/>
          </a:p>
        </p:txBody>
      </p:sp>
      <p:sp>
        <p:nvSpPr>
          <p:cNvPr id="2071" name="Line 23"/>
          <p:cNvSpPr>
            <a:spLocks noChangeShapeType="1"/>
          </p:cNvSpPr>
          <p:nvPr/>
        </p:nvSpPr>
        <p:spPr bwMode="auto">
          <a:xfrm>
            <a:off x="533400" y="5791200"/>
            <a:ext cx="7696200" cy="0"/>
          </a:xfrm>
          <a:prstGeom prst="line">
            <a:avLst/>
          </a:prstGeom>
          <a:noFill/>
          <a:ln w="38100">
            <a:solidFill>
              <a:schemeClr val="tx1"/>
            </a:solidFill>
            <a:round/>
            <a:headEnd/>
            <a:tailEnd/>
          </a:ln>
          <a:effectLst/>
        </p:spPr>
        <p:txBody>
          <a:bodyPr/>
          <a:lstStyle/>
          <a:p>
            <a:endParaRPr lang="en-US"/>
          </a:p>
        </p:txBody>
      </p:sp>
      <p:sp>
        <p:nvSpPr>
          <p:cNvPr id="2072" name="Text Box 24"/>
          <p:cNvSpPr txBox="1">
            <a:spLocks noChangeArrowheads="1"/>
          </p:cNvSpPr>
          <p:nvPr/>
        </p:nvSpPr>
        <p:spPr bwMode="auto">
          <a:xfrm>
            <a:off x="1219200" y="5943600"/>
            <a:ext cx="6702425" cy="366713"/>
          </a:xfrm>
          <a:prstGeom prst="rect">
            <a:avLst/>
          </a:prstGeom>
          <a:noFill/>
          <a:ln w="9525" algn="ctr">
            <a:noFill/>
            <a:miter lim="800000"/>
            <a:headEnd/>
            <a:tailEnd/>
          </a:ln>
          <a:effectLst/>
        </p:spPr>
        <p:txBody>
          <a:bodyPr wrap="none" anchor="ctr"/>
          <a:lstStyle/>
          <a:p>
            <a:pPr marL="342900" indent="-342900" algn="r" rtl="1">
              <a:buFont typeface="Wingdings" pitchFamily="2" charset="2"/>
              <a:buChar char="v"/>
            </a:pPr>
            <a:r>
              <a:rPr lang="ar-SA" b="1" dirty="0"/>
              <a:t>تعظيم القيمة المتوقعة للمنفعة (تعظيم مكافئ التأكد): مجال الكفاءة (البرمجة بأنواعها)</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8">
                                            <p:txEl>
                                              <p:pRg st="0" end="0"/>
                                            </p:txEl>
                                          </p:spTgt>
                                        </p:tgtEl>
                                        <p:attrNameLst>
                                          <p:attrName>style.visibility</p:attrName>
                                        </p:attrNameLst>
                                      </p:cBhvr>
                                      <p:to>
                                        <p:strVal val="visible"/>
                                      </p:to>
                                    </p:set>
                                    <p:animEffect transition="in" filter="fade">
                                      <p:cBhvr>
                                        <p:cTn id="14" dur="1000"/>
                                        <p:tgtEl>
                                          <p:spTgt spid="2058">
                                            <p:txEl>
                                              <p:pRg st="0" end="0"/>
                                            </p:txEl>
                                          </p:spTgt>
                                        </p:tgtEl>
                                      </p:cBhvr>
                                    </p:animEffect>
                                    <p:anim calcmode="lin" valueType="num">
                                      <p:cBhvr>
                                        <p:cTn id="15" dur="1000" fill="hold"/>
                                        <p:tgtEl>
                                          <p:spTgt spid="20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5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58">
                                            <p:txEl>
                                              <p:pRg st="1" end="1"/>
                                            </p:txEl>
                                          </p:spTgt>
                                        </p:tgtEl>
                                        <p:attrNameLst>
                                          <p:attrName>style.visibility</p:attrName>
                                        </p:attrNameLst>
                                      </p:cBhvr>
                                      <p:to>
                                        <p:strVal val="visible"/>
                                      </p:to>
                                    </p:set>
                                    <p:animEffect transition="in" filter="fade">
                                      <p:cBhvr>
                                        <p:cTn id="19" dur="1000"/>
                                        <p:tgtEl>
                                          <p:spTgt spid="2058">
                                            <p:txEl>
                                              <p:pRg st="1" end="1"/>
                                            </p:txEl>
                                          </p:spTgt>
                                        </p:tgtEl>
                                      </p:cBhvr>
                                    </p:animEffect>
                                    <p:anim calcmode="lin" valueType="num">
                                      <p:cBhvr>
                                        <p:cTn id="20" dur="1000" fill="hold"/>
                                        <p:tgtEl>
                                          <p:spTgt spid="205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58">
                                            <p:txEl>
                                              <p:pRg st="2" end="2"/>
                                            </p:txEl>
                                          </p:spTgt>
                                        </p:tgtEl>
                                        <p:attrNameLst>
                                          <p:attrName>style.visibility</p:attrName>
                                        </p:attrNameLst>
                                      </p:cBhvr>
                                      <p:to>
                                        <p:strVal val="visible"/>
                                      </p:to>
                                    </p:set>
                                    <p:animEffect transition="in" filter="fade">
                                      <p:cBhvr>
                                        <p:cTn id="26" dur="1000"/>
                                        <p:tgtEl>
                                          <p:spTgt spid="2058">
                                            <p:txEl>
                                              <p:pRg st="2" end="2"/>
                                            </p:txEl>
                                          </p:spTgt>
                                        </p:tgtEl>
                                      </p:cBhvr>
                                    </p:animEffect>
                                    <p:anim calcmode="lin" valueType="num">
                                      <p:cBhvr>
                                        <p:cTn id="27" dur="1000" fill="hold"/>
                                        <p:tgtEl>
                                          <p:spTgt spid="205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58">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58">
                                            <p:txEl>
                                              <p:pRg st="3" end="3"/>
                                            </p:txEl>
                                          </p:spTgt>
                                        </p:tgtEl>
                                        <p:attrNameLst>
                                          <p:attrName>style.visibility</p:attrName>
                                        </p:attrNameLst>
                                      </p:cBhvr>
                                      <p:to>
                                        <p:strVal val="visible"/>
                                      </p:to>
                                    </p:set>
                                    <p:animEffect transition="in" filter="fade">
                                      <p:cBhvr>
                                        <p:cTn id="31" dur="1000"/>
                                        <p:tgtEl>
                                          <p:spTgt spid="2058">
                                            <p:txEl>
                                              <p:pRg st="3" end="3"/>
                                            </p:txEl>
                                          </p:spTgt>
                                        </p:tgtEl>
                                      </p:cBhvr>
                                    </p:animEffect>
                                    <p:anim calcmode="lin" valueType="num">
                                      <p:cBhvr>
                                        <p:cTn id="32" dur="1000" fill="hold"/>
                                        <p:tgtEl>
                                          <p:spTgt spid="205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0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58">
                                            <p:txEl>
                                              <p:pRg st="4" end="4"/>
                                            </p:txEl>
                                          </p:spTgt>
                                        </p:tgtEl>
                                        <p:attrNameLst>
                                          <p:attrName>style.visibility</p:attrName>
                                        </p:attrNameLst>
                                      </p:cBhvr>
                                      <p:to>
                                        <p:strVal val="visible"/>
                                      </p:to>
                                    </p:set>
                                    <p:animEffect transition="in" filter="fade">
                                      <p:cBhvr>
                                        <p:cTn id="38" dur="1000"/>
                                        <p:tgtEl>
                                          <p:spTgt spid="2058">
                                            <p:txEl>
                                              <p:pRg st="4" end="4"/>
                                            </p:txEl>
                                          </p:spTgt>
                                        </p:tgtEl>
                                      </p:cBhvr>
                                    </p:animEffect>
                                    <p:anim calcmode="lin" valueType="num">
                                      <p:cBhvr>
                                        <p:cTn id="39" dur="1000" fill="hold"/>
                                        <p:tgtEl>
                                          <p:spTgt spid="2058">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058">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58">
                                            <p:txEl>
                                              <p:pRg st="5" end="5"/>
                                            </p:txEl>
                                          </p:spTgt>
                                        </p:tgtEl>
                                        <p:attrNameLst>
                                          <p:attrName>style.visibility</p:attrName>
                                        </p:attrNameLst>
                                      </p:cBhvr>
                                      <p:to>
                                        <p:strVal val="visible"/>
                                      </p:to>
                                    </p:set>
                                    <p:animEffect transition="in" filter="fade">
                                      <p:cBhvr>
                                        <p:cTn id="43" dur="1000"/>
                                        <p:tgtEl>
                                          <p:spTgt spid="2058">
                                            <p:txEl>
                                              <p:pRg st="5" end="5"/>
                                            </p:txEl>
                                          </p:spTgt>
                                        </p:tgtEl>
                                      </p:cBhvr>
                                    </p:animEffect>
                                    <p:anim calcmode="lin" valueType="num">
                                      <p:cBhvr>
                                        <p:cTn id="44" dur="1000" fill="hold"/>
                                        <p:tgtEl>
                                          <p:spTgt spid="2058">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0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58">
                                            <p:txEl>
                                              <p:pRg st="6" end="6"/>
                                            </p:txEl>
                                          </p:spTgt>
                                        </p:tgtEl>
                                        <p:attrNameLst>
                                          <p:attrName>style.visibility</p:attrName>
                                        </p:attrNameLst>
                                      </p:cBhvr>
                                      <p:to>
                                        <p:strVal val="visible"/>
                                      </p:to>
                                    </p:set>
                                    <p:animEffect transition="in" filter="fade">
                                      <p:cBhvr>
                                        <p:cTn id="50" dur="1000"/>
                                        <p:tgtEl>
                                          <p:spTgt spid="2058">
                                            <p:txEl>
                                              <p:pRg st="6" end="6"/>
                                            </p:txEl>
                                          </p:spTgt>
                                        </p:tgtEl>
                                      </p:cBhvr>
                                    </p:animEffect>
                                    <p:anim calcmode="lin" valueType="num">
                                      <p:cBhvr>
                                        <p:cTn id="51" dur="1000" fill="hold"/>
                                        <p:tgtEl>
                                          <p:spTgt spid="2058">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0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58">
                                            <p:txEl>
                                              <p:pRg st="7" end="7"/>
                                            </p:txEl>
                                          </p:spTgt>
                                        </p:tgtEl>
                                        <p:attrNameLst>
                                          <p:attrName>style.visibility</p:attrName>
                                        </p:attrNameLst>
                                      </p:cBhvr>
                                      <p:to>
                                        <p:strVal val="visible"/>
                                      </p:to>
                                    </p:set>
                                    <p:animEffect transition="in" filter="fade">
                                      <p:cBhvr>
                                        <p:cTn id="57" dur="1000"/>
                                        <p:tgtEl>
                                          <p:spTgt spid="2058">
                                            <p:txEl>
                                              <p:pRg st="7" end="7"/>
                                            </p:txEl>
                                          </p:spTgt>
                                        </p:tgtEl>
                                      </p:cBhvr>
                                    </p:animEffect>
                                    <p:anim calcmode="lin" valueType="num">
                                      <p:cBhvr>
                                        <p:cTn id="58" dur="1000" fill="hold"/>
                                        <p:tgtEl>
                                          <p:spTgt spid="2058">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058">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58">
                                            <p:txEl>
                                              <p:pRg st="8" end="8"/>
                                            </p:txEl>
                                          </p:spTgt>
                                        </p:tgtEl>
                                        <p:attrNameLst>
                                          <p:attrName>style.visibility</p:attrName>
                                        </p:attrNameLst>
                                      </p:cBhvr>
                                      <p:to>
                                        <p:strVal val="visible"/>
                                      </p:to>
                                    </p:set>
                                    <p:animEffect transition="in" filter="fade">
                                      <p:cBhvr>
                                        <p:cTn id="62" dur="1000"/>
                                        <p:tgtEl>
                                          <p:spTgt spid="2058">
                                            <p:txEl>
                                              <p:pRg st="8" end="8"/>
                                            </p:txEl>
                                          </p:spTgt>
                                        </p:tgtEl>
                                      </p:cBhvr>
                                    </p:animEffect>
                                    <p:anim calcmode="lin" valueType="num">
                                      <p:cBhvr>
                                        <p:cTn id="63" dur="1000" fill="hold"/>
                                        <p:tgtEl>
                                          <p:spTgt spid="2058">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0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055"/>
                                        </p:tgtEl>
                                        <p:attrNameLst>
                                          <p:attrName>style.visibility</p:attrName>
                                        </p:attrNameLst>
                                      </p:cBhvr>
                                      <p:to>
                                        <p:strVal val="visible"/>
                                      </p:to>
                                    </p:set>
                                    <p:anim calcmode="lin" valueType="num">
                                      <p:cBhvr>
                                        <p:cTn id="69" dur="500" fill="hold"/>
                                        <p:tgtEl>
                                          <p:spTgt spid="2055"/>
                                        </p:tgtEl>
                                        <p:attrNameLst>
                                          <p:attrName>ppt_w</p:attrName>
                                        </p:attrNameLst>
                                      </p:cBhvr>
                                      <p:tavLst>
                                        <p:tav tm="0">
                                          <p:val>
                                            <p:fltVal val="0"/>
                                          </p:val>
                                        </p:tav>
                                        <p:tav tm="100000">
                                          <p:val>
                                            <p:strVal val="#ppt_w"/>
                                          </p:val>
                                        </p:tav>
                                      </p:tavLst>
                                    </p:anim>
                                    <p:anim calcmode="lin" valueType="num">
                                      <p:cBhvr>
                                        <p:cTn id="70" dur="500" fill="hold"/>
                                        <p:tgtEl>
                                          <p:spTgt spid="2055"/>
                                        </p:tgtEl>
                                        <p:attrNameLst>
                                          <p:attrName>ppt_h</p:attrName>
                                        </p:attrNameLst>
                                      </p:cBhvr>
                                      <p:tavLst>
                                        <p:tav tm="0">
                                          <p:val>
                                            <p:fltVal val="0"/>
                                          </p:val>
                                        </p:tav>
                                        <p:tav tm="100000">
                                          <p:val>
                                            <p:strVal val="#ppt_h"/>
                                          </p:val>
                                        </p:tav>
                                      </p:tavLst>
                                    </p:anim>
                                    <p:animEffect transition="in" filter="fade">
                                      <p:cBhvr>
                                        <p:cTn id="71" dur="500"/>
                                        <p:tgtEl>
                                          <p:spTgt spid="205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062">
                                            <p:txEl>
                                              <p:pRg st="0" end="0"/>
                                            </p:txEl>
                                          </p:spTgt>
                                        </p:tgtEl>
                                        <p:attrNameLst>
                                          <p:attrName>style.visibility</p:attrName>
                                        </p:attrNameLst>
                                      </p:cBhvr>
                                      <p:to>
                                        <p:strVal val="visible"/>
                                      </p:to>
                                    </p:set>
                                    <p:animEffect transition="in" filter="fade">
                                      <p:cBhvr>
                                        <p:cTn id="76" dur="1000"/>
                                        <p:tgtEl>
                                          <p:spTgt spid="2062">
                                            <p:txEl>
                                              <p:pRg st="0" end="0"/>
                                            </p:txEl>
                                          </p:spTgt>
                                        </p:tgtEl>
                                      </p:cBhvr>
                                    </p:animEffect>
                                    <p:anim calcmode="lin" valueType="num">
                                      <p:cBhvr>
                                        <p:cTn id="77" dur="1000" fill="hold"/>
                                        <p:tgtEl>
                                          <p:spTgt spid="206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20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062">
                                            <p:txEl>
                                              <p:pRg st="1" end="1"/>
                                            </p:txEl>
                                          </p:spTgt>
                                        </p:tgtEl>
                                        <p:attrNameLst>
                                          <p:attrName>style.visibility</p:attrName>
                                        </p:attrNameLst>
                                      </p:cBhvr>
                                      <p:to>
                                        <p:strVal val="visible"/>
                                      </p:to>
                                    </p:set>
                                    <p:animEffect transition="in" filter="fade">
                                      <p:cBhvr>
                                        <p:cTn id="83" dur="1000"/>
                                        <p:tgtEl>
                                          <p:spTgt spid="2062">
                                            <p:txEl>
                                              <p:pRg st="1" end="1"/>
                                            </p:txEl>
                                          </p:spTgt>
                                        </p:tgtEl>
                                      </p:cBhvr>
                                    </p:animEffect>
                                    <p:anim calcmode="lin" valueType="num">
                                      <p:cBhvr>
                                        <p:cTn id="84" dur="1000" fill="hold"/>
                                        <p:tgtEl>
                                          <p:spTgt spid="2062">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20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065"/>
                                        </p:tgtEl>
                                        <p:attrNameLst>
                                          <p:attrName>style.visibility</p:attrName>
                                        </p:attrNameLst>
                                      </p:cBhvr>
                                      <p:to>
                                        <p:strVal val="visible"/>
                                      </p:to>
                                    </p:set>
                                    <p:anim calcmode="lin" valueType="num">
                                      <p:cBhvr additive="base">
                                        <p:cTn id="90" dur="3000" fill="hold"/>
                                        <p:tgtEl>
                                          <p:spTgt spid="2065"/>
                                        </p:tgtEl>
                                        <p:attrNameLst>
                                          <p:attrName>ppt_x</p:attrName>
                                        </p:attrNameLst>
                                      </p:cBhvr>
                                      <p:tavLst>
                                        <p:tav tm="0">
                                          <p:val>
                                            <p:strVal val="1+#ppt_w/2"/>
                                          </p:val>
                                        </p:tav>
                                        <p:tav tm="100000">
                                          <p:val>
                                            <p:strVal val="#ppt_x"/>
                                          </p:val>
                                        </p:tav>
                                      </p:tavLst>
                                    </p:anim>
                                    <p:anim calcmode="lin" valueType="num">
                                      <p:cBhvr additive="base">
                                        <p:cTn id="91" dur="3000" fill="hold"/>
                                        <p:tgtEl>
                                          <p:spTgt spid="2065"/>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 presetClass="entr" presetSubtype="8" fill="hold" grpId="0" nodeType="afterEffect">
                                  <p:stCondLst>
                                    <p:cond delay="0"/>
                                  </p:stCondLst>
                                  <p:childTnLst>
                                    <p:set>
                                      <p:cBhvr>
                                        <p:cTn id="94" dur="1" fill="hold">
                                          <p:stCondLst>
                                            <p:cond delay="0"/>
                                          </p:stCondLst>
                                        </p:cTn>
                                        <p:tgtEl>
                                          <p:spTgt spid="2066"/>
                                        </p:tgtEl>
                                        <p:attrNameLst>
                                          <p:attrName>style.visibility</p:attrName>
                                        </p:attrNameLst>
                                      </p:cBhvr>
                                      <p:to>
                                        <p:strVal val="visible"/>
                                      </p:to>
                                    </p:set>
                                    <p:anim calcmode="lin" valueType="num">
                                      <p:cBhvr additive="base">
                                        <p:cTn id="95" dur="500" fill="hold"/>
                                        <p:tgtEl>
                                          <p:spTgt spid="2066"/>
                                        </p:tgtEl>
                                        <p:attrNameLst>
                                          <p:attrName>ppt_x</p:attrName>
                                        </p:attrNameLst>
                                      </p:cBhvr>
                                      <p:tavLst>
                                        <p:tav tm="0">
                                          <p:val>
                                            <p:strVal val="0-#ppt_w/2"/>
                                          </p:val>
                                        </p:tav>
                                        <p:tav tm="100000">
                                          <p:val>
                                            <p:strVal val="#ppt_x"/>
                                          </p:val>
                                        </p:tav>
                                      </p:tavLst>
                                    </p:anim>
                                    <p:anim calcmode="lin" valueType="num">
                                      <p:cBhvr additive="base">
                                        <p:cTn id="96" dur="500" fill="hold"/>
                                        <p:tgtEl>
                                          <p:spTgt spid="2066"/>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2057"/>
                                        </p:tgtEl>
                                        <p:attrNameLst>
                                          <p:attrName>style.visibility</p:attrName>
                                        </p:attrNameLst>
                                      </p:cBhvr>
                                      <p:to>
                                        <p:strVal val="visible"/>
                                      </p:to>
                                    </p:set>
                                    <p:anim calcmode="lin" valueType="num">
                                      <p:cBhvr>
                                        <p:cTn id="101" dur="500" fill="hold"/>
                                        <p:tgtEl>
                                          <p:spTgt spid="2057"/>
                                        </p:tgtEl>
                                        <p:attrNameLst>
                                          <p:attrName>ppt_w</p:attrName>
                                        </p:attrNameLst>
                                      </p:cBhvr>
                                      <p:tavLst>
                                        <p:tav tm="0">
                                          <p:val>
                                            <p:fltVal val="0"/>
                                          </p:val>
                                        </p:tav>
                                        <p:tav tm="100000">
                                          <p:val>
                                            <p:strVal val="#ppt_w"/>
                                          </p:val>
                                        </p:tav>
                                      </p:tavLst>
                                    </p:anim>
                                    <p:anim calcmode="lin" valueType="num">
                                      <p:cBhvr>
                                        <p:cTn id="102" dur="500" fill="hold"/>
                                        <p:tgtEl>
                                          <p:spTgt spid="2057"/>
                                        </p:tgtEl>
                                        <p:attrNameLst>
                                          <p:attrName>ppt_h</p:attrName>
                                        </p:attrNameLst>
                                      </p:cBhvr>
                                      <p:tavLst>
                                        <p:tav tm="0">
                                          <p:val>
                                            <p:fltVal val="0"/>
                                          </p:val>
                                        </p:tav>
                                        <p:tav tm="100000">
                                          <p:val>
                                            <p:strVal val="#ppt_h"/>
                                          </p:val>
                                        </p:tav>
                                      </p:tavLst>
                                    </p:anim>
                                    <p:animEffect transition="in" filter="fade">
                                      <p:cBhvr>
                                        <p:cTn id="103" dur="500"/>
                                        <p:tgtEl>
                                          <p:spTgt spid="2057"/>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064">
                                            <p:txEl>
                                              <p:pRg st="0" end="0"/>
                                            </p:txEl>
                                          </p:spTgt>
                                        </p:tgtEl>
                                        <p:attrNameLst>
                                          <p:attrName>style.visibility</p:attrName>
                                        </p:attrNameLst>
                                      </p:cBhvr>
                                      <p:to>
                                        <p:strVal val="visible"/>
                                      </p:to>
                                    </p:set>
                                    <p:animEffect transition="in" filter="fade">
                                      <p:cBhvr>
                                        <p:cTn id="108" dur="1000"/>
                                        <p:tgtEl>
                                          <p:spTgt spid="2064">
                                            <p:txEl>
                                              <p:pRg st="0" end="0"/>
                                            </p:txEl>
                                          </p:spTgt>
                                        </p:tgtEl>
                                      </p:cBhvr>
                                    </p:animEffect>
                                    <p:anim calcmode="lin" valueType="num">
                                      <p:cBhvr>
                                        <p:cTn id="109" dur="1000" fill="hold"/>
                                        <p:tgtEl>
                                          <p:spTgt spid="2064">
                                            <p:txEl>
                                              <p:pRg st="0" end="0"/>
                                            </p:txEl>
                                          </p:spTgt>
                                        </p:tgtEl>
                                        <p:attrNameLst>
                                          <p:attrName>ppt_x</p:attrName>
                                        </p:attrNameLst>
                                      </p:cBhvr>
                                      <p:tavLst>
                                        <p:tav tm="0">
                                          <p:val>
                                            <p:strVal val="#ppt_x"/>
                                          </p:val>
                                        </p:tav>
                                        <p:tav tm="100000">
                                          <p:val>
                                            <p:strVal val="#ppt_x"/>
                                          </p:val>
                                        </p:tav>
                                      </p:tavLst>
                                    </p:anim>
                                    <p:anim calcmode="lin" valueType="num">
                                      <p:cBhvr>
                                        <p:cTn id="110" dur="1000" fill="hold"/>
                                        <p:tgtEl>
                                          <p:spTgt spid="20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064">
                                            <p:txEl>
                                              <p:pRg st="1" end="1"/>
                                            </p:txEl>
                                          </p:spTgt>
                                        </p:tgtEl>
                                        <p:attrNameLst>
                                          <p:attrName>style.visibility</p:attrName>
                                        </p:attrNameLst>
                                      </p:cBhvr>
                                      <p:to>
                                        <p:strVal val="visible"/>
                                      </p:to>
                                    </p:set>
                                    <p:animEffect transition="in" filter="fade">
                                      <p:cBhvr>
                                        <p:cTn id="115" dur="1000"/>
                                        <p:tgtEl>
                                          <p:spTgt spid="2064">
                                            <p:txEl>
                                              <p:pRg st="1" end="1"/>
                                            </p:txEl>
                                          </p:spTgt>
                                        </p:tgtEl>
                                      </p:cBhvr>
                                    </p:animEffect>
                                    <p:anim calcmode="lin" valueType="num">
                                      <p:cBhvr>
                                        <p:cTn id="116" dur="1000" fill="hold"/>
                                        <p:tgtEl>
                                          <p:spTgt spid="2064">
                                            <p:txEl>
                                              <p:pRg st="1" end="1"/>
                                            </p:txEl>
                                          </p:spTgt>
                                        </p:tgtEl>
                                        <p:attrNameLst>
                                          <p:attrName>ppt_x</p:attrName>
                                        </p:attrNameLst>
                                      </p:cBhvr>
                                      <p:tavLst>
                                        <p:tav tm="0">
                                          <p:val>
                                            <p:strVal val="#ppt_x"/>
                                          </p:val>
                                        </p:tav>
                                        <p:tav tm="100000">
                                          <p:val>
                                            <p:strVal val="#ppt_x"/>
                                          </p:val>
                                        </p:tav>
                                      </p:tavLst>
                                    </p:anim>
                                    <p:anim calcmode="lin" valueType="num">
                                      <p:cBhvr>
                                        <p:cTn id="117" dur="1000" fill="hold"/>
                                        <p:tgtEl>
                                          <p:spTgt spid="20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064">
                                            <p:txEl>
                                              <p:pRg st="2" end="2"/>
                                            </p:txEl>
                                          </p:spTgt>
                                        </p:tgtEl>
                                        <p:attrNameLst>
                                          <p:attrName>style.visibility</p:attrName>
                                        </p:attrNameLst>
                                      </p:cBhvr>
                                      <p:to>
                                        <p:strVal val="visible"/>
                                      </p:to>
                                    </p:set>
                                    <p:animEffect transition="in" filter="fade">
                                      <p:cBhvr>
                                        <p:cTn id="122" dur="1000"/>
                                        <p:tgtEl>
                                          <p:spTgt spid="2064">
                                            <p:txEl>
                                              <p:pRg st="2" end="2"/>
                                            </p:txEl>
                                          </p:spTgt>
                                        </p:tgtEl>
                                      </p:cBhvr>
                                    </p:animEffect>
                                    <p:anim calcmode="lin" valueType="num">
                                      <p:cBhvr>
                                        <p:cTn id="123" dur="1000" fill="hold"/>
                                        <p:tgtEl>
                                          <p:spTgt spid="2064">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20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2067"/>
                                        </p:tgtEl>
                                        <p:attrNameLst>
                                          <p:attrName>style.visibility</p:attrName>
                                        </p:attrNameLst>
                                      </p:cBhvr>
                                      <p:to>
                                        <p:strVal val="visible"/>
                                      </p:to>
                                    </p:set>
                                    <p:anim calcmode="lin" valueType="num">
                                      <p:cBhvr additive="base">
                                        <p:cTn id="129" dur="3000" fill="hold"/>
                                        <p:tgtEl>
                                          <p:spTgt spid="2067"/>
                                        </p:tgtEl>
                                        <p:attrNameLst>
                                          <p:attrName>ppt_x</p:attrName>
                                        </p:attrNameLst>
                                      </p:cBhvr>
                                      <p:tavLst>
                                        <p:tav tm="0">
                                          <p:val>
                                            <p:strVal val="1+#ppt_w/2"/>
                                          </p:val>
                                        </p:tav>
                                        <p:tav tm="100000">
                                          <p:val>
                                            <p:strVal val="#ppt_x"/>
                                          </p:val>
                                        </p:tav>
                                      </p:tavLst>
                                    </p:anim>
                                    <p:anim calcmode="lin" valueType="num">
                                      <p:cBhvr additive="base">
                                        <p:cTn id="130" dur="3000" fill="hold"/>
                                        <p:tgtEl>
                                          <p:spTgt spid="2067"/>
                                        </p:tgtEl>
                                        <p:attrNameLst>
                                          <p:attrName>ppt_y</p:attrName>
                                        </p:attrNameLst>
                                      </p:cBhvr>
                                      <p:tavLst>
                                        <p:tav tm="0">
                                          <p:val>
                                            <p:strVal val="#ppt_y"/>
                                          </p:val>
                                        </p:tav>
                                        <p:tav tm="100000">
                                          <p:val>
                                            <p:strVal val="#ppt_y"/>
                                          </p:val>
                                        </p:tav>
                                      </p:tavLst>
                                    </p:anim>
                                  </p:childTnLst>
                                </p:cTn>
                              </p:par>
                            </p:childTnLst>
                          </p:cTn>
                        </p:par>
                        <p:par>
                          <p:cTn id="131" fill="hold">
                            <p:stCondLst>
                              <p:cond delay="3000"/>
                            </p:stCondLst>
                            <p:childTnLst>
                              <p:par>
                                <p:cTn id="132" presetID="2" presetClass="entr" presetSubtype="8" fill="hold" grpId="0" nodeType="afterEffect">
                                  <p:stCondLst>
                                    <p:cond delay="0"/>
                                  </p:stCondLst>
                                  <p:childTnLst>
                                    <p:set>
                                      <p:cBhvr>
                                        <p:cTn id="133" dur="1" fill="hold">
                                          <p:stCondLst>
                                            <p:cond delay="0"/>
                                          </p:stCondLst>
                                        </p:cTn>
                                        <p:tgtEl>
                                          <p:spTgt spid="2068"/>
                                        </p:tgtEl>
                                        <p:attrNameLst>
                                          <p:attrName>style.visibility</p:attrName>
                                        </p:attrNameLst>
                                      </p:cBhvr>
                                      <p:to>
                                        <p:strVal val="visible"/>
                                      </p:to>
                                    </p:set>
                                    <p:anim calcmode="lin" valueType="num">
                                      <p:cBhvr additive="base">
                                        <p:cTn id="134" dur="500" fill="hold"/>
                                        <p:tgtEl>
                                          <p:spTgt spid="2068"/>
                                        </p:tgtEl>
                                        <p:attrNameLst>
                                          <p:attrName>ppt_x</p:attrName>
                                        </p:attrNameLst>
                                      </p:cBhvr>
                                      <p:tavLst>
                                        <p:tav tm="0">
                                          <p:val>
                                            <p:strVal val="0-#ppt_w/2"/>
                                          </p:val>
                                        </p:tav>
                                        <p:tav tm="100000">
                                          <p:val>
                                            <p:strVal val="#ppt_x"/>
                                          </p:val>
                                        </p:tav>
                                      </p:tavLst>
                                    </p:anim>
                                    <p:anim calcmode="lin" valueType="num">
                                      <p:cBhvr additive="base">
                                        <p:cTn id="135" dur="500" fill="hold"/>
                                        <p:tgtEl>
                                          <p:spTgt spid="2068"/>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2069"/>
                                        </p:tgtEl>
                                        <p:attrNameLst>
                                          <p:attrName>style.visibility</p:attrName>
                                        </p:attrNameLst>
                                      </p:cBhvr>
                                      <p:to>
                                        <p:strVal val="visible"/>
                                      </p:to>
                                    </p:set>
                                    <p:anim calcmode="lin" valueType="num">
                                      <p:cBhvr>
                                        <p:cTn id="140" dur="2000" fill="hold"/>
                                        <p:tgtEl>
                                          <p:spTgt spid="2069"/>
                                        </p:tgtEl>
                                        <p:attrNameLst>
                                          <p:attrName>ppt_w</p:attrName>
                                        </p:attrNameLst>
                                      </p:cBhvr>
                                      <p:tavLst>
                                        <p:tav tm="0">
                                          <p:val>
                                            <p:fltVal val="0"/>
                                          </p:val>
                                        </p:tav>
                                        <p:tav tm="100000">
                                          <p:val>
                                            <p:strVal val="#ppt_w"/>
                                          </p:val>
                                        </p:tav>
                                      </p:tavLst>
                                    </p:anim>
                                    <p:anim calcmode="lin" valueType="num">
                                      <p:cBhvr>
                                        <p:cTn id="141" dur="2000" fill="hold"/>
                                        <p:tgtEl>
                                          <p:spTgt spid="2069"/>
                                        </p:tgtEl>
                                        <p:attrNameLst>
                                          <p:attrName>ppt_h</p:attrName>
                                        </p:attrNameLst>
                                      </p:cBhvr>
                                      <p:tavLst>
                                        <p:tav tm="0">
                                          <p:val>
                                            <p:fltVal val="0"/>
                                          </p:val>
                                        </p:tav>
                                        <p:tav tm="100000">
                                          <p:val>
                                            <p:strVal val="#ppt_h"/>
                                          </p:val>
                                        </p:tav>
                                      </p:tavLst>
                                    </p:anim>
                                    <p:animEffect transition="in" filter="fade">
                                      <p:cBhvr>
                                        <p:cTn id="142" dur="2000"/>
                                        <p:tgtEl>
                                          <p:spTgt spid="2069"/>
                                        </p:tgtEl>
                                      </p:cBhvr>
                                    </p:animEffect>
                                  </p:childTnLst>
                                </p:cTn>
                              </p:par>
                            </p:childTnLst>
                          </p:cTn>
                        </p:par>
                        <p:par>
                          <p:cTn id="143" fill="hold">
                            <p:stCondLst>
                              <p:cond delay="2000"/>
                            </p:stCondLst>
                            <p:childTnLst>
                              <p:par>
                                <p:cTn id="144" presetID="2" presetClass="entr" presetSubtype="2" fill="hold" grpId="0" nodeType="afterEffect">
                                  <p:stCondLst>
                                    <p:cond delay="0"/>
                                  </p:stCondLst>
                                  <p:childTnLst>
                                    <p:set>
                                      <p:cBhvr>
                                        <p:cTn id="145" dur="1" fill="hold">
                                          <p:stCondLst>
                                            <p:cond delay="0"/>
                                          </p:stCondLst>
                                        </p:cTn>
                                        <p:tgtEl>
                                          <p:spTgt spid="2070"/>
                                        </p:tgtEl>
                                        <p:attrNameLst>
                                          <p:attrName>style.visibility</p:attrName>
                                        </p:attrNameLst>
                                      </p:cBhvr>
                                      <p:to>
                                        <p:strVal val="visible"/>
                                      </p:to>
                                    </p:set>
                                    <p:anim calcmode="lin" valueType="num">
                                      <p:cBhvr additive="base">
                                        <p:cTn id="146" dur="2000" fill="hold"/>
                                        <p:tgtEl>
                                          <p:spTgt spid="2070"/>
                                        </p:tgtEl>
                                        <p:attrNameLst>
                                          <p:attrName>ppt_x</p:attrName>
                                        </p:attrNameLst>
                                      </p:cBhvr>
                                      <p:tavLst>
                                        <p:tav tm="0">
                                          <p:val>
                                            <p:strVal val="1+#ppt_w/2"/>
                                          </p:val>
                                        </p:tav>
                                        <p:tav tm="100000">
                                          <p:val>
                                            <p:strVal val="#ppt_x"/>
                                          </p:val>
                                        </p:tav>
                                      </p:tavLst>
                                    </p:anim>
                                    <p:anim calcmode="lin" valueType="num">
                                      <p:cBhvr additive="base">
                                        <p:cTn id="147" dur="2000" fill="hold"/>
                                        <p:tgtEl>
                                          <p:spTgt spid="2070"/>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grpId="0" nodeType="clickEffect">
                                  <p:stCondLst>
                                    <p:cond delay="0"/>
                                  </p:stCondLst>
                                  <p:childTnLst>
                                    <p:set>
                                      <p:cBhvr>
                                        <p:cTn id="151" dur="1" fill="hold">
                                          <p:stCondLst>
                                            <p:cond delay="0"/>
                                          </p:stCondLst>
                                        </p:cTn>
                                        <p:tgtEl>
                                          <p:spTgt spid="2071"/>
                                        </p:tgtEl>
                                        <p:attrNameLst>
                                          <p:attrName>style.visibility</p:attrName>
                                        </p:attrNameLst>
                                      </p:cBhvr>
                                      <p:to>
                                        <p:strVal val="visible"/>
                                      </p:to>
                                    </p:set>
                                    <p:animEffect transition="in" filter="checkerboard(across)">
                                      <p:cBhvr>
                                        <p:cTn id="152" dur="500"/>
                                        <p:tgtEl>
                                          <p:spTgt spid="2071"/>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ntr" presetSubtype="32" fill="hold" grpId="0" nodeType="clickEffect">
                                  <p:stCondLst>
                                    <p:cond delay="0"/>
                                  </p:stCondLst>
                                  <p:childTnLst>
                                    <p:set>
                                      <p:cBhvr>
                                        <p:cTn id="156" dur="1" fill="hold">
                                          <p:stCondLst>
                                            <p:cond delay="0"/>
                                          </p:stCondLst>
                                        </p:cTn>
                                        <p:tgtEl>
                                          <p:spTgt spid="2072"/>
                                        </p:tgtEl>
                                        <p:attrNameLst>
                                          <p:attrName>style.visibility</p:attrName>
                                        </p:attrNameLst>
                                      </p:cBhvr>
                                      <p:to>
                                        <p:strVal val="visible"/>
                                      </p:to>
                                    </p:set>
                                    <p:animEffect transition="in" filter="box(out)">
                                      <p:cBhvr>
                                        <p:cTn id="157" dur="2000"/>
                                        <p:tgtEl>
                                          <p:spTgt spid="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58" grpId="0" build="p"/>
      <p:bldP spid="2062" grpId="0" build="p"/>
      <p:bldP spid="2064" grpId="0" build="p"/>
      <p:bldP spid="2065" grpId="0" animBg="1"/>
      <p:bldP spid="2066" grpId="0"/>
      <p:bldP spid="2067" grpId="0" animBg="1"/>
      <p:bldP spid="2068" grpId="0"/>
      <p:bldP spid="2069" grpId="0" animBg="1"/>
      <p:bldP spid="2070" grpId="0"/>
      <p:bldP spid="2071" grpId="0" animBg="1"/>
      <p:bldP spid="207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p:txBody>
          <a:bodyPr/>
          <a:lstStyle/>
          <a:p>
            <a:pPr algn="r" rtl="1">
              <a:buFont typeface="Wingdings 3" pitchFamily="18" charset="2"/>
              <a:buNone/>
            </a:pPr>
            <a:r>
              <a:rPr lang="ar-SA" b="1" dirty="0" smtClean="0">
                <a:solidFill>
                  <a:srgbClr val="FF0000"/>
                </a:solidFill>
              </a:rPr>
              <a:t>معايير القرار التي لا تتطلب تقديرات احتمالية: </a:t>
            </a:r>
            <a:r>
              <a:rPr lang="en-US" b="1" i="1" dirty="0" smtClean="0">
                <a:solidFill>
                  <a:srgbClr val="FF0000"/>
                </a:solidFill>
              </a:rPr>
              <a:t>Decision Criteria without probability estimates</a:t>
            </a:r>
            <a:endParaRPr lang="en-US" dirty="0" smtClean="0">
              <a:solidFill>
                <a:srgbClr val="FF0000"/>
              </a:solidFill>
            </a:endParaRPr>
          </a:p>
          <a:p>
            <a:pPr algn="r" rtl="1">
              <a:buFont typeface="Wingdings 3" pitchFamily="18" charset="2"/>
              <a:buNone/>
            </a:pPr>
            <a:r>
              <a:rPr lang="ar-SA" dirty="0" smtClean="0"/>
              <a:t>سيتم هنا مناقشة معايير اتخاذ القرار التي لا تتطلب معلومات عن التوزيعات الاحتمالية للأحداث البديلة (</a:t>
            </a:r>
            <a:r>
              <a:rPr lang="en-US" i="1" dirty="0" smtClean="0"/>
              <a:t>alternative events</a:t>
            </a:r>
            <a:r>
              <a:rPr lang="ar-SA" i="1" dirty="0" smtClean="0"/>
              <a:t>)</a:t>
            </a:r>
            <a:r>
              <a:rPr lang="ar-SA" dirty="0" smtClean="0"/>
              <a:t> . يمكن القول أن المواقف التي يكون فيها المدير ليس لديه معلومات عن احتمالات الأحداث البديلة تعتبر نادرة. </a:t>
            </a:r>
            <a:endParaRPr lang="en-US" dirty="0" smtClean="0"/>
          </a:p>
          <a:p>
            <a:pPr algn="r" rtl="1">
              <a:buFont typeface="Wingdings 3" pitchFamily="18" charset="2"/>
              <a:buNone/>
            </a:pPr>
            <a:r>
              <a:rPr lang="ar-SA" dirty="0" smtClean="0"/>
              <a:t>1. المعيار المتشائم (أكبر-الأقل) </a:t>
            </a:r>
            <a:r>
              <a:rPr lang="en-US" b="1" i="1" dirty="0" smtClean="0"/>
              <a:t> </a:t>
            </a:r>
            <a:r>
              <a:rPr lang="en-US" b="1" i="1" dirty="0" smtClean="0">
                <a:solidFill>
                  <a:srgbClr val="00B050"/>
                </a:solidFill>
              </a:rPr>
              <a:t>Maxi-Mini</a:t>
            </a:r>
            <a:r>
              <a:rPr lang="ar-SA" b="1" i="1" dirty="0" smtClean="0"/>
              <a:t>   </a:t>
            </a:r>
            <a:endParaRPr lang="en-US" dirty="0" smtClean="0"/>
          </a:p>
          <a:p>
            <a:pPr algn="r" rtl="1">
              <a:buFont typeface="Wingdings 3" pitchFamily="18" charset="2"/>
              <a:buNone/>
            </a:pPr>
            <a:r>
              <a:rPr lang="ar-SA" dirty="0" smtClean="0"/>
              <a:t>  إقترح " إبراهام والد " </a:t>
            </a:r>
            <a:r>
              <a:rPr lang="en-US" i="1" dirty="0" smtClean="0"/>
              <a:t>Abraham</a:t>
            </a:r>
            <a:r>
              <a:rPr lang="en-US" dirty="0" smtClean="0"/>
              <a:t> </a:t>
            </a:r>
            <a:r>
              <a:rPr lang="en-US" i="1" dirty="0" smtClean="0"/>
              <a:t>Wald</a:t>
            </a:r>
            <a:r>
              <a:rPr lang="en-US" dirty="0" smtClean="0"/>
              <a:t> </a:t>
            </a:r>
            <a:r>
              <a:rPr lang="ar-SA" dirty="0" smtClean="0"/>
              <a:t> أن متخد القرار يفحص أسوأ ناتج </a:t>
            </a:r>
            <a:r>
              <a:rPr lang="en-US" i="1" dirty="0" smtClean="0"/>
              <a:t>the worst outcome</a:t>
            </a:r>
            <a:r>
              <a:rPr lang="ar-SA" dirty="0" smtClean="0"/>
              <a:t> لكل فعل </a:t>
            </a:r>
            <a:r>
              <a:rPr lang="en-US" i="1" dirty="0" smtClean="0"/>
              <a:t>action</a:t>
            </a:r>
            <a:r>
              <a:rPr lang="ar-SA" dirty="0" smtClean="0"/>
              <a:t> وبعد ذلك يختار الفعل المعظم لأقل مكسب. </a:t>
            </a: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3D4C1BB-7F76-40C6-ABEA-116271E28F22}" type="slidenum">
              <a:rPr lang="en-US" smtClean="0"/>
              <a:pPr>
                <a:defRPr/>
              </a:pPr>
              <a:t>157</a:t>
            </a:fld>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1"/>
          <p:cNvSpPr>
            <a:spLocks noGrp="1"/>
          </p:cNvSpPr>
          <p:nvPr>
            <p:ph idx="1"/>
          </p:nvPr>
        </p:nvSpPr>
        <p:spPr/>
        <p:txBody>
          <a:bodyPr/>
          <a:lstStyle/>
          <a:p>
            <a:pPr algn="r" rtl="1">
              <a:buFont typeface="Wingdings 3" pitchFamily="18" charset="2"/>
              <a:buNone/>
            </a:pPr>
            <a:r>
              <a:rPr lang="ar-SA" smtClean="0"/>
              <a:t>الجدول التالي يوضح أقل مكسب مالي ( نقدي ) لاستخدام السماد:</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CD9BABC5-FA91-46C2-86AC-06F002C43559}" type="slidenum">
              <a:rPr lang="en-US" smtClean="0"/>
              <a:pPr>
                <a:defRPr/>
              </a:pPr>
              <a:t>158</a:t>
            </a:fld>
            <a:endParaRPr lang="en-US" dirty="0"/>
          </a:p>
        </p:txBody>
      </p:sp>
      <p:graphicFrame>
        <p:nvGraphicFramePr>
          <p:cNvPr id="5" name="Table 4"/>
          <p:cNvGraphicFramePr>
            <a:graphicFrameLocks noGrp="1"/>
          </p:cNvGraphicFramePr>
          <p:nvPr/>
        </p:nvGraphicFramePr>
        <p:xfrm>
          <a:off x="990600" y="2743200"/>
          <a:ext cx="7772400" cy="3511550"/>
        </p:xfrm>
        <a:graphic>
          <a:graphicData uri="http://schemas.openxmlformats.org/drawingml/2006/table">
            <a:tbl>
              <a:tblPr rtl="1"/>
              <a:tblGrid>
                <a:gridCol w="963612"/>
                <a:gridCol w="941388"/>
                <a:gridCol w="939800"/>
                <a:gridCol w="947737"/>
                <a:gridCol w="1576388"/>
                <a:gridCol w="787400"/>
                <a:gridCol w="1616075"/>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A4</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160 </a:t>
                      </a:r>
                      <a:r>
                        <a:rPr kumimoji="0" lang="en-US" sz="1000" b="1" i="1" u="none" strike="noStrike" cap="none" normalizeH="0" baseline="0" dirty="0" err="1" smtClean="0">
                          <a:ln>
                            <a:noFill/>
                          </a:ln>
                          <a:solidFill>
                            <a:schemeClr val="tx1"/>
                          </a:solidFill>
                          <a:effectLst/>
                          <a:latin typeface="Times New Roman" pitchFamily="18" charset="0"/>
                          <a:ea typeface="Times New Roman" pitchFamily="18" charset="0"/>
                          <a:cs typeface="Simplified Arabic" pitchFamily="2" charset="-78"/>
                        </a:rPr>
                        <a:t>lbN</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144</a:t>
                      </a:r>
                      <a:r>
                        <a:rPr kumimoji="0" lang="en-US" sz="1000" b="1" i="1" u="none" strike="noStrike" cap="none" normalizeH="0" baseline="0" smtClean="0">
                          <a:ln>
                            <a:noFill/>
                          </a:ln>
                          <a:solidFill>
                            <a:schemeClr val="tx1"/>
                          </a:solidFill>
                          <a:effectLst/>
                          <a:latin typeface="Simplified Arabic" pitchFamily="2" charset="-78"/>
                          <a:ea typeface="Times New Roman" pitchFamily="18" charset="0"/>
                          <a:cs typeface="Simplified Arabic" pitchFamily="2" charset="-78"/>
                        </a:rPr>
                        <a:t> </a:t>
                      </a: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lbN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110</a:t>
                      </a:r>
                      <a:r>
                        <a:rPr kumimoji="0" lang="en-US" sz="1000" b="1" i="1" u="none" strike="noStrike" cap="none" normalizeH="0" baseline="0" smtClean="0">
                          <a:ln>
                            <a:noFill/>
                          </a:ln>
                          <a:solidFill>
                            <a:schemeClr val="tx1"/>
                          </a:solidFill>
                          <a:effectLst/>
                          <a:latin typeface="Simplified Arabic" pitchFamily="2" charset="-78"/>
                          <a:ea typeface="Times New Roman" pitchFamily="18" charset="0"/>
                          <a:cs typeface="Simplified Arabic" pitchFamily="2" charset="-78"/>
                        </a:rPr>
                        <a:t> </a:t>
                      </a: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lbN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a:t>
                      </a:r>
                      <a:r>
                        <a:rPr kumimoji="0" lang="en-US" sz="1000" b="1" i="1" u="none" strike="noStrike" cap="none" normalizeH="0" baseline="0" smtClean="0">
                          <a:ln>
                            <a:noFill/>
                          </a:ln>
                          <a:solidFill>
                            <a:schemeClr val="tx1"/>
                          </a:solidFill>
                          <a:effectLst/>
                          <a:latin typeface="Simplified Arabic" pitchFamily="2" charset="-78"/>
                          <a:ea typeface="Times New Roman" pitchFamily="18" charset="0"/>
                          <a:cs typeface="Simplified Arabic" pitchFamily="2" charset="-78"/>
                        </a:rPr>
                        <a:t> </a:t>
                      </a: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lb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Prior Probabilities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P(θ</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Price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الحالات المناخية</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Weather Events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Θ</a:t>
                      </a:r>
                      <a:r>
                        <a:rPr kumimoji="0" lang="en-US" sz="1400" b="1" i="1" u="none" strike="noStrike" cap="none" normalizeH="0" baseline="-25000" smtClean="0">
                          <a:ln>
                            <a:noFill/>
                          </a:ln>
                          <a:solidFill>
                            <a:schemeClr val="tx1"/>
                          </a:solidFill>
                          <a:effectLst/>
                          <a:latin typeface="Times New Roman" pitchFamily="18" charset="0"/>
                          <a:cs typeface="Simplified Arabic" pitchFamily="2" charset="-78"/>
                        </a:rPr>
                        <a:t>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349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336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263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190</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0.03</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Favorable</a:t>
                      </a: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جيد</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234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167</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266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145</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0.09</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2.75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240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231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122</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196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148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247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174</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0.05</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Normal</a:t>
                      </a: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عادي</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240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153</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0.10</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192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131</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0.15</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2.75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165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110</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0.10</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137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89</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0.10</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178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142</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0.02</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row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Unfavorable</a:t>
                      </a: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سيئ</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162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123</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0.04</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133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139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105</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2.75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107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117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86</a:t>
                      </a: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0.04</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0.04</a:t>
                      </a: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bl>
          </a:graphicData>
        </a:graphic>
      </p:graphicFrame>
      <p:sp>
        <p:nvSpPr>
          <p:cNvPr id="130207" name="Rectangle 1"/>
          <p:cNvSpPr>
            <a:spLocks noChangeArrowheads="1"/>
          </p:cNvSpPr>
          <p:nvPr/>
        </p:nvSpPr>
        <p:spPr bwMode="auto">
          <a:xfrm>
            <a:off x="609600" y="1905000"/>
            <a:ext cx="8153400" cy="800100"/>
          </a:xfrm>
          <a:prstGeom prst="rect">
            <a:avLst/>
          </a:prstGeom>
          <a:noFill/>
          <a:ln w="9525">
            <a:noFill/>
            <a:miter lim="800000"/>
            <a:headEnd/>
            <a:tailEnd/>
          </a:ln>
        </p:spPr>
        <p:txBody>
          <a:bodyPr anchor="ctr">
            <a:spAutoFit/>
          </a:bodyPr>
          <a:lstStyle/>
          <a:p>
            <a:pPr algn="ctr" rtl="1" eaLnBrk="0" hangingPunct="0"/>
            <a:r>
              <a:rPr lang="ar-SA" sz="1400" b="1">
                <a:solidFill>
                  <a:srgbClr val="0070C0"/>
                </a:solidFill>
                <a:cs typeface="Times New Roman" pitchFamily="18" charset="0"/>
              </a:rPr>
              <a:t>جدول (أ) مصفوفة النتائج في قرار التسميد باعتبار عدم التأكد من الإنتاج ومن أسعار المنتج</a:t>
            </a:r>
            <a:endParaRPr lang="en-US" sz="1400">
              <a:solidFill>
                <a:srgbClr val="0070C0"/>
              </a:solidFill>
            </a:endParaRPr>
          </a:p>
          <a:p>
            <a:pPr algn="ctr" rtl="1" eaLnBrk="0" hangingPunct="0"/>
            <a:r>
              <a:rPr lang="en-US" sz="1400" b="1" i="1">
                <a:solidFill>
                  <a:srgbClr val="0070C0"/>
                </a:solidFill>
                <a:cs typeface="Times New Roman" pitchFamily="18" charset="0"/>
              </a:rPr>
              <a:t>Payoff Matrix for Fertilizer Decision Considering Both Uncertain Yield and Uncertain Price</a:t>
            </a:r>
            <a:endParaRPr lang="en-US" sz="1400">
              <a:solidFill>
                <a:srgbClr val="0070C0"/>
              </a:solidFill>
            </a:endParaRPr>
          </a:p>
          <a:p>
            <a:pPr algn="ctr" rtl="1" eaLnBrk="0" hangingPunct="0"/>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3" y="1676400"/>
          <a:ext cx="7315197" cy="4114801"/>
        </p:xfrm>
        <a:graphic>
          <a:graphicData uri="http://schemas.openxmlformats.org/drawingml/2006/table">
            <a:tbl>
              <a:tblPr rtl="1"/>
              <a:tblGrid>
                <a:gridCol w="1042085"/>
                <a:gridCol w="1081571"/>
                <a:gridCol w="966547"/>
                <a:gridCol w="960538"/>
                <a:gridCol w="3264456"/>
              </a:tblGrid>
              <a:tr h="323636">
                <a:tc gridSpan="4">
                  <a:txBody>
                    <a:bodyPr/>
                    <a:lstStyle/>
                    <a:p>
                      <a:pPr marL="0" marR="0" algn="ctr" rtl="1">
                        <a:spcBef>
                          <a:spcPts val="0"/>
                        </a:spcBef>
                        <a:spcAft>
                          <a:spcPts val="0"/>
                        </a:spcAft>
                      </a:pPr>
                      <a:r>
                        <a:rPr lang="ar-SA" sz="1400" b="1" dirty="0">
                          <a:latin typeface="Times New Roman"/>
                          <a:ea typeface="Times New Roman"/>
                          <a:cs typeface="Simplified Arabic"/>
                        </a:rPr>
                        <a:t>الأفعال </a:t>
                      </a:r>
                      <a:r>
                        <a:rPr lang="en-US" sz="1400" b="1" dirty="0">
                          <a:latin typeface="Times New Roman"/>
                          <a:ea typeface="Times New Roman"/>
                          <a:cs typeface="Simplified Arabic"/>
                        </a:rPr>
                        <a:t>Actions</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ar-SA" sz="1400" b="1" i="1" dirty="0">
                          <a:latin typeface="Times New Roman"/>
                          <a:ea typeface="Times New Roman"/>
                          <a:cs typeface="Simplified Arabic"/>
                        </a:rPr>
                        <a:t>البند </a:t>
                      </a:r>
                      <a:r>
                        <a:rPr lang="en-US" sz="1400" b="1" i="1" dirty="0">
                          <a:latin typeface="Times New Roman"/>
                          <a:ea typeface="Times New Roman"/>
                          <a:cs typeface="Simplified Arabic"/>
                        </a:rPr>
                        <a:t>Item</a:t>
                      </a:r>
                      <a:endParaRPr lang="en-US" sz="1200" dirty="0">
                        <a:latin typeface="Times New Roman"/>
                        <a:ea typeface="Times New Roman"/>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693506">
                <a:tc>
                  <a:txBody>
                    <a:bodyPr/>
                    <a:lstStyle/>
                    <a:p>
                      <a:pPr marL="0" marR="0" algn="ctr" rtl="0">
                        <a:spcBef>
                          <a:spcPts val="0"/>
                        </a:spcBef>
                        <a:spcAft>
                          <a:spcPts val="0"/>
                        </a:spcAft>
                      </a:pPr>
                      <a:r>
                        <a:rPr lang="en-US" sz="1000" b="1" i="1">
                          <a:latin typeface="Times New Roman"/>
                          <a:ea typeface="Times New Roman"/>
                          <a:cs typeface="Simplified Arabic"/>
                        </a:rPr>
                        <a:t>A4</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160 lb</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a:t>
                      </a:r>
                      <a:endParaRPr lang="en-US" sz="1200">
                        <a:latin typeface="Times New Roman"/>
                        <a:ea typeface="Times New Roman"/>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0">
                        <a:spcBef>
                          <a:spcPts val="0"/>
                        </a:spcBef>
                        <a:spcAft>
                          <a:spcPts val="0"/>
                        </a:spcAft>
                      </a:pPr>
                      <a:r>
                        <a:rPr lang="en-US" sz="1000" b="1" i="1">
                          <a:latin typeface="Times New Roman"/>
                          <a:ea typeface="Times New Roman"/>
                          <a:cs typeface="Simplified Arabic"/>
                        </a:rPr>
                        <a:t>A3</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144</a:t>
                      </a:r>
                      <a:r>
                        <a:rPr lang="en-US" sz="1000" b="1" i="1">
                          <a:latin typeface="Simplified Arabic"/>
                          <a:ea typeface="Times New Roman"/>
                        </a:rPr>
                        <a:t> </a:t>
                      </a:r>
                      <a:r>
                        <a:rPr lang="en-US" sz="1000" b="1" i="1">
                          <a:latin typeface="Times New Roman"/>
                          <a:ea typeface="Times New Roman"/>
                          <a:cs typeface="Simplified Arabic"/>
                        </a:rPr>
                        <a:t>lb</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a:t>
                      </a:r>
                      <a:endParaRPr lang="en-US" sz="1200">
                        <a:latin typeface="Times New Roman"/>
                        <a:ea typeface="Times New Roman"/>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0">
                        <a:spcBef>
                          <a:spcPts val="0"/>
                        </a:spcBef>
                        <a:spcAft>
                          <a:spcPts val="0"/>
                        </a:spcAft>
                      </a:pPr>
                      <a:r>
                        <a:rPr lang="en-US" sz="1000" b="1" i="1">
                          <a:latin typeface="Times New Roman"/>
                          <a:ea typeface="Times New Roman"/>
                          <a:cs typeface="Simplified Arabic"/>
                        </a:rPr>
                        <a:t>A2</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110</a:t>
                      </a:r>
                      <a:r>
                        <a:rPr lang="en-US" sz="1000" b="1" i="1">
                          <a:latin typeface="Simplified Arabic"/>
                          <a:ea typeface="Times New Roman"/>
                        </a:rPr>
                        <a:t> </a:t>
                      </a:r>
                      <a:r>
                        <a:rPr lang="en-US" sz="1000" b="1" i="1">
                          <a:latin typeface="Times New Roman"/>
                          <a:ea typeface="Times New Roman"/>
                          <a:cs typeface="Simplified Arabic"/>
                        </a:rPr>
                        <a:t>lb</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a:t>
                      </a:r>
                      <a:endParaRPr lang="en-US" sz="1200">
                        <a:latin typeface="Times New Roman"/>
                        <a:ea typeface="Times New Roman"/>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0">
                        <a:spcBef>
                          <a:spcPts val="0"/>
                        </a:spcBef>
                        <a:spcAft>
                          <a:spcPts val="0"/>
                        </a:spcAft>
                      </a:pPr>
                      <a:r>
                        <a:rPr lang="en-US" sz="1000" b="1" i="1">
                          <a:latin typeface="Times New Roman"/>
                          <a:ea typeface="Times New Roman"/>
                          <a:cs typeface="Simplified Arabic"/>
                        </a:rPr>
                        <a:t>A1</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90</a:t>
                      </a:r>
                      <a:r>
                        <a:rPr lang="en-US" sz="1000" b="1" i="1">
                          <a:latin typeface="Simplified Arabic"/>
                          <a:ea typeface="Times New Roman"/>
                        </a:rPr>
                        <a:t> </a:t>
                      </a:r>
                      <a:r>
                        <a:rPr lang="en-US" sz="1000" b="1" i="1">
                          <a:latin typeface="Times New Roman"/>
                          <a:ea typeface="Times New Roman"/>
                          <a:cs typeface="Simplified Arabic"/>
                        </a:rPr>
                        <a:t>lb</a:t>
                      </a:r>
                      <a:endParaRPr lang="en-US" sz="1200">
                        <a:latin typeface="Times New Roman"/>
                        <a:ea typeface="Times New Roman"/>
                      </a:endParaRPr>
                    </a:p>
                    <a:p>
                      <a:pPr marL="0" marR="0" algn="ctr" rtl="0">
                        <a:spcBef>
                          <a:spcPts val="0"/>
                        </a:spcBef>
                        <a:spcAft>
                          <a:spcPts val="0"/>
                        </a:spcAft>
                      </a:pPr>
                      <a:r>
                        <a:rPr lang="en-US" sz="1000" b="1" i="1">
                          <a:latin typeface="Times New Roman"/>
                          <a:ea typeface="Times New Roman"/>
                          <a:cs typeface="Simplified Arabic"/>
                        </a:rPr>
                        <a:t>$</a:t>
                      </a:r>
                      <a:endParaRPr lang="en-US" sz="1200">
                        <a:latin typeface="Times New Roman"/>
                        <a:ea typeface="Times New Roman"/>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vMerge="1">
                  <a:txBody>
                    <a:bodyPr/>
                    <a:lstStyle/>
                    <a:p>
                      <a:endParaRPr lang="en-US"/>
                    </a:p>
                  </a:txBody>
                  <a:tcPr/>
                </a:tc>
              </a:tr>
              <a:tr h="323636">
                <a:tc>
                  <a:txBody>
                    <a:bodyPr/>
                    <a:lstStyle/>
                    <a:p>
                      <a:pPr marL="0" marR="0" algn="r" rtl="1">
                        <a:spcBef>
                          <a:spcPts val="0"/>
                        </a:spcBef>
                        <a:spcAft>
                          <a:spcPts val="0"/>
                        </a:spcAft>
                      </a:pPr>
                      <a:r>
                        <a:rPr lang="ar-SA" sz="1400">
                          <a:latin typeface="Times New Roman"/>
                          <a:ea typeface="Times New Roman"/>
                          <a:cs typeface="Simplified Arabic"/>
                        </a:rPr>
                        <a:t>85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88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b="1">
                          <a:latin typeface="Times New Roman"/>
                          <a:ea typeface="Times New Roman"/>
                          <a:cs typeface="Simplified Arabic"/>
                        </a:rPr>
                        <a:t>94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67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أقل قيمة للفعل</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323636">
                <a:tc>
                  <a:txBody>
                    <a:bodyPr/>
                    <a:lstStyle/>
                    <a:p>
                      <a:pPr marL="0" marR="0" algn="r" rtl="1">
                        <a:spcBef>
                          <a:spcPts val="0"/>
                        </a:spcBef>
                        <a:spcAft>
                          <a:spcPts val="0"/>
                        </a:spcAft>
                      </a:pPr>
                      <a:r>
                        <a:rPr lang="ar-SA" sz="1400">
                          <a:latin typeface="Times New Roman"/>
                          <a:ea typeface="Times New Roman"/>
                          <a:cs typeface="Simplified Arabic"/>
                        </a:rPr>
                        <a:t>349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336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263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190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أعلى قيمة للفعل</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323636">
                <a:tc>
                  <a:txBody>
                    <a:bodyPr/>
                    <a:lstStyle/>
                    <a:p>
                      <a:pPr marL="0" marR="0" algn="r" rtl="1">
                        <a:spcBef>
                          <a:spcPts val="0"/>
                        </a:spcBef>
                        <a:spcAft>
                          <a:spcPts val="0"/>
                        </a:spcAft>
                      </a:pPr>
                      <a:r>
                        <a:rPr lang="ar-SA" sz="1400">
                          <a:latin typeface="Times New Roman"/>
                          <a:ea typeface="Times New Roman"/>
                          <a:cs typeface="Simplified Arabic"/>
                        </a:rPr>
                        <a:t>205.33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203.60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179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126.93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المتوسط البسيط للفعل</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323636">
                <a:tc>
                  <a:txBody>
                    <a:bodyPr/>
                    <a:lstStyle/>
                    <a:p>
                      <a:pPr marL="0" marR="0" algn="r" rtl="1">
                        <a:spcBef>
                          <a:spcPts val="0"/>
                        </a:spcBef>
                        <a:spcAft>
                          <a:spcPts val="0"/>
                        </a:spcAft>
                      </a:pPr>
                      <a:r>
                        <a:rPr lang="ar-SA" sz="1400">
                          <a:latin typeface="Times New Roman"/>
                          <a:ea typeface="Times New Roman"/>
                          <a:cs typeface="Simplified Arabic"/>
                        </a:rPr>
                        <a:t>207.73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206.36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125.82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القيمة المتوقعة في ظل الإحتمالات المسبقة</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323636">
                <a:tc>
                  <a:txBody>
                    <a:bodyPr/>
                    <a:lstStyle/>
                    <a:p>
                      <a:pPr marL="0" marR="0" algn="r" rtl="1">
                        <a:spcBef>
                          <a:spcPts val="0"/>
                        </a:spcBef>
                        <a:spcAft>
                          <a:spcPts val="0"/>
                        </a:spcAft>
                      </a:pPr>
                      <a:r>
                        <a:rPr lang="ar-SA" sz="1400">
                          <a:latin typeface="Times New Roman"/>
                          <a:ea typeface="Times New Roman"/>
                          <a:cs typeface="Simplified Arabic"/>
                        </a:rPr>
                        <a:t>107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110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117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86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العائد الزيادة باحتمال 0.92</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323636">
                <a:tc>
                  <a:txBody>
                    <a:bodyPr/>
                    <a:lstStyle/>
                    <a:p>
                      <a:pPr marL="0" marR="0" algn="r" rtl="1">
                        <a:spcBef>
                          <a:spcPts val="0"/>
                        </a:spcBef>
                        <a:spcAft>
                          <a:spcPts val="0"/>
                        </a:spcAft>
                      </a:pPr>
                      <a:r>
                        <a:rPr lang="ar-SA" sz="1400">
                          <a:latin typeface="Times New Roman"/>
                          <a:ea typeface="Times New Roman"/>
                          <a:cs typeface="Simplified Arabic"/>
                        </a:rPr>
                        <a:t>175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178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148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spcBef>
                          <a:spcPts val="0"/>
                        </a:spcBef>
                        <a:spcAft>
                          <a:spcPts val="0"/>
                        </a:spcAft>
                      </a:pPr>
                      <a:r>
                        <a:rPr lang="en-US" sz="1400">
                          <a:latin typeface="Times New Roman"/>
                          <a:ea typeface="Times New Roman"/>
                          <a:cs typeface="Simplified Arabic"/>
                        </a:rPr>
                        <a:t>105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العائد الزيادة باحتمال 0.70</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647272">
                <a:tc>
                  <a:txBody>
                    <a:bodyPr/>
                    <a:lstStyle/>
                    <a:p>
                      <a:pPr marL="0" marR="0" algn="r" rtl="1">
                        <a:spcBef>
                          <a:spcPts val="0"/>
                        </a:spcBef>
                        <a:spcAft>
                          <a:spcPts val="0"/>
                        </a:spcAft>
                      </a:pPr>
                      <a:r>
                        <a:rPr lang="ar-SA" sz="1400">
                          <a:latin typeface="Times New Roman"/>
                          <a:ea typeface="Times New Roman"/>
                          <a:cs typeface="Simplified Arabic"/>
                        </a:rPr>
                        <a:t>3959.34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3482.93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1686.57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887.25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a:latin typeface="Times New Roman"/>
                          <a:ea typeface="Times New Roman"/>
                          <a:cs typeface="Simplified Arabic"/>
                        </a:rPr>
                        <a:t>التباين </a:t>
                      </a:r>
                      <a:r>
                        <a:rPr lang="en-US" sz="1100" i="1">
                          <a:latin typeface="Times New Roman"/>
                          <a:ea typeface="Times New Roman"/>
                          <a:cs typeface="Simplified Arabic"/>
                        </a:rPr>
                        <a:t>Variance</a:t>
                      </a:r>
                      <a:r>
                        <a:rPr lang="ar-SA" sz="1100">
                          <a:latin typeface="Times New Roman"/>
                          <a:ea typeface="Times New Roman"/>
                          <a:cs typeface="Simplified Arabic"/>
                        </a:rPr>
                        <a:t> في ظل الإحتمالات المسبقة.</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508571">
                <a:tc>
                  <a:txBody>
                    <a:bodyPr/>
                    <a:lstStyle/>
                    <a:p>
                      <a:pPr marL="0" marR="0" algn="r" rtl="1">
                        <a:spcBef>
                          <a:spcPts val="0"/>
                        </a:spcBef>
                        <a:spcAft>
                          <a:spcPts val="0"/>
                        </a:spcAft>
                      </a:pPr>
                      <a:r>
                        <a:rPr lang="ar-SA" sz="1400">
                          <a:latin typeface="Times New Roman"/>
                          <a:ea typeface="Times New Roman"/>
                          <a:cs typeface="Simplified Arabic"/>
                        </a:rPr>
                        <a:t>62.92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59.02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41.07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400">
                          <a:latin typeface="Times New Roman"/>
                          <a:ea typeface="Times New Roman"/>
                          <a:cs typeface="Simplified Arabic"/>
                        </a:rPr>
                        <a:t>29.79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1100" dirty="0">
                          <a:latin typeface="Times New Roman"/>
                          <a:ea typeface="Times New Roman"/>
                          <a:cs typeface="Simplified Arabic"/>
                        </a:rPr>
                        <a:t>الإنحراف المعياري </a:t>
                      </a:r>
                      <a:r>
                        <a:rPr lang="en-US" sz="1100" i="1" dirty="0">
                          <a:latin typeface="Times New Roman"/>
                          <a:ea typeface="Times New Roman"/>
                          <a:cs typeface="Simplified Arabic"/>
                        </a:rPr>
                        <a:t>Standard</a:t>
                      </a:r>
                      <a:r>
                        <a:rPr lang="en-US" sz="1100" dirty="0">
                          <a:latin typeface="Times New Roman"/>
                          <a:ea typeface="Times New Roman"/>
                          <a:cs typeface="Simplified Arabic"/>
                        </a:rPr>
                        <a:t> </a:t>
                      </a:r>
                      <a:r>
                        <a:rPr lang="en-US" sz="1100" i="1" dirty="0">
                          <a:latin typeface="Times New Roman"/>
                          <a:ea typeface="Times New Roman"/>
                          <a:cs typeface="Simplified Arabic"/>
                        </a:rPr>
                        <a:t>Deviation</a:t>
                      </a:r>
                      <a:r>
                        <a:rPr lang="ar-SA" sz="1100" dirty="0">
                          <a:latin typeface="Times New Roman"/>
                          <a:ea typeface="Times New Roman"/>
                          <a:cs typeface="Simplified Arabic"/>
                        </a:rPr>
                        <a:t> في ظل الإحتمالات المسبقة</a:t>
                      </a:r>
                      <a:endParaRPr lang="en-US" sz="12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bl>
          </a:graphicData>
        </a:graphic>
      </p:graphicFrame>
      <p:sp>
        <p:nvSpPr>
          <p:cNvPr id="3" name="Title 2"/>
          <p:cNvSpPr>
            <a:spLocks noGrp="1"/>
          </p:cNvSpPr>
          <p:nvPr>
            <p:ph type="title"/>
          </p:nvPr>
        </p:nvSpPr>
        <p:spPr/>
        <p:txBody>
          <a:bodyPr>
            <a:normAutofit fontScale="90000"/>
          </a:bodyPr>
          <a:lstStyle/>
          <a:p>
            <a:pPr algn="ctr">
              <a:defRPr/>
            </a:pPr>
            <a:r>
              <a:rPr lang="ar-SA" dirty="0" smtClean="0"/>
              <a:t>جدول (ب) القيم المستخدمة لترتيب الأفعال البديلة لبعض  معايير اتخاذ القرار</a:t>
            </a:r>
            <a:endParaRPr lang="en-US" dirty="0"/>
          </a:p>
        </p:txBody>
      </p:sp>
      <p:sp>
        <p:nvSpPr>
          <p:cNvPr id="4" name="Slide Number Placeholder 3"/>
          <p:cNvSpPr>
            <a:spLocks noGrp="1"/>
          </p:cNvSpPr>
          <p:nvPr>
            <p:ph type="sldNum" sz="quarter" idx="12"/>
          </p:nvPr>
        </p:nvSpPr>
        <p:spPr>
          <a:xfrm>
            <a:off x="8305800" y="6477000"/>
            <a:ext cx="708025" cy="296863"/>
          </a:xfrm>
        </p:spPr>
        <p:txBody>
          <a:bodyPr/>
          <a:lstStyle/>
          <a:p>
            <a:pPr>
              <a:defRPr/>
            </a:pPr>
            <a:fld id="{38DB9130-B0D2-456A-89BE-2F88D1B90B54}" type="slidenum">
              <a:rPr lang="en-US" smtClean="0">
                <a:hlinkClick r:id="rId2" action="ppaction://hlinksldjump"/>
              </a:rPr>
              <a:pPr>
                <a:defRPr/>
              </a:pPr>
              <a:t>159</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81000" y="1219200"/>
            <a:ext cx="8534400" cy="5257800"/>
          </a:xfrm>
        </p:spPr>
        <p:txBody>
          <a:bodyPr/>
          <a:lstStyle/>
          <a:p>
            <a:pPr eaLnBrk="1" hangingPunct="1">
              <a:lnSpc>
                <a:spcPct val="80000"/>
              </a:lnSpc>
            </a:pPr>
            <a:r>
              <a:rPr lang="ar-SA" altLang="en-US" sz="2800" dirty="0" smtClean="0">
                <a:latin typeface="Times New Roman" pitchFamily="18" charset="0"/>
                <a:cs typeface="Times New Roman" pitchFamily="18" charset="0"/>
              </a:rPr>
              <a:t>ان إدارة المزارع هي احد فروع العلوم الاجتماعية (</a:t>
            </a:r>
            <a:r>
              <a:rPr lang="en-US" altLang="en-US" sz="2800" i="1" dirty="0" smtClean="0">
                <a:latin typeface="Times New Roman" pitchFamily="18" charset="0"/>
                <a:cs typeface="Times New Roman" pitchFamily="18" charset="0"/>
              </a:rPr>
              <a:t>Social</a:t>
            </a: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Science</a:t>
            </a:r>
            <a:r>
              <a:rPr lang="ar-SA" altLang="en-US" sz="2800" dirty="0" smtClean="0">
                <a:latin typeface="Times New Roman" pitchFamily="18" charset="0"/>
                <a:cs typeface="Times New Roman" pitchFamily="18" charset="0"/>
              </a:rPr>
              <a:t>)</a:t>
            </a:r>
          </a:p>
          <a:p>
            <a:pPr eaLnBrk="1" hangingPunct="1">
              <a:lnSpc>
                <a:spcPct val="80000"/>
              </a:lnSpc>
            </a:pPr>
            <a:r>
              <a:rPr lang="ar-SA" altLang="en-US" sz="2800" dirty="0" smtClean="0">
                <a:latin typeface="Times New Roman" pitchFamily="18" charset="0"/>
                <a:cs typeface="Times New Roman" pitchFamily="18" charset="0"/>
              </a:rPr>
              <a:t>أن اطار هذا التعريف هو وحدة الإنتاج الزراعي ( المزرعة والمشروع الزراعي)</a:t>
            </a:r>
          </a:p>
          <a:p>
            <a:pPr eaLnBrk="1" hangingPunct="1">
              <a:lnSpc>
                <a:spcPct val="80000"/>
              </a:lnSpc>
            </a:pPr>
            <a:r>
              <a:rPr lang="ar-SA" altLang="en-US" sz="2800" dirty="0" smtClean="0">
                <a:latin typeface="Times New Roman" pitchFamily="18" charset="0"/>
                <a:cs typeface="Times New Roman" pitchFamily="18" charset="0"/>
              </a:rPr>
              <a:t>انه يهتم في هذا الاطار بعمليتي التنظيم والتوزيع للموارد المتاحة من بشرية ومادية تشمل ( الارض، المياه، العمال، وكافة الموارد المتاحة) أي انه يهتم بتوجية الموارد المختلفة والمحدودة للاستخدامات المختلفة التي تتنافس عليها وذلك لتحقيق اهداف وحدة الإنتاج التي قد تشمل بعض أو كل من الاهداف التالية:</a:t>
            </a:r>
          </a:p>
          <a:p>
            <a:pPr marL="623887" indent="-514350" eaLnBrk="1" hangingPunct="1">
              <a:lnSpc>
                <a:spcPct val="80000"/>
              </a:lnSpc>
              <a:buClr>
                <a:srgbClr val="993300"/>
              </a:buClr>
              <a:buFont typeface="+mj-lt"/>
              <a:buAutoNum type="arabicPeriod"/>
            </a:pPr>
            <a:r>
              <a:rPr lang="ar-SA" altLang="en-US" sz="2800" dirty="0" smtClean="0">
                <a:latin typeface="Times New Roman" pitchFamily="18" charset="0"/>
                <a:cs typeface="Times New Roman" pitchFamily="18" charset="0"/>
              </a:rPr>
              <a:t>تحقيق أعلى معدلات الإنتاج من  المزرعة،</a:t>
            </a:r>
          </a:p>
          <a:p>
            <a:pPr marL="623887" indent="-514350" eaLnBrk="1" hangingPunct="1">
              <a:lnSpc>
                <a:spcPct val="80000"/>
              </a:lnSpc>
              <a:buClr>
                <a:srgbClr val="993300"/>
              </a:buClr>
              <a:buFont typeface="+mj-lt"/>
              <a:buAutoNum type="arabicPeriod"/>
            </a:pPr>
            <a:r>
              <a:rPr lang="ar-SA" altLang="en-US" sz="2800" dirty="0" smtClean="0">
                <a:latin typeface="Times New Roman" pitchFamily="18" charset="0"/>
                <a:cs typeface="Times New Roman" pitchFamily="18" charset="0"/>
              </a:rPr>
              <a:t>تحقيق أعلى معدل للدخل المزرعي، </a:t>
            </a:r>
          </a:p>
          <a:p>
            <a:pPr marL="623887" indent="-514350" eaLnBrk="1" hangingPunct="1">
              <a:lnSpc>
                <a:spcPct val="80000"/>
              </a:lnSpc>
              <a:buClr>
                <a:srgbClr val="993300"/>
              </a:buClr>
              <a:buFont typeface="+mj-lt"/>
              <a:buAutoNum type="arabicPeriod"/>
            </a:pPr>
            <a:r>
              <a:rPr lang="ar-SA" altLang="en-US" sz="2800" dirty="0" smtClean="0">
                <a:latin typeface="Times New Roman" pitchFamily="18" charset="0"/>
                <a:cs typeface="Times New Roman" pitchFamily="18" charset="0"/>
              </a:rPr>
              <a:t>تحقيق أعلى معدل للنمو المزرعي،</a:t>
            </a:r>
          </a:p>
          <a:p>
            <a:pPr marL="623887" indent="-514350" eaLnBrk="1" hangingPunct="1">
              <a:lnSpc>
                <a:spcPct val="80000"/>
              </a:lnSpc>
              <a:buClr>
                <a:srgbClr val="993300"/>
              </a:buClr>
              <a:buFont typeface="+mj-lt"/>
              <a:buAutoNum type="arabicPeriod"/>
            </a:pPr>
            <a:r>
              <a:rPr lang="ar-SA" altLang="en-US" sz="2800" dirty="0" smtClean="0">
                <a:latin typeface="Times New Roman" pitchFamily="18" charset="0"/>
                <a:cs typeface="Times New Roman" pitchFamily="18" charset="0"/>
              </a:rPr>
              <a:t>تحقيق الاستقرار الاسري من وحدات الإنتاج وغيرها من الاهداف التي تضعها وحدة الإنتاج.</a:t>
            </a:r>
            <a:endParaRPr lang="en-US" altLang="en-US" sz="2800" dirty="0" smtClean="0">
              <a:latin typeface="Times New Roman" pitchFamily="18" charset="0"/>
              <a:cs typeface="Times New Roman" pitchFamily="18" charset="0"/>
            </a:endParaRPr>
          </a:p>
        </p:txBody>
      </p:sp>
      <p:sp>
        <p:nvSpPr>
          <p:cNvPr id="94210" name="Rectangle 2"/>
          <p:cNvSpPr>
            <a:spLocks noGrp="1" noChangeArrowheads="1"/>
          </p:cNvSpPr>
          <p:nvPr>
            <p:ph type="title"/>
          </p:nvPr>
        </p:nvSpPr>
        <p:spPr>
          <a:xfrm>
            <a:off x="457200" y="457200"/>
            <a:ext cx="8229600" cy="685800"/>
          </a:xfrm>
        </p:spPr>
        <p:txBody>
          <a:bodyPr>
            <a:normAutofit fontScale="90000"/>
          </a:bodyPr>
          <a:lstStyle/>
          <a:p>
            <a:pPr algn="r" eaLnBrk="1" fontAlgn="auto" hangingPunct="1">
              <a:spcAft>
                <a:spcPts val="0"/>
              </a:spcAft>
              <a:defRPr/>
            </a:pPr>
            <a:r>
              <a:rPr lang="ar-SA" sz="3200" dirty="0">
                <a:solidFill>
                  <a:srgbClr val="FF9933"/>
                </a:solidFill>
              </a:rPr>
              <a:t>يمكن استنتاج  من عناصر </a:t>
            </a:r>
            <a:r>
              <a:rPr lang="ar-SA" sz="3200" dirty="0" smtClean="0">
                <a:solidFill>
                  <a:srgbClr val="FF9933"/>
                </a:solidFill>
              </a:rPr>
              <a:t>التعريف المختلفة لعلم ادارة المزرعة الاتي:</a:t>
            </a:r>
            <a:endParaRPr lang="en-US" sz="3200" dirty="0">
              <a:solidFill>
                <a:srgbClr val="FF9933"/>
              </a:solidFill>
            </a:endParaRPr>
          </a:p>
        </p:txBody>
      </p:sp>
    </p:spTree>
    <p:extLst>
      <p:ext uri="{BB962C8B-B14F-4D97-AF65-F5344CB8AC3E}">
        <p14:creationId xmlns:p14="http://schemas.microsoft.com/office/powerpoint/2010/main" val="2600809520"/>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a:spLocks noGrp="1"/>
          </p:cNvSpPr>
          <p:nvPr>
            <p:ph idx="1"/>
          </p:nvPr>
        </p:nvSpPr>
        <p:spPr/>
        <p:txBody>
          <a:bodyPr/>
          <a:lstStyle/>
          <a:p>
            <a:pPr algn="r" rtl="1"/>
            <a:r>
              <a:rPr lang="ar-SA" smtClean="0"/>
              <a:t>حيث أن أقل قيمة لكل فعل عند أقل سعر وأسوأ محصول </a:t>
            </a:r>
            <a:r>
              <a:rPr lang="en-US" i="1" smtClean="0"/>
              <a:t>Lowest Price and unfavorable yield</a:t>
            </a:r>
            <a:r>
              <a:rPr lang="ar-SA" smtClean="0"/>
              <a:t>. وبإتباع طريقة أو معيار </a:t>
            </a:r>
            <a:r>
              <a:rPr lang="en-US" i="1" smtClean="0"/>
              <a:t>Wald</a:t>
            </a:r>
            <a:r>
              <a:rPr lang="ar-SA" smtClean="0"/>
              <a:t>، سنقوم باختيار الفعل </a:t>
            </a:r>
            <a:r>
              <a:rPr lang="en-US" i="1" smtClean="0"/>
              <a:t>A</a:t>
            </a:r>
            <a:r>
              <a:rPr lang="en-US" i="1" baseline="-25000" smtClean="0"/>
              <a:t>2</a:t>
            </a:r>
            <a:r>
              <a:rPr lang="ar-SA" smtClean="0"/>
              <a:t> ( أي استخدام </a:t>
            </a:r>
            <a:r>
              <a:rPr lang="en-US" smtClean="0"/>
              <a:t>110</a:t>
            </a:r>
            <a:r>
              <a:rPr lang="ar-SA" smtClean="0"/>
              <a:t> باوند من النتروجين </a:t>
            </a:r>
            <a:r>
              <a:rPr lang="en-US" i="1" smtClean="0"/>
              <a:t>N</a:t>
            </a:r>
            <a:r>
              <a:rPr lang="ar-SA" smtClean="0"/>
              <a:t> للإيكر ) لأن لهذا الفعل أكبر أقل ناتج </a:t>
            </a:r>
            <a:r>
              <a:rPr lang="en-US" i="1" smtClean="0"/>
              <a:t>largest minimum outcome</a:t>
            </a:r>
            <a:r>
              <a:rPr lang="en-US" smtClean="0"/>
              <a:t> </a:t>
            </a:r>
            <a:r>
              <a:rPr lang="ar-SA" smtClean="0"/>
              <a:t>. </a:t>
            </a:r>
            <a:endParaRPr lang="en-US" smtClean="0"/>
          </a:p>
          <a:p>
            <a:pPr algn="r" rtl="1"/>
            <a:r>
              <a:rPr lang="ar-SA" smtClean="0"/>
              <a:t>هذا المعيار في حقيقة الأمر متحفظ جداً أو متشائم لأنه يعتبر فقط أسوأ النواتج </a:t>
            </a:r>
            <a:r>
              <a:rPr lang="en-US" i="1" smtClean="0"/>
              <a:t>worst</a:t>
            </a:r>
            <a:r>
              <a:rPr lang="en-US" smtClean="0"/>
              <a:t> </a:t>
            </a:r>
            <a:r>
              <a:rPr lang="en-US" i="1" smtClean="0"/>
              <a:t>outcome</a:t>
            </a:r>
            <a:r>
              <a:rPr lang="ar-SA" smtClean="0"/>
              <a:t> ولا ياخذ في الإعتبار الدخول العالية الممكن التحصل عليها مع الأفعال </a:t>
            </a:r>
            <a:r>
              <a:rPr lang="en-US" i="1" smtClean="0"/>
              <a:t>A</a:t>
            </a:r>
            <a:r>
              <a:rPr lang="en-US" i="1" baseline="-25000" smtClean="0"/>
              <a:t>3</a:t>
            </a:r>
            <a:r>
              <a:rPr lang="en-US" smtClean="0"/>
              <a:t>, </a:t>
            </a:r>
            <a:r>
              <a:rPr lang="en-US" i="1" smtClean="0"/>
              <a:t>A</a:t>
            </a:r>
            <a:r>
              <a:rPr lang="en-US" i="1" baseline="-25000" smtClean="0"/>
              <a:t>4</a:t>
            </a:r>
            <a:r>
              <a:rPr lang="ar-SA" smtClean="0"/>
              <a:t> في ظل ظروف عادية أو جيدة بالنسبة للمناخ. </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A911C975-330A-4D34-A9A3-4A762FEFC89B}" type="slidenum">
              <a:rPr lang="en-US" smtClean="0"/>
              <a:pPr>
                <a:defRPr/>
              </a:pPr>
              <a:t>160</a:t>
            </a:fld>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1"/>
          <p:cNvSpPr>
            <a:spLocks noGrp="1"/>
          </p:cNvSpPr>
          <p:nvPr>
            <p:ph idx="1"/>
          </p:nvPr>
        </p:nvSpPr>
        <p:spPr/>
        <p:txBody>
          <a:bodyPr/>
          <a:lstStyle/>
          <a:p>
            <a:pPr algn="r" rtl="1"/>
            <a:r>
              <a:rPr lang="ar-SA" smtClean="0"/>
              <a:t>مثال توضيحي </a:t>
            </a:r>
            <a:r>
              <a:rPr lang="en-US" smtClean="0"/>
              <a:t> </a:t>
            </a:r>
            <a:r>
              <a:rPr lang="ar-SA" smtClean="0"/>
              <a:t>اخر: افترض ان منشاة أعمال (</a:t>
            </a:r>
            <a:r>
              <a:rPr lang="en-US" i="1" smtClean="0"/>
              <a:t>Y</a:t>
            </a:r>
            <a:r>
              <a:rPr lang="ar-SA" smtClean="0"/>
              <a:t>) تواجه أربعة استراتيجيات لاستثماراتها وأربعة قيم للناتج المتوقع من كل استراتيجية كما في المصفوفة الموضحة في جدول (ج) التالي: </a:t>
            </a:r>
          </a:p>
          <a:p>
            <a:pPr algn="r" rtl="1"/>
            <a:endParaRPr lang="ar-SA" smtClean="0"/>
          </a:p>
          <a:p>
            <a:pPr algn="r" rtl="1"/>
            <a:endParaRPr lang="ar-SA" smtClean="0"/>
          </a:p>
          <a:p>
            <a:pPr algn="r" rtl="1"/>
            <a:endParaRPr lang="ar-SA" smtClean="0"/>
          </a:p>
          <a:p>
            <a:pPr algn="r" rtl="1"/>
            <a:endParaRPr lang="ar-SA" smtClean="0"/>
          </a:p>
          <a:p>
            <a:pPr algn="r" rtl="1"/>
            <a:r>
              <a:rPr lang="ar-SA" smtClean="0"/>
              <a:t>أسوا القيم المتوقعة لكل استراتيجية</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2E2D863-345C-44E2-B7EF-10EDA80BDA96}" type="slidenum">
              <a:rPr lang="en-US" smtClean="0"/>
              <a:pPr>
                <a:defRPr/>
              </a:pPr>
              <a:t>161</a:t>
            </a:fld>
            <a:endParaRPr lang="en-US" dirty="0"/>
          </a:p>
        </p:txBody>
      </p:sp>
      <p:graphicFrame>
        <p:nvGraphicFramePr>
          <p:cNvPr id="5" name="Table 4"/>
          <p:cNvGraphicFramePr>
            <a:graphicFrameLocks noGrp="1"/>
          </p:cNvGraphicFramePr>
          <p:nvPr/>
        </p:nvGraphicFramePr>
        <p:xfrm>
          <a:off x="990600" y="2743200"/>
          <a:ext cx="7086600" cy="1866900"/>
        </p:xfrm>
        <a:graphic>
          <a:graphicData uri="http://schemas.openxmlformats.org/drawingml/2006/table">
            <a:tbl>
              <a:tblPr rtl="1"/>
              <a:tblGrid>
                <a:gridCol w="1417637"/>
                <a:gridCol w="1416050"/>
                <a:gridCol w="1417638"/>
                <a:gridCol w="1417637"/>
                <a:gridCol w="1417638"/>
              </a:tblGrid>
              <a:tr h="574675">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القيمة المتوقعة</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11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Times New Roman" pitchFamily="18" charset="0"/>
                          <a:cs typeface="Simplified Arabic" pitchFamily="2" charset="-78"/>
                        </a:rPr>
                        <a:t>الإستراتيجية</a:t>
                      </a:r>
                      <a:r>
                        <a:rPr kumimoji="0" lang="ar-SA" sz="11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Y</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Y</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Y</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Y</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31273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16</a:t>
                      </a: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24</a:t>
                      </a: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a:t>
                      </a: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2667318" y="5029200"/>
          <a:ext cx="5259070" cy="1600200"/>
        </p:xfrm>
        <a:graphic>
          <a:graphicData uri="http://schemas.openxmlformats.org/drawingml/2006/table">
            <a:tbl>
              <a:tblPr rtl="1"/>
              <a:tblGrid>
                <a:gridCol w="2629535"/>
                <a:gridCol w="2629535"/>
              </a:tblGrid>
              <a:tr h="261893">
                <a:tc>
                  <a:txBody>
                    <a:bodyPr/>
                    <a:lstStyle/>
                    <a:p>
                      <a:pPr marL="0" marR="0" algn="ctr" rtl="1">
                        <a:lnSpc>
                          <a:spcPct val="150000"/>
                        </a:lnSpc>
                        <a:spcBef>
                          <a:spcPts val="0"/>
                        </a:spcBef>
                        <a:spcAft>
                          <a:spcPts val="0"/>
                        </a:spcAft>
                      </a:pPr>
                      <a:r>
                        <a:rPr lang="ar-SA" sz="1400" dirty="0">
                          <a:latin typeface="Times New Roman"/>
                          <a:ea typeface="Times New Roman"/>
                          <a:cs typeface="Simplified Arabic"/>
                        </a:rPr>
                        <a:t>الاستراتيجية</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أسوا القيم</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251519">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200" b="1" u="sng" dirty="0" smtClean="0">
                          <a:solidFill>
                            <a:srgbClr val="0070C0"/>
                          </a:solidFill>
                          <a:latin typeface="Times New Roman"/>
                          <a:ea typeface="Times New Roman"/>
                          <a:cs typeface="Simplified Arabic"/>
                        </a:rPr>
                        <a:t>15</a:t>
                      </a:r>
                      <a:endParaRPr lang="ar-SA" sz="1200" b="1" u="sng" dirty="0">
                        <a:solidFill>
                          <a:srgbClr val="0070C0"/>
                        </a:solidFill>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19">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B</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400">
                          <a:latin typeface="Times New Roman"/>
                          <a:ea typeface="Times New Roman"/>
                          <a:cs typeface="Simplified Arabic"/>
                        </a:rPr>
                        <a:t>11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19">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400" dirty="0">
                          <a:latin typeface="Times New Roman"/>
                          <a:ea typeface="Times New Roman"/>
                          <a:cs typeface="Simplified Arabic"/>
                        </a:rPr>
                        <a:t>9</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19">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400" dirty="0">
                          <a:latin typeface="Times New Roman"/>
                          <a:ea typeface="Times New Roman"/>
                          <a:cs typeface="Simplified Arabic"/>
                        </a:rPr>
                        <a:t>6</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1"/>
          <p:cNvSpPr>
            <a:spLocks noGrp="1"/>
          </p:cNvSpPr>
          <p:nvPr>
            <p:ph idx="1"/>
          </p:nvPr>
        </p:nvSpPr>
        <p:spPr/>
        <p:txBody>
          <a:bodyPr/>
          <a:lstStyle/>
          <a:p>
            <a:pPr algn="r" rtl="1"/>
            <a:r>
              <a:rPr lang="ar-SA" smtClean="0"/>
              <a:t>وضمن منطق معيار </a:t>
            </a:r>
            <a:r>
              <a:rPr lang="en-US" i="1" smtClean="0"/>
              <a:t>Wald</a:t>
            </a:r>
            <a:r>
              <a:rPr lang="ar-SA" smtClean="0"/>
              <a:t> تتم المفاضلة بين أسوا القيم المتوقعة لمردود الاستثمار وهي 15 وحدة عندئذ تختار المنشاة الاستراتيجية </a:t>
            </a:r>
            <a:r>
              <a:rPr lang="en-US" i="1" smtClean="0"/>
              <a:t>A</a:t>
            </a:r>
            <a:r>
              <a:rPr lang="ar-SA" smtClean="0"/>
              <a:t>.</a:t>
            </a:r>
            <a:endParaRPr lang="en-US" smtClean="0"/>
          </a:p>
          <a:p>
            <a:pPr algn="r" rtl="1"/>
            <a:r>
              <a:rPr lang="ar-SA" smtClean="0"/>
              <a:t>مؤيدي هذا المعيار يعتقدون أنه معيار مناسب للمواقف التي تكون فيها النواتج </a:t>
            </a:r>
            <a:r>
              <a:rPr lang="en-US" i="1" smtClean="0"/>
              <a:t>Consequences</a:t>
            </a:r>
            <a:r>
              <a:rPr lang="ar-SA" smtClean="0"/>
              <a:t> الخاصة بأسوأ ناتج </a:t>
            </a:r>
            <a:r>
              <a:rPr lang="en-US" i="1" smtClean="0"/>
              <a:t>Worst outcome</a:t>
            </a:r>
            <a:r>
              <a:rPr lang="ar-SA" smtClean="0"/>
              <a:t> غير مرغوب فيها البتة. </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22ECFB8F-5267-4BED-A7E4-4C027B00455F}" type="slidenum">
              <a:rPr lang="en-US" smtClean="0"/>
              <a:pPr>
                <a:defRPr/>
              </a:pPr>
              <a:t>162</a:t>
            </a:fld>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1"/>
          <p:cNvSpPr>
            <a:spLocks noGrp="1"/>
          </p:cNvSpPr>
          <p:nvPr>
            <p:ph idx="1"/>
          </p:nvPr>
        </p:nvSpPr>
        <p:spPr/>
        <p:txBody>
          <a:bodyPr/>
          <a:lstStyle/>
          <a:p>
            <a:pPr algn="r" rtl="1">
              <a:buFont typeface="Wingdings 3" pitchFamily="18" charset="2"/>
              <a:buNone/>
            </a:pPr>
            <a:r>
              <a:rPr lang="ar-SA" b="1" smtClean="0"/>
              <a:t>2. (أفضل –الأفضل) </a:t>
            </a:r>
            <a:r>
              <a:rPr lang="en-US" b="1" smtClean="0">
                <a:solidFill>
                  <a:srgbClr val="00B050"/>
                </a:solidFill>
              </a:rPr>
              <a:t>MaxiMax</a:t>
            </a:r>
            <a:endParaRPr lang="en-US" smtClean="0">
              <a:solidFill>
                <a:srgbClr val="00B050"/>
              </a:solidFill>
            </a:endParaRPr>
          </a:p>
          <a:p>
            <a:pPr algn="r" rtl="1"/>
            <a:r>
              <a:rPr lang="ar-SA" smtClean="0"/>
              <a:t>هذا المعيار معاكس تماماً للمعيار السابق. فالقاعدة أن تتعرف على أحسن ناتج مرغوب فيه </a:t>
            </a:r>
            <a:r>
              <a:rPr lang="en-US" i="1" smtClean="0"/>
              <a:t>Most Desirable Outcome</a:t>
            </a:r>
            <a:r>
              <a:rPr lang="ar-SA" smtClean="0"/>
              <a:t> لكل فعل، واختيار الفعل الذي له أحسن عائد </a:t>
            </a:r>
            <a:r>
              <a:rPr lang="en-US" i="1" smtClean="0"/>
              <a:t>Most Desirable Return</a:t>
            </a:r>
            <a:r>
              <a:rPr lang="ar-SA" smtClean="0"/>
              <a:t>. </a:t>
            </a:r>
          </a:p>
          <a:p>
            <a:pPr algn="r" rtl="1"/>
            <a:r>
              <a:rPr lang="ar-SA" smtClean="0"/>
              <a:t>أعلى مكسب نقدي لكل استخدام للنتروجين من الجدول السابق مبينة في الصف الثاني </a:t>
            </a:r>
            <a:r>
              <a:rPr lang="ar-SA" smtClean="0">
                <a:hlinkClick r:id="rId2" action="ppaction://hlinksldjump"/>
              </a:rPr>
              <a:t>(الجدول ب)</a:t>
            </a:r>
            <a:r>
              <a:rPr lang="ar-SA" smtClean="0"/>
              <a:t> وطبقاً لهذا المعيار سنقوم بإختيار الفعل </a:t>
            </a:r>
            <a:r>
              <a:rPr lang="en-US" i="1" smtClean="0"/>
              <a:t>A</a:t>
            </a:r>
            <a:r>
              <a:rPr lang="en-US" i="1" baseline="-25000" smtClean="0"/>
              <a:t>4</a:t>
            </a:r>
            <a:r>
              <a:rPr lang="ar-SA" smtClean="0"/>
              <a:t> والذي يعني استخدام </a:t>
            </a:r>
            <a:r>
              <a:rPr lang="en-US" smtClean="0"/>
              <a:t>160</a:t>
            </a:r>
            <a:r>
              <a:rPr lang="ar-SA" smtClean="0"/>
              <a:t>باوند من </a:t>
            </a:r>
            <a:r>
              <a:rPr lang="en-US" smtClean="0"/>
              <a:t>N</a:t>
            </a:r>
            <a:r>
              <a:rPr lang="ar-SA" smtClean="0"/>
              <a:t> للإيكر الواحد.</a:t>
            </a:r>
            <a:endParaRPr lang="en-US" smtClean="0"/>
          </a:p>
          <a:p>
            <a:pPr algn="r" rtl="1"/>
            <a:r>
              <a:rPr lang="ar-SA" smtClean="0"/>
              <a:t>وفي الحقيقة أن هذا المعيار متفائل ويعتبر فقط النواتج المفضلة </a:t>
            </a:r>
            <a:r>
              <a:rPr lang="en-US" i="1" smtClean="0"/>
              <a:t>Most desirable outcome</a:t>
            </a:r>
            <a:r>
              <a:rPr lang="ar-SA" smtClean="0"/>
              <a:t>. ويمكن نقد هذا المعيار تماماً كما إنتقدنا سابقة، فهو يَعتبر فقط جزء صغير من المعلومات الموجودة بجدول الناتج </a:t>
            </a:r>
            <a:r>
              <a:rPr lang="en-US" i="1" smtClean="0"/>
              <a:t>Payoff table</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6A73DE5F-231C-4CE0-AEEB-B5D84EF0F79F}" type="slidenum">
              <a:rPr lang="en-US" smtClean="0"/>
              <a:pPr>
                <a:defRPr/>
              </a:pPr>
              <a:t>163</a:t>
            </a:fld>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1"/>
          <p:cNvSpPr>
            <a:spLocks noGrp="1"/>
          </p:cNvSpPr>
          <p:nvPr>
            <p:ph idx="1"/>
          </p:nvPr>
        </p:nvSpPr>
        <p:spPr/>
        <p:txBody>
          <a:bodyPr/>
          <a:lstStyle/>
          <a:p>
            <a:pPr algn="r" rtl="1">
              <a:buFont typeface="Wingdings 3" pitchFamily="18" charset="2"/>
              <a:buNone/>
            </a:pPr>
            <a:r>
              <a:rPr lang="ar-SA" b="1" smtClean="0"/>
              <a:t>مثال اخر باستخدام بيانات الجدول (ج) نحصل علي افضل القيم المتوقعة كالتالي:</a:t>
            </a:r>
          </a:p>
          <a:p>
            <a:pPr algn="r" rtl="1">
              <a:buFont typeface="Wingdings 3" pitchFamily="18" charset="2"/>
              <a:buNone/>
            </a:pPr>
            <a:endParaRPr lang="ar-SA" b="1" smtClean="0"/>
          </a:p>
          <a:p>
            <a:pPr algn="r" rtl="1">
              <a:buFont typeface="Wingdings 3" pitchFamily="18" charset="2"/>
              <a:buNone/>
            </a:pPr>
            <a:endParaRPr lang="ar-SA" b="1" smtClean="0">
              <a:solidFill>
                <a:srgbClr val="00B050"/>
              </a:solidFill>
            </a:endParaRPr>
          </a:p>
          <a:p>
            <a:pPr algn="r" rtl="1">
              <a:buFont typeface="Wingdings 3" pitchFamily="18" charset="2"/>
              <a:buNone/>
            </a:pPr>
            <a:endParaRPr lang="ar-SA" b="1" smtClean="0">
              <a:solidFill>
                <a:srgbClr val="00B050"/>
              </a:solidFill>
            </a:endParaRPr>
          </a:p>
          <a:p>
            <a:pPr algn="r" rtl="1">
              <a:buFont typeface="Wingdings 3" pitchFamily="18" charset="2"/>
              <a:buNone/>
            </a:pPr>
            <a:endParaRPr lang="ar-SA" b="1" smtClean="0">
              <a:solidFill>
                <a:srgbClr val="00B050"/>
              </a:solidFill>
            </a:endParaRPr>
          </a:p>
          <a:p>
            <a:pPr algn="r" rtl="1">
              <a:buFont typeface="Wingdings 3" pitchFamily="18" charset="2"/>
              <a:buNone/>
            </a:pPr>
            <a:endParaRPr lang="ar-SA" b="1" smtClean="0">
              <a:solidFill>
                <a:srgbClr val="00B050"/>
              </a:solidFill>
            </a:endParaRPr>
          </a:p>
          <a:p>
            <a:pPr algn="r" rtl="1">
              <a:buFont typeface="Wingdings 3" pitchFamily="18" charset="2"/>
              <a:buNone/>
            </a:pPr>
            <a:endParaRPr lang="ar-SA" b="1" smtClean="0">
              <a:solidFill>
                <a:srgbClr val="00B050"/>
              </a:solidFill>
            </a:endParaRPr>
          </a:p>
          <a:p>
            <a:pPr algn="r" rtl="1">
              <a:buFont typeface="Wingdings 3" pitchFamily="18" charset="2"/>
              <a:buNone/>
            </a:pPr>
            <a:r>
              <a:rPr lang="ar-SA" smtClean="0"/>
              <a:t>وضمن منطق معيار </a:t>
            </a:r>
            <a:r>
              <a:rPr lang="en-US" i="1" smtClean="0"/>
              <a:t>Wald</a:t>
            </a:r>
            <a:r>
              <a:rPr lang="ar-SA" smtClean="0"/>
              <a:t> تتم المفاضلة بين أفضل القيم المتوقعة لمردود الاستثمار وهي 52 وحدة عندئذ تختار المنشاة الاستراتيجية  </a:t>
            </a:r>
            <a:r>
              <a:rPr lang="en-US" i="1" smtClean="0"/>
              <a:t>A</a:t>
            </a:r>
            <a:r>
              <a:rPr lang="ar-SA" smtClean="0"/>
              <a:t>.</a:t>
            </a:r>
            <a:endParaRPr lang="en-US" smtClean="0">
              <a:solidFill>
                <a:srgbClr val="00B050"/>
              </a:solidFill>
            </a:endParaRP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24C06B2A-8C3E-4BAC-8185-A4D79B682ABD}" type="slidenum">
              <a:rPr lang="en-US" smtClean="0"/>
              <a:pPr>
                <a:defRPr/>
              </a:pPr>
              <a:t>164</a:t>
            </a:fld>
            <a:endParaRPr lang="en-US" dirty="0"/>
          </a:p>
        </p:txBody>
      </p:sp>
      <p:graphicFrame>
        <p:nvGraphicFramePr>
          <p:cNvPr id="5" name="Table 4"/>
          <p:cNvGraphicFramePr>
            <a:graphicFrameLocks noGrp="1"/>
          </p:cNvGraphicFramePr>
          <p:nvPr/>
        </p:nvGraphicFramePr>
        <p:xfrm>
          <a:off x="1066800" y="2438400"/>
          <a:ext cx="7010400" cy="2362200"/>
        </p:xfrm>
        <a:graphic>
          <a:graphicData uri="http://schemas.openxmlformats.org/drawingml/2006/table">
            <a:tbl>
              <a:tblPr rtl="1"/>
              <a:tblGrid>
                <a:gridCol w="3505200"/>
                <a:gridCol w="3505200"/>
              </a:tblGrid>
              <a:tr h="472440">
                <a:tc>
                  <a:txBody>
                    <a:bodyPr/>
                    <a:lstStyle/>
                    <a:p>
                      <a:pPr marL="0" marR="0" algn="ctr" rtl="1">
                        <a:lnSpc>
                          <a:spcPct val="150000"/>
                        </a:lnSpc>
                        <a:spcBef>
                          <a:spcPts val="0"/>
                        </a:spcBef>
                        <a:spcAft>
                          <a:spcPts val="0"/>
                        </a:spcAft>
                      </a:pPr>
                      <a:r>
                        <a:rPr lang="ar-SA" sz="1400" dirty="0">
                          <a:latin typeface="Times New Roman"/>
                          <a:ea typeface="Times New Roman"/>
                          <a:cs typeface="Simplified Arabic"/>
                        </a:rPr>
                        <a:t>الاستراتيجية</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lnSpc>
                          <a:spcPct val="150000"/>
                        </a:lnSpc>
                        <a:spcBef>
                          <a:spcPts val="0"/>
                        </a:spcBef>
                        <a:spcAft>
                          <a:spcPts val="0"/>
                        </a:spcAft>
                      </a:pPr>
                      <a:r>
                        <a:rPr lang="ar-SA" sz="1400" dirty="0">
                          <a:latin typeface="Times New Roman"/>
                          <a:ea typeface="Times New Roman"/>
                          <a:cs typeface="Simplified Arabic"/>
                        </a:rPr>
                        <a:t>أفضل القيم</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472440">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200" b="1" dirty="0" smtClean="0">
                          <a:latin typeface="Times New Roman"/>
                          <a:ea typeface="Times New Roman"/>
                          <a:cs typeface="Simplified Arabic"/>
                        </a:rPr>
                        <a:t>52</a:t>
                      </a:r>
                      <a:endParaRPr lang="ar-SA" sz="1200" b="1" dirty="0">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B</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18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24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ctr" rtl="1">
                        <a:lnSpc>
                          <a:spcPct val="150000"/>
                        </a:lnSpc>
                        <a:spcBef>
                          <a:spcPts val="0"/>
                        </a:spcBef>
                        <a:spcAft>
                          <a:spcPts val="0"/>
                        </a:spcAft>
                      </a:pPr>
                      <a:r>
                        <a:rPr lang="en-US" sz="1400" i="1" dirty="0">
                          <a:latin typeface="Times New Roman"/>
                          <a:ea typeface="Times New Roman"/>
                          <a:cs typeface="Simplified Arabic"/>
                        </a:rPr>
                        <a:t>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dirty="0">
                          <a:latin typeface="Times New Roman"/>
                          <a:ea typeface="Times New Roman"/>
                          <a:cs typeface="Simplified Arabic"/>
                        </a:rPr>
                        <a:t>20</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1"/>
          <p:cNvSpPr>
            <a:spLocks noGrp="1"/>
          </p:cNvSpPr>
          <p:nvPr>
            <p:ph idx="1"/>
          </p:nvPr>
        </p:nvSpPr>
        <p:spPr/>
        <p:txBody>
          <a:bodyPr/>
          <a:lstStyle/>
          <a:p>
            <a:pPr algn="r" rtl="1">
              <a:buFont typeface="Wingdings 3" pitchFamily="18" charset="2"/>
              <a:buNone/>
            </a:pPr>
            <a:r>
              <a:rPr lang="ar-SA" b="1" smtClean="0"/>
              <a:t>3. مبدا السبب غير المكافئ </a:t>
            </a:r>
            <a:r>
              <a:rPr lang="en-US" b="1" i="1" smtClean="0">
                <a:solidFill>
                  <a:srgbClr val="00B050"/>
                </a:solidFill>
              </a:rPr>
              <a:t>Principle of Insufficient Reason</a:t>
            </a:r>
            <a:endParaRPr lang="en-US" smtClean="0">
              <a:solidFill>
                <a:srgbClr val="00B050"/>
              </a:solidFill>
            </a:endParaRPr>
          </a:p>
          <a:p>
            <a:pPr algn="r" rtl="1"/>
            <a:r>
              <a:rPr lang="ar-SA" smtClean="0"/>
              <a:t>يبين أنه إذا كان متخذ القرار لا يعرف الاحتمالات الخاصة بالأحداث البديلة، في هذه الحالة نعامل جميع الأحداث </a:t>
            </a:r>
            <a:r>
              <a:rPr lang="en-US" i="1" smtClean="0"/>
              <a:t>Events</a:t>
            </a:r>
            <a:r>
              <a:rPr lang="ar-SA" smtClean="0"/>
              <a:t> كما لو كان احتمال حدوثهم متساوي ونختار الفعل </a:t>
            </a:r>
            <a:r>
              <a:rPr lang="en-US" i="1" smtClean="0"/>
              <a:t>Action</a:t>
            </a:r>
            <a:r>
              <a:rPr lang="ar-SA" smtClean="0"/>
              <a:t> الذي له أعلى ناتج متوسط مرغوب فيه </a:t>
            </a:r>
            <a:r>
              <a:rPr lang="ar-SA" i="1" smtClean="0"/>
              <a:t>أو</a:t>
            </a:r>
            <a:r>
              <a:rPr lang="en-US" i="1" smtClean="0"/>
              <a:t>Most Desirable Average Outcome</a:t>
            </a:r>
            <a:r>
              <a:rPr lang="ar-SA" smtClean="0"/>
              <a:t>. ولتطبيق ذلك على الأفعال الموجودة بجدول (أ)، فإن المتوسط البسيط حُسب لكل فعل وسُجل في الصف الثالث من جدول (ب ). وهذا  يعتبر مكافئ لوزن الأحداث بتوزيع احتمالي موحّد </a:t>
            </a:r>
            <a:r>
              <a:rPr lang="en-US" i="1" smtClean="0"/>
              <a:t>Uniform</a:t>
            </a:r>
            <a:r>
              <a:rPr lang="ar-SA" smtClean="0"/>
              <a:t>. </a:t>
            </a:r>
          </a:p>
          <a:p>
            <a:pPr algn="r" rtl="1"/>
            <a:r>
              <a:rPr lang="ar-SA" smtClean="0"/>
              <a:t>سوف يتم اختيار الفعل </a:t>
            </a:r>
            <a:r>
              <a:rPr lang="en-US" i="1" smtClean="0"/>
              <a:t>A</a:t>
            </a:r>
            <a:r>
              <a:rPr lang="en-US" i="1" baseline="-25000" smtClean="0"/>
              <a:t>4</a:t>
            </a:r>
            <a:r>
              <a:rPr lang="ar-SA" smtClean="0"/>
              <a:t> طبقاً لهذا المعيار.</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2C9C6A86-D7A5-4B42-981C-65D7FECB819C}" type="slidenum">
              <a:rPr lang="en-US" smtClean="0"/>
              <a:pPr>
                <a:defRPr/>
              </a:pPr>
              <a:t>165</a:t>
            </a:fld>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1"/>
          <p:cNvSpPr>
            <a:spLocks noGrp="1"/>
          </p:cNvSpPr>
          <p:nvPr>
            <p:ph idx="1"/>
          </p:nvPr>
        </p:nvSpPr>
        <p:spPr/>
        <p:txBody>
          <a:bodyPr/>
          <a:lstStyle/>
          <a:p>
            <a:pPr algn="r" rtl="1"/>
            <a:r>
              <a:rPr lang="ar-SA" smtClean="0"/>
              <a:t>وعلى عكس المعيارين السابقين، فإن هذا المعيار يستخدم النواتج </a:t>
            </a:r>
            <a:r>
              <a:rPr lang="en-US" i="1" smtClean="0"/>
              <a:t>Payoffs</a:t>
            </a:r>
            <a:r>
              <a:rPr lang="ar-SA" smtClean="0"/>
              <a:t> الخاصة بكل الأحداث </a:t>
            </a:r>
            <a:r>
              <a:rPr lang="en-US" i="1" smtClean="0"/>
              <a:t>Events</a:t>
            </a:r>
            <a:r>
              <a:rPr lang="ar-SA" smtClean="0"/>
              <a:t> عند حساب درجة الرغبة </a:t>
            </a:r>
            <a:r>
              <a:rPr lang="en-US" i="1" smtClean="0"/>
              <a:t>Desirability</a:t>
            </a:r>
            <a:r>
              <a:rPr lang="ar-SA" smtClean="0"/>
              <a:t> لكل فعل . </a:t>
            </a:r>
          </a:p>
          <a:p>
            <a:pPr algn="r" rtl="1"/>
            <a:r>
              <a:rPr lang="ar-SA" smtClean="0"/>
              <a:t>ولكنه مثل المعيارين السابقين يتجاهل درجة اعتقاد متخذ القرار عن شعوره باحتمالات حدوث أي من الأحداث أكثر من الآخر. </a:t>
            </a:r>
          </a:p>
          <a:p>
            <a:pPr algn="r" rtl="1"/>
            <a:r>
              <a:rPr lang="ar-SA" smtClean="0"/>
              <a:t>بالإضافة أن هذا المعيار لا ياخذ في الاعتبار مدى انتشار </a:t>
            </a:r>
            <a:r>
              <a:rPr lang="en-US" i="1" smtClean="0"/>
              <a:t>dispersion</a:t>
            </a:r>
            <a:r>
              <a:rPr lang="ar-SA" smtClean="0"/>
              <a:t> النواتج  </a:t>
            </a:r>
            <a:r>
              <a:rPr lang="en-US" i="1" smtClean="0"/>
              <a:t>outcomes</a:t>
            </a:r>
            <a:r>
              <a:rPr lang="ar-SA" smtClean="0"/>
              <a:t> باستثناء التي تؤثر على القيمة المتوسطة للفعل. </a:t>
            </a:r>
          </a:p>
          <a:p>
            <a:pPr algn="r" rtl="1"/>
            <a:r>
              <a:rPr lang="ar-SA" smtClean="0"/>
              <a:t>وهكذا يصبح فعلين </a:t>
            </a:r>
            <a:r>
              <a:rPr lang="en-US" i="1" smtClean="0"/>
              <a:t>Two actions</a:t>
            </a:r>
            <a:r>
              <a:rPr lang="ar-SA" smtClean="0"/>
              <a:t> لهما قيمة متوسطة متساوية مرغوبين بنفس الدرجة حتى ولو كان أحدهما له تباين أكثر من النواتج </a:t>
            </a:r>
            <a:r>
              <a:rPr lang="en-US" i="1" smtClean="0"/>
              <a:t>outcomes</a:t>
            </a:r>
            <a:r>
              <a:rPr lang="ar-SA" smtClean="0"/>
              <a:t> الاخري. </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4DFB3ACD-715A-47F4-9796-C33E39033FFC}" type="slidenum">
              <a:rPr lang="en-US" smtClean="0"/>
              <a:pPr>
                <a:defRPr/>
              </a:pPr>
              <a:t>166</a:t>
            </a:fld>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p:cNvSpPr>
            <a:spLocks noGrp="1"/>
          </p:cNvSpPr>
          <p:nvPr>
            <p:ph idx="1"/>
          </p:nvPr>
        </p:nvSpPr>
        <p:spPr/>
        <p:txBody>
          <a:bodyPr/>
          <a:lstStyle/>
          <a:p>
            <a:pPr algn="r" rtl="1"/>
            <a:r>
              <a:rPr lang="ar-SA" smtClean="0"/>
              <a:t>ويسمى هذا المعيار أيضاً بمعيار </a:t>
            </a:r>
            <a:r>
              <a:rPr lang="en-US" i="1" smtClean="0"/>
              <a:t>Laplace </a:t>
            </a:r>
            <a:r>
              <a:rPr lang="ar-SA" smtClean="0"/>
              <a:t>والذي</a:t>
            </a:r>
            <a:r>
              <a:rPr lang="ar-SA" i="1" smtClean="0"/>
              <a:t> </a:t>
            </a:r>
            <a:r>
              <a:rPr lang="ar-SA" smtClean="0"/>
              <a:t>يعرف أيضا بتساوي احتمالات الأحداث غير المعلومة </a:t>
            </a:r>
            <a:r>
              <a:rPr lang="en-US" i="1" smtClean="0"/>
              <a:t>Unknown Equiprobability</a:t>
            </a:r>
            <a:r>
              <a:rPr lang="ar-SA" smtClean="0"/>
              <a:t> أي يفترض احتمالات متساوية لحدوث كل نتيجة ممكنة. </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BA1D2059-96C9-464B-8F23-612D6B291BA0}" type="slidenum">
              <a:rPr lang="en-US" smtClean="0"/>
              <a:pPr>
                <a:defRPr/>
              </a:pPr>
              <a:t>167</a:t>
            </a:fld>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1"/>
          <p:cNvSpPr>
            <a:spLocks noGrp="1"/>
          </p:cNvSpPr>
          <p:nvPr>
            <p:ph idx="1"/>
          </p:nvPr>
        </p:nvSpPr>
        <p:spPr/>
        <p:txBody>
          <a:bodyPr/>
          <a:lstStyle/>
          <a:p>
            <a:pPr algn="r" rtl="1">
              <a:buFont typeface="Wingdings 3" pitchFamily="18" charset="2"/>
              <a:buNone/>
            </a:pPr>
            <a:r>
              <a:rPr lang="ar-SA" b="1" smtClean="0"/>
              <a:t>معيار </a:t>
            </a:r>
            <a:r>
              <a:rPr lang="en-US" b="1" i="1" smtClean="0"/>
              <a:t>Laplace</a:t>
            </a:r>
            <a:endParaRPr lang="en-US" smtClean="0"/>
          </a:p>
          <a:p>
            <a:pPr algn="r" rtl="1"/>
            <a:r>
              <a:rPr lang="ar-SA" smtClean="0"/>
              <a:t>يعرف أيضا بتساوي احتمالات الأحداث غير المعلومة </a:t>
            </a:r>
            <a:r>
              <a:rPr lang="en-US" i="1" smtClean="0"/>
              <a:t>Unknown Equi-probability</a:t>
            </a:r>
            <a:r>
              <a:rPr lang="ar-SA" smtClean="0"/>
              <a:t> أي يفترض احتمالات متساوية لحدوث كل نتيجة ممكنة. </a:t>
            </a:r>
          </a:p>
          <a:p>
            <a:pPr algn="r" rtl="1"/>
            <a:r>
              <a:rPr lang="ar-SA" smtClean="0"/>
              <a:t>ويطبق هذا المعيار في حالة عدم توفر أية معلومات عن احتمال لحدوث الحالة ومتخذ القرار هنا عند استخدام هذا الأسلوب قد يختار البديل الذي يحقق له أكبر متوسط مرجح للعائد. </a:t>
            </a:r>
          </a:p>
          <a:p>
            <a:pPr algn="r" rtl="1"/>
            <a:r>
              <a:rPr lang="ar-SA" smtClean="0"/>
              <a:t>ان تحديد قيم احتمال حدوث النتائج يتوقف على عدد البدائل ونتائجها التي يمكن حصرها من قبل متخذ القرار </a:t>
            </a:r>
          </a:p>
          <a:p>
            <a:pPr algn="r" rtl="1"/>
            <a:r>
              <a:rPr lang="ar-SA" smtClean="0"/>
              <a:t>إذا أخذنا المثال السابق في الجدول ( ج) يمكن تحديد متوسط القيم لكل استراتيجية أولا ثم يفاضل بين المتوسطات كما في الجدول التالي:</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FD57416-B29F-4880-878A-A75DA77CEC5B}" type="slidenum">
              <a:rPr lang="en-US" smtClean="0"/>
              <a:pPr>
                <a:defRPr/>
              </a:pPr>
              <a:t>168</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85798" y="1524000"/>
          <a:ext cx="7772402" cy="4082991"/>
        </p:xfrm>
        <a:graphic>
          <a:graphicData uri="http://schemas.openxmlformats.org/drawingml/2006/table">
            <a:tbl>
              <a:tblPr rtl="1"/>
              <a:tblGrid>
                <a:gridCol w="1981199"/>
                <a:gridCol w="3474720"/>
                <a:gridCol w="2316483"/>
              </a:tblGrid>
              <a:tr h="685804">
                <a:tc>
                  <a:txBody>
                    <a:bodyPr/>
                    <a:lstStyle/>
                    <a:p>
                      <a:pPr marL="0" marR="0" algn="ctr" rtl="1">
                        <a:lnSpc>
                          <a:spcPct val="150000"/>
                        </a:lnSpc>
                        <a:spcBef>
                          <a:spcPts val="0"/>
                        </a:spcBef>
                        <a:spcAft>
                          <a:spcPts val="0"/>
                        </a:spcAft>
                      </a:pPr>
                      <a:r>
                        <a:rPr lang="ar-SA" sz="1400" b="1" i="1" dirty="0">
                          <a:latin typeface="Times New Roman"/>
                          <a:ea typeface="Times New Roman"/>
                          <a:cs typeface="Simplified Arabic"/>
                        </a:rPr>
                        <a:t>الاستراتيجية</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lnSpc>
                          <a:spcPct val="150000"/>
                        </a:lnSpc>
                        <a:spcBef>
                          <a:spcPts val="0"/>
                        </a:spcBef>
                        <a:spcAft>
                          <a:spcPts val="0"/>
                        </a:spcAft>
                      </a:pP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lnSpc>
                          <a:spcPct val="150000"/>
                        </a:lnSpc>
                        <a:spcBef>
                          <a:spcPts val="0"/>
                        </a:spcBef>
                        <a:spcAft>
                          <a:spcPts val="0"/>
                        </a:spcAft>
                      </a:pPr>
                      <a:r>
                        <a:rPr lang="ar-SA" sz="1400" b="1" i="1">
                          <a:latin typeface="Times New Roman"/>
                          <a:ea typeface="Times New Roman"/>
                          <a:cs typeface="Simplified Arabic"/>
                        </a:rPr>
                        <a:t>المتوسط</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1376015">
                <a:tc>
                  <a:txBody>
                    <a:bodyPr/>
                    <a:lstStyle/>
                    <a:p>
                      <a:pPr marL="0" marR="0" algn="ctr" rtl="1">
                        <a:lnSpc>
                          <a:spcPct val="150000"/>
                        </a:lnSpc>
                        <a:spcBef>
                          <a:spcPts val="0"/>
                        </a:spcBef>
                        <a:spcAft>
                          <a:spcPts val="0"/>
                        </a:spcAft>
                      </a:pPr>
                      <a:r>
                        <a:rPr lang="en-US" sz="1400" b="1" i="1">
                          <a:latin typeface="Times New Roman"/>
                          <a:ea typeface="Times New Roman"/>
                          <a:cs typeface="Simplified Arabic"/>
                        </a:rPr>
                        <a:t>A</a:t>
                      </a: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marL="0" marR="0" algn="justLow" rtl="1">
                        <a:lnSpc>
                          <a:spcPct val="150000"/>
                        </a:lnSpc>
                        <a:spcBef>
                          <a:spcPts val="0"/>
                        </a:spcBef>
                        <a:spcAft>
                          <a:spcPts val="0"/>
                        </a:spcAft>
                      </a:pPr>
                      <a:endParaRPr lang="ar-SA" sz="1400" dirty="0">
                        <a:latin typeface="Times New Roman"/>
                        <a:ea typeface="Times New Roman"/>
                        <a:cs typeface="Simplified Arabic"/>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27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617">
                <a:tc>
                  <a:txBody>
                    <a:bodyPr/>
                    <a:lstStyle/>
                    <a:p>
                      <a:pPr marL="0" marR="0" algn="ctr" rtl="1">
                        <a:lnSpc>
                          <a:spcPct val="150000"/>
                        </a:lnSpc>
                        <a:spcBef>
                          <a:spcPts val="0"/>
                        </a:spcBef>
                        <a:spcAft>
                          <a:spcPts val="0"/>
                        </a:spcAft>
                      </a:pPr>
                      <a:r>
                        <a:rPr lang="en-US" sz="1400" b="1" i="1">
                          <a:latin typeface="Times New Roman"/>
                          <a:ea typeface="Times New Roman"/>
                          <a:cs typeface="Simplified Arabic"/>
                        </a:rPr>
                        <a:t>B</a:t>
                      </a: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marL="0" marR="0" algn="justLow" rtl="1">
                        <a:lnSpc>
                          <a:spcPct val="150000"/>
                        </a:lnSpc>
                        <a:spcBef>
                          <a:spcPts val="0"/>
                        </a:spcBef>
                        <a:spcAft>
                          <a:spcPts val="0"/>
                        </a:spcAft>
                      </a:pPr>
                      <a:endParaRPr lang="ar-SA" sz="1400">
                        <a:latin typeface="Times New Roman"/>
                        <a:ea typeface="Times New Roman"/>
                        <a:cs typeface="Simplified Arabic"/>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15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938">
                <a:tc>
                  <a:txBody>
                    <a:bodyPr/>
                    <a:lstStyle/>
                    <a:p>
                      <a:pPr marL="0" marR="0" algn="ctr" rtl="1">
                        <a:lnSpc>
                          <a:spcPct val="150000"/>
                        </a:lnSpc>
                        <a:spcBef>
                          <a:spcPts val="0"/>
                        </a:spcBef>
                        <a:spcAft>
                          <a:spcPts val="0"/>
                        </a:spcAft>
                      </a:pPr>
                      <a:r>
                        <a:rPr lang="en-US" sz="1400" b="1" i="1">
                          <a:latin typeface="Times New Roman"/>
                          <a:ea typeface="Times New Roman"/>
                          <a:cs typeface="Simplified Arabic"/>
                        </a:rPr>
                        <a:t>C</a:t>
                      </a: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marL="0" marR="0" algn="justLow" rtl="1">
                        <a:lnSpc>
                          <a:spcPct val="150000"/>
                        </a:lnSpc>
                        <a:spcBef>
                          <a:spcPts val="0"/>
                        </a:spcBef>
                        <a:spcAft>
                          <a:spcPts val="0"/>
                        </a:spcAft>
                      </a:pPr>
                      <a:endParaRPr lang="ar-SA" sz="1400">
                        <a:latin typeface="Times New Roman"/>
                        <a:ea typeface="Times New Roman"/>
                        <a:cs typeface="Simplified Arabic"/>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14.5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617">
                <a:tc>
                  <a:txBody>
                    <a:bodyPr/>
                    <a:lstStyle/>
                    <a:p>
                      <a:pPr marL="0" marR="0" algn="ctr" rtl="1">
                        <a:lnSpc>
                          <a:spcPct val="150000"/>
                        </a:lnSpc>
                        <a:spcBef>
                          <a:spcPts val="0"/>
                        </a:spcBef>
                        <a:spcAft>
                          <a:spcPts val="0"/>
                        </a:spcAft>
                      </a:pPr>
                      <a:r>
                        <a:rPr lang="en-US" sz="1400" b="1" i="1">
                          <a:latin typeface="Times New Roman"/>
                          <a:ea typeface="Times New Roman"/>
                          <a:cs typeface="Simplified Arabic"/>
                        </a:rPr>
                        <a:t>D</a:t>
                      </a: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marL="0" marR="0" algn="justLow" rtl="1">
                        <a:lnSpc>
                          <a:spcPct val="150000"/>
                        </a:lnSpc>
                        <a:spcBef>
                          <a:spcPts val="0"/>
                        </a:spcBef>
                        <a:spcAft>
                          <a:spcPts val="0"/>
                        </a:spcAft>
                      </a:pPr>
                      <a:endParaRPr lang="ar-SA" sz="1400">
                        <a:latin typeface="Times New Roman"/>
                        <a:ea typeface="Times New Roman"/>
                        <a:cs typeface="Simplified Arabic"/>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dirty="0">
                          <a:latin typeface="Times New Roman"/>
                          <a:ea typeface="Times New Roman"/>
                          <a:cs typeface="Simplified Arabic"/>
                        </a:rPr>
                        <a:t>13.75</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DA1468BA-ADB3-4BB9-A48C-C0A5B1749C98}" type="slidenum">
              <a:rPr lang="en-US" smtClean="0"/>
              <a:pPr>
                <a:defRPr/>
              </a:pPr>
              <a:t>169</a:t>
            </a:fld>
            <a:endParaRPr lang="en-US" dirty="0"/>
          </a:p>
        </p:txBody>
      </p:sp>
      <p:graphicFrame>
        <p:nvGraphicFramePr>
          <p:cNvPr id="36866" name="Object 2"/>
          <p:cNvGraphicFramePr>
            <a:graphicFrameLocks noChangeAspect="1"/>
          </p:cNvGraphicFramePr>
          <p:nvPr/>
        </p:nvGraphicFramePr>
        <p:xfrm>
          <a:off x="3124200" y="2362200"/>
          <a:ext cx="3048000" cy="609600"/>
        </p:xfrm>
        <a:graphic>
          <a:graphicData uri="http://schemas.openxmlformats.org/presentationml/2006/ole">
            <mc:AlternateContent xmlns:mc="http://schemas.openxmlformats.org/markup-compatibility/2006">
              <mc:Choice xmlns:v="urn:schemas-microsoft-com:vml" Requires="v">
                <p:oleObj spid="_x0000_s37178" name="Equation" r:id="rId3" imgW="1524000" imgH="609600" progId="Equation.3">
                  <p:embed/>
                </p:oleObj>
              </mc:Choice>
              <mc:Fallback>
                <p:oleObj name="Equation" r:id="rId3" imgW="1524000" imgH="609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3048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3124200" y="3657600"/>
          <a:ext cx="3200400" cy="609600"/>
        </p:xfrm>
        <a:graphic>
          <a:graphicData uri="http://schemas.openxmlformats.org/presentationml/2006/ole">
            <mc:AlternateContent xmlns:mc="http://schemas.openxmlformats.org/markup-compatibility/2006">
              <mc:Choice xmlns:v="urn:schemas-microsoft-com:vml" Requires="v">
                <p:oleObj spid="_x0000_s37179" name="Equation" r:id="rId5" imgW="1409700" imgH="609600" progId="Equation.3">
                  <p:embed/>
                </p:oleObj>
              </mc:Choice>
              <mc:Fallback>
                <p:oleObj name="Equation" r:id="rId5" imgW="1409700" imgH="609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657600"/>
                        <a:ext cx="3200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3429000" y="4343400"/>
          <a:ext cx="2590800" cy="609600"/>
        </p:xfrm>
        <a:graphic>
          <a:graphicData uri="http://schemas.openxmlformats.org/presentationml/2006/ole">
            <mc:AlternateContent xmlns:mc="http://schemas.openxmlformats.org/markup-compatibility/2006">
              <mc:Choice xmlns:v="urn:schemas-microsoft-com:vml" Requires="v">
                <p:oleObj spid="_x0000_s37180" name="Equation" r:id="rId7" imgW="1371600" imgH="609600" progId="Equation.3">
                  <p:embed/>
                </p:oleObj>
              </mc:Choice>
              <mc:Fallback>
                <p:oleObj name="Equation" r:id="rId7" imgW="1371600" imgH="609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343400"/>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5"/>
          <p:cNvGraphicFramePr>
            <a:graphicFrameLocks noChangeAspect="1"/>
          </p:cNvGraphicFramePr>
          <p:nvPr/>
        </p:nvGraphicFramePr>
        <p:xfrm>
          <a:off x="3352800" y="4953000"/>
          <a:ext cx="2819400" cy="609600"/>
        </p:xfrm>
        <a:graphic>
          <a:graphicData uri="http://schemas.openxmlformats.org/presentationml/2006/ole">
            <mc:AlternateContent xmlns:mc="http://schemas.openxmlformats.org/markup-compatibility/2006">
              <mc:Choice xmlns:v="urn:schemas-microsoft-com:vml" Requires="v">
                <p:oleObj spid="_x0000_s37181" name="Equation" r:id="rId9" imgW="1358900" imgH="609600" progId="Equation.3">
                  <p:embed/>
                </p:oleObj>
              </mc:Choice>
              <mc:Fallback>
                <p:oleObj name="Equation" r:id="rId9" imgW="1358900" imgH="609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953000"/>
                        <a:ext cx="2819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6" name="Rectangle 9"/>
          <p:cNvSpPr>
            <a:spLocks noChangeArrowheads="1"/>
          </p:cNvSpPr>
          <p:nvPr/>
        </p:nvSpPr>
        <p:spPr bwMode="auto">
          <a:xfrm>
            <a:off x="990600" y="5638800"/>
            <a:ext cx="7924800" cy="708025"/>
          </a:xfrm>
          <a:prstGeom prst="rect">
            <a:avLst/>
          </a:prstGeom>
          <a:noFill/>
          <a:ln w="9525">
            <a:noFill/>
            <a:miter lim="800000"/>
            <a:headEnd/>
            <a:tailEnd/>
          </a:ln>
        </p:spPr>
        <p:txBody>
          <a:bodyPr>
            <a:spAutoFit/>
          </a:bodyPr>
          <a:lstStyle/>
          <a:p>
            <a:pPr algn="r" rtl="1"/>
            <a:r>
              <a:rPr lang="ar-SA" sz="2000"/>
              <a:t>وبعد تحديد المتوسط لكل استراتيجية يتم اختيار أفضل استراتيجية  (اكبر متوسط) وفي هذه الحالة يختار متخذ القرار الاستراتيجية (</a:t>
            </a:r>
            <a:r>
              <a:rPr lang="en-US" sz="2000" i="1"/>
              <a:t>A</a:t>
            </a:r>
            <a:r>
              <a:rPr lang="ar-SA" sz="2000"/>
              <a:t>) لأنها تحقق أعلى عائد ممكن وهو 27 وحدة</a:t>
            </a: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2400" y="762000"/>
            <a:ext cx="8686800" cy="5257800"/>
          </a:xfrm>
        </p:spPr>
        <p:txBody>
          <a:bodyPr/>
          <a:lstStyle/>
          <a:p>
            <a:pPr marL="609600" indent="-609600" eaLnBrk="1" hangingPunct="1">
              <a:lnSpc>
                <a:spcPct val="90000"/>
              </a:lnSpc>
              <a:defRPr/>
            </a:pPr>
            <a:r>
              <a:rPr lang="ar-SA" sz="2400" dirty="0" smtClean="0"/>
              <a:t>يمكن تصنيف القرارات المصنوعة من مديري المزارع بالعديد من الطرق، إحداها أن تعتبر القرارات إما تنظيمية </a:t>
            </a:r>
            <a:r>
              <a:rPr lang="en-US" sz="2000" i="1" dirty="0" smtClean="0"/>
              <a:t>Organizational</a:t>
            </a:r>
            <a:r>
              <a:rPr lang="ar-SA" sz="2400" dirty="0" smtClean="0"/>
              <a:t> أو تشغيلية </a:t>
            </a:r>
            <a:r>
              <a:rPr lang="en-US" sz="2000" i="1" dirty="0" smtClean="0"/>
              <a:t>Operational</a:t>
            </a:r>
            <a:r>
              <a:rPr lang="ar-SA" sz="2400" dirty="0" smtClean="0"/>
              <a:t>.</a:t>
            </a:r>
          </a:p>
          <a:p>
            <a:pPr marL="609600" indent="-609600" eaLnBrk="1" hangingPunct="1">
              <a:lnSpc>
                <a:spcPct val="90000"/>
              </a:lnSpc>
              <a:defRPr/>
            </a:pPr>
            <a:r>
              <a:rPr lang="ar-SA" sz="2400" b="1" dirty="0" smtClean="0"/>
              <a:t>القرارات التنظيمية</a:t>
            </a:r>
            <a:r>
              <a:rPr lang="ar-SA" sz="2400" dirty="0" smtClean="0"/>
              <a:t> هي الخاصة بعمل خطط العمل التجاري </a:t>
            </a:r>
            <a:r>
              <a:rPr lang="en-US" sz="2400" i="1" dirty="0" smtClean="0"/>
              <a:t>Business</a:t>
            </a:r>
            <a:r>
              <a:rPr lang="ar-SA" sz="2400" dirty="0" smtClean="0"/>
              <a:t>، الحصول على الموارد الضرورية وتنفيذ الخطة ككل. من أمثلة هذه القرارات: ماهي مساحة الأرض اللازم شرائها أو إيجارها؟ ما هو حجم رأس المال المفترض.</a:t>
            </a:r>
          </a:p>
          <a:p>
            <a:pPr marL="609600" indent="-609600" eaLnBrk="1" hangingPunct="1">
              <a:lnSpc>
                <a:spcPct val="90000"/>
              </a:lnSpc>
              <a:defRPr/>
            </a:pPr>
            <a:r>
              <a:rPr lang="ar-SA" sz="2400" b="1" dirty="0" smtClean="0"/>
              <a:t>القرارات التشغيلية </a:t>
            </a:r>
            <a:r>
              <a:rPr lang="ar-SA" sz="2400" dirty="0" smtClean="0"/>
              <a:t>هي الخاصة بتنفيذ القرارات والخطط المزرعية. ومثل هذا النوع من القرارات يكون يومياً أو أسبوعياً أو شهرياً وكلما احتاجها الإنتاج الزراعي. ومن أمثلتها القرارات الخاصة بإختيار الأسمدة والبذور وتغيير العلائق الحيوانية واختيار مواعيد الزراعة والحصاد والقرارات التسويقية المختلفة وجداول الأعمال اليومية. </a:t>
            </a:r>
          </a:p>
          <a:p>
            <a:pPr>
              <a:buFont typeface="Wingdings 3" pitchFamily="18" charset="2"/>
              <a:buNone/>
              <a:defRPr/>
            </a:pPr>
            <a:r>
              <a:rPr lang="ar-SA" sz="2400" dirty="0" smtClean="0"/>
              <a:t>وللقرارات العديد من الملامح وهي:</a:t>
            </a:r>
            <a:endParaRPr lang="en-US" sz="2400" dirty="0" smtClean="0"/>
          </a:p>
          <a:p>
            <a:pPr marL="566737" indent="-457200">
              <a:buFont typeface="+mj-lt"/>
              <a:buAutoNum type="arabicPeriod"/>
              <a:defRPr/>
            </a:pPr>
            <a:r>
              <a:rPr lang="ar-SA" sz="2400" dirty="0" smtClean="0"/>
              <a:t> الأهمية </a:t>
            </a:r>
            <a:r>
              <a:rPr lang="en-US" sz="2400" i="1" dirty="0" smtClean="0"/>
              <a:t>Importance</a:t>
            </a:r>
            <a:r>
              <a:rPr lang="ar-SA" sz="2400" dirty="0" smtClean="0"/>
              <a:t>.</a:t>
            </a:r>
            <a:endParaRPr lang="en-US" sz="2400" dirty="0" smtClean="0"/>
          </a:p>
          <a:p>
            <a:pPr marL="566737" indent="-457200">
              <a:buFont typeface="+mj-lt"/>
              <a:buAutoNum type="arabicPeriod"/>
              <a:defRPr/>
            </a:pPr>
            <a:r>
              <a:rPr lang="ar-SA" sz="2400" dirty="0" smtClean="0"/>
              <a:t>التكرارية </a:t>
            </a:r>
            <a:r>
              <a:rPr lang="en-US" sz="2400" i="1" dirty="0" smtClean="0"/>
              <a:t>Frequency</a:t>
            </a:r>
            <a:r>
              <a:rPr lang="ar-SA" sz="2400" dirty="0" smtClean="0"/>
              <a:t>.</a:t>
            </a:r>
            <a:endParaRPr lang="en-US" sz="2400" dirty="0" smtClean="0"/>
          </a:p>
          <a:p>
            <a:pPr marL="566737" indent="-457200">
              <a:buFont typeface="+mj-lt"/>
              <a:buAutoNum type="arabicPeriod"/>
              <a:defRPr/>
            </a:pPr>
            <a:r>
              <a:rPr lang="ar-SA" sz="2400" dirty="0" smtClean="0"/>
              <a:t>الحتمية </a:t>
            </a:r>
            <a:r>
              <a:rPr lang="en-US" sz="2400" i="1" dirty="0" smtClean="0"/>
              <a:t>Imminence</a:t>
            </a:r>
            <a:r>
              <a:rPr lang="ar-SA" sz="2400" dirty="0" smtClean="0"/>
              <a:t>. </a:t>
            </a:r>
            <a:endParaRPr lang="en-US" sz="2400" dirty="0" smtClean="0"/>
          </a:p>
          <a:p>
            <a:pPr marL="566737" indent="-457200">
              <a:buFont typeface="+mj-lt"/>
              <a:buAutoNum type="arabicPeriod"/>
              <a:defRPr/>
            </a:pPr>
            <a:r>
              <a:rPr lang="ar-SA" sz="2400" dirty="0" smtClean="0"/>
              <a:t>العكسية </a:t>
            </a:r>
            <a:r>
              <a:rPr lang="en-US" sz="2400" dirty="0" smtClean="0"/>
              <a:t>Revocability</a:t>
            </a:r>
            <a:r>
              <a:rPr lang="ar-SA" sz="2400" dirty="0" smtClean="0"/>
              <a:t>              	</a:t>
            </a:r>
            <a:endParaRPr lang="en-US" sz="2400" dirty="0" smtClean="0"/>
          </a:p>
          <a:p>
            <a:pPr marL="566737" indent="-457200">
              <a:buFont typeface="+mj-lt"/>
              <a:buAutoNum type="arabicPeriod"/>
              <a:defRPr/>
            </a:pPr>
            <a:r>
              <a:rPr lang="ar-SA" sz="2400" dirty="0" smtClean="0"/>
              <a:t>عدد البدائل المتاحة </a:t>
            </a:r>
            <a:r>
              <a:rPr lang="en-US" sz="2400" dirty="0" smtClean="0"/>
              <a:t>   </a:t>
            </a:r>
            <a:r>
              <a:rPr lang="en-US" sz="2400" i="1" dirty="0" smtClean="0"/>
              <a:t>  Number of available alternatives</a:t>
            </a:r>
            <a:endParaRPr lang="en-US" sz="2300" dirty="0" smtClean="0">
              <a:cs typeface="Arial" charset="0"/>
            </a:endParaRPr>
          </a:p>
        </p:txBody>
      </p:sp>
      <p:sp>
        <p:nvSpPr>
          <p:cNvPr id="91138" name="Rectangle 2"/>
          <p:cNvSpPr>
            <a:spLocks noGrp="1" noChangeArrowheads="1"/>
          </p:cNvSpPr>
          <p:nvPr>
            <p:ph type="title"/>
          </p:nvPr>
        </p:nvSpPr>
        <p:spPr>
          <a:xfrm>
            <a:off x="609600" y="228600"/>
            <a:ext cx="8229600" cy="685800"/>
          </a:xfrm>
        </p:spPr>
        <p:txBody>
          <a:bodyPr/>
          <a:lstStyle/>
          <a:p>
            <a:pPr algn="ctr" eaLnBrk="1" fontAlgn="auto" hangingPunct="1">
              <a:spcAft>
                <a:spcPts val="0"/>
              </a:spcAft>
              <a:defRPr/>
            </a:pPr>
            <a:r>
              <a:rPr lang="ar-SA" sz="2800" dirty="0" smtClean="0">
                <a:solidFill>
                  <a:srgbClr val="FF9933"/>
                </a:solidFill>
                <a:latin typeface="Times New Roman" pitchFamily="18" charset="0"/>
                <a:cs typeface="Times New Roman" pitchFamily="18" charset="0"/>
              </a:rPr>
              <a:t>تــصـنيـف </a:t>
            </a:r>
            <a:r>
              <a:rPr lang="ar-SA" sz="2800" dirty="0">
                <a:solidFill>
                  <a:srgbClr val="FF9933"/>
                </a:solidFill>
                <a:latin typeface="Times New Roman" pitchFamily="18" charset="0"/>
                <a:cs typeface="Times New Roman" pitchFamily="18" charset="0"/>
              </a:rPr>
              <a:t>الــــقـرارات </a:t>
            </a:r>
            <a:r>
              <a:rPr lang="ar-SA" sz="2800" dirty="0" smtClean="0">
                <a:solidFill>
                  <a:srgbClr val="FF9933"/>
                </a:solidFill>
                <a:latin typeface="Times New Roman" pitchFamily="18" charset="0"/>
                <a:cs typeface="Times New Roman" pitchFamily="18" charset="0"/>
              </a:rPr>
              <a:t>الإدارية</a:t>
            </a: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567645508"/>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1"/>
          <p:cNvSpPr>
            <a:spLocks noGrp="1"/>
          </p:cNvSpPr>
          <p:nvPr>
            <p:ph idx="1"/>
          </p:nvPr>
        </p:nvSpPr>
        <p:spPr/>
        <p:txBody>
          <a:bodyPr/>
          <a:lstStyle/>
          <a:p>
            <a:pPr algn="r" rtl="1">
              <a:buFont typeface="Wingdings 3" pitchFamily="18" charset="2"/>
              <a:buNone/>
            </a:pPr>
            <a:r>
              <a:rPr lang="ar-SA" b="1" smtClean="0"/>
              <a:t>4. </a:t>
            </a:r>
            <a:r>
              <a:rPr lang="ar-SA" b="1" smtClean="0">
                <a:solidFill>
                  <a:srgbClr val="00B050"/>
                </a:solidFill>
              </a:rPr>
              <a:t>معيار مورويز </a:t>
            </a:r>
            <a:r>
              <a:rPr lang="en-US" b="1" i="1" smtClean="0">
                <a:solidFill>
                  <a:srgbClr val="00B050"/>
                </a:solidFill>
              </a:rPr>
              <a:t>Leonid Murwicz</a:t>
            </a:r>
            <a:r>
              <a:rPr lang="ar-SA" b="1" smtClean="0">
                <a:solidFill>
                  <a:srgbClr val="00B050"/>
                </a:solidFill>
              </a:rPr>
              <a:t> </a:t>
            </a:r>
            <a:endParaRPr lang="en-US" smtClean="0">
              <a:solidFill>
                <a:srgbClr val="00B050"/>
              </a:solidFill>
            </a:endParaRPr>
          </a:p>
          <a:p>
            <a:pPr algn="r" rtl="1"/>
            <a:r>
              <a:rPr lang="ar-SA" smtClean="0"/>
              <a:t>هو أسلوب يأخذ  في الإعتبار نظرة الإداري التشاؤمية والتفاؤلية في آن واحد، حيث يجمع بين أسوا ناتج متوقع من كل استراتيجية مع أفضل ناتج متوقع. </a:t>
            </a:r>
          </a:p>
          <a:p>
            <a:pPr algn="r" rtl="1"/>
            <a:r>
              <a:rPr lang="ar-SA" smtClean="0"/>
              <a:t>ولأجل تحديد نطاق التفاؤل والتشاؤم يتم اختيار الحدود مابين (1-0) .</a:t>
            </a:r>
            <a:endParaRPr lang="en-US" smtClean="0"/>
          </a:p>
          <a:p>
            <a:pPr algn="r" rtl="1"/>
            <a:r>
              <a:rPr lang="ar-SA" smtClean="0"/>
              <a:t>فإذا كانت النظرة تميل نحو التفاؤل فالرقم الذي يختاره هو الأقرب إلى الواحد. وإذا كانت النظرة اقرب إلى التشاؤم فسيختار القيمة الأقرب إلى الصفر. فمثلا يعد اختيار الرقم 0.60 متفائلا عندها نستطيع أن نقيّم قيمة التشاؤم عن طريق طرح 0.60 من الواحد </a:t>
            </a:r>
            <a:r>
              <a:rPr lang="en-US" smtClean="0"/>
              <a:t>0.40=1-0.60</a:t>
            </a:r>
            <a:r>
              <a:rPr lang="ar-SA" smtClean="0"/>
              <a:t> وبهذا نحصل على الأوزان.</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1FF449C-852D-44B5-84DA-A199F011DD32}" type="slidenum">
              <a:rPr lang="en-US" smtClean="0"/>
              <a:pPr>
                <a:defRPr/>
              </a:pPr>
              <a:t>170</a:t>
            </a:fld>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1"/>
          <p:cNvSpPr>
            <a:spLocks noGrp="1"/>
          </p:cNvSpPr>
          <p:nvPr>
            <p:ph idx="1"/>
          </p:nvPr>
        </p:nvSpPr>
        <p:spPr/>
        <p:txBody>
          <a:bodyPr/>
          <a:lstStyle/>
          <a:p>
            <a:pPr algn="r" rtl="1"/>
            <a:r>
              <a:rPr lang="ar-SA" smtClean="0"/>
              <a:t>الخطوة الثانية هو ترجيح أفضل قيمة من كل استراتيجية بالقيمة التفاؤلية ويتم اختيار أسوا قيمة وترجح بالوزن التشاؤمي ثم تجمع قيم المجموعتين (التشاؤمية والتفاؤلية) لكل استراتيجية.</a:t>
            </a:r>
          </a:p>
          <a:p>
            <a:pPr algn="r" rtl="1"/>
            <a:r>
              <a:rPr lang="ar-SA" smtClean="0"/>
              <a:t>في الخطوة النهائية تتم عملية المفاضلة بين الاستراتيجيات على أساس أعلى مجموعة للقيم الموزونة .</a:t>
            </a:r>
          </a:p>
          <a:p>
            <a:pPr algn="r" rtl="1"/>
            <a:r>
              <a:rPr lang="ar-SA" smtClean="0"/>
              <a:t>مثال باستخدام جدول (ج) وبافتراض أن وزن التفاؤل يعادل 0.6 وأن وزن التشاؤم يساوي 0.4 يمكننا ان نحصل على المصفوفة التالية:</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566720B-865D-467B-8A17-20B6B2CFE3E8}" type="slidenum">
              <a:rPr lang="en-US" smtClean="0"/>
              <a:pPr>
                <a:defRPr/>
              </a:pPr>
              <a:t>171</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90600" y="1676400"/>
          <a:ext cx="7162800" cy="1524000"/>
        </p:xfrm>
        <a:graphic>
          <a:graphicData uri="http://schemas.openxmlformats.org/drawingml/2006/table">
            <a:tbl>
              <a:tblPr rtl="1"/>
              <a:tblGrid>
                <a:gridCol w="2387040"/>
                <a:gridCol w="2387880"/>
                <a:gridCol w="2387880"/>
              </a:tblGrid>
              <a:tr h="304800">
                <a:tc>
                  <a:txBody>
                    <a:bodyPr/>
                    <a:lstStyle/>
                    <a:p>
                      <a:pPr marL="0" marR="0" algn="ctr" rtl="1">
                        <a:spcBef>
                          <a:spcPts val="0"/>
                        </a:spcBef>
                        <a:spcAft>
                          <a:spcPts val="0"/>
                        </a:spcAft>
                      </a:pPr>
                      <a:r>
                        <a:rPr lang="ar-SA" sz="1400" b="1" dirty="0">
                          <a:latin typeface="Times New Roman"/>
                          <a:ea typeface="Times New Roman"/>
                          <a:cs typeface="Simplified Arabic"/>
                        </a:rPr>
                        <a:t>استراتيجية</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1400" b="1">
                          <a:latin typeface="Times New Roman"/>
                          <a:ea typeface="Times New Roman"/>
                          <a:cs typeface="Simplified Arabic"/>
                        </a:rPr>
                        <a:t>أفضل قيمة</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1400" b="1">
                          <a:latin typeface="Times New Roman"/>
                          <a:ea typeface="Times New Roman"/>
                          <a:cs typeface="Simplified Arabic"/>
                        </a:rPr>
                        <a:t>أسوا قيمة</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304800">
                <a:tc>
                  <a:txBody>
                    <a:bodyPr/>
                    <a:lstStyle/>
                    <a:p>
                      <a:pPr marL="0" marR="0" algn="ctr" rtl="1">
                        <a:spcBef>
                          <a:spcPts val="0"/>
                        </a:spcBef>
                        <a:spcAft>
                          <a:spcPts val="0"/>
                        </a:spcAft>
                      </a:pPr>
                      <a:r>
                        <a:rPr lang="en-US" sz="1400" i="1">
                          <a:latin typeface="Times New Roman"/>
                          <a:ea typeface="Times New Roman"/>
                          <a:cs typeface="Simplified Arabic"/>
                        </a:rPr>
                        <a:t>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52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15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rtl="1">
                        <a:spcBef>
                          <a:spcPts val="0"/>
                        </a:spcBef>
                        <a:spcAft>
                          <a:spcPts val="0"/>
                        </a:spcAft>
                      </a:pPr>
                      <a:r>
                        <a:rPr lang="en-US" sz="1400" i="1">
                          <a:latin typeface="Times New Roman"/>
                          <a:ea typeface="Times New Roman"/>
                          <a:cs typeface="Simplified Arabic"/>
                        </a:rPr>
                        <a:t>B</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18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11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rtl="1">
                        <a:spcBef>
                          <a:spcPts val="0"/>
                        </a:spcBef>
                        <a:spcAft>
                          <a:spcPts val="0"/>
                        </a:spcAft>
                      </a:pPr>
                      <a:r>
                        <a:rPr lang="en-US" sz="1400" i="1" dirty="0">
                          <a:latin typeface="Times New Roman"/>
                          <a:ea typeface="Times New Roman"/>
                          <a:cs typeface="Simplified Arabic"/>
                        </a:rPr>
                        <a:t>C</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24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rtl="1">
                        <a:spcBef>
                          <a:spcPts val="0"/>
                        </a:spcBef>
                        <a:spcAft>
                          <a:spcPts val="0"/>
                        </a:spcAft>
                      </a:pPr>
                      <a:r>
                        <a:rPr lang="en-US" sz="1400" i="1">
                          <a:latin typeface="Times New Roman"/>
                          <a:ea typeface="Times New Roman"/>
                          <a:cs typeface="Simplified Arabic"/>
                        </a:rPr>
                        <a:t>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a:latin typeface="Times New Roman"/>
                          <a:ea typeface="Times New Roman"/>
                          <a:cs typeface="Simplified Arabic"/>
                        </a:rPr>
                        <a:t>20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1400" dirty="0">
                          <a:latin typeface="Times New Roman"/>
                          <a:ea typeface="Times New Roman"/>
                          <a:cs typeface="Simplified Arabic"/>
                        </a:rPr>
                        <a:t>6</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9492189-4EFB-4BA9-82F1-69AE846DD612}" type="slidenum">
              <a:rPr lang="en-US" smtClean="0"/>
              <a:pPr>
                <a:defRPr/>
              </a:pPr>
              <a:t>172</a:t>
            </a:fld>
            <a:endParaRPr lang="en-US" dirty="0"/>
          </a:p>
        </p:txBody>
      </p:sp>
      <p:sp>
        <p:nvSpPr>
          <p:cNvPr id="143394" name="Rectangle 5"/>
          <p:cNvSpPr>
            <a:spLocks noChangeArrowheads="1"/>
          </p:cNvSpPr>
          <p:nvPr/>
        </p:nvSpPr>
        <p:spPr bwMode="auto">
          <a:xfrm>
            <a:off x="457200" y="3352800"/>
            <a:ext cx="7620000" cy="461963"/>
          </a:xfrm>
          <a:prstGeom prst="rect">
            <a:avLst/>
          </a:prstGeom>
          <a:noFill/>
          <a:ln w="9525">
            <a:noFill/>
            <a:miter lim="800000"/>
            <a:headEnd/>
            <a:tailEnd/>
          </a:ln>
        </p:spPr>
        <p:txBody>
          <a:bodyPr>
            <a:spAutoFit/>
          </a:bodyPr>
          <a:lstStyle/>
          <a:p>
            <a:pPr algn="r"/>
            <a:r>
              <a:rPr lang="ar-SA" sz="2400"/>
              <a:t>ولأجل تقييم الاستراتيجيات نرجح كل قيمة بوزنها كما في جدول التالي: </a:t>
            </a:r>
            <a:endParaRPr lang="en-US" sz="2400"/>
          </a:p>
        </p:txBody>
      </p:sp>
      <p:graphicFrame>
        <p:nvGraphicFramePr>
          <p:cNvPr id="7" name="Table 6"/>
          <p:cNvGraphicFramePr>
            <a:graphicFrameLocks noGrp="1"/>
          </p:cNvGraphicFramePr>
          <p:nvPr/>
        </p:nvGraphicFramePr>
        <p:xfrm>
          <a:off x="990918" y="4038600"/>
          <a:ext cx="7164070" cy="2209800"/>
        </p:xfrm>
        <a:graphic>
          <a:graphicData uri="http://schemas.openxmlformats.org/drawingml/2006/table">
            <a:tbl>
              <a:tblPr rtl="1"/>
              <a:tblGrid>
                <a:gridCol w="1790597"/>
                <a:gridCol w="1790597"/>
                <a:gridCol w="1791438"/>
                <a:gridCol w="1791438"/>
              </a:tblGrid>
              <a:tr h="736600">
                <a:tc>
                  <a:txBody>
                    <a:bodyPr/>
                    <a:lstStyle/>
                    <a:p>
                      <a:pPr marL="0" marR="0" algn="ctr" rtl="1">
                        <a:spcBef>
                          <a:spcPts val="0"/>
                        </a:spcBef>
                        <a:spcAft>
                          <a:spcPts val="0"/>
                        </a:spcAft>
                      </a:pPr>
                      <a:r>
                        <a:rPr lang="ar-SA" sz="1400" b="1" i="1">
                          <a:latin typeface="Times New Roman"/>
                          <a:ea typeface="Times New Roman"/>
                          <a:cs typeface="Simplified Arabic"/>
                        </a:rPr>
                        <a:t>الاستراتيجيات</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1400" b="1" i="1">
                          <a:latin typeface="Times New Roman"/>
                          <a:ea typeface="Times New Roman"/>
                          <a:cs typeface="Simplified Arabic"/>
                        </a:rPr>
                        <a:t>أفضل قيم</a:t>
                      </a:r>
                      <a:endParaRPr lang="en-US" sz="1200">
                        <a:latin typeface="Times New Roman"/>
                        <a:ea typeface="Times New Roman"/>
                      </a:endParaRPr>
                    </a:p>
                    <a:p>
                      <a:pPr marL="0" marR="0" algn="ctr" rtl="1">
                        <a:spcBef>
                          <a:spcPts val="0"/>
                        </a:spcBef>
                        <a:spcAft>
                          <a:spcPts val="0"/>
                        </a:spcAft>
                      </a:pPr>
                      <a:r>
                        <a:rPr lang="en-US" sz="1400" b="1" i="1">
                          <a:latin typeface="Times New Roman"/>
                          <a:ea typeface="Times New Roman"/>
                          <a:cs typeface="Simplified Arabic"/>
                        </a:rPr>
                        <a:t>P=0.6</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1400" b="1" i="1">
                          <a:latin typeface="Times New Roman"/>
                          <a:ea typeface="Times New Roman"/>
                          <a:cs typeface="Simplified Arabic"/>
                        </a:rPr>
                        <a:t>أسوا قيم</a:t>
                      </a:r>
                      <a:endParaRPr lang="en-US" sz="1200">
                        <a:latin typeface="Times New Roman"/>
                        <a:ea typeface="Times New Roman"/>
                      </a:endParaRPr>
                    </a:p>
                    <a:p>
                      <a:pPr marL="0" marR="0" algn="ctr" rtl="1">
                        <a:spcBef>
                          <a:spcPts val="0"/>
                        </a:spcBef>
                        <a:spcAft>
                          <a:spcPts val="0"/>
                        </a:spcAft>
                      </a:pPr>
                      <a:r>
                        <a:rPr lang="en-US" sz="1400" b="1" i="1">
                          <a:latin typeface="Times New Roman"/>
                          <a:ea typeface="Times New Roman"/>
                          <a:cs typeface="Simplified Arabic"/>
                        </a:rPr>
                        <a:t>P=0.4</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1400" b="1" i="1">
                          <a:latin typeface="Times New Roman"/>
                          <a:ea typeface="Times New Roman"/>
                          <a:cs typeface="Simplified Arabic"/>
                        </a:rPr>
                        <a:t>المجموع</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368300">
                <a:tc>
                  <a:txBody>
                    <a:bodyPr/>
                    <a:lstStyle/>
                    <a:p>
                      <a:pPr marL="0" marR="0" algn="ctr" rtl="1">
                        <a:spcBef>
                          <a:spcPts val="0"/>
                        </a:spcBef>
                        <a:spcAft>
                          <a:spcPts val="0"/>
                        </a:spcAft>
                      </a:pPr>
                      <a:r>
                        <a:rPr lang="en-US" sz="1400" i="1">
                          <a:latin typeface="Times New Roman"/>
                          <a:ea typeface="Times New Roman"/>
                          <a:cs typeface="Simplified Arabic"/>
                        </a:rPr>
                        <a:t>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+0.6x52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0.4x15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37.2=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ctr" rtl="1">
                        <a:spcBef>
                          <a:spcPts val="0"/>
                        </a:spcBef>
                        <a:spcAft>
                          <a:spcPts val="0"/>
                        </a:spcAft>
                      </a:pPr>
                      <a:r>
                        <a:rPr lang="en-US" sz="1400" i="1">
                          <a:latin typeface="Times New Roman"/>
                          <a:ea typeface="Times New Roman"/>
                          <a:cs typeface="Simplified Arabic"/>
                        </a:rPr>
                        <a:t>B</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+0.6x18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0.4x11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15.2=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ctr" rtl="1">
                        <a:spcBef>
                          <a:spcPts val="0"/>
                        </a:spcBef>
                        <a:spcAft>
                          <a:spcPts val="0"/>
                        </a:spcAft>
                      </a:pPr>
                      <a:r>
                        <a:rPr lang="en-US" sz="1400" i="1">
                          <a:latin typeface="Times New Roman"/>
                          <a:ea typeface="Times New Roman"/>
                          <a:cs typeface="Simplified Arabic"/>
                        </a:rPr>
                        <a:t>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+0.6x24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0.4x9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18=</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ctr" rtl="1">
                        <a:spcBef>
                          <a:spcPts val="0"/>
                        </a:spcBef>
                        <a:spcAft>
                          <a:spcPts val="0"/>
                        </a:spcAft>
                      </a:pPr>
                      <a:r>
                        <a:rPr lang="en-US" sz="1400" i="1">
                          <a:latin typeface="Times New Roman"/>
                          <a:ea typeface="Times New Roman"/>
                          <a:cs typeface="Simplified Arabic"/>
                        </a:rPr>
                        <a:t>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+0.6x20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a:latin typeface="Times New Roman"/>
                          <a:ea typeface="Times New Roman"/>
                          <a:cs typeface="Simplified Arabic"/>
                        </a:rPr>
                        <a:t>0.4x6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dirty="0">
                          <a:latin typeface="Times New Roman"/>
                          <a:ea typeface="Times New Roman"/>
                          <a:cs typeface="Simplified Arabic"/>
                        </a:rPr>
                        <a:t>14.4=</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1"/>
          <p:cNvSpPr>
            <a:spLocks noGrp="1"/>
          </p:cNvSpPr>
          <p:nvPr>
            <p:ph idx="1"/>
          </p:nvPr>
        </p:nvSpPr>
        <p:spPr/>
        <p:txBody>
          <a:bodyPr/>
          <a:lstStyle/>
          <a:p>
            <a:pPr algn="r" rtl="1"/>
            <a:r>
              <a:rPr lang="ar-SA" dirty="0" smtClean="0"/>
              <a:t>استنادا إلى الجدول أعلاه نلاحظ أن استراتيجية (</a:t>
            </a:r>
            <a:r>
              <a:rPr lang="en-US" i="1" dirty="0" smtClean="0"/>
              <a:t>A</a:t>
            </a:r>
            <a:r>
              <a:rPr lang="ar-SA" dirty="0" smtClean="0"/>
              <a:t>) تعطي أعلى قيمة متوقعة مرجحة </a:t>
            </a:r>
            <a:r>
              <a:rPr lang="en-US" dirty="0" smtClean="0"/>
              <a:t>37.2</a:t>
            </a:r>
            <a:r>
              <a:rPr lang="ar-SA" dirty="0" smtClean="0"/>
              <a:t> </a:t>
            </a:r>
            <a:endParaRPr lang="en-US" dirty="0" smtClean="0"/>
          </a:p>
          <a:p>
            <a:pPr algn="r" rtl="1"/>
            <a:r>
              <a:rPr lang="ar-SA" dirty="0" smtClean="0"/>
              <a:t>كما تعتبر (</a:t>
            </a:r>
            <a:r>
              <a:rPr lang="en-US" i="1" dirty="0" smtClean="0"/>
              <a:t>D</a:t>
            </a:r>
            <a:r>
              <a:rPr lang="ar-SA" dirty="0" smtClean="0"/>
              <a:t>) أفضل استراتيجية ضمن معيار التشاؤم حيث تبلغ </a:t>
            </a:r>
            <a:r>
              <a:rPr lang="en-US" dirty="0" smtClean="0"/>
              <a:t>14.4</a:t>
            </a:r>
          </a:p>
          <a:p>
            <a:pPr algn="r" rtl="1"/>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88A32EFB-0711-4412-A336-C6A5DCBBF104}" type="slidenum">
              <a:rPr lang="en-US" smtClean="0"/>
              <a:pPr>
                <a:defRPr/>
              </a:pPr>
              <a:t>173</a:t>
            </a:fld>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1"/>
          <p:cNvSpPr>
            <a:spLocks noGrp="1"/>
          </p:cNvSpPr>
          <p:nvPr>
            <p:ph idx="1"/>
          </p:nvPr>
        </p:nvSpPr>
        <p:spPr/>
        <p:txBody>
          <a:bodyPr/>
          <a:lstStyle/>
          <a:p>
            <a:pPr algn="r" rtl="1">
              <a:buFont typeface="Wingdings 3" pitchFamily="18" charset="2"/>
              <a:buNone/>
            </a:pPr>
            <a:r>
              <a:rPr lang="ar-SA" b="1" smtClean="0"/>
              <a:t>5. معيار سافاج </a:t>
            </a:r>
            <a:r>
              <a:rPr lang="en-US" b="1" i="1" smtClean="0">
                <a:solidFill>
                  <a:srgbClr val="00B050"/>
                </a:solidFill>
              </a:rPr>
              <a:t>Savage</a:t>
            </a:r>
            <a:endParaRPr lang="en-US" smtClean="0">
              <a:solidFill>
                <a:srgbClr val="00B050"/>
              </a:solidFill>
            </a:endParaRPr>
          </a:p>
          <a:p>
            <a:pPr algn="r" rtl="1"/>
            <a:r>
              <a:rPr lang="ar-SA" smtClean="0"/>
              <a:t>أن هذا المعيار مصمم للحالات التي يتطلع متخذ القرار فيها إلى النتائج الخاطئة من قراراته التي اتخذها سابقا أي الندم على عدم اتخاذ القرار السليم، ويقيم الندم بالفرق بين أعلى ناتج محتمل من القرار والنتيجة الفعلية التي حصل عليها من تنفيذ قراره.</a:t>
            </a:r>
            <a:endParaRPr lang="en-US" smtClean="0"/>
          </a:p>
          <a:p>
            <a:pPr algn="r" rtl="1"/>
            <a:r>
              <a:rPr lang="ar-SA" smtClean="0"/>
              <a:t>ويقيس هذا المعيار الفرص الضائعة </a:t>
            </a:r>
            <a:r>
              <a:rPr lang="en-US" i="1" smtClean="0">
                <a:solidFill>
                  <a:srgbClr val="00B050"/>
                </a:solidFill>
              </a:rPr>
              <a:t>lost</a:t>
            </a:r>
            <a:r>
              <a:rPr lang="en-US" smtClean="0">
                <a:solidFill>
                  <a:srgbClr val="00B050"/>
                </a:solidFill>
              </a:rPr>
              <a:t> </a:t>
            </a:r>
            <a:r>
              <a:rPr lang="en-US" i="1" smtClean="0">
                <a:solidFill>
                  <a:srgbClr val="00B050"/>
                </a:solidFill>
              </a:rPr>
              <a:t>Opportunity</a:t>
            </a:r>
            <a:r>
              <a:rPr lang="ar-SA" smtClean="0">
                <a:solidFill>
                  <a:srgbClr val="00B050"/>
                </a:solidFill>
              </a:rPr>
              <a:t> </a:t>
            </a:r>
            <a:r>
              <a:rPr lang="ar-SA" smtClean="0"/>
              <a:t>في القرار الخاطى، وينعكس هذا الخطأ بالعائد المفقود أو المضحى به نتيجة للاختيار الخاطى. وكمثال لتوضيح هذه الحالة تعتمد على الجدول  ( ج) لتصميم المصفوفة التالية للفرصة الضائعة كما يلي:</a:t>
            </a:r>
            <a:endParaRPr lang="en-US" smtClean="0"/>
          </a:p>
          <a:p>
            <a:pPr algn="r" rtl="1"/>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84002F9-0DD0-4851-87A0-41508DB48C55}" type="slidenum">
              <a:rPr lang="en-US" smtClean="0"/>
              <a:pPr>
                <a:defRPr/>
              </a:pPr>
              <a:t>174</a:t>
            </a:fld>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B3C98594-3935-4544-82EA-70C31E45242B}" type="slidenum">
              <a:rPr lang="en-US" smtClean="0"/>
              <a:pPr>
                <a:defRPr/>
              </a:pPr>
              <a:t>175</a:t>
            </a:fld>
            <a:endParaRPr lang="en-US" dirty="0"/>
          </a:p>
        </p:txBody>
      </p:sp>
      <p:graphicFrame>
        <p:nvGraphicFramePr>
          <p:cNvPr id="6" name="Content Placeholder 5"/>
          <p:cNvGraphicFramePr>
            <a:graphicFrameLocks noGrp="1"/>
          </p:cNvGraphicFramePr>
          <p:nvPr>
            <p:ph idx="1"/>
          </p:nvPr>
        </p:nvGraphicFramePr>
        <p:xfrm>
          <a:off x="533400" y="1524000"/>
          <a:ext cx="7696200" cy="4194178"/>
        </p:xfrm>
        <a:graphic>
          <a:graphicData uri="http://schemas.openxmlformats.org/drawingml/2006/table">
            <a:tbl>
              <a:tblPr rtl="1"/>
              <a:tblGrid>
                <a:gridCol w="1336675"/>
                <a:gridCol w="795337"/>
                <a:gridCol w="795338"/>
                <a:gridCol w="795337"/>
                <a:gridCol w="795338"/>
                <a:gridCol w="793750"/>
                <a:gridCol w="795337"/>
                <a:gridCol w="793750"/>
                <a:gridCol w="795338"/>
              </a:tblGrid>
              <a:tr h="746125">
                <a:tc gridSpan="5">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ar-SA"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r>
                        <a:rPr kumimoji="0" lang="ar-SA"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1" u="none" strike="noStrike" cap="none" normalizeH="0" baseline="0" smtClean="0">
                          <a:ln>
                            <a:noFill/>
                          </a:ln>
                          <a:solidFill>
                            <a:schemeClr val="tx1"/>
                          </a:solidFill>
                          <a:effectLst/>
                          <a:latin typeface="Times New Roman" pitchFamily="18" charset="0"/>
                          <a:cs typeface="Simplified Arabic" pitchFamily="2" charset="-78"/>
                        </a:rPr>
                        <a:t>مصفوفة الفرصة الضائعة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9738">
                <a:tc>
                  <a:txBody>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11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القيم المتوقعة←</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X</a:t>
                      </a:r>
                      <a:r>
                        <a:rPr kumimoji="0" lang="en-US" sz="1400" b="1" i="1" u="none" strike="noStrike" cap="none" normalizeH="0" baseline="-25000" smtClean="0">
                          <a:ln>
                            <a:noFill/>
                          </a:ln>
                          <a:solidFill>
                            <a:schemeClr val="tx1"/>
                          </a:solidFill>
                          <a:effectLst/>
                          <a:latin typeface="Times New Roman" pitchFamily="18" charset="0"/>
                          <a:ea typeface="Times New Roman" pitchFamily="18" charset="0"/>
                          <a:cs typeface="Simplified Arabic" pitchFamily="2" charset="-78"/>
                        </a:rPr>
                        <a:t>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3F3F3"/>
                    </a:solidFill>
                  </a:tcPr>
                </a:tc>
              </a:tr>
              <a:tr h="766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الاستراتيجيات</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603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52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16</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C</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6</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1"/>
          <p:cNvSpPr>
            <a:spLocks noGrp="1"/>
          </p:cNvSpPr>
          <p:nvPr>
            <p:ph idx="1"/>
          </p:nvPr>
        </p:nvSpPr>
        <p:spPr/>
        <p:txBody>
          <a:bodyPr/>
          <a:lstStyle/>
          <a:p>
            <a:pPr algn="r" rtl="1">
              <a:buFont typeface="Wingdings 3" pitchFamily="18" charset="2"/>
              <a:buNone/>
            </a:pPr>
            <a:r>
              <a:rPr lang="ar-SA" dirty="0" smtClean="0"/>
              <a:t>نلاحظ من المصفوفة أعلاه أن أعلى عائد متوقع ضمن العمود الأول هو 24 عند الاستراتيجية (</a:t>
            </a:r>
            <a:r>
              <a:rPr lang="en-US" i="1" dirty="0" smtClean="0"/>
              <a:t>C</a:t>
            </a:r>
            <a:r>
              <a:rPr lang="ar-SA" dirty="0" smtClean="0"/>
              <a:t>) وإذا افترضنا أن متخذ القرار قد قرر اختيار الاستراتيجية (</a:t>
            </a:r>
            <a:r>
              <a:rPr lang="en-US" i="1" dirty="0" smtClean="0"/>
              <a:t>A</a:t>
            </a:r>
            <a:r>
              <a:rPr lang="ar-SA" dirty="0" smtClean="0"/>
              <a:t>) (ضمن العمود الأول أيضا) فالمردود الفعلي ه</a:t>
            </a:r>
            <a:r>
              <a:rPr lang="ar-SA" dirty="0"/>
              <a:t>و</a:t>
            </a:r>
            <a:r>
              <a:rPr lang="ar-SA" dirty="0" smtClean="0"/>
              <a:t> 15 مما يعني هذا أن الفرصة الضائعة للقرار استناداً إلى الجدول أعلاه هي </a:t>
            </a:r>
            <a:r>
              <a:rPr lang="en-US" dirty="0" smtClean="0"/>
              <a:t>9=15-24</a:t>
            </a:r>
            <a:r>
              <a:rPr lang="ar-SA" dirty="0" smtClean="0"/>
              <a:t> أي أن مقدار الندم يعادل 9 كما هو مبين في مصفوفة الفرصة الضائعة وبنفس المنهجية نستطيع أن نشتق قيم الندم لكل استراتيجية وبهذا نحصل على مصفوفة الفرصة الضائعة كما في الجدول (</a:t>
            </a:r>
            <a:r>
              <a:rPr lang="en-US" i="1" dirty="0" smtClean="0"/>
              <a:t>B</a:t>
            </a:r>
            <a:r>
              <a:rPr lang="ar-SA" dirty="0" smtClean="0"/>
              <a:t>)</a:t>
            </a:r>
            <a:endParaRPr lang="en-US" dirty="0" smtClean="0"/>
          </a:p>
          <a:p>
            <a:pPr algn="r" rtl="1">
              <a:buFont typeface="Wingdings 3" pitchFamily="18" charset="2"/>
              <a:buNone/>
            </a:pP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C6567858-A5CB-4E01-AADB-ADCA4B058281}" type="slidenum">
              <a:rPr lang="en-US" smtClean="0"/>
              <a:pPr>
                <a:defRPr/>
              </a:pPr>
              <a:t>176</a:t>
            </a:fld>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1"/>
          <p:cNvSpPr>
            <a:spLocks noGrp="1"/>
          </p:cNvSpPr>
          <p:nvPr>
            <p:ph idx="1"/>
          </p:nvPr>
        </p:nvSpPr>
        <p:spPr/>
        <p:txBody>
          <a:bodyPr/>
          <a:lstStyle/>
          <a:p>
            <a:pPr algn="r" rtl="1"/>
            <a:r>
              <a:rPr lang="ar-SA" dirty="0" smtClean="0"/>
              <a:t>إذا  استخدمنا معيار </a:t>
            </a:r>
            <a:r>
              <a:rPr lang="en-US" i="1" dirty="0" smtClean="0"/>
              <a:t>Wald</a:t>
            </a:r>
            <a:r>
              <a:rPr lang="ar-SA" dirty="0" smtClean="0"/>
              <a:t> على المصفوفة (</a:t>
            </a:r>
            <a:r>
              <a:rPr lang="en-US" i="1" dirty="0" smtClean="0"/>
              <a:t>B</a:t>
            </a:r>
            <a:r>
              <a:rPr lang="ar-SA" dirty="0" smtClean="0"/>
              <a:t>) نستطيع أن نحصل على أفضل استراتيجية ضمن هذا المعيار عند تحديد اكبر أسوا قيمة لكل استراتيجية. سوف نحصل على الجدول التالي حيث تبدو الاستراتيجية (</a:t>
            </a:r>
            <a:r>
              <a:rPr lang="en-US" i="1" dirty="0" smtClean="0"/>
              <a:t>D</a:t>
            </a:r>
            <a:r>
              <a:rPr lang="ar-SA" dirty="0" smtClean="0"/>
              <a:t>) بمثابة الاختيار أفضل-الاسوا.</a:t>
            </a:r>
            <a:endParaRPr lang="en-US" dirty="0" smtClean="0"/>
          </a:p>
          <a:p>
            <a:pPr algn="r" rtl="1">
              <a:buFont typeface="Wingdings 3" pitchFamily="18" charset="2"/>
              <a:buNone/>
            </a:pP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F05E0D7-FA0C-4967-9FCD-381515BF4AE3}" type="slidenum">
              <a:rPr lang="en-US" smtClean="0"/>
              <a:pPr>
                <a:defRPr/>
              </a:pPr>
              <a:t>177</a:t>
            </a:fld>
            <a:endParaRPr lang="en-US" dirty="0"/>
          </a:p>
        </p:txBody>
      </p:sp>
      <p:graphicFrame>
        <p:nvGraphicFramePr>
          <p:cNvPr id="5" name="Table 4"/>
          <p:cNvGraphicFramePr>
            <a:graphicFrameLocks noGrp="1"/>
          </p:cNvGraphicFramePr>
          <p:nvPr/>
        </p:nvGraphicFramePr>
        <p:xfrm>
          <a:off x="990600" y="3429000"/>
          <a:ext cx="7467600" cy="2066291"/>
        </p:xfrm>
        <a:graphic>
          <a:graphicData uri="http://schemas.openxmlformats.org/drawingml/2006/table">
            <a:tbl>
              <a:tblPr rtl="1"/>
              <a:tblGrid>
                <a:gridCol w="3733800"/>
                <a:gridCol w="3733800"/>
              </a:tblGrid>
              <a:tr h="392393">
                <a:tc>
                  <a:txBody>
                    <a:bodyPr/>
                    <a:lstStyle/>
                    <a:p>
                      <a:pPr marL="0" marR="0" algn="ctr" rtl="1">
                        <a:lnSpc>
                          <a:spcPct val="150000"/>
                        </a:lnSpc>
                        <a:spcBef>
                          <a:spcPts val="0"/>
                        </a:spcBef>
                        <a:spcAft>
                          <a:spcPts val="0"/>
                        </a:spcAft>
                      </a:pPr>
                      <a:r>
                        <a:rPr lang="ar-SA" sz="1400" b="1" i="1">
                          <a:latin typeface="Times New Roman"/>
                          <a:ea typeface="Times New Roman"/>
                          <a:cs typeface="Simplified Arabic"/>
                        </a:rPr>
                        <a:t>استراتيجية</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c>
                  <a:txBody>
                    <a:bodyPr/>
                    <a:lstStyle/>
                    <a:p>
                      <a:pPr marL="0" marR="0" algn="ctr" rtl="1">
                        <a:lnSpc>
                          <a:spcPct val="150000"/>
                        </a:lnSpc>
                        <a:spcBef>
                          <a:spcPts val="0"/>
                        </a:spcBef>
                        <a:spcAft>
                          <a:spcPts val="0"/>
                        </a:spcAft>
                      </a:pPr>
                      <a:r>
                        <a:rPr lang="ar-SA" sz="1400" b="1" i="1">
                          <a:latin typeface="Times New Roman"/>
                          <a:ea typeface="Times New Roman"/>
                          <a:cs typeface="Simplified Arabic"/>
                        </a:rPr>
                        <a:t>مقدار الندم (أعلى قيمة)</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6E6E6"/>
                    </a:solidFill>
                  </a:tcPr>
                </a:tc>
              </a:tr>
              <a:tr h="392393">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93">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B</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34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93">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400">
                          <a:latin typeface="Times New Roman"/>
                          <a:ea typeface="Times New Roman"/>
                          <a:cs typeface="Simplified Arabic"/>
                        </a:rPr>
                        <a:t>37</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719">
                <a:tc>
                  <a:txBody>
                    <a:bodyPr/>
                    <a:lstStyle/>
                    <a:p>
                      <a:pPr marL="0" marR="0" algn="ctr" rtl="1">
                        <a:lnSpc>
                          <a:spcPct val="150000"/>
                        </a:lnSpc>
                        <a:spcBef>
                          <a:spcPts val="0"/>
                        </a:spcBef>
                        <a:spcAft>
                          <a:spcPts val="0"/>
                        </a:spcAft>
                      </a:pPr>
                      <a:r>
                        <a:rPr lang="en-US" sz="1400" i="1">
                          <a:latin typeface="Times New Roman"/>
                          <a:ea typeface="Times New Roman"/>
                          <a:cs typeface="Simplified Arabic"/>
                        </a:rPr>
                        <a:t>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50000"/>
                        </a:lnSpc>
                        <a:spcBef>
                          <a:spcPts val="0"/>
                        </a:spcBef>
                        <a:spcAft>
                          <a:spcPts val="0"/>
                        </a:spcAft>
                      </a:pPr>
                      <a:endParaRPr lang="ar-SA" sz="1200" b="1" dirty="0">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48508" name="Group 6"/>
          <p:cNvGrpSpPr>
            <a:grpSpLocks noChangeAspect="1"/>
          </p:cNvGrpSpPr>
          <p:nvPr/>
        </p:nvGrpSpPr>
        <p:grpSpPr bwMode="auto">
          <a:xfrm>
            <a:off x="2514600" y="4953000"/>
            <a:ext cx="762000" cy="457200"/>
            <a:chOff x="3102" y="8178"/>
            <a:chExt cx="1620" cy="720"/>
          </a:xfrm>
        </p:grpSpPr>
        <p:sp>
          <p:nvSpPr>
            <p:cNvPr id="148509" name="AutoShape 9"/>
            <p:cNvSpPr>
              <a:spLocks noChangeAspect="1" noChangeArrowheads="1" noTextEdit="1"/>
            </p:cNvSpPr>
            <p:nvPr/>
          </p:nvSpPr>
          <p:spPr bwMode="auto">
            <a:xfrm>
              <a:off x="3102" y="8178"/>
              <a:ext cx="1620" cy="720"/>
            </a:xfrm>
            <a:prstGeom prst="rect">
              <a:avLst/>
            </a:prstGeom>
            <a:noFill/>
            <a:ln w="9525">
              <a:noFill/>
              <a:miter lim="800000"/>
              <a:headEnd/>
              <a:tailEnd/>
            </a:ln>
          </p:spPr>
          <p:txBody>
            <a:bodyPr/>
            <a:lstStyle/>
            <a:p>
              <a:endParaRPr lang="en-US"/>
            </a:p>
          </p:txBody>
        </p:sp>
        <p:sp>
          <p:nvSpPr>
            <p:cNvPr id="148510" name="Oval 8"/>
            <p:cNvSpPr>
              <a:spLocks noChangeArrowheads="1"/>
            </p:cNvSpPr>
            <p:nvPr/>
          </p:nvSpPr>
          <p:spPr bwMode="auto">
            <a:xfrm>
              <a:off x="3462" y="8358"/>
              <a:ext cx="720" cy="540"/>
            </a:xfrm>
            <a:prstGeom prst="ellipse">
              <a:avLst/>
            </a:prstGeom>
            <a:noFill/>
            <a:ln w="9525">
              <a:solidFill>
                <a:srgbClr val="000000"/>
              </a:solidFill>
              <a:round/>
              <a:headEnd/>
              <a:tailEnd/>
            </a:ln>
          </p:spPr>
          <p:txBody>
            <a:bodyPr/>
            <a:lstStyle/>
            <a:p>
              <a:endParaRPr lang="ar-SA"/>
            </a:p>
          </p:txBody>
        </p:sp>
        <p:sp>
          <p:nvSpPr>
            <p:cNvPr id="148511" name="Text Box 7"/>
            <p:cNvSpPr txBox="1">
              <a:spLocks noChangeArrowheads="1"/>
            </p:cNvSpPr>
            <p:nvPr/>
          </p:nvSpPr>
          <p:spPr bwMode="auto">
            <a:xfrm>
              <a:off x="3426" y="8418"/>
              <a:ext cx="780" cy="420"/>
            </a:xfrm>
            <a:prstGeom prst="rect">
              <a:avLst/>
            </a:prstGeom>
            <a:noFill/>
            <a:ln w="9525">
              <a:noFill/>
              <a:miter lim="800000"/>
              <a:headEnd/>
              <a:tailEnd/>
            </a:ln>
          </p:spPr>
          <p:txBody>
            <a:bodyPr/>
            <a:lstStyle/>
            <a:p>
              <a:pPr algn="r" rtl="1" eaLnBrk="0" hangingPunct="0"/>
              <a:r>
                <a:rPr lang="ar-SA" sz="1200">
                  <a:cs typeface="Times New Roman" pitchFamily="18" charset="0"/>
                </a:rPr>
                <a:t>41</a:t>
              </a:r>
              <a:endParaRPr lang="ar-SA"/>
            </a:p>
          </p:txBody>
        </p:sp>
      </p:gr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1"/>
          <p:cNvSpPr>
            <a:spLocks noGrp="1"/>
          </p:cNvSpPr>
          <p:nvPr>
            <p:ph idx="1"/>
          </p:nvPr>
        </p:nvSpPr>
        <p:spPr/>
        <p:txBody>
          <a:bodyPr/>
          <a:lstStyle/>
          <a:p>
            <a:pPr algn="r" rtl="1">
              <a:buFont typeface="Wingdings 3" pitchFamily="18" charset="2"/>
              <a:buNone/>
            </a:pPr>
            <a:r>
              <a:rPr lang="ar-SA" dirty="0" smtClean="0"/>
              <a:t>أما بالنسبة للمفاضلة بين الاستراتيجيات طبقا لمعيار سافاج لمتخذ القرار اذا اتبع معيار أقل - الأكبر  "</a:t>
            </a:r>
            <a:r>
              <a:rPr lang="en-US" i="1" dirty="0" smtClean="0"/>
              <a:t>Mini</a:t>
            </a:r>
            <a:r>
              <a:rPr lang="en-US" dirty="0" smtClean="0"/>
              <a:t>-</a:t>
            </a:r>
            <a:r>
              <a:rPr lang="en-US" i="1" dirty="0" smtClean="0"/>
              <a:t>Max</a:t>
            </a:r>
            <a:r>
              <a:rPr lang="ar-SA" dirty="0" smtClean="0"/>
              <a:t>" لقيم الندم، حينها ومن خلال المصفوفة أعلاه نختار طبقا لهذا المعيار القيمة 9 أي الاستراتيجية (</a:t>
            </a:r>
            <a:r>
              <a:rPr lang="en-US" i="1" dirty="0" smtClean="0"/>
              <a:t>A</a:t>
            </a:r>
            <a:r>
              <a:rPr lang="ar-SA" dirty="0" smtClean="0"/>
              <a:t>) والتي تتمتع بأقل كلفة فرصة ضائعة من بين الاحتمالات الأربعة المتاحة. إذن تعد الاستراتيجية (</a:t>
            </a:r>
            <a:r>
              <a:rPr lang="en-US" i="1" dirty="0" smtClean="0"/>
              <a:t>A</a:t>
            </a:r>
            <a:r>
              <a:rPr lang="ar-SA" dirty="0" smtClean="0"/>
              <a:t>) أفضل الاستراتيجيات ضمن معيار الندم.</a:t>
            </a: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794F6ED-EF7D-4CD4-BECE-BB97ABD9C8EE}" type="slidenum">
              <a:rPr lang="en-US" smtClean="0"/>
              <a:pPr>
                <a:defRPr/>
              </a:pPr>
              <a:t>178</a:t>
            </a:fld>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p:cNvSpPr>
            <a:spLocks noGrp="1"/>
          </p:cNvSpPr>
          <p:nvPr>
            <p:ph idx="1"/>
          </p:nvPr>
        </p:nvSpPr>
        <p:spPr/>
        <p:txBody>
          <a:bodyPr/>
          <a:lstStyle/>
          <a:p>
            <a:pPr algn="r" rtl="1"/>
            <a:r>
              <a:rPr lang="ar-SA" smtClean="0"/>
              <a:t>مع تعدد المعايير التي تستخدم في المفاضلة بين البدائل (الأفعال) في ظروف عدم التأكد، يجد متخذ القرار نفسه في مواجهة نواتج مختلفة من المعايير المستخدمة.</a:t>
            </a:r>
          </a:p>
          <a:p>
            <a:pPr algn="r" rtl="1"/>
            <a:r>
              <a:rPr lang="ar-SA" smtClean="0"/>
              <a:t>أن اختيار المعيار المعتمد عليه في عملية المفاضلة بين بدائل القرارات يتوقف على متخذ القرار وبالتالي فان اختيار الاستراتيجية المفضلة وضمن التحليل السابق يختلف من متخذ قرار إلى آخر تبعا إلى نفسيته أولا وثروته ثانياً. </a:t>
            </a:r>
          </a:p>
          <a:p>
            <a:pPr algn="r" rtl="1"/>
            <a:r>
              <a:rPr lang="ar-SA" smtClean="0"/>
              <a:t>ولاشك أن القيادي كعنصر بشري لابد وأن يتأثر في قراراته بسماته الشخصية ومهاراته الإدارية بصورة خاصة في الظروف البيئية  التي تتسم بعدم التأكد.</a:t>
            </a:r>
            <a:endParaRPr lang="en-US" smtClean="0"/>
          </a:p>
          <a:p>
            <a:pPr algn="r" rtl="1"/>
            <a:endParaRPr lang="ar-SA" smtClean="0"/>
          </a:p>
          <a:p>
            <a:pPr algn="r" rtl="1">
              <a:buFont typeface="Wingdings 3" pitchFamily="18" charset="2"/>
              <a:buNone/>
            </a:pP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1750D0BB-A412-471B-9128-D66865D6F23B}" type="slidenum">
              <a:rPr lang="en-US" smtClean="0"/>
              <a:pPr>
                <a:defRPr/>
              </a:pPr>
              <a:t>179</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152400" y="990600"/>
            <a:ext cx="8686800" cy="5257800"/>
          </a:xfrm>
        </p:spPr>
        <p:txBody>
          <a:bodyPr/>
          <a:lstStyle/>
          <a:p>
            <a:pPr marL="609600" indent="-609600" eaLnBrk="1" hangingPunct="1">
              <a:lnSpc>
                <a:spcPct val="90000"/>
              </a:lnSpc>
            </a:pPr>
            <a:r>
              <a:rPr lang="ar-SA" altLang="en-US" sz="2300" b="1" dirty="0" smtClean="0">
                <a:solidFill>
                  <a:srgbClr val="993300"/>
                </a:solidFill>
              </a:rPr>
              <a:t>قـــرارات رئـــيـسـيـة</a:t>
            </a:r>
            <a:r>
              <a:rPr lang="ar-SA" altLang="en-US" sz="2300" dirty="0" smtClean="0"/>
              <a:t>: وهي القرارات التي تتخذ في مجال الأمور الهامة ذات التأثير المباشر في المزرعة وفي دخلها. مثل تغيير الدورة الزراعية المنفذة في المزرعة او اعادة تنظيمها او الغاء مشروع من المشاريع الإنتاجية في المزرعة وإدخال مشروع جديد يحل محله في الإنتاج.</a:t>
            </a:r>
            <a:endParaRPr lang="ar-SA" altLang="en-US" sz="2300" b="1" dirty="0" smtClean="0"/>
          </a:p>
          <a:p>
            <a:pPr marL="609600" indent="-609600" eaLnBrk="1" hangingPunct="1">
              <a:lnSpc>
                <a:spcPct val="90000"/>
              </a:lnSpc>
            </a:pPr>
            <a:r>
              <a:rPr lang="ar-SA" altLang="en-US" sz="2300" b="1" dirty="0" smtClean="0">
                <a:solidFill>
                  <a:srgbClr val="993300"/>
                </a:solidFill>
              </a:rPr>
              <a:t>قــــرارات ثـــانـــويــة</a:t>
            </a:r>
            <a:r>
              <a:rPr lang="ar-SA" altLang="en-US" sz="2300" dirty="0" smtClean="0"/>
              <a:t>: وهي القرارات التي تتخذ فيما يتعلق بالأمور ذات الأهمية البسيطة في المزرعة كإدخال بعض التعديلات على زراعة محصول معين او إنتاجه مما يؤدي الى زيادة الدخل.</a:t>
            </a:r>
            <a:endParaRPr lang="ar-SA" altLang="en-US" sz="2300" b="1" dirty="0" smtClean="0"/>
          </a:p>
          <a:p>
            <a:pPr marL="609600" indent="-609600" eaLnBrk="1" hangingPunct="1">
              <a:lnSpc>
                <a:spcPct val="90000"/>
              </a:lnSpc>
            </a:pPr>
            <a:r>
              <a:rPr lang="ar-SA" altLang="en-US" sz="2300" b="1" dirty="0" smtClean="0">
                <a:solidFill>
                  <a:srgbClr val="993300"/>
                </a:solidFill>
              </a:rPr>
              <a:t>قــــرارات روتـــيـنـية</a:t>
            </a:r>
            <a:r>
              <a:rPr lang="ar-SA" altLang="en-US" sz="2300" dirty="0" smtClean="0"/>
              <a:t>: وهي القرارات ذات العلاقة بالأمور الاعتيادية الروتينية التي تتم في المزرعة بشكل يومي متكرر مثل وضع برامج العمل اليومي، مثل هذه القرارات لا تتطلب معرفة كبيرة او خبرة متفوقة.</a:t>
            </a:r>
            <a:endParaRPr lang="ar-SA" altLang="en-US" sz="2300" b="1" dirty="0" smtClean="0"/>
          </a:p>
          <a:p>
            <a:pPr marL="609600" indent="-609600" eaLnBrk="1" hangingPunct="1">
              <a:lnSpc>
                <a:spcPct val="90000"/>
              </a:lnSpc>
            </a:pPr>
            <a:r>
              <a:rPr lang="ar-SA" altLang="en-US" sz="2300" b="1" dirty="0" smtClean="0">
                <a:solidFill>
                  <a:srgbClr val="993300"/>
                </a:solidFill>
              </a:rPr>
              <a:t>قـــرارات اختصاصية</a:t>
            </a:r>
            <a:r>
              <a:rPr lang="ar-SA" altLang="en-US" sz="2300" dirty="0" smtClean="0"/>
              <a:t>: وهي القرارات التي تتخذ بالاعتماد على مقترحات تضعها الجهات الفنية المختصة في المزرعة والمسئولة، كل حسب اختصاصه في الفروع الإنتاجية المختلفة، مثل هذه المقترحات التي يقدمها المهندسون الزراعيون والأطباء البيطريون وتعمل إدارة المزرعة على تنسيق هذه القرارات ووضع المناسب منها موضوع التنفيذ.</a:t>
            </a:r>
            <a:endParaRPr lang="en-US" altLang="en-US" sz="2300" dirty="0" smtClean="0">
              <a:cs typeface="Arial" charset="0"/>
            </a:endParaRPr>
          </a:p>
        </p:txBody>
      </p:sp>
      <p:sp>
        <p:nvSpPr>
          <p:cNvPr id="91138" name="Rectangle 2"/>
          <p:cNvSpPr>
            <a:spLocks noGrp="1" noChangeArrowheads="1"/>
          </p:cNvSpPr>
          <p:nvPr>
            <p:ph type="title"/>
          </p:nvPr>
        </p:nvSpPr>
        <p:spPr>
          <a:xfrm>
            <a:off x="609600" y="228600"/>
            <a:ext cx="8229600" cy="685800"/>
          </a:xfrm>
        </p:spPr>
        <p:txBody>
          <a:bodyPr/>
          <a:lstStyle/>
          <a:p>
            <a:pPr algn="r" eaLnBrk="1" fontAlgn="auto" hangingPunct="1">
              <a:spcAft>
                <a:spcPts val="0"/>
              </a:spcAft>
              <a:defRPr/>
            </a:pPr>
            <a:r>
              <a:rPr lang="ar-SA" sz="2800" dirty="0" smtClean="0">
                <a:solidFill>
                  <a:srgbClr val="FF9933"/>
                </a:solidFill>
                <a:latin typeface="Times New Roman" pitchFamily="18" charset="0"/>
                <a:cs typeface="Times New Roman" pitchFamily="18" charset="0"/>
              </a:rPr>
              <a:t>تــصـنـف </a:t>
            </a:r>
            <a:r>
              <a:rPr lang="ar-SA" sz="2800" dirty="0">
                <a:solidFill>
                  <a:srgbClr val="FF9933"/>
                </a:solidFill>
                <a:latin typeface="Times New Roman" pitchFamily="18" charset="0"/>
                <a:cs typeface="Times New Roman" pitchFamily="18" charset="0"/>
              </a:rPr>
              <a:t>الــــقـرارات </a:t>
            </a:r>
            <a:r>
              <a:rPr lang="ar-SA" sz="2800" dirty="0" smtClean="0">
                <a:solidFill>
                  <a:srgbClr val="FF9933"/>
                </a:solidFill>
                <a:latin typeface="Times New Roman" pitchFamily="18" charset="0"/>
                <a:cs typeface="Times New Roman" pitchFamily="18" charset="0"/>
              </a:rPr>
              <a:t>الإدارية الي اربعة قرارات رئيسية:</a:t>
            </a: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236425256"/>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1"/>
          <p:cNvSpPr>
            <a:spLocks noGrp="1"/>
          </p:cNvSpPr>
          <p:nvPr>
            <p:ph idx="1"/>
          </p:nvPr>
        </p:nvSpPr>
        <p:spPr/>
        <p:txBody>
          <a:bodyPr/>
          <a:lstStyle/>
          <a:p>
            <a:pPr algn="r" rtl="1">
              <a:buFont typeface="Wingdings 3" pitchFamily="18" charset="2"/>
              <a:buNone/>
              <a:defRPr/>
            </a:pPr>
            <a:r>
              <a:rPr lang="ar-SA" b="1" dirty="0" smtClean="0">
                <a:solidFill>
                  <a:srgbClr val="0033CC"/>
                </a:solidFill>
              </a:rPr>
              <a:t>معايير القرار التي تتطلب تقديرات احتمالية </a:t>
            </a:r>
            <a:r>
              <a:rPr lang="en-US" b="1" dirty="0" smtClean="0">
                <a:solidFill>
                  <a:srgbClr val="0033CC"/>
                </a:solidFill>
              </a:rPr>
              <a:t> </a:t>
            </a:r>
            <a:r>
              <a:rPr lang="en-US" b="1" i="1" dirty="0" smtClean="0">
                <a:solidFill>
                  <a:srgbClr val="0033CC"/>
                </a:solidFill>
              </a:rPr>
              <a:t>Decision Criteria that Require Probability Estimates</a:t>
            </a:r>
            <a:r>
              <a:rPr lang="ar-SA" b="1" i="1" dirty="0" smtClean="0">
                <a:solidFill>
                  <a:srgbClr val="0033CC"/>
                </a:solidFill>
              </a:rPr>
              <a:t> </a:t>
            </a:r>
            <a:endParaRPr lang="en-US" b="1" dirty="0" smtClean="0">
              <a:solidFill>
                <a:srgbClr val="0033CC"/>
              </a:solidFill>
            </a:endParaRPr>
          </a:p>
          <a:p>
            <a:pPr marL="623887" indent="-514350" algn="r" rtl="1">
              <a:buFont typeface="Wingdings 3" pitchFamily="18" charset="2"/>
              <a:buAutoNum type="arabicPeriod"/>
              <a:defRPr/>
            </a:pPr>
            <a:r>
              <a:rPr lang="ar-SA" b="1" dirty="0" smtClean="0"/>
              <a:t>تعظيم العوائد النقدية المتوقعة </a:t>
            </a:r>
            <a:r>
              <a:rPr lang="en-US" b="1" i="1" dirty="0" smtClean="0"/>
              <a:t>Maximizing Expected Monetary Payoffs</a:t>
            </a:r>
            <a:endParaRPr lang="en-US" dirty="0" smtClean="0"/>
          </a:p>
          <a:p>
            <a:pPr marL="623887" indent="-514350" algn="r" rtl="1">
              <a:buFont typeface="Wingdings 3" pitchFamily="18" charset="2"/>
              <a:buNone/>
              <a:defRPr/>
            </a:pPr>
            <a:r>
              <a:rPr lang="en-US" dirty="0" smtClean="0"/>
              <a:t>    </a:t>
            </a:r>
            <a:r>
              <a:rPr lang="ar-SA" dirty="0" smtClean="0"/>
              <a:t>يرغب صانع القرار في وجود مقياس إحصائي </a:t>
            </a:r>
            <a:r>
              <a:rPr lang="en-US" i="1" dirty="0" smtClean="0"/>
              <a:t>Statistic</a:t>
            </a:r>
            <a:r>
              <a:rPr lang="ar-SA" dirty="0" smtClean="0"/>
              <a:t> يلخص له كل فعل </a:t>
            </a:r>
            <a:r>
              <a:rPr lang="en-US" i="1" dirty="0" smtClean="0"/>
              <a:t>Action</a:t>
            </a:r>
            <a:r>
              <a:rPr lang="ar-SA" dirty="0" smtClean="0"/>
              <a:t>. ويمكن استخدامه في مقارنة الأفعال البديلة </a:t>
            </a:r>
            <a:r>
              <a:rPr lang="en-US" i="1" dirty="0" smtClean="0"/>
              <a:t>Alternative</a:t>
            </a:r>
            <a:r>
              <a:rPr lang="en-US" dirty="0" smtClean="0"/>
              <a:t> </a:t>
            </a:r>
            <a:r>
              <a:rPr lang="en-US" i="1" dirty="0" smtClean="0"/>
              <a:t>Actions</a:t>
            </a:r>
            <a:r>
              <a:rPr lang="ar-SA" dirty="0" smtClean="0"/>
              <a:t>. والمعايير السابقة مبنية على مقياس احصائي واحد ولكنها </a:t>
            </a:r>
            <a:r>
              <a:rPr lang="ar-SA" b="1" dirty="0" smtClean="0">
                <a:solidFill>
                  <a:srgbClr val="FF0000"/>
                </a:solidFill>
              </a:rPr>
              <a:t>انتقدت</a:t>
            </a:r>
            <a:r>
              <a:rPr lang="ar-SA" dirty="0" smtClean="0"/>
              <a:t> لأنها </a:t>
            </a:r>
            <a:r>
              <a:rPr lang="ar-SA" u="sng" dirty="0" smtClean="0"/>
              <a:t>لا تستخدم كل المعلومات المتاحة، وكل النواتج </a:t>
            </a:r>
            <a:r>
              <a:rPr lang="en-US" i="1" u="sng" dirty="0" smtClean="0"/>
              <a:t>Outcomes</a:t>
            </a:r>
            <a:r>
              <a:rPr lang="ar-SA" u="sng" dirty="0" smtClean="0"/>
              <a:t>، واحتمالات النواتج</a:t>
            </a:r>
            <a:r>
              <a:rPr lang="ar-SA" dirty="0" smtClean="0"/>
              <a:t>. </a:t>
            </a:r>
            <a:r>
              <a:rPr lang="ar-SA" u="sng" dirty="0" smtClean="0"/>
              <a:t>والـ </a:t>
            </a:r>
            <a:r>
              <a:rPr lang="en-US" i="1" u="sng" dirty="0" smtClean="0"/>
              <a:t>EMV</a:t>
            </a:r>
            <a:r>
              <a:rPr lang="ar-SA" u="sng" dirty="0" smtClean="0"/>
              <a:t> هو مقياس احصائي يستخدم كل النواتج </a:t>
            </a:r>
            <a:r>
              <a:rPr lang="en-US" i="1" u="sng" dirty="0" smtClean="0"/>
              <a:t>Outcomes</a:t>
            </a:r>
            <a:r>
              <a:rPr lang="ar-SA" u="sng" dirty="0" smtClean="0"/>
              <a:t> والمعلومات الاحتمالية المتاحة.</a:t>
            </a:r>
            <a:endParaRPr lang="ar-SA" dirty="0" smtClean="0"/>
          </a:p>
          <a:p>
            <a:pPr algn="r" rtl="1">
              <a:buFont typeface="Wingdings 3" pitchFamily="18" charset="2"/>
              <a:buNone/>
              <a:defRPr/>
            </a:pPr>
            <a:endParaRPr lang="en-US"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A40C3A5-3C26-4D84-B83D-8724C29AB4D4}" type="slidenum">
              <a:rPr lang="en-US" smtClean="0"/>
              <a:pPr>
                <a:defRPr/>
              </a:pPr>
              <a:t>180</a:t>
            </a:fld>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p:cNvSpPr>
            <a:spLocks noGrp="1"/>
          </p:cNvSpPr>
          <p:nvPr>
            <p:ph idx="1"/>
          </p:nvPr>
        </p:nvSpPr>
        <p:spPr/>
        <p:txBody>
          <a:bodyPr/>
          <a:lstStyle/>
          <a:p>
            <a:pPr algn="r" rtl="1">
              <a:buFont typeface="Wingdings 3" pitchFamily="18" charset="2"/>
              <a:buNone/>
            </a:pPr>
            <a:r>
              <a:rPr lang="ar-SA" b="1" smtClean="0"/>
              <a:t>القيمة المتوقعة</a:t>
            </a:r>
            <a:r>
              <a:rPr lang="ar-SA" smtClean="0"/>
              <a:t> </a:t>
            </a:r>
            <a:r>
              <a:rPr lang="en-US" i="1" smtClean="0"/>
              <a:t>Expected Value</a:t>
            </a:r>
            <a:r>
              <a:rPr lang="ar-SA" smtClean="0"/>
              <a:t> لمتغير </a:t>
            </a:r>
            <a:r>
              <a:rPr lang="en-US" i="1" smtClean="0"/>
              <a:t>Variable</a:t>
            </a:r>
            <a:r>
              <a:rPr lang="en-US" smtClean="0"/>
              <a:t> </a:t>
            </a:r>
            <a:r>
              <a:rPr lang="ar-SA" u="sng" smtClean="0"/>
              <a:t>تساوي المجموع الاحتمالي الموزون للقيم المحتملة للمتغير</a:t>
            </a:r>
            <a:r>
              <a:rPr lang="ar-SA" smtClean="0"/>
              <a:t>. فلو كان عندنا عدد من الأحداث </a:t>
            </a:r>
            <a:r>
              <a:rPr lang="en-US" i="1" smtClean="0"/>
              <a:t>Events</a:t>
            </a:r>
            <a:r>
              <a:rPr lang="en-US" smtClean="0"/>
              <a:t>  </a:t>
            </a:r>
            <a:r>
              <a:rPr lang="ar-SA" smtClean="0"/>
              <a:t>المحتملة مقدارها </a:t>
            </a:r>
            <a:r>
              <a:rPr lang="en-US" i="1" smtClean="0"/>
              <a:t>m</a:t>
            </a:r>
            <a:r>
              <a:rPr lang="ar-SA" smtClean="0"/>
              <a:t> للفعل </a:t>
            </a:r>
            <a:r>
              <a:rPr lang="en-US" i="1" smtClean="0"/>
              <a:t>j</a:t>
            </a:r>
            <a:r>
              <a:rPr lang="ar-SA" smtClean="0"/>
              <a:t> وللحدث </a:t>
            </a:r>
            <a:r>
              <a:rPr lang="en-US" smtClean="0"/>
              <a:t>(</a:t>
            </a:r>
            <a:r>
              <a:rPr lang="en-US" i="1" smtClean="0"/>
              <a:t>θ</a:t>
            </a:r>
            <a:r>
              <a:rPr lang="en-US" i="1" baseline="-25000" smtClean="0"/>
              <a:t>i</a:t>
            </a:r>
            <a:r>
              <a:rPr lang="en-US" smtClean="0"/>
              <a:t>)</a:t>
            </a:r>
            <a:r>
              <a:rPr lang="ar-SA" smtClean="0"/>
              <a:t> ووجود ناتج (  </a:t>
            </a:r>
            <a:r>
              <a:rPr lang="en-US" i="1" smtClean="0"/>
              <a:t>O</a:t>
            </a:r>
            <a:r>
              <a:rPr lang="en-US" i="1" baseline="-25000" smtClean="0"/>
              <a:t>ij</a:t>
            </a:r>
            <a:r>
              <a:rPr lang="ar-SA" smtClean="0"/>
              <a:t>  ) واحتمال ( </a:t>
            </a:r>
            <a:r>
              <a:rPr lang="en-US" i="1" smtClean="0"/>
              <a:t>P</a:t>
            </a:r>
            <a:r>
              <a:rPr lang="en-US" i="1" baseline="-25000" smtClean="0"/>
              <a:t>i</a:t>
            </a:r>
            <a:r>
              <a:rPr lang="ar-SA" smtClean="0"/>
              <a:t>  ) فإن </a:t>
            </a:r>
            <a:r>
              <a:rPr lang="en-US" i="1" smtClean="0"/>
              <a:t>EMV</a:t>
            </a:r>
            <a:r>
              <a:rPr lang="ar-SA" smtClean="0"/>
              <a:t> للناتج </a:t>
            </a:r>
            <a:r>
              <a:rPr lang="en-US" i="1" smtClean="0"/>
              <a:t>outcome</a:t>
            </a:r>
            <a:r>
              <a:rPr lang="ar-SA" smtClean="0"/>
              <a:t> يمكن الحصول عليها بالمعادلة:</a:t>
            </a:r>
            <a:endParaRPr lang="en-US" smtClean="0"/>
          </a:p>
          <a:p>
            <a:pPr algn="r" rtl="1">
              <a:buFont typeface="Wingdings 3" pitchFamily="18" charset="2"/>
              <a:buNone/>
            </a:pPr>
            <a:endParaRPr lang="en-US" smtClean="0"/>
          </a:p>
          <a:p>
            <a:pPr algn="r" rtl="1">
              <a:buFont typeface="Wingdings 3" pitchFamily="18" charset="2"/>
              <a:buNone/>
            </a:pPr>
            <a:endParaRPr lang="en-US" smtClean="0"/>
          </a:p>
          <a:p>
            <a:pPr algn="r" rtl="1">
              <a:buFont typeface="Wingdings 3" pitchFamily="18" charset="2"/>
              <a:buNone/>
            </a:pPr>
            <a:endParaRPr lang="en-US" smtClean="0"/>
          </a:p>
          <a:p>
            <a:pPr algn="r" rtl="1">
              <a:buFont typeface="Wingdings 3" pitchFamily="18" charset="2"/>
              <a:buNone/>
            </a:pPr>
            <a:r>
              <a:rPr lang="en-US" smtClean="0"/>
              <a:t>*</a:t>
            </a:r>
            <a:r>
              <a:rPr lang="ar-SA" smtClean="0"/>
              <a:t>تم حساب الـ </a:t>
            </a:r>
            <a:r>
              <a:rPr lang="en-US" i="1" smtClean="0"/>
              <a:t>EMV</a:t>
            </a:r>
            <a:r>
              <a:rPr lang="en-US" smtClean="0"/>
              <a:t> </a:t>
            </a:r>
            <a:r>
              <a:rPr lang="ar-SA" smtClean="0"/>
              <a:t>لكل من الأفعال الأربعة السابقة والخاصة باستخدام السماد </a:t>
            </a:r>
            <a:r>
              <a:rPr lang="en-US" i="1" smtClean="0"/>
              <a:t>N</a:t>
            </a:r>
            <a:r>
              <a:rPr lang="ar-SA" smtClean="0"/>
              <a:t> من جدول (أ) وتم تسجيل ذلك في جدول (ب ) </a:t>
            </a:r>
            <a:r>
              <a:rPr lang="en-US" smtClean="0"/>
              <a:t>.</a:t>
            </a:r>
            <a:r>
              <a:rPr lang="ar-SA" smtClean="0"/>
              <a:t> الفعل  </a:t>
            </a:r>
            <a:r>
              <a:rPr lang="en-US" i="1" smtClean="0"/>
              <a:t>A</a:t>
            </a:r>
            <a:r>
              <a:rPr lang="en-US" i="1" baseline="-25000" smtClean="0"/>
              <a:t>4</a:t>
            </a:r>
            <a:r>
              <a:rPr lang="ar-SA" smtClean="0"/>
              <a:t> اعطعي أعلى قيمة متوقعة، برغم أنه ليس أكبر بكثير من الناتج المتوقع للفعل </a:t>
            </a:r>
            <a:r>
              <a:rPr lang="en-US" i="1" smtClean="0"/>
              <a:t>A</a:t>
            </a:r>
            <a:r>
              <a:rPr lang="en-US" i="1" baseline="-25000" smtClean="0"/>
              <a:t>3</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BC1FD05-7073-424F-8D5B-9079B0D8E66C}" type="slidenum">
              <a:rPr lang="en-US" smtClean="0"/>
              <a:pPr>
                <a:defRPr/>
              </a:pPr>
              <a:t>181</a:t>
            </a:fld>
            <a:endParaRPr lang="en-US" dirty="0"/>
          </a:p>
        </p:txBody>
      </p:sp>
      <p:sp>
        <p:nvSpPr>
          <p:cNvPr id="378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7890" name="Object 1"/>
          <p:cNvGraphicFramePr>
            <a:graphicFrameLocks noChangeAspect="1"/>
          </p:cNvGraphicFramePr>
          <p:nvPr/>
        </p:nvGraphicFramePr>
        <p:xfrm>
          <a:off x="2514600" y="3581400"/>
          <a:ext cx="4038600" cy="1158875"/>
        </p:xfrm>
        <a:graphic>
          <a:graphicData uri="http://schemas.openxmlformats.org/presentationml/2006/ole">
            <mc:AlternateContent xmlns:mc="http://schemas.openxmlformats.org/markup-compatibility/2006">
              <mc:Choice xmlns:v="urn:schemas-microsoft-com:vml" Requires="v">
                <p:oleObj spid="_x0000_s37968" name="Equation" r:id="rId3" imgW="2222500" imgH="685800" progId="Equation.3">
                  <p:embed/>
                </p:oleObj>
              </mc:Choice>
              <mc:Fallback>
                <p:oleObj name="Equation" r:id="rId3" imgW="2222500" imgH="685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4038600"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p:cNvSpPr>
            <a:spLocks noGrp="1"/>
          </p:cNvSpPr>
          <p:nvPr>
            <p:ph idx="1"/>
          </p:nvPr>
        </p:nvSpPr>
        <p:spPr/>
        <p:txBody>
          <a:bodyPr/>
          <a:lstStyle/>
          <a:p>
            <a:pPr algn="r" rtl="1"/>
            <a:r>
              <a:rPr lang="ar-SA" smtClean="0"/>
              <a:t>واختيار الفعل الذي له أعلى </a:t>
            </a:r>
            <a:r>
              <a:rPr lang="en-US" i="1" smtClean="0"/>
              <a:t>EMV</a:t>
            </a:r>
            <a:r>
              <a:rPr lang="ar-SA" smtClean="0"/>
              <a:t> هو القرار المعظم للمنفعة للمديرين المحايدي المخاطرة </a:t>
            </a:r>
            <a:r>
              <a:rPr lang="en-US" i="1" smtClean="0"/>
              <a:t>Risk</a:t>
            </a:r>
            <a:r>
              <a:rPr lang="en-US" smtClean="0"/>
              <a:t> </a:t>
            </a:r>
            <a:r>
              <a:rPr lang="en-US" i="1" smtClean="0"/>
              <a:t>Neutralists</a:t>
            </a:r>
            <a:r>
              <a:rPr lang="en-US" smtClean="0"/>
              <a:t>  </a:t>
            </a:r>
            <a:r>
              <a:rPr lang="ar-SA" smtClean="0"/>
              <a:t>كما سبق الذكر. </a:t>
            </a:r>
            <a:endParaRPr lang="en-US" smtClean="0"/>
          </a:p>
          <a:p>
            <a:pPr algn="r" rtl="1"/>
            <a:r>
              <a:rPr lang="ar-SA" b="1" u="sng" smtClean="0"/>
              <a:t>غير</a:t>
            </a:r>
            <a:r>
              <a:rPr lang="ar-SA" u="sng" smtClean="0"/>
              <a:t> أن هذه الـ </a:t>
            </a:r>
            <a:r>
              <a:rPr lang="en-US" i="1" u="sng" smtClean="0"/>
              <a:t>EMV</a:t>
            </a:r>
            <a:r>
              <a:rPr lang="ar-SA" u="sng" smtClean="0"/>
              <a:t> لا تعطي أي معلومات عن اختلافات الناتج  أو تشتت النواتج </a:t>
            </a:r>
            <a:r>
              <a:rPr lang="en-US" i="1" u="sng" smtClean="0"/>
              <a:t>Variability of the Outcome</a:t>
            </a:r>
            <a:r>
              <a:rPr lang="ar-SA" u="sng" smtClean="0"/>
              <a:t>.</a:t>
            </a:r>
            <a:endParaRPr lang="en-US" u="sng" smtClean="0"/>
          </a:p>
          <a:p>
            <a:pPr algn="r" rtl="1"/>
            <a:r>
              <a:rPr lang="ar-SA" u="sng" smtClean="0"/>
              <a:t> فالمديرين المحبين للمخاطرة أو متجنبي المخاطرة سوف يرغبون في اعتبار المعلومات الخاصة بتباين العوائد النقدية عند عمل الاختيار</a:t>
            </a:r>
            <a:r>
              <a:rPr lang="en-US" u="sng" smtClean="0"/>
              <a:t>.</a:t>
            </a:r>
          </a:p>
          <a:p>
            <a:pPr algn="r" rtl="1"/>
            <a:endParaRPr lang="en-US" u="sng" smtClean="0"/>
          </a:p>
          <a:p>
            <a:pPr algn="r" rtl="1"/>
            <a:r>
              <a:rPr lang="ar-SA" smtClean="0"/>
              <a:t>والقواعد التي سيتم تناولها بعد ذلك ستأخذ في اعتبارها الانتشار والتشتت والتباين </a:t>
            </a:r>
            <a:r>
              <a:rPr lang="en-US" i="1" smtClean="0"/>
              <a:t>dispersion</a:t>
            </a:r>
            <a:r>
              <a:rPr lang="ar-SA" smtClean="0"/>
              <a:t> عند عمل الاختيار</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37E413C3-3178-42E6-AF47-29026B5F928A}" type="slidenum">
              <a:rPr lang="en-US" smtClean="0"/>
              <a:pPr>
                <a:defRPr/>
              </a:pPr>
              <a:t>182</a:t>
            </a:fld>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1"/>
          <p:cNvSpPr>
            <a:spLocks noGrp="1"/>
          </p:cNvSpPr>
          <p:nvPr>
            <p:ph idx="1"/>
          </p:nvPr>
        </p:nvSpPr>
        <p:spPr>
          <a:xfrm>
            <a:off x="457200" y="1676400"/>
            <a:ext cx="8229600" cy="4525963"/>
          </a:xfrm>
        </p:spPr>
        <p:txBody>
          <a:bodyPr/>
          <a:lstStyle/>
          <a:p>
            <a:pPr algn="r" rtl="1"/>
            <a:r>
              <a:rPr lang="ar-SA" smtClean="0"/>
              <a:t>المثال التالي يوضح أهمية اعتبار مقاييس التشتت ودورها الهام في الاختيار بين البدائل (الأفعال)، ففي هذا المثال توجد خطتين إنتاجيتين لهما نفس العائد المتوسط ولكن يختلفان في التشتت معبراً عنه بالتباين، والجدول التالي يوضح العوائد لهاتين الخطتين في مواسم الإنتاج الثلاثة:</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AF054117-A72A-4240-A084-8118F5EDBCCB}" type="slidenum">
              <a:rPr lang="en-US" smtClean="0"/>
              <a:pPr>
                <a:defRPr/>
              </a:pPr>
              <a:t>183</a:t>
            </a:fld>
            <a:endParaRPr lang="en-US" dirty="0"/>
          </a:p>
        </p:txBody>
      </p:sp>
      <p:graphicFrame>
        <p:nvGraphicFramePr>
          <p:cNvPr id="5" name="Table 4"/>
          <p:cNvGraphicFramePr>
            <a:graphicFrameLocks noGrp="1"/>
          </p:cNvGraphicFramePr>
          <p:nvPr/>
        </p:nvGraphicFramePr>
        <p:xfrm>
          <a:off x="914400" y="3429000"/>
          <a:ext cx="7086600" cy="2321350"/>
        </p:xfrm>
        <a:graphic>
          <a:graphicData uri="http://schemas.openxmlformats.org/drawingml/2006/table">
            <a:tbl>
              <a:tblPr rtl="1"/>
              <a:tblGrid>
                <a:gridCol w="1273640"/>
                <a:gridCol w="1434234"/>
                <a:gridCol w="2189363"/>
                <a:gridCol w="2189363"/>
              </a:tblGrid>
              <a:tr h="452486">
                <a:tc>
                  <a:txBody>
                    <a:bodyPr/>
                    <a:lstStyle/>
                    <a:p>
                      <a:pPr marL="0" marR="0" algn="justLow" rtl="1">
                        <a:spcBef>
                          <a:spcPts val="0"/>
                        </a:spcBef>
                        <a:spcAft>
                          <a:spcPts val="0"/>
                        </a:spcAft>
                      </a:pPr>
                      <a:r>
                        <a:rPr lang="en-US" sz="1200" b="1" i="1" dirty="0">
                          <a:latin typeface="Times New Roman"/>
                          <a:ea typeface="Times New Roman"/>
                          <a:cs typeface="Simplified Arabic"/>
                        </a:rPr>
                        <a:t>Plan 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Low" rtl="1">
                        <a:spcBef>
                          <a:spcPts val="0"/>
                        </a:spcBef>
                        <a:spcAft>
                          <a:spcPts val="0"/>
                        </a:spcAft>
                      </a:pPr>
                      <a:r>
                        <a:rPr lang="en-US" sz="1200" b="1" i="1">
                          <a:latin typeface="Times New Roman"/>
                          <a:ea typeface="Times New Roman"/>
                          <a:cs typeface="Simplified Arabic"/>
                        </a:rPr>
                        <a:t>Plan 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justLow" rtl="1">
                        <a:spcBef>
                          <a:spcPts val="0"/>
                        </a:spcBef>
                        <a:spcAft>
                          <a:spcPts val="0"/>
                        </a:spcAft>
                      </a:pP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justLow" rtl="1">
                        <a:spcBef>
                          <a:spcPts val="0"/>
                        </a:spcBef>
                        <a:spcAft>
                          <a:spcPts val="0"/>
                        </a:spcAft>
                      </a:pPr>
                      <a:r>
                        <a:rPr lang="en-US" sz="1200" b="1" i="1">
                          <a:latin typeface="Times New Roman"/>
                          <a:ea typeface="Times New Roman"/>
                          <a:cs typeface="Simplified Arabic"/>
                        </a:rPr>
                        <a:t>State Of </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63951">
                <a:tc>
                  <a:txBody>
                    <a:bodyPr/>
                    <a:lstStyle/>
                    <a:p>
                      <a:pPr marL="0" marR="0" algn="ctr" rtl="0">
                        <a:spcBef>
                          <a:spcPts val="0"/>
                        </a:spcBef>
                        <a:spcAft>
                          <a:spcPts val="0"/>
                        </a:spcAft>
                      </a:pPr>
                      <a:r>
                        <a:rPr lang="en-US" sz="1200" b="1">
                          <a:latin typeface="Times New Roman"/>
                          <a:ea typeface="Times New Roman"/>
                        </a:rPr>
                        <a:t>10000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400" b="1" dirty="0">
                          <a:latin typeface="Times New Roman"/>
                          <a:ea typeface="Times New Roman"/>
                          <a:cs typeface="Simplified Arabic"/>
                        </a:rPr>
                        <a:t>10000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en-US" sz="1400" b="1" i="1">
                          <a:latin typeface="Times New Roman"/>
                          <a:ea typeface="Times New Roman"/>
                          <a:cs typeface="Simplified Arabic"/>
                        </a:rPr>
                        <a:t>E(I)</a:t>
                      </a: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vMerge="1">
                  <a:txBody>
                    <a:bodyPr/>
                    <a:lstStyle/>
                    <a:p>
                      <a:endParaRPr lang="en-US"/>
                    </a:p>
                  </a:txBody>
                  <a:tcPr/>
                </a:tc>
              </a:tr>
              <a:tr h="226244">
                <a:tc>
                  <a:txBody>
                    <a:bodyPr/>
                    <a:lstStyle/>
                    <a:p>
                      <a:pPr marL="0" marR="0" algn="ctr" rtl="0">
                        <a:spcBef>
                          <a:spcPts val="0"/>
                        </a:spcBef>
                        <a:spcAft>
                          <a:spcPts val="0"/>
                        </a:spcAft>
                      </a:pPr>
                      <a:r>
                        <a:rPr lang="en-US" sz="1100" i="1">
                          <a:latin typeface="Times New Roman"/>
                          <a:ea typeface="Times New Roman"/>
                        </a:rPr>
                        <a:t>20000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i="1" dirty="0">
                          <a:latin typeface="Times New Roman"/>
                          <a:ea typeface="Times New Roman"/>
                          <a:cs typeface="Simplified Arabic"/>
                        </a:rPr>
                        <a:t>9000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endParaRPr lang="en-US" sz="12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Low" rtl="1">
                        <a:spcBef>
                          <a:spcPts val="0"/>
                        </a:spcBef>
                        <a:spcAft>
                          <a:spcPts val="0"/>
                        </a:spcAft>
                      </a:pPr>
                      <a:r>
                        <a:rPr lang="en-US" sz="1100" i="1">
                          <a:latin typeface="Times New Roman"/>
                          <a:ea typeface="Times New Roman"/>
                          <a:cs typeface="Simplified Arabic"/>
                        </a:rPr>
                        <a:t>Season 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07389">
                <a:tc>
                  <a:txBody>
                    <a:bodyPr/>
                    <a:lstStyle/>
                    <a:p>
                      <a:pPr marL="0" marR="0" algn="ctr" rtl="0">
                        <a:spcBef>
                          <a:spcPts val="0"/>
                        </a:spcBef>
                        <a:spcAft>
                          <a:spcPts val="0"/>
                        </a:spcAft>
                      </a:pPr>
                      <a:r>
                        <a:rPr lang="en-US" sz="1100" i="1">
                          <a:latin typeface="Times New Roman"/>
                          <a:ea typeface="Times New Roman"/>
                        </a:rPr>
                        <a:t>10000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i="1" dirty="0">
                          <a:latin typeface="Times New Roman"/>
                          <a:ea typeface="Times New Roman"/>
                          <a:cs typeface="Simplified Arabic"/>
                        </a:rPr>
                        <a:t>10000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endParaRPr lang="ar-SA" sz="1100">
                        <a:latin typeface="Times New Roman"/>
                        <a:ea typeface="Times New Roman"/>
                        <a:cs typeface="Simplified Arabic"/>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Low" rtl="1">
                        <a:spcBef>
                          <a:spcPts val="0"/>
                        </a:spcBef>
                        <a:spcAft>
                          <a:spcPts val="0"/>
                        </a:spcAft>
                      </a:pPr>
                      <a:r>
                        <a:rPr lang="en-US" sz="1100" i="1">
                          <a:latin typeface="Times New Roman"/>
                          <a:ea typeface="Times New Roman"/>
                          <a:cs typeface="Simplified Arabic"/>
                        </a:rPr>
                        <a:t>Season 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07389">
                <a:tc>
                  <a:txBody>
                    <a:bodyPr/>
                    <a:lstStyle/>
                    <a:p>
                      <a:pPr marL="0" marR="0" algn="ctr" rtl="0">
                        <a:spcBef>
                          <a:spcPts val="0"/>
                        </a:spcBef>
                        <a:spcAft>
                          <a:spcPts val="0"/>
                        </a:spcAft>
                      </a:pPr>
                      <a:r>
                        <a:rPr lang="en-US" sz="1100" i="1">
                          <a:latin typeface="Times New Roman"/>
                          <a:ea typeface="Times New Roman"/>
                        </a:rPr>
                        <a:t>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i="1" dirty="0">
                          <a:latin typeface="Times New Roman"/>
                          <a:ea typeface="Times New Roman"/>
                          <a:cs typeface="Simplified Arabic"/>
                        </a:rPr>
                        <a:t>11000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endParaRPr lang="ar-SA" sz="1100">
                        <a:latin typeface="Times New Roman"/>
                        <a:ea typeface="Times New Roman"/>
                        <a:cs typeface="Simplified Arabic"/>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Low" rtl="1">
                        <a:spcBef>
                          <a:spcPts val="0"/>
                        </a:spcBef>
                        <a:spcAft>
                          <a:spcPts val="0"/>
                        </a:spcAft>
                      </a:pPr>
                      <a:r>
                        <a:rPr lang="en-US" sz="1100" i="1">
                          <a:latin typeface="Times New Roman"/>
                          <a:ea typeface="Times New Roman"/>
                          <a:cs typeface="Simplified Arabic"/>
                        </a:rPr>
                        <a:t>Season 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95140">
                <a:tc>
                  <a:txBody>
                    <a:bodyPr/>
                    <a:lstStyle/>
                    <a:p>
                      <a:pPr marL="0" marR="0" algn="ctr" rtl="0">
                        <a:spcBef>
                          <a:spcPts val="0"/>
                        </a:spcBef>
                        <a:spcAft>
                          <a:spcPts val="0"/>
                        </a:spcAft>
                      </a:pPr>
                      <a:r>
                        <a:rPr lang="en-US" sz="1100" b="1">
                          <a:latin typeface="Times New Roman"/>
                          <a:ea typeface="Times New Roman"/>
                        </a:rPr>
                        <a:t>30000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b="1" dirty="0">
                          <a:latin typeface="Times New Roman"/>
                          <a:ea typeface="Times New Roman"/>
                          <a:cs typeface="Simplified Arabic"/>
                        </a:rPr>
                        <a:t>30000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gridSpan="2">
                  <a:txBody>
                    <a:bodyPr/>
                    <a:lstStyle/>
                    <a:p>
                      <a:pPr marL="0" marR="0" algn="justLow" rtl="0">
                        <a:spcBef>
                          <a:spcPts val="0"/>
                        </a:spcBef>
                        <a:spcAft>
                          <a:spcPts val="0"/>
                        </a:spcAft>
                      </a:pPr>
                      <a:endParaRPr lang="ar-SA" sz="1100" dirty="0">
                        <a:latin typeface="Times New Roman"/>
                        <a:ea typeface="Times New Roman"/>
                        <a:cs typeface="Simplified Arabic"/>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solidFill>
                      <a:srgbClr val="E6E6E6"/>
                    </a:solidFill>
                  </a:tcPr>
                </a:tc>
                <a:tc hMerge="1">
                  <a:txBody>
                    <a:bodyPr/>
                    <a:lstStyle/>
                    <a:p>
                      <a:endParaRPr lang="en-US"/>
                    </a:p>
                  </a:txBody>
                  <a:tcPr/>
                </a:tc>
              </a:tr>
              <a:tr h="568751">
                <a:tc>
                  <a:txBody>
                    <a:bodyPr/>
                    <a:lstStyle/>
                    <a:p>
                      <a:pPr marL="0" marR="0" algn="justLow" rtl="0">
                        <a:spcBef>
                          <a:spcPts val="0"/>
                        </a:spcBef>
                        <a:spcAft>
                          <a:spcPts val="0"/>
                        </a:spcAft>
                      </a:pPr>
                      <a:r>
                        <a:rPr lang="en-US" sz="1200" b="1">
                          <a:latin typeface="Times New Roman"/>
                          <a:ea typeface="Times New Roman"/>
                        </a:rPr>
                        <a:t>10000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justLow" rtl="1">
                        <a:spcBef>
                          <a:spcPts val="0"/>
                        </a:spcBef>
                        <a:spcAft>
                          <a:spcPts val="0"/>
                        </a:spcAft>
                      </a:pPr>
                      <a:r>
                        <a:rPr lang="en-US" sz="1400" b="1" dirty="0">
                          <a:latin typeface="Times New Roman"/>
                          <a:ea typeface="Times New Roman"/>
                          <a:cs typeface="Simplified Arabic"/>
                        </a:rPr>
                        <a:t>10000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gridSpan="2">
                  <a:txBody>
                    <a:bodyPr/>
                    <a:lstStyle/>
                    <a:p>
                      <a:pPr marL="0" marR="0" algn="justLow" rtl="1">
                        <a:spcBef>
                          <a:spcPts val="0"/>
                        </a:spcBef>
                        <a:spcAft>
                          <a:spcPts val="0"/>
                        </a:spcAft>
                      </a:pPr>
                      <a:endParaRPr lang="ar-SA" sz="1400" dirty="0">
                        <a:latin typeface="Times New Roman"/>
                        <a:ea typeface="Times New Roman"/>
                        <a:cs typeface="Simplified Arabic"/>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solidFill>
                      <a:srgbClr val="E6E6E6"/>
                    </a:solidFill>
                  </a:tcPr>
                </a:tc>
                <a:tc hMerge="1">
                  <a:txBody>
                    <a:bodyPr/>
                    <a:lstStyle/>
                    <a:p>
                      <a:endParaRPr lang="en-US"/>
                    </a:p>
                  </a:txBody>
                  <a:tcPr/>
                </a:tc>
              </a:tr>
            </a:tbl>
          </a:graphicData>
        </a:graphic>
      </p:graphicFrame>
      <p:graphicFrame>
        <p:nvGraphicFramePr>
          <p:cNvPr id="38914" name="Object 2"/>
          <p:cNvGraphicFramePr>
            <a:graphicFrameLocks noChangeAspect="1"/>
          </p:cNvGraphicFramePr>
          <p:nvPr/>
        </p:nvGraphicFramePr>
        <p:xfrm>
          <a:off x="3581400" y="4800600"/>
          <a:ext cx="304800" cy="381000"/>
        </p:xfrm>
        <a:graphic>
          <a:graphicData uri="http://schemas.openxmlformats.org/presentationml/2006/ole">
            <mc:AlternateContent xmlns:mc="http://schemas.openxmlformats.org/markup-compatibility/2006">
              <mc:Choice xmlns:v="urn:schemas-microsoft-com:vml" Requires="v">
                <p:oleObj spid="_x0000_s39070" name="Equation" r:id="rId3" imgW="304668" imgH="431613" progId="Equation.3">
                  <p:embed/>
                </p:oleObj>
              </mc:Choice>
              <mc:Fallback>
                <p:oleObj name="Equation" r:id="rId3" imgW="304668"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00600"/>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1"/>
          <p:cNvGraphicFramePr>
            <a:graphicFrameLocks noChangeAspect="1"/>
          </p:cNvGraphicFramePr>
          <p:nvPr/>
        </p:nvGraphicFramePr>
        <p:xfrm>
          <a:off x="3276600" y="5181600"/>
          <a:ext cx="792163" cy="533400"/>
        </p:xfrm>
        <a:graphic>
          <a:graphicData uri="http://schemas.openxmlformats.org/presentationml/2006/ole">
            <mc:AlternateContent xmlns:mc="http://schemas.openxmlformats.org/markup-compatibility/2006">
              <mc:Choice xmlns:v="urn:schemas-microsoft-com:vml" Requires="v">
                <p:oleObj spid="_x0000_s39071" name="Equation" r:id="rId5" imgW="787400" imgH="622300" progId="Equation.3">
                  <p:embed/>
                </p:oleObj>
              </mc:Choice>
              <mc:Fallback>
                <p:oleObj name="Equation" r:id="rId5" imgW="787400" imgH="6223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181600"/>
                        <a:ext cx="7921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Content Placeholder 1"/>
          <p:cNvSpPr>
            <a:spLocks noGrp="1"/>
          </p:cNvSpPr>
          <p:nvPr>
            <p:ph idx="1"/>
          </p:nvPr>
        </p:nvSpPr>
        <p:spPr/>
        <p:txBody>
          <a:bodyPr/>
          <a:lstStyle/>
          <a:p>
            <a:pPr algn="r" rtl="1"/>
            <a:r>
              <a:rPr lang="ar-SA" smtClean="0"/>
              <a:t>ومن الجدول السابق بالاعتماد على القيمة المتوقعة للدخل فإن متخذ  القرار </a:t>
            </a:r>
            <a:r>
              <a:rPr lang="en-US" smtClean="0"/>
              <a:t>Indifferent</a:t>
            </a:r>
            <a:r>
              <a:rPr lang="ar-SA" smtClean="0"/>
              <a:t>  حيث               ولكن بأخذ التشتت أو التباين في الحسبان فإنه يرغب في التباين الأقل لذلك سوف يفضل الخطة الأولى على الثانية حيث           ويمكن حساب التباين من خلال القانون التالي: </a:t>
            </a:r>
          </a:p>
          <a:p>
            <a:pPr algn="r" rtl="1">
              <a:buFont typeface="Wingdings 3" pitchFamily="18" charset="2"/>
              <a:buNone/>
            </a:pPr>
            <a:r>
              <a:rPr lang="ar-SA" smtClean="0"/>
              <a:t> </a:t>
            </a:r>
            <a:endParaRPr lang="en-US" smtClean="0"/>
          </a:p>
          <a:p>
            <a:pPr algn="r" rtl="1"/>
            <a:r>
              <a:rPr lang="ar-SA" smtClean="0"/>
              <a:t> حيث يعتبر التباين أحد مقاييس المخاطرة. وهكذا نصل للنتيجة أن المعيار الذي يعتبر التبادل </a:t>
            </a:r>
            <a:r>
              <a:rPr lang="en-US" i="1" smtClean="0"/>
              <a:t>Trade</a:t>
            </a:r>
            <a:r>
              <a:rPr lang="en-US" smtClean="0"/>
              <a:t> – </a:t>
            </a:r>
            <a:r>
              <a:rPr lang="en-US" i="1" smtClean="0"/>
              <a:t>Off</a:t>
            </a:r>
            <a:r>
              <a:rPr lang="ar-SA" smtClean="0"/>
              <a:t> بين الناتج المتوقع </a:t>
            </a:r>
            <a:r>
              <a:rPr lang="en-US" i="1" smtClean="0"/>
              <a:t>Expected Outcome</a:t>
            </a:r>
            <a:r>
              <a:rPr lang="ar-SA" smtClean="0"/>
              <a:t> والانتشار </a:t>
            </a:r>
            <a:r>
              <a:rPr lang="en-US" i="1" smtClean="0"/>
              <a:t>Dispersion</a:t>
            </a:r>
            <a:r>
              <a:rPr lang="ar-SA" smtClean="0"/>
              <a:t> بطريقة أكثر عمومية سيكون أكثر نفعاً.</a:t>
            </a:r>
            <a:endParaRPr lang="en-US"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3689C7F-414C-4B60-8968-D3C6DB870F71}" type="slidenum">
              <a:rPr lang="en-US" smtClean="0"/>
              <a:pPr>
                <a:defRPr/>
              </a:pPr>
              <a:t>184</a:t>
            </a:fld>
            <a:endParaRPr lang="en-US" dirty="0"/>
          </a:p>
        </p:txBody>
      </p:sp>
      <p:sp>
        <p:nvSpPr>
          <p:cNvPr id="399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9938" name="Object 1"/>
          <p:cNvGraphicFramePr>
            <a:graphicFrameLocks noChangeAspect="1"/>
          </p:cNvGraphicFramePr>
          <p:nvPr/>
        </p:nvGraphicFramePr>
        <p:xfrm>
          <a:off x="3810000" y="1981200"/>
          <a:ext cx="1143000" cy="304800"/>
        </p:xfrm>
        <a:graphic>
          <a:graphicData uri="http://schemas.openxmlformats.org/presentationml/2006/ole">
            <mc:AlternateContent xmlns:mc="http://schemas.openxmlformats.org/markup-compatibility/2006">
              <mc:Choice xmlns:v="urn:schemas-microsoft-com:vml" Requires="v">
                <p:oleObj spid="_x0000_s40172" name="Equation" r:id="rId3" imgW="914003" imgH="215806" progId="Equation.3">
                  <p:embed/>
                </p:oleObj>
              </mc:Choice>
              <mc:Fallback>
                <p:oleObj name="Equation" r:id="rId3" imgW="914003"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981200"/>
                        <a:ext cx="1143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9939" name="Object 3"/>
          <p:cNvGraphicFramePr>
            <a:graphicFrameLocks noChangeAspect="1"/>
          </p:cNvGraphicFramePr>
          <p:nvPr/>
        </p:nvGraphicFramePr>
        <p:xfrm>
          <a:off x="4724400" y="2819400"/>
          <a:ext cx="898525" cy="288925"/>
        </p:xfrm>
        <a:graphic>
          <a:graphicData uri="http://schemas.openxmlformats.org/presentationml/2006/ole">
            <mc:AlternateContent xmlns:mc="http://schemas.openxmlformats.org/markup-compatibility/2006">
              <mc:Choice xmlns:v="urn:schemas-microsoft-com:vml" Requires="v">
                <p:oleObj spid="_x0000_s40173" name="Equation" r:id="rId5" imgW="901309" imgH="215806" progId="Equation.3">
                  <p:embed/>
                </p:oleObj>
              </mc:Choice>
              <mc:Fallback>
                <p:oleObj name="Equation" r:id="rId5" imgW="901309"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19400"/>
                        <a:ext cx="8985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9940" name="Object 5"/>
          <p:cNvGraphicFramePr>
            <a:graphicFrameLocks noChangeAspect="1"/>
          </p:cNvGraphicFramePr>
          <p:nvPr/>
        </p:nvGraphicFramePr>
        <p:xfrm>
          <a:off x="4572000" y="3200400"/>
          <a:ext cx="1790700" cy="777875"/>
        </p:xfrm>
        <a:graphic>
          <a:graphicData uri="http://schemas.openxmlformats.org/presentationml/2006/ole">
            <mc:AlternateContent xmlns:mc="http://schemas.openxmlformats.org/markup-compatibility/2006">
              <mc:Choice xmlns:v="urn:schemas-microsoft-com:vml" Requires="v">
                <p:oleObj spid="_x0000_s40174" name="Equation" r:id="rId7" imgW="1333500" imgH="622300" progId="Equation.3">
                  <p:embed/>
                </p:oleObj>
              </mc:Choice>
              <mc:Fallback>
                <p:oleObj name="Equation" r:id="rId7" imgW="1333500" imgH="622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00400"/>
                        <a:ext cx="179070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1"/>
          <p:cNvSpPr>
            <a:spLocks noGrp="1"/>
          </p:cNvSpPr>
          <p:nvPr>
            <p:ph idx="1"/>
          </p:nvPr>
        </p:nvSpPr>
        <p:spPr/>
        <p:txBody>
          <a:bodyPr/>
          <a:lstStyle/>
          <a:p>
            <a:pPr algn="r" rtl="1">
              <a:buFont typeface="Wingdings 3" pitchFamily="18" charset="2"/>
              <a:buNone/>
            </a:pPr>
            <a:r>
              <a:rPr lang="ar-SA" b="1" smtClean="0"/>
              <a:t>2</a:t>
            </a:r>
            <a:r>
              <a:rPr lang="ar-SA" b="1" smtClean="0">
                <a:solidFill>
                  <a:srgbClr val="FF0000"/>
                </a:solidFill>
              </a:rPr>
              <a:t>. مبدأ السلامة أولاً </a:t>
            </a:r>
            <a:r>
              <a:rPr lang="en-US" b="1" i="1" smtClean="0">
                <a:solidFill>
                  <a:srgbClr val="FF0000"/>
                </a:solidFill>
              </a:rPr>
              <a:t>Safety – first Criterion</a:t>
            </a:r>
            <a:endParaRPr lang="en-US" smtClean="0">
              <a:solidFill>
                <a:srgbClr val="FF0000"/>
              </a:solidFill>
            </a:endParaRPr>
          </a:p>
          <a:p>
            <a:pPr algn="r" rtl="1">
              <a:buFont typeface="Wingdings 3" pitchFamily="18" charset="2"/>
              <a:buNone/>
            </a:pPr>
            <a:r>
              <a:rPr lang="ar-SA" smtClean="0"/>
              <a:t>هذا معيار متعدد الهدف </a:t>
            </a:r>
            <a:r>
              <a:rPr lang="en-US" i="1" smtClean="0"/>
              <a:t>Multiple – Objective Criterion</a:t>
            </a:r>
            <a:r>
              <a:rPr lang="en-US" smtClean="0"/>
              <a:t> </a:t>
            </a:r>
            <a:r>
              <a:rPr lang="ar-SA" smtClean="0"/>
              <a:t>حيث يضع قيداً على تعظيم القيمة النقدية المتوقعة </a:t>
            </a:r>
            <a:r>
              <a:rPr lang="en-US" i="1" smtClean="0"/>
              <a:t>Expected Monitary Value</a:t>
            </a:r>
            <a:r>
              <a:rPr lang="ar-SA" smtClean="0"/>
              <a:t>. </a:t>
            </a:r>
            <a:r>
              <a:rPr lang="ar-SA" u="sng" smtClean="0">
                <a:solidFill>
                  <a:srgbClr val="FF0000"/>
                </a:solidFill>
              </a:rPr>
              <a:t>والقاعدة هي أن تعظم </a:t>
            </a:r>
            <a:r>
              <a:rPr lang="en-US" i="1" u="sng" smtClean="0">
                <a:solidFill>
                  <a:srgbClr val="FF0000"/>
                </a:solidFill>
              </a:rPr>
              <a:t>EMV</a:t>
            </a:r>
            <a:r>
              <a:rPr lang="ar-SA" u="sng" smtClean="0">
                <a:solidFill>
                  <a:srgbClr val="FF0000"/>
                </a:solidFill>
              </a:rPr>
              <a:t> في ظل احتمال محدّد خاص بالزيادة عن أدنى مستوى لصافي الدخل.</a:t>
            </a:r>
            <a:r>
              <a:rPr lang="ar-SA" smtClean="0">
                <a:solidFill>
                  <a:srgbClr val="FF0000"/>
                </a:solidFill>
              </a:rPr>
              <a:t> </a:t>
            </a:r>
          </a:p>
          <a:p>
            <a:pPr algn="r" rtl="1">
              <a:buFont typeface="Wingdings 3" pitchFamily="18" charset="2"/>
              <a:buNone/>
            </a:pPr>
            <a:r>
              <a:rPr lang="ar-SA" sz="2400" b="1" smtClean="0"/>
              <a:t>الخطوة الأولى</a:t>
            </a:r>
            <a:r>
              <a:rPr lang="ar-SA" sz="2400" smtClean="0"/>
              <a:t> في تطبيق هذه القاعدة هي أن نحدد أدنى مستوى للدخل والاحتمال الخاص بان يزيد الفعل المعين عن هذا المستوى الدخلي.</a:t>
            </a:r>
          </a:p>
          <a:p>
            <a:pPr algn="r" rtl="1"/>
            <a:r>
              <a:rPr lang="ar-SA" sz="2400" smtClean="0"/>
              <a:t> أدنى مستوى للدخل يكون مبني عادة علي كمية النقود الـ </a:t>
            </a:r>
            <a:r>
              <a:rPr lang="en-US" sz="2400" i="1" smtClean="0"/>
              <a:t>Cash</a:t>
            </a:r>
            <a:r>
              <a:rPr lang="ar-SA" sz="2400" smtClean="0"/>
              <a:t> اللازمة لمقابلة التكاليف الثابتة للعمل التجاري </a:t>
            </a:r>
            <a:r>
              <a:rPr lang="en-US" sz="2400" i="1" smtClean="0"/>
              <a:t>Business</a:t>
            </a:r>
            <a:r>
              <a:rPr lang="ar-SA" sz="2400" smtClean="0"/>
              <a:t>، تكاليف العائلة المعيشية، وإعادة دفع الديون. </a:t>
            </a:r>
          </a:p>
          <a:p>
            <a:pPr algn="r" rtl="1"/>
            <a:r>
              <a:rPr lang="ar-SA" sz="2400" smtClean="0"/>
              <a:t>بينما يتوقف مستوى الاحتمال </a:t>
            </a:r>
            <a:r>
              <a:rPr lang="en-US" sz="2400" i="1" smtClean="0"/>
              <a:t>Probability Level</a:t>
            </a:r>
            <a:r>
              <a:rPr lang="ar-SA" sz="2400" smtClean="0"/>
              <a:t> على الموقف المالي لمتخذ القرار</a:t>
            </a:r>
            <a:endParaRPr lang="en-US" sz="2400" smtClean="0">
              <a:solidFill>
                <a:srgbClr val="FF0000"/>
              </a:solidFill>
            </a:endParaRP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C676211-5AB3-485E-ADC2-47E4C5B00B69}" type="slidenum">
              <a:rPr lang="en-US" smtClean="0"/>
              <a:pPr>
                <a:defRPr/>
              </a:pPr>
              <a:t>185</a:t>
            </a:fld>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1"/>
          <p:cNvSpPr>
            <a:spLocks noGrp="1"/>
          </p:cNvSpPr>
          <p:nvPr>
            <p:ph idx="1"/>
          </p:nvPr>
        </p:nvSpPr>
        <p:spPr/>
        <p:txBody>
          <a:bodyPr/>
          <a:lstStyle/>
          <a:p>
            <a:pPr algn="r" rtl="1">
              <a:buFont typeface="Wingdings 3" pitchFamily="18" charset="2"/>
              <a:buNone/>
            </a:pPr>
            <a:r>
              <a:rPr lang="ar-SA" sz="2400" b="1" smtClean="0"/>
              <a:t>الخطوة الثانية</a:t>
            </a:r>
            <a:r>
              <a:rPr lang="ar-SA" sz="2400" smtClean="0"/>
              <a:t> هي اختيار الأفعال </a:t>
            </a:r>
            <a:r>
              <a:rPr lang="en-US" sz="2400" i="1" smtClean="0"/>
              <a:t>Actions</a:t>
            </a:r>
            <a:r>
              <a:rPr lang="ar-SA" sz="2400" smtClean="0"/>
              <a:t> التي تعطي له أدنى ناتج </a:t>
            </a:r>
            <a:r>
              <a:rPr lang="en-US" sz="2400" i="1" smtClean="0"/>
              <a:t>Minimum Outcome</a:t>
            </a:r>
            <a:r>
              <a:rPr lang="ar-SA" sz="2400" smtClean="0"/>
              <a:t> في ظل الاحتمال المحدد. </a:t>
            </a:r>
            <a:endParaRPr lang="en-US" sz="2400" smtClean="0"/>
          </a:p>
          <a:p>
            <a:pPr algn="r" rtl="1">
              <a:buFont typeface="Wingdings 3" pitchFamily="18" charset="2"/>
              <a:buNone/>
            </a:pPr>
            <a:r>
              <a:rPr lang="ar-SA" sz="2400" b="1" smtClean="0"/>
              <a:t>الخطوة الثالثة</a:t>
            </a:r>
            <a:r>
              <a:rPr lang="ar-SA" sz="2400" smtClean="0"/>
              <a:t> هي اعتبار الأفعال </a:t>
            </a:r>
            <a:r>
              <a:rPr lang="en-US" sz="2400" i="1" smtClean="0"/>
              <a:t>Actions</a:t>
            </a:r>
            <a:r>
              <a:rPr lang="en-US" sz="2400" smtClean="0"/>
              <a:t> </a:t>
            </a:r>
            <a:r>
              <a:rPr lang="ar-SA" sz="2400" smtClean="0"/>
              <a:t>المعرّفة في الخطوة الثانية واختيار الفعل الذي له أعلى قيمة نقدية متوقعة.</a:t>
            </a:r>
            <a:endParaRPr lang="en-US" sz="2400" smtClean="0"/>
          </a:p>
          <a:p>
            <a:pPr algn="r" rtl="1">
              <a:buFont typeface="Wingdings 3" pitchFamily="18" charset="2"/>
              <a:buNone/>
            </a:pPr>
            <a:r>
              <a:rPr lang="ar-SA" sz="2000" smtClean="0"/>
              <a:t>ولبيان ذلك باستخدام البيانات المتوافرة بجدول (أ) السابق:</a:t>
            </a:r>
          </a:p>
          <a:p>
            <a:pPr algn="r" rtl="1"/>
            <a:r>
              <a:rPr lang="ar-SA" sz="2000" smtClean="0"/>
              <a:t>افترض أن مدير مزرعة يريد إختيار كمية السماد التي تعظم الهامش الكلي </a:t>
            </a:r>
            <a:r>
              <a:rPr lang="en-US" sz="2000" i="1" smtClean="0"/>
              <a:t>Gross Margin</a:t>
            </a:r>
            <a:r>
              <a:rPr lang="ar-SA" sz="2000" smtClean="0"/>
              <a:t> في ظل احتمال مقداره </a:t>
            </a:r>
            <a:r>
              <a:rPr lang="en-US" sz="2000" b="1" smtClean="0"/>
              <a:t>0.92</a:t>
            </a:r>
            <a:r>
              <a:rPr lang="ar-SA" sz="2000" smtClean="0"/>
              <a:t> بأن الهامش الكلي سيزيد عن ( </a:t>
            </a:r>
            <a:r>
              <a:rPr lang="en-US" sz="2000" smtClean="0"/>
              <a:t>109</a:t>
            </a:r>
            <a:r>
              <a:rPr lang="ar-SA" sz="2000" smtClean="0"/>
              <a:t> ريال) للإيكر. </a:t>
            </a:r>
          </a:p>
          <a:p>
            <a:pPr algn="r" rtl="1"/>
            <a:r>
              <a:rPr lang="ar-SA" sz="2000" smtClean="0"/>
              <a:t>وبفحص العوائد </a:t>
            </a:r>
            <a:r>
              <a:rPr lang="en-US" sz="2000" i="1" smtClean="0"/>
              <a:t>Payoffs</a:t>
            </a:r>
            <a:r>
              <a:rPr lang="ar-SA" sz="2000" smtClean="0"/>
              <a:t> للفعل </a:t>
            </a:r>
            <a:r>
              <a:rPr lang="en-US" sz="2000" i="1" smtClean="0"/>
              <a:t>A</a:t>
            </a:r>
            <a:r>
              <a:rPr lang="en-US" sz="2000" i="1" baseline="-25000" smtClean="0"/>
              <a:t>1</a:t>
            </a:r>
            <a:r>
              <a:rPr lang="ar-SA" sz="2000" smtClean="0"/>
              <a:t> في جدول (أ) يتبين أن أقل العوائد هي (</a:t>
            </a:r>
            <a:r>
              <a:rPr lang="en-US" sz="2000" smtClean="0"/>
              <a:t>67</a:t>
            </a:r>
            <a:r>
              <a:rPr lang="en-US" sz="2000" baseline="30000" smtClean="0"/>
              <a:t>$</a:t>
            </a:r>
            <a:r>
              <a:rPr lang="en-US" sz="2000" smtClean="0"/>
              <a:t> </a:t>
            </a:r>
            <a:r>
              <a:rPr lang="ar-SA" sz="2000" smtClean="0"/>
              <a:t>)</a:t>
            </a:r>
            <a:r>
              <a:rPr lang="en-US" sz="2000" smtClean="0"/>
              <a:t> </a:t>
            </a:r>
            <a:r>
              <a:rPr lang="ar-SA" sz="2000" smtClean="0"/>
              <a:t>و (</a:t>
            </a:r>
            <a:r>
              <a:rPr lang="en-US" sz="2000" smtClean="0"/>
              <a:t>86</a:t>
            </a:r>
            <a:r>
              <a:rPr lang="en-US" sz="2000" baseline="30000" smtClean="0"/>
              <a:t>$</a:t>
            </a:r>
            <a:r>
              <a:rPr lang="en-US" sz="2000" smtClean="0"/>
              <a:t> </a:t>
            </a:r>
            <a:r>
              <a:rPr lang="ar-SA" sz="2000" smtClean="0"/>
              <a:t>) باحتمالات مسبقة مقدارها </a:t>
            </a:r>
            <a:r>
              <a:rPr lang="en-US" sz="2000" b="1" smtClean="0"/>
              <a:t>0.04</a:t>
            </a:r>
            <a:r>
              <a:rPr lang="ar-SA" sz="2000" smtClean="0"/>
              <a:t> لكل مستوى. </a:t>
            </a:r>
          </a:p>
          <a:p>
            <a:pPr algn="r" rtl="1"/>
            <a:r>
              <a:rPr lang="ar-SA" sz="2000" u="sng" smtClean="0"/>
              <a:t>هذه البيانات تشير إلى أن الاحتمال المسبق بان العوائد ستزيد عن</a:t>
            </a:r>
            <a:r>
              <a:rPr lang="en-US" sz="2000" u="sng" smtClean="0"/>
              <a:t> </a:t>
            </a:r>
            <a:r>
              <a:rPr lang="ar-SA" sz="2000" u="sng" smtClean="0"/>
              <a:t>(86</a:t>
            </a:r>
            <a:r>
              <a:rPr lang="en-US" sz="2000" u="sng" baseline="30000" smtClean="0"/>
              <a:t>$</a:t>
            </a:r>
            <a:r>
              <a:rPr lang="en-US" sz="2000" u="sng" smtClean="0"/>
              <a:t> </a:t>
            </a:r>
            <a:r>
              <a:rPr lang="ar-SA" sz="2000" u="sng" smtClean="0"/>
              <a:t>) هو </a:t>
            </a:r>
            <a:r>
              <a:rPr lang="en-US" sz="2000" u="sng" smtClean="0"/>
              <a:t> </a:t>
            </a:r>
            <a:r>
              <a:rPr lang="en-US" sz="2000" b="1" u="sng" smtClean="0"/>
              <a:t>0.92</a:t>
            </a:r>
            <a:r>
              <a:rPr lang="en-US" sz="2000" b="1" smtClean="0"/>
              <a:t> </a:t>
            </a:r>
            <a:r>
              <a:rPr lang="ar-SA" sz="2000" b="1" smtClean="0"/>
              <a:t>، </a:t>
            </a:r>
          </a:p>
          <a:p>
            <a:pPr algn="r" rtl="1"/>
            <a:r>
              <a:rPr lang="ar-SA" sz="2000" smtClean="0"/>
              <a:t>ولو اعتبرنا الأفعال الأخرى، فإن احتمال أن تزيد العوائد عن (</a:t>
            </a:r>
            <a:r>
              <a:rPr lang="en-US" sz="2000" smtClean="0"/>
              <a:t>117</a:t>
            </a:r>
            <a:r>
              <a:rPr lang="en-US" sz="2000" baseline="30000" smtClean="0"/>
              <a:t>$</a:t>
            </a:r>
            <a:r>
              <a:rPr lang="en-US" sz="2000" smtClean="0"/>
              <a:t> </a:t>
            </a:r>
            <a:r>
              <a:rPr lang="ar-SA" sz="2000" smtClean="0"/>
              <a:t>) للفعل </a:t>
            </a:r>
            <a:r>
              <a:rPr lang="en-US" sz="2000" i="1" smtClean="0"/>
              <a:t>A</a:t>
            </a:r>
            <a:r>
              <a:rPr lang="en-US" sz="2000" i="1" baseline="-25000" smtClean="0"/>
              <a:t>2</a:t>
            </a:r>
            <a:r>
              <a:rPr lang="ar-SA" sz="2000" smtClean="0"/>
              <a:t>، (</a:t>
            </a:r>
            <a:r>
              <a:rPr lang="en-US" sz="2000" smtClean="0"/>
              <a:t>110</a:t>
            </a:r>
            <a:r>
              <a:rPr lang="en-US" sz="2000" baseline="30000" smtClean="0"/>
              <a:t>$</a:t>
            </a:r>
            <a:r>
              <a:rPr lang="en-US" sz="2000" smtClean="0"/>
              <a:t> </a:t>
            </a:r>
            <a:r>
              <a:rPr lang="ar-SA" sz="2000" smtClean="0"/>
              <a:t>) للفعل </a:t>
            </a:r>
            <a:r>
              <a:rPr lang="en-US" sz="2000" i="1" smtClean="0"/>
              <a:t>A</a:t>
            </a:r>
            <a:r>
              <a:rPr lang="en-US" sz="2000" i="1" baseline="-25000" smtClean="0"/>
              <a:t>3</a:t>
            </a:r>
            <a:r>
              <a:rPr lang="ar-SA" sz="2000" i="1" baseline="-25000" smtClean="0"/>
              <a:t> </a:t>
            </a:r>
            <a:r>
              <a:rPr lang="ar-SA" sz="2000" smtClean="0"/>
              <a:t>، و (</a:t>
            </a:r>
            <a:r>
              <a:rPr lang="en-US" sz="2000" smtClean="0"/>
              <a:t>107</a:t>
            </a:r>
            <a:r>
              <a:rPr lang="en-US" sz="2000" baseline="30000" smtClean="0"/>
              <a:t>$</a:t>
            </a:r>
            <a:r>
              <a:rPr lang="en-US" sz="2000" smtClean="0"/>
              <a:t> </a:t>
            </a:r>
            <a:r>
              <a:rPr lang="ar-SA" sz="2000" smtClean="0"/>
              <a:t>) للفعل </a:t>
            </a:r>
            <a:r>
              <a:rPr lang="en-US" sz="2000" i="1" smtClean="0"/>
              <a:t>A</a:t>
            </a:r>
            <a:r>
              <a:rPr lang="en-US" sz="2000" i="1" baseline="-25000" smtClean="0"/>
              <a:t>4</a:t>
            </a:r>
            <a:r>
              <a:rPr lang="ar-SA" sz="2000" smtClean="0"/>
              <a:t> هو ايضا  0.92</a:t>
            </a:r>
            <a:endParaRPr lang="en-US" sz="2400" smtClean="0">
              <a:solidFill>
                <a:srgbClr val="FF0000"/>
              </a:solidFill>
            </a:endParaRP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11F78C47-A539-4CCA-A3A1-8E1E6F659772}" type="slidenum">
              <a:rPr lang="en-US" smtClean="0"/>
              <a:pPr>
                <a:defRPr/>
              </a:pPr>
              <a:t>186</a:t>
            </a:fld>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p:txBody>
          <a:bodyPr/>
          <a:lstStyle/>
          <a:p>
            <a:pPr algn="r" rtl="1"/>
            <a:r>
              <a:rPr lang="ar-SA" sz="2400" smtClean="0"/>
              <a:t>فلو كانت قاعدة مدير المزرعة أن يعظم العوائد المتوقعة في ظل احتمال </a:t>
            </a:r>
            <a:r>
              <a:rPr lang="en-US" sz="2400" b="1" smtClean="0"/>
              <a:t>0.92 </a:t>
            </a:r>
            <a:r>
              <a:rPr lang="ar-SA" sz="2400" smtClean="0"/>
              <a:t>أن العوائد ستزيد عن (</a:t>
            </a:r>
            <a:r>
              <a:rPr lang="en-US" sz="2400" smtClean="0"/>
              <a:t>109 </a:t>
            </a:r>
            <a:r>
              <a:rPr lang="ar-SA" sz="2400" smtClean="0"/>
              <a:t>ريال) للإيكر. فإن الأفعال </a:t>
            </a:r>
            <a:r>
              <a:rPr lang="en-US" sz="2400" i="1" smtClean="0"/>
              <a:t>A</a:t>
            </a:r>
            <a:r>
              <a:rPr lang="en-US" sz="2400" i="1" baseline="-25000" smtClean="0"/>
              <a:t>1</a:t>
            </a:r>
            <a:r>
              <a:rPr lang="ar-SA" sz="2400" smtClean="0"/>
              <a:t> و </a:t>
            </a:r>
            <a:r>
              <a:rPr lang="en-US" sz="2400" i="1" smtClean="0"/>
              <a:t>A</a:t>
            </a:r>
            <a:r>
              <a:rPr lang="en-US" sz="2400" i="1" baseline="-25000" smtClean="0"/>
              <a:t>4</a:t>
            </a:r>
            <a:r>
              <a:rPr lang="ar-SA" sz="2400" smtClean="0"/>
              <a:t> سيتم إستبعادهما لأنهم لايقابلوا هذا الشرط. وسيكون الإختيار بين  </a:t>
            </a:r>
            <a:r>
              <a:rPr lang="en-US" sz="2400" i="1" smtClean="0"/>
              <a:t>A</a:t>
            </a:r>
            <a:r>
              <a:rPr lang="en-US" sz="2400" i="1" baseline="-25000" smtClean="0"/>
              <a:t>3</a:t>
            </a:r>
            <a:r>
              <a:rPr lang="ar-SA" sz="2400" i="1" baseline="-25000" smtClean="0"/>
              <a:t> </a:t>
            </a:r>
            <a:r>
              <a:rPr lang="ar-SA" sz="2400" smtClean="0"/>
              <a:t>و</a:t>
            </a:r>
            <a:r>
              <a:rPr lang="en-US" sz="2400" i="1" smtClean="0"/>
              <a:t>A</a:t>
            </a:r>
            <a:r>
              <a:rPr lang="en-US" sz="2400" i="1" baseline="-25000" smtClean="0"/>
              <a:t>2</a:t>
            </a:r>
            <a:r>
              <a:rPr lang="en-US" sz="2400" baseline="-25000" smtClean="0"/>
              <a:t> </a:t>
            </a:r>
            <a:r>
              <a:rPr lang="en-US" sz="2400" smtClean="0"/>
              <a:t> </a:t>
            </a:r>
            <a:r>
              <a:rPr lang="ar-SA" sz="2400" smtClean="0"/>
              <a:t>.والفعل </a:t>
            </a:r>
            <a:r>
              <a:rPr lang="en-US" sz="2400" i="1" smtClean="0"/>
              <a:t>A</a:t>
            </a:r>
            <a:r>
              <a:rPr lang="en-US" sz="2400" i="1" baseline="-25000" smtClean="0"/>
              <a:t>2</a:t>
            </a:r>
            <a:r>
              <a:rPr lang="ar-SA" sz="2400" smtClean="0"/>
              <a:t> سيكون له أعلى قيمة متوقعة ومقدارها (</a:t>
            </a:r>
            <a:r>
              <a:rPr lang="en-US" sz="2400" smtClean="0"/>
              <a:t>117 </a:t>
            </a:r>
            <a:r>
              <a:rPr lang="ar-SA" sz="2400" smtClean="0"/>
              <a:t>ريال) وسيتم اختيار هذا الفعل.</a:t>
            </a:r>
            <a:endParaRPr lang="en-US" sz="2400" smtClean="0"/>
          </a:p>
          <a:p>
            <a:pPr algn="r" rtl="1"/>
            <a:r>
              <a:rPr lang="ar-SA" sz="2400" smtClean="0"/>
              <a:t>نلاحظ أن معيار السلامة أولاً يعتبر جذاب لأنه يتطلب فقط أن يحدد صانع القرار مستوى الكارثة </a:t>
            </a:r>
            <a:r>
              <a:rPr lang="en-US" sz="2400" i="1" smtClean="0"/>
              <a:t>Disaster Level</a:t>
            </a:r>
            <a:r>
              <a:rPr lang="ar-SA" sz="2400" smtClean="0"/>
              <a:t> واحتمال أن تتحصل علي اعلي منه. </a:t>
            </a:r>
          </a:p>
          <a:p>
            <a:pPr algn="r" rtl="1"/>
            <a:r>
              <a:rPr lang="ar-SA" sz="2400" smtClean="0"/>
              <a:t>غير أن المتطلب الخاص بتحديد أدنى مستوى دخلي ومستوى احتمالي قد يقود إلى استثناء الأفعال التي لا تستوفي شروط القيد </a:t>
            </a:r>
            <a:r>
              <a:rPr lang="en-US" sz="2400" i="1" smtClean="0"/>
              <a:t>Constraint</a:t>
            </a:r>
            <a:r>
              <a:rPr lang="ar-SA" sz="2400" smtClean="0"/>
              <a:t> وفي الوقت نفسه لها ناتج متوقع أعلى بكثير من أفعال أخرى. </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1106E18D-7E5C-43CA-AABE-3594722F5F3F}" type="slidenum">
              <a:rPr lang="en-US" smtClean="0"/>
              <a:pPr>
                <a:defRPr/>
              </a:pPr>
              <a:t>187</a:t>
            </a:fld>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p:cNvSpPr>
            <a:spLocks noGrp="1"/>
          </p:cNvSpPr>
          <p:nvPr>
            <p:ph idx="1"/>
          </p:nvPr>
        </p:nvSpPr>
        <p:spPr/>
        <p:txBody>
          <a:bodyPr/>
          <a:lstStyle/>
          <a:p>
            <a:pPr algn="r" rtl="1">
              <a:buFont typeface="Wingdings 3" pitchFamily="18" charset="2"/>
              <a:buNone/>
            </a:pPr>
            <a:r>
              <a:rPr lang="ar-SA" sz="2400" b="1" smtClean="0"/>
              <a:t>مـعايـير الــكفاءة </a:t>
            </a:r>
            <a:r>
              <a:rPr lang="en-US" sz="2400" b="1" i="1" smtClean="0"/>
              <a:t>Efficiency Criteria</a:t>
            </a:r>
          </a:p>
          <a:p>
            <a:pPr algn="r" rtl="1"/>
            <a:r>
              <a:rPr lang="ar-SA" sz="2400" smtClean="0"/>
              <a:t>تعتبر هذه المعايير العلاقة التبادلية ( </a:t>
            </a:r>
            <a:r>
              <a:rPr lang="en-US" sz="2400" i="1" smtClean="0"/>
              <a:t>Trade</a:t>
            </a:r>
            <a:r>
              <a:rPr lang="en-US" sz="2400" smtClean="0"/>
              <a:t> – </a:t>
            </a:r>
            <a:r>
              <a:rPr lang="en-US" sz="2400" i="1" smtClean="0"/>
              <a:t>Off</a:t>
            </a:r>
            <a:r>
              <a:rPr lang="ar-SA" sz="2400" i="1" smtClean="0"/>
              <a:t>)</a:t>
            </a:r>
            <a:r>
              <a:rPr lang="ar-SA" sz="2400" smtClean="0"/>
              <a:t> بين الدخل المتوقع (</a:t>
            </a:r>
            <a:r>
              <a:rPr lang="en-US" sz="2400" i="1" smtClean="0"/>
              <a:t>Expected Income</a:t>
            </a:r>
            <a:r>
              <a:rPr lang="ar-SA" sz="2400" i="1" smtClean="0"/>
              <a:t>)</a:t>
            </a:r>
            <a:r>
              <a:rPr lang="ar-SA" sz="2400" smtClean="0"/>
              <a:t> ومدى إنـتشار النواتج (</a:t>
            </a:r>
            <a:r>
              <a:rPr lang="en-US" sz="2400" i="1" smtClean="0"/>
              <a:t>Outcomes</a:t>
            </a:r>
            <a:r>
              <a:rPr lang="en-US" sz="2400" smtClean="0"/>
              <a:t> </a:t>
            </a:r>
            <a:r>
              <a:rPr lang="en-US" sz="2400" i="1" smtClean="0"/>
              <a:t>Dispersion</a:t>
            </a:r>
            <a:r>
              <a:rPr lang="ar-SA" sz="2400" i="1" smtClean="0"/>
              <a:t>)</a:t>
            </a:r>
            <a:r>
              <a:rPr lang="ar-SA" sz="2400" smtClean="0"/>
              <a:t>. واعتبار أن هذا الإنتشار يؤدي إلى تقليل المقدرةعلى اختيار الفعل المفضل </a:t>
            </a:r>
            <a:r>
              <a:rPr lang="en-US" sz="2400" i="1" smtClean="0"/>
              <a:t>Preferred</a:t>
            </a:r>
            <a:r>
              <a:rPr lang="en-US" sz="2400" smtClean="0"/>
              <a:t> </a:t>
            </a:r>
            <a:r>
              <a:rPr lang="en-US" sz="2400" i="1" smtClean="0"/>
              <a:t>Action</a:t>
            </a:r>
            <a:r>
              <a:rPr lang="ar-SA" sz="2400" smtClean="0"/>
              <a:t>. </a:t>
            </a:r>
          </a:p>
          <a:p>
            <a:pPr algn="r" rtl="1"/>
            <a:r>
              <a:rPr lang="ar-SA" sz="2400" smtClean="0"/>
              <a:t>غير أنه سيكون في الامكان القدرة على التخلص من بعض الأفعال المغطاة بأفعال أخرى ( دائماً أقل تفضيل من أفعال أخرى ). وهذا يؤدي إلى تقليل عدد الأفعال التي يقارن بينها صانع القرار عند عمل اختيار معين. </a:t>
            </a:r>
          </a:p>
          <a:p>
            <a:pPr algn="r" rtl="1"/>
            <a:r>
              <a:rPr lang="ar-SA" sz="2400" smtClean="0"/>
              <a:t>وبافتراض وجود بعض القيود على تفضيلات متخذ القرار (متجنب للمخاطرة)، وفي بعض الحالات على توزيعات النواتج (توزيع طبيعي) فإن معايير الكفاءة ستساهم في إيجاد ترتيب جزئي للأفعال المخاطرية.</a:t>
            </a: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DAA0F46F-4FFA-4701-A53D-E9191EACBA9C}" type="slidenum">
              <a:rPr lang="en-US" smtClean="0"/>
              <a:pPr>
                <a:defRPr/>
              </a:pPr>
              <a:t>188</a:t>
            </a:fld>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Content Placeholder 1"/>
          <p:cNvSpPr>
            <a:spLocks noGrp="1"/>
          </p:cNvSpPr>
          <p:nvPr>
            <p:ph idx="1"/>
          </p:nvPr>
        </p:nvSpPr>
        <p:spPr/>
        <p:txBody>
          <a:bodyPr/>
          <a:lstStyle/>
          <a:p>
            <a:pPr algn="r" rtl="1">
              <a:buFont typeface="Wingdings 3" pitchFamily="18" charset="2"/>
              <a:buNone/>
            </a:pPr>
            <a:r>
              <a:rPr lang="ar-SA" sz="2400" b="1" smtClean="0"/>
              <a:t>الـقـيود عـلى تـفضيلات مـتخـذ الـقرار:</a:t>
            </a:r>
            <a:endParaRPr lang="en-US" sz="2400" smtClean="0"/>
          </a:p>
          <a:p>
            <a:pPr algn="r" rtl="1">
              <a:buFont typeface="Wingdings 3" pitchFamily="18" charset="2"/>
              <a:buNone/>
            </a:pPr>
            <a:r>
              <a:rPr lang="ar-SA" sz="2400" b="1" smtClean="0"/>
              <a:t> </a:t>
            </a:r>
            <a:r>
              <a:rPr lang="en-US" sz="2400" b="1" smtClean="0"/>
              <a:t>a</a:t>
            </a:r>
            <a:r>
              <a:rPr lang="ar-SA" sz="2400" smtClean="0"/>
              <a:t> – </a:t>
            </a:r>
            <a:r>
              <a:rPr lang="ar-SA" sz="2400" b="1" smtClean="0"/>
              <a:t>الـتـراتـيـبـيـة </a:t>
            </a:r>
            <a:r>
              <a:rPr lang="en-US" sz="2400" b="1" i="1" smtClean="0"/>
              <a:t>Ordering</a:t>
            </a:r>
            <a:r>
              <a:rPr lang="ar-SA" sz="2400" smtClean="0"/>
              <a:t>: وتعني أن متخذ القرار إما يفضل توزيع احتمالي (</a:t>
            </a:r>
            <a:r>
              <a:rPr lang="en-US" sz="2400" i="1" smtClean="0"/>
              <a:t>h</a:t>
            </a:r>
            <a:r>
              <a:rPr lang="en-US" sz="2400" i="1" baseline="-25000" smtClean="0"/>
              <a:t>1</a:t>
            </a:r>
            <a:r>
              <a:rPr lang="ar-SA" sz="2400" smtClean="0"/>
              <a:t> للفعل </a:t>
            </a:r>
            <a:r>
              <a:rPr lang="en-US" sz="2400" i="1" smtClean="0"/>
              <a:t>A</a:t>
            </a:r>
            <a:r>
              <a:rPr lang="en-US" sz="2400" i="1" baseline="-25000" smtClean="0"/>
              <a:t>1</a:t>
            </a:r>
            <a:r>
              <a:rPr lang="ar-SA" sz="2400" smtClean="0"/>
              <a:t>) على  توزيع احتمالي آخر(  </a:t>
            </a:r>
            <a:r>
              <a:rPr lang="en-US" sz="2400" i="1" smtClean="0"/>
              <a:t>h</a:t>
            </a:r>
            <a:r>
              <a:rPr lang="en-US" sz="2400" i="1" baseline="-25000" smtClean="0"/>
              <a:t>2</a:t>
            </a:r>
            <a:r>
              <a:rPr lang="en-US" sz="2400" smtClean="0"/>
              <a:t> </a:t>
            </a:r>
            <a:r>
              <a:rPr lang="ar-SA" sz="2400" smtClean="0"/>
              <a:t>للفعل </a:t>
            </a:r>
            <a:r>
              <a:rPr lang="en-US" sz="2400" i="1" smtClean="0"/>
              <a:t>A</a:t>
            </a:r>
            <a:r>
              <a:rPr lang="en-US" sz="2400" i="1" baseline="-25000" smtClean="0"/>
              <a:t>2</a:t>
            </a:r>
            <a:r>
              <a:rPr lang="ar-SA" sz="2400" smtClean="0"/>
              <a:t>) أو يكون سيان حيالهم </a:t>
            </a:r>
            <a:r>
              <a:rPr lang="en-US" sz="2400" i="1" smtClean="0"/>
              <a:t>Indifferent</a:t>
            </a:r>
            <a:r>
              <a:rPr lang="en-US" sz="2400" smtClean="0"/>
              <a:t> </a:t>
            </a:r>
            <a:r>
              <a:rPr lang="ar-SA" sz="2400" smtClean="0"/>
              <a:t>، وأيضا ولو كان هناك ثلاثة توزيعات حيث </a:t>
            </a:r>
            <a:r>
              <a:rPr lang="en-US" sz="2400" i="1" smtClean="0"/>
              <a:t>h</a:t>
            </a:r>
            <a:r>
              <a:rPr lang="en-US" sz="2400" i="1" baseline="-25000" smtClean="0"/>
              <a:t>1</a:t>
            </a:r>
            <a:r>
              <a:rPr lang="ar-SA" sz="2400" smtClean="0"/>
              <a:t> مفضلة على  </a:t>
            </a:r>
            <a:r>
              <a:rPr lang="en-US" sz="2400" i="1" smtClean="0"/>
              <a:t>h</a:t>
            </a:r>
            <a:r>
              <a:rPr lang="en-US" sz="2400" i="1" baseline="-25000" smtClean="0"/>
              <a:t>2</a:t>
            </a:r>
            <a:r>
              <a:rPr lang="ar-SA" sz="2400" smtClean="0"/>
              <a:t> و </a:t>
            </a:r>
            <a:r>
              <a:rPr lang="en-US" sz="2400" i="1" smtClean="0"/>
              <a:t>h</a:t>
            </a:r>
            <a:r>
              <a:rPr lang="en-US" sz="2400" i="1" baseline="-25000" smtClean="0"/>
              <a:t>2</a:t>
            </a:r>
            <a:r>
              <a:rPr lang="ar-SA" sz="2400" smtClean="0"/>
              <a:t> مفضلة علي  </a:t>
            </a:r>
            <a:r>
              <a:rPr lang="en-US" sz="2400" i="1" smtClean="0"/>
              <a:t>h</a:t>
            </a:r>
            <a:r>
              <a:rPr lang="en-US" sz="2400" i="1" baseline="-25000" smtClean="0"/>
              <a:t>3</a:t>
            </a:r>
            <a:r>
              <a:rPr lang="ar-SA" sz="2400" smtClean="0"/>
              <a:t> فهذا يعني أن </a:t>
            </a:r>
            <a:r>
              <a:rPr lang="en-US" sz="2400" i="1" smtClean="0"/>
              <a:t>h</a:t>
            </a:r>
            <a:r>
              <a:rPr lang="en-US" sz="2400" i="1" baseline="-25000" smtClean="0"/>
              <a:t>1</a:t>
            </a:r>
            <a:r>
              <a:rPr lang="ar-SA" sz="2400" smtClean="0"/>
              <a:t> مفضلة على </a:t>
            </a:r>
            <a:r>
              <a:rPr lang="en-US" sz="2400" i="1" smtClean="0"/>
              <a:t>h</a:t>
            </a:r>
            <a:r>
              <a:rPr lang="en-US" sz="2400" i="1" baseline="-25000" smtClean="0"/>
              <a:t>3</a:t>
            </a:r>
            <a:r>
              <a:rPr lang="ar-SA" sz="2400" smtClean="0"/>
              <a:t> .</a:t>
            </a:r>
          </a:p>
          <a:p>
            <a:pPr algn="r" rtl="1">
              <a:buFont typeface="Wingdings 3" pitchFamily="18" charset="2"/>
              <a:buNone/>
            </a:pPr>
            <a:endParaRPr lang="ar-SA" sz="2400" smtClean="0"/>
          </a:p>
          <a:p>
            <a:pPr algn="r" rtl="1">
              <a:buFont typeface="Wingdings 3" pitchFamily="18" charset="2"/>
              <a:buNone/>
            </a:pPr>
            <a:r>
              <a:rPr lang="en-US" sz="2400" smtClean="0"/>
              <a:t>b</a:t>
            </a:r>
            <a:r>
              <a:rPr lang="ar-SA" sz="2400" smtClean="0"/>
              <a:t> – </a:t>
            </a:r>
            <a:r>
              <a:rPr lang="ar-SA" sz="2400" b="1" smtClean="0"/>
              <a:t>الإسـتـمـراريـة </a:t>
            </a:r>
            <a:r>
              <a:rPr lang="en-US" sz="2400" b="1" i="1" smtClean="0"/>
              <a:t>Continuing</a:t>
            </a:r>
            <a:r>
              <a:rPr lang="ar-SA" sz="2400" smtClean="0"/>
              <a:t>: وتعني إذا كان متخذ القرار يفضل التوزيع الاحتمالي </a:t>
            </a:r>
            <a:r>
              <a:rPr lang="en-US" sz="2400" i="1" smtClean="0"/>
              <a:t>h</a:t>
            </a:r>
            <a:r>
              <a:rPr lang="en-US" sz="2400" i="1" baseline="-25000" smtClean="0"/>
              <a:t>1</a:t>
            </a:r>
            <a:r>
              <a:rPr lang="ar-SA" sz="2400" smtClean="0"/>
              <a:t> على  </a:t>
            </a:r>
            <a:r>
              <a:rPr lang="en-US" sz="2400" i="1" smtClean="0"/>
              <a:t>h</a:t>
            </a:r>
            <a:r>
              <a:rPr lang="en-US" sz="2400" i="1" baseline="-25000" smtClean="0"/>
              <a:t>2</a:t>
            </a:r>
            <a:r>
              <a:rPr lang="ar-SA" sz="2400" smtClean="0"/>
              <a:t> وعلى </a:t>
            </a:r>
            <a:r>
              <a:rPr lang="en-US" sz="2400" i="1" smtClean="0"/>
              <a:t>h</a:t>
            </a:r>
            <a:r>
              <a:rPr lang="en-US" sz="2400" i="1" baseline="-25000" smtClean="0"/>
              <a:t>3</a:t>
            </a:r>
            <a:r>
              <a:rPr lang="ar-SA" sz="2400" smtClean="0"/>
              <a:t>، فهذا يعني أنه يوجد توزيع احتمالي وحيد (</a:t>
            </a:r>
            <a:r>
              <a:rPr lang="en-US" sz="2400" smtClean="0"/>
              <a:t>unique</a:t>
            </a:r>
            <a:r>
              <a:rPr lang="ar-SA" sz="2400" smtClean="0"/>
              <a:t>) يجعل متخذ القرار سيان </a:t>
            </a:r>
            <a:r>
              <a:rPr lang="en-US" sz="2400" i="1" smtClean="0"/>
              <a:t>Indifferent</a:t>
            </a:r>
            <a:r>
              <a:rPr lang="ar-SA" sz="2400" smtClean="0"/>
              <a:t> بين التوزيع الإحتمالي </a:t>
            </a:r>
            <a:r>
              <a:rPr lang="en-US" sz="2400" i="1" smtClean="0"/>
              <a:t>h</a:t>
            </a:r>
            <a:r>
              <a:rPr lang="en-US" sz="2400" i="1" baseline="-25000" smtClean="0"/>
              <a:t>2</a:t>
            </a:r>
            <a:r>
              <a:rPr lang="en-US" sz="2400" i="1" smtClean="0"/>
              <a:t> </a:t>
            </a:r>
            <a:r>
              <a:rPr lang="ar-SA" sz="2400" smtClean="0"/>
              <a:t>والمقامرة باحتمال قدره </a:t>
            </a:r>
            <a:r>
              <a:rPr lang="en-US" sz="2400" i="1" smtClean="0"/>
              <a:t>P</a:t>
            </a:r>
            <a:r>
              <a:rPr lang="en-US" sz="2400" smtClean="0"/>
              <a:t> </a:t>
            </a:r>
            <a:r>
              <a:rPr lang="ar-SA" sz="2400" smtClean="0"/>
              <a:t> للحصول على التوزيع الإحتمالي </a:t>
            </a:r>
            <a:r>
              <a:rPr lang="en-US" sz="2400" i="1" smtClean="0"/>
              <a:t>h</a:t>
            </a:r>
            <a:r>
              <a:rPr lang="en-US" sz="2400" i="1" baseline="-25000" smtClean="0"/>
              <a:t>1</a:t>
            </a:r>
            <a:r>
              <a:rPr lang="ar-SA" sz="2400" smtClean="0"/>
              <a:t> زائداً الإحتمال </a:t>
            </a:r>
            <a:r>
              <a:rPr lang="en-US" sz="2400" smtClean="0"/>
              <a:t>(1-</a:t>
            </a:r>
            <a:r>
              <a:rPr lang="en-US" sz="2400" i="1" smtClean="0"/>
              <a:t>P</a:t>
            </a:r>
            <a:r>
              <a:rPr lang="en-US" sz="2400" smtClean="0"/>
              <a:t>)</a:t>
            </a:r>
            <a:r>
              <a:rPr lang="ar-SA" sz="2400" smtClean="0"/>
              <a:t> للحصول على </a:t>
            </a:r>
            <a:r>
              <a:rPr lang="en-US" sz="2400" i="1" smtClean="0"/>
              <a:t>h</a:t>
            </a:r>
            <a:r>
              <a:rPr lang="en-US" sz="2400" i="1" baseline="-25000" smtClean="0"/>
              <a:t>3</a:t>
            </a:r>
            <a:r>
              <a:rPr lang="ar-SA" sz="2400" i="1" baseline="-25000" smtClean="0"/>
              <a:t>:</a:t>
            </a:r>
          </a:p>
          <a:p>
            <a:pPr algn="r" rtl="1">
              <a:buFont typeface="Wingdings 3" pitchFamily="18" charset="2"/>
              <a:buNone/>
            </a:pPr>
            <a:r>
              <a:rPr lang="ar-SA" sz="2400" i="1" smtClean="0"/>
              <a:t>(</a:t>
            </a:r>
            <a:r>
              <a:rPr lang="en-US" sz="2400" i="1" smtClean="0"/>
              <a:t>There is a Probability of (P</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C244AB38-5B27-448D-9D4C-F4A12501E4B9}" type="slidenum">
              <a:rPr lang="en-US" smtClean="0"/>
              <a:pPr>
                <a:defRPr/>
              </a:pPr>
              <a:t>189</a:t>
            </a:fld>
            <a:endParaRPr lang="en-US" dirty="0"/>
          </a:p>
        </p:txBody>
      </p:sp>
      <p:sp>
        <p:nvSpPr>
          <p:cNvPr id="409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0962" name="Object 1"/>
          <p:cNvGraphicFramePr>
            <a:graphicFrameLocks noChangeAspect="1"/>
          </p:cNvGraphicFramePr>
          <p:nvPr/>
        </p:nvGraphicFramePr>
        <p:xfrm>
          <a:off x="2438400" y="3352800"/>
          <a:ext cx="4770438" cy="457200"/>
        </p:xfrm>
        <a:graphic>
          <a:graphicData uri="http://schemas.openxmlformats.org/presentationml/2006/ole">
            <mc:AlternateContent xmlns:mc="http://schemas.openxmlformats.org/markup-compatibility/2006">
              <mc:Choice xmlns:v="urn:schemas-microsoft-com:vml" Requires="v">
                <p:oleObj spid="_x0000_s41196" name="Equation" r:id="rId3" imgW="2705100" imgH="241300" progId="Equation.3">
                  <p:embed/>
                </p:oleObj>
              </mc:Choice>
              <mc:Fallback>
                <p:oleObj name="Equation" r:id="rId3" imgW="27051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52800"/>
                        <a:ext cx="47704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0963" name="Object 3"/>
          <p:cNvGraphicFramePr>
            <a:graphicFrameLocks noChangeAspect="1"/>
          </p:cNvGraphicFramePr>
          <p:nvPr/>
        </p:nvGraphicFramePr>
        <p:xfrm>
          <a:off x="2514600" y="5715000"/>
          <a:ext cx="1935163" cy="457200"/>
        </p:xfrm>
        <a:graphic>
          <a:graphicData uri="http://schemas.openxmlformats.org/presentationml/2006/ole">
            <mc:AlternateContent xmlns:mc="http://schemas.openxmlformats.org/markup-compatibility/2006">
              <mc:Choice xmlns:v="urn:schemas-microsoft-com:vml" Requires="v">
                <p:oleObj spid="_x0000_s41197" name="Equation" r:id="rId5" imgW="1218671" imgH="241195" progId="Equation.3">
                  <p:embed/>
                </p:oleObj>
              </mc:Choice>
              <mc:Fallback>
                <p:oleObj name="Equation" r:id="rId5" imgW="1218671"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715000"/>
                        <a:ext cx="19351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0964" name="Object 5"/>
          <p:cNvGraphicFramePr>
            <a:graphicFrameLocks noChangeAspect="1"/>
          </p:cNvGraphicFramePr>
          <p:nvPr/>
        </p:nvGraphicFramePr>
        <p:xfrm>
          <a:off x="3733800" y="6248400"/>
          <a:ext cx="2209800" cy="457200"/>
        </p:xfrm>
        <a:graphic>
          <a:graphicData uri="http://schemas.openxmlformats.org/presentationml/2006/ole">
            <mc:AlternateContent xmlns:mc="http://schemas.openxmlformats.org/markup-compatibility/2006">
              <mc:Choice xmlns:v="urn:schemas-microsoft-com:vml" Requires="v">
                <p:oleObj spid="_x0000_s41198" name="Equation" r:id="rId7" imgW="1193800" imgH="228600" progId="Equation.3">
                  <p:embed/>
                </p:oleObj>
              </mc:Choice>
              <mc:Fallback>
                <p:oleObj name="Equation" r:id="rId7" imgW="11938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6248400"/>
                        <a:ext cx="2209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85800" y="1752600"/>
            <a:ext cx="8001000" cy="4724400"/>
          </a:xfrm>
        </p:spPr>
        <p:txBody>
          <a:bodyPr/>
          <a:lstStyle/>
          <a:p>
            <a:pPr eaLnBrk="1" hangingPunct="1">
              <a:lnSpc>
                <a:spcPct val="90000"/>
              </a:lnSpc>
            </a:pPr>
            <a:r>
              <a:rPr lang="ar-SA" altLang="en-US" sz="2800" dirty="0" smtClean="0"/>
              <a:t>وظائف الإدارة الرئيسية هي: التخطيط </a:t>
            </a:r>
            <a:r>
              <a:rPr lang="en-US" altLang="en-US" sz="2800" i="1" dirty="0" smtClean="0">
                <a:cs typeface="Arial" charset="0"/>
              </a:rPr>
              <a:t>Planning</a:t>
            </a:r>
            <a:r>
              <a:rPr lang="ar-SA" altLang="en-US" sz="2800" dirty="0" smtClean="0"/>
              <a:t> والتنظيم </a:t>
            </a:r>
            <a:r>
              <a:rPr lang="en-US" altLang="en-US" sz="2800" i="1" dirty="0" smtClean="0">
                <a:cs typeface="Arial" charset="0"/>
              </a:rPr>
              <a:t>Organization</a:t>
            </a:r>
            <a:r>
              <a:rPr lang="ar-SA" altLang="en-US" sz="2800" dirty="0" smtClean="0"/>
              <a:t> والتحكم </a:t>
            </a:r>
            <a:r>
              <a:rPr lang="en-US" altLang="en-US" sz="2800" i="1" dirty="0" smtClean="0">
                <a:cs typeface="Arial" charset="0"/>
              </a:rPr>
              <a:t>Control</a:t>
            </a:r>
            <a:r>
              <a:rPr lang="ar-SA" altLang="en-US" sz="2800" i="1" dirty="0" smtClean="0">
                <a:cs typeface="Arial" charset="0"/>
              </a:rPr>
              <a:t> والتوجيه </a:t>
            </a:r>
            <a:r>
              <a:rPr lang="en-US" altLang="en-US" sz="2800" i="1" dirty="0" smtClean="0">
                <a:cs typeface="Arial" charset="0"/>
              </a:rPr>
              <a:t>Directing</a:t>
            </a:r>
            <a:r>
              <a:rPr lang="ar-SA" altLang="en-US" sz="2800" i="1" dirty="0" smtClean="0">
                <a:cs typeface="Arial" charset="0"/>
              </a:rPr>
              <a:t>.</a:t>
            </a:r>
            <a:endParaRPr lang="ar-SA" altLang="en-US" sz="2800" i="1" dirty="0" smtClean="0"/>
          </a:p>
          <a:p>
            <a:pPr marL="109537" indent="0" eaLnBrk="1" hangingPunct="1">
              <a:lnSpc>
                <a:spcPct val="90000"/>
              </a:lnSpc>
              <a:buNone/>
            </a:pPr>
            <a:r>
              <a:rPr lang="ar-SA" altLang="en-US" sz="2400" b="1" dirty="0" smtClean="0">
                <a:solidFill>
                  <a:schemeClr val="accent1"/>
                </a:solidFill>
              </a:rPr>
              <a:t>التخطيط</a:t>
            </a:r>
            <a:r>
              <a:rPr lang="ar-SA" altLang="en-US" sz="2400" b="1" dirty="0" smtClean="0"/>
              <a:t>:</a:t>
            </a:r>
            <a:r>
              <a:rPr lang="ar-SA" altLang="en-US" sz="2400" dirty="0" smtClean="0"/>
              <a:t> يهتم بكل الانشطة التي تحدد مستقبل المنشأة، والخطة التنفيذية للمنشاة مثل تحديد الاهداف وكيفية تحقيقها.  وظيفة التخطيط تشمل التعرف على وتحديد المشكلة، الحصول على المعلومات الأولية عن المشكلة، وتحديد الحلول البديلة.</a:t>
            </a:r>
          </a:p>
          <a:p>
            <a:pPr marL="109537" indent="0" eaLnBrk="1" hangingPunct="1">
              <a:lnSpc>
                <a:spcPct val="90000"/>
              </a:lnSpc>
              <a:buNone/>
            </a:pPr>
            <a:r>
              <a:rPr lang="ar-SA" altLang="en-US" sz="2400" dirty="0" smtClean="0"/>
              <a:t>ا</a:t>
            </a:r>
            <a:r>
              <a:rPr lang="ar-SA" altLang="en-US" sz="2800" b="1" dirty="0" smtClean="0">
                <a:solidFill>
                  <a:srgbClr val="00B050"/>
                </a:solidFill>
              </a:rPr>
              <a:t>لتنظيم</a:t>
            </a:r>
            <a:r>
              <a:rPr lang="ar-SA" altLang="en-US" sz="2400" dirty="0" smtClean="0"/>
              <a:t>: يهتم بتحويل الخطة الي واقع عن طريق  اعدا</a:t>
            </a:r>
            <a:r>
              <a:rPr lang="ar-SA" altLang="en-US" sz="2400" dirty="0"/>
              <a:t>د</a:t>
            </a:r>
            <a:r>
              <a:rPr lang="ar-SA" altLang="en-US" sz="2400" dirty="0" smtClean="0"/>
              <a:t> مشروع تنظيمي لتنسيق العمل وادارة الافراد وتحديد العلافة بينهم.</a:t>
            </a:r>
          </a:p>
          <a:p>
            <a:pPr marL="109537" indent="0" eaLnBrk="1" hangingPunct="1">
              <a:lnSpc>
                <a:spcPct val="90000"/>
              </a:lnSpc>
              <a:buNone/>
            </a:pPr>
            <a:r>
              <a:rPr lang="ar-SA" altLang="en-US" sz="2800" b="1" dirty="0" smtClean="0">
                <a:solidFill>
                  <a:schemeClr val="accent1"/>
                </a:solidFill>
              </a:rPr>
              <a:t>التحكم:</a:t>
            </a:r>
            <a:r>
              <a:rPr lang="ar-SA" altLang="en-US" sz="2400" dirty="0" smtClean="0"/>
              <a:t> هو مراقبة نتائج تنفيذ الخطة  وقياس مدي نجاح الخطة التنظيمية في الوصول للاهداف المقررة. فأحياناً يحدث أن تخرج الخطة عن مسارها الصحيح ومثال ذلك حدوث تغيرات غير متوقعة في الأسعار مثلاً.</a:t>
            </a:r>
          </a:p>
          <a:p>
            <a:pPr marL="109537" indent="0" eaLnBrk="1" hangingPunct="1">
              <a:lnSpc>
                <a:spcPct val="90000"/>
              </a:lnSpc>
              <a:buNone/>
            </a:pPr>
            <a:r>
              <a:rPr lang="ar-SA" altLang="en-US" sz="2800" b="1" dirty="0" smtClean="0">
                <a:solidFill>
                  <a:schemeClr val="accent2"/>
                </a:solidFill>
                <a:latin typeface="Times New Roman" pitchFamily="18" charset="0"/>
                <a:cs typeface="Times New Roman" pitchFamily="18" charset="0"/>
              </a:rPr>
              <a:t>التوجيه</a:t>
            </a:r>
            <a:r>
              <a:rPr lang="ar-SA" altLang="en-US" sz="2800" dirty="0" smtClean="0">
                <a:latin typeface="Times New Roman" pitchFamily="18" charset="0"/>
                <a:cs typeface="Times New Roman" pitchFamily="18" charset="0"/>
              </a:rPr>
              <a:t>: يهتم بجمع التخطيط والتنظيم والتحكم لتحويل الخطة الي واقع او هو تطبيق للثلاثة عناصر الاولي وعادة يستهلك 90% من وقت المدير</a:t>
            </a: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2614919416"/>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Content Placeholder 1"/>
          <p:cNvSpPr>
            <a:spLocks noGrp="1"/>
          </p:cNvSpPr>
          <p:nvPr>
            <p:ph idx="1"/>
          </p:nvPr>
        </p:nvSpPr>
        <p:spPr/>
        <p:txBody>
          <a:bodyPr/>
          <a:lstStyle/>
          <a:p>
            <a:pPr algn="r" rtl="1">
              <a:buFont typeface="Wingdings 3" pitchFamily="18" charset="2"/>
              <a:buNone/>
            </a:pPr>
            <a:r>
              <a:rPr lang="en-US" sz="2400" smtClean="0"/>
              <a:t>c</a:t>
            </a:r>
            <a:r>
              <a:rPr lang="ar-SA" sz="2400" smtClean="0"/>
              <a:t> – </a:t>
            </a:r>
            <a:r>
              <a:rPr lang="ar-SA" sz="2400" b="1" smtClean="0"/>
              <a:t>الإسـتـقـلالـيـة </a:t>
            </a:r>
            <a:r>
              <a:rPr lang="en-US" sz="2400" b="1" i="1" smtClean="0"/>
              <a:t>Independence Action</a:t>
            </a:r>
            <a:r>
              <a:rPr lang="ar-SA" sz="2400" smtClean="0"/>
              <a:t>: ومعناه أنه إذا كانت </a:t>
            </a:r>
            <a:r>
              <a:rPr lang="en-US" sz="2400" i="1" smtClean="0"/>
              <a:t>h</a:t>
            </a:r>
            <a:r>
              <a:rPr lang="en-US" sz="2400" i="1" baseline="-25000" smtClean="0"/>
              <a:t>1</a:t>
            </a:r>
            <a:r>
              <a:rPr lang="ar-SA" sz="2400" smtClean="0"/>
              <a:t> مفضلة على </a:t>
            </a:r>
            <a:r>
              <a:rPr lang="en-US" sz="2400" i="1" smtClean="0"/>
              <a:t>h</a:t>
            </a:r>
            <a:r>
              <a:rPr lang="en-US" sz="2400" i="1" baseline="-25000" smtClean="0"/>
              <a:t>2</a:t>
            </a:r>
            <a:r>
              <a:rPr lang="ar-SA" sz="2400" smtClean="0"/>
              <a:t> ويوجد توزيع إحتمالي آخر هو </a:t>
            </a:r>
            <a:r>
              <a:rPr lang="en-US" sz="2400" i="1" smtClean="0"/>
              <a:t>h</a:t>
            </a:r>
            <a:r>
              <a:rPr lang="en-US" sz="2400" i="1" baseline="-25000" smtClean="0"/>
              <a:t>3</a:t>
            </a:r>
            <a:r>
              <a:rPr lang="en-US" sz="2400" smtClean="0"/>
              <a:t> </a:t>
            </a:r>
            <a:r>
              <a:rPr lang="ar-SA" sz="2400" smtClean="0"/>
              <a:t> فإن البديل الذي نواتجه </a:t>
            </a:r>
            <a:r>
              <a:rPr lang="en-US" sz="2400" i="1" smtClean="0"/>
              <a:t>h</a:t>
            </a:r>
            <a:r>
              <a:rPr lang="en-US" sz="2400" i="1" baseline="-25000" smtClean="0"/>
              <a:t>1</a:t>
            </a:r>
            <a:r>
              <a:rPr lang="en-US" sz="2400" smtClean="0"/>
              <a:t>,</a:t>
            </a:r>
            <a:r>
              <a:rPr lang="en-US" sz="2400" i="1" smtClean="0"/>
              <a:t>h</a:t>
            </a:r>
            <a:r>
              <a:rPr lang="en-US" sz="2400" i="1" baseline="-25000" smtClean="0"/>
              <a:t>3</a:t>
            </a:r>
            <a:r>
              <a:rPr lang="ar-SA" sz="2400" smtClean="0"/>
              <a:t> سيكون مفضل على البديل الذي نواتجه   </a:t>
            </a:r>
            <a:r>
              <a:rPr lang="en-US" sz="2400" i="1" smtClean="0"/>
              <a:t>h</a:t>
            </a:r>
            <a:r>
              <a:rPr lang="en-US" sz="2400" i="1" baseline="-25000" smtClean="0"/>
              <a:t>2</a:t>
            </a:r>
            <a:r>
              <a:rPr lang="en-US" sz="2400" smtClean="0"/>
              <a:t>,</a:t>
            </a:r>
            <a:r>
              <a:rPr lang="en-US" sz="2400" i="1" smtClean="0"/>
              <a:t>h</a:t>
            </a:r>
            <a:r>
              <a:rPr lang="en-US" sz="2400" i="1" baseline="-25000" smtClean="0"/>
              <a:t>3</a:t>
            </a:r>
            <a:r>
              <a:rPr lang="en-US" sz="2400" smtClean="0"/>
              <a:t> </a:t>
            </a:r>
            <a:r>
              <a:rPr lang="ar-SA" sz="2400" smtClean="0"/>
              <a:t> إذا كانت احتمال حدوث كل من </a:t>
            </a:r>
            <a:r>
              <a:rPr lang="en-US" sz="2400" i="1" smtClean="0"/>
              <a:t>h</a:t>
            </a:r>
            <a:r>
              <a:rPr lang="en-US" sz="2400" i="1" baseline="-25000" smtClean="0"/>
              <a:t>2</a:t>
            </a:r>
            <a:r>
              <a:rPr lang="en-US" sz="2400" smtClean="0"/>
              <a:t>,</a:t>
            </a:r>
            <a:r>
              <a:rPr lang="en-US" sz="2400" i="1" smtClean="0"/>
              <a:t>h</a:t>
            </a:r>
            <a:r>
              <a:rPr lang="en-US" sz="2400" i="1" baseline="-25000" smtClean="0"/>
              <a:t>1</a:t>
            </a:r>
            <a:r>
              <a:rPr lang="ar-SA" sz="2400" smtClean="0"/>
              <a:t> هو نفس الاحتمال.</a:t>
            </a:r>
            <a:endParaRPr lang="en-US" sz="2400" smtClean="0"/>
          </a:p>
          <a:p>
            <a:pPr rtl="1">
              <a:buFont typeface="Wingdings 3" pitchFamily="18" charset="2"/>
              <a:buNone/>
            </a:pPr>
            <a:r>
              <a:rPr lang="ar-SA" sz="2400" smtClean="0"/>
              <a:t> </a:t>
            </a:r>
            <a:r>
              <a:rPr lang="en-US" sz="2400" smtClean="0"/>
              <a:t>                        </a:t>
            </a:r>
            <a:r>
              <a:rPr lang="en-US" sz="2400" i="1" smtClean="0"/>
              <a:t>Exists, Then</a:t>
            </a:r>
            <a:r>
              <a:rPr lang="en-US" sz="2400" smtClean="0"/>
              <a:t>                 </a:t>
            </a:r>
            <a:r>
              <a:rPr lang="en-US" sz="2400" i="1" smtClean="0"/>
              <a:t>Would  Preferred to</a:t>
            </a:r>
            <a:r>
              <a:rPr lang="en-US" sz="2400" smtClean="0"/>
              <a:t> </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AF191AB-30DF-443C-B304-B3E9262F40FA}" type="slidenum">
              <a:rPr lang="en-US" smtClean="0"/>
              <a:pPr>
                <a:defRPr/>
              </a:pPr>
              <a:t>190</a:t>
            </a:fld>
            <a:endParaRPr lang="en-US" dirty="0"/>
          </a:p>
        </p:txBody>
      </p:sp>
      <p:sp>
        <p:nvSpPr>
          <p:cNvPr id="419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1986" name="Object 1"/>
          <p:cNvGraphicFramePr>
            <a:graphicFrameLocks noChangeAspect="1"/>
          </p:cNvGraphicFramePr>
          <p:nvPr/>
        </p:nvGraphicFramePr>
        <p:xfrm>
          <a:off x="533400" y="2971800"/>
          <a:ext cx="2293938" cy="457200"/>
        </p:xfrm>
        <a:graphic>
          <a:graphicData uri="http://schemas.openxmlformats.org/presentationml/2006/ole">
            <mc:AlternateContent xmlns:mc="http://schemas.openxmlformats.org/markup-compatibility/2006">
              <mc:Choice xmlns:v="urn:schemas-microsoft-com:vml" Requires="v">
                <p:oleObj spid="_x0000_s42220" name="Equation" r:id="rId3" imgW="1244600" imgH="241300" progId="Equation.3">
                  <p:embed/>
                </p:oleObj>
              </mc:Choice>
              <mc:Fallback>
                <p:oleObj name="Equation" r:id="rId3" imgW="12446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71800"/>
                        <a:ext cx="22939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1987" name="Object 3"/>
          <p:cNvGraphicFramePr>
            <a:graphicFrameLocks noChangeAspect="1"/>
          </p:cNvGraphicFramePr>
          <p:nvPr/>
        </p:nvGraphicFramePr>
        <p:xfrm>
          <a:off x="4724400" y="3048000"/>
          <a:ext cx="1447800" cy="381000"/>
        </p:xfrm>
        <a:graphic>
          <a:graphicData uri="http://schemas.openxmlformats.org/presentationml/2006/ole">
            <mc:AlternateContent xmlns:mc="http://schemas.openxmlformats.org/markup-compatibility/2006">
              <mc:Choice xmlns:v="urn:schemas-microsoft-com:vml" Requires="v">
                <p:oleObj spid="_x0000_s42221" name="Equation" r:id="rId5" imgW="927100" imgH="228600" progId="Equation.3">
                  <p:embed/>
                </p:oleObj>
              </mc:Choice>
              <mc:Fallback>
                <p:oleObj name="Equation" r:id="rId5" imgW="9271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48000"/>
                        <a:ext cx="1447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1988" name="Object 5"/>
          <p:cNvGraphicFramePr>
            <a:graphicFrameLocks noChangeAspect="1"/>
          </p:cNvGraphicFramePr>
          <p:nvPr/>
        </p:nvGraphicFramePr>
        <p:xfrm>
          <a:off x="2667000" y="3429000"/>
          <a:ext cx="1295400" cy="381000"/>
        </p:xfrm>
        <a:graphic>
          <a:graphicData uri="http://schemas.openxmlformats.org/presentationml/2006/ole">
            <mc:AlternateContent xmlns:mc="http://schemas.openxmlformats.org/markup-compatibility/2006">
              <mc:Choice xmlns:v="urn:schemas-microsoft-com:vml" Requires="v">
                <p:oleObj spid="_x0000_s42222" name="Equation" r:id="rId7" imgW="812447" imgH="228501" progId="Equation.3">
                  <p:embed/>
                </p:oleObj>
              </mc:Choice>
              <mc:Fallback>
                <p:oleObj name="Equation" r:id="rId7" imgW="812447" imgH="22850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429000"/>
                        <a:ext cx="1295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1"/>
          <p:cNvSpPr>
            <a:spLocks noGrp="1"/>
          </p:cNvSpPr>
          <p:nvPr>
            <p:ph idx="1"/>
          </p:nvPr>
        </p:nvSpPr>
        <p:spPr/>
        <p:txBody>
          <a:bodyPr/>
          <a:lstStyle/>
          <a:p>
            <a:pPr algn="r" rtl="1">
              <a:buFont typeface="Wingdings 3" pitchFamily="18" charset="2"/>
              <a:buNone/>
            </a:pPr>
            <a:r>
              <a:rPr lang="ar-SA" sz="2800" b="1" smtClean="0"/>
              <a:t>تـقسم مـعايير الـكفاءة الـقرارات الـبديلة (الأفعال) إلـى مـجموعتين هما:</a:t>
            </a:r>
            <a:endParaRPr lang="en-US" sz="2800" smtClean="0"/>
          </a:p>
          <a:p>
            <a:pPr algn="r" rtl="1">
              <a:buFont typeface="Wingdings 3" pitchFamily="18" charset="2"/>
              <a:buNone/>
            </a:pPr>
            <a:r>
              <a:rPr lang="ar-SA" sz="2800" b="1" smtClean="0"/>
              <a:t>1- الـمجموعة الــكفؤة </a:t>
            </a:r>
            <a:r>
              <a:rPr lang="en-US" sz="2800" b="1" i="1" smtClean="0"/>
              <a:t>Efficient</a:t>
            </a:r>
            <a:r>
              <a:rPr lang="en-US" sz="2800" b="1" smtClean="0"/>
              <a:t> </a:t>
            </a:r>
            <a:r>
              <a:rPr lang="en-US" sz="2800" b="1" i="1" smtClean="0"/>
              <a:t>Set</a:t>
            </a:r>
            <a:r>
              <a:rPr lang="ar-SA" sz="2800" b="1" smtClean="0"/>
              <a:t>.</a:t>
            </a:r>
            <a:endParaRPr lang="en-US" sz="2800" smtClean="0"/>
          </a:p>
          <a:p>
            <a:pPr algn="r" rtl="1">
              <a:buFont typeface="Wingdings 3" pitchFamily="18" charset="2"/>
              <a:buNone/>
            </a:pPr>
            <a:r>
              <a:rPr lang="ar-SA" sz="2800" b="1" smtClean="0"/>
              <a:t>2- الـمجموعة غير الــكفؤة  </a:t>
            </a:r>
            <a:r>
              <a:rPr lang="en-US" sz="2800" b="1" i="1" smtClean="0"/>
              <a:t>An Inefficient Set</a:t>
            </a:r>
            <a:endParaRPr lang="en-US" sz="28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62A05582-55C2-40FB-8C0E-DADBC79A866F}" type="slidenum">
              <a:rPr lang="en-US" smtClean="0"/>
              <a:pPr>
                <a:defRPr/>
              </a:pPr>
              <a:t>191</a:t>
            </a:fld>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1"/>
          <p:cNvSpPr>
            <a:spLocks noGrp="1"/>
          </p:cNvSpPr>
          <p:nvPr>
            <p:ph idx="1"/>
          </p:nvPr>
        </p:nvSpPr>
        <p:spPr/>
        <p:txBody>
          <a:bodyPr/>
          <a:lstStyle/>
          <a:p>
            <a:pPr algn="r" rtl="1">
              <a:buFont typeface="Wingdings 3" pitchFamily="18" charset="2"/>
              <a:buNone/>
            </a:pPr>
            <a:r>
              <a:rPr lang="ar-SA" sz="2800" b="1" smtClean="0">
                <a:solidFill>
                  <a:srgbClr val="FF0000"/>
                </a:solidFill>
              </a:rPr>
              <a:t>1- الـمجموعة الــكفؤة </a:t>
            </a:r>
            <a:r>
              <a:rPr lang="en-US" sz="2800" b="1" i="1" smtClean="0">
                <a:solidFill>
                  <a:srgbClr val="FF0000"/>
                </a:solidFill>
              </a:rPr>
              <a:t>Efficient</a:t>
            </a:r>
            <a:r>
              <a:rPr lang="en-US" sz="2800" b="1" smtClean="0">
                <a:solidFill>
                  <a:srgbClr val="FF0000"/>
                </a:solidFill>
              </a:rPr>
              <a:t> </a:t>
            </a:r>
            <a:r>
              <a:rPr lang="en-US" sz="2800" b="1" i="1" smtClean="0">
                <a:solidFill>
                  <a:srgbClr val="FF0000"/>
                </a:solidFill>
              </a:rPr>
              <a:t>Set</a:t>
            </a:r>
            <a:r>
              <a:rPr lang="ar-SA" sz="2400" b="1" smtClean="0"/>
              <a:t>.</a:t>
            </a:r>
            <a:endParaRPr lang="en-US" sz="2400" smtClean="0"/>
          </a:p>
          <a:p>
            <a:pPr algn="r" rtl="1"/>
            <a:r>
              <a:rPr lang="ar-SA" sz="2400" smtClean="0"/>
              <a:t>وهي التي تحتوي على الأفعال المفضلة لكل متخذ قرار الذين تتطابق وتتفق تفضيلاتهم مع القيود المعتبرة. في حين أن مـكونات المجموعة غير الـكفؤة لا تحتوي على أي من هذه الأفعال المفضلة من قبل متخذي القرار.</a:t>
            </a:r>
            <a:endParaRPr lang="en-US" sz="2400" smtClean="0"/>
          </a:p>
          <a:p>
            <a:pPr algn="r" rtl="1"/>
            <a:r>
              <a:rPr lang="ar-SA" sz="2400" smtClean="0"/>
              <a:t>توجد علاقة تبادلية </a:t>
            </a:r>
            <a:r>
              <a:rPr lang="en-US" sz="2400" i="1" smtClean="0"/>
              <a:t>Trade</a:t>
            </a:r>
            <a:r>
              <a:rPr lang="en-US" sz="2400" smtClean="0"/>
              <a:t> </a:t>
            </a:r>
            <a:r>
              <a:rPr lang="en-US" sz="2400" i="1" smtClean="0"/>
              <a:t>Off</a:t>
            </a:r>
            <a:r>
              <a:rPr lang="ar-SA" sz="2400" smtClean="0"/>
              <a:t> بين القيود المفروضة على تفضيلات متخذ القرار وحجم المجموعة الكفؤة، حيث تـؤدي كـثرة هـذه الـقيود </a:t>
            </a:r>
            <a:r>
              <a:rPr lang="en-US" sz="2400" i="1" smtClean="0"/>
              <a:t>restrictions</a:t>
            </a:r>
            <a:r>
              <a:rPr lang="ar-SA" sz="2400" smtClean="0"/>
              <a:t> إلى تقليل حجم المجموعة الكفؤة </a:t>
            </a:r>
            <a:r>
              <a:rPr lang="en-US" sz="2400" i="1" smtClean="0"/>
              <a:t>Efficient Set</a:t>
            </a:r>
            <a:r>
              <a:rPr lang="ar-SA" sz="2400" smtClean="0"/>
              <a:t>.</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6A045734-2E98-44AC-B713-A7BBF1722ED8}" type="slidenum">
              <a:rPr lang="en-US" smtClean="0"/>
              <a:pPr>
                <a:defRPr/>
              </a:pPr>
              <a:t>192</a:t>
            </a:fld>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1"/>
          <p:cNvSpPr>
            <a:spLocks noGrp="1"/>
          </p:cNvSpPr>
          <p:nvPr>
            <p:ph idx="1"/>
          </p:nvPr>
        </p:nvSpPr>
        <p:spPr/>
        <p:txBody>
          <a:bodyPr/>
          <a:lstStyle/>
          <a:p>
            <a:pPr algn="r" rtl="1">
              <a:buFont typeface="Wingdings 3" pitchFamily="18" charset="2"/>
              <a:buNone/>
            </a:pPr>
            <a:r>
              <a:rPr lang="ar-SA" sz="2800" b="1" smtClean="0"/>
              <a:t>القيمة المتوقعة – التباين</a:t>
            </a:r>
            <a:endParaRPr lang="en-US" sz="2800" b="1" smtClean="0"/>
          </a:p>
          <a:p>
            <a:pPr algn="r" rtl="1">
              <a:buFont typeface="Wingdings 3" pitchFamily="18" charset="2"/>
              <a:buNone/>
            </a:pPr>
            <a:r>
              <a:rPr lang="en-US" sz="2800" b="1" i="1" smtClean="0"/>
              <a:t>(E-V)</a:t>
            </a:r>
            <a:r>
              <a:rPr lang="ar-SA" sz="2800" b="1" i="1" smtClean="0"/>
              <a:t> </a:t>
            </a:r>
            <a:r>
              <a:rPr lang="en-US" sz="2800" b="1" i="1" smtClean="0">
                <a:solidFill>
                  <a:srgbClr val="FF0000"/>
                </a:solidFill>
              </a:rPr>
              <a:t>Expected Value(Mean) – Variance</a:t>
            </a:r>
            <a:endParaRPr lang="en-US" sz="2800" smtClean="0">
              <a:solidFill>
                <a:srgbClr val="FF0000"/>
              </a:solidFill>
            </a:endParaRPr>
          </a:p>
          <a:p>
            <a:pPr algn="r" rtl="1">
              <a:buFont typeface="Wingdings 3" pitchFamily="18" charset="2"/>
              <a:buNone/>
            </a:pPr>
            <a:r>
              <a:rPr lang="ar-SA" sz="2800" smtClean="0"/>
              <a:t>أكثر المقاييس الإحصائية شيوعاً لقياس الانتشار </a:t>
            </a:r>
            <a:r>
              <a:rPr lang="en-US" sz="2800" i="1" smtClean="0"/>
              <a:t>Dispersion</a:t>
            </a:r>
            <a:r>
              <a:rPr lang="ar-SA" sz="2800" smtClean="0"/>
              <a:t> هو التباين </a:t>
            </a:r>
            <a:r>
              <a:rPr lang="en-US" sz="2800" i="1" smtClean="0"/>
              <a:t>Variance</a:t>
            </a:r>
            <a:r>
              <a:rPr lang="ar-SA" sz="2800" smtClean="0"/>
              <a:t> فلو أراد صانع القرار أن يأخذ في اعتباره كلاً من الناتج المتوقع </a:t>
            </a:r>
            <a:r>
              <a:rPr lang="en-US" sz="2800" i="1" smtClean="0"/>
              <a:t>Expected Outcome</a:t>
            </a:r>
            <a:r>
              <a:rPr lang="ar-SA" sz="2800" smtClean="0"/>
              <a:t> والإنتشار </a:t>
            </a:r>
            <a:r>
              <a:rPr lang="en-US" sz="2800" i="1" smtClean="0"/>
              <a:t>Dispersions</a:t>
            </a:r>
            <a:r>
              <a:rPr lang="ar-SA" sz="2800" smtClean="0"/>
              <a:t> الخاص بالنواتج المحتملة، فإن القيمة المتوقعة </a:t>
            </a:r>
            <a:r>
              <a:rPr lang="en-US" sz="2800" i="1" smtClean="0"/>
              <a:t>Expected Value</a:t>
            </a:r>
            <a:r>
              <a:rPr lang="ar-SA" sz="2800" smtClean="0"/>
              <a:t> والتباين </a:t>
            </a:r>
            <a:r>
              <a:rPr lang="en-US" sz="2800" i="1" smtClean="0"/>
              <a:t>Variance</a:t>
            </a:r>
            <a:r>
              <a:rPr lang="ar-SA" sz="2800" smtClean="0"/>
              <a:t> هما افضل واسهل المقاييس التي يمكن استخدامها ً. </a:t>
            </a: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AE57A8DE-AFA7-4180-884D-E51FE2D08AAD}" type="slidenum">
              <a:rPr lang="en-US" smtClean="0"/>
              <a:pPr>
                <a:defRPr/>
              </a:pPr>
              <a:t>193</a:t>
            </a:fld>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1"/>
          <p:cNvSpPr>
            <a:spLocks noGrp="1"/>
          </p:cNvSpPr>
          <p:nvPr>
            <p:ph idx="1"/>
          </p:nvPr>
        </p:nvSpPr>
        <p:spPr/>
        <p:txBody>
          <a:bodyPr/>
          <a:lstStyle/>
          <a:p>
            <a:pPr algn="r" rtl="1">
              <a:buFont typeface="Wingdings 3" pitchFamily="18" charset="2"/>
              <a:buNone/>
            </a:pPr>
            <a:r>
              <a:rPr lang="ar-SA" sz="2800" b="1" smtClean="0"/>
              <a:t>التباين </a:t>
            </a:r>
            <a:r>
              <a:rPr lang="en-US" sz="2800" i="1" smtClean="0"/>
              <a:t>Variance</a:t>
            </a:r>
            <a:r>
              <a:rPr lang="ar-SA" sz="2800" smtClean="0"/>
              <a:t>: هو مجموع المربعات الموزونة احتمالياً والخاصة بالفرق بين النواتج المحتملة والقيمة المتوقعة. فلو كانت </a:t>
            </a:r>
            <a:r>
              <a:rPr lang="en-US" sz="2800" i="1" smtClean="0"/>
              <a:t>V(O</a:t>
            </a:r>
            <a:r>
              <a:rPr lang="en-US" sz="2800" i="1" baseline="-25000" smtClean="0"/>
              <a:t>j</a:t>
            </a:r>
            <a:r>
              <a:rPr lang="en-US" sz="2800" i="1" smtClean="0"/>
              <a:t>)</a:t>
            </a:r>
            <a:r>
              <a:rPr lang="ar-SA" sz="2800" smtClean="0"/>
              <a:t> تمثل تباين الناتج الخاص بالفعل </a:t>
            </a:r>
            <a:r>
              <a:rPr lang="en-US" sz="2800" i="1" smtClean="0"/>
              <a:t>j</a:t>
            </a:r>
            <a:r>
              <a:rPr lang="ar-SA" sz="2800" smtClean="0"/>
              <a:t>، فإن الطريقة المتبعة لحساب التباين تكون كما يلي:</a:t>
            </a:r>
            <a:endParaRPr lang="en-US" sz="28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82700C4-3022-4943-AAD2-8380A795C5E3}" type="slidenum">
              <a:rPr lang="en-US" smtClean="0"/>
              <a:pPr>
                <a:defRPr/>
              </a:pPr>
              <a:t>194</a:t>
            </a:fld>
            <a:endParaRPr lang="en-US" dirty="0"/>
          </a:p>
        </p:txBody>
      </p:sp>
      <p:sp>
        <p:nvSpPr>
          <p:cNvPr id="430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3010" name="Object 1"/>
          <p:cNvGraphicFramePr>
            <a:graphicFrameLocks noChangeAspect="1"/>
          </p:cNvGraphicFramePr>
          <p:nvPr/>
        </p:nvGraphicFramePr>
        <p:xfrm>
          <a:off x="1752600" y="3733800"/>
          <a:ext cx="6248400" cy="1600200"/>
        </p:xfrm>
        <a:graphic>
          <a:graphicData uri="http://schemas.openxmlformats.org/presentationml/2006/ole">
            <mc:AlternateContent xmlns:mc="http://schemas.openxmlformats.org/markup-compatibility/2006">
              <mc:Choice xmlns:v="urn:schemas-microsoft-com:vml" Requires="v">
                <p:oleObj spid="_x0000_s43088" name="Equation" r:id="rId3" imgW="3721100" imgH="990600" progId="Equation.3">
                  <p:embed/>
                </p:oleObj>
              </mc:Choice>
              <mc:Fallback>
                <p:oleObj name="Equation" r:id="rId3" imgW="3721100" imgH="990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33800"/>
                        <a:ext cx="62484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84238"/>
          </a:xfrm>
        </p:spPr>
        <p:txBody>
          <a:bodyPr>
            <a:normAutofit fontScale="90000"/>
          </a:bodyPr>
          <a:lstStyle/>
          <a:p>
            <a:pPr algn="ctr" rtl="1">
              <a:defRPr/>
            </a:pP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2925BC13-6D7C-4E05-B9F1-0A6D91CC221B}" type="slidenum">
              <a:rPr lang="en-US" smtClean="0"/>
              <a:pPr>
                <a:defRPr/>
              </a:pPr>
              <a:t>195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04763256"/>
              </p:ext>
            </p:extLst>
          </p:nvPr>
        </p:nvGraphicFramePr>
        <p:xfrm>
          <a:off x="1219199" y="914400"/>
          <a:ext cx="7242226" cy="5130680"/>
        </p:xfrm>
        <a:graphic>
          <a:graphicData uri="http://schemas.openxmlformats.org/drawingml/2006/table">
            <a:tbl>
              <a:tblPr/>
              <a:tblGrid>
                <a:gridCol w="1107574"/>
                <a:gridCol w="699521"/>
                <a:gridCol w="1165868"/>
                <a:gridCol w="1165868"/>
                <a:gridCol w="1165868"/>
                <a:gridCol w="1165868"/>
                <a:gridCol w="771659"/>
              </a:tblGrid>
              <a:tr h="396096">
                <a:tc>
                  <a:txBody>
                    <a:bodyPr/>
                    <a:lstStyle/>
                    <a:p>
                      <a:pPr marL="0" marR="0" algn="ctr" rtl="0">
                        <a:spcBef>
                          <a:spcPts val="0"/>
                        </a:spcBef>
                        <a:spcAft>
                          <a:spcPts val="0"/>
                        </a:spcAft>
                      </a:pPr>
                      <a:r>
                        <a:rPr lang="en-US" sz="1100" b="1" dirty="0">
                          <a:latin typeface="Arial"/>
                          <a:ea typeface="Times New Roman"/>
                          <a:cs typeface="Arial"/>
                        </a:rPr>
                        <a:t>Events</a:t>
                      </a:r>
                      <a:endParaRPr lang="en-US" sz="1100" dirty="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0C0C0"/>
                    </a:solidFill>
                  </a:tcPr>
                </a:tc>
                <a:tc>
                  <a:txBody>
                    <a:bodyPr/>
                    <a:lstStyle/>
                    <a:p>
                      <a:pPr marL="0" marR="0" algn="ctr" rtl="0">
                        <a:spcBef>
                          <a:spcPts val="0"/>
                        </a:spcBef>
                        <a:spcAft>
                          <a:spcPts val="0"/>
                        </a:spcAft>
                      </a:pPr>
                      <a:r>
                        <a:rPr lang="en-US" sz="1100" b="1">
                          <a:latin typeface="Arial"/>
                          <a:ea typeface="Times New Roman"/>
                          <a:cs typeface="Arial"/>
                        </a:rPr>
                        <a:t>Prices</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rtl="0">
                        <a:spcBef>
                          <a:spcPts val="0"/>
                        </a:spcBef>
                        <a:spcAft>
                          <a:spcPts val="0"/>
                        </a:spcAft>
                      </a:pPr>
                      <a:r>
                        <a:rPr lang="en-US" sz="1100" b="1">
                          <a:latin typeface="Arial"/>
                          <a:ea typeface="Times New Roman"/>
                          <a:cs typeface="Arial"/>
                        </a:rPr>
                        <a:t>P</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rtl="0">
                        <a:spcBef>
                          <a:spcPts val="0"/>
                        </a:spcBef>
                        <a:spcAft>
                          <a:spcPts val="0"/>
                        </a:spcAft>
                      </a:pPr>
                      <a:r>
                        <a:rPr lang="en-US" sz="1100" b="1">
                          <a:latin typeface="Arial"/>
                          <a:ea typeface="Times New Roman"/>
                          <a:cs typeface="Simplified Arabic"/>
                        </a:rPr>
                        <a:t>A1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rtl="0">
                        <a:spcBef>
                          <a:spcPts val="0"/>
                        </a:spcBef>
                        <a:spcAft>
                          <a:spcPts val="0"/>
                        </a:spcAft>
                      </a:pPr>
                      <a:r>
                        <a:rPr lang="en-US" sz="1100" b="1">
                          <a:latin typeface="Arial"/>
                          <a:ea typeface="Times New Roman"/>
                          <a:cs typeface="Arial"/>
                        </a:rPr>
                        <a:t>A2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rtl="0">
                        <a:spcBef>
                          <a:spcPts val="0"/>
                        </a:spcBef>
                        <a:spcAft>
                          <a:spcPts val="0"/>
                        </a:spcAft>
                      </a:pPr>
                      <a:r>
                        <a:rPr lang="en-US" sz="1100" b="1">
                          <a:latin typeface="Arial"/>
                          <a:ea typeface="Times New Roman"/>
                          <a:cs typeface="Arial"/>
                        </a:rPr>
                        <a:t>A3</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rtl="1">
                        <a:spcBef>
                          <a:spcPts val="0"/>
                        </a:spcBef>
                        <a:spcAft>
                          <a:spcPts val="0"/>
                        </a:spcAft>
                      </a:pPr>
                      <a:r>
                        <a:rPr lang="en-US" sz="1100" b="1">
                          <a:latin typeface="Arial"/>
                          <a:ea typeface="Times New Roman"/>
                          <a:cs typeface="Simplified Arabic"/>
                        </a:rPr>
                        <a:t>A4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7245">
                <a:tc rowSpan="5">
                  <a:txBody>
                    <a:bodyPr/>
                    <a:lstStyle/>
                    <a:p>
                      <a:pPr marL="0" marR="0" algn="ctr" rtl="0">
                        <a:spcBef>
                          <a:spcPts val="0"/>
                        </a:spcBef>
                        <a:spcAft>
                          <a:spcPts val="0"/>
                        </a:spcAft>
                      </a:pPr>
                      <a:r>
                        <a:rPr lang="en-US" sz="900" b="1">
                          <a:latin typeface="Arial"/>
                          <a:ea typeface="Times New Roman"/>
                          <a:cs typeface="Arial"/>
                        </a:rPr>
                        <a:t>Favorable</a:t>
                      </a:r>
                      <a:endParaRPr lang="en-US" sz="1100">
                        <a:latin typeface="Times New Roman"/>
                        <a:ea typeface="Times New Roman"/>
                        <a:cs typeface="Arial"/>
                      </a:endParaRPr>
                    </a:p>
                  </a:txBody>
                  <a:tcPr marL="62872" marR="62872" marT="0" marB="0" vert="vert27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3.25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0.03</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190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dirty="0">
                          <a:latin typeface="Times New Roman"/>
                          <a:ea typeface="Times New Roman"/>
                          <a:cs typeface="Simplified Arabic"/>
                        </a:rPr>
                        <a:t>263</a:t>
                      </a:r>
                      <a:endParaRPr lang="en-US" sz="1100" dirty="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336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349</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3</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167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234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301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312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2.75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0.09</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145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206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266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276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122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177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231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240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100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148</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196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204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37245">
                <a:tc rowSpan="5">
                  <a:txBody>
                    <a:bodyPr/>
                    <a:lstStyle/>
                    <a:p>
                      <a:pPr marL="0" marR="0" algn="ctr" rtl="0">
                        <a:spcBef>
                          <a:spcPts val="0"/>
                        </a:spcBef>
                        <a:spcAft>
                          <a:spcPts val="0"/>
                        </a:spcAft>
                      </a:pPr>
                      <a:endParaRPr lang="en-US" sz="1100">
                        <a:latin typeface="Times New Roman"/>
                        <a:ea typeface="Times New Roman"/>
                        <a:cs typeface="Arial"/>
                      </a:endParaRPr>
                    </a:p>
                  </a:txBody>
                  <a:tcPr marL="62872" marR="62872" marT="0" marB="0" vert="vert27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3.25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174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Arial"/>
                        </a:rPr>
                        <a:t>247</a:t>
                      </a: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Arial"/>
                        </a:rPr>
                        <a:t>272</a:t>
                      </a: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Arial"/>
                        </a:rPr>
                        <a:t>270</a:t>
                      </a: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3</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153</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220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242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240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2.75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0.15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131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192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212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210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110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165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182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180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89</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137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152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150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rowSpan="5">
                  <a:txBody>
                    <a:bodyPr/>
                    <a:lstStyle/>
                    <a:p>
                      <a:pPr marL="0" marR="0" algn="ctr" rtl="0">
                        <a:spcBef>
                          <a:spcPts val="0"/>
                        </a:spcBef>
                        <a:spcAft>
                          <a:spcPts val="0"/>
                        </a:spcAft>
                      </a:pPr>
                      <a:r>
                        <a:rPr lang="en-US" sz="900" b="1">
                          <a:latin typeface="Arial"/>
                          <a:ea typeface="Times New Roman"/>
                          <a:cs typeface="Arial"/>
                        </a:rPr>
                        <a:t>Unfavorable</a:t>
                      </a:r>
                      <a:endParaRPr lang="en-US" sz="1100">
                        <a:latin typeface="Times New Roman"/>
                        <a:ea typeface="Times New Roman"/>
                        <a:cs typeface="Arial"/>
                      </a:endParaRPr>
                    </a:p>
                  </a:txBody>
                  <a:tcPr marL="62872" marR="62872" marT="0" marB="0" vert="vert27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3.25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142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184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178</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175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3</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123</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162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155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152</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2.75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105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139</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133</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130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86</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117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110</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107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245">
                <a:tc vMerge="1">
                  <a:txBody>
                    <a:bodyPr/>
                    <a:lstStyle/>
                    <a:p>
                      <a:endParaRPr lang="en-US"/>
                    </a:p>
                  </a:txBody>
                  <a:tcPr/>
                </a:tc>
                <a:tc>
                  <a:txBody>
                    <a:bodyPr/>
                    <a:lstStyle/>
                    <a:p>
                      <a:pPr marL="0" marR="0" algn="ctr" rtl="0">
                        <a:spcBef>
                          <a:spcPts val="0"/>
                        </a:spcBef>
                        <a:spcAft>
                          <a:spcPts val="0"/>
                        </a:spcAft>
                      </a:pPr>
                      <a:r>
                        <a:rPr lang="en-US" sz="900">
                          <a:latin typeface="Arial"/>
                          <a:ea typeface="Times New Roman"/>
                          <a:cs typeface="Arial"/>
                        </a:rPr>
                        <a:t>2.25</a:t>
                      </a:r>
                      <a:endParaRPr lang="en-US" sz="1100">
                        <a:latin typeface="Times New Roman"/>
                        <a:ea typeface="Times New Roman"/>
                        <a:cs typeface="Arial"/>
                      </a:endParaRPr>
                    </a:p>
                  </a:txBody>
                  <a:tcPr marL="62872" marR="62872"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100">
                          <a:latin typeface="Times New Roman"/>
                          <a:ea typeface="Times New Roman"/>
                          <a:cs typeface="Simplified Arabic"/>
                        </a:rPr>
                        <a:t>0.04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67</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94</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88</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100">
                          <a:latin typeface="Times New Roman"/>
                          <a:ea typeface="Times New Roman"/>
                          <a:cs typeface="Simplified Arabic"/>
                        </a:rPr>
                        <a:t>85</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29">
                <a:tc>
                  <a:txBody>
                    <a:bodyPr/>
                    <a:lstStyle/>
                    <a:p>
                      <a:pPr marL="0" marR="0" algn="l" rtl="0">
                        <a:spcBef>
                          <a:spcPts val="0"/>
                        </a:spcBef>
                        <a:spcAft>
                          <a:spcPts val="0"/>
                        </a:spcAft>
                      </a:pPr>
                      <a:r>
                        <a:rPr lang="en-US" sz="900">
                          <a:latin typeface="Arial"/>
                          <a:ea typeface="Times New Roman"/>
                          <a:cs typeface="Arial"/>
                        </a:rPr>
                        <a:t> </a:t>
                      </a:r>
                      <a:r>
                        <a:rPr lang="ar-SA" sz="1000">
                          <a:latin typeface="Times New Roman"/>
                          <a:ea typeface="Times New Roman"/>
                          <a:cs typeface="Simplified Arabic"/>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1904</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2685</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3054</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3080</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rtl="0">
                        <a:spcBef>
                          <a:spcPts val="0"/>
                        </a:spcBef>
                        <a:spcAft>
                          <a:spcPts val="0"/>
                        </a:spcAft>
                      </a:pPr>
                      <a:r>
                        <a:rPr lang="en-US" sz="900">
                          <a:latin typeface="Arial"/>
                          <a:ea typeface="Times New Roman"/>
                          <a:cs typeface="Arial"/>
                        </a:rPr>
                        <a:t> </a:t>
                      </a:r>
                      <a:r>
                        <a:rPr lang="ar-SA" sz="1300">
                          <a:latin typeface="Times New Roman"/>
                          <a:ea typeface="Times New Roman"/>
                          <a:cs typeface="Simplified Arabic"/>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dirty="0" smtClean="0">
                          <a:latin typeface="Arial"/>
                          <a:ea typeface="Times New Roman"/>
                          <a:cs typeface="Arial"/>
                        </a:rPr>
                        <a:t>125.82</a:t>
                      </a:r>
                      <a:endParaRPr lang="en-US" sz="1100" dirty="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179</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203.6</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205.3333</a:t>
                      </a:r>
                      <a:endParaRPr lang="en-US" sz="1100">
                        <a:latin typeface="Times New Roman"/>
                        <a:ea typeface="Times New Roman"/>
                        <a:cs typeface="Arial"/>
                      </a:endParaRPr>
                    </a:p>
                  </a:txBody>
                  <a:tcPr marL="62872" marR="62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080">
                <a:tc>
                  <a:txBody>
                    <a:bodyPr/>
                    <a:lstStyle/>
                    <a:p>
                      <a:pPr marL="0" marR="0" algn="ctr" rtl="0">
                        <a:spcBef>
                          <a:spcPts val="0"/>
                        </a:spcBef>
                        <a:spcAft>
                          <a:spcPts val="0"/>
                        </a:spcAft>
                      </a:pPr>
                      <a:r>
                        <a:rPr lang="en-US" sz="900" b="1">
                          <a:latin typeface="Arial"/>
                          <a:ea typeface="Times New Roman"/>
                          <a:cs typeface="Arial"/>
                        </a:rPr>
                        <a:t>Variance</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 </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a:latin typeface="Arial"/>
                          <a:ea typeface="Times New Roman"/>
                          <a:cs typeface="Arial"/>
                        </a:rPr>
                        <a:t>888.4871111</a:t>
                      </a:r>
                      <a:endParaRPr lang="en-US" sz="110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dirty="0">
                          <a:latin typeface="Arial"/>
                          <a:ea typeface="Times New Roman"/>
                          <a:cs typeface="Arial"/>
                        </a:rPr>
                        <a:t>4332328</a:t>
                      </a:r>
                      <a:endParaRPr lang="en-US" sz="1100" dirty="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dirty="0">
                          <a:latin typeface="Arial"/>
                          <a:ea typeface="Times New Roman"/>
                          <a:cs typeface="Arial"/>
                        </a:rPr>
                        <a:t>13186322.4</a:t>
                      </a:r>
                      <a:endParaRPr lang="en-US" sz="1100" dirty="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900" dirty="0">
                          <a:latin typeface="Arial"/>
                          <a:ea typeface="Times New Roman"/>
                          <a:cs typeface="Arial"/>
                        </a:rPr>
                        <a:t>17678524</a:t>
                      </a:r>
                      <a:endParaRPr lang="en-US" sz="1100" dirty="0">
                        <a:latin typeface="Times New Roman"/>
                        <a:ea typeface="Times New Roman"/>
                        <a:cs typeface="Arial"/>
                      </a:endParaRPr>
                    </a:p>
                  </a:txBody>
                  <a:tcPr marL="62872" marR="628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4034" name="Object 2"/>
          <p:cNvGraphicFramePr>
            <a:graphicFrameLocks noChangeAspect="1"/>
          </p:cNvGraphicFramePr>
          <p:nvPr/>
        </p:nvGraphicFramePr>
        <p:xfrm>
          <a:off x="1682750" y="4876800"/>
          <a:ext cx="292100" cy="381000"/>
        </p:xfrm>
        <a:graphic>
          <a:graphicData uri="http://schemas.openxmlformats.org/presentationml/2006/ole">
            <mc:AlternateContent xmlns:mc="http://schemas.openxmlformats.org/markup-compatibility/2006">
              <mc:Choice xmlns:v="urn:schemas-microsoft-com:vml" Requires="v">
                <p:oleObj spid="_x0000_s44190" name="Equation" r:id="rId3" imgW="291960" imgH="431640" progId="Equation.3">
                  <p:embed/>
                </p:oleObj>
              </mc:Choice>
              <mc:Fallback>
                <p:oleObj name="Equation" r:id="rId3" imgW="29196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4876800"/>
                        <a:ext cx="292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1"/>
          <p:cNvGraphicFramePr>
            <a:graphicFrameLocks noChangeAspect="1"/>
          </p:cNvGraphicFramePr>
          <p:nvPr/>
        </p:nvGraphicFramePr>
        <p:xfrm>
          <a:off x="1295400" y="5257800"/>
          <a:ext cx="779463" cy="457200"/>
        </p:xfrm>
        <a:graphic>
          <a:graphicData uri="http://schemas.openxmlformats.org/presentationml/2006/ole">
            <mc:AlternateContent xmlns:mc="http://schemas.openxmlformats.org/markup-compatibility/2006">
              <mc:Choice xmlns:v="urn:schemas-microsoft-com:vml" Requires="v">
                <p:oleObj spid="_x0000_s44191" name="Equation" r:id="rId5" imgW="774360" imgH="609480" progId="Equation.3">
                  <p:embed/>
                </p:oleObj>
              </mc:Choice>
              <mc:Fallback>
                <p:oleObj name="Equation" r:id="rId5" imgW="774360" imgH="6094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257800"/>
                        <a:ext cx="7794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7"/>
          <p:cNvSpPr>
            <a:spLocks noChangeArrowheads="1"/>
          </p:cNvSpPr>
          <p:nvPr/>
        </p:nvSpPr>
        <p:spPr bwMode="auto">
          <a:xfrm>
            <a:off x="2998788" y="381000"/>
            <a:ext cx="4162425" cy="461963"/>
          </a:xfrm>
          <a:prstGeom prst="rect">
            <a:avLst/>
          </a:prstGeom>
          <a:noFill/>
          <a:ln w="9525">
            <a:noFill/>
            <a:miter lim="800000"/>
            <a:headEnd/>
            <a:tailEnd/>
          </a:ln>
        </p:spPr>
        <p:txBody>
          <a:bodyPr wrap="none">
            <a:spAutoFit/>
          </a:bodyPr>
          <a:lstStyle/>
          <a:p>
            <a:pPr algn="r"/>
            <a:r>
              <a:rPr lang="ar-SA" sz="2400"/>
              <a:t> مثال: حساب التباين في جدول (أ) السابق</a:t>
            </a:r>
            <a:endParaRPr lang="en-US" sz="240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1"/>
          <p:cNvSpPr>
            <a:spLocks noGrp="1"/>
          </p:cNvSpPr>
          <p:nvPr>
            <p:ph idx="1"/>
          </p:nvPr>
        </p:nvSpPr>
        <p:spPr/>
        <p:txBody>
          <a:bodyPr/>
          <a:lstStyle/>
          <a:p>
            <a:pPr algn="r" rtl="1">
              <a:buFont typeface="Wingdings 3" pitchFamily="18" charset="2"/>
              <a:buNone/>
            </a:pPr>
            <a:r>
              <a:rPr lang="ar-SA" sz="2800" smtClean="0"/>
              <a:t>التباين الخاص بالفعل </a:t>
            </a:r>
            <a:r>
              <a:rPr lang="en-US" sz="2800" i="1" smtClean="0"/>
              <a:t>A</a:t>
            </a:r>
            <a:r>
              <a:rPr lang="en-US" sz="2800" i="1" baseline="-25000" smtClean="0"/>
              <a:t>1</a:t>
            </a:r>
            <a:r>
              <a:rPr lang="ar-SA" sz="2800" smtClean="0"/>
              <a:t> يمكن حسابه من جدول (أ) كالآتي:</a:t>
            </a:r>
          </a:p>
          <a:p>
            <a:pPr algn="r" rtl="1">
              <a:buFont typeface="Wingdings 3" pitchFamily="18" charset="2"/>
              <a:buNone/>
            </a:pPr>
            <a:endParaRPr lang="ar-SA" sz="2800" smtClean="0"/>
          </a:p>
          <a:p>
            <a:pPr algn="r" rtl="1">
              <a:buFont typeface="Wingdings 3" pitchFamily="18" charset="2"/>
              <a:buNone/>
            </a:pPr>
            <a:endParaRPr lang="ar-SA" sz="2800" smtClean="0"/>
          </a:p>
          <a:p>
            <a:pPr algn="r" rtl="1">
              <a:buFont typeface="Wingdings 3" pitchFamily="18" charset="2"/>
              <a:buNone/>
            </a:pPr>
            <a:endParaRPr lang="ar-SA" sz="2800" smtClean="0"/>
          </a:p>
          <a:p>
            <a:pPr algn="r" rtl="1">
              <a:buFont typeface="Wingdings 3" pitchFamily="18" charset="2"/>
              <a:buNone/>
            </a:pPr>
            <a:endParaRPr lang="ar-SA" sz="28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E0944505-CE56-4476-ABDB-E8A108D6C799}" type="slidenum">
              <a:rPr lang="en-US" smtClean="0"/>
              <a:pPr>
                <a:defRPr/>
              </a:pPr>
              <a:t>196</a:t>
            </a:fld>
            <a:endParaRPr lang="en-US" dirty="0"/>
          </a:p>
        </p:txBody>
      </p:sp>
      <p:sp>
        <p:nvSpPr>
          <p:cNvPr id="450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5058" name="Object 1"/>
          <p:cNvGraphicFramePr>
            <a:graphicFrameLocks noChangeAspect="1"/>
          </p:cNvGraphicFramePr>
          <p:nvPr/>
        </p:nvGraphicFramePr>
        <p:xfrm>
          <a:off x="838200" y="2057400"/>
          <a:ext cx="7467600" cy="1143000"/>
        </p:xfrm>
        <a:graphic>
          <a:graphicData uri="http://schemas.openxmlformats.org/presentationml/2006/ole">
            <mc:AlternateContent xmlns:mc="http://schemas.openxmlformats.org/markup-compatibility/2006">
              <mc:Choice xmlns:v="urn:schemas-microsoft-com:vml" Requires="v">
                <p:oleObj spid="_x0000_s45136" name="Equation" r:id="rId3" imgW="4520880" imgH="672840" progId="Equation.3">
                  <p:embed/>
                </p:oleObj>
              </mc:Choice>
              <mc:Fallback>
                <p:oleObj name="Equation" r:id="rId3" imgW="4520880" imgH="6728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74676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1"/>
          <p:cNvSpPr>
            <a:spLocks noGrp="1"/>
          </p:cNvSpPr>
          <p:nvPr>
            <p:ph idx="1"/>
          </p:nvPr>
        </p:nvSpPr>
        <p:spPr/>
        <p:txBody>
          <a:bodyPr/>
          <a:lstStyle/>
          <a:p>
            <a:pPr algn="r" rtl="1"/>
            <a:r>
              <a:rPr lang="ar-SA" sz="2800" dirty="0" smtClean="0"/>
              <a:t>ونتيجة لأن الإحتمال ومربع الانحراف لابد وأن يكونوا قيم غير سالبة، فإن مجموع الإنحرافات المربعة ذات الإحتمالات الموزونة لابد وأن تكون بالتبعية غير سالبة. </a:t>
            </a:r>
          </a:p>
          <a:p>
            <a:pPr algn="r" rtl="1"/>
            <a:r>
              <a:rPr lang="ar-SA" sz="2800" dirty="0" smtClean="0"/>
              <a:t>ولو كانت جميع النواتج المحتملة </a:t>
            </a:r>
            <a:r>
              <a:rPr lang="en-US" sz="2800" i="1" dirty="0" smtClean="0"/>
              <a:t>Possible</a:t>
            </a:r>
            <a:r>
              <a:rPr lang="en-US" sz="2800" dirty="0" smtClean="0"/>
              <a:t> </a:t>
            </a:r>
            <a:r>
              <a:rPr lang="en-US" sz="2800" i="1" dirty="0" smtClean="0"/>
              <a:t>Outcomes</a:t>
            </a:r>
            <a:r>
              <a:rPr lang="ar-SA" sz="2800" dirty="0" smtClean="0"/>
              <a:t> لها نفس القيمة، فإن كل من الإنحرافات ستكون صفرية وبالتالي سيكون التباين مساوي للصفر وهذه هي الحالة الخاصة بالمعلومات التامة </a:t>
            </a:r>
            <a:r>
              <a:rPr lang="en-US" sz="2800" i="1" dirty="0" smtClean="0"/>
              <a:t>Perfect</a:t>
            </a:r>
            <a:r>
              <a:rPr lang="en-US" sz="2800" dirty="0" smtClean="0"/>
              <a:t> </a:t>
            </a:r>
            <a:r>
              <a:rPr lang="en-US" sz="2800" i="1" dirty="0" smtClean="0"/>
              <a:t>Knowledge</a:t>
            </a:r>
            <a:r>
              <a:rPr lang="ar-SA" sz="2800" dirty="0" smtClean="0"/>
              <a:t> أو </a:t>
            </a:r>
            <a:r>
              <a:rPr lang="en-US" sz="2800" i="1" dirty="0" smtClean="0"/>
              <a:t>Certainty</a:t>
            </a:r>
            <a:r>
              <a:rPr lang="ar-SA" sz="2800" dirty="0" smtClean="0"/>
              <a:t>.</a:t>
            </a:r>
          </a:p>
          <a:p>
            <a:pPr algn="r" rtl="1"/>
            <a:r>
              <a:rPr lang="ar-SA" sz="2800" dirty="0" smtClean="0"/>
              <a:t> وكلما زاد إنتشار النواتج المحتملة، كلما زادت الإنحرافات المربعة </a:t>
            </a:r>
            <a:r>
              <a:rPr lang="en-US" sz="2800" i="1" dirty="0" smtClean="0"/>
              <a:t>Squared</a:t>
            </a:r>
            <a:r>
              <a:rPr lang="en-US" sz="2800" dirty="0" smtClean="0"/>
              <a:t> </a:t>
            </a:r>
            <a:r>
              <a:rPr lang="en-US" sz="2800" i="1" dirty="0" smtClean="0"/>
              <a:t>Deviation</a:t>
            </a:r>
            <a:r>
              <a:rPr lang="en-US" sz="2800" dirty="0" smtClean="0"/>
              <a:t> </a:t>
            </a:r>
            <a:r>
              <a:rPr lang="ar-SA" sz="2800" dirty="0" smtClean="0"/>
              <a:t>مما يؤدي إلى الحصول على تباين اعلي وعموماً، تباين ذو قيمة مرتفعة يعني إنتشار أكثر للنواتج وبالتالي عدم تأكد أكثر.</a:t>
            </a: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4330F992-851A-47C9-9962-E169B3B882D0}" type="slidenum">
              <a:rPr lang="en-US" smtClean="0"/>
              <a:pPr>
                <a:defRPr/>
              </a:pPr>
              <a:t>197</a:t>
            </a:fld>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1"/>
          <p:cNvSpPr>
            <a:spLocks noGrp="1"/>
          </p:cNvSpPr>
          <p:nvPr>
            <p:ph idx="1"/>
          </p:nvPr>
        </p:nvSpPr>
        <p:spPr/>
        <p:txBody>
          <a:bodyPr/>
          <a:lstStyle/>
          <a:p>
            <a:pPr algn="r" rtl="1"/>
            <a:r>
              <a:rPr lang="ar-SA" sz="2800" dirty="0" smtClean="0"/>
              <a:t>الجذر التربيعي الموجب للتباين يعرف باسم الانحراف المعياري </a:t>
            </a:r>
            <a:r>
              <a:rPr lang="en-US" sz="2800" i="1" dirty="0" smtClean="0"/>
              <a:t>Standard Deviation</a:t>
            </a:r>
            <a:r>
              <a:rPr lang="ar-SA" sz="2800" dirty="0" smtClean="0"/>
              <a:t> هذا المقياس أحياناً يستخدم بدلاً من التباين لأنه أصغر من القيمة وأكثر سلاسة. ولكن كلا المقياسين لهما نفس التأثير على الإنتشار وعدم التأكد. </a:t>
            </a:r>
            <a:endParaRPr lang="en-US" sz="2800" dirty="0" smtClean="0"/>
          </a:p>
          <a:p>
            <a:pPr algn="r" rtl="1"/>
            <a:r>
              <a:rPr lang="ar-SA" sz="2800" dirty="0" smtClean="0"/>
              <a:t>الجدول السابق ( أ) يبين التباين لكل فعل من الأفعال الأربعة السابقة. لاحظ كلاً من القيمة المتوقعة والتباين يزيدان كلما استخدمنا مستويات سمادية نيتروجيه مرتفعة. فالشكل التالي  يبين التغير النسبي في الدخل المتوقع والتباين لكل من الأربعة أفعال التسميدية السابقة. </a:t>
            </a:r>
            <a:endParaRPr lang="en-US" sz="28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470E287-FE1D-4DD4-B30B-C1DF0B798A53}" type="slidenum">
              <a:rPr lang="en-US" smtClean="0"/>
              <a:pPr>
                <a:defRPr/>
              </a:pPr>
              <a:t>198</a:t>
            </a:fld>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CCEFEBD-C538-43C7-8C2E-07FA1C0B3AC1}" type="slidenum">
              <a:rPr lang="en-US" smtClean="0"/>
              <a:pPr>
                <a:defRPr/>
              </a:pPr>
              <a:t>199</a:t>
            </a:fld>
            <a:endParaRPr lang="en-US" dirty="0"/>
          </a:p>
        </p:txBody>
      </p:sp>
      <p:sp>
        <p:nvSpPr>
          <p:cNvPr id="162820"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pSp>
        <p:nvGrpSpPr>
          <p:cNvPr id="162821" name="Group 1"/>
          <p:cNvGrpSpPr>
            <a:grpSpLocks noChangeAspect="1"/>
          </p:cNvGrpSpPr>
          <p:nvPr/>
        </p:nvGrpSpPr>
        <p:grpSpPr bwMode="auto">
          <a:xfrm>
            <a:off x="0" y="1524000"/>
            <a:ext cx="6819900" cy="3886200"/>
            <a:chOff x="-917" y="2536"/>
            <a:chExt cx="10740" cy="6120"/>
          </a:xfrm>
        </p:grpSpPr>
        <p:sp>
          <p:nvSpPr>
            <p:cNvPr id="162822" name="AutoShape 30"/>
            <p:cNvSpPr>
              <a:spLocks noChangeAspect="1" noChangeArrowheads="1" noTextEdit="1"/>
            </p:cNvSpPr>
            <p:nvPr/>
          </p:nvSpPr>
          <p:spPr bwMode="auto">
            <a:xfrm>
              <a:off x="-917" y="2896"/>
              <a:ext cx="10620" cy="5760"/>
            </a:xfrm>
            <a:prstGeom prst="rect">
              <a:avLst/>
            </a:prstGeom>
            <a:solidFill>
              <a:srgbClr val="FFFFFF"/>
            </a:solidFill>
            <a:ln w="9525">
              <a:solidFill>
                <a:srgbClr val="FFFFFF"/>
              </a:solidFill>
              <a:miter lim="800000"/>
              <a:headEnd/>
              <a:tailEnd/>
            </a:ln>
          </p:spPr>
          <p:txBody>
            <a:bodyPr/>
            <a:lstStyle/>
            <a:p>
              <a:endParaRPr lang="en-US"/>
            </a:p>
          </p:txBody>
        </p:sp>
        <p:sp>
          <p:nvSpPr>
            <p:cNvPr id="162823" name="Line 29"/>
            <p:cNvSpPr>
              <a:spLocks noChangeShapeType="1"/>
            </p:cNvSpPr>
            <p:nvPr/>
          </p:nvSpPr>
          <p:spPr bwMode="auto">
            <a:xfrm>
              <a:off x="3585" y="3594"/>
              <a:ext cx="0" cy="4320"/>
            </a:xfrm>
            <a:prstGeom prst="line">
              <a:avLst/>
            </a:prstGeom>
            <a:noFill/>
            <a:ln w="9525">
              <a:noFill/>
              <a:round/>
              <a:headEnd/>
              <a:tailEnd/>
            </a:ln>
          </p:spPr>
          <p:txBody>
            <a:bodyPr/>
            <a:lstStyle/>
            <a:p>
              <a:endParaRPr lang="en-US"/>
            </a:p>
          </p:txBody>
        </p:sp>
        <p:sp>
          <p:nvSpPr>
            <p:cNvPr id="162824" name="Line 28"/>
            <p:cNvSpPr>
              <a:spLocks noChangeShapeType="1"/>
            </p:cNvSpPr>
            <p:nvPr/>
          </p:nvSpPr>
          <p:spPr bwMode="auto">
            <a:xfrm>
              <a:off x="2863" y="3076"/>
              <a:ext cx="3" cy="4478"/>
            </a:xfrm>
            <a:prstGeom prst="line">
              <a:avLst/>
            </a:prstGeom>
            <a:noFill/>
            <a:ln w="9525">
              <a:solidFill>
                <a:srgbClr val="000000"/>
              </a:solidFill>
              <a:round/>
              <a:headEnd/>
              <a:tailEnd/>
            </a:ln>
          </p:spPr>
          <p:txBody>
            <a:bodyPr/>
            <a:lstStyle/>
            <a:p>
              <a:endParaRPr lang="en-US"/>
            </a:p>
          </p:txBody>
        </p:sp>
        <p:sp>
          <p:nvSpPr>
            <p:cNvPr id="162825" name="Line 27"/>
            <p:cNvSpPr>
              <a:spLocks noChangeShapeType="1"/>
            </p:cNvSpPr>
            <p:nvPr/>
          </p:nvSpPr>
          <p:spPr bwMode="auto">
            <a:xfrm>
              <a:off x="2866" y="7554"/>
              <a:ext cx="5760" cy="0"/>
            </a:xfrm>
            <a:prstGeom prst="line">
              <a:avLst/>
            </a:prstGeom>
            <a:noFill/>
            <a:ln w="9525">
              <a:solidFill>
                <a:srgbClr val="000000"/>
              </a:solidFill>
              <a:round/>
              <a:headEnd/>
              <a:tailEnd/>
            </a:ln>
          </p:spPr>
          <p:txBody>
            <a:bodyPr/>
            <a:lstStyle/>
            <a:p>
              <a:endParaRPr lang="en-US"/>
            </a:p>
          </p:txBody>
        </p:sp>
        <p:sp>
          <p:nvSpPr>
            <p:cNvPr id="162826" name="Text Box 26"/>
            <p:cNvSpPr txBox="1">
              <a:spLocks noChangeArrowheads="1"/>
            </p:cNvSpPr>
            <p:nvPr/>
          </p:nvSpPr>
          <p:spPr bwMode="auto">
            <a:xfrm>
              <a:off x="2143" y="6676"/>
              <a:ext cx="720" cy="540"/>
            </a:xfrm>
            <a:prstGeom prst="rect">
              <a:avLst/>
            </a:prstGeom>
            <a:noFill/>
            <a:ln w="9525">
              <a:noFill/>
              <a:miter lim="800000"/>
              <a:headEnd/>
              <a:tailEnd/>
            </a:ln>
          </p:spPr>
          <p:txBody>
            <a:bodyPr/>
            <a:lstStyle/>
            <a:p>
              <a:pPr algn="r" rtl="1" eaLnBrk="0" hangingPunct="0"/>
              <a:r>
                <a:rPr lang="en-US" sz="1000">
                  <a:cs typeface="Times New Roman" pitchFamily="18" charset="0"/>
                </a:rPr>
                <a:t>25</a:t>
              </a:r>
              <a:endParaRPr lang="en-US"/>
            </a:p>
          </p:txBody>
        </p:sp>
        <p:sp>
          <p:nvSpPr>
            <p:cNvPr id="162827" name="Text Box 25"/>
            <p:cNvSpPr txBox="1">
              <a:spLocks noChangeArrowheads="1"/>
            </p:cNvSpPr>
            <p:nvPr/>
          </p:nvSpPr>
          <p:spPr bwMode="auto">
            <a:xfrm>
              <a:off x="2143" y="6316"/>
              <a:ext cx="720" cy="540"/>
            </a:xfrm>
            <a:prstGeom prst="rect">
              <a:avLst/>
            </a:prstGeom>
            <a:noFill/>
            <a:ln w="9525">
              <a:noFill/>
              <a:miter lim="800000"/>
              <a:headEnd/>
              <a:tailEnd/>
            </a:ln>
          </p:spPr>
          <p:txBody>
            <a:bodyPr/>
            <a:lstStyle/>
            <a:p>
              <a:pPr algn="r" rtl="1" eaLnBrk="0" hangingPunct="0"/>
              <a:r>
                <a:rPr lang="en-US" sz="1000">
                  <a:cs typeface="Times New Roman" pitchFamily="18" charset="0"/>
                </a:rPr>
                <a:t>50</a:t>
              </a:r>
              <a:endParaRPr lang="en-US"/>
            </a:p>
          </p:txBody>
        </p:sp>
        <p:sp>
          <p:nvSpPr>
            <p:cNvPr id="162828" name="Text Box 24"/>
            <p:cNvSpPr txBox="1">
              <a:spLocks noChangeArrowheads="1"/>
            </p:cNvSpPr>
            <p:nvPr/>
          </p:nvSpPr>
          <p:spPr bwMode="auto">
            <a:xfrm>
              <a:off x="2143" y="5956"/>
              <a:ext cx="720" cy="540"/>
            </a:xfrm>
            <a:prstGeom prst="rect">
              <a:avLst/>
            </a:prstGeom>
            <a:noFill/>
            <a:ln w="9525">
              <a:noFill/>
              <a:miter lim="800000"/>
              <a:headEnd/>
              <a:tailEnd/>
            </a:ln>
          </p:spPr>
          <p:txBody>
            <a:bodyPr/>
            <a:lstStyle/>
            <a:p>
              <a:pPr algn="r" rtl="1" eaLnBrk="0" hangingPunct="0"/>
              <a:r>
                <a:rPr lang="en-US" sz="1000">
                  <a:cs typeface="Times New Roman" pitchFamily="18" charset="0"/>
                </a:rPr>
                <a:t>75</a:t>
              </a:r>
              <a:endParaRPr lang="en-US"/>
            </a:p>
          </p:txBody>
        </p:sp>
        <p:sp>
          <p:nvSpPr>
            <p:cNvPr id="162829" name="Text Box 23"/>
            <p:cNvSpPr txBox="1">
              <a:spLocks noChangeArrowheads="1"/>
            </p:cNvSpPr>
            <p:nvPr/>
          </p:nvSpPr>
          <p:spPr bwMode="auto">
            <a:xfrm>
              <a:off x="2143" y="559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100</a:t>
              </a:r>
              <a:endParaRPr lang="en-US"/>
            </a:p>
          </p:txBody>
        </p:sp>
        <p:sp>
          <p:nvSpPr>
            <p:cNvPr id="162830" name="Text Box 22"/>
            <p:cNvSpPr txBox="1">
              <a:spLocks noChangeArrowheads="1"/>
            </p:cNvSpPr>
            <p:nvPr/>
          </p:nvSpPr>
          <p:spPr bwMode="auto">
            <a:xfrm>
              <a:off x="2143" y="523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125</a:t>
              </a:r>
              <a:endParaRPr lang="en-US"/>
            </a:p>
          </p:txBody>
        </p:sp>
        <p:sp>
          <p:nvSpPr>
            <p:cNvPr id="162831" name="Text Box 21"/>
            <p:cNvSpPr txBox="1">
              <a:spLocks noChangeArrowheads="1"/>
            </p:cNvSpPr>
            <p:nvPr/>
          </p:nvSpPr>
          <p:spPr bwMode="auto">
            <a:xfrm>
              <a:off x="2143" y="48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150</a:t>
              </a:r>
              <a:endParaRPr lang="en-US"/>
            </a:p>
          </p:txBody>
        </p:sp>
        <p:sp>
          <p:nvSpPr>
            <p:cNvPr id="162832" name="Text Box 20"/>
            <p:cNvSpPr txBox="1">
              <a:spLocks noChangeArrowheads="1"/>
            </p:cNvSpPr>
            <p:nvPr/>
          </p:nvSpPr>
          <p:spPr bwMode="auto">
            <a:xfrm>
              <a:off x="2143" y="451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175</a:t>
              </a:r>
              <a:endParaRPr lang="en-US"/>
            </a:p>
          </p:txBody>
        </p:sp>
        <p:sp>
          <p:nvSpPr>
            <p:cNvPr id="162833" name="Text Box 19"/>
            <p:cNvSpPr txBox="1">
              <a:spLocks noChangeArrowheads="1"/>
            </p:cNvSpPr>
            <p:nvPr/>
          </p:nvSpPr>
          <p:spPr bwMode="auto">
            <a:xfrm>
              <a:off x="2143" y="4156"/>
              <a:ext cx="720" cy="360"/>
            </a:xfrm>
            <a:prstGeom prst="rect">
              <a:avLst/>
            </a:prstGeom>
            <a:noFill/>
            <a:ln w="9525">
              <a:noFill/>
              <a:miter lim="800000"/>
              <a:headEnd/>
              <a:tailEnd/>
            </a:ln>
          </p:spPr>
          <p:txBody>
            <a:bodyPr/>
            <a:lstStyle/>
            <a:p>
              <a:pPr algn="r" rtl="1" eaLnBrk="0" hangingPunct="0"/>
              <a:r>
                <a:rPr lang="en-US" sz="1000">
                  <a:cs typeface="Times New Roman" pitchFamily="18" charset="0"/>
                </a:rPr>
                <a:t>200</a:t>
              </a:r>
              <a:endParaRPr lang="en-US"/>
            </a:p>
          </p:txBody>
        </p:sp>
        <p:sp>
          <p:nvSpPr>
            <p:cNvPr id="162834" name="Text Box 18"/>
            <p:cNvSpPr txBox="1">
              <a:spLocks noChangeArrowheads="1"/>
            </p:cNvSpPr>
            <p:nvPr/>
          </p:nvSpPr>
          <p:spPr bwMode="auto">
            <a:xfrm>
              <a:off x="2143" y="3616"/>
              <a:ext cx="720" cy="360"/>
            </a:xfrm>
            <a:prstGeom prst="rect">
              <a:avLst/>
            </a:prstGeom>
            <a:noFill/>
            <a:ln w="9525">
              <a:noFill/>
              <a:miter lim="800000"/>
              <a:headEnd/>
              <a:tailEnd/>
            </a:ln>
          </p:spPr>
          <p:txBody>
            <a:bodyPr/>
            <a:lstStyle/>
            <a:p>
              <a:pPr algn="r" rtl="1" eaLnBrk="0" hangingPunct="0"/>
              <a:r>
                <a:rPr lang="en-US" sz="1000">
                  <a:cs typeface="Times New Roman" pitchFamily="18" charset="0"/>
                </a:rPr>
                <a:t>225</a:t>
              </a:r>
              <a:endParaRPr lang="en-US"/>
            </a:p>
          </p:txBody>
        </p:sp>
        <p:sp>
          <p:nvSpPr>
            <p:cNvPr id="162835" name="Text Box 17"/>
            <p:cNvSpPr txBox="1">
              <a:spLocks noChangeArrowheads="1"/>
            </p:cNvSpPr>
            <p:nvPr/>
          </p:nvSpPr>
          <p:spPr bwMode="auto">
            <a:xfrm>
              <a:off x="2143" y="3256"/>
              <a:ext cx="720" cy="360"/>
            </a:xfrm>
            <a:prstGeom prst="rect">
              <a:avLst/>
            </a:prstGeom>
            <a:noFill/>
            <a:ln w="9525">
              <a:noFill/>
              <a:miter lim="800000"/>
              <a:headEnd/>
              <a:tailEnd/>
            </a:ln>
          </p:spPr>
          <p:txBody>
            <a:bodyPr/>
            <a:lstStyle/>
            <a:p>
              <a:pPr algn="r" rtl="1" eaLnBrk="0" hangingPunct="0"/>
              <a:r>
                <a:rPr lang="en-US" sz="900">
                  <a:cs typeface="Times New Roman" pitchFamily="18" charset="0"/>
                </a:rPr>
                <a:t>250</a:t>
              </a:r>
              <a:endParaRPr lang="en-US"/>
            </a:p>
          </p:txBody>
        </p:sp>
        <p:sp>
          <p:nvSpPr>
            <p:cNvPr id="162836" name="Text Box 16"/>
            <p:cNvSpPr txBox="1">
              <a:spLocks noChangeArrowheads="1"/>
            </p:cNvSpPr>
            <p:nvPr/>
          </p:nvSpPr>
          <p:spPr bwMode="auto">
            <a:xfrm>
              <a:off x="5023"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2500</a:t>
              </a:r>
              <a:endParaRPr lang="en-US"/>
            </a:p>
          </p:txBody>
        </p:sp>
        <p:sp>
          <p:nvSpPr>
            <p:cNvPr id="162837" name="Text Box 15"/>
            <p:cNvSpPr txBox="1">
              <a:spLocks noChangeArrowheads="1"/>
            </p:cNvSpPr>
            <p:nvPr/>
          </p:nvSpPr>
          <p:spPr bwMode="auto">
            <a:xfrm>
              <a:off x="5563"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3000</a:t>
              </a:r>
              <a:endParaRPr lang="en-US"/>
            </a:p>
          </p:txBody>
        </p:sp>
        <p:sp>
          <p:nvSpPr>
            <p:cNvPr id="162838" name="Text Box 14"/>
            <p:cNvSpPr txBox="1">
              <a:spLocks noChangeArrowheads="1"/>
            </p:cNvSpPr>
            <p:nvPr/>
          </p:nvSpPr>
          <p:spPr bwMode="auto">
            <a:xfrm>
              <a:off x="6103" y="7576"/>
              <a:ext cx="720" cy="540"/>
            </a:xfrm>
            <a:prstGeom prst="rect">
              <a:avLst/>
            </a:prstGeom>
            <a:noFill/>
            <a:ln w="9525">
              <a:noFill/>
              <a:miter lim="800000"/>
              <a:headEnd/>
              <a:tailEnd/>
            </a:ln>
          </p:spPr>
          <p:txBody>
            <a:bodyPr/>
            <a:lstStyle/>
            <a:p>
              <a:pPr algn="r" rtl="1" eaLnBrk="0" hangingPunct="0"/>
              <a:r>
                <a:rPr lang="en-US" sz="1000">
                  <a:cs typeface="Times New Roman" pitchFamily="18" charset="0"/>
                </a:rPr>
                <a:t>3500</a:t>
              </a:r>
              <a:endParaRPr lang="en-US"/>
            </a:p>
          </p:txBody>
        </p:sp>
        <p:sp>
          <p:nvSpPr>
            <p:cNvPr id="162839" name="Text Box 13"/>
            <p:cNvSpPr txBox="1">
              <a:spLocks noChangeArrowheads="1"/>
            </p:cNvSpPr>
            <p:nvPr/>
          </p:nvSpPr>
          <p:spPr bwMode="auto">
            <a:xfrm>
              <a:off x="6643"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4000</a:t>
              </a:r>
              <a:endParaRPr lang="en-US"/>
            </a:p>
          </p:txBody>
        </p:sp>
        <p:sp>
          <p:nvSpPr>
            <p:cNvPr id="162840" name="Text Box 12"/>
            <p:cNvSpPr txBox="1">
              <a:spLocks noChangeArrowheads="1"/>
            </p:cNvSpPr>
            <p:nvPr/>
          </p:nvSpPr>
          <p:spPr bwMode="auto">
            <a:xfrm>
              <a:off x="7363"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4500</a:t>
              </a:r>
              <a:endParaRPr lang="en-US"/>
            </a:p>
          </p:txBody>
        </p:sp>
        <p:sp>
          <p:nvSpPr>
            <p:cNvPr id="287755" name="Freeform 11"/>
            <p:cNvSpPr>
              <a:spLocks/>
            </p:cNvSpPr>
            <p:nvPr/>
          </p:nvSpPr>
          <p:spPr bwMode="auto">
            <a:xfrm>
              <a:off x="3943" y="4696"/>
              <a:ext cx="1080" cy="900"/>
            </a:xfrm>
            <a:custGeom>
              <a:avLst/>
              <a:gdLst/>
              <a:ahLst/>
              <a:cxnLst>
                <a:cxn ang="0">
                  <a:pos x="0" y="900"/>
                </a:cxn>
                <a:cxn ang="0">
                  <a:pos x="900" y="180"/>
                </a:cxn>
                <a:cxn ang="0">
                  <a:pos x="1080" y="0"/>
                </a:cxn>
              </a:cxnLst>
              <a:rect l="0" t="0" r="r" b="b"/>
              <a:pathLst>
                <a:path w="1080" h="900">
                  <a:moveTo>
                    <a:pt x="0" y="900"/>
                  </a:moveTo>
                  <a:cubicBezTo>
                    <a:pt x="360" y="615"/>
                    <a:pt x="720" y="330"/>
                    <a:pt x="900" y="180"/>
                  </a:cubicBezTo>
                  <a:cubicBezTo>
                    <a:pt x="1080" y="30"/>
                    <a:pt x="1080" y="15"/>
                    <a:pt x="1080" y="0"/>
                  </a:cubicBezTo>
                </a:path>
              </a:pathLst>
            </a:custGeom>
            <a:ln>
              <a:headEnd type="diamond" w="med" len="med"/>
              <a:tailEnd type="diamond"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87754" name="Freeform 10"/>
            <p:cNvSpPr>
              <a:spLocks/>
            </p:cNvSpPr>
            <p:nvPr/>
          </p:nvSpPr>
          <p:spPr bwMode="auto">
            <a:xfrm>
              <a:off x="5023" y="3796"/>
              <a:ext cx="2340" cy="900"/>
            </a:xfrm>
            <a:custGeom>
              <a:avLst/>
              <a:gdLst/>
              <a:ahLst/>
              <a:cxnLst>
                <a:cxn ang="0">
                  <a:pos x="0" y="900"/>
                </a:cxn>
                <a:cxn ang="0">
                  <a:pos x="1080" y="180"/>
                </a:cxn>
                <a:cxn ang="0">
                  <a:pos x="2340" y="0"/>
                </a:cxn>
              </a:cxnLst>
              <a:rect l="0" t="0" r="r" b="b"/>
              <a:pathLst>
                <a:path w="2340" h="900">
                  <a:moveTo>
                    <a:pt x="0" y="900"/>
                  </a:moveTo>
                  <a:cubicBezTo>
                    <a:pt x="345" y="615"/>
                    <a:pt x="690" y="330"/>
                    <a:pt x="1080" y="180"/>
                  </a:cubicBezTo>
                  <a:cubicBezTo>
                    <a:pt x="1470" y="30"/>
                    <a:pt x="1905" y="15"/>
                    <a:pt x="2340" y="0"/>
                  </a:cubicBezTo>
                </a:path>
              </a:pathLst>
            </a:custGeom>
            <a:ln>
              <a:headEnd type="diamond" w="med" len="med"/>
              <a:tailEnd type="diamond"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87753" name="Freeform 9"/>
            <p:cNvSpPr>
              <a:spLocks/>
            </p:cNvSpPr>
            <p:nvPr/>
          </p:nvSpPr>
          <p:spPr bwMode="auto">
            <a:xfrm>
              <a:off x="7363" y="3766"/>
              <a:ext cx="1260" cy="210"/>
            </a:xfrm>
            <a:custGeom>
              <a:avLst/>
              <a:gdLst/>
              <a:ahLst/>
              <a:cxnLst>
                <a:cxn ang="0">
                  <a:pos x="0" y="30"/>
                </a:cxn>
                <a:cxn ang="0">
                  <a:pos x="540" y="30"/>
                </a:cxn>
                <a:cxn ang="0">
                  <a:pos x="1260" y="210"/>
                </a:cxn>
              </a:cxnLst>
              <a:rect l="0" t="0" r="r" b="b"/>
              <a:pathLst>
                <a:path w="1260" h="210">
                  <a:moveTo>
                    <a:pt x="0" y="30"/>
                  </a:moveTo>
                  <a:cubicBezTo>
                    <a:pt x="165" y="15"/>
                    <a:pt x="330" y="0"/>
                    <a:pt x="540" y="30"/>
                  </a:cubicBezTo>
                  <a:cubicBezTo>
                    <a:pt x="750" y="60"/>
                    <a:pt x="1005" y="135"/>
                    <a:pt x="1260" y="210"/>
                  </a:cubicBezTo>
                </a:path>
              </a:pathLst>
            </a:custGeom>
            <a:ln>
              <a:headEnd/>
              <a:tailEnd type="diamond"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162844" name="Text Box 8"/>
            <p:cNvSpPr txBox="1">
              <a:spLocks noChangeArrowheads="1"/>
            </p:cNvSpPr>
            <p:nvPr/>
          </p:nvSpPr>
          <p:spPr bwMode="auto">
            <a:xfrm>
              <a:off x="8443" y="7216"/>
              <a:ext cx="1380" cy="300"/>
            </a:xfrm>
            <a:prstGeom prst="rect">
              <a:avLst/>
            </a:prstGeom>
            <a:noFill/>
            <a:ln w="9525">
              <a:noFill/>
              <a:miter lim="800000"/>
              <a:headEnd/>
              <a:tailEnd/>
            </a:ln>
          </p:spPr>
          <p:txBody>
            <a:bodyPr/>
            <a:lstStyle/>
            <a:p>
              <a:pPr algn="r" rtl="1" eaLnBrk="0" hangingPunct="0"/>
              <a:r>
                <a:rPr lang="ar-SA" sz="1000">
                  <a:cs typeface="Times New Roman" pitchFamily="18" charset="0"/>
                </a:rPr>
                <a:t>التباين </a:t>
              </a:r>
              <a:r>
                <a:rPr lang="en-US" sz="1000" i="1">
                  <a:cs typeface="Times New Roman" pitchFamily="18" charset="0"/>
                </a:rPr>
                <a:t>Variance</a:t>
              </a:r>
              <a:endParaRPr lang="ar-SA"/>
            </a:p>
          </p:txBody>
        </p:sp>
        <p:sp>
          <p:nvSpPr>
            <p:cNvPr id="162845" name="Text Box 7"/>
            <p:cNvSpPr txBox="1">
              <a:spLocks noChangeArrowheads="1"/>
            </p:cNvSpPr>
            <p:nvPr/>
          </p:nvSpPr>
          <p:spPr bwMode="auto">
            <a:xfrm>
              <a:off x="2083" y="2536"/>
              <a:ext cx="960" cy="480"/>
            </a:xfrm>
            <a:prstGeom prst="rect">
              <a:avLst/>
            </a:prstGeom>
            <a:noFill/>
            <a:ln w="9525">
              <a:noFill/>
              <a:miter lim="800000"/>
              <a:headEnd/>
              <a:tailEnd/>
            </a:ln>
          </p:spPr>
          <p:txBody>
            <a:bodyPr/>
            <a:lstStyle/>
            <a:p>
              <a:pPr algn="r" rtl="1" eaLnBrk="0" hangingPunct="0"/>
              <a:r>
                <a:rPr lang="en-US" sz="1000" i="1">
                  <a:cs typeface="Times New Roman" pitchFamily="18" charset="0"/>
                </a:rPr>
                <a:t>EMV</a:t>
              </a:r>
              <a:endParaRPr lang="en-US"/>
            </a:p>
          </p:txBody>
        </p:sp>
        <p:sp>
          <p:nvSpPr>
            <p:cNvPr id="162846" name="Text Box 6"/>
            <p:cNvSpPr txBox="1">
              <a:spLocks noChangeArrowheads="1"/>
            </p:cNvSpPr>
            <p:nvPr/>
          </p:nvSpPr>
          <p:spPr bwMode="auto">
            <a:xfrm>
              <a:off x="2683" y="7936"/>
              <a:ext cx="6840" cy="540"/>
            </a:xfrm>
            <a:prstGeom prst="rect">
              <a:avLst/>
            </a:prstGeom>
            <a:noFill/>
            <a:ln w="9525">
              <a:noFill/>
              <a:miter lim="800000"/>
              <a:headEnd/>
              <a:tailEnd/>
            </a:ln>
          </p:spPr>
          <p:txBody>
            <a:bodyPr/>
            <a:lstStyle/>
            <a:p>
              <a:pPr algn="r" rtl="1" eaLnBrk="0" hangingPunct="0"/>
              <a:r>
                <a:rPr lang="ar-SA" sz="1000" b="1">
                  <a:cs typeface="Times New Roman" pitchFamily="18" charset="0"/>
                </a:rPr>
                <a:t>أفق أو مجال الكفاءة لقرار السماد </a:t>
              </a:r>
              <a:r>
                <a:rPr lang="en-US" sz="1000" b="1" i="1">
                  <a:cs typeface="Times New Roman" pitchFamily="18" charset="0"/>
                </a:rPr>
                <a:t>The Efficiency Frontier for the Fertilizer Decision</a:t>
              </a:r>
              <a:endParaRPr lang="ar-SA"/>
            </a:p>
          </p:txBody>
        </p:sp>
        <p:sp>
          <p:nvSpPr>
            <p:cNvPr id="162847" name="Text Box 5"/>
            <p:cNvSpPr txBox="1">
              <a:spLocks noChangeArrowheads="1"/>
            </p:cNvSpPr>
            <p:nvPr/>
          </p:nvSpPr>
          <p:spPr bwMode="auto">
            <a:xfrm>
              <a:off x="2676"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500</a:t>
              </a:r>
              <a:endParaRPr lang="en-US"/>
            </a:p>
          </p:txBody>
        </p:sp>
        <p:sp>
          <p:nvSpPr>
            <p:cNvPr id="162848" name="Text Box 4"/>
            <p:cNvSpPr txBox="1">
              <a:spLocks noChangeArrowheads="1"/>
            </p:cNvSpPr>
            <p:nvPr/>
          </p:nvSpPr>
          <p:spPr bwMode="auto">
            <a:xfrm>
              <a:off x="3396"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1000</a:t>
              </a:r>
              <a:endParaRPr lang="en-US"/>
            </a:p>
          </p:txBody>
        </p:sp>
        <p:sp>
          <p:nvSpPr>
            <p:cNvPr id="162849" name="Text Box 3"/>
            <p:cNvSpPr txBox="1">
              <a:spLocks noChangeArrowheads="1"/>
            </p:cNvSpPr>
            <p:nvPr/>
          </p:nvSpPr>
          <p:spPr bwMode="auto">
            <a:xfrm>
              <a:off x="3943" y="7576"/>
              <a:ext cx="720" cy="540"/>
            </a:xfrm>
            <a:prstGeom prst="rect">
              <a:avLst/>
            </a:prstGeom>
            <a:noFill/>
            <a:ln w="9525">
              <a:noFill/>
              <a:miter lim="800000"/>
              <a:headEnd/>
              <a:tailEnd/>
            </a:ln>
          </p:spPr>
          <p:txBody>
            <a:bodyPr/>
            <a:lstStyle/>
            <a:p>
              <a:pPr algn="r" rtl="1" eaLnBrk="0" hangingPunct="0"/>
              <a:r>
                <a:rPr lang="en-US" sz="900">
                  <a:cs typeface="Times New Roman" pitchFamily="18" charset="0"/>
                </a:rPr>
                <a:t>1500</a:t>
              </a:r>
              <a:endParaRPr lang="en-US"/>
            </a:p>
          </p:txBody>
        </p:sp>
        <p:sp>
          <p:nvSpPr>
            <p:cNvPr id="162850" name="Text Box 2"/>
            <p:cNvSpPr txBox="1">
              <a:spLocks noChangeArrowheads="1"/>
            </p:cNvSpPr>
            <p:nvPr/>
          </p:nvSpPr>
          <p:spPr bwMode="auto">
            <a:xfrm>
              <a:off x="4486" y="7576"/>
              <a:ext cx="720" cy="540"/>
            </a:xfrm>
            <a:prstGeom prst="rect">
              <a:avLst/>
            </a:prstGeom>
            <a:noFill/>
            <a:ln w="9525">
              <a:noFill/>
              <a:miter lim="800000"/>
              <a:headEnd/>
              <a:tailEnd/>
            </a:ln>
          </p:spPr>
          <p:txBody>
            <a:bodyPr/>
            <a:lstStyle/>
            <a:p>
              <a:pPr algn="r" rtl="1" eaLnBrk="0" hangingPunct="0"/>
              <a:r>
                <a:rPr lang="en-US" sz="1000">
                  <a:cs typeface="Times New Roman" pitchFamily="18" charset="0"/>
                </a:rPr>
                <a:t>2000</a:t>
              </a: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990600"/>
            <a:ext cx="8229600" cy="5486400"/>
          </a:xfrm>
        </p:spPr>
        <p:txBody>
          <a:bodyPr/>
          <a:lstStyle/>
          <a:p>
            <a:pPr eaLnBrk="1" hangingPunct="1">
              <a:lnSpc>
                <a:spcPct val="90000"/>
              </a:lnSpc>
            </a:pPr>
            <a:r>
              <a:rPr lang="ar-SA" altLang="en-US" sz="2400" smtClean="0"/>
              <a:t>يشير مصطلح الإنتاج الزراعي إلى تلك العملية الإنتاجية التي يتم بموجبها تحويل مجموعة من العناصر الإنتاجية الزراعية المتاحة إلى سلع زراعية قابلة للاستهلاك المباشر من قبل المستهلكين النهائيين لها والقيام بعمليات تحويلية أخرى للسلع المنتجة بإضافة عناصر إنتاجية جديدة لكي تصبح صالحة للاستهلاك.</a:t>
            </a:r>
          </a:p>
          <a:p>
            <a:pPr eaLnBrk="1" hangingPunct="1">
              <a:lnSpc>
                <a:spcPct val="90000"/>
              </a:lnSpc>
            </a:pPr>
            <a:r>
              <a:rPr lang="ar-SA" altLang="en-US" sz="2400" smtClean="0"/>
              <a:t>وتعتبر المنشأة المزرعية </a:t>
            </a:r>
            <a:r>
              <a:rPr lang="en-US" altLang="en-US" sz="2400" i="1" smtClean="0">
                <a:cs typeface="Arial" charset="0"/>
              </a:rPr>
              <a:t>Farm Firm</a:t>
            </a:r>
            <a:r>
              <a:rPr lang="ar-SA" altLang="en-US" sz="2400" smtClean="0"/>
              <a:t>(المزرعة) هي الوحدة الإنتاجية داخل البنيان الإقتصادي الزراعي التي تنتج مختلف السلع الزراعية حيوانية كانت أم نباتية، وذلك نتيجة القرارات التي تتخذ على مستوى هذه الوحدة والمتعلقة باستخدام الموارد المتاحة لإنتاج مختلف السلع الزراعية مثل :</a:t>
            </a:r>
          </a:p>
          <a:p>
            <a:pPr eaLnBrk="1" hangingPunct="1">
              <a:lnSpc>
                <a:spcPct val="90000"/>
              </a:lnSpc>
            </a:pPr>
            <a:r>
              <a:rPr lang="ar-SA" altLang="en-US" sz="2400" smtClean="0"/>
              <a:t>ما هي السلعة أو السلع الزراعية التي يمكن إنتاجها؟</a:t>
            </a:r>
          </a:p>
          <a:p>
            <a:pPr eaLnBrk="1" hangingPunct="1">
              <a:lnSpc>
                <a:spcPct val="90000"/>
              </a:lnSpc>
            </a:pPr>
            <a:r>
              <a:rPr lang="ar-SA" altLang="en-US" sz="2400" smtClean="0"/>
              <a:t>كم عدد الوحدات المنتجة ؟</a:t>
            </a:r>
          </a:p>
          <a:p>
            <a:pPr eaLnBrk="1" hangingPunct="1">
              <a:lnSpc>
                <a:spcPct val="90000"/>
              </a:lnSpc>
            </a:pPr>
            <a:r>
              <a:rPr lang="ar-SA" altLang="en-US" sz="2400" smtClean="0"/>
              <a:t>ما هي طريقة الإنتاج التي يجب إتباعها ؟</a:t>
            </a:r>
          </a:p>
          <a:p>
            <a:pPr eaLnBrk="1" hangingPunct="1">
              <a:lnSpc>
                <a:spcPct val="90000"/>
              </a:lnSpc>
            </a:pPr>
            <a:r>
              <a:rPr lang="ar-SA" altLang="en-US" sz="2400" smtClean="0"/>
              <a:t>ما هي أنواع وكميات عناصر الإنتاج اللازمة للعملية الإنتاجية؟ وذلك لمقابلة احتياجات الإنسان من الغذاء والكساء وتوفير المواد الأولية للصناعة وتحقيق الأهداف التنموية الأخرى.</a:t>
            </a:r>
            <a:endParaRPr lang="en-US" altLang="en-US" sz="2400" smtClean="0">
              <a:cs typeface="Arial" charset="0"/>
            </a:endParaRPr>
          </a:p>
        </p:txBody>
      </p:sp>
      <p:sp>
        <p:nvSpPr>
          <p:cNvPr id="74754" name="Rectangle 2"/>
          <p:cNvSpPr>
            <a:spLocks noGrp="1" noChangeArrowheads="1"/>
          </p:cNvSpPr>
          <p:nvPr>
            <p:ph type="title"/>
          </p:nvPr>
        </p:nvSpPr>
        <p:spPr>
          <a:xfrm>
            <a:off x="457200" y="304800"/>
            <a:ext cx="8229600" cy="766763"/>
          </a:xfrm>
        </p:spPr>
        <p:txBody>
          <a:bodyPr/>
          <a:lstStyle/>
          <a:p>
            <a:pPr algn="ctr" eaLnBrk="1" fontAlgn="auto" hangingPunct="1">
              <a:spcAft>
                <a:spcPts val="0"/>
              </a:spcAft>
              <a:defRPr/>
            </a:pPr>
            <a:r>
              <a:rPr lang="ar-SA">
                <a:solidFill>
                  <a:srgbClr val="FF9933"/>
                </a:solidFill>
              </a:rPr>
              <a:t>تــــــــــمـــهـــــــيد</a:t>
            </a:r>
            <a:endParaRPr lang="en-US">
              <a:solidFill>
                <a:srgbClr val="FF9933"/>
              </a:solidFill>
            </a:endParaRPr>
          </a:p>
        </p:txBody>
      </p:sp>
    </p:spTree>
    <p:extLst>
      <p:ext uri="{BB962C8B-B14F-4D97-AF65-F5344CB8AC3E}">
        <p14:creationId xmlns:p14="http://schemas.microsoft.com/office/powerpoint/2010/main" val="14214481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
        <p:nvSpPr>
          <p:cNvPr id="3" name="Oval 2"/>
          <p:cNvSpPr/>
          <p:nvPr/>
        </p:nvSpPr>
        <p:spPr>
          <a:xfrm>
            <a:off x="3505200" y="2286000"/>
            <a:ext cx="15240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1932046" y="3048000"/>
            <a:ext cx="19050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692211" y="2864605"/>
            <a:ext cx="1873370" cy="1513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505200" y="3429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3591374" y="2753264"/>
            <a:ext cx="1300356" cy="369332"/>
          </a:xfrm>
          <a:prstGeom prst="rect">
            <a:avLst/>
          </a:prstGeom>
          <a:noFill/>
        </p:spPr>
        <p:txBody>
          <a:bodyPr wrap="none" rtlCol="0">
            <a:spAutoFit/>
          </a:bodyPr>
          <a:lstStyle/>
          <a:p>
            <a:pPr algn="r"/>
            <a:r>
              <a:rPr lang="en-US" dirty="0" smtClean="0">
                <a:solidFill>
                  <a:prstClr val="black"/>
                </a:solidFill>
              </a:rPr>
              <a:t>Organizing</a:t>
            </a:r>
            <a:endParaRPr lang="en-US" dirty="0">
              <a:solidFill>
                <a:prstClr val="black"/>
              </a:solidFill>
            </a:endParaRPr>
          </a:p>
        </p:txBody>
      </p:sp>
      <p:sp>
        <p:nvSpPr>
          <p:cNvPr id="10" name="TextBox 9"/>
          <p:cNvSpPr txBox="1"/>
          <p:nvPr/>
        </p:nvSpPr>
        <p:spPr>
          <a:xfrm>
            <a:off x="2422852" y="3511034"/>
            <a:ext cx="1082348" cy="369332"/>
          </a:xfrm>
          <a:prstGeom prst="rect">
            <a:avLst/>
          </a:prstGeom>
          <a:noFill/>
        </p:spPr>
        <p:txBody>
          <a:bodyPr wrap="none" rtlCol="0">
            <a:spAutoFit/>
          </a:bodyPr>
          <a:lstStyle/>
          <a:p>
            <a:pPr algn="r"/>
            <a:r>
              <a:rPr lang="en-US" dirty="0" smtClean="0">
                <a:solidFill>
                  <a:prstClr val="black"/>
                </a:solidFill>
              </a:rPr>
              <a:t>Planning</a:t>
            </a:r>
            <a:endParaRPr lang="en-US" dirty="0">
              <a:solidFill>
                <a:prstClr val="black"/>
              </a:solidFill>
            </a:endParaRPr>
          </a:p>
        </p:txBody>
      </p:sp>
      <p:sp>
        <p:nvSpPr>
          <p:cNvPr id="11" name="TextBox 10"/>
          <p:cNvSpPr txBox="1"/>
          <p:nvPr/>
        </p:nvSpPr>
        <p:spPr>
          <a:xfrm>
            <a:off x="5056954" y="3399609"/>
            <a:ext cx="1287532" cy="369332"/>
          </a:xfrm>
          <a:prstGeom prst="rect">
            <a:avLst/>
          </a:prstGeom>
          <a:noFill/>
        </p:spPr>
        <p:txBody>
          <a:bodyPr wrap="none" rtlCol="0">
            <a:spAutoFit/>
          </a:bodyPr>
          <a:lstStyle/>
          <a:p>
            <a:pPr algn="r"/>
            <a:r>
              <a:rPr lang="en-US" dirty="0" smtClean="0">
                <a:solidFill>
                  <a:prstClr val="black"/>
                </a:solidFill>
              </a:rPr>
              <a:t>Controlling</a:t>
            </a:r>
            <a:endParaRPr lang="en-US" dirty="0">
              <a:solidFill>
                <a:prstClr val="black"/>
              </a:solidFill>
            </a:endParaRPr>
          </a:p>
        </p:txBody>
      </p:sp>
      <p:sp>
        <p:nvSpPr>
          <p:cNvPr id="12" name="TextBox 11"/>
          <p:cNvSpPr txBox="1"/>
          <p:nvPr/>
        </p:nvSpPr>
        <p:spPr>
          <a:xfrm>
            <a:off x="3837046" y="4193875"/>
            <a:ext cx="1095172" cy="369332"/>
          </a:xfrm>
          <a:prstGeom prst="rect">
            <a:avLst/>
          </a:prstGeom>
          <a:noFill/>
        </p:spPr>
        <p:txBody>
          <a:bodyPr wrap="none" rtlCol="0">
            <a:spAutoFit/>
          </a:bodyPr>
          <a:lstStyle/>
          <a:p>
            <a:pPr algn="r"/>
            <a:r>
              <a:rPr lang="en-US" dirty="0" smtClean="0">
                <a:solidFill>
                  <a:prstClr val="black"/>
                </a:solidFill>
              </a:rPr>
              <a:t>Directing</a:t>
            </a:r>
            <a:endParaRPr lang="en-US" dirty="0">
              <a:solidFill>
                <a:prstClr val="black"/>
              </a:solidFill>
            </a:endParaRPr>
          </a:p>
        </p:txBody>
      </p:sp>
      <p:sp>
        <p:nvSpPr>
          <p:cNvPr id="13" name="TextBox 12"/>
          <p:cNvSpPr txBox="1"/>
          <p:nvPr/>
        </p:nvSpPr>
        <p:spPr>
          <a:xfrm>
            <a:off x="3733383" y="3526423"/>
            <a:ext cx="1016338" cy="338554"/>
          </a:xfrm>
          <a:prstGeom prst="rect">
            <a:avLst/>
          </a:prstGeom>
          <a:noFill/>
        </p:spPr>
        <p:txBody>
          <a:bodyPr wrap="square" rtlCol="0">
            <a:spAutoFit/>
          </a:bodyPr>
          <a:lstStyle/>
          <a:p>
            <a:pPr algn="r"/>
            <a:r>
              <a:rPr lang="en-US" sz="1600" b="1" dirty="0" smtClean="0">
                <a:solidFill>
                  <a:srgbClr val="FF0000"/>
                </a:solidFill>
              </a:rPr>
              <a:t>Success</a:t>
            </a:r>
            <a:endParaRPr lang="en-US" sz="1600" b="1" dirty="0">
              <a:solidFill>
                <a:srgbClr val="FF0000"/>
              </a:solidFill>
            </a:endParaRPr>
          </a:p>
        </p:txBody>
      </p:sp>
    </p:spTree>
    <p:extLst>
      <p:ext uri="{BB962C8B-B14F-4D97-AF65-F5344CB8AC3E}">
        <p14:creationId xmlns:p14="http://schemas.microsoft.com/office/powerpoint/2010/main" val="3416084598"/>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1"/>
          <p:cNvSpPr>
            <a:spLocks noGrp="1"/>
          </p:cNvSpPr>
          <p:nvPr>
            <p:ph idx="1"/>
          </p:nvPr>
        </p:nvSpPr>
        <p:spPr>
          <a:xfrm>
            <a:off x="457200" y="1295400"/>
            <a:ext cx="8229600" cy="4525963"/>
          </a:xfrm>
        </p:spPr>
        <p:txBody>
          <a:bodyPr/>
          <a:lstStyle/>
          <a:p>
            <a:pPr algn="r" rtl="1"/>
            <a:r>
              <a:rPr lang="ar-SA" sz="2800" dirty="0" smtClean="0"/>
              <a:t>العلاقة التي تربط الأربع نقاط الموجودة بالشكل عبارة عن تقدير للقيمة المتوقعة والتباين للمستويات المتوسطة للنيتروجين والممكن استخدامها. </a:t>
            </a:r>
            <a:endParaRPr lang="en-US" sz="2800" dirty="0" smtClean="0"/>
          </a:p>
          <a:p>
            <a:pPr algn="r" rtl="1"/>
            <a:r>
              <a:rPr lang="ar-SA" sz="2800" dirty="0" smtClean="0"/>
              <a:t>لو قمنا بتعريف نظم الإنتاج </a:t>
            </a:r>
            <a:r>
              <a:rPr lang="en-US" sz="2800" i="1" dirty="0" smtClean="0"/>
              <a:t>Production Systems</a:t>
            </a:r>
            <a:r>
              <a:rPr lang="en-US" sz="2800" dirty="0" smtClean="0"/>
              <a:t> </a:t>
            </a:r>
            <a:r>
              <a:rPr lang="ar-SA" sz="2800" dirty="0" smtClean="0"/>
              <a:t>بأقل تغيرات </a:t>
            </a:r>
            <a:r>
              <a:rPr lang="en-US" sz="2800" i="1" dirty="0" smtClean="0">
                <a:solidFill>
                  <a:srgbClr val="FF0000"/>
                </a:solidFill>
              </a:rPr>
              <a:t>Variations</a:t>
            </a:r>
            <a:r>
              <a:rPr lang="ar-SA" sz="2800" dirty="0" smtClean="0"/>
              <a:t> ممكنة لكل مستوى من مستويات الدخول المتوقعة، هذه العلاقة يمكن الرجوع إليها باعتبارها مجال للكفاءة </a:t>
            </a:r>
            <a:r>
              <a:rPr lang="en-US" sz="2800" i="1" dirty="0" smtClean="0">
                <a:solidFill>
                  <a:srgbClr val="FF0000"/>
                </a:solidFill>
              </a:rPr>
              <a:t>Efficiency Frontier</a:t>
            </a:r>
            <a:endParaRPr lang="ar-SA" sz="2800" dirty="0" smtClean="0"/>
          </a:p>
          <a:p>
            <a:pPr algn="r" rtl="1"/>
            <a:r>
              <a:rPr lang="ar-SA" sz="2800" b="1" dirty="0" smtClean="0"/>
              <a:t>مجال الكفاءة</a:t>
            </a:r>
            <a:r>
              <a:rPr lang="ar-SA" sz="2800" dirty="0" smtClean="0"/>
              <a:t> يبين أقل دخل متوقع لأي مستوى تباين معين، أو هو يبين أقل مستوى تباين لأي مستوى دخلي متوقع. وهذا يعني أنه من الممكن أن نجد أنظمة إنتاجيه </a:t>
            </a:r>
            <a:r>
              <a:rPr lang="ar-SA" sz="2800" i="1" dirty="0" smtClean="0"/>
              <a:t>  </a:t>
            </a:r>
            <a:r>
              <a:rPr lang="ar-SA" sz="2800" dirty="0" smtClean="0"/>
              <a:t>أخرى لها قيمة متوقعة – تباين أقل من هذا المجال </a:t>
            </a:r>
            <a:r>
              <a:rPr lang="en-US" sz="2800" i="1" dirty="0" smtClean="0"/>
              <a:t>Frontier</a:t>
            </a:r>
            <a:r>
              <a:rPr lang="ar-SA" sz="2800" dirty="0" smtClean="0"/>
              <a:t>، ولكن لا يمكن أن نجد أنظمة إنتاجية فوق هذا المجال. </a:t>
            </a:r>
            <a:endParaRPr lang="en-US" sz="28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614D041-875B-43F0-8632-E6CC4AA8F9E0}" type="slidenum">
              <a:rPr lang="en-US" smtClean="0"/>
              <a:pPr>
                <a:defRPr/>
              </a:pPr>
              <a:t>200</a:t>
            </a:fld>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1"/>
          <p:cNvSpPr>
            <a:spLocks noGrp="1"/>
          </p:cNvSpPr>
          <p:nvPr>
            <p:ph idx="1"/>
          </p:nvPr>
        </p:nvSpPr>
        <p:spPr>
          <a:xfrm>
            <a:off x="457200" y="1295400"/>
            <a:ext cx="8229600" cy="4525963"/>
          </a:xfrm>
        </p:spPr>
        <p:txBody>
          <a:bodyPr/>
          <a:lstStyle/>
          <a:p>
            <a:pPr algn="r" rtl="1">
              <a:buFont typeface="Wingdings 3" pitchFamily="18" charset="2"/>
              <a:buNone/>
            </a:pPr>
            <a:r>
              <a:rPr lang="ar-SA" sz="2800" b="1" smtClean="0"/>
              <a:t>إفتراضات  معيار </a:t>
            </a:r>
            <a:r>
              <a:rPr lang="en-US" sz="2800" b="1" i="1" smtClean="0"/>
              <a:t>E</a:t>
            </a:r>
            <a:r>
              <a:rPr lang="en-US" sz="2800" b="1" smtClean="0"/>
              <a:t>-</a:t>
            </a:r>
            <a:r>
              <a:rPr lang="en-US" sz="2800" b="1" i="1" smtClean="0"/>
              <a:t>V</a:t>
            </a:r>
            <a:r>
              <a:rPr lang="en-US" sz="2800" b="1" smtClean="0"/>
              <a:t> </a:t>
            </a:r>
            <a:endParaRPr lang="en-US" sz="2800" smtClean="0"/>
          </a:p>
          <a:p>
            <a:pPr algn="r" rtl="1">
              <a:buFont typeface="Wingdings 3" pitchFamily="18" charset="2"/>
              <a:buNone/>
            </a:pPr>
            <a:r>
              <a:rPr lang="ar-SA" sz="2800" smtClean="0"/>
              <a:t>- </a:t>
            </a:r>
            <a:r>
              <a:rPr lang="ar-SA" sz="2400" smtClean="0"/>
              <a:t>متخذ القرار متجنب للمخاطرة </a:t>
            </a:r>
            <a:r>
              <a:rPr lang="en-US" sz="2400" i="1" smtClean="0"/>
              <a:t>D M Risk Averse</a:t>
            </a:r>
            <a:r>
              <a:rPr lang="ar-SA" sz="2400" i="1" smtClean="0"/>
              <a:t>.</a:t>
            </a:r>
            <a:endParaRPr lang="en-US" sz="2400" smtClean="0"/>
          </a:p>
          <a:p>
            <a:pPr algn="r" rtl="1">
              <a:buFont typeface="Wingdings 3" pitchFamily="18" charset="2"/>
              <a:buNone/>
            </a:pPr>
            <a:r>
              <a:rPr lang="ar-SA" sz="2400" smtClean="0"/>
              <a:t>- النواتج موزعة توزيعاً طبيعياً </a:t>
            </a:r>
            <a:r>
              <a:rPr lang="en-US" sz="2400" i="1" smtClean="0"/>
              <a:t>Outcomes are Normally Distributed</a:t>
            </a:r>
            <a:r>
              <a:rPr lang="ar-SA" sz="2400" i="1" smtClean="0"/>
              <a:t>.</a:t>
            </a:r>
            <a:endParaRPr lang="en-US" sz="2400" smtClean="0"/>
          </a:p>
          <a:p>
            <a:pPr algn="r" rtl="1">
              <a:buFontTx/>
              <a:buChar char="-"/>
            </a:pPr>
            <a:r>
              <a:rPr lang="ar-SA" sz="2400" smtClean="0"/>
              <a:t>دالة المنفعة تربيعية لمتخذ القرار </a:t>
            </a:r>
            <a:r>
              <a:rPr lang="en-US" sz="2400" i="1" smtClean="0"/>
              <a:t>D M Utility Function is Quadratic</a:t>
            </a:r>
            <a:r>
              <a:rPr lang="ar-SA" sz="2400" smtClean="0"/>
              <a:t>. </a:t>
            </a:r>
          </a:p>
          <a:p>
            <a:pPr algn="r" rtl="1"/>
            <a:r>
              <a:rPr lang="ar-SA" sz="2400" smtClean="0"/>
              <a:t>قوة تحليل الـ </a:t>
            </a:r>
            <a:r>
              <a:rPr lang="en-US" sz="2400" i="1" smtClean="0"/>
              <a:t>E – V</a:t>
            </a:r>
            <a:r>
              <a:rPr lang="ar-SA" sz="2400" smtClean="0"/>
              <a:t> واستكشاف مجال الكفاءة هو في التعريف بالبدائل الكفؤة </a:t>
            </a:r>
            <a:r>
              <a:rPr lang="en-US" sz="2400" i="1" smtClean="0"/>
              <a:t>Efficient</a:t>
            </a:r>
            <a:r>
              <a:rPr lang="en-US" sz="2400" smtClean="0"/>
              <a:t> </a:t>
            </a:r>
            <a:r>
              <a:rPr lang="en-US" sz="2400" i="1" smtClean="0"/>
              <a:t>Alternatives</a:t>
            </a:r>
            <a:r>
              <a:rPr lang="en-US" sz="2400" smtClean="0"/>
              <a:t> </a:t>
            </a:r>
            <a:r>
              <a:rPr lang="ar-SA" sz="2400" smtClean="0"/>
              <a:t>  لاعتبارها في عملية إتخاذ القرار. فلو قارنا  بين عدد من النظم الانتاجية البديلة والتي تشمل مثلاً معدلات بذور بديلة، نظم حرث، برامج مبيدات، ومتغيرات أخرى، فيمكننا حساب القيمة المتوقعة للهامش الكلي وتباين الهامش الكلي لكل نظام إنتاجي. ويصبح تحليل الـ </a:t>
            </a:r>
            <a:r>
              <a:rPr lang="en-US" sz="2400" i="1" smtClean="0"/>
              <a:t>E – V</a:t>
            </a:r>
            <a:r>
              <a:rPr lang="ar-SA" sz="2400" smtClean="0"/>
              <a:t> طريقة فعّالة للتعرف على الأنظمة التي لها أعلى قيمة متوقعة لأي مستوى تبايني معين.</a:t>
            </a: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FAD60DA7-D657-4645-9BA9-F8EFE1010D2C}" type="slidenum">
              <a:rPr lang="en-US" smtClean="0"/>
              <a:pPr>
                <a:defRPr/>
              </a:pPr>
              <a:t>201</a:t>
            </a:fld>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1"/>
          <p:cNvSpPr>
            <a:spLocks noGrp="1"/>
          </p:cNvSpPr>
          <p:nvPr>
            <p:ph idx="1"/>
          </p:nvPr>
        </p:nvSpPr>
        <p:spPr>
          <a:xfrm>
            <a:off x="457200" y="1295400"/>
            <a:ext cx="8229600" cy="4525963"/>
          </a:xfrm>
        </p:spPr>
        <p:txBody>
          <a:bodyPr/>
          <a:lstStyle/>
          <a:p>
            <a:pPr algn="r" rtl="1"/>
            <a:r>
              <a:rPr lang="ar-SA" sz="2800" dirty="0" smtClean="0"/>
              <a:t>صانعي القرار الذين هم سواء محايدي المخاطرة أو متجنبي المخاطرة سوف يفضلون النظام الإنتاجي الموجود على مجال الكفاءة علي أي نظام اخر موجود أسفل المجال.</a:t>
            </a:r>
          </a:p>
          <a:p>
            <a:pPr algn="r" rtl="1"/>
            <a:r>
              <a:rPr lang="ar-SA" sz="2800" dirty="0" smtClean="0"/>
              <a:t> فمحب المخاطرة سوف يعتبر فقط الناتج المتوقع وسيختار الفعل الذي له أعلى قيمة متوقعة بغض النظر عن التباين. </a:t>
            </a:r>
          </a:p>
          <a:p>
            <a:pPr algn="r" rtl="1"/>
            <a:r>
              <a:rPr lang="ar-SA" sz="2800" b="1" dirty="0" smtClean="0"/>
              <a:t>مجال الكفاءة</a:t>
            </a:r>
            <a:r>
              <a:rPr lang="ar-SA" sz="2800" dirty="0" smtClean="0"/>
              <a:t>  طريقة فعالة لتلخيص البيانات الخاصة بصناع القرار لمتجنبي المخاطرة. لاحظ أن مجال الكفاءة في الشكل السابق يزيد بمعدل متناقص كلما تحرك من اليسار إلى اليمين. وهذا يبين أن التغير الحدي للتباين ( ويقصد به التغير في التباين للدولار الواحد في الدخل المتوقع ) يتزايد كلما تحركنا من الشمال ( ويعني مستويات قليلة من </a:t>
            </a:r>
            <a:r>
              <a:rPr lang="en-US" sz="2800" i="1" dirty="0" smtClean="0"/>
              <a:t>N</a:t>
            </a:r>
            <a:r>
              <a:rPr lang="ar-SA" sz="2800" dirty="0" smtClean="0"/>
              <a:t> ) إلى اليمين ( مستويات أعلى من </a:t>
            </a:r>
            <a:r>
              <a:rPr lang="en-US" sz="2800" i="1" dirty="0" smtClean="0"/>
              <a:t>N</a:t>
            </a:r>
            <a:r>
              <a:rPr lang="ar-SA" sz="2800" dirty="0" smtClean="0"/>
              <a:t> ). </a:t>
            </a:r>
            <a:endParaRPr lang="en-US" sz="2800" dirty="0" smtClean="0"/>
          </a:p>
          <a:p>
            <a:pPr algn="r" rtl="1"/>
            <a:endParaRPr lang="en-US" sz="28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EA80B131-7478-4C40-82D7-4EDABF582697}" type="slidenum">
              <a:rPr lang="en-US" smtClean="0"/>
              <a:pPr>
                <a:defRPr/>
              </a:pPr>
              <a:t>202</a:t>
            </a:fld>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1"/>
          <p:cNvSpPr>
            <a:spLocks noGrp="1"/>
          </p:cNvSpPr>
          <p:nvPr>
            <p:ph idx="1"/>
          </p:nvPr>
        </p:nvSpPr>
        <p:spPr>
          <a:xfrm>
            <a:off x="457200" y="1295400"/>
            <a:ext cx="8229600" cy="4876800"/>
          </a:xfrm>
        </p:spPr>
        <p:txBody>
          <a:bodyPr/>
          <a:lstStyle/>
          <a:p>
            <a:pPr algn="r" rtl="1">
              <a:buFont typeface="Wingdings 3" pitchFamily="18" charset="2"/>
              <a:buNone/>
            </a:pPr>
            <a:r>
              <a:rPr lang="ar-SA" sz="2800" b="1" dirty="0" smtClean="0"/>
              <a:t>مثال</a:t>
            </a:r>
            <a:r>
              <a:rPr lang="ar-SA" sz="2800" dirty="0" smtClean="0"/>
              <a:t>: </a:t>
            </a:r>
            <a:endParaRPr lang="en-US" sz="2800" dirty="0" smtClean="0"/>
          </a:p>
          <a:p>
            <a:pPr algn="r" rtl="1">
              <a:buFont typeface="Wingdings 3" pitchFamily="18" charset="2"/>
              <a:buNone/>
            </a:pPr>
            <a:r>
              <a:rPr lang="ar-SA" sz="2800" dirty="0" smtClean="0"/>
              <a:t>الفعل المخاطري </a:t>
            </a:r>
            <a:r>
              <a:rPr lang="en-US" sz="2800" i="1" dirty="0" smtClean="0"/>
              <a:t>F</a:t>
            </a:r>
            <a:r>
              <a:rPr lang="ar-SA" sz="2800" dirty="0" smtClean="0"/>
              <a:t> والذي له متوسط </a:t>
            </a:r>
            <a:r>
              <a:rPr lang="en-US" sz="2800" i="1" dirty="0" smtClean="0"/>
              <a:t>E</a:t>
            </a:r>
            <a:r>
              <a:rPr lang="en-US" sz="2800" i="1" baseline="-25000" dirty="0" smtClean="0"/>
              <a:t>F</a:t>
            </a:r>
            <a:r>
              <a:rPr lang="en-US" sz="2800" baseline="-25000" dirty="0" smtClean="0"/>
              <a:t> </a:t>
            </a:r>
            <a:r>
              <a:rPr lang="ar-SA" sz="2800" dirty="0" smtClean="0"/>
              <a:t>وتباين </a:t>
            </a:r>
            <a:r>
              <a:rPr lang="en-US" sz="2800" i="1" dirty="0" smtClean="0"/>
              <a:t>V</a:t>
            </a:r>
            <a:r>
              <a:rPr lang="en-US" sz="2800" i="1" baseline="-25000" dirty="0" smtClean="0"/>
              <a:t>F</a:t>
            </a:r>
            <a:r>
              <a:rPr lang="ar-SA" sz="2800" dirty="0" smtClean="0"/>
              <a:t> يسود الفعل المخاطري </a:t>
            </a:r>
            <a:r>
              <a:rPr lang="en-US" sz="2800" i="1" dirty="0" smtClean="0"/>
              <a:t>G</a:t>
            </a:r>
            <a:r>
              <a:rPr lang="ar-SA" sz="2800" dirty="0" smtClean="0"/>
              <a:t> والذي له متوسط </a:t>
            </a:r>
            <a:r>
              <a:rPr lang="en-US" sz="2800" i="1" dirty="0" smtClean="0"/>
              <a:t>E</a:t>
            </a:r>
            <a:r>
              <a:rPr lang="en-US" sz="2800" i="1" baseline="-25000" dirty="0" smtClean="0"/>
              <a:t>G</a:t>
            </a:r>
            <a:r>
              <a:rPr lang="ar-SA" sz="2800" dirty="0" smtClean="0"/>
              <a:t>وتباين </a:t>
            </a:r>
            <a:r>
              <a:rPr lang="en-US" sz="2800" i="1" smtClean="0"/>
              <a:t>V</a:t>
            </a:r>
            <a:r>
              <a:rPr lang="en-US" sz="2800" i="1" baseline="-25000" smtClean="0"/>
              <a:t>G</a:t>
            </a:r>
            <a:r>
              <a:rPr lang="ar-SA" sz="2800" smtClean="0"/>
              <a:t> </a:t>
            </a:r>
            <a:r>
              <a:rPr lang="ar-SA" sz="2800" dirty="0" smtClean="0"/>
              <a:t>في الحالات التالية:</a:t>
            </a:r>
          </a:p>
          <a:p>
            <a:pPr algn="r" rtl="1">
              <a:buFont typeface="Wingdings 3" pitchFamily="18" charset="2"/>
              <a:buNone/>
            </a:pPr>
            <a:endParaRPr lang="ar-SA" sz="2800" dirty="0" smtClean="0"/>
          </a:p>
          <a:p>
            <a:pPr algn="r" rtl="1">
              <a:buFont typeface="Wingdings 3" pitchFamily="18" charset="2"/>
              <a:buNone/>
            </a:pPr>
            <a:endParaRPr lang="ar-SA" sz="2800" dirty="0" smtClean="0"/>
          </a:p>
          <a:p>
            <a:pPr algn="r" rtl="1">
              <a:buFont typeface="Wingdings 3" pitchFamily="18" charset="2"/>
              <a:buNone/>
            </a:pPr>
            <a:endParaRPr lang="ar-SA" sz="2800" dirty="0" smtClean="0"/>
          </a:p>
          <a:p>
            <a:pPr algn="r" rtl="1">
              <a:buFont typeface="Wingdings 3" pitchFamily="18" charset="2"/>
              <a:buNone/>
            </a:pPr>
            <a:endParaRPr lang="ar-SA" sz="2800" dirty="0" smtClean="0"/>
          </a:p>
          <a:p>
            <a:pPr algn="r" rtl="1">
              <a:buFontTx/>
              <a:buChar char="-"/>
            </a:pPr>
            <a:r>
              <a:rPr lang="ar-SA" sz="2800" dirty="0" smtClean="0"/>
              <a:t>لايمكن ترتيب الأفعال المخاطرية في الحالات التالية:</a:t>
            </a:r>
          </a:p>
          <a:p>
            <a:pPr algn="r" rtl="1">
              <a:buFont typeface="Wingdings 3" pitchFamily="18" charset="2"/>
              <a:buNone/>
            </a:pPr>
            <a:r>
              <a:rPr lang="ar-SA" sz="2800" i="1" dirty="0" smtClean="0"/>
              <a:t>            </a:t>
            </a:r>
            <a:r>
              <a:rPr lang="en-US" sz="2000" i="1" dirty="0" smtClean="0"/>
              <a:t>Can’t be ordered</a:t>
            </a:r>
            <a:endParaRPr lang="ar-SA" sz="2000" i="1" dirty="0" smtClean="0"/>
          </a:p>
          <a:p>
            <a:pPr algn="r" rtl="1">
              <a:buFont typeface="Wingdings 3" pitchFamily="18" charset="2"/>
              <a:buNone/>
            </a:pPr>
            <a:r>
              <a:rPr lang="ar-SA" sz="2000" i="1" dirty="0" smtClean="0"/>
              <a:t>                 </a:t>
            </a:r>
            <a:r>
              <a:rPr lang="en-US" sz="2000" i="1" dirty="0" smtClean="0"/>
              <a:t>Can’t be ordered</a:t>
            </a:r>
            <a:endParaRPr lang="en-US" sz="2000" dirty="0" smtClean="0"/>
          </a:p>
          <a:p>
            <a:pPr algn="r" rtl="1">
              <a:buFont typeface="Wingdings 3" pitchFamily="18" charset="2"/>
              <a:buNone/>
            </a:pPr>
            <a:endParaRPr lang="en-US" sz="2800" dirty="0" smtClean="0"/>
          </a:p>
          <a:p>
            <a:pPr algn="r" rtl="1">
              <a:buFont typeface="Wingdings 3" pitchFamily="18" charset="2"/>
              <a:buNone/>
            </a:pPr>
            <a:endParaRPr lang="en-US" sz="2800" dirty="0" smtClean="0"/>
          </a:p>
          <a:p>
            <a:pPr algn="r" rtl="1">
              <a:buFont typeface="Wingdings 3" pitchFamily="18" charset="2"/>
              <a:buNone/>
            </a:pPr>
            <a:endParaRPr lang="en-US" sz="2800" dirty="0" smtClean="0"/>
          </a:p>
          <a:p>
            <a:pPr algn="r" rtl="1">
              <a:buFont typeface="Wingdings 3" pitchFamily="18" charset="2"/>
              <a:buNone/>
            </a:pPr>
            <a:endParaRPr lang="en-US" sz="28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AA6E28FB-F951-4186-A1AD-AC79E6E34C23}" type="slidenum">
              <a:rPr lang="en-US" smtClean="0"/>
              <a:pPr>
                <a:defRPr/>
              </a:pPr>
              <a:t>203</a:t>
            </a:fld>
            <a:endParaRPr lang="en-US" dirty="0"/>
          </a:p>
        </p:txBody>
      </p:sp>
      <p:sp>
        <p:nvSpPr>
          <p:cNvPr id="460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460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460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6082" name="Object 5"/>
          <p:cNvGraphicFramePr>
            <a:graphicFrameLocks noChangeAspect="1"/>
          </p:cNvGraphicFramePr>
          <p:nvPr/>
        </p:nvGraphicFramePr>
        <p:xfrm>
          <a:off x="2514600" y="3048000"/>
          <a:ext cx="3619500" cy="1295400"/>
        </p:xfrm>
        <a:graphic>
          <a:graphicData uri="http://schemas.openxmlformats.org/presentationml/2006/ole">
            <mc:AlternateContent xmlns:mc="http://schemas.openxmlformats.org/markup-compatibility/2006">
              <mc:Choice xmlns:v="urn:schemas-microsoft-com:vml" Requires="v">
                <p:oleObj spid="_x0000_s46316" name="Equation" r:id="rId3" imgW="1854200" imgH="736600" progId="Equation.3">
                  <p:embed/>
                </p:oleObj>
              </mc:Choice>
              <mc:Fallback>
                <p:oleObj name="Equation" r:id="rId3" imgW="18542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48000"/>
                        <a:ext cx="36195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Rectangle 7"/>
          <p:cNvSpPr>
            <a:spLocks noChangeArrowheads="1"/>
          </p:cNvSpPr>
          <p:nvPr/>
        </p:nvSpPr>
        <p:spPr bwMode="auto">
          <a:xfrm>
            <a:off x="0" y="1050925"/>
            <a:ext cx="9144000" cy="0"/>
          </a:xfrm>
          <a:prstGeom prst="rect">
            <a:avLst/>
          </a:prstGeom>
          <a:noFill/>
          <a:ln w="9525">
            <a:noFill/>
            <a:miter lim="800000"/>
            <a:headEnd/>
            <a:tailEnd/>
          </a:ln>
        </p:spPr>
        <p:txBody>
          <a:bodyPr wrap="none" anchor="ctr">
            <a:spAutoFit/>
          </a:bodyPr>
          <a:lstStyle/>
          <a:p>
            <a:endParaRPr lang="ar-SA"/>
          </a:p>
        </p:txBody>
      </p:sp>
      <p:sp>
        <p:nvSpPr>
          <p:cNvPr id="460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6083" name="Object 9"/>
          <p:cNvGraphicFramePr>
            <a:graphicFrameLocks noChangeAspect="1"/>
          </p:cNvGraphicFramePr>
          <p:nvPr/>
        </p:nvGraphicFramePr>
        <p:xfrm>
          <a:off x="3211513" y="5181600"/>
          <a:ext cx="1878012" cy="320675"/>
        </p:xfrm>
        <a:graphic>
          <a:graphicData uri="http://schemas.openxmlformats.org/presentationml/2006/ole">
            <mc:AlternateContent xmlns:mc="http://schemas.openxmlformats.org/markup-compatibility/2006">
              <mc:Choice xmlns:v="urn:schemas-microsoft-com:vml" Requires="v">
                <p:oleObj spid="_x0000_s46317" name="Equation" r:id="rId5" imgW="1435100" imgH="241300" progId="Equation.3">
                  <p:embed/>
                </p:oleObj>
              </mc:Choice>
              <mc:Fallback>
                <p:oleObj name="Equation" r:id="rId5" imgW="1435100" imgH="2413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513" y="5181600"/>
                        <a:ext cx="1878012"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3" name="Rectangle 11"/>
          <p:cNvSpPr>
            <a:spLocks noChangeArrowheads="1"/>
          </p:cNvSpPr>
          <p:nvPr/>
        </p:nvSpPr>
        <p:spPr bwMode="auto">
          <a:xfrm>
            <a:off x="0" y="244475"/>
            <a:ext cx="9144000" cy="0"/>
          </a:xfrm>
          <a:prstGeom prst="rect">
            <a:avLst/>
          </a:prstGeom>
          <a:noFill/>
          <a:ln w="9525">
            <a:noFill/>
            <a:miter lim="800000"/>
            <a:headEnd/>
            <a:tailEnd/>
          </a:ln>
        </p:spPr>
        <p:txBody>
          <a:bodyPr wrap="none" anchor="ctr">
            <a:spAutoFit/>
          </a:bodyPr>
          <a:lstStyle/>
          <a:p>
            <a:endParaRPr lang="ar-SA"/>
          </a:p>
        </p:txBody>
      </p:sp>
      <p:sp>
        <p:nvSpPr>
          <p:cNvPr id="4609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6084" name="Object 12"/>
          <p:cNvGraphicFramePr>
            <a:graphicFrameLocks noChangeAspect="1"/>
          </p:cNvGraphicFramePr>
          <p:nvPr/>
        </p:nvGraphicFramePr>
        <p:xfrm>
          <a:off x="3429000" y="5562600"/>
          <a:ext cx="1660525" cy="284163"/>
        </p:xfrm>
        <a:graphic>
          <a:graphicData uri="http://schemas.openxmlformats.org/presentationml/2006/ole">
            <mc:AlternateContent xmlns:mc="http://schemas.openxmlformats.org/markup-compatibility/2006">
              <mc:Choice xmlns:v="urn:schemas-microsoft-com:vml" Requires="v">
                <p:oleObj spid="_x0000_s46318" name="Equation" r:id="rId7" imgW="1435100" imgH="241300" progId="Equation.3">
                  <p:embed/>
                </p:oleObj>
              </mc:Choice>
              <mc:Fallback>
                <p:oleObj name="Equation" r:id="rId7" imgW="1435100" imgH="2413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562600"/>
                        <a:ext cx="1660525"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5" name="Rectangle 14"/>
          <p:cNvSpPr>
            <a:spLocks noChangeArrowheads="1"/>
          </p:cNvSpPr>
          <p:nvPr/>
        </p:nvSpPr>
        <p:spPr bwMode="auto">
          <a:xfrm>
            <a:off x="0" y="244475"/>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1"/>
          <p:cNvSpPr>
            <a:spLocks noGrp="1"/>
          </p:cNvSpPr>
          <p:nvPr>
            <p:ph idx="1"/>
          </p:nvPr>
        </p:nvSpPr>
        <p:spPr>
          <a:xfrm>
            <a:off x="457200" y="1295400"/>
            <a:ext cx="8229600" cy="4525963"/>
          </a:xfrm>
        </p:spPr>
        <p:txBody>
          <a:bodyPr/>
          <a:lstStyle/>
          <a:p>
            <a:pPr algn="r" rtl="1">
              <a:buFont typeface="Wingdings 3" pitchFamily="18" charset="2"/>
              <a:buNone/>
            </a:pPr>
            <a:r>
              <a:rPr lang="ar-SA" sz="2800" smtClean="0"/>
              <a:t>مثال: </a:t>
            </a:r>
            <a:endParaRPr lang="en-US" sz="2800" smtClean="0"/>
          </a:p>
          <a:p>
            <a:pPr algn="r" rtl="1"/>
            <a:endParaRPr lang="en-US" sz="28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AF862CC-52ED-4BB3-B91F-CEC9E33B60D8}" type="slidenum">
              <a:rPr lang="en-US" smtClean="0"/>
              <a:pPr>
                <a:defRPr/>
              </a:pPr>
              <a:t>204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3848373"/>
              </p:ext>
            </p:extLst>
          </p:nvPr>
        </p:nvGraphicFramePr>
        <p:xfrm>
          <a:off x="533402" y="1524000"/>
          <a:ext cx="7315198" cy="2560321"/>
        </p:xfrm>
        <a:graphic>
          <a:graphicData uri="http://schemas.openxmlformats.org/drawingml/2006/table">
            <a:tbl>
              <a:tblPr rtl="1"/>
              <a:tblGrid>
                <a:gridCol w="1828370"/>
                <a:gridCol w="1828370"/>
                <a:gridCol w="1829229"/>
                <a:gridCol w="1829229"/>
              </a:tblGrid>
              <a:tr h="263562">
                <a:tc gridSpan="3">
                  <a:txBody>
                    <a:bodyPr/>
                    <a:lstStyle/>
                    <a:p>
                      <a:pPr marL="0" marR="0" algn="ctr" rtl="1">
                        <a:spcBef>
                          <a:spcPts val="0"/>
                        </a:spcBef>
                        <a:spcAft>
                          <a:spcPts val="0"/>
                        </a:spcAft>
                      </a:pPr>
                      <a:r>
                        <a:rPr lang="ar-SA" sz="1400" b="1" dirty="0">
                          <a:latin typeface="Times New Roman"/>
                          <a:ea typeface="Times New Roman"/>
                          <a:cs typeface="Simplified Arabic"/>
                        </a:rPr>
                        <a:t>النتائج </a:t>
                      </a:r>
                      <a:r>
                        <a:rPr lang="en-US" sz="1400" b="1" i="1" dirty="0">
                          <a:latin typeface="Times New Roman"/>
                          <a:ea typeface="Times New Roman"/>
                          <a:cs typeface="Simplified Arabic"/>
                        </a:rPr>
                        <a:t>Outcomes</a:t>
                      </a:r>
                      <a:endParaRPr lang="en-US" sz="12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en-US" sz="1200" i="1">
                          <a:latin typeface="Times New Roman"/>
                          <a:ea typeface="Times New Roman"/>
                          <a:cs typeface="Simplified Arabic"/>
                        </a:rPr>
                        <a:t>P(</a:t>
                      </a:r>
                      <a:r>
                        <a:rPr lang="en-US" sz="1200" i="1">
                          <a:latin typeface="Times New Roman"/>
                          <a:ea typeface="Times New Roman"/>
                        </a:rPr>
                        <a:t>θ</a:t>
                      </a:r>
                      <a:r>
                        <a:rPr lang="en-US" sz="1200" i="1">
                          <a:latin typeface="Times New Roman"/>
                          <a:ea typeface="Times New Roman"/>
                          <a:cs typeface="Simplified Arabic"/>
                        </a:rPr>
                        <a:t>)</a:t>
                      </a:r>
                      <a:r>
                        <a:rPr lang="en-US" sz="1200" i="1" baseline="-25000">
                          <a:latin typeface="Times New Roman"/>
                          <a:ea typeface="Times New Roman"/>
                          <a:cs typeface="Simplified Arabic"/>
                        </a:rPr>
                        <a:t>m</a:t>
                      </a:r>
                      <a:endParaRPr lang="en-US" sz="1200">
                        <a:latin typeface="Times New Roman"/>
                        <a:ea typeface="Times New Roman"/>
                      </a:endParaRPr>
                    </a:p>
                    <a:p>
                      <a:pPr marL="0" marR="0" algn="ctr" rtl="1">
                        <a:spcBef>
                          <a:spcPts val="0"/>
                        </a:spcBef>
                        <a:spcAft>
                          <a:spcPts val="0"/>
                        </a:spcAft>
                      </a:pPr>
                      <a:r>
                        <a:rPr lang="ar-SA" sz="1400" b="1">
                          <a:latin typeface="Times New Roman"/>
                          <a:ea typeface="Times New Roman"/>
                          <a:cs typeface="Simplified Arabic"/>
                        </a:rPr>
                        <a:t>الإحتمالات</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263562">
                <a:tc>
                  <a:txBody>
                    <a:bodyPr/>
                    <a:lstStyle/>
                    <a:p>
                      <a:pPr marL="0" marR="0" algn="ctr" rtl="1">
                        <a:spcBef>
                          <a:spcPts val="0"/>
                        </a:spcBef>
                        <a:spcAft>
                          <a:spcPts val="0"/>
                        </a:spcAft>
                      </a:pPr>
                      <a:r>
                        <a:rPr lang="en-US" sz="1400" b="1" i="1">
                          <a:latin typeface="Times New Roman"/>
                          <a:ea typeface="Times New Roman"/>
                          <a:cs typeface="Simplified Arabic"/>
                        </a:rPr>
                        <a:t>C</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en-US" sz="1400" b="1" i="1">
                          <a:latin typeface="Times New Roman"/>
                          <a:ea typeface="Times New Roman"/>
                          <a:cs typeface="Simplified Arabic"/>
                        </a:rPr>
                        <a:t>B</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en-US" sz="1400" b="1" i="1">
                          <a:latin typeface="Times New Roman"/>
                          <a:ea typeface="Times New Roman"/>
                          <a:cs typeface="Simplified Arabic"/>
                        </a:rPr>
                        <a:t>A</a:t>
                      </a:r>
                      <a:endParaRPr lang="en-US" sz="120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vMerge="1">
                  <a:txBody>
                    <a:bodyPr/>
                    <a:lstStyle/>
                    <a:p>
                      <a:endParaRPr lang="en-US"/>
                    </a:p>
                  </a:txBody>
                  <a:tcPr/>
                </a:tc>
              </a:tr>
              <a:tr h="225911">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en-US" sz="1200">
                          <a:latin typeface="Times New Roman"/>
                          <a:ea typeface="Times New Roman"/>
                          <a:cs typeface="Simplified Arabic"/>
                        </a:rPr>
                        <a:t>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1">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1">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15000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1">
                <a:tc>
                  <a:txBody>
                    <a:bodyPr/>
                    <a:lstStyle/>
                    <a:p>
                      <a:pPr marL="0" marR="0" algn="ctr" rtl="0">
                        <a:spcBef>
                          <a:spcPts val="0"/>
                        </a:spcBef>
                        <a:spcAft>
                          <a:spcPts val="0"/>
                        </a:spcAft>
                      </a:pPr>
                      <a:r>
                        <a:rPr lang="en-US" sz="1200">
                          <a:latin typeface="Times New Roman"/>
                          <a:ea typeface="Times New Roman"/>
                          <a:cs typeface="Simplified Arabic"/>
                        </a:rPr>
                        <a:t>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25000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25000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1">
                <a:tc>
                  <a:txBody>
                    <a:bodyPr/>
                    <a:lstStyle/>
                    <a:p>
                      <a:pPr marL="0" marR="0" algn="ctr" rtl="0">
                        <a:spcBef>
                          <a:spcPts val="0"/>
                        </a:spcBef>
                        <a:spcAft>
                          <a:spcPts val="0"/>
                        </a:spcAft>
                      </a:pPr>
                      <a:r>
                        <a:rPr lang="en-US" sz="1200">
                          <a:latin typeface="Times New Roman"/>
                          <a:ea typeface="Times New Roman"/>
                          <a:cs typeface="Simplified Arabic"/>
                        </a:rPr>
                        <a:t>36000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35000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25000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a:latin typeface="Times New Roman"/>
                          <a:ea typeface="Times New Roman"/>
                          <a:cs typeface="Simplified Arabic"/>
                        </a:rPr>
                        <a:t>0.2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451821">
                <a:tc>
                  <a:txBody>
                    <a:bodyPr/>
                    <a:lstStyle/>
                    <a:p>
                      <a:pPr marL="0" marR="0" algn="ctr" rtl="0">
                        <a:spcBef>
                          <a:spcPts val="0"/>
                        </a:spcBef>
                        <a:spcAft>
                          <a:spcPts val="0"/>
                        </a:spcAft>
                      </a:pPr>
                      <a:r>
                        <a:rPr lang="en-US" sz="1200">
                          <a:latin typeface="Times New Roman"/>
                          <a:ea typeface="Times New Roman"/>
                          <a:cs typeface="Simplified Arabic"/>
                        </a:rPr>
                        <a:t>9200</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0">
                        <a:spcBef>
                          <a:spcPts val="0"/>
                        </a:spcBef>
                        <a:spcAft>
                          <a:spcPts val="0"/>
                        </a:spcAft>
                      </a:pPr>
                      <a:r>
                        <a:rPr lang="en-US" sz="1200">
                          <a:latin typeface="Times New Roman"/>
                          <a:ea typeface="Times New Roman"/>
                          <a:cs typeface="Simplified Arabic"/>
                        </a:rPr>
                        <a:t>15000</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0">
                        <a:spcBef>
                          <a:spcPts val="0"/>
                        </a:spcBef>
                        <a:spcAft>
                          <a:spcPts val="0"/>
                        </a:spcAft>
                      </a:pPr>
                      <a:r>
                        <a:rPr lang="en-US" sz="1200">
                          <a:latin typeface="Times New Roman"/>
                          <a:ea typeface="Times New Roman"/>
                          <a:cs typeface="Simplified Arabic"/>
                        </a:rPr>
                        <a:t>7600</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1">
                        <a:spcBef>
                          <a:spcPts val="0"/>
                        </a:spcBef>
                        <a:spcAft>
                          <a:spcPts val="0"/>
                        </a:spcAft>
                      </a:pPr>
                      <a:r>
                        <a:rPr lang="en-US" sz="1200" i="1" dirty="0">
                          <a:latin typeface="Times New Roman"/>
                          <a:ea typeface="Times New Roman"/>
                          <a:cs typeface="Simplified Arabic"/>
                        </a:rPr>
                        <a:t>Mean</a:t>
                      </a:r>
                      <a:endParaRPr lang="en-US" sz="1200" dirty="0">
                        <a:latin typeface="Times New Roman"/>
                        <a:ea typeface="Times New Roman"/>
                      </a:endParaRPr>
                    </a:p>
                    <a:p>
                      <a:pPr marL="0" marR="0" algn="ctr" rtl="1">
                        <a:spcBef>
                          <a:spcPts val="0"/>
                        </a:spcBef>
                        <a:spcAft>
                          <a:spcPts val="0"/>
                        </a:spcAft>
                      </a:pPr>
                      <a:r>
                        <a:rPr lang="ar-SA" sz="1200" dirty="0" smtClean="0">
                          <a:latin typeface="Times New Roman"/>
                          <a:ea typeface="Times New Roman"/>
                          <a:cs typeface="Simplified Arabic"/>
                        </a:rPr>
                        <a:t>المتوسط</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r>
              <a:tr h="451821">
                <a:tc>
                  <a:txBody>
                    <a:bodyPr/>
                    <a:lstStyle/>
                    <a:p>
                      <a:pPr marL="0" marR="0" algn="ctr" rtl="0">
                        <a:spcBef>
                          <a:spcPts val="0"/>
                        </a:spcBef>
                        <a:spcAft>
                          <a:spcPts val="0"/>
                        </a:spcAft>
                      </a:pPr>
                      <a:r>
                        <a:rPr lang="en-US" sz="1200">
                          <a:latin typeface="Times New Roman"/>
                          <a:ea typeface="Times New Roman"/>
                          <a:cs typeface="Simplified Arabic"/>
                        </a:rPr>
                        <a:t>13948</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0">
                        <a:spcBef>
                          <a:spcPts val="0"/>
                        </a:spcBef>
                        <a:spcAft>
                          <a:spcPts val="0"/>
                        </a:spcAft>
                      </a:pPr>
                      <a:r>
                        <a:rPr lang="en-US" sz="1200">
                          <a:latin typeface="Times New Roman"/>
                          <a:ea typeface="Times New Roman"/>
                          <a:cs typeface="Simplified Arabic"/>
                        </a:rPr>
                        <a:t>14142</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0">
                        <a:spcBef>
                          <a:spcPts val="0"/>
                        </a:spcBef>
                        <a:spcAft>
                          <a:spcPts val="0"/>
                        </a:spcAft>
                      </a:pPr>
                      <a:r>
                        <a:rPr lang="en-US" sz="1200">
                          <a:latin typeface="Times New Roman"/>
                          <a:ea typeface="Times New Roman"/>
                          <a:cs typeface="Simplified Arabic"/>
                        </a:rPr>
                        <a:t>14207</a:t>
                      </a:r>
                      <a:endParaRPr lang="en-US" sz="120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c>
                  <a:txBody>
                    <a:bodyPr/>
                    <a:lstStyle/>
                    <a:p>
                      <a:pPr marL="0" marR="0" algn="ctr" rtl="1">
                        <a:spcBef>
                          <a:spcPts val="0"/>
                        </a:spcBef>
                        <a:spcAft>
                          <a:spcPts val="0"/>
                        </a:spcAft>
                      </a:pPr>
                      <a:r>
                        <a:rPr lang="en-US" sz="1200" i="1" dirty="0">
                          <a:latin typeface="Times New Roman"/>
                          <a:ea typeface="Times New Roman"/>
                          <a:cs typeface="Simplified Arabic"/>
                        </a:rPr>
                        <a:t>S.T.</a:t>
                      </a:r>
                      <a:endParaRPr lang="en-US" sz="1200" dirty="0">
                        <a:latin typeface="Times New Roman"/>
                        <a:ea typeface="Times New Roman"/>
                      </a:endParaRPr>
                    </a:p>
                    <a:p>
                      <a:pPr marL="0" marR="0" algn="ctr" rtl="1">
                        <a:spcBef>
                          <a:spcPts val="0"/>
                        </a:spcBef>
                        <a:spcAft>
                          <a:spcPts val="0"/>
                        </a:spcAft>
                      </a:pPr>
                      <a:r>
                        <a:rPr lang="ar-SA" sz="1200" dirty="0">
                          <a:latin typeface="Times New Roman"/>
                          <a:ea typeface="Times New Roman"/>
                          <a:cs typeface="Simplified Arabic"/>
                        </a:rPr>
                        <a:t>الإنحراف المعياري</a:t>
                      </a:r>
                      <a:endParaRPr lang="en-US" sz="1200" dirty="0">
                        <a:latin typeface="Times New Roman"/>
                        <a:ea typeface="Times New Roman"/>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3F3F3"/>
                    </a:solidFill>
                  </a:tcPr>
                </a:tc>
              </a:tr>
            </a:tbl>
          </a:graphicData>
        </a:graphic>
      </p:graphicFrame>
      <p:sp>
        <p:nvSpPr>
          <p:cNvPr id="471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7106" name="Object 1"/>
          <p:cNvGraphicFramePr>
            <a:graphicFrameLocks noChangeAspect="1"/>
          </p:cNvGraphicFramePr>
          <p:nvPr/>
        </p:nvGraphicFramePr>
        <p:xfrm>
          <a:off x="1905000" y="4191000"/>
          <a:ext cx="5410200" cy="1806575"/>
        </p:xfrm>
        <a:graphic>
          <a:graphicData uri="http://schemas.openxmlformats.org/presentationml/2006/ole">
            <mc:AlternateContent xmlns:mc="http://schemas.openxmlformats.org/markup-compatibility/2006">
              <mc:Choice xmlns:v="urn:schemas-microsoft-com:vml" Requires="v">
                <p:oleObj spid="_x0000_s47184" name="Equation" r:id="rId3" imgW="1993900" imgH="1346200" progId="Equation.3">
                  <p:embed/>
                </p:oleObj>
              </mc:Choice>
              <mc:Fallback>
                <p:oleObj name="Equation" r:id="rId3" imgW="1993900" imgH="1346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91000"/>
                        <a:ext cx="541020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70" name="Rectangle 3"/>
          <p:cNvSpPr>
            <a:spLocks noChangeArrowheads="1"/>
          </p:cNvSpPr>
          <p:nvPr/>
        </p:nvSpPr>
        <p:spPr bwMode="auto">
          <a:xfrm>
            <a:off x="1981200" y="5972175"/>
            <a:ext cx="6858000" cy="708025"/>
          </a:xfrm>
          <a:prstGeom prst="rect">
            <a:avLst/>
          </a:prstGeom>
          <a:noFill/>
          <a:ln w="9525">
            <a:noFill/>
            <a:miter lim="800000"/>
            <a:headEnd/>
            <a:tailEnd/>
          </a:ln>
        </p:spPr>
        <p:txBody>
          <a:bodyPr anchor="ctr">
            <a:spAutoFit/>
          </a:bodyPr>
          <a:lstStyle/>
          <a:p>
            <a:pPr algn="r" rtl="1" eaLnBrk="0" hangingPunct="0"/>
            <a:r>
              <a:rPr lang="ar-SA" sz="2000">
                <a:cs typeface="Times New Roman" pitchFamily="18" charset="0"/>
              </a:rPr>
              <a:t>إذاً الفعل </a:t>
            </a:r>
            <a:r>
              <a:rPr lang="en-US" sz="2000" i="1">
                <a:cs typeface="Times New Roman" pitchFamily="18" charset="0"/>
              </a:rPr>
              <a:t>A</a:t>
            </a:r>
            <a:r>
              <a:rPr lang="en-US" sz="2000">
                <a:cs typeface="Times New Roman" pitchFamily="18" charset="0"/>
              </a:rPr>
              <a:t> </a:t>
            </a:r>
            <a:r>
              <a:rPr lang="ar-SA" sz="2000">
                <a:cs typeface="Times New Roman" pitchFamily="18" charset="0"/>
              </a:rPr>
              <a:t> ليس بكفؤ وبالتالي فإن متخذ القرار سوف يقوم باستبعاده من المجموعة الكفؤة</a:t>
            </a:r>
            <a:endParaRPr lang="ar-SA" sz="280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1"/>
          <p:cNvSpPr>
            <a:spLocks noGrp="1"/>
          </p:cNvSpPr>
          <p:nvPr>
            <p:ph idx="1"/>
          </p:nvPr>
        </p:nvSpPr>
        <p:spPr>
          <a:xfrm>
            <a:off x="457200" y="1295400"/>
            <a:ext cx="8229600" cy="4525963"/>
          </a:xfrm>
        </p:spPr>
        <p:txBody>
          <a:bodyPr/>
          <a:lstStyle/>
          <a:p>
            <a:pPr algn="r" rtl="1">
              <a:buFont typeface="Wingdings 3" pitchFamily="18" charset="2"/>
              <a:buNone/>
            </a:pPr>
            <a:r>
              <a:rPr lang="ar-SA" sz="2400" b="1" smtClean="0"/>
              <a:t>مزايا إستخدام معيار القيمة المتوقعة-التباين:</a:t>
            </a:r>
            <a:endParaRPr lang="en-US" sz="2400" smtClean="0"/>
          </a:p>
          <a:p>
            <a:pPr algn="r" rtl="1">
              <a:buFont typeface="Wingdings 3" pitchFamily="18" charset="2"/>
              <a:buNone/>
            </a:pPr>
            <a:r>
              <a:rPr lang="ar-SA" sz="2400" smtClean="0"/>
              <a:t>- كثيراً مايشعر متخذي القرار بالإرتياح لإستخدام هذا المعيار، لسهولته (إستخدام المتوسط والإنحراف المعياري فقط).</a:t>
            </a:r>
            <a:endParaRPr lang="en-US" sz="2400" smtClean="0"/>
          </a:p>
          <a:p>
            <a:pPr algn="r" rtl="1">
              <a:buFont typeface="Wingdings 3" pitchFamily="18" charset="2"/>
              <a:buNone/>
            </a:pPr>
            <a:r>
              <a:rPr lang="ar-SA" sz="2400" smtClean="0"/>
              <a:t>- كثير من النظريات والدراسات المتأخرة إستخدمت هذا المعيار.</a:t>
            </a:r>
            <a:endParaRPr lang="en-US" sz="2400" smtClean="0"/>
          </a:p>
          <a:p>
            <a:pPr algn="r" rtl="1">
              <a:buFont typeface="Wingdings 3" pitchFamily="18" charset="2"/>
              <a:buNone/>
            </a:pPr>
            <a:r>
              <a:rPr lang="ar-SA" sz="2400" smtClean="0"/>
              <a:t>- كثيراً ماتستخدم تطبيقات الدالة التربيعية.</a:t>
            </a:r>
            <a:endParaRPr lang="en-US" sz="2400" smtClean="0"/>
          </a:p>
          <a:p>
            <a:pPr algn="r" rtl="1">
              <a:buFont typeface="Wingdings 3" pitchFamily="18" charset="2"/>
              <a:buNone/>
            </a:pPr>
            <a:r>
              <a:rPr lang="ar-SA" sz="2400" b="1" smtClean="0"/>
              <a:t>عيوب معيار القيمة المتوقعة-التباين:</a:t>
            </a:r>
            <a:endParaRPr lang="en-US" sz="2400" smtClean="0"/>
          </a:p>
          <a:p>
            <a:pPr algn="r" rtl="1">
              <a:buFont typeface="Wingdings 3" pitchFamily="18" charset="2"/>
              <a:buNone/>
            </a:pPr>
            <a:r>
              <a:rPr lang="ar-SA" sz="2400" smtClean="0"/>
              <a:t>- إفتراض ان متخذ القرار متجنب للمخاطرة.</a:t>
            </a:r>
            <a:endParaRPr lang="en-US" sz="2400" smtClean="0"/>
          </a:p>
          <a:p>
            <a:pPr algn="r" rtl="1">
              <a:buFont typeface="Wingdings 3" pitchFamily="18" charset="2"/>
              <a:buNone/>
            </a:pPr>
            <a:r>
              <a:rPr lang="ar-SA" sz="2400" smtClean="0"/>
              <a:t>- لايقوم هذا المعيار باستبعاد الكثير من الأفعال المخاطرية من المجموعة الكفؤة وبالتالي فإنه لايقوم بإنقاص المجموعة الكفؤة بشكل كبير.</a:t>
            </a:r>
            <a:endParaRPr lang="en-US" sz="2400" smtClean="0"/>
          </a:p>
          <a:p>
            <a:pPr algn="r" rtl="1">
              <a:buFont typeface="Wingdings 3" pitchFamily="18" charset="2"/>
              <a:buNone/>
            </a:pPr>
            <a:r>
              <a:rPr lang="ar-SA" sz="2400" smtClean="0"/>
              <a:t>- عندما لايكون الناتج موزعاً توزيعاً طبيعياً، فإن المجموعة الكفؤة تبعاً لهذا المعيارستكون مختلفة عن المجموعة الكفؤة المتحصل عليها بمعيار السيادة الإحتمالية من الدرجة الثانية </a:t>
            </a:r>
            <a:r>
              <a:rPr lang="en-US" sz="2400" i="1" smtClean="0"/>
              <a:t>SSD</a:t>
            </a:r>
            <a:r>
              <a:rPr lang="ar-SA" sz="2400" smtClean="0"/>
              <a:t>.</a:t>
            </a:r>
            <a:endParaRPr lang="en-US" sz="2400" smtClean="0"/>
          </a:p>
          <a:p>
            <a:pPr algn="r" rtl="1">
              <a:buFont typeface="Wingdings 3" pitchFamily="18" charset="2"/>
              <a:buNone/>
            </a:pPr>
            <a:r>
              <a:rPr lang="ar-SA" sz="2400" smtClean="0"/>
              <a:t> </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BB774EFB-7385-4DBD-8F71-766D5AB052C7}" type="slidenum">
              <a:rPr lang="en-US" smtClean="0"/>
              <a:pPr>
                <a:defRPr/>
              </a:pPr>
              <a:t>205</a:t>
            </a:fld>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1"/>
          <p:cNvSpPr>
            <a:spLocks noGrp="1"/>
          </p:cNvSpPr>
          <p:nvPr>
            <p:ph idx="1"/>
          </p:nvPr>
        </p:nvSpPr>
        <p:spPr>
          <a:xfrm>
            <a:off x="457200" y="1295400"/>
            <a:ext cx="8229600" cy="4525963"/>
          </a:xfrm>
        </p:spPr>
        <p:txBody>
          <a:bodyPr/>
          <a:lstStyle/>
          <a:p>
            <a:pPr algn="r" rtl="1">
              <a:buFont typeface="Wingdings 3" pitchFamily="18" charset="2"/>
              <a:buNone/>
              <a:defRPr/>
            </a:pPr>
            <a:r>
              <a:rPr lang="ar-SA" sz="2400" b="1" dirty="0" smtClean="0"/>
              <a:t>وسـيلة إخـتيار الـمحفظة الإسـتثمارية </a:t>
            </a:r>
            <a:r>
              <a:rPr lang="en-US" sz="2400" b="1" i="1" dirty="0" smtClean="0"/>
              <a:t>Portfolio selection</a:t>
            </a:r>
          </a:p>
          <a:p>
            <a:pPr algn="r" rtl="1">
              <a:buFont typeface="Wingdings 3" pitchFamily="18" charset="2"/>
              <a:buNone/>
              <a:defRPr/>
            </a:pPr>
            <a:r>
              <a:rPr lang="ar-SA" sz="2400" dirty="0" smtClean="0"/>
              <a:t>تعتمد هذه الوسيلة للبرمجة على عدة إفتراضات حول إتجاه متخذ القرار نحو المخاطرة والتوزيع الإحتمالي لـعوائد (أرباح) الأنشطة الإسـتثمارية . يمكن تلخيص هذه الإفـتراضات في التالي:</a:t>
            </a:r>
          </a:p>
          <a:p>
            <a:pPr marL="566737" indent="-457200" algn="r" rtl="1">
              <a:buFont typeface="+mj-lt"/>
              <a:buAutoNum type="arabicPeriod"/>
              <a:defRPr/>
            </a:pPr>
            <a:r>
              <a:rPr lang="ar-SA" sz="2400" dirty="0" smtClean="0"/>
              <a:t>متخذ القرار متجنب للمخاطرة وهذا يتطلب ميل موجب لدالة المنفعة، سالبية المشتقة الثانية لها.</a:t>
            </a:r>
            <a:endParaRPr lang="en-US" sz="2400" dirty="0" smtClean="0"/>
          </a:p>
          <a:p>
            <a:pPr marL="566737" indent="-457200" algn="r" rtl="1">
              <a:buFont typeface="+mj-lt"/>
              <a:buAutoNum type="arabicPeriod"/>
              <a:defRPr/>
            </a:pPr>
            <a:r>
              <a:rPr lang="ar-SA" sz="2400" dirty="0" smtClean="0"/>
              <a:t>الصورة الرياضية لدالة المنفعة هي الصورة التربيعية أو أن توزيع العوائد هو التوزيع طبيعي.</a:t>
            </a:r>
            <a:endParaRPr lang="en-US" sz="2400" dirty="0" smtClean="0"/>
          </a:p>
          <a:p>
            <a:pPr marL="566737" indent="-457200" algn="r" rtl="1">
              <a:buFont typeface="+mj-lt"/>
              <a:buAutoNum type="arabicPeriod"/>
              <a:defRPr/>
            </a:pPr>
            <a:r>
              <a:rPr lang="ar-SA" sz="2400" dirty="0" smtClean="0"/>
              <a:t>يتخذ القرار المعظم للمنفعة المتوقعة، وذلك عندما تكون دالة المنفعة معتمدة على الدخل المتوقع وتباين الدخل.</a:t>
            </a:r>
            <a:endParaRPr lang="en-US" sz="2400" dirty="0" smtClean="0"/>
          </a:p>
          <a:p>
            <a:pPr algn="r" rtl="1">
              <a:buFont typeface="Wingdings 3" pitchFamily="18" charset="2"/>
              <a:buNone/>
              <a:defRPr/>
            </a:pPr>
            <a:endParaRPr lang="en-US" sz="2400" dirty="0" smtClean="0"/>
          </a:p>
          <a:p>
            <a:pPr algn="r" rtl="1">
              <a:buFont typeface="Wingdings 3" pitchFamily="18" charset="2"/>
              <a:buNone/>
              <a:defRPr/>
            </a:pP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C88C5BF-A11A-4ABE-B72A-3F7089F9B754}" type="slidenum">
              <a:rPr lang="en-US" smtClean="0"/>
              <a:pPr>
                <a:defRPr/>
              </a:pPr>
              <a:t>206</a:t>
            </a:fld>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1"/>
          <p:cNvSpPr>
            <a:spLocks noGrp="1"/>
          </p:cNvSpPr>
          <p:nvPr>
            <p:ph idx="1"/>
          </p:nvPr>
        </p:nvSpPr>
        <p:spPr>
          <a:xfrm>
            <a:off x="457200" y="1295400"/>
            <a:ext cx="8229600" cy="4525963"/>
          </a:xfrm>
        </p:spPr>
        <p:txBody>
          <a:bodyPr/>
          <a:lstStyle/>
          <a:p>
            <a:pPr algn="r" rtl="1"/>
            <a:r>
              <a:rPr lang="ar-SA" sz="2400" smtClean="0"/>
              <a:t>وقد تم تطوير أساليب رياضية  تساعد صاحب أو متخذ القرار على عمل التوليفة المثلى للمحفظة الإسـتثمارية فيما بين النشاطات المختلفة ذات درجة المخاطرة المختلفة المتاحة للمستثمر. </a:t>
            </a:r>
          </a:p>
          <a:p>
            <a:pPr algn="r" rtl="1"/>
            <a:r>
              <a:rPr lang="ar-SA" sz="2400" smtClean="0"/>
              <a:t>وهنا يفترض أن الأرباح الناتجة من القرارات الإدارية المختلفة (التوليفة من الأنشطة الاستثمارية) موزعة توزيعاً طبيعياً وهذه الفرضية (التوزيع الطبيعي) تعتمد وتدعّم بما يعرف بنظرية النهاية المركزية (</a:t>
            </a:r>
            <a:r>
              <a:rPr lang="en-US" sz="2400" i="1" smtClean="0"/>
              <a:t>Central Limit Theorem</a:t>
            </a:r>
            <a:r>
              <a:rPr lang="ar-SA" sz="2400" smtClean="0"/>
              <a:t>). </a:t>
            </a:r>
          </a:p>
          <a:p>
            <a:pPr algn="r" rtl="1"/>
            <a:r>
              <a:rPr lang="ar-SA" sz="2400" smtClean="0"/>
              <a:t> والتوليفة المثلى هنا تعني الحصول على أعـلى أرباح متوقعة ممكنة عند مستوى مخاطرة معين أو بعبارة أخرى التعرض لأدنى مخاطرة ممكنة عند مستوى معين من الأرباح المتوقعة.</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5691809E-5B13-43BA-A4A0-905FE2D93FE5}" type="slidenum">
              <a:rPr lang="en-US" smtClean="0"/>
              <a:pPr>
                <a:defRPr/>
              </a:pPr>
              <a:t>207</a:t>
            </a:fld>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1"/>
          <p:cNvSpPr>
            <a:spLocks noGrp="1"/>
          </p:cNvSpPr>
          <p:nvPr>
            <p:ph idx="1"/>
          </p:nvPr>
        </p:nvSpPr>
        <p:spPr>
          <a:xfrm>
            <a:off x="457200" y="1295400"/>
            <a:ext cx="8229600" cy="4525963"/>
          </a:xfrm>
        </p:spPr>
        <p:txBody>
          <a:bodyPr/>
          <a:lstStyle/>
          <a:p>
            <a:pPr algn="r" rtl="1"/>
            <a:r>
              <a:rPr lang="ar-SA" sz="2400" smtClean="0"/>
              <a:t>وهنا تلعب نظرية القيمة المتوقعة للمنفعة الدور الهام في تحديد التوليفة المثلي والتي تتحدد من نقط التماس لمنحنيات السواء للقيمة المتوقعة للمنفعة (كل منحنى يمثل مستوى معين من القيمة المتوقعة للمنفعة وتزداد قيمة المنفعة طرديا (مع بعدها عن نقط الأصل) مع منحى مجال الكفاءة للقيمة المتوقعة – التباين </a:t>
            </a:r>
            <a:r>
              <a:rPr lang="ar-SA" sz="2400" i="1" smtClean="0"/>
              <a:t> </a:t>
            </a:r>
            <a:r>
              <a:rPr lang="en-US" sz="2400" i="1" dirty="0" smtClean="0"/>
              <a:t>E-V Frontier</a:t>
            </a:r>
            <a:r>
              <a:rPr lang="ar-SA" sz="2400" dirty="0" smtClean="0"/>
              <a:t>. </a:t>
            </a:r>
          </a:p>
          <a:p>
            <a:pPr algn="r" rtl="1"/>
            <a:r>
              <a:rPr lang="ar-SA" sz="2400" dirty="0" smtClean="0"/>
              <a:t>وهنا يتم تحديد المتوسط (</a:t>
            </a:r>
            <a:r>
              <a:rPr lang="en-US" sz="2400" i="1" dirty="0" smtClean="0"/>
              <a:t>mean</a:t>
            </a:r>
            <a:r>
              <a:rPr lang="ar-SA" sz="2400" dirty="0" smtClean="0"/>
              <a:t>)</a:t>
            </a:r>
            <a:r>
              <a:rPr lang="en-US" sz="2400" i="1" dirty="0" smtClean="0"/>
              <a:t>μ</a:t>
            </a:r>
            <a:r>
              <a:rPr lang="en-US" sz="2400" dirty="0" smtClean="0"/>
              <a:t> </a:t>
            </a:r>
            <a:r>
              <a:rPr lang="ar-SA" sz="2400" dirty="0" smtClean="0"/>
              <a:t>وكذلك التباين (</a:t>
            </a:r>
            <a:r>
              <a:rPr lang="en-US" sz="2400" i="1" dirty="0" smtClean="0"/>
              <a:t>variance</a:t>
            </a:r>
            <a:r>
              <a:rPr lang="ar-SA" sz="2400" dirty="0" smtClean="0"/>
              <a:t>)    لتوزيع الإرباح، ونفترض أن المخاطرة تأتي من التباين  في الأرباح والتي صاحبت  القرار الاستثماري لمحفظة المستثمر.</a:t>
            </a:r>
            <a:endParaRPr lang="en-US" sz="2400" dirty="0" smtClean="0"/>
          </a:p>
          <a:p>
            <a:pPr algn="r" rtl="1"/>
            <a:r>
              <a:rPr lang="ar-SA" sz="2400" dirty="0" smtClean="0"/>
              <a:t>ويلاحظ هنا أن وسيلة اختيار المحافظ تفترض أن متخذ القرار متفادي للمخاطرة بمعنى أن منحنى دالة المنفعة </a:t>
            </a:r>
            <a:r>
              <a:rPr lang="en-US" sz="2400" i="1" dirty="0" smtClean="0"/>
              <a:t>Convex</a:t>
            </a:r>
            <a:r>
              <a:rPr lang="en-US" sz="2400" dirty="0" smtClean="0"/>
              <a:t> </a:t>
            </a:r>
            <a:r>
              <a:rPr lang="ar-SA" sz="2400" dirty="0" smtClean="0"/>
              <a:t>وبالتالي منحنيات السواء للقيمة المتوقعة للمنفعة مقعرة </a:t>
            </a:r>
            <a:r>
              <a:rPr lang="en-US" sz="2400" i="1" dirty="0" smtClean="0"/>
              <a:t>Concave</a:t>
            </a:r>
            <a:r>
              <a:rPr lang="ar-SA" sz="2400" dirty="0" smtClean="0"/>
              <a:t> كما هو موضح في الشكل التالي.</a:t>
            </a:r>
            <a:endParaRPr lang="en-US" sz="2400" dirty="0" smtClean="0"/>
          </a:p>
          <a:p>
            <a:pPr algn="r" rtl="1"/>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EAA1BE62-8AC2-4363-A081-E9583FB4B4F2}" type="slidenum">
              <a:rPr lang="en-US" smtClean="0"/>
              <a:pPr>
                <a:defRPr/>
              </a:pPr>
              <a:t>208</a:t>
            </a:fld>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B77BE2B-8083-48F6-A73C-C86950C5214B}" type="slidenum">
              <a:rPr lang="en-US" smtClean="0"/>
              <a:pPr>
                <a:defRPr/>
              </a:pPr>
              <a:t>209</a:t>
            </a:fld>
            <a:endParaRPr lang="en-US" dirty="0"/>
          </a:p>
        </p:txBody>
      </p:sp>
      <p:sp>
        <p:nvSpPr>
          <p:cNvPr id="171012"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71013" name="Rectangle 5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pSp>
        <p:nvGrpSpPr>
          <p:cNvPr id="171014" name="Group 32"/>
          <p:cNvGrpSpPr>
            <a:grpSpLocks noChangeAspect="1"/>
          </p:cNvGrpSpPr>
          <p:nvPr/>
        </p:nvGrpSpPr>
        <p:grpSpPr bwMode="auto">
          <a:xfrm>
            <a:off x="2209800" y="1676400"/>
            <a:ext cx="5257800" cy="3086100"/>
            <a:chOff x="1464" y="1440"/>
            <a:chExt cx="8280" cy="4860"/>
          </a:xfrm>
        </p:grpSpPr>
        <p:sp>
          <p:nvSpPr>
            <p:cNvPr id="171017" name="AutoShape 49"/>
            <p:cNvSpPr>
              <a:spLocks noChangeAspect="1" noChangeArrowheads="1" noTextEdit="1"/>
            </p:cNvSpPr>
            <p:nvPr/>
          </p:nvSpPr>
          <p:spPr bwMode="auto">
            <a:xfrm>
              <a:off x="1464" y="1440"/>
              <a:ext cx="8280" cy="4860"/>
            </a:xfrm>
            <a:prstGeom prst="rect">
              <a:avLst/>
            </a:prstGeom>
            <a:solidFill>
              <a:srgbClr val="DDFFFF"/>
            </a:solidFill>
            <a:ln w="9525">
              <a:solidFill>
                <a:srgbClr val="000000"/>
              </a:solidFill>
              <a:miter lim="800000"/>
              <a:headEnd/>
              <a:tailEnd/>
            </a:ln>
          </p:spPr>
          <p:txBody>
            <a:bodyPr/>
            <a:lstStyle/>
            <a:p>
              <a:endParaRPr lang="en-US"/>
            </a:p>
          </p:txBody>
        </p:sp>
        <p:sp>
          <p:nvSpPr>
            <p:cNvPr id="171018" name="Line 48"/>
            <p:cNvSpPr>
              <a:spLocks noChangeShapeType="1"/>
            </p:cNvSpPr>
            <p:nvPr/>
          </p:nvSpPr>
          <p:spPr bwMode="auto">
            <a:xfrm>
              <a:off x="2904" y="1800"/>
              <a:ext cx="0" cy="3780"/>
            </a:xfrm>
            <a:prstGeom prst="line">
              <a:avLst/>
            </a:prstGeom>
            <a:noFill/>
            <a:ln w="15875">
              <a:solidFill>
                <a:srgbClr val="000000"/>
              </a:solidFill>
              <a:round/>
              <a:headEnd type="triangle" w="med" len="med"/>
              <a:tailEnd/>
            </a:ln>
          </p:spPr>
          <p:txBody>
            <a:bodyPr/>
            <a:lstStyle/>
            <a:p>
              <a:endParaRPr lang="en-US"/>
            </a:p>
          </p:txBody>
        </p:sp>
        <p:sp>
          <p:nvSpPr>
            <p:cNvPr id="171019" name="Line 47"/>
            <p:cNvSpPr>
              <a:spLocks noChangeShapeType="1"/>
            </p:cNvSpPr>
            <p:nvPr/>
          </p:nvSpPr>
          <p:spPr bwMode="auto">
            <a:xfrm>
              <a:off x="2904" y="5580"/>
              <a:ext cx="5760" cy="1"/>
            </a:xfrm>
            <a:prstGeom prst="line">
              <a:avLst/>
            </a:prstGeom>
            <a:noFill/>
            <a:ln w="19050">
              <a:solidFill>
                <a:srgbClr val="000000"/>
              </a:solidFill>
              <a:round/>
              <a:headEnd/>
              <a:tailEnd type="triangle" w="med" len="med"/>
            </a:ln>
          </p:spPr>
          <p:txBody>
            <a:bodyPr/>
            <a:lstStyle/>
            <a:p>
              <a:endParaRPr lang="en-US"/>
            </a:p>
          </p:txBody>
        </p:sp>
        <p:sp>
          <p:nvSpPr>
            <p:cNvPr id="171020" name="Arc 46"/>
            <p:cNvSpPr>
              <a:spLocks/>
            </p:cNvSpPr>
            <p:nvPr/>
          </p:nvSpPr>
          <p:spPr bwMode="auto">
            <a:xfrm rot="6862570">
              <a:off x="3111" y="2804"/>
              <a:ext cx="3188" cy="2461"/>
            </a:xfrm>
            <a:custGeom>
              <a:avLst/>
              <a:gdLst>
                <a:gd name="T0" fmla="*/ 0 w 30729"/>
                <a:gd name="T1" fmla="*/ 0 h 21600"/>
                <a:gd name="T2" fmla="*/ 0 w 30729"/>
                <a:gd name="T3" fmla="*/ 0 h 21600"/>
                <a:gd name="T4" fmla="*/ 0 w 30729"/>
                <a:gd name="T5" fmla="*/ 0 h 21600"/>
                <a:gd name="T6" fmla="*/ 0 60000 65536"/>
                <a:gd name="T7" fmla="*/ 0 60000 65536"/>
                <a:gd name="T8" fmla="*/ 0 60000 65536"/>
                <a:gd name="T9" fmla="*/ 0 w 30729"/>
                <a:gd name="T10" fmla="*/ 0 h 21600"/>
                <a:gd name="T11" fmla="*/ 30729 w 30729"/>
                <a:gd name="T12" fmla="*/ 21600 h 21600"/>
              </a:gdLst>
              <a:ahLst/>
              <a:cxnLst>
                <a:cxn ang="T6">
                  <a:pos x="T0" y="T1"/>
                </a:cxn>
                <a:cxn ang="T7">
                  <a:pos x="T2" y="T3"/>
                </a:cxn>
                <a:cxn ang="T8">
                  <a:pos x="T4" y="T5"/>
                </a:cxn>
              </a:cxnLst>
              <a:rect l="T9" t="T10" r="T11" b="T12"/>
              <a:pathLst>
                <a:path w="30729" h="21600" fill="none" extrusionOk="0">
                  <a:moveTo>
                    <a:pt x="-1" y="2023"/>
                  </a:moveTo>
                  <a:cubicBezTo>
                    <a:pt x="2858" y="690"/>
                    <a:pt x="5974" y="-1"/>
                    <a:pt x="9129" y="0"/>
                  </a:cubicBezTo>
                  <a:cubicBezTo>
                    <a:pt x="21058" y="0"/>
                    <a:pt x="30729" y="9670"/>
                    <a:pt x="30729" y="21600"/>
                  </a:cubicBezTo>
                </a:path>
                <a:path w="30729" h="21600" stroke="0" extrusionOk="0">
                  <a:moveTo>
                    <a:pt x="-1" y="2023"/>
                  </a:moveTo>
                  <a:cubicBezTo>
                    <a:pt x="2858" y="690"/>
                    <a:pt x="5974" y="-1"/>
                    <a:pt x="9129" y="0"/>
                  </a:cubicBezTo>
                  <a:cubicBezTo>
                    <a:pt x="21058" y="0"/>
                    <a:pt x="30729" y="9670"/>
                    <a:pt x="30729" y="21600"/>
                  </a:cubicBezTo>
                  <a:lnTo>
                    <a:pt x="9129" y="21600"/>
                  </a:lnTo>
                  <a:close/>
                </a:path>
              </a:pathLst>
            </a:custGeom>
            <a:noFill/>
            <a:ln w="9525">
              <a:solidFill>
                <a:srgbClr val="0000FF"/>
              </a:solidFill>
              <a:prstDash val="dash"/>
              <a:round/>
              <a:headEnd type="oval" w="med" len="med"/>
              <a:tailEnd type="oval" w="med" len="med"/>
            </a:ln>
          </p:spPr>
          <p:txBody>
            <a:bodyPr/>
            <a:lstStyle/>
            <a:p>
              <a:endParaRPr lang="en-US"/>
            </a:p>
          </p:txBody>
        </p:sp>
        <p:sp>
          <p:nvSpPr>
            <p:cNvPr id="171021" name="Arc 45"/>
            <p:cNvSpPr>
              <a:spLocks/>
            </p:cNvSpPr>
            <p:nvPr/>
          </p:nvSpPr>
          <p:spPr bwMode="auto">
            <a:xfrm flipH="1">
              <a:off x="2904" y="2700"/>
              <a:ext cx="4320" cy="2885"/>
            </a:xfrm>
            <a:custGeom>
              <a:avLst/>
              <a:gdLst>
                <a:gd name="T0" fmla="*/ 0 w 43200"/>
                <a:gd name="T1" fmla="*/ 0 h 34677"/>
                <a:gd name="T2" fmla="*/ 0 w 43200"/>
                <a:gd name="T3" fmla="*/ 0 h 34677"/>
                <a:gd name="T4" fmla="*/ 0 w 43200"/>
                <a:gd name="T5" fmla="*/ 0 h 34677"/>
                <a:gd name="T6" fmla="*/ 0 60000 65536"/>
                <a:gd name="T7" fmla="*/ 0 60000 65536"/>
                <a:gd name="T8" fmla="*/ 0 60000 65536"/>
                <a:gd name="T9" fmla="*/ 0 w 43200"/>
                <a:gd name="T10" fmla="*/ 0 h 34677"/>
                <a:gd name="T11" fmla="*/ 43200 w 43200"/>
                <a:gd name="T12" fmla="*/ 34677 h 34677"/>
              </a:gdLst>
              <a:ahLst/>
              <a:cxnLst>
                <a:cxn ang="T6">
                  <a:pos x="T0" y="T1"/>
                </a:cxn>
                <a:cxn ang="T7">
                  <a:pos x="T2" y="T3"/>
                </a:cxn>
                <a:cxn ang="T8">
                  <a:pos x="T4" y="T5"/>
                </a:cxn>
              </a:cxnLst>
              <a:rect l="T9" t="T10" r="T11" b="T12"/>
              <a:pathLst>
                <a:path w="43200" h="34677" fill="none" extrusionOk="0">
                  <a:moveTo>
                    <a:pt x="4408" y="34677"/>
                  </a:moveTo>
                  <a:cubicBezTo>
                    <a:pt x="1548" y="30917"/>
                    <a:pt x="0" y="26323"/>
                    <a:pt x="0" y="21600"/>
                  </a:cubicBezTo>
                  <a:cubicBezTo>
                    <a:pt x="0" y="9670"/>
                    <a:pt x="9670" y="0"/>
                    <a:pt x="21600" y="0"/>
                  </a:cubicBezTo>
                  <a:cubicBezTo>
                    <a:pt x="33529" y="-1"/>
                    <a:pt x="43199" y="9670"/>
                    <a:pt x="43200" y="21599"/>
                  </a:cubicBezTo>
                </a:path>
                <a:path w="43200" h="34677" stroke="0" extrusionOk="0">
                  <a:moveTo>
                    <a:pt x="4408" y="34677"/>
                  </a:moveTo>
                  <a:cubicBezTo>
                    <a:pt x="1548" y="30917"/>
                    <a:pt x="0" y="26323"/>
                    <a:pt x="0" y="21600"/>
                  </a:cubicBezTo>
                  <a:cubicBezTo>
                    <a:pt x="0" y="9670"/>
                    <a:pt x="9670" y="0"/>
                    <a:pt x="21600" y="0"/>
                  </a:cubicBezTo>
                  <a:cubicBezTo>
                    <a:pt x="33529" y="-1"/>
                    <a:pt x="43199" y="9670"/>
                    <a:pt x="43200" y="21599"/>
                  </a:cubicBezTo>
                  <a:lnTo>
                    <a:pt x="21600" y="21600"/>
                  </a:lnTo>
                  <a:close/>
                </a:path>
              </a:pathLst>
            </a:custGeom>
            <a:noFill/>
            <a:ln w="19050">
              <a:solidFill>
                <a:srgbClr val="800000"/>
              </a:solidFill>
              <a:round/>
              <a:headEnd type="oval" w="med" len="med"/>
              <a:tailEnd type="oval" w="med" len="med"/>
            </a:ln>
          </p:spPr>
          <p:txBody>
            <a:bodyPr/>
            <a:lstStyle/>
            <a:p>
              <a:endParaRPr lang="en-US"/>
            </a:p>
          </p:txBody>
        </p:sp>
        <p:sp>
          <p:nvSpPr>
            <p:cNvPr id="171022" name="Arc 44"/>
            <p:cNvSpPr>
              <a:spLocks/>
            </p:cNvSpPr>
            <p:nvPr/>
          </p:nvSpPr>
          <p:spPr bwMode="auto">
            <a:xfrm rot="6862570">
              <a:off x="2922" y="2602"/>
              <a:ext cx="2700" cy="2146"/>
            </a:xfrm>
            <a:custGeom>
              <a:avLst/>
              <a:gdLst>
                <a:gd name="T0" fmla="*/ 0 w 30702"/>
                <a:gd name="T1" fmla="*/ 0 h 21600"/>
                <a:gd name="T2" fmla="*/ 0 w 30702"/>
                <a:gd name="T3" fmla="*/ 0 h 21600"/>
                <a:gd name="T4" fmla="*/ 0 w 30702"/>
                <a:gd name="T5" fmla="*/ 0 h 21600"/>
                <a:gd name="T6" fmla="*/ 0 60000 65536"/>
                <a:gd name="T7" fmla="*/ 0 60000 65536"/>
                <a:gd name="T8" fmla="*/ 0 60000 65536"/>
                <a:gd name="T9" fmla="*/ 0 w 30702"/>
                <a:gd name="T10" fmla="*/ 0 h 21600"/>
                <a:gd name="T11" fmla="*/ 30702 w 30702"/>
                <a:gd name="T12" fmla="*/ 21600 h 21600"/>
              </a:gdLst>
              <a:ahLst/>
              <a:cxnLst>
                <a:cxn ang="T6">
                  <a:pos x="T0" y="T1"/>
                </a:cxn>
                <a:cxn ang="T7">
                  <a:pos x="T2" y="T3"/>
                </a:cxn>
                <a:cxn ang="T8">
                  <a:pos x="T4" y="T5"/>
                </a:cxn>
              </a:cxnLst>
              <a:rect l="T9" t="T10" r="T11" b="T12"/>
              <a:pathLst>
                <a:path w="30702" h="21600" fill="none" extrusionOk="0">
                  <a:moveTo>
                    <a:pt x="-1" y="2023"/>
                  </a:moveTo>
                  <a:cubicBezTo>
                    <a:pt x="2858" y="690"/>
                    <a:pt x="5974" y="-1"/>
                    <a:pt x="9129" y="0"/>
                  </a:cubicBezTo>
                  <a:cubicBezTo>
                    <a:pt x="20639" y="0"/>
                    <a:pt x="30128" y="9026"/>
                    <a:pt x="30702" y="20522"/>
                  </a:cubicBezTo>
                </a:path>
                <a:path w="30702" h="21600" stroke="0" extrusionOk="0">
                  <a:moveTo>
                    <a:pt x="-1" y="2023"/>
                  </a:moveTo>
                  <a:cubicBezTo>
                    <a:pt x="2858" y="690"/>
                    <a:pt x="5974" y="-1"/>
                    <a:pt x="9129" y="0"/>
                  </a:cubicBezTo>
                  <a:cubicBezTo>
                    <a:pt x="20639" y="0"/>
                    <a:pt x="30128" y="9026"/>
                    <a:pt x="30702" y="20522"/>
                  </a:cubicBezTo>
                  <a:lnTo>
                    <a:pt x="9129" y="21600"/>
                  </a:lnTo>
                  <a:close/>
                </a:path>
              </a:pathLst>
            </a:custGeom>
            <a:noFill/>
            <a:ln w="9525">
              <a:solidFill>
                <a:srgbClr val="0000FF"/>
              </a:solidFill>
              <a:prstDash val="dash"/>
              <a:round/>
              <a:headEnd type="oval" w="med" len="med"/>
              <a:tailEnd/>
            </a:ln>
          </p:spPr>
          <p:txBody>
            <a:bodyPr/>
            <a:lstStyle/>
            <a:p>
              <a:endParaRPr lang="en-US"/>
            </a:p>
          </p:txBody>
        </p:sp>
        <p:sp>
          <p:nvSpPr>
            <p:cNvPr id="171023" name="Text Box 43"/>
            <p:cNvSpPr txBox="1">
              <a:spLocks noChangeArrowheads="1"/>
            </p:cNvSpPr>
            <p:nvPr/>
          </p:nvSpPr>
          <p:spPr bwMode="auto">
            <a:xfrm>
              <a:off x="1824" y="3240"/>
              <a:ext cx="840" cy="1800"/>
            </a:xfrm>
            <a:prstGeom prst="rect">
              <a:avLst/>
            </a:prstGeom>
            <a:noFill/>
            <a:ln w="9525">
              <a:noFill/>
              <a:miter lim="800000"/>
              <a:headEnd/>
              <a:tailEnd/>
            </a:ln>
          </p:spPr>
          <p:txBody>
            <a:bodyPr/>
            <a:lstStyle/>
            <a:p>
              <a:pPr eaLnBrk="0" hangingPunct="0"/>
              <a:r>
                <a:rPr lang="en-US" sz="1000" b="1" i="1" dirty="0" smtClean="0">
                  <a:cs typeface="Times New Roman" pitchFamily="18" charset="0"/>
                </a:rPr>
                <a:t>E</a:t>
              </a:r>
              <a:r>
                <a:rPr lang="ar-SA" sz="1000" b="1" i="1" dirty="0" smtClean="0">
                  <a:cs typeface="Times New Roman" pitchFamily="18" charset="0"/>
                </a:rPr>
                <a:t>)</a:t>
              </a:r>
              <a:r>
                <a:rPr lang="en-US" sz="1000" b="1" i="1" dirty="0" smtClean="0">
                  <a:latin typeface="Symbol" pitchFamily="18" charset="2"/>
                  <a:cs typeface="Times New Roman" pitchFamily="18" charset="0"/>
                </a:rPr>
                <a:t> m</a:t>
              </a:r>
              <a:r>
                <a:rPr lang="ar-SA" sz="1000" b="1" i="1" dirty="0" smtClean="0">
                  <a:latin typeface="Symbol" pitchFamily="18" charset="2"/>
                  <a:cs typeface="Times New Roman" pitchFamily="18" charset="0"/>
                </a:rPr>
                <a:t>(</a:t>
              </a:r>
              <a:r>
                <a:rPr lang="ar-SA" sz="1000" b="1" dirty="0" smtClean="0">
                  <a:cs typeface="Times New Roman" pitchFamily="18" charset="0"/>
                </a:rPr>
                <a:t> </a:t>
              </a:r>
              <a:r>
                <a:rPr lang="ar-SA" sz="1000" b="1" dirty="0">
                  <a:cs typeface="Times New Roman" pitchFamily="18" charset="0"/>
                </a:rPr>
                <a:t>القيمة </a:t>
              </a:r>
              <a:r>
                <a:rPr lang="ar-SA" sz="1000" b="1" dirty="0" smtClean="0">
                  <a:cs typeface="Times New Roman" pitchFamily="18" charset="0"/>
                </a:rPr>
                <a:t>المتوقعة</a:t>
              </a:r>
              <a:endParaRPr lang="en-US" dirty="0"/>
            </a:p>
          </p:txBody>
        </p:sp>
        <p:sp>
          <p:nvSpPr>
            <p:cNvPr id="171024" name="Text Box 42"/>
            <p:cNvSpPr txBox="1">
              <a:spLocks noChangeArrowheads="1"/>
            </p:cNvSpPr>
            <p:nvPr/>
          </p:nvSpPr>
          <p:spPr bwMode="auto">
            <a:xfrm>
              <a:off x="3624" y="4860"/>
              <a:ext cx="2700" cy="360"/>
            </a:xfrm>
            <a:prstGeom prst="rect">
              <a:avLst/>
            </a:prstGeom>
            <a:noFill/>
            <a:ln w="9525">
              <a:noFill/>
              <a:miter lim="800000"/>
              <a:headEnd/>
              <a:tailEnd/>
            </a:ln>
          </p:spPr>
          <p:txBody>
            <a:bodyPr/>
            <a:lstStyle/>
            <a:p>
              <a:pPr algn="r" rtl="1" eaLnBrk="0" hangingPunct="0"/>
              <a:r>
                <a:rPr lang="ar-SA" sz="1000" b="1" i="1">
                  <a:cs typeface="Times New Roman" pitchFamily="18" charset="0"/>
                </a:rPr>
                <a:t>مجموعة الخيارات أو الخطط الكفؤة</a:t>
              </a:r>
              <a:endParaRPr lang="ar-SA"/>
            </a:p>
          </p:txBody>
        </p:sp>
        <p:sp>
          <p:nvSpPr>
            <p:cNvPr id="171025" name="Text Box 41"/>
            <p:cNvSpPr txBox="1">
              <a:spLocks noChangeArrowheads="1"/>
            </p:cNvSpPr>
            <p:nvPr/>
          </p:nvSpPr>
          <p:spPr bwMode="auto">
            <a:xfrm>
              <a:off x="2364" y="5400"/>
              <a:ext cx="540" cy="360"/>
            </a:xfrm>
            <a:prstGeom prst="rect">
              <a:avLst/>
            </a:prstGeom>
            <a:noFill/>
            <a:ln w="9525">
              <a:noFill/>
              <a:miter lim="800000"/>
              <a:headEnd/>
              <a:tailEnd/>
            </a:ln>
          </p:spPr>
          <p:txBody>
            <a:bodyPr/>
            <a:lstStyle/>
            <a:p>
              <a:pPr algn="r" rtl="1" eaLnBrk="0" hangingPunct="0"/>
              <a:r>
                <a:rPr lang="en-US" sz="1200">
                  <a:cs typeface="Times New Roman" pitchFamily="18" charset="0"/>
                </a:rPr>
                <a:t>0</a:t>
              </a:r>
              <a:endParaRPr lang="en-US"/>
            </a:p>
          </p:txBody>
        </p:sp>
        <p:sp>
          <p:nvSpPr>
            <p:cNvPr id="171026" name="Text Box 40"/>
            <p:cNvSpPr txBox="1">
              <a:spLocks noChangeArrowheads="1"/>
            </p:cNvSpPr>
            <p:nvPr/>
          </p:nvSpPr>
          <p:spPr bwMode="auto">
            <a:xfrm>
              <a:off x="3384" y="2700"/>
              <a:ext cx="540" cy="540"/>
            </a:xfrm>
            <a:prstGeom prst="rect">
              <a:avLst/>
            </a:prstGeom>
            <a:noFill/>
            <a:ln w="9525">
              <a:noFill/>
              <a:miter lim="800000"/>
              <a:headEnd/>
              <a:tailEnd/>
            </a:ln>
          </p:spPr>
          <p:txBody>
            <a:bodyPr/>
            <a:lstStyle/>
            <a:p>
              <a:pPr algn="r" rtl="1" eaLnBrk="0" hangingPunct="0"/>
              <a:r>
                <a:rPr lang="en-US" sz="1200" b="1">
                  <a:cs typeface="Times New Roman" pitchFamily="18" charset="0"/>
                </a:rPr>
                <a:t>P</a:t>
              </a:r>
              <a:endParaRPr lang="en-US"/>
            </a:p>
          </p:txBody>
        </p:sp>
        <p:sp>
          <p:nvSpPr>
            <p:cNvPr id="171027" name="Text Box 39"/>
            <p:cNvSpPr txBox="1">
              <a:spLocks noChangeArrowheads="1"/>
            </p:cNvSpPr>
            <p:nvPr/>
          </p:nvSpPr>
          <p:spPr bwMode="auto">
            <a:xfrm>
              <a:off x="6144" y="2700"/>
              <a:ext cx="540" cy="360"/>
            </a:xfrm>
            <a:prstGeom prst="rect">
              <a:avLst/>
            </a:prstGeom>
            <a:noFill/>
            <a:ln w="9525">
              <a:noFill/>
              <a:miter lim="800000"/>
              <a:headEnd/>
              <a:tailEnd/>
            </a:ln>
          </p:spPr>
          <p:txBody>
            <a:bodyPr/>
            <a:lstStyle/>
            <a:p>
              <a:pPr algn="r" rtl="1" eaLnBrk="0" hangingPunct="0"/>
              <a:r>
                <a:rPr lang="en-US" sz="800" b="1" i="1">
                  <a:cs typeface="Times New Roman" pitchFamily="18" charset="0"/>
                </a:rPr>
                <a:t>U</a:t>
              </a:r>
              <a:r>
                <a:rPr lang="en-US" sz="800" b="1" i="1" baseline="-30000">
                  <a:cs typeface="Times New Roman" pitchFamily="18" charset="0"/>
                </a:rPr>
                <a:t>1</a:t>
              </a:r>
              <a:endParaRPr lang="en-US"/>
            </a:p>
          </p:txBody>
        </p:sp>
        <p:sp>
          <p:nvSpPr>
            <p:cNvPr id="171028" name="Text Box 38"/>
            <p:cNvSpPr txBox="1">
              <a:spLocks noChangeArrowheads="1"/>
            </p:cNvSpPr>
            <p:nvPr/>
          </p:nvSpPr>
          <p:spPr bwMode="auto">
            <a:xfrm>
              <a:off x="5424" y="2520"/>
              <a:ext cx="540" cy="360"/>
            </a:xfrm>
            <a:prstGeom prst="rect">
              <a:avLst/>
            </a:prstGeom>
            <a:noFill/>
            <a:ln w="9525">
              <a:noFill/>
              <a:miter lim="800000"/>
              <a:headEnd/>
              <a:tailEnd/>
            </a:ln>
          </p:spPr>
          <p:txBody>
            <a:bodyPr/>
            <a:lstStyle/>
            <a:p>
              <a:pPr algn="r" rtl="1" eaLnBrk="0" hangingPunct="0"/>
              <a:r>
                <a:rPr lang="en-US" sz="800" b="1" i="1">
                  <a:cs typeface="Times New Roman" pitchFamily="18" charset="0"/>
                </a:rPr>
                <a:t>U</a:t>
              </a:r>
              <a:r>
                <a:rPr lang="en-US" sz="800" b="1" i="1" baseline="-30000">
                  <a:cs typeface="Times New Roman" pitchFamily="18" charset="0"/>
                </a:rPr>
                <a:t>2</a:t>
              </a:r>
              <a:endParaRPr lang="en-US"/>
            </a:p>
          </p:txBody>
        </p:sp>
        <p:sp>
          <p:nvSpPr>
            <p:cNvPr id="171029" name="Text Box 37"/>
            <p:cNvSpPr txBox="1">
              <a:spLocks noChangeArrowheads="1"/>
            </p:cNvSpPr>
            <p:nvPr/>
          </p:nvSpPr>
          <p:spPr bwMode="auto">
            <a:xfrm>
              <a:off x="2544" y="4320"/>
              <a:ext cx="420" cy="720"/>
            </a:xfrm>
            <a:prstGeom prst="rect">
              <a:avLst/>
            </a:prstGeom>
            <a:noFill/>
            <a:ln w="9525">
              <a:noFill/>
              <a:miter lim="800000"/>
              <a:headEnd/>
              <a:tailEnd/>
            </a:ln>
          </p:spPr>
          <p:txBody>
            <a:bodyPr/>
            <a:lstStyle/>
            <a:p>
              <a:pPr algn="r" rtl="1" eaLnBrk="0" hangingPunct="0"/>
              <a:r>
                <a:rPr lang="en-US" sz="900" i="1">
                  <a:cs typeface="Times New Roman" pitchFamily="18" charset="0"/>
                </a:rPr>
                <a:t>A</a:t>
              </a:r>
              <a:endParaRPr lang="en-US"/>
            </a:p>
          </p:txBody>
        </p:sp>
        <p:sp>
          <p:nvSpPr>
            <p:cNvPr id="171030" name="Text Box 36"/>
            <p:cNvSpPr txBox="1">
              <a:spLocks noChangeArrowheads="1"/>
            </p:cNvSpPr>
            <p:nvPr/>
          </p:nvSpPr>
          <p:spPr bwMode="auto">
            <a:xfrm>
              <a:off x="7584" y="3420"/>
              <a:ext cx="1620" cy="360"/>
            </a:xfrm>
            <a:prstGeom prst="rect">
              <a:avLst/>
            </a:prstGeom>
            <a:noFill/>
            <a:ln w="9525">
              <a:noFill/>
              <a:miter lim="800000"/>
              <a:headEnd/>
              <a:tailEnd/>
            </a:ln>
          </p:spPr>
          <p:txBody>
            <a:bodyPr/>
            <a:lstStyle/>
            <a:p>
              <a:pPr algn="r" rtl="1" eaLnBrk="0" hangingPunct="0"/>
              <a:r>
                <a:rPr lang="en-US" sz="1100" i="1">
                  <a:cs typeface="Times New Roman" pitchFamily="18" charset="0"/>
                </a:rPr>
                <a:t>E-V Frontier</a:t>
              </a:r>
              <a:endParaRPr lang="en-US"/>
            </a:p>
          </p:txBody>
        </p:sp>
        <p:sp>
          <p:nvSpPr>
            <p:cNvPr id="171031" name="Text Box 35"/>
            <p:cNvSpPr txBox="1">
              <a:spLocks noChangeArrowheads="1"/>
            </p:cNvSpPr>
            <p:nvPr/>
          </p:nvSpPr>
          <p:spPr bwMode="auto">
            <a:xfrm>
              <a:off x="4464" y="1620"/>
              <a:ext cx="540" cy="360"/>
            </a:xfrm>
            <a:prstGeom prst="rect">
              <a:avLst/>
            </a:prstGeom>
            <a:noFill/>
            <a:ln w="9525">
              <a:noFill/>
              <a:miter lim="800000"/>
              <a:headEnd/>
              <a:tailEnd/>
            </a:ln>
          </p:spPr>
          <p:txBody>
            <a:bodyPr/>
            <a:lstStyle/>
            <a:p>
              <a:pPr algn="r" rtl="1" eaLnBrk="0" hangingPunct="0"/>
              <a:r>
                <a:rPr lang="en-US" sz="800" b="1" i="1">
                  <a:cs typeface="Times New Roman" pitchFamily="18" charset="0"/>
                </a:rPr>
                <a:t>U</a:t>
              </a:r>
              <a:r>
                <a:rPr lang="en-US" sz="800" b="1" i="1" baseline="-30000">
                  <a:cs typeface="Times New Roman" pitchFamily="18" charset="0"/>
                </a:rPr>
                <a:t>3</a:t>
              </a:r>
              <a:endParaRPr lang="en-US"/>
            </a:p>
          </p:txBody>
        </p:sp>
        <p:sp>
          <p:nvSpPr>
            <p:cNvPr id="171032" name="Text Box 34"/>
            <p:cNvSpPr txBox="1">
              <a:spLocks noChangeArrowheads="1"/>
            </p:cNvSpPr>
            <p:nvPr/>
          </p:nvSpPr>
          <p:spPr bwMode="auto">
            <a:xfrm>
              <a:off x="7584" y="5040"/>
              <a:ext cx="1680" cy="360"/>
            </a:xfrm>
            <a:prstGeom prst="rect">
              <a:avLst/>
            </a:prstGeom>
            <a:solidFill>
              <a:srgbClr val="D5FFFF"/>
            </a:solidFill>
            <a:ln w="9525">
              <a:noFill/>
              <a:miter lim="800000"/>
              <a:headEnd/>
              <a:tailEnd/>
            </a:ln>
          </p:spPr>
          <p:txBody>
            <a:bodyPr/>
            <a:lstStyle/>
            <a:p>
              <a:pPr algn="r" rtl="1" eaLnBrk="0" hangingPunct="0"/>
              <a:r>
                <a:rPr lang="en-US" sz="1100" b="1">
                  <a:cs typeface="Times New Roman" pitchFamily="18" charset="0"/>
                </a:rPr>
                <a:t>V</a:t>
              </a:r>
              <a:r>
                <a:rPr lang="ar-SA" sz="1100" b="1">
                  <a:cs typeface="Times New Roman" pitchFamily="18" charset="0"/>
                </a:rPr>
                <a:t>: </a:t>
              </a:r>
              <a:r>
                <a:rPr lang="ar-SA" sz="1100" b="1">
                  <a:latin typeface="Symbol" pitchFamily="18" charset="2"/>
                  <a:cs typeface="Times New Roman" pitchFamily="18" charset="0"/>
                </a:rPr>
                <a:t>التباين    </a:t>
              </a:r>
              <a:r>
                <a:rPr lang="en-US" sz="1100" b="1">
                  <a:latin typeface="Symbol" pitchFamily="18" charset="2"/>
                  <a:cs typeface="Times New Roman" pitchFamily="18" charset="0"/>
                </a:rPr>
                <a:t>s</a:t>
              </a:r>
              <a:r>
                <a:rPr lang="en-US" sz="1100" b="1" baseline="30000">
                  <a:latin typeface="Symbol" pitchFamily="18" charset="2"/>
                  <a:cs typeface="Times New Roman" pitchFamily="18" charset="0"/>
                </a:rPr>
                <a:t>2</a:t>
              </a:r>
              <a:endParaRPr lang="ar-SA"/>
            </a:p>
          </p:txBody>
        </p:sp>
        <p:sp>
          <p:nvSpPr>
            <p:cNvPr id="171033" name="Line 33"/>
            <p:cNvSpPr>
              <a:spLocks noChangeShapeType="1"/>
            </p:cNvSpPr>
            <p:nvPr/>
          </p:nvSpPr>
          <p:spPr bwMode="auto">
            <a:xfrm flipH="1">
              <a:off x="7104" y="3600"/>
              <a:ext cx="360" cy="0"/>
            </a:xfrm>
            <a:prstGeom prst="line">
              <a:avLst/>
            </a:prstGeom>
            <a:noFill/>
            <a:ln w="9525">
              <a:solidFill>
                <a:srgbClr val="000000"/>
              </a:solidFill>
              <a:round/>
              <a:headEnd/>
              <a:tailEnd type="triangle" w="med" len="med"/>
            </a:ln>
          </p:spPr>
          <p:txBody>
            <a:bodyPr/>
            <a:lstStyle/>
            <a:p>
              <a:endParaRPr lang="en-US"/>
            </a:p>
          </p:txBody>
        </p:sp>
      </p:grpSp>
      <p:sp>
        <p:nvSpPr>
          <p:cNvPr id="171015" name="Arc 61"/>
          <p:cNvSpPr>
            <a:spLocks/>
          </p:cNvSpPr>
          <p:nvPr/>
        </p:nvSpPr>
        <p:spPr bwMode="auto">
          <a:xfrm rot="6862570">
            <a:off x="2998788" y="1857375"/>
            <a:ext cx="1320800" cy="911225"/>
          </a:xfrm>
          <a:custGeom>
            <a:avLst/>
            <a:gdLst>
              <a:gd name="T0" fmla="*/ 2147483647 w 20750"/>
              <a:gd name="T1" fmla="*/ 0 h 21518"/>
              <a:gd name="T2" fmla="*/ 2147483647 w 20750"/>
              <a:gd name="T3" fmla="*/ 2147483647 h 21518"/>
              <a:gd name="T4" fmla="*/ 0 w 20750"/>
              <a:gd name="T5" fmla="*/ 2147483647 h 21518"/>
              <a:gd name="T6" fmla="*/ 0 60000 65536"/>
              <a:gd name="T7" fmla="*/ 0 60000 65536"/>
              <a:gd name="T8" fmla="*/ 0 60000 65536"/>
              <a:gd name="T9" fmla="*/ 0 w 20750"/>
              <a:gd name="T10" fmla="*/ 0 h 21518"/>
              <a:gd name="T11" fmla="*/ 20750 w 20750"/>
              <a:gd name="T12" fmla="*/ 21518 h 21518"/>
            </a:gdLst>
            <a:ahLst/>
            <a:cxnLst>
              <a:cxn ang="T6">
                <a:pos x="T0" y="T1"/>
              </a:cxn>
              <a:cxn ang="T7">
                <a:pos x="T2" y="T3"/>
              </a:cxn>
              <a:cxn ang="T8">
                <a:pos x="T4" y="T5"/>
              </a:cxn>
            </a:cxnLst>
            <a:rect l="T9" t="T10" r="T11" b="T12"/>
            <a:pathLst>
              <a:path w="20750" h="21518" fill="none" extrusionOk="0">
                <a:moveTo>
                  <a:pt x="1881" y="0"/>
                </a:moveTo>
                <a:cubicBezTo>
                  <a:pt x="10772" y="777"/>
                  <a:pt x="18270" y="6943"/>
                  <a:pt x="20749" y="15517"/>
                </a:cubicBezTo>
              </a:path>
              <a:path w="20750" h="21518" stroke="0" extrusionOk="0">
                <a:moveTo>
                  <a:pt x="1881" y="0"/>
                </a:moveTo>
                <a:cubicBezTo>
                  <a:pt x="10772" y="777"/>
                  <a:pt x="18270" y="6943"/>
                  <a:pt x="20749" y="15517"/>
                </a:cubicBezTo>
                <a:lnTo>
                  <a:pt x="0" y="21518"/>
                </a:lnTo>
                <a:close/>
              </a:path>
            </a:pathLst>
          </a:custGeom>
          <a:noFill/>
          <a:ln w="12700">
            <a:solidFill>
              <a:srgbClr val="003300"/>
            </a:solidFill>
            <a:round/>
            <a:headEnd/>
            <a:tailEnd/>
          </a:ln>
        </p:spPr>
        <p:txBody>
          <a:bodyPr/>
          <a:lstStyle/>
          <a:p>
            <a:endParaRPr lang="en-US"/>
          </a:p>
        </p:txBody>
      </p:sp>
      <p:sp>
        <p:nvSpPr>
          <p:cNvPr id="171016" name="Rectangle 45"/>
          <p:cNvSpPr>
            <a:spLocks noChangeArrowheads="1"/>
          </p:cNvSpPr>
          <p:nvPr/>
        </p:nvSpPr>
        <p:spPr bwMode="auto">
          <a:xfrm>
            <a:off x="304800" y="4953000"/>
            <a:ext cx="8610600" cy="708025"/>
          </a:xfrm>
          <a:prstGeom prst="rect">
            <a:avLst/>
          </a:prstGeom>
          <a:noFill/>
          <a:ln w="9525">
            <a:noFill/>
            <a:miter lim="800000"/>
            <a:headEnd/>
            <a:tailEnd/>
          </a:ln>
        </p:spPr>
        <p:txBody>
          <a:bodyPr>
            <a:spAutoFit/>
          </a:bodyPr>
          <a:lstStyle/>
          <a:p>
            <a:pPr algn="r" rtl="1"/>
            <a:r>
              <a:rPr lang="ar-SA" sz="2000"/>
              <a:t>تـختار الـمجموعات الـكفؤة التي تحقق أكـبر منفعة مـتوقعة ممكنة لـمتخذ القرار وهنا الخيار الأمثل هو عند النقطة </a:t>
            </a:r>
            <a:r>
              <a:rPr lang="en-US" sz="2000" i="1"/>
              <a:t>P</a:t>
            </a:r>
            <a:r>
              <a:rPr lang="en-US" sz="2000"/>
              <a:t> </a:t>
            </a:r>
            <a:r>
              <a:rPr lang="ar-SA" sz="2000"/>
              <a:t>أو نقطة تماس أحد منحنيات السواء للمنفعة المتوقعة </a:t>
            </a:r>
            <a:r>
              <a:rPr lang="en-US" sz="2000"/>
              <a:t>U</a:t>
            </a:r>
            <a:r>
              <a:rPr lang="ar-SA" sz="2000"/>
              <a:t> مع </a:t>
            </a:r>
            <a:r>
              <a:rPr lang="en-US" sz="2000" i="1"/>
              <a:t>Frontier</a:t>
            </a:r>
            <a:r>
              <a:rPr lang="ar-SA" sz="2000"/>
              <a:t> (</a:t>
            </a:r>
            <a:r>
              <a:rPr lang="en-US" sz="2000" i="1"/>
              <a:t>E</a:t>
            </a:r>
            <a:r>
              <a:rPr lang="en-US" sz="2000"/>
              <a:t>-</a:t>
            </a:r>
            <a:r>
              <a:rPr lang="en-US" sz="2000" i="1"/>
              <a:t>V</a:t>
            </a:r>
            <a:r>
              <a:rPr lang="ar-SA" sz="2000"/>
              <a:t>) </a:t>
            </a: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1600200"/>
            <a:ext cx="8686800" cy="5257800"/>
          </a:xfrm>
        </p:spPr>
        <p:txBody>
          <a:bodyPr/>
          <a:lstStyle/>
          <a:p>
            <a:pPr eaLnBrk="1" hangingPunct="1">
              <a:lnSpc>
                <a:spcPct val="80000"/>
              </a:lnSpc>
              <a:buFont typeface="Wingdings" pitchFamily="2" charset="2"/>
              <a:buNone/>
            </a:pPr>
            <a:r>
              <a:rPr lang="ar-SA" altLang="en-US" sz="2400" dirty="0" smtClean="0"/>
              <a:t>يسهم علم إدارة المزارع في تأدية الكثير من الوظائف الإقتصادية والإنتاجية التي تعمل على زيادة فعالية استعمال وسائل الإنتاج في المزرعة وفيما يلي أهم الوظائف التي يؤديها علم إدارة المزارع.</a:t>
            </a:r>
          </a:p>
          <a:p>
            <a:pPr marL="566737" indent="-457200" eaLnBrk="1" hangingPunct="1">
              <a:lnSpc>
                <a:spcPct val="80000"/>
              </a:lnSpc>
              <a:buFont typeface="+mj-lt"/>
              <a:buAutoNum type="arabicPeriod"/>
            </a:pPr>
            <a:r>
              <a:rPr lang="ar-SA" altLang="en-US" sz="2400" dirty="0" smtClean="0"/>
              <a:t>إختيار عناصر الإنتاج المناسبة وتقرير كيفية الجمع بينها في عملية إنتاجية محدودة، أي القيام بإدارة العمل الزراعي – إدارة راس المال – إدارة الأرض الزراعية.</a:t>
            </a:r>
          </a:p>
          <a:p>
            <a:pPr marL="566737" indent="-457200" eaLnBrk="1" hangingPunct="1">
              <a:lnSpc>
                <a:spcPct val="80000"/>
              </a:lnSpc>
              <a:buFont typeface="+mj-lt"/>
              <a:buAutoNum type="arabicPeriod"/>
            </a:pPr>
            <a:r>
              <a:rPr lang="ar-SA" altLang="en-US" sz="2400" dirty="0" smtClean="0"/>
              <a:t>إختيار المشاريع الإنتاجية الملائمة واختيار التوافق المناسب من هذه المشاريع في نظام استثماري مناسب.</a:t>
            </a:r>
          </a:p>
          <a:p>
            <a:pPr marL="566737" indent="-457200" eaLnBrk="1" hangingPunct="1">
              <a:lnSpc>
                <a:spcPct val="80000"/>
              </a:lnSpc>
              <a:buFont typeface="+mj-lt"/>
              <a:buAutoNum type="arabicPeriod"/>
            </a:pPr>
            <a:r>
              <a:rPr lang="ar-SA" altLang="en-US" sz="2400" dirty="0" smtClean="0"/>
              <a:t>إنجاز مختلف العمليات الزراعية في الوقت المطلوب والكفاية الملائمة.</a:t>
            </a:r>
          </a:p>
          <a:p>
            <a:pPr marL="566737" indent="-457200" eaLnBrk="1" hangingPunct="1">
              <a:lnSpc>
                <a:spcPct val="80000"/>
              </a:lnSpc>
              <a:buFont typeface="+mj-lt"/>
              <a:buAutoNum type="arabicPeriod"/>
            </a:pPr>
            <a:r>
              <a:rPr lang="ar-SA" altLang="en-US" sz="2400" dirty="0" smtClean="0"/>
              <a:t>توزيع استعمال مستلزمات الإنتاج على مدار السنه.</a:t>
            </a:r>
          </a:p>
          <a:p>
            <a:pPr marL="566737" indent="-457200" eaLnBrk="1" hangingPunct="1">
              <a:lnSpc>
                <a:spcPct val="80000"/>
              </a:lnSpc>
              <a:buFont typeface="+mj-lt"/>
              <a:buAutoNum type="arabicPeriod"/>
            </a:pPr>
            <a:r>
              <a:rPr lang="ar-SA" altLang="en-US" sz="2400" dirty="0" smtClean="0"/>
              <a:t>اجراء التعديلات المناسبة والتي يجب القيام بها نتيجة للتغيرات التي قد تطرا على اسعار مستلزمات الإنتاج او على الأسعار التسويقية للمنتجات الزراعية.</a:t>
            </a:r>
          </a:p>
          <a:p>
            <a:pPr marL="566737" indent="-457200" eaLnBrk="1" hangingPunct="1">
              <a:lnSpc>
                <a:spcPct val="80000"/>
              </a:lnSpc>
              <a:buFont typeface="+mj-lt"/>
              <a:buAutoNum type="arabicPeriod"/>
            </a:pPr>
            <a:r>
              <a:rPr lang="ar-SA" altLang="en-US" sz="2400" dirty="0" smtClean="0"/>
              <a:t>اقتباس كل ماهو جديد في مجال الإدارة والإنتاج وكل ما يتعلق بالمزرعة من فعاليات إنتاجية.</a:t>
            </a:r>
          </a:p>
          <a:p>
            <a:pPr marL="566737" indent="-457200" eaLnBrk="1" hangingPunct="1">
              <a:lnSpc>
                <a:spcPct val="80000"/>
              </a:lnSpc>
              <a:buFont typeface="+mj-lt"/>
              <a:buAutoNum type="arabicPeriod"/>
            </a:pPr>
            <a:r>
              <a:rPr lang="ar-SA" altLang="en-US" sz="2400" dirty="0" smtClean="0"/>
              <a:t>إمساك السجلات الحسابية في المزرعة والإحتفاظ بهذه السجلات ومراجعتها بهدف الإستفادة منها في تحقيق فعالية أكبر لإدارة المزرعة والمشاريع الزراعية.</a:t>
            </a:r>
            <a:endParaRPr lang="en-US" altLang="en-US" sz="2400" dirty="0" smtClean="0">
              <a:cs typeface="Arial" charset="0"/>
            </a:endParaRPr>
          </a:p>
        </p:txBody>
      </p:sp>
      <p:sp>
        <p:nvSpPr>
          <p:cNvPr id="98306" name="Rectangle 2"/>
          <p:cNvSpPr>
            <a:spLocks noGrp="1" noChangeArrowheads="1"/>
          </p:cNvSpPr>
          <p:nvPr>
            <p:ph type="title"/>
          </p:nvPr>
        </p:nvSpPr>
        <p:spPr/>
        <p:txBody>
          <a:bodyPr/>
          <a:lstStyle/>
          <a:p>
            <a:pPr algn="r" eaLnBrk="1" fontAlgn="auto" hangingPunct="1">
              <a:spcAft>
                <a:spcPts val="0"/>
              </a:spcAft>
              <a:defRPr/>
            </a:pPr>
            <a:r>
              <a:rPr lang="ar-SA" sz="3200">
                <a:solidFill>
                  <a:srgbClr val="FF9933"/>
                </a:solidFill>
                <a:latin typeface="Times New Roman" pitchFamily="18" charset="0"/>
                <a:cs typeface="Times New Roman" pitchFamily="18" charset="0"/>
              </a:rPr>
              <a:t> الــــوظـــائف الـــتي يــــــؤديها عـــــــلم إدارة الــــــمزارع</a:t>
            </a:r>
            <a:r>
              <a:rPr lang="en-US" sz="3200" i="1">
                <a:solidFill>
                  <a:srgbClr val="FF9933"/>
                </a:solidFill>
                <a:latin typeface="Times New Roman" pitchFamily="18" charset="0"/>
                <a:cs typeface="Times New Roman" pitchFamily="18" charset="0"/>
              </a:rPr>
              <a:t/>
            </a:r>
            <a:br>
              <a:rPr lang="en-US" sz="3200" i="1">
                <a:solidFill>
                  <a:srgbClr val="FF9933"/>
                </a:solidFill>
                <a:latin typeface="Times New Roman" pitchFamily="18" charset="0"/>
                <a:cs typeface="Times New Roman" pitchFamily="18" charset="0"/>
              </a:rPr>
            </a:br>
            <a:r>
              <a:rPr lang="en-US" sz="3200" i="1">
                <a:solidFill>
                  <a:srgbClr val="FF9933"/>
                </a:solidFill>
                <a:latin typeface="Times New Roman" pitchFamily="18" charset="0"/>
                <a:cs typeface="Times New Roman" pitchFamily="18" charset="0"/>
              </a:rPr>
              <a:t>The Functions of Farm Management</a:t>
            </a:r>
          </a:p>
        </p:txBody>
      </p:sp>
    </p:spTree>
    <p:extLst>
      <p:ext uri="{BB962C8B-B14F-4D97-AF65-F5344CB8AC3E}">
        <p14:creationId xmlns:p14="http://schemas.microsoft.com/office/powerpoint/2010/main" val="2436007843"/>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1"/>
          <p:cNvSpPr>
            <a:spLocks noGrp="1"/>
          </p:cNvSpPr>
          <p:nvPr>
            <p:ph idx="1"/>
          </p:nvPr>
        </p:nvSpPr>
        <p:spPr>
          <a:xfrm>
            <a:off x="457200" y="1295400"/>
            <a:ext cx="8229600" cy="4525963"/>
          </a:xfrm>
        </p:spPr>
        <p:txBody>
          <a:bodyPr/>
          <a:lstStyle/>
          <a:p>
            <a:pPr algn="r" rtl="1">
              <a:buFont typeface="Wingdings 3" pitchFamily="18" charset="2"/>
              <a:buNone/>
            </a:pPr>
            <a:r>
              <a:rPr lang="ar-SA" sz="2400" b="1" smtClean="0"/>
              <a:t>ويـمكن تـقسيم عـملية إختيار مـحفظة الـمستثمر إلى مـرحلتين:</a:t>
            </a:r>
            <a:endParaRPr lang="en-US" sz="2400" smtClean="0"/>
          </a:p>
          <a:p>
            <a:pPr algn="r" rtl="1">
              <a:buFont typeface="Wingdings 3" pitchFamily="18" charset="2"/>
              <a:buNone/>
            </a:pPr>
            <a:r>
              <a:rPr lang="ar-SA" sz="2400" smtClean="0"/>
              <a:t>- الأولى منها تُـعني بـتكوين الـمجموعة الـكفؤة من الأنشطة الإستثمارية ومن ثم إنشاء مـجال الـكفاءة (التي تمثل نقاط هذا المجال التوليفات من الأنشطة الإستثمارية المصاحبة لكل قـيمة متوقعة للأرباح وتباينها ممثلاً لحجم المخاطرة لهذه التوليفة)،</a:t>
            </a:r>
            <a:endParaRPr lang="en-US" sz="2400" smtClean="0"/>
          </a:p>
          <a:p>
            <a:pPr algn="r" rtl="1">
              <a:buFontTx/>
              <a:buChar char="-"/>
            </a:pPr>
            <a:r>
              <a:rPr lang="ar-SA" sz="2400" smtClean="0"/>
              <a:t>أما المرحلة الثانية وهي التي تُعنى بالإختيار لأحد التوليفات على هذا المجال، وذلك عن طريق الفحص والإختيار المباشر من متخذ القرار أو من خلال تقدير دالة المنفعة للمستثمر ومن ثم إنشاء فـئة منحنيات السواء للقيمة المتوقعة للمنفعة (اعتماداً على فرض القيمة المتوقعة للمنفعة)، وبالتالي تحديد النقطة التي تحقق أعلى منفعة متوقعة.</a:t>
            </a:r>
          </a:p>
          <a:p>
            <a:pPr algn="r" rtl="1">
              <a:buFont typeface="Wingdings 3" pitchFamily="18" charset="2"/>
              <a:buNone/>
            </a:pPr>
            <a:r>
              <a:rPr lang="ar-SA" sz="2400" smtClean="0"/>
              <a:t>* يمكن استخدام أحد أساليب البرمجة التي بها يمكن إنشاء مجال الكفاءة</a:t>
            </a:r>
            <a:endParaRPr lang="en-US" sz="2400" smtClean="0"/>
          </a:p>
          <a:p>
            <a:pPr algn="r" rtl="1">
              <a:buFontTx/>
              <a:buChar char="-"/>
            </a:pP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87F65D3-581F-404F-838D-21D7F5B4275F}" type="slidenum">
              <a:rPr lang="en-US" smtClean="0"/>
              <a:pPr>
                <a:defRPr/>
              </a:pPr>
              <a:t>210</a:t>
            </a:fld>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1"/>
          <p:cNvSpPr>
            <a:spLocks noGrp="1"/>
          </p:cNvSpPr>
          <p:nvPr>
            <p:ph idx="1"/>
          </p:nvPr>
        </p:nvSpPr>
        <p:spPr>
          <a:xfrm>
            <a:off x="457200" y="1295400"/>
            <a:ext cx="8229600" cy="4525963"/>
          </a:xfrm>
        </p:spPr>
        <p:txBody>
          <a:bodyPr/>
          <a:lstStyle/>
          <a:p>
            <a:pPr rtl="1">
              <a:buFont typeface="Wingdings 3" pitchFamily="18" charset="2"/>
              <a:buNone/>
            </a:pPr>
            <a:r>
              <a:rPr lang="en-US" sz="2400" b="1" i="1" dirty="0" smtClean="0"/>
              <a:t>Markowitz Portfolio Selection EV (Mean-Variance) </a:t>
            </a:r>
            <a:endParaRPr lang="ar-SA" sz="2400" b="1" i="1" dirty="0" smtClean="0"/>
          </a:p>
          <a:p>
            <a:pPr rtl="1">
              <a:buFont typeface="Wingdings 3" pitchFamily="18" charset="2"/>
              <a:buNone/>
            </a:pPr>
            <a:r>
              <a:rPr lang="en-US" sz="2400" b="1" i="1" dirty="0" smtClean="0"/>
              <a:t>Model</a:t>
            </a:r>
            <a:endParaRPr lang="ar-SA" sz="2400" b="1" i="1" dirty="0" smtClean="0"/>
          </a:p>
          <a:p>
            <a:pPr algn="r" rtl="1">
              <a:buFont typeface="Wingdings 3" pitchFamily="18" charset="2"/>
              <a:buNone/>
            </a:pPr>
            <a:r>
              <a:rPr lang="ar-SA" sz="2400" b="1" dirty="0" smtClean="0"/>
              <a:t>البرمجة غير الخطية: المتوسط – التباين </a:t>
            </a:r>
            <a:r>
              <a:rPr lang="en-US" sz="2400" b="1" i="1" dirty="0" smtClean="0"/>
              <a:t>(E-V)</a:t>
            </a:r>
            <a:r>
              <a:rPr lang="ar-SA" sz="2400" b="1" i="1" dirty="0" smtClean="0"/>
              <a:t> </a:t>
            </a:r>
          </a:p>
          <a:p>
            <a:pPr algn="r" rtl="1">
              <a:buFont typeface="Wingdings 3" pitchFamily="18" charset="2"/>
              <a:buNone/>
            </a:pPr>
            <a:r>
              <a:rPr lang="ar-SA" sz="2400" dirty="0" smtClean="0"/>
              <a:t> أدخلت هذه البرمجة بواسطة العالم </a:t>
            </a:r>
            <a:r>
              <a:rPr lang="en-US" sz="2400" i="1" dirty="0" err="1" smtClean="0"/>
              <a:t>Marowitz</a:t>
            </a:r>
            <a:r>
              <a:rPr lang="en-US" sz="2400" dirty="0" smtClean="0"/>
              <a:t> </a:t>
            </a:r>
            <a:r>
              <a:rPr lang="ar-SA" sz="2400" dirty="0" smtClean="0"/>
              <a:t>عام (1952م)</a:t>
            </a:r>
            <a:endParaRPr lang="ar-SA" sz="2400" b="1" dirty="0" smtClean="0"/>
          </a:p>
          <a:p>
            <a:pPr algn="r" rtl="1">
              <a:buFont typeface="Arial" charset="0"/>
              <a:buChar char="•"/>
            </a:pPr>
            <a:r>
              <a:rPr lang="ar-SA" sz="2400" b="1" dirty="0" smtClean="0"/>
              <a:t>نوع المشكلة</a:t>
            </a:r>
            <a:r>
              <a:rPr lang="ar-SA" sz="2400" dirty="0" smtClean="0"/>
              <a:t>: خيارات مخاطرية</a:t>
            </a:r>
            <a:endParaRPr lang="en-US" sz="2400" dirty="0" smtClean="0"/>
          </a:p>
          <a:p>
            <a:pPr algn="r" rtl="1">
              <a:buFont typeface="Arial" charset="0"/>
              <a:buChar char="•"/>
            </a:pPr>
            <a:r>
              <a:rPr lang="ar-SA" sz="2400" b="1" dirty="0" smtClean="0"/>
              <a:t>النظرية</a:t>
            </a:r>
            <a:r>
              <a:rPr lang="ar-SA" sz="2400" dirty="0" smtClean="0"/>
              <a:t>: برمجة غير خطية </a:t>
            </a:r>
            <a:r>
              <a:rPr lang="en-US" sz="2400" i="1" dirty="0" smtClean="0"/>
              <a:t>Nonlinear</a:t>
            </a:r>
            <a:r>
              <a:rPr lang="en-US" sz="2400" dirty="0" smtClean="0"/>
              <a:t> </a:t>
            </a:r>
            <a:r>
              <a:rPr lang="en-US" sz="2400" i="1" dirty="0" smtClean="0"/>
              <a:t>Programming</a:t>
            </a:r>
            <a:r>
              <a:rPr lang="ar-SA" sz="2400" dirty="0" smtClean="0"/>
              <a:t>.</a:t>
            </a:r>
            <a:endParaRPr lang="en-US" sz="2400" dirty="0" smtClean="0"/>
          </a:p>
          <a:p>
            <a:pPr algn="r" rtl="1">
              <a:buFont typeface="Arial" charset="0"/>
              <a:buChar char="•"/>
            </a:pPr>
            <a:r>
              <a:rPr lang="ar-SA" sz="2400" b="1" dirty="0" smtClean="0"/>
              <a:t>الهدف</a:t>
            </a:r>
            <a:r>
              <a:rPr lang="ar-SA" sz="2400" dirty="0" smtClean="0"/>
              <a:t>: تدنية التباين التربيعي. </a:t>
            </a:r>
          </a:p>
          <a:p>
            <a:pPr algn="r" rtl="1">
              <a:buFont typeface="Arial" charset="0"/>
              <a:buChar char="•"/>
            </a:pPr>
            <a:r>
              <a:rPr lang="ar-SA" sz="2400" dirty="0" smtClean="0"/>
              <a:t>دالة الهدف غير خطية أيضاً، لكن القيود خطية.</a:t>
            </a:r>
            <a:endParaRPr lang="en-US" sz="2400" dirty="0" smtClean="0"/>
          </a:p>
          <a:p>
            <a:pPr algn="r" rtl="1">
              <a:buFont typeface="Arial" charset="0"/>
              <a:buChar char="•"/>
            </a:pPr>
            <a:r>
              <a:rPr lang="ar-SA" sz="2400" dirty="0" smtClean="0"/>
              <a:t>الهدف من هذا النموذج ( </a:t>
            </a:r>
            <a:r>
              <a:rPr lang="en-US" sz="2400" i="1" dirty="0" smtClean="0"/>
              <a:t>Model</a:t>
            </a:r>
            <a:r>
              <a:rPr lang="ar-SA" sz="2400" i="1" dirty="0" smtClean="0"/>
              <a:t>) هو</a:t>
            </a:r>
            <a:r>
              <a:rPr lang="ar-SA" sz="2400" dirty="0" smtClean="0"/>
              <a:t> إعادة توزيع محفظة استثمارية مكونة من (الأرض، الأصول (سلع وغيرها)   </a:t>
            </a:r>
            <a:r>
              <a:rPr lang="en-US" sz="2400" i="1" dirty="0" smtClean="0"/>
              <a:t>Stock</a:t>
            </a:r>
            <a:r>
              <a:rPr lang="en-US" sz="2400" dirty="0" smtClean="0"/>
              <a:t> </a:t>
            </a:r>
            <a:r>
              <a:rPr lang="ar-SA" sz="2400" dirty="0" smtClean="0"/>
              <a:t> والعقود </a:t>
            </a:r>
            <a:r>
              <a:rPr lang="en-US" sz="2400" i="1" dirty="0" smtClean="0"/>
              <a:t>Bonds</a:t>
            </a:r>
            <a:r>
              <a:rPr lang="ar-SA" sz="2400" dirty="0" smtClean="0"/>
              <a:t>) بهدف تدنية تباين الدخل في ظل مستوى معين من العائد المتوقع.</a:t>
            </a:r>
            <a:endParaRPr lang="en-US" sz="2400" dirty="0" smtClean="0"/>
          </a:p>
          <a:p>
            <a:pPr algn="r" rtl="1">
              <a:buFont typeface="Wingdings 3" pitchFamily="18" charset="2"/>
              <a:buNone/>
            </a:pP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842E5975-7A7D-48EE-AA82-64426A4416B5}" type="slidenum">
              <a:rPr lang="en-US" smtClean="0"/>
              <a:pPr>
                <a:defRPr/>
              </a:pPr>
              <a:t>211</a:t>
            </a:fld>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1"/>
          <p:cNvSpPr>
            <a:spLocks noGrp="1"/>
          </p:cNvSpPr>
          <p:nvPr>
            <p:ph idx="1"/>
          </p:nvPr>
        </p:nvSpPr>
        <p:spPr>
          <a:xfrm>
            <a:off x="457200" y="1143000"/>
            <a:ext cx="8229600" cy="4678363"/>
          </a:xfrm>
        </p:spPr>
        <p:txBody>
          <a:bodyPr/>
          <a:lstStyle/>
          <a:p>
            <a:pPr algn="r" rtl="1"/>
            <a:r>
              <a:rPr lang="ar-SA" sz="2400" smtClean="0"/>
              <a:t>يتم حل الـ </a:t>
            </a:r>
            <a:r>
              <a:rPr lang="en-US" sz="2400" i="1" smtClean="0"/>
              <a:t>Model</a:t>
            </a:r>
            <a:r>
              <a:rPr lang="ar-SA" sz="2400" smtClean="0"/>
              <a:t> عدة مرات عند مستويات مختلفة من العائد المتوقع، وكل حل يعطي أقل تباين متوقع لكل مستوى دخلي، وبعد ذلك يمكن رسم العائد المتوقع والتباين المتوقع على منحنى ألـ </a:t>
            </a:r>
            <a:r>
              <a:rPr lang="en-US" sz="2400" i="1" smtClean="0"/>
              <a:t>E-V</a:t>
            </a:r>
            <a:r>
              <a:rPr lang="ar-SA" sz="2400" i="1" smtClean="0"/>
              <a:t>.</a:t>
            </a:r>
          </a:p>
          <a:p>
            <a:pPr algn="r" rtl="1"/>
            <a:r>
              <a:rPr lang="ar-SA" sz="2400" i="1" smtClean="0"/>
              <a:t>معادلات النموذج:</a:t>
            </a:r>
          </a:p>
          <a:p>
            <a:pPr algn="r" rtl="1"/>
            <a:endParaRPr lang="ar-SA" sz="2400" i="1" smtClean="0"/>
          </a:p>
          <a:p>
            <a:pPr algn="r" rtl="1"/>
            <a:endParaRPr lang="ar-SA" sz="2400" i="1" smtClean="0"/>
          </a:p>
          <a:p>
            <a:pPr algn="r" rtl="1"/>
            <a:endParaRPr lang="ar-SA" sz="2400" i="1" smtClean="0"/>
          </a:p>
          <a:p>
            <a:pPr algn="r" rtl="1"/>
            <a:endParaRPr lang="ar-SA" sz="2400" i="1" smtClean="0"/>
          </a:p>
          <a:p>
            <a:pPr algn="r" rtl="1"/>
            <a:r>
              <a:rPr lang="en-US" sz="2000" i="1" smtClean="0"/>
              <a:t>Variance</a:t>
            </a:r>
            <a:r>
              <a:rPr lang="ar-SA" sz="2000" smtClean="0"/>
              <a:t>= تباين الحقيبة الإستثمارية والذي يهدف متخذ القرار لتدنيته عند مستوي محدد من العائد.</a:t>
            </a:r>
            <a:endParaRPr lang="en-US" sz="2000" smtClean="0"/>
          </a:p>
          <a:p>
            <a:pPr algn="r" rtl="1"/>
            <a:r>
              <a:rPr lang="en-US" sz="2000" i="1" smtClean="0"/>
              <a:t>X</a:t>
            </a:r>
            <a:r>
              <a:rPr lang="en-US" sz="2000" i="1" baseline="-25000" smtClean="0"/>
              <a:t>i</a:t>
            </a:r>
            <a:r>
              <a:rPr lang="ar-SA" sz="2000" smtClean="0"/>
              <a:t>= الأفعال المختاره والتي تشير إلى جزء من الحقيبة الإستثمارية المستثمرة في </a:t>
            </a:r>
            <a:r>
              <a:rPr lang="en-US" sz="2000" i="1" smtClean="0"/>
              <a:t>i</a:t>
            </a:r>
            <a:r>
              <a:rPr lang="ar-SA" sz="2000" smtClean="0"/>
              <a:t>.</a:t>
            </a:r>
            <a:endParaRPr lang="en-US" sz="2000" smtClean="0"/>
          </a:p>
          <a:p>
            <a:pPr algn="r" rtl="1"/>
            <a:r>
              <a:rPr lang="en-US" sz="2000" i="1" smtClean="0"/>
              <a:t>Mean</a:t>
            </a:r>
            <a:r>
              <a:rPr lang="en-US" sz="2000" i="1" baseline="-25000" smtClean="0"/>
              <a:t>i</a:t>
            </a:r>
            <a:r>
              <a:rPr lang="ar-SA" sz="2000" smtClean="0"/>
              <a:t>= متوسط العائد السنوي المتوقع للمكون </a:t>
            </a:r>
            <a:r>
              <a:rPr lang="en-US" sz="2000" i="1" smtClean="0"/>
              <a:t>i</a:t>
            </a:r>
            <a:r>
              <a:rPr lang="ar-SA" sz="2000" smtClean="0"/>
              <a:t>(%</a:t>
            </a:r>
            <a:r>
              <a:rPr lang="en-US" sz="2000" smtClean="0"/>
              <a:t>(</a:t>
            </a:r>
            <a:r>
              <a:rPr lang="ar-SA" sz="2000" smtClean="0"/>
              <a:t>.</a:t>
            </a:r>
            <a:endParaRPr lang="en-US" sz="2000" smtClean="0"/>
          </a:p>
          <a:p>
            <a:pPr algn="r" rtl="1"/>
            <a:r>
              <a:rPr lang="en-US" sz="2000" smtClean="0"/>
              <a:t>Vij</a:t>
            </a:r>
            <a:r>
              <a:rPr lang="ar-SA" sz="2000" smtClean="0"/>
              <a:t>= </a:t>
            </a:r>
            <a:r>
              <a:rPr lang="en-US" sz="2000" smtClean="0"/>
              <a:t>covariance</a:t>
            </a:r>
          </a:p>
          <a:p>
            <a:pPr algn="r" rtl="1"/>
            <a:r>
              <a:rPr lang="en-US" sz="2000" i="1" smtClean="0"/>
              <a:t>Target</a:t>
            </a:r>
            <a:r>
              <a:rPr lang="ar-SA" sz="2000" smtClean="0"/>
              <a:t>= متوسط العائد السنوي المتوقع على هذه الحقيبة الإستثمارية (%).</a:t>
            </a:r>
            <a:endParaRPr lang="en-US" sz="2000" smtClean="0"/>
          </a:p>
          <a:p>
            <a:pPr algn="r" rtl="1"/>
            <a:endParaRPr lang="ar-SA" sz="2400" i="1" smtClean="0"/>
          </a:p>
          <a:p>
            <a:pPr algn="r" rtl="1">
              <a:buFont typeface="Wingdings 3" pitchFamily="18" charset="2"/>
              <a:buNone/>
            </a:pPr>
            <a:endParaRPr lang="ar-SA" sz="2400" i="1" smtClean="0"/>
          </a:p>
          <a:p>
            <a:pPr algn="r" rtl="1"/>
            <a:endParaRPr lang="en-US" sz="2400" smtClean="0"/>
          </a:p>
          <a:p>
            <a:pPr algn="r" rtl="1">
              <a:buFont typeface="Wingdings 3" pitchFamily="18" charset="2"/>
              <a:buNone/>
            </a:pPr>
            <a:r>
              <a:rPr lang="ar-SA" sz="2400" smtClean="0"/>
              <a:t> </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2448A85C-F18F-44C4-8927-9BCAA2307E85}" type="slidenum">
              <a:rPr lang="en-US" smtClean="0"/>
              <a:pPr>
                <a:defRPr/>
              </a:pPr>
              <a:t>212</a:t>
            </a:fld>
            <a:endParaRPr lang="en-US" dirty="0"/>
          </a:p>
        </p:txBody>
      </p:sp>
      <p:sp>
        <p:nvSpPr>
          <p:cNvPr id="481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8130" name="Object 1"/>
          <p:cNvGraphicFramePr>
            <a:graphicFrameLocks noChangeAspect="1"/>
          </p:cNvGraphicFramePr>
          <p:nvPr/>
        </p:nvGraphicFramePr>
        <p:xfrm>
          <a:off x="1639888" y="2608263"/>
          <a:ext cx="4568825" cy="1792287"/>
        </p:xfrm>
        <a:graphic>
          <a:graphicData uri="http://schemas.openxmlformats.org/presentationml/2006/ole">
            <mc:AlternateContent xmlns:mc="http://schemas.openxmlformats.org/markup-compatibility/2006">
              <mc:Choice xmlns:v="urn:schemas-microsoft-com:vml" Requires="v">
                <p:oleObj spid="_x0000_s48208" name="Equation" r:id="rId3" imgW="1752480" imgH="1295280" progId="Equation.3">
                  <p:embed/>
                </p:oleObj>
              </mc:Choice>
              <mc:Fallback>
                <p:oleObj name="Equation" r:id="rId3" imgW="1752480" imgH="12952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2608263"/>
                        <a:ext cx="4568825" cy="179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7F52A655-94CB-40C6-9206-4E33ABAACBF8}" type="slidenum">
              <a:rPr lang="en-US" smtClean="0"/>
              <a:pPr>
                <a:defRPr/>
              </a:pPr>
              <a:t>213</a:t>
            </a:fld>
            <a:endParaRPr lang="en-US" dirty="0"/>
          </a:p>
        </p:txBody>
      </p:sp>
      <p:pic>
        <p:nvPicPr>
          <p:cNvPr id="174084" name="Picture 2"/>
          <p:cNvPicPr>
            <a:picLocks noChangeAspect="1" noChangeArrowheads="1"/>
          </p:cNvPicPr>
          <p:nvPr/>
        </p:nvPicPr>
        <p:blipFill>
          <a:blip r:embed="rId2" cstate="print"/>
          <a:srcRect/>
          <a:stretch>
            <a:fillRect/>
          </a:stretch>
        </p:blipFill>
        <p:spPr bwMode="auto">
          <a:xfrm>
            <a:off x="609600" y="1295400"/>
            <a:ext cx="7924800"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939E8FD2-2D03-443A-BBB1-BFA18F4941F9}" type="slidenum">
              <a:rPr lang="en-US" smtClean="0"/>
              <a:pPr>
                <a:defRPr/>
              </a:pPr>
              <a:t>214</a:t>
            </a:fld>
            <a:endParaRPr lang="en-US" dirty="0"/>
          </a:p>
        </p:txBody>
      </p:sp>
      <p:pic>
        <p:nvPicPr>
          <p:cNvPr id="175108" name="Picture 2"/>
          <p:cNvPicPr>
            <a:picLocks noChangeAspect="1" noChangeArrowheads="1"/>
          </p:cNvPicPr>
          <p:nvPr/>
        </p:nvPicPr>
        <p:blipFill>
          <a:blip r:embed="rId2" cstate="print"/>
          <a:srcRect/>
          <a:stretch>
            <a:fillRect/>
          </a:stretch>
        </p:blipFill>
        <p:spPr bwMode="auto">
          <a:xfrm>
            <a:off x="457200" y="1257300"/>
            <a:ext cx="78486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B7ECD1EB-CDB3-4218-A4C7-00A1EDEB392B}" type="slidenum">
              <a:rPr lang="en-US" smtClean="0"/>
              <a:pPr>
                <a:defRPr/>
              </a:pPr>
              <a:t>215</a:t>
            </a:fld>
            <a:endParaRPr lang="en-US" dirty="0"/>
          </a:p>
        </p:txBody>
      </p:sp>
      <p:pic>
        <p:nvPicPr>
          <p:cNvPr id="176132" name="Picture 2"/>
          <p:cNvPicPr>
            <a:picLocks noChangeAspect="1" noChangeArrowheads="1"/>
          </p:cNvPicPr>
          <p:nvPr/>
        </p:nvPicPr>
        <p:blipFill>
          <a:blip r:embed="rId2" cstate="print"/>
          <a:srcRect/>
          <a:stretch>
            <a:fillRect/>
          </a:stretch>
        </p:blipFill>
        <p:spPr bwMode="auto">
          <a:xfrm>
            <a:off x="609600" y="1371600"/>
            <a:ext cx="8077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algn="r" rtl="1"/>
            <a:r>
              <a:rPr lang="ar-SA" sz="2400" smtClean="0"/>
              <a:t>هذا الحل يعطي فقط نقطة واحدة على منحنى مجال الكفاءة </a:t>
            </a:r>
            <a:r>
              <a:rPr lang="en-US" sz="2400" i="1" smtClean="0"/>
              <a:t>E-V</a:t>
            </a:r>
            <a:r>
              <a:rPr lang="ar-SA" sz="2400" smtClean="0"/>
              <a:t>. ويتم الحصول على النقاط الأخرى عن طريق تغيير قيم </a:t>
            </a:r>
            <a:r>
              <a:rPr lang="en-US" sz="2400" smtClean="0"/>
              <a:t>RHS</a:t>
            </a:r>
            <a:r>
              <a:rPr lang="ar-SA" sz="2400" smtClean="0"/>
              <a:t> لمتوسط العائد ومن ثم إعادة الحل مرة أخرى.</a:t>
            </a:r>
            <a:endParaRPr lang="ar-SA" sz="2400" i="1" smtClean="0"/>
          </a:p>
          <a:p>
            <a:pPr algn="r" rtl="1">
              <a:buFont typeface="Wingdings 3" pitchFamily="18" charset="2"/>
              <a:buNone/>
            </a:pPr>
            <a:endParaRPr lang="ar-SA" sz="2400" i="1" smtClean="0"/>
          </a:p>
          <a:p>
            <a:pPr algn="r" rtl="1"/>
            <a:endParaRPr lang="en-US" sz="2400" smtClean="0"/>
          </a:p>
          <a:p>
            <a:pPr algn="r" rtl="1">
              <a:buFont typeface="Wingdings 3" pitchFamily="18" charset="2"/>
              <a:buNone/>
            </a:pPr>
            <a:r>
              <a:rPr lang="ar-SA" sz="2400" smtClean="0"/>
              <a:t> </a:t>
            </a:r>
            <a:endParaRPr lang="en-US" sz="2400" smtClean="0"/>
          </a:p>
          <a:p>
            <a:pPr algn="r" rtl="1">
              <a:buFont typeface="Wingdings 3" pitchFamily="18" charset="2"/>
              <a:buNone/>
            </a:pPr>
            <a:endParaRPr lang="en-US" sz="240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dirty="0" smtClean="0"/>
              <a:t>قواعد إتخاذ القرارات</a:t>
            </a:r>
            <a:r>
              <a:rPr lang="en-US" dirty="0" smtClean="0"/>
              <a:t/>
            </a:r>
            <a:br>
              <a:rPr lang="en-US" dirty="0" smtClean="0"/>
            </a:br>
            <a:r>
              <a:rPr lang="en-US" i="1" dirty="0" smtClean="0"/>
              <a:t>Decision Rules</a:t>
            </a:r>
            <a:r>
              <a:rPr lang="en-US" dirty="0" smtClean="0"/>
              <a:t/>
            </a:r>
            <a:br>
              <a:rPr lang="en-US" dirty="0" smtClean="0"/>
            </a:b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pPr>
                <a:defRPr/>
              </a:pPr>
              <a:t>216</a:t>
            </a:fld>
            <a:endParaRPr lang="en-US" dirty="0"/>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4" name="Group 484"/>
          <p:cNvGraphicFramePr>
            <a:graphicFrameLocks noGrp="1"/>
          </p:cNvGraphicFramePr>
          <p:nvPr>
            <p:extLst>
              <p:ext uri="{D42A27DB-BD31-4B8C-83A1-F6EECF244321}">
                <p14:modId xmlns:p14="http://schemas.microsoft.com/office/powerpoint/2010/main" val="1341711895"/>
              </p:ext>
            </p:extLst>
          </p:nvPr>
        </p:nvGraphicFramePr>
        <p:xfrm>
          <a:off x="1142999" y="1104900"/>
          <a:ext cx="7162799" cy="4765040"/>
        </p:xfrm>
        <a:graphic>
          <a:graphicData uri="http://schemas.openxmlformats.org/drawingml/2006/table">
            <a:tbl>
              <a:tblPr/>
              <a:tblGrid>
                <a:gridCol w="989597"/>
                <a:gridCol w="882260"/>
                <a:gridCol w="975199"/>
                <a:gridCol w="799793"/>
                <a:gridCol w="1116570"/>
                <a:gridCol w="799793"/>
                <a:gridCol w="799794"/>
                <a:gridCol w="799793"/>
              </a:tblGrid>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dirty="0" smtClean="0">
                          <a:ln>
                            <a:noFill/>
                          </a:ln>
                          <a:solidFill>
                            <a:schemeClr val="tx1"/>
                          </a:solidFill>
                          <a:effectLst/>
                          <a:latin typeface="Arial" charset="0"/>
                          <a:cs typeface="Arial" charset="0"/>
                        </a:rPr>
                        <a:t>السنة</a:t>
                      </a:r>
                      <a:endParaRPr kumimoji="0" lang="en-US" sz="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القمح</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الشعير</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الفاصوليا</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القمح</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الشعير</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الفاصوليا</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القمح</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2.4</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الشعير</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2.4</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72</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الفاصوليا</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28.8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128</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VarCov Matrix</a:t>
                      </a: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Average</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24</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40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القمح</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الشعير</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الفاصوليا</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المساحات دونم</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0.0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300.0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300.0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صافي العئد</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دالة الهدف</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21000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40</a:t>
                      </a: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المتاح من</a:t>
                      </a:r>
                      <a:r>
                        <a:rPr kumimoji="0" lang="en-US" sz="800" b="0" i="0" u="none" strike="noStrike" cap="none" normalizeH="0" baseline="0" smtClean="0">
                          <a:ln>
                            <a:noFill/>
                          </a:ln>
                          <a:solidFill>
                            <a:schemeClr val="tx1"/>
                          </a:solidFill>
                          <a:effectLst/>
                          <a:latin typeface="Arial" charset="0"/>
                          <a:cs typeface="Arial" charset="0"/>
                        </a:rPr>
                        <a:t> </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الموارد</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قيد المساحة</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600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600.00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قيد العمل</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2400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2400.00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a:t>
                      </a: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قيد رأس المال</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7200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7200.00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14.4</a:t>
                      </a:r>
                    </a:p>
                  </a:txBody>
                  <a:tcPr anchor="b" horzOverflow="overflow">
                    <a:lnL>
                      <a:noFill/>
                    </a:lnL>
                    <a:lnR cap="flat">
                      <a:noFill/>
                    </a:lnR>
                    <a:lnT>
                      <a:noFill/>
                    </a:lnT>
                    <a:lnB>
                      <a:noFill/>
                    </a:lnB>
                    <a:lnTlToBr>
                      <a:noFill/>
                    </a:lnTlToBr>
                    <a:lnBlToTr>
                      <a:noFill/>
                    </a:lnBlToTr>
                    <a:noFill/>
                  </a:tcPr>
                </a:tc>
              </a:tr>
              <a:tr h="2444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chemeClr val="tx1"/>
                          </a:solidFill>
                          <a:effectLst/>
                          <a:latin typeface="Arial" charset="0"/>
                          <a:cs typeface="Arial" charset="0"/>
                        </a:rPr>
                        <a:t>مساحات موجبة</a:t>
                      </a:r>
                      <a:endParaRPr kumimoji="0" lang="en-US" sz="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cap="flat">
                      <a:noFill/>
                    </a:lnR>
                    <a:lnT>
                      <a:noFill/>
                    </a:lnT>
                    <a:lnB>
                      <a:noFill/>
                    </a:lnB>
                    <a:lnTlToBr>
                      <a:noFill/>
                    </a:lnTlToBr>
                    <a:lnBlToTr>
                      <a:noFill/>
                    </a:lnBlToTr>
                    <a:noFill/>
                  </a:tcPr>
                </a:tc>
              </a:tr>
              <a:tr h="244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300.00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cap="flat">
                      <a:noFill/>
                    </a:lnR>
                    <a:lnT>
                      <a:noFill/>
                    </a:lnT>
                    <a:lnB>
                      <a:noFill/>
                    </a:lnB>
                    <a:lnTlToBr>
                      <a:noFill/>
                    </a:lnTlToBr>
                    <a:lnBlToTr>
                      <a:noFill/>
                    </a:lnBlToTr>
                    <a:noFill/>
                  </a:tcPr>
                </a:tc>
              </a:tr>
              <a:tr h="2444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300.00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ar-SA" sz="800" b="1" i="0" u="none" strike="noStrike" cap="none" normalizeH="0" baseline="0" smtClean="0">
                          <a:ln>
                            <a:noFill/>
                          </a:ln>
                          <a:solidFill>
                            <a:schemeClr val="tx1"/>
                          </a:solidFill>
                          <a:effectLst/>
                          <a:latin typeface="Arial" charset="0"/>
                          <a:cs typeface="Arial" charset="0"/>
                        </a:rPr>
                        <a:t>التباين</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23184000</a:t>
                      </a: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23184000</a:t>
                      </a: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5501" name="Text Box 381"/>
          <p:cNvSpPr txBox="1">
            <a:spLocks noChangeArrowheads="1"/>
          </p:cNvSpPr>
          <p:nvPr/>
        </p:nvSpPr>
        <p:spPr bwMode="auto">
          <a:xfrm>
            <a:off x="2133600" y="381000"/>
            <a:ext cx="4724400" cy="304800"/>
          </a:xfrm>
          <a:prstGeom prst="rect">
            <a:avLst/>
          </a:prstGeom>
          <a:noFill/>
          <a:ln w="9525">
            <a:noFill/>
            <a:miter lim="800000"/>
            <a:headEnd/>
            <a:tailEnd/>
          </a:ln>
          <a:effectLst/>
        </p:spPr>
        <p:txBody>
          <a:bodyPr>
            <a:spAutoFit/>
          </a:bodyPr>
          <a:lstStyle/>
          <a:p>
            <a:pPr algn="ctr" rtl="1">
              <a:spcBef>
                <a:spcPct val="50000"/>
              </a:spcBef>
            </a:pPr>
            <a:r>
              <a:rPr lang="ar-SA" sz="1400"/>
              <a:t>نموذج برمجة تربيعية لتحديد تركيب محصولي في ظل المخاطرة</a:t>
            </a:r>
            <a:endParaRPr lang="en-US" sz="140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ChangeAspect="1"/>
          </p:cNvGraphicFramePr>
          <p:nvPr/>
        </p:nvGraphicFramePr>
        <p:xfrm>
          <a:off x="700088" y="914400"/>
          <a:ext cx="7743825" cy="5029200"/>
        </p:xfrm>
        <a:graphic>
          <a:graphicData uri="http://schemas.openxmlformats.org/presentationml/2006/ole">
            <mc:AlternateContent xmlns:mc="http://schemas.openxmlformats.org/markup-compatibility/2006">
              <mc:Choice xmlns:v="urn:schemas-microsoft-com:vml" Requires="v">
                <p:oleObj spid="_x0000_s282704" name="Chart" r:id="rId3" imgW="7743749" imgH="5029200" progId="Excel.Sheet.8">
                  <p:embed/>
                </p:oleObj>
              </mc:Choice>
              <mc:Fallback>
                <p:oleObj name="Chart" r:id="rId3" imgW="7743749" imgH="50292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914400"/>
                        <a:ext cx="77438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148" grpId="0" bld="series"/>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3" name="Object 5"/>
          <p:cNvGraphicFramePr>
            <a:graphicFrameLocks noChangeAspect="1"/>
          </p:cNvGraphicFramePr>
          <p:nvPr/>
        </p:nvGraphicFramePr>
        <p:xfrm>
          <a:off x="142875" y="852488"/>
          <a:ext cx="8858250" cy="5153025"/>
        </p:xfrm>
        <a:graphic>
          <a:graphicData uri="http://schemas.openxmlformats.org/presentationml/2006/ole">
            <mc:AlternateContent xmlns:mc="http://schemas.openxmlformats.org/markup-compatibility/2006">
              <mc:Choice xmlns:v="urn:schemas-microsoft-com:vml" Requires="v">
                <p:oleObj spid="_x0000_s283728" name="Chart" r:id="rId3" imgW="8858402" imgH="5152949" progId="Excel.Sheet.8">
                  <p:embed/>
                </p:oleObj>
              </mc:Choice>
              <mc:Fallback>
                <p:oleObj name="Chart" r:id="rId3" imgW="8858402" imgH="5152949"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852488"/>
                        <a:ext cx="88582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3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down)">
                                      <p:cBhvr>
                                        <p:cTn id="12" dur="3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down)">
                                      <p:cBhvr>
                                        <p:cTn id="17" dur="30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wipe(down)">
                                      <p:cBhvr>
                                        <p:cTn id="22" dur="3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173" grpId="0" bld="series"/>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85800" y="1752600"/>
            <a:ext cx="8001000" cy="4724400"/>
          </a:xfrm>
        </p:spPr>
        <p:txBody>
          <a:bodyPr/>
          <a:lstStyle/>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أو تكوين الاهداف أو الغايات النهائية المطلوبة ( </a:t>
            </a:r>
            <a:r>
              <a:rPr lang="en-US" altLang="en-US" sz="2800" i="1" dirty="0" smtClean="0">
                <a:latin typeface="Times New Roman" pitchFamily="18" charset="0"/>
                <a:cs typeface="Times New Roman" pitchFamily="18" charset="0"/>
              </a:rPr>
              <a:t>Goal Formation</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المشكلة ووضع الفرضيات ( </a:t>
            </a:r>
            <a:r>
              <a:rPr lang="en-US" altLang="en-US" sz="2800" i="1" dirty="0" smtClean="0">
                <a:latin typeface="Times New Roman" pitchFamily="18" charset="0"/>
                <a:cs typeface="Times New Roman" pitchFamily="18" charset="0"/>
              </a:rPr>
              <a:t>Problem Definition</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جمع البيانات والمعلومات والملاحظات عن طبيعة المشكلة (</a:t>
            </a:r>
            <a:r>
              <a:rPr lang="en-US" altLang="en-US" sz="2800" i="1" dirty="0" smtClean="0">
                <a:latin typeface="Times New Roman" pitchFamily="18" charset="0"/>
                <a:cs typeface="Times New Roman" pitchFamily="18" charset="0"/>
              </a:rPr>
              <a:t>Observations</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تحليل البيانات والمعلومات المتحصل عليها ( </a:t>
            </a:r>
            <a:r>
              <a:rPr lang="en-US" altLang="en-US" sz="2800" i="1" dirty="0" smtClean="0">
                <a:latin typeface="Times New Roman" pitchFamily="18" charset="0"/>
                <a:cs typeface="Times New Roman" pitchFamily="18" charset="0"/>
              </a:rPr>
              <a:t>Analysis</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اتخاذ القرار ( </a:t>
            </a:r>
            <a:r>
              <a:rPr lang="en-US" altLang="en-US" sz="2800" i="1" dirty="0" smtClean="0">
                <a:latin typeface="Times New Roman" pitchFamily="18" charset="0"/>
                <a:cs typeface="Times New Roman" pitchFamily="18" charset="0"/>
              </a:rPr>
              <a:t>Decision Making</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التمثيل وتوزيع الاختصاصات (</a:t>
            </a:r>
            <a:r>
              <a:rPr lang="en-US" altLang="en-US" sz="2800" i="1" dirty="0" smtClean="0">
                <a:latin typeface="Times New Roman" pitchFamily="18" charset="0"/>
                <a:cs typeface="Times New Roman" pitchFamily="18" charset="0"/>
              </a:rPr>
              <a:t>Action</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تحمل المسؤلية (</a:t>
            </a:r>
            <a:r>
              <a:rPr lang="en-US" altLang="en-US" sz="2800" i="1" dirty="0" smtClean="0">
                <a:latin typeface="Times New Roman" pitchFamily="18" charset="0"/>
                <a:cs typeface="Times New Roman" pitchFamily="18" charset="0"/>
              </a:rPr>
              <a:t>Bearing Responsibility</a:t>
            </a:r>
            <a:r>
              <a:rPr lang="ar-SA" altLang="en-US" sz="2800" dirty="0" smtClean="0">
                <a:latin typeface="Times New Roman" pitchFamily="18" charset="0"/>
                <a:cs typeface="Times New Roman" pitchFamily="18" charset="0"/>
              </a:rPr>
              <a:t> )</a:t>
            </a:r>
          </a:p>
          <a:p>
            <a:pPr marL="623887" indent="-514350" eaLnBrk="1" hangingPunct="1">
              <a:lnSpc>
                <a:spcPct val="90000"/>
              </a:lnSpc>
              <a:buFont typeface="+mj-lt"/>
              <a:buAutoNum type="arabicPeriod"/>
            </a:pPr>
            <a:r>
              <a:rPr lang="ar-SA" altLang="en-US" sz="2800" dirty="0" smtClean="0">
                <a:latin typeface="Times New Roman" pitchFamily="18" charset="0"/>
                <a:cs typeface="Times New Roman" pitchFamily="18" charset="0"/>
              </a:rPr>
              <a:t>تقييم النتائج التي يتم التوصل إليها (</a:t>
            </a:r>
            <a:r>
              <a:rPr lang="en-US" altLang="en-US" sz="2800" i="1" dirty="0" smtClean="0">
                <a:latin typeface="Times New Roman" pitchFamily="18" charset="0"/>
                <a:cs typeface="Times New Roman" pitchFamily="18" charset="0"/>
              </a:rPr>
              <a:t>Evaluation</a:t>
            </a:r>
            <a:r>
              <a:rPr lang="ar-SA" altLang="en-US" sz="2800" dirty="0" smtClean="0">
                <a:latin typeface="Times New Roman" pitchFamily="18" charset="0"/>
                <a:cs typeface="Times New Roman" pitchFamily="18" charset="0"/>
              </a:rPr>
              <a:t> )</a:t>
            </a:r>
            <a:endParaRPr lang="ar-SA" altLang="en-US" sz="2800" b="1" dirty="0" smtClean="0">
              <a:latin typeface="Times New Roman" pitchFamily="18" charset="0"/>
              <a:cs typeface="Times New Roman" pitchFamily="18" charset="0"/>
            </a:endParaRPr>
          </a:p>
          <a:p>
            <a:pPr eaLnBrk="1" hangingPunct="1">
              <a:lnSpc>
                <a:spcPct val="90000"/>
              </a:lnSpc>
              <a:buFont typeface="Wingdings" pitchFamily="2" charset="2"/>
              <a:buNone/>
            </a:pP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lstStyle/>
          <a:p>
            <a:pPr algn="r" eaLnBrk="1" fontAlgn="auto" hangingPunct="1">
              <a:spcAft>
                <a:spcPts val="0"/>
              </a:spcAft>
              <a:defRPr/>
            </a:pPr>
            <a:r>
              <a:rPr lang="ar-SA" sz="2800" dirty="0" smtClean="0">
                <a:solidFill>
                  <a:srgbClr val="FF9933"/>
                </a:solidFill>
                <a:latin typeface="Times New Roman" pitchFamily="18" charset="0"/>
                <a:cs typeface="Times New Roman" pitchFamily="18" charset="0"/>
              </a:rPr>
              <a:t>الـمراحل </a:t>
            </a:r>
            <a:r>
              <a:rPr lang="ar-SA" sz="2800" dirty="0">
                <a:solidFill>
                  <a:srgbClr val="FF9933"/>
                </a:solidFill>
                <a:latin typeface="Times New Roman" pitchFamily="18" charset="0"/>
                <a:cs typeface="Times New Roman" pitchFamily="18" charset="0"/>
              </a:rPr>
              <a:t>التي تــكوّن الــــعـمـلية الإدارية ( </a:t>
            </a:r>
            <a:r>
              <a:rPr lang="en-US" sz="2800" i="1" dirty="0">
                <a:solidFill>
                  <a:srgbClr val="FF9933"/>
                </a:solidFill>
                <a:latin typeface="Times New Roman" pitchFamily="18" charset="0"/>
                <a:cs typeface="Times New Roman" pitchFamily="18" charset="0"/>
              </a:rPr>
              <a:t>Managerial Process</a:t>
            </a:r>
            <a:r>
              <a:rPr lang="ar-SA" sz="2800" dirty="0">
                <a:solidFill>
                  <a:srgbClr val="FF9933"/>
                </a:solidFill>
                <a:latin typeface="Times New Roman" pitchFamily="18" charset="0"/>
                <a:cs typeface="Times New Roman" pitchFamily="18" charset="0"/>
              </a:rPr>
              <a:t>) هي:</a:t>
            </a: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320544079"/>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algn="r" rtl="1"/>
            <a:r>
              <a:rPr lang="ar-SA" sz="2400" i="1" dirty="0" smtClean="0"/>
              <a:t>تعتبر نظرية الاستراتيجيات المثلي او نظرية المباريات احد التطورات المهمة في النظرية الاقتصادية الجزئية.</a:t>
            </a:r>
          </a:p>
          <a:p>
            <a:pPr algn="r" rtl="1"/>
            <a:r>
              <a:rPr lang="ar-SA" sz="2400" i="1" dirty="0" smtClean="0"/>
              <a:t>تستخدم كاداة تحليلية لكثير من المشاكل التي تواجه الوحدات الاقتصادية مثل </a:t>
            </a:r>
          </a:p>
          <a:p>
            <a:pPr algn="r" rtl="1">
              <a:buFontTx/>
              <a:buChar char="-"/>
            </a:pPr>
            <a:r>
              <a:rPr lang="ar-SA" sz="2400" i="1" dirty="0" smtClean="0"/>
              <a:t>تحليل سلوك الوحدات الاقتصادية</a:t>
            </a:r>
          </a:p>
          <a:p>
            <a:pPr algn="r" rtl="1">
              <a:buFontTx/>
              <a:buChar char="-"/>
            </a:pPr>
            <a:r>
              <a:rPr lang="ar-SA" sz="2400" i="1" dirty="0" smtClean="0"/>
              <a:t>دراسة التوازن العام</a:t>
            </a:r>
          </a:p>
          <a:p>
            <a:pPr algn="r" rtl="1">
              <a:buFontTx/>
              <a:buChar char="-"/>
            </a:pPr>
            <a:r>
              <a:rPr lang="ar-SA" sz="2400" i="1" dirty="0" smtClean="0"/>
              <a:t>المفاوضات السياسية</a:t>
            </a:r>
          </a:p>
          <a:p>
            <a:pPr marL="109537" indent="0" algn="r" rtl="1">
              <a:buNone/>
            </a:pPr>
            <a:endParaRPr lang="ar-SA" sz="2400" i="1" dirty="0" smtClean="0"/>
          </a:p>
          <a:p>
            <a:pPr algn="r" rtl="1"/>
            <a:endParaRPr lang="en-US" sz="2400" dirty="0" smtClean="0"/>
          </a:p>
          <a:p>
            <a:pPr algn="r" rtl="1">
              <a:buFont typeface="Wingdings 3" pitchFamily="18" charset="2"/>
              <a:buNone/>
            </a:pPr>
            <a:r>
              <a:rPr lang="ar-SA" sz="2400" dirty="0" smtClean="0"/>
              <a:t> </a:t>
            </a:r>
            <a:endParaRPr lang="en-US" sz="2400" dirty="0" smtClean="0"/>
          </a:p>
          <a:p>
            <a:pPr algn="r" rtl="1">
              <a:buFont typeface="Wingdings 3" pitchFamily="18" charset="2"/>
              <a:buNone/>
            </a:pP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220</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67481981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219200"/>
            <a:ext cx="8229600" cy="4953000"/>
          </a:xfrm>
        </p:spPr>
        <p:txBody>
          <a:bodyPr/>
          <a:lstStyle/>
          <a:p>
            <a:pPr marL="109537" indent="0" algn="r" rtl="1">
              <a:buNone/>
            </a:pPr>
            <a:r>
              <a:rPr lang="ar-SA" sz="2000" dirty="0"/>
              <a:t>نظرية اللعبة </a:t>
            </a:r>
            <a:r>
              <a:rPr lang="ar-SA" sz="2000" dirty="0" smtClean="0"/>
              <a:t>هي من </a:t>
            </a:r>
            <a:r>
              <a:rPr lang="ar-SA" sz="2000" dirty="0"/>
              <a:t>أشهر أدوات التحليل الاستراتيجي للمنافسة </a:t>
            </a:r>
            <a:r>
              <a:rPr lang="ar-SA" sz="2000" dirty="0" smtClean="0"/>
              <a:t>وهي </a:t>
            </a:r>
            <a:r>
              <a:rPr lang="ar-SA" sz="2000" dirty="0"/>
              <a:t>تمتاز بتغطيتها لتفاعلات المنافسين "المتوقعة" جراء أي قرار من قبل أحدهم، وعلى عكس نظرية القوى الخمس لمايكل بورتر </a:t>
            </a:r>
            <a:r>
              <a:rPr lang="en-US" sz="2000" dirty="0"/>
              <a:t>The Five Forces </a:t>
            </a:r>
            <a:r>
              <a:rPr lang="ar-SA" sz="2000" dirty="0"/>
              <a:t>التي يعاب عليها أنها لا تغطي التفاعلات ولا ردة الفعل من قبل المنافسين، ولعل أشهر مثال يدرس دائما لنظرية اللعبة هو مثال معضلة السجناء </a:t>
            </a:r>
            <a:r>
              <a:rPr lang="en-US" sz="2000" dirty="0"/>
              <a:t>The Prisoners’ Dilemma </a:t>
            </a:r>
          </a:p>
          <a:p>
            <a:pPr marL="109537" indent="0" algn="r" rtl="1">
              <a:buNone/>
            </a:pPr>
            <a:r>
              <a:rPr lang="ar-SA" sz="2000" b="1" dirty="0" smtClean="0">
                <a:solidFill>
                  <a:schemeClr val="accent4"/>
                </a:solidFill>
              </a:rPr>
              <a:t>مفهوم </a:t>
            </a:r>
            <a:r>
              <a:rPr lang="ar-SA" sz="2000" b="1" dirty="0" smtClean="0">
                <a:solidFill>
                  <a:schemeClr val="accent4"/>
                </a:solidFill>
              </a:rPr>
              <a:t>نظرية المباريات:</a:t>
            </a:r>
          </a:p>
          <a:p>
            <a:pPr marL="109537" indent="0" algn="r" rtl="1">
              <a:buNone/>
            </a:pPr>
            <a:r>
              <a:rPr lang="ar-SA" sz="2000" b="1" dirty="0" smtClean="0">
                <a:solidFill>
                  <a:schemeClr val="accent4"/>
                </a:solidFill>
              </a:rPr>
              <a:t>« هي عبارة عن دراسة للافعال وردود الافعال المتداخلة بين متخذي القرار الذين يمثلون اطرافا للمباراة»</a:t>
            </a:r>
          </a:p>
          <a:p>
            <a:pPr algn="r" rtl="1"/>
            <a:r>
              <a:rPr lang="ar-SA" sz="2000" b="1" dirty="0" smtClean="0">
                <a:solidFill>
                  <a:schemeClr val="accent4"/>
                </a:solidFill>
              </a:rPr>
              <a:t>تهدف النظرية الي معرفة وتحليل السلوك الامثل لاطراف المباراة الذي يحقق اكبر عائد ممكن وذلك من خلال استراتيجيات متاحة لكل منهم</a:t>
            </a:r>
          </a:p>
          <a:p>
            <a:pPr algn="r" rtl="1"/>
            <a:r>
              <a:rPr lang="ar-SA" sz="2000" b="1" dirty="0" smtClean="0">
                <a:solidFill>
                  <a:schemeClr val="accent4"/>
                </a:solidFill>
              </a:rPr>
              <a:t>المباراة لا بد ان تتوفر فيها ثلاثة عناصر اساسية:</a:t>
            </a:r>
          </a:p>
          <a:p>
            <a:pPr algn="r" rtl="1">
              <a:buFontTx/>
              <a:buChar char="-"/>
            </a:pPr>
            <a:r>
              <a:rPr lang="ar-SA" sz="2000" b="1" dirty="0" smtClean="0">
                <a:solidFill>
                  <a:schemeClr val="accent4"/>
                </a:solidFill>
              </a:rPr>
              <a:t>اللاعبون </a:t>
            </a:r>
            <a:r>
              <a:rPr lang="en-US" sz="2000" b="1" dirty="0" smtClean="0">
                <a:solidFill>
                  <a:schemeClr val="accent4"/>
                </a:solidFill>
              </a:rPr>
              <a:t> Players</a:t>
            </a:r>
            <a:endParaRPr lang="ar-SA" sz="2000" b="1" dirty="0" smtClean="0">
              <a:solidFill>
                <a:schemeClr val="accent4"/>
              </a:solidFill>
            </a:endParaRPr>
          </a:p>
          <a:p>
            <a:pPr algn="r" rtl="1">
              <a:buFontTx/>
              <a:buChar char="-"/>
            </a:pPr>
            <a:r>
              <a:rPr lang="ar-SA" sz="2000" b="1" dirty="0" smtClean="0">
                <a:solidFill>
                  <a:schemeClr val="accent4"/>
                </a:solidFill>
              </a:rPr>
              <a:t>مجموعة استراتيجيات </a:t>
            </a:r>
            <a:r>
              <a:rPr lang="en-US" sz="2000" b="1" dirty="0" smtClean="0">
                <a:solidFill>
                  <a:schemeClr val="accent4"/>
                </a:solidFill>
              </a:rPr>
              <a:t>Strategies</a:t>
            </a:r>
            <a:r>
              <a:rPr lang="ar-SA" sz="2000" b="1" dirty="0" smtClean="0">
                <a:solidFill>
                  <a:schemeClr val="accent4"/>
                </a:solidFill>
              </a:rPr>
              <a:t> وهي تمثل الخيارات للمشاركين</a:t>
            </a:r>
          </a:p>
          <a:p>
            <a:pPr algn="r" rtl="1">
              <a:buFontTx/>
              <a:buChar char="-"/>
            </a:pPr>
            <a:r>
              <a:rPr lang="ar-SA" sz="2000" b="1" dirty="0" smtClean="0">
                <a:solidFill>
                  <a:schemeClr val="accent4"/>
                </a:solidFill>
              </a:rPr>
              <a:t>مجموعة عوائد وارباح </a:t>
            </a:r>
            <a:r>
              <a:rPr lang="en-US" sz="2000" b="1" dirty="0" smtClean="0">
                <a:solidFill>
                  <a:schemeClr val="accent4"/>
                </a:solidFill>
              </a:rPr>
              <a:t>Payoffs</a:t>
            </a:r>
            <a:r>
              <a:rPr lang="ar-SA" sz="2000" b="1" dirty="0" smtClean="0">
                <a:solidFill>
                  <a:schemeClr val="accent4"/>
                </a:solidFill>
              </a:rPr>
              <a:t> التي يحصل عليها كل لاعب</a:t>
            </a:r>
            <a:endParaRPr lang="en-US" sz="2000" b="1" dirty="0" smtClean="0">
              <a:solidFill>
                <a:schemeClr val="accent4"/>
              </a:solidFill>
            </a:endParaRPr>
          </a:p>
          <a:p>
            <a:pPr algn="r" rtl="1">
              <a:buFont typeface="Wingdings 3" pitchFamily="18" charset="2"/>
              <a:buNone/>
            </a:pPr>
            <a:r>
              <a:rPr lang="ar-SA" sz="2400" dirty="0" smtClean="0"/>
              <a:t> </a:t>
            </a:r>
            <a:endParaRPr lang="en-US" sz="2400" dirty="0" smtClean="0"/>
          </a:p>
          <a:p>
            <a:pPr algn="r" rtl="1">
              <a:buFont typeface="Wingdings 3" pitchFamily="18" charset="2"/>
              <a:buNone/>
            </a:pPr>
            <a:endParaRPr lang="en-US" sz="2400" dirty="0" smtClean="0"/>
          </a:p>
        </p:txBody>
      </p:sp>
      <p:sp>
        <p:nvSpPr>
          <p:cNvPr id="3" name="Title 2"/>
          <p:cNvSpPr>
            <a:spLocks noGrp="1"/>
          </p:cNvSpPr>
          <p:nvPr>
            <p:ph type="title"/>
          </p:nvPr>
        </p:nvSpPr>
        <p:spPr>
          <a:xfrm>
            <a:off x="457200" y="3048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221</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233516262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marL="109537" indent="0" algn="r" rtl="1">
              <a:buNone/>
            </a:pPr>
            <a:r>
              <a:rPr lang="ar-SA" sz="2400" b="1" dirty="0" smtClean="0">
                <a:solidFill>
                  <a:schemeClr val="accent4"/>
                </a:solidFill>
              </a:rPr>
              <a:t>فرضيات النظرية:</a:t>
            </a:r>
          </a:p>
          <a:p>
            <a:pPr algn="r" rtl="1">
              <a:buFontTx/>
              <a:buChar char="-"/>
            </a:pPr>
            <a:r>
              <a:rPr lang="ar-SA" sz="2400" dirty="0" smtClean="0"/>
              <a:t>الاطراف في المباراة علي معرفة بالاستراتيجيات  المتاحة له والعوائد الممكن الحصول عليها  </a:t>
            </a:r>
          </a:p>
          <a:p>
            <a:pPr algn="r" rtl="1">
              <a:buFontTx/>
              <a:buChar char="-"/>
            </a:pPr>
            <a:r>
              <a:rPr lang="ar-SA" sz="2400" dirty="0">
                <a:solidFill>
                  <a:prstClr val="black"/>
                </a:solidFill>
              </a:rPr>
              <a:t>الاطراف في المباراة علي </a:t>
            </a:r>
            <a:r>
              <a:rPr lang="ar-SA" sz="2400" dirty="0" smtClean="0">
                <a:solidFill>
                  <a:prstClr val="black"/>
                </a:solidFill>
              </a:rPr>
              <a:t>اطلاع  بالاستراتيجيات وعوائد اطراف المباراة الاخرين</a:t>
            </a:r>
          </a:p>
          <a:p>
            <a:pPr algn="r" rtl="1">
              <a:buFontTx/>
              <a:buChar char="-"/>
            </a:pPr>
            <a:r>
              <a:rPr lang="ar-SA" sz="2400" dirty="0" smtClean="0">
                <a:solidFill>
                  <a:prstClr val="black"/>
                </a:solidFill>
              </a:rPr>
              <a:t>كل طرف يعلم ان الاخرين علي اطلاع ومعرفة بالاستراتيجيات والعوائد الخاصة به</a:t>
            </a:r>
          </a:p>
          <a:p>
            <a:pPr algn="r" rtl="1">
              <a:buFontTx/>
              <a:buChar char="-"/>
            </a:pPr>
            <a:r>
              <a:rPr lang="ar-SA" sz="2400" dirty="0" smtClean="0">
                <a:solidFill>
                  <a:prstClr val="black"/>
                </a:solidFill>
              </a:rPr>
              <a:t>جميع اطراف المباراة يتصفون بالعقلانية اي اختيار الاستراتيجية التي تعظم العوائد</a:t>
            </a:r>
            <a:endParaRPr lang="en-US" sz="2400" dirty="0" smtClean="0"/>
          </a:p>
          <a:p>
            <a:pPr algn="r" rtl="1">
              <a:buFont typeface="Wingdings 3" pitchFamily="18" charset="2"/>
              <a:buNone/>
            </a:pP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222</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171859425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1"/>
            <a:ext cx="8229600" cy="1676400"/>
          </a:xfrm>
        </p:spPr>
        <p:txBody>
          <a:bodyPr/>
          <a:lstStyle/>
          <a:p>
            <a:pPr algn="r" rtl="1">
              <a:buFont typeface="Wingdings 3" pitchFamily="18" charset="2"/>
              <a:buNone/>
            </a:pPr>
            <a:r>
              <a:rPr lang="ar-SA" sz="2400" b="1" dirty="0" smtClean="0">
                <a:solidFill>
                  <a:schemeClr val="accent4"/>
                </a:solidFill>
              </a:rPr>
              <a:t>المباراة ومصفوفة العوائد</a:t>
            </a:r>
            <a:r>
              <a:rPr lang="ar-SA" sz="2400" dirty="0" smtClean="0"/>
              <a:t>:</a:t>
            </a:r>
          </a:p>
          <a:p>
            <a:pPr algn="r" rtl="1">
              <a:buFont typeface="Wingdings 3" pitchFamily="18" charset="2"/>
              <a:buNone/>
            </a:pPr>
            <a:r>
              <a:rPr lang="ar-SA" sz="2400" dirty="0" smtClean="0"/>
              <a:t>افترض ان لدينا لاعبان </a:t>
            </a:r>
            <a:r>
              <a:rPr lang="en-US" sz="2400" dirty="0" smtClean="0"/>
              <a:t>A</a:t>
            </a:r>
            <a:r>
              <a:rPr lang="ar-SA" sz="2400" dirty="0" smtClean="0"/>
              <a:t> و </a:t>
            </a:r>
            <a:r>
              <a:rPr lang="en-US" sz="2400" dirty="0" smtClean="0"/>
              <a:t>B</a:t>
            </a:r>
            <a:r>
              <a:rPr lang="ar-SA" sz="2400" dirty="0" smtClean="0"/>
              <a:t> ، وتوجد لدي كل منهما استراتيجيتان فقط هما الدفاع او الهجوم. الجدول التالي يوضح العوائد التي يمكن ان يحصل عليها كل طرف من كل استراتيجية:</a:t>
            </a:r>
          </a:p>
          <a:p>
            <a:pPr algn="r" rtl="1">
              <a:buFont typeface="Wingdings 3" pitchFamily="18" charset="2"/>
              <a:buNone/>
            </a:pPr>
            <a:endParaRPr lang="en-US" sz="2400" dirty="0" smtClean="0"/>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223</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50334134"/>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dirty="0" smtClean="0"/>
                        <a:t>20</a:t>
                      </a:r>
                      <a:r>
                        <a:rPr lang="en-US" baseline="0" dirty="0" smtClean="0"/>
                        <a:t>   ,     30</a:t>
                      </a:r>
                      <a:endParaRPr lang="en-US" dirty="0"/>
                    </a:p>
                  </a:txBody>
                  <a:tcPr/>
                </a:tc>
                <a:tc>
                  <a:txBody>
                    <a:bodyPr/>
                    <a:lstStyle/>
                    <a:p>
                      <a:r>
                        <a:rPr lang="en-US" dirty="0" smtClean="0"/>
                        <a:t>25     ,     12</a:t>
                      </a:r>
                      <a:endParaRPr lang="en-US" dirty="0"/>
                    </a:p>
                  </a:txBody>
                  <a:tcPr/>
                </a:tc>
              </a:tr>
              <a:tr h="370840">
                <a:tc>
                  <a:txBody>
                    <a:bodyPr/>
                    <a:lstStyle/>
                    <a:p>
                      <a:r>
                        <a:rPr lang="en-US" dirty="0" smtClean="0"/>
                        <a:t>12   ,      25</a:t>
                      </a:r>
                      <a:endParaRPr lang="en-US" dirty="0"/>
                    </a:p>
                  </a:txBody>
                  <a:tcPr/>
                </a:tc>
                <a:tc>
                  <a:txBody>
                    <a:bodyPr/>
                    <a:lstStyle/>
                    <a:p>
                      <a:r>
                        <a:rPr lang="en-US" dirty="0" smtClean="0"/>
                        <a:t>15      ,     18</a:t>
                      </a:r>
                      <a:endParaRPr lang="en-US" dirty="0"/>
                    </a:p>
                  </a:txBody>
                  <a:tcPr/>
                </a:tc>
              </a:tr>
            </a:tbl>
          </a:graphicData>
        </a:graphic>
      </p:graphicFrame>
      <p:sp>
        <p:nvSpPr>
          <p:cNvPr id="5" name="TextBox 4"/>
          <p:cNvSpPr txBox="1"/>
          <p:nvPr/>
        </p:nvSpPr>
        <p:spPr>
          <a:xfrm>
            <a:off x="4449886" y="3886200"/>
            <a:ext cx="1773242" cy="646331"/>
          </a:xfrm>
          <a:prstGeom prst="rect">
            <a:avLst/>
          </a:prstGeom>
          <a:noFill/>
        </p:spPr>
        <p:txBody>
          <a:bodyPr wrap="none" rtlCol="0">
            <a:spAutoFit/>
          </a:bodyPr>
          <a:lstStyle/>
          <a:p>
            <a:pPr algn="ctr" rtl="1"/>
            <a:r>
              <a:rPr lang="ar-SA" dirty="0" smtClean="0"/>
              <a:t>الاستراتيجيات المتاحة</a:t>
            </a:r>
          </a:p>
          <a:p>
            <a:pPr algn="ctr" rtl="1"/>
            <a:r>
              <a:rPr lang="ar-SA" dirty="0" smtClean="0"/>
              <a:t>لـ </a:t>
            </a:r>
            <a:r>
              <a:rPr lang="en-US" dirty="0" smtClean="0"/>
              <a:t>B</a:t>
            </a:r>
            <a:endParaRPr lang="en-US" dirty="0"/>
          </a:p>
        </p:txBody>
      </p:sp>
      <p:sp>
        <p:nvSpPr>
          <p:cNvPr id="8" name="TextBox 7"/>
          <p:cNvSpPr txBox="1"/>
          <p:nvPr/>
        </p:nvSpPr>
        <p:spPr>
          <a:xfrm>
            <a:off x="533400" y="5029200"/>
            <a:ext cx="1773242" cy="646331"/>
          </a:xfrm>
          <a:prstGeom prst="rect">
            <a:avLst/>
          </a:prstGeom>
          <a:noFill/>
        </p:spPr>
        <p:txBody>
          <a:bodyPr wrap="none" rtlCol="0">
            <a:spAutoFit/>
          </a:bodyPr>
          <a:lstStyle/>
          <a:p>
            <a:pPr algn="ctr" rtl="1"/>
            <a:r>
              <a:rPr lang="ar-SA" dirty="0" smtClean="0"/>
              <a:t>الاستراتيجيات المتاحة</a:t>
            </a:r>
          </a:p>
          <a:p>
            <a:pPr algn="ctr" rtl="1"/>
            <a:r>
              <a:rPr lang="ar-SA" dirty="0" smtClean="0"/>
              <a:t>لـ </a:t>
            </a:r>
            <a:r>
              <a:rPr lang="en-US" dirty="0" smtClean="0"/>
              <a:t>A</a:t>
            </a:r>
            <a:endParaRPr lang="en-US" dirty="0"/>
          </a:p>
        </p:txBody>
      </p:sp>
      <p:sp>
        <p:nvSpPr>
          <p:cNvPr id="9" name="TextBox 8"/>
          <p:cNvSpPr txBox="1"/>
          <p:nvPr/>
        </p:nvSpPr>
        <p:spPr>
          <a:xfrm>
            <a:off x="3886200" y="4528775"/>
            <a:ext cx="588624" cy="369332"/>
          </a:xfrm>
          <a:prstGeom prst="rect">
            <a:avLst/>
          </a:prstGeom>
          <a:noFill/>
        </p:spPr>
        <p:txBody>
          <a:bodyPr wrap="none" rtlCol="0">
            <a:spAutoFit/>
          </a:bodyPr>
          <a:lstStyle/>
          <a:p>
            <a:pPr algn="ctr" rtl="1"/>
            <a:r>
              <a:rPr lang="ar-SA" dirty="0" smtClean="0"/>
              <a:t>هجوم</a:t>
            </a:r>
            <a:endParaRPr lang="en-US" dirty="0"/>
          </a:p>
        </p:txBody>
      </p:sp>
      <p:sp>
        <p:nvSpPr>
          <p:cNvPr id="11" name="TextBox 10"/>
          <p:cNvSpPr txBox="1"/>
          <p:nvPr/>
        </p:nvSpPr>
        <p:spPr>
          <a:xfrm>
            <a:off x="6019800" y="4528775"/>
            <a:ext cx="503664" cy="369332"/>
          </a:xfrm>
          <a:prstGeom prst="rect">
            <a:avLst/>
          </a:prstGeom>
          <a:noFill/>
        </p:spPr>
        <p:txBody>
          <a:bodyPr wrap="none" rtlCol="0">
            <a:spAutoFit/>
          </a:bodyPr>
          <a:lstStyle/>
          <a:p>
            <a:pPr algn="ctr" rtl="1"/>
            <a:r>
              <a:rPr lang="ar-SA" dirty="0" smtClean="0"/>
              <a:t>دفاع</a:t>
            </a:r>
            <a:endParaRPr lang="en-US" dirty="0"/>
          </a:p>
        </p:txBody>
      </p:sp>
      <p:sp>
        <p:nvSpPr>
          <p:cNvPr id="12" name="TextBox 11"/>
          <p:cNvSpPr txBox="1"/>
          <p:nvPr/>
        </p:nvSpPr>
        <p:spPr>
          <a:xfrm>
            <a:off x="2514600" y="4916643"/>
            <a:ext cx="588624" cy="369332"/>
          </a:xfrm>
          <a:prstGeom prst="rect">
            <a:avLst/>
          </a:prstGeom>
          <a:noFill/>
        </p:spPr>
        <p:txBody>
          <a:bodyPr wrap="none" rtlCol="0">
            <a:spAutoFit/>
          </a:bodyPr>
          <a:lstStyle/>
          <a:p>
            <a:pPr algn="ctr" rtl="1"/>
            <a:r>
              <a:rPr lang="ar-SA" dirty="0" smtClean="0"/>
              <a:t>هجوم</a:t>
            </a:r>
            <a:endParaRPr lang="en-US" dirty="0"/>
          </a:p>
        </p:txBody>
      </p:sp>
      <p:sp>
        <p:nvSpPr>
          <p:cNvPr id="13" name="TextBox 12"/>
          <p:cNvSpPr txBox="1"/>
          <p:nvPr/>
        </p:nvSpPr>
        <p:spPr>
          <a:xfrm>
            <a:off x="2581158" y="5285975"/>
            <a:ext cx="503664" cy="369332"/>
          </a:xfrm>
          <a:prstGeom prst="rect">
            <a:avLst/>
          </a:prstGeom>
          <a:noFill/>
        </p:spPr>
        <p:txBody>
          <a:bodyPr wrap="none" rtlCol="0">
            <a:spAutoFit/>
          </a:bodyPr>
          <a:lstStyle/>
          <a:p>
            <a:pPr algn="ctr" rtl="1"/>
            <a:r>
              <a:rPr lang="ar-SA" dirty="0" smtClean="0"/>
              <a:t>دفاع</a:t>
            </a:r>
            <a:endParaRPr lang="en-US" dirty="0"/>
          </a:p>
        </p:txBody>
      </p:sp>
      <p:sp>
        <p:nvSpPr>
          <p:cNvPr id="14" name="Rectangle 13"/>
          <p:cNvSpPr/>
          <p:nvPr/>
        </p:nvSpPr>
        <p:spPr>
          <a:xfrm>
            <a:off x="533400" y="3793207"/>
            <a:ext cx="7111022"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88184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marL="109537" indent="0" algn="r" rtl="1">
              <a:buNone/>
            </a:pPr>
            <a:r>
              <a:rPr lang="ar-SA" sz="2400" b="1" dirty="0" smtClean="0">
                <a:solidFill>
                  <a:schemeClr val="accent4"/>
                </a:solidFill>
              </a:rPr>
              <a:t>تفسير مصفوفة العوائد للمباراة:</a:t>
            </a:r>
          </a:p>
          <a:p>
            <a:pPr algn="r" rtl="1">
              <a:buFontTx/>
              <a:buChar char="-"/>
            </a:pPr>
            <a:r>
              <a:rPr lang="ar-SA" sz="2400" dirty="0" smtClean="0"/>
              <a:t>الاستراتيجيات التي يمكن للاطراف اختيارها هي : (هجوم، هجوم)، (هجوم، دفاع)، (دفاع، هجوم)، او (دفاع ، دفاع).</a:t>
            </a:r>
          </a:p>
          <a:p>
            <a:pPr lvl="0" algn="r" rtl="1">
              <a:buClr>
                <a:srgbClr val="2DA2BF"/>
              </a:buClr>
              <a:buFontTx/>
              <a:buChar char="-"/>
            </a:pPr>
            <a:r>
              <a:rPr lang="ar-SA" sz="2400" dirty="0" smtClean="0">
                <a:solidFill>
                  <a:prstClr val="black"/>
                </a:solidFill>
              </a:rPr>
              <a:t>المصفوفة السابقة تعني ان اللاعب </a:t>
            </a:r>
            <a:r>
              <a:rPr lang="en-US" sz="2400" dirty="0" smtClean="0">
                <a:solidFill>
                  <a:prstClr val="black"/>
                </a:solidFill>
              </a:rPr>
              <a:t>A</a:t>
            </a:r>
            <a:r>
              <a:rPr lang="ar-SA" sz="2400" dirty="0" smtClean="0">
                <a:solidFill>
                  <a:prstClr val="black"/>
                </a:solidFill>
              </a:rPr>
              <a:t> سيختار الهجوم ويحقق عائد = </a:t>
            </a:r>
            <a:r>
              <a:rPr lang="en-US" sz="2400" dirty="0" smtClean="0">
                <a:solidFill>
                  <a:prstClr val="black"/>
                </a:solidFill>
              </a:rPr>
              <a:t>20</a:t>
            </a:r>
            <a:r>
              <a:rPr lang="ar-SA" sz="2400" dirty="0" smtClean="0">
                <a:solidFill>
                  <a:prstClr val="black"/>
                </a:solidFill>
              </a:rPr>
              <a:t> ، في نفس الوقت اللاعب </a:t>
            </a:r>
            <a:r>
              <a:rPr lang="en-US" sz="2400" dirty="0" smtClean="0">
                <a:solidFill>
                  <a:prstClr val="black"/>
                </a:solidFill>
              </a:rPr>
              <a:t>B</a:t>
            </a:r>
            <a:r>
              <a:rPr lang="ar-SA" sz="2400" dirty="0" smtClean="0">
                <a:solidFill>
                  <a:prstClr val="black"/>
                </a:solidFill>
              </a:rPr>
              <a:t> سيختار الهجوم ويحقق عائد = </a:t>
            </a:r>
            <a:r>
              <a:rPr lang="en-US" sz="2400" dirty="0" smtClean="0">
                <a:solidFill>
                  <a:prstClr val="black"/>
                </a:solidFill>
              </a:rPr>
              <a:t>30</a:t>
            </a:r>
            <a:r>
              <a:rPr lang="ar-SA" sz="2400" dirty="0" smtClean="0">
                <a:solidFill>
                  <a:prstClr val="black"/>
                </a:solidFill>
              </a:rPr>
              <a:t>. اذا الاستراتيجية المختارة  من قبل اللاعبين التي تعظم العوائد هي </a:t>
            </a:r>
            <a:r>
              <a:rPr lang="ar-SA" sz="2400" dirty="0"/>
              <a:t>(هجوم، هجوم</a:t>
            </a:r>
            <a:r>
              <a:rPr lang="ar-SA" sz="2400" dirty="0" smtClean="0"/>
              <a:t>)، لماذ؟ </a:t>
            </a:r>
            <a:endParaRPr lang="en-US" sz="2400" dirty="0">
              <a:solidFill>
                <a:prstClr val="black"/>
              </a:solidFill>
            </a:endParaRPr>
          </a:p>
          <a:p>
            <a:pPr algn="r" rtl="1">
              <a:buFontTx/>
              <a:buChar char="-"/>
            </a:pPr>
            <a:r>
              <a:rPr lang="ar-SA" sz="2400" dirty="0" smtClean="0">
                <a:solidFill>
                  <a:prstClr val="black"/>
                </a:solidFill>
              </a:rPr>
              <a:t>اذا اختار اللاعب </a:t>
            </a:r>
            <a:r>
              <a:rPr lang="en-US" sz="2400" dirty="0" smtClean="0">
                <a:solidFill>
                  <a:prstClr val="black"/>
                </a:solidFill>
              </a:rPr>
              <a:t>A</a:t>
            </a:r>
            <a:r>
              <a:rPr lang="ar-SA" sz="2400" dirty="0" smtClean="0">
                <a:solidFill>
                  <a:prstClr val="black"/>
                </a:solidFill>
              </a:rPr>
              <a:t>   هجوم واختار اللاعب </a:t>
            </a:r>
            <a:r>
              <a:rPr lang="en-US" sz="2400" dirty="0" smtClean="0">
                <a:solidFill>
                  <a:prstClr val="black"/>
                </a:solidFill>
              </a:rPr>
              <a:t>B</a:t>
            </a:r>
            <a:r>
              <a:rPr lang="ar-SA" sz="2400" dirty="0" smtClean="0">
                <a:solidFill>
                  <a:prstClr val="black"/>
                </a:solidFill>
              </a:rPr>
              <a:t> دفاع سيحقق </a:t>
            </a:r>
            <a:r>
              <a:rPr lang="en-US" sz="2400" dirty="0" smtClean="0">
                <a:solidFill>
                  <a:prstClr val="black"/>
                </a:solidFill>
              </a:rPr>
              <a:t>A</a:t>
            </a:r>
            <a:r>
              <a:rPr lang="ar-SA" sz="2400" dirty="0" smtClean="0">
                <a:solidFill>
                  <a:prstClr val="black"/>
                </a:solidFill>
              </a:rPr>
              <a:t> عائد = </a:t>
            </a:r>
            <a:r>
              <a:rPr lang="en-US" sz="2400" dirty="0" smtClean="0">
                <a:solidFill>
                  <a:prstClr val="black"/>
                </a:solidFill>
              </a:rPr>
              <a:t>25</a:t>
            </a:r>
            <a:r>
              <a:rPr lang="ar-SA" sz="2400" dirty="0" smtClean="0">
                <a:solidFill>
                  <a:prstClr val="black"/>
                </a:solidFill>
              </a:rPr>
              <a:t> واللاعب </a:t>
            </a:r>
            <a:r>
              <a:rPr lang="en-US" sz="2400" dirty="0" smtClean="0">
                <a:solidFill>
                  <a:prstClr val="black"/>
                </a:solidFill>
              </a:rPr>
              <a:t>B</a:t>
            </a:r>
            <a:r>
              <a:rPr lang="ar-SA" sz="2400" dirty="0" smtClean="0">
                <a:solidFill>
                  <a:prstClr val="black"/>
                </a:solidFill>
              </a:rPr>
              <a:t> سيحقق عائد = </a:t>
            </a:r>
            <a:r>
              <a:rPr lang="en-US" sz="2400" dirty="0" smtClean="0">
                <a:solidFill>
                  <a:prstClr val="black"/>
                </a:solidFill>
              </a:rPr>
              <a:t>18</a:t>
            </a:r>
            <a:r>
              <a:rPr lang="ar-SA" sz="2400" dirty="0" smtClean="0">
                <a:solidFill>
                  <a:prstClr val="black"/>
                </a:solidFill>
              </a:rPr>
              <a:t>. وهذا ليس بالخيار الافضل لـ</a:t>
            </a:r>
            <a:r>
              <a:rPr lang="en-US" sz="2400" dirty="0" smtClean="0">
                <a:solidFill>
                  <a:prstClr val="black"/>
                </a:solidFill>
              </a:rPr>
              <a:t>B</a:t>
            </a:r>
            <a:r>
              <a:rPr lang="ar-SA" sz="2400" dirty="0" smtClean="0">
                <a:solidFill>
                  <a:prstClr val="black"/>
                </a:solidFill>
              </a:rPr>
              <a:t>.</a:t>
            </a:r>
          </a:p>
          <a:p>
            <a:pPr algn="r" rtl="1">
              <a:buFontTx/>
              <a:buChar char="-"/>
            </a:pPr>
            <a:r>
              <a:rPr lang="ar-SA" sz="2400" dirty="0" smtClean="0">
                <a:solidFill>
                  <a:prstClr val="black"/>
                </a:solidFill>
              </a:rPr>
              <a:t>وهذا ينطبق علي بقية الخيارات الاخري غير الخيار (هجوم، هجوم)</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224</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11235423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marL="109537" indent="0" algn="r" rtl="1">
              <a:buNone/>
            </a:pPr>
            <a:r>
              <a:rPr lang="ar-SA" sz="2400" b="1" dirty="0" smtClean="0">
                <a:solidFill>
                  <a:schemeClr val="accent4"/>
                </a:solidFill>
              </a:rPr>
              <a:t>الاستراتيجيات السائدة:</a:t>
            </a:r>
          </a:p>
          <a:p>
            <a:pPr algn="r" rtl="1">
              <a:buFontTx/>
              <a:buChar char="-"/>
            </a:pPr>
            <a:r>
              <a:rPr lang="ar-SA" sz="2400" dirty="0" smtClean="0"/>
              <a:t>عملية اختيار كل طرف لاستراتيجية معينة دون الاخري يعتمد علي اختيار اطراف المباراة الاخرين والعوائد المتوقعة.</a:t>
            </a:r>
          </a:p>
          <a:p>
            <a:pPr algn="r" rtl="1">
              <a:buFontTx/>
              <a:buChar char="-"/>
            </a:pPr>
            <a:r>
              <a:rPr lang="ar-SA" sz="2400" dirty="0" smtClean="0"/>
              <a:t>قد يحدث ان تكون هناك استراتيجيات ناجحة بصرف النظر عما يختاره المنافسون، مثل استراتيجية الهجوم في المثال السابق هي الافضل بصرف النظر عما يختاره المنافسون (هجوم او دفاع)</a:t>
            </a:r>
          </a:p>
          <a:p>
            <a:pPr algn="r" rtl="1">
              <a:buFontTx/>
              <a:buChar char="-"/>
            </a:pPr>
            <a:r>
              <a:rPr lang="ar-SA" sz="2400" dirty="0" smtClean="0"/>
              <a:t>في هذه الحالة تعتبر استراتيجية الهجوم استراتيجية سائدة (</a:t>
            </a:r>
            <a:r>
              <a:rPr lang="en-US" sz="2400" dirty="0" smtClean="0"/>
              <a:t>Dominant strategy</a:t>
            </a:r>
            <a:r>
              <a:rPr lang="ar-SA" sz="2400" dirty="0" smtClean="0"/>
              <a:t>)، اي انها استراتيجية مثلي لطرف المباراة عند جميع الاستراتيجيات المتاحة للخصم.</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225</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89508082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marL="109537" indent="0" algn="r" rtl="1">
              <a:buNone/>
            </a:pPr>
            <a:r>
              <a:rPr lang="ar-SA" sz="2400" b="1" dirty="0" smtClean="0">
                <a:solidFill>
                  <a:schemeClr val="accent4"/>
                </a:solidFill>
              </a:rPr>
              <a:t>مثال:</a:t>
            </a:r>
          </a:p>
          <a:p>
            <a:pPr algn="r" rtl="1">
              <a:buFontTx/>
              <a:buChar char="-"/>
            </a:pPr>
            <a:r>
              <a:rPr lang="ar-SA" sz="2400" dirty="0" smtClean="0"/>
              <a:t>افترض ان لدينا منشاتان </a:t>
            </a:r>
            <a:r>
              <a:rPr lang="en-US" sz="2400" dirty="0" smtClean="0"/>
              <a:t>A</a:t>
            </a:r>
            <a:r>
              <a:rPr lang="ar-SA" sz="2400" dirty="0" smtClean="0"/>
              <a:t> و </a:t>
            </a:r>
            <a:r>
              <a:rPr lang="en-US" sz="2400" dirty="0" smtClean="0"/>
              <a:t>B</a:t>
            </a:r>
            <a:r>
              <a:rPr lang="ar-SA" sz="2400" dirty="0" smtClean="0"/>
              <a:t> تتنافس في بيع سلعة معينة، افترض ان لكل منشاة استراتيجيتان هما الاعلان عن السلعة او عدم الاعلان. كل منشاة ستتاثر بقرار المنشاة الاخري.</a:t>
            </a:r>
          </a:p>
          <a:p>
            <a:pPr algn="r" rtl="1">
              <a:buFontTx/>
              <a:buChar char="-"/>
            </a:pPr>
            <a:r>
              <a:rPr lang="ar-SA" sz="2400" dirty="0" smtClean="0"/>
              <a:t>االمصفوفة التالي يلخص العوائد المتوقعة من هذه الاستراتيجيات:</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226</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56539446"/>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baseline="0" dirty="0" smtClean="0"/>
                        <a:t>50   ,     8</a:t>
                      </a:r>
                      <a:endParaRPr lang="en-US" dirty="0"/>
                    </a:p>
                  </a:txBody>
                  <a:tcPr/>
                </a:tc>
                <a:tc>
                  <a:txBody>
                    <a:bodyPr/>
                    <a:lstStyle/>
                    <a:p>
                      <a:r>
                        <a:rPr lang="en-US" dirty="0" smtClean="0"/>
                        <a:t>30     ,     2</a:t>
                      </a:r>
                      <a:endParaRPr lang="en-US" dirty="0"/>
                    </a:p>
                  </a:txBody>
                  <a:tcPr/>
                </a:tc>
              </a:tr>
              <a:tr h="370840">
                <a:tc>
                  <a:txBody>
                    <a:bodyPr/>
                    <a:lstStyle/>
                    <a:p>
                      <a:r>
                        <a:rPr lang="en-US" dirty="0" smtClean="0"/>
                        <a:t>10  ,      20</a:t>
                      </a:r>
                      <a:endParaRPr lang="en-US" dirty="0"/>
                    </a:p>
                  </a:txBody>
                  <a:tcPr/>
                </a:tc>
                <a:tc>
                  <a:txBody>
                    <a:bodyPr/>
                    <a:lstStyle/>
                    <a:p>
                      <a:r>
                        <a:rPr lang="en-US" dirty="0" smtClean="0"/>
                        <a:t>20      ,     5</a:t>
                      </a:r>
                      <a:endParaRPr lang="en-US" dirty="0"/>
                    </a:p>
                  </a:txBody>
                  <a:tcPr/>
                </a:tc>
              </a:tr>
            </a:tbl>
          </a:graphicData>
        </a:graphic>
      </p:graphicFrame>
      <p:sp>
        <p:nvSpPr>
          <p:cNvPr id="7" name="TextBox 6"/>
          <p:cNvSpPr txBox="1"/>
          <p:nvPr/>
        </p:nvSpPr>
        <p:spPr>
          <a:xfrm>
            <a:off x="5791200" y="4038600"/>
            <a:ext cx="886781" cy="369332"/>
          </a:xfrm>
          <a:prstGeom prst="rect">
            <a:avLst/>
          </a:prstGeom>
          <a:noFill/>
        </p:spPr>
        <p:txBody>
          <a:bodyPr wrap="none" rtlCol="0">
            <a:spAutoFit/>
          </a:bodyPr>
          <a:lstStyle/>
          <a:p>
            <a:pPr algn="ctr" rtl="1"/>
            <a:r>
              <a:rPr lang="ar-SA" dirty="0" smtClean="0"/>
              <a:t>المنشاة </a:t>
            </a:r>
            <a:r>
              <a:rPr lang="en-US" dirty="0" smtClean="0"/>
              <a:t>B</a:t>
            </a:r>
            <a:endParaRPr lang="en-US" dirty="0"/>
          </a:p>
        </p:txBody>
      </p:sp>
      <p:sp>
        <p:nvSpPr>
          <p:cNvPr id="8" name="TextBox 7"/>
          <p:cNvSpPr txBox="1"/>
          <p:nvPr/>
        </p:nvSpPr>
        <p:spPr>
          <a:xfrm>
            <a:off x="920780" y="5181600"/>
            <a:ext cx="874022" cy="369332"/>
          </a:xfrm>
          <a:prstGeom prst="rect">
            <a:avLst/>
          </a:prstGeom>
          <a:noFill/>
        </p:spPr>
        <p:txBody>
          <a:bodyPr wrap="none" rtlCol="0">
            <a:spAutoFit/>
          </a:bodyPr>
          <a:lstStyle/>
          <a:p>
            <a:pPr algn="ctr" rtl="1"/>
            <a:r>
              <a:rPr lang="ar-SA" dirty="0" smtClean="0"/>
              <a:t>المنشاة</a:t>
            </a:r>
            <a:r>
              <a:rPr lang="en-US" dirty="0" smtClean="0"/>
              <a:t>A </a:t>
            </a:r>
            <a:endParaRPr lang="en-US" dirty="0"/>
          </a:p>
        </p:txBody>
      </p:sp>
      <p:sp>
        <p:nvSpPr>
          <p:cNvPr id="9" name="TextBox 8"/>
          <p:cNvSpPr txBox="1"/>
          <p:nvPr/>
        </p:nvSpPr>
        <p:spPr>
          <a:xfrm>
            <a:off x="3877579" y="4534225"/>
            <a:ext cx="502062" cy="369332"/>
          </a:xfrm>
          <a:prstGeom prst="rect">
            <a:avLst/>
          </a:prstGeom>
          <a:noFill/>
        </p:spPr>
        <p:txBody>
          <a:bodyPr wrap="none" rtlCol="0">
            <a:spAutoFit/>
          </a:bodyPr>
          <a:lstStyle/>
          <a:p>
            <a:pPr algn="ctr" rtl="1"/>
            <a:r>
              <a:rPr lang="ar-SA" dirty="0" smtClean="0"/>
              <a:t>تعلن</a:t>
            </a:r>
            <a:endParaRPr lang="en-US" dirty="0"/>
          </a:p>
        </p:txBody>
      </p:sp>
      <p:sp>
        <p:nvSpPr>
          <p:cNvPr id="10" name="TextBox 9"/>
          <p:cNvSpPr txBox="1"/>
          <p:nvPr/>
        </p:nvSpPr>
        <p:spPr>
          <a:xfrm>
            <a:off x="6041383" y="4494848"/>
            <a:ext cx="691216" cy="369332"/>
          </a:xfrm>
          <a:prstGeom prst="rect">
            <a:avLst/>
          </a:prstGeom>
          <a:noFill/>
        </p:spPr>
        <p:txBody>
          <a:bodyPr wrap="none" rtlCol="0">
            <a:spAutoFit/>
          </a:bodyPr>
          <a:lstStyle/>
          <a:p>
            <a:pPr algn="ctr" rtl="1"/>
            <a:r>
              <a:rPr lang="ar-SA" dirty="0" smtClean="0"/>
              <a:t>لا تعلن</a:t>
            </a:r>
            <a:endParaRPr lang="en-US" dirty="0"/>
          </a:p>
        </p:txBody>
      </p:sp>
      <p:sp>
        <p:nvSpPr>
          <p:cNvPr id="11" name="TextBox 10"/>
          <p:cNvSpPr txBox="1"/>
          <p:nvPr/>
        </p:nvSpPr>
        <p:spPr>
          <a:xfrm>
            <a:off x="2249760" y="4934470"/>
            <a:ext cx="502062" cy="369332"/>
          </a:xfrm>
          <a:prstGeom prst="rect">
            <a:avLst/>
          </a:prstGeom>
          <a:noFill/>
        </p:spPr>
        <p:txBody>
          <a:bodyPr wrap="none" rtlCol="0">
            <a:spAutoFit/>
          </a:bodyPr>
          <a:lstStyle/>
          <a:p>
            <a:pPr algn="ctr" rtl="1"/>
            <a:r>
              <a:rPr lang="ar-SA" dirty="0" smtClean="0"/>
              <a:t>تعلن</a:t>
            </a:r>
            <a:endParaRPr lang="en-US" dirty="0"/>
          </a:p>
        </p:txBody>
      </p:sp>
      <p:sp>
        <p:nvSpPr>
          <p:cNvPr id="12" name="TextBox 11"/>
          <p:cNvSpPr txBox="1"/>
          <p:nvPr/>
        </p:nvSpPr>
        <p:spPr>
          <a:xfrm>
            <a:off x="2307582" y="5366266"/>
            <a:ext cx="691216" cy="369332"/>
          </a:xfrm>
          <a:prstGeom prst="rect">
            <a:avLst/>
          </a:prstGeom>
          <a:noFill/>
        </p:spPr>
        <p:txBody>
          <a:bodyPr wrap="none" rtlCol="0">
            <a:spAutoFit/>
          </a:bodyPr>
          <a:lstStyle/>
          <a:p>
            <a:pPr algn="ctr" rtl="1"/>
            <a:r>
              <a:rPr lang="ar-SA" dirty="0" smtClean="0"/>
              <a:t>لا تعلن</a:t>
            </a:r>
            <a:endParaRPr lang="en-US" dirty="0"/>
          </a:p>
        </p:txBody>
      </p:sp>
      <p:sp>
        <p:nvSpPr>
          <p:cNvPr id="2" name="Rectangle 1"/>
          <p:cNvSpPr/>
          <p:nvPr/>
        </p:nvSpPr>
        <p:spPr>
          <a:xfrm>
            <a:off x="920780" y="4038600"/>
            <a:ext cx="692782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9351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4419600"/>
          </a:xfrm>
        </p:spPr>
        <p:txBody>
          <a:bodyPr/>
          <a:lstStyle/>
          <a:p>
            <a:pPr marL="109537" indent="0" algn="r" rtl="1">
              <a:buNone/>
            </a:pPr>
            <a:r>
              <a:rPr lang="ar-SA" sz="2400" b="1" dirty="0" smtClean="0">
                <a:solidFill>
                  <a:schemeClr val="accent4"/>
                </a:solidFill>
              </a:rPr>
              <a:t>ماذا نتوقع ان تكون نتيجة المباراة؟</a:t>
            </a:r>
          </a:p>
          <a:p>
            <a:pPr algn="r" rtl="1">
              <a:buFontTx/>
              <a:buChar char="-"/>
            </a:pPr>
            <a:r>
              <a:rPr lang="ar-SA" sz="2400" dirty="0" smtClean="0"/>
              <a:t>المنشاة </a:t>
            </a:r>
            <a:r>
              <a:rPr lang="en-US" sz="2400" dirty="0" smtClean="0"/>
              <a:t>A</a:t>
            </a:r>
            <a:r>
              <a:rPr lang="ar-SA" sz="2400" dirty="0" smtClean="0"/>
              <a:t> ستكون دائما في وضع افضل باختيار استراتيجية الاعلان بصرف النظر عما تختاره </a:t>
            </a:r>
            <a:r>
              <a:rPr lang="en-US" sz="2400" dirty="0" smtClean="0"/>
              <a:t>B</a:t>
            </a:r>
            <a:r>
              <a:rPr lang="ar-SA" sz="2400" dirty="0" smtClean="0"/>
              <a:t>، حيث عوائد الاعلان ستكون (</a:t>
            </a:r>
            <a:r>
              <a:rPr lang="en-US" sz="2400" dirty="0" smtClean="0"/>
              <a:t>50</a:t>
            </a:r>
            <a:r>
              <a:rPr lang="ar-SA" sz="2400" dirty="0" smtClean="0"/>
              <a:t> او </a:t>
            </a:r>
            <a:r>
              <a:rPr lang="en-US" sz="2400" dirty="0" smtClean="0"/>
              <a:t>30</a:t>
            </a:r>
            <a:r>
              <a:rPr lang="ar-SA" sz="2400" dirty="0" smtClean="0"/>
              <a:t>). في هذه الحالة تعتبر استراتيجية الاعلان استراتيجية سائدة بالنسبة لـ </a:t>
            </a:r>
            <a:r>
              <a:rPr lang="en-US" sz="2400" dirty="0" smtClean="0"/>
              <a:t>A</a:t>
            </a:r>
            <a:r>
              <a:rPr lang="ar-SA" sz="2400" dirty="0" smtClean="0"/>
              <a:t>.</a:t>
            </a:r>
          </a:p>
          <a:p>
            <a:pPr algn="r" rtl="1">
              <a:buFontTx/>
              <a:buChar char="-"/>
            </a:pPr>
            <a:r>
              <a:rPr lang="ar-SA" sz="2400" dirty="0" smtClean="0"/>
              <a:t>نفس الشئ ينطبق علي </a:t>
            </a:r>
            <a:r>
              <a:rPr lang="en-US" sz="2400" dirty="0" smtClean="0"/>
              <a:t>B</a:t>
            </a:r>
            <a:r>
              <a:rPr lang="ar-SA" sz="2400" dirty="0" smtClean="0"/>
              <a:t> حيث الافضل لها استراتيجية الاعلان بعوائد (</a:t>
            </a:r>
            <a:r>
              <a:rPr lang="en-US" sz="2400" dirty="0" smtClean="0"/>
              <a:t>8</a:t>
            </a:r>
            <a:r>
              <a:rPr lang="ar-SA" sz="2400" dirty="0" smtClean="0"/>
              <a:t> او </a:t>
            </a:r>
            <a:r>
              <a:rPr lang="en-US" sz="2400" dirty="0" smtClean="0"/>
              <a:t>20</a:t>
            </a:r>
            <a:r>
              <a:rPr lang="ar-SA" sz="2400" dirty="0" smtClean="0"/>
              <a:t>)، اذا ايضا </a:t>
            </a:r>
            <a:r>
              <a:rPr lang="ar-SA" sz="2400" dirty="0"/>
              <a:t>تعتبر استراتيجية الاعلان استراتيجية سائدة بالنسبة لـ </a:t>
            </a:r>
            <a:r>
              <a:rPr lang="en-US" sz="2400" dirty="0" smtClean="0"/>
              <a:t>B</a:t>
            </a:r>
            <a:r>
              <a:rPr lang="ar-SA" sz="2400" dirty="0" smtClean="0"/>
              <a:t>.</a:t>
            </a:r>
          </a:p>
          <a:p>
            <a:pPr algn="r" rtl="1">
              <a:buFontTx/>
              <a:buChar char="-"/>
            </a:pPr>
            <a:r>
              <a:rPr lang="ar-SA" sz="2400" dirty="0" smtClean="0"/>
              <a:t>اذا الاستراتيجية المثلي لكل منشاة هي الاعلان عن السلعة</a:t>
            </a:r>
          </a:p>
          <a:p>
            <a:pPr algn="r" rtl="1">
              <a:buFontTx/>
              <a:buChar char="-"/>
            </a:pPr>
            <a:r>
              <a:rPr lang="ar-SA" sz="2400" dirty="0" smtClean="0"/>
              <a:t>بالتالي نتيجة المباراة هي قيام كلتا المنشاتين بالاعلان عن السلعة ويمثل ذلك الوضع التوازني للمنشاتين.</a:t>
            </a:r>
          </a:p>
          <a:p>
            <a:pPr algn="r" rtl="1">
              <a:buFontTx/>
              <a:buChar char="-"/>
            </a:pPr>
            <a:r>
              <a:rPr lang="ar-SA" sz="2400" dirty="0" smtClean="0"/>
              <a:t>وجود استراتيجية سائدة لاطراف المباراة يمكن من التعرف علي النتيجة التوازنية للمباراة بشكل مباشر.</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227</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255766545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3840163"/>
          </a:xfrm>
        </p:spPr>
        <p:txBody>
          <a:bodyPr/>
          <a:lstStyle/>
          <a:p>
            <a:pPr marL="109537" lvl="0" indent="0" algn="r" rtl="1">
              <a:buClr>
                <a:srgbClr val="2DA2BF"/>
              </a:buClr>
              <a:buNone/>
            </a:pPr>
            <a:r>
              <a:rPr lang="ar-SA" sz="2400" b="1" dirty="0">
                <a:solidFill>
                  <a:srgbClr val="39639D"/>
                </a:solidFill>
              </a:rPr>
              <a:t>توازن ناش</a:t>
            </a:r>
            <a:r>
              <a:rPr lang="en-US" sz="2400" b="1" dirty="0">
                <a:solidFill>
                  <a:srgbClr val="39639D"/>
                </a:solidFill>
              </a:rPr>
              <a:t>Nash Equilibrium  </a:t>
            </a:r>
            <a:r>
              <a:rPr lang="ar-SA" sz="2400" b="1" dirty="0">
                <a:solidFill>
                  <a:srgbClr val="39639D"/>
                </a:solidFill>
              </a:rPr>
              <a:t> </a:t>
            </a:r>
          </a:p>
          <a:p>
            <a:pPr lvl="0" algn="r" rtl="1">
              <a:buClr>
                <a:srgbClr val="2DA2BF"/>
              </a:buClr>
              <a:buFontTx/>
              <a:buChar char="-"/>
            </a:pPr>
            <a:r>
              <a:rPr lang="ar-SA" sz="2400" dirty="0">
                <a:solidFill>
                  <a:prstClr val="black"/>
                </a:solidFill>
              </a:rPr>
              <a:t>في الكثير من المباريات نجد ان طرفا واحدا او اكثر ليس لديه استراتيجية سائدة، بالتالي لا يمكن التوصل </a:t>
            </a:r>
            <a:r>
              <a:rPr lang="ar-SA" sz="2400" dirty="0" smtClean="0">
                <a:solidFill>
                  <a:prstClr val="black"/>
                </a:solidFill>
              </a:rPr>
              <a:t>بشكل </a:t>
            </a:r>
            <a:r>
              <a:rPr lang="ar-SA" sz="2400" dirty="0">
                <a:solidFill>
                  <a:prstClr val="black"/>
                </a:solidFill>
              </a:rPr>
              <a:t>مباشر الي وضع توازني بين الاستراتيجيات المختلفة لاطراف المباراة.</a:t>
            </a:r>
          </a:p>
          <a:p>
            <a:pPr marL="109537" lvl="0" indent="0" algn="r" rtl="1">
              <a:buClr>
                <a:srgbClr val="2DA2BF"/>
              </a:buClr>
              <a:buNone/>
            </a:pPr>
            <a:r>
              <a:rPr lang="ar-SA" sz="2400" dirty="0">
                <a:solidFill>
                  <a:prstClr val="black"/>
                </a:solidFill>
              </a:rPr>
              <a:t>مثال: </a:t>
            </a:r>
            <a:r>
              <a:rPr lang="ar-SA" sz="2400" dirty="0" smtClean="0">
                <a:solidFill>
                  <a:prstClr val="black"/>
                </a:solidFill>
              </a:rPr>
              <a:t>في </a:t>
            </a:r>
            <a:r>
              <a:rPr lang="ar-SA" sz="2400" dirty="0">
                <a:solidFill>
                  <a:prstClr val="black"/>
                </a:solidFill>
              </a:rPr>
              <a:t>المثال السابق اذا عدلنا </a:t>
            </a:r>
            <a:r>
              <a:rPr lang="ar-SA" sz="2400" dirty="0" smtClean="0">
                <a:solidFill>
                  <a:prstClr val="black"/>
                </a:solidFill>
              </a:rPr>
              <a:t>في </a:t>
            </a:r>
            <a:r>
              <a:rPr lang="ar-SA" sz="2400" dirty="0">
                <a:solidFill>
                  <a:prstClr val="black"/>
                </a:solidFill>
              </a:rPr>
              <a:t>مصفوفة </a:t>
            </a:r>
            <a:r>
              <a:rPr lang="ar-SA" sz="2400" dirty="0" smtClean="0">
                <a:solidFill>
                  <a:prstClr val="black"/>
                </a:solidFill>
              </a:rPr>
              <a:t>العوائد فاصبحت </a:t>
            </a:r>
            <a:r>
              <a:rPr lang="ar-SA" sz="2400" dirty="0">
                <a:solidFill>
                  <a:prstClr val="black"/>
                </a:solidFill>
              </a:rPr>
              <a:t>كالتالي:</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228</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17472960"/>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baseline="0" dirty="0" smtClean="0"/>
                        <a:t>50   ,     8</a:t>
                      </a:r>
                      <a:endParaRPr lang="en-US" dirty="0"/>
                    </a:p>
                  </a:txBody>
                  <a:tcPr/>
                </a:tc>
                <a:tc>
                  <a:txBody>
                    <a:bodyPr/>
                    <a:lstStyle/>
                    <a:p>
                      <a:r>
                        <a:rPr lang="en-US" dirty="0" smtClean="0"/>
                        <a:t>30     ,     2</a:t>
                      </a:r>
                      <a:endParaRPr lang="en-US" dirty="0"/>
                    </a:p>
                  </a:txBody>
                  <a:tcPr/>
                </a:tc>
              </a:tr>
              <a:tr h="370840">
                <a:tc>
                  <a:txBody>
                    <a:bodyPr/>
                    <a:lstStyle/>
                    <a:p>
                      <a:r>
                        <a:rPr lang="en-US" dirty="0" smtClean="0"/>
                        <a:t>10  ,      20</a:t>
                      </a:r>
                      <a:endParaRPr lang="en-US" dirty="0"/>
                    </a:p>
                  </a:txBody>
                  <a:tcPr/>
                </a:tc>
                <a:tc>
                  <a:txBody>
                    <a:bodyPr/>
                    <a:lstStyle/>
                    <a:p>
                      <a:r>
                        <a:rPr lang="en-US" dirty="0" smtClean="0"/>
                        <a:t>40      ,     5</a:t>
                      </a:r>
                      <a:endParaRPr lang="en-US" dirty="0"/>
                    </a:p>
                  </a:txBody>
                  <a:tcPr/>
                </a:tc>
              </a:tr>
            </a:tbl>
          </a:graphicData>
        </a:graphic>
      </p:graphicFrame>
      <p:sp>
        <p:nvSpPr>
          <p:cNvPr id="7" name="TextBox 6"/>
          <p:cNvSpPr txBox="1"/>
          <p:nvPr/>
        </p:nvSpPr>
        <p:spPr>
          <a:xfrm>
            <a:off x="4724400" y="4276931"/>
            <a:ext cx="886781" cy="369332"/>
          </a:xfrm>
          <a:prstGeom prst="rect">
            <a:avLst/>
          </a:prstGeom>
          <a:noFill/>
        </p:spPr>
        <p:txBody>
          <a:bodyPr wrap="none" rtlCol="0">
            <a:spAutoFit/>
          </a:bodyPr>
          <a:lstStyle/>
          <a:p>
            <a:pPr algn="ctr" rtl="1"/>
            <a:r>
              <a:rPr lang="ar-SA" dirty="0" smtClean="0">
                <a:solidFill>
                  <a:prstClr val="black"/>
                </a:solidFill>
              </a:rPr>
              <a:t>المنشاة </a:t>
            </a:r>
            <a:r>
              <a:rPr lang="en-US" dirty="0" smtClean="0">
                <a:solidFill>
                  <a:prstClr val="black"/>
                </a:solidFill>
              </a:rPr>
              <a:t>B</a:t>
            </a:r>
            <a:endParaRPr lang="en-US" dirty="0">
              <a:solidFill>
                <a:prstClr val="black"/>
              </a:solidFill>
            </a:endParaRPr>
          </a:p>
        </p:txBody>
      </p:sp>
      <p:sp>
        <p:nvSpPr>
          <p:cNvPr id="8" name="TextBox 7"/>
          <p:cNvSpPr txBox="1"/>
          <p:nvPr/>
        </p:nvSpPr>
        <p:spPr>
          <a:xfrm>
            <a:off x="1514182" y="5146271"/>
            <a:ext cx="874022" cy="369332"/>
          </a:xfrm>
          <a:prstGeom prst="rect">
            <a:avLst/>
          </a:prstGeom>
          <a:noFill/>
        </p:spPr>
        <p:txBody>
          <a:bodyPr wrap="none" rtlCol="0">
            <a:spAutoFit/>
          </a:bodyPr>
          <a:lstStyle/>
          <a:p>
            <a:pPr algn="ctr" rtl="1"/>
            <a:r>
              <a:rPr lang="ar-SA" dirty="0" smtClean="0">
                <a:solidFill>
                  <a:prstClr val="black"/>
                </a:solidFill>
              </a:rPr>
              <a:t>المنشاة</a:t>
            </a:r>
            <a:r>
              <a:rPr lang="en-US" dirty="0" smtClean="0">
                <a:solidFill>
                  <a:prstClr val="black"/>
                </a:solidFill>
              </a:rPr>
              <a:t>A </a:t>
            </a:r>
            <a:endParaRPr lang="en-US" dirty="0">
              <a:solidFill>
                <a:prstClr val="black"/>
              </a:solidFill>
            </a:endParaRPr>
          </a:p>
        </p:txBody>
      </p:sp>
      <p:sp>
        <p:nvSpPr>
          <p:cNvPr id="9" name="TextBox 8"/>
          <p:cNvSpPr txBox="1"/>
          <p:nvPr/>
        </p:nvSpPr>
        <p:spPr>
          <a:xfrm>
            <a:off x="3877579" y="4534225"/>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0" name="TextBox 9"/>
          <p:cNvSpPr txBox="1"/>
          <p:nvPr/>
        </p:nvSpPr>
        <p:spPr>
          <a:xfrm>
            <a:off x="6041383" y="4494848"/>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11" name="TextBox 10"/>
          <p:cNvSpPr txBox="1"/>
          <p:nvPr/>
        </p:nvSpPr>
        <p:spPr>
          <a:xfrm>
            <a:off x="2514646" y="4934470"/>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2" name="TextBox 11"/>
          <p:cNvSpPr txBox="1"/>
          <p:nvPr/>
        </p:nvSpPr>
        <p:spPr>
          <a:xfrm>
            <a:off x="2420069" y="5366266"/>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2" name="Rectangle 1"/>
          <p:cNvSpPr/>
          <p:nvPr/>
        </p:nvSpPr>
        <p:spPr>
          <a:xfrm>
            <a:off x="920780" y="4038600"/>
            <a:ext cx="692782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775455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algn="r" rtl="1">
              <a:buFontTx/>
              <a:buChar char="-"/>
            </a:pPr>
            <a:r>
              <a:rPr lang="ar-SA" sz="2400" dirty="0" smtClean="0"/>
              <a:t>المنشاة </a:t>
            </a:r>
            <a:r>
              <a:rPr lang="en-US" sz="2400" dirty="0" smtClean="0"/>
              <a:t>A</a:t>
            </a:r>
            <a:r>
              <a:rPr lang="ar-SA" sz="2400" dirty="0" smtClean="0"/>
              <a:t> ليس لديها استراتيجية سائدة، لماذا؟ فقرارها الامثل اصبح يعتمد علي ما تقرره المنشاة </a:t>
            </a:r>
            <a:r>
              <a:rPr lang="en-US" sz="2400" dirty="0" smtClean="0"/>
              <a:t>B</a:t>
            </a:r>
            <a:r>
              <a:rPr lang="ar-SA" sz="2400" dirty="0" smtClean="0"/>
              <a:t> </a:t>
            </a:r>
          </a:p>
          <a:p>
            <a:pPr algn="r" rtl="1">
              <a:buFontTx/>
              <a:buChar char="-"/>
            </a:pPr>
            <a:r>
              <a:rPr lang="ar-SA" sz="2400" dirty="0" smtClean="0"/>
              <a:t>اذا قررت المنشاة </a:t>
            </a:r>
            <a:r>
              <a:rPr lang="en-US" sz="2400" dirty="0" smtClean="0"/>
              <a:t>B</a:t>
            </a:r>
            <a:r>
              <a:rPr lang="ar-SA" sz="2400" dirty="0" smtClean="0"/>
              <a:t> الاعلان عن السلعة فان </a:t>
            </a:r>
            <a:r>
              <a:rPr lang="en-US" sz="2400" dirty="0" smtClean="0"/>
              <a:t>A </a:t>
            </a:r>
            <a:r>
              <a:rPr lang="ar-SA" sz="2400" dirty="0" smtClean="0"/>
              <a:t> سيترتب عليها اختيار الاعلان لانها ستحصل علي </a:t>
            </a:r>
            <a:r>
              <a:rPr lang="en-US" sz="2400" dirty="0" smtClean="0"/>
              <a:t> 50</a:t>
            </a:r>
            <a:r>
              <a:rPr lang="ar-SA" sz="2400" dirty="0" smtClean="0"/>
              <a:t> ، وعند قرار </a:t>
            </a:r>
            <a:r>
              <a:rPr lang="en-US" sz="2400" dirty="0" smtClean="0"/>
              <a:t>B</a:t>
            </a:r>
            <a:r>
              <a:rPr lang="ar-SA" sz="2400" dirty="0" smtClean="0"/>
              <a:t> عدم الاعلان فان </a:t>
            </a:r>
            <a:r>
              <a:rPr lang="en-US" sz="2400" dirty="0" smtClean="0"/>
              <a:t>A</a:t>
            </a:r>
            <a:r>
              <a:rPr lang="ar-SA" sz="2400" dirty="0" smtClean="0"/>
              <a:t> ستختار ايضا عدم الاعلان لانها ستحصل علي </a:t>
            </a:r>
            <a:r>
              <a:rPr lang="en-US" sz="2400" dirty="0" smtClean="0"/>
              <a:t>40</a:t>
            </a:r>
            <a:r>
              <a:rPr lang="ar-SA" sz="2400" dirty="0" smtClean="0"/>
              <a:t>.</a:t>
            </a:r>
          </a:p>
          <a:p>
            <a:pPr algn="r" rtl="1">
              <a:buFontTx/>
              <a:buChar char="-"/>
            </a:pPr>
            <a:r>
              <a:rPr lang="ar-SA" sz="2400" dirty="0" smtClean="0"/>
              <a:t>افترض ان كلتا المنشاتين يجب عليها ان تقرر الاعلان او عدم الاعلان في نفس الوقت، ماذا سيكون القرار الامثل في هذه الحالة؟</a:t>
            </a:r>
          </a:p>
          <a:p>
            <a:pPr algn="r" rtl="1">
              <a:buFontTx/>
              <a:buChar char="-"/>
            </a:pPr>
            <a:r>
              <a:rPr lang="ar-SA" sz="2400" dirty="0" smtClean="0"/>
              <a:t>الاجابة: علي المنشاة </a:t>
            </a:r>
            <a:r>
              <a:rPr lang="en-US" sz="2400" dirty="0" smtClean="0"/>
              <a:t>A</a:t>
            </a:r>
            <a:r>
              <a:rPr lang="ar-SA" sz="2400" dirty="0" smtClean="0"/>
              <a:t> ان تضع نفسها في مكان </a:t>
            </a:r>
            <a:r>
              <a:rPr lang="en-US" sz="2400" dirty="0" smtClean="0"/>
              <a:t>B</a:t>
            </a:r>
            <a:r>
              <a:rPr lang="ar-SA" sz="2400" dirty="0" smtClean="0"/>
              <a:t> وتتصور ما هو الافضل للمنشاة </a:t>
            </a:r>
            <a:r>
              <a:rPr lang="en-US" sz="2400" dirty="0" smtClean="0"/>
              <a:t>B</a:t>
            </a:r>
            <a:r>
              <a:rPr lang="ar-SA" sz="2400" dirty="0" smtClean="0"/>
              <a:t>.</a:t>
            </a:r>
          </a:p>
          <a:p>
            <a:pPr algn="r" rtl="1">
              <a:buFontTx/>
              <a:buChar char="-"/>
            </a:pPr>
            <a:r>
              <a:rPr lang="ar-SA" sz="2400" dirty="0" smtClean="0"/>
              <a:t>لاحظ ان الاعلان يعتبر استراتيجية سائدة بالنسبة </a:t>
            </a:r>
            <a:r>
              <a:rPr lang="en-US" sz="2400" dirty="0" smtClean="0"/>
              <a:t>B</a:t>
            </a:r>
            <a:r>
              <a:rPr lang="ar-SA" sz="2400" dirty="0" smtClean="0"/>
              <a:t> ، لذلك ستختار الاعلان بغض النظر عن اختيار </a:t>
            </a:r>
            <a:r>
              <a:rPr lang="en-US" sz="2400" dirty="0" smtClean="0"/>
              <a:t>A</a:t>
            </a:r>
            <a:r>
              <a:rPr lang="ar-SA" sz="2400" dirty="0" smtClean="0"/>
              <a:t>.</a:t>
            </a:r>
          </a:p>
          <a:p>
            <a:pPr algn="r" rtl="1">
              <a:buFontTx/>
              <a:buChar char="-"/>
            </a:pPr>
            <a:r>
              <a:rPr lang="ar-SA" sz="2400" dirty="0" smtClean="0"/>
              <a:t>حسب استنتاج </a:t>
            </a:r>
            <a:r>
              <a:rPr lang="en-US" sz="2400" dirty="0" smtClean="0"/>
              <a:t>A</a:t>
            </a:r>
            <a:r>
              <a:rPr lang="ar-SA" sz="2400" dirty="0" smtClean="0"/>
              <a:t> بان المنشاة </a:t>
            </a:r>
            <a:r>
              <a:rPr lang="en-US" sz="2400" dirty="0" smtClean="0"/>
              <a:t>B</a:t>
            </a:r>
            <a:r>
              <a:rPr lang="ar-SA" sz="2400" dirty="0" smtClean="0"/>
              <a:t> سوف تختار الاعلان ، فان الوضع الامثل لـ</a:t>
            </a:r>
            <a:r>
              <a:rPr lang="en-US" sz="2400" dirty="0" smtClean="0"/>
              <a:t>A</a:t>
            </a:r>
            <a:r>
              <a:rPr lang="ar-SA" sz="2400" dirty="0" smtClean="0"/>
              <a:t> هو اختيار الاعلان لانها ستحصل علي </a:t>
            </a:r>
            <a:r>
              <a:rPr lang="en-US" sz="2400" dirty="0" smtClean="0"/>
              <a:t>50</a:t>
            </a:r>
            <a:r>
              <a:rPr lang="ar-SA" sz="2400" dirty="0" smtClean="0"/>
              <a:t> بدلا من </a:t>
            </a:r>
            <a:r>
              <a:rPr lang="en-US" sz="2400" dirty="0" smtClean="0"/>
              <a:t> 10</a:t>
            </a:r>
            <a:endParaRPr lang="ar-SA" sz="2400" dirty="0" smtClean="0"/>
          </a:p>
          <a:p>
            <a:pPr marL="109537" indent="0" algn="r" rtl="1">
              <a:buNone/>
            </a:pPr>
            <a:endParaRPr lang="ar-SA" sz="2400" dirty="0" smtClean="0"/>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229</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40271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1295400"/>
            <a:ext cx="8001000" cy="5181600"/>
          </a:xfrm>
        </p:spPr>
        <p:txBody>
          <a:bodyPr/>
          <a:lstStyle/>
          <a:p>
            <a:pPr eaLnBrk="1" hangingPunct="1">
              <a:lnSpc>
                <a:spcPct val="90000"/>
              </a:lnSpc>
              <a:buFont typeface="Wingdings" pitchFamily="2" charset="2"/>
              <a:buNone/>
            </a:pPr>
            <a:r>
              <a:rPr lang="ar-SA" altLang="en-US" sz="2800" b="1" dirty="0" smtClean="0">
                <a:solidFill>
                  <a:srgbClr val="993300"/>
                </a:solidFill>
                <a:latin typeface="Times New Roman" pitchFamily="18" charset="0"/>
                <a:cs typeface="Times New Roman" pitchFamily="18" charset="0"/>
              </a:rPr>
              <a:t>عليه فان اتخاذ القرار الإداري ياتي نتيجة لخطوات عملية يمكن تحديدها على الشكل التالي:</a:t>
            </a:r>
            <a:endParaRPr lang="en-US" altLang="en-US" sz="2800" b="1" dirty="0" smtClean="0">
              <a:solidFill>
                <a:srgbClr val="993300"/>
              </a:solidFill>
              <a:latin typeface="Times New Roman" pitchFamily="18" charset="0"/>
              <a:cs typeface="Times New Roman" pitchFamily="18" charset="0"/>
            </a:endParaRPr>
          </a:p>
          <a:p>
            <a:pPr marL="623887" indent="-514350" eaLnBrk="1" hangingPunct="1">
              <a:lnSpc>
                <a:spcPct val="90000"/>
              </a:lnSpc>
              <a:buFont typeface="Wingdings" pitchFamily="2" charset="2"/>
              <a:buAutoNum type="arabicPeriod"/>
            </a:pPr>
            <a:r>
              <a:rPr lang="ar-SA" altLang="en-US" sz="2800" b="1" dirty="0" smtClean="0">
                <a:latin typeface="Times New Roman" pitchFamily="18" charset="0"/>
                <a:cs typeface="Times New Roman" pitchFamily="18" charset="0"/>
              </a:rPr>
              <a:t>تحديد المشكلة</a:t>
            </a:r>
            <a:r>
              <a:rPr lang="ar-SA" altLang="en-US" sz="2800" dirty="0" smtClean="0">
                <a:solidFill>
                  <a:srgbClr val="993300"/>
                </a:solidFill>
                <a:latin typeface="Times New Roman" pitchFamily="18" charset="0"/>
                <a:cs typeface="Times New Roman" pitchFamily="18" charset="0"/>
              </a:rPr>
              <a:t>:</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دراسة وبحث المشكلة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تفصيل الاعراض المرتبطة بالمشكلة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تعريف المشكلة بدقة</a:t>
            </a:r>
          </a:p>
          <a:p>
            <a:pPr marL="623887" indent="-514350" eaLnBrk="1" hangingPunct="1">
              <a:lnSpc>
                <a:spcPct val="90000"/>
              </a:lnSpc>
              <a:buFont typeface="+mj-lt"/>
              <a:buAutoNum type="arabicPeriod" startAt="2"/>
            </a:pPr>
            <a:r>
              <a:rPr lang="ar-SA" altLang="en-US" sz="2800" b="1" dirty="0" smtClean="0">
                <a:latin typeface="Times New Roman" pitchFamily="18" charset="0"/>
                <a:cs typeface="Times New Roman" pitchFamily="18" charset="0"/>
              </a:rPr>
              <a:t>تحديد بدائل القرار المختلفة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كل الوسائل المتاحة لحل المشكلة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انه في بعض الاحيان عدم عمل اي شئ هو الحل</a:t>
            </a:r>
          </a:p>
          <a:p>
            <a:pPr marL="623887" indent="-514350" eaLnBrk="1" hangingPunct="1">
              <a:lnSpc>
                <a:spcPct val="90000"/>
              </a:lnSpc>
              <a:buFont typeface="+mj-lt"/>
              <a:buAutoNum type="arabicPeriod" startAt="3"/>
            </a:pPr>
            <a:r>
              <a:rPr lang="ar-SA" altLang="en-US" sz="2800" b="1" dirty="0" smtClean="0">
                <a:latin typeface="Times New Roman" pitchFamily="18" charset="0"/>
                <a:cs typeface="Times New Roman" pitchFamily="18" charset="0"/>
              </a:rPr>
              <a:t>تحليل البدائل</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اختيار طريقة تحليل وقياس مناسبة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الهدف من التحليل</a:t>
            </a:r>
          </a:p>
          <a:p>
            <a:pPr marL="109537" indent="0"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207122566"/>
      </p:ext>
    </p:extLst>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algn="r" rtl="1"/>
            <a:r>
              <a:rPr lang="ar-SA" sz="2400" dirty="0" smtClean="0"/>
              <a:t>ان هذا الاختيار الامثل للمنشاة </a:t>
            </a:r>
            <a:r>
              <a:rPr lang="en-US" sz="2400" dirty="0" smtClean="0"/>
              <a:t>A</a:t>
            </a:r>
            <a:r>
              <a:rPr lang="ar-SA" sz="2400" dirty="0" smtClean="0"/>
              <a:t> المبني علي قرار </a:t>
            </a:r>
            <a:r>
              <a:rPr lang="en-US" sz="2400" dirty="0" smtClean="0"/>
              <a:t>B</a:t>
            </a:r>
            <a:r>
              <a:rPr lang="ar-SA" sz="2400" dirty="0" smtClean="0"/>
              <a:t> يعرف باسم توازن ناش.</a:t>
            </a:r>
          </a:p>
          <a:p>
            <a:pPr algn="r" rtl="1"/>
            <a:r>
              <a:rPr lang="ar-SA" sz="2400" dirty="0" smtClean="0"/>
              <a:t>يلاحظ ان الوضع التوازني الذي يكون فيه خيار </a:t>
            </a:r>
            <a:r>
              <a:rPr lang="en-US" sz="2400" dirty="0" smtClean="0"/>
              <a:t>A</a:t>
            </a:r>
            <a:r>
              <a:rPr lang="ar-SA" sz="2400" dirty="0" smtClean="0"/>
              <a:t> هو الامثل للخيارات المثلي لـ </a:t>
            </a:r>
            <a:r>
              <a:rPr lang="en-US" sz="2400" dirty="0" smtClean="0"/>
              <a:t> B</a:t>
            </a:r>
            <a:r>
              <a:rPr lang="ar-SA" sz="2400" dirty="0" smtClean="0"/>
              <a:t>، يعتبر اقل تقييدا من وضع التوازن في الاستراتيجية السائدة الذي يتطلب ان يكون خيار </a:t>
            </a:r>
            <a:r>
              <a:rPr lang="en-US" sz="2400" dirty="0" smtClean="0"/>
              <a:t>A </a:t>
            </a:r>
            <a:r>
              <a:rPr lang="ar-SA" sz="2400" dirty="0" smtClean="0"/>
              <a:t> هو الامثل لجميع خيارات </a:t>
            </a:r>
            <a:r>
              <a:rPr lang="en-US" sz="2400" dirty="0" smtClean="0"/>
              <a:t>B</a:t>
            </a:r>
            <a:r>
              <a:rPr lang="ar-SA" sz="2400" dirty="0" smtClean="0"/>
              <a:t> .</a:t>
            </a:r>
          </a:p>
          <a:p>
            <a:pPr marL="109537" indent="0" algn="r" rtl="1">
              <a:buNone/>
            </a:pPr>
            <a:r>
              <a:rPr lang="ar-SA" sz="2400" b="1" dirty="0" smtClean="0">
                <a:solidFill>
                  <a:srgbClr val="00B050"/>
                </a:solidFill>
              </a:rPr>
              <a:t>مقارنة: </a:t>
            </a:r>
          </a:p>
          <a:p>
            <a:pPr marL="109537" indent="0" algn="r" rtl="1">
              <a:buNone/>
            </a:pPr>
            <a:r>
              <a:rPr lang="ar-SA" sz="2400" b="1" dirty="0" smtClean="0">
                <a:solidFill>
                  <a:srgbClr val="FF0000"/>
                </a:solidFill>
              </a:rPr>
              <a:t>توازن الاستراتيجية السائدة:</a:t>
            </a:r>
          </a:p>
          <a:p>
            <a:pPr algn="r" rtl="1">
              <a:buFontTx/>
              <a:buChar char="-"/>
            </a:pPr>
            <a:r>
              <a:rPr lang="ar-SA" sz="2400" dirty="0" smtClean="0"/>
              <a:t>المنشاة </a:t>
            </a:r>
            <a:r>
              <a:rPr lang="en-US" sz="2400" dirty="0" smtClean="0"/>
              <a:t>1</a:t>
            </a:r>
            <a:r>
              <a:rPr lang="ar-SA" sz="2400" dirty="0" smtClean="0"/>
              <a:t> تختار افضل وضع لها بصرف النظر عما تختاره المنشاة </a:t>
            </a:r>
            <a:r>
              <a:rPr lang="en-US" sz="2400" dirty="0" smtClean="0"/>
              <a:t>2</a:t>
            </a:r>
            <a:r>
              <a:rPr lang="ar-SA" sz="2400" dirty="0" smtClean="0"/>
              <a:t> </a:t>
            </a:r>
          </a:p>
          <a:p>
            <a:pPr lvl="0" algn="r" rtl="1">
              <a:buClr>
                <a:srgbClr val="2DA2BF"/>
              </a:buClr>
              <a:buFontTx/>
              <a:buChar char="-"/>
            </a:pPr>
            <a:r>
              <a:rPr lang="ar-SA" sz="2400" dirty="0">
                <a:solidFill>
                  <a:prstClr val="black"/>
                </a:solidFill>
              </a:rPr>
              <a:t>المنشاة </a:t>
            </a:r>
            <a:r>
              <a:rPr lang="en-US" sz="2400" dirty="0" smtClean="0">
                <a:solidFill>
                  <a:prstClr val="black"/>
                </a:solidFill>
              </a:rPr>
              <a:t>2</a:t>
            </a:r>
            <a:r>
              <a:rPr lang="ar-SA" sz="2400" dirty="0" smtClean="0">
                <a:solidFill>
                  <a:prstClr val="black"/>
                </a:solidFill>
              </a:rPr>
              <a:t> </a:t>
            </a:r>
            <a:r>
              <a:rPr lang="ar-SA" sz="2400" dirty="0">
                <a:solidFill>
                  <a:prstClr val="black"/>
                </a:solidFill>
              </a:rPr>
              <a:t>تختار افضل وضع </a:t>
            </a:r>
            <a:r>
              <a:rPr lang="ar-SA" sz="2400" dirty="0" smtClean="0">
                <a:solidFill>
                  <a:prstClr val="black"/>
                </a:solidFill>
              </a:rPr>
              <a:t>لها </a:t>
            </a:r>
            <a:r>
              <a:rPr lang="ar-SA" sz="2400" dirty="0">
                <a:solidFill>
                  <a:prstClr val="black"/>
                </a:solidFill>
              </a:rPr>
              <a:t>بصرف النظر عما تختاره </a:t>
            </a:r>
            <a:r>
              <a:rPr lang="ar-SA" sz="2400" dirty="0" smtClean="0">
                <a:solidFill>
                  <a:prstClr val="black"/>
                </a:solidFill>
              </a:rPr>
              <a:t>المنشاة </a:t>
            </a:r>
            <a:r>
              <a:rPr lang="en-US" sz="2400" dirty="0" smtClean="0">
                <a:solidFill>
                  <a:prstClr val="black"/>
                </a:solidFill>
              </a:rPr>
              <a:t> 1</a:t>
            </a:r>
            <a:r>
              <a:rPr lang="ar-SA" sz="2400" dirty="0" smtClean="0">
                <a:solidFill>
                  <a:prstClr val="black"/>
                </a:solidFill>
              </a:rPr>
              <a:t>  </a:t>
            </a:r>
            <a:endParaRPr lang="ar-SA" sz="2400" dirty="0">
              <a:solidFill>
                <a:prstClr val="black"/>
              </a:solidFill>
            </a:endParaRPr>
          </a:p>
          <a:p>
            <a:pPr marL="109537" indent="0" algn="r" rtl="1">
              <a:buNone/>
            </a:pPr>
            <a:r>
              <a:rPr lang="ar-SA" sz="2400" b="1" dirty="0" smtClean="0">
                <a:solidFill>
                  <a:schemeClr val="accent2"/>
                </a:solidFill>
              </a:rPr>
              <a:t>توازن ناش</a:t>
            </a:r>
            <a:r>
              <a:rPr lang="ar-SA" sz="2400" dirty="0" smtClean="0"/>
              <a:t>:</a:t>
            </a:r>
          </a:p>
          <a:p>
            <a:pPr lvl="0" algn="r" rtl="1">
              <a:buClr>
                <a:srgbClr val="2DA2BF"/>
              </a:buClr>
              <a:buFontTx/>
              <a:buChar char="-"/>
            </a:pPr>
            <a:r>
              <a:rPr lang="ar-SA" sz="2400" dirty="0" smtClean="0"/>
              <a:t> </a:t>
            </a:r>
            <a:r>
              <a:rPr lang="ar-SA" sz="2400" dirty="0">
                <a:solidFill>
                  <a:prstClr val="black"/>
                </a:solidFill>
              </a:rPr>
              <a:t>المنشاة </a:t>
            </a:r>
            <a:r>
              <a:rPr lang="en-US" sz="2400" dirty="0">
                <a:solidFill>
                  <a:prstClr val="black"/>
                </a:solidFill>
              </a:rPr>
              <a:t>1</a:t>
            </a:r>
            <a:r>
              <a:rPr lang="ar-SA" sz="2400" dirty="0">
                <a:solidFill>
                  <a:prstClr val="black"/>
                </a:solidFill>
              </a:rPr>
              <a:t> تختار افضل وضع </a:t>
            </a:r>
            <a:r>
              <a:rPr lang="ar-SA" sz="2400" dirty="0" smtClean="0">
                <a:solidFill>
                  <a:prstClr val="black"/>
                </a:solidFill>
              </a:rPr>
              <a:t>لها اخذة في الاعتبار اختيار </a:t>
            </a:r>
            <a:r>
              <a:rPr lang="ar-SA" sz="2400" dirty="0">
                <a:solidFill>
                  <a:prstClr val="black"/>
                </a:solidFill>
              </a:rPr>
              <a:t>المنشاة </a:t>
            </a:r>
            <a:r>
              <a:rPr lang="en-US" sz="2400" dirty="0">
                <a:solidFill>
                  <a:prstClr val="black"/>
                </a:solidFill>
              </a:rPr>
              <a:t>2</a:t>
            </a:r>
            <a:r>
              <a:rPr lang="ar-SA" sz="2400" dirty="0">
                <a:solidFill>
                  <a:prstClr val="black"/>
                </a:solidFill>
              </a:rPr>
              <a:t> </a:t>
            </a:r>
            <a:endParaRPr lang="ar-SA" sz="2400" dirty="0" smtClean="0">
              <a:solidFill>
                <a:prstClr val="black"/>
              </a:solidFill>
            </a:endParaRPr>
          </a:p>
          <a:p>
            <a:pPr lvl="0" algn="r" rtl="1">
              <a:buClr>
                <a:srgbClr val="2DA2BF"/>
              </a:buClr>
              <a:buFontTx/>
              <a:buChar char="-"/>
            </a:pPr>
            <a:r>
              <a:rPr lang="ar-SA" sz="2400" dirty="0" smtClean="0">
                <a:solidFill>
                  <a:prstClr val="black"/>
                </a:solidFill>
              </a:rPr>
              <a:t>المنشاة</a:t>
            </a:r>
            <a:r>
              <a:rPr lang="en-US" sz="2400" dirty="0" smtClean="0">
                <a:solidFill>
                  <a:prstClr val="black"/>
                </a:solidFill>
              </a:rPr>
              <a:t>2 </a:t>
            </a:r>
            <a:r>
              <a:rPr lang="ar-SA" sz="2400" dirty="0" smtClean="0">
                <a:solidFill>
                  <a:prstClr val="black"/>
                </a:solidFill>
              </a:rPr>
              <a:t> تختار </a:t>
            </a:r>
            <a:r>
              <a:rPr lang="ar-SA" sz="2400" dirty="0">
                <a:solidFill>
                  <a:prstClr val="black"/>
                </a:solidFill>
              </a:rPr>
              <a:t>افضل وضع </a:t>
            </a:r>
            <a:r>
              <a:rPr lang="ar-SA" sz="2400" dirty="0" smtClean="0">
                <a:solidFill>
                  <a:prstClr val="black"/>
                </a:solidFill>
              </a:rPr>
              <a:t>لها </a:t>
            </a:r>
            <a:r>
              <a:rPr lang="ar-SA" sz="2400" dirty="0">
                <a:solidFill>
                  <a:prstClr val="black"/>
                </a:solidFill>
              </a:rPr>
              <a:t>اخذة في الاعتبار اختيار </a:t>
            </a:r>
            <a:r>
              <a:rPr lang="ar-SA" sz="2400" dirty="0" smtClean="0">
                <a:solidFill>
                  <a:prstClr val="black"/>
                </a:solidFill>
              </a:rPr>
              <a:t>المنشاة  </a:t>
            </a:r>
            <a:r>
              <a:rPr lang="en-US" sz="2400" dirty="0" smtClean="0">
                <a:solidFill>
                  <a:prstClr val="black"/>
                </a:solidFill>
              </a:rPr>
              <a:t> </a:t>
            </a:r>
            <a:r>
              <a:rPr lang="en-US" sz="2400" dirty="0">
                <a:solidFill>
                  <a:prstClr val="black"/>
                </a:solidFill>
              </a:rPr>
              <a:t>1</a:t>
            </a:r>
            <a:endParaRPr lang="ar-SA" sz="2400" dirty="0">
              <a:solidFill>
                <a:prstClr val="black"/>
              </a:solidFill>
            </a:endParaRPr>
          </a:p>
          <a:p>
            <a:pPr lvl="0" algn="r" rtl="1">
              <a:buClr>
                <a:srgbClr val="2DA2BF"/>
              </a:buClr>
              <a:buFontTx/>
              <a:buChar char="-"/>
            </a:pPr>
            <a:endParaRPr lang="ar-SA" sz="2400" dirty="0">
              <a:solidFill>
                <a:prstClr val="black"/>
              </a:solidFill>
            </a:endParaRPr>
          </a:p>
          <a:p>
            <a:pPr marL="109537" indent="0" algn="r" rtl="1">
              <a:buNone/>
            </a:pPr>
            <a:endParaRPr lang="ar-SA" sz="2400" dirty="0" smtClean="0"/>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230</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377351562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4724400"/>
          </a:xfrm>
        </p:spPr>
        <p:txBody>
          <a:bodyPr/>
          <a:lstStyle/>
          <a:p>
            <a:pPr marL="109537" lvl="0" indent="0" algn="r" rtl="1">
              <a:buClr>
                <a:srgbClr val="2DA2BF"/>
              </a:buClr>
              <a:buNone/>
            </a:pPr>
            <a:r>
              <a:rPr lang="ar-SA" sz="2400" b="1" dirty="0" smtClean="0">
                <a:solidFill>
                  <a:srgbClr val="39639D"/>
                </a:solidFill>
              </a:rPr>
              <a:t>مشاكل توازن </a:t>
            </a:r>
            <a:r>
              <a:rPr lang="ar-SA" sz="2400" b="1" dirty="0">
                <a:solidFill>
                  <a:srgbClr val="39639D"/>
                </a:solidFill>
              </a:rPr>
              <a:t>ناش</a:t>
            </a:r>
            <a:r>
              <a:rPr lang="en-US" sz="2400" b="1" dirty="0">
                <a:solidFill>
                  <a:srgbClr val="39639D"/>
                </a:solidFill>
              </a:rPr>
              <a:t>Nash Equilibrium  </a:t>
            </a:r>
            <a:r>
              <a:rPr lang="ar-SA" sz="2400" b="1" dirty="0">
                <a:solidFill>
                  <a:srgbClr val="39639D"/>
                </a:solidFill>
              </a:rPr>
              <a:t> </a:t>
            </a:r>
          </a:p>
          <a:p>
            <a:pPr marL="566737" lvl="0" indent="-457200" algn="r" rtl="1">
              <a:buClr>
                <a:srgbClr val="2DA2BF"/>
              </a:buClr>
              <a:buAutoNum type="arabicPeriod"/>
            </a:pPr>
            <a:r>
              <a:rPr lang="ar-SA" sz="2400" dirty="0" smtClean="0">
                <a:solidFill>
                  <a:prstClr val="black"/>
                </a:solidFill>
              </a:rPr>
              <a:t>قد يحدث ان يكون للمباراة التنافسية اكثر من وضع توازني حسب مفهوم ناش</a:t>
            </a:r>
          </a:p>
          <a:p>
            <a:pPr marL="109537" lvl="0" indent="0" algn="r" rtl="1">
              <a:buClr>
                <a:srgbClr val="2DA2BF"/>
              </a:buClr>
              <a:buNone/>
            </a:pPr>
            <a:r>
              <a:rPr lang="ar-SA" sz="2400" dirty="0">
                <a:solidFill>
                  <a:prstClr val="black"/>
                </a:solidFill>
              </a:rPr>
              <a:t> </a:t>
            </a:r>
            <a:r>
              <a:rPr lang="ar-SA" sz="2400" dirty="0" smtClean="0">
                <a:solidFill>
                  <a:prstClr val="black"/>
                </a:solidFill>
              </a:rPr>
              <a:t>في المثال التالي استراتيجية (اعلان ، اعلان) تمثل توازن ناش للمنشاتين، لان كل منشاة اتخذت قرارها الامثل </a:t>
            </a:r>
            <a:r>
              <a:rPr lang="ar-SA" sz="2400" dirty="0">
                <a:solidFill>
                  <a:prstClr val="black"/>
                </a:solidFill>
              </a:rPr>
              <a:t>ا</a:t>
            </a:r>
            <a:r>
              <a:rPr lang="ar-SA" sz="2400" dirty="0" smtClean="0">
                <a:solidFill>
                  <a:prstClr val="black"/>
                </a:solidFill>
              </a:rPr>
              <a:t>خذه في الاعتبار قرار المنشاة ااخري</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231</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18819411"/>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baseline="0" dirty="0" smtClean="0"/>
                        <a:t>20   ,     10</a:t>
                      </a:r>
                      <a:endParaRPr lang="en-US" dirty="0"/>
                    </a:p>
                  </a:txBody>
                  <a:tcPr/>
                </a:tc>
                <a:tc>
                  <a:txBody>
                    <a:bodyPr/>
                    <a:lstStyle/>
                    <a:p>
                      <a:r>
                        <a:rPr lang="en-US" dirty="0" smtClean="0"/>
                        <a:t>5     ,     5</a:t>
                      </a:r>
                      <a:endParaRPr lang="en-US" dirty="0"/>
                    </a:p>
                  </a:txBody>
                  <a:tcPr/>
                </a:tc>
              </a:tr>
              <a:tr h="370840">
                <a:tc>
                  <a:txBody>
                    <a:bodyPr/>
                    <a:lstStyle/>
                    <a:p>
                      <a:r>
                        <a:rPr lang="en-US" dirty="0" smtClean="0"/>
                        <a:t>5  ,      5</a:t>
                      </a:r>
                      <a:endParaRPr lang="en-US" dirty="0"/>
                    </a:p>
                  </a:txBody>
                  <a:tcPr/>
                </a:tc>
                <a:tc>
                  <a:txBody>
                    <a:bodyPr/>
                    <a:lstStyle/>
                    <a:p>
                      <a:r>
                        <a:rPr lang="en-US" dirty="0" smtClean="0"/>
                        <a:t>10      ,   20</a:t>
                      </a:r>
                      <a:endParaRPr lang="en-US" dirty="0"/>
                    </a:p>
                  </a:txBody>
                  <a:tcPr/>
                </a:tc>
              </a:tr>
            </a:tbl>
          </a:graphicData>
        </a:graphic>
      </p:graphicFrame>
      <p:sp>
        <p:nvSpPr>
          <p:cNvPr id="7" name="TextBox 6"/>
          <p:cNvSpPr txBox="1"/>
          <p:nvPr/>
        </p:nvSpPr>
        <p:spPr>
          <a:xfrm>
            <a:off x="4800600" y="4273543"/>
            <a:ext cx="886781" cy="369332"/>
          </a:xfrm>
          <a:prstGeom prst="rect">
            <a:avLst/>
          </a:prstGeom>
          <a:noFill/>
        </p:spPr>
        <p:txBody>
          <a:bodyPr wrap="none" rtlCol="0">
            <a:spAutoFit/>
          </a:bodyPr>
          <a:lstStyle/>
          <a:p>
            <a:pPr algn="ctr" rtl="1"/>
            <a:r>
              <a:rPr lang="ar-SA" dirty="0" smtClean="0">
                <a:solidFill>
                  <a:prstClr val="black"/>
                </a:solidFill>
              </a:rPr>
              <a:t>المنشاة </a:t>
            </a:r>
            <a:r>
              <a:rPr lang="en-US" dirty="0" smtClean="0">
                <a:solidFill>
                  <a:prstClr val="black"/>
                </a:solidFill>
              </a:rPr>
              <a:t>B</a:t>
            </a:r>
            <a:endParaRPr lang="en-US" dirty="0">
              <a:solidFill>
                <a:prstClr val="black"/>
              </a:solidFill>
            </a:endParaRPr>
          </a:p>
        </p:txBody>
      </p:sp>
      <p:sp>
        <p:nvSpPr>
          <p:cNvPr id="8" name="TextBox 7"/>
          <p:cNvSpPr txBox="1"/>
          <p:nvPr/>
        </p:nvSpPr>
        <p:spPr>
          <a:xfrm>
            <a:off x="1447800" y="5159433"/>
            <a:ext cx="874022" cy="369332"/>
          </a:xfrm>
          <a:prstGeom prst="rect">
            <a:avLst/>
          </a:prstGeom>
          <a:noFill/>
        </p:spPr>
        <p:txBody>
          <a:bodyPr wrap="none" rtlCol="0">
            <a:spAutoFit/>
          </a:bodyPr>
          <a:lstStyle/>
          <a:p>
            <a:pPr algn="ctr" rtl="1"/>
            <a:r>
              <a:rPr lang="ar-SA" dirty="0" smtClean="0">
                <a:solidFill>
                  <a:prstClr val="black"/>
                </a:solidFill>
              </a:rPr>
              <a:t>المنشاة</a:t>
            </a:r>
            <a:r>
              <a:rPr lang="en-US" dirty="0" smtClean="0">
                <a:solidFill>
                  <a:prstClr val="black"/>
                </a:solidFill>
              </a:rPr>
              <a:t>A </a:t>
            </a:r>
            <a:endParaRPr lang="en-US" dirty="0">
              <a:solidFill>
                <a:prstClr val="black"/>
              </a:solidFill>
            </a:endParaRPr>
          </a:p>
        </p:txBody>
      </p:sp>
      <p:sp>
        <p:nvSpPr>
          <p:cNvPr id="9" name="TextBox 8"/>
          <p:cNvSpPr txBox="1"/>
          <p:nvPr/>
        </p:nvSpPr>
        <p:spPr>
          <a:xfrm>
            <a:off x="3877579" y="4534225"/>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0" name="TextBox 9"/>
          <p:cNvSpPr txBox="1"/>
          <p:nvPr/>
        </p:nvSpPr>
        <p:spPr>
          <a:xfrm>
            <a:off x="6041383" y="4494848"/>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11" name="TextBox 10"/>
          <p:cNvSpPr txBox="1"/>
          <p:nvPr/>
        </p:nvSpPr>
        <p:spPr>
          <a:xfrm>
            <a:off x="2514646" y="4934470"/>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2" name="TextBox 11"/>
          <p:cNvSpPr txBox="1"/>
          <p:nvPr/>
        </p:nvSpPr>
        <p:spPr>
          <a:xfrm>
            <a:off x="2420069" y="5366266"/>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2" name="Rectangle 1"/>
          <p:cNvSpPr/>
          <p:nvPr/>
        </p:nvSpPr>
        <p:spPr>
          <a:xfrm>
            <a:off x="920780" y="4038600"/>
            <a:ext cx="692782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893155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algn="r" rtl="1">
              <a:buClr>
                <a:srgbClr val="2DA2BF"/>
              </a:buClr>
            </a:pPr>
            <a:r>
              <a:rPr lang="ar-SA" sz="2400" dirty="0" smtClean="0">
                <a:solidFill>
                  <a:prstClr val="black"/>
                </a:solidFill>
              </a:rPr>
              <a:t>يلاحظ في المباراة السابقة وجود وضعا توازنيا اخر يتحقق عنده توازن ناش وهو اختيار المنشاتين عدم الاعلان ، عند هذا الوضع التوازني يتحقق الاتي:</a:t>
            </a:r>
          </a:p>
          <a:p>
            <a:pPr lvl="0" algn="r" rtl="1">
              <a:buClr>
                <a:srgbClr val="2DA2BF"/>
              </a:buClr>
              <a:buFontTx/>
              <a:buChar char="-"/>
            </a:pPr>
            <a:r>
              <a:rPr lang="ar-SA" sz="2400" dirty="0" smtClean="0">
                <a:solidFill>
                  <a:prstClr val="black"/>
                </a:solidFill>
              </a:rPr>
              <a:t>اختيار المنشاة </a:t>
            </a:r>
            <a:r>
              <a:rPr lang="en-US" sz="2400" dirty="0" smtClean="0">
                <a:solidFill>
                  <a:prstClr val="black"/>
                </a:solidFill>
              </a:rPr>
              <a:t>B</a:t>
            </a:r>
            <a:r>
              <a:rPr lang="ar-SA" sz="2400" dirty="0" smtClean="0">
                <a:solidFill>
                  <a:prstClr val="black"/>
                </a:solidFill>
              </a:rPr>
              <a:t> لعدم الاعلان يترتب عليه اختيار المنشاة </a:t>
            </a:r>
            <a:r>
              <a:rPr lang="en-US" sz="2400" dirty="0" smtClean="0">
                <a:solidFill>
                  <a:prstClr val="black"/>
                </a:solidFill>
              </a:rPr>
              <a:t>A</a:t>
            </a:r>
            <a:r>
              <a:rPr lang="ar-SA" sz="2400" dirty="0" smtClean="0">
                <a:solidFill>
                  <a:prstClr val="black"/>
                </a:solidFill>
              </a:rPr>
              <a:t> لاستراتيجية عدم الاعلان لانه الاختيار الامثل لانها ستحصل علي </a:t>
            </a:r>
            <a:r>
              <a:rPr lang="en-US" sz="2400" dirty="0" smtClean="0">
                <a:solidFill>
                  <a:prstClr val="black"/>
                </a:solidFill>
              </a:rPr>
              <a:t>10</a:t>
            </a:r>
            <a:r>
              <a:rPr lang="ar-SA" sz="2400" dirty="0" smtClean="0">
                <a:solidFill>
                  <a:prstClr val="black"/>
                </a:solidFill>
              </a:rPr>
              <a:t> بدلا من </a:t>
            </a:r>
            <a:r>
              <a:rPr lang="en-US" sz="2400" dirty="0" smtClean="0">
                <a:solidFill>
                  <a:prstClr val="black"/>
                </a:solidFill>
              </a:rPr>
              <a:t>5</a:t>
            </a:r>
            <a:endParaRPr lang="ar-SA" sz="2400" dirty="0" smtClean="0">
              <a:solidFill>
                <a:prstClr val="black"/>
              </a:solidFill>
            </a:endParaRPr>
          </a:p>
          <a:p>
            <a:pPr lvl="0" algn="r" rtl="1">
              <a:buClr>
                <a:srgbClr val="2DA2BF"/>
              </a:buClr>
              <a:buFontTx/>
              <a:buChar char="-"/>
            </a:pPr>
            <a:r>
              <a:rPr lang="ar-SA" sz="2400" dirty="0" smtClean="0">
                <a:solidFill>
                  <a:prstClr val="black"/>
                </a:solidFill>
              </a:rPr>
              <a:t>كذلك اختيار المنشاة</a:t>
            </a:r>
            <a:r>
              <a:rPr lang="en-US" sz="2400" dirty="0" smtClean="0">
                <a:solidFill>
                  <a:prstClr val="black"/>
                </a:solidFill>
              </a:rPr>
              <a:t>A </a:t>
            </a:r>
            <a:r>
              <a:rPr lang="ar-SA" sz="2400" dirty="0" smtClean="0">
                <a:solidFill>
                  <a:prstClr val="black"/>
                </a:solidFill>
              </a:rPr>
              <a:t> لعدم </a:t>
            </a:r>
            <a:r>
              <a:rPr lang="ar-SA" sz="2400" dirty="0">
                <a:solidFill>
                  <a:prstClr val="black"/>
                </a:solidFill>
              </a:rPr>
              <a:t>الاعلان يترتب عليه اختيار المنشاة </a:t>
            </a:r>
            <a:r>
              <a:rPr lang="en-US" sz="2400" dirty="0">
                <a:solidFill>
                  <a:prstClr val="black"/>
                </a:solidFill>
              </a:rPr>
              <a:t>B </a:t>
            </a:r>
            <a:r>
              <a:rPr lang="ar-SA" sz="2400" dirty="0" smtClean="0">
                <a:solidFill>
                  <a:prstClr val="black"/>
                </a:solidFill>
              </a:rPr>
              <a:t> لاستراتيجية </a:t>
            </a:r>
            <a:r>
              <a:rPr lang="ar-SA" sz="2400" dirty="0">
                <a:solidFill>
                  <a:prstClr val="black"/>
                </a:solidFill>
              </a:rPr>
              <a:t>عدم </a:t>
            </a:r>
            <a:r>
              <a:rPr lang="ar-SA" sz="2400" dirty="0" smtClean="0">
                <a:solidFill>
                  <a:prstClr val="black"/>
                </a:solidFill>
              </a:rPr>
              <a:t>الاعلان</a:t>
            </a:r>
            <a:r>
              <a:rPr lang="ar-SA" sz="2400" dirty="0">
                <a:solidFill>
                  <a:prstClr val="black"/>
                </a:solidFill>
              </a:rPr>
              <a:t> لانه الاختيار الامثل لانها ستحصل علي </a:t>
            </a:r>
            <a:r>
              <a:rPr lang="en-US" sz="2400" dirty="0">
                <a:solidFill>
                  <a:prstClr val="black"/>
                </a:solidFill>
              </a:rPr>
              <a:t>20</a:t>
            </a:r>
            <a:r>
              <a:rPr lang="ar-SA" sz="2400" dirty="0">
                <a:solidFill>
                  <a:prstClr val="black"/>
                </a:solidFill>
              </a:rPr>
              <a:t> بدلا من </a:t>
            </a:r>
            <a:r>
              <a:rPr lang="en-US" sz="2400" dirty="0">
                <a:solidFill>
                  <a:prstClr val="black"/>
                </a:solidFill>
              </a:rPr>
              <a:t>5</a:t>
            </a:r>
            <a:endParaRPr lang="ar-SA" sz="2400" dirty="0">
              <a:solidFill>
                <a:prstClr val="black"/>
              </a:solidFill>
            </a:endParaRPr>
          </a:p>
          <a:p>
            <a:pPr lvl="0" algn="r" rtl="1">
              <a:buClr>
                <a:srgbClr val="2DA2BF"/>
              </a:buClr>
              <a:buFontTx/>
              <a:buChar char="-"/>
            </a:pPr>
            <a:endParaRPr lang="ar-SA" sz="2400" dirty="0">
              <a:solidFill>
                <a:prstClr val="black"/>
              </a:solidFill>
            </a:endParaRPr>
          </a:p>
          <a:p>
            <a:pPr algn="r" rtl="1"/>
            <a:r>
              <a:rPr lang="ar-SA" sz="2400" dirty="0" smtClean="0"/>
              <a:t>اذا يوجد للمباراة السابق وضعي توازن هما ( اعلان ، اعلان) و ( لا تعلن ، لا تعلن).</a:t>
            </a:r>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232</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104390626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981200"/>
            <a:ext cx="8229600" cy="4724400"/>
          </a:xfrm>
        </p:spPr>
        <p:txBody>
          <a:bodyPr/>
          <a:lstStyle/>
          <a:p>
            <a:pPr marL="109537" lvl="0" indent="0" algn="r" rtl="1">
              <a:buClr>
                <a:srgbClr val="2DA2BF"/>
              </a:buClr>
              <a:buNone/>
            </a:pPr>
            <a:r>
              <a:rPr lang="ar-SA" sz="2400" b="1" dirty="0" smtClean="0">
                <a:solidFill>
                  <a:srgbClr val="39639D"/>
                </a:solidFill>
              </a:rPr>
              <a:t>مشاكل توازن </a:t>
            </a:r>
            <a:r>
              <a:rPr lang="ar-SA" sz="2400" b="1" dirty="0">
                <a:solidFill>
                  <a:srgbClr val="39639D"/>
                </a:solidFill>
              </a:rPr>
              <a:t>ناش</a:t>
            </a:r>
            <a:r>
              <a:rPr lang="en-US" sz="2400" b="1" dirty="0">
                <a:solidFill>
                  <a:srgbClr val="39639D"/>
                </a:solidFill>
              </a:rPr>
              <a:t>Nash Equilibrium  </a:t>
            </a:r>
            <a:r>
              <a:rPr lang="ar-SA" sz="2400" b="1" dirty="0">
                <a:solidFill>
                  <a:srgbClr val="39639D"/>
                </a:solidFill>
              </a:rPr>
              <a:t> </a:t>
            </a:r>
          </a:p>
          <a:p>
            <a:pPr marL="109537" lvl="0" indent="0" algn="r" rtl="1">
              <a:buClr>
                <a:srgbClr val="2DA2BF"/>
              </a:buClr>
              <a:buNone/>
            </a:pPr>
            <a:r>
              <a:rPr lang="ar-SA" sz="2400" dirty="0" smtClean="0">
                <a:solidFill>
                  <a:prstClr val="black"/>
                </a:solidFill>
              </a:rPr>
              <a:t>2. قد يحدث ان لا يحدث للمباراة التنافسية اي وضع توازني تنطبق عليه شروط ناش، كما في المثال التالي :</a:t>
            </a:r>
          </a:p>
          <a:p>
            <a:pPr marL="109537" lvl="0" indent="0" algn="r" rtl="1">
              <a:buClr>
                <a:srgbClr val="2DA2BF"/>
              </a:buClr>
              <a:buNone/>
            </a:pPr>
            <a:r>
              <a:rPr lang="ar-SA" sz="2400" dirty="0">
                <a:solidFill>
                  <a:prstClr val="black"/>
                </a:solidFill>
              </a:rPr>
              <a:t> </a:t>
            </a:r>
            <a:r>
              <a:rPr lang="ar-SA" sz="2400" dirty="0" smtClean="0">
                <a:solidFill>
                  <a:prstClr val="black"/>
                </a:solidFill>
              </a:rPr>
              <a:t>- لو اختارت المنشاة </a:t>
            </a:r>
            <a:r>
              <a:rPr lang="en-US" sz="2400" dirty="0" smtClean="0">
                <a:solidFill>
                  <a:prstClr val="black"/>
                </a:solidFill>
              </a:rPr>
              <a:t>A</a:t>
            </a:r>
            <a:r>
              <a:rPr lang="ar-SA" sz="2400" dirty="0" smtClean="0">
                <a:solidFill>
                  <a:prstClr val="black"/>
                </a:solidFill>
              </a:rPr>
              <a:t> الاعلان فان المنشاة </a:t>
            </a:r>
            <a:r>
              <a:rPr lang="en-US" sz="2400" dirty="0" smtClean="0">
                <a:solidFill>
                  <a:prstClr val="black"/>
                </a:solidFill>
              </a:rPr>
              <a:t>B</a:t>
            </a:r>
            <a:r>
              <a:rPr lang="ar-SA" sz="2400" dirty="0" smtClean="0">
                <a:solidFill>
                  <a:prstClr val="black"/>
                </a:solidFill>
              </a:rPr>
              <a:t> ستختار الاعلان ايضا لانها ستحصل علي </a:t>
            </a:r>
            <a:r>
              <a:rPr lang="en-US" sz="2400" dirty="0" smtClean="0">
                <a:solidFill>
                  <a:prstClr val="black"/>
                </a:solidFill>
              </a:rPr>
              <a:t>0</a:t>
            </a:r>
            <a:r>
              <a:rPr lang="ar-SA" sz="2400" dirty="0" smtClean="0">
                <a:solidFill>
                  <a:prstClr val="black"/>
                </a:solidFill>
              </a:rPr>
              <a:t> بدلا من </a:t>
            </a:r>
            <a:r>
              <a:rPr lang="en-US" sz="2400" dirty="0" smtClean="0">
                <a:solidFill>
                  <a:prstClr val="black"/>
                </a:solidFill>
              </a:rPr>
              <a:t>-1</a:t>
            </a:r>
            <a:r>
              <a:rPr lang="ar-SA" sz="2400" dirty="0" smtClean="0">
                <a:solidFill>
                  <a:prstClr val="black"/>
                </a:solidFill>
              </a:rPr>
              <a:t> ،ولكن اختيار </a:t>
            </a:r>
            <a:r>
              <a:rPr lang="en-US" sz="2400" dirty="0" smtClean="0">
                <a:solidFill>
                  <a:prstClr val="black"/>
                </a:solidFill>
              </a:rPr>
              <a:t>B</a:t>
            </a:r>
            <a:r>
              <a:rPr lang="ar-SA" sz="2400" dirty="0" smtClean="0">
                <a:solidFill>
                  <a:prstClr val="black"/>
                </a:solidFill>
              </a:rPr>
              <a:t> للاعلان سيترتب عليه اختيار </a:t>
            </a:r>
            <a:r>
              <a:rPr lang="en-US" sz="2400" dirty="0" smtClean="0">
                <a:solidFill>
                  <a:prstClr val="black"/>
                </a:solidFill>
              </a:rPr>
              <a:t>A</a:t>
            </a:r>
            <a:r>
              <a:rPr lang="ar-SA" sz="2400" dirty="0" smtClean="0">
                <a:solidFill>
                  <a:prstClr val="black"/>
                </a:solidFill>
              </a:rPr>
              <a:t> لاستراتيجية عدم الاعلان لانها ستحصل علي </a:t>
            </a:r>
            <a:r>
              <a:rPr lang="en-US" sz="2400" dirty="0" smtClean="0">
                <a:solidFill>
                  <a:prstClr val="black"/>
                </a:solidFill>
              </a:rPr>
              <a:t>1</a:t>
            </a:r>
            <a:r>
              <a:rPr lang="ar-SA" sz="2400" dirty="0" smtClean="0">
                <a:solidFill>
                  <a:prstClr val="black"/>
                </a:solidFill>
              </a:rPr>
              <a:t> بدلا من </a:t>
            </a:r>
            <a:r>
              <a:rPr lang="en-US" sz="2400" dirty="0" smtClean="0">
                <a:solidFill>
                  <a:prstClr val="black"/>
                </a:solidFill>
              </a:rPr>
              <a:t>0</a:t>
            </a:r>
            <a:r>
              <a:rPr lang="ar-SA" sz="2400" dirty="0" smtClean="0">
                <a:solidFill>
                  <a:prstClr val="black"/>
                </a:solidFill>
              </a:rPr>
              <a:t>.</a:t>
            </a: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233</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87399999"/>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baseline="0" dirty="0" smtClean="0"/>
                        <a:t>0   ,     0</a:t>
                      </a:r>
                      <a:endParaRPr lang="en-US" dirty="0"/>
                    </a:p>
                  </a:txBody>
                  <a:tcPr/>
                </a:tc>
                <a:tc>
                  <a:txBody>
                    <a:bodyPr/>
                    <a:lstStyle/>
                    <a:p>
                      <a:r>
                        <a:rPr lang="en-US" dirty="0" smtClean="0"/>
                        <a:t>0     ,     -1</a:t>
                      </a:r>
                      <a:endParaRPr lang="en-US" dirty="0"/>
                    </a:p>
                  </a:txBody>
                  <a:tcPr/>
                </a:tc>
              </a:tr>
              <a:tr h="370840">
                <a:tc>
                  <a:txBody>
                    <a:bodyPr/>
                    <a:lstStyle/>
                    <a:p>
                      <a:r>
                        <a:rPr lang="en-US" dirty="0" smtClean="0"/>
                        <a:t>1  ,      0</a:t>
                      </a:r>
                      <a:endParaRPr lang="en-US" dirty="0"/>
                    </a:p>
                  </a:txBody>
                  <a:tcPr/>
                </a:tc>
                <a:tc>
                  <a:txBody>
                    <a:bodyPr/>
                    <a:lstStyle/>
                    <a:p>
                      <a:r>
                        <a:rPr lang="en-US" dirty="0" smtClean="0"/>
                        <a:t>-1      ,   3</a:t>
                      </a:r>
                      <a:endParaRPr lang="en-US" dirty="0"/>
                    </a:p>
                  </a:txBody>
                  <a:tcPr/>
                </a:tc>
              </a:tr>
            </a:tbl>
          </a:graphicData>
        </a:graphic>
      </p:graphicFrame>
      <p:sp>
        <p:nvSpPr>
          <p:cNvPr id="7" name="TextBox 6"/>
          <p:cNvSpPr txBox="1"/>
          <p:nvPr/>
        </p:nvSpPr>
        <p:spPr>
          <a:xfrm>
            <a:off x="4724400" y="4349559"/>
            <a:ext cx="886781" cy="369332"/>
          </a:xfrm>
          <a:prstGeom prst="rect">
            <a:avLst/>
          </a:prstGeom>
          <a:noFill/>
        </p:spPr>
        <p:txBody>
          <a:bodyPr wrap="none" rtlCol="0">
            <a:spAutoFit/>
          </a:bodyPr>
          <a:lstStyle/>
          <a:p>
            <a:pPr algn="ctr" rtl="1"/>
            <a:r>
              <a:rPr lang="ar-SA" dirty="0" smtClean="0">
                <a:solidFill>
                  <a:prstClr val="black"/>
                </a:solidFill>
              </a:rPr>
              <a:t>المنشاة </a:t>
            </a:r>
            <a:r>
              <a:rPr lang="en-US" dirty="0" smtClean="0">
                <a:solidFill>
                  <a:prstClr val="black"/>
                </a:solidFill>
              </a:rPr>
              <a:t>B</a:t>
            </a:r>
            <a:endParaRPr lang="en-US" dirty="0">
              <a:solidFill>
                <a:prstClr val="black"/>
              </a:solidFill>
            </a:endParaRPr>
          </a:p>
        </p:txBody>
      </p:sp>
      <p:sp>
        <p:nvSpPr>
          <p:cNvPr id="8" name="TextBox 7"/>
          <p:cNvSpPr txBox="1"/>
          <p:nvPr/>
        </p:nvSpPr>
        <p:spPr>
          <a:xfrm>
            <a:off x="1546047" y="5143500"/>
            <a:ext cx="874022" cy="369332"/>
          </a:xfrm>
          <a:prstGeom prst="rect">
            <a:avLst/>
          </a:prstGeom>
          <a:noFill/>
        </p:spPr>
        <p:txBody>
          <a:bodyPr wrap="none" rtlCol="0">
            <a:spAutoFit/>
          </a:bodyPr>
          <a:lstStyle/>
          <a:p>
            <a:pPr algn="ctr" rtl="1"/>
            <a:r>
              <a:rPr lang="ar-SA" dirty="0" smtClean="0">
                <a:solidFill>
                  <a:prstClr val="black"/>
                </a:solidFill>
              </a:rPr>
              <a:t>المنشاة</a:t>
            </a:r>
            <a:r>
              <a:rPr lang="en-US" dirty="0" smtClean="0">
                <a:solidFill>
                  <a:prstClr val="black"/>
                </a:solidFill>
              </a:rPr>
              <a:t>A </a:t>
            </a:r>
            <a:endParaRPr lang="en-US" dirty="0">
              <a:solidFill>
                <a:prstClr val="black"/>
              </a:solidFill>
            </a:endParaRPr>
          </a:p>
        </p:txBody>
      </p:sp>
      <p:sp>
        <p:nvSpPr>
          <p:cNvPr id="9" name="TextBox 8"/>
          <p:cNvSpPr txBox="1"/>
          <p:nvPr/>
        </p:nvSpPr>
        <p:spPr>
          <a:xfrm>
            <a:off x="3655334" y="4566924"/>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0" name="TextBox 9"/>
          <p:cNvSpPr txBox="1"/>
          <p:nvPr/>
        </p:nvSpPr>
        <p:spPr>
          <a:xfrm>
            <a:off x="6041383" y="4565138"/>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11" name="TextBox 10"/>
          <p:cNvSpPr txBox="1"/>
          <p:nvPr/>
        </p:nvSpPr>
        <p:spPr>
          <a:xfrm>
            <a:off x="2514646" y="4934470"/>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2" name="TextBox 11"/>
          <p:cNvSpPr txBox="1"/>
          <p:nvPr/>
        </p:nvSpPr>
        <p:spPr>
          <a:xfrm>
            <a:off x="2420069" y="5366266"/>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2" name="Rectangle 1"/>
          <p:cNvSpPr/>
          <p:nvPr/>
        </p:nvSpPr>
        <p:spPr>
          <a:xfrm>
            <a:off x="1108090" y="4346496"/>
            <a:ext cx="692782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949123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algn="r" rtl="1">
              <a:buClr>
                <a:srgbClr val="2DA2BF"/>
              </a:buClr>
            </a:pPr>
            <a:r>
              <a:rPr lang="ar-SA" sz="2400" dirty="0" smtClean="0">
                <a:solidFill>
                  <a:prstClr val="black"/>
                </a:solidFill>
              </a:rPr>
              <a:t>بالمثل لو </a:t>
            </a:r>
            <a:r>
              <a:rPr lang="ar-SA" sz="2400" dirty="0">
                <a:solidFill>
                  <a:prstClr val="black"/>
                </a:solidFill>
              </a:rPr>
              <a:t>اختارت المنشاة </a:t>
            </a:r>
            <a:r>
              <a:rPr lang="en-US" sz="2400" dirty="0">
                <a:solidFill>
                  <a:prstClr val="black"/>
                </a:solidFill>
              </a:rPr>
              <a:t>A</a:t>
            </a:r>
            <a:r>
              <a:rPr lang="ar-SA" sz="2400" dirty="0">
                <a:solidFill>
                  <a:prstClr val="black"/>
                </a:solidFill>
              </a:rPr>
              <a:t> </a:t>
            </a:r>
            <a:r>
              <a:rPr lang="ar-SA" sz="2400" dirty="0" smtClean="0">
                <a:solidFill>
                  <a:prstClr val="black"/>
                </a:solidFill>
              </a:rPr>
              <a:t>عدم الاعلان  </a:t>
            </a:r>
            <a:r>
              <a:rPr lang="ar-SA" sz="2400" dirty="0">
                <a:solidFill>
                  <a:prstClr val="black"/>
                </a:solidFill>
              </a:rPr>
              <a:t>فان المنشاة </a:t>
            </a:r>
            <a:r>
              <a:rPr lang="en-US" sz="2400" dirty="0" smtClean="0">
                <a:solidFill>
                  <a:prstClr val="black"/>
                </a:solidFill>
              </a:rPr>
              <a:t>B</a:t>
            </a:r>
            <a:r>
              <a:rPr lang="ar-SA" sz="2400" dirty="0" smtClean="0">
                <a:solidFill>
                  <a:prstClr val="black"/>
                </a:solidFill>
              </a:rPr>
              <a:t> ستختار عدم الاعلان </a:t>
            </a:r>
            <a:r>
              <a:rPr lang="ar-SA" sz="2400" dirty="0">
                <a:solidFill>
                  <a:prstClr val="black"/>
                </a:solidFill>
              </a:rPr>
              <a:t>ايضا لانها ستحصل </a:t>
            </a:r>
            <a:r>
              <a:rPr lang="ar-SA" sz="2400" dirty="0" smtClean="0">
                <a:solidFill>
                  <a:prstClr val="black"/>
                </a:solidFill>
              </a:rPr>
              <a:t>علي </a:t>
            </a:r>
            <a:r>
              <a:rPr lang="en-US" sz="2400" dirty="0" smtClean="0">
                <a:solidFill>
                  <a:prstClr val="black"/>
                </a:solidFill>
              </a:rPr>
              <a:t>3</a:t>
            </a:r>
            <a:r>
              <a:rPr lang="ar-SA" sz="2400" dirty="0" smtClean="0">
                <a:solidFill>
                  <a:prstClr val="black"/>
                </a:solidFill>
              </a:rPr>
              <a:t> بدلا </a:t>
            </a:r>
            <a:r>
              <a:rPr lang="ar-SA" sz="2400" dirty="0">
                <a:solidFill>
                  <a:prstClr val="black"/>
                </a:solidFill>
              </a:rPr>
              <a:t>من </a:t>
            </a:r>
            <a:r>
              <a:rPr lang="en-US" sz="2400" dirty="0">
                <a:solidFill>
                  <a:prstClr val="black"/>
                </a:solidFill>
              </a:rPr>
              <a:t>0</a:t>
            </a:r>
            <a:r>
              <a:rPr lang="ar-SA" sz="2400" dirty="0" smtClean="0">
                <a:solidFill>
                  <a:prstClr val="black"/>
                </a:solidFill>
              </a:rPr>
              <a:t> </a:t>
            </a:r>
            <a:r>
              <a:rPr lang="ar-SA" sz="2400" dirty="0">
                <a:solidFill>
                  <a:prstClr val="black"/>
                </a:solidFill>
              </a:rPr>
              <a:t>،ولكن اختيار </a:t>
            </a:r>
            <a:r>
              <a:rPr lang="en-US" sz="2400" dirty="0">
                <a:solidFill>
                  <a:prstClr val="black"/>
                </a:solidFill>
              </a:rPr>
              <a:t>B</a:t>
            </a:r>
            <a:r>
              <a:rPr lang="ar-SA" sz="2400" dirty="0">
                <a:solidFill>
                  <a:prstClr val="black"/>
                </a:solidFill>
              </a:rPr>
              <a:t> </a:t>
            </a:r>
            <a:r>
              <a:rPr lang="ar-SA" sz="2400" dirty="0" smtClean="0">
                <a:solidFill>
                  <a:prstClr val="black"/>
                </a:solidFill>
              </a:rPr>
              <a:t>لاستراتيجية عدم الاعلان </a:t>
            </a:r>
            <a:r>
              <a:rPr lang="ar-SA" sz="2400" dirty="0">
                <a:solidFill>
                  <a:prstClr val="black"/>
                </a:solidFill>
              </a:rPr>
              <a:t>سيترتب عليه اختيار </a:t>
            </a:r>
            <a:r>
              <a:rPr lang="en-US" sz="2400" dirty="0">
                <a:solidFill>
                  <a:prstClr val="black"/>
                </a:solidFill>
              </a:rPr>
              <a:t>A</a:t>
            </a:r>
            <a:r>
              <a:rPr lang="ar-SA" sz="2400" dirty="0">
                <a:solidFill>
                  <a:prstClr val="black"/>
                </a:solidFill>
              </a:rPr>
              <a:t> لاستراتيجية </a:t>
            </a:r>
            <a:r>
              <a:rPr lang="ar-SA" sz="2400" dirty="0" smtClean="0">
                <a:solidFill>
                  <a:prstClr val="black"/>
                </a:solidFill>
              </a:rPr>
              <a:t>الاعلان لانها ستحصل </a:t>
            </a:r>
            <a:r>
              <a:rPr lang="ar-SA" sz="2400" dirty="0">
                <a:solidFill>
                  <a:prstClr val="black"/>
                </a:solidFill>
              </a:rPr>
              <a:t>علي </a:t>
            </a:r>
            <a:r>
              <a:rPr lang="en-US" sz="2400" dirty="0" smtClean="0">
                <a:solidFill>
                  <a:prstClr val="black"/>
                </a:solidFill>
              </a:rPr>
              <a:t>0</a:t>
            </a:r>
            <a:r>
              <a:rPr lang="ar-SA" sz="2400" dirty="0" smtClean="0">
                <a:solidFill>
                  <a:prstClr val="black"/>
                </a:solidFill>
              </a:rPr>
              <a:t> </a:t>
            </a:r>
            <a:r>
              <a:rPr lang="ar-SA" sz="2400" dirty="0">
                <a:solidFill>
                  <a:prstClr val="black"/>
                </a:solidFill>
              </a:rPr>
              <a:t>بدلا </a:t>
            </a:r>
            <a:r>
              <a:rPr lang="ar-SA" sz="2400" dirty="0" smtClean="0">
                <a:solidFill>
                  <a:prstClr val="black"/>
                </a:solidFill>
              </a:rPr>
              <a:t>من </a:t>
            </a:r>
            <a:r>
              <a:rPr lang="en-US" sz="2400" dirty="0" smtClean="0">
                <a:solidFill>
                  <a:prstClr val="black"/>
                </a:solidFill>
              </a:rPr>
              <a:t>1</a:t>
            </a:r>
            <a:r>
              <a:rPr lang="ar-SA" sz="2400" dirty="0" smtClean="0">
                <a:solidFill>
                  <a:prstClr val="black"/>
                </a:solidFill>
              </a:rPr>
              <a:t>-.</a:t>
            </a:r>
            <a:endParaRPr lang="ar-SA" sz="2400" dirty="0">
              <a:solidFill>
                <a:prstClr val="black"/>
              </a:solidFill>
            </a:endParaRPr>
          </a:p>
          <a:p>
            <a:pPr algn="r" rtl="1"/>
            <a:r>
              <a:rPr lang="ar-SA" sz="2400" dirty="0" smtClean="0"/>
              <a:t>لهذا السبب فان اختيار كل لاعب لاي من الاستراتيجيتين لن يترتب عليه التوصل الي توازن ناش، لذلك فان مثل هذه المباراة لا تتحقق بها توليفة لاستراتيجية محددة يمكن ان يختارها اللاعبان وتحقق لهما الوضع الامثل في ظل اختيار اللاعب الاخر.</a:t>
            </a:r>
          </a:p>
          <a:p>
            <a:pPr algn="r" rtl="1"/>
            <a:r>
              <a:rPr lang="ar-SA" sz="2400" dirty="0" smtClean="0"/>
              <a:t>لذلك سنلجأ لطريقة اخري تعرف باسم الاستراتيجيات المختلطة .</a:t>
            </a:r>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234</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354686810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marL="109537" indent="0" algn="r" rtl="1">
              <a:buClr>
                <a:srgbClr val="2DA2BF"/>
              </a:buClr>
              <a:buNone/>
            </a:pPr>
            <a:r>
              <a:rPr lang="ar-SA" sz="2400" b="1" dirty="0" smtClean="0">
                <a:solidFill>
                  <a:schemeClr val="accent2"/>
                </a:solidFill>
              </a:rPr>
              <a:t>الاستراتيجيات المختلطة </a:t>
            </a:r>
            <a:r>
              <a:rPr lang="en-US" sz="2400" b="1" dirty="0" smtClean="0">
                <a:solidFill>
                  <a:schemeClr val="accent2"/>
                </a:solidFill>
              </a:rPr>
              <a:t>Mixed Strategies</a:t>
            </a:r>
            <a:r>
              <a:rPr lang="ar-SA" sz="2400" b="1" dirty="0" smtClean="0">
                <a:solidFill>
                  <a:schemeClr val="accent2"/>
                </a:solidFill>
              </a:rPr>
              <a:t> </a:t>
            </a:r>
          </a:p>
          <a:p>
            <a:pPr algn="r" rtl="1">
              <a:buClr>
                <a:srgbClr val="2DA2BF"/>
              </a:buClr>
              <a:buFontTx/>
              <a:buChar char="-"/>
            </a:pPr>
            <a:r>
              <a:rPr lang="ar-SA" sz="2400" dirty="0" smtClean="0"/>
              <a:t>في الحياة العملية يمكن القول ان معظم المباريات التي تواجهنا تتميز بعدم وجود استراتيجية محددة للتوازن يمكن لطرف المباراة ان يختارها.</a:t>
            </a:r>
          </a:p>
          <a:p>
            <a:pPr algn="r" rtl="1">
              <a:buClr>
                <a:srgbClr val="2DA2BF"/>
              </a:buClr>
              <a:buFontTx/>
              <a:buChar char="-"/>
            </a:pPr>
            <a:r>
              <a:rPr lang="ar-SA" sz="2400" dirty="0" smtClean="0"/>
              <a:t>السبب  في ذلك عدم توفر المعلومات الكافية عن اطراف المباراة الاخرين واستراتيجياتهم المختلفة.</a:t>
            </a:r>
          </a:p>
          <a:p>
            <a:pPr algn="r" rtl="1">
              <a:buClr>
                <a:srgbClr val="2DA2BF"/>
              </a:buClr>
              <a:buFontTx/>
              <a:buChar char="-"/>
            </a:pPr>
            <a:r>
              <a:rPr lang="ar-SA" sz="2400" dirty="0" smtClean="0"/>
              <a:t>كل طرف في هذه الحالة يقوم ياختيار استراتيجيته بطريقة عشوائية تعتمد علي مبدا الاحتمالات (اعطاء احتمال لكل اختيار ثم اتخاذ القرار بناءا علي هذه الاحتمالات المتوقعة) </a:t>
            </a:r>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235</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142967908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600200"/>
            <a:ext cx="8229600" cy="5105400"/>
          </a:xfrm>
        </p:spPr>
        <p:txBody>
          <a:bodyPr/>
          <a:lstStyle/>
          <a:p>
            <a:pPr marL="109537" lvl="0" indent="0" algn="r" rtl="1">
              <a:buClr>
                <a:srgbClr val="2DA2BF"/>
              </a:buClr>
              <a:buNone/>
            </a:pPr>
            <a:r>
              <a:rPr lang="ar-SA" sz="2400" dirty="0" smtClean="0">
                <a:solidFill>
                  <a:prstClr val="black"/>
                </a:solidFill>
              </a:rPr>
              <a:t>مثال: الجدول التالي يوضح مباراة بين منشاتين:</a:t>
            </a:r>
            <a:endParaRPr lang="en-US" sz="2400" dirty="0" smtClean="0">
              <a:solidFill>
                <a:prstClr val="black"/>
              </a:solidFill>
            </a:endParaRPr>
          </a:p>
          <a:p>
            <a:pPr marL="109537" lvl="0" indent="0" algn="r" rtl="1">
              <a:buClr>
                <a:srgbClr val="2DA2BF"/>
              </a:buClr>
              <a:buNone/>
            </a:pPr>
            <a:r>
              <a:rPr lang="ar-SA" sz="2400" dirty="0" smtClean="0">
                <a:solidFill>
                  <a:prstClr val="black"/>
                </a:solidFill>
              </a:rPr>
              <a:t>- في هذه المباراة المنشاة </a:t>
            </a:r>
            <a:r>
              <a:rPr lang="en-US" sz="2400" dirty="0" smtClean="0">
                <a:solidFill>
                  <a:prstClr val="black"/>
                </a:solidFill>
              </a:rPr>
              <a:t>A</a:t>
            </a:r>
            <a:r>
              <a:rPr lang="ar-SA" sz="2400" dirty="0" smtClean="0">
                <a:solidFill>
                  <a:prstClr val="black"/>
                </a:solidFill>
              </a:rPr>
              <a:t> لا تستطيع تحديد الاستراتيجية الافضل لها وذلك لعدم معرفتها ما تختاره المنشاة </a:t>
            </a:r>
            <a:r>
              <a:rPr lang="en-US" sz="2400" dirty="0" smtClean="0">
                <a:solidFill>
                  <a:prstClr val="black"/>
                </a:solidFill>
              </a:rPr>
              <a:t>B</a:t>
            </a:r>
            <a:r>
              <a:rPr lang="ar-SA" sz="2400" dirty="0" smtClean="0">
                <a:solidFill>
                  <a:prstClr val="black"/>
                </a:solidFill>
              </a:rPr>
              <a:t>، حيث انه قد تخسر او تكسب اعتمادا علي اختيار </a:t>
            </a:r>
            <a:r>
              <a:rPr lang="en-US" sz="2400" dirty="0" smtClean="0">
                <a:solidFill>
                  <a:prstClr val="black"/>
                </a:solidFill>
              </a:rPr>
              <a:t>B</a:t>
            </a:r>
            <a:r>
              <a:rPr lang="ar-SA" sz="2400" dirty="0" smtClean="0">
                <a:solidFill>
                  <a:prstClr val="black"/>
                </a:solidFill>
              </a:rPr>
              <a:t>. لو قررت </a:t>
            </a:r>
            <a:r>
              <a:rPr lang="en-US" sz="2400" dirty="0" smtClean="0">
                <a:solidFill>
                  <a:prstClr val="black"/>
                </a:solidFill>
              </a:rPr>
              <a:t>A</a:t>
            </a:r>
            <a:r>
              <a:rPr lang="ar-SA" sz="2400" dirty="0" smtClean="0">
                <a:solidFill>
                  <a:prstClr val="black"/>
                </a:solidFill>
              </a:rPr>
              <a:t> الاعلان ستكسب 1 اذا قررت </a:t>
            </a:r>
            <a:r>
              <a:rPr lang="en-US" sz="2400" dirty="0" smtClean="0">
                <a:solidFill>
                  <a:prstClr val="black"/>
                </a:solidFill>
              </a:rPr>
              <a:t>B</a:t>
            </a:r>
            <a:r>
              <a:rPr lang="ar-SA" sz="2400" dirty="0" smtClean="0">
                <a:solidFill>
                  <a:prstClr val="black"/>
                </a:solidFill>
              </a:rPr>
              <a:t> الاعلان، وتخسر -1 اذا اختارت </a:t>
            </a:r>
            <a:r>
              <a:rPr lang="en-US" sz="2400" dirty="0" smtClean="0">
                <a:solidFill>
                  <a:prstClr val="black"/>
                </a:solidFill>
              </a:rPr>
              <a:t>B</a:t>
            </a:r>
            <a:r>
              <a:rPr lang="ar-SA" sz="2400" dirty="0" smtClean="0">
                <a:solidFill>
                  <a:prstClr val="black"/>
                </a:solidFill>
              </a:rPr>
              <a:t> عدم الاعلان.</a:t>
            </a:r>
          </a:p>
          <a:p>
            <a:pPr lvl="0" algn="r" rtl="1">
              <a:buClr>
                <a:srgbClr val="2DA2BF"/>
              </a:buClr>
              <a:buFontTx/>
              <a:buChar char="-"/>
            </a:pPr>
            <a:r>
              <a:rPr lang="ar-SA" sz="2400" dirty="0" smtClean="0">
                <a:solidFill>
                  <a:prstClr val="black"/>
                </a:solidFill>
              </a:rPr>
              <a:t>اما اذا قررت </a:t>
            </a:r>
            <a:r>
              <a:rPr lang="en-US" sz="2400" dirty="0" smtClean="0">
                <a:solidFill>
                  <a:prstClr val="black"/>
                </a:solidFill>
              </a:rPr>
              <a:t>A</a:t>
            </a:r>
            <a:r>
              <a:rPr lang="ar-SA" sz="2400" dirty="0" smtClean="0">
                <a:solidFill>
                  <a:prstClr val="black"/>
                </a:solidFill>
              </a:rPr>
              <a:t> عدم الاعلان فسوف يحدث العكس.  </a:t>
            </a:r>
          </a:p>
          <a:p>
            <a:pPr lvl="0" algn="r" rtl="1">
              <a:buClr>
                <a:srgbClr val="2DA2BF"/>
              </a:buClr>
              <a:buFontTx/>
              <a:buChar char="-"/>
            </a:pPr>
            <a:r>
              <a:rPr lang="ar-SA" sz="2400" dirty="0" smtClean="0">
                <a:solidFill>
                  <a:prstClr val="black"/>
                </a:solidFill>
              </a:rPr>
              <a:t>نفس التحليل ينطبق علي المنشاة </a:t>
            </a:r>
            <a:r>
              <a:rPr lang="en-US" sz="2400" dirty="0" smtClean="0">
                <a:solidFill>
                  <a:prstClr val="black"/>
                </a:solidFill>
              </a:rPr>
              <a:t>B</a:t>
            </a:r>
            <a:endParaRPr lang="ar-SA" sz="2400" dirty="0" smtClean="0">
              <a:solidFill>
                <a:prstClr val="black"/>
              </a:solidFill>
            </a:endParaRPr>
          </a:p>
        </p:txBody>
      </p:sp>
      <p:sp>
        <p:nvSpPr>
          <p:cNvPr id="3" name="Title 2"/>
          <p:cNvSpPr>
            <a:spLocks noGrp="1"/>
          </p:cNvSpPr>
          <p:nvPr>
            <p:ph type="title"/>
          </p:nvPr>
        </p:nvSpPr>
        <p:spPr>
          <a:xfrm>
            <a:off x="457200" y="533400"/>
            <a:ext cx="8229600" cy="884238"/>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236</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1190356"/>
              </p:ext>
            </p:extLst>
          </p:nvPr>
        </p:nvGraphicFramePr>
        <p:xfrm>
          <a:off x="3124200" y="4898107"/>
          <a:ext cx="4419600" cy="741680"/>
        </p:xfrm>
        <a:graphic>
          <a:graphicData uri="http://schemas.openxmlformats.org/drawingml/2006/table">
            <a:tbl>
              <a:tblPr firstRow="1" bandRow="1">
                <a:tableStyleId>{5C22544A-7EE6-4342-B048-85BDC9FD1C3A}</a:tableStyleId>
              </a:tblPr>
              <a:tblGrid>
                <a:gridCol w="2209800"/>
                <a:gridCol w="2209800"/>
              </a:tblGrid>
              <a:tr h="370840">
                <a:tc>
                  <a:txBody>
                    <a:bodyPr/>
                    <a:lstStyle/>
                    <a:p>
                      <a:r>
                        <a:rPr lang="en-US" baseline="0" dirty="0" smtClean="0"/>
                        <a:t>1  ,     -1</a:t>
                      </a:r>
                      <a:endParaRPr lang="en-US" dirty="0"/>
                    </a:p>
                  </a:txBody>
                  <a:tcPr/>
                </a:tc>
                <a:tc>
                  <a:txBody>
                    <a:bodyPr/>
                    <a:lstStyle/>
                    <a:p>
                      <a:r>
                        <a:rPr lang="en-US" dirty="0" smtClean="0"/>
                        <a:t>-1     ,    1</a:t>
                      </a:r>
                      <a:endParaRPr lang="en-US" dirty="0"/>
                    </a:p>
                  </a:txBody>
                  <a:tcPr/>
                </a:tc>
              </a:tr>
              <a:tr h="370840">
                <a:tc>
                  <a:txBody>
                    <a:bodyPr/>
                    <a:lstStyle/>
                    <a:p>
                      <a:r>
                        <a:rPr lang="en-US" dirty="0" smtClean="0"/>
                        <a:t>-1  ,      1</a:t>
                      </a:r>
                      <a:endParaRPr lang="en-US" dirty="0"/>
                    </a:p>
                  </a:txBody>
                  <a:tcPr/>
                </a:tc>
                <a:tc>
                  <a:txBody>
                    <a:bodyPr/>
                    <a:lstStyle/>
                    <a:p>
                      <a:r>
                        <a:rPr lang="en-US" dirty="0" smtClean="0"/>
                        <a:t>1      ,   -1</a:t>
                      </a:r>
                      <a:endParaRPr lang="en-US" dirty="0"/>
                    </a:p>
                  </a:txBody>
                  <a:tcPr/>
                </a:tc>
              </a:tr>
            </a:tbl>
          </a:graphicData>
        </a:graphic>
      </p:graphicFrame>
      <p:sp>
        <p:nvSpPr>
          <p:cNvPr id="7" name="TextBox 6"/>
          <p:cNvSpPr txBox="1"/>
          <p:nvPr/>
        </p:nvSpPr>
        <p:spPr>
          <a:xfrm>
            <a:off x="4724400" y="4349559"/>
            <a:ext cx="886781" cy="369332"/>
          </a:xfrm>
          <a:prstGeom prst="rect">
            <a:avLst/>
          </a:prstGeom>
          <a:noFill/>
        </p:spPr>
        <p:txBody>
          <a:bodyPr wrap="none" rtlCol="0">
            <a:spAutoFit/>
          </a:bodyPr>
          <a:lstStyle/>
          <a:p>
            <a:pPr algn="ctr" rtl="1"/>
            <a:r>
              <a:rPr lang="ar-SA" dirty="0" smtClean="0">
                <a:solidFill>
                  <a:prstClr val="black"/>
                </a:solidFill>
              </a:rPr>
              <a:t>المنشاة </a:t>
            </a:r>
            <a:r>
              <a:rPr lang="en-US" dirty="0" smtClean="0">
                <a:solidFill>
                  <a:prstClr val="black"/>
                </a:solidFill>
              </a:rPr>
              <a:t>B</a:t>
            </a:r>
            <a:endParaRPr lang="en-US" dirty="0">
              <a:solidFill>
                <a:prstClr val="black"/>
              </a:solidFill>
            </a:endParaRPr>
          </a:p>
        </p:txBody>
      </p:sp>
      <p:sp>
        <p:nvSpPr>
          <p:cNvPr id="8" name="TextBox 7"/>
          <p:cNvSpPr txBox="1"/>
          <p:nvPr/>
        </p:nvSpPr>
        <p:spPr>
          <a:xfrm>
            <a:off x="1546047" y="5143500"/>
            <a:ext cx="874022" cy="369332"/>
          </a:xfrm>
          <a:prstGeom prst="rect">
            <a:avLst/>
          </a:prstGeom>
          <a:noFill/>
        </p:spPr>
        <p:txBody>
          <a:bodyPr wrap="none" rtlCol="0">
            <a:spAutoFit/>
          </a:bodyPr>
          <a:lstStyle/>
          <a:p>
            <a:pPr algn="ctr" rtl="1"/>
            <a:r>
              <a:rPr lang="ar-SA" dirty="0" smtClean="0">
                <a:solidFill>
                  <a:prstClr val="black"/>
                </a:solidFill>
              </a:rPr>
              <a:t>المنشاة</a:t>
            </a:r>
            <a:r>
              <a:rPr lang="en-US" dirty="0" smtClean="0">
                <a:solidFill>
                  <a:prstClr val="black"/>
                </a:solidFill>
              </a:rPr>
              <a:t>A </a:t>
            </a:r>
            <a:endParaRPr lang="en-US" dirty="0">
              <a:solidFill>
                <a:prstClr val="black"/>
              </a:solidFill>
            </a:endParaRPr>
          </a:p>
        </p:txBody>
      </p:sp>
      <p:sp>
        <p:nvSpPr>
          <p:cNvPr id="9" name="TextBox 8"/>
          <p:cNvSpPr txBox="1"/>
          <p:nvPr/>
        </p:nvSpPr>
        <p:spPr>
          <a:xfrm>
            <a:off x="3655334" y="4566924"/>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0" name="TextBox 9"/>
          <p:cNvSpPr txBox="1"/>
          <p:nvPr/>
        </p:nvSpPr>
        <p:spPr>
          <a:xfrm>
            <a:off x="6041383" y="4565138"/>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11" name="TextBox 10"/>
          <p:cNvSpPr txBox="1"/>
          <p:nvPr/>
        </p:nvSpPr>
        <p:spPr>
          <a:xfrm>
            <a:off x="2514646" y="4934470"/>
            <a:ext cx="502062" cy="369332"/>
          </a:xfrm>
          <a:prstGeom prst="rect">
            <a:avLst/>
          </a:prstGeom>
          <a:noFill/>
        </p:spPr>
        <p:txBody>
          <a:bodyPr wrap="none" rtlCol="0">
            <a:spAutoFit/>
          </a:bodyPr>
          <a:lstStyle/>
          <a:p>
            <a:pPr algn="ctr" rtl="1"/>
            <a:r>
              <a:rPr lang="ar-SA" dirty="0" smtClean="0">
                <a:solidFill>
                  <a:prstClr val="black"/>
                </a:solidFill>
              </a:rPr>
              <a:t>تعلن</a:t>
            </a:r>
            <a:endParaRPr lang="en-US" dirty="0">
              <a:solidFill>
                <a:prstClr val="black"/>
              </a:solidFill>
            </a:endParaRPr>
          </a:p>
        </p:txBody>
      </p:sp>
      <p:sp>
        <p:nvSpPr>
          <p:cNvPr id="12" name="TextBox 11"/>
          <p:cNvSpPr txBox="1"/>
          <p:nvPr/>
        </p:nvSpPr>
        <p:spPr>
          <a:xfrm>
            <a:off x="2420069" y="5366266"/>
            <a:ext cx="691216" cy="369332"/>
          </a:xfrm>
          <a:prstGeom prst="rect">
            <a:avLst/>
          </a:prstGeom>
          <a:noFill/>
        </p:spPr>
        <p:txBody>
          <a:bodyPr wrap="none" rtlCol="0">
            <a:spAutoFit/>
          </a:bodyPr>
          <a:lstStyle/>
          <a:p>
            <a:pPr algn="ctr" rtl="1"/>
            <a:r>
              <a:rPr lang="ar-SA" dirty="0" smtClean="0">
                <a:solidFill>
                  <a:prstClr val="black"/>
                </a:solidFill>
              </a:rPr>
              <a:t>لا تعلن</a:t>
            </a:r>
            <a:endParaRPr lang="en-US" dirty="0">
              <a:solidFill>
                <a:prstClr val="black"/>
              </a:solidFill>
            </a:endParaRPr>
          </a:p>
        </p:txBody>
      </p:sp>
      <p:sp>
        <p:nvSpPr>
          <p:cNvPr id="2" name="Rectangle 1"/>
          <p:cNvSpPr/>
          <p:nvPr/>
        </p:nvSpPr>
        <p:spPr>
          <a:xfrm>
            <a:off x="1108090" y="4354809"/>
            <a:ext cx="692782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630409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a:xfrm>
            <a:off x="457200" y="1447800"/>
            <a:ext cx="8229600" cy="4800600"/>
          </a:xfrm>
        </p:spPr>
        <p:txBody>
          <a:bodyPr/>
          <a:lstStyle/>
          <a:p>
            <a:pPr marL="109537" indent="0" algn="r" rtl="1">
              <a:buClr>
                <a:srgbClr val="2DA2BF"/>
              </a:buClr>
              <a:buNone/>
            </a:pPr>
            <a:r>
              <a:rPr lang="ar-SA" sz="2400" dirty="0"/>
              <a:t> </a:t>
            </a:r>
            <a:r>
              <a:rPr lang="ar-SA" sz="2400" dirty="0" smtClean="0"/>
              <a:t>- من الافضل في هذه الحالة من عدم التاكد ان يقوم كل طرف باختيار استراتيجية بطريقة عشوائية غير محددة.</a:t>
            </a:r>
          </a:p>
          <a:p>
            <a:pPr algn="r" rtl="1">
              <a:buClr>
                <a:srgbClr val="2DA2BF"/>
              </a:buClr>
              <a:buFontTx/>
              <a:buChar char="-"/>
            </a:pPr>
            <a:r>
              <a:rPr lang="ar-SA" sz="2400" dirty="0" smtClean="0"/>
              <a:t>مثل ان تتقرر المنشاة </a:t>
            </a:r>
            <a:r>
              <a:rPr lang="en-US" sz="2400" dirty="0" smtClean="0"/>
              <a:t>A</a:t>
            </a:r>
            <a:r>
              <a:rPr lang="ar-SA" sz="2400" dirty="0" smtClean="0"/>
              <a:t> ان تخصص 50% من عدد المحاولات لكل استراتيجية، اي انها ستعطي احتمال 0.5 لكل استراتيجية.</a:t>
            </a:r>
          </a:p>
          <a:p>
            <a:pPr algn="r" rtl="1">
              <a:buClr>
                <a:srgbClr val="2DA2BF"/>
              </a:buClr>
              <a:buFontTx/>
              <a:buChar char="-"/>
            </a:pPr>
            <a:r>
              <a:rPr lang="ar-SA" sz="2400" dirty="0" smtClean="0"/>
              <a:t>المنشاة </a:t>
            </a:r>
            <a:r>
              <a:rPr lang="en-US" sz="2400" dirty="0" smtClean="0"/>
              <a:t>B </a:t>
            </a:r>
            <a:r>
              <a:rPr lang="ar-SA" sz="2400" dirty="0" smtClean="0"/>
              <a:t> قد تفعل نفس الشئ اي اعطاء </a:t>
            </a:r>
            <a:r>
              <a:rPr lang="ar-SA" sz="2400" dirty="0"/>
              <a:t>احتمال 0.5 لكل </a:t>
            </a:r>
            <a:r>
              <a:rPr lang="ar-SA" sz="2400" dirty="0" smtClean="0"/>
              <a:t>استراتيجية</a:t>
            </a:r>
          </a:p>
          <a:p>
            <a:pPr algn="r" rtl="1">
              <a:buClr>
                <a:srgbClr val="2DA2BF"/>
              </a:buClr>
              <a:buFontTx/>
              <a:buChar char="-"/>
            </a:pPr>
            <a:r>
              <a:rPr lang="ar-SA" sz="2400" dirty="0" smtClean="0"/>
              <a:t>يعرف هذا النوع من الاستراتيجيات باسم الاستراتيجيات المختلطة .</a:t>
            </a:r>
          </a:p>
          <a:p>
            <a:pPr algn="r" rtl="1">
              <a:buClr>
                <a:srgbClr val="2DA2BF"/>
              </a:buClr>
              <a:buFontTx/>
              <a:buChar char="-"/>
            </a:pPr>
            <a:r>
              <a:rPr lang="ar-SA" sz="2400" dirty="0" smtClean="0"/>
              <a:t>في المثال السابق استراتيجية الاعلان او عدم الاعلان يتم اختيارها بشكل عشوائي باحتمالية 0.5 .</a:t>
            </a:r>
          </a:p>
        </p:txBody>
      </p:sp>
      <p:sp>
        <p:nvSpPr>
          <p:cNvPr id="3" name="Title 2"/>
          <p:cNvSpPr>
            <a:spLocks noGrp="1"/>
          </p:cNvSpPr>
          <p:nvPr>
            <p:ph type="title"/>
          </p:nvPr>
        </p:nvSpPr>
        <p:spPr>
          <a:xfrm>
            <a:off x="457200" y="533400"/>
            <a:ext cx="8229600" cy="609600"/>
          </a:xfrm>
        </p:spPr>
        <p:txBody>
          <a:bodyPr>
            <a:normAutofit fontScale="90000"/>
          </a:bodyPr>
          <a:lstStyle/>
          <a:p>
            <a:pPr algn="ctr" rtl="1">
              <a:defRPr/>
            </a:pPr>
            <a:r>
              <a:rPr lang="ar-SA" b="0" dirty="0" smtClean="0"/>
              <a:t>نظرية الاستراتيجيات المثلي (المباريات)</a:t>
            </a:r>
            <a:br>
              <a:rPr lang="ar-SA" b="0" dirty="0" smtClean="0"/>
            </a:br>
            <a:r>
              <a:rPr lang="en-US" b="0" dirty="0" smtClean="0"/>
              <a:t>Game Theory</a:t>
            </a:r>
            <a:endParaRPr lang="en-US" b="0" dirty="0"/>
          </a:p>
        </p:txBody>
      </p:sp>
      <p:sp>
        <p:nvSpPr>
          <p:cNvPr id="4" name="Slide Number Placeholder 3"/>
          <p:cNvSpPr>
            <a:spLocks noGrp="1"/>
          </p:cNvSpPr>
          <p:nvPr>
            <p:ph type="sldNum" sz="quarter" idx="12"/>
          </p:nvPr>
        </p:nvSpPr>
        <p:spPr>
          <a:xfrm>
            <a:off x="8305800" y="6400800"/>
            <a:ext cx="708025" cy="373063"/>
          </a:xfrm>
        </p:spPr>
        <p:txBody>
          <a:bodyPr/>
          <a:lstStyle/>
          <a:p>
            <a:pPr>
              <a:defRPr/>
            </a:pPr>
            <a:fld id="{0C5C94FA-F1EA-4762-AA5C-46D4F77C4EE3}" type="slidenum">
              <a:rPr lang="en-US" smtClean="0">
                <a:solidFill>
                  <a:prstClr val="black"/>
                </a:solidFill>
              </a:rPr>
              <a:pPr>
                <a:defRPr/>
              </a:pPr>
              <a:t>237</a:t>
            </a:fld>
            <a:endParaRPr lang="en-US" dirty="0">
              <a:solidFill>
                <a:prstClr val="black"/>
              </a:solidFill>
            </a:endParaRPr>
          </a:p>
        </p:txBody>
      </p:sp>
      <p:sp>
        <p:nvSpPr>
          <p:cNvPr id="177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347490637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t>امثلة</a:t>
            </a:r>
            <a:r>
              <a:rPr lang="ar-SA" dirty="0" smtClean="0"/>
              <a:t> </a:t>
            </a:r>
            <a:r>
              <a:rPr lang="ar-SA" dirty="0"/>
              <a:t>على التصرفات والأدوات التي من الممكن أن تنتج عن فرضية أو نظرية اللعبة وتستخدمها الشركات مع المنافسين لمعالجة ظروف السوق والمنافسة، وهي تنتج كتفاعل استراتيجي منها، وهي خمسة تصرفات: التعاون، الردع والترهيب، الالتزام، </a:t>
            </a:r>
            <a:r>
              <a:rPr lang="ar-SA" dirty="0" smtClean="0"/>
              <a:t>تغيير </a:t>
            </a:r>
            <a:r>
              <a:rPr lang="ar-SA" dirty="0"/>
              <a:t>قواعد اللعبة </a:t>
            </a:r>
            <a:r>
              <a:rPr lang="ar-SA" dirty="0" smtClean="0"/>
              <a:t>والتلميح </a:t>
            </a:r>
            <a:r>
              <a:rPr lang="ar-SA" dirty="0"/>
              <a:t>والإشارة.</a:t>
            </a:r>
            <a:br>
              <a:rPr lang="ar-SA" dirty="0"/>
            </a:b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238</a:t>
            </a:fld>
            <a:endParaRPr lang="en-US"/>
          </a:p>
        </p:txBody>
      </p:sp>
    </p:spTree>
    <p:extLst>
      <p:ext uri="{BB962C8B-B14F-4D97-AF65-F5344CB8AC3E}">
        <p14:creationId xmlns:p14="http://schemas.microsoft.com/office/powerpoint/2010/main" val="42735469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التعاون </a:t>
            </a:r>
            <a:r>
              <a:rPr lang="en-US" dirty="0"/>
              <a:t>Cooperation، </a:t>
            </a:r>
            <a:r>
              <a:rPr lang="ar-SA" dirty="0"/>
              <a:t>إحدى أهم الأدوات والتصرفات الاستراتيجية التي تنتج عن هذه النظرية، حيث يتم تعاون المتنافسين تجاه السوق والمنافسة حتى لا يكون هنالك ضحايا وإن خسروا بعض الامتيازات السابقة. ولعل أبرز مثال لها التعاون برفع أو خفض سعر المنتج، بحيث يتعاون المتنافسون بإجراء خفض لسعر بشكل متقارب حتى لا يدخلوا في حرب أسعار محرقة ومهلكة لهم، وهذا يحدث كثيرا في قطاع المشروبات مثل اتفاق "بيبسي وكوكاكولا" حول السعر وتجنيب خسائر في منافسة أسعار، أو ما يحدث في سوق الألبان في السعودية، وهو خيار قد يحدث مثلا "لأوبر وكريم" مستقبلا.</a:t>
            </a:r>
            <a:br>
              <a:rPr lang="ar-SA" dirty="0"/>
            </a:b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239</a:t>
            </a:fld>
            <a:endParaRPr lang="en-US"/>
          </a:p>
        </p:txBody>
      </p:sp>
    </p:spTree>
    <p:extLst>
      <p:ext uri="{BB962C8B-B14F-4D97-AF65-F5344CB8AC3E}">
        <p14:creationId xmlns:p14="http://schemas.microsoft.com/office/powerpoint/2010/main" val="84488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1295400"/>
            <a:ext cx="8001000" cy="5181600"/>
          </a:xfrm>
        </p:spPr>
        <p:txBody>
          <a:bodyPr/>
          <a:lstStyle/>
          <a:p>
            <a:pPr marL="623887" indent="-514350" eaLnBrk="1" hangingPunct="1">
              <a:lnSpc>
                <a:spcPct val="90000"/>
              </a:lnSpc>
              <a:buFont typeface="+mj-lt"/>
              <a:buAutoNum type="arabicPeriod" startAt="4"/>
            </a:pPr>
            <a:r>
              <a:rPr lang="ar-SA" altLang="en-US" sz="2800" b="1" dirty="0" smtClean="0">
                <a:latin typeface="Times New Roman" pitchFamily="18" charset="0"/>
                <a:cs typeface="Times New Roman" pitchFamily="18" charset="0"/>
              </a:rPr>
              <a:t>اختيار افضل البدائل</a:t>
            </a:r>
            <a:r>
              <a:rPr lang="ar-SA" altLang="en-US" sz="2800" dirty="0" smtClean="0">
                <a:solidFill>
                  <a:srgbClr val="993300"/>
                </a:solidFill>
                <a:latin typeface="Times New Roman" pitchFamily="18" charset="0"/>
                <a:cs typeface="Times New Roman" pitchFamily="18" charset="0"/>
              </a:rPr>
              <a:t>: </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استخدام نتائج التحليل في اختيار افضل البدائل</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الاخذ في الاعتبار الاهداف قصيرة وطويلة الاجل</a:t>
            </a:r>
          </a:p>
          <a:p>
            <a:pPr marL="623887" indent="-514350" eaLnBrk="1" hangingPunct="1">
              <a:lnSpc>
                <a:spcPct val="90000"/>
              </a:lnSpc>
              <a:buFont typeface="+mj-lt"/>
              <a:buAutoNum type="arabicPeriod" startAt="5"/>
            </a:pPr>
            <a:r>
              <a:rPr lang="ar-SA" altLang="en-US" sz="2800" b="1" dirty="0" smtClean="0">
                <a:latin typeface="Times New Roman" pitchFamily="18" charset="0"/>
                <a:cs typeface="Times New Roman" pitchFamily="18" charset="0"/>
              </a:rPr>
              <a:t>تطبيق القرار </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بسرعة وفعالية</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 التطبيق السئ يدمر القرار الجيد</a:t>
            </a:r>
          </a:p>
          <a:p>
            <a:pPr marL="623887" indent="-514350" eaLnBrk="1" hangingPunct="1">
              <a:lnSpc>
                <a:spcPct val="90000"/>
              </a:lnSpc>
              <a:buFont typeface="+mj-lt"/>
              <a:buAutoNum type="arabicPeriod" startAt="6"/>
            </a:pPr>
            <a:r>
              <a:rPr lang="ar-SA" altLang="en-US" sz="2800" b="1" dirty="0" smtClean="0">
                <a:latin typeface="Times New Roman" pitchFamily="18" charset="0"/>
                <a:cs typeface="Times New Roman" pitchFamily="18" charset="0"/>
              </a:rPr>
              <a:t>المتابعة </a:t>
            </a:r>
            <a:r>
              <a:rPr lang="en-US" altLang="en-US" sz="2800" b="1" dirty="0" smtClean="0">
                <a:latin typeface="Times New Roman" pitchFamily="18" charset="0"/>
                <a:cs typeface="Times New Roman" pitchFamily="18" charset="0"/>
              </a:rPr>
              <a:t>Follow-up</a:t>
            </a:r>
            <a:endParaRPr lang="ar-SA" altLang="en-US" sz="2800" b="1" dirty="0" smtClean="0">
              <a:latin typeface="Times New Roman" pitchFamily="18" charset="0"/>
              <a:cs typeface="Times New Roman" pitchFamily="18" charset="0"/>
            </a:endParaRP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اختبر مدي نجاحك</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قوم مهاراتك في اتخاذ القرار</a:t>
            </a:r>
          </a:p>
          <a:p>
            <a:pPr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حدد طريقة صناعة القرار المناسبة لك</a:t>
            </a:r>
          </a:p>
          <a:p>
            <a:pPr marL="109537" indent="0"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2121209914"/>
      </p:ext>
    </p:extLst>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الردع والترهيب </a:t>
            </a:r>
            <a:r>
              <a:rPr lang="en-US" dirty="0"/>
              <a:t>Deterrence. </a:t>
            </a:r>
            <a:r>
              <a:rPr lang="ar-SA" dirty="0" smtClean="0"/>
              <a:t> تقوم </a:t>
            </a:r>
            <a:r>
              <a:rPr lang="ar-SA" dirty="0"/>
              <a:t>الشركات أو أي متنافسين بخيار الردع وترهيب الآخرين حتى يجبروا المنافس على اتخاذ الخطوة التي يريدونها منه سواء بالخروج من السوق أو غيره. من الأمثلة على ذلك شركة مونسانتو "شركة تعمل في مجال التكنولوجيا الحيوية الزراعية" التي كانت تملك براءة اختراع للمحليات الصناعية، عندما قارب تاريخ انتهاء البراءة وبالتالي السماح لجميع الشركات بالتصنيع، استعملت خيار الترهيب عبر استثمارها الضخم في توسيع خطوط الإنتاج لطاقة إنتاجية هي فعليا لا تحتاج إليها لكن هي أرادت ردع الآخرين من دخول السوق.</a:t>
            </a:r>
            <a:br>
              <a:rPr lang="ar-SA" dirty="0"/>
            </a:br>
            <a:r>
              <a:rPr lang="ar-SA" dirty="0" smtClean="0"/>
              <a:t>ع </a:t>
            </a:r>
            <a:r>
              <a:rPr lang="ar-SA" dirty="0"/>
              <a:t>تطبيقاتها بإذن الله</a:t>
            </a:r>
            <a:endParaRPr lang="en-US" dirty="0"/>
          </a:p>
          <a:p>
            <a:pPr algn="r" rtl="1"/>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240</a:t>
            </a:fld>
            <a:endParaRPr lang="en-US"/>
          </a:p>
        </p:txBody>
      </p:sp>
    </p:spTree>
    <p:extLst>
      <p:ext uri="{BB962C8B-B14F-4D97-AF65-F5344CB8AC3E}">
        <p14:creationId xmlns:p14="http://schemas.microsoft.com/office/powerpoint/2010/main" val="248650074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كذلك كمثال آخر وهو سباق التسلح النووي السابق بين أمريكا والاتحاد السوفياتي، كان لردع الآخر من خيار استعمال القوة ضده. لكن لا يمكن لهذا التصرف أن يأخذ أثره إلا إذا كان فعلا قابلا للتطبيق، فمثلا عندما أرادت شركة جيليت ردع وترهيب شركة كنج أوف شيفز </a:t>
            </a:r>
            <a:r>
              <a:rPr lang="en-US" dirty="0"/>
              <a:t>King of </a:t>
            </a:r>
            <a:r>
              <a:rPr lang="ar-SA" dirty="0" smtClean="0"/>
              <a:t>  </a:t>
            </a:r>
            <a:r>
              <a:rPr lang="en-US" dirty="0" smtClean="0"/>
              <a:t>Shaves </a:t>
            </a:r>
            <a:r>
              <a:rPr lang="ar-SA" dirty="0"/>
              <a:t>القادم الجديد إلى سوق شفرات الحلاقة البريطانية، التي كانت مسيطرا عليها بشكل شبه كامل من قبل العملاق "جيليت"، أعلنت كتصرف رادع التهديد بحرب خفض الأسعار، وهو قرار كان الجميع يعلم أنه من الصعب أن تستمر الشركة في تطبيقه ولهذا انتهت استراتيجيتها بالفشل التام.</a:t>
            </a:r>
            <a:br>
              <a:rPr lang="ar-SA" dirty="0"/>
            </a:b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241</a:t>
            </a:fld>
            <a:endParaRPr lang="en-US"/>
          </a:p>
        </p:txBody>
      </p:sp>
    </p:spTree>
    <p:extLst>
      <p:ext uri="{BB962C8B-B14F-4D97-AF65-F5344CB8AC3E}">
        <p14:creationId xmlns:p14="http://schemas.microsoft.com/office/powerpoint/2010/main" val="2098257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الالتزام </a:t>
            </a:r>
            <a:r>
              <a:rPr lang="en-US" dirty="0"/>
              <a:t>Commitment </a:t>
            </a:r>
            <a:r>
              <a:rPr lang="ar-SA" dirty="0"/>
              <a:t>أحد التصرفات الاستراتيجية التي تعمد إليها الشركات لتثبت للجميع التزامها الكامل بقرار ما يؤثر في المنافسة. كمثال عندما أعلنت شركة إيرباص مشروعها الكبير والجديد الذي تعتقد الشركة أنه سيغير صناعة الطيران "إيرباص </a:t>
            </a:r>
            <a:r>
              <a:rPr lang="en-US" dirty="0"/>
              <a:t>A380" </a:t>
            </a:r>
            <a:r>
              <a:rPr lang="ar-SA" dirty="0"/>
              <a:t>ولكي تتخطى الشركة الفترة الحرجة ما بعد الإعلان والشكوك حول الجدية ولتثبت التزامها بالمشروع، قامت بحملة تسويقية ضخمة جدا ما بين عامي 2000 و2002 على شركات الطيران رغم أن المشروع في بدايته، بل لم يتخط مرحلة التصميم في الأساس، وهو ما حدا بشركة بوينج إلى التخلي عن مشروع مماثل لعدم استيعاب السوق للمنافسة بهذا النوع من الطائرات.</a:t>
            </a:r>
            <a:br>
              <a:rPr lang="ar-SA" dirty="0"/>
            </a:b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242</a:t>
            </a:fld>
            <a:endParaRPr lang="en-US"/>
          </a:p>
        </p:txBody>
      </p:sp>
    </p:spTree>
    <p:extLst>
      <p:ext uri="{BB962C8B-B14F-4D97-AF65-F5344CB8AC3E}">
        <p14:creationId xmlns:p14="http://schemas.microsoft.com/office/powerpoint/2010/main" val="115711291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تغير هيكلة وقواعد اللعبة. يعتبر خيارا وتصرفا أكثر ابتكارا مما سبق بحيث تقوم الشركات بمحاولة ابتكار حل آخر إما بالتعاون أو بالاتفاقيات أو الاندماجات والاستحواذ ما يؤدي إلى تغير هيكلة المنافسة، فتقوم بتحويل خيارات "الخسارة ــ ربح" أو "الخسارة ــ خسارة" إلى "ربح ــ ربح"، مثال على ذلك عندما تنافست شركتا </a:t>
            </a:r>
            <a:r>
              <a:rPr lang="en-US" dirty="0"/>
              <a:t>Norfolk </a:t>
            </a:r>
            <a:r>
              <a:rPr lang="ar-SA" dirty="0"/>
              <a:t>و</a:t>
            </a:r>
            <a:r>
              <a:rPr lang="en-US" dirty="0"/>
              <a:t>CSX </a:t>
            </a:r>
            <a:r>
              <a:rPr lang="ar-SA" dirty="0"/>
              <a:t>للاستحواذ على شركة </a:t>
            </a:r>
            <a:r>
              <a:rPr lang="en-US" dirty="0"/>
              <a:t>Conrail </a:t>
            </a:r>
            <a:r>
              <a:rPr lang="ar-SA" dirty="0"/>
              <a:t>كانتا أمام عدة خيارات جميعها فيها منافسة ومزايدة على السعر والقيمة فبالتالي الجميع يخسر، اتفقت الشركتان على الدخول متحدتين وشراء الشركة مناصفة وبالتالي تم الاستحواذ بسعر ممتاز لهما وبالتالي ربح الجميع بدل المنافسة القاتلة. أو مثل "أوبر ودودي" في الصين فبدل المنافسة الشرسة الشهيرة بينهما على الأسعار والسوق اتخذت الشركتان قرارا أن تخرج "أوبر" من السوق عبر استحواذ "دودي" عليها بمقابل أسهم لـ"أوبر" في شركة دودي.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243</a:t>
            </a:fld>
            <a:endParaRPr lang="en-US"/>
          </a:p>
        </p:txBody>
      </p:sp>
    </p:spTree>
    <p:extLst>
      <p:ext uri="{BB962C8B-B14F-4D97-AF65-F5344CB8AC3E}">
        <p14:creationId xmlns:p14="http://schemas.microsoft.com/office/powerpoint/2010/main" val="74775002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وكذلك هنالك أدوات تستخدمها الشركات أكثر ابتكارا مما سبق، وهي إيجاد منافس جديد لها، حيث تجد الشركة أنه من الأفضل إيجاد منافس حتى لا تستمر السوق محتكرة، وبالتالي تتزايد المخاوف من محتكر السوق، ولعل أبرز أمثلتها شركة إنتل الشهيرة التي قررت أن تعطي رخصة عمل أحد معالجاتها المحتكرة إلى شركة أخرى بحيث تقلل مخاوف ومخاطر عملائها من احتكار التصنيع، وفي الوقت نفسه تشجع عملاءها "وهي الشركات المصنعة للكمبيوترات" على تبني واستخدام هذا المعالج الجديد بعد فك الاحتكار.</a:t>
            </a:r>
            <a:br>
              <a:rPr lang="ar-SA" dirty="0"/>
            </a:b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244</a:t>
            </a:fld>
            <a:endParaRPr lang="en-US"/>
          </a:p>
        </p:txBody>
      </p:sp>
    </p:spTree>
    <p:extLst>
      <p:ext uri="{BB962C8B-B14F-4D97-AF65-F5344CB8AC3E}">
        <p14:creationId xmlns:p14="http://schemas.microsoft.com/office/powerpoint/2010/main" val="41290499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التلميح والإشارات </a:t>
            </a:r>
            <a:r>
              <a:rPr lang="en-US" dirty="0"/>
              <a:t>Signaling. </a:t>
            </a:r>
            <a:r>
              <a:rPr lang="ar-SA" dirty="0"/>
              <a:t>يستخدم كثير من الشركات هذا الأسلوب لتوصيل رسالة للسوق تهدف منها إلى توجيه المنافسين نحو اتجاه أو اتخاذ قرار معين. هذا الأسلوب كان يستخدم كثيرا أثناء الحروب، فمثلا الإنجليز كانوا يرسلون رسائل مزيفة يعلمون أن الألمان سيحصلون عليها وبالتالي يتم تحركهم في الاتجاه الذي خطط له الإنجليز بينما هم اتجهوا إلى موقع مختلف تماما. وفي عالم الشركات، تعمد الشركات إلى إرسال رسائل للسوق تتصف بالعدائية والقوة والشراسة ضد المنافسين المهددين لها تحمل صيغ التهديد لحماية حصصها السوقية.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245</a:t>
            </a:fld>
            <a:endParaRPr lang="en-US"/>
          </a:p>
        </p:txBody>
      </p:sp>
    </p:spTree>
    <p:extLst>
      <p:ext uri="{BB962C8B-B14F-4D97-AF65-F5344CB8AC3E}">
        <p14:creationId xmlns:p14="http://schemas.microsoft.com/office/powerpoint/2010/main" val="293745768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a:t>إن بناء هذا النوع من السمعة بالعدائية والشراسة دفاع عن السوق مفيد جدا للشركات التي تعمل في عدة أسواق ومنتجات، فمثلا شركة بروكتر آند جامبل التي تعمل في أسواق كثيرة عملت على إعطاء رسائل قوية حول دفاعها عن حصتها السوقية في إحدى أسواقها وهي سوق حفائض الأطفال ومنظفات البيوت التي أسست لسمعة انتشرت لها أنها قوية وشرسة في حفاظها على حصتها السوقية بحيث أفادتها في جميع أسواقها الأخرى ولكل </a:t>
            </a:r>
            <a:r>
              <a:rPr lang="ar-SA" dirty="0" smtClean="0"/>
              <a:t>منتجاتها.</a:t>
            </a:r>
          </a:p>
          <a:p>
            <a:pPr algn="r" rtl="1"/>
            <a:r>
              <a:rPr lang="ar-SA" dirty="0" smtClean="0"/>
              <a:t>عالم </a:t>
            </a:r>
            <a:r>
              <a:rPr lang="ar-SA" dirty="0"/>
              <a:t>الاستراتيجيات </a:t>
            </a:r>
            <a:r>
              <a:rPr lang="ar-SA" dirty="0" smtClean="0"/>
              <a:t>له </a:t>
            </a:r>
            <a:r>
              <a:rPr lang="ar-SA" dirty="0"/>
              <a:t>أدوات كثيرة تتجدد كل فترة وتتباين الآراء حولها، لكن كل شركة وإدارة يجب أن تتعلم جزءا جيدا من هذه الاستراتيجيات، والأهم أن تعلم ما الذي يصلح منها ليطبق في وقت معين وفي ظرف معين فلا توجد استراتيجية تصلح بشكل دائما بل تجب مراجعتها بشكل دوري وتقييم نجاحها وفشلها.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pPr>
                <a:defRPr/>
              </a:pPr>
              <a:t>246</a:t>
            </a:fld>
            <a:endParaRPr lang="en-US"/>
          </a:p>
        </p:txBody>
      </p:sp>
    </p:spTree>
    <p:extLst>
      <p:ext uri="{BB962C8B-B14F-4D97-AF65-F5344CB8AC3E}">
        <p14:creationId xmlns:p14="http://schemas.microsoft.com/office/powerpoint/2010/main" val="2367325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04800" y="838200"/>
            <a:ext cx="8382000" cy="5257800"/>
          </a:xfrm>
        </p:spPr>
        <p:txBody>
          <a:bodyPr/>
          <a:lstStyle/>
          <a:p>
            <a:pPr eaLnBrk="1" hangingPunct="1">
              <a:lnSpc>
                <a:spcPct val="90000"/>
              </a:lnSpc>
            </a:pPr>
            <a:r>
              <a:rPr lang="ar-SA" altLang="en-US" sz="2800" smtClean="0"/>
              <a:t>يوجد في كل منطقة زراعية امثلة عملية من المزارعين العاجزين عن جعل عملهم في المزرعة مربحا، وغالبا ما يؤدون بعض العمليات الزراعية وتخزين بعض محاصيلهم وتغذية حيواناتهم بطرق ملائمة، ولكنهم في الوقت نفسه قد يرتكبون اخطاء ادارية تكلفهم كثيراً فلا يحسنون اختيار المزروعات الملائمة والحيوانات المناسبة، أو يرتكبون أخطاء في توقيت إنتاجهم وتسويقه او يوظفون أموالاً كثيرة في الآلات والمعدات واستمرار الأخطاء في اتخاذ مثل هذه القرارات الإدارية الإنسانية قد يجعل العمل الزراعي خاسراً رغم الجهود الكبيرة التي تبذل.</a:t>
            </a:r>
          </a:p>
          <a:p>
            <a:pPr eaLnBrk="1" hangingPunct="1">
              <a:lnSpc>
                <a:spcPct val="90000"/>
              </a:lnSpc>
            </a:pPr>
            <a:r>
              <a:rPr lang="ar-SA" altLang="en-US" sz="2800" smtClean="0"/>
              <a:t>وقد اوضحت الكثير من الدراسات وجود فوارق كبيرة في مقدار الدخل والربح بين المشاريع الزراعية المختلفة عند مقارنة مزارع من النوع نفسه والحجم نفسه ويرجع ذلك الى الاختلاف في المقدرة الإدارية للمزارعين.</a:t>
            </a:r>
            <a:endParaRPr lang="en-US" altLang="en-US" sz="2800" smtClean="0">
              <a:cs typeface="Arial" charset="0"/>
            </a:endParaRPr>
          </a:p>
        </p:txBody>
      </p:sp>
      <p:sp>
        <p:nvSpPr>
          <p:cNvPr id="99330" name="Rectangle 2"/>
          <p:cNvSpPr>
            <a:spLocks noGrp="1" noChangeArrowheads="1"/>
          </p:cNvSpPr>
          <p:nvPr>
            <p:ph type="title"/>
          </p:nvPr>
        </p:nvSpPr>
        <p:spPr>
          <a:xfrm>
            <a:off x="381000" y="228600"/>
            <a:ext cx="8229600" cy="609600"/>
          </a:xfrm>
        </p:spPr>
        <p:txBody>
          <a:bodyPr/>
          <a:lstStyle/>
          <a:p>
            <a:pPr algn="r" eaLnBrk="1" fontAlgn="auto" hangingPunct="1">
              <a:spcAft>
                <a:spcPts val="0"/>
              </a:spcAft>
              <a:defRPr/>
            </a:pPr>
            <a:r>
              <a:rPr lang="ar-SA" sz="3100">
                <a:solidFill>
                  <a:srgbClr val="FF9933"/>
                </a:solidFill>
                <a:latin typeface="Times New Roman" pitchFamily="18" charset="0"/>
                <a:cs typeface="Times New Roman" pitchFamily="18" charset="0"/>
              </a:rPr>
              <a:t> الـمـدير الـناجـح والصـفـات المميزة له</a:t>
            </a:r>
            <a:endParaRPr lang="en-US" sz="31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4981509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447800"/>
            <a:ext cx="8686800" cy="5257800"/>
          </a:xfrm>
        </p:spPr>
        <p:txBody>
          <a:bodyPr/>
          <a:lstStyle/>
          <a:p>
            <a:pPr marL="566737" indent="-457200"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المعرفة الفنية بالعملية الانتاجية او الخدمية</a:t>
            </a:r>
          </a:p>
          <a:p>
            <a:pPr marL="566737" indent="-457200"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المقدرة علي التواصل </a:t>
            </a:r>
            <a:r>
              <a:rPr lang="en-US" altLang="en-US" sz="2400" dirty="0" smtClean="0">
                <a:latin typeface="Times New Roman" pitchFamily="18" charset="0"/>
                <a:cs typeface="Times New Roman" pitchFamily="18" charset="0"/>
              </a:rPr>
              <a:t>Good communicator</a:t>
            </a:r>
            <a:endParaRPr lang="ar-SA" altLang="en-US" sz="2400" dirty="0" smtClean="0">
              <a:latin typeface="Times New Roman" pitchFamily="18" charset="0"/>
              <a:cs typeface="Times New Roman" pitchFamily="18" charset="0"/>
            </a:endParaRPr>
          </a:p>
          <a:p>
            <a:pPr marL="566737" indent="-457200"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محفز فعال للعمل </a:t>
            </a:r>
            <a:r>
              <a:rPr lang="en-US" altLang="en-US" sz="2400" dirty="0" smtClean="0">
                <a:latin typeface="Times New Roman" pitchFamily="18" charset="0"/>
                <a:cs typeface="Times New Roman" pitchFamily="18" charset="0"/>
              </a:rPr>
              <a:t>effective motivator</a:t>
            </a:r>
            <a:r>
              <a:rPr lang="ar-SA" altLang="en-US" sz="2400" dirty="0" smtClean="0">
                <a:latin typeface="Times New Roman" pitchFamily="18" charset="0"/>
                <a:cs typeface="Times New Roman" pitchFamily="18" charset="0"/>
              </a:rPr>
              <a:t> </a:t>
            </a:r>
          </a:p>
          <a:p>
            <a:pPr marL="566737" indent="-457200"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خبير في علوم الادارة التالية</a:t>
            </a:r>
          </a:p>
          <a:p>
            <a:pPr eaLnBrk="1" hangingPunct="1">
              <a:lnSpc>
                <a:spcPct val="80000"/>
              </a:lnSpc>
              <a:buFontTx/>
              <a:buChar char="-"/>
            </a:pPr>
            <a:r>
              <a:rPr lang="ar-SA" altLang="en-US" sz="2400" dirty="0" smtClean="0">
                <a:latin typeface="Times New Roman" pitchFamily="18" charset="0"/>
                <a:cs typeface="Times New Roman" pitchFamily="18" charset="0"/>
              </a:rPr>
              <a:t>التسويق </a:t>
            </a:r>
            <a:r>
              <a:rPr lang="en-US" altLang="en-US" sz="2400" dirty="0" smtClean="0">
                <a:latin typeface="Times New Roman" pitchFamily="18" charset="0"/>
                <a:cs typeface="Times New Roman" pitchFamily="18" charset="0"/>
              </a:rPr>
              <a:t>marketing</a:t>
            </a:r>
            <a:endParaRPr lang="ar-SA" altLang="en-US" sz="2400" dirty="0" smtClean="0">
              <a:latin typeface="Times New Roman" pitchFamily="18" charset="0"/>
              <a:cs typeface="Times New Roman" pitchFamily="18" charset="0"/>
            </a:endParaRPr>
          </a:p>
          <a:p>
            <a:pPr eaLnBrk="1" hangingPunct="1">
              <a:lnSpc>
                <a:spcPct val="80000"/>
              </a:lnSpc>
              <a:buFontTx/>
              <a:buChar char="-"/>
            </a:pPr>
            <a:r>
              <a:rPr lang="ar-SA" altLang="en-US" sz="2400" dirty="0" smtClean="0">
                <a:latin typeface="Times New Roman" pitchFamily="18" charset="0"/>
                <a:cs typeface="Times New Roman" pitchFamily="18" charset="0"/>
              </a:rPr>
              <a:t>التنبؤ</a:t>
            </a:r>
            <a:r>
              <a:rPr lang="en-US" altLang="en-US" sz="2400" dirty="0" smtClean="0">
                <a:latin typeface="Times New Roman" pitchFamily="18" charset="0"/>
                <a:cs typeface="Times New Roman" pitchFamily="18" charset="0"/>
              </a:rPr>
              <a:t> Forecasting </a:t>
            </a:r>
            <a:endParaRPr lang="ar-SA" altLang="en-US" sz="2400" dirty="0" smtClean="0">
              <a:latin typeface="Times New Roman" pitchFamily="18" charset="0"/>
              <a:cs typeface="Times New Roman" pitchFamily="18" charset="0"/>
            </a:endParaRPr>
          </a:p>
          <a:p>
            <a:pPr eaLnBrk="1" hangingPunct="1">
              <a:lnSpc>
                <a:spcPct val="80000"/>
              </a:lnSpc>
              <a:buFontTx/>
              <a:buChar char="-"/>
            </a:pPr>
            <a:r>
              <a:rPr lang="ar-SA" altLang="en-US" sz="2400" dirty="0" smtClean="0">
                <a:latin typeface="Times New Roman" pitchFamily="18" charset="0"/>
                <a:cs typeface="Times New Roman" pitchFamily="18" charset="0"/>
              </a:rPr>
              <a:t>الميزانية</a:t>
            </a:r>
            <a:r>
              <a:rPr lang="en-US" altLang="en-US" sz="2400" dirty="0" smtClean="0">
                <a:latin typeface="Times New Roman" pitchFamily="18" charset="0"/>
                <a:cs typeface="Times New Roman" pitchFamily="18" charset="0"/>
              </a:rPr>
              <a:t>Budgeting </a:t>
            </a:r>
            <a:endParaRPr lang="ar-SA" altLang="en-US" sz="2400" dirty="0" smtClean="0">
              <a:latin typeface="Times New Roman" pitchFamily="18" charset="0"/>
              <a:cs typeface="Times New Roman" pitchFamily="18" charset="0"/>
            </a:endParaRPr>
          </a:p>
          <a:p>
            <a:pPr eaLnBrk="1" hangingPunct="1">
              <a:lnSpc>
                <a:spcPct val="80000"/>
              </a:lnSpc>
              <a:buFontTx/>
              <a:buChar char="-"/>
            </a:pPr>
            <a:r>
              <a:rPr lang="ar-SA" altLang="en-US" sz="2400" dirty="0" smtClean="0">
                <a:latin typeface="Times New Roman" pitchFamily="18" charset="0"/>
                <a:cs typeface="Times New Roman" pitchFamily="18" charset="0"/>
              </a:rPr>
              <a:t>المحاسبة</a:t>
            </a:r>
            <a:r>
              <a:rPr lang="en-US" altLang="en-US" sz="2400" dirty="0" smtClean="0">
                <a:latin typeface="Times New Roman" pitchFamily="18" charset="0"/>
                <a:cs typeface="Times New Roman" pitchFamily="18" charset="0"/>
              </a:rPr>
              <a:t> accounting </a:t>
            </a:r>
            <a:endParaRPr lang="ar-SA" altLang="en-US" sz="2400" dirty="0" smtClean="0">
              <a:latin typeface="Times New Roman" pitchFamily="18" charset="0"/>
              <a:cs typeface="Times New Roman" pitchFamily="18" charset="0"/>
            </a:endParaRPr>
          </a:p>
          <a:p>
            <a:pPr eaLnBrk="1" hangingPunct="1">
              <a:lnSpc>
                <a:spcPct val="80000"/>
              </a:lnSpc>
              <a:buFontTx/>
              <a:buChar char="-"/>
            </a:pPr>
            <a:r>
              <a:rPr lang="ar-SA" altLang="en-US" sz="2400" dirty="0" smtClean="0">
                <a:latin typeface="Times New Roman" pitchFamily="18" charset="0"/>
                <a:cs typeface="Times New Roman" pitchFamily="18" charset="0"/>
              </a:rPr>
              <a:t>التمويل</a:t>
            </a:r>
            <a:r>
              <a:rPr lang="en-US" altLang="en-US" sz="2400" dirty="0" smtClean="0">
                <a:latin typeface="Times New Roman" pitchFamily="18" charset="0"/>
                <a:cs typeface="Times New Roman" pitchFamily="18" charset="0"/>
              </a:rPr>
              <a:t> financing </a:t>
            </a:r>
            <a:endParaRPr lang="ar-SA" altLang="en-US" sz="2400" dirty="0" smtClean="0">
              <a:latin typeface="Times New Roman" pitchFamily="18" charset="0"/>
              <a:cs typeface="Times New Roman" pitchFamily="18" charset="0"/>
            </a:endParaRPr>
          </a:p>
          <a:p>
            <a:pPr eaLnBrk="1" hangingPunct="1">
              <a:lnSpc>
                <a:spcPct val="80000"/>
              </a:lnSpc>
              <a:buFontTx/>
              <a:buChar char="-"/>
            </a:pPr>
            <a:r>
              <a:rPr lang="ar-SA" altLang="en-US" sz="2400" dirty="0" smtClean="0">
                <a:latin typeface="Times New Roman" pitchFamily="18" charset="0"/>
                <a:cs typeface="Times New Roman" pitchFamily="18" charset="0"/>
              </a:rPr>
              <a:t>الافراد</a:t>
            </a:r>
            <a:r>
              <a:rPr lang="en-US" altLang="en-US" sz="2400" dirty="0" smtClean="0">
                <a:latin typeface="Times New Roman" pitchFamily="18" charset="0"/>
                <a:cs typeface="Times New Roman" pitchFamily="18" charset="0"/>
              </a:rPr>
              <a:t> personnel </a:t>
            </a:r>
            <a:r>
              <a:rPr lang="ar-SA" altLang="en-US" sz="2400" dirty="0" smtClean="0">
                <a:latin typeface="Times New Roman" pitchFamily="18" charset="0"/>
                <a:cs typeface="Times New Roman" pitchFamily="18" charset="0"/>
              </a:rPr>
              <a:t> </a:t>
            </a:r>
          </a:p>
          <a:p>
            <a:pPr marL="566737" indent="-457200" eaLnBrk="1" hangingPunct="1">
              <a:lnSpc>
                <a:spcPct val="80000"/>
              </a:lnSpc>
              <a:buFont typeface="+mj-lt"/>
              <a:buAutoNum type="arabicPeriod" startAt="5"/>
            </a:pPr>
            <a:r>
              <a:rPr lang="ar-SA" altLang="en-US" sz="2400" dirty="0" smtClean="0">
                <a:latin typeface="Times New Roman" pitchFamily="18" charset="0"/>
                <a:cs typeface="Times New Roman" pitchFamily="18" charset="0"/>
              </a:rPr>
              <a:t> يستطيع وضع التوليفة المناسبة التي تضمن تعظيم الربح في المدي الطويل</a:t>
            </a:r>
          </a:p>
          <a:p>
            <a:pPr marL="109537" indent="0" eaLnBrk="1" hangingPunct="1">
              <a:lnSpc>
                <a:spcPct val="80000"/>
              </a:lnSpc>
              <a:buNone/>
            </a:pPr>
            <a:endParaRPr lang="en-US" altLang="en-US" sz="24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dirty="0" smtClean="0">
                <a:solidFill>
                  <a:srgbClr val="FF9933"/>
                </a:solidFill>
              </a:rPr>
              <a:t>صـفات مدير </a:t>
            </a:r>
            <a:r>
              <a:rPr lang="ar-SA" sz="3500" dirty="0">
                <a:solidFill>
                  <a:srgbClr val="FF9933"/>
                </a:solidFill>
              </a:rPr>
              <a:t>المزرعة </a:t>
            </a:r>
            <a:r>
              <a:rPr lang="ar-SA" sz="3500" dirty="0" smtClean="0">
                <a:solidFill>
                  <a:srgbClr val="FF9933"/>
                </a:solidFill>
              </a:rPr>
              <a:t>الفعال</a:t>
            </a:r>
            <a:endParaRPr lang="en-US" sz="3500" dirty="0">
              <a:solidFill>
                <a:srgbClr val="FF9933"/>
              </a:solidFill>
            </a:endParaRPr>
          </a:p>
        </p:txBody>
      </p:sp>
    </p:spTree>
    <p:extLst>
      <p:ext uri="{BB962C8B-B14F-4D97-AF65-F5344CB8AC3E}">
        <p14:creationId xmlns:p14="http://schemas.microsoft.com/office/powerpoint/2010/main" val="5398682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447800"/>
            <a:ext cx="8686800" cy="5257800"/>
          </a:xfrm>
        </p:spPr>
        <p:txBody>
          <a:bodyPr/>
          <a:lstStyle/>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يمكن القول انه بالإضافة للصفات الاساسية للنجاح في أي عمل كالصحة والطموح والذكاء لابد من توافر عدد من المؤهلات التي لها اهمية خاصة في اتخاذ القرارات الإدارية وتنفيذها والتي من أهمها ما يلي:</a:t>
            </a:r>
            <a:endParaRPr lang="ar-SA" altLang="en-US" sz="2000" b="1" dirty="0" smtClean="0">
              <a:latin typeface="Times New Roman" pitchFamily="18" charset="0"/>
              <a:cs typeface="Times New Roman" pitchFamily="18" charset="0"/>
            </a:endParaRPr>
          </a:p>
          <a:p>
            <a:pPr marL="566737" indent="-457200" eaLnBrk="1" hangingPunct="1">
              <a:lnSpc>
                <a:spcPct val="80000"/>
              </a:lnSpc>
              <a:buFont typeface="+mj-lt"/>
              <a:buAutoNum type="arabicPeriod"/>
            </a:pPr>
            <a:r>
              <a:rPr lang="ar-SA" altLang="en-US" sz="2000" b="1" dirty="0" smtClean="0">
                <a:solidFill>
                  <a:schemeClr val="accent1"/>
                </a:solidFill>
                <a:latin typeface="Times New Roman" pitchFamily="18" charset="0"/>
                <a:cs typeface="Times New Roman" pitchFamily="18" charset="0"/>
              </a:rPr>
              <a:t>الـــــقدرة عـــــلى تـــــحليل الـــــمشكلات والـــــتفكير فيها:</a:t>
            </a:r>
            <a:endParaRPr lang="ar-SA" altLang="en-US" sz="2000" dirty="0" smtClean="0">
              <a:solidFill>
                <a:schemeClr val="accent1"/>
              </a:solidFill>
              <a:latin typeface="Times New Roman" pitchFamily="18" charset="0"/>
              <a:cs typeface="Times New Roman" pitchFamily="18" charset="0"/>
            </a:endParaRPr>
          </a:p>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المهمة الرئيسية لمدير المزرعة هي اتخاذ القرارات الإدارية والقرارات الإدارية ذات الأهمية الاولى تحتاج الى تحليل دقيق وحساب لجميع الاحتمالات التي قد ترافق هذه القرارات منذ اتخاذ القرار وحتى وصوله إلى المنفذين.</a:t>
            </a:r>
            <a:endParaRPr lang="ar-SA" altLang="en-US" sz="2000" b="1" dirty="0" smtClean="0">
              <a:latin typeface="Times New Roman" pitchFamily="18" charset="0"/>
              <a:cs typeface="Times New Roman" pitchFamily="18" charset="0"/>
            </a:endParaRPr>
          </a:p>
          <a:p>
            <a:pPr marL="109537" indent="0" eaLnBrk="1" hangingPunct="1">
              <a:lnSpc>
                <a:spcPct val="80000"/>
              </a:lnSpc>
              <a:buNone/>
            </a:pPr>
            <a:r>
              <a:rPr lang="en-US" altLang="en-US" sz="2000" b="1" dirty="0" smtClean="0">
                <a:latin typeface="Times New Roman" pitchFamily="18" charset="0"/>
                <a:cs typeface="Times New Roman" pitchFamily="18" charset="0"/>
              </a:rPr>
              <a:t>2</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الاستعداد الـــــشخصي الـــــلازم لـــــجـمـع الــــمـعـلـومات الــــجديدة:</a:t>
            </a:r>
            <a:endParaRPr lang="ar-SA" altLang="en-US" sz="2000" dirty="0" smtClean="0">
              <a:solidFill>
                <a:schemeClr val="accent1"/>
              </a:solidFill>
              <a:latin typeface="Times New Roman" pitchFamily="18" charset="0"/>
              <a:cs typeface="Times New Roman" pitchFamily="18" charset="0"/>
            </a:endParaRPr>
          </a:p>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لا يستطيع المدير الناجح التوقف عن اكتساب الخبرة الاقتصادية والفنية في هذا العصر السريع المتغير فسرعان ما تصبح الحقائق قديمة والمعرفة الكاملة عن احسن الطرق المتبعة في اداء الأعمال اقل أهمية.</a:t>
            </a:r>
            <a:endParaRPr lang="ar-SA" altLang="en-US" sz="2000" b="1" dirty="0" smtClean="0">
              <a:latin typeface="Times New Roman" pitchFamily="18" charset="0"/>
              <a:cs typeface="Times New Roman" pitchFamily="18" charset="0"/>
            </a:endParaRPr>
          </a:p>
          <a:p>
            <a:pPr marL="109537" indent="0" eaLnBrk="1" hangingPunct="1">
              <a:lnSpc>
                <a:spcPct val="80000"/>
              </a:lnSpc>
              <a:buNone/>
            </a:pPr>
            <a:r>
              <a:rPr lang="en-US" altLang="en-US" sz="2000" b="1" dirty="0" smtClean="0">
                <a:latin typeface="Times New Roman" pitchFamily="18" charset="0"/>
                <a:cs typeface="Times New Roman" pitchFamily="18" charset="0"/>
              </a:rPr>
              <a:t>3</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الــــقدرة عــــلى الـــــتنفيذ وإنهاء الأعمال:</a:t>
            </a:r>
            <a:endParaRPr lang="ar-SA" altLang="en-US" sz="2000" dirty="0" smtClean="0">
              <a:solidFill>
                <a:schemeClr val="accent1"/>
              </a:solidFill>
              <a:latin typeface="Times New Roman" pitchFamily="18" charset="0"/>
              <a:cs typeface="Times New Roman" pitchFamily="18" charset="0"/>
            </a:endParaRPr>
          </a:p>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من الملاحظ ان اجراءات التنفيذ جزء من مهمة المدير بعد اتخاذ القرارات ويتعثر كثير من المديرين عند هذه المهمة فقد يتخذون قرارات حكيمة دون القدرة على تنفيذها.</a:t>
            </a:r>
            <a:endParaRPr lang="ar-SA" altLang="en-US" sz="2000" b="1" dirty="0" smtClean="0">
              <a:latin typeface="Times New Roman" pitchFamily="18" charset="0"/>
              <a:cs typeface="Times New Roman" pitchFamily="18" charset="0"/>
            </a:endParaRPr>
          </a:p>
          <a:p>
            <a:pPr marL="109537" indent="0" eaLnBrk="1" hangingPunct="1">
              <a:lnSpc>
                <a:spcPct val="80000"/>
              </a:lnSpc>
              <a:buNone/>
            </a:pPr>
            <a:r>
              <a:rPr lang="en-US" altLang="en-US" sz="2000" b="1" dirty="0" smtClean="0">
                <a:latin typeface="Times New Roman" pitchFamily="18" charset="0"/>
                <a:cs typeface="Times New Roman" pitchFamily="18" charset="0"/>
              </a:rPr>
              <a:t>4</a:t>
            </a:r>
            <a:r>
              <a:rPr lang="ar-SA" altLang="en-US" sz="2000" b="1" dirty="0" smtClean="0">
                <a:solidFill>
                  <a:schemeClr val="accent1"/>
                </a:solidFill>
                <a:latin typeface="Times New Roman" pitchFamily="18" charset="0"/>
                <a:cs typeface="Times New Roman" pitchFamily="18" charset="0"/>
              </a:rPr>
              <a:t>.     الـرغبة والــقدرة على تـــحمل الــــمسؤولية ومــواجـهة قـدر مـعــين من الأخطار</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إحدى مهمات المدير الناجح هي تحمل المسؤولية للقرارات التي يتخذها وقد تتغير الخطط والقرارات التي يتخذها حتى افضل المديرين  بسبب تغييرات مفاجئة.</a:t>
            </a:r>
            <a:endParaRPr lang="ar-SA" altLang="en-US" sz="2000" b="1" dirty="0" smtClean="0">
              <a:latin typeface="Times New Roman" pitchFamily="18" charset="0"/>
              <a:cs typeface="Times New Roman" pitchFamily="18" charset="0"/>
            </a:endParaRPr>
          </a:p>
          <a:p>
            <a:pPr marL="109537" indent="0" eaLnBrk="1" hangingPunct="1">
              <a:lnSpc>
                <a:spcPct val="80000"/>
              </a:lnSpc>
              <a:buNone/>
            </a:pPr>
            <a:r>
              <a:rPr lang="en-US" altLang="en-US" sz="2000" b="1" dirty="0" smtClean="0">
                <a:latin typeface="Times New Roman" pitchFamily="18" charset="0"/>
                <a:cs typeface="Times New Roman" pitchFamily="18" charset="0"/>
              </a:rPr>
              <a:t>5</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عــــدم الإكـــــثار من إصـــــــدار الـــــــقـرارات</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وبخاصة القرارات غير القابلة للتنفيذ على الواقع العملي للمزرعة بحيث يتولد عدم الثقة بين العمال المنفذين للقرار والمستويات الادراية العليا التي اصدرت ذلك القرار.</a:t>
            </a:r>
            <a:endParaRPr lang="en-US" altLang="en-US" sz="20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a:solidFill>
                  <a:srgbClr val="FF9933"/>
                </a:solidFill>
              </a:rPr>
              <a:t>الصـفات الشخصية التي يجب أن يتحلى بها مدير المزرعة الناجح</a:t>
            </a:r>
            <a:endParaRPr lang="en-US" sz="3500">
              <a:solidFill>
                <a:srgbClr val="FF9933"/>
              </a:solidFill>
            </a:endParaRPr>
          </a:p>
        </p:txBody>
      </p:sp>
    </p:spTree>
    <p:extLst>
      <p:ext uri="{BB962C8B-B14F-4D97-AF65-F5344CB8AC3E}">
        <p14:creationId xmlns:p14="http://schemas.microsoft.com/office/powerpoint/2010/main" val="7736598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533400" y="1219200"/>
            <a:ext cx="8153400" cy="5181600"/>
          </a:xfrm>
        </p:spPr>
        <p:txBody>
          <a:bodyPr/>
          <a:lstStyle/>
          <a:p>
            <a:pPr eaLnBrk="1" hangingPunct="1">
              <a:lnSpc>
                <a:spcPct val="80000"/>
              </a:lnSpc>
              <a:buFont typeface="Wingdings" pitchFamily="2" charset="2"/>
              <a:buNone/>
            </a:pPr>
            <a:r>
              <a:rPr lang="ar-SA" altLang="en-US" sz="2100" dirty="0" smtClean="0"/>
              <a:t>    تختلف نظم الزراعة باختلاف الشروط الإقتصادية والظروف المناخية للمناطق الزراعية ولكن على الرغم من ظهور مثل هذا الاختلاف، توجد أسس عامة اقتصادية تشمل جميع النظم الزراعية مهما اختلفت الظروف وعند ذكر الأسس الإقتصادية لعلم إدارة الإنتاج الزراعي يجب النظر قبل كل شي إلى نظام الزراعة من خلال عنصريه الأساسيين: نظام الإنتاج النباتي، ونظام الإنتاج الحيواني.</a:t>
            </a:r>
          </a:p>
          <a:p>
            <a:pPr eaLnBrk="1" hangingPunct="1">
              <a:lnSpc>
                <a:spcPct val="80000"/>
              </a:lnSpc>
              <a:buFont typeface="Wingdings" pitchFamily="2" charset="2"/>
              <a:buNone/>
            </a:pPr>
            <a:r>
              <a:rPr lang="ar-SA" altLang="en-US" sz="2100" dirty="0" smtClean="0"/>
              <a:t>وتسهيلا لدراسة الأسس الإقتصادية لعلم إدارة المزارع يمكن توزيع هذه الأسس إلى أربع مجموعات هي:</a:t>
            </a:r>
          </a:p>
          <a:p>
            <a:pPr eaLnBrk="1" hangingPunct="1">
              <a:lnSpc>
                <a:spcPct val="80000"/>
              </a:lnSpc>
              <a:buFont typeface="Wingdings" pitchFamily="2" charset="2"/>
              <a:buNone/>
            </a:pPr>
            <a:r>
              <a:rPr lang="ar-SA" altLang="en-US" sz="2400" b="1" dirty="0" smtClean="0"/>
              <a:t>المجموعة الأولى: مــجـمـوعــة الأســس الإقـــتصادية لعلم الإنتاج الــــــــنباتي:</a:t>
            </a:r>
            <a:endParaRPr lang="ar-SA" altLang="en-US" sz="2400" dirty="0" smtClean="0"/>
          </a:p>
          <a:p>
            <a:pPr eaLnBrk="1" hangingPunct="1">
              <a:lnSpc>
                <a:spcPct val="80000"/>
              </a:lnSpc>
              <a:buFont typeface="Wingdings" pitchFamily="2" charset="2"/>
              <a:buNone/>
            </a:pPr>
            <a:r>
              <a:rPr lang="ar-SA" altLang="en-US" sz="2000" dirty="0" smtClean="0"/>
              <a:t>علم إدارة المزارع يهدف في مجال الإنتاج النباتي الى تحقيق زيادة كمية ونوعية في إنتاج المحاصيل النباتية بالإضافة لتحسين إنتاجية الأرض الزراعية  ويتحقق ذلك من خلال الإجراءات التالية:</a:t>
            </a:r>
          </a:p>
          <a:p>
            <a:pPr eaLnBrk="1" hangingPunct="1">
              <a:lnSpc>
                <a:spcPct val="80000"/>
              </a:lnSpc>
              <a:buClr>
                <a:srgbClr val="FFFF00"/>
              </a:buClr>
              <a:buFont typeface="Wingdings" pitchFamily="2" charset="2"/>
              <a:buChar char="v"/>
            </a:pPr>
            <a:r>
              <a:rPr lang="ar-SA" altLang="en-US" sz="2400" dirty="0" smtClean="0"/>
              <a:t>تنظيم الأراضي الزراعية وتطبيق دورة زراعية صحيحة،</a:t>
            </a:r>
          </a:p>
          <a:p>
            <a:pPr eaLnBrk="1" hangingPunct="1">
              <a:lnSpc>
                <a:spcPct val="80000"/>
              </a:lnSpc>
              <a:buClr>
                <a:srgbClr val="FFFF00"/>
              </a:buClr>
              <a:buFont typeface="Wingdings" pitchFamily="2" charset="2"/>
              <a:buChar char="v"/>
            </a:pPr>
            <a:r>
              <a:rPr lang="ar-SA" altLang="en-US" sz="2400" dirty="0" smtClean="0"/>
              <a:t>اعمال التربة وخدمة المحصول،</a:t>
            </a:r>
          </a:p>
          <a:p>
            <a:pPr eaLnBrk="1" hangingPunct="1">
              <a:lnSpc>
                <a:spcPct val="80000"/>
              </a:lnSpc>
              <a:buClr>
                <a:srgbClr val="FFFF00"/>
              </a:buClr>
              <a:buFont typeface="Wingdings" pitchFamily="2" charset="2"/>
              <a:buChar char="v"/>
            </a:pPr>
            <a:r>
              <a:rPr lang="ar-SA" altLang="en-US" sz="2400" dirty="0" smtClean="0"/>
              <a:t>استعمال الاسمدة المعدنية والعضوية،</a:t>
            </a:r>
          </a:p>
          <a:p>
            <a:pPr eaLnBrk="1" hangingPunct="1">
              <a:lnSpc>
                <a:spcPct val="80000"/>
              </a:lnSpc>
              <a:buClr>
                <a:srgbClr val="FFFF00"/>
              </a:buClr>
              <a:buFont typeface="Wingdings" pitchFamily="2" charset="2"/>
              <a:buChar char="v"/>
            </a:pPr>
            <a:r>
              <a:rPr lang="ar-SA" altLang="en-US" sz="2400" dirty="0" smtClean="0"/>
              <a:t>استعمال البذور المحسنة والهجين،</a:t>
            </a:r>
          </a:p>
          <a:p>
            <a:pPr eaLnBrk="1" hangingPunct="1">
              <a:lnSpc>
                <a:spcPct val="80000"/>
              </a:lnSpc>
              <a:buClr>
                <a:srgbClr val="FFFF00"/>
              </a:buClr>
              <a:buFont typeface="Wingdings" pitchFamily="2" charset="2"/>
              <a:buChar char="v"/>
            </a:pPr>
            <a:r>
              <a:rPr lang="ar-SA" altLang="en-US" sz="2400" dirty="0" smtClean="0"/>
              <a:t>اتباع نظم الري الاقتصادية،</a:t>
            </a:r>
          </a:p>
          <a:p>
            <a:pPr eaLnBrk="1" hangingPunct="1">
              <a:lnSpc>
                <a:spcPct val="80000"/>
              </a:lnSpc>
              <a:buClr>
                <a:srgbClr val="FFFF00"/>
              </a:buClr>
              <a:buFont typeface="Wingdings" pitchFamily="2" charset="2"/>
              <a:buChar char="v"/>
            </a:pPr>
            <a:r>
              <a:rPr lang="ar-SA" altLang="en-US" sz="2400" dirty="0" smtClean="0"/>
              <a:t>المحافظة على البيئة الزراعية.</a:t>
            </a:r>
            <a:endParaRPr lang="en-US" altLang="en-US" sz="2400" dirty="0" smtClean="0">
              <a:cs typeface="Arial" charset="0"/>
            </a:endParaRPr>
          </a:p>
        </p:txBody>
      </p:sp>
      <p:sp>
        <p:nvSpPr>
          <p:cNvPr id="101378" name="Rectangle 2"/>
          <p:cNvSpPr>
            <a:spLocks noGrp="1" noChangeArrowheads="1"/>
          </p:cNvSpPr>
          <p:nvPr>
            <p:ph type="title"/>
          </p:nvPr>
        </p:nvSpPr>
        <p:spPr>
          <a:xfrm>
            <a:off x="457200" y="457200"/>
            <a:ext cx="8229600" cy="862013"/>
          </a:xfrm>
        </p:spPr>
        <p:txBody>
          <a:bodyPr/>
          <a:lstStyle/>
          <a:p>
            <a:pPr algn="r" eaLnBrk="1" fontAlgn="auto" hangingPunct="1">
              <a:spcAft>
                <a:spcPts val="0"/>
              </a:spcAft>
              <a:defRPr/>
            </a:pPr>
            <a:r>
              <a:rPr lang="ar-SA" sz="4000">
                <a:solidFill>
                  <a:srgbClr val="FF9933"/>
                </a:solidFill>
                <a:latin typeface="Times New Roman" pitchFamily="18" charset="0"/>
                <a:cs typeface="Times New Roman" pitchFamily="18" charset="0"/>
              </a:rPr>
              <a:t> الأســـس الاقتصادية لـــعـلـم إدارة الــــــمزارع</a:t>
            </a:r>
            <a:endParaRPr lang="en-US" sz="40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5540317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228600"/>
            <a:ext cx="8382000" cy="5897563"/>
          </a:xfrm>
        </p:spPr>
        <p:txBody>
          <a:bodyPr/>
          <a:lstStyle/>
          <a:p>
            <a:pPr marL="109537" indent="0" eaLnBrk="1" hangingPunct="1">
              <a:lnSpc>
                <a:spcPct val="90000"/>
              </a:lnSpc>
              <a:buNone/>
            </a:pPr>
            <a:r>
              <a:rPr lang="ar-SA" altLang="en-US" sz="2800" b="1" dirty="0" smtClean="0"/>
              <a:t>المجموعة الثانية: مجموعة الأسس الاقتصادية لعلم الإنتاج الحيواني:</a:t>
            </a:r>
            <a:endParaRPr lang="ar-SA" altLang="en-US" sz="2800" dirty="0" smtClean="0"/>
          </a:p>
          <a:p>
            <a:pPr eaLnBrk="1" hangingPunct="1">
              <a:lnSpc>
                <a:spcPct val="90000"/>
              </a:lnSpc>
              <a:buFont typeface="Wingdings" pitchFamily="2" charset="2"/>
              <a:buNone/>
            </a:pPr>
            <a:r>
              <a:rPr lang="ar-SA" altLang="en-US" dirty="0" smtClean="0"/>
              <a:t>  </a:t>
            </a:r>
            <a:r>
              <a:rPr lang="ar-SA" altLang="en-US" dirty="0" smtClean="0">
                <a:latin typeface="Arial" panose="020B0604020202020204" pitchFamily="34" charset="0"/>
                <a:cs typeface="Arial" panose="020B0604020202020204" pitchFamily="34" charset="0"/>
              </a:rPr>
              <a:t>يعمل علم إدارة المزارع دائما في مجال الإنتاج الحيواني إلى تحقيق إمكانية زيادة عدد رؤوس الماشية والأغنام والدواجن وغيرها من حيوانات المزرعة، ورفع إنتاجيتها من اللحم والحليب والبيض والصوف... الخ،</a:t>
            </a:r>
          </a:p>
          <a:p>
            <a:pPr eaLnBrk="1" hangingPunct="1">
              <a:lnSpc>
                <a:spcPct val="90000"/>
              </a:lnSpc>
              <a:buFont typeface="Wingdings" pitchFamily="2" charset="2"/>
              <a:buNone/>
            </a:pPr>
            <a:r>
              <a:rPr lang="ar-SA" altLang="en-US" dirty="0" smtClean="0">
                <a:latin typeface="Arial" panose="020B0604020202020204" pitchFamily="34" charset="0"/>
                <a:cs typeface="Arial" panose="020B0604020202020204" pitchFamily="34" charset="0"/>
              </a:rPr>
              <a:t> ويتم ذلك بالاعتماد على الأسـس الاقتصادية التالية:</a:t>
            </a:r>
          </a:p>
          <a:p>
            <a:pPr eaLnBrk="1" hangingPunct="1">
              <a:lnSpc>
                <a:spcPct val="90000"/>
              </a:lnSpc>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إنتاج الأعلاف بالطرق الإقتصادية،</a:t>
            </a:r>
          </a:p>
          <a:p>
            <a:pPr eaLnBrk="1" hangingPunct="1">
              <a:lnSpc>
                <a:spcPct val="90000"/>
              </a:lnSpc>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تركيب العليقة الغذائية (بشكل يحقق اعلى مضمون غذائي في محتوى العليقة بأقل ما يمكن من التكاليف)،</a:t>
            </a:r>
          </a:p>
          <a:p>
            <a:pPr eaLnBrk="1" hangingPunct="1">
              <a:lnSpc>
                <a:spcPct val="90000"/>
              </a:lnSpc>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نظام التربية،</a:t>
            </a:r>
          </a:p>
          <a:p>
            <a:pPr eaLnBrk="1" hangingPunct="1">
              <a:lnSpc>
                <a:spcPct val="90000"/>
              </a:lnSpc>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تحسين السلالات والعروق الحيوانية،</a:t>
            </a:r>
          </a:p>
          <a:p>
            <a:pPr eaLnBrk="1" hangingPunct="1">
              <a:lnSpc>
                <a:spcPct val="90000"/>
              </a:lnSpc>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الخدمات البيطرية.</a:t>
            </a: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467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981200"/>
            <a:ext cx="8229600" cy="4191000"/>
          </a:xfrm>
        </p:spPr>
        <p:txBody>
          <a:bodyPr/>
          <a:lstStyle/>
          <a:p>
            <a:pPr eaLnBrk="1" hangingPunct="1">
              <a:lnSpc>
                <a:spcPct val="80000"/>
              </a:lnSpc>
              <a:buFont typeface="Wingdings" pitchFamily="2" charset="2"/>
              <a:buNone/>
            </a:pPr>
            <a:r>
              <a:rPr lang="ar-SA" altLang="en-US" sz="2800" b="1" smtClean="0">
                <a:solidFill>
                  <a:srgbClr val="993300"/>
                </a:solidFill>
              </a:rPr>
              <a:t> مـــــفـهـوم عــــلم الإدارة</a:t>
            </a:r>
            <a:endParaRPr lang="ar-SA" altLang="en-US" sz="2800" smtClean="0">
              <a:solidFill>
                <a:srgbClr val="993300"/>
              </a:solidFill>
            </a:endParaRPr>
          </a:p>
          <a:p>
            <a:pPr eaLnBrk="1" hangingPunct="1">
              <a:lnSpc>
                <a:spcPct val="80000"/>
              </a:lnSpc>
            </a:pPr>
            <a:r>
              <a:rPr lang="ar-SA" altLang="en-US" sz="2800" smtClean="0"/>
              <a:t>لقد ظهر علم الإدارة من بين مجموعة العلوم الاقتصادية ليمثل المحور الرئيسي والجوهر الأساسي الذي يمكن الاعتماد عليه في تنمية الموارد الطبيعية والبشرية. وليظهر الأهمية العلمية والعلاقة التنظيمية في دمج عوامل الإنتاج وتشغيلها والتنسيق فيما بينها لاجل ضمان تحقيق أعلى ربح ممكن بهدف زيادة معدلات النمو والتطور الاقتصادي والاجتماعي.</a:t>
            </a:r>
          </a:p>
          <a:p>
            <a:pPr eaLnBrk="1" hangingPunct="1">
              <a:lnSpc>
                <a:spcPct val="80000"/>
              </a:lnSpc>
            </a:pPr>
            <a:r>
              <a:rPr lang="ar-SA" altLang="en-US" sz="2800" smtClean="0"/>
              <a:t>لقد شهد علم الإدارة تطوراً واضحا وملحوظا بعد التطور الاقتصادي والصناعي الذي اعقب الثورة الصناعية والذي أدى الى تحديد الكثير من المفاهيم الإدارية وتخصيص مجالات استخدامها في شتى مجالات حياتنا اليومية.</a:t>
            </a:r>
            <a:endParaRPr lang="en-US" altLang="en-US" sz="2800" smtClean="0">
              <a:cs typeface="Arial" charset="0"/>
            </a:endParaRPr>
          </a:p>
        </p:txBody>
      </p:sp>
      <p:sp>
        <p:nvSpPr>
          <p:cNvPr id="78850" name="Rectangle 2"/>
          <p:cNvSpPr>
            <a:spLocks noGrp="1" noChangeArrowheads="1"/>
          </p:cNvSpPr>
          <p:nvPr>
            <p:ph type="title"/>
          </p:nvPr>
        </p:nvSpPr>
        <p:spPr>
          <a:xfrm>
            <a:off x="457200" y="457200"/>
            <a:ext cx="8229600" cy="862013"/>
          </a:xfrm>
        </p:spPr>
        <p:txBody>
          <a:bodyPr/>
          <a:lstStyle/>
          <a:p>
            <a:pPr algn="ctr" eaLnBrk="1" fontAlgn="auto" hangingPunct="1">
              <a:spcAft>
                <a:spcPts val="0"/>
              </a:spcAft>
              <a:defRPr/>
            </a:pPr>
            <a:r>
              <a:rPr lang="ar-SA">
                <a:solidFill>
                  <a:srgbClr val="FF9933"/>
                </a:solidFill>
              </a:rPr>
              <a:t>الــمـدخل لـعـلم إدارة الـــــمزارع</a:t>
            </a:r>
            <a:endParaRPr lang="en-US">
              <a:solidFill>
                <a:srgbClr val="FF9933"/>
              </a:solidFill>
            </a:endParaRPr>
          </a:p>
        </p:txBody>
      </p:sp>
    </p:spTree>
    <p:extLst>
      <p:ext uri="{BB962C8B-B14F-4D97-AF65-F5344CB8AC3E}">
        <p14:creationId xmlns:p14="http://schemas.microsoft.com/office/powerpoint/2010/main" val="32004866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0" y="381000"/>
            <a:ext cx="8382000" cy="5745163"/>
          </a:xfrm>
        </p:spPr>
        <p:txBody>
          <a:bodyPr/>
          <a:lstStyle/>
          <a:p>
            <a:pPr marL="109537" indent="0" eaLnBrk="1" hangingPunct="1">
              <a:buNone/>
            </a:pPr>
            <a:r>
              <a:rPr lang="ar-SA" altLang="en-US" sz="2800" b="1" dirty="0" smtClean="0">
                <a:latin typeface="Times New Roman" pitchFamily="18" charset="0"/>
                <a:cs typeface="Times New Roman" pitchFamily="18" charset="0"/>
              </a:rPr>
              <a:t>المجموعة الثالثة: مجموعة الأسس الاقتصادية للميكنة الزراعية:</a:t>
            </a:r>
            <a:endParaRPr lang="ar-SA" altLang="en-US" sz="2800" dirty="0" smtClean="0">
              <a:latin typeface="Times New Roman" pitchFamily="18" charset="0"/>
              <a:cs typeface="Times New Roman" pitchFamily="18" charset="0"/>
            </a:endParaRPr>
          </a:p>
          <a:p>
            <a:pPr eaLnBrk="1" hangingPunct="1">
              <a:buFont typeface="Wingdings" pitchFamily="2" charset="2"/>
              <a:buNone/>
            </a:pPr>
            <a:r>
              <a:rPr lang="ar-SA" altLang="en-US" dirty="0" smtClean="0"/>
              <a:t>وتهدف إلى تشغيل الآلات والميكنات الزراعية بشكل إقتصادي لأجل النهوض بإنتاجية العمل الزراعي لأن الاستعمال الإقتصادي للآلات الزراعية يساهم بشكل دائم على رفع إنتاجية العمل الزراعي </a:t>
            </a:r>
          </a:p>
          <a:p>
            <a:pPr eaLnBrk="1" hangingPunct="1">
              <a:buFont typeface="Wingdings" pitchFamily="2" charset="2"/>
              <a:buNone/>
            </a:pPr>
            <a:r>
              <a:rPr lang="ar-SA" altLang="en-US" dirty="0" smtClean="0"/>
              <a:t>ويتحقق ذلك عن طريق:</a:t>
            </a:r>
          </a:p>
          <a:p>
            <a:pPr eaLnBrk="1" hangingPunct="1">
              <a:buClr>
                <a:srgbClr val="FFFF00"/>
              </a:buClr>
              <a:buFont typeface="Wingdings" panose="05000000000000000000" pitchFamily="2" charset="2"/>
              <a:buChar char="Ø"/>
            </a:pPr>
            <a:r>
              <a:rPr lang="ar-SA" altLang="en-US" dirty="0" smtClean="0"/>
              <a:t>توفير الأيدي العاملة،</a:t>
            </a:r>
          </a:p>
          <a:p>
            <a:pPr eaLnBrk="1" hangingPunct="1">
              <a:buClr>
                <a:srgbClr val="FFFF00"/>
              </a:buClr>
              <a:buFont typeface="Wingdings" panose="05000000000000000000" pitchFamily="2" charset="2"/>
              <a:buChar char="Ø"/>
            </a:pPr>
            <a:r>
              <a:rPr lang="ar-SA" altLang="en-US" dirty="0" smtClean="0"/>
              <a:t>توفير وقت العمل الحقلي وتقليصه،</a:t>
            </a:r>
          </a:p>
          <a:p>
            <a:pPr eaLnBrk="1" hangingPunct="1">
              <a:buClr>
                <a:srgbClr val="FFFF00"/>
              </a:buClr>
              <a:buFont typeface="Wingdings" panose="05000000000000000000" pitchFamily="2" charset="2"/>
              <a:buChar char="Ø"/>
            </a:pPr>
            <a:r>
              <a:rPr lang="ar-SA" altLang="en-US" dirty="0" smtClean="0"/>
              <a:t>انجاز بعض الأعمال التي يتعذر انجازها من قبل العامل الزراعي،</a:t>
            </a:r>
          </a:p>
          <a:p>
            <a:pPr eaLnBrk="1" hangingPunct="1">
              <a:buClr>
                <a:srgbClr val="FFFF00"/>
              </a:buClr>
              <a:buFont typeface="Wingdings" panose="05000000000000000000" pitchFamily="2" charset="2"/>
              <a:buChar char="Ø"/>
            </a:pPr>
            <a:r>
              <a:rPr lang="ar-SA" altLang="en-US" dirty="0" smtClean="0"/>
              <a:t>التوسع في الزراعة.</a:t>
            </a:r>
            <a:endParaRPr lang="en-US" altLang="en-US" dirty="0" smtClean="0">
              <a:cs typeface="Arial" charset="0"/>
            </a:endParaRPr>
          </a:p>
        </p:txBody>
      </p:sp>
    </p:spTree>
    <p:extLst>
      <p:ext uri="{BB962C8B-B14F-4D97-AF65-F5344CB8AC3E}">
        <p14:creationId xmlns:p14="http://schemas.microsoft.com/office/powerpoint/2010/main" val="33501699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533400" y="228600"/>
            <a:ext cx="8382000" cy="6400800"/>
          </a:xfrm>
        </p:spPr>
        <p:txBody>
          <a:bodyPr/>
          <a:lstStyle/>
          <a:p>
            <a:pPr marL="109537" indent="0" eaLnBrk="1" hangingPunct="1">
              <a:buNone/>
            </a:pPr>
            <a:r>
              <a:rPr lang="ar-SA" altLang="en-US" sz="2800" b="1" dirty="0">
                <a:latin typeface="Times New Roman" pitchFamily="18" charset="0"/>
                <a:cs typeface="Times New Roman" pitchFamily="18" charset="0"/>
              </a:rPr>
              <a:t>ا</a:t>
            </a:r>
            <a:r>
              <a:rPr lang="ar-SA" altLang="en-US" sz="2800" b="1" dirty="0" smtClean="0">
                <a:latin typeface="Times New Roman" pitchFamily="18" charset="0"/>
                <a:cs typeface="Times New Roman" pitchFamily="18" charset="0"/>
              </a:rPr>
              <a:t>لمجموعة الرابعة: مجـموعة الأسس الإقتصادية للعمل والحسابات:</a:t>
            </a:r>
            <a:endParaRPr lang="ar-SA" altLang="en-US" sz="2800" dirty="0" smtClean="0">
              <a:latin typeface="Times New Roman" pitchFamily="18" charset="0"/>
              <a:cs typeface="Times New Roman" pitchFamily="18" charset="0"/>
            </a:endParaRPr>
          </a:p>
          <a:p>
            <a:pPr eaLnBrk="1" hangingPunct="1">
              <a:buFont typeface="Wingdings" pitchFamily="2" charset="2"/>
              <a:buNone/>
            </a:pPr>
            <a:r>
              <a:rPr lang="ar-SA" altLang="en-US" sz="2800" dirty="0" smtClean="0"/>
              <a:t>  </a:t>
            </a:r>
            <a:r>
              <a:rPr lang="ar-SA" altLang="en-US" sz="2800" dirty="0" smtClean="0">
                <a:latin typeface="Arial" panose="020B0604020202020204" pitchFamily="34" charset="0"/>
                <a:cs typeface="Arial" panose="020B0604020202020204" pitchFamily="34" charset="0"/>
              </a:rPr>
              <a:t>عندما التحدث عن الاسس الإقتصادية للعمل والحسابات يجب الأخذ بالاعتبار أن هذه الأسس تنطبق على كلا الإنتاجين النباتي والحيواني.</a:t>
            </a:r>
          </a:p>
          <a:p>
            <a:pPr eaLnBrk="1" hangingPunct="1">
              <a:buFont typeface="Wingdings" pitchFamily="2" charset="2"/>
              <a:buNone/>
            </a:pPr>
            <a:r>
              <a:rPr lang="ar-SA" altLang="en-US" sz="2800" dirty="0" smtClean="0">
                <a:latin typeface="Arial" panose="020B0604020202020204" pitchFamily="34" charset="0"/>
                <a:cs typeface="Arial" panose="020B0604020202020204" pitchFamily="34" charset="0"/>
              </a:rPr>
              <a:t>فيما يلي أهم هذه الأسس:</a:t>
            </a:r>
          </a:p>
          <a:p>
            <a:pPr eaLnBrk="1" hangingPunct="1">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اشكال تنظيم العمل وطرقه،</a:t>
            </a:r>
          </a:p>
          <a:p>
            <a:pPr eaLnBrk="1" hangingPunct="1">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مقياس العمل،</a:t>
            </a:r>
          </a:p>
          <a:p>
            <a:pPr eaLnBrk="1" hangingPunct="1">
              <a:buClr>
                <a:srgbClr val="FFFF00"/>
              </a:buClr>
              <a:buFont typeface="Wingdings" pitchFamily="2" charset="2"/>
              <a:buChar char="v"/>
            </a:pPr>
            <a:r>
              <a:rPr lang="ar-SA" altLang="en-US" sz="2800" dirty="0" smtClean="0">
                <a:latin typeface="Arial" panose="020B0604020202020204" pitchFamily="34" charset="0"/>
                <a:cs typeface="Arial" panose="020B0604020202020204" pitchFamily="34" charset="0"/>
              </a:rPr>
              <a:t>نظام الحسابات ودفع الاجور.</a:t>
            </a:r>
          </a:p>
          <a:p>
            <a:pPr marL="109537" indent="0" eaLnBrk="1" hangingPunct="1">
              <a:buClr>
                <a:srgbClr val="FFFF00"/>
              </a:buClr>
              <a:buNone/>
            </a:pPr>
            <a:endParaRPr lang="ar-SA" altLang="en-US" sz="2800" dirty="0" smtClean="0">
              <a:latin typeface="Arial" panose="020B0604020202020204" pitchFamily="34" charset="0"/>
              <a:cs typeface="Arial" panose="020B0604020202020204" pitchFamily="34" charset="0"/>
            </a:endParaRPr>
          </a:p>
          <a:p>
            <a:pPr eaLnBrk="1" hangingPunct="1">
              <a:buClr>
                <a:srgbClr val="FFFF00"/>
              </a:buClr>
            </a:pPr>
            <a:r>
              <a:rPr lang="ar-SA" altLang="en-US" sz="2800" dirty="0" smtClean="0">
                <a:latin typeface="Arial" panose="020B0604020202020204" pitchFamily="34" charset="0"/>
                <a:cs typeface="Arial" panose="020B0604020202020204" pitchFamily="34" charset="0"/>
              </a:rPr>
              <a:t>اخيرا لابد من الاشارة الى ان جميع الأسس الإقتصادية لعلم إدارة المزارع التي اشرنا اليها يجب ان تعتمد على أساس الأفضلية في استعمال وسائل الإنتاج واستعمال الأراضي الزراعية وتجهيزها بالمعدات والآلات الزراعية اللازمة بالإضافة لإستثمار العمل الزراعي وتوزيع القوى العاملة حسب الظروف التنظيمية والإقتصادية</a:t>
            </a:r>
            <a:r>
              <a:rPr lang="ar-SA" altLang="en-US" sz="2800" dirty="0" smtClean="0"/>
              <a:t>. </a:t>
            </a:r>
            <a:endParaRPr lang="en-US" altLang="en-US" sz="2800" dirty="0" smtClean="0">
              <a:cs typeface="Arial" charset="0"/>
            </a:endParaRPr>
          </a:p>
        </p:txBody>
      </p:sp>
    </p:spTree>
    <p:extLst>
      <p:ext uri="{BB962C8B-B14F-4D97-AF65-F5344CB8AC3E}">
        <p14:creationId xmlns:p14="http://schemas.microsoft.com/office/powerpoint/2010/main" val="30355574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r>
              <a:rPr lang="ar-SA" altLang="en-US" smtClean="0"/>
              <a:t>تختلف مواقف اتخاذ القرار الإداري من حيث درجة تأكد الإدارة أو متخذ القرار من النتائج المتوقعة للقرار.</a:t>
            </a:r>
          </a:p>
          <a:p>
            <a:pPr eaLnBrk="1" hangingPunct="1"/>
            <a:r>
              <a:rPr lang="ar-SA" altLang="en-US" smtClean="0"/>
              <a:t> ويقصد بالموقف، الحالة الطبيعية للمشكلة من حيث العوامل والظروف المحيطة بالمشكلة، المؤثرة عليها ومدى شمولية البيانات ودقة المعلومات المتوفرة للادارة عنها.</a:t>
            </a:r>
          </a:p>
          <a:p>
            <a:pPr eaLnBrk="1" hangingPunct="1"/>
            <a:r>
              <a:rPr lang="ar-SA" altLang="en-US" smtClean="0"/>
              <a:t>وقد ميز علماء الإدارة بين أربعة مواقف أو أربع حالات رئيسية لمواقف وحالات اتخاذ القرار الإداري:</a:t>
            </a:r>
            <a:endParaRPr lang="en-US" altLang="en-US" smtClean="0">
              <a:cs typeface="Arial" charset="0"/>
            </a:endParaRPr>
          </a:p>
        </p:txBody>
      </p:sp>
      <p:sp>
        <p:nvSpPr>
          <p:cNvPr id="245762" name="Rectangle 2"/>
          <p:cNvSpPr>
            <a:spLocks noGrp="1" noChangeArrowheads="1"/>
          </p:cNvSpPr>
          <p:nvPr>
            <p:ph type="title"/>
          </p:nvPr>
        </p:nvSpPr>
        <p:spPr/>
        <p:txBody>
          <a:bodyPr/>
          <a:lstStyle/>
          <a:p>
            <a:pPr algn="r" eaLnBrk="1" fontAlgn="auto" hangingPunct="1">
              <a:spcAft>
                <a:spcPts val="0"/>
              </a:spcAft>
              <a:defRPr/>
            </a:pPr>
            <a:r>
              <a:rPr lang="ar-SA"/>
              <a:t>مواقف وحالات اتخاذ القرار</a:t>
            </a:r>
            <a:endParaRPr lang="en-US"/>
          </a:p>
        </p:txBody>
      </p:sp>
    </p:spTree>
    <p:extLst>
      <p:ext uri="{BB962C8B-B14F-4D97-AF65-F5344CB8AC3E}">
        <p14:creationId xmlns:p14="http://schemas.microsoft.com/office/powerpoint/2010/main" val="19607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685800"/>
            <a:ext cx="8229600" cy="5181600"/>
          </a:xfrm>
        </p:spPr>
        <p:txBody>
          <a:bodyPr/>
          <a:lstStyle/>
          <a:p>
            <a:pPr eaLnBrk="1" hangingPunct="1">
              <a:buFont typeface="Wingdings" pitchFamily="2" charset="2"/>
              <a:buNone/>
            </a:pPr>
            <a:r>
              <a:rPr lang="ar-SA" altLang="en-US" b="1" smtClean="0"/>
              <a:t>1. حالة التأكد التام (</a:t>
            </a:r>
            <a:r>
              <a:rPr lang="en-US" altLang="en-US" b="1" smtClean="0">
                <a:cs typeface="Arial" charset="0"/>
              </a:rPr>
              <a:t>Certain State</a:t>
            </a:r>
            <a:r>
              <a:rPr lang="ar-SA" altLang="en-US" b="1" smtClean="0"/>
              <a:t>)</a:t>
            </a:r>
          </a:p>
          <a:p>
            <a:pPr eaLnBrk="1" hangingPunct="1">
              <a:buFont typeface="Wingdings" pitchFamily="2" charset="2"/>
              <a:buNone/>
            </a:pPr>
            <a:r>
              <a:rPr lang="ar-SA" altLang="en-US" smtClean="0"/>
              <a:t>وهي الحالة التي يعلم فيها متخذ القرار، بكل دقة وتأكيد نوع العوامل والظروف والاحداث والمتغيرات التي ستسود خلال الفترة المستقبلية لتنفيذ القرار. كما يعلم مسبقا النتائج التي سيترتب عليها تنفيذ القرار. وبمعنى آخر، ان متخذ القرار على دراية تامة بالمستقبل ومن ثم يعلم علم اليقين بأنواع المتغيرات وسلوكياتها وتأثيراتها الكمية والكيفية على</a:t>
            </a:r>
          </a:p>
          <a:p>
            <a:pPr eaLnBrk="1" hangingPunct="1">
              <a:buFont typeface="Wingdings" pitchFamily="2" charset="2"/>
              <a:buNone/>
            </a:pPr>
            <a:r>
              <a:rPr lang="ar-SA" altLang="en-US" smtClean="0"/>
              <a:t>المشكلة ونتائج حلها بهذا الشكل أو ذاك.</a:t>
            </a:r>
          </a:p>
          <a:p>
            <a:pPr eaLnBrk="1" hangingPunct="1">
              <a:buFont typeface="Wingdings" pitchFamily="2" charset="2"/>
              <a:buNone/>
            </a:pPr>
            <a:endParaRPr lang="en-US" altLang="en-US" smtClean="0">
              <a:cs typeface="Arial" charset="0"/>
            </a:endParaRPr>
          </a:p>
        </p:txBody>
      </p:sp>
    </p:spTree>
    <p:extLst>
      <p:ext uri="{BB962C8B-B14F-4D97-AF65-F5344CB8AC3E}">
        <p14:creationId xmlns:p14="http://schemas.microsoft.com/office/powerpoint/2010/main" val="143136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457200" y="685800"/>
            <a:ext cx="8229600" cy="5181600"/>
          </a:xfrm>
        </p:spPr>
        <p:txBody>
          <a:bodyPr/>
          <a:lstStyle/>
          <a:p>
            <a:pPr eaLnBrk="1" hangingPunct="1">
              <a:lnSpc>
                <a:spcPct val="90000"/>
              </a:lnSpc>
              <a:buFont typeface="Wingdings" pitchFamily="2" charset="2"/>
              <a:buNone/>
            </a:pPr>
            <a:endParaRPr lang="ar-SA" altLang="en-US" sz="2800" smtClean="0"/>
          </a:p>
          <a:p>
            <a:pPr eaLnBrk="1" hangingPunct="1">
              <a:lnSpc>
                <a:spcPct val="90000"/>
              </a:lnSpc>
            </a:pPr>
            <a:r>
              <a:rPr lang="ar-SA" altLang="en-US" sz="2800" smtClean="0"/>
              <a:t>وفي هذه الحالة يواجه متخذ القرار موقفين اثنين:</a:t>
            </a:r>
          </a:p>
          <a:p>
            <a:pPr eaLnBrk="1" hangingPunct="1">
              <a:lnSpc>
                <a:spcPct val="90000"/>
              </a:lnSpc>
              <a:buFont typeface="Wingdings" pitchFamily="2" charset="2"/>
              <a:buNone/>
            </a:pPr>
            <a:r>
              <a:rPr lang="en-US" altLang="en-US" sz="2800" smtClean="0">
                <a:cs typeface="Arial" charset="0"/>
              </a:rPr>
              <a:t>A</a:t>
            </a:r>
            <a:r>
              <a:rPr lang="ar-SA" altLang="en-US" sz="2800" smtClean="0"/>
              <a:t>)  ان يكون للمشكلة حلا وحيدا ممكنا. ومثال ذلك تحديد بعض المؤشرات الاقتصادية الكمية كالحجوم والأطوال والأوزان، والمحكومة بمصدر واحد من المصادر المتاحة، علمت كمياتها بشكل دقيق.</a:t>
            </a:r>
          </a:p>
          <a:p>
            <a:pPr eaLnBrk="1" hangingPunct="1">
              <a:lnSpc>
                <a:spcPct val="90000"/>
              </a:lnSpc>
              <a:buFont typeface="Wingdings" pitchFamily="2" charset="2"/>
              <a:buNone/>
            </a:pPr>
            <a:r>
              <a:rPr lang="ar-SA" altLang="en-US" sz="2800" smtClean="0"/>
              <a:t>(</a:t>
            </a:r>
            <a:r>
              <a:rPr lang="en-US" altLang="en-US" sz="2800" smtClean="0">
                <a:cs typeface="Arial" charset="0"/>
              </a:rPr>
              <a:t>B</a:t>
            </a:r>
            <a:r>
              <a:rPr lang="ar-SA" altLang="en-US" sz="2800" smtClean="0"/>
              <a:t>)  أو أن يكون للمشكلة عددا محدودا من الحلول البديلة الممكنة. ومثال ذلك مشكلة ترشيد خطط تخصيص الموارد المتاحة على أوجه الاستخدام الممكنة المختلفة. وفي هذه الحالة على متخذ القرار ان يفاضل بين البدائل ويختار أحد الحلول من بين مجموعة البدائل الممكنة، الذي يحقق هدف القرار بموجب معيار أو عدة معايير كمية أو كيفية</a:t>
            </a:r>
            <a:endParaRPr lang="en-US" altLang="en-US" sz="2800" smtClean="0">
              <a:cs typeface="Arial" charset="0"/>
            </a:endParaRPr>
          </a:p>
        </p:txBody>
      </p:sp>
    </p:spTree>
    <p:extLst>
      <p:ext uri="{BB962C8B-B14F-4D97-AF65-F5344CB8AC3E}">
        <p14:creationId xmlns:p14="http://schemas.microsoft.com/office/powerpoint/2010/main" val="414090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457200" y="685800"/>
            <a:ext cx="8229600" cy="5181600"/>
          </a:xfrm>
        </p:spPr>
        <p:txBody>
          <a:bodyPr/>
          <a:lstStyle/>
          <a:p>
            <a:pPr eaLnBrk="1" hangingPunct="1">
              <a:buFont typeface="Wingdings" pitchFamily="2" charset="2"/>
              <a:buNone/>
            </a:pPr>
            <a:r>
              <a:rPr lang="ar-SA" altLang="en-US" sz="2800" b="1" smtClean="0"/>
              <a:t>2.  حالة المخاطرة (</a:t>
            </a:r>
            <a:r>
              <a:rPr lang="en-US" altLang="en-US" sz="2800" b="1" smtClean="0">
                <a:cs typeface="Arial" charset="0"/>
              </a:rPr>
              <a:t>Risk</a:t>
            </a:r>
            <a:r>
              <a:rPr lang="ar-SA" altLang="en-US" sz="2800" b="1" smtClean="0"/>
              <a:t>)</a:t>
            </a:r>
          </a:p>
          <a:p>
            <a:pPr eaLnBrk="1" hangingPunct="1">
              <a:buFont typeface="Wingdings" pitchFamily="2" charset="2"/>
              <a:buNone/>
            </a:pPr>
            <a:r>
              <a:rPr lang="ar-SA" altLang="en-US" sz="2800" smtClean="0"/>
              <a:t>تفترض هذه الحالة، ان متخذ القرار يعلم تمام العلم بالظروف والعوامل والمتغيرات التي يمكن أن تحدث خلال الفترة التي يغطيها القرار والتي تؤثر على المشكلة، ولكنه لا يعلم ولا يمكنه التنبؤ على وجه الدقة بالحدث المنتظر وقوعه، واتجاهات تغير مؤشرات القرار خلال تنفيذه، بل يعلم احتمال وقوع الحدث ومجال واحتمالات التغير وذلك بتكوين توزيع احتمالي للاحداث المتوقعة.</a:t>
            </a:r>
          </a:p>
          <a:p>
            <a:pPr eaLnBrk="1" hangingPunct="1">
              <a:buFont typeface="Wingdings" pitchFamily="2" charset="2"/>
              <a:buNone/>
            </a:pPr>
            <a:r>
              <a:rPr lang="ar-SA" altLang="en-US" sz="2800" smtClean="0"/>
              <a:t>وهنا تظهر أمام متخذ القرار مسألة مزدوجة عليه حلها:</a:t>
            </a:r>
          </a:p>
          <a:p>
            <a:pPr eaLnBrk="1" hangingPunct="1">
              <a:buFont typeface="Wingdings" pitchFamily="2" charset="2"/>
              <a:buNone/>
            </a:pPr>
            <a:r>
              <a:rPr lang="ar-SA" altLang="en-US" sz="2800" smtClean="0"/>
              <a:t>أ.  تحديد الظروف أو المتغيرات التي يمكن أن تحدث بالمستقبل بشكل شمولي ودقيق.</a:t>
            </a:r>
          </a:p>
          <a:p>
            <a:pPr eaLnBrk="1" hangingPunct="1">
              <a:buFont typeface="Wingdings" pitchFamily="2" charset="2"/>
              <a:buNone/>
            </a:pPr>
            <a:r>
              <a:rPr lang="ar-SA" altLang="en-US" sz="2800" smtClean="0"/>
              <a:t>ب . تحديد احتمال وقوع كل منها.</a:t>
            </a:r>
            <a:endParaRPr lang="en-US" altLang="en-US" sz="2800" smtClean="0">
              <a:cs typeface="Arial" charset="0"/>
            </a:endParaRPr>
          </a:p>
        </p:txBody>
      </p:sp>
    </p:spTree>
    <p:extLst>
      <p:ext uri="{BB962C8B-B14F-4D97-AF65-F5344CB8AC3E}">
        <p14:creationId xmlns:p14="http://schemas.microsoft.com/office/powerpoint/2010/main" val="253178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457200" y="685800"/>
            <a:ext cx="8229600" cy="5181600"/>
          </a:xfrm>
        </p:spPr>
        <p:txBody>
          <a:bodyPr/>
          <a:lstStyle/>
          <a:p>
            <a:pPr eaLnBrk="1" hangingPunct="1">
              <a:buFont typeface="Wingdings" pitchFamily="2" charset="2"/>
              <a:buNone/>
            </a:pPr>
            <a:r>
              <a:rPr lang="ar-SA" altLang="en-US" sz="2800" b="1" smtClean="0"/>
              <a:t> </a:t>
            </a:r>
            <a:r>
              <a:rPr lang="ar-SA" altLang="en-US" sz="2800" smtClean="0"/>
              <a:t>أنواع الاحتمالات التي يمكن أن يعتمدها متخذ القرار:</a:t>
            </a:r>
          </a:p>
          <a:p>
            <a:pPr eaLnBrk="1" hangingPunct="1">
              <a:buFont typeface="Wingdings" pitchFamily="2" charset="2"/>
              <a:buNone/>
            </a:pPr>
            <a:r>
              <a:rPr lang="ar-SA" altLang="en-US" sz="2800" smtClean="0"/>
              <a:t>  </a:t>
            </a:r>
            <a:r>
              <a:rPr lang="ar-SA" altLang="en-US" sz="2800" b="1" i="1" smtClean="0"/>
              <a:t>الاحتمالات الموضوعية</a:t>
            </a:r>
            <a:r>
              <a:rPr lang="ar-SA" altLang="en-US" sz="2800" smtClean="0"/>
              <a:t>: وهي الاحتمالات التي تستند إلى قوانين الاحتمالات وخاصة قانون الاعداد الكبيرة وقوانين التوزيعات الاحتمالية.</a:t>
            </a:r>
          </a:p>
          <a:p>
            <a:pPr eaLnBrk="1" hangingPunct="1">
              <a:buFont typeface="Wingdings" pitchFamily="2" charset="2"/>
              <a:buNone/>
            </a:pPr>
            <a:r>
              <a:rPr lang="ar-SA" altLang="en-US" sz="2800" smtClean="0"/>
              <a:t> </a:t>
            </a:r>
            <a:r>
              <a:rPr lang="ar-SA" altLang="en-US" sz="2800" b="1" i="1" smtClean="0"/>
              <a:t>الاحتمالات الذاتية</a:t>
            </a:r>
            <a:r>
              <a:rPr lang="ar-SA" altLang="en-US" sz="2800" smtClean="0"/>
              <a:t>: وهي الاحتمالات التي يتم تحديدها بالاستناد إلى التقديرات الشخصية لمتخذ القرار أو مساعديه من الخبراء، التي يعتمد فيها على ادراكه الشخصي وملكاته الذاتية.</a:t>
            </a:r>
          </a:p>
          <a:p>
            <a:pPr eaLnBrk="1" hangingPunct="1">
              <a:buFont typeface="Wingdings" pitchFamily="2" charset="2"/>
              <a:buNone/>
            </a:pPr>
            <a:r>
              <a:rPr lang="ar-SA" altLang="en-US" sz="2800" smtClean="0"/>
              <a:t> </a:t>
            </a:r>
            <a:r>
              <a:rPr lang="ar-SA" altLang="en-US" sz="2800" b="1" i="1" smtClean="0"/>
              <a:t>الاحتمالات الشرطية</a:t>
            </a:r>
            <a:r>
              <a:rPr lang="ar-SA" altLang="en-US" sz="2800" smtClean="0"/>
              <a:t>: وهي الاحتمالات المشروط وقوعها بحدث أو جملة احداث معلوم احتمال وقوعها مسبقا ودرجة تأثيرها على المتغيرات ذات العلاقة بالمشكلة.</a:t>
            </a:r>
            <a:endParaRPr lang="en-US" altLang="en-US" sz="2800" smtClean="0">
              <a:cs typeface="Arial" charset="0"/>
            </a:endParaRPr>
          </a:p>
        </p:txBody>
      </p:sp>
    </p:spTree>
    <p:extLst>
      <p:ext uri="{BB962C8B-B14F-4D97-AF65-F5344CB8AC3E}">
        <p14:creationId xmlns:p14="http://schemas.microsoft.com/office/powerpoint/2010/main" val="72227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685800"/>
            <a:ext cx="8229600" cy="5181600"/>
          </a:xfrm>
        </p:spPr>
        <p:txBody>
          <a:bodyPr/>
          <a:lstStyle/>
          <a:p>
            <a:pPr eaLnBrk="1" hangingPunct="1">
              <a:buFont typeface="Wingdings" pitchFamily="2" charset="2"/>
              <a:buNone/>
            </a:pPr>
            <a:r>
              <a:rPr lang="ar-SA" altLang="en-US" b="1" smtClean="0"/>
              <a:t>3. حالة عدم التأكد (</a:t>
            </a:r>
            <a:r>
              <a:rPr lang="en-US" altLang="en-US" b="1" smtClean="0">
                <a:cs typeface="Arial" charset="0"/>
              </a:rPr>
              <a:t>Uncertain state</a:t>
            </a:r>
            <a:r>
              <a:rPr lang="ar-SA" altLang="en-US" b="1" smtClean="0"/>
              <a:t>)</a:t>
            </a:r>
          </a:p>
          <a:p>
            <a:pPr eaLnBrk="1" hangingPunct="1">
              <a:buFont typeface="Wingdings" pitchFamily="2" charset="2"/>
              <a:buNone/>
            </a:pPr>
            <a:r>
              <a:rPr lang="ar-SA" altLang="en-US" smtClean="0"/>
              <a:t>وهي الحالة التي يعلم فيها متخذ القرار العوامل والمتغيرات التي ستقع في المستقبل بشكل دقيق، ولكنه لا يعلم ولا يمكنه أن يتنبأ باحتمال وقوعها. </a:t>
            </a:r>
          </a:p>
          <a:p>
            <a:pPr eaLnBrk="1" hangingPunct="1">
              <a:buFont typeface="Wingdings" pitchFamily="2" charset="2"/>
              <a:buNone/>
            </a:pPr>
            <a:r>
              <a:rPr lang="ar-SA" altLang="en-US" smtClean="0"/>
              <a:t>في هذه الحالة لابد لمتخذ القرار من ان يلجأ إلى تقديراته الشخصية. وهذا ما يطبع القرار الإداري بطابع ذاتي، يتعلق بالسلوك الشخصي لمتخذ القرار، وحالته النفسية، ومدى تفاؤله أو تشاؤمه من المستقبل ومدى ميله لتعظيم العائد بالمخاطرة أو تقليل الخسارة بالحذر والريبة.</a:t>
            </a:r>
            <a:endParaRPr lang="en-US" altLang="en-US" smtClean="0">
              <a:cs typeface="Arial" charset="0"/>
            </a:endParaRPr>
          </a:p>
        </p:txBody>
      </p:sp>
    </p:spTree>
    <p:extLst>
      <p:ext uri="{BB962C8B-B14F-4D97-AF65-F5344CB8AC3E}">
        <p14:creationId xmlns:p14="http://schemas.microsoft.com/office/powerpoint/2010/main" val="308113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457200" y="685800"/>
            <a:ext cx="8229600" cy="5181600"/>
          </a:xfrm>
        </p:spPr>
        <p:txBody>
          <a:bodyPr/>
          <a:lstStyle/>
          <a:p>
            <a:pPr eaLnBrk="1" hangingPunct="1">
              <a:buFont typeface="Wingdings" pitchFamily="2" charset="2"/>
              <a:buNone/>
            </a:pPr>
            <a:r>
              <a:rPr lang="ar-SA" altLang="en-US" b="1" dirty="0" smtClean="0"/>
              <a:t>4. حالة عدم التعيين (عدم التحديد) </a:t>
            </a:r>
            <a:r>
              <a:rPr lang="en-US" altLang="en-US" sz="2400" b="1" dirty="0" smtClean="0">
                <a:cs typeface="Arial" charset="0"/>
              </a:rPr>
              <a:t>indeterminate</a:t>
            </a:r>
            <a:r>
              <a:rPr lang="en-US" altLang="en-US" b="1" dirty="0" smtClean="0">
                <a:cs typeface="Arial" charset="0"/>
              </a:rPr>
              <a:t> </a:t>
            </a:r>
            <a:r>
              <a:rPr lang="en-US" altLang="en-US" sz="2400" b="1" dirty="0" smtClean="0">
                <a:cs typeface="Arial" charset="0"/>
              </a:rPr>
              <a:t>state</a:t>
            </a:r>
            <a:endParaRPr lang="ar-SA" altLang="en-US" sz="2400" b="1" dirty="0" smtClean="0"/>
          </a:p>
          <a:p>
            <a:pPr eaLnBrk="1" hangingPunct="1">
              <a:buFont typeface="Wingdings" pitchFamily="2" charset="2"/>
              <a:buNone/>
            </a:pPr>
            <a:r>
              <a:rPr lang="ar-SA" altLang="en-US" dirty="0" smtClean="0"/>
              <a:t>وهي الحالة التي لا يعلم فيها متخذ القرار بالعوامل والمتغيرات التي ستحدث خلال الفترة</a:t>
            </a:r>
            <a:r>
              <a:rPr lang="en-US" altLang="en-US" dirty="0" smtClean="0">
                <a:cs typeface="Arial" charset="0"/>
              </a:rPr>
              <a:t> </a:t>
            </a:r>
            <a:r>
              <a:rPr lang="ar-SA" altLang="en-US" dirty="0" smtClean="0"/>
              <a:t>المستقبلية التي يغطيها القرار، وبالتالي لا يعلم احتمال وقوعها، ولا يمكنه حسابه.</a:t>
            </a:r>
            <a:endParaRPr lang="en-US" altLang="en-US" dirty="0" smtClean="0">
              <a:cs typeface="Arial" charset="0"/>
            </a:endParaRPr>
          </a:p>
          <a:p>
            <a:pPr eaLnBrk="1" hangingPunct="1">
              <a:buFont typeface="Wingdings" pitchFamily="2" charset="2"/>
              <a:buNone/>
            </a:pPr>
            <a:r>
              <a:rPr lang="ar-SA" altLang="en-US" dirty="0" smtClean="0"/>
              <a:t> وهنا لا يمكن</a:t>
            </a:r>
            <a:r>
              <a:rPr lang="en-US" altLang="en-US" dirty="0" smtClean="0">
                <a:cs typeface="Arial" charset="0"/>
              </a:rPr>
              <a:t> </a:t>
            </a:r>
            <a:r>
              <a:rPr lang="ar-SA" altLang="en-US" dirty="0" smtClean="0"/>
              <a:t>لمتخذ القرار أن يتخذ أي قرار ما لم يعود بالحالة هذه إلى احدى الحالات الثلاث السابقة، بجمع</a:t>
            </a:r>
            <a:r>
              <a:rPr lang="en-US" altLang="en-US" dirty="0" smtClean="0">
                <a:cs typeface="Arial" charset="0"/>
              </a:rPr>
              <a:t> </a:t>
            </a:r>
            <a:r>
              <a:rPr lang="ar-SA" altLang="en-US" dirty="0" smtClean="0"/>
              <a:t>معلومات إضافية عن المشكلة أو تغيير طريقة تشخيصها ودراستها.</a:t>
            </a:r>
            <a:endParaRPr lang="en-US" altLang="en-US" dirty="0" smtClean="0">
              <a:cs typeface="Arial" charset="0"/>
            </a:endParaRPr>
          </a:p>
        </p:txBody>
      </p:sp>
    </p:spTree>
    <p:extLst>
      <p:ext uri="{BB962C8B-B14F-4D97-AF65-F5344CB8AC3E}">
        <p14:creationId xmlns:p14="http://schemas.microsoft.com/office/powerpoint/2010/main" val="1432528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078DDE89-5110-4907-AFDC-613EA52D5EC4}" type="slidenum">
              <a:rPr lang="en-US"/>
              <a:pPr>
                <a:defRPr/>
              </a:pPr>
              <a:t>39</a:t>
            </a:fld>
            <a:endParaRPr lang="en-US"/>
          </a:p>
        </p:txBody>
      </p:sp>
      <p:sp>
        <p:nvSpPr>
          <p:cNvPr id="361474"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z="3700" smtClean="0">
                <a:solidFill>
                  <a:schemeClr val="accent2"/>
                </a:solidFill>
                <a:effectLst/>
              </a:rPr>
              <a:t>مقدمة</a:t>
            </a:r>
            <a:br>
              <a:rPr lang="ar-SA" sz="3700" smtClean="0">
                <a:solidFill>
                  <a:schemeClr val="accent2"/>
                </a:solidFill>
                <a:effectLst/>
              </a:rPr>
            </a:br>
            <a:endParaRPr lang="en-US" sz="3700" smtClean="0">
              <a:solidFill>
                <a:schemeClr val="accent2"/>
              </a:solidFill>
              <a:effectLst/>
              <a:cs typeface="Arial" charset="0"/>
            </a:endParaRPr>
          </a:p>
        </p:txBody>
      </p:sp>
      <p:sp>
        <p:nvSpPr>
          <p:cNvPr id="58372" name="Rectangle 3"/>
          <p:cNvSpPr>
            <a:spLocks noGrp="1"/>
          </p:cNvSpPr>
          <p:nvPr>
            <p:ph type="body" idx="1"/>
          </p:nvPr>
        </p:nvSpPr>
        <p:spPr/>
        <p:txBody>
          <a:bodyPr/>
          <a:lstStyle/>
          <a:p>
            <a:pPr algn="r" rtl="1">
              <a:buFont typeface="Wingdings 3" pitchFamily="18" charset="2"/>
              <a:buNone/>
            </a:pPr>
            <a:r>
              <a:rPr lang="ar-SA" sz="2300" smtClean="0"/>
              <a:t>المخاطرة واللايقين </a:t>
            </a:r>
            <a:r>
              <a:rPr lang="en-US" sz="2300" i="1" smtClean="0">
                <a:cs typeface="Arial" charset="0"/>
              </a:rPr>
              <a:t>Risk</a:t>
            </a:r>
            <a:r>
              <a:rPr lang="en-US" sz="2300" b="1" i="1" smtClean="0">
                <a:cs typeface="Arial" charset="0"/>
              </a:rPr>
              <a:t> </a:t>
            </a:r>
            <a:r>
              <a:rPr lang="en-US" sz="2300" i="1" smtClean="0">
                <a:cs typeface="Arial" charset="0"/>
              </a:rPr>
              <a:t>&amp;</a:t>
            </a:r>
            <a:r>
              <a:rPr lang="en-US" sz="2300" b="1" i="1" smtClean="0">
                <a:cs typeface="Arial" charset="0"/>
              </a:rPr>
              <a:t> </a:t>
            </a:r>
            <a:r>
              <a:rPr lang="en-US" sz="2300" i="1" smtClean="0">
                <a:cs typeface="Arial" charset="0"/>
              </a:rPr>
              <a:t>Uncertainty</a:t>
            </a:r>
            <a:r>
              <a:rPr lang="en-US" sz="2300" smtClean="0">
                <a:cs typeface="Arial" charset="0"/>
              </a:rPr>
              <a:t> </a:t>
            </a:r>
            <a:r>
              <a:rPr lang="ar-SA" sz="2300" smtClean="0"/>
              <a:t>حالات من عدم المعرفة بالمستقبل تواجه كل أنشطة الإنتاج الزراعي بدرجات متقاوتة، ويفرّق بين المخاطرة واللايقين في الدراسات المتوفرة غير أن الشائع هو استعمالها ليحلا محل بعضهما في التعبير عن حالات عدم التأكد بالظروف المستقبلية</a:t>
            </a:r>
            <a:r>
              <a:rPr lang="en-US" sz="2300" smtClean="0"/>
              <a:t> </a:t>
            </a:r>
            <a:r>
              <a:rPr lang="ar-SA" sz="2300" smtClean="0"/>
              <a:t>.</a:t>
            </a:r>
            <a:r>
              <a:rPr lang="en-US" sz="2300" smtClean="0"/>
              <a:t> </a:t>
            </a:r>
            <a:endParaRPr lang="ar-SA" sz="2300" smtClean="0"/>
          </a:p>
          <a:p>
            <a:pPr algn="r" rtl="1">
              <a:buFont typeface="Wingdings 3" pitchFamily="18" charset="2"/>
              <a:buNone/>
            </a:pPr>
            <a:r>
              <a:rPr lang="ar-SA" sz="2400" b="1" smtClean="0"/>
              <a:t>الـــــــمـخـاطــــــرة </a:t>
            </a:r>
            <a:r>
              <a:rPr lang="en-US" sz="2400" b="1" i="1" smtClean="0">
                <a:cs typeface="Arial" charset="0"/>
              </a:rPr>
              <a:t>Risk</a:t>
            </a:r>
            <a:r>
              <a:rPr lang="ar-SA" sz="2300" b="1" smtClean="0"/>
              <a:t>:</a:t>
            </a:r>
            <a:endParaRPr lang="ar-SA" sz="2300" smtClean="0"/>
          </a:p>
          <a:p>
            <a:pPr algn="r" rtl="1">
              <a:buFont typeface="Wingdings 3" pitchFamily="18" charset="2"/>
              <a:buNone/>
            </a:pPr>
            <a:r>
              <a:rPr lang="ar-SA" sz="2300" smtClean="0"/>
              <a:t>هي درجة من عدم المعرفة بالامور المستقبلية مع وجود بيانات واحصائيات يمكن الرجوع اليها لتحديد إحتمالات حدوث الحدث </a:t>
            </a:r>
            <a:r>
              <a:rPr lang="en-US" sz="2300" i="1" smtClean="0">
                <a:cs typeface="Arial" charset="0"/>
              </a:rPr>
              <a:t>Event</a:t>
            </a:r>
            <a:r>
              <a:rPr lang="ar-SA" sz="2300" smtClean="0"/>
              <a:t>. ومن أمثلة ذلك إحتمالات سقوط الأمطار التي تهم المزارع في منطقة ما تصنف على انها مخاطرة، وذلك لوجود بيانات أحصائية عن معدلات سقوط الامطار لعدد من السنوات الماضية التي</a:t>
            </a:r>
            <a:r>
              <a:rPr lang="en-US" sz="2300" smtClean="0"/>
              <a:t> </a:t>
            </a:r>
            <a:r>
              <a:rPr lang="ar-SA" sz="2300" smtClean="0"/>
              <a:t>تُعطي المزارع معلومات عن احتمالات سقوط الأمطار.</a:t>
            </a:r>
            <a:r>
              <a:rPr lang="en-US" sz="2300" smtClean="0"/>
              <a:t> </a:t>
            </a:r>
            <a:endParaRPr lang="ar-SA" sz="2300" smtClean="0"/>
          </a:p>
          <a:p>
            <a:pPr algn="r" rtl="1">
              <a:buFont typeface="Wingdings 3" pitchFamily="18" charset="2"/>
              <a:buNone/>
            </a:pPr>
            <a:endParaRPr lang="ar-SA" sz="2500" smtClean="0"/>
          </a:p>
          <a:p>
            <a:pPr algn="r" rtl="1">
              <a:buFont typeface="Wingdings 3" pitchFamily="18" charset="2"/>
              <a:buNone/>
            </a:pPr>
            <a:endParaRPr lang="en-US" sz="2500"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914400" y="533400"/>
            <a:ext cx="7315200" cy="5592763"/>
          </a:xfrm>
        </p:spPr>
        <p:txBody>
          <a:bodyPr/>
          <a:lstStyle/>
          <a:p>
            <a:pPr eaLnBrk="1" hangingPunct="1"/>
            <a:r>
              <a:rPr lang="ar-SA" altLang="en-US" smtClean="0">
                <a:latin typeface="Times New Roman" pitchFamily="18" charset="0"/>
                <a:cs typeface="Times New Roman" pitchFamily="18" charset="0"/>
              </a:rPr>
              <a:t>ومع تطور الاحتياجات الإنسانية وزيادة الأعباء على عاتق الوحدات الإنتاجية للوفاء بهذه الاحتياجات ومع التقدم العلمي وزيادة الضغط المستمر على الموارد المتاحة لإشباع حاجات الإنسان، ظهرت الحاجة إلى إستخدام الأسلوب العلمي في إدارة الوحدات الإنتاجية.</a:t>
            </a:r>
          </a:p>
          <a:p>
            <a:pPr eaLnBrk="1" hangingPunct="1"/>
            <a:r>
              <a:rPr lang="ar-SA" altLang="en-US" smtClean="0">
                <a:latin typeface="Times New Roman" pitchFamily="18" charset="0"/>
                <a:cs typeface="Times New Roman" pitchFamily="18" charset="0"/>
              </a:rPr>
              <a:t> ونظراً لما لعنصر الإدارة المزرعية من إمكانيات كبيرة في المساهمة في العمل على زيادة الكفاءة الإنتاجية والإقتصادية وحسن استغلال الموارد المتاحة بكفاءة اقتصادية عالية فإنه يمكن القول إن عملية تخطيط وإدارة الوحدات الإنتاجية المزرعية تعتبر من أهم العوامل والاعتبارات الإقتصادية والاجتماعية التي يجب العناية بدراستها </a:t>
            </a:r>
          </a:p>
          <a:p>
            <a:pPr eaLnBrk="1" hangingPunct="1">
              <a:buFont typeface="Wingdings" pitchFamily="2" charset="2"/>
              <a:buNone/>
            </a:pPr>
            <a:endParaRPr lang="en-US" altLang="en-US"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20049700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566802B0-BD6C-45AC-B500-33D7DF81C679}" type="slidenum">
              <a:rPr lang="en-US"/>
              <a:pPr>
                <a:defRPr/>
              </a:pPr>
              <a:t>40</a:t>
            </a:fld>
            <a:endParaRPr lang="en-US"/>
          </a:p>
        </p:txBody>
      </p:sp>
      <p:sp>
        <p:nvSpPr>
          <p:cNvPr id="574466"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solidFill>
                  <a:schemeClr val="accent2"/>
                </a:solidFill>
                <a:effectLst/>
              </a:rPr>
              <a:t>مقدمة</a:t>
            </a:r>
            <a:br>
              <a:rPr lang="ar-SA" smtClean="0">
                <a:solidFill>
                  <a:schemeClr val="accent2"/>
                </a:solidFill>
                <a:effectLst/>
              </a:rPr>
            </a:br>
            <a:endParaRPr lang="en-US" smtClean="0">
              <a:solidFill>
                <a:schemeClr val="accent2"/>
              </a:solidFill>
              <a:effectLst/>
              <a:cs typeface="Arial" charset="0"/>
            </a:endParaRPr>
          </a:p>
        </p:txBody>
      </p:sp>
      <p:sp>
        <p:nvSpPr>
          <p:cNvPr id="59396" name="Rectangle 3"/>
          <p:cNvSpPr>
            <a:spLocks noGrp="1"/>
          </p:cNvSpPr>
          <p:nvPr>
            <p:ph type="body" idx="1"/>
          </p:nvPr>
        </p:nvSpPr>
        <p:spPr/>
        <p:txBody>
          <a:bodyPr/>
          <a:lstStyle/>
          <a:p>
            <a:pPr algn="r" rtl="1">
              <a:buFont typeface="Wingdings 3" pitchFamily="18" charset="2"/>
              <a:buNone/>
            </a:pPr>
            <a:r>
              <a:rPr lang="ar-SA" b="1" smtClean="0"/>
              <a:t>اللايـــــــقـــــين </a:t>
            </a:r>
            <a:r>
              <a:rPr lang="ar-SA" smtClean="0"/>
              <a:t> </a:t>
            </a:r>
            <a:r>
              <a:rPr lang="en-US" b="1" i="1" smtClean="0">
                <a:cs typeface="Arial" charset="0"/>
              </a:rPr>
              <a:t>Uncertainty</a:t>
            </a:r>
            <a:r>
              <a:rPr lang="ar-SA" smtClean="0"/>
              <a:t>:</a:t>
            </a:r>
          </a:p>
          <a:p>
            <a:pPr algn="r" rtl="1">
              <a:buFont typeface="Wingdings 3" pitchFamily="18" charset="2"/>
              <a:buNone/>
            </a:pPr>
            <a:r>
              <a:rPr lang="ar-SA" smtClean="0"/>
              <a:t>  هي درجة من عدم المعرفة بالمستقبل ولاتوجد في العادة بيانات واحصائيات يمكن استخدامها في تحديد إحتمالات للحدوث المستقبلي للحدث. ومن أمثلة ذلك الاصابة بالآفات والأمراض لمحصول معين في منطقة ما، حيث إن الإصابة بالأمراض لاتتبع نموذج معين ولايتم الإحتفاظ بسجلات وإحصائيات تمكن من تقدير الاحتمالات المستقبلية</a:t>
            </a:r>
            <a:r>
              <a:rPr lang="en-US" smtClean="0"/>
              <a:t> </a:t>
            </a:r>
            <a:r>
              <a:rPr lang="ar-SA" smtClean="0"/>
              <a:t>.</a:t>
            </a:r>
            <a:endParaRPr lang="en-US" smtClean="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23850" y="1412875"/>
            <a:ext cx="8496300" cy="4895850"/>
          </a:xfrm>
        </p:spPr>
        <p:txBody>
          <a:bodyPr/>
          <a:lstStyle/>
          <a:p>
            <a:pPr algn="r" rtl="1">
              <a:lnSpc>
                <a:spcPct val="80000"/>
              </a:lnSpc>
            </a:pPr>
            <a:r>
              <a:rPr lang="ar-SA" sz="2800" dirty="0">
                <a:solidFill>
                  <a:srgbClr val="FF3300"/>
                </a:solidFill>
              </a:rPr>
              <a:t>يمكن تعريف المخاطر بأنها مزيج مركب من احتمال تحقق الحدث ونتائجه.</a:t>
            </a:r>
          </a:p>
          <a:p>
            <a:pPr algn="r" rtl="1">
              <a:lnSpc>
                <a:spcPct val="80000"/>
              </a:lnSpc>
            </a:pPr>
            <a:r>
              <a:rPr lang="ar-SA" sz="2800" dirty="0">
                <a:solidFill>
                  <a:schemeClr val="hlink"/>
                </a:solidFill>
              </a:rPr>
              <a:t>المخاطر أيضا هى عبارة عن ربط بين احتمال وقوع حدث والآثار المترتبة على حدوثه.</a:t>
            </a:r>
          </a:p>
          <a:p>
            <a:pPr algn="r" rtl="1">
              <a:lnSpc>
                <a:spcPct val="80000"/>
              </a:lnSpc>
            </a:pPr>
            <a:r>
              <a:rPr lang="ar-SA" sz="2800" dirty="0">
                <a:solidFill>
                  <a:srgbClr val="FF3300"/>
                </a:solidFill>
              </a:rPr>
              <a:t>يمكن أن تنتج المخاطر التي تواجه أي منظمة وأنشطتها من عوامل خارجية وداخلية. ويمكن تقسيمها أكثر إلى أنواع من الأخطار مثل </a:t>
            </a:r>
            <a:r>
              <a:rPr lang="ar-SA" sz="2800" b="1" dirty="0">
                <a:solidFill>
                  <a:srgbClr val="FF3300"/>
                </a:solidFill>
              </a:rPr>
              <a:t>إستراتيجية ، مالية ، تشغيلية ، بيئية ، أمنية ، سلامة </a:t>
            </a:r>
            <a:r>
              <a:rPr lang="ar-SA" sz="2800" dirty="0">
                <a:solidFill>
                  <a:srgbClr val="FF3300"/>
                </a:solidFill>
              </a:rPr>
              <a:t>... الخ.</a:t>
            </a:r>
          </a:p>
          <a:p>
            <a:pPr algn="r" rtl="1">
              <a:lnSpc>
                <a:spcPct val="80000"/>
              </a:lnSpc>
            </a:pPr>
            <a:r>
              <a:rPr lang="ar-SA" sz="2800" dirty="0">
                <a:solidFill>
                  <a:schemeClr val="hlink"/>
                </a:solidFill>
              </a:rPr>
              <a:t>يتم الإشارة بازدياد إلى إدارة المخاطر على أساس ارتباطها بالجوانب الإيجابية والسلبية للخطر</a:t>
            </a:r>
            <a:r>
              <a:rPr lang="ar-SA" sz="2800" dirty="0"/>
              <a:t>، ولذلك يأخذ المعيار بعين الاعتبار المخاطر من حيث الجانبين السلبي والإيجابي.</a:t>
            </a:r>
          </a:p>
          <a:p>
            <a:pPr algn="r" rtl="1">
              <a:lnSpc>
                <a:spcPct val="80000"/>
              </a:lnSpc>
            </a:pPr>
            <a:r>
              <a:rPr lang="ar-SA" sz="2800" dirty="0">
                <a:solidFill>
                  <a:schemeClr val="hlink"/>
                </a:solidFill>
              </a:rPr>
              <a:t>في مجال السلامة، يلاحظ عامة أنه يتم الأخذ في الاعتبار أن النتائج سلبية فقط،</a:t>
            </a:r>
            <a:r>
              <a:rPr lang="ar-SA" sz="2800" dirty="0"/>
              <a:t> مما أدى إلى تركيز إدارة خطر السلامة على منع وتخفيض الضرر.</a:t>
            </a:r>
            <a:endParaRPr lang="en-US" sz="2800" dirty="0"/>
          </a:p>
        </p:txBody>
      </p:sp>
      <p:sp>
        <p:nvSpPr>
          <p:cNvPr id="11266" name="Rectangle 2"/>
          <p:cNvSpPr>
            <a:spLocks noGrp="1" noChangeArrowheads="1"/>
          </p:cNvSpPr>
          <p:nvPr>
            <p:ph type="title"/>
          </p:nvPr>
        </p:nvSpPr>
        <p:spPr/>
        <p:txBody>
          <a:bodyPr/>
          <a:lstStyle/>
          <a:p>
            <a:pPr algn="ctr"/>
            <a:r>
              <a:rPr lang="ar-SA" b="1" dirty="0"/>
              <a:t>المخاطر</a:t>
            </a:r>
            <a:r>
              <a:rPr lang="ar-SA" dirty="0"/>
              <a:t> </a:t>
            </a:r>
            <a:endParaRPr lang="en-US" dirty="0"/>
          </a:p>
        </p:txBody>
      </p:sp>
    </p:spTree>
    <p:extLst>
      <p:ext uri="{BB962C8B-B14F-4D97-AF65-F5344CB8AC3E}">
        <p14:creationId xmlns:p14="http://schemas.microsoft.com/office/powerpoint/2010/main" val="1452978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457200" y="1219200"/>
            <a:ext cx="8229600" cy="4525962"/>
          </a:xfrm>
        </p:spPr>
        <p:txBody>
          <a:bodyPr/>
          <a:lstStyle/>
          <a:p>
            <a:pPr algn="r" rtl="1">
              <a:lnSpc>
                <a:spcPct val="80000"/>
              </a:lnSpc>
            </a:pPr>
            <a:r>
              <a:rPr lang="ar-SA" sz="2800" dirty="0">
                <a:solidFill>
                  <a:srgbClr val="FF3300"/>
                </a:solidFill>
              </a:rPr>
              <a:t>إستراتيجية:</a:t>
            </a:r>
            <a:r>
              <a:rPr lang="ar-SA" sz="2400" dirty="0"/>
              <a:t> تهتم بالأهداف الإستراتيجية طويلة الأجل للمنظمة، ويمكن أن تتأثر بعدة عوامل منها </a:t>
            </a:r>
            <a:r>
              <a:rPr lang="ar-SA" sz="2400" dirty="0">
                <a:solidFill>
                  <a:schemeClr val="hlink"/>
                </a:solidFill>
              </a:rPr>
              <a:t>(مدى توافر رأس المال والمخاطر السياسية والسيادية، والتغيرات القانونية والتشريعية، والسمعة، وتغيرات البيئة الطبيعية).</a:t>
            </a:r>
          </a:p>
          <a:p>
            <a:pPr algn="r" rtl="1">
              <a:lnSpc>
                <a:spcPct val="80000"/>
              </a:lnSpc>
            </a:pPr>
            <a:r>
              <a:rPr lang="ar-SA" sz="2800" dirty="0">
                <a:solidFill>
                  <a:srgbClr val="FF3300"/>
                </a:solidFill>
              </a:rPr>
              <a:t>تشغيلية:</a:t>
            </a:r>
            <a:r>
              <a:rPr lang="ar-SA" sz="2400" dirty="0"/>
              <a:t> تهتم بنواحي </a:t>
            </a:r>
            <a:r>
              <a:rPr lang="ar-SA" sz="2400" dirty="0">
                <a:solidFill>
                  <a:schemeClr val="hlink"/>
                </a:solidFill>
              </a:rPr>
              <a:t>النشاط اليومي التي تواجهها المنظمة</a:t>
            </a:r>
            <a:r>
              <a:rPr lang="ar-SA" sz="2400" dirty="0"/>
              <a:t> خلال سعيها نحو تحقيق الأهداف الإستراتيجية.</a:t>
            </a:r>
          </a:p>
          <a:p>
            <a:pPr algn="r" rtl="1">
              <a:lnSpc>
                <a:spcPct val="80000"/>
              </a:lnSpc>
            </a:pPr>
            <a:r>
              <a:rPr lang="ar-SA" sz="2800" dirty="0">
                <a:solidFill>
                  <a:srgbClr val="FF3300"/>
                </a:solidFill>
              </a:rPr>
              <a:t>مالية:</a:t>
            </a:r>
            <a:r>
              <a:rPr lang="ar-SA" sz="2400" dirty="0"/>
              <a:t> تهتم </a:t>
            </a:r>
            <a:r>
              <a:rPr lang="ar-SA" sz="2400" dirty="0">
                <a:solidFill>
                  <a:schemeClr val="hlink"/>
                </a:solidFill>
              </a:rPr>
              <a:t>بالإدارة الفعالة والرقابة على النواحي المالية للمنظة</a:t>
            </a:r>
            <a:r>
              <a:rPr lang="ar-SA" sz="2400" dirty="0"/>
              <a:t> وتأثير العوامل الخارجية مثل مدي توافر الائتمان، وأسعار الصرف، وتحركات أسعار الفائدة ومختلف التعرضات السوقية الأخرى.</a:t>
            </a:r>
          </a:p>
          <a:p>
            <a:pPr algn="r" rtl="1">
              <a:lnSpc>
                <a:spcPct val="80000"/>
              </a:lnSpc>
            </a:pPr>
            <a:r>
              <a:rPr lang="ar-SA" sz="2800" dirty="0">
                <a:solidFill>
                  <a:srgbClr val="FF3300"/>
                </a:solidFill>
              </a:rPr>
              <a:t>الإدارة المعرفية:</a:t>
            </a:r>
            <a:r>
              <a:rPr lang="ar-SA" sz="2400" dirty="0"/>
              <a:t> تهتم </a:t>
            </a:r>
            <a:r>
              <a:rPr lang="ar-SA" sz="2400" dirty="0">
                <a:solidFill>
                  <a:schemeClr val="hlink"/>
                </a:solidFill>
              </a:rPr>
              <a:t>بالإدارة الفعالة والرقابة على مصادر المعرفة والإنتاج وغيرهما من عوامل الحماية والاتصالات.</a:t>
            </a:r>
            <a:r>
              <a:rPr lang="ar-SA" sz="2400" dirty="0"/>
              <a:t> وقد تتضمن العوامل الخارجية الاستخدام غير المسموح به أو سوء الاستخدام للملكية الفكرية، وانقطاع الطاقة، والمنافسة التكنولوجية. وقد تتضمن العوامل الداخلية فشل النظم الإدارية أو فقدان أهم عناصر القوى البشرية.</a:t>
            </a:r>
            <a:r>
              <a:rPr lang="en-US" sz="2400" dirty="0"/>
              <a:t> </a:t>
            </a:r>
            <a:endParaRPr lang="ar-SA" sz="2400" dirty="0"/>
          </a:p>
          <a:p>
            <a:pPr algn="r" rtl="1">
              <a:lnSpc>
                <a:spcPct val="80000"/>
              </a:lnSpc>
            </a:pPr>
            <a:r>
              <a:rPr lang="ar-SA" sz="2800" dirty="0">
                <a:solidFill>
                  <a:srgbClr val="FF3300"/>
                </a:solidFill>
              </a:rPr>
              <a:t>التوافق مع القوانين:</a:t>
            </a:r>
            <a:r>
              <a:rPr lang="ar-SA" sz="2400" dirty="0"/>
              <a:t> يهتم بنواحي مثل </a:t>
            </a:r>
            <a:r>
              <a:rPr lang="ar-SA" sz="2400" dirty="0">
                <a:solidFill>
                  <a:schemeClr val="hlink"/>
                </a:solidFill>
              </a:rPr>
              <a:t>الصحة والسلامة، والبيئة، والمواصفات التجارية، وحماية المستهلك، وحماية نظم المعلومات، والتوظيف والنواحي القانونية.</a:t>
            </a:r>
            <a:r>
              <a:rPr lang="en-US" sz="2400" dirty="0"/>
              <a:t> </a:t>
            </a:r>
          </a:p>
        </p:txBody>
      </p:sp>
      <p:sp>
        <p:nvSpPr>
          <p:cNvPr id="248834" name="Rectangle 2"/>
          <p:cNvSpPr>
            <a:spLocks noGrp="1" noChangeArrowheads="1"/>
          </p:cNvSpPr>
          <p:nvPr>
            <p:ph type="title"/>
          </p:nvPr>
        </p:nvSpPr>
        <p:spPr/>
        <p:txBody>
          <a:bodyPr/>
          <a:lstStyle/>
          <a:p>
            <a:pPr algn="ctr"/>
            <a:r>
              <a:rPr lang="ar-SA" b="1" dirty="0"/>
              <a:t>تصنيف أنشطة </a:t>
            </a:r>
            <a:r>
              <a:rPr lang="ar-SA" b="1" dirty="0" smtClean="0"/>
              <a:t>المنشأة</a:t>
            </a:r>
            <a:endParaRPr lang="en-US" b="1" dirty="0"/>
          </a:p>
        </p:txBody>
      </p:sp>
    </p:spTree>
    <p:extLst>
      <p:ext uri="{BB962C8B-B14F-4D97-AF65-F5344CB8AC3E}">
        <p14:creationId xmlns:p14="http://schemas.microsoft.com/office/powerpoint/2010/main" val="959322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457200" y="1600200"/>
            <a:ext cx="8229600" cy="4708525"/>
          </a:xfrm>
        </p:spPr>
        <p:txBody>
          <a:bodyPr/>
          <a:lstStyle/>
          <a:p>
            <a:pPr>
              <a:lnSpc>
                <a:spcPct val="80000"/>
              </a:lnSpc>
            </a:pPr>
            <a:r>
              <a:rPr lang="ar-SA" sz="2800"/>
              <a:t>التخطيط: </a:t>
            </a:r>
            <a:r>
              <a:rPr lang="ar-SA" sz="2800">
                <a:solidFill>
                  <a:srgbClr val="FF3300"/>
                </a:solidFill>
              </a:rPr>
              <a:t>لعملية إدارة المخاطر ورسم خريطة نطاق العمل والأساس والمعايير الذي سيعتمد عليها وكذلك تعريف إطار للعملية وأجندة للتحليل.</a:t>
            </a:r>
          </a:p>
          <a:p>
            <a:pPr>
              <a:lnSpc>
                <a:spcPct val="80000"/>
              </a:lnSpc>
            </a:pPr>
            <a:r>
              <a:rPr lang="ar-SA" sz="2800">
                <a:solidFill>
                  <a:schemeClr val="hlink"/>
                </a:solidFill>
              </a:rPr>
              <a:t>التعرف على المخاطر وتحديدها.</a:t>
            </a:r>
          </a:p>
          <a:p>
            <a:pPr>
              <a:lnSpc>
                <a:spcPct val="80000"/>
              </a:lnSpc>
            </a:pPr>
            <a:r>
              <a:rPr lang="ar-SA" sz="2800">
                <a:solidFill>
                  <a:srgbClr val="FF3300"/>
                </a:solidFill>
              </a:rPr>
              <a:t>تحليل المخاطر.</a:t>
            </a:r>
          </a:p>
          <a:p>
            <a:pPr>
              <a:lnSpc>
                <a:spcPct val="80000"/>
              </a:lnSpc>
            </a:pPr>
            <a:r>
              <a:rPr lang="ar-SA" sz="2800"/>
              <a:t>وصف المخاطر.</a:t>
            </a:r>
          </a:p>
          <a:p>
            <a:pPr>
              <a:lnSpc>
                <a:spcPct val="80000"/>
              </a:lnSpc>
            </a:pPr>
            <a:r>
              <a:rPr lang="ar-SA" sz="2800">
                <a:solidFill>
                  <a:srgbClr val="FF3300"/>
                </a:solidFill>
              </a:rPr>
              <a:t>تقدير المخاطر.</a:t>
            </a:r>
          </a:p>
          <a:p>
            <a:pPr>
              <a:lnSpc>
                <a:spcPct val="80000"/>
              </a:lnSpc>
            </a:pPr>
            <a:r>
              <a:rPr lang="ar-SA" sz="2800">
                <a:solidFill>
                  <a:schemeClr val="hlink"/>
                </a:solidFill>
              </a:rPr>
              <a:t>تقييم المخاطر.</a:t>
            </a:r>
          </a:p>
          <a:p>
            <a:pPr>
              <a:lnSpc>
                <a:spcPct val="80000"/>
              </a:lnSpc>
            </a:pPr>
            <a:r>
              <a:rPr lang="ar-SA" sz="2800"/>
              <a:t>إعداد تقارير المخاطر والاتصالات.</a:t>
            </a:r>
          </a:p>
          <a:p>
            <a:pPr>
              <a:lnSpc>
                <a:spcPct val="80000"/>
              </a:lnSpc>
            </a:pPr>
            <a:r>
              <a:rPr lang="ar-SA" sz="2800">
                <a:solidFill>
                  <a:srgbClr val="FF3300"/>
                </a:solidFill>
              </a:rPr>
              <a:t>معالجة المخاطر.</a:t>
            </a:r>
          </a:p>
          <a:p>
            <a:pPr>
              <a:lnSpc>
                <a:spcPct val="80000"/>
              </a:lnSpc>
            </a:pPr>
            <a:r>
              <a:rPr lang="ar-SA" sz="2800">
                <a:solidFill>
                  <a:schemeClr val="hlink"/>
                </a:solidFill>
              </a:rPr>
              <a:t>مراقبة ومراجعة عمليات إدارة المخاطر.</a:t>
            </a:r>
            <a:endParaRPr lang="en-US" sz="2800">
              <a:solidFill>
                <a:schemeClr val="hlink"/>
              </a:solidFill>
            </a:endParaRPr>
          </a:p>
        </p:txBody>
      </p:sp>
      <p:sp>
        <p:nvSpPr>
          <p:cNvPr id="243714" name="Rectangle 2"/>
          <p:cNvSpPr>
            <a:spLocks noGrp="1" noChangeArrowheads="1"/>
          </p:cNvSpPr>
          <p:nvPr>
            <p:ph type="title"/>
          </p:nvPr>
        </p:nvSpPr>
        <p:spPr/>
        <p:txBody>
          <a:bodyPr/>
          <a:lstStyle/>
          <a:p>
            <a:pPr algn="ctr"/>
            <a:r>
              <a:rPr lang="ar-SA" b="1" dirty="0"/>
              <a:t>خطوات عملية إدارة المخاطر</a:t>
            </a:r>
            <a:endParaRPr lang="en-US" b="1" dirty="0"/>
          </a:p>
        </p:txBody>
      </p:sp>
    </p:spTree>
    <p:extLst>
      <p:ext uri="{BB962C8B-B14F-4D97-AF65-F5344CB8AC3E}">
        <p14:creationId xmlns:p14="http://schemas.microsoft.com/office/powerpoint/2010/main" val="419745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p:txBody>
          <a:bodyPr>
            <a:normAutofit/>
          </a:bodyPr>
          <a:lstStyle/>
          <a:p>
            <a:pPr>
              <a:lnSpc>
                <a:spcPct val="90000"/>
              </a:lnSpc>
            </a:pPr>
            <a:r>
              <a:rPr lang="ar-SA" sz="2800" dirty="0"/>
              <a:t>يتم التعرف على المخاطر عن طريق:</a:t>
            </a:r>
            <a:endParaRPr lang="en-US" sz="2800" dirty="0"/>
          </a:p>
          <a:p>
            <a:pPr lvl="2">
              <a:lnSpc>
                <a:spcPct val="90000"/>
              </a:lnSpc>
              <a:buFont typeface="Wingdings" pitchFamily="2" charset="2"/>
              <a:buChar char="Ø"/>
            </a:pPr>
            <a:r>
              <a:rPr lang="ar-SA" sz="2400" b="1" dirty="0">
                <a:solidFill>
                  <a:schemeClr val="hlink"/>
                </a:solidFill>
              </a:rPr>
              <a:t>التحديد المعتمد على الأهداف:</a:t>
            </a:r>
            <a:r>
              <a:rPr lang="ar-SA" sz="2400" dirty="0">
                <a:solidFill>
                  <a:srgbClr val="FF3300"/>
                </a:solidFill>
              </a:rPr>
              <a:t> إن المنظمات والفرق العاملة على مشروع ما جميعها لديها أهداف, فأي حدث يعرض تحقيق هذه الأهداف إلى خطر سواء جزئيا أو كليا يعتبر خطورة.</a:t>
            </a:r>
            <a:endParaRPr lang="en-US" sz="2400" dirty="0">
              <a:solidFill>
                <a:srgbClr val="FF3300"/>
              </a:solidFill>
            </a:endParaRPr>
          </a:p>
          <a:p>
            <a:pPr lvl="2">
              <a:lnSpc>
                <a:spcPct val="90000"/>
              </a:lnSpc>
              <a:buFont typeface="Wingdings" pitchFamily="2" charset="2"/>
              <a:buChar char="Ø"/>
            </a:pPr>
            <a:r>
              <a:rPr lang="ar-SA" sz="2400" b="1" dirty="0">
                <a:solidFill>
                  <a:schemeClr val="hlink"/>
                </a:solidFill>
              </a:rPr>
              <a:t>التحديد المعتمد على السيناريو:</a:t>
            </a:r>
            <a:r>
              <a:rPr lang="ar-SA" sz="2400" dirty="0">
                <a:solidFill>
                  <a:srgbClr val="FF3300"/>
                </a:solidFill>
              </a:rPr>
              <a:t> في عملية تحليل السيناريو يتم خلق سيناريوهات مختلفة قد تكون طرق بديلة لتحقيق هدف ما أو تحليل للتفاعل بين القوى في سوق أو معركة, لذا فإن أي حدث يولد سيناريو مختلف عن الذي تم تصوره وغير مرغوب به, يعرف على أنه خطورة.</a:t>
            </a:r>
            <a:endParaRPr lang="en-US" sz="2400" dirty="0">
              <a:solidFill>
                <a:srgbClr val="FF3300"/>
              </a:solidFill>
            </a:endParaRPr>
          </a:p>
          <a:p>
            <a:pPr lvl="2">
              <a:lnSpc>
                <a:spcPct val="90000"/>
              </a:lnSpc>
              <a:buFont typeface="Wingdings" pitchFamily="2" charset="2"/>
              <a:buChar char="Ø"/>
            </a:pPr>
            <a:r>
              <a:rPr lang="ar-SA" sz="2400" b="1" dirty="0">
                <a:solidFill>
                  <a:schemeClr val="hlink"/>
                </a:solidFill>
              </a:rPr>
              <a:t>التحديد المعتمد على التصنيف:</a:t>
            </a:r>
            <a:r>
              <a:rPr lang="ar-SA" sz="2400" dirty="0">
                <a:solidFill>
                  <a:srgbClr val="FF3300"/>
                </a:solidFill>
              </a:rPr>
              <a:t> وهو عبارة عن تفصيل جميع المصادر المحتملة للمخاطر.</a:t>
            </a:r>
            <a:endParaRPr lang="en-US" sz="2400" dirty="0">
              <a:solidFill>
                <a:srgbClr val="FF3300"/>
              </a:solidFill>
            </a:endParaRPr>
          </a:p>
          <a:p>
            <a:pPr lvl="2">
              <a:lnSpc>
                <a:spcPct val="90000"/>
              </a:lnSpc>
              <a:buFont typeface="Wingdings" pitchFamily="2" charset="2"/>
              <a:buChar char="Ø"/>
            </a:pPr>
            <a:r>
              <a:rPr lang="ar-SA" sz="2400" b="1" dirty="0">
                <a:solidFill>
                  <a:schemeClr val="hlink"/>
                </a:solidFill>
              </a:rPr>
              <a:t>مراجعة المخاطر الشائعة:</a:t>
            </a:r>
            <a:r>
              <a:rPr lang="ar-SA" sz="2400" dirty="0">
                <a:solidFill>
                  <a:srgbClr val="FF3300"/>
                </a:solidFill>
              </a:rPr>
              <a:t> في العديد من المنظمات هناك قوائم بالمخاطر المحتملة.</a:t>
            </a:r>
            <a:endParaRPr lang="en-US" sz="2400" dirty="0">
              <a:solidFill>
                <a:srgbClr val="FF3300"/>
              </a:solidFill>
            </a:endParaRPr>
          </a:p>
        </p:txBody>
      </p:sp>
      <p:sp>
        <p:nvSpPr>
          <p:cNvPr id="239618" name="Rectangle 2"/>
          <p:cNvSpPr>
            <a:spLocks noGrp="1" noChangeArrowheads="1"/>
          </p:cNvSpPr>
          <p:nvPr>
            <p:ph type="title"/>
          </p:nvPr>
        </p:nvSpPr>
        <p:spPr/>
        <p:txBody>
          <a:bodyPr/>
          <a:lstStyle/>
          <a:p>
            <a:pPr algn="ctr"/>
            <a:r>
              <a:rPr lang="ar-SA" b="1" dirty="0"/>
              <a:t>التعرف على المخاطر</a:t>
            </a:r>
            <a:r>
              <a:rPr lang="en-US" dirty="0"/>
              <a:t> </a:t>
            </a:r>
          </a:p>
        </p:txBody>
      </p:sp>
    </p:spTree>
    <p:extLst>
      <p:ext uri="{BB962C8B-B14F-4D97-AF65-F5344CB8AC3E}">
        <p14:creationId xmlns:p14="http://schemas.microsoft.com/office/powerpoint/2010/main" val="2820970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idx="1"/>
          </p:nvPr>
        </p:nvSpPr>
        <p:spPr/>
        <p:txBody>
          <a:bodyPr/>
          <a:lstStyle/>
          <a:p>
            <a:r>
              <a:rPr lang="ar-SA"/>
              <a:t>التعرف على المخاطر ذات الأهمية. </a:t>
            </a:r>
          </a:p>
          <a:p>
            <a:r>
              <a:rPr lang="ar-SA">
                <a:solidFill>
                  <a:srgbClr val="FF3300"/>
                </a:solidFill>
              </a:rPr>
              <a:t>يمكن أن يبدأ التعرف إلى المخاطر من مصدر المشاكل أو المشكلة بحد ذاتها.</a:t>
            </a:r>
            <a:r>
              <a:rPr lang="ar-SA"/>
              <a:t> </a:t>
            </a:r>
          </a:p>
          <a:p>
            <a:r>
              <a:rPr lang="ar-SA">
                <a:solidFill>
                  <a:schemeClr val="hlink"/>
                </a:solidFill>
              </a:rPr>
              <a:t>عندما تعرف المشكلة أو مصدرها فإن الحوادث التي تنتج عن هذا المصدر أو تلك التي قد تقود إلى مشكلة يمكن البحث فيها.</a:t>
            </a:r>
            <a:r>
              <a:rPr lang="en-US"/>
              <a:t> </a:t>
            </a:r>
          </a:p>
        </p:txBody>
      </p:sp>
      <p:sp>
        <p:nvSpPr>
          <p:cNvPr id="242690" name="Rectangle 2"/>
          <p:cNvSpPr>
            <a:spLocks noGrp="1" noChangeArrowheads="1"/>
          </p:cNvSpPr>
          <p:nvPr>
            <p:ph type="title"/>
          </p:nvPr>
        </p:nvSpPr>
        <p:spPr/>
        <p:txBody>
          <a:bodyPr/>
          <a:lstStyle/>
          <a:p>
            <a:pPr algn="ctr"/>
            <a:r>
              <a:rPr lang="ar-SA" b="1" dirty="0"/>
              <a:t>تحديد المخاطر</a:t>
            </a:r>
            <a:endParaRPr lang="en-US" b="1" dirty="0"/>
          </a:p>
        </p:txBody>
      </p:sp>
    </p:spTree>
    <p:extLst>
      <p:ext uri="{BB962C8B-B14F-4D97-AF65-F5344CB8AC3E}">
        <p14:creationId xmlns:p14="http://schemas.microsoft.com/office/powerpoint/2010/main" val="1931921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628775"/>
            <a:ext cx="8229600" cy="4502150"/>
          </a:xfrm>
        </p:spPr>
        <p:txBody>
          <a:bodyPr>
            <a:normAutofit lnSpcReduction="10000"/>
          </a:bodyPr>
          <a:lstStyle/>
          <a:p>
            <a:r>
              <a:rPr lang="ar-SA" dirty="0">
                <a:solidFill>
                  <a:srgbClr val="FF3300"/>
                </a:solidFill>
              </a:rPr>
              <a:t>   </a:t>
            </a:r>
            <a:r>
              <a:rPr lang="ar-SA" sz="3600" dirty="0">
                <a:solidFill>
                  <a:srgbClr val="FF3300"/>
                </a:solidFill>
              </a:rPr>
              <a:t>تحديد تعرض </a:t>
            </a:r>
            <a:r>
              <a:rPr lang="ar-SA" sz="3600" dirty="0" smtClean="0">
                <a:solidFill>
                  <a:srgbClr val="FF3300"/>
                </a:solidFill>
              </a:rPr>
              <a:t>المنشأة </a:t>
            </a:r>
            <a:r>
              <a:rPr lang="ar-SA" sz="3600" dirty="0">
                <a:solidFill>
                  <a:srgbClr val="FF3300"/>
                </a:solidFill>
              </a:rPr>
              <a:t>لعدم التأكد يتطلب معرفة جوهرية بالمنظمة والسوق التي تشارك فيه، والبيئة القانونية والاجتماعية والسياسية والثقافية التي تتواجد </a:t>
            </a:r>
            <a:r>
              <a:rPr lang="ar-SA" sz="3600" dirty="0" smtClean="0">
                <a:solidFill>
                  <a:srgbClr val="FF3300"/>
                </a:solidFill>
              </a:rPr>
              <a:t>ضمنها</a:t>
            </a:r>
          </a:p>
          <a:p>
            <a:r>
              <a:rPr lang="ar-SA" sz="3600" dirty="0" smtClean="0">
                <a:solidFill>
                  <a:srgbClr val="FF3300"/>
                </a:solidFill>
              </a:rPr>
              <a:t> </a:t>
            </a:r>
            <a:r>
              <a:rPr lang="ar-SA" sz="3600" dirty="0">
                <a:solidFill>
                  <a:srgbClr val="FF3300"/>
                </a:solidFill>
              </a:rPr>
              <a:t>ويتطلب كذلك الفهم السليم لأهداف المنشأة </a:t>
            </a:r>
            <a:r>
              <a:rPr lang="ar-SA" sz="3600" dirty="0" smtClean="0">
                <a:solidFill>
                  <a:srgbClr val="FF3300"/>
                </a:solidFill>
              </a:rPr>
              <a:t>الإستراتيجية </a:t>
            </a:r>
            <a:r>
              <a:rPr lang="ar-SA" sz="3600" dirty="0">
                <a:solidFill>
                  <a:srgbClr val="FF3300"/>
                </a:solidFill>
              </a:rPr>
              <a:t>والتشغيلية، ويشمل ذلك العوامل الحيوية لضمان نجاح المنشأة والفرص والتهديدات المرتبطة بتحقيق تلك الأهداف.</a:t>
            </a:r>
            <a:endParaRPr lang="en-US" sz="3600" dirty="0">
              <a:solidFill>
                <a:srgbClr val="FF3300"/>
              </a:solidFill>
            </a:endParaRPr>
          </a:p>
        </p:txBody>
      </p:sp>
      <p:sp>
        <p:nvSpPr>
          <p:cNvPr id="15362" name="Rectangle 2"/>
          <p:cNvSpPr>
            <a:spLocks noGrp="1" noChangeArrowheads="1"/>
          </p:cNvSpPr>
          <p:nvPr>
            <p:ph type="title"/>
          </p:nvPr>
        </p:nvSpPr>
        <p:spPr>
          <a:xfrm>
            <a:off x="468313" y="260350"/>
            <a:ext cx="8229600" cy="1139825"/>
          </a:xfrm>
        </p:spPr>
        <p:txBody>
          <a:bodyPr/>
          <a:lstStyle/>
          <a:p>
            <a:pPr algn="ctr"/>
            <a:r>
              <a:rPr lang="ar-SA" b="1" dirty="0"/>
              <a:t>تحليل المخاطر</a:t>
            </a:r>
            <a:r>
              <a:rPr lang="ar-SA" dirty="0"/>
              <a:t> </a:t>
            </a:r>
            <a:endParaRPr lang="en-US" dirty="0"/>
          </a:p>
        </p:txBody>
      </p:sp>
    </p:spTree>
    <p:extLst>
      <p:ext uri="{BB962C8B-B14F-4D97-AF65-F5344CB8AC3E}">
        <p14:creationId xmlns:p14="http://schemas.microsoft.com/office/powerpoint/2010/main" val="3794348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68313" y="1700213"/>
            <a:ext cx="8229600" cy="4459287"/>
          </a:xfrm>
        </p:spPr>
        <p:txBody>
          <a:bodyPr/>
          <a:lstStyle/>
          <a:p>
            <a:pPr>
              <a:lnSpc>
                <a:spcPct val="90000"/>
              </a:lnSpc>
            </a:pPr>
            <a:r>
              <a:rPr lang="ar-SA" sz="2400" dirty="0">
                <a:solidFill>
                  <a:srgbClr val="FF3300"/>
                </a:solidFill>
              </a:rPr>
              <a:t>يهدف وصف المخاطر إلى عرض الأخطار التي تم تعريفها بأسلوب منهجي، (مثلا باستخدام جدول)</a:t>
            </a:r>
            <a:r>
              <a:rPr lang="en-US" sz="2400" dirty="0">
                <a:solidFill>
                  <a:srgbClr val="FF3300"/>
                </a:solidFill>
              </a:rPr>
              <a:t> </a:t>
            </a:r>
            <a:r>
              <a:rPr lang="ar-SA" sz="2400" dirty="0">
                <a:solidFill>
                  <a:srgbClr val="FF3300"/>
                </a:solidFill>
              </a:rPr>
              <a:t>ويمكن استخدام جدول منفصل لوصف المخاطر لتسهيل عملية وصف وفحص الأخطار، واستخدام أسلوب مصمم بطريقة جيدة ضروري للتأكد من إجراءات تعريف ووصف وفحص الأخطار بطريقة شاملة.</a:t>
            </a:r>
            <a:r>
              <a:rPr lang="ar-SA" sz="2400" dirty="0"/>
              <a:t> </a:t>
            </a:r>
          </a:p>
          <a:p>
            <a:pPr>
              <a:lnSpc>
                <a:spcPct val="90000"/>
              </a:lnSpc>
            </a:pPr>
            <a:r>
              <a:rPr lang="ar-SA" sz="2400" dirty="0"/>
              <a:t>إذا أخذنا في الحسبان نتائج واحتمالات كل خطر </a:t>
            </a:r>
            <a:r>
              <a:rPr lang="ar-SA" sz="2400" dirty="0" smtClean="0"/>
              <a:t>يتضمنها </a:t>
            </a:r>
            <a:r>
              <a:rPr lang="ar-SA" sz="2400" dirty="0"/>
              <a:t>الجدول، يصبح من الممكن إعطاء الأولوية للأخطار الرئيسية والتي تحتاج إلى التحليل بطريقة أكثر تفصيلا. </a:t>
            </a:r>
          </a:p>
          <a:p>
            <a:pPr>
              <a:lnSpc>
                <a:spcPct val="90000"/>
              </a:lnSpc>
            </a:pPr>
            <a:r>
              <a:rPr lang="ar-SA" sz="2400" dirty="0"/>
              <a:t>يمكن تصنيف الأخطار التي تم تعريفها والمصاحبة للأنشطة ولاتخاذ القرارات إلى إستراتيجية، </a:t>
            </a:r>
            <a:r>
              <a:rPr lang="ar-SA" sz="2400" dirty="0" smtClean="0"/>
              <a:t>ومشروعية </a:t>
            </a:r>
            <a:r>
              <a:rPr lang="ar-SA" sz="2400" dirty="0"/>
              <a:t>(تكتيكية وتشغيلية). </a:t>
            </a:r>
          </a:p>
          <a:p>
            <a:pPr>
              <a:lnSpc>
                <a:spcPct val="90000"/>
              </a:lnSpc>
            </a:pPr>
            <a:r>
              <a:rPr lang="ar-SA" sz="2400" dirty="0">
                <a:solidFill>
                  <a:schemeClr val="hlink"/>
                </a:solidFill>
              </a:rPr>
              <a:t>من الضروري دمج إدارة المخاطر ضمن مرحلة التصور للمشروعات وخلال مراحل تنفيذ مشروع معين</a:t>
            </a:r>
            <a:r>
              <a:rPr lang="en-US" sz="2400" dirty="0">
                <a:solidFill>
                  <a:schemeClr val="hlink"/>
                </a:solidFill>
              </a:rPr>
              <a:t>. </a:t>
            </a:r>
          </a:p>
        </p:txBody>
      </p:sp>
      <p:sp>
        <p:nvSpPr>
          <p:cNvPr id="17410" name="Rectangle 2"/>
          <p:cNvSpPr>
            <a:spLocks noGrp="1" noChangeArrowheads="1"/>
          </p:cNvSpPr>
          <p:nvPr>
            <p:ph type="title"/>
          </p:nvPr>
        </p:nvSpPr>
        <p:spPr/>
        <p:txBody>
          <a:bodyPr/>
          <a:lstStyle/>
          <a:p>
            <a:pPr algn="ctr"/>
            <a:r>
              <a:rPr lang="ar-SA" b="1"/>
              <a:t>وصف المخاطر</a:t>
            </a:r>
            <a:r>
              <a:rPr lang="ar-SA"/>
              <a:t> </a:t>
            </a:r>
            <a:endParaRPr lang="en-US"/>
          </a:p>
        </p:txBody>
      </p:sp>
    </p:spTree>
    <p:extLst>
      <p:ext uri="{BB962C8B-B14F-4D97-AF65-F5344CB8AC3E}">
        <p14:creationId xmlns:p14="http://schemas.microsoft.com/office/powerpoint/2010/main" val="1099701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065" name="Group 329"/>
          <p:cNvGraphicFramePr>
            <a:graphicFrameLocks noGrp="1"/>
          </p:cNvGraphicFramePr>
          <p:nvPr>
            <p:ph idx="1"/>
            <p:extLst>
              <p:ext uri="{D42A27DB-BD31-4B8C-83A1-F6EECF244321}">
                <p14:modId xmlns:p14="http://schemas.microsoft.com/office/powerpoint/2010/main" val="1954967253"/>
              </p:ext>
            </p:extLst>
          </p:nvPr>
        </p:nvGraphicFramePr>
        <p:xfrm>
          <a:off x="250825" y="1844675"/>
          <a:ext cx="8640763" cy="3821113"/>
        </p:xfrm>
        <a:graphic>
          <a:graphicData uri="http://schemas.openxmlformats.org/drawingml/2006/table">
            <a:tbl>
              <a:tblPr rtl="1"/>
              <a:tblGrid>
                <a:gridCol w="792163"/>
                <a:gridCol w="1008062"/>
                <a:gridCol w="935038"/>
                <a:gridCol w="936625"/>
                <a:gridCol w="863600"/>
                <a:gridCol w="1152525"/>
                <a:gridCol w="1081087"/>
                <a:gridCol w="863600"/>
                <a:gridCol w="1008063"/>
              </a:tblGrid>
              <a:tr h="8207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المخاطر</a:t>
                      </a: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مجال المخاطر</a:t>
                      </a:r>
                      <a:r>
                        <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طبيعة المخاطر</a:t>
                      </a:r>
                      <a:r>
                        <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توقعات الإدارة العليا </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التقدير الكمي للمخاطر </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التحمل </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(الميل للخطر)</a:t>
                      </a:r>
                      <a:r>
                        <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أساليب المعالجة والتحكم في المخاطر </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الأجراء</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المتوقع</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للتطوير</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تطوير الإستراتيجية والسياسة </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27543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أسم الخطر</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الوصف غير الكمي للأحداث، وحجمها، ونوعها، وعددها وعدم استقلاليتها</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مثال : إستراتيجي، تشغيلي، مالي، معرفي أو قانوني .. </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أو أصحاب المصلحة وتوقعاتهم)</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(الأهمية، والاحتمال)</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توقعات لخسارة</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والتأثير المالي</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للخطر، (احتمال</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وحجم الخسائر</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على العوائد</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المتوقعة)</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الوسائل</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الأولية التي</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يتم بواسطتها</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أداره المخاطر</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حالياً،</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ومستويات</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الثقة في</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أساليب التحكم</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المطبق</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توصيات   لتخفيض المخاطر</a:t>
                      </a:r>
                      <a:r>
                        <a:rPr kumimoji="0" lang="en-US" sz="1400" b="1"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4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تحديد الإدارة المسئولة عن تطوير الإستراتيجية والسياسة </a:t>
                      </a: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44738" name="Rectangle 2"/>
          <p:cNvSpPr>
            <a:spLocks noGrp="1" noChangeArrowheads="1"/>
          </p:cNvSpPr>
          <p:nvPr>
            <p:ph type="title"/>
          </p:nvPr>
        </p:nvSpPr>
        <p:spPr/>
        <p:txBody>
          <a:bodyPr/>
          <a:lstStyle/>
          <a:p>
            <a:pPr algn="ctr"/>
            <a:r>
              <a:rPr lang="ar-SA" b="1" dirty="0"/>
              <a:t>جدول وصف المخاطر</a:t>
            </a:r>
            <a:endParaRPr lang="en-US" b="1" dirty="0"/>
          </a:p>
        </p:txBody>
      </p:sp>
    </p:spTree>
    <p:extLst>
      <p:ext uri="{BB962C8B-B14F-4D97-AF65-F5344CB8AC3E}">
        <p14:creationId xmlns:p14="http://schemas.microsoft.com/office/powerpoint/2010/main" val="760725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2133600"/>
            <a:ext cx="8229600" cy="3997325"/>
          </a:xfrm>
        </p:spPr>
        <p:txBody>
          <a:bodyPr/>
          <a:lstStyle/>
          <a:p>
            <a:r>
              <a:rPr lang="ar-SA">
                <a:solidFill>
                  <a:srgbClr val="FF3300"/>
                </a:solidFill>
              </a:rPr>
              <a:t>يمكن تقدير المخاطر بأسلوب كمي أو شبه كمي أو نوعي من حيث احتمال التحقق والنتائج المحتملة.</a:t>
            </a:r>
          </a:p>
          <a:p>
            <a:r>
              <a:rPr lang="ar-SA"/>
              <a:t>النتائج من حيث التهديدات أو فرص النجاح قد تكون مرتفعة أو متوسطة أو منخفضة.</a:t>
            </a:r>
          </a:p>
          <a:p>
            <a:r>
              <a:rPr lang="ar-SA">
                <a:solidFill>
                  <a:schemeClr val="hlink"/>
                </a:solidFill>
              </a:rPr>
              <a:t>قد تكون الاحتمالات مرتفعة أو متوسطة أو منخفضة إلا أنها تتطلب تعريفات مختلفة من حيث التهديدات وفرص النجاح.</a:t>
            </a:r>
            <a:endParaRPr lang="en-US">
              <a:solidFill>
                <a:schemeClr val="hlink"/>
              </a:solidFill>
            </a:endParaRPr>
          </a:p>
        </p:txBody>
      </p:sp>
      <p:sp>
        <p:nvSpPr>
          <p:cNvPr id="19458" name="Rectangle 2"/>
          <p:cNvSpPr>
            <a:spLocks noGrp="1" noChangeArrowheads="1"/>
          </p:cNvSpPr>
          <p:nvPr>
            <p:ph type="title"/>
          </p:nvPr>
        </p:nvSpPr>
        <p:spPr/>
        <p:txBody>
          <a:bodyPr/>
          <a:lstStyle/>
          <a:p>
            <a:pPr algn="ctr"/>
            <a:r>
              <a:rPr lang="ar-SA" b="1" dirty="0"/>
              <a:t>تقدير المخاطر</a:t>
            </a:r>
            <a:r>
              <a:rPr lang="ar-SA" dirty="0"/>
              <a:t> </a:t>
            </a:r>
            <a:endParaRPr lang="en-US" dirty="0"/>
          </a:p>
        </p:txBody>
      </p:sp>
    </p:spTree>
    <p:extLst>
      <p:ext uri="{BB962C8B-B14F-4D97-AF65-F5344CB8AC3E}">
        <p14:creationId xmlns:p14="http://schemas.microsoft.com/office/powerpoint/2010/main" val="161554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body" idx="4294967295"/>
          </p:nvPr>
        </p:nvSpPr>
        <p:spPr>
          <a:xfrm>
            <a:off x="0" y="228600"/>
            <a:ext cx="9144000" cy="6324600"/>
          </a:xfrm>
        </p:spPr>
        <p:txBody>
          <a:bodyPr/>
          <a:lstStyle/>
          <a:p>
            <a:pPr eaLnBrk="1" hangingPunct="1"/>
            <a:r>
              <a:rPr lang="ar-SA" altLang="en-US" sz="2800" dirty="0" smtClean="0">
                <a:latin typeface="Times New Roman" pitchFamily="18" charset="0"/>
                <a:cs typeface="Times New Roman" pitchFamily="18" charset="0"/>
              </a:rPr>
              <a:t>السمة الاساسية لعلم الإدارة والتي تميزه عن غيره من العلوم الاخرى هي الحاجة الماسة اليه في مختلف مجالات العمل الإنتاجي من زراعة وصناعة وبناء وغيرها بالإضافة للمجالات العلمية والخدمية والسياسية.</a:t>
            </a:r>
          </a:p>
          <a:p>
            <a:pPr eaLnBrk="1" hangingPunct="1"/>
            <a:r>
              <a:rPr lang="ar-SA" altLang="en-US" sz="2800" dirty="0" smtClean="0">
                <a:latin typeface="Times New Roman" pitchFamily="18" charset="0"/>
                <a:cs typeface="Times New Roman" pitchFamily="18" charset="0"/>
              </a:rPr>
              <a:t>هذه السمة التي ينفرد بها علم الإدارة تتطلب من هذا العلم التجاوب السريع مع حل المشكلات التي تعترض العمل الإداري اثناء سير العملية الإنتاجية وبالتالي</a:t>
            </a:r>
            <a:r>
              <a:rPr lang="en-US" altLang="en-US" sz="2800" dirty="0" smtClean="0">
                <a:latin typeface="Times New Roman" pitchFamily="18" charset="0"/>
                <a:cs typeface="Times New Roman" pitchFamily="18" charset="0"/>
              </a:rPr>
              <a:t>:</a:t>
            </a:r>
            <a:r>
              <a:rPr lang="ar-SA" altLang="en-US" sz="2800" dirty="0" smtClean="0">
                <a:latin typeface="Times New Roman" pitchFamily="18" charset="0"/>
                <a:cs typeface="Times New Roman" pitchFamily="18" charset="0"/>
              </a:rPr>
              <a:t> </a:t>
            </a:r>
            <a:endParaRPr lang="en-US" altLang="en-US" sz="2800" dirty="0" smtClean="0">
              <a:latin typeface="Times New Roman" pitchFamily="18" charset="0"/>
              <a:cs typeface="Times New Roman" pitchFamily="18" charset="0"/>
            </a:endParaRPr>
          </a:p>
          <a:p>
            <a:pPr eaLnBrk="1" hangingPunct="1">
              <a:buFontTx/>
              <a:buChar char="-"/>
            </a:pPr>
            <a:r>
              <a:rPr lang="ar-SA" altLang="en-US" sz="2800" dirty="0" smtClean="0">
                <a:latin typeface="Times New Roman" pitchFamily="18" charset="0"/>
                <a:cs typeface="Times New Roman" pitchFamily="18" charset="0"/>
              </a:rPr>
              <a:t>العمل المستمر في تطوير الطرق الإدارية القائمة </a:t>
            </a:r>
          </a:p>
          <a:p>
            <a:pPr eaLnBrk="1" hangingPunct="1">
              <a:buFontTx/>
              <a:buChar char="-"/>
            </a:pPr>
            <a:r>
              <a:rPr lang="ar-SA" altLang="en-US" sz="2800" dirty="0" smtClean="0">
                <a:latin typeface="Times New Roman" pitchFamily="18" charset="0"/>
                <a:cs typeface="Times New Roman" pitchFamily="18" charset="0"/>
              </a:rPr>
              <a:t>والبحث عن طرق ادارية جديدة تستطيع تجاوز الصعوبات والعقبات التي تعترض العمل الإنتاجي</a:t>
            </a:r>
          </a:p>
          <a:p>
            <a:pPr marL="109537" indent="0" eaLnBrk="1" hangingPunct="1">
              <a:buNone/>
            </a:pPr>
            <a:r>
              <a:rPr lang="ar-SA" altLang="en-US" sz="2800" dirty="0" smtClean="0">
                <a:latin typeface="Times New Roman" pitchFamily="18" charset="0"/>
                <a:cs typeface="Times New Roman" pitchFamily="18" charset="0"/>
              </a:rPr>
              <a:t>*  وذلك بالاعتماد على القواعد والنظريات والمبادئ العلمية الاقتصادية واستنادا الى التجارب الميدانية والأبحاث التطبيقية. </a:t>
            </a:r>
          </a:p>
        </p:txBody>
      </p:sp>
    </p:spTree>
    <p:extLst>
      <p:ext uri="{BB962C8B-B14F-4D97-AF65-F5344CB8AC3E}">
        <p14:creationId xmlns:p14="http://schemas.microsoft.com/office/powerpoint/2010/main" val="25132059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lnSpc>
                <a:spcPct val="90000"/>
              </a:lnSpc>
            </a:pPr>
            <a:r>
              <a:rPr lang="ar-SA" sz="2800">
                <a:solidFill>
                  <a:srgbClr val="FF3300"/>
                </a:solidFill>
              </a:rPr>
              <a:t>يمكن استخدام نتائج عملية تحليل المخاطر لأعداد وصف لخصائص المخاطر والتي ستعطي بدورها تصنيف حسب الأهمية النسبية لكل خطر كما ستوفر أداة لترتيب مجهودات معالجة المخاطر حسب أولوياتها، وسيؤدي ذلك إلى ترتيب كل خطر تم تعريفه بحيث يعطي صورة لأهميته النسبية.</a:t>
            </a:r>
          </a:p>
          <a:p>
            <a:pPr>
              <a:lnSpc>
                <a:spcPct val="90000"/>
              </a:lnSpc>
            </a:pPr>
            <a:r>
              <a:rPr lang="ar-SA" sz="2800">
                <a:solidFill>
                  <a:schemeClr val="hlink"/>
                </a:solidFill>
              </a:rPr>
              <a:t>يسمح هذا الأسلوب برسم المخاطر على منطقة النشاط التي تتأثر به، وكذلك وصف إجراءات التحكم المطبقة، وتحديد المجالات التي قد يحتاج فيها زيادة استثمارات التحكم في المخاطر أو تخفيضها أو أعاده توزيعها.</a:t>
            </a:r>
            <a:r>
              <a:rPr lang="en-US" sz="2800"/>
              <a:t> </a:t>
            </a:r>
            <a:endParaRPr lang="ar-SA" sz="2800"/>
          </a:p>
          <a:p>
            <a:pPr>
              <a:lnSpc>
                <a:spcPct val="90000"/>
              </a:lnSpc>
            </a:pPr>
            <a:r>
              <a:rPr lang="ar-SA" sz="2800"/>
              <a:t>تعريف المسئولية يساعد على التعرف على ملكية المخاطر، وتحديد أفضل الموارد الإدارية الواجب تخصيصها.</a:t>
            </a:r>
            <a:r>
              <a:rPr lang="en-US" sz="2800"/>
              <a:t> </a:t>
            </a:r>
          </a:p>
        </p:txBody>
      </p:sp>
      <p:sp>
        <p:nvSpPr>
          <p:cNvPr id="20482" name="Rectangle 2"/>
          <p:cNvSpPr>
            <a:spLocks noGrp="1" noChangeArrowheads="1"/>
          </p:cNvSpPr>
          <p:nvPr>
            <p:ph type="title"/>
          </p:nvPr>
        </p:nvSpPr>
        <p:spPr/>
        <p:txBody>
          <a:bodyPr/>
          <a:lstStyle/>
          <a:p>
            <a:pPr algn="ctr"/>
            <a:r>
              <a:rPr lang="ar-SA" b="1" dirty="0"/>
              <a:t>خصائص تقدير المخاطر</a:t>
            </a:r>
            <a:r>
              <a:rPr lang="ar-SA" dirty="0"/>
              <a:t> </a:t>
            </a:r>
            <a:endParaRPr lang="en-US" dirty="0"/>
          </a:p>
        </p:txBody>
      </p:sp>
    </p:spTree>
    <p:extLst>
      <p:ext uri="{BB962C8B-B14F-4D97-AF65-F5344CB8AC3E}">
        <p14:creationId xmlns:p14="http://schemas.microsoft.com/office/powerpoint/2010/main" val="3026015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nSpc>
                <a:spcPct val="90000"/>
              </a:lnSpc>
            </a:pPr>
            <a:r>
              <a:rPr lang="ar-SA" dirty="0"/>
              <a:t>عندما يتم الانتهاء من عملية تحليل المخاطر، فإنه من الضروري إجراء مقارنة بين تقدير الأخطار ومقاييس المخاطر التي تم أعدادها بواسطة </a:t>
            </a:r>
            <a:r>
              <a:rPr lang="ar-SA" sz="2800" dirty="0">
                <a:solidFill>
                  <a:srgbClr val="FF3300"/>
                </a:solidFill>
              </a:rPr>
              <a:t>المنشأة</a:t>
            </a:r>
            <a:r>
              <a:rPr lang="ar-SA" dirty="0" smtClean="0"/>
              <a:t>. </a:t>
            </a:r>
            <a:endParaRPr lang="ar-SA" dirty="0"/>
          </a:p>
          <a:p>
            <a:pPr>
              <a:lnSpc>
                <a:spcPct val="90000"/>
              </a:lnSpc>
            </a:pPr>
            <a:r>
              <a:rPr lang="ar-SA" dirty="0">
                <a:solidFill>
                  <a:srgbClr val="FF3300"/>
                </a:solidFill>
              </a:rPr>
              <a:t>مقياس المخاطر قد يتضمن العوائد والتكاليف ذات العلاقة، والمتطلبات القانونية والعوامل الاجتماعية والاقتصادية والبيئية، واهتمامات أصحاب المصلحة</a:t>
            </a:r>
            <a:r>
              <a:rPr lang="en-US" dirty="0">
                <a:solidFill>
                  <a:srgbClr val="FF3300"/>
                </a:solidFill>
              </a:rPr>
              <a:t> ... </a:t>
            </a:r>
            <a:r>
              <a:rPr lang="ar-SA" dirty="0">
                <a:solidFill>
                  <a:srgbClr val="FF3300"/>
                </a:solidFill>
              </a:rPr>
              <a:t>الخ.</a:t>
            </a:r>
            <a:r>
              <a:rPr lang="ar-SA" dirty="0"/>
              <a:t> </a:t>
            </a:r>
          </a:p>
          <a:p>
            <a:pPr>
              <a:lnSpc>
                <a:spcPct val="90000"/>
              </a:lnSpc>
            </a:pPr>
            <a:r>
              <a:rPr lang="ar-SA" dirty="0">
                <a:solidFill>
                  <a:schemeClr val="hlink"/>
                </a:solidFill>
              </a:rPr>
              <a:t>يستخدم تقييم المخاطر لاتخاذ قرارات تجاه الأخطار ذات الأهمية للمنظمة، وفيما إذا </a:t>
            </a:r>
            <a:r>
              <a:rPr lang="ar-SA" dirty="0" smtClean="0">
                <a:solidFill>
                  <a:schemeClr val="hlink"/>
                </a:solidFill>
              </a:rPr>
              <a:t>كانت </a:t>
            </a:r>
            <a:r>
              <a:rPr lang="ar-SA" dirty="0">
                <a:solidFill>
                  <a:schemeClr val="hlink"/>
                </a:solidFill>
              </a:rPr>
              <a:t>المخاطر يجب </a:t>
            </a:r>
            <a:r>
              <a:rPr lang="ar-SA" dirty="0" smtClean="0">
                <a:solidFill>
                  <a:schemeClr val="hlink"/>
                </a:solidFill>
              </a:rPr>
              <a:t>قبولها </a:t>
            </a:r>
            <a:r>
              <a:rPr lang="ar-SA" dirty="0">
                <a:solidFill>
                  <a:schemeClr val="hlink"/>
                </a:solidFill>
              </a:rPr>
              <a:t>أو </a:t>
            </a:r>
            <a:r>
              <a:rPr lang="ar-SA" dirty="0" smtClean="0">
                <a:solidFill>
                  <a:schemeClr val="hlink"/>
                </a:solidFill>
              </a:rPr>
              <a:t>معالجتها.</a:t>
            </a:r>
            <a:endParaRPr lang="en-US" dirty="0">
              <a:solidFill>
                <a:schemeClr val="hlink"/>
              </a:solidFill>
            </a:endParaRPr>
          </a:p>
        </p:txBody>
      </p:sp>
      <p:sp>
        <p:nvSpPr>
          <p:cNvPr id="21506" name="Rectangle 2"/>
          <p:cNvSpPr>
            <a:spLocks noGrp="1" noChangeArrowheads="1"/>
          </p:cNvSpPr>
          <p:nvPr>
            <p:ph type="title"/>
          </p:nvPr>
        </p:nvSpPr>
        <p:spPr/>
        <p:txBody>
          <a:bodyPr/>
          <a:lstStyle/>
          <a:p>
            <a:pPr algn="ctr"/>
            <a:r>
              <a:rPr lang="ar-SA" b="1" dirty="0"/>
              <a:t>تقييم المخاطر</a:t>
            </a:r>
            <a:r>
              <a:rPr lang="ar-SA" dirty="0"/>
              <a:t> </a:t>
            </a:r>
            <a:endParaRPr lang="en-US" dirty="0"/>
          </a:p>
        </p:txBody>
      </p:sp>
    </p:spTree>
    <p:extLst>
      <p:ext uri="{BB962C8B-B14F-4D97-AF65-F5344CB8AC3E}">
        <p14:creationId xmlns:p14="http://schemas.microsoft.com/office/powerpoint/2010/main" val="2472725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7"/>
          <p:cNvSpPr>
            <a:spLocks noGrp="1"/>
          </p:cNvSpPr>
          <p:nvPr>
            <p:ph type="sldNum" sz="quarter" idx="12"/>
          </p:nvPr>
        </p:nvSpPr>
        <p:spPr/>
        <p:txBody>
          <a:bodyPr/>
          <a:lstStyle/>
          <a:p>
            <a:pPr>
              <a:defRPr/>
            </a:pPr>
            <a:fld id="{B812F58F-0A47-4E03-B0B2-C1EBA7715092}" type="slidenum">
              <a:rPr lang="en-US"/>
              <a:pPr>
                <a:defRPr/>
              </a:pPr>
              <a:t>52</a:t>
            </a:fld>
            <a:endParaRPr lang="en-US"/>
          </a:p>
        </p:txBody>
      </p:sp>
      <p:sp>
        <p:nvSpPr>
          <p:cNvPr id="576514"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مــــــــــصادر الـــــــــمـخـاطـرة واللايــــــقـين في الإنتاج الـــــــزراعي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0420" name="Rectangle 3"/>
          <p:cNvSpPr>
            <a:spLocks noGrp="1"/>
          </p:cNvSpPr>
          <p:nvPr>
            <p:ph type="body" idx="1"/>
          </p:nvPr>
        </p:nvSpPr>
        <p:spPr>
          <a:xfrm>
            <a:off x="609600" y="1481138"/>
            <a:ext cx="8077200" cy="2100262"/>
          </a:xfrm>
        </p:spPr>
        <p:txBody>
          <a:bodyPr/>
          <a:lstStyle/>
          <a:p>
            <a:pPr algn="r" rtl="1">
              <a:lnSpc>
                <a:spcPct val="90000"/>
              </a:lnSpc>
              <a:buFont typeface="Wingdings 3" pitchFamily="18" charset="2"/>
              <a:buNone/>
            </a:pPr>
            <a:r>
              <a:rPr lang="ar-SA" b="1" smtClean="0"/>
              <a:t>الـــــــمخاطر الإنتاجية </a:t>
            </a:r>
            <a:r>
              <a:rPr lang="en-US" b="1" i="1" smtClean="0">
                <a:cs typeface="Arial" charset="0"/>
              </a:rPr>
              <a:t>Production Risk</a:t>
            </a:r>
            <a:r>
              <a:rPr lang="en-US" smtClean="0"/>
              <a:t> </a:t>
            </a:r>
            <a:endParaRPr lang="ar-SA" smtClean="0"/>
          </a:p>
          <a:p>
            <a:pPr algn="r" rtl="1">
              <a:lnSpc>
                <a:spcPct val="90000"/>
              </a:lnSpc>
              <a:buFont typeface="Wingdings 3" pitchFamily="18" charset="2"/>
              <a:buNone/>
            </a:pPr>
            <a:r>
              <a:rPr lang="ar-SA" smtClean="0"/>
              <a:t>  </a:t>
            </a:r>
            <a:r>
              <a:rPr lang="ar-SA" sz="2400" smtClean="0"/>
              <a:t>تحت ظروف المعرفة التامة والإفتراض بوجود معرفة بالمستقبل، نجد أن العلاقة بين الإنتاج ومدخلات الإنتاج معروفة معرفة كاملة من خلال مايعرف بدالة الإنتاج </a:t>
            </a:r>
            <a:r>
              <a:rPr lang="en-US" sz="2400" i="1" smtClean="0">
                <a:cs typeface="Arial" charset="0"/>
              </a:rPr>
              <a:t>Production</a:t>
            </a:r>
            <a:r>
              <a:rPr lang="en-US" sz="2400" smtClean="0">
                <a:cs typeface="Arial" charset="0"/>
              </a:rPr>
              <a:t> </a:t>
            </a:r>
            <a:r>
              <a:rPr lang="en-US" sz="2400" i="1" smtClean="0">
                <a:cs typeface="Arial" charset="0"/>
              </a:rPr>
              <a:t>Function</a:t>
            </a:r>
            <a:r>
              <a:rPr lang="ar-SA" sz="2400" smtClean="0"/>
              <a:t> والتي تحدد أكبر كمية من الإنتاج يمكن الوصول اليها باستخدام حزمة محدودة من عناصر الإنتاج.</a:t>
            </a:r>
            <a:r>
              <a:rPr lang="en-US" smtClean="0"/>
              <a:t> </a:t>
            </a:r>
          </a:p>
        </p:txBody>
      </p:sp>
      <p:grpSp>
        <p:nvGrpSpPr>
          <p:cNvPr id="60421" name="Group 42"/>
          <p:cNvGrpSpPr>
            <a:grpSpLocks noChangeAspect="1"/>
          </p:cNvGrpSpPr>
          <p:nvPr/>
        </p:nvGrpSpPr>
        <p:grpSpPr bwMode="auto">
          <a:xfrm>
            <a:off x="1981200" y="3581400"/>
            <a:ext cx="5257800" cy="2628900"/>
            <a:chOff x="1826" y="2160"/>
            <a:chExt cx="8280" cy="4140"/>
          </a:xfrm>
        </p:grpSpPr>
        <p:sp>
          <p:nvSpPr>
            <p:cNvPr id="60422" name="AutoShape 43"/>
            <p:cNvSpPr>
              <a:spLocks noChangeAspect="1" noChangeArrowheads="1"/>
            </p:cNvSpPr>
            <p:nvPr/>
          </p:nvSpPr>
          <p:spPr bwMode="auto">
            <a:xfrm>
              <a:off x="1826" y="2160"/>
              <a:ext cx="8280" cy="4140"/>
            </a:xfrm>
            <a:prstGeom prst="rect">
              <a:avLst/>
            </a:prstGeom>
            <a:noFill/>
            <a:ln w="9525">
              <a:solidFill>
                <a:srgbClr val="000000"/>
              </a:solidFill>
              <a:miter lim="800000"/>
              <a:headEnd/>
              <a:tailEnd/>
            </a:ln>
          </p:spPr>
          <p:txBody>
            <a:bodyPr/>
            <a:lstStyle/>
            <a:p>
              <a:endParaRPr lang="ar-SA"/>
            </a:p>
          </p:txBody>
        </p:sp>
        <p:sp>
          <p:nvSpPr>
            <p:cNvPr id="60423" name="Line 44"/>
            <p:cNvSpPr>
              <a:spLocks noChangeShapeType="1"/>
            </p:cNvSpPr>
            <p:nvPr/>
          </p:nvSpPr>
          <p:spPr bwMode="auto">
            <a:xfrm>
              <a:off x="2726" y="2160"/>
              <a:ext cx="1" cy="3600"/>
            </a:xfrm>
            <a:prstGeom prst="line">
              <a:avLst/>
            </a:prstGeom>
            <a:noFill/>
            <a:ln w="22225">
              <a:solidFill>
                <a:srgbClr val="000000"/>
              </a:solidFill>
              <a:round/>
              <a:headEnd/>
              <a:tailEnd/>
            </a:ln>
          </p:spPr>
          <p:txBody>
            <a:bodyPr/>
            <a:lstStyle/>
            <a:p>
              <a:endParaRPr lang="en-US"/>
            </a:p>
          </p:txBody>
        </p:sp>
        <p:sp>
          <p:nvSpPr>
            <p:cNvPr id="60424" name="Line 45"/>
            <p:cNvSpPr>
              <a:spLocks noChangeShapeType="1"/>
            </p:cNvSpPr>
            <p:nvPr/>
          </p:nvSpPr>
          <p:spPr bwMode="auto">
            <a:xfrm>
              <a:off x="2726" y="5760"/>
              <a:ext cx="5220" cy="0"/>
            </a:xfrm>
            <a:prstGeom prst="line">
              <a:avLst/>
            </a:prstGeom>
            <a:noFill/>
            <a:ln w="22225">
              <a:solidFill>
                <a:srgbClr val="000000"/>
              </a:solidFill>
              <a:round/>
              <a:headEnd/>
              <a:tailEnd/>
            </a:ln>
          </p:spPr>
          <p:txBody>
            <a:bodyPr/>
            <a:lstStyle/>
            <a:p>
              <a:endParaRPr lang="en-US"/>
            </a:p>
          </p:txBody>
        </p:sp>
        <p:cxnSp>
          <p:nvCxnSpPr>
            <p:cNvPr id="60425" name="AutoShape 46"/>
            <p:cNvCxnSpPr>
              <a:cxnSpLocks noChangeShapeType="1"/>
            </p:cNvCxnSpPr>
            <p:nvPr/>
          </p:nvCxnSpPr>
          <p:spPr bwMode="auto">
            <a:xfrm rot="10800000" flipV="1">
              <a:off x="2726" y="2340"/>
              <a:ext cx="4140" cy="3420"/>
            </a:xfrm>
            <a:prstGeom prst="curvedConnector3">
              <a:avLst>
                <a:gd name="adj1" fmla="val 48546"/>
              </a:avLst>
            </a:prstGeom>
            <a:noFill/>
            <a:ln w="19050">
              <a:solidFill>
                <a:srgbClr val="800000"/>
              </a:solidFill>
              <a:round/>
              <a:headEnd/>
              <a:tailEnd/>
            </a:ln>
          </p:spPr>
        </p:cxnSp>
        <p:sp>
          <p:nvSpPr>
            <p:cNvPr id="60426" name="Line 47"/>
            <p:cNvSpPr>
              <a:spLocks noChangeShapeType="1"/>
            </p:cNvSpPr>
            <p:nvPr/>
          </p:nvSpPr>
          <p:spPr bwMode="auto">
            <a:xfrm>
              <a:off x="2726" y="4860"/>
              <a:ext cx="1800" cy="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60427" name="Line 48"/>
            <p:cNvSpPr>
              <a:spLocks noChangeShapeType="1"/>
            </p:cNvSpPr>
            <p:nvPr/>
          </p:nvSpPr>
          <p:spPr bwMode="auto">
            <a:xfrm>
              <a:off x="4526" y="4860"/>
              <a:ext cx="0" cy="900"/>
            </a:xfrm>
            <a:prstGeom prst="line">
              <a:avLst/>
            </a:prstGeom>
            <a:noFill/>
            <a:ln w="9525" cap="rnd">
              <a:solidFill>
                <a:srgbClr val="000000"/>
              </a:solidFill>
              <a:prstDash val="sysDot"/>
              <a:round/>
              <a:headEnd/>
              <a:tailEnd/>
            </a:ln>
          </p:spPr>
          <p:txBody>
            <a:bodyPr/>
            <a:lstStyle/>
            <a:p>
              <a:endParaRPr lang="en-US"/>
            </a:p>
          </p:txBody>
        </p:sp>
        <p:sp>
          <p:nvSpPr>
            <p:cNvPr id="60428" name="Line 49"/>
            <p:cNvSpPr>
              <a:spLocks noChangeShapeType="1"/>
            </p:cNvSpPr>
            <p:nvPr/>
          </p:nvSpPr>
          <p:spPr bwMode="auto">
            <a:xfrm>
              <a:off x="2726" y="3780"/>
              <a:ext cx="2160" cy="1"/>
            </a:xfrm>
            <a:prstGeom prst="line">
              <a:avLst/>
            </a:prstGeom>
            <a:noFill/>
            <a:ln w="9525">
              <a:solidFill>
                <a:srgbClr val="000000"/>
              </a:solidFill>
              <a:prstDash val="lgDashDot"/>
              <a:round/>
              <a:headEnd type="oval" w="med" len="med"/>
              <a:tailEnd type="oval" w="med" len="med"/>
            </a:ln>
          </p:spPr>
          <p:txBody>
            <a:bodyPr/>
            <a:lstStyle/>
            <a:p>
              <a:endParaRPr lang="en-US"/>
            </a:p>
          </p:txBody>
        </p:sp>
        <p:sp>
          <p:nvSpPr>
            <p:cNvPr id="60429" name="Line 50"/>
            <p:cNvSpPr>
              <a:spLocks noChangeShapeType="1"/>
            </p:cNvSpPr>
            <p:nvPr/>
          </p:nvSpPr>
          <p:spPr bwMode="auto">
            <a:xfrm>
              <a:off x="4886" y="3780"/>
              <a:ext cx="0" cy="1980"/>
            </a:xfrm>
            <a:prstGeom prst="line">
              <a:avLst/>
            </a:prstGeom>
            <a:noFill/>
            <a:ln w="9525">
              <a:solidFill>
                <a:srgbClr val="000000"/>
              </a:solidFill>
              <a:prstDash val="lgDashDot"/>
              <a:round/>
              <a:headEnd/>
              <a:tailEnd/>
            </a:ln>
          </p:spPr>
          <p:txBody>
            <a:bodyPr/>
            <a:lstStyle/>
            <a:p>
              <a:endParaRPr lang="en-US"/>
            </a:p>
          </p:txBody>
        </p:sp>
        <p:sp>
          <p:nvSpPr>
            <p:cNvPr id="60430" name="Line 51"/>
            <p:cNvSpPr>
              <a:spLocks noChangeShapeType="1"/>
            </p:cNvSpPr>
            <p:nvPr/>
          </p:nvSpPr>
          <p:spPr bwMode="auto">
            <a:xfrm>
              <a:off x="2726" y="2340"/>
              <a:ext cx="3780" cy="0"/>
            </a:xfrm>
            <a:prstGeom prst="line">
              <a:avLst/>
            </a:prstGeom>
            <a:noFill/>
            <a:ln w="9525">
              <a:solidFill>
                <a:srgbClr val="000000"/>
              </a:solidFill>
              <a:prstDash val="dash"/>
              <a:round/>
              <a:headEnd type="oval" w="med" len="med"/>
              <a:tailEnd type="oval" w="med" len="med"/>
            </a:ln>
          </p:spPr>
          <p:txBody>
            <a:bodyPr/>
            <a:lstStyle/>
            <a:p>
              <a:endParaRPr lang="en-US"/>
            </a:p>
          </p:txBody>
        </p:sp>
        <p:sp>
          <p:nvSpPr>
            <p:cNvPr id="60431" name="Line 52"/>
            <p:cNvSpPr>
              <a:spLocks noChangeShapeType="1"/>
            </p:cNvSpPr>
            <p:nvPr/>
          </p:nvSpPr>
          <p:spPr bwMode="auto">
            <a:xfrm>
              <a:off x="6506" y="2340"/>
              <a:ext cx="0" cy="3420"/>
            </a:xfrm>
            <a:prstGeom prst="line">
              <a:avLst/>
            </a:prstGeom>
            <a:noFill/>
            <a:ln w="9525">
              <a:solidFill>
                <a:srgbClr val="000000"/>
              </a:solidFill>
              <a:prstDash val="dash"/>
              <a:round/>
              <a:headEnd/>
              <a:tailEnd/>
            </a:ln>
          </p:spPr>
          <p:txBody>
            <a:bodyPr/>
            <a:lstStyle/>
            <a:p>
              <a:endParaRPr lang="en-US"/>
            </a:p>
          </p:txBody>
        </p:sp>
        <p:sp>
          <p:nvSpPr>
            <p:cNvPr id="60432" name="Text Box 53"/>
            <p:cNvSpPr txBox="1">
              <a:spLocks noChangeArrowheads="1"/>
            </p:cNvSpPr>
            <p:nvPr/>
          </p:nvSpPr>
          <p:spPr bwMode="auto">
            <a:xfrm>
              <a:off x="4166" y="5940"/>
              <a:ext cx="1980" cy="360"/>
            </a:xfrm>
            <a:prstGeom prst="rect">
              <a:avLst/>
            </a:prstGeom>
            <a:noFill/>
            <a:ln w="9525">
              <a:noFill/>
              <a:miter lim="800000"/>
              <a:headEnd/>
              <a:tailEnd/>
            </a:ln>
          </p:spPr>
          <p:txBody>
            <a:bodyPr/>
            <a:lstStyle/>
            <a:p>
              <a:pPr algn="r" rtl="1"/>
              <a:r>
                <a:rPr lang="ar-SA" sz="1000" b="1">
                  <a:latin typeface="Times New Roman" pitchFamily="18" charset="0"/>
                  <a:cs typeface="Times New Roman" pitchFamily="18" charset="0"/>
                </a:rPr>
                <a:t>وحدات المدخلات (سماد)</a:t>
              </a:r>
              <a:endParaRPr lang="en-US"/>
            </a:p>
          </p:txBody>
        </p:sp>
        <p:sp>
          <p:nvSpPr>
            <p:cNvPr id="60433" name="Text Box 54"/>
            <p:cNvSpPr txBox="1">
              <a:spLocks noChangeArrowheads="1"/>
            </p:cNvSpPr>
            <p:nvPr/>
          </p:nvSpPr>
          <p:spPr bwMode="auto">
            <a:xfrm>
              <a:off x="4166" y="576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r>
                <a:rPr lang="ar-SA" sz="800" baseline="30000">
                  <a:latin typeface="Times New Roman" pitchFamily="18" charset="0"/>
                </a:rPr>
                <a:t>1</a:t>
              </a:r>
              <a:endParaRPr lang="en-US"/>
            </a:p>
          </p:txBody>
        </p:sp>
        <p:sp>
          <p:nvSpPr>
            <p:cNvPr id="60434" name="Text Box 55"/>
            <p:cNvSpPr txBox="1">
              <a:spLocks noChangeArrowheads="1"/>
            </p:cNvSpPr>
            <p:nvPr/>
          </p:nvSpPr>
          <p:spPr bwMode="auto">
            <a:xfrm>
              <a:off x="4706" y="576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r>
                <a:rPr lang="ar-SA" sz="800" baseline="30000">
                  <a:latin typeface="Times New Roman" pitchFamily="18" charset="0"/>
                </a:rPr>
                <a:t>2</a:t>
              </a:r>
              <a:endParaRPr lang="en-US"/>
            </a:p>
          </p:txBody>
        </p:sp>
        <p:sp>
          <p:nvSpPr>
            <p:cNvPr id="60435" name="Text Box 56"/>
            <p:cNvSpPr txBox="1">
              <a:spLocks noChangeArrowheads="1"/>
            </p:cNvSpPr>
            <p:nvPr/>
          </p:nvSpPr>
          <p:spPr bwMode="auto">
            <a:xfrm>
              <a:off x="6146" y="576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r>
                <a:rPr lang="ar-SA" sz="800" baseline="30000">
                  <a:latin typeface="Times New Roman" pitchFamily="18" charset="0"/>
                  <a:cs typeface="Times New Roman" pitchFamily="18" charset="0"/>
                </a:rPr>
                <a:t>ن</a:t>
              </a:r>
              <a:endParaRPr lang="en-US"/>
            </a:p>
          </p:txBody>
        </p:sp>
        <p:sp>
          <p:nvSpPr>
            <p:cNvPr id="60436" name="Text Box 57"/>
            <p:cNvSpPr txBox="1">
              <a:spLocks noChangeArrowheads="1"/>
            </p:cNvSpPr>
            <p:nvPr/>
          </p:nvSpPr>
          <p:spPr bwMode="auto">
            <a:xfrm>
              <a:off x="2186" y="468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ص</a:t>
              </a:r>
              <a:r>
                <a:rPr lang="ar-SA" sz="800" baseline="30000">
                  <a:latin typeface="Times New Roman" pitchFamily="18" charset="0"/>
                </a:rPr>
                <a:t>1</a:t>
              </a:r>
              <a:endParaRPr lang="en-US"/>
            </a:p>
          </p:txBody>
        </p:sp>
        <p:sp>
          <p:nvSpPr>
            <p:cNvPr id="60437" name="Text Box 58"/>
            <p:cNvSpPr txBox="1">
              <a:spLocks noChangeArrowheads="1"/>
            </p:cNvSpPr>
            <p:nvPr/>
          </p:nvSpPr>
          <p:spPr bwMode="auto">
            <a:xfrm>
              <a:off x="2186" y="360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ص</a:t>
              </a:r>
              <a:r>
                <a:rPr lang="ar-SA" sz="800" baseline="30000">
                  <a:latin typeface="Times New Roman" pitchFamily="18" charset="0"/>
                </a:rPr>
                <a:t>2</a:t>
              </a:r>
              <a:endParaRPr lang="en-US"/>
            </a:p>
          </p:txBody>
        </p:sp>
        <p:sp>
          <p:nvSpPr>
            <p:cNvPr id="60438" name="Text Box 59"/>
            <p:cNvSpPr txBox="1">
              <a:spLocks noChangeArrowheads="1"/>
            </p:cNvSpPr>
            <p:nvPr/>
          </p:nvSpPr>
          <p:spPr bwMode="auto">
            <a:xfrm>
              <a:off x="2186" y="2160"/>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ص</a:t>
              </a:r>
              <a:r>
                <a:rPr lang="ar-SA" sz="800" baseline="30000">
                  <a:latin typeface="Times New Roman" pitchFamily="18" charset="0"/>
                  <a:cs typeface="Times New Roman" pitchFamily="18" charset="0"/>
                </a:rPr>
                <a:t>ن</a:t>
              </a:r>
              <a:endParaRPr lang="en-US"/>
            </a:p>
          </p:txBody>
        </p:sp>
        <p:sp>
          <p:nvSpPr>
            <p:cNvPr id="60439" name="Text Box 60"/>
            <p:cNvSpPr txBox="1">
              <a:spLocks noChangeArrowheads="1"/>
            </p:cNvSpPr>
            <p:nvPr/>
          </p:nvSpPr>
          <p:spPr bwMode="auto">
            <a:xfrm>
              <a:off x="2006" y="2880"/>
              <a:ext cx="540" cy="1440"/>
            </a:xfrm>
            <a:prstGeom prst="rect">
              <a:avLst/>
            </a:prstGeom>
            <a:noFill/>
            <a:ln w="9525">
              <a:noFill/>
              <a:miter lim="800000"/>
              <a:headEnd/>
              <a:tailEnd/>
            </a:ln>
          </p:spPr>
          <p:txBody>
            <a:bodyPr/>
            <a:lstStyle/>
            <a:p>
              <a:pPr algn="r" rtl="1"/>
              <a:r>
                <a:rPr lang="ar-SA" sz="1000" b="1">
                  <a:latin typeface="Times New Roman" pitchFamily="18" charset="0"/>
                  <a:cs typeface="Times New Roman" pitchFamily="18" charset="0"/>
                </a:rPr>
                <a:t>الإنتاج الإجمالي</a:t>
              </a:r>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649A0D87-9B76-49AC-B34A-206856666400}" type="slidenum">
              <a:rPr lang="en-US"/>
              <a:pPr>
                <a:defRPr/>
              </a:pPr>
              <a:t>53</a:t>
            </a:fld>
            <a:endParaRPr lang="en-US"/>
          </a:p>
        </p:txBody>
      </p:sp>
      <p:sp>
        <p:nvSpPr>
          <p:cNvPr id="578562"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مــــــــــصادر الـــــــــمـخـاطـرة واللايــــــقـين في الإنتاج الـــــــزراعي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1444" name="Rectangle 3"/>
          <p:cNvSpPr>
            <a:spLocks noGrp="1"/>
          </p:cNvSpPr>
          <p:nvPr>
            <p:ph type="body" idx="1"/>
          </p:nvPr>
        </p:nvSpPr>
        <p:spPr>
          <a:xfrm>
            <a:off x="609600" y="1481138"/>
            <a:ext cx="8077200" cy="4310062"/>
          </a:xfrm>
        </p:spPr>
        <p:txBody>
          <a:bodyPr/>
          <a:lstStyle/>
          <a:p>
            <a:pPr algn="r" rtl="1">
              <a:lnSpc>
                <a:spcPct val="90000"/>
              </a:lnSpc>
              <a:buFont typeface="Wingdings 3" pitchFamily="18" charset="2"/>
              <a:buNone/>
            </a:pPr>
            <a:r>
              <a:rPr lang="ar-SA" smtClean="0"/>
              <a:t>غير أنه في الواقع يمكن تقسيم دالة الإنتاج </a:t>
            </a:r>
            <a:r>
              <a:rPr lang="en-US" i="1" smtClean="0">
                <a:cs typeface="Arial" charset="0"/>
              </a:rPr>
              <a:t>Production Function</a:t>
            </a:r>
            <a:r>
              <a:rPr lang="en-US" smtClean="0">
                <a:cs typeface="Arial" charset="0"/>
              </a:rPr>
              <a:t> </a:t>
            </a:r>
            <a:r>
              <a:rPr lang="ar-SA" smtClean="0"/>
              <a:t>وبالتحديد عناصر الإنتاج الى نوعين:</a:t>
            </a:r>
          </a:p>
          <a:p>
            <a:pPr algn="r" rtl="1">
              <a:lnSpc>
                <a:spcPct val="90000"/>
              </a:lnSpc>
              <a:buFont typeface="Wingdings 3" pitchFamily="18" charset="2"/>
              <a:buNone/>
            </a:pPr>
            <a:r>
              <a:rPr lang="ar-SA" smtClean="0"/>
              <a:t>1. عناصر الإنتاج التي يمكن التحكم فيها وتحت سيطرة المزارع ولا تحتوي على أي مخاطرة </a:t>
            </a:r>
            <a:r>
              <a:rPr lang="en-US" i="1" smtClean="0">
                <a:cs typeface="Arial" charset="0"/>
              </a:rPr>
              <a:t>Risk</a:t>
            </a:r>
            <a:r>
              <a:rPr lang="ar-SA" smtClean="0"/>
              <a:t>، ومن أمثلة تلك المدخلات: المساحة المزرعية وكمية البذور وكمية مياه الري والأسمدة وغيرها حيث إن المزارع يستطيع أن يتحكم في مثل تلك المدخلات</a:t>
            </a:r>
            <a:r>
              <a:rPr lang="en-US" smtClean="0"/>
              <a:t> </a:t>
            </a:r>
            <a:r>
              <a:rPr lang="ar-SA" smtClean="0"/>
              <a:t>.</a:t>
            </a:r>
          </a:p>
          <a:p>
            <a:pPr algn="r" rtl="1">
              <a:lnSpc>
                <a:spcPct val="90000"/>
              </a:lnSpc>
              <a:buFont typeface="Wingdings 3" pitchFamily="18" charset="2"/>
              <a:buNone/>
            </a:pPr>
            <a:r>
              <a:rPr lang="ar-SA" smtClean="0"/>
              <a:t>2. عناصر الإنتاج أو مدخلات لايمكن التحكم فيها وتحديدها من قبل المزارع مثل الظروف الجوية (كمية الأمطار والرياح ودرجات الحرارة وغيرها) وكذلك الأصول الوراثية في المحاصيل والحيوانات المنتجة للألبان واللحوم وغيرها. وهي عوامل تحكمها عناصر خارجة عن إرادة المزارع وسيطرته.</a:t>
            </a:r>
            <a:r>
              <a:rPr lang="en-US"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7"/>
          <p:cNvSpPr>
            <a:spLocks noGrp="1"/>
          </p:cNvSpPr>
          <p:nvPr>
            <p:ph type="sldNum" sz="quarter" idx="12"/>
          </p:nvPr>
        </p:nvSpPr>
        <p:spPr/>
        <p:txBody>
          <a:bodyPr/>
          <a:lstStyle/>
          <a:p>
            <a:pPr>
              <a:defRPr/>
            </a:pPr>
            <a:fld id="{3F19C5F0-DF84-433E-B959-565D1843964A}" type="slidenum">
              <a:rPr lang="en-US"/>
              <a:pPr>
                <a:defRPr/>
              </a:pPr>
              <a:t>54</a:t>
            </a:fld>
            <a:endParaRPr lang="en-US"/>
          </a:p>
        </p:txBody>
      </p:sp>
      <p:sp>
        <p:nvSpPr>
          <p:cNvPr id="580610"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مــــــــــصادر الـــــــــمـخـاطـرة واللايــــــقـين في الإنتاج الـــــــزراعي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2468" name="Rectangle 3"/>
          <p:cNvSpPr>
            <a:spLocks noGrp="1"/>
          </p:cNvSpPr>
          <p:nvPr>
            <p:ph type="body" idx="1"/>
          </p:nvPr>
        </p:nvSpPr>
        <p:spPr>
          <a:xfrm>
            <a:off x="5486400" y="1447801"/>
            <a:ext cx="3200400" cy="4038600"/>
          </a:xfrm>
        </p:spPr>
        <p:txBody>
          <a:bodyPr/>
          <a:lstStyle/>
          <a:p>
            <a:pPr algn="just" rtl="1"/>
            <a:r>
              <a:rPr lang="ar-SA" sz="2000" dirty="0" smtClean="0"/>
              <a:t>ينتج عن ذلك أن هناك دالة إنتاج متعددة تحت ظروف المخاطرة واللايقين نظراً للمجموعة الثانية من مدخلات الإنتاج فإن الإنتاج المتوقع متعدد بتعدد التوقعات التي تحكم المجموعة التي تخرج عن سيطرة المزارع. وهي المصدر الأول للمخاطرة واللايقين في الإنتاج الزراعي كما هو موضح في الشكل التالي  الذي يبين علاقة دالة الإنتاج مع معدلات مختلفة من الامطار</a:t>
            </a:r>
            <a:r>
              <a:rPr lang="en-US" sz="2400" dirty="0" smtClean="0"/>
              <a:t> </a:t>
            </a:r>
          </a:p>
        </p:txBody>
      </p:sp>
      <p:grpSp>
        <p:nvGrpSpPr>
          <p:cNvPr id="62469" name="Group 4"/>
          <p:cNvGrpSpPr>
            <a:grpSpLocks noChangeAspect="1"/>
          </p:cNvGrpSpPr>
          <p:nvPr/>
        </p:nvGrpSpPr>
        <p:grpSpPr bwMode="auto">
          <a:xfrm>
            <a:off x="228600" y="1676400"/>
            <a:ext cx="5257800" cy="3162300"/>
            <a:chOff x="1826" y="1168"/>
            <a:chExt cx="8280" cy="5940"/>
          </a:xfrm>
        </p:grpSpPr>
        <p:sp>
          <p:nvSpPr>
            <p:cNvPr id="62470" name="AutoShape 5"/>
            <p:cNvSpPr>
              <a:spLocks noChangeAspect="1" noChangeArrowheads="1"/>
            </p:cNvSpPr>
            <p:nvPr/>
          </p:nvSpPr>
          <p:spPr bwMode="auto">
            <a:xfrm>
              <a:off x="1826" y="1168"/>
              <a:ext cx="8280" cy="5940"/>
            </a:xfrm>
            <a:prstGeom prst="rect">
              <a:avLst/>
            </a:prstGeom>
            <a:noFill/>
            <a:ln w="9525">
              <a:solidFill>
                <a:srgbClr val="000000"/>
              </a:solidFill>
              <a:miter lim="800000"/>
              <a:headEnd/>
              <a:tailEnd/>
            </a:ln>
          </p:spPr>
          <p:txBody>
            <a:bodyPr/>
            <a:lstStyle/>
            <a:p>
              <a:endParaRPr lang="ar-SA"/>
            </a:p>
          </p:txBody>
        </p:sp>
        <p:sp>
          <p:nvSpPr>
            <p:cNvPr id="62471" name="Line 6"/>
            <p:cNvSpPr>
              <a:spLocks noChangeShapeType="1"/>
            </p:cNvSpPr>
            <p:nvPr/>
          </p:nvSpPr>
          <p:spPr bwMode="auto">
            <a:xfrm>
              <a:off x="2726" y="1168"/>
              <a:ext cx="1" cy="4500"/>
            </a:xfrm>
            <a:prstGeom prst="line">
              <a:avLst/>
            </a:prstGeom>
            <a:noFill/>
            <a:ln w="22225">
              <a:solidFill>
                <a:srgbClr val="000000"/>
              </a:solidFill>
              <a:round/>
              <a:headEnd type="triangle" w="med" len="med"/>
              <a:tailEnd/>
            </a:ln>
          </p:spPr>
          <p:txBody>
            <a:bodyPr/>
            <a:lstStyle/>
            <a:p>
              <a:endParaRPr lang="en-US"/>
            </a:p>
          </p:txBody>
        </p:sp>
        <p:sp>
          <p:nvSpPr>
            <p:cNvPr id="62472" name="Line 7"/>
            <p:cNvSpPr>
              <a:spLocks noChangeShapeType="1"/>
            </p:cNvSpPr>
            <p:nvPr/>
          </p:nvSpPr>
          <p:spPr bwMode="auto">
            <a:xfrm>
              <a:off x="2726" y="5668"/>
              <a:ext cx="5220" cy="1"/>
            </a:xfrm>
            <a:prstGeom prst="line">
              <a:avLst/>
            </a:prstGeom>
            <a:noFill/>
            <a:ln w="22225">
              <a:solidFill>
                <a:srgbClr val="000000"/>
              </a:solidFill>
              <a:round/>
              <a:headEnd/>
              <a:tailEnd type="triangle" w="med" len="med"/>
            </a:ln>
          </p:spPr>
          <p:txBody>
            <a:bodyPr/>
            <a:lstStyle/>
            <a:p>
              <a:endParaRPr lang="en-US"/>
            </a:p>
          </p:txBody>
        </p:sp>
        <p:sp>
          <p:nvSpPr>
            <p:cNvPr id="62473" name="Line 8"/>
            <p:cNvSpPr>
              <a:spLocks noChangeShapeType="1"/>
            </p:cNvSpPr>
            <p:nvPr/>
          </p:nvSpPr>
          <p:spPr bwMode="auto">
            <a:xfrm>
              <a:off x="4886" y="1708"/>
              <a:ext cx="1" cy="3960"/>
            </a:xfrm>
            <a:prstGeom prst="line">
              <a:avLst/>
            </a:prstGeom>
            <a:noFill/>
            <a:ln w="9525">
              <a:solidFill>
                <a:srgbClr val="000000"/>
              </a:solidFill>
              <a:prstDash val="lgDashDot"/>
              <a:round/>
              <a:headEnd type="oval" w="med" len="med"/>
              <a:tailEnd type="oval" w="med" len="med"/>
            </a:ln>
          </p:spPr>
          <p:txBody>
            <a:bodyPr/>
            <a:lstStyle/>
            <a:p>
              <a:endParaRPr lang="en-US"/>
            </a:p>
          </p:txBody>
        </p:sp>
        <p:sp>
          <p:nvSpPr>
            <p:cNvPr id="62474" name="Line 9"/>
            <p:cNvSpPr>
              <a:spLocks noChangeShapeType="1"/>
            </p:cNvSpPr>
            <p:nvPr/>
          </p:nvSpPr>
          <p:spPr bwMode="auto">
            <a:xfrm>
              <a:off x="2726" y="1528"/>
              <a:ext cx="3060" cy="1"/>
            </a:xfrm>
            <a:prstGeom prst="line">
              <a:avLst/>
            </a:prstGeom>
            <a:noFill/>
            <a:ln w="9525">
              <a:solidFill>
                <a:srgbClr val="000000"/>
              </a:solidFill>
              <a:prstDash val="dash"/>
              <a:round/>
              <a:headEnd type="oval" w="med" len="med"/>
              <a:tailEnd type="oval" w="med" len="med"/>
            </a:ln>
          </p:spPr>
          <p:txBody>
            <a:bodyPr/>
            <a:lstStyle/>
            <a:p>
              <a:endParaRPr lang="en-US"/>
            </a:p>
          </p:txBody>
        </p:sp>
        <p:sp>
          <p:nvSpPr>
            <p:cNvPr id="62476" name="Text Box 11"/>
            <p:cNvSpPr txBox="1">
              <a:spLocks noChangeArrowheads="1"/>
            </p:cNvSpPr>
            <p:nvPr/>
          </p:nvSpPr>
          <p:spPr bwMode="auto">
            <a:xfrm>
              <a:off x="7406" y="5488"/>
              <a:ext cx="1980" cy="360"/>
            </a:xfrm>
            <a:prstGeom prst="rect">
              <a:avLst/>
            </a:prstGeom>
            <a:noFill/>
            <a:ln w="9525">
              <a:noFill/>
              <a:miter lim="800000"/>
              <a:headEnd/>
              <a:tailEnd/>
            </a:ln>
          </p:spPr>
          <p:txBody>
            <a:bodyPr/>
            <a:lstStyle/>
            <a:p>
              <a:r>
                <a:rPr lang="ar-SA" sz="1000" b="1">
                  <a:latin typeface="Times New Roman" pitchFamily="18" charset="0"/>
                  <a:cs typeface="Times New Roman" pitchFamily="18" charset="0"/>
                </a:rPr>
                <a:t>معدلات السماد</a:t>
              </a:r>
              <a:endParaRPr lang="en-US"/>
            </a:p>
          </p:txBody>
        </p:sp>
        <p:sp>
          <p:nvSpPr>
            <p:cNvPr id="62477" name="Text Box 12"/>
            <p:cNvSpPr txBox="1">
              <a:spLocks noChangeArrowheads="1"/>
            </p:cNvSpPr>
            <p:nvPr/>
          </p:nvSpPr>
          <p:spPr bwMode="auto">
            <a:xfrm>
              <a:off x="3176" y="5760"/>
              <a:ext cx="540" cy="360"/>
            </a:xfrm>
            <a:prstGeom prst="rect">
              <a:avLst/>
            </a:prstGeom>
            <a:noFill/>
            <a:ln w="9525">
              <a:noFill/>
              <a:miter lim="800000"/>
              <a:headEnd/>
              <a:tailEnd/>
            </a:ln>
          </p:spPr>
          <p:txBody>
            <a:bodyPr/>
            <a:lstStyle/>
            <a:p>
              <a:r>
                <a:rPr lang="ar-SA" sz="800" dirty="0">
                  <a:latin typeface="Times New Roman" pitchFamily="18" charset="0"/>
                  <a:cs typeface="Times New Roman" pitchFamily="18" charset="0"/>
                </a:rPr>
                <a:t>س</a:t>
              </a:r>
              <a:r>
                <a:rPr lang="ar-SA" sz="800" baseline="30000" dirty="0">
                  <a:latin typeface="Times New Roman" pitchFamily="18" charset="0"/>
                </a:rPr>
                <a:t>1</a:t>
              </a:r>
              <a:endParaRPr lang="en-US" dirty="0"/>
            </a:p>
          </p:txBody>
        </p:sp>
        <p:sp>
          <p:nvSpPr>
            <p:cNvPr id="62478" name="Text Box 13"/>
            <p:cNvSpPr txBox="1">
              <a:spLocks noChangeArrowheads="1"/>
            </p:cNvSpPr>
            <p:nvPr/>
          </p:nvSpPr>
          <p:spPr bwMode="auto">
            <a:xfrm>
              <a:off x="3772" y="5826"/>
              <a:ext cx="540" cy="360"/>
            </a:xfrm>
            <a:prstGeom prst="rect">
              <a:avLst/>
            </a:prstGeom>
            <a:noFill/>
            <a:ln w="9525">
              <a:noFill/>
              <a:miter lim="800000"/>
              <a:headEnd/>
              <a:tailEnd/>
            </a:ln>
          </p:spPr>
          <p:txBody>
            <a:bodyPr/>
            <a:lstStyle/>
            <a:p>
              <a:r>
                <a:rPr lang="ar-SA" sz="800" dirty="0">
                  <a:latin typeface="Times New Roman" pitchFamily="18" charset="0"/>
                  <a:cs typeface="Times New Roman" pitchFamily="18" charset="0"/>
                </a:rPr>
                <a:t>س</a:t>
              </a:r>
              <a:r>
                <a:rPr lang="ar-SA" sz="800" baseline="30000" dirty="0">
                  <a:latin typeface="Times New Roman" pitchFamily="18" charset="0"/>
                </a:rPr>
                <a:t>2</a:t>
              </a:r>
              <a:endParaRPr lang="en-US" dirty="0"/>
            </a:p>
          </p:txBody>
        </p:sp>
        <p:sp>
          <p:nvSpPr>
            <p:cNvPr id="62479" name="Text Box 14"/>
            <p:cNvSpPr txBox="1">
              <a:spLocks noChangeArrowheads="1"/>
            </p:cNvSpPr>
            <p:nvPr/>
          </p:nvSpPr>
          <p:spPr bwMode="auto">
            <a:xfrm>
              <a:off x="4616" y="5834"/>
              <a:ext cx="540" cy="360"/>
            </a:xfrm>
            <a:prstGeom prst="rect">
              <a:avLst/>
            </a:prstGeom>
            <a:noFill/>
            <a:ln w="9525">
              <a:noFill/>
              <a:miter lim="800000"/>
              <a:headEnd/>
              <a:tailEnd/>
            </a:ln>
          </p:spPr>
          <p:txBody>
            <a:bodyPr/>
            <a:lstStyle/>
            <a:p>
              <a:r>
                <a:rPr lang="ar-SA" sz="800" dirty="0">
                  <a:latin typeface="Times New Roman" pitchFamily="18" charset="0"/>
                  <a:cs typeface="Times New Roman" pitchFamily="18" charset="0"/>
                </a:rPr>
                <a:t>س</a:t>
              </a:r>
              <a:r>
                <a:rPr lang="ar-SA" sz="800" baseline="30000" dirty="0">
                  <a:latin typeface="Times New Roman" pitchFamily="18" charset="0"/>
                  <a:cs typeface="Times New Roman" pitchFamily="18" charset="0"/>
                </a:rPr>
                <a:t>ن</a:t>
              </a:r>
              <a:endParaRPr lang="en-US" dirty="0"/>
            </a:p>
          </p:txBody>
        </p:sp>
        <p:sp>
          <p:nvSpPr>
            <p:cNvPr id="62480" name="Text Box 15"/>
            <p:cNvSpPr txBox="1">
              <a:spLocks noChangeArrowheads="1"/>
            </p:cNvSpPr>
            <p:nvPr/>
          </p:nvSpPr>
          <p:spPr bwMode="auto">
            <a:xfrm>
              <a:off x="2006" y="2880"/>
              <a:ext cx="540" cy="1440"/>
            </a:xfrm>
            <a:prstGeom prst="rect">
              <a:avLst/>
            </a:prstGeom>
            <a:noFill/>
            <a:ln w="9525">
              <a:noFill/>
              <a:miter lim="800000"/>
              <a:headEnd/>
              <a:tailEnd/>
            </a:ln>
          </p:spPr>
          <p:txBody>
            <a:bodyPr/>
            <a:lstStyle/>
            <a:p>
              <a:r>
                <a:rPr lang="ar-SA" sz="1000" b="1" dirty="0">
                  <a:latin typeface="Times New Roman" pitchFamily="18" charset="0"/>
                  <a:cs typeface="Times New Roman" pitchFamily="18" charset="0"/>
                </a:rPr>
                <a:t>الإنتاج الإجمالي</a:t>
              </a:r>
              <a:endParaRPr lang="en-US" dirty="0"/>
            </a:p>
          </p:txBody>
        </p:sp>
        <p:sp>
          <p:nvSpPr>
            <p:cNvPr id="62481" name="Arc 16"/>
            <p:cNvSpPr>
              <a:spLocks/>
            </p:cNvSpPr>
            <p:nvPr/>
          </p:nvSpPr>
          <p:spPr bwMode="auto">
            <a:xfrm rot="6718205" flipH="1" flipV="1">
              <a:off x="3423" y="2207"/>
              <a:ext cx="1620" cy="2662"/>
            </a:xfrm>
            <a:custGeom>
              <a:avLst/>
              <a:gdLst>
                <a:gd name="T0" fmla="*/ 0 w 21600"/>
                <a:gd name="T1" fmla="*/ 0 h 22820"/>
                <a:gd name="T2" fmla="*/ 0 w 21600"/>
                <a:gd name="T3" fmla="*/ 0 h 22820"/>
                <a:gd name="T4" fmla="*/ 0 w 21600"/>
                <a:gd name="T5" fmla="*/ 0 h 22820"/>
                <a:gd name="T6" fmla="*/ 0 60000 65536"/>
                <a:gd name="T7" fmla="*/ 0 60000 65536"/>
                <a:gd name="T8" fmla="*/ 0 60000 65536"/>
                <a:gd name="T9" fmla="*/ 0 w 21600"/>
                <a:gd name="T10" fmla="*/ 0 h 22820"/>
                <a:gd name="T11" fmla="*/ 21600 w 21600"/>
                <a:gd name="T12" fmla="*/ 22820 h 22820"/>
              </a:gdLst>
              <a:ahLst/>
              <a:cxnLst>
                <a:cxn ang="T6">
                  <a:pos x="T0" y="T1"/>
                </a:cxn>
                <a:cxn ang="T7">
                  <a:pos x="T2" y="T3"/>
                </a:cxn>
                <a:cxn ang="T8">
                  <a:pos x="T4" y="T5"/>
                </a:cxn>
              </a:cxnLst>
              <a:rect l="T9" t="T10" r="T11" b="T12"/>
              <a:pathLst>
                <a:path w="21600" h="22820" fill="none" extrusionOk="0">
                  <a:moveTo>
                    <a:pt x="-1" y="0"/>
                  </a:moveTo>
                  <a:cubicBezTo>
                    <a:pt x="11929" y="0"/>
                    <a:pt x="21600" y="9670"/>
                    <a:pt x="21600" y="21600"/>
                  </a:cubicBezTo>
                  <a:cubicBezTo>
                    <a:pt x="21600" y="22006"/>
                    <a:pt x="21588" y="22413"/>
                    <a:pt x="21565" y="22819"/>
                  </a:cubicBezTo>
                </a:path>
                <a:path w="21600" h="22820" stroke="0" extrusionOk="0">
                  <a:moveTo>
                    <a:pt x="-1" y="0"/>
                  </a:moveTo>
                  <a:cubicBezTo>
                    <a:pt x="11929" y="0"/>
                    <a:pt x="21600" y="9670"/>
                    <a:pt x="21600" y="21600"/>
                  </a:cubicBezTo>
                  <a:cubicBezTo>
                    <a:pt x="21600" y="22006"/>
                    <a:pt x="21588" y="22413"/>
                    <a:pt x="21565" y="22819"/>
                  </a:cubicBezTo>
                  <a:lnTo>
                    <a:pt x="0" y="21600"/>
                  </a:lnTo>
                  <a:close/>
                </a:path>
              </a:pathLst>
            </a:custGeom>
            <a:noFill/>
            <a:ln w="19050">
              <a:solidFill>
                <a:srgbClr val="800000"/>
              </a:solidFill>
              <a:round/>
              <a:headEnd/>
              <a:tailEnd/>
            </a:ln>
          </p:spPr>
          <p:txBody>
            <a:bodyPr/>
            <a:lstStyle/>
            <a:p>
              <a:endParaRPr lang="en-US"/>
            </a:p>
          </p:txBody>
        </p:sp>
        <p:sp>
          <p:nvSpPr>
            <p:cNvPr id="62482" name="Arc 17"/>
            <p:cNvSpPr>
              <a:spLocks/>
            </p:cNvSpPr>
            <p:nvPr/>
          </p:nvSpPr>
          <p:spPr bwMode="auto">
            <a:xfrm rot="6718205" flipH="1" flipV="1">
              <a:off x="3222" y="1967"/>
              <a:ext cx="2180" cy="2519"/>
            </a:xfrm>
            <a:custGeom>
              <a:avLst/>
              <a:gdLst>
                <a:gd name="T0" fmla="*/ 0 w 21389"/>
                <a:gd name="T1" fmla="*/ 0 h 21600"/>
                <a:gd name="T2" fmla="*/ 0 w 21389"/>
                <a:gd name="T3" fmla="*/ 0 h 21600"/>
                <a:gd name="T4" fmla="*/ 0 w 21389"/>
                <a:gd name="T5" fmla="*/ 0 h 21600"/>
                <a:gd name="T6" fmla="*/ 0 60000 65536"/>
                <a:gd name="T7" fmla="*/ 0 60000 65536"/>
                <a:gd name="T8" fmla="*/ 0 60000 65536"/>
                <a:gd name="T9" fmla="*/ 0 w 21389"/>
                <a:gd name="T10" fmla="*/ 0 h 21600"/>
                <a:gd name="T11" fmla="*/ 21389 w 21389"/>
                <a:gd name="T12" fmla="*/ 21600 h 21600"/>
              </a:gdLst>
              <a:ahLst/>
              <a:cxnLst>
                <a:cxn ang="T6">
                  <a:pos x="T0" y="T1"/>
                </a:cxn>
                <a:cxn ang="T7">
                  <a:pos x="T2" y="T3"/>
                </a:cxn>
                <a:cxn ang="T8">
                  <a:pos x="T4" y="T5"/>
                </a:cxn>
              </a:cxnLst>
              <a:rect l="T9" t="T10" r="T11" b="T12"/>
              <a:pathLst>
                <a:path w="21389" h="21600" fill="none" extrusionOk="0">
                  <a:moveTo>
                    <a:pt x="-1" y="0"/>
                  </a:moveTo>
                  <a:cubicBezTo>
                    <a:pt x="10766" y="0"/>
                    <a:pt x="19889" y="7929"/>
                    <a:pt x="21389" y="18590"/>
                  </a:cubicBezTo>
                </a:path>
                <a:path w="21389" h="21600" stroke="0" extrusionOk="0">
                  <a:moveTo>
                    <a:pt x="-1" y="0"/>
                  </a:moveTo>
                  <a:cubicBezTo>
                    <a:pt x="10766" y="0"/>
                    <a:pt x="19889" y="7929"/>
                    <a:pt x="21389" y="18590"/>
                  </a:cubicBezTo>
                  <a:lnTo>
                    <a:pt x="0" y="21600"/>
                  </a:lnTo>
                  <a:close/>
                </a:path>
              </a:pathLst>
            </a:custGeom>
            <a:noFill/>
            <a:ln w="9525">
              <a:solidFill>
                <a:srgbClr val="000000"/>
              </a:solidFill>
              <a:prstDash val="dash"/>
              <a:round/>
              <a:headEnd/>
              <a:tailEnd/>
            </a:ln>
          </p:spPr>
          <p:txBody>
            <a:bodyPr/>
            <a:lstStyle/>
            <a:p>
              <a:endParaRPr lang="en-US"/>
            </a:p>
          </p:txBody>
        </p:sp>
        <p:sp>
          <p:nvSpPr>
            <p:cNvPr id="62483" name="Arc 18"/>
            <p:cNvSpPr>
              <a:spLocks/>
            </p:cNvSpPr>
            <p:nvPr/>
          </p:nvSpPr>
          <p:spPr bwMode="auto">
            <a:xfrm rot="6718205" flipH="1" flipV="1">
              <a:off x="3434" y="1137"/>
              <a:ext cx="3060" cy="3488"/>
            </a:xfrm>
            <a:custGeom>
              <a:avLst/>
              <a:gdLst>
                <a:gd name="T0" fmla="*/ 0 w 20523"/>
                <a:gd name="T1" fmla="*/ 0 h 21600"/>
                <a:gd name="T2" fmla="*/ 0 w 20523"/>
                <a:gd name="T3" fmla="*/ 0 h 21600"/>
                <a:gd name="T4" fmla="*/ 0 w 20523"/>
                <a:gd name="T5" fmla="*/ 0 h 21600"/>
                <a:gd name="T6" fmla="*/ 0 60000 65536"/>
                <a:gd name="T7" fmla="*/ 0 60000 65536"/>
                <a:gd name="T8" fmla="*/ 0 60000 65536"/>
                <a:gd name="T9" fmla="*/ 0 w 20523"/>
                <a:gd name="T10" fmla="*/ 0 h 21600"/>
                <a:gd name="T11" fmla="*/ 20523 w 20523"/>
                <a:gd name="T12" fmla="*/ 21600 h 21600"/>
              </a:gdLst>
              <a:ahLst/>
              <a:cxnLst>
                <a:cxn ang="T6">
                  <a:pos x="T0" y="T1"/>
                </a:cxn>
                <a:cxn ang="T7">
                  <a:pos x="T2" y="T3"/>
                </a:cxn>
                <a:cxn ang="T8">
                  <a:pos x="T4" y="T5"/>
                </a:cxn>
              </a:cxnLst>
              <a:rect l="T9" t="T10" r="T11" b="T12"/>
              <a:pathLst>
                <a:path w="20523" h="21600" fill="none" extrusionOk="0">
                  <a:moveTo>
                    <a:pt x="-1" y="22"/>
                  </a:moveTo>
                  <a:cubicBezTo>
                    <a:pt x="330" y="7"/>
                    <a:pt x="661" y="-1"/>
                    <a:pt x="992" y="0"/>
                  </a:cubicBezTo>
                  <a:cubicBezTo>
                    <a:pt x="9347" y="0"/>
                    <a:pt x="16954" y="4819"/>
                    <a:pt x="20522" y="12375"/>
                  </a:cubicBezTo>
                </a:path>
                <a:path w="20523" h="21600" stroke="0" extrusionOk="0">
                  <a:moveTo>
                    <a:pt x="-1" y="22"/>
                  </a:moveTo>
                  <a:cubicBezTo>
                    <a:pt x="330" y="7"/>
                    <a:pt x="661" y="-1"/>
                    <a:pt x="992" y="0"/>
                  </a:cubicBezTo>
                  <a:cubicBezTo>
                    <a:pt x="9347" y="0"/>
                    <a:pt x="16954" y="4819"/>
                    <a:pt x="20522" y="12375"/>
                  </a:cubicBezTo>
                  <a:lnTo>
                    <a:pt x="992" y="21600"/>
                  </a:lnTo>
                  <a:close/>
                </a:path>
              </a:pathLst>
            </a:custGeom>
            <a:noFill/>
            <a:ln w="19050">
              <a:solidFill>
                <a:srgbClr val="000080"/>
              </a:solidFill>
              <a:round/>
              <a:headEnd/>
              <a:tailEnd/>
            </a:ln>
          </p:spPr>
          <p:txBody>
            <a:bodyPr/>
            <a:lstStyle/>
            <a:p>
              <a:endParaRPr lang="en-US"/>
            </a:p>
          </p:txBody>
        </p:sp>
        <p:sp>
          <p:nvSpPr>
            <p:cNvPr id="62484" name="Text Box 19"/>
            <p:cNvSpPr txBox="1">
              <a:spLocks noChangeArrowheads="1"/>
            </p:cNvSpPr>
            <p:nvPr/>
          </p:nvSpPr>
          <p:spPr bwMode="auto">
            <a:xfrm>
              <a:off x="5966" y="1348"/>
              <a:ext cx="1980" cy="360"/>
            </a:xfrm>
            <a:prstGeom prst="rect">
              <a:avLst/>
            </a:prstGeom>
            <a:noFill/>
            <a:ln w="9525">
              <a:noFill/>
              <a:miter lim="800000"/>
              <a:headEnd/>
              <a:tailEnd/>
            </a:ln>
          </p:spPr>
          <p:txBody>
            <a:bodyPr/>
            <a:lstStyle/>
            <a:p>
              <a:pPr algn="ctr"/>
              <a:r>
                <a:rPr lang="ar-SA" sz="1000">
                  <a:latin typeface="Times New Roman" pitchFamily="18" charset="0"/>
                  <a:cs typeface="Times New Roman" pitchFamily="18" charset="0"/>
                </a:rPr>
                <a:t>معدلات أمطار عالية</a:t>
              </a:r>
              <a:endParaRPr lang="en-US"/>
            </a:p>
          </p:txBody>
        </p:sp>
        <p:sp>
          <p:nvSpPr>
            <p:cNvPr id="62486" name="Line 21"/>
            <p:cNvSpPr>
              <a:spLocks noChangeShapeType="1"/>
            </p:cNvSpPr>
            <p:nvPr/>
          </p:nvSpPr>
          <p:spPr bwMode="auto">
            <a:xfrm>
              <a:off x="3446" y="3148"/>
              <a:ext cx="0" cy="2520"/>
            </a:xfrm>
            <a:prstGeom prst="line">
              <a:avLst/>
            </a:prstGeom>
            <a:noFill/>
            <a:ln w="9525">
              <a:solidFill>
                <a:srgbClr val="000000"/>
              </a:solidFill>
              <a:prstDash val="lgDashDotDot"/>
              <a:round/>
              <a:headEnd type="oval" w="med" len="med"/>
              <a:tailEnd type="oval" w="med" len="med"/>
            </a:ln>
          </p:spPr>
          <p:txBody>
            <a:bodyPr/>
            <a:lstStyle/>
            <a:p>
              <a:endParaRPr lang="en-US"/>
            </a:p>
          </p:txBody>
        </p:sp>
        <p:sp>
          <p:nvSpPr>
            <p:cNvPr id="62487" name="Line 22"/>
            <p:cNvSpPr>
              <a:spLocks noChangeShapeType="1"/>
            </p:cNvSpPr>
            <p:nvPr/>
          </p:nvSpPr>
          <p:spPr bwMode="auto">
            <a:xfrm>
              <a:off x="3986" y="2608"/>
              <a:ext cx="0" cy="3060"/>
            </a:xfrm>
            <a:prstGeom prst="line">
              <a:avLst/>
            </a:prstGeom>
            <a:noFill/>
            <a:ln w="9525">
              <a:solidFill>
                <a:srgbClr val="000000"/>
              </a:solidFill>
              <a:prstDash val="dashDot"/>
              <a:round/>
              <a:headEnd type="oval" w="med" len="med"/>
              <a:tailEnd type="oval" w="med" len="med"/>
            </a:ln>
          </p:spPr>
          <p:txBody>
            <a:bodyPr/>
            <a:lstStyle/>
            <a:p>
              <a:endParaRPr lang="en-US"/>
            </a:p>
          </p:txBody>
        </p:sp>
        <p:sp>
          <p:nvSpPr>
            <p:cNvPr id="62488" name="Text Box 23"/>
            <p:cNvSpPr txBox="1">
              <a:spLocks noChangeArrowheads="1"/>
            </p:cNvSpPr>
            <p:nvPr/>
          </p:nvSpPr>
          <p:spPr bwMode="auto">
            <a:xfrm>
              <a:off x="5966" y="2428"/>
              <a:ext cx="1980" cy="360"/>
            </a:xfrm>
            <a:prstGeom prst="rect">
              <a:avLst/>
            </a:prstGeom>
            <a:noFill/>
            <a:ln w="9525">
              <a:noFill/>
              <a:miter lim="800000"/>
              <a:headEnd/>
              <a:tailEnd/>
            </a:ln>
          </p:spPr>
          <p:txBody>
            <a:bodyPr/>
            <a:lstStyle/>
            <a:p>
              <a:pPr algn="ctr"/>
              <a:r>
                <a:rPr lang="ar-SA" sz="1000">
                  <a:latin typeface="Times New Roman" pitchFamily="18" charset="0"/>
                  <a:cs typeface="Times New Roman" pitchFamily="18" charset="0"/>
                </a:rPr>
                <a:t>معدلات أمطار متوسطة</a:t>
              </a:r>
              <a:endParaRPr lang="en-US"/>
            </a:p>
          </p:txBody>
        </p:sp>
        <p:sp>
          <p:nvSpPr>
            <p:cNvPr id="62489" name="Text Box 24"/>
            <p:cNvSpPr txBox="1">
              <a:spLocks noChangeArrowheads="1"/>
            </p:cNvSpPr>
            <p:nvPr/>
          </p:nvSpPr>
          <p:spPr bwMode="auto">
            <a:xfrm>
              <a:off x="5966" y="3148"/>
              <a:ext cx="1980" cy="360"/>
            </a:xfrm>
            <a:prstGeom prst="rect">
              <a:avLst/>
            </a:prstGeom>
            <a:noFill/>
            <a:ln w="9525">
              <a:noFill/>
              <a:miter lim="800000"/>
              <a:headEnd/>
              <a:tailEnd/>
            </a:ln>
          </p:spPr>
          <p:txBody>
            <a:bodyPr/>
            <a:lstStyle/>
            <a:p>
              <a:pPr algn="ctr"/>
              <a:r>
                <a:rPr lang="ar-SA" sz="1000">
                  <a:latin typeface="Times New Roman" pitchFamily="18" charset="0"/>
                  <a:cs typeface="Times New Roman" pitchFamily="18" charset="0"/>
                </a:rPr>
                <a:t>معدلات أمطار منخفضة</a:t>
              </a:r>
              <a:endParaRPr lang="en-US"/>
            </a:p>
          </p:txBody>
        </p:sp>
        <p:sp>
          <p:nvSpPr>
            <p:cNvPr id="62490" name="Text Box 25"/>
            <p:cNvSpPr txBox="1">
              <a:spLocks noChangeArrowheads="1"/>
            </p:cNvSpPr>
            <p:nvPr/>
          </p:nvSpPr>
          <p:spPr bwMode="auto">
            <a:xfrm>
              <a:off x="3446" y="1708"/>
              <a:ext cx="720" cy="540"/>
            </a:xfrm>
            <a:prstGeom prst="rect">
              <a:avLst/>
            </a:prstGeom>
            <a:noFill/>
            <a:ln w="9525">
              <a:noFill/>
              <a:miter lim="800000"/>
              <a:headEnd/>
              <a:tailEnd/>
            </a:ln>
          </p:spPr>
          <p:txBody>
            <a:bodyPr/>
            <a:lstStyle/>
            <a:p>
              <a:r>
                <a:rPr lang="ar-SA" sz="900">
                  <a:latin typeface="Times New Roman" pitchFamily="18" charset="0"/>
                  <a:cs typeface="Times New Roman" pitchFamily="18" charset="0"/>
                </a:rPr>
                <a:t>ص3</a:t>
              </a:r>
              <a:endParaRPr lang="en-US"/>
            </a:p>
          </p:txBody>
        </p:sp>
        <p:sp>
          <p:nvSpPr>
            <p:cNvPr id="62491" name="Text Box 26"/>
            <p:cNvSpPr txBox="1">
              <a:spLocks noChangeArrowheads="1"/>
            </p:cNvSpPr>
            <p:nvPr/>
          </p:nvSpPr>
          <p:spPr bwMode="auto">
            <a:xfrm>
              <a:off x="3446" y="2248"/>
              <a:ext cx="720" cy="540"/>
            </a:xfrm>
            <a:prstGeom prst="rect">
              <a:avLst/>
            </a:prstGeom>
            <a:noFill/>
            <a:ln w="9525">
              <a:noFill/>
              <a:miter lim="800000"/>
              <a:headEnd/>
              <a:tailEnd/>
            </a:ln>
          </p:spPr>
          <p:txBody>
            <a:bodyPr/>
            <a:lstStyle/>
            <a:p>
              <a:r>
                <a:rPr lang="ar-SA" sz="900">
                  <a:latin typeface="Times New Roman" pitchFamily="18" charset="0"/>
                  <a:cs typeface="Times New Roman" pitchFamily="18" charset="0"/>
                </a:rPr>
                <a:t>ص</a:t>
              </a:r>
              <a:r>
                <a:rPr lang="ar-SA" sz="900">
                  <a:latin typeface="Times New Roman" pitchFamily="18" charset="0"/>
                </a:rPr>
                <a:t>2</a:t>
              </a:r>
              <a:endParaRPr lang="en-US"/>
            </a:p>
          </p:txBody>
        </p:sp>
        <p:sp>
          <p:nvSpPr>
            <p:cNvPr id="62492" name="Text Box 27"/>
            <p:cNvSpPr txBox="1">
              <a:spLocks noChangeArrowheads="1"/>
            </p:cNvSpPr>
            <p:nvPr/>
          </p:nvSpPr>
          <p:spPr bwMode="auto">
            <a:xfrm>
              <a:off x="3446" y="2608"/>
              <a:ext cx="720" cy="540"/>
            </a:xfrm>
            <a:prstGeom prst="rect">
              <a:avLst/>
            </a:prstGeom>
            <a:noFill/>
            <a:ln w="9525">
              <a:noFill/>
              <a:miter lim="800000"/>
              <a:headEnd/>
              <a:tailEnd/>
            </a:ln>
          </p:spPr>
          <p:txBody>
            <a:bodyPr/>
            <a:lstStyle/>
            <a:p>
              <a:r>
                <a:rPr lang="ar-SA" sz="900">
                  <a:latin typeface="Times New Roman" pitchFamily="18" charset="0"/>
                  <a:cs typeface="Times New Roman" pitchFamily="18" charset="0"/>
                </a:rPr>
                <a:t>ص</a:t>
              </a:r>
              <a:r>
                <a:rPr lang="ar-SA" sz="900">
                  <a:latin typeface="Times New Roman" pitchFamily="18" charset="0"/>
                </a:rPr>
                <a:t>1</a:t>
              </a:r>
              <a:endParaRPr lang="en-US"/>
            </a:p>
          </p:txBody>
        </p:sp>
        <p:sp>
          <p:nvSpPr>
            <p:cNvPr id="62493" name="Text Box 28"/>
            <p:cNvSpPr txBox="1">
              <a:spLocks noChangeArrowheads="1"/>
            </p:cNvSpPr>
            <p:nvPr/>
          </p:nvSpPr>
          <p:spPr bwMode="auto">
            <a:xfrm>
              <a:off x="3446" y="6388"/>
              <a:ext cx="4500" cy="540"/>
            </a:xfrm>
            <a:prstGeom prst="rect">
              <a:avLst/>
            </a:prstGeom>
            <a:noFill/>
            <a:ln w="9525">
              <a:noFill/>
              <a:miter lim="800000"/>
              <a:headEnd/>
              <a:tailEnd/>
            </a:ln>
          </p:spPr>
          <p:txBody>
            <a:bodyPr/>
            <a:lstStyle/>
            <a:p>
              <a:pPr algn="ctr"/>
              <a:r>
                <a:rPr lang="ar-SA" sz="1400" b="1">
                  <a:latin typeface="Times New Roman" pitchFamily="18" charset="0"/>
                  <a:cs typeface="Traditional Arabic" pitchFamily="2" charset="-78"/>
                </a:rPr>
                <a:t>تأثير معدلات الأمطار على إنتاجية المحاصيل</a:t>
              </a:r>
              <a:endParaRPr lang="en-US" sz="140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3D842134-3DD6-4A9D-A1A7-17D68B898237}" type="slidenum">
              <a:rPr lang="en-US"/>
              <a:pPr>
                <a:defRPr/>
              </a:pPr>
              <a:t>55</a:t>
            </a:fld>
            <a:endParaRPr lang="en-US"/>
          </a:p>
        </p:txBody>
      </p:sp>
      <p:sp>
        <p:nvSpPr>
          <p:cNvPr id="582658"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مــــــــــصادر الـــــــــمـخـاطـرة واللايــــــقـين في الإنتاج الـــــــزراعي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3492" name="Rectangle 3"/>
          <p:cNvSpPr>
            <a:spLocks noGrp="1"/>
          </p:cNvSpPr>
          <p:nvPr>
            <p:ph type="body" idx="1"/>
          </p:nvPr>
        </p:nvSpPr>
        <p:spPr>
          <a:xfrm>
            <a:off x="609600" y="1481138"/>
            <a:ext cx="8077200" cy="4310062"/>
          </a:xfrm>
        </p:spPr>
        <p:txBody>
          <a:bodyPr/>
          <a:lstStyle/>
          <a:p>
            <a:pPr algn="r" rtl="1">
              <a:lnSpc>
                <a:spcPct val="90000"/>
              </a:lnSpc>
              <a:buFont typeface="Wingdings 3" pitchFamily="18" charset="2"/>
              <a:buNone/>
            </a:pPr>
            <a:r>
              <a:rPr lang="ar-SA" b="1" dirty="0" smtClean="0"/>
              <a:t>مـــــخاطر ســــعرية </a:t>
            </a:r>
            <a:r>
              <a:rPr lang="en-US" b="1" i="1" dirty="0" smtClean="0">
                <a:cs typeface="Arial" charset="0"/>
              </a:rPr>
              <a:t>Price Risk</a:t>
            </a:r>
            <a:endParaRPr lang="ar-SA" dirty="0" smtClean="0"/>
          </a:p>
          <a:p>
            <a:pPr algn="r" rtl="1">
              <a:lnSpc>
                <a:spcPct val="90000"/>
              </a:lnSpc>
            </a:pPr>
            <a:r>
              <a:rPr lang="ar-SA" dirty="0" smtClean="0"/>
              <a:t>للأسعار أهمية بالغة في الزراعة فهي التي تحدد الدخل المتوقع </a:t>
            </a:r>
            <a:r>
              <a:rPr lang="en-US" i="1" dirty="0" smtClean="0">
                <a:cs typeface="Arial" charset="0"/>
              </a:rPr>
              <a:t>Expected Income</a:t>
            </a:r>
            <a:r>
              <a:rPr lang="en-US" dirty="0" smtClean="0">
                <a:cs typeface="Arial" charset="0"/>
              </a:rPr>
              <a:t> </a:t>
            </a:r>
            <a:r>
              <a:rPr lang="ar-SA" dirty="0" smtClean="0"/>
              <a:t>للمزارع مع كمية الإنتاج، وعند التخطيط للزراعة يعرف المزارع نوع واحد من الأسعار وهي أسعار مدخلات الإنتاج من أسمدة وبذور وغيرها، ولكنه لايعرف علي وجه اليقين الأسعار المتوقعة </a:t>
            </a:r>
            <a:r>
              <a:rPr lang="en-US" i="1" dirty="0" smtClean="0">
                <a:cs typeface="Arial" charset="0"/>
              </a:rPr>
              <a:t>Expected Prices</a:t>
            </a:r>
            <a:r>
              <a:rPr lang="ar-SA" dirty="0" smtClean="0"/>
              <a:t> للإنتاج الذي يحصل عليه في فترات مستقبلية تختلف من عدة أشهر في المحاصيل الحقلية إلى عدة سنوات في أشجار الفاكهة والإنتاج الحيواني. </a:t>
            </a:r>
          </a:p>
          <a:p>
            <a:pPr algn="r" rtl="1">
              <a:lnSpc>
                <a:spcPct val="90000"/>
              </a:lnSpc>
            </a:pPr>
            <a:r>
              <a:rPr lang="ar-SA" dirty="0" smtClean="0"/>
              <a:t>عدم المعرفة المستقبلية بالأسعار يعد مصدر من مصادر المخاطرة واللايقين التي تسبب تذبذب الدخل المزرعي وت</a:t>
            </a:r>
            <a:r>
              <a:rPr lang="ar-SA" dirty="0"/>
              <a:t>ؤ</a:t>
            </a:r>
            <a:r>
              <a:rPr lang="ar-SA" dirty="0" smtClean="0"/>
              <a:t>ثر في خطط وكفاءة الإنتاج الزراعي.</a:t>
            </a:r>
            <a:endParaRPr lang="en-US" dirty="0" smtClean="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9834E3EE-96B0-4DA0-9435-2089101C4A18}" type="slidenum">
              <a:rPr lang="en-US"/>
              <a:pPr>
                <a:defRPr/>
              </a:pPr>
              <a:t>56</a:t>
            </a:fld>
            <a:endParaRPr lang="en-US"/>
          </a:p>
        </p:txBody>
      </p:sp>
      <p:sp>
        <p:nvSpPr>
          <p:cNvPr id="584706"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مــــــــــصادر الـــــــــمـخـاطـرة واللايــــــقـين في الإنتاج الـــــــزراعي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4516" name="Rectangle 3"/>
          <p:cNvSpPr>
            <a:spLocks noGrp="1"/>
          </p:cNvSpPr>
          <p:nvPr>
            <p:ph type="body" idx="1"/>
          </p:nvPr>
        </p:nvSpPr>
        <p:spPr>
          <a:xfrm>
            <a:off x="609600" y="1481138"/>
            <a:ext cx="8077200" cy="4310062"/>
          </a:xfrm>
        </p:spPr>
        <p:txBody>
          <a:bodyPr/>
          <a:lstStyle/>
          <a:p>
            <a:pPr marL="623888" indent="-514350" algn="r" rtl="1">
              <a:buFont typeface="Wingdings 3" pitchFamily="18" charset="2"/>
              <a:buNone/>
            </a:pPr>
            <a:r>
              <a:rPr lang="ar-SA" sz="2300" b="1" smtClean="0"/>
              <a:t>مــــــــخاطرتـــــــــقنية </a:t>
            </a:r>
            <a:r>
              <a:rPr lang="en-US" sz="2300" b="1" i="1" smtClean="0">
                <a:cs typeface="Arial" charset="0"/>
              </a:rPr>
              <a:t>Technical Risk</a:t>
            </a:r>
            <a:endParaRPr lang="ar-SA" sz="2300" smtClean="0"/>
          </a:p>
          <a:p>
            <a:pPr marL="623888" indent="-514350" algn="r" rtl="1"/>
            <a:r>
              <a:rPr lang="ar-SA" sz="2300" smtClean="0"/>
              <a:t>تؤثر التقنية </a:t>
            </a:r>
            <a:r>
              <a:rPr lang="en-US" sz="2300" i="1" smtClean="0">
                <a:cs typeface="Arial" charset="0"/>
              </a:rPr>
              <a:t>Technology</a:t>
            </a:r>
            <a:r>
              <a:rPr lang="en-US" sz="2300" smtClean="0">
                <a:cs typeface="Arial" charset="0"/>
              </a:rPr>
              <a:t> </a:t>
            </a:r>
            <a:r>
              <a:rPr lang="ar-SA" sz="2300" smtClean="0"/>
              <a:t>وتغيراتها في مقدرة المزارع على المنافسة، حيث أن المزارع يواجه قرارات بالإستثمار في تقنيات محددة مثل الجرارات والحاصدات وأنظمة الري وهي تقنيات واستثمارات لايمكن تغييرها في الوقت القصير ومرتبطة بزمن إنتاجي محدد.</a:t>
            </a:r>
          </a:p>
          <a:p>
            <a:pPr marL="623888" indent="-514350" algn="r" rtl="1"/>
            <a:r>
              <a:rPr lang="ar-SA" sz="2300" smtClean="0"/>
              <a:t>في نفس الوقت يواجه المزارع باستمرار إمكانيات وجود تقنيات متطورة توفر الطاقة أو تؤدي الأعمال بكفاءة عالية وهو لايستطيع أن يحصل عليها مما يؤثر سلباً على تكاليف الإنتاج ومقدرته على المنافسة في أسواق السلع.</a:t>
            </a:r>
          </a:p>
          <a:p>
            <a:pPr marL="623888" indent="-514350" algn="r" rtl="1"/>
            <a:r>
              <a:rPr lang="ar-SA" sz="2300" smtClean="0"/>
              <a:t>فالمخاطرة بسبب تغيرات التقنية تواجه المزارع وخاصة في الدول التي توجد فيها منافسة عالية بسبب أسعار وتكاليف إنتاج السلع الزراعية.</a:t>
            </a:r>
            <a:endParaRPr lang="en-US" sz="2300" smtClean="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A30E1630-3322-457F-B12B-3A618B7ED296}" type="slidenum">
              <a:rPr lang="en-US"/>
              <a:pPr>
                <a:defRPr/>
              </a:pPr>
              <a:t>57</a:t>
            </a:fld>
            <a:endParaRPr lang="en-US"/>
          </a:p>
        </p:txBody>
      </p:sp>
      <p:sp>
        <p:nvSpPr>
          <p:cNvPr id="586754"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5540" name="Rectangle 3"/>
          <p:cNvSpPr>
            <a:spLocks noGrp="1"/>
          </p:cNvSpPr>
          <p:nvPr>
            <p:ph type="body" idx="1"/>
          </p:nvPr>
        </p:nvSpPr>
        <p:spPr>
          <a:xfrm>
            <a:off x="609600" y="1481138"/>
            <a:ext cx="8077200" cy="4310062"/>
          </a:xfrm>
        </p:spPr>
        <p:txBody>
          <a:bodyPr/>
          <a:lstStyle/>
          <a:p>
            <a:pPr marL="623888" indent="-514350" algn="r" rtl="1">
              <a:lnSpc>
                <a:spcPct val="90000"/>
              </a:lnSpc>
              <a:buFont typeface="Wingdings 3" pitchFamily="18" charset="2"/>
              <a:buNone/>
            </a:pPr>
            <a:r>
              <a:rPr lang="ar-SA" b="1" smtClean="0"/>
              <a:t>الـــــــتأثير عـــــلى اســـــــتخدام عــــــناصر الإنتاج:</a:t>
            </a:r>
            <a:endParaRPr lang="ar-SA" smtClean="0"/>
          </a:p>
          <a:p>
            <a:pPr marL="623888" indent="-514350" algn="r" rtl="1">
              <a:lnSpc>
                <a:spcPct val="90000"/>
              </a:lnSpc>
            </a:pPr>
            <a:r>
              <a:rPr lang="ar-SA" smtClean="0"/>
              <a:t>في حالات المعرفة التامة </a:t>
            </a:r>
            <a:r>
              <a:rPr lang="en-US" i="1" smtClean="0">
                <a:cs typeface="Arial" charset="0"/>
              </a:rPr>
              <a:t>Perfect Knowledge</a:t>
            </a:r>
            <a:r>
              <a:rPr lang="en-US" smtClean="0">
                <a:cs typeface="Arial" charset="0"/>
              </a:rPr>
              <a:t> </a:t>
            </a:r>
            <a:r>
              <a:rPr lang="ar-SA" smtClean="0"/>
              <a:t>وعدم وجود المخاطرة واللايقين يمكن للمزارع أن يستخدم عناصر الإنتاج الإستخدام الأمثل الذي يعظم العائد منها وفق القاعدة الإقتصادية التي تقول بإضافة العناصر الإنتاجية الى أن تتساوى قيمة الإنتاجية الحدية </a:t>
            </a:r>
            <a:r>
              <a:rPr lang="en-US" i="1" smtClean="0">
                <a:cs typeface="Arial" charset="0"/>
              </a:rPr>
              <a:t>VMP</a:t>
            </a:r>
            <a:r>
              <a:rPr lang="ar-SA" smtClean="0"/>
              <a:t> مع سعر أو تكلفة العنصر  </a:t>
            </a:r>
            <a:r>
              <a:rPr lang="en-US" i="1" smtClean="0">
                <a:cs typeface="Arial" charset="0"/>
              </a:rPr>
              <a:t>Px</a:t>
            </a:r>
            <a:r>
              <a:rPr lang="en-US" smtClean="0">
                <a:cs typeface="Arial" charset="0"/>
              </a:rPr>
              <a:t> </a:t>
            </a:r>
            <a:r>
              <a:rPr lang="ar-SA" smtClean="0"/>
              <a:t>في المرحلة الثانية من مراحل الإنتاج.</a:t>
            </a:r>
            <a:r>
              <a:rPr lang="en-US" smtClean="0"/>
              <a:t> </a:t>
            </a:r>
            <a:endParaRPr lang="ar-SA" smtClean="0"/>
          </a:p>
          <a:p>
            <a:pPr marL="623888" indent="-514350" algn="r" rtl="1">
              <a:lnSpc>
                <a:spcPct val="90000"/>
              </a:lnSpc>
            </a:pPr>
            <a:r>
              <a:rPr lang="ar-SA" smtClean="0"/>
              <a:t>في حالات المخاطرة واللايقين يوجد أكثر من دالة إنتاج تقترن بظروف وعوامل معينة لا يمكن التحكم فيها ووفقاً لذلك يواجه المزارع عدد كبير من منحنيات قيمة الإنتاجية الحدية كما هو موضح في الشكل</a:t>
            </a:r>
            <a:r>
              <a:rPr lang="en-US" smtClean="0"/>
              <a:t> </a:t>
            </a:r>
            <a:r>
              <a:rPr lang="ar-SA" smtClean="0"/>
              <a:t> التالي:</a:t>
            </a:r>
            <a:endParaRPr lang="en-US" smtClean="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7"/>
          <p:cNvSpPr>
            <a:spLocks noGrp="1"/>
          </p:cNvSpPr>
          <p:nvPr>
            <p:ph type="sldNum" sz="quarter" idx="12"/>
          </p:nvPr>
        </p:nvSpPr>
        <p:spPr/>
        <p:txBody>
          <a:bodyPr/>
          <a:lstStyle/>
          <a:p>
            <a:pPr>
              <a:defRPr/>
            </a:pPr>
            <a:fld id="{37CE0048-4885-412E-A419-64047B4E2FD6}" type="slidenum">
              <a:rPr lang="en-US"/>
              <a:pPr>
                <a:defRPr/>
              </a:pPr>
              <a:t>58</a:t>
            </a:fld>
            <a:endParaRPr lang="en-US"/>
          </a:p>
        </p:txBody>
      </p:sp>
      <p:sp>
        <p:nvSpPr>
          <p:cNvPr id="588802"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grpSp>
        <p:nvGrpSpPr>
          <p:cNvPr id="66564" name="Group 4"/>
          <p:cNvGrpSpPr>
            <a:grpSpLocks noChangeAspect="1"/>
          </p:cNvGrpSpPr>
          <p:nvPr/>
        </p:nvGrpSpPr>
        <p:grpSpPr bwMode="auto">
          <a:xfrm>
            <a:off x="1524000" y="1981200"/>
            <a:ext cx="6324600" cy="3886200"/>
            <a:chOff x="1826" y="1168"/>
            <a:chExt cx="8280" cy="6120"/>
          </a:xfrm>
        </p:grpSpPr>
        <p:sp>
          <p:nvSpPr>
            <p:cNvPr id="66565" name="AutoShape 5"/>
            <p:cNvSpPr>
              <a:spLocks noChangeAspect="1" noChangeArrowheads="1"/>
            </p:cNvSpPr>
            <p:nvPr/>
          </p:nvSpPr>
          <p:spPr bwMode="auto">
            <a:xfrm>
              <a:off x="1826" y="1168"/>
              <a:ext cx="8280" cy="6120"/>
            </a:xfrm>
            <a:prstGeom prst="rect">
              <a:avLst/>
            </a:prstGeom>
            <a:noFill/>
            <a:ln w="9525">
              <a:solidFill>
                <a:srgbClr val="000000"/>
              </a:solidFill>
              <a:miter lim="800000"/>
              <a:headEnd/>
              <a:tailEnd/>
            </a:ln>
          </p:spPr>
          <p:txBody>
            <a:bodyPr/>
            <a:lstStyle/>
            <a:p>
              <a:endParaRPr lang="ar-SA"/>
            </a:p>
          </p:txBody>
        </p:sp>
        <p:sp>
          <p:nvSpPr>
            <p:cNvPr id="66566" name="Line 6"/>
            <p:cNvSpPr>
              <a:spLocks noChangeShapeType="1"/>
            </p:cNvSpPr>
            <p:nvPr/>
          </p:nvSpPr>
          <p:spPr bwMode="auto">
            <a:xfrm>
              <a:off x="2726" y="1168"/>
              <a:ext cx="1" cy="4500"/>
            </a:xfrm>
            <a:prstGeom prst="line">
              <a:avLst/>
            </a:prstGeom>
            <a:noFill/>
            <a:ln w="22225">
              <a:solidFill>
                <a:srgbClr val="000000"/>
              </a:solidFill>
              <a:round/>
              <a:headEnd type="triangle" w="med" len="med"/>
              <a:tailEnd/>
            </a:ln>
          </p:spPr>
          <p:txBody>
            <a:bodyPr/>
            <a:lstStyle/>
            <a:p>
              <a:endParaRPr lang="en-US"/>
            </a:p>
          </p:txBody>
        </p:sp>
        <p:sp>
          <p:nvSpPr>
            <p:cNvPr id="66567" name="Line 7"/>
            <p:cNvSpPr>
              <a:spLocks noChangeShapeType="1"/>
            </p:cNvSpPr>
            <p:nvPr/>
          </p:nvSpPr>
          <p:spPr bwMode="auto">
            <a:xfrm>
              <a:off x="2726" y="5668"/>
              <a:ext cx="5220" cy="1"/>
            </a:xfrm>
            <a:prstGeom prst="line">
              <a:avLst/>
            </a:prstGeom>
            <a:noFill/>
            <a:ln w="22225">
              <a:solidFill>
                <a:srgbClr val="000000"/>
              </a:solidFill>
              <a:round/>
              <a:headEnd/>
              <a:tailEnd type="triangle" w="med" len="med"/>
            </a:ln>
          </p:spPr>
          <p:txBody>
            <a:bodyPr/>
            <a:lstStyle/>
            <a:p>
              <a:endParaRPr lang="en-US"/>
            </a:p>
          </p:txBody>
        </p:sp>
        <p:sp>
          <p:nvSpPr>
            <p:cNvPr id="66568" name="Text Box 8"/>
            <p:cNvSpPr txBox="1">
              <a:spLocks noChangeArrowheads="1"/>
            </p:cNvSpPr>
            <p:nvPr/>
          </p:nvSpPr>
          <p:spPr bwMode="auto">
            <a:xfrm>
              <a:off x="8126" y="5668"/>
              <a:ext cx="1260" cy="360"/>
            </a:xfrm>
            <a:prstGeom prst="rect">
              <a:avLst/>
            </a:prstGeom>
            <a:noFill/>
            <a:ln w="9525">
              <a:noFill/>
              <a:miter lim="800000"/>
              <a:headEnd/>
              <a:tailEnd/>
            </a:ln>
          </p:spPr>
          <p:txBody>
            <a:bodyPr/>
            <a:lstStyle/>
            <a:p>
              <a:r>
                <a:rPr lang="ar-SA" sz="900" b="1">
                  <a:latin typeface="Times New Roman" pitchFamily="18" charset="0"/>
                  <a:cs typeface="Times New Roman" pitchFamily="18" charset="0"/>
                </a:rPr>
                <a:t>عناصر الإنتاج</a:t>
              </a:r>
              <a:endParaRPr lang="en-US"/>
            </a:p>
          </p:txBody>
        </p:sp>
        <p:sp>
          <p:nvSpPr>
            <p:cNvPr id="66569" name="Text Box 9"/>
            <p:cNvSpPr txBox="1">
              <a:spLocks noChangeArrowheads="1"/>
            </p:cNvSpPr>
            <p:nvPr/>
          </p:nvSpPr>
          <p:spPr bwMode="auto">
            <a:xfrm>
              <a:off x="5246" y="5668"/>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endParaRPr lang="en-US"/>
            </a:p>
          </p:txBody>
        </p:sp>
        <p:sp>
          <p:nvSpPr>
            <p:cNvPr id="66570" name="Text Box 10"/>
            <p:cNvSpPr txBox="1">
              <a:spLocks noChangeArrowheads="1"/>
            </p:cNvSpPr>
            <p:nvPr/>
          </p:nvSpPr>
          <p:spPr bwMode="auto">
            <a:xfrm>
              <a:off x="7046" y="4588"/>
              <a:ext cx="1980" cy="360"/>
            </a:xfrm>
            <a:prstGeom prst="rect">
              <a:avLst/>
            </a:prstGeom>
            <a:noFill/>
            <a:ln w="9525">
              <a:noFill/>
              <a:miter lim="800000"/>
              <a:headEnd/>
              <a:tailEnd/>
            </a:ln>
          </p:spPr>
          <p:txBody>
            <a:bodyPr/>
            <a:lstStyle/>
            <a:p>
              <a:pPr algn="ctr"/>
              <a:r>
                <a:rPr lang="ar-SA" sz="1000">
                  <a:latin typeface="Times New Roman" pitchFamily="18" charset="0"/>
                  <a:cs typeface="Times New Roman" pitchFamily="18" charset="0"/>
                </a:rPr>
                <a:t>الإنتاج تحت ظروف جيدة</a:t>
              </a:r>
              <a:endParaRPr lang="en-US"/>
            </a:p>
          </p:txBody>
        </p:sp>
        <p:sp>
          <p:nvSpPr>
            <p:cNvPr id="66571" name="Text Box 11"/>
            <p:cNvSpPr txBox="1">
              <a:spLocks noChangeArrowheads="1"/>
            </p:cNvSpPr>
            <p:nvPr/>
          </p:nvSpPr>
          <p:spPr bwMode="auto">
            <a:xfrm>
              <a:off x="1826" y="1348"/>
              <a:ext cx="720" cy="1620"/>
            </a:xfrm>
            <a:prstGeom prst="rect">
              <a:avLst/>
            </a:prstGeom>
            <a:noFill/>
            <a:ln w="9525">
              <a:noFill/>
              <a:miter lim="800000"/>
              <a:headEnd/>
              <a:tailEnd/>
            </a:ln>
          </p:spPr>
          <p:txBody>
            <a:bodyPr/>
            <a:lstStyle/>
            <a:p>
              <a:pPr algn="ctr"/>
              <a:r>
                <a:rPr lang="en-US" sz="1000" b="1">
                  <a:latin typeface="Times New Roman" pitchFamily="18" charset="0"/>
                </a:rPr>
                <a:t>VMP  Stage II</a:t>
              </a:r>
              <a:endParaRPr lang="en-US"/>
            </a:p>
          </p:txBody>
        </p:sp>
        <p:sp>
          <p:nvSpPr>
            <p:cNvPr id="66572" name="Arc 12"/>
            <p:cNvSpPr>
              <a:spLocks/>
            </p:cNvSpPr>
            <p:nvPr/>
          </p:nvSpPr>
          <p:spPr bwMode="auto">
            <a:xfrm rot="5384248" flipH="1">
              <a:off x="2089" y="2523"/>
              <a:ext cx="3060" cy="1789"/>
            </a:xfrm>
            <a:custGeom>
              <a:avLst/>
              <a:gdLst>
                <a:gd name="T0" fmla="*/ 0 w 21600"/>
                <a:gd name="T1" fmla="*/ 0 h 21469"/>
                <a:gd name="T2" fmla="*/ 0 w 21600"/>
                <a:gd name="T3" fmla="*/ 0 h 21469"/>
                <a:gd name="T4" fmla="*/ 0 w 21600"/>
                <a:gd name="T5" fmla="*/ 0 h 21469"/>
                <a:gd name="T6" fmla="*/ 0 60000 65536"/>
                <a:gd name="T7" fmla="*/ 0 60000 65536"/>
                <a:gd name="T8" fmla="*/ 0 60000 65536"/>
                <a:gd name="T9" fmla="*/ 0 w 21600"/>
                <a:gd name="T10" fmla="*/ 0 h 21469"/>
                <a:gd name="T11" fmla="*/ 21600 w 21600"/>
                <a:gd name="T12" fmla="*/ 21469 h 21469"/>
              </a:gdLst>
              <a:ahLst/>
              <a:cxnLst>
                <a:cxn ang="T6">
                  <a:pos x="T0" y="T1"/>
                </a:cxn>
                <a:cxn ang="T7">
                  <a:pos x="T2" y="T3"/>
                </a:cxn>
                <a:cxn ang="T8">
                  <a:pos x="T4" y="T5"/>
                </a:cxn>
              </a:cxnLst>
              <a:rect l="T9" t="T10" r="T11" b="T12"/>
              <a:pathLst>
                <a:path w="21600" h="21469" fill="none" extrusionOk="0">
                  <a:moveTo>
                    <a:pt x="2374" y="-1"/>
                  </a:moveTo>
                  <a:cubicBezTo>
                    <a:pt x="13317" y="1210"/>
                    <a:pt x="21600" y="10458"/>
                    <a:pt x="21600" y="21469"/>
                  </a:cubicBezTo>
                </a:path>
                <a:path w="21600" h="21469" stroke="0" extrusionOk="0">
                  <a:moveTo>
                    <a:pt x="2374" y="-1"/>
                  </a:moveTo>
                  <a:cubicBezTo>
                    <a:pt x="13317" y="1210"/>
                    <a:pt x="21600" y="10458"/>
                    <a:pt x="21600" y="21469"/>
                  </a:cubicBezTo>
                  <a:lnTo>
                    <a:pt x="0" y="21469"/>
                  </a:lnTo>
                  <a:close/>
                </a:path>
              </a:pathLst>
            </a:custGeom>
            <a:noFill/>
            <a:ln w="25400">
              <a:solidFill>
                <a:srgbClr val="000080"/>
              </a:solidFill>
              <a:round/>
              <a:headEnd/>
              <a:tailEnd/>
            </a:ln>
          </p:spPr>
          <p:txBody>
            <a:bodyPr/>
            <a:lstStyle/>
            <a:p>
              <a:endParaRPr lang="en-US"/>
            </a:p>
          </p:txBody>
        </p:sp>
        <p:sp>
          <p:nvSpPr>
            <p:cNvPr id="66573" name="Arc 13"/>
            <p:cNvSpPr>
              <a:spLocks/>
            </p:cNvSpPr>
            <p:nvPr/>
          </p:nvSpPr>
          <p:spPr bwMode="auto">
            <a:xfrm rot="5309291" flipH="1">
              <a:off x="2722" y="1876"/>
              <a:ext cx="3060" cy="3067"/>
            </a:xfrm>
            <a:custGeom>
              <a:avLst/>
              <a:gdLst>
                <a:gd name="T0" fmla="*/ 0 w 21600"/>
                <a:gd name="T1" fmla="*/ 0 h 21565"/>
                <a:gd name="T2" fmla="*/ 0 w 21600"/>
                <a:gd name="T3" fmla="*/ 0 h 21565"/>
                <a:gd name="T4" fmla="*/ 0 w 21600"/>
                <a:gd name="T5" fmla="*/ 0 h 21565"/>
                <a:gd name="T6" fmla="*/ 0 60000 65536"/>
                <a:gd name="T7" fmla="*/ 0 60000 65536"/>
                <a:gd name="T8" fmla="*/ 0 60000 65536"/>
                <a:gd name="T9" fmla="*/ 0 w 21600"/>
                <a:gd name="T10" fmla="*/ 0 h 21565"/>
                <a:gd name="T11" fmla="*/ 21600 w 21600"/>
                <a:gd name="T12" fmla="*/ 21565 h 21565"/>
              </a:gdLst>
              <a:ahLst/>
              <a:cxnLst>
                <a:cxn ang="T6">
                  <a:pos x="T0" y="T1"/>
                </a:cxn>
                <a:cxn ang="T7">
                  <a:pos x="T2" y="T3"/>
                </a:cxn>
                <a:cxn ang="T8">
                  <a:pos x="T4" y="T5"/>
                </a:cxn>
              </a:cxnLst>
              <a:rect l="T9" t="T10" r="T11" b="T12"/>
              <a:pathLst>
                <a:path w="21600" h="21565" fill="none" extrusionOk="0">
                  <a:moveTo>
                    <a:pt x="1226" y="-1"/>
                  </a:moveTo>
                  <a:cubicBezTo>
                    <a:pt x="12660" y="649"/>
                    <a:pt x="21600" y="10111"/>
                    <a:pt x="21600" y="21565"/>
                  </a:cubicBezTo>
                </a:path>
                <a:path w="21600" h="21565" stroke="0" extrusionOk="0">
                  <a:moveTo>
                    <a:pt x="1226" y="-1"/>
                  </a:moveTo>
                  <a:cubicBezTo>
                    <a:pt x="12660" y="649"/>
                    <a:pt x="21600" y="10111"/>
                    <a:pt x="21600" y="21565"/>
                  </a:cubicBezTo>
                  <a:lnTo>
                    <a:pt x="0" y="21565"/>
                  </a:lnTo>
                  <a:close/>
                </a:path>
              </a:pathLst>
            </a:custGeom>
            <a:noFill/>
            <a:ln w="9525">
              <a:solidFill>
                <a:srgbClr val="000000"/>
              </a:solidFill>
              <a:round/>
              <a:headEnd/>
              <a:tailEnd/>
            </a:ln>
          </p:spPr>
          <p:txBody>
            <a:bodyPr/>
            <a:lstStyle/>
            <a:p>
              <a:endParaRPr lang="en-US"/>
            </a:p>
          </p:txBody>
        </p:sp>
        <p:sp>
          <p:nvSpPr>
            <p:cNvPr id="66574" name="Arc 14"/>
            <p:cNvSpPr>
              <a:spLocks/>
            </p:cNvSpPr>
            <p:nvPr/>
          </p:nvSpPr>
          <p:spPr bwMode="auto">
            <a:xfrm rot="5100075" flipH="1">
              <a:off x="2907" y="1692"/>
              <a:ext cx="4108" cy="4212"/>
            </a:xfrm>
            <a:custGeom>
              <a:avLst/>
              <a:gdLst>
                <a:gd name="T0" fmla="*/ 0 w 28997"/>
                <a:gd name="T1" fmla="*/ 0 h 21600"/>
                <a:gd name="T2" fmla="*/ 0 w 28997"/>
                <a:gd name="T3" fmla="*/ 0 h 21600"/>
                <a:gd name="T4" fmla="*/ 0 w 28997"/>
                <a:gd name="T5" fmla="*/ 0 h 21600"/>
                <a:gd name="T6" fmla="*/ 0 60000 65536"/>
                <a:gd name="T7" fmla="*/ 0 60000 65536"/>
                <a:gd name="T8" fmla="*/ 0 60000 65536"/>
                <a:gd name="T9" fmla="*/ 0 w 28997"/>
                <a:gd name="T10" fmla="*/ 0 h 21600"/>
                <a:gd name="T11" fmla="*/ 28997 w 28997"/>
                <a:gd name="T12" fmla="*/ 21600 h 21600"/>
              </a:gdLst>
              <a:ahLst/>
              <a:cxnLst>
                <a:cxn ang="T6">
                  <a:pos x="T0" y="T1"/>
                </a:cxn>
                <a:cxn ang="T7">
                  <a:pos x="T2" y="T3"/>
                </a:cxn>
                <a:cxn ang="T8">
                  <a:pos x="T4" y="T5"/>
                </a:cxn>
              </a:cxnLst>
              <a:rect l="T9" t="T10" r="T11" b="T12"/>
              <a:pathLst>
                <a:path w="28997" h="21600" fill="none" extrusionOk="0">
                  <a:moveTo>
                    <a:pt x="0" y="1306"/>
                  </a:moveTo>
                  <a:cubicBezTo>
                    <a:pt x="2370" y="442"/>
                    <a:pt x="4873" y="-1"/>
                    <a:pt x="7397" y="0"/>
                  </a:cubicBezTo>
                  <a:cubicBezTo>
                    <a:pt x="19326" y="0"/>
                    <a:pt x="28997" y="9670"/>
                    <a:pt x="28997" y="21600"/>
                  </a:cubicBezTo>
                </a:path>
                <a:path w="28997" h="21600" stroke="0" extrusionOk="0">
                  <a:moveTo>
                    <a:pt x="0" y="1306"/>
                  </a:moveTo>
                  <a:cubicBezTo>
                    <a:pt x="2370" y="442"/>
                    <a:pt x="4873" y="-1"/>
                    <a:pt x="7397" y="0"/>
                  </a:cubicBezTo>
                  <a:cubicBezTo>
                    <a:pt x="19326" y="0"/>
                    <a:pt x="28997" y="9670"/>
                    <a:pt x="28997" y="21600"/>
                  </a:cubicBezTo>
                  <a:lnTo>
                    <a:pt x="7397" y="21600"/>
                  </a:lnTo>
                  <a:close/>
                </a:path>
              </a:pathLst>
            </a:custGeom>
            <a:noFill/>
            <a:ln w="19050">
              <a:solidFill>
                <a:srgbClr val="800000"/>
              </a:solidFill>
              <a:round/>
              <a:headEnd/>
              <a:tailEnd/>
            </a:ln>
          </p:spPr>
          <p:txBody>
            <a:bodyPr/>
            <a:lstStyle/>
            <a:p>
              <a:endParaRPr lang="en-US"/>
            </a:p>
          </p:txBody>
        </p:sp>
        <p:sp>
          <p:nvSpPr>
            <p:cNvPr id="66575" name="Line 15"/>
            <p:cNvSpPr>
              <a:spLocks noChangeShapeType="1"/>
            </p:cNvSpPr>
            <p:nvPr/>
          </p:nvSpPr>
          <p:spPr bwMode="auto">
            <a:xfrm flipH="1">
              <a:off x="2726" y="3688"/>
              <a:ext cx="4140" cy="1"/>
            </a:xfrm>
            <a:prstGeom prst="line">
              <a:avLst/>
            </a:prstGeom>
            <a:noFill/>
            <a:ln w="15875">
              <a:solidFill>
                <a:srgbClr val="000000"/>
              </a:solidFill>
              <a:prstDash val="sysDot"/>
              <a:round/>
              <a:headEnd/>
              <a:tailEnd/>
            </a:ln>
          </p:spPr>
          <p:txBody>
            <a:bodyPr/>
            <a:lstStyle/>
            <a:p>
              <a:endParaRPr lang="en-US"/>
            </a:p>
          </p:txBody>
        </p:sp>
        <p:sp>
          <p:nvSpPr>
            <p:cNvPr id="66576" name="Text Box 16"/>
            <p:cNvSpPr txBox="1">
              <a:spLocks noChangeArrowheads="1"/>
            </p:cNvSpPr>
            <p:nvPr/>
          </p:nvSpPr>
          <p:spPr bwMode="auto">
            <a:xfrm>
              <a:off x="4886" y="4588"/>
              <a:ext cx="1980" cy="360"/>
            </a:xfrm>
            <a:prstGeom prst="rect">
              <a:avLst/>
            </a:prstGeom>
            <a:noFill/>
            <a:ln w="9525">
              <a:noFill/>
              <a:miter lim="800000"/>
              <a:headEnd/>
              <a:tailEnd/>
            </a:ln>
          </p:spPr>
          <p:txBody>
            <a:bodyPr/>
            <a:lstStyle/>
            <a:p>
              <a:pPr algn="ctr"/>
              <a:r>
                <a:rPr lang="ar-SA" sz="900">
                  <a:latin typeface="Times New Roman" pitchFamily="18" charset="0"/>
                  <a:cs typeface="Times New Roman" pitchFamily="18" charset="0"/>
                </a:rPr>
                <a:t>الإنتاج تحت ظروف متوسطة</a:t>
              </a:r>
              <a:endParaRPr lang="en-US"/>
            </a:p>
          </p:txBody>
        </p:sp>
        <p:sp>
          <p:nvSpPr>
            <p:cNvPr id="66577" name="Text Box 17"/>
            <p:cNvSpPr txBox="1">
              <a:spLocks noChangeArrowheads="1"/>
            </p:cNvSpPr>
            <p:nvPr/>
          </p:nvSpPr>
          <p:spPr bwMode="auto">
            <a:xfrm>
              <a:off x="2726" y="4588"/>
              <a:ext cx="1980" cy="360"/>
            </a:xfrm>
            <a:prstGeom prst="rect">
              <a:avLst/>
            </a:prstGeom>
            <a:noFill/>
            <a:ln w="9525">
              <a:noFill/>
              <a:miter lim="800000"/>
              <a:headEnd/>
              <a:tailEnd/>
            </a:ln>
          </p:spPr>
          <p:txBody>
            <a:bodyPr/>
            <a:lstStyle/>
            <a:p>
              <a:pPr algn="ctr"/>
              <a:r>
                <a:rPr lang="ar-SA" sz="900">
                  <a:latin typeface="Times New Roman" pitchFamily="18" charset="0"/>
                  <a:cs typeface="Times New Roman" pitchFamily="18" charset="0"/>
                </a:rPr>
                <a:t>الإنتاج تحت ظروف رديئة</a:t>
              </a:r>
              <a:endParaRPr lang="en-US"/>
            </a:p>
          </p:txBody>
        </p:sp>
        <p:sp>
          <p:nvSpPr>
            <p:cNvPr id="66578" name="Line 18"/>
            <p:cNvSpPr>
              <a:spLocks noChangeShapeType="1"/>
            </p:cNvSpPr>
            <p:nvPr/>
          </p:nvSpPr>
          <p:spPr bwMode="auto">
            <a:xfrm>
              <a:off x="4346" y="3688"/>
              <a:ext cx="0" cy="198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66579" name="Line 19"/>
            <p:cNvSpPr>
              <a:spLocks noChangeShapeType="1"/>
            </p:cNvSpPr>
            <p:nvPr/>
          </p:nvSpPr>
          <p:spPr bwMode="auto">
            <a:xfrm>
              <a:off x="5606" y="3688"/>
              <a:ext cx="0" cy="198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66580" name="Line 20"/>
            <p:cNvSpPr>
              <a:spLocks noChangeShapeType="1"/>
            </p:cNvSpPr>
            <p:nvPr/>
          </p:nvSpPr>
          <p:spPr bwMode="auto">
            <a:xfrm>
              <a:off x="6866" y="3688"/>
              <a:ext cx="0" cy="198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66581" name="Text Box 21"/>
            <p:cNvSpPr txBox="1">
              <a:spLocks noChangeArrowheads="1"/>
            </p:cNvSpPr>
            <p:nvPr/>
          </p:nvSpPr>
          <p:spPr bwMode="auto">
            <a:xfrm>
              <a:off x="3986" y="5668"/>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endParaRPr lang="en-US"/>
            </a:p>
          </p:txBody>
        </p:sp>
        <p:sp>
          <p:nvSpPr>
            <p:cNvPr id="66582" name="Text Box 22"/>
            <p:cNvSpPr txBox="1">
              <a:spLocks noChangeArrowheads="1"/>
            </p:cNvSpPr>
            <p:nvPr/>
          </p:nvSpPr>
          <p:spPr bwMode="auto">
            <a:xfrm>
              <a:off x="6506" y="5668"/>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endParaRPr lang="en-US"/>
            </a:p>
          </p:txBody>
        </p:sp>
        <p:sp>
          <p:nvSpPr>
            <p:cNvPr id="66583" name="Text Box 23"/>
            <p:cNvSpPr txBox="1">
              <a:spLocks noChangeArrowheads="1"/>
            </p:cNvSpPr>
            <p:nvPr/>
          </p:nvSpPr>
          <p:spPr bwMode="auto">
            <a:xfrm>
              <a:off x="2390" y="3330"/>
              <a:ext cx="1956" cy="540"/>
            </a:xfrm>
            <a:prstGeom prst="rect">
              <a:avLst/>
            </a:prstGeom>
            <a:noFill/>
            <a:ln w="9525">
              <a:noFill/>
              <a:miter lim="800000"/>
              <a:headEnd/>
              <a:tailEnd/>
            </a:ln>
          </p:spPr>
          <p:txBody>
            <a:bodyPr/>
            <a:lstStyle/>
            <a:p>
              <a:pPr algn="ctr"/>
              <a:r>
                <a:rPr lang="ar-SA" sz="900">
                  <a:latin typeface="Times New Roman" pitchFamily="18" charset="0"/>
                  <a:cs typeface="Times New Roman" pitchFamily="18" charset="0"/>
                </a:rPr>
                <a:t>سعر العنصر الإنتاجي</a:t>
              </a:r>
              <a:endParaRPr lang="en-US"/>
            </a:p>
          </p:txBody>
        </p:sp>
        <p:sp>
          <p:nvSpPr>
            <p:cNvPr id="66584" name="Text Box 24"/>
            <p:cNvSpPr txBox="1">
              <a:spLocks noChangeArrowheads="1"/>
            </p:cNvSpPr>
            <p:nvPr/>
          </p:nvSpPr>
          <p:spPr bwMode="auto">
            <a:xfrm>
              <a:off x="2546" y="6388"/>
              <a:ext cx="7020" cy="540"/>
            </a:xfrm>
            <a:prstGeom prst="rect">
              <a:avLst/>
            </a:prstGeom>
            <a:noFill/>
            <a:ln w="9525">
              <a:noFill/>
              <a:miter lim="800000"/>
              <a:headEnd/>
              <a:tailEnd/>
            </a:ln>
          </p:spPr>
          <p:txBody>
            <a:bodyPr/>
            <a:lstStyle/>
            <a:p>
              <a:pPr algn="ctr" rtl="1"/>
              <a:r>
                <a:rPr lang="ar-SA" sz="1200" b="1">
                  <a:latin typeface="Times New Roman" pitchFamily="18" charset="0"/>
                  <a:cs typeface="Times New Roman" pitchFamily="18" charset="0"/>
                </a:rPr>
                <a:t> دالة الإنتاج المتوقعة ومنحنيات قيمة الإنتاجية الحدية تحت ظروف جيدة ومتوسطة ورديئة</a:t>
              </a:r>
              <a:endParaRPr lang="en-US" sz="120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A128EA5B-E2CF-480C-934C-4C75C559D36B}" type="slidenum">
              <a:rPr lang="en-US"/>
              <a:pPr>
                <a:defRPr/>
              </a:pPr>
              <a:t>59</a:t>
            </a:fld>
            <a:endParaRPr lang="en-US"/>
          </a:p>
        </p:txBody>
      </p:sp>
      <p:sp>
        <p:nvSpPr>
          <p:cNvPr id="590850"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7588" name="Rectangle 3"/>
          <p:cNvSpPr>
            <a:spLocks noGrp="1"/>
          </p:cNvSpPr>
          <p:nvPr>
            <p:ph type="body" idx="1"/>
          </p:nvPr>
        </p:nvSpPr>
        <p:spPr>
          <a:xfrm>
            <a:off x="609600" y="1481138"/>
            <a:ext cx="8077200" cy="4310062"/>
          </a:xfrm>
        </p:spPr>
        <p:txBody>
          <a:bodyPr/>
          <a:lstStyle/>
          <a:p>
            <a:pPr marL="623888" indent="-514350" algn="r" rtl="1"/>
            <a:r>
              <a:rPr lang="ar-SA" smtClean="0"/>
              <a:t>بافتراض المعرفة التامة بسعر أو تكلفة عنصر الإنتاج فيمكن أن يتساوى هذا السعر مع منحنيات متعددة من قيمة الإنتاجية الحدية ليعطي معدلات متعددة من كميات مدخلات الإنتاج التي يمكن للمزارع أن يستخدمها وبالتالي سيكون أمام المزارع عدة مستويات من مدخلات الإنتاج.</a:t>
            </a:r>
          </a:p>
          <a:p>
            <a:pPr marL="623888" indent="-514350" algn="r" rtl="1"/>
            <a:r>
              <a:rPr lang="ar-SA" smtClean="0"/>
              <a:t>وبمعرفة أن أغلب المزارعين هم من متجنبي المخاطرة </a:t>
            </a:r>
            <a:r>
              <a:rPr lang="en-US" i="1" smtClean="0">
                <a:cs typeface="Arial" charset="0"/>
              </a:rPr>
              <a:t>Risk Averse</a:t>
            </a:r>
            <a:r>
              <a:rPr lang="ar-SA" smtClean="0"/>
              <a:t> فمن المتوقع أن يضيف المزارع كمية أقل من مدخلات الإنتاج من الكمية المثلى وبذلك يكون الإنتاج المحقق أقل من الإنتاج الذي توجد إمكانية فنية لتحقيقه.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body" idx="4294967295"/>
          </p:nvPr>
        </p:nvSpPr>
        <p:spPr>
          <a:xfrm>
            <a:off x="1676400" y="1143000"/>
            <a:ext cx="6781800" cy="5029200"/>
          </a:xfrm>
        </p:spPr>
        <p:txBody>
          <a:bodyPr/>
          <a:lstStyle/>
          <a:p>
            <a:pPr eaLnBrk="1" hangingPunct="1"/>
            <a:r>
              <a:rPr lang="ar-SA" altLang="en-US" sz="2800" dirty="0" smtClean="0">
                <a:latin typeface="Times New Roman" pitchFamily="18" charset="0"/>
                <a:cs typeface="Times New Roman" pitchFamily="18" charset="0"/>
              </a:rPr>
              <a:t>هذا ما قام به الرواد الاوائل لعلم الإدارة عندما درسوا الحركة والزمن وتأثير ذلك في الإنتاج والعملية الإنتاجية </a:t>
            </a:r>
          </a:p>
          <a:p>
            <a:pPr eaLnBrk="1" hangingPunct="1"/>
            <a:r>
              <a:rPr lang="ar-SA" altLang="en-US" sz="2800" dirty="0" smtClean="0">
                <a:latin typeface="Times New Roman" pitchFamily="18" charset="0"/>
                <a:cs typeface="Times New Roman" pitchFamily="18" charset="0"/>
              </a:rPr>
              <a:t>اضافة للتجارب والأبحاث التي تمت في مجال البحوث النفسية والاجتماعية التي ساهمت في خلق البيئة المناسبة لتحسين العمل وزيادة الإنتاج.</a:t>
            </a:r>
          </a:p>
        </p:txBody>
      </p:sp>
    </p:spTree>
    <p:extLst>
      <p:ext uri="{BB962C8B-B14F-4D97-AF65-F5344CB8AC3E}">
        <p14:creationId xmlns:p14="http://schemas.microsoft.com/office/powerpoint/2010/main" val="421965619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7B2FA5CC-41D9-4AB8-A4E6-8966DF97A4C7}" type="slidenum">
              <a:rPr lang="en-US"/>
              <a:pPr>
                <a:defRPr/>
              </a:pPr>
              <a:t>60</a:t>
            </a:fld>
            <a:endParaRPr lang="en-US"/>
          </a:p>
        </p:txBody>
      </p:sp>
      <p:sp>
        <p:nvSpPr>
          <p:cNvPr id="592898"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8612" name="Rectangle 3"/>
          <p:cNvSpPr>
            <a:spLocks noGrp="1"/>
          </p:cNvSpPr>
          <p:nvPr>
            <p:ph type="body" idx="1"/>
          </p:nvPr>
        </p:nvSpPr>
        <p:spPr>
          <a:xfrm>
            <a:off x="609600" y="1481138"/>
            <a:ext cx="8077200" cy="4310062"/>
          </a:xfrm>
        </p:spPr>
        <p:txBody>
          <a:bodyPr/>
          <a:lstStyle/>
          <a:p>
            <a:pPr marL="623888" indent="-514350" algn="r" rtl="1">
              <a:buFont typeface="Wingdings 3" pitchFamily="18" charset="2"/>
              <a:buNone/>
            </a:pPr>
            <a:r>
              <a:rPr lang="ar-SA" b="1" smtClean="0"/>
              <a:t>الـــــــــتأثير عـــــلى الـــــــدخـــــل الــــــــــــــمزرعـــــــــي</a:t>
            </a:r>
            <a:endParaRPr lang="ar-SA" smtClean="0"/>
          </a:p>
          <a:p>
            <a:pPr marL="623888" indent="-514350" algn="r" rtl="1"/>
            <a:r>
              <a:rPr lang="ar-SA" smtClean="0"/>
              <a:t>إن المخاطرة واللايقين </a:t>
            </a:r>
            <a:r>
              <a:rPr lang="en-US" i="1" smtClean="0">
                <a:cs typeface="Arial" charset="0"/>
              </a:rPr>
              <a:t>Risk</a:t>
            </a:r>
            <a:r>
              <a:rPr lang="en-US" b="1" i="1" smtClean="0">
                <a:cs typeface="Arial" charset="0"/>
              </a:rPr>
              <a:t> </a:t>
            </a:r>
            <a:r>
              <a:rPr lang="en-US" i="1" smtClean="0">
                <a:cs typeface="Arial" charset="0"/>
              </a:rPr>
              <a:t>&amp;</a:t>
            </a:r>
            <a:r>
              <a:rPr lang="en-US" b="1" i="1" smtClean="0">
                <a:cs typeface="Arial" charset="0"/>
              </a:rPr>
              <a:t> </a:t>
            </a:r>
            <a:r>
              <a:rPr lang="en-US" i="1" smtClean="0">
                <a:cs typeface="Arial" charset="0"/>
              </a:rPr>
              <a:t>Uncertainty</a:t>
            </a:r>
            <a:r>
              <a:rPr lang="en-US" smtClean="0">
                <a:cs typeface="Arial" charset="0"/>
              </a:rPr>
              <a:t> </a:t>
            </a:r>
            <a:r>
              <a:rPr lang="ar-SA" smtClean="0"/>
              <a:t> تؤدي إلى قصور في استخدام عناصر الإنتاج والتي بدورها تؤدي إلى الحصول على معدلات متدنية من الإنتاج وبإفتراض أن الدخل الإجمالي هو حاصل ضرب الكمية المنتجة في السعر، فإن الدخل المحقق سيكون أقل من الممكن تحقيقه في غياب عنصري المخاطرة واللايقين إذا ما أفترضنا طبيعة المزارع الذي يتجنب المخاطرة ويتفاعل سلبياً مع مؤثراتها.</a:t>
            </a:r>
            <a:r>
              <a:rPr lang="en-US"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886C17C4-0844-4EB6-AA44-869402F4F955}" type="slidenum">
              <a:rPr lang="en-US"/>
              <a:pPr>
                <a:defRPr/>
              </a:pPr>
              <a:t>61</a:t>
            </a:fld>
            <a:endParaRPr lang="en-US"/>
          </a:p>
        </p:txBody>
      </p:sp>
      <p:sp>
        <p:nvSpPr>
          <p:cNvPr id="594946"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69636" name="Rectangle 3"/>
          <p:cNvSpPr>
            <a:spLocks noGrp="1"/>
          </p:cNvSpPr>
          <p:nvPr>
            <p:ph type="body" idx="1"/>
          </p:nvPr>
        </p:nvSpPr>
        <p:spPr>
          <a:xfrm>
            <a:off x="609600" y="1481138"/>
            <a:ext cx="8077200" cy="4310062"/>
          </a:xfrm>
        </p:spPr>
        <p:txBody>
          <a:bodyPr/>
          <a:lstStyle/>
          <a:p>
            <a:pPr marL="623888" indent="-514350" algn="r" rtl="1">
              <a:buFont typeface="Wingdings 3" pitchFamily="18" charset="2"/>
              <a:buNone/>
            </a:pPr>
            <a:r>
              <a:rPr lang="ar-SA" b="1" smtClean="0"/>
              <a:t>الــــــــــتأثير عـــــلى الإســـــــــتثمارات الـــــــــزراعية:</a:t>
            </a:r>
            <a:endParaRPr lang="ar-SA" smtClean="0"/>
          </a:p>
          <a:p>
            <a:pPr marL="623888" indent="-514350" algn="r" rtl="1"/>
            <a:r>
              <a:rPr lang="ar-SA" smtClean="0"/>
              <a:t>الإستثمارات المزرعية تتأثر سلباً بعنصري المخاطرة واللايقين وذلك من خلال الاتي:</a:t>
            </a:r>
          </a:p>
          <a:p>
            <a:pPr marL="623888" indent="-514350" algn="r" rtl="1">
              <a:buFont typeface="Wingdings 3" pitchFamily="18" charset="2"/>
              <a:buNone/>
            </a:pPr>
            <a:r>
              <a:rPr lang="ar-SA" smtClean="0"/>
              <a:t>- توقعات إنتاج منخفضة وعوائد منخفضة لهذه الإستثمارات.</a:t>
            </a:r>
          </a:p>
          <a:p>
            <a:pPr marL="623888" indent="-514350" algn="r" rtl="1">
              <a:buFont typeface="Wingdings 3" pitchFamily="18" charset="2"/>
              <a:buNone/>
            </a:pPr>
            <a:r>
              <a:rPr lang="ar-SA" smtClean="0"/>
              <a:t>- قيام المزارع بإحتساب تكلفة مرتفعة لهذه الإستثمارات للوقاية من المخاطرة واللايقين، مثل  إحتساب أسعار فائدة مرتفعة تجعل من الجدوى الإقتصادية للإستثمارات منخفضة وتؤدي إلى إتخاذ القرار بعدم الإستثمار في القطاع الزراعي  كما هو مبين في الشكل التالي:</a:t>
            </a:r>
            <a:r>
              <a:rPr lang="en-US" smtClean="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17"/>
          <p:cNvSpPr>
            <a:spLocks noGrp="1"/>
          </p:cNvSpPr>
          <p:nvPr>
            <p:ph type="sldNum" sz="quarter" idx="12"/>
          </p:nvPr>
        </p:nvSpPr>
        <p:spPr/>
        <p:txBody>
          <a:bodyPr/>
          <a:lstStyle/>
          <a:p>
            <a:pPr>
              <a:defRPr/>
            </a:pPr>
            <a:fld id="{8FF05553-EF68-46A9-AB44-85650CD55604}" type="slidenum">
              <a:rPr lang="en-US"/>
              <a:pPr>
                <a:defRPr/>
              </a:pPr>
              <a:t>62</a:t>
            </a:fld>
            <a:endParaRPr lang="en-US"/>
          </a:p>
        </p:txBody>
      </p:sp>
      <p:sp>
        <p:nvSpPr>
          <p:cNvPr id="596994"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تــــــأثـير الـــــــــــمخاطرة واللايـــــــــقـين عـــــــلى الإنتاج الــــــزراعـي</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grpSp>
        <p:nvGrpSpPr>
          <p:cNvPr id="70660" name="Group 5"/>
          <p:cNvGrpSpPr>
            <a:grpSpLocks noChangeAspect="1"/>
          </p:cNvGrpSpPr>
          <p:nvPr/>
        </p:nvGrpSpPr>
        <p:grpSpPr bwMode="auto">
          <a:xfrm>
            <a:off x="1524000" y="1524000"/>
            <a:ext cx="6477000" cy="3048000"/>
            <a:chOff x="1826" y="1168"/>
            <a:chExt cx="8280" cy="6120"/>
          </a:xfrm>
        </p:grpSpPr>
        <p:sp>
          <p:nvSpPr>
            <p:cNvPr id="70662" name="AutoShape 6"/>
            <p:cNvSpPr>
              <a:spLocks noChangeAspect="1" noChangeArrowheads="1"/>
            </p:cNvSpPr>
            <p:nvPr/>
          </p:nvSpPr>
          <p:spPr bwMode="auto">
            <a:xfrm>
              <a:off x="1826" y="1168"/>
              <a:ext cx="8280" cy="6120"/>
            </a:xfrm>
            <a:prstGeom prst="rect">
              <a:avLst/>
            </a:prstGeom>
            <a:noFill/>
            <a:ln w="9525">
              <a:solidFill>
                <a:srgbClr val="000000"/>
              </a:solidFill>
              <a:miter lim="800000"/>
              <a:headEnd/>
              <a:tailEnd/>
            </a:ln>
          </p:spPr>
          <p:txBody>
            <a:bodyPr/>
            <a:lstStyle/>
            <a:p>
              <a:endParaRPr lang="ar-SA"/>
            </a:p>
          </p:txBody>
        </p:sp>
        <p:sp>
          <p:nvSpPr>
            <p:cNvPr id="70663" name="Line 7"/>
            <p:cNvSpPr>
              <a:spLocks noChangeShapeType="1"/>
            </p:cNvSpPr>
            <p:nvPr/>
          </p:nvSpPr>
          <p:spPr bwMode="auto">
            <a:xfrm>
              <a:off x="2726" y="1168"/>
              <a:ext cx="1" cy="4500"/>
            </a:xfrm>
            <a:prstGeom prst="line">
              <a:avLst/>
            </a:prstGeom>
            <a:noFill/>
            <a:ln w="22225">
              <a:solidFill>
                <a:srgbClr val="000000"/>
              </a:solidFill>
              <a:round/>
              <a:headEnd type="triangle" w="med" len="med"/>
              <a:tailEnd/>
            </a:ln>
          </p:spPr>
          <p:txBody>
            <a:bodyPr/>
            <a:lstStyle/>
            <a:p>
              <a:endParaRPr lang="en-US"/>
            </a:p>
          </p:txBody>
        </p:sp>
        <p:sp>
          <p:nvSpPr>
            <p:cNvPr id="70664" name="Line 8"/>
            <p:cNvSpPr>
              <a:spLocks noChangeShapeType="1"/>
            </p:cNvSpPr>
            <p:nvPr/>
          </p:nvSpPr>
          <p:spPr bwMode="auto">
            <a:xfrm>
              <a:off x="2726" y="5668"/>
              <a:ext cx="6120" cy="1"/>
            </a:xfrm>
            <a:prstGeom prst="line">
              <a:avLst/>
            </a:prstGeom>
            <a:noFill/>
            <a:ln w="22225">
              <a:solidFill>
                <a:srgbClr val="000000"/>
              </a:solidFill>
              <a:round/>
              <a:headEnd/>
              <a:tailEnd type="triangle" w="med" len="med"/>
            </a:ln>
          </p:spPr>
          <p:txBody>
            <a:bodyPr/>
            <a:lstStyle/>
            <a:p>
              <a:endParaRPr lang="en-US"/>
            </a:p>
          </p:txBody>
        </p:sp>
        <p:sp>
          <p:nvSpPr>
            <p:cNvPr id="70665" name="Text Box 9"/>
            <p:cNvSpPr txBox="1">
              <a:spLocks noChangeArrowheads="1"/>
            </p:cNvSpPr>
            <p:nvPr/>
          </p:nvSpPr>
          <p:spPr bwMode="auto">
            <a:xfrm>
              <a:off x="8126" y="5668"/>
              <a:ext cx="1260" cy="360"/>
            </a:xfrm>
            <a:prstGeom prst="rect">
              <a:avLst/>
            </a:prstGeom>
            <a:noFill/>
            <a:ln w="9525">
              <a:noFill/>
              <a:miter lim="800000"/>
              <a:headEnd/>
              <a:tailEnd/>
            </a:ln>
          </p:spPr>
          <p:txBody>
            <a:bodyPr/>
            <a:lstStyle/>
            <a:p>
              <a:r>
                <a:rPr lang="ar-SA" sz="900" b="1">
                  <a:latin typeface="Times New Roman" pitchFamily="18" charset="0"/>
                  <a:cs typeface="Times New Roman" pitchFamily="18" charset="0"/>
                </a:rPr>
                <a:t>سعر الفائدة</a:t>
              </a:r>
              <a:endParaRPr lang="en-US"/>
            </a:p>
          </p:txBody>
        </p:sp>
        <p:sp>
          <p:nvSpPr>
            <p:cNvPr id="70666" name="Text Box 10"/>
            <p:cNvSpPr txBox="1">
              <a:spLocks noChangeArrowheads="1"/>
            </p:cNvSpPr>
            <p:nvPr/>
          </p:nvSpPr>
          <p:spPr bwMode="auto">
            <a:xfrm>
              <a:off x="4886" y="5668"/>
              <a:ext cx="540" cy="360"/>
            </a:xfrm>
            <a:prstGeom prst="rect">
              <a:avLst/>
            </a:prstGeom>
            <a:noFill/>
            <a:ln w="9525">
              <a:noFill/>
              <a:miter lim="800000"/>
              <a:headEnd/>
              <a:tailEnd/>
            </a:ln>
          </p:spPr>
          <p:txBody>
            <a:bodyPr/>
            <a:lstStyle/>
            <a:p>
              <a:r>
                <a:rPr lang="en-US" sz="800">
                  <a:latin typeface="Times New Roman" pitchFamily="18" charset="0"/>
                </a:rPr>
                <a:t>14</a:t>
              </a:r>
              <a:endParaRPr lang="en-US"/>
            </a:p>
          </p:txBody>
        </p:sp>
        <p:sp>
          <p:nvSpPr>
            <p:cNvPr id="70667" name="Text Box 11"/>
            <p:cNvSpPr txBox="1">
              <a:spLocks noChangeArrowheads="1"/>
            </p:cNvSpPr>
            <p:nvPr/>
          </p:nvSpPr>
          <p:spPr bwMode="auto">
            <a:xfrm>
              <a:off x="2006" y="1348"/>
              <a:ext cx="540" cy="3240"/>
            </a:xfrm>
            <a:prstGeom prst="rect">
              <a:avLst/>
            </a:prstGeom>
            <a:noFill/>
            <a:ln w="9525">
              <a:noFill/>
              <a:miter lim="800000"/>
              <a:headEnd/>
              <a:tailEnd/>
            </a:ln>
          </p:spPr>
          <p:txBody>
            <a:bodyPr/>
            <a:lstStyle/>
            <a:p>
              <a:pPr algn="ctr"/>
              <a:r>
                <a:rPr lang="ar-SA" sz="900" b="1">
                  <a:latin typeface="Times New Roman" pitchFamily="18" charset="0"/>
                  <a:cs typeface="Times New Roman" pitchFamily="18" charset="0"/>
                </a:rPr>
                <a:t>العائد والتكلفة الإستثمارية الزراعية</a:t>
              </a:r>
              <a:endParaRPr lang="en-US"/>
            </a:p>
          </p:txBody>
        </p:sp>
        <p:sp>
          <p:nvSpPr>
            <p:cNvPr id="70668" name="Text Box 12"/>
            <p:cNvSpPr txBox="1">
              <a:spLocks noChangeArrowheads="1"/>
            </p:cNvSpPr>
            <p:nvPr/>
          </p:nvSpPr>
          <p:spPr bwMode="auto">
            <a:xfrm>
              <a:off x="7226" y="3688"/>
              <a:ext cx="1980" cy="360"/>
            </a:xfrm>
            <a:prstGeom prst="rect">
              <a:avLst/>
            </a:prstGeom>
            <a:noFill/>
            <a:ln w="9525">
              <a:noFill/>
              <a:miter lim="800000"/>
              <a:headEnd/>
              <a:tailEnd/>
            </a:ln>
          </p:spPr>
          <p:txBody>
            <a:bodyPr/>
            <a:lstStyle/>
            <a:p>
              <a:pPr algn="ctr"/>
              <a:r>
                <a:rPr lang="ar-SA" sz="900" b="1">
                  <a:latin typeface="Times New Roman" pitchFamily="18" charset="0"/>
                  <a:cs typeface="Times New Roman" pitchFamily="18" charset="0"/>
                </a:rPr>
                <a:t>تكاليف الإستثمار</a:t>
              </a:r>
              <a:endParaRPr lang="en-US"/>
            </a:p>
          </p:txBody>
        </p:sp>
        <p:sp>
          <p:nvSpPr>
            <p:cNvPr id="70669" name="Text Box 13"/>
            <p:cNvSpPr txBox="1">
              <a:spLocks noChangeArrowheads="1"/>
            </p:cNvSpPr>
            <p:nvPr/>
          </p:nvSpPr>
          <p:spPr bwMode="auto">
            <a:xfrm>
              <a:off x="7946" y="4768"/>
              <a:ext cx="2160" cy="540"/>
            </a:xfrm>
            <a:prstGeom prst="rect">
              <a:avLst/>
            </a:prstGeom>
            <a:noFill/>
            <a:ln w="9525">
              <a:noFill/>
              <a:miter lim="800000"/>
              <a:headEnd/>
              <a:tailEnd/>
            </a:ln>
          </p:spPr>
          <p:txBody>
            <a:bodyPr/>
            <a:lstStyle/>
            <a:p>
              <a:pPr algn="ctr"/>
              <a:r>
                <a:rPr lang="ar-SA" sz="900" b="1">
                  <a:latin typeface="Times New Roman" pitchFamily="18" charset="0"/>
                  <a:cs typeface="Times New Roman" pitchFamily="18" charset="0"/>
                </a:rPr>
                <a:t>عوائد الإستثمار</a:t>
              </a:r>
              <a:endParaRPr lang="en-US"/>
            </a:p>
          </p:txBody>
        </p:sp>
        <p:sp>
          <p:nvSpPr>
            <p:cNvPr id="70670" name="Line 14"/>
            <p:cNvSpPr>
              <a:spLocks noChangeShapeType="1"/>
            </p:cNvSpPr>
            <p:nvPr/>
          </p:nvSpPr>
          <p:spPr bwMode="auto">
            <a:xfrm>
              <a:off x="4346" y="2968"/>
              <a:ext cx="1" cy="270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70671" name="Line 15"/>
            <p:cNvSpPr>
              <a:spLocks noChangeShapeType="1"/>
            </p:cNvSpPr>
            <p:nvPr/>
          </p:nvSpPr>
          <p:spPr bwMode="auto">
            <a:xfrm>
              <a:off x="5966" y="4228"/>
              <a:ext cx="1" cy="1440"/>
            </a:xfrm>
            <a:prstGeom prst="line">
              <a:avLst/>
            </a:prstGeom>
            <a:noFill/>
            <a:ln w="19050" cap="rnd">
              <a:solidFill>
                <a:srgbClr val="000000"/>
              </a:solidFill>
              <a:prstDash val="sysDot"/>
              <a:round/>
              <a:headEnd type="oval" w="med" len="med"/>
              <a:tailEnd type="oval" w="med" len="med"/>
            </a:ln>
          </p:spPr>
          <p:txBody>
            <a:bodyPr/>
            <a:lstStyle/>
            <a:p>
              <a:endParaRPr lang="en-US"/>
            </a:p>
          </p:txBody>
        </p:sp>
        <p:sp>
          <p:nvSpPr>
            <p:cNvPr id="70672" name="Line 16"/>
            <p:cNvSpPr>
              <a:spLocks noChangeShapeType="1"/>
            </p:cNvSpPr>
            <p:nvPr/>
          </p:nvSpPr>
          <p:spPr bwMode="auto">
            <a:xfrm>
              <a:off x="7226" y="4048"/>
              <a:ext cx="1" cy="1620"/>
            </a:xfrm>
            <a:prstGeom prst="line">
              <a:avLst/>
            </a:prstGeom>
            <a:noFill/>
            <a:ln w="9525" cap="rnd">
              <a:solidFill>
                <a:srgbClr val="000000"/>
              </a:solidFill>
              <a:prstDash val="sysDot"/>
              <a:round/>
              <a:headEnd type="oval" w="med" len="med"/>
              <a:tailEnd type="oval" w="med" len="med"/>
            </a:ln>
          </p:spPr>
          <p:txBody>
            <a:bodyPr/>
            <a:lstStyle/>
            <a:p>
              <a:endParaRPr lang="en-US"/>
            </a:p>
          </p:txBody>
        </p:sp>
        <p:sp>
          <p:nvSpPr>
            <p:cNvPr id="70673" name="Text Box 17"/>
            <p:cNvSpPr txBox="1">
              <a:spLocks noChangeArrowheads="1"/>
            </p:cNvSpPr>
            <p:nvPr/>
          </p:nvSpPr>
          <p:spPr bwMode="auto">
            <a:xfrm>
              <a:off x="3986" y="5668"/>
              <a:ext cx="540" cy="360"/>
            </a:xfrm>
            <a:prstGeom prst="rect">
              <a:avLst/>
            </a:prstGeom>
            <a:noFill/>
            <a:ln w="9525">
              <a:noFill/>
              <a:miter lim="800000"/>
              <a:headEnd/>
              <a:tailEnd/>
            </a:ln>
          </p:spPr>
          <p:txBody>
            <a:bodyPr/>
            <a:lstStyle/>
            <a:p>
              <a:r>
                <a:rPr lang="en-US" sz="800">
                  <a:latin typeface="Times New Roman" pitchFamily="18" charset="0"/>
                </a:rPr>
                <a:t>10</a:t>
              </a:r>
              <a:endParaRPr lang="en-US"/>
            </a:p>
          </p:txBody>
        </p:sp>
        <p:sp>
          <p:nvSpPr>
            <p:cNvPr id="70674" name="Text Box 18"/>
            <p:cNvSpPr txBox="1">
              <a:spLocks noChangeArrowheads="1"/>
            </p:cNvSpPr>
            <p:nvPr/>
          </p:nvSpPr>
          <p:spPr bwMode="auto">
            <a:xfrm>
              <a:off x="5606" y="5668"/>
              <a:ext cx="540" cy="360"/>
            </a:xfrm>
            <a:prstGeom prst="rect">
              <a:avLst/>
            </a:prstGeom>
            <a:noFill/>
            <a:ln w="9525">
              <a:noFill/>
              <a:miter lim="800000"/>
              <a:headEnd/>
              <a:tailEnd/>
            </a:ln>
          </p:spPr>
          <p:txBody>
            <a:bodyPr/>
            <a:lstStyle/>
            <a:p>
              <a:r>
                <a:rPr lang="en-US" sz="800">
                  <a:latin typeface="Times New Roman" pitchFamily="18" charset="0"/>
                </a:rPr>
                <a:t>16</a:t>
              </a:r>
              <a:endParaRPr lang="en-US"/>
            </a:p>
          </p:txBody>
        </p:sp>
        <p:sp>
          <p:nvSpPr>
            <p:cNvPr id="70675" name="Text Box 19"/>
            <p:cNvSpPr txBox="1">
              <a:spLocks noChangeArrowheads="1"/>
            </p:cNvSpPr>
            <p:nvPr/>
          </p:nvSpPr>
          <p:spPr bwMode="auto">
            <a:xfrm>
              <a:off x="4166" y="2428"/>
              <a:ext cx="540" cy="540"/>
            </a:xfrm>
            <a:prstGeom prst="rect">
              <a:avLst/>
            </a:prstGeom>
            <a:noFill/>
            <a:ln w="9525">
              <a:noFill/>
              <a:miter lim="800000"/>
              <a:headEnd/>
              <a:tailEnd/>
            </a:ln>
          </p:spPr>
          <p:txBody>
            <a:bodyPr/>
            <a:lstStyle/>
            <a:p>
              <a:r>
                <a:rPr lang="ar-SA" sz="1200">
                  <a:latin typeface="Times New Roman" pitchFamily="18" charset="0"/>
                  <a:cs typeface="Times New Roman" pitchFamily="18" charset="0"/>
                </a:rPr>
                <a:t>ع</a:t>
              </a:r>
              <a:r>
                <a:rPr lang="ar-SA" sz="1200" baseline="30000">
                  <a:latin typeface="Times New Roman" pitchFamily="18" charset="0"/>
                </a:rPr>
                <a:t>1</a:t>
              </a:r>
              <a:endParaRPr lang="en-US"/>
            </a:p>
          </p:txBody>
        </p:sp>
        <p:sp>
          <p:nvSpPr>
            <p:cNvPr id="70676" name="Text Box 20"/>
            <p:cNvSpPr txBox="1">
              <a:spLocks noChangeArrowheads="1"/>
            </p:cNvSpPr>
            <p:nvPr/>
          </p:nvSpPr>
          <p:spPr bwMode="auto">
            <a:xfrm>
              <a:off x="3086" y="6388"/>
              <a:ext cx="4680" cy="540"/>
            </a:xfrm>
            <a:prstGeom prst="rect">
              <a:avLst/>
            </a:prstGeom>
            <a:noFill/>
            <a:ln w="9525">
              <a:noFill/>
              <a:miter lim="800000"/>
              <a:headEnd/>
              <a:tailEnd/>
            </a:ln>
          </p:spPr>
          <p:txBody>
            <a:bodyPr/>
            <a:lstStyle/>
            <a:p>
              <a:pPr algn="ctr"/>
              <a:r>
                <a:rPr lang="en-US" sz="1000" b="1">
                  <a:latin typeface="Times New Roman" pitchFamily="18" charset="0"/>
                  <a:cs typeface="Times New Roman" pitchFamily="18" charset="0"/>
                </a:rPr>
                <a:t> </a:t>
              </a:r>
              <a:r>
                <a:rPr lang="ar-SA" sz="1000" b="1">
                  <a:latin typeface="Times New Roman" pitchFamily="18" charset="0"/>
                  <a:cs typeface="Times New Roman" pitchFamily="18" charset="0"/>
                </a:rPr>
                <a:t>تأثير الفائدة على جدوى الإستثمارات الزراعية</a:t>
              </a:r>
              <a:endParaRPr lang="en-US"/>
            </a:p>
          </p:txBody>
        </p:sp>
        <p:sp>
          <p:nvSpPr>
            <p:cNvPr id="70677" name="Arc 21"/>
            <p:cNvSpPr>
              <a:spLocks/>
            </p:cNvSpPr>
            <p:nvPr/>
          </p:nvSpPr>
          <p:spPr bwMode="auto">
            <a:xfrm flipH="1" flipV="1">
              <a:off x="2726" y="2608"/>
              <a:ext cx="4860" cy="1620"/>
            </a:xfrm>
            <a:custGeom>
              <a:avLst/>
              <a:gdLst>
                <a:gd name="T0" fmla="*/ 0 w 33506"/>
                <a:gd name="T1" fmla="*/ 0 h 21600"/>
                <a:gd name="T2" fmla="*/ 0 w 33506"/>
                <a:gd name="T3" fmla="*/ 0 h 21600"/>
                <a:gd name="T4" fmla="*/ 0 w 33506"/>
                <a:gd name="T5" fmla="*/ 0 h 21600"/>
                <a:gd name="T6" fmla="*/ 0 60000 65536"/>
                <a:gd name="T7" fmla="*/ 0 60000 65536"/>
                <a:gd name="T8" fmla="*/ 0 60000 65536"/>
                <a:gd name="T9" fmla="*/ 0 w 33506"/>
                <a:gd name="T10" fmla="*/ 0 h 21600"/>
                <a:gd name="T11" fmla="*/ 33506 w 33506"/>
                <a:gd name="T12" fmla="*/ 21600 h 21600"/>
              </a:gdLst>
              <a:ahLst/>
              <a:cxnLst>
                <a:cxn ang="T6">
                  <a:pos x="T0" y="T1"/>
                </a:cxn>
                <a:cxn ang="T7">
                  <a:pos x="T2" y="T3"/>
                </a:cxn>
                <a:cxn ang="T8">
                  <a:pos x="T4" y="T5"/>
                </a:cxn>
              </a:cxnLst>
              <a:rect l="T9" t="T10" r="T11" b="T12"/>
              <a:pathLst>
                <a:path w="33506" h="21600" fill="none" extrusionOk="0">
                  <a:moveTo>
                    <a:pt x="-1" y="3577"/>
                  </a:moveTo>
                  <a:cubicBezTo>
                    <a:pt x="3532" y="1244"/>
                    <a:pt x="7672" y="-1"/>
                    <a:pt x="11906" y="0"/>
                  </a:cubicBezTo>
                  <a:cubicBezTo>
                    <a:pt x="23835" y="0"/>
                    <a:pt x="33506" y="9670"/>
                    <a:pt x="33506" y="21600"/>
                  </a:cubicBezTo>
                </a:path>
                <a:path w="33506" h="21600" stroke="0" extrusionOk="0">
                  <a:moveTo>
                    <a:pt x="-1" y="3577"/>
                  </a:moveTo>
                  <a:cubicBezTo>
                    <a:pt x="3532" y="1244"/>
                    <a:pt x="7672" y="-1"/>
                    <a:pt x="11906" y="0"/>
                  </a:cubicBezTo>
                  <a:cubicBezTo>
                    <a:pt x="23835" y="0"/>
                    <a:pt x="33506" y="9670"/>
                    <a:pt x="33506" y="21600"/>
                  </a:cubicBezTo>
                  <a:lnTo>
                    <a:pt x="11906" y="21600"/>
                  </a:lnTo>
                  <a:close/>
                </a:path>
              </a:pathLst>
            </a:custGeom>
            <a:noFill/>
            <a:ln w="19050">
              <a:solidFill>
                <a:srgbClr val="800000"/>
              </a:solidFill>
              <a:round/>
              <a:headEnd/>
              <a:tailEnd/>
            </a:ln>
          </p:spPr>
          <p:txBody>
            <a:bodyPr/>
            <a:lstStyle/>
            <a:p>
              <a:endParaRPr lang="en-US"/>
            </a:p>
          </p:txBody>
        </p:sp>
        <p:sp>
          <p:nvSpPr>
            <p:cNvPr id="70678" name="Freeform 22"/>
            <p:cNvSpPr>
              <a:spLocks/>
            </p:cNvSpPr>
            <p:nvPr/>
          </p:nvSpPr>
          <p:spPr bwMode="auto">
            <a:xfrm>
              <a:off x="3266" y="2248"/>
              <a:ext cx="5580" cy="3030"/>
            </a:xfrm>
            <a:custGeom>
              <a:avLst/>
              <a:gdLst>
                <a:gd name="T0" fmla="*/ 0 w 5580"/>
                <a:gd name="T1" fmla="*/ 0 h 3030"/>
                <a:gd name="T2" fmla="*/ 1440 w 5580"/>
                <a:gd name="T3" fmla="*/ 900 h 3030"/>
                <a:gd name="T4" fmla="*/ 2700 w 5580"/>
                <a:gd name="T5" fmla="*/ 1980 h 3030"/>
                <a:gd name="T6" fmla="*/ 4320 w 5580"/>
                <a:gd name="T7" fmla="*/ 2880 h 3030"/>
                <a:gd name="T8" fmla="*/ 5580 w 5580"/>
                <a:gd name="T9" fmla="*/ 2880 h 3030"/>
                <a:gd name="T10" fmla="*/ 0 60000 65536"/>
                <a:gd name="T11" fmla="*/ 0 60000 65536"/>
                <a:gd name="T12" fmla="*/ 0 60000 65536"/>
                <a:gd name="T13" fmla="*/ 0 60000 65536"/>
                <a:gd name="T14" fmla="*/ 0 60000 65536"/>
                <a:gd name="T15" fmla="*/ 0 w 5580"/>
                <a:gd name="T16" fmla="*/ 0 h 3030"/>
                <a:gd name="T17" fmla="*/ 5580 w 5580"/>
                <a:gd name="T18" fmla="*/ 3030 h 3030"/>
              </a:gdLst>
              <a:ahLst/>
              <a:cxnLst>
                <a:cxn ang="T10">
                  <a:pos x="T0" y="T1"/>
                </a:cxn>
                <a:cxn ang="T11">
                  <a:pos x="T2" y="T3"/>
                </a:cxn>
                <a:cxn ang="T12">
                  <a:pos x="T4" y="T5"/>
                </a:cxn>
                <a:cxn ang="T13">
                  <a:pos x="T6" y="T7"/>
                </a:cxn>
                <a:cxn ang="T14">
                  <a:pos x="T8" y="T9"/>
                </a:cxn>
              </a:cxnLst>
              <a:rect l="T15" t="T16" r="T17" b="T18"/>
              <a:pathLst>
                <a:path w="5580" h="3030">
                  <a:moveTo>
                    <a:pt x="0" y="0"/>
                  </a:moveTo>
                  <a:cubicBezTo>
                    <a:pt x="495" y="285"/>
                    <a:pt x="990" y="570"/>
                    <a:pt x="1440" y="900"/>
                  </a:cubicBezTo>
                  <a:cubicBezTo>
                    <a:pt x="1890" y="1230"/>
                    <a:pt x="2220" y="1650"/>
                    <a:pt x="2700" y="1980"/>
                  </a:cubicBezTo>
                  <a:cubicBezTo>
                    <a:pt x="3180" y="2310"/>
                    <a:pt x="3840" y="2730"/>
                    <a:pt x="4320" y="2880"/>
                  </a:cubicBezTo>
                  <a:cubicBezTo>
                    <a:pt x="4800" y="3030"/>
                    <a:pt x="5370" y="2880"/>
                    <a:pt x="5580" y="2880"/>
                  </a:cubicBezTo>
                </a:path>
              </a:pathLst>
            </a:custGeom>
            <a:noFill/>
            <a:ln w="22225">
              <a:solidFill>
                <a:srgbClr val="000080"/>
              </a:solidFill>
              <a:round/>
              <a:headEnd/>
              <a:tailEnd/>
            </a:ln>
          </p:spPr>
          <p:txBody>
            <a:bodyPr/>
            <a:lstStyle/>
            <a:p>
              <a:endParaRPr lang="en-US"/>
            </a:p>
          </p:txBody>
        </p:sp>
        <p:sp>
          <p:nvSpPr>
            <p:cNvPr id="70679" name="Line 23"/>
            <p:cNvSpPr>
              <a:spLocks noChangeShapeType="1"/>
            </p:cNvSpPr>
            <p:nvPr/>
          </p:nvSpPr>
          <p:spPr bwMode="auto">
            <a:xfrm flipH="1">
              <a:off x="3086" y="2428"/>
              <a:ext cx="360" cy="900"/>
            </a:xfrm>
            <a:prstGeom prst="line">
              <a:avLst/>
            </a:prstGeom>
            <a:noFill/>
            <a:ln w="9525">
              <a:solidFill>
                <a:srgbClr val="000000"/>
              </a:solidFill>
              <a:round/>
              <a:headEnd/>
              <a:tailEnd/>
            </a:ln>
          </p:spPr>
          <p:txBody>
            <a:bodyPr/>
            <a:lstStyle/>
            <a:p>
              <a:endParaRPr lang="en-US"/>
            </a:p>
          </p:txBody>
        </p:sp>
        <p:sp>
          <p:nvSpPr>
            <p:cNvPr id="70680" name="Line 24"/>
            <p:cNvSpPr>
              <a:spLocks noChangeShapeType="1"/>
            </p:cNvSpPr>
            <p:nvPr/>
          </p:nvSpPr>
          <p:spPr bwMode="auto">
            <a:xfrm flipH="1">
              <a:off x="3266" y="2608"/>
              <a:ext cx="360" cy="900"/>
            </a:xfrm>
            <a:prstGeom prst="line">
              <a:avLst/>
            </a:prstGeom>
            <a:noFill/>
            <a:ln w="9525">
              <a:solidFill>
                <a:srgbClr val="000000"/>
              </a:solidFill>
              <a:round/>
              <a:headEnd/>
              <a:tailEnd/>
            </a:ln>
          </p:spPr>
          <p:txBody>
            <a:bodyPr/>
            <a:lstStyle/>
            <a:p>
              <a:endParaRPr lang="en-US"/>
            </a:p>
          </p:txBody>
        </p:sp>
        <p:sp>
          <p:nvSpPr>
            <p:cNvPr id="70681" name="Line 25"/>
            <p:cNvSpPr>
              <a:spLocks noChangeShapeType="1"/>
            </p:cNvSpPr>
            <p:nvPr/>
          </p:nvSpPr>
          <p:spPr bwMode="auto">
            <a:xfrm flipH="1">
              <a:off x="3506" y="2608"/>
              <a:ext cx="360" cy="900"/>
            </a:xfrm>
            <a:prstGeom prst="line">
              <a:avLst/>
            </a:prstGeom>
            <a:noFill/>
            <a:ln w="9525">
              <a:solidFill>
                <a:srgbClr val="000000"/>
              </a:solidFill>
              <a:round/>
              <a:headEnd/>
              <a:tailEnd/>
            </a:ln>
          </p:spPr>
          <p:txBody>
            <a:bodyPr/>
            <a:lstStyle/>
            <a:p>
              <a:endParaRPr lang="en-US"/>
            </a:p>
          </p:txBody>
        </p:sp>
        <p:sp>
          <p:nvSpPr>
            <p:cNvPr id="70682" name="Line 26"/>
            <p:cNvSpPr>
              <a:spLocks noChangeShapeType="1"/>
            </p:cNvSpPr>
            <p:nvPr/>
          </p:nvSpPr>
          <p:spPr bwMode="auto">
            <a:xfrm flipH="1">
              <a:off x="3626" y="2788"/>
              <a:ext cx="360" cy="900"/>
            </a:xfrm>
            <a:prstGeom prst="line">
              <a:avLst/>
            </a:prstGeom>
            <a:noFill/>
            <a:ln w="9525">
              <a:solidFill>
                <a:srgbClr val="000000"/>
              </a:solidFill>
              <a:round/>
              <a:headEnd/>
              <a:tailEnd/>
            </a:ln>
          </p:spPr>
          <p:txBody>
            <a:bodyPr/>
            <a:lstStyle/>
            <a:p>
              <a:endParaRPr lang="en-US"/>
            </a:p>
          </p:txBody>
        </p:sp>
        <p:sp>
          <p:nvSpPr>
            <p:cNvPr id="70683" name="Line 27"/>
            <p:cNvSpPr>
              <a:spLocks noChangeShapeType="1"/>
            </p:cNvSpPr>
            <p:nvPr/>
          </p:nvSpPr>
          <p:spPr bwMode="auto">
            <a:xfrm flipH="1">
              <a:off x="3806" y="2848"/>
              <a:ext cx="360" cy="900"/>
            </a:xfrm>
            <a:prstGeom prst="line">
              <a:avLst/>
            </a:prstGeom>
            <a:noFill/>
            <a:ln w="9525">
              <a:solidFill>
                <a:srgbClr val="000000"/>
              </a:solidFill>
              <a:round/>
              <a:headEnd/>
              <a:tailEnd/>
            </a:ln>
          </p:spPr>
          <p:txBody>
            <a:bodyPr/>
            <a:lstStyle/>
            <a:p>
              <a:endParaRPr lang="en-US"/>
            </a:p>
          </p:txBody>
        </p:sp>
        <p:sp>
          <p:nvSpPr>
            <p:cNvPr id="70684" name="Line 28"/>
            <p:cNvSpPr>
              <a:spLocks noChangeShapeType="1"/>
            </p:cNvSpPr>
            <p:nvPr/>
          </p:nvSpPr>
          <p:spPr bwMode="auto">
            <a:xfrm flipH="1">
              <a:off x="3986" y="2968"/>
              <a:ext cx="360" cy="900"/>
            </a:xfrm>
            <a:prstGeom prst="line">
              <a:avLst/>
            </a:prstGeom>
            <a:noFill/>
            <a:ln w="9525">
              <a:solidFill>
                <a:srgbClr val="000000"/>
              </a:solidFill>
              <a:round/>
              <a:headEnd/>
              <a:tailEnd/>
            </a:ln>
          </p:spPr>
          <p:txBody>
            <a:bodyPr/>
            <a:lstStyle/>
            <a:p>
              <a:endParaRPr lang="en-US"/>
            </a:p>
          </p:txBody>
        </p:sp>
        <p:sp>
          <p:nvSpPr>
            <p:cNvPr id="70685" name="Line 29"/>
            <p:cNvSpPr>
              <a:spLocks noChangeShapeType="1"/>
            </p:cNvSpPr>
            <p:nvPr/>
          </p:nvSpPr>
          <p:spPr bwMode="auto">
            <a:xfrm flipH="1">
              <a:off x="4346" y="3148"/>
              <a:ext cx="360" cy="900"/>
            </a:xfrm>
            <a:prstGeom prst="line">
              <a:avLst/>
            </a:prstGeom>
            <a:noFill/>
            <a:ln w="9525">
              <a:solidFill>
                <a:srgbClr val="000000"/>
              </a:solidFill>
              <a:round/>
              <a:headEnd/>
              <a:tailEnd/>
            </a:ln>
          </p:spPr>
          <p:txBody>
            <a:bodyPr/>
            <a:lstStyle/>
            <a:p>
              <a:endParaRPr lang="en-US"/>
            </a:p>
          </p:txBody>
        </p:sp>
        <p:sp>
          <p:nvSpPr>
            <p:cNvPr id="70686" name="Line 30"/>
            <p:cNvSpPr>
              <a:spLocks noChangeShapeType="1"/>
            </p:cNvSpPr>
            <p:nvPr/>
          </p:nvSpPr>
          <p:spPr bwMode="auto">
            <a:xfrm flipH="1">
              <a:off x="4706" y="3328"/>
              <a:ext cx="180" cy="720"/>
            </a:xfrm>
            <a:prstGeom prst="line">
              <a:avLst/>
            </a:prstGeom>
            <a:noFill/>
            <a:ln w="9525">
              <a:solidFill>
                <a:srgbClr val="000000"/>
              </a:solidFill>
              <a:round/>
              <a:headEnd/>
              <a:tailEnd/>
            </a:ln>
          </p:spPr>
          <p:txBody>
            <a:bodyPr/>
            <a:lstStyle/>
            <a:p>
              <a:endParaRPr lang="en-US"/>
            </a:p>
          </p:txBody>
        </p:sp>
        <p:sp>
          <p:nvSpPr>
            <p:cNvPr id="70687" name="Line 31"/>
            <p:cNvSpPr>
              <a:spLocks noChangeShapeType="1"/>
            </p:cNvSpPr>
            <p:nvPr/>
          </p:nvSpPr>
          <p:spPr bwMode="auto">
            <a:xfrm flipH="1">
              <a:off x="4886" y="3508"/>
              <a:ext cx="180" cy="540"/>
            </a:xfrm>
            <a:prstGeom prst="line">
              <a:avLst/>
            </a:prstGeom>
            <a:noFill/>
            <a:ln w="9525">
              <a:solidFill>
                <a:srgbClr val="000000"/>
              </a:solidFill>
              <a:round/>
              <a:headEnd/>
              <a:tailEnd/>
            </a:ln>
          </p:spPr>
          <p:txBody>
            <a:bodyPr/>
            <a:lstStyle/>
            <a:p>
              <a:endParaRPr lang="en-US"/>
            </a:p>
          </p:txBody>
        </p:sp>
        <p:sp>
          <p:nvSpPr>
            <p:cNvPr id="70688" name="Line 32"/>
            <p:cNvSpPr>
              <a:spLocks noChangeShapeType="1"/>
            </p:cNvSpPr>
            <p:nvPr/>
          </p:nvSpPr>
          <p:spPr bwMode="auto">
            <a:xfrm flipH="1">
              <a:off x="5066" y="3688"/>
              <a:ext cx="180" cy="360"/>
            </a:xfrm>
            <a:prstGeom prst="line">
              <a:avLst/>
            </a:prstGeom>
            <a:noFill/>
            <a:ln w="9525">
              <a:solidFill>
                <a:srgbClr val="000000"/>
              </a:solidFill>
              <a:round/>
              <a:headEnd/>
              <a:tailEnd/>
            </a:ln>
          </p:spPr>
          <p:txBody>
            <a:bodyPr/>
            <a:lstStyle/>
            <a:p>
              <a:endParaRPr lang="en-US"/>
            </a:p>
          </p:txBody>
        </p:sp>
        <p:sp>
          <p:nvSpPr>
            <p:cNvPr id="70689" name="Line 33"/>
            <p:cNvSpPr>
              <a:spLocks noChangeShapeType="1"/>
            </p:cNvSpPr>
            <p:nvPr/>
          </p:nvSpPr>
          <p:spPr bwMode="auto">
            <a:xfrm flipH="1">
              <a:off x="5246" y="3868"/>
              <a:ext cx="180" cy="360"/>
            </a:xfrm>
            <a:prstGeom prst="line">
              <a:avLst/>
            </a:prstGeom>
            <a:noFill/>
            <a:ln w="9525">
              <a:solidFill>
                <a:srgbClr val="000000"/>
              </a:solidFill>
              <a:round/>
              <a:headEnd/>
              <a:tailEnd/>
            </a:ln>
          </p:spPr>
          <p:txBody>
            <a:bodyPr/>
            <a:lstStyle/>
            <a:p>
              <a:endParaRPr lang="en-US"/>
            </a:p>
          </p:txBody>
        </p:sp>
        <p:sp>
          <p:nvSpPr>
            <p:cNvPr id="70690" name="Line 34"/>
            <p:cNvSpPr>
              <a:spLocks noChangeShapeType="1"/>
            </p:cNvSpPr>
            <p:nvPr/>
          </p:nvSpPr>
          <p:spPr bwMode="auto">
            <a:xfrm>
              <a:off x="7766" y="4048"/>
              <a:ext cx="1260" cy="720"/>
            </a:xfrm>
            <a:prstGeom prst="line">
              <a:avLst/>
            </a:prstGeom>
            <a:noFill/>
            <a:ln w="9525">
              <a:solidFill>
                <a:srgbClr val="000000"/>
              </a:solidFill>
              <a:round/>
              <a:headEnd/>
              <a:tailEnd/>
            </a:ln>
          </p:spPr>
          <p:txBody>
            <a:bodyPr/>
            <a:lstStyle/>
            <a:p>
              <a:endParaRPr lang="en-US"/>
            </a:p>
          </p:txBody>
        </p:sp>
        <p:sp>
          <p:nvSpPr>
            <p:cNvPr id="70691" name="Line 35"/>
            <p:cNvSpPr>
              <a:spLocks noChangeShapeType="1"/>
            </p:cNvSpPr>
            <p:nvPr/>
          </p:nvSpPr>
          <p:spPr bwMode="auto">
            <a:xfrm>
              <a:off x="7586" y="4228"/>
              <a:ext cx="1260" cy="720"/>
            </a:xfrm>
            <a:prstGeom prst="line">
              <a:avLst/>
            </a:prstGeom>
            <a:noFill/>
            <a:ln w="9525">
              <a:solidFill>
                <a:srgbClr val="000000"/>
              </a:solidFill>
              <a:round/>
              <a:headEnd/>
              <a:tailEnd/>
            </a:ln>
          </p:spPr>
          <p:txBody>
            <a:bodyPr/>
            <a:lstStyle/>
            <a:p>
              <a:endParaRPr lang="en-US"/>
            </a:p>
          </p:txBody>
        </p:sp>
        <p:sp>
          <p:nvSpPr>
            <p:cNvPr id="70692" name="Line 36"/>
            <p:cNvSpPr>
              <a:spLocks noChangeShapeType="1"/>
            </p:cNvSpPr>
            <p:nvPr/>
          </p:nvSpPr>
          <p:spPr bwMode="auto">
            <a:xfrm>
              <a:off x="7226" y="4228"/>
              <a:ext cx="1440" cy="900"/>
            </a:xfrm>
            <a:prstGeom prst="line">
              <a:avLst/>
            </a:prstGeom>
            <a:noFill/>
            <a:ln w="9525">
              <a:solidFill>
                <a:srgbClr val="000000"/>
              </a:solidFill>
              <a:round/>
              <a:headEnd/>
              <a:tailEnd/>
            </a:ln>
          </p:spPr>
          <p:txBody>
            <a:bodyPr/>
            <a:lstStyle/>
            <a:p>
              <a:endParaRPr lang="en-US"/>
            </a:p>
          </p:txBody>
        </p:sp>
        <p:sp>
          <p:nvSpPr>
            <p:cNvPr id="70693" name="Line 37"/>
            <p:cNvSpPr>
              <a:spLocks noChangeShapeType="1"/>
            </p:cNvSpPr>
            <p:nvPr/>
          </p:nvSpPr>
          <p:spPr bwMode="auto">
            <a:xfrm>
              <a:off x="7046" y="4228"/>
              <a:ext cx="1440" cy="900"/>
            </a:xfrm>
            <a:prstGeom prst="line">
              <a:avLst/>
            </a:prstGeom>
            <a:noFill/>
            <a:ln w="9525">
              <a:solidFill>
                <a:srgbClr val="000000"/>
              </a:solidFill>
              <a:round/>
              <a:headEnd/>
              <a:tailEnd/>
            </a:ln>
          </p:spPr>
          <p:txBody>
            <a:bodyPr/>
            <a:lstStyle/>
            <a:p>
              <a:endParaRPr lang="en-US"/>
            </a:p>
          </p:txBody>
        </p:sp>
        <p:sp>
          <p:nvSpPr>
            <p:cNvPr id="70694" name="Line 38"/>
            <p:cNvSpPr>
              <a:spLocks noChangeShapeType="1"/>
            </p:cNvSpPr>
            <p:nvPr/>
          </p:nvSpPr>
          <p:spPr bwMode="auto">
            <a:xfrm>
              <a:off x="6686" y="4228"/>
              <a:ext cx="1260" cy="900"/>
            </a:xfrm>
            <a:prstGeom prst="line">
              <a:avLst/>
            </a:prstGeom>
            <a:noFill/>
            <a:ln w="9525">
              <a:solidFill>
                <a:srgbClr val="000000"/>
              </a:solidFill>
              <a:round/>
              <a:headEnd/>
              <a:tailEnd/>
            </a:ln>
          </p:spPr>
          <p:txBody>
            <a:bodyPr/>
            <a:lstStyle/>
            <a:p>
              <a:endParaRPr lang="en-US"/>
            </a:p>
          </p:txBody>
        </p:sp>
        <p:sp>
          <p:nvSpPr>
            <p:cNvPr id="70695" name="Line 39"/>
            <p:cNvSpPr>
              <a:spLocks noChangeShapeType="1"/>
            </p:cNvSpPr>
            <p:nvPr/>
          </p:nvSpPr>
          <p:spPr bwMode="auto">
            <a:xfrm>
              <a:off x="6326" y="4228"/>
              <a:ext cx="1260" cy="900"/>
            </a:xfrm>
            <a:prstGeom prst="line">
              <a:avLst/>
            </a:prstGeom>
            <a:noFill/>
            <a:ln w="9525">
              <a:solidFill>
                <a:srgbClr val="000000"/>
              </a:solidFill>
              <a:round/>
              <a:headEnd/>
              <a:tailEnd/>
            </a:ln>
          </p:spPr>
          <p:txBody>
            <a:bodyPr/>
            <a:lstStyle/>
            <a:p>
              <a:endParaRPr lang="en-US"/>
            </a:p>
          </p:txBody>
        </p:sp>
        <p:sp>
          <p:nvSpPr>
            <p:cNvPr id="70696" name="Line 40"/>
            <p:cNvSpPr>
              <a:spLocks noChangeShapeType="1"/>
            </p:cNvSpPr>
            <p:nvPr/>
          </p:nvSpPr>
          <p:spPr bwMode="auto">
            <a:xfrm flipV="1">
              <a:off x="6326" y="4048"/>
              <a:ext cx="1800" cy="360"/>
            </a:xfrm>
            <a:prstGeom prst="line">
              <a:avLst/>
            </a:prstGeom>
            <a:noFill/>
            <a:ln w="9525">
              <a:solidFill>
                <a:srgbClr val="000000"/>
              </a:solidFill>
              <a:round/>
              <a:headEnd/>
              <a:tailEnd/>
            </a:ln>
          </p:spPr>
          <p:txBody>
            <a:bodyPr/>
            <a:lstStyle/>
            <a:p>
              <a:endParaRPr lang="en-US"/>
            </a:p>
          </p:txBody>
        </p:sp>
        <p:sp>
          <p:nvSpPr>
            <p:cNvPr id="70697" name="Line 41"/>
            <p:cNvSpPr>
              <a:spLocks noChangeShapeType="1"/>
            </p:cNvSpPr>
            <p:nvPr/>
          </p:nvSpPr>
          <p:spPr bwMode="auto">
            <a:xfrm flipV="1">
              <a:off x="6686" y="4228"/>
              <a:ext cx="1620" cy="360"/>
            </a:xfrm>
            <a:prstGeom prst="line">
              <a:avLst/>
            </a:prstGeom>
            <a:noFill/>
            <a:ln w="9525">
              <a:solidFill>
                <a:srgbClr val="000000"/>
              </a:solidFill>
              <a:round/>
              <a:headEnd/>
              <a:tailEnd/>
            </a:ln>
          </p:spPr>
          <p:txBody>
            <a:bodyPr/>
            <a:lstStyle/>
            <a:p>
              <a:endParaRPr lang="en-US"/>
            </a:p>
          </p:txBody>
        </p:sp>
        <p:sp>
          <p:nvSpPr>
            <p:cNvPr id="70698" name="Line 42"/>
            <p:cNvSpPr>
              <a:spLocks noChangeShapeType="1"/>
            </p:cNvSpPr>
            <p:nvPr/>
          </p:nvSpPr>
          <p:spPr bwMode="auto">
            <a:xfrm flipV="1">
              <a:off x="7046" y="4408"/>
              <a:ext cx="1620" cy="360"/>
            </a:xfrm>
            <a:prstGeom prst="line">
              <a:avLst/>
            </a:prstGeom>
            <a:noFill/>
            <a:ln w="9525">
              <a:solidFill>
                <a:srgbClr val="000000"/>
              </a:solidFill>
              <a:round/>
              <a:headEnd/>
              <a:tailEnd/>
            </a:ln>
          </p:spPr>
          <p:txBody>
            <a:bodyPr/>
            <a:lstStyle/>
            <a:p>
              <a:endParaRPr lang="en-US"/>
            </a:p>
          </p:txBody>
        </p:sp>
        <p:sp>
          <p:nvSpPr>
            <p:cNvPr id="70699" name="Line 43"/>
            <p:cNvSpPr>
              <a:spLocks noChangeShapeType="1"/>
            </p:cNvSpPr>
            <p:nvPr/>
          </p:nvSpPr>
          <p:spPr bwMode="auto">
            <a:xfrm flipV="1">
              <a:off x="7406" y="4588"/>
              <a:ext cx="1620" cy="360"/>
            </a:xfrm>
            <a:prstGeom prst="line">
              <a:avLst/>
            </a:prstGeom>
            <a:noFill/>
            <a:ln w="9525">
              <a:solidFill>
                <a:srgbClr val="000000"/>
              </a:solidFill>
              <a:round/>
              <a:headEnd/>
              <a:tailEnd/>
            </a:ln>
          </p:spPr>
          <p:txBody>
            <a:bodyPr/>
            <a:lstStyle/>
            <a:p>
              <a:endParaRPr lang="en-US"/>
            </a:p>
          </p:txBody>
        </p:sp>
        <p:sp>
          <p:nvSpPr>
            <p:cNvPr id="70700" name="Line 44"/>
            <p:cNvSpPr>
              <a:spLocks noChangeShapeType="1"/>
            </p:cNvSpPr>
            <p:nvPr/>
          </p:nvSpPr>
          <p:spPr bwMode="auto">
            <a:xfrm>
              <a:off x="2906" y="2608"/>
              <a:ext cx="1440" cy="1440"/>
            </a:xfrm>
            <a:prstGeom prst="line">
              <a:avLst/>
            </a:prstGeom>
            <a:noFill/>
            <a:ln w="9525">
              <a:solidFill>
                <a:srgbClr val="000000"/>
              </a:solidFill>
              <a:round/>
              <a:headEnd/>
              <a:tailEnd/>
            </a:ln>
          </p:spPr>
          <p:txBody>
            <a:bodyPr/>
            <a:lstStyle/>
            <a:p>
              <a:endParaRPr lang="en-US"/>
            </a:p>
          </p:txBody>
        </p:sp>
        <p:sp>
          <p:nvSpPr>
            <p:cNvPr id="70701" name="Line 45"/>
            <p:cNvSpPr>
              <a:spLocks noChangeShapeType="1"/>
            </p:cNvSpPr>
            <p:nvPr/>
          </p:nvSpPr>
          <p:spPr bwMode="auto">
            <a:xfrm>
              <a:off x="3086" y="2428"/>
              <a:ext cx="1620" cy="1620"/>
            </a:xfrm>
            <a:prstGeom prst="line">
              <a:avLst/>
            </a:prstGeom>
            <a:noFill/>
            <a:ln w="9525">
              <a:solidFill>
                <a:srgbClr val="000000"/>
              </a:solidFill>
              <a:round/>
              <a:headEnd/>
              <a:tailEnd/>
            </a:ln>
          </p:spPr>
          <p:txBody>
            <a:bodyPr/>
            <a:lstStyle/>
            <a:p>
              <a:endParaRPr lang="en-US"/>
            </a:p>
          </p:txBody>
        </p:sp>
        <p:sp>
          <p:nvSpPr>
            <p:cNvPr id="70702" name="Line 46"/>
            <p:cNvSpPr>
              <a:spLocks noChangeShapeType="1"/>
            </p:cNvSpPr>
            <p:nvPr/>
          </p:nvSpPr>
          <p:spPr bwMode="auto">
            <a:xfrm>
              <a:off x="3266" y="2428"/>
              <a:ext cx="1620" cy="1620"/>
            </a:xfrm>
            <a:prstGeom prst="line">
              <a:avLst/>
            </a:prstGeom>
            <a:noFill/>
            <a:ln w="9525">
              <a:solidFill>
                <a:srgbClr val="000000"/>
              </a:solidFill>
              <a:round/>
              <a:headEnd/>
              <a:tailEnd/>
            </a:ln>
          </p:spPr>
          <p:txBody>
            <a:bodyPr/>
            <a:lstStyle/>
            <a:p>
              <a:endParaRPr lang="en-US"/>
            </a:p>
          </p:txBody>
        </p:sp>
        <p:sp>
          <p:nvSpPr>
            <p:cNvPr id="70703" name="Line 47"/>
            <p:cNvSpPr>
              <a:spLocks noChangeShapeType="1"/>
            </p:cNvSpPr>
            <p:nvPr/>
          </p:nvSpPr>
          <p:spPr bwMode="auto">
            <a:xfrm>
              <a:off x="3446" y="2428"/>
              <a:ext cx="1980" cy="1800"/>
            </a:xfrm>
            <a:prstGeom prst="line">
              <a:avLst/>
            </a:prstGeom>
            <a:noFill/>
            <a:ln w="9525">
              <a:solidFill>
                <a:srgbClr val="000000"/>
              </a:solidFill>
              <a:round/>
              <a:headEnd/>
              <a:tailEnd/>
            </a:ln>
          </p:spPr>
          <p:txBody>
            <a:bodyPr/>
            <a:lstStyle/>
            <a:p>
              <a:endParaRPr lang="en-US"/>
            </a:p>
          </p:txBody>
        </p:sp>
        <p:sp>
          <p:nvSpPr>
            <p:cNvPr id="70704" name="Line 48"/>
            <p:cNvSpPr>
              <a:spLocks noChangeShapeType="1"/>
            </p:cNvSpPr>
            <p:nvPr/>
          </p:nvSpPr>
          <p:spPr bwMode="auto">
            <a:xfrm>
              <a:off x="4166" y="2968"/>
              <a:ext cx="1260" cy="900"/>
            </a:xfrm>
            <a:prstGeom prst="line">
              <a:avLst/>
            </a:prstGeom>
            <a:noFill/>
            <a:ln w="9525">
              <a:solidFill>
                <a:srgbClr val="000000"/>
              </a:solidFill>
              <a:round/>
              <a:headEnd/>
              <a:tailEnd/>
            </a:ln>
          </p:spPr>
          <p:txBody>
            <a:bodyPr/>
            <a:lstStyle/>
            <a:p>
              <a:endParaRPr lang="en-US"/>
            </a:p>
          </p:txBody>
        </p:sp>
        <p:sp>
          <p:nvSpPr>
            <p:cNvPr id="70705" name="Line 49"/>
            <p:cNvSpPr>
              <a:spLocks noChangeShapeType="1"/>
            </p:cNvSpPr>
            <p:nvPr/>
          </p:nvSpPr>
          <p:spPr bwMode="auto">
            <a:xfrm flipH="1" flipV="1">
              <a:off x="5426" y="4048"/>
              <a:ext cx="360" cy="180"/>
            </a:xfrm>
            <a:prstGeom prst="line">
              <a:avLst/>
            </a:prstGeom>
            <a:noFill/>
            <a:ln w="9525">
              <a:solidFill>
                <a:srgbClr val="000000"/>
              </a:solidFill>
              <a:round/>
              <a:headEnd/>
              <a:tailEnd/>
            </a:ln>
          </p:spPr>
          <p:txBody>
            <a:bodyPr/>
            <a:lstStyle/>
            <a:p>
              <a:endParaRPr lang="en-US"/>
            </a:p>
          </p:txBody>
        </p:sp>
        <p:sp>
          <p:nvSpPr>
            <p:cNvPr id="70706" name="Line 50"/>
            <p:cNvSpPr>
              <a:spLocks noChangeShapeType="1"/>
            </p:cNvSpPr>
            <p:nvPr/>
          </p:nvSpPr>
          <p:spPr bwMode="auto">
            <a:xfrm flipH="1" flipV="1">
              <a:off x="5426" y="3868"/>
              <a:ext cx="180" cy="180"/>
            </a:xfrm>
            <a:prstGeom prst="line">
              <a:avLst/>
            </a:prstGeom>
            <a:noFill/>
            <a:ln w="9525">
              <a:solidFill>
                <a:srgbClr val="000000"/>
              </a:solidFill>
              <a:round/>
              <a:headEnd/>
              <a:tailEnd/>
            </a:ln>
          </p:spPr>
          <p:txBody>
            <a:bodyPr/>
            <a:lstStyle/>
            <a:p>
              <a:endParaRPr lang="en-US"/>
            </a:p>
          </p:txBody>
        </p:sp>
        <p:sp>
          <p:nvSpPr>
            <p:cNvPr id="70707" name="Line 51"/>
            <p:cNvSpPr>
              <a:spLocks noChangeShapeType="1"/>
            </p:cNvSpPr>
            <p:nvPr/>
          </p:nvSpPr>
          <p:spPr bwMode="auto">
            <a:xfrm flipV="1">
              <a:off x="4166" y="3148"/>
              <a:ext cx="360" cy="720"/>
            </a:xfrm>
            <a:prstGeom prst="line">
              <a:avLst/>
            </a:prstGeom>
            <a:noFill/>
            <a:ln w="9525">
              <a:solidFill>
                <a:srgbClr val="000000"/>
              </a:solidFill>
              <a:round/>
              <a:headEnd/>
              <a:tailEnd/>
            </a:ln>
          </p:spPr>
          <p:txBody>
            <a:bodyPr/>
            <a:lstStyle/>
            <a:p>
              <a:endParaRPr lang="en-US"/>
            </a:p>
          </p:txBody>
        </p:sp>
        <p:sp>
          <p:nvSpPr>
            <p:cNvPr id="70708" name="Text Box 52"/>
            <p:cNvSpPr txBox="1">
              <a:spLocks noChangeArrowheads="1"/>
            </p:cNvSpPr>
            <p:nvPr/>
          </p:nvSpPr>
          <p:spPr bwMode="auto">
            <a:xfrm>
              <a:off x="4166" y="4048"/>
              <a:ext cx="540" cy="540"/>
            </a:xfrm>
            <a:prstGeom prst="rect">
              <a:avLst/>
            </a:prstGeom>
            <a:noFill/>
            <a:ln w="9525">
              <a:noFill/>
              <a:miter lim="800000"/>
              <a:headEnd/>
              <a:tailEnd/>
            </a:ln>
          </p:spPr>
          <p:txBody>
            <a:bodyPr/>
            <a:lstStyle/>
            <a:p>
              <a:r>
                <a:rPr lang="ar-SA" sz="1200">
                  <a:latin typeface="Times New Roman" pitchFamily="18" charset="0"/>
                  <a:cs typeface="Times New Roman" pitchFamily="18" charset="0"/>
                </a:rPr>
                <a:t>ك</a:t>
              </a:r>
              <a:r>
                <a:rPr lang="ar-SA" sz="1200" baseline="30000">
                  <a:latin typeface="Times New Roman" pitchFamily="18" charset="0"/>
                </a:rPr>
                <a:t>1</a:t>
              </a:r>
              <a:endParaRPr lang="en-US"/>
            </a:p>
          </p:txBody>
        </p:sp>
        <p:sp>
          <p:nvSpPr>
            <p:cNvPr id="70709" name="Text Box 53"/>
            <p:cNvSpPr txBox="1">
              <a:spLocks noChangeArrowheads="1"/>
            </p:cNvSpPr>
            <p:nvPr/>
          </p:nvSpPr>
          <p:spPr bwMode="auto">
            <a:xfrm>
              <a:off x="5606" y="3688"/>
              <a:ext cx="540" cy="540"/>
            </a:xfrm>
            <a:prstGeom prst="rect">
              <a:avLst/>
            </a:prstGeom>
            <a:noFill/>
            <a:ln w="9525">
              <a:noFill/>
              <a:miter lim="800000"/>
              <a:headEnd/>
              <a:tailEnd/>
            </a:ln>
          </p:spPr>
          <p:txBody>
            <a:bodyPr/>
            <a:lstStyle/>
            <a:p>
              <a:r>
                <a:rPr lang="ar-SA" sz="1200">
                  <a:latin typeface="Times New Roman" pitchFamily="18" charset="0"/>
                  <a:cs typeface="Times New Roman" pitchFamily="18" charset="0"/>
                </a:rPr>
                <a:t>ت</a:t>
              </a:r>
              <a:endParaRPr lang="en-US"/>
            </a:p>
          </p:txBody>
        </p:sp>
        <p:sp>
          <p:nvSpPr>
            <p:cNvPr id="70710" name="Text Box 54"/>
            <p:cNvSpPr txBox="1">
              <a:spLocks noChangeArrowheads="1"/>
            </p:cNvSpPr>
            <p:nvPr/>
          </p:nvSpPr>
          <p:spPr bwMode="auto">
            <a:xfrm>
              <a:off x="2366" y="5668"/>
              <a:ext cx="540" cy="360"/>
            </a:xfrm>
            <a:prstGeom prst="rect">
              <a:avLst/>
            </a:prstGeom>
            <a:noFill/>
            <a:ln w="9525">
              <a:noFill/>
              <a:miter lim="800000"/>
              <a:headEnd/>
              <a:tailEnd/>
            </a:ln>
          </p:spPr>
          <p:txBody>
            <a:bodyPr/>
            <a:lstStyle/>
            <a:p>
              <a:r>
                <a:rPr lang="ar-SA" sz="800">
                  <a:latin typeface="Times New Roman" pitchFamily="18" charset="0"/>
                  <a:cs typeface="Times New Roman" pitchFamily="18" charset="0"/>
                </a:rPr>
                <a:t>سً</a:t>
              </a:r>
              <a:endParaRPr lang="en-US"/>
            </a:p>
          </p:txBody>
        </p:sp>
        <p:sp>
          <p:nvSpPr>
            <p:cNvPr id="70711" name="Text Box 55"/>
            <p:cNvSpPr txBox="1">
              <a:spLocks noChangeArrowheads="1"/>
            </p:cNvSpPr>
            <p:nvPr/>
          </p:nvSpPr>
          <p:spPr bwMode="auto">
            <a:xfrm>
              <a:off x="6326" y="5668"/>
              <a:ext cx="540" cy="360"/>
            </a:xfrm>
            <a:prstGeom prst="rect">
              <a:avLst/>
            </a:prstGeom>
            <a:noFill/>
            <a:ln w="9525">
              <a:noFill/>
              <a:miter lim="800000"/>
              <a:headEnd/>
              <a:tailEnd/>
            </a:ln>
          </p:spPr>
          <p:txBody>
            <a:bodyPr/>
            <a:lstStyle/>
            <a:p>
              <a:r>
                <a:rPr lang="en-US" sz="800">
                  <a:latin typeface="Times New Roman" pitchFamily="18" charset="0"/>
                </a:rPr>
                <a:t>18</a:t>
              </a:r>
              <a:endParaRPr lang="en-US"/>
            </a:p>
          </p:txBody>
        </p:sp>
        <p:sp>
          <p:nvSpPr>
            <p:cNvPr id="70712" name="Text Box 56"/>
            <p:cNvSpPr txBox="1">
              <a:spLocks noChangeArrowheads="1"/>
            </p:cNvSpPr>
            <p:nvPr/>
          </p:nvSpPr>
          <p:spPr bwMode="auto">
            <a:xfrm>
              <a:off x="6866" y="5668"/>
              <a:ext cx="540" cy="360"/>
            </a:xfrm>
            <a:prstGeom prst="rect">
              <a:avLst/>
            </a:prstGeom>
            <a:noFill/>
            <a:ln w="9525">
              <a:noFill/>
              <a:miter lim="800000"/>
              <a:headEnd/>
              <a:tailEnd/>
            </a:ln>
          </p:spPr>
          <p:txBody>
            <a:bodyPr/>
            <a:lstStyle/>
            <a:p>
              <a:r>
                <a:rPr lang="en-US" sz="800">
                  <a:latin typeface="Times New Roman" pitchFamily="18" charset="0"/>
                </a:rPr>
                <a:t>20</a:t>
              </a:r>
              <a:endParaRPr lang="en-US"/>
            </a:p>
          </p:txBody>
        </p:sp>
        <p:sp>
          <p:nvSpPr>
            <p:cNvPr id="70713" name="Text Box 57"/>
            <p:cNvSpPr txBox="1">
              <a:spLocks noChangeArrowheads="1"/>
            </p:cNvSpPr>
            <p:nvPr/>
          </p:nvSpPr>
          <p:spPr bwMode="auto">
            <a:xfrm>
              <a:off x="6866" y="3688"/>
              <a:ext cx="540" cy="540"/>
            </a:xfrm>
            <a:prstGeom prst="rect">
              <a:avLst/>
            </a:prstGeom>
            <a:noFill/>
            <a:ln w="9525">
              <a:noFill/>
              <a:miter lim="800000"/>
              <a:headEnd/>
              <a:tailEnd/>
            </a:ln>
          </p:spPr>
          <p:txBody>
            <a:bodyPr/>
            <a:lstStyle/>
            <a:p>
              <a:r>
                <a:rPr lang="ar-SA" sz="1200">
                  <a:latin typeface="Times New Roman" pitchFamily="18" charset="0"/>
                  <a:cs typeface="Times New Roman" pitchFamily="18" charset="0"/>
                </a:rPr>
                <a:t>ك</a:t>
              </a:r>
              <a:r>
                <a:rPr lang="ar-SA" sz="1200" baseline="30000">
                  <a:latin typeface="Times New Roman" pitchFamily="18" charset="0"/>
                </a:rPr>
                <a:t>2</a:t>
              </a:r>
              <a:endParaRPr lang="en-US"/>
            </a:p>
          </p:txBody>
        </p:sp>
        <p:sp>
          <p:nvSpPr>
            <p:cNvPr id="70714" name="Text Box 58"/>
            <p:cNvSpPr txBox="1">
              <a:spLocks noChangeArrowheads="1"/>
            </p:cNvSpPr>
            <p:nvPr/>
          </p:nvSpPr>
          <p:spPr bwMode="auto">
            <a:xfrm>
              <a:off x="6866" y="4948"/>
              <a:ext cx="540" cy="540"/>
            </a:xfrm>
            <a:prstGeom prst="rect">
              <a:avLst/>
            </a:prstGeom>
            <a:noFill/>
            <a:ln w="9525">
              <a:noFill/>
              <a:miter lim="800000"/>
              <a:headEnd/>
              <a:tailEnd/>
            </a:ln>
          </p:spPr>
          <p:txBody>
            <a:bodyPr/>
            <a:lstStyle/>
            <a:p>
              <a:r>
                <a:rPr lang="ar-SA" sz="1200">
                  <a:latin typeface="Times New Roman" pitchFamily="18" charset="0"/>
                  <a:cs typeface="Times New Roman" pitchFamily="18" charset="0"/>
                </a:rPr>
                <a:t>ع</a:t>
              </a:r>
              <a:r>
                <a:rPr lang="ar-SA" sz="1200" baseline="30000">
                  <a:latin typeface="Times New Roman" pitchFamily="18" charset="0"/>
                </a:rPr>
                <a:t>2</a:t>
              </a:r>
              <a:endParaRPr lang="en-US"/>
            </a:p>
          </p:txBody>
        </p:sp>
        <p:sp>
          <p:nvSpPr>
            <p:cNvPr id="70715" name="Text Box 59"/>
            <p:cNvSpPr txBox="1">
              <a:spLocks noChangeArrowheads="1"/>
            </p:cNvSpPr>
            <p:nvPr/>
          </p:nvSpPr>
          <p:spPr bwMode="auto">
            <a:xfrm>
              <a:off x="3266" y="4588"/>
              <a:ext cx="2340" cy="540"/>
            </a:xfrm>
            <a:prstGeom prst="rect">
              <a:avLst/>
            </a:prstGeom>
            <a:noFill/>
            <a:ln w="9525">
              <a:noFill/>
              <a:miter lim="800000"/>
              <a:headEnd/>
              <a:tailEnd/>
            </a:ln>
          </p:spPr>
          <p:txBody>
            <a:bodyPr/>
            <a:lstStyle/>
            <a:p>
              <a:pPr algn="ctr"/>
              <a:r>
                <a:rPr lang="ar-SA" sz="1100" b="1">
                  <a:latin typeface="Times New Roman" pitchFamily="18" charset="0"/>
                  <a:cs typeface="Times New Roman" pitchFamily="18" charset="0"/>
                </a:rPr>
                <a:t>أسعار فائدة تسمح بالإستثمار</a:t>
              </a:r>
              <a:endParaRPr lang="en-US"/>
            </a:p>
          </p:txBody>
        </p:sp>
        <p:sp>
          <p:nvSpPr>
            <p:cNvPr id="70716" name="Text Box 60"/>
            <p:cNvSpPr txBox="1">
              <a:spLocks noChangeArrowheads="1"/>
            </p:cNvSpPr>
            <p:nvPr/>
          </p:nvSpPr>
          <p:spPr bwMode="auto">
            <a:xfrm>
              <a:off x="6326" y="5308"/>
              <a:ext cx="2520" cy="540"/>
            </a:xfrm>
            <a:prstGeom prst="rect">
              <a:avLst/>
            </a:prstGeom>
            <a:noFill/>
            <a:ln w="9525">
              <a:noFill/>
              <a:miter lim="800000"/>
              <a:headEnd/>
              <a:tailEnd/>
            </a:ln>
          </p:spPr>
          <p:txBody>
            <a:bodyPr/>
            <a:lstStyle/>
            <a:p>
              <a:pPr algn="ctr"/>
              <a:r>
                <a:rPr lang="ar-SA" sz="1100" b="1">
                  <a:latin typeface="Times New Roman" pitchFamily="18" charset="0"/>
                  <a:cs typeface="Times New Roman" pitchFamily="18" charset="0"/>
                </a:rPr>
                <a:t>أسعار فائدة لا تسمح بالإستثمار</a:t>
              </a:r>
              <a:endParaRPr lang="en-US"/>
            </a:p>
          </p:txBody>
        </p:sp>
        <p:sp>
          <p:nvSpPr>
            <p:cNvPr id="70717" name="Line 61"/>
            <p:cNvSpPr>
              <a:spLocks noChangeShapeType="1"/>
            </p:cNvSpPr>
            <p:nvPr/>
          </p:nvSpPr>
          <p:spPr bwMode="auto">
            <a:xfrm>
              <a:off x="2906" y="2788"/>
              <a:ext cx="900" cy="900"/>
            </a:xfrm>
            <a:prstGeom prst="line">
              <a:avLst/>
            </a:prstGeom>
            <a:noFill/>
            <a:ln w="9525">
              <a:solidFill>
                <a:srgbClr val="000000"/>
              </a:solidFill>
              <a:round/>
              <a:headEnd/>
              <a:tailEnd/>
            </a:ln>
          </p:spPr>
          <p:txBody>
            <a:bodyPr/>
            <a:lstStyle/>
            <a:p>
              <a:endParaRPr lang="en-US"/>
            </a:p>
          </p:txBody>
        </p:sp>
        <p:sp>
          <p:nvSpPr>
            <p:cNvPr id="70718" name="Line 62"/>
            <p:cNvSpPr>
              <a:spLocks noChangeShapeType="1"/>
            </p:cNvSpPr>
            <p:nvPr/>
          </p:nvSpPr>
          <p:spPr bwMode="auto">
            <a:xfrm>
              <a:off x="2906" y="2968"/>
              <a:ext cx="720" cy="720"/>
            </a:xfrm>
            <a:prstGeom prst="line">
              <a:avLst/>
            </a:prstGeom>
            <a:noFill/>
            <a:ln w="9525">
              <a:solidFill>
                <a:srgbClr val="000000"/>
              </a:solidFill>
              <a:round/>
              <a:headEnd/>
              <a:tailEnd/>
            </a:ln>
          </p:spPr>
          <p:txBody>
            <a:bodyPr/>
            <a:lstStyle/>
            <a:p>
              <a:endParaRPr lang="en-US"/>
            </a:p>
          </p:txBody>
        </p:sp>
        <p:sp>
          <p:nvSpPr>
            <p:cNvPr id="70719" name="Line 63"/>
            <p:cNvSpPr>
              <a:spLocks noChangeShapeType="1"/>
            </p:cNvSpPr>
            <p:nvPr/>
          </p:nvSpPr>
          <p:spPr bwMode="auto">
            <a:xfrm flipV="1">
              <a:off x="7766" y="4948"/>
              <a:ext cx="720" cy="180"/>
            </a:xfrm>
            <a:prstGeom prst="line">
              <a:avLst/>
            </a:prstGeom>
            <a:noFill/>
            <a:ln w="9525">
              <a:solidFill>
                <a:srgbClr val="000000"/>
              </a:solidFill>
              <a:round/>
              <a:headEnd/>
              <a:tailEnd/>
            </a:ln>
          </p:spPr>
          <p:txBody>
            <a:bodyPr/>
            <a:lstStyle/>
            <a:p>
              <a:endParaRPr lang="en-US"/>
            </a:p>
          </p:txBody>
        </p:sp>
        <p:sp>
          <p:nvSpPr>
            <p:cNvPr id="70720" name="Line 64"/>
            <p:cNvSpPr>
              <a:spLocks noChangeShapeType="1"/>
            </p:cNvSpPr>
            <p:nvPr/>
          </p:nvSpPr>
          <p:spPr bwMode="auto">
            <a:xfrm>
              <a:off x="6326" y="4228"/>
              <a:ext cx="180" cy="360"/>
            </a:xfrm>
            <a:prstGeom prst="line">
              <a:avLst/>
            </a:prstGeom>
            <a:noFill/>
            <a:ln w="9525">
              <a:solidFill>
                <a:srgbClr val="000000"/>
              </a:solidFill>
              <a:round/>
              <a:headEnd/>
              <a:tailEnd/>
            </a:ln>
          </p:spPr>
          <p:txBody>
            <a:bodyPr/>
            <a:lstStyle/>
            <a:p>
              <a:endParaRPr lang="en-US"/>
            </a:p>
          </p:txBody>
        </p:sp>
        <p:sp>
          <p:nvSpPr>
            <p:cNvPr id="70721" name="Line 65"/>
            <p:cNvSpPr>
              <a:spLocks noChangeShapeType="1"/>
            </p:cNvSpPr>
            <p:nvPr/>
          </p:nvSpPr>
          <p:spPr bwMode="auto">
            <a:xfrm>
              <a:off x="6686" y="4228"/>
              <a:ext cx="180" cy="540"/>
            </a:xfrm>
            <a:prstGeom prst="line">
              <a:avLst/>
            </a:prstGeom>
            <a:noFill/>
            <a:ln w="9525">
              <a:solidFill>
                <a:srgbClr val="000000"/>
              </a:solidFill>
              <a:round/>
              <a:headEnd/>
              <a:tailEnd/>
            </a:ln>
          </p:spPr>
          <p:txBody>
            <a:bodyPr/>
            <a:lstStyle/>
            <a:p>
              <a:endParaRPr lang="en-US"/>
            </a:p>
          </p:txBody>
        </p:sp>
        <p:sp>
          <p:nvSpPr>
            <p:cNvPr id="70722" name="Line 66"/>
            <p:cNvSpPr>
              <a:spLocks noChangeShapeType="1"/>
            </p:cNvSpPr>
            <p:nvPr/>
          </p:nvSpPr>
          <p:spPr bwMode="auto">
            <a:xfrm>
              <a:off x="7046" y="4228"/>
              <a:ext cx="180" cy="720"/>
            </a:xfrm>
            <a:prstGeom prst="line">
              <a:avLst/>
            </a:prstGeom>
            <a:noFill/>
            <a:ln w="9525">
              <a:solidFill>
                <a:srgbClr val="000000"/>
              </a:solidFill>
              <a:round/>
              <a:headEnd/>
              <a:tailEnd/>
            </a:ln>
          </p:spPr>
          <p:txBody>
            <a:bodyPr/>
            <a:lstStyle/>
            <a:p>
              <a:endParaRPr lang="en-US"/>
            </a:p>
          </p:txBody>
        </p:sp>
        <p:sp>
          <p:nvSpPr>
            <p:cNvPr id="70723" name="Line 67"/>
            <p:cNvSpPr>
              <a:spLocks noChangeShapeType="1"/>
            </p:cNvSpPr>
            <p:nvPr/>
          </p:nvSpPr>
          <p:spPr bwMode="auto">
            <a:xfrm>
              <a:off x="7766" y="4048"/>
              <a:ext cx="360" cy="1080"/>
            </a:xfrm>
            <a:prstGeom prst="line">
              <a:avLst/>
            </a:prstGeom>
            <a:noFill/>
            <a:ln w="9525">
              <a:solidFill>
                <a:srgbClr val="000000"/>
              </a:solidFill>
              <a:round/>
              <a:headEnd/>
              <a:tailEnd/>
            </a:ln>
          </p:spPr>
          <p:txBody>
            <a:bodyPr/>
            <a:lstStyle/>
            <a:p>
              <a:endParaRPr lang="en-US"/>
            </a:p>
          </p:txBody>
        </p:sp>
        <p:sp>
          <p:nvSpPr>
            <p:cNvPr id="70724" name="Line 68"/>
            <p:cNvSpPr>
              <a:spLocks noChangeShapeType="1"/>
            </p:cNvSpPr>
            <p:nvPr/>
          </p:nvSpPr>
          <p:spPr bwMode="auto">
            <a:xfrm>
              <a:off x="7586" y="4228"/>
              <a:ext cx="180" cy="720"/>
            </a:xfrm>
            <a:prstGeom prst="line">
              <a:avLst/>
            </a:prstGeom>
            <a:noFill/>
            <a:ln w="9525">
              <a:solidFill>
                <a:srgbClr val="000000"/>
              </a:solidFill>
              <a:round/>
              <a:headEnd/>
              <a:tailEnd/>
            </a:ln>
          </p:spPr>
          <p:txBody>
            <a:bodyPr/>
            <a:lstStyle/>
            <a:p>
              <a:endParaRPr lang="en-US"/>
            </a:p>
          </p:txBody>
        </p:sp>
        <p:sp>
          <p:nvSpPr>
            <p:cNvPr id="70725" name="Line 69"/>
            <p:cNvSpPr>
              <a:spLocks noChangeShapeType="1"/>
            </p:cNvSpPr>
            <p:nvPr/>
          </p:nvSpPr>
          <p:spPr bwMode="auto">
            <a:xfrm>
              <a:off x="7226" y="4228"/>
              <a:ext cx="180" cy="720"/>
            </a:xfrm>
            <a:prstGeom prst="line">
              <a:avLst/>
            </a:prstGeom>
            <a:noFill/>
            <a:ln w="9525">
              <a:solidFill>
                <a:srgbClr val="000000"/>
              </a:solidFill>
              <a:round/>
              <a:headEnd/>
              <a:tailEnd/>
            </a:ln>
          </p:spPr>
          <p:txBody>
            <a:bodyPr/>
            <a:lstStyle/>
            <a:p>
              <a:endParaRPr lang="en-US"/>
            </a:p>
          </p:txBody>
        </p:sp>
        <p:sp>
          <p:nvSpPr>
            <p:cNvPr id="70726" name="Line 70"/>
            <p:cNvSpPr>
              <a:spLocks noChangeShapeType="1"/>
            </p:cNvSpPr>
            <p:nvPr/>
          </p:nvSpPr>
          <p:spPr bwMode="auto">
            <a:xfrm flipH="1">
              <a:off x="2726" y="2428"/>
              <a:ext cx="720" cy="360"/>
            </a:xfrm>
            <a:prstGeom prst="line">
              <a:avLst/>
            </a:prstGeom>
            <a:noFill/>
            <a:ln w="9525">
              <a:solidFill>
                <a:srgbClr val="000000"/>
              </a:solidFill>
              <a:round/>
              <a:headEnd/>
              <a:tailEnd/>
            </a:ln>
          </p:spPr>
          <p:txBody>
            <a:bodyPr/>
            <a:lstStyle/>
            <a:p>
              <a:endParaRPr lang="en-US"/>
            </a:p>
          </p:txBody>
        </p:sp>
        <p:sp>
          <p:nvSpPr>
            <p:cNvPr id="70727" name="Line 71"/>
            <p:cNvSpPr>
              <a:spLocks noChangeShapeType="1"/>
            </p:cNvSpPr>
            <p:nvPr/>
          </p:nvSpPr>
          <p:spPr bwMode="auto">
            <a:xfrm flipH="1">
              <a:off x="3266" y="2428"/>
              <a:ext cx="180" cy="1080"/>
            </a:xfrm>
            <a:prstGeom prst="line">
              <a:avLst/>
            </a:prstGeom>
            <a:noFill/>
            <a:ln w="9525">
              <a:solidFill>
                <a:srgbClr val="000000"/>
              </a:solidFill>
              <a:round/>
              <a:headEnd/>
              <a:tailEnd/>
            </a:ln>
          </p:spPr>
          <p:txBody>
            <a:bodyPr/>
            <a:lstStyle/>
            <a:p>
              <a:endParaRPr lang="en-US"/>
            </a:p>
          </p:txBody>
        </p:sp>
        <p:sp>
          <p:nvSpPr>
            <p:cNvPr id="70728" name="Line 72"/>
            <p:cNvSpPr>
              <a:spLocks noChangeShapeType="1"/>
            </p:cNvSpPr>
            <p:nvPr/>
          </p:nvSpPr>
          <p:spPr bwMode="auto">
            <a:xfrm flipV="1">
              <a:off x="3266" y="2788"/>
              <a:ext cx="720" cy="720"/>
            </a:xfrm>
            <a:prstGeom prst="line">
              <a:avLst/>
            </a:prstGeom>
            <a:noFill/>
            <a:ln w="9525">
              <a:solidFill>
                <a:srgbClr val="000000"/>
              </a:solidFill>
              <a:round/>
              <a:headEnd/>
              <a:tailEnd/>
            </a:ln>
          </p:spPr>
          <p:txBody>
            <a:bodyPr/>
            <a:lstStyle/>
            <a:p>
              <a:endParaRPr lang="en-US"/>
            </a:p>
          </p:txBody>
        </p:sp>
        <p:sp>
          <p:nvSpPr>
            <p:cNvPr id="70729" name="Line 73"/>
            <p:cNvSpPr>
              <a:spLocks noChangeShapeType="1"/>
            </p:cNvSpPr>
            <p:nvPr/>
          </p:nvSpPr>
          <p:spPr bwMode="auto">
            <a:xfrm>
              <a:off x="3986" y="2788"/>
              <a:ext cx="0" cy="1080"/>
            </a:xfrm>
            <a:prstGeom prst="line">
              <a:avLst/>
            </a:prstGeom>
            <a:noFill/>
            <a:ln w="9525">
              <a:solidFill>
                <a:srgbClr val="000000"/>
              </a:solidFill>
              <a:round/>
              <a:headEnd/>
              <a:tailEnd/>
            </a:ln>
          </p:spPr>
          <p:txBody>
            <a:bodyPr/>
            <a:lstStyle/>
            <a:p>
              <a:endParaRPr lang="en-US"/>
            </a:p>
          </p:txBody>
        </p:sp>
        <p:sp>
          <p:nvSpPr>
            <p:cNvPr id="70730" name="Line 74"/>
            <p:cNvSpPr>
              <a:spLocks noChangeShapeType="1"/>
            </p:cNvSpPr>
            <p:nvPr/>
          </p:nvSpPr>
          <p:spPr bwMode="auto">
            <a:xfrm flipV="1">
              <a:off x="3986" y="3148"/>
              <a:ext cx="720" cy="720"/>
            </a:xfrm>
            <a:prstGeom prst="line">
              <a:avLst/>
            </a:prstGeom>
            <a:noFill/>
            <a:ln w="9525">
              <a:solidFill>
                <a:srgbClr val="000000"/>
              </a:solidFill>
              <a:round/>
              <a:headEnd/>
              <a:tailEnd/>
            </a:ln>
          </p:spPr>
          <p:txBody>
            <a:bodyPr/>
            <a:lstStyle/>
            <a:p>
              <a:endParaRPr lang="en-US"/>
            </a:p>
          </p:txBody>
        </p:sp>
        <p:sp>
          <p:nvSpPr>
            <p:cNvPr id="70731" name="Line 75"/>
            <p:cNvSpPr>
              <a:spLocks noChangeShapeType="1"/>
            </p:cNvSpPr>
            <p:nvPr/>
          </p:nvSpPr>
          <p:spPr bwMode="auto">
            <a:xfrm>
              <a:off x="4706" y="3148"/>
              <a:ext cx="0" cy="900"/>
            </a:xfrm>
            <a:prstGeom prst="line">
              <a:avLst/>
            </a:prstGeom>
            <a:noFill/>
            <a:ln w="9525">
              <a:solidFill>
                <a:srgbClr val="000000"/>
              </a:solidFill>
              <a:round/>
              <a:headEnd/>
              <a:tailEnd/>
            </a:ln>
          </p:spPr>
          <p:txBody>
            <a:bodyPr/>
            <a:lstStyle/>
            <a:p>
              <a:endParaRPr lang="en-US"/>
            </a:p>
          </p:txBody>
        </p:sp>
        <p:sp>
          <p:nvSpPr>
            <p:cNvPr id="70732" name="Line 76"/>
            <p:cNvSpPr>
              <a:spLocks noChangeShapeType="1"/>
            </p:cNvSpPr>
            <p:nvPr/>
          </p:nvSpPr>
          <p:spPr bwMode="auto">
            <a:xfrm flipV="1">
              <a:off x="4706" y="3508"/>
              <a:ext cx="360" cy="540"/>
            </a:xfrm>
            <a:prstGeom prst="line">
              <a:avLst/>
            </a:prstGeom>
            <a:noFill/>
            <a:ln w="9525">
              <a:solidFill>
                <a:srgbClr val="000000"/>
              </a:solidFill>
              <a:round/>
              <a:headEnd/>
              <a:tailEnd/>
            </a:ln>
          </p:spPr>
          <p:txBody>
            <a:bodyPr/>
            <a:lstStyle/>
            <a:p>
              <a:endParaRPr lang="en-US"/>
            </a:p>
          </p:txBody>
        </p:sp>
        <p:sp>
          <p:nvSpPr>
            <p:cNvPr id="70733" name="Line 77"/>
            <p:cNvSpPr>
              <a:spLocks noChangeShapeType="1"/>
            </p:cNvSpPr>
            <p:nvPr/>
          </p:nvSpPr>
          <p:spPr bwMode="auto">
            <a:xfrm>
              <a:off x="5066" y="3508"/>
              <a:ext cx="180" cy="720"/>
            </a:xfrm>
            <a:prstGeom prst="line">
              <a:avLst/>
            </a:prstGeom>
            <a:noFill/>
            <a:ln w="9525">
              <a:solidFill>
                <a:srgbClr val="000000"/>
              </a:solidFill>
              <a:round/>
              <a:headEnd/>
              <a:tailEnd/>
            </a:ln>
          </p:spPr>
          <p:txBody>
            <a:bodyPr/>
            <a:lstStyle/>
            <a:p>
              <a:endParaRPr lang="en-US"/>
            </a:p>
          </p:txBody>
        </p:sp>
      </p:grpSp>
      <p:sp>
        <p:nvSpPr>
          <p:cNvPr id="70661" name="Rectangle 78"/>
          <p:cNvSpPr>
            <a:spLocks noChangeArrowheads="1"/>
          </p:cNvSpPr>
          <p:nvPr/>
        </p:nvSpPr>
        <p:spPr bwMode="auto">
          <a:xfrm>
            <a:off x="914400" y="4664075"/>
            <a:ext cx="7480300" cy="1465263"/>
          </a:xfrm>
          <a:prstGeom prst="rect">
            <a:avLst/>
          </a:prstGeom>
          <a:noFill/>
          <a:ln w="9525">
            <a:noFill/>
            <a:miter lim="800000"/>
            <a:headEnd/>
            <a:tailEnd/>
          </a:ln>
        </p:spPr>
        <p:txBody>
          <a:bodyPr anchor="ctr">
            <a:spAutoFit/>
          </a:bodyPr>
          <a:lstStyle/>
          <a:p>
            <a:pPr algn="r" rtl="1" eaLnBrk="0" hangingPunct="0"/>
            <a:r>
              <a:rPr lang="ar-SA"/>
              <a:t>- عند مستوى سعر الفائدة 10% ً يكون العائد الإستثماري (ع1) اكبرمن التكاليف الاستثمارية (ك1)</a:t>
            </a:r>
          </a:p>
          <a:p>
            <a:pPr algn="r" rtl="1" eaLnBrk="0" hangingPunct="0"/>
            <a:r>
              <a:rPr lang="ar-SA"/>
              <a:t>-عند سعر الفائدة 16% مثلاً تتساوى العوائد والتكاليف وهي المنطقة التي ينعدم بعدها أي حافز للاستثمار لأن التكاليف ستفوق العوائد.</a:t>
            </a:r>
          </a:p>
          <a:p>
            <a:pPr algn="r" rtl="1" eaLnBrk="0" hangingPunct="0"/>
            <a:r>
              <a:rPr lang="ar-SA"/>
              <a:t>- </a:t>
            </a:r>
            <a:r>
              <a:rPr lang="en-US"/>
              <a:t> </a:t>
            </a:r>
            <a:r>
              <a:rPr lang="ar-SA"/>
              <a:t>عند المستوى 20% مثلاً يكون العائد الاستثماري اقل من التكاليف الاستثمارية  فلا يمكن أن يكون مستوي  سعر الفائدة هذا  مشجعاً على إقتراض الأموال والإستثمار في المشاريع</a:t>
            </a:r>
            <a:r>
              <a:rPr lang="en-US"/>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234C1C52-92A9-40BB-8347-39D0209E1103}" type="slidenum">
              <a:rPr lang="en-US"/>
              <a:pPr>
                <a:defRPr/>
              </a:pPr>
              <a:t>63</a:t>
            </a:fld>
            <a:endParaRPr lang="en-US"/>
          </a:p>
        </p:txBody>
      </p:sp>
      <p:sp>
        <p:nvSpPr>
          <p:cNvPr id="605186"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دور الإدارة الـــــمـزرعية تــــــحت ظــــــــروف الـــــــمخـاطرة واللايـــــــــقـين</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1684" name="Rectangle 3"/>
          <p:cNvSpPr>
            <a:spLocks noGrp="1"/>
          </p:cNvSpPr>
          <p:nvPr>
            <p:ph type="body" idx="1"/>
          </p:nvPr>
        </p:nvSpPr>
        <p:spPr>
          <a:xfrm>
            <a:off x="609600" y="1481138"/>
            <a:ext cx="8077200" cy="4310062"/>
          </a:xfrm>
        </p:spPr>
        <p:txBody>
          <a:bodyPr/>
          <a:lstStyle/>
          <a:p>
            <a:pPr marL="623888" indent="-514350" algn="r" rtl="1">
              <a:lnSpc>
                <a:spcPct val="80000"/>
              </a:lnSpc>
            </a:pPr>
            <a:r>
              <a:rPr lang="ar-SA" sz="2300" dirty="0" smtClean="0"/>
              <a:t>يكتسب دور الإدارة المزرعية </a:t>
            </a:r>
            <a:r>
              <a:rPr lang="en-US" sz="2300" i="1" dirty="0" smtClean="0">
                <a:cs typeface="Arial" charset="0"/>
              </a:rPr>
              <a:t>Farm </a:t>
            </a:r>
            <a:r>
              <a:rPr lang="en-US" sz="2300" i="1" dirty="0" err="1" smtClean="0">
                <a:cs typeface="Arial" charset="0"/>
              </a:rPr>
              <a:t>Managment</a:t>
            </a:r>
            <a:r>
              <a:rPr lang="ar-SA" sz="2300" dirty="0" smtClean="0"/>
              <a:t> أهمية كبيرة في ظروف المخاطرة واللايقين فبينما كان الدور الأساسي للإدارة وضع خطة متكاملة تحت ظروف المعرفة التامة أو بتوقعات كاملة عن الإنتاج والأسعار والظروف التي تواجه المزارع، واتخاذ القرارات اللازمة لذلك مستخدمة الأسلوب العلمي .  فان دور الإدارة المزرعية تحت ظروف المخاطرة واللايقين فيشمل بالإضافة إلى الدور السابق مايلي:</a:t>
            </a:r>
            <a:r>
              <a:rPr lang="en-US" sz="2300" dirty="0" smtClean="0"/>
              <a:t> </a:t>
            </a:r>
            <a:endParaRPr lang="ar-SA" sz="2300" dirty="0" smtClean="0"/>
          </a:p>
          <a:p>
            <a:pPr marL="623888" indent="-514350" algn="r" rtl="1">
              <a:lnSpc>
                <a:spcPct val="80000"/>
              </a:lnSpc>
              <a:buFontTx/>
              <a:buChar char="-"/>
            </a:pPr>
            <a:r>
              <a:rPr lang="ar-SA" sz="2300" dirty="0" smtClean="0"/>
              <a:t>إيجاد ووضع الخطط التي تتماشى مع التوقعات </a:t>
            </a:r>
            <a:r>
              <a:rPr lang="en-US" sz="2300" i="1" dirty="0" smtClean="0">
                <a:cs typeface="Arial" charset="0"/>
              </a:rPr>
              <a:t>Expectation</a:t>
            </a:r>
            <a:r>
              <a:rPr lang="ar-SA" sz="2300" dirty="0" smtClean="0"/>
              <a:t> أو التنبؤات </a:t>
            </a:r>
            <a:r>
              <a:rPr lang="en-US" sz="2300" i="1" dirty="0" smtClean="0">
                <a:cs typeface="Arial" charset="0"/>
              </a:rPr>
              <a:t>Prediction</a:t>
            </a:r>
            <a:r>
              <a:rPr lang="en-US" sz="2300" dirty="0" smtClean="0">
                <a:cs typeface="Arial" charset="0"/>
              </a:rPr>
              <a:t>  </a:t>
            </a:r>
            <a:r>
              <a:rPr lang="ar-SA" sz="2300" dirty="0" smtClean="0"/>
              <a:t>بالمستقبل خاصة فيما يتعلق بالإنتاج </a:t>
            </a:r>
            <a:r>
              <a:rPr lang="en-US" sz="2300" i="1" dirty="0" smtClean="0">
                <a:cs typeface="Arial" charset="0"/>
              </a:rPr>
              <a:t>Production</a:t>
            </a:r>
            <a:r>
              <a:rPr lang="en-US" sz="2300" dirty="0" smtClean="0">
                <a:cs typeface="Arial" charset="0"/>
              </a:rPr>
              <a:t> </a:t>
            </a:r>
            <a:r>
              <a:rPr lang="ar-SA" sz="2300" dirty="0" smtClean="0"/>
              <a:t> والأسعار </a:t>
            </a:r>
            <a:r>
              <a:rPr lang="en-US" sz="2300" i="1" dirty="0" smtClean="0">
                <a:cs typeface="Arial" charset="0"/>
              </a:rPr>
              <a:t>Prices</a:t>
            </a:r>
            <a:r>
              <a:rPr lang="en-US" sz="2300" dirty="0" smtClean="0">
                <a:cs typeface="Arial" charset="0"/>
              </a:rPr>
              <a:t> </a:t>
            </a:r>
            <a:r>
              <a:rPr lang="ar-SA" sz="2300" dirty="0" smtClean="0"/>
              <a:t>والظروف المستقبلية التي تواجه المزارع.</a:t>
            </a:r>
            <a:r>
              <a:rPr lang="en-US" sz="2300" dirty="0" smtClean="0"/>
              <a:t> </a:t>
            </a:r>
            <a:endParaRPr lang="ar-SA" sz="2300" dirty="0" smtClean="0"/>
          </a:p>
          <a:p>
            <a:pPr marL="623888" indent="-514350" algn="r" rtl="1">
              <a:lnSpc>
                <a:spcPct val="80000"/>
              </a:lnSpc>
              <a:buFontTx/>
              <a:buChar char="-"/>
            </a:pPr>
            <a:r>
              <a:rPr lang="ar-SA" sz="2300" dirty="0" smtClean="0"/>
              <a:t>وضع الخطط موضع التنفيذ </a:t>
            </a:r>
            <a:r>
              <a:rPr lang="en-US" sz="2300" i="1" dirty="0" smtClean="0">
                <a:cs typeface="Arial" charset="0"/>
              </a:rPr>
              <a:t>Implementation</a:t>
            </a:r>
            <a:r>
              <a:rPr lang="ar-SA" sz="2300" dirty="0" smtClean="0"/>
              <a:t> واتخاذ القرارات التنفيذية اللازمة لتحريك الموارد المزرعية في اتجاه تنفيذ الخطط الموضوعه للمزرعة</a:t>
            </a:r>
            <a:r>
              <a:rPr lang="en-US" sz="2300" dirty="0" smtClean="0"/>
              <a:t> </a:t>
            </a:r>
            <a:r>
              <a:rPr lang="ar-SA" sz="2300" dirty="0" smtClean="0"/>
              <a:t>.</a:t>
            </a:r>
          </a:p>
          <a:p>
            <a:pPr marL="623888" indent="-514350" algn="r" rtl="1">
              <a:lnSpc>
                <a:spcPct val="80000"/>
              </a:lnSpc>
              <a:buFontTx/>
              <a:buChar char="-"/>
            </a:pPr>
            <a:r>
              <a:rPr lang="ar-SA" sz="2300" dirty="0" smtClean="0"/>
              <a:t>تحمل المسوؤليات المتعلقة بنتائج تنفيذ القرارات المزرعية مع الإستعانة بمعطيات إتخاذ القرار المزرعي تحت ظروف المخاطرة واللايقين  للوصول للقرار الأمثل الذي يحقق أهداف المزارع</a:t>
            </a:r>
            <a:r>
              <a:rPr lang="en-US" sz="2300" dirty="0"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AF9B0CEE-A6D6-4BF4-AFF4-3D6A39D9A028}" type="slidenum">
              <a:rPr lang="en-US"/>
              <a:pPr>
                <a:defRPr/>
              </a:pPr>
              <a:t>64</a:t>
            </a:fld>
            <a:endParaRPr lang="en-US"/>
          </a:p>
        </p:txBody>
      </p:sp>
      <p:sp>
        <p:nvSpPr>
          <p:cNvPr id="599042"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إتــــــخـاذ الــــقـرارات الــــــمزرعية تـحـت ظـــــروف الـــــمخاطرة والـلايـــقـين</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2708" name="Rectangle 3"/>
          <p:cNvSpPr>
            <a:spLocks noGrp="1"/>
          </p:cNvSpPr>
          <p:nvPr>
            <p:ph type="body" idx="1"/>
          </p:nvPr>
        </p:nvSpPr>
        <p:spPr>
          <a:xfrm>
            <a:off x="609600" y="1481138"/>
            <a:ext cx="8077200" cy="4310062"/>
          </a:xfrm>
        </p:spPr>
        <p:txBody>
          <a:bodyPr/>
          <a:lstStyle/>
          <a:p>
            <a:pPr marL="623888" indent="-514350" algn="r" rtl="1">
              <a:lnSpc>
                <a:spcPct val="80000"/>
              </a:lnSpc>
            </a:pPr>
            <a:r>
              <a:rPr lang="ar-SA" sz="2300" b="1" smtClean="0"/>
              <a:t>مــــــكونات الــــــــقرار الــــــــمزرعي تـحت ظـــــــــروف الـــــــمـخاطرة واللايــــــقـين </a:t>
            </a:r>
            <a:r>
              <a:rPr lang="en-US" sz="1400" b="1" i="1" smtClean="0">
                <a:latin typeface="Arial" charset="0"/>
                <a:cs typeface="Arial" charset="0"/>
              </a:rPr>
              <a:t>Components of a Risky Decision</a:t>
            </a:r>
            <a:r>
              <a:rPr lang="en-US" sz="1400" b="1" i="1" smtClean="0">
                <a:cs typeface="Arial" charset="0"/>
              </a:rPr>
              <a:t> </a:t>
            </a:r>
            <a:r>
              <a:rPr lang="en-US" sz="1400" b="1" i="1" smtClean="0">
                <a:latin typeface="Arial" charset="0"/>
                <a:cs typeface="Arial" charset="0"/>
              </a:rPr>
              <a:t>Problem</a:t>
            </a:r>
            <a:endParaRPr lang="ar-SA" sz="1400" smtClean="0">
              <a:latin typeface="Arial" charset="0"/>
            </a:endParaRPr>
          </a:p>
          <a:p>
            <a:pPr marL="623888" indent="-514350" algn="r" rtl="1">
              <a:lnSpc>
                <a:spcPct val="80000"/>
              </a:lnSpc>
              <a:buFont typeface="Wingdings 3" pitchFamily="18" charset="2"/>
              <a:buNone/>
            </a:pPr>
            <a:r>
              <a:rPr lang="ar-SA" sz="2300" smtClean="0"/>
              <a:t>يتكون القرار المزرعي تحت ظروف المخاطرة واللايقين من المكونات التالية:</a:t>
            </a:r>
            <a:r>
              <a:rPr lang="en-US" sz="2300" smtClean="0"/>
              <a:t> </a:t>
            </a:r>
          </a:p>
          <a:p>
            <a:pPr marL="623888" indent="-514350" algn="r" rtl="1">
              <a:lnSpc>
                <a:spcPct val="80000"/>
              </a:lnSpc>
              <a:buFont typeface="Wingdings 3" pitchFamily="18" charset="2"/>
              <a:buNone/>
            </a:pPr>
            <a:r>
              <a:rPr lang="ar-SA" sz="2300" b="1" smtClean="0"/>
              <a:t>1. بدائل القرارات </a:t>
            </a:r>
            <a:r>
              <a:rPr lang="en-US" sz="2300" b="1" i="1" smtClean="0">
                <a:cs typeface="Arial" charset="0"/>
              </a:rPr>
              <a:t>Actions</a:t>
            </a:r>
            <a:endParaRPr lang="ar-SA" sz="2300" smtClean="0"/>
          </a:p>
          <a:p>
            <a:pPr marL="623888" indent="-514350" algn="r" rtl="1">
              <a:lnSpc>
                <a:spcPct val="80000"/>
              </a:lnSpc>
            </a:pPr>
            <a:r>
              <a:rPr lang="ar-SA" sz="2300" smtClean="0"/>
              <a:t>هناك عدة بدائل </a:t>
            </a:r>
            <a:r>
              <a:rPr lang="en-US" sz="2300" i="1" smtClean="0">
                <a:cs typeface="Arial" charset="0"/>
              </a:rPr>
              <a:t>Alternatives</a:t>
            </a:r>
            <a:r>
              <a:rPr lang="en-US" sz="2300" smtClean="0">
                <a:cs typeface="Arial" charset="0"/>
              </a:rPr>
              <a:t> </a:t>
            </a:r>
            <a:r>
              <a:rPr lang="ar-SA" sz="2300" smtClean="0"/>
              <a:t>للقرار المزرعي يتمثل في إعداد مستويات مختلفة من معدلات التسميد أو التغذية أو إعداد الحيوانات بالمراعي الطبيعية أو أحجام طيور التسمين وغيرها ويطلق على هذه القرارات بدائل ممكنة. </a:t>
            </a:r>
          </a:p>
          <a:p>
            <a:pPr marL="623888" indent="-514350" algn="r" rtl="1">
              <a:lnSpc>
                <a:spcPct val="80000"/>
              </a:lnSpc>
              <a:buFont typeface="Wingdings 3" pitchFamily="18" charset="2"/>
              <a:buNone/>
            </a:pPr>
            <a:r>
              <a:rPr lang="ar-SA" sz="2300" b="1" smtClean="0"/>
              <a:t>2. الأحداث </a:t>
            </a:r>
            <a:r>
              <a:rPr lang="en-US" sz="2300" b="1" i="1" smtClean="0">
                <a:cs typeface="Arial" charset="0"/>
              </a:rPr>
              <a:t>Events</a:t>
            </a:r>
            <a:endParaRPr lang="ar-SA" sz="2300" smtClean="0"/>
          </a:p>
          <a:p>
            <a:pPr marL="623888" indent="-514350" algn="r" rtl="1">
              <a:lnSpc>
                <a:spcPct val="80000"/>
              </a:lnSpc>
            </a:pPr>
            <a:r>
              <a:rPr lang="ar-SA" sz="2300" smtClean="0"/>
              <a:t>تجابه البدائل الممكنة للقرار المزرعي عدة إحتمالات لأحداث متوقعة </a:t>
            </a:r>
            <a:r>
              <a:rPr lang="en-US" sz="2300" i="1" smtClean="0">
                <a:cs typeface="Arial" charset="0"/>
              </a:rPr>
              <a:t>Expected Events</a:t>
            </a:r>
            <a:r>
              <a:rPr lang="ar-SA" sz="2300" smtClean="0"/>
              <a:t>، فمثلاً  المراعي الطبيعية تختلف إنتاجيتها باختلاف معدلات سقوط الأمطار. قد يكون هناك معدلات عالية للأمطار أو متوسطة أو أمطار فقيرة وتكون هذه الحالات أحداث ممكن وقوعها وتواجه المزارع وتؤثر في نوعية القرار الذي يتخذه من البدائل المتاحه.</a:t>
            </a:r>
            <a:r>
              <a:rPr lang="en-US" sz="230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60FC177E-BEDF-4450-9E7D-F42B6A98BA0D}" type="slidenum">
              <a:rPr lang="en-US"/>
              <a:pPr>
                <a:defRPr/>
              </a:pPr>
              <a:t>65</a:t>
            </a:fld>
            <a:endParaRPr lang="en-US"/>
          </a:p>
        </p:txBody>
      </p:sp>
      <p:sp>
        <p:nvSpPr>
          <p:cNvPr id="607234"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إتــــــخـاذ الــــقـرارات الــــــمزرعية تـحـت ظـــــروف الـــــمخاطرة والـلايـــقـين</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3732" name="Rectangle 3"/>
          <p:cNvSpPr>
            <a:spLocks noGrp="1"/>
          </p:cNvSpPr>
          <p:nvPr>
            <p:ph type="body" idx="1"/>
          </p:nvPr>
        </p:nvSpPr>
        <p:spPr>
          <a:xfrm>
            <a:off x="609600" y="1481138"/>
            <a:ext cx="8077200" cy="4310062"/>
          </a:xfrm>
        </p:spPr>
        <p:txBody>
          <a:bodyPr/>
          <a:lstStyle/>
          <a:p>
            <a:pPr marL="623888" indent="-514350" algn="r" rtl="1">
              <a:lnSpc>
                <a:spcPct val="90000"/>
              </a:lnSpc>
              <a:buFont typeface="Wingdings 3" pitchFamily="18" charset="2"/>
              <a:buNone/>
            </a:pPr>
            <a:r>
              <a:rPr lang="ar-SA" b="1" smtClean="0"/>
              <a:t>3. الإحتمالات </a:t>
            </a:r>
            <a:r>
              <a:rPr lang="en-US" b="1" i="1" smtClean="0">
                <a:cs typeface="Arial" charset="0"/>
              </a:rPr>
              <a:t>Probabilities</a:t>
            </a:r>
            <a:endParaRPr lang="ar-SA" smtClean="0"/>
          </a:p>
          <a:p>
            <a:pPr marL="623888" indent="-514350" algn="r" rtl="1">
              <a:lnSpc>
                <a:spcPct val="90000"/>
              </a:lnSpc>
            </a:pPr>
            <a:r>
              <a:rPr lang="ar-SA" smtClean="0"/>
              <a:t>تتبع الإحتمالات جميع قواعد نظرية الإحتمالات الإحصائية وترتبط بقوانينها الرئيسية وتواجه كل حدث إحتمال محدد لحدوثه ومن أساسيات الإحتمالات:</a:t>
            </a:r>
          </a:p>
          <a:p>
            <a:pPr marL="623888" indent="-514350" algn="r" rtl="1">
              <a:lnSpc>
                <a:spcPct val="90000"/>
              </a:lnSpc>
              <a:buFont typeface="Wingdings 3" pitchFamily="18" charset="2"/>
              <a:buNone/>
            </a:pPr>
            <a:r>
              <a:rPr lang="ar-SA" smtClean="0"/>
              <a:t>- كل الإحتمالات قيمها موجبة.</a:t>
            </a:r>
          </a:p>
          <a:p>
            <a:pPr marL="623888" indent="-514350" algn="r" rtl="1">
              <a:lnSpc>
                <a:spcPct val="90000"/>
              </a:lnSpc>
              <a:buFont typeface="Wingdings 3" pitchFamily="18" charset="2"/>
              <a:buNone/>
            </a:pPr>
            <a:r>
              <a:rPr lang="ar-SA" smtClean="0"/>
              <a:t>- لكل الإحتمالات قيمة تنحصر بين الصفر والواحد والصحيح.</a:t>
            </a:r>
          </a:p>
          <a:p>
            <a:pPr marL="623888" indent="-514350" algn="r" rtl="1">
              <a:lnSpc>
                <a:spcPct val="90000"/>
              </a:lnSpc>
              <a:buFont typeface="Wingdings 3" pitchFamily="18" charset="2"/>
              <a:buNone/>
            </a:pPr>
            <a:r>
              <a:rPr lang="ar-SA" smtClean="0"/>
              <a:t>- الإحتمالات قد تكون مستقلة أو غير مستقلة.</a:t>
            </a:r>
          </a:p>
          <a:p>
            <a:pPr marL="623888" indent="-514350" algn="r" rtl="1">
              <a:lnSpc>
                <a:spcPct val="90000"/>
              </a:lnSpc>
              <a:buFont typeface="Wingdings 3" pitchFamily="18" charset="2"/>
              <a:buNone/>
            </a:pPr>
            <a:r>
              <a:rPr lang="ar-SA" smtClean="0"/>
              <a:t>- إحتمال وقوع حدثين هو حاصل جمع إحتمالهما.</a:t>
            </a:r>
          </a:p>
          <a:p>
            <a:pPr marL="623888" indent="-514350" algn="r" rtl="1">
              <a:lnSpc>
                <a:spcPct val="90000"/>
              </a:lnSpc>
              <a:buFontTx/>
              <a:buChar char="-"/>
            </a:pPr>
            <a:r>
              <a:rPr lang="ar-SA" smtClean="0"/>
              <a:t>إحتمال وقوع حدثين معاً في نفس الوقت هو حاصل ضربهما، </a:t>
            </a:r>
          </a:p>
          <a:p>
            <a:pPr marL="623888" indent="-514350" algn="r" rtl="1">
              <a:lnSpc>
                <a:spcPct val="90000"/>
              </a:lnSpc>
              <a:buFontTx/>
              <a:buNone/>
            </a:pPr>
            <a:r>
              <a:rPr lang="ar-SA" smtClean="0"/>
              <a:t>(الرجوع الي مبادئ الاحصاء ونظرية الاحتمالات</a:t>
            </a:r>
            <a:r>
              <a:rPr lang="en-US" smtClean="0"/>
              <a:t> </a:t>
            </a:r>
            <a:r>
              <a:rPr lang="ar-SA" smtClean="0"/>
              <a:t>)</a:t>
            </a:r>
            <a:endParaRPr lang="en-US" smtClean="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64AD2974-CC8C-4381-8B17-B5287A8ED0C4}" type="slidenum">
              <a:rPr lang="en-US"/>
              <a:pPr>
                <a:defRPr/>
              </a:pPr>
              <a:t>66</a:t>
            </a:fld>
            <a:endParaRPr lang="en-US"/>
          </a:p>
        </p:txBody>
      </p:sp>
      <p:sp>
        <p:nvSpPr>
          <p:cNvPr id="609282" name="Rectangle 2"/>
          <p:cNvSpPr>
            <a:spLocks noGrp="1"/>
          </p:cNvSpPr>
          <p:nvPr>
            <p:ph type="title"/>
          </p:nvPr>
        </p:nvSpPr>
        <p:spPr bwMode="auto">
          <a:xfrm>
            <a:off x="457200" y="914400"/>
            <a:ext cx="8229600" cy="381000"/>
          </a:xfrm>
        </p:spPr>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إتــــــخـاذ الــــقـرارات الــــــمزرعية تـحـت ظـــــروف الـــــمخاطرة والـلايـــقـين</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4756" name="Rectangle 3"/>
          <p:cNvSpPr>
            <a:spLocks noGrp="1"/>
          </p:cNvSpPr>
          <p:nvPr>
            <p:ph type="body" idx="1"/>
          </p:nvPr>
        </p:nvSpPr>
        <p:spPr>
          <a:xfrm>
            <a:off x="609600" y="1481138"/>
            <a:ext cx="8077200" cy="4310062"/>
          </a:xfrm>
        </p:spPr>
        <p:txBody>
          <a:bodyPr/>
          <a:lstStyle/>
          <a:p>
            <a:pPr marL="623888" indent="-514350" algn="r" rtl="1">
              <a:buFont typeface="Wingdings 3" pitchFamily="18" charset="2"/>
              <a:buNone/>
            </a:pPr>
            <a:r>
              <a:rPr lang="ar-SA" b="1" smtClean="0"/>
              <a:t>4.  النتائج المترتبة علي القرار </a:t>
            </a:r>
            <a:r>
              <a:rPr lang="en-US" b="1" i="1" smtClean="0">
                <a:cs typeface="Arial" charset="0"/>
              </a:rPr>
              <a:t>Payoffs</a:t>
            </a:r>
            <a:r>
              <a:rPr lang="en-US" b="1" smtClean="0">
                <a:cs typeface="Arial" charset="0"/>
              </a:rPr>
              <a:t> </a:t>
            </a:r>
            <a:r>
              <a:rPr lang="en-US" b="1" i="1" smtClean="0">
                <a:cs typeface="Arial" charset="0"/>
              </a:rPr>
              <a:t>or Consequences</a:t>
            </a:r>
            <a:r>
              <a:rPr lang="ar-SA" b="1" i="1" smtClean="0"/>
              <a:t> </a:t>
            </a:r>
            <a:r>
              <a:rPr lang="ar-SA" b="1" smtClean="0"/>
              <a:t> </a:t>
            </a:r>
            <a:endParaRPr lang="ar-SA" smtClean="0"/>
          </a:p>
          <a:p>
            <a:pPr marL="623888" indent="-514350" algn="r" rtl="1"/>
            <a:r>
              <a:rPr lang="ar-SA" smtClean="0"/>
              <a:t>لكل بديل </a:t>
            </a:r>
            <a:r>
              <a:rPr lang="en-US" i="1" smtClean="0">
                <a:cs typeface="Arial" charset="0"/>
              </a:rPr>
              <a:t>Alternative</a:t>
            </a:r>
            <a:r>
              <a:rPr lang="ar-SA" smtClean="0"/>
              <a:t> من بدائل القرارات والاحداث والاحتمالات نتائج تترتب عليه تاتي من حسابات الميزانية لكل بديل من البدائل. فمثلاً لكل 100 رأس من الأغنام في الهكتار تحت ظروف الأمطار الجيدة والمتوسطة والفقيرة نتائج محددة في الإنتاج والعوائد والتكاليف يمكن حسابها باستخدام الميزانية المزرعية</a:t>
            </a:r>
            <a:r>
              <a:rPr lang="en-US"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6"/>
          <p:cNvSpPr>
            <a:spLocks noGrp="1"/>
          </p:cNvSpPr>
          <p:nvPr>
            <p:ph type="sldNum" sz="quarter" idx="12"/>
          </p:nvPr>
        </p:nvSpPr>
        <p:spPr/>
        <p:txBody>
          <a:bodyPr/>
          <a:lstStyle/>
          <a:p>
            <a:pPr>
              <a:defRPr/>
            </a:pPr>
            <a:fld id="{16465AA6-D9E1-42B8-AA8F-9C5A7BC42B22}" type="slidenum">
              <a:rPr lang="en-US"/>
              <a:pPr>
                <a:defRPr/>
              </a:pPr>
              <a:t>67</a:t>
            </a:fld>
            <a:endParaRPr lang="en-US"/>
          </a:p>
        </p:txBody>
      </p:sp>
      <p:sp>
        <p:nvSpPr>
          <p:cNvPr id="61133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إتـــــــخاذ الـــــــقـرار الـــــــمزرعي باســـــــتخـدام مــــــصفـوفـة الـــــعـوائـد</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5780" name="Rectangle 3"/>
          <p:cNvSpPr>
            <a:spLocks noGrp="1"/>
          </p:cNvSpPr>
          <p:nvPr>
            <p:ph type="body" sz="half" idx="1"/>
          </p:nvPr>
        </p:nvSpPr>
        <p:spPr>
          <a:xfrm>
            <a:off x="457200" y="1481138"/>
            <a:ext cx="8153400" cy="1033462"/>
          </a:xfrm>
        </p:spPr>
        <p:txBody>
          <a:bodyPr/>
          <a:lstStyle/>
          <a:p>
            <a:pPr marL="623888" indent="-514350" algn="r" rtl="1">
              <a:buFont typeface="Wingdings 3" pitchFamily="18" charset="2"/>
              <a:buNone/>
            </a:pPr>
            <a:r>
              <a:rPr lang="ar-SA" sz="2300" b="1" smtClean="0"/>
              <a:t>يمكن</a:t>
            </a:r>
            <a:r>
              <a:rPr lang="ar-SA" sz="2300" smtClean="0"/>
              <a:t> وضع القرار المزرعي في صورة مصفوفة ة تسمى مصفوفة العوائد (</a:t>
            </a:r>
            <a:r>
              <a:rPr lang="en-US" sz="2300" smtClean="0">
                <a:cs typeface="Arial" charset="0"/>
              </a:rPr>
              <a:t>Payoff matrix</a:t>
            </a:r>
            <a:r>
              <a:rPr lang="ar-SA" sz="2300" smtClean="0"/>
              <a:t>) يوضح عليها بدائل القرارات والاحداث والاحتمالات والنتائج</a:t>
            </a:r>
            <a:r>
              <a:rPr lang="en-US" sz="2300" smtClean="0"/>
              <a:t> </a:t>
            </a:r>
            <a:r>
              <a:rPr lang="ar-SA" sz="2300" smtClean="0"/>
              <a:t> </a:t>
            </a:r>
            <a:endParaRPr lang="en-US" sz="2300" smtClean="0"/>
          </a:p>
        </p:txBody>
      </p:sp>
      <p:graphicFrame>
        <p:nvGraphicFramePr>
          <p:cNvPr id="611600" name="Group 272"/>
          <p:cNvGraphicFramePr>
            <a:graphicFrameLocks noGrp="1"/>
          </p:cNvGraphicFramePr>
          <p:nvPr>
            <p:ph sz="half" idx="2"/>
          </p:nvPr>
        </p:nvGraphicFramePr>
        <p:xfrm>
          <a:off x="533400" y="3048000"/>
          <a:ext cx="8153400" cy="2858770"/>
        </p:xfrm>
        <a:graphic>
          <a:graphicData uri="http://schemas.openxmlformats.org/drawingml/2006/table">
            <a:tbl>
              <a:tblPr rtl="1"/>
              <a:tblGrid>
                <a:gridCol w="846137"/>
                <a:gridCol w="842963"/>
                <a:gridCol w="846137"/>
                <a:gridCol w="846138"/>
                <a:gridCol w="803275"/>
                <a:gridCol w="1898650"/>
                <a:gridCol w="2070100"/>
              </a:tblGrid>
              <a:tr h="247650">
                <a:tc gridSpan="5">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ar-SA" sz="1200" b="1" i="1" u="none" strike="noStrike" cap="none" normalizeH="0" baseline="0" smtClean="0">
                          <a:ln>
                            <a:noFill/>
                          </a:ln>
                          <a:solidFill>
                            <a:schemeClr val="tx1"/>
                          </a:solidFill>
                          <a:effectLst/>
                          <a:latin typeface="Times New Roman" pitchFamily="18" charset="0"/>
                          <a:cs typeface="Times New Roman" pitchFamily="18" charset="0"/>
                        </a:rPr>
                        <a:t>القرارات</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ar-SA" sz="1200" b="1" i="1" u="none" strike="noStrike" cap="none" normalizeH="0" baseline="0" smtClean="0">
                          <a:ln>
                            <a:noFill/>
                          </a:ln>
                          <a:solidFill>
                            <a:schemeClr val="tx1"/>
                          </a:solidFill>
                          <a:effectLst/>
                          <a:latin typeface="Times New Roman" pitchFamily="18" charset="0"/>
                          <a:cs typeface="Times New Roman" pitchFamily="18" charset="0"/>
                        </a:rPr>
                        <a:t>الإحتمالات</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imes New Roman" pitchFamily="18" charset="0"/>
                        </a:rPr>
                        <a:t>الأحداث</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37465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قرار (س)</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قرار (4)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قرار ( 3)</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قرار (2)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قرار (1)</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17145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1" u="none" strike="noStrike" cap="none" normalizeH="0" baseline="0" smtClean="0">
                          <a:ln>
                            <a:noFill/>
                          </a:ln>
                          <a:solidFill>
                            <a:schemeClr val="tx1"/>
                          </a:solidFill>
                          <a:effectLst/>
                          <a:latin typeface="Times New Roman" pitchFamily="18" charset="0"/>
                          <a:cs typeface="Times New Roman" pitchFamily="18" charset="0"/>
                        </a:rPr>
                        <a:t>الحدث (1)</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206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1" u="none" strike="noStrike" cap="none" normalizeH="0" baseline="0" smtClean="0">
                          <a:ln>
                            <a:noFill/>
                          </a:ln>
                          <a:solidFill>
                            <a:schemeClr val="tx1"/>
                          </a:solidFill>
                          <a:effectLst/>
                          <a:latin typeface="Times New Roman" pitchFamily="18" charset="0"/>
                          <a:cs typeface="Times New Roman" pitchFamily="18" charset="0"/>
                        </a:rPr>
                        <a:t>الحدث (2)</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9051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1" u="none" strike="noStrike" cap="none" normalizeH="0" baseline="0" smtClean="0">
                          <a:ln>
                            <a:noFill/>
                          </a:ln>
                          <a:solidFill>
                            <a:schemeClr val="tx1"/>
                          </a:solidFill>
                          <a:effectLst/>
                          <a:latin typeface="Times New Roman" pitchFamily="18" charset="0"/>
                          <a:cs typeface="Times New Roman" pitchFamily="18" charset="0"/>
                        </a:rPr>
                        <a:t>الحدث (3)</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984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1" u="none" strike="noStrike" cap="none" normalizeH="0" baseline="0" smtClean="0">
                          <a:ln>
                            <a:noFill/>
                          </a:ln>
                          <a:solidFill>
                            <a:schemeClr val="tx1"/>
                          </a:solidFill>
                          <a:effectLst/>
                          <a:latin typeface="Times New Roman" pitchFamily="18" charset="0"/>
                          <a:cs typeface="Times New Roman" pitchFamily="18" charset="0"/>
                        </a:rPr>
                        <a:t>الحدث (4)</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0005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الحدث (س)</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75853" name="Rectangle 273"/>
          <p:cNvSpPr>
            <a:spLocks noChangeArrowheads="1"/>
          </p:cNvSpPr>
          <p:nvPr/>
        </p:nvSpPr>
        <p:spPr bwMode="auto">
          <a:xfrm>
            <a:off x="2549525" y="2514600"/>
            <a:ext cx="3392488" cy="366713"/>
          </a:xfrm>
          <a:prstGeom prst="rect">
            <a:avLst/>
          </a:prstGeom>
          <a:noFill/>
          <a:ln w="9525">
            <a:noFill/>
            <a:miter lim="800000"/>
            <a:headEnd/>
            <a:tailEnd/>
          </a:ln>
        </p:spPr>
        <p:txBody>
          <a:bodyPr wrap="none" anchor="ctr">
            <a:spAutoFit/>
          </a:bodyPr>
          <a:lstStyle/>
          <a:p>
            <a:pPr algn="r" rtl="1" eaLnBrk="0" hangingPunct="0"/>
            <a:r>
              <a:rPr lang="ar-SA" b="1"/>
              <a:t>نموذج لمصفوفة حالات المخاطرة واللايقين</a:t>
            </a:r>
            <a:r>
              <a:rPr lang="en-US"/>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D4D49026-2A48-4E25-AB8F-B40F02B3AB49}" type="slidenum">
              <a:rPr lang="en-US"/>
              <a:pPr>
                <a:defRPr/>
              </a:pPr>
              <a:t>68</a:t>
            </a:fld>
            <a:endParaRPr lang="en-US"/>
          </a:p>
        </p:txBody>
      </p:sp>
      <p:sp>
        <p:nvSpPr>
          <p:cNvPr id="61440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إتـــــــخاذ الـــــــقـرار الـــــــمزرعي باســـــــتخـدام مــــــصفـوفـة الـــــعـوائـد</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6804" name="Rectangle 3"/>
          <p:cNvSpPr>
            <a:spLocks noGrp="1"/>
          </p:cNvSpPr>
          <p:nvPr>
            <p:ph type="body" sz="half" idx="1"/>
          </p:nvPr>
        </p:nvSpPr>
        <p:spPr>
          <a:xfrm>
            <a:off x="457200" y="1481138"/>
            <a:ext cx="8153400" cy="4614862"/>
          </a:xfrm>
        </p:spPr>
        <p:txBody>
          <a:bodyPr/>
          <a:lstStyle/>
          <a:p>
            <a:pPr marL="623888" indent="-514350" algn="r" rtl="1">
              <a:buFont typeface="Wingdings 3" pitchFamily="18" charset="2"/>
              <a:buNone/>
            </a:pPr>
            <a:r>
              <a:rPr lang="ar-SA" sz="2300" smtClean="0"/>
              <a:t>عملية آلية إتخاذ القرار بشأن البدائل المختلفة هي عملية ممكنة باستخدام بعض المعايير التي تناسب المزارع كمتخذ للقرار المزرعي. ومن المعايير المستخدمة في هذه الحالة:</a:t>
            </a:r>
          </a:p>
          <a:p>
            <a:pPr marL="623888" indent="-514350" algn="r" rtl="1">
              <a:buFont typeface="Wingdings 3" pitchFamily="18" charset="2"/>
              <a:buNone/>
            </a:pPr>
            <a:r>
              <a:rPr lang="ar-SA" sz="2300" b="1" smtClean="0"/>
              <a:t>تـعظيم أكبـر عـائد من الـبدائل الـممكنة:</a:t>
            </a:r>
            <a:endParaRPr lang="ar-SA" sz="2300" smtClean="0"/>
          </a:p>
          <a:p>
            <a:pPr marL="623888" indent="-514350" algn="r" rtl="1"/>
            <a:r>
              <a:rPr lang="ar-SA" sz="2300" smtClean="0"/>
              <a:t>ويتم وفق هذا المعيار إتخاذ القرار الذي يتناسب مع أكبر عائد من ضمن البدائل الموضحة في الشكل الذي يبين مصفوفة العوائد </a:t>
            </a:r>
            <a:r>
              <a:rPr lang="en-US" sz="2300" i="1" smtClean="0">
                <a:cs typeface="Arial" charset="0"/>
              </a:rPr>
              <a:t>Payoff</a:t>
            </a:r>
            <a:r>
              <a:rPr lang="en-US" sz="2300" b="1" smtClean="0">
                <a:cs typeface="Arial" charset="0"/>
              </a:rPr>
              <a:t> </a:t>
            </a:r>
            <a:r>
              <a:rPr lang="en-US" sz="2300" i="1" smtClean="0">
                <a:cs typeface="Arial" charset="0"/>
              </a:rPr>
              <a:t>Matrix</a:t>
            </a:r>
            <a:r>
              <a:rPr lang="ar-SA" sz="2300" smtClean="0"/>
              <a:t>. ويتفق هذا المعيار مع المزارعين في قائمة محبي المخاطرة  </a:t>
            </a:r>
            <a:r>
              <a:rPr lang="en-US" sz="2300" i="1" smtClean="0">
                <a:cs typeface="Arial" charset="0"/>
              </a:rPr>
              <a:t>Risk – Preferring</a:t>
            </a:r>
            <a:r>
              <a:rPr lang="ar-SA" sz="2300" smtClean="0"/>
              <a:t> وهم قلة، حيث أن المزارعين يصنفون في فئة متجنبي المخاطرة </a:t>
            </a:r>
            <a:r>
              <a:rPr lang="en-US" sz="2300" i="1" smtClean="0">
                <a:cs typeface="Arial" charset="0"/>
              </a:rPr>
              <a:t>Risk Averse</a:t>
            </a:r>
            <a:r>
              <a:rPr lang="ar-SA" sz="2300" smtClean="0"/>
              <a:t>، ووفق هذا المعيار يتم إتخاذ القرار بشأن الإحتمال الذي يعطي أكبر عائد نقدي بغض النظر عن درجة المخاطرة والتزامات المزارع المادية والأسرية</a:t>
            </a:r>
            <a:r>
              <a:rPr lang="en-US" sz="2300" smtClean="0"/>
              <a:t> </a:t>
            </a:r>
            <a:endParaRPr lang="ar-SA" sz="2300" smtClean="0"/>
          </a:p>
          <a:p>
            <a:pPr marL="623888" indent="-514350" algn="r" rtl="1">
              <a:buFont typeface="Wingdings 3" pitchFamily="18" charset="2"/>
              <a:buNone/>
            </a:pPr>
            <a:endParaRPr lang="en-US" sz="2300" smtClean="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9E915FB9-5C57-411A-9344-6AF4C8D0E6CD}" type="slidenum">
              <a:rPr lang="en-US"/>
              <a:pPr>
                <a:defRPr/>
              </a:pPr>
              <a:t>69</a:t>
            </a:fld>
            <a:endParaRPr lang="en-US"/>
          </a:p>
        </p:txBody>
      </p:sp>
      <p:sp>
        <p:nvSpPr>
          <p:cNvPr id="61645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a:defRPr/>
            </a:pPr>
            <a:r>
              <a:rPr lang="ar-SA" smtClean="0">
                <a:effectLst/>
              </a:rPr>
              <a:t>إتـــــــخاذ الـــــــقـرار الـــــــمزرعي باســـــــتخـدام مــــــصفـوفـة الـــــعـوائـد</a:t>
            </a:r>
            <a:r>
              <a:rPr lang="en-US" smtClean="0">
                <a:effectLst/>
              </a:rPr>
              <a:t> </a:t>
            </a:r>
            <a:r>
              <a:rPr lang="ar-SA" smtClean="0">
                <a:solidFill>
                  <a:schemeClr val="accent2"/>
                </a:solidFill>
                <a:effectLst/>
              </a:rPr>
              <a:t/>
            </a:r>
            <a:br>
              <a:rPr lang="ar-SA" smtClean="0">
                <a:solidFill>
                  <a:schemeClr val="accent2"/>
                </a:solidFill>
                <a:effectLst/>
              </a:rPr>
            </a:br>
            <a:endParaRPr lang="en-US" smtClean="0">
              <a:solidFill>
                <a:schemeClr val="accent2"/>
              </a:solidFill>
              <a:effectLst/>
              <a:cs typeface="Arial" charset="0"/>
            </a:endParaRPr>
          </a:p>
        </p:txBody>
      </p:sp>
      <p:sp>
        <p:nvSpPr>
          <p:cNvPr id="77828"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100" b="1" dirty="0" smtClean="0"/>
              <a:t>تـعظيم العـائد من أقـل الـعوائد الـممكنة:</a:t>
            </a:r>
            <a:endParaRPr lang="ar-SA" sz="2100" dirty="0" smtClean="0"/>
          </a:p>
          <a:p>
            <a:pPr marL="623888" indent="-514350" algn="r" rtl="1"/>
            <a:r>
              <a:rPr lang="ar-SA" sz="2100" dirty="0" smtClean="0"/>
              <a:t>وفق هذا المعيار يتم لكل بديل من بدائل القرارات حساب أقل عائد متوقع ويختار المزارع العائد الأكبر من المستويات الدنيا الممكنة. وهذا المعيار يناسب متجنبي المخاطرة </a:t>
            </a:r>
            <a:r>
              <a:rPr lang="en-US" sz="2100" i="1" dirty="0" smtClean="0">
                <a:cs typeface="Arial" charset="0"/>
              </a:rPr>
              <a:t>Risk Averse</a:t>
            </a:r>
            <a:r>
              <a:rPr lang="ar-SA" sz="2100" dirty="0" smtClean="0"/>
              <a:t> وهم الفئة الأكبر من المزارعين والذين يتبعون في توقعاتهم للنتائج أسوء الإحتمالات وذلك نتيجة الإلتزامات المالية والعائلية التي تواجههم. وكذلك لعدم تمكنهم من احتمال أي درجة من درجات المخاطرة. </a:t>
            </a:r>
          </a:p>
          <a:p>
            <a:pPr marL="623888" indent="-514350" algn="r" rtl="1">
              <a:buFont typeface="Wingdings 3" pitchFamily="18" charset="2"/>
              <a:buNone/>
            </a:pPr>
            <a:r>
              <a:rPr lang="ar-SA" sz="2100" b="1" dirty="0" smtClean="0"/>
              <a:t>تـعظيم القـيمة الـمتوقعة النـقدية:</a:t>
            </a:r>
            <a:endParaRPr lang="ar-SA" sz="2100" dirty="0" smtClean="0"/>
          </a:p>
          <a:p>
            <a:pPr marL="623888" indent="-514350" algn="r" rtl="1"/>
            <a:r>
              <a:rPr lang="ar-SA" sz="2100" dirty="0" smtClean="0"/>
              <a:t>يتم وفق هذا المعيار حساب القيمة المتوقعة النقدية (</a:t>
            </a:r>
            <a:r>
              <a:rPr lang="en-US" sz="2100" i="1" dirty="0" smtClean="0">
                <a:cs typeface="Arial" charset="0"/>
              </a:rPr>
              <a:t>EMV</a:t>
            </a:r>
            <a:r>
              <a:rPr lang="ar-SA" sz="2100" dirty="0" smtClean="0"/>
              <a:t>)  </a:t>
            </a:r>
            <a:r>
              <a:rPr lang="en-US" sz="2100" i="1" dirty="0" smtClean="0">
                <a:cs typeface="Arial" charset="0"/>
              </a:rPr>
              <a:t>Expected Monetary Value</a:t>
            </a:r>
            <a:r>
              <a:rPr lang="ar-SA" sz="2100" dirty="0" smtClean="0"/>
              <a:t> لكل قرار من القرارات الممكنة والقيمة المتوقعة (حاصل ضرب القيمة النقدية </a:t>
            </a:r>
            <a:r>
              <a:rPr lang="en-US" sz="2100" dirty="0" smtClean="0">
                <a:cs typeface="Arial" charset="0"/>
              </a:rPr>
              <a:t>x </a:t>
            </a:r>
            <a:r>
              <a:rPr lang="ar-SA" sz="2100" dirty="0" smtClean="0"/>
              <a:t>إحتمال الحصول على النتيجة) وتجمع هذه القيم لكل قرار ممكن لتعطي القيمة المتوقعة النقدية. يختار المزارع وفق هذا المعيار القرار الذي يقابل أعظم قيمة متوقعة نقدية كقرار مناسب، ويتخذ هذا القرار من المزارعين متعادلي المخاطرة </a:t>
            </a:r>
            <a:r>
              <a:rPr lang="en-US" sz="2100" i="1" dirty="0" smtClean="0">
                <a:cs typeface="Arial" charset="0"/>
              </a:rPr>
              <a:t>Risk Neutrals</a:t>
            </a:r>
            <a:r>
              <a:rPr lang="ar-SA" sz="2100" dirty="0" smtClean="0"/>
              <a:t> والذين لايتم تصنيفهم كمحبي أو متجنبي المخاطرة وأغلب هؤلاء المزارعين من متوسطي الإلتزامات والقدرة المالية على تحمل المخاطرة واللايقين.</a:t>
            </a:r>
            <a:r>
              <a:rPr lang="en-US" sz="2100" dirty="0" smtClean="0"/>
              <a:t> </a:t>
            </a:r>
            <a:endParaRPr lang="ar-SA" sz="2100" dirty="0" smtClean="0"/>
          </a:p>
          <a:p>
            <a:pPr marL="623888" indent="-514350" algn="r" rtl="1">
              <a:buFont typeface="Wingdings 3" pitchFamily="18" charset="2"/>
              <a:buNone/>
            </a:pPr>
            <a:endParaRPr lang="en-US" sz="2100" dirty="0"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r>
              <a:rPr lang="ar-SA" altLang="en-US" sz="3600" smtClean="0">
                <a:solidFill>
                  <a:srgbClr val="993300"/>
                </a:solidFill>
                <a:latin typeface="Times New Roman" pitchFamily="18" charset="0"/>
                <a:cs typeface="Times New Roman" pitchFamily="18" charset="0"/>
              </a:rPr>
              <a:t>ويعد علم الإدارة فرعا من فروع العلوم الاقتصادية الذي يبحث في جميع اشكال النشاطات الاقتصادية وهو يشتمل على:</a:t>
            </a:r>
            <a:r>
              <a:rPr lang="ar-SA" altLang="en-US" smtClean="0">
                <a:latin typeface="Times New Roman" pitchFamily="18" charset="0"/>
                <a:cs typeface="Times New Roman" pitchFamily="18" charset="0"/>
              </a:rPr>
              <a:t> </a:t>
            </a:r>
          </a:p>
          <a:p>
            <a:pPr eaLnBrk="1" hangingPunct="1"/>
            <a:r>
              <a:rPr lang="ar-SA" altLang="en-US" sz="2400" b="1" smtClean="0">
                <a:latin typeface="Times New Roman" pitchFamily="18" charset="0"/>
                <a:cs typeface="Times New Roman" pitchFamily="18" charset="0"/>
              </a:rPr>
              <a:t>ادارة الإنـتاج وإدارة الـمشاريع</a:t>
            </a:r>
          </a:p>
          <a:p>
            <a:pPr eaLnBrk="1" hangingPunct="1"/>
            <a:r>
              <a:rPr lang="ar-SA" altLang="en-US" sz="2400" b="1" smtClean="0">
                <a:latin typeface="Times New Roman" pitchFamily="18" charset="0"/>
                <a:cs typeface="Times New Roman" pitchFamily="18" charset="0"/>
              </a:rPr>
              <a:t>الإدارة الـمالية </a:t>
            </a:r>
          </a:p>
          <a:p>
            <a:pPr eaLnBrk="1" hangingPunct="1"/>
            <a:r>
              <a:rPr lang="ar-SA" altLang="en-US" sz="2400" b="1" smtClean="0">
                <a:latin typeface="Times New Roman" pitchFamily="18" charset="0"/>
                <a:cs typeface="Times New Roman" pitchFamily="18" charset="0"/>
              </a:rPr>
              <a:t>إدارة الافـراد</a:t>
            </a:r>
          </a:p>
          <a:p>
            <a:pPr eaLnBrk="1" hangingPunct="1"/>
            <a:r>
              <a:rPr lang="ar-SA" altLang="en-US" sz="2400" b="1" smtClean="0">
                <a:latin typeface="Times New Roman" pitchFamily="18" charset="0"/>
                <a:cs typeface="Times New Roman" pitchFamily="18" charset="0"/>
              </a:rPr>
              <a:t>الإدارة الـتسويقية.</a:t>
            </a:r>
            <a:endParaRPr lang="en-US" altLang="en-US" sz="2400" b="1" smtClean="0">
              <a:latin typeface="Times New Roman" pitchFamily="18" charset="0"/>
              <a:cs typeface="Times New Roman" pitchFamily="18" charset="0"/>
            </a:endParaRPr>
          </a:p>
        </p:txBody>
      </p:sp>
    </p:spTree>
    <p:extLst>
      <p:ext uri="{BB962C8B-B14F-4D97-AF65-F5344CB8AC3E}">
        <p14:creationId xmlns:p14="http://schemas.microsoft.com/office/powerpoint/2010/main" val="374204926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D796A034-400D-4367-9139-590B19115784}" type="slidenum">
              <a:rPr lang="en-US"/>
              <a:pPr>
                <a:defRPr/>
              </a:pPr>
              <a:t>70</a:t>
            </a:fld>
            <a:endParaRPr lang="en-US"/>
          </a:p>
        </p:txBody>
      </p:sp>
      <p:sp>
        <p:nvSpPr>
          <p:cNvPr id="61849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اسـتعمال شـجرة القـرارات فـي مجابـهة الـمخاطرة واللايقـين</a:t>
            </a:r>
            <a:r>
              <a:rPr lang="en-US" smtClean="0">
                <a:effectLst/>
                <a:cs typeface="Arial" charset="0"/>
              </a:rPr>
              <a:t> </a:t>
            </a:r>
            <a:r>
              <a:rPr lang="en-US" i="1" smtClean="0">
                <a:effectLst/>
                <a:cs typeface="Arial" charset="0"/>
              </a:rPr>
              <a:t>Decision Tree</a:t>
            </a:r>
            <a:r>
              <a:rPr lang="en-US" smtClean="0">
                <a:effectLst/>
              </a:rPr>
              <a:t> </a:t>
            </a:r>
          </a:p>
        </p:txBody>
      </p:sp>
      <p:sp>
        <p:nvSpPr>
          <p:cNvPr id="78852" name="Rectangle 3"/>
          <p:cNvSpPr>
            <a:spLocks noGrp="1"/>
          </p:cNvSpPr>
          <p:nvPr>
            <p:ph type="body" sz="half" idx="1"/>
          </p:nvPr>
        </p:nvSpPr>
        <p:spPr>
          <a:xfrm>
            <a:off x="457200" y="1481138"/>
            <a:ext cx="8153400" cy="4919662"/>
          </a:xfrm>
        </p:spPr>
        <p:txBody>
          <a:bodyPr/>
          <a:lstStyle/>
          <a:p>
            <a:pPr marL="623888" indent="-514350" algn="r" rtl="1"/>
            <a:r>
              <a:rPr lang="ar-SA" sz="2400" smtClean="0"/>
              <a:t>يمكن استخدام بديل لمصفوفة العوائد لمساعدة المزارع في اتخاذ القرار المزرعي في ظروف المخاطرة واللايقين. </a:t>
            </a:r>
          </a:p>
          <a:p>
            <a:pPr marL="623888" indent="-514350" algn="r" rtl="1"/>
            <a:r>
              <a:rPr lang="ar-SA" sz="2400" smtClean="0"/>
              <a:t>هذا البديل هو شجرة القرارات </a:t>
            </a:r>
            <a:r>
              <a:rPr lang="en-US" sz="2400" i="1" smtClean="0">
                <a:cs typeface="Arial" charset="0"/>
              </a:rPr>
              <a:t>Decision</a:t>
            </a:r>
            <a:r>
              <a:rPr lang="en-US" sz="2400" b="1" i="1" smtClean="0">
                <a:cs typeface="Arial" charset="0"/>
              </a:rPr>
              <a:t> </a:t>
            </a:r>
            <a:r>
              <a:rPr lang="en-US" sz="2400" i="1" smtClean="0">
                <a:cs typeface="Arial" charset="0"/>
              </a:rPr>
              <a:t>Tree</a:t>
            </a:r>
            <a:r>
              <a:rPr lang="en-US" sz="2400" smtClean="0">
                <a:cs typeface="Arial" charset="0"/>
              </a:rPr>
              <a:t> </a:t>
            </a:r>
            <a:r>
              <a:rPr lang="ar-SA" sz="2400" smtClean="0"/>
              <a:t>التي تتكون من اصول وفروع ويرمز للأصول بالقرارات ويرمز لها بمربعات والأحداث الممكنة بفروع المربعات والإحتمالات بفروع من الدوائر. وتوضع النتائج في نهاية هذه الافرع. </a:t>
            </a:r>
          </a:p>
          <a:p>
            <a:pPr marL="623888" indent="-514350" algn="r" rtl="1"/>
            <a:r>
              <a:rPr lang="ar-SA" sz="2400" smtClean="0"/>
              <a:t>يمكن استخدام نفس المعايير السابق</a:t>
            </a:r>
            <a:r>
              <a:rPr lang="en-US" sz="2400" smtClean="0">
                <a:cs typeface="Arial" charset="0"/>
              </a:rPr>
              <a:t> </a:t>
            </a:r>
            <a:r>
              <a:rPr lang="ar-SA" sz="2400" smtClean="0"/>
              <a:t> ذكرها في مصفوفة العوائد، في اتخاذ القرار الامثل باستخدام شجرة القرارات كما هو موضح في الشكل التالي:</a:t>
            </a:r>
            <a:endParaRPr lang="en-US" sz="2400" smtClean="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6"/>
          <p:cNvSpPr>
            <a:spLocks noGrp="1"/>
          </p:cNvSpPr>
          <p:nvPr>
            <p:ph type="sldNum" sz="quarter" idx="12"/>
          </p:nvPr>
        </p:nvSpPr>
        <p:spPr/>
        <p:txBody>
          <a:bodyPr/>
          <a:lstStyle/>
          <a:p>
            <a:pPr>
              <a:defRPr/>
            </a:pPr>
            <a:fld id="{E206DBB4-CBAA-4E62-B7D8-86788EA6BE08}" type="slidenum">
              <a:rPr lang="en-US"/>
              <a:pPr>
                <a:defRPr/>
              </a:pPr>
              <a:t>71</a:t>
            </a:fld>
            <a:endParaRPr lang="en-US"/>
          </a:p>
        </p:txBody>
      </p:sp>
      <p:grpSp>
        <p:nvGrpSpPr>
          <p:cNvPr id="79875" name="Group 5"/>
          <p:cNvGrpSpPr>
            <a:grpSpLocks noChangeAspect="1"/>
          </p:cNvGrpSpPr>
          <p:nvPr/>
        </p:nvGrpSpPr>
        <p:grpSpPr bwMode="auto">
          <a:xfrm>
            <a:off x="1752600" y="228600"/>
            <a:ext cx="6629400" cy="6286500"/>
            <a:chOff x="1817" y="2261"/>
            <a:chExt cx="8280" cy="9900"/>
          </a:xfrm>
        </p:grpSpPr>
        <p:sp>
          <p:nvSpPr>
            <p:cNvPr id="79876" name="AutoShape 6"/>
            <p:cNvSpPr>
              <a:spLocks noChangeAspect="1" noChangeArrowheads="1"/>
            </p:cNvSpPr>
            <p:nvPr/>
          </p:nvSpPr>
          <p:spPr bwMode="auto">
            <a:xfrm>
              <a:off x="1817" y="2261"/>
              <a:ext cx="8280" cy="9900"/>
            </a:xfrm>
            <a:prstGeom prst="rect">
              <a:avLst/>
            </a:prstGeom>
            <a:noFill/>
            <a:ln w="9525">
              <a:solidFill>
                <a:srgbClr val="000000"/>
              </a:solidFill>
              <a:miter lim="800000"/>
              <a:headEnd/>
              <a:tailEnd/>
            </a:ln>
          </p:spPr>
          <p:txBody>
            <a:bodyPr/>
            <a:lstStyle/>
            <a:p>
              <a:endParaRPr lang="ar-SA"/>
            </a:p>
          </p:txBody>
        </p:sp>
        <p:sp>
          <p:nvSpPr>
            <p:cNvPr id="79877" name="Text Box 7"/>
            <p:cNvSpPr txBox="1">
              <a:spLocks noChangeArrowheads="1"/>
            </p:cNvSpPr>
            <p:nvPr/>
          </p:nvSpPr>
          <p:spPr bwMode="auto">
            <a:xfrm>
              <a:off x="2537" y="4781"/>
              <a:ext cx="540" cy="1440"/>
            </a:xfrm>
            <a:prstGeom prst="rect">
              <a:avLst/>
            </a:prstGeom>
            <a:noFill/>
            <a:ln w="9525">
              <a:noFill/>
              <a:miter lim="800000"/>
              <a:headEnd/>
              <a:tailEnd/>
            </a:ln>
          </p:spPr>
          <p:txBody>
            <a:bodyPr/>
            <a:lstStyle/>
            <a:p>
              <a:r>
                <a:rPr lang="ar-SA" sz="1000" b="1">
                  <a:latin typeface="Times New Roman" pitchFamily="18" charset="0"/>
                  <a:cs typeface="Times New Roman" pitchFamily="18" charset="0"/>
                </a:rPr>
                <a:t>إستخدام 90 باوبد</a:t>
              </a:r>
              <a:endParaRPr lang="en-US"/>
            </a:p>
          </p:txBody>
        </p:sp>
        <p:sp>
          <p:nvSpPr>
            <p:cNvPr id="79878" name="Text Box 8"/>
            <p:cNvSpPr txBox="1">
              <a:spLocks noChangeArrowheads="1"/>
            </p:cNvSpPr>
            <p:nvPr/>
          </p:nvSpPr>
          <p:spPr bwMode="auto">
            <a:xfrm>
              <a:off x="2537" y="9101"/>
              <a:ext cx="540" cy="1440"/>
            </a:xfrm>
            <a:prstGeom prst="rect">
              <a:avLst/>
            </a:prstGeom>
            <a:noFill/>
            <a:ln w="9525">
              <a:noFill/>
              <a:miter lim="800000"/>
              <a:headEnd/>
              <a:tailEnd/>
            </a:ln>
          </p:spPr>
          <p:txBody>
            <a:bodyPr/>
            <a:lstStyle/>
            <a:p>
              <a:r>
                <a:rPr lang="ar-SA" sz="1000" b="1">
                  <a:latin typeface="Times New Roman" pitchFamily="18" charset="0"/>
                  <a:cs typeface="Times New Roman" pitchFamily="18" charset="0"/>
                </a:rPr>
                <a:t>إستخدام 160 باوبد</a:t>
              </a:r>
              <a:endParaRPr lang="en-US"/>
            </a:p>
          </p:txBody>
        </p:sp>
        <p:sp>
          <p:nvSpPr>
            <p:cNvPr id="79879" name="Text Box 9"/>
            <p:cNvSpPr txBox="1">
              <a:spLocks noChangeArrowheads="1"/>
            </p:cNvSpPr>
            <p:nvPr/>
          </p:nvSpPr>
          <p:spPr bwMode="auto">
            <a:xfrm>
              <a:off x="2537" y="7841"/>
              <a:ext cx="1620" cy="360"/>
            </a:xfrm>
            <a:prstGeom prst="rect">
              <a:avLst/>
            </a:prstGeom>
            <a:noFill/>
            <a:ln w="9525">
              <a:noFill/>
              <a:miter lim="800000"/>
              <a:headEnd/>
              <a:tailEnd/>
            </a:ln>
          </p:spPr>
          <p:txBody>
            <a:bodyPr/>
            <a:lstStyle/>
            <a:p>
              <a:r>
                <a:rPr lang="ar-SA" sz="1000" b="1">
                  <a:latin typeface="Times New Roman" pitchFamily="18" charset="0"/>
                  <a:cs typeface="Times New Roman" pitchFamily="18" charset="0"/>
                </a:rPr>
                <a:t>إستخدام 144 باوبد</a:t>
              </a:r>
              <a:endParaRPr lang="en-US"/>
            </a:p>
          </p:txBody>
        </p:sp>
        <p:sp>
          <p:nvSpPr>
            <p:cNvPr id="79880" name="Text Box 10"/>
            <p:cNvSpPr txBox="1">
              <a:spLocks noChangeArrowheads="1"/>
            </p:cNvSpPr>
            <p:nvPr/>
          </p:nvSpPr>
          <p:spPr bwMode="auto">
            <a:xfrm>
              <a:off x="2537" y="6761"/>
              <a:ext cx="1620" cy="360"/>
            </a:xfrm>
            <a:prstGeom prst="rect">
              <a:avLst/>
            </a:prstGeom>
            <a:noFill/>
            <a:ln w="9525">
              <a:noFill/>
              <a:miter lim="800000"/>
              <a:headEnd/>
              <a:tailEnd/>
            </a:ln>
          </p:spPr>
          <p:txBody>
            <a:bodyPr/>
            <a:lstStyle/>
            <a:p>
              <a:r>
                <a:rPr lang="ar-SA" sz="1000" b="1">
                  <a:latin typeface="Times New Roman" pitchFamily="18" charset="0"/>
                  <a:cs typeface="Times New Roman" pitchFamily="18" charset="0"/>
                </a:rPr>
                <a:t>إستخدام 110 باوبد</a:t>
              </a:r>
              <a:endParaRPr lang="en-US"/>
            </a:p>
          </p:txBody>
        </p:sp>
        <p:sp>
          <p:nvSpPr>
            <p:cNvPr id="79881" name="Text Box 11"/>
            <p:cNvSpPr txBox="1">
              <a:spLocks noChangeArrowheads="1"/>
            </p:cNvSpPr>
            <p:nvPr/>
          </p:nvSpPr>
          <p:spPr bwMode="auto">
            <a:xfrm>
              <a:off x="5237" y="3161"/>
              <a:ext cx="54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جيد</a:t>
              </a:r>
              <a:endParaRPr lang="en-US"/>
            </a:p>
          </p:txBody>
        </p:sp>
        <p:sp>
          <p:nvSpPr>
            <p:cNvPr id="79882" name="Text Box 12"/>
            <p:cNvSpPr txBox="1">
              <a:spLocks noChangeArrowheads="1"/>
            </p:cNvSpPr>
            <p:nvPr/>
          </p:nvSpPr>
          <p:spPr bwMode="auto">
            <a:xfrm>
              <a:off x="5057" y="352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عادي</a:t>
              </a:r>
              <a:endParaRPr lang="en-US"/>
            </a:p>
          </p:txBody>
        </p:sp>
        <p:sp>
          <p:nvSpPr>
            <p:cNvPr id="79883" name="Text Box 13"/>
            <p:cNvSpPr txBox="1">
              <a:spLocks noChangeArrowheads="1"/>
            </p:cNvSpPr>
            <p:nvPr/>
          </p:nvSpPr>
          <p:spPr bwMode="auto">
            <a:xfrm>
              <a:off x="5057" y="388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سيئ</a:t>
              </a:r>
              <a:endParaRPr lang="en-US"/>
            </a:p>
          </p:txBody>
        </p:sp>
        <p:sp>
          <p:nvSpPr>
            <p:cNvPr id="79884" name="Text Box 14"/>
            <p:cNvSpPr txBox="1">
              <a:spLocks noChangeArrowheads="1"/>
            </p:cNvSpPr>
            <p:nvPr/>
          </p:nvSpPr>
          <p:spPr bwMode="auto">
            <a:xfrm>
              <a:off x="2177" y="2621"/>
              <a:ext cx="1620" cy="720"/>
            </a:xfrm>
            <a:prstGeom prst="rect">
              <a:avLst/>
            </a:prstGeom>
            <a:solidFill>
              <a:srgbClr val="C0C0C0"/>
            </a:solidFill>
            <a:ln w="9525" algn="ctr">
              <a:noFill/>
              <a:miter lim="800000"/>
              <a:headEnd/>
              <a:tailEnd/>
            </a:ln>
          </p:spPr>
          <p:txBody>
            <a:bodyPr/>
            <a:lstStyle/>
            <a:p>
              <a:pPr algn="ctr"/>
              <a:r>
                <a:rPr lang="en-US" sz="1000" b="1" i="1">
                  <a:latin typeface="Times New Roman" pitchFamily="18" charset="0"/>
                </a:rPr>
                <a:t>Actions </a:t>
              </a:r>
              <a:r>
                <a:rPr lang="en-US" sz="1000" b="1">
                  <a:latin typeface="Times New Roman" pitchFamily="18" charset="0"/>
                </a:rPr>
                <a:t> </a:t>
              </a:r>
              <a:r>
                <a:rPr lang="ar-SA" sz="1000" b="1">
                  <a:latin typeface="Times New Roman" pitchFamily="18" charset="0"/>
                  <a:cs typeface="Times New Roman" pitchFamily="18" charset="0"/>
                </a:rPr>
                <a:t>القرارات</a:t>
              </a:r>
              <a:endParaRPr lang="en-US"/>
            </a:p>
          </p:txBody>
        </p:sp>
        <p:grpSp>
          <p:nvGrpSpPr>
            <p:cNvPr id="79885" name="Group 15"/>
            <p:cNvGrpSpPr>
              <a:grpSpLocks/>
            </p:cNvGrpSpPr>
            <p:nvPr/>
          </p:nvGrpSpPr>
          <p:grpSpPr bwMode="auto">
            <a:xfrm>
              <a:off x="1817" y="3520"/>
              <a:ext cx="5040" cy="7921"/>
              <a:chOff x="1817" y="2981"/>
              <a:chExt cx="5040" cy="7921"/>
            </a:xfrm>
          </p:grpSpPr>
          <p:sp>
            <p:nvSpPr>
              <p:cNvPr id="79923" name="Line 16"/>
              <p:cNvSpPr>
                <a:spLocks noChangeShapeType="1"/>
              </p:cNvSpPr>
              <p:nvPr/>
            </p:nvSpPr>
            <p:spPr bwMode="auto">
              <a:xfrm>
                <a:off x="4157" y="3341"/>
                <a:ext cx="900" cy="360"/>
              </a:xfrm>
              <a:prstGeom prst="line">
                <a:avLst/>
              </a:prstGeom>
              <a:noFill/>
              <a:ln w="9525">
                <a:solidFill>
                  <a:srgbClr val="000000"/>
                </a:solidFill>
                <a:round/>
                <a:headEnd/>
                <a:tailEnd/>
              </a:ln>
            </p:spPr>
            <p:txBody>
              <a:bodyPr/>
              <a:lstStyle/>
              <a:p>
                <a:endParaRPr lang="en-US"/>
              </a:p>
            </p:txBody>
          </p:sp>
          <p:grpSp>
            <p:nvGrpSpPr>
              <p:cNvPr id="79924" name="Group 17"/>
              <p:cNvGrpSpPr>
                <a:grpSpLocks/>
              </p:cNvGrpSpPr>
              <p:nvPr/>
            </p:nvGrpSpPr>
            <p:grpSpPr bwMode="auto">
              <a:xfrm>
                <a:off x="1817" y="2981"/>
                <a:ext cx="5040" cy="7921"/>
                <a:chOff x="1817" y="2981"/>
                <a:chExt cx="5040" cy="7921"/>
              </a:xfrm>
            </p:grpSpPr>
            <p:grpSp>
              <p:nvGrpSpPr>
                <p:cNvPr id="79925" name="Group 18"/>
                <p:cNvGrpSpPr>
                  <a:grpSpLocks/>
                </p:cNvGrpSpPr>
                <p:nvPr/>
              </p:nvGrpSpPr>
              <p:grpSpPr bwMode="auto">
                <a:xfrm>
                  <a:off x="1817" y="2981"/>
                  <a:ext cx="5040" cy="7921"/>
                  <a:chOff x="1817" y="2981"/>
                  <a:chExt cx="5040" cy="7921"/>
                </a:xfrm>
              </p:grpSpPr>
              <p:sp>
                <p:nvSpPr>
                  <p:cNvPr id="79927" name="Line 19"/>
                  <p:cNvSpPr>
                    <a:spLocks noChangeShapeType="1"/>
                  </p:cNvSpPr>
                  <p:nvPr/>
                </p:nvSpPr>
                <p:spPr bwMode="auto">
                  <a:xfrm flipV="1">
                    <a:off x="1817" y="3341"/>
                    <a:ext cx="2340" cy="3780"/>
                  </a:xfrm>
                  <a:prstGeom prst="line">
                    <a:avLst/>
                  </a:prstGeom>
                  <a:noFill/>
                  <a:ln w="9525">
                    <a:solidFill>
                      <a:srgbClr val="000000"/>
                    </a:solidFill>
                    <a:round/>
                    <a:headEnd type="oval" w="med" len="med"/>
                    <a:tailEnd type="oval" w="med" len="med"/>
                  </a:ln>
                </p:spPr>
                <p:txBody>
                  <a:bodyPr/>
                  <a:lstStyle/>
                  <a:p>
                    <a:endParaRPr lang="en-US"/>
                  </a:p>
                </p:txBody>
              </p:sp>
              <p:sp>
                <p:nvSpPr>
                  <p:cNvPr id="79928" name="Line 20"/>
                  <p:cNvSpPr>
                    <a:spLocks noChangeShapeType="1"/>
                  </p:cNvSpPr>
                  <p:nvPr/>
                </p:nvSpPr>
                <p:spPr bwMode="auto">
                  <a:xfrm flipV="1">
                    <a:off x="4157" y="2981"/>
                    <a:ext cx="900" cy="360"/>
                  </a:xfrm>
                  <a:prstGeom prst="line">
                    <a:avLst/>
                  </a:prstGeom>
                  <a:noFill/>
                  <a:ln w="9525">
                    <a:solidFill>
                      <a:srgbClr val="000000"/>
                    </a:solidFill>
                    <a:round/>
                    <a:headEnd/>
                    <a:tailEnd/>
                  </a:ln>
                </p:spPr>
                <p:txBody>
                  <a:bodyPr/>
                  <a:lstStyle/>
                  <a:p>
                    <a:endParaRPr lang="en-US"/>
                  </a:p>
                </p:txBody>
              </p:sp>
              <p:sp>
                <p:nvSpPr>
                  <p:cNvPr id="79929" name="Line 21"/>
                  <p:cNvSpPr>
                    <a:spLocks noChangeShapeType="1"/>
                  </p:cNvSpPr>
                  <p:nvPr/>
                </p:nvSpPr>
                <p:spPr bwMode="auto">
                  <a:xfrm>
                    <a:off x="5057" y="2981"/>
                    <a:ext cx="1440" cy="0"/>
                  </a:xfrm>
                  <a:prstGeom prst="line">
                    <a:avLst/>
                  </a:prstGeom>
                  <a:noFill/>
                  <a:ln w="9525">
                    <a:solidFill>
                      <a:srgbClr val="000000"/>
                    </a:solidFill>
                    <a:round/>
                    <a:headEnd/>
                    <a:tailEnd type="oval" w="med" len="med"/>
                  </a:ln>
                </p:spPr>
                <p:txBody>
                  <a:bodyPr/>
                  <a:lstStyle/>
                  <a:p>
                    <a:endParaRPr lang="en-US"/>
                  </a:p>
                </p:txBody>
              </p:sp>
              <p:sp>
                <p:nvSpPr>
                  <p:cNvPr id="79930" name="Line 22"/>
                  <p:cNvSpPr>
                    <a:spLocks noChangeShapeType="1"/>
                  </p:cNvSpPr>
                  <p:nvPr/>
                </p:nvSpPr>
                <p:spPr bwMode="auto">
                  <a:xfrm>
                    <a:off x="4157" y="3341"/>
                    <a:ext cx="2340" cy="0"/>
                  </a:xfrm>
                  <a:prstGeom prst="line">
                    <a:avLst/>
                  </a:prstGeom>
                  <a:noFill/>
                  <a:ln w="9525">
                    <a:solidFill>
                      <a:srgbClr val="000000"/>
                    </a:solidFill>
                    <a:round/>
                    <a:headEnd/>
                    <a:tailEnd type="oval" w="med" len="med"/>
                  </a:ln>
                </p:spPr>
                <p:txBody>
                  <a:bodyPr/>
                  <a:lstStyle/>
                  <a:p>
                    <a:endParaRPr lang="en-US"/>
                  </a:p>
                </p:txBody>
              </p:sp>
              <p:sp>
                <p:nvSpPr>
                  <p:cNvPr id="79931" name="Line 23"/>
                  <p:cNvSpPr>
                    <a:spLocks noChangeShapeType="1"/>
                  </p:cNvSpPr>
                  <p:nvPr/>
                </p:nvSpPr>
                <p:spPr bwMode="auto">
                  <a:xfrm>
                    <a:off x="5057" y="3701"/>
                    <a:ext cx="1440" cy="0"/>
                  </a:xfrm>
                  <a:prstGeom prst="line">
                    <a:avLst/>
                  </a:prstGeom>
                  <a:noFill/>
                  <a:ln w="9525">
                    <a:solidFill>
                      <a:srgbClr val="000000"/>
                    </a:solidFill>
                    <a:round/>
                    <a:headEnd/>
                    <a:tailEnd type="oval" w="med" len="med"/>
                  </a:ln>
                </p:spPr>
                <p:txBody>
                  <a:bodyPr/>
                  <a:lstStyle/>
                  <a:p>
                    <a:endParaRPr lang="en-US"/>
                  </a:p>
                </p:txBody>
              </p:sp>
              <p:grpSp>
                <p:nvGrpSpPr>
                  <p:cNvPr id="79932" name="Group 24"/>
                  <p:cNvGrpSpPr>
                    <a:grpSpLocks/>
                  </p:cNvGrpSpPr>
                  <p:nvPr/>
                </p:nvGrpSpPr>
                <p:grpSpPr bwMode="auto">
                  <a:xfrm>
                    <a:off x="1817" y="4961"/>
                    <a:ext cx="5040" cy="5941"/>
                    <a:chOff x="1817" y="4961"/>
                    <a:chExt cx="5040" cy="5941"/>
                  </a:xfrm>
                </p:grpSpPr>
                <p:sp>
                  <p:nvSpPr>
                    <p:cNvPr id="79933" name="Line 25"/>
                    <p:cNvSpPr>
                      <a:spLocks noChangeShapeType="1"/>
                    </p:cNvSpPr>
                    <p:nvPr/>
                  </p:nvSpPr>
                  <p:spPr bwMode="auto">
                    <a:xfrm flipV="1">
                      <a:off x="4157" y="4961"/>
                      <a:ext cx="540" cy="540"/>
                    </a:xfrm>
                    <a:prstGeom prst="line">
                      <a:avLst/>
                    </a:prstGeom>
                    <a:noFill/>
                    <a:ln w="9525">
                      <a:solidFill>
                        <a:srgbClr val="000000"/>
                      </a:solidFill>
                      <a:round/>
                      <a:headEnd/>
                      <a:tailEnd/>
                    </a:ln>
                  </p:spPr>
                  <p:txBody>
                    <a:bodyPr/>
                    <a:lstStyle/>
                    <a:p>
                      <a:endParaRPr lang="en-US"/>
                    </a:p>
                  </p:txBody>
                </p:sp>
                <p:sp>
                  <p:nvSpPr>
                    <p:cNvPr id="79934" name="Line 26"/>
                    <p:cNvSpPr>
                      <a:spLocks noChangeShapeType="1"/>
                    </p:cNvSpPr>
                    <p:nvPr/>
                  </p:nvSpPr>
                  <p:spPr bwMode="auto">
                    <a:xfrm>
                      <a:off x="4697" y="4961"/>
                      <a:ext cx="1800" cy="1"/>
                    </a:xfrm>
                    <a:prstGeom prst="line">
                      <a:avLst/>
                    </a:prstGeom>
                    <a:noFill/>
                    <a:ln w="9525">
                      <a:solidFill>
                        <a:srgbClr val="000000"/>
                      </a:solidFill>
                      <a:round/>
                      <a:headEnd/>
                      <a:tailEnd type="diamond" w="med" len="med"/>
                    </a:ln>
                  </p:spPr>
                  <p:txBody>
                    <a:bodyPr/>
                    <a:lstStyle/>
                    <a:p>
                      <a:endParaRPr lang="en-US"/>
                    </a:p>
                  </p:txBody>
                </p:sp>
                <p:sp>
                  <p:nvSpPr>
                    <p:cNvPr id="79935" name="Line 27"/>
                    <p:cNvSpPr>
                      <a:spLocks noChangeShapeType="1"/>
                    </p:cNvSpPr>
                    <p:nvPr/>
                  </p:nvSpPr>
                  <p:spPr bwMode="auto">
                    <a:xfrm>
                      <a:off x="4157" y="5501"/>
                      <a:ext cx="2340" cy="0"/>
                    </a:xfrm>
                    <a:prstGeom prst="line">
                      <a:avLst/>
                    </a:prstGeom>
                    <a:noFill/>
                    <a:ln w="9525">
                      <a:solidFill>
                        <a:srgbClr val="000000"/>
                      </a:solidFill>
                      <a:round/>
                      <a:headEnd/>
                      <a:tailEnd type="diamond" w="med" len="med"/>
                    </a:ln>
                  </p:spPr>
                  <p:txBody>
                    <a:bodyPr/>
                    <a:lstStyle/>
                    <a:p>
                      <a:endParaRPr lang="en-US"/>
                    </a:p>
                  </p:txBody>
                </p:sp>
                <p:sp>
                  <p:nvSpPr>
                    <p:cNvPr id="79936" name="Line 28"/>
                    <p:cNvSpPr>
                      <a:spLocks noChangeShapeType="1"/>
                    </p:cNvSpPr>
                    <p:nvPr/>
                  </p:nvSpPr>
                  <p:spPr bwMode="auto">
                    <a:xfrm>
                      <a:off x="4157" y="5501"/>
                      <a:ext cx="720" cy="540"/>
                    </a:xfrm>
                    <a:prstGeom prst="line">
                      <a:avLst/>
                    </a:prstGeom>
                    <a:noFill/>
                    <a:ln w="9525">
                      <a:solidFill>
                        <a:srgbClr val="000000"/>
                      </a:solidFill>
                      <a:round/>
                      <a:headEnd/>
                      <a:tailEnd/>
                    </a:ln>
                  </p:spPr>
                  <p:txBody>
                    <a:bodyPr/>
                    <a:lstStyle/>
                    <a:p>
                      <a:endParaRPr lang="en-US"/>
                    </a:p>
                  </p:txBody>
                </p:sp>
                <p:sp>
                  <p:nvSpPr>
                    <p:cNvPr id="79937" name="Line 29"/>
                    <p:cNvSpPr>
                      <a:spLocks noChangeShapeType="1"/>
                    </p:cNvSpPr>
                    <p:nvPr/>
                  </p:nvSpPr>
                  <p:spPr bwMode="auto">
                    <a:xfrm>
                      <a:off x="4877" y="6041"/>
                      <a:ext cx="1620" cy="0"/>
                    </a:xfrm>
                    <a:prstGeom prst="line">
                      <a:avLst/>
                    </a:prstGeom>
                    <a:noFill/>
                    <a:ln w="9525">
                      <a:solidFill>
                        <a:srgbClr val="000000"/>
                      </a:solidFill>
                      <a:round/>
                      <a:headEnd/>
                      <a:tailEnd type="diamond" w="med" len="med"/>
                    </a:ln>
                  </p:spPr>
                  <p:txBody>
                    <a:bodyPr/>
                    <a:lstStyle/>
                    <a:p>
                      <a:endParaRPr lang="en-US"/>
                    </a:p>
                  </p:txBody>
                </p:sp>
                <p:sp>
                  <p:nvSpPr>
                    <p:cNvPr id="79938" name="Line 30"/>
                    <p:cNvSpPr>
                      <a:spLocks noChangeShapeType="1"/>
                    </p:cNvSpPr>
                    <p:nvPr/>
                  </p:nvSpPr>
                  <p:spPr bwMode="auto">
                    <a:xfrm>
                      <a:off x="1817" y="7121"/>
                      <a:ext cx="2700" cy="1080"/>
                    </a:xfrm>
                    <a:prstGeom prst="line">
                      <a:avLst/>
                    </a:prstGeom>
                    <a:noFill/>
                    <a:ln w="9525">
                      <a:solidFill>
                        <a:srgbClr val="000000"/>
                      </a:solidFill>
                      <a:round/>
                      <a:headEnd type="oval" w="med" len="med"/>
                      <a:tailEnd type="oval" w="med" len="med"/>
                    </a:ln>
                  </p:spPr>
                  <p:txBody>
                    <a:bodyPr/>
                    <a:lstStyle/>
                    <a:p>
                      <a:endParaRPr lang="en-US"/>
                    </a:p>
                  </p:txBody>
                </p:sp>
                <p:sp>
                  <p:nvSpPr>
                    <p:cNvPr id="79939" name="Line 31"/>
                    <p:cNvSpPr>
                      <a:spLocks noChangeShapeType="1"/>
                    </p:cNvSpPr>
                    <p:nvPr/>
                  </p:nvSpPr>
                  <p:spPr bwMode="auto">
                    <a:xfrm flipV="1">
                      <a:off x="4517" y="7841"/>
                      <a:ext cx="720" cy="360"/>
                    </a:xfrm>
                    <a:prstGeom prst="line">
                      <a:avLst/>
                    </a:prstGeom>
                    <a:noFill/>
                    <a:ln w="9525">
                      <a:solidFill>
                        <a:srgbClr val="000000"/>
                      </a:solidFill>
                      <a:round/>
                      <a:headEnd/>
                      <a:tailEnd/>
                    </a:ln>
                  </p:spPr>
                  <p:txBody>
                    <a:bodyPr/>
                    <a:lstStyle/>
                    <a:p>
                      <a:endParaRPr lang="en-US"/>
                    </a:p>
                  </p:txBody>
                </p:sp>
                <p:sp>
                  <p:nvSpPr>
                    <p:cNvPr id="79940" name="Line 32"/>
                    <p:cNvSpPr>
                      <a:spLocks noChangeShapeType="1"/>
                    </p:cNvSpPr>
                    <p:nvPr/>
                  </p:nvSpPr>
                  <p:spPr bwMode="auto">
                    <a:xfrm>
                      <a:off x="5237" y="7841"/>
                      <a:ext cx="1440" cy="0"/>
                    </a:xfrm>
                    <a:prstGeom prst="line">
                      <a:avLst/>
                    </a:prstGeom>
                    <a:noFill/>
                    <a:ln w="9525">
                      <a:solidFill>
                        <a:srgbClr val="000000"/>
                      </a:solidFill>
                      <a:round/>
                      <a:headEnd/>
                      <a:tailEnd type="diamond" w="med" len="med"/>
                    </a:ln>
                  </p:spPr>
                  <p:txBody>
                    <a:bodyPr/>
                    <a:lstStyle/>
                    <a:p>
                      <a:endParaRPr lang="en-US"/>
                    </a:p>
                  </p:txBody>
                </p:sp>
                <p:sp>
                  <p:nvSpPr>
                    <p:cNvPr id="79941" name="Line 33"/>
                    <p:cNvSpPr>
                      <a:spLocks noChangeShapeType="1"/>
                    </p:cNvSpPr>
                    <p:nvPr/>
                  </p:nvSpPr>
                  <p:spPr bwMode="auto">
                    <a:xfrm>
                      <a:off x="4517" y="8201"/>
                      <a:ext cx="2160" cy="0"/>
                    </a:xfrm>
                    <a:prstGeom prst="line">
                      <a:avLst/>
                    </a:prstGeom>
                    <a:noFill/>
                    <a:ln w="9525">
                      <a:solidFill>
                        <a:srgbClr val="000000"/>
                      </a:solidFill>
                      <a:round/>
                      <a:headEnd/>
                      <a:tailEnd type="diamond" w="med" len="med"/>
                    </a:ln>
                  </p:spPr>
                  <p:txBody>
                    <a:bodyPr/>
                    <a:lstStyle/>
                    <a:p>
                      <a:endParaRPr lang="en-US"/>
                    </a:p>
                  </p:txBody>
                </p:sp>
                <p:sp>
                  <p:nvSpPr>
                    <p:cNvPr id="79942" name="Line 34"/>
                    <p:cNvSpPr>
                      <a:spLocks noChangeShapeType="1"/>
                    </p:cNvSpPr>
                    <p:nvPr/>
                  </p:nvSpPr>
                  <p:spPr bwMode="auto">
                    <a:xfrm>
                      <a:off x="4517" y="8201"/>
                      <a:ext cx="720" cy="360"/>
                    </a:xfrm>
                    <a:prstGeom prst="line">
                      <a:avLst/>
                    </a:prstGeom>
                    <a:noFill/>
                    <a:ln w="9525">
                      <a:solidFill>
                        <a:srgbClr val="000000"/>
                      </a:solidFill>
                      <a:round/>
                      <a:headEnd/>
                      <a:tailEnd/>
                    </a:ln>
                  </p:spPr>
                  <p:txBody>
                    <a:bodyPr/>
                    <a:lstStyle/>
                    <a:p>
                      <a:endParaRPr lang="en-US"/>
                    </a:p>
                  </p:txBody>
                </p:sp>
                <p:sp>
                  <p:nvSpPr>
                    <p:cNvPr id="79943" name="Line 35"/>
                    <p:cNvSpPr>
                      <a:spLocks noChangeShapeType="1"/>
                    </p:cNvSpPr>
                    <p:nvPr/>
                  </p:nvSpPr>
                  <p:spPr bwMode="auto">
                    <a:xfrm>
                      <a:off x="5237" y="8561"/>
                      <a:ext cx="1440" cy="0"/>
                    </a:xfrm>
                    <a:prstGeom prst="line">
                      <a:avLst/>
                    </a:prstGeom>
                    <a:noFill/>
                    <a:ln w="9525">
                      <a:solidFill>
                        <a:srgbClr val="000000"/>
                      </a:solidFill>
                      <a:round/>
                      <a:headEnd/>
                      <a:tailEnd type="diamond" w="med" len="med"/>
                    </a:ln>
                  </p:spPr>
                  <p:txBody>
                    <a:bodyPr/>
                    <a:lstStyle/>
                    <a:p>
                      <a:endParaRPr lang="en-US"/>
                    </a:p>
                  </p:txBody>
                </p:sp>
                <p:sp>
                  <p:nvSpPr>
                    <p:cNvPr id="79944" name="Line 36"/>
                    <p:cNvSpPr>
                      <a:spLocks noChangeShapeType="1"/>
                    </p:cNvSpPr>
                    <p:nvPr/>
                  </p:nvSpPr>
                  <p:spPr bwMode="auto">
                    <a:xfrm>
                      <a:off x="1817" y="7121"/>
                      <a:ext cx="2520" cy="3420"/>
                    </a:xfrm>
                    <a:prstGeom prst="line">
                      <a:avLst/>
                    </a:prstGeom>
                    <a:noFill/>
                    <a:ln w="9525">
                      <a:solidFill>
                        <a:srgbClr val="000000"/>
                      </a:solidFill>
                      <a:round/>
                      <a:headEnd type="oval" w="med" len="med"/>
                      <a:tailEnd type="oval" w="med" len="med"/>
                    </a:ln>
                  </p:spPr>
                  <p:txBody>
                    <a:bodyPr/>
                    <a:lstStyle/>
                    <a:p>
                      <a:endParaRPr lang="en-US"/>
                    </a:p>
                  </p:txBody>
                </p:sp>
                <p:sp>
                  <p:nvSpPr>
                    <p:cNvPr id="79945" name="Line 37"/>
                    <p:cNvSpPr>
                      <a:spLocks noChangeShapeType="1"/>
                    </p:cNvSpPr>
                    <p:nvPr/>
                  </p:nvSpPr>
                  <p:spPr bwMode="auto">
                    <a:xfrm flipV="1">
                      <a:off x="4337" y="10181"/>
                      <a:ext cx="900" cy="360"/>
                    </a:xfrm>
                    <a:prstGeom prst="line">
                      <a:avLst/>
                    </a:prstGeom>
                    <a:noFill/>
                    <a:ln w="9525">
                      <a:solidFill>
                        <a:srgbClr val="000000"/>
                      </a:solidFill>
                      <a:round/>
                      <a:headEnd/>
                      <a:tailEnd/>
                    </a:ln>
                  </p:spPr>
                  <p:txBody>
                    <a:bodyPr/>
                    <a:lstStyle/>
                    <a:p>
                      <a:endParaRPr lang="en-US"/>
                    </a:p>
                  </p:txBody>
                </p:sp>
                <p:sp>
                  <p:nvSpPr>
                    <p:cNvPr id="79946" name="Line 38"/>
                    <p:cNvSpPr>
                      <a:spLocks noChangeShapeType="1"/>
                    </p:cNvSpPr>
                    <p:nvPr/>
                  </p:nvSpPr>
                  <p:spPr bwMode="auto">
                    <a:xfrm>
                      <a:off x="5237" y="10181"/>
                      <a:ext cx="1620" cy="0"/>
                    </a:xfrm>
                    <a:prstGeom prst="line">
                      <a:avLst/>
                    </a:prstGeom>
                    <a:noFill/>
                    <a:ln w="9525">
                      <a:solidFill>
                        <a:srgbClr val="000000"/>
                      </a:solidFill>
                      <a:round/>
                      <a:headEnd/>
                      <a:tailEnd type="oval" w="med" len="med"/>
                    </a:ln>
                  </p:spPr>
                  <p:txBody>
                    <a:bodyPr/>
                    <a:lstStyle/>
                    <a:p>
                      <a:endParaRPr lang="en-US"/>
                    </a:p>
                  </p:txBody>
                </p:sp>
                <p:sp>
                  <p:nvSpPr>
                    <p:cNvPr id="79947" name="Line 39"/>
                    <p:cNvSpPr>
                      <a:spLocks noChangeShapeType="1"/>
                    </p:cNvSpPr>
                    <p:nvPr/>
                  </p:nvSpPr>
                  <p:spPr bwMode="auto">
                    <a:xfrm>
                      <a:off x="4337" y="10541"/>
                      <a:ext cx="2520" cy="0"/>
                    </a:xfrm>
                    <a:prstGeom prst="line">
                      <a:avLst/>
                    </a:prstGeom>
                    <a:noFill/>
                    <a:ln w="9525">
                      <a:solidFill>
                        <a:srgbClr val="000000"/>
                      </a:solidFill>
                      <a:round/>
                      <a:headEnd/>
                      <a:tailEnd type="oval" w="med" len="med"/>
                    </a:ln>
                  </p:spPr>
                  <p:txBody>
                    <a:bodyPr/>
                    <a:lstStyle/>
                    <a:p>
                      <a:endParaRPr lang="en-US"/>
                    </a:p>
                  </p:txBody>
                </p:sp>
                <p:sp>
                  <p:nvSpPr>
                    <p:cNvPr id="79948" name="Line 40"/>
                    <p:cNvSpPr>
                      <a:spLocks noChangeShapeType="1"/>
                    </p:cNvSpPr>
                    <p:nvPr/>
                  </p:nvSpPr>
                  <p:spPr bwMode="auto">
                    <a:xfrm>
                      <a:off x="4337" y="10541"/>
                      <a:ext cx="900" cy="360"/>
                    </a:xfrm>
                    <a:prstGeom prst="line">
                      <a:avLst/>
                    </a:prstGeom>
                    <a:noFill/>
                    <a:ln w="9525">
                      <a:solidFill>
                        <a:srgbClr val="000000"/>
                      </a:solidFill>
                      <a:round/>
                      <a:headEnd/>
                      <a:tailEnd/>
                    </a:ln>
                  </p:spPr>
                  <p:txBody>
                    <a:bodyPr/>
                    <a:lstStyle/>
                    <a:p>
                      <a:endParaRPr lang="en-US"/>
                    </a:p>
                  </p:txBody>
                </p:sp>
                <p:sp>
                  <p:nvSpPr>
                    <p:cNvPr id="79949" name="Line 41"/>
                    <p:cNvSpPr>
                      <a:spLocks noChangeShapeType="1"/>
                    </p:cNvSpPr>
                    <p:nvPr/>
                  </p:nvSpPr>
                  <p:spPr bwMode="auto">
                    <a:xfrm>
                      <a:off x="5237" y="10901"/>
                      <a:ext cx="1620" cy="1"/>
                    </a:xfrm>
                    <a:prstGeom prst="line">
                      <a:avLst/>
                    </a:prstGeom>
                    <a:noFill/>
                    <a:ln w="9525">
                      <a:solidFill>
                        <a:srgbClr val="000000"/>
                      </a:solidFill>
                      <a:round/>
                      <a:headEnd/>
                      <a:tailEnd type="oval" w="med" len="med"/>
                    </a:ln>
                  </p:spPr>
                  <p:txBody>
                    <a:bodyPr/>
                    <a:lstStyle/>
                    <a:p>
                      <a:endParaRPr lang="en-US"/>
                    </a:p>
                  </p:txBody>
                </p:sp>
              </p:grpSp>
            </p:grpSp>
            <p:sp>
              <p:nvSpPr>
                <p:cNvPr id="79926" name="Line 42"/>
                <p:cNvSpPr>
                  <a:spLocks noChangeShapeType="1"/>
                </p:cNvSpPr>
                <p:nvPr/>
              </p:nvSpPr>
              <p:spPr bwMode="auto">
                <a:xfrm flipV="1">
                  <a:off x="1817" y="5501"/>
                  <a:ext cx="2340" cy="1620"/>
                </a:xfrm>
                <a:prstGeom prst="line">
                  <a:avLst/>
                </a:prstGeom>
                <a:noFill/>
                <a:ln w="9525">
                  <a:solidFill>
                    <a:srgbClr val="000000"/>
                  </a:solidFill>
                  <a:round/>
                  <a:headEnd type="oval" w="med" len="med"/>
                  <a:tailEnd type="oval" w="med" len="med"/>
                </a:ln>
              </p:spPr>
              <p:txBody>
                <a:bodyPr/>
                <a:lstStyle/>
                <a:p>
                  <a:endParaRPr lang="en-US"/>
                </a:p>
              </p:txBody>
            </p:sp>
          </p:grpSp>
        </p:grpSp>
        <p:sp>
          <p:nvSpPr>
            <p:cNvPr id="79886" name="Text Box 43"/>
            <p:cNvSpPr txBox="1">
              <a:spLocks noChangeArrowheads="1"/>
            </p:cNvSpPr>
            <p:nvPr/>
          </p:nvSpPr>
          <p:spPr bwMode="auto">
            <a:xfrm>
              <a:off x="4877" y="2621"/>
              <a:ext cx="1800" cy="540"/>
            </a:xfrm>
            <a:prstGeom prst="rect">
              <a:avLst/>
            </a:prstGeom>
            <a:solidFill>
              <a:srgbClr val="C0C0C0"/>
            </a:solidFill>
            <a:ln w="9525" algn="ctr">
              <a:noFill/>
              <a:miter lim="800000"/>
              <a:headEnd/>
              <a:tailEnd/>
            </a:ln>
          </p:spPr>
          <p:txBody>
            <a:bodyPr/>
            <a:lstStyle/>
            <a:p>
              <a:pPr algn="ctr"/>
              <a:r>
                <a:rPr lang="ar-SA" sz="1000" b="1" i="1">
                  <a:latin typeface="Times New Roman" pitchFamily="18" charset="0"/>
                  <a:cs typeface="Times New Roman" pitchFamily="18" charset="0"/>
                </a:rPr>
                <a:t>الأحداث</a:t>
              </a:r>
              <a:r>
                <a:rPr lang="en-US" sz="1000" b="1" i="1">
                  <a:latin typeface="Times New Roman" pitchFamily="18" charset="0"/>
                  <a:cs typeface="Times New Roman" pitchFamily="18" charset="0"/>
                </a:rPr>
                <a:t> </a:t>
              </a:r>
              <a:r>
                <a:rPr lang="en-US" sz="1000" b="1" i="1">
                  <a:latin typeface="Times New Roman" pitchFamily="18" charset="0"/>
                </a:rPr>
                <a:t> Events </a:t>
              </a:r>
              <a:endParaRPr lang="en-US"/>
            </a:p>
          </p:txBody>
        </p:sp>
        <p:sp>
          <p:nvSpPr>
            <p:cNvPr id="79887" name="Text Box 44"/>
            <p:cNvSpPr txBox="1">
              <a:spLocks noChangeArrowheads="1"/>
            </p:cNvSpPr>
            <p:nvPr/>
          </p:nvSpPr>
          <p:spPr bwMode="auto">
            <a:xfrm>
              <a:off x="5237" y="5141"/>
              <a:ext cx="54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جيد</a:t>
              </a:r>
              <a:endParaRPr lang="en-US"/>
            </a:p>
          </p:txBody>
        </p:sp>
        <p:sp>
          <p:nvSpPr>
            <p:cNvPr id="79888" name="Text Box 45"/>
            <p:cNvSpPr txBox="1">
              <a:spLocks noChangeArrowheads="1"/>
            </p:cNvSpPr>
            <p:nvPr/>
          </p:nvSpPr>
          <p:spPr bwMode="auto">
            <a:xfrm>
              <a:off x="5237" y="8021"/>
              <a:ext cx="54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جيد</a:t>
              </a:r>
              <a:endParaRPr lang="en-US"/>
            </a:p>
          </p:txBody>
        </p:sp>
        <p:sp>
          <p:nvSpPr>
            <p:cNvPr id="79889" name="Text Box 46"/>
            <p:cNvSpPr txBox="1">
              <a:spLocks noChangeArrowheads="1"/>
            </p:cNvSpPr>
            <p:nvPr/>
          </p:nvSpPr>
          <p:spPr bwMode="auto">
            <a:xfrm>
              <a:off x="5237" y="10361"/>
              <a:ext cx="54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جيد</a:t>
              </a:r>
              <a:endParaRPr lang="en-US"/>
            </a:p>
          </p:txBody>
        </p:sp>
        <p:sp>
          <p:nvSpPr>
            <p:cNvPr id="79890" name="Text Box 47"/>
            <p:cNvSpPr txBox="1">
              <a:spLocks noChangeArrowheads="1"/>
            </p:cNvSpPr>
            <p:nvPr/>
          </p:nvSpPr>
          <p:spPr bwMode="auto">
            <a:xfrm>
              <a:off x="5057" y="568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عادي</a:t>
              </a:r>
              <a:endParaRPr lang="en-US"/>
            </a:p>
          </p:txBody>
        </p:sp>
        <p:sp>
          <p:nvSpPr>
            <p:cNvPr id="79891" name="Text Box 48"/>
            <p:cNvSpPr txBox="1">
              <a:spLocks noChangeArrowheads="1"/>
            </p:cNvSpPr>
            <p:nvPr/>
          </p:nvSpPr>
          <p:spPr bwMode="auto">
            <a:xfrm>
              <a:off x="5057" y="838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عادي</a:t>
              </a:r>
              <a:endParaRPr lang="en-US"/>
            </a:p>
          </p:txBody>
        </p:sp>
        <p:sp>
          <p:nvSpPr>
            <p:cNvPr id="79892" name="Text Box 49"/>
            <p:cNvSpPr txBox="1">
              <a:spLocks noChangeArrowheads="1"/>
            </p:cNvSpPr>
            <p:nvPr/>
          </p:nvSpPr>
          <p:spPr bwMode="auto">
            <a:xfrm>
              <a:off x="5057" y="1072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عادي</a:t>
              </a:r>
              <a:endParaRPr lang="en-US"/>
            </a:p>
          </p:txBody>
        </p:sp>
        <p:sp>
          <p:nvSpPr>
            <p:cNvPr id="79893" name="Text Box 50"/>
            <p:cNvSpPr txBox="1">
              <a:spLocks noChangeArrowheads="1"/>
            </p:cNvSpPr>
            <p:nvPr/>
          </p:nvSpPr>
          <p:spPr bwMode="auto">
            <a:xfrm>
              <a:off x="5057" y="622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سيئ</a:t>
              </a:r>
              <a:endParaRPr lang="en-US"/>
            </a:p>
          </p:txBody>
        </p:sp>
        <p:sp>
          <p:nvSpPr>
            <p:cNvPr id="79894" name="Text Box 51"/>
            <p:cNvSpPr txBox="1">
              <a:spLocks noChangeArrowheads="1"/>
            </p:cNvSpPr>
            <p:nvPr/>
          </p:nvSpPr>
          <p:spPr bwMode="auto">
            <a:xfrm>
              <a:off x="5057" y="874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سيئ</a:t>
              </a:r>
              <a:endParaRPr lang="en-US"/>
            </a:p>
          </p:txBody>
        </p:sp>
        <p:sp>
          <p:nvSpPr>
            <p:cNvPr id="79895" name="Text Box 52"/>
            <p:cNvSpPr txBox="1">
              <a:spLocks noChangeArrowheads="1"/>
            </p:cNvSpPr>
            <p:nvPr/>
          </p:nvSpPr>
          <p:spPr bwMode="auto">
            <a:xfrm>
              <a:off x="5057" y="11081"/>
              <a:ext cx="72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سيئ</a:t>
              </a:r>
              <a:endParaRPr lang="en-US"/>
            </a:p>
          </p:txBody>
        </p:sp>
        <p:sp>
          <p:nvSpPr>
            <p:cNvPr id="79896" name="Text Box 53"/>
            <p:cNvSpPr txBox="1">
              <a:spLocks noChangeArrowheads="1"/>
            </p:cNvSpPr>
            <p:nvPr/>
          </p:nvSpPr>
          <p:spPr bwMode="auto">
            <a:xfrm>
              <a:off x="6857" y="2261"/>
              <a:ext cx="1620" cy="1080"/>
            </a:xfrm>
            <a:prstGeom prst="rect">
              <a:avLst/>
            </a:prstGeom>
            <a:solidFill>
              <a:srgbClr val="C0C0C0"/>
            </a:solidFill>
            <a:ln w="9525" algn="ctr">
              <a:noFill/>
              <a:miter lim="800000"/>
              <a:headEnd/>
              <a:tailEnd/>
            </a:ln>
          </p:spPr>
          <p:txBody>
            <a:bodyPr/>
            <a:lstStyle/>
            <a:p>
              <a:pPr algn="ctr"/>
              <a:r>
                <a:rPr lang="ar-SA" sz="1000" b="1" i="1">
                  <a:latin typeface="Times New Roman" pitchFamily="18" charset="0"/>
                  <a:cs typeface="Times New Roman" pitchFamily="18" charset="0"/>
                </a:rPr>
                <a:t>الإحتمالات</a:t>
              </a:r>
              <a:r>
                <a:rPr lang="en-US" sz="1000" b="1" i="1">
                  <a:latin typeface="Times New Roman" pitchFamily="18" charset="0"/>
                </a:rPr>
                <a:t> Probabilities </a:t>
              </a:r>
              <a:endParaRPr lang="en-US"/>
            </a:p>
          </p:txBody>
        </p:sp>
        <p:sp>
          <p:nvSpPr>
            <p:cNvPr id="79897" name="Text Box 54"/>
            <p:cNvSpPr txBox="1">
              <a:spLocks noChangeArrowheads="1"/>
            </p:cNvSpPr>
            <p:nvPr/>
          </p:nvSpPr>
          <p:spPr bwMode="auto">
            <a:xfrm>
              <a:off x="8657" y="2261"/>
              <a:ext cx="1440" cy="1080"/>
            </a:xfrm>
            <a:prstGeom prst="rect">
              <a:avLst/>
            </a:prstGeom>
            <a:solidFill>
              <a:srgbClr val="C0C0C0"/>
            </a:solidFill>
            <a:ln w="9525" algn="ctr">
              <a:noFill/>
              <a:miter lim="800000"/>
              <a:headEnd/>
              <a:tailEnd/>
            </a:ln>
          </p:spPr>
          <p:txBody>
            <a:bodyPr/>
            <a:lstStyle/>
            <a:p>
              <a:pPr algn="ctr"/>
              <a:r>
                <a:rPr lang="ar-SA" sz="1000" b="1" i="1">
                  <a:latin typeface="Times New Roman" pitchFamily="18" charset="0"/>
                  <a:cs typeface="Times New Roman" pitchFamily="18" charset="0"/>
                </a:rPr>
                <a:t>النتائج</a:t>
              </a:r>
              <a:endParaRPr lang="en-US" sz="1000" b="1" i="1">
                <a:latin typeface="Times New Roman" pitchFamily="18" charset="0"/>
                <a:cs typeface="Times New Roman" pitchFamily="18" charset="0"/>
              </a:endParaRPr>
            </a:p>
            <a:p>
              <a:pPr algn="ctr"/>
              <a:r>
                <a:rPr lang="en-US" sz="1000" b="1" i="1">
                  <a:latin typeface="Times New Roman" pitchFamily="18" charset="0"/>
                </a:rPr>
                <a:t>Gross  Margin Consequences</a:t>
              </a:r>
              <a:endParaRPr lang="en-US"/>
            </a:p>
          </p:txBody>
        </p:sp>
        <p:sp>
          <p:nvSpPr>
            <p:cNvPr id="79898" name="Text Box 55"/>
            <p:cNvSpPr txBox="1">
              <a:spLocks noChangeArrowheads="1"/>
            </p:cNvSpPr>
            <p:nvPr/>
          </p:nvSpPr>
          <p:spPr bwMode="auto">
            <a:xfrm>
              <a:off x="7037" y="3341"/>
              <a:ext cx="720" cy="360"/>
            </a:xfrm>
            <a:prstGeom prst="rect">
              <a:avLst/>
            </a:prstGeom>
            <a:noFill/>
            <a:ln w="9525" algn="ctr">
              <a:noFill/>
              <a:miter lim="800000"/>
              <a:headEnd/>
              <a:tailEnd/>
            </a:ln>
          </p:spPr>
          <p:txBody>
            <a:bodyPr/>
            <a:lstStyle/>
            <a:p>
              <a:r>
                <a:rPr lang="en-US" sz="1200">
                  <a:latin typeface="Times New Roman" pitchFamily="18" charset="0"/>
                </a:rPr>
                <a:t>0.3</a:t>
              </a:r>
              <a:endParaRPr lang="en-US"/>
            </a:p>
          </p:txBody>
        </p:sp>
        <p:sp>
          <p:nvSpPr>
            <p:cNvPr id="79899" name="Text Box 56"/>
            <p:cNvSpPr txBox="1">
              <a:spLocks noChangeArrowheads="1"/>
            </p:cNvSpPr>
            <p:nvPr/>
          </p:nvSpPr>
          <p:spPr bwMode="auto">
            <a:xfrm>
              <a:off x="7037" y="3701"/>
              <a:ext cx="720" cy="360"/>
            </a:xfrm>
            <a:prstGeom prst="rect">
              <a:avLst/>
            </a:prstGeom>
            <a:noFill/>
            <a:ln w="9525" algn="ctr">
              <a:noFill/>
              <a:miter lim="800000"/>
              <a:headEnd/>
              <a:tailEnd/>
            </a:ln>
          </p:spPr>
          <p:txBody>
            <a:bodyPr/>
            <a:lstStyle/>
            <a:p>
              <a:r>
                <a:rPr lang="en-US" sz="1200">
                  <a:latin typeface="Times New Roman" pitchFamily="18" charset="0"/>
                </a:rPr>
                <a:t>0.5</a:t>
              </a:r>
              <a:endParaRPr lang="en-US"/>
            </a:p>
          </p:txBody>
        </p:sp>
        <p:sp>
          <p:nvSpPr>
            <p:cNvPr id="79900" name="Text Box 57"/>
            <p:cNvSpPr txBox="1">
              <a:spLocks noChangeArrowheads="1"/>
            </p:cNvSpPr>
            <p:nvPr/>
          </p:nvSpPr>
          <p:spPr bwMode="auto">
            <a:xfrm>
              <a:off x="7037" y="4061"/>
              <a:ext cx="720" cy="360"/>
            </a:xfrm>
            <a:prstGeom prst="rect">
              <a:avLst/>
            </a:prstGeom>
            <a:noFill/>
            <a:ln w="9525" algn="ctr">
              <a:noFill/>
              <a:miter lim="800000"/>
              <a:headEnd/>
              <a:tailEnd/>
            </a:ln>
          </p:spPr>
          <p:txBody>
            <a:bodyPr/>
            <a:lstStyle/>
            <a:p>
              <a:r>
                <a:rPr lang="en-US" sz="1200">
                  <a:latin typeface="Times New Roman" pitchFamily="18" charset="0"/>
                </a:rPr>
                <a:t>0.2</a:t>
              </a:r>
              <a:endParaRPr lang="en-US"/>
            </a:p>
          </p:txBody>
        </p:sp>
        <p:sp>
          <p:nvSpPr>
            <p:cNvPr id="79901" name="Text Box 58"/>
            <p:cNvSpPr txBox="1">
              <a:spLocks noChangeArrowheads="1"/>
            </p:cNvSpPr>
            <p:nvPr/>
          </p:nvSpPr>
          <p:spPr bwMode="auto">
            <a:xfrm>
              <a:off x="8657" y="334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02" name="Text Box 59"/>
            <p:cNvSpPr txBox="1">
              <a:spLocks noChangeArrowheads="1"/>
            </p:cNvSpPr>
            <p:nvPr/>
          </p:nvSpPr>
          <p:spPr bwMode="auto">
            <a:xfrm>
              <a:off x="7037" y="5861"/>
              <a:ext cx="720" cy="360"/>
            </a:xfrm>
            <a:prstGeom prst="rect">
              <a:avLst/>
            </a:prstGeom>
            <a:noFill/>
            <a:ln w="9525" algn="ctr">
              <a:noFill/>
              <a:miter lim="800000"/>
              <a:headEnd/>
              <a:tailEnd/>
            </a:ln>
          </p:spPr>
          <p:txBody>
            <a:bodyPr/>
            <a:lstStyle/>
            <a:p>
              <a:r>
                <a:rPr lang="en-US" sz="1200">
                  <a:latin typeface="Times New Roman" pitchFamily="18" charset="0"/>
                </a:rPr>
                <a:t>0.5</a:t>
              </a:r>
              <a:endParaRPr lang="en-US"/>
            </a:p>
          </p:txBody>
        </p:sp>
        <p:sp>
          <p:nvSpPr>
            <p:cNvPr id="79903" name="Text Box 60"/>
            <p:cNvSpPr txBox="1">
              <a:spLocks noChangeArrowheads="1"/>
            </p:cNvSpPr>
            <p:nvPr/>
          </p:nvSpPr>
          <p:spPr bwMode="auto">
            <a:xfrm>
              <a:off x="7037" y="5321"/>
              <a:ext cx="720" cy="360"/>
            </a:xfrm>
            <a:prstGeom prst="rect">
              <a:avLst/>
            </a:prstGeom>
            <a:noFill/>
            <a:ln w="9525" algn="ctr">
              <a:noFill/>
              <a:miter lim="800000"/>
              <a:headEnd/>
              <a:tailEnd/>
            </a:ln>
          </p:spPr>
          <p:txBody>
            <a:bodyPr/>
            <a:lstStyle/>
            <a:p>
              <a:r>
                <a:rPr lang="en-US" sz="1200">
                  <a:latin typeface="Times New Roman" pitchFamily="18" charset="0"/>
                </a:rPr>
                <a:t>0.3</a:t>
              </a:r>
              <a:endParaRPr lang="en-US"/>
            </a:p>
          </p:txBody>
        </p:sp>
        <p:sp>
          <p:nvSpPr>
            <p:cNvPr id="79904" name="Text Box 61"/>
            <p:cNvSpPr txBox="1">
              <a:spLocks noChangeArrowheads="1"/>
            </p:cNvSpPr>
            <p:nvPr/>
          </p:nvSpPr>
          <p:spPr bwMode="auto">
            <a:xfrm>
              <a:off x="7037" y="6401"/>
              <a:ext cx="720" cy="360"/>
            </a:xfrm>
            <a:prstGeom prst="rect">
              <a:avLst/>
            </a:prstGeom>
            <a:noFill/>
            <a:ln w="9525" algn="ctr">
              <a:noFill/>
              <a:miter lim="800000"/>
              <a:headEnd/>
              <a:tailEnd/>
            </a:ln>
          </p:spPr>
          <p:txBody>
            <a:bodyPr/>
            <a:lstStyle/>
            <a:p>
              <a:r>
                <a:rPr lang="en-US" sz="1200">
                  <a:latin typeface="Times New Roman" pitchFamily="18" charset="0"/>
                </a:rPr>
                <a:t>0.2</a:t>
              </a:r>
              <a:endParaRPr lang="en-US"/>
            </a:p>
          </p:txBody>
        </p:sp>
        <p:sp>
          <p:nvSpPr>
            <p:cNvPr id="79905" name="Text Box 62"/>
            <p:cNvSpPr txBox="1">
              <a:spLocks noChangeArrowheads="1"/>
            </p:cNvSpPr>
            <p:nvPr/>
          </p:nvSpPr>
          <p:spPr bwMode="auto">
            <a:xfrm>
              <a:off x="8657" y="3701"/>
              <a:ext cx="900" cy="360"/>
            </a:xfrm>
            <a:prstGeom prst="rect">
              <a:avLst/>
            </a:prstGeom>
            <a:noFill/>
            <a:ln w="9525" algn="ctr">
              <a:noFill/>
              <a:miter lim="800000"/>
              <a:headEnd/>
              <a:tailEnd/>
            </a:ln>
          </p:spPr>
          <p:txBody>
            <a:bodyPr/>
            <a:lstStyle/>
            <a:p>
              <a:r>
                <a:rPr lang="en-US" sz="1200">
                  <a:latin typeface="Times New Roman" pitchFamily="18" charset="0"/>
                  <a:cs typeface="Simplified Arabic" pitchFamily="2" charset="-78"/>
                </a:rPr>
                <a:t>0.00$</a:t>
              </a:r>
              <a:endParaRPr lang="en-US"/>
            </a:p>
          </p:txBody>
        </p:sp>
        <p:sp>
          <p:nvSpPr>
            <p:cNvPr id="79906" name="Text Box 63"/>
            <p:cNvSpPr txBox="1">
              <a:spLocks noChangeArrowheads="1"/>
            </p:cNvSpPr>
            <p:nvPr/>
          </p:nvSpPr>
          <p:spPr bwMode="auto">
            <a:xfrm>
              <a:off x="8657" y="406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07" name="Text Box 64"/>
            <p:cNvSpPr txBox="1">
              <a:spLocks noChangeArrowheads="1"/>
            </p:cNvSpPr>
            <p:nvPr/>
          </p:nvSpPr>
          <p:spPr bwMode="auto">
            <a:xfrm>
              <a:off x="8657" y="532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08" name="Text Box 65"/>
            <p:cNvSpPr txBox="1">
              <a:spLocks noChangeArrowheads="1"/>
            </p:cNvSpPr>
            <p:nvPr/>
          </p:nvSpPr>
          <p:spPr bwMode="auto">
            <a:xfrm>
              <a:off x="8657" y="586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09" name="Text Box 66"/>
            <p:cNvSpPr txBox="1">
              <a:spLocks noChangeArrowheads="1"/>
            </p:cNvSpPr>
            <p:nvPr/>
          </p:nvSpPr>
          <p:spPr bwMode="auto">
            <a:xfrm>
              <a:off x="8657" y="640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10" name="Text Box 67"/>
            <p:cNvSpPr txBox="1">
              <a:spLocks noChangeArrowheads="1"/>
            </p:cNvSpPr>
            <p:nvPr/>
          </p:nvSpPr>
          <p:spPr bwMode="auto">
            <a:xfrm>
              <a:off x="7037" y="8201"/>
              <a:ext cx="720" cy="360"/>
            </a:xfrm>
            <a:prstGeom prst="rect">
              <a:avLst/>
            </a:prstGeom>
            <a:noFill/>
            <a:ln w="9525" algn="ctr">
              <a:noFill/>
              <a:miter lim="800000"/>
              <a:headEnd/>
              <a:tailEnd/>
            </a:ln>
          </p:spPr>
          <p:txBody>
            <a:bodyPr/>
            <a:lstStyle/>
            <a:p>
              <a:r>
                <a:rPr lang="en-US" sz="1200">
                  <a:latin typeface="Times New Roman" pitchFamily="18" charset="0"/>
                </a:rPr>
                <a:t>0.3</a:t>
              </a:r>
              <a:endParaRPr lang="en-US"/>
            </a:p>
          </p:txBody>
        </p:sp>
        <p:sp>
          <p:nvSpPr>
            <p:cNvPr id="79911" name="Text Box 68"/>
            <p:cNvSpPr txBox="1">
              <a:spLocks noChangeArrowheads="1"/>
            </p:cNvSpPr>
            <p:nvPr/>
          </p:nvSpPr>
          <p:spPr bwMode="auto">
            <a:xfrm>
              <a:off x="7037" y="8561"/>
              <a:ext cx="720" cy="360"/>
            </a:xfrm>
            <a:prstGeom prst="rect">
              <a:avLst/>
            </a:prstGeom>
            <a:noFill/>
            <a:ln w="9525" algn="ctr">
              <a:noFill/>
              <a:miter lim="800000"/>
              <a:headEnd/>
              <a:tailEnd/>
            </a:ln>
          </p:spPr>
          <p:txBody>
            <a:bodyPr/>
            <a:lstStyle/>
            <a:p>
              <a:r>
                <a:rPr lang="en-US" sz="1200">
                  <a:latin typeface="Times New Roman" pitchFamily="18" charset="0"/>
                </a:rPr>
                <a:t>0.5</a:t>
              </a:r>
              <a:endParaRPr lang="en-US"/>
            </a:p>
          </p:txBody>
        </p:sp>
        <p:sp>
          <p:nvSpPr>
            <p:cNvPr id="79912" name="Text Box 69"/>
            <p:cNvSpPr txBox="1">
              <a:spLocks noChangeArrowheads="1"/>
            </p:cNvSpPr>
            <p:nvPr/>
          </p:nvSpPr>
          <p:spPr bwMode="auto">
            <a:xfrm>
              <a:off x="7037" y="8921"/>
              <a:ext cx="720" cy="360"/>
            </a:xfrm>
            <a:prstGeom prst="rect">
              <a:avLst/>
            </a:prstGeom>
            <a:noFill/>
            <a:ln w="9525" algn="ctr">
              <a:noFill/>
              <a:miter lim="800000"/>
              <a:headEnd/>
              <a:tailEnd/>
            </a:ln>
          </p:spPr>
          <p:txBody>
            <a:bodyPr/>
            <a:lstStyle/>
            <a:p>
              <a:r>
                <a:rPr lang="en-US" sz="1200">
                  <a:latin typeface="Times New Roman" pitchFamily="18" charset="0"/>
                </a:rPr>
                <a:t>0.2</a:t>
              </a:r>
              <a:endParaRPr lang="en-US"/>
            </a:p>
          </p:txBody>
        </p:sp>
        <p:sp>
          <p:nvSpPr>
            <p:cNvPr id="79913" name="Text Box 70"/>
            <p:cNvSpPr txBox="1">
              <a:spLocks noChangeArrowheads="1"/>
            </p:cNvSpPr>
            <p:nvPr/>
          </p:nvSpPr>
          <p:spPr bwMode="auto">
            <a:xfrm>
              <a:off x="7037" y="10541"/>
              <a:ext cx="720" cy="360"/>
            </a:xfrm>
            <a:prstGeom prst="rect">
              <a:avLst/>
            </a:prstGeom>
            <a:noFill/>
            <a:ln w="9525" algn="ctr">
              <a:noFill/>
              <a:miter lim="800000"/>
              <a:headEnd/>
              <a:tailEnd/>
            </a:ln>
          </p:spPr>
          <p:txBody>
            <a:bodyPr/>
            <a:lstStyle/>
            <a:p>
              <a:r>
                <a:rPr lang="en-US" sz="1200">
                  <a:latin typeface="Times New Roman" pitchFamily="18" charset="0"/>
                </a:rPr>
                <a:t>0.3</a:t>
              </a:r>
              <a:endParaRPr lang="en-US"/>
            </a:p>
          </p:txBody>
        </p:sp>
        <p:sp>
          <p:nvSpPr>
            <p:cNvPr id="79914" name="Text Box 71"/>
            <p:cNvSpPr txBox="1">
              <a:spLocks noChangeArrowheads="1"/>
            </p:cNvSpPr>
            <p:nvPr/>
          </p:nvSpPr>
          <p:spPr bwMode="auto">
            <a:xfrm>
              <a:off x="7037" y="10901"/>
              <a:ext cx="720" cy="360"/>
            </a:xfrm>
            <a:prstGeom prst="rect">
              <a:avLst/>
            </a:prstGeom>
            <a:noFill/>
            <a:ln w="9525" algn="ctr">
              <a:noFill/>
              <a:miter lim="800000"/>
              <a:headEnd/>
              <a:tailEnd/>
            </a:ln>
          </p:spPr>
          <p:txBody>
            <a:bodyPr/>
            <a:lstStyle/>
            <a:p>
              <a:r>
                <a:rPr lang="en-US" sz="1200">
                  <a:latin typeface="Times New Roman" pitchFamily="18" charset="0"/>
                </a:rPr>
                <a:t>0.5</a:t>
              </a:r>
              <a:endParaRPr lang="en-US"/>
            </a:p>
          </p:txBody>
        </p:sp>
        <p:sp>
          <p:nvSpPr>
            <p:cNvPr id="79915" name="Text Box 72"/>
            <p:cNvSpPr txBox="1">
              <a:spLocks noChangeArrowheads="1"/>
            </p:cNvSpPr>
            <p:nvPr/>
          </p:nvSpPr>
          <p:spPr bwMode="auto">
            <a:xfrm>
              <a:off x="7037" y="11261"/>
              <a:ext cx="720" cy="360"/>
            </a:xfrm>
            <a:prstGeom prst="rect">
              <a:avLst/>
            </a:prstGeom>
            <a:noFill/>
            <a:ln w="9525" algn="ctr">
              <a:noFill/>
              <a:miter lim="800000"/>
              <a:headEnd/>
              <a:tailEnd/>
            </a:ln>
          </p:spPr>
          <p:txBody>
            <a:bodyPr/>
            <a:lstStyle/>
            <a:p>
              <a:r>
                <a:rPr lang="en-US" sz="1200">
                  <a:latin typeface="Times New Roman" pitchFamily="18" charset="0"/>
                </a:rPr>
                <a:t>0.2</a:t>
              </a:r>
              <a:endParaRPr lang="en-US"/>
            </a:p>
          </p:txBody>
        </p:sp>
        <p:sp>
          <p:nvSpPr>
            <p:cNvPr id="79916" name="Text Box 73"/>
            <p:cNvSpPr txBox="1">
              <a:spLocks noChangeArrowheads="1"/>
            </p:cNvSpPr>
            <p:nvPr/>
          </p:nvSpPr>
          <p:spPr bwMode="auto">
            <a:xfrm>
              <a:off x="8657" y="820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17" name="Text Box 74"/>
            <p:cNvSpPr txBox="1">
              <a:spLocks noChangeArrowheads="1"/>
            </p:cNvSpPr>
            <p:nvPr/>
          </p:nvSpPr>
          <p:spPr bwMode="auto">
            <a:xfrm>
              <a:off x="8657" y="856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18" name="Text Box 75"/>
            <p:cNvSpPr txBox="1">
              <a:spLocks noChangeArrowheads="1"/>
            </p:cNvSpPr>
            <p:nvPr/>
          </p:nvSpPr>
          <p:spPr bwMode="auto">
            <a:xfrm>
              <a:off x="8657" y="892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19" name="Text Box 76"/>
            <p:cNvSpPr txBox="1">
              <a:spLocks noChangeArrowheads="1"/>
            </p:cNvSpPr>
            <p:nvPr/>
          </p:nvSpPr>
          <p:spPr bwMode="auto">
            <a:xfrm>
              <a:off x="8657" y="1054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20" name="Text Box 77"/>
            <p:cNvSpPr txBox="1">
              <a:spLocks noChangeArrowheads="1"/>
            </p:cNvSpPr>
            <p:nvPr/>
          </p:nvSpPr>
          <p:spPr bwMode="auto">
            <a:xfrm>
              <a:off x="8657" y="1090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21" name="Text Box 78"/>
            <p:cNvSpPr txBox="1">
              <a:spLocks noChangeArrowheads="1"/>
            </p:cNvSpPr>
            <p:nvPr/>
          </p:nvSpPr>
          <p:spPr bwMode="auto">
            <a:xfrm>
              <a:off x="8657" y="11261"/>
              <a:ext cx="900" cy="360"/>
            </a:xfrm>
            <a:prstGeom prst="rect">
              <a:avLst/>
            </a:prstGeom>
            <a:noFill/>
            <a:ln w="9525" algn="ctr">
              <a:noFill/>
              <a:miter lim="800000"/>
              <a:headEnd/>
              <a:tailEnd/>
            </a:ln>
          </p:spPr>
          <p:txBody>
            <a:bodyPr/>
            <a:lstStyle/>
            <a:p>
              <a:r>
                <a:rPr lang="en-US" sz="1200">
                  <a:latin typeface="Times New Roman" pitchFamily="18" charset="0"/>
                </a:rPr>
                <a:t>0.00$</a:t>
              </a:r>
              <a:endParaRPr lang="en-US"/>
            </a:p>
          </p:txBody>
        </p:sp>
        <p:sp>
          <p:nvSpPr>
            <p:cNvPr id="79922" name="Text Box 79"/>
            <p:cNvSpPr txBox="1">
              <a:spLocks noChangeArrowheads="1"/>
            </p:cNvSpPr>
            <p:nvPr/>
          </p:nvSpPr>
          <p:spPr bwMode="auto">
            <a:xfrm>
              <a:off x="2177" y="11801"/>
              <a:ext cx="7380" cy="360"/>
            </a:xfrm>
            <a:prstGeom prst="rect">
              <a:avLst/>
            </a:prstGeom>
            <a:noFill/>
            <a:ln w="9525" algn="ctr">
              <a:noFill/>
              <a:miter lim="800000"/>
              <a:headEnd/>
              <a:tailEnd/>
            </a:ln>
          </p:spPr>
          <p:txBody>
            <a:bodyPr/>
            <a:lstStyle/>
            <a:p>
              <a:pPr algn="ctr"/>
              <a:r>
                <a:rPr lang="ar-SA" sz="1100" b="1">
                  <a:latin typeface="Times New Roman" pitchFamily="18" charset="0"/>
                  <a:cs typeface="Times New Roman" pitchFamily="18" charset="0"/>
                </a:rPr>
                <a:t>شجرة إتخاذ القرارلثلاث قرارات وثلاثة أحداث وثلاثة إحتمالات في حالة عدم التأكد من حجم الناتج</a:t>
              </a:r>
              <a:endParaRPr lang="en-US"/>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3BB14F13-5497-4BBA-AC07-27381F40E1F5}" type="slidenum">
              <a:rPr lang="en-US"/>
              <a:pPr>
                <a:defRPr/>
              </a:pPr>
              <a:t>72</a:t>
            </a:fld>
            <a:endParaRPr lang="en-US"/>
          </a:p>
        </p:txBody>
      </p:sp>
      <p:sp>
        <p:nvSpPr>
          <p:cNvPr id="62259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استـخـدام نظـريـة الـمـنـفـعة فـي تـحـويل الـقـيمة الـمالية إلى قـيم منفـعة</a:t>
            </a:r>
            <a:r>
              <a:rPr lang="en-US" smtClean="0">
                <a:effectLst/>
              </a:rPr>
              <a:t> </a:t>
            </a:r>
          </a:p>
        </p:txBody>
      </p:sp>
      <p:sp>
        <p:nvSpPr>
          <p:cNvPr id="80900" name="Rectangle 3"/>
          <p:cNvSpPr>
            <a:spLocks noGrp="1"/>
          </p:cNvSpPr>
          <p:nvPr>
            <p:ph type="body" sz="half" idx="1"/>
          </p:nvPr>
        </p:nvSpPr>
        <p:spPr>
          <a:xfrm>
            <a:off x="457200" y="1481138"/>
            <a:ext cx="8153400" cy="4919662"/>
          </a:xfrm>
        </p:spPr>
        <p:txBody>
          <a:bodyPr/>
          <a:lstStyle/>
          <a:p>
            <a:pPr marL="623888" indent="-514350" algn="justLow" rtl="1">
              <a:lnSpc>
                <a:spcPct val="90000"/>
              </a:lnSpc>
            </a:pPr>
            <a:r>
              <a:rPr lang="ar-SA" sz="2300" dirty="0" smtClean="0"/>
              <a:t>المعايير السابقة تتم بواسطة حساب الميزانية وحساب العوائد النقدية التي يتم مقارنتها في إتخاذ القرار الأمثل للمزارع تحت ظروف المخاطرة واللايقين </a:t>
            </a:r>
            <a:r>
              <a:rPr lang="en-US" sz="2300" i="1" dirty="0" smtClean="0">
                <a:cs typeface="Arial" charset="0"/>
              </a:rPr>
              <a:t>Risk</a:t>
            </a:r>
            <a:r>
              <a:rPr lang="en-US" sz="2300" b="1" i="1" dirty="0" smtClean="0">
                <a:cs typeface="Arial" charset="0"/>
              </a:rPr>
              <a:t> </a:t>
            </a:r>
            <a:r>
              <a:rPr lang="en-US" sz="2300" i="1" dirty="0" smtClean="0">
                <a:cs typeface="Arial" charset="0"/>
              </a:rPr>
              <a:t>&amp;</a:t>
            </a:r>
            <a:r>
              <a:rPr lang="en-US" sz="2300" b="1" i="1" dirty="0" smtClean="0">
                <a:cs typeface="Arial" charset="0"/>
              </a:rPr>
              <a:t> U</a:t>
            </a:r>
            <a:r>
              <a:rPr lang="en-US" sz="2300" i="1" dirty="0" smtClean="0">
                <a:cs typeface="Arial" charset="0"/>
              </a:rPr>
              <a:t>ncertainty</a:t>
            </a:r>
            <a:r>
              <a:rPr lang="ar-SA" sz="2300" dirty="0" smtClean="0"/>
              <a:t>، غير أن هذه الطريقة لاتناسب كل المزارعين حيث ان بعض المزارعين يستخدمون معيار تعظيم المنفعة </a:t>
            </a:r>
            <a:r>
              <a:rPr lang="en-US" sz="2300" i="1" dirty="0" smtClean="0">
                <a:cs typeface="Arial" charset="0"/>
              </a:rPr>
              <a:t>Maximizing Utility</a:t>
            </a:r>
            <a:r>
              <a:rPr lang="en-US" sz="2300" dirty="0" smtClean="0">
                <a:cs typeface="Arial" charset="0"/>
              </a:rPr>
              <a:t>  </a:t>
            </a:r>
            <a:r>
              <a:rPr lang="ar-SA" sz="2300" dirty="0" smtClean="0"/>
              <a:t>بدلاً من تعظيم القيمة النقدية</a:t>
            </a:r>
            <a:r>
              <a:rPr lang="en-US" sz="2300" dirty="0" smtClean="0">
                <a:cs typeface="Arial" charset="0"/>
              </a:rPr>
              <a:t>(</a:t>
            </a:r>
            <a:r>
              <a:rPr lang="en-US" sz="2300" i="1" dirty="0" smtClean="0">
                <a:cs typeface="Arial" charset="0"/>
              </a:rPr>
              <a:t>EMV</a:t>
            </a:r>
            <a:r>
              <a:rPr lang="en-US" sz="2300" dirty="0" smtClean="0">
                <a:cs typeface="Arial" charset="0"/>
              </a:rPr>
              <a:t>) </a:t>
            </a:r>
            <a:r>
              <a:rPr lang="en-US" sz="2300" i="1" dirty="0" smtClean="0">
                <a:cs typeface="Arial" charset="0"/>
              </a:rPr>
              <a:t>Expected Monetary Value</a:t>
            </a:r>
            <a:r>
              <a:rPr lang="ar-SA" sz="2300" dirty="0" smtClean="0"/>
              <a:t> للقرار.</a:t>
            </a:r>
            <a:endParaRPr lang="en-US" sz="2300" dirty="0" smtClean="0">
              <a:cs typeface="Arial" charset="0"/>
            </a:endParaRPr>
          </a:p>
          <a:p>
            <a:pPr marL="623888" indent="-514350" algn="justLow" rtl="1">
              <a:lnSpc>
                <a:spcPct val="90000"/>
              </a:lnSpc>
            </a:pPr>
            <a:r>
              <a:rPr lang="ar-SA" sz="2300" dirty="0" smtClean="0"/>
              <a:t>يتطابق المعياران فقط تحت إفتراض المزارع المتعادل (محايد) المخاطرة </a:t>
            </a:r>
            <a:r>
              <a:rPr lang="en-US" sz="2300" i="1" dirty="0" smtClean="0">
                <a:cs typeface="Arial" charset="0"/>
              </a:rPr>
              <a:t>Risk Neutrals</a:t>
            </a:r>
            <a:r>
              <a:rPr lang="en-US" sz="2300" dirty="0" smtClean="0">
                <a:cs typeface="Arial" charset="0"/>
              </a:rPr>
              <a:t> </a:t>
            </a:r>
            <a:r>
              <a:rPr lang="ar-SA" sz="2300" dirty="0" smtClean="0"/>
              <a:t>وتختلف في الحالات الاخرى.</a:t>
            </a:r>
            <a:endParaRPr lang="en-US" sz="2300" dirty="0" smtClean="0">
              <a:cs typeface="Arial" charset="0"/>
            </a:endParaRPr>
          </a:p>
          <a:p>
            <a:pPr marL="623888" indent="-514350" algn="justLow" rtl="1">
              <a:lnSpc>
                <a:spcPct val="90000"/>
              </a:lnSpc>
            </a:pPr>
            <a:r>
              <a:rPr lang="ar-SA" sz="2300" dirty="0" smtClean="0"/>
              <a:t>يحتاج المزارع الى محددات لتحويل القيم النقدية إلى قيم منفعة باستخدام الآلية المناسبة ويستمر في استخدام المعايير السابقة مع استبدال القيم النقدية بقيم منفعة.</a:t>
            </a:r>
          </a:p>
          <a:p>
            <a:pPr marL="623888" indent="-514350" algn="justLow" rtl="1">
              <a:lnSpc>
                <a:spcPct val="90000"/>
              </a:lnSpc>
            </a:pPr>
            <a:r>
              <a:rPr lang="ar-SA" sz="2300" dirty="0" smtClean="0"/>
              <a:t>اذاٌ المزارع يستطيع أن يستخدم القيم النقدية مباشرة والتي يتم الحصول عليها بواسطة الميزانية المزرعية أو بواسطة تحويل القيم النقدية إلى قيم منفعة في اتخاذ القرار الذي يناسب طبيعة كل مزارع وظروفه ومقدرته على تحمل المخاطرة واللايقين في الإنتاج الزراعي</a:t>
            </a:r>
            <a:r>
              <a:rPr lang="en-US" sz="2300" dirty="0" smtClean="0"/>
              <a:t> </a:t>
            </a:r>
            <a:r>
              <a:rPr lang="ar-SA" sz="2300" dirty="0" smtClean="0"/>
              <a:t>.</a:t>
            </a:r>
            <a:endParaRPr lang="en-US" sz="2300" dirty="0" smtClean="0">
              <a:cs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81E1D05C-02D1-4188-A0C8-58804F877F0C}" type="slidenum">
              <a:rPr lang="en-US"/>
              <a:pPr>
                <a:defRPr/>
              </a:pPr>
              <a:t>73</a:t>
            </a:fld>
            <a:endParaRPr lang="en-US"/>
          </a:p>
        </p:txBody>
      </p:sp>
      <p:sp>
        <p:nvSpPr>
          <p:cNvPr id="62464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sp>
        <p:nvSpPr>
          <p:cNvPr id="81924" name="Rectangle 3"/>
          <p:cNvSpPr>
            <a:spLocks noGrp="1"/>
          </p:cNvSpPr>
          <p:nvPr>
            <p:ph type="body" sz="half" idx="1"/>
          </p:nvPr>
        </p:nvSpPr>
        <p:spPr>
          <a:xfrm>
            <a:off x="457200" y="1481138"/>
            <a:ext cx="8153400" cy="4919662"/>
          </a:xfrm>
        </p:spPr>
        <p:txBody>
          <a:bodyPr/>
          <a:lstStyle/>
          <a:p>
            <a:pPr marL="623888" indent="-514350" algn="justLow" rtl="1">
              <a:lnSpc>
                <a:spcPct val="90000"/>
              </a:lnSpc>
              <a:buFont typeface="Wingdings 3" pitchFamily="18" charset="2"/>
              <a:buNone/>
            </a:pPr>
            <a:r>
              <a:rPr lang="ar-SA" sz="2300" smtClean="0"/>
              <a:t>إفترض أن أحد مشروعات المراعي يمكنه أن يضع 50 أو 100 أو 150 رأس من الأغنام في وحدة الرعي المكونة من 10 هكتارات. ويواجه هذا المشروع أحتمالات هطول كمية من الأمطار عالية، متوسطة، أو ضعيفة بما يؤثر على الحمولة الرعوية وإنتاجية تلك الوحدات الرعوية. ومن البيانات الأرصادية المتوفرة وجد ان إحتمال سقوط أمطار جيدة  = 20% وإحتمال سقوط أمطار متوسطة 40% وإحتمال سقوط أمطار ضعيفة 40% ومن الحسابات التي أجراها المشروع يتضح أن العائد الصافي للنشاط الإنتاجي يتوقع أن يكون 1500 ريال أو 3000 ريال أو 4500 ريال في حالات استخدام 50 رأس أو 100 رأس أو 150 رأس للوحدة الرعوية تحت ظروف الأمطار الجيدة. كما أن العائد المتوقع سيكون 2000 ريال 2500 ريال أو 3000 ريال في حالات استخدام حمولة رعوية 50، 100، 150 رأس من الأغنام تحت ظروف الأمطار المتوسطة وأن العائد المتوقع في حالات سقوط الأمطار الضعيفة سيكون (1000) ريال (-500) ريال (-1000) ريال في حالات الحمولة الرعوية 50 رأس، 100 رأس ، 150 رأس على التوالي.</a:t>
            </a:r>
            <a:r>
              <a:rPr lang="en-US" sz="230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6"/>
          <p:cNvSpPr>
            <a:spLocks noGrp="1"/>
          </p:cNvSpPr>
          <p:nvPr>
            <p:ph type="sldNum" sz="quarter" idx="12"/>
          </p:nvPr>
        </p:nvSpPr>
        <p:spPr/>
        <p:txBody>
          <a:bodyPr/>
          <a:lstStyle/>
          <a:p>
            <a:pPr>
              <a:defRPr/>
            </a:pPr>
            <a:fld id="{4446207F-F1FD-4C67-97CA-9072F708125F}" type="slidenum">
              <a:rPr lang="en-US"/>
              <a:pPr>
                <a:defRPr/>
              </a:pPr>
              <a:t>74</a:t>
            </a:fld>
            <a:endParaRPr lang="en-US"/>
          </a:p>
        </p:txBody>
      </p:sp>
      <p:sp>
        <p:nvSpPr>
          <p:cNvPr id="62669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grpSp>
        <p:nvGrpSpPr>
          <p:cNvPr id="82948" name="Group 13"/>
          <p:cNvGrpSpPr>
            <a:grpSpLocks noChangeAspect="1"/>
          </p:cNvGrpSpPr>
          <p:nvPr/>
        </p:nvGrpSpPr>
        <p:grpSpPr bwMode="auto">
          <a:xfrm>
            <a:off x="6248400" y="4114800"/>
            <a:ext cx="914400" cy="457200"/>
            <a:chOff x="8642" y="11783"/>
            <a:chExt cx="1440" cy="720"/>
          </a:xfrm>
        </p:grpSpPr>
        <p:sp>
          <p:nvSpPr>
            <p:cNvPr id="83016" name="AutoShape 16"/>
            <p:cNvSpPr>
              <a:spLocks noChangeAspect="1" noChangeArrowheads="1" noTextEdit="1"/>
            </p:cNvSpPr>
            <p:nvPr/>
          </p:nvSpPr>
          <p:spPr bwMode="auto">
            <a:xfrm>
              <a:off x="8642" y="11783"/>
              <a:ext cx="1440" cy="720"/>
            </a:xfrm>
            <a:prstGeom prst="rect">
              <a:avLst/>
            </a:prstGeom>
            <a:noFill/>
            <a:ln w="9525">
              <a:noFill/>
              <a:miter lim="800000"/>
              <a:headEnd/>
              <a:tailEnd/>
            </a:ln>
          </p:spPr>
          <p:txBody>
            <a:bodyPr/>
            <a:lstStyle/>
            <a:p>
              <a:endParaRPr lang="en-US"/>
            </a:p>
          </p:txBody>
        </p:sp>
        <p:sp>
          <p:nvSpPr>
            <p:cNvPr id="83017" name="Oval 15"/>
            <p:cNvSpPr>
              <a:spLocks noChangeArrowheads="1"/>
            </p:cNvSpPr>
            <p:nvPr/>
          </p:nvSpPr>
          <p:spPr bwMode="auto">
            <a:xfrm>
              <a:off x="9002" y="11783"/>
              <a:ext cx="900" cy="720"/>
            </a:xfrm>
            <a:prstGeom prst="ellipse">
              <a:avLst/>
            </a:prstGeom>
            <a:solidFill>
              <a:srgbClr val="FFFFFF"/>
            </a:solidFill>
            <a:ln w="9525">
              <a:solidFill>
                <a:srgbClr val="000000"/>
              </a:solidFill>
              <a:round/>
              <a:headEnd/>
              <a:tailEnd/>
            </a:ln>
          </p:spPr>
          <p:txBody>
            <a:bodyPr/>
            <a:lstStyle/>
            <a:p>
              <a:endParaRPr lang="ar-SA"/>
            </a:p>
          </p:txBody>
        </p:sp>
        <p:sp>
          <p:nvSpPr>
            <p:cNvPr id="83018" name="Text Box 14"/>
            <p:cNvSpPr txBox="1">
              <a:spLocks noChangeArrowheads="1"/>
            </p:cNvSpPr>
            <p:nvPr/>
          </p:nvSpPr>
          <p:spPr bwMode="auto">
            <a:xfrm>
              <a:off x="8822" y="11963"/>
              <a:ext cx="900" cy="360"/>
            </a:xfrm>
            <a:prstGeom prst="rect">
              <a:avLst/>
            </a:prstGeom>
            <a:noFill/>
            <a:ln w="9525">
              <a:noFill/>
              <a:miter lim="800000"/>
              <a:headEnd/>
              <a:tailEnd/>
            </a:ln>
          </p:spPr>
          <p:txBody>
            <a:bodyPr/>
            <a:lstStyle/>
            <a:p>
              <a:pPr algn="r" rtl="1" eaLnBrk="0" hangingPunct="0"/>
              <a:r>
                <a:rPr lang="ar-SA" sz="1000">
                  <a:cs typeface="Times New Roman" pitchFamily="18" charset="0"/>
                </a:rPr>
                <a:t>4500</a:t>
              </a:r>
              <a:endParaRPr lang="ar-SA"/>
            </a:p>
          </p:txBody>
        </p:sp>
      </p:grpSp>
      <p:grpSp>
        <p:nvGrpSpPr>
          <p:cNvPr id="82949" name="Group 9"/>
          <p:cNvGrpSpPr>
            <a:grpSpLocks noChangeAspect="1"/>
          </p:cNvGrpSpPr>
          <p:nvPr/>
        </p:nvGrpSpPr>
        <p:grpSpPr bwMode="auto">
          <a:xfrm>
            <a:off x="4191000" y="4495800"/>
            <a:ext cx="914400" cy="457200"/>
            <a:chOff x="8642" y="11783"/>
            <a:chExt cx="1440" cy="720"/>
          </a:xfrm>
        </p:grpSpPr>
        <p:sp>
          <p:nvSpPr>
            <p:cNvPr id="83013" name="AutoShape 12"/>
            <p:cNvSpPr>
              <a:spLocks noChangeAspect="1" noChangeArrowheads="1" noTextEdit="1"/>
            </p:cNvSpPr>
            <p:nvPr/>
          </p:nvSpPr>
          <p:spPr bwMode="auto">
            <a:xfrm>
              <a:off x="8642" y="11783"/>
              <a:ext cx="1440" cy="720"/>
            </a:xfrm>
            <a:prstGeom prst="rect">
              <a:avLst/>
            </a:prstGeom>
            <a:noFill/>
            <a:ln w="9525">
              <a:noFill/>
              <a:miter lim="800000"/>
              <a:headEnd/>
              <a:tailEnd/>
            </a:ln>
          </p:spPr>
          <p:txBody>
            <a:bodyPr/>
            <a:lstStyle/>
            <a:p>
              <a:endParaRPr lang="en-US"/>
            </a:p>
          </p:txBody>
        </p:sp>
        <p:sp>
          <p:nvSpPr>
            <p:cNvPr id="83014" name="Oval 11"/>
            <p:cNvSpPr>
              <a:spLocks noChangeArrowheads="1"/>
            </p:cNvSpPr>
            <p:nvPr/>
          </p:nvSpPr>
          <p:spPr bwMode="auto">
            <a:xfrm>
              <a:off x="9002" y="11783"/>
              <a:ext cx="900" cy="720"/>
            </a:xfrm>
            <a:prstGeom prst="ellipse">
              <a:avLst/>
            </a:prstGeom>
            <a:solidFill>
              <a:srgbClr val="FFFFFF"/>
            </a:solidFill>
            <a:ln w="9525">
              <a:solidFill>
                <a:srgbClr val="000000"/>
              </a:solidFill>
              <a:round/>
              <a:headEnd/>
              <a:tailEnd/>
            </a:ln>
          </p:spPr>
          <p:txBody>
            <a:bodyPr/>
            <a:lstStyle/>
            <a:p>
              <a:endParaRPr lang="ar-SA"/>
            </a:p>
          </p:txBody>
        </p:sp>
        <p:sp>
          <p:nvSpPr>
            <p:cNvPr id="83015" name="Text Box 10"/>
            <p:cNvSpPr txBox="1">
              <a:spLocks noChangeArrowheads="1"/>
            </p:cNvSpPr>
            <p:nvPr/>
          </p:nvSpPr>
          <p:spPr bwMode="auto">
            <a:xfrm>
              <a:off x="8822" y="11963"/>
              <a:ext cx="900" cy="360"/>
            </a:xfrm>
            <a:prstGeom prst="rect">
              <a:avLst/>
            </a:prstGeom>
            <a:noFill/>
            <a:ln w="9525">
              <a:noFill/>
              <a:miter lim="800000"/>
              <a:headEnd/>
              <a:tailEnd/>
            </a:ln>
          </p:spPr>
          <p:txBody>
            <a:bodyPr/>
            <a:lstStyle/>
            <a:p>
              <a:pPr algn="r" rtl="1" eaLnBrk="0" hangingPunct="0"/>
              <a:r>
                <a:rPr lang="ar-SA" sz="1000">
                  <a:cs typeface="Times New Roman" pitchFamily="18" charset="0"/>
                </a:rPr>
                <a:t>1000</a:t>
              </a:r>
              <a:endParaRPr lang="ar-SA"/>
            </a:p>
          </p:txBody>
        </p:sp>
      </p:grpSp>
      <p:grpSp>
        <p:nvGrpSpPr>
          <p:cNvPr id="82950" name="Group 5"/>
          <p:cNvGrpSpPr>
            <a:grpSpLocks noChangeAspect="1"/>
          </p:cNvGrpSpPr>
          <p:nvPr/>
        </p:nvGrpSpPr>
        <p:grpSpPr bwMode="auto">
          <a:xfrm>
            <a:off x="6248400" y="4953000"/>
            <a:ext cx="914400" cy="457200"/>
            <a:chOff x="8642" y="11783"/>
            <a:chExt cx="1440" cy="720"/>
          </a:xfrm>
        </p:grpSpPr>
        <p:sp>
          <p:nvSpPr>
            <p:cNvPr id="83010" name="AutoShape 8"/>
            <p:cNvSpPr>
              <a:spLocks noChangeAspect="1" noChangeArrowheads="1" noTextEdit="1"/>
            </p:cNvSpPr>
            <p:nvPr/>
          </p:nvSpPr>
          <p:spPr bwMode="auto">
            <a:xfrm>
              <a:off x="8642" y="11783"/>
              <a:ext cx="1440" cy="720"/>
            </a:xfrm>
            <a:prstGeom prst="rect">
              <a:avLst/>
            </a:prstGeom>
            <a:noFill/>
            <a:ln w="9525">
              <a:noFill/>
              <a:miter lim="800000"/>
              <a:headEnd/>
              <a:tailEnd/>
            </a:ln>
          </p:spPr>
          <p:txBody>
            <a:bodyPr/>
            <a:lstStyle/>
            <a:p>
              <a:endParaRPr lang="en-US"/>
            </a:p>
          </p:txBody>
        </p:sp>
        <p:sp>
          <p:nvSpPr>
            <p:cNvPr id="83011" name="Oval 7"/>
            <p:cNvSpPr>
              <a:spLocks noChangeArrowheads="1"/>
            </p:cNvSpPr>
            <p:nvPr/>
          </p:nvSpPr>
          <p:spPr bwMode="auto">
            <a:xfrm>
              <a:off x="9002" y="11783"/>
              <a:ext cx="900" cy="720"/>
            </a:xfrm>
            <a:prstGeom prst="ellipse">
              <a:avLst/>
            </a:prstGeom>
            <a:solidFill>
              <a:srgbClr val="FFFFFF"/>
            </a:solidFill>
            <a:ln w="9525">
              <a:solidFill>
                <a:srgbClr val="000000"/>
              </a:solidFill>
              <a:round/>
              <a:headEnd/>
              <a:tailEnd/>
            </a:ln>
          </p:spPr>
          <p:txBody>
            <a:bodyPr/>
            <a:lstStyle/>
            <a:p>
              <a:endParaRPr lang="ar-SA"/>
            </a:p>
          </p:txBody>
        </p:sp>
        <p:sp>
          <p:nvSpPr>
            <p:cNvPr id="83012" name="Text Box 6"/>
            <p:cNvSpPr txBox="1">
              <a:spLocks noChangeArrowheads="1"/>
            </p:cNvSpPr>
            <p:nvPr/>
          </p:nvSpPr>
          <p:spPr bwMode="auto">
            <a:xfrm>
              <a:off x="8822" y="11963"/>
              <a:ext cx="900" cy="360"/>
            </a:xfrm>
            <a:prstGeom prst="rect">
              <a:avLst/>
            </a:prstGeom>
            <a:noFill/>
            <a:ln w="9525">
              <a:noFill/>
              <a:miter lim="800000"/>
              <a:headEnd/>
              <a:tailEnd/>
            </a:ln>
          </p:spPr>
          <p:txBody>
            <a:bodyPr/>
            <a:lstStyle/>
            <a:p>
              <a:pPr algn="r" rtl="1" eaLnBrk="0" hangingPunct="0"/>
              <a:r>
                <a:rPr lang="ar-SA" sz="1000">
                  <a:cs typeface="Times New Roman" pitchFamily="18" charset="0"/>
                </a:rPr>
                <a:t>1700</a:t>
              </a:r>
              <a:endParaRPr lang="ar-SA"/>
            </a:p>
          </p:txBody>
        </p:sp>
      </p:grpSp>
      <p:sp>
        <p:nvSpPr>
          <p:cNvPr id="82951" name="Rectangle 38"/>
          <p:cNvSpPr>
            <a:spLocks noChangeArrowheads="1"/>
          </p:cNvSpPr>
          <p:nvPr/>
        </p:nvSpPr>
        <p:spPr bwMode="auto">
          <a:xfrm>
            <a:off x="1866900" y="2006600"/>
            <a:ext cx="1082675" cy="0"/>
          </a:xfrm>
          <a:prstGeom prst="rect">
            <a:avLst/>
          </a:prstGeom>
          <a:noFill/>
          <a:ln w="9525">
            <a:noFill/>
            <a:miter lim="800000"/>
            <a:headEnd/>
            <a:tailEnd/>
          </a:ln>
        </p:spPr>
        <p:txBody>
          <a:bodyPr wrap="none">
            <a:spAutoFit/>
          </a:bodyPr>
          <a:lstStyle/>
          <a:p>
            <a:endParaRPr lang="ar-SA"/>
          </a:p>
        </p:txBody>
      </p:sp>
      <p:sp>
        <p:nvSpPr>
          <p:cNvPr id="82952" name="Rectangle 46"/>
          <p:cNvSpPr>
            <a:spLocks noChangeArrowheads="1"/>
          </p:cNvSpPr>
          <p:nvPr/>
        </p:nvSpPr>
        <p:spPr bwMode="auto">
          <a:xfrm>
            <a:off x="1866900" y="2006600"/>
            <a:ext cx="892175" cy="0"/>
          </a:xfrm>
          <a:prstGeom prst="rect">
            <a:avLst/>
          </a:prstGeom>
          <a:noFill/>
          <a:ln w="9525">
            <a:noFill/>
            <a:miter lim="800000"/>
            <a:headEnd/>
            <a:tailEnd/>
          </a:ln>
        </p:spPr>
        <p:txBody>
          <a:bodyPr wrap="none">
            <a:spAutoFit/>
          </a:bodyPr>
          <a:lstStyle/>
          <a:p>
            <a:endParaRPr lang="ar-SA"/>
          </a:p>
        </p:txBody>
      </p:sp>
      <p:sp>
        <p:nvSpPr>
          <p:cNvPr id="82953" name="Rectangle 50"/>
          <p:cNvSpPr>
            <a:spLocks noChangeArrowheads="1"/>
          </p:cNvSpPr>
          <p:nvPr/>
        </p:nvSpPr>
        <p:spPr bwMode="auto">
          <a:xfrm>
            <a:off x="1866900" y="2006600"/>
            <a:ext cx="1082675" cy="0"/>
          </a:xfrm>
          <a:prstGeom prst="rect">
            <a:avLst/>
          </a:prstGeom>
          <a:noFill/>
          <a:ln w="9525">
            <a:noFill/>
            <a:miter lim="800000"/>
            <a:headEnd/>
            <a:tailEnd/>
          </a:ln>
        </p:spPr>
        <p:txBody>
          <a:bodyPr wrap="none">
            <a:spAutoFit/>
          </a:bodyPr>
          <a:lstStyle/>
          <a:p>
            <a:endParaRPr lang="ar-SA"/>
          </a:p>
        </p:txBody>
      </p:sp>
      <p:graphicFrame>
        <p:nvGraphicFramePr>
          <p:cNvPr id="626936" name="Group 248"/>
          <p:cNvGraphicFramePr>
            <a:graphicFrameLocks noGrp="1"/>
          </p:cNvGraphicFramePr>
          <p:nvPr/>
        </p:nvGraphicFramePr>
        <p:xfrm>
          <a:off x="1143000" y="2438400"/>
          <a:ext cx="6629400" cy="3124204"/>
        </p:xfrm>
        <a:graphic>
          <a:graphicData uri="http://schemas.openxmlformats.org/drawingml/2006/table">
            <a:tbl>
              <a:tblPr rtl="1"/>
              <a:tblGrid>
                <a:gridCol w="1325562"/>
                <a:gridCol w="1327150"/>
                <a:gridCol w="1092200"/>
                <a:gridCol w="1558925"/>
                <a:gridCol w="1325563"/>
              </a:tblGrid>
              <a:tr h="334963">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150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100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50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الإحتمالات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القرارات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3317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الوحدات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334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4500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0.20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أمطار جيدة</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2500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أمطار متوسطة</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أمطار فقيرة</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تـعظيم أكـبر عـائد</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841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تـعظيم أكـبر من أقـل العـوائد</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8418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1400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تـعظيم القـيمة المتوقـعة النقـدية</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83009" name="Rectangle 249"/>
          <p:cNvSpPr>
            <a:spLocks noChangeArrowheads="1"/>
          </p:cNvSpPr>
          <p:nvPr/>
        </p:nvSpPr>
        <p:spPr bwMode="auto">
          <a:xfrm>
            <a:off x="3060700" y="1828800"/>
            <a:ext cx="3086100" cy="366713"/>
          </a:xfrm>
          <a:prstGeom prst="rect">
            <a:avLst/>
          </a:prstGeom>
          <a:noFill/>
          <a:ln w="9525">
            <a:noFill/>
            <a:miter lim="800000"/>
            <a:headEnd/>
            <a:tailEnd/>
          </a:ln>
        </p:spPr>
        <p:txBody>
          <a:bodyPr wrap="none" anchor="ctr">
            <a:spAutoFit/>
          </a:bodyPr>
          <a:lstStyle/>
          <a:p>
            <a:pPr algn="r" rtl="1" eaLnBrk="0" hangingPunct="0"/>
            <a:r>
              <a:rPr lang="ar-SA" b="1"/>
              <a:t>مـصفـوفـة العـوائد</a:t>
            </a:r>
            <a:r>
              <a:rPr lang="en-US" b="1"/>
              <a:t> </a:t>
            </a:r>
            <a:r>
              <a:rPr lang="en-US" b="1" i="1"/>
              <a:t>Payoff</a:t>
            </a:r>
            <a:r>
              <a:rPr lang="en-US" b="1"/>
              <a:t> </a:t>
            </a:r>
            <a:r>
              <a:rPr lang="en-US" b="1" i="1"/>
              <a:t>Matrix</a:t>
            </a:r>
            <a:r>
              <a:rPr lang="en-US"/>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6"/>
          <p:cNvSpPr>
            <a:spLocks noGrp="1"/>
          </p:cNvSpPr>
          <p:nvPr>
            <p:ph type="sldNum" sz="quarter" idx="12"/>
          </p:nvPr>
        </p:nvSpPr>
        <p:spPr/>
        <p:txBody>
          <a:bodyPr/>
          <a:lstStyle/>
          <a:p>
            <a:pPr>
              <a:defRPr/>
            </a:pPr>
            <a:fld id="{39A647BB-E8AC-4218-B1FF-B0E1DF2E2FE7}" type="slidenum">
              <a:rPr lang="en-US"/>
              <a:pPr>
                <a:defRPr/>
              </a:pPr>
              <a:t>75</a:t>
            </a:fld>
            <a:endParaRPr lang="en-US"/>
          </a:p>
        </p:txBody>
      </p:sp>
      <p:grpSp>
        <p:nvGrpSpPr>
          <p:cNvPr id="83971" name="Group 2"/>
          <p:cNvGrpSpPr>
            <a:grpSpLocks noChangeAspect="1"/>
          </p:cNvGrpSpPr>
          <p:nvPr/>
        </p:nvGrpSpPr>
        <p:grpSpPr bwMode="auto">
          <a:xfrm>
            <a:off x="914400" y="533400"/>
            <a:ext cx="7772400" cy="5894388"/>
            <a:chOff x="1817" y="3701"/>
            <a:chExt cx="8280" cy="8100"/>
          </a:xfrm>
        </p:grpSpPr>
        <p:sp>
          <p:nvSpPr>
            <p:cNvPr id="83972" name="AutoShape 3"/>
            <p:cNvSpPr>
              <a:spLocks noChangeAspect="1" noChangeArrowheads="1"/>
            </p:cNvSpPr>
            <p:nvPr/>
          </p:nvSpPr>
          <p:spPr bwMode="auto">
            <a:xfrm>
              <a:off x="1817" y="3701"/>
              <a:ext cx="8280" cy="8100"/>
            </a:xfrm>
            <a:prstGeom prst="rect">
              <a:avLst/>
            </a:prstGeom>
            <a:noFill/>
            <a:ln w="9525">
              <a:solidFill>
                <a:srgbClr val="000000"/>
              </a:solidFill>
              <a:miter lim="800000"/>
              <a:headEnd/>
              <a:tailEnd/>
            </a:ln>
          </p:spPr>
          <p:txBody>
            <a:bodyPr/>
            <a:lstStyle/>
            <a:p>
              <a:endParaRPr lang="ar-SA"/>
            </a:p>
          </p:txBody>
        </p:sp>
        <p:sp>
          <p:nvSpPr>
            <p:cNvPr id="83973" name="Text Box 4"/>
            <p:cNvSpPr txBox="1">
              <a:spLocks noChangeArrowheads="1"/>
            </p:cNvSpPr>
            <p:nvPr/>
          </p:nvSpPr>
          <p:spPr bwMode="auto">
            <a:xfrm>
              <a:off x="3257" y="5321"/>
              <a:ext cx="540" cy="900"/>
            </a:xfrm>
            <a:prstGeom prst="rect">
              <a:avLst/>
            </a:prstGeom>
            <a:noFill/>
            <a:ln w="9525">
              <a:noFill/>
              <a:miter lim="800000"/>
              <a:headEnd/>
              <a:tailEnd/>
            </a:ln>
          </p:spPr>
          <p:txBody>
            <a:bodyPr/>
            <a:lstStyle/>
            <a:p>
              <a:r>
                <a:rPr lang="en-US" sz="1000" b="1">
                  <a:latin typeface="Times New Roman" pitchFamily="18" charset="0"/>
                </a:rPr>
                <a:t>  50 </a:t>
              </a:r>
              <a:r>
                <a:rPr lang="ar-SA" sz="1000" b="1">
                  <a:latin typeface="Times New Roman" pitchFamily="18" charset="0"/>
                  <a:cs typeface="Times New Roman" pitchFamily="18" charset="0"/>
                </a:rPr>
                <a:t>رأس</a:t>
              </a:r>
              <a:endParaRPr lang="en-US"/>
            </a:p>
          </p:txBody>
        </p:sp>
        <p:sp>
          <p:nvSpPr>
            <p:cNvPr id="83974" name="Text Box 5"/>
            <p:cNvSpPr txBox="1">
              <a:spLocks noChangeArrowheads="1"/>
            </p:cNvSpPr>
            <p:nvPr/>
          </p:nvSpPr>
          <p:spPr bwMode="auto">
            <a:xfrm>
              <a:off x="3257" y="9101"/>
              <a:ext cx="540" cy="900"/>
            </a:xfrm>
            <a:prstGeom prst="rect">
              <a:avLst/>
            </a:prstGeom>
            <a:noFill/>
            <a:ln w="9525">
              <a:noFill/>
              <a:miter lim="800000"/>
              <a:headEnd/>
              <a:tailEnd/>
            </a:ln>
          </p:spPr>
          <p:txBody>
            <a:bodyPr/>
            <a:lstStyle/>
            <a:p>
              <a:r>
                <a:rPr lang="ar-SA" sz="1000" b="1">
                  <a:latin typeface="Times New Roman" pitchFamily="18" charset="0"/>
                </a:rPr>
                <a:t>150 راس</a:t>
              </a:r>
              <a:endParaRPr lang="en-US"/>
            </a:p>
          </p:txBody>
        </p:sp>
        <p:sp>
          <p:nvSpPr>
            <p:cNvPr id="83975" name="Text Box 6"/>
            <p:cNvSpPr txBox="1">
              <a:spLocks noChangeArrowheads="1"/>
            </p:cNvSpPr>
            <p:nvPr/>
          </p:nvSpPr>
          <p:spPr bwMode="auto">
            <a:xfrm>
              <a:off x="2537" y="7301"/>
              <a:ext cx="1620" cy="360"/>
            </a:xfrm>
            <a:prstGeom prst="rect">
              <a:avLst/>
            </a:prstGeom>
            <a:noFill/>
            <a:ln w="9525">
              <a:noFill/>
              <a:miter lim="800000"/>
              <a:headEnd/>
              <a:tailEnd/>
            </a:ln>
          </p:spPr>
          <p:txBody>
            <a:bodyPr/>
            <a:lstStyle/>
            <a:p>
              <a:r>
                <a:rPr lang="ar-SA"/>
                <a:t>100 راس</a:t>
              </a:r>
              <a:endParaRPr lang="en-US"/>
            </a:p>
          </p:txBody>
        </p:sp>
        <p:sp>
          <p:nvSpPr>
            <p:cNvPr id="83976" name="Text Box 7"/>
            <p:cNvSpPr txBox="1">
              <a:spLocks noChangeArrowheads="1"/>
            </p:cNvSpPr>
            <p:nvPr/>
          </p:nvSpPr>
          <p:spPr bwMode="auto">
            <a:xfrm>
              <a:off x="5417" y="568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فقيرة</a:t>
              </a:r>
              <a:endParaRPr lang="en-US"/>
            </a:p>
          </p:txBody>
        </p:sp>
        <p:sp>
          <p:nvSpPr>
            <p:cNvPr id="83977" name="Text Box 8"/>
            <p:cNvSpPr txBox="1">
              <a:spLocks noChangeArrowheads="1"/>
            </p:cNvSpPr>
            <p:nvPr/>
          </p:nvSpPr>
          <p:spPr bwMode="auto">
            <a:xfrm>
              <a:off x="2177" y="4061"/>
              <a:ext cx="1620" cy="720"/>
            </a:xfrm>
            <a:prstGeom prst="rect">
              <a:avLst/>
            </a:prstGeom>
            <a:solidFill>
              <a:srgbClr val="C0C0C0"/>
            </a:solidFill>
            <a:ln w="9525" algn="ctr">
              <a:noFill/>
              <a:miter lim="800000"/>
              <a:headEnd/>
              <a:tailEnd/>
            </a:ln>
          </p:spPr>
          <p:txBody>
            <a:bodyPr/>
            <a:lstStyle/>
            <a:p>
              <a:pPr algn="ctr"/>
              <a:r>
                <a:rPr lang="en-US" sz="1000" b="1" i="1">
                  <a:latin typeface="Times New Roman" pitchFamily="18" charset="0"/>
                </a:rPr>
                <a:t>Actions </a:t>
              </a:r>
              <a:r>
                <a:rPr lang="en-US" sz="1000" b="1">
                  <a:latin typeface="Times New Roman" pitchFamily="18" charset="0"/>
                </a:rPr>
                <a:t> </a:t>
              </a:r>
              <a:r>
                <a:rPr lang="ar-SA" sz="1000" b="1">
                  <a:latin typeface="Times New Roman" pitchFamily="18" charset="0"/>
                  <a:cs typeface="Times New Roman" pitchFamily="18" charset="0"/>
                </a:rPr>
                <a:t>القرارات</a:t>
              </a:r>
              <a:endParaRPr lang="en-US"/>
            </a:p>
          </p:txBody>
        </p:sp>
        <p:sp>
          <p:nvSpPr>
            <p:cNvPr id="83978" name="Line 9"/>
            <p:cNvSpPr>
              <a:spLocks noChangeShapeType="1"/>
            </p:cNvSpPr>
            <p:nvPr/>
          </p:nvSpPr>
          <p:spPr bwMode="auto">
            <a:xfrm>
              <a:off x="4517" y="5501"/>
              <a:ext cx="900" cy="360"/>
            </a:xfrm>
            <a:prstGeom prst="line">
              <a:avLst/>
            </a:prstGeom>
            <a:noFill/>
            <a:ln w="9525">
              <a:solidFill>
                <a:srgbClr val="000000"/>
              </a:solidFill>
              <a:round/>
              <a:headEnd/>
              <a:tailEnd/>
            </a:ln>
          </p:spPr>
          <p:txBody>
            <a:bodyPr/>
            <a:lstStyle/>
            <a:p>
              <a:endParaRPr lang="en-US"/>
            </a:p>
          </p:txBody>
        </p:sp>
        <p:sp>
          <p:nvSpPr>
            <p:cNvPr id="83979" name="Line 10"/>
            <p:cNvSpPr>
              <a:spLocks noChangeShapeType="1"/>
            </p:cNvSpPr>
            <p:nvPr/>
          </p:nvSpPr>
          <p:spPr bwMode="auto">
            <a:xfrm flipV="1">
              <a:off x="1817" y="5501"/>
              <a:ext cx="2700" cy="2159"/>
            </a:xfrm>
            <a:prstGeom prst="line">
              <a:avLst/>
            </a:prstGeom>
            <a:noFill/>
            <a:ln w="9525">
              <a:solidFill>
                <a:srgbClr val="000000"/>
              </a:solidFill>
              <a:round/>
              <a:headEnd type="oval" w="med" len="med"/>
              <a:tailEnd type="oval" w="med" len="med"/>
            </a:ln>
          </p:spPr>
          <p:txBody>
            <a:bodyPr/>
            <a:lstStyle/>
            <a:p>
              <a:endParaRPr lang="en-US"/>
            </a:p>
          </p:txBody>
        </p:sp>
        <p:sp>
          <p:nvSpPr>
            <p:cNvPr id="83980" name="Line 11"/>
            <p:cNvSpPr>
              <a:spLocks noChangeShapeType="1"/>
            </p:cNvSpPr>
            <p:nvPr/>
          </p:nvSpPr>
          <p:spPr bwMode="auto">
            <a:xfrm flipV="1">
              <a:off x="4517" y="5141"/>
              <a:ext cx="900" cy="360"/>
            </a:xfrm>
            <a:prstGeom prst="line">
              <a:avLst/>
            </a:prstGeom>
            <a:noFill/>
            <a:ln w="9525">
              <a:solidFill>
                <a:srgbClr val="000000"/>
              </a:solidFill>
              <a:round/>
              <a:headEnd/>
              <a:tailEnd/>
            </a:ln>
          </p:spPr>
          <p:txBody>
            <a:bodyPr/>
            <a:lstStyle/>
            <a:p>
              <a:endParaRPr lang="en-US"/>
            </a:p>
          </p:txBody>
        </p:sp>
        <p:sp>
          <p:nvSpPr>
            <p:cNvPr id="83981" name="Line 12"/>
            <p:cNvSpPr>
              <a:spLocks noChangeShapeType="1"/>
            </p:cNvSpPr>
            <p:nvPr/>
          </p:nvSpPr>
          <p:spPr bwMode="auto">
            <a:xfrm>
              <a:off x="5417" y="5140"/>
              <a:ext cx="1440" cy="1"/>
            </a:xfrm>
            <a:prstGeom prst="line">
              <a:avLst/>
            </a:prstGeom>
            <a:noFill/>
            <a:ln w="9525">
              <a:solidFill>
                <a:srgbClr val="000000"/>
              </a:solidFill>
              <a:prstDash val="lgDashDot"/>
              <a:round/>
              <a:headEnd/>
              <a:tailEnd type="oval" w="med" len="med"/>
            </a:ln>
          </p:spPr>
          <p:txBody>
            <a:bodyPr/>
            <a:lstStyle/>
            <a:p>
              <a:endParaRPr lang="en-US"/>
            </a:p>
          </p:txBody>
        </p:sp>
        <p:sp>
          <p:nvSpPr>
            <p:cNvPr id="83982" name="Line 13"/>
            <p:cNvSpPr>
              <a:spLocks noChangeShapeType="1"/>
            </p:cNvSpPr>
            <p:nvPr/>
          </p:nvSpPr>
          <p:spPr bwMode="auto">
            <a:xfrm>
              <a:off x="4517" y="5500"/>
              <a:ext cx="2340" cy="1"/>
            </a:xfrm>
            <a:prstGeom prst="line">
              <a:avLst/>
            </a:prstGeom>
            <a:noFill/>
            <a:ln w="9525">
              <a:solidFill>
                <a:srgbClr val="000000"/>
              </a:solidFill>
              <a:prstDash val="dash"/>
              <a:round/>
              <a:headEnd/>
              <a:tailEnd type="oval" w="med" len="med"/>
            </a:ln>
          </p:spPr>
          <p:txBody>
            <a:bodyPr/>
            <a:lstStyle/>
            <a:p>
              <a:endParaRPr lang="en-US"/>
            </a:p>
          </p:txBody>
        </p:sp>
        <p:sp>
          <p:nvSpPr>
            <p:cNvPr id="83983" name="Line 14"/>
            <p:cNvSpPr>
              <a:spLocks noChangeShapeType="1"/>
            </p:cNvSpPr>
            <p:nvPr/>
          </p:nvSpPr>
          <p:spPr bwMode="auto">
            <a:xfrm>
              <a:off x="5417" y="5861"/>
              <a:ext cx="1440" cy="1"/>
            </a:xfrm>
            <a:prstGeom prst="line">
              <a:avLst/>
            </a:prstGeom>
            <a:noFill/>
            <a:ln w="9525" cap="rnd">
              <a:solidFill>
                <a:srgbClr val="000000"/>
              </a:solidFill>
              <a:prstDash val="sysDot"/>
              <a:round/>
              <a:headEnd/>
              <a:tailEnd type="oval" w="med" len="med"/>
            </a:ln>
          </p:spPr>
          <p:txBody>
            <a:bodyPr/>
            <a:lstStyle/>
            <a:p>
              <a:endParaRPr lang="en-US"/>
            </a:p>
          </p:txBody>
        </p:sp>
        <p:grpSp>
          <p:nvGrpSpPr>
            <p:cNvPr id="83984" name="Group 15"/>
            <p:cNvGrpSpPr>
              <a:grpSpLocks/>
            </p:cNvGrpSpPr>
            <p:nvPr/>
          </p:nvGrpSpPr>
          <p:grpSpPr bwMode="auto">
            <a:xfrm>
              <a:off x="1817" y="7301"/>
              <a:ext cx="4860" cy="3061"/>
              <a:chOff x="1817" y="7301"/>
              <a:chExt cx="4860" cy="3061"/>
            </a:xfrm>
          </p:grpSpPr>
          <p:sp>
            <p:nvSpPr>
              <p:cNvPr id="84008" name="Line 16"/>
              <p:cNvSpPr>
                <a:spLocks noChangeShapeType="1"/>
              </p:cNvSpPr>
              <p:nvPr/>
            </p:nvSpPr>
            <p:spPr bwMode="auto">
              <a:xfrm>
                <a:off x="1817" y="7660"/>
                <a:ext cx="2700" cy="1"/>
              </a:xfrm>
              <a:prstGeom prst="line">
                <a:avLst/>
              </a:prstGeom>
              <a:noFill/>
              <a:ln w="9525">
                <a:solidFill>
                  <a:srgbClr val="000000"/>
                </a:solidFill>
                <a:round/>
                <a:headEnd type="oval" w="med" len="med"/>
                <a:tailEnd type="oval" w="med" len="med"/>
              </a:ln>
            </p:spPr>
            <p:txBody>
              <a:bodyPr/>
              <a:lstStyle/>
              <a:p>
                <a:endParaRPr lang="en-US"/>
              </a:p>
            </p:txBody>
          </p:sp>
          <p:sp>
            <p:nvSpPr>
              <p:cNvPr id="84009" name="Line 17"/>
              <p:cNvSpPr>
                <a:spLocks noChangeShapeType="1"/>
              </p:cNvSpPr>
              <p:nvPr/>
            </p:nvSpPr>
            <p:spPr bwMode="auto">
              <a:xfrm flipV="1">
                <a:off x="4517" y="7301"/>
                <a:ext cx="720" cy="360"/>
              </a:xfrm>
              <a:prstGeom prst="line">
                <a:avLst/>
              </a:prstGeom>
              <a:noFill/>
              <a:ln w="9525">
                <a:solidFill>
                  <a:srgbClr val="000000"/>
                </a:solidFill>
                <a:round/>
                <a:headEnd/>
                <a:tailEnd/>
              </a:ln>
            </p:spPr>
            <p:txBody>
              <a:bodyPr/>
              <a:lstStyle/>
              <a:p>
                <a:endParaRPr lang="en-US"/>
              </a:p>
            </p:txBody>
          </p:sp>
          <p:sp>
            <p:nvSpPr>
              <p:cNvPr id="84010" name="Line 18"/>
              <p:cNvSpPr>
                <a:spLocks noChangeShapeType="1"/>
              </p:cNvSpPr>
              <p:nvPr/>
            </p:nvSpPr>
            <p:spPr bwMode="auto">
              <a:xfrm>
                <a:off x="5237" y="7301"/>
                <a:ext cx="1440" cy="1"/>
              </a:xfrm>
              <a:prstGeom prst="line">
                <a:avLst/>
              </a:prstGeom>
              <a:noFill/>
              <a:ln w="9525" cap="rnd">
                <a:solidFill>
                  <a:srgbClr val="000000"/>
                </a:solidFill>
                <a:prstDash val="sysDot"/>
                <a:round/>
                <a:headEnd/>
                <a:tailEnd type="diamond" w="med" len="med"/>
              </a:ln>
            </p:spPr>
            <p:txBody>
              <a:bodyPr/>
              <a:lstStyle/>
              <a:p>
                <a:endParaRPr lang="en-US"/>
              </a:p>
            </p:txBody>
          </p:sp>
          <p:sp>
            <p:nvSpPr>
              <p:cNvPr id="84011" name="Line 19"/>
              <p:cNvSpPr>
                <a:spLocks noChangeShapeType="1"/>
              </p:cNvSpPr>
              <p:nvPr/>
            </p:nvSpPr>
            <p:spPr bwMode="auto">
              <a:xfrm>
                <a:off x="4517" y="7661"/>
                <a:ext cx="2160" cy="1"/>
              </a:xfrm>
              <a:prstGeom prst="line">
                <a:avLst/>
              </a:prstGeom>
              <a:noFill/>
              <a:ln w="9525">
                <a:solidFill>
                  <a:srgbClr val="000000"/>
                </a:solidFill>
                <a:prstDash val="dash"/>
                <a:round/>
                <a:headEnd/>
                <a:tailEnd type="diamond" w="med" len="med"/>
              </a:ln>
            </p:spPr>
            <p:txBody>
              <a:bodyPr/>
              <a:lstStyle/>
              <a:p>
                <a:endParaRPr lang="en-US"/>
              </a:p>
            </p:txBody>
          </p:sp>
          <p:sp>
            <p:nvSpPr>
              <p:cNvPr id="84012" name="Line 20"/>
              <p:cNvSpPr>
                <a:spLocks noChangeShapeType="1"/>
              </p:cNvSpPr>
              <p:nvPr/>
            </p:nvSpPr>
            <p:spPr bwMode="auto">
              <a:xfrm>
                <a:off x="4517" y="7661"/>
                <a:ext cx="720" cy="360"/>
              </a:xfrm>
              <a:prstGeom prst="line">
                <a:avLst/>
              </a:prstGeom>
              <a:noFill/>
              <a:ln w="9525">
                <a:solidFill>
                  <a:srgbClr val="000000"/>
                </a:solidFill>
                <a:round/>
                <a:headEnd/>
                <a:tailEnd/>
              </a:ln>
            </p:spPr>
            <p:txBody>
              <a:bodyPr/>
              <a:lstStyle/>
              <a:p>
                <a:endParaRPr lang="en-US"/>
              </a:p>
            </p:txBody>
          </p:sp>
          <p:sp>
            <p:nvSpPr>
              <p:cNvPr id="84013" name="Line 21"/>
              <p:cNvSpPr>
                <a:spLocks noChangeShapeType="1"/>
              </p:cNvSpPr>
              <p:nvPr/>
            </p:nvSpPr>
            <p:spPr bwMode="auto">
              <a:xfrm>
                <a:off x="5237" y="8021"/>
                <a:ext cx="1440" cy="1"/>
              </a:xfrm>
              <a:prstGeom prst="line">
                <a:avLst/>
              </a:prstGeom>
              <a:noFill/>
              <a:ln w="9525">
                <a:solidFill>
                  <a:srgbClr val="000000"/>
                </a:solidFill>
                <a:prstDash val="lgDashDot"/>
                <a:round/>
                <a:headEnd/>
                <a:tailEnd type="diamond" w="med" len="med"/>
              </a:ln>
            </p:spPr>
            <p:txBody>
              <a:bodyPr/>
              <a:lstStyle/>
              <a:p>
                <a:endParaRPr lang="en-US"/>
              </a:p>
            </p:txBody>
          </p:sp>
          <p:sp>
            <p:nvSpPr>
              <p:cNvPr id="84014" name="Line 22"/>
              <p:cNvSpPr>
                <a:spLocks noChangeShapeType="1"/>
              </p:cNvSpPr>
              <p:nvPr/>
            </p:nvSpPr>
            <p:spPr bwMode="auto">
              <a:xfrm>
                <a:off x="1817" y="7660"/>
                <a:ext cx="2700" cy="2161"/>
              </a:xfrm>
              <a:prstGeom prst="line">
                <a:avLst/>
              </a:prstGeom>
              <a:noFill/>
              <a:ln w="9525">
                <a:solidFill>
                  <a:srgbClr val="000000"/>
                </a:solidFill>
                <a:round/>
                <a:headEnd type="oval" w="med" len="med"/>
                <a:tailEnd type="oval" w="med" len="med"/>
              </a:ln>
            </p:spPr>
            <p:txBody>
              <a:bodyPr/>
              <a:lstStyle/>
              <a:p>
                <a:endParaRPr lang="en-US"/>
              </a:p>
            </p:txBody>
          </p:sp>
          <p:sp>
            <p:nvSpPr>
              <p:cNvPr id="84015" name="Line 23"/>
              <p:cNvSpPr>
                <a:spLocks noChangeShapeType="1"/>
              </p:cNvSpPr>
              <p:nvPr/>
            </p:nvSpPr>
            <p:spPr bwMode="auto">
              <a:xfrm flipV="1">
                <a:off x="4517" y="9461"/>
                <a:ext cx="900" cy="360"/>
              </a:xfrm>
              <a:prstGeom prst="line">
                <a:avLst/>
              </a:prstGeom>
              <a:noFill/>
              <a:ln w="9525">
                <a:solidFill>
                  <a:srgbClr val="000000"/>
                </a:solidFill>
                <a:round/>
                <a:headEnd/>
                <a:tailEnd/>
              </a:ln>
            </p:spPr>
            <p:txBody>
              <a:bodyPr/>
              <a:lstStyle/>
              <a:p>
                <a:endParaRPr lang="en-US"/>
              </a:p>
            </p:txBody>
          </p:sp>
          <p:sp>
            <p:nvSpPr>
              <p:cNvPr id="84016" name="Line 24"/>
              <p:cNvSpPr>
                <a:spLocks noChangeShapeType="1"/>
              </p:cNvSpPr>
              <p:nvPr/>
            </p:nvSpPr>
            <p:spPr bwMode="auto">
              <a:xfrm>
                <a:off x="5417" y="9461"/>
                <a:ext cx="1260" cy="1"/>
              </a:xfrm>
              <a:prstGeom prst="line">
                <a:avLst/>
              </a:prstGeom>
              <a:noFill/>
              <a:ln w="9525" cap="rnd">
                <a:solidFill>
                  <a:srgbClr val="000000"/>
                </a:solidFill>
                <a:prstDash val="sysDot"/>
                <a:round/>
                <a:headEnd/>
                <a:tailEnd type="oval" w="med" len="med"/>
              </a:ln>
            </p:spPr>
            <p:txBody>
              <a:bodyPr/>
              <a:lstStyle/>
              <a:p>
                <a:endParaRPr lang="en-US"/>
              </a:p>
            </p:txBody>
          </p:sp>
          <p:sp>
            <p:nvSpPr>
              <p:cNvPr id="84017" name="Line 25"/>
              <p:cNvSpPr>
                <a:spLocks noChangeShapeType="1"/>
              </p:cNvSpPr>
              <p:nvPr/>
            </p:nvSpPr>
            <p:spPr bwMode="auto">
              <a:xfrm>
                <a:off x="4517" y="9821"/>
                <a:ext cx="2160" cy="1"/>
              </a:xfrm>
              <a:prstGeom prst="line">
                <a:avLst/>
              </a:prstGeom>
              <a:noFill/>
              <a:ln w="9525">
                <a:solidFill>
                  <a:srgbClr val="000000"/>
                </a:solidFill>
                <a:prstDash val="dash"/>
                <a:round/>
                <a:headEnd/>
                <a:tailEnd type="oval" w="med" len="med"/>
              </a:ln>
            </p:spPr>
            <p:txBody>
              <a:bodyPr/>
              <a:lstStyle/>
              <a:p>
                <a:endParaRPr lang="en-US"/>
              </a:p>
            </p:txBody>
          </p:sp>
          <p:sp>
            <p:nvSpPr>
              <p:cNvPr id="84018" name="Line 26"/>
              <p:cNvSpPr>
                <a:spLocks noChangeShapeType="1"/>
              </p:cNvSpPr>
              <p:nvPr/>
            </p:nvSpPr>
            <p:spPr bwMode="auto">
              <a:xfrm>
                <a:off x="4517" y="9821"/>
                <a:ext cx="720" cy="540"/>
              </a:xfrm>
              <a:prstGeom prst="line">
                <a:avLst/>
              </a:prstGeom>
              <a:noFill/>
              <a:ln w="9525">
                <a:solidFill>
                  <a:srgbClr val="000000"/>
                </a:solidFill>
                <a:round/>
                <a:headEnd/>
                <a:tailEnd/>
              </a:ln>
            </p:spPr>
            <p:txBody>
              <a:bodyPr/>
              <a:lstStyle/>
              <a:p>
                <a:endParaRPr lang="en-US"/>
              </a:p>
            </p:txBody>
          </p:sp>
          <p:sp>
            <p:nvSpPr>
              <p:cNvPr id="84019" name="Line 27"/>
              <p:cNvSpPr>
                <a:spLocks noChangeShapeType="1"/>
              </p:cNvSpPr>
              <p:nvPr/>
            </p:nvSpPr>
            <p:spPr bwMode="auto">
              <a:xfrm>
                <a:off x="5237" y="10361"/>
                <a:ext cx="1440" cy="1"/>
              </a:xfrm>
              <a:prstGeom prst="line">
                <a:avLst/>
              </a:prstGeom>
              <a:noFill/>
              <a:ln w="9525">
                <a:solidFill>
                  <a:srgbClr val="000000"/>
                </a:solidFill>
                <a:prstDash val="lgDashDot"/>
                <a:round/>
                <a:headEnd/>
                <a:tailEnd type="oval" w="med" len="med"/>
              </a:ln>
            </p:spPr>
            <p:txBody>
              <a:bodyPr/>
              <a:lstStyle/>
              <a:p>
                <a:endParaRPr lang="en-US"/>
              </a:p>
            </p:txBody>
          </p:sp>
        </p:grpSp>
        <p:sp>
          <p:nvSpPr>
            <p:cNvPr id="83985" name="Text Box 28"/>
            <p:cNvSpPr txBox="1">
              <a:spLocks noChangeArrowheads="1"/>
            </p:cNvSpPr>
            <p:nvPr/>
          </p:nvSpPr>
          <p:spPr bwMode="auto">
            <a:xfrm>
              <a:off x="4877" y="4061"/>
              <a:ext cx="1800" cy="540"/>
            </a:xfrm>
            <a:prstGeom prst="rect">
              <a:avLst/>
            </a:prstGeom>
            <a:solidFill>
              <a:srgbClr val="C0C0C0"/>
            </a:solidFill>
            <a:ln w="9525" algn="ctr">
              <a:noFill/>
              <a:miter lim="800000"/>
              <a:headEnd/>
              <a:tailEnd/>
            </a:ln>
          </p:spPr>
          <p:txBody>
            <a:bodyPr/>
            <a:lstStyle/>
            <a:p>
              <a:pPr algn="ctr"/>
              <a:r>
                <a:rPr lang="ar-SA" sz="1000" b="1" i="1">
                  <a:latin typeface="Times New Roman" pitchFamily="18" charset="0"/>
                  <a:cs typeface="Times New Roman" pitchFamily="18" charset="0"/>
                </a:rPr>
                <a:t>الأحداث</a:t>
              </a:r>
              <a:r>
                <a:rPr lang="en-US" sz="1000" b="1" i="1">
                  <a:latin typeface="Times New Roman" pitchFamily="18" charset="0"/>
                  <a:cs typeface="Times New Roman" pitchFamily="18" charset="0"/>
                </a:rPr>
                <a:t> </a:t>
              </a:r>
              <a:r>
                <a:rPr lang="en-US" sz="1000" b="1" i="1">
                  <a:latin typeface="Times New Roman" pitchFamily="18" charset="0"/>
                </a:rPr>
                <a:t> Events </a:t>
              </a:r>
              <a:endParaRPr lang="en-US"/>
            </a:p>
          </p:txBody>
        </p:sp>
        <p:sp>
          <p:nvSpPr>
            <p:cNvPr id="83986" name="Text Box 29"/>
            <p:cNvSpPr txBox="1">
              <a:spLocks noChangeArrowheads="1"/>
            </p:cNvSpPr>
            <p:nvPr/>
          </p:nvSpPr>
          <p:spPr bwMode="auto">
            <a:xfrm>
              <a:off x="7757" y="3881"/>
              <a:ext cx="1440" cy="1080"/>
            </a:xfrm>
            <a:prstGeom prst="rect">
              <a:avLst/>
            </a:prstGeom>
            <a:solidFill>
              <a:srgbClr val="C0C0C0"/>
            </a:solidFill>
            <a:ln w="9525" algn="ctr">
              <a:noFill/>
              <a:miter lim="800000"/>
              <a:headEnd/>
              <a:tailEnd/>
            </a:ln>
          </p:spPr>
          <p:txBody>
            <a:bodyPr/>
            <a:lstStyle/>
            <a:p>
              <a:pPr algn="ctr"/>
              <a:r>
                <a:rPr lang="ar-SA" sz="1000" b="1" i="1">
                  <a:latin typeface="Times New Roman" pitchFamily="18" charset="0"/>
                  <a:cs typeface="Times New Roman" pitchFamily="18" charset="0"/>
                </a:rPr>
                <a:t>النتائج</a:t>
              </a:r>
              <a:endParaRPr lang="en-US" sz="1000" b="1" i="1">
                <a:latin typeface="Times New Roman" pitchFamily="18" charset="0"/>
                <a:cs typeface="Times New Roman" pitchFamily="18" charset="0"/>
              </a:endParaRPr>
            </a:p>
            <a:p>
              <a:pPr algn="ctr"/>
              <a:r>
                <a:rPr lang="en-US" sz="1000" b="1" i="1">
                  <a:latin typeface="Times New Roman" pitchFamily="18" charset="0"/>
                </a:rPr>
                <a:t>Gross  Margin Consequences</a:t>
              </a:r>
              <a:endParaRPr lang="en-US"/>
            </a:p>
          </p:txBody>
        </p:sp>
        <p:sp>
          <p:nvSpPr>
            <p:cNvPr id="83987" name="Text Box 30"/>
            <p:cNvSpPr txBox="1">
              <a:spLocks noChangeArrowheads="1"/>
            </p:cNvSpPr>
            <p:nvPr/>
          </p:nvSpPr>
          <p:spPr bwMode="auto">
            <a:xfrm>
              <a:off x="7577" y="496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1500 </a:t>
              </a:r>
              <a:r>
                <a:rPr lang="ar-SA" sz="1200">
                  <a:latin typeface="Times New Roman" pitchFamily="18" charset="0"/>
                  <a:cs typeface="Times New Roman" pitchFamily="18" charset="0"/>
                </a:rPr>
                <a:t>ريال</a:t>
              </a:r>
              <a:endParaRPr lang="en-US"/>
            </a:p>
          </p:txBody>
        </p:sp>
        <p:sp>
          <p:nvSpPr>
            <p:cNvPr id="83988" name="Text Box 31"/>
            <p:cNvSpPr txBox="1">
              <a:spLocks noChangeArrowheads="1"/>
            </p:cNvSpPr>
            <p:nvPr/>
          </p:nvSpPr>
          <p:spPr bwMode="auto">
            <a:xfrm>
              <a:off x="2177" y="11261"/>
              <a:ext cx="7380" cy="360"/>
            </a:xfrm>
            <a:prstGeom prst="rect">
              <a:avLst/>
            </a:prstGeom>
            <a:noFill/>
            <a:ln w="9525" algn="ctr">
              <a:noFill/>
              <a:miter lim="800000"/>
              <a:headEnd/>
              <a:tailEnd/>
            </a:ln>
          </p:spPr>
          <p:txBody>
            <a:bodyPr/>
            <a:lstStyle/>
            <a:p>
              <a:pPr algn="ctr"/>
              <a:r>
                <a:rPr lang="ar-SA" sz="1100" b="1">
                  <a:latin typeface="Times New Roman" pitchFamily="18" charset="0"/>
                  <a:cs typeface="Times New Roman" pitchFamily="18" charset="0"/>
                </a:rPr>
                <a:t>شجرة إتخاذ القرارلثلاث قرارات وثلاثة أحداث وثلاثة إحتمالات في حالة عدم التأكد من حجم الناتج</a:t>
              </a:r>
              <a:endParaRPr lang="en-US"/>
            </a:p>
          </p:txBody>
        </p:sp>
        <p:sp>
          <p:nvSpPr>
            <p:cNvPr id="83989" name="Oval 32"/>
            <p:cNvSpPr>
              <a:spLocks noChangeArrowheads="1"/>
            </p:cNvSpPr>
            <p:nvPr/>
          </p:nvSpPr>
          <p:spPr bwMode="auto">
            <a:xfrm>
              <a:off x="4517" y="7481"/>
              <a:ext cx="360" cy="360"/>
            </a:xfrm>
            <a:prstGeom prst="ellipse">
              <a:avLst/>
            </a:prstGeom>
            <a:solidFill>
              <a:srgbClr val="FFFFFF"/>
            </a:solidFill>
            <a:ln w="9525">
              <a:solidFill>
                <a:srgbClr val="000000"/>
              </a:solidFill>
              <a:round/>
              <a:headEnd/>
              <a:tailEnd/>
            </a:ln>
          </p:spPr>
          <p:txBody>
            <a:bodyPr/>
            <a:lstStyle/>
            <a:p>
              <a:endParaRPr lang="ar-SA"/>
            </a:p>
          </p:txBody>
        </p:sp>
        <p:sp>
          <p:nvSpPr>
            <p:cNvPr id="83990" name="Oval 33"/>
            <p:cNvSpPr>
              <a:spLocks noChangeArrowheads="1"/>
            </p:cNvSpPr>
            <p:nvPr/>
          </p:nvSpPr>
          <p:spPr bwMode="auto">
            <a:xfrm>
              <a:off x="4517" y="5321"/>
              <a:ext cx="360" cy="360"/>
            </a:xfrm>
            <a:prstGeom prst="ellipse">
              <a:avLst/>
            </a:prstGeom>
            <a:solidFill>
              <a:srgbClr val="FFFFFF"/>
            </a:solidFill>
            <a:ln w="9525">
              <a:solidFill>
                <a:srgbClr val="000000"/>
              </a:solidFill>
              <a:round/>
              <a:headEnd/>
              <a:tailEnd/>
            </a:ln>
          </p:spPr>
          <p:txBody>
            <a:bodyPr/>
            <a:lstStyle/>
            <a:p>
              <a:endParaRPr lang="ar-SA"/>
            </a:p>
          </p:txBody>
        </p:sp>
        <p:sp>
          <p:nvSpPr>
            <p:cNvPr id="83991" name="Text Box 34"/>
            <p:cNvSpPr txBox="1">
              <a:spLocks noChangeArrowheads="1"/>
            </p:cNvSpPr>
            <p:nvPr/>
          </p:nvSpPr>
          <p:spPr bwMode="auto">
            <a:xfrm>
              <a:off x="5417" y="532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متوسطة</a:t>
              </a:r>
              <a:endParaRPr lang="en-US"/>
            </a:p>
          </p:txBody>
        </p:sp>
        <p:sp>
          <p:nvSpPr>
            <p:cNvPr id="83992" name="Text Box 35"/>
            <p:cNvSpPr txBox="1">
              <a:spLocks noChangeArrowheads="1"/>
            </p:cNvSpPr>
            <p:nvPr/>
          </p:nvSpPr>
          <p:spPr bwMode="auto">
            <a:xfrm>
              <a:off x="5417" y="496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جيدة</a:t>
              </a:r>
              <a:endParaRPr lang="en-US"/>
            </a:p>
          </p:txBody>
        </p:sp>
        <p:sp>
          <p:nvSpPr>
            <p:cNvPr id="83993" name="Text Box 36"/>
            <p:cNvSpPr txBox="1">
              <a:spLocks noChangeArrowheads="1"/>
            </p:cNvSpPr>
            <p:nvPr/>
          </p:nvSpPr>
          <p:spPr bwMode="auto">
            <a:xfrm>
              <a:off x="7577" y="532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2000 </a:t>
              </a:r>
              <a:r>
                <a:rPr lang="ar-SA" sz="1200">
                  <a:latin typeface="Times New Roman" pitchFamily="18" charset="0"/>
                  <a:cs typeface="Times New Roman" pitchFamily="18" charset="0"/>
                </a:rPr>
                <a:t>ريال</a:t>
              </a:r>
              <a:endParaRPr lang="en-US"/>
            </a:p>
          </p:txBody>
        </p:sp>
        <p:sp>
          <p:nvSpPr>
            <p:cNvPr id="83994" name="Text Box 37"/>
            <p:cNvSpPr txBox="1">
              <a:spLocks noChangeArrowheads="1"/>
            </p:cNvSpPr>
            <p:nvPr/>
          </p:nvSpPr>
          <p:spPr bwMode="auto">
            <a:xfrm>
              <a:off x="7577" y="5681"/>
              <a:ext cx="1260" cy="360"/>
            </a:xfrm>
            <a:prstGeom prst="rect">
              <a:avLst/>
            </a:prstGeom>
            <a:noFill/>
            <a:ln w="9525" algn="ctr">
              <a:noFill/>
              <a:miter lim="800000"/>
              <a:headEnd/>
              <a:tailEnd/>
            </a:ln>
          </p:spPr>
          <p:txBody>
            <a:bodyPr/>
            <a:lstStyle/>
            <a:p>
              <a:pPr algn="r" rtl="1"/>
              <a:r>
                <a:rPr lang="en-US" sz="1200">
                  <a:latin typeface="Times New Roman" pitchFamily="18" charset="0"/>
                </a:rPr>
                <a:t>10</a:t>
              </a:r>
              <a:r>
                <a:rPr lang="en-US" sz="1200">
                  <a:latin typeface="Times New Roman" pitchFamily="18" charset="0"/>
                  <a:cs typeface="Times New Roman" pitchFamily="18" charset="0"/>
                </a:rPr>
                <a:t>00 </a:t>
              </a:r>
              <a:r>
                <a:rPr lang="ar-SA" sz="1200">
                  <a:latin typeface="Times New Roman" pitchFamily="18" charset="0"/>
                  <a:cs typeface="Times New Roman" pitchFamily="18" charset="0"/>
                </a:rPr>
                <a:t>ريال</a:t>
              </a:r>
              <a:endParaRPr lang="en-US"/>
            </a:p>
          </p:txBody>
        </p:sp>
        <p:sp>
          <p:nvSpPr>
            <p:cNvPr id="83995" name="Text Box 38"/>
            <p:cNvSpPr txBox="1">
              <a:spLocks noChangeArrowheads="1"/>
            </p:cNvSpPr>
            <p:nvPr/>
          </p:nvSpPr>
          <p:spPr bwMode="auto">
            <a:xfrm>
              <a:off x="5417" y="712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جيدة</a:t>
              </a:r>
              <a:endParaRPr lang="en-US"/>
            </a:p>
          </p:txBody>
        </p:sp>
        <p:sp>
          <p:nvSpPr>
            <p:cNvPr id="83996" name="Text Box 39"/>
            <p:cNvSpPr txBox="1">
              <a:spLocks noChangeArrowheads="1"/>
            </p:cNvSpPr>
            <p:nvPr/>
          </p:nvSpPr>
          <p:spPr bwMode="auto">
            <a:xfrm>
              <a:off x="5417" y="748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متوسطة</a:t>
              </a:r>
              <a:endParaRPr lang="en-US"/>
            </a:p>
          </p:txBody>
        </p:sp>
        <p:sp>
          <p:nvSpPr>
            <p:cNvPr id="83997" name="Text Box 40"/>
            <p:cNvSpPr txBox="1">
              <a:spLocks noChangeArrowheads="1"/>
            </p:cNvSpPr>
            <p:nvPr/>
          </p:nvSpPr>
          <p:spPr bwMode="auto">
            <a:xfrm>
              <a:off x="5417" y="784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فقيرة</a:t>
              </a:r>
              <a:endParaRPr lang="en-US"/>
            </a:p>
          </p:txBody>
        </p:sp>
        <p:sp>
          <p:nvSpPr>
            <p:cNvPr id="83998" name="Text Box 41"/>
            <p:cNvSpPr txBox="1">
              <a:spLocks noChangeArrowheads="1"/>
            </p:cNvSpPr>
            <p:nvPr/>
          </p:nvSpPr>
          <p:spPr bwMode="auto">
            <a:xfrm>
              <a:off x="7577" y="712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3000 </a:t>
              </a:r>
              <a:r>
                <a:rPr lang="ar-SA" sz="1200">
                  <a:latin typeface="Times New Roman" pitchFamily="18" charset="0"/>
                  <a:cs typeface="Times New Roman" pitchFamily="18" charset="0"/>
                </a:rPr>
                <a:t>ريال</a:t>
              </a:r>
              <a:endParaRPr lang="en-US"/>
            </a:p>
          </p:txBody>
        </p:sp>
        <p:sp>
          <p:nvSpPr>
            <p:cNvPr id="83999" name="Text Box 42"/>
            <p:cNvSpPr txBox="1">
              <a:spLocks noChangeArrowheads="1"/>
            </p:cNvSpPr>
            <p:nvPr/>
          </p:nvSpPr>
          <p:spPr bwMode="auto">
            <a:xfrm>
              <a:off x="7577" y="748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2500 </a:t>
              </a:r>
              <a:r>
                <a:rPr lang="ar-SA" sz="1200">
                  <a:latin typeface="Times New Roman" pitchFamily="18" charset="0"/>
                  <a:cs typeface="Times New Roman" pitchFamily="18" charset="0"/>
                </a:rPr>
                <a:t>ريال</a:t>
              </a:r>
              <a:endParaRPr lang="en-US"/>
            </a:p>
          </p:txBody>
        </p:sp>
        <p:sp>
          <p:nvSpPr>
            <p:cNvPr id="84000" name="Text Box 43"/>
            <p:cNvSpPr txBox="1">
              <a:spLocks noChangeArrowheads="1"/>
            </p:cNvSpPr>
            <p:nvPr/>
          </p:nvSpPr>
          <p:spPr bwMode="auto">
            <a:xfrm>
              <a:off x="7577" y="784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-500 </a:t>
              </a:r>
              <a:r>
                <a:rPr lang="ar-SA" sz="1200">
                  <a:latin typeface="Times New Roman" pitchFamily="18" charset="0"/>
                  <a:cs typeface="Times New Roman" pitchFamily="18" charset="0"/>
                </a:rPr>
                <a:t>ريال</a:t>
              </a:r>
              <a:endParaRPr lang="en-US"/>
            </a:p>
          </p:txBody>
        </p:sp>
        <p:sp>
          <p:nvSpPr>
            <p:cNvPr id="84001" name="Oval 44"/>
            <p:cNvSpPr>
              <a:spLocks noChangeArrowheads="1"/>
            </p:cNvSpPr>
            <p:nvPr/>
          </p:nvSpPr>
          <p:spPr bwMode="auto">
            <a:xfrm>
              <a:off x="4517" y="9641"/>
              <a:ext cx="360" cy="360"/>
            </a:xfrm>
            <a:prstGeom prst="ellipse">
              <a:avLst/>
            </a:prstGeom>
            <a:solidFill>
              <a:srgbClr val="FFFFFF"/>
            </a:solidFill>
            <a:ln w="9525">
              <a:solidFill>
                <a:srgbClr val="000000"/>
              </a:solidFill>
              <a:round/>
              <a:headEnd/>
              <a:tailEnd/>
            </a:ln>
          </p:spPr>
          <p:txBody>
            <a:bodyPr/>
            <a:lstStyle/>
            <a:p>
              <a:endParaRPr lang="ar-SA"/>
            </a:p>
          </p:txBody>
        </p:sp>
        <p:sp>
          <p:nvSpPr>
            <p:cNvPr id="84002" name="Text Box 45"/>
            <p:cNvSpPr txBox="1">
              <a:spLocks noChangeArrowheads="1"/>
            </p:cNvSpPr>
            <p:nvPr/>
          </p:nvSpPr>
          <p:spPr bwMode="auto">
            <a:xfrm>
              <a:off x="5417" y="928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جيدة</a:t>
              </a:r>
              <a:endParaRPr lang="en-US"/>
            </a:p>
          </p:txBody>
        </p:sp>
        <p:sp>
          <p:nvSpPr>
            <p:cNvPr id="84003" name="Text Box 46"/>
            <p:cNvSpPr txBox="1">
              <a:spLocks noChangeArrowheads="1"/>
            </p:cNvSpPr>
            <p:nvPr/>
          </p:nvSpPr>
          <p:spPr bwMode="auto">
            <a:xfrm>
              <a:off x="5417" y="964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متوسطة</a:t>
              </a:r>
              <a:endParaRPr lang="en-US"/>
            </a:p>
          </p:txBody>
        </p:sp>
        <p:sp>
          <p:nvSpPr>
            <p:cNvPr id="84004" name="Text Box 47"/>
            <p:cNvSpPr txBox="1">
              <a:spLocks noChangeArrowheads="1"/>
            </p:cNvSpPr>
            <p:nvPr/>
          </p:nvSpPr>
          <p:spPr bwMode="auto">
            <a:xfrm>
              <a:off x="5417" y="10181"/>
              <a:ext cx="1080" cy="360"/>
            </a:xfrm>
            <a:prstGeom prst="rect">
              <a:avLst/>
            </a:prstGeom>
            <a:noFill/>
            <a:ln w="9525" algn="ctr">
              <a:noFill/>
              <a:miter lim="800000"/>
              <a:headEnd/>
              <a:tailEnd/>
            </a:ln>
          </p:spPr>
          <p:txBody>
            <a:bodyPr/>
            <a:lstStyle/>
            <a:p>
              <a:r>
                <a:rPr lang="ar-SA" sz="800">
                  <a:latin typeface="Times New Roman" pitchFamily="18" charset="0"/>
                  <a:cs typeface="Times New Roman" pitchFamily="18" charset="0"/>
                </a:rPr>
                <a:t>أمطار فقيرة</a:t>
              </a:r>
              <a:endParaRPr lang="en-US"/>
            </a:p>
          </p:txBody>
        </p:sp>
        <p:sp>
          <p:nvSpPr>
            <p:cNvPr id="84005" name="Text Box 48"/>
            <p:cNvSpPr txBox="1">
              <a:spLocks noChangeArrowheads="1"/>
            </p:cNvSpPr>
            <p:nvPr/>
          </p:nvSpPr>
          <p:spPr bwMode="auto">
            <a:xfrm>
              <a:off x="7577" y="928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4500 </a:t>
              </a:r>
              <a:r>
                <a:rPr lang="ar-SA" sz="1200">
                  <a:latin typeface="Times New Roman" pitchFamily="18" charset="0"/>
                  <a:cs typeface="Times New Roman" pitchFamily="18" charset="0"/>
                </a:rPr>
                <a:t>ريال</a:t>
              </a:r>
              <a:endParaRPr lang="en-US"/>
            </a:p>
          </p:txBody>
        </p:sp>
        <p:sp>
          <p:nvSpPr>
            <p:cNvPr id="84006" name="Text Box 49"/>
            <p:cNvSpPr txBox="1">
              <a:spLocks noChangeArrowheads="1"/>
            </p:cNvSpPr>
            <p:nvPr/>
          </p:nvSpPr>
          <p:spPr bwMode="auto">
            <a:xfrm>
              <a:off x="7577" y="9641"/>
              <a:ext cx="126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3000 </a:t>
              </a:r>
              <a:r>
                <a:rPr lang="ar-SA" sz="1200">
                  <a:latin typeface="Times New Roman" pitchFamily="18" charset="0"/>
                  <a:cs typeface="Times New Roman" pitchFamily="18" charset="0"/>
                </a:rPr>
                <a:t>ريال</a:t>
              </a:r>
              <a:endParaRPr lang="en-US"/>
            </a:p>
          </p:txBody>
        </p:sp>
        <p:sp>
          <p:nvSpPr>
            <p:cNvPr id="84007" name="Text Box 50"/>
            <p:cNvSpPr txBox="1">
              <a:spLocks noChangeArrowheads="1"/>
            </p:cNvSpPr>
            <p:nvPr/>
          </p:nvSpPr>
          <p:spPr bwMode="auto">
            <a:xfrm>
              <a:off x="7397" y="10181"/>
              <a:ext cx="1440" cy="360"/>
            </a:xfrm>
            <a:prstGeom prst="rect">
              <a:avLst/>
            </a:prstGeom>
            <a:noFill/>
            <a:ln w="9525" algn="ctr">
              <a:noFill/>
              <a:miter lim="800000"/>
              <a:headEnd/>
              <a:tailEnd/>
            </a:ln>
          </p:spPr>
          <p:txBody>
            <a:bodyPr/>
            <a:lstStyle/>
            <a:p>
              <a:pPr algn="r" rtl="1"/>
              <a:r>
                <a:rPr lang="en-US" sz="1200">
                  <a:latin typeface="Times New Roman" pitchFamily="18" charset="0"/>
                  <a:cs typeface="Times New Roman" pitchFamily="18" charset="0"/>
                </a:rPr>
                <a:t>-1000 </a:t>
              </a:r>
              <a:r>
                <a:rPr lang="ar-SA" sz="1200">
                  <a:latin typeface="Times New Roman" pitchFamily="18" charset="0"/>
                  <a:cs typeface="Times New Roman" pitchFamily="18" charset="0"/>
                </a:rPr>
                <a:t>ريال</a:t>
              </a:r>
              <a:endParaRPr lang="en-US"/>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00C4FFAA-56F0-4991-95DE-DB469B6E8E99}" type="slidenum">
              <a:rPr lang="en-US"/>
              <a:pPr>
                <a:defRPr/>
              </a:pPr>
              <a:t>76</a:t>
            </a:fld>
            <a:endParaRPr lang="en-US"/>
          </a:p>
        </p:txBody>
      </p:sp>
      <p:sp>
        <p:nvSpPr>
          <p:cNvPr id="63078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sp>
        <p:nvSpPr>
          <p:cNvPr id="84996"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b="1" smtClean="0"/>
              <a:t>1. قاعدة تعظيم أكبر عائد ممكن</a:t>
            </a:r>
            <a:r>
              <a:rPr lang="en-US" sz="2300" b="1" smtClean="0">
                <a:cs typeface="Arial" charset="0"/>
              </a:rPr>
              <a:t> </a:t>
            </a:r>
            <a:r>
              <a:rPr lang="ar-SA" sz="2300" b="1" smtClean="0"/>
              <a:t> </a:t>
            </a:r>
            <a:r>
              <a:rPr lang="en-US" sz="2300" b="1" i="1" smtClean="0">
                <a:cs typeface="Arial" charset="0"/>
              </a:rPr>
              <a:t>Max</a:t>
            </a:r>
            <a:r>
              <a:rPr lang="ar-SA" sz="2300" b="1" i="1" smtClean="0"/>
              <a:t>-</a:t>
            </a:r>
            <a:r>
              <a:rPr lang="en-US" sz="2300" b="1" i="1" smtClean="0">
                <a:cs typeface="Arial" charset="0"/>
              </a:rPr>
              <a:t>maxi</a:t>
            </a:r>
            <a:r>
              <a:rPr lang="ar-SA" sz="2300" b="1" smtClean="0"/>
              <a:t> (أفضل –الأفضل)</a:t>
            </a:r>
            <a:endParaRPr lang="ar-SA" sz="2300" smtClean="0"/>
          </a:p>
          <a:p>
            <a:pPr marL="623888" indent="-514350" algn="r" rtl="1">
              <a:buFont typeface="Wingdings 3" pitchFamily="18" charset="2"/>
              <a:buNone/>
            </a:pPr>
            <a:r>
              <a:rPr lang="ar-SA" sz="2300" smtClean="0"/>
              <a:t>نجد أن أكبر عائد متوقع من القرار بإضافة 50 راس هو 2000 ريال ومن القرار باضافة 100 رأس هو 3000 ريال ومن القرار باضافة 150 رأس هو 4500 وبذلك يكون القرار الذي يناسب هذه القاعدة ((محبي المخاطرة)) هو إضافة 150 رأس للوحدة الرعوية.</a:t>
            </a:r>
            <a:endParaRPr lang="ar-SA" sz="2300" b="1" smtClean="0"/>
          </a:p>
          <a:p>
            <a:pPr marL="623888" indent="-514350" algn="r" rtl="1">
              <a:buFont typeface="Wingdings 3" pitchFamily="18" charset="2"/>
              <a:buNone/>
            </a:pPr>
            <a:r>
              <a:rPr lang="ar-SA" sz="2300" b="1" smtClean="0"/>
              <a:t>2. قاعدة تعظيم أكبر عائد من أقل الإحتمالات</a:t>
            </a:r>
            <a:r>
              <a:rPr lang="en-US" sz="2300" b="1" smtClean="0">
                <a:cs typeface="Arial" charset="0"/>
              </a:rPr>
              <a:t> </a:t>
            </a:r>
            <a:r>
              <a:rPr lang="ar-SA" sz="2300" b="1" smtClean="0"/>
              <a:t> </a:t>
            </a:r>
            <a:r>
              <a:rPr lang="en-US" sz="2300" b="1" i="1" smtClean="0">
                <a:cs typeface="Arial" charset="0"/>
              </a:rPr>
              <a:t>Max</a:t>
            </a:r>
            <a:r>
              <a:rPr lang="ar-SA" sz="2300" b="1" i="1" smtClean="0"/>
              <a:t>-</a:t>
            </a:r>
            <a:r>
              <a:rPr lang="en-US" sz="2300" b="1" i="1" smtClean="0">
                <a:cs typeface="Arial" charset="0"/>
              </a:rPr>
              <a:t>mini</a:t>
            </a:r>
            <a:r>
              <a:rPr lang="ar-SA" sz="2300" smtClean="0"/>
              <a:t> المعيار المتشائم (أكبر-الأقل)</a:t>
            </a:r>
          </a:p>
          <a:p>
            <a:pPr marL="623888" indent="-514350" algn="r" rtl="1">
              <a:buFont typeface="Wingdings 3" pitchFamily="18" charset="2"/>
              <a:buNone/>
            </a:pPr>
            <a:r>
              <a:rPr lang="ar-SA" sz="2300" smtClean="0"/>
              <a:t>نجد أن أقل عائد متوقع من القرار بإضافة 50 راس هو 1000 ريال ومن القرار باضافة 100 رأس هو خسارة  500 ريال ومن القرار باضافة 150 رأس هو خسارة 1000 ريال، وبذلك يكون القرار الذي يناسب هذه القاعدة ((متجنبي المخاطرة)) هو إضافة 50 رأس للوحدة الرعوية.</a:t>
            </a:r>
            <a:endParaRPr lang="en-US" sz="2300" smtClean="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a:defRPr/>
            </a:pPr>
            <a:fld id="{2D65E845-581C-4BBF-B00E-EA2AC4F98DBB}" type="slidenum">
              <a:rPr lang="en-US"/>
              <a:pPr>
                <a:defRPr/>
              </a:pPr>
              <a:t>77</a:t>
            </a:fld>
            <a:endParaRPr lang="en-US"/>
          </a:p>
        </p:txBody>
      </p:sp>
      <p:sp>
        <p:nvSpPr>
          <p:cNvPr id="63283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sp>
        <p:nvSpPr>
          <p:cNvPr id="1031"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b="1" dirty="0" smtClean="0"/>
              <a:t>3. قاعدة تعظيم القيمة المتوقعة النقدية:</a:t>
            </a:r>
            <a:endParaRPr lang="ar-SA" sz="2300" dirty="0" smtClean="0"/>
          </a:p>
          <a:p>
            <a:pPr marL="623888" indent="-514350" algn="r" rtl="1">
              <a:buFont typeface="Wingdings 3" pitchFamily="18" charset="2"/>
              <a:buNone/>
            </a:pPr>
            <a:r>
              <a:rPr lang="ar-SA" sz="2300" dirty="0" smtClean="0"/>
              <a:t>القيمة المتوقعة النقدية للقرار (اضافة 50 رأس)=</a:t>
            </a:r>
          </a:p>
          <a:p>
            <a:pPr marL="623888" indent="-514350" algn="r" rtl="1">
              <a:buFont typeface="Wingdings 3" pitchFamily="18" charset="2"/>
              <a:buNone/>
            </a:pPr>
            <a:endParaRPr lang="ar-SA" sz="2300" dirty="0" smtClean="0"/>
          </a:p>
          <a:p>
            <a:pPr marL="623888" indent="-514350" algn="r" rtl="1">
              <a:buFont typeface="Wingdings 3" pitchFamily="18" charset="2"/>
              <a:buNone/>
            </a:pPr>
            <a:r>
              <a:rPr lang="ar-SA" sz="2300" dirty="0" smtClean="0"/>
              <a:t>القيمة المتوقعة النقدية للقرار (اضافة 100 رأس)=</a:t>
            </a:r>
          </a:p>
          <a:p>
            <a:pPr marL="623888" indent="-514350" algn="r" rtl="1">
              <a:buFont typeface="Wingdings 3" pitchFamily="18" charset="2"/>
              <a:buNone/>
            </a:pPr>
            <a:endParaRPr lang="ar-SA" sz="2300" dirty="0" smtClean="0"/>
          </a:p>
          <a:p>
            <a:pPr marL="623888" indent="-514350" algn="r" rtl="1">
              <a:buFont typeface="Wingdings 3" pitchFamily="18" charset="2"/>
              <a:buNone/>
            </a:pPr>
            <a:r>
              <a:rPr lang="ar-SA" sz="2300" dirty="0" smtClean="0"/>
              <a:t>القيمة المتوقعة النقدية للقرار (اضافة 150 رأس)=</a:t>
            </a:r>
          </a:p>
          <a:p>
            <a:pPr marL="623888" indent="-514350" algn="r" rtl="1">
              <a:buFont typeface="Wingdings 3" pitchFamily="18" charset="2"/>
              <a:buNone/>
            </a:pPr>
            <a:endParaRPr lang="ar-SA" sz="2300" dirty="0" smtClean="0"/>
          </a:p>
          <a:p>
            <a:pPr marL="623888" indent="-514350" algn="r" rtl="1">
              <a:buFont typeface="Wingdings 3" pitchFamily="18" charset="2"/>
              <a:buNone/>
            </a:pPr>
            <a:endParaRPr lang="ar-SA" sz="2300" dirty="0" smtClean="0"/>
          </a:p>
          <a:p>
            <a:pPr marL="623888" indent="-514350" algn="r" rtl="1">
              <a:buFont typeface="Wingdings 3" pitchFamily="18" charset="2"/>
              <a:buNone/>
            </a:pPr>
            <a:r>
              <a:rPr lang="ar-SA" sz="2300" dirty="0" smtClean="0"/>
              <a:t>وبذلك يكون القرار هو اضافة 150 رأس لأنه يعطي قيمة متوقعة نقدية 1700 ريال أكبر من القيمة المتوقعة النقدية للقرارين الآخرين.</a:t>
            </a:r>
            <a:endParaRPr lang="en-US" sz="2300" dirty="0" smtClean="0">
              <a:cs typeface="Arial" charset="0"/>
            </a:endParaRPr>
          </a:p>
        </p:txBody>
      </p:sp>
      <p:sp>
        <p:nvSpPr>
          <p:cNvPr id="1032" name="Rectangle 5"/>
          <p:cNvSpPr>
            <a:spLocks noChangeArrowheads="1"/>
          </p:cNvSpPr>
          <p:nvPr/>
        </p:nvSpPr>
        <p:spPr bwMode="auto">
          <a:xfrm>
            <a:off x="0" y="3303588"/>
            <a:ext cx="9144000" cy="0"/>
          </a:xfrm>
          <a:prstGeom prst="rect">
            <a:avLst/>
          </a:prstGeom>
          <a:noFill/>
          <a:ln w="9525">
            <a:noFill/>
            <a:miter lim="800000"/>
            <a:headEnd/>
            <a:tailEnd/>
          </a:ln>
        </p:spPr>
        <p:txBody>
          <a:bodyPr wrap="none" anchor="ctr">
            <a:spAutoFit/>
          </a:bodyPr>
          <a:lstStyle/>
          <a:p>
            <a:endParaRPr lang="ar-SA"/>
          </a:p>
        </p:txBody>
      </p:sp>
      <p:graphicFrame>
        <p:nvGraphicFramePr>
          <p:cNvPr id="1026" name="Object 4"/>
          <p:cNvGraphicFramePr>
            <a:graphicFrameLocks noChangeAspect="1"/>
          </p:cNvGraphicFramePr>
          <p:nvPr/>
        </p:nvGraphicFramePr>
        <p:xfrm>
          <a:off x="1600200" y="2286000"/>
          <a:ext cx="5029200" cy="368300"/>
        </p:xfrm>
        <a:graphic>
          <a:graphicData uri="http://schemas.openxmlformats.org/presentationml/2006/ole">
            <mc:AlternateContent xmlns:mc="http://schemas.openxmlformats.org/markup-compatibility/2006">
              <mc:Choice xmlns:v="urn:schemas-microsoft-com:vml" Requires="v">
                <p:oleObj spid="_x0000_s1260" name="Equation" r:id="rId4" imgW="2616200" imgH="177800" progId="Equation.3">
                  <p:embed/>
                </p:oleObj>
              </mc:Choice>
              <mc:Fallback>
                <p:oleObj name="Equation" r:id="rId4" imgW="2616200" imgH="177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50292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7"/>
          <p:cNvSpPr>
            <a:spLocks noChangeArrowheads="1"/>
          </p:cNvSpPr>
          <p:nvPr/>
        </p:nvSpPr>
        <p:spPr bwMode="auto">
          <a:xfrm>
            <a:off x="0" y="3303588"/>
            <a:ext cx="9144000" cy="0"/>
          </a:xfrm>
          <a:prstGeom prst="rect">
            <a:avLst/>
          </a:prstGeom>
          <a:noFill/>
          <a:ln w="9525">
            <a:noFill/>
            <a:miter lim="800000"/>
            <a:headEnd/>
            <a:tailEnd/>
          </a:ln>
        </p:spPr>
        <p:txBody>
          <a:bodyPr wrap="none" anchor="ctr">
            <a:spAutoFit/>
          </a:bodyPr>
          <a:lstStyle/>
          <a:p>
            <a:endParaRPr lang="ar-SA"/>
          </a:p>
        </p:txBody>
      </p:sp>
      <p:graphicFrame>
        <p:nvGraphicFramePr>
          <p:cNvPr id="1027" name="Object 6"/>
          <p:cNvGraphicFramePr>
            <a:graphicFrameLocks noChangeAspect="1"/>
          </p:cNvGraphicFramePr>
          <p:nvPr/>
        </p:nvGraphicFramePr>
        <p:xfrm>
          <a:off x="1752600" y="3124200"/>
          <a:ext cx="4267200" cy="304800"/>
        </p:xfrm>
        <a:graphic>
          <a:graphicData uri="http://schemas.openxmlformats.org/presentationml/2006/ole">
            <mc:AlternateContent xmlns:mc="http://schemas.openxmlformats.org/markup-compatibility/2006">
              <mc:Choice xmlns:v="urn:schemas-microsoft-com:vml" Requires="v">
                <p:oleObj spid="_x0000_s1261" name="Equation" r:id="rId6" imgW="2565400" imgH="177800" progId="Equation.3">
                  <p:embed/>
                </p:oleObj>
              </mc:Choice>
              <mc:Fallback>
                <p:oleObj name="Equation" r:id="rId6" imgW="2565400" imgH="177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124200"/>
                        <a:ext cx="4267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9"/>
          <p:cNvSpPr>
            <a:spLocks noChangeArrowheads="1"/>
          </p:cNvSpPr>
          <p:nvPr/>
        </p:nvSpPr>
        <p:spPr bwMode="auto">
          <a:xfrm flipV="1">
            <a:off x="1447800" y="3124200"/>
            <a:ext cx="4114800" cy="381000"/>
          </a:xfrm>
          <a:prstGeom prst="rect">
            <a:avLst/>
          </a:prstGeom>
          <a:noFill/>
          <a:ln w="9525">
            <a:noFill/>
            <a:miter lim="800000"/>
            <a:headEnd/>
            <a:tailEnd/>
          </a:ln>
        </p:spPr>
        <p:txBody>
          <a:bodyPr anchor="ctr">
            <a:spAutoFit/>
          </a:bodyPr>
          <a:lstStyle/>
          <a:p>
            <a:endParaRPr lang="ar-SA"/>
          </a:p>
        </p:txBody>
      </p:sp>
      <p:graphicFrame>
        <p:nvGraphicFramePr>
          <p:cNvPr id="1028" name="Object 8"/>
          <p:cNvGraphicFramePr>
            <a:graphicFrameLocks noChangeAspect="1"/>
          </p:cNvGraphicFramePr>
          <p:nvPr/>
        </p:nvGraphicFramePr>
        <p:xfrm>
          <a:off x="1295400" y="3962400"/>
          <a:ext cx="5257800" cy="334963"/>
        </p:xfrm>
        <a:graphic>
          <a:graphicData uri="http://schemas.openxmlformats.org/presentationml/2006/ole">
            <mc:AlternateContent xmlns:mc="http://schemas.openxmlformats.org/markup-compatibility/2006">
              <mc:Choice xmlns:v="urn:schemas-microsoft-com:vml" Requires="v">
                <p:oleObj spid="_x0000_s1262" name="Equation" r:id="rId8" imgW="2628900" imgH="177800" progId="Equation.3">
                  <p:embed/>
                </p:oleObj>
              </mc:Choice>
              <mc:Fallback>
                <p:oleObj name="Equation" r:id="rId8" imgW="2628900" imgH="177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962400"/>
                        <a:ext cx="5257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536D51F-679E-4316-88BA-398D0371FBB1}" type="slidenum">
              <a:rPr lang="en-US"/>
              <a:pPr>
                <a:defRPr/>
              </a:pPr>
              <a:t>78</a:t>
            </a:fld>
            <a:endParaRPr lang="en-US"/>
          </a:p>
        </p:txBody>
      </p:sp>
      <p:sp>
        <p:nvSpPr>
          <p:cNvPr id="63897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sp>
        <p:nvSpPr>
          <p:cNvPr id="2054"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b="1" smtClean="0"/>
              <a:t>ثانياً: تـحويل القـيم النقـدية إلى قـيم منفـعة</a:t>
            </a:r>
            <a:endParaRPr lang="ar-SA" sz="2300" smtClean="0"/>
          </a:p>
          <a:p>
            <a:pPr marL="623888" indent="-514350" algn="r" rtl="1">
              <a:buFont typeface="Wingdings 3" pitchFamily="18" charset="2"/>
              <a:buNone/>
            </a:pPr>
            <a:r>
              <a:rPr lang="ar-SA" sz="2300" smtClean="0"/>
              <a:t>كما سبق بيانه فإن تحويل القيم النقدية إلى قيم منفعة يتطلب وجود آلية مناسبة وهذه الآلية هي دالة المنفعة </a:t>
            </a:r>
            <a:r>
              <a:rPr lang="en-US" sz="2300" i="1" smtClean="0">
                <a:cs typeface="Arial" charset="0"/>
              </a:rPr>
              <a:t>Utility Function</a:t>
            </a:r>
            <a:endParaRPr lang="ar-SA" sz="2300" i="1" smtClean="0"/>
          </a:p>
          <a:p>
            <a:pPr marL="623888" indent="-514350" algn="r" rtl="1">
              <a:buFont typeface="Wingdings 3" pitchFamily="18" charset="2"/>
              <a:buNone/>
            </a:pPr>
            <a:r>
              <a:rPr lang="ar-SA" sz="2300" smtClean="0"/>
              <a:t>في  المثال السابق افترض أن دالة المنفعة هي:</a:t>
            </a:r>
          </a:p>
          <a:p>
            <a:pPr marL="623888" indent="-514350" algn="r" rtl="1">
              <a:buFont typeface="Wingdings 3" pitchFamily="18" charset="2"/>
              <a:buNone/>
            </a:pPr>
            <a:endParaRPr lang="ar-SA" sz="2300" smtClean="0"/>
          </a:p>
          <a:p>
            <a:pPr marL="623888" indent="-514350" algn="r" rtl="1">
              <a:buFont typeface="Wingdings 3" pitchFamily="18" charset="2"/>
              <a:buNone/>
            </a:pPr>
            <a:endParaRPr lang="ar-SA" sz="2300" smtClean="0"/>
          </a:p>
          <a:p>
            <a:pPr marL="623888" indent="-514350" algn="r" rtl="1">
              <a:buFont typeface="Wingdings 3" pitchFamily="18" charset="2"/>
              <a:buNone/>
            </a:pPr>
            <a:r>
              <a:rPr lang="ar-SA" sz="2300" smtClean="0"/>
              <a:t>حيث (</a:t>
            </a:r>
            <a:r>
              <a:rPr lang="en-US" sz="2300" i="1" smtClean="0">
                <a:cs typeface="Arial" charset="0"/>
              </a:rPr>
              <a:t>x</a:t>
            </a:r>
            <a:r>
              <a:rPr lang="ar-SA" sz="2300" smtClean="0"/>
              <a:t>) هي القيم النقدية التي سيتم تحويلها الى قيم منفعة </a:t>
            </a:r>
          </a:p>
          <a:p>
            <a:pPr marL="623888" indent="-514350" algn="r" rtl="1">
              <a:buFont typeface="Wingdings 3" pitchFamily="18" charset="2"/>
              <a:buNone/>
            </a:pPr>
            <a:r>
              <a:rPr lang="ar-SA" sz="2300" smtClean="0"/>
              <a:t>مثال: تحويل القيمة النقدية 1500 الي قيمة منفعة :</a:t>
            </a:r>
          </a:p>
          <a:p>
            <a:pPr marL="623888" indent="-514350" algn="r" rtl="1">
              <a:buFont typeface="Wingdings 3" pitchFamily="18" charset="2"/>
              <a:buNone/>
            </a:pPr>
            <a:endParaRPr lang="ar-SA" sz="2300" smtClean="0"/>
          </a:p>
          <a:p>
            <a:pPr marL="623888" indent="-514350" algn="r" rtl="1">
              <a:buFont typeface="Wingdings 3" pitchFamily="18" charset="2"/>
              <a:buNone/>
            </a:pPr>
            <a:endParaRPr lang="ar-SA" sz="2300" smtClean="0"/>
          </a:p>
          <a:p>
            <a:pPr marL="623888" indent="-514350" algn="r" rtl="1">
              <a:buFont typeface="Wingdings 3" pitchFamily="18" charset="2"/>
              <a:buNone/>
            </a:pPr>
            <a:r>
              <a:rPr lang="ar-SA" sz="2300" smtClean="0"/>
              <a:t>وهكذا بالنسبة لبقية القيم النقدية في المثال السابق</a:t>
            </a:r>
            <a:r>
              <a:rPr lang="en-US" sz="2300" smtClean="0"/>
              <a:t> </a:t>
            </a:r>
            <a:endParaRPr lang="ar-SA" sz="2300" smtClean="0"/>
          </a:p>
          <a:p>
            <a:pPr marL="623888" indent="-514350" algn="r" rtl="1">
              <a:buFont typeface="Wingdings 3" pitchFamily="18" charset="2"/>
              <a:buNone/>
            </a:pPr>
            <a:endParaRPr lang="ar-SA" sz="2300" smtClean="0"/>
          </a:p>
          <a:p>
            <a:pPr marL="623888" indent="-514350" algn="r" rtl="1">
              <a:buFont typeface="Wingdings 3" pitchFamily="18" charset="2"/>
              <a:buNone/>
            </a:pPr>
            <a:endParaRPr lang="en-US" sz="2300" smtClean="0">
              <a:cs typeface="Arial" charset="0"/>
            </a:endParaRPr>
          </a:p>
        </p:txBody>
      </p:sp>
      <p:graphicFrame>
        <p:nvGraphicFramePr>
          <p:cNvPr id="2050" name="Object 4"/>
          <p:cNvGraphicFramePr>
            <a:graphicFrameLocks noChangeAspect="1"/>
          </p:cNvGraphicFramePr>
          <p:nvPr/>
        </p:nvGraphicFramePr>
        <p:xfrm>
          <a:off x="3048000" y="3200400"/>
          <a:ext cx="3175000" cy="365125"/>
        </p:xfrm>
        <a:graphic>
          <a:graphicData uri="http://schemas.openxmlformats.org/presentationml/2006/ole">
            <mc:AlternateContent xmlns:mc="http://schemas.openxmlformats.org/markup-compatibility/2006">
              <mc:Choice xmlns:v="urn:schemas-microsoft-com:vml" Requires="v">
                <p:oleObj spid="_x0000_s2206" name="Equation" r:id="rId4" imgW="1777680" imgH="203040" progId="Equation.3">
                  <p:embed/>
                </p:oleObj>
              </mc:Choice>
              <mc:Fallback>
                <p:oleObj name="Equation" r:id="rId4" imgW="177768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00400"/>
                        <a:ext cx="31750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7"/>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ar-SA"/>
          </a:p>
        </p:txBody>
      </p:sp>
      <p:graphicFrame>
        <p:nvGraphicFramePr>
          <p:cNvPr id="2051" name="Object 6"/>
          <p:cNvGraphicFramePr>
            <a:graphicFrameLocks noChangeAspect="1"/>
          </p:cNvGraphicFramePr>
          <p:nvPr/>
        </p:nvGraphicFramePr>
        <p:xfrm>
          <a:off x="1676400" y="4572000"/>
          <a:ext cx="6019800" cy="457200"/>
        </p:xfrm>
        <a:graphic>
          <a:graphicData uri="http://schemas.openxmlformats.org/presentationml/2006/ole">
            <mc:AlternateContent xmlns:mc="http://schemas.openxmlformats.org/markup-compatibility/2006">
              <mc:Choice xmlns:v="urn:schemas-microsoft-com:vml" Requires="v">
                <p:oleObj spid="_x0000_s2207" name="Equation" r:id="rId6" imgW="2527200" imgH="228600" progId="Equation.3">
                  <p:embed/>
                </p:oleObj>
              </mc:Choice>
              <mc:Fallback>
                <p:oleObj name="Equation" r:id="rId6" imgW="25272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0"/>
                        <a:ext cx="6019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pPr>
              <a:defRPr/>
            </a:pPr>
            <a:fld id="{05DC8C2F-E150-4E00-A439-CFB8870EA8F3}" type="slidenum">
              <a:rPr lang="en-US"/>
              <a:pPr>
                <a:defRPr/>
              </a:pPr>
              <a:t>79</a:t>
            </a:fld>
            <a:endParaRPr lang="en-US"/>
          </a:p>
        </p:txBody>
      </p:sp>
      <p:sp>
        <p:nvSpPr>
          <p:cNvPr id="64102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مثال: حول اتخاذ القرارات المزرعية تحت ظروف المخاطرة واللايقين</a:t>
            </a:r>
            <a:r>
              <a:rPr lang="en-US" smtClean="0">
                <a:effectLst/>
              </a:rPr>
              <a:t> </a:t>
            </a:r>
          </a:p>
        </p:txBody>
      </p:sp>
      <p:sp>
        <p:nvSpPr>
          <p:cNvPr id="86020" name="Rectangle 165"/>
          <p:cNvSpPr>
            <a:spLocks noChangeArrowheads="1"/>
          </p:cNvSpPr>
          <p:nvPr/>
        </p:nvSpPr>
        <p:spPr bwMode="auto">
          <a:xfrm>
            <a:off x="762000" y="5715000"/>
            <a:ext cx="8077200" cy="822325"/>
          </a:xfrm>
          <a:prstGeom prst="rect">
            <a:avLst/>
          </a:prstGeom>
          <a:noFill/>
          <a:ln w="9525">
            <a:noFill/>
            <a:miter lim="800000"/>
            <a:headEnd/>
            <a:tailEnd/>
          </a:ln>
        </p:spPr>
        <p:txBody>
          <a:bodyPr anchor="ctr">
            <a:spAutoFit/>
          </a:bodyPr>
          <a:lstStyle/>
          <a:p>
            <a:pPr algn="justLow" rtl="1" eaLnBrk="0" hangingPunct="0"/>
            <a:r>
              <a:rPr lang="ar-SA" sz="2400"/>
              <a:t>القرار الذي يحقق تعظيم قيمة المنفعة المتوقعة هو القرار باضافة 50 رأس للوحدة الرعوية (التي تعطي قيمة للمنفعة المتوقعة قدرها 830 وحدة).</a:t>
            </a:r>
          </a:p>
        </p:txBody>
      </p:sp>
      <p:graphicFrame>
        <p:nvGraphicFramePr>
          <p:cNvPr id="641358" name="Group 334"/>
          <p:cNvGraphicFramePr>
            <a:graphicFrameLocks noGrp="1"/>
          </p:cNvGraphicFramePr>
          <p:nvPr>
            <p:ph idx="1"/>
          </p:nvPr>
        </p:nvGraphicFramePr>
        <p:xfrm>
          <a:off x="838200" y="1481138"/>
          <a:ext cx="7848600" cy="4157664"/>
        </p:xfrm>
        <a:graphic>
          <a:graphicData uri="http://schemas.openxmlformats.org/drawingml/2006/table">
            <a:tbl>
              <a:tblPr rtl="1"/>
              <a:tblGrid>
                <a:gridCol w="1570037"/>
                <a:gridCol w="1570038"/>
                <a:gridCol w="1293812"/>
                <a:gridCol w="1844675"/>
                <a:gridCol w="1570038"/>
              </a:tblGrid>
              <a:tr h="642938">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150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100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50 رأس</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الإحـــتـمالات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→القرارات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638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الوحدات↓</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7794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0.20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أمطار جيدة</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7048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امطار متوسطة</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660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امطار فقيرة</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318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830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القـيمة المتوقـعة للمنفـعة</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609600"/>
            <a:ext cx="8229600" cy="5867400"/>
          </a:xfrm>
        </p:spPr>
        <p:txBody>
          <a:bodyPr/>
          <a:lstStyle/>
          <a:p>
            <a:pPr eaLnBrk="1" hangingPunct="1">
              <a:lnSpc>
                <a:spcPct val="80000"/>
              </a:lnSpc>
            </a:pPr>
            <a:r>
              <a:rPr lang="ar-SA" altLang="en-US" sz="2400" smtClean="0">
                <a:solidFill>
                  <a:srgbClr val="993300"/>
                </a:solidFill>
                <a:latin typeface="Times New Roman" pitchFamily="18" charset="0"/>
                <a:cs typeface="Times New Roman" pitchFamily="18" charset="0"/>
              </a:rPr>
              <a:t>إدارة الإنتاج</a:t>
            </a:r>
            <a:r>
              <a:rPr lang="ar-SA" altLang="en-US" sz="2400" smtClean="0">
                <a:latin typeface="Times New Roman" pitchFamily="18" charset="0"/>
                <a:cs typeface="Times New Roman" pitchFamily="18" charset="0"/>
              </a:rPr>
              <a:t> تهتم بوضع خطط الإنتاج واستخدام الموارد بالطاقة الإنتاجية القصوى، كما أنها تبرمج وتخطط لتطوير وسائل الإنتاج المستخدمة وتحسينها. وهنا لابد من تعاون جميع المستويات الإدارية مع بعضها البعض بهدف تحقيق الهدف النهائي للمشروع بخاصة في مجال تحسين نوعية الإنتاج وتقليل تكاليف وحدة المنتجات.</a:t>
            </a:r>
          </a:p>
          <a:p>
            <a:pPr eaLnBrk="1" hangingPunct="1">
              <a:lnSpc>
                <a:spcPct val="80000"/>
              </a:lnSpc>
              <a:buFont typeface="Wingdings" pitchFamily="2" charset="2"/>
              <a:buNone/>
            </a:pPr>
            <a:endParaRPr lang="ar-SA" altLang="en-US" sz="2400" smtClean="0">
              <a:latin typeface="Times New Roman" pitchFamily="18" charset="0"/>
              <a:cs typeface="Times New Roman" pitchFamily="18" charset="0"/>
            </a:endParaRPr>
          </a:p>
          <a:p>
            <a:pPr eaLnBrk="1" hangingPunct="1">
              <a:lnSpc>
                <a:spcPct val="80000"/>
              </a:lnSpc>
            </a:pPr>
            <a:r>
              <a:rPr lang="ar-SA" altLang="en-US" sz="2400" smtClean="0">
                <a:solidFill>
                  <a:srgbClr val="993300"/>
                </a:solidFill>
                <a:latin typeface="Times New Roman" pitchFamily="18" charset="0"/>
                <a:cs typeface="Times New Roman" pitchFamily="18" charset="0"/>
              </a:rPr>
              <a:t>الإدارة المالية</a:t>
            </a:r>
            <a:r>
              <a:rPr lang="ar-SA" altLang="en-US" sz="2400" smtClean="0">
                <a:latin typeface="Times New Roman" pitchFamily="18" charset="0"/>
                <a:cs typeface="Times New Roman" pitchFamily="18" charset="0"/>
              </a:rPr>
              <a:t> فإنها تهتم بالاستثمارات والتمويل وتحديد الجدوى الإقتصادية  وتحديد مصادرها وأسلوب رفع عوائدها.</a:t>
            </a:r>
          </a:p>
          <a:p>
            <a:pPr eaLnBrk="1" hangingPunct="1">
              <a:lnSpc>
                <a:spcPct val="80000"/>
              </a:lnSpc>
              <a:buFont typeface="Wingdings" pitchFamily="2" charset="2"/>
              <a:buNone/>
            </a:pPr>
            <a:endParaRPr lang="ar-SA" altLang="en-US" sz="2400" smtClean="0">
              <a:latin typeface="Times New Roman" pitchFamily="18" charset="0"/>
              <a:cs typeface="Times New Roman" pitchFamily="18" charset="0"/>
            </a:endParaRPr>
          </a:p>
          <a:p>
            <a:pPr eaLnBrk="1" hangingPunct="1">
              <a:lnSpc>
                <a:spcPct val="80000"/>
              </a:lnSpc>
            </a:pPr>
            <a:r>
              <a:rPr lang="ar-SA" altLang="en-US" sz="2400" smtClean="0">
                <a:solidFill>
                  <a:srgbClr val="993300"/>
                </a:solidFill>
                <a:latin typeface="Times New Roman" pitchFamily="18" charset="0"/>
                <a:cs typeface="Times New Roman" pitchFamily="18" charset="0"/>
              </a:rPr>
              <a:t>إدارة الافراد</a:t>
            </a:r>
            <a:r>
              <a:rPr lang="ar-SA" altLang="en-US" sz="2400" smtClean="0">
                <a:latin typeface="Times New Roman" pitchFamily="18" charset="0"/>
                <a:cs typeface="Times New Roman" pitchFamily="18" charset="0"/>
              </a:rPr>
              <a:t> تهتم باختبار العاملين واختيارهم وتأهيلهم وتوزيعهم على أماكن عملهم وفق الاحتياجات وفي اطار المؤهلات والرغبات، وتهتم إدارة الأفراد بإجراء الدورات التدريبية والتأهيلية للعاملين بهدف رفع مستواهم وزيادة تأهيلهم وقدراتهم العلمية والفنية.</a:t>
            </a:r>
          </a:p>
          <a:p>
            <a:pPr eaLnBrk="1" hangingPunct="1">
              <a:lnSpc>
                <a:spcPct val="80000"/>
              </a:lnSpc>
              <a:buFont typeface="Wingdings" pitchFamily="2" charset="2"/>
              <a:buNone/>
            </a:pPr>
            <a:endParaRPr lang="ar-SA" altLang="en-US" sz="2400" smtClean="0">
              <a:latin typeface="Times New Roman" pitchFamily="18" charset="0"/>
              <a:cs typeface="Times New Roman" pitchFamily="18" charset="0"/>
            </a:endParaRPr>
          </a:p>
          <a:p>
            <a:pPr eaLnBrk="1" hangingPunct="1">
              <a:lnSpc>
                <a:spcPct val="80000"/>
              </a:lnSpc>
            </a:pPr>
            <a:r>
              <a:rPr lang="ar-SA" altLang="en-US" sz="2400" smtClean="0">
                <a:solidFill>
                  <a:srgbClr val="993300"/>
                </a:solidFill>
                <a:latin typeface="Times New Roman" pitchFamily="18" charset="0"/>
                <a:cs typeface="Times New Roman" pitchFamily="18" charset="0"/>
              </a:rPr>
              <a:t>الإدارة التسويقية</a:t>
            </a:r>
            <a:r>
              <a:rPr lang="ar-SA" altLang="en-US" sz="2400" smtClean="0">
                <a:latin typeface="Times New Roman" pitchFamily="18" charset="0"/>
                <a:cs typeface="Times New Roman" pitchFamily="18" charset="0"/>
              </a:rPr>
              <a:t> تساهم في تحديد حجم المبيعات في ضوء الدراسات عن احتياجات الأسواق من السلع المنتجة، ومدى مساهمة المشروع في تأمين هذه الاحتياجات. كما تساهم الإدارة التسويقية في تخطيط احتياجات المشروع وتأمينها من مستلزمات الإنتاج.</a:t>
            </a:r>
            <a:endParaRPr lang="en-US" altLang="en-US"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382642832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A07ED587-9D11-4B02-89FD-31F62CDE54B0}" type="slidenum">
              <a:rPr lang="en-US"/>
              <a:pPr>
                <a:defRPr/>
              </a:pPr>
              <a:t>80</a:t>
            </a:fld>
            <a:endParaRPr lang="en-US"/>
          </a:p>
        </p:txBody>
      </p:sp>
      <p:sp>
        <p:nvSpPr>
          <p:cNvPr id="64614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r>
              <a:rPr lang="en-US" smtClean="0">
                <a:effectLst/>
              </a:rPr>
              <a:t> </a:t>
            </a:r>
          </a:p>
        </p:txBody>
      </p:sp>
      <p:sp>
        <p:nvSpPr>
          <p:cNvPr id="3079" name="Rectangle 3"/>
          <p:cNvSpPr>
            <a:spLocks noGrp="1"/>
          </p:cNvSpPr>
          <p:nvPr>
            <p:ph type="body" sz="half" idx="1"/>
          </p:nvPr>
        </p:nvSpPr>
        <p:spPr>
          <a:xfrm>
            <a:off x="457200" y="1481138"/>
            <a:ext cx="8153400" cy="4919662"/>
          </a:xfrm>
        </p:spPr>
        <p:txBody>
          <a:bodyPr/>
          <a:lstStyle/>
          <a:p>
            <a:pPr marL="623888" indent="-514350" algn="r" rtl="1"/>
            <a:r>
              <a:rPr lang="ar-SA" sz="2300" smtClean="0"/>
              <a:t>تعكس الاحتمالات الشخصية درجة اعتقاد أو قوة اعتقاد فرد ما باحتمال حدوث حدث معين. ولكي يمكننا الانتفاع من هذه الاحتمالات الشخصية في صناعة القرار فلابد من نجعلها تتبع قواعد وقوانين نظرية الاحتمالات وأن تكون متماشية في نفس الوقت مع درجة اعتقاد صانع القرار</a:t>
            </a:r>
            <a:r>
              <a:rPr lang="en-US" sz="2300" smtClean="0"/>
              <a:t> </a:t>
            </a:r>
            <a:r>
              <a:rPr lang="ar-SA" sz="2300" smtClean="0"/>
              <a:t>.</a:t>
            </a:r>
          </a:p>
          <a:p>
            <a:pPr marL="623888" indent="-514350" algn="r" rtl="1"/>
            <a:r>
              <a:rPr lang="ar-SA" sz="2300" smtClean="0"/>
              <a:t>أهم قواعد نظرية الاحتمالات</a:t>
            </a:r>
            <a:r>
              <a:rPr lang="en-US" sz="2300" smtClean="0"/>
              <a:t> </a:t>
            </a:r>
            <a:endParaRPr lang="ar-SA" sz="2300" smtClean="0"/>
          </a:p>
          <a:p>
            <a:pPr marL="623888" indent="-514350" algn="r" rtl="1"/>
            <a:endParaRPr lang="ar-SA" sz="2300" smtClean="0"/>
          </a:p>
          <a:p>
            <a:pPr marL="623888" indent="-514350" algn="r" rtl="1"/>
            <a:r>
              <a:rPr lang="ar-SA" sz="2300" smtClean="0"/>
              <a:t>1.</a:t>
            </a:r>
          </a:p>
          <a:p>
            <a:pPr marL="623888" indent="-514350" algn="r" rtl="1"/>
            <a:r>
              <a:rPr lang="ar-SA" sz="2300" smtClean="0"/>
              <a:t>2. </a:t>
            </a:r>
            <a:r>
              <a:rPr lang="en-US" sz="2300" i="1" smtClean="0"/>
              <a:t>Mutually Exclusive</a:t>
            </a:r>
            <a:r>
              <a:rPr lang="en-US" sz="2300" smtClean="0"/>
              <a:t> </a:t>
            </a:r>
            <a:endParaRPr lang="ar-SA" sz="2300" smtClean="0"/>
          </a:p>
          <a:p>
            <a:pPr marL="623888" indent="-514350" algn="r" rtl="1"/>
            <a:endParaRPr lang="ar-SA" sz="2300" smtClean="0"/>
          </a:p>
          <a:p>
            <a:pPr marL="623888" indent="-514350" algn="r" rtl="1"/>
            <a:r>
              <a:rPr lang="ar-SA" sz="2300" smtClean="0"/>
              <a:t>3.</a:t>
            </a:r>
            <a:r>
              <a:rPr lang="en-US" sz="2300" smtClean="0"/>
              <a:t> </a:t>
            </a:r>
            <a:r>
              <a:rPr lang="en-US" sz="2300" i="1" smtClean="0"/>
              <a:t>Mutually Exclusive and Collectively Exhaustive events</a:t>
            </a:r>
            <a:r>
              <a:rPr lang="en-US" sz="2300" smtClean="0"/>
              <a:t> </a:t>
            </a:r>
            <a:endParaRPr lang="ar-SA" sz="2300" smtClean="0"/>
          </a:p>
          <a:p>
            <a:pPr marL="623888" indent="-514350" algn="r" rtl="1"/>
            <a:endParaRPr lang="en-US" sz="2300" smtClean="0">
              <a:cs typeface="Arial" charset="0"/>
            </a:endParaRPr>
          </a:p>
        </p:txBody>
      </p:sp>
      <p:sp>
        <p:nvSpPr>
          <p:cNvPr id="3080" name="Rectangle 5"/>
          <p:cNvSpPr>
            <a:spLocks noChangeArrowheads="1"/>
          </p:cNvSpPr>
          <p:nvPr/>
        </p:nvSpPr>
        <p:spPr bwMode="auto">
          <a:xfrm>
            <a:off x="0" y="3306763"/>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4" name="Object 4"/>
          <p:cNvGraphicFramePr>
            <a:graphicFrameLocks noChangeAspect="1"/>
          </p:cNvGraphicFramePr>
          <p:nvPr/>
        </p:nvGraphicFramePr>
        <p:xfrm>
          <a:off x="5486400" y="3733800"/>
          <a:ext cx="1622425" cy="381000"/>
        </p:xfrm>
        <a:graphic>
          <a:graphicData uri="http://schemas.openxmlformats.org/presentationml/2006/ole">
            <mc:AlternateContent xmlns:mc="http://schemas.openxmlformats.org/markup-compatibility/2006">
              <mc:Choice xmlns:v="urn:schemas-microsoft-com:vml" Requires="v">
                <p:oleObj spid="_x0000_s3308" name="Equation" r:id="rId4" imgW="825500" imgH="228600" progId="Equation.3">
                  <p:embed/>
                </p:oleObj>
              </mc:Choice>
              <mc:Fallback>
                <p:oleObj name="Equation" r:id="rId4" imgW="8255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33800"/>
                        <a:ext cx="16224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6"/>
          <p:cNvSpPr>
            <a:spLocks noChangeArrowheads="1"/>
          </p:cNvSpPr>
          <p:nvPr/>
        </p:nvSpPr>
        <p:spPr bwMode="auto">
          <a:xfrm>
            <a:off x="0" y="3551238"/>
            <a:ext cx="9144000" cy="0"/>
          </a:xfrm>
          <a:prstGeom prst="rect">
            <a:avLst/>
          </a:prstGeom>
          <a:noFill/>
          <a:ln w="9525">
            <a:noFill/>
            <a:miter lim="800000"/>
            <a:headEnd/>
            <a:tailEnd/>
          </a:ln>
        </p:spPr>
        <p:txBody>
          <a:bodyPr wrap="none" anchor="ctr">
            <a:spAutoFit/>
          </a:bodyPr>
          <a:lstStyle/>
          <a:p>
            <a:endParaRPr lang="ar-SA"/>
          </a:p>
        </p:txBody>
      </p:sp>
      <p:sp>
        <p:nvSpPr>
          <p:cNvPr id="3082" name="Rectangle 8"/>
          <p:cNvSpPr>
            <a:spLocks noChangeArrowheads="1"/>
          </p:cNvSpPr>
          <p:nvPr/>
        </p:nvSpPr>
        <p:spPr bwMode="auto">
          <a:xfrm>
            <a:off x="0" y="3303588"/>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5" name="Object 7"/>
          <p:cNvGraphicFramePr>
            <a:graphicFrameLocks noChangeAspect="1"/>
          </p:cNvGraphicFramePr>
          <p:nvPr/>
        </p:nvGraphicFramePr>
        <p:xfrm>
          <a:off x="3352800" y="4495800"/>
          <a:ext cx="3222625" cy="457200"/>
        </p:xfrm>
        <a:graphic>
          <a:graphicData uri="http://schemas.openxmlformats.org/presentationml/2006/ole">
            <mc:AlternateContent xmlns:mc="http://schemas.openxmlformats.org/markup-compatibility/2006">
              <mc:Choice xmlns:v="urn:schemas-microsoft-com:vml" Requires="v">
                <p:oleObj spid="_x0000_s3309" name="Equation" r:id="rId6" imgW="1625600" imgH="241300" progId="Equation.3">
                  <p:embed/>
                </p:oleObj>
              </mc:Choice>
              <mc:Fallback>
                <p:oleObj name="Equation" r:id="rId6" imgW="1625600" imgH="2413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495800"/>
                        <a:ext cx="32226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9"/>
          <p:cNvSpPr>
            <a:spLocks noChangeArrowheads="1"/>
          </p:cNvSpPr>
          <p:nvPr/>
        </p:nvSpPr>
        <p:spPr bwMode="auto">
          <a:xfrm>
            <a:off x="0" y="3554413"/>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6" name="Object 10"/>
          <p:cNvGraphicFramePr>
            <a:graphicFrameLocks noChangeAspect="1"/>
          </p:cNvGraphicFramePr>
          <p:nvPr/>
        </p:nvGraphicFramePr>
        <p:xfrm>
          <a:off x="4572000" y="5410200"/>
          <a:ext cx="1546225" cy="685800"/>
        </p:xfrm>
        <a:graphic>
          <a:graphicData uri="http://schemas.openxmlformats.org/presentationml/2006/ole">
            <mc:AlternateContent xmlns:mc="http://schemas.openxmlformats.org/markup-compatibility/2006">
              <mc:Choice xmlns:v="urn:schemas-microsoft-com:vml" Requires="v">
                <p:oleObj spid="_x0000_s3310" name="Equation" r:id="rId8" imgW="761669" imgH="431613" progId="Equation.3">
                  <p:embed/>
                </p:oleObj>
              </mc:Choice>
              <mc:Fallback>
                <p:oleObj name="Equation" r:id="rId8" imgW="761669" imgH="431613"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5410200"/>
                        <a:ext cx="1546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CCF8DDC3-61D5-4C72-BE63-062BD63033FC}" type="slidenum">
              <a:rPr lang="en-US"/>
              <a:pPr>
                <a:defRPr/>
              </a:pPr>
              <a:t>81</a:t>
            </a:fld>
            <a:endParaRPr lang="en-US"/>
          </a:p>
        </p:txBody>
      </p:sp>
      <p:sp>
        <p:nvSpPr>
          <p:cNvPr id="64819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87044"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smtClean="0"/>
              <a:t>هناك العديد من الأساليب التي يتم عن طريقها الحصول على الاحتمالات الشخصية </a:t>
            </a:r>
            <a:r>
              <a:rPr lang="en-US" sz="2300" i="1" smtClean="0">
                <a:cs typeface="Arial" charset="0"/>
              </a:rPr>
              <a:t>Personal or subjective Probabilities</a:t>
            </a:r>
            <a:r>
              <a:rPr lang="ar-SA" sz="2300" smtClean="0"/>
              <a:t>. وسنستخدم هنا طريقة تستخدم عادة مع المنتجين الزراعيين:</a:t>
            </a:r>
            <a:endParaRPr lang="en-US" sz="2300" smtClean="0">
              <a:cs typeface="Arial" charset="0"/>
            </a:endParaRPr>
          </a:p>
          <a:p>
            <a:pPr marL="623888" indent="-514350" algn="r" rtl="1">
              <a:buFont typeface="Wingdings 3" pitchFamily="18" charset="2"/>
              <a:buNone/>
            </a:pPr>
            <a:r>
              <a:rPr lang="ar-SA" sz="2300" b="1" smtClean="0">
                <a:solidFill>
                  <a:srgbClr val="0033CC"/>
                </a:solidFill>
              </a:rPr>
              <a:t>طريقة توقيع الأوزان الاقتناعية </a:t>
            </a:r>
            <a:r>
              <a:rPr lang="en-US" sz="2300" i="1" smtClean="0">
                <a:solidFill>
                  <a:srgbClr val="0033CC"/>
                </a:solidFill>
                <a:cs typeface="Arial" charset="0"/>
              </a:rPr>
              <a:t>assigning</a:t>
            </a:r>
            <a:r>
              <a:rPr lang="en-US" sz="2300" b="1" smtClean="0">
                <a:solidFill>
                  <a:srgbClr val="0033CC"/>
                </a:solidFill>
                <a:cs typeface="Arial" charset="0"/>
              </a:rPr>
              <a:t> </a:t>
            </a:r>
            <a:r>
              <a:rPr lang="en-US" sz="2300" i="1" smtClean="0">
                <a:solidFill>
                  <a:srgbClr val="0033CC"/>
                </a:solidFill>
                <a:cs typeface="Arial" charset="0"/>
              </a:rPr>
              <a:t>Conviction</a:t>
            </a:r>
            <a:r>
              <a:rPr lang="en-US" sz="2300" b="1" smtClean="0">
                <a:solidFill>
                  <a:srgbClr val="0033CC"/>
                </a:solidFill>
                <a:cs typeface="Arial" charset="0"/>
              </a:rPr>
              <a:t> </a:t>
            </a:r>
            <a:r>
              <a:rPr lang="en-US" sz="2300" i="1" smtClean="0">
                <a:solidFill>
                  <a:srgbClr val="0033CC"/>
                </a:solidFill>
                <a:cs typeface="Arial" charset="0"/>
              </a:rPr>
              <a:t>Weights</a:t>
            </a:r>
            <a:r>
              <a:rPr lang="en-US" sz="2300" smtClean="0">
                <a:solidFill>
                  <a:srgbClr val="0033CC"/>
                </a:solidFill>
              </a:rPr>
              <a:t> </a:t>
            </a:r>
            <a:br>
              <a:rPr lang="en-US" sz="2300" smtClean="0">
                <a:solidFill>
                  <a:srgbClr val="0033CC"/>
                </a:solidFill>
              </a:rPr>
            </a:br>
            <a:r>
              <a:rPr lang="ar-SA" sz="2300" smtClean="0">
                <a:solidFill>
                  <a:srgbClr val="0033CC"/>
                </a:solidFill>
              </a:rPr>
              <a:t>طريقة يتم </a:t>
            </a:r>
            <a:r>
              <a:rPr lang="ar-SA" sz="2300" smtClean="0"/>
              <a:t>استخدامها لتقدير الاحتمالات الشخصية للشخص نفسه أو لاختيار وتقدير الاحتمالات الشخصية لفرد آخر بالنسبة  في حالة عدم تأكد معين</a:t>
            </a:r>
            <a:r>
              <a:rPr lang="en-US" sz="2300" smtClean="0"/>
              <a:t> </a:t>
            </a:r>
            <a:r>
              <a:rPr lang="ar-SA" sz="2300" smtClean="0"/>
              <a:t>.</a:t>
            </a:r>
          </a:p>
          <a:p>
            <a:pPr marL="623888" indent="-514350" algn="r" rtl="1">
              <a:buFont typeface="Wingdings 3" pitchFamily="18" charset="2"/>
              <a:buNone/>
            </a:pPr>
            <a:r>
              <a:rPr lang="ar-SA" sz="2300" smtClean="0"/>
              <a:t>الخطوة الاولي: </a:t>
            </a:r>
            <a:r>
              <a:rPr lang="ar-SA" sz="2300" b="1" smtClean="0">
                <a:solidFill>
                  <a:srgbClr val="0033CC"/>
                </a:solidFill>
              </a:rPr>
              <a:t>تحديد مدى للنواتج</a:t>
            </a:r>
            <a:r>
              <a:rPr lang="ar-SA" sz="2300" smtClean="0">
                <a:solidFill>
                  <a:srgbClr val="0033CC"/>
                </a:solidFill>
              </a:rPr>
              <a:t> </a:t>
            </a:r>
            <a:r>
              <a:rPr lang="en-US" sz="2300" i="1" smtClean="0">
                <a:solidFill>
                  <a:srgbClr val="0033CC"/>
                </a:solidFill>
                <a:cs typeface="Arial" charset="0"/>
              </a:rPr>
              <a:t>Outcomes</a:t>
            </a:r>
            <a:r>
              <a:rPr lang="en-US" sz="2300" smtClean="0"/>
              <a:t> </a:t>
            </a:r>
            <a:endParaRPr lang="ar-SA" sz="2300" smtClean="0"/>
          </a:p>
          <a:p>
            <a:pPr marL="623888" indent="-514350" algn="r" rtl="1">
              <a:buFont typeface="Wingdings 3" pitchFamily="18" charset="2"/>
              <a:buNone/>
            </a:pPr>
            <a:r>
              <a:rPr lang="ar-SA" sz="2300" smtClean="0"/>
              <a:t>يتم تحديد مدي للناتج (</a:t>
            </a:r>
            <a:r>
              <a:rPr lang="ar-SA" sz="2300" u="sng" smtClean="0"/>
              <a:t> </a:t>
            </a:r>
            <a:r>
              <a:rPr lang="ar-SA" sz="2300" u="sng" smtClean="0">
                <a:solidFill>
                  <a:schemeClr val="accent2"/>
                </a:solidFill>
              </a:rPr>
              <a:t>المدى الكلي يجب أن يكون كبيراً بدرجة تسمح لصانع القرار بتوقيع أوزان اقتناعية لكل فترة</a:t>
            </a:r>
            <a:r>
              <a:rPr lang="ar-SA" sz="2300" smtClean="0">
                <a:solidFill>
                  <a:schemeClr val="accent2"/>
                </a:solidFill>
              </a:rPr>
              <a:t> </a:t>
            </a:r>
            <a:r>
              <a:rPr lang="en-US" sz="2300" i="1" smtClean="0">
                <a:solidFill>
                  <a:schemeClr val="accent2"/>
                </a:solidFill>
                <a:cs typeface="Arial" charset="0"/>
              </a:rPr>
              <a:t>Interval</a:t>
            </a:r>
            <a:r>
              <a:rPr lang="ar-SA" sz="2300" smtClean="0"/>
              <a:t> ) بعد ذلك يمكن تقسيم المدى الكلي  </a:t>
            </a:r>
            <a:r>
              <a:rPr lang="en-US" sz="2300" i="1" smtClean="0">
                <a:cs typeface="Arial" charset="0"/>
              </a:rPr>
              <a:t>Total</a:t>
            </a:r>
            <a:r>
              <a:rPr lang="en-US" sz="2300" smtClean="0">
                <a:cs typeface="Arial" charset="0"/>
              </a:rPr>
              <a:t> </a:t>
            </a:r>
            <a:r>
              <a:rPr lang="en-US" sz="2300" i="1" smtClean="0">
                <a:cs typeface="Arial" charset="0"/>
              </a:rPr>
              <a:t>Range</a:t>
            </a:r>
            <a:r>
              <a:rPr lang="ar-SA" sz="2300" smtClean="0"/>
              <a:t> إلى فترات غير متصلة (أي منفصلة) </a:t>
            </a:r>
            <a:r>
              <a:rPr lang="en-US" sz="2300" i="1" smtClean="0">
                <a:cs typeface="Arial" charset="0"/>
              </a:rPr>
              <a:t>Discrete intervals</a:t>
            </a:r>
            <a:r>
              <a:rPr lang="ar-SA" sz="2300" smtClean="0"/>
              <a:t> بطريقة يكون لها معنى لصانع القرار .</a:t>
            </a:r>
          </a:p>
          <a:p>
            <a:pPr marL="623888" indent="-514350" algn="r" rtl="1">
              <a:buFont typeface="Wingdings 3" pitchFamily="18" charset="2"/>
              <a:buNone/>
            </a:pPr>
            <a:endParaRPr lang="en-US" sz="2300" smtClean="0">
              <a:cs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D3A117B7-593D-4A03-B52D-C6DAD4DE40FC}" type="slidenum">
              <a:rPr lang="en-US"/>
              <a:pPr>
                <a:defRPr/>
              </a:pPr>
              <a:t>82</a:t>
            </a:fld>
            <a:endParaRPr lang="en-US"/>
          </a:p>
        </p:txBody>
      </p:sp>
      <p:sp>
        <p:nvSpPr>
          <p:cNvPr id="65229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88068" name="Rectangle 3"/>
          <p:cNvSpPr>
            <a:spLocks noGrp="1"/>
          </p:cNvSpPr>
          <p:nvPr>
            <p:ph type="body" sz="half" idx="1"/>
          </p:nvPr>
        </p:nvSpPr>
        <p:spPr>
          <a:xfrm>
            <a:off x="457200" y="1481138"/>
            <a:ext cx="8153400" cy="4919662"/>
          </a:xfrm>
        </p:spPr>
        <p:txBody>
          <a:bodyPr/>
          <a:lstStyle/>
          <a:p>
            <a:pPr marL="623888" indent="-514350" algn="r" rtl="1"/>
            <a:r>
              <a:rPr lang="ar-SA" sz="2300" u="sng" smtClean="0"/>
              <a:t>أفضل نقطة بداية هي اختيار المدى الذي يشعر فيه صانع القرار أنه له أكبر احتمال لاحتواء الحدث الفعلي وإعطاؤه رقم </a:t>
            </a:r>
            <a:r>
              <a:rPr lang="en-US" sz="2300" u="sng" smtClean="0">
                <a:cs typeface="Arial" charset="0"/>
              </a:rPr>
              <a:t>100</a:t>
            </a:r>
            <a:r>
              <a:rPr lang="ar-SA" sz="2300" smtClean="0"/>
              <a:t>. بعد ذلك يعطي صانع القرار قيم من </a:t>
            </a:r>
            <a:r>
              <a:rPr lang="en-US" sz="2300" smtClean="0">
                <a:cs typeface="Arial" charset="0"/>
              </a:rPr>
              <a:t>0</a:t>
            </a:r>
            <a:r>
              <a:rPr lang="ar-SA" sz="2300" smtClean="0"/>
              <a:t> إلى </a:t>
            </a:r>
            <a:r>
              <a:rPr lang="en-US" sz="2300" smtClean="0">
                <a:cs typeface="Arial" charset="0"/>
              </a:rPr>
              <a:t>100</a:t>
            </a:r>
            <a:r>
              <a:rPr lang="ar-SA" sz="2300" smtClean="0"/>
              <a:t> لكل من المدى الأخرى ليبين قوة الإقتناع </a:t>
            </a:r>
            <a:r>
              <a:rPr lang="en-US" sz="2300" i="1" smtClean="0">
                <a:cs typeface="Arial" charset="0"/>
              </a:rPr>
              <a:t>Strength of Convictions</a:t>
            </a:r>
            <a:r>
              <a:rPr lang="ar-SA" sz="2300" smtClean="0"/>
              <a:t> بأن الحدث الحقيقي سيقع في هذا المدى.</a:t>
            </a:r>
          </a:p>
          <a:p>
            <a:pPr marL="623888" indent="-514350" algn="r" rtl="1"/>
            <a:r>
              <a:rPr lang="ar-SA" sz="2300" smtClean="0"/>
              <a:t> في الجدول التالي يلاحظ أن صانع القرار يشعر بأن سعر الذرة سيقع في المدى </a:t>
            </a:r>
            <a:r>
              <a:rPr lang="en-US" sz="2300" smtClean="0">
                <a:cs typeface="Arial" charset="0"/>
              </a:rPr>
              <a:t>2.87$</a:t>
            </a:r>
            <a:r>
              <a:rPr lang="ar-SA" sz="2300" smtClean="0"/>
              <a:t> إلى </a:t>
            </a:r>
            <a:r>
              <a:rPr lang="en-US" sz="2300" smtClean="0">
                <a:cs typeface="Arial" charset="0"/>
              </a:rPr>
              <a:t>2.63$</a:t>
            </a:r>
            <a:r>
              <a:rPr lang="ar-SA" sz="2300" smtClean="0"/>
              <a:t>، ولذلك يعطي وزن اقتناعي </a:t>
            </a:r>
            <a:r>
              <a:rPr lang="en-US" sz="2300" i="1" smtClean="0">
                <a:cs typeface="Arial" charset="0"/>
              </a:rPr>
              <a:t>Conviction weight</a:t>
            </a:r>
            <a:r>
              <a:rPr lang="ar-SA" sz="2300" smtClean="0"/>
              <a:t> مقداره </a:t>
            </a:r>
            <a:r>
              <a:rPr lang="en-US" sz="2300" smtClean="0">
                <a:cs typeface="Arial" charset="0"/>
              </a:rPr>
              <a:t>100</a:t>
            </a:r>
            <a:r>
              <a:rPr lang="ar-SA" sz="2300" smtClean="0"/>
              <a:t> لهذا المدى وأوزان أقل للمدى الآخرين. </a:t>
            </a:r>
          </a:p>
          <a:p>
            <a:pPr marL="623888" indent="-514350" algn="r" rtl="1"/>
            <a:r>
              <a:rPr lang="ar-SA" sz="2300" smtClean="0"/>
              <a:t>لاحظ أن أصفار عديدة أعطيت لفترة عديدة وهذا يبين أن صانع القرار لا يشعر أن سعر الذرة يقع في أي منهما. </a:t>
            </a:r>
          </a:p>
          <a:p>
            <a:pPr marL="623888" indent="-514350" algn="r" rtl="1"/>
            <a:r>
              <a:rPr lang="ar-SA" sz="2300" smtClean="0"/>
              <a:t>بقسمة الوزن الإقتناعي في كل صف على مجموع الأوزان الاقتناعية نحصل على الاحتمال الشخصي لكل مدى</a:t>
            </a:r>
            <a:r>
              <a:rPr lang="en-US" sz="2300" smtClean="0">
                <a:cs typeface="Arial" charset="0"/>
              </a:rPr>
              <a:t> </a:t>
            </a:r>
            <a:r>
              <a:rPr lang="ar-SA" sz="2300" smtClean="0"/>
              <a:t> سعري .</a:t>
            </a:r>
            <a:endParaRPr lang="en-US" sz="2300" smtClean="0">
              <a:cs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6"/>
          <p:cNvSpPr>
            <a:spLocks noGrp="1"/>
          </p:cNvSpPr>
          <p:nvPr>
            <p:ph type="sldNum" sz="quarter" idx="12"/>
          </p:nvPr>
        </p:nvSpPr>
        <p:spPr/>
        <p:txBody>
          <a:bodyPr/>
          <a:lstStyle/>
          <a:p>
            <a:pPr>
              <a:defRPr/>
            </a:pPr>
            <a:fld id="{B95F7BAE-1A9D-4A39-874F-DF286855A348}" type="slidenum">
              <a:rPr lang="en-US"/>
              <a:pPr>
                <a:defRPr/>
              </a:pPr>
              <a:t>83</a:t>
            </a:fld>
            <a:endParaRPr lang="en-US"/>
          </a:p>
        </p:txBody>
      </p:sp>
      <p:sp>
        <p:nvSpPr>
          <p:cNvPr id="654338" name="Rectangle 2"/>
          <p:cNvSpPr>
            <a:spLocks noGrp="1"/>
          </p:cNvSpPr>
          <p:nvPr>
            <p:ph type="title"/>
          </p:nvPr>
        </p:nvSpPr>
        <p:spPr bwMode="auto">
          <a:xfrm>
            <a:off x="457200" y="274638"/>
            <a:ext cx="8229600" cy="715962"/>
          </a:xfrm>
        </p:spPr>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89092" name="Rectangle 3"/>
          <p:cNvSpPr>
            <a:spLocks noGrp="1"/>
          </p:cNvSpPr>
          <p:nvPr>
            <p:ph type="body" sz="half" idx="1"/>
          </p:nvPr>
        </p:nvSpPr>
        <p:spPr>
          <a:xfrm>
            <a:off x="533400" y="1295400"/>
            <a:ext cx="8153400" cy="652463"/>
          </a:xfrm>
        </p:spPr>
        <p:txBody>
          <a:bodyPr/>
          <a:lstStyle/>
          <a:p>
            <a:pPr marL="623888" indent="-514350" algn="ctr" rtl="1">
              <a:lnSpc>
                <a:spcPct val="80000"/>
              </a:lnSpc>
              <a:buFont typeface="Wingdings 3" pitchFamily="18" charset="2"/>
              <a:buNone/>
            </a:pPr>
            <a:r>
              <a:rPr lang="ar-SA" sz="2100" b="1" dirty="0" smtClean="0"/>
              <a:t>تعيين الاحتمالات الشخصية بطريقة الأوزان المقنعة</a:t>
            </a:r>
            <a:endParaRPr lang="en-US" sz="2100" b="1" dirty="0" smtClean="0">
              <a:cs typeface="Arial" charset="0"/>
            </a:endParaRPr>
          </a:p>
          <a:p>
            <a:pPr marL="623888" indent="-514350" algn="ctr" rtl="1">
              <a:lnSpc>
                <a:spcPct val="80000"/>
              </a:lnSpc>
              <a:buFont typeface="Wingdings 3" pitchFamily="18" charset="2"/>
              <a:buNone/>
            </a:pPr>
            <a:r>
              <a:rPr lang="en-US" sz="2100" b="1" dirty="0" smtClean="0">
                <a:cs typeface="Arial" charset="0"/>
              </a:rPr>
              <a:t>Assessing subjective Probabilities with Conviction Weights</a:t>
            </a:r>
          </a:p>
        </p:txBody>
      </p:sp>
      <p:graphicFrame>
        <p:nvGraphicFramePr>
          <p:cNvPr id="654408" name="Group 72"/>
          <p:cNvGraphicFramePr>
            <a:graphicFrameLocks noGrp="1"/>
          </p:cNvGraphicFramePr>
          <p:nvPr>
            <p:ph sz="half" idx="2"/>
            <p:extLst>
              <p:ext uri="{D42A27DB-BD31-4B8C-83A1-F6EECF244321}">
                <p14:modId xmlns:p14="http://schemas.microsoft.com/office/powerpoint/2010/main" val="3919002506"/>
              </p:ext>
            </p:extLst>
          </p:nvPr>
        </p:nvGraphicFramePr>
        <p:xfrm>
          <a:off x="762000" y="2057400"/>
          <a:ext cx="7543800" cy="4047808"/>
        </p:xfrm>
        <a:graphic>
          <a:graphicData uri="http://schemas.openxmlformats.org/drawingml/2006/table">
            <a:tbl>
              <a:tblPr rtl="1"/>
              <a:tblGrid>
                <a:gridCol w="1885950"/>
                <a:gridCol w="1885950"/>
                <a:gridCol w="1885950"/>
                <a:gridCol w="1885950"/>
              </a:tblGrid>
              <a:tr h="271463">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الاحتمالات الشخصية</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Subjective Probabilities</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اقتناع متخذ القرار بأن المدى سيكون في المدى (0-100)</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Arial" charset="0"/>
                        </a:rPr>
                        <a:t>Conviction weight</a:t>
                      </a:r>
                      <a:endParaRPr kumimoji="0" lang="ar-SA" sz="1400" b="0" i="1"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c grid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سعر الذرة $/</a:t>
                      </a: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Kg</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en-US"/>
                    </a:p>
                  </a:txBody>
                  <a:tcPr/>
                </a:tc>
              </a:tr>
              <a:tr h="481013">
                <a:tc vMerge="1">
                  <a:txBody>
                    <a:bodyPr/>
                    <a:lstStyle/>
                    <a:p>
                      <a:endParaRPr lang="en-US"/>
                    </a:p>
                  </a:txBody>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نقطة الوسط </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Midpoint</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المدى </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Range</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r>
              <a:tr h="438150">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(0/334)=0</a:t>
                      </a:r>
                      <a:endParaRPr kumimoji="0" lang="ar-SA"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a:t>
                      </a:r>
                      <a:endParaRPr kumimoji="0" lang="ar-SA"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0"/>
                        </a:spcBef>
                        <a:spcAft>
                          <a:spcPct val="0"/>
                        </a:spcAft>
                        <a:buClr>
                          <a:schemeClr val="accent1"/>
                        </a:buClr>
                        <a:buSzPct val="68000"/>
                        <a:buFont typeface="Wingdings 3" pitchFamily="18"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charset="0"/>
                          <a:cs typeface="Times New Roman" pitchFamily="18" charset="0"/>
                        </a:rPr>
                        <a:t>أقل من 1.88</a:t>
                      </a:r>
                      <a:endParaRPr kumimoji="0" lang="ar-SA" sz="16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2.00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1.88-2.12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0.20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67</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charset="0"/>
                          <a:cs typeface="Times New Roman" pitchFamily="18" charset="0"/>
                        </a:rPr>
                        <a:t>2.25</a:t>
                      </a:r>
                      <a:endParaRPr kumimoji="0" lang="ar-SA"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2.13-2.37</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0.20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67</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2.50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2.38-2.62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0.30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100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2.75</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2.63-2.87</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0.20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67</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3.00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2.88-3.12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0.10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33</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3.25</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3.13-3.37</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0.00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3.50</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3.38-3.62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0.00</a:t>
                      </a:r>
                      <a:endParaRPr kumimoji="0" lang="ar-SA"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charset="0"/>
                          <a:cs typeface="Times New Roman" pitchFamily="18" charset="0"/>
                        </a:rPr>
                        <a:t>0</a:t>
                      </a:r>
                      <a:endParaRPr kumimoji="0" lang="ar-SA"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0"/>
                        </a:spcBef>
                        <a:spcAft>
                          <a:spcPct val="0"/>
                        </a:spcAft>
                        <a:buClr>
                          <a:schemeClr val="accent1"/>
                        </a:buClr>
                        <a:buSzPct val="68000"/>
                        <a:buFont typeface="Wingdings 3" pitchFamily="18"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ts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charset="0"/>
                          <a:cs typeface="Times New Roman" pitchFamily="18" charset="0"/>
                        </a:rPr>
                        <a:t>اعلى من 3.62</a:t>
                      </a:r>
                      <a:endParaRPr kumimoji="0" lang="ar-SA" sz="16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56" name="Rectangle 67"/>
          <p:cNvSpPr>
            <a:spLocks noChangeArrowheads="1"/>
          </p:cNvSpPr>
          <p:nvPr/>
        </p:nvSpPr>
        <p:spPr bwMode="auto">
          <a:xfrm>
            <a:off x="4745038" y="6172200"/>
            <a:ext cx="3616325" cy="366713"/>
          </a:xfrm>
          <a:prstGeom prst="rect">
            <a:avLst/>
          </a:prstGeom>
          <a:noFill/>
          <a:ln w="9525">
            <a:noFill/>
            <a:miter lim="800000"/>
            <a:headEnd/>
            <a:tailEnd/>
          </a:ln>
        </p:spPr>
        <p:txBody>
          <a:bodyPr wrap="none">
            <a:spAutoFit/>
          </a:bodyPr>
          <a:lstStyle/>
          <a:p>
            <a:pPr algn="r" rtl="1"/>
            <a:r>
              <a:rPr lang="ar-SA"/>
              <a:t> تم تحديد طول المدي لاسعار الذرة ب 0.25 $</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9F19F77D-6F9D-4A4E-A5F9-B2180CD3F1E4}" type="slidenum">
              <a:rPr lang="en-US"/>
              <a:pPr>
                <a:defRPr/>
              </a:pPr>
              <a:t>84</a:t>
            </a:fld>
            <a:endParaRPr lang="en-US"/>
          </a:p>
        </p:txBody>
      </p:sp>
      <p:sp>
        <p:nvSpPr>
          <p:cNvPr id="65638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90116"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smtClean="0">
                <a:solidFill>
                  <a:srgbClr val="0033CC"/>
                </a:solidFill>
              </a:rPr>
              <a:t>الاحتمالات المشروطة: </a:t>
            </a:r>
            <a:r>
              <a:rPr lang="en-US" sz="2300" smtClean="0">
                <a:solidFill>
                  <a:srgbClr val="0033CC"/>
                </a:solidFill>
                <a:cs typeface="Arial" charset="0"/>
              </a:rPr>
              <a:t>Conditional Probabilities</a:t>
            </a:r>
            <a:endParaRPr lang="ar-SA" sz="2300" smtClean="0">
              <a:solidFill>
                <a:srgbClr val="0033CC"/>
              </a:solidFill>
            </a:endParaRPr>
          </a:p>
          <a:p>
            <a:pPr marL="623888" indent="-514350" algn="r" rtl="1"/>
            <a:r>
              <a:rPr lang="ar-SA" sz="2300" smtClean="0"/>
              <a:t>صناعة القرار غالباً ما تتطلب تحديد الاحتمالات المتلازمة أو الـ </a:t>
            </a:r>
            <a:r>
              <a:rPr lang="en-US" sz="2300" i="1" smtClean="0">
                <a:cs typeface="Arial" charset="0"/>
              </a:rPr>
              <a:t>Joint Probabilities</a:t>
            </a:r>
            <a:r>
              <a:rPr lang="ar-SA" sz="2300" smtClean="0"/>
              <a:t> لحدثين أو أكثر مثل كمية الانتاج والسعر مثلاً</a:t>
            </a:r>
            <a:r>
              <a:rPr lang="en-US" sz="2300" smtClean="0">
                <a:cs typeface="Arial" charset="0"/>
              </a:rPr>
              <a:t>.</a:t>
            </a:r>
            <a:r>
              <a:rPr lang="en-US" sz="2300" smtClean="0"/>
              <a:t> </a:t>
            </a:r>
          </a:p>
          <a:p>
            <a:pPr marL="623888" indent="-514350" algn="r" rtl="1"/>
            <a:r>
              <a:rPr lang="ar-SA" sz="2300" smtClean="0"/>
              <a:t>يمكننا استخدام نفس الأسلوب السابق لاختيار الاحتمالات الشخصية المشروطة بمعلومات أخرى.</a:t>
            </a:r>
          </a:p>
          <a:p>
            <a:pPr marL="623888" indent="-514350" algn="r" rtl="1"/>
            <a:r>
              <a:rPr lang="ar-SA" sz="2300" smtClean="0"/>
              <a:t>في المثال السابق صانع القرار يمكن ان يعطي أوزان اقتناعية في ظل وجود معلومات إضافية مثل حجم المنتج من الذرة على مستوى البلد كلها، سعر القمح (منتج بديل) مثلاً، أو أي معلومات أخرى من شأنها أن تجعله يعيد حساباته</a:t>
            </a:r>
            <a:r>
              <a:rPr lang="en-US" sz="2300" smtClean="0"/>
              <a:t>  </a:t>
            </a:r>
            <a:r>
              <a:rPr lang="ar-SA" sz="2300" smtClean="0"/>
              <a:t>.</a:t>
            </a:r>
            <a:endParaRPr lang="en-US" sz="2300" smtClean="0">
              <a:cs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921050F-10DE-4D4C-BFE2-BC91ACD63BE8}" type="slidenum">
              <a:rPr lang="en-US"/>
              <a:pPr>
                <a:defRPr/>
              </a:pPr>
              <a:t>85</a:t>
            </a:fld>
            <a:endParaRPr lang="en-US"/>
          </a:p>
        </p:txBody>
      </p:sp>
      <p:sp>
        <p:nvSpPr>
          <p:cNvPr id="65843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4103"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smtClean="0">
                <a:solidFill>
                  <a:srgbClr val="0033CC"/>
                </a:solidFill>
              </a:rPr>
              <a:t>مراجعة قواعد الاحتمالات المتلازمة :</a:t>
            </a:r>
            <a:r>
              <a:rPr lang="en-US" sz="2300" i="1" smtClean="0">
                <a:solidFill>
                  <a:srgbClr val="0033CC"/>
                </a:solidFill>
              </a:rPr>
              <a:t>Joint Probabiliti</a:t>
            </a:r>
            <a:r>
              <a:rPr lang="en-US" sz="2300" smtClean="0">
                <a:solidFill>
                  <a:srgbClr val="0033CC"/>
                </a:solidFill>
              </a:rPr>
              <a:t>es</a:t>
            </a:r>
            <a:endParaRPr lang="ar-SA" sz="2300" smtClean="0">
              <a:solidFill>
                <a:srgbClr val="0033CC"/>
              </a:solidFill>
            </a:endParaRPr>
          </a:p>
          <a:p>
            <a:pPr marL="623888" indent="-514350" algn="r" rtl="1"/>
            <a:r>
              <a:rPr lang="ar-SA" sz="2000" smtClean="0"/>
              <a:t>بافتراض وجود حدثين محتملين </a:t>
            </a:r>
            <a:r>
              <a:rPr lang="en-US" sz="2000" i="1" smtClean="0">
                <a:cs typeface="Arial" charset="0"/>
              </a:rPr>
              <a:t>A </a:t>
            </a:r>
            <a:r>
              <a:rPr lang="en-US" sz="2000" smtClean="0">
                <a:cs typeface="Arial" charset="0"/>
              </a:rPr>
              <a:t>&amp; </a:t>
            </a:r>
            <a:r>
              <a:rPr lang="en-US" sz="2000" i="1" smtClean="0">
                <a:cs typeface="Arial" charset="0"/>
              </a:rPr>
              <a:t>B</a:t>
            </a:r>
            <a:r>
              <a:rPr lang="ar-SA" sz="2000" smtClean="0"/>
              <a:t> فإن القاعدة التي على أساسها يتم حساب الاحتمالات المتلازمة هي: </a:t>
            </a:r>
          </a:p>
          <a:p>
            <a:pPr marL="623888" indent="-514350" algn="r" rtl="1"/>
            <a:endParaRPr lang="ar-SA" sz="2000" smtClean="0"/>
          </a:p>
          <a:p>
            <a:pPr marL="623888" indent="-514350" algn="r" rtl="1"/>
            <a:r>
              <a:rPr lang="ar-SA" sz="2000" smtClean="0"/>
              <a:t>المعادلة تعني احتمال حدوث </a:t>
            </a:r>
            <a:r>
              <a:rPr lang="en-US" sz="2000" i="1" smtClean="0">
                <a:cs typeface="Arial" charset="0"/>
              </a:rPr>
              <a:t>A</a:t>
            </a:r>
            <a:r>
              <a:rPr lang="ar-SA" sz="2000" smtClean="0"/>
              <a:t> و </a:t>
            </a:r>
            <a:r>
              <a:rPr lang="en-US" sz="2000" i="1" smtClean="0">
                <a:cs typeface="Arial" charset="0"/>
              </a:rPr>
              <a:t>B</a:t>
            </a:r>
            <a:r>
              <a:rPr lang="ar-SA" sz="2000" smtClean="0"/>
              <a:t> في نفس الوقت. حيث ( </a:t>
            </a:r>
            <a:r>
              <a:rPr lang="en-US" sz="2000" i="1" smtClean="0">
                <a:cs typeface="Arial" charset="0"/>
              </a:rPr>
              <a:t>A</a:t>
            </a:r>
            <a:r>
              <a:rPr lang="ar-SA" sz="2000" smtClean="0"/>
              <a:t>/ </a:t>
            </a:r>
            <a:r>
              <a:rPr lang="en-US" sz="2000" i="1" smtClean="0">
                <a:cs typeface="Arial" charset="0"/>
              </a:rPr>
              <a:t>B</a:t>
            </a:r>
            <a:r>
              <a:rPr lang="ar-SA" sz="2000" smtClean="0"/>
              <a:t>) </a:t>
            </a:r>
            <a:r>
              <a:rPr lang="en-US" sz="2000" i="1" smtClean="0">
                <a:cs typeface="Arial" charset="0"/>
              </a:rPr>
              <a:t>P</a:t>
            </a:r>
            <a:r>
              <a:rPr lang="ar-SA" sz="2000" smtClean="0"/>
              <a:t> هو الاحتمال المشروط أي احتمال حدوث </a:t>
            </a:r>
            <a:r>
              <a:rPr lang="en-US" sz="2000" i="1" smtClean="0">
                <a:cs typeface="Arial" charset="0"/>
              </a:rPr>
              <a:t>A</a:t>
            </a:r>
            <a:r>
              <a:rPr lang="ar-SA" sz="2000" smtClean="0"/>
              <a:t> شرط أن تحدث </a:t>
            </a:r>
            <a:r>
              <a:rPr lang="en-US" sz="2000" i="1" smtClean="0">
                <a:cs typeface="Arial" charset="0"/>
              </a:rPr>
              <a:t> B</a:t>
            </a:r>
            <a:r>
              <a:rPr lang="ar-SA" sz="2000" smtClean="0"/>
              <a:t>. ويمكننا أيضاً كتابتها</a:t>
            </a:r>
            <a:r>
              <a:rPr lang="en-US" sz="2000" smtClean="0"/>
              <a:t> </a:t>
            </a:r>
            <a:r>
              <a:rPr lang="ar-SA" sz="2000" smtClean="0"/>
              <a:t>:</a:t>
            </a:r>
          </a:p>
          <a:p>
            <a:pPr marL="623888" indent="-514350" algn="r" rtl="1"/>
            <a:endParaRPr lang="ar-SA" sz="2000" smtClean="0"/>
          </a:p>
          <a:p>
            <a:pPr marL="623888" indent="-514350" algn="r" rtl="1"/>
            <a:r>
              <a:rPr lang="ar-SA" sz="2000" smtClean="0"/>
              <a:t>افترض وجود ثلاث مستويات لـ </a:t>
            </a:r>
            <a:r>
              <a:rPr lang="en-US" sz="2000" i="1" smtClean="0">
                <a:cs typeface="Arial" charset="0"/>
              </a:rPr>
              <a:t>A</a:t>
            </a:r>
            <a:r>
              <a:rPr lang="ar-SA" sz="2000" smtClean="0"/>
              <a:t> و 3 مستويات لـ </a:t>
            </a:r>
            <a:r>
              <a:rPr lang="en-US" sz="2000" i="1" smtClean="0">
                <a:cs typeface="Arial" charset="0"/>
              </a:rPr>
              <a:t>B</a:t>
            </a:r>
            <a:r>
              <a:rPr lang="ar-SA" sz="2000" smtClean="0"/>
              <a:t> وباستعمال الـ </a:t>
            </a:r>
            <a:r>
              <a:rPr lang="en-US" sz="2000" i="1" smtClean="0">
                <a:cs typeface="Arial" charset="0"/>
              </a:rPr>
              <a:t>Subscripts</a:t>
            </a:r>
            <a:r>
              <a:rPr lang="en-US" sz="2000" smtClean="0">
                <a:cs typeface="Arial" charset="0"/>
              </a:rPr>
              <a:t> 1.2.3….</a:t>
            </a:r>
            <a:r>
              <a:rPr lang="ar-SA" sz="2000" smtClean="0"/>
              <a:t> للإشارة إلى مستويات الانتاج  يمكننا كتابة الاحتمالات المتلازمة كالتالي:</a:t>
            </a:r>
            <a:r>
              <a:rPr lang="en-US" sz="2000" smtClean="0"/>
              <a:t> </a:t>
            </a:r>
            <a:endParaRPr lang="ar-SA" sz="2000" smtClean="0"/>
          </a:p>
          <a:p>
            <a:pPr marL="623888" indent="-514350" algn="r" rtl="1"/>
            <a:endParaRPr lang="en-US" sz="2000" smtClean="0">
              <a:cs typeface="Arial" charset="0"/>
            </a:endParaRPr>
          </a:p>
        </p:txBody>
      </p:sp>
      <p:graphicFrame>
        <p:nvGraphicFramePr>
          <p:cNvPr id="4098" name="Object 4"/>
          <p:cNvGraphicFramePr>
            <a:graphicFrameLocks noChangeAspect="1"/>
          </p:cNvGraphicFramePr>
          <p:nvPr/>
        </p:nvGraphicFramePr>
        <p:xfrm>
          <a:off x="3124200" y="3581400"/>
          <a:ext cx="2917825" cy="361950"/>
        </p:xfrm>
        <a:graphic>
          <a:graphicData uri="http://schemas.openxmlformats.org/presentationml/2006/ole">
            <mc:AlternateContent xmlns:mc="http://schemas.openxmlformats.org/markup-compatibility/2006">
              <mc:Choice xmlns:v="urn:schemas-microsoft-com:vml" Requires="v">
                <p:oleObj spid="_x0000_s4332" name="Equation" r:id="rId4" imgW="1511300" imgH="203200" progId="Equation.3">
                  <p:embed/>
                </p:oleObj>
              </mc:Choice>
              <mc:Fallback>
                <p:oleObj name="Equation" r:id="rId4" imgW="1511300" imgH="20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81400"/>
                        <a:ext cx="29178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nvGraphicFramePr>
        <p:xfrm>
          <a:off x="3657600" y="2362200"/>
          <a:ext cx="2446338" cy="266700"/>
        </p:xfrm>
        <a:graphic>
          <a:graphicData uri="http://schemas.openxmlformats.org/presentationml/2006/ole">
            <mc:AlternateContent xmlns:mc="http://schemas.openxmlformats.org/markup-compatibility/2006">
              <mc:Choice xmlns:v="urn:schemas-microsoft-com:vml" Requires="v">
                <p:oleObj spid="_x0000_s4333" name="Equation" r:id="rId6" imgW="1497950" imgH="203112" progId="Equation.3">
                  <p:embed/>
                </p:oleObj>
              </mc:Choice>
              <mc:Fallback>
                <p:oleObj name="Equation" r:id="rId6" imgW="1497950" imgH="203112"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446338"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8"/>
          <p:cNvGraphicFramePr>
            <a:graphicFrameLocks noChangeAspect="1"/>
          </p:cNvGraphicFramePr>
          <p:nvPr/>
        </p:nvGraphicFramePr>
        <p:xfrm>
          <a:off x="2971800" y="5029200"/>
          <a:ext cx="3810000" cy="1371600"/>
        </p:xfrm>
        <a:graphic>
          <a:graphicData uri="http://schemas.openxmlformats.org/presentationml/2006/ole">
            <mc:AlternateContent xmlns:mc="http://schemas.openxmlformats.org/markup-compatibility/2006">
              <mc:Choice xmlns:v="urn:schemas-microsoft-com:vml" Requires="v">
                <p:oleObj spid="_x0000_s4334" name="Equation" r:id="rId8" imgW="1765300" imgH="914400" progId="Equation.3">
                  <p:embed/>
                </p:oleObj>
              </mc:Choice>
              <mc:Fallback>
                <p:oleObj name="Equation" r:id="rId8" imgW="1765300" imgH="9144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029200"/>
                        <a:ext cx="3810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17964B9D-ADF5-421B-AACA-A8E778635F59}" type="slidenum">
              <a:rPr lang="en-US"/>
              <a:pPr>
                <a:defRPr/>
              </a:pPr>
              <a:t>86</a:t>
            </a:fld>
            <a:endParaRPr lang="en-US"/>
          </a:p>
        </p:txBody>
      </p:sp>
      <p:sp>
        <p:nvSpPr>
          <p:cNvPr id="66048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sp>
        <p:nvSpPr>
          <p:cNvPr id="5128"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smtClean="0"/>
              <a:t>لنفترض ثلاثة أحداث </a:t>
            </a:r>
            <a:r>
              <a:rPr lang="en-US" sz="2300" i="1" smtClean="0">
                <a:cs typeface="Arial" charset="0"/>
              </a:rPr>
              <a:t>A</a:t>
            </a:r>
            <a:r>
              <a:rPr lang="en-US" sz="2300" smtClean="0">
                <a:cs typeface="Arial" charset="0"/>
              </a:rPr>
              <a:t>,</a:t>
            </a:r>
            <a:r>
              <a:rPr lang="en-US" sz="2300" i="1" smtClean="0">
                <a:cs typeface="Arial" charset="0"/>
              </a:rPr>
              <a:t>B</a:t>
            </a:r>
            <a:r>
              <a:rPr lang="en-US" sz="2300" smtClean="0">
                <a:cs typeface="Arial" charset="0"/>
              </a:rPr>
              <a:t>,</a:t>
            </a:r>
            <a:r>
              <a:rPr lang="en-US" sz="2300" i="1" smtClean="0">
                <a:cs typeface="Arial" charset="0"/>
              </a:rPr>
              <a:t>C</a:t>
            </a:r>
            <a:r>
              <a:rPr lang="ar-SA" sz="2300" smtClean="0"/>
              <a:t> فإن: </a:t>
            </a:r>
          </a:p>
          <a:p>
            <a:pPr marL="623888" indent="-514350" algn="r" rtl="1">
              <a:buFont typeface="Wingdings 3" pitchFamily="18" charset="2"/>
              <a:buNone/>
            </a:pPr>
            <a:endParaRPr lang="ar-SA" sz="2300" smtClean="0"/>
          </a:p>
          <a:p>
            <a:pPr marL="623888" indent="-514350" algn="r" rtl="1">
              <a:buFont typeface="Wingdings 3" pitchFamily="18" charset="2"/>
              <a:buNone/>
            </a:pPr>
            <a:endParaRPr lang="ar-SA" sz="2300" smtClean="0"/>
          </a:p>
          <a:p>
            <a:pPr marL="623888" indent="-514350" algn="r" rtl="1">
              <a:buFont typeface="Wingdings 3" pitchFamily="18" charset="2"/>
              <a:buNone/>
            </a:pPr>
            <a:r>
              <a:rPr lang="ar-SA" sz="2300" smtClean="0"/>
              <a:t>وفي حالة وجود أربعة أحداث </a:t>
            </a:r>
            <a:r>
              <a:rPr lang="en-US" sz="2300" i="1" smtClean="0">
                <a:cs typeface="Arial" charset="0"/>
              </a:rPr>
              <a:t>A,B,C,D</a:t>
            </a:r>
            <a:r>
              <a:rPr lang="ar-SA" sz="2300" smtClean="0"/>
              <a:t> فإن: </a:t>
            </a:r>
          </a:p>
          <a:p>
            <a:pPr marL="623888" indent="-514350" algn="r" rtl="1">
              <a:buFont typeface="Wingdings 3" pitchFamily="18" charset="2"/>
              <a:buNone/>
            </a:pPr>
            <a:endParaRPr lang="ar-SA" sz="2300" smtClean="0"/>
          </a:p>
          <a:p>
            <a:pPr marL="623888" indent="-514350" algn="r" rtl="1">
              <a:buFont typeface="Wingdings 3" pitchFamily="18" charset="2"/>
              <a:buNone/>
            </a:pPr>
            <a:endParaRPr lang="ar-SA" sz="2300" smtClean="0"/>
          </a:p>
          <a:p>
            <a:pPr marL="623888" indent="-514350" algn="r" rtl="1">
              <a:buFont typeface="Wingdings 3" pitchFamily="18" charset="2"/>
              <a:buNone/>
            </a:pPr>
            <a:r>
              <a:rPr lang="ar-SA" sz="2300" smtClean="0"/>
              <a:t>في بعض الحالات تكون الأحداث مستقلة أو </a:t>
            </a:r>
            <a:r>
              <a:rPr lang="en-US" sz="2300" i="1" smtClean="0">
                <a:cs typeface="Arial" charset="0"/>
              </a:rPr>
              <a:t>Independent</a:t>
            </a:r>
            <a:r>
              <a:rPr lang="ar-SA" sz="2300" smtClean="0"/>
              <a:t> أي أن الناتج </a:t>
            </a:r>
            <a:r>
              <a:rPr lang="en-US" sz="2300" i="1" smtClean="0">
                <a:cs typeface="Arial" charset="0"/>
              </a:rPr>
              <a:t>A</a:t>
            </a:r>
            <a:r>
              <a:rPr lang="ar-SA" sz="2300" smtClean="0"/>
              <a:t> لا يتأثر بالناتج </a:t>
            </a:r>
            <a:r>
              <a:rPr lang="en-US" sz="2300" i="1" smtClean="0">
                <a:cs typeface="Arial" charset="0"/>
              </a:rPr>
              <a:t>B</a:t>
            </a:r>
            <a:r>
              <a:rPr lang="ar-SA" sz="2300" smtClean="0"/>
              <a:t> والعكس. في هذه الحالة تصبح الاحتمالات المشروطة هي نفسها غير المشروطة أي</a:t>
            </a:r>
            <a:r>
              <a:rPr lang="en-US" sz="2300" smtClean="0"/>
              <a:t> </a:t>
            </a:r>
            <a:r>
              <a:rPr lang="ar-SA" sz="2300" smtClean="0"/>
              <a:t>:</a:t>
            </a:r>
          </a:p>
          <a:p>
            <a:pPr marL="623888" indent="-514350" algn="r" rtl="1">
              <a:buFont typeface="Wingdings 3" pitchFamily="18" charset="2"/>
              <a:buNone/>
            </a:pPr>
            <a:endParaRPr lang="ar-SA" sz="2300" smtClean="0"/>
          </a:p>
          <a:p>
            <a:pPr marL="623888" indent="-514350" algn="r" rtl="1">
              <a:buFont typeface="Wingdings 3" pitchFamily="18" charset="2"/>
              <a:buNone/>
            </a:pPr>
            <a:r>
              <a:rPr lang="ar-SA" sz="2300" smtClean="0"/>
              <a:t>وبالتالي:</a:t>
            </a:r>
            <a:endParaRPr lang="en-US" sz="2300" smtClean="0">
              <a:cs typeface="Arial" charset="0"/>
            </a:endParaRPr>
          </a:p>
        </p:txBody>
      </p:sp>
      <p:sp>
        <p:nvSpPr>
          <p:cNvPr id="5129"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5122" name="Object 7"/>
          <p:cNvGraphicFramePr>
            <a:graphicFrameLocks noChangeAspect="1"/>
          </p:cNvGraphicFramePr>
          <p:nvPr/>
        </p:nvGraphicFramePr>
        <p:xfrm>
          <a:off x="1752600" y="5181600"/>
          <a:ext cx="4054475" cy="381000"/>
        </p:xfrm>
        <a:graphic>
          <a:graphicData uri="http://schemas.openxmlformats.org/presentationml/2006/ole">
            <mc:AlternateContent xmlns:mc="http://schemas.openxmlformats.org/markup-compatibility/2006">
              <mc:Choice xmlns:v="urn:schemas-microsoft-com:vml" Requires="v">
                <p:oleObj spid="_x0000_s5434" name="Equation" r:id="rId4" imgW="2120900" imgH="203200" progId="Equation.3">
                  <p:embed/>
                </p:oleObj>
              </mc:Choice>
              <mc:Fallback>
                <p:oleObj name="Equation" r:id="rId4" imgW="2120900" imgH="203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181600"/>
                        <a:ext cx="40544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5123" name="Object 10"/>
          <p:cNvGraphicFramePr>
            <a:graphicFrameLocks noChangeAspect="1"/>
          </p:cNvGraphicFramePr>
          <p:nvPr/>
        </p:nvGraphicFramePr>
        <p:xfrm>
          <a:off x="2895600" y="5943600"/>
          <a:ext cx="2476500" cy="360363"/>
        </p:xfrm>
        <a:graphic>
          <a:graphicData uri="http://schemas.openxmlformats.org/presentationml/2006/ole">
            <mc:AlternateContent xmlns:mc="http://schemas.openxmlformats.org/markup-compatibility/2006">
              <mc:Choice xmlns:v="urn:schemas-microsoft-com:vml" Requires="v">
                <p:oleObj spid="_x0000_s5435" name="Equation" r:id="rId6" imgW="1320227" imgH="203112" progId="Equation.3">
                  <p:embed/>
                </p:oleObj>
              </mc:Choice>
              <mc:Fallback>
                <p:oleObj name="Equation" r:id="rId6" imgW="1320227" imgH="203112"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943600"/>
                        <a:ext cx="24765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14"/>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ar-SA"/>
          </a:p>
        </p:txBody>
      </p:sp>
      <p:graphicFrame>
        <p:nvGraphicFramePr>
          <p:cNvPr id="5124" name="Object 13"/>
          <p:cNvGraphicFramePr>
            <a:graphicFrameLocks noChangeAspect="1"/>
          </p:cNvGraphicFramePr>
          <p:nvPr/>
        </p:nvGraphicFramePr>
        <p:xfrm>
          <a:off x="1295400" y="1600200"/>
          <a:ext cx="3482975" cy="733425"/>
        </p:xfrm>
        <a:graphic>
          <a:graphicData uri="http://schemas.openxmlformats.org/presentationml/2006/ole">
            <mc:AlternateContent xmlns:mc="http://schemas.openxmlformats.org/markup-compatibility/2006">
              <mc:Choice xmlns:v="urn:schemas-microsoft-com:vml" Requires="v">
                <p:oleObj spid="_x0000_s5436" name="Equation" r:id="rId8" imgW="1993900" imgH="431800" progId="Equation.3">
                  <p:embed/>
                </p:oleObj>
              </mc:Choice>
              <mc:Fallback>
                <p:oleObj name="Equation" r:id="rId8" imgW="1993900" imgH="4318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600200"/>
                        <a:ext cx="34829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Rectangle 16"/>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ar-SA"/>
          </a:p>
        </p:txBody>
      </p:sp>
      <p:graphicFrame>
        <p:nvGraphicFramePr>
          <p:cNvPr id="5125" name="Object 15"/>
          <p:cNvGraphicFramePr>
            <a:graphicFrameLocks noChangeAspect="1"/>
          </p:cNvGraphicFramePr>
          <p:nvPr/>
        </p:nvGraphicFramePr>
        <p:xfrm>
          <a:off x="1143000" y="3124200"/>
          <a:ext cx="4327525" cy="723900"/>
        </p:xfrm>
        <a:graphic>
          <a:graphicData uri="http://schemas.openxmlformats.org/presentationml/2006/ole">
            <mc:AlternateContent xmlns:mc="http://schemas.openxmlformats.org/markup-compatibility/2006">
              <mc:Choice xmlns:v="urn:schemas-microsoft-com:vml" Requires="v">
                <p:oleObj spid="_x0000_s5437" name="Equation" r:id="rId10" imgW="2514600" imgH="431800" progId="Equation.3">
                  <p:embed/>
                </p:oleObj>
              </mc:Choice>
              <mc:Fallback>
                <p:oleObj name="Equation" r:id="rId10" imgW="2514600" imgH="43180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124200"/>
                        <a:ext cx="43275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p:txBody>
          <a:bodyPr/>
          <a:lstStyle/>
          <a:p>
            <a:pPr>
              <a:defRPr/>
            </a:pPr>
            <a:fld id="{AF3554E3-8423-4455-B1D3-AEC033724EDD}" type="slidenum">
              <a:rPr lang="en-US"/>
              <a:pPr>
                <a:defRPr/>
              </a:pPr>
              <a:t>87</a:t>
            </a:fld>
            <a:endParaRPr lang="en-US"/>
          </a:p>
        </p:txBody>
      </p:sp>
      <p:sp>
        <p:nvSpPr>
          <p:cNvPr id="66253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smtClean="0">
                <a:effectLst/>
              </a:rPr>
              <a:t>تقدير الاحتمالات الشخصية </a:t>
            </a:r>
            <a:r>
              <a:rPr lang="en-US" i="1" smtClean="0">
                <a:effectLst/>
                <a:cs typeface="Arial" charset="0"/>
              </a:rPr>
              <a:t>Estimating subjective probabilities</a:t>
            </a:r>
          </a:p>
        </p:txBody>
      </p:sp>
      <p:graphicFrame>
        <p:nvGraphicFramePr>
          <p:cNvPr id="662708" name="Group 180"/>
          <p:cNvGraphicFramePr>
            <a:graphicFrameLocks noGrp="1"/>
          </p:cNvGraphicFramePr>
          <p:nvPr>
            <p:ph idx="1"/>
          </p:nvPr>
        </p:nvGraphicFramePr>
        <p:xfrm>
          <a:off x="990600" y="1981200"/>
          <a:ext cx="7696200" cy="3873500"/>
        </p:xfrm>
        <a:graphic>
          <a:graphicData uri="http://schemas.openxmlformats.org/drawingml/2006/table">
            <a:tbl>
              <a:tblPr rtl="1"/>
              <a:tblGrid>
                <a:gridCol w="1020762"/>
                <a:gridCol w="723900"/>
                <a:gridCol w="796925"/>
                <a:gridCol w="935038"/>
                <a:gridCol w="957262"/>
                <a:gridCol w="1517650"/>
                <a:gridCol w="1744663"/>
              </a:tblGrid>
              <a:tr h="835025">
                <a:tc gridSpan="5">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Price Events</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Prior Probabilities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P(θ</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i</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Yield Events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Θ</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i</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95250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2.25$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l"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2.75$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3.25$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56515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0.09</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Favorable</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جيد</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6515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0.10</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Normal</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عادي</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955675">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0.04</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Unfavorable</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سيئ</a:t>
                      </a:r>
                      <a:endParaRPr kumimoji="0" lang="ar-SA"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6202" name="Rectangle 182"/>
          <p:cNvSpPr>
            <a:spLocks noChangeArrowheads="1"/>
          </p:cNvSpPr>
          <p:nvPr/>
        </p:nvSpPr>
        <p:spPr bwMode="auto">
          <a:xfrm>
            <a:off x="2819400" y="1600200"/>
            <a:ext cx="3903663" cy="366713"/>
          </a:xfrm>
          <a:prstGeom prst="rect">
            <a:avLst/>
          </a:prstGeom>
          <a:noFill/>
          <a:ln w="9525">
            <a:noFill/>
            <a:miter lim="800000"/>
            <a:headEnd/>
            <a:tailEnd/>
          </a:ln>
        </p:spPr>
        <p:txBody>
          <a:bodyPr wrap="none" anchor="ctr">
            <a:spAutoFit/>
          </a:bodyPr>
          <a:lstStyle/>
          <a:p>
            <a:pPr eaLnBrk="0" hangingPunct="0"/>
            <a:r>
              <a:rPr lang="ar-SA" b="1"/>
              <a:t>الاحتمالات المتلازمة لغلات مستقلة وأسعار مستقلة</a:t>
            </a:r>
            <a:r>
              <a:rPr lang="en-US"/>
              <a:t> </a:t>
            </a:r>
          </a:p>
        </p:txBody>
      </p:sp>
      <p:sp>
        <p:nvSpPr>
          <p:cNvPr id="6203" name="Rectangle 183"/>
          <p:cNvSpPr>
            <a:spLocks noChangeArrowheads="1"/>
          </p:cNvSpPr>
          <p:nvPr/>
        </p:nvSpPr>
        <p:spPr bwMode="auto">
          <a:xfrm>
            <a:off x="680097" y="5942291"/>
            <a:ext cx="7936853" cy="369332"/>
          </a:xfrm>
          <a:prstGeom prst="rect">
            <a:avLst/>
          </a:prstGeom>
          <a:noFill/>
          <a:ln w="9525">
            <a:noFill/>
            <a:miter lim="800000"/>
            <a:headEnd/>
            <a:tailEnd/>
          </a:ln>
        </p:spPr>
        <p:txBody>
          <a:bodyPr wrap="none" anchor="ctr">
            <a:spAutoFit/>
          </a:bodyPr>
          <a:lstStyle/>
          <a:p>
            <a:pPr algn="r" rtl="1" eaLnBrk="0" hangingPunct="0"/>
            <a:r>
              <a:rPr lang="ar-SA" dirty="0"/>
              <a:t>على سبيل المثال احتمال المتلازم ما بين الغلة الجيدة</a:t>
            </a:r>
            <a:r>
              <a:rPr lang="en-US" dirty="0"/>
              <a:t> </a:t>
            </a:r>
            <a:r>
              <a:rPr lang="en-US" i="1" dirty="0"/>
              <a:t>Favorable </a:t>
            </a:r>
            <a:r>
              <a:rPr lang="en-US" i="1" dirty="0" smtClean="0"/>
              <a:t>Yield </a:t>
            </a:r>
            <a:r>
              <a:rPr lang="ar-SA" dirty="0" smtClean="0"/>
              <a:t> </a:t>
            </a:r>
            <a:r>
              <a:rPr lang="ar-SA" dirty="0"/>
              <a:t>وسعر ذرة مقداره</a:t>
            </a:r>
            <a:r>
              <a:rPr lang="en-US" dirty="0"/>
              <a:t> 2.50</a:t>
            </a:r>
            <a:r>
              <a:rPr lang="ar-SA" dirty="0"/>
              <a:t> هــو</a:t>
            </a:r>
            <a:r>
              <a:rPr lang="en-US" dirty="0"/>
              <a:t> </a:t>
            </a:r>
          </a:p>
        </p:txBody>
      </p:sp>
      <p:sp>
        <p:nvSpPr>
          <p:cNvPr id="6204" name="Rectangle 185"/>
          <p:cNvSpPr>
            <a:spLocks noChangeArrowheads="1"/>
          </p:cNvSpPr>
          <p:nvPr/>
        </p:nvSpPr>
        <p:spPr bwMode="auto">
          <a:xfrm>
            <a:off x="0" y="3325813"/>
            <a:ext cx="9144000" cy="0"/>
          </a:xfrm>
          <a:prstGeom prst="rect">
            <a:avLst/>
          </a:prstGeom>
          <a:noFill/>
          <a:ln w="9525">
            <a:noFill/>
            <a:miter lim="800000"/>
            <a:headEnd/>
            <a:tailEnd/>
          </a:ln>
        </p:spPr>
        <p:txBody>
          <a:bodyPr wrap="none" anchor="ctr">
            <a:spAutoFit/>
          </a:bodyPr>
          <a:lstStyle/>
          <a:p>
            <a:endParaRPr lang="ar-SA"/>
          </a:p>
        </p:txBody>
      </p:sp>
      <p:graphicFrame>
        <p:nvGraphicFramePr>
          <p:cNvPr id="6146" name="Object 184"/>
          <p:cNvGraphicFramePr>
            <a:graphicFrameLocks noChangeAspect="1"/>
          </p:cNvGraphicFramePr>
          <p:nvPr/>
        </p:nvGraphicFramePr>
        <p:xfrm>
          <a:off x="4343400" y="6324600"/>
          <a:ext cx="1371600" cy="293688"/>
        </p:xfrm>
        <a:graphic>
          <a:graphicData uri="http://schemas.openxmlformats.org/presentationml/2006/ole">
            <mc:AlternateContent xmlns:mc="http://schemas.openxmlformats.org/markup-compatibility/2006">
              <mc:Choice xmlns:v="urn:schemas-microsoft-com:vml" Requires="v">
                <p:oleObj spid="_x0000_s6224" name="Equation" r:id="rId4" imgW="1066337" imgH="203112" progId="Equation.3">
                  <p:embed/>
                </p:oleObj>
              </mc:Choice>
              <mc:Fallback>
                <p:oleObj name="Equation" r:id="rId4" imgW="1066337" imgH="203112" progId="Equation.3">
                  <p:embed/>
                  <p:pic>
                    <p:nvPicPr>
                      <p:cNvPr id="0" name="Object 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324600"/>
                        <a:ext cx="1371600" cy="29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pPr>
              <a:defRPr/>
            </a:pPr>
            <a:fld id="{460F10F4-D659-49A0-BAC9-8040763D280C}" type="slidenum">
              <a:rPr lang="en-US"/>
              <a:pPr>
                <a:defRPr/>
              </a:pPr>
              <a:t>88</a:t>
            </a:fld>
            <a:endParaRPr lang="en-US"/>
          </a:p>
        </p:txBody>
      </p:sp>
      <p:sp>
        <p:nvSpPr>
          <p:cNvPr id="66560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وتحليل البيجان: </a:t>
            </a:r>
            <a:r>
              <a:rPr lang="en-US" i="1" smtClean="0">
                <a:effectLst/>
                <a:cs typeface="Arial" charset="0"/>
              </a:rPr>
              <a:t>Bayes Theory and Bayesian Analysis</a:t>
            </a:r>
            <a:r>
              <a:rPr lang="en-US" smtClean="0">
                <a:effectLst/>
              </a:rPr>
              <a:t> </a:t>
            </a:r>
          </a:p>
        </p:txBody>
      </p:sp>
      <p:sp>
        <p:nvSpPr>
          <p:cNvPr id="7175"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dirty="0" smtClean="0"/>
              <a:t>سميت هذه النظرية بهذا الاسم نسبة إلى مكتشفها العالم توماس بيز وهي نظرية لحساب الاحتمالات الشرطية</a:t>
            </a:r>
            <a:r>
              <a:rPr lang="en-US" sz="2300" dirty="0" smtClean="0"/>
              <a:t>.</a:t>
            </a:r>
            <a:r>
              <a:rPr lang="ar-SA" sz="2300" dirty="0" smtClean="0"/>
              <a:t> </a:t>
            </a:r>
            <a:endParaRPr lang="en-US" sz="2300" dirty="0" smtClean="0"/>
          </a:p>
          <a:p>
            <a:pPr algn="r" rtl="1"/>
            <a:r>
              <a:rPr lang="ar-SA" altLang="en-US" sz="2400" dirty="0"/>
              <a:t>تأييدنا لـ“ذاتية“ الاحتمالات لم ينف أن الشخص ”</a:t>
            </a:r>
            <a:r>
              <a:rPr lang="ar-SA" altLang="en-US" sz="2400" dirty="0" smtClean="0"/>
              <a:t>االخبير“ </a:t>
            </a:r>
            <a:r>
              <a:rPr lang="ar-SA" altLang="en-US" sz="2400" dirty="0"/>
              <a:t>يأخذ الدلائل والقرائن عند تكوين تلك الاحتمالات</a:t>
            </a:r>
          </a:p>
          <a:p>
            <a:pPr algn="r" rtl="1"/>
            <a:r>
              <a:rPr lang="ar-SA" altLang="en-US" sz="2400" dirty="0"/>
              <a:t>وعليه: من المنطقي ”مراجعة“ (</a:t>
            </a:r>
            <a:r>
              <a:rPr lang="en-US" altLang="en-US" sz="2400" dirty="0"/>
              <a:t>Revision</a:t>
            </a:r>
            <a:r>
              <a:rPr lang="ar-SA" altLang="en-US" sz="2400" dirty="0"/>
              <a:t> ) الاحتمالات في ظل المستجدات.</a:t>
            </a:r>
          </a:p>
          <a:p>
            <a:pPr algn="r" rtl="1"/>
            <a:r>
              <a:rPr lang="ar-SA" altLang="en-US" sz="2400" dirty="0"/>
              <a:t>نظرية ”بيز“ توفر آلية لتلك المراجعة</a:t>
            </a:r>
          </a:p>
          <a:p>
            <a:pPr algn="r" rtl="1"/>
            <a:r>
              <a:rPr lang="ar-SA" altLang="en-US" sz="2400" dirty="0"/>
              <a:t>لذا تكمن أهمية هذه النظرية , في محيط اتخاذ القرار, في أنها توفر آلية منطقية للاستفادة من التجارب والخبرات.</a:t>
            </a:r>
            <a:endParaRPr lang="en-US" sz="2300" dirty="0" smtClean="0">
              <a:cs typeface="Arial" charset="0"/>
            </a:endParaRPr>
          </a:p>
        </p:txBody>
      </p:sp>
      <p:sp>
        <p:nvSpPr>
          <p:cNvPr id="7176" name="Rectangle 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7177" name="Rectangle 6"/>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ar-SA"/>
          </a:p>
        </p:txBody>
      </p:sp>
      <p:sp>
        <p:nvSpPr>
          <p:cNvPr id="7178" name="Rectangle 8"/>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7179" name="Rectangle 9"/>
          <p:cNvSpPr>
            <a:spLocks noChangeArrowheads="1"/>
          </p:cNvSpPr>
          <p:nvPr/>
        </p:nvSpPr>
        <p:spPr bwMode="auto">
          <a:xfrm>
            <a:off x="0" y="4038600"/>
            <a:ext cx="9144000" cy="0"/>
          </a:xfrm>
          <a:prstGeom prst="rect">
            <a:avLst/>
          </a:prstGeom>
          <a:noFill/>
          <a:ln w="9525">
            <a:noFill/>
            <a:miter lim="800000"/>
            <a:headEnd/>
            <a:tailEnd/>
          </a:ln>
        </p:spPr>
        <p:txBody>
          <a:bodyPr wrap="none" anchor="ctr">
            <a:spAutoFit/>
          </a:bodyPr>
          <a:lstStyle/>
          <a:p>
            <a:endParaRPr lang="ar-SA"/>
          </a:p>
        </p:txBody>
      </p:sp>
      <p:sp>
        <p:nvSpPr>
          <p:cNvPr id="7180" name="Rectangle 11"/>
          <p:cNvSpPr>
            <a:spLocks noChangeArrowheads="1"/>
          </p:cNvSpPr>
          <p:nvPr/>
        </p:nvSpPr>
        <p:spPr bwMode="auto">
          <a:xfrm>
            <a:off x="0" y="2792413"/>
            <a:ext cx="9144000" cy="0"/>
          </a:xfrm>
          <a:prstGeom prst="rect">
            <a:avLst/>
          </a:prstGeom>
          <a:noFill/>
          <a:ln w="9525">
            <a:noFill/>
            <a:miter lim="800000"/>
            <a:headEnd/>
            <a:tailEnd/>
          </a:ln>
        </p:spPr>
        <p:txBody>
          <a:bodyPr wrap="none" anchor="ctr">
            <a:spAutoFit/>
          </a:bodyPr>
          <a:lstStyle/>
          <a:p>
            <a:endParaRPr lang="ar-SA"/>
          </a:p>
        </p:txBody>
      </p:sp>
      <p:sp>
        <p:nvSpPr>
          <p:cNvPr id="7181" name="Rectangle 12"/>
          <p:cNvSpPr>
            <a:spLocks noChangeArrowheads="1"/>
          </p:cNvSpPr>
          <p:nvPr/>
        </p:nvSpPr>
        <p:spPr bwMode="auto">
          <a:xfrm>
            <a:off x="0" y="4065588"/>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ar-SA" altLang="en-US" dirty="0"/>
              <a:t>أسس نظرية ”بيز</a:t>
            </a:r>
            <a:endParaRPr lang="en-GB" altLang="en-US" dirty="0"/>
          </a:p>
        </p:txBody>
      </p:sp>
      <p:sp>
        <p:nvSpPr>
          <p:cNvPr id="70659" name="Rectangle 3"/>
          <p:cNvSpPr>
            <a:spLocks noGrp="1" noChangeArrowheads="1"/>
          </p:cNvSpPr>
          <p:nvPr>
            <p:ph type="body" sz="half" idx="1"/>
          </p:nvPr>
        </p:nvSpPr>
        <p:spPr>
          <a:xfrm>
            <a:off x="457200" y="1600200"/>
            <a:ext cx="8291513" cy="4530725"/>
          </a:xfrm>
        </p:spPr>
        <p:txBody>
          <a:bodyPr/>
          <a:lstStyle/>
          <a:p>
            <a:pPr algn="r" rtl="1"/>
            <a:r>
              <a:rPr lang="ar-SA" altLang="en-US" sz="2800" dirty="0" smtClean="0"/>
              <a:t>الاحتمالات </a:t>
            </a:r>
            <a:r>
              <a:rPr lang="ar-SA" altLang="en-US" sz="2800" dirty="0"/>
              <a:t>القبلية ” </a:t>
            </a:r>
            <a:r>
              <a:rPr lang="en-US" altLang="en-US" sz="2800" dirty="0"/>
              <a:t>Prior Probabilities</a:t>
            </a:r>
            <a:r>
              <a:rPr lang="ar-SA" altLang="en-US" sz="2800" dirty="0"/>
              <a:t> ”</a:t>
            </a:r>
          </a:p>
          <a:p>
            <a:pPr algn="r" rtl="1"/>
            <a:endParaRPr lang="ar-SA" altLang="en-US" sz="2800" dirty="0"/>
          </a:p>
          <a:p>
            <a:pPr algn="r" rtl="1"/>
            <a:endParaRPr lang="ar-SA" altLang="en-US" sz="2800" dirty="0"/>
          </a:p>
          <a:p>
            <a:pPr algn="r" rtl="1"/>
            <a:r>
              <a:rPr lang="ar-SA" altLang="en-US" sz="2800" dirty="0"/>
              <a:t>الاحتمالات المشروطة ” </a:t>
            </a:r>
            <a:r>
              <a:rPr lang="en-US" altLang="en-US" sz="2800" dirty="0"/>
              <a:t>Likelihoods</a:t>
            </a:r>
            <a:r>
              <a:rPr lang="ar-SA" altLang="en-US" sz="2800" dirty="0"/>
              <a:t> ”</a:t>
            </a:r>
            <a:endParaRPr lang="en-US" altLang="en-US" sz="2800" dirty="0"/>
          </a:p>
          <a:p>
            <a:pPr algn="r" rtl="1"/>
            <a:endParaRPr lang="ar-SA" altLang="en-US" sz="2800" dirty="0"/>
          </a:p>
          <a:p>
            <a:pPr algn="r" rtl="1"/>
            <a:endParaRPr lang="ar-SA" altLang="en-US" sz="2800" dirty="0"/>
          </a:p>
          <a:p>
            <a:pPr algn="r" rtl="1"/>
            <a:r>
              <a:rPr lang="ar-SA" altLang="en-US" sz="2800" dirty="0"/>
              <a:t>الاحتمالات البعدية ” </a:t>
            </a:r>
            <a:r>
              <a:rPr lang="en-US" altLang="en-US" sz="2800" dirty="0"/>
              <a:t>Posterior probabilities</a:t>
            </a:r>
            <a:r>
              <a:rPr lang="ar-SA" altLang="en-US" sz="2800" dirty="0"/>
              <a:t> ”</a:t>
            </a:r>
          </a:p>
          <a:p>
            <a:pPr algn="r" rtl="1"/>
            <a:endParaRPr lang="ar-SA" altLang="en-US" sz="2800" dirty="0"/>
          </a:p>
          <a:p>
            <a:pPr algn="r" rtl="1"/>
            <a:endParaRPr lang="ar-SA" altLang="en-US" sz="2800" dirty="0"/>
          </a:p>
          <a:p>
            <a:pPr algn="r" rtl="1"/>
            <a:endParaRPr lang="en-GB" altLang="en-US" sz="2800" dirty="0"/>
          </a:p>
        </p:txBody>
      </p:sp>
      <p:graphicFrame>
        <p:nvGraphicFramePr>
          <p:cNvPr id="70660" name="Object 4"/>
          <p:cNvGraphicFramePr>
            <a:graphicFrameLocks noGrp="1" noChangeAspect="1"/>
          </p:cNvGraphicFramePr>
          <p:nvPr>
            <p:ph sz="quarter" idx="2"/>
            <p:extLst>
              <p:ext uri="{D42A27DB-BD31-4B8C-83A1-F6EECF244321}">
                <p14:modId xmlns:p14="http://schemas.microsoft.com/office/powerpoint/2010/main" val="3751294875"/>
              </p:ext>
            </p:extLst>
          </p:nvPr>
        </p:nvGraphicFramePr>
        <p:xfrm>
          <a:off x="3581400" y="2286000"/>
          <a:ext cx="1089025" cy="676275"/>
        </p:xfrm>
        <a:graphic>
          <a:graphicData uri="http://schemas.openxmlformats.org/presentationml/2006/ole">
            <mc:AlternateContent xmlns:mc="http://schemas.openxmlformats.org/markup-compatibility/2006">
              <mc:Choice xmlns:v="urn:schemas-microsoft-com:vml" Requires="v">
                <p:oleObj spid="_x0000_s284872" name="Equation" r:id="rId3" imgW="368280" imgH="228600" progId="Equation.3">
                  <p:embed/>
                </p:oleObj>
              </mc:Choice>
              <mc:Fallback>
                <p:oleObj name="Equation" r:id="rId3" imgW="368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0"/>
                        <a:ext cx="108902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2" name="Object 6"/>
          <p:cNvGraphicFramePr>
            <a:graphicFrameLocks noGrp="1" noChangeAspect="1"/>
          </p:cNvGraphicFramePr>
          <p:nvPr>
            <p:ph sz="quarter" idx="3"/>
            <p:extLst>
              <p:ext uri="{D42A27DB-BD31-4B8C-83A1-F6EECF244321}">
                <p14:modId xmlns:p14="http://schemas.microsoft.com/office/powerpoint/2010/main" val="484843421"/>
              </p:ext>
            </p:extLst>
          </p:nvPr>
        </p:nvGraphicFramePr>
        <p:xfrm>
          <a:off x="3733800" y="3581400"/>
          <a:ext cx="1584325" cy="606425"/>
        </p:xfrm>
        <a:graphic>
          <a:graphicData uri="http://schemas.openxmlformats.org/presentationml/2006/ole">
            <mc:AlternateContent xmlns:mc="http://schemas.openxmlformats.org/markup-compatibility/2006">
              <mc:Choice xmlns:v="urn:schemas-microsoft-com:vml" Requires="v">
                <p:oleObj spid="_x0000_s284873" name="Equation" r:id="rId5" imgW="596880" imgH="228600" progId="Equation.3">
                  <p:embed/>
                </p:oleObj>
              </mc:Choice>
              <mc:Fallback>
                <p:oleObj name="Equation" r:id="rId5" imgW="596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581400"/>
                        <a:ext cx="15843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4" name="Object 8"/>
          <p:cNvGraphicFramePr>
            <a:graphicFrameLocks noChangeAspect="1"/>
          </p:cNvGraphicFramePr>
          <p:nvPr>
            <p:extLst>
              <p:ext uri="{D42A27DB-BD31-4B8C-83A1-F6EECF244321}">
                <p14:modId xmlns:p14="http://schemas.microsoft.com/office/powerpoint/2010/main" val="468000356"/>
              </p:ext>
            </p:extLst>
          </p:nvPr>
        </p:nvGraphicFramePr>
        <p:xfrm>
          <a:off x="3886200" y="5181600"/>
          <a:ext cx="1366837" cy="547688"/>
        </p:xfrm>
        <a:graphic>
          <a:graphicData uri="http://schemas.openxmlformats.org/presentationml/2006/ole">
            <mc:AlternateContent xmlns:mc="http://schemas.openxmlformats.org/markup-compatibility/2006">
              <mc:Choice xmlns:v="urn:schemas-microsoft-com:vml" Requires="v">
                <p:oleObj spid="_x0000_s284874" name="Equation" r:id="rId7" imgW="571320" imgH="228600" progId="Equation.3">
                  <p:embed/>
                </p:oleObj>
              </mc:Choice>
              <mc:Fallback>
                <p:oleObj name="Equation" r:id="rId7" imgW="5713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181600"/>
                        <a:ext cx="136683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24202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304800"/>
            <a:ext cx="8610600" cy="6248400"/>
          </a:xfrm>
        </p:spPr>
        <p:txBody>
          <a:bodyPr/>
          <a:lstStyle/>
          <a:p>
            <a:pPr eaLnBrk="1" hangingPunct="1">
              <a:lnSpc>
                <a:spcPct val="80000"/>
              </a:lnSpc>
              <a:buFont typeface="Wingdings" pitchFamily="2" charset="2"/>
              <a:buNone/>
            </a:pPr>
            <a:endParaRPr lang="ar-SA" altLang="en-US" b="1" smtClean="0">
              <a:solidFill>
                <a:srgbClr val="993300"/>
              </a:solidFill>
            </a:endParaRPr>
          </a:p>
          <a:p>
            <a:pPr eaLnBrk="1" hangingPunct="1">
              <a:lnSpc>
                <a:spcPct val="80000"/>
              </a:lnSpc>
              <a:buFont typeface="Wingdings" pitchFamily="2" charset="2"/>
              <a:buNone/>
            </a:pPr>
            <a:r>
              <a:rPr lang="ar-SA" altLang="en-US" b="1" smtClean="0">
                <a:solidFill>
                  <a:srgbClr val="993300"/>
                </a:solidFill>
              </a:rPr>
              <a:t>الإدارة التسويقية  </a:t>
            </a:r>
            <a:r>
              <a:rPr lang="en-US" altLang="en-US" b="1" i="1" smtClean="0">
                <a:solidFill>
                  <a:srgbClr val="993300"/>
                </a:solidFill>
                <a:cs typeface="Arial" charset="0"/>
              </a:rPr>
              <a:t>Marketing Management</a:t>
            </a:r>
            <a:r>
              <a:rPr lang="ar-SA" altLang="en-US" b="1" smtClean="0">
                <a:solidFill>
                  <a:srgbClr val="993300"/>
                </a:solidFill>
              </a:rPr>
              <a:t>  تعني بتطبيق المفهوم التسويقي في المجالين التاليين:</a:t>
            </a:r>
          </a:p>
          <a:p>
            <a:pPr eaLnBrk="1" hangingPunct="1">
              <a:lnSpc>
                <a:spcPct val="80000"/>
              </a:lnSpc>
            </a:pPr>
            <a:r>
              <a:rPr lang="ar-SA" altLang="en-US" b="1" smtClean="0">
                <a:solidFill>
                  <a:srgbClr val="993300"/>
                </a:solidFill>
              </a:rPr>
              <a:t>الاول</a:t>
            </a:r>
            <a:r>
              <a:rPr lang="ar-SA" altLang="en-US" smtClean="0"/>
              <a:t>:  ادارة وتنظيم وتنسيق الأنشطة التسويقية في المشروع </a:t>
            </a:r>
          </a:p>
          <a:p>
            <a:pPr eaLnBrk="1" hangingPunct="1">
              <a:lnSpc>
                <a:spcPct val="80000"/>
              </a:lnSpc>
            </a:pPr>
            <a:r>
              <a:rPr lang="ar-SA" altLang="en-US" b="1" smtClean="0">
                <a:solidFill>
                  <a:srgbClr val="993300"/>
                </a:solidFill>
              </a:rPr>
              <a:t>الثاني</a:t>
            </a:r>
            <a:r>
              <a:rPr lang="ar-SA" altLang="en-US" smtClean="0"/>
              <a:t>: التخطيط العام للمشروع ورسم سياسته.</a:t>
            </a:r>
          </a:p>
          <a:p>
            <a:pPr eaLnBrk="1" hangingPunct="1">
              <a:lnSpc>
                <a:spcPct val="80000"/>
              </a:lnSpc>
            </a:pPr>
            <a:r>
              <a:rPr lang="ar-SA" altLang="en-US" smtClean="0"/>
              <a:t>وتتحقق الإدارة التسويقية في ظل علم الإدارة عن طريق اتخاذ القرارات، حيث أن معظم القرارات الإدارية هي قرارات تسويقية تعتمد على حاجات المستهلك وتفضيلاته.</a:t>
            </a:r>
          </a:p>
          <a:p>
            <a:pPr eaLnBrk="1" hangingPunct="1">
              <a:lnSpc>
                <a:spcPct val="80000"/>
              </a:lnSpc>
            </a:pPr>
            <a:r>
              <a:rPr lang="ar-SA" altLang="en-US" smtClean="0"/>
              <a:t>في المشاريع الإنتاجية قد تتخذ بعض القرارات التسويقية قبل القرارات الإنتاجية</a:t>
            </a:r>
          </a:p>
          <a:p>
            <a:pPr eaLnBrk="1" hangingPunct="1">
              <a:lnSpc>
                <a:spcPct val="80000"/>
              </a:lnSpc>
            </a:pPr>
            <a:r>
              <a:rPr lang="ar-SA" altLang="en-US" smtClean="0"/>
              <a:t>في إطار الإدارة التسويقية يعد المشروع وحدة متكاملة موجهة نحو السوق لتامين إحتياجات المستهلك.</a:t>
            </a:r>
          </a:p>
          <a:p>
            <a:pPr eaLnBrk="1" hangingPunct="1">
              <a:lnSpc>
                <a:spcPct val="80000"/>
              </a:lnSpc>
              <a:buFont typeface="Wingdings" pitchFamily="2" charset="2"/>
              <a:buNone/>
            </a:pPr>
            <a:r>
              <a:rPr lang="ar-SA" altLang="en-US" smtClean="0"/>
              <a:t>    </a:t>
            </a:r>
            <a:endParaRPr lang="en-US" altLang="en-US" smtClean="0">
              <a:solidFill>
                <a:srgbClr val="993300"/>
              </a:solidFill>
              <a:cs typeface="Arial" charset="0"/>
            </a:endParaRPr>
          </a:p>
        </p:txBody>
      </p:sp>
    </p:spTree>
    <p:extLst>
      <p:ext uri="{BB962C8B-B14F-4D97-AF65-F5344CB8AC3E}">
        <p14:creationId xmlns:p14="http://schemas.microsoft.com/office/powerpoint/2010/main" val="4825266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pPr>
              <a:defRPr/>
            </a:pPr>
            <a:fld id="{460F10F4-D659-49A0-BAC9-8040763D280C}" type="slidenum">
              <a:rPr lang="en-US">
                <a:solidFill>
                  <a:prstClr val="black"/>
                </a:solidFill>
              </a:rPr>
              <a:pPr>
                <a:defRPr/>
              </a:pPr>
              <a:t>90</a:t>
            </a:fld>
            <a:endParaRPr lang="en-US">
              <a:solidFill>
                <a:prstClr val="black"/>
              </a:solidFill>
            </a:endParaRPr>
          </a:p>
        </p:txBody>
      </p:sp>
      <p:sp>
        <p:nvSpPr>
          <p:cNvPr id="66560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وتحليل البيجان: </a:t>
            </a:r>
            <a:r>
              <a:rPr lang="en-US" i="1" smtClean="0">
                <a:effectLst/>
                <a:cs typeface="Arial" charset="0"/>
              </a:rPr>
              <a:t>Bayes Theory and Bayesian Analysis</a:t>
            </a:r>
            <a:r>
              <a:rPr lang="en-US" smtClean="0">
                <a:effectLst/>
              </a:rPr>
              <a:t> </a:t>
            </a:r>
          </a:p>
        </p:txBody>
      </p:sp>
      <p:sp>
        <p:nvSpPr>
          <p:cNvPr id="7175" name="Rectangle 3"/>
          <p:cNvSpPr>
            <a:spLocks noGrp="1"/>
          </p:cNvSpPr>
          <p:nvPr>
            <p:ph type="body" sz="half" idx="1"/>
          </p:nvPr>
        </p:nvSpPr>
        <p:spPr>
          <a:xfrm>
            <a:off x="457200" y="1481138"/>
            <a:ext cx="8153400" cy="4919662"/>
          </a:xfrm>
        </p:spPr>
        <p:txBody>
          <a:bodyPr/>
          <a:lstStyle/>
          <a:p>
            <a:pPr marL="623888" indent="-514350" algn="r" rtl="1">
              <a:buFont typeface="Wingdings 3" pitchFamily="18" charset="2"/>
              <a:buNone/>
            </a:pPr>
            <a:r>
              <a:rPr lang="ar-SA" sz="2300" dirty="0" smtClean="0"/>
              <a:t>يمكن توضيح هذه النظرية بصورة جبرية كما يلي:</a:t>
            </a:r>
          </a:p>
          <a:p>
            <a:pPr marL="623888" indent="-514350" algn="r" rtl="1">
              <a:buFont typeface="Wingdings 3" pitchFamily="18" charset="2"/>
              <a:buAutoNum type="arabicParenR"/>
            </a:pPr>
            <a:r>
              <a:rPr lang="ar-SA" sz="2300" dirty="0" smtClean="0"/>
              <a:t>إذا كان مجموعة من الحوادث الشاملة والمتنافية  واحتمالات حدوثها </a:t>
            </a:r>
            <a:r>
              <a:rPr lang="en-US" sz="2300" i="1" dirty="0" smtClean="0">
                <a:cs typeface="Arial" charset="0"/>
              </a:rPr>
              <a:t>P(</a:t>
            </a:r>
            <a:r>
              <a:rPr lang="en-US" sz="2300" i="1" dirty="0" err="1" smtClean="0">
                <a:cs typeface="Arial" charset="0"/>
              </a:rPr>
              <a:t>E</a:t>
            </a:r>
            <a:r>
              <a:rPr lang="en-US" sz="1900" i="1" dirty="0" err="1" smtClean="0">
                <a:cs typeface="Arial" charset="0"/>
              </a:rPr>
              <a:t>i</a:t>
            </a:r>
            <a:r>
              <a:rPr lang="en-US" sz="2300" i="1" dirty="0" smtClean="0">
                <a:cs typeface="Arial" charset="0"/>
              </a:rPr>
              <a:t>)</a:t>
            </a:r>
            <a:r>
              <a:rPr lang="ar-SA" sz="2300" dirty="0" smtClean="0"/>
              <a:t> معروفة. لجميع قيم </a:t>
            </a:r>
            <a:r>
              <a:rPr lang="en-US" sz="2300" i="1" dirty="0" err="1" smtClean="0">
                <a:cs typeface="Arial" charset="0"/>
              </a:rPr>
              <a:t>i</a:t>
            </a:r>
            <a:r>
              <a:rPr lang="en-US" sz="2300" i="1" dirty="0" smtClean="0">
                <a:cs typeface="Arial" charset="0"/>
              </a:rPr>
              <a:t>=1, 2, …, n</a:t>
            </a:r>
            <a:r>
              <a:rPr lang="ar-SA" sz="2300" i="1" dirty="0" smtClean="0"/>
              <a:t> ،                             </a:t>
            </a:r>
            <a:r>
              <a:rPr lang="ar-SA" sz="2300" dirty="0" smtClean="0"/>
              <a:t>بحيث: </a:t>
            </a:r>
            <a:r>
              <a:rPr lang="en-US" sz="2300" dirty="0" smtClean="0">
                <a:ea typeface="Lucida Sans Unicode" pitchFamily="34" charset="0"/>
                <a:cs typeface="Lucida Sans Unicode" pitchFamily="34" charset="0"/>
              </a:rPr>
              <a:t>Ʃ</a:t>
            </a:r>
            <a:r>
              <a:rPr lang="en-US" sz="2300" i="1" dirty="0" smtClean="0">
                <a:cs typeface="Arial" charset="0"/>
              </a:rPr>
              <a:t>P(</a:t>
            </a:r>
            <a:r>
              <a:rPr lang="en-US" sz="2300" i="1" dirty="0" err="1" smtClean="0">
                <a:cs typeface="Arial" charset="0"/>
              </a:rPr>
              <a:t>Ei</a:t>
            </a:r>
            <a:r>
              <a:rPr lang="en-US" sz="2300" i="1" dirty="0" smtClean="0">
                <a:cs typeface="Arial" charset="0"/>
              </a:rPr>
              <a:t>) = 1</a:t>
            </a:r>
            <a:endParaRPr lang="ar-SA" sz="2300" i="1" dirty="0" smtClean="0"/>
          </a:p>
          <a:p>
            <a:pPr marL="623888" indent="-514350" algn="r" rtl="1">
              <a:buFont typeface="Wingdings 3" pitchFamily="18" charset="2"/>
              <a:buAutoNum type="arabicParenR"/>
            </a:pPr>
            <a:r>
              <a:rPr lang="ar-SA" sz="2300" i="1" dirty="0" smtClean="0"/>
              <a:t>عند وقوع الحدث </a:t>
            </a:r>
            <a:r>
              <a:rPr lang="en-US" sz="2300" i="1" dirty="0" smtClean="0">
                <a:cs typeface="Arial" charset="0"/>
              </a:rPr>
              <a:t>B</a:t>
            </a:r>
            <a:r>
              <a:rPr lang="ar-SA" sz="2300" i="1" dirty="0" smtClean="0"/>
              <a:t> مثلاً ومجموعة من الحوادث الشاملة والمتنافية  فيمكن تعيين احتمال وقوع هذا الحدث،</a:t>
            </a:r>
            <a:r>
              <a:rPr lang="en-US" sz="2300" i="1" dirty="0" smtClean="0">
                <a:cs typeface="Arial" charset="0"/>
              </a:rPr>
              <a:t>P(B)</a:t>
            </a:r>
            <a:r>
              <a:rPr lang="ar-SA" sz="2300" i="1" dirty="0" smtClean="0"/>
              <a:t> ،اذا كان وقوع الحدث </a:t>
            </a:r>
            <a:r>
              <a:rPr lang="en-US" sz="2300" i="1" dirty="0" smtClean="0">
                <a:cs typeface="Arial" charset="0"/>
              </a:rPr>
              <a:t>B</a:t>
            </a:r>
            <a:r>
              <a:rPr lang="ar-SA" sz="2300" i="1" dirty="0" smtClean="0"/>
              <a:t> لابد وأن يكون مصحوباً بوقوع أحد الأحداث                  فإن</a:t>
            </a:r>
            <a:r>
              <a:rPr lang="en-US" sz="2300" dirty="0" smtClean="0"/>
              <a:t> </a:t>
            </a:r>
            <a:r>
              <a:rPr lang="ar-SA" sz="2300" dirty="0" smtClean="0"/>
              <a:t>:</a:t>
            </a:r>
            <a:endParaRPr lang="en-US" sz="2300" dirty="0" smtClean="0">
              <a:cs typeface="Arial" charset="0"/>
            </a:endParaRPr>
          </a:p>
        </p:txBody>
      </p:sp>
      <p:sp>
        <p:nvSpPr>
          <p:cNvPr id="7176" name="Rectangle 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7170" name="Object 4"/>
          <p:cNvGraphicFramePr>
            <a:graphicFrameLocks noChangeAspect="1"/>
          </p:cNvGraphicFramePr>
          <p:nvPr>
            <p:extLst>
              <p:ext uri="{D42A27DB-BD31-4B8C-83A1-F6EECF244321}">
                <p14:modId xmlns:p14="http://schemas.microsoft.com/office/powerpoint/2010/main" val="2259841629"/>
              </p:ext>
            </p:extLst>
          </p:nvPr>
        </p:nvGraphicFramePr>
        <p:xfrm>
          <a:off x="2438400" y="2362200"/>
          <a:ext cx="1463675" cy="315913"/>
        </p:xfrm>
        <a:graphic>
          <a:graphicData uri="http://schemas.openxmlformats.org/presentationml/2006/ole">
            <mc:AlternateContent xmlns:mc="http://schemas.openxmlformats.org/markup-compatibility/2006">
              <mc:Choice xmlns:v="urn:schemas-microsoft-com:vml" Requires="v">
                <p:oleObj spid="_x0000_s285899" name="Equation" r:id="rId4" imgW="787400" imgH="228600" progId="Equation.3">
                  <p:embed/>
                </p:oleObj>
              </mc:Choice>
              <mc:Fallback>
                <p:oleObj name="Equation" r:id="rId4" imgW="787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362200"/>
                        <a:ext cx="146367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6"/>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7178" name="Rectangle 8"/>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7171" name="Object 7"/>
          <p:cNvGraphicFramePr>
            <a:graphicFrameLocks noChangeAspect="1"/>
          </p:cNvGraphicFramePr>
          <p:nvPr>
            <p:extLst>
              <p:ext uri="{D42A27DB-BD31-4B8C-83A1-F6EECF244321}">
                <p14:modId xmlns:p14="http://schemas.microsoft.com/office/powerpoint/2010/main" val="3008045718"/>
              </p:ext>
            </p:extLst>
          </p:nvPr>
        </p:nvGraphicFramePr>
        <p:xfrm>
          <a:off x="3954462" y="3771900"/>
          <a:ext cx="1235075" cy="266700"/>
        </p:xfrm>
        <a:graphic>
          <a:graphicData uri="http://schemas.openxmlformats.org/presentationml/2006/ole">
            <mc:AlternateContent xmlns:mc="http://schemas.openxmlformats.org/markup-compatibility/2006">
              <mc:Choice xmlns:v="urn:schemas-microsoft-com:vml" Requires="v">
                <p:oleObj spid="_x0000_s285900" name="Equation" r:id="rId6" imgW="787400" imgH="228600" progId="Equation.3">
                  <p:embed/>
                </p:oleObj>
              </mc:Choice>
              <mc:Fallback>
                <p:oleObj name="Equation" r:id="rId6" imgW="787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462" y="3771900"/>
                        <a:ext cx="12350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9" name="Rectangle 9"/>
          <p:cNvSpPr>
            <a:spLocks noChangeArrowheads="1"/>
          </p:cNvSpPr>
          <p:nvPr/>
        </p:nvSpPr>
        <p:spPr bwMode="auto">
          <a:xfrm>
            <a:off x="0" y="403860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7180" name="Rectangle 11"/>
          <p:cNvSpPr>
            <a:spLocks noChangeArrowheads="1"/>
          </p:cNvSpPr>
          <p:nvPr/>
        </p:nvSpPr>
        <p:spPr bwMode="auto">
          <a:xfrm>
            <a:off x="0" y="2792413"/>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7172" name="Object 10"/>
          <p:cNvGraphicFramePr>
            <a:graphicFrameLocks noChangeAspect="1"/>
          </p:cNvGraphicFramePr>
          <p:nvPr>
            <p:extLst>
              <p:ext uri="{D42A27DB-BD31-4B8C-83A1-F6EECF244321}">
                <p14:modId xmlns:p14="http://schemas.microsoft.com/office/powerpoint/2010/main" val="3612711820"/>
              </p:ext>
            </p:extLst>
          </p:nvPr>
        </p:nvGraphicFramePr>
        <p:xfrm>
          <a:off x="2438400" y="4267200"/>
          <a:ext cx="4876800" cy="1752600"/>
        </p:xfrm>
        <a:graphic>
          <a:graphicData uri="http://schemas.openxmlformats.org/presentationml/2006/ole">
            <mc:AlternateContent xmlns:mc="http://schemas.openxmlformats.org/markup-compatibility/2006">
              <mc:Choice xmlns:v="urn:schemas-microsoft-com:vml" Requires="v">
                <p:oleObj spid="_x0000_s285901" name="Equation" r:id="rId7" imgW="2997200" imgH="939800" progId="Equation.3">
                  <p:embed/>
                </p:oleObj>
              </mc:Choice>
              <mc:Fallback>
                <p:oleObj name="Equation" r:id="rId7" imgW="29972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2672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Rectangle 12"/>
          <p:cNvSpPr>
            <a:spLocks noChangeArrowheads="1"/>
          </p:cNvSpPr>
          <p:nvPr/>
        </p:nvSpPr>
        <p:spPr bwMode="auto">
          <a:xfrm>
            <a:off x="0" y="4065588"/>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20840590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6FA29B68-DD07-4090-AE05-A4835FB927B7}" type="slidenum">
              <a:rPr lang="en-US"/>
              <a:pPr>
                <a:defRPr/>
              </a:pPr>
              <a:t>91</a:t>
            </a:fld>
            <a:endParaRPr lang="en-US"/>
          </a:p>
        </p:txBody>
      </p:sp>
      <p:sp>
        <p:nvSpPr>
          <p:cNvPr id="667650" name="Rectangle 2"/>
          <p:cNvSpPr>
            <a:spLocks noGrp="1"/>
          </p:cNvSpPr>
          <p:nvPr>
            <p:ph type="title"/>
          </p:nvPr>
        </p:nvSpPr>
        <p:spPr bwMode="auto">
          <a:xfrm>
            <a:off x="533400" y="228600"/>
            <a:ext cx="8229600" cy="715962"/>
          </a:xfrm>
        </p:spPr>
        <p:txBody>
          <a:bodyPr wrap="square" lIns="91440" tIns="45720" rIns="91440" bIns="45720" numCol="1" anchorCtr="0" compatLnSpc="1">
            <a:prstTxWarp prst="textNoShape">
              <a:avLst/>
            </a:prstTxWarp>
            <a:normAutofit fontScale="90000"/>
          </a:bodyPr>
          <a:lstStyle/>
          <a:p>
            <a:pPr algn="ctr" rtl="1">
              <a:defRPr/>
            </a:pPr>
            <a:r>
              <a:rPr lang="ar-SA" i="1" dirty="0" smtClean="0">
                <a:solidFill>
                  <a:schemeClr val="accent2"/>
                </a:solidFill>
                <a:effectLst/>
              </a:rPr>
              <a:t>نظرية بيز وتحليل البيجان: </a:t>
            </a:r>
            <a:r>
              <a:rPr lang="en-US" i="1" dirty="0" smtClean="0">
                <a:solidFill>
                  <a:schemeClr val="accent2"/>
                </a:solidFill>
                <a:effectLst/>
                <a:cs typeface="Arial" charset="0"/>
              </a:rPr>
              <a:t>Bayes Theory and Bayesian Analysis</a:t>
            </a:r>
            <a:r>
              <a:rPr lang="en-US" dirty="0" smtClean="0">
                <a:solidFill>
                  <a:schemeClr val="accent2"/>
                </a:solidFill>
                <a:effectLst/>
              </a:rPr>
              <a:t> </a:t>
            </a:r>
          </a:p>
        </p:txBody>
      </p:sp>
      <p:sp>
        <p:nvSpPr>
          <p:cNvPr id="8197" name="Rectangle 3"/>
          <p:cNvSpPr>
            <a:spLocks noGrp="1"/>
          </p:cNvSpPr>
          <p:nvPr>
            <p:ph type="body" sz="half" idx="1"/>
          </p:nvPr>
        </p:nvSpPr>
        <p:spPr>
          <a:xfrm>
            <a:off x="495300" y="1371600"/>
            <a:ext cx="8153400" cy="4919662"/>
          </a:xfrm>
        </p:spPr>
        <p:txBody>
          <a:bodyPr/>
          <a:lstStyle/>
          <a:p>
            <a:pPr marL="623888" indent="-514350" algn="justLow" rtl="1">
              <a:lnSpc>
                <a:spcPct val="90000"/>
              </a:lnSpc>
              <a:buFont typeface="Wingdings 3" pitchFamily="18" charset="2"/>
              <a:buNone/>
            </a:pPr>
            <a:r>
              <a:rPr lang="ar-SA" sz="2100" dirty="0" smtClean="0"/>
              <a:t>السؤال  الذي تقدم نظرية بيز إجابة له: </a:t>
            </a:r>
            <a:r>
              <a:rPr lang="ar-SA" sz="2100" dirty="0" smtClean="0">
                <a:solidFill>
                  <a:srgbClr val="0033CC"/>
                </a:solidFill>
              </a:rPr>
              <a:t>عند معرفة أن الحدث </a:t>
            </a:r>
            <a:r>
              <a:rPr lang="en-US" sz="2100" i="1" dirty="0" smtClean="0">
                <a:solidFill>
                  <a:srgbClr val="0033CC"/>
                </a:solidFill>
                <a:cs typeface="Arial" charset="0"/>
              </a:rPr>
              <a:t>B</a:t>
            </a:r>
            <a:r>
              <a:rPr lang="ar-SA" sz="2100" dirty="0" smtClean="0">
                <a:solidFill>
                  <a:srgbClr val="0033CC"/>
                </a:solidFill>
              </a:rPr>
              <a:t> قد وقع ما هو الاحتمال الخاص بوقوع أحد  من الحوادث الشاملة والمتنافية </a:t>
            </a:r>
            <a:r>
              <a:rPr lang="en-US" sz="2100" i="1" dirty="0" err="1" smtClean="0">
                <a:solidFill>
                  <a:srgbClr val="0033CC"/>
                </a:solidFill>
                <a:cs typeface="Arial" charset="0"/>
              </a:rPr>
              <a:t>Ei</a:t>
            </a:r>
            <a:r>
              <a:rPr lang="en-US" sz="2100" dirty="0" smtClean="0">
                <a:solidFill>
                  <a:srgbClr val="0033CC"/>
                </a:solidFill>
                <a:cs typeface="Arial" charset="0"/>
              </a:rPr>
              <a:t> </a:t>
            </a:r>
            <a:r>
              <a:rPr lang="ar-SA" sz="2100" dirty="0" smtClean="0">
                <a:solidFill>
                  <a:srgbClr val="0033CC"/>
                </a:solidFill>
              </a:rPr>
              <a:t>؟ أي كيف يمكن إيجاد</a:t>
            </a:r>
            <a:r>
              <a:rPr lang="en-US" sz="2100" i="1" dirty="0" smtClean="0">
                <a:solidFill>
                  <a:srgbClr val="0033CC"/>
                </a:solidFill>
                <a:cs typeface="Arial" charset="0"/>
              </a:rPr>
              <a:t>P(</a:t>
            </a:r>
            <a:r>
              <a:rPr lang="en-US" sz="2100" i="1" dirty="0" err="1" smtClean="0">
                <a:solidFill>
                  <a:srgbClr val="0033CC"/>
                </a:solidFill>
                <a:cs typeface="Arial" charset="0"/>
              </a:rPr>
              <a:t>Ei|B</a:t>
            </a:r>
            <a:r>
              <a:rPr lang="en-US" sz="2100" i="1" dirty="0" smtClean="0">
                <a:solidFill>
                  <a:srgbClr val="0033CC"/>
                </a:solidFill>
                <a:cs typeface="Arial" charset="0"/>
              </a:rPr>
              <a:t>) </a:t>
            </a:r>
            <a:r>
              <a:rPr lang="ar-SA" sz="2100" i="1" dirty="0" smtClean="0">
                <a:solidFill>
                  <a:srgbClr val="0033CC"/>
                </a:solidFill>
              </a:rPr>
              <a:t>؟</a:t>
            </a:r>
            <a:r>
              <a:rPr lang="ar-SA" sz="2100" dirty="0" smtClean="0">
                <a:solidFill>
                  <a:srgbClr val="0033CC"/>
                </a:solidFill>
              </a:rPr>
              <a:t>والإجابة هي:</a:t>
            </a:r>
          </a:p>
          <a:p>
            <a:pPr marL="623888" indent="-514350" algn="justLow" rtl="1">
              <a:lnSpc>
                <a:spcPct val="90000"/>
              </a:lnSpc>
              <a:buFont typeface="Wingdings 3" pitchFamily="18" charset="2"/>
              <a:buNone/>
            </a:pPr>
            <a:endParaRPr lang="ar-SA" sz="2100" dirty="0" smtClean="0">
              <a:solidFill>
                <a:srgbClr val="0033CC"/>
              </a:solidFill>
            </a:endParaRPr>
          </a:p>
          <a:p>
            <a:pPr marL="623888" indent="-514350" algn="justLow" rtl="1">
              <a:lnSpc>
                <a:spcPct val="90000"/>
              </a:lnSpc>
              <a:buFont typeface="Wingdings 3" pitchFamily="18" charset="2"/>
              <a:buNone/>
            </a:pPr>
            <a:endParaRPr lang="ar-SA" sz="2100" dirty="0" smtClean="0">
              <a:solidFill>
                <a:srgbClr val="0033CC"/>
              </a:solidFill>
            </a:endParaRPr>
          </a:p>
          <a:p>
            <a:pPr marL="623888" indent="-514350" algn="justLow" rtl="1">
              <a:lnSpc>
                <a:spcPct val="90000"/>
              </a:lnSpc>
              <a:buFont typeface="Wingdings 3" pitchFamily="18" charset="2"/>
              <a:buNone/>
            </a:pPr>
            <a:r>
              <a:rPr lang="ar-SA" sz="2100" dirty="0" smtClean="0">
                <a:solidFill>
                  <a:srgbClr val="0033CC"/>
                </a:solidFill>
              </a:rPr>
              <a:t>او</a:t>
            </a:r>
          </a:p>
          <a:p>
            <a:pPr marL="623888" indent="-514350" algn="justLow" rtl="1">
              <a:lnSpc>
                <a:spcPct val="90000"/>
              </a:lnSpc>
              <a:buFont typeface="Wingdings 3" pitchFamily="18" charset="2"/>
              <a:buNone/>
            </a:pPr>
            <a:endParaRPr lang="ar-SA" sz="2100" dirty="0" smtClean="0">
              <a:solidFill>
                <a:srgbClr val="0033CC"/>
              </a:solidFill>
            </a:endParaRPr>
          </a:p>
          <a:p>
            <a:pPr marL="609600" lvl="0" indent="-609600" algn="r" rtl="1" eaLnBrk="1" hangingPunct="1">
              <a:lnSpc>
                <a:spcPct val="90000"/>
              </a:lnSpc>
              <a:spcBef>
                <a:spcPct val="20000"/>
              </a:spcBef>
              <a:buClr>
                <a:srgbClr val="EEC85E"/>
              </a:buClr>
              <a:buSzPct val="70000"/>
              <a:buFont typeface="Wingdings" pitchFamily="2" charset="2"/>
              <a:buChar char="u"/>
            </a:pPr>
            <a:endParaRPr lang="ar-SA" altLang="en-US" sz="2400" kern="0" dirty="0" smtClean="0">
              <a:latin typeface="Verdana"/>
            </a:endParaRPr>
          </a:p>
          <a:p>
            <a:pPr marL="609600" lvl="0" indent="-609600" algn="r" rtl="1" eaLnBrk="1" hangingPunct="1">
              <a:lnSpc>
                <a:spcPct val="90000"/>
              </a:lnSpc>
              <a:spcBef>
                <a:spcPct val="20000"/>
              </a:spcBef>
              <a:buClr>
                <a:srgbClr val="EEC85E"/>
              </a:buClr>
              <a:buSzPct val="70000"/>
              <a:buFont typeface="Wingdings" pitchFamily="2" charset="2"/>
              <a:buChar char="u"/>
            </a:pPr>
            <a:r>
              <a:rPr lang="ar-SA" altLang="en-US" sz="2000" kern="0" dirty="0" smtClean="0">
                <a:latin typeface="Verdana"/>
              </a:rPr>
              <a:t>يمكن </a:t>
            </a:r>
            <a:r>
              <a:rPr lang="ar-SA" altLang="en-US" sz="2000" kern="0" dirty="0">
                <a:latin typeface="Verdana"/>
              </a:rPr>
              <a:t>فك رموز النظرية كالآتي: الاحتمال البعدي بالنسبة للحالة </a:t>
            </a:r>
            <a:r>
              <a:rPr lang="ar-SA" altLang="en-US" sz="2000" kern="0" dirty="0" smtClean="0">
                <a:latin typeface="Verdana"/>
              </a:rPr>
              <a:t>(</a:t>
            </a:r>
            <a:r>
              <a:rPr lang="en-US" altLang="en-US" sz="2000" kern="0" dirty="0" err="1" smtClean="0">
                <a:latin typeface="Verdana"/>
                <a:cs typeface="Arial"/>
              </a:rPr>
              <a:t>E</a:t>
            </a:r>
            <a:r>
              <a:rPr lang="en-US" altLang="en-US" sz="2000" kern="0" baseline="-25000" dirty="0" err="1" smtClean="0">
                <a:latin typeface="Verdana"/>
                <a:cs typeface="Arial"/>
              </a:rPr>
              <a:t>i</a:t>
            </a:r>
            <a:r>
              <a:rPr lang="ar-SA" altLang="en-US" sz="2000" kern="0" dirty="0">
                <a:latin typeface="Verdana"/>
              </a:rPr>
              <a:t>) معطي التنبؤ </a:t>
            </a:r>
            <a:r>
              <a:rPr lang="ar-SA" altLang="en-US" sz="2000" kern="0" dirty="0" smtClean="0">
                <a:latin typeface="Verdana"/>
              </a:rPr>
              <a:t>للحدث</a:t>
            </a:r>
            <a:r>
              <a:rPr lang="en-US" altLang="en-US" sz="2000" kern="0" dirty="0" smtClean="0">
                <a:latin typeface="Verdana"/>
              </a:rPr>
              <a:t> </a:t>
            </a:r>
            <a:r>
              <a:rPr lang="ar-SA" altLang="en-US" sz="2000" kern="0" dirty="0" smtClean="0">
                <a:latin typeface="Verdana"/>
              </a:rPr>
              <a:t> (</a:t>
            </a:r>
            <a:r>
              <a:rPr lang="en-US" altLang="en-US" sz="2000" kern="0" dirty="0" smtClean="0">
                <a:latin typeface="Verdana"/>
                <a:cs typeface="Arial"/>
              </a:rPr>
              <a:t>B</a:t>
            </a:r>
            <a:r>
              <a:rPr lang="ar-SA" altLang="en-US" sz="2000" kern="0" dirty="0" smtClean="0">
                <a:latin typeface="Verdana"/>
              </a:rPr>
              <a:t>) </a:t>
            </a:r>
            <a:r>
              <a:rPr lang="ar-SA" altLang="en-US" sz="2000" kern="0" dirty="0">
                <a:latin typeface="Verdana"/>
              </a:rPr>
              <a:t>عبارة عن مضروب :</a:t>
            </a:r>
          </a:p>
          <a:p>
            <a:pPr marL="990600" lvl="1" indent="-533400" algn="r" rtl="1" eaLnBrk="1" hangingPunct="1">
              <a:lnSpc>
                <a:spcPct val="90000"/>
              </a:lnSpc>
              <a:spcBef>
                <a:spcPct val="20000"/>
              </a:spcBef>
              <a:buClrTx/>
              <a:buFont typeface="Wingdings" pitchFamily="2" charset="2"/>
              <a:buAutoNum type="arabicPeriod"/>
            </a:pPr>
            <a:r>
              <a:rPr lang="ar-SA" altLang="en-US" sz="1800" kern="0" dirty="0">
                <a:latin typeface="Verdana"/>
              </a:rPr>
              <a:t>الاحتمال القبلي لتلك الحالة </a:t>
            </a:r>
          </a:p>
          <a:p>
            <a:pPr marL="990600" lvl="1" indent="-533400" algn="r" rtl="1" eaLnBrk="1" hangingPunct="1">
              <a:lnSpc>
                <a:spcPct val="90000"/>
              </a:lnSpc>
              <a:spcBef>
                <a:spcPct val="20000"/>
              </a:spcBef>
              <a:buClrTx/>
              <a:buFont typeface="Wingdings" pitchFamily="2" charset="2"/>
              <a:buAutoNum type="arabicPeriod"/>
            </a:pPr>
            <a:r>
              <a:rPr lang="ar-SA" altLang="en-US" sz="1800" kern="0" dirty="0">
                <a:latin typeface="Verdana"/>
              </a:rPr>
              <a:t>الاحتمال المشروط للتنبؤ (معطي تلك الحالة</a:t>
            </a:r>
            <a:r>
              <a:rPr lang="ar-SA" altLang="en-US" sz="1800" kern="0" dirty="0" smtClean="0">
                <a:latin typeface="Verdana"/>
              </a:rPr>
              <a:t>), </a:t>
            </a:r>
            <a:r>
              <a:rPr lang="ar-SA" altLang="en-US" sz="2000" kern="0" dirty="0" smtClean="0">
                <a:latin typeface="Verdana"/>
              </a:rPr>
              <a:t>مقسوما </a:t>
            </a:r>
            <a:r>
              <a:rPr lang="ar-SA" altLang="en-US" sz="2000" kern="0" dirty="0">
                <a:latin typeface="Verdana"/>
              </a:rPr>
              <a:t>علي نفس المضروب </a:t>
            </a:r>
            <a:r>
              <a:rPr lang="ar-SA" altLang="en-US" sz="1800" kern="0" dirty="0">
                <a:latin typeface="Verdana"/>
              </a:rPr>
              <a:t>لمجموع كل الحالات</a:t>
            </a:r>
            <a:r>
              <a:rPr lang="ar-SA" altLang="en-US" sz="2400" kern="0" dirty="0" smtClean="0">
                <a:latin typeface="Verdana"/>
              </a:rPr>
              <a:t>.</a:t>
            </a:r>
            <a:endParaRPr lang="ar-SA" altLang="en-US" sz="2400" kern="0" dirty="0">
              <a:latin typeface="Verdana"/>
            </a:endParaRPr>
          </a:p>
          <a:p>
            <a:pPr marL="623888" indent="-514350" algn="justLow" rtl="1">
              <a:lnSpc>
                <a:spcPct val="90000"/>
              </a:lnSpc>
            </a:pPr>
            <a:r>
              <a:rPr lang="ar-SA" altLang="en-US" sz="1800" dirty="0"/>
              <a:t>ومن التعبير الثاني (بعد =) فالنظرية تقول: الاحتمال البعدي بالنسبة للحالة ( </a:t>
            </a:r>
            <a:r>
              <a:rPr lang="el-GR" altLang="en-US" sz="1800" dirty="0"/>
              <a:t>Θ</a:t>
            </a:r>
            <a:r>
              <a:rPr lang="en-US" altLang="en-US" sz="1800" baseline="-25000" dirty="0" err="1"/>
              <a:t>i</a:t>
            </a:r>
            <a:r>
              <a:rPr lang="ar-SA" altLang="en-US" sz="1800" dirty="0"/>
              <a:t>) يساوي الاحتمالات المترابطة ( </a:t>
            </a:r>
            <a:r>
              <a:rPr lang="en-US" altLang="en-US" sz="1800" dirty="0"/>
              <a:t>joint probabilities</a:t>
            </a:r>
            <a:r>
              <a:rPr lang="ar-SA" altLang="en-US" sz="1800" dirty="0"/>
              <a:t>)</a:t>
            </a:r>
            <a:r>
              <a:rPr lang="en-US" altLang="en-US" sz="1800" dirty="0"/>
              <a:t> </a:t>
            </a:r>
            <a:r>
              <a:rPr lang="ar-SA" altLang="en-US" sz="1800" dirty="0"/>
              <a:t>لـ (</a:t>
            </a:r>
            <a:r>
              <a:rPr lang="el-GR" altLang="en-US" sz="1800" dirty="0"/>
              <a:t>Θ</a:t>
            </a:r>
            <a:r>
              <a:rPr lang="en-US" altLang="en-US" sz="1800" baseline="-25000" dirty="0" err="1"/>
              <a:t>i</a:t>
            </a:r>
            <a:r>
              <a:rPr lang="ar-SA" altLang="en-US" sz="1800" dirty="0"/>
              <a:t>) و ( </a:t>
            </a:r>
            <a:r>
              <a:rPr lang="en-US" altLang="en-US" sz="1800" dirty="0" err="1"/>
              <a:t>z</a:t>
            </a:r>
            <a:r>
              <a:rPr lang="en-US" altLang="en-US" sz="1800" baseline="-25000" dirty="0" err="1"/>
              <a:t>k</a:t>
            </a:r>
            <a:r>
              <a:rPr lang="ar-SA" altLang="en-US" sz="1800" dirty="0"/>
              <a:t>) مقسوما علي الاحتمال غير المشروط للتنبؤ (</a:t>
            </a:r>
            <a:r>
              <a:rPr lang="en-US" altLang="en-US" sz="1800" dirty="0" err="1"/>
              <a:t>z</a:t>
            </a:r>
            <a:r>
              <a:rPr lang="en-US" altLang="en-US" sz="1800" baseline="-25000" dirty="0" err="1"/>
              <a:t>k</a:t>
            </a:r>
            <a:r>
              <a:rPr lang="ar-SA" altLang="en-US" sz="1800" dirty="0"/>
              <a:t> </a:t>
            </a:r>
            <a:r>
              <a:rPr lang="ar-SA" altLang="en-US" sz="1800" dirty="0" smtClean="0"/>
              <a:t>)</a:t>
            </a:r>
            <a:endParaRPr lang="en-GB" altLang="en-US" sz="1800" dirty="0"/>
          </a:p>
        </p:txBody>
      </p:sp>
      <p:sp>
        <p:nvSpPr>
          <p:cNvPr id="8198" name="Rectangle 4"/>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8199" name="Rectangle 6"/>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ar-SA"/>
          </a:p>
        </p:txBody>
      </p:sp>
      <p:sp>
        <p:nvSpPr>
          <p:cNvPr id="8200" name="Rectangle 7"/>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8201" name="Rectangle 9"/>
          <p:cNvSpPr>
            <a:spLocks noChangeArrowheads="1"/>
          </p:cNvSpPr>
          <p:nvPr/>
        </p:nvSpPr>
        <p:spPr bwMode="auto">
          <a:xfrm>
            <a:off x="0" y="4038600"/>
            <a:ext cx="9144000" cy="0"/>
          </a:xfrm>
          <a:prstGeom prst="rect">
            <a:avLst/>
          </a:prstGeom>
          <a:noFill/>
          <a:ln w="9525">
            <a:noFill/>
            <a:miter lim="800000"/>
            <a:headEnd/>
            <a:tailEnd/>
          </a:ln>
        </p:spPr>
        <p:txBody>
          <a:bodyPr wrap="none" anchor="ctr">
            <a:spAutoFit/>
          </a:bodyPr>
          <a:lstStyle/>
          <a:p>
            <a:endParaRPr lang="ar-SA"/>
          </a:p>
        </p:txBody>
      </p:sp>
      <p:sp>
        <p:nvSpPr>
          <p:cNvPr id="8202" name="Rectangle 10"/>
          <p:cNvSpPr>
            <a:spLocks noChangeArrowheads="1"/>
          </p:cNvSpPr>
          <p:nvPr/>
        </p:nvSpPr>
        <p:spPr bwMode="auto">
          <a:xfrm>
            <a:off x="0" y="2792413"/>
            <a:ext cx="9144000" cy="0"/>
          </a:xfrm>
          <a:prstGeom prst="rect">
            <a:avLst/>
          </a:prstGeom>
          <a:noFill/>
          <a:ln w="9525">
            <a:noFill/>
            <a:miter lim="800000"/>
            <a:headEnd/>
            <a:tailEnd/>
          </a:ln>
        </p:spPr>
        <p:txBody>
          <a:bodyPr wrap="none" anchor="ctr">
            <a:spAutoFit/>
          </a:bodyPr>
          <a:lstStyle/>
          <a:p>
            <a:endParaRPr lang="ar-SA"/>
          </a:p>
        </p:txBody>
      </p:sp>
      <p:sp>
        <p:nvSpPr>
          <p:cNvPr id="8203" name="Rectangle 14"/>
          <p:cNvSpPr>
            <a:spLocks noChangeArrowheads="1"/>
          </p:cNvSpPr>
          <p:nvPr/>
        </p:nvSpPr>
        <p:spPr bwMode="auto">
          <a:xfrm>
            <a:off x="0" y="3108325"/>
            <a:ext cx="9144000" cy="0"/>
          </a:xfrm>
          <a:prstGeom prst="rect">
            <a:avLst/>
          </a:prstGeom>
          <a:noFill/>
          <a:ln w="9525">
            <a:noFill/>
            <a:miter lim="800000"/>
            <a:headEnd/>
            <a:tailEnd/>
          </a:ln>
        </p:spPr>
        <p:txBody>
          <a:bodyPr wrap="none" anchor="ctr">
            <a:spAutoFit/>
          </a:bodyPr>
          <a:lstStyle/>
          <a:p>
            <a:endParaRPr lang="ar-SA"/>
          </a:p>
        </p:txBody>
      </p:sp>
      <p:graphicFrame>
        <p:nvGraphicFramePr>
          <p:cNvPr id="8194" name="Object 13"/>
          <p:cNvGraphicFramePr>
            <a:graphicFrameLocks noChangeAspect="1"/>
          </p:cNvGraphicFramePr>
          <p:nvPr>
            <p:extLst>
              <p:ext uri="{D42A27DB-BD31-4B8C-83A1-F6EECF244321}">
                <p14:modId xmlns:p14="http://schemas.microsoft.com/office/powerpoint/2010/main" val="940802558"/>
              </p:ext>
            </p:extLst>
          </p:nvPr>
        </p:nvGraphicFramePr>
        <p:xfrm>
          <a:off x="1150938" y="2362200"/>
          <a:ext cx="6462712" cy="933450"/>
        </p:xfrm>
        <a:graphic>
          <a:graphicData uri="http://schemas.openxmlformats.org/presentationml/2006/ole">
            <mc:AlternateContent xmlns:mc="http://schemas.openxmlformats.org/markup-compatibility/2006">
              <mc:Choice xmlns:v="urn:schemas-microsoft-com:vml" Requires="v">
                <p:oleObj spid="_x0000_s8338" name="Equation" r:id="rId4" imgW="2666880" imgH="558720" progId="Equation.3">
                  <p:embed/>
                </p:oleObj>
              </mc:Choice>
              <mc:Fallback>
                <p:oleObj name="Equation" r:id="rId4" imgW="2666880" imgH="558720" progId="Equation.3">
                  <p:embed/>
                  <p:pic>
                    <p:nvPicPr>
                      <p:cNvPr id="0" name="Object 13"/>
                      <p:cNvPicPr>
                        <a:picLocks noChangeAspect="1" noChangeArrowheads="1"/>
                      </p:cNvPicPr>
                      <p:nvPr/>
                    </p:nvPicPr>
                    <p:blipFill>
                      <a:blip r:embed="rId5"/>
                      <a:srcRect/>
                      <a:stretch>
                        <a:fillRect/>
                      </a:stretch>
                    </p:blipFill>
                    <p:spPr bwMode="auto">
                      <a:xfrm>
                        <a:off x="1150938" y="2362200"/>
                        <a:ext cx="6462712" cy="933450"/>
                      </a:xfrm>
                      <a:prstGeom prst="rect">
                        <a:avLst/>
                      </a:prstGeom>
                      <a:noFill/>
                      <a:extLst/>
                    </p:spPr>
                  </p:pic>
                </p:oleObj>
              </mc:Fallback>
            </mc:AlternateContent>
          </a:graphicData>
        </a:graphic>
      </p:graphicFrame>
      <p:sp>
        <p:nvSpPr>
          <p:cNvPr id="8204" name="Rectangle 15"/>
          <p:cNvSpPr>
            <a:spLocks noChangeArrowheads="1"/>
          </p:cNvSpPr>
          <p:nvPr/>
        </p:nvSpPr>
        <p:spPr bwMode="auto">
          <a:xfrm>
            <a:off x="0" y="3748088"/>
            <a:ext cx="9144000" cy="0"/>
          </a:xfrm>
          <a:prstGeom prst="rect">
            <a:avLst/>
          </a:prstGeom>
          <a:noFill/>
          <a:ln w="9525">
            <a:noFill/>
            <a:miter lim="800000"/>
            <a:headEnd/>
            <a:tailEnd/>
          </a:ln>
        </p:spPr>
        <p:txBody>
          <a:bodyPr wrap="none" anchor="ctr">
            <a:spAutoFit/>
          </a:bodyPr>
          <a:lstStyle/>
          <a:p>
            <a:endParaRPr lang="ar-SA"/>
          </a:p>
        </p:txBody>
      </p:sp>
      <p:graphicFrame>
        <p:nvGraphicFramePr>
          <p:cNvPr id="2" name="Object 1"/>
          <p:cNvGraphicFramePr>
            <a:graphicFrameLocks noChangeAspect="1"/>
          </p:cNvGraphicFramePr>
          <p:nvPr>
            <p:extLst>
              <p:ext uri="{D42A27DB-BD31-4B8C-83A1-F6EECF244321}">
                <p14:modId xmlns:p14="http://schemas.microsoft.com/office/powerpoint/2010/main" val="4043588093"/>
              </p:ext>
            </p:extLst>
          </p:nvPr>
        </p:nvGraphicFramePr>
        <p:xfrm>
          <a:off x="2057400" y="3287713"/>
          <a:ext cx="5275262" cy="903287"/>
        </p:xfrm>
        <a:graphic>
          <a:graphicData uri="http://schemas.openxmlformats.org/presentationml/2006/ole">
            <mc:AlternateContent xmlns:mc="http://schemas.openxmlformats.org/markup-compatibility/2006">
              <mc:Choice xmlns:v="urn:schemas-microsoft-com:vml" Requires="v">
                <p:oleObj spid="_x0000_s8339" name="Equation" r:id="rId6" imgW="2514600" imgH="533400" progId="Equation.3">
                  <p:embed/>
                </p:oleObj>
              </mc:Choice>
              <mc:Fallback>
                <p:oleObj name="Equation" r:id="rId6" imgW="2514600" imgH="533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287713"/>
                        <a:ext cx="5275262" cy="90328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pPr>
              <a:defRPr/>
            </a:pPr>
            <a:fld id="{ADF7B27C-4A6C-464D-BDCF-C04C0F18771F}" type="slidenum">
              <a:rPr lang="en-US"/>
              <a:pPr>
                <a:defRPr/>
              </a:pPr>
              <a:t>92</a:t>
            </a:fld>
            <a:endParaRPr lang="en-US"/>
          </a:p>
        </p:txBody>
      </p:sp>
      <p:sp>
        <p:nvSpPr>
          <p:cNvPr id="669698" name="Rectangle 2"/>
          <p:cNvSpPr>
            <a:spLocks noGrp="1"/>
          </p:cNvSpPr>
          <p:nvPr>
            <p:ph type="title"/>
          </p:nvPr>
        </p:nvSpPr>
        <p:spPr bwMode="auto">
          <a:xfrm>
            <a:off x="457200" y="274638"/>
            <a:ext cx="8229600" cy="715962"/>
          </a:xfrm>
        </p:spPr>
        <p:txBody>
          <a:bodyPr wrap="square" lIns="91440" tIns="45720" rIns="91440" bIns="45720" numCol="1" anchorCtr="0" compatLnSpc="1">
            <a:prstTxWarp prst="textNoShape">
              <a:avLst/>
            </a:prstTxWarp>
            <a:normAutofit fontScale="90000"/>
          </a:bodyPr>
          <a:lstStyle/>
          <a:p>
            <a:pPr algn="ctr" rtl="1">
              <a:defRPr/>
            </a:pPr>
            <a:r>
              <a:rPr lang="ar-SA" i="1" dirty="0" smtClean="0">
                <a:effectLst/>
              </a:rPr>
              <a:t>نظرية بيز وتحليل البيجان: </a:t>
            </a:r>
            <a:r>
              <a:rPr lang="en-US" i="1" dirty="0" smtClean="0">
                <a:effectLst/>
                <a:cs typeface="Arial" charset="0"/>
              </a:rPr>
              <a:t>Bayes Theory and Bayesian Analysis</a:t>
            </a:r>
            <a:r>
              <a:rPr lang="en-US" dirty="0" smtClean="0">
                <a:effectLst/>
              </a:rPr>
              <a:t> </a:t>
            </a:r>
          </a:p>
        </p:txBody>
      </p:sp>
      <p:sp>
        <p:nvSpPr>
          <p:cNvPr id="9222" name="Rectangle 3"/>
          <p:cNvSpPr>
            <a:spLocks noGrp="1"/>
          </p:cNvSpPr>
          <p:nvPr>
            <p:ph type="body" sz="half" idx="1"/>
          </p:nvPr>
        </p:nvSpPr>
        <p:spPr>
          <a:xfrm>
            <a:off x="457200" y="1219200"/>
            <a:ext cx="8153400" cy="5181600"/>
          </a:xfrm>
        </p:spPr>
        <p:txBody>
          <a:bodyPr/>
          <a:lstStyle/>
          <a:p>
            <a:pPr marL="623888" indent="-514350" algn="r" rtl="1">
              <a:buFont typeface="Wingdings 3" pitchFamily="18" charset="2"/>
              <a:buNone/>
            </a:pPr>
            <a:endParaRPr lang="ar-SA" sz="2300" dirty="0" smtClean="0"/>
          </a:p>
          <a:p>
            <a:pPr marL="623888" indent="-514350" algn="r" rtl="1">
              <a:lnSpc>
                <a:spcPct val="90000"/>
              </a:lnSpc>
              <a:buNone/>
            </a:pPr>
            <a:r>
              <a:rPr lang="ar-SA" sz="2400" b="1" u="sng" dirty="0"/>
              <a:t>مثال</a:t>
            </a:r>
            <a:r>
              <a:rPr lang="ar-SA" sz="2400" dirty="0"/>
              <a:t>: يوجد لدينا ثلاثة صناديق غير مميزة وتحتوي الصناديق الثلاث على كرات بالشكل التالي:</a:t>
            </a:r>
          </a:p>
          <a:p>
            <a:pPr marL="623888" indent="-514350" algn="r" rtl="1">
              <a:lnSpc>
                <a:spcPct val="90000"/>
              </a:lnSpc>
              <a:buNone/>
            </a:pPr>
            <a:r>
              <a:rPr lang="ar-SA" sz="2400" dirty="0"/>
              <a:t>الصندوق الأول يحتوي 3 كرات حمراء و5 كرات بيضاء.</a:t>
            </a:r>
          </a:p>
          <a:p>
            <a:pPr marL="623888" indent="-514350" algn="r" rtl="1">
              <a:lnSpc>
                <a:spcPct val="90000"/>
              </a:lnSpc>
              <a:buNone/>
            </a:pPr>
            <a:r>
              <a:rPr lang="ar-SA" sz="2400" dirty="0"/>
              <a:t>الصندوق الثاني يحتوي 2 كره حمراء و1 كره بيضاء.</a:t>
            </a:r>
          </a:p>
          <a:p>
            <a:pPr marL="623888" indent="-514350" algn="r" rtl="1">
              <a:lnSpc>
                <a:spcPct val="90000"/>
              </a:lnSpc>
              <a:buNone/>
            </a:pPr>
            <a:r>
              <a:rPr lang="ar-SA" sz="2400" dirty="0"/>
              <a:t>الصندوق الثالث يحتوي 2 كره حمراء و3 كرات بيضاء.</a:t>
            </a:r>
          </a:p>
          <a:p>
            <a:pPr marL="623888" indent="-514350" algn="r" rtl="1">
              <a:lnSpc>
                <a:spcPct val="90000"/>
              </a:lnSpc>
              <a:buNone/>
            </a:pPr>
            <a:r>
              <a:rPr lang="ar-SA" sz="2400" dirty="0"/>
              <a:t>فإذا اخترت أحد الصناديق عشوائياً وسحبت منه كرة وكانت حمراء، فما هو احتمال أن يكون الصندوق المختار هو الصندوق الأول؟</a:t>
            </a:r>
            <a:r>
              <a:rPr lang="en-US" sz="2400" dirty="0"/>
              <a:t> </a:t>
            </a:r>
          </a:p>
          <a:p>
            <a:pPr marL="623888" indent="-514350" algn="r" rtl="1">
              <a:buFont typeface="Wingdings 3" pitchFamily="18" charset="2"/>
              <a:buNone/>
            </a:pPr>
            <a:r>
              <a:rPr lang="ar-SA" sz="2300" u="sng" dirty="0" smtClean="0"/>
              <a:t>الحل:</a:t>
            </a:r>
          </a:p>
          <a:p>
            <a:pPr marL="623888" indent="-514350" algn="r" rtl="1">
              <a:buFont typeface="Wingdings 3" pitchFamily="18" charset="2"/>
              <a:buNone/>
            </a:pPr>
            <a:r>
              <a:rPr lang="ar-SA" sz="2300" dirty="0" smtClean="0"/>
              <a:t>افترض أن حادثة الحصول على كره حمراء هو </a:t>
            </a:r>
            <a:r>
              <a:rPr lang="en-US" sz="2300" i="1" dirty="0" smtClean="0">
                <a:cs typeface="Arial" charset="0"/>
              </a:rPr>
              <a:t>B</a:t>
            </a:r>
            <a:r>
              <a:rPr lang="ar-SA" sz="2300" dirty="0" smtClean="0"/>
              <a:t>، </a:t>
            </a:r>
            <a:r>
              <a:rPr lang="en-US" sz="2300" i="1" dirty="0" smtClean="0">
                <a:cs typeface="Arial" charset="0"/>
              </a:rPr>
              <a:t>E1</a:t>
            </a:r>
            <a:r>
              <a:rPr lang="en-US" sz="2300" dirty="0" smtClean="0">
                <a:cs typeface="Arial" charset="0"/>
              </a:rPr>
              <a:t> </a:t>
            </a:r>
            <a:r>
              <a:rPr lang="ar-SA" sz="2300" dirty="0" smtClean="0"/>
              <a:t>هو الحصول على كره من الصندوق الأول، </a:t>
            </a:r>
            <a:r>
              <a:rPr lang="en-US" sz="2300" i="1" dirty="0" smtClean="0">
                <a:cs typeface="Arial" charset="0"/>
              </a:rPr>
              <a:t>E2</a:t>
            </a:r>
            <a:r>
              <a:rPr lang="en-US" sz="2300" dirty="0" smtClean="0">
                <a:cs typeface="Arial" charset="0"/>
              </a:rPr>
              <a:t> </a:t>
            </a:r>
            <a:r>
              <a:rPr lang="ar-SA" sz="2300" dirty="0" smtClean="0"/>
              <a:t>هو الحصول على كره من الصندوق الثاني، </a:t>
            </a:r>
            <a:r>
              <a:rPr lang="en-US" sz="2300" i="1" dirty="0" smtClean="0">
                <a:cs typeface="Arial" charset="0"/>
              </a:rPr>
              <a:t>E3</a:t>
            </a:r>
            <a:r>
              <a:rPr lang="en-US" sz="2300" dirty="0" smtClean="0">
                <a:cs typeface="Arial" charset="0"/>
              </a:rPr>
              <a:t> </a:t>
            </a:r>
            <a:r>
              <a:rPr lang="ar-SA" sz="2300" dirty="0" smtClean="0"/>
              <a:t>هو الحصول على كره من الصندوق الثالث.</a:t>
            </a:r>
          </a:p>
          <a:p>
            <a:pPr marL="623888" indent="-514350" algn="r" rtl="1">
              <a:buFont typeface="Wingdings 3" pitchFamily="18" charset="2"/>
              <a:buNone/>
            </a:pPr>
            <a:r>
              <a:rPr lang="ar-SA" sz="2300" dirty="0" smtClean="0"/>
              <a:t> إذاً المطلوب هو إيجاد قيمة الاحتمال:</a:t>
            </a:r>
            <a:r>
              <a:rPr lang="en-US" sz="2300" dirty="0" smtClean="0"/>
              <a:t> </a:t>
            </a:r>
          </a:p>
        </p:txBody>
      </p:sp>
      <p:sp>
        <p:nvSpPr>
          <p:cNvPr id="9223" name="Rectangle 4"/>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9224" name="Rectangle 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ar-SA"/>
          </a:p>
        </p:txBody>
      </p:sp>
      <p:sp>
        <p:nvSpPr>
          <p:cNvPr id="9225" name="Rectangle 6"/>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p>
        </p:txBody>
      </p:sp>
      <p:sp>
        <p:nvSpPr>
          <p:cNvPr id="9226" name="Rectangle 7"/>
          <p:cNvSpPr>
            <a:spLocks noChangeArrowheads="1"/>
          </p:cNvSpPr>
          <p:nvPr/>
        </p:nvSpPr>
        <p:spPr bwMode="auto">
          <a:xfrm>
            <a:off x="0" y="4038600"/>
            <a:ext cx="9144000" cy="0"/>
          </a:xfrm>
          <a:prstGeom prst="rect">
            <a:avLst/>
          </a:prstGeom>
          <a:noFill/>
          <a:ln w="9525">
            <a:noFill/>
            <a:miter lim="800000"/>
            <a:headEnd/>
            <a:tailEnd/>
          </a:ln>
        </p:spPr>
        <p:txBody>
          <a:bodyPr wrap="none" anchor="ctr">
            <a:spAutoFit/>
          </a:bodyPr>
          <a:lstStyle/>
          <a:p>
            <a:endParaRPr lang="ar-SA"/>
          </a:p>
        </p:txBody>
      </p:sp>
      <p:sp>
        <p:nvSpPr>
          <p:cNvPr id="9227" name="Rectangle 9"/>
          <p:cNvSpPr>
            <a:spLocks noChangeArrowheads="1"/>
          </p:cNvSpPr>
          <p:nvPr/>
        </p:nvSpPr>
        <p:spPr bwMode="auto">
          <a:xfrm>
            <a:off x="0" y="3108325"/>
            <a:ext cx="9144000" cy="0"/>
          </a:xfrm>
          <a:prstGeom prst="rect">
            <a:avLst/>
          </a:prstGeom>
          <a:noFill/>
          <a:ln w="9525">
            <a:noFill/>
            <a:miter lim="800000"/>
            <a:headEnd/>
            <a:tailEnd/>
          </a:ln>
        </p:spPr>
        <p:txBody>
          <a:bodyPr wrap="none" anchor="ctr">
            <a:spAutoFit/>
          </a:bodyPr>
          <a:lstStyle/>
          <a:p>
            <a:endParaRPr lang="ar-SA"/>
          </a:p>
        </p:txBody>
      </p:sp>
      <p:sp>
        <p:nvSpPr>
          <p:cNvPr id="9228" name="Rectangle 11"/>
          <p:cNvSpPr>
            <a:spLocks noChangeArrowheads="1"/>
          </p:cNvSpPr>
          <p:nvPr/>
        </p:nvSpPr>
        <p:spPr bwMode="auto">
          <a:xfrm>
            <a:off x="0" y="3748088"/>
            <a:ext cx="9144000" cy="0"/>
          </a:xfrm>
          <a:prstGeom prst="rect">
            <a:avLst/>
          </a:prstGeom>
          <a:noFill/>
          <a:ln w="9525">
            <a:noFill/>
            <a:miter lim="800000"/>
            <a:headEnd/>
            <a:tailEnd/>
          </a:ln>
        </p:spPr>
        <p:txBody>
          <a:bodyPr wrap="none" anchor="ctr">
            <a:spAutoFit/>
          </a:bodyPr>
          <a:lstStyle/>
          <a:p>
            <a:endParaRPr lang="ar-SA"/>
          </a:p>
        </p:txBody>
      </p:sp>
      <p:sp>
        <p:nvSpPr>
          <p:cNvPr id="9229" name="Rectangle 13"/>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ar-SA"/>
          </a:p>
        </p:txBody>
      </p:sp>
      <p:sp>
        <p:nvSpPr>
          <p:cNvPr id="9230" name="Rectangle 14"/>
          <p:cNvSpPr>
            <a:spLocks noChangeArrowheads="1"/>
          </p:cNvSpPr>
          <p:nvPr/>
        </p:nvSpPr>
        <p:spPr bwMode="auto">
          <a:xfrm>
            <a:off x="0" y="3516313"/>
            <a:ext cx="9144000" cy="0"/>
          </a:xfrm>
          <a:prstGeom prst="rect">
            <a:avLst/>
          </a:prstGeom>
          <a:noFill/>
          <a:ln w="9525">
            <a:noFill/>
            <a:miter lim="800000"/>
            <a:headEnd/>
            <a:tailEnd/>
          </a:ln>
        </p:spPr>
        <p:txBody>
          <a:bodyPr wrap="none" anchor="ctr">
            <a:spAutoFit/>
          </a:bodyPr>
          <a:lstStyle/>
          <a:p>
            <a:endParaRPr lang="ar-SA"/>
          </a:p>
        </p:txBody>
      </p:sp>
      <p:sp>
        <p:nvSpPr>
          <p:cNvPr id="9231" name="Rectangle 16"/>
          <p:cNvSpPr>
            <a:spLocks noChangeArrowheads="1"/>
          </p:cNvSpPr>
          <p:nvPr/>
        </p:nvSpPr>
        <p:spPr bwMode="auto">
          <a:xfrm>
            <a:off x="0" y="2579688"/>
            <a:ext cx="9144000" cy="0"/>
          </a:xfrm>
          <a:prstGeom prst="rect">
            <a:avLst/>
          </a:prstGeom>
          <a:noFill/>
          <a:ln w="9525">
            <a:noFill/>
            <a:miter lim="800000"/>
            <a:headEnd/>
            <a:tailEnd/>
          </a:ln>
        </p:spPr>
        <p:txBody>
          <a:bodyPr wrap="none" anchor="ctr">
            <a:spAutoFit/>
          </a:bodyPr>
          <a:lstStyle/>
          <a:p>
            <a:endParaRPr lang="ar-SA"/>
          </a:p>
        </p:txBody>
      </p:sp>
      <p:sp>
        <p:nvSpPr>
          <p:cNvPr id="9232" name="Rectangle 17"/>
          <p:cNvSpPr>
            <a:spLocks noChangeArrowheads="1"/>
          </p:cNvSpPr>
          <p:nvPr/>
        </p:nvSpPr>
        <p:spPr bwMode="auto">
          <a:xfrm>
            <a:off x="0" y="4278313"/>
            <a:ext cx="9144000" cy="0"/>
          </a:xfrm>
          <a:prstGeom prst="rect">
            <a:avLst/>
          </a:prstGeom>
          <a:noFill/>
          <a:ln w="9525">
            <a:noFill/>
            <a:miter lim="800000"/>
            <a:headEnd/>
            <a:tailEnd/>
          </a:ln>
        </p:spPr>
        <p:txBody>
          <a:bodyPr wrap="none" anchor="ctr">
            <a:spAutoFit/>
          </a:bodyPr>
          <a:lstStyle/>
          <a:p>
            <a:endParaRPr lang="ar-SA"/>
          </a:p>
        </p:txBody>
      </p:sp>
      <p:graphicFrame>
        <p:nvGraphicFramePr>
          <p:cNvPr id="2" name="Object 1"/>
          <p:cNvGraphicFramePr>
            <a:graphicFrameLocks noChangeAspect="1"/>
          </p:cNvGraphicFramePr>
          <p:nvPr>
            <p:extLst>
              <p:ext uri="{D42A27DB-BD31-4B8C-83A1-F6EECF244321}">
                <p14:modId xmlns:p14="http://schemas.microsoft.com/office/powerpoint/2010/main" val="3363207821"/>
              </p:ext>
            </p:extLst>
          </p:nvPr>
        </p:nvGraphicFramePr>
        <p:xfrm>
          <a:off x="3962400" y="5791200"/>
          <a:ext cx="762000" cy="292100"/>
        </p:xfrm>
        <a:graphic>
          <a:graphicData uri="http://schemas.openxmlformats.org/presentationml/2006/ole">
            <mc:AlternateContent xmlns:mc="http://schemas.openxmlformats.org/markup-compatibility/2006">
              <mc:Choice xmlns:v="urn:schemas-microsoft-com:vml" Requires="v">
                <p:oleObj spid="_x0000_s9311" name="Equation" r:id="rId4" imgW="457002" imgH="177723" progId="Equation.3">
                  <p:embed/>
                </p:oleObj>
              </mc:Choice>
              <mc:Fallback>
                <p:oleObj name="Equation" r:id="rId4" imgW="457002" imgH="177723"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791200"/>
                        <a:ext cx="762000" cy="2921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pPr>
              <a:defRPr/>
            </a:pPr>
            <a:fld id="{ADF7B27C-4A6C-464D-BDCF-C04C0F18771F}" type="slidenum">
              <a:rPr lang="en-US">
                <a:solidFill>
                  <a:prstClr val="black"/>
                </a:solidFill>
              </a:rPr>
              <a:pPr>
                <a:defRPr/>
              </a:pPr>
              <a:t>93</a:t>
            </a:fld>
            <a:endParaRPr lang="en-US">
              <a:solidFill>
                <a:prstClr val="black"/>
              </a:solidFill>
            </a:endParaRPr>
          </a:p>
        </p:txBody>
      </p:sp>
      <p:sp>
        <p:nvSpPr>
          <p:cNvPr id="669698" name="Rectangle 2"/>
          <p:cNvSpPr>
            <a:spLocks noGrp="1"/>
          </p:cNvSpPr>
          <p:nvPr>
            <p:ph type="title"/>
          </p:nvPr>
        </p:nvSpPr>
        <p:spPr bwMode="auto">
          <a:xfrm>
            <a:off x="457200" y="274638"/>
            <a:ext cx="8229600" cy="715962"/>
          </a:xfrm>
        </p:spPr>
        <p:txBody>
          <a:bodyPr wrap="square" lIns="91440" tIns="45720" rIns="91440" bIns="45720" numCol="1" anchorCtr="0" compatLnSpc="1">
            <a:prstTxWarp prst="textNoShape">
              <a:avLst/>
            </a:prstTxWarp>
            <a:normAutofit fontScale="90000"/>
          </a:bodyPr>
          <a:lstStyle/>
          <a:p>
            <a:pPr algn="ctr" rtl="1">
              <a:defRPr/>
            </a:pPr>
            <a:r>
              <a:rPr lang="ar-SA" i="1" dirty="0" smtClean="0">
                <a:effectLst/>
              </a:rPr>
              <a:t>نظرية بيز وتحليل البيجان: </a:t>
            </a:r>
            <a:r>
              <a:rPr lang="en-US" i="1" dirty="0" smtClean="0">
                <a:effectLst/>
                <a:cs typeface="Arial" charset="0"/>
              </a:rPr>
              <a:t>Bayes Theory and Bayesian Analysis</a:t>
            </a:r>
            <a:r>
              <a:rPr lang="en-US" dirty="0" smtClean="0">
                <a:effectLst/>
              </a:rPr>
              <a:t> </a:t>
            </a:r>
          </a:p>
        </p:txBody>
      </p:sp>
      <p:sp>
        <p:nvSpPr>
          <p:cNvPr id="9222" name="Rectangle 3"/>
          <p:cNvSpPr>
            <a:spLocks noGrp="1"/>
          </p:cNvSpPr>
          <p:nvPr>
            <p:ph type="body" sz="half" idx="1"/>
          </p:nvPr>
        </p:nvSpPr>
        <p:spPr>
          <a:xfrm>
            <a:off x="457200" y="1219200"/>
            <a:ext cx="8153400" cy="5181600"/>
          </a:xfrm>
        </p:spPr>
        <p:txBody>
          <a:bodyPr/>
          <a:lstStyle/>
          <a:p>
            <a:pPr marL="623888" indent="-514350" algn="r" rtl="1">
              <a:buFont typeface="Wingdings 3" pitchFamily="18" charset="2"/>
              <a:buNone/>
            </a:pPr>
            <a:endParaRPr lang="ar-SA" sz="2300" dirty="0" smtClean="0"/>
          </a:p>
        </p:txBody>
      </p:sp>
      <p:sp>
        <p:nvSpPr>
          <p:cNvPr id="9223" name="Rectangle 4"/>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4" name="Rectangle 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5" name="Rectangle 6"/>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6" name="Rectangle 7"/>
          <p:cNvSpPr>
            <a:spLocks noChangeArrowheads="1"/>
          </p:cNvSpPr>
          <p:nvPr/>
        </p:nvSpPr>
        <p:spPr bwMode="auto">
          <a:xfrm>
            <a:off x="0" y="4038600"/>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7" name="Rectangle 9"/>
          <p:cNvSpPr>
            <a:spLocks noChangeArrowheads="1"/>
          </p:cNvSpPr>
          <p:nvPr/>
        </p:nvSpPr>
        <p:spPr bwMode="auto">
          <a:xfrm>
            <a:off x="0" y="3108325"/>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8" name="Rectangle 11"/>
          <p:cNvSpPr>
            <a:spLocks noChangeArrowheads="1"/>
          </p:cNvSpPr>
          <p:nvPr/>
        </p:nvSpPr>
        <p:spPr bwMode="auto">
          <a:xfrm>
            <a:off x="0" y="3748088"/>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29" name="Rectangle 13"/>
          <p:cNvSpPr>
            <a:spLocks noChangeArrowheads="1"/>
          </p:cNvSpPr>
          <p:nvPr/>
        </p:nvSpPr>
        <p:spPr bwMode="auto">
          <a:xfrm>
            <a:off x="0" y="3341688"/>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30" name="Rectangle 14"/>
          <p:cNvSpPr>
            <a:spLocks noChangeArrowheads="1"/>
          </p:cNvSpPr>
          <p:nvPr/>
        </p:nvSpPr>
        <p:spPr bwMode="auto">
          <a:xfrm>
            <a:off x="0" y="3516313"/>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
        <p:nvSpPr>
          <p:cNvPr id="9231" name="Rectangle 16"/>
          <p:cNvSpPr>
            <a:spLocks noChangeArrowheads="1"/>
          </p:cNvSpPr>
          <p:nvPr/>
        </p:nvSpPr>
        <p:spPr bwMode="auto">
          <a:xfrm>
            <a:off x="0" y="2579688"/>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graphicFrame>
        <p:nvGraphicFramePr>
          <p:cNvPr id="9219" name="Object 15"/>
          <p:cNvGraphicFramePr>
            <a:graphicFrameLocks noChangeAspect="1"/>
          </p:cNvGraphicFramePr>
          <p:nvPr>
            <p:extLst>
              <p:ext uri="{D42A27DB-BD31-4B8C-83A1-F6EECF244321}">
                <p14:modId xmlns:p14="http://schemas.microsoft.com/office/powerpoint/2010/main" val="166397610"/>
              </p:ext>
            </p:extLst>
          </p:nvPr>
        </p:nvGraphicFramePr>
        <p:xfrm>
          <a:off x="1066800" y="1981200"/>
          <a:ext cx="7086600" cy="3962400"/>
        </p:xfrm>
        <a:graphic>
          <a:graphicData uri="http://schemas.openxmlformats.org/presentationml/2006/ole">
            <mc:AlternateContent xmlns:mc="http://schemas.openxmlformats.org/markup-compatibility/2006">
              <mc:Choice xmlns:v="urn:schemas-microsoft-com:vml" Requires="v">
                <p:oleObj spid="_x0000_s286789" name="Equation" r:id="rId4" imgW="3022600" imgH="1701800" progId="Equation.3">
                  <p:embed/>
                </p:oleObj>
              </mc:Choice>
              <mc:Fallback>
                <p:oleObj name="Equation" r:id="rId4" imgW="3022600" imgH="170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81200"/>
                        <a:ext cx="7086600" cy="3962400"/>
                      </a:xfrm>
                      <a:prstGeom prst="rect">
                        <a:avLst/>
                      </a:prstGeom>
                      <a:noFill/>
                      <a:extLst/>
                    </p:spPr>
                  </p:pic>
                </p:oleObj>
              </mc:Fallback>
            </mc:AlternateContent>
          </a:graphicData>
        </a:graphic>
      </p:graphicFrame>
      <p:sp>
        <p:nvSpPr>
          <p:cNvPr id="9232" name="Rectangle 17"/>
          <p:cNvSpPr>
            <a:spLocks noChangeArrowheads="1"/>
          </p:cNvSpPr>
          <p:nvPr/>
        </p:nvSpPr>
        <p:spPr bwMode="auto">
          <a:xfrm>
            <a:off x="0" y="4278313"/>
            <a:ext cx="9144000" cy="0"/>
          </a:xfrm>
          <a:prstGeom prst="rect">
            <a:avLst/>
          </a:prstGeom>
          <a:noFill/>
          <a:ln w="9525">
            <a:noFill/>
            <a:miter lim="800000"/>
            <a:headEnd/>
            <a:tailEnd/>
          </a:ln>
        </p:spPr>
        <p:txBody>
          <a:bodyPr wrap="none" anchor="ctr">
            <a:spAutoFit/>
          </a:bodyPr>
          <a:lstStyle/>
          <a:p>
            <a:endParaRPr lang="ar-SA">
              <a:solidFill>
                <a:prstClr val="black"/>
              </a:solidFill>
            </a:endParaRPr>
          </a:p>
        </p:txBody>
      </p:sp>
    </p:spTree>
    <p:extLst>
      <p:ext uri="{BB962C8B-B14F-4D97-AF65-F5344CB8AC3E}">
        <p14:creationId xmlns:p14="http://schemas.microsoft.com/office/powerpoint/2010/main" val="11648227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B909E708-8D7F-40BB-804B-1F6BFC7CAAC3}" type="slidenum">
              <a:rPr lang="en-US"/>
              <a:pPr>
                <a:defRPr/>
              </a:pPr>
              <a:t>94</a:t>
            </a:fld>
            <a:endParaRPr lang="en-US"/>
          </a:p>
        </p:txBody>
      </p:sp>
      <p:sp>
        <p:nvSpPr>
          <p:cNvPr id="67174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وتحليل البيجان: </a:t>
            </a:r>
            <a:r>
              <a:rPr lang="en-US" i="1" smtClean="0">
                <a:effectLst/>
                <a:cs typeface="Arial" charset="0"/>
              </a:rPr>
              <a:t>Bayes Theory and Bayesian Analysis</a:t>
            </a:r>
            <a:r>
              <a:rPr lang="en-US" smtClean="0">
                <a:effectLst/>
              </a:rPr>
              <a:t> </a:t>
            </a:r>
          </a:p>
        </p:txBody>
      </p:sp>
      <p:sp>
        <p:nvSpPr>
          <p:cNvPr id="91140" name="Rectangle 3"/>
          <p:cNvSpPr>
            <a:spLocks noGrp="1"/>
          </p:cNvSpPr>
          <p:nvPr>
            <p:ph type="body" sz="half" idx="1"/>
          </p:nvPr>
        </p:nvSpPr>
        <p:spPr>
          <a:xfrm>
            <a:off x="457200" y="1481138"/>
            <a:ext cx="8153400" cy="4919662"/>
          </a:xfrm>
        </p:spPr>
        <p:txBody>
          <a:bodyPr/>
          <a:lstStyle/>
          <a:p>
            <a:pPr marL="623888" indent="-514350" algn="r" rtl="1"/>
            <a:r>
              <a:rPr lang="ar-SA" sz="2300" smtClean="0"/>
              <a:t>لاحظ أنه تم تعديل (مراجعة) الاحتمال الخاص بالحدث </a:t>
            </a:r>
            <a:r>
              <a:rPr lang="en-US" sz="2300" i="1" smtClean="0">
                <a:cs typeface="Arial" charset="0"/>
              </a:rPr>
              <a:t>E1</a:t>
            </a:r>
            <a:r>
              <a:rPr lang="ar-SA" sz="2300" smtClean="0"/>
              <a:t> من </a:t>
            </a:r>
            <a:r>
              <a:rPr lang="en-US" sz="2300" smtClean="0">
                <a:cs typeface="Arial" charset="0"/>
              </a:rPr>
              <a:t>0.33</a:t>
            </a:r>
            <a:r>
              <a:rPr lang="ar-SA" sz="2300" smtClean="0"/>
              <a:t> الاحتمال الأولي </a:t>
            </a:r>
            <a:r>
              <a:rPr lang="en-US" sz="2300" smtClean="0">
                <a:cs typeface="Arial" charset="0"/>
              </a:rPr>
              <a:t>(</a:t>
            </a:r>
            <a:r>
              <a:rPr lang="en-US" sz="2300" i="1" smtClean="0">
                <a:cs typeface="Arial" charset="0"/>
              </a:rPr>
              <a:t>The prior probability)</a:t>
            </a:r>
            <a:r>
              <a:rPr lang="en-US" sz="2300" smtClean="0">
                <a:cs typeface="Arial" charset="0"/>
              </a:rPr>
              <a:t>  </a:t>
            </a:r>
            <a:r>
              <a:rPr lang="ar-SA" sz="2300" smtClean="0"/>
              <a:t> إلى  </a:t>
            </a:r>
            <a:r>
              <a:rPr lang="en-US" sz="2300" smtClean="0">
                <a:cs typeface="Arial" charset="0"/>
              </a:rPr>
              <a:t>0.26</a:t>
            </a:r>
            <a:r>
              <a:rPr lang="ar-SA" sz="2300" smtClean="0"/>
              <a:t> الاحتمال البعدي (اللاحق) </a:t>
            </a:r>
            <a:r>
              <a:rPr lang="en-US" sz="2300" i="1" smtClean="0">
                <a:cs typeface="Arial" charset="0"/>
              </a:rPr>
              <a:t>The posterior (revised) probability </a:t>
            </a:r>
            <a:r>
              <a:rPr lang="ar-SA" sz="2300" smtClean="0"/>
              <a:t> عند معرفتنا بأن الكرة المسحوبة هي كرة حمراء. </a:t>
            </a:r>
          </a:p>
          <a:p>
            <a:pPr marL="623888" indent="-514350" algn="r" rtl="1"/>
            <a:r>
              <a:rPr lang="ar-SA" sz="2300" smtClean="0"/>
              <a:t>ومن هنا تظهر أحد أسباب أهمية نظرية بيز حيث أنها تستخدم في مراجعة الاحتمالات الشخصية الأولية عن ما يعرف بحالات الطبيعة لدي متخذ القرار وذلك بعد وقوع حادث ما .</a:t>
            </a:r>
            <a:r>
              <a:rPr lang="en-US" sz="2300" smtClean="0"/>
              <a:t> </a:t>
            </a:r>
            <a:endParaRPr lang="ar-SA" sz="2300" smtClean="0"/>
          </a:p>
          <a:p>
            <a:pPr marL="623888" indent="-514350" algn="r" rtl="1"/>
            <a:r>
              <a:rPr lang="ar-SA" sz="2300" smtClean="0"/>
              <a:t> اهمية نظرية بيز تنبع، ليس فقط  من دورها في تعديل الاحتمالات، وانما لدورها في بناء نظرية اتخاذ القرارات.</a:t>
            </a:r>
            <a:r>
              <a:rPr lang="en-US" sz="2300" smtClean="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pPr>
              <a:defRPr/>
            </a:pPr>
            <a:fld id="{32333614-7CD5-4AB0-BC5E-3251F2A79F05}" type="slidenum">
              <a:rPr lang="en-US"/>
              <a:pPr>
                <a:defRPr/>
              </a:pPr>
              <a:t>95</a:t>
            </a:fld>
            <a:endParaRPr lang="en-US"/>
          </a:p>
        </p:txBody>
      </p:sp>
      <p:sp>
        <p:nvSpPr>
          <p:cNvPr id="67379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92164" name="Rectangle 3"/>
          <p:cNvSpPr>
            <a:spLocks noGrp="1"/>
          </p:cNvSpPr>
          <p:nvPr>
            <p:ph type="body" sz="half" idx="1"/>
          </p:nvPr>
        </p:nvSpPr>
        <p:spPr>
          <a:xfrm>
            <a:off x="457200" y="1481138"/>
            <a:ext cx="8153400" cy="1490662"/>
          </a:xfrm>
        </p:spPr>
        <p:txBody>
          <a:bodyPr/>
          <a:lstStyle/>
          <a:p>
            <a:pPr marL="623888" indent="-514350" algn="r" rtl="1">
              <a:lnSpc>
                <a:spcPct val="90000"/>
              </a:lnSpc>
              <a:buFont typeface="Wingdings 3" pitchFamily="18" charset="2"/>
              <a:buNone/>
            </a:pPr>
            <a:r>
              <a:rPr lang="ar-SA" sz="2300" smtClean="0"/>
              <a:t>عند الاعتماد على دالة المنفعة فإن نظرية </a:t>
            </a:r>
            <a:r>
              <a:rPr lang="en-US" sz="2300" b="1" i="1" smtClean="0">
                <a:cs typeface="Arial" charset="0"/>
              </a:rPr>
              <a:t>Bayesian </a:t>
            </a:r>
            <a:r>
              <a:rPr lang="ar-SA" sz="2300" smtClean="0"/>
              <a:t>ترمي إلى تعظيم دالة المنفعة المتوقعة .</a:t>
            </a:r>
          </a:p>
          <a:p>
            <a:pPr marL="623888" indent="-514350" algn="r" rtl="1">
              <a:lnSpc>
                <a:spcPct val="90000"/>
              </a:lnSpc>
              <a:buFont typeface="Wingdings 3" pitchFamily="18" charset="2"/>
              <a:buNone/>
            </a:pPr>
            <a:r>
              <a:rPr lang="ar-SA" sz="2300" b="1" smtClean="0"/>
              <a:t>مثال: </a:t>
            </a:r>
            <a:r>
              <a:rPr lang="ar-SA" sz="2300" smtClean="0"/>
              <a:t>الجدول التالي يوضح قيمة المنفعة لثلاث بدائل </a:t>
            </a:r>
            <a:r>
              <a:rPr lang="en-US" sz="2300" i="1" smtClean="0">
                <a:cs typeface="Arial" charset="0"/>
              </a:rPr>
              <a:t>A1, A2, A3</a:t>
            </a:r>
            <a:r>
              <a:rPr lang="ar-SA" sz="2300" smtClean="0"/>
              <a:t> وعند ثلاث حالات للطبيعة جيد، عادي، وسيئ.</a:t>
            </a:r>
            <a:r>
              <a:rPr lang="en-US" sz="2300" smtClean="0"/>
              <a:t> </a:t>
            </a:r>
          </a:p>
        </p:txBody>
      </p:sp>
      <p:graphicFrame>
        <p:nvGraphicFramePr>
          <p:cNvPr id="673968" name="Group 176"/>
          <p:cNvGraphicFramePr>
            <a:graphicFrameLocks noGrp="1"/>
          </p:cNvGraphicFramePr>
          <p:nvPr>
            <p:ph sz="half" idx="2"/>
          </p:nvPr>
        </p:nvGraphicFramePr>
        <p:xfrm>
          <a:off x="457200" y="2971800"/>
          <a:ext cx="8001000" cy="3035301"/>
        </p:xfrm>
        <a:graphic>
          <a:graphicData uri="http://schemas.openxmlformats.org/drawingml/2006/table">
            <a:tbl>
              <a:tblPr rtl="1"/>
              <a:tblGrid>
                <a:gridCol w="1406525"/>
                <a:gridCol w="1127125"/>
                <a:gridCol w="1285875"/>
                <a:gridCol w="1447800"/>
                <a:gridCol w="2733675"/>
              </a:tblGrid>
              <a:tr h="384175">
                <a:tc gridSpan="5">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(البدائل) القرارات   </a:t>
                      </a: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Actions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28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الاحتمالات المسبقة</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Prior Prob.</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Simplified Arabic" pitchFamily="2" charset="-78"/>
                        </a:rPr>
                        <a:t>P(</a:t>
                      </a:r>
                      <a:r>
                        <a:rPr kumimoji="0" lang="en-US" sz="1400" b="1" i="1" u="none" strike="noStrike" cap="none" normalizeH="0" baseline="0" smtClean="0">
                          <a:ln>
                            <a:noFill/>
                          </a:ln>
                          <a:solidFill>
                            <a:schemeClr val="tx1"/>
                          </a:solidFill>
                          <a:effectLst/>
                          <a:latin typeface="Arial"/>
                          <a:cs typeface="Times New Roman" pitchFamily="18" charset="0"/>
                        </a:rPr>
                        <a:t>Ø</a:t>
                      </a:r>
                      <a:r>
                        <a:rPr kumimoji="0" lang="en-US" sz="1400" b="1" i="1" u="none" strike="noStrike" cap="none" normalizeH="0" baseline="0" smtClean="0">
                          <a:ln>
                            <a:noFill/>
                          </a:ln>
                          <a:solidFill>
                            <a:schemeClr val="tx1"/>
                          </a:solidFill>
                          <a:effectLst/>
                          <a:latin typeface="Times New Roman" pitchFamily="18" charset="0"/>
                          <a:cs typeface="Simplified Arabic" pitchFamily="2" charset="-78"/>
                        </a:rPr>
                        <a:t>)</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الحوادث </a:t>
                      </a:r>
                      <a:r>
                        <a:rPr kumimoji="0" lang="en-US" sz="1200" b="0" i="0" u="none" strike="noStrike" cap="none" normalizeH="0" baseline="0" smtClean="0">
                          <a:ln>
                            <a:noFill/>
                          </a:ln>
                          <a:solidFill>
                            <a:schemeClr val="tx1"/>
                          </a:solidFill>
                          <a:effectLst/>
                          <a:latin typeface="Symbol" pitchFamily="18" charset="2"/>
                          <a:ea typeface="Times New Roman" pitchFamily="18" charset="0"/>
                          <a:cs typeface="Simplified Arabic" pitchFamily="2" charset="-78"/>
                        </a:rPr>
                        <a:t>q</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(الحالات المناخية</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Simplified Arabic" pitchFamily="2" charset="-78"/>
                        </a:rPr>
                        <a:t>Weather Events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3841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Favorable   </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جيد</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841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7000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Normal</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عادي</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857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15000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9000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3000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Unfavorable</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سيئ</a:t>
                      </a:r>
                      <a:endParaRPr kumimoji="0" lang="ar-SA" sz="1800" b="0" i="0" u="none" strike="noStrike" cap="none" normalizeH="0" baseline="0" smtClean="0">
                        <a:ln>
                          <a:noFill/>
                        </a:ln>
                        <a:solidFill>
                          <a:schemeClr val="tx1"/>
                        </a:solidFill>
                        <a:effectLst/>
                        <a:latin typeface="Arial"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3841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4000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3CC"/>
                          </a:solidFill>
                          <a:effectLst/>
                          <a:latin typeface="Times New Roman" pitchFamily="18" charset="0"/>
                          <a:ea typeface="Times New Roman" pitchFamily="18" charset="0"/>
                          <a:cs typeface="Simplified Arabic" pitchFamily="2" charset="-78"/>
                        </a:rPr>
                        <a:t>4300</a:t>
                      </a:r>
                      <a:endParaRPr kumimoji="0" lang="en-US" sz="18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EU</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CA66E862-2D99-488F-8E16-9ED0C59D7FF6}" type="slidenum">
              <a:rPr lang="en-US"/>
              <a:pPr>
                <a:defRPr/>
              </a:pPr>
              <a:t>96</a:t>
            </a:fld>
            <a:endParaRPr lang="en-US"/>
          </a:p>
        </p:txBody>
      </p:sp>
      <p:sp>
        <p:nvSpPr>
          <p:cNvPr id="67584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0245" name="Rectangle 3"/>
          <p:cNvSpPr>
            <a:spLocks noGrp="1"/>
          </p:cNvSpPr>
          <p:nvPr>
            <p:ph type="body" sz="half" idx="1"/>
          </p:nvPr>
        </p:nvSpPr>
        <p:spPr>
          <a:xfrm>
            <a:off x="457200" y="1481138"/>
            <a:ext cx="8153400" cy="4157662"/>
          </a:xfrm>
        </p:spPr>
        <p:txBody>
          <a:bodyPr/>
          <a:lstStyle/>
          <a:p>
            <a:pPr marL="623888" indent="-514350" algn="r" rtl="1">
              <a:lnSpc>
                <a:spcPct val="90000"/>
              </a:lnSpc>
            </a:pPr>
            <a:r>
              <a:rPr lang="ar-SA" sz="2300" smtClean="0"/>
              <a:t>في حالة توفر معلومات عن الاحتمالات المسبقة </a:t>
            </a:r>
            <a:r>
              <a:rPr lang="en-US" sz="2300" i="1" smtClean="0">
                <a:cs typeface="Arial" charset="0"/>
              </a:rPr>
              <a:t>Prior Probability </a:t>
            </a:r>
            <a:r>
              <a:rPr lang="ar-SA" sz="2300" smtClean="0"/>
              <a:t>و</a:t>
            </a:r>
            <a:r>
              <a:rPr lang="ar-SA" sz="2300" i="1" smtClean="0"/>
              <a:t> </a:t>
            </a:r>
            <a:r>
              <a:rPr lang="ar-SA" sz="2300" smtClean="0"/>
              <a:t>عدم توفر أي بيانات أخرى تمكنا من تعديل الاحتمالات المسبقة عن حالات الطبيعة سنستخدم الاحتمالات المسبقة لحساب المنفعة المتوقعة ثم اختيار البديل الذي له أعلى منفعة متوقعة وهو في هذه الحالة البديل </a:t>
            </a:r>
            <a:r>
              <a:rPr lang="en-US" sz="2300" i="1" smtClean="0">
                <a:cs typeface="Arial" charset="0"/>
              </a:rPr>
              <a:t>A2</a:t>
            </a:r>
            <a:r>
              <a:rPr lang="en-US" sz="2300" smtClean="0"/>
              <a:t> </a:t>
            </a:r>
            <a:r>
              <a:rPr lang="ar-SA" sz="2300" smtClean="0"/>
              <a:t>.</a:t>
            </a:r>
            <a:r>
              <a:rPr lang="en-US" sz="2300" smtClean="0"/>
              <a:t> </a:t>
            </a:r>
          </a:p>
        </p:txBody>
      </p:sp>
      <p:sp>
        <p:nvSpPr>
          <p:cNvPr id="10246" name="Rectangle 48"/>
          <p:cNvSpPr>
            <a:spLocks noChangeArrowheads="1"/>
          </p:cNvSpPr>
          <p:nvPr/>
        </p:nvSpPr>
        <p:spPr bwMode="auto">
          <a:xfrm>
            <a:off x="0" y="30480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0242" name="Object 47"/>
          <p:cNvGraphicFramePr>
            <a:graphicFrameLocks noChangeAspect="1"/>
          </p:cNvGraphicFramePr>
          <p:nvPr/>
        </p:nvGraphicFramePr>
        <p:xfrm>
          <a:off x="1600200" y="3429000"/>
          <a:ext cx="5791200" cy="1219200"/>
        </p:xfrm>
        <a:graphic>
          <a:graphicData uri="http://schemas.openxmlformats.org/presentationml/2006/ole">
            <mc:AlternateContent xmlns:mc="http://schemas.openxmlformats.org/markup-compatibility/2006">
              <mc:Choice xmlns:v="urn:schemas-microsoft-com:vml" Requires="v">
                <p:oleObj spid="_x0000_s10320" name="Equation" r:id="rId4" imgW="2527300" imgH="596900" progId="Equation.3">
                  <p:embed/>
                </p:oleObj>
              </mc:Choice>
              <mc:Fallback>
                <p:oleObj name="Equation" r:id="rId4" imgW="2527300" imgH="596900" progId="Equation.3">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429000"/>
                        <a:ext cx="5791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9"/>
          <p:cNvSpPr>
            <a:spLocks noChangeArrowheads="1"/>
          </p:cNvSpPr>
          <p:nvPr/>
        </p:nvSpPr>
        <p:spPr bwMode="auto">
          <a:xfrm>
            <a:off x="0" y="381000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57F9CC8-5CBC-47BB-8D61-59DE7D6EC762}" type="slidenum">
              <a:rPr lang="en-US"/>
              <a:pPr>
                <a:defRPr/>
              </a:pPr>
              <a:t>97</a:t>
            </a:fld>
            <a:endParaRPr lang="en-US"/>
          </a:p>
        </p:txBody>
      </p:sp>
      <p:sp>
        <p:nvSpPr>
          <p:cNvPr id="67789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1271" name="Rectangle 3"/>
          <p:cNvSpPr>
            <a:spLocks noGrp="1"/>
          </p:cNvSpPr>
          <p:nvPr>
            <p:ph type="body" sz="half" idx="1"/>
          </p:nvPr>
        </p:nvSpPr>
        <p:spPr>
          <a:xfrm>
            <a:off x="457200" y="1481138"/>
            <a:ext cx="8153400" cy="4157662"/>
          </a:xfrm>
        </p:spPr>
        <p:txBody>
          <a:bodyPr/>
          <a:lstStyle/>
          <a:p>
            <a:pPr marL="623888" indent="-514350" algn="r" rtl="1">
              <a:lnSpc>
                <a:spcPct val="90000"/>
              </a:lnSpc>
              <a:buFont typeface="Wingdings 3" pitchFamily="18" charset="2"/>
              <a:buNone/>
            </a:pPr>
            <a:r>
              <a:rPr lang="ar-SA" sz="2300" dirty="0" smtClean="0"/>
              <a:t>اتخاذ القرار في حالة توفر معلومات و بيانات اخري: </a:t>
            </a:r>
          </a:p>
          <a:p>
            <a:pPr marL="623888" indent="-514350" algn="r" rtl="1">
              <a:lnSpc>
                <a:spcPct val="90000"/>
              </a:lnSpc>
              <a:buFontTx/>
              <a:buChar char="-"/>
            </a:pPr>
            <a:r>
              <a:rPr lang="ar-SA" sz="2300" dirty="0" smtClean="0"/>
              <a:t>مثلا افترض وجود ثلاثة مستويات للأسعار </a:t>
            </a:r>
            <a:r>
              <a:rPr lang="en-US" sz="2300" i="1" dirty="0" smtClean="0">
                <a:cs typeface="Arial" charset="0"/>
              </a:rPr>
              <a:t>Z1, Z2, Z3</a:t>
            </a:r>
            <a:r>
              <a:rPr lang="ar-SA" sz="2300" dirty="0" smtClean="0"/>
              <a:t> (مرتفعة، متوسطة، منخفضة) ممثلة لعامل أخر يشترك في وصف حالة الطبيعة، ولذلك توجد احتمالات شرطية لمستوى الأسعار حسب حالة الطبيعة </a:t>
            </a:r>
            <a:r>
              <a:rPr lang="en-US" sz="2300" i="1" dirty="0" smtClean="0">
                <a:cs typeface="Arial" charset="0"/>
              </a:rPr>
              <a:t>P(</a:t>
            </a:r>
            <a:r>
              <a:rPr lang="en-US" sz="2300" i="1" dirty="0" err="1" smtClean="0">
                <a:cs typeface="Arial" charset="0"/>
              </a:rPr>
              <a:t>z|</a:t>
            </a:r>
            <a:r>
              <a:rPr lang="en-US" sz="2300" i="1" dirty="0" err="1" smtClean="0">
                <a:ea typeface="Lucida Sans Unicode" pitchFamily="34" charset="0"/>
                <a:cs typeface="Lucida Sans Unicode" pitchFamily="34" charset="0"/>
              </a:rPr>
              <a:t>Ø</a:t>
            </a:r>
            <a:r>
              <a:rPr lang="en-US" sz="2300" i="1" dirty="0" smtClean="0">
                <a:cs typeface="Arial" charset="0"/>
              </a:rPr>
              <a:t>)</a:t>
            </a:r>
            <a:r>
              <a:rPr lang="ar-SA" sz="2300" dirty="0" smtClean="0"/>
              <a:t> واحتمالات متلازمة (مشتركة) للأسعار وحالة الطبيعة، وأيضاً وفقاً لنظرية بيز الاحتمالات الشرطية لحالة الطبيعة حسب مستوى الأسعار </a:t>
            </a:r>
            <a:r>
              <a:rPr lang="en-US" sz="2300" i="1" dirty="0" smtClean="0">
                <a:cs typeface="Arial" charset="0"/>
              </a:rPr>
              <a:t>P(</a:t>
            </a:r>
            <a:r>
              <a:rPr lang="en-US" sz="2300" i="1" dirty="0" err="1" smtClean="0">
                <a:ea typeface="Lucida Sans Unicode" pitchFamily="34" charset="0"/>
                <a:cs typeface="Lucida Sans Unicode" pitchFamily="34" charset="0"/>
              </a:rPr>
              <a:t>Ø</a:t>
            </a:r>
            <a:r>
              <a:rPr lang="en-US" sz="2300" i="1" dirty="0" err="1" smtClean="0">
                <a:cs typeface="Arial" charset="0"/>
              </a:rPr>
              <a:t>|z</a:t>
            </a:r>
            <a:r>
              <a:rPr lang="en-US" sz="2300" i="1" dirty="0" smtClean="0">
                <a:cs typeface="Arial" charset="0"/>
              </a:rPr>
              <a:t>)</a:t>
            </a:r>
            <a:r>
              <a:rPr lang="ar-SA" sz="2300" dirty="0" smtClean="0"/>
              <a:t>. وبالتالي تعريف الاحتمالات في مشكلة اتخاذ القرار للمثال السابق هي:</a:t>
            </a:r>
          </a:p>
          <a:p>
            <a:pPr marL="623888" indent="-514350" algn="r" rtl="1">
              <a:lnSpc>
                <a:spcPct val="90000"/>
              </a:lnSpc>
              <a:buFont typeface="Wingdings 3" pitchFamily="18" charset="2"/>
              <a:buNone/>
            </a:pPr>
            <a:r>
              <a:rPr lang="ar-SA" sz="2300" dirty="0" smtClean="0"/>
              <a:t>         = الاحتمالات المسبقة لحالات الطبيعة (المناخ) بدون معرفة </a:t>
            </a:r>
            <a:r>
              <a:rPr lang="en-US" sz="2300" b="1" i="1" dirty="0" smtClean="0">
                <a:cs typeface="Arial" charset="0"/>
              </a:rPr>
              <a:t>Z</a:t>
            </a:r>
            <a:r>
              <a:rPr lang="ar-SA" sz="2300" dirty="0" smtClean="0"/>
              <a:t>،</a:t>
            </a:r>
          </a:p>
          <a:p>
            <a:pPr marL="623888" indent="-514350" algn="r" rtl="1">
              <a:lnSpc>
                <a:spcPct val="90000"/>
              </a:lnSpc>
              <a:buFont typeface="Wingdings 3" pitchFamily="18" charset="2"/>
              <a:buNone/>
            </a:pPr>
            <a:r>
              <a:rPr lang="ar-SA" sz="2300" dirty="0" smtClean="0"/>
              <a:t>         = الاحتمالات المشروطة عندما يتم توقع قيمة </a:t>
            </a:r>
            <a:r>
              <a:rPr lang="en-US" sz="2300" b="1" i="1" dirty="0" smtClean="0">
                <a:cs typeface="Arial" charset="0"/>
              </a:rPr>
              <a:t>Z</a:t>
            </a:r>
            <a:r>
              <a:rPr lang="ar-SA" sz="2300" dirty="0" smtClean="0"/>
              <a:t> لمستوى معين من حالات الطبيعة،</a:t>
            </a:r>
          </a:p>
          <a:p>
            <a:pPr marL="623888" indent="-514350" algn="r" rtl="1">
              <a:lnSpc>
                <a:spcPct val="90000"/>
              </a:lnSpc>
              <a:buFont typeface="Wingdings 3" pitchFamily="18" charset="2"/>
              <a:buNone/>
            </a:pPr>
            <a:r>
              <a:rPr lang="ar-SA" sz="2300" dirty="0" smtClean="0"/>
              <a:t>         = التوزيع الاحتمالي للأسعار </a:t>
            </a:r>
            <a:r>
              <a:rPr lang="en-US" sz="2300" b="1" i="1" dirty="0" smtClean="0">
                <a:cs typeface="Arial" charset="0"/>
              </a:rPr>
              <a:t>Z</a:t>
            </a:r>
            <a:r>
              <a:rPr lang="ar-SA" sz="2300" dirty="0" smtClean="0"/>
              <a:t>  بدون أية معرفة بحالات الطبيعة.</a:t>
            </a:r>
            <a:r>
              <a:rPr lang="en-US" sz="2300" dirty="0" smtClean="0"/>
              <a:t>  </a:t>
            </a:r>
            <a:endParaRPr lang="ar-SA" sz="2300" dirty="0" smtClean="0"/>
          </a:p>
          <a:p>
            <a:pPr marL="623888" indent="-514350" algn="r" rtl="1">
              <a:lnSpc>
                <a:spcPct val="90000"/>
              </a:lnSpc>
              <a:buFontTx/>
              <a:buNone/>
            </a:pPr>
            <a:endParaRPr lang="ar-SA" sz="2300" dirty="0" smtClean="0"/>
          </a:p>
          <a:p>
            <a:pPr marL="623888" indent="-514350" algn="r" rtl="1">
              <a:lnSpc>
                <a:spcPct val="90000"/>
              </a:lnSpc>
              <a:buFontTx/>
              <a:buChar char="-"/>
            </a:pPr>
            <a:endParaRPr lang="en-US" sz="2300" dirty="0" smtClean="0">
              <a:cs typeface="Arial" charset="0"/>
            </a:endParaRPr>
          </a:p>
        </p:txBody>
      </p:sp>
      <p:graphicFrame>
        <p:nvGraphicFramePr>
          <p:cNvPr id="11266" name="Object 7"/>
          <p:cNvGraphicFramePr>
            <a:graphicFrameLocks noChangeAspect="1"/>
          </p:cNvGraphicFramePr>
          <p:nvPr/>
        </p:nvGraphicFramePr>
        <p:xfrm>
          <a:off x="7848600" y="3810000"/>
          <a:ext cx="441325" cy="304800"/>
        </p:xfrm>
        <a:graphic>
          <a:graphicData uri="http://schemas.openxmlformats.org/presentationml/2006/ole">
            <mc:AlternateContent xmlns:mc="http://schemas.openxmlformats.org/markup-compatibility/2006">
              <mc:Choice xmlns:v="urn:schemas-microsoft-com:vml" Requires="v">
                <p:oleObj spid="_x0000_s11500" name="Equation" r:id="rId4" imgW="342751" imgH="203112" progId="Equation.3">
                  <p:embed/>
                </p:oleObj>
              </mc:Choice>
              <mc:Fallback>
                <p:oleObj name="Equation" r:id="rId4" imgW="342751" imgH="203112"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810000"/>
                        <a:ext cx="441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0"/>
          <p:cNvGraphicFramePr>
            <a:graphicFrameLocks noChangeAspect="1"/>
          </p:cNvGraphicFramePr>
          <p:nvPr/>
        </p:nvGraphicFramePr>
        <p:xfrm>
          <a:off x="7772400" y="4191000"/>
          <a:ext cx="517525" cy="220663"/>
        </p:xfrm>
        <a:graphic>
          <a:graphicData uri="http://schemas.openxmlformats.org/presentationml/2006/ole">
            <mc:AlternateContent xmlns:mc="http://schemas.openxmlformats.org/markup-compatibility/2006">
              <mc:Choice xmlns:v="urn:schemas-microsoft-com:vml" Requires="v">
                <p:oleObj spid="_x0000_s11501" name="Equation" r:id="rId6" imgW="545626" imgH="203024" progId="Equation.3">
                  <p:embed/>
                </p:oleObj>
              </mc:Choice>
              <mc:Fallback>
                <p:oleObj name="Equation" r:id="rId6" imgW="545626" imgH="203024"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191000"/>
                        <a:ext cx="517525"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13"/>
          <p:cNvGraphicFramePr>
            <a:graphicFrameLocks noChangeAspect="1"/>
          </p:cNvGraphicFramePr>
          <p:nvPr/>
        </p:nvGraphicFramePr>
        <p:xfrm>
          <a:off x="7772400" y="4876800"/>
          <a:ext cx="479425" cy="228600"/>
        </p:xfrm>
        <a:graphic>
          <a:graphicData uri="http://schemas.openxmlformats.org/presentationml/2006/ole">
            <mc:AlternateContent xmlns:mc="http://schemas.openxmlformats.org/markup-compatibility/2006">
              <mc:Choice xmlns:v="urn:schemas-microsoft-com:vml" Requires="v">
                <p:oleObj spid="_x0000_s11502" name="Equation" r:id="rId8" imgW="355292" imgH="203024" progId="Equation.3">
                  <p:embed/>
                </p:oleObj>
              </mc:Choice>
              <mc:Fallback>
                <p:oleObj name="Equation" r:id="rId8" imgW="355292" imgH="203024"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876800"/>
                        <a:ext cx="4794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6"/>
          <p:cNvSpPr>
            <a:spLocks noGrp="1"/>
          </p:cNvSpPr>
          <p:nvPr>
            <p:ph type="sldNum" sz="quarter" idx="12"/>
          </p:nvPr>
        </p:nvSpPr>
        <p:spPr/>
        <p:txBody>
          <a:bodyPr/>
          <a:lstStyle/>
          <a:p>
            <a:pPr>
              <a:defRPr/>
            </a:pPr>
            <a:fld id="{9110F1C9-BCEC-4558-BF1E-5642533D6264}" type="slidenum">
              <a:rPr lang="en-US"/>
              <a:pPr>
                <a:defRPr/>
              </a:pPr>
              <a:t>98</a:t>
            </a:fld>
            <a:endParaRPr lang="en-US"/>
          </a:p>
        </p:txBody>
      </p:sp>
      <p:sp>
        <p:nvSpPr>
          <p:cNvPr id="67993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2296" name="Rectangle 3"/>
          <p:cNvSpPr>
            <a:spLocks noGrp="1"/>
          </p:cNvSpPr>
          <p:nvPr>
            <p:ph type="body" sz="half" idx="1"/>
          </p:nvPr>
        </p:nvSpPr>
        <p:spPr>
          <a:xfrm>
            <a:off x="457200" y="1481138"/>
            <a:ext cx="8153400" cy="576262"/>
          </a:xfrm>
        </p:spPr>
        <p:txBody>
          <a:bodyPr/>
          <a:lstStyle/>
          <a:p>
            <a:pPr marL="623888" indent="-514350" algn="r" rtl="1">
              <a:lnSpc>
                <a:spcPct val="90000"/>
              </a:lnSpc>
              <a:buFont typeface="Wingdings 3" pitchFamily="18" charset="2"/>
              <a:buNone/>
            </a:pPr>
            <a:r>
              <a:rPr lang="ar-SA" sz="2300" smtClean="0"/>
              <a:t>الجدول التالي يوضح الاحتمالات الشرطية لمستوى الأسعار حسب حالة الطبيعة على جانب الاحتمالات المسبقة عن حالة الطبيعة (حالة المناخ) في المثال السابق</a:t>
            </a:r>
            <a:r>
              <a:rPr lang="en-US" sz="2300" smtClean="0"/>
              <a:t> </a:t>
            </a:r>
            <a:r>
              <a:rPr lang="ar-SA" sz="2300" smtClean="0"/>
              <a:t>.</a:t>
            </a:r>
            <a:r>
              <a:rPr lang="en-US" sz="2300" smtClean="0"/>
              <a:t>  </a:t>
            </a:r>
            <a:endParaRPr lang="ar-SA" sz="2300" smtClean="0"/>
          </a:p>
          <a:p>
            <a:pPr marL="623888" indent="-514350" algn="r" rtl="1">
              <a:lnSpc>
                <a:spcPct val="90000"/>
              </a:lnSpc>
              <a:buFontTx/>
              <a:buNone/>
            </a:pPr>
            <a:endParaRPr lang="ar-SA" sz="2300" smtClean="0"/>
          </a:p>
          <a:p>
            <a:pPr marL="623888" indent="-514350" algn="r" rtl="1">
              <a:lnSpc>
                <a:spcPct val="90000"/>
              </a:lnSpc>
              <a:buFontTx/>
              <a:buChar char="-"/>
            </a:pPr>
            <a:endParaRPr lang="en-US" sz="2300" smtClean="0">
              <a:cs typeface="Arial" charset="0"/>
            </a:endParaRPr>
          </a:p>
        </p:txBody>
      </p:sp>
      <p:sp>
        <p:nvSpPr>
          <p:cNvPr id="12297" name="Rectangle 5"/>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0" name="Object 10"/>
          <p:cNvGraphicFramePr>
            <a:graphicFrameLocks noChangeAspect="1"/>
          </p:cNvGraphicFramePr>
          <p:nvPr/>
        </p:nvGraphicFramePr>
        <p:xfrm>
          <a:off x="1524000" y="4114800"/>
          <a:ext cx="152400" cy="212725"/>
        </p:xfrm>
        <a:graphic>
          <a:graphicData uri="http://schemas.openxmlformats.org/presentationml/2006/ole">
            <mc:AlternateContent xmlns:mc="http://schemas.openxmlformats.org/markup-compatibility/2006">
              <mc:Choice xmlns:v="urn:schemas-microsoft-com:vml" Requires="v">
                <p:oleObj spid="_x0000_s12602" name="Equation" r:id="rId4" imgW="152268" imgH="215713" progId="Equation.3">
                  <p:embed/>
                </p:oleObj>
              </mc:Choice>
              <mc:Fallback>
                <p:oleObj name="Equation" r:id="rId4" imgW="152268" imgH="215713"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114800"/>
                        <a:ext cx="1524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8" name="Picture 9"/>
          <p:cNvPicPr>
            <a:picLocks noChangeAspect="1" noChangeArrowheads="1"/>
          </p:cNvPicPr>
          <p:nvPr/>
        </p:nvPicPr>
        <p:blipFill>
          <a:blip r:embed="rId6" cstate="print"/>
          <a:srcRect/>
          <a:stretch>
            <a:fillRect/>
          </a:stretch>
        </p:blipFill>
        <p:spPr bwMode="auto">
          <a:xfrm>
            <a:off x="1524000" y="4876800"/>
            <a:ext cx="168275" cy="212725"/>
          </a:xfrm>
          <a:prstGeom prst="rect">
            <a:avLst/>
          </a:prstGeom>
          <a:noFill/>
          <a:ln w="9525">
            <a:noFill/>
            <a:miter lim="800000"/>
            <a:headEnd/>
            <a:tailEnd/>
          </a:ln>
        </p:spPr>
      </p:pic>
      <p:pic>
        <p:nvPicPr>
          <p:cNvPr id="12299" name="Picture 8"/>
          <p:cNvPicPr>
            <a:picLocks noChangeAspect="1" noChangeArrowheads="1"/>
          </p:cNvPicPr>
          <p:nvPr/>
        </p:nvPicPr>
        <p:blipFill>
          <a:blip r:embed="rId7" cstate="print"/>
          <a:srcRect/>
          <a:stretch>
            <a:fillRect/>
          </a:stretch>
        </p:blipFill>
        <p:spPr bwMode="auto">
          <a:xfrm>
            <a:off x="1447800" y="5486400"/>
            <a:ext cx="168275" cy="228600"/>
          </a:xfrm>
          <a:prstGeom prst="rect">
            <a:avLst/>
          </a:prstGeom>
          <a:noFill/>
          <a:ln w="9525">
            <a:noFill/>
            <a:miter lim="800000"/>
            <a:headEnd/>
            <a:tailEnd/>
          </a:ln>
        </p:spPr>
      </p:pic>
      <p:sp>
        <p:nvSpPr>
          <p:cNvPr id="12300" name="Rectangle 34"/>
          <p:cNvSpPr>
            <a:spLocks noChangeArrowheads="1"/>
          </p:cNvSpPr>
          <p:nvPr/>
        </p:nvSpPr>
        <p:spPr bwMode="auto">
          <a:xfrm>
            <a:off x="1700213" y="4038600"/>
            <a:ext cx="43815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جيد </a:t>
            </a:r>
            <a:endParaRPr lang="ar-SA">
              <a:ea typeface="Times New Roman" pitchFamily="18" charset="0"/>
              <a:cs typeface="Simplified Arabic" pitchFamily="2" charset="-78"/>
            </a:endParaRPr>
          </a:p>
        </p:txBody>
      </p:sp>
      <p:sp>
        <p:nvSpPr>
          <p:cNvPr id="12301" name="Rectangle 43"/>
          <p:cNvSpPr>
            <a:spLocks noChangeArrowheads="1"/>
          </p:cNvSpPr>
          <p:nvPr/>
        </p:nvSpPr>
        <p:spPr bwMode="auto">
          <a:xfrm>
            <a:off x="1720850" y="4800600"/>
            <a:ext cx="549275"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عادي </a:t>
            </a:r>
            <a:endParaRPr lang="ar-SA">
              <a:ea typeface="Times New Roman" pitchFamily="18" charset="0"/>
              <a:cs typeface="Simplified Arabic" pitchFamily="2" charset="-78"/>
            </a:endParaRPr>
          </a:p>
        </p:txBody>
      </p:sp>
      <p:sp>
        <p:nvSpPr>
          <p:cNvPr id="12302" name="Rectangle 52"/>
          <p:cNvSpPr>
            <a:spLocks noChangeArrowheads="1"/>
          </p:cNvSpPr>
          <p:nvPr/>
        </p:nvSpPr>
        <p:spPr bwMode="auto">
          <a:xfrm>
            <a:off x="1677988" y="5410200"/>
            <a:ext cx="48260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سيئ </a:t>
            </a:r>
            <a:endParaRPr lang="ar-SA">
              <a:ea typeface="Times New Roman" pitchFamily="18" charset="0"/>
              <a:cs typeface="Simplified Arabic" pitchFamily="2" charset="-78"/>
            </a:endParaRPr>
          </a:p>
        </p:txBody>
      </p:sp>
      <p:graphicFrame>
        <p:nvGraphicFramePr>
          <p:cNvPr id="680224" name="Group 288"/>
          <p:cNvGraphicFramePr>
            <a:graphicFrameLocks noGrp="1"/>
          </p:cNvGraphicFramePr>
          <p:nvPr/>
        </p:nvGraphicFramePr>
        <p:xfrm>
          <a:off x="1143000" y="2895600"/>
          <a:ext cx="6629400" cy="3575050"/>
        </p:xfrm>
        <a:graphic>
          <a:graphicData uri="http://schemas.openxmlformats.org/drawingml/2006/table">
            <a:tbl>
              <a:tblPr rtl="1"/>
              <a:tblGrid>
                <a:gridCol w="736600"/>
                <a:gridCol w="736600"/>
                <a:gridCol w="736600"/>
                <a:gridCol w="738187"/>
                <a:gridCol w="736600"/>
                <a:gridCol w="736600"/>
                <a:gridCol w="736600"/>
                <a:gridCol w="1471613"/>
              </a:tblGrid>
              <a:tr h="685800">
                <a:tc gridSpan="3">
                  <a:txBody>
                    <a:bodyPr/>
                    <a:lstStyle/>
                    <a:p>
                      <a:pPr marL="109538" marR="0" lvl="0" indent="0" algn="ctr" defTabSz="914400" rtl="0" eaLnBrk="0" fontAlgn="base" latinLnBrk="0" hangingPunct="0">
                        <a:lnSpc>
                          <a:spcPct val="100000"/>
                        </a:lnSpc>
                        <a:spcBef>
                          <a:spcPts val="100"/>
                        </a:spcBef>
                        <a:spcAft>
                          <a:spcPct val="0"/>
                        </a:spcAft>
                        <a:buClr>
                          <a:schemeClr val="accent1"/>
                        </a:buClr>
                        <a:buSzPct val="68000"/>
                        <a:buFont typeface="Wingdings 3" pitchFamily="18" charset="2"/>
                        <a:buNone/>
                        <a:tabLst/>
                      </a:pPr>
                      <a:r>
                        <a:rPr kumimoji="0" lang="ar-SA" sz="1200" b="0" i="0" u="none" strike="noStrike" cap="none" normalizeH="0" baseline="0" smtClean="0">
                          <a:ln>
                            <a:noFill/>
                          </a:ln>
                          <a:solidFill>
                            <a:schemeClr val="tx1"/>
                          </a:solidFill>
                          <a:effectLst/>
                          <a:latin typeface="Lucida Sans Unicode" pitchFamily="34" charset="0"/>
                          <a:cs typeface="Arial" charset="0"/>
                        </a:rPr>
                        <a:t>الاحتمالات المشتركة</a:t>
                      </a:r>
                    </a:p>
                    <a:p>
                      <a:pPr marL="109538" marR="0" lvl="0" indent="0" algn="ctr" defTabSz="914400" rtl="0" eaLnBrk="0" fontAlgn="base" latinLnBrk="0" hangingPunct="0">
                        <a:lnSpc>
                          <a:spcPct val="100000"/>
                        </a:lnSpc>
                        <a:spcBef>
                          <a:spcPts val="100"/>
                        </a:spcBef>
                        <a:spcAft>
                          <a:spcPct val="0"/>
                        </a:spcAft>
                        <a:buClr>
                          <a:schemeClr val="accent1"/>
                        </a:buClr>
                        <a:buSzPct val="68000"/>
                        <a:buFont typeface="Wingdings 3" pitchFamily="18" charset="2"/>
                        <a:buNone/>
                        <a:tabLst/>
                      </a:pPr>
                      <a:r>
                        <a:rPr kumimoji="0" lang="en-US" sz="1200" b="0" i="0" u="none" strike="noStrike" cap="none" normalizeH="0" baseline="0" smtClean="0">
                          <a:ln>
                            <a:noFill/>
                          </a:ln>
                          <a:solidFill>
                            <a:schemeClr val="tx1"/>
                          </a:solidFill>
                          <a:effectLst/>
                          <a:latin typeface="Lucida Sans Unicode" pitchFamily="34" charset="0"/>
                          <a:cs typeface="Arial" charset="0"/>
                        </a:rPr>
                        <a:t>Joint prob. </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rowSpan="2">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200" b="0" i="0" u="none" strike="noStrike" cap="none" normalizeH="0" baseline="0" smtClean="0">
                          <a:ln>
                            <a:noFill/>
                          </a:ln>
                          <a:solidFill>
                            <a:schemeClr val="tx1"/>
                          </a:solidFill>
                          <a:effectLst/>
                          <a:latin typeface="Lucida Sans Unicode" pitchFamily="34" charset="0"/>
                        </a:rPr>
                        <a:t>Prior prob</a:t>
                      </a: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gridSpan="3">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ar-SA" sz="1200" b="0" i="0" u="none" strike="noStrike" cap="none" normalizeH="0" baseline="0" smtClean="0">
                          <a:ln>
                            <a:noFill/>
                          </a:ln>
                          <a:solidFill>
                            <a:schemeClr val="tx1"/>
                          </a:solidFill>
                          <a:effectLst/>
                          <a:latin typeface="Lucida Sans Unicode" pitchFamily="34" charset="0"/>
                          <a:cs typeface="Arial" charset="0"/>
                        </a:rPr>
                        <a:t>الاحتمالالت المشروطة </a:t>
                      </a:r>
                      <a:r>
                        <a:rPr kumimoji="0" lang="en-US" sz="1200" b="0" i="0" u="none" strike="noStrike" cap="none" normalizeH="0" baseline="0" smtClean="0">
                          <a:ln>
                            <a:noFill/>
                          </a:ln>
                          <a:solidFill>
                            <a:schemeClr val="tx1"/>
                          </a:solidFill>
                          <a:effectLst/>
                          <a:latin typeface="Lucida Sans Unicode" pitchFamily="34" charset="0"/>
                          <a:cs typeface="Arial" charset="0"/>
                        </a:rPr>
                        <a:t>Conditional prob.</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حالات الطبيعة </a:t>
                      </a: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State of Nature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4254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615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0.12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0.44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0.32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1.0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P(Z)</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69" name="Rectangle 287"/>
          <p:cNvSpPr>
            <a:spLocks noChangeArrowheads="1"/>
          </p:cNvSpPr>
          <p:nvPr/>
        </p:nvSpPr>
        <p:spPr bwMode="auto">
          <a:xfrm>
            <a:off x="0" y="3325813"/>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1" name="Object 286"/>
          <p:cNvGraphicFramePr>
            <a:graphicFrameLocks noChangeAspect="1"/>
          </p:cNvGraphicFramePr>
          <p:nvPr/>
        </p:nvGraphicFramePr>
        <p:xfrm>
          <a:off x="6248400" y="3352800"/>
          <a:ext cx="838200" cy="206375"/>
        </p:xfrm>
        <a:graphic>
          <a:graphicData uri="http://schemas.openxmlformats.org/presentationml/2006/ole">
            <mc:AlternateContent xmlns:mc="http://schemas.openxmlformats.org/markup-compatibility/2006">
              <mc:Choice xmlns:v="urn:schemas-microsoft-com:vml" Requires="v">
                <p:oleObj spid="_x0000_s12603" name="Equation" r:id="rId8" imgW="837836" imgH="203112" progId="Equation.3">
                  <p:embed/>
                </p:oleObj>
              </mc:Choice>
              <mc:Fallback>
                <p:oleObj name="Equation" r:id="rId8" imgW="837836" imgH="203112" progId="Equation.3">
                  <p:embed/>
                  <p:pic>
                    <p:nvPicPr>
                      <p:cNvPr id="0" name="Object 2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3352800"/>
                        <a:ext cx="838200"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70" name="Rectangle 290"/>
          <p:cNvSpPr>
            <a:spLocks noChangeArrowheads="1"/>
          </p:cNvSpPr>
          <p:nvPr/>
        </p:nvSpPr>
        <p:spPr bwMode="auto">
          <a:xfrm>
            <a:off x="0" y="3325813"/>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2" name="Object 289"/>
          <p:cNvGraphicFramePr>
            <a:graphicFrameLocks noChangeAspect="1"/>
          </p:cNvGraphicFramePr>
          <p:nvPr/>
        </p:nvGraphicFramePr>
        <p:xfrm>
          <a:off x="5029200" y="3733800"/>
          <a:ext cx="342900" cy="206375"/>
        </p:xfrm>
        <a:graphic>
          <a:graphicData uri="http://schemas.openxmlformats.org/presentationml/2006/ole">
            <mc:AlternateContent xmlns:mc="http://schemas.openxmlformats.org/markup-compatibility/2006">
              <mc:Choice xmlns:v="urn:schemas-microsoft-com:vml" Requires="v">
                <p:oleObj spid="_x0000_s12604" name="Equation" r:id="rId10" imgW="342751" imgH="203112" progId="Equation.3">
                  <p:embed/>
                </p:oleObj>
              </mc:Choice>
              <mc:Fallback>
                <p:oleObj name="Equation" r:id="rId10" imgW="342751" imgH="203112" progId="Equation.3">
                  <p:embed/>
                  <p:pic>
                    <p:nvPicPr>
                      <p:cNvPr id="0" name="Object 2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3733800"/>
                        <a:ext cx="342900"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71" name="Rectangle 292"/>
          <p:cNvSpPr>
            <a:spLocks noChangeArrowheads="1"/>
          </p:cNvSpPr>
          <p:nvPr/>
        </p:nvSpPr>
        <p:spPr bwMode="auto">
          <a:xfrm>
            <a:off x="0" y="3325813"/>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3" name="Object 291"/>
          <p:cNvGraphicFramePr>
            <a:graphicFrameLocks noChangeAspect="1"/>
          </p:cNvGraphicFramePr>
          <p:nvPr/>
        </p:nvGraphicFramePr>
        <p:xfrm>
          <a:off x="3352800" y="3276600"/>
          <a:ext cx="549275" cy="206375"/>
        </p:xfrm>
        <a:graphic>
          <a:graphicData uri="http://schemas.openxmlformats.org/presentationml/2006/ole">
            <mc:AlternateContent xmlns:mc="http://schemas.openxmlformats.org/markup-compatibility/2006">
              <mc:Choice xmlns:v="urn:schemas-microsoft-com:vml" Requires="v">
                <p:oleObj spid="_x0000_s12605" name="Equation" r:id="rId12" imgW="545626" imgH="203024" progId="Equation.3">
                  <p:embed/>
                </p:oleObj>
              </mc:Choice>
              <mc:Fallback>
                <p:oleObj name="Equation" r:id="rId12" imgW="545626" imgH="203024" progId="Equation.3">
                  <p:embed/>
                  <p:pic>
                    <p:nvPicPr>
                      <p:cNvPr id="0" name="Object 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3276600"/>
                        <a:ext cx="549275"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6"/>
          <p:cNvSpPr>
            <a:spLocks noGrp="1"/>
          </p:cNvSpPr>
          <p:nvPr>
            <p:ph type="sldNum" sz="quarter" idx="12"/>
          </p:nvPr>
        </p:nvSpPr>
        <p:spPr/>
        <p:txBody>
          <a:bodyPr/>
          <a:lstStyle/>
          <a:p>
            <a:pPr>
              <a:defRPr/>
            </a:pPr>
            <a:fld id="{D238EB20-BC0E-44CD-826F-D1528C3D38DD}" type="slidenum">
              <a:rPr lang="en-US"/>
              <a:pPr>
                <a:defRPr/>
              </a:pPr>
              <a:t>99</a:t>
            </a:fld>
            <a:endParaRPr lang="en-US"/>
          </a:p>
        </p:txBody>
      </p:sp>
      <p:sp>
        <p:nvSpPr>
          <p:cNvPr id="68198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rtl="1">
              <a:defRPr/>
            </a:pPr>
            <a:r>
              <a:rPr lang="ar-SA" i="1" smtClean="0">
                <a:effectLst/>
              </a:rPr>
              <a:t>نظرية بيز في اتخاذ القرارات الإدارية </a:t>
            </a:r>
            <a:r>
              <a:rPr lang="en-US" i="1" smtClean="0">
                <a:effectLst/>
                <a:cs typeface="Arial" charset="0"/>
              </a:rPr>
              <a:t>Bayesian Decision Theory</a:t>
            </a:r>
            <a:r>
              <a:rPr lang="en-US" smtClean="0">
                <a:effectLst/>
              </a:rPr>
              <a:t> </a:t>
            </a:r>
          </a:p>
        </p:txBody>
      </p:sp>
      <p:sp>
        <p:nvSpPr>
          <p:cNvPr id="13323" name="Rectangle 3"/>
          <p:cNvSpPr>
            <a:spLocks noGrp="1"/>
          </p:cNvSpPr>
          <p:nvPr>
            <p:ph type="body" sz="half" idx="1"/>
          </p:nvPr>
        </p:nvSpPr>
        <p:spPr>
          <a:xfrm>
            <a:off x="457200" y="1481138"/>
            <a:ext cx="8153400" cy="4157662"/>
          </a:xfrm>
        </p:spPr>
        <p:txBody>
          <a:bodyPr/>
          <a:lstStyle/>
          <a:p>
            <a:pPr marL="623888" indent="-514350" algn="r" rtl="1">
              <a:lnSpc>
                <a:spcPct val="90000"/>
              </a:lnSpc>
              <a:buFont typeface="Wingdings 3" pitchFamily="18" charset="2"/>
              <a:buNone/>
            </a:pPr>
            <a:r>
              <a:rPr lang="ar-SA" sz="2300" dirty="0" smtClean="0"/>
              <a:t> الاحتمالات اللاحقة (المعدلة) لحالات الطبيعة (حالة المناخ بعد التنبؤ بالأسعار)، أي احتمال حدوث حالة الطبيعة  فافتراض أن </a:t>
            </a:r>
            <a:r>
              <a:rPr lang="en-US" sz="2300" b="1" i="1" dirty="0" smtClean="0">
                <a:cs typeface="Arial" charset="0"/>
              </a:rPr>
              <a:t>Z</a:t>
            </a:r>
            <a:r>
              <a:rPr lang="ar-SA" sz="2300" dirty="0" smtClean="0"/>
              <a:t> تم التنبؤ بها، يمكن حسابها من معادلة بيز </a:t>
            </a:r>
            <a:r>
              <a:rPr lang="en-US" sz="2300" dirty="0" smtClean="0">
                <a:cs typeface="Arial" charset="0"/>
              </a:rPr>
              <a:t>:</a:t>
            </a:r>
            <a:r>
              <a:rPr lang="en-US" sz="2300" i="1" dirty="0" err="1" smtClean="0">
                <a:cs typeface="Arial" charset="0"/>
              </a:rPr>
              <a:t>Payes</a:t>
            </a:r>
            <a:r>
              <a:rPr lang="en-US" sz="2300" i="1" dirty="0" smtClean="0">
                <a:cs typeface="Arial" charset="0"/>
              </a:rPr>
              <a:t> Formula</a:t>
            </a:r>
            <a:r>
              <a:rPr lang="en-US" sz="2300" dirty="0" smtClean="0"/>
              <a:t> </a:t>
            </a:r>
          </a:p>
        </p:txBody>
      </p:sp>
      <p:sp>
        <p:nvSpPr>
          <p:cNvPr id="13324" name="Rectangle 5"/>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SA"/>
          </a:p>
        </p:txBody>
      </p:sp>
      <p:sp>
        <p:nvSpPr>
          <p:cNvPr id="13325" name="Rectangle 9"/>
          <p:cNvSpPr>
            <a:spLocks noChangeArrowheads="1"/>
          </p:cNvSpPr>
          <p:nvPr/>
        </p:nvSpPr>
        <p:spPr bwMode="auto">
          <a:xfrm>
            <a:off x="0" y="3249613"/>
            <a:ext cx="9144000" cy="0"/>
          </a:xfrm>
          <a:prstGeom prst="rect">
            <a:avLst/>
          </a:prstGeom>
          <a:noFill/>
          <a:ln w="9525">
            <a:noFill/>
            <a:miter lim="800000"/>
            <a:headEnd/>
            <a:tailEnd/>
          </a:ln>
        </p:spPr>
        <p:txBody>
          <a:bodyPr wrap="none" anchor="ctr">
            <a:spAutoFit/>
          </a:bodyPr>
          <a:lstStyle/>
          <a:p>
            <a:endParaRPr lang="ar-SA"/>
          </a:p>
        </p:txBody>
      </p:sp>
      <p:graphicFrame>
        <p:nvGraphicFramePr>
          <p:cNvPr id="13314" name="Object 8"/>
          <p:cNvGraphicFramePr>
            <a:graphicFrameLocks noChangeAspect="1"/>
          </p:cNvGraphicFramePr>
          <p:nvPr/>
        </p:nvGraphicFramePr>
        <p:xfrm>
          <a:off x="1676400" y="2133600"/>
          <a:ext cx="2468563" cy="609600"/>
        </p:xfrm>
        <a:graphic>
          <a:graphicData uri="http://schemas.openxmlformats.org/presentationml/2006/ole">
            <mc:AlternateContent xmlns:mc="http://schemas.openxmlformats.org/markup-compatibility/2006">
              <mc:Choice xmlns:v="urn:schemas-microsoft-com:vml" Requires="v">
                <p:oleObj spid="_x0000_s13860" name="Equation" r:id="rId4" imgW="1536700" imgH="431800" progId="Equation.3">
                  <p:embed/>
                </p:oleObj>
              </mc:Choice>
              <mc:Fallback>
                <p:oleObj name="Equation" r:id="rId4" imgW="1536700" imgH="431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33600"/>
                        <a:ext cx="2468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Rectangle 10"/>
          <p:cNvSpPr>
            <a:spLocks noChangeArrowheads="1"/>
          </p:cNvSpPr>
          <p:nvPr/>
        </p:nvSpPr>
        <p:spPr bwMode="auto">
          <a:xfrm>
            <a:off x="0" y="3608388"/>
            <a:ext cx="9144000" cy="0"/>
          </a:xfrm>
          <a:prstGeom prst="rect">
            <a:avLst/>
          </a:prstGeom>
          <a:noFill/>
          <a:ln w="9525">
            <a:noFill/>
            <a:miter lim="800000"/>
            <a:headEnd/>
            <a:tailEnd/>
          </a:ln>
        </p:spPr>
        <p:txBody>
          <a:bodyPr wrap="none" anchor="ctr">
            <a:spAutoFit/>
          </a:bodyPr>
          <a:lstStyle/>
          <a:p>
            <a:endParaRPr lang="ar-SA"/>
          </a:p>
        </p:txBody>
      </p:sp>
      <p:graphicFrame>
        <p:nvGraphicFramePr>
          <p:cNvPr id="13315" name="Object 17"/>
          <p:cNvGraphicFramePr>
            <a:graphicFrameLocks noChangeAspect="1"/>
          </p:cNvGraphicFramePr>
          <p:nvPr/>
        </p:nvGraphicFramePr>
        <p:xfrm>
          <a:off x="4724400" y="3429000"/>
          <a:ext cx="525463" cy="228600"/>
        </p:xfrm>
        <a:graphic>
          <a:graphicData uri="http://schemas.openxmlformats.org/presentationml/2006/ole">
            <mc:AlternateContent xmlns:mc="http://schemas.openxmlformats.org/markup-compatibility/2006">
              <mc:Choice xmlns:v="urn:schemas-microsoft-com:vml" Requires="v">
                <p:oleObj spid="_x0000_s13861" name="Equation" r:id="rId6" imgW="545626" imgH="203024" progId="Equation.3">
                  <p:embed/>
                </p:oleObj>
              </mc:Choice>
              <mc:Fallback>
                <p:oleObj name="Equation" r:id="rId6" imgW="545626" imgH="203024"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429000"/>
                        <a:ext cx="52546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16"/>
          <p:cNvGraphicFramePr>
            <a:graphicFrameLocks noChangeAspect="1"/>
          </p:cNvGraphicFramePr>
          <p:nvPr/>
        </p:nvGraphicFramePr>
        <p:xfrm>
          <a:off x="3581400" y="4343400"/>
          <a:ext cx="762000" cy="396875"/>
        </p:xfrm>
        <a:graphic>
          <a:graphicData uri="http://schemas.openxmlformats.org/presentationml/2006/ole">
            <mc:AlternateContent xmlns:mc="http://schemas.openxmlformats.org/markup-compatibility/2006">
              <mc:Choice xmlns:v="urn:schemas-microsoft-com:vml" Requires="v">
                <p:oleObj spid="_x0000_s13862" name="Equation" r:id="rId8" imgW="761669" imgH="393529" progId="Equation.3">
                  <p:embed/>
                </p:oleObj>
              </mc:Choice>
              <mc:Fallback>
                <p:oleObj name="Equation" r:id="rId8" imgW="761669" imgH="393529"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343400"/>
                        <a:ext cx="7620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15"/>
          <p:cNvGraphicFramePr>
            <a:graphicFrameLocks noChangeAspect="1"/>
          </p:cNvGraphicFramePr>
          <p:nvPr/>
        </p:nvGraphicFramePr>
        <p:xfrm>
          <a:off x="1981200" y="4419600"/>
          <a:ext cx="152400" cy="212725"/>
        </p:xfrm>
        <a:graphic>
          <a:graphicData uri="http://schemas.openxmlformats.org/presentationml/2006/ole">
            <mc:AlternateContent xmlns:mc="http://schemas.openxmlformats.org/markup-compatibility/2006">
              <mc:Choice xmlns:v="urn:schemas-microsoft-com:vml" Requires="v">
                <p:oleObj spid="_x0000_s13863" name="Equation" r:id="rId10" imgW="152268" imgH="215713" progId="Equation.3">
                  <p:embed/>
                </p:oleObj>
              </mc:Choice>
              <mc:Fallback>
                <p:oleObj name="Equation" r:id="rId10" imgW="152268" imgH="215713"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419600"/>
                        <a:ext cx="1524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14"/>
          <p:cNvGraphicFramePr>
            <a:graphicFrameLocks noChangeAspect="1"/>
          </p:cNvGraphicFramePr>
          <p:nvPr/>
        </p:nvGraphicFramePr>
        <p:xfrm>
          <a:off x="3505200" y="4800600"/>
          <a:ext cx="762000" cy="396875"/>
        </p:xfrm>
        <a:graphic>
          <a:graphicData uri="http://schemas.openxmlformats.org/presentationml/2006/ole">
            <mc:AlternateContent xmlns:mc="http://schemas.openxmlformats.org/markup-compatibility/2006">
              <mc:Choice xmlns:v="urn:schemas-microsoft-com:vml" Requires="v">
                <p:oleObj spid="_x0000_s13864" name="Equation" r:id="rId12" imgW="761669" imgH="393529" progId="Equation.3">
                  <p:embed/>
                </p:oleObj>
              </mc:Choice>
              <mc:Fallback>
                <p:oleObj name="Equation" r:id="rId12" imgW="761669" imgH="393529"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5200" y="4800600"/>
                        <a:ext cx="7620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7" name="Picture 13"/>
          <p:cNvPicPr>
            <a:picLocks noChangeAspect="1" noChangeArrowheads="1"/>
          </p:cNvPicPr>
          <p:nvPr/>
        </p:nvPicPr>
        <p:blipFill>
          <a:blip r:embed="rId14" cstate="print"/>
          <a:srcRect/>
          <a:stretch>
            <a:fillRect/>
          </a:stretch>
        </p:blipFill>
        <p:spPr bwMode="auto">
          <a:xfrm>
            <a:off x="1981200" y="4800600"/>
            <a:ext cx="168275" cy="212725"/>
          </a:xfrm>
          <a:prstGeom prst="rect">
            <a:avLst/>
          </a:prstGeom>
          <a:noFill/>
          <a:ln w="9525">
            <a:noFill/>
            <a:miter lim="800000"/>
            <a:headEnd/>
            <a:tailEnd/>
          </a:ln>
        </p:spPr>
      </p:pic>
      <p:graphicFrame>
        <p:nvGraphicFramePr>
          <p:cNvPr id="13319" name="Object 12"/>
          <p:cNvGraphicFramePr>
            <a:graphicFrameLocks noChangeAspect="1"/>
          </p:cNvGraphicFramePr>
          <p:nvPr/>
        </p:nvGraphicFramePr>
        <p:xfrm>
          <a:off x="3429000" y="5181600"/>
          <a:ext cx="777875" cy="396875"/>
        </p:xfrm>
        <a:graphic>
          <a:graphicData uri="http://schemas.openxmlformats.org/presentationml/2006/ole">
            <mc:AlternateContent xmlns:mc="http://schemas.openxmlformats.org/markup-compatibility/2006">
              <mc:Choice xmlns:v="urn:schemas-microsoft-com:vml" Requires="v">
                <p:oleObj spid="_x0000_s13865" name="Equation" r:id="rId15" imgW="774364" imgH="393529" progId="Equation.3">
                  <p:embed/>
                </p:oleObj>
              </mc:Choice>
              <mc:Fallback>
                <p:oleObj name="Equation" r:id="rId15" imgW="774364" imgH="393529"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9000" y="5181600"/>
                        <a:ext cx="77787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8" name="Picture 11"/>
          <p:cNvPicPr>
            <a:picLocks noChangeAspect="1" noChangeArrowheads="1"/>
          </p:cNvPicPr>
          <p:nvPr/>
        </p:nvPicPr>
        <p:blipFill>
          <a:blip r:embed="rId17" cstate="print"/>
          <a:srcRect/>
          <a:stretch>
            <a:fillRect/>
          </a:stretch>
        </p:blipFill>
        <p:spPr bwMode="auto">
          <a:xfrm>
            <a:off x="1981200" y="5257800"/>
            <a:ext cx="168275" cy="228600"/>
          </a:xfrm>
          <a:prstGeom prst="rect">
            <a:avLst/>
          </a:prstGeom>
          <a:noFill/>
          <a:ln w="9525">
            <a:noFill/>
            <a:miter lim="800000"/>
            <a:headEnd/>
            <a:tailEnd/>
          </a:ln>
        </p:spPr>
      </p:pic>
      <p:sp>
        <p:nvSpPr>
          <p:cNvPr id="13329" name="Rectangle 18"/>
          <p:cNvSpPr>
            <a:spLocks noChangeArrowheads="1"/>
          </p:cNvSpPr>
          <p:nvPr/>
        </p:nvSpPr>
        <p:spPr bwMode="auto">
          <a:xfrm>
            <a:off x="1758950" y="2287588"/>
            <a:ext cx="4217988" cy="0"/>
          </a:xfrm>
          <a:prstGeom prst="rect">
            <a:avLst/>
          </a:prstGeom>
          <a:solidFill>
            <a:srgbClr val="E6E6E6"/>
          </a:solidFill>
          <a:ln w="9525">
            <a:noFill/>
            <a:miter lim="800000"/>
            <a:headEnd/>
            <a:tailEnd/>
          </a:ln>
        </p:spPr>
        <p:txBody>
          <a:bodyPr wrap="none" anchor="ctr">
            <a:spAutoFit/>
          </a:bodyPr>
          <a:lstStyle/>
          <a:p>
            <a:endParaRPr lang="ar-SA"/>
          </a:p>
        </p:txBody>
      </p:sp>
      <p:sp>
        <p:nvSpPr>
          <p:cNvPr id="13330" name="Rectangle 28"/>
          <p:cNvSpPr>
            <a:spLocks noChangeArrowheads="1"/>
          </p:cNvSpPr>
          <p:nvPr/>
        </p:nvSpPr>
        <p:spPr bwMode="auto">
          <a:xfrm>
            <a:off x="2160588" y="4419600"/>
            <a:ext cx="43815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جيد </a:t>
            </a:r>
            <a:endParaRPr lang="ar-SA">
              <a:ea typeface="Times New Roman" pitchFamily="18" charset="0"/>
              <a:cs typeface="Simplified Arabic" pitchFamily="2" charset="-78"/>
            </a:endParaRPr>
          </a:p>
        </p:txBody>
      </p:sp>
      <p:sp>
        <p:nvSpPr>
          <p:cNvPr id="13331" name="Rectangle 34"/>
          <p:cNvSpPr>
            <a:spLocks noChangeArrowheads="1"/>
          </p:cNvSpPr>
          <p:nvPr/>
        </p:nvSpPr>
        <p:spPr bwMode="auto">
          <a:xfrm>
            <a:off x="2181225" y="4800600"/>
            <a:ext cx="549275"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عادي </a:t>
            </a:r>
            <a:endParaRPr lang="ar-SA">
              <a:ea typeface="Times New Roman" pitchFamily="18" charset="0"/>
              <a:cs typeface="Simplified Arabic" pitchFamily="2" charset="-78"/>
            </a:endParaRPr>
          </a:p>
        </p:txBody>
      </p:sp>
      <p:sp>
        <p:nvSpPr>
          <p:cNvPr id="13332" name="Rectangle 38"/>
          <p:cNvSpPr>
            <a:spLocks noChangeArrowheads="1"/>
          </p:cNvSpPr>
          <p:nvPr/>
        </p:nvSpPr>
        <p:spPr bwMode="auto">
          <a:xfrm>
            <a:off x="1752600" y="4953000"/>
            <a:ext cx="1406525" cy="76200"/>
          </a:xfrm>
          <a:prstGeom prst="rect">
            <a:avLst/>
          </a:prstGeom>
          <a:noFill/>
          <a:ln w="9525">
            <a:noFill/>
            <a:miter lim="800000"/>
            <a:headEnd/>
            <a:tailEnd/>
          </a:ln>
        </p:spPr>
        <p:txBody>
          <a:bodyPr anchor="ctr">
            <a:spAutoFit/>
          </a:bodyPr>
          <a:lstStyle/>
          <a:p>
            <a:endParaRPr lang="ar-SA"/>
          </a:p>
        </p:txBody>
      </p:sp>
      <p:sp>
        <p:nvSpPr>
          <p:cNvPr id="13333" name="Rectangle 40"/>
          <p:cNvSpPr>
            <a:spLocks noChangeArrowheads="1"/>
          </p:cNvSpPr>
          <p:nvPr/>
        </p:nvSpPr>
        <p:spPr bwMode="auto">
          <a:xfrm>
            <a:off x="2138363" y="5257800"/>
            <a:ext cx="482600" cy="304800"/>
          </a:xfrm>
          <a:prstGeom prst="rect">
            <a:avLst/>
          </a:prstGeom>
          <a:noFill/>
          <a:ln w="9525">
            <a:noFill/>
            <a:miter lim="800000"/>
            <a:headEnd/>
            <a:tailEnd/>
          </a:ln>
        </p:spPr>
        <p:txBody>
          <a:bodyPr wrap="none" anchor="ctr">
            <a:spAutoFit/>
          </a:bodyPr>
          <a:lstStyle/>
          <a:p>
            <a:pPr algn="ctr" rtl="1" eaLnBrk="0" hangingPunct="0"/>
            <a:r>
              <a:rPr lang="ar-SA" sz="1400">
                <a:latin typeface="Times New Roman" pitchFamily="18" charset="0"/>
                <a:ea typeface="Times New Roman" pitchFamily="18" charset="0"/>
                <a:cs typeface="Simplified Arabic" pitchFamily="2" charset="-78"/>
              </a:rPr>
              <a:t>سيئ </a:t>
            </a:r>
            <a:endParaRPr lang="ar-SA">
              <a:ea typeface="Times New Roman" pitchFamily="18" charset="0"/>
              <a:cs typeface="Simplified Arabic" pitchFamily="2" charset="-78"/>
            </a:endParaRPr>
          </a:p>
        </p:txBody>
      </p:sp>
      <p:graphicFrame>
        <p:nvGraphicFramePr>
          <p:cNvPr id="682115" name="Group 131"/>
          <p:cNvGraphicFramePr>
            <a:graphicFrameLocks noGrp="1"/>
          </p:cNvGraphicFramePr>
          <p:nvPr>
            <p:extLst>
              <p:ext uri="{D42A27DB-BD31-4B8C-83A1-F6EECF244321}">
                <p14:modId xmlns:p14="http://schemas.microsoft.com/office/powerpoint/2010/main" val="3191898763"/>
              </p:ext>
            </p:extLst>
          </p:nvPr>
        </p:nvGraphicFramePr>
        <p:xfrm>
          <a:off x="1752600" y="3352800"/>
          <a:ext cx="5626100" cy="2285365"/>
        </p:xfrm>
        <a:graphic>
          <a:graphicData uri="http://schemas.openxmlformats.org/drawingml/2006/table">
            <a:tbl>
              <a:tblPr rtl="1"/>
              <a:tblGrid>
                <a:gridCol w="1406525"/>
                <a:gridCol w="1406525"/>
                <a:gridCol w="1406525"/>
                <a:gridCol w="1406525"/>
              </a:tblGrid>
              <a:tr h="0">
                <a:tc gridSpan="3">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dirty="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حالات الطبيعة</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1400" b="0"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State of Nature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Z</a:t>
                      </a:r>
                      <a:r>
                        <a:rPr kumimoji="0" lang="en-US" sz="1400" b="1" i="1" u="none" strike="noStrike" cap="none" normalizeH="0" baseline="-30000" smtClean="0">
                          <a:ln>
                            <a:noFill/>
                          </a:ln>
                          <a:solidFill>
                            <a:schemeClr val="tx1"/>
                          </a:solidFill>
                          <a:effectLst/>
                          <a:latin typeface="Times New Roman" pitchFamily="18" charset="0"/>
                          <a:ea typeface="Times New Roman" pitchFamily="18" charset="0"/>
                          <a:cs typeface="Simplified Arabic" pitchFamily="2" charset="-78"/>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E6E6E6"/>
                    </a:solidFill>
                  </a:tcPr>
                </a:tc>
                <a:tc vMerge="1">
                  <a:txBody>
                    <a:bodyPr/>
                    <a:lstStyle/>
                    <a:p>
                      <a:endParaRPr lang="en-US"/>
                    </a:p>
                  </a:txBody>
                  <a:tcPr/>
                </a:tc>
              </a:tr>
              <a:tr h="304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0.55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0.25</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Lucida Sans Unicode" pitchFamily="34"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65" name="Rectangle 13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3320" name="Object 132"/>
          <p:cNvGraphicFramePr>
            <a:graphicFrameLocks noChangeAspect="1"/>
          </p:cNvGraphicFramePr>
          <p:nvPr/>
        </p:nvGraphicFramePr>
        <p:xfrm>
          <a:off x="4648200" y="3429000"/>
          <a:ext cx="914400" cy="304800"/>
        </p:xfrm>
        <a:graphic>
          <a:graphicData uri="http://schemas.openxmlformats.org/presentationml/2006/ole">
            <mc:AlternateContent xmlns:mc="http://schemas.openxmlformats.org/markup-compatibility/2006">
              <mc:Choice xmlns:v="urn:schemas-microsoft-com:vml" Requires="v">
                <p:oleObj spid="_x0000_s13866" name="Equation" r:id="rId18" imgW="545626" imgH="203024" progId="Equation.3">
                  <p:embed/>
                </p:oleObj>
              </mc:Choice>
              <mc:Fallback>
                <p:oleObj name="Equation" r:id="rId18" imgW="545626" imgH="203024" progId="Equation.3">
                  <p:embed/>
                  <p:pic>
                    <p:nvPicPr>
                      <p:cNvPr id="0" name="Object 1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429000"/>
                        <a:ext cx="914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66" name="Rectangle 135"/>
          <p:cNvSpPr>
            <a:spLocks noChangeArrowheads="1"/>
          </p:cNvSpPr>
          <p:nvPr/>
        </p:nvSpPr>
        <p:spPr bwMode="auto">
          <a:xfrm>
            <a:off x="1943100" y="2819400"/>
            <a:ext cx="5105400" cy="366713"/>
          </a:xfrm>
          <a:prstGeom prst="rect">
            <a:avLst/>
          </a:prstGeom>
          <a:noFill/>
          <a:ln w="9525">
            <a:noFill/>
            <a:miter lim="800000"/>
            <a:headEnd/>
            <a:tailEnd/>
          </a:ln>
        </p:spPr>
        <p:txBody>
          <a:bodyPr wrap="none" anchor="ctr">
            <a:spAutoFit/>
          </a:bodyPr>
          <a:lstStyle/>
          <a:p>
            <a:pPr algn="r" rtl="1" eaLnBrk="0" hangingPunct="0"/>
            <a:r>
              <a:rPr lang="ar-SA" b="1" dirty="0"/>
              <a:t>الاحتمالات اللاحقة لحالة الطبيعية</a:t>
            </a:r>
            <a:r>
              <a:rPr lang="en-US" b="1" dirty="0"/>
              <a:t> </a:t>
            </a:r>
            <a:r>
              <a:rPr lang="en-US" b="1" i="1" dirty="0"/>
              <a:t>Posterior Probability</a:t>
            </a:r>
            <a:r>
              <a:rPr lang="en-US" dirty="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21027</TotalTime>
  <Words>21886</Words>
  <Application>Microsoft Office PowerPoint</Application>
  <PresentationFormat>On-screen Show (4:3)</PresentationFormat>
  <Paragraphs>3153</Paragraphs>
  <Slides>246</Slides>
  <Notes>131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246</vt:i4>
      </vt:variant>
    </vt:vector>
  </HeadingPairs>
  <TitlesOfParts>
    <vt:vector size="251" baseType="lpstr">
      <vt:lpstr>Concourse</vt:lpstr>
      <vt:lpstr>1_Concourse</vt:lpstr>
      <vt:lpstr>2_Concourse</vt:lpstr>
      <vt:lpstr>Equation</vt:lpstr>
      <vt:lpstr>Chart</vt:lpstr>
      <vt:lpstr>PowerPoint Presentation</vt:lpstr>
      <vt:lpstr>تــــــــــمـــهـــــــيد</vt:lpstr>
      <vt:lpstr>الــمـدخل لـعـلم إدارة الـــــمزارع</vt:lpstr>
      <vt:lpstr>PowerPoint Presentation</vt:lpstr>
      <vt:lpstr>PowerPoint Presentation</vt:lpstr>
      <vt:lpstr>PowerPoint Presentation</vt:lpstr>
      <vt:lpstr>PowerPoint Presentation</vt:lpstr>
      <vt:lpstr>PowerPoint Presentation</vt:lpstr>
      <vt:lpstr>PowerPoint Presentation</vt:lpstr>
      <vt:lpstr>عموما يسهم عـلم الإدارة في تــــحـقـيق الـــــمسائل الـــــــتالية:</vt:lpstr>
      <vt:lpstr>عــــــلم إدارة الــــــــمـزارع</vt:lpstr>
      <vt:lpstr>PowerPoint Presentation</vt:lpstr>
      <vt:lpstr>تعريف إدارة المزارع</vt:lpstr>
      <vt:lpstr>PowerPoint Presentation</vt:lpstr>
      <vt:lpstr>PowerPoint Presentation</vt:lpstr>
      <vt:lpstr>يمكن استنتاج  من عناصر التعريف المختلفة لعلم ادارة المزرعة الاتي:</vt:lpstr>
      <vt:lpstr>تــصـنيـف الــــقـرارات الإدارية</vt:lpstr>
      <vt:lpstr>تــصـنـف الــــقـرارات الإدارية الي اربعة قرارات رئيسية:</vt:lpstr>
      <vt:lpstr>وظائف الإدارة المزرعية  Management Functions </vt:lpstr>
      <vt:lpstr>وظائف الإدارة المزرعية  Management Functions </vt:lpstr>
      <vt:lpstr> الــــوظـــائف الـــتي يــــــؤديها عـــــــلم إدارة الــــــمزارع The Functions of Farm Management</vt:lpstr>
      <vt:lpstr>الـمراحل التي تــكوّن الــــعـمـلية الإدارية ( Managerial Process) هي:</vt:lpstr>
      <vt:lpstr>PowerPoint Presentation</vt:lpstr>
      <vt:lpstr>PowerPoint Presentation</vt:lpstr>
      <vt:lpstr> الـمـدير الـناجـح والصـفـات المميزة له</vt:lpstr>
      <vt:lpstr>صـفات مدير المزرعة الفعال</vt:lpstr>
      <vt:lpstr>الصـفات الشخصية التي يجب أن يتحلى بها مدير المزرعة الناجح</vt:lpstr>
      <vt:lpstr> الأســـس الاقتصادية لـــعـلـم إدارة الــــــمزارع</vt:lpstr>
      <vt:lpstr>PowerPoint Presentation</vt:lpstr>
      <vt:lpstr>PowerPoint Presentation</vt:lpstr>
      <vt:lpstr>PowerPoint Presentation</vt:lpstr>
      <vt:lpstr>مواقف وحالات اتخاذ القرار</vt:lpstr>
      <vt:lpstr>PowerPoint Presentation</vt:lpstr>
      <vt:lpstr>PowerPoint Presentation</vt:lpstr>
      <vt:lpstr>PowerPoint Presentation</vt:lpstr>
      <vt:lpstr>PowerPoint Presentation</vt:lpstr>
      <vt:lpstr>PowerPoint Presentation</vt:lpstr>
      <vt:lpstr>PowerPoint Presentation</vt:lpstr>
      <vt:lpstr>مقدمة </vt:lpstr>
      <vt:lpstr>مقدمة </vt:lpstr>
      <vt:lpstr>المخاطر </vt:lpstr>
      <vt:lpstr>تصنيف أنشطة المنشأة</vt:lpstr>
      <vt:lpstr>خطوات عملية إدارة المخاطر</vt:lpstr>
      <vt:lpstr>التعرف على المخاطر </vt:lpstr>
      <vt:lpstr>تحديد المخاطر</vt:lpstr>
      <vt:lpstr>تحليل المخاطر </vt:lpstr>
      <vt:lpstr>وصف المخاطر </vt:lpstr>
      <vt:lpstr>جدول وصف المخاطر</vt:lpstr>
      <vt:lpstr>تقدير المخاطر </vt:lpstr>
      <vt:lpstr>خصائص تقدير المخاطر </vt:lpstr>
      <vt:lpstr>تقييم المخاطر </vt:lpstr>
      <vt:lpstr>مــــــــــصادر الـــــــــمـخـاطـرة واللايــــــقـين في الإنتاج الـــــــزراعي  </vt:lpstr>
      <vt:lpstr>مــــــــــصادر الـــــــــمـخـاطـرة واللايــــــقـين في الإنتاج الـــــــزراعي  </vt:lpstr>
      <vt:lpstr>مــــــــــصادر الـــــــــمـخـاطـرة واللايــــــقـين في الإنتاج الـــــــزراعي  </vt:lpstr>
      <vt:lpstr>مــــــــــصادر الـــــــــمـخـاطـرة واللايــــــقـين في الإنتاج الـــــــزراعي  </vt:lpstr>
      <vt:lpstr>مــــــــــصادر الـــــــــمـخـاطـرة واللايــــــقـين في الإنتاج الـــــــزراعي  </vt:lpstr>
      <vt:lpstr>تــــــأثـير الـــــــــــمخاطرة واللايـــــــــقـين عـــــــلى الإنتاج الــــــزراعـي  </vt:lpstr>
      <vt:lpstr>تــــــأثـير الـــــــــــمخاطرة واللايـــــــــقـين عـــــــلى الإنتاج الــــــزراعـي  </vt:lpstr>
      <vt:lpstr>تــــــأثـير الـــــــــــمخاطرة واللايـــــــــقـين عـــــــلى الإنتاج الــــــزراعـي  </vt:lpstr>
      <vt:lpstr>تــــــأثـير الـــــــــــمخاطرة واللايـــــــــقـين عـــــــلى الإنتاج الــــــزراعـي  </vt:lpstr>
      <vt:lpstr>تــــــأثـير الـــــــــــمخاطرة واللايـــــــــقـين عـــــــلى الإنتاج الــــــزراعـي  </vt:lpstr>
      <vt:lpstr>تــــــأثـير الـــــــــــمخاطرة واللايـــــــــقـين عـــــــلى الإنتاج الــــــزراعـي  </vt:lpstr>
      <vt:lpstr>دور الإدارة الـــــمـزرعية تــــــحت ظــــــــروف الـــــــمخـاطرة واللايـــــــــقـين  </vt:lpstr>
      <vt:lpstr>إتــــــخـاذ الــــقـرارات الــــــمزرعية تـحـت ظـــــروف الـــــمخاطرة والـلايـــقـين  </vt:lpstr>
      <vt:lpstr>إتــــــخـاذ الــــقـرارات الــــــمزرعية تـحـت ظـــــروف الـــــمخاطرة والـلايـــقـين  </vt:lpstr>
      <vt:lpstr>إتــــــخـاذ الــــقـرارات الــــــمزرعية تـحـت ظـــــروف الـــــمخاطرة والـلايـــقـين  </vt:lpstr>
      <vt:lpstr>إتـــــــخاذ الـــــــقـرار الـــــــمزرعي باســـــــتخـدام مــــــصفـوفـة الـــــعـوائـد  </vt:lpstr>
      <vt:lpstr>إتـــــــخاذ الـــــــقـرار الـــــــمزرعي باســـــــتخـدام مــــــصفـوفـة الـــــعـوائـد  </vt:lpstr>
      <vt:lpstr>إتـــــــخاذ الـــــــقـرار الـــــــمزرعي باســـــــتخـدام مــــــصفـوفـة الـــــعـوائـد  </vt:lpstr>
      <vt:lpstr>اسـتعمال شـجرة القـرارات فـي مجابـهة الـمخاطرة واللايقـين Decision Tree </vt:lpstr>
      <vt:lpstr>PowerPoint Presentation</vt:lpstr>
      <vt:lpstr>استـخـدام نظـريـة الـمـنـفـعة فـي تـحـويل الـقـيمة الـمالية إلى قـيم منفـعة </vt:lpstr>
      <vt:lpstr>مثال: حول اتخاذ القرارات المزرعية تحت ظروف المخاطرة واللايقين </vt:lpstr>
      <vt:lpstr>مثال: حول اتخاذ القرارات المزرعية تحت ظروف المخاطرة واللايقين </vt:lpstr>
      <vt:lpstr>PowerPoint Presentation</vt:lpstr>
      <vt:lpstr>مثال: حول اتخاذ القرارات المزرعية تحت ظروف المخاطرة واللايقين </vt:lpstr>
      <vt:lpstr>مثال: حول اتخاذ القرارات المزرعية تحت ظروف المخاطرة واللايقين </vt:lpstr>
      <vt:lpstr>مثال: حول اتخاذ القرارات المزرعية تحت ظروف المخاطرة واللايقين </vt:lpstr>
      <vt:lpstr>مثال: حول اتخاذ القرارات المزرعية تحت ظروف المخاطرة واللايقين </vt:lpstr>
      <vt:lpstr>تقدير الاحتمالات الشخصية Estimating subjective probabilities </vt:lpstr>
      <vt:lpstr>تقدير الاحتمالات الشخصية Estimating subjective probabilities</vt:lpstr>
      <vt:lpstr>تقدير الاحتمالات الشخصية Estimating subjective probabilities</vt:lpstr>
      <vt:lpstr>تقدير الاحتمالات الشخصية Estimating subjective probabilities</vt:lpstr>
      <vt:lpstr>تقدير الاحتمالات الشخصية Estimating subjective probabilities</vt:lpstr>
      <vt:lpstr>تقدير الاحتمالات الشخصية Estimating subjective probabilities</vt:lpstr>
      <vt:lpstr>تقدير الاحتمالات الشخصية Estimating subjective probabilities</vt:lpstr>
      <vt:lpstr>تقدير الاحتمالات الشخصية Estimating subjective probabilities</vt:lpstr>
      <vt:lpstr>نظرية بيز وتحليل البيجان: Bayes Theory and Bayesian Analysis </vt:lpstr>
      <vt:lpstr>أسس نظرية ”بيز</vt:lpstr>
      <vt:lpstr>نظرية بيز وتحليل البيجان: Bayes Theory and Bayesian Analysis </vt:lpstr>
      <vt:lpstr>نظرية بيز وتحليل البيجان: Bayes Theory and Bayesian Analysis </vt:lpstr>
      <vt:lpstr>نظرية بيز وتحليل البيجان: Bayes Theory and Bayesian Analysis </vt:lpstr>
      <vt:lpstr>نظرية بيز وتحليل البيجان: Bayes Theory and Bayesian Analysis </vt:lpstr>
      <vt:lpstr>نظرية بيز وتحليل البيجان: Bayes Theory and Bayesian Analysis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نظرية بيز في اتخاذ القرارات الإدارية Bayesian Decision Theory </vt:lpstr>
      <vt:lpstr>قيمة المعلومات</vt:lpstr>
      <vt:lpstr>قيمة المعلومات</vt:lpstr>
      <vt:lpstr>قيمة المعلومات</vt:lpstr>
      <vt:lpstr>قيمة المعلومات</vt:lpstr>
      <vt:lpstr>مكافئ التأكد ومقابل المخاطرة  The Certainty Equivalent and the Risk Premium</vt:lpstr>
      <vt:lpstr>مكافئ التأكد ومقابل المخاطرة  The Certainty Equivalent and the Risk Premium</vt:lpstr>
      <vt:lpstr>مكافئ التأكد ومقابل المخاطرة  The Certainty Equivalent and the Risk Premium</vt:lpstr>
      <vt:lpstr>مكافئ التأكد ومقابل المخاطرة  The Certainty Equivalent and the Risk Premium</vt:lpstr>
      <vt:lpstr>مكافئ التأكد ومقابل المخاطرة  The Certainty Equivalent and the Risk Premium</vt:lpstr>
      <vt:lpstr>مكافئ التأكد ومقابل المخاطرة  The Certainty Equivalent and the Risk Premium</vt:lpstr>
      <vt:lpstr>مكافئ التأكد ومقابل المخاطرة  The Certainty Equivalent and the Risk Premium</vt:lpstr>
      <vt:lpstr>المنفعة المتوقعة  Expected Utility Model </vt:lpstr>
      <vt:lpstr>المنفعة المتوقعة  Expected Utility Model </vt:lpstr>
      <vt:lpstr>المنفعة المتوقعة  Expected Utility Model </vt:lpstr>
      <vt:lpstr>المنفعة المتوقعة  Expected Utility Model </vt:lpstr>
      <vt:lpstr>المنفعة المتوقعة  Expected Utility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PowerPoint Presentation</vt:lpstr>
      <vt:lpstr>قواعد إتخاذ القرارات Decision Rules </vt:lpstr>
      <vt:lpstr>قواعد إتخاذ القرارات Decision Rules </vt:lpstr>
      <vt:lpstr>جدول (ب) القيم المستخدمة لترتيب الأفعال البديلة لبعض  معايير اتخاذ القرار</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قواعد إتخاذ القرارات Decision Rules </vt:lpstr>
      <vt:lpstr>PowerPoint Presentation</vt:lpstr>
      <vt:lpstr>PowerPoint Presentation</vt:lpstr>
      <vt:lpstr>PowerPoint Presentation</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نظرية الاستراتيجيات المثلي (المباريات) Game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قصر  205  مبادئ الإقتصاد الزراعي  Principles of Agriculural Economics</dc:title>
  <dc:creator>Imad</dc:creator>
  <cp:lastModifiedBy>User</cp:lastModifiedBy>
  <cp:revision>660</cp:revision>
  <dcterms:created xsi:type="dcterms:W3CDTF">2009-10-11T05:42:04Z</dcterms:created>
  <dcterms:modified xsi:type="dcterms:W3CDTF">2018-10-11T04:30:52Z</dcterms:modified>
</cp:coreProperties>
</file>