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نمط متوسط 2 - تميي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EE6AF-76A7-4013-8320-306A19CD593D}" type="datetimeFigureOut">
              <a:rPr lang="ar-SA" smtClean="0"/>
              <a:pPr/>
              <a:t>11/05/38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65917-4557-45A4-B1B4-998637FA338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1470025"/>
          </a:xfrm>
        </p:spPr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المحاضرة الرابعة</a:t>
            </a:r>
            <a:br>
              <a:rPr lang="ar-SA" b="1" dirty="0">
                <a:solidFill>
                  <a:srgbClr val="00B050"/>
                </a:solidFill>
              </a:rPr>
            </a:br>
            <a:r>
              <a:rPr lang="ar-SA" b="1" dirty="0">
                <a:solidFill>
                  <a:srgbClr val="00B050"/>
                </a:solidFill>
              </a:rPr>
              <a:t>الفصل السادس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0166" y="2571744"/>
            <a:ext cx="6400800" cy="13430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SA" sz="4800" b="1" i="1" dirty="0">
                <a:solidFill>
                  <a:srgbClr val="FF0000"/>
                </a:solidFill>
              </a:rPr>
              <a:t>إرشاد أولياء الأمور ودعمهم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582594"/>
          </a:xfrm>
        </p:spPr>
        <p:txBody>
          <a:bodyPr>
            <a:normAutofit fontScale="90000"/>
          </a:bodyPr>
          <a:lstStyle/>
          <a:p>
            <a:br>
              <a:rPr lang="ar-SA" sz="4000" b="1" dirty="0">
                <a:solidFill>
                  <a:srgbClr val="FF0000"/>
                </a:solidFill>
              </a:rPr>
            </a:br>
            <a:r>
              <a:rPr lang="ar-SA" sz="4000" b="1" dirty="0">
                <a:solidFill>
                  <a:srgbClr val="FF0000"/>
                </a:solidFill>
              </a:rPr>
              <a:t>المهارات الإرشادية التي يجب على المرشد التحلي </a:t>
            </a:r>
            <a:r>
              <a:rPr lang="ar-SA" sz="4000" b="1" dirty="0" err="1">
                <a:solidFill>
                  <a:srgbClr val="FF0000"/>
                </a:solidFill>
              </a:rPr>
              <a:t>بها</a:t>
            </a:r>
            <a:r>
              <a:rPr lang="ar-SA" sz="4000" b="1" dirty="0">
                <a:solidFill>
                  <a:srgbClr val="FF0000"/>
                </a:solidFill>
              </a:rPr>
              <a:t>:-</a:t>
            </a:r>
            <a:br>
              <a:rPr lang="en-US" sz="3600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592935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ar-SA" sz="2200" dirty="0"/>
              <a:t> </a:t>
            </a:r>
            <a:r>
              <a:rPr lang="ar-SA" sz="2200" b="1" dirty="0"/>
              <a:t>التعاطف:-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النظر إلى عالم المسترشد بعينه هو.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الاستماع والانتباه.</a:t>
            </a:r>
          </a:p>
          <a:p>
            <a:pPr lvl="1">
              <a:buNone/>
            </a:pPr>
            <a:endParaRPr lang="en-US" sz="2200" dirty="0"/>
          </a:p>
          <a:p>
            <a:pPr lvl="0">
              <a:buNone/>
            </a:pPr>
            <a:r>
              <a:rPr lang="ar-SA" sz="2200" b="1" dirty="0"/>
              <a:t>التقدير الايجابي:-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التركيز على الخصائص الايجابية للمسترشد.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الانتباه بوجه خاص للأفعال والأقوال </a:t>
            </a:r>
            <a:r>
              <a:rPr lang="ar-SA" sz="2200" b="1" dirty="0" err="1"/>
              <a:t>التكيفية</a:t>
            </a:r>
            <a:r>
              <a:rPr lang="ar-SA" sz="2200" b="1" dirty="0"/>
              <a:t> التي تصدر عن المسترشد.</a:t>
            </a:r>
          </a:p>
          <a:p>
            <a:pPr lvl="1">
              <a:buNone/>
            </a:pPr>
            <a:endParaRPr lang="en-US" sz="2200" dirty="0"/>
          </a:p>
          <a:p>
            <a:pPr lvl="0">
              <a:buNone/>
            </a:pPr>
            <a:r>
              <a:rPr lang="ar-SA" sz="2200" b="1" dirty="0"/>
              <a:t>الاحترام:-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تقدير وتحمل وجهات النظر المختلفة التي يتبناها المسترشد.</a:t>
            </a:r>
            <a:endParaRPr lang="en-US" sz="2200" dirty="0"/>
          </a:p>
          <a:p>
            <a:pPr lvl="1">
              <a:buNone/>
            </a:pPr>
            <a:r>
              <a:rPr lang="ar-SA" sz="2200" b="1" dirty="0"/>
              <a:t>قول عبارات تشجيعية ايجابية للمسترشد وحثه على الاستمرار في التعبير.</a:t>
            </a:r>
          </a:p>
          <a:p>
            <a:pPr lvl="1">
              <a:buNone/>
            </a:pPr>
            <a:endParaRPr lang="en-US" sz="2200" dirty="0"/>
          </a:p>
          <a:p>
            <a:pPr lvl="0">
              <a:buNone/>
            </a:pPr>
            <a:r>
              <a:rPr lang="ar-SA" sz="2200" b="1" dirty="0"/>
              <a:t>الدفء:-</a:t>
            </a:r>
            <a:endParaRPr lang="en-US" sz="2200" dirty="0"/>
          </a:p>
          <a:p>
            <a:pPr lvl="0">
              <a:buNone/>
            </a:pPr>
            <a:r>
              <a:rPr lang="ar-SA" sz="2200" b="1" dirty="0"/>
              <a:t>استخدام الوسائل غير اللفظية مثل نبرة الصوت والتعبيرات </a:t>
            </a:r>
            <a:r>
              <a:rPr lang="ar-SA" sz="2200" b="1" dirty="0" err="1"/>
              <a:t>الوجهية</a:t>
            </a:r>
            <a:r>
              <a:rPr lang="ar-SA" sz="2200" b="1" dirty="0"/>
              <a:t> والأوضاع والتلميحات الجسمية للتعبير عن الاهتمام بالمسترشد.</a:t>
            </a:r>
            <a:endParaRPr lang="en-US" sz="2200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dirty="0"/>
          </a:p>
          <a:p>
            <a:pPr>
              <a:buNone/>
            </a:pPr>
            <a:endParaRPr lang="ar-SA" sz="2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614366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endParaRPr lang="ar-SA" sz="2200" b="1" u="sng" dirty="0"/>
          </a:p>
          <a:p>
            <a:pPr lvl="0">
              <a:buNone/>
            </a:pPr>
            <a:r>
              <a:rPr lang="ar-SA" sz="2200" b="1" u="sng" dirty="0"/>
              <a:t>الواقعية والتركيز على الملموس:-</a:t>
            </a:r>
            <a:endParaRPr lang="en-US" sz="2200" u="sng" dirty="0"/>
          </a:p>
          <a:p>
            <a:pPr lvl="0">
              <a:buNone/>
            </a:pPr>
            <a:r>
              <a:rPr lang="ar-SA" sz="2200" b="1" dirty="0"/>
              <a:t>الدقة.</a:t>
            </a:r>
            <a:endParaRPr lang="en-US" sz="2200" dirty="0"/>
          </a:p>
          <a:p>
            <a:pPr lvl="0">
              <a:buNone/>
            </a:pPr>
            <a:r>
              <a:rPr lang="ar-SA" sz="2200" b="1" dirty="0"/>
              <a:t>الاهتمام بالتفاصيل.</a:t>
            </a:r>
            <a:endParaRPr lang="en-US" sz="2200" dirty="0"/>
          </a:p>
          <a:p>
            <a:pPr lvl="0">
              <a:buNone/>
            </a:pPr>
            <a:r>
              <a:rPr lang="ar-SA" sz="2200" b="1" dirty="0"/>
              <a:t>التأكد من فهم المشاعر والحقائق.</a:t>
            </a:r>
            <a:endParaRPr lang="en-US" sz="2200" dirty="0"/>
          </a:p>
          <a:p>
            <a:pPr lvl="0">
              <a:buNone/>
            </a:pPr>
            <a:endParaRPr lang="ar-SA" sz="2200" b="1" u="sng" dirty="0"/>
          </a:p>
          <a:p>
            <a:pPr lvl="0">
              <a:buNone/>
            </a:pPr>
            <a:r>
              <a:rPr lang="ar-SA" sz="2200" b="1" u="sng" dirty="0"/>
              <a:t>الفورية:-</a:t>
            </a:r>
            <a:endParaRPr lang="en-US" sz="2200" u="sng" dirty="0"/>
          </a:p>
          <a:p>
            <a:pPr lvl="0">
              <a:buNone/>
            </a:pPr>
            <a:r>
              <a:rPr lang="ar-SA" sz="2200" b="1" dirty="0"/>
              <a:t>التحدث بصيغ الماضي والحاضر والمستقبل.</a:t>
            </a:r>
            <a:endParaRPr lang="en-US" sz="2200" dirty="0"/>
          </a:p>
          <a:p>
            <a:pPr lvl="0">
              <a:buNone/>
            </a:pPr>
            <a:endParaRPr lang="ar-SA" sz="2200" b="1" u="sng" dirty="0"/>
          </a:p>
          <a:p>
            <a:pPr lvl="0">
              <a:buNone/>
            </a:pPr>
            <a:r>
              <a:rPr lang="ar-SA" sz="2200" b="1" u="sng" dirty="0"/>
              <a:t>المواجهة:-</a:t>
            </a:r>
            <a:endParaRPr lang="en-US" sz="2200" b="1" u="sng" dirty="0"/>
          </a:p>
          <a:p>
            <a:pPr lvl="0">
              <a:buNone/>
            </a:pPr>
            <a:r>
              <a:rPr lang="ar-SA" sz="2200" b="1" dirty="0"/>
              <a:t>الإشارة إلى التناقض بين الفعل والقول ولا يعني ذلك أن يقوم المرشد بالتعبير عن وجهة نظره المختلفة عن وجهة نظر المسترشد.</a:t>
            </a:r>
          </a:p>
          <a:p>
            <a:pPr lvl="0">
              <a:buNone/>
            </a:pPr>
            <a:endParaRPr lang="en-US" sz="2200" b="1" dirty="0"/>
          </a:p>
          <a:p>
            <a:pPr lvl="0">
              <a:buNone/>
            </a:pPr>
            <a:r>
              <a:rPr lang="ar-SA" sz="2200" b="1" u="sng" dirty="0"/>
              <a:t>الأصالة:-</a:t>
            </a:r>
            <a:endParaRPr lang="en-US" sz="2200" b="1" u="sng" dirty="0"/>
          </a:p>
          <a:p>
            <a:pPr lvl="0">
              <a:buNone/>
            </a:pPr>
            <a:r>
              <a:rPr lang="ar-SA" sz="2200" b="1" dirty="0"/>
              <a:t>تجنب التكلف والرياء والتصرفات الزائفة في العلاقة مع المرشد.</a:t>
            </a:r>
            <a:endParaRPr lang="en-US" sz="2200" b="1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b="1" dirty="0"/>
          </a:p>
          <a:p>
            <a:pPr lvl="0">
              <a:buNone/>
            </a:pPr>
            <a:r>
              <a:rPr lang="ar-SA" sz="2200" b="1" dirty="0"/>
              <a:t> </a:t>
            </a:r>
            <a:endParaRPr lang="en-US" sz="2200" b="1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b="1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b="1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b="1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b="1" dirty="0"/>
          </a:p>
          <a:p>
            <a:pPr>
              <a:buNone/>
            </a:pPr>
            <a:endParaRPr lang="ar-SA" sz="2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br>
              <a:rPr lang="ar-SA" b="1" dirty="0">
                <a:solidFill>
                  <a:srgbClr val="FF0000"/>
                </a:solidFill>
              </a:rPr>
            </a:br>
            <a:r>
              <a:rPr lang="ar-SA" b="1" dirty="0">
                <a:solidFill>
                  <a:srgbClr val="FF0000"/>
                </a:solidFill>
              </a:rPr>
              <a:t>الاستماع للآخرين:-</a:t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4525963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SA" sz="2600" b="1" dirty="0"/>
              <a:t> </a:t>
            </a:r>
            <a:endParaRPr lang="en-US" sz="2600" b="1" dirty="0"/>
          </a:p>
          <a:p>
            <a:pPr lvl="0">
              <a:buNone/>
            </a:pPr>
            <a:r>
              <a:rPr lang="ar-SA" sz="2600" b="1" dirty="0"/>
              <a:t>الاستماع هو مفتاح التواصل بين المعلمين والمرشدين من جهة وأولياء الأمور من جهة أخرى.</a:t>
            </a:r>
          </a:p>
          <a:p>
            <a:pPr lvl="0">
              <a:buNone/>
            </a:pPr>
            <a:endParaRPr lang="en-US" sz="2600" b="1" dirty="0"/>
          </a:p>
          <a:p>
            <a:pPr lvl="0">
              <a:buNone/>
            </a:pPr>
            <a:r>
              <a:rPr lang="ar-SA" sz="2600" b="1" dirty="0"/>
              <a:t>فالتواصل يبدأ بالاستماع. </a:t>
            </a:r>
          </a:p>
          <a:p>
            <a:pPr lvl="0">
              <a:buNone/>
            </a:pPr>
            <a:endParaRPr lang="ar-SA" sz="2600" b="1" dirty="0"/>
          </a:p>
          <a:p>
            <a:pPr lvl="0">
              <a:buNone/>
            </a:pPr>
            <a:r>
              <a:rPr lang="ar-SA" sz="2600" b="1" dirty="0"/>
              <a:t>أن الاستماع النشط ليس عملية ميكانيكية تقتصر على توظيف حاسة السمع والتواصل اللفظي ولكنه يشمل على اتجاهات ايجابية وتقبليه ورغبة حقيقية في مساعدتهم ودعمهم.</a:t>
            </a:r>
            <a:endParaRPr lang="en-US" sz="2600" b="1" dirty="0"/>
          </a:p>
          <a:p>
            <a:pPr>
              <a:buNone/>
            </a:pPr>
            <a:endParaRPr lang="ar-SA" sz="2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785795"/>
            <a:ext cx="8643998" cy="3000395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ar-SA" sz="2800" b="1" dirty="0"/>
              <a:t>معظم الاختصاصين يتقنون مهارة الكلام أكثر مما يتقنون مهارة الاستماع.</a:t>
            </a:r>
          </a:p>
          <a:p>
            <a:pPr>
              <a:buNone/>
            </a:pPr>
            <a:endParaRPr lang="ar-SA" sz="2800" b="1" dirty="0"/>
          </a:p>
          <a:p>
            <a:pPr>
              <a:buNone/>
            </a:pPr>
            <a:r>
              <a:rPr lang="ar-SA" sz="2800" b="1" dirty="0"/>
              <a:t>أن الاستماع ليس مهارة تتطور تلقائيا بل هي مهارة تحتاج إلى تدريب.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rgbClr val="00B050"/>
                </a:solidFill>
              </a:rPr>
              <a:t>الإرشاد الأسري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375762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endParaRPr lang="ar-SA" sz="2800" dirty="0"/>
          </a:p>
          <a:p>
            <a:r>
              <a:rPr lang="ar-SA" sz="2800" dirty="0"/>
              <a:t>يهتم بدعم الأسرة ومساعدتها لتساعد نفسها وتتخذ القرارات وتحل المشكلات التي تواجهها .</a:t>
            </a:r>
          </a:p>
          <a:p>
            <a:r>
              <a:rPr lang="ar-SA" sz="2800" dirty="0"/>
              <a:t>يركز على الوالدين بوجه خاص ولكنه لا يتجاهل الأشقاء وأفراد الأسرة الآخرين ذوي الأهمية.</a:t>
            </a:r>
          </a:p>
          <a:p>
            <a:r>
              <a:rPr lang="ar-SA" sz="2800" dirty="0"/>
              <a:t>يمكن تنفيذ هذا النوع من الإرشاد  إما بشكل فردي أو بشكل جماعي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الإرشاد الفردي والإرشاد الجمعي 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3791893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5336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الإرشاد الفردي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الإرشاد الجماعي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7566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تفاعل المرشد مع مسترشد واحد بهدف مساعدته على التطور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لا تقتصر العلاقة الإرشادية على مرشد ومسترشد واحد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5336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من مميزاته: يسمح بتفهم الحاجات والمشكلات الفردية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المرشد يعمل مع مجموعه من المسترشدين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951"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من عيوبه: يستغرق وقت ، ولايوفر للمسترشد فرص التفاعل مع مسترشدين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1" dirty="0"/>
                        <a:t>يهدف: إلى إتاحة الفرص لأعضاء </a:t>
                      </a:r>
                      <a:r>
                        <a:rPr lang="ar-SA" sz="2000" b="1" dirty="0" err="1"/>
                        <a:t>المجموعه</a:t>
                      </a:r>
                      <a:r>
                        <a:rPr lang="ar-SA" sz="2000" b="1" dirty="0"/>
                        <a:t> إلى</a:t>
                      </a:r>
                      <a:r>
                        <a:rPr lang="ar-SA" sz="2000" b="1" baseline="0" dirty="0"/>
                        <a:t> ال</a:t>
                      </a:r>
                      <a:r>
                        <a:rPr lang="ar-SA" sz="2000" b="1" dirty="0"/>
                        <a:t>تعبير عن الصعوبات والمشاعر وتبادل </a:t>
                      </a:r>
                      <a:r>
                        <a:rPr lang="ar-SA" sz="2000" b="1" dirty="0" err="1"/>
                        <a:t>الافكار</a:t>
                      </a:r>
                      <a:r>
                        <a:rPr lang="ar-SA" sz="2000" b="1" baseline="0" dirty="0"/>
                        <a:t> والتباحث عن الحلول.</a:t>
                      </a:r>
                      <a:endParaRPr lang="ar-SA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ar-SA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44" y="476672"/>
            <a:ext cx="8786874" cy="60956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ar-SA" sz="2400" b="1" dirty="0">
                <a:solidFill>
                  <a:srgbClr val="FF0000"/>
                </a:solidFill>
              </a:rPr>
              <a:t>وبوجه عام هناك بعض المتطلبات المتفق عليها للإرشاد الفعال نجملها فيما يلي:-</a:t>
            </a:r>
          </a:p>
          <a:p>
            <a:pPr lvl="0">
              <a:buNone/>
            </a:pPr>
            <a:r>
              <a:rPr lang="ar-SA" sz="2400" b="1" dirty="0"/>
              <a:t>1. الإرشاد هو علاقة مهنية تهدف إلى مساعدة المسترشد على تحقيق الأهداف الهامة بالنسبة له.</a:t>
            </a:r>
          </a:p>
          <a:p>
            <a:pPr lvl="0">
              <a:buNone/>
            </a:pPr>
            <a:endParaRPr lang="en-US" sz="2400" dirty="0"/>
          </a:p>
          <a:p>
            <a:pPr lvl="0">
              <a:buNone/>
            </a:pPr>
            <a:r>
              <a:rPr lang="ar-SA" sz="2400" b="1" dirty="0"/>
              <a:t>2. الإرشاد عملية منظمة ومخطط لها فهي تتضمن تحديد الأهداف وتوضيح استراتيجيات العمل المشترك ودراسة البدائل الممكنة ومن ثم وضع خطة مناسبة وأخيرا إنهاء العلاقة الإرشادية.</a:t>
            </a:r>
          </a:p>
          <a:p>
            <a:pPr lvl="0">
              <a:buNone/>
            </a:pPr>
            <a:r>
              <a:rPr lang="ar-SA" sz="2400" b="1" dirty="0"/>
              <a:t>3.الإرشاد يعني بناء علاقة قائمة على الثقة والألفة.</a:t>
            </a:r>
          </a:p>
          <a:p>
            <a:pPr lvl="0">
              <a:buNone/>
            </a:pPr>
            <a:r>
              <a:rPr lang="ar-SA" sz="2400" b="1" dirty="0"/>
              <a:t>4.الإرشاد ليس مجرد تقديم نصائح أو معلومات.</a:t>
            </a:r>
            <a:endParaRPr lang="en-US" sz="2400" dirty="0"/>
          </a:p>
          <a:p>
            <a:pPr lvl="0">
              <a:buNone/>
            </a:pPr>
            <a:r>
              <a:rPr lang="ar-SA" sz="2400" b="1" dirty="0"/>
              <a:t> 5. الإرشاد الفعال يشمل الاستماع باحترام والانتباه إلى السلوك اللفظي والجسمي للمسترشد فالمرشد يستمع أكثر مما يتكلم وهو يقبل المسترشد دون شروط ولا يصدر أحكاما غير ناضجة أو شخصية.</a:t>
            </a:r>
          </a:p>
          <a:p>
            <a:pPr lvl="0">
              <a:buNone/>
            </a:pPr>
            <a:r>
              <a:rPr lang="ar-SA" sz="2400" b="1" dirty="0"/>
              <a:t>* الإرشاد الفعال يتطلب من المرشد أن يهتم بالناس وأن يكون لديه رغبة حقيقية في مساعدتهم وأن يتعاطف معهم وأن يكون صادقا مع نفسه وأن يثق بالناس وبقدرتهم على مساعدة أنفسهم.</a:t>
            </a:r>
            <a:endParaRPr lang="en-US" sz="2400" dirty="0"/>
          </a:p>
          <a:p>
            <a:pPr>
              <a:buNone/>
            </a:pPr>
            <a:endParaRPr lang="ar-SA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b="1" dirty="0">
                <a:solidFill>
                  <a:srgbClr val="FF0000"/>
                </a:solidFill>
              </a:rPr>
              <a:t>تعريف الإرشاد  </a:t>
            </a:r>
            <a:br>
              <a:rPr lang="en-US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ar-SA" b="1" dirty="0"/>
              <a:t>الإرشاد هو علاقة مهنية بين مرشد ومسترشد يسعى المرشد فيها إلى مساعدة المسترشد على مساعدة نفسه بنفسه. </a:t>
            </a:r>
          </a:p>
          <a:p>
            <a:pPr>
              <a:buNone/>
            </a:pPr>
            <a:endParaRPr lang="ar-SA" b="1" dirty="0"/>
          </a:p>
          <a:p>
            <a:pPr>
              <a:buNone/>
            </a:pPr>
            <a:r>
              <a:rPr lang="ar-SA" b="1" dirty="0"/>
              <a:t>ويتحقق ذلك بتوفير فرص التعلم والتطور للمسترشد ليتسنى له الاختيار وحل المشكلات الانفعالية أو التربوية أو المهنية أو غيرها.</a:t>
            </a:r>
            <a:endParaRPr lang="en-US" dirty="0"/>
          </a:p>
          <a:p>
            <a:pPr>
              <a:buNone/>
            </a:pPr>
            <a:r>
              <a:rPr lang="ar-SA" b="1" dirty="0"/>
              <a:t> 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ar-SA" b="1" dirty="0"/>
            </a:br>
            <a:r>
              <a:rPr lang="ar-SA" sz="4000" b="1" dirty="0">
                <a:solidFill>
                  <a:srgbClr val="FF0000"/>
                </a:solidFill>
              </a:rPr>
              <a:t>اللقاءات مع أولياء الأمور</a:t>
            </a:r>
            <a:br>
              <a:rPr lang="en-US" sz="3600" dirty="0">
                <a:solidFill>
                  <a:srgbClr val="FF0000"/>
                </a:solidFill>
              </a:rPr>
            </a:br>
            <a:br>
              <a:rPr lang="en-US" sz="4000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lvl="0">
              <a:buNone/>
            </a:pPr>
            <a:r>
              <a:rPr lang="ar-SA" b="1" dirty="0"/>
              <a:t>(أ) قبل عقد اللقاء:-</a:t>
            </a:r>
            <a:endParaRPr lang="en-US" sz="2800" b="1" dirty="0"/>
          </a:p>
          <a:p>
            <a:pPr lvl="1"/>
            <a:r>
              <a:rPr lang="ar-SA" b="1" dirty="0"/>
              <a:t>الاتفاق على وقت مناسب للطرفين مسبقا وتوضيح أهداف اللقاء ومدته.</a:t>
            </a:r>
            <a:endParaRPr lang="en-US" sz="2400" dirty="0"/>
          </a:p>
          <a:p>
            <a:pPr lvl="1"/>
            <a:r>
              <a:rPr lang="ar-SA" b="1" dirty="0"/>
              <a:t>تجهيز غرفة مناسبة للقاء واتخاذ الإجراءات اللازمة لمنع حدوث أي إزعاجات.</a:t>
            </a:r>
            <a:endParaRPr lang="en-US" sz="2400" dirty="0"/>
          </a:p>
          <a:p>
            <a:pPr lvl="1"/>
            <a:r>
              <a:rPr lang="ar-SA" b="1" dirty="0"/>
              <a:t>مراجعة ملف الطالب والمعلومات العامة عن الأسرة.</a:t>
            </a:r>
            <a:endParaRPr lang="en-US" sz="2400" dirty="0"/>
          </a:p>
          <a:p>
            <a:pPr lvl="1"/>
            <a:r>
              <a:rPr lang="ar-SA" b="1" dirty="0"/>
              <a:t>التخطيط مسبقا للمواضيع التي سيتم مناقشتها في اللقاء.</a:t>
            </a:r>
            <a:endParaRPr lang="en-US" sz="2400" dirty="0"/>
          </a:p>
          <a:p>
            <a:pPr lvl="1"/>
            <a:r>
              <a:rPr lang="ar-SA" b="1" dirty="0"/>
              <a:t>عندما تقتضي الحاجة نسق مع أعضاء الفريق الآخرين الذين قد يرغب أولياء الأمور في الالتقاء بهم.</a:t>
            </a:r>
            <a:endParaRPr lang="en-US" sz="2400" dirty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332656"/>
            <a:ext cx="8501122" cy="623961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r>
              <a:rPr lang="ar-SA" sz="2800" b="1" dirty="0"/>
              <a:t>(ب) أثناء عقد اللقاء:-</a:t>
            </a:r>
            <a:endParaRPr lang="en-US" sz="2800" b="1" dirty="0"/>
          </a:p>
          <a:p>
            <a:pPr lvl="0" indent="-160338"/>
            <a:r>
              <a:rPr lang="ar-SA" sz="2000" b="1" dirty="0"/>
              <a:t>احترام الموعد.</a:t>
            </a:r>
            <a:endParaRPr lang="en-US" sz="2000" dirty="0"/>
          </a:p>
          <a:p>
            <a:pPr lvl="0" indent="-160338"/>
            <a:r>
              <a:rPr lang="ar-SA" sz="2000" b="1" dirty="0"/>
              <a:t>عرف نفسك ورحب بولي الأمر.</a:t>
            </a:r>
            <a:endParaRPr lang="en-US" sz="2000" dirty="0"/>
          </a:p>
          <a:p>
            <a:pPr lvl="0" indent="-160338"/>
            <a:r>
              <a:rPr lang="ar-SA" sz="2000" b="1" dirty="0"/>
              <a:t>أشكر ولي الأمر على الحضور.</a:t>
            </a:r>
            <a:endParaRPr lang="en-US" sz="2000" dirty="0"/>
          </a:p>
          <a:p>
            <a:pPr lvl="0" indent="-160338"/>
            <a:r>
              <a:rPr lang="ar-SA" sz="2000" b="1" dirty="0" err="1"/>
              <a:t>دع</a:t>
            </a:r>
            <a:r>
              <a:rPr lang="ar-SA" sz="2000" b="1" dirty="0"/>
              <a:t> ولي الأمر يشعر بالارتياح.</a:t>
            </a:r>
            <a:endParaRPr lang="en-US" sz="2000" dirty="0"/>
          </a:p>
          <a:p>
            <a:pPr lvl="0" indent="-160338"/>
            <a:r>
              <a:rPr lang="ar-SA" sz="2000" b="1" dirty="0"/>
              <a:t>تواصل بصريا مع ولي الأمر.</a:t>
            </a:r>
            <a:endParaRPr lang="en-US" sz="2000" dirty="0"/>
          </a:p>
          <a:p>
            <a:pPr lvl="0" indent="-160338"/>
            <a:r>
              <a:rPr lang="ar-SA" sz="2000" b="1" dirty="0"/>
              <a:t>شجع ولي الأمر على الكلام؟.</a:t>
            </a:r>
            <a:endParaRPr lang="en-US" sz="2000" dirty="0"/>
          </a:p>
          <a:p>
            <a:pPr lvl="0" indent="-160338"/>
            <a:r>
              <a:rPr lang="ar-SA" sz="2000" b="1" dirty="0"/>
              <a:t>لا تقف موقف الدفاع.</a:t>
            </a:r>
            <a:endParaRPr lang="en-US" sz="2000" dirty="0"/>
          </a:p>
          <a:p>
            <a:pPr lvl="0" indent="-160338"/>
            <a:r>
              <a:rPr lang="ar-SA" sz="2000" b="1" dirty="0"/>
              <a:t>اكتب المهمات التي تم الاتفاق عليها.</a:t>
            </a:r>
            <a:endParaRPr lang="en-US" sz="2000" dirty="0"/>
          </a:p>
          <a:p>
            <a:pPr lvl="0" indent="-160338"/>
            <a:r>
              <a:rPr lang="ar-SA" sz="2000" b="1" dirty="0"/>
              <a:t>اقترح مواعيد اللقاءات القادمة.</a:t>
            </a:r>
            <a:r>
              <a:rPr lang="ar-SA" sz="2000" dirty="0"/>
              <a:t> </a:t>
            </a:r>
            <a:endParaRPr lang="en-US" sz="2000" dirty="0"/>
          </a:p>
          <a:p>
            <a:pPr>
              <a:buNone/>
            </a:pPr>
            <a:r>
              <a:rPr lang="ar-SA" sz="2000" dirty="0"/>
              <a:t> </a:t>
            </a:r>
            <a:endParaRPr lang="en-US" sz="2000" dirty="0"/>
          </a:p>
          <a:p>
            <a:pPr>
              <a:buNone/>
            </a:pPr>
            <a:r>
              <a:rPr lang="en-US" sz="2800" b="1" dirty="0"/>
              <a:t>)</a:t>
            </a:r>
            <a:r>
              <a:rPr lang="ar-SA" sz="2800" b="1" dirty="0"/>
              <a:t>ج) بعد عقد اللقاء:-</a:t>
            </a:r>
            <a:endParaRPr lang="en-US" sz="2800" b="1" dirty="0"/>
          </a:p>
          <a:p>
            <a:pPr lvl="0" indent="-160338"/>
            <a:r>
              <a:rPr lang="ar-SA" sz="2000" b="1" dirty="0"/>
              <a:t>دون المعلومات المهمة حول اللقاء بعد انتهائه مباشرة.</a:t>
            </a:r>
            <a:endParaRPr lang="en-US" sz="2000" dirty="0"/>
          </a:p>
          <a:p>
            <a:pPr lvl="0" indent="-160338"/>
            <a:r>
              <a:rPr lang="ar-SA" sz="2000" b="1" dirty="0"/>
              <a:t>اكتب ملخصا واضحا وموجزا لولي الأمر.</a:t>
            </a:r>
            <a:endParaRPr lang="en-US" sz="2000" dirty="0"/>
          </a:p>
          <a:p>
            <a:pPr lvl="0" indent="-160338"/>
            <a:r>
              <a:rPr lang="ar-SA" sz="2000" b="1" dirty="0"/>
              <a:t>تابع القضايا التي تم الاتفاق عليها.</a:t>
            </a:r>
            <a:endParaRPr lang="en-US" sz="2000" dirty="0"/>
          </a:p>
          <a:p>
            <a:pPr>
              <a:buNone/>
            </a:pPr>
            <a:r>
              <a:rPr lang="ar-SA" sz="2000" b="1" dirty="0"/>
              <a:t> </a:t>
            </a:r>
            <a:endParaRPr lang="en-US" sz="2000" dirty="0"/>
          </a:p>
          <a:p>
            <a:pPr>
              <a:buNone/>
            </a:pPr>
            <a:endParaRPr lang="ar-SA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br>
              <a:rPr lang="ar-SA" sz="3700" b="1" dirty="0">
                <a:solidFill>
                  <a:srgbClr val="FF0000"/>
                </a:solidFill>
              </a:rPr>
            </a:br>
            <a:r>
              <a:rPr lang="ar-SA" sz="3700" b="1" dirty="0" err="1">
                <a:solidFill>
                  <a:srgbClr val="FF0000"/>
                </a:solidFill>
              </a:rPr>
              <a:t>الكفايات</a:t>
            </a:r>
            <a:r>
              <a:rPr lang="ar-SA" sz="3700" b="1" dirty="0">
                <a:solidFill>
                  <a:srgbClr val="FF0000"/>
                </a:solidFill>
              </a:rPr>
              <a:t> المهنية الضرورية للإرشاد الفعال:-</a:t>
            </a:r>
            <a:br>
              <a:rPr lang="en-US" sz="3700" dirty="0">
                <a:solidFill>
                  <a:srgbClr val="FF0000"/>
                </a:solidFill>
              </a:rPr>
            </a:br>
            <a:endParaRPr lang="ar-SA" sz="37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50072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ar-SA" sz="2400" b="1" i="1" dirty="0"/>
              <a:t>المرشدين الذي يرغبون حقا في مساعدة المسترشدين على تحقيق أهداف إيجابية من العملية الإرشادية يحتاجون إلى إظهار الاتجاهات والمهارات الأساسية التالية:-</a:t>
            </a:r>
          </a:p>
          <a:p>
            <a:pPr>
              <a:buNone/>
            </a:pPr>
            <a:endParaRPr lang="en-US" sz="2400" i="1" dirty="0"/>
          </a:p>
          <a:p>
            <a:pPr>
              <a:buNone/>
            </a:pPr>
            <a:r>
              <a:rPr lang="ar-SA" sz="2200" b="1" dirty="0"/>
              <a:t>1. يجب أن يحترم المرشد الشخص الذي يقدم له خدمة إرشادية بصرف النظر عن سلوك هذا الشخص أو اتجاهاته أو عمره أو جنسه أو وضعه الاقتصادي أو الاجتماعي أو عرقه.</a:t>
            </a:r>
          </a:p>
          <a:p>
            <a:pPr lvl="0">
              <a:buNone/>
            </a:pPr>
            <a:r>
              <a:rPr lang="ar-SA" sz="2200" b="1" dirty="0"/>
              <a:t>2. يجب أن يبذل المرشد جهدا كافيا لتطوير علاقة جيدة مع المسترشد.</a:t>
            </a:r>
          </a:p>
          <a:p>
            <a:pPr lvl="0">
              <a:buNone/>
            </a:pPr>
            <a:r>
              <a:rPr lang="ar-SA" sz="2200" b="1" dirty="0"/>
              <a:t>3. يجب أن يساعد المرشد المسترشد على تحليل وتفهم الأبعاد البيولوجية والبيئية والنفسية لسلوكياته وأفكاره وانفعالاته.</a:t>
            </a:r>
          </a:p>
          <a:p>
            <a:pPr lvl="0">
              <a:buNone/>
            </a:pPr>
            <a:r>
              <a:rPr lang="ar-SA" sz="2200" b="1" dirty="0"/>
              <a:t>4. يجب دراسة حاجة المرشد إلى التعزيز للتأكد من أن تلبية تلك الحاجة لا تتم على حساب تحقيق المسترشد لأهدافه.</a:t>
            </a:r>
          </a:p>
          <a:p>
            <a:pPr lvl="0">
              <a:buNone/>
            </a:pPr>
            <a:r>
              <a:rPr lang="ar-SA" sz="2200" b="1" dirty="0"/>
              <a:t>5. يجب أن يكون المرشد بمثابة نموذج اجتماعي طيب لمهنة الإرشاد.</a:t>
            </a:r>
          </a:p>
          <a:p>
            <a:pPr lvl="0">
              <a:buNone/>
            </a:pPr>
            <a:r>
              <a:rPr lang="ar-SA" sz="2200" b="1" dirty="0"/>
              <a:t>6.يجب أن يكون المرشد على معرفة كافية بسبل مساعدة المسترشد ودعمه وتقييم نتائج العملية الإرشادية</a:t>
            </a:r>
          </a:p>
          <a:p>
            <a:pPr lvl="0">
              <a:buNone/>
            </a:pPr>
            <a:r>
              <a:rPr lang="ar-SA" sz="2200" b="1" dirty="0"/>
              <a:t>7. يجب أن يحرص المرشد على تطوير </a:t>
            </a:r>
            <a:r>
              <a:rPr lang="ar-SA" sz="2200" b="1" dirty="0" err="1"/>
              <a:t>كفاياته</a:t>
            </a:r>
            <a:r>
              <a:rPr lang="ar-SA" sz="2200" b="1" dirty="0"/>
              <a:t> الفنية والعملية طوال حياته المهنية.</a:t>
            </a:r>
            <a:endParaRPr lang="en-US" sz="2200" dirty="0"/>
          </a:p>
          <a:p>
            <a:pPr>
              <a:buNone/>
            </a:pPr>
            <a:r>
              <a:rPr lang="ar-SA" sz="2200" b="1" dirty="0"/>
              <a:t> </a:t>
            </a:r>
            <a:endParaRPr lang="en-US" sz="2200" dirty="0"/>
          </a:p>
          <a:p>
            <a:pPr>
              <a:buNone/>
            </a:pPr>
            <a:endParaRPr lang="ar-SA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lvl="1" algn="ctr" rtl="1">
              <a:spcBef>
                <a:spcPct val="0"/>
              </a:spcBef>
            </a:pPr>
            <a:r>
              <a:rPr lang="ar-SA" sz="2700" b="1" i="1" dirty="0">
                <a:solidFill>
                  <a:srgbClr val="FF0000"/>
                </a:solidFill>
              </a:rPr>
              <a:t>بناء علاقة تقوم على الثقة المتبادلة</a:t>
            </a:r>
            <a:br>
              <a:rPr lang="en-US" sz="2700" b="1" i="1" dirty="0">
                <a:solidFill>
                  <a:srgbClr val="FF0000"/>
                </a:solidFill>
              </a:rPr>
            </a:br>
            <a:endParaRPr lang="ar-SA" sz="2700" b="1" i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2588868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lvl="0"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ar-SA" sz="2400" b="1" dirty="0">
                <a:solidFill>
                  <a:srgbClr val="FF0000"/>
                </a:solidFill>
              </a:rPr>
              <a:t>  الثقة المقصودة هنا: </a:t>
            </a:r>
            <a:r>
              <a:rPr lang="ar-SA" sz="2400" b="1" dirty="0"/>
              <a:t>هي الثقة المتبادلة حيث ينبغي على كل من أولياء الأمور والمهنيين الذين يعملون معهم أن يتوصلوا ويتبادلوا المعلومات ويعبروا عن أرائهم وتطلعاتهم في جو من الثقة . ويقتضي ذلك التعامل بدفء وايجابية مع الآخر وتقبله كما هو.</a:t>
            </a:r>
          </a:p>
          <a:p>
            <a:pPr lvl="0"/>
            <a:endParaRPr lang="ar-SA" sz="2400" b="1" dirty="0">
              <a:solidFill>
                <a:srgbClr val="00B050"/>
              </a:solidFill>
            </a:endParaRPr>
          </a:p>
          <a:p>
            <a:pPr lvl="0"/>
            <a:endParaRPr lang="en-US" sz="2400" dirty="0">
              <a:solidFill>
                <a:srgbClr val="00B050"/>
              </a:solidFill>
            </a:endParaRPr>
          </a:p>
          <a:p>
            <a:pPr lvl="0">
              <a:buNone/>
            </a:pPr>
            <a:endParaRPr lang="en-US" sz="2400" dirty="0"/>
          </a:p>
          <a:p>
            <a:endParaRPr lang="ar-SA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3200" b="1" dirty="0">
                <a:solidFill>
                  <a:srgbClr val="FF0000"/>
                </a:solidFill>
              </a:rPr>
              <a:t>ومن أهم الأساليب التي يوظفها المرشد لبناء علاقة جيدة مع المسترشد:-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 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الانتباه إلى كل من السلوك اللفظي والسلوك غير اللفظي للمسترشد.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الاستماع الصحيح للمسترشد.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التمتع بمهارات التواصل اللفظي والتواصل غير اللفظي مع المسترشد.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الموضوعية والتعاطف مع المسترشد.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التواصل العيني المريح مع المسترشد.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الاقتراب الجسمي المريح مع المسترشد.</a:t>
            </a:r>
            <a:endParaRPr lang="en-US" dirty="0"/>
          </a:p>
          <a:p>
            <a:pPr marL="514350" lvl="0" indent="-514350">
              <a:buFont typeface="+mj-cs"/>
              <a:buAutoNum type="arabic2Minus"/>
            </a:pPr>
            <a:r>
              <a:rPr lang="ar-SA" b="1" dirty="0"/>
              <a:t>معالجة المسترشد بلطف وهدوء.</a:t>
            </a:r>
            <a:endParaRPr lang="en-US" dirty="0"/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2700" b="1" dirty="0">
                <a:solidFill>
                  <a:srgbClr val="FF0000"/>
                </a:solidFill>
              </a:rPr>
              <a:t>الشروط الأساسية التي ينبغي توفرها لتطوير علاقة تقوم على الثقة المتبادلة بين المرشدين وأولياء أمور الأطفال المعوقين على النحو التالي:-</a:t>
            </a:r>
            <a:br>
              <a:rPr lang="en-US" sz="2700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4768865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يكون لدى كل من المرشدين وأولياء الأمور الرغبة في العطاء وفي العمل من اجل تحقيق أهداف مشتركة.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يدرك المرشدون وأولياء الأمور أن العلاقة بينهم موجهة نحو مساعدة الطفل المعوق.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يتبنى كل من المرشد وولي الأمر موقفا ايجابيا من الطفل وان يثقا بقدرتهما على تدريبه لتحقيق الأهداف المرجوة.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إن الصدق في المعاملة هو المفتاح لتطوير علاقة تقوم على الثقة.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يتعامل المرشدون وأولياء الأمور بشفافية مع حاجات بعضه البعض.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يكون لدى المرشدين وأولياء الأمور الرغبة في تعزيز بعضهم البعض على الجهود التي يبذلونها.</a:t>
            </a:r>
          </a:p>
          <a:p>
            <a:pPr marL="457200" lvl="0" indent="-457200">
              <a:buFont typeface="+mj-lt"/>
              <a:buAutoNum type="arabicPeriod"/>
            </a:pPr>
            <a:r>
              <a:rPr lang="ar-SA" sz="2200" b="1" dirty="0"/>
              <a:t>يجب أن يكون لدى المرشد وولي الأمر رغبة حقيقية في التعامل مع الآخر بثقة.</a:t>
            </a:r>
            <a:endParaRPr lang="en-US" sz="2200" dirty="0"/>
          </a:p>
          <a:p>
            <a:endParaRPr lang="ar-SA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901</Words>
  <Application>Microsoft Office PowerPoint</Application>
  <PresentationFormat>عرض على الشاشة (4:3)</PresentationFormat>
  <Paragraphs>131</Paragraphs>
  <Slides>16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سمة Office</vt:lpstr>
      <vt:lpstr>المحاضرة الرابعة الفصل السادس</vt:lpstr>
      <vt:lpstr>عرض تقديمي في PowerPoint</vt:lpstr>
      <vt:lpstr>تعريف الإرشاد   </vt:lpstr>
      <vt:lpstr> اللقاءات مع أولياء الأمور  </vt:lpstr>
      <vt:lpstr>عرض تقديمي في PowerPoint</vt:lpstr>
      <vt:lpstr> الكفايات المهنية الضرورية للإرشاد الفعال:- </vt:lpstr>
      <vt:lpstr>بناء علاقة تقوم على الثقة المتبادلة </vt:lpstr>
      <vt:lpstr>ومن أهم الأساليب التي يوظفها المرشد لبناء علاقة جيدة مع المسترشد:-</vt:lpstr>
      <vt:lpstr>الشروط الأساسية التي ينبغي توفرها لتطوير علاقة تقوم على الثقة المتبادلة بين المرشدين وأولياء أمور الأطفال المعوقين على النحو التالي:- </vt:lpstr>
      <vt:lpstr> المهارات الإرشادية التي يجب على المرشد التحلي بها:- </vt:lpstr>
      <vt:lpstr>عرض تقديمي في PowerPoint</vt:lpstr>
      <vt:lpstr> الاستماع للآخرين:- </vt:lpstr>
      <vt:lpstr>عرض تقديمي في PowerPoint</vt:lpstr>
      <vt:lpstr>الإرشاد الأسري</vt:lpstr>
      <vt:lpstr>الإرشاد الفردي والإرشاد الجمعي 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sony</dc:creator>
  <cp:lastModifiedBy>العنود العسكر</cp:lastModifiedBy>
  <cp:revision>29</cp:revision>
  <dcterms:created xsi:type="dcterms:W3CDTF">2011-09-14T00:48:33Z</dcterms:created>
  <dcterms:modified xsi:type="dcterms:W3CDTF">2017-02-07T14:20:45Z</dcterms:modified>
</cp:coreProperties>
</file>