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164"/>
  </p:notesMasterIdLst>
  <p:sldIdLst>
    <p:sldId id="256" r:id="rId2"/>
    <p:sldId id="257"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360"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61" r:id="rId64"/>
    <p:sldId id="362" r:id="rId65"/>
    <p:sldId id="363" r:id="rId66"/>
    <p:sldId id="320" r:id="rId67"/>
    <p:sldId id="364" r:id="rId68"/>
    <p:sldId id="321" r:id="rId69"/>
    <p:sldId id="322" r:id="rId70"/>
    <p:sldId id="365" r:id="rId71"/>
    <p:sldId id="366" r:id="rId72"/>
    <p:sldId id="367" r:id="rId73"/>
    <p:sldId id="323" r:id="rId74"/>
    <p:sldId id="324" r:id="rId75"/>
    <p:sldId id="368" r:id="rId76"/>
    <p:sldId id="369" r:id="rId77"/>
    <p:sldId id="370" r:id="rId78"/>
    <p:sldId id="325" r:id="rId79"/>
    <p:sldId id="371" r:id="rId80"/>
    <p:sldId id="372" r:id="rId81"/>
    <p:sldId id="373" r:id="rId82"/>
    <p:sldId id="374" r:id="rId83"/>
    <p:sldId id="375" r:id="rId84"/>
    <p:sldId id="376" r:id="rId85"/>
    <p:sldId id="377" r:id="rId86"/>
    <p:sldId id="392" r:id="rId87"/>
    <p:sldId id="378" r:id="rId88"/>
    <p:sldId id="379" r:id="rId89"/>
    <p:sldId id="380" r:id="rId90"/>
    <p:sldId id="326" r:id="rId91"/>
    <p:sldId id="381" r:id="rId92"/>
    <p:sldId id="382" r:id="rId93"/>
    <p:sldId id="383" r:id="rId94"/>
    <p:sldId id="384" r:id="rId95"/>
    <p:sldId id="385" r:id="rId96"/>
    <p:sldId id="386" r:id="rId97"/>
    <p:sldId id="387" r:id="rId98"/>
    <p:sldId id="388" r:id="rId99"/>
    <p:sldId id="389" r:id="rId100"/>
    <p:sldId id="327" r:id="rId101"/>
    <p:sldId id="328" r:id="rId102"/>
    <p:sldId id="329" r:id="rId103"/>
    <p:sldId id="390" r:id="rId104"/>
    <p:sldId id="391" r:id="rId105"/>
    <p:sldId id="330" r:id="rId106"/>
    <p:sldId id="394" r:id="rId107"/>
    <p:sldId id="393" r:id="rId108"/>
    <p:sldId id="395" r:id="rId109"/>
    <p:sldId id="396" r:id="rId110"/>
    <p:sldId id="397" r:id="rId111"/>
    <p:sldId id="398" r:id="rId112"/>
    <p:sldId id="399" r:id="rId113"/>
    <p:sldId id="400" r:id="rId114"/>
    <p:sldId id="401" r:id="rId115"/>
    <p:sldId id="402" r:id="rId116"/>
    <p:sldId id="403" r:id="rId117"/>
    <p:sldId id="404" r:id="rId118"/>
    <p:sldId id="405" r:id="rId119"/>
    <p:sldId id="331" r:id="rId120"/>
    <p:sldId id="332" r:id="rId121"/>
    <p:sldId id="333" r:id="rId122"/>
    <p:sldId id="334" r:id="rId123"/>
    <p:sldId id="406" r:id="rId124"/>
    <p:sldId id="407" r:id="rId125"/>
    <p:sldId id="408" r:id="rId126"/>
    <p:sldId id="409" r:id="rId127"/>
    <p:sldId id="410" r:id="rId128"/>
    <p:sldId id="411" r:id="rId129"/>
    <p:sldId id="412" r:id="rId130"/>
    <p:sldId id="336" r:id="rId131"/>
    <p:sldId id="337" r:id="rId132"/>
    <p:sldId id="413" r:id="rId133"/>
    <p:sldId id="414" r:id="rId134"/>
    <p:sldId id="415" r:id="rId135"/>
    <p:sldId id="416" r:id="rId136"/>
    <p:sldId id="417" r:id="rId137"/>
    <p:sldId id="418" r:id="rId138"/>
    <p:sldId id="419" r:id="rId139"/>
    <p:sldId id="338" r:id="rId140"/>
    <p:sldId id="339" r:id="rId141"/>
    <p:sldId id="340" r:id="rId142"/>
    <p:sldId id="341" r:id="rId143"/>
    <p:sldId id="342" r:id="rId144"/>
    <p:sldId id="343" r:id="rId145"/>
    <p:sldId id="344" r:id="rId146"/>
    <p:sldId id="345" r:id="rId147"/>
    <p:sldId id="346" r:id="rId148"/>
    <p:sldId id="347" r:id="rId149"/>
    <p:sldId id="348" r:id="rId150"/>
    <p:sldId id="349" r:id="rId151"/>
    <p:sldId id="350" r:id="rId152"/>
    <p:sldId id="351" r:id="rId153"/>
    <p:sldId id="352" r:id="rId154"/>
    <p:sldId id="353" r:id="rId155"/>
    <p:sldId id="354" r:id="rId156"/>
    <p:sldId id="355" r:id="rId157"/>
    <p:sldId id="356" r:id="rId158"/>
    <p:sldId id="357" r:id="rId159"/>
    <p:sldId id="358" r:id="rId160"/>
    <p:sldId id="359" r:id="rId161"/>
    <p:sldId id="260" r:id="rId162"/>
    <p:sldId id="258" r:id="rId16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E8A4E6-45F1-459B-A7F5-ECB3481C0EAB}" type="doc">
      <dgm:prSet loTypeId="urn:microsoft.com/office/officeart/2005/8/layout/venn3" loCatId="relationship" qsTypeId="urn:microsoft.com/office/officeart/2005/8/quickstyle/3d1" qsCatId="3D" csTypeId="urn:microsoft.com/office/officeart/2005/8/colors/colorful1#2" csCatId="colorful" phldr="1"/>
      <dgm:spPr/>
      <dgm:t>
        <a:bodyPr/>
        <a:lstStyle/>
        <a:p>
          <a:pPr rtl="1"/>
          <a:endParaRPr lang="ar-SA"/>
        </a:p>
      </dgm:t>
    </dgm:pt>
    <dgm:pt modelId="{BDCEACDB-D4D6-4BFA-8981-B4D504640716}">
      <dgm:prSet phldrT="[نص]"/>
      <dgm:spPr/>
      <dgm:t>
        <a:bodyPr/>
        <a:lstStyle/>
        <a:p>
          <a:pPr rtl="1"/>
          <a:r>
            <a:rPr lang="ar-SA" dirty="0" err="1" smtClean="0"/>
            <a:t>اسباب</a:t>
          </a:r>
          <a:r>
            <a:rPr lang="ar-SA" dirty="0" smtClean="0"/>
            <a:t> </a:t>
          </a:r>
          <a:r>
            <a:rPr lang="ar-SA" dirty="0" err="1" smtClean="0"/>
            <a:t>اثناء</a:t>
          </a:r>
          <a:r>
            <a:rPr lang="ar-SA" dirty="0" smtClean="0"/>
            <a:t> الولادة</a:t>
          </a:r>
          <a:endParaRPr lang="ar-SA" dirty="0"/>
        </a:p>
      </dgm:t>
    </dgm:pt>
    <dgm:pt modelId="{263A410D-3420-496C-8C33-95044C806B91}" type="parTrans" cxnId="{445C098E-1ADC-46BA-8CFF-B937A2705810}">
      <dgm:prSet/>
      <dgm:spPr/>
      <dgm:t>
        <a:bodyPr/>
        <a:lstStyle/>
        <a:p>
          <a:pPr rtl="1"/>
          <a:endParaRPr lang="ar-SA"/>
        </a:p>
      </dgm:t>
    </dgm:pt>
    <dgm:pt modelId="{B4740F8D-413E-47D1-8E3D-2CF428528084}" type="sibTrans" cxnId="{445C098E-1ADC-46BA-8CFF-B937A2705810}">
      <dgm:prSet/>
      <dgm:spPr/>
      <dgm:t>
        <a:bodyPr/>
        <a:lstStyle/>
        <a:p>
          <a:pPr rtl="1"/>
          <a:endParaRPr lang="ar-SA"/>
        </a:p>
      </dgm:t>
    </dgm:pt>
    <dgm:pt modelId="{210BA53D-B936-4F6A-BC72-52DA32690C4C}">
      <dgm:prSet phldrT="[نص]"/>
      <dgm:spPr/>
      <dgm:t>
        <a:bodyPr/>
        <a:lstStyle/>
        <a:p>
          <a:pPr rtl="1"/>
          <a:r>
            <a:rPr lang="ar-SA" dirty="0" err="1" smtClean="0"/>
            <a:t>اسباب</a:t>
          </a:r>
          <a:r>
            <a:rPr lang="ar-SA" dirty="0" smtClean="0"/>
            <a:t> </a:t>
          </a:r>
          <a:r>
            <a:rPr lang="ar-SA" dirty="0" err="1" smtClean="0"/>
            <a:t>مابعد</a:t>
          </a:r>
          <a:r>
            <a:rPr lang="ar-SA" dirty="0" smtClean="0"/>
            <a:t> الولادة</a:t>
          </a:r>
          <a:endParaRPr lang="ar-SA" dirty="0"/>
        </a:p>
      </dgm:t>
    </dgm:pt>
    <dgm:pt modelId="{630E1882-F5E5-451B-AFD9-98DC81B7AC49}" type="parTrans" cxnId="{4F0F0ADE-DEB7-4D68-ABC2-032D7966D325}">
      <dgm:prSet/>
      <dgm:spPr/>
      <dgm:t>
        <a:bodyPr/>
        <a:lstStyle/>
        <a:p>
          <a:pPr rtl="1"/>
          <a:endParaRPr lang="ar-SA"/>
        </a:p>
      </dgm:t>
    </dgm:pt>
    <dgm:pt modelId="{CB1DE0BB-B84C-4AD0-8AF7-72A231BCD93A}" type="sibTrans" cxnId="{4F0F0ADE-DEB7-4D68-ABC2-032D7966D325}">
      <dgm:prSet/>
      <dgm:spPr/>
      <dgm:t>
        <a:bodyPr/>
        <a:lstStyle/>
        <a:p>
          <a:pPr rtl="1"/>
          <a:endParaRPr lang="ar-SA"/>
        </a:p>
      </dgm:t>
    </dgm:pt>
    <dgm:pt modelId="{75B7321D-AE5F-4C22-8755-15A1DE287DB0}">
      <dgm:prSet phldrT="[نص]"/>
      <dgm:spPr/>
      <dgm:t>
        <a:bodyPr/>
        <a:lstStyle/>
        <a:p>
          <a:pPr rtl="1"/>
          <a:r>
            <a:rPr lang="ar-SA" dirty="0" smtClean="0"/>
            <a:t>أسباب ماقبل الولادة</a:t>
          </a:r>
          <a:endParaRPr lang="ar-SA" dirty="0"/>
        </a:p>
      </dgm:t>
    </dgm:pt>
    <dgm:pt modelId="{1952BF7D-1C30-4CAC-A891-A9E2480E10D7}" type="parTrans" cxnId="{2F53C073-85B9-44A8-BD88-05E9A0EDB6FC}">
      <dgm:prSet/>
      <dgm:spPr/>
      <dgm:t>
        <a:bodyPr/>
        <a:lstStyle/>
        <a:p>
          <a:pPr rtl="1"/>
          <a:endParaRPr lang="ar-SA"/>
        </a:p>
      </dgm:t>
    </dgm:pt>
    <dgm:pt modelId="{46DDA720-1132-4D9E-AD56-C33C5986E0ED}" type="sibTrans" cxnId="{2F53C073-85B9-44A8-BD88-05E9A0EDB6FC}">
      <dgm:prSet/>
      <dgm:spPr/>
      <dgm:t>
        <a:bodyPr/>
        <a:lstStyle/>
        <a:p>
          <a:pPr rtl="1"/>
          <a:endParaRPr lang="ar-SA"/>
        </a:p>
      </dgm:t>
    </dgm:pt>
    <dgm:pt modelId="{6E40F552-9A56-4D70-B0F7-A7A7604848B1}" type="pres">
      <dgm:prSet presAssocID="{B5E8A4E6-45F1-459B-A7F5-ECB3481C0EAB}" presName="Name0" presStyleCnt="0">
        <dgm:presLayoutVars>
          <dgm:dir/>
          <dgm:resizeHandles val="exact"/>
        </dgm:presLayoutVars>
      </dgm:prSet>
      <dgm:spPr/>
      <dgm:t>
        <a:bodyPr/>
        <a:lstStyle/>
        <a:p>
          <a:pPr rtl="1"/>
          <a:endParaRPr lang="ar-SA"/>
        </a:p>
      </dgm:t>
    </dgm:pt>
    <dgm:pt modelId="{EF5D85A6-BB7F-4093-B2A9-B46F8C9743D8}" type="pres">
      <dgm:prSet presAssocID="{BDCEACDB-D4D6-4BFA-8981-B4D504640716}" presName="Name5" presStyleLbl="vennNode1" presStyleIdx="0" presStyleCnt="3">
        <dgm:presLayoutVars>
          <dgm:bulletEnabled val="1"/>
        </dgm:presLayoutVars>
      </dgm:prSet>
      <dgm:spPr/>
      <dgm:t>
        <a:bodyPr/>
        <a:lstStyle/>
        <a:p>
          <a:pPr rtl="1"/>
          <a:endParaRPr lang="ar-SA"/>
        </a:p>
      </dgm:t>
    </dgm:pt>
    <dgm:pt modelId="{FACE32BD-0BBE-4E57-B10D-C3A9780367A9}" type="pres">
      <dgm:prSet presAssocID="{B4740F8D-413E-47D1-8E3D-2CF428528084}" presName="space" presStyleCnt="0"/>
      <dgm:spPr/>
    </dgm:pt>
    <dgm:pt modelId="{F171323F-C77C-4915-B926-21FB990AB1D8}" type="pres">
      <dgm:prSet presAssocID="{210BA53D-B936-4F6A-BC72-52DA32690C4C}" presName="Name5" presStyleLbl="vennNode1" presStyleIdx="1" presStyleCnt="3">
        <dgm:presLayoutVars>
          <dgm:bulletEnabled val="1"/>
        </dgm:presLayoutVars>
      </dgm:prSet>
      <dgm:spPr/>
      <dgm:t>
        <a:bodyPr/>
        <a:lstStyle/>
        <a:p>
          <a:pPr rtl="1"/>
          <a:endParaRPr lang="ar-SA"/>
        </a:p>
      </dgm:t>
    </dgm:pt>
    <dgm:pt modelId="{B1643214-6304-4F37-8796-D6A5B1930C3F}" type="pres">
      <dgm:prSet presAssocID="{CB1DE0BB-B84C-4AD0-8AF7-72A231BCD93A}" presName="space" presStyleCnt="0"/>
      <dgm:spPr/>
    </dgm:pt>
    <dgm:pt modelId="{1567618E-EBDE-4F67-BEEF-E51C50DC068C}" type="pres">
      <dgm:prSet presAssocID="{75B7321D-AE5F-4C22-8755-15A1DE287DB0}" presName="Name5" presStyleLbl="vennNode1" presStyleIdx="2" presStyleCnt="3">
        <dgm:presLayoutVars>
          <dgm:bulletEnabled val="1"/>
        </dgm:presLayoutVars>
      </dgm:prSet>
      <dgm:spPr/>
      <dgm:t>
        <a:bodyPr/>
        <a:lstStyle/>
        <a:p>
          <a:pPr rtl="1"/>
          <a:endParaRPr lang="ar-SA"/>
        </a:p>
      </dgm:t>
    </dgm:pt>
  </dgm:ptLst>
  <dgm:cxnLst>
    <dgm:cxn modelId="{C1EF0B37-A45A-4279-8AEF-F0887BC3253E}" type="presOf" srcId="{210BA53D-B936-4F6A-BC72-52DA32690C4C}" destId="{F171323F-C77C-4915-B926-21FB990AB1D8}" srcOrd="0" destOrd="0" presId="urn:microsoft.com/office/officeart/2005/8/layout/venn3"/>
    <dgm:cxn modelId="{4F0F0ADE-DEB7-4D68-ABC2-032D7966D325}" srcId="{B5E8A4E6-45F1-459B-A7F5-ECB3481C0EAB}" destId="{210BA53D-B936-4F6A-BC72-52DA32690C4C}" srcOrd="1" destOrd="0" parTransId="{630E1882-F5E5-451B-AFD9-98DC81B7AC49}" sibTransId="{CB1DE0BB-B84C-4AD0-8AF7-72A231BCD93A}"/>
    <dgm:cxn modelId="{ADDCE096-4F9C-4172-9D1F-3CB76FBF8892}" type="presOf" srcId="{75B7321D-AE5F-4C22-8755-15A1DE287DB0}" destId="{1567618E-EBDE-4F67-BEEF-E51C50DC068C}" srcOrd="0" destOrd="0" presId="urn:microsoft.com/office/officeart/2005/8/layout/venn3"/>
    <dgm:cxn modelId="{445C098E-1ADC-46BA-8CFF-B937A2705810}" srcId="{B5E8A4E6-45F1-459B-A7F5-ECB3481C0EAB}" destId="{BDCEACDB-D4D6-4BFA-8981-B4D504640716}" srcOrd="0" destOrd="0" parTransId="{263A410D-3420-496C-8C33-95044C806B91}" sibTransId="{B4740F8D-413E-47D1-8E3D-2CF428528084}"/>
    <dgm:cxn modelId="{24C16CEB-7E13-4CAC-ADB7-A755E70FC6E8}" type="presOf" srcId="{BDCEACDB-D4D6-4BFA-8981-B4D504640716}" destId="{EF5D85A6-BB7F-4093-B2A9-B46F8C9743D8}" srcOrd="0" destOrd="0" presId="urn:microsoft.com/office/officeart/2005/8/layout/venn3"/>
    <dgm:cxn modelId="{C701BC5B-FD05-4489-B391-0FAC3FB71BA9}" type="presOf" srcId="{B5E8A4E6-45F1-459B-A7F5-ECB3481C0EAB}" destId="{6E40F552-9A56-4D70-B0F7-A7A7604848B1}" srcOrd="0" destOrd="0" presId="urn:microsoft.com/office/officeart/2005/8/layout/venn3"/>
    <dgm:cxn modelId="{2F53C073-85B9-44A8-BD88-05E9A0EDB6FC}" srcId="{B5E8A4E6-45F1-459B-A7F5-ECB3481C0EAB}" destId="{75B7321D-AE5F-4C22-8755-15A1DE287DB0}" srcOrd="2" destOrd="0" parTransId="{1952BF7D-1C30-4CAC-A891-A9E2480E10D7}" sibTransId="{46DDA720-1132-4D9E-AD56-C33C5986E0ED}"/>
    <dgm:cxn modelId="{A80EC3CE-551A-4FC5-AB02-A71B8A8BF763}" type="presParOf" srcId="{6E40F552-9A56-4D70-B0F7-A7A7604848B1}" destId="{EF5D85A6-BB7F-4093-B2A9-B46F8C9743D8}" srcOrd="0" destOrd="0" presId="urn:microsoft.com/office/officeart/2005/8/layout/venn3"/>
    <dgm:cxn modelId="{97373622-16CF-4D15-89D5-408FCB9D6380}" type="presParOf" srcId="{6E40F552-9A56-4D70-B0F7-A7A7604848B1}" destId="{FACE32BD-0BBE-4E57-B10D-C3A9780367A9}" srcOrd="1" destOrd="0" presId="urn:microsoft.com/office/officeart/2005/8/layout/venn3"/>
    <dgm:cxn modelId="{C7101CEC-50B2-452D-AEE2-50C0E86E7FC9}" type="presParOf" srcId="{6E40F552-9A56-4D70-B0F7-A7A7604848B1}" destId="{F171323F-C77C-4915-B926-21FB990AB1D8}" srcOrd="2" destOrd="0" presId="urn:microsoft.com/office/officeart/2005/8/layout/venn3"/>
    <dgm:cxn modelId="{5C81FD51-D89B-4A58-8DB8-2AF29C785977}" type="presParOf" srcId="{6E40F552-9A56-4D70-B0F7-A7A7604848B1}" destId="{B1643214-6304-4F37-8796-D6A5B1930C3F}" srcOrd="3" destOrd="0" presId="urn:microsoft.com/office/officeart/2005/8/layout/venn3"/>
    <dgm:cxn modelId="{42C96E02-949D-4629-AE86-415F7B9EC958}" type="presParOf" srcId="{6E40F552-9A56-4D70-B0F7-A7A7604848B1}" destId="{1567618E-EBDE-4F67-BEEF-E51C50DC068C}"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D91745-2AED-4E18-A394-DD152641198F}" type="doc">
      <dgm:prSet loTypeId="urn:microsoft.com/office/officeart/2005/8/layout/venn3" loCatId="relationship" qsTypeId="urn:microsoft.com/office/officeart/2005/8/quickstyle/3d2" qsCatId="3D" csTypeId="urn:microsoft.com/office/officeart/2005/8/colors/colorful2" csCatId="colorful" phldr="1"/>
      <dgm:spPr/>
      <dgm:t>
        <a:bodyPr/>
        <a:lstStyle/>
        <a:p>
          <a:pPr rtl="1"/>
          <a:endParaRPr lang="ar-SA"/>
        </a:p>
      </dgm:t>
    </dgm:pt>
    <dgm:pt modelId="{86F81CDA-847D-466F-8F22-22975ED40874}">
      <dgm:prSet phldrT="[نص]"/>
      <dgm:spPr/>
      <dgm:t>
        <a:bodyPr/>
        <a:lstStyle/>
        <a:p>
          <a:pPr rtl="1"/>
          <a:r>
            <a:rPr lang="ar-SA" dirty="0" smtClean="0"/>
            <a:t>التخطيط التعليمي</a:t>
          </a:r>
          <a:endParaRPr lang="ar-SA" dirty="0"/>
        </a:p>
      </dgm:t>
    </dgm:pt>
    <dgm:pt modelId="{7157A0B2-6160-47BC-9A75-28589A8AD3DE}" type="parTrans" cxnId="{9FDC0C29-DC40-44CA-902F-D6D514589C3C}">
      <dgm:prSet/>
      <dgm:spPr/>
      <dgm:t>
        <a:bodyPr/>
        <a:lstStyle/>
        <a:p>
          <a:pPr rtl="1"/>
          <a:endParaRPr lang="ar-SA"/>
        </a:p>
      </dgm:t>
    </dgm:pt>
    <dgm:pt modelId="{7C7D62D4-5B97-4E30-AAFD-CCA071B6594A}" type="sibTrans" cxnId="{9FDC0C29-DC40-44CA-902F-D6D514589C3C}">
      <dgm:prSet/>
      <dgm:spPr/>
      <dgm:t>
        <a:bodyPr/>
        <a:lstStyle/>
        <a:p>
          <a:pPr rtl="1"/>
          <a:endParaRPr lang="ar-SA"/>
        </a:p>
      </dgm:t>
    </dgm:pt>
    <dgm:pt modelId="{01CC4247-0424-429E-A367-2CEAE1BE3CAC}">
      <dgm:prSet phldrT="[نص]"/>
      <dgm:spPr/>
      <dgm:t>
        <a:bodyPr/>
        <a:lstStyle/>
        <a:p>
          <a:pPr rtl="1"/>
          <a:r>
            <a:rPr lang="ar-SA" dirty="0" smtClean="0"/>
            <a:t>تطوير الخطة والتصنيف</a:t>
          </a:r>
          <a:endParaRPr lang="ar-SA" dirty="0"/>
        </a:p>
      </dgm:t>
    </dgm:pt>
    <dgm:pt modelId="{FE950F52-9DE8-47B3-A4E9-820CBDDB178D}" type="parTrans" cxnId="{EF291646-E534-490B-B43F-BCAAB49E3006}">
      <dgm:prSet/>
      <dgm:spPr/>
      <dgm:t>
        <a:bodyPr/>
        <a:lstStyle/>
        <a:p>
          <a:pPr rtl="1"/>
          <a:endParaRPr lang="ar-SA"/>
        </a:p>
      </dgm:t>
    </dgm:pt>
    <dgm:pt modelId="{FFEBCE1D-1F4B-44A8-B68B-0F6202382715}" type="sibTrans" cxnId="{EF291646-E534-490B-B43F-BCAAB49E3006}">
      <dgm:prSet/>
      <dgm:spPr/>
      <dgm:t>
        <a:bodyPr/>
        <a:lstStyle/>
        <a:p>
          <a:pPr rtl="1"/>
          <a:endParaRPr lang="ar-SA"/>
        </a:p>
      </dgm:t>
    </dgm:pt>
    <dgm:pt modelId="{B22FBAF5-2E0E-4AF3-A603-7C102F4C988E}">
      <dgm:prSet phldrT="[نص]"/>
      <dgm:spPr/>
      <dgm:t>
        <a:bodyPr/>
        <a:lstStyle/>
        <a:p>
          <a:pPr rtl="1"/>
          <a:r>
            <a:rPr lang="ar-SA" dirty="0" smtClean="0"/>
            <a:t>الصلاحية والتشخيص</a:t>
          </a:r>
          <a:endParaRPr lang="ar-SA" dirty="0"/>
        </a:p>
      </dgm:t>
    </dgm:pt>
    <dgm:pt modelId="{58419F05-AE9C-49D0-8D13-7BFD24A31A4B}" type="parTrans" cxnId="{B2F05EAF-01E6-42CB-A815-CE4C04F8279C}">
      <dgm:prSet/>
      <dgm:spPr/>
      <dgm:t>
        <a:bodyPr/>
        <a:lstStyle/>
        <a:p>
          <a:pPr rtl="1"/>
          <a:endParaRPr lang="ar-SA"/>
        </a:p>
      </dgm:t>
    </dgm:pt>
    <dgm:pt modelId="{DA8DE121-40EB-4BA2-BC83-5DD591DD703C}" type="sibTrans" cxnId="{B2F05EAF-01E6-42CB-A815-CE4C04F8279C}">
      <dgm:prSet/>
      <dgm:spPr/>
      <dgm:t>
        <a:bodyPr/>
        <a:lstStyle/>
        <a:p>
          <a:pPr rtl="1"/>
          <a:endParaRPr lang="ar-SA"/>
        </a:p>
      </dgm:t>
    </dgm:pt>
    <dgm:pt modelId="{B7AB8778-F65B-4B36-AAD2-107760C094E4}">
      <dgm:prSet phldrT="[نص]"/>
      <dgm:spPr/>
      <dgm:t>
        <a:bodyPr/>
        <a:lstStyle/>
        <a:p>
          <a:pPr rtl="1"/>
          <a:r>
            <a:rPr lang="ar-SA" dirty="0" smtClean="0"/>
            <a:t>المسح والتحديد</a:t>
          </a:r>
          <a:endParaRPr lang="ar-SA" dirty="0"/>
        </a:p>
      </dgm:t>
    </dgm:pt>
    <dgm:pt modelId="{A4D38EC1-DDC2-4084-8991-DD023D8E917E}" type="parTrans" cxnId="{5FCF89C3-D5B4-4058-81BA-CB12866C0192}">
      <dgm:prSet/>
      <dgm:spPr/>
      <dgm:t>
        <a:bodyPr/>
        <a:lstStyle/>
        <a:p>
          <a:pPr rtl="1"/>
          <a:endParaRPr lang="ar-SA"/>
        </a:p>
      </dgm:t>
    </dgm:pt>
    <dgm:pt modelId="{43F80DAA-2F92-4BE7-B6D4-1593C8395B0E}" type="sibTrans" cxnId="{5FCF89C3-D5B4-4058-81BA-CB12866C0192}">
      <dgm:prSet/>
      <dgm:spPr/>
      <dgm:t>
        <a:bodyPr/>
        <a:lstStyle/>
        <a:p>
          <a:pPr rtl="1"/>
          <a:endParaRPr lang="ar-SA"/>
        </a:p>
      </dgm:t>
    </dgm:pt>
    <dgm:pt modelId="{40716CB7-5CDE-4C1C-A7D2-0E93F7E3E7FC}">
      <dgm:prSet/>
      <dgm:spPr/>
      <dgm:t>
        <a:bodyPr/>
        <a:lstStyle/>
        <a:p>
          <a:pPr rtl="1"/>
          <a:r>
            <a:rPr lang="ar-SA" dirty="0" smtClean="0"/>
            <a:t>التقييم</a:t>
          </a:r>
          <a:endParaRPr lang="ar-SA" dirty="0"/>
        </a:p>
      </dgm:t>
    </dgm:pt>
    <dgm:pt modelId="{64FA8CEB-9B57-4CBF-B2AA-220D0CF30302}" type="parTrans" cxnId="{38A41902-0C4B-413E-9C00-AB1558810273}">
      <dgm:prSet/>
      <dgm:spPr/>
      <dgm:t>
        <a:bodyPr/>
        <a:lstStyle/>
        <a:p>
          <a:pPr rtl="1"/>
          <a:endParaRPr lang="ar-SA"/>
        </a:p>
      </dgm:t>
    </dgm:pt>
    <dgm:pt modelId="{5C57840E-55E6-4EE0-A4FE-8B229F68D490}" type="sibTrans" cxnId="{38A41902-0C4B-413E-9C00-AB1558810273}">
      <dgm:prSet/>
      <dgm:spPr/>
      <dgm:t>
        <a:bodyPr/>
        <a:lstStyle/>
        <a:p>
          <a:pPr rtl="1"/>
          <a:endParaRPr lang="ar-SA"/>
        </a:p>
      </dgm:t>
    </dgm:pt>
    <dgm:pt modelId="{F90507AD-7745-4EF3-929E-C312552EB9A5}" type="pres">
      <dgm:prSet presAssocID="{FAD91745-2AED-4E18-A394-DD152641198F}" presName="Name0" presStyleCnt="0">
        <dgm:presLayoutVars>
          <dgm:dir/>
          <dgm:resizeHandles val="exact"/>
        </dgm:presLayoutVars>
      </dgm:prSet>
      <dgm:spPr/>
      <dgm:t>
        <a:bodyPr/>
        <a:lstStyle/>
        <a:p>
          <a:pPr rtl="1"/>
          <a:endParaRPr lang="ar-SA"/>
        </a:p>
      </dgm:t>
    </dgm:pt>
    <dgm:pt modelId="{73D5E7C4-CB8A-4EE7-A67D-35E8EBA6B2E1}" type="pres">
      <dgm:prSet presAssocID="{40716CB7-5CDE-4C1C-A7D2-0E93F7E3E7FC}" presName="Name5" presStyleLbl="vennNode1" presStyleIdx="0" presStyleCnt="5">
        <dgm:presLayoutVars>
          <dgm:bulletEnabled val="1"/>
        </dgm:presLayoutVars>
      </dgm:prSet>
      <dgm:spPr/>
      <dgm:t>
        <a:bodyPr/>
        <a:lstStyle/>
        <a:p>
          <a:pPr rtl="1"/>
          <a:endParaRPr lang="ar-SA"/>
        </a:p>
      </dgm:t>
    </dgm:pt>
    <dgm:pt modelId="{A675D9E8-1335-472D-8B0E-B55911FBD50E}" type="pres">
      <dgm:prSet presAssocID="{5C57840E-55E6-4EE0-A4FE-8B229F68D490}" presName="space" presStyleCnt="0"/>
      <dgm:spPr/>
    </dgm:pt>
    <dgm:pt modelId="{979CB1AA-C7B4-4565-9809-E4DED5587CF0}" type="pres">
      <dgm:prSet presAssocID="{86F81CDA-847D-466F-8F22-22975ED40874}" presName="Name5" presStyleLbl="vennNode1" presStyleIdx="1" presStyleCnt="5">
        <dgm:presLayoutVars>
          <dgm:bulletEnabled val="1"/>
        </dgm:presLayoutVars>
      </dgm:prSet>
      <dgm:spPr/>
      <dgm:t>
        <a:bodyPr/>
        <a:lstStyle/>
        <a:p>
          <a:pPr rtl="1"/>
          <a:endParaRPr lang="ar-SA"/>
        </a:p>
      </dgm:t>
    </dgm:pt>
    <dgm:pt modelId="{722B922A-DF2F-468B-AB84-77A72612B408}" type="pres">
      <dgm:prSet presAssocID="{7C7D62D4-5B97-4E30-AAFD-CCA071B6594A}" presName="space" presStyleCnt="0"/>
      <dgm:spPr/>
    </dgm:pt>
    <dgm:pt modelId="{76461D1E-6E20-4345-A2FE-EA3687D802B6}" type="pres">
      <dgm:prSet presAssocID="{01CC4247-0424-429E-A367-2CEAE1BE3CAC}" presName="Name5" presStyleLbl="vennNode1" presStyleIdx="2" presStyleCnt="5">
        <dgm:presLayoutVars>
          <dgm:bulletEnabled val="1"/>
        </dgm:presLayoutVars>
      </dgm:prSet>
      <dgm:spPr/>
      <dgm:t>
        <a:bodyPr/>
        <a:lstStyle/>
        <a:p>
          <a:pPr rtl="1"/>
          <a:endParaRPr lang="ar-SA"/>
        </a:p>
      </dgm:t>
    </dgm:pt>
    <dgm:pt modelId="{94C5F5C5-3B0C-421A-99CA-A68D2CE6669D}" type="pres">
      <dgm:prSet presAssocID="{FFEBCE1D-1F4B-44A8-B68B-0F6202382715}" presName="space" presStyleCnt="0"/>
      <dgm:spPr/>
    </dgm:pt>
    <dgm:pt modelId="{C1690D18-A5A2-4B22-A647-B191902C4EED}" type="pres">
      <dgm:prSet presAssocID="{B22FBAF5-2E0E-4AF3-A603-7C102F4C988E}" presName="Name5" presStyleLbl="vennNode1" presStyleIdx="3" presStyleCnt="5">
        <dgm:presLayoutVars>
          <dgm:bulletEnabled val="1"/>
        </dgm:presLayoutVars>
      </dgm:prSet>
      <dgm:spPr/>
      <dgm:t>
        <a:bodyPr/>
        <a:lstStyle/>
        <a:p>
          <a:pPr rtl="1"/>
          <a:endParaRPr lang="ar-SA"/>
        </a:p>
      </dgm:t>
    </dgm:pt>
    <dgm:pt modelId="{41CFB961-C103-44B6-9AE6-A00B270ECF88}" type="pres">
      <dgm:prSet presAssocID="{DA8DE121-40EB-4BA2-BC83-5DD591DD703C}" presName="space" presStyleCnt="0"/>
      <dgm:spPr/>
    </dgm:pt>
    <dgm:pt modelId="{8D45CF64-108C-4242-B6F0-D20722827271}" type="pres">
      <dgm:prSet presAssocID="{B7AB8778-F65B-4B36-AAD2-107760C094E4}" presName="Name5" presStyleLbl="vennNode1" presStyleIdx="4" presStyleCnt="5">
        <dgm:presLayoutVars>
          <dgm:bulletEnabled val="1"/>
        </dgm:presLayoutVars>
      </dgm:prSet>
      <dgm:spPr/>
      <dgm:t>
        <a:bodyPr/>
        <a:lstStyle/>
        <a:p>
          <a:pPr rtl="1"/>
          <a:endParaRPr lang="ar-SA"/>
        </a:p>
      </dgm:t>
    </dgm:pt>
  </dgm:ptLst>
  <dgm:cxnLst>
    <dgm:cxn modelId="{F1C34831-1125-4F2D-9A0E-B9824B6C60E8}" type="presOf" srcId="{B7AB8778-F65B-4B36-AAD2-107760C094E4}" destId="{8D45CF64-108C-4242-B6F0-D20722827271}" srcOrd="0" destOrd="0" presId="urn:microsoft.com/office/officeart/2005/8/layout/venn3"/>
    <dgm:cxn modelId="{9FDC0C29-DC40-44CA-902F-D6D514589C3C}" srcId="{FAD91745-2AED-4E18-A394-DD152641198F}" destId="{86F81CDA-847D-466F-8F22-22975ED40874}" srcOrd="1" destOrd="0" parTransId="{7157A0B2-6160-47BC-9A75-28589A8AD3DE}" sibTransId="{7C7D62D4-5B97-4E30-AAFD-CCA071B6594A}"/>
    <dgm:cxn modelId="{61C3C3E6-372C-4B86-8DDA-0A143D0910DF}" type="presOf" srcId="{B22FBAF5-2E0E-4AF3-A603-7C102F4C988E}" destId="{C1690D18-A5A2-4B22-A647-B191902C4EED}" srcOrd="0" destOrd="0" presId="urn:microsoft.com/office/officeart/2005/8/layout/venn3"/>
    <dgm:cxn modelId="{9098D27F-5932-4FEF-9670-839E2321C693}" type="presOf" srcId="{40716CB7-5CDE-4C1C-A7D2-0E93F7E3E7FC}" destId="{73D5E7C4-CB8A-4EE7-A67D-35E8EBA6B2E1}" srcOrd="0" destOrd="0" presId="urn:microsoft.com/office/officeart/2005/8/layout/venn3"/>
    <dgm:cxn modelId="{D38C4152-9B20-4597-9AE6-92FA8D410AF1}" type="presOf" srcId="{FAD91745-2AED-4E18-A394-DD152641198F}" destId="{F90507AD-7745-4EF3-929E-C312552EB9A5}" srcOrd="0" destOrd="0" presId="urn:microsoft.com/office/officeart/2005/8/layout/venn3"/>
    <dgm:cxn modelId="{784BE9A6-8E67-46F7-B19E-6036934BE64C}" type="presOf" srcId="{86F81CDA-847D-466F-8F22-22975ED40874}" destId="{979CB1AA-C7B4-4565-9809-E4DED5587CF0}" srcOrd="0" destOrd="0" presId="urn:microsoft.com/office/officeart/2005/8/layout/venn3"/>
    <dgm:cxn modelId="{38A41902-0C4B-413E-9C00-AB1558810273}" srcId="{FAD91745-2AED-4E18-A394-DD152641198F}" destId="{40716CB7-5CDE-4C1C-A7D2-0E93F7E3E7FC}" srcOrd="0" destOrd="0" parTransId="{64FA8CEB-9B57-4CBF-B2AA-220D0CF30302}" sibTransId="{5C57840E-55E6-4EE0-A4FE-8B229F68D490}"/>
    <dgm:cxn modelId="{5FCF89C3-D5B4-4058-81BA-CB12866C0192}" srcId="{FAD91745-2AED-4E18-A394-DD152641198F}" destId="{B7AB8778-F65B-4B36-AAD2-107760C094E4}" srcOrd="4" destOrd="0" parTransId="{A4D38EC1-DDC2-4084-8991-DD023D8E917E}" sibTransId="{43F80DAA-2F92-4BE7-B6D4-1593C8395B0E}"/>
    <dgm:cxn modelId="{3826A439-F947-468B-AF10-ACFEF2C216E6}" type="presOf" srcId="{01CC4247-0424-429E-A367-2CEAE1BE3CAC}" destId="{76461D1E-6E20-4345-A2FE-EA3687D802B6}" srcOrd="0" destOrd="0" presId="urn:microsoft.com/office/officeart/2005/8/layout/venn3"/>
    <dgm:cxn modelId="{B2F05EAF-01E6-42CB-A815-CE4C04F8279C}" srcId="{FAD91745-2AED-4E18-A394-DD152641198F}" destId="{B22FBAF5-2E0E-4AF3-A603-7C102F4C988E}" srcOrd="3" destOrd="0" parTransId="{58419F05-AE9C-49D0-8D13-7BFD24A31A4B}" sibTransId="{DA8DE121-40EB-4BA2-BC83-5DD591DD703C}"/>
    <dgm:cxn modelId="{EF291646-E534-490B-B43F-BCAAB49E3006}" srcId="{FAD91745-2AED-4E18-A394-DD152641198F}" destId="{01CC4247-0424-429E-A367-2CEAE1BE3CAC}" srcOrd="2" destOrd="0" parTransId="{FE950F52-9DE8-47B3-A4E9-820CBDDB178D}" sibTransId="{FFEBCE1D-1F4B-44A8-B68B-0F6202382715}"/>
    <dgm:cxn modelId="{114826F1-9999-4971-A4F0-C4D7EEF4617E}" type="presParOf" srcId="{F90507AD-7745-4EF3-929E-C312552EB9A5}" destId="{73D5E7C4-CB8A-4EE7-A67D-35E8EBA6B2E1}" srcOrd="0" destOrd="0" presId="urn:microsoft.com/office/officeart/2005/8/layout/venn3"/>
    <dgm:cxn modelId="{7FB37411-20F8-4BF9-84CB-524562A00B3D}" type="presParOf" srcId="{F90507AD-7745-4EF3-929E-C312552EB9A5}" destId="{A675D9E8-1335-472D-8B0E-B55911FBD50E}" srcOrd="1" destOrd="0" presId="urn:microsoft.com/office/officeart/2005/8/layout/venn3"/>
    <dgm:cxn modelId="{E4CB0315-8539-4E4D-8A22-4575764880EB}" type="presParOf" srcId="{F90507AD-7745-4EF3-929E-C312552EB9A5}" destId="{979CB1AA-C7B4-4565-9809-E4DED5587CF0}" srcOrd="2" destOrd="0" presId="urn:microsoft.com/office/officeart/2005/8/layout/venn3"/>
    <dgm:cxn modelId="{9F7B0906-C0EE-4167-9351-1E4F520B52F5}" type="presParOf" srcId="{F90507AD-7745-4EF3-929E-C312552EB9A5}" destId="{722B922A-DF2F-468B-AB84-77A72612B408}" srcOrd="3" destOrd="0" presId="urn:microsoft.com/office/officeart/2005/8/layout/venn3"/>
    <dgm:cxn modelId="{B1D5C689-2806-4DF7-A196-483572B4D69F}" type="presParOf" srcId="{F90507AD-7745-4EF3-929E-C312552EB9A5}" destId="{76461D1E-6E20-4345-A2FE-EA3687D802B6}" srcOrd="4" destOrd="0" presId="urn:microsoft.com/office/officeart/2005/8/layout/venn3"/>
    <dgm:cxn modelId="{75917027-8BF0-4157-98BB-1B375848FFDB}" type="presParOf" srcId="{F90507AD-7745-4EF3-929E-C312552EB9A5}" destId="{94C5F5C5-3B0C-421A-99CA-A68D2CE6669D}" srcOrd="5" destOrd="0" presId="urn:microsoft.com/office/officeart/2005/8/layout/venn3"/>
    <dgm:cxn modelId="{F495645F-B984-4C39-8473-A1193EA52D6E}" type="presParOf" srcId="{F90507AD-7745-4EF3-929E-C312552EB9A5}" destId="{C1690D18-A5A2-4B22-A647-B191902C4EED}" srcOrd="6" destOrd="0" presId="urn:microsoft.com/office/officeart/2005/8/layout/venn3"/>
    <dgm:cxn modelId="{B2BC2509-FD42-4E33-B9F4-D5F696C8C455}" type="presParOf" srcId="{F90507AD-7745-4EF3-929E-C312552EB9A5}" destId="{41CFB961-C103-44B6-9AE6-A00B270ECF88}" srcOrd="7" destOrd="0" presId="urn:microsoft.com/office/officeart/2005/8/layout/venn3"/>
    <dgm:cxn modelId="{B4A5F030-DD95-4621-81E3-FA8535F65DAC}" type="presParOf" srcId="{F90507AD-7745-4EF3-929E-C312552EB9A5}" destId="{8D45CF64-108C-4242-B6F0-D20722827271}"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59B4E4-ECF9-46DF-BDAE-2E93AEF7D2CD}" type="doc">
      <dgm:prSet loTypeId="urn:microsoft.com/office/officeart/2005/8/layout/cycle2" loCatId="cycle" qsTypeId="urn:microsoft.com/office/officeart/2005/8/quickstyle/3d2" qsCatId="3D" csTypeId="urn:microsoft.com/office/officeart/2005/8/colors/colorful2" csCatId="colorful" phldr="1"/>
      <dgm:spPr/>
      <dgm:t>
        <a:bodyPr/>
        <a:lstStyle/>
        <a:p>
          <a:pPr rtl="1"/>
          <a:endParaRPr lang="ar-SA"/>
        </a:p>
      </dgm:t>
    </dgm:pt>
    <dgm:pt modelId="{67356EEE-0A86-41D5-9F5B-62F1B559AD67}">
      <dgm:prSet phldrT="[نص]"/>
      <dgm:spPr/>
      <dgm:t>
        <a:bodyPr/>
        <a:lstStyle/>
        <a:p>
          <a:pPr rtl="1"/>
          <a:r>
            <a:rPr lang="ar-SA" dirty="0" smtClean="0"/>
            <a:t>التحويل</a:t>
          </a:r>
          <a:endParaRPr lang="ar-SA" dirty="0"/>
        </a:p>
      </dgm:t>
    </dgm:pt>
    <dgm:pt modelId="{D6B4A7E7-35A4-4286-95F8-06669BF2C3E4}" type="parTrans" cxnId="{388A70B5-F08B-42CF-882C-EFF2BD8B6C11}">
      <dgm:prSet/>
      <dgm:spPr/>
      <dgm:t>
        <a:bodyPr/>
        <a:lstStyle/>
        <a:p>
          <a:pPr rtl="1"/>
          <a:endParaRPr lang="ar-SA"/>
        </a:p>
      </dgm:t>
    </dgm:pt>
    <dgm:pt modelId="{177F85F0-BA67-4D4D-9B49-C29F20A610F3}" type="sibTrans" cxnId="{388A70B5-F08B-42CF-882C-EFF2BD8B6C11}">
      <dgm:prSet/>
      <dgm:spPr/>
      <dgm:t>
        <a:bodyPr/>
        <a:lstStyle/>
        <a:p>
          <a:pPr rtl="1"/>
          <a:endParaRPr lang="ar-SA"/>
        </a:p>
      </dgm:t>
    </dgm:pt>
    <dgm:pt modelId="{B9835613-7057-4B0D-AB18-C267F63E3C3E}">
      <dgm:prSet phldrT="[نص]"/>
      <dgm:spPr/>
      <dgm:t>
        <a:bodyPr/>
        <a:lstStyle/>
        <a:p>
          <a:pPr rtl="1"/>
          <a:r>
            <a:rPr lang="ar-SA" dirty="0" smtClean="0"/>
            <a:t>المسح</a:t>
          </a:r>
          <a:endParaRPr lang="ar-SA" dirty="0"/>
        </a:p>
      </dgm:t>
    </dgm:pt>
    <dgm:pt modelId="{530CBDA9-292D-4086-96CF-EF96E6C6D0DE}" type="parTrans" cxnId="{94C812A6-3A47-42CE-B090-8463C8198DB5}">
      <dgm:prSet/>
      <dgm:spPr/>
      <dgm:t>
        <a:bodyPr/>
        <a:lstStyle/>
        <a:p>
          <a:pPr rtl="1"/>
          <a:endParaRPr lang="ar-SA"/>
        </a:p>
      </dgm:t>
    </dgm:pt>
    <dgm:pt modelId="{D86E88A1-DE6C-48B8-8D9B-3C2B48C7CB58}" type="sibTrans" cxnId="{94C812A6-3A47-42CE-B090-8463C8198DB5}">
      <dgm:prSet/>
      <dgm:spPr/>
      <dgm:t>
        <a:bodyPr/>
        <a:lstStyle/>
        <a:p>
          <a:pPr rtl="1"/>
          <a:endParaRPr lang="ar-SA"/>
        </a:p>
      </dgm:t>
    </dgm:pt>
    <dgm:pt modelId="{2BEC2D5E-CC89-4D0F-AA45-E33F07F2A300}">
      <dgm:prSet phldrT="[نص]"/>
      <dgm:spPr/>
      <dgm:t>
        <a:bodyPr/>
        <a:lstStyle/>
        <a:p>
          <a:pPr rtl="1"/>
          <a:r>
            <a:rPr lang="ar-SA" dirty="0" smtClean="0"/>
            <a:t>التصنيف</a:t>
          </a:r>
          <a:endParaRPr lang="ar-SA" dirty="0"/>
        </a:p>
      </dgm:t>
    </dgm:pt>
    <dgm:pt modelId="{E552C211-C727-4CE0-AA44-E3FAFEA80A58}" type="parTrans" cxnId="{538B7F2B-2C40-4D14-BC51-293DC9F0E911}">
      <dgm:prSet/>
      <dgm:spPr/>
      <dgm:t>
        <a:bodyPr/>
        <a:lstStyle/>
        <a:p>
          <a:pPr rtl="1"/>
          <a:endParaRPr lang="ar-SA"/>
        </a:p>
      </dgm:t>
    </dgm:pt>
    <dgm:pt modelId="{C11F61B4-B531-4F5F-962F-D14107F0B6EC}" type="sibTrans" cxnId="{538B7F2B-2C40-4D14-BC51-293DC9F0E911}">
      <dgm:prSet/>
      <dgm:spPr/>
      <dgm:t>
        <a:bodyPr/>
        <a:lstStyle/>
        <a:p>
          <a:pPr rtl="1"/>
          <a:endParaRPr lang="ar-SA"/>
        </a:p>
      </dgm:t>
    </dgm:pt>
    <dgm:pt modelId="{03DF6A07-73B4-4003-A9AF-5A264B3B87B7}">
      <dgm:prSet phldrT="[نص]"/>
      <dgm:spPr/>
      <dgm:t>
        <a:bodyPr/>
        <a:lstStyle/>
        <a:p>
          <a:pPr rtl="1"/>
          <a:r>
            <a:rPr lang="ar-SA" dirty="0" smtClean="0"/>
            <a:t>التخطيط</a:t>
          </a:r>
          <a:endParaRPr lang="ar-SA" dirty="0"/>
        </a:p>
      </dgm:t>
    </dgm:pt>
    <dgm:pt modelId="{3E4C4923-28DC-4578-A974-855175E684C7}" type="parTrans" cxnId="{8A812F13-9AD9-456F-AAD7-C23141FB9553}">
      <dgm:prSet/>
      <dgm:spPr/>
      <dgm:t>
        <a:bodyPr/>
        <a:lstStyle/>
        <a:p>
          <a:pPr rtl="1"/>
          <a:endParaRPr lang="ar-SA"/>
        </a:p>
      </dgm:t>
    </dgm:pt>
    <dgm:pt modelId="{0A6FF707-FBD0-4022-A0BF-8A6E8B0D4345}" type="sibTrans" cxnId="{8A812F13-9AD9-456F-AAD7-C23141FB9553}">
      <dgm:prSet/>
      <dgm:spPr/>
      <dgm:t>
        <a:bodyPr/>
        <a:lstStyle/>
        <a:p>
          <a:pPr rtl="1"/>
          <a:endParaRPr lang="ar-SA"/>
        </a:p>
      </dgm:t>
    </dgm:pt>
    <dgm:pt modelId="{5514CDE3-6C7E-4588-B698-C52CF634BF3B}">
      <dgm:prSet phldrT="[نص]"/>
      <dgm:spPr/>
      <dgm:t>
        <a:bodyPr/>
        <a:lstStyle/>
        <a:p>
          <a:pPr rtl="1"/>
          <a:r>
            <a:rPr lang="ar-SA" dirty="0" smtClean="0"/>
            <a:t>مراقبة تقدم أداء الطالب</a:t>
          </a:r>
          <a:endParaRPr lang="ar-SA" dirty="0"/>
        </a:p>
      </dgm:t>
    </dgm:pt>
    <dgm:pt modelId="{0B59D9A7-9B7E-4942-9659-E61DF6937010}" type="parTrans" cxnId="{B1F5DFCF-A09C-4E5A-BE60-8C4870BC747F}">
      <dgm:prSet/>
      <dgm:spPr/>
      <dgm:t>
        <a:bodyPr/>
        <a:lstStyle/>
        <a:p>
          <a:pPr rtl="1"/>
          <a:endParaRPr lang="ar-SA"/>
        </a:p>
      </dgm:t>
    </dgm:pt>
    <dgm:pt modelId="{669AD0F1-BA2F-4AE2-84E9-9BAFD8514D07}" type="sibTrans" cxnId="{B1F5DFCF-A09C-4E5A-BE60-8C4870BC747F}">
      <dgm:prSet/>
      <dgm:spPr/>
      <dgm:t>
        <a:bodyPr/>
        <a:lstStyle/>
        <a:p>
          <a:pPr rtl="1"/>
          <a:endParaRPr lang="ar-SA"/>
        </a:p>
      </dgm:t>
    </dgm:pt>
    <dgm:pt modelId="{8A6DDC92-62A7-4404-838D-77F8BF652D36}" type="pres">
      <dgm:prSet presAssocID="{3A59B4E4-ECF9-46DF-BDAE-2E93AEF7D2CD}" presName="cycle" presStyleCnt="0">
        <dgm:presLayoutVars>
          <dgm:dir/>
          <dgm:resizeHandles val="exact"/>
        </dgm:presLayoutVars>
      </dgm:prSet>
      <dgm:spPr/>
      <dgm:t>
        <a:bodyPr/>
        <a:lstStyle/>
        <a:p>
          <a:pPr rtl="1"/>
          <a:endParaRPr lang="ar-SA"/>
        </a:p>
      </dgm:t>
    </dgm:pt>
    <dgm:pt modelId="{2AF62F3E-73B2-42A1-963C-E4D84B647C94}" type="pres">
      <dgm:prSet presAssocID="{67356EEE-0A86-41D5-9F5B-62F1B559AD67}" presName="node" presStyleLbl="node1" presStyleIdx="0" presStyleCnt="5">
        <dgm:presLayoutVars>
          <dgm:bulletEnabled val="1"/>
        </dgm:presLayoutVars>
      </dgm:prSet>
      <dgm:spPr/>
      <dgm:t>
        <a:bodyPr/>
        <a:lstStyle/>
        <a:p>
          <a:pPr rtl="1"/>
          <a:endParaRPr lang="ar-SA"/>
        </a:p>
      </dgm:t>
    </dgm:pt>
    <dgm:pt modelId="{0297538E-4B01-4662-8B37-7167B942C265}" type="pres">
      <dgm:prSet presAssocID="{177F85F0-BA67-4D4D-9B49-C29F20A610F3}" presName="sibTrans" presStyleLbl="sibTrans2D1" presStyleIdx="0" presStyleCnt="5"/>
      <dgm:spPr/>
      <dgm:t>
        <a:bodyPr/>
        <a:lstStyle/>
        <a:p>
          <a:pPr rtl="1"/>
          <a:endParaRPr lang="ar-SA"/>
        </a:p>
      </dgm:t>
    </dgm:pt>
    <dgm:pt modelId="{C693B82C-F97D-4748-B7C1-2E111B00C27D}" type="pres">
      <dgm:prSet presAssocID="{177F85F0-BA67-4D4D-9B49-C29F20A610F3}" presName="connectorText" presStyleLbl="sibTrans2D1" presStyleIdx="0" presStyleCnt="5"/>
      <dgm:spPr/>
      <dgm:t>
        <a:bodyPr/>
        <a:lstStyle/>
        <a:p>
          <a:pPr rtl="1"/>
          <a:endParaRPr lang="ar-SA"/>
        </a:p>
      </dgm:t>
    </dgm:pt>
    <dgm:pt modelId="{A29CE15E-8D9A-4816-923A-CC6BFD5BBDDB}" type="pres">
      <dgm:prSet presAssocID="{B9835613-7057-4B0D-AB18-C267F63E3C3E}" presName="node" presStyleLbl="node1" presStyleIdx="1" presStyleCnt="5">
        <dgm:presLayoutVars>
          <dgm:bulletEnabled val="1"/>
        </dgm:presLayoutVars>
      </dgm:prSet>
      <dgm:spPr/>
      <dgm:t>
        <a:bodyPr/>
        <a:lstStyle/>
        <a:p>
          <a:pPr rtl="1"/>
          <a:endParaRPr lang="ar-SA"/>
        </a:p>
      </dgm:t>
    </dgm:pt>
    <dgm:pt modelId="{005AD66A-0893-43CA-9004-620B4037038A}" type="pres">
      <dgm:prSet presAssocID="{D86E88A1-DE6C-48B8-8D9B-3C2B48C7CB58}" presName="sibTrans" presStyleLbl="sibTrans2D1" presStyleIdx="1" presStyleCnt="5"/>
      <dgm:spPr/>
      <dgm:t>
        <a:bodyPr/>
        <a:lstStyle/>
        <a:p>
          <a:pPr rtl="1"/>
          <a:endParaRPr lang="ar-SA"/>
        </a:p>
      </dgm:t>
    </dgm:pt>
    <dgm:pt modelId="{BFF2E7F4-F239-48E4-B001-B6DFBD67FB7F}" type="pres">
      <dgm:prSet presAssocID="{D86E88A1-DE6C-48B8-8D9B-3C2B48C7CB58}" presName="connectorText" presStyleLbl="sibTrans2D1" presStyleIdx="1" presStyleCnt="5"/>
      <dgm:spPr/>
      <dgm:t>
        <a:bodyPr/>
        <a:lstStyle/>
        <a:p>
          <a:pPr rtl="1"/>
          <a:endParaRPr lang="ar-SA"/>
        </a:p>
      </dgm:t>
    </dgm:pt>
    <dgm:pt modelId="{D72B07D3-71E4-473F-9C21-FC42789E276F}" type="pres">
      <dgm:prSet presAssocID="{2BEC2D5E-CC89-4D0F-AA45-E33F07F2A300}" presName="node" presStyleLbl="node1" presStyleIdx="2" presStyleCnt="5">
        <dgm:presLayoutVars>
          <dgm:bulletEnabled val="1"/>
        </dgm:presLayoutVars>
      </dgm:prSet>
      <dgm:spPr/>
      <dgm:t>
        <a:bodyPr/>
        <a:lstStyle/>
        <a:p>
          <a:pPr rtl="1"/>
          <a:endParaRPr lang="ar-SA"/>
        </a:p>
      </dgm:t>
    </dgm:pt>
    <dgm:pt modelId="{603EF08E-AFB2-4144-8F39-467DC8E4FEEE}" type="pres">
      <dgm:prSet presAssocID="{C11F61B4-B531-4F5F-962F-D14107F0B6EC}" presName="sibTrans" presStyleLbl="sibTrans2D1" presStyleIdx="2" presStyleCnt="5"/>
      <dgm:spPr/>
      <dgm:t>
        <a:bodyPr/>
        <a:lstStyle/>
        <a:p>
          <a:pPr rtl="1"/>
          <a:endParaRPr lang="ar-SA"/>
        </a:p>
      </dgm:t>
    </dgm:pt>
    <dgm:pt modelId="{D5A4EACD-1E52-4399-98AC-C57EE4B5DAD3}" type="pres">
      <dgm:prSet presAssocID="{C11F61B4-B531-4F5F-962F-D14107F0B6EC}" presName="connectorText" presStyleLbl="sibTrans2D1" presStyleIdx="2" presStyleCnt="5"/>
      <dgm:spPr/>
      <dgm:t>
        <a:bodyPr/>
        <a:lstStyle/>
        <a:p>
          <a:pPr rtl="1"/>
          <a:endParaRPr lang="ar-SA"/>
        </a:p>
      </dgm:t>
    </dgm:pt>
    <dgm:pt modelId="{3F627F48-AD10-4A59-8F79-F6090D78B6B7}" type="pres">
      <dgm:prSet presAssocID="{03DF6A07-73B4-4003-A9AF-5A264B3B87B7}" presName="node" presStyleLbl="node1" presStyleIdx="3" presStyleCnt="5">
        <dgm:presLayoutVars>
          <dgm:bulletEnabled val="1"/>
        </dgm:presLayoutVars>
      </dgm:prSet>
      <dgm:spPr/>
      <dgm:t>
        <a:bodyPr/>
        <a:lstStyle/>
        <a:p>
          <a:pPr rtl="1"/>
          <a:endParaRPr lang="ar-SA"/>
        </a:p>
      </dgm:t>
    </dgm:pt>
    <dgm:pt modelId="{04EB1324-32EC-4243-9693-3F98707DF794}" type="pres">
      <dgm:prSet presAssocID="{0A6FF707-FBD0-4022-A0BF-8A6E8B0D4345}" presName="sibTrans" presStyleLbl="sibTrans2D1" presStyleIdx="3" presStyleCnt="5"/>
      <dgm:spPr/>
      <dgm:t>
        <a:bodyPr/>
        <a:lstStyle/>
        <a:p>
          <a:pPr rtl="1"/>
          <a:endParaRPr lang="ar-SA"/>
        </a:p>
      </dgm:t>
    </dgm:pt>
    <dgm:pt modelId="{6F9A4DC7-F95C-461E-823B-80D5F7C85C00}" type="pres">
      <dgm:prSet presAssocID="{0A6FF707-FBD0-4022-A0BF-8A6E8B0D4345}" presName="connectorText" presStyleLbl="sibTrans2D1" presStyleIdx="3" presStyleCnt="5"/>
      <dgm:spPr/>
      <dgm:t>
        <a:bodyPr/>
        <a:lstStyle/>
        <a:p>
          <a:pPr rtl="1"/>
          <a:endParaRPr lang="ar-SA"/>
        </a:p>
      </dgm:t>
    </dgm:pt>
    <dgm:pt modelId="{C297EFC8-695D-43EB-8EC2-59F87D5C026A}" type="pres">
      <dgm:prSet presAssocID="{5514CDE3-6C7E-4588-B698-C52CF634BF3B}" presName="node" presStyleLbl="node1" presStyleIdx="4" presStyleCnt="5">
        <dgm:presLayoutVars>
          <dgm:bulletEnabled val="1"/>
        </dgm:presLayoutVars>
      </dgm:prSet>
      <dgm:spPr/>
      <dgm:t>
        <a:bodyPr/>
        <a:lstStyle/>
        <a:p>
          <a:pPr rtl="1"/>
          <a:endParaRPr lang="ar-SA"/>
        </a:p>
      </dgm:t>
    </dgm:pt>
    <dgm:pt modelId="{720CF02A-0EC3-4D39-A80B-97EC231C8050}" type="pres">
      <dgm:prSet presAssocID="{669AD0F1-BA2F-4AE2-84E9-9BAFD8514D07}" presName="sibTrans" presStyleLbl="sibTrans2D1" presStyleIdx="4" presStyleCnt="5"/>
      <dgm:spPr/>
      <dgm:t>
        <a:bodyPr/>
        <a:lstStyle/>
        <a:p>
          <a:pPr rtl="1"/>
          <a:endParaRPr lang="ar-SA"/>
        </a:p>
      </dgm:t>
    </dgm:pt>
    <dgm:pt modelId="{D8085729-28DB-4142-A179-3F83A9E4BF73}" type="pres">
      <dgm:prSet presAssocID="{669AD0F1-BA2F-4AE2-84E9-9BAFD8514D07}" presName="connectorText" presStyleLbl="sibTrans2D1" presStyleIdx="4" presStyleCnt="5"/>
      <dgm:spPr/>
      <dgm:t>
        <a:bodyPr/>
        <a:lstStyle/>
        <a:p>
          <a:pPr rtl="1"/>
          <a:endParaRPr lang="ar-SA"/>
        </a:p>
      </dgm:t>
    </dgm:pt>
  </dgm:ptLst>
  <dgm:cxnLst>
    <dgm:cxn modelId="{DDEE34E8-0DAB-4CAE-B5AA-F158E6704F49}" type="presOf" srcId="{D86E88A1-DE6C-48B8-8D9B-3C2B48C7CB58}" destId="{BFF2E7F4-F239-48E4-B001-B6DFBD67FB7F}" srcOrd="1" destOrd="0" presId="urn:microsoft.com/office/officeart/2005/8/layout/cycle2"/>
    <dgm:cxn modelId="{95BEAAAB-7DB6-44E5-A9FC-681637666153}" type="presOf" srcId="{2BEC2D5E-CC89-4D0F-AA45-E33F07F2A300}" destId="{D72B07D3-71E4-473F-9C21-FC42789E276F}" srcOrd="0" destOrd="0" presId="urn:microsoft.com/office/officeart/2005/8/layout/cycle2"/>
    <dgm:cxn modelId="{3216102C-3B7E-4C1E-ABA5-BD97F94A7F09}" type="presOf" srcId="{177F85F0-BA67-4D4D-9B49-C29F20A610F3}" destId="{C693B82C-F97D-4748-B7C1-2E111B00C27D}" srcOrd="1" destOrd="0" presId="urn:microsoft.com/office/officeart/2005/8/layout/cycle2"/>
    <dgm:cxn modelId="{9A101DC4-06B3-453C-9FC7-E008DC5183E6}" type="presOf" srcId="{669AD0F1-BA2F-4AE2-84E9-9BAFD8514D07}" destId="{720CF02A-0EC3-4D39-A80B-97EC231C8050}" srcOrd="0" destOrd="0" presId="urn:microsoft.com/office/officeart/2005/8/layout/cycle2"/>
    <dgm:cxn modelId="{94C812A6-3A47-42CE-B090-8463C8198DB5}" srcId="{3A59B4E4-ECF9-46DF-BDAE-2E93AEF7D2CD}" destId="{B9835613-7057-4B0D-AB18-C267F63E3C3E}" srcOrd="1" destOrd="0" parTransId="{530CBDA9-292D-4086-96CF-EF96E6C6D0DE}" sibTransId="{D86E88A1-DE6C-48B8-8D9B-3C2B48C7CB58}"/>
    <dgm:cxn modelId="{96972096-F8FF-437B-BAA1-9F26D6A01D0A}" type="presOf" srcId="{0A6FF707-FBD0-4022-A0BF-8A6E8B0D4345}" destId="{6F9A4DC7-F95C-461E-823B-80D5F7C85C00}" srcOrd="1" destOrd="0" presId="urn:microsoft.com/office/officeart/2005/8/layout/cycle2"/>
    <dgm:cxn modelId="{FBE0858B-D523-424B-B5D9-B95D48780238}" type="presOf" srcId="{C11F61B4-B531-4F5F-962F-D14107F0B6EC}" destId="{603EF08E-AFB2-4144-8F39-467DC8E4FEEE}" srcOrd="0" destOrd="0" presId="urn:microsoft.com/office/officeart/2005/8/layout/cycle2"/>
    <dgm:cxn modelId="{B1F5DFCF-A09C-4E5A-BE60-8C4870BC747F}" srcId="{3A59B4E4-ECF9-46DF-BDAE-2E93AEF7D2CD}" destId="{5514CDE3-6C7E-4588-B698-C52CF634BF3B}" srcOrd="4" destOrd="0" parTransId="{0B59D9A7-9B7E-4942-9659-E61DF6937010}" sibTransId="{669AD0F1-BA2F-4AE2-84E9-9BAFD8514D07}"/>
    <dgm:cxn modelId="{C45F43B0-88CE-4E20-BD1B-F27470F1005D}" type="presOf" srcId="{0A6FF707-FBD0-4022-A0BF-8A6E8B0D4345}" destId="{04EB1324-32EC-4243-9693-3F98707DF794}" srcOrd="0" destOrd="0" presId="urn:microsoft.com/office/officeart/2005/8/layout/cycle2"/>
    <dgm:cxn modelId="{050B78D2-E8E3-485E-B468-7034846C72C8}" type="presOf" srcId="{177F85F0-BA67-4D4D-9B49-C29F20A610F3}" destId="{0297538E-4B01-4662-8B37-7167B942C265}" srcOrd="0" destOrd="0" presId="urn:microsoft.com/office/officeart/2005/8/layout/cycle2"/>
    <dgm:cxn modelId="{388A70B5-F08B-42CF-882C-EFF2BD8B6C11}" srcId="{3A59B4E4-ECF9-46DF-BDAE-2E93AEF7D2CD}" destId="{67356EEE-0A86-41D5-9F5B-62F1B559AD67}" srcOrd="0" destOrd="0" parTransId="{D6B4A7E7-35A4-4286-95F8-06669BF2C3E4}" sibTransId="{177F85F0-BA67-4D4D-9B49-C29F20A610F3}"/>
    <dgm:cxn modelId="{8739CBD0-E211-426B-8AF9-0F05E6648C4B}" type="presOf" srcId="{B9835613-7057-4B0D-AB18-C267F63E3C3E}" destId="{A29CE15E-8D9A-4816-923A-CC6BFD5BBDDB}" srcOrd="0" destOrd="0" presId="urn:microsoft.com/office/officeart/2005/8/layout/cycle2"/>
    <dgm:cxn modelId="{8A812F13-9AD9-456F-AAD7-C23141FB9553}" srcId="{3A59B4E4-ECF9-46DF-BDAE-2E93AEF7D2CD}" destId="{03DF6A07-73B4-4003-A9AF-5A264B3B87B7}" srcOrd="3" destOrd="0" parTransId="{3E4C4923-28DC-4578-A974-855175E684C7}" sibTransId="{0A6FF707-FBD0-4022-A0BF-8A6E8B0D4345}"/>
    <dgm:cxn modelId="{538B7F2B-2C40-4D14-BC51-293DC9F0E911}" srcId="{3A59B4E4-ECF9-46DF-BDAE-2E93AEF7D2CD}" destId="{2BEC2D5E-CC89-4D0F-AA45-E33F07F2A300}" srcOrd="2" destOrd="0" parTransId="{E552C211-C727-4CE0-AA44-E3FAFEA80A58}" sibTransId="{C11F61B4-B531-4F5F-962F-D14107F0B6EC}"/>
    <dgm:cxn modelId="{51B1B218-014D-4900-A0CA-9E9FFAEEE6F6}" type="presOf" srcId="{669AD0F1-BA2F-4AE2-84E9-9BAFD8514D07}" destId="{D8085729-28DB-4142-A179-3F83A9E4BF73}" srcOrd="1" destOrd="0" presId="urn:microsoft.com/office/officeart/2005/8/layout/cycle2"/>
    <dgm:cxn modelId="{AA7AABD5-C511-447F-A428-05B2515AE60D}" type="presOf" srcId="{D86E88A1-DE6C-48B8-8D9B-3C2B48C7CB58}" destId="{005AD66A-0893-43CA-9004-620B4037038A}" srcOrd="0" destOrd="0" presId="urn:microsoft.com/office/officeart/2005/8/layout/cycle2"/>
    <dgm:cxn modelId="{6798E490-9F70-4110-A059-CEC73CBECEB5}" type="presOf" srcId="{3A59B4E4-ECF9-46DF-BDAE-2E93AEF7D2CD}" destId="{8A6DDC92-62A7-4404-838D-77F8BF652D36}" srcOrd="0" destOrd="0" presId="urn:microsoft.com/office/officeart/2005/8/layout/cycle2"/>
    <dgm:cxn modelId="{C913400E-4A83-42C9-B1AF-612950814BC8}" type="presOf" srcId="{03DF6A07-73B4-4003-A9AF-5A264B3B87B7}" destId="{3F627F48-AD10-4A59-8F79-F6090D78B6B7}" srcOrd="0" destOrd="0" presId="urn:microsoft.com/office/officeart/2005/8/layout/cycle2"/>
    <dgm:cxn modelId="{1CDB220A-D8AB-4FB3-9812-8178EDEF896F}" type="presOf" srcId="{C11F61B4-B531-4F5F-962F-D14107F0B6EC}" destId="{D5A4EACD-1E52-4399-98AC-C57EE4B5DAD3}" srcOrd="1" destOrd="0" presId="urn:microsoft.com/office/officeart/2005/8/layout/cycle2"/>
    <dgm:cxn modelId="{ABC91F68-B50C-45F8-80FD-BFBCF0CD4510}" type="presOf" srcId="{67356EEE-0A86-41D5-9F5B-62F1B559AD67}" destId="{2AF62F3E-73B2-42A1-963C-E4D84B647C94}" srcOrd="0" destOrd="0" presId="urn:microsoft.com/office/officeart/2005/8/layout/cycle2"/>
    <dgm:cxn modelId="{CB399666-AF3F-483C-B177-41C725ECBE69}" type="presOf" srcId="{5514CDE3-6C7E-4588-B698-C52CF634BF3B}" destId="{C297EFC8-695D-43EB-8EC2-59F87D5C026A}" srcOrd="0" destOrd="0" presId="urn:microsoft.com/office/officeart/2005/8/layout/cycle2"/>
    <dgm:cxn modelId="{E539D448-8264-4380-9045-F6BD9D3EE012}" type="presParOf" srcId="{8A6DDC92-62A7-4404-838D-77F8BF652D36}" destId="{2AF62F3E-73B2-42A1-963C-E4D84B647C94}" srcOrd="0" destOrd="0" presId="urn:microsoft.com/office/officeart/2005/8/layout/cycle2"/>
    <dgm:cxn modelId="{F6C69EA4-A3B1-42A1-92D6-05A61CC805CD}" type="presParOf" srcId="{8A6DDC92-62A7-4404-838D-77F8BF652D36}" destId="{0297538E-4B01-4662-8B37-7167B942C265}" srcOrd="1" destOrd="0" presId="urn:microsoft.com/office/officeart/2005/8/layout/cycle2"/>
    <dgm:cxn modelId="{728AB793-8B44-46AD-8324-7FCDF3975661}" type="presParOf" srcId="{0297538E-4B01-4662-8B37-7167B942C265}" destId="{C693B82C-F97D-4748-B7C1-2E111B00C27D}" srcOrd="0" destOrd="0" presId="urn:microsoft.com/office/officeart/2005/8/layout/cycle2"/>
    <dgm:cxn modelId="{1053AB9D-5F64-413D-AFA2-C828DE0EAD63}" type="presParOf" srcId="{8A6DDC92-62A7-4404-838D-77F8BF652D36}" destId="{A29CE15E-8D9A-4816-923A-CC6BFD5BBDDB}" srcOrd="2" destOrd="0" presId="urn:microsoft.com/office/officeart/2005/8/layout/cycle2"/>
    <dgm:cxn modelId="{26906534-42A4-443B-BE83-D1970804F1C0}" type="presParOf" srcId="{8A6DDC92-62A7-4404-838D-77F8BF652D36}" destId="{005AD66A-0893-43CA-9004-620B4037038A}" srcOrd="3" destOrd="0" presId="urn:microsoft.com/office/officeart/2005/8/layout/cycle2"/>
    <dgm:cxn modelId="{A0C92803-A912-472E-81E3-C99BF88C92DB}" type="presParOf" srcId="{005AD66A-0893-43CA-9004-620B4037038A}" destId="{BFF2E7F4-F239-48E4-B001-B6DFBD67FB7F}" srcOrd="0" destOrd="0" presId="urn:microsoft.com/office/officeart/2005/8/layout/cycle2"/>
    <dgm:cxn modelId="{0F7E6406-6806-4D3C-A130-ECA07C91EC65}" type="presParOf" srcId="{8A6DDC92-62A7-4404-838D-77F8BF652D36}" destId="{D72B07D3-71E4-473F-9C21-FC42789E276F}" srcOrd="4" destOrd="0" presId="urn:microsoft.com/office/officeart/2005/8/layout/cycle2"/>
    <dgm:cxn modelId="{D9E6B2A2-6687-4AA1-AD43-A3BD4B17D108}" type="presParOf" srcId="{8A6DDC92-62A7-4404-838D-77F8BF652D36}" destId="{603EF08E-AFB2-4144-8F39-467DC8E4FEEE}" srcOrd="5" destOrd="0" presId="urn:microsoft.com/office/officeart/2005/8/layout/cycle2"/>
    <dgm:cxn modelId="{CC5A59AD-60B3-4722-9787-971B586E32B7}" type="presParOf" srcId="{603EF08E-AFB2-4144-8F39-467DC8E4FEEE}" destId="{D5A4EACD-1E52-4399-98AC-C57EE4B5DAD3}" srcOrd="0" destOrd="0" presId="urn:microsoft.com/office/officeart/2005/8/layout/cycle2"/>
    <dgm:cxn modelId="{1FF903B0-864F-4FB1-BB3E-C984FE766F15}" type="presParOf" srcId="{8A6DDC92-62A7-4404-838D-77F8BF652D36}" destId="{3F627F48-AD10-4A59-8F79-F6090D78B6B7}" srcOrd="6" destOrd="0" presId="urn:microsoft.com/office/officeart/2005/8/layout/cycle2"/>
    <dgm:cxn modelId="{E0126EA4-0FE7-4D81-94B8-34F7EDFA2952}" type="presParOf" srcId="{8A6DDC92-62A7-4404-838D-77F8BF652D36}" destId="{04EB1324-32EC-4243-9693-3F98707DF794}" srcOrd="7" destOrd="0" presId="urn:microsoft.com/office/officeart/2005/8/layout/cycle2"/>
    <dgm:cxn modelId="{034C4D63-7733-461A-88A8-5E563E9FA68D}" type="presParOf" srcId="{04EB1324-32EC-4243-9693-3F98707DF794}" destId="{6F9A4DC7-F95C-461E-823B-80D5F7C85C00}" srcOrd="0" destOrd="0" presId="urn:microsoft.com/office/officeart/2005/8/layout/cycle2"/>
    <dgm:cxn modelId="{9A9F3F06-421E-4CC9-A925-D749ED11F20F}" type="presParOf" srcId="{8A6DDC92-62A7-4404-838D-77F8BF652D36}" destId="{C297EFC8-695D-43EB-8EC2-59F87D5C026A}" srcOrd="8" destOrd="0" presId="urn:microsoft.com/office/officeart/2005/8/layout/cycle2"/>
    <dgm:cxn modelId="{4D429014-94C4-46CE-98D8-4DE436D8E1AA}" type="presParOf" srcId="{8A6DDC92-62A7-4404-838D-77F8BF652D36}" destId="{720CF02A-0EC3-4D39-A80B-97EC231C8050}" srcOrd="9" destOrd="0" presId="urn:microsoft.com/office/officeart/2005/8/layout/cycle2"/>
    <dgm:cxn modelId="{5279366F-28A5-4C2E-8DD0-326CA1EC8058}" type="presParOf" srcId="{720CF02A-0EC3-4D39-A80B-97EC231C8050}" destId="{D8085729-28DB-4142-A179-3F83A9E4BF7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5C8414-F5EF-429B-9ABB-367C592AB03F}" type="doc">
      <dgm:prSet loTypeId="urn:microsoft.com/office/officeart/2005/8/layout/radial6" loCatId="cycle" qsTypeId="urn:microsoft.com/office/officeart/2005/8/quickstyle/3d2" qsCatId="3D" csTypeId="urn:microsoft.com/office/officeart/2005/8/colors/colorful2" csCatId="colorful" phldr="1"/>
      <dgm:spPr/>
      <dgm:t>
        <a:bodyPr/>
        <a:lstStyle/>
        <a:p>
          <a:pPr rtl="1"/>
          <a:endParaRPr lang="ar-SA"/>
        </a:p>
      </dgm:t>
    </dgm:pt>
    <dgm:pt modelId="{F77566F5-5640-4784-8F37-3F03D2E5DB6C}">
      <dgm:prSet phldrT="[نص]"/>
      <dgm:spPr/>
      <dgm:t>
        <a:bodyPr/>
        <a:lstStyle/>
        <a:p>
          <a:pPr rtl="1"/>
          <a:r>
            <a:rPr lang="ar-SA" b="1" dirty="0" smtClean="0"/>
            <a:t>التقييم الاولي</a:t>
          </a:r>
        </a:p>
        <a:p>
          <a:pPr rtl="1"/>
          <a:r>
            <a:rPr lang="ar-SA" b="1" dirty="0" smtClean="0"/>
            <a:t>من أهدافه التعرف والتصنيف وتحديد الاهلية.</a:t>
          </a:r>
          <a:endParaRPr lang="ar-SA" b="1" dirty="0"/>
        </a:p>
      </dgm:t>
    </dgm:pt>
    <dgm:pt modelId="{A07B16EC-0AF1-46B4-AA93-1F6C6F8F9A96}" type="parTrans" cxnId="{5B873682-9DDB-44B2-B94D-8A350326976E}">
      <dgm:prSet/>
      <dgm:spPr/>
      <dgm:t>
        <a:bodyPr/>
        <a:lstStyle/>
        <a:p>
          <a:pPr rtl="1"/>
          <a:endParaRPr lang="ar-SA"/>
        </a:p>
      </dgm:t>
    </dgm:pt>
    <dgm:pt modelId="{07C37419-365A-4992-9416-6D91E2AE2144}" type="sibTrans" cxnId="{5B873682-9DDB-44B2-B94D-8A350326976E}">
      <dgm:prSet/>
      <dgm:spPr/>
      <dgm:t>
        <a:bodyPr/>
        <a:lstStyle/>
        <a:p>
          <a:pPr rtl="1"/>
          <a:endParaRPr lang="ar-SA"/>
        </a:p>
      </dgm:t>
    </dgm:pt>
    <dgm:pt modelId="{DA2EEA48-A979-4AED-B5B0-1ED847124CD8}">
      <dgm:prSet phldrT="[نص]"/>
      <dgm:spPr/>
      <dgm:t>
        <a:bodyPr/>
        <a:lstStyle/>
        <a:p>
          <a:pPr rtl="1"/>
          <a:r>
            <a:rPr lang="ar-SA" dirty="0" smtClean="0"/>
            <a:t>مقاييس رسمية</a:t>
          </a:r>
          <a:endParaRPr lang="ar-SA" dirty="0"/>
        </a:p>
      </dgm:t>
    </dgm:pt>
    <dgm:pt modelId="{FD15720F-83D9-4922-B69C-81E2C8B9ACEF}" type="parTrans" cxnId="{9B0320E6-00D4-4286-AE2F-5C21D3A19306}">
      <dgm:prSet/>
      <dgm:spPr/>
      <dgm:t>
        <a:bodyPr/>
        <a:lstStyle/>
        <a:p>
          <a:pPr rtl="1"/>
          <a:endParaRPr lang="ar-SA"/>
        </a:p>
      </dgm:t>
    </dgm:pt>
    <dgm:pt modelId="{E4399113-5A6D-4FE2-B6B5-286CE3BB4805}" type="sibTrans" cxnId="{9B0320E6-00D4-4286-AE2F-5C21D3A19306}">
      <dgm:prSet/>
      <dgm:spPr/>
      <dgm:t>
        <a:bodyPr/>
        <a:lstStyle/>
        <a:p>
          <a:pPr rtl="1"/>
          <a:endParaRPr lang="ar-SA"/>
        </a:p>
      </dgm:t>
    </dgm:pt>
    <dgm:pt modelId="{3827945F-C5CF-45EA-B601-80B00BC2092A}">
      <dgm:prSet phldrT="[نص]"/>
      <dgm:spPr/>
      <dgm:t>
        <a:bodyPr/>
        <a:lstStyle/>
        <a:p>
          <a:pPr rtl="1"/>
          <a:r>
            <a:rPr lang="ar-SA" dirty="0" err="1" smtClean="0"/>
            <a:t>اجراءات</a:t>
          </a:r>
          <a:r>
            <a:rPr lang="ar-SA" dirty="0" smtClean="0"/>
            <a:t> غير رسمية</a:t>
          </a:r>
          <a:endParaRPr lang="ar-SA" dirty="0"/>
        </a:p>
      </dgm:t>
    </dgm:pt>
    <dgm:pt modelId="{1487E9E5-1F57-4F79-BD3D-B44FCFF1A15B}" type="parTrans" cxnId="{DC791E70-DC02-4C02-ADCD-37B35828E5C7}">
      <dgm:prSet/>
      <dgm:spPr/>
      <dgm:t>
        <a:bodyPr/>
        <a:lstStyle/>
        <a:p>
          <a:pPr rtl="1"/>
          <a:endParaRPr lang="ar-SA"/>
        </a:p>
      </dgm:t>
    </dgm:pt>
    <dgm:pt modelId="{FC1F4B0A-7728-4A03-B586-572040953FE4}" type="sibTrans" cxnId="{DC791E70-DC02-4C02-ADCD-37B35828E5C7}">
      <dgm:prSet/>
      <dgm:spPr/>
      <dgm:t>
        <a:bodyPr/>
        <a:lstStyle/>
        <a:p>
          <a:pPr rtl="1"/>
          <a:endParaRPr lang="ar-SA"/>
        </a:p>
      </dgm:t>
    </dgm:pt>
    <dgm:pt modelId="{CE0ED521-004D-4493-B899-545FA6D53CBF}">
      <dgm:prSet phldrT="[نص]"/>
      <dgm:spPr/>
      <dgm:t>
        <a:bodyPr/>
        <a:lstStyle/>
        <a:p>
          <a:pPr rtl="1"/>
          <a:r>
            <a:rPr lang="ar-SA" dirty="0" smtClean="0"/>
            <a:t>فحوص جسمية</a:t>
          </a:r>
          <a:endParaRPr lang="ar-SA" dirty="0"/>
        </a:p>
      </dgm:t>
    </dgm:pt>
    <dgm:pt modelId="{C05EFC79-CE0B-497E-8DF3-885283CF0348}" type="parTrans" cxnId="{0C36A368-6895-4A33-A16F-FB2A92DAB124}">
      <dgm:prSet/>
      <dgm:spPr/>
      <dgm:t>
        <a:bodyPr/>
        <a:lstStyle/>
        <a:p>
          <a:pPr rtl="1"/>
          <a:endParaRPr lang="ar-SA"/>
        </a:p>
      </dgm:t>
    </dgm:pt>
    <dgm:pt modelId="{DD90D8FF-EDF3-4591-94ED-6EE18895D4E5}" type="sibTrans" cxnId="{0C36A368-6895-4A33-A16F-FB2A92DAB124}">
      <dgm:prSet/>
      <dgm:spPr/>
      <dgm:t>
        <a:bodyPr/>
        <a:lstStyle/>
        <a:p>
          <a:pPr rtl="1"/>
          <a:endParaRPr lang="ar-SA"/>
        </a:p>
      </dgm:t>
    </dgm:pt>
    <dgm:pt modelId="{ECB773FC-F9D3-434D-AAEE-EE38D1B2C197}" type="pres">
      <dgm:prSet presAssocID="{625C8414-F5EF-429B-9ABB-367C592AB03F}" presName="Name0" presStyleCnt="0">
        <dgm:presLayoutVars>
          <dgm:chMax val="1"/>
          <dgm:dir/>
          <dgm:animLvl val="ctr"/>
          <dgm:resizeHandles val="exact"/>
        </dgm:presLayoutVars>
      </dgm:prSet>
      <dgm:spPr/>
      <dgm:t>
        <a:bodyPr/>
        <a:lstStyle/>
        <a:p>
          <a:pPr rtl="1"/>
          <a:endParaRPr lang="ar-SA"/>
        </a:p>
      </dgm:t>
    </dgm:pt>
    <dgm:pt modelId="{DB012A3E-DF24-4938-8DE3-1C7D9698315C}" type="pres">
      <dgm:prSet presAssocID="{F77566F5-5640-4784-8F37-3F03D2E5DB6C}" presName="centerShape" presStyleLbl="node0" presStyleIdx="0" presStyleCnt="1" custScaleX="119525"/>
      <dgm:spPr/>
      <dgm:t>
        <a:bodyPr/>
        <a:lstStyle/>
        <a:p>
          <a:pPr rtl="1"/>
          <a:endParaRPr lang="ar-SA"/>
        </a:p>
      </dgm:t>
    </dgm:pt>
    <dgm:pt modelId="{73AE86DF-5FCA-402E-B1FD-50B73100AB1F}" type="pres">
      <dgm:prSet presAssocID="{DA2EEA48-A979-4AED-B5B0-1ED847124CD8}" presName="node" presStyleLbl="node1" presStyleIdx="0" presStyleCnt="3">
        <dgm:presLayoutVars>
          <dgm:bulletEnabled val="1"/>
        </dgm:presLayoutVars>
      </dgm:prSet>
      <dgm:spPr/>
      <dgm:t>
        <a:bodyPr/>
        <a:lstStyle/>
        <a:p>
          <a:pPr rtl="1"/>
          <a:endParaRPr lang="ar-SA"/>
        </a:p>
      </dgm:t>
    </dgm:pt>
    <dgm:pt modelId="{E23A4061-A475-4ACF-B254-DEDA53938731}" type="pres">
      <dgm:prSet presAssocID="{DA2EEA48-A979-4AED-B5B0-1ED847124CD8}" presName="dummy" presStyleCnt="0"/>
      <dgm:spPr/>
    </dgm:pt>
    <dgm:pt modelId="{E8754CE5-2EB3-4095-A82C-463911BD6EDB}" type="pres">
      <dgm:prSet presAssocID="{E4399113-5A6D-4FE2-B6B5-286CE3BB4805}" presName="sibTrans" presStyleLbl="sibTrans2D1" presStyleIdx="0" presStyleCnt="3"/>
      <dgm:spPr/>
      <dgm:t>
        <a:bodyPr/>
        <a:lstStyle/>
        <a:p>
          <a:pPr rtl="1"/>
          <a:endParaRPr lang="ar-SA"/>
        </a:p>
      </dgm:t>
    </dgm:pt>
    <dgm:pt modelId="{12AAB7E7-BBA3-4B2C-8EDE-7930C6C9261A}" type="pres">
      <dgm:prSet presAssocID="{3827945F-C5CF-45EA-B601-80B00BC2092A}" presName="node" presStyleLbl="node1" presStyleIdx="1" presStyleCnt="3">
        <dgm:presLayoutVars>
          <dgm:bulletEnabled val="1"/>
        </dgm:presLayoutVars>
      </dgm:prSet>
      <dgm:spPr/>
      <dgm:t>
        <a:bodyPr/>
        <a:lstStyle/>
        <a:p>
          <a:pPr rtl="1"/>
          <a:endParaRPr lang="ar-SA"/>
        </a:p>
      </dgm:t>
    </dgm:pt>
    <dgm:pt modelId="{9DED8CAD-20FB-4503-9F26-DD11DDEFC27D}" type="pres">
      <dgm:prSet presAssocID="{3827945F-C5CF-45EA-B601-80B00BC2092A}" presName="dummy" presStyleCnt="0"/>
      <dgm:spPr/>
    </dgm:pt>
    <dgm:pt modelId="{E751A7E6-C2C1-43D5-9956-2F373695D725}" type="pres">
      <dgm:prSet presAssocID="{FC1F4B0A-7728-4A03-B586-572040953FE4}" presName="sibTrans" presStyleLbl="sibTrans2D1" presStyleIdx="1" presStyleCnt="3"/>
      <dgm:spPr/>
      <dgm:t>
        <a:bodyPr/>
        <a:lstStyle/>
        <a:p>
          <a:pPr rtl="1"/>
          <a:endParaRPr lang="ar-SA"/>
        </a:p>
      </dgm:t>
    </dgm:pt>
    <dgm:pt modelId="{20E4DA72-6A49-4644-B1F1-357CB5440598}" type="pres">
      <dgm:prSet presAssocID="{CE0ED521-004D-4493-B899-545FA6D53CBF}" presName="node" presStyleLbl="node1" presStyleIdx="2" presStyleCnt="3">
        <dgm:presLayoutVars>
          <dgm:bulletEnabled val="1"/>
        </dgm:presLayoutVars>
      </dgm:prSet>
      <dgm:spPr/>
      <dgm:t>
        <a:bodyPr/>
        <a:lstStyle/>
        <a:p>
          <a:pPr rtl="1"/>
          <a:endParaRPr lang="ar-SA"/>
        </a:p>
      </dgm:t>
    </dgm:pt>
    <dgm:pt modelId="{64E4E5F8-9897-48CA-A963-0077576195BC}" type="pres">
      <dgm:prSet presAssocID="{CE0ED521-004D-4493-B899-545FA6D53CBF}" presName="dummy" presStyleCnt="0"/>
      <dgm:spPr/>
    </dgm:pt>
    <dgm:pt modelId="{C9963AA2-28DB-4C76-A26F-E2E5358843EF}" type="pres">
      <dgm:prSet presAssocID="{DD90D8FF-EDF3-4591-94ED-6EE18895D4E5}" presName="sibTrans" presStyleLbl="sibTrans2D1" presStyleIdx="2" presStyleCnt="3"/>
      <dgm:spPr/>
      <dgm:t>
        <a:bodyPr/>
        <a:lstStyle/>
        <a:p>
          <a:pPr rtl="1"/>
          <a:endParaRPr lang="ar-SA"/>
        </a:p>
      </dgm:t>
    </dgm:pt>
  </dgm:ptLst>
  <dgm:cxnLst>
    <dgm:cxn modelId="{A4F4E210-AA65-4D43-BA05-74B0FF86274E}" type="presOf" srcId="{DA2EEA48-A979-4AED-B5B0-1ED847124CD8}" destId="{73AE86DF-5FCA-402E-B1FD-50B73100AB1F}" srcOrd="0" destOrd="0" presId="urn:microsoft.com/office/officeart/2005/8/layout/radial6"/>
    <dgm:cxn modelId="{5B873682-9DDB-44B2-B94D-8A350326976E}" srcId="{625C8414-F5EF-429B-9ABB-367C592AB03F}" destId="{F77566F5-5640-4784-8F37-3F03D2E5DB6C}" srcOrd="0" destOrd="0" parTransId="{A07B16EC-0AF1-46B4-AA93-1F6C6F8F9A96}" sibTransId="{07C37419-365A-4992-9416-6D91E2AE2144}"/>
    <dgm:cxn modelId="{8C1BAEFC-3BF9-40EC-AFA8-18338AD47471}" type="presOf" srcId="{E4399113-5A6D-4FE2-B6B5-286CE3BB4805}" destId="{E8754CE5-2EB3-4095-A82C-463911BD6EDB}" srcOrd="0" destOrd="0" presId="urn:microsoft.com/office/officeart/2005/8/layout/radial6"/>
    <dgm:cxn modelId="{9B0320E6-00D4-4286-AE2F-5C21D3A19306}" srcId="{F77566F5-5640-4784-8F37-3F03D2E5DB6C}" destId="{DA2EEA48-A979-4AED-B5B0-1ED847124CD8}" srcOrd="0" destOrd="0" parTransId="{FD15720F-83D9-4922-B69C-81E2C8B9ACEF}" sibTransId="{E4399113-5A6D-4FE2-B6B5-286CE3BB4805}"/>
    <dgm:cxn modelId="{15DB53A1-5731-4E11-9C7B-C5E57CA174D3}" type="presOf" srcId="{625C8414-F5EF-429B-9ABB-367C592AB03F}" destId="{ECB773FC-F9D3-434D-AAEE-EE38D1B2C197}" srcOrd="0" destOrd="0" presId="urn:microsoft.com/office/officeart/2005/8/layout/radial6"/>
    <dgm:cxn modelId="{DC791E70-DC02-4C02-ADCD-37B35828E5C7}" srcId="{F77566F5-5640-4784-8F37-3F03D2E5DB6C}" destId="{3827945F-C5CF-45EA-B601-80B00BC2092A}" srcOrd="1" destOrd="0" parTransId="{1487E9E5-1F57-4F79-BD3D-B44FCFF1A15B}" sibTransId="{FC1F4B0A-7728-4A03-B586-572040953FE4}"/>
    <dgm:cxn modelId="{183ADC7B-11D5-427B-830F-110913BD3B59}" type="presOf" srcId="{FC1F4B0A-7728-4A03-B586-572040953FE4}" destId="{E751A7E6-C2C1-43D5-9956-2F373695D725}" srcOrd="0" destOrd="0" presId="urn:microsoft.com/office/officeart/2005/8/layout/radial6"/>
    <dgm:cxn modelId="{0C36A368-6895-4A33-A16F-FB2A92DAB124}" srcId="{F77566F5-5640-4784-8F37-3F03D2E5DB6C}" destId="{CE0ED521-004D-4493-B899-545FA6D53CBF}" srcOrd="2" destOrd="0" parTransId="{C05EFC79-CE0B-497E-8DF3-885283CF0348}" sibTransId="{DD90D8FF-EDF3-4591-94ED-6EE18895D4E5}"/>
    <dgm:cxn modelId="{C0782E3A-9240-4D1F-AA4B-D3A3491E9BD0}" type="presOf" srcId="{CE0ED521-004D-4493-B899-545FA6D53CBF}" destId="{20E4DA72-6A49-4644-B1F1-357CB5440598}" srcOrd="0" destOrd="0" presId="urn:microsoft.com/office/officeart/2005/8/layout/radial6"/>
    <dgm:cxn modelId="{CCBC2653-5B03-4F77-8401-4E0B93D3FD20}" type="presOf" srcId="{DD90D8FF-EDF3-4591-94ED-6EE18895D4E5}" destId="{C9963AA2-28DB-4C76-A26F-E2E5358843EF}" srcOrd="0" destOrd="0" presId="urn:microsoft.com/office/officeart/2005/8/layout/radial6"/>
    <dgm:cxn modelId="{B547EDD0-BDDF-4D0C-AA1C-7CD538D46342}" type="presOf" srcId="{3827945F-C5CF-45EA-B601-80B00BC2092A}" destId="{12AAB7E7-BBA3-4B2C-8EDE-7930C6C9261A}" srcOrd="0" destOrd="0" presId="urn:microsoft.com/office/officeart/2005/8/layout/radial6"/>
    <dgm:cxn modelId="{AFFF68C2-30F5-46B9-A3E7-ACB97EC24CF1}" type="presOf" srcId="{F77566F5-5640-4784-8F37-3F03D2E5DB6C}" destId="{DB012A3E-DF24-4938-8DE3-1C7D9698315C}" srcOrd="0" destOrd="0" presId="urn:microsoft.com/office/officeart/2005/8/layout/radial6"/>
    <dgm:cxn modelId="{C6FE0F2D-DE67-4FE8-8500-967B8689C969}" type="presParOf" srcId="{ECB773FC-F9D3-434D-AAEE-EE38D1B2C197}" destId="{DB012A3E-DF24-4938-8DE3-1C7D9698315C}" srcOrd="0" destOrd="0" presId="urn:microsoft.com/office/officeart/2005/8/layout/radial6"/>
    <dgm:cxn modelId="{A131CBA1-BFDB-4474-93C1-79DE7F68A5AD}" type="presParOf" srcId="{ECB773FC-F9D3-434D-AAEE-EE38D1B2C197}" destId="{73AE86DF-5FCA-402E-B1FD-50B73100AB1F}" srcOrd="1" destOrd="0" presId="urn:microsoft.com/office/officeart/2005/8/layout/radial6"/>
    <dgm:cxn modelId="{7FEFE263-3A54-4599-A083-616CC4ADFA2A}" type="presParOf" srcId="{ECB773FC-F9D3-434D-AAEE-EE38D1B2C197}" destId="{E23A4061-A475-4ACF-B254-DEDA53938731}" srcOrd="2" destOrd="0" presId="urn:microsoft.com/office/officeart/2005/8/layout/radial6"/>
    <dgm:cxn modelId="{88024DE9-598B-4053-8CF7-3C66ACB2DE41}" type="presParOf" srcId="{ECB773FC-F9D3-434D-AAEE-EE38D1B2C197}" destId="{E8754CE5-2EB3-4095-A82C-463911BD6EDB}" srcOrd="3" destOrd="0" presId="urn:microsoft.com/office/officeart/2005/8/layout/radial6"/>
    <dgm:cxn modelId="{A4592ED3-7B35-44E4-AC15-F90856DF886E}" type="presParOf" srcId="{ECB773FC-F9D3-434D-AAEE-EE38D1B2C197}" destId="{12AAB7E7-BBA3-4B2C-8EDE-7930C6C9261A}" srcOrd="4" destOrd="0" presId="urn:microsoft.com/office/officeart/2005/8/layout/radial6"/>
    <dgm:cxn modelId="{6BB435B7-CC4D-47C2-9ED8-DD6FC06B873C}" type="presParOf" srcId="{ECB773FC-F9D3-434D-AAEE-EE38D1B2C197}" destId="{9DED8CAD-20FB-4503-9F26-DD11DDEFC27D}" srcOrd="5" destOrd="0" presId="urn:microsoft.com/office/officeart/2005/8/layout/radial6"/>
    <dgm:cxn modelId="{974A7FFE-841E-4364-9130-11774A411B03}" type="presParOf" srcId="{ECB773FC-F9D3-434D-AAEE-EE38D1B2C197}" destId="{E751A7E6-C2C1-43D5-9956-2F373695D725}" srcOrd="6" destOrd="0" presId="urn:microsoft.com/office/officeart/2005/8/layout/radial6"/>
    <dgm:cxn modelId="{A32C49E2-9D18-435C-A161-5403D455F7F3}" type="presParOf" srcId="{ECB773FC-F9D3-434D-AAEE-EE38D1B2C197}" destId="{20E4DA72-6A49-4644-B1F1-357CB5440598}" srcOrd="7" destOrd="0" presId="urn:microsoft.com/office/officeart/2005/8/layout/radial6"/>
    <dgm:cxn modelId="{078388DA-F4B0-45F0-89FF-E539B0B4BFB4}" type="presParOf" srcId="{ECB773FC-F9D3-434D-AAEE-EE38D1B2C197}" destId="{64E4E5F8-9897-48CA-A963-0077576195BC}" srcOrd="8" destOrd="0" presId="urn:microsoft.com/office/officeart/2005/8/layout/radial6"/>
    <dgm:cxn modelId="{256C823C-A0DD-4FE3-9C68-03CD608AC44A}" type="presParOf" srcId="{ECB773FC-F9D3-434D-AAEE-EE38D1B2C197}" destId="{C9963AA2-28DB-4C76-A26F-E2E5358843EF}"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B6BA569-64F4-40B9-9857-DD5C605AB8DE}" type="doc">
      <dgm:prSet loTypeId="urn:microsoft.com/office/officeart/2005/8/layout/cycle2" loCatId="cycle" qsTypeId="urn:microsoft.com/office/officeart/2005/8/quickstyle/3d2" qsCatId="3D" csTypeId="urn:microsoft.com/office/officeart/2005/8/colors/colorful2" csCatId="colorful" phldr="1"/>
      <dgm:spPr/>
      <dgm:t>
        <a:bodyPr/>
        <a:lstStyle/>
        <a:p>
          <a:pPr rtl="1"/>
          <a:endParaRPr lang="ar-SA"/>
        </a:p>
      </dgm:t>
    </dgm:pt>
    <dgm:pt modelId="{41D28884-54BB-44B6-89DE-DDEB6EF4F0DD}">
      <dgm:prSet phldrT="[نص]"/>
      <dgm:spPr/>
      <dgm:t>
        <a:bodyPr/>
        <a:lstStyle/>
        <a:p>
          <a:pPr rtl="1"/>
          <a:r>
            <a:rPr lang="ar-SA" b="1" dirty="0" smtClean="0"/>
            <a:t>التقييم الاولى لتطوير البرنامج من اهدافه تطوير البرنامج واتخاذ القرارات حول وضع الطالب</a:t>
          </a:r>
          <a:endParaRPr lang="ar-SA" b="1" dirty="0"/>
        </a:p>
      </dgm:t>
    </dgm:pt>
    <dgm:pt modelId="{F7438B3C-E6D7-4725-A51E-6EE933A50651}" type="parTrans" cxnId="{253BC9E8-97D6-4868-A1E7-AABBACED4E98}">
      <dgm:prSet/>
      <dgm:spPr/>
      <dgm:t>
        <a:bodyPr/>
        <a:lstStyle/>
        <a:p>
          <a:pPr rtl="1"/>
          <a:endParaRPr lang="ar-SA"/>
        </a:p>
      </dgm:t>
    </dgm:pt>
    <dgm:pt modelId="{28AF2F47-8898-4FBD-99A9-348647FD503E}" type="sibTrans" cxnId="{253BC9E8-97D6-4868-A1E7-AABBACED4E98}">
      <dgm:prSet/>
      <dgm:spPr/>
      <dgm:t>
        <a:bodyPr/>
        <a:lstStyle/>
        <a:p>
          <a:pPr rtl="1"/>
          <a:endParaRPr lang="ar-SA"/>
        </a:p>
      </dgm:t>
    </dgm:pt>
    <dgm:pt modelId="{979DDE6C-C54A-4B1A-891F-7170168B1C95}">
      <dgm:prSet phldrT="[نص]" custT="1"/>
      <dgm:spPr/>
      <dgm:t>
        <a:bodyPr/>
        <a:lstStyle/>
        <a:p>
          <a:pPr rtl="1"/>
          <a:r>
            <a:rPr lang="ar-SA" sz="2400" b="1" dirty="0" smtClean="0"/>
            <a:t>التقييم العادي المستمر(مراقبة فعالية البرنامج-تقديم الاسس التي تساعد في تعديل البرامج).</a:t>
          </a:r>
          <a:endParaRPr lang="ar-SA" sz="2400" b="1" dirty="0"/>
        </a:p>
      </dgm:t>
    </dgm:pt>
    <dgm:pt modelId="{479C9328-0228-4559-922B-09830FA89962}" type="parTrans" cxnId="{FB503B17-BB2C-479F-8B71-10261A164CE5}">
      <dgm:prSet/>
      <dgm:spPr/>
      <dgm:t>
        <a:bodyPr/>
        <a:lstStyle/>
        <a:p>
          <a:pPr rtl="1"/>
          <a:endParaRPr lang="ar-SA"/>
        </a:p>
      </dgm:t>
    </dgm:pt>
    <dgm:pt modelId="{4B9F4965-6AD0-4A7D-9BDB-5DF297F24358}" type="sibTrans" cxnId="{FB503B17-BB2C-479F-8B71-10261A164CE5}">
      <dgm:prSet/>
      <dgm:spPr/>
      <dgm:t>
        <a:bodyPr/>
        <a:lstStyle/>
        <a:p>
          <a:pPr rtl="1"/>
          <a:endParaRPr lang="ar-SA"/>
        </a:p>
      </dgm:t>
    </dgm:pt>
    <dgm:pt modelId="{BFEF9700-4A7C-41C8-93F9-221793B4C553}">
      <dgm:prSet phldrT="[نص]" custT="1"/>
      <dgm:spPr/>
      <dgm:t>
        <a:bodyPr/>
        <a:lstStyle/>
        <a:p>
          <a:pPr rtl="1"/>
          <a:r>
            <a:rPr lang="ar-SA" sz="2400" b="1" dirty="0" smtClean="0"/>
            <a:t>التقييم المرتبط بالتقييم والمراجعة(اقتراح التعديلات-تحديد استمرارية الخدمات)</a:t>
          </a:r>
          <a:endParaRPr lang="ar-SA" sz="2400" b="1" dirty="0"/>
        </a:p>
      </dgm:t>
    </dgm:pt>
    <dgm:pt modelId="{8CA40E7B-3B28-4C79-90E6-72E1752F7BAA}" type="parTrans" cxnId="{47F0C872-3F62-42EF-B30C-3F4070E4EA6C}">
      <dgm:prSet/>
      <dgm:spPr/>
      <dgm:t>
        <a:bodyPr/>
        <a:lstStyle/>
        <a:p>
          <a:pPr rtl="1"/>
          <a:endParaRPr lang="ar-SA"/>
        </a:p>
      </dgm:t>
    </dgm:pt>
    <dgm:pt modelId="{6AC6C3AF-07C7-4135-A44F-65810011DE29}" type="sibTrans" cxnId="{47F0C872-3F62-42EF-B30C-3F4070E4EA6C}">
      <dgm:prSet/>
      <dgm:spPr/>
      <dgm:t>
        <a:bodyPr/>
        <a:lstStyle/>
        <a:p>
          <a:pPr rtl="1"/>
          <a:endParaRPr lang="ar-SA"/>
        </a:p>
      </dgm:t>
    </dgm:pt>
    <dgm:pt modelId="{661D1801-2516-4273-B9C6-65CB167B4A44}" type="pres">
      <dgm:prSet presAssocID="{0B6BA569-64F4-40B9-9857-DD5C605AB8DE}" presName="cycle" presStyleCnt="0">
        <dgm:presLayoutVars>
          <dgm:dir/>
          <dgm:resizeHandles val="exact"/>
        </dgm:presLayoutVars>
      </dgm:prSet>
      <dgm:spPr/>
      <dgm:t>
        <a:bodyPr/>
        <a:lstStyle/>
        <a:p>
          <a:pPr rtl="1"/>
          <a:endParaRPr lang="ar-SA"/>
        </a:p>
      </dgm:t>
    </dgm:pt>
    <dgm:pt modelId="{FAC3D0E3-A21B-435A-B734-EEE296FB4242}" type="pres">
      <dgm:prSet presAssocID="{41D28884-54BB-44B6-89DE-DDEB6EF4F0DD}" presName="node" presStyleLbl="node1" presStyleIdx="0" presStyleCnt="3" custScaleX="144290">
        <dgm:presLayoutVars>
          <dgm:bulletEnabled val="1"/>
        </dgm:presLayoutVars>
      </dgm:prSet>
      <dgm:spPr/>
      <dgm:t>
        <a:bodyPr/>
        <a:lstStyle/>
        <a:p>
          <a:pPr rtl="1"/>
          <a:endParaRPr lang="ar-SA"/>
        </a:p>
      </dgm:t>
    </dgm:pt>
    <dgm:pt modelId="{F1961098-5787-4439-9C92-BD3FEC9368C9}" type="pres">
      <dgm:prSet presAssocID="{28AF2F47-8898-4FBD-99A9-348647FD503E}" presName="sibTrans" presStyleLbl="sibTrans2D1" presStyleIdx="0" presStyleCnt="3"/>
      <dgm:spPr/>
      <dgm:t>
        <a:bodyPr/>
        <a:lstStyle/>
        <a:p>
          <a:pPr rtl="1"/>
          <a:endParaRPr lang="ar-SA"/>
        </a:p>
      </dgm:t>
    </dgm:pt>
    <dgm:pt modelId="{64AC2A33-4BE4-48ED-B802-C60AB7D33D15}" type="pres">
      <dgm:prSet presAssocID="{28AF2F47-8898-4FBD-99A9-348647FD503E}" presName="connectorText" presStyleLbl="sibTrans2D1" presStyleIdx="0" presStyleCnt="3"/>
      <dgm:spPr/>
      <dgm:t>
        <a:bodyPr/>
        <a:lstStyle/>
        <a:p>
          <a:pPr rtl="1"/>
          <a:endParaRPr lang="ar-SA"/>
        </a:p>
      </dgm:t>
    </dgm:pt>
    <dgm:pt modelId="{47B9052D-7CF4-4844-9356-00B78857D164}" type="pres">
      <dgm:prSet presAssocID="{979DDE6C-C54A-4B1A-891F-7170168B1C95}" presName="node" presStyleLbl="node1" presStyleIdx="1" presStyleCnt="3" custScaleX="132199" custScaleY="129615">
        <dgm:presLayoutVars>
          <dgm:bulletEnabled val="1"/>
        </dgm:presLayoutVars>
      </dgm:prSet>
      <dgm:spPr/>
      <dgm:t>
        <a:bodyPr/>
        <a:lstStyle/>
        <a:p>
          <a:pPr rtl="1"/>
          <a:endParaRPr lang="ar-SA"/>
        </a:p>
      </dgm:t>
    </dgm:pt>
    <dgm:pt modelId="{47117AA6-C1D6-4DE4-AE0F-84C764415365}" type="pres">
      <dgm:prSet presAssocID="{4B9F4965-6AD0-4A7D-9BDB-5DF297F24358}" presName="sibTrans" presStyleLbl="sibTrans2D1" presStyleIdx="1" presStyleCnt="3"/>
      <dgm:spPr/>
      <dgm:t>
        <a:bodyPr/>
        <a:lstStyle/>
        <a:p>
          <a:pPr rtl="1"/>
          <a:endParaRPr lang="ar-SA"/>
        </a:p>
      </dgm:t>
    </dgm:pt>
    <dgm:pt modelId="{59FBE721-477A-407F-A079-E1D5A0CAE055}" type="pres">
      <dgm:prSet presAssocID="{4B9F4965-6AD0-4A7D-9BDB-5DF297F24358}" presName="connectorText" presStyleLbl="sibTrans2D1" presStyleIdx="1" presStyleCnt="3"/>
      <dgm:spPr/>
      <dgm:t>
        <a:bodyPr/>
        <a:lstStyle/>
        <a:p>
          <a:pPr rtl="1"/>
          <a:endParaRPr lang="ar-SA"/>
        </a:p>
      </dgm:t>
    </dgm:pt>
    <dgm:pt modelId="{99BBCAD2-C54B-4387-926D-EC6EE237269F}" type="pres">
      <dgm:prSet presAssocID="{BFEF9700-4A7C-41C8-93F9-221793B4C553}" presName="node" presStyleLbl="node1" presStyleIdx="2" presStyleCnt="3" custScaleX="137689">
        <dgm:presLayoutVars>
          <dgm:bulletEnabled val="1"/>
        </dgm:presLayoutVars>
      </dgm:prSet>
      <dgm:spPr/>
      <dgm:t>
        <a:bodyPr/>
        <a:lstStyle/>
        <a:p>
          <a:pPr rtl="1"/>
          <a:endParaRPr lang="ar-SA"/>
        </a:p>
      </dgm:t>
    </dgm:pt>
    <dgm:pt modelId="{E4A00DDA-D1FA-4E13-BDBA-54D282A3379E}" type="pres">
      <dgm:prSet presAssocID="{6AC6C3AF-07C7-4135-A44F-65810011DE29}" presName="sibTrans" presStyleLbl="sibTrans2D1" presStyleIdx="2" presStyleCnt="3"/>
      <dgm:spPr/>
      <dgm:t>
        <a:bodyPr/>
        <a:lstStyle/>
        <a:p>
          <a:pPr rtl="1"/>
          <a:endParaRPr lang="ar-SA"/>
        </a:p>
      </dgm:t>
    </dgm:pt>
    <dgm:pt modelId="{2D500512-BDA7-4C3E-B5E9-52D260D89D23}" type="pres">
      <dgm:prSet presAssocID="{6AC6C3AF-07C7-4135-A44F-65810011DE29}" presName="connectorText" presStyleLbl="sibTrans2D1" presStyleIdx="2" presStyleCnt="3"/>
      <dgm:spPr/>
      <dgm:t>
        <a:bodyPr/>
        <a:lstStyle/>
        <a:p>
          <a:pPr rtl="1"/>
          <a:endParaRPr lang="ar-SA"/>
        </a:p>
      </dgm:t>
    </dgm:pt>
  </dgm:ptLst>
  <dgm:cxnLst>
    <dgm:cxn modelId="{2525BEB8-58C6-45AB-9579-2625D147B2D9}" type="presOf" srcId="{28AF2F47-8898-4FBD-99A9-348647FD503E}" destId="{F1961098-5787-4439-9C92-BD3FEC9368C9}" srcOrd="0" destOrd="0" presId="urn:microsoft.com/office/officeart/2005/8/layout/cycle2"/>
    <dgm:cxn modelId="{62EB3DE6-E060-4F40-A791-35A1D9C08DC2}" type="presOf" srcId="{4B9F4965-6AD0-4A7D-9BDB-5DF297F24358}" destId="{59FBE721-477A-407F-A079-E1D5A0CAE055}" srcOrd="1" destOrd="0" presId="urn:microsoft.com/office/officeart/2005/8/layout/cycle2"/>
    <dgm:cxn modelId="{30F9A778-7370-43B8-9D2E-46475F43896B}" type="presOf" srcId="{28AF2F47-8898-4FBD-99A9-348647FD503E}" destId="{64AC2A33-4BE4-48ED-B802-C60AB7D33D15}" srcOrd="1" destOrd="0" presId="urn:microsoft.com/office/officeart/2005/8/layout/cycle2"/>
    <dgm:cxn modelId="{484AB78D-DEF6-4FFC-9F47-1105F363CE72}" type="presOf" srcId="{6AC6C3AF-07C7-4135-A44F-65810011DE29}" destId="{E4A00DDA-D1FA-4E13-BDBA-54D282A3379E}" srcOrd="0" destOrd="0" presId="urn:microsoft.com/office/officeart/2005/8/layout/cycle2"/>
    <dgm:cxn modelId="{47F0C872-3F62-42EF-B30C-3F4070E4EA6C}" srcId="{0B6BA569-64F4-40B9-9857-DD5C605AB8DE}" destId="{BFEF9700-4A7C-41C8-93F9-221793B4C553}" srcOrd="2" destOrd="0" parTransId="{8CA40E7B-3B28-4C79-90E6-72E1752F7BAA}" sibTransId="{6AC6C3AF-07C7-4135-A44F-65810011DE29}"/>
    <dgm:cxn modelId="{5E52D4E1-A5A5-4896-BB13-903A0C8446C3}" type="presOf" srcId="{979DDE6C-C54A-4B1A-891F-7170168B1C95}" destId="{47B9052D-7CF4-4844-9356-00B78857D164}" srcOrd="0" destOrd="0" presId="urn:microsoft.com/office/officeart/2005/8/layout/cycle2"/>
    <dgm:cxn modelId="{FB503B17-BB2C-479F-8B71-10261A164CE5}" srcId="{0B6BA569-64F4-40B9-9857-DD5C605AB8DE}" destId="{979DDE6C-C54A-4B1A-891F-7170168B1C95}" srcOrd="1" destOrd="0" parTransId="{479C9328-0228-4559-922B-09830FA89962}" sibTransId="{4B9F4965-6AD0-4A7D-9BDB-5DF297F24358}"/>
    <dgm:cxn modelId="{4269FA4B-2C73-4E74-AF09-CDFBC785F802}" type="presOf" srcId="{4B9F4965-6AD0-4A7D-9BDB-5DF297F24358}" destId="{47117AA6-C1D6-4DE4-AE0F-84C764415365}" srcOrd="0" destOrd="0" presId="urn:microsoft.com/office/officeart/2005/8/layout/cycle2"/>
    <dgm:cxn modelId="{3D8BE472-F9B9-44AB-9944-FB6116290B97}" type="presOf" srcId="{BFEF9700-4A7C-41C8-93F9-221793B4C553}" destId="{99BBCAD2-C54B-4387-926D-EC6EE237269F}" srcOrd="0" destOrd="0" presId="urn:microsoft.com/office/officeart/2005/8/layout/cycle2"/>
    <dgm:cxn modelId="{253BC9E8-97D6-4868-A1E7-AABBACED4E98}" srcId="{0B6BA569-64F4-40B9-9857-DD5C605AB8DE}" destId="{41D28884-54BB-44B6-89DE-DDEB6EF4F0DD}" srcOrd="0" destOrd="0" parTransId="{F7438B3C-E6D7-4725-A51E-6EE933A50651}" sibTransId="{28AF2F47-8898-4FBD-99A9-348647FD503E}"/>
    <dgm:cxn modelId="{BBA1352C-A613-46C6-B684-B9B5C0A4F5FD}" type="presOf" srcId="{0B6BA569-64F4-40B9-9857-DD5C605AB8DE}" destId="{661D1801-2516-4273-B9C6-65CB167B4A44}" srcOrd="0" destOrd="0" presId="urn:microsoft.com/office/officeart/2005/8/layout/cycle2"/>
    <dgm:cxn modelId="{B60D66B5-E69E-4B40-877C-0498899BF3BD}" type="presOf" srcId="{41D28884-54BB-44B6-89DE-DDEB6EF4F0DD}" destId="{FAC3D0E3-A21B-435A-B734-EEE296FB4242}" srcOrd="0" destOrd="0" presId="urn:microsoft.com/office/officeart/2005/8/layout/cycle2"/>
    <dgm:cxn modelId="{8ABBF8CB-6318-458B-927E-436431CAEF72}" type="presOf" srcId="{6AC6C3AF-07C7-4135-A44F-65810011DE29}" destId="{2D500512-BDA7-4C3E-B5E9-52D260D89D23}" srcOrd="1" destOrd="0" presId="urn:microsoft.com/office/officeart/2005/8/layout/cycle2"/>
    <dgm:cxn modelId="{FBBD8EC6-6C26-4F52-A367-367FA0834C95}" type="presParOf" srcId="{661D1801-2516-4273-B9C6-65CB167B4A44}" destId="{FAC3D0E3-A21B-435A-B734-EEE296FB4242}" srcOrd="0" destOrd="0" presId="urn:microsoft.com/office/officeart/2005/8/layout/cycle2"/>
    <dgm:cxn modelId="{85328672-FE36-410D-96B1-28097DE920F9}" type="presParOf" srcId="{661D1801-2516-4273-B9C6-65CB167B4A44}" destId="{F1961098-5787-4439-9C92-BD3FEC9368C9}" srcOrd="1" destOrd="0" presId="urn:microsoft.com/office/officeart/2005/8/layout/cycle2"/>
    <dgm:cxn modelId="{3B0ED39B-01E1-4CFD-8D9D-90B0BCB84F91}" type="presParOf" srcId="{F1961098-5787-4439-9C92-BD3FEC9368C9}" destId="{64AC2A33-4BE4-48ED-B802-C60AB7D33D15}" srcOrd="0" destOrd="0" presId="urn:microsoft.com/office/officeart/2005/8/layout/cycle2"/>
    <dgm:cxn modelId="{7EC3E0ED-C9B8-4B14-A07F-123347D2ED40}" type="presParOf" srcId="{661D1801-2516-4273-B9C6-65CB167B4A44}" destId="{47B9052D-7CF4-4844-9356-00B78857D164}" srcOrd="2" destOrd="0" presId="urn:microsoft.com/office/officeart/2005/8/layout/cycle2"/>
    <dgm:cxn modelId="{BC669ED8-36C8-4591-AB7C-05819470C25C}" type="presParOf" srcId="{661D1801-2516-4273-B9C6-65CB167B4A44}" destId="{47117AA6-C1D6-4DE4-AE0F-84C764415365}" srcOrd="3" destOrd="0" presId="urn:microsoft.com/office/officeart/2005/8/layout/cycle2"/>
    <dgm:cxn modelId="{869D842E-3372-4B61-8CD0-BE36D7680DFB}" type="presParOf" srcId="{47117AA6-C1D6-4DE4-AE0F-84C764415365}" destId="{59FBE721-477A-407F-A079-E1D5A0CAE055}" srcOrd="0" destOrd="0" presId="urn:microsoft.com/office/officeart/2005/8/layout/cycle2"/>
    <dgm:cxn modelId="{70D0EED3-1409-43CF-A7B7-747EC46E0FA1}" type="presParOf" srcId="{661D1801-2516-4273-B9C6-65CB167B4A44}" destId="{99BBCAD2-C54B-4387-926D-EC6EE237269F}" srcOrd="4" destOrd="0" presId="urn:microsoft.com/office/officeart/2005/8/layout/cycle2"/>
    <dgm:cxn modelId="{7051C312-FFEF-4BFF-9D78-901FCC69F8A4}" type="presParOf" srcId="{661D1801-2516-4273-B9C6-65CB167B4A44}" destId="{E4A00DDA-D1FA-4E13-BDBA-54D282A3379E}" srcOrd="5" destOrd="0" presId="urn:microsoft.com/office/officeart/2005/8/layout/cycle2"/>
    <dgm:cxn modelId="{4B1ECB71-EAD4-4B9B-8D42-379DAD9B67B9}" type="presParOf" srcId="{E4A00DDA-D1FA-4E13-BDBA-54D282A3379E}" destId="{2D500512-BDA7-4C3E-B5E9-52D260D89D2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AC2ECB-8FDF-433D-BC85-F4109ED74FD4}" type="doc">
      <dgm:prSet loTypeId="urn:microsoft.com/office/officeart/2005/8/layout/bProcess4" loCatId="process" qsTypeId="urn:microsoft.com/office/officeart/2005/8/quickstyle/3d2" qsCatId="3D" csTypeId="urn:microsoft.com/office/officeart/2005/8/colors/colorful2" csCatId="colorful" phldr="1"/>
      <dgm:spPr/>
      <dgm:t>
        <a:bodyPr/>
        <a:lstStyle/>
        <a:p>
          <a:pPr rtl="1"/>
          <a:endParaRPr lang="ar-SA"/>
        </a:p>
      </dgm:t>
    </dgm:pt>
    <dgm:pt modelId="{86B99829-F92C-475B-B456-76B3DC16A504}">
      <dgm:prSet phldrT="[نص]"/>
      <dgm:spPr/>
      <dgm:t>
        <a:bodyPr/>
        <a:lstStyle/>
        <a:p>
          <a:pPr rtl="1"/>
          <a:r>
            <a:rPr lang="ar-SA" dirty="0" smtClean="0"/>
            <a:t>سجلات المدرسة</a:t>
          </a:r>
          <a:endParaRPr lang="ar-SA" dirty="0"/>
        </a:p>
      </dgm:t>
    </dgm:pt>
    <dgm:pt modelId="{6BD3C539-9ADE-4AE4-88CE-2B788F698014}" type="parTrans" cxnId="{8AF87FBF-9D69-4DC5-B5A8-6E536EDD105A}">
      <dgm:prSet/>
      <dgm:spPr/>
      <dgm:t>
        <a:bodyPr/>
        <a:lstStyle/>
        <a:p>
          <a:pPr rtl="1"/>
          <a:endParaRPr lang="ar-SA"/>
        </a:p>
      </dgm:t>
    </dgm:pt>
    <dgm:pt modelId="{DBDD1389-DBFF-4DE3-8448-01DB48E31BAA}" type="sibTrans" cxnId="{8AF87FBF-9D69-4DC5-B5A8-6E536EDD105A}">
      <dgm:prSet/>
      <dgm:spPr/>
      <dgm:t>
        <a:bodyPr/>
        <a:lstStyle/>
        <a:p>
          <a:pPr rtl="1"/>
          <a:endParaRPr lang="ar-SA"/>
        </a:p>
      </dgm:t>
    </dgm:pt>
    <dgm:pt modelId="{64523A61-CCEF-4E75-8ACA-947973C1727D}">
      <dgm:prSet phldrT="[نص]"/>
      <dgm:spPr/>
      <dgm:t>
        <a:bodyPr/>
        <a:lstStyle/>
        <a:p>
          <a:pPr rtl="1"/>
          <a:r>
            <a:rPr lang="ar-SA" dirty="0" err="1" smtClean="0"/>
            <a:t>اعمال</a:t>
          </a:r>
          <a:r>
            <a:rPr lang="ar-SA" dirty="0" smtClean="0"/>
            <a:t> الطالب</a:t>
          </a:r>
          <a:endParaRPr lang="ar-SA" dirty="0"/>
        </a:p>
      </dgm:t>
    </dgm:pt>
    <dgm:pt modelId="{DF1C425B-1BB1-4915-BCCA-3CB059C2B562}" type="parTrans" cxnId="{C7A05DFB-04B9-4061-863C-08293A87E099}">
      <dgm:prSet/>
      <dgm:spPr/>
      <dgm:t>
        <a:bodyPr/>
        <a:lstStyle/>
        <a:p>
          <a:pPr rtl="1"/>
          <a:endParaRPr lang="ar-SA"/>
        </a:p>
      </dgm:t>
    </dgm:pt>
    <dgm:pt modelId="{187C16B3-9C23-4A71-817F-CAE13E9E1B69}" type="sibTrans" cxnId="{C7A05DFB-04B9-4061-863C-08293A87E099}">
      <dgm:prSet/>
      <dgm:spPr/>
      <dgm:t>
        <a:bodyPr/>
        <a:lstStyle/>
        <a:p>
          <a:pPr rtl="1"/>
          <a:endParaRPr lang="ar-SA"/>
        </a:p>
      </dgm:t>
    </dgm:pt>
    <dgm:pt modelId="{669938C1-3DC1-43B7-90A4-E6C8F4A6E241}">
      <dgm:prSet phldrT="[نص]"/>
      <dgm:spPr/>
      <dgm:t>
        <a:bodyPr/>
        <a:lstStyle/>
        <a:p>
          <a:pPr rtl="1"/>
          <a:r>
            <a:rPr lang="ar-SA" dirty="0" err="1" smtClean="0"/>
            <a:t>اجرا</a:t>
          </a:r>
          <a:r>
            <a:rPr lang="ar-SA" dirty="0" smtClean="0"/>
            <a:t> ماقبل التحويل</a:t>
          </a:r>
          <a:endParaRPr lang="ar-SA" dirty="0"/>
        </a:p>
      </dgm:t>
    </dgm:pt>
    <dgm:pt modelId="{AEB217D5-7330-466B-B4CD-06E9E44BC98D}" type="parTrans" cxnId="{1DF78701-A6A4-4905-B05D-99385494A1D1}">
      <dgm:prSet/>
      <dgm:spPr/>
      <dgm:t>
        <a:bodyPr/>
        <a:lstStyle/>
        <a:p>
          <a:pPr rtl="1"/>
          <a:endParaRPr lang="ar-SA"/>
        </a:p>
      </dgm:t>
    </dgm:pt>
    <dgm:pt modelId="{FCCBBA45-4EC9-4654-8B3D-623B79F2F234}" type="sibTrans" cxnId="{1DF78701-A6A4-4905-B05D-99385494A1D1}">
      <dgm:prSet/>
      <dgm:spPr/>
      <dgm:t>
        <a:bodyPr/>
        <a:lstStyle/>
        <a:p>
          <a:pPr rtl="1"/>
          <a:endParaRPr lang="ar-SA"/>
        </a:p>
      </dgm:t>
    </dgm:pt>
    <dgm:pt modelId="{81BE4FF4-A8CC-4E04-A22C-4CA361AF1910}">
      <dgm:prSet phldrT="[نص]"/>
      <dgm:spPr/>
      <dgm:t>
        <a:bodyPr/>
        <a:lstStyle/>
        <a:p>
          <a:pPr rtl="1"/>
          <a:r>
            <a:rPr lang="ar-SA" dirty="0" smtClean="0"/>
            <a:t>الاختبار</a:t>
          </a:r>
          <a:endParaRPr lang="ar-SA" dirty="0"/>
        </a:p>
      </dgm:t>
    </dgm:pt>
    <dgm:pt modelId="{7A2172A7-F08F-4E8E-88A2-25A3ACAF59FC}" type="parTrans" cxnId="{ACBF419B-FB33-4179-948F-A5A5534BFEB8}">
      <dgm:prSet/>
      <dgm:spPr/>
      <dgm:t>
        <a:bodyPr/>
        <a:lstStyle/>
        <a:p>
          <a:pPr rtl="1"/>
          <a:endParaRPr lang="ar-SA"/>
        </a:p>
      </dgm:t>
    </dgm:pt>
    <dgm:pt modelId="{56DFE92C-7AF7-4098-ACFA-A3C817FE12B5}" type="sibTrans" cxnId="{ACBF419B-FB33-4179-948F-A5A5534BFEB8}">
      <dgm:prSet/>
      <dgm:spPr/>
      <dgm:t>
        <a:bodyPr/>
        <a:lstStyle/>
        <a:p>
          <a:pPr rtl="1"/>
          <a:endParaRPr lang="ar-SA"/>
        </a:p>
      </dgm:t>
    </dgm:pt>
    <dgm:pt modelId="{785ACD3C-DBDA-4247-A550-86681D456739}">
      <dgm:prSet phldrT="[نص]"/>
      <dgm:spPr/>
      <dgm:t>
        <a:bodyPr/>
        <a:lstStyle/>
        <a:p>
          <a:pPr rtl="1"/>
          <a:r>
            <a:rPr lang="ar-SA" dirty="0" smtClean="0"/>
            <a:t>المقابلة</a:t>
          </a:r>
          <a:endParaRPr lang="ar-SA" dirty="0"/>
        </a:p>
      </dgm:t>
    </dgm:pt>
    <dgm:pt modelId="{DBF0CF9B-76E4-4B1B-8092-9D25F54CDE73}" type="parTrans" cxnId="{FEDAB2F3-C987-401B-9E74-2D31611A5A57}">
      <dgm:prSet/>
      <dgm:spPr/>
      <dgm:t>
        <a:bodyPr/>
        <a:lstStyle/>
        <a:p>
          <a:pPr rtl="1"/>
          <a:endParaRPr lang="ar-SA"/>
        </a:p>
      </dgm:t>
    </dgm:pt>
    <dgm:pt modelId="{3A5C1CB6-31BB-4719-B8E6-812C0D4D2D19}" type="sibTrans" cxnId="{FEDAB2F3-C987-401B-9E74-2D31611A5A57}">
      <dgm:prSet/>
      <dgm:spPr/>
      <dgm:t>
        <a:bodyPr/>
        <a:lstStyle/>
        <a:p>
          <a:pPr rtl="1"/>
          <a:endParaRPr lang="ar-SA"/>
        </a:p>
      </dgm:t>
    </dgm:pt>
    <dgm:pt modelId="{2DD394CD-C62B-4CC0-AD4F-B73B449E3D01}">
      <dgm:prSet phldrT="[نص]"/>
      <dgm:spPr/>
      <dgm:t>
        <a:bodyPr/>
        <a:lstStyle/>
        <a:p>
          <a:pPr rtl="1"/>
          <a:r>
            <a:rPr lang="ar-SA" dirty="0" smtClean="0"/>
            <a:t>الملاحظة</a:t>
          </a:r>
          <a:endParaRPr lang="ar-SA" dirty="0"/>
        </a:p>
      </dgm:t>
    </dgm:pt>
    <dgm:pt modelId="{0C689C24-39A0-4722-8FA8-DE869A5D0D88}" type="parTrans" cxnId="{BB999E75-DDA7-40E1-92B4-16C1A029CD47}">
      <dgm:prSet/>
      <dgm:spPr/>
      <dgm:t>
        <a:bodyPr/>
        <a:lstStyle/>
        <a:p>
          <a:pPr rtl="1"/>
          <a:endParaRPr lang="ar-SA"/>
        </a:p>
      </dgm:t>
    </dgm:pt>
    <dgm:pt modelId="{90C79B8D-23D2-43F8-AF38-2B0B6925C56A}" type="sibTrans" cxnId="{BB999E75-DDA7-40E1-92B4-16C1A029CD47}">
      <dgm:prSet/>
      <dgm:spPr/>
      <dgm:t>
        <a:bodyPr/>
        <a:lstStyle/>
        <a:p>
          <a:pPr rtl="1"/>
          <a:endParaRPr lang="ar-SA"/>
        </a:p>
      </dgm:t>
    </dgm:pt>
    <dgm:pt modelId="{9A1245F6-409D-47A8-BE4C-D44F5BCBCB0E}" type="pres">
      <dgm:prSet presAssocID="{21AC2ECB-8FDF-433D-BC85-F4109ED74FD4}" presName="Name0" presStyleCnt="0">
        <dgm:presLayoutVars>
          <dgm:dir/>
          <dgm:resizeHandles/>
        </dgm:presLayoutVars>
      </dgm:prSet>
      <dgm:spPr/>
      <dgm:t>
        <a:bodyPr/>
        <a:lstStyle/>
        <a:p>
          <a:pPr rtl="1"/>
          <a:endParaRPr lang="ar-SA"/>
        </a:p>
      </dgm:t>
    </dgm:pt>
    <dgm:pt modelId="{47E35F5B-8560-4BA1-9B2F-2D921A7CB5C8}" type="pres">
      <dgm:prSet presAssocID="{86B99829-F92C-475B-B456-76B3DC16A504}" presName="compNode" presStyleCnt="0"/>
      <dgm:spPr/>
    </dgm:pt>
    <dgm:pt modelId="{EE7AB503-2644-43D0-8B57-14815B9B1B4F}" type="pres">
      <dgm:prSet presAssocID="{86B99829-F92C-475B-B456-76B3DC16A504}" presName="dummyConnPt" presStyleCnt="0"/>
      <dgm:spPr/>
    </dgm:pt>
    <dgm:pt modelId="{907863CF-D2B6-4E3F-8957-8BE27604D736}" type="pres">
      <dgm:prSet presAssocID="{86B99829-F92C-475B-B456-76B3DC16A504}" presName="node" presStyleLbl="node1" presStyleIdx="0" presStyleCnt="6">
        <dgm:presLayoutVars>
          <dgm:bulletEnabled val="1"/>
        </dgm:presLayoutVars>
      </dgm:prSet>
      <dgm:spPr/>
      <dgm:t>
        <a:bodyPr/>
        <a:lstStyle/>
        <a:p>
          <a:pPr rtl="1"/>
          <a:endParaRPr lang="ar-SA"/>
        </a:p>
      </dgm:t>
    </dgm:pt>
    <dgm:pt modelId="{970C60DE-1464-4334-A733-ABA9D10BD401}" type="pres">
      <dgm:prSet presAssocID="{DBDD1389-DBFF-4DE3-8448-01DB48E31BAA}" presName="sibTrans" presStyleLbl="bgSibTrans2D1" presStyleIdx="0" presStyleCnt="5"/>
      <dgm:spPr/>
      <dgm:t>
        <a:bodyPr/>
        <a:lstStyle/>
        <a:p>
          <a:pPr rtl="1"/>
          <a:endParaRPr lang="ar-SA"/>
        </a:p>
      </dgm:t>
    </dgm:pt>
    <dgm:pt modelId="{22224CCF-3FD4-4A86-84A0-1E4A8B679A98}" type="pres">
      <dgm:prSet presAssocID="{64523A61-CCEF-4E75-8ACA-947973C1727D}" presName="compNode" presStyleCnt="0"/>
      <dgm:spPr/>
    </dgm:pt>
    <dgm:pt modelId="{0FE85755-643E-47AB-A270-8B0ED51C3F6D}" type="pres">
      <dgm:prSet presAssocID="{64523A61-CCEF-4E75-8ACA-947973C1727D}" presName="dummyConnPt" presStyleCnt="0"/>
      <dgm:spPr/>
    </dgm:pt>
    <dgm:pt modelId="{20A61763-B887-45A1-BEC9-2AE42234A27D}" type="pres">
      <dgm:prSet presAssocID="{64523A61-CCEF-4E75-8ACA-947973C1727D}" presName="node" presStyleLbl="node1" presStyleIdx="1" presStyleCnt="6">
        <dgm:presLayoutVars>
          <dgm:bulletEnabled val="1"/>
        </dgm:presLayoutVars>
      </dgm:prSet>
      <dgm:spPr/>
      <dgm:t>
        <a:bodyPr/>
        <a:lstStyle/>
        <a:p>
          <a:pPr rtl="1"/>
          <a:endParaRPr lang="ar-SA"/>
        </a:p>
      </dgm:t>
    </dgm:pt>
    <dgm:pt modelId="{5B9C82AE-D6ED-4C9F-9520-D1ABD90A4846}" type="pres">
      <dgm:prSet presAssocID="{187C16B3-9C23-4A71-817F-CAE13E9E1B69}" presName="sibTrans" presStyleLbl="bgSibTrans2D1" presStyleIdx="1" presStyleCnt="5"/>
      <dgm:spPr/>
      <dgm:t>
        <a:bodyPr/>
        <a:lstStyle/>
        <a:p>
          <a:pPr rtl="1"/>
          <a:endParaRPr lang="ar-SA"/>
        </a:p>
      </dgm:t>
    </dgm:pt>
    <dgm:pt modelId="{486A9030-AC16-4AC0-99B7-D1E0DF129D9F}" type="pres">
      <dgm:prSet presAssocID="{669938C1-3DC1-43B7-90A4-E6C8F4A6E241}" presName="compNode" presStyleCnt="0"/>
      <dgm:spPr/>
    </dgm:pt>
    <dgm:pt modelId="{93638482-79B0-414D-99D3-E2A0846443BC}" type="pres">
      <dgm:prSet presAssocID="{669938C1-3DC1-43B7-90A4-E6C8F4A6E241}" presName="dummyConnPt" presStyleCnt="0"/>
      <dgm:spPr/>
    </dgm:pt>
    <dgm:pt modelId="{1610336A-D02E-45B4-85A5-55DBB225EDEE}" type="pres">
      <dgm:prSet presAssocID="{669938C1-3DC1-43B7-90A4-E6C8F4A6E241}" presName="node" presStyleLbl="node1" presStyleIdx="2" presStyleCnt="6">
        <dgm:presLayoutVars>
          <dgm:bulletEnabled val="1"/>
        </dgm:presLayoutVars>
      </dgm:prSet>
      <dgm:spPr/>
      <dgm:t>
        <a:bodyPr/>
        <a:lstStyle/>
        <a:p>
          <a:pPr rtl="1"/>
          <a:endParaRPr lang="ar-SA"/>
        </a:p>
      </dgm:t>
    </dgm:pt>
    <dgm:pt modelId="{F3FC10CD-1058-43E8-8900-EFCE7B7D5A78}" type="pres">
      <dgm:prSet presAssocID="{FCCBBA45-4EC9-4654-8B3D-623B79F2F234}" presName="sibTrans" presStyleLbl="bgSibTrans2D1" presStyleIdx="2" presStyleCnt="5"/>
      <dgm:spPr/>
      <dgm:t>
        <a:bodyPr/>
        <a:lstStyle/>
        <a:p>
          <a:pPr rtl="1"/>
          <a:endParaRPr lang="ar-SA"/>
        </a:p>
      </dgm:t>
    </dgm:pt>
    <dgm:pt modelId="{492296EE-616A-45A8-8FE3-06B89CD30BA1}" type="pres">
      <dgm:prSet presAssocID="{81BE4FF4-A8CC-4E04-A22C-4CA361AF1910}" presName="compNode" presStyleCnt="0"/>
      <dgm:spPr/>
    </dgm:pt>
    <dgm:pt modelId="{40CAEF01-A5C4-4FC7-8F93-07288E6016E2}" type="pres">
      <dgm:prSet presAssocID="{81BE4FF4-A8CC-4E04-A22C-4CA361AF1910}" presName="dummyConnPt" presStyleCnt="0"/>
      <dgm:spPr/>
    </dgm:pt>
    <dgm:pt modelId="{DDA417D0-F9F4-4C16-B4F6-D758D41483D4}" type="pres">
      <dgm:prSet presAssocID="{81BE4FF4-A8CC-4E04-A22C-4CA361AF1910}" presName="node" presStyleLbl="node1" presStyleIdx="3" presStyleCnt="6">
        <dgm:presLayoutVars>
          <dgm:bulletEnabled val="1"/>
        </dgm:presLayoutVars>
      </dgm:prSet>
      <dgm:spPr/>
      <dgm:t>
        <a:bodyPr/>
        <a:lstStyle/>
        <a:p>
          <a:pPr rtl="1"/>
          <a:endParaRPr lang="ar-SA"/>
        </a:p>
      </dgm:t>
    </dgm:pt>
    <dgm:pt modelId="{CE674678-1576-44A7-AE70-FC75DAED4880}" type="pres">
      <dgm:prSet presAssocID="{56DFE92C-7AF7-4098-ACFA-A3C817FE12B5}" presName="sibTrans" presStyleLbl="bgSibTrans2D1" presStyleIdx="3" presStyleCnt="5"/>
      <dgm:spPr/>
      <dgm:t>
        <a:bodyPr/>
        <a:lstStyle/>
        <a:p>
          <a:pPr rtl="1"/>
          <a:endParaRPr lang="ar-SA"/>
        </a:p>
      </dgm:t>
    </dgm:pt>
    <dgm:pt modelId="{63142799-FDF6-4195-91B1-B89044786B10}" type="pres">
      <dgm:prSet presAssocID="{785ACD3C-DBDA-4247-A550-86681D456739}" presName="compNode" presStyleCnt="0"/>
      <dgm:spPr/>
    </dgm:pt>
    <dgm:pt modelId="{B8230822-92A6-4DD0-B2F1-AEC2A00F07D2}" type="pres">
      <dgm:prSet presAssocID="{785ACD3C-DBDA-4247-A550-86681D456739}" presName="dummyConnPt" presStyleCnt="0"/>
      <dgm:spPr/>
    </dgm:pt>
    <dgm:pt modelId="{68BDA1E4-523C-423C-9917-E72DCE490257}" type="pres">
      <dgm:prSet presAssocID="{785ACD3C-DBDA-4247-A550-86681D456739}" presName="node" presStyleLbl="node1" presStyleIdx="4" presStyleCnt="6">
        <dgm:presLayoutVars>
          <dgm:bulletEnabled val="1"/>
        </dgm:presLayoutVars>
      </dgm:prSet>
      <dgm:spPr/>
      <dgm:t>
        <a:bodyPr/>
        <a:lstStyle/>
        <a:p>
          <a:pPr rtl="1"/>
          <a:endParaRPr lang="ar-SA"/>
        </a:p>
      </dgm:t>
    </dgm:pt>
    <dgm:pt modelId="{5954AAD0-4971-4D94-8F57-8032956B768C}" type="pres">
      <dgm:prSet presAssocID="{3A5C1CB6-31BB-4719-B8E6-812C0D4D2D19}" presName="sibTrans" presStyleLbl="bgSibTrans2D1" presStyleIdx="4" presStyleCnt="5"/>
      <dgm:spPr/>
      <dgm:t>
        <a:bodyPr/>
        <a:lstStyle/>
        <a:p>
          <a:pPr rtl="1"/>
          <a:endParaRPr lang="ar-SA"/>
        </a:p>
      </dgm:t>
    </dgm:pt>
    <dgm:pt modelId="{72FFA57A-11A3-46C9-AA1F-7CBBF12518F1}" type="pres">
      <dgm:prSet presAssocID="{2DD394CD-C62B-4CC0-AD4F-B73B449E3D01}" presName="compNode" presStyleCnt="0"/>
      <dgm:spPr/>
    </dgm:pt>
    <dgm:pt modelId="{5D5EA078-1F8E-42E8-B2EC-185317094CAE}" type="pres">
      <dgm:prSet presAssocID="{2DD394CD-C62B-4CC0-AD4F-B73B449E3D01}" presName="dummyConnPt" presStyleCnt="0"/>
      <dgm:spPr/>
    </dgm:pt>
    <dgm:pt modelId="{767F1A47-C1DD-488D-9630-1C94D63BDFB4}" type="pres">
      <dgm:prSet presAssocID="{2DD394CD-C62B-4CC0-AD4F-B73B449E3D01}" presName="node" presStyleLbl="node1" presStyleIdx="5" presStyleCnt="6">
        <dgm:presLayoutVars>
          <dgm:bulletEnabled val="1"/>
        </dgm:presLayoutVars>
      </dgm:prSet>
      <dgm:spPr/>
      <dgm:t>
        <a:bodyPr/>
        <a:lstStyle/>
        <a:p>
          <a:pPr rtl="1"/>
          <a:endParaRPr lang="ar-SA"/>
        </a:p>
      </dgm:t>
    </dgm:pt>
  </dgm:ptLst>
  <dgm:cxnLst>
    <dgm:cxn modelId="{38C551A6-23BB-4AC9-B826-01FCF6A2E053}" type="presOf" srcId="{785ACD3C-DBDA-4247-A550-86681D456739}" destId="{68BDA1E4-523C-423C-9917-E72DCE490257}" srcOrd="0" destOrd="0" presId="urn:microsoft.com/office/officeart/2005/8/layout/bProcess4"/>
    <dgm:cxn modelId="{2783B13A-D0C6-4E11-AE9F-13FB96FAA026}" type="presOf" srcId="{2DD394CD-C62B-4CC0-AD4F-B73B449E3D01}" destId="{767F1A47-C1DD-488D-9630-1C94D63BDFB4}" srcOrd="0" destOrd="0" presId="urn:microsoft.com/office/officeart/2005/8/layout/bProcess4"/>
    <dgm:cxn modelId="{CBC42746-1818-4E22-8DE8-D48E780CCD1C}" type="presOf" srcId="{669938C1-3DC1-43B7-90A4-E6C8F4A6E241}" destId="{1610336A-D02E-45B4-85A5-55DBB225EDEE}" srcOrd="0" destOrd="0" presId="urn:microsoft.com/office/officeart/2005/8/layout/bProcess4"/>
    <dgm:cxn modelId="{1DF78701-A6A4-4905-B05D-99385494A1D1}" srcId="{21AC2ECB-8FDF-433D-BC85-F4109ED74FD4}" destId="{669938C1-3DC1-43B7-90A4-E6C8F4A6E241}" srcOrd="2" destOrd="0" parTransId="{AEB217D5-7330-466B-B4CD-06E9E44BC98D}" sibTransId="{FCCBBA45-4EC9-4654-8B3D-623B79F2F234}"/>
    <dgm:cxn modelId="{ACBF419B-FB33-4179-948F-A5A5534BFEB8}" srcId="{21AC2ECB-8FDF-433D-BC85-F4109ED74FD4}" destId="{81BE4FF4-A8CC-4E04-A22C-4CA361AF1910}" srcOrd="3" destOrd="0" parTransId="{7A2172A7-F08F-4E8E-88A2-25A3ACAF59FC}" sibTransId="{56DFE92C-7AF7-4098-ACFA-A3C817FE12B5}"/>
    <dgm:cxn modelId="{C7A05DFB-04B9-4061-863C-08293A87E099}" srcId="{21AC2ECB-8FDF-433D-BC85-F4109ED74FD4}" destId="{64523A61-CCEF-4E75-8ACA-947973C1727D}" srcOrd="1" destOrd="0" parTransId="{DF1C425B-1BB1-4915-BCCA-3CB059C2B562}" sibTransId="{187C16B3-9C23-4A71-817F-CAE13E9E1B69}"/>
    <dgm:cxn modelId="{FEDAB2F3-C987-401B-9E74-2D31611A5A57}" srcId="{21AC2ECB-8FDF-433D-BC85-F4109ED74FD4}" destId="{785ACD3C-DBDA-4247-A550-86681D456739}" srcOrd="4" destOrd="0" parTransId="{DBF0CF9B-76E4-4B1B-8092-9D25F54CDE73}" sibTransId="{3A5C1CB6-31BB-4719-B8E6-812C0D4D2D19}"/>
    <dgm:cxn modelId="{B5CB24A7-D92F-4CD2-8341-1F71069B8B6D}" type="presOf" srcId="{3A5C1CB6-31BB-4719-B8E6-812C0D4D2D19}" destId="{5954AAD0-4971-4D94-8F57-8032956B768C}" srcOrd="0" destOrd="0" presId="urn:microsoft.com/office/officeart/2005/8/layout/bProcess4"/>
    <dgm:cxn modelId="{96CEE172-9267-41E3-8BEB-D7DCA6C13787}" type="presOf" srcId="{64523A61-CCEF-4E75-8ACA-947973C1727D}" destId="{20A61763-B887-45A1-BEC9-2AE42234A27D}" srcOrd="0" destOrd="0" presId="urn:microsoft.com/office/officeart/2005/8/layout/bProcess4"/>
    <dgm:cxn modelId="{06D515F9-A51E-4BF6-82C1-0F0460EB61AF}" type="presOf" srcId="{187C16B3-9C23-4A71-817F-CAE13E9E1B69}" destId="{5B9C82AE-D6ED-4C9F-9520-D1ABD90A4846}" srcOrd="0" destOrd="0" presId="urn:microsoft.com/office/officeart/2005/8/layout/bProcess4"/>
    <dgm:cxn modelId="{FE96852D-B69D-465D-AF2F-7C2FA9E5B932}" type="presOf" srcId="{21AC2ECB-8FDF-433D-BC85-F4109ED74FD4}" destId="{9A1245F6-409D-47A8-BE4C-D44F5BCBCB0E}" srcOrd="0" destOrd="0" presId="urn:microsoft.com/office/officeart/2005/8/layout/bProcess4"/>
    <dgm:cxn modelId="{E8E4B5D6-610F-4CEC-87DA-562ABCED91CC}" type="presOf" srcId="{56DFE92C-7AF7-4098-ACFA-A3C817FE12B5}" destId="{CE674678-1576-44A7-AE70-FC75DAED4880}" srcOrd="0" destOrd="0" presId="urn:microsoft.com/office/officeart/2005/8/layout/bProcess4"/>
    <dgm:cxn modelId="{35D2E922-7383-48DF-8DBE-48AF023427C9}" type="presOf" srcId="{81BE4FF4-A8CC-4E04-A22C-4CA361AF1910}" destId="{DDA417D0-F9F4-4C16-B4F6-D758D41483D4}" srcOrd="0" destOrd="0" presId="urn:microsoft.com/office/officeart/2005/8/layout/bProcess4"/>
    <dgm:cxn modelId="{675212AE-F104-40F9-84FF-95911E001452}" type="presOf" srcId="{86B99829-F92C-475B-B456-76B3DC16A504}" destId="{907863CF-D2B6-4E3F-8957-8BE27604D736}" srcOrd="0" destOrd="0" presId="urn:microsoft.com/office/officeart/2005/8/layout/bProcess4"/>
    <dgm:cxn modelId="{5D496830-391E-4950-B2F7-2D8EE10A8426}" type="presOf" srcId="{FCCBBA45-4EC9-4654-8B3D-623B79F2F234}" destId="{F3FC10CD-1058-43E8-8900-EFCE7B7D5A78}" srcOrd="0" destOrd="0" presId="urn:microsoft.com/office/officeart/2005/8/layout/bProcess4"/>
    <dgm:cxn modelId="{1C65BE3F-8EAC-4BC8-BB70-54D2C31B4C95}" type="presOf" srcId="{DBDD1389-DBFF-4DE3-8448-01DB48E31BAA}" destId="{970C60DE-1464-4334-A733-ABA9D10BD401}" srcOrd="0" destOrd="0" presId="urn:microsoft.com/office/officeart/2005/8/layout/bProcess4"/>
    <dgm:cxn modelId="{BB999E75-DDA7-40E1-92B4-16C1A029CD47}" srcId="{21AC2ECB-8FDF-433D-BC85-F4109ED74FD4}" destId="{2DD394CD-C62B-4CC0-AD4F-B73B449E3D01}" srcOrd="5" destOrd="0" parTransId="{0C689C24-39A0-4722-8FA8-DE869A5D0D88}" sibTransId="{90C79B8D-23D2-43F8-AF38-2B0B6925C56A}"/>
    <dgm:cxn modelId="{8AF87FBF-9D69-4DC5-B5A8-6E536EDD105A}" srcId="{21AC2ECB-8FDF-433D-BC85-F4109ED74FD4}" destId="{86B99829-F92C-475B-B456-76B3DC16A504}" srcOrd="0" destOrd="0" parTransId="{6BD3C539-9ADE-4AE4-88CE-2B788F698014}" sibTransId="{DBDD1389-DBFF-4DE3-8448-01DB48E31BAA}"/>
    <dgm:cxn modelId="{8350A43F-4B98-4FD3-93DC-1FDBAC389C0B}" type="presParOf" srcId="{9A1245F6-409D-47A8-BE4C-D44F5BCBCB0E}" destId="{47E35F5B-8560-4BA1-9B2F-2D921A7CB5C8}" srcOrd="0" destOrd="0" presId="urn:microsoft.com/office/officeart/2005/8/layout/bProcess4"/>
    <dgm:cxn modelId="{875D8510-7B42-489F-8508-F1DCC900FF35}" type="presParOf" srcId="{47E35F5B-8560-4BA1-9B2F-2D921A7CB5C8}" destId="{EE7AB503-2644-43D0-8B57-14815B9B1B4F}" srcOrd="0" destOrd="0" presId="urn:microsoft.com/office/officeart/2005/8/layout/bProcess4"/>
    <dgm:cxn modelId="{3622E667-A16E-44F6-9D73-C846C6C805D7}" type="presParOf" srcId="{47E35F5B-8560-4BA1-9B2F-2D921A7CB5C8}" destId="{907863CF-D2B6-4E3F-8957-8BE27604D736}" srcOrd="1" destOrd="0" presId="urn:microsoft.com/office/officeart/2005/8/layout/bProcess4"/>
    <dgm:cxn modelId="{98CF54D1-DFA7-4DEC-B16A-27B86718EAAD}" type="presParOf" srcId="{9A1245F6-409D-47A8-BE4C-D44F5BCBCB0E}" destId="{970C60DE-1464-4334-A733-ABA9D10BD401}" srcOrd="1" destOrd="0" presId="urn:microsoft.com/office/officeart/2005/8/layout/bProcess4"/>
    <dgm:cxn modelId="{417DE056-09F1-4BE4-ACB5-7C9FED1B6E5A}" type="presParOf" srcId="{9A1245F6-409D-47A8-BE4C-D44F5BCBCB0E}" destId="{22224CCF-3FD4-4A86-84A0-1E4A8B679A98}" srcOrd="2" destOrd="0" presId="urn:microsoft.com/office/officeart/2005/8/layout/bProcess4"/>
    <dgm:cxn modelId="{6D3D1FB7-130D-4508-AF02-088F8281205E}" type="presParOf" srcId="{22224CCF-3FD4-4A86-84A0-1E4A8B679A98}" destId="{0FE85755-643E-47AB-A270-8B0ED51C3F6D}" srcOrd="0" destOrd="0" presId="urn:microsoft.com/office/officeart/2005/8/layout/bProcess4"/>
    <dgm:cxn modelId="{29EABD37-EA44-4D3E-A75F-A0BBB17ACE6E}" type="presParOf" srcId="{22224CCF-3FD4-4A86-84A0-1E4A8B679A98}" destId="{20A61763-B887-45A1-BEC9-2AE42234A27D}" srcOrd="1" destOrd="0" presId="urn:microsoft.com/office/officeart/2005/8/layout/bProcess4"/>
    <dgm:cxn modelId="{88B96078-0680-4698-B649-BA25429761D3}" type="presParOf" srcId="{9A1245F6-409D-47A8-BE4C-D44F5BCBCB0E}" destId="{5B9C82AE-D6ED-4C9F-9520-D1ABD90A4846}" srcOrd="3" destOrd="0" presId="urn:microsoft.com/office/officeart/2005/8/layout/bProcess4"/>
    <dgm:cxn modelId="{866C9B62-2C2D-4BCB-B068-40FCAF9BAD3C}" type="presParOf" srcId="{9A1245F6-409D-47A8-BE4C-D44F5BCBCB0E}" destId="{486A9030-AC16-4AC0-99B7-D1E0DF129D9F}" srcOrd="4" destOrd="0" presId="urn:microsoft.com/office/officeart/2005/8/layout/bProcess4"/>
    <dgm:cxn modelId="{C9E78252-10CB-4D86-AC6F-FD54143772DE}" type="presParOf" srcId="{486A9030-AC16-4AC0-99B7-D1E0DF129D9F}" destId="{93638482-79B0-414D-99D3-E2A0846443BC}" srcOrd="0" destOrd="0" presId="urn:microsoft.com/office/officeart/2005/8/layout/bProcess4"/>
    <dgm:cxn modelId="{393F5D6A-46C4-451D-A8DC-D2EB240A5F05}" type="presParOf" srcId="{486A9030-AC16-4AC0-99B7-D1E0DF129D9F}" destId="{1610336A-D02E-45B4-85A5-55DBB225EDEE}" srcOrd="1" destOrd="0" presId="urn:microsoft.com/office/officeart/2005/8/layout/bProcess4"/>
    <dgm:cxn modelId="{982BDCC0-FC4C-440B-A2CE-56FE1AA1F19B}" type="presParOf" srcId="{9A1245F6-409D-47A8-BE4C-D44F5BCBCB0E}" destId="{F3FC10CD-1058-43E8-8900-EFCE7B7D5A78}" srcOrd="5" destOrd="0" presId="urn:microsoft.com/office/officeart/2005/8/layout/bProcess4"/>
    <dgm:cxn modelId="{479ED7E9-609F-4B85-BA77-9EF44735B77C}" type="presParOf" srcId="{9A1245F6-409D-47A8-BE4C-D44F5BCBCB0E}" destId="{492296EE-616A-45A8-8FE3-06B89CD30BA1}" srcOrd="6" destOrd="0" presId="urn:microsoft.com/office/officeart/2005/8/layout/bProcess4"/>
    <dgm:cxn modelId="{9101D51F-50C0-4905-98F4-93D9C87654D3}" type="presParOf" srcId="{492296EE-616A-45A8-8FE3-06B89CD30BA1}" destId="{40CAEF01-A5C4-4FC7-8F93-07288E6016E2}" srcOrd="0" destOrd="0" presId="urn:microsoft.com/office/officeart/2005/8/layout/bProcess4"/>
    <dgm:cxn modelId="{138A4641-E29B-4EEE-AD3E-8C4DC1C539B4}" type="presParOf" srcId="{492296EE-616A-45A8-8FE3-06B89CD30BA1}" destId="{DDA417D0-F9F4-4C16-B4F6-D758D41483D4}" srcOrd="1" destOrd="0" presId="urn:microsoft.com/office/officeart/2005/8/layout/bProcess4"/>
    <dgm:cxn modelId="{BF0E0ED4-1B68-4F7F-9C86-96D844DB07B1}" type="presParOf" srcId="{9A1245F6-409D-47A8-BE4C-D44F5BCBCB0E}" destId="{CE674678-1576-44A7-AE70-FC75DAED4880}" srcOrd="7" destOrd="0" presId="urn:microsoft.com/office/officeart/2005/8/layout/bProcess4"/>
    <dgm:cxn modelId="{2D21825C-C9EB-49F4-AE45-0174502F3640}" type="presParOf" srcId="{9A1245F6-409D-47A8-BE4C-D44F5BCBCB0E}" destId="{63142799-FDF6-4195-91B1-B89044786B10}" srcOrd="8" destOrd="0" presId="urn:microsoft.com/office/officeart/2005/8/layout/bProcess4"/>
    <dgm:cxn modelId="{6A17ED0F-A92E-482D-B8D0-F21441B49F5C}" type="presParOf" srcId="{63142799-FDF6-4195-91B1-B89044786B10}" destId="{B8230822-92A6-4DD0-B2F1-AEC2A00F07D2}" srcOrd="0" destOrd="0" presId="urn:microsoft.com/office/officeart/2005/8/layout/bProcess4"/>
    <dgm:cxn modelId="{2A952BF9-65E6-4115-846F-60226C808789}" type="presParOf" srcId="{63142799-FDF6-4195-91B1-B89044786B10}" destId="{68BDA1E4-523C-423C-9917-E72DCE490257}" srcOrd="1" destOrd="0" presId="urn:microsoft.com/office/officeart/2005/8/layout/bProcess4"/>
    <dgm:cxn modelId="{2360E5E8-BBB6-40E0-8186-2A8AEF993A91}" type="presParOf" srcId="{9A1245F6-409D-47A8-BE4C-D44F5BCBCB0E}" destId="{5954AAD0-4971-4D94-8F57-8032956B768C}" srcOrd="9" destOrd="0" presId="urn:microsoft.com/office/officeart/2005/8/layout/bProcess4"/>
    <dgm:cxn modelId="{0CCDF9F2-E057-494D-8819-D49E1F8D7CD0}" type="presParOf" srcId="{9A1245F6-409D-47A8-BE4C-D44F5BCBCB0E}" destId="{72FFA57A-11A3-46C9-AA1F-7CBBF12518F1}" srcOrd="10" destOrd="0" presId="urn:microsoft.com/office/officeart/2005/8/layout/bProcess4"/>
    <dgm:cxn modelId="{1C39EBC7-20BA-49B2-BF02-D0EA4468A79E}" type="presParOf" srcId="{72FFA57A-11A3-46C9-AA1F-7CBBF12518F1}" destId="{5D5EA078-1F8E-42E8-B2EC-185317094CAE}" srcOrd="0" destOrd="0" presId="urn:microsoft.com/office/officeart/2005/8/layout/bProcess4"/>
    <dgm:cxn modelId="{F72F0B4D-B339-47AE-8797-8E10C88C0809}" type="presParOf" srcId="{72FFA57A-11A3-46C9-AA1F-7CBBF12518F1}" destId="{767F1A47-C1DD-488D-9630-1C94D63BDFB4}"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A59B4E4-ECF9-46DF-BDAE-2E93AEF7D2CD}" type="doc">
      <dgm:prSet loTypeId="urn:microsoft.com/office/officeart/2005/8/layout/cycle2" loCatId="cycle" qsTypeId="urn:microsoft.com/office/officeart/2005/8/quickstyle/simple3" qsCatId="simple" csTypeId="urn:microsoft.com/office/officeart/2005/8/colors/colorful2" csCatId="colorful" phldr="1"/>
      <dgm:spPr/>
      <dgm:t>
        <a:bodyPr/>
        <a:lstStyle/>
        <a:p>
          <a:pPr rtl="1"/>
          <a:endParaRPr lang="ar-SA"/>
        </a:p>
      </dgm:t>
    </dgm:pt>
    <dgm:pt modelId="{67356EEE-0A86-41D5-9F5B-62F1B559AD67}">
      <dgm:prSet phldrT="[نص]" custT="1"/>
      <dgm:spPr/>
      <dgm:t>
        <a:bodyPr/>
        <a:lstStyle/>
        <a:p>
          <a:pPr rtl="1"/>
          <a:r>
            <a:rPr lang="ar-SA" sz="2400" b="1" dirty="0" smtClean="0"/>
            <a:t>القدرات العقلية</a:t>
          </a:r>
          <a:endParaRPr lang="ar-SA" sz="2400" b="1" dirty="0"/>
        </a:p>
      </dgm:t>
    </dgm:pt>
    <dgm:pt modelId="{D6B4A7E7-35A4-4286-95F8-06669BF2C3E4}" type="parTrans" cxnId="{388A70B5-F08B-42CF-882C-EFF2BD8B6C11}">
      <dgm:prSet/>
      <dgm:spPr/>
      <dgm:t>
        <a:bodyPr/>
        <a:lstStyle/>
        <a:p>
          <a:pPr rtl="1"/>
          <a:endParaRPr lang="ar-SA"/>
        </a:p>
      </dgm:t>
    </dgm:pt>
    <dgm:pt modelId="{177F85F0-BA67-4D4D-9B49-C29F20A610F3}" type="sibTrans" cxnId="{388A70B5-F08B-42CF-882C-EFF2BD8B6C11}">
      <dgm:prSet/>
      <dgm:spPr/>
      <dgm:t>
        <a:bodyPr/>
        <a:lstStyle/>
        <a:p>
          <a:pPr rtl="1"/>
          <a:endParaRPr lang="ar-SA"/>
        </a:p>
      </dgm:t>
    </dgm:pt>
    <dgm:pt modelId="{B9835613-7057-4B0D-AB18-C267F63E3C3E}">
      <dgm:prSet phldrT="[نص]" custT="1"/>
      <dgm:spPr/>
      <dgm:t>
        <a:bodyPr/>
        <a:lstStyle/>
        <a:p>
          <a:pPr rtl="1"/>
          <a:r>
            <a:rPr lang="ar-SA" sz="3200" b="1" dirty="0" smtClean="0"/>
            <a:t>اللغة</a:t>
          </a:r>
          <a:endParaRPr lang="ar-SA" sz="3200" b="1" dirty="0"/>
        </a:p>
      </dgm:t>
    </dgm:pt>
    <dgm:pt modelId="{530CBDA9-292D-4086-96CF-EF96E6C6D0DE}" type="parTrans" cxnId="{94C812A6-3A47-42CE-B090-8463C8198DB5}">
      <dgm:prSet/>
      <dgm:spPr/>
      <dgm:t>
        <a:bodyPr/>
        <a:lstStyle/>
        <a:p>
          <a:pPr rtl="1"/>
          <a:endParaRPr lang="ar-SA"/>
        </a:p>
      </dgm:t>
    </dgm:pt>
    <dgm:pt modelId="{D86E88A1-DE6C-48B8-8D9B-3C2B48C7CB58}" type="sibTrans" cxnId="{94C812A6-3A47-42CE-B090-8463C8198DB5}">
      <dgm:prSet/>
      <dgm:spPr/>
      <dgm:t>
        <a:bodyPr/>
        <a:lstStyle/>
        <a:p>
          <a:pPr rtl="1"/>
          <a:endParaRPr lang="ar-SA"/>
        </a:p>
      </dgm:t>
    </dgm:pt>
    <dgm:pt modelId="{2BEC2D5E-CC89-4D0F-AA45-E33F07F2A300}">
      <dgm:prSet phldrT="[نص]" custT="1"/>
      <dgm:spPr/>
      <dgm:t>
        <a:bodyPr/>
        <a:lstStyle/>
        <a:p>
          <a:pPr rtl="1"/>
          <a:r>
            <a:rPr lang="ar-SA" sz="2000" b="1" dirty="0" smtClean="0"/>
            <a:t>السلوك والنمو الانفعالي والاجتماعي</a:t>
          </a:r>
          <a:endParaRPr lang="ar-SA" sz="2000" b="1" dirty="0"/>
        </a:p>
      </dgm:t>
    </dgm:pt>
    <dgm:pt modelId="{E552C211-C727-4CE0-AA44-E3FAFEA80A58}" type="parTrans" cxnId="{538B7F2B-2C40-4D14-BC51-293DC9F0E911}">
      <dgm:prSet/>
      <dgm:spPr/>
      <dgm:t>
        <a:bodyPr/>
        <a:lstStyle/>
        <a:p>
          <a:pPr rtl="1"/>
          <a:endParaRPr lang="ar-SA"/>
        </a:p>
      </dgm:t>
    </dgm:pt>
    <dgm:pt modelId="{C11F61B4-B531-4F5F-962F-D14107F0B6EC}" type="sibTrans" cxnId="{538B7F2B-2C40-4D14-BC51-293DC9F0E911}">
      <dgm:prSet/>
      <dgm:spPr/>
      <dgm:t>
        <a:bodyPr/>
        <a:lstStyle/>
        <a:p>
          <a:pPr rtl="1"/>
          <a:endParaRPr lang="ar-SA"/>
        </a:p>
      </dgm:t>
    </dgm:pt>
    <dgm:pt modelId="{03DF6A07-73B4-4003-A9AF-5A264B3B87B7}">
      <dgm:prSet phldrT="[نص]" custT="1"/>
      <dgm:spPr/>
      <dgm:t>
        <a:bodyPr/>
        <a:lstStyle/>
        <a:p>
          <a:pPr rtl="1"/>
          <a:r>
            <a:rPr lang="ar-SA" sz="2000" b="1" dirty="0" smtClean="0"/>
            <a:t>التحصيل الاكاديمي</a:t>
          </a:r>
          <a:endParaRPr lang="ar-SA" sz="2000" b="1" dirty="0"/>
        </a:p>
      </dgm:t>
    </dgm:pt>
    <dgm:pt modelId="{3E4C4923-28DC-4578-A974-855175E684C7}" type="parTrans" cxnId="{8A812F13-9AD9-456F-AAD7-C23141FB9553}">
      <dgm:prSet/>
      <dgm:spPr/>
      <dgm:t>
        <a:bodyPr/>
        <a:lstStyle/>
        <a:p>
          <a:pPr rtl="1"/>
          <a:endParaRPr lang="ar-SA"/>
        </a:p>
      </dgm:t>
    </dgm:pt>
    <dgm:pt modelId="{0A6FF707-FBD0-4022-A0BF-8A6E8B0D4345}" type="sibTrans" cxnId="{8A812F13-9AD9-456F-AAD7-C23141FB9553}">
      <dgm:prSet/>
      <dgm:spPr/>
      <dgm:t>
        <a:bodyPr/>
        <a:lstStyle/>
        <a:p>
          <a:pPr rtl="1"/>
          <a:endParaRPr lang="ar-SA"/>
        </a:p>
      </dgm:t>
    </dgm:pt>
    <dgm:pt modelId="{5514CDE3-6C7E-4588-B698-C52CF634BF3B}">
      <dgm:prSet phldrT="[نص]" custT="1"/>
      <dgm:spPr/>
      <dgm:t>
        <a:bodyPr/>
        <a:lstStyle/>
        <a:p>
          <a:pPr rtl="1"/>
          <a:r>
            <a:rPr lang="ar-SA" sz="2400" b="1" dirty="0" smtClean="0"/>
            <a:t>التقييم المباشر</a:t>
          </a:r>
          <a:endParaRPr lang="ar-SA" sz="2400" b="1" dirty="0"/>
        </a:p>
      </dgm:t>
    </dgm:pt>
    <dgm:pt modelId="{0B59D9A7-9B7E-4942-9659-E61DF6937010}" type="parTrans" cxnId="{B1F5DFCF-A09C-4E5A-BE60-8C4870BC747F}">
      <dgm:prSet/>
      <dgm:spPr/>
      <dgm:t>
        <a:bodyPr/>
        <a:lstStyle/>
        <a:p>
          <a:pPr rtl="1"/>
          <a:endParaRPr lang="ar-SA"/>
        </a:p>
      </dgm:t>
    </dgm:pt>
    <dgm:pt modelId="{669AD0F1-BA2F-4AE2-84E9-9BAFD8514D07}" type="sibTrans" cxnId="{B1F5DFCF-A09C-4E5A-BE60-8C4870BC747F}">
      <dgm:prSet/>
      <dgm:spPr/>
      <dgm:t>
        <a:bodyPr/>
        <a:lstStyle/>
        <a:p>
          <a:pPr rtl="1"/>
          <a:endParaRPr lang="ar-SA"/>
        </a:p>
      </dgm:t>
    </dgm:pt>
    <dgm:pt modelId="{7E4FD7B7-60AC-4527-BC7F-2B4C38A46A53}">
      <dgm:prSet phldrT="[نص]" custT="1"/>
      <dgm:spPr/>
      <dgm:t>
        <a:bodyPr/>
        <a:lstStyle/>
        <a:p>
          <a:pPr rtl="1"/>
          <a:r>
            <a:rPr lang="ar-SA" sz="2000" b="1" dirty="0" smtClean="0"/>
            <a:t>التقييم المعتمد على المنهج الدراسي</a:t>
          </a:r>
          <a:endParaRPr lang="ar-SA" sz="2000" b="1" dirty="0"/>
        </a:p>
      </dgm:t>
    </dgm:pt>
    <dgm:pt modelId="{FCF76913-8FEF-4FA1-A081-61486B533E09}" type="parTrans" cxnId="{3690394A-BEE3-4BB9-B80A-85F47A245D8B}">
      <dgm:prSet/>
      <dgm:spPr/>
      <dgm:t>
        <a:bodyPr/>
        <a:lstStyle/>
        <a:p>
          <a:pPr rtl="1"/>
          <a:endParaRPr lang="ar-SA"/>
        </a:p>
      </dgm:t>
    </dgm:pt>
    <dgm:pt modelId="{7CE30C8E-61A6-416A-BD90-A8A36684A68A}" type="sibTrans" cxnId="{3690394A-BEE3-4BB9-B80A-85F47A245D8B}">
      <dgm:prSet/>
      <dgm:spPr/>
      <dgm:t>
        <a:bodyPr/>
        <a:lstStyle/>
        <a:p>
          <a:pPr rtl="1"/>
          <a:endParaRPr lang="ar-SA"/>
        </a:p>
      </dgm:t>
    </dgm:pt>
    <dgm:pt modelId="{8A6DDC92-62A7-4404-838D-77F8BF652D36}" type="pres">
      <dgm:prSet presAssocID="{3A59B4E4-ECF9-46DF-BDAE-2E93AEF7D2CD}" presName="cycle" presStyleCnt="0">
        <dgm:presLayoutVars>
          <dgm:dir/>
          <dgm:resizeHandles val="exact"/>
        </dgm:presLayoutVars>
      </dgm:prSet>
      <dgm:spPr/>
      <dgm:t>
        <a:bodyPr/>
        <a:lstStyle/>
        <a:p>
          <a:pPr rtl="1"/>
          <a:endParaRPr lang="ar-SA"/>
        </a:p>
      </dgm:t>
    </dgm:pt>
    <dgm:pt modelId="{2AF62F3E-73B2-42A1-963C-E4D84B647C94}" type="pres">
      <dgm:prSet presAssocID="{67356EEE-0A86-41D5-9F5B-62F1B559AD67}" presName="node" presStyleLbl="node1" presStyleIdx="0" presStyleCnt="6">
        <dgm:presLayoutVars>
          <dgm:bulletEnabled val="1"/>
        </dgm:presLayoutVars>
      </dgm:prSet>
      <dgm:spPr/>
      <dgm:t>
        <a:bodyPr/>
        <a:lstStyle/>
        <a:p>
          <a:pPr rtl="1"/>
          <a:endParaRPr lang="ar-SA"/>
        </a:p>
      </dgm:t>
    </dgm:pt>
    <dgm:pt modelId="{0297538E-4B01-4662-8B37-7167B942C265}" type="pres">
      <dgm:prSet presAssocID="{177F85F0-BA67-4D4D-9B49-C29F20A610F3}" presName="sibTrans" presStyleLbl="sibTrans2D1" presStyleIdx="0" presStyleCnt="6"/>
      <dgm:spPr/>
      <dgm:t>
        <a:bodyPr/>
        <a:lstStyle/>
        <a:p>
          <a:pPr rtl="1"/>
          <a:endParaRPr lang="ar-SA"/>
        </a:p>
      </dgm:t>
    </dgm:pt>
    <dgm:pt modelId="{C693B82C-F97D-4748-B7C1-2E111B00C27D}" type="pres">
      <dgm:prSet presAssocID="{177F85F0-BA67-4D4D-9B49-C29F20A610F3}" presName="connectorText" presStyleLbl="sibTrans2D1" presStyleIdx="0" presStyleCnt="6"/>
      <dgm:spPr/>
      <dgm:t>
        <a:bodyPr/>
        <a:lstStyle/>
        <a:p>
          <a:pPr rtl="1"/>
          <a:endParaRPr lang="ar-SA"/>
        </a:p>
      </dgm:t>
    </dgm:pt>
    <dgm:pt modelId="{A29CE15E-8D9A-4816-923A-CC6BFD5BBDDB}" type="pres">
      <dgm:prSet presAssocID="{B9835613-7057-4B0D-AB18-C267F63E3C3E}" presName="node" presStyleLbl="node1" presStyleIdx="1" presStyleCnt="6" custRadScaleRad="100365" custRadScaleInc="5179">
        <dgm:presLayoutVars>
          <dgm:bulletEnabled val="1"/>
        </dgm:presLayoutVars>
      </dgm:prSet>
      <dgm:spPr/>
      <dgm:t>
        <a:bodyPr/>
        <a:lstStyle/>
        <a:p>
          <a:pPr rtl="1"/>
          <a:endParaRPr lang="ar-SA"/>
        </a:p>
      </dgm:t>
    </dgm:pt>
    <dgm:pt modelId="{005AD66A-0893-43CA-9004-620B4037038A}" type="pres">
      <dgm:prSet presAssocID="{D86E88A1-DE6C-48B8-8D9B-3C2B48C7CB58}" presName="sibTrans" presStyleLbl="sibTrans2D1" presStyleIdx="1" presStyleCnt="6"/>
      <dgm:spPr/>
      <dgm:t>
        <a:bodyPr/>
        <a:lstStyle/>
        <a:p>
          <a:pPr rtl="1"/>
          <a:endParaRPr lang="ar-SA"/>
        </a:p>
      </dgm:t>
    </dgm:pt>
    <dgm:pt modelId="{BFF2E7F4-F239-48E4-B001-B6DFBD67FB7F}" type="pres">
      <dgm:prSet presAssocID="{D86E88A1-DE6C-48B8-8D9B-3C2B48C7CB58}" presName="connectorText" presStyleLbl="sibTrans2D1" presStyleIdx="1" presStyleCnt="6"/>
      <dgm:spPr/>
      <dgm:t>
        <a:bodyPr/>
        <a:lstStyle/>
        <a:p>
          <a:pPr rtl="1"/>
          <a:endParaRPr lang="ar-SA"/>
        </a:p>
      </dgm:t>
    </dgm:pt>
    <dgm:pt modelId="{D72B07D3-71E4-473F-9C21-FC42789E276F}" type="pres">
      <dgm:prSet presAssocID="{2BEC2D5E-CC89-4D0F-AA45-E33F07F2A300}" presName="node" presStyleLbl="node1" presStyleIdx="2" presStyleCnt="6" custScaleX="131774">
        <dgm:presLayoutVars>
          <dgm:bulletEnabled val="1"/>
        </dgm:presLayoutVars>
      </dgm:prSet>
      <dgm:spPr/>
      <dgm:t>
        <a:bodyPr/>
        <a:lstStyle/>
        <a:p>
          <a:pPr rtl="1"/>
          <a:endParaRPr lang="ar-SA"/>
        </a:p>
      </dgm:t>
    </dgm:pt>
    <dgm:pt modelId="{603EF08E-AFB2-4144-8F39-467DC8E4FEEE}" type="pres">
      <dgm:prSet presAssocID="{C11F61B4-B531-4F5F-962F-D14107F0B6EC}" presName="sibTrans" presStyleLbl="sibTrans2D1" presStyleIdx="2" presStyleCnt="6"/>
      <dgm:spPr/>
      <dgm:t>
        <a:bodyPr/>
        <a:lstStyle/>
        <a:p>
          <a:pPr rtl="1"/>
          <a:endParaRPr lang="ar-SA"/>
        </a:p>
      </dgm:t>
    </dgm:pt>
    <dgm:pt modelId="{D5A4EACD-1E52-4399-98AC-C57EE4B5DAD3}" type="pres">
      <dgm:prSet presAssocID="{C11F61B4-B531-4F5F-962F-D14107F0B6EC}" presName="connectorText" presStyleLbl="sibTrans2D1" presStyleIdx="2" presStyleCnt="6"/>
      <dgm:spPr/>
      <dgm:t>
        <a:bodyPr/>
        <a:lstStyle/>
        <a:p>
          <a:pPr rtl="1"/>
          <a:endParaRPr lang="ar-SA"/>
        </a:p>
      </dgm:t>
    </dgm:pt>
    <dgm:pt modelId="{3F627F48-AD10-4A59-8F79-F6090D78B6B7}" type="pres">
      <dgm:prSet presAssocID="{03DF6A07-73B4-4003-A9AF-5A264B3B87B7}" presName="node" presStyleLbl="node1" presStyleIdx="3" presStyleCnt="6">
        <dgm:presLayoutVars>
          <dgm:bulletEnabled val="1"/>
        </dgm:presLayoutVars>
      </dgm:prSet>
      <dgm:spPr/>
      <dgm:t>
        <a:bodyPr/>
        <a:lstStyle/>
        <a:p>
          <a:pPr rtl="1"/>
          <a:endParaRPr lang="ar-SA"/>
        </a:p>
      </dgm:t>
    </dgm:pt>
    <dgm:pt modelId="{04EB1324-32EC-4243-9693-3F98707DF794}" type="pres">
      <dgm:prSet presAssocID="{0A6FF707-FBD0-4022-A0BF-8A6E8B0D4345}" presName="sibTrans" presStyleLbl="sibTrans2D1" presStyleIdx="3" presStyleCnt="6"/>
      <dgm:spPr/>
      <dgm:t>
        <a:bodyPr/>
        <a:lstStyle/>
        <a:p>
          <a:pPr rtl="1"/>
          <a:endParaRPr lang="ar-SA"/>
        </a:p>
      </dgm:t>
    </dgm:pt>
    <dgm:pt modelId="{6F9A4DC7-F95C-461E-823B-80D5F7C85C00}" type="pres">
      <dgm:prSet presAssocID="{0A6FF707-FBD0-4022-A0BF-8A6E8B0D4345}" presName="connectorText" presStyleLbl="sibTrans2D1" presStyleIdx="3" presStyleCnt="6"/>
      <dgm:spPr/>
      <dgm:t>
        <a:bodyPr/>
        <a:lstStyle/>
        <a:p>
          <a:pPr rtl="1"/>
          <a:endParaRPr lang="ar-SA"/>
        </a:p>
      </dgm:t>
    </dgm:pt>
    <dgm:pt modelId="{C297EFC8-695D-43EB-8EC2-59F87D5C026A}" type="pres">
      <dgm:prSet presAssocID="{5514CDE3-6C7E-4588-B698-C52CF634BF3B}" presName="node" presStyleLbl="node1" presStyleIdx="4" presStyleCnt="6">
        <dgm:presLayoutVars>
          <dgm:bulletEnabled val="1"/>
        </dgm:presLayoutVars>
      </dgm:prSet>
      <dgm:spPr/>
      <dgm:t>
        <a:bodyPr/>
        <a:lstStyle/>
        <a:p>
          <a:pPr rtl="1"/>
          <a:endParaRPr lang="ar-SA"/>
        </a:p>
      </dgm:t>
    </dgm:pt>
    <dgm:pt modelId="{720CF02A-0EC3-4D39-A80B-97EC231C8050}" type="pres">
      <dgm:prSet presAssocID="{669AD0F1-BA2F-4AE2-84E9-9BAFD8514D07}" presName="sibTrans" presStyleLbl="sibTrans2D1" presStyleIdx="4" presStyleCnt="6"/>
      <dgm:spPr/>
      <dgm:t>
        <a:bodyPr/>
        <a:lstStyle/>
        <a:p>
          <a:pPr rtl="1"/>
          <a:endParaRPr lang="ar-SA"/>
        </a:p>
      </dgm:t>
    </dgm:pt>
    <dgm:pt modelId="{D8085729-28DB-4142-A179-3F83A9E4BF73}" type="pres">
      <dgm:prSet presAssocID="{669AD0F1-BA2F-4AE2-84E9-9BAFD8514D07}" presName="connectorText" presStyleLbl="sibTrans2D1" presStyleIdx="4" presStyleCnt="6"/>
      <dgm:spPr/>
      <dgm:t>
        <a:bodyPr/>
        <a:lstStyle/>
        <a:p>
          <a:pPr rtl="1"/>
          <a:endParaRPr lang="ar-SA"/>
        </a:p>
      </dgm:t>
    </dgm:pt>
    <dgm:pt modelId="{F5EB2E49-BFC7-4594-84C0-8A4B8E8FED9D}" type="pres">
      <dgm:prSet presAssocID="{7E4FD7B7-60AC-4527-BC7F-2B4C38A46A53}" presName="node" presStyleLbl="node1" presStyleIdx="5" presStyleCnt="6" custScaleX="146342">
        <dgm:presLayoutVars>
          <dgm:bulletEnabled val="1"/>
        </dgm:presLayoutVars>
      </dgm:prSet>
      <dgm:spPr/>
      <dgm:t>
        <a:bodyPr/>
        <a:lstStyle/>
        <a:p>
          <a:pPr rtl="1"/>
          <a:endParaRPr lang="ar-SA"/>
        </a:p>
      </dgm:t>
    </dgm:pt>
    <dgm:pt modelId="{C9C298EF-7F85-40E3-BED5-4B52E0C001B7}" type="pres">
      <dgm:prSet presAssocID="{7CE30C8E-61A6-416A-BD90-A8A36684A68A}" presName="sibTrans" presStyleLbl="sibTrans2D1" presStyleIdx="5" presStyleCnt="6"/>
      <dgm:spPr/>
      <dgm:t>
        <a:bodyPr/>
        <a:lstStyle/>
        <a:p>
          <a:pPr rtl="1"/>
          <a:endParaRPr lang="ar-SA"/>
        </a:p>
      </dgm:t>
    </dgm:pt>
    <dgm:pt modelId="{EB2D2E45-5610-49D4-8554-531A64ABB228}" type="pres">
      <dgm:prSet presAssocID="{7CE30C8E-61A6-416A-BD90-A8A36684A68A}" presName="connectorText" presStyleLbl="sibTrans2D1" presStyleIdx="5" presStyleCnt="6"/>
      <dgm:spPr/>
      <dgm:t>
        <a:bodyPr/>
        <a:lstStyle/>
        <a:p>
          <a:pPr rtl="1"/>
          <a:endParaRPr lang="ar-SA"/>
        </a:p>
      </dgm:t>
    </dgm:pt>
  </dgm:ptLst>
  <dgm:cxnLst>
    <dgm:cxn modelId="{85C34286-DA88-4350-8A96-9A6CF3D868F4}" type="presOf" srcId="{669AD0F1-BA2F-4AE2-84E9-9BAFD8514D07}" destId="{720CF02A-0EC3-4D39-A80B-97EC231C8050}" srcOrd="0" destOrd="0" presId="urn:microsoft.com/office/officeart/2005/8/layout/cycle2"/>
    <dgm:cxn modelId="{BA1B24EE-12C0-4819-A399-FFB0FBEA4A38}" type="presOf" srcId="{D86E88A1-DE6C-48B8-8D9B-3C2B48C7CB58}" destId="{BFF2E7F4-F239-48E4-B001-B6DFBD67FB7F}" srcOrd="1" destOrd="0" presId="urn:microsoft.com/office/officeart/2005/8/layout/cycle2"/>
    <dgm:cxn modelId="{3690394A-BEE3-4BB9-B80A-85F47A245D8B}" srcId="{3A59B4E4-ECF9-46DF-BDAE-2E93AEF7D2CD}" destId="{7E4FD7B7-60AC-4527-BC7F-2B4C38A46A53}" srcOrd="5" destOrd="0" parTransId="{FCF76913-8FEF-4FA1-A081-61486B533E09}" sibTransId="{7CE30C8E-61A6-416A-BD90-A8A36684A68A}"/>
    <dgm:cxn modelId="{2BD7D72B-4DA1-4DAD-9F7D-F350E13F96E8}" type="presOf" srcId="{0A6FF707-FBD0-4022-A0BF-8A6E8B0D4345}" destId="{6F9A4DC7-F95C-461E-823B-80D5F7C85C00}" srcOrd="1" destOrd="0" presId="urn:microsoft.com/office/officeart/2005/8/layout/cycle2"/>
    <dgm:cxn modelId="{94C812A6-3A47-42CE-B090-8463C8198DB5}" srcId="{3A59B4E4-ECF9-46DF-BDAE-2E93AEF7D2CD}" destId="{B9835613-7057-4B0D-AB18-C267F63E3C3E}" srcOrd="1" destOrd="0" parTransId="{530CBDA9-292D-4086-96CF-EF96E6C6D0DE}" sibTransId="{D86E88A1-DE6C-48B8-8D9B-3C2B48C7CB58}"/>
    <dgm:cxn modelId="{1BF65882-C51E-4AE5-A547-02FD051F5A20}" type="presOf" srcId="{B9835613-7057-4B0D-AB18-C267F63E3C3E}" destId="{A29CE15E-8D9A-4816-923A-CC6BFD5BBDDB}" srcOrd="0" destOrd="0" presId="urn:microsoft.com/office/officeart/2005/8/layout/cycle2"/>
    <dgm:cxn modelId="{00E16B6A-1B00-4835-99AC-503797DC7B19}" type="presOf" srcId="{7CE30C8E-61A6-416A-BD90-A8A36684A68A}" destId="{C9C298EF-7F85-40E3-BED5-4B52E0C001B7}" srcOrd="0" destOrd="0" presId="urn:microsoft.com/office/officeart/2005/8/layout/cycle2"/>
    <dgm:cxn modelId="{DFDDB4D2-1998-423A-8FEB-626CA31480B5}" type="presOf" srcId="{669AD0F1-BA2F-4AE2-84E9-9BAFD8514D07}" destId="{D8085729-28DB-4142-A179-3F83A9E4BF73}" srcOrd="1" destOrd="0" presId="urn:microsoft.com/office/officeart/2005/8/layout/cycle2"/>
    <dgm:cxn modelId="{A5730F7C-8B33-47F4-8CDD-F92DF6668E3C}" type="presOf" srcId="{5514CDE3-6C7E-4588-B698-C52CF634BF3B}" destId="{C297EFC8-695D-43EB-8EC2-59F87D5C026A}" srcOrd="0" destOrd="0" presId="urn:microsoft.com/office/officeart/2005/8/layout/cycle2"/>
    <dgm:cxn modelId="{B1F5DFCF-A09C-4E5A-BE60-8C4870BC747F}" srcId="{3A59B4E4-ECF9-46DF-BDAE-2E93AEF7D2CD}" destId="{5514CDE3-6C7E-4588-B698-C52CF634BF3B}" srcOrd="4" destOrd="0" parTransId="{0B59D9A7-9B7E-4942-9659-E61DF6937010}" sibTransId="{669AD0F1-BA2F-4AE2-84E9-9BAFD8514D07}"/>
    <dgm:cxn modelId="{837A1FD6-6635-44E2-83E9-FC689F308650}" type="presOf" srcId="{67356EEE-0A86-41D5-9F5B-62F1B559AD67}" destId="{2AF62F3E-73B2-42A1-963C-E4D84B647C94}" srcOrd="0" destOrd="0" presId="urn:microsoft.com/office/officeart/2005/8/layout/cycle2"/>
    <dgm:cxn modelId="{CE18DFD2-31D5-43A4-A3FA-400A7B0572D9}" type="presOf" srcId="{3A59B4E4-ECF9-46DF-BDAE-2E93AEF7D2CD}" destId="{8A6DDC92-62A7-4404-838D-77F8BF652D36}" srcOrd="0" destOrd="0" presId="urn:microsoft.com/office/officeart/2005/8/layout/cycle2"/>
    <dgm:cxn modelId="{44DC0011-FA98-43BE-BC07-B70E963A4AC4}" type="presOf" srcId="{03DF6A07-73B4-4003-A9AF-5A264B3B87B7}" destId="{3F627F48-AD10-4A59-8F79-F6090D78B6B7}" srcOrd="0" destOrd="0" presId="urn:microsoft.com/office/officeart/2005/8/layout/cycle2"/>
    <dgm:cxn modelId="{3B3F4574-492C-4D7B-9456-2DE29B995B16}" type="presOf" srcId="{7E4FD7B7-60AC-4527-BC7F-2B4C38A46A53}" destId="{F5EB2E49-BFC7-4594-84C0-8A4B8E8FED9D}" srcOrd="0" destOrd="0" presId="urn:microsoft.com/office/officeart/2005/8/layout/cycle2"/>
    <dgm:cxn modelId="{259CA263-ED06-4F51-B3B2-C7F19637069C}" type="presOf" srcId="{7CE30C8E-61A6-416A-BD90-A8A36684A68A}" destId="{EB2D2E45-5610-49D4-8554-531A64ABB228}" srcOrd="1" destOrd="0" presId="urn:microsoft.com/office/officeart/2005/8/layout/cycle2"/>
    <dgm:cxn modelId="{72EF2C9E-69A5-41FC-9489-23568893E616}" type="presOf" srcId="{0A6FF707-FBD0-4022-A0BF-8A6E8B0D4345}" destId="{04EB1324-32EC-4243-9693-3F98707DF794}" srcOrd="0" destOrd="0" presId="urn:microsoft.com/office/officeart/2005/8/layout/cycle2"/>
    <dgm:cxn modelId="{538B7F2B-2C40-4D14-BC51-293DC9F0E911}" srcId="{3A59B4E4-ECF9-46DF-BDAE-2E93AEF7D2CD}" destId="{2BEC2D5E-CC89-4D0F-AA45-E33F07F2A300}" srcOrd="2" destOrd="0" parTransId="{E552C211-C727-4CE0-AA44-E3FAFEA80A58}" sibTransId="{C11F61B4-B531-4F5F-962F-D14107F0B6EC}"/>
    <dgm:cxn modelId="{8A812F13-9AD9-456F-AAD7-C23141FB9553}" srcId="{3A59B4E4-ECF9-46DF-BDAE-2E93AEF7D2CD}" destId="{03DF6A07-73B4-4003-A9AF-5A264B3B87B7}" srcOrd="3" destOrd="0" parTransId="{3E4C4923-28DC-4578-A974-855175E684C7}" sibTransId="{0A6FF707-FBD0-4022-A0BF-8A6E8B0D4345}"/>
    <dgm:cxn modelId="{25CEBD1D-DD48-4FF5-9581-E9E137305EE8}" type="presOf" srcId="{C11F61B4-B531-4F5F-962F-D14107F0B6EC}" destId="{D5A4EACD-1E52-4399-98AC-C57EE4B5DAD3}" srcOrd="1" destOrd="0" presId="urn:microsoft.com/office/officeart/2005/8/layout/cycle2"/>
    <dgm:cxn modelId="{F83A9F65-28E4-4916-B5EB-94035D875D23}" type="presOf" srcId="{177F85F0-BA67-4D4D-9B49-C29F20A610F3}" destId="{0297538E-4B01-4662-8B37-7167B942C265}" srcOrd="0" destOrd="0" presId="urn:microsoft.com/office/officeart/2005/8/layout/cycle2"/>
    <dgm:cxn modelId="{43E37FD6-15F9-4A71-A58B-A618A2FB9D35}" type="presOf" srcId="{177F85F0-BA67-4D4D-9B49-C29F20A610F3}" destId="{C693B82C-F97D-4748-B7C1-2E111B00C27D}" srcOrd="1" destOrd="0" presId="urn:microsoft.com/office/officeart/2005/8/layout/cycle2"/>
    <dgm:cxn modelId="{99441F32-DF8D-4156-AB46-B39278738DEC}" type="presOf" srcId="{C11F61B4-B531-4F5F-962F-D14107F0B6EC}" destId="{603EF08E-AFB2-4144-8F39-467DC8E4FEEE}" srcOrd="0" destOrd="0" presId="urn:microsoft.com/office/officeart/2005/8/layout/cycle2"/>
    <dgm:cxn modelId="{974D4DF4-2ABE-41AE-817B-165C18D9DC1D}" type="presOf" srcId="{2BEC2D5E-CC89-4D0F-AA45-E33F07F2A300}" destId="{D72B07D3-71E4-473F-9C21-FC42789E276F}" srcOrd="0" destOrd="0" presId="urn:microsoft.com/office/officeart/2005/8/layout/cycle2"/>
    <dgm:cxn modelId="{A6D100F8-08E2-4136-BC59-0C60B28E8898}" type="presOf" srcId="{D86E88A1-DE6C-48B8-8D9B-3C2B48C7CB58}" destId="{005AD66A-0893-43CA-9004-620B4037038A}" srcOrd="0" destOrd="0" presId="urn:microsoft.com/office/officeart/2005/8/layout/cycle2"/>
    <dgm:cxn modelId="{388A70B5-F08B-42CF-882C-EFF2BD8B6C11}" srcId="{3A59B4E4-ECF9-46DF-BDAE-2E93AEF7D2CD}" destId="{67356EEE-0A86-41D5-9F5B-62F1B559AD67}" srcOrd="0" destOrd="0" parTransId="{D6B4A7E7-35A4-4286-95F8-06669BF2C3E4}" sibTransId="{177F85F0-BA67-4D4D-9B49-C29F20A610F3}"/>
    <dgm:cxn modelId="{3DF7D56F-0F72-4677-A455-86FCA594FDA4}" type="presParOf" srcId="{8A6DDC92-62A7-4404-838D-77F8BF652D36}" destId="{2AF62F3E-73B2-42A1-963C-E4D84B647C94}" srcOrd="0" destOrd="0" presId="urn:microsoft.com/office/officeart/2005/8/layout/cycle2"/>
    <dgm:cxn modelId="{ED77FB1D-1FE1-4E8B-9393-0F782E381D53}" type="presParOf" srcId="{8A6DDC92-62A7-4404-838D-77F8BF652D36}" destId="{0297538E-4B01-4662-8B37-7167B942C265}" srcOrd="1" destOrd="0" presId="urn:microsoft.com/office/officeart/2005/8/layout/cycle2"/>
    <dgm:cxn modelId="{F859003A-1A43-4702-82BC-61CBE2CAEDF5}" type="presParOf" srcId="{0297538E-4B01-4662-8B37-7167B942C265}" destId="{C693B82C-F97D-4748-B7C1-2E111B00C27D}" srcOrd="0" destOrd="0" presId="urn:microsoft.com/office/officeart/2005/8/layout/cycle2"/>
    <dgm:cxn modelId="{F5794C3B-D0E8-4A5E-A826-77722F1FCA2B}" type="presParOf" srcId="{8A6DDC92-62A7-4404-838D-77F8BF652D36}" destId="{A29CE15E-8D9A-4816-923A-CC6BFD5BBDDB}" srcOrd="2" destOrd="0" presId="urn:microsoft.com/office/officeart/2005/8/layout/cycle2"/>
    <dgm:cxn modelId="{7693EE82-8F31-416E-8A3D-51EF12C5D9D5}" type="presParOf" srcId="{8A6DDC92-62A7-4404-838D-77F8BF652D36}" destId="{005AD66A-0893-43CA-9004-620B4037038A}" srcOrd="3" destOrd="0" presId="urn:microsoft.com/office/officeart/2005/8/layout/cycle2"/>
    <dgm:cxn modelId="{D7203AFD-B5B0-4213-A665-9A4D07A3D89C}" type="presParOf" srcId="{005AD66A-0893-43CA-9004-620B4037038A}" destId="{BFF2E7F4-F239-48E4-B001-B6DFBD67FB7F}" srcOrd="0" destOrd="0" presId="urn:microsoft.com/office/officeart/2005/8/layout/cycle2"/>
    <dgm:cxn modelId="{A3FAC232-C077-422D-8390-00B10E0AD498}" type="presParOf" srcId="{8A6DDC92-62A7-4404-838D-77F8BF652D36}" destId="{D72B07D3-71E4-473F-9C21-FC42789E276F}" srcOrd="4" destOrd="0" presId="urn:microsoft.com/office/officeart/2005/8/layout/cycle2"/>
    <dgm:cxn modelId="{85252B83-7843-46D8-93F2-6D147FF6A468}" type="presParOf" srcId="{8A6DDC92-62A7-4404-838D-77F8BF652D36}" destId="{603EF08E-AFB2-4144-8F39-467DC8E4FEEE}" srcOrd="5" destOrd="0" presId="urn:microsoft.com/office/officeart/2005/8/layout/cycle2"/>
    <dgm:cxn modelId="{53C8015B-72B6-4642-9F64-58C748BD739C}" type="presParOf" srcId="{603EF08E-AFB2-4144-8F39-467DC8E4FEEE}" destId="{D5A4EACD-1E52-4399-98AC-C57EE4B5DAD3}" srcOrd="0" destOrd="0" presId="urn:microsoft.com/office/officeart/2005/8/layout/cycle2"/>
    <dgm:cxn modelId="{EEF984F8-522D-477D-94F0-792BB2E47090}" type="presParOf" srcId="{8A6DDC92-62A7-4404-838D-77F8BF652D36}" destId="{3F627F48-AD10-4A59-8F79-F6090D78B6B7}" srcOrd="6" destOrd="0" presId="urn:microsoft.com/office/officeart/2005/8/layout/cycle2"/>
    <dgm:cxn modelId="{C7FC995E-DC5A-4270-BE9D-04741D79FB2B}" type="presParOf" srcId="{8A6DDC92-62A7-4404-838D-77F8BF652D36}" destId="{04EB1324-32EC-4243-9693-3F98707DF794}" srcOrd="7" destOrd="0" presId="urn:microsoft.com/office/officeart/2005/8/layout/cycle2"/>
    <dgm:cxn modelId="{FC5DC743-DA6D-46D3-9BAC-95EEBDD1FD72}" type="presParOf" srcId="{04EB1324-32EC-4243-9693-3F98707DF794}" destId="{6F9A4DC7-F95C-461E-823B-80D5F7C85C00}" srcOrd="0" destOrd="0" presId="urn:microsoft.com/office/officeart/2005/8/layout/cycle2"/>
    <dgm:cxn modelId="{F8676F9A-2931-4F58-8274-9B247B1A6E9C}" type="presParOf" srcId="{8A6DDC92-62A7-4404-838D-77F8BF652D36}" destId="{C297EFC8-695D-43EB-8EC2-59F87D5C026A}" srcOrd="8" destOrd="0" presId="urn:microsoft.com/office/officeart/2005/8/layout/cycle2"/>
    <dgm:cxn modelId="{38174B8E-AF6C-40A1-BA7A-1AD611984883}" type="presParOf" srcId="{8A6DDC92-62A7-4404-838D-77F8BF652D36}" destId="{720CF02A-0EC3-4D39-A80B-97EC231C8050}" srcOrd="9" destOrd="0" presId="urn:microsoft.com/office/officeart/2005/8/layout/cycle2"/>
    <dgm:cxn modelId="{252276A2-296A-4C6A-AB3A-4D2EC7A8A952}" type="presParOf" srcId="{720CF02A-0EC3-4D39-A80B-97EC231C8050}" destId="{D8085729-28DB-4142-A179-3F83A9E4BF73}" srcOrd="0" destOrd="0" presId="urn:microsoft.com/office/officeart/2005/8/layout/cycle2"/>
    <dgm:cxn modelId="{A7285317-BCE2-4592-91C3-9CD4D442396B}" type="presParOf" srcId="{8A6DDC92-62A7-4404-838D-77F8BF652D36}" destId="{F5EB2E49-BFC7-4594-84C0-8A4B8E8FED9D}" srcOrd="10" destOrd="0" presId="urn:microsoft.com/office/officeart/2005/8/layout/cycle2"/>
    <dgm:cxn modelId="{CDD65311-16C2-4655-94F1-80E9F78AC077}" type="presParOf" srcId="{8A6DDC92-62A7-4404-838D-77F8BF652D36}" destId="{C9C298EF-7F85-40E3-BED5-4B52E0C001B7}" srcOrd="11" destOrd="0" presId="urn:microsoft.com/office/officeart/2005/8/layout/cycle2"/>
    <dgm:cxn modelId="{DAC0BCF9-C0F8-4BD1-8D66-C66C7CDE0E45}" type="presParOf" srcId="{C9C298EF-7F85-40E3-BED5-4B52E0C001B7}" destId="{EB2D2E45-5610-49D4-8554-531A64ABB22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B4D0FF8-DC12-4F55-83CC-1CFD81239B7E}" type="doc">
      <dgm:prSet loTypeId="urn:microsoft.com/office/officeart/2005/8/layout/default#1" loCatId="list" qsTypeId="urn:microsoft.com/office/officeart/2005/8/quickstyle/3d2" qsCatId="3D" csTypeId="urn:microsoft.com/office/officeart/2005/8/colors/colorful5" csCatId="colorful" phldr="1"/>
      <dgm:spPr/>
      <dgm:t>
        <a:bodyPr/>
        <a:lstStyle/>
        <a:p>
          <a:pPr rtl="1"/>
          <a:endParaRPr lang="ar-SA"/>
        </a:p>
      </dgm:t>
    </dgm:pt>
    <dgm:pt modelId="{29BFAA65-02D7-4B15-A171-B3FF4E8E4FE9}">
      <dgm:prSet phldrT="[نص]"/>
      <dgm:spPr/>
      <dgm:t>
        <a:bodyPr/>
        <a:lstStyle/>
        <a:p>
          <a:pPr rtl="1"/>
          <a:r>
            <a:rPr lang="ar-SA" b="1" dirty="0" smtClean="0">
              <a:solidFill>
                <a:schemeClr val="bg1">
                  <a:lumMod val="10000"/>
                </a:schemeClr>
              </a:solidFill>
            </a:rPr>
            <a:t>تحديد وكتابة الأهداف طويلة المدى</a:t>
          </a:r>
          <a:endParaRPr lang="ar-SA" b="1" dirty="0">
            <a:solidFill>
              <a:schemeClr val="bg1">
                <a:lumMod val="10000"/>
              </a:schemeClr>
            </a:solidFill>
          </a:endParaRPr>
        </a:p>
      </dgm:t>
    </dgm:pt>
    <dgm:pt modelId="{C10A9AD2-249F-4E9F-AF2F-B85D065944D2}" type="parTrans" cxnId="{53C8FB5A-1D2B-4229-9648-AE9633891848}">
      <dgm:prSet/>
      <dgm:spPr/>
      <dgm:t>
        <a:bodyPr/>
        <a:lstStyle/>
        <a:p>
          <a:pPr rtl="1"/>
          <a:endParaRPr lang="ar-SA"/>
        </a:p>
      </dgm:t>
    </dgm:pt>
    <dgm:pt modelId="{C12292D4-6906-4C81-AB16-1AD0FDA28A28}" type="sibTrans" cxnId="{53C8FB5A-1D2B-4229-9648-AE9633891848}">
      <dgm:prSet/>
      <dgm:spPr/>
      <dgm:t>
        <a:bodyPr/>
        <a:lstStyle/>
        <a:p>
          <a:pPr rtl="1"/>
          <a:endParaRPr lang="ar-SA"/>
        </a:p>
      </dgm:t>
    </dgm:pt>
    <dgm:pt modelId="{E49925E8-727F-4819-914E-BB538BA68AFD}">
      <dgm:prSet phldrT="[نص]"/>
      <dgm:spPr/>
      <dgm:t>
        <a:bodyPr/>
        <a:lstStyle/>
        <a:p>
          <a:pPr rtl="1"/>
          <a:r>
            <a:rPr lang="ar-SA" b="1" dirty="0" smtClean="0">
              <a:solidFill>
                <a:schemeClr val="bg1">
                  <a:lumMod val="10000"/>
                </a:schemeClr>
              </a:solidFill>
            </a:rPr>
            <a:t>وجود </a:t>
          </a:r>
          <a:r>
            <a:rPr lang="ar-SA" b="1" dirty="0" err="1" smtClean="0">
              <a:solidFill>
                <a:schemeClr val="bg1">
                  <a:lumMod val="10000"/>
                </a:schemeClr>
              </a:solidFill>
            </a:rPr>
            <a:t>محكات</a:t>
          </a:r>
          <a:r>
            <a:rPr lang="ar-SA" b="1" dirty="0" smtClean="0">
              <a:solidFill>
                <a:schemeClr val="bg1">
                  <a:lumMod val="10000"/>
                </a:schemeClr>
              </a:solidFill>
            </a:rPr>
            <a:t> مناسبة وإجراءات تقويم </a:t>
          </a:r>
          <a:endParaRPr lang="ar-SA" b="1" dirty="0">
            <a:solidFill>
              <a:schemeClr val="bg1">
                <a:lumMod val="10000"/>
              </a:schemeClr>
            </a:solidFill>
          </a:endParaRPr>
        </a:p>
      </dgm:t>
    </dgm:pt>
    <dgm:pt modelId="{C875CA70-C47D-4F04-B330-95467621E4F3}" type="parTrans" cxnId="{6795C414-13B3-4F44-AF05-B120A2C7848A}">
      <dgm:prSet/>
      <dgm:spPr/>
      <dgm:t>
        <a:bodyPr/>
        <a:lstStyle/>
        <a:p>
          <a:pPr rtl="1"/>
          <a:endParaRPr lang="ar-SA"/>
        </a:p>
      </dgm:t>
    </dgm:pt>
    <dgm:pt modelId="{DEDEEA19-7A83-4A7F-AB62-9CA93A663EAA}" type="sibTrans" cxnId="{6795C414-13B3-4F44-AF05-B120A2C7848A}">
      <dgm:prSet/>
      <dgm:spPr/>
      <dgm:t>
        <a:bodyPr/>
        <a:lstStyle/>
        <a:p>
          <a:pPr rtl="1"/>
          <a:endParaRPr lang="ar-SA"/>
        </a:p>
      </dgm:t>
    </dgm:pt>
    <dgm:pt modelId="{457314DB-EB02-4954-8FB2-010E65B6E425}">
      <dgm:prSet phldrT="[نص]"/>
      <dgm:spPr/>
      <dgm:t>
        <a:bodyPr/>
        <a:lstStyle/>
        <a:p>
          <a:pPr rtl="1"/>
          <a:r>
            <a:rPr lang="ar-SA" b="1" dirty="0" smtClean="0">
              <a:solidFill>
                <a:schemeClr val="bg1">
                  <a:lumMod val="10000"/>
                </a:schemeClr>
              </a:solidFill>
            </a:rPr>
            <a:t>تحديد الموعد المناسب للشروع في العمل </a:t>
          </a:r>
          <a:endParaRPr lang="ar-SA" b="1" dirty="0">
            <a:solidFill>
              <a:schemeClr val="bg1">
                <a:lumMod val="10000"/>
              </a:schemeClr>
            </a:solidFill>
          </a:endParaRPr>
        </a:p>
      </dgm:t>
    </dgm:pt>
    <dgm:pt modelId="{A8D0F6D1-0DE4-4816-BE07-DA44BE448DF1}" type="parTrans" cxnId="{8ADCCFA3-8224-4A91-9744-139E7DE17EF5}">
      <dgm:prSet/>
      <dgm:spPr/>
      <dgm:t>
        <a:bodyPr/>
        <a:lstStyle/>
        <a:p>
          <a:pPr rtl="1"/>
          <a:endParaRPr lang="ar-SA"/>
        </a:p>
      </dgm:t>
    </dgm:pt>
    <dgm:pt modelId="{503E27D8-A68E-46AA-9C36-E7B6D23D9D09}" type="sibTrans" cxnId="{8ADCCFA3-8224-4A91-9744-139E7DE17EF5}">
      <dgm:prSet/>
      <dgm:spPr/>
      <dgm:t>
        <a:bodyPr/>
        <a:lstStyle/>
        <a:p>
          <a:pPr rtl="1"/>
          <a:endParaRPr lang="ar-SA"/>
        </a:p>
      </dgm:t>
    </dgm:pt>
    <dgm:pt modelId="{506C09C4-44C9-43F2-9BED-1DA9C652912D}">
      <dgm:prSet phldrT="[نص]">
        <dgm:style>
          <a:lnRef idx="1">
            <a:schemeClr val="accent5"/>
          </a:lnRef>
          <a:fillRef idx="2">
            <a:schemeClr val="accent5"/>
          </a:fillRef>
          <a:effectRef idx="1">
            <a:schemeClr val="accent5"/>
          </a:effectRef>
          <a:fontRef idx="minor">
            <a:schemeClr val="dk1"/>
          </a:fontRef>
        </dgm:style>
      </dgm:prSet>
      <dgm:spPr/>
      <dgm:t>
        <a:bodyPr/>
        <a:lstStyle/>
        <a:p>
          <a:pPr rtl="1"/>
          <a:r>
            <a:rPr lang="ar-SA" b="1" dirty="0" smtClean="0">
              <a:solidFill>
                <a:schemeClr val="bg1">
                  <a:lumMod val="10000"/>
                </a:schemeClr>
              </a:solidFill>
            </a:rPr>
            <a:t>تحديد خدمات التربية الخاصة التي سوف تقدم ومن سيقدمها </a:t>
          </a:r>
          <a:endParaRPr lang="ar-SA" b="1" dirty="0">
            <a:solidFill>
              <a:schemeClr val="bg1">
                <a:lumMod val="10000"/>
              </a:schemeClr>
            </a:solidFill>
          </a:endParaRPr>
        </a:p>
      </dgm:t>
    </dgm:pt>
    <dgm:pt modelId="{BACF62FA-E232-47A5-BAE6-AC7A1908B28B}" type="parTrans" cxnId="{BC996FB6-4F5B-423B-BBD9-41803CDFADFA}">
      <dgm:prSet/>
      <dgm:spPr/>
      <dgm:t>
        <a:bodyPr/>
        <a:lstStyle/>
        <a:p>
          <a:pPr rtl="1"/>
          <a:endParaRPr lang="ar-SA"/>
        </a:p>
      </dgm:t>
    </dgm:pt>
    <dgm:pt modelId="{2ECFC335-3795-44CC-8B93-B803E0FD4878}" type="sibTrans" cxnId="{BC996FB6-4F5B-423B-BBD9-41803CDFADFA}">
      <dgm:prSet/>
      <dgm:spPr/>
      <dgm:t>
        <a:bodyPr/>
        <a:lstStyle/>
        <a:p>
          <a:pPr rtl="1"/>
          <a:endParaRPr lang="ar-SA"/>
        </a:p>
      </dgm:t>
    </dgm:pt>
    <dgm:pt modelId="{DB57D4B3-29A8-426D-B0F1-C7A1F780781E}">
      <dgm:prSet phldrT="[نص]"/>
      <dgm:spPr/>
      <dgm:t>
        <a:bodyPr/>
        <a:lstStyle/>
        <a:p>
          <a:pPr rtl="1"/>
          <a:r>
            <a:rPr lang="ar-SA" b="1" dirty="0" smtClean="0">
              <a:solidFill>
                <a:schemeClr val="bg1">
                  <a:lumMod val="10000"/>
                </a:schemeClr>
              </a:solidFill>
            </a:rPr>
            <a:t>تطوير صيغة برنامج التعليم الفردي الخاصة بها</a:t>
          </a:r>
          <a:endParaRPr lang="ar-SA" b="1" dirty="0">
            <a:solidFill>
              <a:schemeClr val="bg1">
                <a:lumMod val="10000"/>
              </a:schemeClr>
            </a:solidFill>
          </a:endParaRPr>
        </a:p>
      </dgm:t>
    </dgm:pt>
    <dgm:pt modelId="{E9C138FF-2C37-4B5E-B4AA-E7789E69ABBF}" type="parTrans" cxnId="{E9B2A5E8-220B-4746-A354-CA3F5C1E8659}">
      <dgm:prSet/>
      <dgm:spPr/>
      <dgm:t>
        <a:bodyPr/>
        <a:lstStyle/>
        <a:p>
          <a:pPr rtl="1"/>
          <a:endParaRPr lang="ar-SA"/>
        </a:p>
      </dgm:t>
    </dgm:pt>
    <dgm:pt modelId="{4F5771C3-AF39-4ABE-9564-F62AE59F89DE}" type="sibTrans" cxnId="{E9B2A5E8-220B-4746-A354-CA3F5C1E8659}">
      <dgm:prSet/>
      <dgm:spPr/>
      <dgm:t>
        <a:bodyPr/>
        <a:lstStyle/>
        <a:p>
          <a:pPr rtl="1"/>
          <a:endParaRPr lang="ar-SA"/>
        </a:p>
      </dgm:t>
    </dgm:pt>
    <dgm:pt modelId="{07E22E0C-4666-4576-BFD5-29F79A4E7D34}">
      <dgm:prSet/>
      <dgm:spPr/>
      <dgm:t>
        <a:bodyPr/>
        <a:lstStyle/>
        <a:p>
          <a:pPr rtl="1"/>
          <a:endParaRPr lang="en-US" dirty="0" smtClean="0"/>
        </a:p>
        <a:p>
          <a:pPr rtl="1"/>
          <a:r>
            <a:rPr lang="ar-SA" b="1" dirty="0" smtClean="0">
              <a:solidFill>
                <a:schemeClr val="bg1">
                  <a:lumMod val="10000"/>
                </a:schemeClr>
              </a:solidFill>
            </a:rPr>
            <a:t>المستوى الحالي لأداء الطالب التعليمي</a:t>
          </a:r>
          <a:endParaRPr lang="ar-SA" b="1" dirty="0">
            <a:solidFill>
              <a:schemeClr val="bg1">
                <a:lumMod val="10000"/>
              </a:schemeClr>
            </a:solidFill>
          </a:endParaRPr>
        </a:p>
      </dgm:t>
    </dgm:pt>
    <dgm:pt modelId="{566ED082-C8E2-4CFC-861A-D2666F52599C}" type="parTrans" cxnId="{1650B8CE-6F63-4581-BAF0-6A78BDA30745}">
      <dgm:prSet/>
      <dgm:spPr/>
      <dgm:t>
        <a:bodyPr/>
        <a:lstStyle/>
        <a:p>
          <a:pPr rtl="1"/>
          <a:endParaRPr lang="ar-SA"/>
        </a:p>
      </dgm:t>
    </dgm:pt>
    <dgm:pt modelId="{F0FD12E6-70E9-4A16-9483-B498A4EEBDBB}" type="sibTrans" cxnId="{1650B8CE-6F63-4581-BAF0-6A78BDA30745}">
      <dgm:prSet/>
      <dgm:spPr/>
      <dgm:t>
        <a:bodyPr/>
        <a:lstStyle/>
        <a:p>
          <a:pPr rtl="1"/>
          <a:endParaRPr lang="ar-SA"/>
        </a:p>
      </dgm:t>
    </dgm:pt>
    <dgm:pt modelId="{BA9C87B6-9DA7-49F1-95D7-03986BE9D73C}">
      <dgm:prSet/>
      <dgm:spPr/>
      <dgm:t>
        <a:bodyPr/>
        <a:lstStyle/>
        <a:p>
          <a:pPr rtl="1"/>
          <a:r>
            <a:rPr lang="ar-SA" b="1" dirty="0" smtClean="0">
              <a:solidFill>
                <a:schemeClr val="bg1">
                  <a:lumMod val="10000"/>
                </a:schemeClr>
              </a:solidFill>
            </a:rPr>
            <a:t>تحديد وكتابة الأهداف قصيرة المدى حيث قد يحتاج تحقيق هذا الهدف إلى يوم دراسي أو إلى أسبوع </a:t>
          </a:r>
          <a:endParaRPr lang="ar-SA" b="1" dirty="0">
            <a:solidFill>
              <a:schemeClr val="bg1">
                <a:lumMod val="10000"/>
              </a:schemeClr>
            </a:solidFill>
          </a:endParaRPr>
        </a:p>
      </dgm:t>
    </dgm:pt>
    <dgm:pt modelId="{7AD30258-E904-4540-8241-B7DB06D67074}" type="parTrans" cxnId="{AC3A1CAD-0B6F-4488-96A4-4403715090D1}">
      <dgm:prSet/>
      <dgm:spPr/>
      <dgm:t>
        <a:bodyPr/>
        <a:lstStyle/>
        <a:p>
          <a:pPr rtl="1"/>
          <a:endParaRPr lang="ar-SA"/>
        </a:p>
      </dgm:t>
    </dgm:pt>
    <dgm:pt modelId="{B144FB9D-7378-4DDF-84D2-E8EF9C7F9F2D}" type="sibTrans" cxnId="{AC3A1CAD-0B6F-4488-96A4-4403715090D1}">
      <dgm:prSet/>
      <dgm:spPr/>
      <dgm:t>
        <a:bodyPr/>
        <a:lstStyle/>
        <a:p>
          <a:pPr rtl="1"/>
          <a:endParaRPr lang="ar-SA"/>
        </a:p>
      </dgm:t>
    </dgm:pt>
    <dgm:pt modelId="{9A38ECD6-7D07-40B3-8EA1-5E2FE1DA384F}" type="pres">
      <dgm:prSet presAssocID="{3B4D0FF8-DC12-4F55-83CC-1CFD81239B7E}" presName="diagram" presStyleCnt="0">
        <dgm:presLayoutVars>
          <dgm:dir/>
          <dgm:resizeHandles val="exact"/>
        </dgm:presLayoutVars>
      </dgm:prSet>
      <dgm:spPr/>
      <dgm:t>
        <a:bodyPr/>
        <a:lstStyle/>
        <a:p>
          <a:pPr rtl="1"/>
          <a:endParaRPr lang="ar-SA"/>
        </a:p>
      </dgm:t>
    </dgm:pt>
    <dgm:pt modelId="{76DE4620-FE80-4D3C-B656-ADD229F2F456}" type="pres">
      <dgm:prSet presAssocID="{BA9C87B6-9DA7-49F1-95D7-03986BE9D73C}" presName="node" presStyleLbl="node1" presStyleIdx="0" presStyleCnt="7">
        <dgm:presLayoutVars>
          <dgm:bulletEnabled val="1"/>
        </dgm:presLayoutVars>
      </dgm:prSet>
      <dgm:spPr/>
      <dgm:t>
        <a:bodyPr/>
        <a:lstStyle/>
        <a:p>
          <a:pPr rtl="1"/>
          <a:endParaRPr lang="ar-SA"/>
        </a:p>
      </dgm:t>
    </dgm:pt>
    <dgm:pt modelId="{92934EF2-B3A8-40A7-AC36-3D1296B87ADD}" type="pres">
      <dgm:prSet presAssocID="{B144FB9D-7378-4DDF-84D2-E8EF9C7F9F2D}" presName="sibTrans" presStyleCnt="0"/>
      <dgm:spPr/>
    </dgm:pt>
    <dgm:pt modelId="{A9F8B857-A924-4911-BAF8-A52C70973F59}" type="pres">
      <dgm:prSet presAssocID="{29BFAA65-02D7-4B15-A171-B3FF4E8E4FE9}" presName="node" presStyleLbl="node1" presStyleIdx="1" presStyleCnt="7">
        <dgm:presLayoutVars>
          <dgm:bulletEnabled val="1"/>
        </dgm:presLayoutVars>
      </dgm:prSet>
      <dgm:spPr/>
      <dgm:t>
        <a:bodyPr/>
        <a:lstStyle/>
        <a:p>
          <a:pPr rtl="1"/>
          <a:endParaRPr lang="ar-SA"/>
        </a:p>
      </dgm:t>
    </dgm:pt>
    <dgm:pt modelId="{074A08CC-F8E4-487C-A9A7-8D06FA203CC2}" type="pres">
      <dgm:prSet presAssocID="{C12292D4-6906-4C81-AB16-1AD0FDA28A28}" presName="sibTrans" presStyleCnt="0"/>
      <dgm:spPr/>
    </dgm:pt>
    <dgm:pt modelId="{802F7329-B0F6-44DF-A82E-ECF2F90AC471}" type="pres">
      <dgm:prSet presAssocID="{07E22E0C-4666-4576-BFD5-29F79A4E7D34}" presName="node" presStyleLbl="node1" presStyleIdx="2" presStyleCnt="7">
        <dgm:presLayoutVars>
          <dgm:bulletEnabled val="1"/>
        </dgm:presLayoutVars>
      </dgm:prSet>
      <dgm:spPr/>
      <dgm:t>
        <a:bodyPr/>
        <a:lstStyle/>
        <a:p>
          <a:pPr rtl="1"/>
          <a:endParaRPr lang="ar-SA"/>
        </a:p>
      </dgm:t>
    </dgm:pt>
    <dgm:pt modelId="{F6E5A09A-A963-4A90-84DC-3126B84CB60A}" type="pres">
      <dgm:prSet presAssocID="{F0FD12E6-70E9-4A16-9483-B498A4EEBDBB}" presName="sibTrans" presStyleCnt="0"/>
      <dgm:spPr/>
    </dgm:pt>
    <dgm:pt modelId="{A587663F-E093-4A5F-8B9F-FC9D6D4D41B7}" type="pres">
      <dgm:prSet presAssocID="{E49925E8-727F-4819-914E-BB538BA68AFD}" presName="node" presStyleLbl="node1" presStyleIdx="3" presStyleCnt="7">
        <dgm:presLayoutVars>
          <dgm:bulletEnabled val="1"/>
        </dgm:presLayoutVars>
      </dgm:prSet>
      <dgm:spPr/>
      <dgm:t>
        <a:bodyPr/>
        <a:lstStyle/>
        <a:p>
          <a:pPr rtl="1"/>
          <a:endParaRPr lang="ar-SA"/>
        </a:p>
      </dgm:t>
    </dgm:pt>
    <dgm:pt modelId="{2D780C05-5827-4CF5-823D-6E272DBF4CAF}" type="pres">
      <dgm:prSet presAssocID="{DEDEEA19-7A83-4A7F-AB62-9CA93A663EAA}" presName="sibTrans" presStyleCnt="0"/>
      <dgm:spPr/>
    </dgm:pt>
    <dgm:pt modelId="{74384E03-4054-4DDF-AA87-512C583E3E9F}" type="pres">
      <dgm:prSet presAssocID="{457314DB-EB02-4954-8FB2-010E65B6E425}" presName="node" presStyleLbl="node1" presStyleIdx="4" presStyleCnt="7">
        <dgm:presLayoutVars>
          <dgm:bulletEnabled val="1"/>
        </dgm:presLayoutVars>
      </dgm:prSet>
      <dgm:spPr/>
      <dgm:t>
        <a:bodyPr/>
        <a:lstStyle/>
        <a:p>
          <a:pPr rtl="1"/>
          <a:endParaRPr lang="ar-SA"/>
        </a:p>
      </dgm:t>
    </dgm:pt>
    <dgm:pt modelId="{081FE850-B86F-4437-B6E7-28AB79790699}" type="pres">
      <dgm:prSet presAssocID="{503E27D8-A68E-46AA-9C36-E7B6D23D9D09}" presName="sibTrans" presStyleCnt="0"/>
      <dgm:spPr/>
    </dgm:pt>
    <dgm:pt modelId="{0FDB3BF0-548B-4371-9F91-3DA7E83A80F9}" type="pres">
      <dgm:prSet presAssocID="{506C09C4-44C9-43F2-9BED-1DA9C652912D}" presName="node" presStyleLbl="node1" presStyleIdx="5" presStyleCnt="7">
        <dgm:presLayoutVars>
          <dgm:bulletEnabled val="1"/>
        </dgm:presLayoutVars>
      </dgm:prSet>
      <dgm:spPr/>
      <dgm:t>
        <a:bodyPr/>
        <a:lstStyle/>
        <a:p>
          <a:pPr rtl="1"/>
          <a:endParaRPr lang="ar-SA"/>
        </a:p>
      </dgm:t>
    </dgm:pt>
    <dgm:pt modelId="{B9D72909-1717-489B-B5FA-CCAC7B44CA25}" type="pres">
      <dgm:prSet presAssocID="{2ECFC335-3795-44CC-8B93-B803E0FD4878}" presName="sibTrans" presStyleCnt="0"/>
      <dgm:spPr/>
    </dgm:pt>
    <dgm:pt modelId="{0E9EAE60-E2A9-4BBE-8FDC-5FF747E7A79A}" type="pres">
      <dgm:prSet presAssocID="{DB57D4B3-29A8-426D-B0F1-C7A1F780781E}" presName="node" presStyleLbl="node1" presStyleIdx="6" presStyleCnt="7">
        <dgm:presLayoutVars>
          <dgm:bulletEnabled val="1"/>
        </dgm:presLayoutVars>
      </dgm:prSet>
      <dgm:spPr/>
      <dgm:t>
        <a:bodyPr/>
        <a:lstStyle/>
        <a:p>
          <a:pPr rtl="1"/>
          <a:endParaRPr lang="ar-SA"/>
        </a:p>
      </dgm:t>
    </dgm:pt>
  </dgm:ptLst>
  <dgm:cxnLst>
    <dgm:cxn modelId="{8ADCCFA3-8224-4A91-9744-139E7DE17EF5}" srcId="{3B4D0FF8-DC12-4F55-83CC-1CFD81239B7E}" destId="{457314DB-EB02-4954-8FB2-010E65B6E425}" srcOrd="4" destOrd="0" parTransId="{A8D0F6D1-0DE4-4816-BE07-DA44BE448DF1}" sibTransId="{503E27D8-A68E-46AA-9C36-E7B6D23D9D09}"/>
    <dgm:cxn modelId="{6795C414-13B3-4F44-AF05-B120A2C7848A}" srcId="{3B4D0FF8-DC12-4F55-83CC-1CFD81239B7E}" destId="{E49925E8-727F-4819-914E-BB538BA68AFD}" srcOrd="3" destOrd="0" parTransId="{C875CA70-C47D-4F04-B330-95467621E4F3}" sibTransId="{DEDEEA19-7A83-4A7F-AB62-9CA93A663EAA}"/>
    <dgm:cxn modelId="{53C8FB5A-1D2B-4229-9648-AE9633891848}" srcId="{3B4D0FF8-DC12-4F55-83CC-1CFD81239B7E}" destId="{29BFAA65-02D7-4B15-A171-B3FF4E8E4FE9}" srcOrd="1" destOrd="0" parTransId="{C10A9AD2-249F-4E9F-AF2F-B85D065944D2}" sibTransId="{C12292D4-6906-4C81-AB16-1AD0FDA28A28}"/>
    <dgm:cxn modelId="{25DED10F-65B4-4E2E-98DE-4D57242C971F}" type="presOf" srcId="{457314DB-EB02-4954-8FB2-010E65B6E425}" destId="{74384E03-4054-4DDF-AA87-512C583E3E9F}" srcOrd="0" destOrd="0" presId="urn:microsoft.com/office/officeart/2005/8/layout/default#1"/>
    <dgm:cxn modelId="{EC0D69B0-1F41-4A18-BD72-BE6F9ED5D289}" type="presOf" srcId="{BA9C87B6-9DA7-49F1-95D7-03986BE9D73C}" destId="{76DE4620-FE80-4D3C-B656-ADD229F2F456}" srcOrd="0" destOrd="0" presId="urn:microsoft.com/office/officeart/2005/8/layout/default#1"/>
    <dgm:cxn modelId="{1650B8CE-6F63-4581-BAF0-6A78BDA30745}" srcId="{3B4D0FF8-DC12-4F55-83CC-1CFD81239B7E}" destId="{07E22E0C-4666-4576-BFD5-29F79A4E7D34}" srcOrd="2" destOrd="0" parTransId="{566ED082-C8E2-4CFC-861A-D2666F52599C}" sibTransId="{F0FD12E6-70E9-4A16-9483-B498A4EEBDBB}"/>
    <dgm:cxn modelId="{AC3A1CAD-0B6F-4488-96A4-4403715090D1}" srcId="{3B4D0FF8-DC12-4F55-83CC-1CFD81239B7E}" destId="{BA9C87B6-9DA7-49F1-95D7-03986BE9D73C}" srcOrd="0" destOrd="0" parTransId="{7AD30258-E904-4540-8241-B7DB06D67074}" sibTransId="{B144FB9D-7378-4DDF-84D2-E8EF9C7F9F2D}"/>
    <dgm:cxn modelId="{29DB1E60-C2ED-4BBE-B10C-E9DB3AD75B46}" type="presOf" srcId="{506C09C4-44C9-43F2-9BED-1DA9C652912D}" destId="{0FDB3BF0-548B-4371-9F91-3DA7E83A80F9}" srcOrd="0" destOrd="0" presId="urn:microsoft.com/office/officeart/2005/8/layout/default#1"/>
    <dgm:cxn modelId="{BC996FB6-4F5B-423B-BBD9-41803CDFADFA}" srcId="{3B4D0FF8-DC12-4F55-83CC-1CFD81239B7E}" destId="{506C09C4-44C9-43F2-9BED-1DA9C652912D}" srcOrd="5" destOrd="0" parTransId="{BACF62FA-E232-47A5-BAE6-AC7A1908B28B}" sibTransId="{2ECFC335-3795-44CC-8B93-B803E0FD4878}"/>
    <dgm:cxn modelId="{E9B2A5E8-220B-4746-A354-CA3F5C1E8659}" srcId="{3B4D0FF8-DC12-4F55-83CC-1CFD81239B7E}" destId="{DB57D4B3-29A8-426D-B0F1-C7A1F780781E}" srcOrd="6" destOrd="0" parTransId="{E9C138FF-2C37-4B5E-B4AA-E7789E69ABBF}" sibTransId="{4F5771C3-AF39-4ABE-9564-F62AE59F89DE}"/>
    <dgm:cxn modelId="{765FF041-4126-4344-8168-3A32677E6C5D}" type="presOf" srcId="{07E22E0C-4666-4576-BFD5-29F79A4E7D34}" destId="{802F7329-B0F6-44DF-A82E-ECF2F90AC471}" srcOrd="0" destOrd="0" presId="urn:microsoft.com/office/officeart/2005/8/layout/default#1"/>
    <dgm:cxn modelId="{74BCABCE-A231-4F13-8631-7AD1AB4AC24C}" type="presOf" srcId="{DB57D4B3-29A8-426D-B0F1-C7A1F780781E}" destId="{0E9EAE60-E2A9-4BBE-8FDC-5FF747E7A79A}" srcOrd="0" destOrd="0" presId="urn:microsoft.com/office/officeart/2005/8/layout/default#1"/>
    <dgm:cxn modelId="{85687DB1-DCBF-4035-8732-CDF8BB726687}" type="presOf" srcId="{3B4D0FF8-DC12-4F55-83CC-1CFD81239B7E}" destId="{9A38ECD6-7D07-40B3-8EA1-5E2FE1DA384F}" srcOrd="0" destOrd="0" presId="urn:microsoft.com/office/officeart/2005/8/layout/default#1"/>
    <dgm:cxn modelId="{6F851D4A-75B0-44B9-9355-2C99F7B2A92C}" type="presOf" srcId="{29BFAA65-02D7-4B15-A171-B3FF4E8E4FE9}" destId="{A9F8B857-A924-4911-BAF8-A52C70973F59}" srcOrd="0" destOrd="0" presId="urn:microsoft.com/office/officeart/2005/8/layout/default#1"/>
    <dgm:cxn modelId="{8EC4A83C-9921-4BEC-A599-56A72BD4F857}" type="presOf" srcId="{E49925E8-727F-4819-914E-BB538BA68AFD}" destId="{A587663F-E093-4A5F-8B9F-FC9D6D4D41B7}" srcOrd="0" destOrd="0" presId="urn:microsoft.com/office/officeart/2005/8/layout/default#1"/>
    <dgm:cxn modelId="{F9FCD337-7C4A-4B66-A3F3-C197D57EB4B3}" type="presParOf" srcId="{9A38ECD6-7D07-40B3-8EA1-5E2FE1DA384F}" destId="{76DE4620-FE80-4D3C-B656-ADD229F2F456}" srcOrd="0" destOrd="0" presId="urn:microsoft.com/office/officeart/2005/8/layout/default#1"/>
    <dgm:cxn modelId="{A8018D46-468E-4826-AEC5-ECD2A4E061FC}" type="presParOf" srcId="{9A38ECD6-7D07-40B3-8EA1-5E2FE1DA384F}" destId="{92934EF2-B3A8-40A7-AC36-3D1296B87ADD}" srcOrd="1" destOrd="0" presId="urn:microsoft.com/office/officeart/2005/8/layout/default#1"/>
    <dgm:cxn modelId="{1C9D0372-0474-4D75-8F70-5B4E660DF78B}" type="presParOf" srcId="{9A38ECD6-7D07-40B3-8EA1-5E2FE1DA384F}" destId="{A9F8B857-A924-4911-BAF8-A52C70973F59}" srcOrd="2" destOrd="0" presId="urn:microsoft.com/office/officeart/2005/8/layout/default#1"/>
    <dgm:cxn modelId="{C9956240-233F-4F4E-A76D-C18AC53B904F}" type="presParOf" srcId="{9A38ECD6-7D07-40B3-8EA1-5E2FE1DA384F}" destId="{074A08CC-F8E4-487C-A9A7-8D06FA203CC2}" srcOrd="3" destOrd="0" presId="urn:microsoft.com/office/officeart/2005/8/layout/default#1"/>
    <dgm:cxn modelId="{80A13947-E2E0-4233-BBE3-4FE2E577CD95}" type="presParOf" srcId="{9A38ECD6-7D07-40B3-8EA1-5E2FE1DA384F}" destId="{802F7329-B0F6-44DF-A82E-ECF2F90AC471}" srcOrd="4" destOrd="0" presId="urn:microsoft.com/office/officeart/2005/8/layout/default#1"/>
    <dgm:cxn modelId="{13113AFF-D624-467D-942E-46C2C138DA03}" type="presParOf" srcId="{9A38ECD6-7D07-40B3-8EA1-5E2FE1DA384F}" destId="{F6E5A09A-A963-4A90-84DC-3126B84CB60A}" srcOrd="5" destOrd="0" presId="urn:microsoft.com/office/officeart/2005/8/layout/default#1"/>
    <dgm:cxn modelId="{1FFEE7D3-3EDA-4621-B15D-03CD50063CB1}" type="presParOf" srcId="{9A38ECD6-7D07-40B3-8EA1-5E2FE1DA384F}" destId="{A587663F-E093-4A5F-8B9F-FC9D6D4D41B7}" srcOrd="6" destOrd="0" presId="urn:microsoft.com/office/officeart/2005/8/layout/default#1"/>
    <dgm:cxn modelId="{71745859-6CC4-4D8F-B75B-50D5C97327AA}" type="presParOf" srcId="{9A38ECD6-7D07-40B3-8EA1-5E2FE1DA384F}" destId="{2D780C05-5827-4CF5-823D-6E272DBF4CAF}" srcOrd="7" destOrd="0" presId="urn:microsoft.com/office/officeart/2005/8/layout/default#1"/>
    <dgm:cxn modelId="{AE324817-747B-414C-93C9-05A109D188B6}" type="presParOf" srcId="{9A38ECD6-7D07-40B3-8EA1-5E2FE1DA384F}" destId="{74384E03-4054-4DDF-AA87-512C583E3E9F}" srcOrd="8" destOrd="0" presId="urn:microsoft.com/office/officeart/2005/8/layout/default#1"/>
    <dgm:cxn modelId="{C8A029CB-DF9C-4170-A7E8-9437A54AB4F9}" type="presParOf" srcId="{9A38ECD6-7D07-40B3-8EA1-5E2FE1DA384F}" destId="{081FE850-B86F-4437-B6E7-28AB79790699}" srcOrd="9" destOrd="0" presId="urn:microsoft.com/office/officeart/2005/8/layout/default#1"/>
    <dgm:cxn modelId="{7C78DC91-2934-4A19-AA36-8A47F2229FC9}" type="presParOf" srcId="{9A38ECD6-7D07-40B3-8EA1-5E2FE1DA384F}" destId="{0FDB3BF0-548B-4371-9F91-3DA7E83A80F9}" srcOrd="10" destOrd="0" presId="urn:microsoft.com/office/officeart/2005/8/layout/default#1"/>
    <dgm:cxn modelId="{C0B108BA-8F8E-440E-B162-025CBE4210FD}" type="presParOf" srcId="{9A38ECD6-7D07-40B3-8EA1-5E2FE1DA384F}" destId="{B9D72909-1717-489B-B5FA-CCAC7B44CA25}" srcOrd="11" destOrd="0" presId="urn:microsoft.com/office/officeart/2005/8/layout/default#1"/>
    <dgm:cxn modelId="{9E8E4C63-7C92-4405-BAA0-D24FE28CE829}" type="presParOf" srcId="{9A38ECD6-7D07-40B3-8EA1-5E2FE1DA384F}" destId="{0E9EAE60-E2A9-4BBE-8FDC-5FF747E7A79A}" srcOrd="12"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04BBBD1-7119-4385-BDD5-F6D8F82794D5}" type="doc">
      <dgm:prSet loTypeId="urn:microsoft.com/office/officeart/2005/8/layout/process5" loCatId="process" qsTypeId="urn:microsoft.com/office/officeart/2005/8/quickstyle/3d2" qsCatId="3D" csTypeId="urn:microsoft.com/office/officeart/2005/8/colors/colorful5" csCatId="colorful" phldr="1"/>
      <dgm:spPr/>
      <dgm:t>
        <a:bodyPr/>
        <a:lstStyle/>
        <a:p>
          <a:pPr rtl="1"/>
          <a:endParaRPr lang="ar-SA"/>
        </a:p>
      </dgm:t>
    </dgm:pt>
    <dgm:pt modelId="{9741A4F6-5B51-4223-8E13-79C3A0DAC860}">
      <dgm:prSet phldrT="[نص]"/>
      <dgm:spPr>
        <a:solidFill>
          <a:srgbClr val="00B0F0"/>
        </a:solidFill>
      </dgm:spPr>
      <dgm:t>
        <a:bodyPr/>
        <a:lstStyle/>
        <a:p>
          <a:pPr rtl="1"/>
          <a:r>
            <a:rPr lang="ar-SA" b="1" dirty="0" smtClean="0">
              <a:solidFill>
                <a:schemeClr val="accent5">
                  <a:lumMod val="75000"/>
                </a:schemeClr>
              </a:solidFill>
            </a:rPr>
            <a:t>معلومات التقييم</a:t>
          </a:r>
          <a:endParaRPr lang="ar-SA" b="1" dirty="0">
            <a:solidFill>
              <a:schemeClr val="accent5">
                <a:lumMod val="75000"/>
              </a:schemeClr>
            </a:solidFill>
          </a:endParaRPr>
        </a:p>
      </dgm:t>
    </dgm:pt>
    <dgm:pt modelId="{6AFFA9B4-D8D9-472F-9378-91EABAE5A5C3}" type="parTrans" cxnId="{BD8602F2-2D64-4B4B-BFB0-EEE11C98F857}">
      <dgm:prSet/>
      <dgm:spPr/>
      <dgm:t>
        <a:bodyPr/>
        <a:lstStyle/>
        <a:p>
          <a:pPr rtl="1"/>
          <a:endParaRPr lang="ar-SA"/>
        </a:p>
      </dgm:t>
    </dgm:pt>
    <dgm:pt modelId="{4D4087A0-A14D-4A13-804B-E4613FB66D65}" type="sibTrans" cxnId="{BD8602F2-2D64-4B4B-BFB0-EEE11C98F857}">
      <dgm:prSet/>
      <dgm:spPr/>
      <dgm:t>
        <a:bodyPr/>
        <a:lstStyle/>
        <a:p>
          <a:pPr rtl="1"/>
          <a:endParaRPr lang="ar-SA"/>
        </a:p>
      </dgm:t>
    </dgm:pt>
    <dgm:pt modelId="{9F24FF3D-0CC4-4C49-9760-0667A21C174A}">
      <dgm:prSet phldrT="[نص]"/>
      <dgm:spPr>
        <a:solidFill>
          <a:schemeClr val="accent6">
            <a:lumMod val="40000"/>
            <a:lumOff val="60000"/>
          </a:schemeClr>
        </a:solidFill>
      </dgm:spPr>
      <dgm:t>
        <a:bodyPr/>
        <a:lstStyle/>
        <a:p>
          <a:pPr rtl="1"/>
          <a:r>
            <a:rPr lang="ar-SA" b="1" dirty="0" smtClean="0">
              <a:solidFill>
                <a:schemeClr val="accent5">
                  <a:lumMod val="75000"/>
                </a:schemeClr>
              </a:solidFill>
            </a:rPr>
            <a:t>معلومات </a:t>
          </a:r>
          <a:r>
            <a:rPr lang="ar-SA" b="1" dirty="0" err="1" smtClean="0">
              <a:solidFill>
                <a:schemeClr val="accent5">
                  <a:lumMod val="75000"/>
                </a:schemeClr>
              </a:solidFill>
            </a:rPr>
            <a:t>اولية</a:t>
          </a:r>
          <a:endParaRPr lang="ar-SA" b="1" dirty="0">
            <a:solidFill>
              <a:schemeClr val="accent5">
                <a:lumMod val="75000"/>
              </a:schemeClr>
            </a:solidFill>
          </a:endParaRPr>
        </a:p>
      </dgm:t>
    </dgm:pt>
    <dgm:pt modelId="{29BE6467-428F-43D8-A673-59A0B7579CF6}" type="parTrans" cxnId="{453A7A81-6110-4B74-A4B2-34D368A10D62}">
      <dgm:prSet/>
      <dgm:spPr/>
      <dgm:t>
        <a:bodyPr/>
        <a:lstStyle/>
        <a:p>
          <a:pPr rtl="1"/>
          <a:endParaRPr lang="ar-SA"/>
        </a:p>
      </dgm:t>
    </dgm:pt>
    <dgm:pt modelId="{171853CA-A40F-4EC4-B62F-3BECD89E8319}" type="sibTrans" cxnId="{453A7A81-6110-4B74-A4B2-34D368A10D62}">
      <dgm:prSet/>
      <dgm:spPr/>
      <dgm:t>
        <a:bodyPr/>
        <a:lstStyle/>
        <a:p>
          <a:pPr rtl="1"/>
          <a:endParaRPr lang="ar-SA"/>
        </a:p>
      </dgm:t>
    </dgm:pt>
    <dgm:pt modelId="{1F3FF0AA-3D8C-4029-98EF-9455A37C64FA}">
      <dgm:prSet phldrT="[نص]"/>
      <dgm:spPr/>
      <dgm:t>
        <a:bodyPr/>
        <a:lstStyle/>
        <a:p>
          <a:pPr rtl="1"/>
          <a:r>
            <a:rPr lang="ar-SA" b="1" dirty="0" err="1" smtClean="0">
              <a:solidFill>
                <a:schemeClr val="accent5">
                  <a:lumMod val="75000"/>
                </a:schemeClr>
              </a:solidFill>
            </a:rPr>
            <a:t>الاهداف</a:t>
          </a:r>
          <a:r>
            <a:rPr lang="ar-SA" b="1" dirty="0" smtClean="0">
              <a:solidFill>
                <a:schemeClr val="accent5">
                  <a:lumMod val="75000"/>
                </a:schemeClr>
              </a:solidFill>
            </a:rPr>
            <a:t> السنوية</a:t>
          </a:r>
          <a:endParaRPr lang="ar-SA" b="1" dirty="0">
            <a:solidFill>
              <a:schemeClr val="accent5">
                <a:lumMod val="75000"/>
              </a:schemeClr>
            </a:solidFill>
          </a:endParaRPr>
        </a:p>
      </dgm:t>
    </dgm:pt>
    <dgm:pt modelId="{2EE5E0E0-92D1-4D0B-AFDD-E651CC40E90B}" type="parTrans" cxnId="{4DC88CE5-55F8-4C36-9BD3-BE9DE6132629}">
      <dgm:prSet/>
      <dgm:spPr/>
      <dgm:t>
        <a:bodyPr/>
        <a:lstStyle/>
        <a:p>
          <a:pPr rtl="1"/>
          <a:endParaRPr lang="ar-SA"/>
        </a:p>
      </dgm:t>
    </dgm:pt>
    <dgm:pt modelId="{BE8CF2DC-86D9-47F1-A11A-C05F9E8E2183}" type="sibTrans" cxnId="{4DC88CE5-55F8-4C36-9BD3-BE9DE6132629}">
      <dgm:prSet/>
      <dgm:spPr/>
      <dgm:t>
        <a:bodyPr/>
        <a:lstStyle/>
        <a:p>
          <a:pPr rtl="1"/>
          <a:endParaRPr lang="ar-SA"/>
        </a:p>
      </dgm:t>
    </dgm:pt>
    <dgm:pt modelId="{B0ABF1D6-CDB0-482B-808A-21FFD55E7132}">
      <dgm:prSet phldrT="[نص]"/>
      <dgm:spPr/>
      <dgm:t>
        <a:bodyPr/>
        <a:lstStyle/>
        <a:p>
          <a:pPr rtl="1"/>
          <a:r>
            <a:rPr lang="ar-SA" b="1" dirty="0" err="1" smtClean="0">
              <a:solidFill>
                <a:schemeClr val="accent5">
                  <a:lumMod val="75000"/>
                </a:schemeClr>
              </a:solidFill>
            </a:rPr>
            <a:t>الاهداف</a:t>
          </a:r>
          <a:r>
            <a:rPr lang="ar-SA" b="1" dirty="0" smtClean="0">
              <a:solidFill>
                <a:schemeClr val="accent5">
                  <a:lumMod val="75000"/>
                </a:schemeClr>
              </a:solidFill>
            </a:rPr>
            <a:t> القصيرة</a:t>
          </a:r>
          <a:endParaRPr lang="ar-SA" b="1" dirty="0">
            <a:solidFill>
              <a:schemeClr val="accent5">
                <a:lumMod val="75000"/>
              </a:schemeClr>
            </a:solidFill>
          </a:endParaRPr>
        </a:p>
      </dgm:t>
    </dgm:pt>
    <dgm:pt modelId="{12FBC783-FCF0-4DB2-8A1E-7A892C79667E}" type="parTrans" cxnId="{287C9023-A1CA-4310-A757-6243841F4D33}">
      <dgm:prSet/>
      <dgm:spPr/>
      <dgm:t>
        <a:bodyPr/>
        <a:lstStyle/>
        <a:p>
          <a:pPr rtl="1"/>
          <a:endParaRPr lang="ar-SA"/>
        </a:p>
      </dgm:t>
    </dgm:pt>
    <dgm:pt modelId="{CCF089E7-37EB-46AA-90F9-1C08503D3033}" type="sibTrans" cxnId="{287C9023-A1CA-4310-A757-6243841F4D33}">
      <dgm:prSet/>
      <dgm:spPr/>
      <dgm:t>
        <a:bodyPr/>
        <a:lstStyle/>
        <a:p>
          <a:pPr rtl="1"/>
          <a:endParaRPr lang="ar-SA"/>
        </a:p>
      </dgm:t>
    </dgm:pt>
    <dgm:pt modelId="{8EEF3A8B-A83B-46FC-B69A-BDAF7FDF5B36}">
      <dgm:prSet phldrT="[نص]"/>
      <dgm:spPr/>
      <dgm:t>
        <a:bodyPr/>
        <a:lstStyle/>
        <a:p>
          <a:pPr rtl="1"/>
          <a:r>
            <a:rPr lang="ar-SA" b="1" dirty="0" smtClean="0">
              <a:solidFill>
                <a:schemeClr val="accent5">
                  <a:lumMod val="75000"/>
                </a:schemeClr>
              </a:solidFill>
            </a:rPr>
            <a:t>التوقيعات</a:t>
          </a:r>
          <a:endParaRPr lang="ar-SA" b="1" dirty="0">
            <a:solidFill>
              <a:schemeClr val="accent5">
                <a:lumMod val="75000"/>
              </a:schemeClr>
            </a:solidFill>
          </a:endParaRPr>
        </a:p>
      </dgm:t>
    </dgm:pt>
    <dgm:pt modelId="{4CA32604-B3FB-4FEB-AFD0-4879980FC4DB}" type="parTrans" cxnId="{F52CE368-5920-4F3E-8E2B-E6A186ABA302}">
      <dgm:prSet/>
      <dgm:spPr/>
      <dgm:t>
        <a:bodyPr/>
        <a:lstStyle/>
        <a:p>
          <a:pPr rtl="1"/>
          <a:endParaRPr lang="ar-SA"/>
        </a:p>
      </dgm:t>
    </dgm:pt>
    <dgm:pt modelId="{7D8BEC38-20BD-4A4B-85A4-306E98597AD9}" type="sibTrans" cxnId="{F52CE368-5920-4F3E-8E2B-E6A186ABA302}">
      <dgm:prSet/>
      <dgm:spPr/>
      <dgm:t>
        <a:bodyPr/>
        <a:lstStyle/>
        <a:p>
          <a:pPr rtl="1"/>
          <a:endParaRPr lang="ar-SA"/>
        </a:p>
      </dgm:t>
    </dgm:pt>
    <dgm:pt modelId="{62B43179-3A6B-4EF0-A6A2-75927EDFFA42}">
      <dgm:prSet>
        <dgm:style>
          <a:lnRef idx="1">
            <a:schemeClr val="accent4"/>
          </a:lnRef>
          <a:fillRef idx="2">
            <a:schemeClr val="accent4"/>
          </a:fillRef>
          <a:effectRef idx="1">
            <a:schemeClr val="accent4"/>
          </a:effectRef>
          <a:fontRef idx="minor">
            <a:schemeClr val="dk1"/>
          </a:fontRef>
        </dgm:style>
      </dgm:prSet>
      <dgm:spPr/>
      <dgm:t>
        <a:bodyPr/>
        <a:lstStyle/>
        <a:p>
          <a:pPr rtl="1"/>
          <a:r>
            <a:rPr lang="ar-SA" b="1" dirty="0" smtClean="0">
              <a:solidFill>
                <a:schemeClr val="accent5">
                  <a:lumMod val="75000"/>
                </a:schemeClr>
              </a:solidFill>
            </a:rPr>
            <a:t>معلومات </a:t>
          </a:r>
          <a:r>
            <a:rPr lang="ar-SA" b="1" dirty="0" err="1" smtClean="0">
              <a:solidFill>
                <a:schemeClr val="accent5">
                  <a:lumMod val="75000"/>
                </a:schemeClr>
              </a:solidFill>
            </a:rPr>
            <a:t>اخرى</a:t>
          </a:r>
          <a:endParaRPr lang="ar-SA" b="1" dirty="0">
            <a:solidFill>
              <a:schemeClr val="accent5">
                <a:lumMod val="75000"/>
              </a:schemeClr>
            </a:solidFill>
          </a:endParaRPr>
        </a:p>
      </dgm:t>
    </dgm:pt>
    <dgm:pt modelId="{2ED2F16B-BF29-4749-A427-62C09788D468}" type="parTrans" cxnId="{B0AF5E3B-DF06-4DD8-BCD7-41B1FD459A50}">
      <dgm:prSet/>
      <dgm:spPr/>
      <dgm:t>
        <a:bodyPr/>
        <a:lstStyle/>
        <a:p>
          <a:pPr rtl="1"/>
          <a:endParaRPr lang="ar-SA"/>
        </a:p>
      </dgm:t>
    </dgm:pt>
    <dgm:pt modelId="{9435543A-11E8-4C07-9D09-E0AF00E8F55E}" type="sibTrans" cxnId="{B0AF5E3B-DF06-4DD8-BCD7-41B1FD459A50}">
      <dgm:prSet/>
      <dgm:spPr/>
      <dgm:t>
        <a:bodyPr/>
        <a:lstStyle/>
        <a:p>
          <a:pPr rtl="1"/>
          <a:endParaRPr lang="ar-SA"/>
        </a:p>
      </dgm:t>
    </dgm:pt>
    <dgm:pt modelId="{038E73D1-3ECF-479F-874E-6F37283303CC}">
      <dgm:prSet/>
      <dgm:spPr/>
      <dgm:t>
        <a:bodyPr/>
        <a:lstStyle/>
        <a:p>
          <a:pPr rtl="1"/>
          <a:r>
            <a:rPr lang="ar-SA" b="1" dirty="0" err="1" smtClean="0">
              <a:solidFill>
                <a:schemeClr val="accent5">
                  <a:lumMod val="75000"/>
                </a:schemeClr>
              </a:solidFill>
            </a:rPr>
            <a:t>اعضاء</a:t>
          </a:r>
          <a:r>
            <a:rPr lang="ar-SA" b="1" dirty="0" smtClean="0">
              <a:solidFill>
                <a:schemeClr val="accent5">
                  <a:lumMod val="75000"/>
                </a:schemeClr>
              </a:solidFill>
            </a:rPr>
            <a:t> اللجنة</a:t>
          </a:r>
          <a:endParaRPr lang="ar-SA" b="1" dirty="0">
            <a:solidFill>
              <a:schemeClr val="accent5">
                <a:lumMod val="75000"/>
              </a:schemeClr>
            </a:solidFill>
          </a:endParaRPr>
        </a:p>
      </dgm:t>
    </dgm:pt>
    <dgm:pt modelId="{80FDF639-8F18-4CDE-84BC-164EA23A5296}" type="parTrans" cxnId="{08B3EE3D-66B9-486C-9EA1-B27435E49BB1}">
      <dgm:prSet/>
      <dgm:spPr/>
      <dgm:t>
        <a:bodyPr/>
        <a:lstStyle/>
        <a:p>
          <a:pPr rtl="1"/>
          <a:endParaRPr lang="ar-SA"/>
        </a:p>
      </dgm:t>
    </dgm:pt>
    <dgm:pt modelId="{4291987E-3DB4-4442-BD5C-10EFE8668652}" type="sibTrans" cxnId="{08B3EE3D-66B9-486C-9EA1-B27435E49BB1}">
      <dgm:prSet/>
      <dgm:spPr/>
      <dgm:t>
        <a:bodyPr/>
        <a:lstStyle/>
        <a:p>
          <a:pPr rtl="1"/>
          <a:endParaRPr lang="ar-SA"/>
        </a:p>
      </dgm:t>
    </dgm:pt>
    <dgm:pt modelId="{FBA2043D-2BEB-40DC-BED8-B3994310ECAC}">
      <dgm:prSet/>
      <dgm:spPr/>
      <dgm:t>
        <a:bodyPr/>
        <a:lstStyle/>
        <a:p>
          <a:pPr rtl="1"/>
          <a:r>
            <a:rPr lang="ar-SA" b="1" dirty="0" smtClean="0">
              <a:solidFill>
                <a:schemeClr val="accent5">
                  <a:lumMod val="75000"/>
                </a:schemeClr>
              </a:solidFill>
            </a:rPr>
            <a:t>جدول زمني </a:t>
          </a:r>
          <a:endParaRPr lang="ar-SA" b="1" dirty="0">
            <a:solidFill>
              <a:schemeClr val="accent5">
                <a:lumMod val="75000"/>
              </a:schemeClr>
            </a:solidFill>
          </a:endParaRPr>
        </a:p>
      </dgm:t>
    </dgm:pt>
    <dgm:pt modelId="{65BB1053-B9C9-4E50-A410-2666ACEAC8D3}" type="parTrans" cxnId="{AB951CC6-A09B-426D-845D-7BA2CC6836BD}">
      <dgm:prSet/>
      <dgm:spPr/>
      <dgm:t>
        <a:bodyPr/>
        <a:lstStyle/>
        <a:p>
          <a:pPr rtl="1"/>
          <a:endParaRPr lang="ar-SA"/>
        </a:p>
      </dgm:t>
    </dgm:pt>
    <dgm:pt modelId="{E9AF1831-1493-4562-ACFA-26E4D0EAF28F}" type="sibTrans" cxnId="{AB951CC6-A09B-426D-845D-7BA2CC6836BD}">
      <dgm:prSet/>
      <dgm:spPr/>
      <dgm:t>
        <a:bodyPr/>
        <a:lstStyle/>
        <a:p>
          <a:pPr rtl="1"/>
          <a:endParaRPr lang="ar-SA"/>
        </a:p>
      </dgm:t>
    </dgm:pt>
    <dgm:pt modelId="{D76260EB-19E3-4B54-B2B2-04A298E41619}">
      <dgm:prSet>
        <dgm:style>
          <a:lnRef idx="1">
            <a:schemeClr val="accent3"/>
          </a:lnRef>
          <a:fillRef idx="2">
            <a:schemeClr val="accent3"/>
          </a:fillRef>
          <a:effectRef idx="1">
            <a:schemeClr val="accent3"/>
          </a:effectRef>
          <a:fontRef idx="minor">
            <a:schemeClr val="dk1"/>
          </a:fontRef>
        </dgm:style>
      </dgm:prSet>
      <dgm:spPr/>
      <dgm:t>
        <a:bodyPr/>
        <a:lstStyle/>
        <a:p>
          <a:pPr rtl="1"/>
          <a:r>
            <a:rPr lang="ar-SA" b="1" dirty="0" smtClean="0">
              <a:solidFill>
                <a:schemeClr val="accent5">
                  <a:lumMod val="75000"/>
                </a:schemeClr>
              </a:solidFill>
            </a:rPr>
            <a:t>الخدمات المساندة</a:t>
          </a:r>
          <a:endParaRPr lang="ar-SA" b="1" dirty="0">
            <a:solidFill>
              <a:schemeClr val="accent5">
                <a:lumMod val="75000"/>
              </a:schemeClr>
            </a:solidFill>
          </a:endParaRPr>
        </a:p>
      </dgm:t>
    </dgm:pt>
    <dgm:pt modelId="{FF7EC131-9DD2-4608-BE7F-53A5A7D03CF4}" type="parTrans" cxnId="{A8CC103D-4F6F-4264-8E4D-D62E02799DC2}">
      <dgm:prSet/>
      <dgm:spPr/>
      <dgm:t>
        <a:bodyPr/>
        <a:lstStyle/>
        <a:p>
          <a:pPr rtl="1"/>
          <a:endParaRPr lang="ar-SA"/>
        </a:p>
      </dgm:t>
    </dgm:pt>
    <dgm:pt modelId="{71E42428-CEC6-4791-AD88-5A8F182F446E}" type="sibTrans" cxnId="{A8CC103D-4F6F-4264-8E4D-D62E02799DC2}">
      <dgm:prSet/>
      <dgm:spPr/>
      <dgm:t>
        <a:bodyPr/>
        <a:lstStyle/>
        <a:p>
          <a:pPr rtl="1"/>
          <a:endParaRPr lang="ar-SA"/>
        </a:p>
      </dgm:t>
    </dgm:pt>
    <dgm:pt modelId="{D52F40B5-3754-4B6B-B4A4-F95467A8D20B}">
      <dgm:prSet>
        <dgm:style>
          <a:lnRef idx="1">
            <a:schemeClr val="accent5"/>
          </a:lnRef>
          <a:fillRef idx="2">
            <a:schemeClr val="accent5"/>
          </a:fillRef>
          <a:effectRef idx="1">
            <a:schemeClr val="accent5"/>
          </a:effectRef>
          <a:fontRef idx="minor">
            <a:schemeClr val="dk1"/>
          </a:fontRef>
        </dgm:style>
      </dgm:prSet>
      <dgm:spPr/>
      <dgm:t>
        <a:bodyPr/>
        <a:lstStyle/>
        <a:p>
          <a:pPr rtl="1"/>
          <a:r>
            <a:rPr lang="ar-SA" b="1" dirty="0" smtClean="0">
              <a:solidFill>
                <a:schemeClr val="accent5">
                  <a:lumMod val="75000"/>
                </a:schemeClr>
              </a:solidFill>
            </a:rPr>
            <a:t>التوصيات</a:t>
          </a:r>
          <a:endParaRPr lang="ar-SA" b="1" dirty="0">
            <a:solidFill>
              <a:schemeClr val="accent5">
                <a:lumMod val="75000"/>
              </a:schemeClr>
            </a:solidFill>
          </a:endParaRPr>
        </a:p>
      </dgm:t>
    </dgm:pt>
    <dgm:pt modelId="{47DFBAE0-1599-47F5-AE39-2FEC7222516C}" type="parTrans" cxnId="{C8CBCB37-E546-479E-AE83-F19CEE69DDD8}">
      <dgm:prSet/>
      <dgm:spPr/>
      <dgm:t>
        <a:bodyPr/>
        <a:lstStyle/>
        <a:p>
          <a:pPr rtl="1"/>
          <a:endParaRPr lang="ar-SA"/>
        </a:p>
      </dgm:t>
    </dgm:pt>
    <dgm:pt modelId="{18E190F2-4448-4BD6-A7ED-DD2E8C438A45}" type="sibTrans" cxnId="{C8CBCB37-E546-479E-AE83-F19CEE69DDD8}">
      <dgm:prSet/>
      <dgm:spPr/>
      <dgm:t>
        <a:bodyPr/>
        <a:lstStyle/>
        <a:p>
          <a:pPr rtl="1"/>
          <a:endParaRPr lang="ar-SA"/>
        </a:p>
      </dgm:t>
    </dgm:pt>
    <dgm:pt modelId="{EDD31B15-DDF3-4012-AF27-AE2B837EEA6E}" type="pres">
      <dgm:prSet presAssocID="{A04BBBD1-7119-4385-BDD5-F6D8F82794D5}" presName="diagram" presStyleCnt="0">
        <dgm:presLayoutVars>
          <dgm:dir/>
          <dgm:resizeHandles val="exact"/>
        </dgm:presLayoutVars>
      </dgm:prSet>
      <dgm:spPr/>
      <dgm:t>
        <a:bodyPr/>
        <a:lstStyle/>
        <a:p>
          <a:pPr rtl="1"/>
          <a:endParaRPr lang="ar-SA"/>
        </a:p>
      </dgm:t>
    </dgm:pt>
    <dgm:pt modelId="{091DC7DF-0C5B-4625-94FD-52E58309D2EB}" type="pres">
      <dgm:prSet presAssocID="{62B43179-3A6B-4EF0-A6A2-75927EDFFA42}" presName="node" presStyleLbl="node1" presStyleIdx="0" presStyleCnt="10">
        <dgm:presLayoutVars>
          <dgm:bulletEnabled val="1"/>
        </dgm:presLayoutVars>
      </dgm:prSet>
      <dgm:spPr/>
      <dgm:t>
        <a:bodyPr/>
        <a:lstStyle/>
        <a:p>
          <a:pPr rtl="1"/>
          <a:endParaRPr lang="ar-SA"/>
        </a:p>
      </dgm:t>
    </dgm:pt>
    <dgm:pt modelId="{5FAE4324-0D06-4ED4-8636-15B9068CD39B}" type="pres">
      <dgm:prSet presAssocID="{9435543A-11E8-4C07-9D09-E0AF00E8F55E}" presName="sibTrans" presStyleLbl="sibTrans2D1" presStyleIdx="0" presStyleCnt="9"/>
      <dgm:spPr/>
      <dgm:t>
        <a:bodyPr/>
        <a:lstStyle/>
        <a:p>
          <a:pPr rtl="1"/>
          <a:endParaRPr lang="ar-SA"/>
        </a:p>
      </dgm:t>
    </dgm:pt>
    <dgm:pt modelId="{F9E14455-AB94-40E3-AEDF-19A8E72B6846}" type="pres">
      <dgm:prSet presAssocID="{9435543A-11E8-4C07-9D09-E0AF00E8F55E}" presName="connectorText" presStyleLbl="sibTrans2D1" presStyleIdx="0" presStyleCnt="9"/>
      <dgm:spPr/>
      <dgm:t>
        <a:bodyPr/>
        <a:lstStyle/>
        <a:p>
          <a:pPr rtl="1"/>
          <a:endParaRPr lang="ar-SA"/>
        </a:p>
      </dgm:t>
    </dgm:pt>
    <dgm:pt modelId="{79B42E63-9B1C-4EBA-A8AF-4A7A90B87E14}" type="pres">
      <dgm:prSet presAssocID="{038E73D1-3ECF-479F-874E-6F37283303CC}" presName="node" presStyleLbl="node1" presStyleIdx="1" presStyleCnt="10">
        <dgm:presLayoutVars>
          <dgm:bulletEnabled val="1"/>
        </dgm:presLayoutVars>
      </dgm:prSet>
      <dgm:spPr/>
      <dgm:t>
        <a:bodyPr/>
        <a:lstStyle/>
        <a:p>
          <a:pPr rtl="1"/>
          <a:endParaRPr lang="ar-SA"/>
        </a:p>
      </dgm:t>
    </dgm:pt>
    <dgm:pt modelId="{0A0031CB-A3F8-4570-83A5-9FF5F6780889}" type="pres">
      <dgm:prSet presAssocID="{4291987E-3DB4-4442-BD5C-10EFE8668652}" presName="sibTrans" presStyleLbl="sibTrans2D1" presStyleIdx="1" presStyleCnt="9"/>
      <dgm:spPr/>
      <dgm:t>
        <a:bodyPr/>
        <a:lstStyle/>
        <a:p>
          <a:pPr rtl="1"/>
          <a:endParaRPr lang="ar-SA"/>
        </a:p>
      </dgm:t>
    </dgm:pt>
    <dgm:pt modelId="{6CA2916E-779E-41C3-B7FF-9E88DEF9C4DE}" type="pres">
      <dgm:prSet presAssocID="{4291987E-3DB4-4442-BD5C-10EFE8668652}" presName="connectorText" presStyleLbl="sibTrans2D1" presStyleIdx="1" presStyleCnt="9"/>
      <dgm:spPr/>
      <dgm:t>
        <a:bodyPr/>
        <a:lstStyle/>
        <a:p>
          <a:pPr rtl="1"/>
          <a:endParaRPr lang="ar-SA"/>
        </a:p>
      </dgm:t>
    </dgm:pt>
    <dgm:pt modelId="{73EDAD0E-C86D-45E6-B63B-E9567E05F686}" type="pres">
      <dgm:prSet presAssocID="{9741A4F6-5B51-4223-8E13-79C3A0DAC860}" presName="node" presStyleLbl="node1" presStyleIdx="2" presStyleCnt="10">
        <dgm:presLayoutVars>
          <dgm:bulletEnabled val="1"/>
        </dgm:presLayoutVars>
      </dgm:prSet>
      <dgm:spPr/>
      <dgm:t>
        <a:bodyPr/>
        <a:lstStyle/>
        <a:p>
          <a:pPr rtl="1"/>
          <a:endParaRPr lang="ar-SA"/>
        </a:p>
      </dgm:t>
    </dgm:pt>
    <dgm:pt modelId="{A8F5B7D7-EA33-4D69-9C72-C1105D380B09}" type="pres">
      <dgm:prSet presAssocID="{4D4087A0-A14D-4A13-804B-E4613FB66D65}" presName="sibTrans" presStyleLbl="sibTrans2D1" presStyleIdx="2" presStyleCnt="9"/>
      <dgm:spPr/>
      <dgm:t>
        <a:bodyPr/>
        <a:lstStyle/>
        <a:p>
          <a:pPr rtl="1"/>
          <a:endParaRPr lang="ar-SA"/>
        </a:p>
      </dgm:t>
    </dgm:pt>
    <dgm:pt modelId="{BA756EA3-BD9A-4224-B2D5-B0BB3C8AA49F}" type="pres">
      <dgm:prSet presAssocID="{4D4087A0-A14D-4A13-804B-E4613FB66D65}" presName="connectorText" presStyleLbl="sibTrans2D1" presStyleIdx="2" presStyleCnt="9"/>
      <dgm:spPr/>
      <dgm:t>
        <a:bodyPr/>
        <a:lstStyle/>
        <a:p>
          <a:pPr rtl="1"/>
          <a:endParaRPr lang="ar-SA"/>
        </a:p>
      </dgm:t>
    </dgm:pt>
    <dgm:pt modelId="{24DE09BB-9E4F-4BF0-9F7D-33E359D0DB9C}" type="pres">
      <dgm:prSet presAssocID="{9F24FF3D-0CC4-4C49-9760-0667A21C174A}" presName="node" presStyleLbl="node1" presStyleIdx="3" presStyleCnt="10">
        <dgm:presLayoutVars>
          <dgm:bulletEnabled val="1"/>
        </dgm:presLayoutVars>
      </dgm:prSet>
      <dgm:spPr/>
      <dgm:t>
        <a:bodyPr/>
        <a:lstStyle/>
        <a:p>
          <a:pPr rtl="1"/>
          <a:endParaRPr lang="ar-SA"/>
        </a:p>
      </dgm:t>
    </dgm:pt>
    <dgm:pt modelId="{BF122D13-7C38-48E5-8417-4C9AAD8082A9}" type="pres">
      <dgm:prSet presAssocID="{171853CA-A40F-4EC4-B62F-3BECD89E8319}" presName="sibTrans" presStyleLbl="sibTrans2D1" presStyleIdx="3" presStyleCnt="9"/>
      <dgm:spPr/>
      <dgm:t>
        <a:bodyPr/>
        <a:lstStyle/>
        <a:p>
          <a:pPr rtl="1"/>
          <a:endParaRPr lang="ar-SA"/>
        </a:p>
      </dgm:t>
    </dgm:pt>
    <dgm:pt modelId="{27E59E40-BEF1-46F6-9C52-FFFAB6F9F156}" type="pres">
      <dgm:prSet presAssocID="{171853CA-A40F-4EC4-B62F-3BECD89E8319}" presName="connectorText" presStyleLbl="sibTrans2D1" presStyleIdx="3" presStyleCnt="9"/>
      <dgm:spPr/>
      <dgm:t>
        <a:bodyPr/>
        <a:lstStyle/>
        <a:p>
          <a:pPr rtl="1"/>
          <a:endParaRPr lang="ar-SA"/>
        </a:p>
      </dgm:t>
    </dgm:pt>
    <dgm:pt modelId="{B695881C-02A0-474C-813C-8234B2599AD8}" type="pres">
      <dgm:prSet presAssocID="{1F3FF0AA-3D8C-4029-98EF-9455A37C64FA}" presName="node" presStyleLbl="node1" presStyleIdx="4" presStyleCnt="10">
        <dgm:presLayoutVars>
          <dgm:bulletEnabled val="1"/>
        </dgm:presLayoutVars>
      </dgm:prSet>
      <dgm:spPr/>
      <dgm:t>
        <a:bodyPr/>
        <a:lstStyle/>
        <a:p>
          <a:pPr rtl="1"/>
          <a:endParaRPr lang="ar-SA"/>
        </a:p>
      </dgm:t>
    </dgm:pt>
    <dgm:pt modelId="{C794B798-2DDA-4C3C-A4B1-F8B3297EE176}" type="pres">
      <dgm:prSet presAssocID="{BE8CF2DC-86D9-47F1-A11A-C05F9E8E2183}" presName="sibTrans" presStyleLbl="sibTrans2D1" presStyleIdx="4" presStyleCnt="9"/>
      <dgm:spPr/>
      <dgm:t>
        <a:bodyPr/>
        <a:lstStyle/>
        <a:p>
          <a:pPr rtl="1"/>
          <a:endParaRPr lang="ar-SA"/>
        </a:p>
      </dgm:t>
    </dgm:pt>
    <dgm:pt modelId="{C060158C-31DC-41B1-8E73-29F1AE2F14DA}" type="pres">
      <dgm:prSet presAssocID="{BE8CF2DC-86D9-47F1-A11A-C05F9E8E2183}" presName="connectorText" presStyleLbl="sibTrans2D1" presStyleIdx="4" presStyleCnt="9"/>
      <dgm:spPr/>
      <dgm:t>
        <a:bodyPr/>
        <a:lstStyle/>
        <a:p>
          <a:pPr rtl="1"/>
          <a:endParaRPr lang="ar-SA"/>
        </a:p>
      </dgm:t>
    </dgm:pt>
    <dgm:pt modelId="{857EC70C-62A8-4054-A13D-FAF6B225A2F8}" type="pres">
      <dgm:prSet presAssocID="{B0ABF1D6-CDB0-482B-808A-21FFD55E7132}" presName="node" presStyleLbl="node1" presStyleIdx="5" presStyleCnt="10" custLinFactNeighborX="1588" custLinFactNeighborY="-1804">
        <dgm:presLayoutVars>
          <dgm:bulletEnabled val="1"/>
        </dgm:presLayoutVars>
      </dgm:prSet>
      <dgm:spPr/>
      <dgm:t>
        <a:bodyPr/>
        <a:lstStyle/>
        <a:p>
          <a:pPr rtl="1"/>
          <a:endParaRPr lang="ar-SA"/>
        </a:p>
      </dgm:t>
    </dgm:pt>
    <dgm:pt modelId="{AF5DE88C-1167-4E9F-998C-996953081DC7}" type="pres">
      <dgm:prSet presAssocID="{CCF089E7-37EB-46AA-90F9-1C08503D3033}" presName="sibTrans" presStyleLbl="sibTrans2D1" presStyleIdx="5" presStyleCnt="9"/>
      <dgm:spPr/>
      <dgm:t>
        <a:bodyPr/>
        <a:lstStyle/>
        <a:p>
          <a:pPr rtl="1"/>
          <a:endParaRPr lang="ar-SA"/>
        </a:p>
      </dgm:t>
    </dgm:pt>
    <dgm:pt modelId="{2DCAB766-37B1-480F-82D2-76AB9FB175EB}" type="pres">
      <dgm:prSet presAssocID="{CCF089E7-37EB-46AA-90F9-1C08503D3033}" presName="connectorText" presStyleLbl="sibTrans2D1" presStyleIdx="5" presStyleCnt="9"/>
      <dgm:spPr/>
      <dgm:t>
        <a:bodyPr/>
        <a:lstStyle/>
        <a:p>
          <a:pPr rtl="1"/>
          <a:endParaRPr lang="ar-SA"/>
        </a:p>
      </dgm:t>
    </dgm:pt>
    <dgm:pt modelId="{59B7AC97-D336-4F7C-9651-1D5BCF3A2471}" type="pres">
      <dgm:prSet presAssocID="{D76260EB-19E3-4B54-B2B2-04A298E41619}" presName="node" presStyleLbl="node1" presStyleIdx="6" presStyleCnt="10">
        <dgm:presLayoutVars>
          <dgm:bulletEnabled val="1"/>
        </dgm:presLayoutVars>
      </dgm:prSet>
      <dgm:spPr/>
      <dgm:t>
        <a:bodyPr/>
        <a:lstStyle/>
        <a:p>
          <a:pPr rtl="1"/>
          <a:endParaRPr lang="ar-SA"/>
        </a:p>
      </dgm:t>
    </dgm:pt>
    <dgm:pt modelId="{6D6C98E0-8966-4BB4-B07F-CC522E71A351}" type="pres">
      <dgm:prSet presAssocID="{71E42428-CEC6-4791-AD88-5A8F182F446E}" presName="sibTrans" presStyleLbl="sibTrans2D1" presStyleIdx="6" presStyleCnt="9"/>
      <dgm:spPr/>
      <dgm:t>
        <a:bodyPr/>
        <a:lstStyle/>
        <a:p>
          <a:pPr rtl="1"/>
          <a:endParaRPr lang="ar-SA"/>
        </a:p>
      </dgm:t>
    </dgm:pt>
    <dgm:pt modelId="{C758D2A4-61C2-4273-B69D-8F4CDFE1BDB5}" type="pres">
      <dgm:prSet presAssocID="{71E42428-CEC6-4791-AD88-5A8F182F446E}" presName="connectorText" presStyleLbl="sibTrans2D1" presStyleIdx="6" presStyleCnt="9"/>
      <dgm:spPr/>
      <dgm:t>
        <a:bodyPr/>
        <a:lstStyle/>
        <a:p>
          <a:pPr rtl="1"/>
          <a:endParaRPr lang="ar-SA"/>
        </a:p>
      </dgm:t>
    </dgm:pt>
    <dgm:pt modelId="{69C6285F-7DE8-4493-A96A-4BB643109DE3}" type="pres">
      <dgm:prSet presAssocID="{D52F40B5-3754-4B6B-B4A4-F95467A8D20B}" presName="node" presStyleLbl="node1" presStyleIdx="7" presStyleCnt="10">
        <dgm:presLayoutVars>
          <dgm:bulletEnabled val="1"/>
        </dgm:presLayoutVars>
      </dgm:prSet>
      <dgm:spPr/>
      <dgm:t>
        <a:bodyPr/>
        <a:lstStyle/>
        <a:p>
          <a:pPr rtl="1"/>
          <a:endParaRPr lang="ar-SA"/>
        </a:p>
      </dgm:t>
    </dgm:pt>
    <dgm:pt modelId="{FDBA4050-215C-49B6-85E5-1BCE03B92F88}" type="pres">
      <dgm:prSet presAssocID="{18E190F2-4448-4BD6-A7ED-DD2E8C438A45}" presName="sibTrans" presStyleLbl="sibTrans2D1" presStyleIdx="7" presStyleCnt="9"/>
      <dgm:spPr/>
      <dgm:t>
        <a:bodyPr/>
        <a:lstStyle/>
        <a:p>
          <a:pPr rtl="1"/>
          <a:endParaRPr lang="ar-SA"/>
        </a:p>
      </dgm:t>
    </dgm:pt>
    <dgm:pt modelId="{BAA5B916-A99D-4D77-B990-36EE9452D291}" type="pres">
      <dgm:prSet presAssocID="{18E190F2-4448-4BD6-A7ED-DD2E8C438A45}" presName="connectorText" presStyleLbl="sibTrans2D1" presStyleIdx="7" presStyleCnt="9"/>
      <dgm:spPr/>
      <dgm:t>
        <a:bodyPr/>
        <a:lstStyle/>
        <a:p>
          <a:pPr rtl="1"/>
          <a:endParaRPr lang="ar-SA"/>
        </a:p>
      </dgm:t>
    </dgm:pt>
    <dgm:pt modelId="{1C721482-4FE1-4AAD-BDBE-62ECEB92399B}" type="pres">
      <dgm:prSet presAssocID="{FBA2043D-2BEB-40DC-BED8-B3994310ECAC}" presName="node" presStyleLbl="node1" presStyleIdx="8" presStyleCnt="10">
        <dgm:presLayoutVars>
          <dgm:bulletEnabled val="1"/>
        </dgm:presLayoutVars>
      </dgm:prSet>
      <dgm:spPr/>
      <dgm:t>
        <a:bodyPr/>
        <a:lstStyle/>
        <a:p>
          <a:pPr rtl="1"/>
          <a:endParaRPr lang="ar-SA"/>
        </a:p>
      </dgm:t>
    </dgm:pt>
    <dgm:pt modelId="{4A587909-A4D6-45A5-967E-FEED88CED9DD}" type="pres">
      <dgm:prSet presAssocID="{E9AF1831-1493-4562-ACFA-26E4D0EAF28F}" presName="sibTrans" presStyleLbl="sibTrans2D1" presStyleIdx="8" presStyleCnt="9"/>
      <dgm:spPr/>
      <dgm:t>
        <a:bodyPr/>
        <a:lstStyle/>
        <a:p>
          <a:pPr rtl="1"/>
          <a:endParaRPr lang="ar-SA"/>
        </a:p>
      </dgm:t>
    </dgm:pt>
    <dgm:pt modelId="{F229AC83-57AA-4D91-BA72-99DA93007B76}" type="pres">
      <dgm:prSet presAssocID="{E9AF1831-1493-4562-ACFA-26E4D0EAF28F}" presName="connectorText" presStyleLbl="sibTrans2D1" presStyleIdx="8" presStyleCnt="9"/>
      <dgm:spPr/>
      <dgm:t>
        <a:bodyPr/>
        <a:lstStyle/>
        <a:p>
          <a:pPr rtl="1"/>
          <a:endParaRPr lang="ar-SA"/>
        </a:p>
      </dgm:t>
    </dgm:pt>
    <dgm:pt modelId="{EC882A42-FDE0-443E-AD35-BDE7137D9772}" type="pres">
      <dgm:prSet presAssocID="{8EEF3A8B-A83B-46FC-B69A-BDAF7FDF5B36}" presName="node" presStyleLbl="node1" presStyleIdx="9" presStyleCnt="10">
        <dgm:presLayoutVars>
          <dgm:bulletEnabled val="1"/>
        </dgm:presLayoutVars>
      </dgm:prSet>
      <dgm:spPr/>
      <dgm:t>
        <a:bodyPr/>
        <a:lstStyle/>
        <a:p>
          <a:pPr rtl="1"/>
          <a:endParaRPr lang="ar-SA"/>
        </a:p>
      </dgm:t>
    </dgm:pt>
  </dgm:ptLst>
  <dgm:cxnLst>
    <dgm:cxn modelId="{2BBEB7D2-B0CF-4D2D-A349-9DEC863FD9D1}" type="presOf" srcId="{D52F40B5-3754-4B6B-B4A4-F95467A8D20B}" destId="{69C6285F-7DE8-4493-A96A-4BB643109DE3}" srcOrd="0" destOrd="0" presId="urn:microsoft.com/office/officeart/2005/8/layout/process5"/>
    <dgm:cxn modelId="{53B0C9EB-9262-4F5D-91FE-357BC0E2D1FB}" type="presOf" srcId="{CCF089E7-37EB-46AA-90F9-1C08503D3033}" destId="{AF5DE88C-1167-4E9F-998C-996953081DC7}" srcOrd="0" destOrd="0" presId="urn:microsoft.com/office/officeart/2005/8/layout/process5"/>
    <dgm:cxn modelId="{58357927-D574-4A0D-BD3D-82C19243F893}" type="presOf" srcId="{CCF089E7-37EB-46AA-90F9-1C08503D3033}" destId="{2DCAB766-37B1-480F-82D2-76AB9FB175EB}" srcOrd="1" destOrd="0" presId="urn:microsoft.com/office/officeart/2005/8/layout/process5"/>
    <dgm:cxn modelId="{A8CC103D-4F6F-4264-8E4D-D62E02799DC2}" srcId="{A04BBBD1-7119-4385-BDD5-F6D8F82794D5}" destId="{D76260EB-19E3-4B54-B2B2-04A298E41619}" srcOrd="6" destOrd="0" parTransId="{FF7EC131-9DD2-4608-BE7F-53A5A7D03CF4}" sibTransId="{71E42428-CEC6-4791-AD88-5A8F182F446E}"/>
    <dgm:cxn modelId="{818348BD-F39B-4A43-BB2F-5F9E0E48C533}" type="presOf" srcId="{4D4087A0-A14D-4A13-804B-E4613FB66D65}" destId="{BA756EA3-BD9A-4224-B2D5-B0BB3C8AA49F}" srcOrd="1" destOrd="0" presId="urn:microsoft.com/office/officeart/2005/8/layout/process5"/>
    <dgm:cxn modelId="{453A7A81-6110-4B74-A4B2-34D368A10D62}" srcId="{A04BBBD1-7119-4385-BDD5-F6D8F82794D5}" destId="{9F24FF3D-0CC4-4C49-9760-0667A21C174A}" srcOrd="3" destOrd="0" parTransId="{29BE6467-428F-43D8-A673-59A0B7579CF6}" sibTransId="{171853CA-A40F-4EC4-B62F-3BECD89E8319}"/>
    <dgm:cxn modelId="{BD8602F2-2D64-4B4B-BFB0-EEE11C98F857}" srcId="{A04BBBD1-7119-4385-BDD5-F6D8F82794D5}" destId="{9741A4F6-5B51-4223-8E13-79C3A0DAC860}" srcOrd="2" destOrd="0" parTransId="{6AFFA9B4-D8D9-472F-9378-91EABAE5A5C3}" sibTransId="{4D4087A0-A14D-4A13-804B-E4613FB66D65}"/>
    <dgm:cxn modelId="{CF208C72-97E2-4BD4-82BF-E92E2B3828B7}" type="presOf" srcId="{9741A4F6-5B51-4223-8E13-79C3A0DAC860}" destId="{73EDAD0E-C86D-45E6-B63B-E9567E05F686}" srcOrd="0" destOrd="0" presId="urn:microsoft.com/office/officeart/2005/8/layout/process5"/>
    <dgm:cxn modelId="{AB951CC6-A09B-426D-845D-7BA2CC6836BD}" srcId="{A04BBBD1-7119-4385-BDD5-F6D8F82794D5}" destId="{FBA2043D-2BEB-40DC-BED8-B3994310ECAC}" srcOrd="8" destOrd="0" parTransId="{65BB1053-B9C9-4E50-A410-2666ACEAC8D3}" sibTransId="{E9AF1831-1493-4562-ACFA-26E4D0EAF28F}"/>
    <dgm:cxn modelId="{888CBE90-2375-49E4-91E4-CCBF5E732444}" type="presOf" srcId="{4291987E-3DB4-4442-BD5C-10EFE8668652}" destId="{0A0031CB-A3F8-4570-83A5-9FF5F6780889}" srcOrd="0" destOrd="0" presId="urn:microsoft.com/office/officeart/2005/8/layout/process5"/>
    <dgm:cxn modelId="{4DC88CE5-55F8-4C36-9BD3-BE9DE6132629}" srcId="{A04BBBD1-7119-4385-BDD5-F6D8F82794D5}" destId="{1F3FF0AA-3D8C-4029-98EF-9455A37C64FA}" srcOrd="4" destOrd="0" parTransId="{2EE5E0E0-92D1-4D0B-AFDD-E651CC40E90B}" sibTransId="{BE8CF2DC-86D9-47F1-A11A-C05F9E8E2183}"/>
    <dgm:cxn modelId="{B0AF5E3B-DF06-4DD8-BCD7-41B1FD459A50}" srcId="{A04BBBD1-7119-4385-BDD5-F6D8F82794D5}" destId="{62B43179-3A6B-4EF0-A6A2-75927EDFFA42}" srcOrd="0" destOrd="0" parTransId="{2ED2F16B-BF29-4749-A427-62C09788D468}" sibTransId="{9435543A-11E8-4C07-9D09-E0AF00E8F55E}"/>
    <dgm:cxn modelId="{3CC6E91D-1992-4613-854E-AE4B967A7DA2}" type="presOf" srcId="{171853CA-A40F-4EC4-B62F-3BECD89E8319}" destId="{27E59E40-BEF1-46F6-9C52-FFFAB6F9F156}" srcOrd="1" destOrd="0" presId="urn:microsoft.com/office/officeart/2005/8/layout/process5"/>
    <dgm:cxn modelId="{09130ADE-BF1B-4309-B89B-F0C1241D2CAA}" type="presOf" srcId="{E9AF1831-1493-4562-ACFA-26E4D0EAF28F}" destId="{F229AC83-57AA-4D91-BA72-99DA93007B76}" srcOrd="1" destOrd="0" presId="urn:microsoft.com/office/officeart/2005/8/layout/process5"/>
    <dgm:cxn modelId="{5427F9D5-B202-4A07-A464-44850D16397F}" type="presOf" srcId="{18E190F2-4448-4BD6-A7ED-DD2E8C438A45}" destId="{FDBA4050-215C-49B6-85E5-1BCE03B92F88}" srcOrd="0" destOrd="0" presId="urn:microsoft.com/office/officeart/2005/8/layout/process5"/>
    <dgm:cxn modelId="{21355DBE-DC2E-41DE-B4C8-6173AFB14A48}" type="presOf" srcId="{1F3FF0AA-3D8C-4029-98EF-9455A37C64FA}" destId="{B695881C-02A0-474C-813C-8234B2599AD8}" srcOrd="0" destOrd="0" presId="urn:microsoft.com/office/officeart/2005/8/layout/process5"/>
    <dgm:cxn modelId="{F52CE368-5920-4F3E-8E2B-E6A186ABA302}" srcId="{A04BBBD1-7119-4385-BDD5-F6D8F82794D5}" destId="{8EEF3A8B-A83B-46FC-B69A-BDAF7FDF5B36}" srcOrd="9" destOrd="0" parTransId="{4CA32604-B3FB-4FEB-AFD0-4879980FC4DB}" sibTransId="{7D8BEC38-20BD-4A4B-85A4-306E98597AD9}"/>
    <dgm:cxn modelId="{0E740D04-84DF-4BEA-ACE8-92BAD82357F7}" type="presOf" srcId="{9F24FF3D-0CC4-4C49-9760-0667A21C174A}" destId="{24DE09BB-9E4F-4BF0-9F7D-33E359D0DB9C}" srcOrd="0" destOrd="0" presId="urn:microsoft.com/office/officeart/2005/8/layout/process5"/>
    <dgm:cxn modelId="{B0EBFF08-636F-4BDF-AB0E-552F7EF1D2E0}" type="presOf" srcId="{18E190F2-4448-4BD6-A7ED-DD2E8C438A45}" destId="{BAA5B916-A99D-4D77-B990-36EE9452D291}" srcOrd="1" destOrd="0" presId="urn:microsoft.com/office/officeart/2005/8/layout/process5"/>
    <dgm:cxn modelId="{6AF3BA2B-6A80-43A6-9B70-9A3BBE9A4FD0}" type="presOf" srcId="{8EEF3A8B-A83B-46FC-B69A-BDAF7FDF5B36}" destId="{EC882A42-FDE0-443E-AD35-BDE7137D9772}" srcOrd="0" destOrd="0" presId="urn:microsoft.com/office/officeart/2005/8/layout/process5"/>
    <dgm:cxn modelId="{AAD72CEA-4106-41D7-ACF9-892C26C5F50B}" type="presOf" srcId="{A04BBBD1-7119-4385-BDD5-F6D8F82794D5}" destId="{EDD31B15-DDF3-4012-AF27-AE2B837EEA6E}" srcOrd="0" destOrd="0" presId="urn:microsoft.com/office/officeart/2005/8/layout/process5"/>
    <dgm:cxn modelId="{A7CD5A98-7098-41CB-9F92-E5164526839E}" type="presOf" srcId="{71E42428-CEC6-4791-AD88-5A8F182F446E}" destId="{C758D2A4-61C2-4273-B69D-8F4CDFE1BDB5}" srcOrd="1" destOrd="0" presId="urn:microsoft.com/office/officeart/2005/8/layout/process5"/>
    <dgm:cxn modelId="{3863427B-7C02-4BF6-899B-BD6EF639DF6B}" type="presOf" srcId="{62B43179-3A6B-4EF0-A6A2-75927EDFFA42}" destId="{091DC7DF-0C5B-4625-94FD-52E58309D2EB}" srcOrd="0" destOrd="0" presId="urn:microsoft.com/office/officeart/2005/8/layout/process5"/>
    <dgm:cxn modelId="{287C9023-A1CA-4310-A757-6243841F4D33}" srcId="{A04BBBD1-7119-4385-BDD5-F6D8F82794D5}" destId="{B0ABF1D6-CDB0-482B-808A-21FFD55E7132}" srcOrd="5" destOrd="0" parTransId="{12FBC783-FCF0-4DB2-8A1E-7A892C79667E}" sibTransId="{CCF089E7-37EB-46AA-90F9-1C08503D3033}"/>
    <dgm:cxn modelId="{457A83A9-0C26-4167-AB30-09D0DA62D8E6}" type="presOf" srcId="{9435543A-11E8-4C07-9D09-E0AF00E8F55E}" destId="{F9E14455-AB94-40E3-AEDF-19A8E72B6846}" srcOrd="1" destOrd="0" presId="urn:microsoft.com/office/officeart/2005/8/layout/process5"/>
    <dgm:cxn modelId="{F0B40B05-3DDA-48AD-A473-310BAFD52D94}" type="presOf" srcId="{038E73D1-3ECF-479F-874E-6F37283303CC}" destId="{79B42E63-9B1C-4EBA-A8AF-4A7A90B87E14}" srcOrd="0" destOrd="0" presId="urn:microsoft.com/office/officeart/2005/8/layout/process5"/>
    <dgm:cxn modelId="{15169B4C-42EF-4063-9B97-0FC02C96A78F}" type="presOf" srcId="{FBA2043D-2BEB-40DC-BED8-B3994310ECAC}" destId="{1C721482-4FE1-4AAD-BDBE-62ECEB92399B}" srcOrd="0" destOrd="0" presId="urn:microsoft.com/office/officeart/2005/8/layout/process5"/>
    <dgm:cxn modelId="{B7CCA4C8-B4EC-414E-89E4-AB80036F5B43}" type="presOf" srcId="{9435543A-11E8-4C07-9D09-E0AF00E8F55E}" destId="{5FAE4324-0D06-4ED4-8636-15B9068CD39B}" srcOrd="0" destOrd="0" presId="urn:microsoft.com/office/officeart/2005/8/layout/process5"/>
    <dgm:cxn modelId="{0C57CD12-59BD-4677-BB18-3825BE516B87}" type="presOf" srcId="{B0ABF1D6-CDB0-482B-808A-21FFD55E7132}" destId="{857EC70C-62A8-4054-A13D-FAF6B225A2F8}" srcOrd="0" destOrd="0" presId="urn:microsoft.com/office/officeart/2005/8/layout/process5"/>
    <dgm:cxn modelId="{99A21762-3231-4002-86BE-BBFA036F954C}" type="presOf" srcId="{71E42428-CEC6-4791-AD88-5A8F182F446E}" destId="{6D6C98E0-8966-4BB4-B07F-CC522E71A351}" srcOrd="0" destOrd="0" presId="urn:microsoft.com/office/officeart/2005/8/layout/process5"/>
    <dgm:cxn modelId="{C8CBCB37-E546-479E-AE83-F19CEE69DDD8}" srcId="{A04BBBD1-7119-4385-BDD5-F6D8F82794D5}" destId="{D52F40B5-3754-4B6B-B4A4-F95467A8D20B}" srcOrd="7" destOrd="0" parTransId="{47DFBAE0-1599-47F5-AE39-2FEC7222516C}" sibTransId="{18E190F2-4448-4BD6-A7ED-DD2E8C438A45}"/>
    <dgm:cxn modelId="{68364808-DEDE-4567-AE45-F27CF876AFCC}" type="presOf" srcId="{BE8CF2DC-86D9-47F1-A11A-C05F9E8E2183}" destId="{C794B798-2DDA-4C3C-A4B1-F8B3297EE176}" srcOrd="0" destOrd="0" presId="urn:microsoft.com/office/officeart/2005/8/layout/process5"/>
    <dgm:cxn modelId="{FF0C3736-323B-4046-9C8F-CB94B4EB835B}" type="presOf" srcId="{BE8CF2DC-86D9-47F1-A11A-C05F9E8E2183}" destId="{C060158C-31DC-41B1-8E73-29F1AE2F14DA}" srcOrd="1" destOrd="0" presId="urn:microsoft.com/office/officeart/2005/8/layout/process5"/>
    <dgm:cxn modelId="{08B3EE3D-66B9-486C-9EA1-B27435E49BB1}" srcId="{A04BBBD1-7119-4385-BDD5-F6D8F82794D5}" destId="{038E73D1-3ECF-479F-874E-6F37283303CC}" srcOrd="1" destOrd="0" parTransId="{80FDF639-8F18-4CDE-84BC-164EA23A5296}" sibTransId="{4291987E-3DB4-4442-BD5C-10EFE8668652}"/>
    <dgm:cxn modelId="{7171649B-3140-4F25-BDE0-66AB57D9E094}" type="presOf" srcId="{171853CA-A40F-4EC4-B62F-3BECD89E8319}" destId="{BF122D13-7C38-48E5-8417-4C9AAD8082A9}" srcOrd="0" destOrd="0" presId="urn:microsoft.com/office/officeart/2005/8/layout/process5"/>
    <dgm:cxn modelId="{6C27B56B-5E26-492C-9E1C-7197BE7CC813}" type="presOf" srcId="{4291987E-3DB4-4442-BD5C-10EFE8668652}" destId="{6CA2916E-779E-41C3-B7FF-9E88DEF9C4DE}" srcOrd="1" destOrd="0" presId="urn:microsoft.com/office/officeart/2005/8/layout/process5"/>
    <dgm:cxn modelId="{280D191C-27C6-4CE3-B254-BA4E680713B8}" type="presOf" srcId="{E9AF1831-1493-4562-ACFA-26E4D0EAF28F}" destId="{4A587909-A4D6-45A5-967E-FEED88CED9DD}" srcOrd="0" destOrd="0" presId="urn:microsoft.com/office/officeart/2005/8/layout/process5"/>
    <dgm:cxn modelId="{FC4E6EF2-99F9-4454-BF8D-BF5CB15D4392}" type="presOf" srcId="{D76260EB-19E3-4B54-B2B2-04A298E41619}" destId="{59B7AC97-D336-4F7C-9651-1D5BCF3A2471}" srcOrd="0" destOrd="0" presId="urn:microsoft.com/office/officeart/2005/8/layout/process5"/>
    <dgm:cxn modelId="{AD7FE8B6-ED44-41F3-B066-E049C886153E}" type="presOf" srcId="{4D4087A0-A14D-4A13-804B-E4613FB66D65}" destId="{A8F5B7D7-EA33-4D69-9C72-C1105D380B09}" srcOrd="0" destOrd="0" presId="urn:microsoft.com/office/officeart/2005/8/layout/process5"/>
    <dgm:cxn modelId="{090DA1DD-93DF-4384-8120-00EBB1855730}" type="presParOf" srcId="{EDD31B15-DDF3-4012-AF27-AE2B837EEA6E}" destId="{091DC7DF-0C5B-4625-94FD-52E58309D2EB}" srcOrd="0" destOrd="0" presId="urn:microsoft.com/office/officeart/2005/8/layout/process5"/>
    <dgm:cxn modelId="{D39556A3-D713-487E-B753-F723BDD60364}" type="presParOf" srcId="{EDD31B15-DDF3-4012-AF27-AE2B837EEA6E}" destId="{5FAE4324-0D06-4ED4-8636-15B9068CD39B}" srcOrd="1" destOrd="0" presId="urn:microsoft.com/office/officeart/2005/8/layout/process5"/>
    <dgm:cxn modelId="{1D49ADF0-FED2-4E2F-965D-3F3829BB3F79}" type="presParOf" srcId="{5FAE4324-0D06-4ED4-8636-15B9068CD39B}" destId="{F9E14455-AB94-40E3-AEDF-19A8E72B6846}" srcOrd="0" destOrd="0" presId="urn:microsoft.com/office/officeart/2005/8/layout/process5"/>
    <dgm:cxn modelId="{0B6653A9-63DE-400A-95AD-4E2ED7595438}" type="presParOf" srcId="{EDD31B15-DDF3-4012-AF27-AE2B837EEA6E}" destId="{79B42E63-9B1C-4EBA-A8AF-4A7A90B87E14}" srcOrd="2" destOrd="0" presId="urn:microsoft.com/office/officeart/2005/8/layout/process5"/>
    <dgm:cxn modelId="{47255F98-3046-4893-9103-B8CE85265433}" type="presParOf" srcId="{EDD31B15-DDF3-4012-AF27-AE2B837EEA6E}" destId="{0A0031CB-A3F8-4570-83A5-9FF5F6780889}" srcOrd="3" destOrd="0" presId="urn:microsoft.com/office/officeart/2005/8/layout/process5"/>
    <dgm:cxn modelId="{F6D00575-0E47-4EA3-9BBC-F17E28EA9946}" type="presParOf" srcId="{0A0031CB-A3F8-4570-83A5-9FF5F6780889}" destId="{6CA2916E-779E-41C3-B7FF-9E88DEF9C4DE}" srcOrd="0" destOrd="0" presId="urn:microsoft.com/office/officeart/2005/8/layout/process5"/>
    <dgm:cxn modelId="{70581CE1-55CA-4EDF-8D75-4DC9A24BBEB7}" type="presParOf" srcId="{EDD31B15-DDF3-4012-AF27-AE2B837EEA6E}" destId="{73EDAD0E-C86D-45E6-B63B-E9567E05F686}" srcOrd="4" destOrd="0" presId="urn:microsoft.com/office/officeart/2005/8/layout/process5"/>
    <dgm:cxn modelId="{B7B8F356-40D4-4EE7-AD5C-A226F8D100DB}" type="presParOf" srcId="{EDD31B15-DDF3-4012-AF27-AE2B837EEA6E}" destId="{A8F5B7D7-EA33-4D69-9C72-C1105D380B09}" srcOrd="5" destOrd="0" presId="urn:microsoft.com/office/officeart/2005/8/layout/process5"/>
    <dgm:cxn modelId="{71A780B2-915F-4B53-A3BB-49FD9A9F7B1A}" type="presParOf" srcId="{A8F5B7D7-EA33-4D69-9C72-C1105D380B09}" destId="{BA756EA3-BD9A-4224-B2D5-B0BB3C8AA49F}" srcOrd="0" destOrd="0" presId="urn:microsoft.com/office/officeart/2005/8/layout/process5"/>
    <dgm:cxn modelId="{1ED979B2-DADE-430E-836E-862392702905}" type="presParOf" srcId="{EDD31B15-DDF3-4012-AF27-AE2B837EEA6E}" destId="{24DE09BB-9E4F-4BF0-9F7D-33E359D0DB9C}" srcOrd="6" destOrd="0" presId="urn:microsoft.com/office/officeart/2005/8/layout/process5"/>
    <dgm:cxn modelId="{1E43FFEF-66A9-4441-9287-546EB2D47594}" type="presParOf" srcId="{EDD31B15-DDF3-4012-AF27-AE2B837EEA6E}" destId="{BF122D13-7C38-48E5-8417-4C9AAD8082A9}" srcOrd="7" destOrd="0" presId="urn:microsoft.com/office/officeart/2005/8/layout/process5"/>
    <dgm:cxn modelId="{6CE4A85D-215E-4F9C-9CAD-47E9E932BA2D}" type="presParOf" srcId="{BF122D13-7C38-48E5-8417-4C9AAD8082A9}" destId="{27E59E40-BEF1-46F6-9C52-FFFAB6F9F156}" srcOrd="0" destOrd="0" presId="urn:microsoft.com/office/officeart/2005/8/layout/process5"/>
    <dgm:cxn modelId="{8D180827-400E-4EAA-94B9-B4662BA18803}" type="presParOf" srcId="{EDD31B15-DDF3-4012-AF27-AE2B837EEA6E}" destId="{B695881C-02A0-474C-813C-8234B2599AD8}" srcOrd="8" destOrd="0" presId="urn:microsoft.com/office/officeart/2005/8/layout/process5"/>
    <dgm:cxn modelId="{745F9FE6-7A13-4AEA-AC08-DE5372A280A9}" type="presParOf" srcId="{EDD31B15-DDF3-4012-AF27-AE2B837EEA6E}" destId="{C794B798-2DDA-4C3C-A4B1-F8B3297EE176}" srcOrd="9" destOrd="0" presId="urn:microsoft.com/office/officeart/2005/8/layout/process5"/>
    <dgm:cxn modelId="{E23EEA30-EFC0-4895-A7CF-9A01D5F32BC1}" type="presParOf" srcId="{C794B798-2DDA-4C3C-A4B1-F8B3297EE176}" destId="{C060158C-31DC-41B1-8E73-29F1AE2F14DA}" srcOrd="0" destOrd="0" presId="urn:microsoft.com/office/officeart/2005/8/layout/process5"/>
    <dgm:cxn modelId="{E0521C33-E07F-456B-98BF-AB42F7D60C79}" type="presParOf" srcId="{EDD31B15-DDF3-4012-AF27-AE2B837EEA6E}" destId="{857EC70C-62A8-4054-A13D-FAF6B225A2F8}" srcOrd="10" destOrd="0" presId="urn:microsoft.com/office/officeart/2005/8/layout/process5"/>
    <dgm:cxn modelId="{1179D3C5-1AD8-40D5-B983-EA03529011BB}" type="presParOf" srcId="{EDD31B15-DDF3-4012-AF27-AE2B837EEA6E}" destId="{AF5DE88C-1167-4E9F-998C-996953081DC7}" srcOrd="11" destOrd="0" presId="urn:microsoft.com/office/officeart/2005/8/layout/process5"/>
    <dgm:cxn modelId="{F475D07B-0F97-4FE7-BA47-85E0A99900E6}" type="presParOf" srcId="{AF5DE88C-1167-4E9F-998C-996953081DC7}" destId="{2DCAB766-37B1-480F-82D2-76AB9FB175EB}" srcOrd="0" destOrd="0" presId="urn:microsoft.com/office/officeart/2005/8/layout/process5"/>
    <dgm:cxn modelId="{BD63B8DC-DBA2-41DD-8A3A-87A657203FF9}" type="presParOf" srcId="{EDD31B15-DDF3-4012-AF27-AE2B837EEA6E}" destId="{59B7AC97-D336-4F7C-9651-1D5BCF3A2471}" srcOrd="12" destOrd="0" presId="urn:microsoft.com/office/officeart/2005/8/layout/process5"/>
    <dgm:cxn modelId="{D56513A5-0E86-498E-AF34-F0085003BAE2}" type="presParOf" srcId="{EDD31B15-DDF3-4012-AF27-AE2B837EEA6E}" destId="{6D6C98E0-8966-4BB4-B07F-CC522E71A351}" srcOrd="13" destOrd="0" presId="urn:microsoft.com/office/officeart/2005/8/layout/process5"/>
    <dgm:cxn modelId="{854B4741-20B1-40EC-8877-F46BDC4571FD}" type="presParOf" srcId="{6D6C98E0-8966-4BB4-B07F-CC522E71A351}" destId="{C758D2A4-61C2-4273-B69D-8F4CDFE1BDB5}" srcOrd="0" destOrd="0" presId="urn:microsoft.com/office/officeart/2005/8/layout/process5"/>
    <dgm:cxn modelId="{0883A8FD-6DBA-4F65-8DCA-FFA4D2D51272}" type="presParOf" srcId="{EDD31B15-DDF3-4012-AF27-AE2B837EEA6E}" destId="{69C6285F-7DE8-4493-A96A-4BB643109DE3}" srcOrd="14" destOrd="0" presId="urn:microsoft.com/office/officeart/2005/8/layout/process5"/>
    <dgm:cxn modelId="{124BB89C-B980-4993-AB30-9E2FA8A063A0}" type="presParOf" srcId="{EDD31B15-DDF3-4012-AF27-AE2B837EEA6E}" destId="{FDBA4050-215C-49B6-85E5-1BCE03B92F88}" srcOrd="15" destOrd="0" presId="urn:microsoft.com/office/officeart/2005/8/layout/process5"/>
    <dgm:cxn modelId="{C7774AC9-2AF7-45FF-B864-F0153F1A7E8D}" type="presParOf" srcId="{FDBA4050-215C-49B6-85E5-1BCE03B92F88}" destId="{BAA5B916-A99D-4D77-B990-36EE9452D291}" srcOrd="0" destOrd="0" presId="urn:microsoft.com/office/officeart/2005/8/layout/process5"/>
    <dgm:cxn modelId="{E1FB8BD8-9138-4495-B2FF-ECEE22D5F76C}" type="presParOf" srcId="{EDD31B15-DDF3-4012-AF27-AE2B837EEA6E}" destId="{1C721482-4FE1-4AAD-BDBE-62ECEB92399B}" srcOrd="16" destOrd="0" presId="urn:microsoft.com/office/officeart/2005/8/layout/process5"/>
    <dgm:cxn modelId="{AE293862-C46B-4511-8CF4-94ABED650E25}" type="presParOf" srcId="{EDD31B15-DDF3-4012-AF27-AE2B837EEA6E}" destId="{4A587909-A4D6-45A5-967E-FEED88CED9DD}" srcOrd="17" destOrd="0" presId="urn:microsoft.com/office/officeart/2005/8/layout/process5"/>
    <dgm:cxn modelId="{16F1A15B-2131-4935-B8A6-7DF275BFA161}" type="presParOf" srcId="{4A587909-A4D6-45A5-967E-FEED88CED9DD}" destId="{F229AC83-57AA-4D91-BA72-99DA93007B76}" srcOrd="0" destOrd="0" presId="urn:microsoft.com/office/officeart/2005/8/layout/process5"/>
    <dgm:cxn modelId="{CC979CD7-59FF-4497-A20E-10CE4E0F8F4A}" type="presParOf" srcId="{EDD31B15-DDF3-4012-AF27-AE2B837EEA6E}" destId="{EC882A42-FDE0-443E-AD35-BDE7137D9772}" srcOrd="1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5D85A6-BB7F-4093-B2A9-B46F8C9743D8}">
      <dsp:nvSpPr>
        <dsp:cNvPr id="0" name=""/>
        <dsp:cNvSpPr/>
      </dsp:nvSpPr>
      <dsp:spPr>
        <a:xfrm>
          <a:off x="593706" y="296"/>
          <a:ext cx="2428299" cy="2428299"/>
        </a:xfrm>
        <a:prstGeom prst="ellipse">
          <a:avLst/>
        </a:prstGeom>
        <a:solidFill>
          <a:schemeClr val="accent2">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3637" tIns="50800" rIns="133637" bIns="50800" numCol="1" spcCol="1270" anchor="ctr" anchorCtr="0">
          <a:noAutofit/>
        </a:bodyPr>
        <a:lstStyle/>
        <a:p>
          <a:pPr lvl="0" algn="ctr" defTabSz="1778000" rtl="1">
            <a:lnSpc>
              <a:spcPct val="90000"/>
            </a:lnSpc>
            <a:spcBef>
              <a:spcPct val="0"/>
            </a:spcBef>
            <a:spcAft>
              <a:spcPct val="35000"/>
            </a:spcAft>
          </a:pPr>
          <a:r>
            <a:rPr lang="ar-SA" sz="4000" kern="1200" dirty="0" err="1" smtClean="0"/>
            <a:t>اسباب</a:t>
          </a:r>
          <a:r>
            <a:rPr lang="ar-SA" sz="4000" kern="1200" dirty="0" smtClean="0"/>
            <a:t> </a:t>
          </a:r>
          <a:r>
            <a:rPr lang="ar-SA" sz="4000" kern="1200" dirty="0" err="1" smtClean="0"/>
            <a:t>اثناء</a:t>
          </a:r>
          <a:r>
            <a:rPr lang="ar-SA" sz="4000" kern="1200" dirty="0" smtClean="0"/>
            <a:t> الولادة</a:t>
          </a:r>
          <a:endParaRPr lang="ar-SA" sz="4000" kern="1200" dirty="0"/>
        </a:p>
      </dsp:txBody>
      <dsp:txXfrm>
        <a:off x="949322" y="355912"/>
        <a:ext cx="1717067" cy="1717067"/>
      </dsp:txXfrm>
    </dsp:sp>
    <dsp:sp modelId="{F171323F-C77C-4915-B926-21FB990AB1D8}">
      <dsp:nvSpPr>
        <dsp:cNvPr id="0" name=""/>
        <dsp:cNvSpPr/>
      </dsp:nvSpPr>
      <dsp:spPr>
        <a:xfrm>
          <a:off x="2536345" y="296"/>
          <a:ext cx="2428299" cy="2428299"/>
        </a:xfrm>
        <a:prstGeom prst="ellipse">
          <a:avLst/>
        </a:prstGeom>
        <a:solidFill>
          <a:schemeClr val="accent3">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3637" tIns="50800" rIns="133637" bIns="50800" numCol="1" spcCol="1270" anchor="ctr" anchorCtr="0">
          <a:noAutofit/>
        </a:bodyPr>
        <a:lstStyle/>
        <a:p>
          <a:pPr lvl="0" algn="ctr" defTabSz="1778000" rtl="1">
            <a:lnSpc>
              <a:spcPct val="90000"/>
            </a:lnSpc>
            <a:spcBef>
              <a:spcPct val="0"/>
            </a:spcBef>
            <a:spcAft>
              <a:spcPct val="35000"/>
            </a:spcAft>
          </a:pPr>
          <a:r>
            <a:rPr lang="ar-SA" sz="4000" kern="1200" dirty="0" err="1" smtClean="0"/>
            <a:t>اسباب</a:t>
          </a:r>
          <a:r>
            <a:rPr lang="ar-SA" sz="4000" kern="1200" dirty="0" smtClean="0"/>
            <a:t> </a:t>
          </a:r>
          <a:r>
            <a:rPr lang="ar-SA" sz="4000" kern="1200" dirty="0" err="1" smtClean="0"/>
            <a:t>مابعد</a:t>
          </a:r>
          <a:r>
            <a:rPr lang="ar-SA" sz="4000" kern="1200" dirty="0" smtClean="0"/>
            <a:t> الولادة</a:t>
          </a:r>
          <a:endParaRPr lang="ar-SA" sz="4000" kern="1200" dirty="0"/>
        </a:p>
      </dsp:txBody>
      <dsp:txXfrm>
        <a:off x="2891961" y="355912"/>
        <a:ext cx="1717067" cy="1717067"/>
      </dsp:txXfrm>
    </dsp:sp>
    <dsp:sp modelId="{1567618E-EBDE-4F67-BEEF-E51C50DC068C}">
      <dsp:nvSpPr>
        <dsp:cNvPr id="0" name=""/>
        <dsp:cNvSpPr/>
      </dsp:nvSpPr>
      <dsp:spPr>
        <a:xfrm>
          <a:off x="4478984" y="296"/>
          <a:ext cx="2428299" cy="2428299"/>
        </a:xfrm>
        <a:prstGeom prst="ellipse">
          <a:avLst/>
        </a:prstGeom>
        <a:solidFill>
          <a:schemeClr val="accent4">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33637" tIns="50800" rIns="133637" bIns="50800" numCol="1" spcCol="1270" anchor="ctr" anchorCtr="0">
          <a:noAutofit/>
        </a:bodyPr>
        <a:lstStyle/>
        <a:p>
          <a:pPr lvl="0" algn="ctr" defTabSz="1778000" rtl="1">
            <a:lnSpc>
              <a:spcPct val="90000"/>
            </a:lnSpc>
            <a:spcBef>
              <a:spcPct val="0"/>
            </a:spcBef>
            <a:spcAft>
              <a:spcPct val="35000"/>
            </a:spcAft>
          </a:pPr>
          <a:r>
            <a:rPr lang="ar-SA" sz="4000" kern="1200" dirty="0" smtClean="0"/>
            <a:t>أسباب ماقبل الولادة</a:t>
          </a:r>
          <a:endParaRPr lang="ar-SA" sz="4000" kern="1200" dirty="0"/>
        </a:p>
      </dsp:txBody>
      <dsp:txXfrm>
        <a:off x="4834600" y="355912"/>
        <a:ext cx="1717067" cy="17170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D5E7C4-CB8A-4EE7-A67D-35E8EBA6B2E1}">
      <dsp:nvSpPr>
        <dsp:cNvPr id="0" name=""/>
        <dsp:cNvSpPr/>
      </dsp:nvSpPr>
      <dsp:spPr>
        <a:xfrm>
          <a:off x="1037" y="1020208"/>
          <a:ext cx="2023582" cy="2023582"/>
        </a:xfrm>
        <a:prstGeom prst="ellipse">
          <a:avLst/>
        </a:prstGeom>
        <a:solidFill>
          <a:schemeClr val="accent2">
            <a:alpha val="50000"/>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11364" tIns="34290" rIns="111364" bIns="34290" numCol="1" spcCol="1270" anchor="ctr" anchorCtr="0">
          <a:noAutofit/>
        </a:bodyPr>
        <a:lstStyle/>
        <a:p>
          <a:pPr lvl="0" algn="ctr" defTabSz="1200150" rtl="1">
            <a:lnSpc>
              <a:spcPct val="90000"/>
            </a:lnSpc>
            <a:spcBef>
              <a:spcPct val="0"/>
            </a:spcBef>
            <a:spcAft>
              <a:spcPct val="35000"/>
            </a:spcAft>
          </a:pPr>
          <a:r>
            <a:rPr lang="ar-SA" sz="2700" kern="1200" dirty="0" smtClean="0"/>
            <a:t>التقييم</a:t>
          </a:r>
          <a:endParaRPr lang="ar-SA" sz="2700" kern="1200" dirty="0"/>
        </a:p>
      </dsp:txBody>
      <dsp:txXfrm>
        <a:off x="297384" y="1316555"/>
        <a:ext cx="1430888" cy="1430888"/>
      </dsp:txXfrm>
    </dsp:sp>
    <dsp:sp modelId="{979CB1AA-C7B4-4565-9809-E4DED5587CF0}">
      <dsp:nvSpPr>
        <dsp:cNvPr id="0" name=""/>
        <dsp:cNvSpPr/>
      </dsp:nvSpPr>
      <dsp:spPr>
        <a:xfrm>
          <a:off x="1619903" y="1020208"/>
          <a:ext cx="2023582" cy="2023582"/>
        </a:xfrm>
        <a:prstGeom prst="ellipse">
          <a:avLst/>
        </a:prstGeom>
        <a:solidFill>
          <a:schemeClr val="accent2">
            <a:alpha val="50000"/>
            <a:hueOff val="-1835281"/>
            <a:satOff val="8098"/>
            <a:lumOff val="-1373"/>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11364" tIns="34290" rIns="111364" bIns="34290" numCol="1" spcCol="1270" anchor="ctr" anchorCtr="0">
          <a:noAutofit/>
        </a:bodyPr>
        <a:lstStyle/>
        <a:p>
          <a:pPr lvl="0" algn="ctr" defTabSz="1200150" rtl="1">
            <a:lnSpc>
              <a:spcPct val="90000"/>
            </a:lnSpc>
            <a:spcBef>
              <a:spcPct val="0"/>
            </a:spcBef>
            <a:spcAft>
              <a:spcPct val="35000"/>
            </a:spcAft>
          </a:pPr>
          <a:r>
            <a:rPr lang="ar-SA" sz="2700" kern="1200" dirty="0" smtClean="0"/>
            <a:t>التخطيط التعليمي</a:t>
          </a:r>
          <a:endParaRPr lang="ar-SA" sz="2700" kern="1200" dirty="0"/>
        </a:p>
      </dsp:txBody>
      <dsp:txXfrm>
        <a:off x="1916250" y="1316555"/>
        <a:ext cx="1430888" cy="1430888"/>
      </dsp:txXfrm>
    </dsp:sp>
    <dsp:sp modelId="{76461D1E-6E20-4345-A2FE-EA3687D802B6}">
      <dsp:nvSpPr>
        <dsp:cNvPr id="0" name=""/>
        <dsp:cNvSpPr/>
      </dsp:nvSpPr>
      <dsp:spPr>
        <a:xfrm>
          <a:off x="3238769" y="1020208"/>
          <a:ext cx="2023582" cy="2023582"/>
        </a:xfrm>
        <a:prstGeom prst="ellipse">
          <a:avLst/>
        </a:prstGeom>
        <a:solidFill>
          <a:schemeClr val="accent2">
            <a:alpha val="50000"/>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11364" tIns="34290" rIns="111364" bIns="34290" numCol="1" spcCol="1270" anchor="ctr" anchorCtr="0">
          <a:noAutofit/>
        </a:bodyPr>
        <a:lstStyle/>
        <a:p>
          <a:pPr lvl="0" algn="ctr" defTabSz="1200150" rtl="1">
            <a:lnSpc>
              <a:spcPct val="90000"/>
            </a:lnSpc>
            <a:spcBef>
              <a:spcPct val="0"/>
            </a:spcBef>
            <a:spcAft>
              <a:spcPct val="35000"/>
            </a:spcAft>
          </a:pPr>
          <a:r>
            <a:rPr lang="ar-SA" sz="2700" kern="1200" dirty="0" smtClean="0"/>
            <a:t>تطوير الخطة والتصنيف</a:t>
          </a:r>
          <a:endParaRPr lang="ar-SA" sz="2700" kern="1200" dirty="0"/>
        </a:p>
      </dsp:txBody>
      <dsp:txXfrm>
        <a:off x="3535116" y="1316555"/>
        <a:ext cx="1430888" cy="1430888"/>
      </dsp:txXfrm>
    </dsp:sp>
    <dsp:sp modelId="{C1690D18-A5A2-4B22-A647-B191902C4EED}">
      <dsp:nvSpPr>
        <dsp:cNvPr id="0" name=""/>
        <dsp:cNvSpPr/>
      </dsp:nvSpPr>
      <dsp:spPr>
        <a:xfrm>
          <a:off x="4857635" y="1020208"/>
          <a:ext cx="2023582" cy="2023582"/>
        </a:xfrm>
        <a:prstGeom prst="ellipse">
          <a:avLst/>
        </a:prstGeom>
        <a:solidFill>
          <a:schemeClr val="accent2">
            <a:alpha val="50000"/>
            <a:hueOff val="-5505844"/>
            <a:satOff val="24295"/>
            <a:lumOff val="-411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11364" tIns="34290" rIns="111364" bIns="34290" numCol="1" spcCol="1270" anchor="ctr" anchorCtr="0">
          <a:noAutofit/>
        </a:bodyPr>
        <a:lstStyle/>
        <a:p>
          <a:pPr lvl="0" algn="ctr" defTabSz="1200150" rtl="1">
            <a:lnSpc>
              <a:spcPct val="90000"/>
            </a:lnSpc>
            <a:spcBef>
              <a:spcPct val="0"/>
            </a:spcBef>
            <a:spcAft>
              <a:spcPct val="35000"/>
            </a:spcAft>
          </a:pPr>
          <a:r>
            <a:rPr lang="ar-SA" sz="2700" kern="1200" dirty="0" smtClean="0"/>
            <a:t>الصلاحية والتشخيص</a:t>
          </a:r>
          <a:endParaRPr lang="ar-SA" sz="2700" kern="1200" dirty="0"/>
        </a:p>
      </dsp:txBody>
      <dsp:txXfrm>
        <a:off x="5153982" y="1316555"/>
        <a:ext cx="1430888" cy="1430888"/>
      </dsp:txXfrm>
    </dsp:sp>
    <dsp:sp modelId="{8D45CF64-108C-4242-B6F0-D20722827271}">
      <dsp:nvSpPr>
        <dsp:cNvPr id="0" name=""/>
        <dsp:cNvSpPr/>
      </dsp:nvSpPr>
      <dsp:spPr>
        <a:xfrm>
          <a:off x="6476501" y="1020208"/>
          <a:ext cx="2023582" cy="2023582"/>
        </a:xfrm>
        <a:prstGeom prst="ellipse">
          <a:avLst/>
        </a:prstGeom>
        <a:solidFill>
          <a:schemeClr val="accent2">
            <a:alpha val="50000"/>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111364" tIns="34290" rIns="111364" bIns="34290" numCol="1" spcCol="1270" anchor="ctr" anchorCtr="0">
          <a:noAutofit/>
        </a:bodyPr>
        <a:lstStyle/>
        <a:p>
          <a:pPr lvl="0" algn="ctr" defTabSz="1200150" rtl="1">
            <a:lnSpc>
              <a:spcPct val="90000"/>
            </a:lnSpc>
            <a:spcBef>
              <a:spcPct val="0"/>
            </a:spcBef>
            <a:spcAft>
              <a:spcPct val="35000"/>
            </a:spcAft>
          </a:pPr>
          <a:r>
            <a:rPr lang="ar-SA" sz="2700" kern="1200" dirty="0" smtClean="0"/>
            <a:t>المسح والتحديد</a:t>
          </a:r>
          <a:endParaRPr lang="ar-SA" sz="2700" kern="1200" dirty="0"/>
        </a:p>
      </dsp:txBody>
      <dsp:txXfrm>
        <a:off x="6772848" y="1316555"/>
        <a:ext cx="1430888" cy="14308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F62F3E-73B2-42A1-963C-E4D84B647C94}">
      <dsp:nvSpPr>
        <dsp:cNvPr id="0" name=""/>
        <dsp:cNvSpPr/>
      </dsp:nvSpPr>
      <dsp:spPr>
        <a:xfrm>
          <a:off x="3538675" y="843"/>
          <a:ext cx="1423771" cy="1423771"/>
        </a:xfrm>
        <a:prstGeom prst="ellipse">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التحويل</a:t>
          </a:r>
          <a:endParaRPr lang="ar-SA" sz="2300" kern="1200" dirty="0"/>
        </a:p>
      </dsp:txBody>
      <dsp:txXfrm>
        <a:off x="3747181" y="209349"/>
        <a:ext cx="1006759" cy="1006759"/>
      </dsp:txXfrm>
    </dsp:sp>
    <dsp:sp modelId="{0297538E-4B01-4662-8B37-7167B942C265}">
      <dsp:nvSpPr>
        <dsp:cNvPr id="0" name=""/>
        <dsp:cNvSpPr/>
      </dsp:nvSpPr>
      <dsp:spPr>
        <a:xfrm rot="2160000">
          <a:off x="4917413" y="1094403"/>
          <a:ext cx="378335" cy="480523"/>
        </a:xfrm>
        <a:prstGeom prst="rightArrow">
          <a:avLst>
            <a:gd name="adj1" fmla="val 60000"/>
            <a:gd name="adj2" fmla="val 50000"/>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4928251" y="1157151"/>
        <a:ext cx="264835" cy="288313"/>
      </dsp:txXfrm>
    </dsp:sp>
    <dsp:sp modelId="{A29CE15E-8D9A-4816-923A-CC6BFD5BBDDB}">
      <dsp:nvSpPr>
        <dsp:cNvPr id="0" name=""/>
        <dsp:cNvSpPr/>
      </dsp:nvSpPr>
      <dsp:spPr>
        <a:xfrm>
          <a:off x="5268040" y="1257301"/>
          <a:ext cx="1423771" cy="1423771"/>
        </a:xfrm>
        <a:prstGeom prst="ellipse">
          <a:avLst/>
        </a:prstGeom>
        <a:solidFill>
          <a:schemeClr val="accent2">
            <a:hueOff val="-1835281"/>
            <a:satOff val="8098"/>
            <a:lumOff val="-1373"/>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المسح</a:t>
          </a:r>
          <a:endParaRPr lang="ar-SA" sz="2300" kern="1200" dirty="0"/>
        </a:p>
      </dsp:txBody>
      <dsp:txXfrm>
        <a:off x="5476546" y="1465807"/>
        <a:ext cx="1006759" cy="1006759"/>
      </dsp:txXfrm>
    </dsp:sp>
    <dsp:sp modelId="{005AD66A-0893-43CA-9004-620B4037038A}">
      <dsp:nvSpPr>
        <dsp:cNvPr id="0" name=""/>
        <dsp:cNvSpPr/>
      </dsp:nvSpPr>
      <dsp:spPr>
        <a:xfrm rot="6480000">
          <a:off x="5463787" y="2735237"/>
          <a:ext cx="378335" cy="480523"/>
        </a:xfrm>
        <a:prstGeom prst="rightArrow">
          <a:avLst>
            <a:gd name="adj1" fmla="val 60000"/>
            <a:gd name="adj2" fmla="val 50000"/>
          </a:avLst>
        </a:prstGeom>
        <a:solidFill>
          <a:schemeClr val="accent2">
            <a:hueOff val="-1835281"/>
            <a:satOff val="8098"/>
            <a:lumOff val="-1373"/>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5538074" y="2777370"/>
        <a:ext cx="264835" cy="288313"/>
      </dsp:txXfrm>
    </dsp:sp>
    <dsp:sp modelId="{D72B07D3-71E4-473F-9C21-FC42789E276F}">
      <dsp:nvSpPr>
        <dsp:cNvPr id="0" name=""/>
        <dsp:cNvSpPr/>
      </dsp:nvSpPr>
      <dsp:spPr>
        <a:xfrm>
          <a:off x="4607481" y="3290292"/>
          <a:ext cx="1423771" cy="1423771"/>
        </a:xfrm>
        <a:prstGeom prst="ellipse">
          <a:avLst/>
        </a:prstGeom>
        <a:solidFill>
          <a:schemeClr val="accent2">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التصنيف</a:t>
          </a:r>
          <a:endParaRPr lang="ar-SA" sz="2300" kern="1200" dirty="0"/>
        </a:p>
      </dsp:txBody>
      <dsp:txXfrm>
        <a:off x="4815987" y="3498798"/>
        <a:ext cx="1006759" cy="1006759"/>
      </dsp:txXfrm>
    </dsp:sp>
    <dsp:sp modelId="{603EF08E-AFB2-4144-8F39-467DC8E4FEEE}">
      <dsp:nvSpPr>
        <dsp:cNvPr id="0" name=""/>
        <dsp:cNvSpPr/>
      </dsp:nvSpPr>
      <dsp:spPr>
        <a:xfrm rot="10800000">
          <a:off x="4072100" y="3761916"/>
          <a:ext cx="378335" cy="480523"/>
        </a:xfrm>
        <a:prstGeom prst="rightArrow">
          <a:avLst>
            <a:gd name="adj1" fmla="val 60000"/>
            <a:gd name="adj2" fmla="val 50000"/>
          </a:avLst>
        </a:prstGeom>
        <a:solidFill>
          <a:schemeClr val="accent2">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4185600" y="3858021"/>
        <a:ext cx="264835" cy="288313"/>
      </dsp:txXfrm>
    </dsp:sp>
    <dsp:sp modelId="{3F627F48-AD10-4A59-8F79-F6090D78B6B7}">
      <dsp:nvSpPr>
        <dsp:cNvPr id="0" name=""/>
        <dsp:cNvSpPr/>
      </dsp:nvSpPr>
      <dsp:spPr>
        <a:xfrm>
          <a:off x="2469868" y="3290292"/>
          <a:ext cx="1423771" cy="1423771"/>
        </a:xfrm>
        <a:prstGeom prst="ellipse">
          <a:avLst/>
        </a:prstGeom>
        <a:solidFill>
          <a:schemeClr val="accent2">
            <a:hueOff val="-5505844"/>
            <a:satOff val="24295"/>
            <a:lumOff val="-411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التخطيط</a:t>
          </a:r>
          <a:endParaRPr lang="ar-SA" sz="2300" kern="1200" dirty="0"/>
        </a:p>
      </dsp:txBody>
      <dsp:txXfrm>
        <a:off x="2678374" y="3498798"/>
        <a:ext cx="1006759" cy="1006759"/>
      </dsp:txXfrm>
    </dsp:sp>
    <dsp:sp modelId="{04EB1324-32EC-4243-9693-3F98707DF794}">
      <dsp:nvSpPr>
        <dsp:cNvPr id="0" name=""/>
        <dsp:cNvSpPr/>
      </dsp:nvSpPr>
      <dsp:spPr>
        <a:xfrm rot="15120000">
          <a:off x="2665615" y="2755604"/>
          <a:ext cx="378335" cy="480523"/>
        </a:xfrm>
        <a:prstGeom prst="rightArrow">
          <a:avLst>
            <a:gd name="adj1" fmla="val 60000"/>
            <a:gd name="adj2" fmla="val 50000"/>
          </a:avLst>
        </a:prstGeom>
        <a:solidFill>
          <a:schemeClr val="accent2">
            <a:hueOff val="-5505844"/>
            <a:satOff val="24295"/>
            <a:lumOff val="-411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2739902" y="2905681"/>
        <a:ext cx="264835" cy="288313"/>
      </dsp:txXfrm>
    </dsp:sp>
    <dsp:sp modelId="{C297EFC8-695D-43EB-8EC2-59F87D5C026A}">
      <dsp:nvSpPr>
        <dsp:cNvPr id="0" name=""/>
        <dsp:cNvSpPr/>
      </dsp:nvSpPr>
      <dsp:spPr>
        <a:xfrm>
          <a:off x="1809309" y="1257301"/>
          <a:ext cx="1423771" cy="1423771"/>
        </a:xfrm>
        <a:prstGeom prst="ellipse">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مراقبة تقدم أداء الطالب</a:t>
          </a:r>
          <a:endParaRPr lang="ar-SA" sz="2300" kern="1200" dirty="0"/>
        </a:p>
      </dsp:txBody>
      <dsp:txXfrm>
        <a:off x="2017815" y="1465807"/>
        <a:ext cx="1006759" cy="1006759"/>
      </dsp:txXfrm>
    </dsp:sp>
    <dsp:sp modelId="{720CF02A-0EC3-4D39-A80B-97EC231C8050}">
      <dsp:nvSpPr>
        <dsp:cNvPr id="0" name=""/>
        <dsp:cNvSpPr/>
      </dsp:nvSpPr>
      <dsp:spPr>
        <a:xfrm rot="19440000">
          <a:off x="3188047" y="1106990"/>
          <a:ext cx="378335" cy="480523"/>
        </a:xfrm>
        <a:prstGeom prst="rightArrow">
          <a:avLst>
            <a:gd name="adj1" fmla="val 60000"/>
            <a:gd name="adj2" fmla="val 50000"/>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3198885" y="1236452"/>
        <a:ext cx="264835" cy="2883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963AA2-28DB-4C76-A26F-E2E5358843EF}">
      <dsp:nvSpPr>
        <dsp:cNvPr id="0" name=""/>
        <dsp:cNvSpPr/>
      </dsp:nvSpPr>
      <dsp:spPr>
        <a:xfrm>
          <a:off x="1877471" y="647755"/>
          <a:ext cx="4317550" cy="4317550"/>
        </a:xfrm>
        <a:prstGeom prst="blockArc">
          <a:avLst>
            <a:gd name="adj1" fmla="val 9000000"/>
            <a:gd name="adj2" fmla="val 16200000"/>
            <a:gd name="adj3" fmla="val 4643"/>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751A7E6-C2C1-43D5-9956-2F373695D725}">
      <dsp:nvSpPr>
        <dsp:cNvPr id="0" name=""/>
        <dsp:cNvSpPr/>
      </dsp:nvSpPr>
      <dsp:spPr>
        <a:xfrm>
          <a:off x="1877471" y="647755"/>
          <a:ext cx="4317550" cy="4317550"/>
        </a:xfrm>
        <a:prstGeom prst="blockArc">
          <a:avLst>
            <a:gd name="adj1" fmla="val 1800000"/>
            <a:gd name="adj2" fmla="val 9000000"/>
            <a:gd name="adj3" fmla="val 4643"/>
          </a:avLst>
        </a:prstGeom>
        <a:solidFill>
          <a:schemeClr val="accent2">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754CE5-2EB3-4095-A82C-463911BD6EDB}">
      <dsp:nvSpPr>
        <dsp:cNvPr id="0" name=""/>
        <dsp:cNvSpPr/>
      </dsp:nvSpPr>
      <dsp:spPr>
        <a:xfrm>
          <a:off x="1877471" y="647755"/>
          <a:ext cx="4317550" cy="4317550"/>
        </a:xfrm>
        <a:prstGeom prst="blockArc">
          <a:avLst>
            <a:gd name="adj1" fmla="val 16200000"/>
            <a:gd name="adj2" fmla="val 1800000"/>
            <a:gd name="adj3" fmla="val 4643"/>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B012A3E-DF24-4938-8DE3-1C7D9698315C}">
      <dsp:nvSpPr>
        <dsp:cNvPr id="0" name=""/>
        <dsp:cNvSpPr/>
      </dsp:nvSpPr>
      <dsp:spPr>
        <a:xfrm>
          <a:off x="2847833" y="1812250"/>
          <a:ext cx="2376827" cy="198856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b="1" kern="1200" dirty="0" smtClean="0"/>
            <a:t>التقييم الاولي</a:t>
          </a:r>
        </a:p>
        <a:p>
          <a:pPr lvl="0" algn="ctr" defTabSz="977900" rtl="1">
            <a:lnSpc>
              <a:spcPct val="90000"/>
            </a:lnSpc>
            <a:spcBef>
              <a:spcPct val="0"/>
            </a:spcBef>
            <a:spcAft>
              <a:spcPct val="35000"/>
            </a:spcAft>
          </a:pPr>
          <a:r>
            <a:rPr lang="ar-SA" sz="2200" b="1" kern="1200" dirty="0" smtClean="0"/>
            <a:t>من أهدافه التعرف والتصنيف وتحديد الاهلية.</a:t>
          </a:r>
          <a:endParaRPr lang="ar-SA" sz="2200" b="1" kern="1200" dirty="0"/>
        </a:p>
      </dsp:txBody>
      <dsp:txXfrm>
        <a:off x="3195911" y="2103468"/>
        <a:ext cx="1680671" cy="1406125"/>
      </dsp:txXfrm>
    </dsp:sp>
    <dsp:sp modelId="{73AE86DF-5FCA-402E-B1FD-50B73100AB1F}">
      <dsp:nvSpPr>
        <dsp:cNvPr id="0" name=""/>
        <dsp:cNvSpPr/>
      </dsp:nvSpPr>
      <dsp:spPr>
        <a:xfrm>
          <a:off x="3340250" y="1871"/>
          <a:ext cx="1391992" cy="1391992"/>
        </a:xfrm>
        <a:prstGeom prst="ellipse">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smtClean="0"/>
            <a:t>مقاييس رسمية</a:t>
          </a:r>
          <a:endParaRPr lang="ar-SA" sz="2100" kern="1200" dirty="0"/>
        </a:p>
      </dsp:txBody>
      <dsp:txXfrm>
        <a:off x="3544103" y="205724"/>
        <a:ext cx="984286" cy="984286"/>
      </dsp:txXfrm>
    </dsp:sp>
    <dsp:sp modelId="{12AAB7E7-BBA3-4B2C-8EDE-7930C6C9261A}">
      <dsp:nvSpPr>
        <dsp:cNvPr id="0" name=""/>
        <dsp:cNvSpPr/>
      </dsp:nvSpPr>
      <dsp:spPr>
        <a:xfrm>
          <a:off x="5166406" y="3164866"/>
          <a:ext cx="1391992" cy="1391992"/>
        </a:xfrm>
        <a:prstGeom prst="ellipse">
          <a:avLst/>
        </a:prstGeom>
        <a:solidFill>
          <a:schemeClr val="accent2">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err="1" smtClean="0"/>
            <a:t>اجراءات</a:t>
          </a:r>
          <a:r>
            <a:rPr lang="ar-SA" sz="2100" kern="1200" dirty="0" smtClean="0"/>
            <a:t> غير رسمية</a:t>
          </a:r>
          <a:endParaRPr lang="ar-SA" sz="2100" kern="1200" dirty="0"/>
        </a:p>
      </dsp:txBody>
      <dsp:txXfrm>
        <a:off x="5370259" y="3368719"/>
        <a:ext cx="984286" cy="984286"/>
      </dsp:txXfrm>
    </dsp:sp>
    <dsp:sp modelId="{20E4DA72-6A49-4644-B1F1-357CB5440598}">
      <dsp:nvSpPr>
        <dsp:cNvPr id="0" name=""/>
        <dsp:cNvSpPr/>
      </dsp:nvSpPr>
      <dsp:spPr>
        <a:xfrm>
          <a:off x="1514094" y="3164866"/>
          <a:ext cx="1391992" cy="1391992"/>
        </a:xfrm>
        <a:prstGeom prst="ellipse">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smtClean="0"/>
            <a:t>فحوص جسمية</a:t>
          </a:r>
          <a:endParaRPr lang="ar-SA" sz="2100" kern="1200" dirty="0"/>
        </a:p>
      </dsp:txBody>
      <dsp:txXfrm>
        <a:off x="1717947" y="3368719"/>
        <a:ext cx="984286" cy="9842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3D0E3-A21B-435A-B734-EEE296FB4242}">
      <dsp:nvSpPr>
        <dsp:cNvPr id="0" name=""/>
        <dsp:cNvSpPr/>
      </dsp:nvSpPr>
      <dsp:spPr>
        <a:xfrm>
          <a:off x="2376433" y="-173279"/>
          <a:ext cx="3384004" cy="2345280"/>
        </a:xfrm>
        <a:prstGeom prst="ellipse">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التقييم الاولى لتطوير البرنامج من اهدافه تطوير البرنامج واتخاذ القرارات حول وضع الطالب</a:t>
          </a:r>
          <a:endParaRPr lang="ar-SA" sz="2400" b="1" kern="1200" dirty="0"/>
        </a:p>
      </dsp:txBody>
      <dsp:txXfrm>
        <a:off x="2872009" y="170179"/>
        <a:ext cx="2392852" cy="1658364"/>
      </dsp:txXfrm>
    </dsp:sp>
    <dsp:sp modelId="{F1961098-5787-4439-9C92-BD3FEC9368C9}">
      <dsp:nvSpPr>
        <dsp:cNvPr id="0" name=""/>
        <dsp:cNvSpPr/>
      </dsp:nvSpPr>
      <dsp:spPr>
        <a:xfrm rot="3600000">
          <a:off x="4680298" y="2004255"/>
          <a:ext cx="393620" cy="791532"/>
        </a:xfrm>
        <a:prstGeom prst="rightArrow">
          <a:avLst>
            <a:gd name="adj1" fmla="val 60000"/>
            <a:gd name="adj2" fmla="val 50000"/>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a:p>
      </dsp:txBody>
      <dsp:txXfrm>
        <a:off x="4709820" y="2111428"/>
        <a:ext cx="275534" cy="474920"/>
      </dsp:txXfrm>
    </dsp:sp>
    <dsp:sp modelId="{47B9052D-7CF4-4844-9356-00B78857D164}">
      <dsp:nvSpPr>
        <dsp:cNvPr id="0" name=""/>
        <dsp:cNvSpPr/>
      </dsp:nvSpPr>
      <dsp:spPr>
        <a:xfrm>
          <a:off x="4281792" y="2534044"/>
          <a:ext cx="3100437" cy="3039834"/>
        </a:xfrm>
        <a:prstGeom prst="ellipse">
          <a:avLst/>
        </a:prstGeom>
        <a:solidFill>
          <a:schemeClr val="accent2">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التقييم العادي المستمر(مراقبة فعالية البرنامج-تقديم الاسس التي تساعد في تعديل البرامج).</a:t>
          </a:r>
          <a:endParaRPr lang="ar-SA" sz="2400" b="1" kern="1200" dirty="0"/>
        </a:p>
      </dsp:txBody>
      <dsp:txXfrm>
        <a:off x="4735840" y="2979217"/>
        <a:ext cx="2192341" cy="2149488"/>
      </dsp:txXfrm>
    </dsp:sp>
    <dsp:sp modelId="{47117AA6-C1D6-4DE4-AE0F-84C764415365}">
      <dsp:nvSpPr>
        <dsp:cNvPr id="0" name=""/>
        <dsp:cNvSpPr/>
      </dsp:nvSpPr>
      <dsp:spPr>
        <a:xfrm rot="10800000">
          <a:off x="4010040" y="3658196"/>
          <a:ext cx="192038" cy="791532"/>
        </a:xfrm>
        <a:prstGeom prst="rightArrow">
          <a:avLst>
            <a:gd name="adj1" fmla="val 60000"/>
            <a:gd name="adj2" fmla="val 50000"/>
          </a:avLst>
        </a:prstGeom>
        <a:solidFill>
          <a:schemeClr val="accent2">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a:p>
      </dsp:txBody>
      <dsp:txXfrm rot="10800000">
        <a:off x="4067651" y="3816502"/>
        <a:ext cx="134427" cy="474920"/>
      </dsp:txXfrm>
    </dsp:sp>
    <dsp:sp modelId="{99BBCAD2-C54B-4387-926D-EC6EE237269F}">
      <dsp:nvSpPr>
        <dsp:cNvPr id="0" name=""/>
        <dsp:cNvSpPr/>
      </dsp:nvSpPr>
      <dsp:spPr>
        <a:xfrm>
          <a:off x="690264" y="2881322"/>
          <a:ext cx="3229192" cy="2345280"/>
        </a:xfrm>
        <a:prstGeom prst="ellipse">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التقييم المرتبط بالتقييم والمراجعة(اقتراح التعديلات-تحديد استمرارية الخدمات)</a:t>
          </a:r>
          <a:endParaRPr lang="ar-SA" sz="2400" b="1" kern="1200" dirty="0"/>
        </a:p>
      </dsp:txBody>
      <dsp:txXfrm>
        <a:off x="1163168" y="3224780"/>
        <a:ext cx="2283384" cy="1658364"/>
      </dsp:txXfrm>
    </dsp:sp>
    <dsp:sp modelId="{E4A00DDA-D1FA-4E13-BDBA-54D282A3379E}">
      <dsp:nvSpPr>
        <dsp:cNvPr id="0" name=""/>
        <dsp:cNvSpPr/>
      </dsp:nvSpPr>
      <dsp:spPr>
        <a:xfrm rot="18000000">
          <a:off x="2906238" y="2147813"/>
          <a:ext cx="541284" cy="791532"/>
        </a:xfrm>
        <a:prstGeom prst="rightArrow">
          <a:avLst>
            <a:gd name="adj1" fmla="val 60000"/>
            <a:gd name="adj2" fmla="val 50000"/>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a:p>
      </dsp:txBody>
      <dsp:txXfrm>
        <a:off x="2946834" y="2376434"/>
        <a:ext cx="378899" cy="4749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C60DE-1464-4334-A733-ABA9D10BD401}">
      <dsp:nvSpPr>
        <dsp:cNvPr id="0" name=""/>
        <dsp:cNvSpPr/>
      </dsp:nvSpPr>
      <dsp:spPr>
        <a:xfrm rot="5400000">
          <a:off x="1453524" y="974196"/>
          <a:ext cx="1521651" cy="183652"/>
        </a:xfrm>
        <a:prstGeom prst="rect">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07863CF-D2B6-4E3F-8957-8BE27604D736}">
      <dsp:nvSpPr>
        <dsp:cNvPr id="0" name=""/>
        <dsp:cNvSpPr/>
      </dsp:nvSpPr>
      <dsp:spPr>
        <a:xfrm>
          <a:off x="1801838" y="523"/>
          <a:ext cx="2040587" cy="1224352"/>
        </a:xfrm>
        <a:prstGeom prst="roundRect">
          <a:avLst>
            <a:gd name="adj" fmla="val 10000"/>
          </a:avLst>
        </a:prstGeom>
        <a:solidFill>
          <a:schemeClr val="accent2">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سجلات المدرسة</a:t>
          </a:r>
          <a:endParaRPr lang="ar-SA" sz="3300" kern="1200" dirty="0"/>
        </a:p>
      </dsp:txBody>
      <dsp:txXfrm>
        <a:off x="1837698" y="36383"/>
        <a:ext cx="1968867" cy="1152632"/>
      </dsp:txXfrm>
    </dsp:sp>
    <dsp:sp modelId="{5B9C82AE-D6ED-4C9F-9520-D1ABD90A4846}">
      <dsp:nvSpPr>
        <dsp:cNvPr id="0" name=""/>
        <dsp:cNvSpPr/>
      </dsp:nvSpPr>
      <dsp:spPr>
        <a:xfrm rot="5400000">
          <a:off x="1453524" y="2504637"/>
          <a:ext cx="1521651" cy="183652"/>
        </a:xfrm>
        <a:prstGeom prst="rect">
          <a:avLst/>
        </a:prstGeom>
        <a:solidFill>
          <a:schemeClr val="accent2">
            <a:hueOff val="-1835281"/>
            <a:satOff val="8098"/>
            <a:lumOff val="-1373"/>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0A61763-B887-45A1-BEC9-2AE42234A27D}">
      <dsp:nvSpPr>
        <dsp:cNvPr id="0" name=""/>
        <dsp:cNvSpPr/>
      </dsp:nvSpPr>
      <dsp:spPr>
        <a:xfrm>
          <a:off x="1801838" y="1530963"/>
          <a:ext cx="2040587" cy="1224352"/>
        </a:xfrm>
        <a:prstGeom prst="roundRect">
          <a:avLst>
            <a:gd name="adj" fmla="val 10000"/>
          </a:avLst>
        </a:prstGeom>
        <a:solidFill>
          <a:schemeClr val="accent2">
            <a:hueOff val="-1468225"/>
            <a:satOff val="6479"/>
            <a:lumOff val="-109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err="1" smtClean="0"/>
            <a:t>اعمال</a:t>
          </a:r>
          <a:r>
            <a:rPr lang="ar-SA" sz="3300" kern="1200" dirty="0" smtClean="0"/>
            <a:t> الطالب</a:t>
          </a:r>
          <a:endParaRPr lang="ar-SA" sz="3300" kern="1200" dirty="0"/>
        </a:p>
      </dsp:txBody>
      <dsp:txXfrm>
        <a:off x="1837698" y="1566823"/>
        <a:ext cx="1968867" cy="1152632"/>
      </dsp:txXfrm>
    </dsp:sp>
    <dsp:sp modelId="{F3FC10CD-1058-43E8-8900-EFCE7B7D5A78}">
      <dsp:nvSpPr>
        <dsp:cNvPr id="0" name=""/>
        <dsp:cNvSpPr/>
      </dsp:nvSpPr>
      <dsp:spPr>
        <a:xfrm>
          <a:off x="2218745" y="3269857"/>
          <a:ext cx="2705192" cy="183652"/>
        </a:xfrm>
        <a:prstGeom prst="rect">
          <a:avLst/>
        </a:prstGeom>
        <a:solidFill>
          <a:schemeClr val="accent2">
            <a:hueOff val="-3670562"/>
            <a:satOff val="16196"/>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610336A-D02E-45B4-85A5-55DBB225EDEE}">
      <dsp:nvSpPr>
        <dsp:cNvPr id="0" name=""/>
        <dsp:cNvSpPr/>
      </dsp:nvSpPr>
      <dsp:spPr>
        <a:xfrm>
          <a:off x="1801838" y="3061404"/>
          <a:ext cx="2040587" cy="1224352"/>
        </a:xfrm>
        <a:prstGeom prst="roundRect">
          <a:avLst>
            <a:gd name="adj" fmla="val 10000"/>
          </a:avLst>
        </a:prstGeom>
        <a:solidFill>
          <a:schemeClr val="accent2">
            <a:hueOff val="-2936450"/>
            <a:satOff val="12957"/>
            <a:lumOff val="-2196"/>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err="1" smtClean="0"/>
            <a:t>اجرا</a:t>
          </a:r>
          <a:r>
            <a:rPr lang="ar-SA" sz="3300" kern="1200" dirty="0" smtClean="0"/>
            <a:t> ماقبل التحويل</a:t>
          </a:r>
          <a:endParaRPr lang="ar-SA" sz="3300" kern="1200" dirty="0"/>
        </a:p>
      </dsp:txBody>
      <dsp:txXfrm>
        <a:off x="1837698" y="3097264"/>
        <a:ext cx="1968867" cy="1152632"/>
      </dsp:txXfrm>
    </dsp:sp>
    <dsp:sp modelId="{CE674678-1576-44A7-AE70-FC75DAED4880}">
      <dsp:nvSpPr>
        <dsp:cNvPr id="0" name=""/>
        <dsp:cNvSpPr/>
      </dsp:nvSpPr>
      <dsp:spPr>
        <a:xfrm rot="16200000">
          <a:off x="4167506" y="2504637"/>
          <a:ext cx="1521651" cy="183652"/>
        </a:xfrm>
        <a:prstGeom prst="rect">
          <a:avLst/>
        </a:prstGeom>
        <a:solidFill>
          <a:schemeClr val="accent2">
            <a:hueOff val="-5505844"/>
            <a:satOff val="24295"/>
            <a:lumOff val="-411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DA417D0-F9F4-4C16-B4F6-D758D41483D4}">
      <dsp:nvSpPr>
        <dsp:cNvPr id="0" name=""/>
        <dsp:cNvSpPr/>
      </dsp:nvSpPr>
      <dsp:spPr>
        <a:xfrm>
          <a:off x="4515819" y="3061404"/>
          <a:ext cx="2040587" cy="1224352"/>
        </a:xfrm>
        <a:prstGeom prst="roundRect">
          <a:avLst>
            <a:gd name="adj" fmla="val 10000"/>
          </a:avLst>
        </a:prstGeom>
        <a:solidFill>
          <a:schemeClr val="accent2">
            <a:hueOff val="-4404675"/>
            <a:satOff val="19436"/>
            <a:lumOff val="-3294"/>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الاختبار</a:t>
          </a:r>
          <a:endParaRPr lang="ar-SA" sz="3300" kern="1200" dirty="0"/>
        </a:p>
      </dsp:txBody>
      <dsp:txXfrm>
        <a:off x="4551679" y="3097264"/>
        <a:ext cx="1968867" cy="1152632"/>
      </dsp:txXfrm>
    </dsp:sp>
    <dsp:sp modelId="{5954AAD0-4971-4D94-8F57-8032956B768C}">
      <dsp:nvSpPr>
        <dsp:cNvPr id="0" name=""/>
        <dsp:cNvSpPr/>
      </dsp:nvSpPr>
      <dsp:spPr>
        <a:xfrm rot="16200000">
          <a:off x="4167506" y="974196"/>
          <a:ext cx="1521651" cy="183652"/>
        </a:xfrm>
        <a:prstGeom prst="rect">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8BDA1E4-523C-423C-9917-E72DCE490257}">
      <dsp:nvSpPr>
        <dsp:cNvPr id="0" name=""/>
        <dsp:cNvSpPr/>
      </dsp:nvSpPr>
      <dsp:spPr>
        <a:xfrm>
          <a:off x="4515819" y="1530963"/>
          <a:ext cx="2040587" cy="1224352"/>
        </a:xfrm>
        <a:prstGeom prst="roundRect">
          <a:avLst>
            <a:gd name="adj" fmla="val 10000"/>
          </a:avLst>
        </a:prstGeom>
        <a:solidFill>
          <a:schemeClr val="accent2">
            <a:hueOff val="-5872900"/>
            <a:satOff val="25914"/>
            <a:lumOff val="-4392"/>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المقابلة</a:t>
          </a:r>
          <a:endParaRPr lang="ar-SA" sz="3300" kern="1200" dirty="0"/>
        </a:p>
      </dsp:txBody>
      <dsp:txXfrm>
        <a:off x="4551679" y="1566823"/>
        <a:ext cx="1968867" cy="1152632"/>
      </dsp:txXfrm>
    </dsp:sp>
    <dsp:sp modelId="{767F1A47-C1DD-488D-9630-1C94D63BDFB4}">
      <dsp:nvSpPr>
        <dsp:cNvPr id="0" name=""/>
        <dsp:cNvSpPr/>
      </dsp:nvSpPr>
      <dsp:spPr>
        <a:xfrm>
          <a:off x="4515819" y="523"/>
          <a:ext cx="2040587" cy="1224352"/>
        </a:xfrm>
        <a:prstGeom prst="roundRect">
          <a:avLst>
            <a:gd name="adj" fmla="val 10000"/>
          </a:avLst>
        </a:prstGeom>
        <a:solidFill>
          <a:schemeClr val="accent2">
            <a:hueOff val="-7341125"/>
            <a:satOff val="32393"/>
            <a:lumOff val="-549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الملاحظة</a:t>
          </a:r>
          <a:endParaRPr lang="ar-SA" sz="3300" kern="1200" dirty="0"/>
        </a:p>
      </dsp:txBody>
      <dsp:txXfrm>
        <a:off x="4551679" y="36383"/>
        <a:ext cx="1968867" cy="11526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F62F3E-73B2-42A1-963C-E4D84B647C94}">
      <dsp:nvSpPr>
        <dsp:cNvPr id="0" name=""/>
        <dsp:cNvSpPr/>
      </dsp:nvSpPr>
      <dsp:spPr>
        <a:xfrm>
          <a:off x="3705024" y="1695"/>
          <a:ext cx="1176791" cy="1176791"/>
        </a:xfrm>
        <a:prstGeom prst="ellipse">
          <a:avLst/>
        </a:prstGeom>
        <a:solidFill>
          <a:schemeClr val="accent2">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القدرات العقلية</a:t>
          </a:r>
          <a:endParaRPr lang="ar-SA" sz="2400" b="1" kern="1200" dirty="0"/>
        </a:p>
      </dsp:txBody>
      <dsp:txXfrm>
        <a:off x="3877361" y="174032"/>
        <a:ext cx="832117" cy="832117"/>
      </dsp:txXfrm>
    </dsp:sp>
    <dsp:sp modelId="{0297538E-4B01-4662-8B37-7167B942C265}">
      <dsp:nvSpPr>
        <dsp:cNvPr id="0" name=""/>
        <dsp:cNvSpPr/>
      </dsp:nvSpPr>
      <dsp:spPr>
        <a:xfrm rot="1836096">
          <a:off x="4896709" y="847873"/>
          <a:ext cx="336668" cy="39716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4903742" y="901598"/>
        <a:ext cx="235668" cy="238300"/>
      </dsp:txXfrm>
    </dsp:sp>
    <dsp:sp modelId="{A29CE15E-8D9A-4816-923A-CC6BFD5BBDDB}">
      <dsp:nvSpPr>
        <dsp:cNvPr id="0" name=""/>
        <dsp:cNvSpPr/>
      </dsp:nvSpPr>
      <dsp:spPr>
        <a:xfrm>
          <a:off x="5264674" y="924128"/>
          <a:ext cx="1176791" cy="1176791"/>
        </a:xfrm>
        <a:prstGeom prst="ellipse">
          <a:avLst/>
        </a:prstGeom>
        <a:solidFill>
          <a:schemeClr val="accent2">
            <a:hueOff val="-1468225"/>
            <a:satOff val="6479"/>
            <a:lumOff val="-1098"/>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SA" sz="3200" b="1" kern="1200" dirty="0" smtClean="0"/>
            <a:t>اللغة</a:t>
          </a:r>
          <a:endParaRPr lang="ar-SA" sz="3200" b="1" kern="1200" dirty="0"/>
        </a:p>
      </dsp:txBody>
      <dsp:txXfrm>
        <a:off x="5437011" y="1096465"/>
        <a:ext cx="832117" cy="832117"/>
      </dsp:txXfrm>
    </dsp:sp>
    <dsp:sp modelId="{005AD66A-0893-43CA-9004-620B4037038A}">
      <dsp:nvSpPr>
        <dsp:cNvPr id="0" name=""/>
        <dsp:cNvSpPr/>
      </dsp:nvSpPr>
      <dsp:spPr>
        <a:xfrm rot="5457806">
          <a:off x="5692387" y="2169949"/>
          <a:ext cx="292575" cy="397166"/>
        </a:xfrm>
        <a:prstGeom prst="rightArrow">
          <a:avLst>
            <a:gd name="adj1" fmla="val 60000"/>
            <a:gd name="adj2" fmla="val 50000"/>
          </a:avLst>
        </a:prstGeom>
        <a:solidFill>
          <a:schemeClr val="accent2">
            <a:hueOff val="-1468225"/>
            <a:satOff val="6479"/>
            <a:lumOff val="-1098"/>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5737011" y="2205502"/>
        <a:ext cx="204803" cy="238300"/>
      </dsp:txXfrm>
    </dsp:sp>
    <dsp:sp modelId="{D72B07D3-71E4-473F-9C21-FC42789E276F}">
      <dsp:nvSpPr>
        <dsp:cNvPr id="0" name=""/>
        <dsp:cNvSpPr/>
      </dsp:nvSpPr>
      <dsp:spPr>
        <a:xfrm>
          <a:off x="5048648" y="2652740"/>
          <a:ext cx="1550704" cy="1176791"/>
        </a:xfrm>
        <a:prstGeom prst="ellipse">
          <a:avLst/>
        </a:prstGeom>
        <a:solidFill>
          <a:schemeClr val="accent2">
            <a:hueOff val="-2936450"/>
            <a:satOff val="12957"/>
            <a:lumOff val="-2196"/>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t>السلوك والنمو الانفعالي والاجتماعي</a:t>
          </a:r>
          <a:endParaRPr lang="ar-SA" sz="2000" b="1" kern="1200" dirty="0"/>
        </a:p>
      </dsp:txBody>
      <dsp:txXfrm>
        <a:off x="5275743" y="2825077"/>
        <a:ext cx="1096514" cy="832117"/>
      </dsp:txXfrm>
    </dsp:sp>
    <dsp:sp modelId="{603EF08E-AFB2-4144-8F39-467DC8E4FEEE}">
      <dsp:nvSpPr>
        <dsp:cNvPr id="0" name=""/>
        <dsp:cNvSpPr/>
      </dsp:nvSpPr>
      <dsp:spPr>
        <a:xfrm rot="9000000">
          <a:off x="4887411" y="3511928"/>
          <a:ext cx="247211" cy="397166"/>
        </a:xfrm>
        <a:prstGeom prst="rightArrow">
          <a:avLst>
            <a:gd name="adj1" fmla="val 60000"/>
            <a:gd name="adj2" fmla="val 50000"/>
          </a:avLst>
        </a:prstGeom>
        <a:solidFill>
          <a:schemeClr val="accent2">
            <a:hueOff val="-2936450"/>
            <a:satOff val="12957"/>
            <a:lumOff val="-2196"/>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4956606" y="3572820"/>
        <a:ext cx="173048" cy="238300"/>
      </dsp:txXfrm>
    </dsp:sp>
    <dsp:sp modelId="{3F627F48-AD10-4A59-8F79-F6090D78B6B7}">
      <dsp:nvSpPr>
        <dsp:cNvPr id="0" name=""/>
        <dsp:cNvSpPr/>
      </dsp:nvSpPr>
      <dsp:spPr>
        <a:xfrm>
          <a:off x="3705024" y="3536421"/>
          <a:ext cx="1176791" cy="1176791"/>
        </a:xfrm>
        <a:prstGeom prst="ellipse">
          <a:avLst/>
        </a:prstGeom>
        <a:solidFill>
          <a:schemeClr val="accent2">
            <a:hueOff val="-4404675"/>
            <a:satOff val="19436"/>
            <a:lumOff val="-3294"/>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t>التحصيل الاكاديمي</a:t>
          </a:r>
          <a:endParaRPr lang="ar-SA" sz="2000" b="1" kern="1200" dirty="0"/>
        </a:p>
      </dsp:txBody>
      <dsp:txXfrm>
        <a:off x="3877361" y="3708758"/>
        <a:ext cx="832117" cy="832117"/>
      </dsp:txXfrm>
    </dsp:sp>
    <dsp:sp modelId="{04EB1324-32EC-4243-9693-3F98707DF794}">
      <dsp:nvSpPr>
        <dsp:cNvPr id="0" name=""/>
        <dsp:cNvSpPr/>
      </dsp:nvSpPr>
      <dsp:spPr>
        <a:xfrm rot="12600000">
          <a:off x="3379299" y="3488822"/>
          <a:ext cx="313003" cy="397166"/>
        </a:xfrm>
        <a:prstGeom prst="rightArrow">
          <a:avLst>
            <a:gd name="adj1" fmla="val 60000"/>
            <a:gd name="adj2" fmla="val 50000"/>
          </a:avLst>
        </a:prstGeom>
        <a:solidFill>
          <a:schemeClr val="accent2">
            <a:hueOff val="-4404675"/>
            <a:satOff val="19436"/>
            <a:lumOff val="-3294"/>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3466910" y="3591730"/>
        <a:ext cx="219102" cy="238300"/>
      </dsp:txXfrm>
    </dsp:sp>
    <dsp:sp modelId="{C297EFC8-695D-43EB-8EC2-59F87D5C026A}">
      <dsp:nvSpPr>
        <dsp:cNvPr id="0" name=""/>
        <dsp:cNvSpPr/>
      </dsp:nvSpPr>
      <dsp:spPr>
        <a:xfrm>
          <a:off x="2174442" y="2652740"/>
          <a:ext cx="1176791" cy="1176791"/>
        </a:xfrm>
        <a:prstGeom prst="ellipse">
          <a:avLst/>
        </a:prstGeom>
        <a:solidFill>
          <a:schemeClr val="accent2">
            <a:hueOff val="-5872900"/>
            <a:satOff val="25914"/>
            <a:lumOff val="-4392"/>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التقييم المباشر</a:t>
          </a:r>
          <a:endParaRPr lang="ar-SA" sz="2400" b="1" kern="1200" dirty="0"/>
        </a:p>
      </dsp:txBody>
      <dsp:txXfrm>
        <a:off x="2346779" y="2825077"/>
        <a:ext cx="832117" cy="832117"/>
      </dsp:txXfrm>
    </dsp:sp>
    <dsp:sp modelId="{720CF02A-0EC3-4D39-A80B-97EC231C8050}">
      <dsp:nvSpPr>
        <dsp:cNvPr id="0" name=""/>
        <dsp:cNvSpPr/>
      </dsp:nvSpPr>
      <dsp:spPr>
        <a:xfrm rot="16200000">
          <a:off x="2606336" y="2167729"/>
          <a:ext cx="313003" cy="397166"/>
        </a:xfrm>
        <a:prstGeom prst="rightArrow">
          <a:avLst>
            <a:gd name="adj1" fmla="val 60000"/>
            <a:gd name="adj2" fmla="val 50000"/>
          </a:avLst>
        </a:prstGeom>
        <a:solidFill>
          <a:schemeClr val="accent2">
            <a:hueOff val="-5872900"/>
            <a:satOff val="25914"/>
            <a:lumOff val="-4392"/>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2653287" y="2294113"/>
        <a:ext cx="219102" cy="238300"/>
      </dsp:txXfrm>
    </dsp:sp>
    <dsp:sp modelId="{F5EB2E49-BFC7-4594-84C0-8A4B8E8FED9D}">
      <dsp:nvSpPr>
        <dsp:cNvPr id="0" name=""/>
        <dsp:cNvSpPr/>
      </dsp:nvSpPr>
      <dsp:spPr>
        <a:xfrm>
          <a:off x="1901768" y="885376"/>
          <a:ext cx="1722139" cy="1176791"/>
        </a:xfrm>
        <a:prstGeom prst="ellipse">
          <a:avLst/>
        </a:prstGeom>
        <a:solidFill>
          <a:schemeClr val="accent2">
            <a:hueOff val="-7341125"/>
            <a:satOff val="32393"/>
            <a:lumOff val="-549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t>التقييم المعتمد على المنهج الدراسي</a:t>
          </a:r>
          <a:endParaRPr lang="ar-SA" sz="2000" b="1" kern="1200" dirty="0"/>
        </a:p>
      </dsp:txBody>
      <dsp:txXfrm>
        <a:off x="2153969" y="1057713"/>
        <a:ext cx="1217737" cy="832117"/>
      </dsp:txXfrm>
    </dsp:sp>
    <dsp:sp modelId="{C9C298EF-7F85-40E3-BED5-4B52E0C001B7}">
      <dsp:nvSpPr>
        <dsp:cNvPr id="0" name=""/>
        <dsp:cNvSpPr/>
      </dsp:nvSpPr>
      <dsp:spPr>
        <a:xfrm rot="19800000">
          <a:off x="3485600" y="793721"/>
          <a:ext cx="222325" cy="397166"/>
        </a:xfrm>
        <a:prstGeom prst="rightArrow">
          <a:avLst>
            <a:gd name="adj1" fmla="val 60000"/>
            <a:gd name="adj2" fmla="val 50000"/>
          </a:avLst>
        </a:prstGeom>
        <a:solidFill>
          <a:schemeClr val="accent2">
            <a:hueOff val="-7341125"/>
            <a:satOff val="32393"/>
            <a:lumOff val="-5490"/>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3490068" y="889828"/>
        <a:ext cx="155628" cy="2383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E4620-FE80-4D3C-B656-ADD229F2F456}">
      <dsp:nvSpPr>
        <dsp:cNvPr id="0" name=""/>
        <dsp:cNvSpPr/>
      </dsp:nvSpPr>
      <dsp:spPr>
        <a:xfrm>
          <a:off x="0" y="142874"/>
          <a:ext cx="2714624" cy="1628775"/>
        </a:xfrm>
        <a:prstGeom prst="rect">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solidFill>
                <a:schemeClr val="bg1">
                  <a:lumMod val="10000"/>
                </a:schemeClr>
              </a:solidFill>
            </a:rPr>
            <a:t>تحديد وكتابة الأهداف قصيرة المدى حيث قد يحتاج تحقيق هذا الهدف إلى يوم دراسي أو إلى أسبوع </a:t>
          </a:r>
          <a:endParaRPr lang="ar-SA" sz="2200" b="1" kern="1200" dirty="0">
            <a:solidFill>
              <a:schemeClr val="bg1">
                <a:lumMod val="10000"/>
              </a:schemeClr>
            </a:solidFill>
          </a:endParaRPr>
        </a:p>
      </dsp:txBody>
      <dsp:txXfrm>
        <a:off x="0" y="142874"/>
        <a:ext cx="2714624" cy="1628775"/>
      </dsp:txXfrm>
    </dsp:sp>
    <dsp:sp modelId="{A9F8B857-A924-4911-BAF8-A52C70973F59}">
      <dsp:nvSpPr>
        <dsp:cNvPr id="0" name=""/>
        <dsp:cNvSpPr/>
      </dsp:nvSpPr>
      <dsp:spPr>
        <a:xfrm>
          <a:off x="2986087" y="142874"/>
          <a:ext cx="2714624" cy="1628775"/>
        </a:xfrm>
        <a:prstGeom prst="rect">
          <a:avLst/>
        </a:prstGeom>
        <a:solidFill>
          <a:schemeClr val="accent5">
            <a:hueOff val="-25106"/>
            <a:satOff val="-4817"/>
            <a:lumOff val="686"/>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solidFill>
                <a:schemeClr val="bg1">
                  <a:lumMod val="10000"/>
                </a:schemeClr>
              </a:solidFill>
            </a:rPr>
            <a:t>تحديد وكتابة الأهداف طويلة المدى</a:t>
          </a:r>
          <a:endParaRPr lang="ar-SA" sz="2200" b="1" kern="1200" dirty="0">
            <a:solidFill>
              <a:schemeClr val="bg1">
                <a:lumMod val="10000"/>
              </a:schemeClr>
            </a:solidFill>
          </a:endParaRPr>
        </a:p>
      </dsp:txBody>
      <dsp:txXfrm>
        <a:off x="2986087" y="142874"/>
        <a:ext cx="2714624" cy="1628775"/>
      </dsp:txXfrm>
    </dsp:sp>
    <dsp:sp modelId="{802F7329-B0F6-44DF-A82E-ECF2F90AC471}">
      <dsp:nvSpPr>
        <dsp:cNvPr id="0" name=""/>
        <dsp:cNvSpPr/>
      </dsp:nvSpPr>
      <dsp:spPr>
        <a:xfrm>
          <a:off x="5972175" y="142874"/>
          <a:ext cx="2714624" cy="1628775"/>
        </a:xfrm>
        <a:prstGeom prst="rect">
          <a:avLst/>
        </a:prstGeom>
        <a:solidFill>
          <a:schemeClr val="accent5">
            <a:hueOff val="-50212"/>
            <a:satOff val="-9634"/>
            <a:lumOff val="1373"/>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endParaRPr lang="en-US" sz="2200" kern="1200" dirty="0" smtClean="0"/>
        </a:p>
        <a:p>
          <a:pPr lvl="0" algn="ctr" defTabSz="977900" rtl="1">
            <a:lnSpc>
              <a:spcPct val="90000"/>
            </a:lnSpc>
            <a:spcBef>
              <a:spcPct val="0"/>
            </a:spcBef>
            <a:spcAft>
              <a:spcPct val="35000"/>
            </a:spcAft>
          </a:pPr>
          <a:r>
            <a:rPr lang="ar-SA" sz="2200" b="1" kern="1200" dirty="0" smtClean="0">
              <a:solidFill>
                <a:schemeClr val="bg1">
                  <a:lumMod val="10000"/>
                </a:schemeClr>
              </a:solidFill>
            </a:rPr>
            <a:t>المستوى الحالي لأداء الطالب التعليمي</a:t>
          </a:r>
          <a:endParaRPr lang="ar-SA" sz="2200" b="1" kern="1200" dirty="0">
            <a:solidFill>
              <a:schemeClr val="bg1">
                <a:lumMod val="10000"/>
              </a:schemeClr>
            </a:solidFill>
          </a:endParaRPr>
        </a:p>
      </dsp:txBody>
      <dsp:txXfrm>
        <a:off x="5972175" y="142874"/>
        <a:ext cx="2714624" cy="1628775"/>
      </dsp:txXfrm>
    </dsp:sp>
    <dsp:sp modelId="{A587663F-E093-4A5F-8B9F-FC9D6D4D41B7}">
      <dsp:nvSpPr>
        <dsp:cNvPr id="0" name=""/>
        <dsp:cNvSpPr/>
      </dsp:nvSpPr>
      <dsp:spPr>
        <a:xfrm>
          <a:off x="0" y="2043112"/>
          <a:ext cx="2714624" cy="1628775"/>
        </a:xfrm>
        <a:prstGeom prst="rect">
          <a:avLst/>
        </a:prstGeom>
        <a:solidFill>
          <a:schemeClr val="accent5">
            <a:hueOff val="-75317"/>
            <a:satOff val="-14450"/>
            <a:lumOff val="2059"/>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solidFill>
                <a:schemeClr val="bg1">
                  <a:lumMod val="10000"/>
                </a:schemeClr>
              </a:solidFill>
            </a:rPr>
            <a:t>وجود </a:t>
          </a:r>
          <a:r>
            <a:rPr lang="ar-SA" sz="2200" b="1" kern="1200" dirty="0" err="1" smtClean="0">
              <a:solidFill>
                <a:schemeClr val="bg1">
                  <a:lumMod val="10000"/>
                </a:schemeClr>
              </a:solidFill>
            </a:rPr>
            <a:t>محكات</a:t>
          </a:r>
          <a:r>
            <a:rPr lang="ar-SA" sz="2200" b="1" kern="1200" dirty="0" smtClean="0">
              <a:solidFill>
                <a:schemeClr val="bg1">
                  <a:lumMod val="10000"/>
                </a:schemeClr>
              </a:solidFill>
            </a:rPr>
            <a:t> مناسبة وإجراءات تقويم </a:t>
          </a:r>
          <a:endParaRPr lang="ar-SA" sz="2200" b="1" kern="1200" dirty="0">
            <a:solidFill>
              <a:schemeClr val="bg1">
                <a:lumMod val="10000"/>
              </a:schemeClr>
            </a:solidFill>
          </a:endParaRPr>
        </a:p>
      </dsp:txBody>
      <dsp:txXfrm>
        <a:off x="0" y="2043112"/>
        <a:ext cx="2714624" cy="1628775"/>
      </dsp:txXfrm>
    </dsp:sp>
    <dsp:sp modelId="{74384E03-4054-4DDF-AA87-512C583E3E9F}">
      <dsp:nvSpPr>
        <dsp:cNvPr id="0" name=""/>
        <dsp:cNvSpPr/>
      </dsp:nvSpPr>
      <dsp:spPr>
        <a:xfrm>
          <a:off x="2986087" y="2043112"/>
          <a:ext cx="2714624" cy="1628775"/>
        </a:xfrm>
        <a:prstGeom prst="rect">
          <a:avLst/>
        </a:prstGeom>
        <a:solidFill>
          <a:schemeClr val="accent5">
            <a:hueOff val="-100423"/>
            <a:satOff val="-19267"/>
            <a:lumOff val="274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solidFill>
                <a:schemeClr val="bg1">
                  <a:lumMod val="10000"/>
                </a:schemeClr>
              </a:solidFill>
            </a:rPr>
            <a:t>تحديد الموعد المناسب للشروع في العمل </a:t>
          </a:r>
          <a:endParaRPr lang="ar-SA" sz="2200" b="1" kern="1200" dirty="0">
            <a:solidFill>
              <a:schemeClr val="bg1">
                <a:lumMod val="10000"/>
              </a:schemeClr>
            </a:solidFill>
          </a:endParaRPr>
        </a:p>
      </dsp:txBody>
      <dsp:txXfrm>
        <a:off x="2986087" y="2043112"/>
        <a:ext cx="2714624" cy="1628775"/>
      </dsp:txXfrm>
    </dsp:sp>
    <dsp:sp modelId="{0FDB3BF0-548B-4371-9F91-3DA7E83A80F9}">
      <dsp:nvSpPr>
        <dsp:cNvPr id="0" name=""/>
        <dsp:cNvSpPr/>
      </dsp:nvSpPr>
      <dsp:spPr>
        <a:xfrm>
          <a:off x="5972175" y="2043112"/>
          <a:ext cx="2714624" cy="1628775"/>
        </a:xfrm>
        <a:prstGeom prst="rect">
          <a:avLst/>
        </a:prstGeom>
        <a:solidFill>
          <a:schemeClr val="accent5">
            <a:tint val="55000"/>
          </a:schemeClr>
        </a:solidFill>
        <a:ln w="12700" cap="flat" cmpd="sng" algn="ctr">
          <a:solidFill>
            <a:schemeClr val="accent5">
              <a:shade val="95000"/>
              <a:satMod val="105000"/>
            </a:schemeClr>
          </a:solidFill>
          <a:prstDash val="solid"/>
        </a:ln>
        <a:effectLst/>
        <a:scene3d>
          <a:camera prst="orthographicFront"/>
          <a:lightRig rig="threePt" dir="t">
            <a:rot lat="0" lon="0" rev="7500000"/>
          </a:lightRig>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solidFill>
                <a:schemeClr val="bg1">
                  <a:lumMod val="10000"/>
                </a:schemeClr>
              </a:solidFill>
            </a:rPr>
            <a:t>تحديد خدمات التربية الخاصة التي سوف تقدم ومن سيقدمها </a:t>
          </a:r>
          <a:endParaRPr lang="ar-SA" sz="2200" b="1" kern="1200" dirty="0">
            <a:solidFill>
              <a:schemeClr val="bg1">
                <a:lumMod val="10000"/>
              </a:schemeClr>
            </a:solidFill>
          </a:endParaRPr>
        </a:p>
      </dsp:txBody>
      <dsp:txXfrm>
        <a:off x="5972175" y="2043112"/>
        <a:ext cx="2714624" cy="1628775"/>
      </dsp:txXfrm>
    </dsp:sp>
    <dsp:sp modelId="{0E9EAE60-E2A9-4BBE-8FDC-5FF747E7A79A}">
      <dsp:nvSpPr>
        <dsp:cNvPr id="0" name=""/>
        <dsp:cNvSpPr/>
      </dsp:nvSpPr>
      <dsp:spPr>
        <a:xfrm>
          <a:off x="2986087" y="3943350"/>
          <a:ext cx="2714624" cy="1628775"/>
        </a:xfrm>
        <a:prstGeom prst="rect">
          <a:avLst/>
        </a:prstGeom>
        <a:solidFill>
          <a:schemeClr val="accent5">
            <a:hueOff val="-150635"/>
            <a:satOff val="-28901"/>
            <a:lumOff val="411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solidFill>
                <a:schemeClr val="bg1">
                  <a:lumMod val="10000"/>
                </a:schemeClr>
              </a:solidFill>
            </a:rPr>
            <a:t>تطوير صيغة برنامج التعليم الفردي الخاصة بها</a:t>
          </a:r>
          <a:endParaRPr lang="ar-SA" sz="2200" b="1" kern="1200" dirty="0">
            <a:solidFill>
              <a:schemeClr val="bg1">
                <a:lumMod val="10000"/>
              </a:schemeClr>
            </a:solidFill>
          </a:endParaRPr>
        </a:p>
      </dsp:txBody>
      <dsp:txXfrm>
        <a:off x="2986087" y="3943350"/>
        <a:ext cx="2714624" cy="162877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1DC7DF-0C5B-4625-94FD-52E58309D2EB}">
      <dsp:nvSpPr>
        <dsp:cNvPr id="0" name=""/>
        <dsp:cNvSpPr/>
      </dsp:nvSpPr>
      <dsp:spPr>
        <a:xfrm>
          <a:off x="3817" y="329727"/>
          <a:ext cx="1669070" cy="1001442"/>
        </a:xfrm>
        <a:prstGeom prst="roundRect">
          <a:avLst>
            <a:gd name="adj" fmla="val 10000"/>
          </a:avLst>
        </a:prstGeom>
        <a:solidFill>
          <a:schemeClr val="accent4">
            <a:tint val="55000"/>
          </a:schemeClr>
        </a:solidFill>
        <a:ln w="12700" cap="flat" cmpd="sng" algn="ctr">
          <a:solidFill>
            <a:schemeClr val="accent4">
              <a:shade val="95000"/>
              <a:satMod val="105000"/>
            </a:schemeClr>
          </a:solidFill>
          <a:prstDash val="solid"/>
        </a:ln>
        <a:effectLst/>
        <a:scene3d>
          <a:camera prst="orthographicFront"/>
          <a:lightRig rig="threePt" dir="t">
            <a:rot lat="0" lon="0" rev="7500000"/>
          </a:lightRig>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solidFill>
                <a:schemeClr val="accent5">
                  <a:lumMod val="75000"/>
                </a:schemeClr>
              </a:solidFill>
            </a:rPr>
            <a:t>معلومات </a:t>
          </a:r>
          <a:r>
            <a:rPr lang="ar-SA" sz="2700" b="1" kern="1200" dirty="0" err="1" smtClean="0">
              <a:solidFill>
                <a:schemeClr val="accent5">
                  <a:lumMod val="75000"/>
                </a:schemeClr>
              </a:solidFill>
            </a:rPr>
            <a:t>اخرى</a:t>
          </a:r>
          <a:endParaRPr lang="ar-SA" sz="2700" b="1" kern="1200" dirty="0">
            <a:solidFill>
              <a:schemeClr val="accent5">
                <a:lumMod val="75000"/>
              </a:schemeClr>
            </a:solidFill>
          </a:endParaRPr>
        </a:p>
      </dsp:txBody>
      <dsp:txXfrm>
        <a:off x="33148" y="359058"/>
        <a:ext cx="1610408" cy="942780"/>
      </dsp:txXfrm>
    </dsp:sp>
    <dsp:sp modelId="{5FAE4324-0D06-4ED4-8636-15B9068CD39B}">
      <dsp:nvSpPr>
        <dsp:cNvPr id="0" name=""/>
        <dsp:cNvSpPr/>
      </dsp:nvSpPr>
      <dsp:spPr>
        <a:xfrm>
          <a:off x="1819765" y="623483"/>
          <a:ext cx="353842" cy="413929"/>
        </a:xfrm>
        <a:prstGeom prst="rightArrow">
          <a:avLst>
            <a:gd name="adj1" fmla="val 60000"/>
            <a:gd name="adj2" fmla="val 50000"/>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1819765" y="706269"/>
        <a:ext cx="247689" cy="248357"/>
      </dsp:txXfrm>
    </dsp:sp>
    <dsp:sp modelId="{79B42E63-9B1C-4EBA-A8AF-4A7A90B87E14}">
      <dsp:nvSpPr>
        <dsp:cNvPr id="0" name=""/>
        <dsp:cNvSpPr/>
      </dsp:nvSpPr>
      <dsp:spPr>
        <a:xfrm>
          <a:off x="2340515" y="329727"/>
          <a:ext cx="1669070" cy="1001442"/>
        </a:xfrm>
        <a:prstGeom prst="roundRect">
          <a:avLst>
            <a:gd name="adj" fmla="val 10000"/>
          </a:avLst>
        </a:prstGeom>
        <a:solidFill>
          <a:schemeClr val="accent5">
            <a:hueOff val="-16737"/>
            <a:satOff val="-3211"/>
            <a:lumOff val="45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err="1" smtClean="0">
              <a:solidFill>
                <a:schemeClr val="accent5">
                  <a:lumMod val="75000"/>
                </a:schemeClr>
              </a:solidFill>
            </a:rPr>
            <a:t>اعضاء</a:t>
          </a:r>
          <a:r>
            <a:rPr lang="ar-SA" sz="2700" b="1" kern="1200" dirty="0" smtClean="0">
              <a:solidFill>
                <a:schemeClr val="accent5">
                  <a:lumMod val="75000"/>
                </a:schemeClr>
              </a:solidFill>
            </a:rPr>
            <a:t> اللجنة</a:t>
          </a:r>
          <a:endParaRPr lang="ar-SA" sz="2700" b="1" kern="1200" dirty="0">
            <a:solidFill>
              <a:schemeClr val="accent5">
                <a:lumMod val="75000"/>
              </a:schemeClr>
            </a:solidFill>
          </a:endParaRPr>
        </a:p>
      </dsp:txBody>
      <dsp:txXfrm>
        <a:off x="2369846" y="359058"/>
        <a:ext cx="1610408" cy="942780"/>
      </dsp:txXfrm>
    </dsp:sp>
    <dsp:sp modelId="{0A0031CB-A3F8-4570-83A5-9FF5F6780889}">
      <dsp:nvSpPr>
        <dsp:cNvPr id="0" name=""/>
        <dsp:cNvSpPr/>
      </dsp:nvSpPr>
      <dsp:spPr>
        <a:xfrm>
          <a:off x="4156464" y="623483"/>
          <a:ext cx="353842" cy="413929"/>
        </a:xfrm>
        <a:prstGeom prst="rightArrow">
          <a:avLst>
            <a:gd name="adj1" fmla="val 60000"/>
            <a:gd name="adj2" fmla="val 50000"/>
          </a:avLst>
        </a:prstGeom>
        <a:solidFill>
          <a:schemeClr val="accent5">
            <a:hueOff val="-18829"/>
            <a:satOff val="-3613"/>
            <a:lumOff val="515"/>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4156464" y="706269"/>
        <a:ext cx="247689" cy="248357"/>
      </dsp:txXfrm>
    </dsp:sp>
    <dsp:sp modelId="{73EDAD0E-C86D-45E6-B63B-E9567E05F686}">
      <dsp:nvSpPr>
        <dsp:cNvPr id="0" name=""/>
        <dsp:cNvSpPr/>
      </dsp:nvSpPr>
      <dsp:spPr>
        <a:xfrm>
          <a:off x="4677214" y="329727"/>
          <a:ext cx="1669070" cy="1001442"/>
        </a:xfrm>
        <a:prstGeom prst="roundRect">
          <a:avLst>
            <a:gd name="adj" fmla="val 10000"/>
          </a:avLst>
        </a:prstGeom>
        <a:solidFill>
          <a:srgbClr val="00B0F0"/>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solidFill>
                <a:schemeClr val="accent5">
                  <a:lumMod val="75000"/>
                </a:schemeClr>
              </a:solidFill>
            </a:rPr>
            <a:t>معلومات التقييم</a:t>
          </a:r>
          <a:endParaRPr lang="ar-SA" sz="2700" b="1" kern="1200" dirty="0">
            <a:solidFill>
              <a:schemeClr val="accent5">
                <a:lumMod val="75000"/>
              </a:schemeClr>
            </a:solidFill>
          </a:endParaRPr>
        </a:p>
      </dsp:txBody>
      <dsp:txXfrm>
        <a:off x="4706545" y="359058"/>
        <a:ext cx="1610408" cy="942780"/>
      </dsp:txXfrm>
    </dsp:sp>
    <dsp:sp modelId="{A8F5B7D7-EA33-4D69-9C72-C1105D380B09}">
      <dsp:nvSpPr>
        <dsp:cNvPr id="0" name=""/>
        <dsp:cNvSpPr/>
      </dsp:nvSpPr>
      <dsp:spPr>
        <a:xfrm>
          <a:off x="6493162" y="623483"/>
          <a:ext cx="353842" cy="413929"/>
        </a:xfrm>
        <a:prstGeom prst="rightArrow">
          <a:avLst>
            <a:gd name="adj1" fmla="val 60000"/>
            <a:gd name="adj2" fmla="val 50000"/>
          </a:avLst>
        </a:prstGeom>
        <a:solidFill>
          <a:schemeClr val="accent5">
            <a:hueOff val="-37659"/>
            <a:satOff val="-7225"/>
            <a:lumOff val="103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6493162" y="706269"/>
        <a:ext cx="247689" cy="248357"/>
      </dsp:txXfrm>
    </dsp:sp>
    <dsp:sp modelId="{24DE09BB-9E4F-4BF0-9F7D-33E359D0DB9C}">
      <dsp:nvSpPr>
        <dsp:cNvPr id="0" name=""/>
        <dsp:cNvSpPr/>
      </dsp:nvSpPr>
      <dsp:spPr>
        <a:xfrm>
          <a:off x="7013912" y="329727"/>
          <a:ext cx="1669070" cy="1001442"/>
        </a:xfrm>
        <a:prstGeom prst="roundRect">
          <a:avLst>
            <a:gd name="adj" fmla="val 10000"/>
          </a:avLst>
        </a:prstGeom>
        <a:solidFill>
          <a:schemeClr val="accent6">
            <a:lumMod val="40000"/>
            <a:lumOff val="6000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solidFill>
                <a:schemeClr val="accent5">
                  <a:lumMod val="75000"/>
                </a:schemeClr>
              </a:solidFill>
            </a:rPr>
            <a:t>معلومات </a:t>
          </a:r>
          <a:r>
            <a:rPr lang="ar-SA" sz="2700" b="1" kern="1200" dirty="0" err="1" smtClean="0">
              <a:solidFill>
                <a:schemeClr val="accent5">
                  <a:lumMod val="75000"/>
                </a:schemeClr>
              </a:solidFill>
            </a:rPr>
            <a:t>اولية</a:t>
          </a:r>
          <a:endParaRPr lang="ar-SA" sz="2700" b="1" kern="1200" dirty="0">
            <a:solidFill>
              <a:schemeClr val="accent5">
                <a:lumMod val="75000"/>
              </a:schemeClr>
            </a:solidFill>
          </a:endParaRPr>
        </a:p>
      </dsp:txBody>
      <dsp:txXfrm>
        <a:off x="7043243" y="359058"/>
        <a:ext cx="1610408" cy="942780"/>
      </dsp:txXfrm>
    </dsp:sp>
    <dsp:sp modelId="{BF122D13-7C38-48E5-8417-4C9AAD8082A9}">
      <dsp:nvSpPr>
        <dsp:cNvPr id="0" name=""/>
        <dsp:cNvSpPr/>
      </dsp:nvSpPr>
      <dsp:spPr>
        <a:xfrm rot="5400000">
          <a:off x="7671526" y="1448004"/>
          <a:ext cx="353842" cy="413929"/>
        </a:xfrm>
        <a:prstGeom prst="rightArrow">
          <a:avLst>
            <a:gd name="adj1" fmla="val 60000"/>
            <a:gd name="adj2" fmla="val 50000"/>
          </a:avLst>
        </a:prstGeom>
        <a:solidFill>
          <a:schemeClr val="accent5">
            <a:hueOff val="-56488"/>
            <a:satOff val="-10838"/>
            <a:lumOff val="1544"/>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5400000">
        <a:off x="7724269" y="1478048"/>
        <a:ext cx="248357" cy="247689"/>
      </dsp:txXfrm>
    </dsp:sp>
    <dsp:sp modelId="{B695881C-02A0-474C-813C-8234B2599AD8}">
      <dsp:nvSpPr>
        <dsp:cNvPr id="0" name=""/>
        <dsp:cNvSpPr/>
      </dsp:nvSpPr>
      <dsp:spPr>
        <a:xfrm>
          <a:off x="7013912" y="1998797"/>
          <a:ext cx="1669070" cy="1001442"/>
        </a:xfrm>
        <a:prstGeom prst="roundRect">
          <a:avLst>
            <a:gd name="adj" fmla="val 10000"/>
          </a:avLst>
        </a:prstGeom>
        <a:solidFill>
          <a:schemeClr val="accent5">
            <a:hueOff val="-66949"/>
            <a:satOff val="-12845"/>
            <a:lumOff val="183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err="1" smtClean="0">
              <a:solidFill>
                <a:schemeClr val="accent5">
                  <a:lumMod val="75000"/>
                </a:schemeClr>
              </a:solidFill>
            </a:rPr>
            <a:t>الاهداف</a:t>
          </a:r>
          <a:r>
            <a:rPr lang="ar-SA" sz="2700" b="1" kern="1200" dirty="0" smtClean="0">
              <a:solidFill>
                <a:schemeClr val="accent5">
                  <a:lumMod val="75000"/>
                </a:schemeClr>
              </a:solidFill>
            </a:rPr>
            <a:t> السنوية</a:t>
          </a:r>
          <a:endParaRPr lang="ar-SA" sz="2700" b="1" kern="1200" dirty="0">
            <a:solidFill>
              <a:schemeClr val="accent5">
                <a:lumMod val="75000"/>
              </a:schemeClr>
            </a:solidFill>
          </a:endParaRPr>
        </a:p>
      </dsp:txBody>
      <dsp:txXfrm>
        <a:off x="7043243" y="2028128"/>
        <a:ext cx="1610408" cy="942780"/>
      </dsp:txXfrm>
    </dsp:sp>
    <dsp:sp modelId="{C794B798-2DDA-4C3C-A4B1-F8B3297EE176}">
      <dsp:nvSpPr>
        <dsp:cNvPr id="0" name=""/>
        <dsp:cNvSpPr/>
      </dsp:nvSpPr>
      <dsp:spPr>
        <a:xfrm rot="10826883">
          <a:off x="6533064" y="2283595"/>
          <a:ext cx="339805" cy="413929"/>
        </a:xfrm>
        <a:prstGeom prst="rightArrow">
          <a:avLst>
            <a:gd name="adj1" fmla="val 60000"/>
            <a:gd name="adj2" fmla="val 50000"/>
          </a:avLst>
        </a:prstGeom>
        <a:solidFill>
          <a:schemeClr val="accent5">
            <a:hueOff val="-75317"/>
            <a:satOff val="-14450"/>
            <a:lumOff val="2059"/>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6635003" y="2366780"/>
        <a:ext cx="237864" cy="248357"/>
      </dsp:txXfrm>
    </dsp:sp>
    <dsp:sp modelId="{857EC70C-62A8-4054-A13D-FAF6B225A2F8}">
      <dsp:nvSpPr>
        <dsp:cNvPr id="0" name=""/>
        <dsp:cNvSpPr/>
      </dsp:nvSpPr>
      <dsp:spPr>
        <a:xfrm>
          <a:off x="4703718" y="1980731"/>
          <a:ext cx="1669070" cy="1001442"/>
        </a:xfrm>
        <a:prstGeom prst="roundRect">
          <a:avLst>
            <a:gd name="adj" fmla="val 10000"/>
          </a:avLst>
        </a:prstGeom>
        <a:solidFill>
          <a:schemeClr val="accent5">
            <a:hueOff val="-83686"/>
            <a:satOff val="-16056"/>
            <a:lumOff val="228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err="1" smtClean="0">
              <a:solidFill>
                <a:schemeClr val="accent5">
                  <a:lumMod val="75000"/>
                </a:schemeClr>
              </a:solidFill>
            </a:rPr>
            <a:t>الاهداف</a:t>
          </a:r>
          <a:r>
            <a:rPr lang="ar-SA" sz="2700" b="1" kern="1200" dirty="0" smtClean="0">
              <a:solidFill>
                <a:schemeClr val="accent5">
                  <a:lumMod val="75000"/>
                </a:schemeClr>
              </a:solidFill>
            </a:rPr>
            <a:t> القصيرة</a:t>
          </a:r>
          <a:endParaRPr lang="ar-SA" sz="2700" b="1" kern="1200" dirty="0">
            <a:solidFill>
              <a:schemeClr val="accent5">
                <a:lumMod val="75000"/>
              </a:schemeClr>
            </a:solidFill>
          </a:endParaRPr>
        </a:p>
      </dsp:txBody>
      <dsp:txXfrm>
        <a:off x="4733049" y="2010062"/>
        <a:ext cx="1610408" cy="942780"/>
      </dsp:txXfrm>
    </dsp:sp>
    <dsp:sp modelId="{AF5DE88C-1167-4E9F-998C-996953081DC7}">
      <dsp:nvSpPr>
        <dsp:cNvPr id="0" name=""/>
        <dsp:cNvSpPr/>
      </dsp:nvSpPr>
      <dsp:spPr>
        <a:xfrm rot="10773720">
          <a:off x="4183113" y="2283441"/>
          <a:ext cx="367901" cy="413929"/>
        </a:xfrm>
        <a:prstGeom prst="rightArrow">
          <a:avLst>
            <a:gd name="adj1" fmla="val 60000"/>
            <a:gd name="adj2" fmla="val 50000"/>
          </a:avLst>
        </a:prstGeom>
        <a:solidFill>
          <a:schemeClr val="accent5">
            <a:hueOff val="-94147"/>
            <a:satOff val="-18063"/>
            <a:lumOff val="2574"/>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4293481" y="2365805"/>
        <a:ext cx="257531" cy="248357"/>
      </dsp:txXfrm>
    </dsp:sp>
    <dsp:sp modelId="{59B7AC97-D336-4F7C-9651-1D5BCF3A2471}">
      <dsp:nvSpPr>
        <dsp:cNvPr id="0" name=""/>
        <dsp:cNvSpPr/>
      </dsp:nvSpPr>
      <dsp:spPr>
        <a:xfrm>
          <a:off x="2340515" y="1998797"/>
          <a:ext cx="1669070" cy="1001442"/>
        </a:xfrm>
        <a:prstGeom prst="roundRect">
          <a:avLst>
            <a:gd name="adj" fmla="val 10000"/>
          </a:avLst>
        </a:prstGeom>
        <a:solidFill>
          <a:schemeClr val="accent3">
            <a:tint val="55000"/>
          </a:schemeClr>
        </a:solidFill>
        <a:ln w="12700" cap="flat" cmpd="sng" algn="ctr">
          <a:solidFill>
            <a:schemeClr val="accent3">
              <a:shade val="95000"/>
              <a:satMod val="105000"/>
            </a:schemeClr>
          </a:solidFill>
          <a:prstDash val="solid"/>
        </a:ln>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solidFill>
                <a:schemeClr val="accent5">
                  <a:lumMod val="75000"/>
                </a:schemeClr>
              </a:solidFill>
            </a:rPr>
            <a:t>الخدمات المساندة</a:t>
          </a:r>
          <a:endParaRPr lang="ar-SA" sz="2700" b="1" kern="1200" dirty="0">
            <a:solidFill>
              <a:schemeClr val="accent5">
                <a:lumMod val="75000"/>
              </a:schemeClr>
            </a:solidFill>
          </a:endParaRPr>
        </a:p>
      </dsp:txBody>
      <dsp:txXfrm>
        <a:off x="2369846" y="2028128"/>
        <a:ext cx="1610408" cy="942780"/>
      </dsp:txXfrm>
    </dsp:sp>
    <dsp:sp modelId="{6D6C98E0-8966-4BB4-B07F-CC522E71A351}">
      <dsp:nvSpPr>
        <dsp:cNvPr id="0" name=""/>
        <dsp:cNvSpPr/>
      </dsp:nvSpPr>
      <dsp:spPr>
        <a:xfrm rot="10800000">
          <a:off x="1839794" y="2292553"/>
          <a:ext cx="353842" cy="413929"/>
        </a:xfrm>
        <a:prstGeom prst="rightArrow">
          <a:avLst>
            <a:gd name="adj1" fmla="val 60000"/>
            <a:gd name="adj2" fmla="val 50000"/>
          </a:avLst>
        </a:prstGeom>
        <a:solidFill>
          <a:schemeClr val="accent5">
            <a:hueOff val="-112976"/>
            <a:satOff val="-21676"/>
            <a:lumOff val="3089"/>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1945947" y="2375339"/>
        <a:ext cx="247689" cy="248357"/>
      </dsp:txXfrm>
    </dsp:sp>
    <dsp:sp modelId="{69C6285F-7DE8-4493-A96A-4BB643109DE3}">
      <dsp:nvSpPr>
        <dsp:cNvPr id="0" name=""/>
        <dsp:cNvSpPr/>
      </dsp:nvSpPr>
      <dsp:spPr>
        <a:xfrm>
          <a:off x="3817" y="1998797"/>
          <a:ext cx="1669070" cy="1001442"/>
        </a:xfrm>
        <a:prstGeom prst="roundRect">
          <a:avLst>
            <a:gd name="adj" fmla="val 10000"/>
          </a:avLst>
        </a:prstGeom>
        <a:solidFill>
          <a:schemeClr val="accent5">
            <a:tint val="55000"/>
          </a:schemeClr>
        </a:solidFill>
        <a:ln w="12700" cap="flat" cmpd="sng" algn="ctr">
          <a:solidFill>
            <a:schemeClr val="accent5">
              <a:shade val="95000"/>
              <a:satMod val="105000"/>
            </a:schemeClr>
          </a:solidFill>
          <a:prstDash val="solid"/>
        </a:ln>
        <a:effectLst/>
        <a:scene3d>
          <a:camera prst="orthographicFront"/>
          <a:lightRig rig="threePt" dir="t">
            <a:rot lat="0" lon="0" rev="7500000"/>
          </a:lightRig>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solidFill>
                <a:schemeClr val="accent5">
                  <a:lumMod val="75000"/>
                </a:schemeClr>
              </a:solidFill>
            </a:rPr>
            <a:t>التوصيات</a:t>
          </a:r>
          <a:endParaRPr lang="ar-SA" sz="2700" b="1" kern="1200" dirty="0">
            <a:solidFill>
              <a:schemeClr val="accent5">
                <a:lumMod val="75000"/>
              </a:schemeClr>
            </a:solidFill>
          </a:endParaRPr>
        </a:p>
      </dsp:txBody>
      <dsp:txXfrm>
        <a:off x="33148" y="2028128"/>
        <a:ext cx="1610408" cy="942780"/>
      </dsp:txXfrm>
    </dsp:sp>
    <dsp:sp modelId="{FDBA4050-215C-49B6-85E5-1BCE03B92F88}">
      <dsp:nvSpPr>
        <dsp:cNvPr id="0" name=""/>
        <dsp:cNvSpPr/>
      </dsp:nvSpPr>
      <dsp:spPr>
        <a:xfrm rot="5400000">
          <a:off x="661431" y="3117074"/>
          <a:ext cx="353842" cy="413929"/>
        </a:xfrm>
        <a:prstGeom prst="rightArrow">
          <a:avLst>
            <a:gd name="adj1" fmla="val 60000"/>
            <a:gd name="adj2" fmla="val 50000"/>
          </a:avLst>
        </a:prstGeom>
        <a:solidFill>
          <a:schemeClr val="accent5">
            <a:hueOff val="-131806"/>
            <a:satOff val="-25288"/>
            <a:lumOff val="3603"/>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5400000">
        <a:off x="714174" y="3147118"/>
        <a:ext cx="248357" cy="247689"/>
      </dsp:txXfrm>
    </dsp:sp>
    <dsp:sp modelId="{1C721482-4FE1-4AAD-BDBE-62ECEB92399B}">
      <dsp:nvSpPr>
        <dsp:cNvPr id="0" name=""/>
        <dsp:cNvSpPr/>
      </dsp:nvSpPr>
      <dsp:spPr>
        <a:xfrm>
          <a:off x="3817" y="3667867"/>
          <a:ext cx="1669070" cy="1001442"/>
        </a:xfrm>
        <a:prstGeom prst="roundRect">
          <a:avLst>
            <a:gd name="adj" fmla="val 10000"/>
          </a:avLst>
        </a:prstGeom>
        <a:solidFill>
          <a:schemeClr val="accent5">
            <a:hueOff val="-133898"/>
            <a:satOff val="-25690"/>
            <a:lumOff val="366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solidFill>
                <a:schemeClr val="accent5">
                  <a:lumMod val="75000"/>
                </a:schemeClr>
              </a:solidFill>
            </a:rPr>
            <a:t>جدول زمني </a:t>
          </a:r>
          <a:endParaRPr lang="ar-SA" sz="2700" b="1" kern="1200" dirty="0">
            <a:solidFill>
              <a:schemeClr val="accent5">
                <a:lumMod val="75000"/>
              </a:schemeClr>
            </a:solidFill>
          </a:endParaRPr>
        </a:p>
      </dsp:txBody>
      <dsp:txXfrm>
        <a:off x="33148" y="3697198"/>
        <a:ext cx="1610408" cy="942780"/>
      </dsp:txXfrm>
    </dsp:sp>
    <dsp:sp modelId="{4A587909-A4D6-45A5-967E-FEED88CED9DD}">
      <dsp:nvSpPr>
        <dsp:cNvPr id="0" name=""/>
        <dsp:cNvSpPr/>
      </dsp:nvSpPr>
      <dsp:spPr>
        <a:xfrm>
          <a:off x="1819765" y="3961624"/>
          <a:ext cx="353842" cy="413929"/>
        </a:xfrm>
        <a:prstGeom prst="rightArrow">
          <a:avLst>
            <a:gd name="adj1" fmla="val 60000"/>
            <a:gd name="adj2" fmla="val 50000"/>
          </a:avLst>
        </a:prstGeom>
        <a:solidFill>
          <a:schemeClr val="accent5">
            <a:hueOff val="-150635"/>
            <a:satOff val="-28901"/>
            <a:lumOff val="411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1819765" y="4044410"/>
        <a:ext cx="247689" cy="248357"/>
      </dsp:txXfrm>
    </dsp:sp>
    <dsp:sp modelId="{EC882A42-FDE0-443E-AD35-BDE7137D9772}">
      <dsp:nvSpPr>
        <dsp:cNvPr id="0" name=""/>
        <dsp:cNvSpPr/>
      </dsp:nvSpPr>
      <dsp:spPr>
        <a:xfrm>
          <a:off x="2340515" y="3667867"/>
          <a:ext cx="1669070" cy="1001442"/>
        </a:xfrm>
        <a:prstGeom prst="roundRect">
          <a:avLst>
            <a:gd name="adj" fmla="val 10000"/>
          </a:avLst>
        </a:prstGeom>
        <a:solidFill>
          <a:schemeClr val="accent5">
            <a:hueOff val="-150635"/>
            <a:satOff val="-28901"/>
            <a:lumOff val="4118"/>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solidFill>
                <a:schemeClr val="accent5">
                  <a:lumMod val="75000"/>
                </a:schemeClr>
              </a:solidFill>
            </a:rPr>
            <a:t>التوقيعات</a:t>
          </a:r>
          <a:endParaRPr lang="ar-SA" sz="2700" b="1" kern="1200" dirty="0">
            <a:solidFill>
              <a:schemeClr val="accent5">
                <a:lumMod val="75000"/>
              </a:schemeClr>
            </a:solidFill>
          </a:endParaRPr>
        </a:p>
      </dsp:txBody>
      <dsp:txXfrm>
        <a:off x="2369846" y="3697198"/>
        <a:ext cx="1610408" cy="942780"/>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38C1E4D-E1B1-445F-93E2-35A0EE7C7B17}" type="datetimeFigureOut">
              <a:rPr lang="ar-SA" smtClean="0"/>
              <a:t>23/02/37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D957CAB-E019-459E-945E-A7D99D0B7A1D}" type="slidenum">
              <a:rPr lang="ar-SA" smtClean="0"/>
              <a:t>‹#›</a:t>
            </a:fld>
            <a:endParaRPr lang="ar-SA"/>
          </a:p>
        </p:txBody>
      </p:sp>
    </p:spTree>
    <p:extLst>
      <p:ext uri="{BB962C8B-B14F-4D97-AF65-F5344CB8AC3E}">
        <p14:creationId xmlns:p14="http://schemas.microsoft.com/office/powerpoint/2010/main" val="382445328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6626446F-99F0-4A8B-8BCD-FB753B23E991}" type="slidenum">
              <a:rPr lang="ar-SA" smtClean="0"/>
              <a:pPr/>
              <a:t>117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1DAD665-7B3C-45FE-A5AB-C3E758A0E282}" type="datetimeFigureOut">
              <a:rPr lang="ar-SA" smtClean="0"/>
              <a:t>23/02/37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1DAD665-7B3C-45FE-A5AB-C3E758A0E282}" type="datetimeFigureOut">
              <a:rPr lang="ar-SA" smtClean="0"/>
              <a:t>23/02/37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1DAD665-7B3C-45FE-A5AB-C3E758A0E282}" type="datetimeFigureOut">
              <a:rPr lang="ar-SA" smtClean="0"/>
              <a:t>23/02/37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1DAD665-7B3C-45FE-A5AB-C3E758A0E282}" type="datetimeFigureOut">
              <a:rPr lang="ar-SA" smtClean="0"/>
              <a:t>23/02/37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1DAD665-7B3C-45FE-A5AB-C3E758A0E282}" type="datetimeFigureOut">
              <a:rPr lang="ar-SA" smtClean="0"/>
              <a:t>23/02/37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1DAD665-7B3C-45FE-A5AB-C3E758A0E282}" type="datetimeFigureOut">
              <a:rPr lang="ar-SA" smtClean="0"/>
              <a:t>23/02/37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A1DAD665-7B3C-45FE-A5AB-C3E758A0E282}" type="datetimeFigureOut">
              <a:rPr lang="ar-SA" smtClean="0"/>
              <a:t>23/02/37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1DAD665-7B3C-45FE-A5AB-C3E758A0E282}" type="datetimeFigureOut">
              <a:rPr lang="ar-SA" smtClean="0"/>
              <a:t>23/02/37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DAD665-7B3C-45FE-A5AB-C3E758A0E282}" type="datetimeFigureOut">
              <a:rPr lang="ar-SA" smtClean="0"/>
              <a:t>23/02/37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6DB2272-88F9-49FD-8B65-79B57C27BD8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1DAD665-7B3C-45FE-A5AB-C3E758A0E282}" type="datetimeFigureOut">
              <a:rPr lang="ar-SA" smtClean="0"/>
              <a:t>23/02/37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6DB2272-88F9-49FD-8B65-79B57C27BD88}"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A1DAD665-7B3C-45FE-A5AB-C3E758A0E282}" type="datetimeFigureOut">
              <a:rPr lang="ar-SA" smtClean="0"/>
              <a:t>23/02/37</a:t>
            </a:fld>
            <a:endParaRPr lang="ar-SA"/>
          </a:p>
        </p:txBody>
      </p:sp>
      <p:sp>
        <p:nvSpPr>
          <p:cNvPr id="9" name="Slide Number Placeholder 8"/>
          <p:cNvSpPr>
            <a:spLocks noGrp="1"/>
          </p:cNvSpPr>
          <p:nvPr>
            <p:ph type="sldNum" sz="quarter" idx="11"/>
          </p:nvPr>
        </p:nvSpPr>
        <p:spPr/>
        <p:txBody>
          <a:bodyPr/>
          <a:lstStyle/>
          <a:p>
            <a:fld id="{76DB2272-88F9-49FD-8B65-79B57C27BD88}"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6DB2272-88F9-49FD-8B65-79B57C27BD88}"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1DAD665-7B3C-45FE-A5AB-C3E758A0E282}" type="datetimeFigureOut">
              <a:rPr lang="ar-SA" smtClean="0"/>
              <a:t>23/02/37</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412776"/>
            <a:ext cx="7543800" cy="2593975"/>
          </a:xfrm>
        </p:spPr>
        <p:txBody>
          <a:bodyPr/>
          <a:lstStyle/>
          <a:p>
            <a:pPr algn="ctr"/>
            <a:r>
              <a:rPr lang="ar-SA" sz="4000" b="1" u="sng" dirty="0" smtClean="0"/>
              <a:t>المحاضرة الاولى</a:t>
            </a:r>
            <a:r>
              <a:rPr lang="ar-SA" sz="4000" dirty="0" smtClean="0"/>
              <a:t/>
            </a:r>
            <a:br>
              <a:rPr lang="ar-SA" sz="4000" dirty="0" smtClean="0"/>
            </a:br>
            <a:r>
              <a:rPr lang="ar-SA" sz="4000" dirty="0" smtClean="0"/>
              <a:t>التعريف بمجال صعوبات التعلم وتطوره التاريخي</a:t>
            </a:r>
            <a:endParaRPr lang="ar-SA" sz="4000"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193395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39552" y="1844824"/>
            <a:ext cx="7209168" cy="2677656"/>
          </a:xfrm>
          <a:prstGeom prst="rect">
            <a:avLst/>
          </a:prstGeom>
          <a:noFill/>
        </p:spPr>
        <p:txBody>
          <a:bodyPr wrap="square" rtlCol="1">
            <a:spAutoFit/>
          </a:bodyPr>
          <a:lstStyle/>
          <a:p>
            <a:pPr algn="ctr"/>
            <a:r>
              <a:rPr lang="ar-SA" sz="2400" dirty="0" smtClean="0">
                <a:solidFill>
                  <a:srgbClr val="00B050"/>
                </a:solidFill>
              </a:rPr>
              <a:t>تعريف صعوبات التعلم</a:t>
            </a:r>
          </a:p>
          <a:p>
            <a:r>
              <a:rPr lang="ar-SA" sz="2400" dirty="0" smtClean="0"/>
              <a:t>عجز في واحدة أو اكثر من العمليات النفسية الاساسية والتي تدخل في فهم أو في استخدام اللغة المكتوبة أو المنطوقة . وقد تظهر في اضطرابات التفكير , الاستماع , الكلام , القراءة , الكتابة , التهجئة , أو العمليات الحسابية. ولا تشتمل على مشكلات التعلم الناتجة عن إعاقة بصرية , سمعية , حركية , عقلية , اضطراب انفعالي أو حرمان بيئي ) .</a:t>
            </a:r>
          </a:p>
          <a:p>
            <a:r>
              <a:rPr lang="ar-SA" sz="2400" dirty="0" smtClean="0"/>
              <a:t>قد تم الاعتراف بشكل رسمي بصعوبات التعلم عام 1969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00166" y="357166"/>
            <a:ext cx="5857916" cy="857256"/>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4800" b="1" dirty="0" smtClean="0">
                <a:solidFill>
                  <a:schemeClr val="accent2">
                    <a:lumMod val="50000"/>
                  </a:schemeClr>
                </a:solidFill>
              </a:rPr>
              <a:t>أساليب التقييم</a:t>
            </a:r>
            <a:endParaRPr lang="ar-SA" sz="4800" b="1" dirty="0">
              <a:solidFill>
                <a:schemeClr val="accent2">
                  <a:lumMod val="50000"/>
                </a:schemeClr>
              </a:solidFill>
            </a:endParaRPr>
          </a:p>
        </p:txBody>
      </p:sp>
      <p:sp>
        <p:nvSpPr>
          <p:cNvPr id="5" name="مربع نص 4"/>
          <p:cNvSpPr txBox="1"/>
          <p:nvPr/>
        </p:nvSpPr>
        <p:spPr>
          <a:xfrm>
            <a:off x="1259632" y="1645349"/>
            <a:ext cx="6768752" cy="830997"/>
          </a:xfrm>
          <a:prstGeom prst="rect">
            <a:avLst/>
          </a:prstGeom>
          <a:noFill/>
        </p:spPr>
        <p:txBody>
          <a:bodyPr wrap="square" rtlCol="1">
            <a:spAutoFit/>
          </a:bodyPr>
          <a:lstStyle/>
          <a:p>
            <a:pPr algn="ctr"/>
            <a:r>
              <a:rPr lang="ar-SA" sz="2400" b="1" u="sng" dirty="0" smtClean="0">
                <a:solidFill>
                  <a:schemeClr val="accent5"/>
                </a:solidFill>
              </a:rPr>
              <a:t>تصنف الاختبارات المستخدمة في التقييم إلى اختبارات معيارية المرجع وأخرى محكية المرجع .</a:t>
            </a:r>
            <a:endParaRPr lang="ar-SA" sz="2400" b="1" u="sng" dirty="0">
              <a:solidFill>
                <a:schemeClr val="accent5"/>
              </a:solidFill>
            </a:endParaRPr>
          </a:p>
        </p:txBody>
      </p:sp>
      <p:graphicFrame>
        <p:nvGraphicFramePr>
          <p:cNvPr id="6" name="جدول 5"/>
          <p:cNvGraphicFramePr>
            <a:graphicFrameLocks noGrp="1"/>
          </p:cNvGraphicFramePr>
          <p:nvPr>
            <p:extLst>
              <p:ext uri="{D42A27DB-BD31-4B8C-83A1-F6EECF244321}">
                <p14:modId xmlns:p14="http://schemas.microsoft.com/office/powerpoint/2010/main" val="2852190458"/>
              </p:ext>
            </p:extLst>
          </p:nvPr>
        </p:nvGraphicFramePr>
        <p:xfrm>
          <a:off x="1412419" y="2780928"/>
          <a:ext cx="6096000" cy="341376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1"/>
                      <a:r>
                        <a:rPr lang="ar-SA" sz="2000" dirty="0" smtClean="0"/>
                        <a:t>الاختبار معياري المرجع</a:t>
                      </a:r>
                      <a:endParaRPr lang="ar-SA" sz="2000" dirty="0"/>
                    </a:p>
                  </a:txBody>
                  <a:tcPr/>
                </a:tc>
                <a:tc>
                  <a:txBody>
                    <a:bodyPr/>
                    <a:lstStyle/>
                    <a:p>
                      <a:pPr algn="ctr" rtl="1"/>
                      <a:r>
                        <a:rPr lang="ar-SA" sz="2000" dirty="0" smtClean="0"/>
                        <a:t>الاختبار محكي المرجع</a:t>
                      </a:r>
                      <a:endParaRPr lang="ar-SA" sz="2000" dirty="0"/>
                    </a:p>
                  </a:txBody>
                  <a:tcPr/>
                </a:tc>
              </a:tr>
              <a:tr h="370840">
                <a:tc>
                  <a:txBody>
                    <a:bodyPr/>
                    <a:lstStyle/>
                    <a:p>
                      <a:pPr rtl="1"/>
                      <a:r>
                        <a:rPr lang="ar-SA" sz="2000" dirty="0" smtClean="0"/>
                        <a:t>يقوم على فحص أداء</a:t>
                      </a:r>
                      <a:r>
                        <a:rPr lang="ar-SA" sz="2000" baseline="0" dirty="0" smtClean="0"/>
                        <a:t> الطالب ومقارنة النتائج بنتائج سابقة لنفس الاختبار وذلك لتحديد الفروق بين النتائج.</a:t>
                      </a:r>
                      <a:endParaRPr lang="ar-SA" sz="2000" dirty="0"/>
                    </a:p>
                  </a:txBody>
                  <a:tcPr/>
                </a:tc>
                <a:tc>
                  <a:txBody>
                    <a:bodyPr/>
                    <a:lstStyle/>
                    <a:p>
                      <a:pPr rtl="1"/>
                      <a:r>
                        <a:rPr lang="ar-SA" sz="2000" dirty="0" smtClean="0"/>
                        <a:t>يقوم على تقييم أداء</a:t>
                      </a:r>
                      <a:r>
                        <a:rPr lang="ar-SA" sz="2000" baseline="0" dirty="0" smtClean="0"/>
                        <a:t> الطالب أكثر من مرة ومقارنة النتائج بعضها ببعض.</a:t>
                      </a:r>
                      <a:endParaRPr lang="ar-SA" sz="2000" dirty="0"/>
                    </a:p>
                  </a:txBody>
                  <a:tcPr/>
                </a:tc>
              </a:tr>
              <a:tr h="370840">
                <a:tc>
                  <a:txBody>
                    <a:bodyPr/>
                    <a:lstStyle/>
                    <a:p>
                      <a:pPr rtl="1"/>
                      <a:r>
                        <a:rPr lang="ar-SA" sz="2000" dirty="0" smtClean="0"/>
                        <a:t>لا بد أن تتوفر فيه صفات الاختبار الجيد(صدق – ثبات – وقابلية</a:t>
                      </a:r>
                      <a:r>
                        <a:rPr lang="ar-SA" sz="2000" baseline="0" dirty="0" smtClean="0"/>
                        <a:t> الاستخدام) .</a:t>
                      </a:r>
                      <a:endParaRPr lang="ar-SA" sz="2000" dirty="0"/>
                    </a:p>
                  </a:txBody>
                  <a:tcPr/>
                </a:tc>
                <a:tc>
                  <a:txBody>
                    <a:bodyPr/>
                    <a:lstStyle/>
                    <a:p>
                      <a:pPr rtl="1"/>
                      <a:r>
                        <a:rPr lang="ar-SA" sz="2000" dirty="0" smtClean="0"/>
                        <a:t>لا بد أن تتوفر فيه صفات الاختبار الجيد(صدق – ثبات – وقابلية</a:t>
                      </a:r>
                      <a:r>
                        <a:rPr lang="ar-SA" sz="2000" baseline="0" dirty="0" smtClean="0"/>
                        <a:t> الاستخدام)  .</a:t>
                      </a:r>
                      <a:endParaRPr lang="ar-SA" sz="2000" dirty="0"/>
                    </a:p>
                  </a:txBody>
                  <a:tcPr/>
                </a:tc>
              </a:tr>
              <a:tr h="370840">
                <a:tc>
                  <a:txBody>
                    <a:bodyPr/>
                    <a:lstStyle/>
                    <a:p>
                      <a:pPr rtl="1"/>
                      <a:r>
                        <a:rPr lang="ar-SA" sz="2000" dirty="0" smtClean="0"/>
                        <a:t>مفيدة جداً لغايات المسح</a:t>
                      </a:r>
                      <a:r>
                        <a:rPr lang="ar-SA" sz="2000" baseline="0" dirty="0" smtClean="0"/>
                        <a:t> والتصنيف .</a:t>
                      </a:r>
                      <a:endParaRPr lang="ar-SA" sz="2000" dirty="0"/>
                    </a:p>
                  </a:txBody>
                  <a:tcPr/>
                </a:tc>
                <a:tc>
                  <a:txBody>
                    <a:bodyPr/>
                    <a:lstStyle/>
                    <a:p>
                      <a:pPr rtl="1"/>
                      <a:r>
                        <a:rPr lang="ar-SA" sz="2000" dirty="0" smtClean="0"/>
                        <a:t>مفيدة في تحديد ما سيتم تدريسه لاحقاً .</a:t>
                      </a:r>
                      <a:endParaRPr lang="ar-SA" sz="2000" dirty="0"/>
                    </a:p>
                  </a:txBody>
                  <a:tcPr/>
                </a:tc>
              </a:tr>
            </a:tbl>
          </a:graphicData>
        </a:graphic>
      </p:graphicFrame>
    </p:spTree>
    <p:extLst>
      <p:ext uri="{BB962C8B-B14F-4D97-AF65-F5344CB8AC3E}">
        <p14:creationId xmlns:p14="http://schemas.microsoft.com/office/powerpoint/2010/main" val="401119272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00166" y="357166"/>
            <a:ext cx="5857916" cy="857256"/>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4800" b="1" dirty="0" smtClean="0">
                <a:solidFill>
                  <a:schemeClr val="accent2">
                    <a:lumMod val="50000"/>
                  </a:schemeClr>
                </a:solidFill>
              </a:rPr>
              <a:t>الاختبارات معيارية المرجع</a:t>
            </a:r>
            <a:endParaRPr lang="ar-SA" sz="4800" b="1" dirty="0">
              <a:solidFill>
                <a:schemeClr val="accent2">
                  <a:lumMod val="50000"/>
                </a:schemeClr>
              </a:solidFill>
            </a:endParaRPr>
          </a:p>
        </p:txBody>
      </p:sp>
      <p:sp>
        <p:nvSpPr>
          <p:cNvPr id="5" name="مربع نص 4"/>
          <p:cNvSpPr txBox="1"/>
          <p:nvPr/>
        </p:nvSpPr>
        <p:spPr>
          <a:xfrm>
            <a:off x="539552" y="1340768"/>
            <a:ext cx="7416824" cy="5632311"/>
          </a:xfrm>
          <a:prstGeom prst="rect">
            <a:avLst/>
          </a:prstGeom>
          <a:noFill/>
        </p:spPr>
        <p:txBody>
          <a:bodyPr wrap="square" rtlCol="1">
            <a:spAutoFit/>
          </a:bodyPr>
          <a:lstStyle/>
          <a:p>
            <a:pPr marL="342900" indent="-342900">
              <a:buFont typeface="Wingdings" pitchFamily="2" charset="2"/>
              <a:buChar char="ü"/>
            </a:pPr>
            <a:r>
              <a:rPr lang="ar-SA" sz="2400" dirty="0" smtClean="0"/>
              <a:t>حتى تكون اختبارات التقييم المعيارية مفيدة في عملية صناعة القرار ينبغي أن تتصف بما يلي :</a:t>
            </a:r>
          </a:p>
          <a:p>
            <a:r>
              <a:rPr lang="ar-SA" sz="2400" b="1" dirty="0" smtClean="0">
                <a:solidFill>
                  <a:schemeClr val="accent5"/>
                </a:solidFill>
              </a:rPr>
              <a:t>أ) الثبات :</a:t>
            </a:r>
          </a:p>
          <a:p>
            <a:r>
              <a:rPr lang="ar-SA" sz="2400" dirty="0" smtClean="0"/>
              <a:t>       إعادة الاختبار كاملاً – وضع بدائل للاختبار – تطبيق الاختبار على                </a:t>
            </a:r>
          </a:p>
          <a:p>
            <a:r>
              <a:rPr lang="ar-SA" sz="2400" dirty="0" smtClean="0"/>
              <a:t>       مرحلتين .</a:t>
            </a:r>
            <a:endParaRPr lang="ar-SA" sz="2400" dirty="0"/>
          </a:p>
          <a:p>
            <a:r>
              <a:rPr lang="ar-SA" sz="2400" b="1" dirty="0" smtClean="0">
                <a:solidFill>
                  <a:schemeClr val="accent5"/>
                </a:solidFill>
              </a:rPr>
              <a:t>ب) الصدق :</a:t>
            </a:r>
          </a:p>
          <a:p>
            <a:r>
              <a:rPr lang="ar-SA" sz="2400" dirty="0" smtClean="0"/>
              <a:t>            صدق المحتوى – صدق المعيار .</a:t>
            </a:r>
          </a:p>
          <a:p>
            <a:r>
              <a:rPr lang="ar-SA" sz="2400" b="1" dirty="0" smtClean="0">
                <a:solidFill>
                  <a:schemeClr val="accent5"/>
                </a:solidFill>
              </a:rPr>
              <a:t>ج) القابلية للاستخدام .</a:t>
            </a:r>
          </a:p>
          <a:p>
            <a:r>
              <a:rPr lang="ar-SA" sz="2400" b="1" dirty="0" smtClean="0">
                <a:solidFill>
                  <a:schemeClr val="accent5"/>
                </a:solidFill>
              </a:rPr>
              <a:t>د) أن تكون المعايير مبنية على مجموعة مقارنة مناسبة .</a:t>
            </a:r>
          </a:p>
          <a:p>
            <a:pPr marL="342900" indent="-342900">
              <a:buFont typeface="Wingdings" pitchFamily="2" charset="2"/>
              <a:buChar char="ü"/>
            </a:pPr>
            <a:r>
              <a:rPr lang="ar-SA" sz="2400" dirty="0" smtClean="0"/>
              <a:t>من أهداف هذا الاختبار مسح وتحديد الأطفال المعرضين للخطر وحصر مشكلاتهم النفسية والتعليمية . ولكن لا يمكن أن تتقيد عملية التقييم بهذه الاختبارات فقط , وذلك </a:t>
            </a:r>
            <a:r>
              <a:rPr lang="ar-SA" sz="2400" dirty="0" err="1" smtClean="0"/>
              <a:t>لانها</a:t>
            </a:r>
            <a:r>
              <a:rPr lang="ar-SA" sz="2400" dirty="0" smtClean="0"/>
              <a:t> تركز على مهارات قليلة جداً بحيث لا تكفي لوضع تصور لما سيتم تدريسه. وبالتالي فقد تستدعي الضرورة استخدام أساليب تقييمية إضافية مثل الاختبارات محكية المرجع والتقييم غير الرسمي.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00166" y="402731"/>
            <a:ext cx="5857916" cy="857256"/>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4800" b="1" dirty="0" smtClean="0">
                <a:solidFill>
                  <a:schemeClr val="accent2">
                    <a:lumMod val="50000"/>
                  </a:schemeClr>
                </a:solidFill>
              </a:rPr>
              <a:t>الاختبارات محكية المرجع</a:t>
            </a:r>
            <a:endParaRPr lang="ar-SA" sz="4800" b="1" dirty="0">
              <a:solidFill>
                <a:schemeClr val="accent2">
                  <a:lumMod val="50000"/>
                </a:schemeClr>
              </a:solidFill>
            </a:endParaRPr>
          </a:p>
        </p:txBody>
      </p:sp>
      <p:sp>
        <p:nvSpPr>
          <p:cNvPr id="5" name="مربع نص 4"/>
          <p:cNvSpPr txBox="1"/>
          <p:nvPr/>
        </p:nvSpPr>
        <p:spPr>
          <a:xfrm>
            <a:off x="755576" y="1988840"/>
            <a:ext cx="7272808" cy="3416320"/>
          </a:xfrm>
          <a:prstGeom prst="rect">
            <a:avLst/>
          </a:prstGeom>
          <a:noFill/>
        </p:spPr>
        <p:txBody>
          <a:bodyPr wrap="square" rtlCol="1">
            <a:spAutoFit/>
          </a:bodyPr>
          <a:lstStyle/>
          <a:p>
            <a:pPr marL="342900" indent="-342900">
              <a:buFont typeface="Wingdings" pitchFamily="2" charset="2"/>
              <a:buChar char="ü"/>
            </a:pPr>
            <a:r>
              <a:rPr lang="ar-SA" sz="2400" dirty="0" smtClean="0"/>
              <a:t>تقدم معلومات مهمة عما سيتم تدريسه للطفل .</a:t>
            </a:r>
          </a:p>
          <a:p>
            <a:endParaRPr lang="ar-SA" sz="2400" dirty="0" smtClean="0"/>
          </a:p>
          <a:p>
            <a:pPr marL="342900" indent="-342900">
              <a:buFont typeface="Wingdings" pitchFamily="2" charset="2"/>
              <a:buChar char="ü"/>
            </a:pPr>
            <a:r>
              <a:rPr lang="ar-SA" sz="2400" dirty="0" smtClean="0"/>
              <a:t>تحديد مدى ارتفاع او انخفاض نتائج الطلبة في اختبارات التحصيل يعتمد على مقدار التشابه بين المنهج ومفردات الاختبار .</a:t>
            </a:r>
          </a:p>
          <a:p>
            <a:endParaRPr lang="ar-SA" sz="2400" dirty="0" smtClean="0"/>
          </a:p>
          <a:p>
            <a:pPr marL="342900" indent="-342900">
              <a:buFont typeface="Wingdings" pitchFamily="2" charset="2"/>
              <a:buChar char="ü"/>
            </a:pPr>
            <a:r>
              <a:rPr lang="ar-SA" sz="2400" dirty="0" smtClean="0"/>
              <a:t>الاختبارات محكية المرجع ستكون مفيدة جداً في زيادة كفاءة الخطط التعليمية الفردية , وفي تقييم أداء الطالب وذلك عندما تتماشى عناصر الاختبار مع الاهداف والاستراتيجيات التي تم تدريسها ضمن المنهج الدراسي .</a:t>
            </a:r>
          </a:p>
        </p:txBody>
      </p:sp>
    </p:spTree>
    <p:extLst>
      <p:ext uri="{BB962C8B-B14F-4D97-AF65-F5344CB8AC3E}">
        <p14:creationId xmlns:p14="http://schemas.microsoft.com/office/powerpoint/2010/main" val="401119272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17166" y="260648"/>
            <a:ext cx="6286544" cy="1071570"/>
          </a:xfrm>
          <a:prstGeom prst="foldedCorner">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3600" b="1" dirty="0" smtClean="0"/>
              <a:t>استراتيجيات التقييم غير الرسمية</a:t>
            </a:r>
            <a:endParaRPr lang="ar-SA" sz="3600" dirty="0"/>
          </a:p>
        </p:txBody>
      </p:sp>
      <p:sp>
        <p:nvSpPr>
          <p:cNvPr id="3" name="مستطيل مستدير الزوايا 2"/>
          <p:cNvSpPr/>
          <p:nvPr/>
        </p:nvSpPr>
        <p:spPr>
          <a:xfrm>
            <a:off x="5004048" y="1484784"/>
            <a:ext cx="3139852" cy="487317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u="sng" dirty="0" smtClean="0">
                <a:solidFill>
                  <a:srgbClr val="C00000"/>
                </a:solidFill>
              </a:rPr>
              <a:t>تحليل المهارات التعليمية</a:t>
            </a:r>
          </a:p>
          <a:p>
            <a:pPr marL="342900" indent="-342900">
              <a:buFont typeface="Arial" pitchFamily="34" charset="0"/>
              <a:buChar char="•"/>
            </a:pPr>
            <a:r>
              <a:rPr lang="ar-SA" sz="2000" dirty="0" smtClean="0">
                <a:solidFill>
                  <a:schemeClr val="tx1"/>
                </a:solidFill>
              </a:rPr>
              <a:t>تقيَم مدى اتقان المهارات الثانوية عن طريق تحليل الأهداف التعليمية المعقدة إلى عناصرها الفرعية المتعلقة بكل مهارة.</a:t>
            </a:r>
          </a:p>
          <a:p>
            <a:pPr marL="342900" indent="-342900">
              <a:buFont typeface="Arial" pitchFamily="34" charset="0"/>
              <a:buChar char="•"/>
            </a:pPr>
            <a:r>
              <a:rPr lang="ar-SA" sz="2000" dirty="0" smtClean="0">
                <a:solidFill>
                  <a:schemeClr val="tx1"/>
                </a:solidFill>
              </a:rPr>
              <a:t>من خلال ذلك يمكن تحديد مدى معرفة الطالب وماهي المهارة التي تحتاج الى تدريس.</a:t>
            </a:r>
          </a:p>
          <a:p>
            <a:pPr marL="342900" indent="-342900">
              <a:buFont typeface="Arial" pitchFamily="34" charset="0"/>
              <a:buChar char="•"/>
            </a:pPr>
            <a:r>
              <a:rPr lang="ar-SA" sz="2000" dirty="0" smtClean="0">
                <a:solidFill>
                  <a:schemeClr val="tx1"/>
                </a:solidFill>
              </a:rPr>
              <a:t>ويكون هذا الاجراء من خلال الملاحظة الصفية وليس ضمن بيئة اختبارية.</a:t>
            </a:r>
          </a:p>
        </p:txBody>
      </p:sp>
      <p:sp>
        <p:nvSpPr>
          <p:cNvPr id="4" name="مستطيل مستدير الزوايا 3"/>
          <p:cNvSpPr/>
          <p:nvPr/>
        </p:nvSpPr>
        <p:spPr>
          <a:xfrm>
            <a:off x="539552" y="1484784"/>
            <a:ext cx="3675258" cy="494461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u="sng" dirty="0" smtClean="0">
                <a:solidFill>
                  <a:srgbClr val="C00000"/>
                </a:solidFill>
              </a:rPr>
              <a:t>التدريس التجريبي</a:t>
            </a:r>
          </a:p>
          <a:p>
            <a:pPr marL="342900" indent="-342900">
              <a:buFont typeface="Arial" pitchFamily="34" charset="0"/>
              <a:buChar char="•"/>
            </a:pPr>
            <a:r>
              <a:rPr lang="ar-SA" sz="2000" dirty="0" smtClean="0"/>
              <a:t>استراتيجية تقييم تعالج وبشكل مباشر كيفية التدريس.</a:t>
            </a:r>
          </a:p>
          <a:p>
            <a:pPr marL="342900" indent="-342900">
              <a:buFont typeface="Arial" pitchFamily="34" charset="0"/>
              <a:buChar char="•"/>
            </a:pPr>
            <a:r>
              <a:rPr lang="ar-SA" sz="2000" dirty="0" smtClean="0"/>
              <a:t>يتم ذلك من خلال تجريب مجموعة من الاساليب والمواد وطرق عرضها بطريقة منظمة.</a:t>
            </a:r>
          </a:p>
          <a:p>
            <a:pPr marL="342900" indent="-342900">
              <a:buFont typeface="Arial" pitchFamily="34" charset="0"/>
              <a:buChar char="•"/>
            </a:pPr>
            <a:r>
              <a:rPr lang="ar-SA" sz="2000" dirty="0" smtClean="0"/>
              <a:t>تستخدم مصطلحات أخرى للتعبير عن التدريس التجريبي مثل الاستراتيجيات المباشرة أو الاستراتيجيات العملية أو الديناميكية.</a:t>
            </a:r>
          </a:p>
          <a:p>
            <a:pPr marL="342900" indent="-342900">
              <a:buFont typeface="Arial" pitchFamily="34" charset="0"/>
              <a:buChar char="•"/>
            </a:pPr>
            <a:r>
              <a:rPr lang="ar-SA" sz="2000" dirty="0" smtClean="0"/>
              <a:t>يلاحظ المدرس أداء الطالب في مختلف المواقف التدريسية ويخرج بفرضيات تتعلق بالأمور التي تسهل النجاح مثل تغيير الاسلوب التدريسي ....</a:t>
            </a:r>
            <a:endParaRPr lang="ar-SA" sz="2000" dirty="0"/>
          </a:p>
        </p:txBody>
      </p:sp>
    </p:spTree>
    <p:extLst>
      <p:ext uri="{BB962C8B-B14F-4D97-AF65-F5344CB8AC3E}">
        <p14:creationId xmlns:p14="http://schemas.microsoft.com/office/powerpoint/2010/main" val="391738244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611560" y="1052736"/>
            <a:ext cx="7172300" cy="424847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u="sng" dirty="0" smtClean="0">
                <a:solidFill>
                  <a:srgbClr val="C00000"/>
                </a:solidFill>
              </a:rPr>
              <a:t>التقييم الصادق</a:t>
            </a:r>
          </a:p>
          <a:p>
            <a:pPr algn="ctr"/>
            <a:endParaRPr lang="ar-SA" sz="2000" dirty="0">
              <a:solidFill>
                <a:schemeClr val="tx1"/>
              </a:solidFill>
            </a:endParaRPr>
          </a:p>
          <a:p>
            <a:pPr algn="ctr"/>
            <a:endParaRPr lang="ar-SA" sz="2000" dirty="0" smtClean="0">
              <a:solidFill>
                <a:schemeClr val="tx1"/>
              </a:solidFill>
            </a:endParaRPr>
          </a:p>
          <a:p>
            <a:pPr marL="342900" indent="-342900">
              <a:buFont typeface="Arial" pitchFamily="34" charset="0"/>
              <a:buChar char="•"/>
            </a:pPr>
            <a:r>
              <a:rPr lang="ar-SA" sz="2400" dirty="0" smtClean="0">
                <a:solidFill>
                  <a:schemeClr val="tx1"/>
                </a:solidFill>
              </a:rPr>
              <a:t>يعتبر هذا النظام أحدث نظام لتقييم مخرجات الطالب في العمل اليومي .</a:t>
            </a:r>
          </a:p>
          <a:p>
            <a:pPr marL="342900" indent="-342900">
              <a:buFont typeface="Arial" pitchFamily="34" charset="0"/>
              <a:buChar char="•"/>
            </a:pPr>
            <a:r>
              <a:rPr lang="ar-SA" sz="2400" dirty="0" smtClean="0">
                <a:solidFill>
                  <a:schemeClr val="tx1"/>
                </a:solidFill>
              </a:rPr>
              <a:t>يشتمل هذا النوع على المعروضات التوضيحية وأداء الأعمال الفنية والتجارب والمناقشات. وتتجاوز هذه الطريقة تركيز التعليم على النتيجة النهائية إلى تركيزه على عمليات النمو وحل المشكلات المتضمنة في تجهيز وانتاج المخرجات.</a:t>
            </a:r>
          </a:p>
          <a:p>
            <a:pPr marL="342900" indent="-342900">
              <a:buFont typeface="Arial" pitchFamily="34" charset="0"/>
              <a:buChar char="•"/>
            </a:pPr>
            <a:r>
              <a:rPr lang="ar-SA" sz="2400" dirty="0" smtClean="0">
                <a:solidFill>
                  <a:schemeClr val="tx1"/>
                </a:solidFill>
              </a:rPr>
              <a:t>يشجع التقييم الصادق الطلاب على التقييم الذاتي ويقدم نوعاً من التغذية الراجعة. </a:t>
            </a:r>
          </a:p>
        </p:txBody>
      </p:sp>
    </p:spTree>
    <p:extLst>
      <p:ext uri="{BB962C8B-B14F-4D97-AF65-F5344CB8AC3E}">
        <p14:creationId xmlns:p14="http://schemas.microsoft.com/office/powerpoint/2010/main" val="93869809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683568" y="1124744"/>
            <a:ext cx="7200800" cy="496855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u="sng" dirty="0" smtClean="0">
                <a:solidFill>
                  <a:srgbClr val="C00000"/>
                </a:solidFill>
              </a:rPr>
              <a:t>اتجاهات التقييم متعددة الأبعاد</a:t>
            </a:r>
          </a:p>
          <a:p>
            <a:pPr algn="ctr"/>
            <a:endParaRPr lang="ar-SA" sz="2400" b="1" u="sng" dirty="0" smtClean="0">
              <a:solidFill>
                <a:srgbClr val="C00000"/>
              </a:solidFill>
            </a:endParaRPr>
          </a:p>
          <a:p>
            <a:pPr marL="342900" indent="-342900">
              <a:buFont typeface="Arial" pitchFamily="34" charset="0"/>
              <a:buChar char="•"/>
            </a:pPr>
            <a:r>
              <a:rPr lang="ar-SA" sz="2000" dirty="0" smtClean="0"/>
              <a:t>يتمثل الهدف الاساسي لتقييم الطلبة في وضع خطط نفسية تعليمية فعالة, تساعد على النمو تعليمياً وشخصياً .</a:t>
            </a:r>
          </a:p>
          <a:p>
            <a:pPr marL="342900" indent="-342900">
              <a:buFont typeface="Arial" pitchFamily="34" charset="0"/>
              <a:buChar char="•"/>
            </a:pPr>
            <a:r>
              <a:rPr lang="ar-SA" sz="2000" dirty="0" smtClean="0"/>
              <a:t>لتحقيق ذلك لابد من اختصاصي التربية الخاصة أن يدرك أن التعلم يتأثر بالعديد من خصائص الطالب وكيفية تفاعل هذه الخصائص مع بعضها .</a:t>
            </a:r>
          </a:p>
          <a:p>
            <a:pPr marL="342900" indent="-342900">
              <a:buFont typeface="Arial" pitchFamily="34" charset="0"/>
              <a:buChar char="•"/>
            </a:pPr>
            <a:endParaRPr lang="ar-SA" sz="2000" dirty="0"/>
          </a:p>
          <a:p>
            <a:pPr marL="342900" indent="-342900">
              <a:buFont typeface="Arial" pitchFamily="34" charset="0"/>
              <a:buChar char="•"/>
            </a:pPr>
            <a:r>
              <a:rPr lang="ar-SA" sz="2000" dirty="0" smtClean="0"/>
              <a:t>ينبغي أن يكون هناك فريق عمل قادر على الحصول على اكبر قدر ممكن من المعلومات حول الطالب.</a:t>
            </a:r>
          </a:p>
          <a:p>
            <a:pPr marL="342900" indent="-342900">
              <a:buFont typeface="Arial" pitchFamily="34" charset="0"/>
              <a:buChar char="•"/>
            </a:pPr>
            <a:r>
              <a:rPr lang="ar-SA" sz="2000" dirty="0" smtClean="0"/>
              <a:t>ويتمثل أفضل اجراء للتقييم الشامل في عمل الفريق مشاركة أولياء الامور والطفل نفسه ان امكن.</a:t>
            </a:r>
          </a:p>
          <a:p>
            <a:pPr marL="342900" indent="-342900">
              <a:buFont typeface="Arial" pitchFamily="34" charset="0"/>
              <a:buChar char="•"/>
            </a:pPr>
            <a:r>
              <a:rPr lang="ar-SA" sz="2000" dirty="0" smtClean="0"/>
              <a:t>تغطية مجالات التقييم بشكل كامل.</a:t>
            </a:r>
          </a:p>
          <a:p>
            <a:pPr marL="342900" indent="-342900">
              <a:buFont typeface="Arial" pitchFamily="34" charset="0"/>
              <a:buChar char="•"/>
            </a:pPr>
            <a:r>
              <a:rPr lang="ar-SA" sz="2000" dirty="0" smtClean="0"/>
              <a:t>سيسهل هذا النوع من التقييم عمل الفريق في التدخلات العلاجية الشاملة مما يوفر الوقت والجهد </a:t>
            </a:r>
            <a:r>
              <a:rPr lang="ar-SA" sz="2000" dirty="0" err="1" smtClean="0"/>
              <a:t>والمال.وهو</a:t>
            </a:r>
            <a:r>
              <a:rPr lang="ar-SA" sz="2000" dirty="0" smtClean="0"/>
              <a:t> إجراء ضروري لضمان التعامل مع نقاط القوة والضعف.</a:t>
            </a:r>
            <a:endParaRPr lang="ar-SA" sz="2000" dirty="0"/>
          </a:p>
        </p:txBody>
      </p:sp>
    </p:spTree>
    <p:extLst>
      <p:ext uri="{BB962C8B-B14F-4D97-AF65-F5344CB8AC3E}">
        <p14:creationId xmlns:p14="http://schemas.microsoft.com/office/powerpoint/2010/main" val="401119272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114300" indent="0" algn="ctr">
              <a:buNone/>
            </a:pPr>
            <a:endParaRPr lang="ar-SA" sz="2800" dirty="0" smtClean="0"/>
          </a:p>
          <a:p>
            <a:pPr marL="114300" indent="0" algn="ctr">
              <a:buNone/>
            </a:pPr>
            <a:endParaRPr lang="ar-SA" sz="2800" dirty="0"/>
          </a:p>
          <a:p>
            <a:pPr marL="114300" indent="0" algn="ctr">
              <a:buNone/>
            </a:pPr>
            <a:r>
              <a:rPr lang="ar-SA" sz="2800" b="1" u="sng" dirty="0" smtClean="0">
                <a:solidFill>
                  <a:srgbClr val="FF0000"/>
                </a:solidFill>
              </a:rPr>
              <a:t>المحاضرة الثامنة</a:t>
            </a:r>
          </a:p>
          <a:p>
            <a:pPr marL="114300" indent="0" algn="ctr">
              <a:buNone/>
            </a:pPr>
            <a:r>
              <a:rPr lang="ar-SA" sz="2800" dirty="0"/>
              <a:t/>
            </a:r>
            <a:br>
              <a:rPr lang="ar-SA" sz="2800" dirty="0"/>
            </a:br>
            <a:r>
              <a:rPr lang="ar-SA" sz="2800" dirty="0"/>
              <a:t>الاستراتيجيات العلاجية العامة والتخطيط للتدخلات التربوية</a:t>
            </a:r>
          </a:p>
        </p:txBody>
      </p:sp>
      <p:sp>
        <p:nvSpPr>
          <p:cNvPr id="4" name="عنوان 3"/>
          <p:cNvSpPr>
            <a:spLocks noGrp="1"/>
          </p:cNvSpPr>
          <p:nvPr>
            <p:ph type="title"/>
          </p:nvPr>
        </p:nvSpPr>
        <p:spPr/>
        <p:txBody>
          <a:bodyPr/>
          <a:lstStyle/>
          <a:p>
            <a:endParaRPr lang="ar-SA" dirty="0"/>
          </a:p>
        </p:txBody>
      </p:sp>
    </p:spTree>
    <p:extLst>
      <p:ext uri="{BB962C8B-B14F-4D97-AF65-F5344CB8AC3E}">
        <p14:creationId xmlns:p14="http://schemas.microsoft.com/office/powerpoint/2010/main" val="301832850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252536" y="348735"/>
            <a:ext cx="86868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rPr>
              <a:t>الإستراتجيات التربوية </a:t>
            </a:r>
            <a:r>
              <a:rPr kumimoji="0" lang="ar-SA" sz="3600" b="1" i="0" u="none" strike="noStrike" cap="none" normalizeH="0" baseline="0" dirty="0" err="1" smtClean="0">
                <a:ln>
                  <a:noFill/>
                </a:ln>
                <a:solidFill>
                  <a:schemeClr val="accent5">
                    <a:lumMod val="75000"/>
                  </a:schemeClr>
                </a:solidFill>
                <a:effectLst/>
                <a:latin typeface="Calibri" pitchFamily="34" charset="0"/>
                <a:ea typeface="Calibri" pitchFamily="34" charset="0"/>
                <a:cs typeface="PT Bold Heading" pitchFamily="2" charset="-78"/>
              </a:rPr>
              <a:t>العامة:</a:t>
            </a:r>
            <a:endParaRPr kumimoji="0" lang="ar-SA" sz="36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5">
                  <a:lumMod val="75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Calibri" pitchFamily="34" charset="0"/>
                <a:ea typeface="Calibri" pitchFamily="34" charset="0"/>
              </a:rPr>
              <a:t>من الممكن توظيف ثلاث استراتجيات عامه بفعالية مع الاطفال الذين يواجهون صعوبات في التعلم وهذه الاستراتجيات هي </a:t>
            </a:r>
            <a:r>
              <a:rPr kumimoji="0" lang="ar-SA" sz="2400" b="0" i="0" u="none" strike="noStrike" cap="none" normalizeH="0" baseline="0" dirty="0" smtClean="0">
                <a:ln>
                  <a:noFill/>
                </a:ln>
                <a:solidFill>
                  <a:schemeClr val="tx1">
                    <a:lumMod val="50000"/>
                  </a:schemeClr>
                </a:solidFill>
                <a:effectLst/>
                <a:latin typeface="Calibri" pitchFamily="34" charset="0"/>
                <a:ea typeface="Calibri" pitchFamily="34" charset="0"/>
                <a:cs typeface="Akhbar MT" pitchFamily="2" charset="-78"/>
              </a:rPr>
              <a:t>:</a:t>
            </a:r>
            <a:endParaRPr kumimoji="0" lang="ar-SA" sz="2400" b="0" i="0" u="none" strike="noStrike" cap="none" normalizeH="0" baseline="0" dirty="0" smtClean="0">
              <a:ln>
                <a:noFill/>
              </a:ln>
              <a:solidFill>
                <a:schemeClr val="tx1">
                  <a:lumMod val="50000"/>
                </a:schemeClr>
              </a:solidFill>
              <a:effectLst/>
              <a:latin typeface="Arial" pitchFamily="34" charset="0"/>
              <a:cs typeface="Arial" pitchFamily="34" charset="0"/>
            </a:endParaRPr>
          </a:p>
        </p:txBody>
      </p:sp>
      <p:sp>
        <p:nvSpPr>
          <p:cNvPr id="59394" name="Rectangle 2"/>
          <p:cNvSpPr>
            <a:spLocks noChangeArrowheads="1"/>
          </p:cNvSpPr>
          <p:nvPr/>
        </p:nvSpPr>
        <p:spPr bwMode="auto">
          <a:xfrm>
            <a:off x="323528" y="2204864"/>
            <a:ext cx="7772400" cy="38472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r" defTabSz="914400" rtl="1" eaLnBrk="1" fontAlgn="base" latinLnBrk="0" hangingPunct="1">
              <a:lnSpc>
                <a:spcPct val="100000"/>
              </a:lnSpc>
              <a:spcBef>
                <a:spcPct val="0"/>
              </a:spcBef>
              <a:spcAft>
                <a:spcPct val="0"/>
              </a:spcAft>
              <a:buClrTx/>
              <a:buSzTx/>
              <a:buFontTx/>
              <a:buAutoNum type="arabicParenR"/>
              <a:tabLs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rPr>
              <a:t>التدريب القائم على تحليل المهمة </a:t>
            </a:r>
            <a:r>
              <a:rPr kumimoji="0" lang="ar-SA" sz="2800" b="1" i="0" u="none" strike="noStrike" cap="none" normalizeH="0" baseline="0" dirty="0" err="1" smtClean="0">
                <a:ln>
                  <a:noFill/>
                </a:ln>
                <a:solidFill>
                  <a:schemeClr val="accent5">
                    <a:lumMod val="75000"/>
                  </a:schemeClr>
                </a:solidFill>
                <a:effectLst/>
                <a:latin typeface="Calibri" pitchFamily="34" charset="0"/>
                <a:ea typeface="Calibri" pitchFamily="34" charset="0"/>
                <a:cs typeface="PT Bold Heading" pitchFamily="2" charset="-78"/>
              </a:rPr>
              <a:t>وتبسيطها:</a:t>
            </a: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rPr>
              <a:t>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Segoe UI Light" pitchFamily="34" charset="0"/>
                <a:ea typeface="Calibri" pitchFamily="34" charset="0"/>
              </a:rPr>
              <a:t>ويفترض مؤيدو استخدام هذه </a:t>
            </a:r>
            <a:r>
              <a:rPr kumimoji="0" lang="ar-SA" sz="2400" b="0" i="0" u="none" strike="noStrike" cap="none" normalizeH="0" baseline="0" dirty="0" err="1" smtClean="0">
                <a:ln>
                  <a:noFill/>
                </a:ln>
                <a:solidFill>
                  <a:schemeClr val="tx1">
                    <a:lumMod val="50000"/>
                  </a:schemeClr>
                </a:solidFill>
                <a:effectLst/>
                <a:latin typeface="Segoe UI Light" pitchFamily="34" charset="0"/>
                <a:ea typeface="Calibri" pitchFamily="34" charset="0"/>
              </a:rPr>
              <a:t>الاستراتجية</a:t>
            </a:r>
            <a:r>
              <a:rPr kumimoji="0" lang="ar-SA" sz="2400" b="0" i="0" u="none" strike="noStrike" cap="none" normalizeH="0" dirty="0" smtClean="0">
                <a:ln>
                  <a:noFill/>
                </a:ln>
                <a:solidFill>
                  <a:schemeClr val="tx1">
                    <a:lumMod val="50000"/>
                  </a:schemeClr>
                </a:solidFill>
                <a:effectLst/>
                <a:latin typeface="Segoe UI Light" pitchFamily="34" charset="0"/>
                <a:ea typeface="Calibri" pitchFamily="34" charset="0"/>
              </a:rPr>
              <a:t> </a:t>
            </a:r>
            <a:r>
              <a:rPr kumimoji="0" lang="ar-SA" sz="2400" b="0" i="0" u="none" strike="noStrike" cap="none" normalizeH="0" baseline="0" dirty="0" smtClean="0">
                <a:ln>
                  <a:noFill/>
                </a:ln>
                <a:solidFill>
                  <a:schemeClr val="tx1">
                    <a:lumMod val="50000"/>
                  </a:schemeClr>
                </a:solidFill>
                <a:effectLst/>
                <a:latin typeface="Segoe UI Light" pitchFamily="34" charset="0"/>
                <a:ea typeface="Calibri" pitchFamily="34" charset="0"/>
              </a:rPr>
              <a:t>في تدريس ذوي صعوبات التعلم عدم وجود خلل او عجز نمائي لديهم وأن تقتصر معاناتهم على نقص في التدريب والخبرة في المهمة ذاتها.</a:t>
            </a: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Segoe UI Light" pitchFamily="34" charset="0"/>
                <a:ea typeface="Calibri" pitchFamily="34" charset="0"/>
              </a:rPr>
              <a:t>وتستخدم هذه الطريقه أسلوب تحليل المهمة بشكل يسمح للطفل بأن يتقن عناصر المهمة  البسيطة ومن ثم يقوم بتركيب هذه العناصر أو المكونات بما يساعد على تعلم وإتقان المهمة التعليمية بأكملها وفق تسلسل منظم ومن الممكن أن يطبق هذا الأسلوب في الموضوعات الأكاديمية مثل القراءة والرياضيات أو الكتابه حيث يتم تبسيط تلك المهمات المعقده مما يساعد بالتالي على إتقان مكوناتها بشكل مقبول</a:t>
            </a:r>
            <a:r>
              <a:rPr kumimoji="0" lang="ar-SA" sz="2400" b="0" i="0" u="none" strike="noStrike" cap="none" normalizeH="0" baseline="0" dirty="0" smtClean="0">
                <a:ln>
                  <a:noFill/>
                </a:ln>
                <a:solidFill>
                  <a:schemeClr val="tx1">
                    <a:lumMod val="50000"/>
                  </a:schemeClr>
                </a:solidFill>
                <a:effectLst/>
                <a:latin typeface="Segoe UI Light" pitchFamily="34" charset="0"/>
                <a:ea typeface="Calibri" pitchFamily="34" charset="0"/>
                <a:cs typeface="Akhbar MT" pitchFamily="2" charset="-78"/>
              </a:rPr>
              <a:t>.</a:t>
            </a:r>
            <a:endParaRPr kumimoji="0" lang="ar-SA" sz="2400" b="0" i="0" u="none" strike="noStrike" cap="none" normalizeH="0" baseline="0" dirty="0" smtClean="0">
              <a:ln>
                <a:noFill/>
              </a:ln>
              <a:solidFill>
                <a:schemeClr val="tx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265192288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251520" y="533801"/>
            <a:ext cx="7924800"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rPr>
              <a:t>2)التدريب القائم على العمليات النمائية </a:t>
            </a:r>
            <a:r>
              <a:rPr kumimoji="0" lang="ar-SA" sz="2800" b="1" i="0" u="none" strike="noStrike" cap="none" normalizeH="0" baseline="0" dirty="0" err="1" smtClean="0">
                <a:ln>
                  <a:noFill/>
                </a:ln>
                <a:solidFill>
                  <a:schemeClr val="accent5">
                    <a:lumMod val="75000"/>
                  </a:schemeClr>
                </a:solidFill>
                <a:effectLst/>
                <a:latin typeface="Calibri" pitchFamily="34" charset="0"/>
                <a:ea typeface="Calibri" pitchFamily="34" charset="0"/>
                <a:cs typeface="PT Bold Heading" pitchFamily="2" charset="-78"/>
              </a:rPr>
              <a:t>والنفسية:</a:t>
            </a:r>
            <a:endPar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dirty="0" smtClean="0">
              <a:ln>
                <a:noFill/>
              </a:ln>
              <a:solidFill>
                <a:schemeClr val="accent5">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Calibri" pitchFamily="34" charset="0"/>
                <a:ea typeface="Calibri" pitchFamily="34" charset="0"/>
              </a:rPr>
              <a:t>حيث يفترض مؤيدو هذه الطريقه في المعالجه وجود عجز نمائي محدد لدى الطفل فإذا لم يتم تصحيح ذلك العجز فمن الممكن أن يستمر في كبح عمليه التعلم لدى الطفل . ويعتبر تدريب القدرات النمائية جزءا من منهاج مرحله ما قبل المدرسه حيث تعتبر مهارات الاستعداد ضرورية </a:t>
            </a:r>
            <a:r>
              <a:rPr kumimoji="0" lang="ar-SA" sz="2400" b="0" i="0" u="none" strike="noStrike" cap="none" normalizeH="0" baseline="0" dirty="0" err="1" smtClean="0">
                <a:ln>
                  <a:noFill/>
                </a:ln>
                <a:solidFill>
                  <a:schemeClr val="tx1">
                    <a:lumMod val="50000"/>
                  </a:schemeClr>
                </a:solidFill>
                <a:effectLst/>
                <a:latin typeface="Calibri" pitchFamily="34" charset="0"/>
                <a:ea typeface="Calibri" pitchFamily="34" charset="0"/>
              </a:rPr>
              <a:t>للتعلم </a:t>
            </a:r>
            <a:r>
              <a:rPr kumimoji="0" lang="ar-SA" sz="2400" b="0" i="0" u="none" strike="noStrike" cap="none" normalizeH="0" baseline="0" dirty="0" smtClean="0">
                <a:ln>
                  <a:noFill/>
                </a:ln>
                <a:solidFill>
                  <a:schemeClr val="tx1">
                    <a:lumMod val="50000"/>
                  </a:schemeClr>
                </a:solidFill>
                <a:effectLst/>
                <a:latin typeface="Calibri" pitchFamily="34" charset="0"/>
                <a:ea typeface="Calibri" pitchFamily="34" charset="0"/>
              </a:rPr>
              <a:t>.ويجب على المدرس أن يأخذ بعين الاعتبار المهارات السابقه المطلوبة لإتقان عمليه التعلم اللاحقة وأن يحاول تنمية وتطوير المتطلبات السابقة للمهارة الجديدة.</a:t>
            </a:r>
            <a:endParaRPr kumimoji="0" lang="ar-SA" sz="2400" b="0" i="0" u="none" strike="noStrike" cap="none" normalizeH="0" baseline="0" dirty="0" smtClean="0">
              <a:ln>
                <a:noFill/>
              </a:ln>
              <a:solidFill>
                <a:schemeClr val="tx1">
                  <a:lumMod val="50000"/>
                </a:schemeClr>
              </a:solidFill>
              <a:effectLst/>
              <a:latin typeface="Arial" pitchFamily="34" charset="0"/>
            </a:endParaRPr>
          </a:p>
        </p:txBody>
      </p:sp>
      <p:sp>
        <p:nvSpPr>
          <p:cNvPr id="50178" name="Rectangle 2"/>
          <p:cNvSpPr>
            <a:spLocks noChangeArrowheads="1"/>
          </p:cNvSpPr>
          <p:nvPr/>
        </p:nvSpPr>
        <p:spPr bwMode="auto">
          <a:xfrm>
            <a:off x="1547664" y="3352799"/>
            <a:ext cx="6393224"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rPr>
              <a:t>3)التدريب القائم على تحليل المهمة والعمليات</a:t>
            </a:r>
            <a:endParaRPr kumimoji="0" lang="en-US" sz="600" b="0" i="0" u="none" strike="noStrike" cap="none" normalizeH="0" baseline="0" dirty="0" smtClean="0">
              <a:ln>
                <a:noFill/>
              </a:ln>
              <a:solidFill>
                <a:schemeClr val="accent5">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PT Bold Heading" pitchFamily="2" charset="-78"/>
              </a:rPr>
              <a:t> النمائية </a:t>
            </a:r>
            <a:r>
              <a:rPr kumimoji="0" lang="ar-SA" sz="2800" b="1" i="0" u="none" strike="noStrike" cap="none" normalizeH="0" baseline="0" dirty="0" err="1" smtClean="0">
                <a:ln>
                  <a:noFill/>
                </a:ln>
                <a:solidFill>
                  <a:schemeClr val="accent5">
                    <a:lumMod val="75000"/>
                  </a:schemeClr>
                </a:solidFill>
                <a:effectLst/>
                <a:latin typeface="Calibri" pitchFamily="34" charset="0"/>
                <a:ea typeface="Calibri" pitchFamily="34" charset="0"/>
                <a:cs typeface="PT Bold Heading" pitchFamily="2" charset="-78"/>
              </a:rPr>
              <a:t>والنفسية</a:t>
            </a:r>
            <a:r>
              <a:rPr kumimoji="0" lang="ar-SA" sz="2800" b="0" i="0" u="none" strike="noStrike" cap="none" normalizeH="0" baseline="0" dirty="0" err="1" smtClean="0">
                <a:ln>
                  <a:noFill/>
                </a:ln>
                <a:solidFill>
                  <a:schemeClr val="accent5">
                    <a:lumMod val="75000"/>
                  </a:schemeClr>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accent5">
                  <a:lumMod val="75000"/>
                </a:schemeClr>
              </a:solidFill>
              <a:effectLst/>
              <a:latin typeface="Arial" pitchFamily="34" charset="0"/>
              <a:cs typeface="Arial" pitchFamily="34" charset="0"/>
            </a:endParaRPr>
          </a:p>
        </p:txBody>
      </p:sp>
      <p:sp>
        <p:nvSpPr>
          <p:cNvPr id="6" name="مستطيل 5"/>
          <p:cNvSpPr/>
          <p:nvPr/>
        </p:nvSpPr>
        <p:spPr>
          <a:xfrm>
            <a:off x="476311" y="4441371"/>
            <a:ext cx="7696200" cy="1200329"/>
          </a:xfrm>
          <a:prstGeom prst="rect">
            <a:avLst/>
          </a:prstGeom>
        </p:spPr>
        <p:txBody>
          <a:bodyPr wrap="square">
            <a:spAutoFit/>
          </a:bodyPr>
          <a:lstStyle/>
          <a:p>
            <a:r>
              <a:rPr lang="ar-SA" sz="2400" dirty="0">
                <a:solidFill>
                  <a:schemeClr val="tx1">
                    <a:lumMod val="50000"/>
                  </a:schemeClr>
                </a:solidFill>
              </a:rPr>
              <a:t>وتركز هذه </a:t>
            </a:r>
            <a:r>
              <a:rPr lang="ar-SA" sz="2400" dirty="0" err="1">
                <a:solidFill>
                  <a:schemeClr val="tx1">
                    <a:lumMod val="50000"/>
                  </a:schemeClr>
                </a:solidFill>
              </a:rPr>
              <a:t>الإستراتجيه</a:t>
            </a:r>
            <a:r>
              <a:rPr lang="ar-SA" sz="2400" dirty="0">
                <a:solidFill>
                  <a:schemeClr val="tx1">
                    <a:lumMod val="50000"/>
                  </a:schemeClr>
                </a:solidFill>
              </a:rPr>
              <a:t> في تدريب ذوي صعوبات التعلم على دمج المفاهيم الأساسية لكل من أسلوب تحليل المهمة والأسلوب القائم على تحليل العمليات </a:t>
            </a:r>
            <a:r>
              <a:rPr lang="ar-SA" sz="2400" dirty="0" err="1">
                <a:solidFill>
                  <a:schemeClr val="tx1">
                    <a:lumMod val="50000"/>
                  </a:schemeClr>
                </a:solidFill>
              </a:rPr>
              <a:t>النمائيه</a:t>
            </a:r>
            <a:r>
              <a:rPr lang="ar-SA" sz="2400" dirty="0">
                <a:solidFill>
                  <a:schemeClr val="tx1">
                    <a:lumMod val="50000"/>
                  </a:schemeClr>
                </a:solidFill>
              </a:rPr>
              <a:t> </a:t>
            </a:r>
            <a:r>
              <a:rPr lang="ar-SA" sz="2400" dirty="0" smtClean="0">
                <a:solidFill>
                  <a:schemeClr val="tx1">
                    <a:lumMod val="50000"/>
                  </a:schemeClr>
                </a:solidFill>
              </a:rPr>
              <a:t>والنفسية.</a:t>
            </a:r>
            <a:endParaRPr lang="ar-SA" sz="2400" dirty="0">
              <a:solidFill>
                <a:schemeClr val="tx1">
                  <a:lumMod val="50000"/>
                </a:schemeClr>
              </a:solidFill>
            </a:endParaRPr>
          </a:p>
        </p:txBody>
      </p:sp>
    </p:spTree>
    <p:extLst>
      <p:ext uri="{BB962C8B-B14F-4D97-AF65-F5344CB8AC3E}">
        <p14:creationId xmlns:p14="http://schemas.microsoft.com/office/powerpoint/2010/main" val="45268017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558800"/>
            <a:ext cx="8305800" cy="2677656"/>
          </a:xfrm>
          <a:prstGeom prst="rect">
            <a:avLst/>
          </a:prstGeom>
        </p:spPr>
        <p:txBody>
          <a:bodyPr wrap="square">
            <a:spAutoFit/>
          </a:bodyPr>
          <a:lstStyle/>
          <a:p>
            <a:r>
              <a:rPr lang="ar-SA" sz="2400" dirty="0">
                <a:solidFill>
                  <a:schemeClr val="tx1">
                    <a:lumMod val="50000"/>
                  </a:schemeClr>
                </a:solidFill>
                <a:cs typeface="Akhbar MT" pitchFamily="2" charset="-78"/>
              </a:rPr>
              <a:t> </a:t>
            </a:r>
            <a:r>
              <a:rPr lang="ar-SA" sz="2400" dirty="0" smtClean="0">
                <a:solidFill>
                  <a:schemeClr val="tx1">
                    <a:lumMod val="50000"/>
                  </a:schemeClr>
                </a:solidFill>
                <a:cs typeface="Akhbar MT" pitchFamily="2" charset="-78"/>
              </a:rPr>
              <a:t> </a:t>
            </a:r>
            <a:r>
              <a:rPr lang="ar-SA" sz="2400" dirty="0">
                <a:solidFill>
                  <a:schemeClr val="tx1">
                    <a:lumMod val="50000"/>
                  </a:schemeClr>
                </a:solidFill>
              </a:rPr>
              <a:t>وبذلك </a:t>
            </a:r>
            <a:r>
              <a:rPr lang="ar-SA" sz="2400" dirty="0" smtClean="0">
                <a:solidFill>
                  <a:schemeClr val="tx1">
                    <a:lumMod val="50000"/>
                  </a:schemeClr>
                </a:solidFill>
              </a:rPr>
              <a:t>لا يتجه </a:t>
            </a:r>
            <a:r>
              <a:rPr lang="ar-SA" sz="2400" dirty="0">
                <a:solidFill>
                  <a:schemeClr val="tx1">
                    <a:lumMod val="50000"/>
                  </a:schemeClr>
                </a:solidFill>
              </a:rPr>
              <a:t>النظر إلى العمليات النفسيه على أنها قدرات منفصلة بل ينظر اليها على أنها سلسله من العمليات والسلوكيات المتعلمة التي يمكن قياسها والتدريب عليها بهدف تنميتها وتحسينها فبدلا من تدريس التمييز البصري مثلا على شكل رموز بصرية فإن على المدرس الذي يستخدم الاسلوب القائم على تحليل المهمة والعمليات النفسية تدريس التمييز البصري باستخدام الحروف والكلمات وبذلك فإن هذا الأسلوب يعتمد على دمج معالجة الخلل الوظيفي للعملية مع المهمة التي سيتم تعلمها. وباختصار فإن هذا الاسلوب يشمل ثلاث مراحل </a:t>
            </a:r>
            <a:r>
              <a:rPr lang="ar-SA" sz="2400" dirty="0" err="1">
                <a:solidFill>
                  <a:schemeClr val="tx1">
                    <a:lumMod val="50000"/>
                  </a:schemeClr>
                </a:solidFill>
              </a:rPr>
              <a:t>وهي:</a:t>
            </a:r>
            <a:endParaRPr lang="ar-SA" sz="2400" dirty="0">
              <a:solidFill>
                <a:schemeClr val="tx1">
                  <a:lumMod val="50000"/>
                </a:schemeClr>
              </a:solidFill>
            </a:endParaRPr>
          </a:p>
        </p:txBody>
      </p:sp>
      <p:sp>
        <p:nvSpPr>
          <p:cNvPr id="57345" name="Rectangle 1"/>
          <p:cNvSpPr>
            <a:spLocks noChangeArrowheads="1"/>
          </p:cNvSpPr>
          <p:nvPr/>
        </p:nvSpPr>
        <p:spPr bwMode="auto">
          <a:xfrm>
            <a:off x="1187624" y="3228969"/>
            <a:ext cx="63246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lang="ar-SA" sz="2400" b="1" dirty="0" smtClean="0">
              <a:solidFill>
                <a:schemeClr val="accent5">
                  <a:lumMod val="75000"/>
                </a:schemeClr>
              </a:solidFill>
              <a:latin typeface="Calibri" pitchFamily="34" charset="0"/>
              <a:ea typeface="Calibri" pitchFamily="34" charset="0"/>
              <a:cs typeface="Akhbar MT" pitchFamily="2" charset="-78"/>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Akhbar MT" pitchFamily="2" charset="-78"/>
              </a:rPr>
              <a:t>تقييم موطن القوة والعجز لدى الطفل.</a:t>
            </a:r>
          </a:p>
          <a:p>
            <a:pPr marL="0" marR="0" lvl="0" indent="0" defTabSz="914400" rtl="1"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accent5">
                  <a:lumMod val="75000"/>
                </a:schemeClr>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Akhbar MT" pitchFamily="2" charset="-78"/>
              </a:rPr>
              <a:t>تحليل المهمات التي يفشل فيها الطالب.</a:t>
            </a:r>
          </a:p>
          <a:p>
            <a:pPr marL="0" marR="0" lvl="0" indent="0" defTabSz="914400" rtl="0"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Akhbar MT" pitchFamily="2" charset="-78"/>
              </a:rPr>
              <a:t> </a:t>
            </a:r>
            <a:endParaRPr kumimoji="0" lang="en-US" sz="2800" b="1" i="0" u="none" strike="noStrike" cap="none" normalizeH="0" baseline="0" dirty="0" smtClean="0">
              <a:ln>
                <a:noFill/>
              </a:ln>
              <a:solidFill>
                <a:schemeClr val="accent5">
                  <a:lumMod val="75000"/>
                </a:schemeClr>
              </a:solidFill>
              <a:effectLst/>
              <a:latin typeface="Arial" pitchFamily="34" charset="0"/>
              <a:cs typeface="Arial" pitchFamily="34" charset="0"/>
            </a:endParaRPr>
          </a:p>
          <a:p>
            <a:pPr lvl="0" rtl="0" eaLnBrk="0" fontAlgn="base" hangingPunct="0">
              <a:spcBef>
                <a:spcPct val="0"/>
              </a:spcBef>
              <a:spcAft>
                <a:spcPct val="0"/>
              </a:spcAft>
            </a:pPr>
            <a:r>
              <a:rPr kumimoji="0" lang="ar-SA" sz="2800" b="1" i="0" u="none" strike="noStrike" cap="none" normalizeH="0" baseline="0" dirty="0" smtClean="0">
                <a:ln>
                  <a:noFill/>
                </a:ln>
                <a:solidFill>
                  <a:schemeClr val="accent5">
                    <a:lumMod val="75000"/>
                  </a:schemeClr>
                </a:solidFill>
                <a:effectLst/>
                <a:latin typeface="Calibri" pitchFamily="34" charset="0"/>
                <a:ea typeface="Calibri" pitchFamily="34" charset="0"/>
                <a:cs typeface="Akhbar MT" pitchFamily="2" charset="-78"/>
              </a:rPr>
              <a:t>الجمع بين المعلومات الخاصة بمواطن القوة والعجز لدى الطفل وتحليل المهمات بهدف إعداد الخطة التدريسية وإعداد المواد التربوية التي سيتم تقديمها بشكل فردي.</a:t>
            </a:r>
            <a:endParaRPr kumimoji="0" lang="ar-SA" sz="2800" b="1" i="0" u="none" strike="noStrike" cap="none" normalizeH="0" baseline="0" dirty="0" smtClean="0">
              <a:ln>
                <a:noFill/>
              </a:ln>
              <a:solidFill>
                <a:schemeClr val="accent5">
                  <a:lumMod val="75000"/>
                </a:schemeClr>
              </a:solidFill>
              <a:effectLst/>
              <a:latin typeface="Arial" pitchFamily="34" charset="0"/>
              <a:cs typeface="Arial" pitchFamily="34" charset="0"/>
            </a:endParaRPr>
          </a:p>
        </p:txBody>
      </p:sp>
    </p:spTree>
    <p:extLst>
      <p:ext uri="{BB962C8B-B14F-4D97-AF65-F5344CB8AC3E}">
        <p14:creationId xmlns:p14="http://schemas.microsoft.com/office/powerpoint/2010/main" val="547388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1772816"/>
            <a:ext cx="7209168" cy="3046988"/>
          </a:xfrm>
          <a:prstGeom prst="rect">
            <a:avLst/>
          </a:prstGeom>
          <a:noFill/>
        </p:spPr>
        <p:txBody>
          <a:bodyPr wrap="square" rtlCol="1">
            <a:spAutoFit/>
          </a:bodyPr>
          <a:lstStyle/>
          <a:p>
            <a:pPr marL="342900" indent="-342900">
              <a:buFont typeface="Wingdings" pitchFamily="2" charset="2"/>
              <a:buChar char="ü"/>
            </a:pPr>
            <a:r>
              <a:rPr lang="ar-SA" sz="2400" dirty="0" smtClean="0"/>
              <a:t>يعتبر مصطلح صعوبات التعلم اقل ضرراً من التخلف العقلي أو الاضطراب الانفعالي .</a:t>
            </a:r>
          </a:p>
          <a:p>
            <a:pPr marL="342900" indent="-342900">
              <a:buFont typeface="Wingdings" pitchFamily="2" charset="2"/>
              <a:buChar char="ü"/>
            </a:pPr>
            <a:r>
              <a:rPr lang="ar-SA" sz="2400" dirty="0" smtClean="0"/>
              <a:t>وبسبب عدم وجود محك واضح للحكم على من يعاني من صعوبات تعلم حقيقية أصبح مسمى صعوبات التعلم يطلق على أطفال أكثر وأكثر !</a:t>
            </a:r>
          </a:p>
          <a:p>
            <a:pPr marL="342900" indent="-342900">
              <a:buFont typeface="Wingdings" pitchFamily="2" charset="2"/>
              <a:buChar char="ü"/>
            </a:pPr>
            <a:r>
              <a:rPr lang="ar-SA" sz="2400" dirty="0" smtClean="0"/>
              <a:t>أصبح هناك مطالبات 1975 بعمل مراجعات دقيقة للتعريف , ومحك الاهلية والاجراءات المناسبة للتعرف .</a:t>
            </a:r>
          </a:p>
          <a:p>
            <a:endParaRPr lang="ar-SA" sz="2400" dirty="0" smtClean="0">
              <a:solidFill>
                <a:srgbClr val="00B050"/>
              </a:solidFill>
            </a:endParaRPr>
          </a:p>
        </p:txBody>
      </p:sp>
    </p:spTree>
    <p:extLst>
      <p:ext uri="{BB962C8B-B14F-4D97-AF65-F5344CB8AC3E}">
        <p14:creationId xmlns:p14="http://schemas.microsoft.com/office/powerpoint/2010/main" val="401119272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2339752" y="173020"/>
            <a:ext cx="428194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0"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rPr>
              <a:t>الإستراتجيات </a:t>
            </a:r>
            <a:r>
              <a:rPr kumimoji="0" lang="ar-SA" sz="3600" b="0" i="0" u="none" strike="noStrike" cap="none" normalizeH="0" baseline="0" dirty="0" err="1" smtClean="0">
                <a:ln>
                  <a:noFill/>
                </a:ln>
                <a:solidFill>
                  <a:schemeClr val="accent5">
                    <a:lumMod val="75000"/>
                  </a:schemeClr>
                </a:solidFill>
                <a:effectLst/>
                <a:latin typeface="AIGDT" pitchFamily="2" charset="2"/>
                <a:ea typeface="Calibri" pitchFamily="34" charset="0"/>
                <a:cs typeface="PT Bold Heading" pitchFamily="2" charset="-78"/>
              </a:rPr>
              <a:t>التدريسية:</a:t>
            </a:r>
            <a:endParaRPr kumimoji="0" lang="ar-SA" sz="3600" b="0" i="0" u="none" strike="noStrike" cap="none" normalizeH="0" baseline="0" dirty="0" smtClean="0">
              <a:ln>
                <a:noFill/>
              </a:ln>
              <a:solidFill>
                <a:schemeClr val="accent5">
                  <a:lumMod val="75000"/>
                </a:schemeClr>
              </a:solidFill>
              <a:effectLst/>
              <a:latin typeface="Arial" pitchFamily="34" charset="0"/>
              <a:cs typeface="Arial" pitchFamily="34" charset="0"/>
            </a:endParaRPr>
          </a:p>
        </p:txBody>
      </p:sp>
      <p:sp>
        <p:nvSpPr>
          <p:cNvPr id="51202" name="Rectangle 2"/>
          <p:cNvSpPr>
            <a:spLocks noChangeArrowheads="1"/>
          </p:cNvSpPr>
          <p:nvPr/>
        </p:nvSpPr>
        <p:spPr bwMode="auto">
          <a:xfrm>
            <a:off x="251520" y="495181"/>
            <a:ext cx="8077200"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600" b="1" i="0" u="sng" strike="noStrike" cap="none" normalizeH="0" baseline="0" dirty="0" smtClean="0">
              <a:ln>
                <a:noFill/>
              </a:ln>
              <a:solidFill>
                <a:schemeClr val="accent5">
                  <a:lumMod val="75000"/>
                </a:schemeClr>
              </a:solidFill>
              <a:effectLst/>
              <a:latin typeface="AIGDT" pitchFamily="2" charset="2"/>
              <a:ea typeface="Calibri" pitchFamily="34" charset="0"/>
              <a:cs typeface="Akhbar MT"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sng" strike="noStrike" cap="none" normalizeH="0" baseline="0" dirty="0" smtClean="0">
                <a:ln>
                  <a:noFill/>
                </a:ln>
                <a:solidFill>
                  <a:schemeClr val="accent5">
                    <a:lumMod val="75000"/>
                  </a:schemeClr>
                </a:solidFill>
                <a:effectLst/>
                <a:latin typeface="AIGDT" pitchFamily="2" charset="2"/>
                <a:ea typeface="Calibri" pitchFamily="34" charset="0"/>
                <a:cs typeface="Akhbar MT" pitchFamily="2" charset="-78"/>
              </a:rPr>
              <a:t>أ)مرحلة ما قبل المدرسة: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3600" b="1" i="0" u="sng" strike="noStrike" cap="none" normalizeH="0" baseline="0" dirty="0" smtClean="0">
              <a:ln>
                <a:noFill/>
              </a:ln>
              <a:solidFill>
                <a:schemeClr val="accent5">
                  <a:lumMod val="75000"/>
                </a:schemeClr>
              </a:solidFill>
              <a:effectLst/>
              <a:latin typeface="AIGDT" pitchFamily="2" charset="2"/>
              <a:ea typeface="Calibri" pitchFamily="34" charset="0"/>
              <a:cs typeface="Akhbar MT"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dirty="0" smtClean="0">
              <a:ln>
                <a:noFill/>
              </a:ln>
              <a:solidFill>
                <a:schemeClr val="bg2">
                  <a:lumMod val="2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ينبغي أن يبادر الوالدان واختصاصيو العلاج بأسرع وقت ممكن اذا ما اكتشفوا حالات تأخر أو اضطرابات في الأساليب المستخدمة من قبل طلبة مرحله ما قبل المدرسة وخاصة من النواحي السلوكية </a:t>
            </a:r>
            <a:r>
              <a:rPr kumimoji="0" lang="ar-SA" sz="2400" b="0" i="0" u="none" strike="noStrike" cap="none" normalizeH="0" baseline="0" dirty="0" err="1" smtClean="0">
                <a:ln>
                  <a:noFill/>
                </a:ln>
                <a:solidFill>
                  <a:schemeClr val="tx1">
                    <a:lumMod val="50000"/>
                  </a:schemeClr>
                </a:solidFill>
                <a:effectLst/>
                <a:latin typeface="AIGDT" pitchFamily="2" charset="2"/>
                <a:ea typeface="Calibri" pitchFamily="34" charset="0"/>
              </a:rPr>
              <a:t>والمعرفية.</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فلا ينبغي على الوالدين أن ينتظرا حتى يتغلب الطلبة بأنفسهم على نقاط ضعفهم فقد لا يحصل هذا ابدا إلى جانب ما قد يظهر من مشكلات ناتجة عن المشكلة الاصلية مما يزيد الامر تعقيدا .ومن هنا فإن التدخل العلاجي المبكر يساعد الطلبة على سرعة التغلب على مشكلاتهم وينمي مواطن القوة لديهم لتعويضهم عن نقاط الضعف التي يعانون منها قبل أن يتحول إلى مشكلات مستعصية وبالتالي يحصل الطالب على فرصه كافية للوصول إلى كل من نقاط القوة والضعف لديه وكيفية تفعيلها</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a:t>
            </a:r>
            <a:endParaRPr kumimoji="0" lang="ar-SA" sz="1800" b="0" i="0" u="none" strike="noStrike" cap="none" normalizeH="0" baseline="0" dirty="0" smtClean="0">
              <a:ln>
                <a:noFill/>
              </a:ln>
              <a:solidFill>
                <a:schemeClr val="tx1">
                  <a:lumMod val="50000"/>
                </a:schemeClr>
              </a:solidFill>
              <a:effectLst/>
              <a:latin typeface="Arial" pitchFamily="34" charset="0"/>
            </a:endParaRPr>
          </a:p>
        </p:txBody>
      </p:sp>
    </p:spTree>
    <p:extLst>
      <p:ext uri="{BB962C8B-B14F-4D97-AF65-F5344CB8AC3E}">
        <p14:creationId xmlns:p14="http://schemas.microsoft.com/office/powerpoint/2010/main" val="322585445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96552" y="67524"/>
            <a:ext cx="91440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sng" strike="noStrike" cap="none" normalizeH="0" baseline="0" dirty="0" smtClean="0">
                <a:ln>
                  <a:noFill/>
                </a:ln>
                <a:solidFill>
                  <a:schemeClr val="accent5">
                    <a:lumMod val="75000"/>
                  </a:schemeClr>
                </a:solidFill>
                <a:effectLst/>
                <a:latin typeface="AIGDT" pitchFamily="2" charset="2"/>
                <a:ea typeface="Calibri" pitchFamily="34" charset="0"/>
                <a:cs typeface="Akhbar MT" pitchFamily="2" charset="-78"/>
              </a:rPr>
              <a:t>ب) المرحلة </a:t>
            </a:r>
            <a:r>
              <a:rPr kumimoji="0" lang="ar-SA" sz="3600" b="1" i="0" u="sng" strike="noStrike" cap="none" normalizeH="0" baseline="0" dirty="0" err="1" smtClean="0">
                <a:ln>
                  <a:noFill/>
                </a:ln>
                <a:solidFill>
                  <a:schemeClr val="accent5">
                    <a:lumMod val="75000"/>
                  </a:schemeClr>
                </a:solidFill>
                <a:effectLst/>
                <a:latin typeface="AIGDT" pitchFamily="2" charset="2"/>
                <a:ea typeface="Calibri" pitchFamily="34" charset="0"/>
                <a:cs typeface="Akhbar MT" pitchFamily="2" charset="-78"/>
              </a:rPr>
              <a:t>الابتدائية :</a:t>
            </a:r>
            <a:endParaRPr kumimoji="0" lang="ar-SA" sz="3600" b="1" i="0" u="sng" strike="noStrike" cap="none" normalizeH="0" baseline="0" dirty="0" smtClean="0">
              <a:ln>
                <a:noFill/>
              </a:ln>
              <a:solidFill>
                <a:schemeClr val="accent5">
                  <a:lumMod val="75000"/>
                </a:schemeClr>
              </a:solidFill>
              <a:effectLst/>
              <a:latin typeface="AIGDT" pitchFamily="2" charset="2"/>
              <a:ea typeface="Calibri" pitchFamily="34" charset="0"/>
              <a:cs typeface="Akhbar MT"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800" b="1" i="0" u="sng" strike="noStrike" cap="none" normalizeH="0" baseline="0" dirty="0" smtClean="0">
              <a:ln>
                <a:noFill/>
              </a:ln>
              <a:solidFill>
                <a:schemeClr val="accent5">
                  <a:lumMod val="75000"/>
                </a:schemeClr>
              </a:solidFill>
              <a:effectLst/>
              <a:latin typeface="AIGDT" pitchFamily="2" charset="2"/>
              <a:ea typeface="Calibri" pitchFamily="34" charset="0"/>
              <a:cs typeface="Akhbar MT" pitchFamily="2" charset="-78"/>
            </a:endParaRPr>
          </a:p>
          <a:p>
            <a:pPr marR="0" lvl="0" algn="r" defTabSz="914400" rtl="0" eaLnBrk="0" fontAlgn="base" latinLnBrk="0" hangingPunct="0">
              <a:lnSpc>
                <a:spcPct val="100000"/>
              </a:lnSpc>
              <a:spcBef>
                <a:spcPct val="0"/>
              </a:spcBef>
              <a:spcAft>
                <a:spcPct val="0"/>
              </a:spcAft>
              <a:buClrTx/>
              <a:buSzTx/>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_</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ينبغي أن يعدل المدرس في المنهاج الدراسي بحيث يتواءم مع ما يعرفه الطالب </a:t>
            </a:r>
          </a:p>
          <a:p>
            <a:pPr marR="0" lvl="0" algn="r" defTabSz="914400" rtl="0" eaLnBrk="0" fontAlgn="base" latinLnBrk="0" hangingPunct="0">
              <a:lnSpc>
                <a:spcPct val="100000"/>
              </a:lnSpc>
              <a:spcBef>
                <a:spcPct val="0"/>
              </a:spcBef>
              <a:spcAft>
                <a:spcPct val="0"/>
              </a:spcAft>
              <a:buClrTx/>
              <a:buSzTx/>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وما يحتاج</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إلى تعلمه </a:t>
            </a:r>
          </a:p>
          <a:p>
            <a:pPr marR="0" lvl="0" algn="r" defTabSz="914400" rtl="0" eaLnBrk="0" fontAlgn="base" latinLnBrk="0" hangingPunct="0">
              <a:lnSpc>
                <a:spcPct val="100000"/>
              </a:lnSpc>
              <a:spcBef>
                <a:spcPct val="0"/>
              </a:spcBef>
              <a:spcAft>
                <a:spcPct val="0"/>
              </a:spcAft>
              <a:buClrTx/>
              <a:buSzTx/>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_ والأخذ بعين الاعتبار إيجاد أفضل طريقة ممكنة للتعلم من خلال تعديلات بسيطة </a:t>
            </a:r>
          </a:p>
          <a:p>
            <a:pPr marR="0" lvl="0" algn="r" defTabSz="914400" rtl="0" eaLnBrk="0" fontAlgn="base" latinLnBrk="0" hangingPunct="0">
              <a:lnSpc>
                <a:spcPct val="100000"/>
              </a:lnSpc>
              <a:spcBef>
                <a:spcPct val="0"/>
              </a:spcBef>
              <a:spcAft>
                <a:spcPct val="0"/>
              </a:spcAft>
              <a:buClrTx/>
              <a:buSzTx/>
              <a:tabLst/>
            </a:pPr>
            <a:r>
              <a:rPr lang="en-US" sz="2400" dirty="0">
                <a:solidFill>
                  <a:schemeClr val="tx1">
                    <a:lumMod val="50000"/>
                  </a:schemeClr>
                </a:solidFill>
                <a:latin typeface="AIGDT" pitchFamily="2" charset="2"/>
                <a:ea typeface="Calibri" pitchFamily="34" charset="0"/>
              </a:rPr>
              <a:t> </a:t>
            </a:r>
            <a:r>
              <a:rPr lang="en-US" sz="2400" dirty="0" smtClean="0">
                <a:solidFill>
                  <a:schemeClr val="tx1">
                    <a:lumMod val="50000"/>
                  </a:schemeClr>
                </a:solidFill>
                <a:latin typeface="AIGDT" pitchFamily="2" charset="2"/>
                <a:ea typeface="Calibri" pitchFamily="34" charset="0"/>
              </a:rPr>
              <a:t>  </a:t>
            </a:r>
            <a:r>
              <a:rPr lang="ar-SA" sz="2400" dirty="0" smtClean="0">
                <a:solidFill>
                  <a:schemeClr val="tx1">
                    <a:lumMod val="50000"/>
                  </a:schemeClr>
                </a:solidFill>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يجريها لاحقا.</a:t>
            </a:r>
            <a:endParaRPr kumimoji="0" lang="en-US" sz="600" b="0" i="0" u="none" strike="noStrike" cap="none" normalizeH="0" baseline="0" dirty="0" smtClean="0">
              <a:ln>
                <a:noFill/>
              </a:ln>
              <a:solidFill>
                <a:schemeClr val="tx1">
                  <a:lumMod val="50000"/>
                </a:schemeClr>
              </a:solidFill>
              <a:effectLst/>
              <a:latin typeface="Arial" pitchFamily="34" charset="0"/>
            </a:endParaRPr>
          </a:p>
          <a:p>
            <a:pPr marR="0" lvl="0" algn="r" defTabSz="914400" rtl="0" eaLnBrk="0" fontAlgn="base" latinLnBrk="0" hangingPunct="0">
              <a:lnSpc>
                <a:spcPct val="100000"/>
              </a:lnSpc>
              <a:spcBef>
                <a:spcPct val="0"/>
              </a:spcBef>
              <a:spcAft>
                <a:spcPct val="0"/>
              </a:spcAft>
              <a:buClrTx/>
              <a:buSzTx/>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_</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من أجل فهم كيفية تسلسل المنهاج وأهدافه واختيار الاستراتجيات التعليمية للطلبة ذوي        الصعوبات التعليمية يجب علينا اولاَ</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أن نستخدم معهم طريقة سليمة يتعلم بها الطلاب             النواحي الاكاديمية.</a:t>
            </a:r>
            <a:endParaRPr kumimoji="0" lang="en-US" sz="600" b="0" i="0" u="none" strike="noStrike" cap="none" normalizeH="0" baseline="0" dirty="0" smtClean="0">
              <a:ln>
                <a:noFill/>
              </a:ln>
              <a:solidFill>
                <a:schemeClr val="tx1">
                  <a:lumMod val="50000"/>
                </a:schemeClr>
              </a:solidFill>
              <a:effectLst/>
              <a:latin typeface="Arial" pitchFamily="34" charset="0"/>
            </a:endParaRPr>
          </a:p>
          <a:p>
            <a:pPr marR="0" lvl="0" algn="r" defTabSz="914400" rtl="0" eaLnBrk="0" fontAlgn="base" latinLnBrk="0" hangingPunct="0">
              <a:lnSpc>
                <a:spcPct val="100000"/>
              </a:lnSpc>
              <a:spcBef>
                <a:spcPct val="0"/>
              </a:spcBef>
              <a:spcAft>
                <a:spcPct val="0"/>
              </a:spcAft>
              <a:buClrTx/>
              <a:buSzTx/>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_ ولذلك ينبغي أن نوضح ونشرح كيفية اكتساب المهارات الاكاديمية وكيفية تطور الطلبة </a:t>
            </a:r>
          </a:p>
          <a:p>
            <a:pPr marR="0" lvl="0" algn="r" defTabSz="914400" rtl="0" eaLnBrk="0" fontAlgn="base" latinLnBrk="0" hangingPunct="0">
              <a:lnSpc>
                <a:spcPct val="100000"/>
              </a:lnSpc>
              <a:spcBef>
                <a:spcPct val="0"/>
              </a:spcBef>
              <a:spcAft>
                <a:spcPct val="0"/>
              </a:spcAft>
              <a:buClrTx/>
              <a:buSzTx/>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ذوي</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الصعوبات التعليمية .</a:t>
            </a:r>
            <a:endParaRPr kumimoji="0" lang="en-US" sz="600" b="0" i="0" u="none" strike="noStrike" cap="none" normalizeH="0" baseline="0" dirty="0" smtClean="0">
              <a:ln>
                <a:noFill/>
              </a:ln>
              <a:solidFill>
                <a:schemeClr val="tx1">
                  <a:lumMod val="50000"/>
                </a:schemeClr>
              </a:solidFill>
              <a:effectLst/>
              <a:latin typeface="Arial" pitchFamily="34" charset="0"/>
            </a:endParaRPr>
          </a:p>
          <a:p>
            <a:pPr marR="0" lvl="0" algn="r" defTabSz="914400" rtl="0" eaLnBrk="0" fontAlgn="base" latinLnBrk="0" hangingPunct="0">
              <a:lnSpc>
                <a:spcPct val="100000"/>
              </a:lnSpc>
              <a:spcBef>
                <a:spcPct val="0"/>
              </a:spcBef>
              <a:spcAft>
                <a:spcPct val="0"/>
              </a:spcAft>
              <a:buClrTx/>
              <a:buSzTx/>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_ مشكلات التعلم لدى الطلبة لا تختفي بمرور الوقت على الرغم من التدريس الابتدائي          المكثف وعلى الرغم من أن أداء هؤلاء الطلاب يتقدم قليلا إلا أن تحصيلهم يظل دون </a:t>
            </a:r>
          </a:p>
          <a:p>
            <a:pPr marL="342900" marR="0" lvl="0" indent="-342900" algn="r" defTabSz="914400" rtl="0" eaLnBrk="0" fontAlgn="base" latinLnBrk="0" hangingPunct="0">
              <a:lnSpc>
                <a:spcPct val="100000"/>
              </a:lnSpc>
              <a:spcBef>
                <a:spcPct val="0"/>
              </a:spcBef>
              <a:spcAft>
                <a:spcPct val="0"/>
              </a:spcAft>
              <a:buClrTx/>
              <a:buSzTx/>
              <a:buFont typeface="AIGDT"/>
              <a:buChar char=" "/>
              <a:tabLst/>
            </a:pPr>
            <a:r>
              <a:rPr lang="ar-SA" sz="2400" dirty="0" smtClean="0">
                <a:solidFill>
                  <a:schemeClr val="tx1">
                    <a:lumMod val="50000"/>
                  </a:schemeClr>
                </a:solidFill>
                <a:latin typeface="AIGDT" pitchFamily="2" charset="2"/>
                <a:ea typeface="Calibri" pitchFamily="34" charset="0"/>
              </a:rPr>
              <a:t>    ا</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لمستوى المتوقع بالنسبة لسنهم</a:t>
            </a:r>
            <a:endParaRPr kumimoji="0" lang="ar-SA" sz="1800" b="0" i="0" u="none" strike="noStrike" cap="none" normalizeH="0" baseline="0" dirty="0" smtClean="0">
              <a:ln>
                <a:noFill/>
              </a:ln>
              <a:solidFill>
                <a:schemeClr val="tx1">
                  <a:lumMod val="50000"/>
                </a:schemeClr>
              </a:solidFill>
              <a:effectLst/>
              <a:latin typeface="Arial" pitchFamily="34" charset="0"/>
            </a:endParaRPr>
          </a:p>
        </p:txBody>
      </p:sp>
    </p:spTree>
    <p:extLst>
      <p:ext uri="{BB962C8B-B14F-4D97-AF65-F5344CB8AC3E}">
        <p14:creationId xmlns:p14="http://schemas.microsoft.com/office/powerpoint/2010/main" val="80027113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0" y="657999"/>
            <a:ext cx="9144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rPr>
              <a:t>القـــــراءة </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يكمن الهدف الأساسي من عملية القراءة في الحصول على المعنى والمعرفة.</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تعتمد بعض استراتجيات تدريس القراءة لذوي صعوبات التعلم على تعدد الحواس في نهجها</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ومن هذه </a:t>
            </a:r>
            <a:r>
              <a:rPr kumimoji="0" lang="ar-SA" sz="2400" b="0" i="0" u="none" strike="noStrike" cap="none" normalizeH="0" baseline="0" dirty="0" err="1" smtClean="0">
                <a:ln>
                  <a:noFill/>
                </a:ln>
                <a:solidFill>
                  <a:schemeClr val="tx1">
                    <a:lumMod val="50000"/>
                  </a:schemeClr>
                </a:solidFill>
                <a:effectLst/>
                <a:latin typeface="AIGDT" pitchFamily="2" charset="2"/>
                <a:ea typeface="Calibri" pitchFamily="34" charset="0"/>
              </a:rPr>
              <a:t>الاستراتجيات</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a:t>
            </a:r>
            <a:r>
              <a:rPr kumimoji="0" lang="en-US" sz="2400" b="0" i="0" u="none" strike="noStrike" cap="none" normalizeH="0" baseline="0" dirty="0" smtClean="0">
                <a:ln>
                  <a:noFill/>
                </a:ln>
                <a:solidFill>
                  <a:schemeClr val="tx1"/>
                </a:solidFill>
                <a:effectLst/>
                <a:latin typeface="Arial" pitchFamily="34" charset="0"/>
              </a:rPr>
              <a:t> </a:t>
            </a:r>
          </a:p>
        </p:txBody>
      </p:sp>
      <p:sp>
        <p:nvSpPr>
          <p:cNvPr id="55298" name="Rectangle 2"/>
          <p:cNvSpPr>
            <a:spLocks noChangeArrowheads="1"/>
          </p:cNvSpPr>
          <p:nvPr/>
        </p:nvSpPr>
        <p:spPr bwMode="auto">
          <a:xfrm>
            <a:off x="-684584" y="2604792"/>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Gigi" pitchFamily="82" charset="0"/>
                <a:ea typeface="Calibri" pitchFamily="34" charset="0"/>
              </a:rPr>
              <a:t>1)طريقة </a:t>
            </a:r>
            <a:r>
              <a:rPr lang="ar-SA" sz="2400" b="1" dirty="0" smtClean="0">
                <a:solidFill>
                  <a:schemeClr val="accent5">
                    <a:lumMod val="75000"/>
                  </a:schemeClr>
                </a:solidFill>
                <a:latin typeface="Gigi" pitchFamily="82" charset="0"/>
                <a:ea typeface="Calibri" pitchFamily="34" charset="0"/>
              </a:rPr>
              <a:t>ال</a:t>
            </a:r>
            <a:r>
              <a:rPr kumimoji="0" lang="ar-SA" sz="2400" b="1" i="0" u="none" strike="noStrike" cap="none" normalizeH="0" baseline="0" dirty="0" smtClean="0">
                <a:ln>
                  <a:noFill/>
                </a:ln>
                <a:solidFill>
                  <a:schemeClr val="accent5">
                    <a:lumMod val="75000"/>
                  </a:schemeClr>
                </a:solidFill>
                <a:effectLst/>
                <a:latin typeface="Gigi" pitchFamily="82" charset="0"/>
                <a:ea typeface="Calibri" pitchFamily="34" charset="0"/>
              </a:rPr>
              <a:t>كونين :</a:t>
            </a:r>
            <a:endParaRPr kumimoji="0" lang="en-US" sz="2400" b="0" i="0" u="none" strike="noStrike" cap="none" normalizeH="0" baseline="0" dirty="0" smtClean="0">
              <a:ln>
                <a:noFill/>
              </a:ln>
              <a:solidFill>
                <a:schemeClr val="accent5">
                  <a:lumMod val="75000"/>
                </a:schemeClr>
              </a:solidFill>
              <a:effectLst/>
              <a:latin typeface="Gigi" pitchFamily="82"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وتعتمد هذه الطريقة على تدريس الطلاب الكلمات وفقا لأصوات حروفها المفردة.</a:t>
            </a: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2)طريقة </a:t>
            </a:r>
            <a:r>
              <a:rPr kumimoji="0" lang="ar-SA" sz="2400" b="1" i="0" u="none" strike="noStrike" cap="none" normalizeH="0" baseline="0" dirty="0" err="1" smtClean="0">
                <a:ln>
                  <a:noFill/>
                </a:ln>
                <a:solidFill>
                  <a:schemeClr val="accent5">
                    <a:lumMod val="75000"/>
                  </a:schemeClr>
                </a:solidFill>
                <a:effectLst/>
                <a:latin typeface="AIGDT" pitchFamily="2" charset="2"/>
                <a:ea typeface="Calibri" pitchFamily="34" charset="0"/>
              </a:rPr>
              <a:t>فيرنالد</a:t>
            </a: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 : </a:t>
            </a:r>
          </a:p>
          <a:p>
            <a:pPr marL="0" marR="0" lvl="0" indent="0"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حيث تعتمد هذه الطريقة على تدريس الكلمة كوحدة متكاملة ليس وفقا لأصواتها المفردة </a:t>
            </a:r>
          </a:p>
          <a:p>
            <a:pPr marL="0" marR="0" lvl="0" indent="0"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وفي كلا الطريقتين يرى الطالب الكلمات على بطاقات خاصة تدريجيا ومن ثم ينطقها وينسخها</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cs typeface="Akhbar MT" pitchFamily="2" charset="-78"/>
              </a:rPr>
              <a:t>.</a:t>
            </a:r>
            <a:r>
              <a:rPr kumimoji="0" lang="en-US" sz="600" b="0" i="0" u="none" strike="noStrike" cap="none" normalizeH="0" baseline="0" dirty="0" smtClean="0">
                <a:ln>
                  <a:noFill/>
                </a:ln>
                <a:solidFill>
                  <a:schemeClr val="tx1">
                    <a:lumMod val="50000"/>
                  </a:schemeClr>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9488811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756592" y="1484784"/>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3)طريقة </a:t>
            </a:r>
            <a:r>
              <a:rPr kumimoji="0" lang="ar-SA" sz="2400" b="1" i="0" u="none" strike="noStrike" cap="none" normalizeH="0" baseline="0" dirty="0" err="1" smtClean="0">
                <a:ln>
                  <a:noFill/>
                </a:ln>
                <a:solidFill>
                  <a:schemeClr val="accent5">
                    <a:lumMod val="75000"/>
                  </a:schemeClr>
                </a:solidFill>
                <a:effectLst/>
                <a:latin typeface="AIGDT" pitchFamily="2" charset="2"/>
                <a:ea typeface="Calibri" pitchFamily="34" charset="0"/>
              </a:rPr>
              <a:t>جلينجهام</a:t>
            </a: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 -ستلمان:</a:t>
            </a:r>
            <a:endParaRPr kumimoji="0" lang="en-US" sz="2400" b="0" i="0" u="none" strike="noStrike" cap="none" normalizeH="0" baseline="0" dirty="0" smtClean="0">
              <a:ln>
                <a:noFill/>
              </a:ln>
              <a:solidFill>
                <a:schemeClr val="accent5">
                  <a:lumMod val="75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وتركز هذه الطريقة على الحروف وأصوات هذه الحروف وتستخدم التهجئة والكتابة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لتحسين اكتساب مهارة القراءة بحيث يتم تعلم كل حرف على حده باستخدام محفزات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بصرية وسمعية وحركية وذلك بأن يقرأ المدرس الكلمات التي تحتوي على الأصوات  المستهدفة وفي الوقت ذاته يشير الطالب إليها ومن ثم ينطقها حرفا حرف وبعد ذلك </a:t>
            </a:r>
            <a:endParaRPr kumimoji="0" lang="en-US" sz="2400" b="0" i="0" u="none" strike="noStrike" cap="none" normalizeH="0" baseline="0" dirty="0" smtClean="0">
              <a:ln>
                <a:noFill/>
              </a:ln>
              <a:solidFill>
                <a:schemeClr val="tx1">
                  <a:lumMod val="50000"/>
                </a:schemeClr>
              </a:solidFill>
              <a:effectLst/>
              <a:latin typeface="AIGDT" pitchFamily="2" charset="2"/>
              <a:ea typeface="Calibri"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يكتبها.</a:t>
            </a: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4)الطريقة المعتمدة على التأثير العصبي:</a:t>
            </a:r>
            <a:endParaRPr kumimoji="0" lang="en-US" sz="2400" b="0" i="0" u="none" strike="noStrike" cap="none" normalizeH="0" baseline="0" dirty="0" smtClean="0">
              <a:ln>
                <a:noFill/>
              </a:ln>
              <a:solidFill>
                <a:schemeClr val="accent5">
                  <a:lumMod val="75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وتعتمد هذه الطريقة على الجانب السمعي حيث يقرأ كلا من المدرس والطالب النص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معا بصوت عال ويكون صوت المدرس في البداية أعلى ومع ازدياد إتقان الطالب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للكلمات ينخفض صوت المدرس تدريجيا لصالح صوت الطالب .</a:t>
            </a:r>
            <a:endParaRPr kumimoji="0" lang="ar-SA" sz="2400" b="0" i="0" u="none" strike="noStrike" cap="none" normalizeH="0" baseline="0" dirty="0" smtClean="0">
              <a:ln>
                <a:noFill/>
              </a:ln>
              <a:solidFill>
                <a:schemeClr val="tx1">
                  <a:lumMod val="50000"/>
                </a:schemeClr>
              </a:solidFill>
              <a:effectLst/>
              <a:latin typeface="Arial" pitchFamily="34" charset="0"/>
            </a:endParaRPr>
          </a:p>
        </p:txBody>
      </p:sp>
    </p:spTree>
    <p:extLst>
      <p:ext uri="{BB962C8B-B14F-4D97-AF65-F5344CB8AC3E}">
        <p14:creationId xmlns:p14="http://schemas.microsoft.com/office/powerpoint/2010/main" val="173740007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684584" y="1077915"/>
            <a:ext cx="9144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rPr>
              <a:t>اللغة </a:t>
            </a:r>
            <a:r>
              <a:rPr kumimoji="0" lang="ar-SA" sz="3600" b="1" i="0" u="none" strike="noStrike" cap="none" normalizeH="0" baseline="0" dirty="0" err="1" smtClean="0">
                <a:ln>
                  <a:noFill/>
                </a:ln>
                <a:solidFill>
                  <a:schemeClr val="accent5">
                    <a:lumMod val="75000"/>
                  </a:schemeClr>
                </a:solidFill>
                <a:effectLst/>
                <a:latin typeface="AIGDT" pitchFamily="2" charset="2"/>
                <a:ea typeface="Calibri" pitchFamily="34" charset="0"/>
                <a:cs typeface="PT Bold Heading" pitchFamily="2" charset="-78"/>
              </a:rPr>
              <a:t>المكتوبة :</a:t>
            </a:r>
            <a:endPar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تعتبر مهارة اللغة المكتوبة من اصعب المهارات بالنسبة للطلاب ذوي صعوبات التعلم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حيث إنه يتوجب عليهم توظيف مهارات اخرى لرفد هذه المهارة مثل مهارة التهجئة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والاستماع والكلام والتفكير وفي الوقت ذاته يجمع الباحثون على استخدام النصوص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الأدبية المترابطة كوسيلة لتحسين الادب في اللغة المكتوبة.</a:t>
            </a:r>
            <a:endParaRPr kumimoji="0" lang="ar-SA" sz="2400" b="0" i="0" u="none" strike="noStrike" cap="none" normalizeH="0" baseline="0" dirty="0" smtClean="0">
              <a:ln>
                <a:noFill/>
              </a:ln>
              <a:solidFill>
                <a:schemeClr val="tx1">
                  <a:lumMod val="50000"/>
                </a:schemeClr>
              </a:solidFill>
              <a:effectLst/>
              <a:latin typeface="Arial" pitchFamily="34" charset="0"/>
            </a:endParaRPr>
          </a:p>
        </p:txBody>
      </p:sp>
    </p:spTree>
    <p:extLst>
      <p:ext uri="{BB962C8B-B14F-4D97-AF65-F5344CB8AC3E}">
        <p14:creationId xmlns:p14="http://schemas.microsoft.com/office/powerpoint/2010/main" val="166672228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801127" y="394212"/>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rPr>
              <a:t>التهجئة: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accent5">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وقد تعددت الأساليب في تعليم الطلاب </a:t>
            </a:r>
            <a:r>
              <a:rPr kumimoji="0" lang="ar-SA" sz="2400" b="0" i="0" u="none" strike="noStrike" cap="none" normalizeH="0" baseline="0" dirty="0" err="1" smtClean="0">
                <a:ln>
                  <a:noFill/>
                </a:ln>
                <a:solidFill>
                  <a:schemeClr val="tx1">
                    <a:lumMod val="50000"/>
                  </a:schemeClr>
                </a:solidFill>
                <a:effectLst/>
                <a:latin typeface="AIGDT" pitchFamily="2" charset="2"/>
                <a:ea typeface="Calibri" pitchFamily="34" charset="0"/>
              </a:rPr>
              <a:t>التهجئه</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ومن هذه </a:t>
            </a:r>
            <a:r>
              <a:rPr kumimoji="0" lang="ar-SA" sz="2400" b="0" i="0" u="none" strike="noStrike" cap="none" normalizeH="0" baseline="0" dirty="0" err="1" smtClean="0">
                <a:ln>
                  <a:noFill/>
                </a:ln>
                <a:solidFill>
                  <a:schemeClr val="tx1">
                    <a:lumMod val="50000"/>
                  </a:schemeClr>
                </a:solidFill>
                <a:effectLst/>
                <a:latin typeface="AIGDT" pitchFamily="2" charset="2"/>
                <a:ea typeface="Calibri" pitchFamily="34" charset="0"/>
              </a:rPr>
              <a:t>الأساليب:</a:t>
            </a:r>
            <a:endPar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1)طريقة ألكونين: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وهي طريقة فعالة في تعزيز اكتساب مهارة التهجئة وتعتمد هذه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الطريقة على مبدأ انطق </a:t>
            </a:r>
            <a:r>
              <a:rPr lang="ar-SA" sz="2400" dirty="0" smtClean="0">
                <a:solidFill>
                  <a:schemeClr val="tx1">
                    <a:lumMod val="50000"/>
                  </a:schemeClr>
                </a:solidFill>
                <a:latin typeface="AIGDT" pitchFamily="2" charset="2"/>
                <a:ea typeface="Calibri" pitchFamily="34" charset="0"/>
              </a:rPr>
              <a:t>(</a:t>
            </a:r>
            <a:r>
              <a:rPr kumimoji="0" lang="ar-SA" sz="2400" b="0" i="0" u="none" strike="noStrike" cap="none" normalizeH="0" baseline="0" dirty="0" err="1" smtClean="0">
                <a:ln>
                  <a:noFill/>
                </a:ln>
                <a:solidFill>
                  <a:schemeClr val="tx1">
                    <a:lumMod val="50000"/>
                  </a:schemeClr>
                </a:solidFill>
                <a:effectLst/>
                <a:latin typeface="AIGDT" pitchFamily="2" charset="2"/>
                <a:ea typeface="Calibri" pitchFamily="34" charset="0"/>
              </a:rPr>
              <a:t>الكلمه</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-حركها</a:t>
            </a:r>
            <a:r>
              <a:rPr lang="ar-SA" sz="2400" dirty="0" smtClean="0">
                <a:solidFill>
                  <a:schemeClr val="tx1">
                    <a:lumMod val="50000"/>
                  </a:schemeClr>
                </a:solidFill>
                <a:latin typeface="AIGDT" pitchFamily="2" charset="2"/>
                <a:ea typeface="Calibri" pitchFamily="34" charset="0"/>
              </a:rPr>
              <a:t>) .</a:t>
            </a: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accent5">
                  <a:lumMod val="75000"/>
                </a:schemeClr>
              </a:solidFill>
              <a:effectLst/>
              <a:latin typeface="AIGDT" pitchFamily="2" charset="2"/>
              <a:ea typeface="Calibri"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2)الطريقة التي تعتمد مبدأ البحث عن الأخطاء:</a:t>
            </a:r>
            <a:endParaRPr kumimoji="0" lang="en-US" sz="2400" b="0" i="0" u="none" strike="noStrike" cap="none" normalizeH="0" baseline="0" dirty="0" smtClean="0">
              <a:ln>
                <a:noFill/>
              </a:ln>
              <a:solidFill>
                <a:schemeClr val="accent5">
                  <a:lumMod val="75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من قبل الطالب نفسه وتفيد هذه الطريقه الطلبة اليافعين الذين يعانون من مشكله تذكر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تهجئة الكلمات</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غير المنتظمة.</a:t>
            </a: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3) طريقة </a:t>
            </a:r>
            <a:r>
              <a:rPr kumimoji="0" lang="ar-SA" sz="2400" b="1" i="0" u="none" strike="noStrike" cap="none" normalizeH="0" baseline="0" dirty="0" err="1" smtClean="0">
                <a:ln>
                  <a:noFill/>
                </a:ln>
                <a:solidFill>
                  <a:schemeClr val="accent5">
                    <a:lumMod val="75000"/>
                  </a:schemeClr>
                </a:solidFill>
                <a:effectLst/>
                <a:latin typeface="AIGDT" pitchFamily="2" charset="2"/>
                <a:ea typeface="Calibri" pitchFamily="34" charset="0"/>
              </a:rPr>
              <a:t>فيرنالد</a:t>
            </a: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وتعتمد هذه الطريقة لتعلم التهجئة على استخدام الطلاب جميع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حواسهم مثل النظر والنطق والمتابعة الحسية والكتابة وتركز هذه الطريقة على مبدأ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كتابة الكلمة من الذاكرة كما وتقدم هذه الطريقة الفائدة للطلبة في المعالجة البصرية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القوية بسبب التركيز على الكلمة ككل متكامل</a:t>
            </a:r>
            <a:r>
              <a:rPr kumimoji="0" lang="ar-SA" sz="2400" b="0" i="0" u="none" strike="noStrike" cap="none" normalizeH="0" baseline="0" dirty="0" smtClean="0">
                <a:ln>
                  <a:noFill/>
                </a:ln>
                <a:solidFill>
                  <a:schemeClr val="tx1"/>
                </a:solidFill>
                <a:effectLst/>
                <a:latin typeface="AIGDT" pitchFamily="2" charset="2"/>
                <a:ea typeface="Calibri" pitchFamily="34" charset="0"/>
                <a:cs typeface="Akhbar MT" pitchFamily="2" charset="-78"/>
              </a:rPr>
              <a:t>.</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2481187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228578" y="1268760"/>
            <a:ext cx="86106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4)</a:t>
            </a:r>
            <a:r>
              <a:rPr kumimoji="0" lang="ar-SA" sz="2400" b="1" i="0" u="none" strike="noStrike" cap="none" normalizeH="0" baseline="0" dirty="0" err="1" smtClean="0">
                <a:ln>
                  <a:noFill/>
                </a:ln>
                <a:solidFill>
                  <a:schemeClr val="accent5">
                    <a:lumMod val="75000"/>
                  </a:schemeClr>
                </a:solidFill>
                <a:effectLst/>
                <a:latin typeface="AIGDT" pitchFamily="2" charset="2"/>
                <a:ea typeface="Calibri" pitchFamily="34" charset="0"/>
              </a:rPr>
              <a:t>جلينجهام</a:t>
            </a: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 -ستلمان:</a:t>
            </a:r>
            <a:endParaRPr kumimoji="0" lang="en-US" sz="2400" b="0" i="0" u="none" strike="noStrike" cap="none" normalizeH="0" baseline="0" dirty="0" smtClean="0">
              <a:ln>
                <a:noFill/>
              </a:ln>
              <a:solidFill>
                <a:schemeClr val="accent5">
                  <a:lumMod val="75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وتستخدم هذه الطريقة التهجئة الشفوية والمكتوبة لتعلم القراءة كما وتعتمد هذه الطريقة على الاستماع للكلمة وهي لتعليم القراءة وكما تعتمد هذه الطريقة على الاستماع للكلمة وهي تنطق ببطء شديد ومن ثم الاصوات مرتبة حسب نطقها الاول فالثاني فالثالث ..الخ </a:t>
            </a: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وتفيد هذه الطريقة الطلبة الذين  تكمن قوتهم في تحليل وترتيب أصوات الحروف في الكلمات.</a:t>
            </a: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5)الاتجاه اللغوي:</a:t>
            </a:r>
            <a:endParaRPr kumimoji="0" lang="en-US" sz="2400" b="0" i="0" u="none" strike="noStrike" cap="none" normalizeH="0" baseline="0" dirty="0" smtClean="0">
              <a:ln>
                <a:noFill/>
              </a:ln>
              <a:solidFill>
                <a:schemeClr val="accent5">
                  <a:lumMod val="75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حيث يعتمد هذا الاتجاه على تدريس تهجئة الكلمات على شكل مجموعات ومن ثم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تصنيف وحدات المقاطع بطريقة منظمه وتفيد هذه الطريقه الطفل في تعميم معرفته الى كلمات اخرى تشترك في المجموعه نفسها من حيث النسق النحوي او من حيث المعنى.</a:t>
            </a:r>
            <a:endParaRPr kumimoji="0" lang="ar-SA" sz="2400" b="0" i="0" u="none" strike="noStrike" cap="none" normalizeH="0" baseline="0" dirty="0" smtClean="0">
              <a:ln>
                <a:noFill/>
              </a:ln>
              <a:solidFill>
                <a:schemeClr val="tx1">
                  <a:lumMod val="50000"/>
                </a:schemeClr>
              </a:solidFill>
              <a:effectLst/>
              <a:latin typeface="Arial" pitchFamily="34" charset="0"/>
            </a:endParaRPr>
          </a:p>
        </p:txBody>
      </p:sp>
    </p:spTree>
    <p:extLst>
      <p:ext uri="{BB962C8B-B14F-4D97-AF65-F5344CB8AC3E}">
        <p14:creationId xmlns:p14="http://schemas.microsoft.com/office/powerpoint/2010/main" val="116263210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180528" y="498159"/>
            <a:ext cx="883920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rPr>
              <a:t>تدريس مادة المحتوى </a:t>
            </a:r>
            <a:r>
              <a:rPr kumimoji="0" lang="ar-SA" sz="3600" b="1" i="0" u="none" strike="noStrike" cap="none" normalizeH="0" baseline="0" dirty="0" err="1" smtClean="0">
                <a:ln>
                  <a:noFill/>
                </a:ln>
                <a:solidFill>
                  <a:schemeClr val="accent5">
                    <a:lumMod val="75000"/>
                  </a:schemeClr>
                </a:solidFill>
                <a:effectLst/>
                <a:latin typeface="AIGDT" pitchFamily="2" charset="2"/>
                <a:ea typeface="Calibri" pitchFamily="34" charset="0"/>
                <a:cs typeface="PT Bold Heading" pitchFamily="2" charset="-78"/>
              </a:rPr>
              <a:t>والاستيعاب </a:t>
            </a:r>
            <a:r>
              <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rPr>
              <a:t>(الفهم</a:t>
            </a:r>
            <a:r>
              <a:rPr kumimoji="0" lang="ar-SA" sz="3600" b="1" i="0" u="none" strike="noStrike" cap="none" normalizeH="0" baseline="0" dirty="0" err="1" smtClean="0">
                <a:ln>
                  <a:noFill/>
                </a:ln>
                <a:solidFill>
                  <a:schemeClr val="accent5">
                    <a:lumMod val="75000"/>
                  </a:schemeClr>
                </a:solidFill>
                <a:effectLst/>
                <a:latin typeface="AIGDT" pitchFamily="2" charset="2"/>
                <a:ea typeface="Calibri" pitchFamily="34" charset="0"/>
                <a:cs typeface="PT Bold Heading" pitchFamily="2" charset="-78"/>
              </a:rPr>
              <a:t>)</a:t>
            </a:r>
            <a:r>
              <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rPr>
              <a:t>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err="1" smtClean="0">
                <a:ln>
                  <a:noFill/>
                </a:ln>
                <a:solidFill>
                  <a:schemeClr val="accent5">
                    <a:lumMod val="75000"/>
                  </a:schemeClr>
                </a:solidFill>
                <a:effectLst/>
                <a:latin typeface="AIGDT" pitchFamily="2" charset="2"/>
                <a:ea typeface="Calibri" pitchFamily="34" charset="0"/>
                <a:cs typeface="PT Bold Heading" pitchFamily="2" charset="-78"/>
              </a:rPr>
              <a:t>القرائي:</a:t>
            </a:r>
            <a:endPar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3600" b="1" i="0" u="none" strike="noStrike" cap="none" normalizeH="0" baseline="0" dirty="0" smtClean="0">
              <a:ln>
                <a:noFill/>
              </a:ln>
              <a:solidFill>
                <a:schemeClr val="accent5">
                  <a:lumMod val="75000"/>
                </a:schemeClr>
              </a:solidFill>
              <a:effectLst/>
              <a:latin typeface="AIGDT" pitchFamily="2" charset="2"/>
              <a:ea typeface="Calibri" pitchFamily="34" charset="0"/>
              <a:cs typeface="PT Bold Heading"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dirty="0" smtClean="0">
              <a:ln>
                <a:noFill/>
              </a:ln>
              <a:solidFill>
                <a:schemeClr val="accent5">
                  <a:lumMod val="75000"/>
                </a:schemeClr>
              </a:solidFill>
              <a:effectLst/>
              <a:latin typeface="Arial" pitchFamily="34" charset="0"/>
              <a:cs typeface="Arial" pitchFamily="34" charset="0"/>
            </a:endParaRPr>
          </a:p>
          <a:p>
            <a:pPr marL="342900" marR="0" lvl="0" indent="-342900" algn="r" defTabSz="914400" rtl="0" eaLnBrk="0" fontAlgn="base" latinLnBrk="0" hangingPunct="0">
              <a:lnSpc>
                <a:spcPct val="100000"/>
              </a:lnSpc>
              <a:spcBef>
                <a:spcPct val="0"/>
              </a:spcBef>
              <a:spcAft>
                <a:spcPct val="0"/>
              </a:spcAft>
              <a:buClrTx/>
              <a:buSzTx/>
              <a:buFont typeface="AIGDT"/>
              <a:buChar char=" "/>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وتكمن الطريقة الفاعلة في تدريس هؤلاء الطلبة للفهم القرائي في تفعيل دور الخلفية        المعرفية للطالب في النص الذي يقرأه بحيث يربط المعرفة الجديدة بمعرفته السابقة     مما</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يسهل عليه فهمها وحفظها وتضم عملية تنشيط الخلفية</a:t>
            </a:r>
            <a:r>
              <a:rPr kumimoji="0" lang="ar-SA" sz="2400" b="0" i="0" u="none" strike="noStrike" cap="none" normalizeH="0" dirty="0" smtClean="0">
                <a:ln>
                  <a:noFill/>
                </a:ln>
                <a:solidFill>
                  <a:schemeClr val="tx1">
                    <a:lumMod val="50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المعرفية خطوات             ضرورية وهي:</a:t>
            </a:r>
            <a:endParaRPr kumimoji="0" lang="en-US" sz="2400" b="0" i="0" u="none" strike="noStrike" cap="none" normalizeH="0" baseline="0" dirty="0" smtClean="0">
              <a:ln>
                <a:noFill/>
              </a:ln>
              <a:solidFill>
                <a:schemeClr val="tx1">
                  <a:lumMod val="50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   الخطوة الاولى - العصف الذهني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حيث يختار المدرس كلمة او عبارة من النص ويطلب من التلاميذ ذكر كلمات               أو عبارات اخرى ترتبط بتلك التي ذكرها لهم وبعد ذلك تتم مناقشة هذه الكلمات              وتصنيفها ثم يقرأ الطلاب النص</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cs typeface="Akhbar MT" pitchFamily="2" charset="-78"/>
              </a:rPr>
              <a:t>.</a:t>
            </a:r>
            <a:endParaRPr kumimoji="0" lang="en-US" sz="600" b="0" i="0" u="none" strike="noStrike" cap="none" normalizeH="0" baseline="0" dirty="0" smtClean="0">
              <a:ln>
                <a:noFill/>
              </a:ln>
              <a:solidFill>
                <a:schemeClr val="tx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349340125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576340" y="2843312"/>
            <a:ext cx="770720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الخطوة الثالثة - التصنيف الذهني للخبرات:</a:t>
            </a:r>
            <a:endParaRPr kumimoji="0" lang="en-US" sz="2400" b="1" i="0" u="none" strike="noStrike" cap="none" normalizeH="0" baseline="0" dirty="0" smtClean="0">
              <a:ln>
                <a:noFill/>
              </a:ln>
              <a:solidFill>
                <a:schemeClr val="accent5">
                  <a:lumMod val="75000"/>
                </a:schemeClr>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حيث تشجع هذه الاستراتيجية الطلاب على مناقشة أمر ما قاموا به سابقا ويرتبط مع حدث </a:t>
            </a:r>
            <a:r>
              <a:rPr kumimoji="0" lang="ar-SA" sz="2400" b="0" i="0" u="none" strike="noStrike" cap="none" normalizeH="0" baseline="0" dirty="0" err="1" smtClean="0">
                <a:ln>
                  <a:noFill/>
                </a:ln>
                <a:solidFill>
                  <a:schemeClr val="tx1">
                    <a:lumMod val="50000"/>
                  </a:schemeClr>
                </a:solidFill>
                <a:effectLst/>
                <a:latin typeface="AIGDT" pitchFamily="2" charset="2"/>
                <a:ea typeface="Calibri" pitchFamily="34" charset="0"/>
              </a:rPr>
              <a:t>سيقرأون</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 عنه في النص محاولة للتنبؤ بالأحداث اللاحقة في النص</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cs typeface="Akhbar MT" pitchFamily="2" charset="-78"/>
              </a:rPr>
              <a:t>.</a:t>
            </a:r>
            <a:endParaRPr kumimoji="0" lang="ar-SA" sz="1800" b="0" i="0" u="none" strike="noStrike" cap="none" normalizeH="0" baseline="0" dirty="0" smtClean="0">
              <a:ln>
                <a:noFill/>
              </a:ln>
              <a:solidFill>
                <a:schemeClr val="tx1">
                  <a:lumMod val="50000"/>
                </a:schemeClr>
              </a:solidFill>
              <a:effectLst/>
              <a:latin typeface="Arial" pitchFamily="34" charset="0"/>
              <a:cs typeface="Arial" pitchFamily="34" charset="0"/>
            </a:endParaRPr>
          </a:p>
        </p:txBody>
      </p:sp>
      <p:sp>
        <p:nvSpPr>
          <p:cNvPr id="5" name="مستطيل 4"/>
          <p:cNvSpPr/>
          <p:nvPr/>
        </p:nvSpPr>
        <p:spPr>
          <a:xfrm>
            <a:off x="467544" y="1371600"/>
            <a:ext cx="7924800" cy="1200329"/>
          </a:xfrm>
          <a:prstGeom prst="rect">
            <a:avLst/>
          </a:prstGeom>
        </p:spPr>
        <p:txBody>
          <a:bodyPr wrap="square">
            <a:spAutoFit/>
          </a:bodyPr>
          <a:lstStyle/>
          <a:p>
            <a:pPr lvl="0" rtl="0" eaLnBrk="0" fontAlgn="base" hangingPunct="0">
              <a:spcBef>
                <a:spcPct val="0"/>
              </a:spcBef>
              <a:spcAft>
                <a:spcPct val="0"/>
              </a:spcAft>
            </a:pPr>
            <a:r>
              <a:rPr kumimoji="0" lang="ar-SA" sz="2400" b="1" i="0" u="none" strike="noStrike" cap="none" normalizeH="0" baseline="0" dirty="0" smtClean="0">
                <a:ln>
                  <a:noFill/>
                </a:ln>
                <a:solidFill>
                  <a:schemeClr val="accent5">
                    <a:lumMod val="75000"/>
                  </a:schemeClr>
                </a:solidFill>
                <a:effectLst/>
                <a:latin typeface="AIGDT" pitchFamily="2" charset="2"/>
                <a:ea typeface="Calibri" pitchFamily="34" charset="0"/>
              </a:rPr>
              <a:t>الخطوة الثانية - إعداد ما قبل القراءة</a:t>
            </a:r>
            <a:r>
              <a:rPr kumimoji="0" lang="ar-SA" sz="2400" b="0" i="0" u="none" strike="noStrike" cap="none" normalizeH="0" baseline="0" dirty="0" smtClean="0">
                <a:ln>
                  <a:noFill/>
                </a:ln>
                <a:solidFill>
                  <a:schemeClr val="accent5">
                    <a:lumMod val="75000"/>
                  </a:schemeClr>
                </a:solidFill>
                <a:effectLst/>
                <a:latin typeface="AIGDT" pitchFamily="2" charset="2"/>
                <a:ea typeface="Calibri" pitchFamily="34" charset="0"/>
              </a:rPr>
              <a:t>: </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rPr>
              <a:t>توسع هذه الخطوة مجالات العصف الذهني عن طريق طرح اسئلة على الطلبة لتوضيح سبب اختيارهم للكلمات أو العبارات ذات الصلة مما يوسع افقهم</a:t>
            </a:r>
            <a:r>
              <a:rPr kumimoji="0" lang="ar-SA" sz="2400" b="0" i="0" u="none" strike="noStrike" cap="none" normalizeH="0" baseline="0" dirty="0" smtClean="0">
                <a:ln>
                  <a:noFill/>
                </a:ln>
                <a:solidFill>
                  <a:schemeClr val="tx1">
                    <a:lumMod val="50000"/>
                  </a:schemeClr>
                </a:solidFill>
                <a:effectLst/>
                <a:latin typeface="AIGDT" pitchFamily="2" charset="2"/>
                <a:ea typeface="Calibri" pitchFamily="34" charset="0"/>
                <a:cs typeface="Akhbar MT" pitchFamily="2" charset="-78"/>
              </a:rPr>
              <a:t>.</a:t>
            </a:r>
            <a:endParaRPr kumimoji="0" lang="ar-SA" sz="2400" b="0" i="0" u="none" strike="noStrike" cap="none" normalizeH="0" baseline="0" dirty="0" smtClean="0">
              <a:ln>
                <a:noFill/>
              </a:ln>
              <a:solidFill>
                <a:schemeClr val="tx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5839746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620688"/>
            <a:ext cx="7128792" cy="5632311"/>
          </a:xfrm>
          <a:prstGeom prst="rect">
            <a:avLst/>
          </a:prstGeom>
          <a:noFill/>
        </p:spPr>
        <p:txBody>
          <a:bodyPr wrap="square" rtlCol="1">
            <a:spAutoFit/>
          </a:bodyPr>
          <a:lstStyle/>
          <a:p>
            <a:r>
              <a:rPr lang="ar-SA" sz="2400" b="1" dirty="0" smtClean="0">
                <a:solidFill>
                  <a:schemeClr val="accent3">
                    <a:lumMod val="75000"/>
                  </a:schemeClr>
                </a:solidFill>
              </a:rPr>
              <a:t>ج) المرحلة المتوسطة والثانوية :</a:t>
            </a:r>
          </a:p>
          <a:p>
            <a:pPr marL="342900" indent="-342900">
              <a:buFont typeface="Arial" pitchFamily="34" charset="0"/>
              <a:buChar char="•"/>
            </a:pPr>
            <a:r>
              <a:rPr lang="ar-SA" sz="2400" dirty="0"/>
              <a:t> </a:t>
            </a:r>
            <a:r>
              <a:rPr lang="ar-SA" sz="2400" dirty="0" smtClean="0"/>
              <a:t>يصبح الطلاب اكثر استقلالية في دراستهم كما ان التوقعات الجيدة تزداد مع كل سنة .</a:t>
            </a:r>
          </a:p>
          <a:p>
            <a:pPr marL="342900" indent="-342900">
              <a:buFont typeface="Arial" pitchFamily="34" charset="0"/>
              <a:buChar char="•"/>
            </a:pPr>
            <a:r>
              <a:rPr lang="ar-SA" sz="2400" dirty="0" smtClean="0"/>
              <a:t>تزداد مرحلة القراءة والاستيعاب والاستراتيجيات التعليمية والبحث ,كما يتحسن خط الطالب وتهجئته ويصبح التعليم أكثر مباشرة وتتطلب الواجبات وقتاً طويلاً من التنظيم والتخطيط .</a:t>
            </a:r>
          </a:p>
          <a:p>
            <a:pPr marL="342900" indent="-342900">
              <a:buFont typeface="Arial" pitchFamily="34" charset="0"/>
              <a:buChar char="•"/>
            </a:pPr>
            <a:r>
              <a:rPr lang="ar-SA" sz="2400" dirty="0" smtClean="0"/>
              <a:t>صعوبات التعلم لديهم يكون لها مساوئ كبيرة في القراءة والفهم والتهجئة.... الخ .</a:t>
            </a:r>
          </a:p>
          <a:p>
            <a:pPr marL="342900" indent="-342900">
              <a:buFont typeface="Arial" pitchFamily="34" charset="0"/>
              <a:buChar char="•"/>
            </a:pPr>
            <a:r>
              <a:rPr lang="ar-SA" sz="2400" dirty="0" smtClean="0"/>
              <a:t>يجب أن يركز التعليم في سن الرابعة عشر والسادسة عشر على تعليم الطلاب كيفية التعايش والتأقلم مع وجود العجز والصعوبات أكثر من التركيز على العجز نفسه والسبب في ذلك أن حالات العجز هذه يستمر وجودها حتى في مرحلة البلوغ .</a:t>
            </a:r>
          </a:p>
          <a:p>
            <a:pPr marL="342900" indent="-342900">
              <a:buFont typeface="Arial" pitchFamily="34" charset="0"/>
              <a:buChar char="•"/>
            </a:pPr>
            <a:r>
              <a:rPr lang="ar-SA" sz="2400" dirty="0" smtClean="0"/>
              <a:t>يعانون في هذه المرحلة من مشكلات نتيجة التغيرات الجسمية والانفعالية لذلك يصبح تفريد التعليم لديهم أكثر صعوبة من المرحلة السابقة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10185" y="1484784"/>
            <a:ext cx="7209168" cy="3046988"/>
          </a:xfrm>
          <a:prstGeom prst="rect">
            <a:avLst/>
          </a:prstGeom>
          <a:noFill/>
        </p:spPr>
        <p:txBody>
          <a:bodyPr wrap="square" rtlCol="1">
            <a:spAutoFit/>
          </a:bodyPr>
          <a:lstStyle/>
          <a:p>
            <a:r>
              <a:rPr lang="ar-SA" sz="2400" b="1" u="sng" dirty="0" smtClean="0">
                <a:solidFill>
                  <a:srgbClr val="FF0000"/>
                </a:solidFill>
              </a:rPr>
              <a:t>المفاهيم الاساسية لتعريف صعوبات التعلم :</a:t>
            </a:r>
          </a:p>
          <a:p>
            <a:pPr marL="342900" indent="-342900">
              <a:buFont typeface="Wingdings" pitchFamily="2" charset="2"/>
              <a:buChar char="ü"/>
            </a:pPr>
            <a:r>
              <a:rPr lang="ar-SA" sz="2400" dirty="0" smtClean="0"/>
              <a:t>اضطرابات في العمليات النفسية .</a:t>
            </a:r>
          </a:p>
          <a:p>
            <a:pPr marL="342900" indent="-342900">
              <a:buFont typeface="Wingdings" pitchFamily="2" charset="2"/>
              <a:buChar char="ü"/>
            </a:pPr>
            <a:r>
              <a:rPr lang="ar-SA" sz="2400" dirty="0" smtClean="0"/>
              <a:t>هناك سبع مجالات قد يظهر فيها انخفاض الاداء .</a:t>
            </a:r>
          </a:p>
          <a:p>
            <a:pPr marL="342900" indent="-342900">
              <a:buFont typeface="Wingdings" pitchFamily="2" charset="2"/>
              <a:buChar char="ü"/>
            </a:pPr>
            <a:r>
              <a:rPr lang="ar-SA" sz="2400" dirty="0" smtClean="0"/>
              <a:t>مصطلح صعوبات التعلم مظلة لجميع المصطلحات السابقة.</a:t>
            </a:r>
          </a:p>
          <a:p>
            <a:pPr marL="342900" indent="-342900">
              <a:buFont typeface="Wingdings" pitchFamily="2" charset="2"/>
              <a:buChar char="ü"/>
            </a:pPr>
            <a:r>
              <a:rPr lang="ar-SA" sz="2400" dirty="0" smtClean="0"/>
              <a:t>المشكلة لا تكون ناجمة عن حالة من حالات الاعاقة الاخرى .</a:t>
            </a:r>
          </a:p>
          <a:p>
            <a:pPr marL="342900" indent="-342900">
              <a:buFont typeface="Wingdings" pitchFamily="2" charset="2"/>
              <a:buChar char="ü"/>
            </a:pPr>
            <a:r>
              <a:rPr lang="ar-SA" sz="2400" dirty="0" smtClean="0"/>
              <a:t>تختلف مشكلة الصعوبات عن المشكلات الناجمة عن حرمان بيئي , ثقافي او اقتصادي.</a:t>
            </a:r>
          </a:p>
          <a:p>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59832" y="1268760"/>
            <a:ext cx="4968552" cy="369332"/>
          </a:xfrm>
          <a:prstGeom prst="rect">
            <a:avLst/>
          </a:prstGeom>
          <a:noFill/>
        </p:spPr>
        <p:txBody>
          <a:bodyPr wrap="square" rtlCol="1">
            <a:spAutoFit/>
          </a:bodyPr>
          <a:lstStyle/>
          <a:p>
            <a:endParaRPr lang="ar-SA"/>
          </a:p>
        </p:txBody>
      </p:sp>
      <p:sp>
        <p:nvSpPr>
          <p:cNvPr id="2" name="مربع نص 1"/>
          <p:cNvSpPr txBox="1"/>
          <p:nvPr/>
        </p:nvSpPr>
        <p:spPr>
          <a:xfrm>
            <a:off x="899592" y="476672"/>
            <a:ext cx="6696744" cy="5816977"/>
          </a:xfrm>
          <a:prstGeom prst="rect">
            <a:avLst/>
          </a:prstGeom>
          <a:noFill/>
        </p:spPr>
        <p:txBody>
          <a:bodyPr wrap="square" rtlCol="1">
            <a:spAutoFit/>
          </a:bodyPr>
          <a:lstStyle/>
          <a:p>
            <a:pPr algn="ctr"/>
            <a:r>
              <a:rPr lang="ar-SA" sz="2400" b="1" u="sng" dirty="0" smtClean="0">
                <a:solidFill>
                  <a:schemeClr val="bg2">
                    <a:lumMod val="50000"/>
                  </a:schemeClr>
                </a:solidFill>
              </a:rPr>
              <a:t>التخطيط للتدخلات التربوية </a:t>
            </a:r>
          </a:p>
          <a:p>
            <a:pPr algn="ctr"/>
            <a:endParaRPr lang="ar-SA" sz="2400" dirty="0" smtClean="0"/>
          </a:p>
          <a:p>
            <a:pPr marL="342900" indent="-342900">
              <a:buFont typeface="Arial" pitchFamily="34" charset="0"/>
              <a:buChar char="•"/>
            </a:pPr>
            <a:r>
              <a:rPr lang="ar-SA" sz="2400" dirty="0" smtClean="0"/>
              <a:t>يشتمل التخطيط للتدخلات التربوية على التخطيط للتعليم الفردي , وتكييف التعليم حسب الصعوبة, واستخدام الاسلوب المناسب لكل طالب , وتنسيق العمل بين العاملين المختصين , وتقرير أي خدمات التربية الخاصة أنسب لكل طالب .</a:t>
            </a:r>
          </a:p>
          <a:p>
            <a:pPr marL="342900" indent="-342900">
              <a:buFont typeface="Arial" pitchFamily="34" charset="0"/>
              <a:buChar char="•"/>
            </a:pPr>
            <a:r>
              <a:rPr lang="ar-SA" sz="2400" dirty="0" smtClean="0"/>
              <a:t>ومن أجل تحديد أنسب الاهداف التعليمية والاستراتيجيات والبيئات للطالب ينبغي أن تتوافق المعلومات </a:t>
            </a:r>
            <a:r>
              <a:rPr lang="ar-SA" sz="2400" dirty="0" err="1" smtClean="0"/>
              <a:t>المستقاة</a:t>
            </a:r>
            <a:r>
              <a:rPr lang="ar-SA" sz="2400" dirty="0" smtClean="0"/>
              <a:t> من عملية التقييم مع المنهاج الدراسي , وإجراء أي تعديلات منهجية محتملة , بالإضافة إلى اعداد المواد والاستراتيجيات التدريسية , والنماذج التعليمية , والمصادر البشرية , والبيئات التدريسية .</a:t>
            </a:r>
          </a:p>
          <a:p>
            <a:pPr marL="342900" indent="-342900">
              <a:buFont typeface="Arial" pitchFamily="34" charset="0"/>
              <a:buChar char="•"/>
            </a:pPr>
            <a:r>
              <a:rPr lang="ar-SA" sz="2400" dirty="0" smtClean="0"/>
              <a:t>بسبب عدم تجانس طلاب صعوبات التعلم فإن التخطيط للتدخلات العلاجية تتوافق مع قدرات واساليب كل حالة على حدا بمعنى ان الاجراءات ستكون على المستوى الفردي.</a:t>
            </a:r>
          </a:p>
          <a:p>
            <a:endParaRPr lang="ar-SA" dirty="0" smtClean="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59632" y="474373"/>
            <a:ext cx="6552728" cy="5262979"/>
          </a:xfrm>
          <a:prstGeom prst="rect">
            <a:avLst/>
          </a:prstGeom>
          <a:noFill/>
        </p:spPr>
        <p:txBody>
          <a:bodyPr wrap="square" rtlCol="1">
            <a:spAutoFit/>
          </a:bodyPr>
          <a:lstStyle/>
          <a:p>
            <a:pPr marL="342900" indent="-342900">
              <a:buFont typeface="Arial" pitchFamily="34" charset="0"/>
              <a:buChar char="•"/>
            </a:pPr>
            <a:r>
              <a:rPr lang="ar-SA" sz="2400" b="1" dirty="0" smtClean="0"/>
              <a:t>إجراءات التحويل </a:t>
            </a:r>
          </a:p>
          <a:p>
            <a:pPr marL="342900" indent="-342900">
              <a:buFont typeface="Arial" pitchFamily="34" charset="0"/>
              <a:buChar char="•"/>
            </a:pPr>
            <a:r>
              <a:rPr lang="ar-SA" sz="2400" b="1" dirty="0" smtClean="0"/>
              <a:t>التدخل قبل التحويل</a:t>
            </a:r>
          </a:p>
          <a:p>
            <a:pPr marL="342900" indent="-342900">
              <a:buFont typeface="Arial" pitchFamily="34" charset="0"/>
              <a:buChar char="•"/>
            </a:pPr>
            <a:r>
              <a:rPr lang="ar-SA" sz="2400" b="1" dirty="0" smtClean="0"/>
              <a:t>المسح</a:t>
            </a:r>
          </a:p>
          <a:p>
            <a:r>
              <a:rPr lang="ar-SA" sz="2400" b="1" u="sng" dirty="0" smtClean="0">
                <a:solidFill>
                  <a:schemeClr val="bg2">
                    <a:lumMod val="50000"/>
                  </a:schemeClr>
                </a:solidFill>
              </a:rPr>
              <a:t>وبعد أن ينهي فريق التقييم اجتماعاته حول الحالة , يتوجب عليهم كتابة تقرير يتضمن </a:t>
            </a:r>
            <a:r>
              <a:rPr lang="ar-SA" sz="2400" b="1" u="sng" dirty="0" err="1" smtClean="0">
                <a:solidFill>
                  <a:schemeClr val="bg2">
                    <a:lumMod val="50000"/>
                  </a:schemeClr>
                </a:solidFill>
              </a:rPr>
              <a:t>مايلي</a:t>
            </a:r>
            <a:r>
              <a:rPr lang="ar-SA" sz="2400" b="1" u="sng" dirty="0" smtClean="0">
                <a:solidFill>
                  <a:schemeClr val="bg2">
                    <a:lumMod val="50000"/>
                  </a:schemeClr>
                </a:solidFill>
              </a:rPr>
              <a:t> :</a:t>
            </a:r>
          </a:p>
          <a:p>
            <a:pPr marL="342900" indent="-342900">
              <a:buFont typeface="Wingdings" pitchFamily="2" charset="2"/>
              <a:buChar char="ü"/>
            </a:pPr>
            <a:r>
              <a:rPr lang="ar-SA" sz="2400" dirty="0" smtClean="0"/>
              <a:t>ما اذا كان لدى الطفل صعوبات تعلم .</a:t>
            </a:r>
          </a:p>
          <a:p>
            <a:pPr marL="342900" indent="-342900">
              <a:buFont typeface="Wingdings" pitchFamily="2" charset="2"/>
              <a:buChar char="ü"/>
            </a:pPr>
            <a:r>
              <a:rPr lang="ar-SA" sz="2400" dirty="0" smtClean="0"/>
              <a:t>الاسس التي بني عليها اتخاذ ذلك القرار بوجود صعوبة في التعلم.</a:t>
            </a:r>
          </a:p>
          <a:p>
            <a:pPr marL="342900" indent="-342900">
              <a:buFont typeface="Wingdings" pitchFamily="2" charset="2"/>
              <a:buChar char="ü"/>
            </a:pPr>
            <a:r>
              <a:rPr lang="ar-SA" sz="2400" dirty="0" smtClean="0"/>
              <a:t>السلوكيات التي تمت ملاحظتها خلال فترة الملاحظة.</a:t>
            </a:r>
          </a:p>
          <a:p>
            <a:pPr marL="342900" indent="-342900">
              <a:buFont typeface="Wingdings" pitchFamily="2" charset="2"/>
              <a:buChar char="ü"/>
            </a:pPr>
            <a:r>
              <a:rPr lang="ar-SA" sz="2400" dirty="0" smtClean="0"/>
              <a:t>علاقة ذلك السلوك بالأداء الاكاديمي للطفل.</a:t>
            </a:r>
          </a:p>
          <a:p>
            <a:pPr marL="342900" indent="-342900">
              <a:buFont typeface="Wingdings" pitchFamily="2" charset="2"/>
              <a:buChar char="ü"/>
            </a:pPr>
            <a:r>
              <a:rPr lang="ar-SA" sz="2400" dirty="0" smtClean="0"/>
              <a:t>العوامل الطبية المرتبطة بالأداء التربوي إذا وجد ذلك .</a:t>
            </a:r>
          </a:p>
          <a:p>
            <a:pPr marL="342900" indent="-342900">
              <a:buFont typeface="Wingdings" pitchFamily="2" charset="2"/>
              <a:buChar char="ü"/>
            </a:pPr>
            <a:r>
              <a:rPr lang="ar-SA" sz="2400" dirty="0" smtClean="0"/>
              <a:t>وجود ما إذا كان هناك تفاوت شديد بين التحصيل والقدرة والذي لا يتم تصحيحه دون تربية خاصة أو خدمات مساندة.</a:t>
            </a:r>
          </a:p>
          <a:p>
            <a:pPr marL="342900" indent="-342900">
              <a:buFont typeface="Wingdings" pitchFamily="2" charset="2"/>
              <a:buChar char="ü"/>
            </a:pPr>
            <a:r>
              <a:rPr lang="ar-SA" sz="2400" dirty="0" smtClean="0"/>
              <a:t>قرار الفريق حول أثر الحرمان البيئي , الثقافي أو الاقتصادي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836712"/>
            <a:ext cx="7992888" cy="3785652"/>
          </a:xfrm>
          <a:prstGeom prst="rect">
            <a:avLst/>
          </a:prstGeom>
          <a:noFill/>
        </p:spPr>
        <p:txBody>
          <a:bodyPr wrap="square" rtlCol="1">
            <a:spAutoFit/>
          </a:bodyPr>
          <a:lstStyle/>
          <a:p>
            <a:pPr marL="342900" indent="-342900">
              <a:buFont typeface="Arial" pitchFamily="34" charset="0"/>
              <a:buChar char="•"/>
            </a:pPr>
            <a:r>
              <a:rPr lang="ar-SA" sz="2400" dirty="0" smtClean="0"/>
              <a:t>يطلب من أعضاء الفريق التوقيع على التقرير , وتوضيح مدى موافقتهم أو عدم موافقتهم على ما ورد فيه , وإذا ما كانوا غير موافقين فلا بد وأن يشيروا إلى سبب تحفظهم وعدم موافقتهم .</a:t>
            </a:r>
          </a:p>
          <a:p>
            <a:endParaRPr lang="ar-SA" sz="2400" dirty="0" smtClean="0"/>
          </a:p>
          <a:p>
            <a:pPr marL="342900" indent="-342900">
              <a:buFont typeface="Arial" pitchFamily="34" charset="0"/>
              <a:buChar char="•"/>
            </a:pPr>
            <a:r>
              <a:rPr lang="ar-SA" sz="2400" dirty="0" smtClean="0"/>
              <a:t>وإذا ما كانت النتيجة تشير إلى وجود صعوبة في التعلم لدى الطالب وبأن تلك الصعوبة لا يمكن تصحيحها دون برامج تربوية خاصة , فإن الخطوات التالية تتمثل في :</a:t>
            </a:r>
          </a:p>
          <a:p>
            <a:endParaRPr lang="ar-SA" sz="2400" dirty="0"/>
          </a:p>
          <a:p>
            <a:pPr marL="342900" indent="-342900">
              <a:buAutoNum type="arabicParenR"/>
            </a:pPr>
            <a:r>
              <a:rPr lang="ar-SA" sz="2400" dirty="0" smtClean="0"/>
              <a:t>تطوير برنامج تربوي فردي .</a:t>
            </a:r>
          </a:p>
          <a:p>
            <a:pPr marL="342900" indent="-342900">
              <a:buAutoNum type="arabicParenR"/>
            </a:pPr>
            <a:r>
              <a:rPr lang="ar-SA" sz="2400" dirty="0" smtClean="0"/>
              <a:t>تقديم المساعدة الضرورية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114300" indent="0" algn="ctr">
              <a:buNone/>
            </a:pPr>
            <a:endParaRPr lang="ar-SA" sz="2800" dirty="0" smtClean="0"/>
          </a:p>
          <a:p>
            <a:pPr marL="114300" indent="0" algn="ctr">
              <a:buNone/>
            </a:pPr>
            <a:endParaRPr lang="ar-SA" sz="2800" dirty="0"/>
          </a:p>
          <a:p>
            <a:pPr marL="114300" indent="0" algn="ctr">
              <a:buNone/>
            </a:pPr>
            <a:r>
              <a:rPr lang="ar-SA" sz="2800" b="1" u="sng" dirty="0" smtClean="0">
                <a:solidFill>
                  <a:srgbClr val="FF0000"/>
                </a:solidFill>
              </a:rPr>
              <a:t>المحاضرة </a:t>
            </a:r>
            <a:r>
              <a:rPr lang="ar-SA" sz="2800" b="1" u="sng" dirty="0" smtClean="0">
                <a:solidFill>
                  <a:srgbClr val="FF0000"/>
                </a:solidFill>
              </a:rPr>
              <a:t>التاسعة</a:t>
            </a:r>
            <a:endParaRPr lang="ar-SA" sz="2800" b="1" u="sng" dirty="0" smtClean="0">
              <a:solidFill>
                <a:srgbClr val="FF0000"/>
              </a:solidFill>
            </a:endParaRPr>
          </a:p>
          <a:p>
            <a:pPr marL="114300" indent="0" algn="ctr">
              <a:buNone/>
            </a:pPr>
            <a:r>
              <a:rPr lang="ar-SA" sz="2800" dirty="0"/>
              <a:t/>
            </a:r>
            <a:br>
              <a:rPr lang="ar-SA" sz="2800" dirty="0"/>
            </a:br>
            <a:r>
              <a:rPr lang="ar-SA" sz="2800" dirty="0"/>
              <a:t>الاستراتيجيات العلاجية العامة والتخطيط للتدخلات التربوية</a:t>
            </a:r>
          </a:p>
        </p:txBody>
      </p:sp>
      <p:sp>
        <p:nvSpPr>
          <p:cNvPr id="4" name="عنوان 3"/>
          <p:cNvSpPr>
            <a:spLocks noGrp="1"/>
          </p:cNvSpPr>
          <p:nvPr>
            <p:ph type="title"/>
          </p:nvPr>
        </p:nvSpPr>
        <p:spPr/>
        <p:txBody>
          <a:bodyPr/>
          <a:lstStyle/>
          <a:p>
            <a:endParaRPr lang="ar-SA" dirty="0"/>
          </a:p>
        </p:txBody>
      </p:sp>
    </p:spTree>
    <p:extLst>
      <p:ext uri="{BB962C8B-B14F-4D97-AF65-F5344CB8AC3E}">
        <p14:creationId xmlns:p14="http://schemas.microsoft.com/office/powerpoint/2010/main" val="242287353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5">
                    <a:lumMod val="75000"/>
                  </a:schemeClr>
                </a:solidFill>
              </a:rPr>
              <a:t>تخطيط التعليم الفردي</a:t>
            </a:r>
            <a:endParaRPr lang="ar-SA" b="1" dirty="0">
              <a:solidFill>
                <a:schemeClr val="accent5">
                  <a:lumMod val="75000"/>
                </a:schemeClr>
              </a:solidFill>
            </a:endParaRPr>
          </a:p>
        </p:txBody>
      </p:sp>
      <p:sp>
        <p:nvSpPr>
          <p:cNvPr id="3" name="عنصر نائب للمحتوى 2"/>
          <p:cNvSpPr>
            <a:spLocks noGrp="1"/>
          </p:cNvSpPr>
          <p:nvPr>
            <p:ph idx="1"/>
          </p:nvPr>
        </p:nvSpPr>
        <p:spPr>
          <a:xfrm>
            <a:off x="152400" y="1981200"/>
            <a:ext cx="8686800" cy="3565525"/>
          </a:xfrm>
        </p:spPr>
        <p:txBody>
          <a:bodyPr/>
          <a:lstStyle/>
          <a:p>
            <a:pPr algn="ctr">
              <a:buNone/>
            </a:pPr>
            <a:r>
              <a:rPr lang="ar-SA" sz="2400" dirty="0" smtClean="0">
                <a:solidFill>
                  <a:schemeClr val="bg1">
                    <a:lumMod val="10000"/>
                  </a:schemeClr>
                </a:solidFill>
              </a:rPr>
              <a:t> إن </a:t>
            </a:r>
            <a:r>
              <a:rPr lang="ar-SA" sz="2400" dirty="0" smtClean="0">
                <a:solidFill>
                  <a:schemeClr val="bg1">
                    <a:lumMod val="10000"/>
                  </a:schemeClr>
                </a:solidFill>
              </a:rPr>
              <a:t>أي طالب لديه صعوبات تعلم يجب أن يصمم له برنامج تعليمي ليلبي حاجاته الفردية</a:t>
            </a:r>
            <a:r>
              <a:rPr lang="ar-SA" sz="2400" dirty="0" smtClean="0">
                <a:solidFill>
                  <a:schemeClr val="bg1">
                    <a:lumMod val="10000"/>
                  </a:schemeClr>
                </a:solidFill>
              </a:rPr>
              <a:t>.</a:t>
            </a:r>
          </a:p>
          <a:p>
            <a:pPr algn="ctr">
              <a:buNone/>
            </a:pPr>
            <a:r>
              <a:rPr lang="ar-SA" sz="2400" dirty="0">
                <a:solidFill>
                  <a:schemeClr val="bg1">
                    <a:lumMod val="10000"/>
                  </a:schemeClr>
                </a:solidFill>
              </a:rPr>
              <a:t> </a:t>
            </a:r>
            <a:r>
              <a:rPr lang="ar-SA" sz="2400" dirty="0" smtClean="0">
                <a:solidFill>
                  <a:schemeClr val="bg1">
                    <a:lumMod val="10000"/>
                  </a:schemeClr>
                </a:solidFill>
              </a:rPr>
              <a:t> </a:t>
            </a:r>
            <a:r>
              <a:rPr lang="ar-SA" sz="2400" dirty="0" smtClean="0">
                <a:solidFill>
                  <a:schemeClr val="bg1">
                    <a:lumMod val="10000"/>
                  </a:schemeClr>
                </a:solidFill>
              </a:rPr>
              <a:t>ويعتبر ذلك صحيحا بشكل خاص مع الطلاب ذوي الصعوبات الخاصة في التعلم. وترجع عملية التشخيص العلاجية إلى الطرق المستخدمة في تحديد الصعوبات التي </a:t>
            </a:r>
            <a:r>
              <a:rPr lang="ar-SA" sz="2400" dirty="0" err="1" smtClean="0">
                <a:solidFill>
                  <a:schemeClr val="bg1">
                    <a:lumMod val="10000"/>
                  </a:schemeClr>
                </a:solidFill>
              </a:rPr>
              <a:t>يواجهها</a:t>
            </a:r>
            <a:r>
              <a:rPr lang="ar-SA" sz="2400" dirty="0" smtClean="0">
                <a:solidFill>
                  <a:schemeClr val="bg1">
                    <a:lumMod val="10000"/>
                  </a:schemeClr>
                </a:solidFill>
              </a:rPr>
              <a:t> </a:t>
            </a:r>
            <a:endParaRPr lang="ar-SA" sz="2400" dirty="0" smtClean="0">
              <a:solidFill>
                <a:schemeClr val="bg1">
                  <a:lumMod val="10000"/>
                </a:schemeClr>
              </a:solidFill>
            </a:endParaRPr>
          </a:p>
          <a:p>
            <a:pPr algn="ctr">
              <a:buNone/>
            </a:pPr>
            <a:r>
              <a:rPr lang="ar-SA" sz="2400" dirty="0" smtClean="0">
                <a:solidFill>
                  <a:schemeClr val="bg1">
                    <a:lumMod val="10000"/>
                  </a:schemeClr>
                </a:solidFill>
              </a:rPr>
              <a:t>الأطفال </a:t>
            </a:r>
            <a:r>
              <a:rPr lang="ar-SA" sz="2400" dirty="0" smtClean="0">
                <a:solidFill>
                  <a:schemeClr val="bg1">
                    <a:lumMod val="10000"/>
                  </a:schemeClr>
                </a:solidFill>
              </a:rPr>
              <a:t>في التعليم وتقديم التوجيهات والإرشادات اللازمة لتخطيط البرامج العلاجية.</a:t>
            </a:r>
            <a:endParaRPr lang="en-US" sz="2400" dirty="0" smtClean="0">
              <a:solidFill>
                <a:schemeClr val="bg1">
                  <a:lumMod val="10000"/>
                </a:schemeClr>
              </a:solidFill>
            </a:endParaRPr>
          </a:p>
          <a:p>
            <a:endParaRPr lang="ar-SA" dirty="0"/>
          </a:p>
        </p:txBody>
      </p:sp>
    </p:spTree>
    <p:extLst>
      <p:ext uri="{BB962C8B-B14F-4D97-AF65-F5344CB8AC3E}">
        <p14:creationId xmlns:p14="http://schemas.microsoft.com/office/powerpoint/2010/main" val="390857202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5">
                    <a:lumMod val="75000"/>
                  </a:schemeClr>
                </a:solidFill>
              </a:rPr>
              <a:t>أ- البرنامج التربوي الفردي </a:t>
            </a:r>
            <a:endParaRPr lang="ar-SA" dirty="0">
              <a:solidFill>
                <a:schemeClr val="accent5">
                  <a:lumMod val="75000"/>
                </a:schemeClr>
              </a:solidFill>
            </a:endParaRPr>
          </a:p>
        </p:txBody>
      </p:sp>
      <p:sp>
        <p:nvSpPr>
          <p:cNvPr id="3" name="عنصر نائب للمحتوى 2"/>
          <p:cNvSpPr>
            <a:spLocks noGrp="1"/>
          </p:cNvSpPr>
          <p:nvPr>
            <p:ph idx="1"/>
          </p:nvPr>
        </p:nvSpPr>
        <p:spPr>
          <a:xfrm>
            <a:off x="228600" y="2332037"/>
            <a:ext cx="8686800" cy="4525963"/>
          </a:xfrm>
        </p:spPr>
        <p:txBody>
          <a:bodyPr/>
          <a:lstStyle/>
          <a:p>
            <a:pPr algn="ctr">
              <a:buNone/>
            </a:pPr>
            <a:r>
              <a:rPr lang="ar-SA" b="1" dirty="0" smtClean="0">
                <a:solidFill>
                  <a:schemeClr val="bg1">
                    <a:lumMod val="10000"/>
                  </a:schemeClr>
                </a:solidFill>
              </a:rPr>
              <a:t>    </a:t>
            </a:r>
            <a:r>
              <a:rPr lang="ar-SA" sz="2400" dirty="0" smtClean="0">
                <a:solidFill>
                  <a:schemeClr val="bg1">
                    <a:lumMod val="10000"/>
                  </a:schemeClr>
                </a:solidFill>
              </a:rPr>
              <a:t>بعد </a:t>
            </a:r>
            <a:r>
              <a:rPr lang="ar-SA" sz="2400" dirty="0" smtClean="0">
                <a:solidFill>
                  <a:schemeClr val="bg1">
                    <a:lumMod val="10000"/>
                  </a:schemeClr>
                </a:solidFill>
              </a:rPr>
              <a:t>إنهاء التقييم متعدد الاتجاهات، واتخاذ القرار بأن طالبا ما يعاني من صعوبة في التعلم، عندها ينبغي أن يحول الطالب إلى برنامج التعلم الفردي، وقبل إخضاع الطالب لهذا البرنامج، ينبغي أن توضع خطة يقوم بكتابتها ومراجعتها بشكل دوري كل من له علاقة بحالة الطالب، ويجب أن يتضمن برنامج التعليم الفردي الأمور </a:t>
            </a:r>
            <a:r>
              <a:rPr lang="ar-SA" sz="2400" dirty="0" smtClean="0">
                <a:solidFill>
                  <a:schemeClr val="bg1">
                    <a:lumMod val="10000"/>
                  </a:schemeClr>
                </a:solidFill>
              </a:rPr>
              <a:t>التالية :</a:t>
            </a:r>
            <a:endParaRPr lang="en-US" sz="2400" dirty="0" smtClean="0">
              <a:solidFill>
                <a:schemeClr val="bg1">
                  <a:lumMod val="10000"/>
                </a:schemeClr>
              </a:solidFill>
            </a:endParaRPr>
          </a:p>
          <a:p>
            <a:endParaRPr lang="ar-SA" dirty="0"/>
          </a:p>
        </p:txBody>
      </p:sp>
    </p:spTree>
    <p:extLst>
      <p:ext uri="{BB962C8B-B14F-4D97-AF65-F5344CB8AC3E}">
        <p14:creationId xmlns:p14="http://schemas.microsoft.com/office/powerpoint/2010/main" val="170976123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nvPr>
        </p:nvGraphicFramePr>
        <p:xfrm>
          <a:off x="304800" y="685800"/>
          <a:ext cx="86868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826983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152400"/>
            <a:ext cx="8686800" cy="838200"/>
          </a:xfrm>
        </p:spPr>
        <p:txBody>
          <a:bodyPr>
            <a:normAutofit fontScale="90000"/>
          </a:bodyPr>
          <a:lstStyle/>
          <a:p>
            <a:pPr algn="ctr"/>
            <a:r>
              <a:rPr lang="ar-SA" b="1" dirty="0" smtClean="0">
                <a:solidFill>
                  <a:schemeClr val="accent5">
                    <a:lumMod val="75000"/>
                  </a:schemeClr>
                </a:solidFill>
              </a:rPr>
              <a:t> </a:t>
            </a:r>
            <a:r>
              <a:rPr lang="en-US" b="1" dirty="0" smtClean="0">
                <a:solidFill>
                  <a:schemeClr val="accent5">
                    <a:lumMod val="75000"/>
                  </a:schemeClr>
                </a:solidFill>
              </a:rPr>
              <a:t/>
            </a:r>
            <a:br>
              <a:rPr lang="en-US" b="1" dirty="0" smtClean="0">
                <a:solidFill>
                  <a:schemeClr val="accent5">
                    <a:lumMod val="75000"/>
                  </a:schemeClr>
                </a:solidFill>
              </a:rPr>
            </a:br>
            <a:r>
              <a:rPr lang="ar-SA" b="1" dirty="0" smtClean="0">
                <a:solidFill>
                  <a:schemeClr val="accent5">
                    <a:lumMod val="75000"/>
                  </a:schemeClr>
                </a:solidFill>
              </a:rPr>
              <a:t>المكونات الأساسية للبرنامج التربوي الفردي</a:t>
            </a:r>
            <a:endParaRPr lang="ar-SA" b="1" dirty="0">
              <a:solidFill>
                <a:schemeClr val="accent5">
                  <a:lumMod val="75000"/>
                </a:schemeClr>
              </a:solidFill>
            </a:endParaRPr>
          </a:p>
        </p:txBody>
      </p:sp>
      <p:graphicFrame>
        <p:nvGraphicFramePr>
          <p:cNvPr id="4" name="عنصر نائب للمحتوى 3"/>
          <p:cNvGraphicFramePr>
            <a:graphicFrameLocks noGrp="1"/>
          </p:cNvGraphicFramePr>
          <p:nvPr>
            <p:ph idx="1"/>
          </p:nvPr>
        </p:nvGraphicFramePr>
        <p:xfrm>
          <a:off x="304800" y="1554162"/>
          <a:ext cx="8686800" cy="49990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633808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0"/>
            <a:ext cx="8686800" cy="838200"/>
          </a:xfrm>
        </p:spPr>
        <p:txBody>
          <a:bodyPr/>
          <a:lstStyle/>
          <a:p>
            <a:pPr algn="ctr"/>
            <a:r>
              <a:rPr lang="ar-SA" b="1" dirty="0" smtClean="0">
                <a:solidFill>
                  <a:schemeClr val="accent5">
                    <a:lumMod val="75000"/>
                  </a:schemeClr>
                </a:solidFill>
              </a:rPr>
              <a:t>ب- التدريس التشخيصي</a:t>
            </a:r>
            <a:endParaRPr lang="ar-SA" b="1" dirty="0">
              <a:solidFill>
                <a:schemeClr val="accent5">
                  <a:lumMod val="75000"/>
                </a:schemeClr>
              </a:solidFill>
            </a:endParaRPr>
          </a:p>
        </p:txBody>
      </p:sp>
      <p:sp>
        <p:nvSpPr>
          <p:cNvPr id="3" name="عنصر نائب للمحتوى 2"/>
          <p:cNvSpPr>
            <a:spLocks noGrp="1"/>
          </p:cNvSpPr>
          <p:nvPr>
            <p:ph idx="1"/>
          </p:nvPr>
        </p:nvSpPr>
        <p:spPr>
          <a:xfrm>
            <a:off x="228600" y="1143000"/>
            <a:ext cx="8015808" cy="5257800"/>
          </a:xfrm>
        </p:spPr>
        <p:txBody>
          <a:bodyPr>
            <a:normAutofit fontScale="85000" lnSpcReduction="10000"/>
          </a:bodyPr>
          <a:lstStyle/>
          <a:p>
            <a:pPr algn="ctr">
              <a:buNone/>
            </a:pPr>
            <a:r>
              <a:rPr lang="ar-SA" sz="2600" b="1" dirty="0" smtClean="0">
                <a:solidFill>
                  <a:schemeClr val="bg1">
                    <a:lumMod val="10000"/>
                  </a:schemeClr>
                </a:solidFill>
              </a:rPr>
              <a:t>يجرب المدرسون على نحو منظم التوصيات التعليمية المستقاة من خبرتهم، ومن برنامج التعليم الفردي، ومن توصيات فريق العمل متعدد التخصصات. وتوجه هذه التوصيات بالإضافة إلى التغذية الراجعة من حصيلة التدريس اليومي، الخطوات الخمس التي ينطوي عليها التدريس التشخيصي- التقريري وهي:</a:t>
            </a:r>
            <a:endParaRPr lang="ar-SA" b="1" dirty="0" smtClean="0">
              <a:solidFill>
                <a:schemeClr val="bg1">
                  <a:lumMod val="10000"/>
                </a:schemeClr>
              </a:solidFill>
            </a:endParaRPr>
          </a:p>
          <a:p>
            <a:pPr lvl="0"/>
            <a:r>
              <a:rPr lang="ar-SA" sz="2800" b="1" dirty="0" smtClean="0">
                <a:solidFill>
                  <a:schemeClr val="tx2">
                    <a:lumMod val="50000"/>
                  </a:schemeClr>
                </a:solidFill>
              </a:rPr>
              <a:t>قم </a:t>
            </a:r>
            <a:r>
              <a:rPr lang="ar-SA" sz="2800" b="1" dirty="0" smtClean="0">
                <a:solidFill>
                  <a:schemeClr val="tx2">
                    <a:lumMod val="50000"/>
                  </a:schemeClr>
                </a:solidFill>
              </a:rPr>
              <a:t>بملاحظة وتحليل طبيعة قدرات الطالب وأساليبه التعليمية بموضوعية، وتعرف إلى كيفية ارتباط هذه الأساليب بأدائه في مختلف المواقف التعلمية.</a:t>
            </a:r>
            <a:endParaRPr lang="en-US" sz="2800" b="1" dirty="0" smtClean="0">
              <a:solidFill>
                <a:schemeClr val="tx2">
                  <a:lumMod val="50000"/>
                </a:schemeClr>
              </a:solidFill>
            </a:endParaRPr>
          </a:p>
          <a:p>
            <a:pPr lvl="0"/>
            <a:r>
              <a:rPr lang="ar-SA" sz="2800" b="1" dirty="0" smtClean="0">
                <a:solidFill>
                  <a:schemeClr val="tx2">
                    <a:lumMod val="50000"/>
                  </a:schemeClr>
                </a:solidFill>
              </a:rPr>
              <a:t>تعرف وبدقة إلى طبيعة المنهاج الحالي والبيئة، وإلى التعديلات التي يمكن إجراؤها.</a:t>
            </a:r>
            <a:endParaRPr lang="en-US" sz="2800" b="1" dirty="0" smtClean="0">
              <a:solidFill>
                <a:schemeClr val="tx2">
                  <a:lumMod val="50000"/>
                </a:schemeClr>
              </a:solidFill>
            </a:endParaRPr>
          </a:p>
          <a:p>
            <a:pPr lvl="0"/>
            <a:r>
              <a:rPr lang="ar-SA" sz="2800" b="1" dirty="0" smtClean="0">
                <a:solidFill>
                  <a:schemeClr val="tx2">
                    <a:lumMod val="50000"/>
                  </a:schemeClr>
                </a:solidFill>
              </a:rPr>
              <a:t>شارك الطالب أكبر قدر ممكن، وقدم له الخيارات الممكنة لتعديل المنهاج والبيئة وقررا معا أي الخيارات يجب أن يجرب أولا.</a:t>
            </a:r>
            <a:endParaRPr lang="en-US" sz="2800" b="1" dirty="0" smtClean="0">
              <a:solidFill>
                <a:schemeClr val="tx2">
                  <a:lumMod val="50000"/>
                </a:schemeClr>
              </a:solidFill>
            </a:endParaRPr>
          </a:p>
          <a:p>
            <a:pPr lvl="0"/>
            <a:r>
              <a:rPr lang="ar-SA" sz="2800" b="1" dirty="0" smtClean="0">
                <a:solidFill>
                  <a:schemeClr val="tx2">
                    <a:lumMod val="50000"/>
                  </a:schemeClr>
                </a:solidFill>
              </a:rPr>
              <a:t>كوّن أهدافا قصيرة المدى، وأجري التعديلات اللازمة ومن ثم نفذ ما خططت له.</a:t>
            </a:r>
            <a:endParaRPr lang="en-US" sz="2800" b="1" dirty="0" smtClean="0">
              <a:solidFill>
                <a:schemeClr val="tx2">
                  <a:lumMod val="50000"/>
                </a:schemeClr>
              </a:solidFill>
            </a:endParaRPr>
          </a:p>
          <a:p>
            <a:pPr lvl="0"/>
            <a:r>
              <a:rPr lang="ar-SA" sz="2800" b="1" dirty="0" smtClean="0">
                <a:solidFill>
                  <a:schemeClr val="tx2">
                    <a:lumMod val="50000"/>
                  </a:schemeClr>
                </a:solidFill>
              </a:rPr>
              <a:t>قيّم الأداء بعد فترة زمنية معقولة، فإذا لم يكن ناجحا، أعد الخطوات السابقة.</a:t>
            </a:r>
            <a:endParaRPr lang="en-US" sz="2800" b="1" dirty="0" smtClean="0">
              <a:solidFill>
                <a:schemeClr val="tx2">
                  <a:lumMod val="50000"/>
                </a:schemeClr>
              </a:solidFill>
            </a:endParaRPr>
          </a:p>
          <a:p>
            <a:pPr algn="ctr">
              <a:buNone/>
            </a:pPr>
            <a:endParaRPr lang="ar-SA" b="1" dirty="0">
              <a:solidFill>
                <a:schemeClr val="bg1">
                  <a:lumMod val="10000"/>
                </a:schemeClr>
              </a:solidFill>
            </a:endParaRPr>
          </a:p>
        </p:txBody>
      </p:sp>
    </p:spTree>
    <p:extLst>
      <p:ext uri="{BB962C8B-B14F-4D97-AF65-F5344CB8AC3E}">
        <p14:creationId xmlns:p14="http://schemas.microsoft.com/office/powerpoint/2010/main" val="126993"/>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152400" y="838200"/>
            <a:ext cx="8236024" cy="5394325"/>
          </a:xfrm>
        </p:spPr>
        <p:txBody>
          <a:bodyPr>
            <a:normAutofit fontScale="92500" lnSpcReduction="10000"/>
          </a:bodyPr>
          <a:lstStyle/>
          <a:p>
            <a:pPr algn="ctr">
              <a:buNone/>
            </a:pPr>
            <a:r>
              <a:rPr lang="ar-SA" sz="3000" b="1" dirty="0" smtClean="0">
                <a:solidFill>
                  <a:schemeClr val="tx2">
                    <a:lumMod val="50000"/>
                  </a:schemeClr>
                </a:solidFill>
              </a:rPr>
              <a:t>إن هذا النوع من التدريس، يعتبر أساسا عملية متواصلة يبدأ بالاختبار ويليه التدريس، وينتهي بالاختبار، ويمكن استخدامه في أي بيئة صفية، ويجب أن تعرف أن نجاح التدخل العلاجي في موقف ما، لا يعني بالضرورة نجاحه في المواقف التعليمية الأخرى، ومن الواضح أن التدريس التشخيصي- التقريري يتضمن كثيرا من الفهم والبصيرة التشخيصية، والحدس المدروس، وهذه مهارة تكتسب مع الخبرة الطويلة، ومن الممكن أن تكون طرق التقييم المبنية على المنهاج الدراسي مفيدة، وخاصة في هذا النوع من التدريس، بالإضافة إلى إبقاء المدرسين على علم فيما إذا كانت وسائلهم تحقق الأهداف المتوقعة أم لا. وتعكس طريقة التدريس التشخيصي – التقريري الطريقة التي يشرع المدرسون في استخدامها لتحليل حاجات الطالب وتكييف المنهاج مع تلك الحاجات، إلى جانب تحديد خدمات التربية الخاصة المطلوبة وتأثير النماذج التعليمية المتعددة.</a:t>
            </a:r>
            <a:endParaRPr lang="en-US" sz="3000" b="1" dirty="0" smtClean="0">
              <a:solidFill>
                <a:schemeClr val="tx2">
                  <a:lumMod val="50000"/>
                </a:schemeClr>
              </a:solidFill>
            </a:endParaRPr>
          </a:p>
          <a:p>
            <a:endParaRPr lang="ar-SA" dirty="0"/>
          </a:p>
        </p:txBody>
      </p:sp>
    </p:spTree>
    <p:extLst>
      <p:ext uri="{BB962C8B-B14F-4D97-AF65-F5344CB8AC3E}">
        <p14:creationId xmlns:p14="http://schemas.microsoft.com/office/powerpoint/2010/main" val="2966728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404664"/>
            <a:ext cx="7209168" cy="6740307"/>
          </a:xfrm>
          <a:prstGeom prst="rect">
            <a:avLst/>
          </a:prstGeom>
          <a:noFill/>
        </p:spPr>
        <p:txBody>
          <a:bodyPr wrap="square" rtlCol="1">
            <a:spAutoFit/>
          </a:bodyPr>
          <a:lstStyle/>
          <a:p>
            <a:pPr algn="ctr"/>
            <a:r>
              <a:rPr lang="ar-SA" sz="2400" b="1" u="sng" dirty="0" err="1" smtClean="0">
                <a:solidFill>
                  <a:srgbClr val="FF0000"/>
                </a:solidFill>
              </a:rPr>
              <a:t>المحكات</a:t>
            </a:r>
            <a:r>
              <a:rPr lang="ar-SA" sz="2400" b="1" u="sng" dirty="0" smtClean="0">
                <a:solidFill>
                  <a:srgbClr val="FF0000"/>
                </a:solidFill>
              </a:rPr>
              <a:t> المستخدمة للحكم على وجود صعوبات تعلم </a:t>
            </a:r>
          </a:p>
          <a:p>
            <a:pPr algn="ctr"/>
            <a:endParaRPr lang="ar-SA" sz="2400" b="1" u="sng" dirty="0" smtClean="0">
              <a:solidFill>
                <a:srgbClr val="FF0000"/>
              </a:solidFill>
            </a:endParaRPr>
          </a:p>
          <a:p>
            <a:r>
              <a:rPr lang="ar-SA" sz="2400" dirty="0" smtClean="0">
                <a:solidFill>
                  <a:srgbClr val="00B050"/>
                </a:solidFill>
              </a:rPr>
              <a:t>أ) فريق التقييم يحكم على الطفل بوجود صعوبة في حال :</a:t>
            </a:r>
          </a:p>
          <a:p>
            <a:pPr marL="457200" indent="-457200">
              <a:buAutoNum type="arabicPeriod"/>
            </a:pPr>
            <a:r>
              <a:rPr lang="ar-SA" sz="2400" dirty="0" smtClean="0"/>
              <a:t>تحصيل الطفل </a:t>
            </a:r>
            <a:r>
              <a:rPr lang="ar-SA" sz="2400" dirty="0" err="1" smtClean="0"/>
              <a:t>لايتلائم</a:t>
            </a:r>
            <a:r>
              <a:rPr lang="ar-SA" sz="2400" dirty="0" smtClean="0"/>
              <a:t> مع عمره أو مستوى قدرته في واحدة أو اكثر من المجالات المذكورة سابقاً وذلك مع تقديم الخدمات التربوية المناسبة لعمره ومستوى قدرته .</a:t>
            </a:r>
          </a:p>
          <a:p>
            <a:pPr marL="457200" indent="-457200">
              <a:buAutoNum type="arabicPeriod"/>
            </a:pPr>
            <a:r>
              <a:rPr lang="ar-SA" sz="2400" dirty="0" smtClean="0"/>
              <a:t>عندما يجد فريق التقييم </a:t>
            </a:r>
            <a:r>
              <a:rPr lang="ar-SA" sz="2400" dirty="0" err="1" smtClean="0"/>
              <a:t>بإن</a:t>
            </a:r>
            <a:r>
              <a:rPr lang="ar-SA" sz="2400" dirty="0" smtClean="0"/>
              <a:t> لدى الطفل تفاوتاً كبيراً بين تحصيله وقدرته العقلية في واحدة أو اكثر من المجالات التالية (التعبير الشفهي الفهم المبني على الاستماع , التعبير الكتابي , العمليات الحسابية...).</a:t>
            </a:r>
          </a:p>
          <a:p>
            <a:r>
              <a:rPr lang="ar-SA" sz="2400" dirty="0" smtClean="0">
                <a:solidFill>
                  <a:srgbClr val="00B050"/>
                </a:solidFill>
              </a:rPr>
              <a:t>ب) قد لا يحكم فريق التقييم على أن لدى الطفل صعوبة في التعلم إذا كان التباعد الكبير بين القدرة والتحصيل ناتجاً عن :</a:t>
            </a:r>
          </a:p>
          <a:p>
            <a:r>
              <a:rPr lang="ar-SA" sz="2400" dirty="0" smtClean="0"/>
              <a:t>إعاقة بصرية</a:t>
            </a:r>
          </a:p>
          <a:p>
            <a:r>
              <a:rPr lang="ar-SA" sz="2400" dirty="0" smtClean="0"/>
              <a:t>إعاقة سمعية </a:t>
            </a:r>
          </a:p>
          <a:p>
            <a:r>
              <a:rPr lang="ar-SA" sz="2400" dirty="0" smtClean="0"/>
              <a:t>إعاقة عقلية </a:t>
            </a:r>
          </a:p>
          <a:p>
            <a:r>
              <a:rPr lang="ar-SA" sz="2400" dirty="0" smtClean="0"/>
              <a:t>اضطراب انفعالي او عصبي</a:t>
            </a:r>
          </a:p>
          <a:p>
            <a:r>
              <a:rPr lang="ar-SA" sz="2400" dirty="0" smtClean="0"/>
              <a:t>حرمان بيئي , ثقافي , اقتصادي .</a:t>
            </a:r>
          </a:p>
          <a:p>
            <a:endParaRPr lang="ar-SA" sz="2400" dirty="0" smtClean="0">
              <a:solidFill>
                <a:srgbClr val="00B050"/>
              </a:solidFill>
            </a:endParaRPr>
          </a:p>
          <a:p>
            <a:endParaRPr lang="ar-SA" sz="2400" dirty="0" smtClean="0">
              <a:solidFill>
                <a:srgbClr val="00B050"/>
              </a:solidFill>
            </a:endParaRPr>
          </a:p>
        </p:txBody>
      </p:sp>
    </p:spTree>
    <p:extLst>
      <p:ext uri="{BB962C8B-B14F-4D97-AF65-F5344CB8AC3E}">
        <p14:creationId xmlns:p14="http://schemas.microsoft.com/office/powerpoint/2010/main" val="401119272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39552" y="908720"/>
            <a:ext cx="7560840" cy="3416320"/>
          </a:xfrm>
          <a:prstGeom prst="rect">
            <a:avLst/>
          </a:prstGeom>
          <a:noFill/>
        </p:spPr>
        <p:txBody>
          <a:bodyPr wrap="square" rtlCol="1">
            <a:spAutoFit/>
          </a:bodyPr>
          <a:lstStyle/>
          <a:p>
            <a:pPr algn="ctr"/>
            <a:r>
              <a:rPr lang="ar-SA" sz="2400" b="1" dirty="0" smtClean="0">
                <a:solidFill>
                  <a:srgbClr val="FF0000"/>
                </a:solidFill>
              </a:rPr>
              <a:t>النماذج التعليمية </a:t>
            </a:r>
          </a:p>
          <a:p>
            <a:pPr algn="ctr"/>
            <a:endParaRPr lang="ar-SA" sz="2400" b="1" dirty="0">
              <a:solidFill>
                <a:srgbClr val="FF0000"/>
              </a:solidFill>
            </a:endParaRPr>
          </a:p>
          <a:p>
            <a:pPr algn="ctr"/>
            <a:endParaRPr lang="ar-SA" sz="2400" b="1" dirty="0" smtClean="0">
              <a:solidFill>
                <a:srgbClr val="FF0000"/>
              </a:solidFill>
            </a:endParaRPr>
          </a:p>
          <a:p>
            <a:pPr marL="342900" indent="-342900">
              <a:buFont typeface="Arial" pitchFamily="34" charset="0"/>
              <a:buChar char="•"/>
            </a:pPr>
            <a:r>
              <a:rPr lang="ar-SA" sz="2400" dirty="0" smtClean="0"/>
              <a:t>المدرسة التطورية النمائية .</a:t>
            </a:r>
          </a:p>
          <a:p>
            <a:pPr marL="342900" indent="-342900">
              <a:buFont typeface="Arial" pitchFamily="34" charset="0"/>
              <a:buChar char="•"/>
            </a:pPr>
            <a:r>
              <a:rPr lang="ar-SA" sz="2400" dirty="0" smtClean="0"/>
              <a:t>المدرسة السلوكية .</a:t>
            </a:r>
          </a:p>
          <a:p>
            <a:pPr marL="342900" indent="-342900">
              <a:buFont typeface="Arial" pitchFamily="34" charset="0"/>
              <a:buChar char="•"/>
            </a:pPr>
            <a:r>
              <a:rPr lang="ar-SA" sz="2400" dirty="0" smtClean="0"/>
              <a:t>المدرسة المعرفية .</a:t>
            </a:r>
          </a:p>
          <a:p>
            <a:pPr marL="342900" indent="-342900">
              <a:buFont typeface="Arial" pitchFamily="34" charset="0"/>
              <a:buChar char="•"/>
            </a:pPr>
            <a:r>
              <a:rPr lang="ar-SA" sz="2400" dirty="0" smtClean="0"/>
              <a:t>المدرسة المعرفية النفسية .</a:t>
            </a:r>
          </a:p>
          <a:p>
            <a:pPr marL="342900" indent="-342900">
              <a:buFont typeface="Arial" pitchFamily="34" charset="0"/>
              <a:buChar char="•"/>
            </a:pPr>
            <a:r>
              <a:rPr lang="ar-SA" sz="2400" dirty="0" smtClean="0"/>
              <a:t>المدرسة البنائية .</a:t>
            </a:r>
          </a:p>
          <a:p>
            <a:pPr marL="342900" indent="-342900">
              <a:buFont typeface="Arial" pitchFamily="34" charset="0"/>
              <a:buChar char="•"/>
            </a:pPr>
            <a:r>
              <a:rPr lang="ar-SA" sz="2400" dirty="0" smtClean="0"/>
              <a:t>يتم تداخل مختلف النماذج والاتجاهات التعليمية داخل الغرفة الصفية .</a:t>
            </a:r>
            <a:endParaRPr lang="ar-SA" sz="2400" dirty="0"/>
          </a:p>
        </p:txBody>
      </p:sp>
    </p:spTree>
    <p:extLst>
      <p:ext uri="{BB962C8B-B14F-4D97-AF65-F5344CB8AC3E}">
        <p14:creationId xmlns:p14="http://schemas.microsoft.com/office/powerpoint/2010/main" val="4011192724"/>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1124744"/>
            <a:ext cx="7488832" cy="4431983"/>
          </a:xfrm>
          <a:prstGeom prst="rect">
            <a:avLst/>
          </a:prstGeom>
          <a:noFill/>
        </p:spPr>
        <p:txBody>
          <a:bodyPr wrap="square" rtlCol="1">
            <a:spAutoFit/>
          </a:bodyPr>
          <a:lstStyle/>
          <a:p>
            <a:pPr algn="ctr"/>
            <a:r>
              <a:rPr lang="ar-SA" sz="2400" b="1" dirty="0" smtClean="0">
                <a:solidFill>
                  <a:srgbClr val="FF0000"/>
                </a:solidFill>
              </a:rPr>
              <a:t>المـــــــــواد</a:t>
            </a:r>
          </a:p>
          <a:p>
            <a:pPr marL="342900" indent="-342900">
              <a:buFont typeface="Arial" pitchFamily="34" charset="0"/>
              <a:buChar char="•"/>
            </a:pPr>
            <a:endParaRPr lang="ar-SA" sz="2400" dirty="0"/>
          </a:p>
          <a:p>
            <a:pPr marL="342900" indent="-342900">
              <a:buFont typeface="Arial" pitchFamily="34" charset="0"/>
              <a:buChar char="•"/>
            </a:pPr>
            <a:r>
              <a:rPr lang="ar-SA" sz="2400" dirty="0" smtClean="0"/>
              <a:t>البحث عن أنواع مختلفة من المواد من أجل وضع تمرينات اضافية ونشاطات كافية للمراجعة.</a:t>
            </a:r>
          </a:p>
          <a:p>
            <a:pPr marL="342900" indent="-342900">
              <a:buFont typeface="Arial" pitchFamily="34" charset="0"/>
              <a:buChar char="•"/>
            </a:pPr>
            <a:r>
              <a:rPr lang="ar-SA" sz="2400" dirty="0" smtClean="0"/>
              <a:t>المواد يجب أن تكون متجددة قادر المعلم على الاعادة والتكرار فيها .</a:t>
            </a:r>
          </a:p>
          <a:p>
            <a:pPr marL="342900" indent="-342900">
              <a:buFont typeface="Arial" pitchFamily="34" charset="0"/>
              <a:buChar char="•"/>
            </a:pPr>
            <a:r>
              <a:rPr lang="ar-SA" sz="2400" dirty="0" smtClean="0"/>
              <a:t>يجب أن يتماشى أسلوب عرض المواد مع أسلوب المدرس .</a:t>
            </a:r>
          </a:p>
          <a:p>
            <a:pPr marL="342900" indent="-342900">
              <a:buFont typeface="Arial" pitchFamily="34" charset="0"/>
              <a:buChar char="•"/>
            </a:pPr>
            <a:r>
              <a:rPr lang="ar-SA" sz="2400" dirty="0" smtClean="0"/>
              <a:t>يجب أن تثير المواد اهتمام المتعلمين وان تبتعد عن التحيز .</a:t>
            </a:r>
          </a:p>
          <a:p>
            <a:pPr marL="342900" indent="-342900">
              <a:buFont typeface="Arial" pitchFamily="34" charset="0"/>
              <a:buChar char="•"/>
            </a:pPr>
            <a:r>
              <a:rPr lang="ar-SA" sz="2400" dirty="0" smtClean="0"/>
              <a:t>ويجب ان تكون مفردات المواد ذات محتوى ينطوي على التحدي لاستثارة قدرات الطالب على الرغم من ضعفها.</a:t>
            </a:r>
          </a:p>
          <a:p>
            <a:pPr marL="342900" indent="-342900">
              <a:buFont typeface="Arial" pitchFamily="34" charset="0"/>
              <a:buChar char="•"/>
            </a:pPr>
            <a:r>
              <a:rPr lang="ar-SA" sz="2400" dirty="0" smtClean="0"/>
              <a:t>استخدام الحاسب الالي لان تكلفته أصبحت معقولة </a:t>
            </a:r>
            <a:r>
              <a:rPr lang="ar-SA" sz="2400" dirty="0" err="1" smtClean="0"/>
              <a:t>ولانه</a:t>
            </a:r>
            <a:r>
              <a:rPr lang="ar-SA" sz="2400" dirty="0" smtClean="0"/>
              <a:t> وسيلة مؤثرة في اكتساب المهارات الاكاديمية </a:t>
            </a:r>
            <a:r>
              <a:rPr lang="ar-SA" sz="2400" dirty="0" err="1" smtClean="0"/>
              <a:t>ولانه</a:t>
            </a:r>
            <a:r>
              <a:rPr lang="ar-SA" sz="2400" dirty="0" smtClean="0"/>
              <a:t> يقدم تعزيزاً للطلبة بشكل ملحوظ .</a:t>
            </a:r>
          </a:p>
          <a:p>
            <a:endParaRPr lang="ar-SA" dirty="0"/>
          </a:p>
        </p:txBody>
      </p:sp>
    </p:spTree>
    <p:extLst>
      <p:ext uri="{BB962C8B-B14F-4D97-AF65-F5344CB8AC3E}">
        <p14:creationId xmlns:p14="http://schemas.microsoft.com/office/powerpoint/2010/main" val="401119272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5">
                    <a:lumMod val="75000"/>
                  </a:schemeClr>
                </a:solidFill>
              </a:rPr>
              <a:t>البدائل التربوية </a:t>
            </a:r>
            <a:endParaRPr lang="ar-SA" dirty="0">
              <a:solidFill>
                <a:schemeClr val="accent5">
                  <a:lumMod val="75000"/>
                </a:schemeClr>
              </a:solidFill>
            </a:endParaRPr>
          </a:p>
        </p:txBody>
      </p:sp>
      <p:sp>
        <p:nvSpPr>
          <p:cNvPr id="3" name="عنصر نائب للمحتوى 2"/>
          <p:cNvSpPr>
            <a:spLocks noGrp="1"/>
          </p:cNvSpPr>
          <p:nvPr>
            <p:ph idx="1"/>
          </p:nvPr>
        </p:nvSpPr>
        <p:spPr/>
        <p:txBody>
          <a:bodyPr>
            <a:normAutofit fontScale="85000" lnSpcReduction="20000"/>
          </a:bodyPr>
          <a:lstStyle/>
          <a:p>
            <a:r>
              <a:rPr lang="ar-SA" sz="3100" b="1" dirty="0" smtClean="0">
                <a:solidFill>
                  <a:schemeClr val="tx2">
                    <a:lumMod val="50000"/>
                  </a:schemeClr>
                </a:solidFill>
              </a:rPr>
              <a:t>الصف العادي مع تقديم مساعدات استشارية من قبل متخصصين في التربية الخاصة.</a:t>
            </a:r>
            <a:endParaRPr lang="en-US" sz="3100" b="1" dirty="0" smtClean="0">
              <a:solidFill>
                <a:schemeClr val="tx2">
                  <a:lumMod val="50000"/>
                </a:schemeClr>
              </a:solidFill>
            </a:endParaRPr>
          </a:p>
          <a:p>
            <a:pPr lvl="0"/>
            <a:r>
              <a:rPr lang="ar-SA" sz="3100" b="1" dirty="0" smtClean="0">
                <a:solidFill>
                  <a:schemeClr val="tx2">
                    <a:lumMod val="50000"/>
                  </a:schemeClr>
                </a:solidFill>
              </a:rPr>
              <a:t>الصف العادي مع تقديم الخدمة التربوية من قبل المدرس المتجول.</a:t>
            </a:r>
            <a:endParaRPr lang="en-US" sz="3100" b="1" dirty="0" smtClean="0">
              <a:solidFill>
                <a:schemeClr val="tx2">
                  <a:lumMod val="50000"/>
                </a:schemeClr>
              </a:solidFill>
            </a:endParaRPr>
          </a:p>
          <a:p>
            <a:pPr lvl="0"/>
            <a:r>
              <a:rPr lang="ar-SA" sz="3100" b="1" dirty="0" smtClean="0">
                <a:solidFill>
                  <a:schemeClr val="tx2">
                    <a:lumMod val="50000"/>
                  </a:schemeClr>
                </a:solidFill>
              </a:rPr>
              <a:t>الصف العادي مع وضع الطالب لجزء من الوقت في غرفة المصادر.</a:t>
            </a:r>
            <a:endParaRPr lang="en-US" sz="3100" b="1" dirty="0" smtClean="0">
              <a:solidFill>
                <a:schemeClr val="tx2">
                  <a:lumMod val="50000"/>
                </a:schemeClr>
              </a:solidFill>
            </a:endParaRPr>
          </a:p>
          <a:p>
            <a:pPr lvl="0"/>
            <a:r>
              <a:rPr lang="ar-SA" sz="3100" b="1" dirty="0" smtClean="0">
                <a:solidFill>
                  <a:schemeClr val="tx2">
                    <a:lumMod val="50000"/>
                  </a:schemeClr>
                </a:solidFill>
              </a:rPr>
              <a:t>الصفوف الخاصة ضمن المدارس العادية.</a:t>
            </a:r>
            <a:endParaRPr lang="en-US" sz="3100" b="1" dirty="0" smtClean="0">
              <a:solidFill>
                <a:schemeClr val="tx2">
                  <a:lumMod val="50000"/>
                </a:schemeClr>
              </a:solidFill>
            </a:endParaRPr>
          </a:p>
          <a:p>
            <a:pPr lvl="0"/>
            <a:r>
              <a:rPr lang="ar-SA" sz="3100" b="1" dirty="0" smtClean="0">
                <a:solidFill>
                  <a:schemeClr val="tx2">
                    <a:lumMod val="50000"/>
                  </a:schemeClr>
                </a:solidFill>
              </a:rPr>
              <a:t>المدارس النهارية أو الداخلية.</a:t>
            </a:r>
          </a:p>
          <a:p>
            <a:pPr lvl="0">
              <a:buNone/>
            </a:pPr>
            <a:endParaRPr lang="en-US" sz="3100" b="1" dirty="0" smtClean="0">
              <a:solidFill>
                <a:schemeClr val="tx2">
                  <a:lumMod val="50000"/>
                </a:schemeClr>
              </a:solidFill>
            </a:endParaRPr>
          </a:p>
          <a:p>
            <a:pPr>
              <a:buNone/>
            </a:pPr>
            <a:r>
              <a:rPr lang="ar-SA" sz="3100" b="1" dirty="0" smtClean="0">
                <a:solidFill>
                  <a:schemeClr val="bg1">
                    <a:lumMod val="10000"/>
                  </a:schemeClr>
                </a:solidFill>
              </a:rPr>
              <a:t>ويجب الأخذ بعين الاعتبار أن وضع الطالب في المكان التربوي المناسب يتم من قبل تربويين متخصصين ومن قبل الوالدين، بحيث تعتبر المعلومات حول الطلاب فيما يتعلق بجوانب القوة والضعف لديهم بالإضافة إلى احتياجاتهم الأسس التي يتم في ضوئها اتخاذ القرارات المناسبة حول البديل التربوي المناسب للطالب.</a:t>
            </a:r>
            <a:endParaRPr lang="en-US" sz="3100" b="1" dirty="0" smtClean="0">
              <a:solidFill>
                <a:schemeClr val="bg1">
                  <a:lumMod val="10000"/>
                </a:schemeClr>
              </a:solidFill>
            </a:endParaRPr>
          </a:p>
          <a:p>
            <a:pPr>
              <a:buNone/>
            </a:pPr>
            <a:endParaRPr lang="ar-SA" dirty="0"/>
          </a:p>
        </p:txBody>
      </p:sp>
    </p:spTree>
    <p:extLst>
      <p:ext uri="{BB962C8B-B14F-4D97-AF65-F5344CB8AC3E}">
        <p14:creationId xmlns:p14="http://schemas.microsoft.com/office/powerpoint/2010/main" val="219436528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5">
                    <a:lumMod val="75000"/>
                  </a:schemeClr>
                </a:solidFill>
              </a:rPr>
              <a:t>البدائل التربوية</a:t>
            </a:r>
            <a:endParaRPr lang="ar-SA" b="1" dirty="0">
              <a:solidFill>
                <a:schemeClr val="accent5">
                  <a:lumMod val="75000"/>
                </a:schemeClr>
              </a:solidFill>
            </a:endParaRPr>
          </a:p>
        </p:txBody>
      </p:sp>
      <p:sp>
        <p:nvSpPr>
          <p:cNvPr id="3" name="عنصر نائب للمحتوى 2"/>
          <p:cNvSpPr>
            <a:spLocks noGrp="1"/>
          </p:cNvSpPr>
          <p:nvPr>
            <p:ph idx="1"/>
          </p:nvPr>
        </p:nvSpPr>
        <p:spPr/>
        <p:txBody>
          <a:bodyPr>
            <a:normAutofit/>
          </a:bodyPr>
          <a:lstStyle/>
          <a:p>
            <a:r>
              <a:rPr lang="ar-SA" b="1" dirty="0" smtClean="0">
                <a:solidFill>
                  <a:schemeClr val="bg2">
                    <a:lumMod val="50000"/>
                  </a:schemeClr>
                </a:solidFill>
              </a:rPr>
              <a:t>1- البرامج الاستشارية:</a:t>
            </a:r>
          </a:p>
          <a:p>
            <a:pPr algn="ctr">
              <a:buNone/>
            </a:pPr>
            <a:r>
              <a:rPr lang="ar-SA" sz="2600" b="1" dirty="0" smtClean="0">
                <a:solidFill>
                  <a:schemeClr val="bg1">
                    <a:lumMod val="10000"/>
                  </a:schemeClr>
                </a:solidFill>
              </a:rPr>
              <a:t>يقدم هذا النوع من البرامج خدمات غير مباشرة للطلاب ذوي الحاجات الخاصة وتدعى خدمات البرنامج الاستشاري بالخدمة غير المباشرة، حيث يتحدد دور المتخصصين في توجيه أنشطتهم بشكل أساسي بالاتصال مع المدرس. وتعتبر المساعدة الاستشارية أكثر فائدة في التعامل مع مشكلات التعلم البسيطة. ويتعاون كل من الاختصاصي ومدرس الصف العادي في تقديم الخدمات الخاصة التي يحتاجها الطالب للنجاح في الصف. وتعتبر السمة المميزة لهذا البرنامج في تعاون أخصائي التربية الخاصة ومدرس الفصل العادي لتلبية احتياجات الطالب حتى يتمكن من البقاء في الصف.</a:t>
            </a:r>
            <a:endParaRPr lang="en-US" sz="2600" b="1" dirty="0" smtClean="0">
              <a:solidFill>
                <a:schemeClr val="bg1">
                  <a:lumMod val="10000"/>
                </a:schemeClr>
              </a:solidFill>
            </a:endParaRPr>
          </a:p>
          <a:p>
            <a:pPr>
              <a:buNone/>
            </a:pPr>
            <a:endParaRPr lang="ar-SA" dirty="0"/>
          </a:p>
        </p:txBody>
      </p:sp>
    </p:spTree>
    <p:extLst>
      <p:ext uri="{BB962C8B-B14F-4D97-AF65-F5344CB8AC3E}">
        <p14:creationId xmlns:p14="http://schemas.microsoft.com/office/powerpoint/2010/main" val="85273152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smtClean="0">
                <a:solidFill>
                  <a:schemeClr val="accent5">
                    <a:lumMod val="75000"/>
                  </a:schemeClr>
                </a:solidFill>
              </a:rPr>
              <a:t>ويبنى البرنامج الاستشاري كبديل تربوي على عوامل متعددة ومن ضمنها:</a:t>
            </a:r>
            <a:endParaRPr lang="ar-SA" b="1" dirty="0">
              <a:solidFill>
                <a:schemeClr val="accent5">
                  <a:lumMod val="75000"/>
                </a:schemeClr>
              </a:solidFill>
            </a:endParaRPr>
          </a:p>
        </p:txBody>
      </p:sp>
      <p:sp>
        <p:nvSpPr>
          <p:cNvPr id="3" name="عنصر نائب للمحتوى 2"/>
          <p:cNvSpPr>
            <a:spLocks noGrp="1"/>
          </p:cNvSpPr>
          <p:nvPr>
            <p:ph idx="1"/>
          </p:nvPr>
        </p:nvSpPr>
        <p:spPr/>
        <p:txBody>
          <a:bodyPr>
            <a:normAutofit fontScale="55000" lnSpcReduction="20000"/>
          </a:bodyPr>
          <a:lstStyle/>
          <a:p>
            <a:pPr lvl="0"/>
            <a:r>
              <a:rPr lang="ar-SA" sz="3800" b="1" dirty="0" smtClean="0"/>
              <a:t>البيئة الأقل تقييدا:</a:t>
            </a:r>
            <a:endParaRPr lang="en-US" sz="3800" b="1" dirty="0" smtClean="0"/>
          </a:p>
          <a:p>
            <a:pPr>
              <a:buNone/>
            </a:pPr>
            <a:r>
              <a:rPr lang="ar-SA" sz="3800" dirty="0" smtClean="0">
                <a:solidFill>
                  <a:schemeClr val="bg1">
                    <a:lumMod val="10000"/>
                  </a:schemeClr>
                </a:solidFill>
              </a:rPr>
              <a:t>حيث أن حق الطالب في التعلم مع الأقران العاديين يجب أخذه بالاعتبار والعمل على تحقيقه قدر الإمكان. ولهذا فإن جميع التدخلات العلاجية والتي قد تكون مفيدة يجب الأخذ بها وفحصها قبل نقل الطالب من الصف العادي</a:t>
            </a:r>
            <a:r>
              <a:rPr lang="ar-SA" sz="3800" dirty="0" smtClean="0"/>
              <a:t>.</a:t>
            </a:r>
            <a:endParaRPr lang="en-US" sz="3800" dirty="0" smtClean="0"/>
          </a:p>
          <a:p>
            <a:pPr>
              <a:buNone/>
            </a:pPr>
            <a:r>
              <a:rPr lang="ar-SA" sz="3800" dirty="0" smtClean="0"/>
              <a:t> </a:t>
            </a:r>
            <a:endParaRPr lang="en-US" sz="3800" dirty="0" smtClean="0"/>
          </a:p>
          <a:p>
            <a:pPr lvl="0"/>
            <a:r>
              <a:rPr lang="ar-SA" sz="3800" b="1" dirty="0" smtClean="0"/>
              <a:t>الفائدة لجميع الطلاب:</a:t>
            </a:r>
            <a:endParaRPr lang="en-US" sz="3800" b="1" dirty="0" smtClean="0"/>
          </a:p>
          <a:p>
            <a:pPr>
              <a:buNone/>
            </a:pPr>
            <a:r>
              <a:rPr lang="ar-SA" sz="3800" dirty="0" smtClean="0">
                <a:solidFill>
                  <a:schemeClr val="bg1">
                    <a:lumMod val="10000"/>
                  </a:schemeClr>
                </a:solidFill>
              </a:rPr>
              <a:t>لقد وجد </a:t>
            </a:r>
            <a:r>
              <a:rPr lang="ar-SA" sz="3800" dirty="0" err="1" smtClean="0">
                <a:solidFill>
                  <a:schemeClr val="bg1">
                    <a:lumMod val="10000"/>
                  </a:schemeClr>
                </a:solidFill>
              </a:rPr>
              <a:t>نايت</a:t>
            </a:r>
            <a:r>
              <a:rPr lang="ar-SA" sz="3800" dirty="0" smtClean="0">
                <a:solidFill>
                  <a:schemeClr val="bg1">
                    <a:lumMod val="10000"/>
                  </a:schemeClr>
                </a:solidFill>
              </a:rPr>
              <a:t> وزملاؤه (1981) تغييرا ذا دلالة في تقدم جميع الطلاب عند حدوث تعاون بين مدرس الصف العادي مع استشاري التربية الخاصة لعدة سنوات. حيث تعلموا استراتيجيات جديدة وقاموا باستخدامها من أجل منفعة جميع الطلاب.</a:t>
            </a:r>
            <a:endParaRPr lang="en-US" sz="3800" dirty="0" smtClean="0">
              <a:solidFill>
                <a:schemeClr val="bg1">
                  <a:lumMod val="10000"/>
                </a:schemeClr>
              </a:solidFill>
            </a:endParaRPr>
          </a:p>
          <a:p>
            <a:endParaRPr lang="en-US" sz="3800" dirty="0" smtClean="0"/>
          </a:p>
          <a:p>
            <a:r>
              <a:rPr lang="ar-SA" sz="3800" b="1" dirty="0" smtClean="0"/>
              <a:t>ج) حق مدرس الصف العادي بتلقي الدعم والمساعدة:</a:t>
            </a:r>
            <a:endParaRPr lang="en-US" sz="3800" b="1" dirty="0" smtClean="0"/>
          </a:p>
          <a:p>
            <a:pPr>
              <a:buNone/>
            </a:pPr>
            <a:r>
              <a:rPr lang="ar-SA" sz="3800" dirty="0" smtClean="0">
                <a:solidFill>
                  <a:schemeClr val="bg1">
                    <a:lumMod val="10000"/>
                  </a:schemeClr>
                </a:solidFill>
              </a:rPr>
              <a:t>يتعلم المدرسون العمل بفعالية مع الطلاب غير العاديين وذلك عن طريق العمل الفعلي معهم. ولهذا فمن حقهم تلقي المساعدة في تعلم المهارات الضرورية والتي تسمح لهم بتحقيق الثقة بالنفس. ويقدم البرنامج الاستشاري مفاهيم جديدة ومعارف واستراتيجيات متنوعة لاستخدامها.</a:t>
            </a:r>
            <a:endParaRPr lang="en-US" sz="3800" dirty="0" smtClean="0">
              <a:solidFill>
                <a:schemeClr val="bg1">
                  <a:lumMod val="10000"/>
                </a:schemeClr>
              </a:solidFill>
            </a:endParaRPr>
          </a:p>
          <a:p>
            <a:endParaRPr lang="ar-SA" dirty="0"/>
          </a:p>
        </p:txBody>
      </p:sp>
    </p:spTree>
    <p:extLst>
      <p:ext uri="{BB962C8B-B14F-4D97-AF65-F5344CB8AC3E}">
        <p14:creationId xmlns:p14="http://schemas.microsoft.com/office/powerpoint/2010/main" val="351820767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0"/>
            <a:ext cx="8686800" cy="838200"/>
          </a:xfrm>
        </p:spPr>
        <p:txBody>
          <a:bodyPr/>
          <a:lstStyle/>
          <a:p>
            <a:pPr algn="ctr"/>
            <a:r>
              <a:rPr lang="ar-SA" b="1" dirty="0" smtClean="0">
                <a:solidFill>
                  <a:schemeClr val="accent5">
                    <a:lumMod val="75000"/>
                  </a:schemeClr>
                </a:solidFill>
              </a:rPr>
              <a:t>2- المدرس المتجول</a:t>
            </a:r>
            <a:endParaRPr lang="ar-SA" b="1" dirty="0">
              <a:solidFill>
                <a:schemeClr val="accent5">
                  <a:lumMod val="75000"/>
                </a:schemeClr>
              </a:solidFill>
            </a:endParaRPr>
          </a:p>
        </p:txBody>
      </p:sp>
      <p:sp>
        <p:nvSpPr>
          <p:cNvPr id="3" name="عنصر نائب للمحتوى 2"/>
          <p:cNvSpPr>
            <a:spLocks noGrp="1"/>
          </p:cNvSpPr>
          <p:nvPr>
            <p:ph idx="1"/>
          </p:nvPr>
        </p:nvSpPr>
        <p:spPr>
          <a:xfrm>
            <a:off x="304800" y="1219200"/>
            <a:ext cx="8083624" cy="5410200"/>
          </a:xfrm>
        </p:spPr>
        <p:txBody>
          <a:bodyPr>
            <a:normAutofit fontScale="55000" lnSpcReduction="20000"/>
          </a:bodyPr>
          <a:lstStyle/>
          <a:p>
            <a:pPr algn="ctr">
              <a:buNone/>
            </a:pPr>
            <a:r>
              <a:rPr lang="ar-SA" sz="3800" b="1" dirty="0" smtClean="0">
                <a:solidFill>
                  <a:schemeClr val="bg1">
                    <a:lumMod val="10000"/>
                  </a:schemeClr>
                </a:solidFill>
              </a:rPr>
              <a:t>في برنامج المدرس المتجول تقدم الخدمات المباشرة من قبل مدرس رحال يتنقل من مدرسة لأخرى على أساس برنامج زمني محدد. ويعتبر تقديم الخدمة المباشرة لمدة ساعة واحدة على الأقل لكل طالب لديه صعوبة في التعلم أقل ما يمكن تقديمه ليكون لها قيمة وفائدة.</a:t>
            </a:r>
          </a:p>
          <a:p>
            <a:pPr algn="ctr">
              <a:buNone/>
            </a:pPr>
            <a:endParaRPr lang="ar-SA" sz="3800" b="1" dirty="0" smtClean="0">
              <a:solidFill>
                <a:schemeClr val="bg1">
                  <a:lumMod val="10000"/>
                </a:schemeClr>
              </a:solidFill>
            </a:endParaRPr>
          </a:p>
          <a:p>
            <a:pPr algn="ctr">
              <a:buNone/>
            </a:pPr>
            <a:r>
              <a:rPr lang="ar-SA" sz="3800" b="1" dirty="0" smtClean="0">
                <a:solidFill>
                  <a:schemeClr val="bg1">
                    <a:lumMod val="10000"/>
                  </a:schemeClr>
                </a:solidFill>
              </a:rPr>
              <a:t>وهناك ظروف معينة من شأنها أن تحكم العمل ببرنامج المدرس المتجول وتكييفه. ففي بعض الأوضاع فقد يظهر بأنه أفضل الطرق لتقديم الخدمة، ففي المناطق قليلة السكان وحيث تكون المدارس صغيرة وعدد الطلاب المسجلين فيها قليلا قد يكون من الصعوبة وضع الطلاب في برنامج غرفة المصادر، ففي هذه المناطق يكون برنامج المدرس المتجول البرنامج الأكثر فعالية. أما في المراكز الكبيرة والتي تضم أعدادا من الطلاب قد يستخدم أو يتم العمل بالجمع بين برنامجي غرفة المصادر والمدرس المتجول، حيث يقوم المدرس المتجول بتقديم المساعدة للحالات البسيطة جدا. والخيار الثالث هو في استخدام برنامج المدرس المتجول لجزء من الوقت بالإضافة إلى برنامج المساعدة الاستشارية.</a:t>
            </a:r>
          </a:p>
          <a:p>
            <a:pPr algn="ctr">
              <a:buNone/>
            </a:pPr>
            <a:endParaRPr lang="ar-SA" sz="3800" b="1" dirty="0" smtClean="0">
              <a:solidFill>
                <a:schemeClr val="bg1">
                  <a:lumMod val="10000"/>
                </a:schemeClr>
              </a:solidFill>
            </a:endParaRPr>
          </a:p>
          <a:p>
            <a:pPr algn="ctr">
              <a:buNone/>
            </a:pPr>
            <a:r>
              <a:rPr lang="ar-SA" sz="3800" b="1" dirty="0" smtClean="0">
                <a:solidFill>
                  <a:schemeClr val="bg1">
                    <a:lumMod val="10000"/>
                  </a:schemeClr>
                </a:solidFill>
              </a:rPr>
              <a:t> ففي هذا النوع من الخدمة يقوم أحد مدرسي صعوبات التعلم بالعمل لجزء من اليوم بتقديم خدمات مباشرة للطلاب من خلال نموذج المدرس المتجول، وفي نفس اليوم وحتى في نفس المدرسة قد يخدم كاستشاري.</a:t>
            </a:r>
            <a:endParaRPr lang="en-US" sz="3800" b="1" dirty="0" smtClean="0">
              <a:solidFill>
                <a:schemeClr val="bg1">
                  <a:lumMod val="10000"/>
                </a:schemeClr>
              </a:solidFill>
            </a:endParaRPr>
          </a:p>
          <a:p>
            <a:pPr>
              <a:buNone/>
            </a:pPr>
            <a:endParaRPr lang="ar-SA" dirty="0"/>
          </a:p>
        </p:txBody>
      </p:sp>
    </p:spTree>
    <p:extLst>
      <p:ext uri="{BB962C8B-B14F-4D97-AF65-F5344CB8AC3E}">
        <p14:creationId xmlns:p14="http://schemas.microsoft.com/office/powerpoint/2010/main" val="390441351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28600"/>
            <a:ext cx="8686800" cy="838200"/>
          </a:xfrm>
        </p:spPr>
        <p:txBody>
          <a:bodyPr/>
          <a:lstStyle/>
          <a:p>
            <a:pPr algn="ctr"/>
            <a:r>
              <a:rPr lang="ar-SA" b="1" dirty="0" smtClean="0">
                <a:solidFill>
                  <a:schemeClr val="accent5">
                    <a:lumMod val="75000"/>
                  </a:schemeClr>
                </a:solidFill>
              </a:rPr>
              <a:t>3- غرفة المصادر</a:t>
            </a:r>
            <a:endParaRPr lang="ar-SA" b="1" dirty="0">
              <a:solidFill>
                <a:schemeClr val="accent5">
                  <a:lumMod val="75000"/>
                </a:schemeClr>
              </a:solidFill>
            </a:endParaRPr>
          </a:p>
        </p:txBody>
      </p:sp>
      <p:sp>
        <p:nvSpPr>
          <p:cNvPr id="3" name="عنصر نائب للمحتوى 2"/>
          <p:cNvSpPr>
            <a:spLocks noGrp="1"/>
          </p:cNvSpPr>
          <p:nvPr>
            <p:ph idx="1"/>
          </p:nvPr>
        </p:nvSpPr>
        <p:spPr>
          <a:xfrm>
            <a:off x="304800" y="1066800"/>
            <a:ext cx="7579568" cy="5334000"/>
          </a:xfrm>
        </p:spPr>
        <p:txBody>
          <a:bodyPr>
            <a:normAutofit fontScale="55000" lnSpcReduction="20000"/>
          </a:bodyPr>
          <a:lstStyle/>
          <a:p>
            <a:pPr>
              <a:buNone/>
            </a:pPr>
            <a:r>
              <a:rPr lang="ar-SA" sz="3800" b="1" dirty="0" smtClean="0">
                <a:solidFill>
                  <a:schemeClr val="bg1">
                    <a:lumMod val="10000"/>
                  </a:schemeClr>
                </a:solidFill>
              </a:rPr>
              <a:t>يقدم مدرس غرفة المصادر خدماته للطلاب الذين تم تحديدهم على أن لديهم صعوبة في التعلم، وأولئك الطلاب الذين تستدعي حالاتهم وظروفهم مساعدة مكثفة بدرجة أكبر مما يمكن تقديمه من خلال البرنامج الاستشاري، ولا بد أن يتوفر لمدرس غرفة المصادر الوقت ، المادة التعليمية والتدريب اللازم لاكتشاف الطرق الأكثر فعالية لتدريس الطلاب ذوي الحاجات الخاصة. فالوظيفة التي يقوم بها مدرس غرفة المصادر مزدوجة:</a:t>
            </a:r>
          </a:p>
          <a:p>
            <a:pPr>
              <a:buNone/>
            </a:pPr>
            <a:endParaRPr lang="en-US" b="1" dirty="0" smtClean="0">
              <a:solidFill>
                <a:schemeClr val="bg1">
                  <a:lumMod val="10000"/>
                </a:schemeClr>
              </a:solidFill>
            </a:endParaRPr>
          </a:p>
          <a:p>
            <a:pPr>
              <a:buNone/>
            </a:pPr>
            <a:r>
              <a:rPr lang="ar-SA" sz="3400" b="1" dirty="0" err="1" smtClean="0">
                <a:solidFill>
                  <a:schemeClr val="bg2">
                    <a:lumMod val="50000"/>
                  </a:schemeClr>
                </a:solidFill>
              </a:rPr>
              <a:t>أـ</a:t>
            </a:r>
            <a:r>
              <a:rPr lang="ar-SA" sz="3400" b="1" dirty="0" smtClean="0">
                <a:solidFill>
                  <a:schemeClr val="bg2">
                    <a:lumMod val="50000"/>
                  </a:schemeClr>
                </a:solidFill>
              </a:rPr>
              <a:t> البدء أو الشروع في العلاج ومساعدة الطالب لتحقيق النجاح في غرفة المصادر.</a:t>
            </a:r>
            <a:endParaRPr lang="en-US" sz="3400" b="1" dirty="0" smtClean="0">
              <a:solidFill>
                <a:schemeClr val="bg2">
                  <a:lumMod val="50000"/>
                </a:schemeClr>
              </a:solidFill>
            </a:endParaRPr>
          </a:p>
          <a:p>
            <a:pPr>
              <a:buNone/>
            </a:pPr>
            <a:r>
              <a:rPr lang="ar-SA" sz="3400" b="1" dirty="0" smtClean="0">
                <a:solidFill>
                  <a:schemeClr val="bg2">
                    <a:lumMod val="50000"/>
                  </a:schemeClr>
                </a:solidFill>
              </a:rPr>
              <a:t>ب- تقديم الاقتراحات لمدرس الصف العادي والتي من شأنها زيادة النجاح في غرفة الصف حتى لا تضيع الجهود المبذولة في غرفة المصادر.</a:t>
            </a:r>
          </a:p>
          <a:p>
            <a:endParaRPr lang="en-US" sz="3400" b="1" dirty="0" smtClean="0">
              <a:solidFill>
                <a:schemeClr val="bg2">
                  <a:lumMod val="50000"/>
                </a:schemeClr>
              </a:solidFill>
            </a:endParaRPr>
          </a:p>
          <a:p>
            <a:pPr>
              <a:buNone/>
            </a:pPr>
            <a:r>
              <a:rPr lang="ar-SA" sz="3400" b="1" dirty="0" smtClean="0">
                <a:solidFill>
                  <a:schemeClr val="bg1">
                    <a:lumMod val="10000"/>
                  </a:schemeClr>
                </a:solidFill>
              </a:rPr>
              <a:t>ويشبه دور مدرس غرفة المصادر دور الاستشاري حيث يقدم مساعدة قيمة للمدرس فيما يتعلق بأفكار التدريس المناسبة وفيما يتعلق بطلاب معينين.</a:t>
            </a:r>
          </a:p>
          <a:p>
            <a:pPr>
              <a:buNone/>
            </a:pPr>
            <a:endParaRPr lang="en-US" sz="3400" b="1" dirty="0" smtClean="0">
              <a:solidFill>
                <a:schemeClr val="bg1">
                  <a:lumMod val="10000"/>
                </a:schemeClr>
              </a:solidFill>
            </a:endParaRPr>
          </a:p>
          <a:p>
            <a:pPr>
              <a:buNone/>
            </a:pPr>
            <a:r>
              <a:rPr lang="ar-SA" sz="3400" b="1" dirty="0" smtClean="0">
                <a:solidFill>
                  <a:schemeClr val="bg1">
                    <a:lumMod val="10000"/>
                  </a:schemeClr>
                </a:solidFill>
              </a:rPr>
              <a:t>ومن أجل أن تكون خدمات غرفة المصادر أكثر فعالية فلا بد من تحديد وقت كل أسبوع للنقاش بين مدرس غرفة المصادر والمدرسين الذين بعثوا بالطلاب لغرفة المصادر.</a:t>
            </a:r>
          </a:p>
          <a:p>
            <a:pPr>
              <a:buNone/>
            </a:pPr>
            <a:endParaRPr lang="en-US" sz="3400" b="1" dirty="0" smtClean="0">
              <a:solidFill>
                <a:schemeClr val="bg1">
                  <a:lumMod val="10000"/>
                </a:schemeClr>
              </a:solidFill>
            </a:endParaRPr>
          </a:p>
          <a:p>
            <a:pPr>
              <a:buNone/>
            </a:pPr>
            <a:r>
              <a:rPr lang="ar-SA" sz="3400" b="1" dirty="0" smtClean="0">
                <a:solidFill>
                  <a:schemeClr val="bg1">
                    <a:lumMod val="10000"/>
                  </a:schemeClr>
                </a:solidFill>
              </a:rPr>
              <a:t>لقد أشار ويدر هولت بأن مفهوم غرفة المصادر يعتبر الأكثر شيوعا وانتشارا واستخداما من البدائل التربوية.</a:t>
            </a:r>
            <a:endParaRPr lang="en-US" sz="3400" b="1" dirty="0" smtClean="0">
              <a:solidFill>
                <a:schemeClr val="bg1">
                  <a:lumMod val="10000"/>
                </a:schemeClr>
              </a:solidFill>
            </a:endParaRPr>
          </a:p>
        </p:txBody>
      </p:sp>
    </p:spTree>
    <p:extLst>
      <p:ext uri="{BB962C8B-B14F-4D97-AF65-F5344CB8AC3E}">
        <p14:creationId xmlns:p14="http://schemas.microsoft.com/office/powerpoint/2010/main" val="125063268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bg2">
                    <a:lumMod val="50000"/>
                  </a:schemeClr>
                </a:solidFill>
              </a:rPr>
              <a:t>4- برنامج الصف الخاص </a:t>
            </a:r>
            <a:endParaRPr lang="ar-SA" b="1" dirty="0">
              <a:solidFill>
                <a:schemeClr val="bg2">
                  <a:lumMod val="50000"/>
                </a:schemeClr>
              </a:solidFill>
            </a:endParaRPr>
          </a:p>
        </p:txBody>
      </p:sp>
      <p:sp>
        <p:nvSpPr>
          <p:cNvPr id="3" name="عنصر نائب للمحتوى 2"/>
          <p:cNvSpPr>
            <a:spLocks noGrp="1"/>
          </p:cNvSpPr>
          <p:nvPr>
            <p:ph idx="1"/>
          </p:nvPr>
        </p:nvSpPr>
        <p:spPr/>
        <p:txBody>
          <a:bodyPr>
            <a:normAutofit/>
          </a:bodyPr>
          <a:lstStyle/>
          <a:p>
            <a:r>
              <a:rPr lang="ar-SA" sz="2400" b="1" dirty="0" smtClean="0">
                <a:solidFill>
                  <a:schemeClr val="bg1">
                    <a:lumMod val="10000"/>
                  </a:schemeClr>
                </a:solidFill>
              </a:rPr>
              <a:t>الصفوف الخاصة بذوي صعوبات التعلم عادة ما تكون محدودة العدد حيث يسجل في كل صف ما بين 6 – 10 أطفال وقد يوجد في مستويات صفية مختلفة. وعادة ما يكون في هذه الفصول مدرسيّن أو أكثر وتكون محدودة بالطلاب ذوي المشكلات التعليمية الشديدة.</a:t>
            </a:r>
          </a:p>
          <a:p>
            <a:endParaRPr lang="en-US" sz="2400" b="1" dirty="0" smtClean="0">
              <a:solidFill>
                <a:schemeClr val="bg1">
                  <a:lumMod val="10000"/>
                </a:schemeClr>
              </a:solidFill>
            </a:endParaRPr>
          </a:p>
          <a:p>
            <a:r>
              <a:rPr lang="ar-SA" sz="2400" b="1" dirty="0" smtClean="0">
                <a:solidFill>
                  <a:schemeClr val="bg1">
                    <a:lumMod val="10000"/>
                  </a:schemeClr>
                </a:solidFill>
              </a:rPr>
              <a:t>وتعتبر برامج الفصول الخاصة للطلاب ذوي صعوبات التعلم أقل شيوعا واستخداما من برنامج غرفة المصادر أو البرنامج الاستشاري، إذ يجب استخدامها فقط إذا ما اتضح بأن البرامج الأقل تقييدا لن تلبي الحاجات التربوية المرغوبة </a:t>
            </a:r>
            <a:r>
              <a:rPr lang="ar-SA" sz="2400" b="1" dirty="0" err="1" smtClean="0">
                <a:solidFill>
                  <a:schemeClr val="bg1">
                    <a:lumMod val="10000"/>
                  </a:schemeClr>
                </a:solidFill>
              </a:rPr>
              <a:t>و</a:t>
            </a:r>
            <a:r>
              <a:rPr lang="ar-SA" sz="2400" b="1" dirty="0" smtClean="0">
                <a:solidFill>
                  <a:schemeClr val="bg1">
                    <a:lumMod val="10000"/>
                  </a:schemeClr>
                </a:solidFill>
              </a:rPr>
              <a:t> / أو النتائج الاجتماعية / السلوكية.</a:t>
            </a:r>
            <a:endParaRPr lang="en-US" sz="2400" b="1" dirty="0" smtClean="0">
              <a:solidFill>
                <a:schemeClr val="bg1">
                  <a:lumMod val="10000"/>
                </a:schemeClr>
              </a:solidFill>
            </a:endParaRPr>
          </a:p>
          <a:p>
            <a:endParaRPr lang="ar-SA" dirty="0"/>
          </a:p>
        </p:txBody>
      </p:sp>
    </p:spTree>
    <p:extLst>
      <p:ext uri="{BB962C8B-B14F-4D97-AF65-F5344CB8AC3E}">
        <p14:creationId xmlns:p14="http://schemas.microsoft.com/office/powerpoint/2010/main" val="321828346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5">
                    <a:lumMod val="75000"/>
                  </a:schemeClr>
                </a:solidFill>
              </a:rPr>
              <a:t>5- برامج الإقامة الداخلية </a:t>
            </a:r>
            <a:endParaRPr lang="ar-SA" b="1" dirty="0">
              <a:solidFill>
                <a:schemeClr val="accent5">
                  <a:lumMod val="75000"/>
                </a:schemeClr>
              </a:solidFill>
            </a:endParaRPr>
          </a:p>
        </p:txBody>
      </p:sp>
      <p:sp>
        <p:nvSpPr>
          <p:cNvPr id="3" name="عنصر نائب للمحتوى 2"/>
          <p:cNvSpPr>
            <a:spLocks noGrp="1"/>
          </p:cNvSpPr>
          <p:nvPr>
            <p:ph idx="1"/>
          </p:nvPr>
        </p:nvSpPr>
        <p:spPr>
          <a:xfrm>
            <a:off x="304800" y="2057400"/>
            <a:ext cx="7795592" cy="3627438"/>
          </a:xfrm>
        </p:spPr>
        <p:txBody>
          <a:bodyPr/>
          <a:lstStyle/>
          <a:p>
            <a:r>
              <a:rPr lang="ar-SA" sz="2400" b="1" dirty="0" smtClean="0">
                <a:solidFill>
                  <a:schemeClr val="bg1">
                    <a:lumMod val="10000"/>
                  </a:schemeClr>
                </a:solidFill>
              </a:rPr>
              <a:t>عادة ما يتم وضع الطلاب ذوي صعوبات التعلم الشديدة فقط في برامج الإقامة الداخلية، وعادة ما تكون لديهم إعاقة بالإضافة إلى صعوبة في التعلم.</a:t>
            </a:r>
          </a:p>
          <a:p>
            <a:pPr>
              <a:buNone/>
            </a:pPr>
            <a:endParaRPr lang="en-US" sz="2400" b="1" dirty="0" smtClean="0">
              <a:solidFill>
                <a:schemeClr val="bg1">
                  <a:lumMod val="10000"/>
                </a:schemeClr>
              </a:solidFill>
            </a:endParaRPr>
          </a:p>
          <a:p>
            <a:r>
              <a:rPr lang="ar-SA" sz="2400" b="1" dirty="0" smtClean="0">
                <a:solidFill>
                  <a:schemeClr val="bg1">
                    <a:lumMod val="10000"/>
                  </a:schemeClr>
                </a:solidFill>
              </a:rPr>
              <a:t>ولابد من توفير هذا النوع من البرامج لأولئك الطلاب الذين يعانون من صعوبات شديدة.</a:t>
            </a:r>
            <a:endParaRPr lang="en-US" sz="2400" b="1" dirty="0" smtClean="0">
              <a:solidFill>
                <a:schemeClr val="bg1">
                  <a:lumMod val="10000"/>
                </a:schemeClr>
              </a:solidFill>
            </a:endParaRPr>
          </a:p>
          <a:p>
            <a:endParaRPr lang="ar-SA" dirty="0"/>
          </a:p>
        </p:txBody>
      </p:sp>
    </p:spTree>
    <p:extLst>
      <p:ext uri="{BB962C8B-B14F-4D97-AF65-F5344CB8AC3E}">
        <p14:creationId xmlns:p14="http://schemas.microsoft.com/office/powerpoint/2010/main" val="421763890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7504" y="1412776"/>
            <a:ext cx="7920880" cy="2585323"/>
          </a:xfrm>
          <a:prstGeom prst="rect">
            <a:avLst/>
          </a:prstGeom>
          <a:noFill/>
        </p:spPr>
        <p:txBody>
          <a:bodyPr wrap="square" rtlCol="1">
            <a:spAutoFit/>
          </a:bodyPr>
          <a:lstStyle/>
          <a:p>
            <a:pPr algn="ctr"/>
            <a:r>
              <a:rPr lang="ar-SA" sz="2400" b="1" dirty="0" smtClean="0">
                <a:solidFill>
                  <a:srgbClr val="00B050"/>
                </a:solidFill>
              </a:rPr>
              <a:t>البطاقات التنظيمية التي تستخدم لتعزيز التعلم التعاوني </a:t>
            </a:r>
          </a:p>
          <a:p>
            <a:endParaRPr lang="ar-SA" sz="2400" dirty="0" smtClean="0"/>
          </a:p>
          <a:p>
            <a:r>
              <a:rPr lang="ar-SA" sz="2400" dirty="0" smtClean="0"/>
              <a:t>هي بطاقات تم تصميمها لمساعدة الطلبة على كيفية طلب التوضيح للموقف التعليمي أو النشاط المستهدف بطريقة مناسبة , ولمساعدتهم في التركيز على العمل الجماعي , حيث يقوم الطلبة خلال الدرس بمراقبة أنفسهم والتأكد من مدى انتباههم عن طريق طرح أسئلة ذاتية تتعلق بمدى استماعهم ومشاركتهم .</a:t>
            </a:r>
          </a:p>
          <a:p>
            <a:endParaRPr lang="ar-SA" dirty="0"/>
          </a:p>
        </p:txBody>
      </p:sp>
    </p:spTree>
    <p:extLst>
      <p:ext uri="{BB962C8B-B14F-4D97-AF65-F5344CB8AC3E}">
        <p14:creationId xmlns:p14="http://schemas.microsoft.com/office/powerpoint/2010/main" val="4011192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979712" y="2276872"/>
            <a:ext cx="5688632" cy="1661993"/>
          </a:xfrm>
          <a:prstGeom prst="rect">
            <a:avLst/>
          </a:prstGeom>
          <a:noFill/>
        </p:spPr>
        <p:txBody>
          <a:bodyPr wrap="square" rtlCol="1">
            <a:spAutoFit/>
          </a:bodyPr>
          <a:lstStyle/>
          <a:p>
            <a:pPr algn="ctr"/>
            <a:r>
              <a:rPr lang="ar-SA" sz="2800" b="1" u="sng" dirty="0" smtClean="0"/>
              <a:t>المحاضرة الثانية</a:t>
            </a:r>
          </a:p>
          <a:p>
            <a:pPr algn="ctr"/>
            <a:r>
              <a:rPr lang="ar-SA" sz="2800" b="1" dirty="0" smtClean="0"/>
              <a:t>المفاتيح الاساسية لتعريف صعوبات التعلم والخصائص </a:t>
            </a:r>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1628800"/>
            <a:ext cx="7543800" cy="2593975"/>
          </a:xfrm>
        </p:spPr>
        <p:txBody>
          <a:bodyPr/>
          <a:lstStyle/>
          <a:p>
            <a:pPr algn="ctr"/>
            <a:r>
              <a:rPr lang="ar-SA" dirty="0" smtClean="0"/>
              <a:t>ماذا يمكن أن يفعل المدرسون لمعالجة صعوبات التعلم ؟</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780272" y="104109"/>
            <a:ext cx="6793848"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B050"/>
                </a:solidFill>
                <a:effectLst/>
                <a:latin typeface="AL-Mateen"/>
                <a:ea typeface="Times New Roman" pitchFamily="18" charset="0"/>
              </a:rPr>
              <a:t>أوجه الشبه والاختلاف بين صعوبات التعلم (إعاقات التعلم)  وبطء التعلم والتأخر الدراسي</a:t>
            </a:r>
            <a:endParaRPr kumimoji="0" lang="en-US" sz="800" b="1" i="0" u="none" strike="noStrike" cap="none" normalizeH="0" baseline="0" dirty="0" smtClean="0">
              <a:ln>
                <a:noFill/>
              </a:ln>
              <a:solidFill>
                <a:srgbClr val="00B05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pitchFamily="34" charset="0"/>
            </a:endParaRPr>
          </a:p>
        </p:txBody>
      </p:sp>
      <p:graphicFrame>
        <p:nvGraphicFramePr>
          <p:cNvPr id="6" name="جدول 5"/>
          <p:cNvGraphicFramePr>
            <a:graphicFrameLocks noGrp="1"/>
          </p:cNvGraphicFramePr>
          <p:nvPr>
            <p:extLst>
              <p:ext uri="{D42A27DB-BD31-4B8C-83A1-F6EECF244321}">
                <p14:modId xmlns:p14="http://schemas.microsoft.com/office/powerpoint/2010/main" val="3682961719"/>
              </p:ext>
            </p:extLst>
          </p:nvPr>
        </p:nvGraphicFramePr>
        <p:xfrm>
          <a:off x="780272" y="548680"/>
          <a:ext cx="6716395" cy="5852160"/>
        </p:xfrm>
        <a:graphic>
          <a:graphicData uri="http://schemas.openxmlformats.org/drawingml/2006/table">
            <a:tbl>
              <a:tblPr rtl="1">
                <a:tableStyleId>{5C22544A-7EE6-4342-B048-85BDC9FD1C3A}</a:tableStyleId>
              </a:tblPr>
              <a:tblGrid>
                <a:gridCol w="829310"/>
                <a:gridCol w="1972310"/>
                <a:gridCol w="2012950"/>
                <a:gridCol w="1901825"/>
              </a:tblGrid>
              <a:tr h="334645">
                <a:tc>
                  <a:txBody>
                    <a:bodyPr/>
                    <a:lstStyle/>
                    <a:p>
                      <a:pPr algn="ctr" rtl="1">
                        <a:spcAft>
                          <a:spcPts val="0"/>
                        </a:spcAft>
                      </a:pPr>
                      <a:r>
                        <a:rPr lang="ar-SA" sz="1600" b="1" dirty="0">
                          <a:effectLst/>
                        </a:rPr>
                        <a:t>المحك/الفئة</a:t>
                      </a:r>
                      <a:endParaRPr lang="en-US" sz="1600" b="1" dirty="0">
                        <a:effectLst/>
                        <a:latin typeface="Times New Roman"/>
                        <a:cs typeface="AL-Mateen"/>
                      </a:endParaRPr>
                    </a:p>
                  </a:txBody>
                  <a:tcPr marL="68580" marR="68580" marT="0" marB="0"/>
                </a:tc>
                <a:tc>
                  <a:txBody>
                    <a:bodyPr/>
                    <a:lstStyle/>
                    <a:p>
                      <a:pPr algn="ctr" rtl="1">
                        <a:spcAft>
                          <a:spcPts val="0"/>
                        </a:spcAft>
                      </a:pPr>
                      <a:r>
                        <a:rPr lang="ar-SA" sz="1600" b="1">
                          <a:effectLst/>
                        </a:rPr>
                        <a:t>صعوبات التعلم(إعاقة التعلم)</a:t>
                      </a:r>
                      <a:endParaRPr lang="en-US" sz="1600" b="1">
                        <a:effectLst/>
                        <a:latin typeface="Times New Roman"/>
                        <a:ea typeface="Times New Roman"/>
                      </a:endParaRPr>
                    </a:p>
                  </a:txBody>
                  <a:tcPr marL="68580" marR="68580" marT="0" marB="0"/>
                </a:tc>
                <a:tc>
                  <a:txBody>
                    <a:bodyPr/>
                    <a:lstStyle/>
                    <a:p>
                      <a:pPr algn="ctr" rtl="1">
                        <a:spcAft>
                          <a:spcPts val="0"/>
                        </a:spcAft>
                      </a:pPr>
                      <a:r>
                        <a:rPr lang="ar-SA" sz="1600" b="1">
                          <a:effectLst/>
                        </a:rPr>
                        <a:t>بطء التعلم</a:t>
                      </a:r>
                      <a:endParaRPr lang="en-US" sz="1600" b="1">
                        <a:effectLst/>
                        <a:latin typeface="Times New Roman"/>
                        <a:ea typeface="Times New Roman"/>
                      </a:endParaRPr>
                    </a:p>
                  </a:txBody>
                  <a:tcPr marL="68580" marR="68580" marT="0" marB="0"/>
                </a:tc>
                <a:tc>
                  <a:txBody>
                    <a:bodyPr/>
                    <a:lstStyle/>
                    <a:p>
                      <a:pPr algn="ctr" rtl="1">
                        <a:spcAft>
                          <a:spcPts val="0"/>
                        </a:spcAft>
                      </a:pPr>
                      <a:r>
                        <a:rPr lang="ar-SA" sz="1600" b="1">
                          <a:effectLst/>
                        </a:rPr>
                        <a:t>التأخر الدراسي</a:t>
                      </a:r>
                      <a:endParaRPr lang="en-US" sz="1600" b="1">
                        <a:effectLst/>
                        <a:latin typeface="Times New Roman"/>
                        <a:ea typeface="Times New Roman"/>
                      </a:endParaRPr>
                    </a:p>
                  </a:txBody>
                  <a:tcPr marL="68580" marR="68580" marT="0" marB="0"/>
                </a:tc>
              </a:tr>
              <a:tr h="511810">
                <a:tc>
                  <a:txBody>
                    <a:bodyPr/>
                    <a:lstStyle/>
                    <a:p>
                      <a:pPr algn="ctr" rtl="1">
                        <a:spcAft>
                          <a:spcPts val="0"/>
                        </a:spcAft>
                      </a:pPr>
                      <a:r>
                        <a:rPr lang="ar-SA" sz="1600" b="1">
                          <a:effectLst/>
                        </a:rPr>
                        <a:t> </a:t>
                      </a:r>
                      <a:endParaRPr lang="en-US" sz="1600" b="1">
                        <a:effectLst/>
                      </a:endParaRPr>
                    </a:p>
                    <a:p>
                      <a:pPr algn="ctr" rtl="1">
                        <a:spcAft>
                          <a:spcPts val="0"/>
                        </a:spcAft>
                      </a:pPr>
                      <a:r>
                        <a:rPr lang="ar-SA" sz="1600" b="1">
                          <a:effectLst/>
                        </a:rPr>
                        <a:t>الاستبعاد</a:t>
                      </a:r>
                      <a:endParaRPr lang="en-US" sz="1600" b="1">
                        <a:effectLst/>
                      </a:endParaRPr>
                    </a:p>
                    <a:p>
                      <a:pPr algn="ctr" rtl="1">
                        <a:spcAft>
                          <a:spcPts val="0"/>
                        </a:spcAft>
                      </a:pPr>
                      <a:r>
                        <a:rPr lang="en-US" sz="1600" b="1">
                          <a:effectLst/>
                        </a:rPr>
                        <a:t> </a:t>
                      </a:r>
                      <a:endParaRPr lang="en-US" sz="1600" b="1">
                        <a:effectLst/>
                        <a:latin typeface="Times New Roman"/>
                        <a:ea typeface="Times New Roman"/>
                      </a:endParaRPr>
                    </a:p>
                  </a:txBody>
                  <a:tcPr marL="68580" marR="68580" marT="0" marB="0" anchor="ctr"/>
                </a:tc>
                <a:tc>
                  <a:txBody>
                    <a:bodyPr/>
                    <a:lstStyle/>
                    <a:p>
                      <a:pPr algn="justLow" rtl="1">
                        <a:spcAft>
                          <a:spcPts val="0"/>
                        </a:spcAft>
                      </a:pPr>
                      <a:r>
                        <a:rPr lang="ar-SA" sz="1600" b="1">
                          <a:effectLst/>
                        </a:rPr>
                        <a:t>عدم وجود إعاقة مصاحبة لها تأثير مباشر كالتخلف العقلي أو الإعاقة السمعية أو البصرية أو الانفعالية أو الظروف البيئية والاجتماعية </a:t>
                      </a:r>
                      <a:endParaRPr lang="en-US" sz="1600" b="1">
                        <a:effectLst/>
                        <a:latin typeface="Times New Roman"/>
                        <a:ea typeface="Times New Roman"/>
                      </a:endParaRPr>
                    </a:p>
                  </a:txBody>
                  <a:tcPr marL="68580" marR="68580" marT="0" marB="0" anchor="ctr"/>
                </a:tc>
                <a:tc>
                  <a:txBody>
                    <a:bodyPr/>
                    <a:lstStyle/>
                    <a:p>
                      <a:pPr algn="justLow" rtl="1">
                        <a:spcAft>
                          <a:spcPts val="0"/>
                        </a:spcAft>
                      </a:pPr>
                      <a:r>
                        <a:rPr lang="ar-SA" sz="1600" b="1" dirty="0">
                          <a:effectLst/>
                        </a:rPr>
                        <a:t>ضعف في القدرة العقلية لا يصل إلى  درجة التخلف العقلي</a:t>
                      </a:r>
                      <a:endParaRPr lang="en-US" sz="1600" b="1" dirty="0">
                        <a:effectLst/>
                        <a:latin typeface="Times New Roman"/>
                        <a:ea typeface="Times New Roman"/>
                      </a:endParaRPr>
                    </a:p>
                  </a:txBody>
                  <a:tcPr marL="68580" marR="68580" marT="0" marB="0" anchor="ctr"/>
                </a:tc>
                <a:tc>
                  <a:txBody>
                    <a:bodyPr/>
                    <a:lstStyle/>
                    <a:p>
                      <a:pPr algn="justLow" rtl="1">
                        <a:spcAft>
                          <a:spcPts val="0"/>
                        </a:spcAft>
                      </a:pPr>
                      <a:r>
                        <a:rPr lang="ar-SA" sz="1600" b="1">
                          <a:effectLst/>
                        </a:rPr>
                        <a:t>عدم وجود أي إعاقة حسية </a:t>
                      </a:r>
                      <a:endParaRPr lang="en-US" sz="1600" b="1">
                        <a:effectLst/>
                        <a:latin typeface="Times New Roman"/>
                        <a:ea typeface="Times New Roman"/>
                      </a:endParaRPr>
                    </a:p>
                  </a:txBody>
                  <a:tcPr marL="68580" marR="68580" marT="0" marB="0" anchor="ctr"/>
                </a:tc>
              </a:tr>
              <a:tr h="0">
                <a:tc>
                  <a:txBody>
                    <a:bodyPr/>
                    <a:lstStyle/>
                    <a:p>
                      <a:pPr algn="ctr" rtl="1">
                        <a:spcAft>
                          <a:spcPts val="0"/>
                        </a:spcAft>
                      </a:pPr>
                      <a:r>
                        <a:rPr lang="ar-SA" sz="1600" b="1">
                          <a:effectLst/>
                        </a:rPr>
                        <a:t> </a:t>
                      </a:r>
                      <a:endParaRPr lang="en-US" sz="1600" b="1">
                        <a:effectLst/>
                      </a:endParaRPr>
                    </a:p>
                    <a:p>
                      <a:pPr algn="ctr" rtl="1">
                        <a:spcAft>
                          <a:spcPts val="0"/>
                        </a:spcAft>
                      </a:pPr>
                      <a:r>
                        <a:rPr lang="ar-SA" sz="1600" b="1">
                          <a:effectLst/>
                        </a:rPr>
                        <a:t> </a:t>
                      </a:r>
                      <a:endParaRPr lang="en-US" sz="1600" b="1">
                        <a:effectLst/>
                      </a:endParaRPr>
                    </a:p>
                    <a:p>
                      <a:pPr algn="ctr" rtl="1">
                        <a:spcAft>
                          <a:spcPts val="0"/>
                        </a:spcAft>
                      </a:pPr>
                      <a:r>
                        <a:rPr lang="ar-SA" sz="1600" b="1">
                          <a:effectLst/>
                        </a:rPr>
                        <a:t>الأسباب</a:t>
                      </a:r>
                      <a:endParaRPr lang="en-US" sz="1600" b="1">
                        <a:effectLst/>
                      </a:endParaRPr>
                    </a:p>
                    <a:p>
                      <a:pPr algn="ctr" rtl="1">
                        <a:spcAft>
                          <a:spcPts val="0"/>
                        </a:spcAft>
                      </a:pPr>
                      <a:r>
                        <a:rPr lang="ar-SA" sz="1600" b="1">
                          <a:effectLst/>
                        </a:rPr>
                        <a:t> </a:t>
                      </a:r>
                      <a:endParaRPr lang="en-US" sz="1600" b="1">
                        <a:effectLst/>
                      </a:endParaRPr>
                    </a:p>
                    <a:p>
                      <a:pPr algn="ctr" rtl="1">
                        <a:spcAft>
                          <a:spcPts val="0"/>
                        </a:spcAft>
                      </a:pPr>
                      <a:r>
                        <a:rPr lang="en-US" sz="1600" b="1">
                          <a:effectLst/>
                        </a:rPr>
                        <a:t> </a:t>
                      </a:r>
                      <a:endParaRPr lang="en-US" sz="1600" b="1">
                        <a:effectLst/>
                        <a:latin typeface="Times New Roman"/>
                        <a:ea typeface="Times New Roman"/>
                      </a:endParaRPr>
                    </a:p>
                  </a:txBody>
                  <a:tcPr marL="68580" marR="68580" marT="0" marB="0" anchor="ctr"/>
                </a:tc>
                <a:tc>
                  <a:txBody>
                    <a:bodyPr/>
                    <a:lstStyle/>
                    <a:p>
                      <a:pPr algn="justLow" rtl="1">
                        <a:spcAft>
                          <a:spcPts val="0"/>
                        </a:spcAft>
                      </a:pPr>
                      <a:r>
                        <a:rPr lang="ar-SA" sz="1600" b="1" dirty="0">
                          <a:effectLst/>
                        </a:rPr>
                        <a:t>إعاقة خفية(مستترة) تنشأ داخل الفرد عبارة عن خلل وظيفي في أداء الجهاز العصبي المركزي وليس إصابة في </a:t>
                      </a:r>
                      <a:r>
                        <a:rPr lang="ar-SA" sz="1600" b="1" dirty="0" err="1">
                          <a:effectLst/>
                        </a:rPr>
                        <a:t>الدماغ،أي</a:t>
                      </a:r>
                      <a:r>
                        <a:rPr lang="ar-SA" sz="1600" b="1" dirty="0">
                          <a:effectLst/>
                        </a:rPr>
                        <a:t> قصور في أداء الدماغ أو الجهاز العصبي المركزي؛ بمعنى أنها لا تتم بالطريقة العادية، وهذه الأسباب لا تعالج وإنما يتم الحد من أثارها فقط</a:t>
                      </a:r>
                      <a:endParaRPr lang="en-US" sz="1600" b="1" dirty="0">
                        <a:effectLst/>
                        <a:latin typeface="Times New Roman"/>
                        <a:ea typeface="Times New Roman"/>
                      </a:endParaRPr>
                    </a:p>
                  </a:txBody>
                  <a:tcPr marL="68580" marR="68580" marT="0" marB="0" anchor="ctr"/>
                </a:tc>
                <a:tc>
                  <a:txBody>
                    <a:bodyPr/>
                    <a:lstStyle/>
                    <a:p>
                      <a:pPr algn="justLow" rtl="1">
                        <a:spcAft>
                          <a:spcPts val="0"/>
                        </a:spcAft>
                      </a:pPr>
                      <a:r>
                        <a:rPr lang="ar-SA" sz="1600" b="1">
                          <a:effectLst/>
                        </a:rPr>
                        <a:t>ضعف عام في القدرة العقلية</a:t>
                      </a:r>
                      <a:endParaRPr lang="en-US" sz="1600" b="1">
                        <a:effectLst/>
                      </a:endParaRPr>
                    </a:p>
                    <a:p>
                      <a:pPr algn="justLow" rtl="1">
                        <a:spcAft>
                          <a:spcPts val="0"/>
                        </a:spcAft>
                      </a:pPr>
                      <a:r>
                        <a:rPr lang="ar-SA" sz="1600" b="1">
                          <a:effectLst/>
                        </a:rPr>
                        <a:t>أسباب وراثية لما قبل الولادة وما بعدها</a:t>
                      </a:r>
                      <a:endParaRPr lang="en-US" sz="1600" b="1">
                        <a:effectLst/>
                        <a:latin typeface="Times New Roman"/>
                        <a:ea typeface="Times New Roman"/>
                      </a:endParaRPr>
                    </a:p>
                  </a:txBody>
                  <a:tcPr marL="68580" marR="68580" marT="0" marB="0" anchor="ctr"/>
                </a:tc>
                <a:tc>
                  <a:txBody>
                    <a:bodyPr/>
                    <a:lstStyle/>
                    <a:p>
                      <a:pPr algn="justLow" rtl="1">
                        <a:spcAft>
                          <a:spcPts val="0"/>
                        </a:spcAft>
                      </a:pPr>
                      <a:r>
                        <a:rPr lang="ar-SA" sz="1600" b="1">
                          <a:effectLst/>
                        </a:rPr>
                        <a:t>إهمال الأسرة / التدليل الزائد / الاعتماد على المربيات/ والمشاكل الأسرية كالطلاق / الغياب /الفقر/القلق/الخوف والفزع/ الظروف البيئية كتوقف الدراسة بسبب البراكين والزلازل والفياضنات والمشاكل الصحية / واختلاف اللهجات واللغات / والظروف الاجتماعية ، والمدنية/وتراكم الصعوبة في المراحل/زحمة الفصل وشخصية المعلم وقدرته. *</a:t>
                      </a:r>
                      <a:endParaRPr lang="en-US" sz="1600" b="1">
                        <a:effectLst/>
                        <a:latin typeface="Times New Roman"/>
                        <a:ea typeface="Times New Roman"/>
                      </a:endParaRPr>
                    </a:p>
                  </a:txBody>
                  <a:tcPr marL="68580" marR="68580" marT="0" marB="0" anchor="ctr"/>
                </a:tc>
              </a:tr>
              <a:tr h="454025">
                <a:tc>
                  <a:txBody>
                    <a:bodyPr/>
                    <a:lstStyle/>
                    <a:p>
                      <a:pPr algn="ctr" rtl="1">
                        <a:spcAft>
                          <a:spcPts val="0"/>
                        </a:spcAft>
                      </a:pPr>
                      <a:r>
                        <a:rPr lang="ar-SA" sz="1600" b="1">
                          <a:effectLst/>
                        </a:rPr>
                        <a:t>نسبة الذكاء</a:t>
                      </a:r>
                      <a:endParaRPr lang="en-US" sz="1600" b="1">
                        <a:effectLst/>
                        <a:latin typeface="Times New Roman"/>
                        <a:ea typeface="Times New Roman"/>
                      </a:endParaRPr>
                    </a:p>
                  </a:txBody>
                  <a:tcPr marL="68580" marR="68580" marT="0" marB="0" anchor="ctr"/>
                </a:tc>
                <a:tc>
                  <a:txBody>
                    <a:bodyPr/>
                    <a:lstStyle/>
                    <a:p>
                      <a:pPr algn="ctr" rtl="1">
                        <a:spcAft>
                          <a:spcPts val="0"/>
                        </a:spcAft>
                      </a:pPr>
                      <a:r>
                        <a:rPr lang="ar-SA" sz="1600" b="1" dirty="0">
                          <a:effectLst/>
                        </a:rPr>
                        <a:t>90 فما فوق على مقياس </a:t>
                      </a:r>
                      <a:r>
                        <a:rPr lang="ar-SA" sz="1600" b="1" dirty="0" err="1">
                          <a:effectLst/>
                        </a:rPr>
                        <a:t>وكسلر</a:t>
                      </a:r>
                      <a:endParaRPr lang="en-US" sz="1600" b="1" dirty="0">
                        <a:effectLst/>
                        <a:latin typeface="Times New Roman"/>
                        <a:ea typeface="Times New Roman"/>
                      </a:endParaRPr>
                    </a:p>
                  </a:txBody>
                  <a:tcPr marL="68580" marR="68580" marT="0" marB="0" anchor="ctr"/>
                </a:tc>
                <a:tc>
                  <a:txBody>
                    <a:bodyPr/>
                    <a:lstStyle/>
                    <a:p>
                      <a:pPr algn="ctr" rtl="1">
                        <a:spcAft>
                          <a:spcPts val="0"/>
                        </a:spcAft>
                      </a:pPr>
                      <a:r>
                        <a:rPr lang="ar-SA" sz="1600" b="1">
                          <a:effectLst/>
                        </a:rPr>
                        <a:t>من 76 وحتى 89 على مقياس وكسلر</a:t>
                      </a:r>
                      <a:endParaRPr lang="en-US" sz="1600" b="1">
                        <a:effectLst/>
                        <a:latin typeface="Times New Roman"/>
                        <a:ea typeface="Times New Roman"/>
                      </a:endParaRPr>
                    </a:p>
                  </a:txBody>
                  <a:tcPr marL="68580" marR="68580" marT="0" marB="0" anchor="ctr"/>
                </a:tc>
                <a:tc>
                  <a:txBody>
                    <a:bodyPr/>
                    <a:lstStyle/>
                    <a:p>
                      <a:pPr algn="ctr" rtl="1">
                        <a:spcAft>
                          <a:spcPts val="0"/>
                        </a:spcAft>
                      </a:pPr>
                      <a:r>
                        <a:rPr lang="ar-SA" sz="1600" b="1" dirty="0">
                          <a:effectLst/>
                        </a:rPr>
                        <a:t>90 فما فوق على مقياس </a:t>
                      </a:r>
                      <a:r>
                        <a:rPr lang="ar-SA" sz="1600" b="1" dirty="0" err="1">
                          <a:effectLst/>
                        </a:rPr>
                        <a:t>وكسلر</a:t>
                      </a:r>
                      <a:endParaRPr lang="en-US" sz="1600" b="1"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401119272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2232824144"/>
              </p:ext>
            </p:extLst>
          </p:nvPr>
        </p:nvGraphicFramePr>
        <p:xfrm>
          <a:off x="971600" y="116632"/>
          <a:ext cx="6716395" cy="6583680"/>
        </p:xfrm>
        <a:graphic>
          <a:graphicData uri="http://schemas.openxmlformats.org/drawingml/2006/table">
            <a:tbl>
              <a:tblPr rtl="1">
                <a:tableStyleId>{5C22544A-7EE6-4342-B048-85BDC9FD1C3A}</a:tableStyleId>
              </a:tblPr>
              <a:tblGrid>
                <a:gridCol w="829310"/>
                <a:gridCol w="1972310"/>
                <a:gridCol w="2012950"/>
                <a:gridCol w="1901825"/>
              </a:tblGrid>
              <a:tr h="1078865">
                <a:tc>
                  <a:txBody>
                    <a:bodyPr/>
                    <a:lstStyle/>
                    <a:p>
                      <a:pPr algn="ctr" rtl="1">
                        <a:spcAft>
                          <a:spcPts val="0"/>
                        </a:spcAft>
                      </a:pPr>
                      <a:r>
                        <a:rPr lang="ar-SA" sz="1800" b="1" dirty="0">
                          <a:effectLst/>
                        </a:rPr>
                        <a:t>الخدمة المقدمة</a:t>
                      </a:r>
                      <a:endParaRPr lang="en-US" sz="1800" b="1" dirty="0">
                        <a:effectLst/>
                        <a:latin typeface="Times New Roman"/>
                        <a:ea typeface="Times New Roman"/>
                      </a:endParaRPr>
                    </a:p>
                  </a:txBody>
                  <a:tcPr marL="68580" marR="68580" marT="0" marB="0" anchor="ctr"/>
                </a:tc>
                <a:tc>
                  <a:txBody>
                    <a:bodyPr/>
                    <a:lstStyle/>
                    <a:p>
                      <a:pPr algn="justLow" rtl="1">
                        <a:spcAft>
                          <a:spcPts val="0"/>
                        </a:spcAft>
                      </a:pPr>
                      <a:r>
                        <a:rPr lang="ar-SA" sz="1800" b="1" dirty="0">
                          <a:effectLst/>
                        </a:rPr>
                        <a:t>تشخيص طبي ثم نمائي وأكاديمي لمعرفة نقاط القوة والاحتياج ثم تصميم خطة فردية - للتقليل من أثار الصعوبة- تطبق داخل غرفة المصادر ويتم تقييم الحالة حسب ما تعلمه في الفصل وغرفة المصادر باتفاق معلم صعوبات التعلم ومعلم الفصل العادي وهناك العلاج الطبي بالعقاقير تحت إشراف طبيب متخصص لمن يعانون من النشاط الزائد.</a:t>
                      </a:r>
                      <a:endParaRPr lang="en-US" sz="1800" b="1" dirty="0">
                        <a:effectLst/>
                        <a:latin typeface="Times New Roman"/>
                        <a:ea typeface="Times New Roman"/>
                      </a:endParaRPr>
                    </a:p>
                  </a:txBody>
                  <a:tcPr marL="68580" marR="68580" marT="0" marB="0" anchor="ctr"/>
                </a:tc>
                <a:tc>
                  <a:txBody>
                    <a:bodyPr/>
                    <a:lstStyle/>
                    <a:p>
                      <a:pPr algn="justLow" rtl="1">
                        <a:spcAft>
                          <a:spcPts val="0"/>
                        </a:spcAft>
                      </a:pPr>
                      <a:r>
                        <a:rPr lang="ar-SA" sz="1800" b="1" dirty="0">
                          <a:effectLst/>
                        </a:rPr>
                        <a:t>في الفصل العادي ويتم تشخيص الحالة بواسطة فريق متخصص يضم الأخصائي النفسي والاجتماعي ومعلم الفصل وولي الأمر وضرورة مراعاة الفروق الفردية في الفصل وإعداد خطة تربوية فردية داخل الفصل لكل تلميذ والمرونة في الأساليب التعليمية وتقديم برامج تستهدف أولياء الأمور بهدف كيفية التعامل مع طفلهم وأخيراً تهيئة التلميذ للانخراط في المجال المهني .</a:t>
                      </a:r>
                      <a:endParaRPr lang="en-US" sz="1800" b="1" dirty="0">
                        <a:effectLst/>
                        <a:latin typeface="Times New Roman"/>
                        <a:ea typeface="Times New Roman"/>
                      </a:endParaRPr>
                    </a:p>
                  </a:txBody>
                  <a:tcPr marL="68580" marR="68580" marT="0" marB="0"/>
                </a:tc>
                <a:tc>
                  <a:txBody>
                    <a:bodyPr/>
                    <a:lstStyle/>
                    <a:p>
                      <a:pPr algn="justLow" rtl="1">
                        <a:spcAft>
                          <a:spcPts val="0"/>
                        </a:spcAft>
                      </a:pPr>
                      <a:r>
                        <a:rPr lang="ar-SA" sz="1800" b="1" dirty="0">
                          <a:effectLst/>
                        </a:rPr>
                        <a:t>في الفصل العادي وعمل دراسة حالة عن طريق المرشد الطلابي وتقديم دروس إضافية للتعويض عن المهارات المفقودة.</a:t>
                      </a:r>
                      <a:endParaRPr lang="en-US" sz="1800" b="1" dirty="0">
                        <a:effectLst/>
                        <a:latin typeface="Times New Roman"/>
                        <a:ea typeface="Times New Roman"/>
                      </a:endParaRPr>
                    </a:p>
                  </a:txBody>
                  <a:tcPr marL="68580" marR="68580" marT="0" marB="0" anchor="ctr"/>
                </a:tc>
              </a:tr>
              <a:tr h="692785">
                <a:tc>
                  <a:txBody>
                    <a:bodyPr/>
                    <a:lstStyle/>
                    <a:p>
                      <a:pPr algn="ctr" rtl="1">
                        <a:spcAft>
                          <a:spcPts val="0"/>
                        </a:spcAft>
                      </a:pPr>
                      <a:r>
                        <a:rPr lang="ar-SA" sz="1800" b="1">
                          <a:effectLst/>
                        </a:rPr>
                        <a:t>التحصيل الدراسي</a:t>
                      </a:r>
                      <a:endParaRPr lang="en-US" sz="1800" b="1">
                        <a:effectLst/>
                        <a:latin typeface="Times New Roman"/>
                        <a:ea typeface="Times New Roman"/>
                      </a:endParaRPr>
                    </a:p>
                  </a:txBody>
                  <a:tcPr marL="68580" marR="68580" marT="0" marB="0" anchor="ctr"/>
                </a:tc>
                <a:tc>
                  <a:txBody>
                    <a:bodyPr/>
                    <a:lstStyle/>
                    <a:p>
                      <a:pPr algn="justLow" rtl="1">
                        <a:spcAft>
                          <a:spcPts val="0"/>
                        </a:spcAft>
                      </a:pPr>
                      <a:r>
                        <a:rPr lang="ar-SA" sz="1800" b="1">
                          <a:effectLst/>
                        </a:rPr>
                        <a:t>قصور في بعض المهارات الأكاديمية قد يؤثر على بعض المواد الدراسية ذات العلاقة ، وهناك تباين واضح بين درجات مادة وأخرى</a:t>
                      </a:r>
                      <a:endParaRPr lang="en-US" sz="1800" b="1">
                        <a:effectLst/>
                        <a:latin typeface="Times New Roman"/>
                        <a:ea typeface="Times New Roman"/>
                      </a:endParaRPr>
                    </a:p>
                  </a:txBody>
                  <a:tcPr marL="68580" marR="68580" marT="0" marB="0" anchor="ctr"/>
                </a:tc>
                <a:tc>
                  <a:txBody>
                    <a:bodyPr/>
                    <a:lstStyle/>
                    <a:p>
                      <a:pPr algn="justLow" rtl="1">
                        <a:spcAft>
                          <a:spcPts val="0"/>
                        </a:spcAft>
                      </a:pPr>
                      <a:r>
                        <a:rPr lang="ar-SA" sz="1800" b="1" dirty="0">
                          <a:effectLst/>
                        </a:rPr>
                        <a:t>انخفاض واضح في جميع المواد غالباً لا يستطيع مواصلة تعليمه ما بعد الثانوي يبدع في النواحي المهنية بعكس الأكاديمية *</a:t>
                      </a:r>
                      <a:endParaRPr lang="en-US" sz="1800" b="1" dirty="0">
                        <a:effectLst/>
                        <a:latin typeface="Times New Roman"/>
                        <a:ea typeface="Times New Roman"/>
                      </a:endParaRPr>
                    </a:p>
                  </a:txBody>
                  <a:tcPr marL="68580" marR="68580" marT="0" marB="0" anchor="ctr"/>
                </a:tc>
                <a:tc>
                  <a:txBody>
                    <a:bodyPr/>
                    <a:lstStyle/>
                    <a:p>
                      <a:pPr algn="justLow" rtl="1">
                        <a:spcAft>
                          <a:spcPts val="0"/>
                        </a:spcAft>
                      </a:pPr>
                      <a:r>
                        <a:rPr lang="ar-SA" sz="1800" b="1" dirty="0">
                          <a:effectLst/>
                        </a:rPr>
                        <a:t>انخفاض واضح في مستوى التحصيل وخصوصاً في المواد التي تحتاج إلى حضور ذهني ، وإذا زال سبب القصور لديه زالت المشكلة</a:t>
                      </a:r>
                      <a:endParaRPr lang="en-US" sz="1800" b="1"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401119272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2437376981"/>
              </p:ext>
            </p:extLst>
          </p:nvPr>
        </p:nvGraphicFramePr>
        <p:xfrm>
          <a:off x="1043608" y="1196752"/>
          <a:ext cx="6716395" cy="3566160"/>
        </p:xfrm>
        <a:graphic>
          <a:graphicData uri="http://schemas.openxmlformats.org/drawingml/2006/table">
            <a:tbl>
              <a:tblPr rtl="1">
                <a:tableStyleId>{5C22544A-7EE6-4342-B048-85BDC9FD1C3A}</a:tableStyleId>
              </a:tblPr>
              <a:tblGrid>
                <a:gridCol w="829310"/>
                <a:gridCol w="1972310"/>
                <a:gridCol w="2012950"/>
                <a:gridCol w="1901825"/>
              </a:tblGrid>
              <a:tr h="426720">
                <a:tc>
                  <a:txBody>
                    <a:bodyPr/>
                    <a:lstStyle/>
                    <a:p>
                      <a:pPr algn="ctr" rtl="1">
                        <a:spcAft>
                          <a:spcPts val="0"/>
                        </a:spcAft>
                      </a:pPr>
                      <a:r>
                        <a:rPr lang="ar-SA" sz="1800" b="1">
                          <a:effectLst/>
                        </a:rPr>
                        <a:t>المشاكل النمائية</a:t>
                      </a:r>
                      <a:endParaRPr lang="en-US" sz="1800" b="1">
                        <a:effectLst/>
                        <a:latin typeface="Times New Roman"/>
                        <a:ea typeface="Times New Roman"/>
                      </a:endParaRPr>
                    </a:p>
                  </a:txBody>
                  <a:tcPr marL="68580" marR="68580" marT="0" marB="0" anchor="ctr"/>
                </a:tc>
                <a:tc>
                  <a:txBody>
                    <a:bodyPr/>
                    <a:lstStyle/>
                    <a:p>
                      <a:pPr algn="justLow" rtl="1">
                        <a:spcAft>
                          <a:spcPts val="0"/>
                        </a:spcAft>
                      </a:pPr>
                      <a:r>
                        <a:rPr lang="ar-SA" sz="1800" b="1" dirty="0">
                          <a:effectLst/>
                        </a:rPr>
                        <a:t>اضطراب في العمليات النفسية الأساسية كفهم واستعمال اللغة المنطوقة والمكتوبة والتي تبدو في اضطراب الاستماع والتفكير والكلام والقراءة والإملاء والحساب</a:t>
                      </a:r>
                      <a:endParaRPr lang="en-US" sz="1800" b="1" dirty="0">
                        <a:effectLst/>
                        <a:latin typeface="Times New Roman"/>
                        <a:ea typeface="Times New Roman"/>
                      </a:endParaRPr>
                    </a:p>
                  </a:txBody>
                  <a:tcPr marL="68580" marR="68580" marT="0" marB="0" anchor="ctr"/>
                </a:tc>
                <a:tc>
                  <a:txBody>
                    <a:bodyPr/>
                    <a:lstStyle/>
                    <a:p>
                      <a:pPr algn="justLow" rtl="1">
                        <a:spcAft>
                          <a:spcPts val="0"/>
                        </a:spcAft>
                      </a:pPr>
                      <a:r>
                        <a:rPr lang="ar-SA" sz="1800" b="1">
                          <a:effectLst/>
                        </a:rPr>
                        <a:t>مشاكل نمائية  كالتمييز والتحليل وأي سلوك له علاقة بالقدرات العقلية .</a:t>
                      </a:r>
                      <a:endParaRPr lang="en-US" sz="1800" b="1">
                        <a:effectLst/>
                        <a:latin typeface="Times New Roman"/>
                        <a:ea typeface="Times New Roman"/>
                      </a:endParaRPr>
                    </a:p>
                  </a:txBody>
                  <a:tcPr marL="68580" marR="68580" marT="0" marB="0" anchor="ctr"/>
                </a:tc>
                <a:tc>
                  <a:txBody>
                    <a:bodyPr/>
                    <a:lstStyle/>
                    <a:p>
                      <a:pPr algn="justLow" rtl="1">
                        <a:spcAft>
                          <a:spcPts val="0"/>
                        </a:spcAft>
                      </a:pPr>
                      <a:r>
                        <a:rPr lang="ar-SA" sz="1800" b="1">
                          <a:effectLst/>
                        </a:rPr>
                        <a:t>لا يوجد لديه مشاكل نمائية واضحة</a:t>
                      </a:r>
                      <a:endParaRPr lang="en-US" sz="1800" b="1">
                        <a:effectLst/>
                        <a:latin typeface="Times New Roman"/>
                        <a:ea typeface="Times New Roman"/>
                      </a:endParaRPr>
                    </a:p>
                  </a:txBody>
                  <a:tcPr marL="68580" marR="68580" marT="0" marB="0" anchor="ctr"/>
                </a:tc>
              </a:tr>
              <a:tr h="955675">
                <a:tc>
                  <a:txBody>
                    <a:bodyPr/>
                    <a:lstStyle/>
                    <a:p>
                      <a:pPr algn="ctr" rtl="1">
                        <a:spcAft>
                          <a:spcPts val="0"/>
                        </a:spcAft>
                      </a:pPr>
                      <a:r>
                        <a:rPr lang="ar-SA" sz="1800" b="1">
                          <a:effectLst/>
                        </a:rPr>
                        <a:t> </a:t>
                      </a:r>
                      <a:endParaRPr lang="en-US" sz="1800" b="1">
                        <a:effectLst/>
                      </a:endParaRPr>
                    </a:p>
                    <a:p>
                      <a:pPr algn="ctr" rtl="1">
                        <a:spcAft>
                          <a:spcPts val="0"/>
                        </a:spcAft>
                      </a:pPr>
                      <a:r>
                        <a:rPr lang="ar-SA" sz="1800" b="1">
                          <a:effectLst/>
                        </a:rPr>
                        <a:t>المظاهر السلوكية</a:t>
                      </a:r>
                      <a:endParaRPr lang="en-US" sz="1800" b="1">
                        <a:effectLst/>
                      </a:endParaRPr>
                    </a:p>
                    <a:p>
                      <a:pPr algn="ctr" rtl="1">
                        <a:spcAft>
                          <a:spcPts val="0"/>
                        </a:spcAft>
                      </a:pPr>
                      <a:r>
                        <a:rPr lang="ar-SA" sz="1800" b="1">
                          <a:effectLst/>
                        </a:rPr>
                        <a:t> </a:t>
                      </a:r>
                      <a:endParaRPr lang="en-US" sz="1800" b="1">
                        <a:effectLst/>
                      </a:endParaRPr>
                    </a:p>
                    <a:p>
                      <a:pPr algn="ctr" rtl="1">
                        <a:spcAft>
                          <a:spcPts val="0"/>
                        </a:spcAft>
                      </a:pPr>
                      <a:r>
                        <a:rPr lang="ar-SA" sz="1800" b="1">
                          <a:effectLst/>
                        </a:rPr>
                        <a:t> </a:t>
                      </a:r>
                      <a:endParaRPr lang="en-US" sz="1800" b="1">
                        <a:effectLst/>
                        <a:latin typeface="Times New Roman"/>
                        <a:ea typeface="Times New Roman"/>
                      </a:endParaRPr>
                    </a:p>
                  </a:txBody>
                  <a:tcPr marL="68580" marR="68580" marT="0" marB="0" anchor="ctr"/>
                </a:tc>
                <a:tc>
                  <a:txBody>
                    <a:bodyPr/>
                    <a:lstStyle/>
                    <a:p>
                      <a:pPr algn="justLow" rtl="1">
                        <a:spcAft>
                          <a:spcPts val="0"/>
                        </a:spcAft>
                      </a:pPr>
                      <a:r>
                        <a:rPr lang="ar-SA" sz="1800" b="1">
                          <a:effectLst/>
                        </a:rPr>
                        <a:t>قد يصاحبها:نشاط زائد / تشتت / اندفاعية / عدم الاستمرار في المهمة / وكل هذه المظاهر بنسب متفاوتة.</a:t>
                      </a:r>
                      <a:endParaRPr lang="en-US" sz="1800" b="1">
                        <a:effectLst/>
                        <a:latin typeface="Times New Roman"/>
                        <a:ea typeface="Times New Roman"/>
                      </a:endParaRPr>
                    </a:p>
                  </a:txBody>
                  <a:tcPr marL="68580" marR="68580" marT="0" marB="0" anchor="ctr"/>
                </a:tc>
                <a:tc>
                  <a:txBody>
                    <a:bodyPr/>
                    <a:lstStyle/>
                    <a:p>
                      <a:pPr algn="justLow" rtl="1">
                        <a:spcAft>
                          <a:spcPts val="0"/>
                        </a:spcAft>
                      </a:pPr>
                      <a:r>
                        <a:rPr lang="ar-SA" sz="1800" b="1">
                          <a:effectLst/>
                        </a:rPr>
                        <a:t>قصور في السلوك التكيفي كمهارات الحياة اليومية والتعامل مع الآخرين ولكن بدرجات غير عالية مع بروزهم في المهارات المهنية. *</a:t>
                      </a:r>
                      <a:endParaRPr lang="en-US" sz="1800" b="1">
                        <a:effectLst/>
                        <a:latin typeface="Times New Roman"/>
                        <a:ea typeface="Times New Roman"/>
                      </a:endParaRPr>
                    </a:p>
                  </a:txBody>
                  <a:tcPr marL="68580" marR="68580" marT="0" marB="0" anchor="ctr"/>
                </a:tc>
                <a:tc>
                  <a:txBody>
                    <a:bodyPr/>
                    <a:lstStyle/>
                    <a:p>
                      <a:pPr algn="justLow" rtl="1">
                        <a:spcAft>
                          <a:spcPts val="0"/>
                        </a:spcAft>
                      </a:pPr>
                      <a:r>
                        <a:rPr lang="ar-SA" sz="1800" b="1" dirty="0">
                          <a:effectLst/>
                        </a:rPr>
                        <a:t>إحباط دائم وسلوك غير مرغوب فيه وعدم تقبل التوجيهات.</a:t>
                      </a:r>
                      <a:endParaRPr lang="en-US" sz="1800" b="1"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401119272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1484784"/>
            <a:ext cx="7416824" cy="4524315"/>
          </a:xfrm>
          <a:prstGeom prst="rect">
            <a:avLst/>
          </a:prstGeom>
          <a:noFill/>
        </p:spPr>
        <p:txBody>
          <a:bodyPr wrap="square" rtlCol="1">
            <a:spAutoFit/>
          </a:bodyPr>
          <a:lstStyle/>
          <a:p>
            <a:pPr algn="ctr"/>
            <a:r>
              <a:rPr lang="ar-SA" sz="2400" b="1" u="sng" dirty="0" smtClean="0">
                <a:solidFill>
                  <a:srgbClr val="00B050"/>
                </a:solidFill>
              </a:rPr>
              <a:t>المفاتيح الأساسية لتعريف صعوبات التعلم</a:t>
            </a:r>
          </a:p>
          <a:p>
            <a:r>
              <a:rPr lang="ar-SA" sz="2400" dirty="0" smtClean="0">
                <a:solidFill>
                  <a:srgbClr val="FF0000"/>
                </a:solidFill>
              </a:rPr>
              <a:t>التباين الشديد بين التحصيل والقدرة الكامنة :</a:t>
            </a:r>
          </a:p>
          <a:p>
            <a:r>
              <a:rPr lang="ar-SA" sz="2400" dirty="0" smtClean="0"/>
              <a:t>الفرد الذي يعاني من صعوبات تعلم يكون تحصيله منخفض عما هو متوقع من قدرته العقلية . وقد يحدث انخفاض في اللغة الشفهية والاستماع والفهم القرائي والقراءة والكتابة ...... .</a:t>
            </a:r>
          </a:p>
          <a:p>
            <a:endParaRPr lang="ar-SA" sz="2400" dirty="0"/>
          </a:p>
          <a:p>
            <a:r>
              <a:rPr lang="ar-SA" sz="2400" dirty="0" smtClean="0">
                <a:solidFill>
                  <a:srgbClr val="FF0000"/>
                </a:solidFill>
              </a:rPr>
              <a:t>التوجه التربوي :</a:t>
            </a:r>
          </a:p>
          <a:p>
            <a:r>
              <a:rPr lang="ar-SA" sz="2400" dirty="0" smtClean="0"/>
              <a:t>أصبح التركيز على الجوانب التربوية أكثر من التركيز على الاسباب الطبية لصعوبات التعلم . حيث ان انخفاض التحصيل هو الذي يحدد التعرف على صعوبات التعلم وليس الخلل في وظيفة النظام العصبي المركزي .</a:t>
            </a:r>
          </a:p>
          <a:p>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1484784"/>
            <a:ext cx="7416824" cy="3416320"/>
          </a:xfrm>
          <a:prstGeom prst="rect">
            <a:avLst/>
          </a:prstGeom>
          <a:noFill/>
        </p:spPr>
        <p:txBody>
          <a:bodyPr wrap="square" rtlCol="1">
            <a:spAutoFit/>
          </a:bodyPr>
          <a:lstStyle/>
          <a:p>
            <a:r>
              <a:rPr lang="ar-SA" sz="2400" dirty="0" smtClean="0">
                <a:solidFill>
                  <a:srgbClr val="FF0000"/>
                </a:solidFill>
              </a:rPr>
              <a:t>العمليات النفسية الاساسية :</a:t>
            </a:r>
          </a:p>
          <a:p>
            <a:r>
              <a:rPr lang="ar-SA" sz="2400" dirty="0" smtClean="0"/>
              <a:t>التوجه التربوي يرى بأن التعلم مرتبط بالدماغ .</a:t>
            </a:r>
          </a:p>
          <a:p>
            <a:r>
              <a:rPr lang="ar-SA" sz="2400" dirty="0" smtClean="0"/>
              <a:t>قانون 142/94 يشير بوضوح بأن الانخفاض في التعلم يتسبب عن عجز داخلي في أحد العمليات النفسية الاساسية .</a:t>
            </a:r>
          </a:p>
          <a:p>
            <a:r>
              <a:rPr lang="ar-SA" sz="2400" dirty="0" smtClean="0"/>
              <a:t>العمليات النفسية ترجع إلى القدرات الخاصة بمعالجة المعلومات الضرورية عند أخذ المعلومات عن طريق الاستماع , النظر , اللمس وعند معالجة المعلومات عن طريق الانتباه ,التمييز , الذاكرة , ودمج المعلومات وربطها بالخبرات السابقة .</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139581362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21302185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06309" y="1052736"/>
            <a:ext cx="7416824" cy="4524315"/>
          </a:xfrm>
          <a:prstGeom prst="rect">
            <a:avLst/>
          </a:prstGeom>
          <a:noFill/>
        </p:spPr>
        <p:txBody>
          <a:bodyPr wrap="square" rtlCol="1">
            <a:spAutoFit/>
          </a:bodyPr>
          <a:lstStyle/>
          <a:p>
            <a:pPr algn="ctr"/>
            <a:r>
              <a:rPr lang="ar-SA" sz="2400" b="1" u="sng" dirty="0" smtClean="0">
                <a:solidFill>
                  <a:srgbClr val="00B050"/>
                </a:solidFill>
              </a:rPr>
              <a:t>أكد القانون على التوجه التربوي لعدة أسباب </a:t>
            </a:r>
          </a:p>
          <a:p>
            <a:pPr algn="ctr"/>
            <a:endParaRPr lang="ar-SA" sz="2400" b="1" u="sng" dirty="0" smtClean="0">
              <a:solidFill>
                <a:srgbClr val="00B050"/>
              </a:solidFill>
            </a:endParaRPr>
          </a:p>
          <a:p>
            <a:pPr marL="342900" indent="-342900">
              <a:buFont typeface="Wingdings" pitchFamily="2" charset="2"/>
              <a:buChar char="ü"/>
            </a:pPr>
            <a:r>
              <a:rPr lang="ar-SA" sz="2400" dirty="0" smtClean="0"/>
              <a:t>لم يتم تحديد بوضوح العمليات النفسية الدقيقة المسؤولة عن الانماط المختلفة لصعوبات التعلم .</a:t>
            </a:r>
          </a:p>
          <a:p>
            <a:pPr marL="342900" indent="-342900">
              <a:buFont typeface="Wingdings" pitchFamily="2" charset="2"/>
              <a:buChar char="ü"/>
            </a:pPr>
            <a:r>
              <a:rPr lang="ar-SA" sz="2400" dirty="0" smtClean="0"/>
              <a:t>معالجة العمليات الغير فاعلة للدماغ بطريقة مباشرة امر غير مؤكد . لذلك تم التأكيد على الاهداف الاكاديمية .</a:t>
            </a:r>
          </a:p>
          <a:p>
            <a:pPr marL="342900" indent="-342900">
              <a:buFont typeface="Wingdings" pitchFamily="2" charset="2"/>
              <a:buChar char="ü"/>
            </a:pPr>
            <a:r>
              <a:rPr lang="ar-SA" sz="2400" dirty="0" smtClean="0"/>
              <a:t>لم يتم تأكيد إذا كان التقدم الاكاديمي سوف يكون اكثر تسارع إذا شجعنا ودعمنا تدريب مناطق محددة من الدماغ مما لو استخدمنا المعالجات التربوية فقط.</a:t>
            </a:r>
          </a:p>
          <a:p>
            <a:pPr marL="342900" indent="-342900">
              <a:buFont typeface="Wingdings" pitchFamily="2" charset="2"/>
              <a:buChar char="ü"/>
            </a:pPr>
            <a:r>
              <a:rPr lang="ar-SA" sz="2400" dirty="0" smtClean="0"/>
              <a:t>لم يتم التأكيد على تفضيل أحد البرامج التربوية على برنامج اخر بالاعتماد على معرفتنا منطقة الدماغ التي أصابها الخلل .</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63588" y="1166843"/>
            <a:ext cx="7416824" cy="4154984"/>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FF0000"/>
                </a:solidFill>
              </a:rPr>
              <a:t>مبدأ الاستبعاد :</a:t>
            </a:r>
          </a:p>
          <a:p>
            <a:pPr marL="342900" indent="-342900">
              <a:buFont typeface="Wingdings" pitchFamily="2" charset="2"/>
              <a:buChar char="ü"/>
            </a:pPr>
            <a:r>
              <a:rPr lang="ar-SA" sz="2400" dirty="0" smtClean="0"/>
              <a:t>واجه هذا المبدأ كثيراً من النقد والاستفسار وسوء الفهم .</a:t>
            </a:r>
          </a:p>
          <a:p>
            <a:pPr marL="342900" indent="-342900">
              <a:buFont typeface="Wingdings" pitchFamily="2" charset="2"/>
              <a:buChar char="ü"/>
            </a:pPr>
            <a:r>
              <a:rPr lang="ar-SA" sz="2400" dirty="0" smtClean="0"/>
              <a:t>ادرك كثير من التربويين بأن كثيراً من الاطفال ذوي الاعاقة العقلية ,المضطربون سلوكياً يعانون من عدم انتظام في الجوانب النمائية التي لا تعزى إلى اعاقتهم العقلية أو السلوكية او الجسمية. وعدم انتظام الجوانب النمائية وليست الصعوبات السابقة هو ما يجعل تحصيلهم أقل مما هو متوقع من قدراتهم الكامنة .</a:t>
            </a:r>
          </a:p>
          <a:p>
            <a:pPr marL="342900" indent="-342900">
              <a:buFont typeface="Wingdings" pitchFamily="2" charset="2"/>
              <a:buChar char="ü"/>
            </a:pPr>
            <a:r>
              <a:rPr lang="ar-SA" sz="2400" dirty="0" smtClean="0"/>
              <a:t>غالباً ما يصعب تحديد ما إذا كانت صعوبة التعلم مصاحبة لصعوبة أو مستقلة , وما إذا الصعوبة الاخرى سبباً في انخفاض التحصيل , أو أن انخفاض التحصيل سبب فيها .</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68400" y="620688"/>
            <a:ext cx="7416824" cy="5632311"/>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FF0000"/>
                </a:solidFill>
              </a:rPr>
              <a:t>الإفراط في إجراءات التعرف :</a:t>
            </a:r>
          </a:p>
          <a:p>
            <a:pPr marL="342900" indent="-342900">
              <a:buFont typeface="Wingdings" pitchFamily="2" charset="2"/>
              <a:buChar char="ü"/>
            </a:pPr>
            <a:r>
              <a:rPr lang="ar-SA" sz="2400" dirty="0" smtClean="0"/>
              <a:t>شجع التعريف الواسع لصعوبات التعلم على زيادة أعداد الطلاب الذين تم تصنيفهم ضمن فئة صعوبات التعلم .</a:t>
            </a:r>
          </a:p>
          <a:p>
            <a:pPr marL="342900" indent="-342900">
              <a:buFont typeface="Wingdings" pitchFamily="2" charset="2"/>
              <a:buChar char="ü"/>
            </a:pPr>
            <a:r>
              <a:rPr lang="ar-SA" sz="2400" dirty="0" smtClean="0"/>
              <a:t>يوجد كثير من الطلاب الذين يصنفون صعوبات تعلم .ممن ينخفض أداؤهم بسبب عدم كفاية الدافعية والتدريس الضعيف وضعف دعم الاسرة .... .</a:t>
            </a:r>
          </a:p>
          <a:p>
            <a:pPr marL="342900" indent="-342900">
              <a:buFont typeface="Wingdings" pitchFamily="2" charset="2"/>
              <a:buChar char="ü"/>
            </a:pPr>
            <a:r>
              <a:rPr lang="ar-SA" sz="2400" dirty="0" smtClean="0"/>
              <a:t>بعض المدارس أظهرت حماساً كبيراً في تقديم خدمات تربوية لفئة صعوبات التعلم وذلك في مقابل تلقيها بعض التعويضات لما تبذله من نفقات .</a:t>
            </a:r>
          </a:p>
          <a:p>
            <a:pPr marL="342900" indent="-342900">
              <a:buFont typeface="Wingdings" pitchFamily="2" charset="2"/>
              <a:buChar char="ü"/>
            </a:pPr>
            <a:r>
              <a:rPr lang="ar-SA" sz="2400" dirty="0" smtClean="0"/>
              <a:t>تم تصنيف الكثير ضمن الصعوبات بغض النظر عن العوامل المسؤولة عن انخفاض الأداء الاكاديمي .وقد انطلقوا في ذلك من رؤيتهم بأن مصطلح صعوبات التعلم يقدم خدمات للطلاب الذين </a:t>
            </a:r>
            <a:r>
              <a:rPr lang="ar-SA" sz="2400" dirty="0" err="1" smtClean="0"/>
              <a:t>لايجدون</a:t>
            </a:r>
            <a:r>
              <a:rPr lang="ar-SA" sz="2400" dirty="0" smtClean="0"/>
              <a:t> مصادر دعم مالي بديلة, وأن هذه التسمية تعتبر أقل وصماً بالإعاقة وأقل تحديداً من التسميات الاخرى .</a:t>
            </a:r>
            <a:r>
              <a:rPr lang="ar-SA" sz="2400" dirty="0" err="1" smtClean="0"/>
              <a:t>وبإنها</a:t>
            </a:r>
            <a:r>
              <a:rPr lang="ar-SA" sz="2400" dirty="0" smtClean="0"/>
              <a:t> اكثر التسميات مرونة .</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980728"/>
            <a:ext cx="7776864" cy="4154984"/>
          </a:xfrm>
          <a:prstGeom prst="rect">
            <a:avLst/>
          </a:prstGeom>
          <a:noFill/>
        </p:spPr>
        <p:txBody>
          <a:bodyPr wrap="square" rtlCol="1">
            <a:spAutoFit/>
          </a:bodyPr>
          <a:lstStyle/>
          <a:p>
            <a:pPr marL="342900" indent="-342900">
              <a:buFont typeface="Wingdings" pitchFamily="2" charset="2"/>
              <a:buChar char="ü"/>
            </a:pPr>
            <a:r>
              <a:rPr lang="ar-SA" sz="2400" dirty="0" smtClean="0"/>
              <a:t>لقد استخدمت الكثير من المصطلحات قبل استخدام مصطلح صعوبات التعلم.</a:t>
            </a:r>
          </a:p>
          <a:p>
            <a:endParaRPr lang="ar-SA" sz="2400" dirty="0" smtClean="0"/>
          </a:p>
          <a:p>
            <a:pPr marL="342900" indent="-342900">
              <a:buFont typeface="Wingdings" pitchFamily="2" charset="2"/>
              <a:buChar char="ü"/>
            </a:pPr>
            <a:r>
              <a:rPr lang="ar-SA" sz="2400" dirty="0" smtClean="0"/>
              <a:t>أصبح لكل متخصص مصطلح يفضله </a:t>
            </a:r>
            <a:r>
              <a:rPr lang="ar-SA" sz="2400" dirty="0" err="1" smtClean="0"/>
              <a:t>يتلائم</a:t>
            </a:r>
            <a:r>
              <a:rPr lang="ar-SA" sz="2400" dirty="0" smtClean="0"/>
              <a:t> مع توجهاته النظرية .</a:t>
            </a:r>
          </a:p>
          <a:p>
            <a:endParaRPr lang="ar-SA" sz="2400" dirty="0" smtClean="0"/>
          </a:p>
          <a:p>
            <a:pPr marL="342900" indent="-342900">
              <a:buFont typeface="Wingdings" pitchFamily="2" charset="2"/>
              <a:buChar char="ü"/>
            </a:pPr>
            <a:r>
              <a:rPr lang="ar-SA" sz="2400" dirty="0" smtClean="0"/>
              <a:t>كشفت دراسة </a:t>
            </a:r>
            <a:r>
              <a:rPr lang="ar-SA" sz="2400" dirty="0" err="1" smtClean="0"/>
              <a:t>كليمنتس</a:t>
            </a:r>
            <a:r>
              <a:rPr lang="ar-SA" sz="2400" dirty="0" smtClean="0"/>
              <a:t> للخلل الوظيفي المخي البسيط عن وجود 38 مصطلح كانت تستخدم مع نفس الاطفال .</a:t>
            </a:r>
          </a:p>
          <a:p>
            <a:endParaRPr lang="ar-SA" sz="2400" dirty="0" smtClean="0"/>
          </a:p>
          <a:p>
            <a:pPr marL="342900" indent="-342900">
              <a:buFont typeface="Wingdings" pitchFamily="2" charset="2"/>
              <a:buChar char="ü"/>
            </a:pPr>
            <a:r>
              <a:rPr lang="ar-SA" sz="2400" dirty="0" smtClean="0"/>
              <a:t>بعضها نظر للدماغ كسبب رئيسي لمشكلة التعلم مثل تلف الدماغ أو الخلل الوظيفي الدماغي . في حين وصف البعض الاخر سلوكيات محددة مصاحبة للاضطراب مثل (السلوك الحركي الزائد , الاستثارة الزائدة, اضطراب النشاط العصبي ... ) .</a:t>
            </a:r>
          </a:p>
        </p:txBody>
      </p:sp>
    </p:spTree>
    <p:extLst>
      <p:ext uri="{BB962C8B-B14F-4D97-AF65-F5344CB8AC3E}">
        <p14:creationId xmlns:p14="http://schemas.microsoft.com/office/powerpoint/2010/main" val="1502430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96911" y="332656"/>
            <a:ext cx="7416824" cy="6740307"/>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400" b="1" u="sng" dirty="0" smtClean="0">
                <a:solidFill>
                  <a:srgbClr val="00B050"/>
                </a:solidFill>
              </a:rPr>
              <a:t>إجراءات التعرف على صعوبات التعلم </a:t>
            </a:r>
          </a:p>
          <a:p>
            <a:endParaRPr lang="ar-SA" sz="2400" dirty="0"/>
          </a:p>
          <a:p>
            <a:r>
              <a:rPr lang="ar-SA" sz="2400" dirty="0" smtClean="0">
                <a:solidFill>
                  <a:srgbClr val="FF0000"/>
                </a:solidFill>
              </a:rPr>
              <a:t>مرحلة ما قبل المدرسة :</a:t>
            </a:r>
          </a:p>
          <a:p>
            <a:pPr marL="342900" indent="-342900">
              <a:buFont typeface="Wingdings" pitchFamily="2" charset="2"/>
              <a:buChar char="ü"/>
            </a:pPr>
            <a:r>
              <a:rPr lang="ar-SA" sz="2400" dirty="0" smtClean="0"/>
              <a:t>من المهم التعرف على حالات صعوبات التعلم في هذه المرحلة والعمل مع الصعوبات النمائية لدى الاطفال حيث أن هذه الصعوبات قد تعيق عملية التعلم لاحقاً .</a:t>
            </a:r>
          </a:p>
          <a:p>
            <a:pPr marL="342900" indent="-342900">
              <a:buFont typeface="Wingdings" pitchFamily="2" charset="2"/>
              <a:buChar char="ü"/>
            </a:pPr>
            <a:r>
              <a:rPr lang="ar-SA" sz="2400" dirty="0" smtClean="0"/>
              <a:t>إجراءات التعرف على صعوبات التعلم في هذه المرحلة تواجه مشاكل عديدة.</a:t>
            </a:r>
          </a:p>
          <a:p>
            <a:pPr marL="342900" indent="-342900">
              <a:buFont typeface="Wingdings" pitchFamily="2" charset="2"/>
              <a:buChar char="ü"/>
            </a:pPr>
            <a:r>
              <a:rPr lang="ar-SA" sz="2400" dirty="0" smtClean="0"/>
              <a:t>درجات اختبارات الذكاء المطبقة ليست ذا فائدة كبيرة في مرحلة ما قبل المدرسة . وذلك لان درجات الذكاء في الأعمار التي تقل عن ثلاث أو أربع سنوات غير ثابتة لتقدير القدرة .وبسبب عدم الثبات في درجة ذكاء الاطفال.</a:t>
            </a:r>
          </a:p>
          <a:p>
            <a:pPr marL="342900" indent="-342900">
              <a:buFont typeface="Wingdings" pitchFamily="2" charset="2"/>
              <a:buChar char="ü"/>
            </a:pPr>
            <a:r>
              <a:rPr lang="ar-SA" sz="2400" dirty="0" smtClean="0"/>
              <a:t>لم يتم تطوير بطارية واحدة من الاختبار لمرحلة ما قبل المدرسة يمكن أن تعطي نتيجة مؤكدة . </a:t>
            </a:r>
          </a:p>
          <a:p>
            <a:pPr marL="342900" indent="-342900">
              <a:buFont typeface="Wingdings" pitchFamily="2" charset="2"/>
              <a:buChar char="ü"/>
            </a:pPr>
            <a:r>
              <a:rPr lang="ar-SA" sz="2400" dirty="0" smtClean="0"/>
              <a:t>يبقى التنبؤ بصعوبات التعلم قائماً على التخمين حتى يصل الطفل الى مرحلة المدرسة ونتمكن من تطبيق مبدأ التباين الاكاديمي على المجالات الاكاديمية التي ينخفض فيها التحصيل .</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69233" y="1166843"/>
            <a:ext cx="7416824" cy="3785652"/>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342900" indent="-342900" algn="ctr">
              <a:buFont typeface="Wingdings" pitchFamily="2" charset="2"/>
              <a:buChar char="ü"/>
            </a:pPr>
            <a:endParaRPr lang="ar-SA" sz="2400" dirty="0" smtClean="0"/>
          </a:p>
          <a:p>
            <a:pPr marL="342900" indent="-342900">
              <a:buFont typeface="Wingdings" pitchFamily="2" charset="2"/>
              <a:buChar char="ü"/>
            </a:pPr>
            <a:r>
              <a:rPr lang="ar-SA" sz="2400" dirty="0" smtClean="0"/>
              <a:t>يرى بعض المتخصصون بعدم وصم الاطفال في مرحلة ما قبل المدرسة وبأن لا نقلل من توقعاتنا حول تحصيلهم .</a:t>
            </a:r>
          </a:p>
          <a:p>
            <a:endParaRPr lang="ar-SA" sz="2400" dirty="0" smtClean="0"/>
          </a:p>
          <a:p>
            <a:pPr marL="342900" indent="-342900">
              <a:buFont typeface="Wingdings" pitchFamily="2" charset="2"/>
              <a:buChar char="ü"/>
            </a:pPr>
            <a:r>
              <a:rPr lang="ar-SA" sz="2400" dirty="0" smtClean="0"/>
              <a:t>يتلقى الاطفال في مرحلة ما قبل المدرسة خدمات تربية خاصة </a:t>
            </a:r>
            <a:r>
              <a:rPr lang="ar-SA" sz="2400" dirty="0" err="1" smtClean="0"/>
              <a:t>لاي</a:t>
            </a:r>
            <a:r>
              <a:rPr lang="ar-SA" sz="2400" dirty="0" smtClean="0"/>
              <a:t> نمط من أنماط تأخر النمو حيث عرفوا من خلال مصطلح ( المتأخرين </a:t>
            </a:r>
            <a:r>
              <a:rPr lang="ar-SA" sz="2400" dirty="0" err="1" smtClean="0"/>
              <a:t>نمائياً</a:t>
            </a:r>
            <a:r>
              <a:rPr lang="ar-SA" sz="2400" dirty="0"/>
              <a:t> </a:t>
            </a:r>
            <a:r>
              <a:rPr lang="ar-SA" sz="2400" dirty="0" smtClean="0"/>
              <a:t>) وبهذه الطريقة تم التغلب على مخاطر عدم الدقة في الحكم وبدأ المتخصصون يركزون اهتمامهم على التدريس أكثر من التركيز على تحديد نوع الصعوبة.</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63588" y="1166843"/>
            <a:ext cx="7416824" cy="6370975"/>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FF0000"/>
                </a:solidFill>
              </a:rPr>
              <a:t>المرحلة الابتدائية المبكرة :</a:t>
            </a:r>
          </a:p>
          <a:p>
            <a:pPr marL="342900" indent="-342900">
              <a:buFont typeface="Wingdings" pitchFamily="2" charset="2"/>
              <a:buChar char="ü"/>
            </a:pPr>
            <a:r>
              <a:rPr lang="ar-SA" sz="2400" dirty="0" smtClean="0"/>
              <a:t>تعتبر عملية التعرف على صعوبات التعلم لأطفال الخامسة أو السادسة أكثر سهولة لأن الطفل يقضي ست ساعات يومياً في المدرسة . </a:t>
            </a:r>
          </a:p>
          <a:p>
            <a:pPr marL="342900" indent="-342900">
              <a:buFont typeface="Wingdings" pitchFamily="2" charset="2"/>
              <a:buChar char="ü"/>
            </a:pPr>
            <a:r>
              <a:rPr lang="ar-SA" sz="2400" dirty="0" smtClean="0"/>
              <a:t>إجراءات التعرف تعتمد على ما إذا كان الطفل قادراً أو غير قادر على التعامل مع متطلبات الصف المدرسي وفق ما هو متوقع من عمره أو ذكائه.</a:t>
            </a:r>
          </a:p>
          <a:p>
            <a:pPr marL="342900" indent="-342900">
              <a:buFont typeface="Wingdings" pitchFamily="2" charset="2"/>
              <a:buChar char="ü"/>
            </a:pPr>
            <a:r>
              <a:rPr lang="ar-SA" sz="2400" dirty="0" smtClean="0"/>
              <a:t>لابد أن تراعي عملية التقييم ما إذا كان الطفل قد اتقن المهارات السابقة الضرورية للنجاح في مرحلة التمهيدي أو الصف الأول الابتدائي.</a:t>
            </a:r>
          </a:p>
          <a:p>
            <a:pPr marL="342900" indent="-342900">
              <a:buFont typeface="Wingdings" pitchFamily="2" charset="2"/>
              <a:buChar char="ü"/>
            </a:pPr>
            <a:r>
              <a:rPr lang="ar-SA" sz="2400" dirty="0" smtClean="0"/>
              <a:t>تعتبر عملية التعرف المبكرة هامة جداً حيث أن الفجوة النمائية لازالت محدودة وغير واسعة.</a:t>
            </a:r>
          </a:p>
          <a:p>
            <a:pPr marL="342900" indent="-342900">
              <a:buFont typeface="Wingdings" pitchFamily="2" charset="2"/>
              <a:buChar char="ü"/>
            </a:pPr>
            <a:r>
              <a:rPr lang="ar-SA" sz="2400" dirty="0" smtClean="0"/>
              <a:t>وبهدف تحديد الفجوة لدى الاطفال يمكن استخدام ثلاثة أساليب:</a:t>
            </a:r>
          </a:p>
          <a:p>
            <a:r>
              <a:rPr lang="ar-SA" sz="2400" dirty="0" smtClean="0"/>
              <a:t>1ــ الاختبارات المطبقة على الاطفال </a:t>
            </a:r>
          </a:p>
          <a:p>
            <a:r>
              <a:rPr lang="ar-SA" sz="2400" dirty="0" smtClean="0"/>
              <a:t>2ــ قوائم الشطب للمدرسين</a:t>
            </a:r>
          </a:p>
          <a:p>
            <a:r>
              <a:rPr lang="ar-SA" sz="2400" dirty="0" smtClean="0"/>
              <a:t>3ــ قوائم الشطب للوالدين</a:t>
            </a:r>
          </a:p>
          <a:p>
            <a:endParaRPr lang="ar-SA" sz="2400" dirty="0" smtClean="0"/>
          </a:p>
          <a:p>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63588" y="1166843"/>
            <a:ext cx="7416824" cy="3785652"/>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342900" indent="-342900">
              <a:buFont typeface="Wingdings" pitchFamily="2" charset="2"/>
              <a:buChar char="ü"/>
            </a:pPr>
            <a:r>
              <a:rPr lang="ar-SA" sz="2400" dirty="0" smtClean="0"/>
              <a:t>تتمثل اكثر عناصر التنبؤ في :</a:t>
            </a:r>
          </a:p>
          <a:p>
            <a:pPr marL="342900" indent="-342900">
              <a:buFont typeface="Arial" pitchFamily="34" charset="0"/>
              <a:buChar char="•"/>
            </a:pPr>
            <a:r>
              <a:rPr lang="ar-SA" sz="2400" dirty="0" smtClean="0"/>
              <a:t>معرفة الحروف الهجائية بالترتيب </a:t>
            </a:r>
          </a:p>
          <a:p>
            <a:pPr marL="342900" indent="-342900">
              <a:buFont typeface="Arial" pitchFamily="34" charset="0"/>
              <a:buChar char="•"/>
            </a:pPr>
            <a:r>
              <a:rPr lang="ar-SA" sz="2400" dirty="0" smtClean="0"/>
              <a:t>تسمية الحروف الهجائية </a:t>
            </a:r>
          </a:p>
          <a:p>
            <a:pPr marL="342900" indent="-342900">
              <a:buFont typeface="Arial" pitchFamily="34" charset="0"/>
              <a:buChar char="•"/>
            </a:pPr>
            <a:r>
              <a:rPr lang="ar-SA" sz="2400" dirty="0" smtClean="0"/>
              <a:t>معرفة الكلمات المتطابقة......... الخ</a:t>
            </a:r>
          </a:p>
          <a:p>
            <a:pPr marL="342900" indent="-342900">
              <a:buFont typeface="Wingdings" pitchFamily="2" charset="2"/>
              <a:buChar char="ü"/>
            </a:pPr>
            <a:r>
              <a:rPr lang="ar-SA" sz="2400" dirty="0" smtClean="0"/>
              <a:t>تعتبر تقديرات المدرسين لمهارات استعدادات الطفل واستراتيجياته التعليمية مصدر تنبؤ اكثر فاعلية من الاختبارات المسحية </a:t>
            </a:r>
          </a:p>
          <a:p>
            <a:pPr marL="342900" indent="-342900">
              <a:buFont typeface="Wingdings" pitchFamily="2" charset="2"/>
              <a:buChar char="ü"/>
            </a:pPr>
            <a:r>
              <a:rPr lang="ar-SA" sz="2400" dirty="0" smtClean="0"/>
              <a:t>تقدم ملاحظات الوالدين وسائل قيمة اخرى للتعرف </a:t>
            </a:r>
          </a:p>
          <a:p>
            <a:pPr marL="342900" indent="-342900">
              <a:buFont typeface="Wingdings" pitchFamily="2" charset="2"/>
              <a:buChar char="ü"/>
            </a:pPr>
            <a:r>
              <a:rPr lang="ar-SA" sz="2400" dirty="0" smtClean="0"/>
              <a:t>حينما تجمع ملاحظات المدرس والاهل ومعلومات الاختبارات المسحية تصبح اجراءات التعرف على جوانب التأخر أكثر دقة ووضوح. </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1760375"/>
            <a:ext cx="7416824" cy="2308324"/>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dirty="0" smtClean="0">
                <a:solidFill>
                  <a:srgbClr val="FF0000"/>
                </a:solidFill>
              </a:rPr>
              <a:t>المرحلة الابتدائية( المتقدمة) والمرحلة المتوسطة :</a:t>
            </a:r>
          </a:p>
          <a:p>
            <a:r>
              <a:rPr lang="ar-SA" sz="2400" dirty="0" smtClean="0"/>
              <a:t>يتفق المتخصصون بأن الطلاب الذين يحصلون على فرص كافية للاستفادة من التدريس هم من يجب أن يخضعوا لتصنيف صعوبات التعلم اذا ما اظهروا تفاوتاً شديداً بين التحصيل المتوقع والتحصيل الفعلي. </a:t>
            </a:r>
          </a:p>
          <a:p>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7544" y="116632"/>
            <a:ext cx="7416824" cy="7478970"/>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r>
              <a:rPr lang="ar-SA" sz="2400" b="1" u="sng" dirty="0" smtClean="0">
                <a:solidFill>
                  <a:srgbClr val="00B050"/>
                </a:solidFill>
              </a:rPr>
              <a:t>خصائص الطلاب ذوي صعوبات التعلم :</a:t>
            </a:r>
          </a:p>
          <a:p>
            <a:pPr marL="342900" indent="-342900">
              <a:buFont typeface="Wingdings" pitchFamily="2" charset="2"/>
              <a:buChar char="ü"/>
            </a:pPr>
            <a:r>
              <a:rPr lang="ar-SA" sz="2400" dirty="0" smtClean="0"/>
              <a:t>ترتبط الخصائص بشكل مباشر بتعريف صعوبات التعلم </a:t>
            </a:r>
            <a:r>
              <a:rPr lang="ar-SA" sz="2400" dirty="0" err="1" smtClean="0"/>
              <a:t>وبمحكات</a:t>
            </a:r>
            <a:r>
              <a:rPr lang="ar-SA" sz="2400" dirty="0" smtClean="0"/>
              <a:t> التعرف عليها .</a:t>
            </a:r>
          </a:p>
          <a:p>
            <a:pPr marL="342900" indent="-342900">
              <a:buFont typeface="Wingdings" pitchFamily="2" charset="2"/>
              <a:buChar char="ü"/>
            </a:pPr>
            <a:r>
              <a:rPr lang="ar-SA" sz="2400" dirty="0" smtClean="0"/>
              <a:t>صعوبات القراءة</a:t>
            </a:r>
          </a:p>
          <a:p>
            <a:pPr marL="342900" indent="-342900">
              <a:buFont typeface="Wingdings" pitchFamily="2" charset="2"/>
              <a:buChar char="ü"/>
            </a:pPr>
            <a:r>
              <a:rPr lang="ar-SA" sz="2400" dirty="0" smtClean="0"/>
              <a:t>صعوبات الرياضيات</a:t>
            </a:r>
          </a:p>
          <a:p>
            <a:pPr marL="342900" indent="-342900">
              <a:buFont typeface="Wingdings" pitchFamily="2" charset="2"/>
              <a:buChar char="ü"/>
            </a:pPr>
            <a:r>
              <a:rPr lang="ar-SA" sz="2400" dirty="0" smtClean="0"/>
              <a:t>صعوبات اللغة المكتوبة أو الشفهية </a:t>
            </a:r>
          </a:p>
          <a:p>
            <a:pPr marL="342900" indent="-342900">
              <a:buFont typeface="Wingdings" pitchFamily="2" charset="2"/>
              <a:buChar char="ü"/>
            </a:pPr>
            <a:r>
              <a:rPr lang="ar-SA" sz="2400" dirty="0" smtClean="0"/>
              <a:t>القدرة العقلية العادية أو فوق العادية </a:t>
            </a:r>
          </a:p>
          <a:p>
            <a:pPr marL="342900" indent="-342900">
              <a:buFont typeface="Wingdings" pitchFamily="2" charset="2"/>
              <a:buChar char="ü"/>
            </a:pPr>
            <a:r>
              <a:rPr lang="ar-SA" sz="2400" dirty="0" smtClean="0"/>
              <a:t>انخفاض معدل النمو أو عدم انتظام نمو استراتيجيات التعلم </a:t>
            </a:r>
          </a:p>
          <a:p>
            <a:pPr marL="342900" indent="-342900">
              <a:buFont typeface="Wingdings" pitchFamily="2" charset="2"/>
              <a:buChar char="ü"/>
            </a:pPr>
            <a:r>
              <a:rPr lang="ar-SA" sz="2400" dirty="0" smtClean="0"/>
              <a:t>ضعف التوجه المكاني</a:t>
            </a:r>
          </a:p>
          <a:p>
            <a:pPr marL="342900" indent="-342900">
              <a:buFont typeface="Wingdings" pitchFamily="2" charset="2"/>
              <a:buChar char="ü"/>
            </a:pPr>
            <a:r>
              <a:rPr lang="ar-SA" sz="2400" dirty="0" smtClean="0"/>
              <a:t>عدم القدرة على الادراك</a:t>
            </a:r>
          </a:p>
          <a:p>
            <a:pPr marL="342900" indent="-342900">
              <a:buFont typeface="Wingdings" pitchFamily="2" charset="2"/>
              <a:buChar char="ü"/>
            </a:pPr>
            <a:r>
              <a:rPr lang="ar-SA" sz="2400" dirty="0" smtClean="0"/>
              <a:t>صعوبة في الحكم على العلاقات</a:t>
            </a:r>
          </a:p>
          <a:p>
            <a:pPr marL="342900" indent="-342900">
              <a:buFont typeface="Wingdings" pitchFamily="2" charset="2"/>
              <a:buChar char="ü"/>
            </a:pPr>
            <a:r>
              <a:rPr lang="ar-SA" sz="2400" dirty="0" smtClean="0"/>
              <a:t>اضطراب في مفاهيم الاتجاهات</a:t>
            </a:r>
          </a:p>
          <a:p>
            <a:pPr marL="342900" indent="-342900">
              <a:buFont typeface="Wingdings" pitchFamily="2" charset="2"/>
              <a:buChar char="ü"/>
            </a:pPr>
            <a:r>
              <a:rPr lang="ar-SA" sz="2400" dirty="0" smtClean="0"/>
              <a:t>ضعف عام في التآزر الحركي</a:t>
            </a:r>
          </a:p>
          <a:p>
            <a:pPr marL="342900" indent="-342900">
              <a:buFont typeface="Wingdings" pitchFamily="2" charset="2"/>
              <a:buChar char="ü"/>
            </a:pPr>
            <a:r>
              <a:rPr lang="ar-SA" sz="2400" dirty="0" smtClean="0"/>
              <a:t>ضعف البراعة اليدوية</a:t>
            </a:r>
          </a:p>
          <a:p>
            <a:pPr marL="342900" indent="-342900">
              <a:buFont typeface="Wingdings" pitchFamily="2" charset="2"/>
              <a:buChar char="ü"/>
            </a:pPr>
            <a:r>
              <a:rPr lang="ar-SA" sz="2400" dirty="0" smtClean="0"/>
              <a:t>عدم إدراك المفاهيم الاجتماعية</a:t>
            </a:r>
          </a:p>
          <a:p>
            <a:pPr marL="342900" indent="-342900">
              <a:buFont typeface="Wingdings" pitchFamily="2" charset="2"/>
              <a:buChar char="ü"/>
            </a:pPr>
            <a:r>
              <a:rPr lang="ar-SA" sz="2400" dirty="0" smtClean="0"/>
              <a:t>عدم القدرة على اتباع التعليمات</a:t>
            </a:r>
          </a:p>
          <a:p>
            <a:pPr marL="342900" indent="-342900">
              <a:buFont typeface="Wingdings" pitchFamily="2" charset="2"/>
              <a:buChar char="ü"/>
            </a:pPr>
            <a:r>
              <a:rPr lang="ar-SA" sz="2400" dirty="0" smtClean="0"/>
              <a:t>عدم القدرة على متابعة النقاش الصفي</a:t>
            </a:r>
          </a:p>
          <a:p>
            <a:pPr marL="342900" indent="-342900">
              <a:buFont typeface="Wingdings" pitchFamily="2" charset="2"/>
              <a:buChar char="ü"/>
            </a:pPr>
            <a:r>
              <a:rPr lang="ar-SA" sz="2400" dirty="0" smtClean="0"/>
              <a:t>عجز في الادراك</a:t>
            </a:r>
          </a:p>
          <a:p>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86770" y="836712"/>
            <a:ext cx="7416824" cy="4893647"/>
          </a:xfrm>
          <a:prstGeom prst="rect">
            <a:avLst/>
          </a:prstGeom>
          <a:noFill/>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400" b="1" u="sng" dirty="0" smtClean="0">
                <a:solidFill>
                  <a:srgbClr val="00B050"/>
                </a:solidFill>
              </a:rPr>
              <a:t>نسبة شيوع </a:t>
            </a:r>
            <a:r>
              <a:rPr lang="ar-SA" sz="2400" b="1" u="sng" smtClean="0">
                <a:solidFill>
                  <a:srgbClr val="00B050"/>
                </a:solidFill>
              </a:rPr>
              <a:t>صعوبات التعلم</a:t>
            </a:r>
          </a:p>
          <a:p>
            <a:pPr algn="ctr"/>
            <a:endParaRPr lang="ar-SA" sz="2400" b="1" u="sng" dirty="0" smtClean="0">
              <a:solidFill>
                <a:srgbClr val="00B050"/>
              </a:solidFill>
            </a:endParaRPr>
          </a:p>
          <a:p>
            <a:pPr marL="342900" indent="-342900">
              <a:buFont typeface="Wingdings" pitchFamily="2" charset="2"/>
              <a:buChar char="ü"/>
            </a:pPr>
            <a:r>
              <a:rPr lang="ar-SA" sz="2400" dirty="0" err="1" smtClean="0"/>
              <a:t>لايوجد</a:t>
            </a:r>
            <a:r>
              <a:rPr lang="ar-SA" sz="2400" dirty="0" smtClean="0"/>
              <a:t> اتفاق حول نسبة معينة وذلك قد يرجع إلى :</a:t>
            </a:r>
          </a:p>
          <a:p>
            <a:pPr marL="342900" indent="-342900">
              <a:buFont typeface="Wingdings" pitchFamily="2" charset="2"/>
              <a:buChar char="ü"/>
            </a:pPr>
            <a:r>
              <a:rPr lang="ar-SA" sz="2400" dirty="0" smtClean="0"/>
              <a:t>ميل أخصائي التشخيص والاداريين إلى تصنيف مشكلات التعلم للطلاب العاديين على انها صعوبة  في التعلم .</a:t>
            </a:r>
          </a:p>
          <a:p>
            <a:pPr marL="342900" indent="-342900">
              <a:buFont typeface="Wingdings" pitchFamily="2" charset="2"/>
              <a:buChar char="ü"/>
            </a:pPr>
            <a:r>
              <a:rPr lang="ar-SA" sz="2400" dirty="0" smtClean="0"/>
              <a:t>غياب </a:t>
            </a:r>
            <a:r>
              <a:rPr lang="ar-SA" sz="2400" dirty="0" err="1" smtClean="0"/>
              <a:t>محكات</a:t>
            </a:r>
            <a:r>
              <a:rPr lang="ar-SA" sz="2400" dirty="0" smtClean="0"/>
              <a:t> إجرائية محددة من شأنها ان تستخدم للتفريق بين المجموعتين.</a:t>
            </a:r>
          </a:p>
          <a:p>
            <a:pPr marL="342900" indent="-342900">
              <a:buFont typeface="Wingdings" pitchFamily="2" charset="2"/>
              <a:buChar char="ü"/>
            </a:pPr>
            <a:r>
              <a:rPr lang="ar-SA" sz="2400" dirty="0" smtClean="0"/>
              <a:t>التشدد في </a:t>
            </a:r>
            <a:r>
              <a:rPr lang="ar-SA" sz="2400" dirty="0" err="1" smtClean="0"/>
              <a:t>المحكات</a:t>
            </a:r>
            <a:r>
              <a:rPr lang="ar-SA" sz="2400" dirty="0" smtClean="0"/>
              <a:t> المستخدمة أو المرونة في التفسير قد يخلقا تفاوتاً في نسب التقدير .</a:t>
            </a:r>
          </a:p>
          <a:p>
            <a:pPr marL="342900" indent="-342900">
              <a:buFont typeface="Wingdings" pitchFamily="2" charset="2"/>
              <a:buChar char="ü"/>
            </a:pPr>
            <a:r>
              <a:rPr lang="ar-SA" sz="2400" dirty="0" smtClean="0"/>
              <a:t>يؤكد </a:t>
            </a:r>
            <a:r>
              <a:rPr lang="ar-SA" sz="2400" dirty="0" err="1" smtClean="0"/>
              <a:t>هاميل</a:t>
            </a:r>
            <a:r>
              <a:rPr lang="ar-SA" sz="2400" dirty="0" smtClean="0"/>
              <a:t> من أن نسبة صعوبات التعلم في ضوء استخدام </a:t>
            </a:r>
            <a:r>
              <a:rPr lang="ar-SA" sz="2400" dirty="0" err="1" smtClean="0"/>
              <a:t>المحكات</a:t>
            </a:r>
            <a:r>
              <a:rPr lang="ar-SA" sz="2400" dirty="0" smtClean="0"/>
              <a:t> المتشددة سوف تبلغ 3% ولكنها لا تقل عن 15% إذا ما استخدمت المرونة في التفسير وقد تصل إلى 30% .</a:t>
            </a:r>
            <a:endParaRPr lang="ar-SA" sz="2400" dirty="0"/>
          </a:p>
          <a:p>
            <a:endParaRPr lang="ar-SA" sz="2400" dirty="0" smtClean="0"/>
          </a:p>
        </p:txBody>
      </p:sp>
    </p:spTree>
    <p:extLst>
      <p:ext uri="{BB962C8B-B14F-4D97-AF65-F5344CB8AC3E}">
        <p14:creationId xmlns:p14="http://schemas.microsoft.com/office/powerpoint/2010/main" val="4011192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sz="2800" b="1" u="sng" dirty="0" smtClean="0">
                <a:solidFill>
                  <a:srgbClr val="FF0000"/>
                </a:solidFill>
              </a:rPr>
              <a:t>المحاضرة الثالثة</a:t>
            </a:r>
            <a:br>
              <a:rPr lang="ar-SA" sz="2800" b="1" u="sng" dirty="0" smtClean="0">
                <a:solidFill>
                  <a:srgbClr val="FF0000"/>
                </a:solidFill>
              </a:rPr>
            </a:br>
            <a:r>
              <a:rPr lang="ar-SA" sz="2800" b="1" dirty="0" smtClean="0"/>
              <a:t/>
            </a:r>
            <a:br>
              <a:rPr lang="ar-SA" sz="2800" b="1" dirty="0" smtClean="0"/>
            </a:br>
            <a:r>
              <a:rPr lang="ar-SA" sz="2800" b="1" dirty="0" smtClean="0">
                <a:solidFill>
                  <a:srgbClr val="00B050"/>
                </a:solidFill>
              </a:rPr>
              <a:t>التطور التاريخي وإسهامات العلماء</a:t>
            </a:r>
            <a:r>
              <a:rPr lang="ar-SA" dirty="0" smtClean="0"/>
              <a:t/>
            </a:r>
            <a:br>
              <a:rPr lang="ar-SA" dirty="0" smtClean="0"/>
            </a:b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75656" y="1340768"/>
            <a:ext cx="5904656" cy="3416320"/>
          </a:xfrm>
          <a:prstGeom prst="rect">
            <a:avLst/>
          </a:prstGeom>
          <a:noFill/>
        </p:spPr>
        <p:txBody>
          <a:bodyPr wrap="square" rtlCol="1">
            <a:spAutoFit/>
          </a:bodyPr>
          <a:lstStyle/>
          <a:p>
            <a:pPr marL="342900" indent="-342900">
              <a:buFont typeface="Arial" pitchFamily="34" charset="0"/>
              <a:buChar char="•"/>
            </a:pPr>
            <a:r>
              <a:rPr lang="ar-SA" sz="2400" dirty="0" smtClean="0"/>
              <a:t>تاريخ صعوبات التعلم ينقسم إلى ثلاث مراحل أساسية .</a:t>
            </a:r>
          </a:p>
          <a:p>
            <a:endParaRPr lang="ar-SA" sz="2400" dirty="0" smtClean="0"/>
          </a:p>
          <a:p>
            <a:pPr marL="342900" indent="-342900">
              <a:buFont typeface="Arial" pitchFamily="34" charset="0"/>
              <a:buChar char="•"/>
            </a:pPr>
            <a:r>
              <a:rPr lang="ar-SA" sz="2400" dirty="0" smtClean="0"/>
              <a:t>بدأت بملاحظة جال عام 1800 وانتهت بتشكيل جمعية الأطفال ذوي صعوبات التعلم والتي تدعى الان بالجمعية الامريكية لصعوبات التعلم في عام 1963 . </a:t>
            </a:r>
          </a:p>
          <a:p>
            <a:endParaRPr lang="ar-SA" sz="2400" dirty="0" smtClean="0"/>
          </a:p>
          <a:p>
            <a:pPr marL="342900" indent="-342900">
              <a:buFont typeface="Arial" pitchFamily="34" charset="0"/>
              <a:buChar char="•"/>
            </a:pPr>
            <a:r>
              <a:rPr lang="ar-SA" sz="2400" dirty="0" smtClean="0"/>
              <a:t>بين هذين الحدثين حدث تطور مستمر في كل من الجانب النظري والاجراءات العلاجية للمشكلات المترتبة على اضطرابات الدماغ </a:t>
            </a:r>
            <a:r>
              <a:rPr lang="ar-SA" dirty="0" smtClean="0"/>
              <a:t>.</a:t>
            </a:r>
            <a:endParaRPr lang="ar-SA" dirty="0"/>
          </a:p>
        </p:txBody>
      </p:sp>
    </p:spTree>
    <p:extLst>
      <p:ext uri="{BB962C8B-B14F-4D97-AF65-F5344CB8AC3E}">
        <p14:creationId xmlns:p14="http://schemas.microsoft.com/office/powerpoint/2010/main" val="40111927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1484784"/>
            <a:ext cx="7200800" cy="2954655"/>
          </a:xfrm>
          <a:prstGeom prst="rect">
            <a:avLst/>
          </a:prstGeom>
          <a:noFill/>
        </p:spPr>
        <p:txBody>
          <a:bodyPr wrap="square" rtlCol="1">
            <a:spAutoFit/>
          </a:bodyPr>
          <a:lstStyle/>
          <a:p>
            <a:pPr marL="342900" indent="-342900">
              <a:buFont typeface="Arial" pitchFamily="34" charset="0"/>
              <a:buChar char="•"/>
            </a:pPr>
            <a:r>
              <a:rPr lang="ar-SA" sz="2400" dirty="0"/>
              <a:t>وبهدف التوضيح ، يمكن تصنيف إسهامات العلماء والمتخصصين في التنظير والتقييم والعلاج خلال هذه المرحلة وفق نمط الصعوبة التي اهتموا بدراستها إلى ثلاثة مجالات أساسية:</a:t>
            </a:r>
            <a:endParaRPr lang="en-US" sz="2400" dirty="0"/>
          </a:p>
          <a:p>
            <a:r>
              <a:rPr lang="ar-SA" sz="2400" dirty="0"/>
              <a:t> </a:t>
            </a:r>
            <a:endParaRPr lang="en-US" sz="2400" dirty="0"/>
          </a:p>
          <a:p>
            <a:pPr marL="342900" lvl="0" indent="-342900">
              <a:buFont typeface="Wingdings" pitchFamily="2" charset="2"/>
              <a:buChar char="ü"/>
            </a:pPr>
            <a:r>
              <a:rPr lang="ar-SA" sz="2400" dirty="0"/>
              <a:t>عجز في اللغة المنطوقة وتشمل (الاستماع – الكلام).</a:t>
            </a:r>
            <a:endParaRPr lang="en-US" sz="2400" dirty="0"/>
          </a:p>
          <a:p>
            <a:pPr marL="342900" lvl="0" indent="-342900">
              <a:buFont typeface="Wingdings" pitchFamily="2" charset="2"/>
              <a:buChar char="ü"/>
            </a:pPr>
            <a:r>
              <a:rPr lang="ar-SA" sz="2400" dirty="0"/>
              <a:t>عجز في اللغة المكتوبة وتشمل (القراءة – الكتابة).</a:t>
            </a:r>
            <a:endParaRPr lang="en-US" sz="2400" dirty="0"/>
          </a:p>
          <a:p>
            <a:pPr marL="342900" lvl="0" indent="-342900">
              <a:buFont typeface="Wingdings" pitchFamily="2" charset="2"/>
              <a:buChar char="ü"/>
            </a:pPr>
            <a:r>
              <a:rPr lang="ar-SA" sz="2400" dirty="0"/>
              <a:t>عجز في العمليات الإدراكية – الحركية.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916832"/>
            <a:ext cx="7543800" cy="3158207"/>
          </a:xfrm>
        </p:spPr>
        <p:txBody>
          <a:bodyPr/>
          <a:lstStyle/>
          <a:p>
            <a:pPr marL="342900" indent="-342900" algn="r">
              <a:buFont typeface="Arial" pitchFamily="34" charset="0"/>
              <a:buChar char="•"/>
            </a:pPr>
            <a:r>
              <a:rPr lang="ar-SA" sz="2400" dirty="0" smtClean="0"/>
              <a:t>كان </a:t>
            </a:r>
            <a:r>
              <a:rPr lang="ar-SA" sz="2400" dirty="0"/>
              <a:t>هناك مصطلحات شائعة الاستخدام مثل بطء التعلم , الاعاقة العصبية الاعاقة الاكاديمية .. ) </a:t>
            </a:r>
            <a:r>
              <a:rPr lang="ar-SA" sz="2400" dirty="0" smtClean="0"/>
              <a:t>.</a:t>
            </a:r>
            <a:br>
              <a:rPr lang="ar-SA" sz="2400" dirty="0" smtClean="0"/>
            </a:br>
            <a:r>
              <a:rPr lang="ar-SA" sz="2400" dirty="0"/>
              <a:t/>
            </a:r>
            <a:br>
              <a:rPr lang="ar-SA" sz="2400" dirty="0"/>
            </a:br>
            <a:r>
              <a:rPr lang="ar-SA" sz="2400" dirty="0" smtClean="0"/>
              <a:t>مصطلح </a:t>
            </a:r>
            <a:r>
              <a:rPr lang="ar-SA" sz="2400" dirty="0"/>
              <a:t>الإصابة المخية او الدماغية أول مصطلح حاز على قبول عام لكن الفحوصات لم تظهر وجود إصابة دماغية لدى كثير من الحالات كما تبين عدم مناسبته للتخطيط التربوي </a:t>
            </a:r>
            <a:r>
              <a:rPr lang="ar-SA" sz="2400" dirty="0" smtClean="0"/>
              <a:t>.</a:t>
            </a:r>
            <a:br>
              <a:rPr lang="ar-SA" sz="2400" dirty="0" smtClean="0"/>
            </a:br>
            <a:r>
              <a:rPr lang="ar-SA" sz="2400" dirty="0"/>
              <a:t/>
            </a:r>
            <a:br>
              <a:rPr lang="ar-SA" sz="2400" dirty="0"/>
            </a:br>
            <a:r>
              <a:rPr lang="ar-SA" sz="2400" dirty="0"/>
              <a:t>ادى التحول للبعد التربوي استخدام مصطلح صعوبات التعلم , ويظهر هذا المسمى جوانب قوة وضعف الفرد دون الحاجة لإثبات وجود خلل بالدماغ او لا !</a:t>
            </a:r>
            <a:br>
              <a:rPr lang="ar-SA" sz="2400" dirty="0"/>
            </a:br>
            <a:endParaRPr lang="ar-SA" sz="2400"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3598932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26277" y="188640"/>
            <a:ext cx="7056784" cy="954107"/>
          </a:xfrm>
          <a:prstGeom prst="rect">
            <a:avLst/>
          </a:prstGeom>
          <a:noFill/>
        </p:spPr>
        <p:txBody>
          <a:bodyPr wrap="square" rtlCol="1">
            <a:spAutoFit/>
          </a:bodyPr>
          <a:lstStyle/>
          <a:p>
            <a:pPr algn="ctr"/>
            <a:r>
              <a:rPr lang="ar-SA" sz="2000" b="1" dirty="0">
                <a:solidFill>
                  <a:srgbClr val="00B050"/>
                </a:solidFill>
              </a:rPr>
              <a:t>مراحل تطور مجال صعوبات التعلم طبقا لنمط </a:t>
            </a:r>
            <a:r>
              <a:rPr lang="ar-SA" sz="2000" b="1" dirty="0" smtClean="0">
                <a:solidFill>
                  <a:srgbClr val="00B050"/>
                </a:solidFill>
              </a:rPr>
              <a:t>العجز</a:t>
            </a:r>
            <a:endParaRPr lang="ar-SA" dirty="0" smtClean="0"/>
          </a:p>
          <a:p>
            <a:endParaRPr lang="ar-SA" dirty="0" smtClean="0"/>
          </a:p>
          <a:p>
            <a:endParaRPr lang="ar-SA" dirty="0"/>
          </a:p>
        </p:txBody>
      </p:sp>
      <p:graphicFrame>
        <p:nvGraphicFramePr>
          <p:cNvPr id="6" name="جدول 5"/>
          <p:cNvGraphicFramePr>
            <a:graphicFrameLocks noGrp="1"/>
          </p:cNvGraphicFramePr>
          <p:nvPr>
            <p:extLst>
              <p:ext uri="{D42A27DB-BD31-4B8C-83A1-F6EECF244321}">
                <p14:modId xmlns:p14="http://schemas.microsoft.com/office/powerpoint/2010/main" val="1426948720"/>
              </p:ext>
            </p:extLst>
          </p:nvPr>
        </p:nvGraphicFramePr>
        <p:xfrm>
          <a:off x="1619672" y="980728"/>
          <a:ext cx="5412105" cy="5047488"/>
        </p:xfrm>
        <a:graphic>
          <a:graphicData uri="http://schemas.openxmlformats.org/drawingml/2006/table">
            <a:tbl>
              <a:tblPr rtl="1" firstRow="1" firstCol="1" bandRow="1">
                <a:tableStyleId>{5C22544A-7EE6-4342-B048-85BDC9FD1C3A}</a:tableStyleId>
              </a:tblPr>
              <a:tblGrid>
                <a:gridCol w="1352550"/>
                <a:gridCol w="1353185"/>
                <a:gridCol w="1353185"/>
                <a:gridCol w="1353185"/>
              </a:tblGrid>
              <a:tr h="0">
                <a:tc rowSpan="2">
                  <a:txBody>
                    <a:bodyPr/>
                    <a:lstStyle/>
                    <a:p>
                      <a:pPr algn="r" rtl="1">
                        <a:lnSpc>
                          <a:spcPct val="115000"/>
                        </a:lnSpc>
                        <a:spcAft>
                          <a:spcPts val="0"/>
                        </a:spcAft>
                      </a:pPr>
                      <a:r>
                        <a:rPr lang="ar-SA" sz="1600" dirty="0">
                          <a:effectLst/>
                        </a:rPr>
                        <a:t>مراحل التطور</a:t>
                      </a:r>
                      <a:endParaRPr lang="en-US" sz="1600" dirty="0">
                        <a:effectLst/>
                        <a:latin typeface="Calibri"/>
                        <a:ea typeface="Calibri"/>
                        <a:cs typeface="Arial"/>
                      </a:endParaRPr>
                    </a:p>
                  </a:txBody>
                  <a:tcPr marL="68580" marR="68580" marT="0" marB="0"/>
                </a:tc>
                <a:tc gridSpan="3">
                  <a:txBody>
                    <a:bodyPr/>
                    <a:lstStyle/>
                    <a:p>
                      <a:pPr algn="ctr" rtl="1">
                        <a:lnSpc>
                          <a:spcPct val="115000"/>
                        </a:lnSpc>
                        <a:spcAft>
                          <a:spcPts val="0"/>
                        </a:spcAft>
                      </a:pPr>
                      <a:r>
                        <a:rPr lang="ar-SA" sz="1600" dirty="0">
                          <a:effectLst/>
                        </a:rPr>
                        <a:t>مجالات العجز</a:t>
                      </a:r>
                      <a:endParaRPr lang="en-US" sz="1600" dirty="0">
                        <a:effectLst/>
                        <a:latin typeface="Calibri"/>
                        <a:ea typeface="Calibri"/>
                        <a:cs typeface="Arial"/>
                      </a:endParaRPr>
                    </a:p>
                  </a:txBody>
                  <a:tcPr marL="68580" marR="68580" marT="0" marB="0" anchor="ctr"/>
                </a:tc>
                <a:tc hMerge="1">
                  <a:txBody>
                    <a:bodyPr/>
                    <a:lstStyle/>
                    <a:p>
                      <a:pPr rtl="1"/>
                      <a:endParaRPr lang="ar-SA"/>
                    </a:p>
                  </a:txBody>
                  <a:tcPr/>
                </a:tc>
                <a:tc hMerge="1">
                  <a:txBody>
                    <a:bodyPr/>
                    <a:lstStyle/>
                    <a:p>
                      <a:pPr rtl="1"/>
                      <a:endParaRPr lang="ar-SA"/>
                    </a:p>
                  </a:txBody>
                  <a:tcPr/>
                </a:tc>
              </a:tr>
              <a:tr h="0">
                <a:tc vMerge="1">
                  <a:txBody>
                    <a:bodyPr/>
                    <a:lstStyle/>
                    <a:p>
                      <a:pPr rtl="1"/>
                      <a:endParaRPr lang="ar-SA"/>
                    </a:p>
                  </a:txBody>
                  <a:tcPr/>
                </a:tc>
                <a:tc>
                  <a:txBody>
                    <a:bodyPr/>
                    <a:lstStyle/>
                    <a:p>
                      <a:pPr algn="ctr" rtl="1">
                        <a:lnSpc>
                          <a:spcPct val="115000"/>
                        </a:lnSpc>
                        <a:spcAft>
                          <a:spcPts val="0"/>
                        </a:spcAft>
                      </a:pPr>
                      <a:r>
                        <a:rPr lang="ar-SA" sz="1600">
                          <a:effectLst/>
                        </a:rPr>
                        <a:t>عجز في اللغة المنطوقة (استماع – كلام)</a:t>
                      </a:r>
                      <a:endParaRPr lang="en-US" sz="1600">
                        <a:effectLst/>
                        <a:latin typeface="Calibri"/>
                        <a:ea typeface="Calibri"/>
                        <a:cs typeface="Arial"/>
                      </a:endParaRPr>
                    </a:p>
                  </a:txBody>
                  <a:tcPr marL="68580" marR="68580" marT="0" marB="0" anchor="ctr"/>
                </a:tc>
                <a:tc>
                  <a:txBody>
                    <a:bodyPr/>
                    <a:lstStyle/>
                    <a:p>
                      <a:pPr algn="ctr" rtl="1">
                        <a:lnSpc>
                          <a:spcPct val="115000"/>
                        </a:lnSpc>
                        <a:spcAft>
                          <a:spcPts val="0"/>
                        </a:spcAft>
                      </a:pPr>
                      <a:r>
                        <a:rPr lang="ar-SA" sz="1600">
                          <a:effectLst/>
                        </a:rPr>
                        <a:t>عجز في اللغة المكتوبة (قراءة – كتابة)</a:t>
                      </a:r>
                      <a:endParaRPr lang="en-US" sz="1600">
                        <a:effectLst/>
                        <a:latin typeface="Calibri"/>
                        <a:ea typeface="Calibri"/>
                        <a:cs typeface="Arial"/>
                      </a:endParaRPr>
                    </a:p>
                  </a:txBody>
                  <a:tcPr marL="68580" marR="68580" marT="0" marB="0" anchor="ctr"/>
                </a:tc>
                <a:tc>
                  <a:txBody>
                    <a:bodyPr/>
                    <a:lstStyle/>
                    <a:p>
                      <a:pPr algn="ctr" rtl="1">
                        <a:lnSpc>
                          <a:spcPct val="115000"/>
                        </a:lnSpc>
                        <a:spcAft>
                          <a:spcPts val="0"/>
                        </a:spcAft>
                      </a:pPr>
                      <a:r>
                        <a:rPr lang="ar-SA" sz="1600">
                          <a:effectLst/>
                        </a:rPr>
                        <a:t>عجز في العمليات الإدراكية الحركية / النشاط الزائد</a:t>
                      </a:r>
                      <a:endParaRPr lang="en-US" sz="1600">
                        <a:effectLst/>
                        <a:latin typeface="Calibri"/>
                        <a:ea typeface="Calibri"/>
                        <a:cs typeface="Arial"/>
                      </a:endParaRPr>
                    </a:p>
                  </a:txBody>
                  <a:tcPr marL="68580" marR="68580" marT="0" marB="0" anchor="ctr"/>
                </a:tc>
              </a:tr>
              <a:tr h="0">
                <a:tc>
                  <a:txBody>
                    <a:bodyPr/>
                    <a:lstStyle/>
                    <a:p>
                      <a:pPr algn="r" rtl="1">
                        <a:lnSpc>
                          <a:spcPct val="115000"/>
                        </a:lnSpc>
                        <a:spcAft>
                          <a:spcPts val="0"/>
                        </a:spcAft>
                      </a:pPr>
                      <a:r>
                        <a:rPr lang="ar-SA" sz="1600">
                          <a:effectLst/>
                        </a:rPr>
                        <a:t>مرحلة التأسيس الأولى</a:t>
                      </a:r>
                      <a:endParaRPr lang="en-US" sz="1600">
                        <a:effectLst/>
                      </a:endParaRPr>
                    </a:p>
                    <a:p>
                      <a:pPr algn="r" rtl="1">
                        <a:lnSpc>
                          <a:spcPct val="115000"/>
                        </a:lnSpc>
                        <a:spcAft>
                          <a:spcPts val="0"/>
                        </a:spcAft>
                      </a:pPr>
                      <a:r>
                        <a:rPr lang="ar-SA" sz="1600">
                          <a:effectLst/>
                        </a:rPr>
                        <a:t>1800 - 1929</a:t>
                      </a:r>
                      <a:endParaRPr lang="en-US" sz="1600">
                        <a:effectLst/>
                        <a:latin typeface="Calibri"/>
                        <a:ea typeface="Calibri"/>
                        <a:cs typeface="Arial"/>
                      </a:endParaRPr>
                    </a:p>
                  </a:txBody>
                  <a:tcPr marL="68580" marR="68580" marT="0" marB="0"/>
                </a:tc>
                <a:tc>
                  <a:txBody>
                    <a:bodyPr/>
                    <a:lstStyle/>
                    <a:p>
                      <a:pPr algn="ctr" rtl="1">
                        <a:lnSpc>
                          <a:spcPct val="115000"/>
                        </a:lnSpc>
                        <a:spcAft>
                          <a:spcPts val="0"/>
                        </a:spcAft>
                      </a:pPr>
                      <a:r>
                        <a:rPr lang="ar-SA" sz="1600" dirty="0">
                          <a:effectLst/>
                        </a:rPr>
                        <a:t>جال    1802</a:t>
                      </a:r>
                      <a:endParaRPr lang="en-US" sz="1600" dirty="0">
                        <a:effectLst/>
                      </a:endParaRPr>
                    </a:p>
                    <a:p>
                      <a:pPr algn="ctr" rtl="1">
                        <a:lnSpc>
                          <a:spcPct val="115000"/>
                        </a:lnSpc>
                        <a:spcAft>
                          <a:spcPts val="0"/>
                        </a:spcAft>
                      </a:pPr>
                      <a:r>
                        <a:rPr lang="ar-SA" sz="1600" dirty="0" err="1">
                          <a:effectLst/>
                        </a:rPr>
                        <a:t>بروكا</a:t>
                      </a:r>
                      <a:r>
                        <a:rPr lang="ar-SA" sz="1600" dirty="0">
                          <a:effectLst/>
                        </a:rPr>
                        <a:t>  1861</a:t>
                      </a:r>
                      <a:endParaRPr lang="en-US" sz="1600" dirty="0">
                        <a:effectLst/>
                      </a:endParaRPr>
                    </a:p>
                    <a:p>
                      <a:pPr algn="ctr" rtl="1">
                        <a:lnSpc>
                          <a:spcPct val="115000"/>
                        </a:lnSpc>
                        <a:spcAft>
                          <a:spcPts val="0"/>
                        </a:spcAft>
                      </a:pPr>
                      <a:r>
                        <a:rPr lang="ar-SA" sz="1600" dirty="0">
                          <a:effectLst/>
                        </a:rPr>
                        <a:t>جاكسون 1864</a:t>
                      </a:r>
                      <a:endParaRPr lang="en-US" sz="1600" dirty="0">
                        <a:effectLst/>
                      </a:endParaRPr>
                    </a:p>
                    <a:p>
                      <a:pPr algn="ctr" rtl="1">
                        <a:lnSpc>
                          <a:spcPct val="115000"/>
                        </a:lnSpc>
                        <a:spcAft>
                          <a:spcPts val="0"/>
                        </a:spcAft>
                      </a:pPr>
                      <a:r>
                        <a:rPr lang="ar-SA" sz="1600" dirty="0">
                          <a:effectLst/>
                        </a:rPr>
                        <a:t>ويرنك  1881</a:t>
                      </a:r>
                      <a:endParaRPr lang="en-US" sz="1600" dirty="0">
                        <a:effectLst/>
                      </a:endParaRPr>
                    </a:p>
                    <a:p>
                      <a:pPr algn="ctr" rtl="1">
                        <a:lnSpc>
                          <a:spcPct val="115000"/>
                        </a:lnSpc>
                        <a:spcAft>
                          <a:spcPts val="0"/>
                        </a:spcAft>
                      </a:pPr>
                      <a:r>
                        <a:rPr lang="ar-SA" sz="1600" dirty="0">
                          <a:effectLst/>
                        </a:rPr>
                        <a:t>هيد     1926</a:t>
                      </a:r>
                      <a:endParaRPr lang="en-US" sz="1600" dirty="0">
                        <a:effectLst/>
                        <a:latin typeface="Calibri"/>
                        <a:ea typeface="Calibri"/>
                        <a:cs typeface="Arial"/>
                      </a:endParaRPr>
                    </a:p>
                  </a:txBody>
                  <a:tcPr marL="68580" marR="68580" marT="0" marB="0" anchor="ctr"/>
                </a:tc>
                <a:tc>
                  <a:txBody>
                    <a:bodyPr/>
                    <a:lstStyle/>
                    <a:p>
                      <a:pPr algn="r" rtl="1">
                        <a:lnSpc>
                          <a:spcPct val="115000"/>
                        </a:lnSpc>
                        <a:spcAft>
                          <a:spcPts val="0"/>
                        </a:spcAft>
                      </a:pPr>
                      <a:r>
                        <a:rPr lang="ar-SA" sz="1600">
                          <a:effectLst/>
                        </a:rPr>
                        <a:t>هنشلود   1917</a:t>
                      </a:r>
                      <a:endParaRPr lang="en-US" sz="1600">
                        <a:effectLst/>
                        <a:latin typeface="Calibri"/>
                        <a:ea typeface="Calibri"/>
                        <a:cs typeface="Arial"/>
                      </a:endParaRPr>
                    </a:p>
                  </a:txBody>
                  <a:tcPr marL="68580" marR="68580" marT="0" marB="0" anchor="ctr"/>
                </a:tc>
                <a:tc>
                  <a:txBody>
                    <a:bodyPr/>
                    <a:lstStyle/>
                    <a:p>
                      <a:pPr algn="ctr" rtl="1">
                        <a:lnSpc>
                          <a:spcPct val="115000"/>
                        </a:lnSpc>
                        <a:spcAft>
                          <a:spcPts val="0"/>
                        </a:spcAft>
                      </a:pPr>
                      <a:r>
                        <a:rPr lang="ar-SA" sz="1600">
                          <a:effectLst/>
                        </a:rPr>
                        <a:t> </a:t>
                      </a:r>
                      <a:endParaRPr lang="en-US" sz="1600">
                        <a:effectLst/>
                        <a:latin typeface="Calibri"/>
                        <a:ea typeface="Calibri"/>
                        <a:cs typeface="Arial"/>
                      </a:endParaRPr>
                    </a:p>
                  </a:txBody>
                  <a:tcPr marL="68580" marR="68580" marT="0" marB="0" anchor="ctr"/>
                </a:tc>
              </a:tr>
              <a:tr h="0">
                <a:tc>
                  <a:txBody>
                    <a:bodyPr/>
                    <a:lstStyle/>
                    <a:p>
                      <a:pPr algn="r" rtl="1">
                        <a:lnSpc>
                          <a:spcPct val="115000"/>
                        </a:lnSpc>
                        <a:spcAft>
                          <a:spcPts val="0"/>
                        </a:spcAft>
                      </a:pPr>
                      <a:r>
                        <a:rPr lang="ar-SA" sz="1600">
                          <a:effectLst/>
                        </a:rPr>
                        <a:t>مرحلة التأسيس المتأخرة</a:t>
                      </a:r>
                      <a:endParaRPr lang="en-US" sz="1600">
                        <a:effectLst/>
                      </a:endParaRPr>
                    </a:p>
                    <a:p>
                      <a:pPr algn="r" rtl="1">
                        <a:lnSpc>
                          <a:spcPct val="115000"/>
                        </a:lnSpc>
                        <a:spcAft>
                          <a:spcPts val="0"/>
                        </a:spcAft>
                      </a:pPr>
                      <a:r>
                        <a:rPr lang="ar-SA" sz="1600">
                          <a:effectLst/>
                        </a:rPr>
                        <a:t>1930 – 1962 </a:t>
                      </a:r>
                      <a:endParaRPr lang="en-US" sz="1600">
                        <a:effectLst/>
                        <a:latin typeface="Calibri"/>
                        <a:ea typeface="Calibri"/>
                        <a:cs typeface="Arial"/>
                      </a:endParaRPr>
                    </a:p>
                  </a:txBody>
                  <a:tcPr marL="68580" marR="68580" marT="0" marB="0"/>
                </a:tc>
                <a:tc>
                  <a:txBody>
                    <a:bodyPr/>
                    <a:lstStyle/>
                    <a:p>
                      <a:pPr algn="ctr" rtl="1">
                        <a:lnSpc>
                          <a:spcPct val="115000"/>
                        </a:lnSpc>
                        <a:spcAft>
                          <a:spcPts val="0"/>
                        </a:spcAft>
                      </a:pPr>
                      <a:r>
                        <a:rPr lang="ar-SA" sz="1600">
                          <a:effectLst/>
                        </a:rPr>
                        <a:t>مايكلبست  1954</a:t>
                      </a:r>
                      <a:endParaRPr lang="en-US" sz="1600">
                        <a:effectLst/>
                      </a:endParaRPr>
                    </a:p>
                    <a:p>
                      <a:pPr algn="ctr" rtl="1">
                        <a:lnSpc>
                          <a:spcPct val="115000"/>
                        </a:lnSpc>
                        <a:spcAft>
                          <a:spcPts val="0"/>
                        </a:spcAft>
                      </a:pPr>
                      <a:r>
                        <a:rPr lang="ar-SA" sz="1600">
                          <a:effectLst/>
                        </a:rPr>
                        <a:t>كيرك  1963</a:t>
                      </a:r>
                      <a:endParaRPr lang="en-US" sz="1600">
                        <a:effectLst/>
                      </a:endParaRPr>
                    </a:p>
                    <a:p>
                      <a:pPr algn="ctr" rtl="1">
                        <a:lnSpc>
                          <a:spcPct val="115000"/>
                        </a:lnSpc>
                        <a:spcAft>
                          <a:spcPts val="0"/>
                        </a:spcAft>
                      </a:pPr>
                      <a:r>
                        <a:rPr lang="ar-SA" sz="1600">
                          <a:effectLst/>
                        </a:rPr>
                        <a:t> </a:t>
                      </a:r>
                      <a:endParaRPr lang="en-US" sz="1600">
                        <a:effectLst/>
                        <a:latin typeface="Calibri"/>
                        <a:ea typeface="Calibri"/>
                        <a:cs typeface="Arial"/>
                      </a:endParaRPr>
                    </a:p>
                  </a:txBody>
                  <a:tcPr marL="68580" marR="68580" marT="0" marB="0" anchor="ctr"/>
                </a:tc>
                <a:tc>
                  <a:txBody>
                    <a:bodyPr/>
                    <a:lstStyle/>
                    <a:p>
                      <a:pPr algn="ctr" rtl="1">
                        <a:lnSpc>
                          <a:spcPct val="115000"/>
                        </a:lnSpc>
                        <a:spcAft>
                          <a:spcPts val="0"/>
                        </a:spcAft>
                      </a:pPr>
                      <a:r>
                        <a:rPr lang="ar-SA" sz="1600">
                          <a:effectLst/>
                        </a:rPr>
                        <a:t>جلنجهام  1934</a:t>
                      </a:r>
                      <a:endParaRPr lang="en-US" sz="1600">
                        <a:effectLst/>
                      </a:endParaRPr>
                    </a:p>
                    <a:p>
                      <a:pPr algn="ctr" rtl="1">
                        <a:lnSpc>
                          <a:spcPct val="115000"/>
                        </a:lnSpc>
                        <a:spcAft>
                          <a:spcPts val="0"/>
                        </a:spcAft>
                      </a:pPr>
                      <a:r>
                        <a:rPr lang="ar-SA" sz="1600">
                          <a:effectLst/>
                        </a:rPr>
                        <a:t>أورتن   1937</a:t>
                      </a:r>
                      <a:endParaRPr lang="en-US" sz="1600">
                        <a:effectLst/>
                      </a:endParaRPr>
                    </a:p>
                    <a:p>
                      <a:pPr algn="ctr" rtl="1">
                        <a:lnSpc>
                          <a:spcPct val="115000"/>
                        </a:lnSpc>
                        <a:spcAft>
                          <a:spcPts val="0"/>
                        </a:spcAft>
                      </a:pPr>
                      <a:r>
                        <a:rPr lang="ar-SA" sz="1600">
                          <a:effectLst/>
                        </a:rPr>
                        <a:t>فيرنالد  1943</a:t>
                      </a:r>
                      <a:endParaRPr lang="en-US" sz="1600">
                        <a:effectLst/>
                        <a:latin typeface="Calibri"/>
                        <a:ea typeface="Calibri"/>
                        <a:cs typeface="Arial"/>
                      </a:endParaRPr>
                    </a:p>
                  </a:txBody>
                  <a:tcPr marL="68580" marR="68580" marT="0" marB="0" anchor="ctr"/>
                </a:tc>
                <a:tc>
                  <a:txBody>
                    <a:bodyPr/>
                    <a:lstStyle/>
                    <a:p>
                      <a:pPr algn="ctr" rtl="1">
                        <a:lnSpc>
                          <a:spcPct val="115000"/>
                        </a:lnSpc>
                        <a:spcAft>
                          <a:spcPts val="0"/>
                        </a:spcAft>
                      </a:pPr>
                      <a:r>
                        <a:rPr lang="ar-SA" sz="1600">
                          <a:effectLst/>
                        </a:rPr>
                        <a:t>ستراوس  1933</a:t>
                      </a:r>
                      <a:endParaRPr lang="en-US" sz="1600">
                        <a:effectLst/>
                      </a:endParaRPr>
                    </a:p>
                    <a:p>
                      <a:pPr algn="ctr" rtl="1">
                        <a:lnSpc>
                          <a:spcPct val="115000"/>
                        </a:lnSpc>
                        <a:spcAft>
                          <a:spcPts val="0"/>
                        </a:spcAft>
                      </a:pPr>
                      <a:r>
                        <a:rPr lang="ar-SA" sz="1600">
                          <a:effectLst/>
                        </a:rPr>
                        <a:t>كيفارت  1955</a:t>
                      </a:r>
                      <a:endParaRPr lang="en-US" sz="1600">
                        <a:effectLst/>
                      </a:endParaRPr>
                    </a:p>
                    <a:p>
                      <a:pPr algn="ctr" rtl="1">
                        <a:lnSpc>
                          <a:spcPct val="115000"/>
                        </a:lnSpc>
                        <a:spcAft>
                          <a:spcPts val="0"/>
                        </a:spcAft>
                      </a:pPr>
                      <a:r>
                        <a:rPr lang="ar-SA" sz="1600">
                          <a:effectLst/>
                        </a:rPr>
                        <a:t>كروكشانك  1961</a:t>
                      </a:r>
                      <a:endParaRPr lang="en-US" sz="1600">
                        <a:effectLst/>
                      </a:endParaRPr>
                    </a:p>
                    <a:p>
                      <a:pPr algn="ctr" rtl="1">
                        <a:lnSpc>
                          <a:spcPct val="115000"/>
                        </a:lnSpc>
                        <a:spcAft>
                          <a:spcPts val="0"/>
                        </a:spcAft>
                      </a:pPr>
                      <a:r>
                        <a:rPr lang="ar-SA" sz="1600">
                          <a:effectLst/>
                        </a:rPr>
                        <a:t>فروستج  1961</a:t>
                      </a:r>
                      <a:endParaRPr lang="en-US" sz="1600">
                        <a:effectLst/>
                      </a:endParaRPr>
                    </a:p>
                    <a:p>
                      <a:pPr algn="ctr" rtl="1">
                        <a:lnSpc>
                          <a:spcPct val="115000"/>
                        </a:lnSpc>
                        <a:spcAft>
                          <a:spcPts val="0"/>
                        </a:spcAft>
                      </a:pPr>
                      <a:r>
                        <a:rPr lang="ar-SA" sz="1600">
                          <a:effectLst/>
                        </a:rPr>
                        <a:t> </a:t>
                      </a:r>
                      <a:endParaRPr lang="en-US" sz="1600">
                        <a:effectLst/>
                        <a:latin typeface="Calibri"/>
                        <a:ea typeface="Calibri"/>
                        <a:cs typeface="Arial"/>
                      </a:endParaRPr>
                    </a:p>
                  </a:txBody>
                  <a:tcPr marL="68580" marR="68580" marT="0" marB="0" anchor="ctr"/>
                </a:tc>
              </a:tr>
              <a:tr h="0">
                <a:tc>
                  <a:txBody>
                    <a:bodyPr/>
                    <a:lstStyle/>
                    <a:p>
                      <a:pPr algn="r" rtl="1">
                        <a:lnSpc>
                          <a:spcPct val="115000"/>
                        </a:lnSpc>
                        <a:spcAft>
                          <a:spcPts val="0"/>
                        </a:spcAft>
                      </a:pPr>
                      <a:r>
                        <a:rPr lang="ar-SA" sz="1600">
                          <a:effectLst/>
                        </a:rPr>
                        <a:t>السنوات المبكرة من مرحلة صعوبات التعلم </a:t>
                      </a:r>
                      <a:endParaRPr lang="en-US" sz="1600">
                        <a:effectLst/>
                      </a:endParaRPr>
                    </a:p>
                    <a:p>
                      <a:pPr algn="r" rtl="1">
                        <a:lnSpc>
                          <a:spcPct val="115000"/>
                        </a:lnSpc>
                        <a:spcAft>
                          <a:spcPts val="0"/>
                        </a:spcAft>
                      </a:pPr>
                      <a:r>
                        <a:rPr lang="ar-SA" sz="1600">
                          <a:effectLst/>
                        </a:rPr>
                        <a:t>1963 - الآن</a:t>
                      </a:r>
                      <a:endParaRPr lang="en-US" sz="1600">
                        <a:effectLst/>
                        <a:latin typeface="Calibri"/>
                        <a:ea typeface="Calibri"/>
                        <a:cs typeface="Arial"/>
                      </a:endParaRPr>
                    </a:p>
                  </a:txBody>
                  <a:tcPr marL="68580" marR="68580" marT="0" marB="0"/>
                </a:tc>
                <a:tc gridSpan="3">
                  <a:txBody>
                    <a:bodyPr/>
                    <a:lstStyle/>
                    <a:p>
                      <a:pPr algn="ctr" rtl="1">
                        <a:lnSpc>
                          <a:spcPct val="115000"/>
                        </a:lnSpc>
                        <a:spcAft>
                          <a:spcPts val="0"/>
                        </a:spcAft>
                      </a:pPr>
                      <a:r>
                        <a:rPr lang="ar-SA" sz="1600" dirty="0">
                          <a:effectLst/>
                        </a:rPr>
                        <a:t>مجال صعوبات التعلم 1963</a:t>
                      </a:r>
                      <a:endParaRPr lang="en-US" sz="1600" dirty="0">
                        <a:effectLst/>
                        <a:latin typeface="Calibri"/>
                        <a:ea typeface="Calibri"/>
                        <a:cs typeface="Arial"/>
                      </a:endParaRPr>
                    </a:p>
                  </a:txBody>
                  <a:tcPr marL="68580" marR="68580" marT="0" marB="0" anchor="ctr"/>
                </a:tc>
                <a:tc hMerge="1">
                  <a:txBody>
                    <a:bodyPr/>
                    <a:lstStyle/>
                    <a:p>
                      <a:pPr rtl="1"/>
                      <a:endParaRPr lang="ar-SA"/>
                    </a:p>
                  </a:txBody>
                  <a:tcPr/>
                </a:tc>
                <a:tc hMerge="1">
                  <a:txBody>
                    <a:bodyPr/>
                    <a:lstStyle/>
                    <a:p>
                      <a:pPr rtl="1"/>
                      <a:endParaRPr lang="ar-SA"/>
                    </a:p>
                  </a:txBody>
                  <a:tcPr/>
                </a:tc>
              </a:tr>
            </a:tbl>
          </a:graphicData>
        </a:graphic>
      </p:graphicFrame>
    </p:spTree>
    <p:extLst>
      <p:ext uri="{BB962C8B-B14F-4D97-AF65-F5344CB8AC3E}">
        <p14:creationId xmlns:p14="http://schemas.microsoft.com/office/powerpoint/2010/main" val="4011192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043608" y="1628800"/>
            <a:ext cx="6593443" cy="4062651"/>
          </a:xfrm>
          <a:prstGeom prst="rect">
            <a:avLst/>
          </a:prstGeom>
          <a:noFill/>
        </p:spPr>
        <p:txBody>
          <a:bodyPr wrap="square" rtlCol="1">
            <a:spAutoFit/>
          </a:bodyPr>
          <a:lstStyle/>
          <a:p>
            <a:r>
              <a:rPr lang="ar-SA" sz="2400" u="sng" dirty="0">
                <a:solidFill>
                  <a:srgbClr val="00B050"/>
                </a:solidFill>
              </a:rPr>
              <a:t>إسهامات العلماء في كل ميدان وهي على النحو التالي</a:t>
            </a:r>
            <a:r>
              <a:rPr lang="ar-SA" sz="2400" u="sng" dirty="0" smtClean="0">
                <a:solidFill>
                  <a:srgbClr val="00B050"/>
                </a:solidFill>
              </a:rPr>
              <a:t>:</a:t>
            </a:r>
          </a:p>
          <a:p>
            <a:endParaRPr lang="en-US" sz="2400" u="sng" dirty="0">
              <a:solidFill>
                <a:srgbClr val="FF0000"/>
              </a:solidFill>
            </a:endParaRPr>
          </a:p>
          <a:p>
            <a:pPr lvl="0"/>
            <a:r>
              <a:rPr lang="ar-SA" sz="2400" dirty="0">
                <a:solidFill>
                  <a:srgbClr val="FF0000"/>
                </a:solidFill>
              </a:rPr>
              <a:t>إسهامات علم الأعصاب ودراساته للعجز </a:t>
            </a:r>
            <a:r>
              <a:rPr lang="ar-SA" sz="2400" dirty="0" smtClean="0">
                <a:solidFill>
                  <a:srgbClr val="FF0000"/>
                </a:solidFill>
              </a:rPr>
              <a:t>اللغوي</a:t>
            </a:r>
            <a:r>
              <a:rPr lang="ar-SA" sz="2400" dirty="0">
                <a:solidFill>
                  <a:srgbClr val="FF0000"/>
                </a:solidFill>
              </a:rPr>
              <a:t> </a:t>
            </a:r>
            <a:r>
              <a:rPr lang="ar-SA" sz="2400" dirty="0" smtClean="0">
                <a:solidFill>
                  <a:srgbClr val="FF0000"/>
                </a:solidFill>
              </a:rPr>
              <a:t>.</a:t>
            </a:r>
            <a:endParaRPr lang="en-US" sz="2400" dirty="0">
              <a:solidFill>
                <a:srgbClr val="FF0000"/>
              </a:solidFill>
            </a:endParaRPr>
          </a:p>
          <a:p>
            <a:r>
              <a:rPr lang="ar-SA" sz="2400" dirty="0"/>
              <a:t> </a:t>
            </a:r>
            <a:endParaRPr lang="en-US" sz="2400" dirty="0"/>
          </a:p>
          <a:p>
            <a:pPr marL="342900" lvl="0" indent="-342900">
              <a:buFont typeface="Arial" pitchFamily="34" charset="0"/>
              <a:buChar char="•"/>
            </a:pPr>
            <a:r>
              <a:rPr lang="ar-SA" sz="2400" dirty="0"/>
              <a:t>يعتبر المجال الطبي وخصوصا علم الأعصاب أول من </a:t>
            </a:r>
            <a:r>
              <a:rPr lang="ar-SA" sz="2400" dirty="0" smtClean="0"/>
              <a:t>اهتم </a:t>
            </a:r>
            <a:r>
              <a:rPr lang="ar-SA" sz="2400" dirty="0"/>
              <a:t>باضطراب التعلم.</a:t>
            </a:r>
            <a:endParaRPr lang="en-US" sz="2400" dirty="0"/>
          </a:p>
          <a:p>
            <a:pPr marL="342900" lvl="0" indent="-342900">
              <a:buFont typeface="Arial" pitchFamily="34" charset="0"/>
              <a:buChar char="•"/>
            </a:pPr>
            <a:r>
              <a:rPr lang="ar-SA" sz="2400" dirty="0"/>
              <a:t>كان أخصائيو الأعصاب يحاولون تشخيص الحالات التي تكون فيها الإصابات المخية سواء كانت (كدمات – صدمات ...الخ) </a:t>
            </a:r>
            <a:r>
              <a:rPr lang="ar-SA" sz="2400" dirty="0" smtClean="0"/>
              <a:t>سبباً في </a:t>
            </a:r>
            <a:r>
              <a:rPr lang="ar-SA" sz="2400" dirty="0"/>
              <a:t>إحداث صعوبات في القراءة والكتابة والكلام والعمليات الرياضية.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89248" y="692696"/>
            <a:ext cx="7529546" cy="5539978"/>
          </a:xfrm>
          <a:prstGeom prst="rect">
            <a:avLst/>
          </a:prstGeom>
          <a:noFill/>
        </p:spPr>
        <p:txBody>
          <a:bodyPr wrap="square" rtlCol="1">
            <a:spAutoFit/>
          </a:bodyPr>
          <a:lstStyle/>
          <a:p>
            <a:pPr lvl="0"/>
            <a:r>
              <a:rPr lang="ar-SA" sz="2400" dirty="0" smtClean="0"/>
              <a:t> </a:t>
            </a:r>
            <a:r>
              <a:rPr lang="ar-SA" sz="2400" u="sng" dirty="0">
                <a:solidFill>
                  <a:srgbClr val="00B050"/>
                </a:solidFill>
              </a:rPr>
              <a:t>من أبرز العلماء في هذا المجال ما </a:t>
            </a:r>
            <a:r>
              <a:rPr lang="ar-SA" sz="2400" u="sng" dirty="0" smtClean="0">
                <a:solidFill>
                  <a:srgbClr val="00B050"/>
                </a:solidFill>
              </a:rPr>
              <a:t>يلي</a:t>
            </a:r>
            <a:r>
              <a:rPr lang="ar-SA" sz="2400" u="sng" dirty="0">
                <a:solidFill>
                  <a:srgbClr val="00B050"/>
                </a:solidFill>
              </a:rPr>
              <a:t> :</a:t>
            </a:r>
            <a:endParaRPr lang="en-US" sz="2400" u="sng" dirty="0">
              <a:solidFill>
                <a:srgbClr val="00B050"/>
              </a:solidFill>
            </a:endParaRPr>
          </a:p>
          <a:p>
            <a:r>
              <a:rPr lang="ar-SA" sz="2400" dirty="0"/>
              <a:t> </a:t>
            </a:r>
            <a:endParaRPr lang="en-US" sz="2400" dirty="0"/>
          </a:p>
          <a:p>
            <a:pPr lvl="0"/>
            <a:r>
              <a:rPr lang="ar-SA" sz="2400" dirty="0" smtClean="0">
                <a:solidFill>
                  <a:srgbClr val="FF0000"/>
                </a:solidFill>
              </a:rPr>
              <a:t>أ- فرانسيس </a:t>
            </a:r>
            <a:r>
              <a:rPr lang="ar-SA" sz="2400" dirty="0">
                <a:solidFill>
                  <a:srgbClr val="FF0000"/>
                </a:solidFill>
              </a:rPr>
              <a:t>جال: </a:t>
            </a:r>
            <a:r>
              <a:rPr lang="ar-SA" sz="2400" dirty="0"/>
              <a:t>أشار للعلاقة ما بين الإصابات المخية واضطرابات اللغة (الحبسة)  حيث حاول تحديد موقع بعض الوظائف المسؤولة أو الرئيسية في الدماغ مثل: الذاكرة – الشخصية – الكلام – الذكاء.</a:t>
            </a:r>
            <a:endParaRPr lang="en-US" sz="2400" dirty="0"/>
          </a:p>
          <a:p>
            <a:pPr lvl="0"/>
            <a:r>
              <a:rPr lang="ar-SA" sz="2400" dirty="0" smtClean="0">
                <a:solidFill>
                  <a:srgbClr val="FF0000"/>
                </a:solidFill>
              </a:rPr>
              <a:t>ب_ </a:t>
            </a:r>
            <a:r>
              <a:rPr lang="ar-SA" sz="2400" dirty="0" err="1" smtClean="0">
                <a:solidFill>
                  <a:srgbClr val="FF0000"/>
                </a:solidFill>
              </a:rPr>
              <a:t>بييربروكا</a:t>
            </a:r>
            <a:r>
              <a:rPr lang="ar-SA" sz="2400" dirty="0">
                <a:solidFill>
                  <a:srgbClr val="FF0000"/>
                </a:solidFill>
              </a:rPr>
              <a:t>: </a:t>
            </a:r>
            <a:r>
              <a:rPr lang="ar-SA" sz="2400" dirty="0"/>
              <a:t>يؤمن </a:t>
            </a:r>
            <a:r>
              <a:rPr lang="ar-SA" sz="2400" dirty="0" err="1"/>
              <a:t>بروكا</a:t>
            </a:r>
            <a:r>
              <a:rPr lang="ar-SA" sz="2400" dirty="0"/>
              <a:t> أن هناك أجزاء معينة في المخ ترتبط بالعمليات والنماذج السلوكية الخاصة.</a:t>
            </a:r>
            <a:endParaRPr lang="en-US" sz="2400" dirty="0"/>
          </a:p>
          <a:p>
            <a:r>
              <a:rPr lang="ar-SA" sz="2400" dirty="0"/>
              <a:t> </a:t>
            </a:r>
            <a:endParaRPr lang="en-US" sz="2400" dirty="0"/>
          </a:p>
          <a:p>
            <a:r>
              <a:rPr lang="ar-SA" sz="2400" dirty="0"/>
              <a:t>*  أوضحت دراساته أن الشق الأيسر من الدماغ له وظائف تختلف عن الشق الأيمن من الدماغ.</a:t>
            </a:r>
            <a:endParaRPr lang="en-US" sz="2400" dirty="0"/>
          </a:p>
          <a:p>
            <a:r>
              <a:rPr lang="ar-SA" sz="2400" dirty="0"/>
              <a:t> </a:t>
            </a:r>
            <a:endParaRPr lang="en-US" sz="2400" dirty="0"/>
          </a:p>
          <a:p>
            <a:r>
              <a:rPr lang="ar-SA" sz="2400" dirty="0"/>
              <a:t>*  أوضح أيضا أن الجانب الأيسر  من الفص الأمامي من الدماغ هو المسؤول عن اضطرابات النطق واللغة ، حيث مازال هذا الجزء من الدماغ يعرف باسم (منطقة </a:t>
            </a:r>
            <a:r>
              <a:rPr lang="ar-SA" sz="2400" dirty="0" err="1"/>
              <a:t>بروكا</a:t>
            </a:r>
            <a:r>
              <a:rPr lang="ar-SA" sz="2400" dirty="0"/>
              <a:t>) أو (</a:t>
            </a:r>
            <a:r>
              <a:rPr lang="ar-SA" sz="2400" dirty="0" err="1"/>
              <a:t>الأفيزيا</a:t>
            </a:r>
            <a:r>
              <a:rPr lang="ar-SA" sz="2400" dirty="0"/>
              <a:t> التعبيرية).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1134888"/>
            <a:ext cx="6807544" cy="4062651"/>
          </a:xfrm>
          <a:prstGeom prst="rect">
            <a:avLst/>
          </a:prstGeom>
          <a:noFill/>
        </p:spPr>
        <p:txBody>
          <a:bodyPr wrap="square" rtlCol="1">
            <a:spAutoFit/>
          </a:bodyPr>
          <a:lstStyle/>
          <a:p>
            <a:r>
              <a:rPr lang="ar-SA" sz="2400" dirty="0">
                <a:solidFill>
                  <a:srgbClr val="FF0000"/>
                </a:solidFill>
              </a:rPr>
              <a:t>ج) كارل ويرنك:  </a:t>
            </a:r>
            <a:r>
              <a:rPr lang="ar-SA" sz="2400" dirty="0"/>
              <a:t>استطاع تحديد منطقة في الفص الأيسر من الدماغ على أنها المسؤولة عن فهم الألفاظ والأصوات وربطها باللغة المكتوبة وكذلك الكتابة ، وتعرف هذه المنطقة (منطقة ويرنك) أو (</a:t>
            </a:r>
            <a:r>
              <a:rPr lang="ar-SA" sz="2400" dirty="0" err="1"/>
              <a:t>الأفيزيا</a:t>
            </a:r>
            <a:r>
              <a:rPr lang="ar-SA" sz="2400" dirty="0"/>
              <a:t> </a:t>
            </a:r>
            <a:r>
              <a:rPr lang="ar-SA" sz="2400" dirty="0" err="1"/>
              <a:t>الاستقبالية</a:t>
            </a:r>
            <a:r>
              <a:rPr lang="ar-SA" sz="2400" dirty="0"/>
              <a:t>).</a:t>
            </a:r>
            <a:endParaRPr lang="en-US" sz="2400" dirty="0"/>
          </a:p>
          <a:p>
            <a:r>
              <a:rPr lang="ar-SA" sz="2400" dirty="0"/>
              <a:t> </a:t>
            </a:r>
            <a:endParaRPr lang="en-US" sz="2400" dirty="0"/>
          </a:p>
          <a:p>
            <a:r>
              <a:rPr lang="ar-SA" sz="2400" dirty="0"/>
              <a:t>* اكتشف نوع آخر من </a:t>
            </a:r>
            <a:r>
              <a:rPr lang="ar-SA" sz="2400" dirty="0" err="1" smtClean="0"/>
              <a:t>الافيزيا</a:t>
            </a:r>
            <a:r>
              <a:rPr lang="ar-SA" sz="2400" dirty="0" smtClean="0"/>
              <a:t> </a:t>
            </a:r>
            <a:r>
              <a:rPr lang="ar-SA" sz="2400" dirty="0"/>
              <a:t>وهي (</a:t>
            </a:r>
            <a:r>
              <a:rPr lang="ar-SA" sz="2400" dirty="0" err="1"/>
              <a:t>أفيزيا</a:t>
            </a:r>
            <a:r>
              <a:rPr lang="ar-SA" sz="2400" dirty="0"/>
              <a:t> التواصل) وهي </a:t>
            </a:r>
            <a:r>
              <a:rPr lang="ar-SA" sz="2400" dirty="0" err="1"/>
              <a:t>الأفيزيا</a:t>
            </a:r>
            <a:r>
              <a:rPr lang="ar-SA" sz="2400" dirty="0"/>
              <a:t> الخاصة باستخدام كلمات وألفاظ جديدة  واستخدام كلمات غير نوعية أو متخصصة تنسق سياق الحديث. حيث وضح ويرنك إلى أن هذا النوع من </a:t>
            </a:r>
            <a:r>
              <a:rPr lang="ar-SA" sz="2400" dirty="0" err="1"/>
              <a:t>الأفيزيا</a:t>
            </a:r>
            <a:r>
              <a:rPr lang="ar-SA" sz="2400" dirty="0"/>
              <a:t> ينشأ من عطب أو فساد الارتباط بين منطقة </a:t>
            </a:r>
            <a:r>
              <a:rPr lang="ar-SA" sz="2400" dirty="0" err="1"/>
              <a:t>بروكا</a:t>
            </a:r>
            <a:r>
              <a:rPr lang="ar-SA" sz="2400" dirty="0"/>
              <a:t> ومنطقة ويرنك.</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39552" y="980728"/>
            <a:ext cx="7488832" cy="4062651"/>
          </a:xfrm>
          <a:prstGeom prst="rect">
            <a:avLst/>
          </a:prstGeom>
          <a:noFill/>
        </p:spPr>
        <p:txBody>
          <a:bodyPr wrap="square" rtlCol="1">
            <a:spAutoFit/>
          </a:bodyPr>
          <a:lstStyle/>
          <a:p>
            <a:r>
              <a:rPr lang="ar-SA" sz="2400" dirty="0">
                <a:solidFill>
                  <a:srgbClr val="FF0000"/>
                </a:solidFill>
              </a:rPr>
              <a:t>د) جون جاكسون: </a:t>
            </a:r>
            <a:r>
              <a:rPr lang="ar-SA" sz="2400" dirty="0"/>
              <a:t>انتقد الأفكار القائلة بأن الوظائف الرئيسية مثل التحدث يمكن أن تكون محكومة بمواضع معينة في المخ.</a:t>
            </a:r>
            <a:endParaRPr lang="en-US" sz="2400" dirty="0"/>
          </a:p>
          <a:p>
            <a:r>
              <a:rPr lang="ar-SA" sz="2400" dirty="0"/>
              <a:t> </a:t>
            </a:r>
            <a:endParaRPr lang="en-US" sz="2400" dirty="0"/>
          </a:p>
          <a:p>
            <a:r>
              <a:rPr lang="ar-SA" sz="2400" dirty="0"/>
              <a:t>* أشار إلى أن الحديث ليس فقط فهم واستخدام الكلام وإنما يتضمن </a:t>
            </a:r>
            <a:r>
              <a:rPr lang="ar-SA" sz="2400" dirty="0" smtClean="0"/>
              <a:t>ايضا المعاني </a:t>
            </a:r>
            <a:r>
              <a:rPr lang="ar-SA" sz="2400" dirty="0"/>
              <a:t>والنغمات، حركات الجسم، وأمور أخرى تكون سياق الحديث الملفوظ والمسموع.</a:t>
            </a:r>
            <a:endParaRPr lang="en-US" sz="2400" dirty="0"/>
          </a:p>
          <a:p>
            <a:r>
              <a:rPr lang="ar-SA" sz="2400" dirty="0"/>
              <a:t> </a:t>
            </a:r>
            <a:endParaRPr lang="en-US" sz="2400" dirty="0"/>
          </a:p>
          <a:p>
            <a:r>
              <a:rPr lang="ar-SA" sz="2400" dirty="0"/>
              <a:t>*  يؤكد أن الحديث فهما وإنتاجا يرتبط بالعمل الوظيفي للمخ ككل وليس بمواضع معينة فيه، حيث أن جميع أجزاء المخ ترتبط مع بعضها البعض في عمل وظيفي موحد ومتكامل.</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0134" y="50123"/>
            <a:ext cx="7889586" cy="6278642"/>
          </a:xfrm>
          <a:prstGeom prst="rect">
            <a:avLst/>
          </a:prstGeom>
          <a:noFill/>
        </p:spPr>
        <p:txBody>
          <a:bodyPr wrap="square" rtlCol="1">
            <a:spAutoFit/>
          </a:bodyPr>
          <a:lstStyle/>
          <a:p>
            <a:pPr lvl="0"/>
            <a:r>
              <a:rPr lang="ar-SA" sz="2400" u="sng" dirty="0" smtClean="0">
                <a:solidFill>
                  <a:srgbClr val="92D050"/>
                </a:solidFill>
              </a:rPr>
              <a:t>2- </a:t>
            </a:r>
            <a:r>
              <a:rPr lang="ar-SA" sz="2400" u="sng" dirty="0">
                <a:solidFill>
                  <a:srgbClr val="92D050"/>
                </a:solidFill>
              </a:rPr>
              <a:t>إسهامات علماء نفس الأعصاب (الطب + المقاييس</a:t>
            </a:r>
            <a:r>
              <a:rPr lang="ar-SA" sz="2400" u="sng" dirty="0" smtClean="0">
                <a:solidFill>
                  <a:srgbClr val="92D050"/>
                </a:solidFill>
              </a:rPr>
              <a:t>) .</a:t>
            </a:r>
            <a:endParaRPr lang="en-US" sz="2400" u="sng" dirty="0">
              <a:solidFill>
                <a:srgbClr val="92D050"/>
              </a:solidFill>
            </a:endParaRPr>
          </a:p>
          <a:p>
            <a:r>
              <a:rPr lang="ar-SA" sz="2400" dirty="0"/>
              <a:t> </a:t>
            </a:r>
            <a:endParaRPr lang="en-US" sz="2400" dirty="0"/>
          </a:p>
          <a:p>
            <a:pPr lvl="0"/>
            <a:r>
              <a:rPr lang="ar-SA" sz="2400" dirty="0" smtClean="0">
                <a:solidFill>
                  <a:srgbClr val="FF0000"/>
                </a:solidFill>
              </a:rPr>
              <a:t>أ- هنري </a:t>
            </a:r>
            <a:r>
              <a:rPr lang="ar-SA" sz="2400" dirty="0">
                <a:solidFill>
                  <a:srgbClr val="FF0000"/>
                </a:solidFill>
              </a:rPr>
              <a:t>هيد</a:t>
            </a:r>
            <a:r>
              <a:rPr lang="ar-SA" sz="2400" dirty="0" smtClean="0">
                <a:solidFill>
                  <a:srgbClr val="FF0000"/>
                </a:solidFill>
              </a:rPr>
              <a:t>:</a:t>
            </a:r>
            <a:endParaRPr lang="en-US" sz="2400" dirty="0"/>
          </a:p>
          <a:p>
            <a:r>
              <a:rPr lang="ar-SA" sz="2400" dirty="0"/>
              <a:t>* استنتج بأن التلف الذي يصيب مناطق مختلفة من الدماغ ينتج عنه اضطرابات مختلفة.</a:t>
            </a:r>
            <a:endParaRPr lang="en-US" sz="2400" dirty="0"/>
          </a:p>
          <a:p>
            <a:r>
              <a:rPr lang="ar-SA" sz="2400" dirty="0"/>
              <a:t>* وصل هيد إلى 4 تصنيفات </a:t>
            </a:r>
            <a:r>
              <a:rPr lang="ar-SA" sz="2400" dirty="0" smtClean="0"/>
              <a:t>لأعراض </a:t>
            </a:r>
            <a:r>
              <a:rPr lang="ar-SA" sz="2400" dirty="0" err="1" smtClean="0"/>
              <a:t>الافيزيا</a:t>
            </a:r>
            <a:r>
              <a:rPr lang="ar-SA" sz="2400" dirty="0" smtClean="0"/>
              <a:t> وهي : </a:t>
            </a:r>
            <a:endParaRPr lang="en-US" sz="2400" dirty="0"/>
          </a:p>
          <a:p>
            <a:r>
              <a:rPr lang="ar-SA" sz="2400" dirty="0"/>
              <a:t>1- عيوب اللغة: عدم القدرة على تكوين الكلمات</a:t>
            </a:r>
            <a:endParaRPr lang="en-US" sz="2400" dirty="0"/>
          </a:p>
          <a:p>
            <a:r>
              <a:rPr lang="ar-SA" sz="2400" dirty="0"/>
              <a:t>2- عيوب التركيب: عدم القدرة على ربط الكلمات بطريقة صحيحة أو نطقها بالشكل السليم عند ربطها مع بعضها.</a:t>
            </a:r>
            <a:endParaRPr lang="en-US" sz="2400" dirty="0"/>
          </a:p>
          <a:p>
            <a:r>
              <a:rPr lang="ar-SA" sz="2400" dirty="0"/>
              <a:t>3-   العيوب الاسمية: صعوبة فهم المعاني المقصودة من الكلمات.</a:t>
            </a:r>
            <a:endParaRPr lang="en-US" sz="2400" dirty="0"/>
          </a:p>
          <a:p>
            <a:r>
              <a:rPr lang="ar-SA" sz="2400" dirty="0"/>
              <a:t>4- العيوب </a:t>
            </a:r>
            <a:r>
              <a:rPr lang="ar-SA" sz="2400" dirty="0" err="1"/>
              <a:t>السيمانتية</a:t>
            </a:r>
            <a:r>
              <a:rPr lang="ar-SA" sz="2400" dirty="0"/>
              <a:t>: صعوبة ربط الكلمات مع بعضها البعض بطريقة منطقية تؤدي إلى معنى مفهوم.</a:t>
            </a:r>
            <a:endParaRPr lang="en-US" sz="2400" dirty="0"/>
          </a:p>
          <a:p>
            <a:r>
              <a:rPr lang="ar-SA" sz="2400" dirty="0"/>
              <a:t> </a:t>
            </a:r>
            <a:endParaRPr lang="en-US" sz="2400" dirty="0"/>
          </a:p>
          <a:p>
            <a:r>
              <a:rPr lang="ar-SA" sz="2400" dirty="0"/>
              <a:t>* أهم ما تمخضت عنها أبحاث هيد هي نفي العلاقة بين التلف المخي ونقص الذكاء، أي أن الذين لديهم حالة </a:t>
            </a:r>
            <a:r>
              <a:rPr lang="ar-SA" sz="2400" dirty="0" err="1"/>
              <a:t>الأفيزيا</a:t>
            </a:r>
            <a:r>
              <a:rPr lang="ar-SA" sz="2400" dirty="0"/>
              <a:t> لا يعانون من نقص في الذكاء العام ، وأن الذين لديهم نقص في الذكاء العام ليس بالضرورة أن يكون لديهم تلف مخي.</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3513" y="1052736"/>
            <a:ext cx="7961595" cy="4801314"/>
          </a:xfrm>
          <a:prstGeom prst="rect">
            <a:avLst/>
          </a:prstGeom>
          <a:noFill/>
        </p:spPr>
        <p:txBody>
          <a:bodyPr wrap="square" rtlCol="1">
            <a:spAutoFit/>
          </a:bodyPr>
          <a:lstStyle/>
          <a:p>
            <a:pPr lvl="0"/>
            <a:r>
              <a:rPr lang="ar-SA" sz="2400" dirty="0" smtClean="0">
                <a:solidFill>
                  <a:srgbClr val="FF0000"/>
                </a:solidFill>
              </a:rPr>
              <a:t>ب- جيمس </a:t>
            </a:r>
            <a:r>
              <a:rPr lang="ar-SA" sz="2400" dirty="0" err="1">
                <a:solidFill>
                  <a:srgbClr val="FF0000"/>
                </a:solidFill>
              </a:rPr>
              <a:t>هنشلود</a:t>
            </a:r>
            <a:r>
              <a:rPr lang="ar-SA" sz="2400" dirty="0">
                <a:solidFill>
                  <a:srgbClr val="FF0000"/>
                </a:solidFill>
              </a:rPr>
              <a:t>:</a:t>
            </a:r>
            <a:endParaRPr lang="en-US" sz="2400" dirty="0">
              <a:solidFill>
                <a:srgbClr val="FF0000"/>
              </a:solidFill>
            </a:endParaRPr>
          </a:p>
          <a:p>
            <a:pPr lvl="0"/>
            <a:r>
              <a:rPr lang="ar-SA" sz="2400" dirty="0"/>
              <a:t>استنتج أن سبب الفشل في القراءة عند بعض الأطفال الذين تم تحويلهم إليه غير ناتج عن مشكلات بصرية بحكم دراساته وتشخيصه لهم كطبيب عيون.</a:t>
            </a:r>
            <a:endParaRPr lang="en-US" sz="2400" dirty="0"/>
          </a:p>
          <a:p>
            <a:r>
              <a:rPr lang="en-US" sz="2400" dirty="0"/>
              <a:t> </a:t>
            </a:r>
          </a:p>
          <a:p>
            <a:pPr lvl="0"/>
            <a:r>
              <a:rPr lang="ar-SA" sz="2400" dirty="0" smtClean="0">
                <a:solidFill>
                  <a:srgbClr val="FF0000"/>
                </a:solidFill>
              </a:rPr>
              <a:t>ج- صموئيل </a:t>
            </a:r>
            <a:r>
              <a:rPr lang="ar-SA" sz="2400" dirty="0" err="1">
                <a:solidFill>
                  <a:srgbClr val="FF0000"/>
                </a:solidFill>
              </a:rPr>
              <a:t>أورتن</a:t>
            </a:r>
            <a:r>
              <a:rPr lang="ar-SA" sz="2400" dirty="0">
                <a:solidFill>
                  <a:srgbClr val="FF0000"/>
                </a:solidFill>
              </a:rPr>
              <a:t>:</a:t>
            </a:r>
            <a:endParaRPr lang="en-US" sz="2400" dirty="0">
              <a:solidFill>
                <a:srgbClr val="FF0000"/>
              </a:solidFill>
            </a:endParaRPr>
          </a:p>
          <a:p>
            <a:r>
              <a:rPr lang="ar-SA" sz="2400" dirty="0"/>
              <a:t> </a:t>
            </a:r>
            <a:endParaRPr lang="en-US" sz="2400" dirty="0"/>
          </a:p>
          <a:p>
            <a:pPr marL="342900" lvl="0" indent="-342900">
              <a:buFont typeface="Arial" pitchFamily="34" charset="0"/>
              <a:buChar char="•"/>
            </a:pPr>
            <a:r>
              <a:rPr lang="ar-SA" sz="2400" dirty="0"/>
              <a:t>يعتبر أول من وضع تفسير عضوي لمشكلات اللغة والرائد الأول في مجال </a:t>
            </a:r>
            <a:r>
              <a:rPr lang="ar-SA" sz="2400" dirty="0" err="1"/>
              <a:t>الديسلكسيا</a:t>
            </a:r>
            <a:r>
              <a:rPr lang="ar-SA" sz="2400" dirty="0"/>
              <a:t> واضطرابات اللغة وعدم القدرة على التعلم.</a:t>
            </a:r>
            <a:endParaRPr lang="en-US" sz="2400" dirty="0"/>
          </a:p>
          <a:p>
            <a:pPr marL="342900" lvl="0" indent="-342900">
              <a:buFont typeface="Arial" pitchFamily="34" charset="0"/>
              <a:buChar char="•"/>
            </a:pPr>
            <a:r>
              <a:rPr lang="ar-SA" sz="2400" dirty="0"/>
              <a:t>أشار إلى أن عدم سيطرة أحد شقي الدماغ يؤدي إلى التأتأة وصعوبات القراءة أو الكتابة.</a:t>
            </a:r>
            <a:endParaRPr lang="en-US" sz="2400" dirty="0"/>
          </a:p>
          <a:p>
            <a:pPr marL="342900" lvl="0" indent="-342900">
              <a:buFont typeface="Arial" pitchFamily="34" charset="0"/>
              <a:buChar char="•"/>
            </a:pPr>
            <a:r>
              <a:rPr lang="ar-SA" sz="2400" dirty="0"/>
              <a:t>أوضح بأن أحد شقي الدماغ يعتبر مسيطرا عند الأفراد ، حيث أن الشق الأيسر هو المسيطر عند الأفراد الذين يستخدمون الجانب الأيمن.</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7544" y="1052736"/>
            <a:ext cx="7817578" cy="4801314"/>
          </a:xfrm>
          <a:prstGeom prst="rect">
            <a:avLst/>
          </a:prstGeom>
          <a:noFill/>
        </p:spPr>
        <p:txBody>
          <a:bodyPr wrap="square" rtlCol="1">
            <a:spAutoFit/>
          </a:bodyPr>
          <a:lstStyle/>
          <a:p>
            <a:pPr marL="342900" indent="-342900">
              <a:buFont typeface="Arial" pitchFamily="34" charset="0"/>
              <a:buChar char="•"/>
            </a:pPr>
            <a:r>
              <a:rPr lang="ar-SA" sz="2400" dirty="0"/>
              <a:t>فإذا كان أحد شقي الدماغ هو المسيطر فإن الشخص سوف يواجه صعوبة أقل في تعلم القراءة وميل أقل لعكس الحروف والكلمات. أما إذا لم يسيطر أحد شقي الدماغ فإن الطفل يميل إلى التأتأة وعكس الحروف والكلمات وبالتالي صعوبة في تعلم القراءة والكتابة.</a:t>
            </a:r>
            <a:endParaRPr lang="en-US" sz="2400" dirty="0"/>
          </a:p>
          <a:p>
            <a:endParaRPr lang="en-US" sz="2400" b="1" u="sng" dirty="0">
              <a:solidFill>
                <a:srgbClr val="92D050"/>
              </a:solidFill>
            </a:endParaRPr>
          </a:p>
          <a:p>
            <a:r>
              <a:rPr lang="ar-SA" sz="2400" b="1" u="sng" dirty="0">
                <a:solidFill>
                  <a:srgbClr val="92D050"/>
                </a:solidFill>
              </a:rPr>
              <a:t>توصل </a:t>
            </a:r>
            <a:r>
              <a:rPr lang="ar-SA" sz="2400" b="1" u="sng" dirty="0" err="1">
                <a:solidFill>
                  <a:srgbClr val="92D050"/>
                </a:solidFill>
              </a:rPr>
              <a:t>أورتن</a:t>
            </a:r>
            <a:r>
              <a:rPr lang="ar-SA" sz="2400" b="1" u="sng" dirty="0">
                <a:solidFill>
                  <a:srgbClr val="92D050"/>
                </a:solidFill>
              </a:rPr>
              <a:t> </a:t>
            </a:r>
            <a:r>
              <a:rPr lang="ar-SA" sz="2400" b="1" u="sng" dirty="0" smtClean="0">
                <a:solidFill>
                  <a:srgbClr val="92D050"/>
                </a:solidFill>
              </a:rPr>
              <a:t>للآتي :</a:t>
            </a:r>
          </a:p>
          <a:p>
            <a:endParaRPr lang="en-US" sz="2400" dirty="0"/>
          </a:p>
          <a:p>
            <a:pPr marL="342900" indent="-342900">
              <a:buFont typeface="Arial" pitchFamily="34" charset="0"/>
              <a:buChar char="•"/>
            </a:pPr>
            <a:r>
              <a:rPr lang="ar-SA" sz="2400" dirty="0" smtClean="0"/>
              <a:t>العمى </a:t>
            </a:r>
            <a:r>
              <a:rPr lang="ar-SA" sz="2400" dirty="0"/>
              <a:t>السحائي: يظهر بسبب تلف اللحاء حيث يسبب عدم إحساس </a:t>
            </a:r>
            <a:r>
              <a:rPr lang="ar-SA" sz="2400" dirty="0" smtClean="0"/>
              <a:t>بالرؤيا </a:t>
            </a:r>
            <a:r>
              <a:rPr lang="ar-SA" sz="2400" dirty="0"/>
              <a:t>أو الوعي بما يرى برغم سلامة العصب البصري.</a:t>
            </a:r>
            <a:endParaRPr lang="en-US" sz="2400" dirty="0"/>
          </a:p>
          <a:p>
            <a:pPr marL="342900" indent="-342900">
              <a:buFont typeface="Arial" pitchFamily="34" charset="0"/>
              <a:buChar char="•"/>
            </a:pPr>
            <a:r>
              <a:rPr lang="ar-SA" sz="2400" dirty="0" smtClean="0"/>
              <a:t>عمى </a:t>
            </a:r>
            <a:r>
              <a:rPr lang="ar-SA" sz="2400" dirty="0"/>
              <a:t>العقل: يرى المريض الشيء ولكن لا يتذكر استخدامه.</a:t>
            </a:r>
            <a:endParaRPr lang="en-US" sz="2400" dirty="0"/>
          </a:p>
          <a:p>
            <a:pPr marL="342900" indent="-342900">
              <a:buFont typeface="Arial" pitchFamily="34" charset="0"/>
              <a:buChar char="•"/>
            </a:pPr>
            <a:r>
              <a:rPr lang="ar-SA" sz="2400" dirty="0" smtClean="0"/>
              <a:t>عمى </a:t>
            </a:r>
            <a:r>
              <a:rPr lang="ar-SA" sz="2400" dirty="0"/>
              <a:t>الكلمة: لا يستطيع المريض أن يعرف معنى الكلمة المكتوبة أما المنطوقة وهو ما يسمى (</a:t>
            </a:r>
            <a:r>
              <a:rPr lang="ar-SA" sz="2400" dirty="0" err="1"/>
              <a:t>بالأفيزيا</a:t>
            </a:r>
            <a:r>
              <a:rPr lang="ar-SA" sz="2400" dirty="0"/>
              <a:t> الحسية).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114300" indent="0" algn="ctr">
              <a:buNone/>
            </a:pPr>
            <a:endParaRPr lang="ar-SA" dirty="0" smtClean="0"/>
          </a:p>
          <a:p>
            <a:pPr marL="114300" indent="0" algn="ctr">
              <a:buNone/>
            </a:pPr>
            <a:endParaRPr lang="ar-SA" dirty="0"/>
          </a:p>
          <a:p>
            <a:pPr marL="114300" indent="0" algn="ctr">
              <a:buNone/>
            </a:pPr>
            <a:endParaRPr lang="ar-SA" dirty="0" smtClean="0"/>
          </a:p>
          <a:p>
            <a:pPr marL="114300" indent="0" algn="ctr">
              <a:buNone/>
            </a:pPr>
            <a:r>
              <a:rPr lang="ar-SA" sz="3200" dirty="0" smtClean="0">
                <a:solidFill>
                  <a:srgbClr val="FF0000"/>
                </a:solidFill>
              </a:rPr>
              <a:t>المحاضرة الرابعة</a:t>
            </a:r>
          </a:p>
          <a:p>
            <a:pPr marL="114300" indent="0" algn="ctr">
              <a:buNone/>
            </a:pPr>
            <a:r>
              <a:rPr lang="ar-SA" sz="3200" b="1" dirty="0">
                <a:solidFill>
                  <a:srgbClr val="00B050"/>
                </a:solidFill>
              </a:rPr>
              <a:t>التطور التاريخي وإسهامات العلماء</a:t>
            </a:r>
            <a:endParaRPr lang="ar-SA" sz="3200" dirty="0">
              <a:solidFill>
                <a:srgbClr val="FF0000"/>
              </a:solidFill>
            </a:endParaRPr>
          </a:p>
        </p:txBody>
      </p:sp>
    </p:spTree>
    <p:extLst>
      <p:ext uri="{BB962C8B-B14F-4D97-AF65-F5344CB8AC3E}">
        <p14:creationId xmlns:p14="http://schemas.microsoft.com/office/powerpoint/2010/main" val="37514984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692696"/>
            <a:ext cx="7344816" cy="4431983"/>
          </a:xfrm>
          <a:prstGeom prst="rect">
            <a:avLst/>
          </a:prstGeom>
          <a:noFill/>
        </p:spPr>
        <p:txBody>
          <a:bodyPr wrap="square" rtlCol="1">
            <a:spAutoFit/>
          </a:bodyPr>
          <a:lstStyle/>
          <a:p>
            <a:pPr lvl="0"/>
            <a:r>
              <a:rPr lang="ar-SA" sz="2400" b="1" u="sng" dirty="0" smtClean="0">
                <a:solidFill>
                  <a:srgbClr val="FF0000"/>
                </a:solidFill>
              </a:rPr>
              <a:t>3- علماء </a:t>
            </a:r>
            <a:r>
              <a:rPr lang="ar-SA" sz="2400" b="1" u="sng" dirty="0">
                <a:solidFill>
                  <a:srgbClr val="FF0000"/>
                </a:solidFill>
              </a:rPr>
              <a:t>النفس وتقييم صعوبات التعلم:</a:t>
            </a:r>
            <a:endParaRPr lang="en-US" sz="2400" b="1" u="sng" dirty="0">
              <a:solidFill>
                <a:srgbClr val="FF0000"/>
              </a:solidFill>
            </a:endParaRPr>
          </a:p>
          <a:p>
            <a:r>
              <a:rPr lang="ar-SA" sz="2400" dirty="0"/>
              <a:t> </a:t>
            </a:r>
            <a:endParaRPr lang="en-US" sz="2400" dirty="0"/>
          </a:p>
          <a:p>
            <a:pPr marL="342900" lvl="0" indent="-342900">
              <a:buFont typeface="Arial" pitchFamily="34" charset="0"/>
              <a:buChar char="•"/>
            </a:pPr>
            <a:r>
              <a:rPr lang="ar-SA" sz="2400" dirty="0" smtClean="0"/>
              <a:t>نلاحظ </a:t>
            </a:r>
            <a:r>
              <a:rPr lang="ar-SA" sz="2400" dirty="0"/>
              <a:t>أن علماء الأعصاب وعلماء النفس العصبي وأخصائيو العيون جميعهم </a:t>
            </a:r>
            <a:r>
              <a:rPr lang="ar-SA" sz="2400" dirty="0" smtClean="0"/>
              <a:t>اهتموا </a:t>
            </a:r>
            <a:r>
              <a:rPr lang="ar-SA" sz="2400" dirty="0"/>
              <a:t>بدراسة ما ينتج عن الإصابات المخية (ربطوا بين الإصابات المخية واضطرابات التعلم بأنواعها). بينما نجد أن علماء النفس اهتموا بما يسمى بتقييم السلوك الناتج عن تلك الإصابات (لا يتعاملوا مع سبب الحالة وإنما مع نتيجتها).</a:t>
            </a:r>
            <a:endParaRPr lang="en-US" sz="2400" dirty="0"/>
          </a:p>
          <a:p>
            <a:pPr marL="342900" lvl="0" indent="-342900">
              <a:buFont typeface="Arial" pitchFamily="34" charset="0"/>
              <a:buChar char="•"/>
            </a:pPr>
            <a:r>
              <a:rPr lang="ar-SA" sz="2400" dirty="0"/>
              <a:t>تعتبر دراسات تطور مفهوم الذكاء وتقييم القدرات العقلية بداية أساسية لتاريخ صعوبات التعلم ، لأن تلك الدراسات صنفت القدرات التعليمية وحاولت فهم القدرات المعرفية وربطها بعملية التعلم وهذا أساس علم صعوبات التعلم.</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547664" y="1124744"/>
            <a:ext cx="6480720" cy="5170646"/>
          </a:xfrm>
          <a:prstGeom prst="rect">
            <a:avLst/>
          </a:prstGeom>
          <a:noFill/>
        </p:spPr>
        <p:txBody>
          <a:bodyPr wrap="square" rtlCol="1">
            <a:spAutoFit/>
          </a:bodyPr>
          <a:lstStyle/>
          <a:p>
            <a:pPr algn="ctr"/>
            <a:r>
              <a:rPr lang="ar-SA" sz="2400" b="1" u="sng" dirty="0" smtClean="0">
                <a:solidFill>
                  <a:srgbClr val="FF0000"/>
                </a:solidFill>
              </a:rPr>
              <a:t>الخلل الوظيفي المخي البسيط </a:t>
            </a:r>
          </a:p>
          <a:p>
            <a:endParaRPr lang="ar-SA" sz="2400" dirty="0"/>
          </a:p>
          <a:p>
            <a:pPr marL="285750" indent="-285750">
              <a:buFont typeface="Wingdings" pitchFamily="2" charset="2"/>
              <a:buChar char="ü"/>
            </a:pPr>
            <a:r>
              <a:rPr lang="ar-SA" sz="2400" dirty="0" smtClean="0"/>
              <a:t>بدأ المهنيون خلال فترة الستينات ملاحظة كثير من الاطفال ذو القدرات العقلية العادية أو فوق المتوسط ويعانون صعوبة في التعلم ويظهرون سلوكيات شبيهة بسلوكيات الأطفال ذوي الاصابة الدماغية .</a:t>
            </a:r>
          </a:p>
          <a:p>
            <a:pPr marL="285750" indent="-285750">
              <a:buFont typeface="Wingdings" pitchFamily="2" charset="2"/>
              <a:buChar char="ü"/>
            </a:pPr>
            <a:r>
              <a:rPr lang="ar-SA" sz="2400" dirty="0" smtClean="0"/>
              <a:t>تم الربط بين العجز الحاد لذوي صعوبات التعلم والصعوبات الشديدة لذوي الاصابة الدماغية وتم انتاج مفهوم </a:t>
            </a:r>
            <a:r>
              <a:rPr lang="ar-SA" sz="2400" dirty="0" smtClean="0">
                <a:solidFill>
                  <a:srgbClr val="00B050"/>
                </a:solidFill>
              </a:rPr>
              <a:t>التلف المخي البسيط </a:t>
            </a:r>
            <a:r>
              <a:rPr lang="ar-SA" sz="2400" dirty="0" smtClean="0"/>
              <a:t>.</a:t>
            </a:r>
          </a:p>
          <a:p>
            <a:pPr marL="285750" indent="-285750">
              <a:buFont typeface="Wingdings" pitchFamily="2" charset="2"/>
              <a:buChar char="ü"/>
            </a:pPr>
            <a:r>
              <a:rPr lang="ar-SA" sz="2400" dirty="0" smtClean="0"/>
              <a:t>بسبب صعوبة اثبات هذا التلف , وبسبب عدم نضج –وليس تلف- النظام العصبي المركزي تم تفضيل مصطلح </a:t>
            </a:r>
            <a:r>
              <a:rPr lang="ar-SA" sz="2400" dirty="0" smtClean="0">
                <a:solidFill>
                  <a:srgbClr val="00B050"/>
                </a:solidFill>
              </a:rPr>
              <a:t>الخلل الوظيفي البسيط  </a:t>
            </a:r>
            <a:r>
              <a:rPr lang="ar-SA" sz="2400" dirty="0" smtClean="0"/>
              <a:t>وذلك لانه  يؤكد على النتائج السلوكية والتعليمية لتلف الدماغ أو تأخر النمو .</a:t>
            </a:r>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45367" y="1196752"/>
            <a:ext cx="7920879" cy="3323987"/>
          </a:xfrm>
          <a:prstGeom prst="rect">
            <a:avLst/>
          </a:prstGeom>
          <a:noFill/>
        </p:spPr>
        <p:txBody>
          <a:bodyPr wrap="square" rtlCol="1">
            <a:spAutoFit/>
          </a:bodyPr>
          <a:lstStyle/>
          <a:p>
            <a:pPr lvl="0"/>
            <a:r>
              <a:rPr lang="ar-SA" sz="2400" b="1" u="sng" dirty="0">
                <a:solidFill>
                  <a:srgbClr val="92D050"/>
                </a:solidFill>
              </a:rPr>
              <a:t>أهم إسهامات علماء النفس الذين لعبوا دورا هاما في هذا المجال:</a:t>
            </a:r>
            <a:endParaRPr lang="en-US" sz="2400" b="1" u="sng" dirty="0">
              <a:solidFill>
                <a:srgbClr val="92D050"/>
              </a:solidFill>
            </a:endParaRPr>
          </a:p>
          <a:p>
            <a:r>
              <a:rPr lang="ar-SA" sz="2400" dirty="0"/>
              <a:t> </a:t>
            </a:r>
            <a:endParaRPr lang="en-US" sz="2400" dirty="0"/>
          </a:p>
          <a:p>
            <a:pPr marL="342900" lvl="0" indent="-342900">
              <a:buFont typeface="Arial" pitchFamily="34" charset="0"/>
              <a:buChar char="•"/>
            </a:pPr>
            <a:r>
              <a:rPr lang="ar-SA" sz="2400" dirty="0"/>
              <a:t>ا</a:t>
            </a:r>
            <a:r>
              <a:rPr lang="ar-SA" sz="2400" dirty="0" smtClean="0"/>
              <a:t>لفرد </a:t>
            </a:r>
            <a:r>
              <a:rPr lang="ar-SA" sz="2400" dirty="0"/>
              <a:t>بينيه: عالم النفس الفرنسي الذي قام بتطوير اختبار بينيه للذكاء.</a:t>
            </a:r>
            <a:endParaRPr lang="en-US" sz="2400" dirty="0"/>
          </a:p>
          <a:p>
            <a:pPr marL="342900" lvl="0" indent="-342900">
              <a:buFont typeface="Arial" pitchFamily="34" charset="0"/>
              <a:buChar char="•"/>
            </a:pPr>
            <a:r>
              <a:rPr lang="ar-SA" sz="2400" dirty="0" smtClean="0"/>
              <a:t>تشارلز </a:t>
            </a:r>
            <a:r>
              <a:rPr lang="ar-SA" sz="2400" dirty="0" err="1"/>
              <a:t>سبيرمان</a:t>
            </a:r>
            <a:r>
              <a:rPr lang="ar-SA" sz="2400" dirty="0"/>
              <a:t>: عالم النفس الإنجليزي صاحب نظرية (العاملين) وهي {الذكاء إما أن يكون قدرة عامة وإما أن يكون مجموعة من القدرات الخاصة}.</a:t>
            </a:r>
            <a:endParaRPr lang="en-US" sz="2400" dirty="0"/>
          </a:p>
          <a:p>
            <a:pPr marL="342900" lvl="0" indent="-342900">
              <a:buFont typeface="Arial" pitchFamily="34" charset="0"/>
              <a:buChar char="•"/>
            </a:pPr>
            <a:r>
              <a:rPr lang="ar-SA" sz="2400" dirty="0"/>
              <a:t>لويس </a:t>
            </a:r>
            <a:r>
              <a:rPr lang="ar-SA" sz="2400" dirty="0" err="1"/>
              <a:t>ثيرستون</a:t>
            </a:r>
            <a:r>
              <a:rPr lang="ar-SA" sz="2400" dirty="0"/>
              <a:t>: وهو الذي توصل إلى الذكاء يتألف من عدد من القدرات المحدودة وهي: الذاكرة – الطلاقة في الكلام – القصور المكاني – سرعة الإدراك – الفهم اللفظي – القدرة العددية.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75656" y="1175431"/>
            <a:ext cx="5976664" cy="4431983"/>
          </a:xfrm>
          <a:prstGeom prst="rect">
            <a:avLst/>
          </a:prstGeom>
          <a:noFill/>
        </p:spPr>
        <p:txBody>
          <a:bodyPr wrap="square" rtlCol="1">
            <a:spAutoFit/>
          </a:bodyPr>
          <a:lstStyle/>
          <a:p>
            <a:pPr marL="342900" lvl="0" indent="-342900">
              <a:buFont typeface="Arial" pitchFamily="34" charset="0"/>
              <a:buChar char="•"/>
            </a:pPr>
            <a:r>
              <a:rPr lang="ar-SA" sz="2400" dirty="0" err="1"/>
              <a:t>وكسلر</a:t>
            </a:r>
            <a:r>
              <a:rPr lang="ar-SA" sz="2400" dirty="0"/>
              <a:t>: طور مقاييس </a:t>
            </a:r>
            <a:r>
              <a:rPr lang="ar-SA" sz="2400" dirty="0" err="1"/>
              <a:t>وكسلر</a:t>
            </a:r>
            <a:r>
              <a:rPr lang="ar-SA" sz="2400" dirty="0"/>
              <a:t> للذكاء المشهور.</a:t>
            </a:r>
            <a:endParaRPr lang="en-US" sz="2400" dirty="0"/>
          </a:p>
          <a:p>
            <a:pPr marL="342900" indent="-342900">
              <a:buFont typeface="Arial" pitchFamily="34" charset="0"/>
              <a:buChar char="•"/>
            </a:pPr>
            <a:r>
              <a:rPr lang="ar-SA" sz="2400" dirty="0"/>
              <a:t>كيرك وآخرون: طوروا مقاييس للقدرات النفس لغوية لتقييم القدرات النفس لغوية والتي يعتقد بأنها ضرورية لفهم واستخدام اللغة المنطوقة.</a:t>
            </a:r>
          </a:p>
          <a:p>
            <a:pPr marL="342900" indent="-342900">
              <a:buFont typeface="Arial" pitchFamily="34" charset="0"/>
              <a:buChar char="•"/>
            </a:pPr>
            <a:r>
              <a:rPr lang="ar-SA" sz="2400" dirty="0" err="1"/>
              <a:t>فروستج</a:t>
            </a:r>
            <a:r>
              <a:rPr lang="ar-SA" sz="2400" dirty="0"/>
              <a:t> وآخرون: طوروا أول اختبار في مجال الإدراك البصري (التأثر الحركي البصري + الشكل والأرضية + ثبات الإدراك + الوضع في الفراغ + العلاقات المكانية</a:t>
            </a:r>
            <a:r>
              <a:rPr lang="ar-SA" sz="2400" dirty="0" smtClean="0"/>
              <a:t>.</a:t>
            </a:r>
          </a:p>
          <a:p>
            <a:pPr marL="342900" indent="-342900">
              <a:buFont typeface="Arial" pitchFamily="34" charset="0"/>
              <a:buChar char="•"/>
            </a:pPr>
            <a:endParaRPr lang="ar-SA" sz="2400" dirty="0"/>
          </a:p>
          <a:p>
            <a:pPr marL="342900" indent="-342900">
              <a:buFont typeface="Arial" pitchFamily="34" charset="0"/>
              <a:buChar char="•"/>
            </a:pPr>
            <a:r>
              <a:rPr lang="ar-SA" sz="2400" b="1" dirty="0">
                <a:solidFill>
                  <a:srgbClr val="0070C0"/>
                </a:solidFill>
              </a:rPr>
              <a:t>ومن ثم قام </a:t>
            </a:r>
            <a:r>
              <a:rPr lang="ar-SA" sz="2400" b="1" dirty="0" smtClean="0">
                <a:solidFill>
                  <a:srgbClr val="0070C0"/>
                </a:solidFill>
              </a:rPr>
              <a:t>غيرهم </a:t>
            </a:r>
            <a:r>
              <a:rPr lang="ar-SA" sz="2400" b="1" dirty="0">
                <a:solidFill>
                  <a:srgbClr val="0070C0"/>
                </a:solidFill>
              </a:rPr>
              <a:t>من العلماء بتطوير اختبارات مشهورة لتحليل صعوبات القراءة.</a:t>
            </a:r>
            <a:endParaRPr lang="en-US" sz="2400" b="1" dirty="0">
              <a:solidFill>
                <a:srgbClr val="0070C0"/>
              </a:solidFill>
            </a:endParaRPr>
          </a:p>
          <a:p>
            <a:pPr marL="342900" indent="-342900">
              <a:buFont typeface="Arial" pitchFamily="34" charset="0"/>
              <a:buChar char="•"/>
            </a:pP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3528" y="764704"/>
            <a:ext cx="7969359" cy="4801314"/>
          </a:xfrm>
          <a:prstGeom prst="rect">
            <a:avLst/>
          </a:prstGeom>
          <a:noFill/>
        </p:spPr>
        <p:txBody>
          <a:bodyPr wrap="square" rtlCol="1">
            <a:spAutoFit/>
          </a:bodyPr>
          <a:lstStyle/>
          <a:p>
            <a:pPr lvl="0"/>
            <a:r>
              <a:rPr lang="ar-SA" sz="2400" b="1" u="sng" dirty="0" smtClean="0">
                <a:solidFill>
                  <a:srgbClr val="FF0000"/>
                </a:solidFill>
              </a:rPr>
              <a:t>4- التربية </a:t>
            </a:r>
            <a:r>
              <a:rPr lang="ar-SA" sz="2400" b="1" u="sng" dirty="0">
                <a:solidFill>
                  <a:srgbClr val="FF0000"/>
                </a:solidFill>
              </a:rPr>
              <a:t>العلاجية: </a:t>
            </a:r>
            <a:endParaRPr lang="ar-SA" sz="2400" b="1" u="sng" dirty="0" smtClean="0">
              <a:solidFill>
                <a:srgbClr val="FF0000"/>
              </a:solidFill>
            </a:endParaRPr>
          </a:p>
          <a:p>
            <a:pPr lvl="0"/>
            <a:endParaRPr lang="en-US" sz="2400" b="1" u="sng" dirty="0">
              <a:solidFill>
                <a:srgbClr val="FF0000"/>
              </a:solidFill>
            </a:endParaRPr>
          </a:p>
          <a:p>
            <a:pPr lvl="0"/>
            <a:r>
              <a:rPr lang="ar-SA" sz="2400" b="1" dirty="0">
                <a:solidFill>
                  <a:srgbClr val="92D050"/>
                </a:solidFill>
              </a:rPr>
              <a:t>العالم </a:t>
            </a:r>
            <a:r>
              <a:rPr lang="ar-SA" sz="2400" b="1" dirty="0" err="1">
                <a:solidFill>
                  <a:srgbClr val="92D050"/>
                </a:solidFill>
              </a:rPr>
              <a:t>إيتارد</a:t>
            </a:r>
            <a:r>
              <a:rPr lang="ar-SA" sz="2400" b="1" dirty="0">
                <a:solidFill>
                  <a:srgbClr val="92D050"/>
                </a:solidFill>
              </a:rPr>
              <a:t>: </a:t>
            </a:r>
            <a:endParaRPr lang="ar-SA" sz="2400" b="1" dirty="0" smtClean="0">
              <a:solidFill>
                <a:srgbClr val="92D050"/>
              </a:solidFill>
            </a:endParaRPr>
          </a:p>
          <a:p>
            <a:pPr lvl="0"/>
            <a:endParaRPr lang="en-US" sz="2400" b="1" dirty="0">
              <a:solidFill>
                <a:srgbClr val="92D050"/>
              </a:solidFill>
            </a:endParaRPr>
          </a:p>
          <a:p>
            <a:pPr marL="342900" lvl="0" indent="-342900">
              <a:buFont typeface="Arial" pitchFamily="34" charset="0"/>
              <a:buChar char="•"/>
            </a:pPr>
            <a:r>
              <a:rPr lang="ar-SA" sz="2400" dirty="0"/>
              <a:t>بدأت التربية العلاجية في فرنسا على يد (</a:t>
            </a:r>
            <a:r>
              <a:rPr lang="ar-SA" sz="2400" dirty="0" err="1"/>
              <a:t>إيتارد</a:t>
            </a:r>
            <a:r>
              <a:rPr lang="ar-SA" sz="2400" dirty="0"/>
              <a:t>) الذي حاول تدريب طفل متوحش عثر عليه في غابة (</a:t>
            </a:r>
            <a:r>
              <a:rPr lang="ar-SA" sz="2400" dirty="0" err="1"/>
              <a:t>أفرون</a:t>
            </a:r>
            <a:r>
              <a:rPr lang="ar-SA" sz="2400" dirty="0"/>
              <a:t>) 1799. كان عمر الطفل 11 سنة ولكنه يتصرف بطريقة وحشية حيث لم يكن قادرا على استخدام اللغة وكان يمشي كالحيوانات. اعتقد </a:t>
            </a:r>
            <a:r>
              <a:rPr lang="ar-SA" sz="2400" dirty="0" err="1"/>
              <a:t>إيتارد</a:t>
            </a:r>
            <a:r>
              <a:rPr lang="ar-SA" sz="2400" dirty="0"/>
              <a:t> أنه من الممكن وعن طريق (التدريب التربوي) أن نتغلب على المشكلات التي يعاني منها هذا الطفل.</a:t>
            </a:r>
            <a:endParaRPr lang="en-US" sz="2400" dirty="0"/>
          </a:p>
          <a:p>
            <a:pPr marL="342900" lvl="0" indent="-342900">
              <a:buFont typeface="Arial" pitchFamily="34" charset="0"/>
              <a:buChar char="•"/>
            </a:pPr>
            <a:r>
              <a:rPr lang="ar-SA" sz="2400" dirty="0"/>
              <a:t>التدريب التربوي من الممكن أن يشتمل : {إثارة الجانب الاجتماعي + إيقاظ الأحاسيس العصبية + زيادة المفاهيم والأفكار من خلال التزويد بمتطلبات واحتياجات جديدة + تطوير الكلام من خلال التقليد وعند الحاجة ...الخ}.</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259632" y="1268760"/>
            <a:ext cx="6336704" cy="3323987"/>
          </a:xfrm>
          <a:prstGeom prst="rect">
            <a:avLst/>
          </a:prstGeom>
          <a:noFill/>
        </p:spPr>
        <p:txBody>
          <a:bodyPr wrap="square" rtlCol="1">
            <a:spAutoFit/>
          </a:bodyPr>
          <a:lstStyle/>
          <a:p>
            <a:pPr marL="342900" lvl="0" indent="-342900">
              <a:buFont typeface="Arial" pitchFamily="34" charset="0"/>
              <a:buChar char="•"/>
            </a:pPr>
            <a:r>
              <a:rPr lang="ar-SA" sz="2400" dirty="0"/>
              <a:t>وقام </a:t>
            </a:r>
            <a:r>
              <a:rPr lang="ar-SA" sz="2400" dirty="0" err="1"/>
              <a:t>إيتارد</a:t>
            </a:r>
            <a:r>
              <a:rPr lang="ar-SA" sz="2400" dirty="0"/>
              <a:t> بحل مشكلاته الجسمية. يعتبر عمل </a:t>
            </a:r>
            <a:r>
              <a:rPr lang="ar-SA" sz="2400" dirty="0" err="1"/>
              <a:t>إيتارد</a:t>
            </a:r>
            <a:r>
              <a:rPr lang="ar-SA" sz="2400" dirty="0"/>
              <a:t> هذا مثال مبكر (للتربية الحسية).</a:t>
            </a:r>
            <a:endParaRPr lang="en-US" sz="2400" dirty="0"/>
          </a:p>
          <a:p>
            <a:pPr marL="342900" lvl="0" indent="-342900">
              <a:buFont typeface="Arial" pitchFamily="34" charset="0"/>
              <a:buChar char="•"/>
            </a:pPr>
            <a:r>
              <a:rPr lang="ar-SA" sz="2400" dirty="0"/>
              <a:t>التربية الحسية تعني: { يتم اكتساب التربية والمعرفة من خلال الحواس ، وعلى هذا يجب تنمية وتطوير الحواس بهدف تحسين القدرات العقلية}.</a:t>
            </a:r>
            <a:endParaRPr lang="en-US" sz="2400" dirty="0"/>
          </a:p>
          <a:p>
            <a:pPr marL="342900" lvl="0" indent="-342900">
              <a:buFont typeface="Arial" pitchFamily="34" charset="0"/>
              <a:buChar char="•"/>
            </a:pPr>
            <a:r>
              <a:rPr lang="ar-SA" sz="2400" dirty="0"/>
              <a:t>حاول </a:t>
            </a:r>
            <a:r>
              <a:rPr lang="ar-SA" sz="2400" dirty="0" err="1"/>
              <a:t>إيتارد</a:t>
            </a:r>
            <a:r>
              <a:rPr lang="ar-SA" sz="2400" dirty="0"/>
              <a:t> على تحسين التمييز السمعي والبصري والذاكرة والتعميم من أجل مساعدة الطفل على الانتباه للمثيرات الأكثر تعقيدا.</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1196752"/>
            <a:ext cx="7632848" cy="2954655"/>
          </a:xfrm>
          <a:prstGeom prst="rect">
            <a:avLst/>
          </a:prstGeom>
          <a:noFill/>
        </p:spPr>
        <p:txBody>
          <a:bodyPr wrap="square" rtlCol="1">
            <a:spAutoFit/>
          </a:bodyPr>
          <a:lstStyle/>
          <a:p>
            <a:pPr marL="342900" lvl="0" indent="-342900">
              <a:buFont typeface="Arial" pitchFamily="34" charset="0"/>
              <a:buChar char="•"/>
            </a:pPr>
            <a:r>
              <a:rPr lang="ar-SA" sz="2400" dirty="0"/>
              <a:t>نجح </a:t>
            </a:r>
            <a:r>
              <a:rPr lang="ar-SA" sz="2400" dirty="0" err="1"/>
              <a:t>إيتارد</a:t>
            </a:r>
            <a:r>
              <a:rPr lang="ar-SA" sz="2400" dirty="0"/>
              <a:t> مع الطفل نجاحا محدودا ولكنه أثار سؤال هام وخصوصا في ميدان </a:t>
            </a:r>
            <a:r>
              <a:rPr lang="ar-SA" sz="2400" dirty="0" smtClean="0"/>
              <a:t>الاعاقة العقلية </a:t>
            </a:r>
            <a:r>
              <a:rPr lang="ar-SA" sz="2400" dirty="0"/>
              <a:t>وصعوبات التعلم وهو: - </a:t>
            </a:r>
            <a:endParaRPr lang="en-US" sz="2400" dirty="0"/>
          </a:p>
          <a:p>
            <a:r>
              <a:rPr lang="ar-SA" sz="2400" b="1" u="sng" dirty="0" smtClean="0">
                <a:solidFill>
                  <a:srgbClr val="92D050"/>
                </a:solidFill>
              </a:rPr>
              <a:t>هل </a:t>
            </a:r>
            <a:r>
              <a:rPr lang="ar-SA" sz="2400" b="1" u="sng" dirty="0">
                <a:solidFill>
                  <a:srgbClr val="92D050"/>
                </a:solidFill>
              </a:rPr>
              <a:t>يمكن تدريب القدرات العقلية عن طريق تطوير الحواس من خلال التدريب الحسي؟</a:t>
            </a:r>
            <a:endParaRPr lang="en-US" sz="2400" b="1" u="sng" dirty="0">
              <a:solidFill>
                <a:srgbClr val="92D050"/>
              </a:solidFill>
            </a:endParaRPr>
          </a:p>
          <a:p>
            <a:pPr marL="342900" indent="-342900">
              <a:buFont typeface="Arial" pitchFamily="34" charset="0"/>
              <a:buChar char="•"/>
            </a:pPr>
            <a:r>
              <a:rPr lang="ar-SA" sz="2400" dirty="0" smtClean="0"/>
              <a:t>لا </a:t>
            </a:r>
            <a:r>
              <a:rPr lang="ar-SA" sz="2400" dirty="0"/>
              <a:t>زلنا حتى وقتنا الحاضر نستخدم الكثير من أنشطة التدريب الإدراكية التي استخدمها </a:t>
            </a:r>
            <a:r>
              <a:rPr lang="ar-SA" sz="2400" dirty="0" err="1"/>
              <a:t>إيتارد</a:t>
            </a:r>
            <a:r>
              <a:rPr lang="ar-SA" sz="2400" dirty="0"/>
              <a:t> في </a:t>
            </a:r>
            <a:r>
              <a:rPr lang="ar-SA" sz="2400" dirty="0" smtClean="0"/>
              <a:t>أنشطة الاستعداد </a:t>
            </a:r>
            <a:r>
              <a:rPr lang="ar-SA" sz="2400" dirty="0"/>
              <a:t>القرائي (مرحلة التهيئة للقراءة) مع الطلاب العاديين والغير عاديين الذين يعانون من مشاكل تعليمية.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980728"/>
            <a:ext cx="7128792" cy="4431983"/>
          </a:xfrm>
          <a:prstGeom prst="rect">
            <a:avLst/>
          </a:prstGeom>
          <a:noFill/>
        </p:spPr>
        <p:txBody>
          <a:bodyPr wrap="square" rtlCol="1">
            <a:spAutoFit/>
          </a:bodyPr>
          <a:lstStyle/>
          <a:p>
            <a:pPr lvl="0"/>
            <a:r>
              <a:rPr lang="ar-SA" sz="2400" b="1" u="sng" dirty="0">
                <a:solidFill>
                  <a:srgbClr val="92D050"/>
                </a:solidFill>
              </a:rPr>
              <a:t>إدوارد </a:t>
            </a:r>
            <a:r>
              <a:rPr lang="ar-SA" sz="2400" b="1" u="sng" dirty="0" smtClean="0">
                <a:solidFill>
                  <a:srgbClr val="92D050"/>
                </a:solidFill>
              </a:rPr>
              <a:t>سيجان تلميذ </a:t>
            </a:r>
            <a:r>
              <a:rPr lang="ar-SA" sz="2400" b="1" u="sng" dirty="0">
                <a:solidFill>
                  <a:srgbClr val="92D050"/>
                </a:solidFill>
              </a:rPr>
              <a:t>العالم </a:t>
            </a:r>
            <a:r>
              <a:rPr lang="ar-SA" sz="2400" b="1" u="sng" dirty="0" err="1" smtClean="0">
                <a:solidFill>
                  <a:srgbClr val="92D050"/>
                </a:solidFill>
              </a:rPr>
              <a:t>إيتارد</a:t>
            </a:r>
            <a:r>
              <a:rPr lang="ar-SA" sz="2400" b="1" u="sng" dirty="0" smtClean="0">
                <a:solidFill>
                  <a:srgbClr val="92D050"/>
                </a:solidFill>
              </a:rPr>
              <a:t> :</a:t>
            </a:r>
            <a:endParaRPr lang="ar-SA" sz="2400" b="1" u="sng" dirty="0">
              <a:solidFill>
                <a:srgbClr val="92D050"/>
              </a:solidFill>
            </a:endParaRPr>
          </a:p>
          <a:p>
            <a:pPr lvl="0"/>
            <a:endParaRPr lang="ar-SA" sz="2400" dirty="0"/>
          </a:p>
          <a:p>
            <a:pPr marL="342900" lvl="0" indent="-342900">
              <a:buFont typeface="Arial" pitchFamily="34" charset="0"/>
              <a:buChar char="•"/>
            </a:pPr>
            <a:r>
              <a:rPr lang="ar-SA" sz="2400" dirty="0" smtClean="0"/>
              <a:t> طور </a:t>
            </a:r>
            <a:r>
              <a:rPr lang="ar-SA" sz="2400" dirty="0"/>
              <a:t>أسلوب تربوي خاص (بالاضطرابات الحسية الحركية) بالاعتماد على الافتراضات النفسية والعصبية القائمة.</a:t>
            </a:r>
            <a:endParaRPr lang="en-US" sz="2400" dirty="0"/>
          </a:p>
          <a:p>
            <a:pPr marL="342900" indent="-342900">
              <a:buFont typeface="Arial" pitchFamily="34" charset="0"/>
              <a:buChar char="•"/>
            </a:pPr>
            <a:r>
              <a:rPr lang="ar-SA" sz="2400" dirty="0" smtClean="0"/>
              <a:t>قام </a:t>
            </a:r>
            <a:r>
              <a:rPr lang="ar-SA" sz="2400" dirty="0"/>
              <a:t>بتدريب المهارات الحركية الأساسية في البداية ، مع تدريب الوظائف اللمسية من خلال عملية حمل الأشياء واستخدامها ثم القيام بدور تدريب قدرات عقلية أساسية مثل {الإدراك + الانتباه + تقدير الألوان + وعي بالمسافات + إدراك الشكل والمكان}.</a:t>
            </a:r>
            <a:endParaRPr lang="en-US" sz="2400" dirty="0"/>
          </a:p>
          <a:p>
            <a:pPr marL="342900" indent="-342900">
              <a:buFont typeface="Arial" pitchFamily="34" charset="0"/>
              <a:buChar char="•"/>
            </a:pPr>
            <a:r>
              <a:rPr lang="ar-SA" sz="2400" dirty="0" smtClean="0"/>
              <a:t>وقام </a:t>
            </a:r>
            <a:r>
              <a:rPr lang="ar-SA" sz="2400" dirty="0"/>
              <a:t>أيضا بتدريس مهارات الاستماع والقراءة والكتابة والكلام من خلال استخدام (أساليب التقليد وحاسة اللمس وبطاقات التمرير السريع والأشياء المحسوسة).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836712"/>
            <a:ext cx="7920880" cy="5539978"/>
          </a:xfrm>
          <a:prstGeom prst="rect">
            <a:avLst/>
          </a:prstGeom>
          <a:noFill/>
        </p:spPr>
        <p:txBody>
          <a:bodyPr wrap="square" rtlCol="1">
            <a:spAutoFit/>
          </a:bodyPr>
          <a:lstStyle/>
          <a:p>
            <a:r>
              <a:rPr lang="ar-SA" sz="2400" b="1" u="sng" dirty="0" smtClean="0">
                <a:solidFill>
                  <a:srgbClr val="92D050"/>
                </a:solidFill>
              </a:rPr>
              <a:t>ماريا </a:t>
            </a:r>
            <a:r>
              <a:rPr lang="ar-SA" sz="2400" b="1" u="sng" dirty="0">
                <a:solidFill>
                  <a:srgbClr val="92D050"/>
                </a:solidFill>
              </a:rPr>
              <a:t>منتسوري</a:t>
            </a:r>
            <a:r>
              <a:rPr lang="ar-SA" sz="2400" b="1" u="sng" dirty="0" smtClean="0">
                <a:solidFill>
                  <a:srgbClr val="92D050"/>
                </a:solidFill>
              </a:rPr>
              <a:t>:</a:t>
            </a:r>
          </a:p>
          <a:p>
            <a:endParaRPr lang="en-US" sz="2400" b="1" u="sng" dirty="0">
              <a:solidFill>
                <a:srgbClr val="92D050"/>
              </a:solidFill>
            </a:endParaRPr>
          </a:p>
          <a:p>
            <a:pPr marL="342900" indent="-342900">
              <a:buFont typeface="Arial" pitchFamily="34" charset="0"/>
              <a:buChar char="•"/>
            </a:pPr>
            <a:r>
              <a:rPr lang="ar-SA" sz="2400" dirty="0" smtClean="0"/>
              <a:t>طبيبة </a:t>
            </a:r>
            <a:r>
              <a:rPr lang="ar-SA" sz="2400" dirty="0"/>
              <a:t>أطفال إيطالية 1912 عملت مع الكثير من حالات المرض العقلي </a:t>
            </a:r>
            <a:r>
              <a:rPr lang="ar-SA" sz="2400" dirty="0" smtClean="0"/>
              <a:t>والاعاقة العقلية.</a:t>
            </a:r>
            <a:endParaRPr lang="en-US" sz="2400" dirty="0"/>
          </a:p>
          <a:p>
            <a:pPr marL="342900" indent="-342900">
              <a:buFont typeface="Arial" pitchFamily="34" charset="0"/>
              <a:buChar char="•"/>
            </a:pPr>
            <a:r>
              <a:rPr lang="ar-SA" sz="2400" dirty="0" smtClean="0"/>
              <a:t>توصلت </a:t>
            </a:r>
            <a:r>
              <a:rPr lang="ar-SA" sz="2400" dirty="0"/>
              <a:t>من خلال خبراتها ودراسات </a:t>
            </a:r>
            <a:r>
              <a:rPr lang="ar-SA" sz="2400" dirty="0" err="1"/>
              <a:t>إيتارد</a:t>
            </a:r>
            <a:r>
              <a:rPr lang="ar-SA" sz="2400" dirty="0"/>
              <a:t> وسيجان بأن مشكلة القصور العقلي هي مشكلة تربوية أكثر من أنها طبية.</a:t>
            </a:r>
            <a:endParaRPr lang="en-US" sz="2400" dirty="0"/>
          </a:p>
          <a:p>
            <a:pPr marL="342900" indent="-342900">
              <a:buFont typeface="Arial" pitchFamily="34" charset="0"/>
              <a:buChar char="•"/>
            </a:pPr>
            <a:r>
              <a:rPr lang="ar-SA" sz="2400" dirty="0" smtClean="0"/>
              <a:t>توصلت </a:t>
            </a:r>
            <a:r>
              <a:rPr lang="ar-SA" sz="2400" dirty="0"/>
              <a:t>من خلال عملها مع الأطفال العاديين والغير عاديين من  ذوي </a:t>
            </a:r>
            <a:r>
              <a:rPr lang="ar-SA" sz="2400" dirty="0" smtClean="0"/>
              <a:t>الاعاقة العقلية </a:t>
            </a:r>
            <a:r>
              <a:rPr lang="ar-SA" sz="2400" dirty="0"/>
              <a:t>والمضطربين عقليا إلى ما يسمى بطريقة (ماريا منتسوري) : {هي طريقة تعتمد على مفهوم التربية الآلية أو التدريس </a:t>
            </a:r>
            <a:r>
              <a:rPr lang="ar-SA" sz="2400" dirty="0" smtClean="0"/>
              <a:t>الذاتي </a:t>
            </a:r>
            <a:r>
              <a:rPr lang="ar-SA" sz="2400" dirty="0"/>
              <a:t>، ويقتصر دور المدرس في تنظيم الأنشطة والمواد بحيث يتمكن الطفل من تدريس نفسه بينما يقوم المدرس بالمراقبة لتلك الأنشطة}.</a:t>
            </a:r>
            <a:endParaRPr lang="en-US" sz="2400" dirty="0"/>
          </a:p>
          <a:p>
            <a:pPr marL="342900" indent="-342900">
              <a:buFont typeface="Arial" pitchFamily="34" charset="0"/>
              <a:buChar char="•"/>
            </a:pPr>
            <a:r>
              <a:rPr lang="ar-SA" sz="2400" dirty="0" smtClean="0"/>
              <a:t>قامت </a:t>
            </a:r>
            <a:r>
              <a:rPr lang="ar-SA" sz="2400" dirty="0"/>
              <a:t>بتصميم مواد تعليمية لتدريب القدرات البصرية (تمييز الألوان والشكل والحجم). ولتدريب القدرات السمعية ، والتمييز اللمسي وتمييز الألوان.</a:t>
            </a:r>
            <a:endParaRPr lang="en-US" sz="2400" dirty="0"/>
          </a:p>
          <a:p>
            <a:pPr marL="342900" indent="-342900">
              <a:buFont typeface="Arial" pitchFamily="34" charset="0"/>
              <a:buChar char="•"/>
            </a:pPr>
            <a:r>
              <a:rPr lang="ar-SA" sz="2400" dirty="0" smtClean="0"/>
              <a:t>تعتبر </a:t>
            </a:r>
            <a:r>
              <a:rPr lang="ar-SA" sz="2400" dirty="0"/>
              <a:t>طريقتها فعالة جدا مع أطفال ما قبل المدرسة.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1074958"/>
            <a:ext cx="7200800" cy="4431983"/>
          </a:xfrm>
          <a:prstGeom prst="rect">
            <a:avLst/>
          </a:prstGeom>
          <a:noFill/>
        </p:spPr>
        <p:txBody>
          <a:bodyPr wrap="square" rtlCol="1">
            <a:spAutoFit/>
          </a:bodyPr>
          <a:lstStyle/>
          <a:p>
            <a:r>
              <a:rPr lang="ar-SA" sz="2400" b="1" u="sng" dirty="0" smtClean="0">
                <a:solidFill>
                  <a:srgbClr val="92D050"/>
                </a:solidFill>
              </a:rPr>
              <a:t>الفرد </a:t>
            </a:r>
            <a:r>
              <a:rPr lang="ar-SA" sz="2400" b="1" u="sng" dirty="0">
                <a:solidFill>
                  <a:srgbClr val="92D050"/>
                </a:solidFill>
              </a:rPr>
              <a:t>بينيه: </a:t>
            </a:r>
            <a:endParaRPr lang="ar-SA" sz="2400" b="1" u="sng" dirty="0" smtClean="0">
              <a:solidFill>
                <a:srgbClr val="92D050"/>
              </a:solidFill>
            </a:endParaRPr>
          </a:p>
          <a:p>
            <a:endParaRPr lang="en-US" sz="2400" b="1" u="sng" dirty="0">
              <a:solidFill>
                <a:srgbClr val="92D050"/>
              </a:solidFill>
            </a:endParaRPr>
          </a:p>
          <a:p>
            <a:pPr marL="342900" indent="-342900">
              <a:buFont typeface="Arial" pitchFamily="34" charset="0"/>
              <a:buChar char="•"/>
            </a:pPr>
            <a:r>
              <a:rPr lang="ar-SA" sz="2400" dirty="0" smtClean="0">
                <a:solidFill>
                  <a:schemeClr val="accent5">
                    <a:lumMod val="50000"/>
                  </a:schemeClr>
                </a:solidFill>
              </a:rPr>
              <a:t>يعتبر </a:t>
            </a:r>
            <a:r>
              <a:rPr lang="ar-SA" sz="2400" dirty="0">
                <a:solidFill>
                  <a:schemeClr val="accent5">
                    <a:lumMod val="50000"/>
                  </a:schemeClr>
                </a:solidFill>
              </a:rPr>
              <a:t>هذا العالم كما عرفنا ذا شهرة كبيرة في مجال القياس وبالإضافة لذلك في مجال (التربية العلاجية). </a:t>
            </a:r>
            <a:r>
              <a:rPr lang="ar-SA" sz="2400" dirty="0" smtClean="0">
                <a:solidFill>
                  <a:schemeClr val="accent5">
                    <a:lumMod val="50000"/>
                  </a:schemeClr>
                </a:solidFill>
              </a:rPr>
              <a:t>ويعتبر </a:t>
            </a:r>
            <a:r>
              <a:rPr lang="ar-SA" sz="2400" dirty="0">
                <a:solidFill>
                  <a:schemeClr val="accent5">
                    <a:lumMod val="50000"/>
                  </a:schemeClr>
                </a:solidFill>
              </a:rPr>
              <a:t>الأب الروحي لحركة الاختبارات العقلية والتربية الخاصة لذوي </a:t>
            </a:r>
            <a:r>
              <a:rPr lang="ar-SA" sz="2400" dirty="0" smtClean="0">
                <a:solidFill>
                  <a:schemeClr val="accent5">
                    <a:lumMod val="50000"/>
                  </a:schemeClr>
                </a:solidFill>
              </a:rPr>
              <a:t>الاعاقة العقلية.</a:t>
            </a:r>
            <a:endParaRPr lang="en-US" sz="2400" dirty="0">
              <a:solidFill>
                <a:schemeClr val="accent5">
                  <a:lumMod val="50000"/>
                </a:schemeClr>
              </a:solidFill>
            </a:endParaRPr>
          </a:p>
          <a:p>
            <a:pPr marL="342900" indent="-342900">
              <a:buFont typeface="Arial" pitchFamily="34" charset="0"/>
              <a:buChar char="•"/>
            </a:pPr>
            <a:r>
              <a:rPr lang="ar-SA" sz="2400" dirty="0" smtClean="0">
                <a:solidFill>
                  <a:schemeClr val="accent5">
                    <a:lumMod val="50000"/>
                  </a:schemeClr>
                </a:solidFill>
              </a:rPr>
              <a:t>قام </a:t>
            </a:r>
            <a:r>
              <a:rPr lang="ar-SA" sz="2400" dirty="0">
                <a:solidFill>
                  <a:schemeClr val="accent5">
                    <a:lumMod val="50000"/>
                  </a:schemeClr>
                </a:solidFill>
              </a:rPr>
              <a:t>ببناء منهج </a:t>
            </a:r>
            <a:r>
              <a:rPr lang="ar-SA" sz="2400" dirty="0" smtClean="0">
                <a:solidFill>
                  <a:schemeClr val="accent5">
                    <a:lumMod val="50000"/>
                  </a:schemeClr>
                </a:solidFill>
              </a:rPr>
              <a:t>للمعاقين عقلياً حاول </a:t>
            </a:r>
            <a:r>
              <a:rPr lang="ar-SA" sz="2400" dirty="0">
                <a:solidFill>
                  <a:schemeClr val="accent5">
                    <a:lumMod val="50000"/>
                  </a:schemeClr>
                </a:solidFill>
              </a:rPr>
              <a:t>فيه تدريب: (جوانب الانتباه + سرعة الاستجابة الحركية + المهارات الحركية + التعبير اللفظي + الذاكرة + التمييز ...الخ).</a:t>
            </a:r>
            <a:endParaRPr lang="en-US" sz="2400" dirty="0">
              <a:solidFill>
                <a:schemeClr val="accent5">
                  <a:lumMod val="50000"/>
                </a:schemeClr>
              </a:solidFill>
            </a:endParaRPr>
          </a:p>
          <a:p>
            <a:pPr marL="342900" indent="-342900">
              <a:buFont typeface="Arial" pitchFamily="34" charset="0"/>
              <a:buChar char="•"/>
            </a:pPr>
            <a:r>
              <a:rPr lang="ar-SA" sz="2400" dirty="0" smtClean="0">
                <a:solidFill>
                  <a:schemeClr val="accent5">
                    <a:lumMod val="50000"/>
                  </a:schemeClr>
                </a:solidFill>
              </a:rPr>
              <a:t>أكد </a:t>
            </a:r>
            <a:r>
              <a:rPr lang="ar-SA" sz="2400" dirty="0">
                <a:solidFill>
                  <a:schemeClr val="accent5">
                    <a:lumMod val="50000"/>
                  </a:schemeClr>
                </a:solidFill>
              </a:rPr>
              <a:t>على أهمية الطالب ودوره الفعال في عملية التعلم ونادى بما يسمى ( بطريقة </a:t>
            </a:r>
            <a:r>
              <a:rPr lang="ar-SA" sz="2400" dirty="0" err="1">
                <a:solidFill>
                  <a:schemeClr val="accent5">
                    <a:lumMod val="50000"/>
                  </a:schemeClr>
                </a:solidFill>
              </a:rPr>
              <a:t>الاستكتشاف</a:t>
            </a:r>
            <a:r>
              <a:rPr lang="ar-SA" sz="2400" dirty="0">
                <a:solidFill>
                  <a:schemeClr val="accent5">
                    <a:lumMod val="50000"/>
                  </a:schemeClr>
                </a:solidFill>
              </a:rPr>
              <a:t>) في تدريس الطلاب الغير عاديين (استكشاف قدراتهم من خلال الخبرات).</a:t>
            </a:r>
            <a:endParaRPr lang="en-US" sz="2400" dirty="0">
              <a:solidFill>
                <a:schemeClr val="accent5">
                  <a:lumMod val="50000"/>
                </a:schemeClr>
              </a:solidFill>
            </a:endParaRPr>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1268760"/>
            <a:ext cx="8064896" cy="3693319"/>
          </a:xfrm>
          <a:prstGeom prst="rect">
            <a:avLst/>
          </a:prstGeom>
          <a:noFill/>
        </p:spPr>
        <p:txBody>
          <a:bodyPr wrap="square" rtlCol="1">
            <a:spAutoFit/>
          </a:bodyPr>
          <a:lstStyle/>
          <a:p>
            <a:pPr marL="342900" indent="-342900">
              <a:buFont typeface="Arial" pitchFamily="34" charset="0"/>
              <a:buChar char="•"/>
            </a:pPr>
            <a:r>
              <a:rPr lang="ar-SA" sz="2400" dirty="0"/>
              <a:t>استمر التركيز على ما يسمى بالتربية العلاجية ودورها الفعال في علاج وتنمية قدرات الأطفال </a:t>
            </a:r>
            <a:r>
              <a:rPr lang="ar-SA" sz="2400" dirty="0" smtClean="0"/>
              <a:t>وخصوصاً </a:t>
            </a:r>
            <a:r>
              <a:rPr lang="ar-SA" sz="2400" dirty="0"/>
              <a:t>الغير عاديين حيث تم تطوير سلسلة من الإجراءات الخاصة بالتربية العلاجية في الولايات المتحدة الأمريكية لأنواع مختلفة من مشكلات التعلم بما فيها صعوبات التعلم ومن الممكن أن نصنف هذه الإجراءات إلى ما يلي: </a:t>
            </a:r>
            <a:endParaRPr lang="ar-SA" sz="2400" dirty="0" smtClean="0"/>
          </a:p>
          <a:p>
            <a:endParaRPr lang="en-US" sz="2400" dirty="0"/>
          </a:p>
          <a:p>
            <a:pPr marL="342900" lvl="0" indent="-342900">
              <a:buFont typeface="Wingdings" pitchFamily="2" charset="2"/>
              <a:buChar char="ü"/>
            </a:pPr>
            <a:r>
              <a:rPr lang="ar-SA" sz="2400" dirty="0"/>
              <a:t>تربية علاجية </a:t>
            </a:r>
            <a:r>
              <a:rPr lang="ar-SA" sz="2400" dirty="0" smtClean="0"/>
              <a:t>لاضطرابات </a:t>
            </a:r>
            <a:r>
              <a:rPr lang="ar-SA" sz="2400" dirty="0"/>
              <a:t>الإدراك – الحركي.</a:t>
            </a:r>
            <a:endParaRPr lang="en-US" sz="2400" dirty="0"/>
          </a:p>
          <a:p>
            <a:pPr marL="342900" lvl="0" indent="-342900">
              <a:buFont typeface="Wingdings" pitchFamily="2" charset="2"/>
              <a:buChar char="ü"/>
            </a:pPr>
            <a:r>
              <a:rPr lang="ar-SA" sz="2400" dirty="0"/>
              <a:t>تربية علاجية لصعوبات القراءة.</a:t>
            </a:r>
            <a:endParaRPr lang="en-US" sz="2400" dirty="0"/>
          </a:p>
          <a:p>
            <a:pPr marL="342900" lvl="0" indent="-342900">
              <a:buFont typeface="Wingdings" pitchFamily="2" charset="2"/>
              <a:buChar char="ü"/>
            </a:pPr>
            <a:r>
              <a:rPr lang="ar-SA" sz="2400" dirty="0"/>
              <a:t>تربية علاجية للأطفال المضطربين لغويا.  </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1375250"/>
            <a:ext cx="6984776" cy="3693319"/>
          </a:xfrm>
          <a:prstGeom prst="rect">
            <a:avLst/>
          </a:prstGeom>
          <a:noFill/>
        </p:spPr>
        <p:txBody>
          <a:bodyPr wrap="square" rtlCol="1">
            <a:spAutoFit/>
          </a:bodyPr>
          <a:lstStyle/>
          <a:p>
            <a:pPr lvl="0"/>
            <a:r>
              <a:rPr lang="ar-SA" sz="2400" u="sng" dirty="0">
                <a:solidFill>
                  <a:srgbClr val="92D050"/>
                </a:solidFill>
              </a:rPr>
              <a:t>التربية العلاجية لاضطرابات الإدراك – الحركي</a:t>
            </a:r>
            <a:r>
              <a:rPr lang="ar-SA" sz="2400" u="sng" dirty="0" smtClean="0">
                <a:solidFill>
                  <a:srgbClr val="92D050"/>
                </a:solidFill>
              </a:rPr>
              <a:t>:</a:t>
            </a:r>
          </a:p>
          <a:p>
            <a:pPr lvl="0"/>
            <a:endParaRPr lang="en-US" sz="2400" u="sng" dirty="0">
              <a:solidFill>
                <a:srgbClr val="92D050"/>
              </a:solidFill>
            </a:endParaRPr>
          </a:p>
          <a:p>
            <a:pPr marL="342900" lvl="0" indent="-342900">
              <a:buFont typeface="Arial" pitchFamily="34" charset="0"/>
              <a:buChar char="•"/>
            </a:pPr>
            <a:r>
              <a:rPr lang="ar-SA" sz="2400" dirty="0"/>
              <a:t>أشهر من ساهم في هذا المجال هو: (الفرد </a:t>
            </a:r>
            <a:r>
              <a:rPr lang="ar-SA" sz="2400" dirty="0" err="1"/>
              <a:t>ستراوس</a:t>
            </a:r>
            <a:r>
              <a:rPr lang="ar-SA" sz="2400" dirty="0"/>
              <a:t> + </a:t>
            </a:r>
            <a:r>
              <a:rPr lang="ar-SA" sz="2400" dirty="0" err="1"/>
              <a:t>كروكشانك</a:t>
            </a:r>
            <a:r>
              <a:rPr lang="ar-SA" sz="2400" dirty="0"/>
              <a:t> + </a:t>
            </a:r>
            <a:r>
              <a:rPr lang="ar-SA" sz="2400" dirty="0" err="1"/>
              <a:t>كيفارت</a:t>
            </a:r>
            <a:r>
              <a:rPr lang="ar-SA" sz="2400" dirty="0"/>
              <a:t> + </a:t>
            </a:r>
            <a:r>
              <a:rPr lang="ar-SA" sz="2400" dirty="0" err="1"/>
              <a:t>فروستج</a:t>
            </a:r>
            <a:r>
              <a:rPr lang="ar-SA" sz="2400" dirty="0"/>
              <a:t> وهورن)</a:t>
            </a:r>
            <a:endParaRPr lang="en-US" sz="2400" dirty="0"/>
          </a:p>
          <a:p>
            <a:pPr marL="342900" lvl="0" indent="-342900">
              <a:buFont typeface="Arial" pitchFamily="34" charset="0"/>
              <a:buChar char="•"/>
            </a:pPr>
            <a:r>
              <a:rPr lang="ar-SA" sz="2400" dirty="0"/>
              <a:t>كان </a:t>
            </a:r>
            <a:r>
              <a:rPr lang="ar-SA" sz="2400" dirty="0" err="1"/>
              <a:t>لستراوس</a:t>
            </a:r>
            <a:r>
              <a:rPr lang="ar-SA" sz="2400" dirty="0"/>
              <a:t> دور كبير لبروز ميدان صعوبات التعلم على الرغم من أنه لم يستخدم هذا المصطلح ولكن نجده أكد على المشكلات التعليمية لدى الأطفال الذين يعانون من إصابات مخية حيث كان يعمل مع الأطفال الذين يعانون من إصابات مخية بلا تحديد سواء </a:t>
            </a:r>
            <a:r>
              <a:rPr lang="ar-SA" sz="2400" dirty="0" smtClean="0"/>
              <a:t>من ذوي الاعاقة العقلية أو </a:t>
            </a:r>
            <a:r>
              <a:rPr lang="ar-SA" sz="2400" dirty="0"/>
              <a:t>غيرهم من المصابين دماغيا.</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980728"/>
            <a:ext cx="7344816" cy="3046988"/>
          </a:xfrm>
          <a:prstGeom prst="rect">
            <a:avLst/>
          </a:prstGeom>
          <a:noFill/>
        </p:spPr>
        <p:txBody>
          <a:bodyPr wrap="square" rtlCol="1">
            <a:spAutoFit/>
          </a:bodyPr>
          <a:lstStyle/>
          <a:p>
            <a:pPr marL="342900" indent="-342900">
              <a:buFont typeface="Wingdings" pitchFamily="2" charset="2"/>
              <a:buChar char="ü"/>
            </a:pPr>
            <a:r>
              <a:rPr lang="ar-SA" sz="2400" dirty="0" smtClean="0"/>
              <a:t>استخدم للخلل الوظيفي المخي البسيط مصطلح صعوبات التعلم (1966) ليشمل أولئك الاطفال الذين يتمتعون بقدرات عقلية قريبة من المتوسط وضمن المتوسط وفوق المتوسط .ويعانون من مشكلات تعليمية او سلوكية تمتد من البسيطة إلى الشديدة وترتبط بانحراف في وظيفة النظام العصبي المركزي وقد تظهر تلك الانحرافات على شكل عجز في الادراك , تشكيل المفاهيم, </a:t>
            </a:r>
            <a:r>
              <a:rPr lang="ar-SA" sz="2400" dirty="0" err="1" smtClean="0"/>
              <a:t>اللغة,الذاكرة,الانتباه,الاندفاعية,الاداء</a:t>
            </a:r>
            <a:r>
              <a:rPr lang="ar-SA" sz="2400" dirty="0" smtClean="0"/>
              <a:t> الحركي.</a:t>
            </a:r>
          </a:p>
          <a:p>
            <a:pPr marL="342900" indent="-342900">
              <a:buFont typeface="Wingdings" pitchFamily="2" charset="2"/>
              <a:buChar char="ü"/>
            </a:pPr>
            <a:r>
              <a:rPr lang="ar-SA" sz="2400" b="1" dirty="0" smtClean="0">
                <a:solidFill>
                  <a:srgbClr val="00B050"/>
                </a:solidFill>
              </a:rPr>
              <a:t>خصائص الخلل الوظيفي البسيط .</a:t>
            </a:r>
            <a:endParaRPr lang="ar-SA" sz="2400" b="1" dirty="0">
              <a:solidFill>
                <a:srgbClr val="00B050"/>
              </a:solidFill>
            </a:endParaRPr>
          </a:p>
        </p:txBody>
      </p:sp>
    </p:spTree>
    <p:extLst>
      <p:ext uri="{BB962C8B-B14F-4D97-AF65-F5344CB8AC3E}">
        <p14:creationId xmlns:p14="http://schemas.microsoft.com/office/powerpoint/2010/main" val="40111927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83568" y="404664"/>
            <a:ext cx="7344816" cy="6278642"/>
          </a:xfrm>
          <a:prstGeom prst="rect">
            <a:avLst/>
          </a:prstGeom>
          <a:noFill/>
        </p:spPr>
        <p:txBody>
          <a:bodyPr wrap="square" rtlCol="1">
            <a:spAutoFit/>
          </a:bodyPr>
          <a:lstStyle/>
          <a:p>
            <a:pPr lvl="0"/>
            <a:r>
              <a:rPr lang="ar-SA" sz="2400" b="1" u="sng" dirty="0">
                <a:solidFill>
                  <a:srgbClr val="92D050"/>
                </a:solidFill>
              </a:rPr>
              <a:t>التربية العلاجية لصعوبات القراءة: </a:t>
            </a:r>
            <a:endParaRPr lang="ar-SA" sz="2400" b="1" u="sng" dirty="0" smtClean="0">
              <a:solidFill>
                <a:srgbClr val="92D050"/>
              </a:solidFill>
            </a:endParaRPr>
          </a:p>
          <a:p>
            <a:pPr lvl="0"/>
            <a:endParaRPr lang="en-US" sz="2400" dirty="0"/>
          </a:p>
          <a:p>
            <a:pPr marL="342900" lvl="0" indent="-342900">
              <a:buFont typeface="Arial" pitchFamily="34" charset="0"/>
              <a:buChar char="•"/>
            </a:pPr>
            <a:r>
              <a:rPr lang="ar-SA" sz="2400" dirty="0"/>
              <a:t>أشهر من ساهم في هذا المجال من الباحثين : ( العالمة </a:t>
            </a:r>
            <a:r>
              <a:rPr lang="ar-SA" sz="2400" dirty="0" err="1"/>
              <a:t>جراس</a:t>
            </a:r>
            <a:r>
              <a:rPr lang="ar-SA" sz="2400" dirty="0"/>
              <a:t> </a:t>
            </a:r>
            <a:r>
              <a:rPr lang="ar-SA" sz="2400" dirty="0" err="1"/>
              <a:t>فيرنالد</a:t>
            </a:r>
            <a:r>
              <a:rPr lang="ar-SA" sz="2400" dirty="0"/>
              <a:t> + </a:t>
            </a:r>
            <a:r>
              <a:rPr lang="ar-SA" sz="2400" dirty="0" smtClean="0"/>
              <a:t>+ </a:t>
            </a:r>
            <a:r>
              <a:rPr lang="ar-SA" sz="2400" dirty="0" err="1"/>
              <a:t>جلنجهام</a:t>
            </a:r>
            <a:r>
              <a:rPr lang="ar-SA" sz="2400" dirty="0"/>
              <a:t> ستلمان </a:t>
            </a:r>
            <a:r>
              <a:rPr lang="ar-SA" sz="2400" dirty="0" err="1"/>
              <a:t>واورتون</a:t>
            </a:r>
            <a:r>
              <a:rPr lang="ar-SA" sz="2400" dirty="0"/>
              <a:t>).</a:t>
            </a:r>
            <a:endParaRPr lang="en-US" sz="2400" dirty="0"/>
          </a:p>
          <a:p>
            <a:pPr marL="342900" lvl="0" indent="-342900">
              <a:buFont typeface="Arial" pitchFamily="34" charset="0"/>
              <a:buChar char="•"/>
            </a:pPr>
            <a:r>
              <a:rPr lang="ar-SA" sz="2400" dirty="0"/>
              <a:t>تركزت أعمال هؤلاء في تصميم طرق تدريس للأطفال الغير قادرين على تعلم القراءة أو التهجئة على الرغم من أنهم يتمتعون بقدرات عقلية متوسطة أو فوق ذلك.</a:t>
            </a:r>
            <a:endParaRPr lang="en-US" sz="2400" dirty="0"/>
          </a:p>
          <a:p>
            <a:r>
              <a:rPr lang="en-US" sz="2400" dirty="0"/>
              <a:t> </a:t>
            </a:r>
          </a:p>
          <a:p>
            <a:pPr lvl="0"/>
            <a:r>
              <a:rPr lang="ar-SA" sz="2400" b="1" u="sng" dirty="0">
                <a:solidFill>
                  <a:srgbClr val="92D050"/>
                </a:solidFill>
              </a:rPr>
              <a:t>التربية العلاجية للأطفال المضطربين لغويا (اضطرابات اللغة الشفهية</a:t>
            </a:r>
            <a:r>
              <a:rPr lang="ar-SA" sz="2400" b="1" u="sng" dirty="0" smtClean="0">
                <a:solidFill>
                  <a:srgbClr val="92D050"/>
                </a:solidFill>
              </a:rPr>
              <a:t>):</a:t>
            </a:r>
          </a:p>
          <a:p>
            <a:pPr lvl="0"/>
            <a:endParaRPr lang="en-US" sz="2400" b="1" u="sng" dirty="0">
              <a:solidFill>
                <a:srgbClr val="92D050"/>
              </a:solidFill>
            </a:endParaRPr>
          </a:p>
          <a:p>
            <a:pPr lvl="0"/>
            <a:r>
              <a:rPr lang="ar-SA" sz="2400" dirty="0"/>
              <a:t>أشهر هؤلاء: (</a:t>
            </a:r>
            <a:r>
              <a:rPr lang="ar-SA" sz="2400" dirty="0" err="1"/>
              <a:t>مايكلبست</a:t>
            </a:r>
            <a:r>
              <a:rPr lang="ar-SA" sz="2400" dirty="0"/>
              <a:t> + </a:t>
            </a:r>
            <a:r>
              <a:rPr lang="ar-SA" sz="2400" dirty="0" err="1"/>
              <a:t>مجنز</a:t>
            </a:r>
            <a:r>
              <a:rPr lang="ar-SA" sz="2400" dirty="0"/>
              <a:t>) وكلاهما عملا مع الأطفال الصم.</a:t>
            </a:r>
            <a:endParaRPr lang="en-US" sz="2400" dirty="0"/>
          </a:p>
          <a:p>
            <a:pPr lvl="0"/>
            <a:r>
              <a:rPr lang="ar-SA" sz="2400" dirty="0"/>
              <a:t>يعتقد </a:t>
            </a:r>
            <a:r>
              <a:rPr lang="ar-SA" sz="2400" dirty="0" err="1"/>
              <a:t>مايكلبست</a:t>
            </a:r>
            <a:r>
              <a:rPr lang="ar-SA" sz="2400" dirty="0"/>
              <a:t> ومن خلال دراسته أن الخلل في الوظائف يعتبر مسببا لصعوبات التعلم ولذلك فإنه استخدم مصطلح "صعوبات التعلم النفسية النمائية).</a:t>
            </a:r>
            <a:endParaRPr lang="en-US" sz="2400" dirty="0"/>
          </a:p>
          <a:p>
            <a:r>
              <a:rPr lang="ar-SA" sz="2400" dirty="0"/>
              <a:t>وتوصلت </a:t>
            </a:r>
            <a:r>
              <a:rPr lang="ar-SA" sz="2400" dirty="0" err="1"/>
              <a:t>ميجنز</a:t>
            </a:r>
            <a:r>
              <a:rPr lang="ar-SA" sz="2400" dirty="0"/>
              <a:t> إلى </a:t>
            </a:r>
            <a:r>
              <a:rPr lang="ar-SA" sz="2400" dirty="0" smtClean="0"/>
              <a:t>أنماط </a:t>
            </a:r>
            <a:r>
              <a:rPr lang="ar-SA" sz="2400" dirty="0"/>
              <a:t>تطور اللغة عند المتأخرين لغويا وهي: عجز اللغة التعبيرية وعجز اللغة </a:t>
            </a:r>
            <a:r>
              <a:rPr lang="ar-SA" sz="2400" dirty="0" err="1"/>
              <a:t>الاستقبالية</a:t>
            </a:r>
            <a:r>
              <a:rPr lang="ar-SA" sz="2400" dirty="0"/>
              <a:t>.</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24744" y="1052736"/>
            <a:ext cx="7416824" cy="3323987"/>
          </a:xfrm>
          <a:prstGeom prst="rect">
            <a:avLst/>
          </a:prstGeom>
          <a:noFill/>
        </p:spPr>
        <p:txBody>
          <a:bodyPr wrap="square" rtlCol="1">
            <a:spAutoFit/>
          </a:bodyPr>
          <a:lstStyle/>
          <a:p>
            <a:r>
              <a:rPr lang="ar-SA" sz="2400" b="1" u="sng" dirty="0">
                <a:solidFill>
                  <a:srgbClr val="92D050"/>
                </a:solidFill>
              </a:rPr>
              <a:t>أخيرا حقائق هامة حول تاريخ صعوبات التعلم ونشأته</a:t>
            </a:r>
            <a:r>
              <a:rPr lang="ar-SA" sz="2400" b="1" u="sng" dirty="0" smtClean="0">
                <a:solidFill>
                  <a:srgbClr val="92D050"/>
                </a:solidFill>
              </a:rPr>
              <a:t>:</a:t>
            </a:r>
          </a:p>
          <a:p>
            <a:endParaRPr lang="en-US" b="1" u="sng" dirty="0">
              <a:solidFill>
                <a:srgbClr val="92D050"/>
              </a:solidFill>
            </a:endParaRPr>
          </a:p>
          <a:p>
            <a:pPr lvl="0"/>
            <a:r>
              <a:rPr lang="ar-SA" sz="2400" dirty="0" smtClean="0"/>
              <a:t>1- لقد </a:t>
            </a:r>
            <a:r>
              <a:rPr lang="ar-SA" sz="2400" dirty="0"/>
              <a:t>كانت سنة (1960) بداية تحول جديد إذ بدأ التربويون بالاهتمام الواضح تجاه الأطفال الذين لا يستطيعون </a:t>
            </a:r>
            <a:r>
              <a:rPr lang="ar-SA" sz="2400" dirty="0" smtClean="0"/>
              <a:t>التعلم </a:t>
            </a:r>
            <a:r>
              <a:rPr lang="ar-SA" sz="2400" dirty="0"/>
              <a:t>بصورة مناسبة لا تتفق </a:t>
            </a:r>
            <a:r>
              <a:rPr lang="ar-SA" sz="2400" dirty="0" smtClean="0"/>
              <a:t>مع إمكاناتهم </a:t>
            </a:r>
            <a:r>
              <a:rPr lang="ar-SA" sz="2400" dirty="0"/>
              <a:t>العقلية ، وقد قام العلماء والباحثون بوضع العديد من المفاهيم لوصف مثل هؤلاء الأطفال مثل مفهوم: (المعاقون تربويا – أطفال ذوي صعوبات في اللغة  - أطفال معاقون إدراكيا – أطفال ذوي صعوبات التعلم).</a:t>
            </a:r>
            <a:endParaRPr lang="en-US" sz="2400" dirty="0"/>
          </a:p>
          <a:p>
            <a:pPr lvl="0"/>
            <a:r>
              <a:rPr lang="ar-SA" sz="2400" dirty="0" smtClean="0"/>
              <a:t>2- في </a:t>
            </a:r>
            <a:r>
              <a:rPr lang="ar-SA" sz="2400" dirty="0"/>
              <a:t>عام (1962) ظهر مفهوم صعوبات التعلم ظهورا محدودا على يد العالم (كيرك) وذلك في كتاباته التي كانت تدور حول التربية الخاصة</a:t>
            </a:r>
            <a:r>
              <a:rPr lang="ar-SA" sz="2400" dirty="0" smtClean="0"/>
              <a:t>.</a:t>
            </a:r>
            <a:endParaRPr lang="en-US" sz="2400" dirty="0"/>
          </a:p>
        </p:txBody>
      </p:sp>
    </p:spTree>
    <p:extLst>
      <p:ext uri="{BB962C8B-B14F-4D97-AF65-F5344CB8AC3E}">
        <p14:creationId xmlns:p14="http://schemas.microsoft.com/office/powerpoint/2010/main" val="40111927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1052736"/>
            <a:ext cx="7776864" cy="4431983"/>
          </a:xfrm>
          <a:prstGeom prst="rect">
            <a:avLst/>
          </a:prstGeom>
          <a:noFill/>
        </p:spPr>
        <p:txBody>
          <a:bodyPr wrap="square" rtlCol="1">
            <a:spAutoFit/>
          </a:bodyPr>
          <a:lstStyle/>
          <a:p>
            <a:pPr marL="342900" indent="-342900">
              <a:buFont typeface="Arial" pitchFamily="34" charset="0"/>
              <a:buChar char="•"/>
            </a:pPr>
            <a:r>
              <a:rPr lang="ar-SA" sz="2400" dirty="0"/>
              <a:t>كيرك: أستاذ علم النفس متفرغ بجامعة أريزونا قام بتطوير اختبارات </a:t>
            </a:r>
            <a:r>
              <a:rPr lang="ar-SA" sz="2400" dirty="0" err="1"/>
              <a:t>الينوي</a:t>
            </a:r>
            <a:r>
              <a:rPr lang="ar-SA" sz="2400" dirty="0"/>
              <a:t> للقدرات النفس لغوية، حيث </a:t>
            </a:r>
            <a:r>
              <a:rPr lang="ar-SA" sz="2400" dirty="0" smtClean="0"/>
              <a:t>قام </a:t>
            </a:r>
            <a:r>
              <a:rPr lang="ar-SA" sz="2400" dirty="0"/>
              <a:t>بإجراء تكامل بين نظريات </a:t>
            </a:r>
            <a:r>
              <a:rPr lang="ar-SA" sz="2400" dirty="0" err="1"/>
              <a:t>بروكا</a:t>
            </a:r>
            <a:r>
              <a:rPr lang="ar-SA" sz="2400" dirty="0"/>
              <a:t> </a:t>
            </a:r>
            <a:r>
              <a:rPr lang="ar-SA" sz="2400" dirty="0" err="1"/>
              <a:t>وويرنك</a:t>
            </a:r>
            <a:r>
              <a:rPr lang="ar-SA" sz="2400" dirty="0"/>
              <a:t>  في اللغة والنواحي العصبية مع نموذج  </a:t>
            </a:r>
            <a:r>
              <a:rPr lang="ar-SA" sz="2400" dirty="0" err="1"/>
              <a:t>أوزجود</a:t>
            </a:r>
            <a:r>
              <a:rPr lang="ar-SA" sz="2400" dirty="0"/>
              <a:t> في تجهيز المعلومات (وهو نموذج يربط بين العمليات الخاصة بالاستقبال والتعبير والتنظيم وعملية الاتصال وهي العمليات التي تتم من خلال السمع أو الرؤيا ويتم التعبير عنها من خلال الكلام أو الحركة. قام هذا العالم بتصميم نموذج لتطوير البرامج العلاجية والذي ساهم إلى درجة كبيرة في معرفتنا حول فئة (صعوبات التعلم)</a:t>
            </a:r>
            <a:endParaRPr lang="en-US" sz="2400" dirty="0"/>
          </a:p>
          <a:p>
            <a:pPr marL="342900" indent="-342900">
              <a:buFont typeface="Arial" pitchFamily="34" charset="0"/>
              <a:buChar char="•"/>
            </a:pPr>
            <a:r>
              <a:rPr lang="ar-SA" sz="2400" dirty="0" smtClean="0"/>
              <a:t>منذ </a:t>
            </a:r>
            <a:r>
              <a:rPr lang="ar-SA" sz="2400" dirty="0"/>
              <a:t>تاريخ (1962) بدأت بعض الولايات في أمريكا تسن قوانين شرعية بشأن التوجه لمساعدة ذوي صعوبات التعلم على الرغم من أن خصائص </a:t>
            </a:r>
            <a:r>
              <a:rPr lang="ar-SA" sz="2400" dirty="0" smtClean="0"/>
              <a:t>هؤلاء الطلاب </a:t>
            </a:r>
            <a:r>
              <a:rPr lang="ar-SA" sz="2400" dirty="0"/>
              <a:t>متباينة بشكل كبير.</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47959" y="764704"/>
            <a:ext cx="7704856" cy="4893647"/>
          </a:xfrm>
          <a:prstGeom prst="rect">
            <a:avLst/>
          </a:prstGeom>
          <a:noFill/>
        </p:spPr>
        <p:txBody>
          <a:bodyPr wrap="square" rtlCol="1">
            <a:spAutoFit/>
          </a:bodyPr>
          <a:lstStyle/>
          <a:p>
            <a:pPr lvl="0"/>
            <a:r>
              <a:rPr lang="ar-SA" sz="2400" dirty="0" smtClean="0"/>
              <a:t>3- في </a:t>
            </a:r>
            <a:r>
              <a:rPr lang="ar-SA" sz="2400" dirty="0"/>
              <a:t>عام (1963) أصبح مجال صعوبات التعلم أحد المجالات التي أخذت مكان الصدارة في ولاية شيكاغو حيث اقترح مجموعة من الآباء بعقد مؤتمر لبحث واستكشاف مشكلات الأطفال ذوي الإعاقات الإدراكية بحضور العالم (كيرك) والذي وضح بدوره التصنيفات الأساسية لمجال تعريف صعوبات التعلم وهي</a:t>
            </a:r>
            <a:r>
              <a:rPr lang="ar-SA" sz="2400" dirty="0" smtClean="0"/>
              <a:t>:</a:t>
            </a:r>
          </a:p>
          <a:p>
            <a:pPr lvl="0"/>
            <a:endParaRPr lang="en-US" sz="2400" dirty="0"/>
          </a:p>
          <a:p>
            <a:pPr marL="342900" lvl="0" indent="-342900">
              <a:buFont typeface="Arial" pitchFamily="34" charset="0"/>
              <a:buChar char="•"/>
            </a:pPr>
            <a:r>
              <a:rPr lang="ar-SA" sz="2400" dirty="0"/>
              <a:t>الأسباب الطبية لتعريف صعوبات التعلم.</a:t>
            </a:r>
            <a:endParaRPr lang="en-US" sz="2400" dirty="0"/>
          </a:p>
          <a:p>
            <a:pPr marL="342900" lvl="0" indent="-342900">
              <a:buFont typeface="Arial" pitchFamily="34" charset="0"/>
              <a:buChar char="•"/>
            </a:pPr>
            <a:r>
              <a:rPr lang="ar-SA" sz="2400" dirty="0"/>
              <a:t>النماذج السلوكية لتعريف صعوبات التعلم</a:t>
            </a:r>
            <a:r>
              <a:rPr lang="ar-SA" sz="2400" dirty="0" smtClean="0"/>
              <a:t>.</a:t>
            </a:r>
          </a:p>
          <a:p>
            <a:pPr lvl="0"/>
            <a:endParaRPr lang="en-US" sz="2400" dirty="0"/>
          </a:p>
          <a:p>
            <a:pPr marL="342900" lvl="0" indent="-342900">
              <a:buFont typeface="Wingdings" pitchFamily="2" charset="2"/>
              <a:buChar char="ü"/>
            </a:pPr>
            <a:r>
              <a:rPr lang="ar-SA" sz="2400" dirty="0"/>
              <a:t>في هذا المؤتمر أعلن (صموئيل كيرك) تأكيده على استخدام مصطلح صعوبات التعلم بدلا من بقية المصطلحات السائدة في ذلك الحين (عسر القراءة – صعوبات القراءة – الإعاقة الإدراكية – الإصابات الدماغية البسيطة ...الخ). </a:t>
            </a:r>
            <a:endParaRPr lang="en-US" sz="2400" dirty="0"/>
          </a:p>
        </p:txBody>
      </p:sp>
    </p:spTree>
    <p:extLst>
      <p:ext uri="{BB962C8B-B14F-4D97-AF65-F5344CB8AC3E}">
        <p14:creationId xmlns:p14="http://schemas.microsoft.com/office/powerpoint/2010/main" val="40111927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1340768"/>
            <a:ext cx="7776864" cy="2954655"/>
          </a:xfrm>
          <a:prstGeom prst="rect">
            <a:avLst/>
          </a:prstGeom>
          <a:noFill/>
        </p:spPr>
        <p:txBody>
          <a:bodyPr wrap="square" rtlCol="1">
            <a:spAutoFit/>
          </a:bodyPr>
          <a:lstStyle/>
          <a:p>
            <a:pPr marL="342900" indent="-342900">
              <a:buFont typeface="Wingdings" pitchFamily="2" charset="2"/>
              <a:buChar char="ü"/>
            </a:pPr>
            <a:r>
              <a:rPr lang="ar-SA" sz="2400" dirty="0"/>
              <a:t>لأنه مصطلح تربوي بحت ينظر له من الوجهة التربوية لا من الوجهة السببية كما ينظر له علماء الطب. وقد أعلن الحاضرين ارتياحهم لهذا المصطلح فتمت الموافقة عليه</a:t>
            </a:r>
            <a:r>
              <a:rPr lang="ar-SA" sz="2400" dirty="0" smtClean="0"/>
              <a:t>.</a:t>
            </a:r>
          </a:p>
          <a:p>
            <a:endParaRPr lang="ar-SA" sz="2400" dirty="0"/>
          </a:p>
          <a:p>
            <a:pPr lvl="0"/>
            <a:r>
              <a:rPr lang="ar-SA" sz="2400" dirty="0"/>
              <a:t>4- في عام (1968) ظهر تعريف لذوي صعوبات التعلم ، وظهرت إحصائية تقريبية لهم قاربت المليون إلى مليوني طفل يعانون من صعوبات التعلم ، وتم إصدار أول مجلة متخصصة في مجال صعوبات التعلم.</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1052736"/>
            <a:ext cx="7632848" cy="5170646"/>
          </a:xfrm>
          <a:prstGeom prst="rect">
            <a:avLst/>
          </a:prstGeom>
          <a:noFill/>
        </p:spPr>
        <p:txBody>
          <a:bodyPr wrap="square" rtlCol="1">
            <a:spAutoFit/>
          </a:bodyPr>
          <a:lstStyle/>
          <a:p>
            <a:pPr lvl="0"/>
            <a:r>
              <a:rPr lang="ar-SA" sz="2400" dirty="0" smtClean="0"/>
              <a:t>5- </a:t>
            </a:r>
            <a:r>
              <a:rPr lang="ar-SA" sz="2400" dirty="0"/>
              <a:t>نلاحظ من التطور التاريخي السابق ما يلي:</a:t>
            </a:r>
            <a:endParaRPr lang="en-US" sz="2400" dirty="0"/>
          </a:p>
          <a:p>
            <a:r>
              <a:rPr lang="ar-SA" sz="2400" dirty="0"/>
              <a:t> </a:t>
            </a:r>
            <a:endParaRPr lang="en-US" sz="2400" dirty="0"/>
          </a:p>
          <a:p>
            <a:pPr marL="342900" lvl="0" indent="-342900">
              <a:buFont typeface="Arial" pitchFamily="34" charset="0"/>
              <a:buChar char="•"/>
            </a:pPr>
            <a:r>
              <a:rPr lang="ar-SA" sz="2400" dirty="0"/>
              <a:t>أن مجال صعوبات التعلم كان تطورا طبيعيا للانسلاخ من الاندماج والتشابك للبحوث والدراسات التي أجريت في مجال </a:t>
            </a:r>
            <a:r>
              <a:rPr lang="ar-SA" sz="2400" dirty="0" smtClean="0"/>
              <a:t>الاعاقة العقلية.</a:t>
            </a:r>
            <a:endParaRPr lang="en-US" sz="2400" dirty="0"/>
          </a:p>
          <a:p>
            <a:pPr marL="342900" lvl="0" indent="-342900">
              <a:buFont typeface="Arial" pitchFamily="34" charset="0"/>
              <a:buChar char="•"/>
            </a:pPr>
            <a:r>
              <a:rPr lang="ar-SA" sz="2400" dirty="0"/>
              <a:t>تأثر مجال صعوبات التعلم بالنماذج السلوكية المهتمة بمجال الإدراك البصري والحركي – البصري.</a:t>
            </a:r>
            <a:endParaRPr lang="en-US" sz="2400" dirty="0"/>
          </a:p>
          <a:p>
            <a:pPr marL="342900" lvl="0" indent="-342900">
              <a:buFont typeface="Arial" pitchFamily="34" charset="0"/>
              <a:buChar char="•"/>
            </a:pPr>
            <a:r>
              <a:rPr lang="ar-SA" sz="2400" dirty="0"/>
              <a:t>لقد بدأ مفهوم صعوبات التعلم يطفو على السطح للاستخدام العلمي منذ </a:t>
            </a:r>
            <a:r>
              <a:rPr lang="ar-SA" sz="2400" dirty="0" smtClean="0"/>
              <a:t>بداية </a:t>
            </a:r>
            <a:r>
              <a:rPr lang="ar-SA" sz="2400" dirty="0"/>
              <a:t>1960 عندما أدرك المختصون أن العديد من الأطفال ذوي صعوبات التعلم تواجههم مشكلات في أكثر من مهارة وفي أكثر من مجال.</a:t>
            </a:r>
            <a:endParaRPr lang="en-US" sz="2400" dirty="0"/>
          </a:p>
          <a:p>
            <a:pPr marL="342900" lvl="0" indent="-342900">
              <a:buFont typeface="Arial" pitchFamily="34" charset="0"/>
              <a:buChar char="•"/>
            </a:pPr>
            <a:r>
              <a:rPr lang="ar-SA" sz="2400" dirty="0"/>
              <a:t>في سنة (1975) استطاع الكونغرس الأمريكي أن يصدر القانون 142 / 94 وذلك بشأن توفير الظروف الملائمة للأطفال ذوي صعوبات التعلم باعتبارها إحدى فئات التربية الخاصة.</a:t>
            </a:r>
            <a:endParaRPr lang="en-US" sz="2400" dirty="0"/>
          </a:p>
          <a:p>
            <a:pPr marL="342900" lvl="0" indent="-342900">
              <a:buFont typeface="Arial" pitchFamily="34" charset="0"/>
              <a:buChar char="•"/>
            </a:pPr>
            <a:r>
              <a:rPr lang="ar-SA" sz="2400" dirty="0"/>
              <a:t>أن صعوبات التعلم حقيقة وليست ضعف في الدراسة.</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1124744"/>
            <a:ext cx="7128792" cy="4431983"/>
          </a:xfrm>
          <a:prstGeom prst="rect">
            <a:avLst/>
          </a:prstGeom>
          <a:noFill/>
        </p:spPr>
        <p:txBody>
          <a:bodyPr wrap="square" rtlCol="1">
            <a:spAutoFit/>
          </a:bodyPr>
          <a:lstStyle/>
          <a:p>
            <a:pPr marL="342900" lvl="0" indent="-342900">
              <a:buFont typeface="Arial" pitchFamily="34" charset="0"/>
              <a:buChar char="•"/>
            </a:pPr>
            <a:r>
              <a:rPr lang="ar-SA" sz="2400" dirty="0"/>
              <a:t>أن صعوبات التعلم إعاقة من الإعاقات.</a:t>
            </a:r>
            <a:endParaRPr lang="en-US" sz="2400" dirty="0"/>
          </a:p>
          <a:p>
            <a:pPr marL="342900" lvl="0" indent="-342900">
              <a:buFont typeface="Arial" pitchFamily="34" charset="0"/>
              <a:buChar char="•"/>
            </a:pPr>
            <a:r>
              <a:rPr lang="ar-SA" sz="2400" dirty="0"/>
              <a:t>أن صعوبات التعلم تحدث للشخص بغض النظر عن قدرته في الحواس.</a:t>
            </a:r>
            <a:endParaRPr lang="en-US" sz="2400" dirty="0"/>
          </a:p>
          <a:p>
            <a:pPr marL="342900" lvl="0" indent="-342900">
              <a:buFont typeface="Arial" pitchFamily="34" charset="0"/>
              <a:buChar char="•"/>
            </a:pPr>
            <a:r>
              <a:rPr lang="ar-SA" sz="2400" dirty="0"/>
              <a:t>أن صعوبات التعلم ليست إصابة دماغية فهو افتراض بني على المظاهر الخارجية </a:t>
            </a:r>
            <a:r>
              <a:rPr lang="ar-SA" sz="2400" dirty="0" smtClean="0"/>
              <a:t>.</a:t>
            </a:r>
            <a:endParaRPr lang="en-US" sz="2400" dirty="0"/>
          </a:p>
          <a:p>
            <a:pPr marL="342900" lvl="0" indent="-342900">
              <a:buFont typeface="Arial" pitchFamily="34" charset="0"/>
              <a:buChar char="•"/>
            </a:pPr>
            <a:r>
              <a:rPr lang="ar-SA" sz="2400" dirty="0"/>
              <a:t>أن صعوبات التعلم تكمن في اضطراب في معالجة المعلومات في الدماغ.</a:t>
            </a:r>
            <a:endParaRPr lang="en-US" sz="2400" dirty="0"/>
          </a:p>
          <a:p>
            <a:pPr marL="342900" lvl="0" indent="-342900">
              <a:buFont typeface="Arial" pitchFamily="34" charset="0"/>
              <a:buChar char="•"/>
            </a:pPr>
            <a:r>
              <a:rPr lang="ar-SA" sz="2400" dirty="0"/>
              <a:t>أن ذوي صعوبات التعلم قدراته طبيعية </a:t>
            </a:r>
            <a:r>
              <a:rPr lang="ar-SA" sz="2400" dirty="0" smtClean="0"/>
              <a:t>.</a:t>
            </a:r>
            <a:endParaRPr lang="en-US" sz="2400" dirty="0"/>
          </a:p>
          <a:p>
            <a:pPr marL="342900" lvl="0" indent="-342900">
              <a:buFont typeface="Arial" pitchFamily="34" charset="0"/>
              <a:buChar char="•"/>
            </a:pPr>
            <a:r>
              <a:rPr lang="ar-SA" sz="2400" dirty="0"/>
              <a:t>أن صعوبات التعلم قد تظهر لدى الإعاقات الأخرى ولكن ليست سببها.</a:t>
            </a:r>
            <a:endParaRPr lang="en-US" sz="2400" dirty="0"/>
          </a:p>
          <a:p>
            <a:pPr marL="342900" lvl="0" indent="-342900">
              <a:buFont typeface="Arial" pitchFamily="34" charset="0"/>
              <a:buChar char="•"/>
            </a:pPr>
            <a:r>
              <a:rPr lang="ar-SA" sz="2400" dirty="0"/>
              <a:t>أن نسبة إصابة الذكور والإناث بصعوبات </a:t>
            </a:r>
            <a:r>
              <a:rPr lang="ar-SA" sz="2400"/>
              <a:t>التعلم </a:t>
            </a:r>
            <a:r>
              <a:rPr lang="ar-SA" sz="2400" smtClean="0"/>
              <a:t>متساوية .</a:t>
            </a:r>
            <a:endParaRPr lang="en-US" sz="2400" dirty="0"/>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980728"/>
            <a:ext cx="7543800" cy="2593975"/>
          </a:xfrm>
        </p:spPr>
        <p:txBody>
          <a:bodyPr/>
          <a:lstStyle/>
          <a:p>
            <a:pPr algn="ctr"/>
            <a:r>
              <a:rPr lang="ar-SA" sz="3200" b="1" u="sng" dirty="0" smtClean="0">
                <a:solidFill>
                  <a:srgbClr val="FF0000"/>
                </a:solidFill>
              </a:rPr>
              <a:t>المحاضرة الخامسة</a:t>
            </a:r>
            <a:br>
              <a:rPr lang="ar-SA" sz="3200" b="1" u="sng" dirty="0" smtClean="0">
                <a:solidFill>
                  <a:srgbClr val="FF0000"/>
                </a:solidFill>
              </a:rPr>
            </a:br>
            <a:r>
              <a:rPr lang="ar-SA" sz="3200" b="1" dirty="0" smtClean="0"/>
              <a:t/>
            </a:r>
            <a:br>
              <a:rPr lang="ar-SA" sz="3200" b="1" dirty="0" smtClean="0"/>
            </a:br>
            <a:r>
              <a:rPr lang="ar-SA" sz="3200" dirty="0" smtClean="0"/>
              <a:t>أسباب صعوبات التعلم</a:t>
            </a:r>
            <a:endParaRPr lang="ar-SA" sz="3200"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40111927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1844824"/>
            <a:ext cx="6912768" cy="2215991"/>
          </a:xfrm>
          <a:prstGeom prst="rect">
            <a:avLst/>
          </a:prstGeom>
          <a:noFill/>
        </p:spPr>
        <p:txBody>
          <a:bodyPr wrap="square" rtlCol="1">
            <a:spAutoFit/>
          </a:bodyPr>
          <a:lstStyle/>
          <a:p>
            <a:pPr marL="342900" indent="-342900">
              <a:buFont typeface="Arial" pitchFamily="34" charset="0"/>
              <a:buChar char="•"/>
            </a:pPr>
            <a:r>
              <a:rPr lang="ar-SA" sz="2400" dirty="0" smtClean="0"/>
              <a:t>ارتبط مفهوم صعوبات التعلم تاريخياً بشكل أساسي مع إصابات الدماغ لدى الكبار الذي ينتج عنه عجز في اللغة او القراءة .</a:t>
            </a:r>
          </a:p>
          <a:p>
            <a:endParaRPr lang="ar-SA" sz="2400" dirty="0" smtClean="0"/>
          </a:p>
          <a:p>
            <a:pPr marL="342900" indent="-342900">
              <a:buFont typeface="Arial" pitchFamily="34" charset="0"/>
              <a:buChar char="•"/>
            </a:pPr>
            <a:r>
              <a:rPr lang="ar-SA" sz="2400" dirty="0" smtClean="0"/>
              <a:t>بما أن عمليات التفكير والادراك وغيرها من العمليات المعرفية تصدر عن الدماغ فإننا لن نكون قادرين على القراءة والكتابة .... .</a:t>
            </a:r>
          </a:p>
          <a:p>
            <a:endParaRPr lang="ar-SA" dirty="0"/>
          </a:p>
        </p:txBody>
      </p:sp>
    </p:spTree>
    <p:extLst>
      <p:ext uri="{BB962C8B-B14F-4D97-AF65-F5344CB8AC3E}">
        <p14:creationId xmlns:p14="http://schemas.microsoft.com/office/powerpoint/2010/main" val="40111927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908720"/>
            <a:ext cx="7889587" cy="4524315"/>
          </a:xfrm>
          <a:prstGeom prst="rect">
            <a:avLst/>
          </a:prstGeom>
          <a:noFill/>
        </p:spPr>
        <p:txBody>
          <a:bodyPr wrap="square" rtlCol="1">
            <a:spAutoFit/>
          </a:bodyPr>
          <a:lstStyle/>
          <a:p>
            <a:r>
              <a:rPr lang="ar-SA" sz="2400" dirty="0" smtClean="0">
                <a:solidFill>
                  <a:srgbClr val="00B050"/>
                </a:solidFill>
              </a:rPr>
              <a:t>الاختلافات العضوية ( الفسيولوجية ) :</a:t>
            </a:r>
          </a:p>
          <a:p>
            <a:endParaRPr lang="ar-SA" sz="2400" dirty="0" smtClean="0">
              <a:solidFill>
                <a:srgbClr val="00B050"/>
              </a:solidFill>
            </a:endParaRPr>
          </a:p>
          <a:p>
            <a:pPr marL="342900" indent="-342900">
              <a:buFont typeface="Arial" pitchFamily="34" charset="0"/>
              <a:buChar char="•"/>
            </a:pPr>
            <a:r>
              <a:rPr lang="ar-SA" sz="2400" dirty="0" smtClean="0"/>
              <a:t>نموذج التفاوت الفسيولوجي للصعوبات التعلمية يركز على الطبيعة الداخلية للخلل .</a:t>
            </a:r>
          </a:p>
          <a:p>
            <a:pPr marL="342900" indent="-342900">
              <a:buFont typeface="Arial" pitchFamily="34" charset="0"/>
              <a:buChar char="•"/>
            </a:pPr>
            <a:r>
              <a:rPr lang="ar-SA" sz="2400" dirty="0" smtClean="0"/>
              <a:t>الاختلال الوظيفي في الدماغ يمكن أن يغير في عمليات دماغية معينة، والتي بدورها تؤثر في جوانب محددة من تعلم الفرد وسلوكه .</a:t>
            </a:r>
          </a:p>
          <a:p>
            <a:pPr marL="342900" indent="-342900">
              <a:buFont typeface="Arial" pitchFamily="34" charset="0"/>
              <a:buChar char="•"/>
            </a:pPr>
            <a:r>
              <a:rPr lang="ar-SA" sz="2400" dirty="0" smtClean="0"/>
              <a:t>هناك أربعة عوامل فسيولوجية والتي يعتقد بأن لها دوراً في حدوث صعوبات التعلم :</a:t>
            </a:r>
          </a:p>
          <a:p>
            <a:pPr marL="342900" indent="-342900">
              <a:buFont typeface="Wingdings" pitchFamily="2" charset="2"/>
              <a:buChar char="ü"/>
            </a:pPr>
            <a:r>
              <a:rPr lang="ar-SA" sz="2400" dirty="0" smtClean="0"/>
              <a:t>الإصابة الدماغية .</a:t>
            </a:r>
          </a:p>
          <a:p>
            <a:pPr marL="342900" indent="-342900">
              <a:buFont typeface="Wingdings" pitchFamily="2" charset="2"/>
              <a:buChar char="ü"/>
            </a:pPr>
            <a:r>
              <a:rPr lang="ar-SA" sz="2400" dirty="0" smtClean="0"/>
              <a:t>التفاوت والاختلاف في تركيب الدماغ .</a:t>
            </a:r>
          </a:p>
          <a:p>
            <a:pPr marL="342900" indent="-342900">
              <a:buFont typeface="Wingdings" pitchFamily="2" charset="2"/>
              <a:buChar char="ü"/>
            </a:pPr>
            <a:r>
              <a:rPr lang="ar-SA" sz="2400" dirty="0" smtClean="0"/>
              <a:t>الوراثة .</a:t>
            </a:r>
          </a:p>
          <a:p>
            <a:pPr marL="342900" indent="-342900">
              <a:buFont typeface="Wingdings" pitchFamily="2" charset="2"/>
              <a:buChar char="ü"/>
            </a:pPr>
            <a:r>
              <a:rPr lang="ar-SA" sz="2400" dirty="0" smtClean="0"/>
              <a:t>الخلل البيولوجي الكيميائي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836712"/>
            <a:ext cx="7209168" cy="5262979"/>
          </a:xfrm>
          <a:prstGeom prst="rect">
            <a:avLst/>
          </a:prstGeom>
          <a:noFill/>
        </p:spPr>
        <p:txBody>
          <a:bodyPr wrap="square" rtlCol="1">
            <a:spAutoFit/>
          </a:bodyPr>
          <a:lstStyle/>
          <a:p>
            <a:r>
              <a:rPr lang="ar-SA" sz="2400" dirty="0" smtClean="0">
                <a:solidFill>
                  <a:srgbClr val="00B050"/>
                </a:solidFill>
              </a:rPr>
              <a:t>مسمى الخلل الوظيفي البسيط أصبح مثاراً للنقد والتجريح وذلك لعدة أسباب :</a:t>
            </a:r>
          </a:p>
          <a:p>
            <a:pPr marL="285750" indent="-285750">
              <a:buFont typeface="Wingdings" pitchFamily="2" charset="2"/>
              <a:buChar char="ü"/>
            </a:pPr>
            <a:r>
              <a:rPr lang="ar-SA" sz="2400" dirty="0" smtClean="0"/>
              <a:t>لم يكن هناك أساس لتوجهه الطبي .</a:t>
            </a:r>
          </a:p>
          <a:p>
            <a:pPr marL="285750" indent="-285750">
              <a:buFont typeface="Wingdings" pitchFamily="2" charset="2"/>
              <a:buChar char="ü"/>
            </a:pPr>
            <a:r>
              <a:rPr lang="ar-SA" sz="2400" dirty="0" smtClean="0"/>
              <a:t>خلل الدماغ أمر جوهري في حد ذاته ولا يمكن وصفه بالبسيط .</a:t>
            </a:r>
          </a:p>
          <a:p>
            <a:pPr marL="285750" indent="-285750">
              <a:buFont typeface="Wingdings" pitchFamily="2" charset="2"/>
              <a:buChar char="ü"/>
            </a:pPr>
            <a:r>
              <a:rPr lang="ar-SA" sz="2400" dirty="0" smtClean="0"/>
              <a:t>تم تطوير الاختبارات المسحية لقياس تطور المهارات الحركية واللغوية .. الخ ,وحيث ان هذه المهارات هي التي سيتم معالجتها وليس الدماغ . لذلك ليس من المناسب الاستدلال على الخلل الوظيفي الطبي من هذه السلوكيات .</a:t>
            </a:r>
          </a:p>
          <a:p>
            <a:pPr marL="285750" indent="-285750">
              <a:buFont typeface="Wingdings" pitchFamily="2" charset="2"/>
              <a:buChar char="ü"/>
            </a:pPr>
            <a:r>
              <a:rPr lang="ar-SA" sz="2400" dirty="0" smtClean="0"/>
              <a:t>الخلل الوظيفي في الدماغ لا يمكن شفاؤه عن طريق التدريب المباشر للدماغ .</a:t>
            </a:r>
          </a:p>
          <a:p>
            <a:pPr marL="285750" indent="-285750">
              <a:buFont typeface="Wingdings" pitchFamily="2" charset="2"/>
              <a:buChar char="ü"/>
            </a:pPr>
            <a:r>
              <a:rPr lang="ar-SA" sz="2400" dirty="0" smtClean="0"/>
              <a:t>المصطلح غير مرتبط بعملية البرمجة ويؤثر في تشكيل توقعات سلبية غير ضرورية .</a:t>
            </a:r>
          </a:p>
          <a:p>
            <a:pPr marL="285750" indent="-285750">
              <a:buFont typeface="Wingdings" pitchFamily="2" charset="2"/>
              <a:buChar char="ü"/>
            </a:pPr>
            <a:r>
              <a:rPr lang="ar-SA" sz="2400" dirty="0" smtClean="0"/>
              <a:t>كما فقد هذا المصطلح معناه بسبب عدم ملائمته لضم جميع التسميات التي اطلقت على ذوي التحصيل المنخفض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7544" y="980727"/>
            <a:ext cx="7632848" cy="1846659"/>
          </a:xfrm>
          <a:prstGeom prst="rect">
            <a:avLst/>
          </a:prstGeom>
          <a:noFill/>
        </p:spPr>
        <p:txBody>
          <a:bodyPr wrap="square" rtlCol="1">
            <a:spAutoFit/>
          </a:bodyPr>
          <a:lstStyle/>
          <a:p>
            <a:pPr algn="ctr"/>
            <a:r>
              <a:rPr lang="ar-SA" sz="2400" b="1" u="sng" dirty="0" smtClean="0">
                <a:solidFill>
                  <a:srgbClr val="00B050"/>
                </a:solidFill>
              </a:rPr>
              <a:t>الإصابة الدماغية :</a:t>
            </a:r>
          </a:p>
          <a:p>
            <a:pPr algn="ctr"/>
            <a:endParaRPr lang="ar-SA" sz="2400" dirty="0"/>
          </a:p>
          <a:p>
            <a:pPr algn="ctr"/>
            <a:r>
              <a:rPr lang="ar-SA" sz="2400" dirty="0" smtClean="0"/>
              <a:t>لقد </a:t>
            </a:r>
            <a:r>
              <a:rPr lang="ar-SA" sz="2400" dirty="0"/>
              <a:t>افترض أن أكثر الأسباب المؤدية لصعوبات التعلم يعود إلى التلف الدماغي أو العجز الوظيفي البسيط والمكتسب قبل أو خلال أو بعد الولادة.</a:t>
            </a:r>
          </a:p>
          <a:p>
            <a:endParaRPr lang="ar-SA" dirty="0"/>
          </a:p>
        </p:txBody>
      </p:sp>
      <p:graphicFrame>
        <p:nvGraphicFramePr>
          <p:cNvPr id="5" name="رسم تخطيطي 4"/>
          <p:cNvGraphicFramePr/>
          <p:nvPr>
            <p:extLst>
              <p:ext uri="{D42A27DB-BD31-4B8C-83A1-F6EECF244321}">
                <p14:modId xmlns:p14="http://schemas.microsoft.com/office/powerpoint/2010/main" val="2643604407"/>
              </p:ext>
            </p:extLst>
          </p:nvPr>
        </p:nvGraphicFramePr>
        <p:xfrm>
          <a:off x="468941" y="3212976"/>
          <a:ext cx="7500990" cy="2428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11927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6552" y="1052736"/>
            <a:ext cx="8280920" cy="738664"/>
          </a:xfrm>
          <a:prstGeom prst="rect">
            <a:avLst/>
          </a:prstGeom>
          <a:noFill/>
        </p:spPr>
        <p:txBody>
          <a:bodyPr wrap="square" rtlCol="1">
            <a:spAutoFit/>
          </a:bodyPr>
          <a:lstStyle/>
          <a:p>
            <a:endParaRPr lang="ar-SA" sz="2400" u="sng" dirty="0" smtClean="0">
              <a:solidFill>
                <a:srgbClr val="00B050"/>
              </a:solidFill>
            </a:endParaRPr>
          </a:p>
          <a:p>
            <a:endParaRPr lang="ar-SA" dirty="0"/>
          </a:p>
        </p:txBody>
      </p:sp>
      <p:sp>
        <p:nvSpPr>
          <p:cNvPr id="5" name="مستطيل 4"/>
          <p:cNvSpPr/>
          <p:nvPr/>
        </p:nvSpPr>
        <p:spPr>
          <a:xfrm>
            <a:off x="383378" y="1631471"/>
            <a:ext cx="7500990" cy="3571900"/>
          </a:xfrm>
          <a:prstGeom prst="rect">
            <a:avLst/>
          </a:prstGeom>
        </p:spPr>
        <p:style>
          <a:lnRef idx="1">
            <a:schemeClr val="accent5"/>
          </a:lnRef>
          <a:fillRef idx="3">
            <a:schemeClr val="accent5"/>
          </a:fillRef>
          <a:effectRef idx="2">
            <a:schemeClr val="accent5"/>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r>
              <a:rPr lang="ar-SA" sz="2400" b="1" dirty="0"/>
              <a:t>ومن الممكن أن تسبب الإصابة في قشرة الدماغ سلسلة طويلة من الإعاقات في مرحلة النمو المبكرة للطفل, والتي ينتج عنها فيما بعد صعوبات التعلم المدرسي. ومما يجدر ذكره أن الإصابة المخية المكتسبة وصعوبات التعلم لا تعبران بشكل أو لآخر عن نفس المصطلح فالإصابة المخية المكتسبة لا تمثل دائماً سبباً لإعاقة التعلم ومن جانب آخر قد تكون صعوبات التعلم ناتجة عن عوامل أخرى. ومن هنا فإن العلاقة بين مدى الإصابة الدماغية والصعوبات التعليمية اللاحقة ليست متطابقة تماماً.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إطار 3"/>
          <p:cNvSpPr/>
          <p:nvPr/>
        </p:nvSpPr>
        <p:spPr>
          <a:xfrm>
            <a:off x="1259632" y="404664"/>
            <a:ext cx="6215106" cy="92869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r>
              <a:rPr lang="ar-SA" sz="3200" b="1" dirty="0" smtClean="0">
                <a:solidFill>
                  <a:schemeClr val="tx1"/>
                </a:solidFill>
              </a:rPr>
              <a:t>التفاوت في تركيب الدماغ</a:t>
            </a:r>
            <a:endParaRPr lang="ar-SA" sz="3200" b="1" dirty="0">
              <a:solidFill>
                <a:schemeClr val="tx1"/>
              </a:solidFill>
            </a:endParaRPr>
          </a:p>
        </p:txBody>
      </p:sp>
      <p:sp>
        <p:nvSpPr>
          <p:cNvPr id="5" name="مستطيل مستدير الزوايا 4"/>
          <p:cNvSpPr/>
          <p:nvPr/>
        </p:nvSpPr>
        <p:spPr>
          <a:xfrm>
            <a:off x="395536" y="1801109"/>
            <a:ext cx="7572428" cy="328614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defPPr>
              <a:defRPr lang="ar-SA"/>
            </a:defPPr>
            <a:lvl1pPr marL="0" algn="r" defTabSz="914400" rtl="1" eaLnBrk="1" latinLnBrk="0" hangingPunct="1">
              <a:defRPr sz="1800" kern="1200">
                <a:solidFill>
                  <a:schemeClr val="dk1"/>
                </a:solidFill>
                <a:latin typeface="+mn-lt"/>
                <a:ea typeface="+mn-ea"/>
                <a:cs typeface="+mn-cs"/>
              </a:defRPr>
            </a:lvl1pPr>
            <a:lvl2pPr marL="457200" algn="r" defTabSz="914400" rtl="1" eaLnBrk="1" latinLnBrk="0" hangingPunct="1">
              <a:defRPr sz="1800" kern="1200">
                <a:solidFill>
                  <a:schemeClr val="dk1"/>
                </a:solidFill>
                <a:latin typeface="+mn-lt"/>
                <a:ea typeface="+mn-ea"/>
                <a:cs typeface="+mn-cs"/>
              </a:defRPr>
            </a:lvl2pPr>
            <a:lvl3pPr marL="914400" algn="r" defTabSz="914400" rtl="1" eaLnBrk="1" latinLnBrk="0" hangingPunct="1">
              <a:defRPr sz="1800" kern="1200">
                <a:solidFill>
                  <a:schemeClr val="dk1"/>
                </a:solidFill>
                <a:latin typeface="+mn-lt"/>
                <a:ea typeface="+mn-ea"/>
                <a:cs typeface="+mn-cs"/>
              </a:defRPr>
            </a:lvl3pPr>
            <a:lvl4pPr marL="1371600" algn="r" defTabSz="914400" rtl="1" eaLnBrk="1" latinLnBrk="0" hangingPunct="1">
              <a:defRPr sz="1800" kern="1200">
                <a:solidFill>
                  <a:schemeClr val="dk1"/>
                </a:solidFill>
                <a:latin typeface="+mn-lt"/>
                <a:ea typeface="+mn-ea"/>
                <a:cs typeface="+mn-cs"/>
              </a:defRPr>
            </a:lvl4pPr>
            <a:lvl5pPr marL="1828800" algn="r" defTabSz="914400" rtl="1" eaLnBrk="1" latinLnBrk="0" hangingPunct="1">
              <a:defRPr sz="1800" kern="1200">
                <a:solidFill>
                  <a:schemeClr val="dk1"/>
                </a:solidFill>
                <a:latin typeface="+mn-lt"/>
                <a:ea typeface="+mn-ea"/>
                <a:cs typeface="+mn-cs"/>
              </a:defRPr>
            </a:lvl5pPr>
            <a:lvl6pPr marL="2286000" algn="r" defTabSz="914400" rtl="1" eaLnBrk="1" latinLnBrk="0" hangingPunct="1">
              <a:defRPr sz="1800" kern="1200">
                <a:solidFill>
                  <a:schemeClr val="dk1"/>
                </a:solidFill>
                <a:latin typeface="+mn-lt"/>
                <a:ea typeface="+mn-ea"/>
                <a:cs typeface="+mn-cs"/>
              </a:defRPr>
            </a:lvl6pPr>
            <a:lvl7pPr marL="2743200" algn="r" defTabSz="914400" rtl="1" eaLnBrk="1" latinLnBrk="0" hangingPunct="1">
              <a:defRPr sz="1800" kern="1200">
                <a:solidFill>
                  <a:schemeClr val="dk1"/>
                </a:solidFill>
                <a:latin typeface="+mn-lt"/>
                <a:ea typeface="+mn-ea"/>
                <a:cs typeface="+mn-cs"/>
              </a:defRPr>
            </a:lvl7pPr>
            <a:lvl8pPr marL="3200400" algn="r" defTabSz="914400" rtl="1" eaLnBrk="1" latinLnBrk="0" hangingPunct="1">
              <a:defRPr sz="1800" kern="1200">
                <a:solidFill>
                  <a:schemeClr val="dk1"/>
                </a:solidFill>
                <a:latin typeface="+mn-lt"/>
                <a:ea typeface="+mn-ea"/>
                <a:cs typeface="+mn-cs"/>
              </a:defRPr>
            </a:lvl8pPr>
            <a:lvl9pPr marL="3657600" algn="r" defTabSz="914400" rtl="1" eaLnBrk="1" latinLnBrk="0" hangingPunct="1">
              <a:defRPr sz="1800" kern="1200">
                <a:solidFill>
                  <a:schemeClr val="dk1"/>
                </a:solidFill>
                <a:latin typeface="+mn-lt"/>
                <a:ea typeface="+mn-ea"/>
                <a:cs typeface="+mn-cs"/>
              </a:defRPr>
            </a:lvl9pPr>
          </a:lstStyle>
          <a:p>
            <a:pPr algn="ctr"/>
            <a:endParaRPr lang="ar-SA" sz="2400" b="1" dirty="0" smtClean="0"/>
          </a:p>
          <a:p>
            <a:pPr algn="ctr"/>
            <a:r>
              <a:rPr lang="ar-SA" sz="2400" b="1" dirty="0" smtClean="0"/>
              <a:t>يولد </a:t>
            </a:r>
            <a:r>
              <a:rPr lang="ar-SA" sz="2400" b="1" dirty="0"/>
              <a:t>بعض الأطفال بأدمغة غير طبيعية, بسبب اختلال في نمو الغشاء الدماغي, أو في التوصيلات العصبية أو في تقسيم الدماغ في الطور الجيني, وقد يكون الفص الأيمن أو الأيسر من الدماغ غير طبيعي عند بعض الأفراد من ذوي صعوبات التعلم. وفي حالة تلف جانب من جانبي الدماغ فإن الجانب  السليم يتولى مهام ووظائف الجانب الآخر , وهذا ما يطلق عليه التعويض </a:t>
            </a:r>
            <a:r>
              <a:rPr lang="ar-SA" sz="2400" b="1" dirty="0" err="1"/>
              <a:t>و</a:t>
            </a:r>
            <a:r>
              <a:rPr lang="ar-SA" sz="2400" b="1" dirty="0"/>
              <a:t> وقد أثبتت الدراسات أن الوظائف التي تنتقل من الجانب السليم لا تؤدى بنفس الكفاءة كما لو كان موقعها في الدماغ غير المصاب.    </a:t>
            </a:r>
            <a:endParaRPr lang="en-US" sz="2400" dirty="0"/>
          </a:p>
          <a:p>
            <a:pPr algn="ctr"/>
            <a:endParaRPr lang="ar-SA" dirty="0"/>
          </a:p>
        </p:txBody>
      </p:sp>
    </p:spTree>
    <p:extLst>
      <p:ext uri="{BB962C8B-B14F-4D97-AF65-F5344CB8AC3E}">
        <p14:creationId xmlns:p14="http://schemas.microsoft.com/office/powerpoint/2010/main" val="40111927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a:t>العوامل </a:t>
            </a:r>
            <a:r>
              <a:rPr lang="ar-SA" sz="3600" b="1" dirty="0" smtClean="0"/>
              <a:t>الوراثية أو الجينية</a:t>
            </a:r>
            <a:endParaRPr lang="ar-SA" sz="3600" dirty="0"/>
          </a:p>
        </p:txBody>
      </p:sp>
      <p:sp>
        <p:nvSpPr>
          <p:cNvPr id="3" name="مستطيل مستدير الزوايا 2"/>
          <p:cNvSpPr/>
          <p:nvPr/>
        </p:nvSpPr>
        <p:spPr>
          <a:xfrm>
            <a:off x="5286380" y="2285992"/>
            <a:ext cx="2857520" cy="4071966"/>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a:t>وقد أظهرت الدراسات أن ما نسبته 20-35% من صعوبات التعلم تكون موجودة لدى الأخوة وكذلك فإن هذه النسبة ترتفع من 65- 100% في حالة كون الأخوين توأمين. </a:t>
            </a:r>
            <a:endParaRPr lang="ar-SA" sz="2400" dirty="0"/>
          </a:p>
        </p:txBody>
      </p:sp>
      <p:sp>
        <p:nvSpPr>
          <p:cNvPr id="4" name="مستطيل مستدير الزوايا 3"/>
          <p:cNvSpPr/>
          <p:nvPr/>
        </p:nvSpPr>
        <p:spPr>
          <a:xfrm>
            <a:off x="1142976" y="2285992"/>
            <a:ext cx="3071834" cy="414340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a:t>وأجريت دراسة شاملة لعدد من الأسر فقد قاموا بدراسة 276 فرداً لديهم صعوبات في القراءة (</a:t>
            </a:r>
            <a:r>
              <a:rPr lang="en-US" sz="2000" b="1" dirty="0"/>
              <a:t>Dyslexia </a:t>
            </a:r>
            <a:r>
              <a:rPr lang="ar-SA" sz="2000" b="1" dirty="0"/>
              <a:t>) وكذلك أسرهم في السويد وجد بأن نسبة شيوع صعوبات القراءة والكتابة والتهجئة عند الأقارب تقدم دليلاً كافياً على أن مثل هذه الحالات تتواجد في الأسر ويظهر بأنها تخضع لقانون الوراثة.</a:t>
            </a:r>
            <a:endParaRPr lang="ar-SA" sz="2000" dirty="0"/>
          </a:p>
        </p:txBody>
      </p:sp>
    </p:spTree>
    <p:extLst>
      <p:ext uri="{BB962C8B-B14F-4D97-AF65-F5344CB8AC3E}">
        <p14:creationId xmlns:p14="http://schemas.microsoft.com/office/powerpoint/2010/main" val="1321397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968180" y="732026"/>
            <a:ext cx="6357982" cy="1143008"/>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3600" b="1" dirty="0" smtClean="0"/>
              <a:t>الاختلالات الكيماوية</a:t>
            </a:r>
            <a:endParaRPr lang="ar-SA" sz="3600" dirty="0"/>
          </a:p>
        </p:txBody>
      </p:sp>
      <p:sp>
        <p:nvSpPr>
          <p:cNvPr id="3" name="وسيلة شرح مستطيلة مستديرة الزوايا 2"/>
          <p:cNvSpPr/>
          <p:nvPr/>
        </p:nvSpPr>
        <p:spPr>
          <a:xfrm>
            <a:off x="539552" y="2428868"/>
            <a:ext cx="7215238" cy="3143272"/>
          </a:xfrm>
          <a:prstGeom prst="wedgeRoundRectCallout">
            <a:avLst>
              <a:gd name="adj1" fmla="val -38838"/>
              <a:gd name="adj2" fmla="val 77140"/>
              <a:gd name="adj3" fmla="val 16667"/>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400" b="1" dirty="0" smtClean="0"/>
          </a:p>
          <a:p>
            <a:pPr algn="ctr"/>
            <a:r>
              <a:rPr lang="ar-SA" sz="2400" b="1" dirty="0" smtClean="0"/>
              <a:t>قد </a:t>
            </a:r>
            <a:r>
              <a:rPr lang="ar-SA" sz="2400" b="1" dirty="0"/>
              <a:t>ترتبط صعوبات التعلم بقصور التوازن الكيميائي الحيوي في الجسم حيث من المفترض أن جسم الإنسان يحتوي على نسب محددة من العناصر الكيميائية الحيوية التي تحفظ توازن </a:t>
            </a:r>
            <a:r>
              <a:rPr lang="ar-SA" sz="2400" b="1" dirty="0" err="1"/>
              <a:t>و</a:t>
            </a:r>
            <a:r>
              <a:rPr lang="ar-SA" sz="2400" b="1" dirty="0"/>
              <a:t> نشاط الجسم. وأن الزيادة أو النقص في معدل هذه العناصر </a:t>
            </a:r>
            <a:r>
              <a:rPr lang="ar-SA" sz="2400" b="1" dirty="0" smtClean="0"/>
              <a:t>تؤدي إلى إصابة دماغية وتؤثر </a:t>
            </a:r>
            <a:r>
              <a:rPr lang="ar-SA" sz="2400" b="1" dirty="0"/>
              <a:t>على خلايا المخ </a:t>
            </a:r>
            <a:r>
              <a:rPr lang="ar-SA" sz="2400" b="1" dirty="0" smtClean="0"/>
              <a:t>و </a:t>
            </a:r>
            <a:r>
              <a:rPr lang="ar-SA" sz="2400" b="1" dirty="0"/>
              <a:t>يعرف </a:t>
            </a:r>
            <a:r>
              <a:rPr lang="ar-SA" sz="2400" b="1" dirty="0" smtClean="0"/>
              <a:t>ذلك بالخلل </a:t>
            </a:r>
            <a:r>
              <a:rPr lang="ar-SA" sz="2400" b="1" dirty="0"/>
              <a:t>الوظيفي المخي البسيط والذي من أهم مظاهره (الحركة الزائدة) </a:t>
            </a:r>
            <a:r>
              <a:rPr lang="ar-SA" sz="2400" b="1" dirty="0" smtClean="0"/>
              <a:t>(صعوبة الانتباه) مما يؤثر ذلك في تعامل الطفل في المعلومات المطلوبة مما يؤدي إلى تدن في مقدرته على معالجة تلك المعلومات .</a:t>
            </a:r>
            <a:endParaRPr lang="en-US" sz="2400" b="1" dirty="0"/>
          </a:p>
          <a:p>
            <a:pPr algn="ctr"/>
            <a:endParaRPr lang="ar-SA" dirty="0"/>
          </a:p>
        </p:txBody>
      </p:sp>
    </p:spTree>
    <p:extLst>
      <p:ext uri="{BB962C8B-B14F-4D97-AF65-F5344CB8AC3E}">
        <p14:creationId xmlns:p14="http://schemas.microsoft.com/office/powerpoint/2010/main" val="6805511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00102" y="714356"/>
            <a:ext cx="6072230" cy="1214446"/>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600" b="1" dirty="0"/>
              <a:t>العوامل المساهمة في صعوبات التعلم</a:t>
            </a:r>
            <a:endParaRPr lang="ar-SA" sz="3600" dirty="0"/>
          </a:p>
        </p:txBody>
      </p:sp>
      <p:sp>
        <p:nvSpPr>
          <p:cNvPr id="3" name="مستطيل مستدير الزوايا 2"/>
          <p:cNvSpPr/>
          <p:nvPr/>
        </p:nvSpPr>
        <p:spPr>
          <a:xfrm>
            <a:off x="6372200" y="2659278"/>
            <a:ext cx="2000264" cy="3286148"/>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t>العوامل التي ارتبطت وبشكل متكرر من خلال الدراسات والأبحاث بتلك الصعوبات</a:t>
            </a:r>
            <a:endParaRPr lang="ar-SA" sz="2400" dirty="0"/>
          </a:p>
        </p:txBody>
      </p:sp>
      <p:sp>
        <p:nvSpPr>
          <p:cNvPr id="4" name="مستطيل مستدير الزوايا 3"/>
          <p:cNvSpPr/>
          <p:nvPr/>
        </p:nvSpPr>
        <p:spPr>
          <a:xfrm>
            <a:off x="3203848" y="2659278"/>
            <a:ext cx="2714644" cy="3286148"/>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t>لأنها تساهم في ظهور ووضوح صعوبات التعلم ولكن ليست المسئولة عن حدوثها.</a:t>
            </a:r>
            <a:endParaRPr lang="en-US" sz="2400" dirty="0"/>
          </a:p>
          <a:p>
            <a:pPr algn="ctr"/>
            <a:r>
              <a:rPr lang="ar-SA" sz="2400" b="1" dirty="0"/>
              <a:t>بماذا تسمى أيضاً ؟ بالعوامل </a:t>
            </a:r>
            <a:r>
              <a:rPr lang="ar-SA" sz="2400" b="1" dirty="0" err="1"/>
              <a:t>الارتباطية</a:t>
            </a:r>
            <a:r>
              <a:rPr lang="ar-SA" sz="2400" b="1" dirty="0"/>
              <a:t> لأنها ترتبط كثيراً </a:t>
            </a:r>
            <a:r>
              <a:rPr lang="ar-SA" sz="2400" dirty="0"/>
              <a:t>  </a:t>
            </a:r>
            <a:endParaRPr lang="en-US" sz="2400" dirty="0"/>
          </a:p>
          <a:p>
            <a:pPr algn="ctr"/>
            <a:endParaRPr lang="ar-SA" dirty="0"/>
          </a:p>
        </p:txBody>
      </p:sp>
      <p:sp>
        <p:nvSpPr>
          <p:cNvPr id="5" name="مستطيل مستدير الزوايا 4"/>
          <p:cNvSpPr/>
          <p:nvPr/>
        </p:nvSpPr>
        <p:spPr>
          <a:xfrm>
            <a:off x="251520" y="2659278"/>
            <a:ext cx="2500330" cy="3286148"/>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smtClean="0"/>
          </a:p>
          <a:p>
            <a:pPr algn="ctr"/>
            <a:r>
              <a:rPr lang="ar-SA" sz="2400" b="1" dirty="0" smtClean="0"/>
              <a:t>العوامل </a:t>
            </a:r>
            <a:r>
              <a:rPr lang="ar-SA" sz="2400" b="1" dirty="0"/>
              <a:t>قابلة للتحسن بينما الأسباب تعتبر أقل قابلية للعلاج , فبالتالي وجود العامل المساهم لا يعني بالضرورة وجود صعوبات تعلم مترتبة عليه.</a:t>
            </a:r>
            <a:endParaRPr lang="en-US" sz="2400" b="1" dirty="0"/>
          </a:p>
          <a:p>
            <a:pPr algn="ctr"/>
            <a:endParaRPr lang="ar-SA" dirty="0"/>
          </a:p>
        </p:txBody>
      </p:sp>
    </p:spTree>
    <p:extLst>
      <p:ext uri="{BB962C8B-B14F-4D97-AF65-F5344CB8AC3E}">
        <p14:creationId xmlns:p14="http://schemas.microsoft.com/office/powerpoint/2010/main" val="30493266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300102" y="714356"/>
            <a:ext cx="6072230" cy="1214446"/>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600" b="1" dirty="0" smtClean="0"/>
              <a:t>الموقف التعليمي والبيئة التعليمية</a:t>
            </a:r>
            <a:endParaRPr lang="ar-SA" sz="3600" dirty="0"/>
          </a:p>
        </p:txBody>
      </p:sp>
      <p:sp>
        <p:nvSpPr>
          <p:cNvPr id="5" name="مستطيل مستدير الزوايا 4"/>
          <p:cNvSpPr/>
          <p:nvPr/>
        </p:nvSpPr>
        <p:spPr>
          <a:xfrm>
            <a:off x="6375311" y="2866046"/>
            <a:ext cx="2000264" cy="3286148"/>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t>من غير الممكن إغفال دور الموقف والبيئة التعليمية في زيادة إمكانية حدوث صعوبات التعلم أو في المساعدة على التغلب عليها.</a:t>
            </a:r>
            <a:endParaRPr lang="ar-SA" sz="2400" dirty="0"/>
          </a:p>
        </p:txBody>
      </p:sp>
      <p:sp>
        <p:nvSpPr>
          <p:cNvPr id="6" name="مستطيل مستدير الزوايا 5"/>
          <p:cNvSpPr/>
          <p:nvPr/>
        </p:nvSpPr>
        <p:spPr>
          <a:xfrm>
            <a:off x="3203848" y="2672916"/>
            <a:ext cx="2952328" cy="3672408"/>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t>إذا توفرت الرعاية الابوية والتعليم </a:t>
            </a:r>
            <a:r>
              <a:rPr lang="ar-SA" sz="2400" dirty="0" err="1" smtClean="0"/>
              <a:t>المناسب،فإن</a:t>
            </a:r>
            <a:r>
              <a:rPr lang="ar-SA" sz="2400" dirty="0" smtClean="0"/>
              <a:t> صعوبات التعلم لا تمثل عائقاً أمام التقدم الاكاديمي والاجتماعي وعلى النقيض في حين ضعف الرعاية والتعليم المناسب قد يضاعفان المشاكل التعليمية </a:t>
            </a:r>
            <a:endParaRPr lang="ar-SA" sz="2400" dirty="0"/>
          </a:p>
        </p:txBody>
      </p:sp>
      <p:sp>
        <p:nvSpPr>
          <p:cNvPr id="7" name="مستطيل مستدير الزوايا 6"/>
          <p:cNvSpPr/>
          <p:nvPr/>
        </p:nvSpPr>
        <p:spPr>
          <a:xfrm>
            <a:off x="179512" y="2276872"/>
            <a:ext cx="2915816" cy="4464496"/>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smtClean="0"/>
          </a:p>
          <a:p>
            <a:pPr algn="ctr"/>
            <a:r>
              <a:rPr lang="ar-SA" sz="2400" dirty="0" smtClean="0"/>
              <a:t>عند تقييم العوامل المؤدية لصعوبات التعلم ينبغي أن نولي كلاً من المتعلم والموقف التعليمي والبيئة التعليمية اهتماماً متوازناً فكلما زاد فهمنا لجوانب الضعف والقوة لدى الطلبة ومناهجهم ومدارسهم كلما كان التدخل العلاجي أكثر فاعلية</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إطار 3"/>
          <p:cNvSpPr/>
          <p:nvPr/>
        </p:nvSpPr>
        <p:spPr>
          <a:xfrm>
            <a:off x="1259632" y="404664"/>
            <a:ext cx="6215106" cy="92869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r>
              <a:rPr lang="ar-SA" sz="3200" b="1" dirty="0" smtClean="0">
                <a:solidFill>
                  <a:schemeClr val="tx1"/>
                </a:solidFill>
              </a:rPr>
              <a:t>العوامل المتعلقة بالموقف التعليمي </a:t>
            </a:r>
            <a:endParaRPr lang="ar-SA" sz="3200" b="1" dirty="0">
              <a:solidFill>
                <a:schemeClr val="tx1"/>
              </a:solidFill>
            </a:endParaRPr>
          </a:p>
        </p:txBody>
      </p:sp>
      <p:sp>
        <p:nvSpPr>
          <p:cNvPr id="5" name="مستطيل مستدير الزوايا 4"/>
          <p:cNvSpPr/>
          <p:nvPr/>
        </p:nvSpPr>
        <p:spPr>
          <a:xfrm>
            <a:off x="395536" y="1801109"/>
            <a:ext cx="7572428" cy="328614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defPPr>
              <a:defRPr lang="ar-SA"/>
            </a:defPPr>
            <a:lvl1pPr marL="0" algn="r" defTabSz="914400" rtl="1" eaLnBrk="1" latinLnBrk="0" hangingPunct="1">
              <a:defRPr sz="1800" kern="1200">
                <a:solidFill>
                  <a:schemeClr val="dk1"/>
                </a:solidFill>
                <a:latin typeface="+mn-lt"/>
                <a:ea typeface="+mn-ea"/>
                <a:cs typeface="+mn-cs"/>
              </a:defRPr>
            </a:lvl1pPr>
            <a:lvl2pPr marL="457200" algn="r" defTabSz="914400" rtl="1" eaLnBrk="1" latinLnBrk="0" hangingPunct="1">
              <a:defRPr sz="1800" kern="1200">
                <a:solidFill>
                  <a:schemeClr val="dk1"/>
                </a:solidFill>
                <a:latin typeface="+mn-lt"/>
                <a:ea typeface="+mn-ea"/>
                <a:cs typeface="+mn-cs"/>
              </a:defRPr>
            </a:lvl2pPr>
            <a:lvl3pPr marL="914400" algn="r" defTabSz="914400" rtl="1" eaLnBrk="1" latinLnBrk="0" hangingPunct="1">
              <a:defRPr sz="1800" kern="1200">
                <a:solidFill>
                  <a:schemeClr val="dk1"/>
                </a:solidFill>
                <a:latin typeface="+mn-lt"/>
                <a:ea typeface="+mn-ea"/>
                <a:cs typeface="+mn-cs"/>
              </a:defRPr>
            </a:lvl3pPr>
            <a:lvl4pPr marL="1371600" algn="r" defTabSz="914400" rtl="1" eaLnBrk="1" latinLnBrk="0" hangingPunct="1">
              <a:defRPr sz="1800" kern="1200">
                <a:solidFill>
                  <a:schemeClr val="dk1"/>
                </a:solidFill>
                <a:latin typeface="+mn-lt"/>
                <a:ea typeface="+mn-ea"/>
                <a:cs typeface="+mn-cs"/>
              </a:defRPr>
            </a:lvl4pPr>
            <a:lvl5pPr marL="1828800" algn="r" defTabSz="914400" rtl="1" eaLnBrk="1" latinLnBrk="0" hangingPunct="1">
              <a:defRPr sz="1800" kern="1200">
                <a:solidFill>
                  <a:schemeClr val="dk1"/>
                </a:solidFill>
                <a:latin typeface="+mn-lt"/>
                <a:ea typeface="+mn-ea"/>
                <a:cs typeface="+mn-cs"/>
              </a:defRPr>
            </a:lvl5pPr>
            <a:lvl6pPr marL="2286000" algn="r" defTabSz="914400" rtl="1" eaLnBrk="1" latinLnBrk="0" hangingPunct="1">
              <a:defRPr sz="1800" kern="1200">
                <a:solidFill>
                  <a:schemeClr val="dk1"/>
                </a:solidFill>
                <a:latin typeface="+mn-lt"/>
                <a:ea typeface="+mn-ea"/>
                <a:cs typeface="+mn-cs"/>
              </a:defRPr>
            </a:lvl6pPr>
            <a:lvl7pPr marL="2743200" algn="r" defTabSz="914400" rtl="1" eaLnBrk="1" latinLnBrk="0" hangingPunct="1">
              <a:defRPr sz="1800" kern="1200">
                <a:solidFill>
                  <a:schemeClr val="dk1"/>
                </a:solidFill>
                <a:latin typeface="+mn-lt"/>
                <a:ea typeface="+mn-ea"/>
                <a:cs typeface="+mn-cs"/>
              </a:defRPr>
            </a:lvl7pPr>
            <a:lvl8pPr marL="3200400" algn="r" defTabSz="914400" rtl="1" eaLnBrk="1" latinLnBrk="0" hangingPunct="1">
              <a:defRPr sz="1800" kern="1200">
                <a:solidFill>
                  <a:schemeClr val="dk1"/>
                </a:solidFill>
                <a:latin typeface="+mn-lt"/>
                <a:ea typeface="+mn-ea"/>
                <a:cs typeface="+mn-cs"/>
              </a:defRPr>
            </a:lvl8pPr>
            <a:lvl9pPr marL="3657600" algn="r" defTabSz="914400" rtl="1" eaLnBrk="1" latinLnBrk="0" hangingPunct="1">
              <a:defRPr sz="1800" kern="1200">
                <a:solidFill>
                  <a:schemeClr val="dk1"/>
                </a:solidFill>
                <a:latin typeface="+mn-lt"/>
                <a:ea typeface="+mn-ea"/>
                <a:cs typeface="+mn-cs"/>
              </a:defRPr>
            </a:lvl9pPr>
          </a:lstStyle>
          <a:p>
            <a:pPr marL="342900" indent="-342900">
              <a:buFont typeface="Arial" pitchFamily="34" charset="0"/>
              <a:buChar char="•"/>
            </a:pPr>
            <a:endParaRPr lang="ar-SA" sz="2400" b="1" dirty="0" smtClean="0"/>
          </a:p>
          <a:p>
            <a:pPr marL="342900" indent="-342900">
              <a:buFont typeface="Arial" pitchFamily="34" charset="0"/>
              <a:buChar char="•"/>
            </a:pPr>
            <a:r>
              <a:rPr lang="ar-SA" sz="2400" b="1" dirty="0" smtClean="0"/>
              <a:t>المواقف التعليمية التي تيسر النمو التعليمي هي تلك التي تركز وتعتمد على مواطن القوة وتعالج مواطن الضعف.</a:t>
            </a:r>
          </a:p>
          <a:p>
            <a:pPr marL="342900" indent="-342900">
              <a:buFont typeface="Arial" pitchFamily="34" charset="0"/>
              <a:buChar char="•"/>
            </a:pPr>
            <a:r>
              <a:rPr lang="ar-SA" sz="2400" b="1" dirty="0" smtClean="0"/>
              <a:t>الاتجاه المعتمد على الموقف التعليمي لدوى ذوي ص ت يؤكد على مدى ملائمة الاعمال المدرسية لقدرات الطالب وأساليبهم التعليمية.</a:t>
            </a:r>
          </a:p>
          <a:p>
            <a:pPr marL="342900" indent="-342900">
              <a:buFont typeface="Arial" pitchFamily="34" charset="0"/>
              <a:buChar char="•"/>
            </a:pPr>
            <a:r>
              <a:rPr lang="ar-SA" sz="2400" b="1" dirty="0" smtClean="0"/>
              <a:t>معلمين صعوبات التعلم يؤكدون على ضرورة تعديل المنهج ليكون أكثر توافق مع الطلاب .</a:t>
            </a:r>
          </a:p>
          <a:p>
            <a:pPr marL="342900" indent="-342900">
              <a:buFont typeface="Arial" pitchFamily="34" charset="0"/>
              <a:buChar char="•"/>
            </a:pPr>
            <a:r>
              <a:rPr lang="ar-SA" sz="2400" b="1" dirty="0" smtClean="0"/>
              <a:t>كما ينادي البعض لتعديل اساليب التدريس .  </a:t>
            </a:r>
            <a:endParaRPr lang="en-US" sz="2400" dirty="0"/>
          </a:p>
          <a:p>
            <a:pPr algn="ctr"/>
            <a:endParaRPr lang="ar-SA" dirty="0"/>
          </a:p>
        </p:txBody>
      </p:sp>
    </p:spTree>
    <p:extLst>
      <p:ext uri="{BB962C8B-B14F-4D97-AF65-F5344CB8AC3E}">
        <p14:creationId xmlns:p14="http://schemas.microsoft.com/office/powerpoint/2010/main" val="24256570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83378" y="1916832"/>
            <a:ext cx="7500990" cy="4104456"/>
          </a:xfrm>
          <a:prstGeom prst="rect">
            <a:avLst/>
          </a:prstGeom>
        </p:spPr>
        <p:style>
          <a:lnRef idx="1">
            <a:schemeClr val="accent5"/>
          </a:lnRef>
          <a:fillRef idx="3">
            <a:schemeClr val="accent5"/>
          </a:fillRef>
          <a:effectRef idx="2">
            <a:schemeClr val="accent5"/>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342900" indent="-342900">
              <a:buFont typeface="Arial" pitchFamily="34" charset="0"/>
              <a:buChar char="•"/>
            </a:pPr>
            <a:r>
              <a:rPr lang="ar-SA" sz="2400" b="1" dirty="0" smtClean="0"/>
              <a:t>تعكس صعوبات التعلم نضجاً بطيئاً للعمليات الادراكية والحركية واللغوية المتعلقة بالانتباه .</a:t>
            </a:r>
          </a:p>
          <a:p>
            <a:endParaRPr lang="ar-SA" sz="2400" b="1" dirty="0" smtClean="0"/>
          </a:p>
          <a:p>
            <a:pPr marL="342900" indent="-342900">
              <a:buFont typeface="Arial" pitchFamily="34" charset="0"/>
              <a:buChar char="•"/>
            </a:pPr>
            <a:r>
              <a:rPr lang="ar-SA" sz="2400" b="1" dirty="0" smtClean="0"/>
              <a:t>بعض الطلاب لديهم مهارات طبيعية وأخرى متأخرة ويعزى ذلك إلى </a:t>
            </a:r>
            <a:r>
              <a:rPr lang="ar-SA" sz="2400" b="1" dirty="0" err="1" smtClean="0"/>
              <a:t>تاخر</a:t>
            </a:r>
            <a:r>
              <a:rPr lang="ar-SA" sz="2400" b="1" dirty="0" smtClean="0"/>
              <a:t> مرحلة النضج في الوصلات العصبية لبعض أجزاء الدماغ والذي يكون نتيجة لاستعداد وراثي أو </a:t>
            </a:r>
            <a:r>
              <a:rPr lang="ar-SA" sz="2400" b="1" dirty="0" err="1" smtClean="0"/>
              <a:t>لاصابة</a:t>
            </a:r>
            <a:r>
              <a:rPr lang="ar-SA" sz="2400" b="1" dirty="0" smtClean="0"/>
              <a:t> دماغية او لاختلال كيمائي للخلايا العصبية .يُفسر نمو الاطفال ص ت على انه يكمن في تسلسل النمو حيث يتعلمون ويتصرفون على نحو مخالف لما هو طبيعي في أي مرحلة من مراحل النمو.</a:t>
            </a:r>
          </a:p>
        </p:txBody>
      </p:sp>
      <p:sp>
        <p:nvSpPr>
          <p:cNvPr id="5" name="إطار 4"/>
          <p:cNvSpPr/>
          <p:nvPr/>
        </p:nvSpPr>
        <p:spPr>
          <a:xfrm>
            <a:off x="1259632" y="404664"/>
            <a:ext cx="6215106" cy="92869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r>
              <a:rPr lang="ar-SA" sz="3200" b="1" dirty="0" smtClean="0">
                <a:solidFill>
                  <a:schemeClr val="tx1"/>
                </a:solidFill>
              </a:rPr>
              <a:t>تأخر النضج</a:t>
            </a:r>
            <a:endParaRPr lang="ar-SA" sz="3200" b="1" dirty="0">
              <a:solidFill>
                <a:schemeClr val="tx1"/>
              </a:solidFill>
            </a:endParaRPr>
          </a:p>
        </p:txBody>
      </p:sp>
    </p:spTree>
    <p:extLst>
      <p:ext uri="{BB962C8B-B14F-4D97-AF65-F5344CB8AC3E}">
        <p14:creationId xmlns:p14="http://schemas.microsoft.com/office/powerpoint/2010/main" val="401119272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95536" y="1196752"/>
            <a:ext cx="7500990" cy="3888432"/>
          </a:xfrm>
          <a:prstGeom prst="rect">
            <a:avLst/>
          </a:prstGeom>
        </p:spPr>
        <p:style>
          <a:lnRef idx="1">
            <a:schemeClr val="accent5"/>
          </a:lnRef>
          <a:fillRef idx="3">
            <a:schemeClr val="accent5"/>
          </a:fillRef>
          <a:effectRef idx="2">
            <a:schemeClr val="accent5"/>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342900" indent="-342900">
              <a:buFont typeface="Arial" pitchFamily="34" charset="0"/>
              <a:buChar char="•"/>
            </a:pPr>
            <a:r>
              <a:rPr lang="ar-SA" sz="2400" b="1" dirty="0" smtClean="0"/>
              <a:t>المنهج المدرسي ليس </a:t>
            </a:r>
            <a:r>
              <a:rPr lang="ar-SA" sz="2400" b="1" dirty="0" err="1" smtClean="0"/>
              <a:t>مهيئاً</a:t>
            </a:r>
            <a:r>
              <a:rPr lang="ar-SA" sz="2400" b="1" dirty="0" smtClean="0"/>
              <a:t> لمستوى استعداد طلاب ص ت لذلك هم معرضون للفشل .</a:t>
            </a:r>
          </a:p>
          <a:p>
            <a:pPr marL="342900" indent="-342900">
              <a:buFont typeface="Arial" pitchFamily="34" charset="0"/>
              <a:buChar char="•"/>
            </a:pPr>
            <a:r>
              <a:rPr lang="ar-SA" sz="2400" b="1" dirty="0" smtClean="0"/>
              <a:t>يحذر الاختصاصيون من التعليم المبكر أو الزائد عن الحد الطبيعي بالنسبة لمستوى استعداد الطالب .</a:t>
            </a:r>
          </a:p>
          <a:p>
            <a:pPr marL="342900" indent="-342900">
              <a:buFont typeface="Arial" pitchFamily="34" charset="0"/>
              <a:buChar char="•"/>
            </a:pPr>
            <a:r>
              <a:rPr lang="ar-SA" sz="2400" b="1" dirty="0" smtClean="0"/>
              <a:t>على الرغم من التأكيد على اهمية الاستعداد لدى الطالب الا ان بعض الاختصاصين لا ينتظرون اكتمال النمو ويحثون على التدخل العلاجي السريع.</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836712"/>
            <a:ext cx="7209168" cy="6370975"/>
          </a:xfrm>
          <a:prstGeom prst="rect">
            <a:avLst/>
          </a:prstGeom>
          <a:noFill/>
        </p:spPr>
        <p:txBody>
          <a:bodyPr wrap="square" rtlCol="1">
            <a:spAutoFit/>
          </a:bodyPr>
          <a:lstStyle/>
          <a:p>
            <a:pPr algn="ctr"/>
            <a:r>
              <a:rPr lang="ar-SA" sz="2400" b="1" dirty="0" smtClean="0">
                <a:solidFill>
                  <a:srgbClr val="00B050"/>
                </a:solidFill>
              </a:rPr>
              <a:t>الإصابة الدماغية </a:t>
            </a:r>
          </a:p>
          <a:p>
            <a:pPr marL="342900" indent="-342900">
              <a:buFont typeface="Wingdings" pitchFamily="2" charset="2"/>
              <a:buChar char="ü"/>
            </a:pPr>
            <a:r>
              <a:rPr lang="ar-SA" sz="2400" dirty="0" smtClean="0"/>
              <a:t>عرف </a:t>
            </a:r>
            <a:r>
              <a:rPr lang="ar-SA" sz="2400" dirty="0" err="1" smtClean="0"/>
              <a:t>ستراوس</a:t>
            </a:r>
            <a:r>
              <a:rPr lang="ar-SA" sz="2400" dirty="0" smtClean="0"/>
              <a:t> الطفل الذي يعاني من إصابة دماغية </a:t>
            </a:r>
            <a:r>
              <a:rPr lang="ar-SA" sz="2400" dirty="0" err="1" smtClean="0"/>
              <a:t>بإنه</a:t>
            </a:r>
            <a:r>
              <a:rPr lang="ar-SA" sz="2400" dirty="0" smtClean="0"/>
              <a:t> ( ذلك الطفل الذي تعرض لإصابة أو التهاب في المخ قبل أو اثناء أو بعد الولادة مما قد يؤدي إلى عجز في النظام العصبي الحركي....) . </a:t>
            </a:r>
          </a:p>
          <a:p>
            <a:pPr marL="342900" indent="-342900">
              <a:buFont typeface="Wingdings" pitchFamily="2" charset="2"/>
              <a:buChar char="ü"/>
            </a:pPr>
            <a:r>
              <a:rPr lang="ar-SA" sz="2400" dirty="0" err="1" smtClean="0"/>
              <a:t>كروكشانك</a:t>
            </a:r>
            <a:r>
              <a:rPr lang="ar-SA" sz="2400" dirty="0" smtClean="0"/>
              <a:t> في الستينات وسع دراسة الأطفال ذوي الاصابة الدماغية لتشمل أولئك الذين يتمتعون بقدرات عقلية عادية وفوق </a:t>
            </a:r>
            <a:r>
              <a:rPr lang="ar-SA" sz="2400" dirty="0" err="1" smtClean="0"/>
              <a:t>المتوسط,ووصف</a:t>
            </a:r>
            <a:r>
              <a:rPr lang="ar-SA" sz="2400" dirty="0" smtClean="0"/>
              <a:t> إصابة الدماغ </a:t>
            </a:r>
            <a:r>
              <a:rPr lang="ar-SA" sz="2400" dirty="0" err="1" smtClean="0"/>
              <a:t>بإنها</a:t>
            </a:r>
            <a:r>
              <a:rPr lang="ar-SA" sz="2400" dirty="0" smtClean="0"/>
              <a:t> خلل في وظيفة الإدراك بحيث يواجه الطفل مشكلة في الانتباه للمعلومات وفي تنظيمها وتخزينها وإعادتها .</a:t>
            </a:r>
          </a:p>
          <a:p>
            <a:r>
              <a:rPr lang="ar-SA" sz="2400" dirty="0" smtClean="0">
                <a:solidFill>
                  <a:srgbClr val="FF0000"/>
                </a:solidFill>
              </a:rPr>
              <a:t>الانتقادات الموجهة لمصطلح إصابة الدماغ :</a:t>
            </a:r>
          </a:p>
          <a:p>
            <a:pPr marL="342900" indent="-342900">
              <a:buFont typeface="Wingdings" pitchFamily="2" charset="2"/>
              <a:buChar char="ü"/>
            </a:pPr>
            <a:r>
              <a:rPr lang="ar-SA" sz="2400" dirty="0" smtClean="0"/>
              <a:t>يشير الى ان حالة الطفل </a:t>
            </a:r>
            <a:r>
              <a:rPr lang="ar-SA" sz="2400" dirty="0" err="1" smtClean="0"/>
              <a:t>ميئوس</a:t>
            </a:r>
            <a:r>
              <a:rPr lang="ar-SA" sz="2400" dirty="0" smtClean="0"/>
              <a:t> منها .</a:t>
            </a:r>
          </a:p>
          <a:p>
            <a:pPr marL="342900" indent="-342900">
              <a:buFont typeface="Wingdings" pitchFamily="2" charset="2"/>
              <a:buChar char="ü"/>
            </a:pPr>
            <a:r>
              <a:rPr lang="ar-SA" sz="2400" dirty="0" smtClean="0"/>
              <a:t>مصطلح شامل يضم كثيراً من الافراد ذوي الاصابات الدماغية.</a:t>
            </a:r>
          </a:p>
          <a:p>
            <a:pPr marL="342900" indent="-342900">
              <a:buFont typeface="Wingdings" pitchFamily="2" charset="2"/>
              <a:buChar char="ü"/>
            </a:pPr>
            <a:r>
              <a:rPr lang="ar-SA" sz="2400" dirty="0" smtClean="0"/>
              <a:t>معرفة حجم الاصابة لا تساعد المدرس في تحديد طريقة العلاج.</a:t>
            </a:r>
            <a:br>
              <a:rPr lang="ar-SA" sz="2400" dirty="0" smtClean="0"/>
            </a:br>
            <a:r>
              <a:rPr lang="ar-SA" sz="2400" dirty="0" smtClean="0"/>
              <a:t>يستخدم المصطلح غالباً عندما </a:t>
            </a:r>
            <a:r>
              <a:rPr lang="ar-SA" sz="2400" dirty="0" err="1" smtClean="0"/>
              <a:t>لايتم</a:t>
            </a:r>
            <a:r>
              <a:rPr lang="ar-SA" sz="2400" dirty="0" smtClean="0"/>
              <a:t> التحقق من التسمية .</a:t>
            </a:r>
          </a:p>
          <a:p>
            <a:pPr marL="342900" indent="-342900">
              <a:buFont typeface="Wingdings" pitchFamily="2" charset="2"/>
              <a:buChar char="ü"/>
            </a:pPr>
            <a:r>
              <a:rPr lang="ar-SA" sz="2400" dirty="0" smtClean="0"/>
              <a:t>في حال تم اثبات اصابة في الدماغ فإن القدرة الحقيقة هي التي تحتاج لوصف وليست الاسباب حيث أن القدرة هي التي توجه البرمجة .</a:t>
            </a:r>
          </a:p>
          <a:p>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ترفيع الطلبة</a:t>
            </a:r>
            <a:endParaRPr lang="ar-SA" sz="3600" dirty="0"/>
          </a:p>
        </p:txBody>
      </p:sp>
      <p:sp>
        <p:nvSpPr>
          <p:cNvPr id="3" name="مستطيل مستدير الزوايا 2"/>
          <p:cNvSpPr/>
          <p:nvPr/>
        </p:nvSpPr>
        <p:spPr>
          <a:xfrm>
            <a:off x="5286380" y="2132856"/>
            <a:ext cx="2857520" cy="4225102"/>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marL="342900" indent="-342900">
              <a:buFont typeface="Arial" pitchFamily="34" charset="0"/>
              <a:buChar char="•"/>
            </a:pPr>
            <a:r>
              <a:rPr lang="ar-SA" sz="2000" dirty="0" smtClean="0"/>
              <a:t>يؤكد الاختصاصين ان الاتجاه نحو تحديد منهج ثابت وترفيع الطلبة تلقائياً من صف إلى اخر يزيد من اضطرابات التعلم لديهم</a:t>
            </a:r>
          </a:p>
          <a:p>
            <a:pPr marL="342900" indent="-342900">
              <a:buFont typeface="Arial" pitchFamily="34" charset="0"/>
              <a:buChar char="•"/>
            </a:pPr>
            <a:r>
              <a:rPr lang="ar-SA" sz="2000" dirty="0" smtClean="0"/>
              <a:t>ترسيب الطلبة يمكن ان يكون مفيداً في الصفوف الاولى .</a:t>
            </a:r>
          </a:p>
          <a:p>
            <a:pPr marL="342900" indent="-342900">
              <a:buFont typeface="Arial" pitchFamily="34" charset="0"/>
              <a:buChar char="•"/>
            </a:pPr>
            <a:r>
              <a:rPr lang="ar-SA" sz="2000" dirty="0" smtClean="0"/>
              <a:t>ترسيب الطالب فائدته محدودة بعد الصف السادس.</a:t>
            </a:r>
            <a:endParaRPr lang="ar-SA" sz="2000" dirty="0"/>
          </a:p>
        </p:txBody>
      </p:sp>
      <p:sp>
        <p:nvSpPr>
          <p:cNvPr id="4" name="مستطيل مستدير الزوايا 3"/>
          <p:cNvSpPr/>
          <p:nvPr/>
        </p:nvSpPr>
        <p:spPr>
          <a:xfrm>
            <a:off x="1142976" y="2132856"/>
            <a:ext cx="3071834" cy="429654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marL="342900" indent="-342900">
              <a:buFont typeface="Arial" pitchFamily="34" charset="0"/>
              <a:buChar char="•"/>
            </a:pPr>
            <a:r>
              <a:rPr lang="ar-SA" sz="2000" dirty="0" smtClean="0"/>
              <a:t>العديد من الاطفال يحتاجون إلى مزيد من الوقت لاستيعاب المنهج قبل ان يرفعوا الى المستوى التالي .</a:t>
            </a:r>
          </a:p>
          <a:p>
            <a:pPr marL="342900" indent="-342900">
              <a:buFont typeface="Arial" pitchFamily="34" charset="0"/>
              <a:buChar char="•"/>
            </a:pPr>
            <a:r>
              <a:rPr lang="ar-SA" sz="2000" dirty="0" smtClean="0"/>
              <a:t>ينبغي أن يقدم لهم تعليم خاص .</a:t>
            </a:r>
          </a:p>
          <a:p>
            <a:pPr marL="342900" indent="-342900">
              <a:buFont typeface="Arial" pitchFamily="34" charset="0"/>
              <a:buChar char="•"/>
            </a:pPr>
            <a:r>
              <a:rPr lang="ar-SA" sz="2000" dirty="0" smtClean="0"/>
              <a:t>يجب على المدارس القيام </a:t>
            </a:r>
            <a:r>
              <a:rPr lang="ar-SA" sz="2000" dirty="0" err="1" smtClean="0"/>
              <a:t>باجراءات</a:t>
            </a:r>
            <a:r>
              <a:rPr lang="ar-SA" sz="2000" dirty="0" smtClean="0"/>
              <a:t> تنظيمية تحافظ على معايير الانتقال المطلوبة وتسمح للطلاب بالتعلم كلاً على حسب سرعته.</a:t>
            </a:r>
            <a:endParaRPr lang="ar-SA" sz="2000" dirty="0"/>
          </a:p>
        </p:txBody>
      </p:sp>
    </p:spTree>
    <p:extLst>
      <p:ext uri="{BB962C8B-B14F-4D97-AF65-F5344CB8AC3E}">
        <p14:creationId xmlns:p14="http://schemas.microsoft.com/office/powerpoint/2010/main" val="2268079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968180" y="732026"/>
            <a:ext cx="6357982" cy="1143008"/>
          </a:xfrm>
          <a:prstGeom prst="roundRec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3600" b="1" dirty="0" smtClean="0"/>
              <a:t>الأساليب المعرفية</a:t>
            </a:r>
            <a:endParaRPr lang="ar-SA" sz="3600" dirty="0"/>
          </a:p>
        </p:txBody>
      </p:sp>
      <p:sp>
        <p:nvSpPr>
          <p:cNvPr id="3" name="وسيلة شرح مستطيلة مستديرة الزوايا 2"/>
          <p:cNvSpPr/>
          <p:nvPr/>
        </p:nvSpPr>
        <p:spPr>
          <a:xfrm>
            <a:off x="539552" y="2428868"/>
            <a:ext cx="7215238" cy="3143272"/>
          </a:xfrm>
          <a:prstGeom prst="wedgeRoundRectCallout">
            <a:avLst>
              <a:gd name="adj1" fmla="val -38838"/>
              <a:gd name="adj2" fmla="val 77140"/>
              <a:gd name="adj3" fmla="val 16667"/>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400" b="1" dirty="0" smtClean="0"/>
          </a:p>
          <a:p>
            <a:pPr marL="342900" indent="-342900">
              <a:buFont typeface="Arial" pitchFamily="34" charset="0"/>
              <a:buChar char="•"/>
            </a:pPr>
            <a:r>
              <a:rPr lang="ar-SA" sz="2400" dirty="0" smtClean="0"/>
              <a:t>الاساليب المعرفية عادة ما تكون مستقرة نسبياً لدى الافراد , وتتأثر بالطبيعة الشخصية والإصابة الدماغية والوراثة .</a:t>
            </a:r>
          </a:p>
          <a:p>
            <a:pPr marL="342900" indent="-342900">
              <a:buFont typeface="Arial" pitchFamily="34" charset="0"/>
              <a:buChar char="•"/>
            </a:pPr>
            <a:r>
              <a:rPr lang="ar-SA" sz="2400" dirty="0" smtClean="0"/>
              <a:t>لكل فرد طريقته الخاصة أو اسلوبه المعرفي المحبب في التفاعل مع البيئة المحيطة .</a:t>
            </a:r>
          </a:p>
          <a:p>
            <a:pPr marL="342900" indent="-342900">
              <a:buFont typeface="Arial" pitchFamily="34" charset="0"/>
              <a:buChar char="•"/>
            </a:pPr>
            <a:r>
              <a:rPr lang="ar-SA" sz="2400" dirty="0" smtClean="0"/>
              <a:t>يعتقد اخصائيين الأسلوب المعرفي أن القدرة التعليمية الأساسية للطلبة ذوي صعوبات التعلم تكون سليمة غير أن اسلوبهم لا يكون ملائماً لمتطلبات الفصل مما يؤثر على مستوى تحصيلهم.</a:t>
            </a:r>
          </a:p>
          <a:p>
            <a:pPr algn="ctr"/>
            <a:endParaRPr lang="ar-SA" dirty="0"/>
          </a:p>
        </p:txBody>
      </p:sp>
    </p:spTree>
    <p:extLst>
      <p:ext uri="{BB962C8B-B14F-4D97-AF65-F5344CB8AC3E}">
        <p14:creationId xmlns:p14="http://schemas.microsoft.com/office/powerpoint/2010/main" val="235023992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857356" y="357166"/>
            <a:ext cx="5214974" cy="1071570"/>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3600" b="1" dirty="0" smtClean="0"/>
              <a:t>العوامل المتعلقة بالبيئة التعليمية </a:t>
            </a:r>
            <a:endParaRPr lang="ar-SA" sz="3600" dirty="0"/>
          </a:p>
        </p:txBody>
      </p:sp>
      <p:sp>
        <p:nvSpPr>
          <p:cNvPr id="3" name="إطار 2"/>
          <p:cNvSpPr/>
          <p:nvPr/>
        </p:nvSpPr>
        <p:spPr>
          <a:xfrm>
            <a:off x="0" y="1928802"/>
            <a:ext cx="8643998" cy="3516422"/>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4" name="مستطيل 3"/>
          <p:cNvSpPr/>
          <p:nvPr/>
        </p:nvSpPr>
        <p:spPr>
          <a:xfrm>
            <a:off x="678661" y="2786058"/>
            <a:ext cx="7286676" cy="2308324"/>
          </a:xfrm>
          <a:prstGeom prst="rect">
            <a:avLst/>
          </a:prstGeom>
        </p:spPr>
        <p:txBody>
          <a:bodyPr wrap="square">
            <a:spAutoFit/>
          </a:bodyPr>
          <a:lstStyle/>
          <a:p>
            <a:pPr marL="342900" indent="-342900">
              <a:buFont typeface="Wingdings" pitchFamily="2" charset="2"/>
              <a:buChar char="ü"/>
            </a:pPr>
            <a:r>
              <a:rPr lang="ar-SA" sz="2000" b="1" dirty="0" smtClean="0"/>
              <a:t>نقص التغذية والاستثارة .</a:t>
            </a:r>
          </a:p>
          <a:p>
            <a:pPr marL="342900" indent="-342900">
              <a:buFont typeface="Wingdings" pitchFamily="2" charset="2"/>
              <a:buChar char="ü"/>
            </a:pPr>
            <a:r>
              <a:rPr lang="ar-SA" sz="2000" b="1" dirty="0" smtClean="0"/>
              <a:t>التعارض بين الخلفية اللغوية والثقافية وتوقعات المدرسة .</a:t>
            </a:r>
          </a:p>
          <a:p>
            <a:pPr marL="342900" indent="-342900">
              <a:buFont typeface="Wingdings" pitchFamily="2" charset="2"/>
              <a:buChar char="ü"/>
            </a:pPr>
            <a:r>
              <a:rPr lang="ar-SA" sz="2000" b="1" dirty="0" smtClean="0"/>
              <a:t>الفقر .</a:t>
            </a:r>
          </a:p>
          <a:p>
            <a:pPr marL="342900" indent="-342900">
              <a:buFont typeface="Wingdings" pitchFamily="2" charset="2"/>
              <a:buChar char="ü"/>
            </a:pPr>
            <a:r>
              <a:rPr lang="ar-SA" sz="2000" b="1" dirty="0" smtClean="0"/>
              <a:t>المناخ الانفعالي المعاكس .</a:t>
            </a:r>
          </a:p>
          <a:p>
            <a:pPr marL="342900" indent="-342900">
              <a:buFont typeface="Wingdings" pitchFamily="2" charset="2"/>
              <a:buChar char="ü"/>
            </a:pPr>
            <a:r>
              <a:rPr lang="ar-SA" sz="2000" b="1" dirty="0" smtClean="0"/>
              <a:t>السميات البيئية .</a:t>
            </a:r>
          </a:p>
          <a:p>
            <a:pPr marL="342900" indent="-342900">
              <a:buFont typeface="Wingdings" pitchFamily="2" charset="2"/>
              <a:buChar char="ü"/>
            </a:pPr>
            <a:r>
              <a:rPr lang="ar-SA" sz="2000" b="1" dirty="0" smtClean="0"/>
              <a:t>ضعف التدريس .</a:t>
            </a:r>
          </a:p>
          <a:p>
            <a:pPr algn="ctr"/>
            <a:endParaRPr lang="ar-SA" sz="2400" dirty="0"/>
          </a:p>
        </p:txBody>
      </p:sp>
    </p:spTree>
    <p:extLst>
      <p:ext uri="{BB962C8B-B14F-4D97-AF65-F5344CB8AC3E}">
        <p14:creationId xmlns:p14="http://schemas.microsoft.com/office/powerpoint/2010/main" val="11470123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123728" y="2204864"/>
            <a:ext cx="4824536" cy="1200329"/>
          </a:xfrm>
          <a:prstGeom prst="rect">
            <a:avLst/>
          </a:prstGeom>
          <a:noFill/>
        </p:spPr>
        <p:txBody>
          <a:bodyPr wrap="square" rtlCol="1">
            <a:spAutoFit/>
          </a:bodyPr>
          <a:lstStyle/>
          <a:p>
            <a:pPr algn="ctr"/>
            <a:r>
              <a:rPr lang="ar-SA" sz="2400" b="1" u="sng" dirty="0" smtClean="0">
                <a:solidFill>
                  <a:srgbClr val="FF0000"/>
                </a:solidFill>
              </a:rPr>
              <a:t>المحاضرة السادسة</a:t>
            </a:r>
          </a:p>
          <a:p>
            <a:pPr algn="ctr"/>
            <a:endParaRPr lang="ar-SA" sz="2400" b="1" u="sng" dirty="0" smtClean="0">
              <a:solidFill>
                <a:srgbClr val="FF0000"/>
              </a:solidFill>
            </a:endParaRPr>
          </a:p>
          <a:p>
            <a:pPr algn="ctr"/>
            <a:r>
              <a:rPr lang="ar-SA" sz="2400" b="1" dirty="0" smtClean="0"/>
              <a:t>تقييم صعوبات التعلم</a:t>
            </a:r>
            <a:endParaRPr lang="ar-SA" sz="2400" b="1" dirty="0"/>
          </a:p>
        </p:txBody>
      </p:sp>
    </p:spTree>
    <p:extLst>
      <p:ext uri="{BB962C8B-B14F-4D97-AF65-F5344CB8AC3E}">
        <p14:creationId xmlns:p14="http://schemas.microsoft.com/office/powerpoint/2010/main" val="401119272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539552" y="1124744"/>
            <a:ext cx="7572428" cy="439248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defPPr>
              <a:defRPr lang="ar-SA"/>
            </a:defPPr>
            <a:lvl1pPr marL="0" algn="r" defTabSz="914400" rtl="1" eaLnBrk="1" latinLnBrk="0" hangingPunct="1">
              <a:defRPr sz="1800" kern="1200">
                <a:solidFill>
                  <a:schemeClr val="dk1"/>
                </a:solidFill>
                <a:latin typeface="+mn-lt"/>
                <a:ea typeface="+mn-ea"/>
                <a:cs typeface="+mn-cs"/>
              </a:defRPr>
            </a:lvl1pPr>
            <a:lvl2pPr marL="457200" algn="r" defTabSz="914400" rtl="1" eaLnBrk="1" latinLnBrk="0" hangingPunct="1">
              <a:defRPr sz="1800" kern="1200">
                <a:solidFill>
                  <a:schemeClr val="dk1"/>
                </a:solidFill>
                <a:latin typeface="+mn-lt"/>
                <a:ea typeface="+mn-ea"/>
                <a:cs typeface="+mn-cs"/>
              </a:defRPr>
            </a:lvl2pPr>
            <a:lvl3pPr marL="914400" algn="r" defTabSz="914400" rtl="1" eaLnBrk="1" latinLnBrk="0" hangingPunct="1">
              <a:defRPr sz="1800" kern="1200">
                <a:solidFill>
                  <a:schemeClr val="dk1"/>
                </a:solidFill>
                <a:latin typeface="+mn-lt"/>
                <a:ea typeface="+mn-ea"/>
                <a:cs typeface="+mn-cs"/>
              </a:defRPr>
            </a:lvl3pPr>
            <a:lvl4pPr marL="1371600" algn="r" defTabSz="914400" rtl="1" eaLnBrk="1" latinLnBrk="0" hangingPunct="1">
              <a:defRPr sz="1800" kern="1200">
                <a:solidFill>
                  <a:schemeClr val="dk1"/>
                </a:solidFill>
                <a:latin typeface="+mn-lt"/>
                <a:ea typeface="+mn-ea"/>
                <a:cs typeface="+mn-cs"/>
              </a:defRPr>
            </a:lvl4pPr>
            <a:lvl5pPr marL="1828800" algn="r" defTabSz="914400" rtl="1" eaLnBrk="1" latinLnBrk="0" hangingPunct="1">
              <a:defRPr sz="1800" kern="1200">
                <a:solidFill>
                  <a:schemeClr val="dk1"/>
                </a:solidFill>
                <a:latin typeface="+mn-lt"/>
                <a:ea typeface="+mn-ea"/>
                <a:cs typeface="+mn-cs"/>
              </a:defRPr>
            </a:lvl5pPr>
            <a:lvl6pPr marL="2286000" algn="r" defTabSz="914400" rtl="1" eaLnBrk="1" latinLnBrk="0" hangingPunct="1">
              <a:defRPr sz="1800" kern="1200">
                <a:solidFill>
                  <a:schemeClr val="dk1"/>
                </a:solidFill>
                <a:latin typeface="+mn-lt"/>
                <a:ea typeface="+mn-ea"/>
                <a:cs typeface="+mn-cs"/>
              </a:defRPr>
            </a:lvl6pPr>
            <a:lvl7pPr marL="2743200" algn="r" defTabSz="914400" rtl="1" eaLnBrk="1" latinLnBrk="0" hangingPunct="1">
              <a:defRPr sz="1800" kern="1200">
                <a:solidFill>
                  <a:schemeClr val="dk1"/>
                </a:solidFill>
                <a:latin typeface="+mn-lt"/>
                <a:ea typeface="+mn-ea"/>
                <a:cs typeface="+mn-cs"/>
              </a:defRPr>
            </a:lvl7pPr>
            <a:lvl8pPr marL="3200400" algn="r" defTabSz="914400" rtl="1" eaLnBrk="1" latinLnBrk="0" hangingPunct="1">
              <a:defRPr sz="1800" kern="1200">
                <a:solidFill>
                  <a:schemeClr val="dk1"/>
                </a:solidFill>
                <a:latin typeface="+mn-lt"/>
                <a:ea typeface="+mn-ea"/>
                <a:cs typeface="+mn-cs"/>
              </a:defRPr>
            </a:lvl8pPr>
            <a:lvl9pPr marL="3657600" algn="r" defTabSz="914400" rtl="1" eaLnBrk="1" latinLnBrk="0" hangingPunct="1">
              <a:defRPr sz="1800" kern="1200">
                <a:solidFill>
                  <a:schemeClr val="dk1"/>
                </a:solidFill>
                <a:latin typeface="+mn-lt"/>
                <a:ea typeface="+mn-ea"/>
                <a:cs typeface="+mn-cs"/>
              </a:defRPr>
            </a:lvl9pPr>
          </a:lstStyle>
          <a:p>
            <a:pPr marL="342900" indent="-342900">
              <a:buFont typeface="Arial" pitchFamily="34" charset="0"/>
              <a:buChar char="•"/>
            </a:pPr>
            <a:endParaRPr lang="ar-SA" sz="2400" b="1" dirty="0" smtClean="0"/>
          </a:p>
          <a:p>
            <a:pPr marL="342900" indent="-342900">
              <a:buFont typeface="Arial" pitchFamily="34" charset="0"/>
              <a:buChar char="•"/>
            </a:pPr>
            <a:r>
              <a:rPr lang="ar-SA" sz="2400" dirty="0" smtClean="0"/>
              <a:t>تعتمد طبيعة صعوبات التعلم وشدتها على التفاعل بين الخصائص الشخصية مثل القدرات المعرفية ,ومواطن الضعف والقوة في معالجة المعلومات , والطبيعة الشخصية للفرد والدافعية والنضج الانفعالي والاجتماعي والتحصيل .</a:t>
            </a:r>
          </a:p>
          <a:p>
            <a:pPr marL="342900" indent="-342900">
              <a:buFont typeface="Arial" pitchFamily="34" charset="0"/>
              <a:buChar char="•"/>
            </a:pPr>
            <a:r>
              <a:rPr lang="ar-SA" sz="2400" dirty="0" smtClean="0"/>
              <a:t>كما تعتمد ايضاً على خصائص المواقف التعليمية المقررة ومدى مراعاتها لقدرات الفرد وأسلوبه وأخيراً فإنها تعتمد على خصائص البيئة التعليمية حيث يعيش الفرد ويلعب ويمارس نشاطاته المختلفة .</a:t>
            </a:r>
          </a:p>
          <a:p>
            <a:pPr marL="342900" indent="-342900">
              <a:buFont typeface="Arial" pitchFamily="34" charset="0"/>
              <a:buChar char="•"/>
            </a:pPr>
            <a:r>
              <a:rPr lang="ar-SA" sz="2400" dirty="0" smtClean="0"/>
              <a:t>الإطار العام للتقييم متعدد الأبعاد يعتبر ضرورياً  لاكتشاف كيفية استغلال مواطن القوة لدى الافراد بحيث تتطابق مع الموقف التعليمي والبيئة التعليمية بهدف نمو أكاديمي واجتماعي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071678"/>
            <a:ext cx="7467600" cy="1143000"/>
          </a:xfrm>
        </p:spPr>
        <p:txBody>
          <a:bodyPr>
            <a:noAutofit/>
          </a:bodyPr>
          <a:lstStyle/>
          <a:p>
            <a:pPr algn="ctr"/>
            <a:r>
              <a:rPr lang="ar-SA" sz="2800" b="1" dirty="0" smtClean="0">
                <a:solidFill>
                  <a:schemeClr val="accent1">
                    <a:lumMod val="50000"/>
                  </a:schemeClr>
                </a:solidFill>
              </a:rPr>
              <a:t>يحتاج كل طفل يعاني من صعوبات في التعلم تقييماً يجريه فريق تربوي متخصص يتضمن أخصائياً في علم نفس، ومعالج نطق، ومدرساً من التربية الخاصة ومدرساً عادياً ، وأخصائياً اجتماعيا وطبيباً عند الضرورة، ويحقق التقييم ضمن المواقف التربوية </a:t>
            </a:r>
            <a:r>
              <a:rPr lang="en-US" sz="2800" b="1" dirty="0" smtClean="0">
                <a:solidFill>
                  <a:schemeClr val="accent1">
                    <a:lumMod val="50000"/>
                  </a:schemeClr>
                </a:solidFill>
              </a:rPr>
              <a:t>(Educational Settings) </a:t>
            </a:r>
            <a:r>
              <a:rPr lang="ar-SA" sz="2800" b="1" dirty="0" smtClean="0">
                <a:solidFill>
                  <a:schemeClr val="accent1">
                    <a:lumMod val="50000"/>
                  </a:schemeClr>
                </a:solidFill>
              </a:rPr>
              <a:t> خدمات في خمسة أهداف أساسية:</a:t>
            </a:r>
            <a:endParaRPr lang="ar-SA" sz="2800" b="1" dirty="0">
              <a:solidFill>
                <a:schemeClr val="accent1">
                  <a:lumMod val="50000"/>
                </a:schemeClr>
              </a:solidFill>
            </a:endParaRPr>
          </a:p>
        </p:txBody>
      </p:sp>
      <p:graphicFrame>
        <p:nvGraphicFramePr>
          <p:cNvPr id="3" name="رسم تخطيطي 2"/>
          <p:cNvGraphicFramePr/>
          <p:nvPr/>
        </p:nvGraphicFramePr>
        <p:xfrm>
          <a:off x="214282" y="3214686"/>
          <a:ext cx="850112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77686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611560" y="2204864"/>
            <a:ext cx="7467600" cy="1143000"/>
          </a:xfrm>
        </p:spPr>
        <p:txBody>
          <a:bodyPr>
            <a:normAutofit fontScale="90000"/>
          </a:bodyPr>
          <a:lstStyle/>
          <a:p>
            <a:pPr algn="ctr"/>
            <a:r>
              <a:rPr lang="ar-SA" b="1" dirty="0" smtClean="0">
                <a:solidFill>
                  <a:schemeClr val="accent1">
                    <a:lumMod val="50000"/>
                  </a:schemeClr>
                </a:solidFill>
                <a:cs typeface="+mn-cs"/>
              </a:rPr>
              <a:t> </a:t>
            </a:r>
            <a:r>
              <a:rPr lang="ar-SA" sz="2700" b="1" dirty="0" smtClean="0">
                <a:solidFill>
                  <a:schemeClr val="accent1">
                    <a:lumMod val="50000"/>
                  </a:schemeClr>
                </a:solidFill>
                <a:cs typeface="+mn-cs"/>
              </a:rPr>
              <a:t>وقبل التعرض إلى تعريف التقييم كمصطلح تربوي، لا بد من الإشارة إلى قضية مهمة وهي تداخل مصطلح التقييم مع مصطلح الاختبار، فعلى الرغم من وجود علاقة وثيقة ومتداخلة بين هذين المصطلحين إلا أنهما مصطلحان مختلفان عن بعضهما البعض، ولا يمكننا اعتبارهما مصطلحين مترادفين، فالاختبار يعرف على أنه اتخاذ خطوات سلوكية ذات معايير تربوية ونفسية محددة، وهو جزء من العملية التقييمية ، أما التقييم فيعرف على أنه عملية، جمع البيانات والمعلومات بهدف إثبات وجود مشكلات واتخاذ القرارات اللازمة حيث يمكن الهدف الرئيس في ذلك.</a:t>
            </a:r>
            <a:endParaRPr lang="ar-SA" sz="2700" b="1" dirty="0">
              <a:solidFill>
                <a:schemeClr val="accent1">
                  <a:lumMod val="50000"/>
                </a:schemeClr>
              </a:solidFill>
              <a:cs typeface="+mn-cs"/>
            </a:endParaRPr>
          </a:p>
        </p:txBody>
      </p:sp>
    </p:spTree>
    <p:extLst>
      <p:ext uri="{BB962C8B-B14F-4D97-AF65-F5344CB8AC3E}">
        <p14:creationId xmlns:p14="http://schemas.microsoft.com/office/powerpoint/2010/main" val="27806763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1214414" y="428604"/>
            <a:ext cx="6357982" cy="78581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accent1">
                    <a:lumMod val="50000"/>
                  </a:schemeClr>
                </a:solidFill>
              </a:rPr>
              <a:t>عملية جمع المعلومات</a:t>
            </a:r>
            <a:endParaRPr lang="ar-SA" sz="2800" b="1" dirty="0">
              <a:solidFill>
                <a:schemeClr val="accent1">
                  <a:lumMod val="50000"/>
                </a:schemeClr>
              </a:solidFill>
            </a:endParaRPr>
          </a:p>
        </p:txBody>
      </p:sp>
      <p:sp>
        <p:nvSpPr>
          <p:cNvPr id="4" name="مستطيل 3"/>
          <p:cNvSpPr/>
          <p:nvPr/>
        </p:nvSpPr>
        <p:spPr>
          <a:xfrm>
            <a:off x="251520" y="1571612"/>
            <a:ext cx="7929618" cy="471490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lvl="0">
              <a:buFont typeface="Arial" pitchFamily="34" charset="0"/>
              <a:buChar char="•"/>
            </a:pPr>
            <a:r>
              <a:rPr lang="ar-SA" sz="2400" b="1" dirty="0">
                <a:solidFill>
                  <a:schemeClr val="accent2">
                    <a:lumMod val="50000"/>
                  </a:schemeClr>
                </a:solidFill>
              </a:rPr>
              <a:t>ملاحظة تفاعلات الطالب مع والديه ومدرسه وأقرانه.</a:t>
            </a:r>
            <a:endParaRPr lang="en-US" sz="2400" b="1" dirty="0">
              <a:solidFill>
                <a:schemeClr val="accent2">
                  <a:lumMod val="50000"/>
                </a:schemeClr>
              </a:solidFill>
            </a:endParaRPr>
          </a:p>
          <a:p>
            <a:pPr lvl="0">
              <a:buFont typeface="Arial" pitchFamily="34" charset="0"/>
              <a:buChar char="•"/>
            </a:pPr>
            <a:r>
              <a:rPr lang="ar-SA" sz="2400" b="1" dirty="0">
                <a:solidFill>
                  <a:schemeClr val="accent2">
                    <a:lumMod val="50000"/>
                  </a:schemeClr>
                </a:solidFill>
              </a:rPr>
              <a:t>مقابلة الطالب ومقابلة أفراد آخرين يمثلون أهمية خاصة في حياة الطالب.</a:t>
            </a:r>
            <a:endParaRPr lang="en-US" sz="2400" b="1" dirty="0">
              <a:solidFill>
                <a:schemeClr val="accent2">
                  <a:lumMod val="50000"/>
                </a:schemeClr>
              </a:solidFill>
            </a:endParaRPr>
          </a:p>
          <a:p>
            <a:pPr lvl="0">
              <a:buFont typeface="Arial" pitchFamily="34" charset="0"/>
              <a:buChar char="•"/>
            </a:pPr>
            <a:r>
              <a:rPr lang="ar-SA" sz="2400" b="1" dirty="0">
                <a:solidFill>
                  <a:schemeClr val="accent2">
                    <a:lumMod val="50000"/>
                  </a:schemeClr>
                </a:solidFill>
              </a:rPr>
              <a:t>فحص سجلات المدرسة ونتائج التقييم السابقة.</a:t>
            </a:r>
            <a:endParaRPr lang="en-US" sz="2400" b="1" dirty="0">
              <a:solidFill>
                <a:schemeClr val="accent2">
                  <a:lumMod val="50000"/>
                </a:schemeClr>
              </a:solidFill>
            </a:endParaRPr>
          </a:p>
          <a:p>
            <a:pPr lvl="0">
              <a:buFont typeface="Arial" pitchFamily="34" charset="0"/>
              <a:buChar char="•"/>
            </a:pPr>
            <a:r>
              <a:rPr lang="ar-SA" sz="2400" b="1" dirty="0">
                <a:solidFill>
                  <a:schemeClr val="accent2">
                    <a:lumMod val="50000"/>
                  </a:schemeClr>
                </a:solidFill>
              </a:rPr>
              <a:t>تقييم السجلات الطبية إلى جانب السجلات المتعلقة بنمو الطالب.</a:t>
            </a:r>
            <a:endParaRPr lang="en-US" sz="2400" b="1" dirty="0">
              <a:solidFill>
                <a:schemeClr val="accent2">
                  <a:lumMod val="50000"/>
                </a:schemeClr>
              </a:solidFill>
            </a:endParaRPr>
          </a:p>
          <a:p>
            <a:pPr lvl="0">
              <a:buFont typeface="Arial" pitchFamily="34" charset="0"/>
              <a:buChar char="•"/>
            </a:pPr>
            <a:r>
              <a:rPr lang="ar-SA" sz="2400" b="1" dirty="0">
                <a:solidFill>
                  <a:schemeClr val="accent2">
                    <a:lumMod val="50000"/>
                  </a:schemeClr>
                </a:solidFill>
              </a:rPr>
              <a:t>استغلال المعلومات التي دونها الوالد أو المدرس أو الطالب نفسه في النموذج الخاص أو ما يطلق عليه قوائم الشطب.</a:t>
            </a:r>
            <a:endParaRPr lang="en-US" sz="2400" b="1" dirty="0">
              <a:solidFill>
                <a:schemeClr val="accent2">
                  <a:lumMod val="50000"/>
                </a:schemeClr>
              </a:solidFill>
            </a:endParaRPr>
          </a:p>
          <a:p>
            <a:pPr lvl="0">
              <a:buFont typeface="Arial" pitchFamily="34" charset="0"/>
              <a:buChar char="•"/>
            </a:pPr>
            <a:r>
              <a:rPr lang="ar-SA" sz="2400" b="1" dirty="0">
                <a:solidFill>
                  <a:schemeClr val="accent2">
                    <a:lumMod val="50000"/>
                  </a:schemeClr>
                </a:solidFill>
              </a:rPr>
              <a:t>تقييم متطلبات وخيارات المنهاج.</a:t>
            </a:r>
            <a:endParaRPr lang="en-US" sz="2400" b="1" dirty="0">
              <a:solidFill>
                <a:schemeClr val="accent2">
                  <a:lumMod val="50000"/>
                </a:schemeClr>
              </a:solidFill>
            </a:endParaRPr>
          </a:p>
          <a:p>
            <a:pPr lvl="0">
              <a:buFont typeface="Arial" pitchFamily="34" charset="0"/>
              <a:buChar char="•"/>
            </a:pPr>
            <a:r>
              <a:rPr lang="ar-SA" sz="2400" b="1" dirty="0">
                <a:solidFill>
                  <a:schemeClr val="accent2">
                    <a:lumMod val="50000"/>
                  </a:schemeClr>
                </a:solidFill>
              </a:rPr>
              <a:t>تقييم النمط التعليمي للطالب وسرعة تعلمه من خلال حصص تدريسية تجريبية.</a:t>
            </a:r>
            <a:endParaRPr lang="en-US" sz="2400" b="1" dirty="0">
              <a:solidFill>
                <a:schemeClr val="accent2">
                  <a:lumMod val="50000"/>
                </a:schemeClr>
              </a:solidFill>
            </a:endParaRPr>
          </a:p>
          <a:p>
            <a:pPr lvl="0">
              <a:buFont typeface="Arial" pitchFamily="34" charset="0"/>
              <a:buChar char="•"/>
            </a:pPr>
            <a:r>
              <a:rPr lang="ar-SA" sz="2400" b="1" dirty="0">
                <a:solidFill>
                  <a:schemeClr val="accent2">
                    <a:lumMod val="50000"/>
                  </a:schemeClr>
                </a:solidFill>
              </a:rPr>
              <a:t>استخدام تحليل الموقف التعليمي لتحديد عناصره التي تم إتقانها، وتحديد العناصر الأخرى التي لم يتم إتقانها وترتيبها بشكل  يتواءم وحاجات الطفل لغايات التدريس والتدخل العلاجي.</a:t>
            </a:r>
            <a:endParaRPr lang="en-US" sz="2400" b="1" dirty="0">
              <a:solidFill>
                <a:schemeClr val="accent2">
                  <a:lumMod val="50000"/>
                </a:schemeClr>
              </a:solidFill>
            </a:endParaRPr>
          </a:p>
          <a:p>
            <a:pPr algn="ctr"/>
            <a:endParaRPr lang="ar-SA" dirty="0"/>
          </a:p>
        </p:txBody>
      </p:sp>
    </p:spTree>
    <p:extLst>
      <p:ext uri="{BB962C8B-B14F-4D97-AF65-F5344CB8AC3E}">
        <p14:creationId xmlns:p14="http://schemas.microsoft.com/office/powerpoint/2010/main" val="24967251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19033" y="1196752"/>
            <a:ext cx="7500990" cy="4104456"/>
          </a:xfrm>
          <a:prstGeom prst="rect">
            <a:avLst/>
          </a:prstGeom>
        </p:spPr>
        <p:style>
          <a:lnRef idx="1">
            <a:schemeClr val="accent5"/>
          </a:lnRef>
          <a:fillRef idx="3">
            <a:schemeClr val="accent5"/>
          </a:fillRef>
          <a:effectRef idx="2">
            <a:schemeClr val="accent5"/>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marL="342900" indent="-342900">
              <a:buFont typeface="Arial" pitchFamily="34" charset="0"/>
              <a:buChar char="•"/>
            </a:pPr>
            <a:r>
              <a:rPr lang="ar-SA" sz="2400" b="1" dirty="0" smtClean="0"/>
              <a:t>عملية التقييم تتضمن جمع معلومات منظمة حول اتجاهات المدرس نحو الطالب . ومدى تقبل أقرانه له إلى جانب طبيعة المناخ الصفي العام .</a:t>
            </a:r>
          </a:p>
          <a:p>
            <a:pPr marL="342900" indent="-342900">
              <a:buFont typeface="Arial" pitchFamily="34" charset="0"/>
              <a:buChar char="•"/>
            </a:pPr>
            <a:r>
              <a:rPr lang="ar-SA" sz="2400" b="1" dirty="0" smtClean="0"/>
              <a:t>تهدف عملية جمع المعلومات الى القاء الضوء على مواطن القوة لدى الطالب وكذلك على طبيعة صعوبته ومدى تأثرها على أدائه التعليمي  . وبالتالي تحديد الأهداف التربوية والتدريسية التي يجب وضعها للطالب.</a:t>
            </a:r>
          </a:p>
          <a:p>
            <a:pPr marL="342900" indent="-342900">
              <a:buFont typeface="Arial" pitchFamily="34" charset="0"/>
              <a:buChar char="•"/>
            </a:pPr>
            <a:r>
              <a:rPr lang="ar-SA" sz="2400" b="1" dirty="0" smtClean="0"/>
              <a:t>عملية التقييم تعرف على انها عملية جمع البيانات والمعلومات بهدف إثبات وجود مشكلات واتخاذ القرارات اللازمة .</a:t>
            </a:r>
          </a:p>
          <a:p>
            <a:pPr marL="342900" indent="-342900">
              <a:buFont typeface="Arial" pitchFamily="34" charset="0"/>
              <a:buChar char="•"/>
            </a:pPr>
            <a:r>
              <a:rPr lang="ar-SA" sz="2400" b="1" dirty="0" smtClean="0"/>
              <a:t>التقييم ليس اختباراً .الاختبار جزء أو استراتيجية من استراتيجيات جمع المعلومات الخاصة بالتقييم .</a:t>
            </a:r>
          </a:p>
        </p:txBody>
      </p:sp>
    </p:spTree>
    <p:extLst>
      <p:ext uri="{BB962C8B-B14F-4D97-AF65-F5344CB8AC3E}">
        <p14:creationId xmlns:p14="http://schemas.microsoft.com/office/powerpoint/2010/main" val="401119272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00166" y="357166"/>
            <a:ext cx="5857916" cy="857256"/>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4800" b="1" dirty="0" err="1" smtClean="0">
                <a:solidFill>
                  <a:schemeClr val="accent2">
                    <a:lumMod val="50000"/>
                  </a:schemeClr>
                </a:solidFill>
              </a:rPr>
              <a:t>اغراض</a:t>
            </a:r>
            <a:r>
              <a:rPr lang="ar-SA" sz="4800" b="1" dirty="0" smtClean="0">
                <a:solidFill>
                  <a:schemeClr val="accent2">
                    <a:lumMod val="50000"/>
                  </a:schemeClr>
                </a:solidFill>
              </a:rPr>
              <a:t> التقييم</a:t>
            </a:r>
            <a:endParaRPr lang="ar-SA" sz="4800" b="1" dirty="0">
              <a:solidFill>
                <a:schemeClr val="accent2">
                  <a:lumMod val="50000"/>
                </a:schemeClr>
              </a:solidFill>
            </a:endParaRPr>
          </a:p>
        </p:txBody>
      </p:sp>
      <p:graphicFrame>
        <p:nvGraphicFramePr>
          <p:cNvPr id="3" name="رسم تخطيطي 2"/>
          <p:cNvGraphicFramePr/>
          <p:nvPr>
            <p:extLst>
              <p:ext uri="{D42A27DB-BD31-4B8C-83A1-F6EECF244321}">
                <p14:modId xmlns:p14="http://schemas.microsoft.com/office/powerpoint/2010/main" val="1489899229"/>
              </p:ext>
            </p:extLst>
          </p:nvPr>
        </p:nvGraphicFramePr>
        <p:xfrm>
          <a:off x="214282" y="1928802"/>
          <a:ext cx="8501122"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8795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95536" y="836712"/>
            <a:ext cx="7209168" cy="5324535"/>
          </a:xfrm>
          <a:prstGeom prst="rect">
            <a:avLst/>
          </a:prstGeom>
          <a:noFill/>
        </p:spPr>
        <p:txBody>
          <a:bodyPr wrap="square" rtlCol="1">
            <a:spAutoFit/>
          </a:bodyPr>
          <a:lstStyle/>
          <a:p>
            <a:pPr algn="ctr"/>
            <a:r>
              <a:rPr lang="ar-SA" sz="2800" b="1" u="sng" dirty="0" smtClean="0">
                <a:solidFill>
                  <a:srgbClr val="FF0000"/>
                </a:solidFill>
              </a:rPr>
              <a:t>صعوبات التعلم</a:t>
            </a:r>
          </a:p>
          <a:p>
            <a:endParaRPr lang="ar-SA" sz="2400" dirty="0"/>
          </a:p>
          <a:p>
            <a:pPr marL="342900" indent="-342900">
              <a:buFont typeface="Wingdings" pitchFamily="2" charset="2"/>
              <a:buChar char="ü"/>
            </a:pPr>
            <a:r>
              <a:rPr lang="ar-SA" sz="2400" dirty="0" smtClean="0"/>
              <a:t>كان مصطلح صعوبات التعلم أحد الخصائص الأكثر تكراراً لوصف الخلل الوظيفي المخي البسيط.</a:t>
            </a:r>
          </a:p>
          <a:p>
            <a:pPr marL="342900" indent="-342900">
              <a:buFont typeface="Wingdings" pitchFamily="2" charset="2"/>
              <a:buChar char="ü"/>
            </a:pPr>
            <a:r>
              <a:rPr lang="ar-SA" sz="2400" dirty="0" smtClean="0"/>
              <a:t>عرف كيرك صعوبات التعلم ( ترجع صعوبة التعلم إلى عجز أو تأخر في واحدة أو اكثر من العمليات النفسية الاساسية....) .</a:t>
            </a:r>
          </a:p>
          <a:p>
            <a:pPr marL="342900" indent="-342900">
              <a:buFont typeface="Wingdings" pitchFamily="2" charset="2"/>
              <a:buChar char="ü"/>
            </a:pPr>
            <a:r>
              <a:rPr lang="ar-SA" sz="2400" dirty="0" smtClean="0"/>
              <a:t>اعتبر كيرك العوامل الانفعالية والعصبية مسببات لصعوبات التعلم.</a:t>
            </a:r>
          </a:p>
          <a:p>
            <a:pPr marL="342900" indent="-342900">
              <a:buFont typeface="Wingdings" pitchFamily="2" charset="2"/>
              <a:buChar char="ü"/>
            </a:pPr>
            <a:r>
              <a:rPr lang="ar-SA" sz="2400" dirty="0" smtClean="0"/>
              <a:t>تمثل المحك الاساسي الذي تبناه للتعرف على صعوبة التعلم وجود تباين واضح بين مجال الصعوبة والقدرات الخاصة.</a:t>
            </a:r>
          </a:p>
          <a:p>
            <a:pPr marL="342900" indent="-342900">
              <a:buFont typeface="Wingdings" pitchFamily="2" charset="2"/>
              <a:buChar char="ü"/>
            </a:pPr>
            <a:r>
              <a:rPr lang="ar-SA" sz="2400" dirty="0" smtClean="0"/>
              <a:t>كان تركيز كيرك في عام 1963 موجه نحو الأطفال القادرين على السمع والابصار وقدراتهم العقلية جيدة ولكنهم يظهرون انحرافاً في السلوك والنمو النفسي إلى الحد الذي يكونون فيه غير قادرين على التعلم وترجع اسباب هذه الاضطرابات إلى نوع من الاضطراب الوظيفي للدماغ.</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500034" y="357166"/>
            <a:ext cx="8143900" cy="128588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dirty="0"/>
              <a:t> </a:t>
            </a:r>
            <a:endParaRPr lang="en-US" dirty="0"/>
          </a:p>
          <a:p>
            <a:pPr algn="ctr"/>
            <a:r>
              <a:rPr lang="ar-SA" sz="3600" b="1" dirty="0">
                <a:solidFill>
                  <a:schemeClr val="accent2">
                    <a:lumMod val="50000"/>
                  </a:schemeClr>
                </a:solidFill>
              </a:rPr>
              <a:t>الاعتبارات التي يجب مراعاتها في عملية التقييم وتحديد المكان التربوي</a:t>
            </a:r>
            <a:endParaRPr lang="ar-SA" sz="3600" dirty="0">
              <a:solidFill>
                <a:schemeClr val="accent2">
                  <a:lumMod val="50000"/>
                </a:schemeClr>
              </a:solidFill>
            </a:endParaRPr>
          </a:p>
        </p:txBody>
      </p:sp>
      <p:sp>
        <p:nvSpPr>
          <p:cNvPr id="3" name="وسيلة شرح مستطيلة مستديرة الزوايا 2"/>
          <p:cNvSpPr/>
          <p:nvPr/>
        </p:nvSpPr>
        <p:spPr>
          <a:xfrm>
            <a:off x="785786" y="2000240"/>
            <a:ext cx="7000924" cy="3929090"/>
          </a:xfrm>
          <a:prstGeom prst="wedgeRoundRectCallout">
            <a:avLst>
              <a:gd name="adj1" fmla="val -43306"/>
              <a:gd name="adj2" fmla="val 67976"/>
              <a:gd name="adj3" fmla="val 16667"/>
            </a:avLst>
          </a:prstGeom>
        </p:spPr>
        <p:style>
          <a:lnRef idx="1">
            <a:schemeClr val="accent4"/>
          </a:lnRef>
          <a:fillRef idx="2">
            <a:schemeClr val="accent4"/>
          </a:fillRef>
          <a:effectRef idx="1">
            <a:schemeClr val="accent4"/>
          </a:effectRef>
          <a:fontRef idx="minor">
            <a:schemeClr val="dk1"/>
          </a:fontRef>
        </p:style>
        <p:txBody>
          <a:bodyPr rtlCol="1" anchor="ctr"/>
          <a:lstStyle/>
          <a:p>
            <a:pPr lvl="0">
              <a:buFont typeface="Arial" pitchFamily="34" charset="0"/>
              <a:buChar char="•"/>
            </a:pPr>
            <a:r>
              <a:rPr lang="ar-SA" b="1" dirty="0"/>
              <a:t>الح</a:t>
            </a:r>
            <a:r>
              <a:rPr lang="ar-SA" sz="2000" b="1" dirty="0"/>
              <a:t>صول على موافقة خطية من قبل الوالدين لإجراء عملية التقييم لما لذلك من بعد أخلاقي وكذلك تحمل المسؤوليات فيما بعد التقييم من قبل الإدارة التعليمية والوالدين.</a:t>
            </a:r>
            <a:endParaRPr lang="en-US" sz="2000" b="1" dirty="0"/>
          </a:p>
          <a:p>
            <a:pPr lvl="0">
              <a:buFont typeface="Arial" pitchFamily="34" charset="0"/>
              <a:buChar char="•"/>
            </a:pPr>
            <a:r>
              <a:rPr lang="ar-SA" sz="2000" b="1" dirty="0"/>
              <a:t>أن يتصف العمل في إجراءات التقييم بروح الفريق </a:t>
            </a:r>
            <a:r>
              <a:rPr lang="en-US" sz="2000" b="1" dirty="0"/>
              <a:t>(Team Work)</a:t>
            </a:r>
            <a:r>
              <a:rPr lang="ar-SA" sz="2000" b="1" dirty="0"/>
              <a:t> بحيث ينتمي أعضاء هذا الفريق إلى اختصاصات متعددة، مما ينتج عنه الإحاطة بجوانب حياة الطفل وحاجاته إلى درجة كبيرة.</a:t>
            </a:r>
            <a:endParaRPr lang="en-US" sz="2000" b="1" dirty="0"/>
          </a:p>
          <a:p>
            <a:pPr lvl="0">
              <a:buFont typeface="Arial" pitchFamily="34" charset="0"/>
              <a:buChar char="•"/>
            </a:pPr>
            <a:r>
              <a:rPr lang="ar-SA" sz="2000" b="1" dirty="0"/>
              <a:t>طالما أن التعامل مع الطفل يتم من خلال فريق متعدد الاختصاصات فهذا يستوجب بحث التقييم في جميع الجوانب المتعلقة بالصعوبة المتوقعة لدى الطفل.</a:t>
            </a:r>
            <a:endParaRPr lang="en-US" sz="2000" b="1" dirty="0"/>
          </a:p>
          <a:p>
            <a:pPr lvl="0">
              <a:buFont typeface="Arial" pitchFamily="34" charset="0"/>
              <a:buChar char="•"/>
            </a:pPr>
            <a:r>
              <a:rPr lang="ar-SA" sz="2000" b="1" dirty="0"/>
              <a:t>تنوع وسائل التقييم المعيارية وتنوع البيانات والمعلومات لكي يتحقق الهدف الأسمى وهو الإحاطة بمعظم جوانب الطفل وحاجاته.</a:t>
            </a:r>
            <a:endParaRPr lang="en-US" sz="2000" b="1" dirty="0"/>
          </a:p>
          <a:p>
            <a:pPr algn="ctr"/>
            <a:endParaRPr lang="ar-SA" dirty="0"/>
          </a:p>
        </p:txBody>
      </p:sp>
    </p:spTree>
    <p:extLst>
      <p:ext uri="{BB962C8B-B14F-4D97-AF65-F5344CB8AC3E}">
        <p14:creationId xmlns:p14="http://schemas.microsoft.com/office/powerpoint/2010/main" val="282358469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500034" y="357166"/>
            <a:ext cx="8143900" cy="128588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dirty="0"/>
              <a:t> </a:t>
            </a:r>
            <a:endParaRPr lang="en-US" dirty="0"/>
          </a:p>
          <a:p>
            <a:pPr algn="ctr"/>
            <a:r>
              <a:rPr lang="ar-SA" sz="3600" b="1" dirty="0">
                <a:solidFill>
                  <a:schemeClr val="accent2">
                    <a:lumMod val="50000"/>
                  </a:schemeClr>
                </a:solidFill>
              </a:rPr>
              <a:t>الاعتبارات التي يجب مراعاتها في عملية التقييم وتحديد المكان التربوي</a:t>
            </a:r>
            <a:endParaRPr lang="ar-SA" sz="3600" dirty="0">
              <a:solidFill>
                <a:schemeClr val="accent2">
                  <a:lumMod val="50000"/>
                </a:schemeClr>
              </a:solidFill>
            </a:endParaRPr>
          </a:p>
        </p:txBody>
      </p:sp>
      <p:sp>
        <p:nvSpPr>
          <p:cNvPr id="3" name="وسيلة شرح مستطيلة مستديرة الزوايا 2"/>
          <p:cNvSpPr/>
          <p:nvPr/>
        </p:nvSpPr>
        <p:spPr>
          <a:xfrm>
            <a:off x="785786" y="2000240"/>
            <a:ext cx="7000924" cy="3929090"/>
          </a:xfrm>
          <a:prstGeom prst="wedgeRoundRectCallout">
            <a:avLst>
              <a:gd name="adj1" fmla="val -43306"/>
              <a:gd name="adj2" fmla="val 67976"/>
              <a:gd name="adj3" fmla="val 16667"/>
            </a:avLst>
          </a:prstGeom>
        </p:spPr>
        <p:style>
          <a:lnRef idx="1">
            <a:schemeClr val="accent4"/>
          </a:lnRef>
          <a:fillRef idx="2">
            <a:schemeClr val="accent4"/>
          </a:fillRef>
          <a:effectRef idx="1">
            <a:schemeClr val="accent4"/>
          </a:effectRef>
          <a:fontRef idx="minor">
            <a:schemeClr val="dk1"/>
          </a:fontRef>
        </p:style>
        <p:txBody>
          <a:bodyPr rtlCol="1" anchor="ctr"/>
          <a:lstStyle/>
          <a:p>
            <a:pPr lvl="0">
              <a:buFont typeface="Arial" pitchFamily="34" charset="0"/>
              <a:buChar char="•"/>
            </a:pPr>
            <a:r>
              <a:rPr lang="ar-SA" sz="2000" b="1" dirty="0"/>
              <a:t>إجراء الاختبارات على نحو فردي بحيث تتحقق خصوصية كل طفل فيما ينتج عن عملية التقييم.</a:t>
            </a:r>
            <a:endParaRPr lang="en-US" sz="2000" b="1" dirty="0"/>
          </a:p>
          <a:p>
            <a:pPr lvl="0">
              <a:buFont typeface="Arial" pitchFamily="34" charset="0"/>
              <a:buChar char="•"/>
            </a:pPr>
            <a:r>
              <a:rPr lang="ar-SA" sz="2000" b="1" dirty="0"/>
              <a:t>التركيز على أن تكون مواد الاختبارات والتقييم مستقاة من خبرة الطفل الأساسية وطريقة تواصله ما لم يكن ذلك متعذراً.</a:t>
            </a:r>
            <a:endParaRPr lang="en-US" sz="2000" b="1" dirty="0"/>
          </a:p>
          <a:p>
            <a:pPr lvl="0">
              <a:buFont typeface="Arial" pitchFamily="34" charset="0"/>
              <a:buChar char="•"/>
            </a:pPr>
            <a:r>
              <a:rPr lang="ar-SA" sz="2000" b="1" dirty="0"/>
              <a:t>التركيز على اتصاف الاختبارات بالصدق وذلك بأن يقيس الاختيار الغرض الذي وضع من أجلة.</a:t>
            </a:r>
            <a:endParaRPr lang="en-US" sz="2000" b="1" dirty="0"/>
          </a:p>
          <a:p>
            <a:pPr lvl="0">
              <a:buFont typeface="Arial" pitchFamily="34" charset="0"/>
              <a:buChar char="•"/>
            </a:pPr>
            <a:r>
              <a:rPr lang="ar-SA" sz="2000" b="1" dirty="0"/>
              <a:t>ألا يكون التقييم متحيزاً عرقياً أو ثقافياً.</a:t>
            </a:r>
            <a:endParaRPr lang="en-US" sz="2000" b="1" dirty="0"/>
          </a:p>
          <a:p>
            <a:pPr>
              <a:buFont typeface="Arial" pitchFamily="34" charset="0"/>
              <a:buChar char="•"/>
            </a:pPr>
            <a:r>
              <a:rPr lang="ar-SA" sz="2000" b="1" dirty="0"/>
              <a:t>التأكد من وجود شخص مدرب للتعامل مع مفردات الاختبار بمهارة ومرونته إلى جانب التأكد من أن مشكلة الطفل لا تؤثر في قيامة بأدائه الاختبار،</a:t>
            </a:r>
          </a:p>
        </p:txBody>
      </p:sp>
    </p:spTree>
    <p:extLst>
      <p:ext uri="{BB962C8B-B14F-4D97-AF65-F5344CB8AC3E}">
        <p14:creationId xmlns:p14="http://schemas.microsoft.com/office/powerpoint/2010/main" val="33987892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إطار 3"/>
          <p:cNvSpPr/>
          <p:nvPr/>
        </p:nvSpPr>
        <p:spPr>
          <a:xfrm>
            <a:off x="1259632" y="404664"/>
            <a:ext cx="6215106" cy="92869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r>
              <a:rPr lang="ar-SA" sz="2400" b="1" dirty="0" smtClean="0">
                <a:solidFill>
                  <a:schemeClr val="tx1"/>
                </a:solidFill>
              </a:rPr>
              <a:t>أوضح القانون العام 142/94 التعليمات والنظم المتعلقة بالتقييم</a:t>
            </a:r>
            <a:endParaRPr lang="ar-SA" sz="2400" b="1" dirty="0">
              <a:solidFill>
                <a:schemeClr val="tx1"/>
              </a:solidFill>
            </a:endParaRPr>
          </a:p>
        </p:txBody>
      </p:sp>
      <p:sp>
        <p:nvSpPr>
          <p:cNvPr id="5" name="مستطيل مستدير الزوايا 4"/>
          <p:cNvSpPr/>
          <p:nvPr/>
        </p:nvSpPr>
        <p:spPr>
          <a:xfrm>
            <a:off x="395536" y="1801108"/>
            <a:ext cx="7572428" cy="4436203"/>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defPPr>
              <a:defRPr lang="ar-SA"/>
            </a:defPPr>
            <a:lvl1pPr marL="0" algn="r" defTabSz="914400" rtl="1" eaLnBrk="1" latinLnBrk="0" hangingPunct="1">
              <a:defRPr sz="1800" kern="1200">
                <a:solidFill>
                  <a:schemeClr val="dk1"/>
                </a:solidFill>
                <a:latin typeface="+mn-lt"/>
                <a:ea typeface="+mn-ea"/>
                <a:cs typeface="+mn-cs"/>
              </a:defRPr>
            </a:lvl1pPr>
            <a:lvl2pPr marL="457200" algn="r" defTabSz="914400" rtl="1" eaLnBrk="1" latinLnBrk="0" hangingPunct="1">
              <a:defRPr sz="1800" kern="1200">
                <a:solidFill>
                  <a:schemeClr val="dk1"/>
                </a:solidFill>
                <a:latin typeface="+mn-lt"/>
                <a:ea typeface="+mn-ea"/>
                <a:cs typeface="+mn-cs"/>
              </a:defRPr>
            </a:lvl2pPr>
            <a:lvl3pPr marL="914400" algn="r" defTabSz="914400" rtl="1" eaLnBrk="1" latinLnBrk="0" hangingPunct="1">
              <a:defRPr sz="1800" kern="1200">
                <a:solidFill>
                  <a:schemeClr val="dk1"/>
                </a:solidFill>
                <a:latin typeface="+mn-lt"/>
                <a:ea typeface="+mn-ea"/>
                <a:cs typeface="+mn-cs"/>
              </a:defRPr>
            </a:lvl3pPr>
            <a:lvl4pPr marL="1371600" algn="r" defTabSz="914400" rtl="1" eaLnBrk="1" latinLnBrk="0" hangingPunct="1">
              <a:defRPr sz="1800" kern="1200">
                <a:solidFill>
                  <a:schemeClr val="dk1"/>
                </a:solidFill>
                <a:latin typeface="+mn-lt"/>
                <a:ea typeface="+mn-ea"/>
                <a:cs typeface="+mn-cs"/>
              </a:defRPr>
            </a:lvl4pPr>
            <a:lvl5pPr marL="1828800" algn="r" defTabSz="914400" rtl="1" eaLnBrk="1" latinLnBrk="0" hangingPunct="1">
              <a:defRPr sz="1800" kern="1200">
                <a:solidFill>
                  <a:schemeClr val="dk1"/>
                </a:solidFill>
                <a:latin typeface="+mn-lt"/>
                <a:ea typeface="+mn-ea"/>
                <a:cs typeface="+mn-cs"/>
              </a:defRPr>
            </a:lvl5pPr>
            <a:lvl6pPr marL="2286000" algn="r" defTabSz="914400" rtl="1" eaLnBrk="1" latinLnBrk="0" hangingPunct="1">
              <a:defRPr sz="1800" kern="1200">
                <a:solidFill>
                  <a:schemeClr val="dk1"/>
                </a:solidFill>
                <a:latin typeface="+mn-lt"/>
                <a:ea typeface="+mn-ea"/>
                <a:cs typeface="+mn-cs"/>
              </a:defRPr>
            </a:lvl6pPr>
            <a:lvl7pPr marL="2743200" algn="r" defTabSz="914400" rtl="1" eaLnBrk="1" latinLnBrk="0" hangingPunct="1">
              <a:defRPr sz="1800" kern="1200">
                <a:solidFill>
                  <a:schemeClr val="dk1"/>
                </a:solidFill>
                <a:latin typeface="+mn-lt"/>
                <a:ea typeface="+mn-ea"/>
                <a:cs typeface="+mn-cs"/>
              </a:defRPr>
            </a:lvl7pPr>
            <a:lvl8pPr marL="3200400" algn="r" defTabSz="914400" rtl="1" eaLnBrk="1" latinLnBrk="0" hangingPunct="1">
              <a:defRPr sz="1800" kern="1200">
                <a:solidFill>
                  <a:schemeClr val="dk1"/>
                </a:solidFill>
                <a:latin typeface="+mn-lt"/>
                <a:ea typeface="+mn-ea"/>
                <a:cs typeface="+mn-cs"/>
              </a:defRPr>
            </a:lvl8pPr>
            <a:lvl9pPr marL="3657600" algn="r" defTabSz="914400" rtl="1" eaLnBrk="1" latinLnBrk="0" hangingPunct="1">
              <a:defRPr sz="1800" kern="1200">
                <a:solidFill>
                  <a:schemeClr val="dk1"/>
                </a:solidFill>
                <a:latin typeface="+mn-lt"/>
                <a:ea typeface="+mn-ea"/>
                <a:cs typeface="+mn-cs"/>
              </a:defRPr>
            </a:lvl9pPr>
          </a:lstStyle>
          <a:p>
            <a:pPr marL="342900" indent="-342900">
              <a:buFont typeface="Arial" pitchFamily="34" charset="0"/>
              <a:buChar char="•"/>
            </a:pPr>
            <a:endParaRPr lang="ar-SA" sz="2400" b="1" dirty="0" smtClean="0"/>
          </a:p>
          <a:p>
            <a:pPr marL="342900" indent="-342900">
              <a:buFont typeface="Arial" pitchFamily="34" charset="0"/>
              <a:buChar char="•"/>
            </a:pPr>
            <a:r>
              <a:rPr lang="ar-SA" sz="2400" dirty="0" smtClean="0"/>
              <a:t>الاختبارات ومواد التقييم تقدم بلغة الطفل وتتصف بالصدق والثبات وتطبق من قبل شخص مدرب .</a:t>
            </a:r>
          </a:p>
          <a:p>
            <a:pPr marL="342900" indent="-342900">
              <a:buFont typeface="Arial" pitchFamily="34" charset="0"/>
              <a:buChar char="•"/>
            </a:pPr>
            <a:r>
              <a:rPr lang="ar-SA" sz="2400" dirty="0" smtClean="0"/>
              <a:t>تشتمل الاختبارات ومواد التقييم على المواد والاختبارات التي صممت لقياس الحاجات التربوية .</a:t>
            </a:r>
          </a:p>
          <a:p>
            <a:pPr marL="342900" indent="-342900">
              <a:buFont typeface="Arial" pitchFamily="34" charset="0"/>
              <a:buChar char="•"/>
            </a:pPr>
            <a:r>
              <a:rPr lang="ar-SA" sz="2400" dirty="0" smtClean="0"/>
              <a:t>يجب التأكد على ان نتائج الاختبار تعكس بدرجة صحيحة استعداد الطفل أو مستوى تحصيله لأي جانب من الجوانب التي يهدف الاختبار لقياسه .</a:t>
            </a:r>
          </a:p>
          <a:p>
            <a:pPr marL="342900" indent="-342900">
              <a:buFont typeface="Arial" pitchFamily="34" charset="0"/>
              <a:buChar char="•"/>
            </a:pPr>
            <a:r>
              <a:rPr lang="ar-SA" sz="2400" dirty="0" smtClean="0"/>
              <a:t>يجب عدم استخدام إجراء او محك واحد لتحديد البرنامج التربوي الفردي .</a:t>
            </a:r>
          </a:p>
          <a:p>
            <a:pPr marL="342900" indent="-342900">
              <a:buFont typeface="Arial" pitchFamily="34" charset="0"/>
              <a:buChar char="•"/>
            </a:pPr>
            <a:r>
              <a:rPr lang="ar-SA" sz="2400" dirty="0" smtClean="0"/>
              <a:t>يجب أن تتم عملية التقييم من قبل فريق متعدد التخصصات .</a:t>
            </a:r>
          </a:p>
          <a:p>
            <a:pPr marL="342900" indent="-342900">
              <a:buFont typeface="Arial" pitchFamily="34" charset="0"/>
              <a:buChar char="•"/>
            </a:pPr>
            <a:r>
              <a:rPr lang="ar-SA" sz="2400" dirty="0" smtClean="0"/>
              <a:t>يجب تقييم الطفل في جميع المجالات المرتبطة بالصعوبة المتوقعة .</a:t>
            </a:r>
            <a:endParaRPr lang="ar-SA" sz="2400" dirty="0"/>
          </a:p>
        </p:txBody>
      </p:sp>
    </p:spTree>
    <p:extLst>
      <p:ext uri="{BB962C8B-B14F-4D97-AF65-F5344CB8AC3E}">
        <p14:creationId xmlns:p14="http://schemas.microsoft.com/office/powerpoint/2010/main" val="363853500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1214414" y="428604"/>
            <a:ext cx="6357982" cy="78581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accent1">
                    <a:lumMod val="50000"/>
                  </a:schemeClr>
                </a:solidFill>
              </a:rPr>
              <a:t>إجراءات التقييم</a:t>
            </a:r>
            <a:endParaRPr lang="ar-SA" sz="2800" b="1" dirty="0">
              <a:solidFill>
                <a:schemeClr val="accent1">
                  <a:lumMod val="50000"/>
                </a:schemeClr>
              </a:solidFill>
            </a:endParaRPr>
          </a:p>
        </p:txBody>
      </p:sp>
      <p:sp>
        <p:nvSpPr>
          <p:cNvPr id="4" name="مستطيل 3"/>
          <p:cNvSpPr/>
          <p:nvPr/>
        </p:nvSpPr>
        <p:spPr>
          <a:xfrm>
            <a:off x="251520" y="1571612"/>
            <a:ext cx="7929618" cy="4714908"/>
          </a:xfrm>
          <a:prstGeom prst="rect">
            <a:avLst/>
          </a:prstGeom>
        </p:spPr>
        <p:style>
          <a:lnRef idx="1">
            <a:schemeClr val="dk1"/>
          </a:lnRef>
          <a:fillRef idx="2">
            <a:schemeClr val="dk1"/>
          </a:fillRef>
          <a:effectRef idx="1">
            <a:schemeClr val="dk1"/>
          </a:effectRef>
          <a:fontRef idx="minor">
            <a:schemeClr val="dk1"/>
          </a:fontRef>
        </p:style>
        <p:txBody>
          <a:bodyPr rtlCol="1" anchor="ctr"/>
          <a:lstStyle/>
          <a:p>
            <a:pPr marL="342900" lvl="0" indent="-342900">
              <a:buFont typeface="Arial" pitchFamily="34" charset="0"/>
              <a:buChar char="•"/>
            </a:pPr>
            <a:r>
              <a:rPr lang="ar-SA" sz="2400" b="1" dirty="0" smtClean="0">
                <a:solidFill>
                  <a:schemeClr val="accent2">
                    <a:lumMod val="50000"/>
                  </a:schemeClr>
                </a:solidFill>
              </a:rPr>
              <a:t>ينقسم التقييم إلى فئتين : رسمي وغير رسمي .</a:t>
            </a:r>
          </a:p>
          <a:p>
            <a:pPr marL="342900" lvl="0" indent="-342900">
              <a:buFont typeface="Arial" pitchFamily="34" charset="0"/>
              <a:buChar char="•"/>
            </a:pPr>
            <a:r>
              <a:rPr lang="ar-SA" sz="2400" b="1" dirty="0" smtClean="0">
                <a:solidFill>
                  <a:schemeClr val="accent2">
                    <a:lumMod val="50000"/>
                  </a:schemeClr>
                </a:solidFill>
              </a:rPr>
              <a:t>تتطلب الاختبارات الرسمية إجراءات منظمة وتصحح وفق إرشادات محددة وتفسير للنتائج ضمن إطار مرجعي ضيق نسبياً ويوجد منها اختبارات فردية وجماعية, وتعتبر الاختبارات الرسمية المقننة أساسية في المرحلة الاولى لمعرفة الطلاب الذين يعانون من صعوبات تعلم .</a:t>
            </a:r>
          </a:p>
          <a:p>
            <a:pPr marL="342900" lvl="0" indent="-342900">
              <a:buFont typeface="Arial" pitchFamily="34" charset="0"/>
              <a:buChar char="•"/>
            </a:pPr>
            <a:r>
              <a:rPr lang="ar-SA" sz="2400" b="1" dirty="0" smtClean="0">
                <a:solidFill>
                  <a:schemeClr val="accent2">
                    <a:lumMod val="50000"/>
                  </a:schemeClr>
                </a:solidFill>
              </a:rPr>
              <a:t>تعتبر استراتيجيات التقييم غير الرسمي مهمة في كل من مرحلتي التقييم الاصلية والمرحلة المتأخرة . وتتمثل أهميتها الكبيرة في تنفيذ خطة الدرس وفي التقييم اليومي والاسبوعي وفي مراجعة البرنامج التربوي الفردي.</a:t>
            </a:r>
          </a:p>
          <a:p>
            <a:pPr marL="342900" lvl="0" indent="-342900">
              <a:buFont typeface="Arial" pitchFamily="34" charset="0"/>
              <a:buChar char="•"/>
            </a:pPr>
            <a:r>
              <a:rPr lang="ar-SA" sz="2400" b="1" dirty="0" smtClean="0">
                <a:solidFill>
                  <a:schemeClr val="accent2">
                    <a:lumMod val="50000"/>
                  </a:schemeClr>
                </a:solidFill>
              </a:rPr>
              <a:t>عادة ما تكون نتيجة التقييم الرسمي معززة ومؤكدة لتقييم المدرس غير الرسمي ويعتبر التقييم الرسمي والغير رسمي مهماً ويكملان بعضهما البعض.</a:t>
            </a:r>
          </a:p>
        </p:txBody>
      </p:sp>
    </p:spTree>
    <p:extLst>
      <p:ext uri="{BB962C8B-B14F-4D97-AF65-F5344CB8AC3E}">
        <p14:creationId xmlns:p14="http://schemas.microsoft.com/office/powerpoint/2010/main" val="6772279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إطار 1"/>
          <p:cNvSpPr/>
          <p:nvPr/>
        </p:nvSpPr>
        <p:spPr>
          <a:xfrm>
            <a:off x="1571604" y="214290"/>
            <a:ext cx="5572164" cy="92869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accent2">
                    <a:lumMod val="50000"/>
                  </a:schemeClr>
                </a:solidFill>
              </a:rPr>
              <a:t>خطوات التقييم</a:t>
            </a:r>
            <a:endParaRPr lang="ar-SA" sz="3600" b="1" dirty="0">
              <a:solidFill>
                <a:schemeClr val="accent2">
                  <a:lumMod val="50000"/>
                </a:schemeClr>
              </a:solidFill>
            </a:endParaRPr>
          </a:p>
        </p:txBody>
      </p:sp>
      <p:graphicFrame>
        <p:nvGraphicFramePr>
          <p:cNvPr id="3" name="رسم تخطيطي 2"/>
          <p:cNvGraphicFramePr/>
          <p:nvPr>
            <p:extLst>
              <p:ext uri="{D42A27DB-BD31-4B8C-83A1-F6EECF244321}">
                <p14:modId xmlns:p14="http://schemas.microsoft.com/office/powerpoint/2010/main" val="2728509164"/>
              </p:ext>
            </p:extLst>
          </p:nvPr>
        </p:nvGraphicFramePr>
        <p:xfrm>
          <a:off x="500034" y="1397000"/>
          <a:ext cx="8072494"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528130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إطار 1"/>
          <p:cNvSpPr/>
          <p:nvPr/>
        </p:nvSpPr>
        <p:spPr>
          <a:xfrm>
            <a:off x="1571604" y="214290"/>
            <a:ext cx="5572164" cy="92869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accent2">
                    <a:lumMod val="50000"/>
                  </a:schemeClr>
                </a:solidFill>
              </a:rPr>
              <a:t>خطوات التقييم</a:t>
            </a:r>
            <a:endParaRPr lang="ar-SA" sz="3600" b="1" dirty="0">
              <a:solidFill>
                <a:schemeClr val="accent2">
                  <a:lumMod val="50000"/>
                </a:schemeClr>
              </a:solidFill>
            </a:endParaRPr>
          </a:p>
        </p:txBody>
      </p:sp>
      <p:graphicFrame>
        <p:nvGraphicFramePr>
          <p:cNvPr id="4" name="رسم تخطيطي 3"/>
          <p:cNvGraphicFramePr/>
          <p:nvPr>
            <p:extLst>
              <p:ext uri="{D42A27DB-BD31-4B8C-83A1-F6EECF244321}">
                <p14:modId xmlns:p14="http://schemas.microsoft.com/office/powerpoint/2010/main" val="943174901"/>
              </p:ext>
            </p:extLst>
          </p:nvPr>
        </p:nvGraphicFramePr>
        <p:xfrm>
          <a:off x="214282" y="1268760"/>
          <a:ext cx="807249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948606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2060848"/>
            <a:ext cx="6408712" cy="1384995"/>
          </a:xfrm>
          <a:prstGeom prst="rect">
            <a:avLst/>
          </a:prstGeom>
          <a:noFill/>
        </p:spPr>
        <p:txBody>
          <a:bodyPr wrap="square" rtlCol="1">
            <a:spAutoFit/>
          </a:bodyPr>
          <a:lstStyle/>
          <a:p>
            <a:pPr algn="ctr"/>
            <a:r>
              <a:rPr lang="ar-SA" sz="2800" b="1" u="sng" dirty="0" smtClean="0">
                <a:solidFill>
                  <a:srgbClr val="C00000"/>
                </a:solidFill>
              </a:rPr>
              <a:t>المحاضرة السابعة</a:t>
            </a:r>
          </a:p>
          <a:p>
            <a:pPr algn="ctr"/>
            <a:endParaRPr lang="ar-SA" sz="2800" b="1" u="sng" dirty="0" smtClean="0">
              <a:solidFill>
                <a:srgbClr val="C00000"/>
              </a:solidFill>
            </a:endParaRPr>
          </a:p>
          <a:p>
            <a:pPr algn="ctr"/>
            <a:r>
              <a:rPr lang="ar-SA" sz="2800" dirty="0" smtClean="0"/>
              <a:t>تقييم صعوبات التعلم</a:t>
            </a:r>
            <a:endParaRPr lang="ar-SA" sz="2800" dirty="0"/>
          </a:p>
        </p:txBody>
      </p:sp>
    </p:spTree>
    <p:extLst>
      <p:ext uri="{BB962C8B-B14F-4D97-AF65-F5344CB8AC3E}">
        <p14:creationId xmlns:p14="http://schemas.microsoft.com/office/powerpoint/2010/main" val="383783246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643042" y="285728"/>
            <a:ext cx="5072098" cy="1071570"/>
          </a:xfrm>
          <a:prstGeom prst="roundRect">
            <a:avLst/>
          </a:prstGeom>
        </p:spPr>
        <p:style>
          <a:lnRef idx="3">
            <a:schemeClr val="lt1"/>
          </a:lnRef>
          <a:fillRef idx="1">
            <a:schemeClr val="accent4"/>
          </a:fillRef>
          <a:effectRef idx="1">
            <a:schemeClr val="accent4"/>
          </a:effectRef>
          <a:fontRef idx="minor">
            <a:schemeClr val="lt1"/>
          </a:fontRef>
        </p:style>
        <p:txBody>
          <a:bodyPr rtlCol="1" anchor="ctr"/>
          <a:lstStyle/>
          <a:p>
            <a:pPr algn="ctr"/>
            <a:r>
              <a:rPr lang="ar-SA" sz="3600" b="1" dirty="0" smtClean="0">
                <a:solidFill>
                  <a:schemeClr val="accent2">
                    <a:lumMod val="50000"/>
                  </a:schemeClr>
                </a:solidFill>
              </a:rPr>
              <a:t>أساليب جمع المعلومات</a:t>
            </a:r>
            <a:endParaRPr lang="ar-SA" sz="3600" b="1" dirty="0">
              <a:solidFill>
                <a:schemeClr val="accent2">
                  <a:lumMod val="50000"/>
                </a:schemeClr>
              </a:solidFill>
            </a:endParaRPr>
          </a:p>
        </p:txBody>
      </p:sp>
      <p:graphicFrame>
        <p:nvGraphicFramePr>
          <p:cNvPr id="3" name="رسم تخطيطي 2"/>
          <p:cNvGraphicFramePr/>
          <p:nvPr/>
        </p:nvGraphicFramePr>
        <p:xfrm>
          <a:off x="214282" y="1928802"/>
          <a:ext cx="8358246"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492300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بيضاوية 1"/>
          <p:cNvSpPr/>
          <p:nvPr/>
        </p:nvSpPr>
        <p:spPr>
          <a:xfrm>
            <a:off x="1071538" y="1500174"/>
            <a:ext cx="6572296" cy="4000528"/>
          </a:xfrm>
          <a:prstGeom prst="wedgeEllipseCallou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3600" b="1" dirty="0" smtClean="0"/>
              <a:t>من خلال دراستك </a:t>
            </a:r>
            <a:r>
              <a:rPr lang="ar-SA" sz="3600" b="1" dirty="0" err="1" smtClean="0"/>
              <a:t>لاساليب</a:t>
            </a:r>
            <a:r>
              <a:rPr lang="ar-SA" sz="3600" b="1" dirty="0" smtClean="0"/>
              <a:t> جمع المعلومات ماهي ابرز </a:t>
            </a:r>
            <a:r>
              <a:rPr lang="ar-SA" sz="3600" b="1" dirty="0"/>
              <a:t>الاقتراحات لاختيار الاختبار </a:t>
            </a:r>
            <a:r>
              <a:rPr lang="ar-SA" sz="3600" b="1" dirty="0" smtClean="0"/>
              <a:t>المناسب؟</a:t>
            </a:r>
            <a:endParaRPr lang="ar-SA" sz="3600" b="1" dirty="0"/>
          </a:p>
        </p:txBody>
      </p:sp>
    </p:spTree>
    <p:extLst>
      <p:ext uri="{BB962C8B-B14F-4D97-AF65-F5344CB8AC3E}">
        <p14:creationId xmlns:p14="http://schemas.microsoft.com/office/powerpoint/2010/main" val="13839037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إطار 1"/>
          <p:cNvSpPr/>
          <p:nvPr/>
        </p:nvSpPr>
        <p:spPr>
          <a:xfrm>
            <a:off x="1785918" y="214290"/>
            <a:ext cx="5429288" cy="1357322"/>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قيود الاختبار</a:t>
            </a:r>
            <a:endParaRPr lang="ar-SA" sz="3600" b="1" dirty="0">
              <a:solidFill>
                <a:schemeClr val="tx1"/>
              </a:solidFill>
            </a:endParaRPr>
          </a:p>
        </p:txBody>
      </p:sp>
      <p:sp>
        <p:nvSpPr>
          <p:cNvPr id="3" name="مستطيل مستدير الزوايا 2"/>
          <p:cNvSpPr/>
          <p:nvPr/>
        </p:nvSpPr>
        <p:spPr>
          <a:xfrm>
            <a:off x="642910" y="1857364"/>
            <a:ext cx="7500990" cy="4572032"/>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a:solidFill>
                  <a:schemeClr val="accent2">
                    <a:lumMod val="50000"/>
                  </a:schemeClr>
                </a:solidFill>
              </a:rPr>
              <a:t>يعتقد كثير من التربويين أن الاختبارات لا تقدم فائدة كبيرة في فهم وتحديد القدرات والاحتياجات الخاصة بالطفل، فقد يخطئ المقيم في فهم مشكلة طفل ما، فلا يلاحظ نقاط قوة يمتلكها الطفل ولا يظهرها الاختبار، هذا إلى جانب اعتقادهم أن ليس للاختبار أهمية كبيرة في تصميم التدخلات العلاجية للطفل فيما بعد.  ومن ناحية أخرى، فلا تعكس نتائج الاختبار ما يعرفه الطالب حقاً فيما يتصل بما تعلمه داخل الغرفة الصفية، وذلك لأن عناصر الاختبار لا تتفق عادة مع المنهاج الذي يدرسه الطالب، إضافة إلى عدم إمكانية تطبيق نتائج الاختبار عملياً من مثل الخروج بتوصيات محددة وفقاً لنتائج الاختبار.  وكذلك فإن هناك صعوبة في استخدام مثل هذه الأساليب لمراقبة النتائج التحصيلية قصيرة المدى.</a:t>
            </a:r>
            <a:endParaRPr lang="en-US" sz="2400" b="1" dirty="0">
              <a:solidFill>
                <a:schemeClr val="accent2">
                  <a:lumMod val="50000"/>
                </a:schemeClr>
              </a:solidFill>
            </a:endParaRPr>
          </a:p>
          <a:p>
            <a:pPr algn="ctr"/>
            <a:endParaRPr lang="ar-SA" dirty="0"/>
          </a:p>
        </p:txBody>
      </p:sp>
    </p:spTree>
    <p:extLst>
      <p:ext uri="{BB962C8B-B14F-4D97-AF65-F5344CB8AC3E}">
        <p14:creationId xmlns:p14="http://schemas.microsoft.com/office/powerpoint/2010/main" val="2576437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95536" y="1268760"/>
            <a:ext cx="7209168" cy="4154984"/>
          </a:xfrm>
          <a:prstGeom prst="rect">
            <a:avLst/>
          </a:prstGeom>
          <a:noFill/>
        </p:spPr>
        <p:txBody>
          <a:bodyPr wrap="square" rtlCol="1">
            <a:spAutoFit/>
          </a:bodyPr>
          <a:lstStyle/>
          <a:p>
            <a:pPr marL="342900" indent="-342900">
              <a:buFont typeface="Wingdings" pitchFamily="2" charset="2"/>
              <a:buChar char="ü"/>
            </a:pPr>
            <a:r>
              <a:rPr lang="ar-SA" sz="2400" dirty="0" smtClean="0"/>
              <a:t>من الملاحظ ان كيرك أصبح يستخدم مصطلح صعوبات التعلم لوصف الاطفال الذين يعانون من اضطرابات في اللغة والكلام والقراءة ومهارات التواصل الاجتماعي .ولم يدخل ضمن صعوبات التعلم الذي يعانون من إعاقة عقلية أو إعاقات حسية .</a:t>
            </a:r>
          </a:p>
          <a:p>
            <a:pPr marL="342900" indent="-342900">
              <a:buFont typeface="Wingdings" pitchFamily="2" charset="2"/>
              <a:buChar char="ü"/>
            </a:pPr>
            <a:r>
              <a:rPr lang="ar-SA" sz="2400" dirty="0" smtClean="0"/>
              <a:t>اقترح كيرك مصطلح صعوبات التعلم حيث أن كلاً من الاهالي والتربويين يفضلون استخدام القاب من شأنها أن تقدم إرشادات تربوية .</a:t>
            </a:r>
          </a:p>
          <a:p>
            <a:pPr marL="342900" indent="-342900">
              <a:buFont typeface="Wingdings" pitchFamily="2" charset="2"/>
              <a:buChar char="ü"/>
            </a:pPr>
            <a:r>
              <a:rPr lang="ar-SA" sz="2400" dirty="0" smtClean="0"/>
              <a:t>حصل مصطلح صعوبات التعلم على رضى معظم القادة التربويين في المجال بسبب تحول التعريف من الأسباب الطبية إلى نحو البعد التربوي.</a:t>
            </a:r>
          </a:p>
          <a:p>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1520" y="980728"/>
            <a:ext cx="7992888" cy="3046988"/>
          </a:xfrm>
          <a:prstGeom prst="rect">
            <a:avLst/>
          </a:prstGeom>
          <a:noFill/>
        </p:spPr>
        <p:txBody>
          <a:bodyPr wrap="square" rtlCol="1">
            <a:spAutoFit/>
          </a:bodyPr>
          <a:lstStyle/>
          <a:p>
            <a:pPr algn="ctr"/>
            <a:r>
              <a:rPr lang="ar-SA" sz="2400" b="1" u="sng" dirty="0" smtClean="0">
                <a:solidFill>
                  <a:srgbClr val="00B050"/>
                </a:solidFill>
              </a:rPr>
              <a:t>نماذج التقييم</a:t>
            </a:r>
          </a:p>
          <a:p>
            <a:pPr algn="ctr"/>
            <a:endParaRPr lang="ar-SA" sz="2400" b="1" u="sng" dirty="0"/>
          </a:p>
          <a:p>
            <a:pPr algn="ctr"/>
            <a:endParaRPr lang="ar-SA" sz="2400" b="1" u="sng" dirty="0" smtClean="0"/>
          </a:p>
          <a:p>
            <a:pPr marL="342900" indent="-342900">
              <a:buFont typeface="Arial" pitchFamily="34" charset="0"/>
              <a:buChar char="•"/>
            </a:pPr>
            <a:r>
              <a:rPr lang="ar-SA" sz="2400" dirty="0" smtClean="0"/>
              <a:t>هناك نماذج عدة أساسية للتقييم يركز بعضها على المتعلم وأخرى تركز على كيفية تعديل المواقف والبيئات التعليمية .</a:t>
            </a:r>
          </a:p>
          <a:p>
            <a:pPr marL="342900" indent="-342900">
              <a:buFont typeface="Arial" pitchFamily="34" charset="0"/>
              <a:buChar char="•"/>
            </a:pPr>
            <a:endParaRPr lang="ar-SA" sz="2400" dirty="0" smtClean="0"/>
          </a:p>
          <a:p>
            <a:pPr marL="342900" indent="-342900">
              <a:buFont typeface="Arial" pitchFamily="34" charset="0"/>
              <a:buChar char="•"/>
            </a:pPr>
            <a:r>
              <a:rPr lang="ar-SA" sz="2400" dirty="0" smtClean="0"/>
              <a:t>بما ان كل نموذج يقيم جانباً واحداً من شخصية الفرد وحاجاته فينبغي استخدام اكثر أكثر من نموذج عند تقييم الطلبة ذوي صعوبات التعلم .</a:t>
            </a:r>
            <a:endParaRPr lang="ar-SA" sz="2400" dirty="0"/>
          </a:p>
        </p:txBody>
      </p:sp>
    </p:spTree>
    <p:extLst>
      <p:ext uri="{BB962C8B-B14F-4D97-AF65-F5344CB8AC3E}">
        <p14:creationId xmlns:p14="http://schemas.microsoft.com/office/powerpoint/2010/main" val="401119272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التي تركز على المتعلم</a:t>
            </a:r>
            <a:endParaRPr lang="ar-SA" sz="3600" dirty="0"/>
          </a:p>
        </p:txBody>
      </p:sp>
      <p:sp>
        <p:nvSpPr>
          <p:cNvPr id="3" name="مستطيل مستدير الزوايا 2"/>
          <p:cNvSpPr/>
          <p:nvPr/>
        </p:nvSpPr>
        <p:spPr>
          <a:xfrm>
            <a:off x="5286380" y="1844824"/>
            <a:ext cx="2857520" cy="451313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u="sng" dirty="0" smtClean="0">
                <a:solidFill>
                  <a:srgbClr val="C00000"/>
                </a:solidFill>
              </a:rPr>
              <a:t>النموذج الطبي</a:t>
            </a:r>
          </a:p>
          <a:p>
            <a:pPr marL="342900" indent="-342900">
              <a:buFont typeface="Arial" pitchFamily="34" charset="0"/>
              <a:buChar char="•"/>
            </a:pPr>
            <a:r>
              <a:rPr lang="ar-SA" sz="2000" dirty="0" smtClean="0"/>
              <a:t>تعرف المشكلة من خلال هذا النموذج من وجهة نظر طبية بحتة .</a:t>
            </a:r>
          </a:p>
          <a:p>
            <a:pPr marL="342900" indent="-342900">
              <a:buFont typeface="Arial" pitchFamily="34" charset="0"/>
              <a:buChar char="•"/>
            </a:pPr>
            <a:r>
              <a:rPr lang="ar-SA" sz="2000" dirty="0" smtClean="0"/>
              <a:t>يفترض هذا النموذج وجود أسباب بيولوجية .</a:t>
            </a:r>
          </a:p>
          <a:p>
            <a:pPr algn="ctr"/>
            <a:r>
              <a:rPr lang="ar-SA" sz="2000" b="1" u="sng" dirty="0" smtClean="0">
                <a:solidFill>
                  <a:srgbClr val="C00000"/>
                </a:solidFill>
              </a:rPr>
              <a:t>نموذج معالجة المعلومات</a:t>
            </a:r>
          </a:p>
          <a:p>
            <a:pPr marL="342900" indent="-342900">
              <a:buFont typeface="Arial" pitchFamily="34" charset="0"/>
              <a:buChar char="•"/>
            </a:pPr>
            <a:r>
              <a:rPr lang="ar-SA" sz="2000" dirty="0" smtClean="0"/>
              <a:t>ينظر هذا النموذج إلى المشكلة من خلال تحديد مواطن الضعف في معالجة الجوانب الإدراكية-البصرية والحركية واللغوية والانتباه .</a:t>
            </a:r>
          </a:p>
        </p:txBody>
      </p:sp>
      <p:sp>
        <p:nvSpPr>
          <p:cNvPr id="4" name="مستطيل مستدير الزوايا 3"/>
          <p:cNvSpPr/>
          <p:nvPr/>
        </p:nvSpPr>
        <p:spPr>
          <a:xfrm>
            <a:off x="1142976" y="1844824"/>
            <a:ext cx="3071834" cy="4584572"/>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u="sng" dirty="0" smtClean="0">
                <a:solidFill>
                  <a:srgbClr val="C00000"/>
                </a:solidFill>
              </a:rPr>
              <a:t>التقييم الذي يعتمد على النتائج</a:t>
            </a:r>
          </a:p>
          <a:p>
            <a:pPr marL="342900" indent="-342900">
              <a:buFont typeface="Arial" pitchFamily="34" charset="0"/>
              <a:buChar char="•"/>
            </a:pPr>
            <a:r>
              <a:rPr lang="ar-SA" sz="2000" dirty="0" smtClean="0"/>
              <a:t>يعتبر طريقة أخرى لجمع المعلومات.</a:t>
            </a:r>
          </a:p>
          <a:p>
            <a:pPr marL="342900" indent="-342900">
              <a:buFont typeface="Arial" pitchFamily="34" charset="0"/>
              <a:buChar char="•"/>
            </a:pPr>
            <a:r>
              <a:rPr lang="ar-SA" sz="2000" dirty="0" smtClean="0"/>
              <a:t>يتضمن هذا التقييم تدريس وتقييم المهارات المهمة في المواقف الحياتية.</a:t>
            </a:r>
          </a:p>
          <a:p>
            <a:pPr marL="342900" indent="-342900">
              <a:buFont typeface="Arial" pitchFamily="34" charset="0"/>
              <a:buChar char="•"/>
            </a:pPr>
            <a:r>
              <a:rPr lang="ar-SA" sz="2000" dirty="0" smtClean="0"/>
              <a:t>يبدأ هذا التقييم بتحديد النتائج المرغوبة مثل (القدرة على استخدام المواصلات ) </a:t>
            </a:r>
            <a:endParaRPr lang="ar-SA" sz="2000" dirty="0"/>
          </a:p>
          <a:p>
            <a:pPr marL="342900" indent="-342900">
              <a:buFont typeface="Arial" pitchFamily="34" charset="0"/>
              <a:buChar char="•"/>
            </a:pPr>
            <a:r>
              <a:rPr lang="ar-SA" sz="2000" dirty="0" smtClean="0"/>
              <a:t>يتخذ فريق التقييم خطوات مشابهة لتحليل الموقف التعليمي لتحديد الكفايات والمهارات التي قد اتقنها والمهارات التي لازالت تحتاج إلى تدريب .</a:t>
            </a:r>
          </a:p>
        </p:txBody>
      </p:sp>
    </p:spTree>
    <p:extLst>
      <p:ext uri="{BB962C8B-B14F-4D97-AF65-F5344CB8AC3E}">
        <p14:creationId xmlns:p14="http://schemas.microsoft.com/office/powerpoint/2010/main" val="140625253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التي تركز على المتعلم</a:t>
            </a:r>
            <a:endParaRPr lang="ar-SA" sz="3600" dirty="0"/>
          </a:p>
        </p:txBody>
      </p:sp>
      <p:sp>
        <p:nvSpPr>
          <p:cNvPr id="3" name="مستطيل مستدير الزوايا 2"/>
          <p:cNvSpPr/>
          <p:nvPr/>
        </p:nvSpPr>
        <p:spPr>
          <a:xfrm>
            <a:off x="1428728" y="1844824"/>
            <a:ext cx="6286544" cy="451313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u="sng" dirty="0" smtClean="0">
                <a:solidFill>
                  <a:srgbClr val="C00000"/>
                </a:solidFill>
              </a:rPr>
              <a:t>التقييم الذي يعتمد على الانماط التعليمية</a:t>
            </a:r>
          </a:p>
          <a:p>
            <a:pPr algn="ctr"/>
            <a:endParaRPr lang="ar-SA" sz="2000" b="1" u="sng" dirty="0">
              <a:solidFill>
                <a:srgbClr val="C00000"/>
              </a:solidFill>
            </a:endParaRPr>
          </a:p>
          <a:p>
            <a:pPr algn="ctr"/>
            <a:endParaRPr lang="ar-SA" sz="2000" b="1" u="sng" dirty="0" smtClean="0">
              <a:solidFill>
                <a:srgbClr val="C00000"/>
              </a:solidFill>
            </a:endParaRPr>
          </a:p>
          <a:p>
            <a:pPr marL="342900" indent="-342900">
              <a:buFont typeface="Wingdings" pitchFamily="2" charset="2"/>
              <a:buChar char="ü"/>
            </a:pPr>
            <a:r>
              <a:rPr lang="ar-SA" sz="2000" dirty="0" smtClean="0">
                <a:solidFill>
                  <a:schemeClr val="tx1"/>
                </a:solidFill>
              </a:rPr>
              <a:t>يفترض هذا النموذج أن الطلبة قد يتعلمون ويحلون المشكلات بطرق مختلفة وتكون اكثر الفة بالنسبة لهم .</a:t>
            </a:r>
          </a:p>
          <a:p>
            <a:pPr marL="342900" indent="-342900">
              <a:buFont typeface="Wingdings" pitchFamily="2" charset="2"/>
              <a:buChar char="ü"/>
            </a:pPr>
            <a:r>
              <a:rPr lang="ar-SA" sz="2000" dirty="0" smtClean="0">
                <a:solidFill>
                  <a:schemeClr val="tx1"/>
                </a:solidFill>
              </a:rPr>
              <a:t>يحدد العناصر التي تؤثر على تعلم الطفل.</a:t>
            </a:r>
          </a:p>
          <a:p>
            <a:pPr marL="342900" indent="-342900">
              <a:buFont typeface="Wingdings" pitchFamily="2" charset="2"/>
              <a:buChar char="ü"/>
            </a:pPr>
            <a:r>
              <a:rPr lang="ar-SA" sz="2000" dirty="0" smtClean="0">
                <a:solidFill>
                  <a:schemeClr val="tx1"/>
                </a:solidFill>
              </a:rPr>
              <a:t>يتضمن هذا التقييم بعض العناصر العامة مثل الطريقة التي عادة ما يقدم بها المنهج (</a:t>
            </a:r>
            <a:r>
              <a:rPr lang="ar-SA" sz="2000" dirty="0" err="1" smtClean="0">
                <a:solidFill>
                  <a:schemeClr val="tx1"/>
                </a:solidFill>
              </a:rPr>
              <a:t>بصر,سمعي,حسي</a:t>
            </a:r>
            <a:r>
              <a:rPr lang="ar-SA" sz="2000" dirty="0" smtClean="0">
                <a:solidFill>
                  <a:schemeClr val="tx1"/>
                </a:solidFill>
              </a:rPr>
              <a:t>) والظروف البيئية داخل </a:t>
            </a:r>
            <a:r>
              <a:rPr lang="ar-SA" sz="2000" dirty="0" err="1" smtClean="0">
                <a:solidFill>
                  <a:schemeClr val="tx1"/>
                </a:solidFill>
              </a:rPr>
              <a:t>الصف.وتوقعات</a:t>
            </a:r>
            <a:r>
              <a:rPr lang="ar-SA" sz="2000" dirty="0" smtClean="0">
                <a:solidFill>
                  <a:schemeClr val="tx1"/>
                </a:solidFill>
              </a:rPr>
              <a:t> </a:t>
            </a:r>
            <a:r>
              <a:rPr lang="ar-SA" sz="2000" dirty="0" err="1" smtClean="0">
                <a:solidFill>
                  <a:schemeClr val="tx1"/>
                </a:solidFill>
              </a:rPr>
              <a:t>النجاح.ونمط</a:t>
            </a:r>
            <a:r>
              <a:rPr lang="ar-SA" sz="2000" dirty="0" smtClean="0">
                <a:solidFill>
                  <a:schemeClr val="tx1"/>
                </a:solidFill>
              </a:rPr>
              <a:t> تفكير الطالب .</a:t>
            </a:r>
          </a:p>
        </p:txBody>
      </p:sp>
    </p:spTree>
    <p:extLst>
      <p:ext uri="{BB962C8B-B14F-4D97-AF65-F5344CB8AC3E}">
        <p14:creationId xmlns:p14="http://schemas.microsoft.com/office/powerpoint/2010/main" val="351104195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التي تعتمد على المتعلم في إطار اجتماعي ثقافي</a:t>
            </a:r>
            <a:endParaRPr lang="ar-SA" sz="3600" dirty="0"/>
          </a:p>
        </p:txBody>
      </p:sp>
      <p:sp>
        <p:nvSpPr>
          <p:cNvPr id="3" name="مستطيل مستدير الزوايا 2"/>
          <p:cNvSpPr/>
          <p:nvPr/>
        </p:nvSpPr>
        <p:spPr>
          <a:xfrm>
            <a:off x="1428728" y="2132856"/>
            <a:ext cx="6286544" cy="3168352"/>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u="sng" dirty="0" smtClean="0">
                <a:solidFill>
                  <a:srgbClr val="C00000"/>
                </a:solidFill>
              </a:rPr>
              <a:t>النموذج متعدد الثقافات </a:t>
            </a:r>
          </a:p>
          <a:p>
            <a:pPr algn="ctr"/>
            <a:endParaRPr lang="ar-SA" sz="2000" b="1" u="sng" dirty="0">
              <a:solidFill>
                <a:srgbClr val="C00000"/>
              </a:solidFill>
            </a:endParaRPr>
          </a:p>
          <a:p>
            <a:pPr algn="ctr"/>
            <a:endParaRPr lang="ar-SA" sz="2000" b="1" u="sng" dirty="0" smtClean="0">
              <a:solidFill>
                <a:srgbClr val="C00000"/>
              </a:solidFill>
            </a:endParaRPr>
          </a:p>
          <a:p>
            <a:pPr marL="342900" indent="-342900">
              <a:buFont typeface="Wingdings" pitchFamily="2" charset="2"/>
              <a:buChar char="ü"/>
            </a:pPr>
            <a:r>
              <a:rPr lang="ar-SA" sz="2000" dirty="0" smtClean="0">
                <a:solidFill>
                  <a:schemeClr val="tx1"/>
                </a:solidFill>
              </a:rPr>
              <a:t>يفترض هذا النموذج وجود المقدرة على التعلم في مختلف المجموعات </a:t>
            </a:r>
            <a:r>
              <a:rPr lang="ar-SA" sz="2000" dirty="0" err="1" smtClean="0">
                <a:solidFill>
                  <a:schemeClr val="tx1"/>
                </a:solidFill>
              </a:rPr>
              <a:t>اياً</a:t>
            </a:r>
            <a:r>
              <a:rPr lang="ar-SA" sz="2000" dirty="0" smtClean="0">
                <a:solidFill>
                  <a:schemeClr val="tx1"/>
                </a:solidFill>
              </a:rPr>
              <a:t> كانت ارضيتها الثقافية </a:t>
            </a:r>
            <a:r>
              <a:rPr lang="ar-SA" sz="2000" dirty="0" err="1" smtClean="0">
                <a:solidFill>
                  <a:schemeClr val="tx1"/>
                </a:solidFill>
              </a:rPr>
              <a:t>والعرقية.ويعود</a:t>
            </a:r>
            <a:r>
              <a:rPr lang="ar-SA" sz="2000" dirty="0" smtClean="0">
                <a:solidFill>
                  <a:schemeClr val="tx1"/>
                </a:solidFill>
              </a:rPr>
              <a:t> سبب التفاوت في الاختبارات إلى التحيز في الاختبارات نفسها وفي الطرق والإجراءات المتبعة في تنفيذها.</a:t>
            </a:r>
          </a:p>
        </p:txBody>
      </p:sp>
    </p:spTree>
    <p:extLst>
      <p:ext uri="{BB962C8B-B14F-4D97-AF65-F5344CB8AC3E}">
        <p14:creationId xmlns:p14="http://schemas.microsoft.com/office/powerpoint/2010/main" val="72145695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476672"/>
            <a:ext cx="6286544" cy="1237816"/>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التي تركز على التفاعل بين المتعلم والمواقف التعليمية</a:t>
            </a:r>
            <a:endParaRPr lang="ar-SA" sz="3600" dirty="0"/>
          </a:p>
        </p:txBody>
      </p:sp>
      <p:sp>
        <p:nvSpPr>
          <p:cNvPr id="3" name="مستطيل مستدير الزوايا 2"/>
          <p:cNvSpPr/>
          <p:nvPr/>
        </p:nvSpPr>
        <p:spPr>
          <a:xfrm>
            <a:off x="1428728" y="1844824"/>
            <a:ext cx="6286544" cy="451313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u="sng" dirty="0" smtClean="0">
                <a:solidFill>
                  <a:srgbClr val="C00000"/>
                </a:solidFill>
              </a:rPr>
              <a:t>النموذج الذي يعتمد على تحليل الموقف التعليمي</a:t>
            </a:r>
          </a:p>
          <a:p>
            <a:pPr marL="342900" indent="-342900">
              <a:buFont typeface="Arial" pitchFamily="34" charset="0"/>
              <a:buChar char="•"/>
            </a:pPr>
            <a:r>
              <a:rPr lang="ar-SA" sz="2000" dirty="0" smtClean="0">
                <a:solidFill>
                  <a:schemeClr val="tx1"/>
                </a:solidFill>
              </a:rPr>
              <a:t>يطبق العاملون في التربية الخاصة هذا النموذج في مواقف اكاديمية حقيقية من أجل الكشف عن عناصر الموقف التعليمي وتعديلاته</a:t>
            </a:r>
          </a:p>
          <a:p>
            <a:pPr marL="342900" indent="-342900">
              <a:buFont typeface="Arial" pitchFamily="34" charset="0"/>
              <a:buChar char="•"/>
            </a:pPr>
            <a:r>
              <a:rPr lang="ar-SA" sz="2000" dirty="0" smtClean="0">
                <a:solidFill>
                  <a:schemeClr val="tx1"/>
                </a:solidFill>
              </a:rPr>
              <a:t>عندما تتبين صعوبة موقف تعليمي ما فإن هذا الموقف يتم تحليله إلى مهارات فرعية تساعد الطالب على الاتقان ومعرفة المهارة التي </a:t>
            </a:r>
            <a:r>
              <a:rPr lang="ar-SA" sz="2000" dirty="0" err="1" smtClean="0">
                <a:solidFill>
                  <a:schemeClr val="tx1"/>
                </a:solidFill>
              </a:rPr>
              <a:t>تعيقه</a:t>
            </a:r>
            <a:r>
              <a:rPr lang="ar-SA" sz="2000" dirty="0" smtClean="0">
                <a:solidFill>
                  <a:schemeClr val="tx1"/>
                </a:solidFill>
              </a:rPr>
              <a:t> .</a:t>
            </a:r>
          </a:p>
          <a:p>
            <a:pPr marL="342900" indent="-342900">
              <a:buFont typeface="Arial" pitchFamily="34" charset="0"/>
              <a:buChar char="•"/>
            </a:pPr>
            <a:r>
              <a:rPr lang="ar-SA" sz="2000" dirty="0" smtClean="0">
                <a:solidFill>
                  <a:schemeClr val="tx1"/>
                </a:solidFill>
              </a:rPr>
              <a:t>من الممكن أن تستخدم عملية تحليل الموقف التعليمي </a:t>
            </a:r>
            <a:r>
              <a:rPr lang="ar-SA" sz="2000" dirty="0" err="1" smtClean="0">
                <a:solidFill>
                  <a:schemeClr val="tx1"/>
                </a:solidFill>
              </a:rPr>
              <a:t>للإستفادة</a:t>
            </a:r>
            <a:r>
              <a:rPr lang="ar-SA" sz="2000" dirty="0" smtClean="0">
                <a:solidFill>
                  <a:schemeClr val="tx1"/>
                </a:solidFill>
              </a:rPr>
              <a:t> منه في اتخاذ القرارات المتعلقة بــ :</a:t>
            </a:r>
          </a:p>
          <a:p>
            <a:pPr marL="342900" indent="-342900">
              <a:buFont typeface="Wingdings" pitchFamily="2" charset="2"/>
              <a:buChar char="ü"/>
            </a:pPr>
            <a:r>
              <a:rPr lang="ar-SA" sz="2000" dirty="0" smtClean="0">
                <a:solidFill>
                  <a:schemeClr val="tx1"/>
                </a:solidFill>
              </a:rPr>
              <a:t>تحديد الاهداف التدريبية اعتماداً على الوضع الراهن .</a:t>
            </a:r>
          </a:p>
          <a:p>
            <a:pPr marL="342900" indent="-342900">
              <a:buFont typeface="Wingdings" pitchFamily="2" charset="2"/>
              <a:buChar char="ü"/>
            </a:pPr>
            <a:r>
              <a:rPr lang="ar-SA" sz="2000" dirty="0" smtClean="0">
                <a:solidFill>
                  <a:schemeClr val="tx1"/>
                </a:solidFill>
              </a:rPr>
              <a:t>تحديد المشكلات التي </a:t>
            </a:r>
            <a:r>
              <a:rPr lang="ar-SA" sz="2000" dirty="0" err="1" smtClean="0">
                <a:solidFill>
                  <a:schemeClr val="tx1"/>
                </a:solidFill>
              </a:rPr>
              <a:t>يواجهها</a:t>
            </a:r>
            <a:r>
              <a:rPr lang="ar-SA" sz="2000" dirty="0" smtClean="0">
                <a:solidFill>
                  <a:schemeClr val="tx1"/>
                </a:solidFill>
              </a:rPr>
              <a:t> الطالب بالإضافة الى تحديد الوقت الذي يحتاجه للنجاح.</a:t>
            </a:r>
          </a:p>
          <a:p>
            <a:pPr marL="342900" indent="-342900">
              <a:buFont typeface="Wingdings" pitchFamily="2" charset="2"/>
              <a:buChar char="ü"/>
            </a:pPr>
            <a:r>
              <a:rPr lang="ar-SA" sz="2000" dirty="0" smtClean="0">
                <a:solidFill>
                  <a:schemeClr val="tx1"/>
                </a:solidFill>
              </a:rPr>
              <a:t>تحديد الخطوات الضرورية لإكمال الموقف التعليمي ضمن تصور شامل(وضع خطة شاملة تشتمل على نقاط الضعف والتعديلات اللازمة).</a:t>
            </a:r>
          </a:p>
        </p:txBody>
      </p:sp>
    </p:spTree>
    <p:extLst>
      <p:ext uri="{BB962C8B-B14F-4D97-AF65-F5344CB8AC3E}">
        <p14:creationId xmlns:p14="http://schemas.microsoft.com/office/powerpoint/2010/main" val="72145695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البيئية</a:t>
            </a:r>
            <a:endParaRPr lang="ar-SA" sz="3600" dirty="0"/>
          </a:p>
        </p:txBody>
      </p:sp>
      <p:sp>
        <p:nvSpPr>
          <p:cNvPr id="3" name="مستطيل مستدير الزوايا 2"/>
          <p:cNvSpPr/>
          <p:nvPr/>
        </p:nvSpPr>
        <p:spPr>
          <a:xfrm>
            <a:off x="1547664" y="1844824"/>
            <a:ext cx="6048672" cy="451313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u="sng" dirty="0" smtClean="0">
                <a:solidFill>
                  <a:srgbClr val="C00000"/>
                </a:solidFill>
              </a:rPr>
              <a:t>نموذج الأنظمة الاجتماعية </a:t>
            </a:r>
          </a:p>
          <a:p>
            <a:pPr algn="ctr"/>
            <a:endParaRPr lang="ar-SA" sz="2400" b="1" u="sng" dirty="0" smtClean="0">
              <a:solidFill>
                <a:srgbClr val="C00000"/>
              </a:solidFill>
            </a:endParaRPr>
          </a:p>
          <a:p>
            <a:pPr marL="342900" indent="-342900">
              <a:buFont typeface="Arial" pitchFamily="34" charset="0"/>
              <a:buChar char="•"/>
            </a:pPr>
            <a:r>
              <a:rPr lang="ar-SA" sz="2400" dirty="0" smtClean="0"/>
              <a:t>يركز على المدى الذي يتوافق فيه الفرد مع التوقعات المحددة والمفترضة في بيئة معينة.</a:t>
            </a:r>
          </a:p>
          <a:p>
            <a:pPr marL="342900" indent="-342900">
              <a:buFont typeface="Arial" pitchFamily="34" charset="0"/>
              <a:buChar char="•"/>
            </a:pPr>
            <a:r>
              <a:rPr lang="ar-SA" sz="2400" dirty="0" smtClean="0"/>
              <a:t>طالب ص ت يتفاعل مع عدد متنوع من الانظمة الاجتماعية مثل العائلة الاسرة والصف .وبالتالي سوف تختلف الادوار عند التفاعل مع كل نظام اجتماعي.</a:t>
            </a:r>
          </a:p>
          <a:p>
            <a:pPr marL="342900" indent="-342900">
              <a:buFont typeface="Arial" pitchFamily="34" charset="0"/>
              <a:buChar char="•"/>
            </a:pPr>
            <a:r>
              <a:rPr lang="ar-SA" sz="2400" dirty="0" smtClean="0"/>
              <a:t>ينصب التقييم هنا على توقعات دور الفرد في البيئات المتنوعة التي يتفاعل معها .</a:t>
            </a:r>
          </a:p>
        </p:txBody>
      </p:sp>
    </p:spTree>
    <p:extLst>
      <p:ext uri="{BB962C8B-B14F-4D97-AF65-F5344CB8AC3E}">
        <p14:creationId xmlns:p14="http://schemas.microsoft.com/office/powerpoint/2010/main" val="237423952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البيئية</a:t>
            </a:r>
            <a:endParaRPr lang="ar-SA" sz="3600" dirty="0"/>
          </a:p>
        </p:txBody>
      </p:sp>
      <p:sp>
        <p:nvSpPr>
          <p:cNvPr id="3" name="مستطيل مستدير الزوايا 2"/>
          <p:cNvSpPr/>
          <p:nvPr/>
        </p:nvSpPr>
        <p:spPr>
          <a:xfrm>
            <a:off x="1547664" y="1844824"/>
            <a:ext cx="6048672" cy="451313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u="sng" dirty="0" smtClean="0">
                <a:solidFill>
                  <a:srgbClr val="C00000"/>
                </a:solidFill>
              </a:rPr>
              <a:t>نموذج تقييم التعايش البيئي</a:t>
            </a:r>
          </a:p>
          <a:p>
            <a:pPr algn="ctr"/>
            <a:endParaRPr lang="ar-SA" sz="2400" b="1" u="sng" dirty="0" smtClean="0">
              <a:solidFill>
                <a:srgbClr val="C00000"/>
              </a:solidFill>
            </a:endParaRPr>
          </a:p>
          <a:p>
            <a:pPr marL="342900" indent="-342900">
              <a:buFont typeface="Arial" pitchFamily="34" charset="0"/>
              <a:buChar char="•"/>
            </a:pPr>
            <a:r>
              <a:rPr lang="ar-SA" sz="2400" dirty="0" smtClean="0"/>
              <a:t>يهتم هذا النموذج بكيفية تأثير عناصر البيئة البنائية والوجدانية والتنظيمية في سلوك الفرد.</a:t>
            </a:r>
          </a:p>
          <a:p>
            <a:pPr marL="342900" indent="-342900">
              <a:buFont typeface="Arial" pitchFamily="34" charset="0"/>
              <a:buChar char="•"/>
            </a:pPr>
            <a:r>
              <a:rPr lang="ar-SA" sz="2400" dirty="0" smtClean="0"/>
              <a:t>يركز التدخل العلاجي على التغيرات في العناصر البنائية والانفعالية والتنظيمية للبيئة.(تنظيم نشاطات التعلم) .</a:t>
            </a:r>
          </a:p>
          <a:p>
            <a:endParaRPr lang="ar-SA" sz="2400" dirty="0" smtClean="0"/>
          </a:p>
        </p:txBody>
      </p:sp>
    </p:spTree>
    <p:extLst>
      <p:ext uri="{BB962C8B-B14F-4D97-AF65-F5344CB8AC3E}">
        <p14:creationId xmlns:p14="http://schemas.microsoft.com/office/powerpoint/2010/main" val="148730046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البيئية</a:t>
            </a:r>
            <a:endParaRPr lang="ar-SA" sz="3600" dirty="0"/>
          </a:p>
        </p:txBody>
      </p:sp>
      <p:sp>
        <p:nvSpPr>
          <p:cNvPr id="3" name="مستطيل مستدير الزوايا 2"/>
          <p:cNvSpPr/>
          <p:nvPr/>
        </p:nvSpPr>
        <p:spPr>
          <a:xfrm>
            <a:off x="1547664" y="1844824"/>
            <a:ext cx="6048672" cy="451313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u="sng" dirty="0" smtClean="0">
                <a:solidFill>
                  <a:srgbClr val="C00000"/>
                </a:solidFill>
              </a:rPr>
              <a:t>التقييم الديناميكي</a:t>
            </a:r>
          </a:p>
          <a:p>
            <a:pPr algn="ctr"/>
            <a:endParaRPr lang="ar-SA" sz="2400" b="1" u="sng" dirty="0" smtClean="0">
              <a:solidFill>
                <a:srgbClr val="C00000"/>
              </a:solidFill>
            </a:endParaRPr>
          </a:p>
          <a:p>
            <a:pPr marL="342900" indent="-342900">
              <a:buFont typeface="Arial" pitchFamily="34" charset="0"/>
              <a:buChar char="•"/>
            </a:pPr>
            <a:r>
              <a:rPr lang="ar-SA" sz="2400" dirty="0" smtClean="0"/>
              <a:t>يهدف هذا التقييم الى استكشاف طبيعة التعلم بغرض جمع المعلومات لإحداث تغير معرفي وتعزيز عملية التعليم .</a:t>
            </a:r>
          </a:p>
          <a:p>
            <a:pPr marL="342900" indent="-342900">
              <a:buFont typeface="Arial" pitchFamily="34" charset="0"/>
              <a:buChar char="•"/>
            </a:pPr>
            <a:r>
              <a:rPr lang="ar-SA" sz="2400" dirty="0" smtClean="0"/>
              <a:t>من أهم خصائص هذا التقييم أنه يتضمن حواراً بين القائم على تنفيذ الاختبار والطالب .وقد يتضمن تفاعلاً وعرضاً نموذجياً أمام الطالب .</a:t>
            </a:r>
          </a:p>
          <a:p>
            <a:pPr marL="342900" indent="-342900">
              <a:buFont typeface="Arial" pitchFamily="34" charset="0"/>
              <a:buChar char="•"/>
            </a:pPr>
            <a:r>
              <a:rPr lang="ar-SA" sz="2400" dirty="0" smtClean="0"/>
              <a:t>يتبنى التقييم الديناميكي اتجاه (الاختبار- التدريب- إعادة الاختبار) .</a:t>
            </a:r>
          </a:p>
        </p:txBody>
      </p:sp>
    </p:spTree>
    <p:extLst>
      <p:ext uri="{BB962C8B-B14F-4D97-AF65-F5344CB8AC3E}">
        <p14:creationId xmlns:p14="http://schemas.microsoft.com/office/powerpoint/2010/main" val="148730046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428728" y="642918"/>
            <a:ext cx="6286544" cy="1071570"/>
          </a:xfrm>
          <a:prstGeom prst="foldedCorner">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600" b="1" dirty="0" smtClean="0"/>
              <a:t>النماذج البيئية</a:t>
            </a:r>
            <a:endParaRPr lang="ar-SA" sz="3600" dirty="0"/>
          </a:p>
        </p:txBody>
      </p:sp>
      <p:sp>
        <p:nvSpPr>
          <p:cNvPr id="3" name="مستطيل مستدير الزوايا 2"/>
          <p:cNvSpPr/>
          <p:nvPr/>
        </p:nvSpPr>
        <p:spPr>
          <a:xfrm>
            <a:off x="1547664" y="1844824"/>
            <a:ext cx="6048672" cy="451313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u="sng" dirty="0" smtClean="0">
                <a:solidFill>
                  <a:srgbClr val="C00000"/>
                </a:solidFill>
              </a:rPr>
              <a:t>نموذج التقييم السلوكي</a:t>
            </a:r>
            <a:endParaRPr lang="ar-SA" sz="2400" b="1" u="sng" dirty="0">
              <a:solidFill>
                <a:srgbClr val="C00000"/>
              </a:solidFill>
            </a:endParaRPr>
          </a:p>
          <a:p>
            <a:pPr marL="342900" indent="-342900">
              <a:buFont typeface="Arial" pitchFamily="34" charset="0"/>
              <a:buChar char="•"/>
            </a:pPr>
            <a:r>
              <a:rPr lang="ar-SA" sz="2400" dirty="0" smtClean="0">
                <a:solidFill>
                  <a:schemeClr val="tx1"/>
                </a:solidFill>
              </a:rPr>
              <a:t>تجمع الاتجاهات السلوكية بين نموذجي الأنظمة الاجتماعية والتعايش البيئي عند تقييم سلوكيات الطالب بالإضافة إلى الأقران والمدرسين في البيئات الطبيعية.</a:t>
            </a:r>
          </a:p>
          <a:p>
            <a:pPr marL="342900" indent="-342900">
              <a:buFont typeface="Arial" pitchFamily="34" charset="0"/>
              <a:buChar char="•"/>
            </a:pPr>
            <a:r>
              <a:rPr lang="ar-SA" sz="2400" dirty="0" smtClean="0">
                <a:solidFill>
                  <a:schemeClr val="tx1"/>
                </a:solidFill>
              </a:rPr>
              <a:t>يتم إجراء ملاحظة منظمة في بيئات مختلفة كما ينبغي التأكيد على أهمية تقييم الطلبة في بيئاتهم الطبيعية.</a:t>
            </a:r>
          </a:p>
          <a:p>
            <a:pPr marL="342900" indent="-342900">
              <a:buFont typeface="Arial" pitchFamily="34" charset="0"/>
              <a:buChar char="•"/>
            </a:pPr>
            <a:r>
              <a:rPr lang="ar-SA" sz="2400" dirty="0" smtClean="0">
                <a:solidFill>
                  <a:schemeClr val="tx1"/>
                </a:solidFill>
              </a:rPr>
              <a:t>من غير الضروري أن يكون التقييم السلوكي مقيداً بالأفعال السلوكية , إذ يمكن لهذا التقييم أن يركز على العناصر المعرفية , والعناصر البنائية أو التنظيمية.</a:t>
            </a:r>
          </a:p>
        </p:txBody>
      </p:sp>
    </p:spTree>
    <p:extLst>
      <p:ext uri="{BB962C8B-B14F-4D97-AF65-F5344CB8AC3E}">
        <p14:creationId xmlns:p14="http://schemas.microsoft.com/office/powerpoint/2010/main" val="148730046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00166" y="357166"/>
            <a:ext cx="5857916" cy="857256"/>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4800" b="1" dirty="0" smtClean="0">
                <a:solidFill>
                  <a:schemeClr val="accent2">
                    <a:lumMod val="50000"/>
                  </a:schemeClr>
                </a:solidFill>
              </a:rPr>
              <a:t>المجالات الاساسية </a:t>
            </a:r>
            <a:r>
              <a:rPr lang="ar-SA" sz="4800" b="1" dirty="0">
                <a:solidFill>
                  <a:schemeClr val="accent2">
                    <a:lumMod val="50000"/>
                  </a:schemeClr>
                </a:solidFill>
              </a:rPr>
              <a:t>ل</a:t>
            </a:r>
            <a:r>
              <a:rPr lang="ar-SA" sz="4800" b="1" dirty="0" smtClean="0">
                <a:solidFill>
                  <a:schemeClr val="accent2">
                    <a:lumMod val="50000"/>
                  </a:schemeClr>
                </a:solidFill>
              </a:rPr>
              <a:t>لتقييم</a:t>
            </a:r>
            <a:endParaRPr lang="ar-SA" sz="4800" b="1" dirty="0">
              <a:solidFill>
                <a:schemeClr val="accent2">
                  <a:lumMod val="50000"/>
                </a:schemeClr>
              </a:solidFill>
            </a:endParaRPr>
          </a:p>
        </p:txBody>
      </p:sp>
      <p:graphicFrame>
        <p:nvGraphicFramePr>
          <p:cNvPr id="3" name="رسم تخطيطي 2"/>
          <p:cNvGraphicFramePr/>
          <p:nvPr>
            <p:extLst>
              <p:ext uri="{D42A27DB-BD31-4B8C-83A1-F6EECF244321}">
                <p14:modId xmlns:p14="http://schemas.microsoft.com/office/powerpoint/2010/main" val="1956288741"/>
              </p:ext>
            </p:extLst>
          </p:nvPr>
        </p:nvGraphicFramePr>
        <p:xfrm>
          <a:off x="214282" y="1928802"/>
          <a:ext cx="8501122"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42134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972</TotalTime>
  <Words>10325</Words>
  <Application>Microsoft Office PowerPoint</Application>
  <PresentationFormat>عرض على الشاشة (3:4)‏</PresentationFormat>
  <Paragraphs>871</Paragraphs>
  <Slides>162</Slides>
  <Notes>1</Notes>
  <HiddenSlides>0</HiddenSlides>
  <MMClips>0</MMClips>
  <ScaleCrop>false</ScaleCrop>
  <HeadingPairs>
    <vt:vector size="4" baseType="variant">
      <vt:variant>
        <vt:lpstr>نسق</vt:lpstr>
      </vt:variant>
      <vt:variant>
        <vt:i4>1</vt:i4>
      </vt:variant>
      <vt:variant>
        <vt:lpstr>عناوين الشرائح</vt:lpstr>
      </vt:variant>
      <vt:variant>
        <vt:i4>162</vt:i4>
      </vt:variant>
    </vt:vector>
  </HeadingPairs>
  <TitlesOfParts>
    <vt:vector size="163" baseType="lpstr">
      <vt:lpstr>تجاور</vt:lpstr>
      <vt:lpstr>المحاضرة الاولى التعريف بمجال صعوبات التعلم وتطوره التاريخي</vt:lpstr>
      <vt:lpstr>عرض تقديمي في PowerPoint</vt:lpstr>
      <vt:lpstr>كان هناك مصطلحات شائعة الاستخدام مثل بطء التعلم , الاعاقة العصبية الاعاقة الاكاديمية .. ) .  مصطلح الإصابة المخية او الدماغية أول مصطلح حاز على قبول عام لكن الفحوصات لم تظهر وجود إصابة دماغية لدى كثير من الحالات كما تبين عدم مناسبته للتخطيط التربوي .  ادى التحول للبعد التربوي استخدام مصطلح صعوبات التعلم , ويظهر هذا المسمى جوانب قوة وضعف الفرد دون الحاجة لإثبات وجود خلل بالدماغ او لا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الثالثة  التطور التاريخي وإسهامات العلماء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الخامسة  أسباب صعوبات التعلم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يحتاج كل طفل يعاني من صعوبات في التعلم تقييماً يجريه فريق تربوي متخصص يتضمن أخصائياً في علم نفس، ومعالج نطق، ومدرساً من التربية الخاصة ومدرساً عادياً ، وأخصائياً اجتماعيا وطبيباً عند الضرورة، ويحقق التقييم ضمن المواقف التربوية (Educational Settings)  خدمات في خمسة أهداف أساسية:</vt:lpstr>
      <vt:lpstr> وقبل التعرض إلى تعريف التقييم كمصطلح تربوي، لا بد من الإشارة إلى قضية مهمة وهي تداخل مصطلح التقييم مع مصطلح الاختبار، فعلى الرغم من وجود علاقة وثيقة ومتداخلة بين هذين المصطلحين إلا أنهما مصطلحان مختلفان عن بعضهما البعض، ولا يمكننا اعتبارهما مصطلحين مترادفين، فالاختبار يعرف على أنه اتخاذ خطوات سلوكية ذات معايير تربوية ونفسية محددة، وهو جزء من العملية التقييمية ، أما التقييم فيعرف على أنه عملية، جمع البيانات والمعلومات بهدف إثبات وجود مشكلات واتخاذ القرارات اللازمة حيث يمكن الهدف الرئيس في ذلك.</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تخطيط التعليم الفردي</vt:lpstr>
      <vt:lpstr>أ- البرنامج التربوي الفردي </vt:lpstr>
      <vt:lpstr>عرض تقديمي في PowerPoint</vt:lpstr>
      <vt:lpstr>  المكونات الأساسية للبرنامج التربوي الفردي</vt:lpstr>
      <vt:lpstr>ب- التدريس التشخيصي</vt:lpstr>
      <vt:lpstr>عرض تقديمي في PowerPoint</vt:lpstr>
      <vt:lpstr>عرض تقديمي في PowerPoint</vt:lpstr>
      <vt:lpstr>عرض تقديمي في PowerPoint</vt:lpstr>
      <vt:lpstr>البدائل التربوية </vt:lpstr>
      <vt:lpstr>البدائل التربوية</vt:lpstr>
      <vt:lpstr>ويبنى البرنامج الاستشاري كبديل تربوي على عوامل متعددة ومن ضمنها:</vt:lpstr>
      <vt:lpstr>2- المدرس المتجول</vt:lpstr>
      <vt:lpstr>3- غرفة المصادر</vt:lpstr>
      <vt:lpstr>4- برنامج الصف الخاص </vt:lpstr>
      <vt:lpstr>5- برامج الإقامة الداخلية </vt:lpstr>
      <vt:lpstr>عرض تقديمي في PowerPoint</vt:lpstr>
      <vt:lpstr>ماذا يمكن أن يفعل المدرسون لمعالجة صعوبات التعلم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التعريف بمجال صعوبات التعلم وتطوره التاريخي</dc:title>
  <dc:creator>SONY</dc:creator>
  <cp:lastModifiedBy>SONY</cp:lastModifiedBy>
  <cp:revision>87</cp:revision>
  <dcterms:created xsi:type="dcterms:W3CDTF">2015-09-05T12:07:19Z</dcterms:created>
  <dcterms:modified xsi:type="dcterms:W3CDTF">2015-12-05T13:11:06Z</dcterms:modified>
</cp:coreProperties>
</file>