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6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7" r:id="rId42"/>
    <p:sldId id="326" r:id="rId43"/>
    <p:sldId id="327" r:id="rId44"/>
    <p:sldId id="328" r:id="rId45"/>
    <p:sldId id="298" r:id="rId46"/>
    <p:sldId id="299" r:id="rId47"/>
    <p:sldId id="300" r:id="rId48"/>
    <p:sldId id="301" r:id="rId49"/>
    <p:sldId id="302" r:id="rId50"/>
    <p:sldId id="303" r:id="rId51"/>
    <p:sldId id="304" r:id="rId52"/>
    <p:sldId id="305" r:id="rId53"/>
    <p:sldId id="306"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2" d="100"/>
          <a:sy n="62" d="100"/>
        </p:scale>
        <p:origin x="-95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173561-F1DF-4B20-B65B-EF16FA7D009F}" type="doc">
      <dgm:prSet loTypeId="urn:microsoft.com/office/officeart/2005/8/layout/hList3" loCatId="list" qsTypeId="urn:microsoft.com/office/officeart/2005/8/quickstyle/3d1" qsCatId="3D" csTypeId="urn:microsoft.com/office/officeart/2005/8/colors/accent4_3" csCatId="accent4" phldr="1"/>
      <dgm:spPr/>
      <dgm:t>
        <a:bodyPr/>
        <a:lstStyle/>
        <a:p>
          <a:pPr rtl="1"/>
          <a:endParaRPr lang="ar-SA"/>
        </a:p>
      </dgm:t>
    </dgm:pt>
    <dgm:pt modelId="{EA9CC400-6673-423D-8A80-B3CF44A9B15A}">
      <dgm:prSet phldrT="[نص]" custT="1"/>
      <dgm:spPr/>
      <dgm:t>
        <a:bodyPr/>
        <a:lstStyle/>
        <a:p>
          <a:pPr rtl="1"/>
          <a:endParaRPr lang="ar-SA" sz="3600" b="0" dirty="0">
            <a:latin typeface="Traditional Arabic" pitchFamily="18" charset="-78"/>
            <a:cs typeface="Traditional Arabic" pitchFamily="18" charset="-78"/>
          </a:endParaRPr>
        </a:p>
      </dgm:t>
    </dgm:pt>
    <dgm:pt modelId="{2E52B686-D835-43F0-8C88-43AECE174E88}" type="parTrans" cxnId="{2A210CFB-D2D2-4114-8C13-76BDE3958EFD}">
      <dgm:prSet/>
      <dgm:spPr/>
      <dgm:t>
        <a:bodyPr/>
        <a:lstStyle/>
        <a:p>
          <a:pPr rtl="1"/>
          <a:endParaRPr lang="ar-SA"/>
        </a:p>
      </dgm:t>
    </dgm:pt>
    <dgm:pt modelId="{CAAABC3D-645A-4B30-869B-859FBB2B9D3A}" type="sibTrans" cxnId="{2A210CFB-D2D2-4114-8C13-76BDE3958EFD}">
      <dgm:prSet/>
      <dgm:spPr/>
      <dgm:t>
        <a:bodyPr/>
        <a:lstStyle/>
        <a:p>
          <a:pPr rtl="1"/>
          <a:endParaRPr lang="ar-SA"/>
        </a:p>
      </dgm:t>
    </dgm:pt>
    <dgm:pt modelId="{2E7F9A3C-93ED-466D-A532-07C2D74C36D6}">
      <dgm:prSet phldrT="[نص]" custT="1"/>
      <dgm:spPr/>
      <dgm:t>
        <a:bodyPr/>
        <a:lstStyle/>
        <a:p>
          <a:pPr rtl="1"/>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صيّرتُ الصّعبَ سهلًا.</a:t>
          </a:r>
        </a:p>
        <a:p>
          <a:pPr rtl="1"/>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جعل الخبّاز الدّقيقَ خبزًا.</a:t>
          </a:r>
        </a:p>
        <a:p>
          <a:pPr rtl="1"/>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ردَّ اللهُ الأعمى بصيرًا.</a:t>
          </a:r>
        </a:p>
      </dgm:t>
    </dgm:pt>
    <dgm:pt modelId="{5FD0BE7D-02D1-4B51-B372-8994CAE5056F}" type="parTrans" cxnId="{E97AD094-34C1-48A6-9B9D-8513B73D6241}">
      <dgm:prSet/>
      <dgm:spPr/>
      <dgm:t>
        <a:bodyPr/>
        <a:lstStyle/>
        <a:p>
          <a:pPr rtl="1"/>
          <a:endParaRPr lang="ar-SA"/>
        </a:p>
      </dgm:t>
    </dgm:pt>
    <dgm:pt modelId="{70584064-53FD-42C4-B1DB-2DC233DFED1B}" type="sibTrans" cxnId="{E97AD094-34C1-48A6-9B9D-8513B73D6241}">
      <dgm:prSet/>
      <dgm:spPr/>
      <dgm:t>
        <a:bodyPr/>
        <a:lstStyle/>
        <a:p>
          <a:pPr rtl="1"/>
          <a:endParaRPr lang="ar-SA"/>
        </a:p>
      </dgm:t>
    </dgm:pt>
    <dgm:pt modelId="{14FDFFFC-05FF-4C96-8650-9CAB642CBE83}">
      <dgm:prSet phldrT="[نص]" custT="1"/>
      <dgm:spPr/>
      <dgm:t>
        <a:bodyPr/>
        <a:lstStyle/>
        <a:p>
          <a:pPr rtl="1"/>
          <a:r>
            <a:rPr lang="ar-SA" sz="3600" b="0" i="0" dirty="0" smtClean="0">
              <a:latin typeface="Traditional Arabic" pitchFamily="18" charset="-78"/>
              <a:cs typeface="Traditional Arabic" pitchFamily="18" charset="-78"/>
            </a:rPr>
            <a:t>_ </a:t>
          </a:r>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ظننتُ الجوَّ صحواً </a:t>
          </a:r>
        </a:p>
        <a:p>
          <a:pPr rtl="1"/>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زعم الطبيبُ المرضَ بسيطاً </a:t>
          </a:r>
        </a:p>
        <a:p>
          <a:pPr rtl="1"/>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حسبتك لم تغادر المدينة</a:t>
          </a:r>
        </a:p>
        <a:p>
          <a:pPr rtl="1"/>
          <a:r>
            <a:rPr lang="ar-SA" sz="3600" b="0" i="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هبْ نفسَك مسافرًا.</a:t>
          </a:r>
          <a:endParaRPr lang="ar-SA" sz="3600" b="0" i="0" dirty="0" smtClean="0">
            <a:latin typeface="Traditional Arabic" pitchFamily="18" charset="-78"/>
            <a:cs typeface="Traditional Arabic" pitchFamily="18" charset="-78"/>
          </a:endParaRPr>
        </a:p>
      </dgm:t>
    </dgm:pt>
    <dgm:pt modelId="{8F88B92A-1E39-4442-8292-2DEC52656047}" type="parTrans" cxnId="{582C1AC4-4221-48D0-86E8-D60D13ADA956}">
      <dgm:prSet/>
      <dgm:spPr/>
      <dgm:t>
        <a:bodyPr/>
        <a:lstStyle/>
        <a:p>
          <a:pPr rtl="1"/>
          <a:endParaRPr lang="ar-SA"/>
        </a:p>
      </dgm:t>
    </dgm:pt>
    <dgm:pt modelId="{928C4A78-3734-4C25-8D02-79F99B56961F}" type="sibTrans" cxnId="{582C1AC4-4221-48D0-86E8-D60D13ADA956}">
      <dgm:prSet/>
      <dgm:spPr/>
      <dgm:t>
        <a:bodyPr/>
        <a:lstStyle/>
        <a:p>
          <a:pPr rtl="1"/>
          <a:endParaRPr lang="ar-SA"/>
        </a:p>
      </dgm:t>
    </dgm:pt>
    <dgm:pt modelId="{371470ED-A51E-4A8E-B1AD-B3CFA8255740}">
      <dgm:prSet custT="1"/>
      <dgm:spPr/>
      <dgm:t>
        <a:bodyPr/>
        <a:lstStyle/>
        <a:p>
          <a:pPr rtl="1"/>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علمت الصبر مفتاح الفرج</a:t>
          </a:r>
        </a:p>
        <a:p>
          <a:pPr rtl="1"/>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وجدتُ الإيمانَ راحةً </a:t>
          </a:r>
        </a:p>
        <a:p>
          <a:pPr rtl="1"/>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ألفيتُ العلم </a:t>
          </a:r>
          <a:r>
            <a:rPr lang="ar-SA" sz="3600" b="0" cap="all" dirty="0" err="1"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a:t>
          </a:r>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 نافعاً </a:t>
          </a:r>
        </a:p>
        <a:p>
          <a:pPr rtl="1"/>
          <a:r>
            <a:rPr lang="ar-SA" sz="3600" b="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_ رأيت الحقَ بارزاً</a:t>
          </a:r>
          <a:endParaRPr lang="ar-SA" sz="3600" b="0" cap="all" dirty="0">
            <a:ln w="9000" cmpd="sng">
              <a:prstDash val="solid"/>
            </a:ln>
            <a:effectLst>
              <a:reflection blurRad="12700" stA="28000" endPos="45000" dist="1000" dir="5400000" sy="-100000" algn="bl" rotWithShape="0"/>
            </a:effectLst>
            <a:latin typeface="Traditional Arabic" pitchFamily="18" charset="-78"/>
            <a:cs typeface="Traditional Arabic" pitchFamily="18" charset="-78"/>
          </a:endParaRPr>
        </a:p>
      </dgm:t>
    </dgm:pt>
    <dgm:pt modelId="{D5C61FBC-666D-4058-9A35-A780FD8FAD7D}" type="parTrans" cxnId="{4AC3A549-8051-43A6-A7EB-35C8BF11ED91}">
      <dgm:prSet/>
      <dgm:spPr/>
      <dgm:t>
        <a:bodyPr/>
        <a:lstStyle/>
        <a:p>
          <a:pPr rtl="1"/>
          <a:endParaRPr lang="ar-SA"/>
        </a:p>
      </dgm:t>
    </dgm:pt>
    <dgm:pt modelId="{26DB9495-9A36-456F-ABBE-8A2B03B14DF9}" type="sibTrans" cxnId="{4AC3A549-8051-43A6-A7EB-35C8BF11ED91}">
      <dgm:prSet/>
      <dgm:spPr/>
      <dgm:t>
        <a:bodyPr/>
        <a:lstStyle/>
        <a:p>
          <a:pPr rtl="1"/>
          <a:endParaRPr lang="ar-SA"/>
        </a:p>
      </dgm:t>
    </dgm:pt>
    <dgm:pt modelId="{2FB308E2-D39A-483D-95D7-6E9B1EDD11D7}" type="pres">
      <dgm:prSet presAssocID="{74173561-F1DF-4B20-B65B-EF16FA7D009F}" presName="composite" presStyleCnt="0">
        <dgm:presLayoutVars>
          <dgm:chMax val="1"/>
          <dgm:dir/>
          <dgm:resizeHandles val="exact"/>
        </dgm:presLayoutVars>
      </dgm:prSet>
      <dgm:spPr/>
      <dgm:t>
        <a:bodyPr/>
        <a:lstStyle/>
        <a:p>
          <a:pPr rtl="1"/>
          <a:endParaRPr lang="ar-SA"/>
        </a:p>
      </dgm:t>
    </dgm:pt>
    <dgm:pt modelId="{BC93693E-1E7B-42FD-97AB-D11E5ED6EADF}" type="pres">
      <dgm:prSet presAssocID="{EA9CC400-6673-423D-8A80-B3CF44A9B15A}" presName="roof" presStyleLbl="dkBgShp" presStyleIdx="0" presStyleCnt="2"/>
      <dgm:spPr/>
      <dgm:t>
        <a:bodyPr/>
        <a:lstStyle/>
        <a:p>
          <a:pPr rtl="1"/>
          <a:endParaRPr lang="ar-SA"/>
        </a:p>
      </dgm:t>
    </dgm:pt>
    <dgm:pt modelId="{0C0AC0B3-22CB-4F11-B7AD-B833C468E714}" type="pres">
      <dgm:prSet presAssocID="{EA9CC400-6673-423D-8A80-B3CF44A9B15A}" presName="pillars" presStyleCnt="0"/>
      <dgm:spPr/>
    </dgm:pt>
    <dgm:pt modelId="{67FE10A1-2F88-421B-85D9-BA678E345B1D}" type="pres">
      <dgm:prSet presAssocID="{EA9CC400-6673-423D-8A80-B3CF44A9B15A}" presName="pillar1" presStyleLbl="node1" presStyleIdx="0" presStyleCnt="3" custScaleY="109823">
        <dgm:presLayoutVars>
          <dgm:bulletEnabled val="1"/>
        </dgm:presLayoutVars>
      </dgm:prSet>
      <dgm:spPr/>
      <dgm:t>
        <a:bodyPr/>
        <a:lstStyle/>
        <a:p>
          <a:pPr rtl="1"/>
          <a:endParaRPr lang="ar-SA"/>
        </a:p>
      </dgm:t>
    </dgm:pt>
    <dgm:pt modelId="{85E817C4-EA92-4A45-8718-C56D48A2047E}" type="pres">
      <dgm:prSet presAssocID="{371470ED-A51E-4A8E-B1AD-B3CFA8255740}" presName="pillarX" presStyleLbl="node1" presStyleIdx="1" presStyleCnt="3" custScaleY="109823">
        <dgm:presLayoutVars>
          <dgm:bulletEnabled val="1"/>
        </dgm:presLayoutVars>
      </dgm:prSet>
      <dgm:spPr/>
      <dgm:t>
        <a:bodyPr/>
        <a:lstStyle/>
        <a:p>
          <a:pPr rtl="1"/>
          <a:endParaRPr lang="ar-SA"/>
        </a:p>
      </dgm:t>
    </dgm:pt>
    <dgm:pt modelId="{BD071865-8F4F-4578-8EF2-22D70381D0F7}" type="pres">
      <dgm:prSet presAssocID="{14FDFFFC-05FF-4C96-8650-9CAB642CBE83}" presName="pillarX" presStyleLbl="node1" presStyleIdx="2" presStyleCnt="3" custScaleY="109823">
        <dgm:presLayoutVars>
          <dgm:bulletEnabled val="1"/>
        </dgm:presLayoutVars>
      </dgm:prSet>
      <dgm:spPr/>
      <dgm:t>
        <a:bodyPr/>
        <a:lstStyle/>
        <a:p>
          <a:pPr rtl="1"/>
          <a:endParaRPr lang="ar-SA"/>
        </a:p>
      </dgm:t>
    </dgm:pt>
    <dgm:pt modelId="{FB27C563-F3C3-4717-B33A-BAB20BB3B4B7}" type="pres">
      <dgm:prSet presAssocID="{EA9CC400-6673-423D-8A80-B3CF44A9B15A}" presName="base" presStyleLbl="dkBgShp" presStyleIdx="1" presStyleCnt="2" custFlipVert="0" custScaleY="55363"/>
      <dgm:spPr/>
    </dgm:pt>
  </dgm:ptLst>
  <dgm:cxnLst>
    <dgm:cxn modelId="{D54131BF-0587-49E1-82D1-9352A105449F}" type="presOf" srcId="{2E7F9A3C-93ED-466D-A532-07C2D74C36D6}" destId="{67FE10A1-2F88-421B-85D9-BA678E345B1D}" srcOrd="0" destOrd="0" presId="urn:microsoft.com/office/officeart/2005/8/layout/hList3"/>
    <dgm:cxn modelId="{E153E611-5FC3-4794-97D6-183E75BFBD23}" type="presOf" srcId="{14FDFFFC-05FF-4C96-8650-9CAB642CBE83}" destId="{BD071865-8F4F-4578-8EF2-22D70381D0F7}" srcOrd="0" destOrd="0" presId="urn:microsoft.com/office/officeart/2005/8/layout/hList3"/>
    <dgm:cxn modelId="{582C1AC4-4221-48D0-86E8-D60D13ADA956}" srcId="{EA9CC400-6673-423D-8A80-B3CF44A9B15A}" destId="{14FDFFFC-05FF-4C96-8650-9CAB642CBE83}" srcOrd="2" destOrd="0" parTransId="{8F88B92A-1E39-4442-8292-2DEC52656047}" sibTransId="{928C4A78-3734-4C25-8D02-79F99B56961F}"/>
    <dgm:cxn modelId="{2A210CFB-D2D2-4114-8C13-76BDE3958EFD}" srcId="{74173561-F1DF-4B20-B65B-EF16FA7D009F}" destId="{EA9CC400-6673-423D-8A80-B3CF44A9B15A}" srcOrd="0" destOrd="0" parTransId="{2E52B686-D835-43F0-8C88-43AECE174E88}" sibTransId="{CAAABC3D-645A-4B30-869B-859FBB2B9D3A}"/>
    <dgm:cxn modelId="{A54D9875-54C7-4B66-9F8A-A4B58C1A5110}" type="presOf" srcId="{74173561-F1DF-4B20-B65B-EF16FA7D009F}" destId="{2FB308E2-D39A-483D-95D7-6E9B1EDD11D7}" srcOrd="0" destOrd="0" presId="urn:microsoft.com/office/officeart/2005/8/layout/hList3"/>
    <dgm:cxn modelId="{92DCBAE6-E906-4314-BD9D-9F53688649F2}" type="presOf" srcId="{EA9CC400-6673-423D-8A80-B3CF44A9B15A}" destId="{BC93693E-1E7B-42FD-97AB-D11E5ED6EADF}" srcOrd="0" destOrd="0" presId="urn:microsoft.com/office/officeart/2005/8/layout/hList3"/>
    <dgm:cxn modelId="{E97AD094-34C1-48A6-9B9D-8513B73D6241}" srcId="{EA9CC400-6673-423D-8A80-B3CF44A9B15A}" destId="{2E7F9A3C-93ED-466D-A532-07C2D74C36D6}" srcOrd="0" destOrd="0" parTransId="{5FD0BE7D-02D1-4B51-B372-8994CAE5056F}" sibTransId="{70584064-53FD-42C4-B1DB-2DC233DFED1B}"/>
    <dgm:cxn modelId="{4AC3A549-8051-43A6-A7EB-35C8BF11ED91}" srcId="{EA9CC400-6673-423D-8A80-B3CF44A9B15A}" destId="{371470ED-A51E-4A8E-B1AD-B3CFA8255740}" srcOrd="1" destOrd="0" parTransId="{D5C61FBC-666D-4058-9A35-A780FD8FAD7D}" sibTransId="{26DB9495-9A36-456F-ABBE-8A2B03B14DF9}"/>
    <dgm:cxn modelId="{DDC1C676-370C-4DCE-A033-1B528968EB79}" type="presOf" srcId="{371470ED-A51E-4A8E-B1AD-B3CFA8255740}" destId="{85E817C4-EA92-4A45-8718-C56D48A2047E}" srcOrd="0" destOrd="0" presId="urn:microsoft.com/office/officeart/2005/8/layout/hList3"/>
    <dgm:cxn modelId="{2AC7B657-CB90-4DB8-82C3-21899AEDE040}" type="presParOf" srcId="{2FB308E2-D39A-483D-95D7-6E9B1EDD11D7}" destId="{BC93693E-1E7B-42FD-97AB-D11E5ED6EADF}" srcOrd="0" destOrd="0" presId="urn:microsoft.com/office/officeart/2005/8/layout/hList3"/>
    <dgm:cxn modelId="{DA290135-6AFF-4EB2-9572-6AB7AA74DB29}" type="presParOf" srcId="{2FB308E2-D39A-483D-95D7-6E9B1EDD11D7}" destId="{0C0AC0B3-22CB-4F11-B7AD-B833C468E714}" srcOrd="1" destOrd="0" presId="urn:microsoft.com/office/officeart/2005/8/layout/hList3"/>
    <dgm:cxn modelId="{0F5D31AE-CA3C-40A2-82D3-570D55DAC10C}" type="presParOf" srcId="{0C0AC0B3-22CB-4F11-B7AD-B833C468E714}" destId="{67FE10A1-2F88-421B-85D9-BA678E345B1D}" srcOrd="0" destOrd="0" presId="urn:microsoft.com/office/officeart/2005/8/layout/hList3"/>
    <dgm:cxn modelId="{AC626718-4E80-4D1A-AE4A-8B21CD66FCEF}" type="presParOf" srcId="{0C0AC0B3-22CB-4F11-B7AD-B833C468E714}" destId="{85E817C4-EA92-4A45-8718-C56D48A2047E}" srcOrd="1" destOrd="0" presId="urn:microsoft.com/office/officeart/2005/8/layout/hList3"/>
    <dgm:cxn modelId="{C5A476AA-D7C3-436C-AE78-CF9B1AD42EFC}" type="presParOf" srcId="{0C0AC0B3-22CB-4F11-B7AD-B833C468E714}" destId="{BD071865-8F4F-4578-8EF2-22D70381D0F7}" srcOrd="2" destOrd="0" presId="urn:microsoft.com/office/officeart/2005/8/layout/hList3"/>
    <dgm:cxn modelId="{940B95C9-C81E-4D0A-B469-BA9C07572602}" type="presParOf" srcId="{2FB308E2-D39A-483D-95D7-6E9B1EDD11D7}" destId="{FB27C563-F3C3-4717-B33A-BAB20BB3B4B7}" srcOrd="2" destOrd="0" presId="urn:microsoft.com/office/officeart/2005/8/layout/hList3"/>
  </dgm:cxnLst>
  <dgm:bg/>
  <dgm:whole/>
</dgm:dataModel>
</file>

<file path=ppt/diagrams/data2.xml><?xml version="1.0" encoding="utf-8"?>
<dgm:dataModel xmlns:dgm="http://schemas.openxmlformats.org/drawingml/2006/diagram" xmlns:a="http://schemas.openxmlformats.org/drawingml/2006/main">
  <dgm:ptLst>
    <dgm:pt modelId="{56723255-D30E-40B4-B6CC-4C86C0958228}" type="doc">
      <dgm:prSet loTypeId="urn:microsoft.com/office/officeart/2005/8/layout/radial3" loCatId="cycle" qsTypeId="urn:microsoft.com/office/officeart/2005/8/quickstyle/simple1" qsCatId="simple" csTypeId="urn:microsoft.com/office/officeart/2005/8/colors/colorful1" csCatId="colorful" phldr="1"/>
      <dgm:spPr/>
      <dgm:t>
        <a:bodyPr/>
        <a:lstStyle/>
        <a:p>
          <a:pPr rtl="1"/>
          <a:endParaRPr lang="ar-SA"/>
        </a:p>
      </dgm:t>
    </dgm:pt>
    <dgm:pt modelId="{78A2CC2D-5186-42BC-8D50-2EFCDB888233}">
      <dgm:prSet phldrT="[نص]" custT="1"/>
      <dgm:spPr/>
      <dgm:t>
        <a:bodyPr/>
        <a:lstStyle/>
        <a:p>
          <a:pPr rtl="1"/>
          <a:r>
            <a:rPr lang="ar-SA" sz="6000" b="1" dirty="0" smtClean="0">
              <a:latin typeface="Traditional Arabic" pitchFamily="18" charset="-78"/>
              <a:cs typeface="Traditional Arabic" pitchFamily="18" charset="-78"/>
            </a:rPr>
            <a:t>الفاعل</a:t>
          </a:r>
          <a:endParaRPr lang="ar-SA" sz="6000" b="1" dirty="0">
            <a:latin typeface="Traditional Arabic" pitchFamily="18" charset="-78"/>
            <a:cs typeface="Traditional Arabic" pitchFamily="18" charset="-78"/>
          </a:endParaRPr>
        </a:p>
      </dgm:t>
    </dgm:pt>
    <dgm:pt modelId="{F19EEDE8-11BB-407A-AC85-D25CE14F0AF6}" type="parTrans" cxnId="{EC5A3EAB-D4D7-42F5-97A5-B369C2FD0A96}">
      <dgm:prSet/>
      <dgm:spPr/>
      <dgm:t>
        <a:bodyPr/>
        <a:lstStyle/>
        <a:p>
          <a:pPr rtl="1"/>
          <a:endParaRPr lang="ar-SA"/>
        </a:p>
      </dgm:t>
    </dgm:pt>
    <dgm:pt modelId="{C7E9A6C5-8963-46FD-9F8D-B8EBBA0BD45E}" type="sibTrans" cxnId="{EC5A3EAB-D4D7-42F5-97A5-B369C2FD0A96}">
      <dgm:prSet/>
      <dgm:spPr/>
      <dgm:t>
        <a:bodyPr/>
        <a:lstStyle/>
        <a:p>
          <a:pPr rtl="1"/>
          <a:endParaRPr lang="ar-SA"/>
        </a:p>
      </dgm:t>
    </dgm:pt>
    <dgm:pt modelId="{F3659992-EA45-4E54-8EA4-4F38AACC96BD}">
      <dgm:prSet phldrT="[نص]" custT="1"/>
      <dgm:spPr/>
      <dgm:t>
        <a:bodyPr/>
        <a:lstStyle/>
        <a:p>
          <a:pPr rtl="1"/>
          <a:r>
            <a:rPr lang="ar-SA" sz="4000" dirty="0" smtClean="0">
              <a:latin typeface="Traditional Arabic" pitchFamily="18" charset="-78"/>
              <a:cs typeface="Traditional Arabic" pitchFamily="18" charset="-78"/>
            </a:rPr>
            <a:t>ما يصلح أن يكون فاعل</a:t>
          </a:r>
          <a:endParaRPr lang="ar-SA" sz="4000" dirty="0">
            <a:latin typeface="Traditional Arabic" pitchFamily="18" charset="-78"/>
            <a:cs typeface="Traditional Arabic" pitchFamily="18" charset="-78"/>
          </a:endParaRPr>
        </a:p>
      </dgm:t>
    </dgm:pt>
    <dgm:pt modelId="{9B2AD5FB-7180-45FF-8DBA-44610A08CFC5}" type="parTrans" cxnId="{A0EF3C3B-3F21-474D-99DF-C45ABA1C652A}">
      <dgm:prSet/>
      <dgm:spPr/>
      <dgm:t>
        <a:bodyPr/>
        <a:lstStyle/>
        <a:p>
          <a:pPr rtl="1"/>
          <a:endParaRPr lang="ar-SA"/>
        </a:p>
      </dgm:t>
    </dgm:pt>
    <dgm:pt modelId="{4248719B-5FE7-48D1-B096-81374EEAF37B}" type="sibTrans" cxnId="{A0EF3C3B-3F21-474D-99DF-C45ABA1C652A}">
      <dgm:prSet/>
      <dgm:spPr/>
      <dgm:t>
        <a:bodyPr/>
        <a:lstStyle/>
        <a:p>
          <a:pPr rtl="1"/>
          <a:endParaRPr lang="ar-SA"/>
        </a:p>
      </dgm:t>
    </dgm:pt>
    <dgm:pt modelId="{F51214B3-9650-49D9-98CE-53279CB07E0B}">
      <dgm:prSet phldrT="[نص]" custT="1"/>
      <dgm:spPr/>
      <dgm:t>
        <a:bodyPr/>
        <a:lstStyle/>
        <a:p>
          <a:pPr rtl="1"/>
          <a:r>
            <a:rPr lang="ar-SA" sz="4000" dirty="0" smtClean="0">
              <a:latin typeface="Traditional Arabic" pitchFamily="18" charset="-78"/>
              <a:cs typeface="Traditional Arabic" pitchFamily="18" charset="-78"/>
            </a:rPr>
            <a:t>العامل في الفاعل</a:t>
          </a:r>
          <a:endParaRPr lang="ar-SA" sz="4000" dirty="0">
            <a:latin typeface="Traditional Arabic" pitchFamily="18" charset="-78"/>
            <a:cs typeface="Traditional Arabic" pitchFamily="18" charset="-78"/>
          </a:endParaRPr>
        </a:p>
      </dgm:t>
    </dgm:pt>
    <dgm:pt modelId="{FCB1DE18-1F7D-4DEA-8BE5-8A2B06002571}" type="parTrans" cxnId="{91ED1D9C-E9F3-4210-9303-3B5B51C1C36B}">
      <dgm:prSet/>
      <dgm:spPr/>
      <dgm:t>
        <a:bodyPr/>
        <a:lstStyle/>
        <a:p>
          <a:pPr rtl="1"/>
          <a:endParaRPr lang="ar-SA"/>
        </a:p>
      </dgm:t>
    </dgm:pt>
    <dgm:pt modelId="{29223B86-E323-4883-B98B-55C0E634519D}" type="sibTrans" cxnId="{91ED1D9C-E9F3-4210-9303-3B5B51C1C36B}">
      <dgm:prSet/>
      <dgm:spPr/>
      <dgm:t>
        <a:bodyPr/>
        <a:lstStyle/>
        <a:p>
          <a:pPr rtl="1"/>
          <a:endParaRPr lang="ar-SA"/>
        </a:p>
      </dgm:t>
    </dgm:pt>
    <dgm:pt modelId="{7F2FEB7F-5B2A-453B-A3B2-1BADDEC2EB14}">
      <dgm:prSet phldrT="[نص]" custT="1"/>
      <dgm:spPr/>
      <dgm:t>
        <a:bodyPr/>
        <a:lstStyle/>
        <a:p>
          <a:pPr rtl="1"/>
          <a:r>
            <a:rPr lang="ar-SA" sz="4000" dirty="0" smtClean="0">
              <a:latin typeface="Traditional Arabic" pitchFamily="18" charset="-78"/>
              <a:cs typeface="Traditional Arabic" pitchFamily="18" charset="-78"/>
            </a:rPr>
            <a:t>حكم الفاعل</a:t>
          </a:r>
          <a:endParaRPr lang="ar-SA" sz="4000" dirty="0">
            <a:latin typeface="Traditional Arabic" pitchFamily="18" charset="-78"/>
            <a:cs typeface="Traditional Arabic" pitchFamily="18" charset="-78"/>
          </a:endParaRPr>
        </a:p>
      </dgm:t>
    </dgm:pt>
    <dgm:pt modelId="{8B165AE7-6CE6-49A8-A1DD-35F2765D5EDB}" type="parTrans" cxnId="{7F50664B-057A-4015-B6CC-DB6FD1A0D7CF}">
      <dgm:prSet/>
      <dgm:spPr/>
      <dgm:t>
        <a:bodyPr/>
        <a:lstStyle/>
        <a:p>
          <a:pPr rtl="1"/>
          <a:endParaRPr lang="ar-SA"/>
        </a:p>
      </dgm:t>
    </dgm:pt>
    <dgm:pt modelId="{D67027E6-06C9-47A6-9687-3C13788EDE02}" type="sibTrans" cxnId="{7F50664B-057A-4015-B6CC-DB6FD1A0D7CF}">
      <dgm:prSet/>
      <dgm:spPr/>
      <dgm:t>
        <a:bodyPr/>
        <a:lstStyle/>
        <a:p>
          <a:pPr rtl="1"/>
          <a:endParaRPr lang="ar-SA"/>
        </a:p>
      </dgm:t>
    </dgm:pt>
    <dgm:pt modelId="{1151AC5B-8A6A-44FD-82A7-242BA3705600}" type="pres">
      <dgm:prSet presAssocID="{56723255-D30E-40B4-B6CC-4C86C0958228}" presName="composite" presStyleCnt="0">
        <dgm:presLayoutVars>
          <dgm:chMax val="1"/>
          <dgm:dir/>
          <dgm:resizeHandles val="exact"/>
        </dgm:presLayoutVars>
      </dgm:prSet>
      <dgm:spPr/>
      <dgm:t>
        <a:bodyPr/>
        <a:lstStyle/>
        <a:p>
          <a:pPr rtl="1"/>
          <a:endParaRPr lang="ar-SA"/>
        </a:p>
      </dgm:t>
    </dgm:pt>
    <dgm:pt modelId="{27295924-064D-488C-9F92-0C04BFAD16F9}" type="pres">
      <dgm:prSet presAssocID="{56723255-D30E-40B4-B6CC-4C86C0958228}" presName="radial" presStyleCnt="0">
        <dgm:presLayoutVars>
          <dgm:animLvl val="ctr"/>
        </dgm:presLayoutVars>
      </dgm:prSet>
      <dgm:spPr/>
      <dgm:t>
        <a:bodyPr/>
        <a:lstStyle/>
        <a:p>
          <a:pPr rtl="1"/>
          <a:endParaRPr lang="ar-SA"/>
        </a:p>
      </dgm:t>
    </dgm:pt>
    <dgm:pt modelId="{40C660B1-0F31-452B-826A-BB2EFB502C72}" type="pres">
      <dgm:prSet presAssocID="{78A2CC2D-5186-42BC-8D50-2EFCDB888233}" presName="centerShape" presStyleLbl="vennNode1" presStyleIdx="0" presStyleCnt="4" custScaleX="101402" custScaleY="76621" custLinFactNeighborX="359" custLinFactNeighborY="-1393"/>
      <dgm:spPr/>
      <dgm:t>
        <a:bodyPr/>
        <a:lstStyle/>
        <a:p>
          <a:pPr rtl="1"/>
          <a:endParaRPr lang="ar-SA"/>
        </a:p>
      </dgm:t>
    </dgm:pt>
    <dgm:pt modelId="{3D6D9FEE-9462-4891-B08C-298CF88EFD84}" type="pres">
      <dgm:prSet presAssocID="{F3659992-EA45-4E54-8EA4-4F38AACC96BD}" presName="node" presStyleLbl="vennNode1" presStyleIdx="1" presStyleCnt="4" custScaleX="111924" custScaleY="76621" custRadScaleRad="68554" custRadScaleInc="908">
        <dgm:presLayoutVars>
          <dgm:bulletEnabled val="1"/>
        </dgm:presLayoutVars>
      </dgm:prSet>
      <dgm:spPr/>
      <dgm:t>
        <a:bodyPr/>
        <a:lstStyle/>
        <a:p>
          <a:pPr rtl="1"/>
          <a:endParaRPr lang="ar-SA"/>
        </a:p>
      </dgm:t>
    </dgm:pt>
    <dgm:pt modelId="{7491AADC-C903-4F44-9A22-B7E2CBB83904}" type="pres">
      <dgm:prSet presAssocID="{F51214B3-9650-49D9-98CE-53279CB07E0B}" presName="node" presStyleLbl="vennNode1" presStyleIdx="2" presStyleCnt="4" custScaleX="101402" custScaleY="76621" custRadScaleRad="63803" custRadScaleInc="957">
        <dgm:presLayoutVars>
          <dgm:bulletEnabled val="1"/>
        </dgm:presLayoutVars>
      </dgm:prSet>
      <dgm:spPr/>
      <dgm:t>
        <a:bodyPr/>
        <a:lstStyle/>
        <a:p>
          <a:pPr rtl="1"/>
          <a:endParaRPr lang="ar-SA"/>
        </a:p>
      </dgm:t>
    </dgm:pt>
    <dgm:pt modelId="{80BD4F6C-3CBF-4554-870E-D25DE4D6BF89}" type="pres">
      <dgm:prSet presAssocID="{7F2FEB7F-5B2A-453B-A3B2-1BADDEC2EB14}" presName="node" presStyleLbl="vennNode1" presStyleIdx="3" presStyleCnt="4" custScaleX="101402" custScaleY="76621" custRadScaleRad="62805" custRadScaleInc="-1417">
        <dgm:presLayoutVars>
          <dgm:bulletEnabled val="1"/>
        </dgm:presLayoutVars>
      </dgm:prSet>
      <dgm:spPr/>
      <dgm:t>
        <a:bodyPr/>
        <a:lstStyle/>
        <a:p>
          <a:pPr rtl="1"/>
          <a:endParaRPr lang="ar-SA"/>
        </a:p>
      </dgm:t>
    </dgm:pt>
  </dgm:ptLst>
  <dgm:cxnLst>
    <dgm:cxn modelId="{2F17FDB4-69AB-45C7-B544-7FEA13F79703}" type="presOf" srcId="{78A2CC2D-5186-42BC-8D50-2EFCDB888233}" destId="{40C660B1-0F31-452B-826A-BB2EFB502C72}" srcOrd="0" destOrd="0" presId="urn:microsoft.com/office/officeart/2005/8/layout/radial3"/>
    <dgm:cxn modelId="{379CA3EA-07B8-41DD-ADB1-5D5951FBA168}" type="presOf" srcId="{F3659992-EA45-4E54-8EA4-4F38AACC96BD}" destId="{3D6D9FEE-9462-4891-B08C-298CF88EFD84}" srcOrd="0" destOrd="0" presId="urn:microsoft.com/office/officeart/2005/8/layout/radial3"/>
    <dgm:cxn modelId="{383D19BE-41B8-4FDE-9741-A749DB55F3F0}" type="presOf" srcId="{56723255-D30E-40B4-B6CC-4C86C0958228}" destId="{1151AC5B-8A6A-44FD-82A7-242BA3705600}" srcOrd="0" destOrd="0" presId="urn:microsoft.com/office/officeart/2005/8/layout/radial3"/>
    <dgm:cxn modelId="{91ED1D9C-E9F3-4210-9303-3B5B51C1C36B}" srcId="{78A2CC2D-5186-42BC-8D50-2EFCDB888233}" destId="{F51214B3-9650-49D9-98CE-53279CB07E0B}" srcOrd="1" destOrd="0" parTransId="{FCB1DE18-1F7D-4DEA-8BE5-8A2B06002571}" sibTransId="{29223B86-E323-4883-B98B-55C0E634519D}"/>
    <dgm:cxn modelId="{0BD18903-A0B0-463A-A1ED-45EDAC337996}" type="presOf" srcId="{7F2FEB7F-5B2A-453B-A3B2-1BADDEC2EB14}" destId="{80BD4F6C-3CBF-4554-870E-D25DE4D6BF89}" srcOrd="0" destOrd="0" presId="urn:microsoft.com/office/officeart/2005/8/layout/radial3"/>
    <dgm:cxn modelId="{A0EF3C3B-3F21-474D-99DF-C45ABA1C652A}" srcId="{78A2CC2D-5186-42BC-8D50-2EFCDB888233}" destId="{F3659992-EA45-4E54-8EA4-4F38AACC96BD}" srcOrd="0" destOrd="0" parTransId="{9B2AD5FB-7180-45FF-8DBA-44610A08CFC5}" sibTransId="{4248719B-5FE7-48D1-B096-81374EEAF37B}"/>
    <dgm:cxn modelId="{EC5A3EAB-D4D7-42F5-97A5-B369C2FD0A96}" srcId="{56723255-D30E-40B4-B6CC-4C86C0958228}" destId="{78A2CC2D-5186-42BC-8D50-2EFCDB888233}" srcOrd="0" destOrd="0" parTransId="{F19EEDE8-11BB-407A-AC85-D25CE14F0AF6}" sibTransId="{C7E9A6C5-8963-46FD-9F8D-B8EBBA0BD45E}"/>
    <dgm:cxn modelId="{928AC863-44CB-49D0-AD47-50ECCB377C2A}" type="presOf" srcId="{F51214B3-9650-49D9-98CE-53279CB07E0B}" destId="{7491AADC-C903-4F44-9A22-B7E2CBB83904}" srcOrd="0" destOrd="0" presId="urn:microsoft.com/office/officeart/2005/8/layout/radial3"/>
    <dgm:cxn modelId="{7F50664B-057A-4015-B6CC-DB6FD1A0D7CF}" srcId="{78A2CC2D-5186-42BC-8D50-2EFCDB888233}" destId="{7F2FEB7F-5B2A-453B-A3B2-1BADDEC2EB14}" srcOrd="2" destOrd="0" parTransId="{8B165AE7-6CE6-49A8-A1DD-35F2765D5EDB}" sibTransId="{D67027E6-06C9-47A6-9687-3C13788EDE02}"/>
    <dgm:cxn modelId="{E2EE3623-F079-4146-8F1C-165BFD86B4A0}" type="presParOf" srcId="{1151AC5B-8A6A-44FD-82A7-242BA3705600}" destId="{27295924-064D-488C-9F92-0C04BFAD16F9}" srcOrd="0" destOrd="0" presId="urn:microsoft.com/office/officeart/2005/8/layout/radial3"/>
    <dgm:cxn modelId="{D1D3C85C-27AE-455E-BBE1-2C4BD563F997}" type="presParOf" srcId="{27295924-064D-488C-9F92-0C04BFAD16F9}" destId="{40C660B1-0F31-452B-826A-BB2EFB502C72}" srcOrd="0" destOrd="0" presId="urn:microsoft.com/office/officeart/2005/8/layout/radial3"/>
    <dgm:cxn modelId="{0EA35728-6F9B-4B36-B940-8D22DA7867A4}" type="presParOf" srcId="{27295924-064D-488C-9F92-0C04BFAD16F9}" destId="{3D6D9FEE-9462-4891-B08C-298CF88EFD84}" srcOrd="1" destOrd="0" presId="urn:microsoft.com/office/officeart/2005/8/layout/radial3"/>
    <dgm:cxn modelId="{06958667-4B26-404D-A668-6E0CF8E36BAE}" type="presParOf" srcId="{27295924-064D-488C-9F92-0C04BFAD16F9}" destId="{7491AADC-C903-4F44-9A22-B7E2CBB83904}" srcOrd="2" destOrd="0" presId="urn:microsoft.com/office/officeart/2005/8/layout/radial3"/>
    <dgm:cxn modelId="{E812709E-3992-4AEF-ADA6-02851596A0DE}" type="presParOf" srcId="{27295924-064D-488C-9F92-0C04BFAD16F9}" destId="{80BD4F6C-3CBF-4554-870E-D25DE4D6BF89}" srcOrd="3" destOrd="0" presId="urn:microsoft.com/office/officeart/2005/8/layout/radial3"/>
  </dgm:cxnLst>
  <dgm:bg/>
  <dgm:whole/>
</dgm:dataModel>
</file>

<file path=ppt/diagrams/data3.xml><?xml version="1.0" encoding="utf-8"?>
<dgm:dataModel xmlns:dgm="http://schemas.openxmlformats.org/drawingml/2006/diagram" xmlns:a="http://schemas.openxmlformats.org/drawingml/2006/main">
  <dgm:ptLst>
    <dgm:pt modelId="{483F5B9F-ECCE-4CD6-BAD1-7837A41D2D2F}" type="doc">
      <dgm:prSet loTypeId="urn:microsoft.com/office/officeart/2005/8/layout/chart3" loCatId="cycle" qsTypeId="urn:microsoft.com/office/officeart/2005/8/quickstyle/simple1" qsCatId="simple" csTypeId="urn:microsoft.com/office/officeart/2005/8/colors/colorful3" csCatId="colorful" phldr="1"/>
      <dgm:spPr/>
    </dgm:pt>
    <dgm:pt modelId="{48AA73DD-1E61-4750-9829-2AEE04C86190}">
      <dgm:prSet phldrT="[نص]"/>
      <dgm:spPr/>
      <dgm:t>
        <a:bodyPr/>
        <a:lstStyle/>
        <a:p>
          <a:pPr rtl="1"/>
          <a:r>
            <a:rPr lang="ar-SA" dirty="0" smtClean="0"/>
            <a:t>يحذف الفاعل</a:t>
          </a:r>
          <a:endParaRPr lang="ar-SA" dirty="0"/>
        </a:p>
      </dgm:t>
    </dgm:pt>
    <dgm:pt modelId="{CEAEF21D-4D91-46DA-8F5E-80293830BEE4}" type="parTrans" cxnId="{62FE5EAD-E15F-4B5C-AF69-0BC153214E38}">
      <dgm:prSet/>
      <dgm:spPr/>
      <dgm:t>
        <a:bodyPr/>
        <a:lstStyle/>
        <a:p>
          <a:pPr rtl="1"/>
          <a:endParaRPr lang="ar-SA"/>
        </a:p>
      </dgm:t>
    </dgm:pt>
    <dgm:pt modelId="{02F1A3CD-366F-4F27-851C-5896F749354C}" type="sibTrans" cxnId="{62FE5EAD-E15F-4B5C-AF69-0BC153214E38}">
      <dgm:prSet/>
      <dgm:spPr/>
      <dgm:t>
        <a:bodyPr/>
        <a:lstStyle/>
        <a:p>
          <a:pPr rtl="1"/>
          <a:endParaRPr lang="ar-SA"/>
        </a:p>
      </dgm:t>
    </dgm:pt>
    <dgm:pt modelId="{3F9A4A25-CF1F-45B6-A49B-61A0DD10D108}">
      <dgm:prSet phldrT="[نص]"/>
      <dgm:spPr/>
      <dgm:t>
        <a:bodyPr/>
        <a:lstStyle/>
        <a:p>
          <a:pPr rtl="1"/>
          <a:r>
            <a:rPr lang="ar-SA" dirty="0" smtClean="0"/>
            <a:t>إقامة ما بعد الفاعل مقام الفاعل</a:t>
          </a:r>
          <a:endParaRPr lang="ar-SA" dirty="0"/>
        </a:p>
      </dgm:t>
    </dgm:pt>
    <dgm:pt modelId="{2A326850-3F77-4837-BEE6-117ED9E3F30B}" type="parTrans" cxnId="{87AB31E6-3317-477F-AEA9-40D1B4D314C9}">
      <dgm:prSet/>
      <dgm:spPr/>
      <dgm:t>
        <a:bodyPr/>
        <a:lstStyle/>
        <a:p>
          <a:pPr rtl="1"/>
          <a:endParaRPr lang="ar-SA"/>
        </a:p>
      </dgm:t>
    </dgm:pt>
    <dgm:pt modelId="{B1857108-A062-4183-905A-4AC9AFC3974C}" type="sibTrans" cxnId="{87AB31E6-3317-477F-AEA9-40D1B4D314C9}">
      <dgm:prSet/>
      <dgm:spPr/>
      <dgm:t>
        <a:bodyPr/>
        <a:lstStyle/>
        <a:p>
          <a:pPr rtl="1"/>
          <a:endParaRPr lang="ar-SA"/>
        </a:p>
      </dgm:t>
    </dgm:pt>
    <dgm:pt modelId="{5DEB7FBD-9080-4A33-A3E5-23C9C11EFDDE}">
      <dgm:prSet phldrT="[نص]"/>
      <dgm:spPr/>
      <dgm:t>
        <a:bodyPr/>
        <a:lstStyle/>
        <a:p>
          <a:pPr rtl="1"/>
          <a:r>
            <a:rPr lang="ar-SA" dirty="0" smtClean="0"/>
            <a:t>يتغير شكل الفعل</a:t>
          </a:r>
          <a:endParaRPr lang="ar-SA" dirty="0"/>
        </a:p>
      </dgm:t>
    </dgm:pt>
    <dgm:pt modelId="{754B568C-9757-48ED-947D-6F9F7A709D73}" type="parTrans" cxnId="{57D414A0-1A43-42CA-91FE-CF3360068754}">
      <dgm:prSet/>
      <dgm:spPr/>
      <dgm:t>
        <a:bodyPr/>
        <a:lstStyle/>
        <a:p>
          <a:pPr rtl="1"/>
          <a:endParaRPr lang="ar-SA"/>
        </a:p>
      </dgm:t>
    </dgm:pt>
    <dgm:pt modelId="{215DC59D-1BE3-4D69-9EE6-26E00A6C52B3}" type="sibTrans" cxnId="{57D414A0-1A43-42CA-91FE-CF3360068754}">
      <dgm:prSet/>
      <dgm:spPr/>
      <dgm:t>
        <a:bodyPr/>
        <a:lstStyle/>
        <a:p>
          <a:pPr rtl="1"/>
          <a:endParaRPr lang="ar-SA"/>
        </a:p>
      </dgm:t>
    </dgm:pt>
    <dgm:pt modelId="{924FBFEA-3D52-4C55-9ABC-134BA9DFEB4A}" type="pres">
      <dgm:prSet presAssocID="{483F5B9F-ECCE-4CD6-BAD1-7837A41D2D2F}" presName="compositeShape" presStyleCnt="0">
        <dgm:presLayoutVars>
          <dgm:chMax val="7"/>
          <dgm:dir/>
          <dgm:resizeHandles val="exact"/>
        </dgm:presLayoutVars>
      </dgm:prSet>
      <dgm:spPr/>
    </dgm:pt>
    <dgm:pt modelId="{4D401739-9E6D-4F7D-B915-E730C6689CC5}" type="pres">
      <dgm:prSet presAssocID="{483F5B9F-ECCE-4CD6-BAD1-7837A41D2D2F}" presName="wedge1" presStyleLbl="node1" presStyleIdx="0" presStyleCnt="3"/>
      <dgm:spPr/>
      <dgm:t>
        <a:bodyPr/>
        <a:lstStyle/>
        <a:p>
          <a:pPr rtl="1"/>
          <a:endParaRPr lang="ar-SA"/>
        </a:p>
      </dgm:t>
    </dgm:pt>
    <dgm:pt modelId="{9F1B351C-9233-4CA4-B796-EBFA28A9247E}" type="pres">
      <dgm:prSet presAssocID="{483F5B9F-ECCE-4CD6-BAD1-7837A41D2D2F}" presName="wedge1Tx" presStyleLbl="node1" presStyleIdx="0" presStyleCnt="3">
        <dgm:presLayoutVars>
          <dgm:chMax val="0"/>
          <dgm:chPref val="0"/>
          <dgm:bulletEnabled val="1"/>
        </dgm:presLayoutVars>
      </dgm:prSet>
      <dgm:spPr/>
      <dgm:t>
        <a:bodyPr/>
        <a:lstStyle/>
        <a:p>
          <a:pPr rtl="1"/>
          <a:endParaRPr lang="ar-SA"/>
        </a:p>
      </dgm:t>
    </dgm:pt>
    <dgm:pt modelId="{F91B2D68-6976-401A-A68B-1E9F5DA8EFCF}" type="pres">
      <dgm:prSet presAssocID="{483F5B9F-ECCE-4CD6-BAD1-7837A41D2D2F}" presName="wedge2" presStyleLbl="node1" presStyleIdx="1" presStyleCnt="3"/>
      <dgm:spPr/>
      <dgm:t>
        <a:bodyPr/>
        <a:lstStyle/>
        <a:p>
          <a:pPr rtl="1"/>
          <a:endParaRPr lang="ar-SA"/>
        </a:p>
      </dgm:t>
    </dgm:pt>
    <dgm:pt modelId="{6DE0425E-78B6-4F04-9E98-85D0E7F625D9}" type="pres">
      <dgm:prSet presAssocID="{483F5B9F-ECCE-4CD6-BAD1-7837A41D2D2F}" presName="wedge2Tx" presStyleLbl="node1" presStyleIdx="1" presStyleCnt="3">
        <dgm:presLayoutVars>
          <dgm:chMax val="0"/>
          <dgm:chPref val="0"/>
          <dgm:bulletEnabled val="1"/>
        </dgm:presLayoutVars>
      </dgm:prSet>
      <dgm:spPr/>
      <dgm:t>
        <a:bodyPr/>
        <a:lstStyle/>
        <a:p>
          <a:pPr rtl="1"/>
          <a:endParaRPr lang="ar-SA"/>
        </a:p>
      </dgm:t>
    </dgm:pt>
    <dgm:pt modelId="{47263923-FEFB-40FD-B367-FB2C44C2B60C}" type="pres">
      <dgm:prSet presAssocID="{483F5B9F-ECCE-4CD6-BAD1-7837A41D2D2F}" presName="wedge3" presStyleLbl="node1" presStyleIdx="2" presStyleCnt="3"/>
      <dgm:spPr/>
      <dgm:t>
        <a:bodyPr/>
        <a:lstStyle/>
        <a:p>
          <a:pPr rtl="1"/>
          <a:endParaRPr lang="ar-SA"/>
        </a:p>
      </dgm:t>
    </dgm:pt>
    <dgm:pt modelId="{0327FF48-4593-4EDE-90FF-B1B401CB0828}" type="pres">
      <dgm:prSet presAssocID="{483F5B9F-ECCE-4CD6-BAD1-7837A41D2D2F}" presName="wedge3Tx" presStyleLbl="node1" presStyleIdx="2" presStyleCnt="3">
        <dgm:presLayoutVars>
          <dgm:chMax val="0"/>
          <dgm:chPref val="0"/>
          <dgm:bulletEnabled val="1"/>
        </dgm:presLayoutVars>
      </dgm:prSet>
      <dgm:spPr/>
      <dgm:t>
        <a:bodyPr/>
        <a:lstStyle/>
        <a:p>
          <a:pPr rtl="1"/>
          <a:endParaRPr lang="ar-SA"/>
        </a:p>
      </dgm:t>
    </dgm:pt>
  </dgm:ptLst>
  <dgm:cxnLst>
    <dgm:cxn modelId="{BEE07010-BB4F-476D-AA0C-6A4ECEE1EDE0}" type="presOf" srcId="{483F5B9F-ECCE-4CD6-BAD1-7837A41D2D2F}" destId="{924FBFEA-3D52-4C55-9ABC-134BA9DFEB4A}" srcOrd="0" destOrd="0" presId="urn:microsoft.com/office/officeart/2005/8/layout/chart3"/>
    <dgm:cxn modelId="{50A4C36A-50D2-49A0-8C8F-34468D96466E}" type="presOf" srcId="{5DEB7FBD-9080-4A33-A3E5-23C9C11EFDDE}" destId="{0327FF48-4593-4EDE-90FF-B1B401CB0828}" srcOrd="1" destOrd="0" presId="urn:microsoft.com/office/officeart/2005/8/layout/chart3"/>
    <dgm:cxn modelId="{62FE5EAD-E15F-4B5C-AF69-0BC153214E38}" srcId="{483F5B9F-ECCE-4CD6-BAD1-7837A41D2D2F}" destId="{48AA73DD-1E61-4750-9829-2AEE04C86190}" srcOrd="0" destOrd="0" parTransId="{CEAEF21D-4D91-46DA-8F5E-80293830BEE4}" sibTransId="{02F1A3CD-366F-4F27-851C-5896F749354C}"/>
    <dgm:cxn modelId="{BC61882C-67A6-4224-9625-BCFDB0AA916D}" type="presOf" srcId="{3F9A4A25-CF1F-45B6-A49B-61A0DD10D108}" destId="{F91B2D68-6976-401A-A68B-1E9F5DA8EFCF}" srcOrd="0" destOrd="0" presId="urn:microsoft.com/office/officeart/2005/8/layout/chart3"/>
    <dgm:cxn modelId="{998129BA-59D7-4512-834D-AAC41478FA69}" type="presOf" srcId="{3F9A4A25-CF1F-45B6-A49B-61A0DD10D108}" destId="{6DE0425E-78B6-4F04-9E98-85D0E7F625D9}" srcOrd="1" destOrd="0" presId="urn:microsoft.com/office/officeart/2005/8/layout/chart3"/>
    <dgm:cxn modelId="{BF40C7C2-6563-4BC9-B410-2AE751DB8397}" type="presOf" srcId="{48AA73DD-1E61-4750-9829-2AEE04C86190}" destId="{9F1B351C-9233-4CA4-B796-EBFA28A9247E}" srcOrd="1" destOrd="0" presId="urn:microsoft.com/office/officeart/2005/8/layout/chart3"/>
    <dgm:cxn modelId="{57D414A0-1A43-42CA-91FE-CF3360068754}" srcId="{483F5B9F-ECCE-4CD6-BAD1-7837A41D2D2F}" destId="{5DEB7FBD-9080-4A33-A3E5-23C9C11EFDDE}" srcOrd="2" destOrd="0" parTransId="{754B568C-9757-48ED-947D-6F9F7A709D73}" sibTransId="{215DC59D-1BE3-4D69-9EE6-26E00A6C52B3}"/>
    <dgm:cxn modelId="{7FCC6456-3F54-4E75-8902-AA9F802C35D0}" type="presOf" srcId="{48AA73DD-1E61-4750-9829-2AEE04C86190}" destId="{4D401739-9E6D-4F7D-B915-E730C6689CC5}" srcOrd="0" destOrd="0" presId="urn:microsoft.com/office/officeart/2005/8/layout/chart3"/>
    <dgm:cxn modelId="{87AB31E6-3317-477F-AEA9-40D1B4D314C9}" srcId="{483F5B9F-ECCE-4CD6-BAD1-7837A41D2D2F}" destId="{3F9A4A25-CF1F-45B6-A49B-61A0DD10D108}" srcOrd="1" destOrd="0" parTransId="{2A326850-3F77-4837-BEE6-117ED9E3F30B}" sibTransId="{B1857108-A062-4183-905A-4AC9AFC3974C}"/>
    <dgm:cxn modelId="{B55929D3-E2D9-4C83-B5BD-0BD654E8F6D2}" type="presOf" srcId="{5DEB7FBD-9080-4A33-A3E5-23C9C11EFDDE}" destId="{47263923-FEFB-40FD-B367-FB2C44C2B60C}" srcOrd="0" destOrd="0" presId="urn:microsoft.com/office/officeart/2005/8/layout/chart3"/>
    <dgm:cxn modelId="{0A2EBAE0-F659-4444-B37E-9EE5144F495E}" type="presParOf" srcId="{924FBFEA-3D52-4C55-9ABC-134BA9DFEB4A}" destId="{4D401739-9E6D-4F7D-B915-E730C6689CC5}" srcOrd="0" destOrd="0" presId="urn:microsoft.com/office/officeart/2005/8/layout/chart3"/>
    <dgm:cxn modelId="{9CF3D929-1E10-43F4-BA82-1D8B4C4E8A1B}" type="presParOf" srcId="{924FBFEA-3D52-4C55-9ABC-134BA9DFEB4A}" destId="{9F1B351C-9233-4CA4-B796-EBFA28A9247E}" srcOrd="1" destOrd="0" presId="urn:microsoft.com/office/officeart/2005/8/layout/chart3"/>
    <dgm:cxn modelId="{455634FE-69D8-4076-830D-43846A9FC752}" type="presParOf" srcId="{924FBFEA-3D52-4C55-9ABC-134BA9DFEB4A}" destId="{F91B2D68-6976-401A-A68B-1E9F5DA8EFCF}" srcOrd="2" destOrd="0" presId="urn:microsoft.com/office/officeart/2005/8/layout/chart3"/>
    <dgm:cxn modelId="{DB575DBB-14AB-4C98-B00A-F0B1A667C150}" type="presParOf" srcId="{924FBFEA-3D52-4C55-9ABC-134BA9DFEB4A}" destId="{6DE0425E-78B6-4F04-9E98-85D0E7F625D9}" srcOrd="3" destOrd="0" presId="urn:microsoft.com/office/officeart/2005/8/layout/chart3"/>
    <dgm:cxn modelId="{978AF9B2-9572-4B18-8873-FDDEBBC8A76D}" type="presParOf" srcId="{924FBFEA-3D52-4C55-9ABC-134BA9DFEB4A}" destId="{47263923-FEFB-40FD-B367-FB2C44C2B60C}" srcOrd="4" destOrd="0" presId="urn:microsoft.com/office/officeart/2005/8/layout/chart3"/>
    <dgm:cxn modelId="{508E8A58-2A7B-44F0-AE4E-7CCA119BDA34}" type="presParOf" srcId="{924FBFEA-3D52-4C55-9ABC-134BA9DFEB4A}" destId="{0327FF48-4593-4EDE-90FF-B1B401CB0828}" srcOrd="5" destOrd="0" presId="urn:microsoft.com/office/officeart/2005/8/layout/chart3"/>
  </dgm:cxnLst>
  <dgm:bg/>
  <dgm:whole/>
</dgm:dataModel>
</file>

<file path=ppt/diagrams/data4.xml><?xml version="1.0" encoding="utf-8"?>
<dgm:dataModel xmlns:dgm="http://schemas.openxmlformats.org/drawingml/2006/diagram" xmlns:a="http://schemas.openxmlformats.org/drawingml/2006/main">
  <dgm:ptLst>
    <dgm:pt modelId="{80978AD0-3044-45AA-8E6E-30E157CF1054}" type="doc">
      <dgm:prSet loTypeId="urn:microsoft.com/office/officeart/2005/8/layout/radial5" loCatId="cycle" qsTypeId="urn:microsoft.com/office/officeart/2005/8/quickstyle/simple3" qsCatId="simple" csTypeId="urn:microsoft.com/office/officeart/2005/8/colors/colorful3" csCatId="colorful" phldr="1"/>
      <dgm:spPr/>
      <dgm:t>
        <a:bodyPr/>
        <a:lstStyle/>
        <a:p>
          <a:pPr rtl="1"/>
          <a:endParaRPr lang="ar-SA"/>
        </a:p>
      </dgm:t>
    </dgm:pt>
    <dgm:pt modelId="{98475FAD-DC30-4980-8B35-D8B99BCD9394}">
      <dgm:prSet phldrT="[نص]" custT="1"/>
      <dgm:spPr/>
      <dgm:t>
        <a:bodyPr/>
        <a:lstStyle/>
        <a:p>
          <a:pPr rtl="1"/>
          <a:r>
            <a:rPr lang="ar-SA" sz="3600" b="1" dirty="0" smtClean="0">
              <a:latin typeface="Traditional Arabic" pitchFamily="18" charset="-78"/>
              <a:cs typeface="Traditional Arabic" pitchFamily="18" charset="-78"/>
            </a:rPr>
            <a:t>المفعول به</a:t>
          </a:r>
          <a:endParaRPr lang="ar-SA" sz="3600" b="1" dirty="0">
            <a:latin typeface="Traditional Arabic" pitchFamily="18" charset="-78"/>
            <a:cs typeface="Traditional Arabic" pitchFamily="18" charset="-78"/>
          </a:endParaRPr>
        </a:p>
      </dgm:t>
    </dgm:pt>
    <dgm:pt modelId="{DC612B5F-7B67-40C3-9E50-0625F136D4A1}" type="parTrans" cxnId="{7DE9111C-5D81-421C-9C98-7E1D71A8180E}">
      <dgm:prSet/>
      <dgm:spPr/>
      <dgm:t>
        <a:bodyPr/>
        <a:lstStyle/>
        <a:p>
          <a:pPr rtl="1"/>
          <a:endParaRPr lang="ar-SA"/>
        </a:p>
      </dgm:t>
    </dgm:pt>
    <dgm:pt modelId="{B1127175-33EA-45D4-84BC-D36F0F9F6E5C}" type="sibTrans" cxnId="{7DE9111C-5D81-421C-9C98-7E1D71A8180E}">
      <dgm:prSet/>
      <dgm:spPr/>
      <dgm:t>
        <a:bodyPr/>
        <a:lstStyle/>
        <a:p>
          <a:pPr rtl="1"/>
          <a:endParaRPr lang="ar-SA"/>
        </a:p>
      </dgm:t>
    </dgm:pt>
    <dgm:pt modelId="{8DAB556C-BC98-47E8-9A3B-E07D35FDAC8E}">
      <dgm:prSet phldrT="[نص]" custT="1"/>
      <dgm:spPr/>
      <dgm:t>
        <a:bodyPr/>
        <a:lstStyle/>
        <a:p>
          <a:pPr rtl="1"/>
          <a:r>
            <a:rPr lang="ar-SA" sz="3600" b="1" dirty="0" smtClean="0">
              <a:latin typeface="Traditional Arabic" pitchFamily="18" charset="-78"/>
              <a:cs typeface="Traditional Arabic" pitchFamily="18" charset="-78"/>
            </a:rPr>
            <a:t>ما وقع عليه فعل الفاعل</a:t>
          </a:r>
          <a:endParaRPr lang="ar-SA" sz="3600" b="1" dirty="0">
            <a:latin typeface="Traditional Arabic" pitchFamily="18" charset="-78"/>
            <a:cs typeface="Traditional Arabic" pitchFamily="18" charset="-78"/>
          </a:endParaRPr>
        </a:p>
      </dgm:t>
    </dgm:pt>
    <dgm:pt modelId="{CDD38D69-71E9-4806-B514-A18324A33699}" type="parTrans" cxnId="{01AC03CD-0355-427C-9932-EC2189080307}">
      <dgm:prSet custT="1"/>
      <dgm:spPr/>
      <dgm:t>
        <a:bodyPr/>
        <a:lstStyle/>
        <a:p>
          <a:pPr rtl="1"/>
          <a:endParaRPr lang="ar-SA" sz="3600" b="1">
            <a:latin typeface="Traditional Arabic" pitchFamily="18" charset="-78"/>
            <a:cs typeface="Traditional Arabic" pitchFamily="18" charset="-78"/>
          </a:endParaRPr>
        </a:p>
      </dgm:t>
    </dgm:pt>
    <dgm:pt modelId="{78634683-F3BD-4F3F-AE55-0EFE19ED448B}" type="sibTrans" cxnId="{01AC03CD-0355-427C-9932-EC2189080307}">
      <dgm:prSet/>
      <dgm:spPr/>
      <dgm:t>
        <a:bodyPr/>
        <a:lstStyle/>
        <a:p>
          <a:pPr rtl="1"/>
          <a:endParaRPr lang="ar-SA"/>
        </a:p>
      </dgm:t>
    </dgm:pt>
    <dgm:pt modelId="{97C1D893-D2D5-4238-B040-4AE61E9C45EE}">
      <dgm:prSet phldrT="[نص]" custT="1"/>
      <dgm:spPr/>
      <dgm:t>
        <a:bodyPr/>
        <a:lstStyle/>
        <a:p>
          <a:pPr rtl="1"/>
          <a:r>
            <a:rPr lang="ar-SA" sz="3600" b="1" dirty="0" smtClean="0">
              <a:latin typeface="Traditional Arabic" pitchFamily="18" charset="-78"/>
              <a:cs typeface="Traditional Arabic" pitchFamily="18" charset="-78"/>
            </a:rPr>
            <a:t>حكمه: النصب</a:t>
          </a:r>
          <a:endParaRPr lang="ar-SA" sz="3600" b="1" dirty="0">
            <a:latin typeface="Traditional Arabic" pitchFamily="18" charset="-78"/>
            <a:cs typeface="Traditional Arabic" pitchFamily="18" charset="-78"/>
          </a:endParaRPr>
        </a:p>
      </dgm:t>
    </dgm:pt>
    <dgm:pt modelId="{9C7D2671-ED30-4D85-A9AD-9AB274193D18}" type="parTrans" cxnId="{38155CF1-75B6-4414-AD45-C07C4DCBF9DB}">
      <dgm:prSet custT="1"/>
      <dgm:spPr/>
      <dgm:t>
        <a:bodyPr/>
        <a:lstStyle/>
        <a:p>
          <a:pPr rtl="1"/>
          <a:endParaRPr lang="ar-SA" sz="3600" b="1">
            <a:latin typeface="Traditional Arabic" pitchFamily="18" charset="-78"/>
            <a:cs typeface="Traditional Arabic" pitchFamily="18" charset="-78"/>
          </a:endParaRPr>
        </a:p>
      </dgm:t>
    </dgm:pt>
    <dgm:pt modelId="{098E017B-764D-4A1E-BF6A-212E2E5F2B9F}" type="sibTrans" cxnId="{38155CF1-75B6-4414-AD45-C07C4DCBF9DB}">
      <dgm:prSet/>
      <dgm:spPr/>
      <dgm:t>
        <a:bodyPr/>
        <a:lstStyle/>
        <a:p>
          <a:pPr rtl="1"/>
          <a:endParaRPr lang="ar-SA"/>
        </a:p>
      </dgm:t>
    </dgm:pt>
    <dgm:pt modelId="{689F51C3-013F-4CF5-AE84-23EED8A952BD}">
      <dgm:prSet phldrT="[نص]" custT="1"/>
      <dgm:spPr/>
      <dgm:t>
        <a:bodyPr/>
        <a:lstStyle/>
        <a:p>
          <a:pPr rtl="1"/>
          <a:r>
            <a:rPr lang="ar-SA" sz="3600" b="1" dirty="0" smtClean="0">
              <a:latin typeface="Traditional Arabic" pitchFamily="18" charset="-78"/>
              <a:cs typeface="Traditional Arabic" pitchFamily="18" charset="-78"/>
            </a:rPr>
            <a:t>عامله الفعل، أو شبهه</a:t>
          </a:r>
          <a:endParaRPr lang="ar-SA" sz="3600" b="1" dirty="0">
            <a:latin typeface="Traditional Arabic" pitchFamily="18" charset="-78"/>
            <a:cs typeface="Traditional Arabic" pitchFamily="18" charset="-78"/>
          </a:endParaRPr>
        </a:p>
      </dgm:t>
    </dgm:pt>
    <dgm:pt modelId="{C6770C68-284E-46CD-94CC-F752E241A428}" type="parTrans" cxnId="{673D0BA4-47A5-4D19-9FE7-E732681F67EF}">
      <dgm:prSet custT="1"/>
      <dgm:spPr/>
      <dgm:t>
        <a:bodyPr/>
        <a:lstStyle/>
        <a:p>
          <a:pPr rtl="1"/>
          <a:endParaRPr lang="ar-SA" sz="3600" b="1">
            <a:latin typeface="Traditional Arabic" pitchFamily="18" charset="-78"/>
            <a:cs typeface="Traditional Arabic" pitchFamily="18" charset="-78"/>
          </a:endParaRPr>
        </a:p>
      </dgm:t>
    </dgm:pt>
    <dgm:pt modelId="{5C63D120-6D02-46E8-8C59-704A7FDE0ABF}" type="sibTrans" cxnId="{673D0BA4-47A5-4D19-9FE7-E732681F67EF}">
      <dgm:prSet/>
      <dgm:spPr/>
      <dgm:t>
        <a:bodyPr/>
        <a:lstStyle/>
        <a:p>
          <a:pPr rtl="1"/>
          <a:endParaRPr lang="ar-SA"/>
        </a:p>
      </dgm:t>
    </dgm:pt>
    <dgm:pt modelId="{4FA302B8-5102-4614-B766-530C42477101}">
      <dgm:prSet phldrT="[نص]" custT="1"/>
      <dgm:spPr/>
      <dgm:t>
        <a:bodyPr/>
        <a:lstStyle/>
        <a:p>
          <a:pPr rtl="1"/>
          <a:r>
            <a:rPr lang="ar-SA" sz="3600" b="1" dirty="0" smtClean="0">
              <a:latin typeface="Traditional Arabic" pitchFamily="18" charset="-78"/>
              <a:cs typeface="Traditional Arabic" pitchFamily="18" charset="-78"/>
            </a:rPr>
            <a:t>يكون اسمًا صريحًا، أو مصدر مؤول</a:t>
          </a:r>
          <a:endParaRPr lang="ar-SA" sz="3600" b="1" dirty="0">
            <a:latin typeface="Traditional Arabic" pitchFamily="18" charset="-78"/>
            <a:cs typeface="Traditional Arabic" pitchFamily="18" charset="-78"/>
          </a:endParaRPr>
        </a:p>
      </dgm:t>
    </dgm:pt>
    <dgm:pt modelId="{31DC4696-0658-4014-9E5C-8A62B5AC58FF}" type="parTrans" cxnId="{498FB370-F4C6-45EA-B311-3903DF7405FA}">
      <dgm:prSet custT="1"/>
      <dgm:spPr/>
      <dgm:t>
        <a:bodyPr/>
        <a:lstStyle/>
        <a:p>
          <a:pPr rtl="1"/>
          <a:endParaRPr lang="ar-SA" sz="3600" b="1">
            <a:latin typeface="Traditional Arabic" pitchFamily="18" charset="-78"/>
            <a:cs typeface="Traditional Arabic" pitchFamily="18" charset="-78"/>
          </a:endParaRPr>
        </a:p>
      </dgm:t>
    </dgm:pt>
    <dgm:pt modelId="{07BBA1E4-8EEA-43B2-ADDB-F930F397197C}" type="sibTrans" cxnId="{498FB370-F4C6-45EA-B311-3903DF7405FA}">
      <dgm:prSet/>
      <dgm:spPr/>
      <dgm:t>
        <a:bodyPr/>
        <a:lstStyle/>
        <a:p>
          <a:pPr rtl="1"/>
          <a:endParaRPr lang="ar-SA"/>
        </a:p>
      </dgm:t>
    </dgm:pt>
    <dgm:pt modelId="{F4D2A6E3-5935-469A-BE11-8E5F614CB2A7}" type="pres">
      <dgm:prSet presAssocID="{80978AD0-3044-45AA-8E6E-30E157CF1054}" presName="Name0" presStyleCnt="0">
        <dgm:presLayoutVars>
          <dgm:chMax val="1"/>
          <dgm:dir val="rev"/>
          <dgm:animLvl val="ctr"/>
          <dgm:resizeHandles val="exact"/>
        </dgm:presLayoutVars>
      </dgm:prSet>
      <dgm:spPr/>
      <dgm:t>
        <a:bodyPr/>
        <a:lstStyle/>
        <a:p>
          <a:pPr rtl="1"/>
          <a:endParaRPr lang="ar-SA"/>
        </a:p>
      </dgm:t>
    </dgm:pt>
    <dgm:pt modelId="{A8E27FB8-B365-4E9A-AA43-EF62EB647D57}" type="pres">
      <dgm:prSet presAssocID="{98475FAD-DC30-4980-8B35-D8B99BCD9394}" presName="centerShape" presStyleLbl="node0" presStyleIdx="0" presStyleCnt="1"/>
      <dgm:spPr/>
      <dgm:t>
        <a:bodyPr/>
        <a:lstStyle/>
        <a:p>
          <a:pPr rtl="1"/>
          <a:endParaRPr lang="ar-SA"/>
        </a:p>
      </dgm:t>
    </dgm:pt>
    <dgm:pt modelId="{25EE4D4C-62FD-4CBB-B18A-2A4FB84DA1DA}" type="pres">
      <dgm:prSet presAssocID="{CDD38D69-71E9-4806-B514-A18324A33699}" presName="parTrans" presStyleLbl="sibTrans2D1" presStyleIdx="0" presStyleCnt="4"/>
      <dgm:spPr/>
      <dgm:t>
        <a:bodyPr/>
        <a:lstStyle/>
        <a:p>
          <a:pPr rtl="1"/>
          <a:endParaRPr lang="ar-SA"/>
        </a:p>
      </dgm:t>
    </dgm:pt>
    <dgm:pt modelId="{68FF1F34-FCC5-4C19-A1C1-6D0105B6889C}" type="pres">
      <dgm:prSet presAssocID="{CDD38D69-71E9-4806-B514-A18324A33699}" presName="connectorText" presStyleLbl="sibTrans2D1" presStyleIdx="0" presStyleCnt="4"/>
      <dgm:spPr/>
      <dgm:t>
        <a:bodyPr/>
        <a:lstStyle/>
        <a:p>
          <a:pPr rtl="1"/>
          <a:endParaRPr lang="ar-SA"/>
        </a:p>
      </dgm:t>
    </dgm:pt>
    <dgm:pt modelId="{EEDFB90C-1E95-45D4-80AD-0B836BD50CB2}" type="pres">
      <dgm:prSet presAssocID="{8DAB556C-BC98-47E8-9A3B-E07D35FDAC8E}" presName="node" presStyleLbl="node1" presStyleIdx="0" presStyleCnt="4" custScaleX="148706" custScaleY="109908">
        <dgm:presLayoutVars>
          <dgm:bulletEnabled val="1"/>
        </dgm:presLayoutVars>
      </dgm:prSet>
      <dgm:spPr/>
      <dgm:t>
        <a:bodyPr/>
        <a:lstStyle/>
        <a:p>
          <a:pPr rtl="1"/>
          <a:endParaRPr lang="ar-SA"/>
        </a:p>
      </dgm:t>
    </dgm:pt>
    <dgm:pt modelId="{1FEB2B11-9EFD-4966-9B2B-4575971B6F12}" type="pres">
      <dgm:prSet presAssocID="{9C7D2671-ED30-4D85-A9AD-9AB274193D18}" presName="parTrans" presStyleLbl="sibTrans2D1" presStyleIdx="1" presStyleCnt="4"/>
      <dgm:spPr/>
      <dgm:t>
        <a:bodyPr/>
        <a:lstStyle/>
        <a:p>
          <a:pPr rtl="1"/>
          <a:endParaRPr lang="ar-SA"/>
        </a:p>
      </dgm:t>
    </dgm:pt>
    <dgm:pt modelId="{3705B960-B9F5-48A0-BE5A-D6E0614298E8}" type="pres">
      <dgm:prSet presAssocID="{9C7D2671-ED30-4D85-A9AD-9AB274193D18}" presName="connectorText" presStyleLbl="sibTrans2D1" presStyleIdx="1" presStyleCnt="4"/>
      <dgm:spPr/>
      <dgm:t>
        <a:bodyPr/>
        <a:lstStyle/>
        <a:p>
          <a:pPr rtl="1"/>
          <a:endParaRPr lang="ar-SA"/>
        </a:p>
      </dgm:t>
    </dgm:pt>
    <dgm:pt modelId="{4AF70040-40FB-4765-AADE-B45377D93B5D}" type="pres">
      <dgm:prSet presAssocID="{97C1D893-D2D5-4238-B040-4AE61E9C45EE}" presName="node" presStyleLbl="node1" presStyleIdx="1" presStyleCnt="4" custScaleX="148706" custScaleY="109908" custRadScaleRad="119931">
        <dgm:presLayoutVars>
          <dgm:bulletEnabled val="1"/>
        </dgm:presLayoutVars>
      </dgm:prSet>
      <dgm:spPr/>
      <dgm:t>
        <a:bodyPr/>
        <a:lstStyle/>
        <a:p>
          <a:pPr rtl="1"/>
          <a:endParaRPr lang="ar-SA"/>
        </a:p>
      </dgm:t>
    </dgm:pt>
    <dgm:pt modelId="{87545354-A75C-41E1-9B62-B49F58242C86}" type="pres">
      <dgm:prSet presAssocID="{C6770C68-284E-46CD-94CC-F752E241A428}" presName="parTrans" presStyleLbl="sibTrans2D1" presStyleIdx="2" presStyleCnt="4"/>
      <dgm:spPr/>
      <dgm:t>
        <a:bodyPr/>
        <a:lstStyle/>
        <a:p>
          <a:pPr rtl="1"/>
          <a:endParaRPr lang="ar-SA"/>
        </a:p>
      </dgm:t>
    </dgm:pt>
    <dgm:pt modelId="{E669A784-179C-43A9-9AB2-03123937B32F}" type="pres">
      <dgm:prSet presAssocID="{C6770C68-284E-46CD-94CC-F752E241A428}" presName="connectorText" presStyleLbl="sibTrans2D1" presStyleIdx="2" presStyleCnt="4"/>
      <dgm:spPr/>
      <dgm:t>
        <a:bodyPr/>
        <a:lstStyle/>
        <a:p>
          <a:pPr rtl="1"/>
          <a:endParaRPr lang="ar-SA"/>
        </a:p>
      </dgm:t>
    </dgm:pt>
    <dgm:pt modelId="{A1DE2E5E-B9D7-448E-A6A7-E07C8D13E65E}" type="pres">
      <dgm:prSet presAssocID="{689F51C3-013F-4CF5-AE84-23EED8A952BD}" presName="node" presStyleLbl="node1" presStyleIdx="2" presStyleCnt="4" custScaleX="148706" custScaleY="109908">
        <dgm:presLayoutVars>
          <dgm:bulletEnabled val="1"/>
        </dgm:presLayoutVars>
      </dgm:prSet>
      <dgm:spPr/>
      <dgm:t>
        <a:bodyPr/>
        <a:lstStyle/>
        <a:p>
          <a:pPr rtl="1"/>
          <a:endParaRPr lang="ar-SA"/>
        </a:p>
      </dgm:t>
    </dgm:pt>
    <dgm:pt modelId="{C3D8F5AC-0F06-49C8-A5A8-3A73121A638A}" type="pres">
      <dgm:prSet presAssocID="{31DC4696-0658-4014-9E5C-8A62B5AC58FF}" presName="parTrans" presStyleLbl="sibTrans2D1" presStyleIdx="3" presStyleCnt="4"/>
      <dgm:spPr/>
      <dgm:t>
        <a:bodyPr/>
        <a:lstStyle/>
        <a:p>
          <a:pPr rtl="1"/>
          <a:endParaRPr lang="ar-SA"/>
        </a:p>
      </dgm:t>
    </dgm:pt>
    <dgm:pt modelId="{E7A7FB6B-9706-4641-A533-A490FCEF04DA}" type="pres">
      <dgm:prSet presAssocID="{31DC4696-0658-4014-9E5C-8A62B5AC58FF}" presName="connectorText" presStyleLbl="sibTrans2D1" presStyleIdx="3" presStyleCnt="4"/>
      <dgm:spPr/>
      <dgm:t>
        <a:bodyPr/>
        <a:lstStyle/>
        <a:p>
          <a:pPr rtl="1"/>
          <a:endParaRPr lang="ar-SA"/>
        </a:p>
      </dgm:t>
    </dgm:pt>
    <dgm:pt modelId="{75E87031-B82C-4C01-9876-190752EDF605}" type="pres">
      <dgm:prSet presAssocID="{4FA302B8-5102-4614-B766-530C42477101}" presName="node" presStyleLbl="node1" presStyleIdx="3" presStyleCnt="4" custScaleX="148706" custScaleY="109908" custRadScaleRad="121141">
        <dgm:presLayoutVars>
          <dgm:bulletEnabled val="1"/>
        </dgm:presLayoutVars>
      </dgm:prSet>
      <dgm:spPr/>
      <dgm:t>
        <a:bodyPr/>
        <a:lstStyle/>
        <a:p>
          <a:pPr rtl="1"/>
          <a:endParaRPr lang="ar-SA"/>
        </a:p>
      </dgm:t>
    </dgm:pt>
  </dgm:ptLst>
  <dgm:cxnLst>
    <dgm:cxn modelId="{AE6A396D-5BBD-4836-9A4D-D13272B02E24}" type="presOf" srcId="{31DC4696-0658-4014-9E5C-8A62B5AC58FF}" destId="{C3D8F5AC-0F06-49C8-A5A8-3A73121A638A}" srcOrd="0" destOrd="0" presId="urn:microsoft.com/office/officeart/2005/8/layout/radial5"/>
    <dgm:cxn modelId="{6152A26E-4341-49CE-B48A-321475A10CB6}" type="presOf" srcId="{689F51C3-013F-4CF5-AE84-23EED8A952BD}" destId="{A1DE2E5E-B9D7-448E-A6A7-E07C8D13E65E}" srcOrd="0" destOrd="0" presId="urn:microsoft.com/office/officeart/2005/8/layout/radial5"/>
    <dgm:cxn modelId="{E8DD3BA9-F8B2-4D1D-855F-0A3EF13F6E74}" type="presOf" srcId="{80978AD0-3044-45AA-8E6E-30E157CF1054}" destId="{F4D2A6E3-5935-469A-BE11-8E5F614CB2A7}" srcOrd="0" destOrd="0" presId="urn:microsoft.com/office/officeart/2005/8/layout/radial5"/>
    <dgm:cxn modelId="{249F5F0B-67B2-4797-A19D-D2C2E4322309}" type="presOf" srcId="{C6770C68-284E-46CD-94CC-F752E241A428}" destId="{87545354-A75C-41E1-9B62-B49F58242C86}" srcOrd="0" destOrd="0" presId="urn:microsoft.com/office/officeart/2005/8/layout/radial5"/>
    <dgm:cxn modelId="{52AE54DF-1CDE-4EB9-8DD4-7DF3A1A264CA}" type="presOf" srcId="{CDD38D69-71E9-4806-B514-A18324A33699}" destId="{25EE4D4C-62FD-4CBB-B18A-2A4FB84DA1DA}" srcOrd="0" destOrd="0" presId="urn:microsoft.com/office/officeart/2005/8/layout/radial5"/>
    <dgm:cxn modelId="{38155CF1-75B6-4414-AD45-C07C4DCBF9DB}" srcId="{98475FAD-DC30-4980-8B35-D8B99BCD9394}" destId="{97C1D893-D2D5-4238-B040-4AE61E9C45EE}" srcOrd="1" destOrd="0" parTransId="{9C7D2671-ED30-4D85-A9AD-9AB274193D18}" sibTransId="{098E017B-764D-4A1E-BF6A-212E2E5F2B9F}"/>
    <dgm:cxn modelId="{F52450E1-A14E-45AD-A9E1-AF091CAA1D06}" type="presOf" srcId="{9C7D2671-ED30-4D85-A9AD-9AB274193D18}" destId="{3705B960-B9F5-48A0-BE5A-D6E0614298E8}" srcOrd="1" destOrd="0" presId="urn:microsoft.com/office/officeart/2005/8/layout/radial5"/>
    <dgm:cxn modelId="{87F230C8-1470-401C-8214-F02004DADAED}" type="presOf" srcId="{97C1D893-D2D5-4238-B040-4AE61E9C45EE}" destId="{4AF70040-40FB-4765-AADE-B45377D93B5D}" srcOrd="0" destOrd="0" presId="urn:microsoft.com/office/officeart/2005/8/layout/radial5"/>
    <dgm:cxn modelId="{0414ABE0-039A-4CAA-B9F3-6EE207A4D641}" type="presOf" srcId="{98475FAD-DC30-4980-8B35-D8B99BCD9394}" destId="{A8E27FB8-B365-4E9A-AA43-EF62EB647D57}" srcOrd="0" destOrd="0" presId="urn:microsoft.com/office/officeart/2005/8/layout/radial5"/>
    <dgm:cxn modelId="{5F575020-903D-4C96-AE46-323B13E351E3}" type="presOf" srcId="{9C7D2671-ED30-4D85-A9AD-9AB274193D18}" destId="{1FEB2B11-9EFD-4966-9B2B-4575971B6F12}" srcOrd="0" destOrd="0" presId="urn:microsoft.com/office/officeart/2005/8/layout/radial5"/>
    <dgm:cxn modelId="{669FB522-C03D-4044-924E-8F9D0879E024}" type="presOf" srcId="{31DC4696-0658-4014-9E5C-8A62B5AC58FF}" destId="{E7A7FB6B-9706-4641-A533-A490FCEF04DA}" srcOrd="1" destOrd="0" presId="urn:microsoft.com/office/officeart/2005/8/layout/radial5"/>
    <dgm:cxn modelId="{01AC03CD-0355-427C-9932-EC2189080307}" srcId="{98475FAD-DC30-4980-8B35-D8B99BCD9394}" destId="{8DAB556C-BC98-47E8-9A3B-E07D35FDAC8E}" srcOrd="0" destOrd="0" parTransId="{CDD38D69-71E9-4806-B514-A18324A33699}" sibTransId="{78634683-F3BD-4F3F-AE55-0EFE19ED448B}"/>
    <dgm:cxn modelId="{673D0BA4-47A5-4D19-9FE7-E732681F67EF}" srcId="{98475FAD-DC30-4980-8B35-D8B99BCD9394}" destId="{689F51C3-013F-4CF5-AE84-23EED8A952BD}" srcOrd="2" destOrd="0" parTransId="{C6770C68-284E-46CD-94CC-F752E241A428}" sibTransId="{5C63D120-6D02-46E8-8C59-704A7FDE0ABF}"/>
    <dgm:cxn modelId="{498FB370-F4C6-45EA-B311-3903DF7405FA}" srcId="{98475FAD-DC30-4980-8B35-D8B99BCD9394}" destId="{4FA302B8-5102-4614-B766-530C42477101}" srcOrd="3" destOrd="0" parTransId="{31DC4696-0658-4014-9E5C-8A62B5AC58FF}" sibTransId="{07BBA1E4-8EEA-43B2-ADDB-F930F397197C}"/>
    <dgm:cxn modelId="{2504D1E5-CFAC-4256-8FAE-E77D41D02AC0}" type="presOf" srcId="{8DAB556C-BC98-47E8-9A3B-E07D35FDAC8E}" destId="{EEDFB90C-1E95-45D4-80AD-0B836BD50CB2}" srcOrd="0" destOrd="0" presId="urn:microsoft.com/office/officeart/2005/8/layout/radial5"/>
    <dgm:cxn modelId="{E9F66399-6C3A-4BC3-ADD5-6BED8DD4ADBC}" type="presOf" srcId="{CDD38D69-71E9-4806-B514-A18324A33699}" destId="{68FF1F34-FCC5-4C19-A1C1-6D0105B6889C}" srcOrd="1" destOrd="0" presId="urn:microsoft.com/office/officeart/2005/8/layout/radial5"/>
    <dgm:cxn modelId="{73BADB24-2E4B-41B1-81F1-8DEACD30A084}" type="presOf" srcId="{4FA302B8-5102-4614-B766-530C42477101}" destId="{75E87031-B82C-4C01-9876-190752EDF605}" srcOrd="0" destOrd="0" presId="urn:microsoft.com/office/officeart/2005/8/layout/radial5"/>
    <dgm:cxn modelId="{10F4AACF-DA7D-4B36-BBF4-1BF86389FD44}" type="presOf" srcId="{C6770C68-284E-46CD-94CC-F752E241A428}" destId="{E669A784-179C-43A9-9AB2-03123937B32F}" srcOrd="1" destOrd="0" presId="urn:microsoft.com/office/officeart/2005/8/layout/radial5"/>
    <dgm:cxn modelId="{7DE9111C-5D81-421C-9C98-7E1D71A8180E}" srcId="{80978AD0-3044-45AA-8E6E-30E157CF1054}" destId="{98475FAD-DC30-4980-8B35-D8B99BCD9394}" srcOrd="0" destOrd="0" parTransId="{DC612B5F-7B67-40C3-9E50-0625F136D4A1}" sibTransId="{B1127175-33EA-45D4-84BC-D36F0F9F6E5C}"/>
    <dgm:cxn modelId="{6B0A64C3-FE2D-4944-A92F-C513BEDECEFE}" type="presParOf" srcId="{F4D2A6E3-5935-469A-BE11-8E5F614CB2A7}" destId="{A8E27FB8-B365-4E9A-AA43-EF62EB647D57}" srcOrd="0" destOrd="0" presId="urn:microsoft.com/office/officeart/2005/8/layout/radial5"/>
    <dgm:cxn modelId="{23D90E96-BF3E-4F6A-AF37-B5C64C7ACE96}" type="presParOf" srcId="{F4D2A6E3-5935-469A-BE11-8E5F614CB2A7}" destId="{25EE4D4C-62FD-4CBB-B18A-2A4FB84DA1DA}" srcOrd="1" destOrd="0" presId="urn:microsoft.com/office/officeart/2005/8/layout/radial5"/>
    <dgm:cxn modelId="{633E41BC-3EF5-47F8-BB88-0702CE78CCEB}" type="presParOf" srcId="{25EE4D4C-62FD-4CBB-B18A-2A4FB84DA1DA}" destId="{68FF1F34-FCC5-4C19-A1C1-6D0105B6889C}" srcOrd="0" destOrd="0" presId="urn:microsoft.com/office/officeart/2005/8/layout/radial5"/>
    <dgm:cxn modelId="{21E2CD63-5898-48FE-803C-4BA2424F3851}" type="presParOf" srcId="{F4D2A6E3-5935-469A-BE11-8E5F614CB2A7}" destId="{EEDFB90C-1E95-45D4-80AD-0B836BD50CB2}" srcOrd="2" destOrd="0" presId="urn:microsoft.com/office/officeart/2005/8/layout/radial5"/>
    <dgm:cxn modelId="{3EE73F00-0BE0-4EAD-8A96-1A219AD678AC}" type="presParOf" srcId="{F4D2A6E3-5935-469A-BE11-8E5F614CB2A7}" destId="{1FEB2B11-9EFD-4966-9B2B-4575971B6F12}" srcOrd="3" destOrd="0" presId="urn:microsoft.com/office/officeart/2005/8/layout/radial5"/>
    <dgm:cxn modelId="{F9A2C6E1-3893-4B57-8501-36F174405AB6}" type="presParOf" srcId="{1FEB2B11-9EFD-4966-9B2B-4575971B6F12}" destId="{3705B960-B9F5-48A0-BE5A-D6E0614298E8}" srcOrd="0" destOrd="0" presId="urn:microsoft.com/office/officeart/2005/8/layout/radial5"/>
    <dgm:cxn modelId="{ADC33EA2-6097-4D20-91F8-DF408FAB9594}" type="presParOf" srcId="{F4D2A6E3-5935-469A-BE11-8E5F614CB2A7}" destId="{4AF70040-40FB-4765-AADE-B45377D93B5D}" srcOrd="4" destOrd="0" presId="urn:microsoft.com/office/officeart/2005/8/layout/radial5"/>
    <dgm:cxn modelId="{86A46692-501F-47F1-BEF2-504275595E0D}" type="presParOf" srcId="{F4D2A6E3-5935-469A-BE11-8E5F614CB2A7}" destId="{87545354-A75C-41E1-9B62-B49F58242C86}" srcOrd="5" destOrd="0" presId="urn:microsoft.com/office/officeart/2005/8/layout/radial5"/>
    <dgm:cxn modelId="{FEA2831A-21A9-4459-8ED3-A8363496AE7A}" type="presParOf" srcId="{87545354-A75C-41E1-9B62-B49F58242C86}" destId="{E669A784-179C-43A9-9AB2-03123937B32F}" srcOrd="0" destOrd="0" presId="urn:microsoft.com/office/officeart/2005/8/layout/radial5"/>
    <dgm:cxn modelId="{63FF7C9A-0B26-4C47-A8B9-B659E0F7C4E9}" type="presParOf" srcId="{F4D2A6E3-5935-469A-BE11-8E5F614CB2A7}" destId="{A1DE2E5E-B9D7-448E-A6A7-E07C8D13E65E}" srcOrd="6" destOrd="0" presId="urn:microsoft.com/office/officeart/2005/8/layout/radial5"/>
    <dgm:cxn modelId="{3D42E555-805B-4231-9FF9-FEBC9CB2FF43}" type="presParOf" srcId="{F4D2A6E3-5935-469A-BE11-8E5F614CB2A7}" destId="{C3D8F5AC-0F06-49C8-A5A8-3A73121A638A}" srcOrd="7" destOrd="0" presId="urn:microsoft.com/office/officeart/2005/8/layout/radial5"/>
    <dgm:cxn modelId="{AC33F604-0F81-4904-93A3-0A4881E1DDE4}" type="presParOf" srcId="{C3D8F5AC-0F06-49C8-A5A8-3A73121A638A}" destId="{E7A7FB6B-9706-4641-A533-A490FCEF04DA}" srcOrd="0" destOrd="0" presId="urn:microsoft.com/office/officeart/2005/8/layout/radial5"/>
    <dgm:cxn modelId="{A364A8B6-9A23-4F69-9FE1-4FAFEF42D6D3}" type="presParOf" srcId="{F4D2A6E3-5935-469A-BE11-8E5F614CB2A7}" destId="{75E87031-B82C-4C01-9876-190752EDF605}" srcOrd="8" destOrd="0" presId="urn:microsoft.com/office/officeart/2005/8/layout/radial5"/>
  </dgm:cxnLst>
  <dgm:bg/>
  <dgm:whole/>
</dgm:dataModel>
</file>

<file path=ppt/diagrams/data5.xml><?xml version="1.0" encoding="utf-8"?>
<dgm:dataModel xmlns:dgm="http://schemas.openxmlformats.org/drawingml/2006/diagram" xmlns:a="http://schemas.openxmlformats.org/drawingml/2006/main">
  <dgm:ptLst>
    <dgm:pt modelId="{06F593E5-43A2-44EE-AD61-C950D409696D}" type="doc">
      <dgm:prSet loTypeId="urn:microsoft.com/office/officeart/2005/8/layout/orgChart1" loCatId="hierarchy" qsTypeId="urn:microsoft.com/office/officeart/2005/8/quickstyle/simple3" qsCatId="simple" csTypeId="urn:microsoft.com/office/officeart/2005/8/colors/colorful1" csCatId="colorful" phldr="1"/>
      <dgm:spPr/>
      <dgm:t>
        <a:bodyPr/>
        <a:lstStyle/>
        <a:p>
          <a:pPr rtl="1"/>
          <a:endParaRPr lang="ar-SA"/>
        </a:p>
      </dgm:t>
    </dgm:pt>
    <dgm:pt modelId="{9DB88E32-AC01-4BF6-9C3C-E9A3DE93A157}">
      <dgm:prSet phldrT="[نص]"/>
      <dgm:spPr/>
      <dgm:t>
        <a:bodyPr/>
        <a:lstStyle/>
        <a:p>
          <a:pPr rtl="1"/>
          <a:r>
            <a:rPr lang="ar-SA" b="1" dirty="0" smtClean="0">
              <a:latin typeface="Traditional Arabic" pitchFamily="18" charset="-78"/>
              <a:cs typeface="Traditional Arabic" pitchFamily="18" charset="-78"/>
            </a:rPr>
            <a:t>تقدم المفعول به</a:t>
          </a:r>
          <a:endParaRPr lang="ar-SA" b="1" dirty="0">
            <a:latin typeface="Traditional Arabic" pitchFamily="18" charset="-78"/>
            <a:cs typeface="Traditional Arabic" pitchFamily="18" charset="-78"/>
          </a:endParaRPr>
        </a:p>
      </dgm:t>
    </dgm:pt>
    <dgm:pt modelId="{9450C644-F009-47A7-BB5D-62B8C6FA286D}" type="parTrans" cxnId="{29B9E01D-3B64-4CAD-A194-839EFD03FAAD}">
      <dgm:prSet/>
      <dgm:spPr/>
      <dgm:t>
        <a:bodyPr/>
        <a:lstStyle/>
        <a:p>
          <a:pPr rtl="1"/>
          <a:endParaRPr lang="ar-SA"/>
        </a:p>
      </dgm:t>
    </dgm:pt>
    <dgm:pt modelId="{5DC1978F-38A7-4120-B6A8-90E512281054}" type="sibTrans" cxnId="{29B9E01D-3B64-4CAD-A194-839EFD03FAAD}">
      <dgm:prSet/>
      <dgm:spPr/>
      <dgm:t>
        <a:bodyPr/>
        <a:lstStyle/>
        <a:p>
          <a:pPr rtl="1"/>
          <a:endParaRPr lang="ar-SA"/>
        </a:p>
      </dgm:t>
    </dgm:pt>
    <dgm:pt modelId="{D33F7C22-C30D-4CFC-A108-D0E1A04B0C7A}">
      <dgm:prSet phldrT="[نص]"/>
      <dgm:spPr/>
      <dgm:t>
        <a:bodyPr/>
        <a:lstStyle/>
        <a:p>
          <a:pPr rtl="1"/>
          <a:r>
            <a:rPr lang="ar-SA" b="0" dirty="0" smtClean="0">
              <a:latin typeface="Traditional Arabic" pitchFamily="18" charset="-78"/>
              <a:cs typeface="Traditional Arabic" pitchFamily="18" charset="-78"/>
            </a:rPr>
            <a:t>تقدّم المفعول به على الفاعل</a:t>
          </a:r>
          <a:endParaRPr lang="ar-SA" b="0" dirty="0">
            <a:latin typeface="Traditional Arabic" pitchFamily="18" charset="-78"/>
            <a:cs typeface="Traditional Arabic" pitchFamily="18" charset="-78"/>
          </a:endParaRPr>
        </a:p>
      </dgm:t>
    </dgm:pt>
    <dgm:pt modelId="{97D7F447-C70A-47F6-B8C5-2AD8001C1EF5}" type="parTrans" cxnId="{3F89B773-594F-442B-AF20-0C57D435C359}">
      <dgm:prSet/>
      <dgm:spPr/>
      <dgm:t>
        <a:bodyPr/>
        <a:lstStyle/>
        <a:p>
          <a:pPr rtl="1"/>
          <a:endParaRPr lang="ar-SA"/>
        </a:p>
      </dgm:t>
    </dgm:pt>
    <dgm:pt modelId="{7FCE6FDE-7EE7-4FF5-9F39-659464B1058F}" type="sibTrans" cxnId="{3F89B773-594F-442B-AF20-0C57D435C359}">
      <dgm:prSet/>
      <dgm:spPr/>
      <dgm:t>
        <a:bodyPr/>
        <a:lstStyle/>
        <a:p>
          <a:pPr rtl="1"/>
          <a:endParaRPr lang="ar-SA"/>
        </a:p>
      </dgm:t>
    </dgm:pt>
    <dgm:pt modelId="{F6CB8C7D-370B-4A94-BC5F-ACC649A4F2BB}">
      <dgm:prSet phldrT="[نص]"/>
      <dgm:spPr/>
      <dgm:t>
        <a:bodyPr/>
        <a:lstStyle/>
        <a:p>
          <a:pPr rtl="1"/>
          <a:r>
            <a:rPr lang="ar-SA" b="0" dirty="0" smtClean="0">
              <a:latin typeface="Traditional Arabic" pitchFamily="18" charset="-78"/>
              <a:cs typeface="Traditional Arabic" pitchFamily="18" charset="-78"/>
            </a:rPr>
            <a:t>تقدّم المفعول به على الفعل</a:t>
          </a:r>
          <a:endParaRPr lang="ar-SA" b="0" dirty="0">
            <a:latin typeface="Traditional Arabic" pitchFamily="18" charset="-78"/>
            <a:cs typeface="Traditional Arabic" pitchFamily="18" charset="-78"/>
          </a:endParaRPr>
        </a:p>
      </dgm:t>
    </dgm:pt>
    <dgm:pt modelId="{CFA5B7E6-28D7-41C8-8EF9-525410596D6D}" type="parTrans" cxnId="{800A6E4A-C487-41C1-AEF9-03561B5489A0}">
      <dgm:prSet/>
      <dgm:spPr/>
      <dgm:t>
        <a:bodyPr/>
        <a:lstStyle/>
        <a:p>
          <a:pPr rtl="1"/>
          <a:endParaRPr lang="ar-SA"/>
        </a:p>
      </dgm:t>
    </dgm:pt>
    <dgm:pt modelId="{B427F8DF-D27D-4F9B-88A0-892FB5845F7D}" type="sibTrans" cxnId="{800A6E4A-C487-41C1-AEF9-03561B5489A0}">
      <dgm:prSet/>
      <dgm:spPr/>
      <dgm:t>
        <a:bodyPr/>
        <a:lstStyle/>
        <a:p>
          <a:pPr rtl="1"/>
          <a:endParaRPr lang="ar-SA"/>
        </a:p>
      </dgm:t>
    </dgm:pt>
    <dgm:pt modelId="{1A9501BC-C601-41C2-849C-1EEEA76AE59A}">
      <dgm:prSet/>
      <dgm:spPr/>
      <dgm:t>
        <a:bodyPr/>
        <a:lstStyle/>
        <a:p>
          <a:pPr rtl="1"/>
          <a:r>
            <a:rPr lang="ar-SA" b="0" dirty="0" smtClean="0">
              <a:latin typeface="Traditional Arabic" pitchFamily="18" charset="-78"/>
              <a:cs typeface="Traditional Arabic" pitchFamily="18" charset="-78"/>
            </a:rPr>
            <a:t>إيّاك نعبد وإياك نستعين</a:t>
          </a:r>
          <a:endParaRPr lang="ar-SA" b="0" dirty="0">
            <a:latin typeface="Traditional Arabic" pitchFamily="18" charset="-78"/>
            <a:cs typeface="Traditional Arabic" pitchFamily="18" charset="-78"/>
          </a:endParaRPr>
        </a:p>
      </dgm:t>
    </dgm:pt>
    <dgm:pt modelId="{FA6E4B10-FE1E-48C5-A915-5802FA38E8B4}" type="parTrans" cxnId="{6084098E-A8FE-4A0C-9560-3D9CF7059E41}">
      <dgm:prSet/>
      <dgm:spPr/>
      <dgm:t>
        <a:bodyPr/>
        <a:lstStyle/>
        <a:p>
          <a:pPr rtl="1"/>
          <a:endParaRPr lang="ar-SA"/>
        </a:p>
      </dgm:t>
    </dgm:pt>
    <dgm:pt modelId="{1C835502-037F-499A-B807-E074BE6008ED}" type="sibTrans" cxnId="{6084098E-A8FE-4A0C-9560-3D9CF7059E41}">
      <dgm:prSet/>
      <dgm:spPr/>
      <dgm:t>
        <a:bodyPr/>
        <a:lstStyle/>
        <a:p>
          <a:pPr rtl="1"/>
          <a:endParaRPr lang="ar-SA"/>
        </a:p>
      </dgm:t>
    </dgm:pt>
    <dgm:pt modelId="{DB44737E-2088-40B6-809C-369F53200098}" type="pres">
      <dgm:prSet presAssocID="{06F593E5-43A2-44EE-AD61-C950D409696D}" presName="hierChild1" presStyleCnt="0">
        <dgm:presLayoutVars>
          <dgm:orgChart val="1"/>
          <dgm:chPref val="1"/>
          <dgm:dir val="rev"/>
          <dgm:animOne val="branch"/>
          <dgm:animLvl val="lvl"/>
          <dgm:resizeHandles/>
        </dgm:presLayoutVars>
      </dgm:prSet>
      <dgm:spPr/>
      <dgm:t>
        <a:bodyPr/>
        <a:lstStyle/>
        <a:p>
          <a:pPr rtl="1"/>
          <a:endParaRPr lang="ar-SA"/>
        </a:p>
      </dgm:t>
    </dgm:pt>
    <dgm:pt modelId="{8D6344CC-FF26-4A2C-A2AD-7C0AB65733CC}" type="pres">
      <dgm:prSet presAssocID="{9DB88E32-AC01-4BF6-9C3C-E9A3DE93A157}" presName="hierRoot1" presStyleCnt="0">
        <dgm:presLayoutVars>
          <dgm:hierBranch val="init"/>
        </dgm:presLayoutVars>
      </dgm:prSet>
      <dgm:spPr/>
    </dgm:pt>
    <dgm:pt modelId="{1E2F433C-5D43-4702-9423-748BB99FA84F}" type="pres">
      <dgm:prSet presAssocID="{9DB88E32-AC01-4BF6-9C3C-E9A3DE93A157}" presName="rootComposite1" presStyleCnt="0"/>
      <dgm:spPr/>
    </dgm:pt>
    <dgm:pt modelId="{9A2F47C5-F30C-46D2-A853-43C845529631}" type="pres">
      <dgm:prSet presAssocID="{9DB88E32-AC01-4BF6-9C3C-E9A3DE93A157}" presName="rootText1" presStyleLbl="node0" presStyleIdx="0" presStyleCnt="1">
        <dgm:presLayoutVars>
          <dgm:chPref val="3"/>
        </dgm:presLayoutVars>
      </dgm:prSet>
      <dgm:spPr/>
      <dgm:t>
        <a:bodyPr/>
        <a:lstStyle/>
        <a:p>
          <a:pPr rtl="1"/>
          <a:endParaRPr lang="ar-SA"/>
        </a:p>
      </dgm:t>
    </dgm:pt>
    <dgm:pt modelId="{A383352C-177D-468F-B97F-8328710CE21D}" type="pres">
      <dgm:prSet presAssocID="{9DB88E32-AC01-4BF6-9C3C-E9A3DE93A157}" presName="rootConnector1" presStyleLbl="node1" presStyleIdx="0" presStyleCnt="0"/>
      <dgm:spPr/>
      <dgm:t>
        <a:bodyPr/>
        <a:lstStyle/>
        <a:p>
          <a:pPr rtl="1"/>
          <a:endParaRPr lang="ar-SA"/>
        </a:p>
      </dgm:t>
    </dgm:pt>
    <dgm:pt modelId="{7FF10035-9D21-4E1E-B204-70E7CE60CC69}" type="pres">
      <dgm:prSet presAssocID="{9DB88E32-AC01-4BF6-9C3C-E9A3DE93A157}" presName="hierChild2" presStyleCnt="0"/>
      <dgm:spPr/>
    </dgm:pt>
    <dgm:pt modelId="{CBE56D57-937D-49B2-AF17-E727077D51C9}" type="pres">
      <dgm:prSet presAssocID="{97D7F447-C70A-47F6-B8C5-2AD8001C1EF5}" presName="Name37" presStyleLbl="parChTrans1D2" presStyleIdx="0" presStyleCnt="2"/>
      <dgm:spPr/>
      <dgm:t>
        <a:bodyPr/>
        <a:lstStyle/>
        <a:p>
          <a:pPr rtl="1"/>
          <a:endParaRPr lang="ar-SA"/>
        </a:p>
      </dgm:t>
    </dgm:pt>
    <dgm:pt modelId="{AFC420DE-DC9C-4763-87DA-E76EFF74966D}" type="pres">
      <dgm:prSet presAssocID="{D33F7C22-C30D-4CFC-A108-D0E1A04B0C7A}" presName="hierRoot2" presStyleCnt="0">
        <dgm:presLayoutVars>
          <dgm:hierBranch val="init"/>
        </dgm:presLayoutVars>
      </dgm:prSet>
      <dgm:spPr/>
    </dgm:pt>
    <dgm:pt modelId="{6AE89B57-328C-49BE-A891-4CC575BA49E2}" type="pres">
      <dgm:prSet presAssocID="{D33F7C22-C30D-4CFC-A108-D0E1A04B0C7A}" presName="rootComposite" presStyleCnt="0"/>
      <dgm:spPr/>
    </dgm:pt>
    <dgm:pt modelId="{BE188A57-E6DB-458B-9A3B-7A79E5588AD6}" type="pres">
      <dgm:prSet presAssocID="{D33F7C22-C30D-4CFC-A108-D0E1A04B0C7A}" presName="rootText" presStyleLbl="node2" presStyleIdx="0" presStyleCnt="2">
        <dgm:presLayoutVars>
          <dgm:chPref val="3"/>
        </dgm:presLayoutVars>
      </dgm:prSet>
      <dgm:spPr/>
      <dgm:t>
        <a:bodyPr/>
        <a:lstStyle/>
        <a:p>
          <a:pPr rtl="1"/>
          <a:endParaRPr lang="ar-SA"/>
        </a:p>
      </dgm:t>
    </dgm:pt>
    <dgm:pt modelId="{F28743DA-69DD-4235-9AB2-8CF7A0D0AAB6}" type="pres">
      <dgm:prSet presAssocID="{D33F7C22-C30D-4CFC-A108-D0E1A04B0C7A}" presName="rootConnector" presStyleLbl="node2" presStyleIdx="0" presStyleCnt="2"/>
      <dgm:spPr/>
      <dgm:t>
        <a:bodyPr/>
        <a:lstStyle/>
        <a:p>
          <a:pPr rtl="1"/>
          <a:endParaRPr lang="ar-SA"/>
        </a:p>
      </dgm:t>
    </dgm:pt>
    <dgm:pt modelId="{C7DA62C6-DEA2-408C-BDEE-2FB2F95B868E}" type="pres">
      <dgm:prSet presAssocID="{D33F7C22-C30D-4CFC-A108-D0E1A04B0C7A}" presName="hierChild4" presStyleCnt="0"/>
      <dgm:spPr/>
    </dgm:pt>
    <dgm:pt modelId="{8527061F-112A-443F-8C0F-4F0F7BD54977}" type="pres">
      <dgm:prSet presAssocID="{D33F7C22-C30D-4CFC-A108-D0E1A04B0C7A}" presName="hierChild5" presStyleCnt="0"/>
      <dgm:spPr/>
    </dgm:pt>
    <dgm:pt modelId="{A91F3C37-1492-4BE2-8C8D-D98026A09771}" type="pres">
      <dgm:prSet presAssocID="{CFA5B7E6-28D7-41C8-8EF9-525410596D6D}" presName="Name37" presStyleLbl="parChTrans1D2" presStyleIdx="1" presStyleCnt="2"/>
      <dgm:spPr/>
      <dgm:t>
        <a:bodyPr/>
        <a:lstStyle/>
        <a:p>
          <a:pPr rtl="1"/>
          <a:endParaRPr lang="ar-SA"/>
        </a:p>
      </dgm:t>
    </dgm:pt>
    <dgm:pt modelId="{CE8516F6-F054-40C3-91E1-5891A382354E}" type="pres">
      <dgm:prSet presAssocID="{F6CB8C7D-370B-4A94-BC5F-ACC649A4F2BB}" presName="hierRoot2" presStyleCnt="0">
        <dgm:presLayoutVars>
          <dgm:hierBranch val="init"/>
        </dgm:presLayoutVars>
      </dgm:prSet>
      <dgm:spPr/>
    </dgm:pt>
    <dgm:pt modelId="{D70D6376-9598-4C56-B409-A1B97A172EAB}" type="pres">
      <dgm:prSet presAssocID="{F6CB8C7D-370B-4A94-BC5F-ACC649A4F2BB}" presName="rootComposite" presStyleCnt="0"/>
      <dgm:spPr/>
    </dgm:pt>
    <dgm:pt modelId="{1E301A95-5173-4329-9511-C947347C6ED1}" type="pres">
      <dgm:prSet presAssocID="{F6CB8C7D-370B-4A94-BC5F-ACC649A4F2BB}" presName="rootText" presStyleLbl="node2" presStyleIdx="1" presStyleCnt="2">
        <dgm:presLayoutVars>
          <dgm:chPref val="3"/>
        </dgm:presLayoutVars>
      </dgm:prSet>
      <dgm:spPr/>
      <dgm:t>
        <a:bodyPr/>
        <a:lstStyle/>
        <a:p>
          <a:pPr rtl="1"/>
          <a:endParaRPr lang="ar-SA"/>
        </a:p>
      </dgm:t>
    </dgm:pt>
    <dgm:pt modelId="{77F9425A-D981-4984-83E4-4F4B9E666207}" type="pres">
      <dgm:prSet presAssocID="{F6CB8C7D-370B-4A94-BC5F-ACC649A4F2BB}" presName="rootConnector" presStyleLbl="node2" presStyleIdx="1" presStyleCnt="2"/>
      <dgm:spPr/>
      <dgm:t>
        <a:bodyPr/>
        <a:lstStyle/>
        <a:p>
          <a:pPr rtl="1"/>
          <a:endParaRPr lang="ar-SA"/>
        </a:p>
      </dgm:t>
    </dgm:pt>
    <dgm:pt modelId="{EA4297A3-D962-49F0-9ED5-D318471CE714}" type="pres">
      <dgm:prSet presAssocID="{F6CB8C7D-370B-4A94-BC5F-ACC649A4F2BB}" presName="hierChild4" presStyleCnt="0"/>
      <dgm:spPr/>
    </dgm:pt>
    <dgm:pt modelId="{9675EA7E-854F-4609-8D2A-6DF9AC8057B0}" type="pres">
      <dgm:prSet presAssocID="{FA6E4B10-FE1E-48C5-A915-5802FA38E8B4}" presName="Name37" presStyleLbl="parChTrans1D3" presStyleIdx="0" presStyleCnt="1"/>
      <dgm:spPr/>
      <dgm:t>
        <a:bodyPr/>
        <a:lstStyle/>
        <a:p>
          <a:pPr rtl="1"/>
          <a:endParaRPr lang="ar-SA"/>
        </a:p>
      </dgm:t>
    </dgm:pt>
    <dgm:pt modelId="{43351E0B-8BC0-492F-AB5D-70BE75A3182C}" type="pres">
      <dgm:prSet presAssocID="{1A9501BC-C601-41C2-849C-1EEEA76AE59A}" presName="hierRoot2" presStyleCnt="0">
        <dgm:presLayoutVars>
          <dgm:hierBranch val="init"/>
        </dgm:presLayoutVars>
      </dgm:prSet>
      <dgm:spPr/>
    </dgm:pt>
    <dgm:pt modelId="{681A1FD9-EF78-4A91-B2EA-DB5870E91D80}" type="pres">
      <dgm:prSet presAssocID="{1A9501BC-C601-41C2-849C-1EEEA76AE59A}" presName="rootComposite" presStyleCnt="0"/>
      <dgm:spPr/>
    </dgm:pt>
    <dgm:pt modelId="{4BEC1D2E-CD52-4475-9D2A-511A8F50310D}" type="pres">
      <dgm:prSet presAssocID="{1A9501BC-C601-41C2-849C-1EEEA76AE59A}" presName="rootText" presStyleLbl="node3" presStyleIdx="0" presStyleCnt="1">
        <dgm:presLayoutVars>
          <dgm:chPref val="3"/>
        </dgm:presLayoutVars>
      </dgm:prSet>
      <dgm:spPr/>
      <dgm:t>
        <a:bodyPr/>
        <a:lstStyle/>
        <a:p>
          <a:pPr rtl="1"/>
          <a:endParaRPr lang="ar-SA"/>
        </a:p>
      </dgm:t>
    </dgm:pt>
    <dgm:pt modelId="{DAB10727-324D-4192-9791-6FDDE53DD071}" type="pres">
      <dgm:prSet presAssocID="{1A9501BC-C601-41C2-849C-1EEEA76AE59A}" presName="rootConnector" presStyleLbl="node3" presStyleIdx="0" presStyleCnt="1"/>
      <dgm:spPr/>
      <dgm:t>
        <a:bodyPr/>
        <a:lstStyle/>
        <a:p>
          <a:pPr rtl="1"/>
          <a:endParaRPr lang="ar-SA"/>
        </a:p>
      </dgm:t>
    </dgm:pt>
    <dgm:pt modelId="{5D1E809C-E0E7-4D51-906C-AD78670BFEE1}" type="pres">
      <dgm:prSet presAssocID="{1A9501BC-C601-41C2-849C-1EEEA76AE59A}" presName="hierChild4" presStyleCnt="0"/>
      <dgm:spPr/>
    </dgm:pt>
    <dgm:pt modelId="{3178D8EA-A641-4E1C-946F-5F88F780E252}" type="pres">
      <dgm:prSet presAssocID="{1A9501BC-C601-41C2-849C-1EEEA76AE59A}" presName="hierChild5" presStyleCnt="0"/>
      <dgm:spPr/>
    </dgm:pt>
    <dgm:pt modelId="{14512D7D-92C7-49FF-947F-C4FF0020F46A}" type="pres">
      <dgm:prSet presAssocID="{F6CB8C7D-370B-4A94-BC5F-ACC649A4F2BB}" presName="hierChild5" presStyleCnt="0"/>
      <dgm:spPr/>
    </dgm:pt>
    <dgm:pt modelId="{F6787821-C2A5-4011-816B-136DD603758D}" type="pres">
      <dgm:prSet presAssocID="{9DB88E32-AC01-4BF6-9C3C-E9A3DE93A157}" presName="hierChild3" presStyleCnt="0"/>
      <dgm:spPr/>
    </dgm:pt>
  </dgm:ptLst>
  <dgm:cxnLst>
    <dgm:cxn modelId="{24294B86-9AE4-41DC-B2E5-3AD8AC1C928F}" type="presOf" srcId="{FA6E4B10-FE1E-48C5-A915-5802FA38E8B4}" destId="{9675EA7E-854F-4609-8D2A-6DF9AC8057B0}" srcOrd="0" destOrd="0" presId="urn:microsoft.com/office/officeart/2005/8/layout/orgChart1"/>
    <dgm:cxn modelId="{3F89B773-594F-442B-AF20-0C57D435C359}" srcId="{9DB88E32-AC01-4BF6-9C3C-E9A3DE93A157}" destId="{D33F7C22-C30D-4CFC-A108-D0E1A04B0C7A}" srcOrd="0" destOrd="0" parTransId="{97D7F447-C70A-47F6-B8C5-2AD8001C1EF5}" sibTransId="{7FCE6FDE-7EE7-4FF5-9F39-659464B1058F}"/>
    <dgm:cxn modelId="{1B198826-7512-414D-B7A6-11A22470BF55}" type="presOf" srcId="{1A9501BC-C601-41C2-849C-1EEEA76AE59A}" destId="{4BEC1D2E-CD52-4475-9D2A-511A8F50310D}" srcOrd="0" destOrd="0" presId="urn:microsoft.com/office/officeart/2005/8/layout/orgChart1"/>
    <dgm:cxn modelId="{800A6E4A-C487-41C1-AEF9-03561B5489A0}" srcId="{9DB88E32-AC01-4BF6-9C3C-E9A3DE93A157}" destId="{F6CB8C7D-370B-4A94-BC5F-ACC649A4F2BB}" srcOrd="1" destOrd="0" parTransId="{CFA5B7E6-28D7-41C8-8EF9-525410596D6D}" sibTransId="{B427F8DF-D27D-4F9B-88A0-892FB5845F7D}"/>
    <dgm:cxn modelId="{C48E7262-A2B4-4E43-9C67-927C096B262D}" type="presOf" srcId="{CFA5B7E6-28D7-41C8-8EF9-525410596D6D}" destId="{A91F3C37-1492-4BE2-8C8D-D98026A09771}" srcOrd="0" destOrd="0" presId="urn:microsoft.com/office/officeart/2005/8/layout/orgChart1"/>
    <dgm:cxn modelId="{88F747EB-9BBE-44EF-9B9C-8EE284238D70}" type="presOf" srcId="{9DB88E32-AC01-4BF6-9C3C-E9A3DE93A157}" destId="{A383352C-177D-468F-B97F-8328710CE21D}" srcOrd="1" destOrd="0" presId="urn:microsoft.com/office/officeart/2005/8/layout/orgChart1"/>
    <dgm:cxn modelId="{6084098E-A8FE-4A0C-9560-3D9CF7059E41}" srcId="{F6CB8C7D-370B-4A94-BC5F-ACC649A4F2BB}" destId="{1A9501BC-C601-41C2-849C-1EEEA76AE59A}" srcOrd="0" destOrd="0" parTransId="{FA6E4B10-FE1E-48C5-A915-5802FA38E8B4}" sibTransId="{1C835502-037F-499A-B807-E074BE6008ED}"/>
    <dgm:cxn modelId="{03525151-7E51-4705-9791-658370E968E6}" type="presOf" srcId="{1A9501BC-C601-41C2-849C-1EEEA76AE59A}" destId="{DAB10727-324D-4192-9791-6FDDE53DD071}" srcOrd="1" destOrd="0" presId="urn:microsoft.com/office/officeart/2005/8/layout/orgChart1"/>
    <dgm:cxn modelId="{C1000F3B-58FD-4675-82F7-35256BECD4C0}" type="presOf" srcId="{F6CB8C7D-370B-4A94-BC5F-ACC649A4F2BB}" destId="{77F9425A-D981-4984-83E4-4F4B9E666207}" srcOrd="1" destOrd="0" presId="urn:microsoft.com/office/officeart/2005/8/layout/orgChart1"/>
    <dgm:cxn modelId="{757AB569-E7FC-4124-8D16-D89349F0254B}" type="presOf" srcId="{F6CB8C7D-370B-4A94-BC5F-ACC649A4F2BB}" destId="{1E301A95-5173-4329-9511-C947347C6ED1}" srcOrd="0" destOrd="0" presId="urn:microsoft.com/office/officeart/2005/8/layout/orgChart1"/>
    <dgm:cxn modelId="{1631FA63-48F3-438D-B75E-788F22445296}" type="presOf" srcId="{D33F7C22-C30D-4CFC-A108-D0E1A04B0C7A}" destId="{BE188A57-E6DB-458B-9A3B-7A79E5588AD6}" srcOrd="0" destOrd="0" presId="urn:microsoft.com/office/officeart/2005/8/layout/orgChart1"/>
    <dgm:cxn modelId="{4B7D4D9B-D63A-4039-B5FA-1AA7C1F10342}" type="presOf" srcId="{D33F7C22-C30D-4CFC-A108-D0E1A04B0C7A}" destId="{F28743DA-69DD-4235-9AB2-8CF7A0D0AAB6}" srcOrd="1" destOrd="0" presId="urn:microsoft.com/office/officeart/2005/8/layout/orgChart1"/>
    <dgm:cxn modelId="{7C0CCFD5-2D49-40FD-AAF0-8E464E2D2214}" type="presOf" srcId="{06F593E5-43A2-44EE-AD61-C950D409696D}" destId="{DB44737E-2088-40B6-809C-369F53200098}" srcOrd="0" destOrd="0" presId="urn:microsoft.com/office/officeart/2005/8/layout/orgChart1"/>
    <dgm:cxn modelId="{D83149DB-DC63-43B5-B87C-5310922A8C61}" type="presOf" srcId="{97D7F447-C70A-47F6-B8C5-2AD8001C1EF5}" destId="{CBE56D57-937D-49B2-AF17-E727077D51C9}" srcOrd="0" destOrd="0" presId="urn:microsoft.com/office/officeart/2005/8/layout/orgChart1"/>
    <dgm:cxn modelId="{A9344988-52AA-497D-9C8D-61E2310CE97B}" type="presOf" srcId="{9DB88E32-AC01-4BF6-9C3C-E9A3DE93A157}" destId="{9A2F47C5-F30C-46D2-A853-43C845529631}" srcOrd="0" destOrd="0" presId="urn:microsoft.com/office/officeart/2005/8/layout/orgChart1"/>
    <dgm:cxn modelId="{29B9E01D-3B64-4CAD-A194-839EFD03FAAD}" srcId="{06F593E5-43A2-44EE-AD61-C950D409696D}" destId="{9DB88E32-AC01-4BF6-9C3C-E9A3DE93A157}" srcOrd="0" destOrd="0" parTransId="{9450C644-F009-47A7-BB5D-62B8C6FA286D}" sibTransId="{5DC1978F-38A7-4120-B6A8-90E512281054}"/>
    <dgm:cxn modelId="{237BE611-A135-4E5A-A1CA-CD907C439108}" type="presParOf" srcId="{DB44737E-2088-40B6-809C-369F53200098}" destId="{8D6344CC-FF26-4A2C-A2AD-7C0AB65733CC}" srcOrd="0" destOrd="0" presId="urn:microsoft.com/office/officeart/2005/8/layout/orgChart1"/>
    <dgm:cxn modelId="{DC1A2469-520A-400F-BC56-E990D3AA92A2}" type="presParOf" srcId="{8D6344CC-FF26-4A2C-A2AD-7C0AB65733CC}" destId="{1E2F433C-5D43-4702-9423-748BB99FA84F}" srcOrd="0" destOrd="0" presId="urn:microsoft.com/office/officeart/2005/8/layout/orgChart1"/>
    <dgm:cxn modelId="{27E9F6E2-C704-4C1A-BC6B-19B87AC4E5D5}" type="presParOf" srcId="{1E2F433C-5D43-4702-9423-748BB99FA84F}" destId="{9A2F47C5-F30C-46D2-A853-43C845529631}" srcOrd="0" destOrd="0" presId="urn:microsoft.com/office/officeart/2005/8/layout/orgChart1"/>
    <dgm:cxn modelId="{6141B513-C6A3-4750-A6B5-2597AD08A1F9}" type="presParOf" srcId="{1E2F433C-5D43-4702-9423-748BB99FA84F}" destId="{A383352C-177D-468F-B97F-8328710CE21D}" srcOrd="1" destOrd="0" presId="urn:microsoft.com/office/officeart/2005/8/layout/orgChart1"/>
    <dgm:cxn modelId="{0E6E74AC-C10D-45FA-A053-CD53C2BB740C}" type="presParOf" srcId="{8D6344CC-FF26-4A2C-A2AD-7C0AB65733CC}" destId="{7FF10035-9D21-4E1E-B204-70E7CE60CC69}" srcOrd="1" destOrd="0" presId="urn:microsoft.com/office/officeart/2005/8/layout/orgChart1"/>
    <dgm:cxn modelId="{9D87ED5F-E48B-4984-9D17-5070D05984EC}" type="presParOf" srcId="{7FF10035-9D21-4E1E-B204-70E7CE60CC69}" destId="{CBE56D57-937D-49B2-AF17-E727077D51C9}" srcOrd="0" destOrd="0" presId="urn:microsoft.com/office/officeart/2005/8/layout/orgChart1"/>
    <dgm:cxn modelId="{9038F308-0EB2-4D8E-AF54-FE501A371318}" type="presParOf" srcId="{7FF10035-9D21-4E1E-B204-70E7CE60CC69}" destId="{AFC420DE-DC9C-4763-87DA-E76EFF74966D}" srcOrd="1" destOrd="0" presId="urn:microsoft.com/office/officeart/2005/8/layout/orgChart1"/>
    <dgm:cxn modelId="{47A2BDA3-4A6C-4979-8574-BB0157C2594B}" type="presParOf" srcId="{AFC420DE-DC9C-4763-87DA-E76EFF74966D}" destId="{6AE89B57-328C-49BE-A891-4CC575BA49E2}" srcOrd="0" destOrd="0" presId="urn:microsoft.com/office/officeart/2005/8/layout/orgChart1"/>
    <dgm:cxn modelId="{CCC99497-15CF-4905-A134-947AD800A8D0}" type="presParOf" srcId="{6AE89B57-328C-49BE-A891-4CC575BA49E2}" destId="{BE188A57-E6DB-458B-9A3B-7A79E5588AD6}" srcOrd="0" destOrd="0" presId="urn:microsoft.com/office/officeart/2005/8/layout/orgChart1"/>
    <dgm:cxn modelId="{CDA0160C-03AB-4ED8-B6AF-B4D30A6DCB00}" type="presParOf" srcId="{6AE89B57-328C-49BE-A891-4CC575BA49E2}" destId="{F28743DA-69DD-4235-9AB2-8CF7A0D0AAB6}" srcOrd="1" destOrd="0" presId="urn:microsoft.com/office/officeart/2005/8/layout/orgChart1"/>
    <dgm:cxn modelId="{C93A8335-2EAE-4F55-ABD2-7CDB3092A86E}" type="presParOf" srcId="{AFC420DE-DC9C-4763-87DA-E76EFF74966D}" destId="{C7DA62C6-DEA2-408C-BDEE-2FB2F95B868E}" srcOrd="1" destOrd="0" presId="urn:microsoft.com/office/officeart/2005/8/layout/orgChart1"/>
    <dgm:cxn modelId="{425F2290-439E-416F-B218-E805DC983B8D}" type="presParOf" srcId="{AFC420DE-DC9C-4763-87DA-E76EFF74966D}" destId="{8527061F-112A-443F-8C0F-4F0F7BD54977}" srcOrd="2" destOrd="0" presId="urn:microsoft.com/office/officeart/2005/8/layout/orgChart1"/>
    <dgm:cxn modelId="{8D4647A4-B34B-4381-AE3D-BA599138B34C}" type="presParOf" srcId="{7FF10035-9D21-4E1E-B204-70E7CE60CC69}" destId="{A91F3C37-1492-4BE2-8C8D-D98026A09771}" srcOrd="2" destOrd="0" presId="urn:microsoft.com/office/officeart/2005/8/layout/orgChart1"/>
    <dgm:cxn modelId="{C2CE65D0-2055-4CC6-8B22-8E1AB10BEF3F}" type="presParOf" srcId="{7FF10035-9D21-4E1E-B204-70E7CE60CC69}" destId="{CE8516F6-F054-40C3-91E1-5891A382354E}" srcOrd="3" destOrd="0" presId="urn:microsoft.com/office/officeart/2005/8/layout/orgChart1"/>
    <dgm:cxn modelId="{34D1D868-86D3-45EF-B1D6-C34F825FDFE2}" type="presParOf" srcId="{CE8516F6-F054-40C3-91E1-5891A382354E}" destId="{D70D6376-9598-4C56-B409-A1B97A172EAB}" srcOrd="0" destOrd="0" presId="urn:microsoft.com/office/officeart/2005/8/layout/orgChart1"/>
    <dgm:cxn modelId="{8D5ECB79-F9F3-4D0B-98BC-7239AEA3301F}" type="presParOf" srcId="{D70D6376-9598-4C56-B409-A1B97A172EAB}" destId="{1E301A95-5173-4329-9511-C947347C6ED1}" srcOrd="0" destOrd="0" presId="urn:microsoft.com/office/officeart/2005/8/layout/orgChart1"/>
    <dgm:cxn modelId="{B89E1731-BD29-43E9-9214-D50B0B2E5118}" type="presParOf" srcId="{D70D6376-9598-4C56-B409-A1B97A172EAB}" destId="{77F9425A-D981-4984-83E4-4F4B9E666207}" srcOrd="1" destOrd="0" presId="urn:microsoft.com/office/officeart/2005/8/layout/orgChart1"/>
    <dgm:cxn modelId="{2FA502B9-F1E0-4CD7-8CC7-06AF67EA573D}" type="presParOf" srcId="{CE8516F6-F054-40C3-91E1-5891A382354E}" destId="{EA4297A3-D962-49F0-9ED5-D318471CE714}" srcOrd="1" destOrd="0" presId="urn:microsoft.com/office/officeart/2005/8/layout/orgChart1"/>
    <dgm:cxn modelId="{002924CE-F13C-4A73-B4C4-B81DACF559DC}" type="presParOf" srcId="{EA4297A3-D962-49F0-9ED5-D318471CE714}" destId="{9675EA7E-854F-4609-8D2A-6DF9AC8057B0}" srcOrd="0" destOrd="0" presId="urn:microsoft.com/office/officeart/2005/8/layout/orgChart1"/>
    <dgm:cxn modelId="{98F4C2AA-BA48-44C0-B884-DD050BBFCB00}" type="presParOf" srcId="{EA4297A3-D962-49F0-9ED5-D318471CE714}" destId="{43351E0B-8BC0-492F-AB5D-70BE75A3182C}" srcOrd="1" destOrd="0" presId="urn:microsoft.com/office/officeart/2005/8/layout/orgChart1"/>
    <dgm:cxn modelId="{AFEAA17C-4091-43DD-BD11-C87829BB0AC5}" type="presParOf" srcId="{43351E0B-8BC0-492F-AB5D-70BE75A3182C}" destId="{681A1FD9-EF78-4A91-B2EA-DB5870E91D80}" srcOrd="0" destOrd="0" presId="urn:microsoft.com/office/officeart/2005/8/layout/orgChart1"/>
    <dgm:cxn modelId="{2AB02F31-4FE7-4E3F-8736-505F82F9B6C9}" type="presParOf" srcId="{681A1FD9-EF78-4A91-B2EA-DB5870E91D80}" destId="{4BEC1D2E-CD52-4475-9D2A-511A8F50310D}" srcOrd="0" destOrd="0" presId="urn:microsoft.com/office/officeart/2005/8/layout/orgChart1"/>
    <dgm:cxn modelId="{53B3E2EE-ED4A-43E0-A50D-ABE0BD360C1C}" type="presParOf" srcId="{681A1FD9-EF78-4A91-B2EA-DB5870E91D80}" destId="{DAB10727-324D-4192-9791-6FDDE53DD071}" srcOrd="1" destOrd="0" presId="urn:microsoft.com/office/officeart/2005/8/layout/orgChart1"/>
    <dgm:cxn modelId="{36392308-D3EE-4BE6-822F-ACA2578D9BED}" type="presParOf" srcId="{43351E0B-8BC0-492F-AB5D-70BE75A3182C}" destId="{5D1E809C-E0E7-4D51-906C-AD78670BFEE1}" srcOrd="1" destOrd="0" presId="urn:microsoft.com/office/officeart/2005/8/layout/orgChart1"/>
    <dgm:cxn modelId="{F552F845-967D-44BF-B5E6-2B85029F7761}" type="presParOf" srcId="{43351E0B-8BC0-492F-AB5D-70BE75A3182C}" destId="{3178D8EA-A641-4E1C-946F-5F88F780E252}" srcOrd="2" destOrd="0" presId="urn:microsoft.com/office/officeart/2005/8/layout/orgChart1"/>
    <dgm:cxn modelId="{C9B31026-E8D6-46E8-B926-D67E6ECAB7E6}" type="presParOf" srcId="{CE8516F6-F054-40C3-91E1-5891A382354E}" destId="{14512D7D-92C7-49FF-947F-C4FF0020F46A}" srcOrd="2" destOrd="0" presId="urn:microsoft.com/office/officeart/2005/8/layout/orgChart1"/>
    <dgm:cxn modelId="{BDD880F8-2860-47E4-89ED-2BFFDF8F6CB7}" type="presParOf" srcId="{8D6344CC-FF26-4A2C-A2AD-7C0AB65733CC}" destId="{F6787821-C2A5-4011-816B-136DD603758D}" srcOrd="2" destOrd="0" presId="urn:microsoft.com/office/officeart/2005/8/layout/orgChart1"/>
  </dgm:cxnLst>
  <dgm:bg/>
  <dgm:whole/>
</dgm:dataModel>
</file>

<file path=ppt/diagrams/data6.xml><?xml version="1.0" encoding="utf-8"?>
<dgm:dataModel xmlns:dgm="http://schemas.openxmlformats.org/drawingml/2006/diagram" xmlns:a="http://schemas.openxmlformats.org/drawingml/2006/main">
  <dgm:ptLst>
    <dgm:pt modelId="{7EC4441C-B128-4942-92DA-D2CB97F87BC4}" type="doc">
      <dgm:prSet loTypeId="urn:microsoft.com/office/officeart/2005/8/layout/cycle4" loCatId="cycle" qsTypeId="urn:microsoft.com/office/officeart/2005/8/quickstyle/simple1" qsCatId="simple" csTypeId="urn:microsoft.com/office/officeart/2005/8/colors/colorful5" csCatId="colorful" phldr="1"/>
      <dgm:spPr/>
      <dgm:t>
        <a:bodyPr/>
        <a:lstStyle/>
        <a:p>
          <a:endParaRPr lang="en-US"/>
        </a:p>
      </dgm:t>
    </dgm:pt>
    <dgm:pt modelId="{DF434B89-3E22-49B8-81B9-1456738128CD}">
      <dgm:prSet phldrT="[Text]" custT="1"/>
      <dgm:spPr/>
      <dgm:t>
        <a:bodyPr/>
        <a:lstStyle/>
        <a:p>
          <a:r>
            <a:rPr lang="ar-SA" sz="3200" dirty="0" smtClean="0">
              <a:latin typeface="Traditional Arabic" pitchFamily="18" charset="-78"/>
              <a:cs typeface="Traditional Arabic" pitchFamily="18" charset="-78"/>
            </a:rPr>
            <a:t>الجهات السّت</a:t>
          </a:r>
          <a:endParaRPr lang="en-US" sz="3200" dirty="0">
            <a:latin typeface="Traditional Arabic" pitchFamily="18" charset="-78"/>
            <a:cs typeface="Traditional Arabic" pitchFamily="18" charset="-78"/>
          </a:endParaRPr>
        </a:p>
      </dgm:t>
    </dgm:pt>
    <dgm:pt modelId="{133150ED-868D-4F88-A278-64100F48FC03}" type="parTrans" cxnId="{1A61D01F-B030-4139-9C9B-4848B5AB47D8}">
      <dgm:prSet/>
      <dgm:spPr/>
      <dgm:t>
        <a:bodyPr/>
        <a:lstStyle/>
        <a:p>
          <a:endParaRPr lang="en-US"/>
        </a:p>
      </dgm:t>
    </dgm:pt>
    <dgm:pt modelId="{E84ACC46-6CA2-4131-9ECF-DE8FC6F6BF24}" type="sibTrans" cxnId="{1A61D01F-B030-4139-9C9B-4848B5AB47D8}">
      <dgm:prSet/>
      <dgm:spPr/>
      <dgm:t>
        <a:bodyPr/>
        <a:lstStyle/>
        <a:p>
          <a:endParaRPr lang="en-US"/>
        </a:p>
      </dgm:t>
    </dgm:pt>
    <dgm:pt modelId="{3313210A-8E15-465A-927B-EF377FD0EA70}">
      <dgm:prSet phldrT="[Text]" custT="1"/>
      <dgm:spPr/>
      <dgm:t>
        <a:bodyPr/>
        <a:lstStyle/>
        <a:p>
          <a:pPr rtl="1"/>
          <a:r>
            <a:rPr lang="ar-SA" sz="3200" dirty="0" smtClean="0">
              <a:latin typeface="Traditional Arabic" pitchFamily="18" charset="-78"/>
              <a:cs typeface="Traditional Arabic" pitchFamily="18" charset="-78"/>
            </a:rPr>
            <a:t>أمام، خلف، فوق، تحت، يمين، يسار</a:t>
          </a:r>
          <a:endParaRPr lang="en-US" sz="3200" dirty="0">
            <a:latin typeface="Traditional Arabic" pitchFamily="18" charset="-78"/>
            <a:cs typeface="Traditional Arabic" pitchFamily="18" charset="-78"/>
          </a:endParaRPr>
        </a:p>
      </dgm:t>
    </dgm:pt>
    <dgm:pt modelId="{65F22997-0524-4A2D-9D1D-0827137AD9A4}" type="parTrans" cxnId="{25968606-BEE4-4891-AB30-475B0B04C0A3}">
      <dgm:prSet/>
      <dgm:spPr/>
      <dgm:t>
        <a:bodyPr/>
        <a:lstStyle/>
        <a:p>
          <a:endParaRPr lang="en-US"/>
        </a:p>
      </dgm:t>
    </dgm:pt>
    <dgm:pt modelId="{D18269CE-E9FD-4BC8-BB79-D6B4E345B349}" type="sibTrans" cxnId="{25968606-BEE4-4891-AB30-475B0B04C0A3}">
      <dgm:prSet/>
      <dgm:spPr/>
      <dgm:t>
        <a:bodyPr/>
        <a:lstStyle/>
        <a:p>
          <a:endParaRPr lang="en-US"/>
        </a:p>
      </dgm:t>
    </dgm:pt>
    <dgm:pt modelId="{A8D3033E-E090-4950-BD08-702BF5927555}">
      <dgm:prSet phldrT="[Text]" custT="1"/>
      <dgm:spPr/>
      <dgm:t>
        <a:bodyPr/>
        <a:lstStyle/>
        <a:p>
          <a:r>
            <a:rPr lang="ar-SA" sz="3200" dirty="0" smtClean="0">
              <a:latin typeface="Traditional Arabic" pitchFamily="18" charset="-78"/>
              <a:cs typeface="Traditional Arabic" pitchFamily="18" charset="-78"/>
            </a:rPr>
            <a:t>أسماء تشبه الجهات الست</a:t>
          </a:r>
          <a:endParaRPr lang="en-US" sz="3200" dirty="0">
            <a:latin typeface="Traditional Arabic" pitchFamily="18" charset="-78"/>
            <a:cs typeface="Traditional Arabic" pitchFamily="18" charset="-78"/>
          </a:endParaRPr>
        </a:p>
      </dgm:t>
    </dgm:pt>
    <dgm:pt modelId="{DA86206E-8EF4-4C1B-A0BD-3D33E3CFD6D6}" type="parTrans" cxnId="{86B4C1AC-D45E-42C2-8810-84AD103B06AC}">
      <dgm:prSet/>
      <dgm:spPr/>
      <dgm:t>
        <a:bodyPr/>
        <a:lstStyle/>
        <a:p>
          <a:endParaRPr lang="en-US"/>
        </a:p>
      </dgm:t>
    </dgm:pt>
    <dgm:pt modelId="{95011291-1BA9-4E18-9A5E-90406381EFB5}" type="sibTrans" cxnId="{86B4C1AC-D45E-42C2-8810-84AD103B06AC}">
      <dgm:prSet/>
      <dgm:spPr/>
      <dgm:t>
        <a:bodyPr/>
        <a:lstStyle/>
        <a:p>
          <a:endParaRPr lang="en-US"/>
        </a:p>
      </dgm:t>
    </dgm:pt>
    <dgm:pt modelId="{6CC4A02E-4F36-4E47-9B40-5EAC1C446B37}">
      <dgm:prSet phldrT="[Text]" custT="1"/>
      <dgm:spPr/>
      <dgm:t>
        <a:bodyPr/>
        <a:lstStyle/>
        <a:p>
          <a:r>
            <a:rPr lang="ar-SA" sz="3200" dirty="0" smtClean="0">
              <a:latin typeface="Traditional Arabic" pitchFamily="18" charset="-78"/>
              <a:cs typeface="Traditional Arabic" pitchFamily="18" charset="-78"/>
            </a:rPr>
            <a:t>عند، بين، حيثُ، لدى</a:t>
          </a:r>
          <a:endParaRPr lang="en-US" sz="3200" dirty="0">
            <a:latin typeface="Traditional Arabic" pitchFamily="18" charset="-78"/>
            <a:cs typeface="Traditional Arabic" pitchFamily="18" charset="-78"/>
          </a:endParaRPr>
        </a:p>
      </dgm:t>
    </dgm:pt>
    <dgm:pt modelId="{23F7271F-1CC2-482E-AEE4-666CB124FDD9}" type="parTrans" cxnId="{28B5D4C3-23C5-4F63-B0BE-BA39377695AD}">
      <dgm:prSet/>
      <dgm:spPr/>
      <dgm:t>
        <a:bodyPr/>
        <a:lstStyle/>
        <a:p>
          <a:endParaRPr lang="en-US"/>
        </a:p>
      </dgm:t>
    </dgm:pt>
    <dgm:pt modelId="{2247209B-3A6E-4FC9-B0F2-B9E815AB3802}" type="sibTrans" cxnId="{28B5D4C3-23C5-4F63-B0BE-BA39377695AD}">
      <dgm:prSet/>
      <dgm:spPr/>
      <dgm:t>
        <a:bodyPr/>
        <a:lstStyle/>
        <a:p>
          <a:endParaRPr lang="en-US"/>
        </a:p>
      </dgm:t>
    </dgm:pt>
    <dgm:pt modelId="{C319D1F4-CFF7-4706-BF1A-22D1132C03D9}">
      <dgm:prSet phldrT="[Text]" custT="1"/>
      <dgm:spPr/>
      <dgm:t>
        <a:bodyPr/>
        <a:lstStyle/>
        <a:p>
          <a:r>
            <a:rPr lang="ar-SA" sz="3200" dirty="0" smtClean="0">
              <a:latin typeface="Traditional Arabic" pitchFamily="18" charset="-78"/>
              <a:cs typeface="Traditional Arabic" pitchFamily="18" charset="-78"/>
            </a:rPr>
            <a:t>مقادير المساحات</a:t>
          </a:r>
          <a:endParaRPr lang="en-US" sz="3200" dirty="0">
            <a:latin typeface="Traditional Arabic" pitchFamily="18" charset="-78"/>
            <a:cs typeface="Traditional Arabic" pitchFamily="18" charset="-78"/>
          </a:endParaRPr>
        </a:p>
      </dgm:t>
    </dgm:pt>
    <dgm:pt modelId="{513EDCDD-39D4-453D-9FA3-0EDD681D7D39}" type="parTrans" cxnId="{A89D1E4E-E8F1-4D4E-996E-E46CA2AA6845}">
      <dgm:prSet/>
      <dgm:spPr/>
      <dgm:t>
        <a:bodyPr/>
        <a:lstStyle/>
        <a:p>
          <a:endParaRPr lang="en-US"/>
        </a:p>
      </dgm:t>
    </dgm:pt>
    <dgm:pt modelId="{887222AA-8F39-4901-B381-CB68C9DBDFC0}" type="sibTrans" cxnId="{A89D1E4E-E8F1-4D4E-996E-E46CA2AA6845}">
      <dgm:prSet/>
      <dgm:spPr/>
      <dgm:t>
        <a:bodyPr/>
        <a:lstStyle/>
        <a:p>
          <a:endParaRPr lang="en-US"/>
        </a:p>
      </dgm:t>
    </dgm:pt>
    <dgm:pt modelId="{E56A6120-ADFB-46DF-9F72-A565AD5CD4B9}">
      <dgm:prSet phldrT="[Text]" custT="1"/>
      <dgm:spPr/>
      <dgm:t>
        <a:bodyPr/>
        <a:lstStyle/>
        <a:p>
          <a:r>
            <a:rPr lang="ar-SA" sz="3200" dirty="0" smtClean="0">
              <a:latin typeface="Traditional Arabic" pitchFamily="18" charset="-78"/>
              <a:cs typeface="Traditional Arabic" pitchFamily="18" charset="-78"/>
            </a:rPr>
            <a:t>أميال، كيلومتر</a:t>
          </a:r>
          <a:endParaRPr lang="en-US" sz="3200" dirty="0">
            <a:latin typeface="Traditional Arabic" pitchFamily="18" charset="-78"/>
            <a:cs typeface="Traditional Arabic" pitchFamily="18" charset="-78"/>
          </a:endParaRPr>
        </a:p>
      </dgm:t>
    </dgm:pt>
    <dgm:pt modelId="{19DA8981-56ED-420C-9A46-3F515668BC3A}" type="parTrans" cxnId="{526A043A-ABAC-4208-BDF1-421B6384EC34}">
      <dgm:prSet/>
      <dgm:spPr/>
      <dgm:t>
        <a:bodyPr/>
        <a:lstStyle/>
        <a:p>
          <a:endParaRPr lang="en-US"/>
        </a:p>
      </dgm:t>
    </dgm:pt>
    <dgm:pt modelId="{FE971827-0834-42DD-BCFE-3F7A4AD37751}" type="sibTrans" cxnId="{526A043A-ABAC-4208-BDF1-421B6384EC34}">
      <dgm:prSet/>
      <dgm:spPr/>
      <dgm:t>
        <a:bodyPr/>
        <a:lstStyle/>
        <a:p>
          <a:endParaRPr lang="en-US"/>
        </a:p>
      </dgm:t>
    </dgm:pt>
    <dgm:pt modelId="{9BF1FC12-62DA-42F3-A2A5-F7DBA0CBB800}">
      <dgm:prSet phldrT="[Text]" custT="1"/>
      <dgm:spPr/>
      <dgm:t>
        <a:bodyPr/>
        <a:lstStyle/>
        <a:p>
          <a:r>
            <a:rPr lang="ar-SA" sz="3200" dirty="0" smtClean="0">
              <a:latin typeface="Traditional Arabic" pitchFamily="18" charset="-78"/>
              <a:cs typeface="Traditional Arabic" pitchFamily="18" charset="-78"/>
            </a:rPr>
            <a:t>اسم مكان مشتق من الأفعال</a:t>
          </a:r>
          <a:endParaRPr lang="en-US" sz="3200" dirty="0">
            <a:latin typeface="Traditional Arabic" pitchFamily="18" charset="-78"/>
            <a:cs typeface="Traditional Arabic" pitchFamily="18" charset="-78"/>
          </a:endParaRPr>
        </a:p>
      </dgm:t>
    </dgm:pt>
    <dgm:pt modelId="{80F6B046-776E-42BD-A6CE-B8F8F0852363}" type="parTrans" cxnId="{FC1A5C51-27CD-4F22-9003-32442EB66DFB}">
      <dgm:prSet/>
      <dgm:spPr/>
      <dgm:t>
        <a:bodyPr/>
        <a:lstStyle/>
        <a:p>
          <a:endParaRPr lang="en-US"/>
        </a:p>
      </dgm:t>
    </dgm:pt>
    <dgm:pt modelId="{9705A4D0-F7BC-4E2E-8D77-629620D24CB5}" type="sibTrans" cxnId="{FC1A5C51-27CD-4F22-9003-32442EB66DFB}">
      <dgm:prSet/>
      <dgm:spPr/>
      <dgm:t>
        <a:bodyPr/>
        <a:lstStyle/>
        <a:p>
          <a:endParaRPr lang="en-US"/>
        </a:p>
      </dgm:t>
    </dgm:pt>
    <dgm:pt modelId="{90F4916E-5DE5-4611-A57B-C9A59EAC2DE4}">
      <dgm:prSet phldrT="[Text]" custT="1"/>
      <dgm:spPr/>
      <dgm:t>
        <a:bodyPr/>
        <a:lstStyle/>
        <a:p>
          <a:r>
            <a:rPr lang="ar-SA" sz="3200" dirty="0" smtClean="0">
              <a:latin typeface="Traditional Arabic" pitchFamily="18" charset="-78"/>
              <a:cs typeface="Traditional Arabic" pitchFamily="18" charset="-78"/>
            </a:rPr>
            <a:t>مجلس، مقعد...</a:t>
          </a:r>
          <a:endParaRPr lang="en-US" sz="3200" dirty="0">
            <a:latin typeface="Traditional Arabic" pitchFamily="18" charset="-78"/>
            <a:cs typeface="Traditional Arabic" pitchFamily="18" charset="-78"/>
          </a:endParaRPr>
        </a:p>
      </dgm:t>
    </dgm:pt>
    <dgm:pt modelId="{A5125696-7C8F-4A52-9E07-6379CE8CCFA2}" type="parTrans" cxnId="{51EB79BC-7A6E-4B78-AEFA-A86E51E2EFFB}">
      <dgm:prSet/>
      <dgm:spPr/>
      <dgm:t>
        <a:bodyPr/>
        <a:lstStyle/>
        <a:p>
          <a:endParaRPr lang="en-US"/>
        </a:p>
      </dgm:t>
    </dgm:pt>
    <dgm:pt modelId="{E1920896-16B1-4C49-9716-D35EDB7E9BAB}" type="sibTrans" cxnId="{51EB79BC-7A6E-4B78-AEFA-A86E51E2EFFB}">
      <dgm:prSet/>
      <dgm:spPr/>
      <dgm:t>
        <a:bodyPr/>
        <a:lstStyle/>
        <a:p>
          <a:endParaRPr lang="en-US"/>
        </a:p>
      </dgm:t>
    </dgm:pt>
    <dgm:pt modelId="{5ADEBF20-4BDC-4DB0-89D6-0E879F6341CE}" type="pres">
      <dgm:prSet presAssocID="{7EC4441C-B128-4942-92DA-D2CB97F87BC4}" presName="cycleMatrixDiagram" presStyleCnt="0">
        <dgm:presLayoutVars>
          <dgm:chMax val="1"/>
          <dgm:dir/>
          <dgm:animLvl val="lvl"/>
          <dgm:resizeHandles val="exact"/>
        </dgm:presLayoutVars>
      </dgm:prSet>
      <dgm:spPr/>
      <dgm:t>
        <a:bodyPr/>
        <a:lstStyle/>
        <a:p>
          <a:pPr rtl="1"/>
          <a:endParaRPr lang="ar-SA"/>
        </a:p>
      </dgm:t>
    </dgm:pt>
    <dgm:pt modelId="{6F9B498A-075A-4E70-963B-08E1DFBE116D}" type="pres">
      <dgm:prSet presAssocID="{7EC4441C-B128-4942-92DA-D2CB97F87BC4}" presName="children" presStyleCnt="0"/>
      <dgm:spPr/>
    </dgm:pt>
    <dgm:pt modelId="{91AAB2C2-31F1-4D06-BDDE-3F380C0BBB64}" type="pres">
      <dgm:prSet presAssocID="{7EC4441C-B128-4942-92DA-D2CB97F87BC4}" presName="child1group" presStyleCnt="0"/>
      <dgm:spPr/>
    </dgm:pt>
    <dgm:pt modelId="{B714E7E4-91FF-40A3-939F-C66C666B3349}" type="pres">
      <dgm:prSet presAssocID="{7EC4441C-B128-4942-92DA-D2CB97F87BC4}" presName="child1" presStyleLbl="bgAcc1" presStyleIdx="0" presStyleCnt="4"/>
      <dgm:spPr/>
      <dgm:t>
        <a:bodyPr/>
        <a:lstStyle/>
        <a:p>
          <a:endParaRPr lang="en-US"/>
        </a:p>
      </dgm:t>
    </dgm:pt>
    <dgm:pt modelId="{2626BD80-9E4A-4C24-B048-74F6B9463543}" type="pres">
      <dgm:prSet presAssocID="{7EC4441C-B128-4942-92DA-D2CB97F87BC4}" presName="child1Text" presStyleLbl="bgAcc1" presStyleIdx="0" presStyleCnt="4">
        <dgm:presLayoutVars>
          <dgm:bulletEnabled val="1"/>
        </dgm:presLayoutVars>
      </dgm:prSet>
      <dgm:spPr/>
      <dgm:t>
        <a:bodyPr/>
        <a:lstStyle/>
        <a:p>
          <a:endParaRPr lang="en-US"/>
        </a:p>
      </dgm:t>
    </dgm:pt>
    <dgm:pt modelId="{DD5CC0EC-8C9B-459E-B1A3-DF3E323B3065}" type="pres">
      <dgm:prSet presAssocID="{7EC4441C-B128-4942-92DA-D2CB97F87BC4}" presName="child2group" presStyleCnt="0"/>
      <dgm:spPr/>
    </dgm:pt>
    <dgm:pt modelId="{46BDD5C1-FCC0-4434-AF0C-71799987E1AB}" type="pres">
      <dgm:prSet presAssocID="{7EC4441C-B128-4942-92DA-D2CB97F87BC4}" presName="child2" presStyleLbl="bgAcc1" presStyleIdx="1" presStyleCnt="4"/>
      <dgm:spPr/>
      <dgm:t>
        <a:bodyPr/>
        <a:lstStyle/>
        <a:p>
          <a:endParaRPr lang="en-US"/>
        </a:p>
      </dgm:t>
    </dgm:pt>
    <dgm:pt modelId="{A1DA5B95-3386-4F8F-BCAC-AFCBF34AE3E3}" type="pres">
      <dgm:prSet presAssocID="{7EC4441C-B128-4942-92DA-D2CB97F87BC4}" presName="child2Text" presStyleLbl="bgAcc1" presStyleIdx="1" presStyleCnt="4">
        <dgm:presLayoutVars>
          <dgm:bulletEnabled val="1"/>
        </dgm:presLayoutVars>
      </dgm:prSet>
      <dgm:spPr/>
      <dgm:t>
        <a:bodyPr/>
        <a:lstStyle/>
        <a:p>
          <a:endParaRPr lang="en-US"/>
        </a:p>
      </dgm:t>
    </dgm:pt>
    <dgm:pt modelId="{1F5F9DF3-1D9A-4556-9B54-29C6ADF1A347}" type="pres">
      <dgm:prSet presAssocID="{7EC4441C-B128-4942-92DA-D2CB97F87BC4}" presName="child3group" presStyleCnt="0"/>
      <dgm:spPr/>
    </dgm:pt>
    <dgm:pt modelId="{C7E81E07-A8EC-4330-9EC5-825715885029}" type="pres">
      <dgm:prSet presAssocID="{7EC4441C-B128-4942-92DA-D2CB97F87BC4}" presName="child3" presStyleLbl="bgAcc1" presStyleIdx="2" presStyleCnt="4"/>
      <dgm:spPr/>
      <dgm:t>
        <a:bodyPr/>
        <a:lstStyle/>
        <a:p>
          <a:endParaRPr lang="en-US"/>
        </a:p>
      </dgm:t>
    </dgm:pt>
    <dgm:pt modelId="{9BDB5259-FA05-4841-AE1D-A06B1B96FA79}" type="pres">
      <dgm:prSet presAssocID="{7EC4441C-B128-4942-92DA-D2CB97F87BC4}" presName="child3Text" presStyleLbl="bgAcc1" presStyleIdx="2" presStyleCnt="4">
        <dgm:presLayoutVars>
          <dgm:bulletEnabled val="1"/>
        </dgm:presLayoutVars>
      </dgm:prSet>
      <dgm:spPr/>
      <dgm:t>
        <a:bodyPr/>
        <a:lstStyle/>
        <a:p>
          <a:endParaRPr lang="en-US"/>
        </a:p>
      </dgm:t>
    </dgm:pt>
    <dgm:pt modelId="{6BA81760-B838-45F5-AE45-95B93F586D8A}" type="pres">
      <dgm:prSet presAssocID="{7EC4441C-B128-4942-92DA-D2CB97F87BC4}" presName="child4group" presStyleCnt="0"/>
      <dgm:spPr/>
    </dgm:pt>
    <dgm:pt modelId="{CAD9E299-69D6-4B3A-A27C-7819BA44BE7E}" type="pres">
      <dgm:prSet presAssocID="{7EC4441C-B128-4942-92DA-D2CB97F87BC4}" presName="child4" presStyleLbl="bgAcc1" presStyleIdx="3" presStyleCnt="4"/>
      <dgm:spPr/>
      <dgm:t>
        <a:bodyPr/>
        <a:lstStyle/>
        <a:p>
          <a:endParaRPr lang="en-US"/>
        </a:p>
      </dgm:t>
    </dgm:pt>
    <dgm:pt modelId="{B39070B9-4AEF-4A6D-9477-7220310ACE76}" type="pres">
      <dgm:prSet presAssocID="{7EC4441C-B128-4942-92DA-D2CB97F87BC4}" presName="child4Text" presStyleLbl="bgAcc1" presStyleIdx="3" presStyleCnt="4">
        <dgm:presLayoutVars>
          <dgm:bulletEnabled val="1"/>
        </dgm:presLayoutVars>
      </dgm:prSet>
      <dgm:spPr/>
      <dgm:t>
        <a:bodyPr/>
        <a:lstStyle/>
        <a:p>
          <a:endParaRPr lang="en-US"/>
        </a:p>
      </dgm:t>
    </dgm:pt>
    <dgm:pt modelId="{9D5E70BB-0727-4165-A52C-C66619FBA84D}" type="pres">
      <dgm:prSet presAssocID="{7EC4441C-B128-4942-92DA-D2CB97F87BC4}" presName="childPlaceholder" presStyleCnt="0"/>
      <dgm:spPr/>
    </dgm:pt>
    <dgm:pt modelId="{6D378110-CFF4-4D92-AE78-5B0E33CC9DA0}" type="pres">
      <dgm:prSet presAssocID="{7EC4441C-B128-4942-92DA-D2CB97F87BC4}" presName="circle" presStyleCnt="0"/>
      <dgm:spPr/>
    </dgm:pt>
    <dgm:pt modelId="{12C5BDB0-AB20-409D-B8FA-407E81BF18C6}" type="pres">
      <dgm:prSet presAssocID="{7EC4441C-B128-4942-92DA-D2CB97F87BC4}" presName="quadrant1" presStyleLbl="node1" presStyleIdx="0" presStyleCnt="4">
        <dgm:presLayoutVars>
          <dgm:chMax val="1"/>
          <dgm:bulletEnabled val="1"/>
        </dgm:presLayoutVars>
      </dgm:prSet>
      <dgm:spPr/>
      <dgm:t>
        <a:bodyPr/>
        <a:lstStyle/>
        <a:p>
          <a:pPr rtl="1"/>
          <a:endParaRPr lang="ar-SA"/>
        </a:p>
      </dgm:t>
    </dgm:pt>
    <dgm:pt modelId="{6B861FF9-4FBE-4D34-87A6-EFA4FED9A2A8}" type="pres">
      <dgm:prSet presAssocID="{7EC4441C-B128-4942-92DA-D2CB97F87BC4}" presName="quadrant2" presStyleLbl="node1" presStyleIdx="1" presStyleCnt="4">
        <dgm:presLayoutVars>
          <dgm:chMax val="1"/>
          <dgm:bulletEnabled val="1"/>
        </dgm:presLayoutVars>
      </dgm:prSet>
      <dgm:spPr/>
      <dgm:t>
        <a:bodyPr/>
        <a:lstStyle/>
        <a:p>
          <a:pPr rtl="1"/>
          <a:endParaRPr lang="ar-SA"/>
        </a:p>
      </dgm:t>
    </dgm:pt>
    <dgm:pt modelId="{B9413746-0322-4BF0-8295-60930C12B34D}" type="pres">
      <dgm:prSet presAssocID="{7EC4441C-B128-4942-92DA-D2CB97F87BC4}" presName="quadrant3" presStyleLbl="node1" presStyleIdx="2" presStyleCnt="4">
        <dgm:presLayoutVars>
          <dgm:chMax val="1"/>
          <dgm:bulletEnabled val="1"/>
        </dgm:presLayoutVars>
      </dgm:prSet>
      <dgm:spPr/>
      <dgm:t>
        <a:bodyPr/>
        <a:lstStyle/>
        <a:p>
          <a:endParaRPr lang="en-US"/>
        </a:p>
      </dgm:t>
    </dgm:pt>
    <dgm:pt modelId="{42260869-FB01-49F6-9BB7-974395A12D78}" type="pres">
      <dgm:prSet presAssocID="{7EC4441C-B128-4942-92DA-D2CB97F87BC4}" presName="quadrant4" presStyleLbl="node1" presStyleIdx="3" presStyleCnt="4">
        <dgm:presLayoutVars>
          <dgm:chMax val="1"/>
          <dgm:bulletEnabled val="1"/>
        </dgm:presLayoutVars>
      </dgm:prSet>
      <dgm:spPr/>
      <dgm:t>
        <a:bodyPr/>
        <a:lstStyle/>
        <a:p>
          <a:pPr rtl="1"/>
          <a:endParaRPr lang="ar-SA"/>
        </a:p>
      </dgm:t>
    </dgm:pt>
    <dgm:pt modelId="{F7A2EAC1-E599-42E0-8769-0D46265BE5FB}" type="pres">
      <dgm:prSet presAssocID="{7EC4441C-B128-4942-92DA-D2CB97F87BC4}" presName="quadrantPlaceholder" presStyleCnt="0"/>
      <dgm:spPr/>
    </dgm:pt>
    <dgm:pt modelId="{C71499F9-C43B-4612-BEA2-5500E60ED48A}" type="pres">
      <dgm:prSet presAssocID="{7EC4441C-B128-4942-92DA-D2CB97F87BC4}" presName="center1" presStyleLbl="fgShp" presStyleIdx="0" presStyleCnt="2"/>
      <dgm:spPr/>
    </dgm:pt>
    <dgm:pt modelId="{DA599954-F15C-4681-BDB8-30C51A470E97}" type="pres">
      <dgm:prSet presAssocID="{7EC4441C-B128-4942-92DA-D2CB97F87BC4}" presName="center2" presStyleLbl="fgShp" presStyleIdx="1" presStyleCnt="2"/>
      <dgm:spPr/>
    </dgm:pt>
  </dgm:ptLst>
  <dgm:cxnLst>
    <dgm:cxn modelId="{D4ED696B-844C-46FD-A8B1-B15DC8AE53F4}" type="presOf" srcId="{6CC4A02E-4F36-4E47-9B40-5EAC1C446B37}" destId="{A1DA5B95-3386-4F8F-BCAC-AFCBF34AE3E3}" srcOrd="1" destOrd="0" presId="urn:microsoft.com/office/officeart/2005/8/layout/cycle4"/>
    <dgm:cxn modelId="{23E9D278-7A99-4447-914E-92BF02D000E6}" type="presOf" srcId="{C319D1F4-CFF7-4706-BF1A-22D1132C03D9}" destId="{B9413746-0322-4BF0-8295-60930C12B34D}" srcOrd="0" destOrd="0" presId="urn:microsoft.com/office/officeart/2005/8/layout/cycle4"/>
    <dgm:cxn modelId="{25968606-BEE4-4891-AB30-475B0B04C0A3}" srcId="{DF434B89-3E22-49B8-81B9-1456738128CD}" destId="{3313210A-8E15-465A-927B-EF377FD0EA70}" srcOrd="0" destOrd="0" parTransId="{65F22997-0524-4A2D-9D1D-0827137AD9A4}" sibTransId="{D18269CE-E9FD-4BC8-BB79-D6B4E345B349}"/>
    <dgm:cxn modelId="{6ED49641-6275-4275-939A-21063DBABFFD}" type="presOf" srcId="{DF434B89-3E22-49B8-81B9-1456738128CD}" destId="{12C5BDB0-AB20-409D-B8FA-407E81BF18C6}" srcOrd="0" destOrd="0" presId="urn:microsoft.com/office/officeart/2005/8/layout/cycle4"/>
    <dgm:cxn modelId="{FC1A5C51-27CD-4F22-9003-32442EB66DFB}" srcId="{7EC4441C-B128-4942-92DA-D2CB97F87BC4}" destId="{9BF1FC12-62DA-42F3-A2A5-F7DBA0CBB800}" srcOrd="3" destOrd="0" parTransId="{80F6B046-776E-42BD-A6CE-B8F8F0852363}" sibTransId="{9705A4D0-F7BC-4E2E-8D77-629620D24CB5}"/>
    <dgm:cxn modelId="{1A61D01F-B030-4139-9C9B-4848B5AB47D8}" srcId="{7EC4441C-B128-4942-92DA-D2CB97F87BC4}" destId="{DF434B89-3E22-49B8-81B9-1456738128CD}" srcOrd="0" destOrd="0" parTransId="{133150ED-868D-4F88-A278-64100F48FC03}" sibTransId="{E84ACC46-6CA2-4131-9ECF-DE8FC6F6BF24}"/>
    <dgm:cxn modelId="{AC87C2BB-A90E-4035-890F-FE731441FFF0}" type="presOf" srcId="{9BF1FC12-62DA-42F3-A2A5-F7DBA0CBB800}" destId="{42260869-FB01-49F6-9BB7-974395A12D78}" srcOrd="0" destOrd="0" presId="urn:microsoft.com/office/officeart/2005/8/layout/cycle4"/>
    <dgm:cxn modelId="{3ECE0FD2-78AA-4DDF-9EAD-A48ED8E8A01F}" type="presOf" srcId="{E56A6120-ADFB-46DF-9F72-A565AD5CD4B9}" destId="{9BDB5259-FA05-4841-AE1D-A06B1B96FA79}" srcOrd="1" destOrd="0" presId="urn:microsoft.com/office/officeart/2005/8/layout/cycle4"/>
    <dgm:cxn modelId="{6367A281-59FE-4736-96F9-1B61D027152E}" type="presOf" srcId="{7EC4441C-B128-4942-92DA-D2CB97F87BC4}" destId="{5ADEBF20-4BDC-4DB0-89D6-0E879F6341CE}" srcOrd="0" destOrd="0" presId="urn:microsoft.com/office/officeart/2005/8/layout/cycle4"/>
    <dgm:cxn modelId="{62885D4D-C29C-4837-9F93-4A087D491524}" type="presOf" srcId="{3313210A-8E15-465A-927B-EF377FD0EA70}" destId="{B714E7E4-91FF-40A3-939F-C66C666B3349}" srcOrd="0" destOrd="0" presId="urn:microsoft.com/office/officeart/2005/8/layout/cycle4"/>
    <dgm:cxn modelId="{28B5D4C3-23C5-4F63-B0BE-BA39377695AD}" srcId="{A8D3033E-E090-4950-BD08-702BF5927555}" destId="{6CC4A02E-4F36-4E47-9B40-5EAC1C446B37}" srcOrd="0" destOrd="0" parTransId="{23F7271F-1CC2-482E-AEE4-666CB124FDD9}" sibTransId="{2247209B-3A6E-4FC9-B0F2-B9E815AB3802}"/>
    <dgm:cxn modelId="{86B4C1AC-D45E-42C2-8810-84AD103B06AC}" srcId="{7EC4441C-B128-4942-92DA-D2CB97F87BC4}" destId="{A8D3033E-E090-4950-BD08-702BF5927555}" srcOrd="1" destOrd="0" parTransId="{DA86206E-8EF4-4C1B-A0BD-3D33E3CFD6D6}" sibTransId="{95011291-1BA9-4E18-9A5E-90406381EFB5}"/>
    <dgm:cxn modelId="{5C621B2D-ED85-4393-A5B9-68EBBA9E758B}" type="presOf" srcId="{90F4916E-5DE5-4611-A57B-C9A59EAC2DE4}" destId="{CAD9E299-69D6-4B3A-A27C-7819BA44BE7E}" srcOrd="0" destOrd="0" presId="urn:microsoft.com/office/officeart/2005/8/layout/cycle4"/>
    <dgm:cxn modelId="{A89D1E4E-E8F1-4D4E-996E-E46CA2AA6845}" srcId="{7EC4441C-B128-4942-92DA-D2CB97F87BC4}" destId="{C319D1F4-CFF7-4706-BF1A-22D1132C03D9}" srcOrd="2" destOrd="0" parTransId="{513EDCDD-39D4-453D-9FA3-0EDD681D7D39}" sibTransId="{887222AA-8F39-4901-B381-CB68C9DBDFC0}"/>
    <dgm:cxn modelId="{6D1AA687-C3D2-494C-A669-ED065BDBD545}" type="presOf" srcId="{90F4916E-5DE5-4611-A57B-C9A59EAC2DE4}" destId="{B39070B9-4AEF-4A6D-9477-7220310ACE76}" srcOrd="1" destOrd="0" presId="urn:microsoft.com/office/officeart/2005/8/layout/cycle4"/>
    <dgm:cxn modelId="{1FE5D24F-7095-45ED-B149-A30BFCDF320F}" type="presOf" srcId="{E56A6120-ADFB-46DF-9F72-A565AD5CD4B9}" destId="{C7E81E07-A8EC-4330-9EC5-825715885029}" srcOrd="0" destOrd="0" presId="urn:microsoft.com/office/officeart/2005/8/layout/cycle4"/>
    <dgm:cxn modelId="{E80F172C-741A-4600-928C-EDC14439BFC8}" type="presOf" srcId="{A8D3033E-E090-4950-BD08-702BF5927555}" destId="{6B861FF9-4FBE-4D34-87A6-EFA4FED9A2A8}" srcOrd="0" destOrd="0" presId="urn:microsoft.com/office/officeart/2005/8/layout/cycle4"/>
    <dgm:cxn modelId="{AE1E9043-4906-44D2-906C-C0AA4A36766B}" type="presOf" srcId="{6CC4A02E-4F36-4E47-9B40-5EAC1C446B37}" destId="{46BDD5C1-FCC0-4434-AF0C-71799987E1AB}" srcOrd="0" destOrd="0" presId="urn:microsoft.com/office/officeart/2005/8/layout/cycle4"/>
    <dgm:cxn modelId="{51EB79BC-7A6E-4B78-AEFA-A86E51E2EFFB}" srcId="{9BF1FC12-62DA-42F3-A2A5-F7DBA0CBB800}" destId="{90F4916E-5DE5-4611-A57B-C9A59EAC2DE4}" srcOrd="0" destOrd="0" parTransId="{A5125696-7C8F-4A52-9E07-6379CE8CCFA2}" sibTransId="{E1920896-16B1-4C49-9716-D35EDB7E9BAB}"/>
    <dgm:cxn modelId="{DE04E5E9-6BAD-4B8B-B08E-5AD4FFC97217}" type="presOf" srcId="{3313210A-8E15-465A-927B-EF377FD0EA70}" destId="{2626BD80-9E4A-4C24-B048-74F6B9463543}" srcOrd="1" destOrd="0" presId="urn:microsoft.com/office/officeart/2005/8/layout/cycle4"/>
    <dgm:cxn modelId="{526A043A-ABAC-4208-BDF1-421B6384EC34}" srcId="{C319D1F4-CFF7-4706-BF1A-22D1132C03D9}" destId="{E56A6120-ADFB-46DF-9F72-A565AD5CD4B9}" srcOrd="0" destOrd="0" parTransId="{19DA8981-56ED-420C-9A46-3F515668BC3A}" sibTransId="{FE971827-0834-42DD-BCFE-3F7A4AD37751}"/>
    <dgm:cxn modelId="{DA27DE87-77E3-4B36-81B4-AB568943AF6F}" type="presParOf" srcId="{5ADEBF20-4BDC-4DB0-89D6-0E879F6341CE}" destId="{6F9B498A-075A-4E70-963B-08E1DFBE116D}" srcOrd="0" destOrd="0" presId="urn:microsoft.com/office/officeart/2005/8/layout/cycle4"/>
    <dgm:cxn modelId="{D7148E8E-A09D-48CC-9061-AD6353193E2E}" type="presParOf" srcId="{6F9B498A-075A-4E70-963B-08E1DFBE116D}" destId="{91AAB2C2-31F1-4D06-BDDE-3F380C0BBB64}" srcOrd="0" destOrd="0" presId="urn:microsoft.com/office/officeart/2005/8/layout/cycle4"/>
    <dgm:cxn modelId="{FC727CA8-B488-4434-BAF7-05B642E1218C}" type="presParOf" srcId="{91AAB2C2-31F1-4D06-BDDE-3F380C0BBB64}" destId="{B714E7E4-91FF-40A3-939F-C66C666B3349}" srcOrd="0" destOrd="0" presId="urn:microsoft.com/office/officeart/2005/8/layout/cycle4"/>
    <dgm:cxn modelId="{8066C899-89C8-4082-B118-1DBD26A7EDC2}" type="presParOf" srcId="{91AAB2C2-31F1-4D06-BDDE-3F380C0BBB64}" destId="{2626BD80-9E4A-4C24-B048-74F6B9463543}" srcOrd="1" destOrd="0" presId="urn:microsoft.com/office/officeart/2005/8/layout/cycle4"/>
    <dgm:cxn modelId="{84C760FF-08D9-49A0-96D0-07EA26F3B09E}" type="presParOf" srcId="{6F9B498A-075A-4E70-963B-08E1DFBE116D}" destId="{DD5CC0EC-8C9B-459E-B1A3-DF3E323B3065}" srcOrd="1" destOrd="0" presId="urn:microsoft.com/office/officeart/2005/8/layout/cycle4"/>
    <dgm:cxn modelId="{7C2BF78A-B9CF-414D-A27A-F6C579423D2D}" type="presParOf" srcId="{DD5CC0EC-8C9B-459E-B1A3-DF3E323B3065}" destId="{46BDD5C1-FCC0-4434-AF0C-71799987E1AB}" srcOrd="0" destOrd="0" presId="urn:microsoft.com/office/officeart/2005/8/layout/cycle4"/>
    <dgm:cxn modelId="{D404D793-6B1A-4C59-99AB-4A01EB5BA2A8}" type="presParOf" srcId="{DD5CC0EC-8C9B-459E-B1A3-DF3E323B3065}" destId="{A1DA5B95-3386-4F8F-BCAC-AFCBF34AE3E3}" srcOrd="1" destOrd="0" presId="urn:microsoft.com/office/officeart/2005/8/layout/cycle4"/>
    <dgm:cxn modelId="{BD2FCA1A-6D33-412A-AB2A-7ACDE13DADF4}" type="presParOf" srcId="{6F9B498A-075A-4E70-963B-08E1DFBE116D}" destId="{1F5F9DF3-1D9A-4556-9B54-29C6ADF1A347}" srcOrd="2" destOrd="0" presId="urn:microsoft.com/office/officeart/2005/8/layout/cycle4"/>
    <dgm:cxn modelId="{704D0AFB-DC32-40D2-9493-374032B635E6}" type="presParOf" srcId="{1F5F9DF3-1D9A-4556-9B54-29C6ADF1A347}" destId="{C7E81E07-A8EC-4330-9EC5-825715885029}" srcOrd="0" destOrd="0" presId="urn:microsoft.com/office/officeart/2005/8/layout/cycle4"/>
    <dgm:cxn modelId="{08E051AF-8621-4098-8963-065DBC7F3F8F}" type="presParOf" srcId="{1F5F9DF3-1D9A-4556-9B54-29C6ADF1A347}" destId="{9BDB5259-FA05-4841-AE1D-A06B1B96FA79}" srcOrd="1" destOrd="0" presId="urn:microsoft.com/office/officeart/2005/8/layout/cycle4"/>
    <dgm:cxn modelId="{F5F6F954-5935-4FEF-95BD-DFA279376A73}" type="presParOf" srcId="{6F9B498A-075A-4E70-963B-08E1DFBE116D}" destId="{6BA81760-B838-45F5-AE45-95B93F586D8A}" srcOrd="3" destOrd="0" presId="urn:microsoft.com/office/officeart/2005/8/layout/cycle4"/>
    <dgm:cxn modelId="{D52731A6-9684-4FA3-ACAF-1A9343103537}" type="presParOf" srcId="{6BA81760-B838-45F5-AE45-95B93F586D8A}" destId="{CAD9E299-69D6-4B3A-A27C-7819BA44BE7E}" srcOrd="0" destOrd="0" presId="urn:microsoft.com/office/officeart/2005/8/layout/cycle4"/>
    <dgm:cxn modelId="{5CEA28E0-7D7C-47F9-9D43-452CF60EC13A}" type="presParOf" srcId="{6BA81760-B838-45F5-AE45-95B93F586D8A}" destId="{B39070B9-4AEF-4A6D-9477-7220310ACE76}" srcOrd="1" destOrd="0" presId="urn:microsoft.com/office/officeart/2005/8/layout/cycle4"/>
    <dgm:cxn modelId="{392178C8-4542-4CB0-BA9B-22CC1FB91C02}" type="presParOf" srcId="{6F9B498A-075A-4E70-963B-08E1DFBE116D}" destId="{9D5E70BB-0727-4165-A52C-C66619FBA84D}" srcOrd="4" destOrd="0" presId="urn:microsoft.com/office/officeart/2005/8/layout/cycle4"/>
    <dgm:cxn modelId="{6B0C49C5-7BA3-4B27-BEF7-E21DBF3E0F2B}" type="presParOf" srcId="{5ADEBF20-4BDC-4DB0-89D6-0E879F6341CE}" destId="{6D378110-CFF4-4D92-AE78-5B0E33CC9DA0}" srcOrd="1" destOrd="0" presId="urn:microsoft.com/office/officeart/2005/8/layout/cycle4"/>
    <dgm:cxn modelId="{853568FF-EF1E-4BE4-8FB8-03DE3E1B43C9}" type="presParOf" srcId="{6D378110-CFF4-4D92-AE78-5B0E33CC9DA0}" destId="{12C5BDB0-AB20-409D-B8FA-407E81BF18C6}" srcOrd="0" destOrd="0" presId="urn:microsoft.com/office/officeart/2005/8/layout/cycle4"/>
    <dgm:cxn modelId="{373353F0-5CB1-4564-B2E4-A5103F20DB87}" type="presParOf" srcId="{6D378110-CFF4-4D92-AE78-5B0E33CC9DA0}" destId="{6B861FF9-4FBE-4D34-87A6-EFA4FED9A2A8}" srcOrd="1" destOrd="0" presId="urn:microsoft.com/office/officeart/2005/8/layout/cycle4"/>
    <dgm:cxn modelId="{F4BBFE4B-21DF-4BB2-9681-8890F12485D9}" type="presParOf" srcId="{6D378110-CFF4-4D92-AE78-5B0E33CC9DA0}" destId="{B9413746-0322-4BF0-8295-60930C12B34D}" srcOrd="2" destOrd="0" presId="urn:microsoft.com/office/officeart/2005/8/layout/cycle4"/>
    <dgm:cxn modelId="{CC3DC70E-EACA-4853-93E2-7995E4A31A7B}" type="presParOf" srcId="{6D378110-CFF4-4D92-AE78-5B0E33CC9DA0}" destId="{42260869-FB01-49F6-9BB7-974395A12D78}" srcOrd="3" destOrd="0" presId="urn:microsoft.com/office/officeart/2005/8/layout/cycle4"/>
    <dgm:cxn modelId="{E339E559-67A2-49F7-B1C8-570DFD399CEE}" type="presParOf" srcId="{6D378110-CFF4-4D92-AE78-5B0E33CC9DA0}" destId="{F7A2EAC1-E599-42E0-8769-0D46265BE5FB}" srcOrd="4" destOrd="0" presId="urn:microsoft.com/office/officeart/2005/8/layout/cycle4"/>
    <dgm:cxn modelId="{F7BA4403-05F0-45AC-AEA1-56B365AE697D}" type="presParOf" srcId="{5ADEBF20-4BDC-4DB0-89D6-0E879F6341CE}" destId="{C71499F9-C43B-4612-BEA2-5500E60ED48A}" srcOrd="2" destOrd="0" presId="urn:microsoft.com/office/officeart/2005/8/layout/cycle4"/>
    <dgm:cxn modelId="{959EDED9-311D-4EDF-96C6-4A0ECF87597D}" type="presParOf" srcId="{5ADEBF20-4BDC-4DB0-89D6-0E879F6341CE}" destId="{DA599954-F15C-4681-BDB8-30C51A470E97}" srcOrd="3" destOrd="0" presId="urn:microsoft.com/office/officeart/2005/8/layout/cycle4"/>
  </dgm:cxnLst>
  <dgm:bg/>
  <dgm:whole/>
</dgm:dataModel>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4CAAD80-85A2-4297-9372-7D03BDC92433}" type="datetimeFigureOut">
              <a:rPr lang="ar-SA" smtClean="0"/>
              <a:pPr/>
              <a:t>04/03/1439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E76A5B3-F6BA-4A84-AA02-DF0661FE6643}"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B5B4BFF-B5F3-46F5-A9BC-A287541A7681}" type="slidenum">
              <a:rPr lang="ar-SA" smtClean="0"/>
              <a:pPr/>
              <a:t>13</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9EA9F3-E1DD-47FD-AB75-AB580BB606DF}" type="slidenum">
              <a:rPr lang="en-US" smtClean="0"/>
              <a:pPr/>
              <a:t>49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04/03/1439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2" Type="http://schemas.openxmlformats.org/officeDocument/2006/relationships/hyperlink" Target="http://quran.ksu.edu.sa/tafseer/eerab/sura93-aya10.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3.wav"/></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quran.ksu.edu.sa/tafseer/katheer/sura20-aya119.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ctrTitle"/>
          </p:nvPr>
        </p:nvSpPr>
        <p:spPr>
          <a:xfrm>
            <a:off x="762000" y="1090626"/>
            <a:ext cx="7772400" cy="4267200"/>
          </a:xfrm>
          <a:ln w="28575" cap="flat">
            <a:solidFill>
              <a:srgbClr val="FF9900"/>
            </a:solidFill>
            <a:prstDash val="dashDot"/>
          </a:ln>
        </p:spPr>
        <p:txBody>
          <a:bodyPr/>
          <a:lstStyle/>
          <a:p>
            <a:pPr eaLnBrk="1" hangingPunct="1"/>
            <a:r>
              <a:rPr lang="ar-SA" sz="9600" b="1" dirty="0" smtClean="0">
                <a:solidFill>
                  <a:srgbClr val="FF6600"/>
                </a:solidFill>
                <a:latin typeface="Traditional Arabic" pitchFamily="18" charset="-78"/>
                <a:cs typeface="Traditional Arabic" pitchFamily="18" charset="-78"/>
              </a:rPr>
              <a:t>إن وأخواتها </a:t>
            </a:r>
            <a:br>
              <a:rPr lang="ar-SA" sz="9600" b="1" dirty="0" smtClean="0">
                <a:solidFill>
                  <a:srgbClr val="FF6600"/>
                </a:solidFill>
                <a:latin typeface="Traditional Arabic" pitchFamily="18" charset="-78"/>
                <a:cs typeface="Traditional Arabic" pitchFamily="18" charset="-78"/>
              </a:rPr>
            </a:br>
            <a:r>
              <a:rPr lang="ar-SA" sz="9600" b="1" dirty="0" smtClean="0">
                <a:solidFill>
                  <a:srgbClr val="FFCC00"/>
                </a:solidFill>
                <a:latin typeface="Traditional Arabic" pitchFamily="18" charset="-78"/>
                <a:cs typeface="Traditional Arabic" pitchFamily="18" charset="-78"/>
              </a:rPr>
              <a:t>(</a:t>
            </a:r>
            <a:r>
              <a:rPr lang="ar-SA" sz="9600" b="1" dirty="0" smtClean="0">
                <a:solidFill>
                  <a:srgbClr val="FF6600"/>
                </a:solidFill>
                <a:latin typeface="Traditional Arabic" pitchFamily="18" charset="-78"/>
                <a:cs typeface="Traditional Arabic" pitchFamily="18" charset="-78"/>
              </a:rPr>
              <a:t>الأحرف الناسخة </a:t>
            </a:r>
            <a:r>
              <a:rPr lang="ar-SA" sz="9600" b="1" dirty="0" smtClean="0">
                <a:solidFill>
                  <a:srgbClr val="FFCC00"/>
                </a:solidFill>
                <a:latin typeface="Traditional Arabic" pitchFamily="18" charset="-78"/>
                <a:cs typeface="Traditional Arabic" pitchFamily="18" charset="-78"/>
              </a:rPr>
              <a:t>)</a:t>
            </a:r>
            <a:endParaRPr lang="en-US" sz="9600" dirty="0" smtClean="0">
              <a:solidFill>
                <a:srgbClr val="FFCC00"/>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ar-SA" sz="72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raditional Arabic" pitchFamily="18" charset="-78"/>
                <a:cs typeface="Traditional Arabic" pitchFamily="18" charset="-78"/>
              </a:rPr>
              <a:t>محمّدٌ مجتهدٌ</a:t>
            </a:r>
            <a:endParaRPr lang="ar-SA" sz="72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raditional Arabic" pitchFamily="18" charset="-78"/>
              <a:cs typeface="Traditional Arabic" pitchFamily="18" charset="-78"/>
            </a:endParaRPr>
          </a:p>
        </p:txBody>
      </p:sp>
      <p:sp>
        <p:nvSpPr>
          <p:cNvPr id="3" name="عنصر نائب للمحتوى 2"/>
          <p:cNvSpPr>
            <a:spLocks noGrp="1"/>
          </p:cNvSpPr>
          <p:nvPr>
            <p:ph idx="1"/>
          </p:nvPr>
        </p:nvSpPr>
        <p:spPr>
          <a:xfrm>
            <a:off x="457200" y="1600200"/>
            <a:ext cx="8229600" cy="4472005"/>
          </a:xfrm>
        </p:spPr>
        <p:txBody>
          <a:bodyPr>
            <a:normAutofit/>
          </a:bodyPr>
          <a:lstStyle/>
          <a:p>
            <a:r>
              <a:rPr lang="ar-SA" sz="4800" dirty="0" smtClean="0">
                <a:solidFill>
                  <a:srgbClr val="FF0000"/>
                </a:solidFill>
                <a:latin typeface="Traditional Arabic" pitchFamily="18" charset="-78"/>
                <a:cs typeface="Traditional Arabic" pitchFamily="18" charset="-78"/>
              </a:rPr>
              <a:t>كان:</a:t>
            </a:r>
          </a:p>
          <a:p>
            <a:pPr>
              <a:lnSpc>
                <a:spcPct val="150000"/>
              </a:lnSpc>
            </a:pPr>
            <a:r>
              <a:rPr lang="ar-SA" sz="4800" dirty="0" smtClean="0">
                <a:solidFill>
                  <a:srgbClr val="FF0000"/>
                </a:solidFill>
                <a:latin typeface="Traditional Arabic" pitchFamily="18" charset="-78"/>
                <a:cs typeface="Traditional Arabic" pitchFamily="18" charset="-78"/>
              </a:rPr>
              <a:t>إن:</a:t>
            </a:r>
          </a:p>
          <a:p>
            <a:pPr>
              <a:lnSpc>
                <a:spcPct val="150000"/>
              </a:lnSpc>
            </a:pPr>
            <a:r>
              <a:rPr lang="ar-SA" sz="4800" dirty="0" smtClean="0">
                <a:solidFill>
                  <a:srgbClr val="FF0000"/>
                </a:solidFill>
                <a:latin typeface="Traditional Arabic" pitchFamily="18" charset="-78"/>
                <a:cs typeface="Traditional Arabic" pitchFamily="18" charset="-78"/>
              </a:rPr>
              <a:t>ظنَّ:</a:t>
            </a:r>
          </a:p>
          <a:p>
            <a:pPr>
              <a:buNone/>
            </a:pPr>
            <a:endParaRPr lang="ar-SA" sz="4800" dirty="0">
              <a:solidFill>
                <a:srgbClr val="FF0000"/>
              </a:solidFill>
            </a:endParaRPr>
          </a:p>
        </p:txBody>
      </p:sp>
      <p:sp>
        <p:nvSpPr>
          <p:cNvPr id="7" name="مربع نص 6"/>
          <p:cNvSpPr txBox="1"/>
          <p:nvPr/>
        </p:nvSpPr>
        <p:spPr>
          <a:xfrm>
            <a:off x="2643174" y="1714488"/>
            <a:ext cx="3571900" cy="830997"/>
          </a:xfrm>
          <a:prstGeom prst="rect">
            <a:avLst/>
          </a:prstGeom>
          <a:noFill/>
        </p:spPr>
        <p:txBody>
          <a:bodyPr wrap="square" rtlCol="1">
            <a:spAutoFit/>
          </a:bodyPr>
          <a:lstStyle/>
          <a:p>
            <a:r>
              <a:rPr lang="ar-SA" sz="4800" dirty="0" smtClean="0">
                <a:solidFill>
                  <a:srgbClr val="FF0000"/>
                </a:solidFill>
                <a:latin typeface="Traditional Arabic" pitchFamily="18" charset="-78"/>
                <a:cs typeface="Traditional Arabic" pitchFamily="18" charset="-78"/>
              </a:rPr>
              <a:t>كان</a:t>
            </a:r>
            <a:r>
              <a:rPr lang="ar-SA" sz="4800" dirty="0" smtClean="0">
                <a:latin typeface="Traditional Arabic" pitchFamily="18" charset="-78"/>
                <a:cs typeface="Traditional Arabic" pitchFamily="18" charset="-78"/>
              </a:rPr>
              <a:t> محمدٌ مجتهدًا </a:t>
            </a:r>
            <a:endParaRPr lang="ar-SA" sz="4800" dirty="0">
              <a:latin typeface="Traditional Arabic" pitchFamily="18" charset="-78"/>
              <a:cs typeface="Traditional Arabic" pitchFamily="18" charset="-78"/>
            </a:endParaRPr>
          </a:p>
        </p:txBody>
      </p:sp>
      <p:sp>
        <p:nvSpPr>
          <p:cNvPr id="9" name="مربع نص 8"/>
          <p:cNvSpPr txBox="1"/>
          <p:nvPr/>
        </p:nvSpPr>
        <p:spPr>
          <a:xfrm>
            <a:off x="2714612" y="2857496"/>
            <a:ext cx="3571900" cy="830997"/>
          </a:xfrm>
          <a:prstGeom prst="rect">
            <a:avLst/>
          </a:prstGeom>
          <a:noFill/>
        </p:spPr>
        <p:txBody>
          <a:bodyPr wrap="square" rtlCol="1">
            <a:spAutoFit/>
          </a:bodyPr>
          <a:lstStyle/>
          <a:p>
            <a:r>
              <a:rPr lang="ar-SA" sz="4800" dirty="0" smtClean="0">
                <a:solidFill>
                  <a:srgbClr val="FF0000"/>
                </a:solidFill>
                <a:latin typeface="Traditional Arabic" pitchFamily="18" charset="-78"/>
                <a:cs typeface="Traditional Arabic" pitchFamily="18" charset="-78"/>
              </a:rPr>
              <a:t>إنَّ</a:t>
            </a:r>
            <a:r>
              <a:rPr lang="ar-SA" sz="4800" dirty="0" smtClean="0">
                <a:latin typeface="Traditional Arabic" pitchFamily="18" charset="-78"/>
                <a:cs typeface="Traditional Arabic" pitchFamily="18" charset="-78"/>
              </a:rPr>
              <a:t> محمدًا مجتهدٌ </a:t>
            </a:r>
            <a:endParaRPr lang="ar-SA" sz="4800" dirty="0">
              <a:latin typeface="Traditional Arabic" pitchFamily="18" charset="-78"/>
              <a:cs typeface="Traditional Arabic" pitchFamily="18" charset="-78"/>
            </a:endParaRPr>
          </a:p>
        </p:txBody>
      </p:sp>
      <p:sp>
        <p:nvSpPr>
          <p:cNvPr id="10" name="مربع نص 9"/>
          <p:cNvSpPr txBox="1"/>
          <p:nvPr/>
        </p:nvSpPr>
        <p:spPr>
          <a:xfrm>
            <a:off x="2500297" y="4071942"/>
            <a:ext cx="3786215" cy="830997"/>
          </a:xfrm>
          <a:prstGeom prst="rect">
            <a:avLst/>
          </a:prstGeom>
          <a:noFill/>
        </p:spPr>
        <p:txBody>
          <a:bodyPr wrap="square" rtlCol="1">
            <a:spAutoFit/>
          </a:bodyPr>
          <a:lstStyle/>
          <a:p>
            <a:r>
              <a:rPr lang="ar-SA" sz="4800" dirty="0" smtClean="0">
                <a:solidFill>
                  <a:srgbClr val="FF0000"/>
                </a:solidFill>
                <a:latin typeface="Traditional Arabic" pitchFamily="18" charset="-78"/>
                <a:cs typeface="Traditional Arabic" pitchFamily="18" charset="-78"/>
              </a:rPr>
              <a:t>ظننتُ</a:t>
            </a:r>
            <a:r>
              <a:rPr lang="ar-SA" sz="4800" dirty="0" smtClean="0">
                <a:latin typeface="Traditional Arabic" pitchFamily="18" charset="-78"/>
                <a:cs typeface="Traditional Arabic" pitchFamily="18" charset="-78"/>
              </a:rPr>
              <a:t> محمدًا مجتهدًا </a:t>
            </a:r>
            <a:endParaRPr lang="ar-SA" sz="48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ox(i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605123" y="285728"/>
            <a:ext cx="2951449" cy="584775"/>
          </a:xfrm>
          <a:prstGeom prst="rect">
            <a:avLst/>
          </a:prstGeom>
        </p:spPr>
        <p:txBody>
          <a:bodyPr wrap="none">
            <a:spAutoFit/>
          </a:bodyPr>
          <a:lstStyle/>
          <a:p>
            <a:r>
              <a:rPr lang="ar-SA"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 ما ينصب المبتدأ والخبر .</a:t>
            </a:r>
            <a:endParaRPr lang="ar-SA"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endParaRPr>
          </a:p>
        </p:txBody>
      </p:sp>
      <p:sp>
        <p:nvSpPr>
          <p:cNvPr id="5" name="مستطيل 4"/>
          <p:cNvSpPr/>
          <p:nvPr/>
        </p:nvSpPr>
        <p:spPr>
          <a:xfrm>
            <a:off x="5715008" y="961140"/>
            <a:ext cx="2634142" cy="584775"/>
          </a:xfrm>
          <a:prstGeom prst="rect">
            <a:avLst/>
          </a:prstGeom>
        </p:spPr>
        <p:txBody>
          <a:bodyPr wrap="square">
            <a:spAutoFit/>
          </a:bodyPr>
          <a:lstStyle/>
          <a:p>
            <a:r>
              <a:rPr lang="ar-SA" sz="3200" b="1" dirty="0" smtClean="0">
                <a:solidFill>
                  <a:srgbClr val="FF0000"/>
                </a:solidFill>
                <a:latin typeface="Traditional Arabic" pitchFamily="18" charset="-78"/>
                <a:cs typeface="Traditional Arabic" pitchFamily="18" charset="-78"/>
              </a:rPr>
              <a:t>( أ ) ظن وأخواتها :</a:t>
            </a:r>
            <a:endParaRPr lang="ar-SA" sz="3200" dirty="0">
              <a:solidFill>
                <a:srgbClr val="FF0000"/>
              </a:solidFill>
              <a:latin typeface="Traditional Arabic" pitchFamily="18" charset="-78"/>
              <a:cs typeface="Traditional Arabic" pitchFamily="18" charset="-78"/>
            </a:endParaRPr>
          </a:p>
        </p:txBody>
      </p:sp>
      <p:sp>
        <p:nvSpPr>
          <p:cNvPr id="6" name="مستطيل 5"/>
          <p:cNvSpPr/>
          <p:nvPr/>
        </p:nvSpPr>
        <p:spPr>
          <a:xfrm>
            <a:off x="6745598" y="1818396"/>
            <a:ext cx="1307214" cy="584775"/>
          </a:xfrm>
          <a:prstGeom prst="rect">
            <a:avLst/>
          </a:prstGeom>
        </p:spPr>
        <p:txBody>
          <a:bodyPr wrap="square">
            <a:spAutoFit/>
          </a:bodyPr>
          <a:lstStyle/>
          <a:p>
            <a:r>
              <a:rPr lang="ar-SA" sz="3200" b="1" dirty="0" smtClean="0">
                <a:solidFill>
                  <a:srgbClr val="009900"/>
                </a:solidFill>
                <a:latin typeface="Traditional Arabic" pitchFamily="18" charset="-78"/>
                <a:cs typeface="Traditional Arabic" pitchFamily="18" charset="-78"/>
              </a:rPr>
              <a:t>عملها : </a:t>
            </a:r>
            <a:endParaRPr lang="ar-SA" sz="3200" dirty="0">
              <a:solidFill>
                <a:srgbClr val="009900"/>
              </a:solidFill>
              <a:latin typeface="Traditional Arabic" pitchFamily="18" charset="-78"/>
              <a:cs typeface="Traditional Arabic" pitchFamily="18" charset="-78"/>
            </a:endParaRPr>
          </a:p>
        </p:txBody>
      </p:sp>
      <p:sp>
        <p:nvSpPr>
          <p:cNvPr id="7" name="مستطيل 6"/>
          <p:cNvSpPr/>
          <p:nvPr/>
        </p:nvSpPr>
        <p:spPr>
          <a:xfrm>
            <a:off x="-32" y="1915531"/>
            <a:ext cx="6995297" cy="584775"/>
          </a:xfrm>
          <a:prstGeom prst="rect">
            <a:avLst/>
          </a:prstGeom>
        </p:spPr>
        <p:txBody>
          <a:bodyPr wrap="square">
            <a:spAutoFit/>
          </a:bodyPr>
          <a:lstStyle/>
          <a:p>
            <a:r>
              <a:rPr lang="ar-SA" sz="3200" b="1" dirty="0" smtClean="0">
                <a:latin typeface="Traditional Arabic" pitchFamily="18" charset="-78"/>
                <a:cs typeface="Traditional Arabic" pitchFamily="18" charset="-78"/>
              </a:rPr>
              <a:t>تنصب مفعولين أصلهما مبتدأ وخبر بعد استيفائها لفاعلها .</a:t>
            </a:r>
            <a:endParaRPr lang="ar-SA" sz="3200" b="1" dirty="0">
              <a:latin typeface="Traditional Arabic" pitchFamily="18" charset="-78"/>
              <a:cs typeface="Traditional Arabic" pitchFamily="18" charset="-78"/>
            </a:endParaRPr>
          </a:p>
        </p:txBody>
      </p:sp>
      <p:sp>
        <p:nvSpPr>
          <p:cNvPr id="8" name="مستطيل 7"/>
          <p:cNvSpPr/>
          <p:nvPr/>
        </p:nvSpPr>
        <p:spPr>
          <a:xfrm>
            <a:off x="5463825" y="2604214"/>
            <a:ext cx="2750956" cy="584775"/>
          </a:xfrm>
          <a:prstGeom prst="rect">
            <a:avLst/>
          </a:prstGeom>
        </p:spPr>
        <p:txBody>
          <a:bodyPr wrap="square">
            <a:spAutoFit/>
          </a:bodyPr>
          <a:lstStyle/>
          <a:p>
            <a:r>
              <a:rPr lang="ar-SA" sz="3200" b="1" dirty="0" smtClean="0">
                <a:solidFill>
                  <a:srgbClr val="FF0000"/>
                </a:solidFill>
                <a:latin typeface="Traditional Arabic" pitchFamily="18" charset="-78"/>
                <a:cs typeface="Traditional Arabic" pitchFamily="18" charset="-78"/>
              </a:rPr>
              <a:t>أنواع المفعول الثاني :</a:t>
            </a:r>
            <a:endParaRPr lang="ar-SA" sz="3200" dirty="0">
              <a:solidFill>
                <a:srgbClr val="FF0000"/>
              </a:solidFill>
              <a:latin typeface="Traditional Arabic" pitchFamily="18" charset="-78"/>
              <a:cs typeface="Traditional Arabic" pitchFamily="18" charset="-78"/>
            </a:endParaRPr>
          </a:p>
        </p:txBody>
      </p:sp>
      <p:sp>
        <p:nvSpPr>
          <p:cNvPr id="9" name="مستطيل 8"/>
          <p:cNvSpPr/>
          <p:nvPr/>
        </p:nvSpPr>
        <p:spPr>
          <a:xfrm>
            <a:off x="571472" y="3247156"/>
            <a:ext cx="8215370" cy="3046988"/>
          </a:xfrm>
          <a:prstGeom prst="rect">
            <a:avLst/>
          </a:prstGeom>
        </p:spPr>
        <p:txBody>
          <a:bodyPr wrap="square">
            <a:spAutoFit/>
          </a:bodyPr>
          <a:lstStyle/>
          <a:p>
            <a:pPr>
              <a:buFont typeface="Wingdings" pitchFamily="2" charset="2"/>
              <a:buChar char="ü"/>
            </a:pPr>
            <a:r>
              <a:rPr lang="ar-SA" sz="3200" b="1" dirty="0" smtClean="0">
                <a:latin typeface="Traditional Arabic" pitchFamily="18" charset="-78"/>
                <a:cs typeface="Traditional Arabic" pitchFamily="18" charset="-78"/>
              </a:rPr>
              <a:t>يصلح مفعولا ثانيا لهذه الأفعال كل ما يصلح أن يكون خبرا ،</a:t>
            </a:r>
          </a:p>
          <a:p>
            <a:pPr>
              <a:buFont typeface="Wingdings" pitchFamily="2" charset="2"/>
              <a:buChar char="ü"/>
            </a:pPr>
            <a:r>
              <a:rPr lang="ar-SA" sz="3200" b="1" dirty="0" smtClean="0">
                <a:latin typeface="Traditional Arabic" pitchFamily="18" charset="-78"/>
                <a:cs typeface="Traditional Arabic" pitchFamily="18" charset="-78"/>
              </a:rPr>
              <a:t> فيأتي مفردا  مثل : </a:t>
            </a:r>
            <a:r>
              <a:rPr lang="ar-SA" sz="3200" b="1" dirty="0" smtClean="0">
                <a:solidFill>
                  <a:srgbClr val="3366CC"/>
                </a:solidFill>
                <a:latin typeface="Traditional Arabic" pitchFamily="18" charset="-78"/>
                <a:cs typeface="Traditional Arabic" pitchFamily="18" charset="-78"/>
              </a:rPr>
              <a:t>رأيت الصدق فضيلة</a:t>
            </a:r>
          </a:p>
          <a:p>
            <a:pPr>
              <a:buFont typeface="Wingdings" pitchFamily="2" charset="2"/>
              <a:buChar char="ü"/>
            </a:pPr>
            <a:r>
              <a:rPr lang="ar-SA" sz="3200" b="1" dirty="0" smtClean="0">
                <a:latin typeface="Traditional Arabic" pitchFamily="18" charset="-78"/>
                <a:cs typeface="Traditional Arabic" pitchFamily="18" charset="-78"/>
              </a:rPr>
              <a:t> أو جملة اسمية : </a:t>
            </a:r>
            <a:r>
              <a:rPr lang="ar-SA" sz="3200" b="1" dirty="0" smtClean="0">
                <a:solidFill>
                  <a:srgbClr val="FF0066"/>
                </a:solidFill>
                <a:latin typeface="Traditional Arabic" pitchFamily="18" charset="-78"/>
                <a:cs typeface="Traditional Arabic" pitchFamily="18" charset="-78"/>
              </a:rPr>
              <a:t>أتحسب الغشاش رزقه حلال ؟</a:t>
            </a:r>
          </a:p>
          <a:p>
            <a:pPr>
              <a:buFont typeface="Wingdings" pitchFamily="2" charset="2"/>
              <a:buChar char="ü"/>
            </a:pPr>
            <a:r>
              <a:rPr lang="ar-SA" sz="3200" b="1" dirty="0" smtClean="0">
                <a:latin typeface="Traditional Arabic" pitchFamily="18" charset="-78"/>
                <a:cs typeface="Traditional Arabic" pitchFamily="18" charset="-78"/>
              </a:rPr>
              <a:t> أو جملة فعلية ، مثل : </a:t>
            </a:r>
            <a:r>
              <a:rPr lang="ar-SA" sz="3200" b="1" dirty="0" smtClean="0">
                <a:solidFill>
                  <a:srgbClr val="00B050"/>
                </a:solidFill>
                <a:latin typeface="Traditional Arabic" pitchFamily="18" charset="-78"/>
                <a:cs typeface="Traditional Arabic" pitchFamily="18" charset="-78"/>
              </a:rPr>
              <a:t>﴿يحسبون الأحزاب لم يذهبوا﴾</a:t>
            </a:r>
          </a:p>
          <a:p>
            <a:pPr>
              <a:buFont typeface="Wingdings" pitchFamily="2" charset="2"/>
              <a:buChar char="ü"/>
            </a:pPr>
            <a:r>
              <a:rPr lang="ar-SA" sz="3200" b="1" dirty="0" smtClean="0">
                <a:latin typeface="Traditional Arabic" pitchFamily="18" charset="-78"/>
                <a:cs typeface="Traditional Arabic" pitchFamily="18" charset="-78"/>
              </a:rPr>
              <a:t> أو شبه جملة ، جار ومجرور ، مثل: </a:t>
            </a:r>
            <a:r>
              <a:rPr lang="ar-SA" sz="3200" b="1" dirty="0" smtClean="0">
                <a:solidFill>
                  <a:schemeClr val="accent1">
                    <a:lumMod val="75000"/>
                  </a:schemeClr>
                </a:solidFill>
                <a:latin typeface="Traditional Arabic" pitchFamily="18" charset="-78"/>
                <a:cs typeface="Traditional Arabic" pitchFamily="18" charset="-78"/>
              </a:rPr>
              <a:t>﴿وإني لأظنه من الكاذبين﴾ </a:t>
            </a:r>
          </a:p>
          <a:p>
            <a:pPr>
              <a:buFont typeface="Wingdings" pitchFamily="2" charset="2"/>
              <a:buChar char="ü"/>
            </a:pPr>
            <a:r>
              <a:rPr lang="ar-SA" sz="3200" b="1" dirty="0" smtClean="0">
                <a:latin typeface="Traditional Arabic" pitchFamily="18" charset="-78"/>
                <a:cs typeface="Traditional Arabic" pitchFamily="18" charset="-78"/>
              </a:rPr>
              <a:t> أو ظرف مثل : </a:t>
            </a:r>
            <a:r>
              <a:rPr lang="ar-SA" sz="3200" b="1" dirty="0" smtClean="0">
                <a:solidFill>
                  <a:srgbClr val="002060"/>
                </a:solidFill>
                <a:latin typeface="Traditional Arabic" pitchFamily="18" charset="-78"/>
                <a:cs typeface="Traditional Arabic" pitchFamily="18" charset="-78"/>
              </a:rPr>
              <a:t>﴿اتخذ عند الرحم عهدا)</a:t>
            </a:r>
            <a:endParaRPr lang="ar-SA" sz="3200" b="1" dirty="0">
              <a:solidFill>
                <a:srgbClr val="002060"/>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20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20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2000"/>
                                        <p:tgtEl>
                                          <p:spTgt spid="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2000"/>
                                        <p:tgtEl>
                                          <p:spTgt spid="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xEl>
                                              <p:pRg st="4" end="4"/>
                                            </p:txEl>
                                          </p:spTgt>
                                        </p:tgtEl>
                                        <p:attrNameLst>
                                          <p:attrName>style.visibility</p:attrName>
                                        </p:attrNameLst>
                                      </p:cBhvr>
                                      <p:to>
                                        <p:strVal val="visible"/>
                                      </p:to>
                                    </p:set>
                                    <p:animEffect transition="in" filter="fade">
                                      <p:cBhvr>
                                        <p:cTn id="32" dur="2000"/>
                                        <p:tgtEl>
                                          <p:spTgt spid="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Effect transition="in" filter="fade">
                                      <p:cBhvr>
                                        <p:cTn id="37" dur="20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رسم تخطيطي 12"/>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وسيلة شرح مع سهم إلى الأسفل 13"/>
          <p:cNvSpPr/>
          <p:nvPr/>
        </p:nvSpPr>
        <p:spPr>
          <a:xfrm>
            <a:off x="6643702" y="428604"/>
            <a:ext cx="2071702" cy="1357322"/>
          </a:xfrm>
          <a:prstGeom prst="downArrowCallou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60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أفعال الرّجحان</a:t>
            </a:r>
          </a:p>
        </p:txBody>
      </p:sp>
      <p:sp>
        <p:nvSpPr>
          <p:cNvPr id="15" name="وسيلة شرح مع سهم إلى الأسفل 14"/>
          <p:cNvSpPr/>
          <p:nvPr/>
        </p:nvSpPr>
        <p:spPr>
          <a:xfrm>
            <a:off x="428596" y="428604"/>
            <a:ext cx="2071702" cy="1357322"/>
          </a:xfrm>
          <a:prstGeom prst="downArrowCallou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60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أفعال التحويل</a:t>
            </a:r>
          </a:p>
        </p:txBody>
      </p:sp>
      <p:sp>
        <p:nvSpPr>
          <p:cNvPr id="16" name="وسيلة شرح مع سهم إلى الأسفل 15"/>
          <p:cNvSpPr/>
          <p:nvPr/>
        </p:nvSpPr>
        <p:spPr>
          <a:xfrm>
            <a:off x="3643306" y="428604"/>
            <a:ext cx="2071702" cy="1357322"/>
          </a:xfrm>
          <a:prstGeom prst="downArrowCallou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600" cap="all" dirty="0" smtClean="0">
                <a:ln w="9000" cmpd="sng">
                  <a:prstDash val="solid"/>
                </a:ln>
                <a:effectLst>
                  <a:reflection blurRad="12700" stA="28000" endPos="45000" dist="1000" dir="5400000" sy="-100000" algn="bl" rotWithShape="0"/>
                </a:effectLst>
                <a:latin typeface="Traditional Arabic" pitchFamily="18" charset="-78"/>
                <a:cs typeface="Traditional Arabic" pitchFamily="18" charset="-78"/>
              </a:rPr>
              <a:t>أفعال اليقين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p:cNvGraphicFramePr>
            <a:graphicFrameLocks noGrp="1"/>
          </p:cNvGraphicFramePr>
          <p:nvPr/>
        </p:nvGraphicFramePr>
        <p:xfrm>
          <a:off x="214281" y="214290"/>
          <a:ext cx="8715437" cy="6423821"/>
        </p:xfrm>
        <a:graphic>
          <a:graphicData uri="http://schemas.openxmlformats.org/drawingml/2006/table">
            <a:tbl>
              <a:tblPr rtl="1" firstRow="1" bandRow="1">
                <a:tableStyleId>{E8B1032C-EA38-4F05-BA0D-38AFFFC7BED3}</a:tableStyleId>
              </a:tblPr>
              <a:tblGrid>
                <a:gridCol w="3508262"/>
                <a:gridCol w="1927242"/>
                <a:gridCol w="3279933"/>
              </a:tblGrid>
              <a:tr h="1483583">
                <a:tc>
                  <a:txBody>
                    <a:bodyPr/>
                    <a:lstStyle/>
                    <a:p>
                      <a:pPr algn="ctr" rtl="1"/>
                      <a:r>
                        <a:rPr lang="ar-SA" sz="3600" dirty="0" smtClean="0">
                          <a:latin typeface="Traditional Arabic" pitchFamily="18" charset="-78"/>
                          <a:cs typeface="Traditional Arabic" pitchFamily="18" charset="-78"/>
                        </a:rPr>
                        <a:t>الأفعال</a:t>
                      </a:r>
                      <a:endParaRPr lang="ar-SA" sz="3600" dirty="0">
                        <a:solidFill>
                          <a:schemeClr val="bg1"/>
                        </a:solidFill>
                        <a:latin typeface="Traditional Arabic" pitchFamily="18" charset="-78"/>
                        <a:cs typeface="Traditional Arabic" pitchFamily="18" charset="-78"/>
                      </a:endParaRPr>
                    </a:p>
                  </a:txBody>
                  <a:tcPr/>
                </a:tc>
                <a:tc>
                  <a:txBody>
                    <a:bodyPr/>
                    <a:lstStyle/>
                    <a:p>
                      <a:pPr algn="ctr" rtl="1"/>
                      <a:r>
                        <a:rPr lang="ar-SA" sz="3600" dirty="0" smtClean="0">
                          <a:latin typeface="Traditional Arabic" pitchFamily="18" charset="-78"/>
                          <a:cs typeface="Traditional Arabic" pitchFamily="18" charset="-78"/>
                        </a:rPr>
                        <a:t>معناها</a:t>
                      </a:r>
                      <a:endParaRPr lang="ar-SA" sz="3600" dirty="0">
                        <a:solidFill>
                          <a:schemeClr val="bg1"/>
                        </a:solidFill>
                        <a:latin typeface="Traditional Arabic" pitchFamily="18" charset="-78"/>
                        <a:cs typeface="Traditional Arabic" pitchFamily="18" charset="-78"/>
                      </a:endParaRPr>
                    </a:p>
                  </a:txBody>
                  <a:tcPr/>
                </a:tc>
                <a:tc>
                  <a:txBody>
                    <a:bodyPr/>
                    <a:lstStyle/>
                    <a:p>
                      <a:pPr algn="ctr" rtl="1"/>
                      <a:r>
                        <a:rPr lang="ar-SA" sz="3600" dirty="0" smtClean="0">
                          <a:latin typeface="Traditional Arabic" pitchFamily="18" charset="-78"/>
                          <a:cs typeface="Traditional Arabic" pitchFamily="18" charset="-78"/>
                        </a:rPr>
                        <a:t>مثال</a:t>
                      </a:r>
                      <a:endParaRPr lang="ar-SA" sz="3600" dirty="0">
                        <a:solidFill>
                          <a:schemeClr val="bg1"/>
                        </a:solidFill>
                        <a:latin typeface="Traditional Arabic" pitchFamily="18" charset="-78"/>
                        <a:cs typeface="Traditional Arabic" pitchFamily="18" charset="-78"/>
                      </a:endParaRPr>
                    </a:p>
                  </a:txBody>
                  <a:tcPr/>
                </a:tc>
              </a:tr>
              <a:tr h="1570572">
                <a:tc>
                  <a:txBody>
                    <a:bodyPr/>
                    <a:lstStyle/>
                    <a:p>
                      <a:pPr algn="ctr" rtl="1"/>
                      <a:r>
                        <a:rPr lang="ar-SA" sz="3600" dirty="0" smtClean="0">
                          <a:latin typeface="Traditional Arabic" pitchFamily="18" charset="-78"/>
                          <a:cs typeface="Traditional Arabic" pitchFamily="18" charset="-78"/>
                        </a:rPr>
                        <a:t>رأى , علم , وجد , درى، ألفى</a:t>
                      </a:r>
                      <a:endParaRPr lang="ar-SA" sz="3600" b="1" dirty="0">
                        <a:latin typeface="Traditional Arabic" pitchFamily="18" charset="-78"/>
                        <a:cs typeface="Traditional Arabic" pitchFamily="18" charset="-78"/>
                      </a:endParaRPr>
                    </a:p>
                  </a:txBody>
                  <a:tcPr/>
                </a:tc>
                <a:tc>
                  <a:txBody>
                    <a:bodyPr/>
                    <a:lstStyle/>
                    <a:p>
                      <a:pPr rtl="1"/>
                      <a:endParaRPr lang="ar-SA" sz="3600" dirty="0">
                        <a:latin typeface="Traditional Arabic" pitchFamily="18" charset="-78"/>
                        <a:cs typeface="Traditional Arabic" pitchFamily="18" charset="-78"/>
                      </a:endParaRPr>
                    </a:p>
                  </a:txBody>
                  <a:tcPr/>
                </a:tc>
                <a:tc>
                  <a:txBody>
                    <a:bodyPr/>
                    <a:lstStyle/>
                    <a:p>
                      <a:pPr rtl="1"/>
                      <a:endParaRPr lang="ar-SA" sz="3600" dirty="0">
                        <a:latin typeface="Traditional Arabic" pitchFamily="18" charset="-78"/>
                        <a:cs typeface="Traditional Arabic" pitchFamily="18" charset="-78"/>
                      </a:endParaRPr>
                    </a:p>
                  </a:txBody>
                  <a:tcPr/>
                </a:tc>
              </a:tr>
              <a:tr h="1886083">
                <a:tc>
                  <a:txBody>
                    <a:bodyPr/>
                    <a:lstStyle/>
                    <a:p>
                      <a:pPr algn="ctr" rtl="1"/>
                      <a:r>
                        <a:rPr lang="ar-SA" sz="3600" dirty="0" smtClean="0">
                          <a:latin typeface="Traditional Arabic" pitchFamily="18" charset="-78"/>
                          <a:cs typeface="Traditional Arabic" pitchFamily="18" charset="-78"/>
                        </a:rPr>
                        <a:t>خال , ظن , حسب , زَعَم </a:t>
                      </a:r>
                    </a:p>
                    <a:p>
                      <a:pPr algn="ctr" rtl="1"/>
                      <a:r>
                        <a:rPr lang="ar-SA" sz="3600" dirty="0" smtClean="0">
                          <a:latin typeface="Traditional Arabic" pitchFamily="18" charset="-78"/>
                          <a:cs typeface="Traditional Arabic" pitchFamily="18" charset="-78"/>
                        </a:rPr>
                        <a:t>عدَّ ,</a:t>
                      </a:r>
                      <a:r>
                        <a:rPr lang="ar-SA" sz="3600" baseline="0" dirty="0" smtClean="0">
                          <a:latin typeface="Traditional Arabic" pitchFamily="18" charset="-78"/>
                          <a:cs typeface="Traditional Arabic" pitchFamily="18" charset="-78"/>
                        </a:rPr>
                        <a:t> اعتبر، هَبْ</a:t>
                      </a:r>
                      <a:r>
                        <a:rPr lang="ar-SA" sz="3600" dirty="0" smtClean="0">
                          <a:latin typeface="Traditional Arabic" pitchFamily="18" charset="-78"/>
                          <a:cs typeface="Traditional Arabic" pitchFamily="18" charset="-78"/>
                        </a:rPr>
                        <a:t> </a:t>
                      </a:r>
                      <a:endParaRPr lang="ar-SA" sz="3600" b="1" dirty="0">
                        <a:latin typeface="Traditional Arabic" pitchFamily="18" charset="-78"/>
                        <a:cs typeface="Traditional Arabic" pitchFamily="18" charset="-78"/>
                      </a:endParaRPr>
                    </a:p>
                  </a:txBody>
                  <a:tcPr/>
                </a:tc>
                <a:tc>
                  <a:txBody>
                    <a:bodyPr/>
                    <a:lstStyle/>
                    <a:p>
                      <a:pPr rtl="1"/>
                      <a:endParaRPr lang="ar-SA" sz="3600" dirty="0">
                        <a:latin typeface="Traditional Arabic" pitchFamily="18" charset="-78"/>
                        <a:cs typeface="Traditional Arabic" pitchFamily="18" charset="-78"/>
                      </a:endParaRPr>
                    </a:p>
                  </a:txBody>
                  <a:tcPr/>
                </a:tc>
                <a:tc>
                  <a:txBody>
                    <a:bodyPr/>
                    <a:lstStyle/>
                    <a:p>
                      <a:pPr rtl="1"/>
                      <a:endParaRPr lang="ar-SA" sz="3600" dirty="0">
                        <a:latin typeface="Traditional Arabic" pitchFamily="18" charset="-78"/>
                        <a:cs typeface="Traditional Arabic" pitchFamily="18" charset="-78"/>
                      </a:endParaRPr>
                    </a:p>
                  </a:txBody>
                  <a:tcPr/>
                </a:tc>
              </a:tr>
              <a:tr h="1483583">
                <a:tc>
                  <a:txBody>
                    <a:bodyPr/>
                    <a:lstStyle/>
                    <a:p>
                      <a:pPr algn="ctr" rtl="1"/>
                      <a:r>
                        <a:rPr lang="ar-SA" sz="3600" dirty="0" smtClean="0">
                          <a:latin typeface="Traditional Arabic" pitchFamily="18" charset="-78"/>
                          <a:cs typeface="Traditional Arabic" pitchFamily="18" charset="-78"/>
                        </a:rPr>
                        <a:t>جعل، اتخذ, صير، ردَّ،</a:t>
                      </a:r>
                      <a:r>
                        <a:rPr lang="ar-SA" sz="3600" baseline="0" dirty="0" smtClean="0">
                          <a:latin typeface="Traditional Arabic" pitchFamily="18" charset="-78"/>
                          <a:cs typeface="Traditional Arabic" pitchFamily="18" charset="-78"/>
                        </a:rPr>
                        <a:t> ترك</a:t>
                      </a:r>
                      <a:r>
                        <a:rPr lang="ar-SA" sz="3600" dirty="0" smtClean="0">
                          <a:latin typeface="Traditional Arabic" pitchFamily="18" charset="-78"/>
                          <a:cs typeface="Traditional Arabic" pitchFamily="18" charset="-78"/>
                        </a:rPr>
                        <a:t> </a:t>
                      </a:r>
                      <a:endParaRPr lang="ar-SA" sz="3600" b="1" dirty="0">
                        <a:latin typeface="Traditional Arabic" pitchFamily="18" charset="-78"/>
                        <a:cs typeface="Traditional Arabic" pitchFamily="18" charset="-78"/>
                      </a:endParaRPr>
                    </a:p>
                  </a:txBody>
                  <a:tcPr/>
                </a:tc>
                <a:tc>
                  <a:txBody>
                    <a:bodyPr/>
                    <a:lstStyle/>
                    <a:p>
                      <a:pPr rtl="1"/>
                      <a:endParaRPr lang="ar-SA" sz="3600" dirty="0">
                        <a:latin typeface="Traditional Arabic" pitchFamily="18" charset="-78"/>
                        <a:cs typeface="Traditional Arabic" pitchFamily="18" charset="-78"/>
                      </a:endParaRPr>
                    </a:p>
                  </a:txBody>
                  <a:tcPr/>
                </a:tc>
                <a:tc>
                  <a:txBody>
                    <a:bodyPr/>
                    <a:lstStyle/>
                    <a:p>
                      <a:pPr rtl="1"/>
                      <a:endParaRPr lang="ar-SA" sz="3600" dirty="0">
                        <a:latin typeface="Traditional Arabic" pitchFamily="18" charset="-78"/>
                        <a:cs typeface="Traditional Arabic" pitchFamily="18" charset="-78"/>
                      </a:endParaRPr>
                    </a:p>
                  </a:txBody>
                  <a:tcPr/>
                </a:tc>
              </a:tr>
            </a:tbl>
          </a:graphicData>
        </a:graphic>
      </p:graphicFrame>
      <p:sp>
        <p:nvSpPr>
          <p:cNvPr id="6" name="مربع نص 5"/>
          <p:cNvSpPr txBox="1"/>
          <p:nvPr/>
        </p:nvSpPr>
        <p:spPr>
          <a:xfrm>
            <a:off x="3929058" y="2139727"/>
            <a:ext cx="1071570" cy="646331"/>
          </a:xfrm>
          <a:prstGeom prst="rect">
            <a:avLst/>
          </a:prstGeom>
          <a:noFill/>
        </p:spPr>
        <p:txBody>
          <a:bodyPr wrap="square" rtlCol="1">
            <a:spAutoFit/>
          </a:bodyPr>
          <a:lstStyle/>
          <a:p>
            <a:r>
              <a:rPr lang="ar-SA" sz="3600" b="1" dirty="0" smtClean="0">
                <a:solidFill>
                  <a:srgbClr val="7030A0"/>
                </a:solidFill>
                <a:latin typeface="Traditional Arabic" pitchFamily="18" charset="-78"/>
                <a:cs typeface="Traditional Arabic" pitchFamily="18" charset="-78"/>
              </a:rPr>
              <a:t>اليقين</a:t>
            </a:r>
            <a:endParaRPr lang="ar-SA" sz="3600" b="1" dirty="0">
              <a:solidFill>
                <a:srgbClr val="7030A0"/>
              </a:solidFill>
              <a:latin typeface="Traditional Arabic" pitchFamily="18" charset="-78"/>
              <a:cs typeface="Traditional Arabic" pitchFamily="18" charset="-78"/>
            </a:endParaRPr>
          </a:p>
        </p:txBody>
      </p:sp>
      <p:sp>
        <p:nvSpPr>
          <p:cNvPr id="7" name="مربع نص 6"/>
          <p:cNvSpPr txBox="1"/>
          <p:nvPr/>
        </p:nvSpPr>
        <p:spPr>
          <a:xfrm>
            <a:off x="3777050" y="3854239"/>
            <a:ext cx="1285884" cy="646331"/>
          </a:xfrm>
          <a:prstGeom prst="rect">
            <a:avLst/>
          </a:prstGeom>
          <a:noFill/>
        </p:spPr>
        <p:txBody>
          <a:bodyPr wrap="square" rtlCol="1">
            <a:spAutoFit/>
          </a:bodyPr>
          <a:lstStyle/>
          <a:p>
            <a:r>
              <a:rPr lang="ar-SA" sz="3600" b="1" dirty="0" smtClean="0">
                <a:solidFill>
                  <a:srgbClr val="FF0000"/>
                </a:solidFill>
                <a:latin typeface="Traditional Arabic" pitchFamily="18" charset="-78"/>
                <a:cs typeface="Traditional Arabic" pitchFamily="18" charset="-78"/>
              </a:rPr>
              <a:t>الرجحان</a:t>
            </a:r>
            <a:endParaRPr lang="ar-SA" sz="3600" b="1" dirty="0">
              <a:solidFill>
                <a:srgbClr val="FF0000"/>
              </a:solidFill>
              <a:latin typeface="Traditional Arabic" pitchFamily="18" charset="-78"/>
              <a:cs typeface="Traditional Arabic" pitchFamily="18" charset="-78"/>
            </a:endParaRPr>
          </a:p>
        </p:txBody>
      </p:sp>
      <p:sp>
        <p:nvSpPr>
          <p:cNvPr id="8" name="مربع نص 7"/>
          <p:cNvSpPr txBox="1"/>
          <p:nvPr/>
        </p:nvSpPr>
        <p:spPr>
          <a:xfrm>
            <a:off x="3777050" y="5640189"/>
            <a:ext cx="1285884" cy="646331"/>
          </a:xfrm>
          <a:prstGeom prst="rect">
            <a:avLst/>
          </a:prstGeom>
          <a:noFill/>
        </p:spPr>
        <p:txBody>
          <a:bodyPr wrap="square" rtlCol="1">
            <a:spAutoFit/>
          </a:bodyPr>
          <a:lstStyle/>
          <a:p>
            <a:r>
              <a:rPr lang="ar-SA" sz="3600" b="1" dirty="0" smtClean="0">
                <a:solidFill>
                  <a:srgbClr val="009900"/>
                </a:solidFill>
                <a:latin typeface="Traditional Arabic" pitchFamily="18" charset="-78"/>
                <a:cs typeface="Traditional Arabic" pitchFamily="18" charset="-78"/>
              </a:rPr>
              <a:t>التحويل</a:t>
            </a:r>
            <a:endParaRPr lang="ar-SA" sz="3600" b="1" dirty="0">
              <a:solidFill>
                <a:srgbClr val="009900"/>
              </a:solidFill>
              <a:latin typeface="Traditional Arabic" pitchFamily="18" charset="-78"/>
              <a:cs typeface="Traditional Arabic" pitchFamily="18" charset="-78"/>
            </a:endParaRPr>
          </a:p>
        </p:txBody>
      </p:sp>
      <p:sp>
        <p:nvSpPr>
          <p:cNvPr id="9" name="مربع نص 8"/>
          <p:cNvSpPr txBox="1"/>
          <p:nvPr/>
        </p:nvSpPr>
        <p:spPr>
          <a:xfrm>
            <a:off x="0" y="2071678"/>
            <a:ext cx="3286116" cy="646331"/>
          </a:xfrm>
          <a:prstGeom prst="rect">
            <a:avLst/>
          </a:prstGeom>
          <a:noFill/>
        </p:spPr>
        <p:txBody>
          <a:bodyPr wrap="square" rtlCol="1">
            <a:spAutoFit/>
          </a:bodyPr>
          <a:lstStyle/>
          <a:p>
            <a:r>
              <a:rPr lang="ar-SA" sz="3600" b="1" dirty="0" smtClean="0">
                <a:solidFill>
                  <a:srgbClr val="009900"/>
                </a:solidFill>
                <a:latin typeface="Traditional Arabic" pitchFamily="18" charset="-78"/>
                <a:cs typeface="Traditional Arabic" pitchFamily="18" charset="-78"/>
              </a:rPr>
              <a:t>علمت المسألة سهلة</a:t>
            </a:r>
            <a:endParaRPr lang="ar-SA" sz="3600" b="1" dirty="0">
              <a:solidFill>
                <a:srgbClr val="009900"/>
              </a:solidFill>
              <a:latin typeface="Traditional Arabic" pitchFamily="18" charset="-78"/>
              <a:cs typeface="Traditional Arabic" pitchFamily="18" charset="-78"/>
            </a:endParaRPr>
          </a:p>
        </p:txBody>
      </p:sp>
      <p:sp>
        <p:nvSpPr>
          <p:cNvPr id="10" name="مربع نص 9"/>
          <p:cNvSpPr txBox="1"/>
          <p:nvPr/>
        </p:nvSpPr>
        <p:spPr>
          <a:xfrm>
            <a:off x="-32" y="3786190"/>
            <a:ext cx="3277016" cy="646331"/>
          </a:xfrm>
          <a:prstGeom prst="rect">
            <a:avLst/>
          </a:prstGeom>
          <a:noFill/>
        </p:spPr>
        <p:txBody>
          <a:bodyPr wrap="square" rtlCol="1">
            <a:spAutoFit/>
          </a:bodyPr>
          <a:lstStyle/>
          <a:p>
            <a:r>
              <a:rPr lang="ar-SA" sz="3600" b="1" dirty="0" smtClean="0">
                <a:solidFill>
                  <a:srgbClr val="002060"/>
                </a:solidFill>
                <a:latin typeface="Traditional Arabic" pitchFamily="18" charset="-78"/>
                <a:cs typeface="Traditional Arabic" pitchFamily="18" charset="-78"/>
              </a:rPr>
              <a:t>لا تظن سكوتي عجزًا </a:t>
            </a:r>
            <a:endParaRPr lang="ar-SA" sz="3600" b="1" dirty="0">
              <a:solidFill>
                <a:srgbClr val="002060"/>
              </a:solidFill>
              <a:latin typeface="Traditional Arabic" pitchFamily="18" charset="-78"/>
              <a:cs typeface="Traditional Arabic" pitchFamily="18" charset="-78"/>
            </a:endParaRPr>
          </a:p>
        </p:txBody>
      </p:sp>
      <p:sp>
        <p:nvSpPr>
          <p:cNvPr id="11" name="مربع نص 10"/>
          <p:cNvSpPr txBox="1"/>
          <p:nvPr/>
        </p:nvSpPr>
        <p:spPr>
          <a:xfrm>
            <a:off x="142876" y="5643578"/>
            <a:ext cx="3214678" cy="646331"/>
          </a:xfrm>
          <a:prstGeom prst="rect">
            <a:avLst/>
          </a:prstGeom>
          <a:noFill/>
        </p:spPr>
        <p:txBody>
          <a:bodyPr wrap="square" rtlCol="1">
            <a:spAutoFit/>
          </a:bodyPr>
          <a:lstStyle/>
          <a:p>
            <a:r>
              <a:rPr lang="ar-SA" sz="3600" b="1" dirty="0" smtClean="0">
                <a:solidFill>
                  <a:schemeClr val="accent1"/>
                </a:solidFill>
                <a:latin typeface="Traditional Arabic" pitchFamily="18" charset="-78"/>
                <a:cs typeface="Traditional Arabic" pitchFamily="18" charset="-78"/>
              </a:rPr>
              <a:t>صير الخياط القماش ثوباً</a:t>
            </a:r>
            <a:endParaRPr lang="ar-SA" sz="3600" b="1" dirty="0">
              <a:solidFill>
                <a:schemeClr val="accent1"/>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20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071678"/>
            <a:ext cx="8229600" cy="4054485"/>
          </a:xfrm>
        </p:spPr>
        <p:txBody>
          <a:bodyPr>
            <a:normAutofit/>
          </a:bodyPr>
          <a:lstStyle/>
          <a:p>
            <a:r>
              <a:rPr lang="ar-SA" sz="4000" b="1" dirty="0" smtClean="0">
                <a:solidFill>
                  <a:srgbClr val="002060"/>
                </a:solidFill>
                <a:latin typeface="Traditional Arabic" pitchFamily="18" charset="-78"/>
                <a:cs typeface="Traditional Arabic" pitchFamily="18" charset="-78"/>
              </a:rPr>
              <a:t>ظن وأخواتها كلها متصرفة، أي يأتي منها الماضي والمضارع والأمر إلا هب تلتزم الأمر فقط لا يأتي منها ماضي ولا مضارع . </a:t>
            </a:r>
            <a:r>
              <a:rPr lang="ar-SA" sz="4000" dirty="0" smtClean="0">
                <a:latin typeface="Traditional Arabic" pitchFamily="18" charset="-78"/>
                <a:cs typeface="Traditional Arabic" pitchFamily="18" charset="-78"/>
              </a:rPr>
              <a:t/>
            </a:r>
            <a:br>
              <a:rPr lang="ar-SA" sz="4000" dirty="0" smtClean="0">
                <a:latin typeface="Traditional Arabic" pitchFamily="18" charset="-78"/>
                <a:cs typeface="Traditional Arabic" pitchFamily="18" charset="-78"/>
              </a:rPr>
            </a:br>
            <a:r>
              <a:rPr lang="ar-SA" sz="4000" b="1" dirty="0" smtClean="0">
                <a:solidFill>
                  <a:srgbClr val="FF0000"/>
                </a:solidFill>
                <a:latin typeface="Traditional Arabic" pitchFamily="18" charset="-78"/>
                <a:cs typeface="Traditional Arabic" pitchFamily="18" charset="-78"/>
              </a:rPr>
              <a:t>ظننتُ</a:t>
            </a:r>
            <a:r>
              <a:rPr lang="ar-SA" sz="4000" b="1" dirty="0" smtClean="0">
                <a:latin typeface="Traditional Arabic" pitchFamily="18" charset="-78"/>
                <a:cs typeface="Traditional Arabic" pitchFamily="18" charset="-78"/>
              </a:rPr>
              <a:t> الجوَّ صحواً.</a:t>
            </a:r>
          </a:p>
          <a:p>
            <a:pPr>
              <a:buNone/>
            </a:pPr>
            <a:r>
              <a:rPr lang="ar-SA" sz="4000" b="1" dirty="0" smtClean="0">
                <a:latin typeface="Traditional Arabic" pitchFamily="18" charset="-78"/>
                <a:cs typeface="Traditional Arabic" pitchFamily="18" charset="-78"/>
              </a:rPr>
              <a:t>   </a:t>
            </a:r>
            <a:r>
              <a:rPr lang="ar-SA" sz="4000" b="1" dirty="0" smtClean="0">
                <a:solidFill>
                  <a:srgbClr val="FF0000"/>
                </a:solidFill>
                <a:latin typeface="Traditional Arabic" pitchFamily="18" charset="-78"/>
                <a:cs typeface="Traditional Arabic" pitchFamily="18" charset="-78"/>
              </a:rPr>
              <a:t>أظنُّ </a:t>
            </a:r>
            <a:r>
              <a:rPr lang="ar-SA" sz="4000" b="1" dirty="0" smtClean="0">
                <a:latin typeface="Traditional Arabic" pitchFamily="18" charset="-78"/>
                <a:cs typeface="Traditional Arabic" pitchFamily="18" charset="-78"/>
              </a:rPr>
              <a:t>الجوَّ صحواً. </a:t>
            </a:r>
          </a:p>
          <a:p>
            <a:pPr>
              <a:buNone/>
            </a:pPr>
            <a:r>
              <a:rPr lang="ar-SA" sz="4000" b="1" dirty="0" smtClean="0">
                <a:latin typeface="Traditional Arabic" pitchFamily="18" charset="-78"/>
                <a:cs typeface="Traditional Arabic" pitchFamily="18" charset="-78"/>
              </a:rPr>
              <a:t>   </a:t>
            </a:r>
            <a:r>
              <a:rPr lang="ar-SA" sz="4000" b="1" dirty="0" smtClean="0">
                <a:solidFill>
                  <a:srgbClr val="FF0000"/>
                </a:solidFill>
                <a:latin typeface="Traditional Arabic" pitchFamily="18" charset="-78"/>
                <a:cs typeface="Traditional Arabic" pitchFamily="18" charset="-78"/>
              </a:rPr>
              <a:t>ظُنّ</a:t>
            </a:r>
            <a:r>
              <a:rPr lang="ar-SA" sz="4000" b="1" dirty="0" smtClean="0">
                <a:latin typeface="Traditional Arabic" pitchFamily="18" charset="-78"/>
                <a:cs typeface="Traditional Arabic" pitchFamily="18" charset="-78"/>
              </a:rPr>
              <a:t> الجوَّ صحواً.</a:t>
            </a:r>
            <a:endParaRPr lang="ar-SA" sz="4000" dirty="0">
              <a:latin typeface="Traditional Arabic" pitchFamily="18" charset="-78"/>
              <a:cs typeface="Traditional Arabic" pitchFamily="18" charset="-78"/>
            </a:endParaRPr>
          </a:p>
        </p:txBody>
      </p:sp>
      <p:sp>
        <p:nvSpPr>
          <p:cNvPr id="4" name="انفجار 1 3"/>
          <p:cNvSpPr/>
          <p:nvPr/>
        </p:nvSpPr>
        <p:spPr>
          <a:xfrm>
            <a:off x="4643438" y="-24"/>
            <a:ext cx="3714776" cy="2286016"/>
          </a:xfrm>
          <a:prstGeom prst="irregularSeal1">
            <a:avLst/>
          </a:prstGeom>
        </p:spPr>
        <p:style>
          <a:lnRef idx="2">
            <a:schemeClr val="accent6"/>
          </a:lnRef>
          <a:fillRef idx="1">
            <a:schemeClr val="lt1"/>
          </a:fillRef>
          <a:effectRef idx="0">
            <a:schemeClr val="accent6"/>
          </a:effectRef>
          <a:fontRef idx="minor">
            <a:schemeClr val="dk1"/>
          </a:fontRef>
        </p:style>
        <p:txBody>
          <a:bodyPr rtlCol="1" anchor="ctr">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تنبيه !!</a:t>
            </a:r>
            <a:endParaRPr lang="ar-SA"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grpId="0" nodeType="clickEffect">
                                  <p:stCondLst>
                                    <p:cond delay="0"/>
                                  </p:stCondLst>
                                  <p:childTnLst>
                                    <p:anim to="1.5" calcmode="lin" valueType="num">
                                      <p:cBhvr override="childStyle">
                                        <p:cTn id="6" dur="2000" fill="hold"/>
                                        <p:tgtEl>
                                          <p:spTgt spid="4"/>
                                        </p:tgtEl>
                                        <p:attrNameLst>
                                          <p:attrName>style.fontSize</p:attrName>
                                        </p:attrNameLst>
                                      </p:cBhvr>
                                    </p:anim>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dissolv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ssolve">
                                      <p:cBhvr>
                                        <p:cTn id="2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عنصر نائب للمحتوى 12"/>
          <p:cNvGraphicFramePr>
            <a:graphicFrameLocks noGrp="1"/>
          </p:cNvGraphicFramePr>
          <p:nvPr>
            <p:ph idx="1"/>
          </p:nvPr>
        </p:nvGraphicFramePr>
        <p:xfrm>
          <a:off x="0" y="0"/>
          <a:ext cx="9144000" cy="6858000"/>
        </p:xfrm>
        <a:graphic>
          <a:graphicData uri="http://schemas.openxmlformats.org/drawingml/2006/table">
            <a:tbl>
              <a:tblPr rtl="1" firstRow="1" bandRow="1">
                <a:tableStyleId>{D27102A9-8310-4765-A935-A1911B00CA55}</a:tableStyleId>
              </a:tblPr>
              <a:tblGrid>
                <a:gridCol w="3372860"/>
                <a:gridCol w="5771140"/>
              </a:tblGrid>
              <a:tr h="857250">
                <a:tc gridSpan="2">
                  <a:txBody>
                    <a:bodyPr/>
                    <a:lstStyle/>
                    <a:p>
                      <a:pPr algn="ctr" rtl="1"/>
                      <a:r>
                        <a:rPr lang="ar-SA" sz="4000" dirty="0" smtClean="0">
                          <a:solidFill>
                            <a:schemeClr val="bg2">
                              <a:lumMod val="75000"/>
                            </a:schemeClr>
                          </a:solidFill>
                          <a:effectLst>
                            <a:reflection blurRad="6350" stA="55000" endA="300" endPos="45500" dir="5400000" sy="-100000" algn="bl" rotWithShape="0"/>
                          </a:effectLst>
                        </a:rPr>
                        <a:t>أفعال تتشابه مع ظن وأخواتها ولا تعمل عملها:</a:t>
                      </a:r>
                      <a:endParaRPr lang="ar-SA" sz="4000" b="1" dirty="0">
                        <a:solidFill>
                          <a:schemeClr val="bg2">
                            <a:lumMod val="75000"/>
                          </a:schemeClr>
                        </a:solidFill>
                        <a:effectLst>
                          <a:reflection blurRad="6350" stA="55000" endA="300" endPos="45500" dir="5400000" sy="-100000" algn="bl" rotWithShape="0"/>
                        </a:effectLst>
                      </a:endParaRPr>
                    </a:p>
                  </a:txBody>
                  <a:tcPr/>
                </a:tc>
                <a:tc hMerge="1">
                  <a:txBody>
                    <a:bodyPr/>
                    <a:lstStyle/>
                    <a:p>
                      <a:pPr rtl="1"/>
                      <a:endParaRPr lang="ar-SA" sz="3200" dirty="0"/>
                    </a:p>
                  </a:txBody>
                  <a:tcPr/>
                </a:tc>
              </a:tr>
              <a:tr h="857250">
                <a:tc>
                  <a:txBody>
                    <a:bodyPr/>
                    <a:lstStyle/>
                    <a:p>
                      <a:pPr rtl="1"/>
                      <a:endParaRPr lang="ar-SA" sz="3200" dirty="0"/>
                    </a:p>
                  </a:txBody>
                  <a:tcPr/>
                </a:tc>
                <a:tc>
                  <a:txBody>
                    <a:bodyPr/>
                    <a:lstStyle/>
                    <a:p>
                      <a:r>
                        <a:rPr lang="ar-SA" sz="3600" dirty="0" smtClean="0"/>
                        <a:t>عدَدْتُ نقودي.</a:t>
                      </a:r>
                      <a:endParaRPr lang="ar-SA" sz="3600" dirty="0" smtClean="0">
                        <a:latin typeface="Traditional Arabic" pitchFamily="18" charset="-78"/>
                        <a:cs typeface="Traditional Arabic" pitchFamily="18" charset="-78"/>
                      </a:endParaRPr>
                    </a:p>
                  </a:txBody>
                  <a:tcPr/>
                </a:tc>
              </a:tr>
              <a:tr h="857250">
                <a:tc>
                  <a:txBody>
                    <a:bodyPr/>
                    <a:lstStyle/>
                    <a:p>
                      <a:pPr rtl="1"/>
                      <a:endParaRPr lang="ar-SA" sz="3200" dirty="0"/>
                    </a:p>
                  </a:txBody>
                  <a:tcPr/>
                </a:tc>
                <a:tc>
                  <a:txBody>
                    <a:bodyPr/>
                    <a:lstStyle/>
                    <a:p>
                      <a:r>
                        <a:rPr lang="ar-SA" sz="3600" dirty="0" smtClean="0"/>
                        <a:t>حسَبتُ المكسب والخسارة لهذه الصّفقة.</a:t>
                      </a:r>
                      <a:endParaRPr lang="ar-SA" sz="3600" dirty="0" smtClean="0">
                        <a:latin typeface="Traditional Arabic" pitchFamily="18" charset="-78"/>
                        <a:cs typeface="Traditional Arabic" pitchFamily="18" charset="-78"/>
                      </a:endParaRPr>
                    </a:p>
                  </a:txBody>
                  <a:tcPr/>
                </a:tc>
              </a:tr>
              <a:tr h="857250">
                <a:tc>
                  <a:txBody>
                    <a:bodyPr/>
                    <a:lstStyle/>
                    <a:p>
                      <a:pPr rtl="1"/>
                      <a:endParaRPr lang="ar-SA" sz="3200" dirty="0"/>
                    </a:p>
                  </a:txBody>
                  <a:tcPr/>
                </a:tc>
                <a:tc>
                  <a:txBody>
                    <a:bodyPr/>
                    <a:lstStyle/>
                    <a:p>
                      <a:r>
                        <a:rPr lang="ar-SA" sz="3600" dirty="0" smtClean="0"/>
                        <a:t>جَعَلَ الظّلمات والنّور.</a:t>
                      </a:r>
                      <a:endParaRPr lang="ar-SA" sz="3600" dirty="0" smtClean="0">
                        <a:latin typeface="Traditional Arabic" pitchFamily="18" charset="-78"/>
                        <a:cs typeface="Traditional Arabic" pitchFamily="18" charset="-78"/>
                      </a:endParaRPr>
                    </a:p>
                  </a:txBody>
                  <a:tcPr/>
                </a:tc>
              </a:tr>
              <a:tr h="857250">
                <a:tc>
                  <a:txBody>
                    <a:bodyPr/>
                    <a:lstStyle/>
                    <a:p>
                      <a:pPr rtl="1"/>
                      <a:endParaRPr lang="ar-SA" sz="32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3600" dirty="0" smtClean="0"/>
                        <a:t>جَعَلَ يقلّب كفّيه.</a:t>
                      </a:r>
                      <a:endParaRPr lang="ar-SA" sz="3600" dirty="0" smtClean="0">
                        <a:latin typeface="Traditional Arabic" pitchFamily="18" charset="-78"/>
                        <a:cs typeface="Traditional Arabic" pitchFamily="18" charset="-78"/>
                      </a:endParaRPr>
                    </a:p>
                  </a:txBody>
                  <a:tcPr/>
                </a:tc>
              </a:tr>
              <a:tr h="857250">
                <a:tc>
                  <a:txBody>
                    <a:bodyPr/>
                    <a:lstStyle/>
                    <a:p>
                      <a:pPr rtl="1"/>
                      <a:endParaRPr lang="ar-SA" sz="3200" dirty="0"/>
                    </a:p>
                  </a:txBody>
                  <a:tcPr/>
                </a:tc>
                <a:tc>
                  <a:txBody>
                    <a:bodyPr/>
                    <a:lstStyle/>
                    <a:p>
                      <a:r>
                        <a:rPr lang="ar-SA" sz="3600" dirty="0" smtClean="0"/>
                        <a:t>فلمَّا رأى القمر بازغًا قال هذا ربّي.</a:t>
                      </a:r>
                      <a:endParaRPr lang="ar-SA" sz="3600" dirty="0" smtClean="0">
                        <a:latin typeface="Traditional Arabic" pitchFamily="18" charset="-78"/>
                        <a:cs typeface="Traditional Arabic" pitchFamily="18" charset="-78"/>
                      </a:endParaRPr>
                    </a:p>
                  </a:txBody>
                  <a:tcPr/>
                </a:tc>
              </a:tr>
              <a:tr h="857250">
                <a:tc>
                  <a:txBody>
                    <a:bodyPr/>
                    <a:lstStyle/>
                    <a:p>
                      <a:pPr rtl="1"/>
                      <a:endParaRPr lang="ar-SA" sz="3200" dirty="0"/>
                    </a:p>
                  </a:txBody>
                  <a:tcPr/>
                </a:tc>
                <a:tc>
                  <a:txBody>
                    <a:bodyPr/>
                    <a:lstStyle/>
                    <a:p>
                      <a:r>
                        <a:rPr lang="ar-SA" sz="3600" dirty="0" smtClean="0"/>
                        <a:t>علمتُ الاختبار غدًا.</a:t>
                      </a:r>
                      <a:endParaRPr lang="ar-SA" sz="3600" dirty="0" smtClean="0">
                        <a:latin typeface="Traditional Arabic" pitchFamily="18" charset="-78"/>
                        <a:cs typeface="Traditional Arabic" pitchFamily="18" charset="-78"/>
                      </a:endParaRPr>
                    </a:p>
                  </a:txBody>
                  <a:tcPr/>
                </a:tc>
              </a:tr>
              <a:tr h="857250">
                <a:tc>
                  <a:txBody>
                    <a:bodyPr/>
                    <a:lstStyle/>
                    <a:p>
                      <a:pPr rtl="1"/>
                      <a:endParaRPr lang="ar-SA" sz="32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3600" dirty="0" smtClean="0"/>
                        <a:t>ردَّ الدّائن دينهُ.</a:t>
                      </a:r>
                      <a:endParaRPr lang="ar-SA" sz="3600" dirty="0" smtClean="0">
                        <a:latin typeface="Traditional Arabic" pitchFamily="18" charset="-78"/>
                        <a:cs typeface="Traditional Arabic" pitchFamily="18" charset="-78"/>
                      </a:endParaRPr>
                    </a:p>
                  </a:txBody>
                  <a:tcPr/>
                </a:tc>
              </a:tr>
            </a:tbl>
          </a:graphicData>
        </a:graphic>
      </p:graphicFrame>
      <p:sp>
        <p:nvSpPr>
          <p:cNvPr id="14" name="مربع نص 13"/>
          <p:cNvSpPr txBox="1"/>
          <p:nvPr/>
        </p:nvSpPr>
        <p:spPr>
          <a:xfrm>
            <a:off x="6143636" y="1000108"/>
            <a:ext cx="2428892" cy="707886"/>
          </a:xfrm>
          <a:prstGeom prst="rect">
            <a:avLst/>
          </a:prstGeom>
          <a:noFill/>
        </p:spPr>
        <p:txBody>
          <a:bodyPr wrap="square" rtlCol="1">
            <a:spAutoFit/>
          </a:bodyPr>
          <a:lstStyle/>
          <a:p>
            <a:r>
              <a:rPr lang="ar-SA" sz="4000" dirty="0" smtClean="0">
                <a:solidFill>
                  <a:srgbClr val="FF0000"/>
                </a:solidFill>
                <a:latin typeface="Traditional Arabic" pitchFamily="18" charset="-78"/>
                <a:cs typeface="Traditional Arabic" pitchFamily="18" charset="-78"/>
              </a:rPr>
              <a:t>عدَّ (أحصى):</a:t>
            </a:r>
            <a:endParaRPr lang="ar-SA" sz="4000" dirty="0">
              <a:solidFill>
                <a:srgbClr val="FF0000"/>
              </a:solidFill>
              <a:latin typeface="Traditional Arabic" pitchFamily="18" charset="-78"/>
              <a:cs typeface="Traditional Arabic" pitchFamily="18" charset="-78"/>
            </a:endParaRPr>
          </a:p>
        </p:txBody>
      </p:sp>
      <p:sp>
        <p:nvSpPr>
          <p:cNvPr id="15" name="مربع نص 14"/>
          <p:cNvSpPr txBox="1"/>
          <p:nvPr/>
        </p:nvSpPr>
        <p:spPr>
          <a:xfrm>
            <a:off x="5429256" y="1714488"/>
            <a:ext cx="3571900" cy="707886"/>
          </a:xfrm>
          <a:prstGeom prst="rect">
            <a:avLst/>
          </a:prstGeom>
          <a:noFill/>
        </p:spPr>
        <p:txBody>
          <a:bodyPr wrap="square" rtlCol="1">
            <a:spAutoFit/>
          </a:bodyPr>
          <a:lstStyle/>
          <a:p>
            <a:r>
              <a:rPr lang="ar-SA" sz="4000" dirty="0" smtClean="0">
                <a:solidFill>
                  <a:srgbClr val="FF0000"/>
                </a:solidFill>
                <a:latin typeface="Traditional Arabic" pitchFamily="18" charset="-78"/>
                <a:cs typeface="Traditional Arabic" pitchFamily="18" charset="-78"/>
              </a:rPr>
              <a:t>حَسَب (قدّر/ أحصى):</a:t>
            </a:r>
            <a:endParaRPr lang="ar-SA" sz="4000" dirty="0">
              <a:solidFill>
                <a:srgbClr val="FF0000"/>
              </a:solidFill>
              <a:latin typeface="Traditional Arabic" pitchFamily="18" charset="-78"/>
              <a:cs typeface="Traditional Arabic" pitchFamily="18" charset="-78"/>
            </a:endParaRPr>
          </a:p>
        </p:txBody>
      </p:sp>
      <p:sp>
        <p:nvSpPr>
          <p:cNvPr id="16" name="مربع نص 15"/>
          <p:cNvSpPr txBox="1"/>
          <p:nvPr/>
        </p:nvSpPr>
        <p:spPr>
          <a:xfrm>
            <a:off x="5857884" y="2714620"/>
            <a:ext cx="2857520" cy="707886"/>
          </a:xfrm>
          <a:prstGeom prst="rect">
            <a:avLst/>
          </a:prstGeom>
          <a:noFill/>
        </p:spPr>
        <p:txBody>
          <a:bodyPr wrap="square" rtlCol="1">
            <a:spAutoFit/>
          </a:bodyPr>
          <a:lstStyle/>
          <a:p>
            <a:r>
              <a:rPr lang="ar-SA" sz="4000" dirty="0" smtClean="0">
                <a:solidFill>
                  <a:srgbClr val="FF0000"/>
                </a:solidFill>
                <a:latin typeface="Traditional Arabic" pitchFamily="18" charset="-78"/>
                <a:cs typeface="Traditional Arabic" pitchFamily="18" charset="-78"/>
              </a:rPr>
              <a:t>جعل بمعنى أوجد:</a:t>
            </a:r>
            <a:endParaRPr lang="ar-SA" sz="4000" dirty="0">
              <a:solidFill>
                <a:srgbClr val="FF0000"/>
              </a:solidFill>
              <a:latin typeface="Traditional Arabic" pitchFamily="18" charset="-78"/>
              <a:cs typeface="Traditional Arabic" pitchFamily="18" charset="-78"/>
            </a:endParaRPr>
          </a:p>
        </p:txBody>
      </p:sp>
      <p:sp>
        <p:nvSpPr>
          <p:cNvPr id="17" name="مربع نص 16"/>
          <p:cNvSpPr txBox="1"/>
          <p:nvPr/>
        </p:nvSpPr>
        <p:spPr>
          <a:xfrm>
            <a:off x="6286512" y="3571876"/>
            <a:ext cx="2428892" cy="707886"/>
          </a:xfrm>
          <a:prstGeom prst="rect">
            <a:avLst/>
          </a:prstGeom>
          <a:noFill/>
        </p:spPr>
        <p:txBody>
          <a:bodyPr wrap="square" rtlCol="1">
            <a:spAutoFit/>
          </a:bodyPr>
          <a:lstStyle/>
          <a:p>
            <a:r>
              <a:rPr lang="ar-SA" sz="4000" dirty="0" smtClean="0">
                <a:solidFill>
                  <a:srgbClr val="FF0000"/>
                </a:solidFill>
                <a:latin typeface="Traditional Arabic" pitchFamily="18" charset="-78"/>
                <a:cs typeface="Traditional Arabic" pitchFamily="18" charset="-78"/>
              </a:rPr>
              <a:t>جَعَل بمعنى أنشأ:</a:t>
            </a:r>
            <a:endParaRPr lang="ar-SA" sz="4000" dirty="0">
              <a:solidFill>
                <a:srgbClr val="FF0000"/>
              </a:solidFill>
              <a:latin typeface="Traditional Arabic" pitchFamily="18" charset="-78"/>
              <a:cs typeface="Traditional Arabic" pitchFamily="18" charset="-78"/>
            </a:endParaRPr>
          </a:p>
        </p:txBody>
      </p:sp>
      <p:sp>
        <p:nvSpPr>
          <p:cNvPr id="18" name="مربع نص 17"/>
          <p:cNvSpPr txBox="1"/>
          <p:nvPr/>
        </p:nvSpPr>
        <p:spPr>
          <a:xfrm>
            <a:off x="6215074" y="4429132"/>
            <a:ext cx="2428892" cy="707886"/>
          </a:xfrm>
          <a:prstGeom prst="rect">
            <a:avLst/>
          </a:prstGeom>
          <a:noFill/>
        </p:spPr>
        <p:txBody>
          <a:bodyPr wrap="square" rtlCol="1">
            <a:spAutoFit/>
          </a:bodyPr>
          <a:lstStyle/>
          <a:p>
            <a:r>
              <a:rPr lang="ar-SA" sz="4000" dirty="0" smtClean="0">
                <a:solidFill>
                  <a:srgbClr val="FF0000"/>
                </a:solidFill>
                <a:latin typeface="Traditional Arabic" pitchFamily="18" charset="-78"/>
                <a:cs typeface="Traditional Arabic" pitchFamily="18" charset="-78"/>
              </a:rPr>
              <a:t>رأى البصريّة:</a:t>
            </a:r>
            <a:endParaRPr lang="ar-SA" sz="4000" dirty="0">
              <a:solidFill>
                <a:srgbClr val="FF0000"/>
              </a:solidFill>
              <a:latin typeface="Traditional Arabic" pitchFamily="18" charset="-78"/>
              <a:cs typeface="Traditional Arabic" pitchFamily="18" charset="-78"/>
            </a:endParaRPr>
          </a:p>
        </p:txBody>
      </p:sp>
      <p:sp>
        <p:nvSpPr>
          <p:cNvPr id="19" name="مربع نص 18"/>
          <p:cNvSpPr txBox="1"/>
          <p:nvPr/>
        </p:nvSpPr>
        <p:spPr>
          <a:xfrm>
            <a:off x="6215074" y="5286388"/>
            <a:ext cx="2428892" cy="707886"/>
          </a:xfrm>
          <a:prstGeom prst="rect">
            <a:avLst/>
          </a:prstGeom>
          <a:noFill/>
        </p:spPr>
        <p:txBody>
          <a:bodyPr wrap="square" rtlCol="1">
            <a:spAutoFit/>
          </a:bodyPr>
          <a:lstStyle/>
          <a:p>
            <a:r>
              <a:rPr lang="ar-SA" sz="4000" dirty="0" smtClean="0">
                <a:solidFill>
                  <a:srgbClr val="FF0000"/>
                </a:solidFill>
                <a:latin typeface="Traditional Arabic" pitchFamily="18" charset="-78"/>
                <a:cs typeface="Traditional Arabic" pitchFamily="18" charset="-78"/>
              </a:rPr>
              <a:t>علم بمعنى عرف:</a:t>
            </a:r>
            <a:endParaRPr lang="ar-SA" sz="4000" dirty="0">
              <a:solidFill>
                <a:srgbClr val="FF0000"/>
              </a:solidFill>
              <a:latin typeface="Traditional Arabic" pitchFamily="18" charset="-78"/>
              <a:cs typeface="Traditional Arabic" pitchFamily="18" charset="-78"/>
            </a:endParaRPr>
          </a:p>
        </p:txBody>
      </p:sp>
      <p:sp>
        <p:nvSpPr>
          <p:cNvPr id="20" name="مربع نص 19"/>
          <p:cNvSpPr txBox="1"/>
          <p:nvPr/>
        </p:nvSpPr>
        <p:spPr>
          <a:xfrm>
            <a:off x="6143636" y="6078700"/>
            <a:ext cx="2428892" cy="707886"/>
          </a:xfrm>
          <a:prstGeom prst="rect">
            <a:avLst/>
          </a:prstGeom>
          <a:noFill/>
        </p:spPr>
        <p:txBody>
          <a:bodyPr wrap="square" rtlCol="1">
            <a:spAutoFit/>
          </a:bodyPr>
          <a:lstStyle/>
          <a:p>
            <a:r>
              <a:rPr lang="ar-SA" sz="4000" dirty="0" smtClean="0">
                <a:solidFill>
                  <a:srgbClr val="FF0000"/>
                </a:solidFill>
                <a:latin typeface="Traditional Arabic" pitchFamily="18" charset="-78"/>
                <a:cs typeface="Traditional Arabic" pitchFamily="18" charset="-78"/>
              </a:rPr>
              <a:t>ردّ (أعاد):</a:t>
            </a:r>
            <a:endParaRPr lang="ar-SA" sz="4000" dirty="0">
              <a:solidFill>
                <a:srgbClr val="FF0000"/>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ssolv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ssolv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dissolv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dissolve">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الفاعل</a:t>
            </a:r>
            <a:endParaRPr lang="ar-SA" dirty="0"/>
          </a:p>
        </p:txBody>
      </p:sp>
      <p:sp>
        <p:nvSpPr>
          <p:cNvPr id="3" name="عنوان فرعي 2"/>
          <p:cNvSpPr>
            <a:spLocks noGrp="1"/>
          </p:cNvSpPr>
          <p:nvPr>
            <p:ph type="subTitle" idx="1"/>
          </p:nvPr>
        </p:nvSpPr>
        <p:spPr/>
        <p:txBody>
          <a:bodyPr/>
          <a:lstStyle/>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عنصر نائب للمحتوى 3"/>
          <p:cNvGraphicFramePr>
            <a:graphicFrameLocks/>
          </p:cNvGraphicFramePr>
          <p:nvPr/>
        </p:nvGraphicFramePr>
        <p:xfrm>
          <a:off x="0" y="-10"/>
          <a:ext cx="9144000" cy="6858009"/>
        </p:xfrm>
        <a:graphic>
          <a:graphicData uri="http://schemas.openxmlformats.org/drawingml/2006/table">
            <a:tbl>
              <a:tblPr rtl="1" firstRow="1" bandRow="1">
                <a:tableStyleId>{5C22544A-7EE6-4342-B048-85BDC9FD1C3A}</a:tableStyleId>
              </a:tblPr>
              <a:tblGrid>
                <a:gridCol w="614679"/>
                <a:gridCol w="5468489"/>
                <a:gridCol w="3060832"/>
              </a:tblGrid>
              <a:tr h="762001">
                <a:tc>
                  <a:txBody>
                    <a:bodyPr/>
                    <a:lstStyle/>
                    <a:p>
                      <a:pPr rtl="1"/>
                      <a:endParaRPr lang="ar-SA" sz="3200" kern="1200" dirty="0" smtClean="0">
                        <a:solidFill>
                          <a:schemeClr val="dk1"/>
                        </a:solidFill>
                        <a:latin typeface="Traditional Arabic" pitchFamily="18" charset="-78"/>
                        <a:ea typeface="+mn-ea"/>
                        <a:cs typeface="Traditional Arabic" pitchFamily="18" charset="-78"/>
                      </a:endParaRPr>
                    </a:p>
                  </a:txBody>
                  <a:tcPr/>
                </a:tc>
                <a:tc>
                  <a:txBody>
                    <a:bodyPr/>
                    <a:lstStyle/>
                    <a:p>
                      <a:pPr rtl="1"/>
                      <a:r>
                        <a:rPr lang="ar-SA" sz="3200" kern="1200" dirty="0" smtClean="0">
                          <a:solidFill>
                            <a:schemeClr val="dk1"/>
                          </a:solidFill>
                          <a:latin typeface="Traditional Arabic" pitchFamily="18" charset="-78"/>
                          <a:ea typeface="+mn-ea"/>
                          <a:cs typeface="Traditional Arabic" pitchFamily="18" charset="-78"/>
                        </a:rPr>
                        <a:t>الجملة</a:t>
                      </a:r>
                    </a:p>
                  </a:txBody>
                  <a:tcPr/>
                </a:tc>
                <a:tc>
                  <a:txBody>
                    <a:bodyPr/>
                    <a:lstStyle/>
                    <a:p>
                      <a:pPr rtl="1"/>
                      <a:r>
                        <a:rPr lang="ar-SA" sz="3200" kern="1200" dirty="0" smtClean="0">
                          <a:solidFill>
                            <a:schemeClr val="dk1"/>
                          </a:solidFill>
                          <a:latin typeface="Traditional Arabic" pitchFamily="18" charset="-78"/>
                          <a:ea typeface="+mn-ea"/>
                          <a:cs typeface="Traditional Arabic" pitchFamily="18" charset="-78"/>
                        </a:rPr>
                        <a:t>الاستنتاج</a:t>
                      </a:r>
                    </a:p>
                  </a:txBody>
                  <a:tcPr/>
                </a:tc>
              </a:tr>
              <a:tr h="762001">
                <a:tc rowSpan="3">
                  <a:txBody>
                    <a:bodyPr/>
                    <a:lstStyle/>
                    <a:p>
                      <a:pPr rtl="1"/>
                      <a:r>
                        <a:rPr lang="ar-SA" dirty="0" smtClean="0"/>
                        <a:t>أ</a:t>
                      </a:r>
                      <a:endParaRPr lang="ar-SA" dirty="0"/>
                    </a:p>
                  </a:txBody>
                  <a:tcPr/>
                </a:tc>
                <a:tc>
                  <a:txBody>
                    <a:bodyPr/>
                    <a:lstStyle/>
                    <a:p>
                      <a:pPr rtl="1"/>
                      <a:r>
                        <a:rPr lang="ar-SA" sz="3200" dirty="0" smtClean="0">
                          <a:latin typeface="Traditional Arabic" pitchFamily="18" charset="-78"/>
                          <a:cs typeface="Traditional Arabic" pitchFamily="18" charset="-78"/>
                        </a:rPr>
                        <a:t>قال تعالى: (فتبارك اللهُ أحسن الخالقين</a:t>
                      </a:r>
                      <a:r>
                        <a:rPr lang="ar-SA" sz="3200" baseline="0" dirty="0" smtClean="0">
                          <a:latin typeface="Traditional Arabic" pitchFamily="18" charset="-78"/>
                          <a:cs typeface="Traditional Arabic" pitchFamily="18" charset="-78"/>
                        </a:rPr>
                        <a:t>)</a:t>
                      </a:r>
                      <a:endParaRPr lang="ar-SA" sz="3200" dirty="0">
                        <a:latin typeface="Traditional Arabic" pitchFamily="18" charset="-78"/>
                        <a:cs typeface="Traditional Arabic" pitchFamily="18" charset="-78"/>
                      </a:endParaRPr>
                    </a:p>
                  </a:txBody>
                  <a:tcPr/>
                </a:tc>
                <a:tc rowSpan="3">
                  <a:txBody>
                    <a:bodyPr/>
                    <a:lstStyle/>
                    <a:p>
                      <a:pPr rtl="1"/>
                      <a:endParaRPr lang="ar-SA" dirty="0"/>
                    </a:p>
                  </a:txBody>
                  <a:tcPr/>
                </a:tc>
              </a:tr>
              <a:tr h="762001">
                <a:tc vMerge="1">
                  <a:txBody>
                    <a:bodyPr/>
                    <a:lstStyle/>
                    <a:p>
                      <a:pPr rtl="1"/>
                      <a:endParaRPr lang="ar-SA" dirty="0"/>
                    </a:p>
                  </a:txBody>
                  <a:tcPr/>
                </a:tc>
                <a:tc>
                  <a:txBody>
                    <a:bodyPr/>
                    <a:lstStyle/>
                    <a:p>
                      <a:pPr rtl="1"/>
                      <a:r>
                        <a:rPr lang="ar-SA" sz="3200" dirty="0" smtClean="0">
                          <a:latin typeface="Traditional Arabic" pitchFamily="18" charset="-78"/>
                          <a:cs typeface="Traditional Arabic" pitchFamily="18" charset="-78"/>
                        </a:rPr>
                        <a:t>يخشع المؤمنون في صلاتهم.</a:t>
                      </a:r>
                      <a:endParaRPr lang="ar-SA" sz="3200" dirty="0">
                        <a:latin typeface="Traditional Arabic" pitchFamily="18" charset="-78"/>
                        <a:cs typeface="Traditional Arabic" pitchFamily="18" charset="-78"/>
                      </a:endParaRPr>
                    </a:p>
                  </a:txBody>
                  <a:tcPr/>
                </a:tc>
                <a:tc vMerge="1">
                  <a:txBody>
                    <a:bodyPr/>
                    <a:lstStyle/>
                    <a:p>
                      <a:pPr rtl="1"/>
                      <a:endParaRPr lang="ar-SA"/>
                    </a:p>
                  </a:txBody>
                  <a:tcPr/>
                </a:tc>
              </a:tr>
              <a:tr h="762001">
                <a:tc vMerge="1">
                  <a:txBody>
                    <a:bodyPr/>
                    <a:lstStyle/>
                    <a:p>
                      <a:pPr rtl="1"/>
                      <a:endParaRPr lang="ar-SA" dirty="0"/>
                    </a:p>
                  </a:txBody>
                  <a:tcPr/>
                </a:tc>
                <a:tc>
                  <a:txBody>
                    <a:bodyPr/>
                    <a:lstStyle/>
                    <a:p>
                      <a:pPr rtl="1"/>
                      <a:r>
                        <a:rPr lang="ar-SA" sz="3200" dirty="0" smtClean="0">
                          <a:latin typeface="Traditional Arabic" pitchFamily="18" charset="-78"/>
                          <a:cs typeface="Traditional Arabic" pitchFamily="18" charset="-78"/>
                        </a:rPr>
                        <a:t>تمحو الصلواتُ الخطايا.</a:t>
                      </a:r>
                      <a:endParaRPr lang="ar-SA" sz="3200" dirty="0">
                        <a:latin typeface="Traditional Arabic" pitchFamily="18" charset="-78"/>
                        <a:cs typeface="Traditional Arabic" pitchFamily="18" charset="-78"/>
                      </a:endParaRPr>
                    </a:p>
                  </a:txBody>
                  <a:tcPr/>
                </a:tc>
                <a:tc vMerge="1">
                  <a:txBody>
                    <a:bodyPr/>
                    <a:lstStyle/>
                    <a:p>
                      <a:pPr rtl="1"/>
                      <a:endParaRPr lang="ar-SA"/>
                    </a:p>
                  </a:txBody>
                  <a:tcPr/>
                </a:tc>
              </a:tr>
              <a:tr h="762001">
                <a:tc rowSpan="3">
                  <a:txBody>
                    <a:bodyPr/>
                    <a:lstStyle/>
                    <a:p>
                      <a:pPr rtl="1"/>
                      <a:r>
                        <a:rPr lang="ar-SA" dirty="0" smtClean="0"/>
                        <a:t>ب</a:t>
                      </a:r>
                      <a:endParaRPr lang="ar-SA" dirty="0"/>
                    </a:p>
                  </a:txBody>
                  <a:tcPr/>
                </a:tc>
                <a:tc>
                  <a:txBody>
                    <a:bodyPr/>
                    <a:lstStyle/>
                    <a:p>
                      <a:pPr rtl="1"/>
                      <a:r>
                        <a:rPr lang="ar-SA" sz="3200" dirty="0" smtClean="0">
                          <a:latin typeface="Traditional Arabic" pitchFamily="18" charset="-78"/>
                          <a:cs typeface="Traditional Arabic" pitchFamily="18" charset="-78"/>
                        </a:rPr>
                        <a:t>يسرّني أن تحافظوا على الصّلاة.</a:t>
                      </a:r>
                      <a:endParaRPr lang="ar-SA" sz="3200" dirty="0">
                        <a:latin typeface="Traditional Arabic" pitchFamily="18" charset="-78"/>
                        <a:cs typeface="Traditional Arabic" pitchFamily="18" charset="-78"/>
                      </a:endParaRPr>
                    </a:p>
                  </a:txBody>
                  <a:tcPr/>
                </a:tc>
                <a:tc rowSpan="3">
                  <a:txBody>
                    <a:bodyPr/>
                    <a:lstStyle/>
                    <a:p>
                      <a:pPr rtl="1"/>
                      <a:endParaRPr lang="ar-SA" dirty="0"/>
                    </a:p>
                  </a:txBody>
                  <a:tcPr/>
                </a:tc>
              </a:tr>
              <a:tr h="762001">
                <a:tc vMerge="1">
                  <a:txBody>
                    <a:bodyPr/>
                    <a:lstStyle/>
                    <a:p>
                      <a:pPr rtl="1"/>
                      <a:endParaRPr lang="ar-SA"/>
                    </a:p>
                  </a:txBody>
                  <a:tcPr/>
                </a:tc>
                <a:tc>
                  <a:txBody>
                    <a:bodyPr/>
                    <a:lstStyle/>
                    <a:p>
                      <a:pPr rtl="1"/>
                      <a:r>
                        <a:rPr lang="ar-SA" sz="3200" dirty="0" smtClean="0">
                          <a:latin typeface="Traditional Arabic" pitchFamily="18" charset="-78"/>
                          <a:cs typeface="Traditional Arabic" pitchFamily="18" charset="-78"/>
                        </a:rPr>
                        <a:t>بلغني أنك مريض.</a:t>
                      </a:r>
                      <a:endParaRPr lang="ar-SA" sz="3200" dirty="0">
                        <a:latin typeface="Traditional Arabic" pitchFamily="18" charset="-78"/>
                        <a:cs typeface="Traditional Arabic" pitchFamily="18" charset="-78"/>
                      </a:endParaRPr>
                    </a:p>
                  </a:txBody>
                  <a:tcPr/>
                </a:tc>
                <a:tc vMerge="1">
                  <a:txBody>
                    <a:bodyPr/>
                    <a:lstStyle/>
                    <a:p>
                      <a:pPr rtl="1"/>
                      <a:endParaRPr lang="ar-SA"/>
                    </a:p>
                  </a:txBody>
                  <a:tcPr/>
                </a:tc>
              </a:tr>
              <a:tr h="762001">
                <a:tc vMerge="1">
                  <a:txBody>
                    <a:bodyPr/>
                    <a:lstStyle/>
                    <a:p>
                      <a:pPr rtl="1"/>
                      <a:endParaRPr lang="ar-SA"/>
                    </a:p>
                  </a:txBody>
                  <a:tcPr/>
                </a:tc>
                <a:tc>
                  <a:txBody>
                    <a:bodyPr/>
                    <a:lstStyle/>
                    <a:p>
                      <a:pPr rtl="1"/>
                      <a:r>
                        <a:rPr lang="ar-SA" sz="3200" dirty="0" smtClean="0">
                          <a:latin typeface="Traditional Arabic" pitchFamily="18" charset="-78"/>
                          <a:cs typeface="Traditional Arabic" pitchFamily="18" charset="-78"/>
                        </a:rPr>
                        <a:t>سرّني</a:t>
                      </a:r>
                      <a:r>
                        <a:rPr lang="ar-SA" sz="3200" baseline="0" dirty="0" smtClean="0">
                          <a:latin typeface="Traditional Arabic" pitchFamily="18" charset="-78"/>
                          <a:cs typeface="Traditional Arabic" pitchFamily="18" charset="-78"/>
                        </a:rPr>
                        <a:t> ما فعلت.</a:t>
                      </a:r>
                      <a:endParaRPr lang="ar-SA" sz="3200" dirty="0">
                        <a:latin typeface="Traditional Arabic" pitchFamily="18" charset="-78"/>
                        <a:cs typeface="Traditional Arabic" pitchFamily="18" charset="-78"/>
                      </a:endParaRPr>
                    </a:p>
                  </a:txBody>
                  <a:tcPr/>
                </a:tc>
                <a:tc vMerge="1">
                  <a:txBody>
                    <a:bodyPr/>
                    <a:lstStyle/>
                    <a:p>
                      <a:pPr rtl="1"/>
                      <a:endParaRPr lang="ar-SA"/>
                    </a:p>
                  </a:txBody>
                  <a:tcPr/>
                </a:tc>
              </a:tr>
              <a:tr h="762001">
                <a:tc rowSpan="2">
                  <a:txBody>
                    <a:bodyPr/>
                    <a:lstStyle/>
                    <a:p>
                      <a:pPr rtl="1"/>
                      <a:r>
                        <a:rPr lang="ar-SA" dirty="0" smtClean="0"/>
                        <a:t>ج</a:t>
                      </a:r>
                      <a:endParaRPr lang="ar-SA" dirty="0"/>
                    </a:p>
                  </a:txBody>
                  <a:tcPr/>
                </a:tc>
                <a:tc>
                  <a:txBody>
                    <a:bodyPr/>
                    <a:lstStyle/>
                    <a:p>
                      <a:pPr rtl="1"/>
                      <a:r>
                        <a:rPr lang="ar-SA" sz="3200" dirty="0" smtClean="0">
                          <a:latin typeface="Traditional Arabic" pitchFamily="18" charset="-78"/>
                          <a:cs typeface="Traditional Arabic" pitchFamily="18" charset="-78"/>
                        </a:rPr>
                        <a:t>أقبل</a:t>
                      </a:r>
                      <a:r>
                        <a:rPr lang="ar-SA" sz="3200" baseline="0" dirty="0" smtClean="0">
                          <a:latin typeface="Traditional Arabic" pitchFamily="18" charset="-78"/>
                          <a:cs typeface="Traditional Arabic" pitchFamily="18" charset="-78"/>
                        </a:rPr>
                        <a:t> الرّبيع فبدت الأشجار يانعة أوراقها.</a:t>
                      </a:r>
                      <a:endParaRPr lang="ar-SA" sz="3200" dirty="0">
                        <a:latin typeface="Traditional Arabic" pitchFamily="18" charset="-78"/>
                        <a:cs typeface="Traditional Arabic" pitchFamily="18" charset="-78"/>
                      </a:endParaRPr>
                    </a:p>
                  </a:txBody>
                  <a:tcPr/>
                </a:tc>
                <a:tc rowSpan="2">
                  <a:txBody>
                    <a:bodyPr/>
                    <a:lstStyle/>
                    <a:p>
                      <a:pPr rtl="1"/>
                      <a:endParaRPr lang="ar-SA"/>
                    </a:p>
                  </a:txBody>
                  <a:tcPr/>
                </a:tc>
              </a:tr>
              <a:tr h="762001">
                <a:tc vMerge="1">
                  <a:txBody>
                    <a:bodyPr/>
                    <a:lstStyle/>
                    <a:p>
                      <a:pPr rtl="1"/>
                      <a:endParaRPr lang="ar-SA"/>
                    </a:p>
                  </a:txBody>
                  <a:tcPr/>
                </a:tc>
                <a:tc>
                  <a:txBody>
                    <a:bodyPr/>
                    <a:lstStyle/>
                    <a:p>
                      <a:pPr rtl="1"/>
                      <a:r>
                        <a:rPr lang="ar-SA" sz="3200" dirty="0" smtClean="0">
                          <a:latin typeface="Traditional Arabic" pitchFamily="18" charset="-78"/>
                          <a:cs typeface="Traditional Arabic" pitchFamily="18" charset="-78"/>
                        </a:rPr>
                        <a:t>كثيرًا ثمرها</a:t>
                      </a:r>
                      <a:endParaRPr lang="ar-SA" sz="3200" dirty="0">
                        <a:latin typeface="Traditional Arabic" pitchFamily="18" charset="-78"/>
                        <a:cs typeface="Traditional Arabic" pitchFamily="18" charset="-78"/>
                      </a:endParaRPr>
                    </a:p>
                  </a:txBody>
                  <a:tcPr/>
                </a:tc>
                <a:tc vMerge="1">
                  <a:txBody>
                    <a:bodyPr/>
                    <a:lstStyle/>
                    <a:p>
                      <a:pPr rtl="1"/>
                      <a:endParaRPr lang="ar-SA"/>
                    </a:p>
                  </a:txBody>
                  <a:tcPr/>
                </a:tc>
              </a:tr>
            </a:tbl>
          </a:graphicData>
        </a:graphic>
      </p:graphicFrame>
      <p:sp>
        <p:nvSpPr>
          <p:cNvPr id="3" name="مربع نص 2"/>
          <p:cNvSpPr txBox="1"/>
          <p:nvPr/>
        </p:nvSpPr>
        <p:spPr>
          <a:xfrm>
            <a:off x="214282" y="714356"/>
            <a:ext cx="2643206" cy="1077218"/>
          </a:xfrm>
          <a:prstGeom prst="rect">
            <a:avLst/>
          </a:prstGeom>
          <a:noFill/>
        </p:spPr>
        <p:txBody>
          <a:bodyPr wrap="square" rtlCol="1">
            <a:spAutoFit/>
          </a:bodyPr>
          <a:lstStyle/>
          <a:p>
            <a:r>
              <a:rPr lang="ar-SA" sz="3200" dirty="0" smtClean="0">
                <a:solidFill>
                  <a:srgbClr val="FF0000"/>
                </a:solidFill>
                <a:latin typeface="Traditional Arabic" pitchFamily="18" charset="-78"/>
                <a:cs typeface="Traditional Arabic" pitchFamily="18" charset="-78"/>
              </a:rPr>
              <a:t>اسم صريح وقع بعد فعل تام.</a:t>
            </a:r>
            <a:endParaRPr lang="ar-SA" sz="3200" dirty="0">
              <a:solidFill>
                <a:srgbClr val="FF0000"/>
              </a:solidFill>
              <a:latin typeface="Traditional Arabic" pitchFamily="18" charset="-78"/>
              <a:cs typeface="Traditional Arabic" pitchFamily="18" charset="-78"/>
            </a:endParaRPr>
          </a:p>
        </p:txBody>
      </p:sp>
      <p:sp>
        <p:nvSpPr>
          <p:cNvPr id="4" name="مربع نص 3"/>
          <p:cNvSpPr txBox="1"/>
          <p:nvPr/>
        </p:nvSpPr>
        <p:spPr>
          <a:xfrm>
            <a:off x="71438" y="3566228"/>
            <a:ext cx="2857488" cy="1077218"/>
          </a:xfrm>
          <a:prstGeom prst="rect">
            <a:avLst/>
          </a:prstGeom>
          <a:noFill/>
        </p:spPr>
        <p:txBody>
          <a:bodyPr wrap="square" rtlCol="1">
            <a:spAutoFit/>
          </a:bodyPr>
          <a:lstStyle/>
          <a:p>
            <a:r>
              <a:rPr lang="ar-SA" sz="3200" dirty="0" smtClean="0">
                <a:solidFill>
                  <a:srgbClr val="FF0000"/>
                </a:solidFill>
                <a:latin typeface="Traditional Arabic" pitchFamily="18" charset="-78"/>
                <a:cs typeface="Traditional Arabic" pitchFamily="18" charset="-78"/>
              </a:rPr>
              <a:t>مصدر مؤول بالصريح وقع بعد فعل تام.</a:t>
            </a:r>
            <a:endParaRPr lang="ar-SA" sz="3200" dirty="0">
              <a:solidFill>
                <a:srgbClr val="FF0000"/>
              </a:solidFill>
              <a:latin typeface="Traditional Arabic" pitchFamily="18" charset="-78"/>
              <a:cs typeface="Traditional Arabic" pitchFamily="18" charset="-78"/>
            </a:endParaRPr>
          </a:p>
        </p:txBody>
      </p:sp>
      <p:sp>
        <p:nvSpPr>
          <p:cNvPr id="5" name="مربع نص 4"/>
          <p:cNvSpPr txBox="1"/>
          <p:nvPr/>
        </p:nvSpPr>
        <p:spPr>
          <a:xfrm>
            <a:off x="0" y="5637930"/>
            <a:ext cx="2928926" cy="1077218"/>
          </a:xfrm>
          <a:prstGeom prst="rect">
            <a:avLst/>
          </a:prstGeom>
          <a:noFill/>
        </p:spPr>
        <p:txBody>
          <a:bodyPr wrap="square" rtlCol="1">
            <a:spAutoFit/>
          </a:bodyPr>
          <a:lstStyle/>
          <a:p>
            <a:r>
              <a:rPr lang="ar-SA" sz="3200" dirty="0" smtClean="0">
                <a:solidFill>
                  <a:srgbClr val="FF0000"/>
                </a:solidFill>
                <a:latin typeface="Traditional Arabic" pitchFamily="18" charset="-78"/>
                <a:cs typeface="Traditional Arabic" pitchFamily="18" charset="-78"/>
              </a:rPr>
              <a:t>اسم صريح وقع بعد فعل تام، أو شبهه.</a:t>
            </a:r>
            <a:endParaRPr lang="ar-SA" sz="3200" dirty="0">
              <a:solidFill>
                <a:srgbClr val="FF0000"/>
              </a:solidFill>
              <a:latin typeface="Traditional Arabic" pitchFamily="18" charset="-78"/>
              <a:cs typeface="Traditional Arabic" pitchFamily="18" charset="-78"/>
            </a:endParaRPr>
          </a:p>
        </p:txBody>
      </p:sp>
      <p:cxnSp>
        <p:nvCxnSpPr>
          <p:cNvPr id="7" name="رابط مستقيم 6"/>
          <p:cNvCxnSpPr/>
          <p:nvPr/>
        </p:nvCxnSpPr>
        <p:spPr>
          <a:xfrm rot="10800000">
            <a:off x="6215074" y="1214422"/>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rot="10800000">
            <a:off x="7072330" y="2000240"/>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rot="10800000">
            <a:off x="7000892" y="2714620"/>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6715140" y="3500438"/>
            <a:ext cx="100013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رابط مستقيم 14"/>
          <p:cNvCxnSpPr/>
          <p:nvPr/>
        </p:nvCxnSpPr>
        <p:spPr>
          <a:xfrm>
            <a:off x="6715140" y="4286256"/>
            <a:ext cx="10715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6929454" y="5000636"/>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4357686" y="5786454"/>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رابط مستقيم 20"/>
          <p:cNvCxnSpPr/>
          <p:nvPr/>
        </p:nvCxnSpPr>
        <p:spPr>
          <a:xfrm>
            <a:off x="7358082" y="6572272"/>
            <a:ext cx="500066"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to="" calcmode="lin" valueType="num">
                                      <p:cBhvr>
                                        <p:cTn id="13" dur="1" fill="hold"/>
                                        <p:tgtEl>
                                          <p:spTgt spid="9"/>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 to="" calcmode="lin" valueType="num">
                                      <p:cBhvr>
                                        <p:cTn id="18" dur="1" fill="hold"/>
                                        <p:tgtEl>
                                          <p:spTgt spid="11"/>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to="" calcmode="lin" valueType="num">
                                      <p:cBhvr>
                                        <p:cTn id="23" dur="1" fill="hold"/>
                                        <p:tgtEl>
                                          <p:spTgt spid="3"/>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dissolv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anim to="" calcmode="lin" valueType="num">
                                      <p:cBhvr>
                                        <p:cTn id="44" dur="1" fill="hold"/>
                                        <p:tgtEl>
                                          <p:spTgt spid="4"/>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dissolve">
                                      <p:cBhvr>
                                        <p:cTn id="55" dur="500"/>
                                        <p:tgtEl>
                                          <p:spTgt spid="21"/>
                                        </p:tgtEl>
                                      </p:cBhvr>
                                    </p:animEffect>
                                  </p:childTnLst>
                                </p:cTn>
                              </p:par>
                            </p:childTnLst>
                          </p:cTn>
                        </p:par>
                      </p:childTnLst>
                    </p:cTn>
                  </p:par>
                  <p:par>
                    <p:cTn id="56" fill="hold">
                      <p:stCondLst>
                        <p:cond delay="indefinite"/>
                      </p:stCondLst>
                      <p:childTnLst>
                        <p:par>
                          <p:cTn id="57" fill="hold">
                            <p:stCondLst>
                              <p:cond delay="0"/>
                            </p:stCondLst>
                            <p:childTnLst>
                              <p:par>
                                <p:cTn id="58" presetID="24" presetClass="entr" presetSubtype="0" fill="hold" grpId="0" nodeType="clickEffect">
                                  <p:stCondLst>
                                    <p:cond delay="0"/>
                                  </p:stCondLst>
                                  <p:childTnLst>
                                    <p:set>
                                      <p:cBhvr>
                                        <p:cTn id="59" dur="1" fill="hold">
                                          <p:stCondLst>
                                            <p:cond delay="0"/>
                                          </p:stCondLst>
                                        </p:cTn>
                                        <p:tgtEl>
                                          <p:spTgt spid="5"/>
                                        </p:tgtEl>
                                        <p:attrNameLst>
                                          <p:attrName>style.visibility</p:attrName>
                                        </p:attrNameLst>
                                      </p:cBhvr>
                                      <p:to>
                                        <p:strVal val="visible"/>
                                      </p:to>
                                    </p:set>
                                    <p:anim to="" calcmode="lin" valueType="num">
                                      <p:cBhvr>
                                        <p:cTn id="60"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sz="3200" dirty="0">
              <a:latin typeface="Traditional Arabic" pitchFamily="18" charset="-78"/>
              <a:cs typeface="Traditional Arabic" pitchFamily="18" charset="-78"/>
            </a:endParaRPr>
          </a:p>
        </p:txBody>
      </p:sp>
      <p:graphicFrame>
        <p:nvGraphicFramePr>
          <p:cNvPr id="4" name="عنصر نائب للمحتوى 3"/>
          <p:cNvGraphicFramePr>
            <a:graphicFrameLocks noGrp="1"/>
          </p:cNvGraphicFramePr>
          <p:nvPr>
            <p:ph sz="quarter" idx="1"/>
          </p:nvPr>
        </p:nvGraphicFramePr>
        <p:xfrm>
          <a:off x="0" y="-13"/>
          <a:ext cx="9144000" cy="6858012"/>
        </p:xfrm>
        <a:graphic>
          <a:graphicData uri="http://schemas.openxmlformats.org/drawingml/2006/table">
            <a:tbl>
              <a:tblPr rtl="1" firstRow="1" bandRow="1">
                <a:tableStyleId>{5C22544A-7EE6-4342-B048-85BDC9FD1C3A}</a:tableStyleId>
              </a:tblPr>
              <a:tblGrid>
                <a:gridCol w="615977"/>
                <a:gridCol w="5480023"/>
                <a:gridCol w="3048000"/>
              </a:tblGrid>
              <a:tr h="1143002">
                <a:tc>
                  <a:txBody>
                    <a:bodyPr/>
                    <a:lstStyle/>
                    <a:p>
                      <a:pPr rtl="1"/>
                      <a:endParaRPr lang="ar-SA" sz="3200" kern="1200" dirty="0" smtClean="0">
                        <a:solidFill>
                          <a:schemeClr val="dk1"/>
                        </a:solidFill>
                        <a:latin typeface="Traditional Arabic" pitchFamily="18" charset="-78"/>
                        <a:ea typeface="+mn-ea"/>
                        <a:cs typeface="Traditional Arabic" pitchFamily="18" charset="-78"/>
                      </a:endParaRPr>
                    </a:p>
                  </a:txBody>
                  <a:tcPr/>
                </a:tc>
                <a:tc>
                  <a:txBody>
                    <a:bodyPr/>
                    <a:lstStyle/>
                    <a:p>
                      <a:pPr rtl="1"/>
                      <a:r>
                        <a:rPr lang="ar-SA" sz="3200" kern="1200" dirty="0" smtClean="0">
                          <a:solidFill>
                            <a:schemeClr val="dk1"/>
                          </a:solidFill>
                          <a:latin typeface="Traditional Arabic" pitchFamily="18" charset="-78"/>
                          <a:ea typeface="+mn-ea"/>
                          <a:cs typeface="Traditional Arabic" pitchFamily="18" charset="-78"/>
                        </a:rPr>
                        <a:t>الجملة</a:t>
                      </a:r>
                    </a:p>
                  </a:txBody>
                  <a:tcPr/>
                </a:tc>
                <a:tc>
                  <a:txBody>
                    <a:bodyPr/>
                    <a:lstStyle/>
                    <a:p>
                      <a:pPr rtl="1"/>
                      <a:r>
                        <a:rPr lang="ar-SA" sz="3200" kern="1200" dirty="0" smtClean="0">
                          <a:solidFill>
                            <a:schemeClr val="dk1"/>
                          </a:solidFill>
                          <a:latin typeface="Traditional Arabic" pitchFamily="18" charset="-78"/>
                          <a:ea typeface="+mn-ea"/>
                          <a:cs typeface="Traditional Arabic" pitchFamily="18" charset="-78"/>
                        </a:rPr>
                        <a:t>الاستنتاج</a:t>
                      </a:r>
                    </a:p>
                  </a:txBody>
                  <a:tcPr/>
                </a:tc>
              </a:tr>
              <a:tr h="1143002">
                <a:tc rowSpan="3">
                  <a:txBody>
                    <a:bodyPr/>
                    <a:lstStyle/>
                    <a:p>
                      <a:pPr rtl="1"/>
                      <a:r>
                        <a:rPr lang="ar-SA" dirty="0" smtClean="0"/>
                        <a:t>د</a:t>
                      </a:r>
                      <a:endParaRPr lang="ar-SA" dirty="0"/>
                    </a:p>
                  </a:txBody>
                  <a:tcPr/>
                </a:tc>
                <a:tc>
                  <a:txBody>
                    <a:bodyPr/>
                    <a:lstStyle/>
                    <a:p>
                      <a:pPr rtl="1"/>
                      <a:r>
                        <a:rPr lang="ar-SA" sz="3200" dirty="0" smtClean="0">
                          <a:latin typeface="Traditional Arabic" pitchFamily="18" charset="-78"/>
                          <a:cs typeface="Traditional Arabic" pitchFamily="18" charset="-78"/>
                        </a:rPr>
                        <a:t>قال</a:t>
                      </a:r>
                      <a:r>
                        <a:rPr lang="ar-SA" sz="3200" baseline="0" dirty="0" smtClean="0">
                          <a:latin typeface="Traditional Arabic" pitchFamily="18" charset="-78"/>
                          <a:cs typeface="Traditional Arabic" pitchFamily="18" charset="-78"/>
                        </a:rPr>
                        <a:t> تعالى: (ما جاءنا من بشير ولا نذير).</a:t>
                      </a:r>
                      <a:endParaRPr lang="ar-SA" sz="3200" dirty="0">
                        <a:latin typeface="Traditional Arabic" pitchFamily="18" charset="-78"/>
                        <a:cs typeface="Traditional Arabic" pitchFamily="18" charset="-78"/>
                      </a:endParaRPr>
                    </a:p>
                  </a:txBody>
                  <a:tcPr/>
                </a:tc>
                <a:tc rowSpan="3">
                  <a:txBody>
                    <a:bodyPr/>
                    <a:lstStyle/>
                    <a:p>
                      <a:pPr rtl="1"/>
                      <a:endParaRPr lang="ar-SA" dirty="0"/>
                    </a:p>
                  </a:txBody>
                  <a:tcPr/>
                </a:tc>
              </a:tr>
              <a:tr h="1143002">
                <a:tc vMerge="1">
                  <a:txBody>
                    <a:bodyPr/>
                    <a:lstStyle/>
                    <a:p>
                      <a:pPr rtl="1"/>
                      <a:endParaRPr lang="ar-SA"/>
                    </a:p>
                  </a:txBody>
                  <a:tcPr/>
                </a:tc>
                <a:tc>
                  <a:txBody>
                    <a:bodyPr/>
                    <a:lstStyle/>
                    <a:p>
                      <a:pPr rtl="1"/>
                      <a:r>
                        <a:rPr lang="ar-SA" sz="3200" dirty="0" smtClean="0">
                          <a:latin typeface="Traditional Arabic" pitchFamily="18" charset="-78"/>
                          <a:cs typeface="Traditional Arabic" pitchFamily="18" charset="-78"/>
                        </a:rPr>
                        <a:t>ما تخلّف من طالبٍ عن المحاضرة.</a:t>
                      </a:r>
                      <a:endParaRPr lang="ar-SA" sz="3200" dirty="0">
                        <a:latin typeface="Traditional Arabic" pitchFamily="18" charset="-78"/>
                        <a:cs typeface="Traditional Arabic" pitchFamily="18" charset="-78"/>
                      </a:endParaRPr>
                    </a:p>
                  </a:txBody>
                  <a:tcPr/>
                </a:tc>
                <a:tc vMerge="1">
                  <a:txBody>
                    <a:bodyPr/>
                    <a:lstStyle/>
                    <a:p>
                      <a:pPr rtl="1"/>
                      <a:endParaRPr lang="ar-SA"/>
                    </a:p>
                  </a:txBody>
                  <a:tcPr/>
                </a:tc>
              </a:tr>
              <a:tr h="1143002">
                <a:tc vMerge="1">
                  <a:txBody>
                    <a:bodyPr/>
                    <a:lstStyle/>
                    <a:p>
                      <a:pPr rtl="1"/>
                      <a:endParaRPr lang="ar-SA"/>
                    </a:p>
                  </a:txBody>
                  <a:tcPr/>
                </a:tc>
                <a:tc>
                  <a:txBody>
                    <a:bodyPr/>
                    <a:lstStyle/>
                    <a:p>
                      <a:pPr rtl="1"/>
                      <a:r>
                        <a:rPr lang="ar-SA" sz="3200" dirty="0" smtClean="0">
                          <a:latin typeface="Traditional Arabic" pitchFamily="18" charset="-78"/>
                          <a:cs typeface="Traditional Arabic" pitchFamily="18" charset="-78"/>
                        </a:rPr>
                        <a:t>قال تعالى: (وكفى بالله وليًّا وكفى</a:t>
                      </a:r>
                      <a:r>
                        <a:rPr lang="ar-SA" sz="3200" baseline="0" dirty="0" smtClean="0">
                          <a:latin typeface="Traditional Arabic" pitchFamily="18" charset="-78"/>
                          <a:cs typeface="Traditional Arabic" pitchFamily="18" charset="-78"/>
                        </a:rPr>
                        <a:t> بالله نصيرًا)</a:t>
                      </a:r>
                      <a:r>
                        <a:rPr lang="ar-SA" sz="3200" dirty="0" smtClean="0">
                          <a:latin typeface="Traditional Arabic" pitchFamily="18" charset="-78"/>
                          <a:cs typeface="Traditional Arabic" pitchFamily="18" charset="-78"/>
                        </a:rPr>
                        <a:t>.</a:t>
                      </a:r>
                      <a:endParaRPr lang="ar-SA" sz="3200" dirty="0">
                        <a:latin typeface="Traditional Arabic" pitchFamily="18" charset="-78"/>
                        <a:cs typeface="Traditional Arabic" pitchFamily="18" charset="-78"/>
                      </a:endParaRPr>
                    </a:p>
                  </a:txBody>
                  <a:tcPr/>
                </a:tc>
                <a:tc vMerge="1">
                  <a:txBody>
                    <a:bodyPr/>
                    <a:lstStyle/>
                    <a:p>
                      <a:pPr rtl="1"/>
                      <a:endParaRPr lang="ar-SA"/>
                    </a:p>
                  </a:txBody>
                  <a:tcPr/>
                </a:tc>
              </a:tr>
              <a:tr h="1143002">
                <a:tc rowSpan="2">
                  <a:txBody>
                    <a:bodyPr/>
                    <a:lstStyle/>
                    <a:p>
                      <a:pPr rtl="1"/>
                      <a:r>
                        <a:rPr lang="ar-SA" dirty="0" smtClean="0"/>
                        <a:t>هـ</a:t>
                      </a:r>
                      <a:endParaRPr lang="ar-SA" dirty="0"/>
                    </a:p>
                  </a:txBody>
                  <a:tcPr/>
                </a:tc>
                <a:tc>
                  <a:txBody>
                    <a:bodyPr/>
                    <a:lstStyle/>
                    <a:p>
                      <a:pPr rtl="1"/>
                      <a:r>
                        <a:rPr lang="ar-SA" sz="3200" dirty="0" smtClean="0">
                          <a:latin typeface="Traditional Arabic" pitchFamily="18" charset="-78"/>
                          <a:cs typeface="Traditional Arabic" pitchFamily="18" charset="-78"/>
                        </a:rPr>
                        <a:t>عجبت من طلب المهمل مكافأة.</a:t>
                      </a:r>
                      <a:endParaRPr lang="ar-SA" sz="3200" dirty="0">
                        <a:latin typeface="Traditional Arabic" pitchFamily="18" charset="-78"/>
                        <a:cs typeface="Traditional Arabic" pitchFamily="18" charset="-78"/>
                      </a:endParaRPr>
                    </a:p>
                  </a:txBody>
                  <a:tcPr/>
                </a:tc>
                <a:tc rowSpan="2">
                  <a:txBody>
                    <a:bodyPr/>
                    <a:lstStyle/>
                    <a:p>
                      <a:pPr rtl="1"/>
                      <a:endParaRPr lang="ar-SA" dirty="0"/>
                    </a:p>
                  </a:txBody>
                  <a:tcPr/>
                </a:tc>
              </a:tr>
              <a:tr h="1143002">
                <a:tc vMerge="1">
                  <a:txBody>
                    <a:bodyPr/>
                    <a:lstStyle/>
                    <a:p>
                      <a:pPr rtl="1"/>
                      <a:endParaRPr lang="ar-SA"/>
                    </a:p>
                  </a:txBody>
                  <a:tcPr/>
                </a:tc>
                <a:tc>
                  <a:txBody>
                    <a:bodyPr/>
                    <a:lstStyle/>
                    <a:p>
                      <a:pPr rtl="1"/>
                      <a:r>
                        <a:rPr lang="ar-SA" sz="3200" dirty="0" smtClean="0">
                          <a:latin typeface="Traditional Arabic" pitchFamily="18" charset="-78"/>
                          <a:cs typeface="Traditional Arabic" pitchFamily="18" charset="-78"/>
                        </a:rPr>
                        <a:t>من حسن إسلام المؤمن تركه مالا يعنيه.</a:t>
                      </a:r>
                      <a:endParaRPr lang="ar-SA" sz="3200" dirty="0">
                        <a:latin typeface="Traditional Arabic" pitchFamily="18" charset="-78"/>
                        <a:cs typeface="Traditional Arabic" pitchFamily="18" charset="-78"/>
                      </a:endParaRPr>
                    </a:p>
                  </a:txBody>
                  <a:tcPr/>
                </a:tc>
                <a:tc vMerge="1">
                  <a:txBody>
                    <a:bodyPr/>
                    <a:lstStyle/>
                    <a:p>
                      <a:pPr rtl="1"/>
                      <a:endParaRPr lang="ar-SA"/>
                    </a:p>
                  </a:txBody>
                  <a:tcPr/>
                </a:tc>
              </a:tr>
            </a:tbl>
          </a:graphicData>
        </a:graphic>
      </p:graphicFrame>
      <p:sp>
        <p:nvSpPr>
          <p:cNvPr id="8" name="مربع نص 7"/>
          <p:cNvSpPr txBox="1"/>
          <p:nvPr/>
        </p:nvSpPr>
        <p:spPr>
          <a:xfrm>
            <a:off x="142844" y="2143116"/>
            <a:ext cx="2643206" cy="584775"/>
          </a:xfrm>
          <a:prstGeom prst="rect">
            <a:avLst/>
          </a:prstGeom>
          <a:noFill/>
        </p:spPr>
        <p:txBody>
          <a:bodyPr wrap="square" rtlCol="1">
            <a:spAutoFit/>
          </a:bodyPr>
          <a:lstStyle/>
          <a:p>
            <a:r>
              <a:rPr lang="ar-SA" sz="3200" dirty="0" smtClean="0">
                <a:solidFill>
                  <a:srgbClr val="FF0000"/>
                </a:solidFill>
                <a:latin typeface="Traditional Arabic" pitchFamily="18" charset="-78"/>
                <a:cs typeface="Traditional Arabic" pitchFamily="18" charset="-78"/>
              </a:rPr>
              <a:t>مجرور بحرف جرّ زائد.</a:t>
            </a:r>
            <a:endParaRPr lang="ar-SA" sz="3200" dirty="0">
              <a:solidFill>
                <a:srgbClr val="FF0000"/>
              </a:solidFill>
              <a:latin typeface="Traditional Arabic" pitchFamily="18" charset="-78"/>
              <a:cs typeface="Traditional Arabic" pitchFamily="18" charset="-78"/>
            </a:endParaRPr>
          </a:p>
        </p:txBody>
      </p:sp>
      <p:sp>
        <p:nvSpPr>
          <p:cNvPr id="9" name="مربع نص 8"/>
          <p:cNvSpPr txBox="1"/>
          <p:nvPr/>
        </p:nvSpPr>
        <p:spPr>
          <a:xfrm>
            <a:off x="214282" y="5137864"/>
            <a:ext cx="2643206" cy="584775"/>
          </a:xfrm>
          <a:prstGeom prst="rect">
            <a:avLst/>
          </a:prstGeom>
          <a:noFill/>
        </p:spPr>
        <p:txBody>
          <a:bodyPr wrap="square" rtlCol="1">
            <a:spAutoFit/>
          </a:bodyPr>
          <a:lstStyle/>
          <a:p>
            <a:r>
              <a:rPr lang="ar-SA" sz="3200" dirty="0" smtClean="0">
                <a:solidFill>
                  <a:srgbClr val="FF0000"/>
                </a:solidFill>
                <a:latin typeface="Traditional Arabic" pitchFamily="18" charset="-78"/>
                <a:cs typeface="Traditional Arabic" pitchFamily="18" charset="-78"/>
              </a:rPr>
              <a:t>اسم مجرور بالإضافة.</a:t>
            </a:r>
            <a:endParaRPr lang="ar-SA" sz="3200" dirty="0">
              <a:solidFill>
                <a:srgbClr val="FF0000"/>
              </a:solidFill>
              <a:latin typeface="Traditional Arabic" pitchFamily="18" charset="-78"/>
              <a:cs typeface="Traditional Arabic" pitchFamily="18" charset="-78"/>
            </a:endParaRPr>
          </a:p>
        </p:txBody>
      </p:sp>
      <p:cxnSp>
        <p:nvCxnSpPr>
          <p:cNvPr id="7" name="رابط مستقيم 6"/>
          <p:cNvCxnSpPr/>
          <p:nvPr/>
        </p:nvCxnSpPr>
        <p:spPr>
          <a:xfrm rot="10800000">
            <a:off x="5357818" y="1714488"/>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rot="10800000">
            <a:off x="6500826" y="2786058"/>
            <a:ext cx="9286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rot="10800000">
            <a:off x="6143636" y="3929066"/>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rot="10800000">
            <a:off x="5929322" y="5072074"/>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 name="شكل بيضاوي 18"/>
          <p:cNvSpPr/>
          <p:nvPr/>
        </p:nvSpPr>
        <p:spPr>
          <a:xfrm>
            <a:off x="5572132" y="5857892"/>
            <a:ext cx="214314" cy="2857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to="" calcmode="lin" valueType="num">
                                      <p:cBhvr>
                                        <p:cTn id="17" dur="1" fill="hold"/>
                                        <p:tgtEl>
                                          <p:spTgt spid="14"/>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to="" calcmode="lin" valueType="num">
                                      <p:cBhvr>
                                        <p:cTn id="22" dur="1" fill="hold"/>
                                        <p:tgtEl>
                                          <p:spTgt spid="8"/>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 to="" calcmode="lin" valueType="num">
                                      <p:cBhvr>
                                        <p:cTn id="32" dur="1" fill="hold"/>
                                        <p:tgtEl>
                                          <p:spTgt spid="19"/>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to="" calcmode="lin" valueType="num">
                                      <p:cBhvr>
                                        <p:cTn id="37"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Autofit/>
          </a:bodyPr>
          <a:lstStyle/>
          <a:p>
            <a:pPr algn="ctr"/>
            <a:r>
              <a:rPr lang="ar-SA" sz="6000" b="1" dirty="0" smtClean="0">
                <a:latin typeface="Traditional Arabic" pitchFamily="18" charset="-78"/>
                <a:cs typeface="Traditional Arabic" pitchFamily="18" charset="-78"/>
              </a:rPr>
              <a:t>الفاعل</a:t>
            </a:r>
            <a:r>
              <a:rPr lang="ar-SA" sz="6000" b="1" dirty="0" smtClean="0">
                <a:solidFill>
                  <a:schemeClr val="tx2"/>
                </a:solidFill>
                <a:latin typeface="Traditional Arabic" pitchFamily="18" charset="-78"/>
                <a:cs typeface="Traditional Arabic" pitchFamily="18" charset="-78"/>
              </a:rPr>
              <a:t>: </a:t>
            </a:r>
            <a:endParaRPr lang="ar-SA" sz="6000" b="1" dirty="0">
              <a:solidFill>
                <a:schemeClr val="tx2"/>
              </a:solidFill>
              <a:latin typeface="Traditional Arabic" pitchFamily="18" charset="-78"/>
              <a:cs typeface="Traditional Arabic" pitchFamily="18" charset="-78"/>
            </a:endParaRPr>
          </a:p>
        </p:txBody>
      </p:sp>
      <p:sp>
        <p:nvSpPr>
          <p:cNvPr id="8" name="شكل بيضاوي 7"/>
          <p:cNvSpPr/>
          <p:nvPr/>
        </p:nvSpPr>
        <p:spPr>
          <a:xfrm>
            <a:off x="5857884" y="3857628"/>
            <a:ext cx="2857520" cy="1571636"/>
          </a:xfrm>
          <a:prstGeom prst="ellipse">
            <a:avLst/>
          </a:prstGeom>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4800" dirty="0" smtClean="0">
                <a:latin typeface="Traditional Arabic" pitchFamily="18" charset="-78"/>
                <a:cs typeface="Traditional Arabic" pitchFamily="18" charset="-78"/>
              </a:rPr>
              <a:t>حكمه</a:t>
            </a:r>
            <a:endParaRPr lang="ar-SA" sz="4800" dirty="0">
              <a:latin typeface="Traditional Arabic" pitchFamily="18" charset="-78"/>
              <a:cs typeface="Traditional Arabic" pitchFamily="18" charset="-78"/>
            </a:endParaRPr>
          </a:p>
        </p:txBody>
      </p:sp>
      <p:sp>
        <p:nvSpPr>
          <p:cNvPr id="9" name="مستطيل 8"/>
          <p:cNvSpPr/>
          <p:nvPr/>
        </p:nvSpPr>
        <p:spPr>
          <a:xfrm>
            <a:off x="285720" y="1857364"/>
            <a:ext cx="8358246" cy="1214446"/>
          </a:xfrm>
          <a:prstGeom prst="rect">
            <a:avLst/>
          </a:prstGeom>
        </p:spPr>
        <p:style>
          <a:lnRef idx="1">
            <a:schemeClr val="accent5"/>
          </a:lnRef>
          <a:fillRef idx="3">
            <a:schemeClr val="accent5"/>
          </a:fillRef>
          <a:effectRef idx="2">
            <a:schemeClr val="accent5"/>
          </a:effectRef>
          <a:fontRef idx="minor">
            <a:schemeClr val="lt1"/>
          </a:fontRef>
        </p:style>
        <p:txBody>
          <a:bodyPr rtlCol="1" anchor="ctr"/>
          <a:lstStyle/>
          <a:p>
            <a:pPr algn="ctr"/>
            <a:r>
              <a:rPr lang="ar-SA" sz="4800" dirty="0" smtClean="0">
                <a:latin typeface="Traditional Arabic" pitchFamily="18" charset="-78"/>
                <a:cs typeface="Traditional Arabic" pitchFamily="18" charset="-78"/>
              </a:rPr>
              <a:t>هو ما يدل على من قام بالفعل، ويكون جواب لمن.</a:t>
            </a:r>
            <a:endParaRPr lang="ar-SA" sz="4800" dirty="0">
              <a:latin typeface="Traditional Arabic" pitchFamily="18" charset="-78"/>
              <a:cs typeface="Traditional Arabic" pitchFamily="18" charset="-78"/>
            </a:endParaRPr>
          </a:p>
        </p:txBody>
      </p:sp>
      <p:sp>
        <p:nvSpPr>
          <p:cNvPr id="10" name="مستطيل 9"/>
          <p:cNvSpPr/>
          <p:nvPr/>
        </p:nvSpPr>
        <p:spPr>
          <a:xfrm>
            <a:off x="642910" y="3429000"/>
            <a:ext cx="4357718" cy="785818"/>
          </a:xfrm>
          <a:prstGeom prst="rect">
            <a:avLst/>
          </a:prstGeom>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4800" dirty="0" smtClean="0">
                <a:latin typeface="Traditional Arabic" pitchFamily="18" charset="-78"/>
                <a:cs typeface="Traditional Arabic" pitchFamily="18" charset="-78"/>
              </a:rPr>
              <a:t>الرفع </a:t>
            </a:r>
            <a:endParaRPr lang="ar-SA" sz="4800" dirty="0">
              <a:latin typeface="Traditional Arabic" pitchFamily="18" charset="-78"/>
              <a:cs typeface="Traditional Arabic" pitchFamily="18" charset="-78"/>
            </a:endParaRPr>
          </a:p>
        </p:txBody>
      </p:sp>
      <p:sp>
        <p:nvSpPr>
          <p:cNvPr id="11" name="مستطيل 10"/>
          <p:cNvSpPr/>
          <p:nvPr/>
        </p:nvSpPr>
        <p:spPr>
          <a:xfrm>
            <a:off x="642910" y="4714884"/>
            <a:ext cx="4429156" cy="1643074"/>
          </a:xfrm>
          <a:prstGeom prst="rect">
            <a:avLst/>
          </a:prstGeom>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4800" dirty="0" smtClean="0">
                <a:latin typeface="Traditional Arabic" pitchFamily="18" charset="-78"/>
                <a:cs typeface="Traditional Arabic" pitchFamily="18" charset="-78"/>
              </a:rPr>
              <a:t>مجرور لفظًا بحرف الجر أو بالإضافة ، مرفوع محلًّا </a:t>
            </a:r>
            <a:endParaRPr lang="ar-SA" sz="4800" dirty="0">
              <a:latin typeface="Traditional Arabic" pitchFamily="18" charset="-78"/>
              <a:cs typeface="Traditional Arabic" pitchFamily="18" charset="-78"/>
            </a:endParaRPr>
          </a:p>
        </p:txBody>
      </p:sp>
      <p:sp>
        <p:nvSpPr>
          <p:cNvPr id="12" name="قوس كبير أيمن 11"/>
          <p:cNvSpPr/>
          <p:nvPr/>
        </p:nvSpPr>
        <p:spPr>
          <a:xfrm>
            <a:off x="5000628" y="3857628"/>
            <a:ext cx="714380" cy="1714512"/>
          </a:xfrm>
          <a:prstGeom prst="rightBrace">
            <a:avLst/>
          </a:prstGeom>
        </p:spPr>
        <p:style>
          <a:lnRef idx="3">
            <a:schemeClr val="dk1"/>
          </a:lnRef>
          <a:fillRef idx="0">
            <a:schemeClr val="dk1"/>
          </a:fillRef>
          <a:effectRef idx="2">
            <a:schemeClr val="dk1"/>
          </a:effectRef>
          <a:fontRef idx="minor">
            <a:schemeClr val="tx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to="" calcmode="lin" valueType="num">
                                      <p:cBhvr>
                                        <p:cTn id="7" dur="1" fill="hold"/>
                                        <p:tgtEl>
                                          <p:spTgt spid="9"/>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to="" calcmode="lin" valueType="num">
                                      <p:cBhvr>
                                        <p:cTn id="12" dur="1" fill="hold"/>
                                        <p:tgtEl>
                                          <p:spTgt spid="8"/>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dissolve">
                                      <p:cBhvr>
                                        <p:cTn id="20" dur="500"/>
                                        <p:tgtEl>
                                          <p:spTgt spid="10"/>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457200" y="1285860"/>
            <a:ext cx="8305800" cy="5214974"/>
          </a:xfrm>
          <a:prstGeom prst="rect">
            <a:avLst/>
          </a:prstGeom>
        </p:spPr>
        <p:txBody>
          <a:bodyPr vert="horz" lIns="91440" tIns="45720" rIns="91440" bIns="45720" rtlCol="0">
            <a:normAutofit/>
          </a:bodyPr>
          <a:lstStyle/>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r>
              <a:rPr kumimoji="0" lang="ar-SA" sz="4400" b="1" i="0" u="none" strike="noStrike" kern="1200" cap="none" spc="0" normalizeH="0" baseline="0" noProof="0" dirty="0" smtClean="0">
                <a:ln>
                  <a:noFill/>
                </a:ln>
                <a:solidFill>
                  <a:schemeClr val="tx1"/>
                </a:solidFill>
                <a:effectLst/>
                <a:uLnTx/>
                <a:uFillTx/>
                <a:latin typeface="+mn-lt"/>
                <a:ea typeface="+mn-ea"/>
                <a:cs typeface="+mn-cs"/>
              </a:rPr>
              <a:t> الج</a:t>
            </a:r>
            <a:r>
              <a:rPr kumimoji="0" lang="ar-SA" sz="4400" b="1" i="0" u="none" strike="noStrike" kern="1200" cap="none" spc="0" normalizeH="0" baseline="0" noProof="0" dirty="0" smtClean="0">
                <a:ln>
                  <a:noFill/>
                </a:ln>
                <a:solidFill>
                  <a:schemeClr val="accent6">
                    <a:lumMod val="75000"/>
                  </a:schemeClr>
                </a:solidFill>
                <a:effectLst/>
                <a:uLnTx/>
                <a:uFillTx/>
                <a:latin typeface="+mn-lt"/>
                <a:ea typeface="+mn-ea"/>
                <a:cs typeface="+mn-cs"/>
              </a:rPr>
              <a:t>وُ</a:t>
            </a:r>
            <a:r>
              <a:rPr kumimoji="0" lang="ar-SA" sz="4400" b="1" i="0" u="none" strike="noStrike" kern="1200" cap="none" spc="0" normalizeH="0" baseline="0" noProof="0" dirty="0" smtClean="0">
                <a:ln>
                  <a:noFill/>
                </a:ln>
                <a:solidFill>
                  <a:schemeClr val="tx1"/>
                </a:solidFill>
                <a:effectLst/>
                <a:uLnTx/>
                <a:uFillTx/>
                <a:latin typeface="+mn-lt"/>
                <a:ea typeface="+mn-ea"/>
                <a:cs typeface="+mn-cs"/>
              </a:rPr>
              <a:t> صح</a:t>
            </a:r>
            <a:r>
              <a:rPr kumimoji="0" lang="ar-SA" sz="4400" b="1" i="0" u="none" strike="noStrike" kern="1200" cap="none" spc="0" normalizeH="0" baseline="0" noProof="0" dirty="0" smtClean="0">
                <a:ln>
                  <a:noFill/>
                </a:ln>
                <a:solidFill>
                  <a:schemeClr val="accent6">
                    <a:lumMod val="75000"/>
                  </a:schemeClr>
                </a:solidFill>
                <a:effectLst/>
                <a:uLnTx/>
                <a:uFillTx/>
                <a:latin typeface="+mn-lt"/>
                <a:ea typeface="+mn-ea"/>
                <a:cs typeface="+mn-cs"/>
              </a:rPr>
              <a:t>وٌ</a:t>
            </a:r>
            <a:endParaRPr kumimoji="0" lang="ar-SA" sz="4400" b="1" i="0" u="none" strike="noStrike" kern="1200" cap="none" spc="0" normalizeH="0" baseline="0" noProof="0" dirty="0" smtClean="0">
              <a:ln>
                <a:noFill/>
              </a:ln>
              <a:solidFill>
                <a:srgbClr val="C00000"/>
              </a:solidFill>
              <a:effectLst/>
              <a:uLnTx/>
              <a:uFillTx/>
              <a:latin typeface="+mn-lt"/>
              <a:ea typeface="+mn-ea"/>
              <a:cs typeface="+mn-cs"/>
            </a:endParaRPr>
          </a:p>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r>
              <a:rPr kumimoji="1" lang="ar-SA" sz="44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r>
              <a:rPr kumimoji="1" lang="ar-SA" sz="44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السما</a:t>
            </a:r>
            <a:r>
              <a:rPr kumimoji="1" lang="ar-SA" sz="4400" b="1" i="0" u="none" strike="noStrike" kern="1200" cap="none" spc="0" normalizeH="0" baseline="0" noProof="0" dirty="0" smtClean="0">
                <a:ln>
                  <a:noFill/>
                </a:ln>
                <a:solidFill>
                  <a:schemeClr val="accent6">
                    <a:lumMod val="75000"/>
                  </a:schemeClr>
                </a:solidFill>
                <a:effectLst/>
                <a:uLnTx/>
                <a:uFillTx/>
                <a:latin typeface="Times New Roman" pitchFamily="18" charset="0"/>
                <a:ea typeface="+mn-ea"/>
                <a:cs typeface="Times New Roman" pitchFamily="18" charset="0"/>
              </a:rPr>
              <a:t>ءُ </a:t>
            </a:r>
            <a:r>
              <a:rPr kumimoji="1" lang="ar-SA" sz="44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صافي</a:t>
            </a:r>
            <a:r>
              <a:rPr kumimoji="1" lang="ar-SA" sz="4400" b="1" i="0" u="none" strike="noStrike" kern="1200" cap="none" spc="0" normalizeH="0" baseline="0" noProof="0" dirty="0" smtClean="0">
                <a:ln>
                  <a:noFill/>
                </a:ln>
                <a:solidFill>
                  <a:schemeClr val="accent6">
                    <a:lumMod val="75000"/>
                  </a:schemeClr>
                </a:solidFill>
                <a:effectLst/>
                <a:uLnTx/>
                <a:uFillTx/>
                <a:latin typeface="Times New Roman" pitchFamily="18" charset="0"/>
                <a:ea typeface="+mn-ea"/>
                <a:cs typeface="Times New Roman" pitchFamily="18" charset="0"/>
              </a:rPr>
              <a:t>ةٌ</a:t>
            </a:r>
            <a:endParaRPr kumimoji="1" lang="en-US" sz="3600" b="1" i="0" u="none" strike="noStrike" kern="1200" cap="none" spc="0" normalizeH="0" baseline="0" noProof="0" dirty="0" smtClean="0">
              <a:ln>
                <a:noFill/>
              </a:ln>
              <a:solidFill>
                <a:schemeClr val="tx1"/>
              </a:solidFill>
              <a:effectLst/>
              <a:uLnTx/>
              <a:uFillTx/>
              <a:latin typeface="Times New Roman" pitchFamily="18" charset="0"/>
              <a:ea typeface="+mn-ea"/>
              <a:cs typeface="PT Bold Heading" pitchFamily="2" charset="-78"/>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3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mn-lt"/>
              <a:ea typeface="+mn-ea"/>
              <a:cs typeface="+mn-cs"/>
            </a:endParaRPr>
          </a:p>
        </p:txBody>
      </p:sp>
      <p:sp>
        <p:nvSpPr>
          <p:cNvPr id="6" name="Left Arrow 6"/>
          <p:cNvSpPr/>
          <p:nvPr/>
        </p:nvSpPr>
        <p:spPr>
          <a:xfrm>
            <a:off x="4857752" y="1643050"/>
            <a:ext cx="1143008" cy="500066"/>
          </a:xfrm>
          <a:prstGeom prst="leftArrow">
            <a:avLst/>
          </a:prstGeom>
        </p:spPr>
        <p:style>
          <a:lnRef idx="1">
            <a:schemeClr val="accent3"/>
          </a:lnRef>
          <a:fillRef idx="2">
            <a:schemeClr val="accent3"/>
          </a:fillRef>
          <a:effectRef idx="1">
            <a:schemeClr val="accent3"/>
          </a:effectRef>
          <a:fontRef idx="minor">
            <a:schemeClr val="dk1"/>
          </a:fontRef>
        </p:style>
        <p:txBody>
          <a:bodyPr anchor="ctr"/>
          <a:lstStyle/>
          <a:p>
            <a:pPr algn="ctr" rtl="0" fontAlgn="auto">
              <a:spcBef>
                <a:spcPts val="0"/>
              </a:spcBef>
              <a:spcAft>
                <a:spcPts val="0"/>
              </a:spcAft>
              <a:defRPr/>
            </a:pPr>
            <a:endParaRPr lang="en-US"/>
          </a:p>
        </p:txBody>
      </p:sp>
      <p:sp>
        <p:nvSpPr>
          <p:cNvPr id="7" name="Left Arrow 7"/>
          <p:cNvSpPr/>
          <p:nvPr/>
        </p:nvSpPr>
        <p:spPr>
          <a:xfrm>
            <a:off x="4786314" y="3929066"/>
            <a:ext cx="1123960" cy="519114"/>
          </a:xfrm>
          <a:prstGeom prst="leftArrow">
            <a:avLst/>
          </a:prstGeom>
        </p:spPr>
        <p:style>
          <a:lnRef idx="1">
            <a:schemeClr val="accent2"/>
          </a:lnRef>
          <a:fillRef idx="2">
            <a:schemeClr val="accent2"/>
          </a:fillRef>
          <a:effectRef idx="1">
            <a:schemeClr val="accent2"/>
          </a:effectRef>
          <a:fontRef idx="minor">
            <a:schemeClr val="dk1"/>
          </a:fontRef>
        </p:style>
        <p:txBody>
          <a:bodyPr anchor="ctr"/>
          <a:lstStyle/>
          <a:p>
            <a:pPr algn="ctr" rtl="0" fontAlgn="auto">
              <a:spcBef>
                <a:spcPts val="0"/>
              </a:spcBef>
              <a:spcAft>
                <a:spcPts val="0"/>
              </a:spcAft>
              <a:defRPr/>
            </a:pPr>
            <a:r>
              <a:rPr lang="ar-SA" dirty="0"/>
              <a:t>  </a:t>
            </a:r>
            <a:endParaRPr lang="en-US" dirty="0"/>
          </a:p>
        </p:txBody>
      </p:sp>
      <p:sp>
        <p:nvSpPr>
          <p:cNvPr id="8" name="مربع نص 7"/>
          <p:cNvSpPr txBox="1"/>
          <p:nvPr/>
        </p:nvSpPr>
        <p:spPr>
          <a:xfrm>
            <a:off x="785786" y="1571612"/>
            <a:ext cx="3571900" cy="769441"/>
          </a:xfrm>
          <a:prstGeom prst="rect">
            <a:avLst/>
          </a:prstGeom>
          <a:noFill/>
        </p:spPr>
        <p:txBody>
          <a:bodyPr wrap="square" rtlCol="1">
            <a:spAutoFit/>
          </a:bodyPr>
          <a:lstStyle/>
          <a:p>
            <a:r>
              <a:rPr lang="ar-SA" sz="4400" b="1" dirty="0">
                <a:solidFill>
                  <a:srgbClr val="FFFF00"/>
                </a:solidFill>
              </a:rPr>
              <a:t>إنَّ</a:t>
            </a:r>
            <a:r>
              <a:rPr lang="ar-SA" sz="4400" b="1" dirty="0"/>
              <a:t> الج</a:t>
            </a:r>
            <a:r>
              <a:rPr lang="ar-SA" sz="4400" b="1" dirty="0">
                <a:solidFill>
                  <a:srgbClr val="C00000"/>
                </a:solidFill>
              </a:rPr>
              <a:t>وَ</a:t>
            </a:r>
            <a:r>
              <a:rPr lang="ar-SA" sz="4400" b="1" dirty="0"/>
              <a:t> صح</a:t>
            </a:r>
            <a:r>
              <a:rPr lang="ar-SA" sz="4400" b="1" dirty="0">
                <a:solidFill>
                  <a:srgbClr val="C00000"/>
                </a:solidFill>
              </a:rPr>
              <a:t>وٌ</a:t>
            </a:r>
            <a:endParaRPr lang="ar-SA" sz="4400" dirty="0"/>
          </a:p>
        </p:txBody>
      </p:sp>
      <p:sp>
        <p:nvSpPr>
          <p:cNvPr id="9" name="مربع نص 8"/>
          <p:cNvSpPr txBox="1"/>
          <p:nvPr/>
        </p:nvSpPr>
        <p:spPr>
          <a:xfrm>
            <a:off x="214282" y="3786190"/>
            <a:ext cx="4143404" cy="769441"/>
          </a:xfrm>
          <a:prstGeom prst="rect">
            <a:avLst/>
          </a:prstGeom>
          <a:noFill/>
        </p:spPr>
        <p:txBody>
          <a:bodyPr wrap="square" rtlCol="1">
            <a:spAutoFit/>
          </a:bodyPr>
          <a:lstStyle/>
          <a:p>
            <a:r>
              <a:rPr kumimoji="1" lang="ar-SA" sz="4400" b="1" dirty="0">
                <a:solidFill>
                  <a:srgbClr val="FFFF00"/>
                </a:solidFill>
                <a:latin typeface="Times New Roman" pitchFamily="18" charset="0"/>
                <a:cs typeface="Times New Roman" pitchFamily="18" charset="0"/>
              </a:rPr>
              <a:t>كأنَّ</a:t>
            </a:r>
            <a:r>
              <a:rPr kumimoji="1" lang="ar-SA" sz="4400" b="1" dirty="0">
                <a:latin typeface="Times New Roman" pitchFamily="18" charset="0"/>
                <a:cs typeface="Times New Roman" pitchFamily="18" charset="0"/>
              </a:rPr>
              <a:t> السما</a:t>
            </a:r>
            <a:r>
              <a:rPr kumimoji="1" lang="ar-SA" sz="4400" b="1" dirty="0">
                <a:solidFill>
                  <a:srgbClr val="C00000"/>
                </a:solidFill>
                <a:latin typeface="Times New Roman" pitchFamily="18" charset="0"/>
                <a:cs typeface="Times New Roman" pitchFamily="18" charset="0"/>
              </a:rPr>
              <a:t>ءَ</a:t>
            </a:r>
            <a:r>
              <a:rPr kumimoji="1" lang="ar-SA" sz="4400" b="1" dirty="0">
                <a:latin typeface="Times New Roman" pitchFamily="18" charset="0"/>
                <a:cs typeface="Times New Roman" pitchFamily="18" charset="0"/>
              </a:rPr>
              <a:t> صافي</a:t>
            </a:r>
            <a:r>
              <a:rPr kumimoji="1" lang="ar-SA" sz="4400" b="1" dirty="0">
                <a:solidFill>
                  <a:srgbClr val="C00000"/>
                </a:solidFill>
                <a:latin typeface="Times New Roman" pitchFamily="18" charset="0"/>
                <a:cs typeface="Times New Roman" pitchFamily="18" charset="0"/>
              </a:rPr>
              <a:t>ة</a:t>
            </a:r>
            <a:r>
              <a:rPr kumimoji="1" lang="ar-SA" sz="4400" b="1" dirty="0" smtClean="0">
                <a:solidFill>
                  <a:srgbClr val="FFCC00"/>
                </a:solidFill>
                <a:latin typeface="Times New Roman" pitchFamily="18" charset="0"/>
                <a:cs typeface="Times New Roman" pitchFamily="18" charset="0"/>
              </a:rPr>
              <a:t>ٌ</a:t>
            </a:r>
            <a:endParaRPr lang="ar-SA"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to="" calcmode="lin" valueType="num">
                                      <p:cBhvr>
                                        <p:cTn id="23" dur="1" fill="hold"/>
                                        <p:tgtEl>
                                          <p:spTgt spid="7"/>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رابط كسهم مستقيم 5"/>
          <p:cNvCxnSpPr/>
          <p:nvPr/>
        </p:nvCxnSpPr>
        <p:spPr>
          <a:xfrm>
            <a:off x="5715008" y="2143116"/>
            <a:ext cx="1000132"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0" name="رابط كسهم مستقيم 9"/>
          <p:cNvCxnSpPr/>
          <p:nvPr/>
        </p:nvCxnSpPr>
        <p:spPr>
          <a:xfrm rot="10800000">
            <a:off x="2786050" y="2071678"/>
            <a:ext cx="642942"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3" name="مربع نص 12"/>
          <p:cNvSpPr txBox="1"/>
          <p:nvPr/>
        </p:nvSpPr>
        <p:spPr>
          <a:xfrm>
            <a:off x="5929354" y="1785926"/>
            <a:ext cx="2428860" cy="707886"/>
          </a:xfrm>
          <a:prstGeom prst="rect">
            <a:avLst/>
          </a:prstGeom>
          <a:noFill/>
        </p:spPr>
        <p:txBody>
          <a:bodyPr wrap="square" rtlCol="1">
            <a:spAutoFit/>
          </a:bodyPr>
          <a:lstStyle/>
          <a:p>
            <a:r>
              <a:rPr lang="ar-SA" sz="4000" dirty="0" smtClean="0">
                <a:latin typeface="Traditional Arabic" pitchFamily="18" charset="-78"/>
                <a:cs typeface="Traditional Arabic" pitchFamily="18" charset="-78"/>
              </a:rPr>
              <a:t>الاسم المفرد</a:t>
            </a:r>
            <a:endParaRPr lang="ar-SA" sz="4000" dirty="0">
              <a:latin typeface="Traditional Arabic" pitchFamily="18" charset="-78"/>
              <a:cs typeface="Traditional Arabic" pitchFamily="18" charset="-78"/>
            </a:endParaRPr>
          </a:p>
        </p:txBody>
      </p:sp>
      <p:sp>
        <p:nvSpPr>
          <p:cNvPr id="15" name="مربع نص 14"/>
          <p:cNvSpPr txBox="1"/>
          <p:nvPr/>
        </p:nvSpPr>
        <p:spPr>
          <a:xfrm>
            <a:off x="285752" y="1720982"/>
            <a:ext cx="2428860" cy="707886"/>
          </a:xfrm>
          <a:prstGeom prst="rect">
            <a:avLst/>
          </a:prstGeom>
          <a:noFill/>
        </p:spPr>
        <p:txBody>
          <a:bodyPr wrap="square" rtlCol="1">
            <a:spAutoFit/>
          </a:bodyPr>
          <a:lstStyle/>
          <a:p>
            <a:r>
              <a:rPr lang="ar-SA" sz="4000" dirty="0" smtClean="0">
                <a:latin typeface="Traditional Arabic" pitchFamily="18" charset="-78"/>
                <a:cs typeface="Traditional Arabic" pitchFamily="18" charset="-78"/>
              </a:rPr>
              <a:t>المصدر المؤول</a:t>
            </a:r>
            <a:endParaRPr lang="ar-SA" sz="4000" dirty="0">
              <a:latin typeface="Traditional Arabic" pitchFamily="18" charset="-78"/>
              <a:cs typeface="Traditional Arabic" pitchFamily="18" charset="-78"/>
            </a:endParaRPr>
          </a:p>
        </p:txBody>
      </p:sp>
      <p:cxnSp>
        <p:nvCxnSpPr>
          <p:cNvPr id="16" name="رابط كسهم مستقيم 15"/>
          <p:cNvCxnSpPr>
            <a:endCxn id="18" idx="3"/>
          </p:cNvCxnSpPr>
          <p:nvPr/>
        </p:nvCxnSpPr>
        <p:spPr>
          <a:xfrm rot="10800000" flipV="1">
            <a:off x="1643042" y="5073659"/>
            <a:ext cx="500066" cy="14453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8" name="مربع نص 17"/>
          <p:cNvSpPr txBox="1"/>
          <p:nvPr/>
        </p:nvSpPr>
        <p:spPr>
          <a:xfrm>
            <a:off x="-500098" y="4864254"/>
            <a:ext cx="2143140" cy="707886"/>
          </a:xfrm>
          <a:prstGeom prst="rect">
            <a:avLst/>
          </a:prstGeom>
          <a:noFill/>
        </p:spPr>
        <p:txBody>
          <a:bodyPr wrap="square" rtlCol="1">
            <a:spAutoFit/>
          </a:bodyPr>
          <a:lstStyle/>
          <a:p>
            <a:r>
              <a:rPr lang="ar-SA" sz="4000" dirty="0" smtClean="0">
                <a:latin typeface="Traditional Arabic" pitchFamily="18" charset="-78"/>
                <a:cs typeface="Traditional Arabic" pitchFamily="18" charset="-78"/>
              </a:rPr>
              <a:t>مرفوع دائمًا  </a:t>
            </a:r>
            <a:endParaRPr lang="ar-SA" sz="4000" dirty="0">
              <a:latin typeface="Traditional Arabic" pitchFamily="18" charset="-78"/>
              <a:cs typeface="Traditional Arabic" pitchFamily="18" charset="-78"/>
            </a:endParaRPr>
          </a:p>
        </p:txBody>
      </p:sp>
      <p:cxnSp>
        <p:nvCxnSpPr>
          <p:cNvPr id="19" name="رابط كسهم مستقيم 18"/>
          <p:cNvCxnSpPr/>
          <p:nvPr/>
        </p:nvCxnSpPr>
        <p:spPr>
          <a:xfrm rot="5400000" flipH="1" flipV="1">
            <a:off x="6715140" y="4214818"/>
            <a:ext cx="642942" cy="21431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3" name="رابط كسهم مستقيم 22"/>
          <p:cNvCxnSpPr/>
          <p:nvPr/>
        </p:nvCxnSpPr>
        <p:spPr>
          <a:xfrm flipV="1">
            <a:off x="7010416" y="4429132"/>
            <a:ext cx="561980" cy="36671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6" name="رابط كسهم مستقيم 25"/>
          <p:cNvCxnSpPr/>
          <p:nvPr/>
        </p:nvCxnSpPr>
        <p:spPr>
          <a:xfrm>
            <a:off x="7000892" y="4938722"/>
            <a:ext cx="714380" cy="20479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9" name="رابط كسهم مستقيم 28"/>
          <p:cNvCxnSpPr/>
          <p:nvPr/>
        </p:nvCxnSpPr>
        <p:spPr>
          <a:xfrm rot="16200000" flipH="1">
            <a:off x="6965173" y="5107793"/>
            <a:ext cx="642942" cy="5715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3" name="مربع نص 32"/>
          <p:cNvSpPr txBox="1"/>
          <p:nvPr/>
        </p:nvSpPr>
        <p:spPr>
          <a:xfrm>
            <a:off x="5357850" y="3286124"/>
            <a:ext cx="2428860" cy="707886"/>
          </a:xfrm>
          <a:prstGeom prst="rect">
            <a:avLst/>
          </a:prstGeom>
          <a:noFill/>
        </p:spPr>
        <p:txBody>
          <a:bodyPr wrap="square" rtlCol="1">
            <a:spAutoFit/>
          </a:bodyPr>
          <a:lstStyle/>
          <a:p>
            <a:r>
              <a:rPr lang="ar-SA" sz="4000" dirty="0" smtClean="0">
                <a:latin typeface="Traditional Arabic" pitchFamily="18" charset="-78"/>
                <a:cs typeface="Traditional Arabic" pitchFamily="18" charset="-78"/>
              </a:rPr>
              <a:t>فعل تام</a:t>
            </a:r>
            <a:endParaRPr lang="ar-SA" sz="4000" dirty="0">
              <a:latin typeface="Traditional Arabic" pitchFamily="18" charset="-78"/>
              <a:cs typeface="Traditional Arabic" pitchFamily="18" charset="-78"/>
            </a:endParaRPr>
          </a:p>
        </p:txBody>
      </p:sp>
      <p:sp>
        <p:nvSpPr>
          <p:cNvPr id="34" name="مربع نص 33"/>
          <p:cNvSpPr txBox="1"/>
          <p:nvPr/>
        </p:nvSpPr>
        <p:spPr>
          <a:xfrm>
            <a:off x="7429552" y="3786190"/>
            <a:ext cx="1571604" cy="707886"/>
          </a:xfrm>
          <a:prstGeom prst="rect">
            <a:avLst/>
          </a:prstGeom>
          <a:noFill/>
        </p:spPr>
        <p:txBody>
          <a:bodyPr wrap="square" rtlCol="1">
            <a:spAutoFit/>
          </a:bodyPr>
          <a:lstStyle/>
          <a:p>
            <a:r>
              <a:rPr lang="ar-SA" sz="4000" dirty="0" smtClean="0">
                <a:latin typeface="Traditional Arabic" pitchFamily="18" charset="-78"/>
                <a:cs typeface="Traditional Arabic" pitchFamily="18" charset="-78"/>
              </a:rPr>
              <a:t>اسم فاعل</a:t>
            </a:r>
            <a:endParaRPr lang="ar-SA" sz="4000" dirty="0">
              <a:latin typeface="Traditional Arabic" pitchFamily="18" charset="-78"/>
              <a:cs typeface="Traditional Arabic" pitchFamily="18" charset="-78"/>
            </a:endParaRPr>
          </a:p>
        </p:txBody>
      </p:sp>
      <p:sp>
        <p:nvSpPr>
          <p:cNvPr id="35" name="مربع نص 34"/>
          <p:cNvSpPr txBox="1"/>
          <p:nvPr/>
        </p:nvSpPr>
        <p:spPr>
          <a:xfrm>
            <a:off x="7072330" y="5072074"/>
            <a:ext cx="2214578" cy="707886"/>
          </a:xfrm>
          <a:prstGeom prst="rect">
            <a:avLst/>
          </a:prstGeom>
          <a:noFill/>
        </p:spPr>
        <p:txBody>
          <a:bodyPr wrap="square" rtlCol="1">
            <a:spAutoFit/>
          </a:bodyPr>
          <a:lstStyle/>
          <a:p>
            <a:r>
              <a:rPr lang="ar-SA" sz="4000" dirty="0" smtClean="0">
                <a:latin typeface="Traditional Arabic" pitchFamily="18" charset="-78"/>
                <a:cs typeface="Traditional Arabic" pitchFamily="18" charset="-78"/>
              </a:rPr>
              <a:t>الصفة المشبهة</a:t>
            </a:r>
            <a:endParaRPr lang="ar-SA" sz="4000" dirty="0">
              <a:latin typeface="Traditional Arabic" pitchFamily="18" charset="-78"/>
              <a:cs typeface="Traditional Arabic" pitchFamily="18" charset="-78"/>
            </a:endParaRPr>
          </a:p>
        </p:txBody>
      </p:sp>
      <p:sp>
        <p:nvSpPr>
          <p:cNvPr id="36" name="مربع نص 35"/>
          <p:cNvSpPr txBox="1"/>
          <p:nvPr/>
        </p:nvSpPr>
        <p:spPr>
          <a:xfrm>
            <a:off x="5786446" y="5572140"/>
            <a:ext cx="2428860" cy="707886"/>
          </a:xfrm>
          <a:prstGeom prst="rect">
            <a:avLst/>
          </a:prstGeom>
          <a:noFill/>
        </p:spPr>
        <p:txBody>
          <a:bodyPr wrap="square" rtlCol="1">
            <a:spAutoFit/>
          </a:bodyPr>
          <a:lstStyle/>
          <a:p>
            <a:r>
              <a:rPr lang="ar-SA" sz="4000" dirty="0" smtClean="0">
                <a:latin typeface="Traditional Arabic" pitchFamily="18" charset="-78"/>
                <a:cs typeface="Traditional Arabic" pitchFamily="18" charset="-78"/>
              </a:rPr>
              <a:t>المصدر</a:t>
            </a:r>
            <a:endParaRPr lang="ar-SA" sz="40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dissolve">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dissolve">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dissolve">
                                      <p:cBhvr>
                                        <p:cTn id="31" dur="500"/>
                                        <p:tgtEl>
                                          <p:spTgt spid="23"/>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dissolve">
                                      <p:cBhvr>
                                        <p:cTn id="34" dur="500"/>
                                        <p:tgtEl>
                                          <p:spTgt spid="34"/>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dissolve">
                                      <p:cBhvr>
                                        <p:cTn id="39" dur="500"/>
                                        <p:tgtEl>
                                          <p:spTgt spid="26"/>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dissolve">
                                      <p:cBhvr>
                                        <p:cTn id="42" dur="500"/>
                                        <p:tgtEl>
                                          <p:spTgt spid="35"/>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dissolve">
                                      <p:cBhvr>
                                        <p:cTn id="47" dur="500"/>
                                        <p:tgtEl>
                                          <p:spTgt spid="36"/>
                                        </p:tgtEl>
                                      </p:cBhvr>
                                    </p:animEffect>
                                  </p:childTnLst>
                                </p:cTn>
                              </p:par>
                              <p:par>
                                <p:cTn id="48" presetID="9" presetClass="entr" presetSubtype="0" fill="hold"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dissolve">
                                      <p:cBhvr>
                                        <p:cTn id="50" dur="500"/>
                                        <p:tgtEl>
                                          <p:spTgt spid="29"/>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dissolve">
                                      <p:cBhvr>
                                        <p:cTn id="55" dur="500"/>
                                        <p:tgtEl>
                                          <p:spTgt spid="16"/>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dissolve">
                                      <p:cBhvr>
                                        <p:cTn id="5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8"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Autofit/>
          </a:bodyPr>
          <a:lstStyle/>
          <a:p>
            <a:pPr lvl="0"/>
            <a:r>
              <a:rPr lang="ar-SA" sz="4400" dirty="0" smtClean="0">
                <a:solidFill>
                  <a:srgbClr val="C00000"/>
                </a:solidFill>
                <a:latin typeface="Traditional Arabic" pitchFamily="18" charset="-78"/>
                <a:cs typeface="Traditional Arabic" pitchFamily="18" charset="-78"/>
              </a:rPr>
              <a:t>يتعاون </a:t>
            </a:r>
            <a:r>
              <a:rPr lang="ar-SA" sz="4400" dirty="0" smtClean="0">
                <a:solidFill>
                  <a:srgbClr val="800080"/>
                </a:solidFill>
                <a:latin typeface="Traditional Arabic" pitchFamily="18" charset="-78"/>
                <a:cs typeface="Traditional Arabic" pitchFamily="18" charset="-78"/>
              </a:rPr>
              <a:t>الوالدان</a:t>
            </a:r>
            <a:r>
              <a:rPr lang="ar-SA" sz="4400" dirty="0" smtClean="0">
                <a:solidFill>
                  <a:srgbClr val="C00000"/>
                </a:solidFill>
                <a:latin typeface="Traditional Arabic" pitchFamily="18" charset="-78"/>
                <a:cs typeface="Traditional Arabic" pitchFamily="18" charset="-78"/>
              </a:rPr>
              <a:t> </a:t>
            </a:r>
            <a:r>
              <a:rPr lang="ar-SA" sz="4400" dirty="0" smtClean="0">
                <a:latin typeface="Traditional Arabic" pitchFamily="18" charset="-78"/>
                <a:cs typeface="Traditional Arabic" pitchFamily="18" charset="-78"/>
              </a:rPr>
              <a:t>في تربية الأولاد </a:t>
            </a:r>
          </a:p>
          <a:p>
            <a:pPr lvl="0"/>
            <a:r>
              <a:rPr lang="ar-SA" sz="4400" dirty="0" smtClean="0">
                <a:solidFill>
                  <a:srgbClr val="C00000"/>
                </a:solidFill>
                <a:latin typeface="Traditional Arabic" pitchFamily="18" charset="-78"/>
                <a:cs typeface="Traditional Arabic" pitchFamily="18" charset="-78"/>
              </a:rPr>
              <a:t>ينهض </a:t>
            </a:r>
            <a:r>
              <a:rPr lang="ar-SA" sz="4400" dirty="0" smtClean="0">
                <a:solidFill>
                  <a:srgbClr val="800080"/>
                </a:solidFill>
                <a:latin typeface="Traditional Arabic" pitchFamily="18" charset="-78"/>
                <a:cs typeface="Traditional Arabic" pitchFamily="18" charset="-78"/>
              </a:rPr>
              <a:t>المعلمون </a:t>
            </a:r>
            <a:r>
              <a:rPr lang="ar-SA" sz="4400" dirty="0" smtClean="0">
                <a:latin typeface="Traditional Arabic" pitchFamily="18" charset="-78"/>
                <a:cs typeface="Traditional Arabic" pitchFamily="18" charset="-78"/>
              </a:rPr>
              <a:t>بأعباء التربية. </a:t>
            </a:r>
          </a:p>
          <a:p>
            <a:pPr lvl="0"/>
            <a:r>
              <a:rPr lang="ar-SA" sz="4400" dirty="0" smtClean="0">
                <a:solidFill>
                  <a:srgbClr val="C00000"/>
                </a:solidFill>
                <a:latin typeface="Traditional Arabic" pitchFamily="18" charset="-78"/>
                <a:cs typeface="Traditional Arabic" pitchFamily="18" charset="-78"/>
              </a:rPr>
              <a:t>تنهض </a:t>
            </a:r>
            <a:r>
              <a:rPr lang="ar-SA" sz="4400" dirty="0" smtClean="0">
                <a:solidFill>
                  <a:srgbClr val="800080"/>
                </a:solidFill>
                <a:latin typeface="Traditional Arabic" pitchFamily="18" charset="-78"/>
                <a:cs typeface="Traditional Arabic" pitchFamily="18" charset="-78"/>
              </a:rPr>
              <a:t>المعلمات </a:t>
            </a:r>
            <a:r>
              <a:rPr lang="ar-SA" sz="4400" dirty="0" smtClean="0">
                <a:latin typeface="Traditional Arabic" pitchFamily="18" charset="-78"/>
                <a:cs typeface="Traditional Arabic" pitchFamily="18" charset="-78"/>
              </a:rPr>
              <a:t>بأعباء التربية. </a:t>
            </a:r>
          </a:p>
          <a:p>
            <a:pPr lvl="0"/>
            <a:endParaRPr lang="en-US" sz="4400" dirty="0" smtClean="0">
              <a:solidFill>
                <a:srgbClr val="800080"/>
              </a:solidFill>
              <a:latin typeface="Traditional Arabic" pitchFamily="18" charset="-78"/>
              <a:cs typeface="Traditional Arabic" pitchFamily="18" charset="-78"/>
            </a:endParaRPr>
          </a:p>
          <a:p>
            <a:pPr lvl="0"/>
            <a:r>
              <a:rPr lang="ar-SA" sz="4400" dirty="0" smtClean="0">
                <a:solidFill>
                  <a:srgbClr val="800080"/>
                </a:solidFill>
                <a:latin typeface="Traditional Arabic" pitchFamily="18" charset="-78"/>
                <a:cs typeface="Traditional Arabic" pitchFamily="18" charset="-78"/>
              </a:rPr>
              <a:t>الوالدان</a:t>
            </a:r>
            <a:r>
              <a:rPr lang="ar-SA" sz="4400" dirty="0" smtClean="0">
                <a:solidFill>
                  <a:srgbClr val="C00000"/>
                </a:solidFill>
                <a:latin typeface="Traditional Arabic" pitchFamily="18" charset="-78"/>
                <a:cs typeface="Traditional Arabic" pitchFamily="18" charset="-78"/>
              </a:rPr>
              <a:t> يتعاونان </a:t>
            </a:r>
            <a:r>
              <a:rPr lang="ar-SA" sz="4400" dirty="0" smtClean="0">
                <a:latin typeface="Traditional Arabic" pitchFamily="18" charset="-78"/>
                <a:cs typeface="Traditional Arabic" pitchFamily="18" charset="-78"/>
              </a:rPr>
              <a:t>في تربية الأولاد </a:t>
            </a:r>
          </a:p>
          <a:p>
            <a:pPr lvl="0"/>
            <a:r>
              <a:rPr lang="ar-SA" sz="4400" dirty="0" smtClean="0">
                <a:solidFill>
                  <a:srgbClr val="800080"/>
                </a:solidFill>
                <a:latin typeface="Traditional Arabic" pitchFamily="18" charset="-78"/>
                <a:cs typeface="Traditional Arabic" pitchFamily="18" charset="-78"/>
              </a:rPr>
              <a:t>المعلمون </a:t>
            </a:r>
            <a:r>
              <a:rPr lang="ar-SA" sz="4400" dirty="0" smtClean="0">
                <a:solidFill>
                  <a:srgbClr val="C00000"/>
                </a:solidFill>
                <a:latin typeface="Traditional Arabic" pitchFamily="18" charset="-78"/>
                <a:cs typeface="Traditional Arabic" pitchFamily="18" charset="-78"/>
              </a:rPr>
              <a:t>ينهضون </a:t>
            </a:r>
            <a:r>
              <a:rPr lang="ar-SA" sz="4400" dirty="0" smtClean="0">
                <a:latin typeface="Traditional Arabic" pitchFamily="18" charset="-78"/>
                <a:cs typeface="Traditional Arabic" pitchFamily="18" charset="-78"/>
              </a:rPr>
              <a:t>بأعباء التربية. </a:t>
            </a:r>
          </a:p>
          <a:p>
            <a:pPr lvl="0"/>
            <a:r>
              <a:rPr lang="ar-SA" sz="4400" dirty="0" smtClean="0">
                <a:solidFill>
                  <a:srgbClr val="800080"/>
                </a:solidFill>
                <a:latin typeface="Traditional Arabic" pitchFamily="18" charset="-78"/>
                <a:cs typeface="Traditional Arabic" pitchFamily="18" charset="-78"/>
              </a:rPr>
              <a:t>المعلمات </a:t>
            </a:r>
            <a:r>
              <a:rPr lang="ar-SA" sz="4400" dirty="0" smtClean="0">
                <a:solidFill>
                  <a:srgbClr val="C00000"/>
                </a:solidFill>
                <a:latin typeface="Traditional Arabic" pitchFamily="18" charset="-78"/>
                <a:cs typeface="Traditional Arabic" pitchFamily="18" charset="-78"/>
              </a:rPr>
              <a:t>ينهضن </a:t>
            </a:r>
            <a:r>
              <a:rPr lang="ar-SA" sz="4400" dirty="0" smtClean="0">
                <a:latin typeface="Traditional Arabic" pitchFamily="18" charset="-78"/>
                <a:cs typeface="Traditional Arabic" pitchFamily="18" charset="-78"/>
              </a:rPr>
              <a:t>بأعباء التربية. </a:t>
            </a:r>
          </a:p>
          <a:p>
            <a:endParaRPr lang="ar-SA" sz="4400" dirty="0">
              <a:latin typeface="Traditional Arabic" pitchFamily="18" charset="-78"/>
              <a:cs typeface="Traditional Arabic" pitchFamily="18" charset="-78"/>
            </a:endParaRPr>
          </a:p>
        </p:txBody>
      </p:sp>
      <p:sp>
        <p:nvSpPr>
          <p:cNvPr id="6" name="مستطيل مستدير الزوايا 5"/>
          <p:cNvSpPr/>
          <p:nvPr/>
        </p:nvSpPr>
        <p:spPr>
          <a:xfrm>
            <a:off x="500034" y="1500174"/>
            <a:ext cx="3000396" cy="4857784"/>
          </a:xfrm>
          <a:prstGeom prst="roundRect">
            <a:avLst/>
          </a:prstGeom>
        </p:spPr>
        <p:style>
          <a:lnRef idx="0">
            <a:schemeClr val="accent2"/>
          </a:lnRef>
          <a:fillRef idx="3">
            <a:schemeClr val="accent2"/>
          </a:fillRef>
          <a:effectRef idx="3">
            <a:schemeClr val="accent2"/>
          </a:effectRef>
          <a:fontRef idx="minor">
            <a:schemeClr val="lt1"/>
          </a:fontRef>
        </p:style>
        <p:txBody>
          <a:bodyPr rtlCol="1" anchor="ctr"/>
          <a:lstStyle/>
          <a:p>
            <a:r>
              <a:rPr lang="ar-SA" sz="4000" dirty="0" smtClean="0">
                <a:latin typeface="Traditional Arabic" pitchFamily="18" charset="-78"/>
                <a:cs typeface="Traditional Arabic" pitchFamily="18" charset="-78"/>
              </a:rPr>
              <a:t> أن الفعل إذا أسند إلى فاعل ظاهر مثنى أو مجموع فيكون كحاله إذا أسند إلى مفرد.</a:t>
            </a:r>
            <a:endParaRPr lang="en-US" sz="4000" dirty="0" smtClean="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600" dirty="0" smtClean="0">
                <a:latin typeface="Traditional Arabic" pitchFamily="18" charset="-78"/>
                <a:cs typeface="Traditional Arabic" pitchFamily="18" charset="-78"/>
              </a:rPr>
              <a:t>تأنيث الفعل:</a:t>
            </a:r>
            <a:endParaRPr lang="ar-SA" sz="3600" dirty="0">
              <a:latin typeface="Traditional Arabic" pitchFamily="18" charset="-78"/>
              <a:cs typeface="Traditional Arabic" pitchFamily="18" charset="-78"/>
            </a:endParaRPr>
          </a:p>
        </p:txBody>
      </p:sp>
      <p:sp>
        <p:nvSpPr>
          <p:cNvPr id="3" name="عنصر نائب للمحتوى 2"/>
          <p:cNvSpPr>
            <a:spLocks noGrp="1"/>
          </p:cNvSpPr>
          <p:nvPr>
            <p:ph sz="quarter" idx="1"/>
          </p:nvPr>
        </p:nvSpPr>
        <p:spPr/>
        <p:txBody>
          <a:bodyPr/>
          <a:lstStyle/>
          <a:p>
            <a:r>
              <a:rPr lang="ar-SA" sz="3600" dirty="0" smtClean="0">
                <a:latin typeface="Traditional Arabic" pitchFamily="18" charset="-78"/>
                <a:cs typeface="Traditional Arabic" pitchFamily="18" charset="-78"/>
              </a:rPr>
              <a:t>زاحمت الفتاة الفتى في ميادين العمل</a:t>
            </a:r>
          </a:p>
          <a:p>
            <a:r>
              <a:rPr lang="ar-SA" sz="3600" dirty="0" smtClean="0">
                <a:latin typeface="Traditional Arabic" pitchFamily="18" charset="-78"/>
                <a:cs typeface="Traditional Arabic" pitchFamily="18" charset="-78"/>
              </a:rPr>
              <a:t>سطعت شمس الحريّة</a:t>
            </a:r>
          </a:p>
          <a:p>
            <a:r>
              <a:rPr lang="ar-SA" sz="3600" dirty="0" smtClean="0">
                <a:latin typeface="Traditional Arabic" pitchFamily="18" charset="-78"/>
                <a:cs typeface="Traditional Arabic" pitchFamily="18" charset="-78"/>
              </a:rPr>
              <a:t>الجامعات ازدحمت بالطالبات</a:t>
            </a:r>
          </a:p>
          <a:p>
            <a:r>
              <a:rPr lang="ar-SA" sz="3600" dirty="0" smtClean="0">
                <a:latin typeface="Traditional Arabic" pitchFamily="18" charset="-78"/>
                <a:cs typeface="Traditional Arabic" pitchFamily="18" charset="-78"/>
              </a:rPr>
              <a:t>الأم المثالية تجعل من أبنائها قادة</a:t>
            </a:r>
          </a:p>
          <a:p>
            <a:r>
              <a:rPr lang="ar-SA" sz="3600" dirty="0" smtClean="0">
                <a:latin typeface="Traditional Arabic" pitchFamily="18" charset="-78"/>
                <a:cs typeface="Traditional Arabic" pitchFamily="18" charset="-78"/>
              </a:rPr>
              <a:t>تسهر الأم على راحة الأبناء</a:t>
            </a:r>
          </a:p>
          <a:p>
            <a:r>
              <a:rPr lang="ar-SA" sz="3600" dirty="0" smtClean="0">
                <a:latin typeface="Traditional Arabic" pitchFamily="18" charset="-78"/>
                <a:cs typeface="Traditional Arabic" pitchFamily="18" charset="-78"/>
              </a:rPr>
              <a:t>حضرت اليوم سعاد</a:t>
            </a:r>
            <a:endParaRPr lang="ar-SA" sz="3600" dirty="0">
              <a:latin typeface="Traditional Arabic" pitchFamily="18" charset="-78"/>
              <a:cs typeface="Traditional Arabic" pitchFamily="18" charset="-78"/>
            </a:endParaRPr>
          </a:p>
        </p:txBody>
      </p:sp>
      <p:sp>
        <p:nvSpPr>
          <p:cNvPr id="4" name="مستطيل مستدير الزوايا 3"/>
          <p:cNvSpPr/>
          <p:nvPr/>
        </p:nvSpPr>
        <p:spPr>
          <a:xfrm>
            <a:off x="714348" y="4929198"/>
            <a:ext cx="7072362" cy="16430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latin typeface="Traditional Arabic" pitchFamily="18" charset="-78"/>
                <a:cs typeface="Traditional Arabic" pitchFamily="18" charset="-78"/>
              </a:rPr>
              <a:t>يؤنث الفعل إذا كان الفاعل اسمًا ظاهرًا حقيقي التّأنيث أو مجازي، أو كان ضميرًا يعود على مؤنث، أو كان جمع مؤنث سالم، أو علمًا لمؤنّث مفصول من الفعل بفاصل غير إلا.</a:t>
            </a:r>
            <a:endParaRPr lang="ar-SA" sz="32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600" dirty="0" smtClean="0">
                <a:latin typeface="Traditional Arabic" pitchFamily="18" charset="-78"/>
                <a:cs typeface="Traditional Arabic" pitchFamily="18" charset="-78"/>
              </a:rPr>
              <a:t>يذكر الفعل إذا:</a:t>
            </a:r>
            <a:endParaRPr lang="ar-SA" sz="3600" dirty="0">
              <a:latin typeface="Traditional Arabic" pitchFamily="18" charset="-78"/>
              <a:cs typeface="Traditional Arabic" pitchFamily="18" charset="-78"/>
            </a:endParaRPr>
          </a:p>
        </p:txBody>
      </p:sp>
      <p:sp>
        <p:nvSpPr>
          <p:cNvPr id="3" name="عنصر نائب للمحتوى 2"/>
          <p:cNvSpPr>
            <a:spLocks noGrp="1"/>
          </p:cNvSpPr>
          <p:nvPr>
            <p:ph sz="quarter" idx="1"/>
          </p:nvPr>
        </p:nvSpPr>
        <p:spPr>
          <a:xfrm>
            <a:off x="0" y="1219200"/>
            <a:ext cx="9144000" cy="4937760"/>
          </a:xfrm>
        </p:spPr>
        <p:txBody>
          <a:bodyPr/>
          <a:lstStyle/>
          <a:p>
            <a:r>
              <a:rPr lang="ar-SA" sz="3600" dirty="0" smtClean="0">
                <a:latin typeface="Traditional Arabic" pitchFamily="18" charset="-78"/>
                <a:cs typeface="Traditional Arabic" pitchFamily="18" charset="-78"/>
              </a:rPr>
              <a:t>يفرح الأب بنجاح أبنائه</a:t>
            </a:r>
          </a:p>
          <a:p>
            <a:r>
              <a:rPr lang="ar-SA" sz="3600" dirty="0" smtClean="0">
                <a:latin typeface="Traditional Arabic" pitchFamily="18" charset="-78"/>
                <a:cs typeface="Traditional Arabic" pitchFamily="18" charset="-78"/>
              </a:rPr>
              <a:t>يفرح المعلمون بنجاح تلاميذهم </a:t>
            </a:r>
          </a:p>
          <a:p>
            <a:r>
              <a:rPr lang="ar-SA" sz="3600" dirty="0" smtClean="0">
                <a:latin typeface="Traditional Arabic" pitchFamily="18" charset="-78"/>
                <a:cs typeface="Traditional Arabic" pitchFamily="18" charset="-78"/>
              </a:rPr>
              <a:t>ما نجح إلا سعاد، وما حضر غير زينب، وما سافر سوى هند.</a:t>
            </a:r>
          </a:p>
          <a:p>
            <a:r>
              <a:rPr lang="ar-SA" sz="3600" dirty="0" smtClean="0">
                <a:latin typeface="Traditional Arabic" pitchFamily="18" charset="-78"/>
                <a:cs typeface="Traditional Arabic" pitchFamily="18" charset="-78"/>
              </a:rPr>
              <a:t>قال تعالى: (</a:t>
            </a:r>
            <a:r>
              <a:rPr lang="ar-SA" sz="3600" b="1" dirty="0" smtClean="0">
                <a:latin typeface="Traditional Arabic" pitchFamily="18" charset="-78"/>
                <a:cs typeface="Traditional Arabic" pitchFamily="18" charset="-78"/>
              </a:rPr>
              <a:t>يَا أَيُّهَا الَّذِينَ آمَنُوا إِذَا جَاءَكُمُ الْمُؤْمِنَاتُ مُهَاجِرَاتٍ فَامْتَحِنُوهُنَّ ۖ</a:t>
            </a:r>
            <a:r>
              <a:rPr lang="ar-SA" sz="3600" dirty="0" smtClean="0">
                <a:latin typeface="Traditional Arabic" pitchFamily="18" charset="-78"/>
                <a:cs typeface="Traditional Arabic" pitchFamily="18" charset="-78"/>
              </a:rPr>
              <a:t>)</a:t>
            </a:r>
          </a:p>
          <a:p>
            <a:r>
              <a:rPr lang="ar-SA" sz="3600" dirty="0" smtClean="0">
                <a:latin typeface="Traditional Arabic" pitchFamily="18" charset="-78"/>
                <a:cs typeface="Traditional Arabic" pitchFamily="18" charset="-78"/>
              </a:rPr>
              <a:t>قال تعالى: (</a:t>
            </a:r>
            <a:r>
              <a:rPr lang="ar-SA" sz="3600" b="1" dirty="0" smtClean="0">
                <a:latin typeface="Traditional Arabic" pitchFamily="18" charset="-78"/>
                <a:cs typeface="Traditional Arabic" pitchFamily="18" charset="-78"/>
              </a:rPr>
              <a:t>وَالْوَالِدَاتُ يُرْضِعْنَ أَوْلَادَهُنَّ )</a:t>
            </a:r>
          </a:p>
          <a:p>
            <a:endParaRPr lang="ar-SA" sz="3600" dirty="0">
              <a:latin typeface="Traditional Arabic" pitchFamily="18" charset="-78"/>
              <a:cs typeface="Traditional Arabic" pitchFamily="18" charset="-78"/>
            </a:endParaRPr>
          </a:p>
        </p:txBody>
      </p:sp>
      <p:sp>
        <p:nvSpPr>
          <p:cNvPr id="4" name="مستطيل مستدير الزوايا 3"/>
          <p:cNvSpPr/>
          <p:nvPr/>
        </p:nvSpPr>
        <p:spPr>
          <a:xfrm>
            <a:off x="357158" y="4929198"/>
            <a:ext cx="7572428" cy="16430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latin typeface="Traditional Arabic" pitchFamily="18" charset="-78"/>
                <a:cs typeface="Traditional Arabic" pitchFamily="18" charset="-78"/>
              </a:rPr>
              <a:t>يذكر الفعل إذا كان الفاعل مفردًا مذكر، أو جمع مذكر سالم، أو كان علمًا لمؤنث مفصولًا من الفعل </a:t>
            </a:r>
            <a:r>
              <a:rPr lang="ar-SA" sz="3200" dirty="0" err="1" smtClean="0">
                <a:latin typeface="Traditional Arabic" pitchFamily="18" charset="-78"/>
                <a:cs typeface="Traditional Arabic" pitchFamily="18" charset="-78"/>
              </a:rPr>
              <a:t>بـ</a:t>
            </a:r>
            <a:r>
              <a:rPr lang="ar-SA" sz="3200" dirty="0" smtClean="0">
                <a:latin typeface="Traditional Arabic" pitchFamily="18" charset="-78"/>
                <a:cs typeface="Traditional Arabic" pitchFamily="18" charset="-78"/>
              </a:rPr>
              <a:t> ”إلا“ أو غير أو سوى، أو كان جمع مؤنث سالم فصل بينه وبين فعله بفاصل، أو كان الفاعل نون النسوة. </a:t>
            </a:r>
            <a:endParaRPr lang="ar-SA" sz="32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000" b="1" dirty="0" smtClean="0">
                <a:latin typeface="Traditional Arabic" pitchFamily="18" charset="-78"/>
                <a:cs typeface="Traditional Arabic" pitchFamily="18" charset="-78"/>
              </a:rPr>
              <a:t>يجوز تأنيث الفعل وتذكيره</a:t>
            </a:r>
            <a:endParaRPr lang="ar-SA" sz="4000" b="1" dirty="0">
              <a:latin typeface="Traditional Arabic" pitchFamily="18" charset="-78"/>
              <a:cs typeface="Traditional Arabic" pitchFamily="18" charset="-78"/>
            </a:endParaRPr>
          </a:p>
        </p:txBody>
      </p:sp>
      <p:sp>
        <p:nvSpPr>
          <p:cNvPr id="3" name="عنصر نائب للمحتوى 2"/>
          <p:cNvSpPr>
            <a:spLocks noGrp="1"/>
          </p:cNvSpPr>
          <p:nvPr>
            <p:ph sz="quarter" idx="1"/>
          </p:nvPr>
        </p:nvSpPr>
        <p:spPr/>
        <p:txBody>
          <a:bodyPr/>
          <a:lstStyle/>
          <a:p>
            <a:r>
              <a:rPr lang="ar-SA" sz="4000" dirty="0" smtClean="0">
                <a:latin typeface="Traditional Arabic" pitchFamily="18" charset="-78"/>
                <a:cs typeface="Traditional Arabic" pitchFamily="18" charset="-78"/>
              </a:rPr>
              <a:t>بكى النّساء / بكت النّساء</a:t>
            </a:r>
          </a:p>
          <a:p>
            <a:r>
              <a:rPr lang="ar-SA" sz="4000" dirty="0" smtClean="0">
                <a:latin typeface="Traditional Arabic" pitchFamily="18" charset="-78"/>
                <a:cs typeface="Traditional Arabic" pitchFamily="18" charset="-78"/>
              </a:rPr>
              <a:t>سار </a:t>
            </a:r>
            <a:r>
              <a:rPr lang="ar-SA" sz="4000" dirty="0" err="1" smtClean="0">
                <a:latin typeface="Traditional Arabic" pitchFamily="18" charset="-78"/>
                <a:cs typeface="Traditional Arabic" pitchFamily="18" charset="-78"/>
              </a:rPr>
              <a:t>الثّكالى</a:t>
            </a:r>
            <a:r>
              <a:rPr lang="ar-SA" sz="4000" dirty="0" smtClean="0">
                <a:latin typeface="Traditional Arabic" pitchFamily="18" charset="-78"/>
                <a:cs typeface="Traditional Arabic" pitchFamily="18" charset="-78"/>
              </a:rPr>
              <a:t>/ سارت </a:t>
            </a:r>
            <a:r>
              <a:rPr lang="ar-SA" sz="4000" dirty="0" err="1" smtClean="0">
                <a:latin typeface="Traditional Arabic" pitchFamily="18" charset="-78"/>
                <a:cs typeface="Traditional Arabic" pitchFamily="18" charset="-78"/>
              </a:rPr>
              <a:t>الثكالى</a:t>
            </a:r>
            <a:endParaRPr lang="ar-SA" sz="4000" dirty="0" smtClean="0">
              <a:latin typeface="Traditional Arabic" pitchFamily="18" charset="-78"/>
              <a:cs typeface="Traditional Arabic" pitchFamily="18" charset="-78"/>
            </a:endParaRPr>
          </a:p>
          <a:p>
            <a:r>
              <a:rPr lang="ar-SA" sz="4000" dirty="0" smtClean="0">
                <a:latin typeface="Traditional Arabic" pitchFamily="18" charset="-78"/>
                <a:cs typeface="Traditional Arabic" pitchFamily="18" charset="-78"/>
              </a:rPr>
              <a:t>جاء الجنود/ جاءت الجنود</a:t>
            </a:r>
            <a:endParaRPr lang="ar-SA" sz="4000" dirty="0">
              <a:latin typeface="Traditional Arabic" pitchFamily="18" charset="-78"/>
              <a:cs typeface="Traditional Arabic" pitchFamily="18" charset="-78"/>
            </a:endParaRPr>
          </a:p>
        </p:txBody>
      </p:sp>
      <p:sp>
        <p:nvSpPr>
          <p:cNvPr id="4" name="سحابة 3"/>
          <p:cNvSpPr/>
          <p:nvPr/>
        </p:nvSpPr>
        <p:spPr>
          <a:xfrm>
            <a:off x="1500166" y="3357562"/>
            <a:ext cx="6215106" cy="314327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dirty="0" smtClean="0">
                <a:latin typeface="Traditional Arabic" pitchFamily="18" charset="-78"/>
                <a:cs typeface="Traditional Arabic" pitchFamily="18" charset="-78"/>
              </a:rPr>
              <a:t>يجوز التذكير والتّأنيث إذا كان كان الفاعل اسم جمع، أو جمع تكسير</a:t>
            </a:r>
            <a:endParaRPr lang="ar-SA" sz="40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4"/>
            <a:ext cx="9144000" cy="1000132"/>
          </a:xfrm>
          <a:solidFill>
            <a:schemeClr val="accent1">
              <a:lumMod val="20000"/>
              <a:lumOff val="80000"/>
            </a:schemeClr>
          </a:solidFill>
        </p:spPr>
        <p:txBody>
          <a:bodyPr>
            <a:normAutofit/>
          </a:bodyPr>
          <a:lstStyle/>
          <a:p>
            <a:pPr algn="ctr"/>
            <a:r>
              <a:rPr lang="ar-SA" sz="4800" b="1" dirty="0" smtClean="0">
                <a:solidFill>
                  <a:schemeClr val="accent1"/>
                </a:solidFill>
                <a:effectLst>
                  <a:reflection blurRad="6350" stA="55000" endA="50" endPos="85000" dir="5400000" sy="-100000" algn="bl" rotWithShape="0"/>
                </a:effectLst>
                <a:latin typeface="Traditional Arabic" pitchFamily="18" charset="-78"/>
                <a:cs typeface="Traditional Arabic" pitchFamily="18" charset="-78"/>
              </a:rPr>
              <a:t>حكم توسط المفعول بين الفعل والفاعل: </a:t>
            </a:r>
            <a:endParaRPr lang="ar-SA" sz="4800" b="1" dirty="0">
              <a:solidFill>
                <a:schemeClr val="accent1"/>
              </a:solidFill>
              <a:effectLst>
                <a:reflection blurRad="6350" stA="55000" endA="50" endPos="85000" dir="5400000" sy="-100000" algn="bl" rotWithShape="0"/>
              </a:effectLst>
              <a:latin typeface="Traditional Arabic" pitchFamily="18" charset="-78"/>
              <a:cs typeface="Traditional Arabic" pitchFamily="18" charset="-78"/>
            </a:endParaRPr>
          </a:p>
        </p:txBody>
      </p:sp>
      <p:graphicFrame>
        <p:nvGraphicFramePr>
          <p:cNvPr id="4" name="عنصر نائب للمحتوى 3"/>
          <p:cNvGraphicFramePr>
            <a:graphicFrameLocks noGrp="1"/>
          </p:cNvGraphicFramePr>
          <p:nvPr>
            <p:ph sz="quarter" idx="1"/>
          </p:nvPr>
        </p:nvGraphicFramePr>
        <p:xfrm>
          <a:off x="0" y="1000109"/>
          <a:ext cx="9144000" cy="5980464"/>
        </p:xfrm>
        <a:graphic>
          <a:graphicData uri="http://schemas.openxmlformats.org/drawingml/2006/table">
            <a:tbl>
              <a:tblPr rtl="1" firstRow="1" bandRow="1">
                <a:tableStyleId>{5C22544A-7EE6-4342-B048-85BDC9FD1C3A}</a:tableStyleId>
              </a:tblPr>
              <a:tblGrid>
                <a:gridCol w="366742"/>
                <a:gridCol w="4857716"/>
                <a:gridCol w="3919542"/>
              </a:tblGrid>
              <a:tr h="395584">
                <a:tc>
                  <a:txBody>
                    <a:bodyPr/>
                    <a:lstStyle/>
                    <a:p>
                      <a:pPr rtl="1"/>
                      <a:endParaRPr lang="ar-SA" dirty="0"/>
                    </a:p>
                  </a:txBody>
                  <a:tcPr/>
                </a:tc>
                <a:tc>
                  <a:txBody>
                    <a:bodyPr/>
                    <a:lstStyle/>
                    <a:p>
                      <a:pPr rtl="1"/>
                      <a:r>
                        <a:rPr lang="ar-SA" sz="2800" dirty="0" smtClean="0">
                          <a:latin typeface="Traditional Arabic" pitchFamily="18" charset="-78"/>
                          <a:cs typeface="Traditional Arabic" pitchFamily="18" charset="-78"/>
                        </a:rPr>
                        <a:t>الجملة</a:t>
                      </a:r>
                      <a:endParaRPr lang="ar-SA" sz="2800" dirty="0">
                        <a:latin typeface="Traditional Arabic" pitchFamily="18" charset="-78"/>
                        <a:cs typeface="Traditional Arabic" pitchFamily="18" charset="-78"/>
                      </a:endParaRPr>
                    </a:p>
                  </a:txBody>
                  <a:tcPr/>
                </a:tc>
                <a:tc>
                  <a:txBody>
                    <a:bodyPr/>
                    <a:lstStyle/>
                    <a:p>
                      <a:pPr rtl="1"/>
                      <a:r>
                        <a:rPr lang="ar-SA" sz="2800" dirty="0" smtClean="0">
                          <a:latin typeface="Traditional Arabic" pitchFamily="18" charset="-78"/>
                          <a:cs typeface="Traditional Arabic" pitchFamily="18" charset="-78"/>
                        </a:rPr>
                        <a:t>الحكم </a:t>
                      </a:r>
                      <a:endParaRPr lang="ar-SA" sz="2800" dirty="0">
                        <a:latin typeface="Traditional Arabic" pitchFamily="18" charset="-78"/>
                        <a:cs typeface="Traditional Arabic" pitchFamily="18" charset="-78"/>
                      </a:endParaRPr>
                    </a:p>
                  </a:txBody>
                  <a:tcPr/>
                </a:tc>
              </a:tr>
              <a:tr h="682788">
                <a:tc rowSpan="3">
                  <a:txBody>
                    <a:bodyPr/>
                    <a:lstStyle/>
                    <a:p>
                      <a:pPr rtl="1"/>
                      <a:r>
                        <a:rPr lang="ar-SA" dirty="0" smtClean="0"/>
                        <a:t>أ</a:t>
                      </a:r>
                      <a:endParaRPr lang="ar-SA" dirty="0"/>
                    </a:p>
                  </a:txBody>
                  <a:tcPr/>
                </a:tc>
                <a:tc>
                  <a:txBody>
                    <a:bodyPr/>
                    <a:lstStyle/>
                    <a:p>
                      <a:r>
                        <a:rPr lang="ar-SA" sz="3600" dirty="0" smtClean="0">
                          <a:latin typeface="Traditional Arabic" pitchFamily="18" charset="-78"/>
                          <a:cs typeface="Traditional Arabic" pitchFamily="18" charset="-78"/>
                        </a:rPr>
                        <a:t>يعرف الفضل من الناس ذووه.</a:t>
                      </a:r>
                    </a:p>
                  </a:txBody>
                  <a:tcPr/>
                </a:tc>
                <a:tc rowSpan="3">
                  <a:txBody>
                    <a:bodyPr/>
                    <a:lstStyle/>
                    <a:p>
                      <a:pPr rtl="1"/>
                      <a:endParaRPr lang="ar-SA" dirty="0"/>
                    </a:p>
                  </a:txBody>
                  <a:tcPr/>
                </a:tc>
              </a:tr>
              <a:tr h="682788">
                <a:tc vMerge="1">
                  <a:txBody>
                    <a:bodyPr/>
                    <a:lstStyle/>
                    <a:p>
                      <a:pPr rtl="1"/>
                      <a:endParaRPr lang="ar-SA"/>
                    </a:p>
                  </a:txBody>
                  <a:tcPr/>
                </a:tc>
                <a:tc>
                  <a:txBody>
                    <a:bodyPr/>
                    <a:lstStyle/>
                    <a:p>
                      <a:r>
                        <a:rPr lang="ar-SA" sz="3600" b="1" dirty="0" smtClean="0">
                          <a:latin typeface="Traditional Arabic" pitchFamily="18" charset="-78"/>
                          <a:cs typeface="Traditional Arabic" pitchFamily="18" charset="-78"/>
                        </a:rPr>
                        <a:t>إِنَّمَا يَخْشَى اللَّهَ مِنْ عِبَادِهِ الْعُلَمَاءُ.</a:t>
                      </a:r>
                    </a:p>
                  </a:txBody>
                  <a:tcPr/>
                </a:tc>
                <a:tc vMerge="1">
                  <a:txBody>
                    <a:bodyPr/>
                    <a:lstStyle/>
                    <a:p>
                      <a:pPr rtl="1"/>
                      <a:endParaRPr lang="ar-SA"/>
                    </a:p>
                  </a:txBody>
                  <a:tcPr/>
                </a:tc>
              </a:tr>
              <a:tr h="682788">
                <a:tc vMerge="1">
                  <a:txBody>
                    <a:bodyPr/>
                    <a:lstStyle/>
                    <a:p>
                      <a:pPr rtl="1"/>
                      <a:endParaRPr lang="ar-SA"/>
                    </a:p>
                  </a:txBody>
                  <a:tcPr/>
                </a:tc>
                <a:tc>
                  <a:txBody>
                    <a:bodyPr/>
                    <a:lstStyle/>
                    <a:p>
                      <a:r>
                        <a:rPr lang="ar-SA" sz="3600" b="1" dirty="0" smtClean="0">
                          <a:latin typeface="Traditional Arabic" pitchFamily="18" charset="-78"/>
                          <a:cs typeface="Traditional Arabic" pitchFamily="18" charset="-78"/>
                        </a:rPr>
                        <a:t>يسرني حبكم العلم.</a:t>
                      </a:r>
                    </a:p>
                  </a:txBody>
                  <a:tcPr/>
                </a:tc>
                <a:tc vMerge="1">
                  <a:txBody>
                    <a:bodyPr/>
                    <a:lstStyle/>
                    <a:p>
                      <a:pPr rtl="1"/>
                      <a:endParaRPr lang="ar-SA"/>
                    </a:p>
                  </a:txBody>
                  <a:tcPr/>
                </a:tc>
              </a:tr>
              <a:tr h="682788">
                <a:tc rowSpan="3">
                  <a:txBody>
                    <a:bodyPr/>
                    <a:lstStyle/>
                    <a:p>
                      <a:pPr rtl="1"/>
                      <a:r>
                        <a:rPr lang="ar-SA" dirty="0" smtClean="0"/>
                        <a:t>ب</a:t>
                      </a:r>
                      <a:endParaRPr lang="ar-SA" dirty="0"/>
                    </a:p>
                  </a:txBody>
                  <a:tcPr/>
                </a:tc>
                <a:tc>
                  <a:txBody>
                    <a:bodyPr/>
                    <a:lstStyle/>
                    <a:p>
                      <a:r>
                        <a:rPr lang="ar-SA" sz="3600" b="1" dirty="0" smtClean="0">
                          <a:latin typeface="Traditional Arabic" pitchFamily="18" charset="-78"/>
                          <a:cs typeface="Traditional Arabic" pitchFamily="18" charset="-78"/>
                        </a:rPr>
                        <a:t>إنما يخاف المؤمن اللهَ ربه.</a:t>
                      </a:r>
                    </a:p>
                  </a:txBody>
                  <a:tcPr/>
                </a:tc>
                <a:tc rowSpan="3">
                  <a:txBody>
                    <a:bodyPr/>
                    <a:lstStyle/>
                    <a:p>
                      <a:pPr rtl="1"/>
                      <a:endParaRPr lang="ar-SA" dirty="0"/>
                    </a:p>
                  </a:txBody>
                  <a:tcPr/>
                </a:tc>
              </a:tr>
              <a:tr h="682788">
                <a:tc vMerge="1">
                  <a:txBody>
                    <a:bodyPr/>
                    <a:lstStyle/>
                    <a:p>
                      <a:pPr rtl="1"/>
                      <a:endParaRPr lang="ar-SA"/>
                    </a:p>
                  </a:txBody>
                  <a:tcPr/>
                </a:tc>
                <a:tc>
                  <a:txBody>
                    <a:bodyPr/>
                    <a:lstStyle/>
                    <a:p>
                      <a:r>
                        <a:rPr lang="ar-SA" sz="3600" b="1" dirty="0" smtClean="0">
                          <a:latin typeface="Traditional Arabic" pitchFamily="18" charset="-78"/>
                          <a:cs typeface="Traditional Arabic" pitchFamily="18" charset="-78"/>
                        </a:rPr>
                        <a:t>يحب أخي صديقي.</a:t>
                      </a:r>
                    </a:p>
                  </a:txBody>
                  <a:tcPr/>
                </a:tc>
                <a:tc vMerge="1">
                  <a:txBody>
                    <a:bodyPr/>
                    <a:lstStyle/>
                    <a:p>
                      <a:pPr rtl="1"/>
                      <a:endParaRPr lang="ar-SA"/>
                    </a:p>
                  </a:txBody>
                  <a:tcPr/>
                </a:tc>
              </a:tr>
              <a:tr h="682788">
                <a:tc vMerge="1">
                  <a:txBody>
                    <a:bodyPr/>
                    <a:lstStyle/>
                    <a:p>
                      <a:pPr rtl="1"/>
                      <a:endParaRPr lang="ar-SA"/>
                    </a:p>
                  </a:txBody>
                  <a:tcPr/>
                </a:tc>
                <a:tc>
                  <a:txBody>
                    <a:bodyPr/>
                    <a:lstStyle/>
                    <a:p>
                      <a:r>
                        <a:rPr lang="ar-SA" sz="3600" b="1" dirty="0" smtClean="0">
                          <a:latin typeface="Traditional Arabic" pitchFamily="18" charset="-78"/>
                          <a:cs typeface="Traditional Arabic" pitchFamily="18" charset="-78"/>
                        </a:rPr>
                        <a:t>راجعتُ الدرس.</a:t>
                      </a:r>
                    </a:p>
                  </a:txBody>
                  <a:tcPr/>
                </a:tc>
                <a:tc vMerge="1">
                  <a:txBody>
                    <a:bodyPr/>
                    <a:lstStyle/>
                    <a:p>
                      <a:pPr rtl="1"/>
                      <a:endParaRPr lang="ar-SA"/>
                    </a:p>
                  </a:txBody>
                  <a:tcPr/>
                </a:tc>
              </a:tr>
              <a:tr h="682788">
                <a:tc rowSpan="2">
                  <a:txBody>
                    <a:bodyPr/>
                    <a:lstStyle/>
                    <a:p>
                      <a:pPr rtl="1"/>
                      <a:r>
                        <a:rPr lang="ar-SA" dirty="0" smtClean="0"/>
                        <a:t>ج</a:t>
                      </a:r>
                      <a:endParaRPr lang="ar-SA" dirty="0"/>
                    </a:p>
                  </a:txBody>
                  <a:tcPr/>
                </a:tc>
                <a:tc>
                  <a:txBody>
                    <a:bodyPr/>
                    <a:lstStyle/>
                    <a:p>
                      <a:r>
                        <a:rPr lang="ar-SA" sz="3600" b="1" dirty="0" smtClean="0">
                          <a:latin typeface="Traditional Arabic" pitchFamily="18" charset="-78"/>
                          <a:cs typeface="Traditional Arabic" pitchFamily="18" charset="-78"/>
                        </a:rPr>
                        <a:t>يقرأ المجلات الأدبية كثير من الطلاب.</a:t>
                      </a:r>
                    </a:p>
                  </a:txBody>
                  <a:tcPr/>
                </a:tc>
                <a:tc rowSpan="2">
                  <a:txBody>
                    <a:bodyPr/>
                    <a:lstStyle/>
                    <a:p>
                      <a:pPr rtl="1"/>
                      <a:endParaRPr lang="ar-SA" dirty="0"/>
                    </a:p>
                  </a:txBody>
                  <a:tcPr/>
                </a:tc>
              </a:tr>
              <a:tr h="682788">
                <a:tc vMerge="1">
                  <a:txBody>
                    <a:bodyPr/>
                    <a:lstStyle/>
                    <a:p>
                      <a:pPr rtl="1"/>
                      <a:endParaRPr lang="ar-SA"/>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3600" b="1" dirty="0" smtClean="0">
                          <a:latin typeface="Traditional Arabic" pitchFamily="18" charset="-78"/>
                          <a:cs typeface="Traditional Arabic" pitchFamily="18" charset="-78"/>
                        </a:rPr>
                        <a:t>يحب القاهرة كثير من الناس.</a:t>
                      </a:r>
                    </a:p>
                  </a:txBody>
                  <a:tcPr/>
                </a:tc>
                <a:tc vMerge="1">
                  <a:txBody>
                    <a:bodyPr/>
                    <a:lstStyle/>
                    <a:p>
                      <a:pPr rtl="1"/>
                      <a:endParaRPr lang="ar-SA"/>
                    </a:p>
                  </a:txBody>
                  <a:tcPr/>
                </a:tc>
              </a:tr>
            </a:tbl>
          </a:graphicData>
        </a:graphic>
      </p:graphicFrame>
      <p:sp>
        <p:nvSpPr>
          <p:cNvPr id="6" name="مربع نص 5"/>
          <p:cNvSpPr txBox="1"/>
          <p:nvPr/>
        </p:nvSpPr>
        <p:spPr>
          <a:xfrm>
            <a:off x="71438" y="1509773"/>
            <a:ext cx="3786182" cy="2062103"/>
          </a:xfrm>
          <a:prstGeom prst="rect">
            <a:avLst/>
          </a:prstGeom>
          <a:solidFill>
            <a:srgbClr val="E9FEDA"/>
          </a:solidFill>
        </p:spPr>
        <p:txBody>
          <a:bodyPr wrap="square" rtlCol="1">
            <a:spAutoFit/>
          </a:bodyPr>
          <a:lstStyle/>
          <a:p>
            <a:r>
              <a:rPr lang="ar-SA" sz="3200" dirty="0" smtClean="0">
                <a:latin typeface="Traditional Arabic" pitchFamily="18" charset="-78"/>
                <a:cs typeface="Traditional Arabic" pitchFamily="18" charset="-78"/>
              </a:rPr>
              <a:t>واجب: إذا اتصل بالفاعل ضمير يعود عليه، أو كان الفاعل محصور </a:t>
            </a:r>
            <a:r>
              <a:rPr lang="ar-SA" sz="3200" dirty="0" err="1" smtClean="0">
                <a:latin typeface="Traditional Arabic" pitchFamily="18" charset="-78"/>
                <a:cs typeface="Traditional Arabic" pitchFamily="18" charset="-78"/>
              </a:rPr>
              <a:t>بإنما</a:t>
            </a:r>
            <a:r>
              <a:rPr lang="ar-SA" sz="3200" dirty="0" smtClean="0">
                <a:latin typeface="Traditional Arabic" pitchFamily="18" charset="-78"/>
                <a:cs typeface="Traditional Arabic" pitchFamily="18" charset="-78"/>
              </a:rPr>
              <a:t> أو إلا، أو إذا كان المفعول ضميرًا متصلًا بالفعل.</a:t>
            </a:r>
            <a:endParaRPr lang="ar-SA" sz="3200" dirty="0">
              <a:latin typeface="Traditional Arabic" pitchFamily="18" charset="-78"/>
              <a:cs typeface="Traditional Arabic" pitchFamily="18" charset="-78"/>
            </a:endParaRPr>
          </a:p>
        </p:txBody>
      </p:sp>
      <p:sp>
        <p:nvSpPr>
          <p:cNvPr id="7" name="مربع نص 6"/>
          <p:cNvSpPr txBox="1"/>
          <p:nvPr/>
        </p:nvSpPr>
        <p:spPr>
          <a:xfrm>
            <a:off x="71438" y="5715016"/>
            <a:ext cx="3786182" cy="1077218"/>
          </a:xfrm>
          <a:prstGeom prst="rect">
            <a:avLst/>
          </a:prstGeom>
          <a:solidFill>
            <a:srgbClr val="FFFF66"/>
          </a:solidFill>
        </p:spPr>
        <p:txBody>
          <a:bodyPr wrap="square" rtlCol="1">
            <a:spAutoFit/>
          </a:bodyPr>
          <a:lstStyle/>
          <a:p>
            <a:r>
              <a:rPr lang="ar-SA" sz="3200" dirty="0" smtClean="0">
                <a:latin typeface="Traditional Arabic" pitchFamily="18" charset="-78"/>
                <a:cs typeface="Traditional Arabic" pitchFamily="18" charset="-78"/>
              </a:rPr>
              <a:t>جائز: إذا لم يكن هناك ما يوجب ذلك أو يمنعه</a:t>
            </a:r>
            <a:endParaRPr lang="ar-SA" sz="3200" dirty="0">
              <a:latin typeface="Traditional Arabic" pitchFamily="18" charset="-78"/>
              <a:cs typeface="Traditional Arabic" pitchFamily="18" charset="-78"/>
            </a:endParaRPr>
          </a:p>
        </p:txBody>
      </p:sp>
      <p:sp>
        <p:nvSpPr>
          <p:cNvPr id="8" name="مربع نص 7"/>
          <p:cNvSpPr txBox="1"/>
          <p:nvPr/>
        </p:nvSpPr>
        <p:spPr>
          <a:xfrm>
            <a:off x="71406" y="3581475"/>
            <a:ext cx="3786182" cy="2062103"/>
          </a:xfrm>
          <a:prstGeom prst="rect">
            <a:avLst/>
          </a:prstGeom>
          <a:solidFill>
            <a:srgbClr val="FFC4A7"/>
          </a:solidFill>
        </p:spPr>
        <p:txBody>
          <a:bodyPr wrap="square" rtlCol="1">
            <a:spAutoFit/>
          </a:bodyPr>
          <a:lstStyle/>
          <a:p>
            <a:r>
              <a:rPr lang="ar-SA" sz="3200" dirty="0" smtClean="0">
                <a:latin typeface="Traditional Arabic" pitchFamily="18" charset="-78"/>
                <a:cs typeface="Traditional Arabic" pitchFamily="18" charset="-78"/>
              </a:rPr>
              <a:t>ممتنع: إذا كان المفعول به محصور </a:t>
            </a:r>
            <a:r>
              <a:rPr lang="ar-SA" sz="3200" dirty="0" err="1" smtClean="0">
                <a:latin typeface="Traditional Arabic" pitchFamily="18" charset="-78"/>
                <a:cs typeface="Traditional Arabic" pitchFamily="18" charset="-78"/>
              </a:rPr>
              <a:t>بإنما</a:t>
            </a:r>
            <a:r>
              <a:rPr lang="ar-SA" sz="3200" dirty="0" smtClean="0">
                <a:latin typeface="Traditional Arabic" pitchFamily="18" charset="-78"/>
                <a:cs typeface="Traditional Arabic" pitchFamily="18" charset="-78"/>
              </a:rPr>
              <a:t>، وإذا لم يظهر الإعراب على الفاعل والمفعول، وإذا كان الفاعل ضمير </a:t>
            </a:r>
            <a:r>
              <a:rPr lang="ar-SA" sz="3200" dirty="0" err="1" smtClean="0">
                <a:latin typeface="Traditional Arabic" pitchFamily="18" charset="-78"/>
                <a:cs typeface="Traditional Arabic" pitchFamily="18" charset="-78"/>
              </a:rPr>
              <a:t>متصب</a:t>
            </a:r>
            <a:r>
              <a:rPr lang="ar-SA" sz="3200" dirty="0" smtClean="0">
                <a:latin typeface="Traditional Arabic" pitchFamily="18" charset="-78"/>
                <a:cs typeface="Traditional Arabic" pitchFamily="18" charset="-78"/>
              </a:rPr>
              <a:t> بالفعل. </a:t>
            </a:r>
            <a:endParaRPr lang="ar-SA" sz="32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142976" y="2967335"/>
            <a:ext cx="7143800" cy="923330"/>
          </a:xfrm>
          <a:prstGeom prst="rect">
            <a:avLst/>
          </a:prstGeom>
          <a:noFill/>
        </p:spPr>
        <p:txBody>
          <a:bodyPr wrap="square" lIns="91440" tIns="45720" rIns="91440" bIns="45720">
            <a:spAutoFit/>
          </a:bodyPr>
          <a:lstStyle/>
          <a:p>
            <a:pPr algn="ctr"/>
            <a:r>
              <a:rPr lang="ar-SA"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نائب الفاعل</a:t>
            </a:r>
            <a:endParaRPr lang="ar-SA"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247900" y="4024313"/>
            <a:ext cx="184150" cy="366712"/>
          </a:xfrm>
          <a:prstGeom prst="rect">
            <a:avLst/>
          </a:prstGeom>
          <a:noFill/>
          <a:ln w="9525">
            <a:noFill/>
            <a:miter lim="800000"/>
            <a:headEnd/>
            <a:tailEnd/>
          </a:ln>
        </p:spPr>
        <p:txBody>
          <a:bodyPr wrap="none">
            <a:spAutoFit/>
          </a:bodyPr>
          <a:lstStyle/>
          <a:p>
            <a:endParaRPr lang="en-US" sz="1800"/>
          </a:p>
        </p:txBody>
      </p:sp>
      <p:sp>
        <p:nvSpPr>
          <p:cNvPr id="5" name="Line 11"/>
          <p:cNvSpPr>
            <a:spLocks noChangeShapeType="1"/>
          </p:cNvSpPr>
          <p:nvPr/>
        </p:nvSpPr>
        <p:spPr bwMode="auto">
          <a:xfrm>
            <a:off x="5651500" y="2565400"/>
            <a:ext cx="0" cy="431800"/>
          </a:xfrm>
          <a:prstGeom prst="line">
            <a:avLst/>
          </a:prstGeom>
          <a:noFill/>
          <a:ln w="41275">
            <a:solidFill>
              <a:srgbClr val="FF0000"/>
            </a:solidFill>
            <a:round/>
            <a:headEnd/>
            <a:tailEnd type="triangle" w="med" len="med"/>
          </a:ln>
        </p:spPr>
        <p:txBody>
          <a:bodyPr/>
          <a:lstStyle/>
          <a:p>
            <a:endParaRPr lang="ar-SA"/>
          </a:p>
        </p:txBody>
      </p:sp>
      <p:sp>
        <p:nvSpPr>
          <p:cNvPr id="6" name="Line 12"/>
          <p:cNvSpPr>
            <a:spLocks noChangeShapeType="1"/>
          </p:cNvSpPr>
          <p:nvPr/>
        </p:nvSpPr>
        <p:spPr bwMode="auto">
          <a:xfrm>
            <a:off x="4787900" y="2565400"/>
            <a:ext cx="0" cy="431800"/>
          </a:xfrm>
          <a:prstGeom prst="line">
            <a:avLst/>
          </a:prstGeom>
          <a:noFill/>
          <a:ln w="41275">
            <a:solidFill>
              <a:srgbClr val="FF0000"/>
            </a:solidFill>
            <a:round/>
            <a:headEnd/>
            <a:tailEnd type="triangle" w="med" len="med"/>
          </a:ln>
        </p:spPr>
        <p:txBody>
          <a:bodyPr/>
          <a:lstStyle/>
          <a:p>
            <a:endParaRPr lang="ar-SA"/>
          </a:p>
        </p:txBody>
      </p:sp>
      <p:sp>
        <p:nvSpPr>
          <p:cNvPr id="7" name="Line 13"/>
          <p:cNvSpPr>
            <a:spLocks noChangeShapeType="1"/>
          </p:cNvSpPr>
          <p:nvPr/>
        </p:nvSpPr>
        <p:spPr bwMode="auto">
          <a:xfrm>
            <a:off x="3995738" y="2636838"/>
            <a:ext cx="0" cy="431800"/>
          </a:xfrm>
          <a:prstGeom prst="line">
            <a:avLst/>
          </a:prstGeom>
          <a:noFill/>
          <a:ln w="41275">
            <a:solidFill>
              <a:srgbClr val="FF0000"/>
            </a:solidFill>
            <a:round/>
            <a:headEnd/>
            <a:tailEnd type="triangle" w="med" len="med"/>
          </a:ln>
        </p:spPr>
        <p:txBody>
          <a:bodyPr/>
          <a:lstStyle/>
          <a:p>
            <a:endParaRPr lang="ar-SA"/>
          </a:p>
        </p:txBody>
      </p:sp>
      <p:sp>
        <p:nvSpPr>
          <p:cNvPr id="8" name="Text Box 15"/>
          <p:cNvSpPr txBox="1">
            <a:spLocks noChangeArrowheads="1"/>
          </p:cNvSpPr>
          <p:nvPr/>
        </p:nvSpPr>
        <p:spPr bwMode="auto">
          <a:xfrm>
            <a:off x="5218113" y="2971800"/>
            <a:ext cx="649287" cy="457200"/>
          </a:xfrm>
          <a:prstGeom prst="rect">
            <a:avLst/>
          </a:prstGeom>
          <a:noFill/>
          <a:ln w="9525">
            <a:noFill/>
            <a:miter lim="800000"/>
            <a:headEnd/>
            <a:tailEnd/>
          </a:ln>
        </p:spPr>
        <p:txBody>
          <a:bodyPr>
            <a:spAutoFit/>
          </a:bodyPr>
          <a:lstStyle/>
          <a:p>
            <a:pPr>
              <a:spcBef>
                <a:spcPct val="50000"/>
              </a:spcBef>
            </a:pPr>
            <a:r>
              <a:rPr lang="ar-SA" sz="2400" b="1">
                <a:solidFill>
                  <a:srgbClr val="800000"/>
                </a:solidFill>
              </a:rPr>
              <a:t>فعل</a:t>
            </a:r>
            <a:endParaRPr lang="en-US" sz="2400" b="1">
              <a:solidFill>
                <a:srgbClr val="800000"/>
              </a:solidFill>
            </a:endParaRPr>
          </a:p>
        </p:txBody>
      </p:sp>
      <p:sp>
        <p:nvSpPr>
          <p:cNvPr id="9" name="Text Box 16"/>
          <p:cNvSpPr txBox="1">
            <a:spLocks noChangeArrowheads="1"/>
          </p:cNvSpPr>
          <p:nvPr/>
        </p:nvSpPr>
        <p:spPr bwMode="auto">
          <a:xfrm>
            <a:off x="4284663" y="2924175"/>
            <a:ext cx="792162" cy="457200"/>
          </a:xfrm>
          <a:prstGeom prst="rect">
            <a:avLst/>
          </a:prstGeom>
          <a:noFill/>
          <a:ln w="9525">
            <a:noFill/>
            <a:miter lim="800000"/>
            <a:headEnd/>
            <a:tailEnd/>
          </a:ln>
        </p:spPr>
        <p:txBody>
          <a:bodyPr>
            <a:spAutoFit/>
          </a:bodyPr>
          <a:lstStyle/>
          <a:p>
            <a:pPr>
              <a:spcBef>
                <a:spcPct val="50000"/>
              </a:spcBef>
            </a:pPr>
            <a:r>
              <a:rPr lang="ar-SA" sz="2400" b="1">
                <a:solidFill>
                  <a:srgbClr val="800000"/>
                </a:solidFill>
              </a:rPr>
              <a:t>فاعل</a:t>
            </a:r>
            <a:endParaRPr lang="en-US" sz="2400" b="1">
              <a:solidFill>
                <a:srgbClr val="800000"/>
              </a:solidFill>
            </a:endParaRPr>
          </a:p>
        </p:txBody>
      </p:sp>
      <p:sp>
        <p:nvSpPr>
          <p:cNvPr id="10" name="Text Box 17"/>
          <p:cNvSpPr txBox="1">
            <a:spLocks noChangeArrowheads="1"/>
          </p:cNvSpPr>
          <p:nvPr/>
        </p:nvSpPr>
        <p:spPr bwMode="auto">
          <a:xfrm>
            <a:off x="3132138" y="2924175"/>
            <a:ext cx="1296987" cy="457200"/>
          </a:xfrm>
          <a:prstGeom prst="rect">
            <a:avLst/>
          </a:prstGeom>
          <a:noFill/>
          <a:ln w="9525">
            <a:noFill/>
            <a:miter lim="800000"/>
            <a:headEnd/>
            <a:tailEnd/>
          </a:ln>
        </p:spPr>
        <p:txBody>
          <a:bodyPr>
            <a:spAutoFit/>
          </a:bodyPr>
          <a:lstStyle/>
          <a:p>
            <a:pPr>
              <a:spcBef>
                <a:spcPct val="50000"/>
              </a:spcBef>
            </a:pPr>
            <a:r>
              <a:rPr lang="ar-SA" sz="2400" b="1">
                <a:solidFill>
                  <a:srgbClr val="800000"/>
                </a:solidFill>
              </a:rPr>
              <a:t>مفعول به</a:t>
            </a:r>
            <a:r>
              <a:rPr lang="en-US" sz="2400" b="1">
                <a:solidFill>
                  <a:srgbClr val="800000"/>
                </a:solidFill>
              </a:rPr>
              <a:t>  </a:t>
            </a:r>
          </a:p>
        </p:txBody>
      </p:sp>
      <p:sp>
        <p:nvSpPr>
          <p:cNvPr id="11" name="Oval 20"/>
          <p:cNvSpPr>
            <a:spLocks noChangeArrowheads="1"/>
          </p:cNvSpPr>
          <p:nvPr/>
        </p:nvSpPr>
        <p:spPr bwMode="auto">
          <a:xfrm>
            <a:off x="7451725" y="1865313"/>
            <a:ext cx="865188" cy="842962"/>
          </a:xfrm>
          <a:prstGeom prst="ellipse">
            <a:avLst/>
          </a:prstGeom>
          <a:solidFill>
            <a:srgbClr val="000000"/>
          </a:solidFill>
          <a:ln w="9525">
            <a:solidFill>
              <a:schemeClr val="tx1"/>
            </a:solidFill>
            <a:round/>
            <a:headEnd/>
            <a:tailEnd/>
          </a:ln>
        </p:spPr>
        <p:txBody>
          <a:bodyPr wrap="none" anchor="ctr"/>
          <a:lstStyle/>
          <a:p>
            <a:pPr algn="ctr"/>
            <a:r>
              <a:rPr lang="ar-SA" sz="1200" b="1">
                <a:solidFill>
                  <a:schemeClr val="bg1"/>
                </a:solidFill>
              </a:rPr>
              <a:t>مبني للمعلوم</a:t>
            </a:r>
            <a:endParaRPr lang="en-US" sz="1200" b="1">
              <a:solidFill>
                <a:schemeClr val="bg1"/>
              </a:solidFill>
            </a:endParaRPr>
          </a:p>
        </p:txBody>
      </p:sp>
      <p:sp>
        <p:nvSpPr>
          <p:cNvPr id="12" name="AutoShape 23"/>
          <p:cNvSpPr>
            <a:spLocks noChangeArrowheads="1"/>
          </p:cNvSpPr>
          <p:nvPr/>
        </p:nvSpPr>
        <p:spPr bwMode="auto">
          <a:xfrm>
            <a:off x="2844800" y="3933825"/>
            <a:ext cx="3240088" cy="647700"/>
          </a:xfrm>
          <a:prstGeom prst="roundRect">
            <a:avLst>
              <a:gd name="adj" fmla="val 16667"/>
            </a:avLst>
          </a:prstGeom>
          <a:solidFill>
            <a:srgbClr val="FFCC00">
              <a:alpha val="45882"/>
            </a:srgbClr>
          </a:solidFill>
          <a:ln w="73025" cmpd="thickThin">
            <a:solidFill>
              <a:srgbClr val="0000FF"/>
            </a:solidFill>
            <a:round/>
            <a:headEnd/>
            <a:tailEnd/>
          </a:ln>
        </p:spPr>
        <p:txBody>
          <a:bodyPr wrap="none" anchor="ctr"/>
          <a:lstStyle/>
          <a:p>
            <a:pPr algn="ctr"/>
            <a:r>
              <a:rPr lang="ar-SA" b="1">
                <a:solidFill>
                  <a:srgbClr val="0000FF"/>
                </a:solidFill>
              </a:rPr>
              <a:t>كُسِرَت لوحةُ المفاتيح .</a:t>
            </a:r>
            <a:endParaRPr lang="en-US" b="1">
              <a:solidFill>
                <a:srgbClr val="0000FF"/>
              </a:solidFill>
            </a:endParaRPr>
          </a:p>
        </p:txBody>
      </p:sp>
      <p:pic>
        <p:nvPicPr>
          <p:cNvPr id="13" name="Picture 27" descr="001"/>
          <p:cNvPicPr>
            <a:picLocks noChangeAspect="1" noChangeArrowheads="1" noCrop="1"/>
          </p:cNvPicPr>
          <p:nvPr/>
        </p:nvPicPr>
        <p:blipFill>
          <a:blip r:embed="rId2"/>
          <a:srcRect/>
          <a:stretch>
            <a:fillRect/>
          </a:stretch>
        </p:blipFill>
        <p:spPr bwMode="auto">
          <a:xfrm>
            <a:off x="2195513" y="1125538"/>
            <a:ext cx="4537075" cy="3240087"/>
          </a:xfrm>
          <a:prstGeom prst="rect">
            <a:avLst/>
          </a:prstGeom>
          <a:noFill/>
          <a:ln w="9525">
            <a:noFill/>
            <a:miter lim="800000"/>
            <a:headEnd/>
            <a:tailEnd/>
          </a:ln>
        </p:spPr>
      </p:pic>
      <p:sp>
        <p:nvSpPr>
          <p:cNvPr id="14" name="AutoShape 21"/>
          <p:cNvSpPr>
            <a:spLocks noChangeArrowheads="1"/>
          </p:cNvSpPr>
          <p:nvPr/>
        </p:nvSpPr>
        <p:spPr bwMode="auto">
          <a:xfrm>
            <a:off x="1979613" y="404813"/>
            <a:ext cx="4968875" cy="647700"/>
          </a:xfrm>
          <a:prstGeom prst="roundRect">
            <a:avLst>
              <a:gd name="adj" fmla="val 16667"/>
            </a:avLst>
          </a:prstGeom>
          <a:solidFill>
            <a:srgbClr val="FFCC00">
              <a:alpha val="45882"/>
            </a:srgbClr>
          </a:solidFill>
          <a:ln w="73025" cmpd="thickThin">
            <a:solidFill>
              <a:srgbClr val="0000FF"/>
            </a:solidFill>
            <a:round/>
            <a:headEnd/>
            <a:tailEnd/>
          </a:ln>
        </p:spPr>
        <p:txBody>
          <a:bodyPr wrap="none" anchor="ctr"/>
          <a:lstStyle/>
          <a:p>
            <a:pPr algn="ctr"/>
            <a:r>
              <a:rPr lang="ar-SA" b="1">
                <a:solidFill>
                  <a:srgbClr val="800000"/>
                </a:solidFill>
              </a:rPr>
              <a:t>عبِّر عما فعل ذلك الرجل في جملة فعلية</a:t>
            </a:r>
            <a:endParaRPr lang="en-US" b="1">
              <a:solidFill>
                <a:srgbClr val="800000"/>
              </a:solidFill>
            </a:endParaRPr>
          </a:p>
        </p:txBody>
      </p:sp>
      <p:sp>
        <p:nvSpPr>
          <p:cNvPr id="15" name="AutoShape 22"/>
          <p:cNvSpPr>
            <a:spLocks noChangeArrowheads="1"/>
          </p:cNvSpPr>
          <p:nvPr/>
        </p:nvSpPr>
        <p:spPr bwMode="auto">
          <a:xfrm>
            <a:off x="2700338" y="1917700"/>
            <a:ext cx="3455987" cy="647700"/>
          </a:xfrm>
          <a:prstGeom prst="roundRect">
            <a:avLst>
              <a:gd name="adj" fmla="val 16667"/>
            </a:avLst>
          </a:prstGeom>
          <a:solidFill>
            <a:srgbClr val="FFCC00">
              <a:alpha val="45882"/>
            </a:srgbClr>
          </a:solidFill>
          <a:ln w="73025" cmpd="thickThin">
            <a:solidFill>
              <a:srgbClr val="0000FF"/>
            </a:solidFill>
            <a:round/>
            <a:headEnd/>
            <a:tailEnd/>
          </a:ln>
        </p:spPr>
        <p:txBody>
          <a:bodyPr wrap="none" anchor="ctr"/>
          <a:lstStyle/>
          <a:p>
            <a:pPr algn="ctr"/>
            <a:r>
              <a:rPr lang="ar-SA" b="1">
                <a:solidFill>
                  <a:srgbClr val="0000FF"/>
                </a:solidFill>
              </a:rPr>
              <a:t>  كَسَرَ الرجلُ  لوحةً المفاتيح</a:t>
            </a:r>
            <a:endParaRPr lang="en-US" b="1">
              <a:solidFill>
                <a:srgbClr val="0000FF"/>
              </a:solidFill>
            </a:endParaRPr>
          </a:p>
        </p:txBody>
      </p:sp>
      <p:sp>
        <p:nvSpPr>
          <p:cNvPr id="16" name="Line 25"/>
          <p:cNvSpPr>
            <a:spLocks noChangeShapeType="1"/>
          </p:cNvSpPr>
          <p:nvPr/>
        </p:nvSpPr>
        <p:spPr bwMode="auto">
          <a:xfrm>
            <a:off x="6227763" y="2276475"/>
            <a:ext cx="1150937" cy="0"/>
          </a:xfrm>
          <a:prstGeom prst="line">
            <a:avLst/>
          </a:prstGeom>
          <a:noFill/>
          <a:ln w="76200" cmpd="tri">
            <a:solidFill>
              <a:srgbClr val="800000"/>
            </a:solidFill>
            <a:round/>
            <a:headEnd type="oval" w="med" len="med"/>
            <a:tailEnd type="stealth" w="med" len="me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13"/>
                                        </p:tgtEl>
                                        <p:attrNameLst>
                                          <p:attrName>ppt_x</p:attrName>
                                        </p:attrNameLst>
                                      </p:cBhvr>
                                      <p:tavLst>
                                        <p:tav tm="0">
                                          <p:val>
                                            <p:strVal val="ppt_x"/>
                                          </p:val>
                                        </p:tav>
                                        <p:tav tm="100000">
                                          <p:val>
                                            <p:strVal val="ppt_x"/>
                                          </p:val>
                                        </p:tav>
                                      </p:tavLst>
                                    </p:anim>
                                    <p:anim calcmode="lin" valueType="num">
                                      <p:cBhvr additive="base">
                                        <p:cTn id="13" dur="500"/>
                                        <p:tgtEl>
                                          <p:spTgt spid="13"/>
                                        </p:tgtEl>
                                        <p:attrNameLst>
                                          <p:attrName>ppt_y</p:attrName>
                                        </p:attrNameLst>
                                      </p:cBhvr>
                                      <p:tavLst>
                                        <p:tav tm="0">
                                          <p:val>
                                            <p:strVal val="ppt_y"/>
                                          </p:val>
                                        </p:tav>
                                        <p:tav tm="100000">
                                          <p:val>
                                            <p:strVal val="1+ppt_h/2"/>
                                          </p:val>
                                        </p:tav>
                                      </p:tavLst>
                                    </p:anim>
                                    <p:set>
                                      <p:cBhvr>
                                        <p:cTn id="14" dur="1" fill="hold">
                                          <p:stCondLst>
                                            <p:cond delay="499"/>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to="" calcmode="lin" valueType="num">
                                      <p:cBhvr>
                                        <p:cTn id="19" dur="1" fill="hold"/>
                                        <p:tgtEl>
                                          <p:spTgt spid="14"/>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 to="" calcmode="lin" valueType="num">
                                      <p:cBhvr>
                                        <p:cTn id="24" dur="1" fill="hold"/>
                                        <p:tgtEl>
                                          <p:spTgt spid="15"/>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48" presetClass="entr" presetSubtype="0" accel="5000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0"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31" dur="1000" fill="hold"/>
                                        <p:tgtEl>
                                          <p:spTgt spid="5"/>
                                        </p:tgtEl>
                                        <p:attrNameLst>
                                          <p:attrName>ppt_y</p:attrName>
                                        </p:attrNameLst>
                                      </p:cBhvr>
                                      <p:tavLst>
                                        <p:tav tm="0">
                                          <p:val>
                                            <p:strVal val="#ppt_y"/>
                                          </p:val>
                                        </p:tav>
                                        <p:tav tm="100000">
                                          <p:val>
                                            <p:strVal val="#ppt_y"/>
                                          </p:val>
                                        </p:tav>
                                      </p:tavLst>
                                    </p:anim>
                                    <p:animEffect transition="in" filter="fade">
                                      <p:cBhvr>
                                        <p:cTn id="32" dur="1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48" presetClass="entr" presetSubtype="0" accel="5000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8"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39" dur="1000" fill="hold"/>
                                        <p:tgtEl>
                                          <p:spTgt spid="8"/>
                                        </p:tgtEl>
                                        <p:attrNameLst>
                                          <p:attrName>ppt_y</p:attrName>
                                        </p:attrNameLst>
                                      </p:cBhvr>
                                      <p:tavLst>
                                        <p:tav tm="0">
                                          <p:val>
                                            <p:strVal val="#ppt_y"/>
                                          </p:val>
                                        </p:tav>
                                        <p:tav tm="100000">
                                          <p:val>
                                            <p:strVal val="#ppt_y"/>
                                          </p:val>
                                        </p:tav>
                                      </p:tavLst>
                                    </p:anim>
                                    <p:animEffect transition="in" filter="fade">
                                      <p:cBhvr>
                                        <p:cTn id="40" dur="10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48" presetClass="entr" presetSubtype="0" accel="5000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6"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47" dur="1000" fill="hold"/>
                                        <p:tgtEl>
                                          <p:spTgt spid="6"/>
                                        </p:tgtEl>
                                        <p:attrNameLst>
                                          <p:attrName>ppt_y</p:attrName>
                                        </p:attrNameLst>
                                      </p:cBhvr>
                                      <p:tavLst>
                                        <p:tav tm="0">
                                          <p:val>
                                            <p:strVal val="#ppt_y"/>
                                          </p:val>
                                        </p:tav>
                                        <p:tav tm="100000">
                                          <p:val>
                                            <p:strVal val="#ppt_y"/>
                                          </p:val>
                                        </p:tav>
                                      </p:tavLst>
                                    </p:anim>
                                    <p:animEffect transition="in" filter="fade">
                                      <p:cBhvr>
                                        <p:cTn id="48" dur="1000"/>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48" presetClass="entr" presetSubtype="0" accel="5000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4"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55" dur="1000" fill="hold"/>
                                        <p:tgtEl>
                                          <p:spTgt spid="9"/>
                                        </p:tgtEl>
                                        <p:attrNameLst>
                                          <p:attrName>ppt_y</p:attrName>
                                        </p:attrNameLst>
                                      </p:cBhvr>
                                      <p:tavLst>
                                        <p:tav tm="0">
                                          <p:val>
                                            <p:strVal val="#ppt_y"/>
                                          </p:val>
                                        </p:tav>
                                        <p:tav tm="100000">
                                          <p:val>
                                            <p:strVal val="#ppt_y"/>
                                          </p:val>
                                        </p:tav>
                                      </p:tavLst>
                                    </p:anim>
                                    <p:animEffect transition="in" filter="fade">
                                      <p:cBhvr>
                                        <p:cTn id="56" dur="1000"/>
                                        <p:tgtEl>
                                          <p:spTgt spid="9"/>
                                        </p:tgtEl>
                                      </p:cBhvr>
                                    </p:animEffect>
                                  </p:childTnLst>
                                </p:cTn>
                              </p:par>
                            </p:childTnLst>
                          </p:cTn>
                        </p:par>
                      </p:childTnLst>
                    </p:cTn>
                  </p:par>
                  <p:par>
                    <p:cTn id="57" fill="hold">
                      <p:stCondLst>
                        <p:cond delay="indefinite"/>
                      </p:stCondLst>
                      <p:childTnLst>
                        <p:par>
                          <p:cTn id="58" fill="hold">
                            <p:stCondLst>
                              <p:cond delay="0"/>
                            </p:stCondLst>
                            <p:childTnLst>
                              <p:par>
                                <p:cTn id="59" presetID="48" presetClass="entr" presetSubtype="0" accel="50000"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2"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63" dur="1000" fill="hold"/>
                                        <p:tgtEl>
                                          <p:spTgt spid="7"/>
                                        </p:tgtEl>
                                        <p:attrNameLst>
                                          <p:attrName>ppt_y</p:attrName>
                                        </p:attrNameLst>
                                      </p:cBhvr>
                                      <p:tavLst>
                                        <p:tav tm="0">
                                          <p:val>
                                            <p:strVal val="#ppt_y"/>
                                          </p:val>
                                        </p:tav>
                                        <p:tav tm="100000">
                                          <p:val>
                                            <p:strVal val="#ppt_y"/>
                                          </p:val>
                                        </p:tav>
                                      </p:tavLst>
                                    </p:anim>
                                    <p:animEffect transition="in" filter="fade">
                                      <p:cBhvr>
                                        <p:cTn id="64" dur="1000"/>
                                        <p:tgtEl>
                                          <p:spTgt spid="7"/>
                                        </p:tgtEl>
                                      </p:cBhvr>
                                    </p:animEffect>
                                  </p:childTnLst>
                                </p:cTn>
                              </p:par>
                            </p:childTnLst>
                          </p:cTn>
                        </p:par>
                      </p:childTnLst>
                    </p:cTn>
                  </p:par>
                  <p:par>
                    <p:cTn id="65" fill="hold">
                      <p:stCondLst>
                        <p:cond delay="indefinite"/>
                      </p:stCondLst>
                      <p:childTnLst>
                        <p:par>
                          <p:cTn id="66" fill="hold">
                            <p:stCondLst>
                              <p:cond delay="0"/>
                            </p:stCondLst>
                            <p:childTnLst>
                              <p:par>
                                <p:cTn id="67" presetID="48" presetClass="entr" presetSubtype="0" accel="50000" fill="hold" grpId="0" nodeType="click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p:cTn id="69" dur="1000" fill="hold"/>
                                        <p:tgtEl>
                                          <p:spTgt spid="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0" dur="1000" fill="hold"/>
                                        <p:tgtEl>
                                          <p:spTgt spid="10"/>
                                        </p:tgtEl>
                                        <p:attrNameLst>
                                          <p:attrName>ppt_x</p:attrName>
                                        </p:attrNameLst>
                                      </p:cBhvr>
                                      <p:tavLst>
                                        <p:tav tm="0">
                                          <p:val>
                                            <p:fltVal val="-1"/>
                                          </p:val>
                                        </p:tav>
                                        <p:tav tm="50000">
                                          <p:val>
                                            <p:fltVal val="0.95"/>
                                          </p:val>
                                        </p:tav>
                                        <p:tav tm="100000">
                                          <p:val>
                                            <p:strVal val="#ppt_x"/>
                                          </p:val>
                                        </p:tav>
                                      </p:tavLst>
                                    </p:anim>
                                    <p:anim calcmode="lin" valueType="num">
                                      <p:cBhvr>
                                        <p:cTn id="71" dur="1000" fill="hold"/>
                                        <p:tgtEl>
                                          <p:spTgt spid="10"/>
                                        </p:tgtEl>
                                        <p:attrNameLst>
                                          <p:attrName>ppt_y</p:attrName>
                                        </p:attrNameLst>
                                      </p:cBhvr>
                                      <p:tavLst>
                                        <p:tav tm="0">
                                          <p:val>
                                            <p:strVal val="#ppt_y"/>
                                          </p:val>
                                        </p:tav>
                                        <p:tav tm="100000">
                                          <p:val>
                                            <p:strVal val="#ppt_y"/>
                                          </p:val>
                                        </p:tav>
                                      </p:tavLst>
                                    </p:anim>
                                    <p:animEffect transition="in" filter="fade">
                                      <p:cBhvr>
                                        <p:cTn id="72" dur="1000"/>
                                        <p:tgtEl>
                                          <p:spTgt spid="10"/>
                                        </p:tgtEl>
                                      </p:cBhvr>
                                    </p:animEffect>
                                  </p:childTnLst>
                                </p:cTn>
                              </p:par>
                            </p:childTnLst>
                          </p:cTn>
                        </p:par>
                      </p:childTnLst>
                    </p:cTn>
                  </p:par>
                  <p:par>
                    <p:cTn id="73" fill="hold">
                      <p:stCondLst>
                        <p:cond delay="indefinite"/>
                      </p:stCondLst>
                      <p:childTnLst>
                        <p:par>
                          <p:cTn id="74" fill="hold">
                            <p:stCondLst>
                              <p:cond delay="0"/>
                            </p:stCondLst>
                            <p:childTnLst>
                              <p:par>
                                <p:cTn id="75" presetID="15" presetClass="entr" presetSubtype="0"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fltVal val="0"/>
                                          </p:val>
                                        </p:tav>
                                        <p:tav tm="100000">
                                          <p:val>
                                            <p:strVal val="#ppt_w"/>
                                          </p:val>
                                        </p:tav>
                                      </p:tavLst>
                                    </p:anim>
                                    <p:anim calcmode="lin" valueType="num">
                                      <p:cBhvr>
                                        <p:cTn id="78" dur="1000" fill="hold"/>
                                        <p:tgtEl>
                                          <p:spTgt spid="16"/>
                                        </p:tgtEl>
                                        <p:attrNameLst>
                                          <p:attrName>ppt_h</p:attrName>
                                        </p:attrNameLst>
                                      </p:cBhvr>
                                      <p:tavLst>
                                        <p:tav tm="0">
                                          <p:val>
                                            <p:fltVal val="0"/>
                                          </p:val>
                                        </p:tav>
                                        <p:tav tm="100000">
                                          <p:val>
                                            <p:strVal val="#ppt_h"/>
                                          </p:val>
                                        </p:tav>
                                      </p:tavLst>
                                    </p:anim>
                                    <p:anim calcmode="lin" valueType="num">
                                      <p:cBhvr>
                                        <p:cTn id="7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1" fill="hold">
                      <p:stCondLst>
                        <p:cond delay="indefinite"/>
                      </p:stCondLst>
                      <p:childTnLst>
                        <p:par>
                          <p:cTn id="82" fill="hold">
                            <p:stCondLst>
                              <p:cond delay="0"/>
                            </p:stCondLst>
                            <p:childTnLst>
                              <p:par>
                                <p:cTn id="83" presetID="35" presetClass="entr" presetSubtype="0" fill="hold" grpId="0" nodeType="click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fade">
                                      <p:cBhvr>
                                        <p:cTn id="85" dur="2000"/>
                                        <p:tgtEl>
                                          <p:spTgt spid="11"/>
                                        </p:tgtEl>
                                      </p:cBhvr>
                                    </p:animEffect>
                                    <p:anim calcmode="lin" valueType="num">
                                      <p:cBhvr>
                                        <p:cTn id="86" dur="2000" fill="hold"/>
                                        <p:tgtEl>
                                          <p:spTgt spid="11"/>
                                        </p:tgtEl>
                                        <p:attrNameLst>
                                          <p:attrName>style.rotation</p:attrName>
                                        </p:attrNameLst>
                                      </p:cBhvr>
                                      <p:tavLst>
                                        <p:tav tm="0">
                                          <p:val>
                                            <p:fltVal val="720"/>
                                          </p:val>
                                        </p:tav>
                                        <p:tav tm="100000">
                                          <p:val>
                                            <p:fltVal val="0"/>
                                          </p:val>
                                        </p:tav>
                                      </p:tavLst>
                                    </p:anim>
                                    <p:anim calcmode="lin" valueType="num">
                                      <p:cBhvr>
                                        <p:cTn id="87" dur="2000" fill="hold"/>
                                        <p:tgtEl>
                                          <p:spTgt spid="11"/>
                                        </p:tgtEl>
                                        <p:attrNameLst>
                                          <p:attrName>ppt_h</p:attrName>
                                        </p:attrNameLst>
                                      </p:cBhvr>
                                      <p:tavLst>
                                        <p:tav tm="0">
                                          <p:val>
                                            <p:fltVal val="0"/>
                                          </p:val>
                                        </p:tav>
                                        <p:tav tm="100000">
                                          <p:val>
                                            <p:strVal val="#ppt_h"/>
                                          </p:val>
                                        </p:tav>
                                      </p:tavLst>
                                    </p:anim>
                                    <p:anim calcmode="lin" valueType="num">
                                      <p:cBhvr>
                                        <p:cTn id="88" dur="2000" fill="hold"/>
                                        <p:tgtEl>
                                          <p:spTgt spid="11"/>
                                        </p:tgtEl>
                                        <p:attrNameLst>
                                          <p:attrName>ppt_w</p:attrName>
                                        </p:attrNameLst>
                                      </p:cBhvr>
                                      <p:tavLst>
                                        <p:tav tm="0">
                                          <p:val>
                                            <p:fltVal val="0"/>
                                          </p:val>
                                        </p:tav>
                                        <p:tav tm="100000">
                                          <p:val>
                                            <p:strVal val="#ppt_w"/>
                                          </p:val>
                                        </p:tav>
                                      </p:tavLst>
                                    </p:anim>
                                  </p:childTnLst>
                                </p:cTn>
                              </p:par>
                            </p:childTnLst>
                          </p:cTn>
                        </p:par>
                      </p:childTnLst>
                    </p:cTn>
                  </p:par>
                  <p:par>
                    <p:cTn id="89" fill="hold">
                      <p:stCondLst>
                        <p:cond delay="indefinite"/>
                      </p:stCondLst>
                      <p:childTnLst>
                        <p:par>
                          <p:cTn id="90" fill="hold">
                            <p:stCondLst>
                              <p:cond delay="0"/>
                            </p:stCondLst>
                            <p:childTnLst>
                              <p:par>
                                <p:cTn id="91" presetID="24" presetClass="entr" presetSubtype="0" fill="hold" grpId="0" nodeType="clickEffect">
                                  <p:stCondLst>
                                    <p:cond delay="0"/>
                                  </p:stCondLst>
                                  <p:childTnLst>
                                    <p:set>
                                      <p:cBhvr>
                                        <p:cTn id="92" dur="1" fill="hold">
                                          <p:stCondLst>
                                            <p:cond delay="0"/>
                                          </p:stCondLst>
                                        </p:cTn>
                                        <p:tgtEl>
                                          <p:spTgt spid="12"/>
                                        </p:tgtEl>
                                        <p:attrNameLst>
                                          <p:attrName>style.visibility</p:attrName>
                                        </p:attrNameLst>
                                      </p:cBhvr>
                                      <p:to>
                                        <p:strVal val="visible"/>
                                      </p:to>
                                    </p:set>
                                    <p:anim to="" calcmode="lin" valueType="num">
                                      <p:cBhvr>
                                        <p:cTn id="93" dur="1" fill="hold"/>
                                        <p:tgtEl>
                                          <p:spTgt spid="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11" grpId="0" animBg="1"/>
      <p:bldP spid="12" grpId="0" animBg="1"/>
      <p:bldP spid="14" grpId="0" animBg="1"/>
      <p:bldP spid="15" grpId="0" animBg="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3708400" y="1446183"/>
            <a:ext cx="2159000" cy="758825"/>
          </a:xfrm>
          <a:prstGeom prst="rect">
            <a:avLst/>
          </a:prstGeom>
          <a:solidFill>
            <a:srgbClr val="99CC00"/>
          </a:solidFill>
          <a:ln w="117475" cmpd="thinThick">
            <a:solidFill>
              <a:srgbClr val="FF00FF"/>
            </a:solidFill>
            <a:miter lim="800000"/>
            <a:headEnd/>
            <a:tailEnd/>
          </a:ln>
        </p:spPr>
        <p:txBody>
          <a:bodyPr>
            <a:spAutoFit/>
          </a:bodyPr>
          <a:lstStyle/>
          <a:p>
            <a:pPr>
              <a:spcBef>
                <a:spcPct val="50000"/>
              </a:spcBef>
            </a:pPr>
            <a:r>
              <a:rPr lang="ar-SA" sz="3600" b="1" dirty="0">
                <a:solidFill>
                  <a:srgbClr val="0000FF"/>
                </a:solidFill>
              </a:rPr>
              <a:t>شُرِحَ</a:t>
            </a:r>
            <a:r>
              <a:rPr lang="en-US" sz="3600" b="1" dirty="0">
                <a:solidFill>
                  <a:srgbClr val="0000FF"/>
                </a:solidFill>
              </a:rPr>
              <a:t> </a:t>
            </a:r>
            <a:r>
              <a:rPr lang="ar-SA" sz="3600" b="1" dirty="0">
                <a:solidFill>
                  <a:srgbClr val="800080"/>
                </a:solidFill>
              </a:rPr>
              <a:t>الدرسُ</a:t>
            </a:r>
            <a:endParaRPr lang="en-US" sz="3600" b="1" dirty="0">
              <a:solidFill>
                <a:srgbClr val="800080"/>
              </a:solidFill>
            </a:endParaRPr>
          </a:p>
        </p:txBody>
      </p:sp>
      <p:sp>
        <p:nvSpPr>
          <p:cNvPr id="3" name="WordArt 5"/>
          <p:cNvSpPr>
            <a:spLocks noChangeArrowheads="1" noChangeShapeType="1" noTextEdit="1"/>
          </p:cNvSpPr>
          <p:nvPr/>
        </p:nvSpPr>
        <p:spPr bwMode="auto">
          <a:xfrm>
            <a:off x="7083425" y="2924176"/>
            <a:ext cx="1809750" cy="647700"/>
          </a:xfrm>
          <a:prstGeom prst="rect">
            <a:avLst/>
          </a:prstGeom>
        </p:spPr>
        <p:txBody>
          <a:bodyPr wrap="none" fromWordArt="1">
            <a:prstTxWarp prst="textPlain">
              <a:avLst>
                <a:gd name="adj" fmla="val 50000"/>
              </a:avLst>
            </a:prstTxWarp>
          </a:bodyPr>
          <a:lstStyle/>
          <a:p>
            <a:pPr algn="ctr"/>
            <a:r>
              <a:rPr lang="ar-SA" sz="3600" b="1" kern="10" dirty="0">
                <a:ln w="12700">
                  <a:solidFill>
                    <a:srgbClr val="0000FF"/>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نائب الفاعل هو </a:t>
            </a:r>
          </a:p>
        </p:txBody>
      </p:sp>
      <p:sp>
        <p:nvSpPr>
          <p:cNvPr id="4" name="Text Box 6"/>
          <p:cNvSpPr txBox="1">
            <a:spLocks noChangeArrowheads="1"/>
          </p:cNvSpPr>
          <p:nvPr/>
        </p:nvSpPr>
        <p:spPr bwMode="auto">
          <a:xfrm>
            <a:off x="5364163" y="3838582"/>
            <a:ext cx="1584325" cy="519112"/>
          </a:xfrm>
          <a:prstGeom prst="rect">
            <a:avLst/>
          </a:prstGeom>
          <a:solidFill>
            <a:srgbClr val="CCFFCC"/>
          </a:solidFill>
          <a:ln w="9525">
            <a:noFill/>
            <a:miter lim="800000"/>
            <a:headEnd/>
            <a:tailEnd/>
          </a:ln>
        </p:spPr>
        <p:txBody>
          <a:bodyPr>
            <a:spAutoFit/>
          </a:bodyPr>
          <a:lstStyle/>
          <a:p>
            <a:pPr>
              <a:spcBef>
                <a:spcPct val="50000"/>
              </a:spcBef>
            </a:pPr>
            <a:r>
              <a:rPr lang="ar-SA" b="1">
                <a:solidFill>
                  <a:srgbClr val="FF0066"/>
                </a:solidFill>
              </a:rPr>
              <a:t>اسم مرفوع</a:t>
            </a:r>
            <a:endParaRPr lang="en-US" b="1">
              <a:solidFill>
                <a:srgbClr val="FF0066"/>
              </a:solidFill>
            </a:endParaRPr>
          </a:p>
        </p:txBody>
      </p:sp>
      <p:sp>
        <p:nvSpPr>
          <p:cNvPr id="5" name="Text Box 7"/>
          <p:cNvSpPr txBox="1">
            <a:spLocks noChangeArrowheads="1"/>
          </p:cNvSpPr>
          <p:nvPr/>
        </p:nvSpPr>
        <p:spPr bwMode="auto">
          <a:xfrm>
            <a:off x="3348038" y="3838582"/>
            <a:ext cx="2160587" cy="519112"/>
          </a:xfrm>
          <a:prstGeom prst="rect">
            <a:avLst/>
          </a:prstGeom>
          <a:solidFill>
            <a:srgbClr val="CCFFCC"/>
          </a:solidFill>
          <a:ln w="9525">
            <a:noFill/>
            <a:miter lim="800000"/>
            <a:headEnd/>
            <a:tailEnd/>
          </a:ln>
        </p:spPr>
        <p:txBody>
          <a:bodyPr>
            <a:spAutoFit/>
          </a:bodyPr>
          <a:lstStyle/>
          <a:p>
            <a:pPr>
              <a:spcBef>
                <a:spcPct val="50000"/>
              </a:spcBef>
            </a:pPr>
            <a:r>
              <a:rPr lang="ar-SA" b="1">
                <a:solidFill>
                  <a:srgbClr val="FF0066"/>
                </a:solidFill>
              </a:rPr>
              <a:t>يحل محل الفاعل</a:t>
            </a:r>
            <a:endParaRPr lang="en-US" b="1">
              <a:solidFill>
                <a:srgbClr val="FF0066"/>
              </a:solidFill>
            </a:endParaRPr>
          </a:p>
        </p:txBody>
      </p:sp>
      <p:sp>
        <p:nvSpPr>
          <p:cNvPr id="6" name="Text Box 8"/>
          <p:cNvSpPr txBox="1">
            <a:spLocks noChangeArrowheads="1"/>
          </p:cNvSpPr>
          <p:nvPr/>
        </p:nvSpPr>
        <p:spPr bwMode="auto">
          <a:xfrm>
            <a:off x="215900" y="3838582"/>
            <a:ext cx="3348038" cy="519112"/>
          </a:xfrm>
          <a:prstGeom prst="rect">
            <a:avLst/>
          </a:prstGeom>
          <a:solidFill>
            <a:srgbClr val="CCFFCC"/>
          </a:solidFill>
          <a:ln w="9525">
            <a:noFill/>
            <a:miter lim="800000"/>
            <a:headEnd/>
            <a:tailEnd/>
          </a:ln>
        </p:spPr>
        <p:txBody>
          <a:bodyPr>
            <a:spAutoFit/>
          </a:bodyPr>
          <a:lstStyle/>
          <a:p>
            <a:pPr>
              <a:spcBef>
                <a:spcPct val="50000"/>
              </a:spcBef>
            </a:pPr>
            <a:r>
              <a:rPr lang="ar-SA" b="1">
                <a:solidFill>
                  <a:srgbClr val="FF0066"/>
                </a:solidFill>
              </a:rPr>
              <a:t>عندما يبنى الفعل للمجهول</a:t>
            </a:r>
            <a:endParaRPr lang="en-US" b="1">
              <a:solidFill>
                <a:srgbClr val="FF0066"/>
              </a:solidFill>
            </a:endParaRPr>
          </a:p>
        </p:txBody>
      </p:sp>
      <p:sp>
        <p:nvSpPr>
          <p:cNvPr id="7" name="Oval 9"/>
          <p:cNvSpPr>
            <a:spLocks noChangeArrowheads="1"/>
          </p:cNvSpPr>
          <p:nvPr/>
        </p:nvSpPr>
        <p:spPr bwMode="auto">
          <a:xfrm>
            <a:off x="7451725" y="1371591"/>
            <a:ext cx="865188" cy="842963"/>
          </a:xfrm>
          <a:prstGeom prst="ellipse">
            <a:avLst/>
          </a:prstGeom>
          <a:solidFill>
            <a:srgbClr val="000000"/>
          </a:solidFill>
          <a:ln w="9525">
            <a:solidFill>
              <a:schemeClr val="tx1"/>
            </a:solidFill>
            <a:round/>
            <a:headEnd/>
            <a:tailEnd/>
          </a:ln>
        </p:spPr>
        <p:txBody>
          <a:bodyPr wrap="none" anchor="ctr"/>
          <a:lstStyle/>
          <a:p>
            <a:pPr algn="ctr"/>
            <a:r>
              <a:rPr lang="ar-SA" sz="1200" b="1">
                <a:solidFill>
                  <a:schemeClr val="bg1"/>
                </a:solidFill>
              </a:rPr>
              <a:t>مبني للمجهول</a:t>
            </a:r>
            <a:endParaRPr lang="en-US" sz="1200" b="1">
              <a:solidFill>
                <a:schemeClr val="bg1"/>
              </a:solidFill>
            </a:endParaRPr>
          </a:p>
        </p:txBody>
      </p:sp>
      <p:sp>
        <p:nvSpPr>
          <p:cNvPr id="8" name="Line 10"/>
          <p:cNvSpPr>
            <a:spLocks noChangeShapeType="1"/>
          </p:cNvSpPr>
          <p:nvPr/>
        </p:nvSpPr>
        <p:spPr bwMode="auto">
          <a:xfrm>
            <a:off x="5867400" y="1785926"/>
            <a:ext cx="1584325" cy="0"/>
          </a:xfrm>
          <a:prstGeom prst="line">
            <a:avLst/>
          </a:prstGeom>
          <a:noFill/>
          <a:ln w="41275">
            <a:solidFill>
              <a:srgbClr val="FF0000"/>
            </a:solidFill>
            <a:round/>
            <a:headEnd/>
            <a:tailEnd type="triangle" w="med" len="med"/>
          </a:ln>
        </p:spPr>
        <p:txBody>
          <a:bodyPr/>
          <a:lstStyle/>
          <a:p>
            <a:endParaRPr lang="ar-SA"/>
          </a:p>
        </p:txBody>
      </p:sp>
      <p:sp>
        <p:nvSpPr>
          <p:cNvPr id="10" name="Oval 12"/>
          <p:cNvSpPr>
            <a:spLocks noChangeArrowheads="1"/>
          </p:cNvSpPr>
          <p:nvPr/>
        </p:nvSpPr>
        <p:spPr bwMode="auto">
          <a:xfrm>
            <a:off x="1331913" y="1300154"/>
            <a:ext cx="865187" cy="842962"/>
          </a:xfrm>
          <a:prstGeom prst="ellipse">
            <a:avLst/>
          </a:prstGeom>
          <a:solidFill>
            <a:srgbClr val="000000"/>
          </a:solidFill>
          <a:ln w="9525">
            <a:solidFill>
              <a:schemeClr val="tx1"/>
            </a:solidFill>
            <a:round/>
            <a:headEnd/>
            <a:tailEnd/>
          </a:ln>
        </p:spPr>
        <p:txBody>
          <a:bodyPr wrap="none" anchor="ctr"/>
          <a:lstStyle/>
          <a:p>
            <a:pPr algn="ctr"/>
            <a:r>
              <a:rPr lang="ar-SA" sz="1200" b="1">
                <a:solidFill>
                  <a:schemeClr val="bg1"/>
                </a:solidFill>
              </a:rPr>
              <a:t>نائب الفاعل</a:t>
            </a:r>
            <a:endParaRPr lang="en-US" sz="1200" b="1">
              <a:solidFill>
                <a:schemeClr val="bg1"/>
              </a:solidFill>
            </a:endParaRPr>
          </a:p>
        </p:txBody>
      </p:sp>
      <p:sp>
        <p:nvSpPr>
          <p:cNvPr id="11" name="Line 13"/>
          <p:cNvSpPr>
            <a:spLocks noChangeShapeType="1"/>
          </p:cNvSpPr>
          <p:nvPr/>
        </p:nvSpPr>
        <p:spPr bwMode="auto">
          <a:xfrm flipH="1">
            <a:off x="2195513" y="1782754"/>
            <a:ext cx="1511300" cy="0"/>
          </a:xfrm>
          <a:prstGeom prst="line">
            <a:avLst/>
          </a:prstGeom>
          <a:noFill/>
          <a:ln w="41275">
            <a:solidFill>
              <a:srgbClr val="FF0000"/>
            </a:solidFill>
            <a:round/>
            <a:headEnd/>
            <a:tailEnd type="triangle" w="med" len="me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8"/>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8"/>
                                        </p:tgtEl>
                                        <p:attrNameLst>
                                          <p:attrName>ppt_y</p:attrName>
                                        </p:attrNameLst>
                                      </p:cBhvr>
                                      <p:tavLst>
                                        <p:tav tm="0">
                                          <p:val>
                                            <p:strVal val="#ppt_y"/>
                                          </p:val>
                                        </p:tav>
                                        <p:tav tm="100000">
                                          <p:val>
                                            <p:strVal val="#ppt_y"/>
                                          </p:val>
                                        </p:tav>
                                      </p:tavLst>
                                    </p:anim>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anim calcmode="lin" valueType="num">
                                      <p:cBhvr>
                                        <p:cTn id="21" dur="2000" fill="hold"/>
                                        <p:tgtEl>
                                          <p:spTgt spid="7"/>
                                        </p:tgtEl>
                                        <p:attrNameLst>
                                          <p:attrName>style.rotation</p:attrName>
                                        </p:attrNameLst>
                                      </p:cBhvr>
                                      <p:tavLst>
                                        <p:tav tm="0">
                                          <p:val>
                                            <p:fltVal val="720"/>
                                          </p:val>
                                        </p:tav>
                                        <p:tav tm="100000">
                                          <p:val>
                                            <p:fltVal val="0"/>
                                          </p:val>
                                        </p:tav>
                                      </p:tavLst>
                                    </p:anim>
                                    <p:anim calcmode="lin" valueType="num">
                                      <p:cBhvr>
                                        <p:cTn id="22" dur="2000" fill="hold"/>
                                        <p:tgtEl>
                                          <p:spTgt spid="7"/>
                                        </p:tgtEl>
                                        <p:attrNameLst>
                                          <p:attrName>ppt_h</p:attrName>
                                        </p:attrNameLst>
                                      </p:cBhvr>
                                      <p:tavLst>
                                        <p:tav tm="0">
                                          <p:val>
                                            <p:fltVal val="0"/>
                                          </p:val>
                                        </p:tav>
                                        <p:tav tm="100000">
                                          <p:val>
                                            <p:strVal val="#ppt_h"/>
                                          </p:val>
                                        </p:tav>
                                      </p:tavLst>
                                    </p:anim>
                                    <p:anim calcmode="lin" valueType="num">
                                      <p:cBhvr>
                                        <p:cTn id="23"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11"/>
                                        </p:tgtEl>
                                        <p:attrNameLst>
                                          <p:attrName>ppt_y</p:attrName>
                                        </p:attrNameLst>
                                      </p:cBhvr>
                                      <p:tavLst>
                                        <p:tav tm="0">
                                          <p:val>
                                            <p:strVal val="#ppt_y"/>
                                          </p:val>
                                        </p:tav>
                                        <p:tav tm="100000">
                                          <p:val>
                                            <p:strVal val="#ppt_y"/>
                                          </p:val>
                                        </p:tav>
                                      </p:tavLst>
                                    </p:anim>
                                    <p:animEffect transition="in" filter="fade">
                                      <p:cBhvr>
                                        <p:cTn id="31" dur="10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35"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anim calcmode="lin" valueType="num">
                                      <p:cBhvr>
                                        <p:cTn id="37" dur="2000" fill="hold"/>
                                        <p:tgtEl>
                                          <p:spTgt spid="10"/>
                                        </p:tgtEl>
                                        <p:attrNameLst>
                                          <p:attrName>style.rotation</p:attrName>
                                        </p:attrNameLst>
                                      </p:cBhvr>
                                      <p:tavLst>
                                        <p:tav tm="0">
                                          <p:val>
                                            <p:fltVal val="720"/>
                                          </p:val>
                                        </p:tav>
                                        <p:tav tm="100000">
                                          <p:val>
                                            <p:fltVal val="0"/>
                                          </p:val>
                                        </p:tav>
                                      </p:tavLst>
                                    </p:anim>
                                    <p:anim calcmode="lin" valueType="num">
                                      <p:cBhvr>
                                        <p:cTn id="38" dur="2000" fill="hold"/>
                                        <p:tgtEl>
                                          <p:spTgt spid="10"/>
                                        </p:tgtEl>
                                        <p:attrNameLst>
                                          <p:attrName>ppt_h</p:attrName>
                                        </p:attrNameLst>
                                      </p:cBhvr>
                                      <p:tavLst>
                                        <p:tav tm="0">
                                          <p:val>
                                            <p:fltVal val="0"/>
                                          </p:val>
                                        </p:tav>
                                        <p:tav tm="100000">
                                          <p:val>
                                            <p:strVal val="#ppt_h"/>
                                          </p:val>
                                        </p:tav>
                                      </p:tavLst>
                                    </p:anim>
                                    <p:anim calcmode="lin" valueType="num">
                                      <p:cBhvr>
                                        <p:cTn id="39"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40" fill="hold">
                      <p:stCondLst>
                        <p:cond delay="indefinite"/>
                      </p:stCondLst>
                      <p:childTnLst>
                        <p:par>
                          <p:cTn id="41" fill="hold">
                            <p:stCondLst>
                              <p:cond delay="0"/>
                            </p:stCondLst>
                            <p:childTnLst>
                              <p:par>
                                <p:cTn id="42" presetID="51"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770" decel="100000"/>
                                        <p:tgtEl>
                                          <p:spTgt spid="3"/>
                                        </p:tgtEl>
                                      </p:cBhvr>
                                    </p:animEffect>
                                    <p:animScale>
                                      <p:cBhvr>
                                        <p:cTn id="45" dur="770" decel="100000"/>
                                        <p:tgtEl>
                                          <p:spTgt spid="3"/>
                                        </p:tgtEl>
                                      </p:cBhvr>
                                      <p:from x="10000" y="10000"/>
                                      <p:to x="200000" y="450000"/>
                                    </p:animScale>
                                    <p:animScale>
                                      <p:cBhvr>
                                        <p:cTn id="46" dur="1230" accel="100000" fill="hold">
                                          <p:stCondLst>
                                            <p:cond delay="770"/>
                                          </p:stCondLst>
                                        </p:cTn>
                                        <p:tgtEl>
                                          <p:spTgt spid="3"/>
                                        </p:tgtEl>
                                      </p:cBhvr>
                                      <p:from x="200000" y="450000"/>
                                      <p:to x="100000" y="100000"/>
                                    </p:animScale>
                                    <p:set>
                                      <p:cBhvr>
                                        <p:cTn id="47" dur="770" fill="hold"/>
                                        <p:tgtEl>
                                          <p:spTgt spid="3"/>
                                        </p:tgtEl>
                                        <p:attrNameLst>
                                          <p:attrName>ppt_x</p:attrName>
                                        </p:attrNameLst>
                                      </p:cBhvr>
                                      <p:to>
                                        <p:strVal val="(0.5)"/>
                                      </p:to>
                                    </p:set>
                                    <p:anim from="(0.5)" to="(#ppt_x)" calcmode="lin" valueType="num">
                                      <p:cBhvr>
                                        <p:cTn id="48" dur="1230" accel="100000" fill="hold">
                                          <p:stCondLst>
                                            <p:cond delay="770"/>
                                          </p:stCondLst>
                                        </p:cTn>
                                        <p:tgtEl>
                                          <p:spTgt spid="3"/>
                                        </p:tgtEl>
                                        <p:attrNameLst>
                                          <p:attrName>ppt_x</p:attrName>
                                        </p:attrNameLst>
                                      </p:cBhvr>
                                    </p:anim>
                                    <p:set>
                                      <p:cBhvr>
                                        <p:cTn id="49" dur="770" fill="hold"/>
                                        <p:tgtEl>
                                          <p:spTgt spid="3"/>
                                        </p:tgtEl>
                                        <p:attrNameLst>
                                          <p:attrName>ppt_y</p:attrName>
                                        </p:attrNameLst>
                                      </p:cBhvr>
                                      <p:to>
                                        <p:strVal val="(#ppt_y+0.4)"/>
                                      </p:to>
                                    </p:set>
                                    <p:anim from="(#ppt_y+0.4)" to="(#ppt_y)" calcmode="lin" valueType="num">
                                      <p:cBhvr>
                                        <p:cTn id="50" dur="1230" accel="100000" fill="hold">
                                          <p:stCondLst>
                                            <p:cond delay="770"/>
                                          </p:stCondLst>
                                        </p:cTn>
                                        <p:tgtEl>
                                          <p:spTgt spid="3"/>
                                        </p:tgtEl>
                                        <p:attrNameLst>
                                          <p:attrName>ppt_y</p:attrName>
                                        </p:attrNameLst>
                                      </p:cBhvr>
                                    </p:anim>
                                  </p:childTnLst>
                                </p:cTn>
                              </p:par>
                            </p:childTnLst>
                          </p:cTn>
                        </p:par>
                      </p:childTnLst>
                    </p:cTn>
                  </p:par>
                  <p:par>
                    <p:cTn id="51" fill="hold">
                      <p:stCondLst>
                        <p:cond delay="indefinite"/>
                      </p:stCondLst>
                      <p:childTnLst>
                        <p:par>
                          <p:cTn id="52" fill="hold">
                            <p:stCondLst>
                              <p:cond delay="0"/>
                            </p:stCondLst>
                            <p:childTnLst>
                              <p:par>
                                <p:cTn id="53" presetID="35" presetClass="entr" presetSubtype="0" fill="hold" grpId="0" nodeType="click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2000"/>
                                        <p:tgtEl>
                                          <p:spTgt spid="4"/>
                                        </p:tgtEl>
                                      </p:cBhvr>
                                    </p:animEffect>
                                    <p:anim calcmode="lin" valueType="num">
                                      <p:cBhvr>
                                        <p:cTn id="56" dur="2000" fill="hold"/>
                                        <p:tgtEl>
                                          <p:spTgt spid="4"/>
                                        </p:tgtEl>
                                        <p:attrNameLst>
                                          <p:attrName>style.rotation</p:attrName>
                                        </p:attrNameLst>
                                      </p:cBhvr>
                                      <p:tavLst>
                                        <p:tav tm="0">
                                          <p:val>
                                            <p:fltVal val="720"/>
                                          </p:val>
                                        </p:tav>
                                        <p:tav tm="100000">
                                          <p:val>
                                            <p:fltVal val="0"/>
                                          </p:val>
                                        </p:tav>
                                      </p:tavLst>
                                    </p:anim>
                                    <p:anim calcmode="lin" valueType="num">
                                      <p:cBhvr>
                                        <p:cTn id="57" dur="2000" fill="hold"/>
                                        <p:tgtEl>
                                          <p:spTgt spid="4"/>
                                        </p:tgtEl>
                                        <p:attrNameLst>
                                          <p:attrName>ppt_h</p:attrName>
                                        </p:attrNameLst>
                                      </p:cBhvr>
                                      <p:tavLst>
                                        <p:tav tm="0">
                                          <p:val>
                                            <p:fltVal val="0"/>
                                          </p:val>
                                        </p:tav>
                                        <p:tav tm="100000">
                                          <p:val>
                                            <p:strVal val="#ppt_h"/>
                                          </p:val>
                                        </p:tav>
                                      </p:tavLst>
                                    </p:anim>
                                    <p:anim calcmode="lin" valueType="num">
                                      <p:cBhvr>
                                        <p:cTn id="58"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59" fill="hold">
                      <p:stCondLst>
                        <p:cond delay="indefinite"/>
                      </p:stCondLst>
                      <p:childTnLst>
                        <p:par>
                          <p:cTn id="60" fill="hold">
                            <p:stCondLst>
                              <p:cond delay="0"/>
                            </p:stCondLst>
                            <p:childTnLst>
                              <p:par>
                                <p:cTn id="61" presetID="35" presetClass="entr" presetSubtype="0" fill="hold" grpId="0" nodeType="click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fade">
                                      <p:cBhvr>
                                        <p:cTn id="63" dur="2000"/>
                                        <p:tgtEl>
                                          <p:spTgt spid="5"/>
                                        </p:tgtEl>
                                      </p:cBhvr>
                                    </p:animEffect>
                                    <p:anim calcmode="lin" valueType="num">
                                      <p:cBhvr>
                                        <p:cTn id="64" dur="2000" fill="hold"/>
                                        <p:tgtEl>
                                          <p:spTgt spid="5"/>
                                        </p:tgtEl>
                                        <p:attrNameLst>
                                          <p:attrName>style.rotation</p:attrName>
                                        </p:attrNameLst>
                                      </p:cBhvr>
                                      <p:tavLst>
                                        <p:tav tm="0">
                                          <p:val>
                                            <p:fltVal val="720"/>
                                          </p:val>
                                        </p:tav>
                                        <p:tav tm="100000">
                                          <p:val>
                                            <p:fltVal val="0"/>
                                          </p:val>
                                        </p:tav>
                                      </p:tavLst>
                                    </p:anim>
                                    <p:anim calcmode="lin" valueType="num">
                                      <p:cBhvr>
                                        <p:cTn id="65" dur="2000" fill="hold"/>
                                        <p:tgtEl>
                                          <p:spTgt spid="5"/>
                                        </p:tgtEl>
                                        <p:attrNameLst>
                                          <p:attrName>ppt_h</p:attrName>
                                        </p:attrNameLst>
                                      </p:cBhvr>
                                      <p:tavLst>
                                        <p:tav tm="0">
                                          <p:val>
                                            <p:fltVal val="0"/>
                                          </p:val>
                                        </p:tav>
                                        <p:tav tm="100000">
                                          <p:val>
                                            <p:strVal val="#ppt_h"/>
                                          </p:val>
                                        </p:tav>
                                      </p:tavLst>
                                    </p:anim>
                                    <p:anim calcmode="lin" valueType="num">
                                      <p:cBhvr>
                                        <p:cTn id="66"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67" fill="hold">
                      <p:stCondLst>
                        <p:cond delay="indefinite"/>
                      </p:stCondLst>
                      <p:childTnLst>
                        <p:par>
                          <p:cTn id="68" fill="hold">
                            <p:stCondLst>
                              <p:cond delay="0"/>
                            </p:stCondLst>
                            <p:childTnLst>
                              <p:par>
                                <p:cTn id="69" presetID="35" presetClass="entr" presetSubtype="0" fill="hold" grpId="0" nodeType="click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fade">
                                      <p:cBhvr>
                                        <p:cTn id="71" dur="2000"/>
                                        <p:tgtEl>
                                          <p:spTgt spid="6"/>
                                        </p:tgtEl>
                                      </p:cBhvr>
                                    </p:animEffect>
                                    <p:anim calcmode="lin" valueType="num">
                                      <p:cBhvr>
                                        <p:cTn id="72" dur="2000" fill="hold"/>
                                        <p:tgtEl>
                                          <p:spTgt spid="6"/>
                                        </p:tgtEl>
                                        <p:attrNameLst>
                                          <p:attrName>style.rotation</p:attrName>
                                        </p:attrNameLst>
                                      </p:cBhvr>
                                      <p:tavLst>
                                        <p:tav tm="0">
                                          <p:val>
                                            <p:fltVal val="720"/>
                                          </p:val>
                                        </p:tav>
                                        <p:tav tm="100000">
                                          <p:val>
                                            <p:fltVal val="0"/>
                                          </p:val>
                                        </p:tav>
                                      </p:tavLst>
                                    </p:anim>
                                    <p:anim calcmode="lin" valueType="num">
                                      <p:cBhvr>
                                        <p:cTn id="73" dur="2000" fill="hold"/>
                                        <p:tgtEl>
                                          <p:spTgt spid="6"/>
                                        </p:tgtEl>
                                        <p:attrNameLst>
                                          <p:attrName>ppt_h</p:attrName>
                                        </p:attrNameLst>
                                      </p:cBhvr>
                                      <p:tavLst>
                                        <p:tav tm="0">
                                          <p:val>
                                            <p:fltVal val="0"/>
                                          </p:val>
                                        </p:tav>
                                        <p:tav tm="100000">
                                          <p:val>
                                            <p:strVal val="#ppt_h"/>
                                          </p:val>
                                        </p:tav>
                                      </p:tavLst>
                                    </p:anim>
                                    <p:anim calcmode="lin" valueType="num">
                                      <p:cBhvr>
                                        <p:cTn id="74" dur="2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10"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ChangeArrowheads="1"/>
          </p:cNvSpPr>
          <p:nvPr/>
        </p:nvSpPr>
        <p:spPr bwMode="auto">
          <a:xfrm>
            <a:off x="2916239" y="404813"/>
            <a:ext cx="2727332" cy="609600"/>
          </a:xfrm>
          <a:prstGeom prst="flowChartAlternateProcess">
            <a:avLst/>
          </a:prstGeom>
          <a:solidFill>
            <a:srgbClr val="FF00FF">
              <a:alpha val="47842"/>
            </a:srgbClr>
          </a:solidFill>
          <a:ln w="79375" cmpd="thickThin">
            <a:solidFill>
              <a:srgbClr val="000080"/>
            </a:solidFill>
            <a:miter lim="800000"/>
            <a:headEnd/>
            <a:tailEnd/>
          </a:ln>
        </p:spPr>
        <p:txBody>
          <a:bodyPr wrap="none" anchor="ctr"/>
          <a:lstStyle/>
          <a:p>
            <a:pPr algn="ctr"/>
            <a:r>
              <a:rPr lang="ar-EG" sz="3800" b="1" dirty="0">
                <a:latin typeface="Traditional Arabic" pitchFamily="18" charset="-78"/>
                <a:cs typeface="Traditional Arabic" pitchFamily="18" charset="-78"/>
              </a:rPr>
              <a:t>ما  </a:t>
            </a:r>
            <a:r>
              <a:rPr lang="ar-EG" sz="3800" b="1" dirty="0" err="1">
                <a:latin typeface="Traditional Arabic" pitchFamily="18" charset="-78"/>
                <a:cs typeface="Traditional Arabic" pitchFamily="18" charset="-78"/>
              </a:rPr>
              <a:t>ينوب</a:t>
            </a:r>
            <a:r>
              <a:rPr lang="ar-EG" sz="3800" b="1" dirty="0">
                <a:latin typeface="Traditional Arabic" pitchFamily="18" charset="-78"/>
                <a:cs typeface="Traditional Arabic" pitchFamily="18" charset="-78"/>
              </a:rPr>
              <a:t> عن الفاعل</a:t>
            </a:r>
            <a:endParaRPr lang="en-US" sz="3800" b="1" dirty="0">
              <a:latin typeface="Traditional Arabic" pitchFamily="18" charset="-78"/>
              <a:cs typeface="Traditional Arabic" pitchFamily="18" charset="-78"/>
            </a:endParaRPr>
          </a:p>
        </p:txBody>
      </p:sp>
      <p:sp>
        <p:nvSpPr>
          <p:cNvPr id="5" name="Text Box 5"/>
          <p:cNvSpPr txBox="1">
            <a:spLocks noChangeArrowheads="1"/>
          </p:cNvSpPr>
          <p:nvPr/>
        </p:nvSpPr>
        <p:spPr bwMode="auto">
          <a:xfrm>
            <a:off x="323850" y="1268413"/>
            <a:ext cx="8820150" cy="677108"/>
          </a:xfrm>
          <a:prstGeom prst="rect">
            <a:avLst/>
          </a:prstGeom>
          <a:noFill/>
          <a:ln w="9525">
            <a:noFill/>
            <a:miter lim="800000"/>
            <a:headEnd/>
            <a:tailEnd/>
          </a:ln>
        </p:spPr>
        <p:txBody>
          <a:bodyPr>
            <a:spAutoFit/>
          </a:bodyPr>
          <a:lstStyle/>
          <a:p>
            <a:pPr>
              <a:spcBef>
                <a:spcPct val="50000"/>
              </a:spcBef>
            </a:pPr>
            <a:endParaRPr lang="en-US" sz="3800">
              <a:latin typeface="Traditional Arabic" pitchFamily="18" charset="-78"/>
              <a:cs typeface="Traditional Arabic" pitchFamily="18" charset="-78"/>
            </a:endParaRPr>
          </a:p>
        </p:txBody>
      </p:sp>
      <p:sp>
        <p:nvSpPr>
          <p:cNvPr id="7" name="Text Box 7"/>
          <p:cNvSpPr txBox="1">
            <a:spLocks noChangeArrowheads="1"/>
          </p:cNvSpPr>
          <p:nvPr/>
        </p:nvSpPr>
        <p:spPr bwMode="auto">
          <a:xfrm>
            <a:off x="5108606" y="2857496"/>
            <a:ext cx="3963985" cy="677108"/>
          </a:xfrm>
          <a:prstGeom prst="rect">
            <a:avLst/>
          </a:prstGeom>
          <a:noFill/>
          <a:ln w="9525">
            <a:noFill/>
            <a:miter lim="800000"/>
            <a:headEnd/>
            <a:tailEnd/>
          </a:ln>
        </p:spPr>
        <p:txBody>
          <a:bodyPr wrap="square">
            <a:spAutoFit/>
          </a:bodyPr>
          <a:lstStyle/>
          <a:p>
            <a:pPr>
              <a:spcBef>
                <a:spcPct val="50000"/>
              </a:spcBef>
            </a:pPr>
            <a:r>
              <a:rPr lang="ar-EG" sz="3800" b="1" dirty="0">
                <a:solidFill>
                  <a:srgbClr val="800000"/>
                </a:solidFill>
                <a:latin typeface="Traditional Arabic" pitchFamily="18" charset="-78"/>
                <a:cs typeface="Traditional Arabic" pitchFamily="18" charset="-78"/>
              </a:rPr>
              <a:t>1- كافأ </a:t>
            </a:r>
            <a:r>
              <a:rPr lang="ar-EG" sz="3800" b="1" dirty="0" err="1">
                <a:solidFill>
                  <a:srgbClr val="800000"/>
                </a:solidFill>
                <a:latin typeface="Traditional Arabic" pitchFamily="18" charset="-78"/>
                <a:cs typeface="Traditional Arabic" pitchFamily="18" charset="-78"/>
              </a:rPr>
              <a:t>المدي</a:t>
            </a:r>
            <a:r>
              <a:rPr lang="ar-AE" sz="3800" b="1" dirty="0">
                <a:solidFill>
                  <a:srgbClr val="800000"/>
                </a:solidFill>
                <a:latin typeface="Traditional Arabic" pitchFamily="18" charset="-78"/>
                <a:cs typeface="Traditional Arabic" pitchFamily="18" charset="-78"/>
              </a:rPr>
              <a:t>رُ</a:t>
            </a:r>
            <a:r>
              <a:rPr lang="ar-EG" sz="3800" b="1" dirty="0">
                <a:solidFill>
                  <a:srgbClr val="800000"/>
                </a:solidFill>
                <a:latin typeface="Traditional Arabic" pitchFamily="18" charset="-78"/>
                <a:cs typeface="Traditional Arabic" pitchFamily="18" charset="-78"/>
              </a:rPr>
              <a:t> </a:t>
            </a:r>
            <a:r>
              <a:rPr lang="ar-EG" sz="3800" b="1" dirty="0">
                <a:solidFill>
                  <a:srgbClr val="006600"/>
                </a:solidFill>
                <a:latin typeface="Traditional Arabic" pitchFamily="18" charset="-78"/>
                <a:cs typeface="Traditional Arabic" pitchFamily="18" charset="-78"/>
              </a:rPr>
              <a:t>الطالبين</a:t>
            </a:r>
            <a:r>
              <a:rPr lang="ar-EG" sz="3800" b="1" dirty="0">
                <a:solidFill>
                  <a:srgbClr val="800000"/>
                </a:solidFill>
                <a:latin typeface="Traditional Arabic" pitchFamily="18" charset="-78"/>
                <a:cs typeface="Traditional Arabic" pitchFamily="18" charset="-78"/>
              </a:rPr>
              <a:t> .</a:t>
            </a:r>
            <a:endParaRPr lang="en-US" sz="3800" b="1" dirty="0">
              <a:solidFill>
                <a:srgbClr val="800000"/>
              </a:solidFill>
              <a:latin typeface="Traditional Arabic" pitchFamily="18" charset="-78"/>
              <a:cs typeface="Traditional Arabic" pitchFamily="18" charset="-78"/>
            </a:endParaRPr>
          </a:p>
        </p:txBody>
      </p:sp>
      <p:sp>
        <p:nvSpPr>
          <p:cNvPr id="8" name="Rectangle 8"/>
          <p:cNvSpPr>
            <a:spLocks noChangeArrowheads="1"/>
          </p:cNvSpPr>
          <p:nvPr/>
        </p:nvSpPr>
        <p:spPr bwMode="auto">
          <a:xfrm>
            <a:off x="368299" y="2914646"/>
            <a:ext cx="2920992" cy="677108"/>
          </a:xfrm>
          <a:prstGeom prst="rect">
            <a:avLst/>
          </a:prstGeom>
          <a:noFill/>
          <a:ln w="9525">
            <a:noFill/>
            <a:miter lim="800000"/>
            <a:headEnd/>
            <a:tailEnd/>
          </a:ln>
        </p:spPr>
        <p:txBody>
          <a:bodyPr wrap="none">
            <a:spAutoFit/>
          </a:bodyPr>
          <a:lstStyle/>
          <a:p>
            <a:pPr>
              <a:spcBef>
                <a:spcPct val="50000"/>
              </a:spcBef>
            </a:pPr>
            <a:r>
              <a:rPr lang="ar-EG" sz="3800" b="1" dirty="0">
                <a:solidFill>
                  <a:srgbClr val="800000"/>
                </a:solidFill>
                <a:latin typeface="Traditional Arabic" pitchFamily="18" charset="-78"/>
                <a:cs typeface="Traditional Arabic" pitchFamily="18" charset="-78"/>
              </a:rPr>
              <a:t>1- كوفئ</a:t>
            </a:r>
            <a:r>
              <a:rPr lang="ar-AE" sz="3800" b="1" dirty="0">
                <a:solidFill>
                  <a:srgbClr val="8000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 </a:t>
            </a:r>
            <a:r>
              <a:rPr lang="ar-EG" sz="3800" b="1" dirty="0">
                <a:solidFill>
                  <a:srgbClr val="006600"/>
                </a:solidFill>
                <a:latin typeface="Traditional Arabic" pitchFamily="18" charset="-78"/>
                <a:cs typeface="Traditional Arabic" pitchFamily="18" charset="-78"/>
              </a:rPr>
              <a:t>الطالبان</a:t>
            </a:r>
            <a:r>
              <a:rPr lang="ar-EG" sz="3800" b="1" dirty="0">
                <a:solidFill>
                  <a:srgbClr val="800000"/>
                </a:solidFill>
                <a:latin typeface="Traditional Arabic" pitchFamily="18" charset="-78"/>
                <a:cs typeface="Traditional Arabic" pitchFamily="18" charset="-78"/>
              </a:rPr>
              <a:t> .</a:t>
            </a:r>
            <a:endParaRPr lang="en-US" sz="3800" b="1" dirty="0">
              <a:solidFill>
                <a:srgbClr val="800000"/>
              </a:solidFill>
              <a:latin typeface="Traditional Arabic" pitchFamily="18" charset="-78"/>
              <a:cs typeface="Traditional Arabic" pitchFamily="18" charset="-78"/>
            </a:endParaRPr>
          </a:p>
        </p:txBody>
      </p:sp>
      <p:sp>
        <p:nvSpPr>
          <p:cNvPr id="9" name="AutoShape 9"/>
          <p:cNvSpPr>
            <a:spLocks noChangeArrowheads="1"/>
          </p:cNvSpPr>
          <p:nvPr/>
        </p:nvSpPr>
        <p:spPr bwMode="auto">
          <a:xfrm>
            <a:off x="3486154" y="2890838"/>
            <a:ext cx="1584325" cy="609600"/>
          </a:xfrm>
          <a:prstGeom prst="flowChartAlternateProcess">
            <a:avLst/>
          </a:prstGeom>
          <a:solidFill>
            <a:srgbClr val="00FF00">
              <a:alpha val="50980"/>
            </a:srgbClr>
          </a:solidFill>
          <a:ln w="98425" cmpd="thinThick">
            <a:solidFill>
              <a:srgbClr val="FF00FF"/>
            </a:solidFill>
            <a:miter lim="800000"/>
            <a:headEnd/>
            <a:tailEnd/>
          </a:ln>
        </p:spPr>
        <p:txBody>
          <a:bodyPr wrap="none" anchor="ctr"/>
          <a:lstStyle/>
          <a:p>
            <a:pPr algn="ctr"/>
            <a:r>
              <a:rPr lang="ar-EG" sz="3800" b="1" dirty="0">
                <a:latin typeface="Traditional Arabic" pitchFamily="18" charset="-78"/>
                <a:cs typeface="Traditional Arabic" pitchFamily="18" charset="-78"/>
              </a:rPr>
              <a:t>المفعول به</a:t>
            </a:r>
            <a:endParaRPr lang="en-US" sz="3800" b="1" dirty="0">
              <a:latin typeface="Traditional Arabic" pitchFamily="18" charset="-78"/>
              <a:cs typeface="Traditional Arabic" pitchFamily="18" charset="-78"/>
            </a:endParaRPr>
          </a:p>
        </p:txBody>
      </p:sp>
      <p:sp>
        <p:nvSpPr>
          <p:cNvPr id="10" name="Text Box 10"/>
          <p:cNvSpPr txBox="1">
            <a:spLocks noChangeArrowheads="1"/>
          </p:cNvSpPr>
          <p:nvPr/>
        </p:nvSpPr>
        <p:spPr bwMode="auto">
          <a:xfrm>
            <a:off x="5072066" y="3857628"/>
            <a:ext cx="4071963" cy="677108"/>
          </a:xfrm>
          <a:prstGeom prst="rect">
            <a:avLst/>
          </a:prstGeom>
          <a:noFill/>
          <a:ln w="9525">
            <a:noFill/>
            <a:miter lim="800000"/>
            <a:headEnd/>
            <a:tailEnd/>
          </a:ln>
        </p:spPr>
        <p:txBody>
          <a:bodyPr wrap="square">
            <a:spAutoFit/>
          </a:bodyPr>
          <a:lstStyle/>
          <a:p>
            <a:pPr>
              <a:spcBef>
                <a:spcPct val="50000"/>
              </a:spcBef>
            </a:pPr>
            <a:r>
              <a:rPr lang="ar-EG" sz="3800" b="1" dirty="0">
                <a:solidFill>
                  <a:srgbClr val="800000"/>
                </a:solidFill>
                <a:latin typeface="Traditional Arabic" pitchFamily="18" charset="-78"/>
                <a:cs typeface="Traditional Arabic" pitchFamily="18" charset="-78"/>
              </a:rPr>
              <a:t>2- سكن أحمد</a:t>
            </a:r>
            <a:r>
              <a:rPr lang="ar-AE" sz="3800" b="1" dirty="0">
                <a:solidFill>
                  <a:srgbClr val="8000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 </a:t>
            </a:r>
            <a:r>
              <a:rPr lang="ar-EG" sz="3800" b="1" dirty="0">
                <a:solidFill>
                  <a:srgbClr val="006600"/>
                </a:solidFill>
                <a:latin typeface="Traditional Arabic" pitchFamily="18" charset="-78"/>
                <a:cs typeface="Traditional Arabic" pitchFamily="18" charset="-78"/>
              </a:rPr>
              <a:t>جوار</a:t>
            </a:r>
            <a:r>
              <a:rPr lang="ar-EG" sz="3800" b="1" dirty="0">
                <a:solidFill>
                  <a:srgbClr val="800000"/>
                </a:solidFill>
                <a:latin typeface="Traditional Arabic" pitchFamily="18" charset="-78"/>
                <a:cs typeface="Traditional Arabic" pitchFamily="18" charset="-78"/>
              </a:rPr>
              <a:t> </a:t>
            </a:r>
            <a:r>
              <a:rPr lang="ar-EG" sz="3800" b="1" dirty="0" smtClean="0">
                <a:solidFill>
                  <a:srgbClr val="800000"/>
                </a:solidFill>
                <a:latin typeface="Traditional Arabic" pitchFamily="18" charset="-78"/>
                <a:cs typeface="Traditional Arabic" pitchFamily="18" charset="-78"/>
              </a:rPr>
              <a:t>الجامعة.</a:t>
            </a:r>
            <a:endParaRPr lang="en-US" sz="3800" b="1" dirty="0">
              <a:solidFill>
                <a:srgbClr val="800000"/>
              </a:solidFill>
              <a:latin typeface="Traditional Arabic" pitchFamily="18" charset="-78"/>
              <a:cs typeface="Traditional Arabic" pitchFamily="18" charset="-78"/>
            </a:endParaRPr>
          </a:p>
        </p:txBody>
      </p:sp>
      <p:sp>
        <p:nvSpPr>
          <p:cNvPr id="11" name="AutoShape 11"/>
          <p:cNvSpPr>
            <a:spLocks noChangeArrowheads="1"/>
          </p:cNvSpPr>
          <p:nvPr/>
        </p:nvSpPr>
        <p:spPr bwMode="auto">
          <a:xfrm>
            <a:off x="3428992" y="3819532"/>
            <a:ext cx="1584325" cy="609600"/>
          </a:xfrm>
          <a:prstGeom prst="flowChartAlternateProcess">
            <a:avLst/>
          </a:prstGeom>
          <a:solidFill>
            <a:srgbClr val="00FF00">
              <a:alpha val="50980"/>
            </a:srgbClr>
          </a:solidFill>
          <a:ln w="98425" cmpd="thinThick">
            <a:solidFill>
              <a:srgbClr val="FF00FF"/>
            </a:solidFill>
            <a:miter lim="800000"/>
            <a:headEnd/>
            <a:tailEnd/>
          </a:ln>
        </p:spPr>
        <p:txBody>
          <a:bodyPr wrap="none" anchor="ctr"/>
          <a:lstStyle/>
          <a:p>
            <a:pPr algn="ctr"/>
            <a:r>
              <a:rPr lang="ar-EG" sz="3800" b="1" dirty="0">
                <a:latin typeface="Traditional Arabic" pitchFamily="18" charset="-78"/>
                <a:cs typeface="Traditional Arabic" pitchFamily="18" charset="-78"/>
              </a:rPr>
              <a:t>الظرف</a:t>
            </a:r>
            <a:endParaRPr lang="en-US" sz="3800" b="1" dirty="0">
              <a:latin typeface="Traditional Arabic" pitchFamily="18" charset="-78"/>
              <a:cs typeface="Traditional Arabic" pitchFamily="18" charset="-78"/>
            </a:endParaRPr>
          </a:p>
        </p:txBody>
      </p:sp>
      <p:sp>
        <p:nvSpPr>
          <p:cNvPr id="12" name="Rectangle 12"/>
          <p:cNvSpPr>
            <a:spLocks noChangeArrowheads="1"/>
          </p:cNvSpPr>
          <p:nvPr/>
        </p:nvSpPr>
        <p:spPr bwMode="auto">
          <a:xfrm>
            <a:off x="50906" y="3894900"/>
            <a:ext cx="3238387" cy="677108"/>
          </a:xfrm>
          <a:prstGeom prst="rect">
            <a:avLst/>
          </a:prstGeom>
          <a:noFill/>
          <a:ln w="9525">
            <a:noFill/>
            <a:miter lim="800000"/>
            <a:headEnd/>
            <a:tailEnd/>
          </a:ln>
        </p:spPr>
        <p:txBody>
          <a:bodyPr wrap="none">
            <a:spAutoFit/>
          </a:bodyPr>
          <a:lstStyle/>
          <a:p>
            <a:pPr>
              <a:spcBef>
                <a:spcPct val="50000"/>
              </a:spcBef>
            </a:pPr>
            <a:r>
              <a:rPr lang="ar-EG" sz="3800" b="1" dirty="0">
                <a:solidFill>
                  <a:srgbClr val="800000"/>
                </a:solidFill>
                <a:latin typeface="Traditional Arabic" pitchFamily="18" charset="-78"/>
                <a:cs typeface="Traditional Arabic" pitchFamily="18" charset="-78"/>
              </a:rPr>
              <a:t>2- </a:t>
            </a:r>
            <a:r>
              <a:rPr lang="ar-EG" sz="3800" b="1" dirty="0" err="1">
                <a:solidFill>
                  <a:srgbClr val="800000"/>
                </a:solidFill>
                <a:latin typeface="Traditional Arabic" pitchFamily="18" charset="-78"/>
                <a:cs typeface="Traditional Arabic" pitchFamily="18" charset="-78"/>
              </a:rPr>
              <a:t>س</a:t>
            </a:r>
            <a:r>
              <a:rPr lang="ar-AE" sz="3800" b="1" dirty="0">
                <a:solidFill>
                  <a:srgbClr val="8000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كن </a:t>
            </a:r>
            <a:r>
              <a:rPr lang="ar-EG" sz="3800" b="1" dirty="0">
                <a:solidFill>
                  <a:srgbClr val="006600"/>
                </a:solidFill>
                <a:latin typeface="Traditional Arabic" pitchFamily="18" charset="-78"/>
                <a:cs typeface="Traditional Arabic" pitchFamily="18" charset="-78"/>
              </a:rPr>
              <a:t>جوار</a:t>
            </a:r>
            <a:r>
              <a:rPr lang="ar-AE" sz="3800" b="1" dirty="0">
                <a:solidFill>
                  <a:srgbClr val="0066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 </a:t>
            </a:r>
            <a:r>
              <a:rPr lang="ar-EG" sz="3800" b="1" dirty="0" smtClean="0">
                <a:solidFill>
                  <a:srgbClr val="800000"/>
                </a:solidFill>
                <a:latin typeface="Traditional Arabic" pitchFamily="18" charset="-78"/>
                <a:cs typeface="Traditional Arabic" pitchFamily="18" charset="-78"/>
              </a:rPr>
              <a:t>الجامعة</a:t>
            </a:r>
            <a:endParaRPr lang="en-US" sz="3800" b="1" dirty="0">
              <a:solidFill>
                <a:srgbClr val="800000"/>
              </a:solidFill>
              <a:latin typeface="Traditional Arabic" pitchFamily="18" charset="-78"/>
              <a:cs typeface="Traditional Arabic" pitchFamily="18" charset="-78"/>
            </a:endParaRPr>
          </a:p>
        </p:txBody>
      </p:sp>
      <p:sp>
        <p:nvSpPr>
          <p:cNvPr id="13" name="Rectangle 13"/>
          <p:cNvSpPr>
            <a:spLocks noChangeArrowheads="1"/>
          </p:cNvSpPr>
          <p:nvPr/>
        </p:nvSpPr>
        <p:spPr bwMode="auto">
          <a:xfrm>
            <a:off x="5200324" y="4823594"/>
            <a:ext cx="3943708" cy="677108"/>
          </a:xfrm>
          <a:prstGeom prst="rect">
            <a:avLst/>
          </a:prstGeom>
          <a:noFill/>
          <a:ln w="9525">
            <a:noFill/>
            <a:miter lim="800000"/>
            <a:headEnd/>
            <a:tailEnd/>
          </a:ln>
        </p:spPr>
        <p:txBody>
          <a:bodyPr wrap="none">
            <a:spAutoFit/>
          </a:bodyPr>
          <a:lstStyle/>
          <a:p>
            <a:pPr>
              <a:spcBef>
                <a:spcPct val="50000"/>
              </a:spcBef>
            </a:pPr>
            <a:r>
              <a:rPr lang="ar-EG" sz="3800" b="1" dirty="0">
                <a:solidFill>
                  <a:srgbClr val="800000"/>
                </a:solidFill>
                <a:latin typeface="Traditional Arabic" pitchFamily="18" charset="-78"/>
                <a:cs typeface="Traditional Arabic" pitchFamily="18" charset="-78"/>
              </a:rPr>
              <a:t>3-  يسافر أبي </a:t>
            </a:r>
            <a:r>
              <a:rPr lang="ar-EG" sz="3800" b="1" dirty="0">
                <a:solidFill>
                  <a:srgbClr val="006600"/>
                </a:solidFill>
                <a:latin typeface="Traditional Arabic" pitchFamily="18" charset="-78"/>
                <a:cs typeface="Traditional Arabic" pitchFamily="18" charset="-78"/>
              </a:rPr>
              <a:t>سفرا</a:t>
            </a:r>
            <a:r>
              <a:rPr lang="ar-AE" sz="3800" b="1" dirty="0">
                <a:solidFill>
                  <a:srgbClr val="006600"/>
                </a:solidFill>
                <a:latin typeface="Traditional Arabic" pitchFamily="18" charset="-78"/>
                <a:cs typeface="Traditional Arabic" pitchFamily="18" charset="-78"/>
              </a:rPr>
              <a:t>ً</a:t>
            </a:r>
            <a:r>
              <a:rPr lang="ar-EG" sz="3800" b="1" dirty="0">
                <a:solidFill>
                  <a:srgbClr val="006600"/>
                </a:solidFill>
                <a:latin typeface="Traditional Arabic" pitchFamily="18" charset="-78"/>
                <a:cs typeface="Traditional Arabic" pitchFamily="18" charset="-78"/>
              </a:rPr>
              <a:t> </a:t>
            </a:r>
            <a:r>
              <a:rPr lang="ar-EG" sz="3800" b="1" dirty="0">
                <a:solidFill>
                  <a:srgbClr val="800000"/>
                </a:solidFill>
                <a:latin typeface="Traditional Arabic" pitchFamily="18" charset="-78"/>
                <a:cs typeface="Traditional Arabic" pitchFamily="18" charset="-78"/>
              </a:rPr>
              <a:t>طويلا</a:t>
            </a:r>
            <a:r>
              <a:rPr lang="ar-AE" sz="3800" b="1" dirty="0">
                <a:solidFill>
                  <a:srgbClr val="8000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 .</a:t>
            </a:r>
            <a:endParaRPr lang="en-US" sz="3800" b="1" dirty="0">
              <a:solidFill>
                <a:srgbClr val="800000"/>
              </a:solidFill>
              <a:latin typeface="Traditional Arabic" pitchFamily="18" charset="-78"/>
              <a:cs typeface="Traditional Arabic" pitchFamily="18" charset="-78"/>
            </a:endParaRPr>
          </a:p>
        </p:txBody>
      </p:sp>
      <p:sp>
        <p:nvSpPr>
          <p:cNvPr id="14" name="Rectangle 14"/>
          <p:cNvSpPr>
            <a:spLocks noChangeArrowheads="1"/>
          </p:cNvSpPr>
          <p:nvPr/>
        </p:nvSpPr>
        <p:spPr bwMode="auto">
          <a:xfrm>
            <a:off x="76556" y="4786322"/>
            <a:ext cx="3212739" cy="677108"/>
          </a:xfrm>
          <a:prstGeom prst="rect">
            <a:avLst/>
          </a:prstGeom>
          <a:noFill/>
          <a:ln w="9525">
            <a:noFill/>
            <a:miter lim="800000"/>
            <a:headEnd/>
            <a:tailEnd/>
          </a:ln>
        </p:spPr>
        <p:txBody>
          <a:bodyPr wrap="none">
            <a:spAutoFit/>
          </a:bodyPr>
          <a:lstStyle/>
          <a:p>
            <a:pPr>
              <a:spcBef>
                <a:spcPct val="50000"/>
              </a:spcBef>
            </a:pPr>
            <a:r>
              <a:rPr lang="ar-EG" sz="3800" b="1" dirty="0">
                <a:solidFill>
                  <a:srgbClr val="800000"/>
                </a:solidFill>
                <a:latin typeface="Traditional Arabic" pitchFamily="18" charset="-78"/>
                <a:cs typeface="Traditional Arabic" pitchFamily="18" charset="-78"/>
              </a:rPr>
              <a:t>3- </a:t>
            </a:r>
            <a:r>
              <a:rPr lang="ar-EG" sz="3800" b="1" dirty="0" err="1">
                <a:solidFill>
                  <a:srgbClr val="800000"/>
                </a:solidFill>
                <a:latin typeface="Traditional Arabic" pitchFamily="18" charset="-78"/>
                <a:cs typeface="Traditional Arabic" pitchFamily="18" charset="-78"/>
              </a:rPr>
              <a:t>يساف</a:t>
            </a:r>
            <a:r>
              <a:rPr lang="ar-AE" sz="3800" b="1" dirty="0">
                <a:solidFill>
                  <a:srgbClr val="8000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ر</a:t>
            </a:r>
            <a:r>
              <a:rPr lang="ar-AE" sz="3800" b="1" dirty="0">
                <a:solidFill>
                  <a:srgbClr val="8000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 </a:t>
            </a:r>
            <a:r>
              <a:rPr lang="ar-EG" sz="3800" b="1" dirty="0">
                <a:solidFill>
                  <a:srgbClr val="006600"/>
                </a:solidFill>
                <a:latin typeface="Traditional Arabic" pitchFamily="18" charset="-78"/>
                <a:cs typeface="Traditional Arabic" pitchFamily="18" charset="-78"/>
              </a:rPr>
              <a:t>سف</a:t>
            </a:r>
            <a:r>
              <a:rPr lang="ar-AE" sz="3800" b="1" dirty="0">
                <a:solidFill>
                  <a:srgbClr val="006600"/>
                </a:solidFill>
                <a:latin typeface="Traditional Arabic" pitchFamily="18" charset="-78"/>
                <a:cs typeface="Traditional Arabic" pitchFamily="18" charset="-78"/>
              </a:rPr>
              <a:t>رٌ</a:t>
            </a:r>
            <a:r>
              <a:rPr lang="ar-EG" sz="3800" b="1" dirty="0">
                <a:solidFill>
                  <a:srgbClr val="800000"/>
                </a:solidFill>
                <a:latin typeface="Traditional Arabic" pitchFamily="18" charset="-78"/>
                <a:cs typeface="Traditional Arabic" pitchFamily="18" charset="-78"/>
              </a:rPr>
              <a:t> طويل</a:t>
            </a:r>
            <a:r>
              <a:rPr lang="ar-AE" sz="3800" b="1" dirty="0" smtClean="0">
                <a:solidFill>
                  <a:srgbClr val="800000"/>
                </a:solidFill>
                <a:latin typeface="Traditional Arabic" pitchFamily="18" charset="-78"/>
                <a:cs typeface="Traditional Arabic" pitchFamily="18" charset="-78"/>
              </a:rPr>
              <a:t>ٌ</a:t>
            </a:r>
            <a:r>
              <a:rPr lang="en-US" sz="3800" b="1" dirty="0">
                <a:solidFill>
                  <a:srgbClr val="800000"/>
                </a:solidFill>
                <a:latin typeface="Traditional Arabic" pitchFamily="18" charset="-78"/>
                <a:cs typeface="Traditional Arabic" pitchFamily="18" charset="-78"/>
              </a:rPr>
              <a:t>.</a:t>
            </a:r>
          </a:p>
        </p:txBody>
      </p:sp>
      <p:sp>
        <p:nvSpPr>
          <p:cNvPr id="15" name="AutoShape 15"/>
          <p:cNvSpPr>
            <a:spLocks noChangeArrowheads="1"/>
          </p:cNvSpPr>
          <p:nvPr/>
        </p:nvSpPr>
        <p:spPr bwMode="auto">
          <a:xfrm>
            <a:off x="3486154" y="4748226"/>
            <a:ext cx="1584325" cy="609600"/>
          </a:xfrm>
          <a:prstGeom prst="flowChartAlternateProcess">
            <a:avLst/>
          </a:prstGeom>
          <a:solidFill>
            <a:srgbClr val="00FF00">
              <a:alpha val="50980"/>
            </a:srgbClr>
          </a:solidFill>
          <a:ln w="98425" cmpd="thinThick">
            <a:solidFill>
              <a:srgbClr val="FF00FF"/>
            </a:solidFill>
            <a:miter lim="800000"/>
            <a:headEnd/>
            <a:tailEnd/>
          </a:ln>
        </p:spPr>
        <p:txBody>
          <a:bodyPr wrap="none" anchor="ctr"/>
          <a:lstStyle/>
          <a:p>
            <a:pPr algn="ctr"/>
            <a:r>
              <a:rPr lang="ar-EG" sz="3800" b="1" dirty="0">
                <a:latin typeface="Traditional Arabic" pitchFamily="18" charset="-78"/>
                <a:cs typeface="Traditional Arabic" pitchFamily="18" charset="-78"/>
              </a:rPr>
              <a:t>المصدر</a:t>
            </a:r>
            <a:endParaRPr lang="en-US" sz="3800" b="1" dirty="0">
              <a:latin typeface="Traditional Arabic" pitchFamily="18" charset="-78"/>
              <a:cs typeface="Traditional Arabic" pitchFamily="18" charset="-78"/>
            </a:endParaRPr>
          </a:p>
        </p:txBody>
      </p:sp>
      <p:sp>
        <p:nvSpPr>
          <p:cNvPr id="16" name="Rectangle 16"/>
          <p:cNvSpPr>
            <a:spLocks noChangeArrowheads="1"/>
          </p:cNvSpPr>
          <p:nvPr/>
        </p:nvSpPr>
        <p:spPr bwMode="auto">
          <a:xfrm>
            <a:off x="5293296" y="5895164"/>
            <a:ext cx="3850734" cy="677108"/>
          </a:xfrm>
          <a:prstGeom prst="rect">
            <a:avLst/>
          </a:prstGeom>
          <a:noFill/>
          <a:ln w="9525">
            <a:noFill/>
            <a:miter lim="800000"/>
            <a:headEnd/>
            <a:tailEnd/>
          </a:ln>
        </p:spPr>
        <p:txBody>
          <a:bodyPr wrap="none">
            <a:spAutoFit/>
          </a:bodyPr>
          <a:lstStyle/>
          <a:p>
            <a:pPr>
              <a:spcBef>
                <a:spcPct val="50000"/>
              </a:spcBef>
            </a:pPr>
            <a:r>
              <a:rPr lang="ar-EG" sz="3800" b="1" dirty="0">
                <a:solidFill>
                  <a:srgbClr val="800000"/>
                </a:solidFill>
                <a:latin typeface="Traditional Arabic" pitchFamily="18" charset="-78"/>
                <a:cs typeface="Traditional Arabic" pitchFamily="18" charset="-78"/>
              </a:rPr>
              <a:t>4- سبح</a:t>
            </a:r>
            <a:r>
              <a:rPr lang="ar-AE" sz="3800" b="1" dirty="0">
                <a:solidFill>
                  <a:srgbClr val="8000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 اللاعب</a:t>
            </a:r>
            <a:r>
              <a:rPr lang="ar-AE" sz="3800" b="1" dirty="0">
                <a:solidFill>
                  <a:srgbClr val="8000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 </a:t>
            </a:r>
            <a:r>
              <a:rPr lang="ar-EG" sz="3800" b="1" dirty="0">
                <a:solidFill>
                  <a:srgbClr val="006600"/>
                </a:solidFill>
                <a:latin typeface="Traditional Arabic" pitchFamily="18" charset="-78"/>
                <a:cs typeface="Traditional Arabic" pitchFamily="18" charset="-78"/>
              </a:rPr>
              <a:t>في البحر</a:t>
            </a:r>
            <a:r>
              <a:rPr lang="ar-EG" sz="3800" b="1" dirty="0">
                <a:solidFill>
                  <a:srgbClr val="800000"/>
                </a:solidFill>
                <a:latin typeface="Traditional Arabic" pitchFamily="18" charset="-78"/>
                <a:cs typeface="Traditional Arabic" pitchFamily="18" charset="-78"/>
              </a:rPr>
              <a:t>.</a:t>
            </a:r>
            <a:endParaRPr lang="en-US" sz="3800" b="1" dirty="0">
              <a:solidFill>
                <a:srgbClr val="800000"/>
              </a:solidFill>
              <a:latin typeface="Traditional Arabic" pitchFamily="18" charset="-78"/>
              <a:cs typeface="Traditional Arabic" pitchFamily="18" charset="-78"/>
            </a:endParaRPr>
          </a:p>
        </p:txBody>
      </p:sp>
      <p:sp>
        <p:nvSpPr>
          <p:cNvPr id="17" name="AutoShape 17"/>
          <p:cNvSpPr>
            <a:spLocks noChangeArrowheads="1"/>
          </p:cNvSpPr>
          <p:nvPr/>
        </p:nvSpPr>
        <p:spPr bwMode="auto">
          <a:xfrm>
            <a:off x="3557592" y="5748358"/>
            <a:ext cx="1657350" cy="609600"/>
          </a:xfrm>
          <a:prstGeom prst="flowChartAlternateProcess">
            <a:avLst/>
          </a:prstGeom>
          <a:solidFill>
            <a:srgbClr val="00FF00">
              <a:alpha val="50980"/>
            </a:srgbClr>
          </a:solidFill>
          <a:ln w="98425" cmpd="thinThick">
            <a:solidFill>
              <a:srgbClr val="FF00FF"/>
            </a:solidFill>
            <a:miter lim="800000"/>
            <a:headEnd/>
            <a:tailEnd/>
          </a:ln>
        </p:spPr>
        <p:txBody>
          <a:bodyPr wrap="none" anchor="ctr"/>
          <a:lstStyle/>
          <a:p>
            <a:pPr algn="ctr"/>
            <a:r>
              <a:rPr lang="ar-EG" sz="3800" b="1" dirty="0">
                <a:latin typeface="Traditional Arabic" pitchFamily="18" charset="-78"/>
                <a:cs typeface="Traditional Arabic" pitchFamily="18" charset="-78"/>
              </a:rPr>
              <a:t>الجار والمجرور</a:t>
            </a:r>
            <a:endParaRPr lang="en-US" sz="3800" b="1" dirty="0">
              <a:latin typeface="Traditional Arabic" pitchFamily="18" charset="-78"/>
              <a:cs typeface="Traditional Arabic" pitchFamily="18" charset="-78"/>
            </a:endParaRPr>
          </a:p>
        </p:txBody>
      </p:sp>
      <p:sp>
        <p:nvSpPr>
          <p:cNvPr id="18" name="Rectangle 18"/>
          <p:cNvSpPr>
            <a:spLocks noChangeArrowheads="1"/>
          </p:cNvSpPr>
          <p:nvPr/>
        </p:nvSpPr>
        <p:spPr bwMode="auto">
          <a:xfrm>
            <a:off x="487859" y="5895164"/>
            <a:ext cx="2869696" cy="677108"/>
          </a:xfrm>
          <a:prstGeom prst="rect">
            <a:avLst/>
          </a:prstGeom>
          <a:noFill/>
          <a:ln w="9525">
            <a:noFill/>
            <a:miter lim="800000"/>
            <a:headEnd/>
            <a:tailEnd/>
          </a:ln>
        </p:spPr>
        <p:txBody>
          <a:bodyPr wrap="none">
            <a:spAutoFit/>
          </a:bodyPr>
          <a:lstStyle/>
          <a:p>
            <a:pPr>
              <a:spcBef>
                <a:spcPct val="50000"/>
              </a:spcBef>
            </a:pPr>
            <a:r>
              <a:rPr lang="ar-EG" sz="3800" b="1" dirty="0">
                <a:solidFill>
                  <a:srgbClr val="800000"/>
                </a:solidFill>
                <a:latin typeface="Traditional Arabic" pitchFamily="18" charset="-78"/>
                <a:cs typeface="Traditional Arabic" pitchFamily="18" charset="-78"/>
              </a:rPr>
              <a:t>4- </a:t>
            </a:r>
            <a:r>
              <a:rPr lang="ar-EG" sz="3800" b="1" dirty="0" err="1">
                <a:solidFill>
                  <a:srgbClr val="800000"/>
                </a:solidFill>
                <a:latin typeface="Traditional Arabic" pitchFamily="18" charset="-78"/>
                <a:cs typeface="Traditional Arabic" pitchFamily="18" charset="-78"/>
              </a:rPr>
              <a:t>س</a:t>
            </a:r>
            <a:r>
              <a:rPr lang="ar-AE" sz="3800" b="1" dirty="0">
                <a:solidFill>
                  <a:srgbClr val="800000"/>
                </a:solidFill>
                <a:latin typeface="Traditional Arabic" pitchFamily="18" charset="-78"/>
                <a:cs typeface="Traditional Arabic" pitchFamily="18" charset="-78"/>
              </a:rPr>
              <a:t>ُ</a:t>
            </a:r>
            <a:r>
              <a:rPr lang="ar-EG" sz="3800" b="1" dirty="0">
                <a:solidFill>
                  <a:srgbClr val="800000"/>
                </a:solidFill>
                <a:latin typeface="Traditional Arabic" pitchFamily="18" charset="-78"/>
                <a:cs typeface="Traditional Arabic" pitchFamily="18" charset="-78"/>
              </a:rPr>
              <a:t>بح </a:t>
            </a:r>
            <a:r>
              <a:rPr lang="ar-EG" sz="3800" b="1" dirty="0">
                <a:solidFill>
                  <a:srgbClr val="006600"/>
                </a:solidFill>
                <a:latin typeface="Traditional Arabic" pitchFamily="18" charset="-78"/>
                <a:cs typeface="Traditional Arabic" pitchFamily="18" charset="-78"/>
              </a:rPr>
              <a:t>في البحر</a:t>
            </a:r>
            <a:r>
              <a:rPr lang="ar-EG" sz="3800" b="1" dirty="0">
                <a:solidFill>
                  <a:srgbClr val="800000"/>
                </a:solidFill>
                <a:latin typeface="Traditional Arabic" pitchFamily="18" charset="-78"/>
                <a:cs typeface="Traditional Arabic" pitchFamily="18" charset="-78"/>
              </a:rPr>
              <a:t> .</a:t>
            </a:r>
            <a:endParaRPr lang="en-US" sz="3800" b="1" dirty="0">
              <a:solidFill>
                <a:srgbClr val="800000"/>
              </a:solidFill>
              <a:latin typeface="Traditional Arabic" pitchFamily="18" charset="-78"/>
              <a:cs typeface="Traditional Arabic" pitchFamily="18" charset="-78"/>
            </a:endParaRPr>
          </a:p>
        </p:txBody>
      </p:sp>
      <p:sp>
        <p:nvSpPr>
          <p:cNvPr id="19" name="سهم للأسفل 18"/>
          <p:cNvSpPr/>
          <p:nvPr/>
        </p:nvSpPr>
        <p:spPr>
          <a:xfrm>
            <a:off x="5786446" y="1142984"/>
            <a:ext cx="2500330" cy="1571636"/>
          </a:xfrm>
          <a:prstGeom prst="downArrow">
            <a:avLst/>
          </a:prstGeom>
          <a:solidFill>
            <a:schemeClr val="accent1">
              <a:lumMod val="20000"/>
              <a:lumOff val="80000"/>
            </a:schemeClr>
          </a:solidFill>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3200" b="1" dirty="0" smtClean="0">
                <a:latin typeface="Traditional Arabic" pitchFamily="18" charset="-78"/>
                <a:cs typeface="Traditional Arabic" pitchFamily="18" charset="-78"/>
              </a:rPr>
              <a:t>جمل مبنية للمعلوم</a:t>
            </a:r>
            <a:endParaRPr lang="ar-SA" sz="3200" b="1" dirty="0">
              <a:latin typeface="Traditional Arabic" pitchFamily="18" charset="-78"/>
              <a:cs typeface="Traditional Arabic" pitchFamily="18" charset="-78"/>
            </a:endParaRPr>
          </a:p>
        </p:txBody>
      </p:sp>
      <p:sp>
        <p:nvSpPr>
          <p:cNvPr id="20" name="سهم للأسفل 19"/>
          <p:cNvSpPr/>
          <p:nvPr/>
        </p:nvSpPr>
        <p:spPr>
          <a:xfrm>
            <a:off x="500034" y="1214422"/>
            <a:ext cx="2500330" cy="1643074"/>
          </a:xfrm>
          <a:prstGeom prst="downArrow">
            <a:avLst/>
          </a:prstGeom>
          <a:solidFill>
            <a:schemeClr val="accent1">
              <a:lumMod val="20000"/>
              <a:lumOff val="80000"/>
            </a:schemeClr>
          </a:solidFill>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3200" b="1" dirty="0" smtClean="0">
                <a:latin typeface="Traditional Arabic" pitchFamily="18" charset="-78"/>
                <a:cs typeface="Traditional Arabic" pitchFamily="18" charset="-78"/>
              </a:rPr>
              <a:t>جمل مبنية للمجهول</a:t>
            </a:r>
            <a:endParaRPr lang="ar-SA" sz="3200" b="1"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circle(in)">
                                      <p:cBhvr>
                                        <p:cTn id="12" dur="10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slide(fromBottom)">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slide(fromBottom)">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checkerboard(across)">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5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770" decel="100000"/>
                                        <p:tgtEl>
                                          <p:spTgt spid="9"/>
                                        </p:tgtEl>
                                      </p:cBhvr>
                                    </p:animEffect>
                                    <p:animScale>
                                      <p:cBhvr>
                                        <p:cTn id="42" dur="770" decel="100000"/>
                                        <p:tgtEl>
                                          <p:spTgt spid="9"/>
                                        </p:tgtEl>
                                      </p:cBhvr>
                                      <p:from x="10000" y="10000"/>
                                      <p:to x="200000" y="450000"/>
                                    </p:animScale>
                                    <p:animScale>
                                      <p:cBhvr>
                                        <p:cTn id="43" dur="1230" accel="100000" fill="hold">
                                          <p:stCondLst>
                                            <p:cond delay="770"/>
                                          </p:stCondLst>
                                        </p:cTn>
                                        <p:tgtEl>
                                          <p:spTgt spid="9"/>
                                        </p:tgtEl>
                                      </p:cBhvr>
                                      <p:from x="200000" y="450000"/>
                                      <p:to x="100000" y="100000"/>
                                    </p:animScale>
                                    <p:set>
                                      <p:cBhvr>
                                        <p:cTn id="44" dur="770" fill="hold"/>
                                        <p:tgtEl>
                                          <p:spTgt spid="9"/>
                                        </p:tgtEl>
                                        <p:attrNameLst>
                                          <p:attrName>ppt_x</p:attrName>
                                        </p:attrNameLst>
                                      </p:cBhvr>
                                      <p:to>
                                        <p:strVal val="(0.5)"/>
                                      </p:to>
                                    </p:set>
                                    <p:anim from="(0.5)" to="(#ppt_x)" calcmode="lin" valueType="num">
                                      <p:cBhvr>
                                        <p:cTn id="45" dur="1230" accel="100000" fill="hold">
                                          <p:stCondLst>
                                            <p:cond delay="770"/>
                                          </p:stCondLst>
                                        </p:cTn>
                                        <p:tgtEl>
                                          <p:spTgt spid="9"/>
                                        </p:tgtEl>
                                        <p:attrNameLst>
                                          <p:attrName>ppt_x</p:attrName>
                                        </p:attrNameLst>
                                      </p:cBhvr>
                                    </p:anim>
                                    <p:set>
                                      <p:cBhvr>
                                        <p:cTn id="46" dur="770" fill="hold"/>
                                        <p:tgtEl>
                                          <p:spTgt spid="9"/>
                                        </p:tgtEl>
                                        <p:attrNameLst>
                                          <p:attrName>ppt_y</p:attrName>
                                        </p:attrNameLst>
                                      </p:cBhvr>
                                      <p:to>
                                        <p:strVal val="(#ppt_y+0.4)"/>
                                      </p:to>
                                    </p:set>
                                    <p:anim from="(#ppt_y+0.4)" to="(#ppt_y)" calcmode="lin" valueType="num">
                                      <p:cBhvr>
                                        <p:cTn id="47" dur="1230" accel="100000" fill="hold">
                                          <p:stCondLst>
                                            <p:cond delay="770"/>
                                          </p:stCondLst>
                                        </p:cTn>
                                        <p:tgtEl>
                                          <p:spTgt spid="9"/>
                                        </p:tgtEl>
                                        <p:attrNameLst>
                                          <p:attrName>ppt_y</p:attrName>
                                        </p:attrNameLst>
                                      </p:cBhvr>
                                    </p:anim>
                                  </p:childTnLst>
                                </p:cTn>
                              </p:par>
                            </p:childTnLst>
                          </p:cTn>
                        </p:par>
                      </p:childTnLst>
                    </p:cTn>
                  </p:par>
                  <p:par>
                    <p:cTn id="48" fill="hold">
                      <p:stCondLst>
                        <p:cond delay="indefinite"/>
                      </p:stCondLst>
                      <p:childTnLst>
                        <p:par>
                          <p:cTn id="49" fill="hold">
                            <p:stCondLst>
                              <p:cond delay="0"/>
                            </p:stCondLst>
                            <p:childTnLst>
                              <p:par>
                                <p:cTn id="50" presetID="52"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Scale>
                                      <p:cBhvr>
                                        <p:cTn id="5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2"/>
                                        </p:tgtEl>
                                        <p:attrNameLst>
                                          <p:attrName>ppt_x</p:attrName>
                                          <p:attrName>ppt_y</p:attrName>
                                        </p:attrNameLst>
                                      </p:cBhvr>
                                    </p:animMotion>
                                    <p:animEffect transition="in" filter="fade">
                                      <p:cBhvr>
                                        <p:cTn id="54" dur="10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51" presetClass="entr" presetSubtype="0" fill="hold" grpId="0" nodeType="click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770" decel="100000"/>
                                        <p:tgtEl>
                                          <p:spTgt spid="11"/>
                                        </p:tgtEl>
                                      </p:cBhvr>
                                    </p:animEffect>
                                    <p:animScale>
                                      <p:cBhvr>
                                        <p:cTn id="60" dur="770" decel="100000"/>
                                        <p:tgtEl>
                                          <p:spTgt spid="11"/>
                                        </p:tgtEl>
                                      </p:cBhvr>
                                      <p:from x="10000" y="10000"/>
                                      <p:to x="200000" y="450000"/>
                                    </p:animScale>
                                    <p:animScale>
                                      <p:cBhvr>
                                        <p:cTn id="61" dur="1230" accel="100000" fill="hold">
                                          <p:stCondLst>
                                            <p:cond delay="770"/>
                                          </p:stCondLst>
                                        </p:cTn>
                                        <p:tgtEl>
                                          <p:spTgt spid="11"/>
                                        </p:tgtEl>
                                      </p:cBhvr>
                                      <p:from x="200000" y="450000"/>
                                      <p:to x="100000" y="100000"/>
                                    </p:animScale>
                                    <p:set>
                                      <p:cBhvr>
                                        <p:cTn id="62" dur="770" fill="hold"/>
                                        <p:tgtEl>
                                          <p:spTgt spid="11"/>
                                        </p:tgtEl>
                                        <p:attrNameLst>
                                          <p:attrName>ppt_x</p:attrName>
                                        </p:attrNameLst>
                                      </p:cBhvr>
                                      <p:to>
                                        <p:strVal val="(0.5)"/>
                                      </p:to>
                                    </p:set>
                                    <p:anim from="(0.5)" to="(#ppt_x)" calcmode="lin" valueType="num">
                                      <p:cBhvr>
                                        <p:cTn id="63" dur="1230" accel="100000" fill="hold">
                                          <p:stCondLst>
                                            <p:cond delay="770"/>
                                          </p:stCondLst>
                                        </p:cTn>
                                        <p:tgtEl>
                                          <p:spTgt spid="11"/>
                                        </p:tgtEl>
                                        <p:attrNameLst>
                                          <p:attrName>ppt_x</p:attrName>
                                        </p:attrNameLst>
                                      </p:cBhvr>
                                    </p:anim>
                                    <p:set>
                                      <p:cBhvr>
                                        <p:cTn id="64" dur="770" fill="hold"/>
                                        <p:tgtEl>
                                          <p:spTgt spid="11"/>
                                        </p:tgtEl>
                                        <p:attrNameLst>
                                          <p:attrName>ppt_y</p:attrName>
                                        </p:attrNameLst>
                                      </p:cBhvr>
                                      <p:to>
                                        <p:strVal val="(#ppt_y+0.4)"/>
                                      </p:to>
                                    </p:set>
                                    <p:anim from="(#ppt_y+0.4)" to="(#ppt_y)" calcmode="lin" valueType="num">
                                      <p:cBhvr>
                                        <p:cTn id="65" dur="1230" accel="100000" fill="hold">
                                          <p:stCondLst>
                                            <p:cond delay="770"/>
                                          </p:stCondLst>
                                        </p:cTn>
                                        <p:tgtEl>
                                          <p:spTgt spid="11"/>
                                        </p:tgtEl>
                                        <p:attrNameLst>
                                          <p:attrName>ppt_y</p:attrName>
                                        </p:attrNameLst>
                                      </p:cBhvr>
                                    </p:anim>
                                  </p:childTnLst>
                                </p:cTn>
                              </p:par>
                            </p:childTnLst>
                          </p:cTn>
                        </p:par>
                      </p:childTnLst>
                    </p:cTn>
                  </p:par>
                  <p:par>
                    <p:cTn id="66" fill="hold">
                      <p:stCondLst>
                        <p:cond delay="indefinite"/>
                      </p:stCondLst>
                      <p:childTnLst>
                        <p:par>
                          <p:cTn id="67" fill="hold">
                            <p:stCondLst>
                              <p:cond delay="0"/>
                            </p:stCondLst>
                            <p:childTnLst>
                              <p:par>
                                <p:cTn id="68" presetID="56" presetClass="entr" presetSubtype="0" fill="hold" grpId="0" nodeType="clickEffect">
                                  <p:stCondLst>
                                    <p:cond delay="0"/>
                                  </p:stCondLst>
                                  <p:iterate type="lt">
                                    <p:tmPct val="10000"/>
                                  </p:iterate>
                                  <p:childTnLst>
                                    <p:set>
                                      <p:cBhvr>
                                        <p:cTn id="69" dur="1" fill="hold">
                                          <p:stCondLst>
                                            <p:cond delay="0"/>
                                          </p:stCondLst>
                                        </p:cTn>
                                        <p:tgtEl>
                                          <p:spTgt spid="14"/>
                                        </p:tgtEl>
                                        <p:attrNameLst>
                                          <p:attrName>style.visibility</p:attrName>
                                        </p:attrNameLst>
                                      </p:cBhvr>
                                      <p:to>
                                        <p:strVal val="visible"/>
                                      </p:to>
                                    </p:set>
                                    <p:anim by="(-#ppt_w*2)" calcmode="lin" valueType="num">
                                      <p:cBhvr rctx="PPT">
                                        <p:cTn id="70" dur="500" autoRev="1" fill="hold">
                                          <p:stCondLst>
                                            <p:cond delay="0"/>
                                          </p:stCondLst>
                                        </p:cTn>
                                        <p:tgtEl>
                                          <p:spTgt spid="14"/>
                                        </p:tgtEl>
                                        <p:attrNameLst>
                                          <p:attrName>ppt_w</p:attrName>
                                        </p:attrNameLst>
                                      </p:cBhvr>
                                    </p:anim>
                                    <p:anim by="(#ppt_w*0.50)" calcmode="lin" valueType="num">
                                      <p:cBhvr>
                                        <p:cTn id="71" dur="500" decel="50000" autoRev="1" fill="hold">
                                          <p:stCondLst>
                                            <p:cond delay="0"/>
                                          </p:stCondLst>
                                        </p:cTn>
                                        <p:tgtEl>
                                          <p:spTgt spid="14"/>
                                        </p:tgtEl>
                                        <p:attrNameLst>
                                          <p:attrName>ppt_x</p:attrName>
                                        </p:attrNameLst>
                                      </p:cBhvr>
                                    </p:anim>
                                    <p:anim from="(-#ppt_h/2)" to="(#ppt_y)" calcmode="lin" valueType="num">
                                      <p:cBhvr>
                                        <p:cTn id="72" dur="1000" fill="hold">
                                          <p:stCondLst>
                                            <p:cond delay="0"/>
                                          </p:stCondLst>
                                        </p:cTn>
                                        <p:tgtEl>
                                          <p:spTgt spid="14"/>
                                        </p:tgtEl>
                                        <p:attrNameLst>
                                          <p:attrName>ppt_y</p:attrName>
                                        </p:attrNameLst>
                                      </p:cBhvr>
                                    </p:anim>
                                    <p:animRot by="21600000">
                                      <p:cBhvr>
                                        <p:cTn id="73" dur="1000" fill="hold">
                                          <p:stCondLst>
                                            <p:cond delay="0"/>
                                          </p:stCondLst>
                                        </p:cTn>
                                        <p:tgtEl>
                                          <p:spTgt spid="14"/>
                                        </p:tgtEl>
                                        <p:attrNameLst>
                                          <p:attrName>r</p:attrName>
                                        </p:attrNameLst>
                                      </p:cBhvr>
                                    </p:animRot>
                                  </p:childTnLst>
                                </p:cTn>
                              </p:par>
                            </p:childTnLst>
                          </p:cTn>
                        </p:par>
                      </p:childTnLst>
                    </p:cTn>
                  </p:par>
                  <p:par>
                    <p:cTn id="74" fill="hold">
                      <p:stCondLst>
                        <p:cond delay="indefinite"/>
                      </p:stCondLst>
                      <p:childTnLst>
                        <p:par>
                          <p:cTn id="75" fill="hold">
                            <p:stCondLst>
                              <p:cond delay="0"/>
                            </p:stCondLst>
                            <p:childTnLst>
                              <p:par>
                                <p:cTn id="76" presetID="5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770" decel="100000"/>
                                        <p:tgtEl>
                                          <p:spTgt spid="15"/>
                                        </p:tgtEl>
                                      </p:cBhvr>
                                    </p:animEffect>
                                    <p:animScale>
                                      <p:cBhvr>
                                        <p:cTn id="79" dur="770" decel="100000"/>
                                        <p:tgtEl>
                                          <p:spTgt spid="15"/>
                                        </p:tgtEl>
                                      </p:cBhvr>
                                      <p:from x="10000" y="10000"/>
                                      <p:to x="200000" y="450000"/>
                                    </p:animScale>
                                    <p:animScale>
                                      <p:cBhvr>
                                        <p:cTn id="80" dur="1230" accel="100000" fill="hold">
                                          <p:stCondLst>
                                            <p:cond delay="770"/>
                                          </p:stCondLst>
                                        </p:cTn>
                                        <p:tgtEl>
                                          <p:spTgt spid="15"/>
                                        </p:tgtEl>
                                      </p:cBhvr>
                                      <p:from x="200000" y="450000"/>
                                      <p:to x="100000" y="100000"/>
                                    </p:animScale>
                                    <p:set>
                                      <p:cBhvr>
                                        <p:cTn id="81" dur="770" fill="hold"/>
                                        <p:tgtEl>
                                          <p:spTgt spid="15"/>
                                        </p:tgtEl>
                                        <p:attrNameLst>
                                          <p:attrName>ppt_x</p:attrName>
                                        </p:attrNameLst>
                                      </p:cBhvr>
                                      <p:to>
                                        <p:strVal val="(0.5)"/>
                                      </p:to>
                                    </p:set>
                                    <p:anim from="(0.5)" to="(#ppt_x)" calcmode="lin" valueType="num">
                                      <p:cBhvr>
                                        <p:cTn id="82" dur="1230" accel="100000" fill="hold">
                                          <p:stCondLst>
                                            <p:cond delay="770"/>
                                          </p:stCondLst>
                                        </p:cTn>
                                        <p:tgtEl>
                                          <p:spTgt spid="15"/>
                                        </p:tgtEl>
                                        <p:attrNameLst>
                                          <p:attrName>ppt_x</p:attrName>
                                        </p:attrNameLst>
                                      </p:cBhvr>
                                    </p:anim>
                                    <p:set>
                                      <p:cBhvr>
                                        <p:cTn id="83" dur="770" fill="hold"/>
                                        <p:tgtEl>
                                          <p:spTgt spid="15"/>
                                        </p:tgtEl>
                                        <p:attrNameLst>
                                          <p:attrName>ppt_y</p:attrName>
                                        </p:attrNameLst>
                                      </p:cBhvr>
                                      <p:to>
                                        <p:strVal val="(#ppt_y+0.4)"/>
                                      </p:to>
                                    </p:set>
                                    <p:anim from="(#ppt_y+0.4)" to="(#ppt_y)" calcmode="lin" valueType="num">
                                      <p:cBhvr>
                                        <p:cTn id="84" dur="1230" accel="100000" fill="hold">
                                          <p:stCondLst>
                                            <p:cond delay="770"/>
                                          </p:stCondLst>
                                        </p:cTn>
                                        <p:tgtEl>
                                          <p:spTgt spid="15"/>
                                        </p:tgtEl>
                                        <p:attrNameLst>
                                          <p:attrName>ppt_y</p:attrName>
                                        </p:attrNameLst>
                                      </p:cBhvr>
                                    </p:anim>
                                  </p:childTnLst>
                                </p:cTn>
                              </p:par>
                            </p:childTnLst>
                          </p:cTn>
                        </p:par>
                      </p:childTnLst>
                    </p:cTn>
                  </p:par>
                  <p:par>
                    <p:cTn id="85" fill="hold">
                      <p:stCondLst>
                        <p:cond delay="indefinite"/>
                      </p:stCondLst>
                      <p:childTnLst>
                        <p:par>
                          <p:cTn id="86" fill="hold">
                            <p:stCondLst>
                              <p:cond delay="0"/>
                            </p:stCondLst>
                            <p:childTnLst>
                              <p:par>
                                <p:cTn id="87" presetID="56" presetClass="entr" presetSubtype="0" fill="hold" grpId="0" nodeType="clickEffect">
                                  <p:stCondLst>
                                    <p:cond delay="0"/>
                                  </p:stCondLst>
                                  <p:iterate type="lt">
                                    <p:tmPct val="10000"/>
                                  </p:iterate>
                                  <p:childTnLst>
                                    <p:set>
                                      <p:cBhvr>
                                        <p:cTn id="88" dur="1" fill="hold">
                                          <p:stCondLst>
                                            <p:cond delay="0"/>
                                          </p:stCondLst>
                                        </p:cTn>
                                        <p:tgtEl>
                                          <p:spTgt spid="18"/>
                                        </p:tgtEl>
                                        <p:attrNameLst>
                                          <p:attrName>style.visibility</p:attrName>
                                        </p:attrNameLst>
                                      </p:cBhvr>
                                      <p:to>
                                        <p:strVal val="visible"/>
                                      </p:to>
                                    </p:set>
                                    <p:anim by="(-#ppt_w*2)" calcmode="lin" valueType="num">
                                      <p:cBhvr rctx="PPT">
                                        <p:cTn id="89" dur="500" autoRev="1" fill="hold">
                                          <p:stCondLst>
                                            <p:cond delay="0"/>
                                          </p:stCondLst>
                                        </p:cTn>
                                        <p:tgtEl>
                                          <p:spTgt spid="18"/>
                                        </p:tgtEl>
                                        <p:attrNameLst>
                                          <p:attrName>ppt_w</p:attrName>
                                        </p:attrNameLst>
                                      </p:cBhvr>
                                    </p:anim>
                                    <p:anim by="(#ppt_w*0.50)" calcmode="lin" valueType="num">
                                      <p:cBhvr>
                                        <p:cTn id="90" dur="500" decel="50000" autoRev="1" fill="hold">
                                          <p:stCondLst>
                                            <p:cond delay="0"/>
                                          </p:stCondLst>
                                        </p:cTn>
                                        <p:tgtEl>
                                          <p:spTgt spid="18"/>
                                        </p:tgtEl>
                                        <p:attrNameLst>
                                          <p:attrName>ppt_x</p:attrName>
                                        </p:attrNameLst>
                                      </p:cBhvr>
                                    </p:anim>
                                    <p:anim from="(-#ppt_h/2)" to="(#ppt_y)" calcmode="lin" valueType="num">
                                      <p:cBhvr>
                                        <p:cTn id="91" dur="1000" fill="hold">
                                          <p:stCondLst>
                                            <p:cond delay="0"/>
                                          </p:stCondLst>
                                        </p:cTn>
                                        <p:tgtEl>
                                          <p:spTgt spid="18"/>
                                        </p:tgtEl>
                                        <p:attrNameLst>
                                          <p:attrName>ppt_y</p:attrName>
                                        </p:attrNameLst>
                                      </p:cBhvr>
                                    </p:anim>
                                    <p:animRot by="21600000">
                                      <p:cBhvr>
                                        <p:cTn id="92" dur="1000" fill="hold">
                                          <p:stCondLst>
                                            <p:cond delay="0"/>
                                          </p:stCondLst>
                                        </p:cTn>
                                        <p:tgtEl>
                                          <p:spTgt spid="18"/>
                                        </p:tgtEl>
                                        <p:attrNameLst>
                                          <p:attrName>r</p:attrName>
                                        </p:attrNameLst>
                                      </p:cBhvr>
                                    </p:animRot>
                                  </p:childTnLst>
                                </p:cTn>
                              </p:par>
                            </p:childTnLst>
                          </p:cTn>
                        </p:par>
                      </p:childTnLst>
                    </p:cTn>
                  </p:par>
                  <p:par>
                    <p:cTn id="93" fill="hold">
                      <p:stCondLst>
                        <p:cond delay="indefinite"/>
                      </p:stCondLst>
                      <p:childTnLst>
                        <p:par>
                          <p:cTn id="94" fill="hold">
                            <p:stCondLst>
                              <p:cond delay="0"/>
                            </p:stCondLst>
                            <p:childTnLst>
                              <p:par>
                                <p:cTn id="95" presetID="51" presetClass="entr" presetSubtype="0" fill="hold" grpId="0" nodeType="click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fade">
                                      <p:cBhvr>
                                        <p:cTn id="97" dur="770" decel="100000"/>
                                        <p:tgtEl>
                                          <p:spTgt spid="17"/>
                                        </p:tgtEl>
                                      </p:cBhvr>
                                    </p:animEffect>
                                    <p:animScale>
                                      <p:cBhvr>
                                        <p:cTn id="98" dur="770" decel="100000"/>
                                        <p:tgtEl>
                                          <p:spTgt spid="17"/>
                                        </p:tgtEl>
                                      </p:cBhvr>
                                      <p:from x="10000" y="10000"/>
                                      <p:to x="200000" y="450000"/>
                                    </p:animScale>
                                    <p:animScale>
                                      <p:cBhvr>
                                        <p:cTn id="99" dur="1230" accel="100000" fill="hold">
                                          <p:stCondLst>
                                            <p:cond delay="770"/>
                                          </p:stCondLst>
                                        </p:cTn>
                                        <p:tgtEl>
                                          <p:spTgt spid="17"/>
                                        </p:tgtEl>
                                      </p:cBhvr>
                                      <p:from x="200000" y="450000"/>
                                      <p:to x="100000" y="100000"/>
                                    </p:animScale>
                                    <p:set>
                                      <p:cBhvr>
                                        <p:cTn id="100" dur="770" fill="hold"/>
                                        <p:tgtEl>
                                          <p:spTgt spid="17"/>
                                        </p:tgtEl>
                                        <p:attrNameLst>
                                          <p:attrName>ppt_x</p:attrName>
                                        </p:attrNameLst>
                                      </p:cBhvr>
                                      <p:to>
                                        <p:strVal val="(0.5)"/>
                                      </p:to>
                                    </p:set>
                                    <p:anim from="(0.5)" to="(#ppt_x)" calcmode="lin" valueType="num">
                                      <p:cBhvr>
                                        <p:cTn id="101" dur="1230" accel="100000" fill="hold">
                                          <p:stCondLst>
                                            <p:cond delay="770"/>
                                          </p:stCondLst>
                                        </p:cTn>
                                        <p:tgtEl>
                                          <p:spTgt spid="17"/>
                                        </p:tgtEl>
                                        <p:attrNameLst>
                                          <p:attrName>ppt_x</p:attrName>
                                        </p:attrNameLst>
                                      </p:cBhvr>
                                    </p:anim>
                                    <p:set>
                                      <p:cBhvr>
                                        <p:cTn id="102" dur="770" fill="hold"/>
                                        <p:tgtEl>
                                          <p:spTgt spid="17"/>
                                        </p:tgtEl>
                                        <p:attrNameLst>
                                          <p:attrName>ppt_y</p:attrName>
                                        </p:attrNameLst>
                                      </p:cBhvr>
                                      <p:to>
                                        <p:strVal val="(#ppt_y+0.4)"/>
                                      </p:to>
                                    </p:set>
                                    <p:anim from="(#ppt_y+0.4)" to="(#ppt_y)" calcmode="lin" valueType="num">
                                      <p:cBhvr>
                                        <p:cTn id="103" dur="1230" accel="100000" fill="hold">
                                          <p:stCondLst>
                                            <p:cond delay="770"/>
                                          </p:stCondLst>
                                        </p:cTn>
                                        <p:tgtEl>
                                          <p:spTgt spid="17"/>
                                        </p:tgtEl>
                                        <p:attrNameLst>
                                          <p:attrName>ppt_y</p:attrName>
                                        </p:attrNameLst>
                                      </p:cBhvr>
                                    </p:anim>
                                  </p:childTnLst>
                                </p:cTn>
                              </p:par>
                            </p:childTnLst>
                          </p:cTn>
                        </p:par>
                      </p:childTnLst>
                    </p:cTn>
                  </p:par>
                  <p:par>
                    <p:cTn id="104" fill="hold">
                      <p:stCondLst>
                        <p:cond delay="indefinite"/>
                      </p:stCondLst>
                      <p:childTnLst>
                        <p:par>
                          <p:cTn id="105" fill="hold">
                            <p:stCondLst>
                              <p:cond delay="0"/>
                            </p:stCondLst>
                            <p:childTnLst>
                              <p:par>
                                <p:cTn id="106" presetID="9" presetClass="entr" presetSubtype="0" fill="hold" grpId="0" nodeType="click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dissolve">
                                      <p:cBhvr>
                                        <p:cTn id="108" dur="500"/>
                                        <p:tgtEl>
                                          <p:spTgt spid="19"/>
                                        </p:tgtEl>
                                      </p:cBhvr>
                                    </p:animEffect>
                                  </p:childTnLst>
                                </p:cTn>
                              </p:par>
                            </p:childTnLst>
                          </p:cTn>
                        </p:par>
                      </p:childTnLst>
                    </p:cTn>
                  </p:par>
                  <p:par>
                    <p:cTn id="109" fill="hold">
                      <p:stCondLst>
                        <p:cond delay="indefinite"/>
                      </p:stCondLst>
                      <p:childTnLst>
                        <p:par>
                          <p:cTn id="110" fill="hold">
                            <p:stCondLst>
                              <p:cond delay="0"/>
                            </p:stCondLst>
                            <p:childTnLst>
                              <p:par>
                                <p:cTn id="111" presetID="9" presetClass="entr" presetSubtype="0" fill="hold" grpId="0" nodeType="clickEffect">
                                  <p:stCondLst>
                                    <p:cond delay="0"/>
                                  </p:stCondLst>
                                  <p:childTnLst>
                                    <p:set>
                                      <p:cBhvr>
                                        <p:cTn id="112" dur="1" fill="hold">
                                          <p:stCondLst>
                                            <p:cond delay="0"/>
                                          </p:stCondLst>
                                        </p:cTn>
                                        <p:tgtEl>
                                          <p:spTgt spid="20"/>
                                        </p:tgtEl>
                                        <p:attrNameLst>
                                          <p:attrName>style.visibility</p:attrName>
                                        </p:attrNameLst>
                                      </p:cBhvr>
                                      <p:to>
                                        <p:strVal val="visible"/>
                                      </p:to>
                                    </p:set>
                                    <p:animEffect transition="in" filter="dissolve">
                                      <p:cBhvr>
                                        <p:cTn id="1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animBg="1"/>
      <p:bldP spid="10" grpId="0"/>
      <p:bldP spid="11" grpId="0" animBg="1"/>
      <p:bldP spid="12" grpId="0"/>
      <p:bldP spid="13" grpId="0"/>
      <p:bldP spid="14" grpId="0"/>
      <p:bldP spid="15" grpId="0" animBg="1"/>
      <p:bldP spid="16" grpId="0"/>
      <p:bldP spid="17" grpId="0" animBg="1"/>
      <p:bldP spid="18" grpId="0"/>
      <p:bldP spid="19" grpId="0" animBg="1"/>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401763"/>
          </a:xfrm>
        </p:spPr>
        <p:txBody>
          <a:bodyPr/>
          <a:lstStyle/>
          <a:p>
            <a:pPr eaLnBrk="1" hangingPunct="1"/>
            <a:r>
              <a:rPr lang="ar-SA" sz="6000" smtClean="0">
                <a:cs typeface="Traditional Arabic" pitchFamily="18" charset="-78"/>
              </a:rPr>
              <a:t>تعريفها</a:t>
            </a:r>
            <a:endParaRPr lang="en-US" sz="6000" smtClean="0">
              <a:cs typeface="Traditional Arabic" pitchFamily="18" charset="-78"/>
            </a:endParaRPr>
          </a:p>
        </p:txBody>
      </p:sp>
      <p:sp>
        <p:nvSpPr>
          <p:cNvPr id="5" name="Content Placeholder 5"/>
          <p:cNvSpPr>
            <a:spLocks noGrp="1"/>
          </p:cNvSpPr>
          <p:nvPr>
            <p:ph idx="1"/>
          </p:nvPr>
        </p:nvSpPr>
        <p:spPr>
          <a:xfrm>
            <a:off x="457200" y="1295400"/>
            <a:ext cx="8458200" cy="5562600"/>
          </a:xfrm>
        </p:spPr>
        <p:txBody>
          <a:bodyPr/>
          <a:lstStyle/>
          <a:p>
            <a:pPr algn="r" rtl="1" eaLnBrk="1" hangingPunct="1">
              <a:lnSpc>
                <a:spcPct val="140000"/>
              </a:lnSpc>
              <a:buFont typeface="Arial" pitchFamily="34" charset="0"/>
              <a:buNone/>
            </a:pPr>
            <a:r>
              <a:rPr lang="ar-SA" sz="4000" b="1" dirty="0" smtClean="0"/>
              <a:t>حروف تدخل على </a:t>
            </a:r>
            <a:r>
              <a:rPr lang="ar-SA" sz="4000" b="1" u="sng" dirty="0" smtClean="0">
                <a:solidFill>
                  <a:srgbClr val="FFC000"/>
                </a:solidFill>
              </a:rPr>
              <a:t>الجملة الاسمية </a:t>
            </a:r>
            <a:r>
              <a:rPr lang="ar-SA" sz="4000" b="1" dirty="0" smtClean="0"/>
              <a:t>, فتنصب المبتدأ ويسمى </a:t>
            </a:r>
            <a:r>
              <a:rPr lang="ar-SA" sz="4000" b="1" u="sng" dirty="0" smtClean="0">
                <a:solidFill>
                  <a:srgbClr val="FF0000"/>
                </a:solidFill>
              </a:rPr>
              <a:t>اسمها  </a:t>
            </a:r>
            <a:r>
              <a:rPr lang="ar-SA" sz="4000" b="1" u="sng" dirty="0" smtClean="0">
                <a:solidFill>
                  <a:srgbClr val="00B050"/>
                </a:solidFill>
              </a:rPr>
              <a:t>(اسم إنّ)</a:t>
            </a:r>
            <a:r>
              <a:rPr lang="ar-SA" sz="4000" b="1" dirty="0" smtClean="0">
                <a:solidFill>
                  <a:srgbClr val="00B050"/>
                </a:solidFill>
              </a:rPr>
              <a:t> </a:t>
            </a:r>
            <a:r>
              <a:rPr lang="ar-SA" sz="4000" b="1" dirty="0" smtClean="0"/>
              <a:t>وترفع الخبر ويسمى  </a:t>
            </a:r>
            <a:r>
              <a:rPr lang="ar-SA" sz="4000" b="1" u="sng" dirty="0" smtClean="0">
                <a:solidFill>
                  <a:srgbClr val="FF0000"/>
                </a:solidFill>
              </a:rPr>
              <a:t>خبرها </a:t>
            </a:r>
            <a:r>
              <a:rPr lang="ar-SA" sz="4000" b="1" u="sng" dirty="0" smtClean="0">
                <a:solidFill>
                  <a:srgbClr val="00B050"/>
                </a:solidFill>
              </a:rPr>
              <a:t>(خبر إنّ)</a:t>
            </a:r>
            <a:endParaRPr lang="en-US" sz="4000" b="1" u="sng" dirty="0" smtClean="0">
              <a:solidFill>
                <a:srgbClr val="00B050"/>
              </a:solidFill>
            </a:endParaRPr>
          </a:p>
          <a:p>
            <a:pPr algn="r" eaLnBrk="1" hangingPunct="1">
              <a:lnSpc>
                <a:spcPct val="90000"/>
              </a:lnSpc>
              <a:buFont typeface="Arial" pitchFamily="34" charset="0"/>
              <a:buNone/>
            </a:pPr>
            <a:r>
              <a:rPr lang="ar-SA" b="1" dirty="0" smtClean="0"/>
              <a:t>هذه الحروف </a:t>
            </a:r>
            <a:r>
              <a:rPr lang="ar-SA" b="1" dirty="0" err="1" smtClean="0"/>
              <a:t>هى</a:t>
            </a:r>
            <a:r>
              <a:rPr lang="ar-SA" b="1" dirty="0" smtClean="0"/>
              <a:t> :</a:t>
            </a:r>
          </a:p>
          <a:p>
            <a:pPr algn="r" eaLnBrk="1" hangingPunct="1">
              <a:lnSpc>
                <a:spcPct val="90000"/>
              </a:lnSpc>
              <a:buFont typeface="Arial" pitchFamily="34" charset="0"/>
              <a:buNone/>
            </a:pPr>
            <a:endParaRPr lang="ar-SA" b="1" dirty="0" smtClean="0"/>
          </a:p>
          <a:p>
            <a:pPr algn="r" eaLnBrk="1" hangingPunct="1">
              <a:lnSpc>
                <a:spcPct val="90000"/>
              </a:lnSpc>
              <a:buFont typeface="Arial" pitchFamily="34" charset="0"/>
              <a:buNone/>
            </a:pPr>
            <a:endParaRPr lang="ar-SA" b="1" dirty="0" smtClean="0"/>
          </a:p>
          <a:p>
            <a:pPr algn="r" eaLnBrk="1" hangingPunct="1">
              <a:lnSpc>
                <a:spcPct val="90000"/>
              </a:lnSpc>
              <a:buFont typeface="Arial" pitchFamily="34" charset="0"/>
              <a:buNone/>
            </a:pPr>
            <a:endParaRPr lang="ar-SA" b="1" dirty="0" smtClean="0"/>
          </a:p>
          <a:p>
            <a:pPr algn="r" eaLnBrk="1" hangingPunct="1">
              <a:lnSpc>
                <a:spcPct val="90000"/>
              </a:lnSpc>
              <a:buFont typeface="Arial" pitchFamily="34" charset="0"/>
              <a:buNone/>
            </a:pPr>
            <a:r>
              <a:rPr lang="ar-SA" b="1" dirty="0" smtClean="0"/>
              <a:t>.</a:t>
            </a:r>
            <a:endParaRPr lang="en-US" b="1" dirty="0" smtClean="0"/>
          </a:p>
          <a:p>
            <a:pPr algn="r" eaLnBrk="1" hangingPunct="1">
              <a:lnSpc>
                <a:spcPct val="90000"/>
              </a:lnSpc>
            </a:pPr>
            <a:endParaRPr lang="en-US" b="1" dirty="0" smtClean="0">
              <a:solidFill>
                <a:srgbClr val="FFFF00"/>
              </a:solidFill>
            </a:endParaRPr>
          </a:p>
        </p:txBody>
      </p:sp>
      <p:sp>
        <p:nvSpPr>
          <p:cNvPr id="6" name="Flowchart: Preparation 12"/>
          <p:cNvSpPr/>
          <p:nvPr/>
        </p:nvSpPr>
        <p:spPr>
          <a:xfrm>
            <a:off x="2971800" y="4114800"/>
            <a:ext cx="1524000" cy="990600"/>
          </a:xfrm>
          <a:prstGeom prst="flowChartPreparation">
            <a:avLst/>
          </a:prstGeom>
        </p:spPr>
        <p:style>
          <a:lnRef idx="1">
            <a:schemeClr val="accent3"/>
          </a:lnRef>
          <a:fillRef idx="2">
            <a:schemeClr val="accent3"/>
          </a:fillRef>
          <a:effectRef idx="1">
            <a:schemeClr val="accent3"/>
          </a:effectRef>
          <a:fontRef idx="minor">
            <a:schemeClr val="dk1"/>
          </a:fontRef>
        </p:style>
        <p:txBody>
          <a:bodyPr anchor="ctr"/>
          <a:lstStyle/>
          <a:p>
            <a:pPr algn="ctr" rtl="0" fontAlgn="auto">
              <a:spcBef>
                <a:spcPts val="0"/>
              </a:spcBef>
              <a:spcAft>
                <a:spcPts val="0"/>
              </a:spcAft>
              <a:defRPr/>
            </a:pPr>
            <a:r>
              <a:rPr lang="ar-SA" sz="3600" dirty="0"/>
              <a:t>كأنّ</a:t>
            </a:r>
            <a:endParaRPr lang="en-US" sz="3600" dirty="0"/>
          </a:p>
        </p:txBody>
      </p:sp>
      <p:sp>
        <p:nvSpPr>
          <p:cNvPr id="7" name="Flowchart: Preparation 13"/>
          <p:cNvSpPr/>
          <p:nvPr/>
        </p:nvSpPr>
        <p:spPr>
          <a:xfrm>
            <a:off x="4648200" y="4114800"/>
            <a:ext cx="1524000" cy="990600"/>
          </a:xfrm>
          <a:prstGeom prst="flowChartPreparation">
            <a:avLst/>
          </a:prstGeom>
        </p:spPr>
        <p:style>
          <a:lnRef idx="1">
            <a:schemeClr val="accent6"/>
          </a:lnRef>
          <a:fillRef idx="2">
            <a:schemeClr val="accent6"/>
          </a:fillRef>
          <a:effectRef idx="1">
            <a:schemeClr val="accent6"/>
          </a:effectRef>
          <a:fontRef idx="minor">
            <a:schemeClr val="dk1"/>
          </a:fontRef>
        </p:style>
        <p:txBody>
          <a:bodyPr anchor="ctr"/>
          <a:lstStyle/>
          <a:p>
            <a:pPr algn="ctr" rtl="0" fontAlgn="auto">
              <a:spcBef>
                <a:spcPts val="0"/>
              </a:spcBef>
              <a:spcAft>
                <a:spcPts val="0"/>
              </a:spcAft>
              <a:defRPr/>
            </a:pPr>
            <a:r>
              <a:rPr lang="ar-SA" sz="3600" dirty="0"/>
              <a:t>لكنّ</a:t>
            </a:r>
            <a:endParaRPr lang="en-US" sz="3600" dirty="0"/>
          </a:p>
        </p:txBody>
      </p:sp>
      <p:sp>
        <p:nvSpPr>
          <p:cNvPr id="8" name="Flowchart: Preparation 14"/>
          <p:cNvSpPr/>
          <p:nvPr/>
        </p:nvSpPr>
        <p:spPr>
          <a:xfrm>
            <a:off x="2971800" y="5334000"/>
            <a:ext cx="1524000" cy="990600"/>
          </a:xfrm>
          <a:prstGeom prst="flowChartPreparation">
            <a:avLst/>
          </a:prstGeom>
        </p:spPr>
        <p:style>
          <a:lnRef idx="1">
            <a:schemeClr val="dk1"/>
          </a:lnRef>
          <a:fillRef idx="2">
            <a:schemeClr val="dk1"/>
          </a:fillRef>
          <a:effectRef idx="1">
            <a:schemeClr val="dk1"/>
          </a:effectRef>
          <a:fontRef idx="minor">
            <a:schemeClr val="dk1"/>
          </a:fontRef>
        </p:style>
        <p:txBody>
          <a:bodyPr anchor="ctr"/>
          <a:lstStyle/>
          <a:p>
            <a:pPr rtl="0" fontAlgn="auto">
              <a:spcBef>
                <a:spcPts val="0"/>
              </a:spcBef>
              <a:spcAft>
                <a:spcPts val="0"/>
              </a:spcAft>
              <a:defRPr/>
            </a:pPr>
            <a:r>
              <a:rPr lang="ar-SA" sz="3600" dirty="0"/>
              <a:t>ليت</a:t>
            </a:r>
          </a:p>
        </p:txBody>
      </p:sp>
      <p:sp>
        <p:nvSpPr>
          <p:cNvPr id="9" name="Flowchart: Preparation 15"/>
          <p:cNvSpPr/>
          <p:nvPr/>
        </p:nvSpPr>
        <p:spPr>
          <a:xfrm>
            <a:off x="1371600" y="4724400"/>
            <a:ext cx="1524000" cy="990600"/>
          </a:xfrm>
          <a:prstGeom prst="flowChartPreparation">
            <a:avLst/>
          </a:prstGeom>
        </p:spPr>
        <p:style>
          <a:lnRef idx="1">
            <a:schemeClr val="accent2"/>
          </a:lnRef>
          <a:fillRef idx="2">
            <a:schemeClr val="accent2"/>
          </a:fillRef>
          <a:effectRef idx="1">
            <a:schemeClr val="accent2"/>
          </a:effectRef>
          <a:fontRef idx="minor">
            <a:schemeClr val="dk1"/>
          </a:fontRef>
        </p:style>
        <p:txBody>
          <a:bodyPr anchor="ctr"/>
          <a:lstStyle/>
          <a:p>
            <a:pPr algn="ctr" rtl="0" fontAlgn="auto">
              <a:spcBef>
                <a:spcPts val="0"/>
              </a:spcBef>
              <a:spcAft>
                <a:spcPts val="0"/>
              </a:spcAft>
              <a:defRPr/>
            </a:pPr>
            <a:r>
              <a:rPr lang="ar-SA" sz="3600" dirty="0"/>
              <a:t>أنّ</a:t>
            </a:r>
            <a:endParaRPr lang="en-US" sz="3600" dirty="0"/>
          </a:p>
        </p:txBody>
      </p:sp>
      <p:sp>
        <p:nvSpPr>
          <p:cNvPr id="10" name="Flowchart: Preparation 16"/>
          <p:cNvSpPr/>
          <p:nvPr/>
        </p:nvSpPr>
        <p:spPr>
          <a:xfrm>
            <a:off x="6172200" y="4724400"/>
            <a:ext cx="1524000" cy="990600"/>
          </a:xfrm>
          <a:prstGeom prst="flowChartPreparation">
            <a:avLst/>
          </a:prstGeom>
        </p:spPr>
        <p:style>
          <a:lnRef idx="1">
            <a:schemeClr val="accent5"/>
          </a:lnRef>
          <a:fillRef idx="2">
            <a:schemeClr val="accent5"/>
          </a:fillRef>
          <a:effectRef idx="1">
            <a:schemeClr val="accent5"/>
          </a:effectRef>
          <a:fontRef idx="minor">
            <a:schemeClr val="dk1"/>
          </a:fontRef>
        </p:style>
        <p:txBody>
          <a:bodyPr anchor="ctr"/>
          <a:lstStyle/>
          <a:p>
            <a:pPr marL="742950" indent="-742950" rtl="0" fontAlgn="auto">
              <a:spcBef>
                <a:spcPts val="0"/>
              </a:spcBef>
              <a:spcAft>
                <a:spcPts val="0"/>
              </a:spcAft>
              <a:defRPr/>
            </a:pPr>
            <a:r>
              <a:rPr lang="ar-SA" sz="3600" dirty="0"/>
              <a:t> إنّ</a:t>
            </a:r>
          </a:p>
        </p:txBody>
      </p:sp>
      <p:sp>
        <p:nvSpPr>
          <p:cNvPr id="11" name="Flowchart: Preparation 17"/>
          <p:cNvSpPr/>
          <p:nvPr/>
        </p:nvSpPr>
        <p:spPr>
          <a:xfrm>
            <a:off x="4648200" y="5334000"/>
            <a:ext cx="1524000" cy="990600"/>
          </a:xfrm>
          <a:prstGeom prst="flowChartPreparation">
            <a:avLst/>
          </a:prstGeom>
        </p:spPr>
        <p:style>
          <a:lnRef idx="1">
            <a:schemeClr val="accent1"/>
          </a:lnRef>
          <a:fillRef idx="2">
            <a:schemeClr val="accent1"/>
          </a:fillRef>
          <a:effectRef idx="1">
            <a:schemeClr val="accent1"/>
          </a:effectRef>
          <a:fontRef idx="minor">
            <a:schemeClr val="dk1"/>
          </a:fontRef>
        </p:style>
        <p:txBody>
          <a:bodyPr anchor="ctr"/>
          <a:lstStyle/>
          <a:p>
            <a:pPr algn="ctr" rtl="0" fontAlgn="auto">
              <a:spcBef>
                <a:spcPts val="0"/>
              </a:spcBef>
              <a:spcAft>
                <a:spcPts val="0"/>
              </a:spcAft>
              <a:defRPr/>
            </a:pPr>
            <a:r>
              <a:rPr lang="ar-SA" sz="3600" dirty="0"/>
              <a:t>لعلّ</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0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dissolve">
                                      <p:cBhvr>
                                        <p:cTn id="33" dur="5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animBg="1"/>
      <p:bldP spid="7" grpId="0" animBg="1"/>
      <p:bldP spid="8" grpId="0" animBg="1"/>
      <p:bldP spid="9" grpId="0" animBg="1"/>
      <p:bldP spid="10" grpId="0" animBg="1"/>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b="1" dirty="0" smtClean="0">
                <a:solidFill>
                  <a:srgbClr val="FF0000"/>
                </a:solidFill>
                <a:effectLst>
                  <a:outerShdw blurRad="38100" dist="38100" dir="2700000" algn="tl">
                    <a:srgbClr val="000000">
                      <a:alpha val="43137"/>
                    </a:srgbClr>
                  </a:outerShdw>
                </a:effectLst>
                <a:latin typeface="Traditional Arabic" pitchFamily="18" charset="-78"/>
                <a:cs typeface="Traditional Arabic" pitchFamily="18" charset="-78"/>
              </a:rPr>
              <a:t>التغيرات التي تحدث على الجملة عند بنائها للمجهول: </a:t>
            </a:r>
            <a:endParaRPr lang="ar-SA" b="1" dirty="0">
              <a:solidFill>
                <a:srgbClr val="FF0000"/>
              </a:solidFill>
              <a:effectLst>
                <a:outerShdw blurRad="38100" dist="38100" dir="2700000" algn="tl">
                  <a:srgbClr val="000000">
                    <a:alpha val="43137"/>
                  </a:srgbClr>
                </a:outerShdw>
              </a:effectLst>
              <a:latin typeface="Traditional Arabic" pitchFamily="18" charset="-78"/>
              <a:cs typeface="Traditional Arabic" pitchFamily="18" charset="-78"/>
            </a:endParaRPr>
          </a:p>
        </p:txBody>
      </p:sp>
      <p:graphicFrame>
        <p:nvGraphicFramePr>
          <p:cNvPr id="6" name="عنصر نائب للمحتوى 5"/>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96" name="AutoShape 172"/>
          <p:cNvSpPr>
            <a:spLocks noChangeArrowheads="1"/>
          </p:cNvSpPr>
          <p:nvPr/>
        </p:nvSpPr>
        <p:spPr bwMode="auto">
          <a:xfrm>
            <a:off x="1285852" y="676260"/>
            <a:ext cx="6094436" cy="966790"/>
          </a:xfrm>
          <a:prstGeom prst="wedgeRoundRectCallout">
            <a:avLst>
              <a:gd name="adj1" fmla="val 5139"/>
              <a:gd name="adj2" fmla="val 70051"/>
              <a:gd name="adj3" fmla="val 16667"/>
            </a:avLst>
          </a:prstGeom>
          <a:solidFill>
            <a:srgbClr val="00FFFF">
              <a:alpha val="52156"/>
            </a:srgbClr>
          </a:solidFill>
          <a:ln w="76200" cmpd="tri">
            <a:solidFill>
              <a:srgbClr val="800080"/>
            </a:solidFill>
            <a:miter lim="800000"/>
            <a:headEnd/>
            <a:tailEnd/>
          </a:ln>
        </p:spPr>
        <p:txBody>
          <a:bodyPr/>
          <a:lstStyle/>
          <a:p>
            <a:pPr algn="ctr"/>
            <a:r>
              <a:rPr lang="ar-SA" sz="4400" b="1" dirty="0">
                <a:solidFill>
                  <a:srgbClr val="FF0066"/>
                </a:solidFill>
                <a:latin typeface="Traditional Arabic" pitchFamily="18" charset="-78"/>
                <a:cs typeface="Traditional Arabic" pitchFamily="18" charset="-78"/>
              </a:rPr>
              <a:t>طريقة تحويل الفعل الماضي للمجهول</a:t>
            </a:r>
            <a:endParaRPr lang="en-US" sz="4400" b="1" dirty="0">
              <a:solidFill>
                <a:srgbClr val="FF0066"/>
              </a:solidFill>
              <a:latin typeface="Traditional Arabic" pitchFamily="18" charset="-78"/>
              <a:cs typeface="Traditional Arabic" pitchFamily="18" charset="-78"/>
            </a:endParaRPr>
          </a:p>
        </p:txBody>
      </p:sp>
      <p:graphicFrame>
        <p:nvGraphicFramePr>
          <p:cNvPr id="9" name="Group 173"/>
          <p:cNvGraphicFramePr>
            <a:graphicFrameLocks noGrp="1"/>
          </p:cNvGraphicFramePr>
          <p:nvPr/>
        </p:nvGraphicFramePr>
        <p:xfrm>
          <a:off x="642909" y="2241301"/>
          <a:ext cx="8057228" cy="3902343"/>
        </p:xfrm>
        <a:graphic>
          <a:graphicData uri="http://schemas.openxmlformats.org/drawingml/2006/table">
            <a:tbl>
              <a:tblPr rtl="1"/>
              <a:tblGrid>
                <a:gridCol w="1859205"/>
                <a:gridCol w="1749056"/>
                <a:gridCol w="4448967"/>
              </a:tblGrid>
              <a:tr h="500301">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dirty="0" smtClean="0">
                          <a:ln>
                            <a:noFill/>
                          </a:ln>
                          <a:solidFill>
                            <a:srgbClr val="FF0066"/>
                          </a:solidFill>
                          <a:effectLst/>
                          <a:latin typeface="Arial" pitchFamily="34" charset="0"/>
                          <a:cs typeface="Arial" pitchFamily="34" charset="0"/>
                        </a:rPr>
                        <a:t>المبني للمعلوم</a:t>
                      </a:r>
                      <a:endParaRPr kumimoji="0" lang="en-US" sz="2400" b="1" i="0" u="none" strike="noStrike" cap="none" normalizeH="0" baseline="0" dirty="0" smtClean="0">
                        <a:ln>
                          <a:noFill/>
                        </a:ln>
                        <a:solidFill>
                          <a:srgbClr val="FF0066"/>
                        </a:solidFill>
                        <a:effectLst/>
                        <a:latin typeface="Arial" pitchFamily="34" charset="0"/>
                        <a:cs typeface="Arial" pitchFamily="34" charset="0"/>
                      </a:endParaRPr>
                    </a:p>
                  </a:txBody>
                  <a:tcPr marL="91427" marR="91427"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dirty="0" smtClean="0">
                          <a:ln>
                            <a:noFill/>
                          </a:ln>
                          <a:solidFill>
                            <a:srgbClr val="FF0066"/>
                          </a:solidFill>
                          <a:effectLst/>
                          <a:latin typeface="Arial" pitchFamily="34" charset="0"/>
                          <a:cs typeface="Arial" pitchFamily="34" charset="0"/>
                        </a:rPr>
                        <a:t>المبني للمجهول</a:t>
                      </a:r>
                      <a:endParaRPr kumimoji="0" lang="en-US" sz="2400" b="1" i="0" u="none" strike="noStrike" cap="none" normalizeH="0" baseline="0" dirty="0" smtClean="0">
                        <a:ln>
                          <a:noFill/>
                        </a:ln>
                        <a:solidFill>
                          <a:srgbClr val="FF0066"/>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400" b="1" i="0" u="none" strike="noStrike" cap="none" normalizeH="0" baseline="0" dirty="0" smtClean="0">
                          <a:ln>
                            <a:noFill/>
                          </a:ln>
                          <a:solidFill>
                            <a:srgbClr val="FF0066"/>
                          </a:solidFill>
                          <a:effectLst/>
                          <a:latin typeface="Arial" pitchFamily="34" charset="0"/>
                          <a:cs typeface="Arial" pitchFamily="34" charset="0"/>
                        </a:rPr>
                        <a:t>طريقة التحويل</a:t>
                      </a:r>
                      <a:endParaRPr kumimoji="0" lang="en-US" sz="2400" b="1" i="0" u="none" strike="noStrike" cap="none" normalizeH="0" baseline="0" dirty="0" smtClean="0">
                        <a:ln>
                          <a:noFill/>
                        </a:ln>
                        <a:solidFill>
                          <a:srgbClr val="FF0066"/>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70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00FF"/>
                          </a:solidFill>
                          <a:effectLst/>
                          <a:latin typeface="Arial" pitchFamily="34" charset="0"/>
                          <a:cs typeface="Arial" pitchFamily="34" charset="0"/>
                        </a:rPr>
                        <a:t>نصر</a:t>
                      </a:r>
                      <a:endParaRPr kumimoji="0" lang="en-US" sz="2800" b="0" i="0" u="none" strike="noStrike" cap="none" normalizeH="0" baseline="0" dirty="0" smtClean="0">
                        <a:ln>
                          <a:noFill/>
                        </a:ln>
                        <a:solidFill>
                          <a:srgbClr val="0000FF"/>
                        </a:solidFill>
                        <a:effectLst/>
                        <a:latin typeface="Arial" pitchFamily="34" charset="0"/>
                        <a:cs typeface="Arial" pitchFamily="34" charset="0"/>
                      </a:endParaRPr>
                    </a:p>
                  </a:txBody>
                  <a:tcPr marL="91427" marR="91427"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6600"/>
                          </a:solidFill>
                          <a:effectLst/>
                          <a:latin typeface="Arial" pitchFamily="34" charset="0"/>
                          <a:cs typeface="Arial" pitchFamily="34" charset="0"/>
                        </a:rPr>
                        <a:t>نُصِرَ</a:t>
                      </a: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70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00FF"/>
                          </a:solidFill>
                          <a:effectLst/>
                          <a:latin typeface="Arial" pitchFamily="34" charset="0"/>
                          <a:cs typeface="Arial" pitchFamily="34" charset="0"/>
                        </a:rPr>
                        <a:t>ألقى</a:t>
                      </a:r>
                      <a:endParaRPr kumimoji="0" lang="en-US" sz="2800" b="0" i="0" u="none" strike="noStrike" cap="none" normalizeH="0" baseline="0" dirty="0" smtClean="0">
                        <a:ln>
                          <a:noFill/>
                        </a:ln>
                        <a:solidFill>
                          <a:srgbClr val="0000FF"/>
                        </a:solidFill>
                        <a:effectLst/>
                        <a:latin typeface="Arial" pitchFamily="34" charset="0"/>
                        <a:cs typeface="Arial" pitchFamily="34" charset="0"/>
                      </a:endParaRPr>
                    </a:p>
                  </a:txBody>
                  <a:tcPr marL="91427" marR="91427"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6600"/>
                          </a:solidFill>
                          <a:effectLst/>
                          <a:latin typeface="Arial" pitchFamily="34" charset="0"/>
                          <a:cs typeface="Arial" pitchFamily="34" charset="0"/>
                        </a:rPr>
                        <a:t> أُلقِي</a:t>
                      </a: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70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00FF"/>
                          </a:solidFill>
                          <a:effectLst/>
                          <a:latin typeface="Arial" pitchFamily="34" charset="0"/>
                          <a:cs typeface="Arial" pitchFamily="34" charset="0"/>
                        </a:rPr>
                        <a:t>تنادى</a:t>
                      </a:r>
                      <a:endParaRPr kumimoji="0" lang="en-US" sz="2800" b="0" i="0" u="none" strike="noStrike" cap="none" normalizeH="0" baseline="0" dirty="0" smtClean="0">
                        <a:ln>
                          <a:noFill/>
                        </a:ln>
                        <a:solidFill>
                          <a:srgbClr val="0000FF"/>
                        </a:solidFill>
                        <a:effectLst/>
                        <a:latin typeface="Arial" pitchFamily="34" charset="0"/>
                        <a:cs typeface="Arial" pitchFamily="34" charset="0"/>
                      </a:endParaRPr>
                    </a:p>
                  </a:txBody>
                  <a:tcPr marL="91427" marR="91427"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err="1" smtClean="0">
                          <a:ln>
                            <a:noFill/>
                          </a:ln>
                          <a:solidFill>
                            <a:srgbClr val="006600"/>
                          </a:solidFill>
                          <a:effectLst/>
                          <a:latin typeface="Arial" pitchFamily="34" charset="0"/>
                          <a:cs typeface="Arial" pitchFamily="34" charset="0"/>
                        </a:rPr>
                        <a:t>تُنُودِي</a:t>
                      </a: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70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00FF"/>
                          </a:solidFill>
                          <a:effectLst/>
                          <a:latin typeface="Arial" pitchFamily="34" charset="0"/>
                          <a:cs typeface="Arial" pitchFamily="34" charset="0"/>
                        </a:rPr>
                        <a:t>استخرَج</a:t>
                      </a:r>
                      <a:r>
                        <a:rPr kumimoji="0" lang="ar-AE" sz="2800" b="0" i="0" u="none" strike="noStrike" cap="none" normalizeH="0" baseline="0" dirty="0" smtClean="0">
                          <a:ln>
                            <a:noFill/>
                          </a:ln>
                          <a:solidFill>
                            <a:srgbClr val="0000FF"/>
                          </a:solidFill>
                          <a:effectLst/>
                          <a:latin typeface="Arial" pitchFamily="34" charset="0"/>
                          <a:cs typeface="Arial" pitchFamily="34" charset="0"/>
                        </a:rPr>
                        <a:t>َ</a:t>
                      </a:r>
                      <a:endParaRPr kumimoji="0" lang="en-US" sz="2800" b="0" i="0" u="none" strike="noStrike" cap="none" normalizeH="0" baseline="0" dirty="0" smtClean="0">
                        <a:ln>
                          <a:noFill/>
                        </a:ln>
                        <a:solidFill>
                          <a:srgbClr val="0000FF"/>
                        </a:solidFill>
                        <a:effectLst/>
                        <a:latin typeface="Arial" pitchFamily="34" charset="0"/>
                        <a:cs typeface="Arial" pitchFamily="34" charset="0"/>
                      </a:endParaRPr>
                    </a:p>
                  </a:txBody>
                  <a:tcPr marL="91427" marR="91427"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6600"/>
                          </a:solidFill>
                          <a:effectLst/>
                          <a:latin typeface="Arial" pitchFamily="34" charset="0"/>
                          <a:cs typeface="Arial" pitchFamily="34" charset="0"/>
                        </a:rPr>
                        <a:t>استخرِج</a:t>
                      </a:r>
                      <a:r>
                        <a:rPr kumimoji="0" lang="ar-AE" sz="2800" b="0" i="0" u="none" strike="noStrike" cap="none" normalizeH="0" baseline="0" dirty="0" smtClean="0">
                          <a:ln>
                            <a:noFill/>
                          </a:ln>
                          <a:solidFill>
                            <a:srgbClr val="006600"/>
                          </a:solidFill>
                          <a:effectLst/>
                          <a:latin typeface="Arial" pitchFamily="34" charset="0"/>
                          <a:cs typeface="Arial" pitchFamily="34" charset="0"/>
                        </a:rPr>
                        <a:t>َ</a:t>
                      </a: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70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00FF"/>
                          </a:solidFill>
                          <a:effectLst/>
                          <a:latin typeface="Arial" pitchFamily="34" charset="0"/>
                          <a:cs typeface="Arial" pitchFamily="34" charset="0"/>
                        </a:rPr>
                        <a:t>قَالَ</a:t>
                      </a:r>
                      <a:endParaRPr kumimoji="0" lang="en-US" sz="2800" b="0" i="0" u="none" strike="noStrike" cap="none" normalizeH="0" baseline="0" dirty="0" smtClean="0">
                        <a:ln>
                          <a:noFill/>
                        </a:ln>
                        <a:solidFill>
                          <a:srgbClr val="0000FF"/>
                        </a:solidFill>
                        <a:effectLst/>
                        <a:latin typeface="Arial" pitchFamily="34" charset="0"/>
                        <a:cs typeface="Arial" pitchFamily="34" charset="0"/>
                      </a:endParaRPr>
                    </a:p>
                  </a:txBody>
                  <a:tcPr marL="91427" marR="91427"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6600"/>
                          </a:solidFill>
                          <a:effectLst/>
                          <a:latin typeface="Arial" pitchFamily="34" charset="0"/>
                          <a:cs typeface="Arial" pitchFamily="34" charset="0"/>
                        </a:rPr>
                        <a:t> قِيل</a:t>
                      </a:r>
                      <a:r>
                        <a:rPr kumimoji="0" lang="ar-AE" sz="2800" b="0" i="0" u="none" strike="noStrike" cap="none" normalizeH="0" baseline="0" dirty="0" smtClean="0">
                          <a:ln>
                            <a:noFill/>
                          </a:ln>
                          <a:solidFill>
                            <a:srgbClr val="006600"/>
                          </a:solidFill>
                          <a:effectLst/>
                          <a:latin typeface="Arial" pitchFamily="34" charset="0"/>
                          <a:cs typeface="Arial" pitchFamily="34" charset="0"/>
                        </a:rPr>
                        <a:t>َ</a:t>
                      </a: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7007">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00FF"/>
                          </a:solidFill>
                          <a:effectLst/>
                          <a:latin typeface="Arial" pitchFamily="34" charset="0"/>
                          <a:cs typeface="Arial" pitchFamily="34" charset="0"/>
                        </a:rPr>
                        <a:t>اقتاد</a:t>
                      </a:r>
                      <a:endParaRPr kumimoji="0" lang="en-US" sz="2800" b="0" i="0" u="none" strike="noStrike" cap="none" normalizeH="0" baseline="0" dirty="0" smtClean="0">
                        <a:ln>
                          <a:noFill/>
                        </a:ln>
                        <a:solidFill>
                          <a:srgbClr val="0000FF"/>
                        </a:solidFill>
                        <a:effectLst/>
                        <a:latin typeface="Arial" pitchFamily="34" charset="0"/>
                        <a:cs typeface="Arial" pitchFamily="34" charset="0"/>
                      </a:endParaRPr>
                    </a:p>
                  </a:txBody>
                  <a:tcPr marL="91427" marR="91427"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dirty="0" smtClean="0">
                          <a:ln>
                            <a:noFill/>
                          </a:ln>
                          <a:solidFill>
                            <a:srgbClr val="006600"/>
                          </a:solidFill>
                          <a:effectLst/>
                          <a:latin typeface="Arial" pitchFamily="34" charset="0"/>
                          <a:cs typeface="Arial" pitchFamily="34" charset="0"/>
                        </a:rPr>
                        <a:t>اِقتيد</a:t>
                      </a: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006600"/>
                        </a:solidFill>
                        <a:effectLst/>
                        <a:latin typeface="Arial" pitchFamily="34" charset="0"/>
                        <a:cs typeface="Arial" pitchFamily="34" charset="0"/>
                      </a:endParaRPr>
                    </a:p>
                  </a:txBody>
                  <a:tcPr marL="91427" marR="91427"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مربع نص 9"/>
          <p:cNvSpPr txBox="1"/>
          <p:nvPr/>
        </p:nvSpPr>
        <p:spPr>
          <a:xfrm>
            <a:off x="785786" y="2714620"/>
            <a:ext cx="4286280" cy="584775"/>
          </a:xfrm>
          <a:prstGeom prst="rect">
            <a:avLst/>
          </a:prstGeom>
          <a:noFill/>
        </p:spPr>
        <p:txBody>
          <a:bodyPr wrap="square" rtlCol="1">
            <a:spAutoFit/>
          </a:bodyPr>
          <a:lstStyle/>
          <a:p>
            <a:pPr fontAlgn="base">
              <a:spcBef>
                <a:spcPct val="20000"/>
              </a:spcBef>
              <a:spcAft>
                <a:spcPct val="0"/>
              </a:spcAft>
            </a:pPr>
            <a:r>
              <a:rPr lang="ar-SA" sz="3200" dirty="0" smtClean="0">
                <a:solidFill>
                  <a:srgbClr val="006600"/>
                </a:solidFill>
                <a:latin typeface="Traditional Arabic" pitchFamily="18" charset="-78"/>
                <a:cs typeface="Traditional Arabic" pitchFamily="18" charset="-78"/>
              </a:rPr>
              <a:t>ضم أوله </a:t>
            </a:r>
            <a:r>
              <a:rPr lang="ar-SA" sz="3200" dirty="0">
                <a:solidFill>
                  <a:srgbClr val="006600"/>
                </a:solidFill>
                <a:latin typeface="Traditional Arabic" pitchFamily="18" charset="-78"/>
                <a:cs typeface="Traditional Arabic" pitchFamily="18" charset="-78"/>
              </a:rPr>
              <a:t>ويكسر ما قبل آخره</a:t>
            </a:r>
          </a:p>
        </p:txBody>
      </p:sp>
      <p:sp>
        <p:nvSpPr>
          <p:cNvPr id="11" name="مربع نص 10"/>
          <p:cNvSpPr txBox="1"/>
          <p:nvPr/>
        </p:nvSpPr>
        <p:spPr>
          <a:xfrm>
            <a:off x="785786" y="4415861"/>
            <a:ext cx="4286280" cy="584775"/>
          </a:xfrm>
          <a:prstGeom prst="rect">
            <a:avLst/>
          </a:prstGeom>
          <a:noFill/>
        </p:spPr>
        <p:txBody>
          <a:bodyPr wrap="square" rtlCol="1">
            <a:spAutoFit/>
          </a:bodyPr>
          <a:lstStyle/>
          <a:p>
            <a:pPr fontAlgn="base">
              <a:spcBef>
                <a:spcPct val="20000"/>
              </a:spcBef>
              <a:spcAft>
                <a:spcPct val="0"/>
              </a:spcAft>
            </a:pPr>
            <a:r>
              <a:rPr lang="ar-SA" sz="3200" dirty="0" smtClean="0">
                <a:solidFill>
                  <a:srgbClr val="006600"/>
                </a:solidFill>
                <a:latin typeface="Traditional Arabic" pitchFamily="18" charset="-78"/>
                <a:cs typeface="Traditional Arabic" pitchFamily="18" charset="-78"/>
              </a:rPr>
              <a:t>يضم أوله وثالثه</a:t>
            </a:r>
            <a:endParaRPr lang="ar-SA" sz="3200" dirty="0">
              <a:solidFill>
                <a:srgbClr val="006600"/>
              </a:solidFill>
              <a:latin typeface="Traditional Arabic" pitchFamily="18" charset="-78"/>
              <a:cs typeface="Traditional Arabic" pitchFamily="18" charset="-78"/>
            </a:endParaRPr>
          </a:p>
        </p:txBody>
      </p:sp>
      <p:sp>
        <p:nvSpPr>
          <p:cNvPr id="12" name="مربع نص 11"/>
          <p:cNvSpPr txBox="1"/>
          <p:nvPr/>
        </p:nvSpPr>
        <p:spPr>
          <a:xfrm>
            <a:off x="785786" y="3272853"/>
            <a:ext cx="4286280" cy="584775"/>
          </a:xfrm>
          <a:prstGeom prst="rect">
            <a:avLst/>
          </a:prstGeom>
          <a:noFill/>
        </p:spPr>
        <p:txBody>
          <a:bodyPr wrap="square" rtlCol="1">
            <a:spAutoFit/>
          </a:bodyPr>
          <a:lstStyle/>
          <a:p>
            <a:pPr fontAlgn="base">
              <a:spcBef>
                <a:spcPct val="20000"/>
              </a:spcBef>
              <a:spcAft>
                <a:spcPct val="0"/>
              </a:spcAft>
            </a:pPr>
            <a:r>
              <a:rPr lang="ar-SA" sz="3200" dirty="0" smtClean="0">
                <a:solidFill>
                  <a:srgbClr val="006600"/>
                </a:solidFill>
                <a:latin typeface="Traditional Arabic" pitchFamily="18" charset="-78"/>
                <a:cs typeface="Traditional Arabic" pitchFamily="18" charset="-78"/>
              </a:rPr>
              <a:t>ضم أوله </a:t>
            </a:r>
            <a:r>
              <a:rPr lang="ar-SA" sz="3200" dirty="0">
                <a:solidFill>
                  <a:srgbClr val="006600"/>
                </a:solidFill>
                <a:latin typeface="Traditional Arabic" pitchFamily="18" charset="-78"/>
                <a:cs typeface="Traditional Arabic" pitchFamily="18" charset="-78"/>
              </a:rPr>
              <a:t>ويكسر ما قبل آخره</a:t>
            </a:r>
          </a:p>
        </p:txBody>
      </p:sp>
      <p:sp>
        <p:nvSpPr>
          <p:cNvPr id="13" name="مربع نص 12"/>
          <p:cNvSpPr txBox="1"/>
          <p:nvPr/>
        </p:nvSpPr>
        <p:spPr>
          <a:xfrm>
            <a:off x="785786" y="3844357"/>
            <a:ext cx="4286280" cy="584775"/>
          </a:xfrm>
          <a:prstGeom prst="rect">
            <a:avLst/>
          </a:prstGeom>
          <a:noFill/>
        </p:spPr>
        <p:txBody>
          <a:bodyPr wrap="square" rtlCol="1">
            <a:spAutoFit/>
          </a:bodyPr>
          <a:lstStyle/>
          <a:p>
            <a:pPr fontAlgn="base">
              <a:spcBef>
                <a:spcPct val="20000"/>
              </a:spcBef>
              <a:spcAft>
                <a:spcPct val="0"/>
              </a:spcAft>
            </a:pPr>
            <a:r>
              <a:rPr lang="ar-SA" sz="3200" dirty="0" smtClean="0">
                <a:solidFill>
                  <a:srgbClr val="006600"/>
                </a:solidFill>
                <a:latin typeface="Traditional Arabic" pitchFamily="18" charset="-78"/>
                <a:cs typeface="Traditional Arabic" pitchFamily="18" charset="-78"/>
              </a:rPr>
              <a:t>ضم أوله وثانيه</a:t>
            </a:r>
            <a:endParaRPr lang="ar-SA" sz="3200" dirty="0">
              <a:solidFill>
                <a:srgbClr val="006600"/>
              </a:solidFill>
              <a:latin typeface="Traditional Arabic" pitchFamily="18" charset="-78"/>
              <a:cs typeface="Traditional Arabic" pitchFamily="18" charset="-78"/>
            </a:endParaRPr>
          </a:p>
        </p:txBody>
      </p:sp>
      <p:sp>
        <p:nvSpPr>
          <p:cNvPr id="14" name="مربع نص 13"/>
          <p:cNvSpPr txBox="1"/>
          <p:nvPr/>
        </p:nvSpPr>
        <p:spPr>
          <a:xfrm>
            <a:off x="714348" y="5000636"/>
            <a:ext cx="4286280" cy="584775"/>
          </a:xfrm>
          <a:prstGeom prst="rect">
            <a:avLst/>
          </a:prstGeom>
          <a:noFill/>
        </p:spPr>
        <p:txBody>
          <a:bodyPr wrap="square" rtlCol="1">
            <a:spAutoFit/>
          </a:bodyPr>
          <a:lstStyle/>
          <a:p>
            <a:pPr fontAlgn="base">
              <a:spcBef>
                <a:spcPct val="20000"/>
              </a:spcBef>
              <a:spcAft>
                <a:spcPct val="0"/>
              </a:spcAft>
            </a:pPr>
            <a:r>
              <a:rPr lang="ar-SA" sz="3200" dirty="0" smtClean="0">
                <a:solidFill>
                  <a:srgbClr val="006600"/>
                </a:solidFill>
                <a:latin typeface="Traditional Arabic" pitchFamily="18" charset="-78"/>
                <a:cs typeface="Traditional Arabic" pitchFamily="18" charset="-78"/>
              </a:rPr>
              <a:t>يكسر أوله </a:t>
            </a:r>
            <a:endParaRPr lang="ar-SA" sz="3200" dirty="0">
              <a:solidFill>
                <a:srgbClr val="006600"/>
              </a:solidFill>
              <a:latin typeface="Traditional Arabic" pitchFamily="18" charset="-78"/>
              <a:cs typeface="Traditional Arabic" pitchFamily="18" charset="-78"/>
            </a:endParaRPr>
          </a:p>
        </p:txBody>
      </p:sp>
      <p:sp>
        <p:nvSpPr>
          <p:cNvPr id="15" name="مربع نص 14"/>
          <p:cNvSpPr txBox="1"/>
          <p:nvPr/>
        </p:nvSpPr>
        <p:spPr>
          <a:xfrm>
            <a:off x="714348" y="5558869"/>
            <a:ext cx="4286280" cy="584775"/>
          </a:xfrm>
          <a:prstGeom prst="rect">
            <a:avLst/>
          </a:prstGeom>
          <a:noFill/>
        </p:spPr>
        <p:txBody>
          <a:bodyPr wrap="square" rtlCol="1">
            <a:spAutoFit/>
          </a:bodyPr>
          <a:lstStyle/>
          <a:p>
            <a:pPr fontAlgn="base">
              <a:spcBef>
                <a:spcPct val="20000"/>
              </a:spcBef>
              <a:spcAft>
                <a:spcPct val="0"/>
              </a:spcAft>
            </a:pPr>
            <a:r>
              <a:rPr lang="ar-SA" sz="3200" dirty="0" smtClean="0">
                <a:solidFill>
                  <a:srgbClr val="006600"/>
                </a:solidFill>
                <a:latin typeface="Traditional Arabic" pitchFamily="18" charset="-78"/>
                <a:cs typeface="Traditional Arabic" pitchFamily="18" charset="-78"/>
              </a:rPr>
              <a:t>يكسر أوله  </a:t>
            </a:r>
            <a:endParaRPr lang="ar-SA" sz="3200" dirty="0">
              <a:solidFill>
                <a:srgbClr val="006600"/>
              </a:solidFill>
              <a:latin typeface="Traditional Arabic" pitchFamily="18" charset="-78"/>
              <a:cs typeface="Traditional Arabic" pitchFamily="18"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03596"/>
                                        </p:tgtEl>
                                        <p:attrNameLst>
                                          <p:attrName>style.visibility</p:attrName>
                                        </p:attrNameLst>
                                      </p:cBhvr>
                                      <p:to>
                                        <p:strVal val="visible"/>
                                      </p:to>
                                    </p:set>
                                    <p:animEffect transition="in" filter="diamond(in)">
                                      <p:cBhvr>
                                        <p:cTn id="7" dur="2000"/>
                                        <p:tgtEl>
                                          <p:spTgt spid="1035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ssolv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dissolv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dissolv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ssolv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dissolv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596" grpId="0" animBg="1"/>
      <p:bldP spid="10" grpId="0"/>
      <p:bldP spid="11" grpId="0"/>
      <p:bldP spid="12" grpId="0"/>
      <p:bldP spid="13" grpId="0"/>
      <p:bldP spid="14"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3" name="AutoShape 23"/>
          <p:cNvSpPr>
            <a:spLocks noChangeArrowheads="1"/>
          </p:cNvSpPr>
          <p:nvPr/>
        </p:nvSpPr>
        <p:spPr bwMode="auto">
          <a:xfrm>
            <a:off x="1816117" y="357166"/>
            <a:ext cx="5756279" cy="895352"/>
          </a:xfrm>
          <a:prstGeom prst="wedgeRoundRectCallout">
            <a:avLst>
              <a:gd name="adj1" fmla="val 6676"/>
              <a:gd name="adj2" fmla="val 70051"/>
              <a:gd name="adj3" fmla="val 16667"/>
            </a:avLst>
          </a:prstGeom>
          <a:solidFill>
            <a:srgbClr val="00FFFF">
              <a:alpha val="52156"/>
            </a:srgbClr>
          </a:solidFill>
          <a:ln w="76200" cmpd="tri">
            <a:solidFill>
              <a:srgbClr val="800080"/>
            </a:solidFill>
            <a:miter lim="800000"/>
            <a:headEnd/>
            <a:tailEnd/>
          </a:ln>
        </p:spPr>
        <p:txBody>
          <a:bodyPr/>
          <a:lstStyle/>
          <a:p>
            <a:pPr algn="ctr"/>
            <a:r>
              <a:rPr lang="ar-SA" sz="4000" b="1" dirty="0">
                <a:solidFill>
                  <a:srgbClr val="FF0066"/>
                </a:solidFill>
                <a:latin typeface="Traditional Arabic" pitchFamily="18" charset="-78"/>
                <a:cs typeface="Traditional Arabic" pitchFamily="18" charset="-78"/>
              </a:rPr>
              <a:t>طريقة تحويل الفعل المضارع للمجهول</a:t>
            </a:r>
            <a:endParaRPr lang="en-US" sz="4000" b="1" dirty="0">
              <a:solidFill>
                <a:srgbClr val="FF0066"/>
              </a:solidFill>
              <a:latin typeface="Traditional Arabic" pitchFamily="18" charset="-78"/>
              <a:cs typeface="Traditional Arabic" pitchFamily="18" charset="-78"/>
            </a:endParaRPr>
          </a:p>
        </p:txBody>
      </p:sp>
      <p:graphicFrame>
        <p:nvGraphicFramePr>
          <p:cNvPr id="102463" name="Group 63"/>
          <p:cNvGraphicFramePr>
            <a:graphicFrameLocks noGrp="1"/>
          </p:cNvGraphicFramePr>
          <p:nvPr/>
        </p:nvGraphicFramePr>
        <p:xfrm>
          <a:off x="928662" y="1571612"/>
          <a:ext cx="7429552" cy="4053840"/>
        </p:xfrm>
        <a:graphic>
          <a:graphicData uri="http://schemas.openxmlformats.org/drawingml/2006/table">
            <a:tbl>
              <a:tblPr rtl="1"/>
              <a:tblGrid>
                <a:gridCol w="3571476"/>
                <a:gridCol w="3858076"/>
              </a:tblGrid>
              <a:tr h="45720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1" i="0" u="none" strike="noStrike" cap="none" normalizeH="0" baseline="0" dirty="0" smtClean="0">
                          <a:ln>
                            <a:noFill/>
                          </a:ln>
                          <a:solidFill>
                            <a:srgbClr val="FF0066"/>
                          </a:solidFill>
                          <a:effectLst/>
                          <a:latin typeface="Traditional Arabic" pitchFamily="18" charset="-78"/>
                          <a:cs typeface="Traditional Arabic" pitchFamily="18" charset="-78"/>
                        </a:rPr>
                        <a:t>المبني للمعلوم</a:t>
                      </a:r>
                      <a:endParaRPr kumimoji="0" lang="en-US" sz="3200" b="1" i="0" u="none" strike="noStrike" cap="none" normalizeH="0" baseline="0" dirty="0" smtClean="0">
                        <a:ln>
                          <a:noFill/>
                        </a:ln>
                        <a:solidFill>
                          <a:srgbClr val="FF0066"/>
                        </a:solidFill>
                        <a:effectLst/>
                        <a:latin typeface="Traditional Arabic" pitchFamily="18" charset="-78"/>
                        <a:cs typeface="Traditional Arabic" pitchFamily="18"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1" i="0" u="none" strike="noStrike" cap="none" normalizeH="0" baseline="0" dirty="0" smtClean="0">
                          <a:ln>
                            <a:noFill/>
                          </a:ln>
                          <a:solidFill>
                            <a:srgbClr val="FF0066"/>
                          </a:solidFill>
                          <a:effectLst/>
                          <a:latin typeface="Traditional Arabic" pitchFamily="18" charset="-78"/>
                          <a:cs typeface="Traditional Arabic" pitchFamily="18" charset="-78"/>
                        </a:rPr>
                        <a:t>المبني للمجهول</a:t>
                      </a:r>
                      <a:endParaRPr kumimoji="0" lang="en-US" sz="3200" b="1" i="0" u="none" strike="noStrike" cap="none" normalizeH="0" baseline="0" dirty="0" smtClean="0">
                        <a:ln>
                          <a:noFill/>
                        </a:ln>
                        <a:solidFill>
                          <a:srgbClr val="FF0066"/>
                        </a:solidFill>
                        <a:effectLst/>
                        <a:latin typeface="Traditional Arabic" pitchFamily="18" charset="-78"/>
                        <a:cs typeface="Traditional Arabic"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6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smtClean="0">
                          <a:ln>
                            <a:noFill/>
                          </a:ln>
                          <a:solidFill>
                            <a:srgbClr val="0000FF"/>
                          </a:solidFill>
                          <a:effectLst/>
                          <a:latin typeface="Traditional Arabic" pitchFamily="18" charset="-78"/>
                          <a:cs typeface="Traditional Arabic" pitchFamily="18" charset="-78"/>
                        </a:rPr>
                        <a:t>ينْصُرُ</a:t>
                      </a:r>
                      <a:endParaRPr kumimoji="0" lang="en-US" sz="3200" b="0" i="0" u="none" strike="noStrike" cap="none" normalizeH="0" baseline="0" smtClean="0">
                        <a:ln>
                          <a:noFill/>
                        </a:ln>
                        <a:solidFill>
                          <a:srgbClr val="0000FF"/>
                        </a:solidFill>
                        <a:effectLst/>
                        <a:latin typeface="Traditional Arabic" pitchFamily="18" charset="-78"/>
                        <a:cs typeface="Traditional Arabic" pitchFamily="18"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800080"/>
                          </a:solidFill>
                          <a:effectLst/>
                          <a:latin typeface="Traditional Arabic" pitchFamily="18" charset="-78"/>
                          <a:cs typeface="Traditional Arabic" pitchFamily="18" charset="-78"/>
                        </a:rPr>
                        <a:t>يُنْصَرُ</a:t>
                      </a:r>
                      <a:endParaRPr kumimoji="0" lang="en-US" sz="3200" b="0" i="0" u="none" strike="noStrike" cap="none" normalizeH="0" baseline="0" dirty="0" smtClean="0">
                        <a:ln>
                          <a:noFill/>
                        </a:ln>
                        <a:solidFill>
                          <a:srgbClr val="800080"/>
                        </a:solidFill>
                        <a:effectLst/>
                        <a:latin typeface="Traditional Arabic" pitchFamily="18" charset="-78"/>
                        <a:cs typeface="Traditional Arabic"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81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0000FF"/>
                          </a:solidFill>
                          <a:effectLst/>
                          <a:latin typeface="Traditional Arabic" pitchFamily="18" charset="-78"/>
                          <a:cs typeface="Traditional Arabic" pitchFamily="18" charset="-78"/>
                        </a:rPr>
                        <a:t>ينتقل</a:t>
                      </a:r>
                      <a:r>
                        <a:rPr kumimoji="0" lang="ar-AE" sz="3200" b="0" i="0" u="none" strike="noStrike" cap="none" normalizeH="0" baseline="0" dirty="0" smtClean="0">
                          <a:ln>
                            <a:noFill/>
                          </a:ln>
                          <a:solidFill>
                            <a:srgbClr val="0000FF"/>
                          </a:solidFill>
                          <a:effectLst/>
                          <a:latin typeface="Traditional Arabic" pitchFamily="18" charset="-78"/>
                          <a:cs typeface="Traditional Arabic" pitchFamily="18" charset="-78"/>
                        </a:rPr>
                        <a:t>ُ</a:t>
                      </a:r>
                      <a:endParaRPr kumimoji="0" lang="en-US" sz="3200" b="0" i="0" u="none" strike="noStrike" cap="none" normalizeH="0" baseline="0" dirty="0" smtClean="0">
                        <a:ln>
                          <a:noFill/>
                        </a:ln>
                        <a:solidFill>
                          <a:srgbClr val="0000FF"/>
                        </a:solidFill>
                        <a:effectLst/>
                        <a:latin typeface="Traditional Arabic" pitchFamily="18" charset="-78"/>
                        <a:cs typeface="Traditional Arabic" pitchFamily="18"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800080"/>
                          </a:solidFill>
                          <a:effectLst/>
                          <a:latin typeface="Traditional Arabic" pitchFamily="18" charset="-78"/>
                          <a:cs typeface="Traditional Arabic" pitchFamily="18" charset="-78"/>
                        </a:rPr>
                        <a:t>يُنتَقًل</a:t>
                      </a:r>
                      <a:r>
                        <a:rPr kumimoji="0" lang="ar-AE" sz="3200" b="0" i="0" u="none" strike="noStrike" cap="none" normalizeH="0" baseline="0" dirty="0" smtClean="0">
                          <a:ln>
                            <a:noFill/>
                          </a:ln>
                          <a:solidFill>
                            <a:srgbClr val="800080"/>
                          </a:solidFill>
                          <a:effectLst/>
                          <a:latin typeface="Traditional Arabic" pitchFamily="18" charset="-78"/>
                          <a:cs typeface="Traditional Arabic" pitchFamily="18" charset="-78"/>
                        </a:rPr>
                        <a:t>ُ</a:t>
                      </a:r>
                      <a:endParaRPr kumimoji="0" lang="en-US" sz="3200" b="0" i="0" u="none" strike="noStrike" cap="none" normalizeH="0" baseline="0" dirty="0" smtClean="0">
                        <a:ln>
                          <a:noFill/>
                        </a:ln>
                        <a:solidFill>
                          <a:srgbClr val="800080"/>
                        </a:solidFill>
                        <a:effectLst/>
                        <a:latin typeface="Traditional Arabic" pitchFamily="18" charset="-78"/>
                        <a:cs typeface="Traditional Arabic"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6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0000FF"/>
                          </a:solidFill>
                          <a:effectLst/>
                          <a:latin typeface="Traditional Arabic" pitchFamily="18" charset="-78"/>
                          <a:cs typeface="Traditional Arabic" pitchFamily="18" charset="-78"/>
                        </a:rPr>
                        <a:t>يَأْكَلُ</a:t>
                      </a:r>
                      <a:endParaRPr kumimoji="0" lang="en-US" sz="3200" b="0" i="0" u="none" strike="noStrike" cap="none" normalizeH="0" baseline="0" dirty="0" smtClean="0">
                        <a:ln>
                          <a:noFill/>
                        </a:ln>
                        <a:solidFill>
                          <a:srgbClr val="0000FF"/>
                        </a:solidFill>
                        <a:effectLst/>
                        <a:latin typeface="Traditional Arabic" pitchFamily="18" charset="-78"/>
                        <a:cs typeface="Traditional Arabic" pitchFamily="18"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800080"/>
                          </a:solidFill>
                          <a:effectLst/>
                          <a:latin typeface="Traditional Arabic" pitchFamily="18" charset="-78"/>
                          <a:cs typeface="Traditional Arabic" pitchFamily="18" charset="-78"/>
                        </a:rPr>
                        <a:t>يُؤْكَل</a:t>
                      </a:r>
                      <a:r>
                        <a:rPr kumimoji="0" lang="ar-AE" sz="3200" b="0" i="0" u="none" strike="noStrike" cap="none" normalizeH="0" baseline="0" dirty="0" smtClean="0">
                          <a:ln>
                            <a:noFill/>
                          </a:ln>
                          <a:solidFill>
                            <a:srgbClr val="800080"/>
                          </a:solidFill>
                          <a:effectLst/>
                          <a:latin typeface="Traditional Arabic" pitchFamily="18" charset="-78"/>
                          <a:cs typeface="Traditional Arabic" pitchFamily="18" charset="-78"/>
                        </a:rPr>
                        <a:t>ُ</a:t>
                      </a:r>
                      <a:endParaRPr kumimoji="0" lang="en-US" sz="3200" b="0" i="0" u="none" strike="noStrike" cap="none" normalizeH="0" baseline="0" dirty="0" smtClean="0">
                        <a:ln>
                          <a:noFill/>
                        </a:ln>
                        <a:solidFill>
                          <a:srgbClr val="800080"/>
                        </a:solidFill>
                        <a:effectLst/>
                        <a:latin typeface="Traditional Arabic" pitchFamily="18" charset="-78"/>
                        <a:cs typeface="Traditional Arabic"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6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0000FF"/>
                          </a:solidFill>
                          <a:effectLst/>
                          <a:latin typeface="Traditional Arabic" pitchFamily="18" charset="-78"/>
                          <a:cs typeface="Traditional Arabic" pitchFamily="18" charset="-78"/>
                        </a:rPr>
                        <a:t>يَقُول</a:t>
                      </a:r>
                      <a:r>
                        <a:rPr kumimoji="0" lang="ar-AE" sz="3200" b="0" i="0" u="none" strike="noStrike" cap="none" normalizeH="0" baseline="0" dirty="0" smtClean="0">
                          <a:ln>
                            <a:noFill/>
                          </a:ln>
                          <a:solidFill>
                            <a:srgbClr val="0000FF"/>
                          </a:solidFill>
                          <a:effectLst/>
                          <a:latin typeface="Traditional Arabic" pitchFamily="18" charset="-78"/>
                          <a:cs typeface="Traditional Arabic" pitchFamily="18" charset="-78"/>
                        </a:rPr>
                        <a:t>ُ</a:t>
                      </a:r>
                      <a:endParaRPr kumimoji="0" lang="en-US" sz="3200" b="0" i="0" u="none" strike="noStrike" cap="none" normalizeH="0" baseline="0" dirty="0" smtClean="0">
                        <a:ln>
                          <a:noFill/>
                        </a:ln>
                        <a:solidFill>
                          <a:srgbClr val="0000FF"/>
                        </a:solidFill>
                        <a:effectLst/>
                        <a:latin typeface="Traditional Arabic" pitchFamily="18" charset="-78"/>
                        <a:cs typeface="Traditional Arabic" pitchFamily="18"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800080"/>
                          </a:solidFill>
                          <a:effectLst/>
                          <a:latin typeface="Traditional Arabic" pitchFamily="18" charset="-78"/>
                          <a:cs typeface="Traditional Arabic" pitchFamily="18" charset="-78"/>
                        </a:rPr>
                        <a:t>يُقَال</a:t>
                      </a:r>
                      <a:r>
                        <a:rPr kumimoji="0" lang="ar-AE" sz="3200" b="0" i="0" u="none" strike="noStrike" cap="none" normalizeH="0" baseline="0" dirty="0" smtClean="0">
                          <a:ln>
                            <a:noFill/>
                          </a:ln>
                          <a:solidFill>
                            <a:srgbClr val="800080"/>
                          </a:solidFill>
                          <a:effectLst/>
                          <a:latin typeface="Traditional Arabic" pitchFamily="18" charset="-78"/>
                          <a:cs typeface="Traditional Arabic" pitchFamily="18" charset="-78"/>
                        </a:rPr>
                        <a:t>ُ</a:t>
                      </a:r>
                      <a:endParaRPr kumimoji="0" lang="en-US" sz="3200" b="0" i="0" u="none" strike="noStrike" cap="none" normalizeH="0" baseline="0" dirty="0" smtClean="0">
                        <a:ln>
                          <a:noFill/>
                        </a:ln>
                        <a:solidFill>
                          <a:srgbClr val="800080"/>
                        </a:solidFill>
                        <a:effectLst/>
                        <a:latin typeface="Traditional Arabic" pitchFamily="18" charset="-78"/>
                        <a:cs typeface="Traditional Arabic"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6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0000FF"/>
                          </a:solidFill>
                          <a:effectLst/>
                          <a:latin typeface="Traditional Arabic" pitchFamily="18" charset="-78"/>
                          <a:cs typeface="Traditional Arabic" pitchFamily="18" charset="-78"/>
                        </a:rPr>
                        <a:t>يُقِيم</a:t>
                      </a:r>
                      <a:r>
                        <a:rPr kumimoji="0" lang="ar-AE" sz="3200" b="0" i="0" u="none" strike="noStrike" cap="none" normalizeH="0" baseline="0" dirty="0" smtClean="0">
                          <a:ln>
                            <a:noFill/>
                          </a:ln>
                          <a:solidFill>
                            <a:srgbClr val="0000FF"/>
                          </a:solidFill>
                          <a:effectLst/>
                          <a:latin typeface="Traditional Arabic" pitchFamily="18" charset="-78"/>
                          <a:cs typeface="Traditional Arabic" pitchFamily="18" charset="-78"/>
                        </a:rPr>
                        <a:t>ُ</a:t>
                      </a:r>
                      <a:endParaRPr kumimoji="0" lang="en-US" sz="3200" b="0" i="0" u="none" strike="noStrike" cap="none" normalizeH="0" baseline="0" dirty="0" smtClean="0">
                        <a:ln>
                          <a:noFill/>
                        </a:ln>
                        <a:solidFill>
                          <a:srgbClr val="0000FF"/>
                        </a:solidFill>
                        <a:effectLst/>
                        <a:latin typeface="Traditional Arabic" pitchFamily="18" charset="-78"/>
                        <a:cs typeface="Traditional Arabic" pitchFamily="18"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800080"/>
                          </a:solidFill>
                          <a:effectLst/>
                          <a:latin typeface="Traditional Arabic" pitchFamily="18" charset="-78"/>
                          <a:cs typeface="Traditional Arabic" pitchFamily="18" charset="-78"/>
                        </a:rPr>
                        <a:t>يُقَام</a:t>
                      </a:r>
                      <a:r>
                        <a:rPr kumimoji="0" lang="ar-AE" sz="3200" b="0" i="0" u="none" strike="noStrike" cap="none" normalizeH="0" baseline="0" dirty="0" smtClean="0">
                          <a:ln>
                            <a:noFill/>
                          </a:ln>
                          <a:solidFill>
                            <a:srgbClr val="800080"/>
                          </a:solidFill>
                          <a:effectLst/>
                          <a:latin typeface="Traditional Arabic" pitchFamily="18" charset="-78"/>
                          <a:cs typeface="Traditional Arabic" pitchFamily="18" charset="-78"/>
                        </a:rPr>
                        <a:t>ُ</a:t>
                      </a:r>
                      <a:endParaRPr kumimoji="0" lang="en-US" sz="3200" b="0" i="0" u="none" strike="noStrike" cap="none" normalizeH="0" baseline="0" dirty="0" smtClean="0">
                        <a:ln>
                          <a:noFill/>
                        </a:ln>
                        <a:solidFill>
                          <a:srgbClr val="800080"/>
                        </a:solidFill>
                        <a:effectLst/>
                        <a:latin typeface="Traditional Arabic" pitchFamily="18" charset="-78"/>
                        <a:cs typeface="Traditional Arabic"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16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0000FF"/>
                          </a:solidFill>
                          <a:effectLst/>
                          <a:latin typeface="Traditional Arabic" pitchFamily="18" charset="-78"/>
                          <a:cs typeface="Traditional Arabic" pitchFamily="18" charset="-78"/>
                        </a:rPr>
                        <a:t>يستطيع</a:t>
                      </a:r>
                      <a:r>
                        <a:rPr kumimoji="0" lang="ar-AE" sz="3200" b="0" i="0" u="none" strike="noStrike" cap="none" normalizeH="0" baseline="0" dirty="0" smtClean="0">
                          <a:ln>
                            <a:noFill/>
                          </a:ln>
                          <a:solidFill>
                            <a:srgbClr val="0000FF"/>
                          </a:solidFill>
                          <a:effectLst/>
                          <a:latin typeface="Traditional Arabic" pitchFamily="18" charset="-78"/>
                          <a:cs typeface="Traditional Arabic" pitchFamily="18" charset="-78"/>
                        </a:rPr>
                        <a:t>ُ</a:t>
                      </a:r>
                      <a:endParaRPr kumimoji="0" lang="en-US" sz="3200" b="0" i="0" u="none" strike="noStrike" cap="none" normalizeH="0" baseline="0" dirty="0" smtClean="0">
                        <a:ln>
                          <a:noFill/>
                        </a:ln>
                        <a:solidFill>
                          <a:srgbClr val="0000FF"/>
                        </a:solidFill>
                        <a:effectLst/>
                        <a:latin typeface="Traditional Arabic" pitchFamily="18" charset="-78"/>
                        <a:cs typeface="Traditional Arabic" pitchFamily="18"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3200" b="0" i="0" u="none" strike="noStrike" cap="none" normalizeH="0" baseline="0" dirty="0" smtClean="0">
                          <a:ln>
                            <a:noFill/>
                          </a:ln>
                          <a:solidFill>
                            <a:srgbClr val="800080"/>
                          </a:solidFill>
                          <a:effectLst/>
                          <a:latin typeface="Traditional Arabic" pitchFamily="18" charset="-78"/>
                          <a:cs typeface="Traditional Arabic" pitchFamily="18" charset="-78"/>
                        </a:rPr>
                        <a:t>يُستطاع</a:t>
                      </a:r>
                      <a:r>
                        <a:rPr kumimoji="0" lang="ar-AE" sz="3200" b="0" i="0" u="none" strike="noStrike" cap="none" normalizeH="0" baseline="0" dirty="0" smtClean="0">
                          <a:ln>
                            <a:noFill/>
                          </a:ln>
                          <a:solidFill>
                            <a:srgbClr val="800080"/>
                          </a:solidFill>
                          <a:effectLst/>
                          <a:latin typeface="Traditional Arabic" pitchFamily="18" charset="-78"/>
                          <a:cs typeface="Traditional Arabic" pitchFamily="18" charset="-78"/>
                        </a:rPr>
                        <a:t>ُ</a:t>
                      </a:r>
                      <a:endParaRPr kumimoji="0" lang="en-US" sz="3200" b="0" i="0" u="none" strike="noStrike" cap="none" normalizeH="0" baseline="0" dirty="0" smtClean="0">
                        <a:ln>
                          <a:noFill/>
                        </a:ln>
                        <a:solidFill>
                          <a:srgbClr val="800080"/>
                        </a:solidFill>
                        <a:effectLst/>
                        <a:latin typeface="Traditional Arabic" pitchFamily="18" charset="-78"/>
                        <a:cs typeface="Traditional Arabic"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449" name="AutoShape 49"/>
          <p:cNvSpPr>
            <a:spLocks noChangeArrowheads="1"/>
          </p:cNvSpPr>
          <p:nvPr/>
        </p:nvSpPr>
        <p:spPr bwMode="auto">
          <a:xfrm>
            <a:off x="8604250" y="6143644"/>
            <a:ext cx="215900" cy="287338"/>
          </a:xfrm>
          <a:prstGeom prst="star32">
            <a:avLst>
              <a:gd name="adj" fmla="val 37500"/>
            </a:avLst>
          </a:prstGeom>
          <a:solidFill>
            <a:srgbClr val="FF0000"/>
          </a:solidFill>
          <a:ln w="9525">
            <a:solidFill>
              <a:schemeClr val="tx1"/>
            </a:solidFill>
            <a:miter lim="800000"/>
            <a:headEnd/>
            <a:tailEnd/>
          </a:ln>
        </p:spPr>
        <p:txBody>
          <a:bodyPr wrap="none" anchor="ctr"/>
          <a:lstStyle/>
          <a:p>
            <a:endParaRPr lang="ar-AE" sz="4000">
              <a:latin typeface="Traditional Arabic" pitchFamily="18" charset="-78"/>
              <a:cs typeface="Traditional Arabic" pitchFamily="18" charset="-78"/>
            </a:endParaRPr>
          </a:p>
        </p:txBody>
      </p:sp>
      <p:sp>
        <p:nvSpPr>
          <p:cNvPr id="102451" name="Text Box 51"/>
          <p:cNvSpPr txBox="1">
            <a:spLocks noChangeArrowheads="1"/>
          </p:cNvSpPr>
          <p:nvPr/>
        </p:nvSpPr>
        <p:spPr bwMode="auto">
          <a:xfrm>
            <a:off x="142844" y="5929330"/>
            <a:ext cx="8389969" cy="677108"/>
          </a:xfrm>
          <a:prstGeom prst="rect">
            <a:avLst/>
          </a:prstGeom>
          <a:noFill/>
          <a:ln w="9525">
            <a:noFill/>
            <a:miter lim="800000"/>
            <a:headEnd/>
            <a:tailEnd/>
          </a:ln>
        </p:spPr>
        <p:txBody>
          <a:bodyPr wrap="square">
            <a:spAutoFit/>
          </a:bodyPr>
          <a:lstStyle/>
          <a:p>
            <a:pPr>
              <a:spcBef>
                <a:spcPct val="50000"/>
              </a:spcBef>
            </a:pPr>
            <a:r>
              <a:rPr lang="ar-SA" sz="3800" dirty="0">
                <a:solidFill>
                  <a:srgbClr val="800080"/>
                </a:solidFill>
                <a:latin typeface="Traditional Arabic" pitchFamily="18" charset="-78"/>
                <a:cs typeface="Traditional Arabic" pitchFamily="18" charset="-78"/>
              </a:rPr>
              <a:t>إذا بني الفعل المضارع للمجهول فإنه </a:t>
            </a:r>
            <a:r>
              <a:rPr lang="ar-SA" sz="3800" dirty="0">
                <a:solidFill>
                  <a:srgbClr val="006600"/>
                </a:solidFill>
                <a:latin typeface="Traditional Arabic" pitchFamily="18" charset="-78"/>
                <a:cs typeface="Traditional Arabic" pitchFamily="18" charset="-78"/>
              </a:rPr>
              <a:t>يضم</a:t>
            </a:r>
            <a:r>
              <a:rPr lang="ar-SA" sz="3800" dirty="0">
                <a:solidFill>
                  <a:srgbClr val="800080"/>
                </a:solidFill>
                <a:latin typeface="Traditional Arabic" pitchFamily="18" charset="-78"/>
                <a:cs typeface="Traditional Arabic" pitchFamily="18" charset="-78"/>
              </a:rPr>
              <a:t> أوله </a:t>
            </a:r>
            <a:r>
              <a:rPr lang="ar-SA" sz="3800" dirty="0" err="1">
                <a:solidFill>
                  <a:srgbClr val="800080"/>
                </a:solidFill>
                <a:latin typeface="Traditional Arabic" pitchFamily="18" charset="-78"/>
                <a:cs typeface="Traditional Arabic" pitchFamily="18" charset="-78"/>
              </a:rPr>
              <a:t>و</a:t>
            </a:r>
            <a:r>
              <a:rPr lang="ar-SA" sz="3800" dirty="0">
                <a:solidFill>
                  <a:srgbClr val="800080"/>
                </a:solidFill>
                <a:latin typeface="Traditional Arabic" pitchFamily="18" charset="-78"/>
                <a:cs typeface="Traditional Arabic" pitchFamily="18" charset="-78"/>
              </a:rPr>
              <a:t> </a:t>
            </a:r>
            <a:r>
              <a:rPr lang="ar-SA" sz="3800" dirty="0">
                <a:solidFill>
                  <a:srgbClr val="006600"/>
                </a:solidFill>
                <a:latin typeface="Traditional Arabic" pitchFamily="18" charset="-78"/>
                <a:cs typeface="Traditional Arabic" pitchFamily="18" charset="-78"/>
              </a:rPr>
              <a:t>يفتح</a:t>
            </a:r>
            <a:r>
              <a:rPr lang="ar-SA" sz="3800" dirty="0">
                <a:solidFill>
                  <a:srgbClr val="800080"/>
                </a:solidFill>
                <a:latin typeface="Traditional Arabic" pitchFamily="18" charset="-78"/>
                <a:cs typeface="Traditional Arabic" pitchFamily="18" charset="-78"/>
              </a:rPr>
              <a:t> ما قبل </a:t>
            </a:r>
            <a:r>
              <a:rPr lang="ar-SA" sz="3800" dirty="0" smtClean="0">
                <a:solidFill>
                  <a:srgbClr val="800080"/>
                </a:solidFill>
                <a:latin typeface="Traditional Arabic" pitchFamily="18" charset="-78"/>
                <a:cs typeface="Traditional Arabic" pitchFamily="18" charset="-78"/>
              </a:rPr>
              <a:t>آخره.</a:t>
            </a:r>
            <a:endParaRPr lang="en-US" sz="3800" dirty="0">
              <a:solidFill>
                <a:srgbClr val="800080"/>
              </a:solidFill>
              <a:latin typeface="Traditional Arabic" pitchFamily="18" charset="-78"/>
              <a:cs typeface="Traditional Arabic" pitchFamily="18"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02423"/>
                                        </p:tgtEl>
                                        <p:attrNameLst>
                                          <p:attrName>style.visibility</p:attrName>
                                        </p:attrNameLst>
                                      </p:cBhvr>
                                      <p:to>
                                        <p:strVal val="visible"/>
                                      </p:to>
                                    </p:set>
                                    <p:anim calcmode="lin" valueType="num">
                                      <p:cBhvr>
                                        <p:cTn id="7" dur="1000" fill="hold"/>
                                        <p:tgtEl>
                                          <p:spTgt spid="102423"/>
                                        </p:tgtEl>
                                        <p:attrNameLst>
                                          <p:attrName>ppt_w</p:attrName>
                                        </p:attrNameLst>
                                      </p:cBhvr>
                                      <p:tavLst>
                                        <p:tav tm="0">
                                          <p:val>
                                            <p:fltVal val="0"/>
                                          </p:val>
                                        </p:tav>
                                        <p:tav tm="100000">
                                          <p:val>
                                            <p:strVal val="#ppt_w"/>
                                          </p:val>
                                        </p:tav>
                                      </p:tavLst>
                                    </p:anim>
                                    <p:anim calcmode="lin" valueType="num">
                                      <p:cBhvr>
                                        <p:cTn id="8" dur="1000" fill="hold"/>
                                        <p:tgtEl>
                                          <p:spTgt spid="102423"/>
                                        </p:tgtEl>
                                        <p:attrNameLst>
                                          <p:attrName>ppt_h</p:attrName>
                                        </p:attrNameLst>
                                      </p:cBhvr>
                                      <p:tavLst>
                                        <p:tav tm="0">
                                          <p:val>
                                            <p:fltVal val="0"/>
                                          </p:val>
                                        </p:tav>
                                        <p:tav tm="100000">
                                          <p:val>
                                            <p:strVal val="#ppt_h"/>
                                          </p:val>
                                        </p:tav>
                                      </p:tavLst>
                                    </p:anim>
                                    <p:anim calcmode="lin" valueType="num">
                                      <p:cBhvr>
                                        <p:cTn id="9" dur="1000" fill="hold"/>
                                        <p:tgtEl>
                                          <p:spTgt spid="10242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242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102463"/>
                                        </p:tgtEl>
                                        <p:attrNameLst>
                                          <p:attrName>style.visibility</p:attrName>
                                        </p:attrNameLst>
                                      </p:cBhvr>
                                      <p:to>
                                        <p:strVal val="visible"/>
                                      </p:to>
                                    </p:set>
                                    <p:animEffect transition="in" filter="blinds(horizontal)">
                                      <p:cBhvr>
                                        <p:cTn id="15" dur="500"/>
                                        <p:tgtEl>
                                          <p:spTgt spid="10246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102449"/>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1024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3" grpId="0" animBg="1" autoUpdateAnimBg="0"/>
      <p:bldP spid="102449" grpId="0" animBg="1"/>
      <p:bldP spid="102451"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800" b="1" dirty="0" smtClean="0">
                <a:solidFill>
                  <a:schemeClr val="tx1">
                    <a:lumMod val="85000"/>
                    <a:lumOff val="15000"/>
                  </a:schemeClr>
                </a:solidFill>
                <a:effectLst>
                  <a:outerShdw blurRad="38100" dist="38100" dir="2700000" algn="tl">
                    <a:srgbClr val="000000">
                      <a:alpha val="43137"/>
                    </a:srgbClr>
                  </a:outerShdw>
                </a:effectLst>
                <a:latin typeface="Traditional Arabic" pitchFamily="18" charset="-78"/>
                <a:cs typeface="Traditional Arabic" pitchFamily="18" charset="-78"/>
              </a:rPr>
              <a:t>المفعول به</a:t>
            </a:r>
            <a:endParaRPr lang="ar-SA" sz="4800" b="1" dirty="0">
              <a:solidFill>
                <a:schemeClr val="tx1">
                  <a:lumMod val="85000"/>
                  <a:lumOff val="15000"/>
                </a:schemeClr>
              </a:solidFill>
              <a:effectLst>
                <a:outerShdw blurRad="38100" dist="38100" dir="2700000" algn="tl">
                  <a:srgbClr val="000000">
                    <a:alpha val="43137"/>
                  </a:srgbClr>
                </a:outerShdw>
              </a:effectLst>
              <a:latin typeface="Traditional Arabic" pitchFamily="18" charset="-78"/>
              <a:cs typeface="Traditional Arabic" pitchFamily="18" charset="-78"/>
            </a:endParaRPr>
          </a:p>
        </p:txBody>
      </p:sp>
      <p:sp>
        <p:nvSpPr>
          <p:cNvPr id="3" name="عنصر نائب للمحتوى 2"/>
          <p:cNvSpPr>
            <a:spLocks noGrp="1"/>
          </p:cNvSpPr>
          <p:nvPr>
            <p:ph sz="quarter" idx="1"/>
          </p:nvPr>
        </p:nvSpPr>
        <p:spPr/>
        <p:txBody>
          <a:bodyPr/>
          <a:lstStyle/>
          <a:p>
            <a:r>
              <a:rPr lang="ar-SA" sz="4400" b="1" dirty="0" smtClean="0">
                <a:latin typeface="Traditional Arabic" pitchFamily="18" charset="-78"/>
                <a:cs typeface="Traditional Arabic" pitchFamily="18" charset="-78"/>
              </a:rPr>
              <a:t>يخاف المؤمنُ </a:t>
            </a:r>
            <a:r>
              <a:rPr lang="ar-SA" sz="4400" b="1" dirty="0" smtClean="0">
                <a:solidFill>
                  <a:schemeClr val="accent6">
                    <a:lumMod val="75000"/>
                  </a:schemeClr>
                </a:solidFill>
                <a:latin typeface="Traditional Arabic" pitchFamily="18" charset="-78"/>
                <a:cs typeface="Traditional Arabic" pitchFamily="18" charset="-78"/>
              </a:rPr>
              <a:t>ربَّه</a:t>
            </a:r>
            <a:r>
              <a:rPr lang="ar-SA" sz="4400" b="1" dirty="0" smtClean="0">
                <a:latin typeface="Traditional Arabic" pitchFamily="18" charset="-78"/>
                <a:cs typeface="Traditional Arabic" pitchFamily="18" charset="-78"/>
              </a:rPr>
              <a:t>.</a:t>
            </a:r>
          </a:p>
          <a:p>
            <a:r>
              <a:rPr lang="ar-SA" sz="4400" b="1" dirty="0" smtClean="0">
                <a:latin typeface="Traditional Arabic" pitchFamily="18" charset="-78"/>
                <a:cs typeface="Traditional Arabic" pitchFamily="18" charset="-78"/>
              </a:rPr>
              <a:t>منح اللهُ </a:t>
            </a:r>
            <a:r>
              <a:rPr lang="ar-SA" sz="4400" b="1" dirty="0" smtClean="0">
                <a:solidFill>
                  <a:schemeClr val="accent6">
                    <a:lumMod val="75000"/>
                  </a:schemeClr>
                </a:solidFill>
                <a:latin typeface="Traditional Arabic" pitchFamily="18" charset="-78"/>
                <a:cs typeface="Traditional Arabic" pitchFamily="18" charset="-78"/>
              </a:rPr>
              <a:t>الإنسانَ </a:t>
            </a:r>
            <a:r>
              <a:rPr lang="ar-SA" sz="4400" b="1" dirty="0" smtClean="0">
                <a:solidFill>
                  <a:srgbClr val="C00000"/>
                </a:solidFill>
                <a:latin typeface="Traditional Arabic" pitchFamily="18" charset="-78"/>
                <a:cs typeface="Traditional Arabic" pitchFamily="18" charset="-78"/>
              </a:rPr>
              <a:t>العقلَ</a:t>
            </a:r>
            <a:r>
              <a:rPr lang="ar-SA" sz="4400" b="1" dirty="0" smtClean="0">
                <a:latin typeface="Traditional Arabic" pitchFamily="18" charset="-78"/>
                <a:cs typeface="Traditional Arabic" pitchFamily="18" charset="-78"/>
              </a:rPr>
              <a:t>.</a:t>
            </a:r>
          </a:p>
          <a:p>
            <a:r>
              <a:rPr lang="ar-SA" sz="4400" b="1" dirty="0" smtClean="0">
                <a:latin typeface="Traditional Arabic" pitchFamily="18" charset="-78"/>
                <a:cs typeface="Traditional Arabic" pitchFamily="18" charset="-78"/>
              </a:rPr>
              <a:t>أظن </a:t>
            </a:r>
            <a:r>
              <a:rPr lang="ar-SA" sz="4400" b="1" dirty="0" smtClean="0">
                <a:solidFill>
                  <a:schemeClr val="accent6">
                    <a:lumMod val="75000"/>
                  </a:schemeClr>
                </a:solidFill>
                <a:latin typeface="Traditional Arabic" pitchFamily="18" charset="-78"/>
                <a:cs typeface="Traditional Arabic" pitchFamily="18" charset="-78"/>
              </a:rPr>
              <a:t>ذلكَ </a:t>
            </a:r>
            <a:r>
              <a:rPr lang="ar-SA" sz="4400" b="1" dirty="0" smtClean="0">
                <a:solidFill>
                  <a:srgbClr val="C00000"/>
                </a:solidFill>
                <a:latin typeface="Traditional Arabic" pitchFamily="18" charset="-78"/>
                <a:cs typeface="Traditional Arabic" pitchFamily="18" charset="-78"/>
              </a:rPr>
              <a:t>بديهيًّا</a:t>
            </a:r>
            <a:r>
              <a:rPr lang="ar-SA" sz="4400" b="1" dirty="0" smtClean="0">
                <a:latin typeface="Traditional Arabic" pitchFamily="18" charset="-78"/>
                <a:cs typeface="Traditional Arabic" pitchFamily="18" charset="-78"/>
              </a:rPr>
              <a:t>.</a:t>
            </a:r>
          </a:p>
          <a:p>
            <a:r>
              <a:rPr lang="ar-SA" sz="4400" b="1" dirty="0" smtClean="0">
                <a:latin typeface="Traditional Arabic" pitchFamily="18" charset="-78"/>
                <a:cs typeface="Traditional Arabic" pitchFamily="18" charset="-78"/>
              </a:rPr>
              <a:t>أريت</a:t>
            </a:r>
            <a:r>
              <a:rPr lang="ar-SA" sz="4400" b="1" dirty="0" smtClean="0">
                <a:solidFill>
                  <a:schemeClr val="accent6">
                    <a:lumMod val="75000"/>
                  </a:schemeClr>
                </a:solidFill>
                <a:latin typeface="Traditional Arabic" pitchFamily="18" charset="-78"/>
                <a:cs typeface="Traditional Arabic" pitchFamily="18" charset="-78"/>
              </a:rPr>
              <a:t>ك</a:t>
            </a:r>
            <a:r>
              <a:rPr lang="ar-SA" sz="4400" b="1" dirty="0" smtClean="0">
                <a:latin typeface="Traditional Arabic" pitchFamily="18" charset="-78"/>
                <a:cs typeface="Traditional Arabic" pitchFamily="18" charset="-78"/>
              </a:rPr>
              <a:t> </a:t>
            </a:r>
            <a:r>
              <a:rPr lang="ar-SA" sz="4400" b="1" dirty="0" smtClean="0">
                <a:solidFill>
                  <a:srgbClr val="C00000"/>
                </a:solidFill>
                <a:latin typeface="Traditional Arabic" pitchFamily="18" charset="-78"/>
                <a:cs typeface="Traditional Arabic" pitchFamily="18" charset="-78"/>
              </a:rPr>
              <a:t>الحق </a:t>
            </a:r>
            <a:r>
              <a:rPr lang="ar-SA" sz="4400" b="1" dirty="0" smtClean="0">
                <a:solidFill>
                  <a:srgbClr val="FFC000"/>
                </a:solidFill>
                <a:latin typeface="Traditional Arabic" pitchFamily="18" charset="-78"/>
                <a:cs typeface="Traditional Arabic" pitchFamily="18" charset="-78"/>
              </a:rPr>
              <a:t>واضحًا</a:t>
            </a:r>
            <a:r>
              <a:rPr lang="ar-SA" sz="4400" b="1" dirty="0" smtClean="0">
                <a:solidFill>
                  <a:schemeClr val="accent6">
                    <a:lumMod val="75000"/>
                  </a:schemeClr>
                </a:solidFill>
                <a:latin typeface="Traditional Arabic" pitchFamily="18" charset="-78"/>
                <a:cs typeface="Traditional Arabic" pitchFamily="18" charset="-78"/>
              </a:rPr>
              <a:t>.</a:t>
            </a:r>
          </a:p>
          <a:p>
            <a:r>
              <a:rPr lang="ar-SA" sz="4400" b="1" dirty="0" smtClean="0">
                <a:solidFill>
                  <a:schemeClr val="tx1">
                    <a:lumMod val="85000"/>
                    <a:lumOff val="15000"/>
                  </a:schemeClr>
                </a:solidFill>
                <a:latin typeface="Traditional Arabic" pitchFamily="18" charset="-78"/>
                <a:cs typeface="Traditional Arabic" pitchFamily="18" charset="-78"/>
              </a:rPr>
              <a:t>أرجو </a:t>
            </a:r>
            <a:r>
              <a:rPr lang="ar-SA" sz="4400" b="1" dirty="0" smtClean="0">
                <a:solidFill>
                  <a:schemeClr val="accent6">
                    <a:lumMod val="75000"/>
                  </a:schemeClr>
                </a:solidFill>
                <a:latin typeface="Traditional Arabic" pitchFamily="18" charset="-78"/>
                <a:cs typeface="Traditional Arabic" pitchFamily="18" charset="-78"/>
              </a:rPr>
              <a:t>أن تساعدني</a:t>
            </a:r>
            <a:r>
              <a:rPr lang="ar-SA" sz="4400" b="1" dirty="0" smtClean="0">
                <a:solidFill>
                  <a:schemeClr val="tx1">
                    <a:lumMod val="85000"/>
                    <a:lumOff val="15000"/>
                  </a:schemeClr>
                </a:solidFill>
                <a:latin typeface="Traditional Arabic" pitchFamily="18" charset="-78"/>
                <a:cs typeface="Traditional Arabic" pitchFamily="18" charset="-78"/>
              </a:rPr>
              <a:t>.</a:t>
            </a:r>
            <a:endParaRPr lang="ar-SA" sz="4400" b="1" dirty="0">
              <a:solidFill>
                <a:schemeClr val="tx1">
                  <a:lumMod val="85000"/>
                  <a:lumOff val="15000"/>
                </a:schemeClr>
              </a:solidFill>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
          </p:nvPr>
        </p:nvGraphicFramePr>
        <p:xfrm>
          <a:off x="214282" y="214290"/>
          <a:ext cx="8472518" cy="6429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r>
              <a:rPr lang="ar-SA" sz="4000" dirty="0" smtClean="0">
                <a:latin typeface="Traditional Arabic" pitchFamily="18" charset="-78"/>
                <a:cs typeface="Traditional Arabic" pitchFamily="18" charset="-78"/>
              </a:rPr>
              <a:t>قال تعالى: ﴿</a:t>
            </a:r>
            <a:r>
              <a:rPr lang="ar-SA" sz="4000" b="1" dirty="0" smtClean="0">
                <a:latin typeface="Traditional Arabic" pitchFamily="18" charset="-78"/>
                <a:cs typeface="Traditional Arabic" pitchFamily="18" charset="-78"/>
              </a:rPr>
              <a:t>إِيَّاكَ نَعْبُدُ وَإِيَّاكَ نَسْتَعِينُ</a:t>
            </a:r>
            <a:r>
              <a:rPr lang="ar-SA" sz="4000" dirty="0" smtClean="0">
                <a:latin typeface="Traditional Arabic" pitchFamily="18" charset="-78"/>
                <a:cs typeface="Traditional Arabic" pitchFamily="18" charset="-78"/>
              </a:rPr>
              <a:t>﴾.</a:t>
            </a:r>
          </a:p>
          <a:p>
            <a:endParaRPr lang="ar-SA" sz="4000" dirty="0" smtClean="0">
              <a:latin typeface="Traditional Arabic" pitchFamily="18" charset="-78"/>
              <a:cs typeface="Traditional Arabic" pitchFamily="18" charset="-78"/>
            </a:endParaRPr>
          </a:p>
          <a:p>
            <a:r>
              <a:rPr lang="ar-SA" sz="4000" dirty="0" smtClean="0">
                <a:latin typeface="Traditional Arabic" pitchFamily="18" charset="-78"/>
                <a:cs typeface="Traditional Arabic" pitchFamily="18" charset="-78"/>
              </a:rPr>
              <a:t>قال تعالى: ﴿</a:t>
            </a:r>
            <a:r>
              <a:rPr lang="ar-SA" sz="4000" b="1" dirty="0" smtClean="0">
                <a:latin typeface="Traditional Arabic" pitchFamily="18" charset="-78"/>
                <a:cs typeface="Traditional Arabic" pitchFamily="18" charset="-78"/>
              </a:rPr>
              <a:t> فَأَمَّا الْيَتِيمَ فَلَا تَقْهَرْ (9) </a:t>
            </a:r>
            <a:r>
              <a:rPr lang="ar-SA" sz="4000" b="1" dirty="0" smtClean="0">
                <a:latin typeface="Traditional Arabic" pitchFamily="18" charset="-78"/>
                <a:cs typeface="Traditional Arabic" pitchFamily="18" charset="-78"/>
                <a:hlinkClick r:id="rId2"/>
              </a:rPr>
              <a:t>وَأَمَّا السَّائِلَ فَلَا تَنْهَرْ</a:t>
            </a:r>
            <a:r>
              <a:rPr lang="ar-SA" sz="4000" b="1" dirty="0" smtClean="0">
                <a:latin typeface="Traditional Arabic" pitchFamily="18" charset="-78"/>
                <a:cs typeface="Traditional Arabic" pitchFamily="18" charset="-78"/>
              </a:rPr>
              <a:t> (</a:t>
            </a:r>
            <a:r>
              <a:rPr lang="ar-SA" sz="4000" b="1" dirty="0" smtClean="0">
                <a:latin typeface="Traditional Arabic" pitchFamily="18" charset="-78"/>
                <a:cs typeface="Traditional Arabic" pitchFamily="18" charset="-78"/>
                <a:hlinkClick r:id="rId2"/>
              </a:rPr>
              <a:t>10</a:t>
            </a:r>
            <a:r>
              <a:rPr lang="ar-SA" sz="4000" b="1" dirty="0" smtClean="0">
                <a:latin typeface="Traditional Arabic" pitchFamily="18" charset="-78"/>
                <a:cs typeface="Traditional Arabic" pitchFamily="18" charset="-78"/>
              </a:rPr>
              <a:t>)</a:t>
            </a:r>
            <a:r>
              <a:rPr lang="ar-SA" sz="4000" dirty="0" smtClean="0">
                <a:latin typeface="Traditional Arabic" pitchFamily="18" charset="-78"/>
                <a:cs typeface="Traditional Arabic" pitchFamily="18" charset="-78"/>
              </a:rPr>
              <a:t>﴾</a:t>
            </a:r>
            <a:endParaRPr lang="ar-SA" sz="40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357158" y="214290"/>
          <a:ext cx="8501122" cy="6357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المفعول المطلق</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92696"/>
            <a:ext cx="7467600" cy="5781256"/>
          </a:xfrm>
        </p:spPr>
        <p:txBody>
          <a:bodyPr>
            <a:normAutofit lnSpcReduction="10000"/>
          </a:bodyPr>
          <a:lstStyle/>
          <a:p>
            <a:r>
              <a:rPr lang="ar-SA" sz="4400" dirty="0" smtClean="0">
                <a:latin typeface="Traditional Arabic" pitchFamily="2" charset="-78"/>
                <a:cs typeface="Traditional Arabic" pitchFamily="2" charset="-78"/>
              </a:rPr>
              <a:t>قال </a:t>
            </a:r>
            <a:r>
              <a:rPr lang="ar-SA" sz="4400" dirty="0" err="1" smtClean="0">
                <a:latin typeface="Traditional Arabic" pitchFamily="2" charset="-78"/>
                <a:cs typeface="Traditional Arabic" pitchFamily="2" charset="-78"/>
              </a:rPr>
              <a:t>تعالى: </a:t>
            </a:r>
            <a:r>
              <a:rPr lang="ar-SA" sz="4400" dirty="0" smtClean="0">
                <a:latin typeface="Traditional Arabic" pitchFamily="2" charset="-78"/>
                <a:cs typeface="Traditional Arabic" pitchFamily="2" charset="-78"/>
              </a:rPr>
              <a:t>( وَكَلَّمَ اللَّهُ مُوسَىٰ </a:t>
            </a:r>
            <a:r>
              <a:rPr lang="ar-SA" sz="4400" dirty="0" err="1" smtClean="0">
                <a:latin typeface="Traditional Arabic" pitchFamily="2" charset="-78"/>
                <a:cs typeface="Traditional Arabic" pitchFamily="2" charset="-78"/>
              </a:rPr>
              <a:t>تَكْلِيمًا )</a:t>
            </a:r>
            <a:endParaRPr lang="ar-SA" sz="4400" dirty="0" smtClean="0">
              <a:latin typeface="Traditional Arabic" pitchFamily="2" charset="-78"/>
              <a:cs typeface="Traditional Arabic" pitchFamily="2" charset="-78"/>
            </a:endParaRPr>
          </a:p>
          <a:p>
            <a:pPr>
              <a:buNone/>
            </a:pPr>
            <a:endParaRPr lang="ar-SA" sz="4400" dirty="0" smtClean="0">
              <a:latin typeface="Traditional Arabic" pitchFamily="2" charset="-78"/>
              <a:cs typeface="Traditional Arabic" pitchFamily="2" charset="-78"/>
            </a:endParaRPr>
          </a:p>
          <a:p>
            <a:r>
              <a:rPr lang="ar-SA" sz="4400" dirty="0" smtClean="0">
                <a:latin typeface="Traditional Arabic" pitchFamily="2" charset="-78"/>
                <a:cs typeface="Traditional Arabic" pitchFamily="2" charset="-78"/>
              </a:rPr>
              <a:t>قال </a:t>
            </a:r>
            <a:r>
              <a:rPr lang="ar-SA" sz="4400" dirty="0" err="1" smtClean="0">
                <a:latin typeface="Traditional Arabic" pitchFamily="2" charset="-78"/>
                <a:cs typeface="Traditional Arabic" pitchFamily="2" charset="-78"/>
              </a:rPr>
              <a:t>تعالى: </a:t>
            </a:r>
            <a:r>
              <a:rPr lang="ar-SA" sz="4400" dirty="0" smtClean="0">
                <a:latin typeface="Traditional Arabic" pitchFamily="2" charset="-78"/>
                <a:cs typeface="Traditional Arabic" pitchFamily="2" charset="-78"/>
              </a:rPr>
              <a:t>( فَاصْبِرْ صَبْرًا </a:t>
            </a:r>
            <a:r>
              <a:rPr lang="ar-SA" sz="4400" dirty="0" err="1" smtClean="0">
                <a:latin typeface="Traditional Arabic" pitchFamily="2" charset="-78"/>
                <a:cs typeface="Traditional Arabic" pitchFamily="2" charset="-78"/>
              </a:rPr>
              <a:t>جَمِيلًا )</a:t>
            </a:r>
            <a:endParaRPr lang="ar-SA" sz="4400" dirty="0" smtClean="0">
              <a:latin typeface="Traditional Arabic" pitchFamily="2" charset="-78"/>
              <a:cs typeface="Traditional Arabic" pitchFamily="2" charset="-78"/>
            </a:endParaRPr>
          </a:p>
          <a:p>
            <a:r>
              <a:rPr lang="ar-SA" sz="4400" dirty="0" smtClean="0">
                <a:latin typeface="Traditional Arabic" pitchFamily="2" charset="-78"/>
                <a:cs typeface="Traditional Arabic" pitchFamily="2" charset="-78"/>
              </a:rPr>
              <a:t>قال </a:t>
            </a:r>
            <a:r>
              <a:rPr lang="ar-SA" sz="4400" dirty="0" err="1" smtClean="0">
                <a:latin typeface="Traditional Arabic" pitchFamily="2" charset="-78"/>
                <a:cs typeface="Traditional Arabic" pitchFamily="2" charset="-78"/>
              </a:rPr>
              <a:t>تعالى: </a:t>
            </a:r>
            <a:r>
              <a:rPr lang="ar-SA" sz="4400" dirty="0" smtClean="0">
                <a:latin typeface="Traditional Arabic" pitchFamily="2" charset="-78"/>
                <a:cs typeface="Traditional Arabic" pitchFamily="2" charset="-78"/>
              </a:rPr>
              <a:t>(فَاصْفَحِ الصَّفْحَ الْجَمِيلَ</a:t>
            </a:r>
            <a:r>
              <a:rPr lang="ar-SA" sz="4400" dirty="0" err="1" smtClean="0">
                <a:latin typeface="Traditional Arabic" pitchFamily="2" charset="-78"/>
                <a:cs typeface="Traditional Arabic" pitchFamily="2" charset="-78"/>
              </a:rPr>
              <a:t>)</a:t>
            </a:r>
            <a:endParaRPr lang="ar-SA" sz="4400" dirty="0" smtClean="0">
              <a:latin typeface="Traditional Arabic" pitchFamily="2" charset="-78"/>
              <a:cs typeface="Traditional Arabic" pitchFamily="2" charset="-78"/>
            </a:endParaRPr>
          </a:p>
          <a:p>
            <a:pPr>
              <a:buNone/>
            </a:pPr>
            <a:endParaRPr lang="ar-SA" sz="4400" dirty="0" smtClean="0">
              <a:latin typeface="Traditional Arabic" pitchFamily="2" charset="-78"/>
              <a:cs typeface="Traditional Arabic" pitchFamily="2" charset="-78"/>
            </a:endParaRPr>
          </a:p>
          <a:p>
            <a:r>
              <a:rPr lang="ar-SA" sz="4400" dirty="0" smtClean="0">
                <a:latin typeface="Traditional Arabic" pitchFamily="2" charset="-78"/>
                <a:cs typeface="Traditional Arabic" pitchFamily="2" charset="-78"/>
              </a:rPr>
              <a:t>قال </a:t>
            </a:r>
            <a:r>
              <a:rPr lang="ar-SA" sz="4400" dirty="0" err="1" smtClean="0">
                <a:latin typeface="Traditional Arabic" pitchFamily="2" charset="-78"/>
                <a:cs typeface="Traditional Arabic" pitchFamily="2" charset="-78"/>
              </a:rPr>
              <a:t>تعالى: </a:t>
            </a:r>
            <a:r>
              <a:rPr lang="ar-SA" sz="4400" dirty="0" smtClean="0">
                <a:latin typeface="Traditional Arabic" pitchFamily="2" charset="-78"/>
                <a:cs typeface="Traditional Arabic" pitchFamily="2" charset="-78"/>
              </a:rPr>
              <a:t>(وَحُمِلَتِ الْأَرْضُ وَالْجِبَالُ فَدُكَّتَا </a:t>
            </a:r>
            <a:r>
              <a:rPr lang="ar-SA" sz="4400" dirty="0" err="1" smtClean="0">
                <a:latin typeface="Traditional Arabic" pitchFamily="2" charset="-78"/>
                <a:cs typeface="Traditional Arabic" pitchFamily="2" charset="-78"/>
              </a:rPr>
              <a:t>دَكَّةً</a:t>
            </a:r>
            <a:r>
              <a:rPr lang="ar-SA" sz="4400" dirty="0" smtClean="0">
                <a:latin typeface="Traditional Arabic" pitchFamily="2" charset="-78"/>
                <a:cs typeface="Traditional Arabic" pitchFamily="2" charset="-78"/>
              </a:rPr>
              <a:t> وَاحِدَةً</a:t>
            </a:r>
            <a:r>
              <a:rPr lang="ar-SA" sz="4400" dirty="0" err="1" smtClean="0">
                <a:latin typeface="Traditional Arabic" pitchFamily="2" charset="-78"/>
                <a:cs typeface="Traditional Arabic" pitchFamily="2" charset="-78"/>
              </a:rPr>
              <a:t>).</a:t>
            </a:r>
            <a:endParaRPr lang="ar-SA" sz="4400" dirty="0" smtClean="0">
              <a:latin typeface="Traditional Arabic" pitchFamily="2" charset="-78"/>
              <a:cs typeface="Traditional Arabic" pitchFamily="2" charset="-78"/>
            </a:endParaRPr>
          </a:p>
          <a:p>
            <a:r>
              <a:rPr lang="ar-SA" sz="4400" dirty="0" smtClean="0">
                <a:latin typeface="Traditional Arabic" pitchFamily="2" charset="-78"/>
                <a:cs typeface="Traditional Arabic" pitchFamily="2" charset="-78"/>
              </a:rPr>
              <a:t>زرت مكة زيارة واحدة.</a:t>
            </a:r>
            <a:endParaRPr lang="ar-SA" sz="4400" dirty="0">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latin typeface="Sakkal Majalla" panose="02000000000000000000" pitchFamily="2" charset="-78"/>
                <a:cs typeface="Sakkal Majalla" panose="02000000000000000000" pitchFamily="2" charset="-78"/>
              </a:rPr>
              <a:t>المفعول المطلق</a:t>
            </a:r>
            <a:endParaRPr lang="ar-SA" sz="4400" dirty="0"/>
          </a:p>
        </p:txBody>
      </p:sp>
      <p:sp>
        <p:nvSpPr>
          <p:cNvPr id="5" name="مستطيل مستدير الزوايا 4"/>
          <p:cNvSpPr/>
          <p:nvPr/>
        </p:nvSpPr>
        <p:spPr>
          <a:xfrm>
            <a:off x="899592" y="2060848"/>
            <a:ext cx="7200800" cy="288032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dirty="0" smtClean="0">
                <a:latin typeface="Traditional Arabic" pitchFamily="2" charset="-78"/>
                <a:cs typeface="Traditional Arabic" pitchFamily="2" charset="-78"/>
              </a:rPr>
              <a:t>المصدرُ، المنتصبُ: توكيدًا لعامله، أو بيانًا لنوعه، أو عدده، </a:t>
            </a:r>
            <a:r>
              <a:rPr lang="ar-SA" sz="4000" dirty="0" err="1" smtClean="0">
                <a:latin typeface="Traditional Arabic" pitchFamily="2" charset="-78"/>
                <a:cs typeface="Traditional Arabic" pitchFamily="2" charset="-78"/>
              </a:rPr>
              <a:t>نحو </a:t>
            </a:r>
            <a:r>
              <a:rPr lang="ar-SA" sz="4000" dirty="0" smtClean="0">
                <a:latin typeface="Traditional Arabic" pitchFamily="2" charset="-78"/>
                <a:cs typeface="Traditional Arabic" pitchFamily="2" charset="-78"/>
              </a:rPr>
              <a:t>(ضربت ضربًا، وسِرتُ سيْرَ زَيْدٍ، وضَربْتُ ضربَتَين</a:t>
            </a:r>
            <a:r>
              <a:rPr lang="ar-SA" sz="4000" dirty="0" err="1" smtClean="0">
                <a:latin typeface="Traditional Arabic" pitchFamily="2" charset="-78"/>
                <a:cs typeface="Traditional Arabic" pitchFamily="2" charset="-78"/>
              </a:rPr>
              <a:t>).</a:t>
            </a:r>
            <a:endParaRPr lang="ar-SA"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3143240" y="857232"/>
            <a:ext cx="5643602" cy="6286544"/>
          </a:xfrm>
        </p:spPr>
        <p:txBody>
          <a:bodyPr>
            <a:normAutofit/>
          </a:bodyPr>
          <a:lstStyle/>
          <a:p>
            <a:pPr algn="r" eaLnBrk="1" hangingPunct="1">
              <a:lnSpc>
                <a:spcPct val="150000"/>
              </a:lnSpc>
              <a:buFont typeface="Arial" pitchFamily="34" charset="0"/>
              <a:buNone/>
            </a:pPr>
            <a:r>
              <a:rPr lang="ar-SA" sz="4000" b="1" dirty="0" smtClean="0">
                <a:cs typeface="Traditional Arabic" pitchFamily="18" charset="-78"/>
              </a:rPr>
              <a:t>-</a:t>
            </a:r>
            <a:r>
              <a:rPr lang="ar-SA" sz="4000" b="1" dirty="0" smtClean="0">
                <a:solidFill>
                  <a:srgbClr val="FFFF00"/>
                </a:solidFill>
                <a:cs typeface="Traditional Arabic" pitchFamily="18" charset="-78"/>
              </a:rPr>
              <a:t>إنّ</a:t>
            </a:r>
            <a:r>
              <a:rPr lang="ar-SA" sz="4000" b="1" dirty="0" smtClean="0">
                <a:cs typeface="Traditional Arabic" pitchFamily="18" charset="-78"/>
              </a:rPr>
              <a:t> زي</a:t>
            </a:r>
            <a:r>
              <a:rPr lang="ar-SA" sz="4000" b="1" dirty="0" smtClean="0">
                <a:solidFill>
                  <a:srgbClr val="FF0000"/>
                </a:solidFill>
                <a:cs typeface="Traditional Arabic" pitchFamily="18" charset="-78"/>
              </a:rPr>
              <a:t>داً </a:t>
            </a:r>
            <a:r>
              <a:rPr lang="ar-SA" sz="4000" b="1" dirty="0" err="1" smtClean="0">
                <a:solidFill>
                  <a:srgbClr val="FF0000"/>
                </a:solidFill>
                <a:cs typeface="Traditional Arabic" pitchFamily="18" charset="-78"/>
              </a:rPr>
              <a:t>ٌ</a:t>
            </a:r>
            <a:r>
              <a:rPr lang="ar-SA" sz="4000" b="1" dirty="0" smtClean="0">
                <a:solidFill>
                  <a:srgbClr val="FF0000"/>
                </a:solidFill>
                <a:cs typeface="Traditional Arabic" pitchFamily="18" charset="-78"/>
              </a:rPr>
              <a:t> </a:t>
            </a:r>
            <a:r>
              <a:rPr lang="ar-SA" sz="4000" b="1" dirty="0" smtClean="0">
                <a:cs typeface="Traditional Arabic" pitchFamily="18" charset="-78"/>
              </a:rPr>
              <a:t>قائ</a:t>
            </a:r>
            <a:r>
              <a:rPr lang="ar-SA" sz="4000" b="1" dirty="0" smtClean="0">
                <a:solidFill>
                  <a:srgbClr val="FF0000"/>
                </a:solidFill>
                <a:cs typeface="Traditional Arabic" pitchFamily="18" charset="-78"/>
              </a:rPr>
              <a:t>مٌ</a:t>
            </a:r>
          </a:p>
          <a:p>
            <a:pPr algn="r" eaLnBrk="1" hangingPunct="1">
              <a:buFont typeface="Arial" pitchFamily="34" charset="0"/>
              <a:buNone/>
            </a:pPr>
            <a:r>
              <a:rPr lang="ar-SA" sz="4000" b="1" dirty="0" smtClean="0">
                <a:cs typeface="Traditional Arabic" pitchFamily="18" charset="-78"/>
              </a:rPr>
              <a:t>-</a:t>
            </a:r>
            <a:r>
              <a:rPr lang="ar-SA" sz="4000" b="1" dirty="0" smtClean="0">
                <a:solidFill>
                  <a:srgbClr val="FFFF00"/>
                </a:solidFill>
                <a:cs typeface="Traditional Arabic" pitchFamily="18" charset="-78"/>
              </a:rPr>
              <a:t>كأن</a:t>
            </a:r>
            <a:r>
              <a:rPr lang="ar-SA" sz="4000" b="1" dirty="0" smtClean="0">
                <a:cs typeface="Traditional Arabic" pitchFamily="18" charset="-78"/>
              </a:rPr>
              <a:t> زي</a:t>
            </a:r>
            <a:r>
              <a:rPr lang="ar-SA" sz="4000" b="1" dirty="0" smtClean="0">
                <a:solidFill>
                  <a:srgbClr val="FF0000"/>
                </a:solidFill>
                <a:cs typeface="Traditional Arabic" pitchFamily="18" charset="-78"/>
              </a:rPr>
              <a:t>دًا</a:t>
            </a:r>
            <a:r>
              <a:rPr lang="ar-SA" sz="4000" b="1" dirty="0" smtClean="0">
                <a:cs typeface="Traditional Arabic" pitchFamily="18" charset="-78"/>
              </a:rPr>
              <a:t> أس</a:t>
            </a:r>
            <a:r>
              <a:rPr lang="ar-SA" sz="4000" b="1" dirty="0" smtClean="0">
                <a:solidFill>
                  <a:srgbClr val="FF0000"/>
                </a:solidFill>
                <a:cs typeface="Traditional Arabic" pitchFamily="18" charset="-78"/>
              </a:rPr>
              <a:t>دٌ</a:t>
            </a:r>
          </a:p>
          <a:p>
            <a:pPr algn="r" eaLnBrk="1" hangingPunct="1">
              <a:buFont typeface="Arial" pitchFamily="34" charset="0"/>
              <a:buNone/>
            </a:pPr>
            <a:r>
              <a:rPr lang="ar-SA" sz="4000" b="1" dirty="0" smtClean="0">
                <a:cs typeface="Traditional Arabic" pitchFamily="18" charset="-78"/>
              </a:rPr>
              <a:t>-</a:t>
            </a:r>
            <a:r>
              <a:rPr lang="ar-SA" sz="4000" b="1" dirty="0" smtClean="0">
                <a:solidFill>
                  <a:srgbClr val="FFFF00"/>
                </a:solidFill>
                <a:cs typeface="Traditional Arabic" pitchFamily="18" charset="-78"/>
              </a:rPr>
              <a:t>زَيدٌ</a:t>
            </a:r>
            <a:r>
              <a:rPr lang="ar-SA" sz="4000" b="1" dirty="0" smtClean="0">
                <a:cs typeface="Traditional Arabic" pitchFamily="18" charset="-78"/>
              </a:rPr>
              <a:t> عالمٌ لكن</a:t>
            </a:r>
            <a:r>
              <a:rPr lang="ar-SA" sz="4000" b="1" dirty="0" smtClean="0">
                <a:solidFill>
                  <a:srgbClr val="FF0000"/>
                </a:solidFill>
                <a:cs typeface="Traditional Arabic" pitchFamily="18" charset="-78"/>
              </a:rPr>
              <a:t>هُ</a:t>
            </a:r>
            <a:r>
              <a:rPr lang="ar-SA" sz="4000" b="1" dirty="0" smtClean="0">
                <a:cs typeface="Traditional Arabic" pitchFamily="18" charset="-78"/>
              </a:rPr>
              <a:t> فاس</a:t>
            </a:r>
            <a:r>
              <a:rPr lang="ar-SA" sz="4000" b="1" dirty="0" smtClean="0">
                <a:solidFill>
                  <a:srgbClr val="FF0000"/>
                </a:solidFill>
                <a:cs typeface="Traditional Arabic" pitchFamily="18" charset="-78"/>
              </a:rPr>
              <a:t>قٌ</a:t>
            </a:r>
          </a:p>
          <a:p>
            <a:pPr algn="r" eaLnBrk="1" hangingPunct="1">
              <a:buFont typeface="Arial" pitchFamily="34" charset="0"/>
              <a:buNone/>
            </a:pPr>
            <a:r>
              <a:rPr lang="ar-SA" sz="4000" b="1" dirty="0" smtClean="0">
                <a:cs typeface="Traditional Arabic" pitchFamily="18" charset="-78"/>
              </a:rPr>
              <a:t>-</a:t>
            </a:r>
            <a:r>
              <a:rPr lang="ar-SA" sz="4000" b="1" dirty="0" smtClean="0">
                <a:solidFill>
                  <a:srgbClr val="FFFF00"/>
                </a:solidFill>
                <a:cs typeface="Traditional Arabic" pitchFamily="18" charset="-78"/>
              </a:rPr>
              <a:t>لَيتَ</a:t>
            </a:r>
            <a:r>
              <a:rPr lang="ar-SA" sz="4000" b="1" dirty="0" smtClean="0">
                <a:cs typeface="Traditional Arabic" pitchFamily="18" charset="-78"/>
              </a:rPr>
              <a:t> الشبَا</a:t>
            </a:r>
            <a:r>
              <a:rPr lang="ar-SA" sz="4000" b="1" dirty="0" smtClean="0">
                <a:solidFill>
                  <a:srgbClr val="FF0000"/>
                </a:solidFill>
                <a:cs typeface="Traditional Arabic" pitchFamily="18" charset="-78"/>
              </a:rPr>
              <a:t>بَ</a:t>
            </a:r>
            <a:r>
              <a:rPr lang="ar-SA" sz="4000" b="1" dirty="0" smtClean="0">
                <a:cs typeface="Traditional Arabic" pitchFamily="18" charset="-78"/>
              </a:rPr>
              <a:t> </a:t>
            </a:r>
            <a:r>
              <a:rPr lang="ar-SA" sz="4000" b="1" dirty="0" smtClean="0">
                <a:solidFill>
                  <a:srgbClr val="FFFF00"/>
                </a:solidFill>
                <a:cs typeface="Traditional Arabic" pitchFamily="18" charset="-78"/>
              </a:rPr>
              <a:t>يَعُودَ يوماً</a:t>
            </a:r>
          </a:p>
          <a:p>
            <a:pPr algn="r" eaLnBrk="1" hangingPunct="1">
              <a:buFont typeface="Arial" pitchFamily="34" charset="0"/>
              <a:buNone/>
            </a:pPr>
            <a:r>
              <a:rPr lang="ar-SA" sz="4000" b="1" dirty="0" smtClean="0">
                <a:cs typeface="Traditional Arabic" pitchFamily="18" charset="-78"/>
              </a:rPr>
              <a:t>-</a:t>
            </a:r>
            <a:r>
              <a:rPr lang="ar-SA" sz="4000" b="1" dirty="0" smtClean="0">
                <a:solidFill>
                  <a:srgbClr val="FFFF00"/>
                </a:solidFill>
                <a:cs typeface="Traditional Arabic" pitchFamily="18" charset="-78"/>
              </a:rPr>
              <a:t>لعّل</a:t>
            </a:r>
            <a:r>
              <a:rPr lang="ar-SA" sz="4000" b="1" dirty="0" smtClean="0">
                <a:cs typeface="Traditional Arabic" pitchFamily="18" charset="-78"/>
              </a:rPr>
              <a:t> الل</a:t>
            </a:r>
            <a:r>
              <a:rPr lang="ar-SA" sz="4000" b="1" dirty="0" smtClean="0">
                <a:solidFill>
                  <a:srgbClr val="FF0000"/>
                </a:solidFill>
                <a:cs typeface="Traditional Arabic" pitchFamily="18" charset="-78"/>
              </a:rPr>
              <a:t>ه</a:t>
            </a:r>
            <a:r>
              <a:rPr lang="ar-SA" sz="4000" b="1" dirty="0" smtClean="0">
                <a:cs typeface="Traditional Arabic" pitchFamily="18" charset="-78"/>
              </a:rPr>
              <a:t> يرحمني أو للإشفاق</a:t>
            </a:r>
          </a:p>
        </p:txBody>
      </p:sp>
      <p:sp>
        <p:nvSpPr>
          <p:cNvPr id="14" name="مربع نص 13"/>
          <p:cNvSpPr txBox="1"/>
          <p:nvPr/>
        </p:nvSpPr>
        <p:spPr>
          <a:xfrm>
            <a:off x="285720" y="928670"/>
            <a:ext cx="3571900" cy="1015663"/>
          </a:xfrm>
          <a:prstGeom prst="rect">
            <a:avLst/>
          </a:prstGeom>
          <a:noFill/>
        </p:spPr>
        <p:txBody>
          <a:bodyPr wrap="square" rtlCol="1">
            <a:spAutoFit/>
          </a:bodyPr>
          <a:lstStyle/>
          <a:p>
            <a:pPr marL="342900" lvl="0" indent="-342900">
              <a:lnSpc>
                <a:spcPct val="150000"/>
              </a:lnSpc>
              <a:spcBef>
                <a:spcPct val="20000"/>
              </a:spcBef>
              <a:defRPr/>
            </a:pPr>
            <a:r>
              <a:rPr lang="ar-SA" sz="4000" b="1" dirty="0"/>
              <a:t>أنّ  = حرف توكيد </a:t>
            </a:r>
            <a:endParaRPr lang="en-US" sz="4000" b="1" dirty="0"/>
          </a:p>
        </p:txBody>
      </p:sp>
      <p:sp>
        <p:nvSpPr>
          <p:cNvPr id="15" name="مربع نص 14"/>
          <p:cNvSpPr txBox="1"/>
          <p:nvPr/>
        </p:nvSpPr>
        <p:spPr>
          <a:xfrm>
            <a:off x="285720" y="1643050"/>
            <a:ext cx="3571900" cy="1015663"/>
          </a:xfrm>
          <a:prstGeom prst="rect">
            <a:avLst/>
          </a:prstGeom>
          <a:noFill/>
        </p:spPr>
        <p:txBody>
          <a:bodyPr wrap="square" rtlCol="1">
            <a:spAutoFit/>
          </a:bodyPr>
          <a:lstStyle/>
          <a:p>
            <a:pPr marL="342900" lvl="0" indent="-342900">
              <a:lnSpc>
                <a:spcPct val="150000"/>
              </a:lnSpc>
              <a:spcBef>
                <a:spcPct val="20000"/>
              </a:spcBef>
              <a:defRPr/>
            </a:pPr>
            <a:r>
              <a:rPr lang="ar-SA" sz="4000" b="1" dirty="0"/>
              <a:t>كأنّ = حرف التشبيه</a:t>
            </a:r>
            <a:endParaRPr lang="en-US" sz="4000" b="1" dirty="0"/>
          </a:p>
        </p:txBody>
      </p:sp>
      <p:sp>
        <p:nvSpPr>
          <p:cNvPr id="16" name="مربع نص 15"/>
          <p:cNvSpPr txBox="1"/>
          <p:nvPr/>
        </p:nvSpPr>
        <p:spPr>
          <a:xfrm>
            <a:off x="285720" y="3071810"/>
            <a:ext cx="3571900" cy="1015663"/>
          </a:xfrm>
          <a:prstGeom prst="rect">
            <a:avLst/>
          </a:prstGeom>
          <a:noFill/>
        </p:spPr>
        <p:txBody>
          <a:bodyPr wrap="square" rtlCol="1">
            <a:spAutoFit/>
          </a:bodyPr>
          <a:lstStyle/>
          <a:p>
            <a:pPr marL="342900" lvl="0" indent="-342900">
              <a:lnSpc>
                <a:spcPct val="150000"/>
              </a:lnSpc>
              <a:spcBef>
                <a:spcPct val="20000"/>
              </a:spcBef>
              <a:defRPr/>
            </a:pPr>
            <a:r>
              <a:rPr lang="ar-SA" sz="4000" b="1" dirty="0"/>
              <a:t>ليت = حرف </a:t>
            </a:r>
            <a:r>
              <a:rPr lang="ar-SA" sz="4000" b="1" dirty="0" err="1"/>
              <a:t>التمنى</a:t>
            </a:r>
            <a:endParaRPr lang="ar-SA" sz="4000" b="1" dirty="0"/>
          </a:p>
        </p:txBody>
      </p:sp>
      <p:sp>
        <p:nvSpPr>
          <p:cNvPr id="17" name="مربع نص 16"/>
          <p:cNvSpPr txBox="1"/>
          <p:nvPr/>
        </p:nvSpPr>
        <p:spPr>
          <a:xfrm>
            <a:off x="285720" y="3857628"/>
            <a:ext cx="3571900" cy="916276"/>
          </a:xfrm>
          <a:prstGeom prst="rect">
            <a:avLst/>
          </a:prstGeom>
          <a:noFill/>
        </p:spPr>
        <p:txBody>
          <a:bodyPr wrap="square" rtlCol="1">
            <a:spAutoFit/>
          </a:bodyPr>
          <a:lstStyle/>
          <a:p>
            <a:pPr marL="342900" lvl="0" indent="-342900">
              <a:lnSpc>
                <a:spcPct val="150000"/>
              </a:lnSpc>
              <a:spcBef>
                <a:spcPct val="20000"/>
              </a:spcBef>
              <a:defRPr/>
            </a:pPr>
            <a:r>
              <a:rPr lang="ar-SA" sz="4000" b="1" dirty="0"/>
              <a:t>لعلّ = حرف الرجاء</a:t>
            </a:r>
            <a:endParaRPr lang="en-US" sz="4000" b="1" dirty="0"/>
          </a:p>
        </p:txBody>
      </p:sp>
      <p:sp>
        <p:nvSpPr>
          <p:cNvPr id="21" name="مربع نص 20"/>
          <p:cNvSpPr txBox="1"/>
          <p:nvPr/>
        </p:nvSpPr>
        <p:spPr>
          <a:xfrm>
            <a:off x="-285784" y="2571744"/>
            <a:ext cx="4143404" cy="707886"/>
          </a:xfrm>
          <a:prstGeom prst="rect">
            <a:avLst/>
          </a:prstGeom>
          <a:noFill/>
        </p:spPr>
        <p:txBody>
          <a:bodyPr wrap="square" rtlCol="1">
            <a:spAutoFit/>
          </a:bodyPr>
          <a:lstStyle/>
          <a:p>
            <a:pPr lvl="0"/>
            <a:r>
              <a:rPr lang="ar-SA" sz="4000" b="1" dirty="0"/>
              <a:t>لكنّ = حرف </a:t>
            </a:r>
            <a:r>
              <a:rPr lang="ar-SA" sz="4000" b="1" dirty="0" smtClean="0"/>
              <a:t>الاستدراك</a:t>
            </a:r>
            <a:endParaRPr lang="en-US" sz="4000" b="1" dirty="0"/>
          </a:p>
        </p:txBody>
      </p:sp>
      <p:cxnSp>
        <p:nvCxnSpPr>
          <p:cNvPr id="27" name="رابط كسهم مستقيم 26"/>
          <p:cNvCxnSpPr/>
          <p:nvPr/>
        </p:nvCxnSpPr>
        <p:spPr>
          <a:xfrm rot="10800000">
            <a:off x="3929058" y="3713163"/>
            <a:ext cx="107157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0" name="رابط كسهم مستقيم 29"/>
          <p:cNvCxnSpPr/>
          <p:nvPr/>
        </p:nvCxnSpPr>
        <p:spPr>
          <a:xfrm rot="10800000">
            <a:off x="4214810" y="1571613"/>
            <a:ext cx="107157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1" name="رابط كسهم مستقيم 30"/>
          <p:cNvCxnSpPr/>
          <p:nvPr/>
        </p:nvCxnSpPr>
        <p:spPr>
          <a:xfrm rot="10800000">
            <a:off x="4214810" y="2285992"/>
            <a:ext cx="107157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2" name="رابط كسهم مستقيم 31"/>
          <p:cNvCxnSpPr/>
          <p:nvPr/>
        </p:nvCxnSpPr>
        <p:spPr>
          <a:xfrm rot="10800000">
            <a:off x="4214810" y="3000372"/>
            <a:ext cx="107157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3" name="رابط كسهم مستقيم 32"/>
          <p:cNvCxnSpPr/>
          <p:nvPr/>
        </p:nvCxnSpPr>
        <p:spPr>
          <a:xfrm rot="10800000">
            <a:off x="3857620" y="4429132"/>
            <a:ext cx="928694"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fade">
                                      <p:cBhvr>
                                        <p:cTn id="10" dur="2000"/>
                                        <p:tgtEl>
                                          <p:spTgt spid="8">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fade">
                                      <p:cBhvr>
                                        <p:cTn id="13" dur="2000"/>
                                        <p:tgtEl>
                                          <p:spTgt spid="8">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fade">
                                      <p:cBhvr>
                                        <p:cTn id="16" dur="2000"/>
                                        <p:tgtEl>
                                          <p:spTgt spid="8">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Effect transition="in" filter="fade">
                                      <p:cBhvr>
                                        <p:cTn id="19" dur="2000"/>
                                        <p:tgtEl>
                                          <p:spTgt spid="8">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500" fill="hold"/>
                                        <p:tgtEl>
                                          <p:spTgt spid="32"/>
                                        </p:tgtEl>
                                        <p:attrNameLst>
                                          <p:attrName>ppt_x</p:attrName>
                                        </p:attrNameLst>
                                      </p:cBhvr>
                                      <p:tavLst>
                                        <p:tav tm="0">
                                          <p:val>
                                            <p:strVal val="#ppt_x"/>
                                          </p:val>
                                        </p:tav>
                                        <p:tav tm="100000">
                                          <p:val>
                                            <p:strVal val="#ppt_x"/>
                                          </p:val>
                                        </p:tav>
                                      </p:tavLst>
                                    </p:anim>
                                    <p:anim calcmode="lin" valueType="num">
                                      <p:cBhvr additive="base">
                                        <p:cTn id="4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ppt_x"/>
                                          </p:val>
                                        </p:tav>
                                        <p:tav tm="100000">
                                          <p:val>
                                            <p:strVal val="#ppt_x"/>
                                          </p:val>
                                        </p:tav>
                                      </p:tavLst>
                                    </p:anim>
                                    <p:anim calcmode="lin" valueType="num">
                                      <p:cBhvr additive="base">
                                        <p:cTn id="61"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fill="hold"/>
                                        <p:tgtEl>
                                          <p:spTgt spid="16"/>
                                        </p:tgtEl>
                                        <p:attrNameLst>
                                          <p:attrName>ppt_x</p:attrName>
                                        </p:attrNameLst>
                                      </p:cBhvr>
                                      <p:tavLst>
                                        <p:tav tm="0">
                                          <p:val>
                                            <p:strVal val="#ppt_x"/>
                                          </p:val>
                                        </p:tav>
                                        <p:tav tm="100000">
                                          <p:val>
                                            <p:strVal val="#ppt_x"/>
                                          </p:val>
                                        </p:tav>
                                      </p:tavLst>
                                    </p:anim>
                                    <p:anim calcmode="lin" valueType="num">
                                      <p:cBhvr additive="base">
                                        <p:cTn id="6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fill="hold"/>
                                        <p:tgtEl>
                                          <p:spTgt spid="33"/>
                                        </p:tgtEl>
                                        <p:attrNameLst>
                                          <p:attrName>ppt_x</p:attrName>
                                        </p:attrNameLst>
                                      </p:cBhvr>
                                      <p:tavLst>
                                        <p:tav tm="0">
                                          <p:val>
                                            <p:strVal val="#ppt_x"/>
                                          </p:val>
                                        </p:tav>
                                        <p:tav tm="100000">
                                          <p:val>
                                            <p:strVal val="#ppt_x"/>
                                          </p:val>
                                        </p:tav>
                                      </p:tavLst>
                                    </p:anim>
                                    <p:anim calcmode="lin" valueType="num">
                                      <p:cBhvr additive="base">
                                        <p:cTn id="73"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fill="hold"/>
                                        <p:tgtEl>
                                          <p:spTgt spid="17"/>
                                        </p:tgtEl>
                                        <p:attrNameLst>
                                          <p:attrName>ppt_x</p:attrName>
                                        </p:attrNameLst>
                                      </p:cBhvr>
                                      <p:tavLst>
                                        <p:tav tm="0">
                                          <p:val>
                                            <p:strVal val="#ppt_x"/>
                                          </p:val>
                                        </p:tav>
                                        <p:tav tm="100000">
                                          <p:val>
                                            <p:strVal val="#ppt_x"/>
                                          </p:val>
                                        </p:tav>
                                      </p:tavLst>
                                    </p:anim>
                                    <p:anim calcmode="lin" valueType="num">
                                      <p:cBhvr additive="base">
                                        <p:cTn id="7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P spid="14" grpId="0"/>
      <p:bldP spid="15" grpId="0"/>
      <p:bldP spid="16" grpId="0"/>
      <p:bldP spid="17" grpId="0"/>
      <p:bldP spid="2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solidFill>
                  <a:schemeClr val="tx1"/>
                </a:solidFill>
                <a:latin typeface="Traditional Arabic" pitchFamily="2" charset="-78"/>
                <a:cs typeface="Traditional Arabic" pitchFamily="2" charset="-78"/>
              </a:rPr>
              <a:t>أحوال المفعول المُطلق</a:t>
            </a:r>
            <a:endParaRPr lang="ar-SA" sz="4400" b="1" dirty="0">
              <a:latin typeface="Traditional Arabic" pitchFamily="2" charset="-78"/>
              <a:cs typeface="Traditional Arabic" pitchFamily="2" charset="-78"/>
            </a:endParaRPr>
          </a:p>
        </p:txBody>
      </p:sp>
      <p:sp>
        <p:nvSpPr>
          <p:cNvPr id="4" name="شكل بيضاوي 3"/>
          <p:cNvSpPr/>
          <p:nvPr/>
        </p:nvSpPr>
        <p:spPr>
          <a:xfrm>
            <a:off x="5868144" y="1772816"/>
            <a:ext cx="2448272"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latin typeface="Traditional Arabic" pitchFamily="2" charset="-78"/>
                <a:cs typeface="Traditional Arabic" pitchFamily="2" charset="-78"/>
              </a:rPr>
              <a:t> مؤكِّدًا </a:t>
            </a:r>
            <a:endParaRPr lang="ar-SA" sz="3600" dirty="0">
              <a:latin typeface="Traditional Arabic" pitchFamily="2" charset="-78"/>
              <a:cs typeface="Traditional Arabic" pitchFamily="2" charset="-78"/>
            </a:endParaRPr>
          </a:p>
        </p:txBody>
      </p:sp>
      <p:sp>
        <p:nvSpPr>
          <p:cNvPr id="5" name="شكل بيضاوي 4"/>
          <p:cNvSpPr/>
          <p:nvPr/>
        </p:nvSpPr>
        <p:spPr>
          <a:xfrm>
            <a:off x="3275856" y="3429000"/>
            <a:ext cx="2448272"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latin typeface="Traditional Arabic" pitchFamily="2" charset="-78"/>
                <a:cs typeface="Traditional Arabic" pitchFamily="2" charset="-78"/>
              </a:rPr>
              <a:t>مبيّنًا للعدد</a:t>
            </a:r>
            <a:endParaRPr lang="ar-SA" sz="3600" dirty="0">
              <a:latin typeface="Traditional Arabic" pitchFamily="2" charset="-78"/>
              <a:cs typeface="Traditional Arabic" pitchFamily="2" charset="-78"/>
            </a:endParaRPr>
          </a:p>
        </p:txBody>
      </p:sp>
      <p:sp>
        <p:nvSpPr>
          <p:cNvPr id="6" name="شكل بيضاوي 5"/>
          <p:cNvSpPr/>
          <p:nvPr/>
        </p:nvSpPr>
        <p:spPr>
          <a:xfrm>
            <a:off x="827584" y="1700808"/>
            <a:ext cx="2448272"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latin typeface="Traditional Arabic" pitchFamily="2" charset="-78"/>
                <a:cs typeface="Traditional Arabic" pitchFamily="2" charset="-78"/>
              </a:rPr>
              <a:t>مبيّنًا للنوع</a:t>
            </a:r>
            <a:endParaRPr lang="ar-SA" sz="3600" dirty="0">
              <a:latin typeface="Traditional Arabic" pitchFamily="2" charset="-78"/>
              <a:cs typeface="Traditional Arabic" pitchFamily="2" charset="-78"/>
            </a:endParaRPr>
          </a:p>
        </p:txBody>
      </p:sp>
      <p:cxnSp>
        <p:nvCxnSpPr>
          <p:cNvPr id="8" name="رابط كسهم مستقيم 7"/>
          <p:cNvCxnSpPr/>
          <p:nvPr/>
        </p:nvCxnSpPr>
        <p:spPr>
          <a:xfrm>
            <a:off x="2123728" y="3212976"/>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4499992" y="4869160"/>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a:off x="7164288" y="3284984"/>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مربع نص 10"/>
          <p:cNvSpPr txBox="1"/>
          <p:nvPr/>
        </p:nvSpPr>
        <p:spPr>
          <a:xfrm>
            <a:off x="2843808" y="5661248"/>
            <a:ext cx="3384376" cy="646331"/>
          </a:xfrm>
          <a:prstGeom prst="rect">
            <a:avLst/>
          </a:prstGeom>
          <a:noFill/>
        </p:spPr>
        <p:txBody>
          <a:bodyPr wrap="square" rtlCol="1">
            <a:spAutoFit/>
          </a:bodyPr>
          <a:lstStyle/>
          <a:p>
            <a:r>
              <a:rPr lang="ar-SA" sz="3600" dirty="0" smtClean="0">
                <a:latin typeface="Traditional Arabic" pitchFamily="2" charset="-78"/>
                <a:cs typeface="Traditional Arabic" pitchFamily="2" charset="-78"/>
              </a:rPr>
              <a:t>(ضَربتُ ضَربة، وضربتين</a:t>
            </a:r>
            <a:r>
              <a:rPr lang="ar-SA" sz="3600" dirty="0" err="1" smtClean="0">
                <a:latin typeface="Traditional Arabic" pitchFamily="2" charset="-78"/>
                <a:cs typeface="Traditional Arabic" pitchFamily="2" charset="-78"/>
              </a:rPr>
              <a:t>)</a:t>
            </a:r>
            <a:endParaRPr lang="ar-SA" sz="3600" dirty="0">
              <a:latin typeface="Traditional Arabic" pitchFamily="2" charset="-78"/>
              <a:cs typeface="Traditional Arabic" pitchFamily="2" charset="-78"/>
            </a:endParaRPr>
          </a:p>
        </p:txBody>
      </p:sp>
      <p:sp>
        <p:nvSpPr>
          <p:cNvPr id="12" name="مربع نص 11"/>
          <p:cNvSpPr txBox="1"/>
          <p:nvPr/>
        </p:nvSpPr>
        <p:spPr>
          <a:xfrm>
            <a:off x="5724128" y="4077072"/>
            <a:ext cx="3024336" cy="1200329"/>
          </a:xfrm>
          <a:prstGeom prst="rect">
            <a:avLst/>
          </a:prstGeom>
          <a:noFill/>
        </p:spPr>
        <p:txBody>
          <a:bodyPr wrap="square" rtlCol="1">
            <a:spAutoFit/>
          </a:bodyPr>
          <a:lstStyle/>
          <a:p>
            <a:r>
              <a:rPr lang="ar-SA" sz="3600" dirty="0" smtClean="0">
                <a:latin typeface="Traditional Arabic" pitchFamily="2" charset="-78"/>
                <a:cs typeface="Traditional Arabic" pitchFamily="2" charset="-78"/>
              </a:rPr>
              <a:t>قال </a:t>
            </a:r>
            <a:r>
              <a:rPr lang="ar-SA" sz="3600" dirty="0" err="1" smtClean="0">
                <a:latin typeface="Traditional Arabic" pitchFamily="2" charset="-78"/>
                <a:cs typeface="Traditional Arabic" pitchFamily="2" charset="-78"/>
              </a:rPr>
              <a:t>تعالى: </a:t>
            </a:r>
            <a:r>
              <a:rPr lang="ar-SA" sz="3600" dirty="0" smtClean="0">
                <a:latin typeface="Traditional Arabic" pitchFamily="2" charset="-78"/>
                <a:cs typeface="Traditional Arabic" pitchFamily="2" charset="-78"/>
              </a:rPr>
              <a:t>(</a:t>
            </a:r>
            <a:r>
              <a:rPr lang="ar-SA" sz="3600" dirty="0">
                <a:latin typeface="Traditional Arabic" pitchFamily="2" charset="-78"/>
                <a:cs typeface="Traditional Arabic" pitchFamily="2" charset="-78"/>
              </a:rPr>
              <a:t> وَكَلَّمَ اللَّهُ مُوسَىٰ </a:t>
            </a:r>
            <a:r>
              <a:rPr lang="ar-SA" sz="3600" dirty="0" err="1" smtClean="0">
                <a:latin typeface="Traditional Arabic" pitchFamily="2" charset="-78"/>
                <a:cs typeface="Traditional Arabic" pitchFamily="2" charset="-78"/>
              </a:rPr>
              <a:t>تَكْلِيمًا )</a:t>
            </a:r>
            <a:endParaRPr lang="ar-SA" sz="3600" dirty="0">
              <a:latin typeface="Traditional Arabic" pitchFamily="2" charset="-78"/>
              <a:cs typeface="Traditional Arabic" pitchFamily="2" charset="-78"/>
            </a:endParaRPr>
          </a:p>
        </p:txBody>
      </p:sp>
      <p:sp>
        <p:nvSpPr>
          <p:cNvPr id="13" name="مربع نص 12"/>
          <p:cNvSpPr txBox="1"/>
          <p:nvPr/>
        </p:nvSpPr>
        <p:spPr>
          <a:xfrm>
            <a:off x="467544" y="4077072"/>
            <a:ext cx="3240360" cy="1200329"/>
          </a:xfrm>
          <a:prstGeom prst="rect">
            <a:avLst/>
          </a:prstGeom>
          <a:noFill/>
        </p:spPr>
        <p:txBody>
          <a:bodyPr wrap="square" rtlCol="1">
            <a:spAutoFit/>
          </a:bodyPr>
          <a:lstStyle/>
          <a:p>
            <a:pPr algn="ctr"/>
            <a:r>
              <a:rPr lang="ar-SA" sz="3600" dirty="0" smtClean="0">
                <a:latin typeface="Traditional Arabic" pitchFamily="2" charset="-78"/>
                <a:cs typeface="Traditional Arabic" pitchFamily="2" charset="-78"/>
              </a:rPr>
              <a:t>سِرتُ سير المجدِّ</a:t>
            </a:r>
          </a:p>
          <a:p>
            <a:r>
              <a:rPr lang="ar-SA" sz="3600" dirty="0" smtClean="0">
                <a:latin typeface="Traditional Arabic" pitchFamily="2" charset="-78"/>
                <a:cs typeface="Traditional Arabic" pitchFamily="2" charset="-78"/>
              </a:rPr>
              <a:t>قرأت القصّة قراءة سريعة</a:t>
            </a:r>
            <a:endParaRPr lang="ar-SA" sz="3600" dirty="0">
              <a:latin typeface="Traditional Arabic" pitchFamily="2" charset="-78"/>
              <a:cs typeface="Traditional Arabic" pitchFamily="2" charset="-7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562074"/>
          </a:xfrm>
        </p:spPr>
        <p:txBody>
          <a:bodyPr>
            <a:normAutofit fontScale="90000"/>
          </a:bodyPr>
          <a:lstStyle/>
          <a:p>
            <a:pPr algn="ctr"/>
            <a:r>
              <a:rPr lang="ar-SA" b="1" dirty="0" smtClean="0">
                <a:latin typeface="Traditional Arabic" pitchFamily="2" charset="-78"/>
                <a:cs typeface="Traditional Arabic" pitchFamily="2" charset="-78"/>
              </a:rPr>
              <a:t>يحذف </a:t>
            </a:r>
            <a:r>
              <a:rPr lang="ar-SA" b="1" dirty="0" smtClean="0">
                <a:latin typeface="Traditional Arabic" pitchFamily="2" charset="-78"/>
                <a:cs typeface="Traditional Arabic" pitchFamily="2" charset="-78"/>
              </a:rPr>
              <a:t>عامل المفعول </a:t>
            </a:r>
            <a:r>
              <a:rPr lang="ar-SA" b="1" dirty="0" smtClean="0">
                <a:latin typeface="Traditional Arabic" pitchFamily="2" charset="-78"/>
                <a:cs typeface="Traditional Arabic" pitchFamily="2" charset="-78"/>
              </a:rPr>
              <a:t>المطلق إذا دلَّ عليه دليل:</a:t>
            </a:r>
            <a:endParaRPr lang="ar-SA" b="1" dirty="0">
              <a:latin typeface="Traditional Arabic" pitchFamily="2" charset="-78"/>
              <a:cs typeface="Traditional Arabic" pitchFamily="2" charset="-78"/>
            </a:endParaRPr>
          </a:p>
        </p:txBody>
      </p:sp>
      <p:sp>
        <p:nvSpPr>
          <p:cNvPr id="48" name="مستطيل 47"/>
          <p:cNvSpPr/>
          <p:nvPr/>
        </p:nvSpPr>
        <p:spPr>
          <a:xfrm>
            <a:off x="3571868" y="2857496"/>
            <a:ext cx="3960440" cy="857256"/>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lvl="0"/>
            <a:r>
              <a:rPr lang="ar-SA" sz="2800" u="sng" dirty="0" smtClean="0">
                <a:effectLst>
                  <a:outerShdw blurRad="38100" dist="38100" dir="2700000" algn="tl">
                    <a:srgbClr val="000000">
                      <a:alpha val="43137"/>
                    </a:srgbClr>
                  </a:outerShdw>
                </a:effectLst>
                <a:latin typeface="Traditional Arabic" pitchFamily="2" charset="-78"/>
                <a:cs typeface="Traditional Arabic" pitchFamily="2" charset="-78"/>
              </a:rPr>
              <a:t>صبرًا </a:t>
            </a:r>
            <a:r>
              <a:rPr lang="ar-SA" sz="2800" dirty="0" smtClean="0">
                <a:latin typeface="Traditional Arabic" pitchFamily="2" charset="-78"/>
                <a:cs typeface="Traditional Arabic" pitchFamily="2" charset="-78"/>
              </a:rPr>
              <a:t>على المصيبة يا أخي</a:t>
            </a:r>
            <a:endParaRPr lang="ar-SA" sz="2800" dirty="0">
              <a:latin typeface="Traditional Arabic" pitchFamily="2" charset="-78"/>
              <a:cs typeface="Traditional Arabic" pitchFamily="2" charset="-78"/>
            </a:endParaRPr>
          </a:p>
        </p:txBody>
      </p:sp>
      <p:sp>
        <p:nvSpPr>
          <p:cNvPr id="53" name="مستطيل 52"/>
          <p:cNvSpPr/>
          <p:nvPr/>
        </p:nvSpPr>
        <p:spPr>
          <a:xfrm>
            <a:off x="428596" y="5286388"/>
            <a:ext cx="3960440" cy="864096"/>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lvl="0"/>
            <a:r>
              <a:rPr lang="ar-SA" sz="2800" u="sng" dirty="0" smtClean="0">
                <a:effectLst>
                  <a:outerShdw blurRad="38100" dist="38100" dir="2700000" algn="tl">
                    <a:srgbClr val="000000">
                      <a:alpha val="43137"/>
                    </a:srgbClr>
                  </a:outerShdw>
                </a:effectLst>
                <a:latin typeface="Traditional Arabic" pitchFamily="2" charset="-78"/>
                <a:cs typeface="Traditional Arabic" pitchFamily="2" charset="-78"/>
              </a:rPr>
              <a:t>سبحان</a:t>
            </a:r>
            <a:r>
              <a:rPr lang="ar-SA" sz="2800" dirty="0" smtClean="0">
                <a:latin typeface="Traditional Arabic" pitchFamily="2" charset="-78"/>
                <a:cs typeface="Traditional Arabic" pitchFamily="2" charset="-78"/>
              </a:rPr>
              <a:t> الله، </a:t>
            </a:r>
            <a:r>
              <a:rPr lang="ar-SA" sz="2800" u="sng" dirty="0" smtClean="0">
                <a:effectLst>
                  <a:outerShdw blurRad="38100" dist="38100" dir="2700000" algn="tl">
                    <a:srgbClr val="000000">
                      <a:alpha val="43137"/>
                    </a:srgbClr>
                  </a:outerShdw>
                </a:effectLst>
                <a:latin typeface="Traditional Arabic" pitchFamily="2" charset="-78"/>
                <a:cs typeface="Traditional Arabic" pitchFamily="2" charset="-78"/>
              </a:rPr>
              <a:t>لبيك</a:t>
            </a:r>
            <a:r>
              <a:rPr lang="ar-SA" sz="2800" dirty="0" smtClean="0">
                <a:effectLst>
                  <a:outerShdw blurRad="38100" dist="38100" dir="2700000" algn="tl">
                    <a:srgbClr val="000000">
                      <a:alpha val="43137"/>
                    </a:srgbClr>
                  </a:outerShdw>
                </a:effectLst>
                <a:latin typeface="Traditional Arabic" pitchFamily="2" charset="-78"/>
                <a:cs typeface="Traditional Arabic" pitchFamily="2" charset="-78"/>
              </a:rPr>
              <a:t> </a:t>
            </a:r>
            <a:r>
              <a:rPr lang="ar-SA" sz="2800" u="sng" dirty="0" err="1" smtClean="0">
                <a:effectLst>
                  <a:outerShdw blurRad="38100" dist="38100" dir="2700000" algn="tl">
                    <a:srgbClr val="000000">
                      <a:alpha val="43137"/>
                    </a:srgbClr>
                  </a:outerShdw>
                </a:effectLst>
                <a:latin typeface="Traditional Arabic" pitchFamily="2" charset="-78"/>
                <a:cs typeface="Traditional Arabic" pitchFamily="2" charset="-78"/>
              </a:rPr>
              <a:t>وحنانيك</a:t>
            </a:r>
            <a:r>
              <a:rPr lang="ar-SA" sz="2800" dirty="0" smtClean="0">
                <a:latin typeface="Traditional Arabic" pitchFamily="2" charset="-78"/>
                <a:cs typeface="Traditional Arabic" pitchFamily="2" charset="-78"/>
              </a:rPr>
              <a:t> </a:t>
            </a:r>
            <a:r>
              <a:rPr lang="ar-SA" sz="2800" u="sng" dirty="0" smtClean="0">
                <a:effectLst>
                  <a:outerShdw blurRad="38100" dist="38100" dir="2700000" algn="tl">
                    <a:srgbClr val="000000">
                      <a:alpha val="43137"/>
                    </a:srgbClr>
                  </a:outerShdw>
                </a:effectLst>
                <a:latin typeface="Traditional Arabic" pitchFamily="2" charset="-78"/>
                <a:cs typeface="Traditional Arabic" pitchFamily="2" charset="-78"/>
              </a:rPr>
              <a:t>وسعديك</a:t>
            </a:r>
            <a:endParaRPr lang="ar-SA" sz="2800" u="sng" dirty="0">
              <a:effectLst>
                <a:outerShdw blurRad="38100" dist="38100" dir="2700000" algn="tl">
                  <a:srgbClr val="000000">
                    <a:alpha val="43137"/>
                  </a:srgbClr>
                </a:outerShdw>
              </a:effectLst>
              <a:latin typeface="Traditional Arabic" pitchFamily="2" charset="-78"/>
              <a:cs typeface="Traditional Arabic" pitchFamily="2" charset="-78"/>
            </a:endParaRPr>
          </a:p>
        </p:txBody>
      </p:sp>
      <p:sp>
        <p:nvSpPr>
          <p:cNvPr id="55" name="مستطيل 54"/>
          <p:cNvSpPr/>
          <p:nvPr/>
        </p:nvSpPr>
        <p:spPr>
          <a:xfrm>
            <a:off x="1714480" y="4000504"/>
            <a:ext cx="3960440" cy="857256"/>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lvl="0"/>
            <a:r>
              <a:rPr lang="ar-SA" sz="2800" u="sng" dirty="0" smtClean="0">
                <a:latin typeface="Traditional Arabic" pitchFamily="2" charset="-78"/>
                <a:cs typeface="Traditional Arabic" pitchFamily="2" charset="-78"/>
              </a:rPr>
              <a:t>حمدً</a:t>
            </a:r>
            <a:r>
              <a:rPr lang="ar-SA" sz="2800" dirty="0" smtClean="0">
                <a:latin typeface="Traditional Arabic" pitchFamily="2" charset="-78"/>
                <a:cs typeface="Traditional Arabic" pitchFamily="2" charset="-78"/>
              </a:rPr>
              <a:t>ا </a:t>
            </a:r>
            <a:r>
              <a:rPr lang="ar-SA" sz="2800" u="sng" dirty="0" err="1" smtClean="0">
                <a:latin typeface="Traditional Arabic" pitchFamily="2" charset="-78"/>
                <a:cs typeface="Traditional Arabic" pitchFamily="2" charset="-78"/>
              </a:rPr>
              <a:t>وشكرًا</a:t>
            </a:r>
            <a:r>
              <a:rPr lang="ar-SA" sz="2800" dirty="0" err="1" smtClean="0">
                <a:latin typeface="Traditional Arabic" pitchFamily="2" charset="-78"/>
                <a:cs typeface="Traditional Arabic" pitchFamily="2" charset="-78"/>
              </a:rPr>
              <a:t> </a:t>
            </a:r>
            <a:r>
              <a:rPr lang="ar-SA" sz="2800" dirty="0" smtClean="0">
                <a:latin typeface="Traditional Arabic" pitchFamily="2" charset="-78"/>
                <a:cs typeface="Traditional Arabic" pitchFamily="2" charset="-78"/>
              </a:rPr>
              <a:t>/ </a:t>
            </a:r>
            <a:r>
              <a:rPr lang="ar-SA" sz="2800" u="sng" dirty="0" smtClean="0">
                <a:latin typeface="Traditional Arabic" pitchFamily="2" charset="-78"/>
                <a:cs typeface="Traditional Arabic" pitchFamily="2" charset="-78"/>
              </a:rPr>
              <a:t>سمعًا</a:t>
            </a:r>
            <a:r>
              <a:rPr lang="ar-SA" sz="2800" dirty="0" smtClean="0">
                <a:latin typeface="Traditional Arabic" pitchFamily="2" charset="-78"/>
                <a:cs typeface="Traditional Arabic" pitchFamily="2" charset="-78"/>
              </a:rPr>
              <a:t> </a:t>
            </a:r>
            <a:r>
              <a:rPr lang="ar-SA" sz="2800" u="sng" dirty="0" smtClean="0">
                <a:latin typeface="Traditional Arabic" pitchFamily="2" charset="-78"/>
                <a:cs typeface="Traditional Arabic" pitchFamily="2" charset="-78"/>
              </a:rPr>
              <a:t>وطاعة</a:t>
            </a:r>
            <a:r>
              <a:rPr lang="ar-SA" sz="2800" dirty="0" smtClean="0">
                <a:latin typeface="Traditional Arabic" pitchFamily="2" charset="-78"/>
                <a:cs typeface="Traditional Arabic" pitchFamily="2" charset="-78"/>
              </a:rPr>
              <a:t>/ </a:t>
            </a:r>
            <a:r>
              <a:rPr lang="ar-SA" sz="2800" u="sng" dirty="0" smtClean="0">
                <a:latin typeface="Traditional Arabic" pitchFamily="2" charset="-78"/>
                <a:cs typeface="Traditional Arabic" pitchFamily="2" charset="-78"/>
              </a:rPr>
              <a:t>عجبًا</a:t>
            </a:r>
            <a:endParaRPr lang="ar-SA" sz="2800" u="sng" dirty="0">
              <a:latin typeface="Traditional Arabic" pitchFamily="2" charset="-78"/>
              <a:cs typeface="Traditional Arabic" pitchFamily="2" charset="-78"/>
            </a:endParaRPr>
          </a:p>
        </p:txBody>
      </p:sp>
      <p:sp>
        <p:nvSpPr>
          <p:cNvPr id="21" name="مستطيل 20"/>
          <p:cNvSpPr/>
          <p:nvPr/>
        </p:nvSpPr>
        <p:spPr>
          <a:xfrm>
            <a:off x="4326336" y="1643050"/>
            <a:ext cx="3960440" cy="857256"/>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lvl="0"/>
            <a:r>
              <a:rPr lang="ar-SA" sz="2800" u="sng" dirty="0" smtClean="0">
                <a:effectLst>
                  <a:outerShdw blurRad="38100" dist="38100" dir="2700000" algn="tl">
                    <a:srgbClr val="000000">
                      <a:alpha val="43137"/>
                    </a:srgbClr>
                  </a:outerShdw>
                </a:effectLst>
                <a:latin typeface="Traditional Arabic" pitchFamily="2" charset="-78"/>
                <a:cs typeface="Traditional Arabic" pitchFamily="2" charset="-78"/>
              </a:rPr>
              <a:t>حجًّا</a:t>
            </a:r>
            <a:r>
              <a:rPr lang="ar-SA" sz="2800" dirty="0" smtClean="0">
                <a:latin typeface="Traditional Arabic" pitchFamily="2" charset="-78"/>
                <a:cs typeface="Traditional Arabic" pitchFamily="2" charset="-78"/>
              </a:rPr>
              <a:t> مبرورًا </a:t>
            </a:r>
            <a:r>
              <a:rPr lang="ar-SA" sz="2800" u="sng" dirty="0" smtClean="0">
                <a:effectLst>
                  <a:outerShdw blurRad="38100" dist="38100" dir="2700000" algn="tl">
                    <a:srgbClr val="000000">
                      <a:alpha val="43137"/>
                    </a:srgbClr>
                  </a:outerShdw>
                </a:effectLst>
                <a:latin typeface="Traditional Arabic" pitchFamily="2" charset="-78"/>
                <a:cs typeface="Traditional Arabic" pitchFamily="2" charset="-78"/>
              </a:rPr>
              <a:t>وسعيًا</a:t>
            </a:r>
            <a:r>
              <a:rPr lang="ar-SA" sz="2800" dirty="0" smtClean="0">
                <a:latin typeface="Traditional Arabic" pitchFamily="2" charset="-78"/>
                <a:cs typeface="Traditional Arabic" pitchFamily="2" charset="-78"/>
              </a:rPr>
              <a:t> مشكورًا</a:t>
            </a:r>
            <a:endParaRPr lang="ar-SA" sz="2800" dirty="0">
              <a:latin typeface="Traditional Arabic" pitchFamily="2" charset="-78"/>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dissolv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dissolve">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dissolve">
                                      <p:cBhvr>
                                        <p:cTn id="2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3" grpId="0" animBg="1"/>
      <p:bldP spid="55" grpId="0" animBg="1"/>
      <p:bldP spid="2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229600" cy="1143000"/>
          </a:xfrm>
        </p:spPr>
        <p:txBody>
          <a:bodyPr>
            <a:noAutofit/>
          </a:bodyPr>
          <a:lstStyle/>
          <a:p>
            <a:r>
              <a:rPr lang="ar-SA" sz="8000" dirty="0" smtClean="0">
                <a:latin typeface="Traditional Arabic" pitchFamily="18" charset="-78"/>
                <a:cs typeface="Traditional Arabic" pitchFamily="18" charset="-78"/>
              </a:rPr>
              <a:t>المفعول له (لأجله)</a:t>
            </a:r>
            <a:endParaRPr lang="en-US" sz="80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525963"/>
          </a:xfrm>
        </p:spPr>
        <p:txBody>
          <a:bodyPr>
            <a:normAutofit/>
          </a:bodyPr>
          <a:lstStyle/>
          <a:p>
            <a:pPr algn="r" rtl="1"/>
            <a:r>
              <a:rPr lang="ar-SA" sz="4000" dirty="0" smtClean="0">
                <a:solidFill>
                  <a:srgbClr val="002060"/>
                </a:solidFill>
                <a:latin typeface="Traditional Arabic" pitchFamily="18" charset="-78"/>
                <a:cs typeface="Traditional Arabic" pitchFamily="18" charset="-78"/>
              </a:rPr>
              <a:t>أصلي شكرًا لله، وأصوم امتثالًا لأمره.</a:t>
            </a:r>
            <a:endParaRPr lang="en-GB" sz="4000" dirty="0" smtClean="0">
              <a:solidFill>
                <a:srgbClr val="002060"/>
              </a:solidFill>
              <a:latin typeface="Traditional Arabic" pitchFamily="18" charset="-78"/>
              <a:cs typeface="Traditional Arabic" pitchFamily="18" charset="-78"/>
            </a:endParaRPr>
          </a:p>
          <a:p>
            <a:pPr algn="r" rtl="1">
              <a:buNone/>
            </a:pPr>
            <a:endParaRPr lang="ar-SA" sz="4000" dirty="0" smtClean="0">
              <a:solidFill>
                <a:srgbClr val="002060"/>
              </a:solidFill>
              <a:latin typeface="Traditional Arabic" pitchFamily="18" charset="-78"/>
              <a:cs typeface="Traditional Arabic" pitchFamily="18" charset="-78"/>
            </a:endParaRPr>
          </a:p>
          <a:p>
            <a:pPr algn="r" rtl="1"/>
            <a:r>
              <a:rPr lang="ar-SA" sz="4000" dirty="0" smtClean="0">
                <a:solidFill>
                  <a:srgbClr val="002060"/>
                </a:solidFill>
                <a:latin typeface="Traditional Arabic" pitchFamily="18" charset="-78"/>
                <a:cs typeface="Traditional Arabic" pitchFamily="18" charset="-78"/>
              </a:rPr>
              <a:t>أقرأ كثيرًا رغبة في العلم، وحبًّا للمعرفة.</a:t>
            </a:r>
            <a:endParaRPr lang="en-GB" sz="4000" dirty="0" smtClean="0">
              <a:solidFill>
                <a:srgbClr val="002060"/>
              </a:solidFill>
              <a:latin typeface="Traditional Arabic" pitchFamily="18" charset="-78"/>
              <a:cs typeface="Traditional Arabic" pitchFamily="18" charset="-78"/>
            </a:endParaRPr>
          </a:p>
          <a:p>
            <a:pPr algn="r" rtl="1">
              <a:buNone/>
            </a:pPr>
            <a:endParaRPr lang="ar-SA" sz="4000" dirty="0" smtClean="0">
              <a:solidFill>
                <a:srgbClr val="002060"/>
              </a:solidFill>
              <a:latin typeface="Traditional Arabic" pitchFamily="18" charset="-78"/>
              <a:cs typeface="Traditional Arabic" pitchFamily="18" charset="-78"/>
            </a:endParaRPr>
          </a:p>
          <a:p>
            <a:pPr algn="r" rtl="1"/>
            <a:r>
              <a:rPr lang="ar-SA" sz="4000" dirty="0" smtClean="0">
                <a:solidFill>
                  <a:srgbClr val="002060"/>
                </a:solidFill>
                <a:latin typeface="Traditional Arabic" pitchFamily="18" charset="-78"/>
                <a:cs typeface="Traditional Arabic" pitchFamily="18" charset="-78"/>
              </a:rPr>
              <a:t>قال تعالى: (</a:t>
            </a:r>
            <a:r>
              <a:rPr lang="ar-SA" sz="4000" b="1" dirty="0" smtClean="0">
                <a:solidFill>
                  <a:srgbClr val="002060"/>
                </a:solidFill>
                <a:latin typeface="Traditional Arabic" pitchFamily="18" charset="-78"/>
                <a:cs typeface="Traditional Arabic" pitchFamily="18" charset="-78"/>
              </a:rPr>
              <a:t>تَتَجَافَىٰ جُنُوبُهُمْ عَنِ الْمَضَاجِعِ يَدْعُونَ رَبَّهُمْ خَوْفًا وَطَمَعًا</a:t>
            </a:r>
            <a:r>
              <a:rPr lang="ar-SA" sz="4000" dirty="0" smtClean="0">
                <a:solidFill>
                  <a:srgbClr val="002060"/>
                </a:solidFill>
                <a:latin typeface="Traditional Arabic" pitchFamily="18" charset="-78"/>
                <a:cs typeface="Traditional Arabic" pitchFamily="18" charset="-78"/>
              </a:rPr>
              <a: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1"/>
            <a:ext cx="8229600" cy="990599"/>
          </a:xfrm>
        </p:spPr>
        <p:txBody>
          <a:bodyPr>
            <a:noAutofit/>
          </a:bodyPr>
          <a:lstStyle/>
          <a:p>
            <a:pPr algn="r" rtl="1"/>
            <a:r>
              <a:rPr lang="ar-SA" sz="4000" b="1" dirty="0" smtClean="0">
                <a:latin typeface="Traditional Arabic" pitchFamily="18" charset="-78"/>
                <a:cs typeface="Traditional Arabic" pitchFamily="18" charset="-78"/>
              </a:rPr>
              <a:t>المصدر المنصوب الدّال على سبب الفعل قبله. ويسمى </a:t>
            </a:r>
            <a:r>
              <a:rPr lang="ar-SA" sz="4000" b="1" dirty="0" smtClean="0">
                <a:solidFill>
                  <a:srgbClr val="FF0000"/>
                </a:solidFill>
                <a:latin typeface="Traditional Arabic" pitchFamily="18" charset="-78"/>
                <a:cs typeface="Traditional Arabic" pitchFamily="18" charset="-78"/>
              </a:rPr>
              <a:t>(المفعول لأجله، والمفعول من أجله).</a:t>
            </a:r>
          </a:p>
          <a:p>
            <a:pPr algn="r" rtl="1">
              <a:buNone/>
            </a:pPr>
            <a:endParaRPr lang="en-US" sz="4000" b="1" dirty="0">
              <a:latin typeface="Traditional Arabic" pitchFamily="18" charset="-78"/>
              <a:cs typeface="Traditional Arabic" pitchFamily="18" charset="-78"/>
            </a:endParaRPr>
          </a:p>
        </p:txBody>
      </p:sp>
      <p:sp>
        <p:nvSpPr>
          <p:cNvPr id="4" name="Content Placeholder 2"/>
          <p:cNvSpPr txBox="1">
            <a:spLocks/>
          </p:cNvSpPr>
          <p:nvPr/>
        </p:nvSpPr>
        <p:spPr>
          <a:xfrm>
            <a:off x="609600" y="3048001"/>
            <a:ext cx="8229600" cy="990599"/>
          </a:xfrm>
          <a:prstGeom prst="rect">
            <a:avLst/>
          </a:prstGeom>
        </p:spPr>
        <p:txBody>
          <a:bodyPr vert="horz" lIns="91440" tIns="45720" rIns="91440" bIns="45720" rtlCol="0">
            <a:norm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4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علامته: أن يصلح جوابًا عن ”لماذا“؟</a:t>
            </a:r>
            <a:r>
              <a:rPr kumimoji="0" lang="ar-SA" sz="4000" b="1" i="0" u="none" strike="noStrike" kern="1200" cap="none" spc="0" normalizeH="0" noProof="0" dirty="0" smtClean="0">
                <a:ln>
                  <a:noFill/>
                </a:ln>
                <a:solidFill>
                  <a:schemeClr val="tx1"/>
                </a:solidFill>
                <a:effectLst/>
                <a:uLnTx/>
                <a:uFillTx/>
                <a:latin typeface="Traditional Arabic" pitchFamily="18" charset="-78"/>
                <a:cs typeface="Traditional Arabic" pitchFamily="18" charset="-78"/>
              </a:rPr>
              <a:t> </a:t>
            </a:r>
            <a:endParaRPr kumimoji="0" lang="ar-SA" sz="4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ounded Rectangle 4"/>
          <p:cNvSpPr/>
          <p:nvPr/>
        </p:nvSpPr>
        <p:spPr>
          <a:xfrm>
            <a:off x="2971800" y="4114800"/>
            <a:ext cx="4876800" cy="8382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SA" sz="4000" dirty="0" smtClean="0">
                <a:solidFill>
                  <a:srgbClr val="FF0000"/>
                </a:solidFill>
                <a:latin typeface="Traditional Arabic" pitchFamily="18" charset="-78"/>
                <a:cs typeface="Traditional Arabic" pitchFamily="18" charset="-78"/>
              </a:rPr>
              <a:t>لماذا تصلي؟ </a:t>
            </a:r>
            <a:r>
              <a:rPr lang="ar-SA" sz="4000" dirty="0" smtClean="0">
                <a:latin typeface="Traditional Arabic" pitchFamily="18" charset="-78"/>
                <a:cs typeface="Traditional Arabic" pitchFamily="18" charset="-78"/>
              </a:rPr>
              <a:t>أصلي شكرًا لله </a:t>
            </a:r>
            <a:endParaRPr lang="en-US" sz="40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68575"/>
            <a:ext cx="7772400" cy="1470025"/>
          </a:xfrm>
        </p:spPr>
        <p:txBody>
          <a:bodyPr>
            <a:noAutofit/>
          </a:bodyPr>
          <a:lstStyle/>
          <a:p>
            <a:r>
              <a:rPr lang="ar-SA" sz="9600" dirty="0" smtClean="0">
                <a:latin typeface="Traditional Arabic" pitchFamily="18" charset="-78"/>
                <a:cs typeface="Traditional Arabic" pitchFamily="18" charset="-78"/>
              </a:rPr>
              <a:t>المفعول </a:t>
            </a:r>
            <a:r>
              <a:rPr lang="ar-SA" sz="9600" dirty="0" smtClean="0">
                <a:latin typeface="Traditional Arabic" pitchFamily="18" charset="-78"/>
                <a:cs typeface="Traditional Arabic" pitchFamily="18" charset="-78"/>
              </a:rPr>
              <a:t>فيه (الظرف)</a:t>
            </a:r>
            <a:endParaRPr lang="en-US" sz="96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smtClean="0">
                <a:latin typeface="Traditional Arabic" pitchFamily="18" charset="-78"/>
                <a:cs typeface="Traditional Arabic" pitchFamily="18" charset="-78"/>
              </a:rPr>
              <a:t> </a:t>
            </a:r>
            <a:r>
              <a:rPr lang="ar-SA" b="1" dirty="0" smtClean="0">
                <a:solidFill>
                  <a:schemeClr val="tx2">
                    <a:lumMod val="50000"/>
                  </a:schemeClr>
                </a:solidFill>
                <a:latin typeface="Traditional Arabic" pitchFamily="18" charset="-78"/>
                <a:cs typeface="Traditional Arabic" pitchFamily="18" charset="-78"/>
              </a:rPr>
              <a:t>المفعول فيه </a:t>
            </a:r>
            <a:r>
              <a:rPr lang="ar-SA" b="1" dirty="0" smtClean="0">
                <a:solidFill>
                  <a:schemeClr val="accent2">
                    <a:lumMod val="75000"/>
                  </a:schemeClr>
                </a:solidFill>
                <a:latin typeface="Traditional Arabic" pitchFamily="18" charset="-78"/>
                <a:cs typeface="Traditional Arabic" pitchFamily="18" charset="-78"/>
              </a:rPr>
              <a:t>(الظرف)</a:t>
            </a:r>
            <a:endParaRPr lang="en-US" b="1" dirty="0">
              <a:solidFill>
                <a:schemeClr val="accent2">
                  <a:lumMod val="75000"/>
                </a:schemeClr>
              </a:solidFill>
              <a:latin typeface="Traditional Arabic" pitchFamily="18" charset="-78"/>
              <a:cs typeface="Traditional Arabic" pitchFamily="18" charset="-78"/>
            </a:endParaRPr>
          </a:p>
        </p:txBody>
      </p:sp>
      <p:sp>
        <p:nvSpPr>
          <p:cNvPr id="3" name="Content Placeholder 2"/>
          <p:cNvSpPr>
            <a:spLocks noGrp="1"/>
          </p:cNvSpPr>
          <p:nvPr>
            <p:ph idx="1"/>
          </p:nvPr>
        </p:nvSpPr>
        <p:spPr>
          <a:xfrm>
            <a:off x="457200" y="1600201"/>
            <a:ext cx="8229600" cy="1371599"/>
          </a:xfrm>
        </p:spPr>
        <p:txBody>
          <a:bodyPr>
            <a:normAutofit/>
          </a:bodyPr>
          <a:lstStyle/>
          <a:p>
            <a:pPr algn="r" rtl="1"/>
            <a:r>
              <a:rPr lang="ar-SA" sz="4000" dirty="0" smtClean="0">
                <a:latin typeface="Traditional Arabic" pitchFamily="18" charset="-78"/>
                <a:cs typeface="Traditional Arabic" pitchFamily="18" charset="-78"/>
              </a:rPr>
              <a:t>اسم يدلّ على زمان وقوع الفعل أو مكانه، ويتضمّن دائمًا معنى ”في“.</a:t>
            </a:r>
            <a:endParaRPr lang="en-US" sz="4000" dirty="0">
              <a:latin typeface="Traditional Arabic" pitchFamily="18" charset="-78"/>
              <a:cs typeface="Traditional Arabic" pitchFamily="18" charset="-78"/>
            </a:endParaRPr>
          </a:p>
        </p:txBody>
      </p:sp>
      <p:sp>
        <p:nvSpPr>
          <p:cNvPr id="4" name="Oval 3"/>
          <p:cNvSpPr/>
          <p:nvPr/>
        </p:nvSpPr>
        <p:spPr>
          <a:xfrm>
            <a:off x="4876800" y="3962400"/>
            <a:ext cx="3657600" cy="19050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sz="4000" dirty="0" smtClean="0">
                <a:latin typeface="Traditional Arabic" pitchFamily="18" charset="-78"/>
                <a:cs typeface="Traditional Arabic" pitchFamily="18" charset="-78"/>
              </a:rPr>
              <a:t>ظرف زمان</a:t>
            </a:r>
            <a:endParaRPr lang="en-US" sz="4000" dirty="0">
              <a:latin typeface="Traditional Arabic" pitchFamily="18" charset="-78"/>
              <a:cs typeface="Traditional Arabic" pitchFamily="18" charset="-78"/>
            </a:endParaRPr>
          </a:p>
        </p:txBody>
      </p:sp>
      <p:sp>
        <p:nvSpPr>
          <p:cNvPr id="5" name="Oval 4"/>
          <p:cNvSpPr/>
          <p:nvPr/>
        </p:nvSpPr>
        <p:spPr>
          <a:xfrm>
            <a:off x="685800" y="3962400"/>
            <a:ext cx="3657600" cy="19050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SA" sz="4000" dirty="0" smtClean="0">
                <a:latin typeface="Traditional Arabic" pitchFamily="18" charset="-78"/>
                <a:cs typeface="Traditional Arabic" pitchFamily="18" charset="-78"/>
              </a:rPr>
              <a:t>ظرف مكان</a:t>
            </a:r>
            <a:endParaRPr lang="en-US" sz="4000" dirty="0">
              <a:latin typeface="Traditional Arabic" pitchFamily="18" charset="-78"/>
              <a:cs typeface="Traditional Arabic" pitchFamily="18" charset="-78"/>
            </a:endParaRPr>
          </a:p>
        </p:txBody>
      </p:sp>
      <p:sp>
        <p:nvSpPr>
          <p:cNvPr id="6" name="TextBox 5"/>
          <p:cNvSpPr txBox="1"/>
          <p:nvPr/>
        </p:nvSpPr>
        <p:spPr>
          <a:xfrm>
            <a:off x="609600" y="2971800"/>
            <a:ext cx="8153400" cy="707886"/>
          </a:xfrm>
          <a:prstGeom prst="rect">
            <a:avLst/>
          </a:prstGeom>
          <a:noFill/>
        </p:spPr>
        <p:txBody>
          <a:bodyPr wrap="square" rtlCol="0">
            <a:spAutoFit/>
          </a:bodyPr>
          <a:lstStyle/>
          <a:p>
            <a:pPr algn="r" rtl="1">
              <a:buFont typeface="Arial" pitchFamily="34" charset="0"/>
              <a:buChar char="•"/>
            </a:pPr>
            <a:r>
              <a:rPr lang="ar-SA" sz="4000" b="1" dirty="0" smtClean="0">
                <a:solidFill>
                  <a:srgbClr val="C00000"/>
                </a:solidFill>
                <a:latin typeface="Traditional Arabic" pitchFamily="18" charset="-78"/>
                <a:cs typeface="Traditional Arabic" pitchFamily="18" charset="-78"/>
              </a:rPr>
              <a:t> ينقسم الظّرف: </a:t>
            </a:r>
            <a:endParaRPr lang="en-US" sz="4000" b="1" dirty="0">
              <a:solidFill>
                <a:srgbClr val="C00000"/>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2000"/>
                                        <p:tgtEl>
                                          <p:spTgt spid="4">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20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bg/>
                                          </p:spTgt>
                                        </p:tgtEl>
                                        <p:attrNameLst>
                                          <p:attrName>style.visibility</p:attrName>
                                        </p:attrNameLst>
                                      </p:cBhvr>
                                      <p:to>
                                        <p:strVal val="visible"/>
                                      </p:to>
                                    </p:set>
                                    <p:animEffect transition="in" filter="fade">
                                      <p:cBhvr>
                                        <p:cTn id="20" dur="2000"/>
                                        <p:tgtEl>
                                          <p:spTgt spid="5">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5" grpId="0" build="allAtOnce" animBg="1"/>
      <p:bldP spid="6" grpId="0" build="allAtOnce"/>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ظرف الزّمان</a:t>
            </a:r>
            <a:endParaRPr lang="en-US" dirty="0"/>
          </a:p>
        </p:txBody>
      </p:sp>
      <p:sp>
        <p:nvSpPr>
          <p:cNvPr id="3" name="Content Placeholder 2"/>
          <p:cNvSpPr>
            <a:spLocks noGrp="1"/>
          </p:cNvSpPr>
          <p:nvPr>
            <p:ph idx="1"/>
          </p:nvPr>
        </p:nvSpPr>
        <p:spPr>
          <a:xfrm>
            <a:off x="2286000" y="1600200"/>
            <a:ext cx="6400800" cy="4525963"/>
          </a:xfrm>
        </p:spPr>
        <p:txBody>
          <a:bodyPr/>
          <a:lstStyle/>
          <a:p>
            <a:pPr marL="514350" indent="-514350" algn="r" rtl="1">
              <a:buNone/>
            </a:pPr>
            <a:r>
              <a:rPr lang="ar-SA" dirty="0" smtClean="0">
                <a:latin typeface="Traditional Arabic" pitchFamily="18" charset="-78"/>
                <a:cs typeface="Traditional Arabic" pitchFamily="18" charset="-78"/>
              </a:rPr>
              <a:t>1) ظرف زمان مبهم:</a:t>
            </a:r>
          </a:p>
          <a:p>
            <a:pPr marL="514350" indent="-514350" algn="r" rtl="1">
              <a:buFont typeface="Courier New" pitchFamily="49" charset="0"/>
              <a:buChar char="o"/>
            </a:pPr>
            <a:r>
              <a:rPr lang="ar-SA" dirty="0" smtClean="0">
                <a:latin typeface="Traditional Arabic" pitchFamily="18" charset="-78"/>
                <a:cs typeface="Traditional Arabic" pitchFamily="18" charset="-78"/>
              </a:rPr>
              <a:t>أذهب إلى عملي </a:t>
            </a:r>
            <a:r>
              <a:rPr lang="ar-SA" dirty="0" smtClean="0">
                <a:solidFill>
                  <a:srgbClr val="FF0000"/>
                </a:solidFill>
                <a:latin typeface="Traditional Arabic" pitchFamily="18" charset="-78"/>
                <a:cs typeface="Traditional Arabic" pitchFamily="18" charset="-78"/>
              </a:rPr>
              <a:t>صباحًا</a:t>
            </a:r>
            <a:r>
              <a:rPr lang="ar-SA" dirty="0" smtClean="0">
                <a:latin typeface="Traditional Arabic" pitchFamily="18" charset="-78"/>
                <a:cs typeface="Traditional Arabic" pitchFamily="18" charset="-78"/>
              </a:rPr>
              <a:t>، وأعود منه </a:t>
            </a:r>
            <a:r>
              <a:rPr lang="ar-SA" dirty="0" smtClean="0">
                <a:solidFill>
                  <a:srgbClr val="FF0000"/>
                </a:solidFill>
                <a:latin typeface="Traditional Arabic" pitchFamily="18" charset="-78"/>
                <a:cs typeface="Traditional Arabic" pitchFamily="18" charset="-78"/>
              </a:rPr>
              <a:t>ظهرًا.</a:t>
            </a:r>
          </a:p>
          <a:p>
            <a:pPr marL="514350" indent="-514350" algn="r" rtl="1">
              <a:buFont typeface="Courier New" pitchFamily="49" charset="0"/>
              <a:buChar char="o"/>
            </a:pPr>
            <a:r>
              <a:rPr lang="ar-SA" dirty="0" smtClean="0">
                <a:latin typeface="Traditional Arabic" pitchFamily="18" charset="-78"/>
                <a:cs typeface="Traditional Arabic" pitchFamily="18" charset="-78"/>
              </a:rPr>
              <a:t>دعا نوح قومه </a:t>
            </a:r>
            <a:r>
              <a:rPr lang="ar-SA" dirty="0" smtClean="0">
                <a:solidFill>
                  <a:srgbClr val="FF0000"/>
                </a:solidFill>
                <a:latin typeface="Traditional Arabic" pitchFamily="18" charset="-78"/>
                <a:cs typeface="Traditional Arabic" pitchFamily="18" charset="-78"/>
              </a:rPr>
              <a:t>حينًا</a:t>
            </a:r>
            <a:r>
              <a:rPr lang="ar-SA" dirty="0" smtClean="0">
                <a:latin typeface="Traditional Arabic" pitchFamily="18" charset="-78"/>
                <a:cs typeface="Traditional Arabic" pitchFamily="18" charset="-78"/>
              </a:rPr>
              <a:t> من الدّهر، ومكث فيهم </a:t>
            </a:r>
            <a:r>
              <a:rPr lang="ar-SA" dirty="0" smtClean="0">
                <a:solidFill>
                  <a:srgbClr val="FF0000"/>
                </a:solidFill>
                <a:latin typeface="Traditional Arabic" pitchFamily="18" charset="-78"/>
                <a:cs typeface="Traditional Arabic" pitchFamily="18" charset="-78"/>
              </a:rPr>
              <a:t>زمنًا </a:t>
            </a:r>
            <a:r>
              <a:rPr lang="ar-SA" dirty="0" smtClean="0">
                <a:latin typeface="Traditional Arabic" pitchFamily="18" charset="-78"/>
                <a:cs typeface="Traditional Arabic" pitchFamily="18" charset="-78"/>
              </a:rPr>
              <a:t>طويلًا.</a:t>
            </a:r>
          </a:p>
          <a:p>
            <a:pPr marL="514350" indent="-514350" algn="r" rtl="1">
              <a:buNone/>
            </a:pPr>
            <a:r>
              <a:rPr lang="ar-SA" dirty="0" smtClean="0">
                <a:latin typeface="Traditional Arabic" pitchFamily="18" charset="-78"/>
                <a:cs typeface="Traditional Arabic" pitchFamily="18" charset="-78"/>
              </a:rPr>
              <a:t>2) ظرف زمان مختص:</a:t>
            </a:r>
          </a:p>
          <a:p>
            <a:pPr marL="514350" indent="-514350" algn="r" rtl="1">
              <a:buFont typeface="Courier New" pitchFamily="49" charset="0"/>
              <a:buChar char="o"/>
            </a:pPr>
            <a:r>
              <a:rPr lang="ar-SA" dirty="0" smtClean="0">
                <a:latin typeface="Traditional Arabic" pitchFamily="18" charset="-78"/>
                <a:cs typeface="Traditional Arabic" pitchFamily="18" charset="-78"/>
              </a:rPr>
              <a:t>سبحوا الله </a:t>
            </a:r>
            <a:r>
              <a:rPr lang="ar-SA" dirty="0" smtClean="0">
                <a:solidFill>
                  <a:srgbClr val="FF0000"/>
                </a:solidFill>
                <a:latin typeface="Traditional Arabic" pitchFamily="18" charset="-78"/>
                <a:cs typeface="Traditional Arabic" pitchFamily="18" charset="-78"/>
              </a:rPr>
              <a:t>بكرةً وأصيلًا</a:t>
            </a:r>
            <a:r>
              <a:rPr lang="ar-SA" dirty="0" smtClean="0">
                <a:latin typeface="Traditional Arabic" pitchFamily="18" charset="-78"/>
                <a:cs typeface="Traditional Arabic" pitchFamily="18" charset="-78"/>
              </a:rPr>
              <a:t>.</a:t>
            </a:r>
          </a:p>
          <a:p>
            <a:pPr marL="514350" indent="-514350" algn="r" rtl="1">
              <a:buFont typeface="Courier New" pitchFamily="49" charset="0"/>
              <a:buChar char="o"/>
            </a:pPr>
            <a:r>
              <a:rPr lang="ar-SA" dirty="0" smtClean="0">
                <a:latin typeface="Traditional Arabic" pitchFamily="18" charset="-78"/>
                <a:cs typeface="Traditional Arabic" pitchFamily="18" charset="-78"/>
              </a:rPr>
              <a:t>صمت </a:t>
            </a:r>
            <a:r>
              <a:rPr lang="ar-SA" dirty="0" smtClean="0">
                <a:solidFill>
                  <a:srgbClr val="FF0000"/>
                </a:solidFill>
                <a:latin typeface="Traditional Arabic" pitchFamily="18" charset="-78"/>
                <a:cs typeface="Traditional Arabic" pitchFamily="18" charset="-78"/>
              </a:rPr>
              <a:t>يوم</a:t>
            </a:r>
            <a:r>
              <a:rPr lang="ar-SA" dirty="0" smtClean="0">
                <a:solidFill>
                  <a:schemeClr val="accent3">
                    <a:lumMod val="75000"/>
                  </a:schemeClr>
                </a:solidFill>
                <a:latin typeface="Traditional Arabic" pitchFamily="18" charset="-78"/>
                <a:cs typeface="Traditional Arabic" pitchFamily="18" charset="-78"/>
              </a:rPr>
              <a:t> </a:t>
            </a:r>
            <a:r>
              <a:rPr lang="ar-SA" dirty="0" smtClean="0">
                <a:latin typeface="Traditional Arabic" pitchFamily="18" charset="-78"/>
                <a:cs typeface="Traditional Arabic" pitchFamily="18" charset="-78"/>
              </a:rPr>
              <a:t>الخميس، وزرت أصدقائي</a:t>
            </a:r>
            <a:r>
              <a:rPr lang="ar-SA" dirty="0" smtClean="0">
                <a:solidFill>
                  <a:schemeClr val="accent3">
                    <a:lumMod val="75000"/>
                  </a:schemeClr>
                </a:solidFill>
                <a:latin typeface="Traditional Arabic" pitchFamily="18" charset="-78"/>
                <a:cs typeface="Traditional Arabic" pitchFamily="18" charset="-78"/>
              </a:rPr>
              <a:t> </a:t>
            </a:r>
            <a:r>
              <a:rPr lang="ar-SA" dirty="0" smtClean="0">
                <a:solidFill>
                  <a:srgbClr val="FF0000"/>
                </a:solidFill>
                <a:latin typeface="Traditional Arabic" pitchFamily="18" charset="-78"/>
                <a:cs typeface="Traditional Arabic" pitchFamily="18" charset="-78"/>
              </a:rPr>
              <a:t>ليلة</a:t>
            </a:r>
            <a:r>
              <a:rPr lang="ar-SA" dirty="0" smtClean="0">
                <a:solidFill>
                  <a:schemeClr val="accent3">
                    <a:lumMod val="75000"/>
                  </a:schemeClr>
                </a:solidFill>
                <a:latin typeface="Traditional Arabic" pitchFamily="18" charset="-78"/>
                <a:cs typeface="Traditional Arabic" pitchFamily="18" charset="-78"/>
              </a:rPr>
              <a:t> </a:t>
            </a:r>
            <a:r>
              <a:rPr lang="ar-SA" dirty="0" smtClean="0">
                <a:latin typeface="Traditional Arabic" pitchFamily="18" charset="-78"/>
                <a:cs typeface="Traditional Arabic" pitchFamily="18" charset="-78"/>
              </a:rPr>
              <a:t>الجمعة.</a:t>
            </a:r>
          </a:p>
          <a:p>
            <a:pPr marL="514350" indent="-514350" algn="r" rtl="1">
              <a:buFont typeface="Courier New" pitchFamily="49" charset="0"/>
              <a:buChar char="o"/>
            </a:pPr>
            <a:r>
              <a:rPr lang="ar-SA" dirty="0" smtClean="0">
                <a:latin typeface="Traditional Arabic" pitchFamily="18" charset="-78"/>
                <a:cs typeface="Traditional Arabic" pitchFamily="18" charset="-78"/>
              </a:rPr>
              <a:t>مكثتُ في القاهرة </a:t>
            </a:r>
            <a:r>
              <a:rPr lang="ar-SA" dirty="0" smtClean="0">
                <a:solidFill>
                  <a:schemeClr val="accent3">
                    <a:lumMod val="75000"/>
                  </a:schemeClr>
                </a:solidFill>
                <a:latin typeface="Traditional Arabic" pitchFamily="18" charset="-78"/>
                <a:cs typeface="Traditional Arabic" pitchFamily="18" charset="-78"/>
              </a:rPr>
              <a:t>أ</a:t>
            </a:r>
            <a:r>
              <a:rPr lang="ar-SA" dirty="0" smtClean="0">
                <a:solidFill>
                  <a:srgbClr val="FF0000"/>
                </a:solidFill>
                <a:latin typeface="Traditional Arabic" pitchFamily="18" charset="-78"/>
                <a:cs typeface="Traditional Arabic" pitchFamily="18" charset="-78"/>
              </a:rPr>
              <a:t>سبوعي</a:t>
            </a:r>
            <a:r>
              <a:rPr lang="ar-SA" dirty="0" smtClean="0">
                <a:solidFill>
                  <a:schemeClr val="accent3">
                    <a:lumMod val="75000"/>
                  </a:schemeClr>
                </a:solidFill>
                <a:latin typeface="Traditional Arabic" pitchFamily="18" charset="-78"/>
                <a:cs typeface="Traditional Arabic" pitchFamily="18" charset="-78"/>
              </a:rPr>
              <a:t>ن</a:t>
            </a:r>
            <a:r>
              <a:rPr lang="ar-SA" dirty="0" smtClean="0">
                <a:latin typeface="Traditional Arabic" pitchFamily="18" charset="-78"/>
                <a:cs typeface="Traditional Arabic" pitchFamily="18" charset="-78"/>
              </a:rPr>
              <a:t>، وفي الكويت </a:t>
            </a:r>
            <a:r>
              <a:rPr lang="ar-SA" dirty="0" smtClean="0">
                <a:solidFill>
                  <a:srgbClr val="FF0000"/>
                </a:solidFill>
                <a:latin typeface="Traditional Arabic" pitchFamily="18" charset="-78"/>
                <a:cs typeface="Traditional Arabic" pitchFamily="18" charset="-78"/>
              </a:rPr>
              <a:t>شهرًا.</a:t>
            </a:r>
            <a:endParaRPr lang="en-US" dirty="0">
              <a:solidFill>
                <a:srgbClr val="FF0000"/>
              </a:solidFill>
              <a:latin typeface="Traditional Arabic" pitchFamily="18" charset="-78"/>
              <a:cs typeface="Traditional Arabic" pitchFamily="18" charset="-78"/>
            </a:endParaRPr>
          </a:p>
        </p:txBody>
      </p:sp>
      <p:sp>
        <p:nvSpPr>
          <p:cNvPr id="4" name="Left Brace 3"/>
          <p:cNvSpPr/>
          <p:nvPr/>
        </p:nvSpPr>
        <p:spPr>
          <a:xfrm>
            <a:off x="2057400" y="1447800"/>
            <a:ext cx="533400" cy="4419600"/>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5" name="TextBox 4"/>
          <p:cNvSpPr txBox="1"/>
          <p:nvPr/>
        </p:nvSpPr>
        <p:spPr>
          <a:xfrm>
            <a:off x="457200" y="2362200"/>
            <a:ext cx="1447800" cy="2554545"/>
          </a:xfrm>
          <a:prstGeom prst="rect">
            <a:avLst/>
          </a:prstGeom>
          <a:noFill/>
        </p:spPr>
        <p:txBody>
          <a:bodyPr wrap="square" rtlCol="0">
            <a:spAutoFit/>
          </a:bodyPr>
          <a:lstStyle/>
          <a:p>
            <a:pPr algn="r" rtl="1"/>
            <a:r>
              <a:rPr lang="ar-SA" sz="4000" b="1" dirty="0" smtClean="0">
                <a:solidFill>
                  <a:schemeClr val="accent2"/>
                </a:solidFill>
                <a:latin typeface="Traditional Arabic" pitchFamily="18" charset="-78"/>
                <a:cs typeface="Traditional Arabic" pitchFamily="18" charset="-78"/>
              </a:rPr>
              <a:t>جميع ظروف الزّمان منصوبة</a:t>
            </a:r>
            <a:endParaRPr lang="en-US" sz="4000" b="1" dirty="0">
              <a:solidFill>
                <a:schemeClr val="accent2"/>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allAtOnce"/>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ظرف المكان</a:t>
            </a:r>
            <a:endParaRPr lang="en-US" dirty="0"/>
          </a:p>
        </p:txBody>
      </p:sp>
      <p:sp>
        <p:nvSpPr>
          <p:cNvPr id="4" name="Oval 3"/>
          <p:cNvSpPr/>
          <p:nvPr/>
        </p:nvSpPr>
        <p:spPr>
          <a:xfrm>
            <a:off x="4724400" y="1981200"/>
            <a:ext cx="3581400" cy="22860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4000" dirty="0" smtClean="0">
                <a:latin typeface="Traditional Arabic" pitchFamily="18" charset="-78"/>
                <a:cs typeface="Traditional Arabic" pitchFamily="18" charset="-78"/>
              </a:rPr>
              <a:t>ظرف المكان المبهم</a:t>
            </a:r>
            <a:endParaRPr lang="en-US" sz="4000" dirty="0">
              <a:latin typeface="Traditional Arabic" pitchFamily="18" charset="-78"/>
              <a:cs typeface="Traditional Arabic" pitchFamily="18" charset="-78"/>
            </a:endParaRPr>
          </a:p>
        </p:txBody>
      </p:sp>
      <p:sp>
        <p:nvSpPr>
          <p:cNvPr id="5" name="Oval 4"/>
          <p:cNvSpPr/>
          <p:nvPr/>
        </p:nvSpPr>
        <p:spPr>
          <a:xfrm>
            <a:off x="990600" y="3657600"/>
            <a:ext cx="3581400" cy="22860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SA" sz="4000" dirty="0" smtClean="0">
                <a:latin typeface="Traditional Arabic" pitchFamily="18" charset="-78"/>
                <a:cs typeface="Traditional Arabic" pitchFamily="18" charset="-78"/>
              </a:rPr>
              <a:t>ظرف المكان المختص</a:t>
            </a:r>
            <a:endParaRPr lang="en-US" sz="40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chemeClr val="tx2">
                    <a:lumMod val="50000"/>
                  </a:schemeClr>
                </a:solidFill>
                <a:latin typeface="Traditional Arabic" pitchFamily="18" charset="-78"/>
                <a:cs typeface="Traditional Arabic" pitchFamily="18" charset="-78"/>
              </a:rPr>
              <a:t>ظرف المكان</a:t>
            </a:r>
            <a:endParaRPr lang="en-US" b="1" dirty="0">
              <a:solidFill>
                <a:schemeClr val="tx2">
                  <a:lumMod val="50000"/>
                </a:schemeClr>
              </a:solidFill>
              <a:latin typeface="Traditional Arabic" pitchFamily="18" charset="-78"/>
              <a:cs typeface="Traditional Arabic" pitchFamily="18" charset="-78"/>
            </a:endParaRPr>
          </a:p>
        </p:txBody>
      </p:sp>
      <p:sp>
        <p:nvSpPr>
          <p:cNvPr id="3" name="Content Placeholder 2"/>
          <p:cNvSpPr>
            <a:spLocks noGrp="1"/>
          </p:cNvSpPr>
          <p:nvPr>
            <p:ph idx="1"/>
          </p:nvPr>
        </p:nvSpPr>
        <p:spPr>
          <a:xfrm>
            <a:off x="152400" y="1295400"/>
            <a:ext cx="8763000" cy="5410200"/>
          </a:xfrm>
        </p:spPr>
        <p:txBody>
          <a:bodyPr>
            <a:normAutofit/>
          </a:bodyPr>
          <a:lstStyle/>
          <a:p>
            <a:pPr algn="r" rtl="1">
              <a:buNone/>
            </a:pPr>
            <a:r>
              <a:rPr lang="ar-SA" sz="3600" dirty="0" smtClean="0">
                <a:solidFill>
                  <a:schemeClr val="tx2">
                    <a:lumMod val="50000"/>
                  </a:schemeClr>
                </a:solidFill>
                <a:latin typeface="Traditional Arabic" pitchFamily="18" charset="-78"/>
                <a:cs typeface="Traditional Arabic" pitchFamily="18" charset="-78"/>
              </a:rPr>
              <a:t>أ) ظرف المكان المبهم: </a:t>
            </a:r>
          </a:p>
          <a:p>
            <a:pPr algn="r" rtl="1">
              <a:buNone/>
            </a:pPr>
            <a:r>
              <a:rPr lang="ar-SA" sz="3600" dirty="0" smtClean="0">
                <a:solidFill>
                  <a:srgbClr val="00B050"/>
                </a:solidFill>
                <a:latin typeface="Traditional Arabic" pitchFamily="18" charset="-78"/>
                <a:cs typeface="Traditional Arabic" pitchFamily="18" charset="-78"/>
              </a:rPr>
              <a:t>1_ أسماء الجهات السّت.</a:t>
            </a:r>
          </a:p>
          <a:p>
            <a:pPr algn="r" rtl="1">
              <a:buNone/>
            </a:pPr>
            <a:r>
              <a:rPr lang="ar-SA" sz="3600" dirty="0" smtClean="0">
                <a:solidFill>
                  <a:schemeClr val="tx2">
                    <a:lumMod val="50000"/>
                  </a:schemeClr>
                </a:solidFill>
                <a:latin typeface="Traditional Arabic" pitchFamily="18" charset="-78"/>
                <a:cs typeface="Traditional Arabic" pitchFamily="18" charset="-78"/>
              </a:rPr>
              <a:t>_ (و</a:t>
            </a:r>
            <a:r>
              <a:rPr lang="ar-SA" sz="3600" dirty="0" smtClean="0">
                <a:solidFill>
                  <a:srgbClr val="FF0000"/>
                </a:solidFill>
                <a:latin typeface="Traditional Arabic" pitchFamily="18" charset="-78"/>
                <a:cs typeface="Traditional Arabic" pitchFamily="18" charset="-78"/>
              </a:rPr>
              <a:t>َفَوْقَ</a:t>
            </a:r>
            <a:r>
              <a:rPr lang="ar-SA" sz="3600" dirty="0" smtClean="0">
                <a:solidFill>
                  <a:schemeClr val="tx2">
                    <a:lumMod val="50000"/>
                  </a:schemeClr>
                </a:solidFill>
                <a:latin typeface="Traditional Arabic" pitchFamily="18" charset="-78"/>
                <a:cs typeface="Traditional Arabic" pitchFamily="18" charset="-78"/>
              </a:rPr>
              <a:t> كُلِّ ذِي عِلْمٍ عَلِيمٌ)		_ (قَدْ جَعَلَ رَبُّكِ </a:t>
            </a:r>
            <a:r>
              <a:rPr lang="ar-SA" sz="3600" dirty="0" smtClean="0">
                <a:solidFill>
                  <a:srgbClr val="FF0000"/>
                </a:solidFill>
                <a:latin typeface="Traditional Arabic" pitchFamily="18" charset="-78"/>
                <a:cs typeface="Traditional Arabic" pitchFamily="18" charset="-78"/>
              </a:rPr>
              <a:t>تَحْتَكِ</a:t>
            </a:r>
            <a:r>
              <a:rPr lang="ar-SA" sz="3600" dirty="0" smtClean="0">
                <a:solidFill>
                  <a:schemeClr val="tx2">
                    <a:lumMod val="50000"/>
                  </a:schemeClr>
                </a:solidFill>
                <a:latin typeface="Traditional Arabic" pitchFamily="18" charset="-78"/>
                <a:cs typeface="Traditional Arabic" pitchFamily="18" charset="-78"/>
              </a:rPr>
              <a:t> سَرِيًّا).</a:t>
            </a:r>
          </a:p>
          <a:p>
            <a:pPr algn="r" rtl="1">
              <a:buNone/>
            </a:pPr>
            <a:r>
              <a:rPr lang="ar-SA" sz="3600" dirty="0" smtClean="0">
                <a:solidFill>
                  <a:schemeClr val="tx2">
                    <a:lumMod val="50000"/>
                  </a:schemeClr>
                </a:solidFill>
                <a:latin typeface="Traditional Arabic" pitchFamily="18" charset="-78"/>
                <a:cs typeface="Traditional Arabic" pitchFamily="18" charset="-78"/>
              </a:rPr>
              <a:t>_ (وَكَانَ </a:t>
            </a:r>
            <a:r>
              <a:rPr lang="ar-SA" sz="3600" dirty="0" smtClean="0">
                <a:solidFill>
                  <a:srgbClr val="FF0000"/>
                </a:solidFill>
                <a:latin typeface="Traditional Arabic" pitchFamily="18" charset="-78"/>
                <a:cs typeface="Traditional Arabic" pitchFamily="18" charset="-78"/>
              </a:rPr>
              <a:t>وَرَاءَهُم</a:t>
            </a:r>
            <a:r>
              <a:rPr lang="ar-SA" sz="3600" dirty="0" smtClean="0">
                <a:solidFill>
                  <a:schemeClr val="tx2">
                    <a:lumMod val="50000"/>
                  </a:schemeClr>
                </a:solidFill>
                <a:latin typeface="Traditional Arabic" pitchFamily="18" charset="-78"/>
                <a:cs typeface="Traditional Arabic" pitchFamily="18" charset="-78"/>
              </a:rPr>
              <a:t> مَّلِكٌ يَأْخُذُ كُلَّ سَفِينَةٍ غَصْبًا).</a:t>
            </a:r>
          </a:p>
          <a:p>
            <a:pPr algn="r" rtl="1">
              <a:buNone/>
            </a:pPr>
            <a:r>
              <a:rPr lang="ar-SA" sz="3600" dirty="0" smtClean="0">
                <a:solidFill>
                  <a:srgbClr val="00B050"/>
                </a:solidFill>
                <a:latin typeface="Traditional Arabic" pitchFamily="18" charset="-78"/>
                <a:cs typeface="Traditional Arabic" pitchFamily="18" charset="-78"/>
              </a:rPr>
              <a:t>2_ أسماء تشبه الجهات السّت: </a:t>
            </a:r>
          </a:p>
          <a:p>
            <a:pPr algn="r" rtl="1">
              <a:buNone/>
            </a:pPr>
            <a:r>
              <a:rPr lang="ar-SA" sz="3600" dirty="0" smtClean="0">
                <a:solidFill>
                  <a:schemeClr val="tx2">
                    <a:lumMod val="50000"/>
                  </a:schemeClr>
                </a:solidFill>
                <a:latin typeface="Traditional Arabic" pitchFamily="18" charset="-78"/>
                <a:cs typeface="Traditional Arabic" pitchFamily="18" charset="-78"/>
              </a:rPr>
              <a:t>_ أقف في قاعة الدّرس </a:t>
            </a:r>
            <a:r>
              <a:rPr lang="ar-SA" sz="3600" dirty="0" smtClean="0">
                <a:solidFill>
                  <a:srgbClr val="FF0000"/>
                </a:solidFill>
                <a:latin typeface="Traditional Arabic" pitchFamily="18" charset="-78"/>
                <a:cs typeface="Traditional Arabic" pitchFamily="18" charset="-78"/>
              </a:rPr>
              <a:t>حيث</a:t>
            </a:r>
            <a:r>
              <a:rPr lang="ar-SA" sz="3600" dirty="0" smtClean="0">
                <a:solidFill>
                  <a:schemeClr val="tx2">
                    <a:lumMod val="50000"/>
                  </a:schemeClr>
                </a:solidFill>
                <a:latin typeface="Traditional Arabic" pitchFamily="18" charset="-78"/>
                <a:cs typeface="Traditional Arabic" pitchFamily="18" charset="-78"/>
              </a:rPr>
              <a:t> يراني الجميع.</a:t>
            </a:r>
          </a:p>
          <a:p>
            <a:pPr algn="r" rtl="1">
              <a:buNone/>
            </a:pPr>
            <a:r>
              <a:rPr lang="ar-SA" sz="3600" dirty="0" smtClean="0">
                <a:solidFill>
                  <a:schemeClr val="tx2">
                    <a:lumMod val="50000"/>
                  </a:schemeClr>
                </a:solidFill>
                <a:latin typeface="Traditional Arabic" pitchFamily="18" charset="-78"/>
                <a:cs typeface="Traditional Arabic" pitchFamily="18" charset="-78"/>
              </a:rPr>
              <a:t>_ مكثنا </a:t>
            </a:r>
            <a:r>
              <a:rPr lang="ar-SA" sz="3600" dirty="0" smtClean="0">
                <a:solidFill>
                  <a:srgbClr val="FF0000"/>
                </a:solidFill>
                <a:latin typeface="Traditional Arabic" pitchFamily="18" charset="-78"/>
                <a:cs typeface="Traditional Arabic" pitchFamily="18" charset="-78"/>
              </a:rPr>
              <a:t>عند</a:t>
            </a:r>
            <a:r>
              <a:rPr lang="ar-SA" sz="3600" dirty="0" smtClean="0">
                <a:solidFill>
                  <a:schemeClr val="tx2">
                    <a:lumMod val="50000"/>
                  </a:schemeClr>
                </a:solidFill>
                <a:latin typeface="Traditional Arabic" pitchFamily="18" charset="-78"/>
                <a:cs typeface="Traditional Arabic" pitchFamily="18" charset="-78"/>
              </a:rPr>
              <a:t> الوزير ساعة.</a:t>
            </a:r>
          </a:p>
          <a:p>
            <a:pPr algn="r" rtl="1">
              <a:buNone/>
            </a:pPr>
            <a:r>
              <a:rPr lang="ar-SA" sz="3600" dirty="0" smtClean="0">
                <a:solidFill>
                  <a:schemeClr val="tx2">
                    <a:lumMod val="50000"/>
                  </a:schemeClr>
                </a:solidFill>
                <a:latin typeface="Traditional Arabic" pitchFamily="18" charset="-78"/>
                <a:cs typeface="Traditional Arabic" pitchFamily="18" charset="-78"/>
              </a:rPr>
              <a:t>_ أجلس </a:t>
            </a:r>
            <a:r>
              <a:rPr lang="ar-SA" sz="3600" dirty="0" smtClean="0">
                <a:solidFill>
                  <a:srgbClr val="FF0000"/>
                </a:solidFill>
                <a:latin typeface="Traditional Arabic" pitchFamily="18" charset="-78"/>
                <a:cs typeface="Traditional Arabic" pitchFamily="18" charset="-78"/>
              </a:rPr>
              <a:t>بين</a:t>
            </a:r>
            <a:r>
              <a:rPr lang="ar-SA" sz="3600" dirty="0" smtClean="0">
                <a:solidFill>
                  <a:schemeClr val="tx2">
                    <a:lumMod val="50000"/>
                  </a:schemeClr>
                </a:solidFill>
                <a:latin typeface="Traditional Arabic" pitchFamily="18" charset="-78"/>
                <a:cs typeface="Traditional Arabic" pitchFamily="18" charset="-78"/>
              </a:rPr>
              <a:t> زملائي مصغيًا.</a:t>
            </a:r>
            <a:endParaRPr lang="en-US" sz="3600" dirty="0">
              <a:solidFill>
                <a:schemeClr val="tx2">
                  <a:lumMod val="50000"/>
                </a:schemeClr>
              </a:solidFill>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ar-SA" sz="4000" dirty="0" smtClean="0">
                <a:latin typeface="Traditional Arabic" pitchFamily="18" charset="-78"/>
                <a:cs typeface="Traditional Arabic" pitchFamily="18" charset="-78"/>
              </a:rPr>
              <a:t>إلحاق ما الزائدة </a:t>
            </a:r>
            <a:r>
              <a:rPr lang="ar-SA" sz="4000" dirty="0" err="1" smtClean="0">
                <a:latin typeface="Traditional Arabic" pitchFamily="18" charset="-78"/>
                <a:cs typeface="Traditional Arabic" pitchFamily="18" charset="-78"/>
              </a:rPr>
              <a:t>بإن</a:t>
            </a:r>
            <a:r>
              <a:rPr lang="ar-SA" sz="4000" dirty="0" smtClean="0">
                <a:latin typeface="Traditional Arabic" pitchFamily="18" charset="-78"/>
                <a:cs typeface="Traditional Arabic" pitchFamily="18" charset="-78"/>
              </a:rPr>
              <a:t> وأخواتها</a:t>
            </a:r>
            <a:endParaRPr lang="ar-SA" sz="4000" dirty="0">
              <a:latin typeface="Traditional Arabic" pitchFamily="18" charset="-78"/>
              <a:cs typeface="Traditional Arabic" pitchFamily="18" charset="-78"/>
            </a:endParaRPr>
          </a:p>
        </p:txBody>
      </p:sp>
      <p:sp>
        <p:nvSpPr>
          <p:cNvPr id="4" name="مستطيل مستدير الزوايا 3"/>
          <p:cNvSpPr/>
          <p:nvPr/>
        </p:nvSpPr>
        <p:spPr>
          <a:xfrm>
            <a:off x="4714876" y="1643050"/>
            <a:ext cx="4071966" cy="4929222"/>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4000" dirty="0" smtClean="0">
                <a:latin typeface="Traditional Arabic" pitchFamily="18" charset="-78"/>
                <a:cs typeface="Traditional Arabic" pitchFamily="18" charset="-78"/>
              </a:rPr>
              <a:t>يجوز الإعمال والإهمال</a:t>
            </a:r>
          </a:p>
          <a:p>
            <a:pPr algn="ctr"/>
            <a:r>
              <a:rPr lang="ar-SA" sz="4000" dirty="0" smtClean="0">
                <a:latin typeface="Traditional Arabic" pitchFamily="18" charset="-78"/>
                <a:cs typeface="Traditional Arabic" pitchFamily="18" charset="-78"/>
              </a:rPr>
              <a:t>ألا ليتما هذا الحمامَ/ الحمامُ لنا. </a:t>
            </a:r>
            <a:endParaRPr lang="ar-SA" sz="4000" dirty="0">
              <a:latin typeface="Traditional Arabic" pitchFamily="18" charset="-78"/>
              <a:cs typeface="Traditional Arabic" pitchFamily="18" charset="-78"/>
            </a:endParaRPr>
          </a:p>
        </p:txBody>
      </p:sp>
      <p:sp>
        <p:nvSpPr>
          <p:cNvPr id="5" name="مستطيل مستدير الزوايا 4"/>
          <p:cNvSpPr/>
          <p:nvPr/>
        </p:nvSpPr>
        <p:spPr>
          <a:xfrm>
            <a:off x="285720" y="1643050"/>
            <a:ext cx="4071966" cy="4929222"/>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4000" dirty="0" smtClean="0">
                <a:latin typeface="Traditional Arabic" pitchFamily="18" charset="-78"/>
                <a:cs typeface="Traditional Arabic" pitchFamily="18" charset="-78"/>
              </a:rPr>
              <a:t>تكفها عن العمل</a:t>
            </a:r>
          </a:p>
          <a:p>
            <a:pPr algn="ctr"/>
            <a:r>
              <a:rPr lang="ar-SA" sz="4000" dirty="0" smtClean="0">
                <a:latin typeface="Traditional Arabic" pitchFamily="18" charset="-78"/>
                <a:cs typeface="Traditional Arabic" pitchFamily="18" charset="-78"/>
              </a:rPr>
              <a:t>أنت شجاع لكنما أخوك جبان</a:t>
            </a:r>
          </a:p>
          <a:p>
            <a:pPr algn="ctr"/>
            <a:r>
              <a:rPr lang="ar-SA" sz="4000" dirty="0">
                <a:latin typeface="Traditional Arabic" pitchFamily="18" charset="-78"/>
                <a:cs typeface="Traditional Arabic" pitchFamily="18" charset="-78"/>
              </a:rPr>
              <a:t>ا</a:t>
            </a:r>
            <a:r>
              <a:rPr lang="ar-SA" sz="4000" dirty="0" smtClean="0">
                <a:latin typeface="Traditional Arabic" pitchFamily="18" charset="-78"/>
                <a:cs typeface="Traditional Arabic" pitchFamily="18" charset="-78"/>
              </a:rPr>
              <a:t>صعد إلى المئذنة لعلّما تُشاهِدُ الهلال</a:t>
            </a:r>
            <a:endParaRPr lang="ar-SA" sz="40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a:bodyPr>
          <a:lstStyle/>
          <a:p>
            <a:pPr algn="r" rtl="1">
              <a:buNone/>
            </a:pPr>
            <a:r>
              <a:rPr lang="ar-SA" sz="4000" dirty="0" smtClean="0">
                <a:solidFill>
                  <a:srgbClr val="00B050"/>
                </a:solidFill>
                <a:latin typeface="Traditional Arabic" pitchFamily="18" charset="-78"/>
                <a:cs typeface="Traditional Arabic" pitchFamily="18" charset="-78"/>
              </a:rPr>
              <a:t>3) أسماء مقادير المساحات:</a:t>
            </a:r>
          </a:p>
          <a:p>
            <a:pPr algn="r" rtl="1">
              <a:buNone/>
            </a:pPr>
            <a:r>
              <a:rPr lang="ar-SA" sz="4000" dirty="0" smtClean="0">
                <a:latin typeface="Traditional Arabic" pitchFamily="18" charset="-78"/>
                <a:cs typeface="Traditional Arabic" pitchFamily="18" charset="-78"/>
              </a:rPr>
              <a:t>_ سرنا في الصّحراء </a:t>
            </a:r>
            <a:r>
              <a:rPr lang="ar-SA" sz="4000" u="sng" dirty="0" smtClean="0">
                <a:solidFill>
                  <a:srgbClr val="FF0000"/>
                </a:solidFill>
                <a:latin typeface="Traditional Arabic" pitchFamily="18" charset="-78"/>
                <a:cs typeface="Traditional Arabic" pitchFamily="18" charset="-78"/>
              </a:rPr>
              <a:t>أميالًا.</a:t>
            </a:r>
          </a:p>
          <a:p>
            <a:pPr algn="r" rtl="1">
              <a:buNone/>
            </a:pPr>
            <a:r>
              <a:rPr lang="ar-SA" sz="4000" dirty="0" smtClean="0">
                <a:latin typeface="Traditional Arabic" pitchFamily="18" charset="-78"/>
                <a:cs typeface="Traditional Arabic" pitchFamily="18" charset="-78"/>
              </a:rPr>
              <a:t>_ توغَّل الجيش في أرض المعركة </a:t>
            </a:r>
            <a:r>
              <a:rPr lang="ar-SA" sz="4000" u="sng" dirty="0" smtClean="0">
                <a:solidFill>
                  <a:srgbClr val="FF0000"/>
                </a:solidFill>
                <a:latin typeface="Traditional Arabic" pitchFamily="18" charset="-78"/>
                <a:cs typeface="Traditional Arabic" pitchFamily="18" charset="-78"/>
              </a:rPr>
              <a:t>كيلو مترين.</a:t>
            </a:r>
          </a:p>
          <a:p>
            <a:pPr algn="r" rtl="1">
              <a:buNone/>
            </a:pPr>
            <a:endParaRPr lang="ar-SA" sz="4000" dirty="0" smtClean="0">
              <a:latin typeface="Traditional Arabic" pitchFamily="18" charset="-78"/>
              <a:cs typeface="Traditional Arabic" pitchFamily="18" charset="-78"/>
            </a:endParaRPr>
          </a:p>
          <a:p>
            <a:pPr algn="r" rtl="1">
              <a:buNone/>
            </a:pPr>
            <a:r>
              <a:rPr lang="ar-SA" sz="4000" dirty="0" smtClean="0">
                <a:solidFill>
                  <a:srgbClr val="00B050"/>
                </a:solidFill>
                <a:latin typeface="Traditional Arabic" pitchFamily="18" charset="-78"/>
                <a:cs typeface="Traditional Arabic" pitchFamily="18" charset="-78"/>
              </a:rPr>
              <a:t>4) اسماء مكان مشتقة من الأفعال.</a:t>
            </a:r>
          </a:p>
          <a:p>
            <a:pPr algn="r" rtl="1">
              <a:buNone/>
            </a:pPr>
            <a:r>
              <a:rPr lang="ar-SA" sz="4000" dirty="0" smtClean="0">
                <a:latin typeface="Traditional Arabic" pitchFamily="18" charset="-78"/>
                <a:cs typeface="Traditional Arabic" pitchFamily="18" charset="-78"/>
              </a:rPr>
              <a:t>_ قال تعالى: (وَأَنَّا كُنَّا نَقْعُدُ مِنْهَا </a:t>
            </a:r>
            <a:r>
              <a:rPr lang="ar-SA" sz="4000" u="sng" dirty="0" smtClean="0">
                <a:solidFill>
                  <a:srgbClr val="FF0000"/>
                </a:solidFill>
                <a:latin typeface="Traditional Arabic" pitchFamily="18" charset="-78"/>
                <a:cs typeface="Traditional Arabic" pitchFamily="18" charset="-78"/>
              </a:rPr>
              <a:t>مَقَاعِدَ</a:t>
            </a:r>
            <a:r>
              <a:rPr lang="ar-SA" sz="4000" dirty="0" smtClean="0">
                <a:latin typeface="Traditional Arabic" pitchFamily="18" charset="-78"/>
                <a:cs typeface="Traditional Arabic" pitchFamily="18" charset="-78"/>
              </a:rPr>
              <a:t> لِلسَّمْعِ).</a:t>
            </a:r>
          </a:p>
          <a:p>
            <a:pPr algn="r" rtl="1">
              <a:buNone/>
            </a:pPr>
            <a:r>
              <a:rPr lang="ar-SA" sz="4000" dirty="0" smtClean="0">
                <a:latin typeface="Traditional Arabic" pitchFamily="18" charset="-78"/>
                <a:cs typeface="Traditional Arabic" pitchFamily="18" charset="-78"/>
              </a:rPr>
              <a:t>_جلس الطّلاب </a:t>
            </a:r>
            <a:r>
              <a:rPr lang="ar-SA" sz="4000" u="sng" dirty="0" smtClean="0">
                <a:solidFill>
                  <a:srgbClr val="FF0000"/>
                </a:solidFill>
                <a:latin typeface="Traditional Arabic" pitchFamily="18" charset="-78"/>
                <a:cs typeface="Traditional Arabic" pitchFamily="18" charset="-78"/>
              </a:rPr>
              <a:t>مجالس</a:t>
            </a:r>
            <a:r>
              <a:rPr lang="ar-SA" sz="4000" dirty="0" smtClean="0">
                <a:latin typeface="Traditional Arabic" pitchFamily="18" charset="-78"/>
                <a:cs typeface="Traditional Arabic" pitchFamily="18" charset="-78"/>
              </a:rPr>
              <a:t> المستمعين.</a:t>
            </a:r>
            <a:endParaRPr lang="en-US" sz="40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81000"/>
          <a:ext cx="8229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ظرف المكان المختص</a:t>
            </a:r>
            <a:endParaRPr lang="en-US" dirty="0"/>
          </a:p>
        </p:txBody>
      </p:sp>
      <p:sp>
        <p:nvSpPr>
          <p:cNvPr id="3" name="Content Placeholder 2"/>
          <p:cNvSpPr>
            <a:spLocks noGrp="1"/>
          </p:cNvSpPr>
          <p:nvPr>
            <p:ph idx="1"/>
          </p:nvPr>
        </p:nvSpPr>
        <p:spPr/>
        <p:txBody>
          <a:bodyPr>
            <a:normAutofit/>
          </a:bodyPr>
          <a:lstStyle/>
          <a:p>
            <a:pPr algn="r" rtl="1">
              <a:buNone/>
            </a:pPr>
            <a:r>
              <a:rPr lang="ar-SA" dirty="0" smtClean="0"/>
              <a:t>أ)صليت الفجر في المسجد.</a:t>
            </a:r>
          </a:p>
          <a:p>
            <a:pPr algn="r" rtl="1">
              <a:buNone/>
            </a:pPr>
            <a:r>
              <a:rPr lang="ar-SA" dirty="0" smtClean="0"/>
              <a:t>_ مكثتُ في المدرسة بعض الوقت.</a:t>
            </a:r>
          </a:p>
          <a:p>
            <a:pPr algn="r" rtl="1">
              <a:buNone/>
            </a:pPr>
            <a:endParaRPr lang="ar-SA" dirty="0" smtClean="0"/>
          </a:p>
          <a:p>
            <a:pPr algn="r" rtl="1">
              <a:buNone/>
            </a:pPr>
            <a:r>
              <a:rPr lang="ar-SA" dirty="0" smtClean="0"/>
              <a:t>ب) دخلتُ البيت.</a:t>
            </a:r>
          </a:p>
          <a:p>
            <a:pPr algn="r" rtl="1">
              <a:buNone/>
            </a:pPr>
            <a:r>
              <a:rPr lang="ar-SA" dirty="0" smtClean="0"/>
              <a:t>_ سكنت الدّارَ.</a:t>
            </a:r>
          </a:p>
          <a:p>
            <a:pPr algn="r" rtl="1">
              <a:buNone/>
            </a:pPr>
            <a:r>
              <a:rPr lang="ar-SA" dirty="0" smtClean="0"/>
              <a:t>_نزلتُ المدينةَ.</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pPr rtl="1"/>
            <a:r>
              <a:rPr lang="ar-SA" b="1" dirty="0" smtClean="0">
                <a:latin typeface="Traditional Arabic" pitchFamily="18" charset="-78"/>
                <a:cs typeface="Traditional Arabic" pitchFamily="18" charset="-78"/>
              </a:rPr>
              <a:t>ظرف المكان</a:t>
            </a:r>
            <a:endParaRPr lang="en-US" b="1" dirty="0">
              <a:latin typeface="Traditional Arabic" pitchFamily="18" charset="-78"/>
              <a:cs typeface="Traditional Arabic" pitchFamily="18" charset="-78"/>
            </a:endParaRPr>
          </a:p>
        </p:txBody>
      </p:sp>
      <p:sp>
        <p:nvSpPr>
          <p:cNvPr id="5" name="Rounded Rectangle 4"/>
          <p:cNvSpPr/>
          <p:nvPr/>
        </p:nvSpPr>
        <p:spPr>
          <a:xfrm>
            <a:off x="609600" y="1828800"/>
            <a:ext cx="3886200" cy="41148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r" rtl="1"/>
            <a:r>
              <a:rPr lang="ar-SA" sz="4000" dirty="0" smtClean="0">
                <a:latin typeface="Traditional Arabic" pitchFamily="18" charset="-78"/>
                <a:cs typeface="Traditional Arabic" pitchFamily="18" charset="-78"/>
              </a:rPr>
              <a:t>ظرف المكان المختص:</a:t>
            </a:r>
          </a:p>
          <a:p>
            <a:pPr algn="r" rtl="1">
              <a:buNone/>
            </a:pPr>
            <a:r>
              <a:rPr lang="ar-SA" sz="4000" b="1" dirty="0" smtClean="0">
                <a:latin typeface="Traditional Arabic" pitchFamily="18" charset="-78"/>
                <a:cs typeface="Traditional Arabic" pitchFamily="18" charset="-78"/>
              </a:rPr>
              <a:t>أ) تجرُّ بـ“في“ دائمًا.</a:t>
            </a:r>
          </a:p>
          <a:p>
            <a:pPr algn="r" rtl="1">
              <a:buNone/>
            </a:pPr>
            <a:r>
              <a:rPr lang="ar-SA" sz="4000" b="1" dirty="0" smtClean="0">
                <a:latin typeface="Traditional Arabic" pitchFamily="18" charset="-78"/>
                <a:cs typeface="Traditional Arabic" pitchFamily="18" charset="-78"/>
              </a:rPr>
              <a:t>ب)يخرج عمّا سبق </a:t>
            </a:r>
            <a:r>
              <a:rPr lang="ar-SA" sz="4000" dirty="0" smtClean="0">
                <a:latin typeface="Traditional Arabic" pitchFamily="18" charset="-78"/>
                <a:cs typeface="Traditional Arabic" pitchFamily="18" charset="-78"/>
              </a:rPr>
              <a:t>الظروف التي سمع فيها النّصب مع الأفعال: </a:t>
            </a:r>
          </a:p>
          <a:p>
            <a:pPr algn="ctr" rtl="1">
              <a:buNone/>
            </a:pPr>
            <a:r>
              <a:rPr lang="ar-SA" sz="4000" dirty="0" smtClean="0">
                <a:latin typeface="Traditional Arabic" pitchFamily="18" charset="-78"/>
                <a:cs typeface="Traditional Arabic" pitchFamily="18" charset="-78"/>
              </a:rPr>
              <a:t>دخل _ سكن _ نزل</a:t>
            </a:r>
            <a:endParaRPr lang="en-US" sz="4000" dirty="0">
              <a:latin typeface="Traditional Arabic" pitchFamily="18" charset="-78"/>
              <a:cs typeface="Traditional Arabic" pitchFamily="18" charset="-78"/>
            </a:endParaRPr>
          </a:p>
        </p:txBody>
      </p:sp>
      <p:sp>
        <p:nvSpPr>
          <p:cNvPr id="6" name="Rounded Rectangle 5"/>
          <p:cNvSpPr/>
          <p:nvPr/>
        </p:nvSpPr>
        <p:spPr>
          <a:xfrm>
            <a:off x="4876800" y="1828800"/>
            <a:ext cx="3657600" cy="41148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r" rtl="1"/>
            <a:r>
              <a:rPr lang="ar-SA" sz="4000" dirty="0" smtClean="0">
                <a:latin typeface="Traditional Arabic" pitchFamily="18" charset="-78"/>
                <a:cs typeface="Traditional Arabic" pitchFamily="18" charset="-78"/>
              </a:rPr>
              <a:t>ظرف المكان المبهم:</a:t>
            </a:r>
          </a:p>
          <a:p>
            <a:pPr algn="r" rtl="1">
              <a:buNone/>
            </a:pPr>
            <a:r>
              <a:rPr lang="ar-SA" sz="4000" dirty="0" smtClean="0">
                <a:latin typeface="Traditional Arabic" pitchFamily="18" charset="-78"/>
                <a:cs typeface="Traditional Arabic" pitchFamily="18" charset="-78"/>
              </a:rPr>
              <a:t>تنصب أسماء المكان المبهمة على الظرفية دائمًا.</a:t>
            </a:r>
            <a:endParaRPr lang="en-US" sz="40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624264" y="2644170"/>
            <a:ext cx="3590810" cy="1569660"/>
          </a:xfrm>
          <a:prstGeom prst="rect">
            <a:avLst/>
          </a:prstGeom>
        </p:spPr>
        <p:txBody>
          <a:bodyPr wrap="square">
            <a:spAutoFit/>
          </a:bodyPr>
          <a:lstStyle/>
          <a:p>
            <a:r>
              <a:rPr lang="ar-SA" sz="9600" dirty="0" smtClean="0">
                <a:solidFill>
                  <a:srgbClr val="CC3300"/>
                </a:solidFill>
                <a:latin typeface="Traditional Arabic" pitchFamily="18" charset="-78"/>
                <a:cs typeface="Traditional Arabic" pitchFamily="18" charset="-78"/>
              </a:rPr>
              <a:t>الحــــــــــــــال</a:t>
            </a:r>
            <a:endParaRPr lang="ar-SA" sz="96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71406" y="71414"/>
          <a:ext cx="8929719" cy="6786588"/>
        </p:xfrm>
        <a:graphic>
          <a:graphicData uri="http://schemas.openxmlformats.org/drawingml/2006/table">
            <a:tbl>
              <a:tblPr rtl="1" firstRow="1" bandRow="1">
                <a:tableStyleId>{C083E6E3-FA7D-4D7B-A595-EF9225AFEA82}</a:tableStyleId>
              </a:tblPr>
              <a:tblGrid>
                <a:gridCol w="3387097"/>
                <a:gridCol w="2566049"/>
                <a:gridCol w="2976573"/>
              </a:tblGrid>
              <a:tr h="878406">
                <a:tc>
                  <a:txBody>
                    <a:bodyPr/>
                    <a:lstStyle/>
                    <a:p>
                      <a:r>
                        <a:rPr lang="ar-SA" sz="3200" b="1" kern="1200" dirty="0" smtClean="0">
                          <a:solidFill>
                            <a:schemeClr val="tx1"/>
                          </a:solidFill>
                          <a:latin typeface="Traditional Arabic" pitchFamily="18" charset="-78"/>
                          <a:ea typeface="+mn-ea"/>
                          <a:cs typeface="Traditional Arabic" pitchFamily="18" charset="-78"/>
                        </a:rPr>
                        <a:t>الجملة </a:t>
                      </a:r>
                    </a:p>
                  </a:txBody>
                  <a:tcPr/>
                </a:tc>
                <a:tc>
                  <a:txBody>
                    <a:bodyPr/>
                    <a:lstStyle/>
                    <a:p>
                      <a:endParaRPr lang="ar-SA" sz="3200" b="1" kern="1200" dirty="0" smtClean="0">
                        <a:solidFill>
                          <a:schemeClr val="tx1"/>
                        </a:solidFill>
                        <a:latin typeface="Traditional Arabic" pitchFamily="18" charset="-78"/>
                        <a:ea typeface="+mn-ea"/>
                        <a:cs typeface="Traditional Arabic" pitchFamily="18" charset="-78"/>
                      </a:endParaRPr>
                    </a:p>
                  </a:txBody>
                  <a:tcPr/>
                </a:tc>
                <a:tc>
                  <a:txBody>
                    <a:bodyPr/>
                    <a:lstStyle/>
                    <a:p>
                      <a:pPr rtl="1"/>
                      <a:endParaRPr lang="ar-SA" sz="3200" b="1" kern="1200" dirty="0" smtClean="0">
                        <a:solidFill>
                          <a:schemeClr val="tx1"/>
                        </a:solidFill>
                        <a:latin typeface="Traditional Arabic" pitchFamily="18" charset="-78"/>
                        <a:ea typeface="+mn-ea"/>
                        <a:cs typeface="Traditional Arabic" pitchFamily="18" charset="-78"/>
                      </a:endParaRPr>
                    </a:p>
                  </a:txBody>
                  <a:tcPr/>
                </a:tc>
              </a:tr>
              <a:tr h="87840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800" dirty="0" smtClean="0">
                          <a:latin typeface="Traditional Arabic" pitchFamily="18" charset="-78"/>
                          <a:cs typeface="Traditional Arabic" pitchFamily="18" charset="-78"/>
                        </a:rPr>
                        <a:t>﴿ فَخَرَجَ مِنْهَا خَائِفًا يَتَرَقَّبُ ۖ ﴾</a:t>
                      </a:r>
                    </a:p>
                  </a:txBody>
                  <a:tcPr anchor="ctr"/>
                </a:tc>
                <a:tc>
                  <a:txBody>
                    <a:bodyPr/>
                    <a:lstStyle/>
                    <a:p>
                      <a:pPr rtl="1"/>
                      <a:endParaRPr lang="ar-SA" sz="2800" dirty="0">
                        <a:latin typeface="Traditional Arabic" pitchFamily="18" charset="-78"/>
                        <a:cs typeface="Traditional Arabic" pitchFamily="18" charset="-78"/>
                      </a:endParaRPr>
                    </a:p>
                  </a:txBody>
                  <a:tcPr/>
                </a:tc>
                <a:tc>
                  <a:txBody>
                    <a:bodyPr/>
                    <a:lstStyle/>
                    <a:p>
                      <a:pPr rtl="1"/>
                      <a:endParaRPr lang="ar-SA" sz="2800" dirty="0">
                        <a:latin typeface="Traditional Arabic" pitchFamily="18" charset="-78"/>
                        <a:cs typeface="Traditional Arabic" pitchFamily="18" charset="-78"/>
                      </a:endParaRPr>
                    </a:p>
                  </a:txBody>
                  <a:tcPr/>
                </a:tc>
              </a:tr>
              <a:tr h="87840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800" dirty="0" smtClean="0">
                          <a:latin typeface="Traditional Arabic" pitchFamily="18" charset="-78"/>
                          <a:cs typeface="Traditional Arabic" pitchFamily="18" charset="-78"/>
                        </a:rPr>
                        <a:t>﴿وخُلِقَ الْإِنسَانُ ضَعِيفًا﴾.</a:t>
                      </a:r>
                    </a:p>
                  </a:txBody>
                  <a:tcPr anchor="ctr"/>
                </a:tc>
                <a:tc>
                  <a:txBody>
                    <a:bodyPr/>
                    <a:lstStyle/>
                    <a:p>
                      <a:pPr rtl="1"/>
                      <a:endParaRPr lang="ar-SA" sz="2800" dirty="0">
                        <a:latin typeface="Traditional Arabic" pitchFamily="18" charset="-78"/>
                        <a:cs typeface="Traditional Arabic" pitchFamily="18" charset="-78"/>
                      </a:endParaRPr>
                    </a:p>
                  </a:txBody>
                  <a:tcPr/>
                </a:tc>
                <a:tc>
                  <a:txBody>
                    <a:bodyPr/>
                    <a:lstStyle/>
                    <a:p>
                      <a:pPr rtl="1"/>
                      <a:endParaRPr lang="ar-SA" sz="2800" dirty="0">
                        <a:latin typeface="Traditional Arabic" pitchFamily="18" charset="-78"/>
                        <a:cs typeface="Traditional Arabic" pitchFamily="18" charset="-78"/>
                      </a:endParaRPr>
                    </a:p>
                  </a:txBody>
                  <a:tcPr/>
                </a:tc>
              </a:tr>
              <a:tr h="878406">
                <a:tc>
                  <a:txBody>
                    <a:bodyPr/>
                    <a:lstStyle/>
                    <a:p>
                      <a:pPr rtl="1"/>
                      <a:r>
                        <a:rPr lang="ar-SA" sz="2800" dirty="0" smtClean="0">
                          <a:latin typeface="Traditional Arabic" pitchFamily="18" charset="-78"/>
                          <a:cs typeface="Traditional Arabic" pitchFamily="18" charset="-78"/>
                        </a:rPr>
                        <a:t>قرأت النّص مكتوبًا.</a:t>
                      </a:r>
                      <a:endParaRPr lang="ar-SA" sz="2800" dirty="0">
                        <a:latin typeface="Traditional Arabic" pitchFamily="18" charset="-78"/>
                        <a:cs typeface="Traditional Arabic" pitchFamily="18" charset="-78"/>
                      </a:endParaRPr>
                    </a:p>
                  </a:txBody>
                  <a:tcPr anchor="ctr"/>
                </a:tc>
                <a:tc>
                  <a:txBody>
                    <a:bodyPr/>
                    <a:lstStyle/>
                    <a:p>
                      <a:pPr rtl="1"/>
                      <a:endParaRPr lang="ar-SA" sz="2800" dirty="0">
                        <a:latin typeface="Traditional Arabic" pitchFamily="18" charset="-78"/>
                        <a:cs typeface="Traditional Arabic" pitchFamily="18" charset="-78"/>
                      </a:endParaRPr>
                    </a:p>
                  </a:txBody>
                  <a:tcPr/>
                </a:tc>
                <a:tc>
                  <a:txBody>
                    <a:bodyPr/>
                    <a:lstStyle/>
                    <a:p>
                      <a:pPr rtl="1"/>
                      <a:endParaRPr lang="ar-SA" sz="2800" dirty="0">
                        <a:latin typeface="Traditional Arabic" pitchFamily="18" charset="-78"/>
                        <a:cs typeface="Traditional Arabic" pitchFamily="18" charset="-78"/>
                      </a:endParaRPr>
                    </a:p>
                  </a:txBody>
                  <a:tcPr/>
                </a:tc>
              </a:tr>
              <a:tr h="1516152">
                <a:tc>
                  <a:txBody>
                    <a:bodyPr/>
                    <a:lstStyle/>
                    <a:p>
                      <a:pPr rtl="1"/>
                      <a:r>
                        <a:rPr lang="ar-SA" sz="2800" dirty="0" smtClean="0">
                          <a:latin typeface="Traditional Arabic" pitchFamily="18" charset="-78"/>
                          <a:cs typeface="Traditional Arabic" pitchFamily="18" charset="-78"/>
                        </a:rPr>
                        <a:t>المصلّي ساجدًا أقرب منه إلى الله راكعًا.</a:t>
                      </a:r>
                      <a:endParaRPr lang="ar-SA" sz="2800" dirty="0">
                        <a:latin typeface="Traditional Arabic" pitchFamily="18" charset="-78"/>
                        <a:cs typeface="Traditional Arabic" pitchFamily="18" charset="-78"/>
                      </a:endParaRPr>
                    </a:p>
                  </a:txBody>
                  <a:tcPr anchor="ctr"/>
                </a:tc>
                <a:tc>
                  <a:txBody>
                    <a:bodyPr/>
                    <a:lstStyle/>
                    <a:p>
                      <a:pPr rtl="1"/>
                      <a:endParaRPr lang="ar-SA" sz="2800" dirty="0">
                        <a:latin typeface="Traditional Arabic" pitchFamily="18" charset="-78"/>
                        <a:cs typeface="Traditional Arabic" pitchFamily="18" charset="-78"/>
                      </a:endParaRPr>
                    </a:p>
                  </a:txBody>
                  <a:tcPr/>
                </a:tc>
                <a:tc>
                  <a:txBody>
                    <a:bodyPr/>
                    <a:lstStyle/>
                    <a:p>
                      <a:pPr rtl="1"/>
                      <a:endParaRPr lang="ar-SA" sz="2800" dirty="0">
                        <a:latin typeface="Traditional Arabic" pitchFamily="18" charset="-78"/>
                        <a:cs typeface="Traditional Arabic" pitchFamily="18" charset="-78"/>
                      </a:endParaRPr>
                    </a:p>
                  </a:txBody>
                  <a:tcPr/>
                </a:tc>
              </a:tr>
              <a:tr h="878406">
                <a:tc>
                  <a:txBody>
                    <a:bodyPr/>
                    <a:lstStyle/>
                    <a:p>
                      <a:pPr rtl="1"/>
                      <a:r>
                        <a:rPr lang="ar-SA" sz="2800" kern="1200" dirty="0" smtClean="0">
                          <a:latin typeface="Traditional Arabic" pitchFamily="18" charset="-78"/>
                          <a:cs typeface="Traditional Arabic" pitchFamily="18" charset="-78"/>
                        </a:rPr>
                        <a:t>﴿فَتِلْكَ بُيُوتُهُمْ خَاوِيَةً بِمَا ظَلَمُوا ۗ﴾</a:t>
                      </a:r>
                      <a:endParaRPr lang="ar-SA" sz="2800" dirty="0">
                        <a:latin typeface="Traditional Arabic" pitchFamily="18" charset="-78"/>
                        <a:cs typeface="Traditional Arabic" pitchFamily="18" charset="-78"/>
                      </a:endParaRPr>
                    </a:p>
                  </a:txBody>
                  <a:tcPr anchor="ctr"/>
                </a:tc>
                <a:tc>
                  <a:txBody>
                    <a:bodyPr/>
                    <a:lstStyle/>
                    <a:p>
                      <a:pPr rtl="1"/>
                      <a:endParaRPr lang="ar-SA" sz="2800" dirty="0">
                        <a:latin typeface="Traditional Arabic" pitchFamily="18" charset="-78"/>
                        <a:cs typeface="Traditional Arabic" pitchFamily="18" charset="-78"/>
                      </a:endParaRPr>
                    </a:p>
                  </a:txBody>
                  <a:tcPr/>
                </a:tc>
                <a:tc>
                  <a:txBody>
                    <a:bodyPr/>
                    <a:lstStyle/>
                    <a:p>
                      <a:pPr rtl="1"/>
                      <a:endParaRPr lang="ar-SA" sz="2800" dirty="0">
                        <a:latin typeface="Traditional Arabic" pitchFamily="18" charset="-78"/>
                        <a:cs typeface="Traditional Arabic" pitchFamily="18" charset="-78"/>
                      </a:endParaRPr>
                    </a:p>
                  </a:txBody>
                  <a:tcPr/>
                </a:tc>
              </a:tr>
              <a:tr h="878406">
                <a:tc>
                  <a:txBody>
                    <a:bodyPr/>
                    <a:lstStyle/>
                    <a:p>
                      <a:pPr rtl="1"/>
                      <a:r>
                        <a:rPr lang="ar-SA" sz="2800" dirty="0" smtClean="0">
                          <a:latin typeface="Traditional Arabic" pitchFamily="18" charset="-78"/>
                          <a:cs typeface="Traditional Arabic" pitchFamily="18" charset="-78"/>
                        </a:rPr>
                        <a:t>أعجبني جلوس الطّلاب منصتين</a:t>
                      </a:r>
                      <a:endParaRPr lang="ar-SA" sz="2800" dirty="0">
                        <a:latin typeface="Traditional Arabic" pitchFamily="18" charset="-78"/>
                        <a:cs typeface="Traditional Arabic" pitchFamily="18" charset="-78"/>
                      </a:endParaRPr>
                    </a:p>
                  </a:txBody>
                  <a:tcPr anchor="ctr"/>
                </a:tc>
                <a:tc>
                  <a:txBody>
                    <a:bodyPr/>
                    <a:lstStyle/>
                    <a:p>
                      <a:pPr rtl="1"/>
                      <a:endParaRPr lang="ar-SA" sz="2800" dirty="0">
                        <a:latin typeface="Traditional Arabic" pitchFamily="18" charset="-78"/>
                        <a:cs typeface="Traditional Arabic" pitchFamily="18" charset="-78"/>
                      </a:endParaRPr>
                    </a:p>
                  </a:txBody>
                  <a:tcPr/>
                </a:tc>
                <a:tc>
                  <a:txBody>
                    <a:bodyPr/>
                    <a:lstStyle/>
                    <a:p>
                      <a:pPr rtl="1"/>
                      <a:endParaRPr lang="ar-SA" sz="2800" dirty="0">
                        <a:latin typeface="Traditional Arabic" pitchFamily="18" charset="-78"/>
                        <a:cs typeface="Traditional Arabic" pitchFamily="18" charset="-78"/>
                      </a:endParaRPr>
                    </a:p>
                  </a:txBody>
                  <a:tcPr/>
                </a:tc>
              </a:tr>
            </a:tbl>
          </a:graphicData>
        </a:graphic>
      </p:graphicFrame>
      <p:sp>
        <p:nvSpPr>
          <p:cNvPr id="5" name="مربع نص 4"/>
          <p:cNvSpPr txBox="1"/>
          <p:nvPr/>
        </p:nvSpPr>
        <p:spPr>
          <a:xfrm>
            <a:off x="3428992" y="1071546"/>
            <a:ext cx="1928826" cy="584775"/>
          </a:xfrm>
          <a:prstGeom prst="rect">
            <a:avLst/>
          </a:prstGeom>
          <a:noFill/>
        </p:spPr>
        <p:txBody>
          <a:bodyPr wrap="square" rtlCol="1">
            <a:spAutoFit/>
          </a:bodyPr>
          <a:lstStyle/>
          <a:p>
            <a:r>
              <a:rPr lang="ar-SA" sz="3200" dirty="0" smtClean="0">
                <a:solidFill>
                  <a:srgbClr val="C00000"/>
                </a:solidFill>
                <a:latin typeface="Traditional Arabic" pitchFamily="18" charset="-78"/>
                <a:cs typeface="Traditional Arabic" pitchFamily="18" charset="-78"/>
              </a:rPr>
              <a:t>خَائِفًا يَتَرَقَّبُ </a:t>
            </a:r>
          </a:p>
        </p:txBody>
      </p:sp>
      <p:sp>
        <p:nvSpPr>
          <p:cNvPr id="6" name="مربع نص 5"/>
          <p:cNvSpPr txBox="1"/>
          <p:nvPr/>
        </p:nvSpPr>
        <p:spPr>
          <a:xfrm>
            <a:off x="3214678" y="272457"/>
            <a:ext cx="1643074" cy="584775"/>
          </a:xfrm>
          <a:prstGeom prst="rect">
            <a:avLst/>
          </a:prstGeom>
          <a:noFill/>
        </p:spPr>
        <p:txBody>
          <a:bodyPr wrap="square" rtlCol="1">
            <a:spAutoFit/>
          </a:bodyPr>
          <a:lstStyle/>
          <a:p>
            <a:r>
              <a:rPr lang="ar-SA" sz="3200" b="1" dirty="0" smtClean="0">
                <a:latin typeface="Traditional Arabic" pitchFamily="18" charset="-78"/>
                <a:cs typeface="Traditional Arabic" pitchFamily="18" charset="-78"/>
              </a:rPr>
              <a:t>الحال</a:t>
            </a:r>
            <a:endParaRPr lang="ar-SA" sz="3200" b="1" dirty="0">
              <a:latin typeface="Traditional Arabic" pitchFamily="18" charset="-78"/>
              <a:cs typeface="Traditional Arabic" pitchFamily="18" charset="-78"/>
            </a:endParaRPr>
          </a:p>
        </p:txBody>
      </p:sp>
      <p:sp>
        <p:nvSpPr>
          <p:cNvPr id="7" name="مربع نص 6"/>
          <p:cNvSpPr txBox="1"/>
          <p:nvPr/>
        </p:nvSpPr>
        <p:spPr>
          <a:xfrm>
            <a:off x="3428992" y="2000240"/>
            <a:ext cx="1928826" cy="584775"/>
          </a:xfrm>
          <a:prstGeom prst="rect">
            <a:avLst/>
          </a:prstGeom>
          <a:noFill/>
        </p:spPr>
        <p:txBody>
          <a:bodyPr wrap="square" rtlCol="1">
            <a:spAutoFit/>
          </a:bodyPr>
          <a:lstStyle/>
          <a:p>
            <a:r>
              <a:rPr lang="ar-SA" sz="3200" dirty="0" smtClean="0">
                <a:solidFill>
                  <a:srgbClr val="C00000"/>
                </a:solidFill>
                <a:latin typeface="Traditional Arabic" pitchFamily="18" charset="-78"/>
                <a:cs typeface="Traditional Arabic" pitchFamily="18" charset="-78"/>
              </a:rPr>
              <a:t>ضَعِيفًا</a:t>
            </a:r>
          </a:p>
        </p:txBody>
      </p:sp>
      <p:sp>
        <p:nvSpPr>
          <p:cNvPr id="8" name="مربع نص 7"/>
          <p:cNvSpPr txBox="1"/>
          <p:nvPr/>
        </p:nvSpPr>
        <p:spPr>
          <a:xfrm>
            <a:off x="3857620" y="2928934"/>
            <a:ext cx="1357322" cy="584775"/>
          </a:xfrm>
          <a:prstGeom prst="rect">
            <a:avLst/>
          </a:prstGeom>
          <a:noFill/>
        </p:spPr>
        <p:txBody>
          <a:bodyPr wrap="square" rtlCol="1">
            <a:spAutoFit/>
          </a:bodyPr>
          <a:lstStyle/>
          <a:p>
            <a:r>
              <a:rPr lang="ar-SA" sz="3200" dirty="0" smtClean="0">
                <a:solidFill>
                  <a:srgbClr val="C00000"/>
                </a:solidFill>
                <a:latin typeface="Traditional Arabic" pitchFamily="18" charset="-78"/>
                <a:cs typeface="Traditional Arabic" pitchFamily="18" charset="-78"/>
              </a:rPr>
              <a:t>مكتوبًا.</a:t>
            </a:r>
          </a:p>
        </p:txBody>
      </p:sp>
      <p:sp>
        <p:nvSpPr>
          <p:cNvPr id="9" name="مربع نص 8"/>
          <p:cNvSpPr txBox="1"/>
          <p:nvPr/>
        </p:nvSpPr>
        <p:spPr>
          <a:xfrm>
            <a:off x="3316732" y="3929066"/>
            <a:ext cx="2112524" cy="584775"/>
          </a:xfrm>
          <a:prstGeom prst="rect">
            <a:avLst/>
          </a:prstGeom>
          <a:noFill/>
        </p:spPr>
        <p:txBody>
          <a:bodyPr wrap="square" rtlCol="1">
            <a:spAutoFit/>
          </a:bodyPr>
          <a:lstStyle/>
          <a:p>
            <a:r>
              <a:rPr lang="ar-SA" sz="3200" dirty="0" smtClean="0">
                <a:solidFill>
                  <a:srgbClr val="C00000"/>
                </a:solidFill>
                <a:latin typeface="Traditional Arabic" pitchFamily="18" charset="-78"/>
                <a:cs typeface="Traditional Arabic" pitchFamily="18" charset="-78"/>
              </a:rPr>
              <a:t>ساجدًا/ راكعًا</a:t>
            </a:r>
          </a:p>
        </p:txBody>
      </p:sp>
      <p:sp>
        <p:nvSpPr>
          <p:cNvPr id="10" name="مربع نص 9"/>
          <p:cNvSpPr txBox="1"/>
          <p:nvPr/>
        </p:nvSpPr>
        <p:spPr>
          <a:xfrm>
            <a:off x="3724949" y="5344555"/>
            <a:ext cx="1561431" cy="584775"/>
          </a:xfrm>
          <a:prstGeom prst="rect">
            <a:avLst/>
          </a:prstGeom>
          <a:noFill/>
        </p:spPr>
        <p:txBody>
          <a:bodyPr wrap="square" rtlCol="1">
            <a:spAutoFit/>
          </a:bodyPr>
          <a:lstStyle/>
          <a:p>
            <a:r>
              <a:rPr lang="ar-SA" sz="3200" dirty="0" smtClean="0">
                <a:solidFill>
                  <a:srgbClr val="C00000"/>
                </a:solidFill>
                <a:latin typeface="Traditional Arabic" pitchFamily="18" charset="-78"/>
                <a:cs typeface="Traditional Arabic" pitchFamily="18" charset="-78"/>
              </a:rPr>
              <a:t>خاوية</a:t>
            </a:r>
          </a:p>
        </p:txBody>
      </p:sp>
      <p:sp>
        <p:nvSpPr>
          <p:cNvPr id="11" name="مربع نص 10"/>
          <p:cNvSpPr txBox="1"/>
          <p:nvPr/>
        </p:nvSpPr>
        <p:spPr>
          <a:xfrm>
            <a:off x="3286116" y="6130373"/>
            <a:ext cx="1928826" cy="584775"/>
          </a:xfrm>
          <a:prstGeom prst="rect">
            <a:avLst/>
          </a:prstGeom>
          <a:noFill/>
        </p:spPr>
        <p:txBody>
          <a:bodyPr wrap="square" rtlCol="1">
            <a:spAutoFit/>
          </a:bodyPr>
          <a:lstStyle/>
          <a:p>
            <a:r>
              <a:rPr lang="ar-SA" sz="3200" dirty="0" smtClean="0">
                <a:solidFill>
                  <a:srgbClr val="C00000"/>
                </a:solidFill>
                <a:latin typeface="Traditional Arabic" pitchFamily="18" charset="-78"/>
                <a:cs typeface="Traditional Arabic" pitchFamily="18" charset="-78"/>
              </a:rPr>
              <a:t>منصتين</a:t>
            </a:r>
          </a:p>
        </p:txBody>
      </p:sp>
      <p:sp>
        <p:nvSpPr>
          <p:cNvPr id="12" name="مربع نص 11"/>
          <p:cNvSpPr txBox="1"/>
          <p:nvPr/>
        </p:nvSpPr>
        <p:spPr>
          <a:xfrm>
            <a:off x="765375" y="1071546"/>
            <a:ext cx="2020675" cy="584775"/>
          </a:xfrm>
          <a:prstGeom prst="rect">
            <a:avLst/>
          </a:prstGeom>
          <a:noFill/>
        </p:spPr>
        <p:txBody>
          <a:bodyPr wrap="square" rtlCol="1">
            <a:spAutoFit/>
          </a:bodyPr>
          <a:lstStyle/>
          <a:p>
            <a:r>
              <a:rPr lang="ar-SA" sz="3200" dirty="0" smtClean="0">
                <a:solidFill>
                  <a:schemeClr val="accent3">
                    <a:lumMod val="75000"/>
                  </a:schemeClr>
                </a:solidFill>
                <a:latin typeface="Traditional Arabic" pitchFamily="18" charset="-78"/>
                <a:cs typeface="Traditional Arabic" pitchFamily="18" charset="-78"/>
              </a:rPr>
              <a:t> موسى (الفاعل)</a:t>
            </a:r>
          </a:p>
        </p:txBody>
      </p:sp>
      <p:sp>
        <p:nvSpPr>
          <p:cNvPr id="13" name="مربع نص 12"/>
          <p:cNvSpPr txBox="1"/>
          <p:nvPr/>
        </p:nvSpPr>
        <p:spPr>
          <a:xfrm>
            <a:off x="214282" y="2000240"/>
            <a:ext cx="2694233" cy="584775"/>
          </a:xfrm>
          <a:prstGeom prst="rect">
            <a:avLst/>
          </a:prstGeom>
          <a:noFill/>
        </p:spPr>
        <p:txBody>
          <a:bodyPr wrap="square" rtlCol="1">
            <a:spAutoFit/>
          </a:bodyPr>
          <a:lstStyle/>
          <a:p>
            <a:r>
              <a:rPr lang="ar-SA" sz="3200" dirty="0" smtClean="0">
                <a:solidFill>
                  <a:schemeClr val="accent3">
                    <a:lumMod val="75000"/>
                  </a:schemeClr>
                </a:solidFill>
                <a:latin typeface="Traditional Arabic" pitchFamily="18" charset="-78"/>
                <a:cs typeface="Traditional Arabic" pitchFamily="18" charset="-78"/>
              </a:rPr>
              <a:t>الإنسان (نائب الفاعل)</a:t>
            </a:r>
          </a:p>
        </p:txBody>
      </p:sp>
      <p:sp>
        <p:nvSpPr>
          <p:cNvPr id="14" name="مربع نص 13"/>
          <p:cNvSpPr txBox="1"/>
          <p:nvPr/>
        </p:nvSpPr>
        <p:spPr>
          <a:xfrm>
            <a:off x="744964" y="2857496"/>
            <a:ext cx="2112524" cy="584775"/>
          </a:xfrm>
          <a:prstGeom prst="rect">
            <a:avLst/>
          </a:prstGeom>
          <a:noFill/>
        </p:spPr>
        <p:txBody>
          <a:bodyPr wrap="square" rtlCol="1">
            <a:spAutoFit/>
          </a:bodyPr>
          <a:lstStyle/>
          <a:p>
            <a:r>
              <a:rPr lang="ar-SA" sz="3200" dirty="0" smtClean="0">
                <a:solidFill>
                  <a:schemeClr val="accent3">
                    <a:lumMod val="75000"/>
                  </a:schemeClr>
                </a:solidFill>
                <a:latin typeface="Traditional Arabic" pitchFamily="18" charset="-78"/>
                <a:cs typeface="Traditional Arabic" pitchFamily="18" charset="-78"/>
              </a:rPr>
              <a:t>النّص (المفعول به)</a:t>
            </a:r>
          </a:p>
        </p:txBody>
      </p:sp>
      <p:sp>
        <p:nvSpPr>
          <p:cNvPr id="15" name="مربع نص 14"/>
          <p:cNvSpPr txBox="1"/>
          <p:nvPr/>
        </p:nvSpPr>
        <p:spPr>
          <a:xfrm>
            <a:off x="-142908" y="3929066"/>
            <a:ext cx="3031012" cy="584775"/>
          </a:xfrm>
          <a:prstGeom prst="rect">
            <a:avLst/>
          </a:prstGeom>
          <a:noFill/>
        </p:spPr>
        <p:txBody>
          <a:bodyPr wrap="square" rtlCol="1">
            <a:spAutoFit/>
          </a:bodyPr>
          <a:lstStyle/>
          <a:p>
            <a:r>
              <a:rPr lang="ar-SA" sz="3200" dirty="0" smtClean="0">
                <a:solidFill>
                  <a:schemeClr val="accent3">
                    <a:lumMod val="75000"/>
                  </a:schemeClr>
                </a:solidFill>
                <a:latin typeface="Traditional Arabic" pitchFamily="18" charset="-78"/>
                <a:cs typeface="Traditional Arabic" pitchFamily="18" charset="-78"/>
              </a:rPr>
              <a:t>المصلّي (المبتدأ)</a:t>
            </a:r>
          </a:p>
        </p:txBody>
      </p:sp>
      <p:sp>
        <p:nvSpPr>
          <p:cNvPr id="16" name="مربع نص 15"/>
          <p:cNvSpPr txBox="1"/>
          <p:nvPr/>
        </p:nvSpPr>
        <p:spPr>
          <a:xfrm>
            <a:off x="714348" y="5344555"/>
            <a:ext cx="2204373" cy="584775"/>
          </a:xfrm>
          <a:prstGeom prst="rect">
            <a:avLst/>
          </a:prstGeom>
          <a:noFill/>
        </p:spPr>
        <p:txBody>
          <a:bodyPr wrap="square" rtlCol="1">
            <a:spAutoFit/>
          </a:bodyPr>
          <a:lstStyle/>
          <a:p>
            <a:r>
              <a:rPr lang="ar-SA" sz="3200" dirty="0" smtClean="0">
                <a:solidFill>
                  <a:schemeClr val="accent3">
                    <a:lumMod val="75000"/>
                  </a:schemeClr>
                </a:solidFill>
                <a:latin typeface="Traditional Arabic" pitchFamily="18" charset="-78"/>
                <a:cs typeface="Traditional Arabic" pitchFamily="18" charset="-78"/>
              </a:rPr>
              <a:t>بيوتهم (الخبر)</a:t>
            </a:r>
          </a:p>
        </p:txBody>
      </p:sp>
      <p:sp>
        <p:nvSpPr>
          <p:cNvPr id="17" name="مربع نص 16"/>
          <p:cNvSpPr txBox="1"/>
          <p:nvPr/>
        </p:nvSpPr>
        <p:spPr>
          <a:xfrm>
            <a:off x="1" y="6130373"/>
            <a:ext cx="3000364" cy="584775"/>
          </a:xfrm>
          <a:prstGeom prst="rect">
            <a:avLst/>
          </a:prstGeom>
          <a:noFill/>
        </p:spPr>
        <p:txBody>
          <a:bodyPr wrap="square" rtlCol="1">
            <a:spAutoFit/>
          </a:bodyPr>
          <a:lstStyle/>
          <a:p>
            <a:r>
              <a:rPr lang="ar-SA" sz="3200" dirty="0" smtClean="0">
                <a:solidFill>
                  <a:schemeClr val="accent3">
                    <a:lumMod val="75000"/>
                  </a:schemeClr>
                </a:solidFill>
                <a:latin typeface="Traditional Arabic" pitchFamily="18" charset="-78"/>
                <a:cs typeface="Traditional Arabic" pitchFamily="18" charset="-78"/>
              </a:rPr>
              <a:t>الطّلاب (المضاف إليه)</a:t>
            </a:r>
          </a:p>
        </p:txBody>
      </p:sp>
      <p:sp>
        <p:nvSpPr>
          <p:cNvPr id="18" name="مربع نص 17"/>
          <p:cNvSpPr txBox="1"/>
          <p:nvPr/>
        </p:nvSpPr>
        <p:spPr>
          <a:xfrm>
            <a:off x="642910" y="214290"/>
            <a:ext cx="2000264" cy="584775"/>
          </a:xfrm>
          <a:prstGeom prst="rect">
            <a:avLst/>
          </a:prstGeom>
          <a:noFill/>
        </p:spPr>
        <p:txBody>
          <a:bodyPr wrap="square" rtlCol="1">
            <a:spAutoFit/>
          </a:bodyPr>
          <a:lstStyle/>
          <a:p>
            <a:r>
              <a:rPr lang="ar-SA" sz="3200" b="1" dirty="0">
                <a:latin typeface="Traditional Arabic" pitchFamily="18" charset="-78"/>
                <a:cs typeface="Traditional Arabic" pitchFamily="18" charset="-78"/>
              </a:rPr>
              <a:t>صاحب </a:t>
            </a:r>
            <a:r>
              <a:rPr lang="ar-SA" sz="3200" b="1" dirty="0" smtClean="0">
                <a:latin typeface="Traditional Arabic" pitchFamily="18" charset="-78"/>
                <a:cs typeface="Traditional Arabic" pitchFamily="18" charset="-78"/>
              </a:rPr>
              <a:t>الحال</a:t>
            </a:r>
            <a:endParaRPr lang="ar-SA" sz="3200" b="1"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ssolv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dissolv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ssolv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dissolv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dissolv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dissolv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checkerboard(across)">
                                      <p:cBhvr>
                                        <p:cTn id="57" dur="5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checkerboard(across)">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dissolve">
                                      <p:cBhvr>
                                        <p:cTn id="67" dur="5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checkerboard(across)">
                                      <p:cBhvr>
                                        <p:cTn id="7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24"/>
          <p:cNvGraphicFramePr>
            <a:graphicFrameLocks/>
          </p:cNvGraphicFramePr>
          <p:nvPr/>
        </p:nvGraphicFramePr>
        <p:xfrm>
          <a:off x="539750" y="2636838"/>
          <a:ext cx="8281988" cy="792163"/>
        </p:xfrm>
        <a:graphic>
          <a:graphicData uri="http://schemas.openxmlformats.org/drawingml/2006/table">
            <a:tbl>
              <a:tblPr rtl="1"/>
              <a:tblGrid>
                <a:gridCol w="8281988"/>
              </a:tblGrid>
              <a:tr h="79216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600" b="0" i="0" u="none" strike="noStrike" cap="none" normalizeH="0" baseline="0" dirty="0" smtClean="0">
                          <a:ln>
                            <a:noFill/>
                          </a:ln>
                          <a:solidFill>
                            <a:schemeClr val="accent2"/>
                          </a:solidFill>
                          <a:effectLst/>
                          <a:latin typeface="Traditional Arabic" pitchFamily="18" charset="-78"/>
                          <a:cs typeface="Traditional Arabic" pitchFamily="18" charset="-78"/>
                        </a:rPr>
                        <a:t>صاحب الحال</a:t>
                      </a:r>
                      <a:r>
                        <a:rPr kumimoji="0" lang="ar-SA" sz="3600" b="0" i="0" u="none" strike="noStrike" cap="none" normalizeH="0" baseline="0" dirty="0" smtClean="0">
                          <a:ln>
                            <a:noFill/>
                          </a:ln>
                          <a:solidFill>
                            <a:schemeClr val="tx1"/>
                          </a:solidFill>
                          <a:effectLst/>
                          <a:latin typeface="Traditional Arabic" pitchFamily="18" charset="-78"/>
                          <a:cs typeface="Traditional Arabic" pitchFamily="18" charset="-78"/>
                        </a:rPr>
                        <a:t> : اسم تبين الحال حالته أو هي</a:t>
                      </a:r>
                      <a:r>
                        <a:rPr kumimoji="0" lang="ar-EG" sz="3600" b="0" i="0" u="none" strike="noStrike" cap="none" normalizeH="0" baseline="0" dirty="0" smtClean="0">
                          <a:ln>
                            <a:noFill/>
                          </a:ln>
                          <a:solidFill>
                            <a:schemeClr val="tx1"/>
                          </a:solidFill>
                          <a:effectLst/>
                          <a:latin typeface="Traditional Arabic" pitchFamily="18" charset="-78"/>
                          <a:cs typeface="Traditional Arabic" pitchFamily="18" charset="-78"/>
                        </a:rPr>
                        <a:t>ئ</a:t>
                      </a:r>
                      <a:r>
                        <a:rPr kumimoji="0" lang="ar-SA" sz="3600" b="0" i="0" u="none" strike="noStrike" cap="none" normalizeH="0" baseline="0" dirty="0" smtClean="0">
                          <a:ln>
                            <a:noFill/>
                          </a:ln>
                          <a:solidFill>
                            <a:schemeClr val="tx1"/>
                          </a:solidFill>
                          <a:effectLst/>
                          <a:latin typeface="Traditional Arabic" pitchFamily="18" charset="-78"/>
                          <a:cs typeface="Traditional Arabic" pitchFamily="18" charset="-78"/>
                        </a:rPr>
                        <a:t>ته ، وهو معرفة دائمًا .</a:t>
                      </a:r>
                      <a:endParaRPr kumimoji="0" lang="en-US" sz="3600" b="0" i="0" u="none" strike="noStrike" cap="none" normalizeH="0" baseline="0" dirty="0" smtClean="0">
                        <a:ln>
                          <a:noFill/>
                        </a:ln>
                        <a:solidFill>
                          <a:schemeClr val="tx1"/>
                        </a:solidFill>
                        <a:effectLst/>
                        <a:latin typeface="Traditional Arabic" pitchFamily="18" charset="-78"/>
                        <a:cs typeface="Traditional Arabic" pitchFamily="18"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Rectangle 22"/>
          <p:cNvSpPr>
            <a:spLocks noChangeArrowheads="1"/>
          </p:cNvSpPr>
          <p:nvPr/>
        </p:nvSpPr>
        <p:spPr bwMode="auto">
          <a:xfrm>
            <a:off x="395288" y="1341438"/>
            <a:ext cx="8353425" cy="1008062"/>
          </a:xfrm>
          <a:prstGeom prst="rect">
            <a:avLst/>
          </a:prstGeom>
          <a:noFill/>
          <a:ln w="12700">
            <a:solidFill>
              <a:schemeClr val="tx1"/>
            </a:solidFill>
            <a:miter lim="800000"/>
            <a:headEnd/>
            <a:tailEnd/>
          </a:ln>
        </p:spPr>
        <p:txBody>
          <a:bodyPr anchor="ctr"/>
          <a:lstStyle/>
          <a:p>
            <a:pPr algn="ctr"/>
            <a:r>
              <a:rPr lang="ar-SA" sz="3200" b="1">
                <a:solidFill>
                  <a:srgbClr val="CC3300"/>
                </a:solidFill>
                <a:latin typeface="Traditional Arabic" pitchFamily="18" charset="-78"/>
                <a:cs typeface="Traditional Arabic" pitchFamily="18" charset="-78"/>
              </a:rPr>
              <a:t>الحال</a:t>
            </a:r>
            <a:r>
              <a:rPr lang="ar-SA" sz="3200" b="1">
                <a:solidFill>
                  <a:schemeClr val="tx2"/>
                </a:solidFill>
                <a:latin typeface="Traditional Arabic" pitchFamily="18" charset="-78"/>
                <a:cs typeface="Traditional Arabic" pitchFamily="18" charset="-78"/>
              </a:rPr>
              <a:t> : اسم نكرة منصوب يبين حالة أو هي</a:t>
            </a:r>
            <a:r>
              <a:rPr lang="ar-EG" sz="3200" b="1">
                <a:solidFill>
                  <a:schemeClr val="tx2"/>
                </a:solidFill>
                <a:latin typeface="Traditional Arabic" pitchFamily="18" charset="-78"/>
                <a:cs typeface="Traditional Arabic" pitchFamily="18" charset="-78"/>
              </a:rPr>
              <a:t>ئ</a:t>
            </a:r>
            <a:r>
              <a:rPr lang="ar-SA" sz="3200" b="1">
                <a:solidFill>
                  <a:schemeClr val="tx2"/>
                </a:solidFill>
                <a:latin typeface="Traditional Arabic" pitchFamily="18" charset="-78"/>
                <a:cs typeface="Traditional Arabic" pitchFamily="18" charset="-78"/>
              </a:rPr>
              <a:t>ة صاحبه عند وقوع الفعل</a:t>
            </a:r>
            <a:endParaRPr lang="en-US" sz="3200" b="1">
              <a:solidFill>
                <a:schemeClr val="tx2"/>
              </a:solidFill>
              <a:latin typeface="Traditional Arabic" pitchFamily="18" charset="-78"/>
              <a:cs typeface="Traditional Arabic" pitchFamily="18" charset="-78"/>
            </a:endParaRPr>
          </a:p>
        </p:txBody>
      </p:sp>
      <p:sp>
        <p:nvSpPr>
          <p:cNvPr id="4" name="Text Box 26"/>
          <p:cNvSpPr txBox="1">
            <a:spLocks noChangeArrowheads="1"/>
          </p:cNvSpPr>
          <p:nvPr/>
        </p:nvSpPr>
        <p:spPr bwMode="auto">
          <a:xfrm>
            <a:off x="971550" y="3711575"/>
            <a:ext cx="7056438" cy="584775"/>
          </a:xfrm>
          <a:prstGeom prst="rect">
            <a:avLst/>
          </a:prstGeom>
          <a:noFill/>
          <a:ln w="12700">
            <a:solidFill>
              <a:schemeClr val="tx1"/>
            </a:solidFill>
            <a:miter lim="800000"/>
            <a:headEnd/>
            <a:tailEnd/>
          </a:ln>
        </p:spPr>
        <p:txBody>
          <a:bodyPr>
            <a:spAutoFit/>
          </a:bodyPr>
          <a:lstStyle/>
          <a:p>
            <a:pPr algn="ctr">
              <a:spcBef>
                <a:spcPct val="50000"/>
              </a:spcBef>
            </a:pPr>
            <a:r>
              <a:rPr lang="ar-SA" sz="3200">
                <a:latin typeface="Traditional Arabic" pitchFamily="18" charset="-78"/>
                <a:cs typeface="Traditional Arabic" pitchFamily="18" charset="-78"/>
              </a:rPr>
              <a:t>الحال تطابق صاحبها في :</a:t>
            </a:r>
            <a:endParaRPr lang="en-US" sz="3200" b="1">
              <a:latin typeface="Traditional Arabic" pitchFamily="18" charset="-78"/>
              <a:cs typeface="Traditional Arabic" pitchFamily="18" charset="-78"/>
            </a:endParaRPr>
          </a:p>
        </p:txBody>
      </p:sp>
      <p:sp>
        <p:nvSpPr>
          <p:cNvPr id="5" name="Text Box 27"/>
          <p:cNvSpPr txBox="1">
            <a:spLocks noChangeArrowheads="1"/>
          </p:cNvSpPr>
          <p:nvPr/>
        </p:nvSpPr>
        <p:spPr bwMode="auto">
          <a:xfrm>
            <a:off x="4932363" y="4706938"/>
            <a:ext cx="3816350" cy="584775"/>
          </a:xfrm>
          <a:prstGeom prst="rect">
            <a:avLst/>
          </a:prstGeom>
          <a:noFill/>
          <a:ln w="3175">
            <a:solidFill>
              <a:schemeClr val="tx1"/>
            </a:solidFill>
            <a:miter lim="800000"/>
            <a:headEnd/>
            <a:tailEnd/>
          </a:ln>
        </p:spPr>
        <p:txBody>
          <a:bodyPr>
            <a:spAutoFit/>
          </a:bodyPr>
          <a:lstStyle/>
          <a:p>
            <a:pPr algn="ctr">
              <a:spcBef>
                <a:spcPct val="50000"/>
              </a:spcBef>
            </a:pPr>
            <a:r>
              <a:rPr lang="ar-SA" sz="3200">
                <a:solidFill>
                  <a:srgbClr val="CC3300"/>
                </a:solidFill>
                <a:latin typeface="Traditional Arabic" pitchFamily="18" charset="-78"/>
                <a:cs typeface="Traditional Arabic" pitchFamily="18" charset="-78"/>
              </a:rPr>
              <a:t>- الإفراد أو التثنية أو الجمع .</a:t>
            </a:r>
            <a:endParaRPr lang="en-US" sz="3200">
              <a:solidFill>
                <a:srgbClr val="CC3300"/>
              </a:solidFill>
              <a:latin typeface="Traditional Arabic" pitchFamily="18" charset="-78"/>
              <a:cs typeface="Traditional Arabic" pitchFamily="18" charset="-78"/>
            </a:endParaRPr>
          </a:p>
        </p:txBody>
      </p:sp>
      <p:sp>
        <p:nvSpPr>
          <p:cNvPr id="6" name="Text Box 28"/>
          <p:cNvSpPr txBox="1">
            <a:spLocks noChangeArrowheads="1"/>
          </p:cNvSpPr>
          <p:nvPr/>
        </p:nvSpPr>
        <p:spPr bwMode="auto">
          <a:xfrm>
            <a:off x="539750" y="4706938"/>
            <a:ext cx="3384550" cy="584775"/>
          </a:xfrm>
          <a:prstGeom prst="rect">
            <a:avLst/>
          </a:prstGeom>
          <a:noFill/>
          <a:ln w="3175">
            <a:solidFill>
              <a:schemeClr val="tx1"/>
            </a:solidFill>
            <a:miter lim="800000"/>
            <a:headEnd/>
            <a:tailEnd/>
          </a:ln>
        </p:spPr>
        <p:txBody>
          <a:bodyPr>
            <a:spAutoFit/>
          </a:bodyPr>
          <a:lstStyle/>
          <a:p>
            <a:pPr algn="ctr">
              <a:spcBef>
                <a:spcPct val="50000"/>
              </a:spcBef>
            </a:pPr>
            <a:r>
              <a:rPr lang="ar-SA" sz="3200">
                <a:solidFill>
                  <a:srgbClr val="CC3300"/>
                </a:solidFill>
                <a:latin typeface="Traditional Arabic" pitchFamily="18" charset="-78"/>
                <a:cs typeface="Traditional Arabic" pitchFamily="18" charset="-78"/>
              </a:rPr>
              <a:t>- التذكير أو التأنيث .</a:t>
            </a:r>
            <a:endParaRPr lang="en-US" sz="3200">
              <a:solidFill>
                <a:srgbClr val="CC3300"/>
              </a:solidFill>
              <a:latin typeface="Traditional Arabic" pitchFamily="18" charset="-78"/>
              <a:cs typeface="Traditional Arabic" pitchFamily="18" charset="-78"/>
            </a:endParaRPr>
          </a:p>
        </p:txBody>
      </p:sp>
      <p:sp>
        <p:nvSpPr>
          <p:cNvPr id="7" name="Text Box 29"/>
          <p:cNvSpPr txBox="1">
            <a:spLocks noChangeArrowheads="1"/>
          </p:cNvSpPr>
          <p:nvPr/>
        </p:nvSpPr>
        <p:spPr bwMode="auto">
          <a:xfrm>
            <a:off x="2484438" y="5472113"/>
            <a:ext cx="3816350" cy="584775"/>
          </a:xfrm>
          <a:prstGeom prst="rect">
            <a:avLst/>
          </a:prstGeom>
          <a:noFill/>
          <a:ln w="3175">
            <a:solidFill>
              <a:schemeClr val="tx1"/>
            </a:solidFill>
            <a:miter lim="800000"/>
            <a:headEnd/>
            <a:tailEnd/>
          </a:ln>
        </p:spPr>
        <p:txBody>
          <a:bodyPr>
            <a:spAutoFit/>
          </a:bodyPr>
          <a:lstStyle/>
          <a:p>
            <a:pPr algn="ctr">
              <a:spcBef>
                <a:spcPct val="50000"/>
              </a:spcBef>
            </a:pPr>
            <a:r>
              <a:rPr lang="ar-SA" sz="3200">
                <a:latin typeface="Traditional Arabic" pitchFamily="18" charset="-78"/>
                <a:cs typeface="Traditional Arabic" pitchFamily="18" charset="-78"/>
              </a:rPr>
              <a:t>الحال دائمًا منصوب</a:t>
            </a:r>
            <a:endParaRPr lang="en-US" sz="3200">
              <a:latin typeface="Traditional Arabic" pitchFamily="18" charset="-78"/>
              <a:cs typeface="Traditional Arabic" pitchFamily="18" charset="-78"/>
            </a:endParaRPr>
          </a:p>
        </p:txBody>
      </p:sp>
      <p:graphicFrame>
        <p:nvGraphicFramePr>
          <p:cNvPr id="8" name="Group 45"/>
          <p:cNvGraphicFramePr>
            <a:graphicFrameLocks/>
          </p:cNvGraphicFramePr>
          <p:nvPr/>
        </p:nvGraphicFramePr>
        <p:xfrm>
          <a:off x="2987675" y="404813"/>
          <a:ext cx="2663825" cy="640080"/>
        </p:xfrm>
        <a:graphic>
          <a:graphicData uri="http://schemas.openxmlformats.org/drawingml/2006/table">
            <a:tbl>
              <a:tblPr rtl="1"/>
              <a:tblGrid>
                <a:gridCol w="2663825"/>
              </a:tblGrid>
              <a:tr h="503238">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3600" b="0" i="0" u="none" strike="noStrike" cap="none" normalizeH="0" baseline="0" smtClean="0">
                          <a:ln>
                            <a:noFill/>
                          </a:ln>
                          <a:solidFill>
                            <a:srgbClr val="991E09"/>
                          </a:solidFill>
                          <a:effectLst/>
                          <a:latin typeface="Times New Roman" pitchFamily="18" charset="0"/>
                          <a:cs typeface="AL-Mohanad Black" pitchFamily="2" charset="-78"/>
                        </a:rPr>
                        <a:t>الخلاصة</a:t>
                      </a:r>
                      <a:r>
                        <a:rPr kumimoji="0" lang="ar-SA" sz="3200" b="0" i="0" u="none" strike="noStrike" cap="none" normalizeH="0" baseline="0" smtClean="0">
                          <a:ln>
                            <a:noFill/>
                          </a:ln>
                          <a:solidFill>
                            <a:srgbClr val="991E09"/>
                          </a:solidFill>
                          <a:effectLst/>
                          <a:latin typeface="Times New Roman" pitchFamily="18" charset="0"/>
                          <a:cs typeface="AL-Mohanad Black" pitchFamily="2" charset="-78"/>
                        </a:rPr>
                        <a:t> </a:t>
                      </a:r>
                      <a:endParaRPr kumimoji="0" lang="en-US" sz="3200" b="0" i="0" u="none" strike="noStrike" cap="none" normalizeH="0" baseline="0" smtClean="0">
                        <a:ln>
                          <a:noFill/>
                        </a:ln>
                        <a:solidFill>
                          <a:srgbClr val="991E09"/>
                        </a:solidFill>
                        <a:effectLst/>
                        <a:latin typeface="Times New Roman" pitchFamily="18" charset="0"/>
                        <a:cs typeface="AL-Mohanad Black"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himes.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himes.wav" builtIn="1"/>
                                        </p:tgtEl>
                                      </p:cMediaNode>
                                    </p:audio>
                                  </p:sub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subTnLst>
                                    <p:audio>
                                      <p:cMediaNode>
                                        <p:cTn display="0" masterRel="sameClick">
                                          <p:stCondLst>
                                            <p:cond evt="begin" delay="0">
                                              <p:tn val="23"/>
                                            </p:cond>
                                          </p:stCondLst>
                                          <p:endCondLst>
                                            <p:cond evt="onStopAudio" delay="0">
                                              <p:tgtEl>
                                                <p:sldTgt/>
                                              </p:tgtEl>
                                            </p:cond>
                                          </p:endCondLst>
                                        </p:cTn>
                                        <p:tgtEl>
                                          <p:sndTgt r:embed="rId3" name="cashreg.wav" builtIn="1"/>
                                        </p:tgtEl>
                                      </p:cMediaNode>
                                    </p:audio>
                                  </p:sub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80">
                                          <p:stCondLst>
                                            <p:cond delay="0"/>
                                          </p:stCondLst>
                                        </p:cTn>
                                        <p:tgtEl>
                                          <p:spTgt spid="5"/>
                                        </p:tgtEl>
                                      </p:cBhvr>
                                    </p:animEffect>
                                    <p:anim calcmode="lin" valueType="num">
                                      <p:cBhvr>
                                        <p:cTn id="4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9" dur="26">
                                          <p:stCondLst>
                                            <p:cond delay="650"/>
                                          </p:stCondLst>
                                        </p:cTn>
                                        <p:tgtEl>
                                          <p:spTgt spid="5"/>
                                        </p:tgtEl>
                                      </p:cBhvr>
                                      <p:to x="100000" y="60000"/>
                                    </p:animScale>
                                    <p:animScale>
                                      <p:cBhvr>
                                        <p:cTn id="50" dur="166" decel="50000">
                                          <p:stCondLst>
                                            <p:cond delay="676"/>
                                          </p:stCondLst>
                                        </p:cTn>
                                        <p:tgtEl>
                                          <p:spTgt spid="5"/>
                                        </p:tgtEl>
                                      </p:cBhvr>
                                      <p:to x="100000" y="100000"/>
                                    </p:animScale>
                                    <p:animScale>
                                      <p:cBhvr>
                                        <p:cTn id="51" dur="26">
                                          <p:stCondLst>
                                            <p:cond delay="1312"/>
                                          </p:stCondLst>
                                        </p:cTn>
                                        <p:tgtEl>
                                          <p:spTgt spid="5"/>
                                        </p:tgtEl>
                                      </p:cBhvr>
                                      <p:to x="100000" y="80000"/>
                                    </p:animScale>
                                    <p:animScale>
                                      <p:cBhvr>
                                        <p:cTn id="52" dur="166" decel="50000">
                                          <p:stCondLst>
                                            <p:cond delay="1338"/>
                                          </p:stCondLst>
                                        </p:cTn>
                                        <p:tgtEl>
                                          <p:spTgt spid="5"/>
                                        </p:tgtEl>
                                      </p:cBhvr>
                                      <p:to x="100000" y="100000"/>
                                    </p:animScale>
                                    <p:animScale>
                                      <p:cBhvr>
                                        <p:cTn id="53" dur="26">
                                          <p:stCondLst>
                                            <p:cond delay="1642"/>
                                          </p:stCondLst>
                                        </p:cTn>
                                        <p:tgtEl>
                                          <p:spTgt spid="5"/>
                                        </p:tgtEl>
                                      </p:cBhvr>
                                      <p:to x="100000" y="90000"/>
                                    </p:animScale>
                                    <p:animScale>
                                      <p:cBhvr>
                                        <p:cTn id="54" dur="166" decel="50000">
                                          <p:stCondLst>
                                            <p:cond delay="1668"/>
                                          </p:stCondLst>
                                        </p:cTn>
                                        <p:tgtEl>
                                          <p:spTgt spid="5"/>
                                        </p:tgtEl>
                                      </p:cBhvr>
                                      <p:to x="100000" y="100000"/>
                                    </p:animScale>
                                    <p:animScale>
                                      <p:cBhvr>
                                        <p:cTn id="55" dur="26">
                                          <p:stCondLst>
                                            <p:cond delay="1808"/>
                                          </p:stCondLst>
                                        </p:cTn>
                                        <p:tgtEl>
                                          <p:spTgt spid="5"/>
                                        </p:tgtEl>
                                      </p:cBhvr>
                                      <p:to x="100000" y="95000"/>
                                    </p:animScale>
                                    <p:animScale>
                                      <p:cBhvr>
                                        <p:cTn id="56" dur="166" decel="50000">
                                          <p:stCondLst>
                                            <p:cond delay="1834"/>
                                          </p:stCondLst>
                                        </p:cTn>
                                        <p:tgtEl>
                                          <p:spTgt spid="5"/>
                                        </p:tgtEl>
                                      </p:cBhvr>
                                      <p:to x="100000" y="100000"/>
                                    </p:animScale>
                                  </p:childTnLst>
                                  <p:subTnLst>
                                    <p:audio>
                                      <p:cMediaNode>
                                        <p:cTn display="0" masterRel="sameClick">
                                          <p:stCondLst>
                                            <p:cond evt="begin" delay="0">
                                              <p:tn val="41"/>
                                            </p:cond>
                                          </p:stCondLst>
                                          <p:endCondLst>
                                            <p:cond evt="onStopAudio" delay="0">
                                              <p:tgtEl>
                                                <p:sldTgt/>
                                              </p:tgtEl>
                                            </p:cond>
                                          </p:endCondLst>
                                        </p:cTn>
                                        <p:tgtEl>
                                          <p:sndTgt r:embed="rId4" name="explode.wav" builtIn="1"/>
                                        </p:tgtEl>
                                      </p:cMediaNode>
                                    </p:audio>
                                  </p:sub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wipe(down)">
                                      <p:cBhvr>
                                        <p:cTn id="61" dur="580">
                                          <p:stCondLst>
                                            <p:cond delay="0"/>
                                          </p:stCondLst>
                                        </p:cTn>
                                        <p:tgtEl>
                                          <p:spTgt spid="6"/>
                                        </p:tgtEl>
                                      </p:cBhvr>
                                    </p:animEffect>
                                    <p:anim calcmode="lin" valueType="num">
                                      <p:cBhvr>
                                        <p:cTn id="6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67" dur="26">
                                          <p:stCondLst>
                                            <p:cond delay="650"/>
                                          </p:stCondLst>
                                        </p:cTn>
                                        <p:tgtEl>
                                          <p:spTgt spid="6"/>
                                        </p:tgtEl>
                                      </p:cBhvr>
                                      <p:to x="100000" y="60000"/>
                                    </p:animScale>
                                    <p:animScale>
                                      <p:cBhvr>
                                        <p:cTn id="68" dur="166" decel="50000">
                                          <p:stCondLst>
                                            <p:cond delay="676"/>
                                          </p:stCondLst>
                                        </p:cTn>
                                        <p:tgtEl>
                                          <p:spTgt spid="6"/>
                                        </p:tgtEl>
                                      </p:cBhvr>
                                      <p:to x="100000" y="100000"/>
                                    </p:animScale>
                                    <p:animScale>
                                      <p:cBhvr>
                                        <p:cTn id="69" dur="26">
                                          <p:stCondLst>
                                            <p:cond delay="1312"/>
                                          </p:stCondLst>
                                        </p:cTn>
                                        <p:tgtEl>
                                          <p:spTgt spid="6"/>
                                        </p:tgtEl>
                                      </p:cBhvr>
                                      <p:to x="100000" y="80000"/>
                                    </p:animScale>
                                    <p:animScale>
                                      <p:cBhvr>
                                        <p:cTn id="70" dur="166" decel="50000">
                                          <p:stCondLst>
                                            <p:cond delay="1338"/>
                                          </p:stCondLst>
                                        </p:cTn>
                                        <p:tgtEl>
                                          <p:spTgt spid="6"/>
                                        </p:tgtEl>
                                      </p:cBhvr>
                                      <p:to x="100000" y="100000"/>
                                    </p:animScale>
                                    <p:animScale>
                                      <p:cBhvr>
                                        <p:cTn id="71" dur="26">
                                          <p:stCondLst>
                                            <p:cond delay="1642"/>
                                          </p:stCondLst>
                                        </p:cTn>
                                        <p:tgtEl>
                                          <p:spTgt spid="6"/>
                                        </p:tgtEl>
                                      </p:cBhvr>
                                      <p:to x="100000" y="90000"/>
                                    </p:animScale>
                                    <p:animScale>
                                      <p:cBhvr>
                                        <p:cTn id="72" dur="166" decel="50000">
                                          <p:stCondLst>
                                            <p:cond delay="1668"/>
                                          </p:stCondLst>
                                        </p:cTn>
                                        <p:tgtEl>
                                          <p:spTgt spid="6"/>
                                        </p:tgtEl>
                                      </p:cBhvr>
                                      <p:to x="100000" y="100000"/>
                                    </p:animScale>
                                    <p:animScale>
                                      <p:cBhvr>
                                        <p:cTn id="73" dur="26">
                                          <p:stCondLst>
                                            <p:cond delay="1808"/>
                                          </p:stCondLst>
                                        </p:cTn>
                                        <p:tgtEl>
                                          <p:spTgt spid="6"/>
                                        </p:tgtEl>
                                      </p:cBhvr>
                                      <p:to x="100000" y="95000"/>
                                    </p:animScale>
                                    <p:animScale>
                                      <p:cBhvr>
                                        <p:cTn id="74" dur="166" decel="50000">
                                          <p:stCondLst>
                                            <p:cond delay="1834"/>
                                          </p:stCondLst>
                                        </p:cTn>
                                        <p:tgtEl>
                                          <p:spTgt spid="6"/>
                                        </p:tgtEl>
                                      </p:cBhvr>
                                      <p:to x="100000" y="100000"/>
                                    </p:animScale>
                                  </p:childTnLst>
                                  <p:subTnLst>
                                    <p:audio>
                                      <p:cMediaNode>
                                        <p:cTn display="0" masterRel="sameClick">
                                          <p:stCondLst>
                                            <p:cond evt="begin" delay="0">
                                              <p:tn val="59"/>
                                            </p:cond>
                                          </p:stCondLst>
                                          <p:endCondLst>
                                            <p:cond evt="onStopAudio" delay="0">
                                              <p:tgtEl>
                                                <p:sldTgt/>
                                              </p:tgtEl>
                                            </p:cond>
                                          </p:endCondLst>
                                        </p:cTn>
                                        <p:tgtEl>
                                          <p:sndTgt r:embed="rId4" name="explode.wav" builtIn="1"/>
                                        </p:tgtEl>
                                      </p:cMediaNode>
                                    </p:audio>
                                  </p:sub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down)">
                                      <p:cBhvr>
                                        <p:cTn id="79" dur="580">
                                          <p:stCondLst>
                                            <p:cond delay="0"/>
                                          </p:stCondLst>
                                        </p:cTn>
                                        <p:tgtEl>
                                          <p:spTgt spid="7"/>
                                        </p:tgtEl>
                                      </p:cBhvr>
                                    </p:animEffect>
                                    <p:anim calcmode="lin" valueType="num">
                                      <p:cBhvr>
                                        <p:cTn id="8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85" dur="26">
                                          <p:stCondLst>
                                            <p:cond delay="650"/>
                                          </p:stCondLst>
                                        </p:cTn>
                                        <p:tgtEl>
                                          <p:spTgt spid="7"/>
                                        </p:tgtEl>
                                      </p:cBhvr>
                                      <p:to x="100000" y="60000"/>
                                    </p:animScale>
                                    <p:animScale>
                                      <p:cBhvr>
                                        <p:cTn id="86" dur="166" decel="50000">
                                          <p:stCondLst>
                                            <p:cond delay="676"/>
                                          </p:stCondLst>
                                        </p:cTn>
                                        <p:tgtEl>
                                          <p:spTgt spid="7"/>
                                        </p:tgtEl>
                                      </p:cBhvr>
                                      <p:to x="100000" y="100000"/>
                                    </p:animScale>
                                    <p:animScale>
                                      <p:cBhvr>
                                        <p:cTn id="87" dur="26">
                                          <p:stCondLst>
                                            <p:cond delay="1312"/>
                                          </p:stCondLst>
                                        </p:cTn>
                                        <p:tgtEl>
                                          <p:spTgt spid="7"/>
                                        </p:tgtEl>
                                      </p:cBhvr>
                                      <p:to x="100000" y="80000"/>
                                    </p:animScale>
                                    <p:animScale>
                                      <p:cBhvr>
                                        <p:cTn id="88" dur="166" decel="50000">
                                          <p:stCondLst>
                                            <p:cond delay="1338"/>
                                          </p:stCondLst>
                                        </p:cTn>
                                        <p:tgtEl>
                                          <p:spTgt spid="7"/>
                                        </p:tgtEl>
                                      </p:cBhvr>
                                      <p:to x="100000" y="100000"/>
                                    </p:animScale>
                                    <p:animScale>
                                      <p:cBhvr>
                                        <p:cTn id="89" dur="26">
                                          <p:stCondLst>
                                            <p:cond delay="1642"/>
                                          </p:stCondLst>
                                        </p:cTn>
                                        <p:tgtEl>
                                          <p:spTgt spid="7"/>
                                        </p:tgtEl>
                                      </p:cBhvr>
                                      <p:to x="100000" y="90000"/>
                                    </p:animScale>
                                    <p:animScale>
                                      <p:cBhvr>
                                        <p:cTn id="90" dur="166" decel="50000">
                                          <p:stCondLst>
                                            <p:cond delay="1668"/>
                                          </p:stCondLst>
                                        </p:cTn>
                                        <p:tgtEl>
                                          <p:spTgt spid="7"/>
                                        </p:tgtEl>
                                      </p:cBhvr>
                                      <p:to x="100000" y="100000"/>
                                    </p:animScale>
                                    <p:animScale>
                                      <p:cBhvr>
                                        <p:cTn id="91" dur="26">
                                          <p:stCondLst>
                                            <p:cond delay="1808"/>
                                          </p:stCondLst>
                                        </p:cTn>
                                        <p:tgtEl>
                                          <p:spTgt spid="7"/>
                                        </p:tgtEl>
                                      </p:cBhvr>
                                      <p:to x="100000" y="95000"/>
                                    </p:animScale>
                                    <p:animScale>
                                      <p:cBhvr>
                                        <p:cTn id="92" dur="166" decel="50000">
                                          <p:stCondLst>
                                            <p:cond delay="1834"/>
                                          </p:stCondLst>
                                        </p:cTn>
                                        <p:tgtEl>
                                          <p:spTgt spid="7"/>
                                        </p:tgtEl>
                                      </p:cBhvr>
                                      <p:to x="100000" y="100000"/>
                                    </p:animScale>
                                  </p:childTnLst>
                                  <p:subTnLst>
                                    <p:audio>
                                      <p:cMediaNode>
                                        <p:cTn display="0" masterRel="sameClick">
                                          <p:stCondLst>
                                            <p:cond evt="begin" delay="0">
                                              <p:tn val="77"/>
                                            </p:cond>
                                          </p:stCondLst>
                                          <p:endCondLst>
                                            <p:cond evt="onStopAudio" delay="0">
                                              <p:tgtEl>
                                                <p:sldTgt/>
                                              </p:tgtEl>
                                            </p:cond>
                                          </p:endCondLst>
                                        </p:cTn>
                                        <p:tgtEl>
                                          <p:sndTgt r:embed="rId3" name="cashreg.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5867400" y="357166"/>
            <a:ext cx="2667000" cy="1852634"/>
          </a:xfrm>
          <a:prstGeom prst="flowChartMultidocument">
            <a:avLst/>
          </a:prstGeom>
          <a:solidFill>
            <a:srgbClr val="B0E4D9"/>
          </a:solidFill>
          <a:ln w="9525">
            <a:solidFill>
              <a:schemeClr val="tx1"/>
            </a:solidFill>
            <a:miter lim="800000"/>
            <a:headEnd/>
            <a:tailEnd/>
          </a:ln>
          <a:effectLst>
            <a:outerShdw dist="107763" dir="13500000" algn="ctr" rotWithShape="0">
              <a:schemeClr val="bg2"/>
            </a:outerShdw>
          </a:effectLst>
        </p:spPr>
        <p:txBody>
          <a:bodyPr wrap="none" anchor="ctr"/>
          <a:lstStyle/>
          <a:p>
            <a:pPr algn="ctr"/>
            <a:r>
              <a:rPr lang="ar-SA" sz="3600" dirty="0">
                <a:latin typeface="Traditional Arabic" pitchFamily="18" charset="-78"/>
                <a:cs typeface="Traditional Arabic" pitchFamily="18" charset="-78"/>
              </a:rPr>
              <a:t>تعـدد</a:t>
            </a:r>
            <a:r>
              <a:rPr lang="ar-SA" sz="3600" dirty="0">
                <a:solidFill>
                  <a:schemeClr val="folHlink"/>
                </a:solidFill>
                <a:latin typeface="Traditional Arabic" pitchFamily="18" charset="-78"/>
                <a:cs typeface="Traditional Arabic" pitchFamily="18" charset="-78"/>
              </a:rPr>
              <a:t> </a:t>
            </a:r>
            <a:r>
              <a:rPr lang="ar-SA" sz="3600" dirty="0">
                <a:latin typeface="Traditional Arabic" pitchFamily="18" charset="-78"/>
                <a:cs typeface="Traditional Arabic" pitchFamily="18" charset="-78"/>
              </a:rPr>
              <a:t>الحال</a:t>
            </a:r>
            <a:r>
              <a:rPr lang="ar-SA" sz="3600" dirty="0">
                <a:solidFill>
                  <a:schemeClr val="folHlink"/>
                </a:solidFill>
                <a:latin typeface="Traditional Arabic" pitchFamily="18" charset="-78"/>
                <a:cs typeface="Traditional Arabic" pitchFamily="18" charset="-78"/>
              </a:rPr>
              <a:t> :</a:t>
            </a:r>
            <a:endParaRPr lang="en-US" sz="3600" dirty="0">
              <a:solidFill>
                <a:schemeClr val="folHlink"/>
              </a:solidFill>
              <a:latin typeface="Traditional Arabic" pitchFamily="18" charset="-78"/>
              <a:cs typeface="Traditional Arabic" pitchFamily="18" charset="-78"/>
            </a:endParaRPr>
          </a:p>
        </p:txBody>
      </p:sp>
      <p:sp>
        <p:nvSpPr>
          <p:cNvPr id="3" name="Text Box 3"/>
          <p:cNvSpPr txBox="1">
            <a:spLocks noChangeArrowheads="1"/>
          </p:cNvSpPr>
          <p:nvPr/>
        </p:nvSpPr>
        <p:spPr bwMode="auto">
          <a:xfrm>
            <a:off x="846138" y="2387640"/>
            <a:ext cx="7829550" cy="3970318"/>
          </a:xfrm>
          <a:prstGeom prst="rect">
            <a:avLst/>
          </a:prstGeom>
          <a:solidFill>
            <a:schemeClr val="accent1">
              <a:lumMod val="20000"/>
              <a:lumOff val="80000"/>
            </a:schemeClr>
          </a:solidFill>
          <a:ln w="9525">
            <a:noFill/>
            <a:miter lim="800000"/>
            <a:headEnd/>
            <a:tailEnd/>
          </a:ln>
          <a:effectLst/>
        </p:spPr>
        <p:txBody>
          <a:bodyPr wrap="square">
            <a:spAutoFit/>
          </a:bodyPr>
          <a:lstStyle/>
          <a:p>
            <a:r>
              <a:rPr lang="ar-SA" sz="3600" dirty="0" smtClean="0">
                <a:latin typeface="Traditional Arabic" pitchFamily="18" charset="-78"/>
                <a:cs typeface="Traditional Arabic" pitchFamily="18" charset="-78"/>
              </a:rPr>
              <a:t>وقد </a:t>
            </a:r>
            <a:r>
              <a:rPr lang="ar-SA" sz="3600" dirty="0">
                <a:latin typeface="Traditional Arabic" pitchFamily="18" charset="-78"/>
                <a:cs typeface="Traditional Arabic" pitchFamily="18" charset="-78"/>
              </a:rPr>
              <a:t>تعدد الحال وصاحبها واحد مثل</a:t>
            </a:r>
            <a:r>
              <a:rPr lang="ar-EG" sz="3600" dirty="0">
                <a:latin typeface="Traditional Arabic" pitchFamily="18" charset="-78"/>
                <a:cs typeface="Traditional Arabic" pitchFamily="18" charset="-78"/>
              </a:rPr>
              <a:t> </a:t>
            </a:r>
            <a:r>
              <a:rPr lang="ar-SA" sz="3600" dirty="0">
                <a:latin typeface="Traditional Arabic" pitchFamily="18" charset="-78"/>
                <a:cs typeface="Traditional Arabic" pitchFamily="18" charset="-78"/>
              </a:rPr>
              <a:t>:</a:t>
            </a:r>
            <a:r>
              <a:rPr lang="ar-EG" sz="3600" dirty="0">
                <a:latin typeface="Traditional Arabic" pitchFamily="18" charset="-78"/>
                <a:cs typeface="Traditional Arabic" pitchFamily="18" charset="-78"/>
              </a:rPr>
              <a:t> </a:t>
            </a:r>
          </a:p>
          <a:p>
            <a:r>
              <a:rPr lang="ar-EG" sz="3600" dirty="0">
                <a:latin typeface="Traditional Arabic" pitchFamily="18" charset="-78"/>
                <a:cs typeface="Traditional Arabic" pitchFamily="18" charset="-78"/>
              </a:rPr>
              <a:t>   -</a:t>
            </a:r>
            <a:r>
              <a:rPr lang="ar-SA" sz="3600" dirty="0">
                <a:latin typeface="Traditional Arabic" pitchFamily="18" charset="-78"/>
                <a:cs typeface="Traditional Arabic" pitchFamily="18" charset="-78"/>
              </a:rPr>
              <a:t> فرجع </a:t>
            </a:r>
            <a:r>
              <a:rPr lang="ar-SA" sz="3600" dirty="0">
                <a:solidFill>
                  <a:srgbClr val="0066FF"/>
                </a:solidFill>
                <a:latin typeface="Traditional Arabic" pitchFamily="18" charset="-78"/>
                <a:cs typeface="Traditional Arabic" pitchFamily="18" charset="-78"/>
              </a:rPr>
              <a:t>موسى</a:t>
            </a:r>
            <a:r>
              <a:rPr lang="ar-SA" sz="3600" dirty="0">
                <a:latin typeface="Traditional Arabic" pitchFamily="18" charset="-78"/>
                <a:cs typeface="Traditional Arabic" pitchFamily="18" charset="-78"/>
              </a:rPr>
              <a:t> إلى قو</a:t>
            </a:r>
            <a:r>
              <a:rPr lang="ar-EG" sz="3600" dirty="0" err="1">
                <a:latin typeface="Traditional Arabic" pitchFamily="18" charset="-78"/>
                <a:cs typeface="Traditional Arabic" pitchFamily="18" charset="-78"/>
              </a:rPr>
              <a:t>مه</a:t>
            </a:r>
            <a:r>
              <a:rPr lang="ar-EG" sz="3600" dirty="0">
                <a:latin typeface="Traditional Arabic" pitchFamily="18" charset="-78"/>
                <a:cs typeface="Traditional Arabic" pitchFamily="18" charset="-78"/>
              </a:rPr>
              <a:t> </a:t>
            </a:r>
            <a:r>
              <a:rPr lang="ar-EG" sz="3600" dirty="0">
                <a:solidFill>
                  <a:srgbClr val="FF0000"/>
                </a:solidFill>
                <a:latin typeface="Traditional Arabic" pitchFamily="18" charset="-78"/>
                <a:cs typeface="Traditional Arabic" pitchFamily="18" charset="-78"/>
              </a:rPr>
              <a:t>غضبان</a:t>
            </a:r>
            <a:r>
              <a:rPr lang="ar-SA" sz="3600" dirty="0">
                <a:solidFill>
                  <a:srgbClr val="FF0000"/>
                </a:solidFill>
                <a:latin typeface="Traditional Arabic" pitchFamily="18" charset="-78"/>
                <a:cs typeface="Traditional Arabic" pitchFamily="18" charset="-78"/>
              </a:rPr>
              <a:t> أ</a:t>
            </a:r>
            <a:r>
              <a:rPr lang="ar-EG" sz="3600" dirty="0">
                <a:solidFill>
                  <a:srgbClr val="FF0000"/>
                </a:solidFill>
                <a:latin typeface="Traditional Arabic" pitchFamily="18" charset="-78"/>
                <a:cs typeface="Traditional Arabic" pitchFamily="18" charset="-78"/>
              </a:rPr>
              <a:t>سفا</a:t>
            </a:r>
            <a:r>
              <a:rPr lang="ar-SA" sz="3600" dirty="0">
                <a:latin typeface="Traditional Arabic" pitchFamily="18" charset="-78"/>
                <a:cs typeface="Traditional Arabic" pitchFamily="18" charset="-78"/>
              </a:rPr>
              <a:t>  </a:t>
            </a:r>
            <a:r>
              <a:rPr lang="ar-EG" sz="3600" dirty="0">
                <a:latin typeface="Traditional Arabic" pitchFamily="18" charset="-78"/>
                <a:cs typeface="Traditional Arabic" pitchFamily="18" charset="-78"/>
              </a:rPr>
              <a:t>.</a:t>
            </a:r>
            <a:endParaRPr lang="ar-SA" sz="3600" dirty="0">
              <a:latin typeface="Traditional Arabic" pitchFamily="18" charset="-78"/>
              <a:cs typeface="Traditional Arabic" pitchFamily="18" charset="-78"/>
            </a:endParaRPr>
          </a:p>
          <a:p>
            <a:r>
              <a:rPr lang="ar-SA" sz="3600" dirty="0">
                <a:latin typeface="Traditional Arabic" pitchFamily="18" charset="-78"/>
                <a:cs typeface="Traditional Arabic" pitchFamily="18" charset="-78"/>
              </a:rPr>
              <a:t>  -  حضر </a:t>
            </a:r>
            <a:r>
              <a:rPr lang="ar-SA" sz="3600" dirty="0">
                <a:solidFill>
                  <a:srgbClr val="0066FF"/>
                </a:solidFill>
                <a:latin typeface="Traditional Arabic" pitchFamily="18" charset="-78"/>
                <a:cs typeface="Traditional Arabic" pitchFamily="18" charset="-78"/>
              </a:rPr>
              <a:t>القائد </a:t>
            </a:r>
            <a:r>
              <a:rPr lang="ar-SA" sz="3600" dirty="0">
                <a:solidFill>
                  <a:srgbClr val="FF0000"/>
                </a:solidFill>
                <a:latin typeface="Traditional Arabic" pitchFamily="18" charset="-78"/>
                <a:cs typeface="Traditional Arabic" pitchFamily="18" charset="-78"/>
              </a:rPr>
              <a:t>مظفراً </a:t>
            </a:r>
            <a:r>
              <a:rPr lang="ar-EG" sz="3600" dirty="0">
                <a:solidFill>
                  <a:srgbClr val="FF0000"/>
                </a:solidFill>
                <a:latin typeface="Traditional Arabic" pitchFamily="18" charset="-78"/>
                <a:cs typeface="Traditional Arabic" pitchFamily="18" charset="-78"/>
              </a:rPr>
              <a:t>ضاحكاً </a:t>
            </a:r>
            <a:r>
              <a:rPr lang="ar-SA" sz="3600" dirty="0">
                <a:latin typeface="Traditional Arabic" pitchFamily="18" charset="-78"/>
                <a:cs typeface="Traditional Arabic" pitchFamily="18" charset="-78"/>
              </a:rPr>
              <a:t>.</a:t>
            </a:r>
          </a:p>
          <a:p>
            <a:r>
              <a:rPr lang="ar-EG" sz="3600" dirty="0">
                <a:latin typeface="Traditional Arabic" pitchFamily="18" charset="-78"/>
                <a:cs typeface="Traditional Arabic" pitchFamily="18" charset="-78"/>
              </a:rPr>
              <a:t>   -</a:t>
            </a:r>
            <a:r>
              <a:rPr lang="ar-SA" sz="3600" dirty="0">
                <a:latin typeface="Traditional Arabic" pitchFamily="18" charset="-78"/>
                <a:cs typeface="Traditional Arabic" pitchFamily="18" charset="-78"/>
              </a:rPr>
              <a:t>   </a:t>
            </a:r>
            <a:r>
              <a:rPr lang="ar-EG" sz="3600" dirty="0">
                <a:latin typeface="Traditional Arabic" pitchFamily="18" charset="-78"/>
                <a:cs typeface="Traditional Arabic" pitchFamily="18" charset="-78"/>
              </a:rPr>
              <a:t>سمعت الأنباءَ </a:t>
            </a:r>
            <a:r>
              <a:rPr lang="ar-EG" sz="3600" dirty="0">
                <a:solidFill>
                  <a:srgbClr val="FF0000"/>
                </a:solidFill>
                <a:latin typeface="Traditional Arabic" pitchFamily="18" charset="-78"/>
                <a:cs typeface="Traditional Arabic" pitchFamily="18" charset="-78"/>
              </a:rPr>
              <a:t>مصغياً مستفسراً</a:t>
            </a:r>
            <a:r>
              <a:rPr lang="ar-EG" sz="3600" dirty="0">
                <a:latin typeface="Traditional Arabic" pitchFamily="18" charset="-78"/>
                <a:cs typeface="Traditional Arabic" pitchFamily="18" charset="-78"/>
              </a:rPr>
              <a:t> .</a:t>
            </a:r>
            <a:endParaRPr lang="en-US" sz="3600" dirty="0">
              <a:latin typeface="Traditional Arabic" pitchFamily="18" charset="-78"/>
              <a:cs typeface="Traditional Arabic" pitchFamily="18" charset="-78"/>
            </a:endParaRPr>
          </a:p>
          <a:p>
            <a:r>
              <a:rPr lang="ar-SA" sz="3600" dirty="0">
                <a:latin typeface="Traditional Arabic" pitchFamily="18" charset="-78"/>
                <a:cs typeface="Traditional Arabic" pitchFamily="18" charset="-78"/>
              </a:rPr>
              <a:t>  </a:t>
            </a:r>
          </a:p>
          <a:p>
            <a:r>
              <a:rPr lang="ar-SA" sz="3600" dirty="0" smtClean="0">
                <a:latin typeface="Traditional Arabic" pitchFamily="18" charset="-78"/>
                <a:cs typeface="Traditional Arabic" pitchFamily="18" charset="-78"/>
              </a:rPr>
              <a:t>وقد </a:t>
            </a:r>
            <a:r>
              <a:rPr lang="ar-SA" sz="3600" dirty="0">
                <a:latin typeface="Traditional Arabic" pitchFamily="18" charset="-78"/>
                <a:cs typeface="Traditional Arabic" pitchFamily="18" charset="-78"/>
              </a:rPr>
              <a:t>يتعدد صاحب الحال فقط والحال واحدة مثل : </a:t>
            </a:r>
          </a:p>
          <a:p>
            <a:r>
              <a:rPr lang="ar-EG" sz="3600" dirty="0">
                <a:latin typeface="Traditional Arabic" pitchFamily="18" charset="-78"/>
                <a:cs typeface="Traditional Arabic" pitchFamily="18" charset="-78"/>
              </a:rPr>
              <a:t>  -</a:t>
            </a:r>
            <a:r>
              <a:rPr lang="ar-SA" sz="3600" dirty="0">
                <a:latin typeface="Traditional Arabic" pitchFamily="18" charset="-78"/>
                <a:cs typeface="Traditional Arabic" pitchFamily="18" charset="-78"/>
              </a:rPr>
              <a:t>وسخّر لكم </a:t>
            </a:r>
            <a:r>
              <a:rPr lang="ar-SA" sz="3600" dirty="0">
                <a:solidFill>
                  <a:srgbClr val="0066FF"/>
                </a:solidFill>
                <a:latin typeface="Traditional Arabic" pitchFamily="18" charset="-78"/>
                <a:cs typeface="Traditional Arabic" pitchFamily="18" charset="-78"/>
              </a:rPr>
              <a:t>الشمس والقمر</a:t>
            </a:r>
            <a:r>
              <a:rPr lang="ar-SA" sz="3600" dirty="0">
                <a:latin typeface="Traditional Arabic" pitchFamily="18" charset="-78"/>
                <a:cs typeface="Traditional Arabic" pitchFamily="18" charset="-78"/>
              </a:rPr>
              <a:t> </a:t>
            </a:r>
            <a:r>
              <a:rPr lang="ar-SA" sz="3600" dirty="0">
                <a:solidFill>
                  <a:srgbClr val="FF0000"/>
                </a:solidFill>
                <a:latin typeface="Traditional Arabic" pitchFamily="18" charset="-78"/>
                <a:cs typeface="Traditional Arabic" pitchFamily="18" charset="-78"/>
              </a:rPr>
              <a:t>دائبين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b="1" dirty="0" smtClean="0">
                <a:solidFill>
                  <a:srgbClr val="C00000"/>
                </a:solidFill>
                <a:latin typeface="Traditional Arabic" pitchFamily="18" charset="-78"/>
                <a:cs typeface="Traditional Arabic" pitchFamily="18" charset="-78"/>
              </a:rPr>
              <a:t>نوعا الحال</a:t>
            </a:r>
            <a:endParaRPr lang="ar-SA" sz="4000" b="1" dirty="0">
              <a:solidFill>
                <a:srgbClr val="C00000"/>
              </a:solidFill>
              <a:latin typeface="Traditional Arabic" pitchFamily="18" charset="-78"/>
              <a:cs typeface="Traditional Arabic" pitchFamily="18" charset="-78"/>
            </a:endParaRPr>
          </a:p>
        </p:txBody>
      </p:sp>
      <p:sp>
        <p:nvSpPr>
          <p:cNvPr id="6" name="مستطيل مستدير الزوايا 5"/>
          <p:cNvSpPr/>
          <p:nvPr/>
        </p:nvSpPr>
        <p:spPr>
          <a:xfrm>
            <a:off x="4929190" y="1428736"/>
            <a:ext cx="3786214" cy="500066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000" b="1" dirty="0" smtClean="0">
                <a:solidFill>
                  <a:srgbClr val="FF0000"/>
                </a:solidFill>
                <a:latin typeface="Traditional Arabic" pitchFamily="18" charset="-78"/>
                <a:cs typeface="Traditional Arabic" pitchFamily="18" charset="-78"/>
              </a:rPr>
              <a:t>مبيّنة (مؤسّسة):</a:t>
            </a:r>
          </a:p>
          <a:p>
            <a:pPr>
              <a:buNone/>
            </a:pPr>
            <a:r>
              <a:rPr lang="ar-SA" sz="4000" dirty="0" smtClean="0">
                <a:solidFill>
                  <a:schemeClr val="tx1"/>
                </a:solidFill>
                <a:latin typeface="Traditional Arabic" pitchFamily="18" charset="-78"/>
                <a:cs typeface="Traditional Arabic" pitchFamily="18" charset="-78"/>
              </a:rPr>
              <a:t>عاد الجيش منتصرًا.</a:t>
            </a:r>
          </a:p>
          <a:p>
            <a:pPr>
              <a:buNone/>
            </a:pPr>
            <a:r>
              <a:rPr lang="ar-SA" sz="4000" dirty="0" smtClean="0">
                <a:solidFill>
                  <a:schemeClr val="tx1"/>
                </a:solidFill>
                <a:latin typeface="Traditional Arabic" pitchFamily="18" charset="-78"/>
                <a:cs typeface="Traditional Arabic" pitchFamily="18" charset="-78"/>
              </a:rPr>
              <a:t>صلى المؤمن خاشعًا.</a:t>
            </a:r>
          </a:p>
          <a:p>
            <a:pPr>
              <a:buNone/>
            </a:pPr>
            <a:r>
              <a:rPr lang="ar-SA" sz="4000" dirty="0" smtClean="0">
                <a:solidFill>
                  <a:schemeClr val="tx1"/>
                </a:solidFill>
                <a:latin typeface="Traditional Arabic" pitchFamily="18" charset="-78"/>
                <a:cs typeface="Traditional Arabic" pitchFamily="18" charset="-78"/>
              </a:rPr>
              <a:t>أذهب إلى عملي نشيطًا.</a:t>
            </a:r>
          </a:p>
          <a:p>
            <a:pPr>
              <a:buNone/>
            </a:pPr>
            <a:endParaRPr lang="ar-SA" sz="4000" dirty="0">
              <a:latin typeface="Traditional Arabic" pitchFamily="18" charset="-78"/>
              <a:cs typeface="Traditional Arabic" pitchFamily="18" charset="-78"/>
            </a:endParaRPr>
          </a:p>
          <a:p>
            <a:pPr>
              <a:buNone/>
            </a:pPr>
            <a:endParaRPr lang="ar-SA" sz="4000" dirty="0">
              <a:latin typeface="Traditional Arabic" pitchFamily="18" charset="-78"/>
              <a:cs typeface="Traditional Arabic" pitchFamily="18" charset="-78"/>
            </a:endParaRPr>
          </a:p>
        </p:txBody>
      </p:sp>
      <p:sp>
        <p:nvSpPr>
          <p:cNvPr id="7" name="مستطيل مستدير الزوايا 6"/>
          <p:cNvSpPr/>
          <p:nvPr/>
        </p:nvSpPr>
        <p:spPr>
          <a:xfrm>
            <a:off x="428596" y="1428736"/>
            <a:ext cx="4143404" cy="500066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pPr>
            <a:endParaRPr lang="ar-SA" sz="4000" dirty="0">
              <a:latin typeface="Traditional Arabic" pitchFamily="18" charset="-78"/>
              <a:cs typeface="Traditional Arabic" pitchFamily="18" charset="-78"/>
            </a:endParaRPr>
          </a:p>
          <a:p>
            <a:r>
              <a:rPr lang="ar-SA" sz="4000" b="1" dirty="0" smtClean="0">
                <a:solidFill>
                  <a:srgbClr val="FF0000"/>
                </a:solidFill>
                <a:latin typeface="Traditional Arabic" pitchFamily="18" charset="-78"/>
                <a:cs typeface="Traditional Arabic" pitchFamily="18" charset="-78"/>
              </a:rPr>
              <a:t>مؤكّدة:</a:t>
            </a:r>
          </a:p>
          <a:p>
            <a:pPr>
              <a:buNone/>
            </a:pPr>
            <a:r>
              <a:rPr lang="ar-SA" sz="4000" dirty="0" smtClean="0">
                <a:solidFill>
                  <a:schemeClr val="tx1"/>
                </a:solidFill>
                <a:latin typeface="Traditional Arabic" pitchFamily="18" charset="-78"/>
                <a:cs typeface="Traditional Arabic" pitchFamily="18" charset="-78"/>
              </a:rPr>
              <a:t>﴿فَتَبَسَّمَ ضَاحِكًا مِّن قَوْلِهَا﴾.</a:t>
            </a:r>
          </a:p>
          <a:p>
            <a:pPr>
              <a:buNone/>
            </a:pPr>
            <a:r>
              <a:rPr lang="ar-SA" sz="4000" dirty="0" smtClean="0">
                <a:solidFill>
                  <a:schemeClr val="tx1"/>
                </a:solidFill>
                <a:latin typeface="Traditional Arabic" pitchFamily="18" charset="-78"/>
                <a:cs typeface="Traditional Arabic" pitchFamily="18" charset="-78"/>
              </a:rPr>
              <a:t>﴿وَلَوْ شَاءَ رَبُّكَ لَآمَنَ مَن فِي الْأَرْضِ كُلُّهُمْ جَمِيعًا ۚ﴾.</a:t>
            </a:r>
          </a:p>
          <a:p>
            <a:pPr>
              <a:buNone/>
            </a:pPr>
            <a:r>
              <a:rPr lang="ar-SA" sz="4000" dirty="0" smtClean="0">
                <a:solidFill>
                  <a:schemeClr val="tx1"/>
                </a:solidFill>
                <a:latin typeface="Traditional Arabic" pitchFamily="18" charset="-78"/>
                <a:cs typeface="Traditional Arabic" pitchFamily="18" charset="-78"/>
              </a:rPr>
              <a:t>هذا أبوك عطوفًا.</a:t>
            </a:r>
          </a:p>
          <a:p>
            <a:pPr>
              <a:buNone/>
            </a:pPr>
            <a:endParaRPr lang="ar-SA" sz="4000" dirty="0">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ريط منحني إلى الأعلى 1"/>
          <p:cNvSpPr/>
          <p:nvPr/>
        </p:nvSpPr>
        <p:spPr>
          <a:xfrm>
            <a:off x="714348" y="2143116"/>
            <a:ext cx="7072362" cy="2500330"/>
          </a:xfrm>
          <a:prstGeom prst="ellipseRibbon2">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5400" b="1" dirty="0" smtClean="0">
                <a:latin typeface="Arial" pitchFamily="34" charset="0"/>
                <a:cs typeface="Arial" pitchFamily="34" charset="0"/>
              </a:rPr>
              <a:t>التمييز</a:t>
            </a:r>
            <a:endParaRPr lang="ar-SA" sz="5400" dirty="0">
              <a:latin typeface="Arial" pitchFamily="34" charset="0"/>
              <a:cs typeface="Arial" pitchFamily="34" charset="0"/>
            </a:endParaRPr>
          </a:p>
        </p:txBody>
      </p:sp>
    </p:spTree>
    <p:extLst>
      <p:ext uri="{BB962C8B-B14F-4D97-AF65-F5344CB8AC3E}">
        <p14:creationId xmlns="" xmlns:p14="http://schemas.microsoft.com/office/powerpoint/2010/main" val="1879528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1414"/>
            <a:ext cx="8229600" cy="1143000"/>
          </a:xfrm>
        </p:spPr>
        <p:txBody>
          <a:bodyPr>
            <a:normAutofit fontScale="90000"/>
          </a:bodyPr>
          <a:lstStyle/>
          <a:p>
            <a:r>
              <a:rPr lang="ar-SA" sz="4000" b="1" dirty="0" smtClean="0">
                <a:solidFill>
                  <a:srgbClr val="FF0000"/>
                </a:solidFill>
                <a:latin typeface="Traditional Arabic" pitchFamily="18" charset="-78"/>
                <a:cs typeface="Traditional Arabic" pitchFamily="18" charset="-78"/>
              </a:rPr>
              <a:t>يجب فتح همزة إن</a:t>
            </a:r>
            <a:r>
              <a:rPr lang="ar-SA" sz="4000" b="1" dirty="0" smtClean="0">
                <a:latin typeface="Traditional Arabic" pitchFamily="18" charset="-78"/>
                <a:cs typeface="Traditional Arabic" pitchFamily="18" charset="-78"/>
              </a:rPr>
              <a:t>: إذا أولت مع ما بعدها بمصدر، وقع المصدر ...</a:t>
            </a:r>
            <a:endParaRPr lang="ar-SA" sz="4000" b="1" dirty="0">
              <a:latin typeface="Traditional Arabic" pitchFamily="18" charset="-78"/>
              <a:cs typeface="Traditional Arabic" pitchFamily="18" charset="-78"/>
            </a:endParaRPr>
          </a:p>
        </p:txBody>
      </p:sp>
      <p:sp>
        <p:nvSpPr>
          <p:cNvPr id="4" name="مستطيل مستدير الزوايا 3"/>
          <p:cNvSpPr/>
          <p:nvPr/>
        </p:nvSpPr>
        <p:spPr>
          <a:xfrm>
            <a:off x="5072066" y="3571876"/>
            <a:ext cx="3857652"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rgbClr val="C00000"/>
                </a:solidFill>
                <a:latin typeface="Traditional Arabic" pitchFamily="18" charset="-78"/>
                <a:cs typeface="Traditional Arabic" pitchFamily="18" charset="-78"/>
              </a:rPr>
              <a:t>يعجبني أنك قائم( قيامُك).</a:t>
            </a:r>
            <a:endParaRPr lang="ar-SA" sz="2800" b="1" dirty="0">
              <a:solidFill>
                <a:srgbClr val="C00000"/>
              </a:solidFill>
              <a:latin typeface="Traditional Arabic" pitchFamily="18" charset="-78"/>
              <a:cs typeface="Traditional Arabic" pitchFamily="18" charset="-78"/>
            </a:endParaRPr>
          </a:p>
        </p:txBody>
      </p:sp>
      <p:sp>
        <p:nvSpPr>
          <p:cNvPr id="6" name="مستطيل مستدير الزوايا 5"/>
          <p:cNvSpPr/>
          <p:nvPr/>
        </p:nvSpPr>
        <p:spPr>
          <a:xfrm>
            <a:off x="5072066" y="4429108"/>
            <a:ext cx="3857652"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rgbClr val="C00000"/>
                </a:solidFill>
                <a:latin typeface="Traditional Arabic" pitchFamily="18" charset="-78"/>
                <a:cs typeface="Traditional Arabic" pitchFamily="18" charset="-78"/>
              </a:rPr>
              <a:t>عرفت أنك قائم( قيامَك).</a:t>
            </a:r>
            <a:endParaRPr lang="ar-SA" sz="2800" b="1" dirty="0">
              <a:solidFill>
                <a:srgbClr val="C00000"/>
              </a:solidFill>
              <a:latin typeface="Traditional Arabic" pitchFamily="18" charset="-78"/>
              <a:cs typeface="Traditional Arabic" pitchFamily="18" charset="-78"/>
            </a:endParaRPr>
          </a:p>
        </p:txBody>
      </p:sp>
      <p:sp>
        <p:nvSpPr>
          <p:cNvPr id="9" name="مستطيل مستدير الزوايا 8"/>
          <p:cNvSpPr/>
          <p:nvPr/>
        </p:nvSpPr>
        <p:spPr>
          <a:xfrm>
            <a:off x="5072066" y="5286364"/>
            <a:ext cx="3857652"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rgbClr val="C00000"/>
                </a:solidFill>
                <a:latin typeface="Traditional Arabic" pitchFamily="18" charset="-78"/>
                <a:cs typeface="Traditional Arabic" pitchFamily="18" charset="-78"/>
              </a:rPr>
              <a:t>عجبت من أنك قائم( قيامِك).</a:t>
            </a:r>
            <a:endParaRPr lang="ar-SA" sz="2800" b="1" dirty="0">
              <a:solidFill>
                <a:srgbClr val="C00000"/>
              </a:solidFill>
              <a:latin typeface="Traditional Arabic" pitchFamily="18" charset="-78"/>
              <a:cs typeface="Traditional Arabic" pitchFamily="18" charset="-78"/>
            </a:endParaRPr>
          </a:p>
        </p:txBody>
      </p:sp>
      <p:sp>
        <p:nvSpPr>
          <p:cNvPr id="10" name="مستطيل مستدير الزوايا 9"/>
          <p:cNvSpPr/>
          <p:nvPr/>
        </p:nvSpPr>
        <p:spPr>
          <a:xfrm>
            <a:off x="5072066" y="1214398"/>
            <a:ext cx="3857652"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rgbClr val="C00000"/>
                </a:solidFill>
                <a:latin typeface="Traditional Arabic" pitchFamily="18" charset="-78"/>
                <a:cs typeface="Traditional Arabic" pitchFamily="18" charset="-78"/>
              </a:rPr>
              <a:t>من علامات الذّكاء أنك سريع البديهة</a:t>
            </a:r>
            <a:endParaRPr lang="ar-SA" sz="2800" b="1" dirty="0">
              <a:solidFill>
                <a:srgbClr val="C00000"/>
              </a:solidFill>
              <a:latin typeface="Traditional Arabic" pitchFamily="18" charset="-78"/>
              <a:cs typeface="Traditional Arabic" pitchFamily="18" charset="-78"/>
            </a:endParaRPr>
          </a:p>
        </p:txBody>
      </p:sp>
      <p:sp>
        <p:nvSpPr>
          <p:cNvPr id="11" name="مستطيل مستدير الزوايا 10"/>
          <p:cNvSpPr/>
          <p:nvPr/>
        </p:nvSpPr>
        <p:spPr>
          <a:xfrm>
            <a:off x="5072066" y="2000216"/>
            <a:ext cx="3857652"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rgbClr val="C00000"/>
                </a:solidFill>
                <a:latin typeface="Traditional Arabic" pitchFamily="18" charset="-78"/>
                <a:cs typeface="Traditional Arabic" pitchFamily="18" charset="-78"/>
              </a:rPr>
              <a:t>اعتقادي أنّك ماهر</a:t>
            </a:r>
            <a:endParaRPr lang="ar-SA" sz="2800" b="1" dirty="0">
              <a:solidFill>
                <a:srgbClr val="C00000"/>
              </a:solidFill>
              <a:latin typeface="Traditional Arabic" pitchFamily="18" charset="-78"/>
              <a:cs typeface="Traditional Arabic" pitchFamily="18" charset="-78"/>
            </a:endParaRPr>
          </a:p>
        </p:txBody>
      </p:sp>
      <p:sp>
        <p:nvSpPr>
          <p:cNvPr id="12" name="مستطيل مستدير الزوايا 11"/>
          <p:cNvSpPr/>
          <p:nvPr/>
        </p:nvSpPr>
        <p:spPr>
          <a:xfrm>
            <a:off x="5072066" y="6072182"/>
            <a:ext cx="3857652"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rgbClr val="C00000"/>
                </a:solidFill>
                <a:latin typeface="Traditional Arabic" pitchFamily="18" charset="-78"/>
                <a:cs typeface="Traditional Arabic" pitchFamily="18" charset="-78"/>
              </a:rPr>
              <a:t>استيقظت قبل أن تشرق الشّمس</a:t>
            </a:r>
            <a:endParaRPr lang="ar-SA" sz="2800" b="1" dirty="0">
              <a:solidFill>
                <a:srgbClr val="C00000"/>
              </a:solidFill>
              <a:latin typeface="Traditional Arabic" pitchFamily="18" charset="-78"/>
              <a:cs typeface="Traditional Arabic" pitchFamily="18" charset="-78"/>
            </a:endParaRPr>
          </a:p>
        </p:txBody>
      </p:sp>
      <p:sp>
        <p:nvSpPr>
          <p:cNvPr id="13" name="مستطيل مستدير الزوايا 12"/>
          <p:cNvSpPr/>
          <p:nvPr/>
        </p:nvSpPr>
        <p:spPr>
          <a:xfrm>
            <a:off x="142844" y="3571876"/>
            <a:ext cx="3929090"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tx1"/>
                </a:solidFill>
                <a:latin typeface="Traditional Arabic" pitchFamily="18" charset="-78"/>
                <a:cs typeface="Traditional Arabic" pitchFamily="18" charset="-78"/>
              </a:rPr>
              <a:t>في محل رفع فاعل</a:t>
            </a:r>
            <a:endParaRPr lang="ar-SA" sz="2800" b="1" dirty="0">
              <a:solidFill>
                <a:schemeClr val="tx1"/>
              </a:solidFill>
              <a:latin typeface="Traditional Arabic" pitchFamily="18" charset="-78"/>
              <a:cs typeface="Traditional Arabic" pitchFamily="18" charset="-78"/>
            </a:endParaRPr>
          </a:p>
        </p:txBody>
      </p:sp>
      <p:sp>
        <p:nvSpPr>
          <p:cNvPr id="14" name="مستطيل مستدير الزوايا 13"/>
          <p:cNvSpPr/>
          <p:nvPr/>
        </p:nvSpPr>
        <p:spPr>
          <a:xfrm>
            <a:off x="142844" y="4429108"/>
            <a:ext cx="3929090"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tx1"/>
                </a:solidFill>
                <a:latin typeface="Traditional Arabic" pitchFamily="18" charset="-78"/>
                <a:cs typeface="Traditional Arabic" pitchFamily="18" charset="-78"/>
              </a:rPr>
              <a:t>في محل نصب مفعول به</a:t>
            </a:r>
            <a:endParaRPr lang="ar-SA" sz="2800" b="1" dirty="0">
              <a:solidFill>
                <a:schemeClr val="tx1"/>
              </a:solidFill>
              <a:latin typeface="Traditional Arabic" pitchFamily="18" charset="-78"/>
              <a:cs typeface="Traditional Arabic" pitchFamily="18" charset="-78"/>
            </a:endParaRPr>
          </a:p>
        </p:txBody>
      </p:sp>
      <p:sp>
        <p:nvSpPr>
          <p:cNvPr id="15" name="مستطيل مستدير الزوايا 14"/>
          <p:cNvSpPr/>
          <p:nvPr/>
        </p:nvSpPr>
        <p:spPr>
          <a:xfrm>
            <a:off x="142844" y="5286364"/>
            <a:ext cx="3929090"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tx1"/>
                </a:solidFill>
                <a:latin typeface="Traditional Arabic" pitchFamily="18" charset="-78"/>
                <a:cs typeface="Traditional Arabic" pitchFamily="18" charset="-78"/>
              </a:rPr>
              <a:t>في محل جر بحرف الجر</a:t>
            </a:r>
            <a:endParaRPr lang="ar-SA" sz="2800" b="1" dirty="0">
              <a:solidFill>
                <a:schemeClr val="tx1"/>
              </a:solidFill>
              <a:latin typeface="Traditional Arabic" pitchFamily="18" charset="-78"/>
              <a:cs typeface="Traditional Arabic" pitchFamily="18" charset="-78"/>
            </a:endParaRPr>
          </a:p>
        </p:txBody>
      </p:sp>
      <p:sp>
        <p:nvSpPr>
          <p:cNvPr id="16" name="مستطيل مستدير الزوايا 15"/>
          <p:cNvSpPr/>
          <p:nvPr/>
        </p:nvSpPr>
        <p:spPr>
          <a:xfrm>
            <a:off x="142844" y="1214398"/>
            <a:ext cx="3929090"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tx1"/>
                </a:solidFill>
                <a:latin typeface="Traditional Arabic" pitchFamily="18" charset="-78"/>
                <a:cs typeface="Traditional Arabic" pitchFamily="18" charset="-78"/>
              </a:rPr>
              <a:t>في محل رفع مبتدأ</a:t>
            </a:r>
            <a:endParaRPr lang="ar-SA" sz="2800" b="1" dirty="0">
              <a:solidFill>
                <a:schemeClr val="tx1"/>
              </a:solidFill>
              <a:latin typeface="Traditional Arabic" pitchFamily="18" charset="-78"/>
              <a:cs typeface="Traditional Arabic" pitchFamily="18" charset="-78"/>
            </a:endParaRPr>
          </a:p>
        </p:txBody>
      </p:sp>
      <p:sp>
        <p:nvSpPr>
          <p:cNvPr id="17" name="مستطيل مستدير الزوايا 16"/>
          <p:cNvSpPr/>
          <p:nvPr/>
        </p:nvSpPr>
        <p:spPr>
          <a:xfrm>
            <a:off x="142844" y="2000216"/>
            <a:ext cx="3929090"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tx1"/>
                </a:solidFill>
                <a:latin typeface="Traditional Arabic" pitchFamily="18" charset="-78"/>
                <a:cs typeface="Traditional Arabic" pitchFamily="18" charset="-78"/>
              </a:rPr>
              <a:t>في محل رفع خبر</a:t>
            </a:r>
            <a:endParaRPr lang="ar-SA" sz="2800" b="1" dirty="0">
              <a:solidFill>
                <a:schemeClr val="tx1"/>
              </a:solidFill>
              <a:latin typeface="Traditional Arabic" pitchFamily="18" charset="-78"/>
              <a:cs typeface="Traditional Arabic" pitchFamily="18" charset="-78"/>
            </a:endParaRPr>
          </a:p>
        </p:txBody>
      </p:sp>
      <p:sp>
        <p:nvSpPr>
          <p:cNvPr id="18" name="مستطيل مستدير الزوايا 17"/>
          <p:cNvSpPr/>
          <p:nvPr/>
        </p:nvSpPr>
        <p:spPr>
          <a:xfrm>
            <a:off x="142844" y="6072182"/>
            <a:ext cx="3929090"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tx1"/>
                </a:solidFill>
                <a:latin typeface="Traditional Arabic" pitchFamily="18" charset="-78"/>
                <a:cs typeface="Traditional Arabic" pitchFamily="18" charset="-78"/>
              </a:rPr>
              <a:t>في محل جر بالإضافة</a:t>
            </a:r>
            <a:endParaRPr lang="ar-SA" sz="2800" b="1" dirty="0">
              <a:solidFill>
                <a:schemeClr val="tx1"/>
              </a:solidFill>
              <a:latin typeface="Traditional Arabic" pitchFamily="18" charset="-78"/>
              <a:cs typeface="Traditional Arabic" pitchFamily="18" charset="-78"/>
            </a:endParaRPr>
          </a:p>
        </p:txBody>
      </p:sp>
      <p:sp>
        <p:nvSpPr>
          <p:cNvPr id="19" name="مستطيل مستدير الزوايا 18"/>
          <p:cNvSpPr/>
          <p:nvPr/>
        </p:nvSpPr>
        <p:spPr>
          <a:xfrm>
            <a:off x="142844" y="2786034"/>
            <a:ext cx="3929090"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tx1"/>
                </a:solidFill>
                <a:latin typeface="Traditional Arabic" pitchFamily="18" charset="-78"/>
                <a:cs typeface="Traditional Arabic" pitchFamily="18" charset="-78"/>
              </a:rPr>
              <a:t>في محل رفع نائب فاعل</a:t>
            </a:r>
            <a:endParaRPr lang="ar-SA" sz="2800" b="1" dirty="0">
              <a:solidFill>
                <a:schemeClr val="tx1"/>
              </a:solidFill>
              <a:latin typeface="Traditional Arabic" pitchFamily="18" charset="-78"/>
              <a:cs typeface="Traditional Arabic" pitchFamily="18" charset="-78"/>
            </a:endParaRPr>
          </a:p>
        </p:txBody>
      </p:sp>
      <p:sp>
        <p:nvSpPr>
          <p:cNvPr id="20" name="مستطيل مستدير الزوايا 19"/>
          <p:cNvSpPr/>
          <p:nvPr/>
        </p:nvSpPr>
        <p:spPr>
          <a:xfrm>
            <a:off x="5000628" y="2786034"/>
            <a:ext cx="3929090" cy="6429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rgbClr val="C00000"/>
                </a:solidFill>
                <a:latin typeface="Traditional Arabic" pitchFamily="18" charset="-78"/>
                <a:cs typeface="Traditional Arabic" pitchFamily="18" charset="-78"/>
              </a:rPr>
              <a:t>(قُلْ </a:t>
            </a:r>
            <a:r>
              <a:rPr lang="ar-SA" sz="2800" b="1" dirty="0">
                <a:solidFill>
                  <a:srgbClr val="C00000"/>
                </a:solidFill>
                <a:latin typeface="Traditional Arabic" pitchFamily="18" charset="-78"/>
                <a:cs typeface="Traditional Arabic" pitchFamily="18" charset="-78"/>
              </a:rPr>
              <a:t>أُوحِيَ إِلَيَّ أَنَّهُ اسْتَمَعَ نَفَرٌ مِّنَ الْجِنِّ</a:t>
            </a:r>
            <a:r>
              <a:rPr lang="ar-SA" sz="2800" b="1" dirty="0" smtClean="0">
                <a:solidFill>
                  <a:srgbClr val="C00000"/>
                </a:solidFill>
                <a:latin typeface="Traditional Arabic" pitchFamily="18" charset="-78"/>
                <a:cs typeface="Traditional Arabic" pitchFamily="18" charset="-78"/>
              </a:rPr>
              <a:t>)</a:t>
            </a:r>
            <a:endParaRPr lang="ar-SA" sz="2800" b="1" dirty="0">
              <a:solidFill>
                <a:srgbClr val="C00000"/>
              </a:solidFill>
              <a:latin typeface="Traditional Arabic" pitchFamily="18" charset="-78"/>
              <a:cs typeface="Traditional Arabic" pitchFamily="18" charset="-78"/>
            </a:endParaRPr>
          </a:p>
        </p:txBody>
      </p:sp>
      <p:cxnSp>
        <p:nvCxnSpPr>
          <p:cNvPr id="30" name="رابط كسهم مستقيم 29"/>
          <p:cNvCxnSpPr/>
          <p:nvPr/>
        </p:nvCxnSpPr>
        <p:spPr>
          <a:xfrm rot="10800000">
            <a:off x="4143372" y="1571612"/>
            <a:ext cx="857256"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8" name="رابط كسهم مستقيم 37"/>
          <p:cNvCxnSpPr/>
          <p:nvPr/>
        </p:nvCxnSpPr>
        <p:spPr>
          <a:xfrm rot="10800000">
            <a:off x="4143372" y="2355841"/>
            <a:ext cx="857256"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9" name="رابط كسهم مستقيم 38"/>
          <p:cNvCxnSpPr/>
          <p:nvPr/>
        </p:nvCxnSpPr>
        <p:spPr>
          <a:xfrm rot="10800000">
            <a:off x="4143372" y="3143248"/>
            <a:ext cx="857256"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0" name="رابط كسهم مستقيم 39"/>
          <p:cNvCxnSpPr/>
          <p:nvPr/>
        </p:nvCxnSpPr>
        <p:spPr>
          <a:xfrm rot="10800000">
            <a:off x="4143372" y="3857628"/>
            <a:ext cx="857256"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1" name="رابط كسهم مستقيم 40"/>
          <p:cNvCxnSpPr/>
          <p:nvPr/>
        </p:nvCxnSpPr>
        <p:spPr>
          <a:xfrm rot="10800000">
            <a:off x="4143372" y="4786322"/>
            <a:ext cx="857256"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2" name="رابط كسهم مستقيم 41"/>
          <p:cNvCxnSpPr/>
          <p:nvPr/>
        </p:nvCxnSpPr>
        <p:spPr>
          <a:xfrm rot="10800000">
            <a:off x="4143372" y="5643578"/>
            <a:ext cx="857256"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3" name="رابط كسهم مستقيم 42"/>
          <p:cNvCxnSpPr/>
          <p:nvPr/>
        </p:nvCxnSpPr>
        <p:spPr>
          <a:xfrm rot="10800000">
            <a:off x="4143372" y="6357958"/>
            <a:ext cx="857256"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ssolv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500" fill="hold"/>
                                        <p:tgtEl>
                                          <p:spTgt spid="38"/>
                                        </p:tgtEl>
                                        <p:attrNameLst>
                                          <p:attrName>ppt_x</p:attrName>
                                        </p:attrNameLst>
                                      </p:cBhvr>
                                      <p:tavLst>
                                        <p:tav tm="0">
                                          <p:val>
                                            <p:strVal val="#ppt_x"/>
                                          </p:val>
                                        </p:tav>
                                        <p:tav tm="100000">
                                          <p:val>
                                            <p:strVal val="#ppt_x"/>
                                          </p:val>
                                        </p:tav>
                                      </p:tavLst>
                                    </p:anim>
                                    <p:anim calcmode="lin" valueType="num">
                                      <p:cBhvr additive="base">
                                        <p:cTn id="1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dissolv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ppt_x"/>
                                          </p:val>
                                        </p:tav>
                                        <p:tav tm="100000">
                                          <p:val>
                                            <p:strVal val="#ppt_x"/>
                                          </p:val>
                                        </p:tav>
                                      </p:tavLst>
                                    </p:anim>
                                    <p:anim calcmode="lin" valueType="num">
                                      <p:cBhvr additive="base">
                                        <p:cTn id="30"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4" presetClass="entr" presetSubtype="0" fill="hold" nodeType="clickEffect">
                                  <p:stCondLst>
                                    <p:cond delay="0"/>
                                  </p:stCondLst>
                                  <p:childTnLst>
                                    <p:set>
                                      <p:cBhvr>
                                        <p:cTn id="40" dur="1" fill="hold">
                                          <p:stCondLst>
                                            <p:cond delay="0"/>
                                          </p:stCondLst>
                                        </p:cTn>
                                        <p:tgtEl>
                                          <p:spTgt spid="40"/>
                                        </p:tgtEl>
                                        <p:attrNameLst>
                                          <p:attrName>style.visibility</p:attrName>
                                        </p:attrNameLst>
                                      </p:cBhvr>
                                      <p:to>
                                        <p:strVal val="visible"/>
                                      </p:to>
                                    </p:set>
                                    <p:anim to="" calcmode="lin" valueType="num">
                                      <p:cBhvr>
                                        <p:cTn id="41" dur="1" fill="hold"/>
                                        <p:tgtEl>
                                          <p:spTgt spid="40"/>
                                        </p:tgtEl>
                                        <p:attrNameLst>
                                          <p:attrName/>
                                        </p:attrNameLst>
                                      </p:cBhvr>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ppt_x"/>
                                          </p:val>
                                        </p:tav>
                                        <p:tav tm="100000">
                                          <p:val>
                                            <p:strVal val="#ppt_x"/>
                                          </p:val>
                                        </p:tav>
                                      </p:tavLst>
                                    </p:anim>
                                    <p:anim calcmode="lin" valueType="num">
                                      <p:cBhvr additive="base">
                                        <p:cTn id="4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additive="base">
                                        <p:cTn id="52" dur="500" fill="hold"/>
                                        <p:tgtEl>
                                          <p:spTgt spid="41"/>
                                        </p:tgtEl>
                                        <p:attrNameLst>
                                          <p:attrName>ppt_x</p:attrName>
                                        </p:attrNameLst>
                                      </p:cBhvr>
                                      <p:tavLst>
                                        <p:tav tm="0">
                                          <p:val>
                                            <p:strVal val="#ppt_x"/>
                                          </p:val>
                                        </p:tav>
                                        <p:tav tm="100000">
                                          <p:val>
                                            <p:strVal val="#ppt_x"/>
                                          </p:val>
                                        </p:tav>
                                      </p:tavLst>
                                    </p:anim>
                                    <p:anim calcmode="lin" valueType="num">
                                      <p:cBhvr additive="base">
                                        <p:cTn id="53"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fill="hold"/>
                                        <p:tgtEl>
                                          <p:spTgt spid="14"/>
                                        </p:tgtEl>
                                        <p:attrNameLst>
                                          <p:attrName>ppt_x</p:attrName>
                                        </p:attrNameLst>
                                      </p:cBhvr>
                                      <p:tavLst>
                                        <p:tav tm="0">
                                          <p:val>
                                            <p:strVal val="#ppt_x"/>
                                          </p:val>
                                        </p:tav>
                                        <p:tav tm="100000">
                                          <p:val>
                                            <p:strVal val="#ppt_x"/>
                                          </p:val>
                                        </p:tav>
                                      </p:tavLst>
                                    </p:anim>
                                    <p:anim calcmode="lin" valueType="num">
                                      <p:cBhvr additive="base">
                                        <p:cTn id="5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500" fill="hold"/>
                                        <p:tgtEl>
                                          <p:spTgt spid="42"/>
                                        </p:tgtEl>
                                        <p:attrNameLst>
                                          <p:attrName>ppt_x</p:attrName>
                                        </p:attrNameLst>
                                      </p:cBhvr>
                                      <p:tavLst>
                                        <p:tav tm="0">
                                          <p:val>
                                            <p:strVal val="#ppt_x"/>
                                          </p:val>
                                        </p:tav>
                                        <p:tav tm="100000">
                                          <p:val>
                                            <p:strVal val="#ppt_x"/>
                                          </p:val>
                                        </p:tav>
                                      </p:tavLst>
                                    </p:anim>
                                    <p:anim calcmode="lin" valueType="num">
                                      <p:cBhvr additive="base">
                                        <p:cTn id="65"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500" fill="hold"/>
                                        <p:tgtEl>
                                          <p:spTgt spid="15"/>
                                        </p:tgtEl>
                                        <p:attrNameLst>
                                          <p:attrName>ppt_x</p:attrName>
                                        </p:attrNameLst>
                                      </p:cBhvr>
                                      <p:tavLst>
                                        <p:tav tm="0">
                                          <p:val>
                                            <p:strVal val="#ppt_x"/>
                                          </p:val>
                                        </p:tav>
                                        <p:tav tm="100000">
                                          <p:val>
                                            <p:strVal val="#ppt_x"/>
                                          </p:val>
                                        </p:tav>
                                      </p:tavLst>
                                    </p:anim>
                                    <p:anim calcmode="lin" valueType="num">
                                      <p:cBhvr additive="base">
                                        <p:cTn id="7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nodeType="clickEffect">
                                  <p:stCondLst>
                                    <p:cond delay="0"/>
                                  </p:stCondLst>
                                  <p:childTnLst>
                                    <p:set>
                                      <p:cBhvr>
                                        <p:cTn id="75" dur="1" fill="hold">
                                          <p:stCondLst>
                                            <p:cond delay="0"/>
                                          </p:stCondLst>
                                        </p:cTn>
                                        <p:tgtEl>
                                          <p:spTgt spid="43"/>
                                        </p:tgtEl>
                                        <p:attrNameLst>
                                          <p:attrName>style.visibility</p:attrName>
                                        </p:attrNameLst>
                                      </p:cBhvr>
                                      <p:to>
                                        <p:strVal val="visible"/>
                                      </p:to>
                                    </p:set>
                                    <p:anim calcmode="lin" valueType="num">
                                      <p:cBhvr additive="base">
                                        <p:cTn id="76" dur="500" fill="hold"/>
                                        <p:tgtEl>
                                          <p:spTgt spid="43"/>
                                        </p:tgtEl>
                                        <p:attrNameLst>
                                          <p:attrName>ppt_x</p:attrName>
                                        </p:attrNameLst>
                                      </p:cBhvr>
                                      <p:tavLst>
                                        <p:tav tm="0">
                                          <p:val>
                                            <p:strVal val="#ppt_x"/>
                                          </p:val>
                                        </p:tav>
                                        <p:tav tm="100000">
                                          <p:val>
                                            <p:strVal val="#ppt_x"/>
                                          </p:val>
                                        </p:tav>
                                      </p:tavLst>
                                    </p:anim>
                                    <p:anim calcmode="lin" valueType="num">
                                      <p:cBhvr additive="base">
                                        <p:cTn id="77"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fill="hold"/>
                                        <p:tgtEl>
                                          <p:spTgt spid="18"/>
                                        </p:tgtEl>
                                        <p:attrNameLst>
                                          <p:attrName>ppt_x</p:attrName>
                                        </p:attrNameLst>
                                      </p:cBhvr>
                                      <p:tavLst>
                                        <p:tav tm="0">
                                          <p:val>
                                            <p:strVal val="#ppt_x"/>
                                          </p:val>
                                        </p:tav>
                                        <p:tav tm="100000">
                                          <p:val>
                                            <p:strVal val="#ppt_x"/>
                                          </p:val>
                                        </p:tav>
                                      </p:tavLst>
                                    </p:anim>
                                    <p:anim calcmode="lin" valueType="num">
                                      <p:cBhvr additive="base">
                                        <p:cTn id="8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357686" y="1516551"/>
            <a:ext cx="2214578" cy="769441"/>
          </a:xfrm>
          <a:prstGeom prst="rect">
            <a:avLst/>
          </a:prstGeom>
          <a:noFill/>
        </p:spPr>
        <p:txBody>
          <a:bodyPr wrap="square" rtlCol="1">
            <a:spAutoFit/>
          </a:bodyPr>
          <a:lstStyle/>
          <a:p>
            <a:r>
              <a:rPr lang="ar-SA" sz="4400" b="1" dirty="0" smtClean="0">
                <a:latin typeface="Traditional Arabic" pitchFamily="18" charset="-78"/>
                <a:cs typeface="Traditional Arabic" pitchFamily="18" charset="-78"/>
              </a:rPr>
              <a:t>اشتريت مدًّا </a:t>
            </a:r>
            <a:endParaRPr lang="ar-SA" sz="4400" b="1" dirty="0">
              <a:latin typeface="Traditional Arabic" pitchFamily="18" charset="-78"/>
              <a:cs typeface="Traditional Arabic" pitchFamily="18" charset="-78"/>
            </a:endParaRPr>
          </a:p>
        </p:txBody>
      </p:sp>
      <p:sp>
        <p:nvSpPr>
          <p:cNvPr id="3" name="مربع نص 2"/>
          <p:cNvSpPr txBox="1"/>
          <p:nvPr/>
        </p:nvSpPr>
        <p:spPr>
          <a:xfrm>
            <a:off x="3000364" y="3016749"/>
            <a:ext cx="3571900" cy="769441"/>
          </a:xfrm>
          <a:prstGeom prst="rect">
            <a:avLst/>
          </a:prstGeom>
          <a:noFill/>
        </p:spPr>
        <p:txBody>
          <a:bodyPr wrap="square" rtlCol="1">
            <a:spAutoFit/>
          </a:bodyPr>
          <a:lstStyle/>
          <a:p>
            <a:r>
              <a:rPr lang="ar-SA" sz="4400" b="1" dirty="0" smtClean="0">
                <a:latin typeface="Traditional Arabic" pitchFamily="18" charset="-78"/>
                <a:cs typeface="Traditional Arabic" pitchFamily="18" charset="-78"/>
              </a:rPr>
              <a:t>استعرتُ ثلاثة عشر </a:t>
            </a:r>
            <a:endParaRPr lang="ar-SA" sz="4400" b="1" dirty="0">
              <a:latin typeface="Traditional Arabic" pitchFamily="18" charset="-78"/>
              <a:cs typeface="Traditional Arabic" pitchFamily="18" charset="-78"/>
            </a:endParaRPr>
          </a:p>
        </p:txBody>
      </p:sp>
      <p:sp>
        <p:nvSpPr>
          <p:cNvPr id="4" name="مربع نص 3"/>
          <p:cNvSpPr txBox="1"/>
          <p:nvPr/>
        </p:nvSpPr>
        <p:spPr>
          <a:xfrm>
            <a:off x="2285984" y="1516551"/>
            <a:ext cx="2357454" cy="769441"/>
          </a:xfrm>
          <a:prstGeom prst="rect">
            <a:avLst/>
          </a:prstGeom>
          <a:noFill/>
        </p:spPr>
        <p:txBody>
          <a:bodyPr wrap="square" rtlCol="1">
            <a:spAutoFit/>
          </a:bodyPr>
          <a:lstStyle/>
          <a:p>
            <a:r>
              <a:rPr lang="ar-SA" sz="4400" b="1" dirty="0" smtClean="0">
                <a:solidFill>
                  <a:srgbClr val="C00000"/>
                </a:solidFill>
                <a:latin typeface="Traditional Arabic" pitchFamily="18" charset="-78"/>
                <a:cs typeface="Traditional Arabic" pitchFamily="18" charset="-78"/>
              </a:rPr>
              <a:t>برًّا</a:t>
            </a:r>
            <a:endParaRPr lang="ar-SA" sz="4400" b="1" dirty="0">
              <a:solidFill>
                <a:srgbClr val="C00000"/>
              </a:solidFill>
              <a:latin typeface="Traditional Arabic" pitchFamily="18" charset="-78"/>
              <a:cs typeface="Traditional Arabic" pitchFamily="18" charset="-78"/>
            </a:endParaRPr>
          </a:p>
        </p:txBody>
      </p:sp>
      <p:sp>
        <p:nvSpPr>
          <p:cNvPr id="5" name="مربع نص 4"/>
          <p:cNvSpPr txBox="1"/>
          <p:nvPr/>
        </p:nvSpPr>
        <p:spPr>
          <a:xfrm>
            <a:off x="1142976" y="3016749"/>
            <a:ext cx="2357454" cy="769441"/>
          </a:xfrm>
          <a:prstGeom prst="rect">
            <a:avLst/>
          </a:prstGeom>
          <a:noFill/>
        </p:spPr>
        <p:txBody>
          <a:bodyPr wrap="square" rtlCol="1">
            <a:spAutoFit/>
          </a:bodyPr>
          <a:lstStyle/>
          <a:p>
            <a:r>
              <a:rPr lang="ar-SA" sz="4400" b="1" dirty="0" smtClean="0">
                <a:solidFill>
                  <a:srgbClr val="C00000"/>
                </a:solidFill>
                <a:latin typeface="Traditional Arabic" pitchFamily="18" charset="-78"/>
                <a:cs typeface="Traditional Arabic" pitchFamily="18" charset="-78"/>
              </a:rPr>
              <a:t>كتابًا</a:t>
            </a:r>
            <a:endParaRPr lang="ar-SA" sz="4400" b="1" dirty="0">
              <a:solidFill>
                <a:srgbClr val="C00000"/>
              </a:solidFill>
              <a:latin typeface="Traditional Arabic" pitchFamily="18" charset="-78"/>
              <a:cs typeface="Traditional Arabic" pitchFamily="18" charset="-78"/>
            </a:endParaRPr>
          </a:p>
        </p:txBody>
      </p:sp>
      <p:sp>
        <p:nvSpPr>
          <p:cNvPr id="6" name="مربع نص 5"/>
          <p:cNvSpPr txBox="1"/>
          <p:nvPr/>
        </p:nvSpPr>
        <p:spPr>
          <a:xfrm>
            <a:off x="2786050" y="4429132"/>
            <a:ext cx="3714776" cy="769441"/>
          </a:xfrm>
          <a:prstGeom prst="rect">
            <a:avLst/>
          </a:prstGeom>
          <a:noFill/>
        </p:spPr>
        <p:txBody>
          <a:bodyPr wrap="square" rtlCol="1">
            <a:spAutoFit/>
          </a:bodyPr>
          <a:lstStyle/>
          <a:p>
            <a:r>
              <a:rPr lang="ar-SA" sz="4400" b="1" dirty="0" smtClean="0">
                <a:latin typeface="Traditional Arabic" pitchFamily="18" charset="-78"/>
                <a:cs typeface="Traditional Arabic" pitchFamily="18" charset="-78"/>
              </a:rPr>
              <a:t>طابت الصّحراء</a:t>
            </a:r>
            <a:endParaRPr lang="ar-SA" sz="4400" b="1" dirty="0">
              <a:latin typeface="Traditional Arabic" pitchFamily="18" charset="-78"/>
              <a:cs typeface="Traditional Arabic" pitchFamily="18" charset="-78"/>
            </a:endParaRPr>
          </a:p>
        </p:txBody>
      </p:sp>
      <p:sp>
        <p:nvSpPr>
          <p:cNvPr id="7" name="مربع نص 6"/>
          <p:cNvSpPr txBox="1"/>
          <p:nvPr/>
        </p:nvSpPr>
        <p:spPr>
          <a:xfrm>
            <a:off x="1000100" y="4445509"/>
            <a:ext cx="3000396" cy="769441"/>
          </a:xfrm>
          <a:prstGeom prst="rect">
            <a:avLst/>
          </a:prstGeom>
          <a:noFill/>
        </p:spPr>
        <p:txBody>
          <a:bodyPr wrap="square" rtlCol="1">
            <a:spAutoFit/>
          </a:bodyPr>
          <a:lstStyle/>
          <a:p>
            <a:r>
              <a:rPr lang="ar-SA" sz="4400" b="1" dirty="0" err="1" smtClean="0">
                <a:solidFill>
                  <a:srgbClr val="C00000"/>
                </a:solidFill>
                <a:latin typeface="Traditional Arabic" pitchFamily="18" charset="-78"/>
                <a:cs typeface="Traditional Arabic" pitchFamily="18" charset="-78"/>
              </a:rPr>
              <a:t>هواءًا</a:t>
            </a:r>
            <a:endParaRPr lang="ar-SA" sz="4400" b="1" dirty="0">
              <a:solidFill>
                <a:srgbClr val="C00000"/>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85852" y="500042"/>
            <a:ext cx="5017720" cy="523220"/>
          </a:xfrm>
          <a:prstGeom prst="rect">
            <a:avLst/>
          </a:prstGeom>
        </p:spPr>
        <p:txBody>
          <a:bodyPr wrap="none">
            <a:spAutoFit/>
          </a:bodyPr>
          <a:lstStyle/>
          <a:p>
            <a:r>
              <a:rPr lang="ar-SA" sz="2800" b="1" dirty="0" smtClean="0">
                <a:solidFill>
                  <a:srgbClr val="004ADE"/>
                </a:solidFill>
                <a:latin typeface="Arial" pitchFamily="34" charset="0"/>
                <a:cs typeface="Arial" pitchFamily="34" charset="0"/>
              </a:rPr>
              <a:t>اسم نكرة جامد منصوب يزيل إبهام ما قبله</a:t>
            </a:r>
            <a:endParaRPr lang="ar-SA" sz="2800" b="1" dirty="0">
              <a:solidFill>
                <a:srgbClr val="004ADE"/>
              </a:solidFill>
              <a:latin typeface="Arial" pitchFamily="34" charset="0"/>
              <a:cs typeface="Arial" pitchFamily="34" charset="0"/>
            </a:endParaRPr>
          </a:p>
        </p:txBody>
      </p:sp>
      <p:sp>
        <p:nvSpPr>
          <p:cNvPr id="3" name="مستطيل 2"/>
          <p:cNvSpPr/>
          <p:nvPr/>
        </p:nvSpPr>
        <p:spPr>
          <a:xfrm>
            <a:off x="6357950" y="500042"/>
            <a:ext cx="1595309" cy="523220"/>
          </a:xfrm>
          <a:prstGeom prst="rect">
            <a:avLst/>
          </a:prstGeom>
        </p:spPr>
        <p:txBody>
          <a:bodyPr wrap="none">
            <a:spAutoFit/>
          </a:bodyPr>
          <a:lstStyle/>
          <a:p>
            <a:r>
              <a:rPr lang="ar-SA" sz="2800" b="1" dirty="0" smtClean="0">
                <a:solidFill>
                  <a:srgbClr val="FF0000"/>
                </a:solidFill>
                <a:latin typeface="Arial" pitchFamily="34" charset="0"/>
                <a:cs typeface="Arial" pitchFamily="34" charset="0"/>
              </a:rPr>
              <a:t>التمييز هو :</a:t>
            </a:r>
            <a:endParaRPr lang="ar-SA" sz="2800" b="1" dirty="0">
              <a:solidFill>
                <a:srgbClr val="FF0000"/>
              </a:solidFill>
              <a:latin typeface="Arial" pitchFamily="34" charset="0"/>
              <a:cs typeface="Arial" pitchFamily="34" charset="0"/>
            </a:endParaRPr>
          </a:p>
        </p:txBody>
      </p:sp>
      <p:sp>
        <p:nvSpPr>
          <p:cNvPr id="4" name="مستطيل 3"/>
          <p:cNvSpPr/>
          <p:nvPr/>
        </p:nvSpPr>
        <p:spPr>
          <a:xfrm>
            <a:off x="6643702" y="1142984"/>
            <a:ext cx="1164101" cy="523220"/>
          </a:xfrm>
          <a:prstGeom prst="rect">
            <a:avLst/>
          </a:prstGeom>
        </p:spPr>
        <p:txBody>
          <a:bodyPr wrap="none">
            <a:spAutoFit/>
          </a:bodyPr>
          <a:lstStyle/>
          <a:p>
            <a:r>
              <a:rPr lang="ar-SA" sz="2800" b="1" dirty="0" smtClean="0">
                <a:solidFill>
                  <a:srgbClr val="FF0000"/>
                </a:solidFill>
                <a:latin typeface="Arial" pitchFamily="34" charset="0"/>
                <a:cs typeface="Arial" pitchFamily="34" charset="0"/>
              </a:rPr>
              <a:t>أنواعه :</a:t>
            </a:r>
            <a:endParaRPr lang="ar-SA" sz="2800" dirty="0">
              <a:solidFill>
                <a:srgbClr val="FF0000"/>
              </a:solidFill>
              <a:latin typeface="Arial" pitchFamily="34" charset="0"/>
              <a:cs typeface="Arial" pitchFamily="34" charset="0"/>
            </a:endParaRPr>
          </a:p>
        </p:txBody>
      </p:sp>
      <p:sp>
        <p:nvSpPr>
          <p:cNvPr id="5" name="مستطيل 4"/>
          <p:cNvSpPr/>
          <p:nvPr/>
        </p:nvSpPr>
        <p:spPr>
          <a:xfrm>
            <a:off x="3643306" y="1571612"/>
            <a:ext cx="2544286" cy="523220"/>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pPr algn="ctr"/>
            <a:r>
              <a:rPr lang="ar-SA" sz="2800" b="1" dirty="0" smtClean="0">
                <a:solidFill>
                  <a:srgbClr val="7030A0"/>
                </a:solidFill>
                <a:latin typeface="Arial" pitchFamily="34" charset="0"/>
                <a:cs typeface="Arial" pitchFamily="34" charset="0"/>
              </a:rPr>
              <a:t>أولا : تمييز المفرد :</a:t>
            </a:r>
            <a:endParaRPr lang="ar-SA" sz="2800" dirty="0">
              <a:solidFill>
                <a:srgbClr val="7030A0"/>
              </a:solidFill>
              <a:latin typeface="Arial" pitchFamily="34" charset="0"/>
              <a:cs typeface="Arial" pitchFamily="34" charset="0"/>
            </a:endParaRPr>
          </a:p>
        </p:txBody>
      </p:sp>
      <p:sp>
        <p:nvSpPr>
          <p:cNvPr id="6" name="مستطيل 5"/>
          <p:cNvSpPr/>
          <p:nvPr/>
        </p:nvSpPr>
        <p:spPr>
          <a:xfrm>
            <a:off x="5857884" y="2643182"/>
            <a:ext cx="1802095" cy="461665"/>
          </a:xfrm>
          <a:prstGeom prst="rect">
            <a:avLst/>
          </a:prstGeom>
        </p:spPr>
        <p:txBody>
          <a:bodyPr wrap="none">
            <a:spAutoFit/>
          </a:bodyPr>
          <a:lstStyle/>
          <a:p>
            <a:r>
              <a:rPr lang="ar-SA" sz="2400" b="1" dirty="0" smtClean="0">
                <a:solidFill>
                  <a:srgbClr val="009900"/>
                </a:solidFill>
                <a:latin typeface="Arial" pitchFamily="34" charset="0"/>
                <a:cs typeface="Arial" pitchFamily="34" charset="0"/>
              </a:rPr>
              <a:t>1- تَمييز الكيل :</a:t>
            </a:r>
            <a:endParaRPr lang="ar-SA" sz="2400" b="1" dirty="0">
              <a:solidFill>
                <a:srgbClr val="009900"/>
              </a:solidFill>
              <a:latin typeface="Arial" pitchFamily="34" charset="0"/>
              <a:cs typeface="Arial" pitchFamily="34" charset="0"/>
            </a:endParaRPr>
          </a:p>
        </p:txBody>
      </p:sp>
      <p:sp>
        <p:nvSpPr>
          <p:cNvPr id="7" name="مستطيل 6"/>
          <p:cNvSpPr/>
          <p:nvPr/>
        </p:nvSpPr>
        <p:spPr>
          <a:xfrm>
            <a:off x="3571868" y="2643182"/>
            <a:ext cx="1973617" cy="461665"/>
          </a:xfrm>
          <a:prstGeom prst="rect">
            <a:avLst/>
          </a:prstGeom>
        </p:spPr>
        <p:txBody>
          <a:bodyPr wrap="none">
            <a:spAutoFit/>
          </a:bodyPr>
          <a:lstStyle/>
          <a:p>
            <a:r>
              <a:rPr lang="ar-SA" sz="2400" b="1" dirty="0" smtClean="0">
                <a:latin typeface="Arial" pitchFamily="34" charset="0"/>
                <a:cs typeface="Arial" pitchFamily="34" charset="0"/>
              </a:rPr>
              <a:t>اشتريت مدا طحينا</a:t>
            </a:r>
            <a:endParaRPr lang="ar-SA" sz="2400" b="1" dirty="0">
              <a:latin typeface="Arial" pitchFamily="34" charset="0"/>
              <a:cs typeface="Arial" pitchFamily="34" charset="0"/>
            </a:endParaRPr>
          </a:p>
        </p:txBody>
      </p:sp>
      <p:sp>
        <p:nvSpPr>
          <p:cNvPr id="8" name="مستطيل 7"/>
          <p:cNvSpPr/>
          <p:nvPr/>
        </p:nvSpPr>
        <p:spPr>
          <a:xfrm>
            <a:off x="5786446" y="3286124"/>
            <a:ext cx="1907894" cy="461665"/>
          </a:xfrm>
          <a:prstGeom prst="rect">
            <a:avLst/>
          </a:prstGeom>
        </p:spPr>
        <p:txBody>
          <a:bodyPr wrap="none">
            <a:spAutoFit/>
          </a:bodyPr>
          <a:lstStyle/>
          <a:p>
            <a:r>
              <a:rPr lang="ar-SA" sz="2400" b="1" dirty="0" smtClean="0">
                <a:solidFill>
                  <a:srgbClr val="FF0066"/>
                </a:solidFill>
                <a:latin typeface="Arial" pitchFamily="34" charset="0"/>
                <a:cs typeface="Arial" pitchFamily="34" charset="0"/>
              </a:rPr>
              <a:t>2- تَمييز الوزن :</a:t>
            </a:r>
            <a:endParaRPr lang="ar-SA" sz="2400" b="1" dirty="0">
              <a:solidFill>
                <a:srgbClr val="FF0066"/>
              </a:solidFill>
              <a:latin typeface="Arial" pitchFamily="34" charset="0"/>
              <a:cs typeface="Arial" pitchFamily="34" charset="0"/>
            </a:endParaRPr>
          </a:p>
        </p:txBody>
      </p:sp>
      <p:sp>
        <p:nvSpPr>
          <p:cNvPr id="9" name="مستطيل 8"/>
          <p:cNvSpPr/>
          <p:nvPr/>
        </p:nvSpPr>
        <p:spPr>
          <a:xfrm>
            <a:off x="5572132" y="3929066"/>
            <a:ext cx="2146742" cy="461665"/>
          </a:xfrm>
          <a:prstGeom prst="rect">
            <a:avLst/>
          </a:prstGeom>
        </p:spPr>
        <p:txBody>
          <a:bodyPr wrap="none">
            <a:spAutoFit/>
          </a:bodyPr>
          <a:lstStyle/>
          <a:p>
            <a:r>
              <a:rPr lang="ar-SA" sz="2400" b="1" dirty="0" smtClean="0">
                <a:solidFill>
                  <a:srgbClr val="004ADE"/>
                </a:solidFill>
                <a:latin typeface="Arial" pitchFamily="34" charset="0"/>
                <a:cs typeface="Arial" pitchFamily="34" charset="0"/>
              </a:rPr>
              <a:t>3- تَمييز المساحة :</a:t>
            </a:r>
            <a:endParaRPr lang="ar-SA" sz="2400" b="1" dirty="0">
              <a:solidFill>
                <a:srgbClr val="004ADE"/>
              </a:solidFill>
              <a:latin typeface="Arial" pitchFamily="34" charset="0"/>
              <a:cs typeface="Arial" pitchFamily="34" charset="0"/>
            </a:endParaRPr>
          </a:p>
        </p:txBody>
      </p:sp>
      <p:sp>
        <p:nvSpPr>
          <p:cNvPr id="10" name="مستطيل 9"/>
          <p:cNvSpPr/>
          <p:nvPr/>
        </p:nvSpPr>
        <p:spPr>
          <a:xfrm>
            <a:off x="5929322" y="4572008"/>
            <a:ext cx="1790875" cy="461665"/>
          </a:xfrm>
          <a:prstGeom prst="rect">
            <a:avLst/>
          </a:prstGeom>
        </p:spPr>
        <p:txBody>
          <a:bodyPr wrap="none">
            <a:spAutoFit/>
          </a:bodyPr>
          <a:lstStyle/>
          <a:p>
            <a:r>
              <a:rPr lang="ar-SA" sz="2400" b="1" dirty="0" smtClean="0">
                <a:solidFill>
                  <a:srgbClr val="C00000"/>
                </a:solidFill>
                <a:latin typeface="Arial" pitchFamily="34" charset="0"/>
                <a:cs typeface="Arial" pitchFamily="34" charset="0"/>
              </a:rPr>
              <a:t>4- تَمييز العدد :</a:t>
            </a:r>
            <a:endParaRPr lang="ar-SA" sz="2400" b="1" dirty="0">
              <a:solidFill>
                <a:srgbClr val="C00000"/>
              </a:solidFill>
              <a:latin typeface="Arial" pitchFamily="34" charset="0"/>
              <a:cs typeface="Arial" pitchFamily="34" charset="0"/>
            </a:endParaRPr>
          </a:p>
        </p:txBody>
      </p:sp>
      <p:sp>
        <p:nvSpPr>
          <p:cNvPr id="12" name="مستطيل 11"/>
          <p:cNvSpPr/>
          <p:nvPr/>
        </p:nvSpPr>
        <p:spPr>
          <a:xfrm>
            <a:off x="3643306" y="3286124"/>
            <a:ext cx="1920719" cy="461665"/>
          </a:xfrm>
          <a:prstGeom prst="rect">
            <a:avLst/>
          </a:prstGeom>
        </p:spPr>
        <p:txBody>
          <a:bodyPr wrap="none">
            <a:spAutoFit/>
          </a:bodyPr>
          <a:lstStyle/>
          <a:p>
            <a:r>
              <a:rPr lang="ar-SA" sz="2400" b="1" dirty="0" smtClean="0">
                <a:latin typeface="Arial" pitchFamily="34" charset="0"/>
                <a:cs typeface="Arial" pitchFamily="34" charset="0"/>
              </a:rPr>
              <a:t>اشتريت كيلو عنبا</a:t>
            </a:r>
            <a:endParaRPr lang="ar-SA" sz="2400" b="1" dirty="0">
              <a:latin typeface="Arial" pitchFamily="34" charset="0"/>
              <a:cs typeface="Arial" pitchFamily="34" charset="0"/>
            </a:endParaRPr>
          </a:p>
        </p:txBody>
      </p:sp>
      <p:sp>
        <p:nvSpPr>
          <p:cNvPr id="13" name="مستطيل 12"/>
          <p:cNvSpPr/>
          <p:nvPr/>
        </p:nvSpPr>
        <p:spPr>
          <a:xfrm>
            <a:off x="3894572" y="3929066"/>
            <a:ext cx="1670650" cy="461665"/>
          </a:xfrm>
          <a:prstGeom prst="rect">
            <a:avLst/>
          </a:prstGeom>
        </p:spPr>
        <p:txBody>
          <a:bodyPr wrap="none">
            <a:spAutoFit/>
          </a:bodyPr>
          <a:lstStyle/>
          <a:p>
            <a:r>
              <a:rPr lang="ar-SA" sz="2400" b="1" dirty="0" smtClean="0">
                <a:latin typeface="Arial" pitchFamily="34" charset="0"/>
                <a:cs typeface="Arial" pitchFamily="34" charset="0"/>
              </a:rPr>
              <a:t>بعت مترًا أرضًا</a:t>
            </a:r>
            <a:endParaRPr lang="ar-SA" sz="2400" b="1" dirty="0">
              <a:latin typeface="Arial" pitchFamily="34" charset="0"/>
              <a:cs typeface="Arial" pitchFamily="34" charset="0"/>
            </a:endParaRPr>
          </a:p>
        </p:txBody>
      </p:sp>
      <p:sp>
        <p:nvSpPr>
          <p:cNvPr id="14" name="مستطيل 13"/>
          <p:cNvSpPr/>
          <p:nvPr/>
        </p:nvSpPr>
        <p:spPr>
          <a:xfrm>
            <a:off x="214282" y="4572008"/>
            <a:ext cx="5912228" cy="461665"/>
          </a:xfrm>
          <a:prstGeom prst="rect">
            <a:avLst/>
          </a:prstGeom>
        </p:spPr>
        <p:txBody>
          <a:bodyPr wrap="square">
            <a:spAutoFit/>
          </a:bodyPr>
          <a:lstStyle/>
          <a:p>
            <a:pPr algn="ctr"/>
            <a:r>
              <a:rPr lang="ar-SA" sz="2400" b="1" dirty="0" smtClean="0">
                <a:latin typeface="Arial" pitchFamily="34" charset="0"/>
                <a:cs typeface="Arial" pitchFamily="34" charset="0"/>
              </a:rPr>
              <a:t>رأيت طالبًا واحدًا , صمت ثلاثة أيام, درست عشرة طلاب</a:t>
            </a:r>
            <a:endParaRPr lang="ar-SA" sz="2400" b="1" dirty="0">
              <a:latin typeface="Arial" pitchFamily="34" charset="0"/>
              <a:cs typeface="Arial" pitchFamily="34" charset="0"/>
            </a:endParaRPr>
          </a:p>
        </p:txBody>
      </p:sp>
    </p:spTree>
    <p:extLst>
      <p:ext uri="{BB962C8B-B14F-4D97-AF65-F5344CB8AC3E}">
        <p14:creationId xmlns="" xmlns:p14="http://schemas.microsoft.com/office/powerpoint/2010/main" val="352768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fade">
                                      <p:cBhvr>
                                        <p:cTn id="12" dur="2000"/>
                                        <p:tgtEl>
                                          <p:spTgt spid="5">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20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20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2000"/>
                                        <p:tgtEl>
                                          <p:spTgt spid="8">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2000"/>
                                        <p:tgtEl>
                                          <p:spTgt spid="12">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20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fade">
                                      <p:cBhvr>
                                        <p:cTn id="47" dur="2000"/>
                                        <p:tgtEl>
                                          <p:spTgt spid="13">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0">
                                            <p:txEl>
                                              <p:pRg st="0" end="0"/>
                                            </p:txEl>
                                          </p:spTgt>
                                        </p:tgtEl>
                                        <p:attrNameLst>
                                          <p:attrName>style.visibility</p:attrName>
                                        </p:attrNameLst>
                                      </p:cBhvr>
                                      <p:to>
                                        <p:strVal val="visible"/>
                                      </p:to>
                                    </p:set>
                                    <p:animEffect transition="in" filter="fade">
                                      <p:cBhvr>
                                        <p:cTn id="52" dur="2000"/>
                                        <p:tgtEl>
                                          <p:spTgt spid="10">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xEl>
                                              <p:pRg st="0" end="0"/>
                                            </p:txEl>
                                          </p:spTgt>
                                        </p:tgtEl>
                                        <p:attrNameLst>
                                          <p:attrName>style.visibility</p:attrName>
                                        </p:attrNameLst>
                                      </p:cBhvr>
                                      <p:to>
                                        <p:strVal val="visible"/>
                                      </p:to>
                                    </p:set>
                                    <p:animEffect transition="in" filter="fade">
                                      <p:cBhvr>
                                        <p:cTn id="57"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animBg="1"/>
      <p:bldP spid="6" grpId="0" build="p"/>
      <p:bldP spid="7" grpId="0" build="p"/>
      <p:bldP spid="8" grpId="0" build="p"/>
      <p:bldP spid="9" grpId="0" build="p"/>
      <p:bldP spid="10" grpId="0" build="p"/>
      <p:bldP spid="12" grpId="0" build="p"/>
      <p:bldP spid="13" grpId="0" build="p"/>
      <p:bldP spid="14"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928926" y="285728"/>
            <a:ext cx="2848857" cy="584775"/>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SA" sz="3200" b="1" dirty="0" smtClean="0">
                <a:solidFill>
                  <a:srgbClr val="7030A0"/>
                </a:solidFill>
                <a:latin typeface="Arial" pitchFamily="34" charset="0"/>
                <a:cs typeface="Arial" pitchFamily="34" charset="0"/>
              </a:rPr>
              <a:t>ثانياً: تمييز الجملة :</a:t>
            </a:r>
            <a:endParaRPr lang="ar-SA" sz="3200" dirty="0">
              <a:solidFill>
                <a:srgbClr val="7030A0"/>
              </a:solidFill>
              <a:latin typeface="Arial" pitchFamily="34" charset="0"/>
              <a:cs typeface="Arial" pitchFamily="34" charset="0"/>
            </a:endParaRPr>
          </a:p>
        </p:txBody>
      </p:sp>
      <p:sp>
        <p:nvSpPr>
          <p:cNvPr id="3" name="مستطيل 2"/>
          <p:cNvSpPr/>
          <p:nvPr/>
        </p:nvSpPr>
        <p:spPr>
          <a:xfrm>
            <a:off x="4540099" y="1214422"/>
            <a:ext cx="3103735" cy="461665"/>
          </a:xfrm>
          <a:prstGeom prst="rect">
            <a:avLst/>
          </a:prstGeom>
          <a:solidFill>
            <a:schemeClr val="accent4">
              <a:lumMod val="60000"/>
              <a:lumOff val="40000"/>
            </a:schemeClr>
          </a:solidFill>
        </p:spPr>
        <p:txBody>
          <a:bodyPr wrap="none">
            <a:spAutoFit/>
          </a:bodyPr>
          <a:lstStyle/>
          <a:p>
            <a:r>
              <a:rPr lang="ar-SA" sz="2400" b="1" dirty="0" smtClean="0">
                <a:solidFill>
                  <a:srgbClr val="004ADE"/>
                </a:solidFill>
                <a:latin typeface="Arial" pitchFamily="34" charset="0"/>
                <a:cs typeface="Arial" pitchFamily="34" charset="0"/>
              </a:rPr>
              <a:t>1- تَمييز محول عن الفاعل :</a:t>
            </a:r>
            <a:endParaRPr lang="ar-SA" sz="2400" b="1" dirty="0">
              <a:solidFill>
                <a:srgbClr val="004ADE"/>
              </a:solidFill>
              <a:latin typeface="Arial" pitchFamily="34" charset="0"/>
              <a:cs typeface="Arial" pitchFamily="34" charset="0"/>
            </a:endParaRPr>
          </a:p>
        </p:txBody>
      </p:sp>
      <p:sp>
        <p:nvSpPr>
          <p:cNvPr id="4" name="مستطيل 3"/>
          <p:cNvSpPr/>
          <p:nvPr/>
        </p:nvSpPr>
        <p:spPr>
          <a:xfrm>
            <a:off x="4071934" y="1785926"/>
            <a:ext cx="3736920" cy="461665"/>
          </a:xfrm>
          <a:prstGeom prst="rect">
            <a:avLst/>
          </a:prstGeom>
        </p:spPr>
        <p:txBody>
          <a:bodyPr wrap="none">
            <a:spAutoFit/>
          </a:bodyPr>
          <a:lstStyle/>
          <a:p>
            <a:r>
              <a:rPr lang="ar-SA" sz="2400" b="1" dirty="0" smtClean="0">
                <a:latin typeface="Arial" pitchFamily="34" charset="0"/>
                <a:cs typeface="Arial" pitchFamily="34" charset="0"/>
              </a:rPr>
              <a:t>كقوله تعالى: </a:t>
            </a:r>
            <a:r>
              <a:rPr lang="ar-SA" sz="2400" b="1" dirty="0" smtClean="0">
                <a:solidFill>
                  <a:srgbClr val="009900"/>
                </a:solidFill>
                <a:latin typeface="Arial" pitchFamily="34" charset="0"/>
                <a:cs typeface="Arial" pitchFamily="34" charset="0"/>
              </a:rPr>
              <a:t>﴿واشتعل الرأس </a:t>
            </a:r>
            <a:r>
              <a:rPr lang="ar-SA" sz="2400" b="1" u="sng" dirty="0" smtClean="0">
                <a:solidFill>
                  <a:srgbClr val="009900"/>
                </a:solidFill>
                <a:latin typeface="Arial" pitchFamily="34" charset="0"/>
                <a:cs typeface="Arial" pitchFamily="34" charset="0"/>
              </a:rPr>
              <a:t>شيبا</a:t>
            </a:r>
            <a:r>
              <a:rPr lang="ar-SA" sz="2400" b="1" dirty="0" smtClean="0">
                <a:solidFill>
                  <a:srgbClr val="009900"/>
                </a:solidFill>
                <a:latin typeface="Arial" pitchFamily="34" charset="0"/>
                <a:cs typeface="Arial" pitchFamily="34" charset="0"/>
              </a:rPr>
              <a:t> ﴾</a:t>
            </a:r>
            <a:endParaRPr lang="ar-SA" sz="2400" b="1" dirty="0">
              <a:solidFill>
                <a:srgbClr val="009900"/>
              </a:solidFill>
              <a:latin typeface="Arial" pitchFamily="34" charset="0"/>
              <a:cs typeface="Arial" pitchFamily="34" charset="0"/>
            </a:endParaRPr>
          </a:p>
        </p:txBody>
      </p:sp>
      <p:sp>
        <p:nvSpPr>
          <p:cNvPr id="6" name="مستطيل 5"/>
          <p:cNvSpPr/>
          <p:nvPr/>
        </p:nvSpPr>
        <p:spPr>
          <a:xfrm>
            <a:off x="928662" y="1785926"/>
            <a:ext cx="3164649" cy="461665"/>
          </a:xfrm>
          <a:prstGeom prst="rect">
            <a:avLst/>
          </a:prstGeom>
        </p:spPr>
        <p:txBody>
          <a:bodyPr wrap="none">
            <a:spAutoFit/>
          </a:bodyPr>
          <a:lstStyle/>
          <a:p>
            <a:r>
              <a:rPr lang="ar-SA" sz="2400" b="1" dirty="0" smtClean="0">
                <a:solidFill>
                  <a:srgbClr val="C00000"/>
                </a:solidFill>
                <a:latin typeface="Arial" pitchFamily="34" charset="0"/>
                <a:cs typeface="Arial" pitchFamily="34" charset="0"/>
              </a:rPr>
              <a:t>تقديرها : </a:t>
            </a:r>
            <a:r>
              <a:rPr lang="ar-SA" sz="2400" b="1" dirty="0" smtClean="0">
                <a:latin typeface="Arial" pitchFamily="34" charset="0"/>
                <a:cs typeface="Arial" pitchFamily="34" charset="0"/>
              </a:rPr>
              <a:t>واشتعل شيبُ الرأس</a:t>
            </a:r>
            <a:endParaRPr lang="ar-SA" sz="2400" b="1" dirty="0">
              <a:latin typeface="Arial" pitchFamily="34" charset="0"/>
              <a:cs typeface="Arial" pitchFamily="34" charset="0"/>
            </a:endParaRPr>
          </a:p>
        </p:txBody>
      </p:sp>
      <p:sp>
        <p:nvSpPr>
          <p:cNvPr id="8" name="مستطيل 7"/>
          <p:cNvSpPr/>
          <p:nvPr/>
        </p:nvSpPr>
        <p:spPr>
          <a:xfrm>
            <a:off x="4500562" y="2428868"/>
            <a:ext cx="3158237" cy="461665"/>
          </a:xfrm>
          <a:prstGeom prst="rect">
            <a:avLst/>
          </a:prstGeom>
          <a:solidFill>
            <a:schemeClr val="bg1">
              <a:lumMod val="85000"/>
            </a:schemeClr>
          </a:solidFill>
        </p:spPr>
        <p:txBody>
          <a:bodyPr wrap="none">
            <a:spAutoFit/>
          </a:bodyPr>
          <a:lstStyle/>
          <a:p>
            <a:r>
              <a:rPr lang="ar-SA" sz="2400" b="1" dirty="0" smtClean="0">
                <a:solidFill>
                  <a:srgbClr val="FF0066"/>
                </a:solidFill>
                <a:latin typeface="Arial" pitchFamily="34" charset="0"/>
                <a:cs typeface="Arial" pitchFamily="34" charset="0"/>
              </a:rPr>
              <a:t>2- تَمييز محول عن المفعول :</a:t>
            </a:r>
            <a:endParaRPr lang="ar-SA" sz="2400" b="1" dirty="0">
              <a:solidFill>
                <a:srgbClr val="FF0066"/>
              </a:solidFill>
              <a:latin typeface="Arial" pitchFamily="34" charset="0"/>
              <a:cs typeface="Arial" pitchFamily="34" charset="0"/>
            </a:endParaRPr>
          </a:p>
        </p:txBody>
      </p:sp>
      <p:sp>
        <p:nvSpPr>
          <p:cNvPr id="9" name="مستطيل 8"/>
          <p:cNvSpPr/>
          <p:nvPr/>
        </p:nvSpPr>
        <p:spPr>
          <a:xfrm>
            <a:off x="785786" y="3071810"/>
            <a:ext cx="3429024" cy="461665"/>
          </a:xfrm>
          <a:prstGeom prst="rect">
            <a:avLst/>
          </a:prstGeom>
        </p:spPr>
        <p:txBody>
          <a:bodyPr wrap="square">
            <a:spAutoFit/>
          </a:bodyPr>
          <a:lstStyle/>
          <a:p>
            <a:r>
              <a:rPr lang="ar-SA" sz="2400" b="1" dirty="0" smtClean="0">
                <a:solidFill>
                  <a:srgbClr val="C00000"/>
                </a:solidFill>
                <a:latin typeface="Arial" pitchFamily="34" charset="0"/>
                <a:cs typeface="Arial" pitchFamily="34" charset="0"/>
              </a:rPr>
              <a:t>تقديرها : </a:t>
            </a:r>
            <a:r>
              <a:rPr lang="ar-SA" sz="2400" b="1" dirty="0" smtClean="0">
                <a:latin typeface="Arial" pitchFamily="34" charset="0"/>
                <a:cs typeface="Arial" pitchFamily="34" charset="0"/>
              </a:rPr>
              <a:t>وفجرنا عيون الأرض</a:t>
            </a:r>
            <a:endParaRPr lang="ar-SA" sz="2400" b="1" dirty="0">
              <a:latin typeface="Arial" pitchFamily="34" charset="0"/>
              <a:cs typeface="Arial" pitchFamily="34" charset="0"/>
            </a:endParaRPr>
          </a:p>
        </p:txBody>
      </p:sp>
      <p:sp>
        <p:nvSpPr>
          <p:cNvPr id="10" name="مستطيل 9"/>
          <p:cNvSpPr/>
          <p:nvPr/>
        </p:nvSpPr>
        <p:spPr>
          <a:xfrm>
            <a:off x="4143372" y="3071810"/>
            <a:ext cx="3817626" cy="461665"/>
          </a:xfrm>
          <a:prstGeom prst="rect">
            <a:avLst/>
          </a:prstGeom>
        </p:spPr>
        <p:txBody>
          <a:bodyPr wrap="square">
            <a:spAutoFit/>
          </a:bodyPr>
          <a:lstStyle/>
          <a:p>
            <a:r>
              <a:rPr lang="ar-SA" sz="2400" b="1" dirty="0" smtClean="0">
                <a:latin typeface="Arial" pitchFamily="34" charset="0"/>
                <a:cs typeface="Arial" pitchFamily="34" charset="0"/>
              </a:rPr>
              <a:t>كقوله تعالى: </a:t>
            </a:r>
            <a:r>
              <a:rPr lang="ar-SA" sz="2400" b="1" dirty="0" smtClean="0">
                <a:solidFill>
                  <a:srgbClr val="009900"/>
                </a:solidFill>
                <a:latin typeface="Arial" pitchFamily="34" charset="0"/>
                <a:cs typeface="Arial" pitchFamily="34" charset="0"/>
              </a:rPr>
              <a:t>﴿وفجرنا الأرض </a:t>
            </a:r>
            <a:r>
              <a:rPr lang="ar-SA" sz="2400" b="1" u="sng" dirty="0" smtClean="0">
                <a:solidFill>
                  <a:srgbClr val="009900"/>
                </a:solidFill>
                <a:latin typeface="Arial" pitchFamily="34" charset="0"/>
                <a:cs typeface="Arial" pitchFamily="34" charset="0"/>
              </a:rPr>
              <a:t>عيونا</a:t>
            </a:r>
            <a:r>
              <a:rPr lang="ar-SA" sz="2400" b="1" dirty="0" smtClean="0">
                <a:solidFill>
                  <a:srgbClr val="009900"/>
                </a:solidFill>
                <a:latin typeface="Arial" pitchFamily="34" charset="0"/>
                <a:cs typeface="Arial" pitchFamily="34" charset="0"/>
              </a:rPr>
              <a:t>﴾ </a:t>
            </a:r>
            <a:endParaRPr lang="ar-SA" sz="2400" dirty="0">
              <a:solidFill>
                <a:srgbClr val="009900"/>
              </a:solidFill>
            </a:endParaRPr>
          </a:p>
        </p:txBody>
      </p:sp>
      <p:sp>
        <p:nvSpPr>
          <p:cNvPr id="11" name="مستطيل 10"/>
          <p:cNvSpPr/>
          <p:nvPr/>
        </p:nvSpPr>
        <p:spPr>
          <a:xfrm>
            <a:off x="4714876" y="3857628"/>
            <a:ext cx="2906565" cy="461665"/>
          </a:xfrm>
          <a:prstGeom prst="rect">
            <a:avLst/>
          </a:prstGeom>
          <a:solidFill>
            <a:srgbClr val="FFFF99"/>
          </a:solidFill>
        </p:spPr>
        <p:txBody>
          <a:bodyPr wrap="none">
            <a:spAutoFit/>
          </a:bodyPr>
          <a:lstStyle/>
          <a:p>
            <a:r>
              <a:rPr lang="ar-SA" sz="2400" b="1" dirty="0" smtClean="0">
                <a:solidFill>
                  <a:srgbClr val="7030A0"/>
                </a:solidFill>
                <a:latin typeface="Arial" pitchFamily="34" charset="0"/>
                <a:cs typeface="Arial" pitchFamily="34" charset="0"/>
              </a:rPr>
              <a:t>3- تَمييز محول عن المبتدأ:</a:t>
            </a:r>
            <a:endParaRPr lang="ar-SA" sz="2400" b="1" dirty="0">
              <a:solidFill>
                <a:srgbClr val="7030A0"/>
              </a:solidFill>
              <a:latin typeface="Arial" pitchFamily="34" charset="0"/>
              <a:cs typeface="Arial" pitchFamily="34" charset="0"/>
            </a:endParaRPr>
          </a:p>
        </p:txBody>
      </p:sp>
      <p:sp>
        <p:nvSpPr>
          <p:cNvPr id="12" name="مستطيل 11"/>
          <p:cNvSpPr/>
          <p:nvPr/>
        </p:nvSpPr>
        <p:spPr>
          <a:xfrm>
            <a:off x="3286116" y="4572008"/>
            <a:ext cx="4643438" cy="461665"/>
          </a:xfrm>
          <a:prstGeom prst="rect">
            <a:avLst/>
          </a:prstGeom>
        </p:spPr>
        <p:txBody>
          <a:bodyPr wrap="square">
            <a:spAutoFit/>
          </a:bodyPr>
          <a:lstStyle/>
          <a:p>
            <a:r>
              <a:rPr lang="ar-SA" sz="2400" b="1" dirty="0" smtClean="0">
                <a:latin typeface="Arial" pitchFamily="34" charset="0"/>
                <a:cs typeface="Arial" pitchFamily="34" charset="0"/>
              </a:rPr>
              <a:t>كقوله تعالى : ﴿ </a:t>
            </a:r>
            <a:r>
              <a:rPr lang="ar-SA" sz="2400" b="1" dirty="0" smtClean="0">
                <a:solidFill>
                  <a:srgbClr val="009900"/>
                </a:solidFill>
                <a:latin typeface="Arial" pitchFamily="34" charset="0"/>
                <a:cs typeface="Arial" pitchFamily="34" charset="0"/>
              </a:rPr>
              <a:t>أنا أكثر منك </a:t>
            </a:r>
            <a:r>
              <a:rPr lang="ar-SA" sz="2400" b="1" u="sng" dirty="0" smtClean="0">
                <a:solidFill>
                  <a:srgbClr val="009900"/>
                </a:solidFill>
                <a:latin typeface="Arial" pitchFamily="34" charset="0"/>
                <a:cs typeface="Arial" pitchFamily="34" charset="0"/>
              </a:rPr>
              <a:t>مالا</a:t>
            </a:r>
            <a:r>
              <a:rPr lang="ar-SA" sz="2400" b="1" dirty="0" smtClean="0">
                <a:solidFill>
                  <a:srgbClr val="009900"/>
                </a:solidFill>
                <a:latin typeface="Arial" pitchFamily="34" charset="0"/>
                <a:cs typeface="Arial" pitchFamily="34" charset="0"/>
              </a:rPr>
              <a:t> وأعز نفرا </a:t>
            </a:r>
            <a:r>
              <a:rPr lang="ar-SA" sz="2400" b="1" dirty="0" smtClean="0">
                <a:latin typeface="Arial" pitchFamily="34" charset="0"/>
                <a:cs typeface="Arial" pitchFamily="34" charset="0"/>
              </a:rPr>
              <a:t>﴾</a:t>
            </a:r>
            <a:endParaRPr lang="ar-SA" sz="2400" b="1" dirty="0">
              <a:latin typeface="Arial" pitchFamily="34" charset="0"/>
              <a:cs typeface="Arial" pitchFamily="34" charset="0"/>
            </a:endParaRPr>
          </a:p>
        </p:txBody>
      </p:sp>
      <p:sp>
        <p:nvSpPr>
          <p:cNvPr id="13" name="مستطيل 12"/>
          <p:cNvSpPr/>
          <p:nvPr/>
        </p:nvSpPr>
        <p:spPr>
          <a:xfrm>
            <a:off x="642910" y="4572008"/>
            <a:ext cx="2714644" cy="461665"/>
          </a:xfrm>
          <a:prstGeom prst="rect">
            <a:avLst/>
          </a:prstGeom>
        </p:spPr>
        <p:txBody>
          <a:bodyPr wrap="square">
            <a:spAutoFit/>
          </a:bodyPr>
          <a:lstStyle/>
          <a:p>
            <a:r>
              <a:rPr lang="ar-SA" sz="2400" b="1" dirty="0" smtClean="0">
                <a:solidFill>
                  <a:srgbClr val="C00000"/>
                </a:solidFill>
                <a:latin typeface="Arial" pitchFamily="34" charset="0"/>
                <a:cs typeface="Arial" pitchFamily="34" charset="0"/>
              </a:rPr>
              <a:t>تقديرها : </a:t>
            </a:r>
            <a:r>
              <a:rPr lang="ar-SA" sz="2400" b="1" dirty="0" smtClean="0">
                <a:latin typeface="Arial" pitchFamily="34" charset="0"/>
                <a:cs typeface="Arial" pitchFamily="34" charset="0"/>
              </a:rPr>
              <a:t>مالي أكثر منك</a:t>
            </a:r>
            <a:endParaRPr lang="ar-SA" sz="2400" b="1" dirty="0">
              <a:latin typeface="Arial" pitchFamily="34" charset="0"/>
              <a:cs typeface="Arial" pitchFamily="34" charset="0"/>
            </a:endParaRPr>
          </a:p>
        </p:txBody>
      </p:sp>
      <p:sp>
        <p:nvSpPr>
          <p:cNvPr id="14" name="مستطيل 13"/>
          <p:cNvSpPr/>
          <p:nvPr/>
        </p:nvSpPr>
        <p:spPr>
          <a:xfrm>
            <a:off x="4214810" y="6000768"/>
            <a:ext cx="3667992" cy="461665"/>
          </a:xfrm>
          <a:prstGeom prst="rect">
            <a:avLst/>
          </a:prstGeom>
        </p:spPr>
        <p:txBody>
          <a:bodyPr wrap="none">
            <a:spAutoFit/>
          </a:bodyPr>
          <a:lstStyle/>
          <a:p>
            <a:r>
              <a:rPr lang="ar-SA" sz="2400" b="1" dirty="0" smtClean="0">
                <a:latin typeface="Arial" pitchFamily="34" charset="0"/>
                <a:cs typeface="Arial" pitchFamily="34" charset="0"/>
              </a:rPr>
              <a:t>ما أعظم عليا </a:t>
            </a:r>
            <a:r>
              <a:rPr lang="ar-SA" sz="2400" b="1" u="sng" dirty="0" smtClean="0">
                <a:latin typeface="Arial" pitchFamily="34" charset="0"/>
                <a:cs typeface="Arial" pitchFamily="34" charset="0"/>
              </a:rPr>
              <a:t>خلقاً</a:t>
            </a:r>
            <a:r>
              <a:rPr lang="ar-SA" sz="2400" b="1" dirty="0" smtClean="0">
                <a:latin typeface="Arial" pitchFamily="34" charset="0"/>
                <a:cs typeface="Arial" pitchFamily="34" charset="0"/>
              </a:rPr>
              <a:t> وأكرم بِحمد </a:t>
            </a:r>
            <a:r>
              <a:rPr lang="ar-SA" sz="2400" b="1" u="sng" dirty="0" smtClean="0">
                <a:latin typeface="Arial" pitchFamily="34" charset="0"/>
                <a:cs typeface="Arial" pitchFamily="34" charset="0"/>
              </a:rPr>
              <a:t>نسباً</a:t>
            </a:r>
            <a:endParaRPr lang="ar-SA" sz="2400" b="1" u="sng" dirty="0">
              <a:latin typeface="Arial" pitchFamily="34" charset="0"/>
              <a:cs typeface="Arial" pitchFamily="34" charset="0"/>
            </a:endParaRPr>
          </a:p>
        </p:txBody>
      </p:sp>
      <p:sp>
        <p:nvSpPr>
          <p:cNvPr id="15" name="مستطيل 14"/>
          <p:cNvSpPr/>
          <p:nvPr/>
        </p:nvSpPr>
        <p:spPr>
          <a:xfrm>
            <a:off x="5149240" y="5286388"/>
            <a:ext cx="2494594" cy="461665"/>
          </a:xfrm>
          <a:prstGeom prst="rect">
            <a:avLst/>
          </a:prstGeom>
          <a:solidFill>
            <a:srgbClr val="00FFCC"/>
          </a:solidFill>
        </p:spPr>
        <p:txBody>
          <a:bodyPr wrap="none">
            <a:spAutoFit/>
          </a:bodyPr>
          <a:lstStyle/>
          <a:p>
            <a:r>
              <a:rPr lang="ar-SA" sz="2400" b="1" dirty="0" smtClean="0">
                <a:solidFill>
                  <a:srgbClr val="C00000"/>
                </a:solidFill>
                <a:latin typeface="Arial" pitchFamily="34" charset="0"/>
                <a:cs typeface="Arial" pitchFamily="34" charset="0"/>
              </a:rPr>
              <a:t>4 - تَمييز بعد التعجب :</a:t>
            </a:r>
            <a:endParaRPr lang="ar-SA" sz="2400" b="1" dirty="0">
              <a:solidFill>
                <a:srgbClr val="C00000"/>
              </a:solidFill>
              <a:latin typeface="Arial" pitchFamily="34" charset="0"/>
              <a:cs typeface="Arial" pitchFamily="34" charset="0"/>
            </a:endParaRPr>
          </a:p>
        </p:txBody>
      </p:sp>
    </p:spTree>
    <p:extLst>
      <p:ext uri="{BB962C8B-B14F-4D97-AF65-F5344CB8AC3E}">
        <p14:creationId xmlns="" xmlns:p14="http://schemas.microsoft.com/office/powerpoint/2010/main" val="1730353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20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20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2000"/>
                                        <p:tgtEl>
                                          <p:spTgt spid="1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2000"/>
                                        <p:tgtEl>
                                          <p:spTgt spid="1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xEl>
                                              <p:pRg st="0" end="0"/>
                                            </p:txEl>
                                          </p:spTgt>
                                        </p:tgtEl>
                                        <p:attrNameLst>
                                          <p:attrName>style.visibility</p:attrName>
                                        </p:attrNameLst>
                                      </p:cBhvr>
                                      <p:to>
                                        <p:strVal val="visible"/>
                                      </p:to>
                                    </p:set>
                                    <p:animEffect transition="in" filter="fade">
                                      <p:cBhvr>
                                        <p:cTn id="37"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9" grpId="0" build="p"/>
      <p:bldP spid="10" grpId="0" build="p"/>
      <p:bldP spid="12" grpId="0" build="p"/>
      <p:bldP spid="13" grpId="0" build="p"/>
      <p:bldP spid="14"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071670" y="500042"/>
            <a:ext cx="3930884" cy="769441"/>
          </a:xfrm>
          <a:prstGeom prst="rect">
            <a:avLst/>
          </a:prstGeom>
        </p:spPr>
        <p:txBody>
          <a:bodyPr wrap="none">
            <a:spAutoFit/>
          </a:bodyPr>
          <a:lstStyle/>
          <a:p>
            <a:r>
              <a:rPr lang="ar-SA" sz="4400" b="1" dirty="0" smtClean="0">
                <a:solidFill>
                  <a:schemeClr val="bg2">
                    <a:lumMod val="50000"/>
                  </a:schemeClr>
                </a:solidFill>
                <a:latin typeface="Arial" pitchFamily="34" charset="0"/>
                <a:cs typeface="Arial" pitchFamily="34" charset="0"/>
              </a:rPr>
              <a:t>- أحكام تَمييز العدد :</a:t>
            </a:r>
            <a:endParaRPr lang="ar-SA" sz="4400" b="1" dirty="0">
              <a:solidFill>
                <a:schemeClr val="bg2">
                  <a:lumMod val="50000"/>
                </a:schemeClr>
              </a:solidFill>
              <a:latin typeface="Arial" pitchFamily="34" charset="0"/>
              <a:cs typeface="Arial" pitchFamily="34" charset="0"/>
            </a:endParaRPr>
          </a:p>
        </p:txBody>
      </p:sp>
      <p:sp>
        <p:nvSpPr>
          <p:cNvPr id="4" name="مستطيل 3"/>
          <p:cNvSpPr/>
          <p:nvPr/>
        </p:nvSpPr>
        <p:spPr>
          <a:xfrm>
            <a:off x="5643570" y="1571612"/>
            <a:ext cx="2143536" cy="461665"/>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ar-SA" sz="2400" b="1" dirty="0" smtClean="0">
                <a:solidFill>
                  <a:schemeClr val="tx1"/>
                </a:solidFill>
                <a:latin typeface="Arial" pitchFamily="34" charset="0"/>
                <a:cs typeface="Arial" pitchFamily="34" charset="0"/>
              </a:rPr>
              <a:t>1- العددين 1 , 2 :</a:t>
            </a:r>
            <a:endParaRPr lang="ar-SA" sz="2400" b="1" dirty="0">
              <a:solidFill>
                <a:schemeClr val="tx1"/>
              </a:solidFill>
              <a:latin typeface="Arial" pitchFamily="34" charset="0"/>
              <a:cs typeface="Arial" pitchFamily="34" charset="0"/>
            </a:endParaRPr>
          </a:p>
        </p:txBody>
      </p:sp>
      <p:sp>
        <p:nvSpPr>
          <p:cNvPr id="5" name="مستطيل 4"/>
          <p:cNvSpPr/>
          <p:nvPr/>
        </p:nvSpPr>
        <p:spPr>
          <a:xfrm>
            <a:off x="1357290" y="1571612"/>
            <a:ext cx="3929058" cy="461665"/>
          </a:xfrm>
          <a:prstGeom prst="rect">
            <a:avLst/>
          </a:prstGeom>
        </p:spPr>
        <p:txBody>
          <a:bodyPr wrap="square">
            <a:spAutoFit/>
          </a:bodyPr>
          <a:lstStyle/>
          <a:p>
            <a:r>
              <a:rPr lang="ar-SA" sz="2400" b="1" dirty="0" smtClean="0">
                <a:solidFill>
                  <a:srgbClr val="004ADE"/>
                </a:solidFill>
                <a:latin typeface="Arial" pitchFamily="34" charset="0"/>
                <a:cs typeface="Arial" pitchFamily="34" charset="0"/>
              </a:rPr>
              <a:t>لا تمييز لهما</a:t>
            </a:r>
          </a:p>
        </p:txBody>
      </p:sp>
      <p:sp>
        <p:nvSpPr>
          <p:cNvPr id="7" name="مستطيل 6"/>
          <p:cNvSpPr/>
          <p:nvPr/>
        </p:nvSpPr>
        <p:spPr>
          <a:xfrm>
            <a:off x="1071538" y="2285992"/>
            <a:ext cx="4143372" cy="830997"/>
          </a:xfrm>
          <a:prstGeom prst="rect">
            <a:avLst/>
          </a:prstGeom>
        </p:spPr>
        <p:txBody>
          <a:bodyPr wrap="square">
            <a:spAutoFit/>
          </a:bodyPr>
          <a:lstStyle/>
          <a:p>
            <a:r>
              <a:rPr lang="ar-SA" sz="2400" b="1" dirty="0" smtClean="0">
                <a:solidFill>
                  <a:srgbClr val="009900"/>
                </a:solidFill>
                <a:latin typeface="Arial" pitchFamily="34" charset="0"/>
                <a:cs typeface="Arial" pitchFamily="34" charset="0"/>
              </a:rPr>
              <a:t>قرأت كتابًا واحدًا في التَّفسير, وكتابين اثنين في الفقه.</a:t>
            </a:r>
            <a:endParaRPr lang="ar-SA" sz="2400" dirty="0">
              <a:solidFill>
                <a:srgbClr val="009900"/>
              </a:solidFill>
              <a:latin typeface="Arial" pitchFamily="34" charset="0"/>
              <a:cs typeface="Arial" pitchFamily="34" charset="0"/>
            </a:endParaRPr>
          </a:p>
        </p:txBody>
      </p:sp>
      <p:sp>
        <p:nvSpPr>
          <p:cNvPr id="12" name="مستطيل 11"/>
          <p:cNvSpPr/>
          <p:nvPr/>
        </p:nvSpPr>
        <p:spPr>
          <a:xfrm>
            <a:off x="5356863" y="3610277"/>
            <a:ext cx="2858475" cy="461665"/>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ar-SA" sz="2400" b="1" dirty="0" smtClean="0">
                <a:solidFill>
                  <a:schemeClr val="tx1"/>
                </a:solidFill>
                <a:latin typeface="Arial" pitchFamily="34" charset="0"/>
                <a:cs typeface="Arial" pitchFamily="34" charset="0"/>
              </a:rPr>
              <a:t>2- الأعداد من 3 إلى 10: </a:t>
            </a:r>
            <a:endParaRPr lang="ar-SA" sz="2400" dirty="0">
              <a:solidFill>
                <a:schemeClr val="tx1"/>
              </a:solidFill>
              <a:latin typeface="Arial" pitchFamily="34" charset="0"/>
              <a:cs typeface="Arial" pitchFamily="34" charset="0"/>
            </a:endParaRPr>
          </a:p>
        </p:txBody>
      </p:sp>
      <p:sp>
        <p:nvSpPr>
          <p:cNvPr id="13" name="مستطيل 12"/>
          <p:cNvSpPr/>
          <p:nvPr/>
        </p:nvSpPr>
        <p:spPr>
          <a:xfrm>
            <a:off x="0" y="3610277"/>
            <a:ext cx="5214942" cy="461665"/>
          </a:xfrm>
          <a:prstGeom prst="rect">
            <a:avLst/>
          </a:prstGeom>
        </p:spPr>
        <p:txBody>
          <a:bodyPr wrap="square">
            <a:spAutoFit/>
          </a:bodyPr>
          <a:lstStyle/>
          <a:p>
            <a:r>
              <a:rPr lang="ar-SA" sz="2400" b="1" dirty="0" smtClean="0">
                <a:solidFill>
                  <a:srgbClr val="004ADE"/>
                </a:solidFill>
                <a:latin typeface="Arial" pitchFamily="34" charset="0"/>
                <a:cs typeface="Arial" pitchFamily="34" charset="0"/>
              </a:rPr>
              <a:t>جمع مجرور بالإضافة</a:t>
            </a:r>
            <a:endParaRPr lang="ar-SA" sz="2400" b="1" dirty="0">
              <a:solidFill>
                <a:srgbClr val="004ADE"/>
              </a:solidFill>
              <a:latin typeface="Arial" pitchFamily="34" charset="0"/>
              <a:cs typeface="Arial" pitchFamily="34" charset="0"/>
            </a:endParaRPr>
          </a:p>
        </p:txBody>
      </p:sp>
      <p:sp>
        <p:nvSpPr>
          <p:cNvPr id="15" name="مستطيل 14"/>
          <p:cNvSpPr/>
          <p:nvPr/>
        </p:nvSpPr>
        <p:spPr>
          <a:xfrm>
            <a:off x="1785918" y="4253219"/>
            <a:ext cx="3428992" cy="461665"/>
          </a:xfrm>
          <a:prstGeom prst="rect">
            <a:avLst/>
          </a:prstGeom>
        </p:spPr>
        <p:txBody>
          <a:bodyPr wrap="square">
            <a:spAutoFit/>
          </a:bodyPr>
          <a:lstStyle/>
          <a:p>
            <a:r>
              <a:rPr lang="ar-SA" sz="2400" b="1" dirty="0" smtClean="0">
                <a:solidFill>
                  <a:srgbClr val="009900"/>
                </a:solidFill>
                <a:latin typeface="Arial" pitchFamily="34" charset="0"/>
                <a:cs typeface="Arial" pitchFamily="34" charset="0"/>
              </a:rPr>
              <a:t>فَمَن لَّمْ يَجِدْ فَصِيَامُ ثَلَاثَةِ أَيَّامٍ.</a:t>
            </a:r>
            <a:r>
              <a:rPr lang="ar-SA" sz="2400" b="1" dirty="0" smtClean="0"/>
              <a:t> </a:t>
            </a:r>
            <a:endParaRPr lang="ar-SA" sz="2400" dirty="0">
              <a:solidFill>
                <a:srgbClr val="00B050"/>
              </a:solidFill>
              <a:latin typeface="Arial" pitchFamily="34" charset="0"/>
              <a:cs typeface="Arial" pitchFamily="34" charset="0"/>
            </a:endParaRPr>
          </a:p>
        </p:txBody>
      </p:sp>
      <p:sp>
        <p:nvSpPr>
          <p:cNvPr id="17" name="مستطيل 16"/>
          <p:cNvSpPr/>
          <p:nvPr/>
        </p:nvSpPr>
        <p:spPr>
          <a:xfrm>
            <a:off x="357158" y="4753285"/>
            <a:ext cx="5143504" cy="461665"/>
          </a:xfrm>
          <a:prstGeom prst="rect">
            <a:avLst/>
          </a:prstGeom>
        </p:spPr>
        <p:txBody>
          <a:bodyPr wrap="square">
            <a:spAutoFit/>
          </a:bodyPr>
          <a:lstStyle/>
          <a:p>
            <a:r>
              <a:rPr lang="ar-SA" sz="2400" b="1" dirty="0" smtClean="0">
                <a:solidFill>
                  <a:schemeClr val="bg2">
                    <a:lumMod val="25000"/>
                  </a:schemeClr>
                </a:solidFill>
              </a:rPr>
              <a:t>سَخَّرَهَا عَلَيْهِمْ سَبْعَ لَيَالٍ وَثَمَانِيَةَ أَيَّامٍ. </a:t>
            </a:r>
            <a:endParaRPr lang="ar-SA" sz="2400" dirty="0">
              <a:solidFill>
                <a:schemeClr val="bg2">
                  <a:lumMod val="25000"/>
                </a:schemeClr>
              </a:solidFill>
              <a:latin typeface="Arial" pitchFamily="34" charset="0"/>
              <a:cs typeface="Arial" pitchFamily="34" charset="0"/>
            </a:endParaRPr>
          </a:p>
        </p:txBody>
      </p:sp>
      <p:sp>
        <p:nvSpPr>
          <p:cNvPr id="18" name="مستطيل 17"/>
          <p:cNvSpPr/>
          <p:nvPr/>
        </p:nvSpPr>
        <p:spPr>
          <a:xfrm>
            <a:off x="357158" y="5324789"/>
            <a:ext cx="5357850" cy="461665"/>
          </a:xfrm>
          <a:prstGeom prst="rect">
            <a:avLst/>
          </a:prstGeom>
        </p:spPr>
        <p:txBody>
          <a:bodyPr wrap="square">
            <a:spAutoFit/>
          </a:bodyPr>
          <a:lstStyle/>
          <a:p>
            <a:r>
              <a:rPr lang="ar-SA" sz="2400" b="1" dirty="0" smtClean="0">
                <a:solidFill>
                  <a:srgbClr val="FF9933"/>
                </a:solidFill>
                <a:latin typeface="Arial" pitchFamily="34" charset="0"/>
                <a:cs typeface="Arial" pitchFamily="34" charset="0"/>
              </a:rPr>
              <a:t>أحفظ خمس قصائدَ من الشّعر الجاهلي.</a:t>
            </a:r>
            <a:endParaRPr lang="ar-SA" sz="2400" dirty="0">
              <a:solidFill>
                <a:srgbClr val="FF9933"/>
              </a:solidFill>
              <a:latin typeface="Arial" pitchFamily="34" charset="0"/>
              <a:cs typeface="Arial" pitchFamily="34" charset="0"/>
            </a:endParaRPr>
          </a:p>
        </p:txBody>
      </p:sp>
    </p:spTree>
    <p:extLst>
      <p:ext uri="{BB962C8B-B14F-4D97-AF65-F5344CB8AC3E}">
        <p14:creationId xmlns="" xmlns:p14="http://schemas.microsoft.com/office/powerpoint/2010/main" val="288910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Effect transition="in" filter="fade">
                                      <p:cBhvr>
                                        <p:cTn id="17" dur="2000"/>
                                        <p:tgtEl>
                                          <p:spTgt spid="1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fade">
                                      <p:cBhvr>
                                        <p:cTn id="22" dur="2000"/>
                                        <p:tgtEl>
                                          <p:spTgt spid="1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Effect transition="in" filter="fade">
                                      <p:cBhvr>
                                        <p:cTn id="27" dur="2000"/>
                                        <p:tgtEl>
                                          <p:spTgt spid="1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P spid="13" grpId="0" build="p"/>
      <p:bldP spid="15" grpId="0" build="p"/>
      <p:bldP spid="17" grpId="0" build="p"/>
      <p:bldP spid="18"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251553" y="571480"/>
            <a:ext cx="2749471" cy="584775"/>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ar-SA" sz="3200" b="1" dirty="0" smtClean="0">
                <a:solidFill>
                  <a:schemeClr val="tx1"/>
                </a:solidFill>
                <a:latin typeface="Arial" pitchFamily="34" charset="0"/>
                <a:cs typeface="Arial" pitchFamily="34" charset="0"/>
              </a:rPr>
              <a:t>الأعداد من 11-99</a:t>
            </a:r>
            <a:endParaRPr lang="ar-SA" sz="3200" b="1" dirty="0">
              <a:solidFill>
                <a:schemeClr val="tx1"/>
              </a:solidFill>
              <a:latin typeface="Arial" pitchFamily="34" charset="0"/>
              <a:cs typeface="Arial" pitchFamily="34" charset="0"/>
            </a:endParaRPr>
          </a:p>
        </p:txBody>
      </p:sp>
      <p:sp>
        <p:nvSpPr>
          <p:cNvPr id="8" name="مستطيل 7"/>
          <p:cNvSpPr/>
          <p:nvPr/>
        </p:nvSpPr>
        <p:spPr>
          <a:xfrm>
            <a:off x="1142976" y="642918"/>
            <a:ext cx="3714776" cy="461665"/>
          </a:xfrm>
          <a:prstGeom prst="rect">
            <a:avLst/>
          </a:prstGeom>
        </p:spPr>
        <p:txBody>
          <a:bodyPr wrap="square">
            <a:spAutoFit/>
          </a:bodyPr>
          <a:lstStyle/>
          <a:p>
            <a:r>
              <a:rPr lang="ar-SA" sz="2400" b="1" dirty="0" smtClean="0">
                <a:solidFill>
                  <a:srgbClr val="004ADE"/>
                </a:solidFill>
                <a:latin typeface="Arial" pitchFamily="34" charset="0"/>
                <a:cs typeface="Arial" pitchFamily="34" charset="0"/>
              </a:rPr>
              <a:t>تمييزها مفرد منصوب</a:t>
            </a:r>
            <a:endParaRPr lang="ar-SA" sz="2400" b="1" dirty="0">
              <a:solidFill>
                <a:srgbClr val="004ADE"/>
              </a:solidFill>
              <a:latin typeface="Arial" pitchFamily="34" charset="0"/>
              <a:cs typeface="Arial" pitchFamily="34" charset="0"/>
            </a:endParaRPr>
          </a:p>
        </p:txBody>
      </p:sp>
      <p:sp>
        <p:nvSpPr>
          <p:cNvPr id="9" name="مستطيل 8"/>
          <p:cNvSpPr/>
          <p:nvPr/>
        </p:nvSpPr>
        <p:spPr>
          <a:xfrm>
            <a:off x="2643174" y="1610013"/>
            <a:ext cx="3428992" cy="461665"/>
          </a:xfrm>
          <a:prstGeom prst="rect">
            <a:avLst/>
          </a:prstGeom>
        </p:spPr>
        <p:txBody>
          <a:bodyPr wrap="square">
            <a:spAutoFit/>
          </a:bodyPr>
          <a:lstStyle/>
          <a:p>
            <a:r>
              <a:rPr lang="ar-SA" sz="2400" b="1" dirty="0" smtClean="0">
                <a:solidFill>
                  <a:srgbClr val="00B050"/>
                </a:solidFill>
              </a:rPr>
              <a:t>إِنِّي رَأَيْتُ أَحَدَ عَشَرَ كَوْكَبًا.</a:t>
            </a:r>
            <a:endParaRPr lang="ar-SA" sz="2400" dirty="0">
              <a:solidFill>
                <a:srgbClr val="00B050"/>
              </a:solidFill>
              <a:latin typeface="Arial" pitchFamily="34" charset="0"/>
              <a:cs typeface="Arial" pitchFamily="34" charset="0"/>
            </a:endParaRPr>
          </a:p>
        </p:txBody>
      </p:sp>
      <p:sp>
        <p:nvSpPr>
          <p:cNvPr id="10" name="مستطيل 9"/>
          <p:cNvSpPr/>
          <p:nvPr/>
        </p:nvSpPr>
        <p:spPr>
          <a:xfrm>
            <a:off x="928694" y="2181517"/>
            <a:ext cx="5143504" cy="461665"/>
          </a:xfrm>
          <a:prstGeom prst="rect">
            <a:avLst/>
          </a:prstGeom>
        </p:spPr>
        <p:txBody>
          <a:bodyPr wrap="square">
            <a:spAutoFit/>
          </a:bodyPr>
          <a:lstStyle/>
          <a:p>
            <a:r>
              <a:rPr lang="ar-SA" sz="2400" b="1" dirty="0" smtClean="0">
                <a:solidFill>
                  <a:schemeClr val="bg2">
                    <a:lumMod val="25000"/>
                  </a:schemeClr>
                </a:solidFill>
              </a:rPr>
              <a:t>إِنَّ هَٰذَا أَخِي لَهُ تِسْعٌ وَتِسْعُونَ نَعْجَةً.</a:t>
            </a:r>
            <a:endParaRPr lang="ar-SA" sz="2400" dirty="0">
              <a:solidFill>
                <a:schemeClr val="bg2">
                  <a:lumMod val="25000"/>
                </a:schemeClr>
              </a:solidFill>
              <a:latin typeface="Arial" pitchFamily="34" charset="0"/>
              <a:cs typeface="Arial" pitchFamily="34" charset="0"/>
            </a:endParaRPr>
          </a:p>
        </p:txBody>
      </p:sp>
      <p:sp>
        <p:nvSpPr>
          <p:cNvPr id="11" name="مستطيل 10"/>
          <p:cNvSpPr/>
          <p:nvPr/>
        </p:nvSpPr>
        <p:spPr>
          <a:xfrm>
            <a:off x="642910" y="2753021"/>
            <a:ext cx="5357850" cy="461665"/>
          </a:xfrm>
          <a:prstGeom prst="rect">
            <a:avLst/>
          </a:prstGeom>
        </p:spPr>
        <p:txBody>
          <a:bodyPr wrap="square">
            <a:spAutoFit/>
          </a:bodyPr>
          <a:lstStyle/>
          <a:p>
            <a:r>
              <a:rPr lang="ar-SA" sz="2400" b="1" dirty="0" smtClean="0">
                <a:solidFill>
                  <a:srgbClr val="FF9933"/>
                </a:solidFill>
                <a:latin typeface="Arial" pitchFamily="34" charset="0"/>
                <a:cs typeface="Arial" pitchFamily="34" charset="0"/>
              </a:rPr>
              <a:t>توفي رسول الله صلى الله عليه وسلم عن ثلاثة وستين عامًا.</a:t>
            </a:r>
            <a:endParaRPr lang="ar-SA" sz="2400" dirty="0">
              <a:solidFill>
                <a:srgbClr val="FF9933"/>
              </a:solidFill>
              <a:latin typeface="Arial" pitchFamily="34" charset="0"/>
              <a:cs typeface="Arial" pitchFamily="34" charset="0"/>
            </a:endParaRPr>
          </a:p>
        </p:txBody>
      </p:sp>
      <p:sp>
        <p:nvSpPr>
          <p:cNvPr id="12" name="مستطيل 11"/>
          <p:cNvSpPr/>
          <p:nvPr/>
        </p:nvSpPr>
        <p:spPr>
          <a:xfrm>
            <a:off x="4143372" y="3429000"/>
            <a:ext cx="4000496" cy="46166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ar-SA" sz="2400" b="1" dirty="0" smtClean="0">
                <a:latin typeface="Arial" pitchFamily="34" charset="0"/>
                <a:cs typeface="Arial" pitchFamily="34" charset="0"/>
              </a:rPr>
              <a:t>5-  100 و 1000ومضاعفاتهما</a:t>
            </a:r>
            <a:endParaRPr lang="ar-SA" sz="2400" dirty="0">
              <a:latin typeface="Arial" pitchFamily="34" charset="0"/>
              <a:cs typeface="Arial" pitchFamily="34" charset="0"/>
            </a:endParaRPr>
          </a:p>
        </p:txBody>
      </p:sp>
      <p:sp>
        <p:nvSpPr>
          <p:cNvPr id="13" name="مستطيل 12"/>
          <p:cNvSpPr/>
          <p:nvPr/>
        </p:nvSpPr>
        <p:spPr>
          <a:xfrm>
            <a:off x="285720" y="3429000"/>
            <a:ext cx="3643306" cy="461665"/>
          </a:xfrm>
          <a:prstGeom prst="rect">
            <a:avLst/>
          </a:prstGeom>
        </p:spPr>
        <p:txBody>
          <a:bodyPr wrap="square">
            <a:spAutoFit/>
          </a:bodyPr>
          <a:lstStyle/>
          <a:p>
            <a:r>
              <a:rPr lang="ar-SA" sz="2400" b="1" dirty="0" smtClean="0">
                <a:solidFill>
                  <a:srgbClr val="004ADE"/>
                </a:solidFill>
                <a:latin typeface="Arial" pitchFamily="34" charset="0"/>
                <a:cs typeface="Arial" pitchFamily="34" charset="0"/>
              </a:rPr>
              <a:t>تمييزها مفرد مجرور بالإضافة</a:t>
            </a:r>
            <a:endParaRPr lang="ar-SA" sz="2400" b="1" dirty="0">
              <a:solidFill>
                <a:srgbClr val="004ADE"/>
              </a:solidFill>
              <a:latin typeface="Arial" pitchFamily="34" charset="0"/>
              <a:cs typeface="Arial" pitchFamily="34" charset="0"/>
            </a:endParaRPr>
          </a:p>
        </p:txBody>
      </p:sp>
      <p:sp>
        <p:nvSpPr>
          <p:cNvPr id="14" name="مستطيل 13"/>
          <p:cNvSpPr/>
          <p:nvPr/>
        </p:nvSpPr>
        <p:spPr>
          <a:xfrm>
            <a:off x="2786050" y="4286256"/>
            <a:ext cx="3571868" cy="461665"/>
          </a:xfrm>
          <a:prstGeom prst="rect">
            <a:avLst/>
          </a:prstGeom>
        </p:spPr>
        <p:txBody>
          <a:bodyPr wrap="square">
            <a:spAutoFit/>
          </a:bodyPr>
          <a:lstStyle/>
          <a:p>
            <a:r>
              <a:rPr lang="ar-SA" sz="2400" b="1" dirty="0" smtClean="0">
                <a:solidFill>
                  <a:srgbClr val="FF0066"/>
                </a:solidFill>
                <a:latin typeface="Arial" pitchFamily="34" charset="0"/>
                <a:cs typeface="Arial" pitchFamily="34" charset="0"/>
              </a:rPr>
              <a:t>قرأت مائة آيةٍ من القرآن الكريم.</a:t>
            </a:r>
            <a:endParaRPr lang="ar-SA" sz="2400" b="1" dirty="0">
              <a:solidFill>
                <a:srgbClr val="FF0066"/>
              </a:solidFill>
              <a:latin typeface="Arial" pitchFamily="34" charset="0"/>
              <a:cs typeface="Arial" pitchFamily="34" charset="0"/>
            </a:endParaRPr>
          </a:p>
        </p:txBody>
      </p:sp>
      <p:sp>
        <p:nvSpPr>
          <p:cNvPr id="15" name="مستطيل 14"/>
          <p:cNvSpPr/>
          <p:nvPr/>
        </p:nvSpPr>
        <p:spPr>
          <a:xfrm>
            <a:off x="285720" y="4857760"/>
            <a:ext cx="6072198" cy="461665"/>
          </a:xfrm>
          <a:prstGeom prst="rect">
            <a:avLst/>
          </a:prstGeom>
        </p:spPr>
        <p:txBody>
          <a:bodyPr wrap="square">
            <a:spAutoFit/>
          </a:bodyPr>
          <a:lstStyle/>
          <a:p>
            <a:r>
              <a:rPr lang="ar-SA" sz="2400" b="1" dirty="0" smtClean="0">
                <a:solidFill>
                  <a:srgbClr val="009900"/>
                </a:solidFill>
                <a:latin typeface="Arial" pitchFamily="34" charset="0"/>
                <a:cs typeface="Arial" pitchFamily="34" charset="0"/>
              </a:rPr>
              <a:t>تقدّم لامتحان الثّانوية العامة ما يربو على ثمانية آلاف تلميذٍ.</a:t>
            </a:r>
            <a:endParaRPr lang="ar-SA" sz="2400" dirty="0">
              <a:solidFill>
                <a:srgbClr val="009900"/>
              </a:solidFill>
              <a:latin typeface="Arial" pitchFamily="34" charset="0"/>
              <a:cs typeface="Arial" pitchFamily="34" charset="0"/>
            </a:endParaRPr>
          </a:p>
        </p:txBody>
      </p:sp>
    </p:spTree>
    <p:extLst>
      <p:ext uri="{BB962C8B-B14F-4D97-AF65-F5344CB8AC3E}">
        <p14:creationId xmlns="" xmlns:p14="http://schemas.microsoft.com/office/powerpoint/2010/main" val="3473676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20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fade">
                                      <p:cBhvr>
                                        <p:cTn id="17" dur="2000"/>
                                        <p:tgtEl>
                                          <p:spTgt spid="1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20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2000"/>
                                        <p:tgtEl>
                                          <p:spTgt spid="1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fade">
                                      <p:cBhvr>
                                        <p:cTn id="32" dur="2000"/>
                                        <p:tgtEl>
                                          <p:spTgt spid="1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fade">
                                      <p:cBhvr>
                                        <p:cTn id="37"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P spid="11" grpId="0" build="p"/>
      <p:bldP spid="13" grpId="0" build="p"/>
      <p:bldP spid="14" grpId="0" build="p"/>
      <p:bldP spid="15"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405024" y="357166"/>
            <a:ext cx="3414717" cy="646331"/>
          </a:xfrm>
          <a:prstGeom prst="rect">
            <a:avLst/>
          </a:prstGeom>
        </p:spPr>
        <p:txBody>
          <a:bodyPr wrap="none">
            <a:spAutoFit/>
          </a:bodyPr>
          <a:lstStyle/>
          <a:p>
            <a:r>
              <a:rPr lang="ar-SA"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إعراب تَمييز العدد :</a:t>
            </a:r>
            <a:endParaRPr lang="ar-SA"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graphicFrame>
        <p:nvGraphicFramePr>
          <p:cNvPr id="3" name="جدول 2"/>
          <p:cNvGraphicFramePr>
            <a:graphicFrameLocks noGrp="1"/>
          </p:cNvGraphicFramePr>
          <p:nvPr/>
        </p:nvGraphicFramePr>
        <p:xfrm>
          <a:off x="357158" y="1500174"/>
          <a:ext cx="7524760" cy="4857784"/>
        </p:xfrm>
        <a:graphic>
          <a:graphicData uri="http://schemas.openxmlformats.org/drawingml/2006/table">
            <a:tbl>
              <a:tblPr rtl="1" firstRow="1" bandRow="1">
                <a:tableStyleId>{BC89EF96-8CEA-46FF-86C4-4CE0E7609802}</a:tableStyleId>
              </a:tblPr>
              <a:tblGrid>
                <a:gridCol w="1063332"/>
                <a:gridCol w="2005866"/>
                <a:gridCol w="2084660"/>
                <a:gridCol w="2370902"/>
              </a:tblGrid>
              <a:tr h="714380">
                <a:tc>
                  <a:txBody>
                    <a:bodyPr/>
                    <a:lstStyle/>
                    <a:p>
                      <a:pPr algn="ctr" rtl="1"/>
                      <a:r>
                        <a:rPr lang="ar-SA" sz="2800" b="1" dirty="0" smtClean="0">
                          <a:solidFill>
                            <a:srgbClr val="FF0066"/>
                          </a:solidFill>
                          <a:latin typeface="Arial" pitchFamily="34" charset="0"/>
                          <a:cs typeface="Arial" pitchFamily="34" charset="0"/>
                        </a:rPr>
                        <a:t>الأعداد</a:t>
                      </a:r>
                      <a:endParaRPr lang="ar-SA" sz="2800" b="1" dirty="0">
                        <a:solidFill>
                          <a:srgbClr val="FF0066"/>
                        </a:solidFill>
                        <a:latin typeface="Arial" pitchFamily="34" charset="0"/>
                        <a:cs typeface="Arial" pitchFamily="34" charset="0"/>
                      </a:endParaRPr>
                    </a:p>
                  </a:txBody>
                  <a:tcPr/>
                </a:tc>
                <a:tc>
                  <a:txBody>
                    <a:bodyPr/>
                    <a:lstStyle/>
                    <a:p>
                      <a:pPr algn="ctr" rtl="1"/>
                      <a:r>
                        <a:rPr lang="ar-SA" sz="2800" dirty="0" smtClean="0">
                          <a:latin typeface="Arial" pitchFamily="34" charset="0"/>
                          <a:cs typeface="Arial" pitchFamily="34" charset="0"/>
                        </a:rPr>
                        <a:t> 3 –</a:t>
                      </a:r>
                      <a:r>
                        <a:rPr lang="ar-SA" sz="2800" baseline="0" dirty="0" smtClean="0">
                          <a:latin typeface="Arial" pitchFamily="34" charset="0"/>
                          <a:cs typeface="Arial" pitchFamily="34" charset="0"/>
                        </a:rPr>
                        <a:t> 10 </a:t>
                      </a:r>
                      <a:endParaRPr lang="ar-SA" sz="2800" dirty="0">
                        <a:latin typeface="Arial" pitchFamily="34" charset="0"/>
                        <a:cs typeface="Arial" pitchFamily="34" charset="0"/>
                      </a:endParaRPr>
                    </a:p>
                  </a:txBody>
                  <a:tcPr/>
                </a:tc>
                <a:tc>
                  <a:txBody>
                    <a:bodyPr/>
                    <a:lstStyle/>
                    <a:p>
                      <a:pPr algn="ctr" rtl="1"/>
                      <a:r>
                        <a:rPr lang="ar-SA" sz="2800" dirty="0" smtClean="0">
                          <a:latin typeface="Arial" pitchFamily="34" charset="0"/>
                          <a:cs typeface="Arial" pitchFamily="34" charset="0"/>
                        </a:rPr>
                        <a:t>11 - 99</a:t>
                      </a:r>
                      <a:endParaRPr lang="ar-SA" sz="2800" dirty="0">
                        <a:latin typeface="Arial" pitchFamily="34" charset="0"/>
                        <a:cs typeface="Arial" pitchFamily="34" charset="0"/>
                      </a:endParaRPr>
                    </a:p>
                  </a:txBody>
                  <a:tcPr/>
                </a:tc>
                <a:tc>
                  <a:txBody>
                    <a:bodyPr/>
                    <a:lstStyle/>
                    <a:p>
                      <a:pPr algn="ctr" rtl="1"/>
                      <a:r>
                        <a:rPr lang="ar-SA" sz="2800" dirty="0" smtClean="0">
                          <a:latin typeface="Arial" pitchFamily="34" charset="0"/>
                          <a:cs typeface="Arial" pitchFamily="34" charset="0"/>
                        </a:rPr>
                        <a:t>100 – 1000 ومضاعفاتها</a:t>
                      </a:r>
                      <a:endParaRPr lang="ar-SA" sz="2800" dirty="0">
                        <a:latin typeface="Arial" pitchFamily="34" charset="0"/>
                        <a:cs typeface="Arial" pitchFamily="34" charset="0"/>
                      </a:endParaRPr>
                    </a:p>
                  </a:txBody>
                  <a:tcPr/>
                </a:tc>
              </a:tr>
              <a:tr h="1002978">
                <a:tc>
                  <a:txBody>
                    <a:bodyPr/>
                    <a:lstStyle/>
                    <a:p>
                      <a:pPr algn="ctr" rtl="1"/>
                      <a:r>
                        <a:rPr lang="ar-SA" sz="2400" b="1" dirty="0" smtClean="0">
                          <a:solidFill>
                            <a:srgbClr val="FF0066"/>
                          </a:solidFill>
                          <a:latin typeface="Arial" pitchFamily="34" charset="0"/>
                          <a:cs typeface="Arial" pitchFamily="34" charset="0"/>
                        </a:rPr>
                        <a:t>نوع التمييز</a:t>
                      </a:r>
                      <a:endParaRPr lang="ar-SA" sz="2400" b="1" dirty="0">
                        <a:solidFill>
                          <a:srgbClr val="FF0066"/>
                        </a:solidFill>
                        <a:latin typeface="Arial" pitchFamily="34" charset="0"/>
                        <a:cs typeface="Arial" pitchFamily="34" charset="0"/>
                      </a:endParaRPr>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r>
              <a:tr h="1552604">
                <a:tc>
                  <a:txBody>
                    <a:bodyPr/>
                    <a:lstStyle/>
                    <a:p>
                      <a:pPr algn="ctr" rtl="1"/>
                      <a:endParaRPr lang="ar-SA" sz="2400" b="1" dirty="0" smtClean="0">
                        <a:solidFill>
                          <a:srgbClr val="FF0066"/>
                        </a:solidFill>
                        <a:latin typeface="Arial" pitchFamily="34" charset="0"/>
                        <a:cs typeface="Arial" pitchFamily="34" charset="0"/>
                      </a:endParaRPr>
                    </a:p>
                    <a:p>
                      <a:pPr algn="ctr" rtl="1"/>
                      <a:r>
                        <a:rPr lang="ar-SA" sz="2400" b="1" dirty="0" smtClean="0">
                          <a:solidFill>
                            <a:srgbClr val="FF0066"/>
                          </a:solidFill>
                          <a:latin typeface="Arial" pitchFamily="34" charset="0"/>
                          <a:cs typeface="Arial" pitchFamily="34" charset="0"/>
                        </a:rPr>
                        <a:t>مثال</a:t>
                      </a:r>
                      <a:endParaRPr lang="ar-SA" sz="2400" b="1" dirty="0">
                        <a:solidFill>
                          <a:srgbClr val="FF0066"/>
                        </a:solidFill>
                        <a:latin typeface="Arial" pitchFamily="34" charset="0"/>
                        <a:cs typeface="Arial" pitchFamily="34" charset="0"/>
                      </a:endParaRPr>
                    </a:p>
                  </a:txBody>
                  <a:tcPr/>
                </a:tc>
                <a:tc>
                  <a:txBody>
                    <a:bodyPr/>
                    <a:lstStyle/>
                    <a:p>
                      <a:pPr algn="ctr"/>
                      <a:endParaRPr lang="ar-SA" dirty="0"/>
                    </a:p>
                  </a:txBody>
                  <a:tcPr/>
                </a:tc>
                <a:tc>
                  <a:txBody>
                    <a:bodyPr/>
                    <a:lstStyle/>
                    <a:p>
                      <a:pPr rtl="1"/>
                      <a:endParaRPr lang="ar-SA" dirty="0"/>
                    </a:p>
                  </a:txBody>
                  <a:tcPr/>
                </a:tc>
                <a:tc>
                  <a:txBody>
                    <a:bodyPr/>
                    <a:lstStyle/>
                    <a:p>
                      <a:pPr rtl="1"/>
                      <a:endParaRPr lang="ar-SA" dirty="0"/>
                    </a:p>
                  </a:txBody>
                  <a:tcPr/>
                </a:tc>
              </a:tr>
              <a:tr h="1357322">
                <a:tc>
                  <a:txBody>
                    <a:bodyPr/>
                    <a:lstStyle/>
                    <a:p>
                      <a:pPr algn="ctr" rtl="1"/>
                      <a:endParaRPr lang="ar-SA" sz="2400" b="1" dirty="0" smtClean="0">
                        <a:solidFill>
                          <a:srgbClr val="FF0066"/>
                        </a:solidFill>
                        <a:latin typeface="Arial" pitchFamily="34" charset="0"/>
                        <a:cs typeface="Arial" pitchFamily="34" charset="0"/>
                      </a:endParaRPr>
                    </a:p>
                    <a:p>
                      <a:pPr algn="ctr" rtl="1"/>
                      <a:r>
                        <a:rPr lang="ar-SA" sz="2400" b="1" dirty="0" smtClean="0">
                          <a:solidFill>
                            <a:srgbClr val="FF0066"/>
                          </a:solidFill>
                          <a:latin typeface="Arial" pitchFamily="34" charset="0"/>
                          <a:cs typeface="Arial" pitchFamily="34" charset="0"/>
                        </a:rPr>
                        <a:t>إعرابه</a:t>
                      </a:r>
                      <a:endParaRPr lang="ar-SA" sz="2400" b="1" dirty="0">
                        <a:solidFill>
                          <a:srgbClr val="FF0066"/>
                        </a:solidFill>
                        <a:latin typeface="Arial" pitchFamily="34" charset="0"/>
                        <a:cs typeface="Arial" pitchFamily="34" charset="0"/>
                      </a:endParaRPr>
                    </a:p>
                  </a:txBody>
                  <a:tcPr/>
                </a:tc>
                <a:tc>
                  <a:txBody>
                    <a:bodyPr/>
                    <a:lstStyle/>
                    <a:p>
                      <a:endParaRPr lang="ar-SA" dirty="0"/>
                    </a:p>
                  </a:txBody>
                  <a:tcPr/>
                </a:tc>
                <a:tc>
                  <a:txBody>
                    <a:bodyPr/>
                    <a:lstStyle/>
                    <a:p>
                      <a:pPr rtl="1"/>
                      <a:endParaRPr lang="ar-SA" dirty="0"/>
                    </a:p>
                  </a:txBody>
                  <a:tcPr/>
                </a:tc>
                <a:tc>
                  <a:txBody>
                    <a:bodyPr/>
                    <a:lstStyle/>
                    <a:p>
                      <a:pPr rtl="1"/>
                      <a:endParaRPr lang="ar-SA" dirty="0"/>
                    </a:p>
                  </a:txBody>
                  <a:tcPr/>
                </a:tc>
              </a:tr>
            </a:tbl>
          </a:graphicData>
        </a:graphic>
      </p:graphicFrame>
      <p:sp>
        <p:nvSpPr>
          <p:cNvPr id="4" name="مستطيل 3"/>
          <p:cNvSpPr/>
          <p:nvPr/>
        </p:nvSpPr>
        <p:spPr>
          <a:xfrm>
            <a:off x="785786" y="2786058"/>
            <a:ext cx="1638589" cy="523220"/>
          </a:xfrm>
          <a:prstGeom prst="rect">
            <a:avLst/>
          </a:prstGeom>
        </p:spPr>
        <p:txBody>
          <a:bodyPr wrap="none">
            <a:spAutoFit/>
          </a:bodyPr>
          <a:lstStyle/>
          <a:p>
            <a:r>
              <a:rPr lang="ar-SA" sz="2800" b="1" dirty="0" smtClean="0">
                <a:solidFill>
                  <a:srgbClr val="004ADE"/>
                </a:solidFill>
                <a:latin typeface="Arial" pitchFamily="34" charset="0"/>
                <a:cs typeface="Arial" pitchFamily="34" charset="0"/>
              </a:rPr>
              <a:t>مفرد مجرور</a:t>
            </a:r>
            <a:endParaRPr lang="ar-SA" sz="2800" b="1" dirty="0">
              <a:solidFill>
                <a:srgbClr val="004ADE"/>
              </a:solidFill>
              <a:latin typeface="Arial" pitchFamily="34" charset="0"/>
              <a:cs typeface="Arial" pitchFamily="34" charset="0"/>
            </a:endParaRPr>
          </a:p>
        </p:txBody>
      </p:sp>
      <p:sp>
        <p:nvSpPr>
          <p:cNvPr id="5" name="مستطيل 4"/>
          <p:cNvSpPr/>
          <p:nvPr/>
        </p:nvSpPr>
        <p:spPr>
          <a:xfrm>
            <a:off x="5072066" y="2786058"/>
            <a:ext cx="1598515" cy="523220"/>
          </a:xfrm>
          <a:prstGeom prst="rect">
            <a:avLst/>
          </a:prstGeom>
        </p:spPr>
        <p:txBody>
          <a:bodyPr wrap="none">
            <a:spAutoFit/>
          </a:bodyPr>
          <a:lstStyle/>
          <a:p>
            <a:r>
              <a:rPr lang="ar-SA" sz="2800" b="1" dirty="0" smtClean="0">
                <a:solidFill>
                  <a:srgbClr val="004ADE"/>
                </a:solidFill>
                <a:latin typeface="Arial" pitchFamily="34" charset="0"/>
                <a:cs typeface="Arial" pitchFamily="34" charset="0"/>
              </a:rPr>
              <a:t>جمع مجرور</a:t>
            </a:r>
            <a:endParaRPr lang="ar-SA" sz="2800" b="1" dirty="0">
              <a:solidFill>
                <a:srgbClr val="004ADE"/>
              </a:solidFill>
              <a:latin typeface="Arial" pitchFamily="34" charset="0"/>
              <a:cs typeface="Arial" pitchFamily="34" charset="0"/>
            </a:endParaRPr>
          </a:p>
        </p:txBody>
      </p:sp>
      <p:sp>
        <p:nvSpPr>
          <p:cNvPr id="6" name="مستطيل 5"/>
          <p:cNvSpPr/>
          <p:nvPr/>
        </p:nvSpPr>
        <p:spPr>
          <a:xfrm>
            <a:off x="2928926" y="2786058"/>
            <a:ext cx="1747594" cy="523220"/>
          </a:xfrm>
          <a:prstGeom prst="rect">
            <a:avLst/>
          </a:prstGeom>
        </p:spPr>
        <p:txBody>
          <a:bodyPr wrap="none">
            <a:spAutoFit/>
          </a:bodyPr>
          <a:lstStyle/>
          <a:p>
            <a:r>
              <a:rPr lang="ar-SA" sz="2800" b="1" dirty="0" smtClean="0">
                <a:solidFill>
                  <a:srgbClr val="004ADE"/>
                </a:solidFill>
                <a:latin typeface="Arial" pitchFamily="34" charset="0"/>
                <a:cs typeface="Arial" pitchFamily="34" charset="0"/>
              </a:rPr>
              <a:t>مفرد منصوب</a:t>
            </a:r>
            <a:endParaRPr lang="ar-SA" sz="2800" b="1" dirty="0">
              <a:solidFill>
                <a:srgbClr val="004ADE"/>
              </a:solidFill>
              <a:latin typeface="Arial" pitchFamily="34" charset="0"/>
              <a:cs typeface="Arial" pitchFamily="34" charset="0"/>
            </a:endParaRPr>
          </a:p>
        </p:txBody>
      </p:sp>
      <p:sp>
        <p:nvSpPr>
          <p:cNvPr id="7" name="مربع نص 6"/>
          <p:cNvSpPr txBox="1"/>
          <p:nvPr/>
        </p:nvSpPr>
        <p:spPr>
          <a:xfrm>
            <a:off x="4857752" y="3571876"/>
            <a:ext cx="1857388" cy="1200329"/>
          </a:xfrm>
          <a:prstGeom prst="rect">
            <a:avLst/>
          </a:prstGeom>
          <a:noFill/>
        </p:spPr>
        <p:txBody>
          <a:bodyPr wrap="square" rtlCol="1">
            <a:spAutoFit/>
          </a:bodyPr>
          <a:lstStyle/>
          <a:p>
            <a:pPr algn="ctr"/>
            <a:r>
              <a:rPr lang="ar-SA" sz="2400" b="1" dirty="0" smtClean="0">
                <a:solidFill>
                  <a:srgbClr val="009900"/>
                </a:solidFill>
                <a:latin typeface="Arial" pitchFamily="34" charset="0"/>
                <a:cs typeface="Arial" pitchFamily="34" charset="0"/>
              </a:rPr>
              <a:t>حضر المؤتَمر عشرة أطباءٍ ،</a:t>
            </a:r>
          </a:p>
          <a:p>
            <a:pPr algn="ctr"/>
            <a:r>
              <a:rPr lang="ar-SA" sz="2400" b="1" dirty="0" smtClean="0">
                <a:solidFill>
                  <a:srgbClr val="009900"/>
                </a:solidFill>
                <a:latin typeface="Arial" pitchFamily="34" charset="0"/>
                <a:cs typeface="Arial" pitchFamily="34" charset="0"/>
              </a:rPr>
              <a:t> وتسع طبيباتٍ</a:t>
            </a:r>
            <a:endParaRPr lang="ar-SA" sz="2400" b="1" dirty="0">
              <a:solidFill>
                <a:srgbClr val="009900"/>
              </a:solidFill>
              <a:latin typeface="Arial" pitchFamily="34" charset="0"/>
              <a:cs typeface="Arial" pitchFamily="34" charset="0"/>
            </a:endParaRPr>
          </a:p>
        </p:txBody>
      </p:sp>
      <p:sp>
        <p:nvSpPr>
          <p:cNvPr id="8" name="مربع نص 7"/>
          <p:cNvSpPr txBox="1"/>
          <p:nvPr/>
        </p:nvSpPr>
        <p:spPr>
          <a:xfrm>
            <a:off x="2857488" y="3571876"/>
            <a:ext cx="1785950" cy="1323439"/>
          </a:xfrm>
          <a:prstGeom prst="rect">
            <a:avLst/>
          </a:prstGeom>
          <a:noFill/>
        </p:spPr>
        <p:txBody>
          <a:bodyPr wrap="square" rtlCol="1">
            <a:spAutoFit/>
          </a:bodyPr>
          <a:lstStyle/>
          <a:p>
            <a:pPr algn="ctr"/>
            <a:r>
              <a:rPr lang="ar-SA" sz="2000" b="1" dirty="0" smtClean="0">
                <a:solidFill>
                  <a:srgbClr val="009900"/>
                </a:solidFill>
                <a:latin typeface="Arial" pitchFamily="34" charset="0"/>
                <a:cs typeface="Arial" pitchFamily="34" charset="0"/>
              </a:rPr>
              <a:t>في الطائرة خمسة وستون رجلا ، وخمسون امرأة ، وثلاثة عشر طفلا</a:t>
            </a:r>
            <a:endParaRPr lang="ar-SA" sz="2000" b="1" dirty="0">
              <a:solidFill>
                <a:srgbClr val="009900"/>
              </a:solidFill>
              <a:latin typeface="Arial" pitchFamily="34" charset="0"/>
              <a:cs typeface="Arial" pitchFamily="34" charset="0"/>
            </a:endParaRPr>
          </a:p>
        </p:txBody>
      </p:sp>
      <p:sp>
        <p:nvSpPr>
          <p:cNvPr id="9" name="مربع نص 8"/>
          <p:cNvSpPr txBox="1"/>
          <p:nvPr/>
        </p:nvSpPr>
        <p:spPr>
          <a:xfrm>
            <a:off x="428596" y="3571876"/>
            <a:ext cx="2214578" cy="1200329"/>
          </a:xfrm>
          <a:prstGeom prst="rect">
            <a:avLst/>
          </a:prstGeom>
          <a:noFill/>
        </p:spPr>
        <p:txBody>
          <a:bodyPr wrap="square" rtlCol="1">
            <a:spAutoFit/>
          </a:bodyPr>
          <a:lstStyle/>
          <a:p>
            <a:pPr algn="ctr"/>
            <a:r>
              <a:rPr lang="ar-SA" sz="2400" b="1" dirty="0" smtClean="0">
                <a:solidFill>
                  <a:srgbClr val="009900"/>
                </a:solidFill>
                <a:latin typeface="Arial" pitchFamily="34" charset="0"/>
                <a:cs typeface="Arial" pitchFamily="34" charset="0"/>
              </a:rPr>
              <a:t>تصدقت بألف رياٍل وتصدقت أخي</a:t>
            </a:r>
          </a:p>
          <a:p>
            <a:pPr algn="ctr"/>
            <a:r>
              <a:rPr lang="ar-SA" sz="2400" b="1" dirty="0" smtClean="0">
                <a:solidFill>
                  <a:srgbClr val="009900"/>
                </a:solidFill>
                <a:latin typeface="Arial" pitchFamily="34" charset="0"/>
                <a:cs typeface="Arial" pitchFamily="34" charset="0"/>
              </a:rPr>
              <a:t>بِمائة هللةٍ</a:t>
            </a:r>
            <a:endParaRPr lang="ar-SA" sz="2400" b="1" dirty="0">
              <a:solidFill>
                <a:srgbClr val="009900"/>
              </a:solidFill>
              <a:latin typeface="Arial" pitchFamily="34" charset="0"/>
              <a:cs typeface="Arial" pitchFamily="34" charset="0"/>
            </a:endParaRPr>
          </a:p>
        </p:txBody>
      </p:sp>
      <p:sp>
        <p:nvSpPr>
          <p:cNvPr id="10" name="مربع نص 9"/>
          <p:cNvSpPr txBox="1"/>
          <p:nvPr/>
        </p:nvSpPr>
        <p:spPr>
          <a:xfrm>
            <a:off x="4857752" y="5000636"/>
            <a:ext cx="1857388" cy="1323439"/>
          </a:xfrm>
          <a:prstGeom prst="rect">
            <a:avLst/>
          </a:prstGeom>
          <a:noFill/>
        </p:spPr>
        <p:txBody>
          <a:bodyPr wrap="square" rtlCol="1">
            <a:spAutoFit/>
          </a:bodyPr>
          <a:lstStyle/>
          <a:p>
            <a:pPr algn="ctr"/>
            <a:r>
              <a:rPr lang="ar-SA" sz="2000" b="1" dirty="0" smtClean="0">
                <a:solidFill>
                  <a:srgbClr val="7030A0"/>
                </a:solidFill>
                <a:latin typeface="Arial" pitchFamily="34" charset="0"/>
                <a:cs typeface="Arial" pitchFamily="34" charset="0"/>
              </a:rPr>
              <a:t> أطباءٍ + طبيبات : مضاف إليه مجرور وعلامة جره الكسرة الظاهرة</a:t>
            </a:r>
          </a:p>
        </p:txBody>
      </p:sp>
      <p:sp>
        <p:nvSpPr>
          <p:cNvPr id="11" name="مربع نص 10"/>
          <p:cNvSpPr txBox="1"/>
          <p:nvPr/>
        </p:nvSpPr>
        <p:spPr>
          <a:xfrm>
            <a:off x="357158" y="5000636"/>
            <a:ext cx="2357454" cy="1323439"/>
          </a:xfrm>
          <a:prstGeom prst="rect">
            <a:avLst/>
          </a:prstGeom>
          <a:noFill/>
        </p:spPr>
        <p:txBody>
          <a:bodyPr wrap="square" rtlCol="1">
            <a:spAutoFit/>
          </a:bodyPr>
          <a:lstStyle/>
          <a:p>
            <a:pPr algn="ctr"/>
            <a:r>
              <a:rPr lang="ar-SA" sz="2000" b="1" dirty="0" smtClean="0">
                <a:solidFill>
                  <a:srgbClr val="7030A0"/>
                </a:solidFill>
                <a:latin typeface="Arial" pitchFamily="34" charset="0"/>
                <a:cs typeface="Arial" pitchFamily="34" charset="0"/>
              </a:rPr>
              <a:t> ريالٍ + هللة :</a:t>
            </a:r>
          </a:p>
          <a:p>
            <a:pPr algn="ctr"/>
            <a:r>
              <a:rPr lang="ar-SA" sz="2000" b="1" dirty="0" smtClean="0">
                <a:solidFill>
                  <a:srgbClr val="7030A0"/>
                </a:solidFill>
                <a:latin typeface="Arial" pitchFamily="34" charset="0"/>
                <a:cs typeface="Arial" pitchFamily="34" charset="0"/>
              </a:rPr>
              <a:t> مضاف إليه مجرور وعلامة جره الكسرة الظاهرة</a:t>
            </a:r>
          </a:p>
        </p:txBody>
      </p:sp>
      <p:sp>
        <p:nvSpPr>
          <p:cNvPr id="12" name="مربع نص 11"/>
          <p:cNvSpPr txBox="1"/>
          <p:nvPr/>
        </p:nvSpPr>
        <p:spPr>
          <a:xfrm>
            <a:off x="2714612" y="5000636"/>
            <a:ext cx="2000264" cy="1323439"/>
          </a:xfrm>
          <a:prstGeom prst="rect">
            <a:avLst/>
          </a:prstGeom>
          <a:noFill/>
        </p:spPr>
        <p:txBody>
          <a:bodyPr wrap="square" rtlCol="1">
            <a:spAutoFit/>
          </a:bodyPr>
          <a:lstStyle/>
          <a:p>
            <a:pPr algn="ctr"/>
            <a:r>
              <a:rPr lang="ar-SA" sz="2000" b="1" dirty="0" smtClean="0">
                <a:solidFill>
                  <a:srgbClr val="009900"/>
                </a:solidFill>
                <a:latin typeface="Arial" pitchFamily="34" charset="0"/>
                <a:cs typeface="Arial" pitchFamily="34" charset="0"/>
              </a:rPr>
              <a:t>رجلا + طفلا :</a:t>
            </a:r>
          </a:p>
          <a:p>
            <a:pPr algn="ctr"/>
            <a:r>
              <a:rPr lang="ar-SA" sz="2000" b="1" dirty="0" smtClean="0">
                <a:solidFill>
                  <a:srgbClr val="009900"/>
                </a:solidFill>
                <a:latin typeface="Arial" pitchFamily="34" charset="0"/>
                <a:cs typeface="Arial" pitchFamily="34" charset="0"/>
              </a:rPr>
              <a:t>تمييز منصوب وعلامة نصبه الفتحة الظاهرة على آخره</a:t>
            </a:r>
            <a:endParaRPr lang="ar-SA" sz="2000" b="1" dirty="0">
              <a:solidFill>
                <a:srgbClr val="009900"/>
              </a:solidFill>
              <a:latin typeface="Arial" pitchFamily="34" charset="0"/>
              <a:cs typeface="Arial" pitchFamily="34" charset="0"/>
            </a:endParaRPr>
          </a:p>
        </p:txBody>
      </p:sp>
    </p:spTree>
    <p:extLst>
      <p:ext uri="{BB962C8B-B14F-4D97-AF65-F5344CB8AC3E}">
        <p14:creationId xmlns="" xmlns:p14="http://schemas.microsoft.com/office/powerpoint/2010/main" val="264482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20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2000"/>
                                        <p:tgtEl>
                                          <p:spTgt spid="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2000"/>
                                        <p:tgtEl>
                                          <p:spTgt spid="1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2000"/>
                                        <p:tgtEl>
                                          <p:spTgt spid="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2000"/>
                                        <p:tgtEl>
                                          <p:spTgt spid="8">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2000"/>
                                        <p:tgtEl>
                                          <p:spTgt spid="12">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xEl>
                                              <p:pRg st="1" end="1"/>
                                            </p:txEl>
                                          </p:spTgt>
                                        </p:tgtEl>
                                        <p:attrNameLst>
                                          <p:attrName>style.visibility</p:attrName>
                                        </p:attrNameLst>
                                      </p:cBhvr>
                                      <p:to>
                                        <p:strVal val="visible"/>
                                      </p:to>
                                    </p:set>
                                    <p:animEffect transition="in" filter="fade">
                                      <p:cBhvr>
                                        <p:cTn id="42" dur="2000"/>
                                        <p:tgtEl>
                                          <p:spTgt spid="12">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2000"/>
                                        <p:tgtEl>
                                          <p:spTgt spid="4">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
                                            <p:txEl>
                                              <p:pRg st="0" end="0"/>
                                            </p:txEl>
                                          </p:spTgt>
                                        </p:tgtEl>
                                        <p:attrNameLst>
                                          <p:attrName>style.visibility</p:attrName>
                                        </p:attrNameLst>
                                      </p:cBhvr>
                                      <p:to>
                                        <p:strVal val="visible"/>
                                      </p:to>
                                    </p:set>
                                    <p:animEffect transition="in" filter="fade">
                                      <p:cBhvr>
                                        <p:cTn id="52" dur="2000"/>
                                        <p:tgtEl>
                                          <p:spTgt spid="9">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9">
                                            <p:txEl>
                                              <p:pRg st="1" end="1"/>
                                            </p:txEl>
                                          </p:spTgt>
                                        </p:tgtEl>
                                        <p:attrNameLst>
                                          <p:attrName>style.visibility</p:attrName>
                                        </p:attrNameLst>
                                      </p:cBhvr>
                                      <p:to>
                                        <p:strVal val="visible"/>
                                      </p:to>
                                    </p:set>
                                    <p:animEffect transition="in" filter="fade">
                                      <p:cBhvr>
                                        <p:cTn id="57" dur="2000"/>
                                        <p:tgtEl>
                                          <p:spTgt spid="9">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1">
                                            <p:txEl>
                                              <p:pRg st="0" end="0"/>
                                            </p:txEl>
                                          </p:spTgt>
                                        </p:tgtEl>
                                        <p:attrNameLst>
                                          <p:attrName>style.visibility</p:attrName>
                                        </p:attrNameLst>
                                      </p:cBhvr>
                                      <p:to>
                                        <p:strVal val="visible"/>
                                      </p:to>
                                    </p:set>
                                    <p:animEffect transition="in" filter="fade">
                                      <p:cBhvr>
                                        <p:cTn id="62" dur="2000"/>
                                        <p:tgtEl>
                                          <p:spTgt spid="11">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1">
                                            <p:txEl>
                                              <p:pRg st="1" end="1"/>
                                            </p:txEl>
                                          </p:spTgt>
                                        </p:tgtEl>
                                        <p:attrNameLst>
                                          <p:attrName>style.visibility</p:attrName>
                                        </p:attrNameLst>
                                      </p:cBhvr>
                                      <p:to>
                                        <p:strVal val="visible"/>
                                      </p:to>
                                    </p:set>
                                    <p:animEffect transition="in" filter="fade">
                                      <p:cBhvr>
                                        <p:cTn id="67" dur="20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build="p"/>
      <p:bldP spid="7" grpId="0" build="p"/>
      <p:bldP spid="8" grpId="0" build="p"/>
      <p:bldP spid="9" grpId="0" build="p"/>
      <p:bldP spid="10" grpId="0" build="p"/>
      <p:bldP spid="11" grpId="0" build="p"/>
      <p:bldP spid="12"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142976" y="2786058"/>
            <a:ext cx="6786610"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63500">
                    <a:schemeClr val="accent6">
                      <a:satMod val="175000"/>
                      <a:alpha val="40000"/>
                    </a:schemeClr>
                  </a:glow>
                  <a:outerShdw blurRad="80000" dist="40000" dir="5040000" algn="tl">
                    <a:srgbClr val="000000">
                      <a:alpha val="30000"/>
                    </a:srgbClr>
                  </a:outerShdw>
                  <a:reflection blurRad="6350" stA="55000" endA="50" endPos="85000" dir="5400000" sy="-100000" algn="bl" rotWithShape="0"/>
                </a:effectLst>
                <a:cs typeface="DecoType Naskh Variants" pitchFamily="2" charset="-78"/>
              </a:rPr>
              <a:t>دعواتي لكن بالتَّوفيق والسَّداد</a:t>
            </a:r>
            <a:endParaRPr lang="ar-SA"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63500">
                  <a:schemeClr val="accent6">
                    <a:satMod val="175000"/>
                    <a:alpha val="40000"/>
                  </a:schemeClr>
                </a:glow>
                <a:outerShdw blurRad="80000" dist="40000" dir="5040000" algn="tl">
                  <a:srgbClr val="000000">
                    <a:alpha val="30000"/>
                  </a:srgbClr>
                </a:outerShdw>
                <a:reflection blurRad="6350" stA="55000" endA="50" endPos="85000" dir="5400000" sy="-100000" algn="bl" rotWithShape="0"/>
              </a:effectLst>
              <a:cs typeface="DecoType Naskh Variants"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1462"/>
            <a:ext cx="8229600" cy="1143000"/>
          </a:xfrm>
        </p:spPr>
        <p:txBody>
          <a:bodyPr/>
          <a:lstStyle/>
          <a:p>
            <a:r>
              <a:rPr lang="ar-SA" dirty="0" smtClean="0">
                <a:latin typeface="Traditional Arabic" pitchFamily="18" charset="-78"/>
                <a:cs typeface="Traditional Arabic" pitchFamily="18" charset="-78"/>
              </a:rPr>
              <a:t>يجب كسر همزة إن: </a:t>
            </a:r>
            <a:endParaRPr lang="ar-SA" dirty="0">
              <a:latin typeface="Traditional Arabic" pitchFamily="18" charset="-78"/>
              <a:cs typeface="Traditional Arabic" pitchFamily="18" charset="-78"/>
            </a:endParaRPr>
          </a:p>
        </p:txBody>
      </p:sp>
      <p:sp>
        <p:nvSpPr>
          <p:cNvPr id="4" name="مستطيل مستدير الزوايا 3"/>
          <p:cNvSpPr/>
          <p:nvPr/>
        </p:nvSpPr>
        <p:spPr>
          <a:xfrm>
            <a:off x="5072066" y="1071546"/>
            <a:ext cx="3929090" cy="928694"/>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(أَلَا </a:t>
            </a:r>
            <a:r>
              <a:rPr lang="ar-SA" sz="2400" b="1" dirty="0">
                <a:latin typeface="Traditional Arabic" pitchFamily="18" charset="-78"/>
                <a:cs typeface="Traditional Arabic" pitchFamily="18" charset="-78"/>
              </a:rPr>
              <a:t>إِنَّ أَوْلِيَاءَ اللَّهِ لَا خَوْفٌ عَلَيْهِمْ وَلَا هُمْ </a:t>
            </a:r>
            <a:r>
              <a:rPr lang="ar-SA" sz="2400" b="1" dirty="0" smtClean="0">
                <a:latin typeface="Traditional Arabic" pitchFamily="18" charset="-78"/>
                <a:cs typeface="Traditional Arabic" pitchFamily="18" charset="-78"/>
              </a:rPr>
              <a:t>يَحْزَنُونَ)</a:t>
            </a:r>
            <a:endParaRPr lang="ar-SA" sz="2400" b="1" dirty="0">
              <a:latin typeface="Traditional Arabic" pitchFamily="18" charset="-78"/>
              <a:cs typeface="Traditional Arabic" pitchFamily="18" charset="-78"/>
            </a:endParaRPr>
          </a:p>
        </p:txBody>
      </p:sp>
      <p:sp>
        <p:nvSpPr>
          <p:cNvPr id="7" name="مستطيل مستدير الزوايا 6"/>
          <p:cNvSpPr/>
          <p:nvPr/>
        </p:nvSpPr>
        <p:spPr>
          <a:xfrm>
            <a:off x="5072066" y="2071678"/>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والله إن صديقك لمخلص</a:t>
            </a:r>
            <a:endParaRPr lang="ar-SA" sz="2400" b="1" dirty="0">
              <a:latin typeface="Traditional Arabic" pitchFamily="18" charset="-78"/>
              <a:cs typeface="Traditional Arabic" pitchFamily="18" charset="-78"/>
            </a:endParaRPr>
          </a:p>
        </p:txBody>
      </p:sp>
      <p:sp>
        <p:nvSpPr>
          <p:cNvPr id="8" name="مستطيل مستدير الزوايا 7"/>
          <p:cNvSpPr/>
          <p:nvPr/>
        </p:nvSpPr>
        <p:spPr>
          <a:xfrm>
            <a:off x="5072066" y="2857496"/>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a:t>
            </a:r>
            <a:r>
              <a:rPr lang="ar-SA" sz="2400" b="1" dirty="0">
                <a:latin typeface="Traditional Arabic" pitchFamily="18" charset="-78"/>
                <a:cs typeface="Traditional Arabic" pitchFamily="18" charset="-78"/>
              </a:rPr>
              <a:t>قَالَ رَبِّ إِنِّي وَهَنَ الْعَظْمُ مِنِّي</a:t>
            </a:r>
            <a:r>
              <a:rPr lang="ar-SA" sz="2400" b="1" dirty="0" smtClean="0">
                <a:latin typeface="Traditional Arabic" pitchFamily="18" charset="-78"/>
                <a:cs typeface="Traditional Arabic" pitchFamily="18" charset="-78"/>
              </a:rPr>
              <a:t>)</a:t>
            </a:r>
            <a:endParaRPr lang="ar-SA" sz="2400" b="1" dirty="0">
              <a:latin typeface="Traditional Arabic" pitchFamily="18" charset="-78"/>
              <a:cs typeface="Traditional Arabic" pitchFamily="18" charset="-78"/>
            </a:endParaRPr>
          </a:p>
        </p:txBody>
      </p:sp>
      <p:sp>
        <p:nvSpPr>
          <p:cNvPr id="9" name="مستطيل مستدير الزوايا 8"/>
          <p:cNvSpPr/>
          <p:nvPr/>
        </p:nvSpPr>
        <p:spPr>
          <a:xfrm>
            <a:off x="5072066" y="3643314"/>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علمتُ/ أيقنت إن التدخين لمضر</a:t>
            </a:r>
            <a:endParaRPr lang="ar-SA" sz="2400" b="1" dirty="0">
              <a:latin typeface="Traditional Arabic" pitchFamily="18" charset="-78"/>
              <a:cs typeface="Traditional Arabic" pitchFamily="18" charset="-78"/>
            </a:endParaRPr>
          </a:p>
        </p:txBody>
      </p:sp>
      <p:sp>
        <p:nvSpPr>
          <p:cNvPr id="10" name="مستطيل مستدير الزوايا 9"/>
          <p:cNvSpPr/>
          <p:nvPr/>
        </p:nvSpPr>
        <p:spPr>
          <a:xfrm>
            <a:off x="5072066" y="4429132"/>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جئتك وإني طامع في عفوك</a:t>
            </a:r>
            <a:endParaRPr lang="ar-SA" sz="2400" b="1" dirty="0">
              <a:latin typeface="Traditional Arabic" pitchFamily="18" charset="-78"/>
              <a:cs typeface="Traditional Arabic" pitchFamily="18" charset="-78"/>
            </a:endParaRPr>
          </a:p>
        </p:txBody>
      </p:sp>
      <p:sp>
        <p:nvSpPr>
          <p:cNvPr id="11" name="مستطيل مستدير الزوايا 10"/>
          <p:cNvSpPr/>
          <p:nvPr/>
        </p:nvSpPr>
        <p:spPr>
          <a:xfrm>
            <a:off x="5072066" y="5214950"/>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لا تتكاسل حيث إن الامتحان قريب</a:t>
            </a:r>
            <a:endParaRPr lang="ar-SA" sz="2400" b="1" dirty="0">
              <a:latin typeface="Traditional Arabic" pitchFamily="18" charset="-78"/>
              <a:cs typeface="Traditional Arabic" pitchFamily="18" charset="-78"/>
            </a:endParaRPr>
          </a:p>
        </p:txBody>
      </p:sp>
      <p:sp>
        <p:nvSpPr>
          <p:cNvPr id="12" name="مستطيل مستدير الزوايا 11"/>
          <p:cNvSpPr/>
          <p:nvPr/>
        </p:nvSpPr>
        <p:spPr>
          <a:xfrm>
            <a:off x="5072066" y="6000768"/>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لا تعفُ عن المذنب إذ إنّك بعفوك تشجّعه</a:t>
            </a:r>
            <a:endParaRPr lang="ar-SA" sz="2400" b="1" dirty="0">
              <a:latin typeface="Traditional Arabic" pitchFamily="18" charset="-78"/>
              <a:cs typeface="Traditional Arabic" pitchFamily="18" charset="-78"/>
            </a:endParaRPr>
          </a:p>
        </p:txBody>
      </p:sp>
      <p:sp>
        <p:nvSpPr>
          <p:cNvPr id="13" name="مستطيل مستدير الزوايا 12"/>
          <p:cNvSpPr/>
          <p:nvPr/>
        </p:nvSpPr>
        <p:spPr>
          <a:xfrm>
            <a:off x="214282" y="1071546"/>
            <a:ext cx="3929090" cy="928694"/>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إذا وقعت بعد ألا الاستفتاحيّة</a:t>
            </a:r>
            <a:endParaRPr lang="ar-SA" sz="2400" b="1" dirty="0">
              <a:latin typeface="Traditional Arabic" pitchFamily="18" charset="-78"/>
              <a:cs typeface="Traditional Arabic" pitchFamily="18" charset="-78"/>
            </a:endParaRPr>
          </a:p>
        </p:txBody>
      </p:sp>
      <p:sp>
        <p:nvSpPr>
          <p:cNvPr id="14" name="مستطيل مستدير الزوايا 13"/>
          <p:cNvSpPr/>
          <p:nvPr/>
        </p:nvSpPr>
        <p:spPr>
          <a:xfrm>
            <a:off x="214282" y="2071678"/>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إذا وقعت جوابًا للقسم، واقترن خبرها باللام</a:t>
            </a:r>
            <a:endParaRPr lang="ar-SA" sz="2400" b="1" dirty="0">
              <a:latin typeface="Traditional Arabic" pitchFamily="18" charset="-78"/>
              <a:cs typeface="Traditional Arabic" pitchFamily="18" charset="-78"/>
            </a:endParaRPr>
          </a:p>
        </p:txBody>
      </p:sp>
      <p:sp>
        <p:nvSpPr>
          <p:cNvPr id="15" name="مستطيل مستدير الزوايا 14"/>
          <p:cNvSpPr/>
          <p:nvPr/>
        </p:nvSpPr>
        <p:spPr>
          <a:xfrm>
            <a:off x="214282" y="2857496"/>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الجمل المحكيّة بعد القول</a:t>
            </a:r>
            <a:endParaRPr lang="ar-SA" sz="2400" b="1" dirty="0">
              <a:latin typeface="Traditional Arabic" pitchFamily="18" charset="-78"/>
              <a:cs typeface="Traditional Arabic" pitchFamily="18" charset="-78"/>
            </a:endParaRPr>
          </a:p>
        </p:txBody>
      </p:sp>
      <p:sp>
        <p:nvSpPr>
          <p:cNvPr id="16" name="مستطيل مستدير الزوايا 15"/>
          <p:cNvSpPr/>
          <p:nvPr/>
        </p:nvSpPr>
        <p:spPr>
          <a:xfrm>
            <a:off x="214282" y="3643314"/>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بعد فعل قلبي، واقترن خبرها باللام</a:t>
            </a:r>
            <a:endParaRPr lang="ar-SA" sz="2400" b="1" dirty="0">
              <a:latin typeface="Traditional Arabic" pitchFamily="18" charset="-78"/>
              <a:cs typeface="Traditional Arabic" pitchFamily="18" charset="-78"/>
            </a:endParaRPr>
          </a:p>
        </p:txBody>
      </p:sp>
      <p:sp>
        <p:nvSpPr>
          <p:cNvPr id="17" name="مستطيل مستدير الزوايا 16"/>
          <p:cNvSpPr/>
          <p:nvPr/>
        </p:nvSpPr>
        <p:spPr>
          <a:xfrm>
            <a:off x="214282" y="4429132"/>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في صدر الجملة الحاليّة</a:t>
            </a:r>
            <a:endParaRPr lang="ar-SA" sz="2400" b="1" dirty="0">
              <a:latin typeface="Traditional Arabic" pitchFamily="18" charset="-78"/>
              <a:cs typeface="Traditional Arabic" pitchFamily="18" charset="-78"/>
            </a:endParaRPr>
          </a:p>
        </p:txBody>
      </p:sp>
      <p:sp>
        <p:nvSpPr>
          <p:cNvPr id="18" name="مستطيل مستدير الزوايا 17"/>
          <p:cNvSpPr/>
          <p:nvPr/>
        </p:nvSpPr>
        <p:spPr>
          <a:xfrm>
            <a:off x="214282" y="5214950"/>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بعد حيث</a:t>
            </a:r>
            <a:endParaRPr lang="ar-SA" sz="2400" b="1" dirty="0">
              <a:latin typeface="Traditional Arabic" pitchFamily="18" charset="-78"/>
              <a:cs typeface="Traditional Arabic" pitchFamily="18" charset="-78"/>
            </a:endParaRPr>
          </a:p>
        </p:txBody>
      </p:sp>
      <p:sp>
        <p:nvSpPr>
          <p:cNvPr id="19" name="مستطيل مستدير الزوايا 18"/>
          <p:cNvSpPr/>
          <p:nvPr/>
        </p:nvSpPr>
        <p:spPr>
          <a:xfrm>
            <a:off x="214282" y="6000768"/>
            <a:ext cx="3929090" cy="71438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بعد إذ</a:t>
            </a:r>
            <a:endParaRPr lang="ar-SA" sz="2400" b="1" dirty="0">
              <a:latin typeface="Traditional Arabic" pitchFamily="18" charset="-78"/>
              <a:cs typeface="Traditional Arabic" pitchFamily="18" charset="-78"/>
            </a:endParaRPr>
          </a:p>
        </p:txBody>
      </p:sp>
      <p:cxnSp>
        <p:nvCxnSpPr>
          <p:cNvPr id="21" name="رابط كسهم مستقيم 20"/>
          <p:cNvCxnSpPr/>
          <p:nvPr/>
        </p:nvCxnSpPr>
        <p:spPr>
          <a:xfrm rot="10800000">
            <a:off x="4214810" y="1643050"/>
            <a:ext cx="857256"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4" name="رابط كسهم مستقيم 23"/>
          <p:cNvCxnSpPr/>
          <p:nvPr/>
        </p:nvCxnSpPr>
        <p:spPr>
          <a:xfrm rot="10800000">
            <a:off x="4214810" y="2428868"/>
            <a:ext cx="857256"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5" name="رابط كسهم مستقيم 24"/>
          <p:cNvCxnSpPr/>
          <p:nvPr/>
        </p:nvCxnSpPr>
        <p:spPr>
          <a:xfrm rot="10800000">
            <a:off x="4214810" y="3286124"/>
            <a:ext cx="857256"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6" name="رابط كسهم مستقيم 25"/>
          <p:cNvCxnSpPr/>
          <p:nvPr/>
        </p:nvCxnSpPr>
        <p:spPr>
          <a:xfrm rot="10800000">
            <a:off x="4214810" y="4000504"/>
            <a:ext cx="857256"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7" name="رابط كسهم مستقيم 26"/>
          <p:cNvCxnSpPr/>
          <p:nvPr/>
        </p:nvCxnSpPr>
        <p:spPr>
          <a:xfrm rot="10800000">
            <a:off x="4214810" y="4786322"/>
            <a:ext cx="857256"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8" name="رابط كسهم مستقيم 27"/>
          <p:cNvCxnSpPr/>
          <p:nvPr/>
        </p:nvCxnSpPr>
        <p:spPr>
          <a:xfrm rot="10800000">
            <a:off x="4214810" y="5572140"/>
            <a:ext cx="857256"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9" name="رابط كسهم مستقيم 28"/>
          <p:cNvCxnSpPr/>
          <p:nvPr/>
        </p:nvCxnSpPr>
        <p:spPr>
          <a:xfrm rot="10800000">
            <a:off x="4214810" y="6357958"/>
            <a:ext cx="857256"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to="" calcmode="lin" valueType="num">
                                      <p:cBhvr>
                                        <p:cTn id="13" dur="1" fill="hold"/>
                                        <p:tgtEl>
                                          <p:spTgt spid="13"/>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anim to="" calcmode="lin" valueType="num">
                                      <p:cBhvr>
                                        <p:cTn id="30" dur="1" fill="hold"/>
                                        <p:tgtEl>
                                          <p:spTgt spid="25"/>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dissolve">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26"/>
                                        </p:tgtEl>
                                        <p:attrNameLst>
                                          <p:attrName>style.visibility</p:attrName>
                                        </p:attrNameLst>
                                      </p:cBhvr>
                                      <p:to>
                                        <p:strVal val="visible"/>
                                      </p:to>
                                    </p:set>
                                    <p:anim to="" calcmode="lin" valueType="num">
                                      <p:cBhvr>
                                        <p:cTn id="40" dur="1" fill="hold"/>
                                        <p:tgtEl>
                                          <p:spTgt spid="26"/>
                                        </p:tgtEl>
                                        <p:attrNameLst>
                                          <p:attrName/>
                                        </p:attrNameLst>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 to="" calcmode="lin" valueType="num">
                                      <p:cBhvr>
                                        <p:cTn id="45" dur="1" fill="hold"/>
                                        <p:tgtEl>
                                          <p:spTgt spid="16"/>
                                        </p:tgtEl>
                                        <p:attrNameLst>
                                          <p:attrName/>
                                        </p:attrNameLst>
                                      </p:cBhvr>
                                    </p:anim>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dissolve">
                                      <p:cBhvr>
                                        <p:cTn id="50" dur="500"/>
                                        <p:tgtEl>
                                          <p:spTgt spid="27"/>
                                        </p:tgtEl>
                                      </p:cBhvr>
                                    </p:animEffect>
                                  </p:childTnLst>
                                </p:cTn>
                              </p:par>
                            </p:childTnLst>
                          </p:cTn>
                        </p:par>
                      </p:childTnLst>
                    </p:cTn>
                  </p:par>
                  <p:par>
                    <p:cTn id="51" fill="hold">
                      <p:stCondLst>
                        <p:cond delay="indefinite"/>
                      </p:stCondLst>
                      <p:childTnLst>
                        <p:par>
                          <p:cTn id="52" fill="hold">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checkerboard(across)">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fill="hold"/>
                                        <p:tgtEl>
                                          <p:spTgt spid="28"/>
                                        </p:tgtEl>
                                        <p:attrNameLst>
                                          <p:attrName>ppt_x</p:attrName>
                                        </p:attrNameLst>
                                      </p:cBhvr>
                                      <p:tavLst>
                                        <p:tav tm="0">
                                          <p:val>
                                            <p:strVal val="#ppt_x"/>
                                          </p:val>
                                        </p:tav>
                                        <p:tav tm="100000">
                                          <p:val>
                                            <p:strVal val="#ppt_x"/>
                                          </p:val>
                                        </p:tav>
                                      </p:tavLst>
                                    </p:anim>
                                    <p:anim calcmode="lin" valueType="num">
                                      <p:cBhvr additive="base">
                                        <p:cTn id="61"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fill="hold"/>
                                        <p:tgtEl>
                                          <p:spTgt spid="18"/>
                                        </p:tgtEl>
                                        <p:attrNameLst>
                                          <p:attrName>ppt_x</p:attrName>
                                        </p:attrNameLst>
                                      </p:cBhvr>
                                      <p:tavLst>
                                        <p:tav tm="0">
                                          <p:val>
                                            <p:strVal val="#ppt_x"/>
                                          </p:val>
                                        </p:tav>
                                        <p:tav tm="100000">
                                          <p:val>
                                            <p:strVal val="#ppt_x"/>
                                          </p:val>
                                        </p:tav>
                                      </p:tavLst>
                                    </p:anim>
                                    <p:anim calcmode="lin" valueType="num">
                                      <p:cBhvr additive="base">
                                        <p:cTn id="67"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fill="hold"/>
                                        <p:tgtEl>
                                          <p:spTgt spid="29"/>
                                        </p:tgtEl>
                                        <p:attrNameLst>
                                          <p:attrName>ppt_x</p:attrName>
                                        </p:attrNameLst>
                                      </p:cBhvr>
                                      <p:tavLst>
                                        <p:tav tm="0">
                                          <p:val>
                                            <p:strVal val="#ppt_x"/>
                                          </p:val>
                                        </p:tav>
                                        <p:tav tm="100000">
                                          <p:val>
                                            <p:strVal val="#ppt_x"/>
                                          </p:val>
                                        </p:tav>
                                      </p:tavLst>
                                    </p:anim>
                                    <p:anim calcmode="lin" valueType="num">
                                      <p:cBhvr additive="base">
                                        <p:cTn id="7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500" fill="hold"/>
                                        <p:tgtEl>
                                          <p:spTgt spid="19"/>
                                        </p:tgtEl>
                                        <p:attrNameLst>
                                          <p:attrName>ppt_x</p:attrName>
                                        </p:attrNameLst>
                                      </p:cBhvr>
                                      <p:tavLst>
                                        <p:tav tm="0">
                                          <p:val>
                                            <p:strVal val="#ppt_x"/>
                                          </p:val>
                                        </p:tav>
                                        <p:tav tm="100000">
                                          <p:val>
                                            <p:strVal val="#ppt_x"/>
                                          </p:val>
                                        </p:tav>
                                      </p:tavLst>
                                    </p:anim>
                                    <p:anim calcmode="lin" valueType="num">
                                      <p:cBhvr additive="base">
                                        <p:cTn id="7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
            <a:ext cx="8229600" cy="868346"/>
          </a:xfrm>
        </p:spPr>
        <p:txBody>
          <a:bodyPr>
            <a:normAutofit/>
          </a:bodyPr>
          <a:lstStyle/>
          <a:p>
            <a:r>
              <a:rPr lang="ar-SA" sz="4000" b="1" dirty="0" smtClean="0">
                <a:latin typeface="Traditional Arabic" pitchFamily="18" charset="-78"/>
                <a:cs typeface="Traditional Arabic" pitchFamily="18" charset="-78"/>
              </a:rPr>
              <a:t>جواز كسر همزة إن، وفتحها:</a:t>
            </a:r>
            <a:endParaRPr lang="ar-SA" sz="4000" b="1" dirty="0">
              <a:latin typeface="Traditional Arabic" pitchFamily="18" charset="-78"/>
              <a:cs typeface="Traditional Arabic" pitchFamily="18" charset="-78"/>
            </a:endParaRPr>
          </a:p>
        </p:txBody>
      </p:sp>
      <p:sp>
        <p:nvSpPr>
          <p:cNvPr id="9" name="مستطيل مستدير الزوايا 8"/>
          <p:cNvSpPr/>
          <p:nvPr/>
        </p:nvSpPr>
        <p:spPr>
          <a:xfrm>
            <a:off x="4786314" y="857232"/>
            <a:ext cx="4143404" cy="107157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احذر الكسل إنه/ أنه أُسّ البلاء</a:t>
            </a:r>
            <a:endParaRPr lang="ar-SA" sz="2400" b="1" dirty="0">
              <a:latin typeface="Traditional Arabic" pitchFamily="18" charset="-78"/>
              <a:cs typeface="Traditional Arabic" pitchFamily="18" charset="-78"/>
            </a:endParaRPr>
          </a:p>
        </p:txBody>
      </p:sp>
      <p:sp>
        <p:nvSpPr>
          <p:cNvPr id="10" name="مستطيل مستدير الزوايا 9"/>
          <p:cNvSpPr/>
          <p:nvPr/>
        </p:nvSpPr>
        <p:spPr>
          <a:xfrm>
            <a:off x="4786314" y="2071678"/>
            <a:ext cx="4143404" cy="107157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أقسم إن/ أن الشّاهد كاذب</a:t>
            </a:r>
            <a:endParaRPr lang="ar-SA" sz="2400" b="1" dirty="0">
              <a:latin typeface="Traditional Arabic" pitchFamily="18" charset="-78"/>
              <a:cs typeface="Traditional Arabic" pitchFamily="18" charset="-78"/>
            </a:endParaRPr>
          </a:p>
        </p:txBody>
      </p:sp>
      <p:sp>
        <p:nvSpPr>
          <p:cNvPr id="11" name="مستطيل مستدير الزوايا 10"/>
          <p:cNvSpPr/>
          <p:nvPr/>
        </p:nvSpPr>
        <p:spPr>
          <a:xfrm>
            <a:off x="4786314" y="3286124"/>
            <a:ext cx="4143404" cy="107157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خير القول إني/ أني أحمد الله</a:t>
            </a:r>
            <a:endParaRPr lang="ar-SA" sz="2400" b="1" dirty="0">
              <a:latin typeface="Traditional Arabic" pitchFamily="18" charset="-78"/>
              <a:cs typeface="Traditional Arabic" pitchFamily="18" charset="-78"/>
            </a:endParaRPr>
          </a:p>
        </p:txBody>
      </p:sp>
      <p:sp>
        <p:nvSpPr>
          <p:cNvPr id="12" name="مستطيل مستدير الزوايا 11"/>
          <p:cNvSpPr/>
          <p:nvPr/>
        </p:nvSpPr>
        <p:spPr>
          <a:xfrm>
            <a:off x="2788603" y="4429132"/>
            <a:ext cx="6141116" cy="107157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a:solidFill>
                  <a:schemeClr val="tx1"/>
                </a:solidFill>
                <a:latin typeface="Traditional Arabic" pitchFamily="18" charset="-78"/>
                <a:cs typeface="Traditional Arabic" pitchFamily="18" charset="-78"/>
              </a:rPr>
              <a:t>إِنَّ </a:t>
            </a:r>
            <a:r>
              <a:rPr lang="ar-SA" sz="2400" b="1" dirty="0" err="1">
                <a:solidFill>
                  <a:schemeClr val="tx1"/>
                </a:solidFill>
                <a:latin typeface="Traditional Arabic" pitchFamily="18" charset="-78"/>
                <a:cs typeface="Traditional Arabic" pitchFamily="18" charset="-78"/>
              </a:rPr>
              <a:t>لَكَ</a:t>
            </a:r>
            <a:r>
              <a:rPr lang="ar-SA" sz="2400" b="1" dirty="0">
                <a:solidFill>
                  <a:schemeClr val="tx1"/>
                </a:solidFill>
                <a:latin typeface="Traditional Arabic" pitchFamily="18" charset="-78"/>
                <a:cs typeface="Traditional Arabic" pitchFamily="18" charset="-78"/>
              </a:rPr>
              <a:t> أَلَّا تَجُوعَ فِيهَا وَلَا تَعْرَىٰ </a:t>
            </a:r>
            <a:r>
              <a:rPr lang="ar-SA" sz="2400" b="1" dirty="0" smtClean="0">
                <a:solidFill>
                  <a:schemeClr val="tx1"/>
                </a:solidFill>
                <a:latin typeface="Traditional Arabic" pitchFamily="18" charset="-78"/>
                <a:cs typeface="Traditional Arabic" pitchFamily="18" charset="-78"/>
              </a:rPr>
              <a:t>۝ وإنك/ وأنك </a:t>
            </a:r>
            <a:r>
              <a:rPr lang="ar-SA" sz="2400" b="1" dirty="0" smtClean="0">
                <a:solidFill>
                  <a:schemeClr val="tx1"/>
                </a:solidFill>
                <a:latin typeface="Traditional Arabic" pitchFamily="18" charset="-78"/>
                <a:cs typeface="Traditional Arabic" pitchFamily="18" charset="-78"/>
                <a:hlinkClick r:id="rId2"/>
              </a:rPr>
              <a:t>لَا </a:t>
            </a:r>
            <a:r>
              <a:rPr lang="ar-SA" sz="2400" b="1" dirty="0">
                <a:solidFill>
                  <a:schemeClr val="tx1"/>
                </a:solidFill>
                <a:latin typeface="Traditional Arabic" pitchFamily="18" charset="-78"/>
                <a:cs typeface="Traditional Arabic" pitchFamily="18" charset="-78"/>
                <a:hlinkClick r:id="rId2"/>
              </a:rPr>
              <a:t>تَظْمَأُ فِيهَا وَلَا تَضْحَىٰ</a:t>
            </a:r>
            <a:r>
              <a:rPr lang="ar-SA" sz="2400" b="1" dirty="0">
                <a:solidFill>
                  <a:schemeClr val="tx1"/>
                </a:solidFill>
                <a:latin typeface="Traditional Arabic" pitchFamily="18" charset="-78"/>
                <a:cs typeface="Traditional Arabic" pitchFamily="18" charset="-78"/>
              </a:rPr>
              <a:t> </a:t>
            </a:r>
          </a:p>
        </p:txBody>
      </p:sp>
      <p:sp>
        <p:nvSpPr>
          <p:cNvPr id="16" name="مستطيل مستدير الزوايا 15"/>
          <p:cNvSpPr/>
          <p:nvPr/>
        </p:nvSpPr>
        <p:spPr>
          <a:xfrm>
            <a:off x="71406" y="857232"/>
            <a:ext cx="4143404" cy="107157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الكسر على الاستئناف، والفتح على تقدير اللام الجارة</a:t>
            </a:r>
            <a:endParaRPr lang="ar-SA" sz="2400" b="1" dirty="0">
              <a:latin typeface="Traditional Arabic" pitchFamily="18" charset="-78"/>
              <a:cs typeface="Traditional Arabic" pitchFamily="18" charset="-78"/>
            </a:endParaRPr>
          </a:p>
        </p:txBody>
      </p:sp>
      <p:sp>
        <p:nvSpPr>
          <p:cNvPr id="17" name="مستطيل مستدير الزوايا 16"/>
          <p:cNvSpPr/>
          <p:nvPr/>
        </p:nvSpPr>
        <p:spPr>
          <a:xfrm>
            <a:off x="71406" y="2071678"/>
            <a:ext cx="4143404" cy="107157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الكسر على قصد جواب القسم، والفتح على تقدير الباء الجارة</a:t>
            </a:r>
            <a:endParaRPr lang="ar-SA" sz="2400" b="1" dirty="0">
              <a:latin typeface="Traditional Arabic" pitchFamily="18" charset="-78"/>
              <a:cs typeface="Traditional Arabic" pitchFamily="18" charset="-78"/>
            </a:endParaRPr>
          </a:p>
        </p:txBody>
      </p:sp>
      <p:sp>
        <p:nvSpPr>
          <p:cNvPr id="18" name="مستطيل مستدير الزوايا 17"/>
          <p:cNvSpPr/>
          <p:nvPr/>
        </p:nvSpPr>
        <p:spPr>
          <a:xfrm>
            <a:off x="71406" y="3286124"/>
            <a:ext cx="4143404" cy="107157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الكسر على الحكاية بالقول، والفتح على تأويل أن مع ما بعدا بمصدر في محل رفع خبر</a:t>
            </a:r>
            <a:endParaRPr lang="ar-SA" sz="2400" b="1" dirty="0">
              <a:latin typeface="Traditional Arabic" pitchFamily="18" charset="-78"/>
              <a:cs typeface="Traditional Arabic" pitchFamily="18" charset="-78"/>
            </a:endParaRPr>
          </a:p>
        </p:txBody>
      </p:sp>
      <p:sp>
        <p:nvSpPr>
          <p:cNvPr id="19" name="مستطيل مستدير الزوايا 18"/>
          <p:cNvSpPr/>
          <p:nvPr/>
        </p:nvSpPr>
        <p:spPr>
          <a:xfrm>
            <a:off x="334196" y="5643578"/>
            <a:ext cx="6881010" cy="1071570"/>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latin typeface="Traditional Arabic" pitchFamily="18" charset="-78"/>
                <a:cs typeface="Traditional Arabic" pitchFamily="18" charset="-78"/>
              </a:rPr>
              <a:t>الكسر على الاستئناف، أو على العطف على إن الأولى، والفتح على العطف على أن لا تجوع ”أن تقع بعد واو مسبوقة بمفرد صالح للعطف عليه“.</a:t>
            </a:r>
            <a:endParaRPr lang="ar-SA" sz="2400" b="1" dirty="0">
              <a:latin typeface="Traditional Arabic" pitchFamily="18" charset="-78"/>
              <a:cs typeface="Traditional Arabic" pitchFamily="18" charset="-78"/>
            </a:endParaRPr>
          </a:p>
        </p:txBody>
      </p:sp>
      <p:cxnSp>
        <p:nvCxnSpPr>
          <p:cNvPr id="23" name="رابط مستقيم 22"/>
          <p:cNvCxnSpPr/>
          <p:nvPr/>
        </p:nvCxnSpPr>
        <p:spPr>
          <a:xfrm rot="10800000">
            <a:off x="4143372" y="1428736"/>
            <a:ext cx="785818"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25" name="رابط مستقيم 24"/>
          <p:cNvCxnSpPr/>
          <p:nvPr/>
        </p:nvCxnSpPr>
        <p:spPr>
          <a:xfrm rot="10800000">
            <a:off x="4143372" y="2643182"/>
            <a:ext cx="785818"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26" name="رابط مستقيم 25"/>
          <p:cNvCxnSpPr/>
          <p:nvPr/>
        </p:nvCxnSpPr>
        <p:spPr>
          <a:xfrm rot="10800000">
            <a:off x="4071934" y="3929066"/>
            <a:ext cx="785818" cy="1588"/>
          </a:xfrm>
          <a:prstGeom prst="line">
            <a:avLst/>
          </a:prstGeom>
        </p:spPr>
        <p:style>
          <a:lnRef idx="3">
            <a:schemeClr val="accent6"/>
          </a:lnRef>
          <a:fillRef idx="0">
            <a:schemeClr val="accent6"/>
          </a:fillRef>
          <a:effectRef idx="2">
            <a:schemeClr val="accent6"/>
          </a:effectRef>
          <a:fontRef idx="minor">
            <a:schemeClr val="tx1"/>
          </a:fontRef>
        </p:style>
      </p:cxnSp>
      <p:sp>
        <p:nvSpPr>
          <p:cNvPr id="28" name="قوس 27"/>
          <p:cNvSpPr/>
          <p:nvPr/>
        </p:nvSpPr>
        <p:spPr>
          <a:xfrm rot="16947326">
            <a:off x="1744518" y="5337797"/>
            <a:ext cx="1650083" cy="698374"/>
          </a:xfrm>
          <a:prstGeom prst="arc">
            <a:avLst/>
          </a:prstGeom>
        </p:spPr>
        <p:style>
          <a:lnRef idx="3">
            <a:schemeClr val="accent6"/>
          </a:lnRef>
          <a:fillRef idx="0">
            <a:schemeClr val="accent6"/>
          </a:fillRef>
          <a:effectRef idx="2">
            <a:schemeClr val="accent6"/>
          </a:effectRef>
          <a:fontRef idx="minor">
            <a:schemeClr val="tx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dissolve">
                                      <p:cBhvr>
                                        <p:cTn id="17" dur="500"/>
                                        <p:tgtEl>
                                          <p:spTgt spid="25"/>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dissolve">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dissolve">
                                      <p:cBhvr>
                                        <p:cTn id="35" dur="500"/>
                                        <p:tgtEl>
                                          <p:spTgt spid="28"/>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dissolve">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الأفعال التي تنصب مفعولين</a:t>
            </a:r>
            <a:endParaRPr lang="ar-SA" dirty="0"/>
          </a:p>
        </p:txBody>
      </p:sp>
      <p:sp>
        <p:nvSpPr>
          <p:cNvPr id="3" name="عنوان فرعي 2"/>
          <p:cNvSpPr>
            <a:spLocks noGrp="1"/>
          </p:cNvSpPr>
          <p:nvPr>
            <p:ph type="subTitle" idx="1"/>
          </p:nvPr>
        </p:nvSpPr>
        <p:spPr/>
        <p:txBody>
          <a:bodyPr/>
          <a:lstStyle/>
          <a:p>
            <a:r>
              <a:rPr lang="ar-SA" dirty="0" smtClean="0"/>
              <a:t>ظن وأخواتها</a:t>
            </a:r>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2564</Words>
  <PresentationFormat>عرض على الشاشة (3:4)‏</PresentationFormat>
  <Paragraphs>532</Paragraphs>
  <Slides>66</Slides>
  <Notes>2</Notes>
  <HiddenSlides>0</HiddenSlides>
  <MMClips>0</MMClips>
  <ScaleCrop>false</ScaleCrop>
  <HeadingPairs>
    <vt:vector size="4" baseType="variant">
      <vt:variant>
        <vt:lpstr>سمة</vt:lpstr>
      </vt:variant>
      <vt:variant>
        <vt:i4>1</vt:i4>
      </vt:variant>
      <vt:variant>
        <vt:lpstr>عناوين الشرائح</vt:lpstr>
      </vt:variant>
      <vt:variant>
        <vt:i4>66</vt:i4>
      </vt:variant>
    </vt:vector>
  </HeadingPairs>
  <TitlesOfParts>
    <vt:vector size="67" baseType="lpstr">
      <vt:lpstr>سمة Office</vt:lpstr>
      <vt:lpstr>إن وأخواتها  (الأحرف الناسخة )</vt:lpstr>
      <vt:lpstr>الشريحة 2</vt:lpstr>
      <vt:lpstr>تعريفها</vt:lpstr>
      <vt:lpstr>الشريحة 4</vt:lpstr>
      <vt:lpstr>إلحاق ما الزائدة بإن وأخواتها</vt:lpstr>
      <vt:lpstr>يجب فتح همزة إن: إذا أولت مع ما بعدها بمصدر، وقع المصدر ...</vt:lpstr>
      <vt:lpstr>يجب كسر همزة إن: </vt:lpstr>
      <vt:lpstr>جواز كسر همزة إن، وفتحها:</vt:lpstr>
      <vt:lpstr>الأفعال التي تنصب مفعولين</vt:lpstr>
      <vt:lpstr>محمّدٌ مجتهدٌ</vt:lpstr>
      <vt:lpstr>الشريحة 11</vt:lpstr>
      <vt:lpstr>الشريحة 12</vt:lpstr>
      <vt:lpstr>الشريحة 13</vt:lpstr>
      <vt:lpstr>الشريحة 14</vt:lpstr>
      <vt:lpstr>الشريحة 15</vt:lpstr>
      <vt:lpstr>الفاعل</vt:lpstr>
      <vt:lpstr>الشريحة 17</vt:lpstr>
      <vt:lpstr>الشريحة 18</vt:lpstr>
      <vt:lpstr>الفاعل: </vt:lpstr>
      <vt:lpstr>الشريحة 20</vt:lpstr>
      <vt:lpstr>الشريحة 21</vt:lpstr>
      <vt:lpstr>تأنيث الفعل:</vt:lpstr>
      <vt:lpstr>يذكر الفعل إذا:</vt:lpstr>
      <vt:lpstr>يجوز تأنيث الفعل وتذكيره</vt:lpstr>
      <vt:lpstr>حكم توسط المفعول بين الفعل والفاعل: </vt:lpstr>
      <vt:lpstr>الشريحة 26</vt:lpstr>
      <vt:lpstr>الشريحة 27</vt:lpstr>
      <vt:lpstr>الشريحة 28</vt:lpstr>
      <vt:lpstr>الشريحة 29</vt:lpstr>
      <vt:lpstr>التغيرات التي تحدث على الجملة عند بنائها للمجهول: </vt:lpstr>
      <vt:lpstr>الشريحة 31</vt:lpstr>
      <vt:lpstr>الشريحة 32</vt:lpstr>
      <vt:lpstr>المفعول به</vt:lpstr>
      <vt:lpstr>الشريحة 34</vt:lpstr>
      <vt:lpstr>الشريحة 35</vt:lpstr>
      <vt:lpstr>الشريحة 36</vt:lpstr>
      <vt:lpstr>المفعول المطلق</vt:lpstr>
      <vt:lpstr>الشريحة 38</vt:lpstr>
      <vt:lpstr>المفعول المطلق</vt:lpstr>
      <vt:lpstr>أحوال المفعول المُطلق</vt:lpstr>
      <vt:lpstr>يحذف عامل المفعول المطلق إذا دلَّ عليه دليل:</vt:lpstr>
      <vt:lpstr>المفعول له (لأجله)</vt:lpstr>
      <vt:lpstr>الشريحة 43</vt:lpstr>
      <vt:lpstr>الشريحة 44</vt:lpstr>
      <vt:lpstr>المفعول فيه (الظرف)</vt:lpstr>
      <vt:lpstr> المفعول فيه (الظرف)</vt:lpstr>
      <vt:lpstr>ظرف الزّمان</vt:lpstr>
      <vt:lpstr>ظرف المكان</vt:lpstr>
      <vt:lpstr>ظرف المكان</vt:lpstr>
      <vt:lpstr>الشريحة 50</vt:lpstr>
      <vt:lpstr>الشريحة 51</vt:lpstr>
      <vt:lpstr>ظرف المكان المختص</vt:lpstr>
      <vt:lpstr>ظرف المكان</vt:lpstr>
      <vt:lpstr>الشريحة 54</vt:lpstr>
      <vt:lpstr>الشريحة 55</vt:lpstr>
      <vt:lpstr>الشريحة 56</vt:lpstr>
      <vt:lpstr>الشريحة 57</vt:lpstr>
      <vt:lpstr>نوعا الحال</vt:lpstr>
      <vt:lpstr>الشريحة 59</vt:lpstr>
      <vt:lpstr>الشريحة 60</vt:lpstr>
      <vt:lpstr>الشريحة 61</vt:lpstr>
      <vt:lpstr>الشريحة 62</vt:lpstr>
      <vt:lpstr>الشريحة 63</vt:lpstr>
      <vt:lpstr>الشريحة 64</vt:lpstr>
      <vt:lpstr>الشريحة 65</vt:lpstr>
      <vt:lpstr>الشريحة 66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إن وأخواتها  (الأحرف الناسخة )</dc:title>
  <dc:creator>Nada Al.dayel</dc:creator>
  <cp:lastModifiedBy>Lenovo</cp:lastModifiedBy>
  <cp:revision>3</cp:revision>
  <dcterms:created xsi:type="dcterms:W3CDTF">2017-11-22T11:22:38Z</dcterms:created>
  <dcterms:modified xsi:type="dcterms:W3CDTF">2017-11-22T11:48:23Z</dcterms:modified>
</cp:coreProperties>
</file>