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1"/>
  </p:notesMasterIdLst>
  <p:sldIdLst>
    <p:sldId id="257" r:id="rId2"/>
    <p:sldId id="260" r:id="rId3"/>
    <p:sldId id="294" r:id="rId4"/>
    <p:sldId id="262" r:id="rId5"/>
    <p:sldId id="295" r:id="rId6"/>
    <p:sldId id="289" r:id="rId7"/>
    <p:sldId id="298" r:id="rId8"/>
    <p:sldId id="299" r:id="rId9"/>
    <p:sldId id="300" r:id="rId10"/>
    <p:sldId id="290" r:id="rId11"/>
    <p:sldId id="302" r:id="rId12"/>
    <p:sldId id="301" r:id="rId13"/>
    <p:sldId id="296" r:id="rId14"/>
    <p:sldId id="303" r:id="rId15"/>
    <p:sldId id="267" r:id="rId16"/>
    <p:sldId id="269" r:id="rId17"/>
    <p:sldId id="270" r:id="rId18"/>
    <p:sldId id="293" r:id="rId19"/>
    <p:sldId id="291" r:id="rId20"/>
    <p:sldId id="273" r:id="rId21"/>
    <p:sldId id="276" r:id="rId22"/>
    <p:sldId id="278" r:id="rId23"/>
    <p:sldId id="279" r:id="rId24"/>
    <p:sldId id="280" r:id="rId25"/>
    <p:sldId id="263" r:id="rId26"/>
    <p:sldId id="261" r:id="rId27"/>
    <p:sldId id="285" r:id="rId28"/>
    <p:sldId id="288" r:id="rId29"/>
    <p:sldId id="297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38" autoAdjust="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496"/>
    </p:cViewPr>
  </p:outlin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FF96B0-F803-4764-AD05-A25ADBC5B7C8}" type="datetimeFigureOut">
              <a:rPr lang="en-US" smtClean="0"/>
              <a:pPr/>
              <a:t>10/20/2016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271D99-EA89-437C-B54F-6B84CEC3004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63874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271D99-EA89-437C-B54F-6B84CEC30041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053779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AF74E-EA59-4CD8-BE4E-9BBCBF3DD0D8}" type="datetimeFigureOut">
              <a:rPr lang="en-US" smtClean="0"/>
              <a:pPr/>
              <a:t>10/20/2016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9F680-3166-453B-B075-62B99A8E4F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AF74E-EA59-4CD8-BE4E-9BBCBF3DD0D8}" type="datetimeFigureOut">
              <a:rPr lang="en-US" smtClean="0"/>
              <a:pPr/>
              <a:t>10/20/2016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9F680-3166-453B-B075-62B99A8E4F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AF74E-EA59-4CD8-BE4E-9BBCBF3DD0D8}" type="datetimeFigureOut">
              <a:rPr lang="en-US" smtClean="0"/>
              <a:pPr/>
              <a:t>10/20/2016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9F680-3166-453B-B075-62B99A8E4F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AF74E-EA59-4CD8-BE4E-9BBCBF3DD0D8}" type="datetimeFigureOut">
              <a:rPr lang="en-US" smtClean="0"/>
              <a:pPr/>
              <a:t>10/20/2016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9F680-3166-453B-B075-62B99A8E4F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AF74E-EA59-4CD8-BE4E-9BBCBF3DD0D8}" type="datetimeFigureOut">
              <a:rPr lang="en-US" smtClean="0"/>
              <a:pPr/>
              <a:t>10/20/2016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9F680-3166-453B-B075-62B99A8E4F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AF74E-EA59-4CD8-BE4E-9BBCBF3DD0D8}" type="datetimeFigureOut">
              <a:rPr lang="en-US" smtClean="0"/>
              <a:pPr/>
              <a:t>10/20/2016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9F680-3166-453B-B075-62B99A8E4F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AF74E-EA59-4CD8-BE4E-9BBCBF3DD0D8}" type="datetimeFigureOut">
              <a:rPr lang="en-US" smtClean="0"/>
              <a:pPr/>
              <a:t>10/20/2016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9F680-3166-453B-B075-62B99A8E4F57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AF74E-EA59-4CD8-BE4E-9BBCBF3DD0D8}" type="datetimeFigureOut">
              <a:rPr lang="en-US" smtClean="0"/>
              <a:pPr/>
              <a:t>10/20/2016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9F680-3166-453B-B075-62B99A8E4F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AF74E-EA59-4CD8-BE4E-9BBCBF3DD0D8}" type="datetimeFigureOut">
              <a:rPr lang="en-US" smtClean="0"/>
              <a:pPr/>
              <a:t>10/20/2016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9F680-3166-453B-B075-62B99A8E4F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AF74E-EA59-4CD8-BE4E-9BBCBF3DD0D8}" type="datetimeFigureOut">
              <a:rPr lang="en-US" smtClean="0"/>
              <a:pPr/>
              <a:t>10/20/2016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9F680-3166-453B-B075-62B99A8E4F57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AF74E-EA59-4CD8-BE4E-9BBCBF3DD0D8}" type="datetimeFigureOut">
              <a:rPr lang="en-US" smtClean="0"/>
              <a:pPr/>
              <a:t>10/20/2016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9F680-3166-453B-B075-62B99A8E4F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E84AF74E-EA59-4CD8-BE4E-9BBCBF3DD0D8}" type="datetimeFigureOut">
              <a:rPr lang="en-US" smtClean="0"/>
              <a:pPr/>
              <a:t>10/20/2016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CF19F680-3166-453B-B075-62B99A8E4F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Lactoferrin" TargetMode="External"/><Relationship Id="rId3" Type="http://schemas.openxmlformats.org/officeDocument/2006/relationships/hyperlink" Target="http://en.wikipedia.org/wiki/PH" TargetMode="External"/><Relationship Id="rId7" Type="http://schemas.openxmlformats.org/officeDocument/2006/relationships/hyperlink" Target="http://en.wikipedia.org/wiki/Lactoperoxidase" TargetMode="External"/><Relationship Id="rId2" Type="http://schemas.openxmlformats.org/officeDocument/2006/relationships/hyperlink" Target="http://en.wikipedia.org/wiki/Amylas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Lysozyme" TargetMode="External"/><Relationship Id="rId11" Type="http://schemas.openxmlformats.org/officeDocument/2006/relationships/hyperlink" Target="http://en.wikipedia.org/wiki/Enamel" TargetMode="External"/><Relationship Id="rId5" Type="http://schemas.openxmlformats.org/officeDocument/2006/relationships/hyperlink" Target="http://en.wikipedia.org/wiki/Antimicrobial" TargetMode="External"/><Relationship Id="rId10" Type="http://schemas.openxmlformats.org/officeDocument/2006/relationships/hyperlink" Target="http://en.wikipedia.org/wiki/Proline" TargetMode="External"/><Relationship Id="rId4" Type="http://schemas.openxmlformats.org/officeDocument/2006/relationships/hyperlink" Target="http://en.wikipedia.org/wiki/Lingual_lipase" TargetMode="External"/><Relationship Id="rId9" Type="http://schemas.openxmlformats.org/officeDocument/2006/relationships/hyperlink" Target="http://en.wikipedia.org/wiki/Immunoglobulin_A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BST5-J4xCNE" TargetMode="External"/><Relationship Id="rId2" Type="http://schemas.openxmlformats.org/officeDocument/2006/relationships/hyperlink" Target="https://www.youtube.com/watch?v=AEBoOZQ_r30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3j6fJxgb1fM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-457200"/>
            <a:ext cx="8686800" cy="6705600"/>
          </a:xfrm>
        </p:spPr>
        <p:txBody>
          <a:bodyPr/>
          <a:lstStyle/>
          <a:p>
            <a:pPr marL="82296" indent="0" algn="ctr"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Saliva</a:t>
            </a:r>
          </a:p>
          <a:p>
            <a:pPr marL="0" indent="0">
              <a:buNone/>
            </a:pPr>
            <a:endParaRPr lang="en-US" sz="2800" dirty="0" smtClean="0"/>
          </a:p>
          <a:p>
            <a:pPr marL="539496" indent="-457200"/>
            <a:r>
              <a:rPr lang="en-US" sz="2800" dirty="0" smtClean="0"/>
              <a:t>       </a:t>
            </a: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It is a watery secretion in the mouth produced </a:t>
            </a:r>
            <a:endParaRPr lang="en-GB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      by </a:t>
            </a: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the salivary glands that aids in the digestion </a:t>
            </a:r>
            <a:endParaRPr lang="en-GB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       of </a:t>
            </a: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food.</a:t>
            </a:r>
          </a:p>
          <a:p>
            <a:pPr marL="82296" indent="0">
              <a:buNone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 marL="539496" indent="-457200"/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       It </a:t>
            </a: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serves as an aid to swallowing and digestion </a:t>
            </a:r>
            <a:endParaRPr lang="en-GB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        by </a:t>
            </a: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moistening and softening 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food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46655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5334000"/>
          </a:xfrm>
        </p:spPr>
        <p:txBody>
          <a:bodyPr>
            <a:normAutofit/>
          </a:bodyPr>
          <a:lstStyle/>
          <a:p>
            <a:pPr lvl="0">
              <a:buClr>
                <a:srgbClr val="AD0101"/>
              </a:buClr>
            </a:pPr>
            <a:r>
              <a:rPr lang="en-U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The formation of saliva takes place in two stages: </a:t>
            </a:r>
          </a:p>
          <a:p>
            <a:pPr lvl="0">
              <a:buClr>
                <a:srgbClr val="AD0101"/>
              </a:buClr>
            </a:pPr>
            <a:r>
              <a:rPr lang="en-US" sz="2800" b="1" i="1" dirty="0">
                <a:solidFill>
                  <a:srgbClr val="303030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800" b="1" i="1" dirty="0" smtClean="0">
                <a:solidFill>
                  <a:srgbClr val="303030"/>
                </a:solidFill>
                <a:latin typeface="Times New Roman" pitchFamily="18" charset="0"/>
                <a:cs typeface="Times New Roman" pitchFamily="18" charset="0"/>
              </a:rPr>
              <a:t>irst </a:t>
            </a:r>
            <a:r>
              <a:rPr lang="en-US" sz="2800" b="1" i="1" dirty="0">
                <a:solidFill>
                  <a:srgbClr val="303030"/>
                </a:solidFill>
                <a:latin typeface="Times New Roman" pitchFamily="18" charset="0"/>
                <a:cs typeface="Times New Roman" pitchFamily="18" charset="0"/>
              </a:rPr>
              <a:t>stage</a:t>
            </a:r>
            <a:r>
              <a:rPr lang="en-US" sz="2800" dirty="0">
                <a:solidFill>
                  <a:srgbClr val="303030"/>
                </a:solidFill>
                <a:latin typeface="Times New Roman" pitchFamily="18" charset="0"/>
                <a:cs typeface="Times New Roman" pitchFamily="18" charset="0"/>
              </a:rPr>
              <a:t>, the secretory </a:t>
            </a:r>
            <a:r>
              <a:rPr lang="en-US" sz="2800" dirty="0" err="1">
                <a:solidFill>
                  <a:srgbClr val="303030"/>
                </a:solidFill>
                <a:latin typeface="Times New Roman" pitchFamily="18" charset="0"/>
                <a:cs typeface="Times New Roman" pitchFamily="18" charset="0"/>
              </a:rPr>
              <a:t>acini</a:t>
            </a:r>
            <a:r>
              <a:rPr lang="en-US" sz="2800" dirty="0">
                <a:solidFill>
                  <a:srgbClr val="30303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rgbClr val="303030"/>
                </a:solidFill>
                <a:latin typeface="Times New Roman" pitchFamily="18" charset="0"/>
                <a:cs typeface="Times New Roman" pitchFamily="18" charset="0"/>
              </a:rPr>
              <a:t>produces an </a:t>
            </a:r>
            <a:r>
              <a:rPr lang="en-US" sz="2800" u="sng" dirty="0">
                <a:solidFill>
                  <a:srgbClr val="30303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isotonic primary saliva </a:t>
            </a:r>
            <a:r>
              <a:rPr lang="en-US" sz="2800" dirty="0">
                <a:solidFill>
                  <a:srgbClr val="303030"/>
                </a:solidFill>
                <a:latin typeface="Times New Roman" pitchFamily="18" charset="0"/>
                <a:cs typeface="Times New Roman" pitchFamily="18" charset="0"/>
              </a:rPr>
              <a:t>with ionic </a:t>
            </a:r>
            <a:r>
              <a:rPr lang="en-US" sz="2800" dirty="0" smtClean="0">
                <a:solidFill>
                  <a:srgbClr val="303030"/>
                </a:solidFill>
                <a:latin typeface="Times New Roman" pitchFamily="18" charset="0"/>
                <a:cs typeface="Times New Roman" pitchFamily="18" charset="0"/>
              </a:rPr>
              <a:t>composition is </a:t>
            </a:r>
            <a:r>
              <a:rPr lang="en-US" sz="2800" dirty="0">
                <a:solidFill>
                  <a:srgbClr val="303030"/>
                </a:solidFill>
                <a:latin typeface="Times New Roman" pitchFamily="18" charset="0"/>
                <a:cs typeface="Times New Roman" pitchFamily="18" charset="0"/>
              </a:rPr>
              <a:t>similar to that of plasma</a:t>
            </a:r>
            <a:r>
              <a:rPr lang="en-US" sz="2800" dirty="0" smtClean="0">
                <a:solidFill>
                  <a:srgbClr val="30303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lvl="0" indent="0">
              <a:buClr>
                <a:srgbClr val="AD0101"/>
              </a:buClr>
              <a:buNone/>
            </a:pPr>
            <a:endParaRPr lang="en-US" sz="2800" dirty="0">
              <a:solidFill>
                <a:srgbClr val="30303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Clr>
                <a:srgbClr val="AD0101"/>
              </a:buClr>
            </a:pPr>
            <a:r>
              <a:rPr lang="en-US" sz="2800" b="1" i="1" dirty="0">
                <a:solidFill>
                  <a:srgbClr val="30303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800" b="1" i="1" dirty="0" smtClean="0">
                <a:solidFill>
                  <a:srgbClr val="303030"/>
                </a:solidFill>
                <a:latin typeface="Times New Roman" pitchFamily="18" charset="0"/>
                <a:cs typeface="Times New Roman" pitchFamily="18" charset="0"/>
              </a:rPr>
              <a:t>econd </a:t>
            </a:r>
            <a:r>
              <a:rPr lang="en-US" sz="2800" b="1" i="1" dirty="0">
                <a:solidFill>
                  <a:srgbClr val="303030"/>
                </a:solidFill>
                <a:latin typeface="Times New Roman" pitchFamily="18" charset="0"/>
                <a:cs typeface="Times New Roman" pitchFamily="18" charset="0"/>
              </a:rPr>
              <a:t>stage</a:t>
            </a:r>
            <a:r>
              <a:rPr lang="en-US" sz="2800" dirty="0">
                <a:solidFill>
                  <a:srgbClr val="303030"/>
                </a:solidFill>
                <a:latin typeface="Times New Roman" pitchFamily="18" charset="0"/>
                <a:cs typeface="Times New Roman" pitchFamily="18" charset="0"/>
              </a:rPr>
              <a:t>, the primary saliva is modified as it passes through the duct system by selective reabsorption of Na+ and </a:t>
            </a:r>
            <a:r>
              <a:rPr lang="en-US" sz="2800" dirty="0" err="1">
                <a:solidFill>
                  <a:srgbClr val="303030"/>
                </a:solidFill>
                <a:latin typeface="Times New Roman" pitchFamily="18" charset="0"/>
                <a:cs typeface="Times New Roman" pitchFamily="18" charset="0"/>
              </a:rPr>
              <a:t>Cl</a:t>
            </a:r>
            <a:r>
              <a:rPr lang="en-US" sz="2800" dirty="0">
                <a:solidFill>
                  <a:srgbClr val="303030"/>
                </a:solidFill>
                <a:latin typeface="Times New Roman" pitchFamily="18" charset="0"/>
                <a:cs typeface="Times New Roman" pitchFamily="18" charset="0"/>
              </a:rPr>
              <a:t>- (but not water) and some secretion of K+ and HCO3</a:t>
            </a:r>
            <a:r>
              <a:rPr lang="en-US" sz="2800" baseline="30000" dirty="0">
                <a:solidFill>
                  <a:srgbClr val="303030"/>
                </a:solidFill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en-US" sz="2800" dirty="0">
                <a:solidFill>
                  <a:srgbClr val="303030"/>
                </a:solidFill>
                <a:latin typeface="Times New Roman" pitchFamily="18" charset="0"/>
                <a:cs typeface="Times New Roman" pitchFamily="18" charset="0"/>
              </a:rPr>
              <a:t> .</a:t>
            </a:r>
            <a:endParaRPr lang="en-US" sz="2800" baseline="30000" dirty="0">
              <a:solidFill>
                <a:srgbClr val="30303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088046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Acini</a:t>
            </a:r>
            <a:r>
              <a:rPr lang="en-US" dirty="0" smtClean="0"/>
              <a:t> cells</a:t>
            </a:r>
            <a:endParaRPr lang="ar-SA" dirty="0"/>
          </a:p>
        </p:txBody>
      </p:sp>
      <p:pic>
        <p:nvPicPr>
          <p:cNvPr id="4" name="Content Placeholder 3" descr="acin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5000" y="1219200"/>
            <a:ext cx="4657725" cy="3483978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0"/>
            <a:ext cx="7790688" cy="66294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final saliva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is secreted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into the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mouth. Thus, it becomes</a:t>
            </a: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hypotonic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with salt concentration </a:t>
            </a:r>
            <a:r>
              <a:rPr lang="en-US" sz="2800" u="sng" dirty="0">
                <a:latin typeface="Times New Roman" pitchFamily="18" charset="0"/>
                <a:cs typeface="Times New Roman" pitchFamily="18" charset="0"/>
              </a:rPr>
              <a:t>below that of primary saliva</a:t>
            </a:r>
            <a:r>
              <a:rPr lang="en-US" sz="2800" u="sng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Small ducts within salivary glands lead into larger ducts, eventually forming a single large duct that empties into the oral cavity.</a:t>
            </a: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45569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 descr="Biochemistry14-g0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80782" y="609600"/>
            <a:ext cx="7801218" cy="5793863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6" name="Content Placeholder 5" descr="asd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914400"/>
            <a:ext cx="8266290" cy="5164836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idx="1"/>
          </p:nvPr>
        </p:nvSpPr>
        <p:spPr>
          <a:xfrm>
            <a:off x="0" y="1103531"/>
            <a:ext cx="9144000" cy="5602069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Volume : 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there is production between  0.75 – 1.5 </a:t>
            </a:r>
            <a:r>
              <a:rPr lang="en-GB" sz="2800" dirty="0" err="1" smtClean="0">
                <a:latin typeface="Times New Roman" pitchFamily="18" charset="0"/>
                <a:cs typeface="Times New Roman" pitchFamily="18" charset="0"/>
              </a:rPr>
              <a:t>liter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of   </a:t>
            </a:r>
          </a:p>
          <a:p>
            <a:pPr eaLnBrk="1" hangingPunct="1">
              <a:buFontTx/>
              <a:buNone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             saliva per day.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539496" indent="-45720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Appearance:  a clear colorless fluid.</a:t>
            </a:r>
          </a:p>
          <a:p>
            <a:pPr marL="539496" indent="-45720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pH = 6 – 7.4 </a:t>
            </a:r>
          </a:p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Specific gravity  1.002 -1.012 .</a:t>
            </a:r>
          </a:p>
          <a:p>
            <a:pPr eaLnBrk="1" hangingPunct="1">
              <a:buFontTx/>
              <a:buChar char="-"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In healthy, non-medicated persons, the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unstimulated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 eaLnBrk="1" hangingPunct="1">
              <a:buFontTx/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  whole saliva flow rates 0.3 – 0.5 ml/min. </a:t>
            </a:r>
          </a:p>
          <a:p>
            <a:pPr eaLnBrk="1" hangingPunct="1">
              <a:buFontTx/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    and the stimulated whole saliva flow rates </a:t>
            </a:r>
          </a:p>
          <a:p>
            <a:pPr eaLnBrk="1" hangingPunct="1">
              <a:buFontTx/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    1.0 – 1.5 ml/min.</a:t>
            </a:r>
          </a:p>
          <a:p>
            <a:pPr eaLnBrk="1" hangingPunct="1">
              <a:buFontTx/>
              <a:buNone/>
            </a:pPr>
            <a:endParaRPr lang="en-GB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124200" y="381000"/>
            <a:ext cx="541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properties</a:t>
            </a:r>
            <a:endParaRPr lang="en-US" sz="3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93513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idx="1"/>
          </p:nvPr>
        </p:nvSpPr>
        <p:spPr>
          <a:xfrm>
            <a:off x="0" y="304800"/>
            <a:ext cx="9144000" cy="6324600"/>
          </a:xfrm>
        </p:spPr>
        <p:txBody>
          <a:bodyPr>
            <a:normAutofit/>
          </a:bodyPr>
          <a:lstStyle/>
          <a:p>
            <a:pPr algn="ctr" eaLnBrk="1" hangingPunct="1">
              <a:buFontTx/>
              <a:buNone/>
            </a:pP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Stimulation of saliva secretion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Secretion of saliva is under </a:t>
            </a:r>
            <a:r>
              <a:rPr lang="en-US" sz="2800" u="sng" dirty="0" smtClean="0">
                <a:latin typeface="Times New Roman" pitchFamily="18" charset="0"/>
                <a:cs typeface="Times New Roman" pitchFamily="18" charset="0"/>
              </a:rPr>
              <a:t>control of the nervous         </a:t>
            </a:r>
          </a:p>
          <a:p>
            <a:pPr eaLnBrk="1" hangingPunct="1">
              <a:buFontTx/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en-US" sz="2800" u="sng" dirty="0" smtClean="0"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u="sng" dirty="0" smtClean="0">
              <a:latin typeface="Times New Roman" pitchFamily="18" charset="0"/>
              <a:cs typeface="Times New Roman" pitchFamily="18" charset="0"/>
            </a:endParaRPr>
          </a:p>
          <a:p>
            <a:pPr marL="539496" indent="-457200" eaLnBrk="1" hangingPunct="1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Potent </a:t>
            </a:r>
            <a:r>
              <a:rPr lang="en-US" sz="2800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stimuli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for increased salivation include the  </a:t>
            </a:r>
          </a:p>
          <a:p>
            <a:pPr marL="82296" indent="0" eaLnBrk="1" hangingPunct="1"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   presence of food or irritating substances in the mouth.</a:t>
            </a:r>
          </a:p>
          <a:p>
            <a:pPr eaLnBrk="1" hangingPunct="1">
              <a:buFontTx/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    (taste, mastication)</a:t>
            </a:r>
          </a:p>
          <a:p>
            <a:pPr marL="539496" indent="-45720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composition of saliva is affected by the</a:t>
            </a:r>
            <a:r>
              <a:rPr lang="en-US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salivation </a:t>
            </a:r>
          </a:p>
          <a:p>
            <a:pPr marL="82296" indent="0" eaLnBrk="1" hangingPunct="1">
              <a:buNone/>
            </a:pPr>
            <a:r>
              <a:rPr lang="en-US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rate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during maximal salivation , the rate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formation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of</a:t>
            </a:r>
          </a:p>
          <a:p>
            <a:pPr marL="82296" indent="0" eaLnBrk="1" hangingPunct="1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the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primary secretion increases,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which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makes it flow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82296" indent="0" eaLnBrk="1" hangingPunct="1"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through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the ducts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rapidly.</a:t>
            </a:r>
            <a:endParaRPr lang="en-GB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33154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81000"/>
            <a:ext cx="7848600" cy="46482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GB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Salivary </a:t>
            </a:r>
            <a:r>
              <a:rPr lang="en-GB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Composition</a:t>
            </a:r>
          </a:p>
          <a:p>
            <a:pPr algn="ctr">
              <a:buNone/>
            </a:pPr>
            <a:endParaRPr lang="en-GB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Normally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saliva is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composed of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more than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99%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water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and less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than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1%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solutes 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(such as electrolytes, enzymes, mucus, antibacterial compounds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)  </a:t>
            </a:r>
          </a:p>
          <a:p>
            <a:pPr>
              <a:buNone/>
            </a:pPr>
            <a:endParaRPr lang="en-GB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GB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939680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idx="1"/>
          </p:nvPr>
        </p:nvSpPr>
        <p:spPr>
          <a:xfrm>
            <a:off x="0" y="1676400"/>
            <a:ext cx="9144000" cy="5181600"/>
          </a:xfrm>
        </p:spPr>
        <p:txBody>
          <a:bodyPr>
            <a:normAutofit fontScale="92500" lnSpcReduction="20000"/>
          </a:bodyPr>
          <a:lstStyle/>
          <a:p>
            <a:pPr algn="ctr" eaLnBrk="1" hangingPunct="1">
              <a:buFontTx/>
              <a:buNone/>
            </a:pPr>
            <a:r>
              <a:rPr lang="en-GB" sz="3500" b="1" i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GB" sz="35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Organic Components of Saliva</a:t>
            </a:r>
            <a:endParaRPr lang="en-GB" sz="3500" b="1" dirty="0" smtClean="0">
              <a:latin typeface="Times New Roman" pitchFamily="18" charset="0"/>
              <a:cs typeface="Times New Roman" pitchFamily="18" charset="0"/>
            </a:endParaRPr>
          </a:p>
          <a:p>
            <a:pPr marL="82296" indent="0" eaLnBrk="1" hangingPunct="1">
              <a:buNone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en-GB" sz="28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such as:</a:t>
            </a:r>
          </a:p>
          <a:p>
            <a:pPr marL="82296" indent="0" eaLnBrk="1" hangingPunct="1">
              <a:buNone/>
            </a:pP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         Amylase </a:t>
            </a:r>
          </a:p>
          <a:p>
            <a:pPr marL="82296" indent="0" eaLnBrk="1" hangingPunct="1">
              <a:buNone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          Lysozymes</a:t>
            </a:r>
          </a:p>
          <a:p>
            <a:pPr marL="82296" indent="0" eaLnBrk="1" hangingPunct="1">
              <a:buNone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en-GB" sz="2800" dirty="0" err="1" smtClean="0">
                <a:latin typeface="Times New Roman" pitchFamily="18" charset="0"/>
                <a:cs typeface="Times New Roman" pitchFamily="18" charset="0"/>
              </a:rPr>
              <a:t>Histatins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82296" indent="0" eaLnBrk="1" hangingPunct="1">
              <a:buNone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          Secretory IgA</a:t>
            </a:r>
          </a:p>
          <a:p>
            <a:pPr marL="82296" indent="0" eaLnBrk="1" hangingPunct="1">
              <a:buNone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          peroxidases </a:t>
            </a:r>
          </a:p>
          <a:p>
            <a:pPr marL="82296" indent="0" eaLnBrk="1" hangingPunct="1">
              <a:buNone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          Lipase</a:t>
            </a:r>
          </a:p>
          <a:p>
            <a:pPr marL="82296" indent="0" eaLnBrk="1" hangingPunct="1">
              <a:buNone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en-GB" sz="2800" dirty="0" err="1" smtClean="0">
                <a:latin typeface="Times New Roman" pitchFamily="18" charset="0"/>
                <a:cs typeface="Times New Roman" pitchFamily="18" charset="0"/>
              </a:rPr>
              <a:t>Kallikrein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82296" indent="0" eaLnBrk="1" hangingPunct="1">
              <a:buNone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en-GB" sz="2800" dirty="0" err="1" smtClean="0">
                <a:latin typeface="Times New Roman" pitchFamily="18" charset="0"/>
                <a:cs typeface="Times New Roman" pitchFamily="18" charset="0"/>
              </a:rPr>
              <a:t>proline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-rich protein</a:t>
            </a:r>
          </a:p>
          <a:p>
            <a:pPr marL="82296" indent="0" eaLnBrk="1" hangingPunct="1">
              <a:buNone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en-GB" sz="2800" dirty="0" err="1" smtClean="0">
                <a:latin typeface="Times New Roman" pitchFamily="18" charset="0"/>
                <a:cs typeface="Times New Roman" pitchFamily="18" charset="0"/>
              </a:rPr>
              <a:t>mucins</a:t>
            </a:r>
            <a:endParaRPr lang="en-GB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82296" indent="0" eaLnBrk="1" hangingPunct="1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cs-CZ" sz="2800" dirty="0" smtClean="0">
                <a:latin typeface="Times New Roman" pitchFamily="18" charset="0"/>
                <a:cs typeface="Times New Roman" pitchFamily="18" charset="0"/>
              </a:rPr>
              <a:t>Statherin</a:t>
            </a:r>
          </a:p>
          <a:p>
            <a:pPr marL="82296" indent="0" eaLnBrk="1" hangingPunct="1">
              <a:buNone/>
            </a:pPr>
            <a:endParaRPr lang="cs-CZ" sz="2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en-US" sz="2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en-GB" sz="2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en-GB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en-GB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05433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76200" y="457200"/>
            <a:ext cx="9220200" cy="5620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" lvl="0" algn="ctr">
              <a:spcBef>
                <a:spcPts val="700"/>
              </a:spcBef>
              <a:buClr>
                <a:srgbClr val="D6ECFF"/>
              </a:buClr>
              <a:buSzPct val="95000"/>
              <a:defRPr/>
            </a:pPr>
            <a:r>
              <a:rPr lang="en-US" sz="2800" b="1" dirty="0" smtClean="0">
                <a:solidFill>
                  <a:srgbClr val="C00000"/>
                </a:solidFill>
                <a:latin typeface="Corbel"/>
              </a:rPr>
              <a:t>There are three major enzymes found in saliva. </a:t>
            </a:r>
            <a:endParaRPr lang="en-US" sz="2400" dirty="0" smtClean="0">
              <a:latin typeface="Corbel"/>
            </a:endParaRPr>
          </a:p>
          <a:p>
            <a:pPr marL="740664" lvl="1" indent="-285750">
              <a:spcBef>
                <a:spcPct val="20000"/>
              </a:spcBef>
              <a:buClr>
                <a:srgbClr val="EA157A"/>
              </a:buClr>
              <a:buSzPct val="90000"/>
              <a:buFont typeface="Wingdings"/>
              <a:buChar char=""/>
              <a:defRPr/>
            </a:pPr>
            <a:r>
              <a:rPr lang="en-US" sz="2400" dirty="0" smtClean="0">
                <a:latin typeface="Corbel"/>
              </a:rPr>
              <a:t>α-</a:t>
            </a:r>
            <a:r>
              <a:rPr lang="en-US" sz="2400" dirty="0" smtClean="0">
                <a:latin typeface="Corbel"/>
                <a:hlinkClick r:id="rId2" tooltip="Amylase"/>
              </a:rPr>
              <a:t>amylase</a:t>
            </a:r>
            <a:r>
              <a:rPr lang="en-US" sz="2400" dirty="0" smtClean="0">
                <a:latin typeface="Corbel"/>
              </a:rPr>
              <a:t> :starts </a:t>
            </a:r>
            <a:r>
              <a:rPr lang="en-US" sz="2400" dirty="0">
                <a:latin typeface="Corbel"/>
              </a:rPr>
              <a:t>the digestion of starch </a:t>
            </a:r>
            <a:r>
              <a:rPr lang="en-US" sz="2400" dirty="0" smtClean="0">
                <a:latin typeface="Corbel"/>
              </a:rPr>
              <a:t>before </a:t>
            </a:r>
            <a:r>
              <a:rPr lang="en-US" sz="2400" dirty="0">
                <a:latin typeface="Corbel"/>
              </a:rPr>
              <a:t>the food is even swallowed. It has a </a:t>
            </a:r>
            <a:r>
              <a:rPr lang="en-US" sz="2400" dirty="0">
                <a:latin typeface="Corbel"/>
                <a:hlinkClick r:id="rId3" tooltip="PH"/>
              </a:rPr>
              <a:t>pH</a:t>
            </a:r>
            <a:r>
              <a:rPr lang="en-US" sz="2400" dirty="0">
                <a:latin typeface="Corbel"/>
              </a:rPr>
              <a:t> optima of 7.4. </a:t>
            </a:r>
          </a:p>
          <a:p>
            <a:pPr marL="740664" lvl="1" indent="-285750">
              <a:spcBef>
                <a:spcPct val="20000"/>
              </a:spcBef>
              <a:buClr>
                <a:srgbClr val="EA157A"/>
              </a:buClr>
              <a:buSzPct val="90000"/>
              <a:buFont typeface="Wingdings"/>
              <a:buChar char=""/>
              <a:defRPr/>
            </a:pPr>
            <a:r>
              <a:rPr lang="en-US" sz="2400" dirty="0">
                <a:latin typeface="Corbel"/>
                <a:hlinkClick r:id="rId4" tooltip="Lingual lipase"/>
              </a:rPr>
              <a:t>lingual lipase</a:t>
            </a:r>
            <a:r>
              <a:rPr lang="en-US" sz="2400" dirty="0">
                <a:latin typeface="Corbel"/>
              </a:rPr>
              <a:t>. Lingual lipase has a </a:t>
            </a:r>
            <a:r>
              <a:rPr lang="en-US" sz="2400" dirty="0">
                <a:latin typeface="Corbel"/>
                <a:hlinkClick r:id="rId3" tooltip="PH"/>
              </a:rPr>
              <a:t>pH</a:t>
            </a:r>
            <a:r>
              <a:rPr lang="en-US" sz="2400" dirty="0">
                <a:latin typeface="Corbel"/>
              </a:rPr>
              <a:t> optimum ~4.0 so it is not activated until entering the </a:t>
            </a:r>
            <a:r>
              <a:rPr lang="en-US" sz="2400" u="sng" dirty="0">
                <a:latin typeface="Corbel"/>
              </a:rPr>
              <a:t>acidic </a:t>
            </a:r>
            <a:r>
              <a:rPr lang="en-US" sz="2400" dirty="0">
                <a:latin typeface="Corbel"/>
              </a:rPr>
              <a:t>environment of the stomach. </a:t>
            </a:r>
          </a:p>
          <a:p>
            <a:pPr marL="740664" lvl="1" indent="-285750">
              <a:spcBef>
                <a:spcPct val="20000"/>
              </a:spcBef>
              <a:buClr>
                <a:srgbClr val="EA157A"/>
              </a:buClr>
              <a:buSzPct val="90000"/>
              <a:buFont typeface="Wingdings"/>
              <a:buChar char=""/>
              <a:defRPr/>
            </a:pPr>
            <a:r>
              <a:rPr lang="en-US" sz="2400" dirty="0">
                <a:latin typeface="Corbel"/>
                <a:hlinkClick r:id="rId5" tooltip="Antimicrobial"/>
              </a:rPr>
              <a:t>Antimicrobial</a:t>
            </a:r>
            <a:r>
              <a:rPr lang="en-US" sz="2400" dirty="0">
                <a:latin typeface="Corbel"/>
              </a:rPr>
              <a:t> enzymes that kill bacteria. </a:t>
            </a:r>
          </a:p>
          <a:p>
            <a:pPr marL="996696" lvl="2" indent="-228600">
              <a:spcBef>
                <a:spcPct val="20000"/>
              </a:spcBef>
              <a:buClr>
                <a:srgbClr val="EA157A"/>
              </a:buClr>
              <a:buFont typeface="Wingdings 2"/>
              <a:buChar char=""/>
              <a:defRPr/>
            </a:pPr>
            <a:r>
              <a:rPr lang="en-US" sz="2400" dirty="0">
                <a:latin typeface="Corbel"/>
                <a:hlinkClick r:id="rId6" tooltip="Lysozyme"/>
              </a:rPr>
              <a:t>Lysozyme</a:t>
            </a:r>
            <a:r>
              <a:rPr lang="en-US" sz="2400" dirty="0">
                <a:latin typeface="Corbel"/>
              </a:rPr>
              <a:t> </a:t>
            </a:r>
          </a:p>
          <a:p>
            <a:pPr marL="996696" lvl="2" indent="-228600">
              <a:spcBef>
                <a:spcPct val="20000"/>
              </a:spcBef>
              <a:buClr>
                <a:srgbClr val="EA157A"/>
              </a:buClr>
              <a:buFont typeface="Wingdings 2"/>
              <a:buChar char=""/>
              <a:defRPr/>
            </a:pPr>
            <a:r>
              <a:rPr lang="en-US" sz="2400" dirty="0">
                <a:latin typeface="Corbel"/>
              </a:rPr>
              <a:t>Salivary </a:t>
            </a:r>
            <a:r>
              <a:rPr lang="en-US" sz="2400" dirty="0" err="1">
                <a:latin typeface="Corbel"/>
                <a:hlinkClick r:id="rId7" tooltip="Lactoperoxidase"/>
              </a:rPr>
              <a:t>lactoperoxidase</a:t>
            </a:r>
            <a:r>
              <a:rPr lang="en-US" sz="2400" dirty="0">
                <a:latin typeface="Corbel"/>
              </a:rPr>
              <a:t> </a:t>
            </a:r>
          </a:p>
          <a:p>
            <a:pPr marL="996696" lvl="2" indent="-228600">
              <a:spcBef>
                <a:spcPct val="20000"/>
              </a:spcBef>
              <a:buClr>
                <a:srgbClr val="EA157A"/>
              </a:buClr>
              <a:buFont typeface="Wingdings 2"/>
              <a:buChar char=""/>
              <a:defRPr/>
            </a:pPr>
            <a:r>
              <a:rPr lang="en-US" sz="2400" dirty="0" err="1" smtClean="0">
                <a:latin typeface="Corbel"/>
                <a:hlinkClick r:id="rId8" tooltip="Lactoferrin"/>
              </a:rPr>
              <a:t>Lactoferrin</a:t>
            </a:r>
            <a:endParaRPr lang="en-US" sz="2400" dirty="0">
              <a:latin typeface="Corbel"/>
            </a:endParaRPr>
          </a:p>
          <a:p>
            <a:pPr marL="996696" lvl="2" indent="-228600">
              <a:spcBef>
                <a:spcPct val="20000"/>
              </a:spcBef>
              <a:buClr>
                <a:srgbClr val="EA157A"/>
              </a:buClr>
              <a:buFont typeface="Wingdings 2"/>
              <a:buChar char=""/>
              <a:defRPr/>
            </a:pPr>
            <a:r>
              <a:rPr lang="en-US" sz="2400" dirty="0">
                <a:latin typeface="Corbel"/>
                <a:hlinkClick r:id="rId9" tooltip="Immunoglobulin A"/>
              </a:rPr>
              <a:t>Immunoglobulin </a:t>
            </a:r>
            <a:r>
              <a:rPr lang="en-US" sz="2400" dirty="0" smtClean="0">
                <a:latin typeface="Corbel"/>
                <a:hlinkClick r:id="rId9" tooltip="Immunoglobulin A"/>
              </a:rPr>
              <a:t>A</a:t>
            </a:r>
            <a:endParaRPr lang="en-US" sz="2400" dirty="0">
              <a:latin typeface="Corbel"/>
            </a:endParaRPr>
          </a:p>
          <a:p>
            <a:pPr marL="996696" lvl="2" indent="-228600">
              <a:spcBef>
                <a:spcPct val="20000"/>
              </a:spcBef>
              <a:buClr>
                <a:srgbClr val="EA157A"/>
              </a:buClr>
              <a:defRPr/>
            </a:pPr>
            <a:endParaRPr lang="en-US" sz="2400" dirty="0">
              <a:latin typeface="Corbel"/>
            </a:endParaRPr>
          </a:p>
          <a:p>
            <a:pPr marL="797814" lvl="1" indent="-342900">
              <a:spcBef>
                <a:spcPct val="20000"/>
              </a:spcBef>
              <a:buClr>
                <a:srgbClr val="EA157A"/>
              </a:buClr>
              <a:buSzPct val="90000"/>
              <a:buFont typeface="Wingdings" pitchFamily="2" charset="2"/>
              <a:buChar char="ü"/>
              <a:defRPr/>
            </a:pPr>
            <a:r>
              <a:rPr lang="en-US" sz="2400" dirty="0" err="1">
                <a:latin typeface="Corbel"/>
                <a:hlinkClick r:id="rId10" tooltip="Proline"/>
              </a:rPr>
              <a:t>Proline</a:t>
            </a:r>
            <a:r>
              <a:rPr lang="en-US" sz="2400" dirty="0">
                <a:latin typeface="Corbel"/>
              </a:rPr>
              <a:t>-rich proteins (function in </a:t>
            </a:r>
            <a:r>
              <a:rPr lang="en-US" sz="2400" dirty="0">
                <a:latin typeface="Corbel"/>
                <a:hlinkClick r:id="rId11" tooltip="Enamel"/>
              </a:rPr>
              <a:t>enamel</a:t>
            </a:r>
            <a:r>
              <a:rPr lang="en-US" sz="2400" dirty="0">
                <a:latin typeface="Corbel"/>
              </a:rPr>
              <a:t> formation, Ca</a:t>
            </a:r>
            <a:r>
              <a:rPr lang="en-US" sz="2400" baseline="30000" dirty="0">
                <a:latin typeface="Corbel"/>
              </a:rPr>
              <a:t>2+</a:t>
            </a:r>
            <a:r>
              <a:rPr lang="en-US" sz="2400" dirty="0">
                <a:latin typeface="Corbel"/>
              </a:rPr>
              <a:t>-binding, microbe killing and lubrication</a:t>
            </a:r>
            <a:r>
              <a:rPr lang="en-US" sz="2400" dirty="0" smtClean="0">
                <a:latin typeface="Corbel"/>
              </a:rPr>
              <a:t>)</a:t>
            </a:r>
            <a:endParaRPr lang="en-US" sz="2400" dirty="0"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59278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"/>
            <a:ext cx="7790688" cy="6629400"/>
          </a:xfrm>
        </p:spPr>
        <p:txBody>
          <a:bodyPr>
            <a:normAutofit/>
          </a:bodyPr>
          <a:lstStyle/>
          <a:p>
            <a:pPr lvl="0">
              <a:buClr>
                <a:srgbClr val="AD0101"/>
              </a:buClr>
              <a:buNone/>
            </a:pPr>
            <a:r>
              <a:rPr lang="en-US" sz="2800" b="1" dirty="0">
                <a:solidFill>
                  <a:srgbClr val="4A452A"/>
                </a:solidFill>
                <a:latin typeface="Times New Roman" pitchFamily="18" charset="0"/>
                <a:cs typeface="Times New Roman" pitchFamily="18" charset="0"/>
              </a:rPr>
              <a:t>1- parotid glands : </a:t>
            </a:r>
            <a:r>
              <a:rPr lang="en-US" sz="2800" dirty="0">
                <a:solidFill>
                  <a:srgbClr val="303030"/>
                </a:solidFill>
                <a:latin typeface="Times New Roman" pitchFamily="18" charset="0"/>
                <a:cs typeface="Times New Roman" pitchFamily="18" charset="0"/>
              </a:rPr>
              <a:t>which </a:t>
            </a:r>
            <a:r>
              <a:rPr lang="en-US" sz="2800" dirty="0">
                <a:solidFill>
                  <a:srgbClr val="4A452A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solidFill>
                  <a:srgbClr val="303030"/>
                </a:solidFill>
                <a:latin typeface="Times New Roman" pitchFamily="18" charset="0"/>
                <a:cs typeface="Times New Roman" pitchFamily="18" charset="0"/>
              </a:rPr>
              <a:t>produces a </a:t>
            </a:r>
            <a:r>
              <a:rPr lang="en-US" sz="2800" dirty="0" smtClean="0">
                <a:solidFill>
                  <a:srgbClr val="303030"/>
                </a:solidFill>
                <a:latin typeface="Times New Roman" pitchFamily="18" charset="0"/>
                <a:cs typeface="Times New Roman" pitchFamily="18" charset="0"/>
              </a:rPr>
              <a:t>serous</a:t>
            </a:r>
            <a:r>
              <a:rPr lang="en-US" sz="2800" dirty="0" smtClean="0">
                <a:solidFill>
                  <a:srgbClr val="30303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r>
              <a:rPr lang="en-US" sz="2800" dirty="0" smtClean="0">
                <a:solidFill>
                  <a:srgbClr val="30303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rgbClr val="303030"/>
                </a:solidFill>
                <a:latin typeface="Times New Roman" pitchFamily="18" charset="0"/>
                <a:cs typeface="Times New Roman" pitchFamily="18" charset="0"/>
              </a:rPr>
              <a:t>a watery secretion,</a:t>
            </a:r>
          </a:p>
          <a:p>
            <a:pPr lvl="0">
              <a:buClr>
                <a:srgbClr val="AD0101"/>
              </a:buClr>
              <a:buNone/>
            </a:pPr>
            <a:endParaRPr lang="en-US" sz="2800" b="1" dirty="0">
              <a:solidFill>
                <a:srgbClr val="4A452A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b="1" dirty="0" smtClean="0">
                <a:solidFill>
                  <a:srgbClr val="4A452A"/>
                </a:solidFill>
                <a:latin typeface="Times New Roman" pitchFamily="18" charset="0"/>
                <a:cs typeface="Times New Roman" pitchFamily="18" charset="0"/>
              </a:rPr>
              <a:t>2-submaxillary </a:t>
            </a:r>
            <a:r>
              <a:rPr lang="en-US" sz="2800" b="1" dirty="0">
                <a:solidFill>
                  <a:srgbClr val="4A452A"/>
                </a:solidFill>
                <a:latin typeface="Times New Roman" pitchFamily="18" charset="0"/>
                <a:cs typeface="Times New Roman" pitchFamily="18" charset="0"/>
              </a:rPr>
              <a:t>(submandibular) glands: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which</a:t>
            </a:r>
            <a:r>
              <a:rPr lang="en-US" sz="2800" dirty="0">
                <a:solidFill>
                  <a:srgbClr val="4A452A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produces a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mixed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serous and mucous secretion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u="sng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800" u="sng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b="1" dirty="0">
                <a:solidFill>
                  <a:srgbClr val="4A452A"/>
                </a:solidFill>
                <a:latin typeface="Times New Roman" pitchFamily="18" charset="0"/>
                <a:cs typeface="Times New Roman" pitchFamily="18" charset="0"/>
              </a:rPr>
              <a:t>3-sublingual glands;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which</a:t>
            </a:r>
            <a:r>
              <a:rPr lang="en-US" sz="2800" dirty="0">
                <a:solidFill>
                  <a:srgbClr val="4A452A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secretes a saliva that is predominantly mucous in character.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899703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609600"/>
            <a:ext cx="7924800" cy="6553200"/>
          </a:xfrm>
        </p:spPr>
        <p:txBody>
          <a:bodyPr/>
          <a:lstStyle/>
          <a:p>
            <a:pPr marL="82296" indent="0">
              <a:buNone/>
            </a:pP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Mucins</a:t>
            </a:r>
            <a:r>
              <a:rPr lang="en-US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82296" indent="0">
              <a:buNone/>
            </a:pPr>
            <a:r>
              <a:rPr lang="en-US" sz="2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Mucins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(glycoproteins)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are essential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components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 human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saliva. They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lubricate the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oral mucosa and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give saliva its</a:t>
            </a:r>
            <a:r>
              <a:rPr lang="en-US" sz="2800" dirty="0">
                <a:solidFill>
                  <a:srgbClr val="303030"/>
                </a:solidFill>
                <a:latin typeface="Times New Roman" pitchFamily="18" charset="0"/>
                <a:cs typeface="Times New Roman" pitchFamily="18" charset="0"/>
              </a:rPr>
              <a:t> viscosity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characteristic.</a:t>
            </a:r>
          </a:p>
          <a:p>
            <a:pPr marL="82296" indent="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Lactoferrin</a:t>
            </a:r>
            <a:r>
              <a:rPr lang="en-US" sz="2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en-US" sz="2800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 It is an  </a:t>
            </a:r>
            <a:r>
              <a:rPr lang="en-US" sz="2800" u="sng" dirty="0">
                <a:latin typeface="Times New Roman" pitchFamily="18" charset="0"/>
                <a:cs typeface="Times New Roman" pitchFamily="18" charset="0"/>
              </a:rPr>
              <a:t>iron </a:t>
            </a:r>
            <a:r>
              <a:rPr lang="cs-CZ" sz="2800" u="sng" dirty="0">
                <a:latin typeface="Times New Roman" pitchFamily="18" charset="0"/>
                <a:cs typeface="Times New Roman" pitchFamily="18" charset="0"/>
              </a:rPr>
              <a:t>binding </a:t>
            </a:r>
            <a:r>
              <a:rPr lang="cs-CZ" sz="2800" u="sng" dirty="0" smtClean="0">
                <a:latin typeface="Times New Roman" pitchFamily="18" charset="0"/>
                <a:cs typeface="Times New Roman" pitchFamily="18" charset="0"/>
              </a:rPr>
              <a:t>protein</a:t>
            </a:r>
            <a:r>
              <a:rPr lang="en-US" sz="28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it can deprive microorganisms from iron acting as playing an antimicrobial role).</a:t>
            </a:r>
          </a:p>
          <a:p>
            <a:pPr marL="539496" indent="-457200"/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80000"/>
              </a:lnSpc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80000"/>
              </a:lnSpc>
              <a:buNone/>
            </a:pPr>
            <a:endParaRPr lang="en-US" b="1" i="1" dirty="0"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24022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-152400"/>
            <a:ext cx="7848600" cy="6477000"/>
          </a:xfrm>
        </p:spPr>
        <p:txBody>
          <a:bodyPr>
            <a:normAutofit/>
          </a:bodyPr>
          <a:lstStyle/>
          <a:p>
            <a:pPr>
              <a:lnSpc>
                <a:spcPct val="70000"/>
              </a:lnSpc>
              <a:buNone/>
            </a:pPr>
            <a:endParaRPr lang="en-US" sz="28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70000"/>
              </a:lnSpc>
              <a:buNone/>
            </a:pPr>
            <a:r>
              <a:rPr lang="en-US" sz="2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Statherins</a:t>
            </a:r>
            <a:r>
              <a:rPr lang="en-US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lnSpc>
                <a:spcPct val="70000"/>
              </a:lnSpc>
              <a:buNone/>
            </a:pPr>
            <a:endParaRPr lang="en-US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lnSpc>
                <a:spcPct val="70000"/>
              </a:lnSpc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It is a salivary </a:t>
            </a:r>
            <a:r>
              <a:rPr lang="en-US" sz="2800" u="sng" dirty="0">
                <a:latin typeface="Times New Roman" pitchFamily="18" charset="0"/>
                <a:cs typeface="Times New Roman" pitchFamily="18" charset="0"/>
              </a:rPr>
              <a:t>protein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that prevents precipitation or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lnSpc>
                <a:spcPct val="70000"/>
              </a:lnSpc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crystallization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of supersaturated </a:t>
            </a:r>
            <a:r>
              <a:rPr lang="en-US" sz="2800" u="sng" dirty="0">
                <a:latin typeface="Times New Roman" pitchFamily="18" charset="0"/>
                <a:cs typeface="Times New Roman" pitchFamily="18" charset="0"/>
              </a:rPr>
              <a:t>calcium phosphate </a:t>
            </a:r>
            <a:endParaRPr lang="en-US" sz="2800" u="sng" dirty="0" smtClean="0"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lnSpc>
                <a:spcPct val="70000"/>
              </a:lnSpc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ductal saliva and oral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fluid.</a:t>
            </a:r>
          </a:p>
          <a:p>
            <a:pPr marL="82296" indent="0">
              <a:lnSpc>
                <a:spcPct val="70000"/>
              </a:lnSpc>
              <a:buNone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Clr>
                <a:srgbClr val="AD0101"/>
              </a:buClr>
              <a:buNone/>
            </a:pPr>
            <a:endParaRPr lang="en-GB" sz="2800" dirty="0">
              <a:solidFill>
                <a:srgbClr val="30303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Clr>
                <a:srgbClr val="AD0101"/>
              </a:buClr>
              <a:buNone/>
            </a:pPr>
            <a:r>
              <a:rPr lang="en-U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i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Histatins</a:t>
            </a:r>
            <a:r>
              <a:rPr lang="en-US" sz="2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0">
              <a:buClr>
                <a:srgbClr val="AD0101"/>
              </a:buClr>
              <a:buNone/>
            </a:pPr>
            <a:r>
              <a:rPr lang="en-US" sz="2800" dirty="0">
                <a:solidFill>
                  <a:srgbClr val="303030"/>
                </a:solidFill>
                <a:latin typeface="Times New Roman" pitchFamily="18" charset="0"/>
                <a:cs typeface="Times New Roman" pitchFamily="18" charset="0"/>
              </a:rPr>
              <a:t>A group of small </a:t>
            </a:r>
            <a:r>
              <a:rPr lang="en-US" sz="2800" dirty="0" err="1">
                <a:solidFill>
                  <a:srgbClr val="303030"/>
                </a:solidFill>
                <a:latin typeface="Times New Roman" pitchFamily="18" charset="0"/>
                <a:cs typeface="Times New Roman" pitchFamily="18" charset="0"/>
              </a:rPr>
              <a:t>histidine</a:t>
            </a:r>
            <a:r>
              <a:rPr lang="en-US" sz="2800" dirty="0">
                <a:solidFill>
                  <a:srgbClr val="303030"/>
                </a:solidFill>
                <a:latin typeface="Times New Roman" pitchFamily="18" charset="0"/>
                <a:cs typeface="Times New Roman" pitchFamily="18" charset="0"/>
              </a:rPr>
              <a:t>-rich proteins that have an </a:t>
            </a:r>
          </a:p>
          <a:p>
            <a:pPr lvl="0">
              <a:buClr>
                <a:srgbClr val="AD0101"/>
              </a:buClr>
              <a:buNone/>
            </a:pPr>
            <a:r>
              <a:rPr lang="en-US" sz="2800" dirty="0">
                <a:solidFill>
                  <a:srgbClr val="303030"/>
                </a:solidFill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2800" b="1" dirty="0" smtClean="0">
                <a:solidFill>
                  <a:srgbClr val="303030"/>
                </a:solidFill>
                <a:latin typeface="Times New Roman" pitchFamily="18" charset="0"/>
                <a:cs typeface="Times New Roman" pitchFamily="18" charset="0"/>
              </a:rPr>
              <a:t>antimicrobial </a:t>
            </a:r>
            <a:r>
              <a:rPr lang="en-US" sz="2800" b="1" dirty="0">
                <a:solidFill>
                  <a:srgbClr val="303030"/>
                </a:solidFill>
                <a:latin typeface="Times New Roman" pitchFamily="18" charset="0"/>
                <a:cs typeface="Times New Roman" pitchFamily="18" charset="0"/>
              </a:rPr>
              <a:t>and antifungal </a:t>
            </a:r>
            <a:r>
              <a:rPr lang="en-US" sz="2800" dirty="0">
                <a:solidFill>
                  <a:srgbClr val="303030"/>
                </a:solidFill>
                <a:latin typeface="Times New Roman" pitchFamily="18" charset="0"/>
                <a:cs typeface="Times New Roman" pitchFamily="18" charset="0"/>
              </a:rPr>
              <a:t>effect.</a:t>
            </a:r>
          </a:p>
          <a:p>
            <a:pPr marL="82296" indent="0">
              <a:lnSpc>
                <a:spcPct val="70000"/>
              </a:lnSpc>
              <a:buNone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9439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GB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Salivary gland stones (salivary calculi):</a:t>
            </a:r>
          </a:p>
          <a:p>
            <a:pPr eaLnBrk="1" hangingPunct="1">
              <a:buFontTx/>
              <a:buNone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     are deposits of </a:t>
            </a:r>
            <a:r>
              <a:rPr lang="en-GB" sz="2800" u="sng" dirty="0" smtClean="0">
                <a:latin typeface="Times New Roman" pitchFamily="18" charset="0"/>
                <a:cs typeface="Times New Roman" pitchFamily="18" charset="0"/>
              </a:rPr>
              <a:t>minerals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(calcified structure) that may            </a:t>
            </a:r>
          </a:p>
          <a:p>
            <a:pPr eaLnBrk="1" hangingPunct="1">
              <a:buFontTx/>
              <a:buNone/>
            </a:pP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    form inside a salivary  gland or duct. It can block the  </a:t>
            </a:r>
          </a:p>
          <a:p>
            <a:pPr eaLnBrk="1" hangingPunct="1">
              <a:buFontTx/>
              <a:buNone/>
            </a:pP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    flow of saliva into the mouth.</a:t>
            </a:r>
          </a:p>
          <a:p>
            <a:pPr eaLnBrk="1" hangingPunct="1">
              <a:buFontTx/>
              <a:buNone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          This may cause </a:t>
            </a:r>
            <a:r>
              <a:rPr lang="en-GB" sz="2800" u="sng" dirty="0" smtClean="0">
                <a:latin typeface="Times New Roman" pitchFamily="18" charset="0"/>
                <a:cs typeface="Times New Roman" pitchFamily="18" charset="0"/>
              </a:rPr>
              <a:t>pain and swelling 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of the gland.</a:t>
            </a:r>
          </a:p>
          <a:p>
            <a:pPr marL="82296" indent="0" eaLnBrk="1" hangingPunct="1">
              <a:buNone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         Salivary stones are 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formed 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when chemicals in the saliva  </a:t>
            </a:r>
          </a:p>
          <a:p>
            <a:pPr marL="82296" indent="0" eaLnBrk="1" hangingPunct="1">
              <a:buNone/>
            </a:pP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           accumulate in the duct or gland.</a:t>
            </a:r>
          </a:p>
          <a:p>
            <a:pPr marL="82296" indent="0" eaLnBrk="1" hangingPunct="1">
              <a:buNone/>
            </a:pPr>
            <a:endParaRPr lang="en-GB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539496" indent="-457200" eaLnBrk="1" hangingPunct="1">
              <a:buFont typeface="Wingdings" pitchFamily="2" charset="2"/>
              <a:buChar char="Ø"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80% of stones originate in the </a:t>
            </a:r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submandibular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glands.</a:t>
            </a:r>
          </a:p>
          <a:p>
            <a:pPr marL="539496" indent="-457200" eaLnBrk="1" hangingPunct="1">
              <a:buFont typeface="Wingdings" pitchFamily="2" charset="2"/>
              <a:buChar char="Ø"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They mostly contain </a:t>
            </a:r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calcium</a:t>
            </a:r>
          </a:p>
        </p:txBody>
      </p:sp>
      <p:sp>
        <p:nvSpPr>
          <p:cNvPr id="14339" name="AutoShape 3"/>
          <p:cNvSpPr>
            <a:spLocks noChangeArrowheads="1"/>
          </p:cNvSpPr>
          <p:nvPr/>
        </p:nvSpPr>
        <p:spPr bwMode="auto">
          <a:xfrm>
            <a:off x="228600" y="3173637"/>
            <a:ext cx="647700" cy="288925"/>
          </a:xfrm>
          <a:prstGeom prst="rightArrow">
            <a:avLst>
              <a:gd name="adj1" fmla="val 50000"/>
              <a:gd name="adj2" fmla="val 5604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" y="3638550"/>
            <a:ext cx="665163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606653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8175" y="115888"/>
            <a:ext cx="5600700" cy="6697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523848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page4a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92275" y="1268413"/>
            <a:ext cx="5832475" cy="439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70115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415" t="5161" r="5779" b="35106"/>
          <a:stretch/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491952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" y="1066800"/>
            <a:ext cx="80010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68531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4" descr="saliva_electrolyte_modification1316300524938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4938" y="58738"/>
            <a:ext cx="6334125" cy="668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732095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4" descr="large-salivary-gland-172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71600" y="990600"/>
            <a:ext cx="6062662" cy="4721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284583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https://www.youtube.com/watch?v=AEBoOZQ_r30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https://www.youtube.com/watch?v=BST5-J4xCNE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https://www.youtube.com/watch?v=3j6fJxgb1fM</a:t>
            </a: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ctr" eaLnBrk="1" hangingPunct="1">
              <a:buFontTx/>
              <a:buNone/>
            </a:pPr>
            <a:r>
              <a:rPr lang="en-GB" sz="36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GB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Salivary Gland</a:t>
            </a:r>
          </a:p>
          <a:p>
            <a:pPr algn="ctr" eaLnBrk="1" hangingPunct="1">
              <a:buFontTx/>
              <a:buNone/>
            </a:pPr>
            <a:endParaRPr lang="en-GB" sz="32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    An exocrine gland in the mouth that secrete saliva.</a:t>
            </a:r>
          </a:p>
          <a:p>
            <a:pPr marL="82296" indent="0" eaLnBrk="1" hangingPunct="1">
              <a:buNone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           under normal physiological conditions.</a:t>
            </a:r>
          </a:p>
          <a:p>
            <a:pPr eaLnBrk="1" hangingPunct="1">
              <a:buFontTx/>
              <a:buNone/>
            </a:pPr>
            <a:endParaRPr lang="en-GB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539496" indent="-45720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Humans have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three major pairs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of salivary glands </a:t>
            </a:r>
          </a:p>
          <a:p>
            <a:pPr marL="82296" indent="0"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    that differ in the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type of secretion produced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eaLnBrk="1" hangingPunct="1">
              <a:buFontTx/>
              <a:buNone/>
            </a:pPr>
            <a:r>
              <a:rPr lang="en-US" sz="2800" b="1" dirty="0" smtClean="0">
                <a:solidFill>
                  <a:srgbClr val="4A452A"/>
                </a:solidFill>
                <a:latin typeface="Times New Roman" pitchFamily="18" charset="0"/>
                <a:cs typeface="Times New Roman" pitchFamily="18" charset="0"/>
              </a:rPr>
              <a:t>         1- parotid glands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en-US" sz="2800" b="1" dirty="0" smtClean="0">
                <a:solidFill>
                  <a:srgbClr val="4A452A"/>
                </a:solidFill>
                <a:latin typeface="Times New Roman" pitchFamily="18" charset="0"/>
                <a:cs typeface="Times New Roman" pitchFamily="18" charset="0"/>
              </a:rPr>
              <a:t>         2-submaxillary </a:t>
            </a:r>
            <a:r>
              <a:rPr lang="en-US" sz="2800" b="1" dirty="0">
                <a:solidFill>
                  <a:srgbClr val="4A452A"/>
                </a:solidFill>
                <a:latin typeface="Times New Roman" pitchFamily="18" charset="0"/>
                <a:cs typeface="Times New Roman" pitchFamily="18" charset="0"/>
              </a:rPr>
              <a:t>(submandibular) glands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b="1" dirty="0">
                <a:solidFill>
                  <a:srgbClr val="4A452A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smtClean="0">
                <a:solidFill>
                  <a:srgbClr val="4A452A"/>
                </a:solidFill>
                <a:latin typeface="Times New Roman" pitchFamily="18" charset="0"/>
                <a:cs typeface="Times New Roman" pitchFamily="18" charset="0"/>
              </a:rPr>
              <a:t>        3-sublingual </a:t>
            </a:r>
            <a:r>
              <a:rPr lang="en-US" sz="2800" b="1" dirty="0">
                <a:solidFill>
                  <a:srgbClr val="4A452A"/>
                </a:solidFill>
                <a:latin typeface="Times New Roman" pitchFamily="18" charset="0"/>
                <a:cs typeface="Times New Roman" pitchFamily="18" charset="0"/>
              </a:rPr>
              <a:t>glands</a:t>
            </a:r>
            <a:r>
              <a:rPr lang="en-US" sz="2800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u="sng" dirty="0" smtClean="0">
                <a:latin typeface="Times New Roman" pitchFamily="18" charset="0"/>
                <a:cs typeface="Times New Roman" pitchFamily="18" charset="0"/>
              </a:rPr>
            </a:br>
            <a:endParaRPr lang="en-GB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1" descr="369070_com_saliva20glan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" y="609600"/>
            <a:ext cx="8001000" cy="594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685604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7696200" cy="6400800"/>
          </a:xfrm>
        </p:spPr>
        <p:txBody>
          <a:bodyPr>
            <a:normAutofit/>
          </a:bodyPr>
          <a:lstStyle/>
          <a:p>
            <a:pPr marL="82296" indent="0" algn="ctr">
              <a:buNone/>
            </a:pPr>
            <a:r>
              <a:rPr lang="en-GB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Salivary gland</a:t>
            </a:r>
          </a:p>
          <a:p>
            <a:pPr marL="82296" indent="0" algn="ctr">
              <a:buNone/>
            </a:pPr>
            <a:endParaRPr lang="en-GB" sz="3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GB" sz="3000" dirty="0" smtClean="0">
                <a:latin typeface="Times New Roman" pitchFamily="18" charset="0"/>
                <a:cs typeface="Times New Roman" pitchFamily="18" charset="0"/>
              </a:rPr>
              <a:t>Salivary </a:t>
            </a:r>
            <a:r>
              <a:rPr lang="en-GB" sz="3000" dirty="0">
                <a:latin typeface="Times New Roman" pitchFamily="18" charset="0"/>
                <a:cs typeface="Times New Roman" pitchFamily="18" charset="0"/>
              </a:rPr>
              <a:t>glands are made up of secretory </a:t>
            </a:r>
            <a:r>
              <a:rPr lang="en-GB" sz="3000" b="1" dirty="0" err="1">
                <a:latin typeface="Times New Roman" pitchFamily="18" charset="0"/>
                <a:cs typeface="Times New Roman" pitchFamily="18" charset="0"/>
              </a:rPr>
              <a:t>acini</a:t>
            </a:r>
            <a:r>
              <a:rPr lang="en-GB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000" dirty="0" smtClean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GB" sz="3000" dirty="0">
                <a:latin typeface="Times New Roman" pitchFamily="18" charset="0"/>
                <a:cs typeface="Times New Roman" pitchFamily="18" charset="0"/>
              </a:rPr>
              <a:t>ducts</a:t>
            </a:r>
            <a:r>
              <a:rPr lang="en-GB" sz="3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The basic secretory units of salivary glands are clusters of cells called an </a:t>
            </a:r>
            <a:r>
              <a:rPr lang="en-US" sz="3000" b="1" dirty="0" err="1">
                <a:latin typeface="Times New Roman" pitchFamily="18" charset="0"/>
                <a:cs typeface="Times New Roman" pitchFamily="18" charset="0"/>
              </a:rPr>
              <a:t>acini</a:t>
            </a:r>
            <a:r>
              <a:rPr lang="en-US" sz="3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80000"/>
              </a:lnSpc>
            </a:pPr>
            <a:r>
              <a:rPr lang="en-GB" sz="3000" dirty="0">
                <a:latin typeface="Times New Roman" pitchFamily="18" charset="0"/>
                <a:cs typeface="Times New Roman" pitchFamily="18" charset="0"/>
              </a:rPr>
              <a:t>There are two types of secretions - </a:t>
            </a:r>
            <a:r>
              <a:rPr lang="en-GB" sz="3000" b="1" dirty="0">
                <a:latin typeface="Times New Roman" pitchFamily="18" charset="0"/>
                <a:cs typeface="Times New Roman" pitchFamily="18" charset="0"/>
              </a:rPr>
              <a:t>serous</a:t>
            </a:r>
            <a:r>
              <a:rPr lang="en-GB" sz="3000" dirty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GB" sz="3000" b="1" dirty="0">
                <a:latin typeface="Times New Roman" pitchFamily="18" charset="0"/>
                <a:cs typeface="Times New Roman" pitchFamily="18" charset="0"/>
              </a:rPr>
              <a:t>mucous</a:t>
            </a:r>
            <a:r>
              <a:rPr lang="en-GB" sz="3000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lnSpc>
                <a:spcPct val="80000"/>
              </a:lnSpc>
            </a:pPr>
            <a:r>
              <a:rPr lang="en-GB" sz="30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GB" sz="3000" dirty="0" err="1">
                <a:latin typeface="Times New Roman" pitchFamily="18" charset="0"/>
                <a:cs typeface="Times New Roman" pitchFamily="18" charset="0"/>
              </a:rPr>
              <a:t>acini</a:t>
            </a:r>
            <a:r>
              <a:rPr lang="en-GB" sz="3000" dirty="0">
                <a:latin typeface="Times New Roman" pitchFamily="18" charset="0"/>
                <a:cs typeface="Times New Roman" pitchFamily="18" charset="0"/>
              </a:rPr>
              <a:t> can either be </a:t>
            </a:r>
            <a:r>
              <a:rPr lang="en-GB" sz="3000" b="1" dirty="0">
                <a:latin typeface="Times New Roman" pitchFamily="18" charset="0"/>
                <a:cs typeface="Times New Roman" pitchFamily="18" charset="0"/>
              </a:rPr>
              <a:t>serous, mucous</a:t>
            </a:r>
            <a:r>
              <a:rPr lang="en-GB" sz="3000" dirty="0">
                <a:latin typeface="Times New Roman" pitchFamily="18" charset="0"/>
                <a:cs typeface="Times New Roman" pitchFamily="18" charset="0"/>
              </a:rPr>
              <a:t>, or a mixture of serous and mucous</a:t>
            </a:r>
            <a:r>
              <a:rPr lang="en-GB" sz="3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82296" indent="0">
              <a:lnSpc>
                <a:spcPct val="80000"/>
              </a:lnSpc>
              <a:buNone/>
            </a:pPr>
            <a:endParaRPr lang="en-GB" sz="3000" dirty="0">
              <a:latin typeface="Times New Roman" pitchFamily="18" charset="0"/>
              <a:cs typeface="Times New Roman" pitchFamily="18" charset="0"/>
            </a:endParaRPr>
          </a:p>
          <a:p>
            <a:endParaRPr lang="en-GB" sz="3000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6591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Acini</a:t>
            </a:r>
            <a:r>
              <a:rPr lang="en-US" dirty="0" smtClean="0"/>
              <a:t> cells</a:t>
            </a:r>
            <a:endParaRPr lang="ar-SA" dirty="0"/>
          </a:p>
        </p:txBody>
      </p:sp>
      <p:pic>
        <p:nvPicPr>
          <p:cNvPr id="4" name="Content Placeholder 3" descr="acin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5000" y="1219200"/>
            <a:ext cx="4657725" cy="3483978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219200"/>
            <a:ext cx="7543800" cy="3886200"/>
          </a:xfrm>
        </p:spPr>
        <p:txBody>
          <a:bodyPr/>
          <a:lstStyle/>
          <a:p>
            <a:pPr lvl="0">
              <a:lnSpc>
                <a:spcPct val="80000"/>
              </a:lnSpc>
              <a:buClr>
                <a:srgbClr val="AD0101"/>
              </a:buClr>
            </a:pPr>
            <a:r>
              <a:rPr lang="en-GB" sz="2800" dirty="0">
                <a:solidFill>
                  <a:srgbClr val="303030"/>
                </a:solidFill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GB" sz="2800" b="1" i="1" dirty="0">
                <a:solidFill>
                  <a:srgbClr val="303030"/>
                </a:solidFill>
                <a:latin typeface="Times New Roman" pitchFamily="18" charset="0"/>
                <a:cs typeface="Times New Roman" pitchFamily="18" charset="0"/>
              </a:rPr>
              <a:t>serous </a:t>
            </a:r>
            <a:r>
              <a:rPr lang="en-GB" sz="2800" b="1" i="1" dirty="0" err="1">
                <a:solidFill>
                  <a:srgbClr val="303030"/>
                </a:solidFill>
                <a:latin typeface="Times New Roman" pitchFamily="18" charset="0"/>
                <a:cs typeface="Times New Roman" pitchFamily="18" charset="0"/>
              </a:rPr>
              <a:t>acinus</a:t>
            </a:r>
            <a:r>
              <a:rPr lang="en-GB" sz="2800" dirty="0">
                <a:solidFill>
                  <a:srgbClr val="303030"/>
                </a:solidFill>
                <a:latin typeface="Times New Roman" pitchFamily="18" charset="0"/>
                <a:cs typeface="Times New Roman" pitchFamily="18" charset="0"/>
              </a:rPr>
              <a:t> secretes proteins in an </a:t>
            </a:r>
            <a:r>
              <a:rPr lang="en-GB" sz="2800" b="1" dirty="0">
                <a:solidFill>
                  <a:srgbClr val="303030"/>
                </a:solidFill>
                <a:latin typeface="Times New Roman" pitchFamily="18" charset="0"/>
                <a:cs typeface="Times New Roman" pitchFamily="18" charset="0"/>
              </a:rPr>
              <a:t>isotonic</a:t>
            </a:r>
            <a:r>
              <a:rPr lang="en-GB" sz="2800" dirty="0">
                <a:solidFill>
                  <a:srgbClr val="303030"/>
                </a:solidFill>
                <a:latin typeface="Times New Roman" pitchFamily="18" charset="0"/>
                <a:cs typeface="Times New Roman" pitchFamily="18" charset="0"/>
              </a:rPr>
              <a:t> watery fluid</a:t>
            </a:r>
            <a:r>
              <a:rPr lang="en-GB" sz="2800" dirty="0" smtClean="0">
                <a:solidFill>
                  <a:srgbClr val="30303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lvl="0" indent="0">
              <a:lnSpc>
                <a:spcPct val="80000"/>
              </a:lnSpc>
              <a:buClr>
                <a:srgbClr val="AD0101"/>
              </a:buClr>
              <a:buNone/>
            </a:pPr>
            <a:endParaRPr lang="en-GB" sz="2800" dirty="0">
              <a:solidFill>
                <a:srgbClr val="30303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80000"/>
              </a:lnSpc>
              <a:buClr>
                <a:srgbClr val="AD0101"/>
              </a:buClr>
            </a:pPr>
            <a:r>
              <a:rPr lang="en-GB" sz="2800" dirty="0">
                <a:solidFill>
                  <a:srgbClr val="303030"/>
                </a:solidFill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GB" sz="2800" b="1" i="1" dirty="0">
                <a:solidFill>
                  <a:srgbClr val="303030"/>
                </a:solidFill>
                <a:latin typeface="Times New Roman" pitchFamily="18" charset="0"/>
                <a:cs typeface="Times New Roman" pitchFamily="18" charset="0"/>
              </a:rPr>
              <a:t>mucous </a:t>
            </a:r>
            <a:r>
              <a:rPr lang="en-GB" sz="2800" b="1" i="1" dirty="0" err="1">
                <a:solidFill>
                  <a:srgbClr val="303030"/>
                </a:solidFill>
                <a:latin typeface="Times New Roman" pitchFamily="18" charset="0"/>
                <a:cs typeface="Times New Roman" pitchFamily="18" charset="0"/>
              </a:rPr>
              <a:t>acinus</a:t>
            </a:r>
            <a:r>
              <a:rPr lang="en-GB" sz="2800" dirty="0">
                <a:solidFill>
                  <a:srgbClr val="303030"/>
                </a:solidFill>
                <a:latin typeface="Times New Roman" pitchFamily="18" charset="0"/>
                <a:cs typeface="Times New Roman" pitchFamily="18" charset="0"/>
              </a:rPr>
              <a:t> secretes </a:t>
            </a:r>
            <a:r>
              <a:rPr lang="en-GB" sz="2800" dirty="0" err="1" smtClean="0">
                <a:solidFill>
                  <a:srgbClr val="303030"/>
                </a:solidFill>
                <a:latin typeface="Times New Roman" pitchFamily="18" charset="0"/>
                <a:cs typeface="Times New Roman" pitchFamily="18" charset="0"/>
              </a:rPr>
              <a:t>mucin</a:t>
            </a:r>
            <a:r>
              <a:rPr lang="en-GB" sz="2800" dirty="0" smtClean="0">
                <a:solidFill>
                  <a:srgbClr val="303030"/>
                </a:solidFill>
                <a:latin typeface="Times New Roman" pitchFamily="18" charset="0"/>
                <a:cs typeface="Times New Roman" pitchFamily="18" charset="0"/>
              </a:rPr>
              <a:t>-lubricants </a:t>
            </a:r>
          </a:p>
          <a:p>
            <a:pPr marL="0" lvl="0" indent="0">
              <a:lnSpc>
                <a:spcPct val="80000"/>
              </a:lnSpc>
              <a:buClr>
                <a:srgbClr val="AD0101"/>
              </a:buClr>
              <a:buNone/>
            </a:pPr>
            <a:endParaRPr lang="en-GB" sz="2800" i="1" dirty="0">
              <a:solidFill>
                <a:srgbClr val="30303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80000"/>
              </a:lnSpc>
              <a:buClr>
                <a:srgbClr val="AD0101"/>
              </a:buClr>
            </a:pPr>
            <a:r>
              <a:rPr lang="en-GB" sz="2800" dirty="0">
                <a:solidFill>
                  <a:srgbClr val="303030"/>
                </a:solidFill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GB" sz="2800" b="1" i="1" dirty="0">
                <a:solidFill>
                  <a:srgbClr val="303030"/>
                </a:solidFill>
                <a:latin typeface="Times New Roman" pitchFamily="18" charset="0"/>
                <a:cs typeface="Times New Roman" pitchFamily="18" charset="0"/>
              </a:rPr>
              <a:t>mixed serous – mucous </a:t>
            </a:r>
            <a:r>
              <a:rPr lang="en-GB" sz="2800" b="1" i="1" dirty="0" err="1">
                <a:solidFill>
                  <a:srgbClr val="303030"/>
                </a:solidFill>
                <a:latin typeface="Times New Roman" pitchFamily="18" charset="0"/>
                <a:cs typeface="Times New Roman" pitchFamily="18" charset="0"/>
              </a:rPr>
              <a:t>acinus</a:t>
            </a:r>
            <a:r>
              <a:rPr lang="en-GB" sz="2800" dirty="0">
                <a:solidFill>
                  <a:srgbClr val="303030"/>
                </a:solidFill>
                <a:latin typeface="Times New Roman" pitchFamily="18" charset="0"/>
                <a:cs typeface="Times New Roman" pitchFamily="18" charset="0"/>
              </a:rPr>
              <a:t>, the serous </a:t>
            </a:r>
            <a:r>
              <a:rPr lang="en-GB" sz="2800" dirty="0" err="1">
                <a:solidFill>
                  <a:srgbClr val="303030"/>
                </a:solidFill>
                <a:latin typeface="Times New Roman" pitchFamily="18" charset="0"/>
                <a:cs typeface="Times New Roman" pitchFamily="18" charset="0"/>
              </a:rPr>
              <a:t>acinus</a:t>
            </a:r>
            <a:r>
              <a:rPr lang="en-GB" sz="2800" dirty="0">
                <a:solidFill>
                  <a:srgbClr val="303030"/>
                </a:solidFill>
                <a:latin typeface="Times New Roman" pitchFamily="18" charset="0"/>
                <a:cs typeface="Times New Roman" pitchFamily="18" charset="0"/>
              </a:rPr>
              <a:t> forms a serous </a:t>
            </a:r>
            <a:r>
              <a:rPr lang="en-GB" sz="2800" dirty="0" err="1">
                <a:solidFill>
                  <a:srgbClr val="303030"/>
                </a:solidFill>
                <a:latin typeface="Times New Roman" pitchFamily="18" charset="0"/>
                <a:cs typeface="Times New Roman" pitchFamily="18" charset="0"/>
              </a:rPr>
              <a:t>demilune</a:t>
            </a:r>
            <a:r>
              <a:rPr lang="en-GB" sz="2800" dirty="0">
                <a:solidFill>
                  <a:srgbClr val="303030"/>
                </a:solidFill>
                <a:latin typeface="Times New Roman" pitchFamily="18" charset="0"/>
                <a:cs typeface="Times New Roman" pitchFamily="18" charset="0"/>
              </a:rPr>
              <a:t> around mucous </a:t>
            </a:r>
            <a:r>
              <a:rPr lang="en-GB" sz="2800" dirty="0" err="1">
                <a:solidFill>
                  <a:srgbClr val="303030"/>
                </a:solidFill>
                <a:latin typeface="Times New Roman" pitchFamily="18" charset="0"/>
                <a:cs typeface="Times New Roman" pitchFamily="18" charset="0"/>
              </a:rPr>
              <a:t>acinus</a:t>
            </a:r>
            <a:endParaRPr lang="en-GB" sz="2800" dirty="0">
              <a:solidFill>
                <a:srgbClr val="30303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25158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4800" y="457200"/>
            <a:ext cx="8281359" cy="5486400"/>
          </a:xfrm>
        </p:spPr>
      </p:pic>
    </p:spTree>
    <p:extLst>
      <p:ext uri="{BB962C8B-B14F-4D97-AF65-F5344CB8AC3E}">
        <p14:creationId xmlns:p14="http://schemas.microsoft.com/office/powerpoint/2010/main" xmlns="" val="19840110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" y="609600"/>
            <a:ext cx="8058510" cy="5338763"/>
          </a:xfrm>
        </p:spPr>
      </p:pic>
    </p:spTree>
    <p:extLst>
      <p:ext uri="{BB962C8B-B14F-4D97-AF65-F5344CB8AC3E}">
        <p14:creationId xmlns:p14="http://schemas.microsoft.com/office/powerpoint/2010/main" xmlns="" val="33264030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3400" y="457200"/>
            <a:ext cx="7927135" cy="5956300"/>
          </a:xfrm>
        </p:spPr>
      </p:pic>
    </p:spTree>
    <p:extLst>
      <p:ext uri="{BB962C8B-B14F-4D97-AF65-F5344CB8AC3E}">
        <p14:creationId xmlns:p14="http://schemas.microsoft.com/office/powerpoint/2010/main" xmlns="" val="60412763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1757</TotalTime>
  <Words>800</Words>
  <Application>Microsoft Office PowerPoint</Application>
  <PresentationFormat>On-screen Show (4:3)</PresentationFormat>
  <Paragraphs>128</Paragraphs>
  <Slides>29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NewsPrint</vt:lpstr>
      <vt:lpstr>Slide 1</vt:lpstr>
      <vt:lpstr>Slide 2</vt:lpstr>
      <vt:lpstr>Slide 3</vt:lpstr>
      <vt:lpstr>Slide 4</vt:lpstr>
      <vt:lpstr>Acini cells</vt:lpstr>
      <vt:lpstr>Slide 6</vt:lpstr>
      <vt:lpstr>Slide 7</vt:lpstr>
      <vt:lpstr>Slide 8</vt:lpstr>
      <vt:lpstr>Slide 9</vt:lpstr>
      <vt:lpstr>Slide 10</vt:lpstr>
      <vt:lpstr>Acini cells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AAN</dc:creator>
  <cp:lastModifiedBy>aalbity</cp:lastModifiedBy>
  <cp:revision>55</cp:revision>
  <dcterms:created xsi:type="dcterms:W3CDTF">2015-10-21T17:30:44Z</dcterms:created>
  <dcterms:modified xsi:type="dcterms:W3CDTF">2016-10-20T06:44:48Z</dcterms:modified>
</cp:coreProperties>
</file>