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73" r:id="rId7"/>
    <p:sldId id="274" r:id="rId8"/>
    <p:sldId id="262" r:id="rId9"/>
    <p:sldId id="277" r:id="rId10"/>
    <p:sldId id="278" r:id="rId11"/>
    <p:sldId id="279" r:id="rId12"/>
    <p:sldId id="261" r:id="rId13"/>
    <p:sldId id="263" r:id="rId14"/>
    <p:sldId id="264" r:id="rId15"/>
    <p:sldId id="265" r:id="rId16"/>
    <p:sldId id="281" r:id="rId17"/>
    <p:sldId id="282" r:id="rId18"/>
    <p:sldId id="266" r:id="rId19"/>
    <p:sldId id="267" r:id="rId20"/>
    <p:sldId id="270" r:id="rId21"/>
    <p:sldId id="271" r:id="rId22"/>
    <p:sldId id="272" r:id="rId23"/>
    <p:sldId id="275" r:id="rId24"/>
    <p:sldId id="276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4/25/2015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SAMA, Monetary Policy and Interest Rates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57456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Monetary policy instruments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Applies no direct control particularly with respect to control of interest rates and foreign exchange.</a:t>
            </a:r>
          </a:p>
          <a:p>
            <a:r>
              <a:rPr lang="en-GB" dirty="0" smtClean="0"/>
              <a:t>SAMA’s charter prohibits the payment and receipt of interests</a:t>
            </a:r>
          </a:p>
          <a:p>
            <a:r>
              <a:rPr lang="en-GB" dirty="0" smtClean="0"/>
              <a:t>SAMA has adopted a regime of free movement of capital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37965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Monetary policy instruments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Does not use credit ceilings</a:t>
            </a:r>
          </a:p>
          <a:p>
            <a:r>
              <a:rPr lang="en-GB" dirty="0" smtClean="0"/>
              <a:t>But imposes credit concentration ceilings on certain economic sectors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983492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Cash reserve ratio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Under Article 7 of the Banking Control Law, banks are required </a:t>
            </a:r>
            <a:r>
              <a:rPr lang="en-GB" dirty="0" smtClean="0"/>
              <a:t>to </a:t>
            </a:r>
            <a:r>
              <a:rPr lang="en-GB" dirty="0"/>
              <a:t>maintain a percentage of their customers’ deposits with SAMA </a:t>
            </a:r>
            <a:r>
              <a:rPr lang="en-GB" dirty="0" smtClean="0"/>
              <a:t>as prescribed </a:t>
            </a:r>
            <a:r>
              <a:rPr lang="en-GB" dirty="0"/>
              <a:t>cash </a:t>
            </a:r>
            <a:r>
              <a:rPr lang="en-GB" dirty="0" smtClean="0"/>
              <a:t>reserves.</a:t>
            </a:r>
          </a:p>
          <a:p>
            <a:r>
              <a:rPr lang="en-GB" dirty="0" smtClean="0"/>
              <a:t>Designed both as monetary policy and to ensure that the banks have adequate liquidity to cover their customers’ deposits.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299675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Cash reserve ratio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Most powerful instrument of liquidity policy available to SAMA</a:t>
            </a:r>
          </a:p>
          <a:p>
            <a:r>
              <a:rPr lang="en-GB" dirty="0"/>
              <a:t>However</a:t>
            </a:r>
            <a:r>
              <a:rPr lang="en-GB" dirty="0" smtClean="0"/>
              <a:t>, it </a:t>
            </a:r>
            <a:r>
              <a:rPr lang="en-GB" dirty="0"/>
              <a:t>has been applied only for implementing structural changes in </a:t>
            </a:r>
            <a:r>
              <a:rPr lang="en-GB" dirty="0" smtClean="0"/>
              <a:t>bank liquidity </a:t>
            </a:r>
            <a:r>
              <a:rPr lang="en-GB" dirty="0"/>
              <a:t>(credit creation control) rather than for the frequent </a:t>
            </a:r>
            <a:r>
              <a:rPr lang="en-GB" dirty="0" smtClean="0"/>
              <a:t>fine-tuning of </a:t>
            </a:r>
            <a:r>
              <a:rPr lang="en-GB" dirty="0"/>
              <a:t>short-term liquidity</a:t>
            </a:r>
          </a:p>
        </p:txBody>
      </p:sp>
    </p:spTree>
    <p:extLst>
      <p:ext uri="{BB962C8B-B14F-4D97-AF65-F5344CB8AC3E}">
        <p14:creationId xmlns:p14="http://schemas.microsoft.com/office/powerpoint/2010/main" val="33022189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Statutory liquidity ratio (SLR)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Under Article 7 of the Banking Control Law, banks are required </a:t>
            </a:r>
            <a:r>
              <a:rPr lang="en-GB" dirty="0" smtClean="0"/>
              <a:t>to maintain </a:t>
            </a:r>
            <a:r>
              <a:rPr lang="en-GB" dirty="0"/>
              <a:t>a minimum amount of specified liquid assets equal to </a:t>
            </a:r>
            <a:r>
              <a:rPr lang="en-GB" dirty="0" smtClean="0"/>
              <a:t>20% of their </a:t>
            </a:r>
            <a:r>
              <a:rPr lang="en-GB" dirty="0"/>
              <a:t>demand and time liabilities (known as the statutory liquidity ratio</a:t>
            </a:r>
            <a:r>
              <a:rPr lang="en-GB" dirty="0" smtClean="0"/>
              <a:t>).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66421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Statutory liquidity ratio (SLR)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As a result of the application of the reserve ratios, the free liquidity </a:t>
            </a:r>
            <a:r>
              <a:rPr lang="en-GB" dirty="0" smtClean="0"/>
              <a:t>at the </a:t>
            </a:r>
            <a:r>
              <a:rPr lang="en-GB" dirty="0"/>
              <a:t>disposal of the banks at any time for lending is the </a:t>
            </a:r>
            <a:r>
              <a:rPr lang="en-GB" dirty="0" smtClean="0"/>
              <a:t>difference between </a:t>
            </a:r>
            <a:r>
              <a:rPr lang="en-GB" dirty="0"/>
              <a:t>total deposits and the aggregate of the sums constituting </a:t>
            </a:r>
            <a:r>
              <a:rPr lang="en-GB" dirty="0" smtClean="0"/>
              <a:t>the cash </a:t>
            </a:r>
            <a:r>
              <a:rPr lang="en-GB" dirty="0"/>
              <a:t>reserve ratio and the statutory liquidity ratio.</a:t>
            </a:r>
          </a:p>
        </p:txBody>
      </p:sp>
    </p:spTree>
    <p:extLst>
      <p:ext uri="{BB962C8B-B14F-4D97-AF65-F5344CB8AC3E}">
        <p14:creationId xmlns:p14="http://schemas.microsoft.com/office/powerpoint/2010/main" val="99447891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Repo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 This arrangement permits a very </a:t>
            </a:r>
            <a:r>
              <a:rPr lang="en-GB" dirty="0" smtClean="0"/>
              <a:t>short-term injection </a:t>
            </a:r>
            <a:r>
              <a:rPr lang="en-GB" dirty="0"/>
              <a:t>of reserves and their automatic withdrawal when the </a:t>
            </a:r>
            <a:r>
              <a:rPr lang="en-GB" dirty="0" smtClean="0"/>
              <a:t>repos mature</a:t>
            </a:r>
            <a:r>
              <a:rPr lang="en-GB" dirty="0"/>
              <a:t>. The allocation of repos is linked to banks’ holdings of </a:t>
            </a:r>
            <a:r>
              <a:rPr lang="en-GB" dirty="0" smtClean="0"/>
              <a:t>eligible securities </a:t>
            </a:r>
            <a:r>
              <a:rPr lang="en-GB" dirty="0"/>
              <a:t>(government </a:t>
            </a:r>
            <a:r>
              <a:rPr lang="en-GB" dirty="0" smtClean="0"/>
              <a:t>development </a:t>
            </a:r>
            <a:r>
              <a:rPr lang="en-GB" dirty="0"/>
              <a:t>bonds, FRNs and Treasury bills).</a:t>
            </a:r>
          </a:p>
        </p:txBody>
      </p:sp>
    </p:spTree>
    <p:extLst>
      <p:ext uri="{BB962C8B-B14F-4D97-AF65-F5344CB8AC3E}">
        <p14:creationId xmlns:p14="http://schemas.microsoft.com/office/powerpoint/2010/main" val="160105835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Reverse repo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In situations where there is a temporary need to absorb, rather </a:t>
            </a:r>
            <a:r>
              <a:rPr lang="en-GB" dirty="0" smtClean="0"/>
              <a:t>than provide</a:t>
            </a:r>
            <a:r>
              <a:rPr lang="en-GB" dirty="0"/>
              <a:t>, bank reserves, SAMA engages in overnight reverse </a:t>
            </a:r>
            <a:r>
              <a:rPr lang="en-GB" dirty="0" smtClean="0"/>
              <a:t>repos (</a:t>
            </a:r>
            <a:r>
              <a:rPr lang="en-GB" dirty="0"/>
              <a:t>matched sale-purchase operations) with banks.</a:t>
            </a:r>
          </a:p>
        </p:txBody>
      </p:sp>
    </p:spTree>
    <p:extLst>
      <p:ext uri="{BB962C8B-B14F-4D97-AF65-F5344CB8AC3E}">
        <p14:creationId xmlns:p14="http://schemas.microsoft.com/office/powerpoint/2010/main" val="30140367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Open market operations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GB" dirty="0"/>
              <a:t>Open market operations are a flexible instrument of credit </a:t>
            </a:r>
            <a:r>
              <a:rPr lang="en-GB" dirty="0" smtClean="0"/>
              <a:t>control whereby </a:t>
            </a:r>
            <a:r>
              <a:rPr lang="en-GB" dirty="0"/>
              <a:t>a central bank, on its own initiative, alters the liquidity </a:t>
            </a:r>
            <a:r>
              <a:rPr lang="en-GB" dirty="0" smtClean="0"/>
              <a:t>position of </a:t>
            </a:r>
            <a:r>
              <a:rPr lang="en-GB" dirty="0"/>
              <a:t>banks by dealing directly in the market instead of using its </a:t>
            </a:r>
            <a:r>
              <a:rPr lang="en-GB" dirty="0" smtClean="0"/>
              <a:t>influence indirectly </a:t>
            </a:r>
            <a:r>
              <a:rPr lang="en-GB" dirty="0"/>
              <a:t>by varying the cost of its credit</a:t>
            </a:r>
          </a:p>
        </p:txBody>
      </p:sp>
    </p:spTree>
    <p:extLst>
      <p:ext uri="{BB962C8B-B14F-4D97-AF65-F5344CB8AC3E}">
        <p14:creationId xmlns:p14="http://schemas.microsoft.com/office/powerpoint/2010/main" val="112147364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Open market operations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Efficacy </a:t>
            </a:r>
            <a:r>
              <a:rPr lang="en-GB" dirty="0"/>
              <a:t>of open </a:t>
            </a:r>
            <a:r>
              <a:rPr lang="en-GB" dirty="0" smtClean="0"/>
              <a:t>market operations </a:t>
            </a:r>
            <a:r>
              <a:rPr lang="en-GB" dirty="0"/>
              <a:t>depends on central bank holdings of securities and the </a:t>
            </a:r>
            <a:r>
              <a:rPr lang="en-GB" dirty="0" smtClean="0"/>
              <a:t>size and </a:t>
            </a:r>
            <a:r>
              <a:rPr lang="en-GB" dirty="0"/>
              <a:t>depth of the market</a:t>
            </a:r>
            <a:r>
              <a:rPr lang="en-GB" dirty="0" smtClean="0"/>
              <a:t>.</a:t>
            </a:r>
          </a:p>
          <a:p>
            <a:endParaRPr lang="en-GB" dirty="0"/>
          </a:p>
          <a:p>
            <a:pPr algn="just"/>
            <a:r>
              <a:rPr lang="en-GB" dirty="0"/>
              <a:t>In situations that call for only temporary </a:t>
            </a:r>
            <a:r>
              <a:rPr lang="en-GB" dirty="0" smtClean="0"/>
              <a:t>additions </a:t>
            </a:r>
            <a:r>
              <a:rPr lang="en-GB" dirty="0"/>
              <a:t>to bank reserves</a:t>
            </a:r>
            <a:r>
              <a:rPr lang="en-GB" dirty="0" smtClean="0"/>
              <a:t>, SAMA </a:t>
            </a:r>
            <a:r>
              <a:rPr lang="en-GB" dirty="0"/>
              <a:t>engages in short-dated repurchase agreements (</a:t>
            </a:r>
            <a:r>
              <a:rPr lang="en-GB" dirty="0" smtClean="0"/>
              <a:t>predominantly overnight </a:t>
            </a:r>
            <a:r>
              <a:rPr lang="en-GB" dirty="0"/>
              <a:t>repos) with banks</a:t>
            </a:r>
          </a:p>
        </p:txBody>
      </p:sp>
    </p:spTree>
    <p:extLst>
      <p:ext uri="{BB962C8B-B14F-4D97-AF65-F5344CB8AC3E}">
        <p14:creationId xmlns:p14="http://schemas.microsoft.com/office/powerpoint/2010/main" val="21303922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Saudi Arabian Monetary Agency (SAMA)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Central bank of Saudi Arabia</a:t>
            </a:r>
          </a:p>
          <a:p>
            <a:r>
              <a:rPr lang="en-GB" dirty="0" smtClean="0"/>
              <a:t>Was established in 1952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1043260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Foreign exchange swaps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Serve </a:t>
            </a:r>
            <a:r>
              <a:rPr lang="en-GB" dirty="0"/>
              <a:t>the purpose of </a:t>
            </a:r>
            <a:r>
              <a:rPr lang="en-GB" dirty="0" smtClean="0"/>
              <a:t>influencing capital </a:t>
            </a:r>
            <a:r>
              <a:rPr lang="en-GB" dirty="0"/>
              <a:t>flows, thereby reducing the disruptions to monetary </a:t>
            </a:r>
            <a:r>
              <a:rPr lang="en-GB" dirty="0" smtClean="0"/>
              <a:t>policy emanating </a:t>
            </a:r>
            <a:r>
              <a:rPr lang="en-GB" dirty="0"/>
              <a:t>from the foreign exchange market</a:t>
            </a:r>
          </a:p>
        </p:txBody>
      </p:sp>
    </p:spTree>
    <p:extLst>
      <p:ext uri="{BB962C8B-B14F-4D97-AF65-F5344CB8AC3E}">
        <p14:creationId xmlns:p14="http://schemas.microsoft.com/office/powerpoint/2010/main" val="5579476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Placement of public funds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As part of its regular money market operations, SAMA exercises </a:t>
            </a:r>
            <a:r>
              <a:rPr lang="en-GB" dirty="0" smtClean="0"/>
              <a:t>its discretion </a:t>
            </a:r>
            <a:r>
              <a:rPr lang="en-GB" dirty="0"/>
              <a:t>in using the government institutions’ funds at its disposal </a:t>
            </a:r>
            <a:r>
              <a:rPr lang="en-GB" dirty="0" smtClean="0"/>
              <a:t>to place </a:t>
            </a:r>
            <a:r>
              <a:rPr lang="en-GB" dirty="0"/>
              <a:t>with the banks. </a:t>
            </a:r>
            <a:endParaRPr lang="en-GB" dirty="0" smtClean="0"/>
          </a:p>
          <a:p>
            <a:r>
              <a:rPr lang="en-GB" dirty="0" smtClean="0"/>
              <a:t>Such </a:t>
            </a:r>
            <a:r>
              <a:rPr lang="en-GB" dirty="0"/>
              <a:t>placements of public funds are entirely </a:t>
            </a:r>
            <a:r>
              <a:rPr lang="en-GB" dirty="0" smtClean="0"/>
              <a:t>at SAMA’s </a:t>
            </a:r>
            <a:r>
              <a:rPr lang="en-GB" dirty="0"/>
              <a:t>discretion and are complementary to the primary </a:t>
            </a:r>
            <a:r>
              <a:rPr lang="en-GB" dirty="0" smtClean="0"/>
              <a:t>instruments for </a:t>
            </a:r>
            <a:r>
              <a:rPr lang="en-GB" dirty="0"/>
              <a:t>fine-tuning day-to-day liquidity (repos and foreign exchange swaps</a:t>
            </a:r>
            <a:r>
              <a:rPr lang="en-GB" dirty="0" smtClean="0"/>
              <a:t>).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1205741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Placement of public funds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Basically, however, the placement of funds is to be seen as </a:t>
            </a:r>
            <a:r>
              <a:rPr lang="en-GB" dirty="0" smtClean="0"/>
              <a:t>providing longer-term </a:t>
            </a:r>
            <a:r>
              <a:rPr lang="en-GB" dirty="0"/>
              <a:t>liquidity support (gross or rough-tuning).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7610406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Monetary policy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Expansionary:</a:t>
            </a:r>
          </a:p>
          <a:p>
            <a:r>
              <a:rPr lang="en-GB" dirty="0" smtClean="0"/>
              <a:t>Open market purchases of securities by SAMA</a:t>
            </a:r>
          </a:p>
          <a:p>
            <a:r>
              <a:rPr lang="en-GB" dirty="0" smtClean="0"/>
              <a:t>Reserve requirement ratio decreases</a:t>
            </a:r>
          </a:p>
          <a:p>
            <a:r>
              <a:rPr lang="en-GB" dirty="0" smtClean="0"/>
              <a:t>Contractionary:</a:t>
            </a:r>
          </a:p>
          <a:p>
            <a:r>
              <a:rPr lang="en-GB" dirty="0" smtClean="0"/>
              <a:t>Open market sale of securities by SAMA</a:t>
            </a:r>
          </a:p>
          <a:p>
            <a:r>
              <a:rPr lang="en-GB" dirty="0" smtClean="0"/>
              <a:t>Reserve requirement ratio increases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5056912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Impact of monetary policy on various economic variables</a:t>
            </a:r>
            <a:endParaRPr lang="en-IN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429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571500">
                <a:tc>
                  <a:txBody>
                    <a:bodyPr/>
                    <a:lstStyle/>
                    <a:p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1" dirty="0" smtClean="0"/>
                        <a:t>Expansionary activities</a:t>
                      </a:r>
                      <a:endParaRPr lang="en-IN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i="1" dirty="0" err="1" smtClean="0"/>
                        <a:t>Contractionary</a:t>
                      </a:r>
                      <a:r>
                        <a:rPr lang="en-US" i="1" dirty="0" smtClean="0"/>
                        <a:t> activities</a:t>
                      </a:r>
                      <a:endParaRPr lang="en-IN" i="1" dirty="0"/>
                    </a:p>
                  </a:txBody>
                  <a:tcPr/>
                </a:tc>
              </a:tr>
              <a:tr h="571500">
                <a:tc>
                  <a:txBody>
                    <a:bodyPr/>
                    <a:lstStyle/>
                    <a:p>
                      <a:r>
                        <a:rPr lang="en-US" dirty="0" smtClean="0"/>
                        <a:t>Reserves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IN" dirty="0"/>
                    </a:p>
                  </a:txBody>
                  <a:tcPr/>
                </a:tc>
              </a:tr>
              <a:tr h="571500">
                <a:tc>
                  <a:txBody>
                    <a:bodyPr/>
                    <a:lstStyle/>
                    <a:p>
                      <a:r>
                        <a:rPr lang="en-US" dirty="0" smtClean="0"/>
                        <a:t>Credit availability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IN" dirty="0"/>
                    </a:p>
                  </a:txBody>
                  <a:tcPr/>
                </a:tc>
              </a:tr>
              <a:tr h="571500">
                <a:tc>
                  <a:txBody>
                    <a:bodyPr/>
                    <a:lstStyle/>
                    <a:p>
                      <a:r>
                        <a:rPr lang="en-US" dirty="0" smtClean="0"/>
                        <a:t>Money supply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IN" dirty="0"/>
                    </a:p>
                  </a:txBody>
                  <a:tcPr/>
                </a:tc>
              </a:tr>
              <a:tr h="571500">
                <a:tc>
                  <a:txBody>
                    <a:bodyPr/>
                    <a:lstStyle/>
                    <a:p>
                      <a:r>
                        <a:rPr lang="en-US" dirty="0" smtClean="0"/>
                        <a:t>Interest rates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IN" dirty="0"/>
                    </a:p>
                  </a:txBody>
                  <a:tcPr/>
                </a:tc>
              </a:tr>
              <a:tr h="571500">
                <a:tc>
                  <a:txBody>
                    <a:bodyPr/>
                    <a:lstStyle/>
                    <a:p>
                      <a:r>
                        <a:rPr lang="en-US" dirty="0" smtClean="0"/>
                        <a:t>Security prices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</a:t>
                      </a:r>
                      <a:endParaRPr lang="en-IN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decrease</a:t>
                      </a:r>
                      <a:endParaRPr lang="en-IN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Dr. Lakshmi Kalyanaraman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4-</a:t>
            </a:r>
            <a:fld id="{EF33C738-1958-423A-BB61-DC472EC09E94}" type="slidenum">
              <a:rPr lang="en-US" smtClean="0"/>
              <a:pPr>
                <a:defRPr/>
              </a:pPr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150182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Functions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To deal with the banking affairs of the government</a:t>
            </a:r>
          </a:p>
          <a:p>
            <a:r>
              <a:rPr lang="en-GB" dirty="0" smtClean="0"/>
              <a:t>Minting and printing the national currency, strengthening the Saudi currency and stabilizing its external and internal value, in addition to strengthening the currency’s cover</a:t>
            </a:r>
          </a:p>
          <a:p>
            <a:r>
              <a:rPr lang="en-GB" dirty="0" smtClean="0"/>
              <a:t>Managing the Kingdom’s foreign exchange reserves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4674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Functions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Managing the monetary policy for maintaining the stability of prices and exchange </a:t>
            </a:r>
            <a:r>
              <a:rPr lang="en-GB" dirty="0" smtClean="0"/>
              <a:t>rate</a:t>
            </a:r>
          </a:p>
          <a:p>
            <a:r>
              <a:rPr lang="en-GB" dirty="0"/>
              <a:t>Promoting the growth of the financial system and ensuring its </a:t>
            </a:r>
            <a:r>
              <a:rPr lang="en-GB" dirty="0" smtClean="0"/>
              <a:t>soundness</a:t>
            </a:r>
          </a:p>
          <a:p>
            <a:r>
              <a:rPr lang="en-GB" dirty="0"/>
              <a:t>Supervising commercial banks and exchange </a:t>
            </a:r>
            <a:r>
              <a:rPr lang="en-GB" dirty="0" smtClean="0"/>
              <a:t>dealers</a:t>
            </a:r>
          </a:p>
          <a:p>
            <a:r>
              <a:rPr lang="en-GB" dirty="0"/>
              <a:t>Supervising cooperative insurance companies and the self-employment professions relating to the insurance activity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050356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Functions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Supervising finance </a:t>
            </a:r>
            <a:r>
              <a:rPr lang="en-GB" dirty="0" smtClean="0"/>
              <a:t>companies</a:t>
            </a:r>
          </a:p>
          <a:p>
            <a:r>
              <a:rPr lang="en-GB" dirty="0"/>
              <a:t>Supervising credit information companies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392849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Balance sheet of SAMA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b="1" dirty="0" smtClean="0"/>
              <a:t>Liabilities:</a:t>
            </a:r>
          </a:p>
          <a:p>
            <a:r>
              <a:rPr lang="en-GB" dirty="0" smtClean="0"/>
              <a:t>Notes issues</a:t>
            </a:r>
          </a:p>
          <a:p>
            <a:r>
              <a:rPr lang="en-GB" dirty="0" smtClean="0"/>
              <a:t>Government deposits</a:t>
            </a:r>
          </a:p>
          <a:p>
            <a:r>
              <a:rPr lang="en-GB" dirty="0" smtClean="0"/>
              <a:t>Commercial banks’ deposits</a:t>
            </a:r>
          </a:p>
          <a:p>
            <a:r>
              <a:rPr lang="en-GB" dirty="0" smtClean="0"/>
              <a:t>Foreign entities’ riyal deposits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903390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Balance sheet of SAMA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b="1" dirty="0" smtClean="0"/>
              <a:t>Assets:</a:t>
            </a:r>
          </a:p>
          <a:p>
            <a:r>
              <a:rPr lang="en-GB" dirty="0" smtClean="0"/>
              <a:t>Currency cover (gold)</a:t>
            </a:r>
          </a:p>
          <a:p>
            <a:r>
              <a:rPr lang="en-GB" dirty="0" smtClean="0"/>
              <a:t>Cash in vault</a:t>
            </a:r>
          </a:p>
          <a:p>
            <a:r>
              <a:rPr lang="en-GB" dirty="0" smtClean="0"/>
              <a:t>Deposits with banks abroad</a:t>
            </a:r>
          </a:p>
          <a:p>
            <a:r>
              <a:rPr lang="en-GB" dirty="0" smtClean="0"/>
              <a:t>Investments in foreign securities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265921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Monetary policy instruments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12274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Monetary policy instruments</a:t>
            </a:r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1. Cash reserve ratio</a:t>
            </a:r>
          </a:p>
          <a:p>
            <a:r>
              <a:rPr lang="en-GB" dirty="0" smtClean="0"/>
              <a:t>2. Repos and reverse repos</a:t>
            </a:r>
          </a:p>
          <a:p>
            <a:r>
              <a:rPr lang="en-GB" dirty="0" smtClean="0"/>
              <a:t>3. Foreign exchange swaps</a:t>
            </a:r>
          </a:p>
          <a:p>
            <a:r>
              <a:rPr lang="en-GB" dirty="0" smtClean="0"/>
              <a:t>4. Placement of public funds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848025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781</Words>
  <Application>Microsoft Office PowerPoint</Application>
  <PresentationFormat>On-screen Show (4:3)</PresentationFormat>
  <Paragraphs>95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SAMA, Monetary Policy and Interest Rates</vt:lpstr>
      <vt:lpstr>Saudi Arabian Monetary Agency (SAMA)</vt:lpstr>
      <vt:lpstr>Functions</vt:lpstr>
      <vt:lpstr>Functions</vt:lpstr>
      <vt:lpstr>Functions</vt:lpstr>
      <vt:lpstr>Balance sheet of SAMA</vt:lpstr>
      <vt:lpstr>Balance sheet of SAMA</vt:lpstr>
      <vt:lpstr>Monetary policy instruments</vt:lpstr>
      <vt:lpstr>Monetary policy instruments</vt:lpstr>
      <vt:lpstr>Monetary policy instruments</vt:lpstr>
      <vt:lpstr>Monetary policy instruments</vt:lpstr>
      <vt:lpstr>Cash reserve ratio</vt:lpstr>
      <vt:lpstr>Cash reserve ratio</vt:lpstr>
      <vt:lpstr>Statutory liquidity ratio (SLR)</vt:lpstr>
      <vt:lpstr>Statutory liquidity ratio (SLR)</vt:lpstr>
      <vt:lpstr>Repo</vt:lpstr>
      <vt:lpstr>Reverse repo</vt:lpstr>
      <vt:lpstr>Open market operations</vt:lpstr>
      <vt:lpstr>Open market operations</vt:lpstr>
      <vt:lpstr>Foreign exchange swaps</vt:lpstr>
      <vt:lpstr>Placement of public funds</vt:lpstr>
      <vt:lpstr>Placement of public funds</vt:lpstr>
      <vt:lpstr>Monetary policy</vt:lpstr>
      <vt:lpstr>Impact of monetary policy on various economic variables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SAMA, Monetary Policy and Interest Rates</dc:title>
  <dc:creator>Lakshmi</dc:creator>
  <cp:lastModifiedBy>Lakshmi</cp:lastModifiedBy>
  <cp:revision>11</cp:revision>
  <dcterms:created xsi:type="dcterms:W3CDTF">2006-08-16T00:00:00Z</dcterms:created>
  <dcterms:modified xsi:type="dcterms:W3CDTF">2015-04-25T08:10:01Z</dcterms:modified>
</cp:coreProperties>
</file>

<file path=docProps/thumbnail.jpeg>
</file>