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6" r:id="rId19"/>
    <p:sldId id="275" r:id="rId20"/>
    <p:sldId id="274" r:id="rId21"/>
    <p:sldId id="277" r:id="rId22"/>
    <p:sldId id="278"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a:t>انقر لتحرير نمط العنوان الرئيسي</a:t>
            </a:r>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58310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3280150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422219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122055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a:t>انقر لتحرير نمط العنوان الرئيسي</a:t>
            </a:r>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7EB94D80-7BBA-4F81-A85F-CFF86DA5A862}" type="datetimeFigureOut">
              <a:rPr lang="ar-SA" smtClean="0"/>
              <a:t>03/01/38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414120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628650" y="1825625"/>
            <a:ext cx="38862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29150" y="1825625"/>
            <a:ext cx="38862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7EB94D80-7BBA-4F81-A85F-CFF86DA5A862}" type="datetimeFigureOut">
              <a:rPr lang="ar-SA" smtClean="0"/>
              <a:t>03/01/38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151893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7EB94D80-7BBA-4F81-A85F-CFF86DA5A862}" type="datetimeFigureOut">
              <a:rPr lang="ar-SA" smtClean="0"/>
              <a:t>03/01/38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4137140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7EB94D80-7BBA-4F81-A85F-CFF86DA5A862}" type="datetimeFigureOut">
              <a:rPr lang="ar-SA" smtClean="0"/>
              <a:t>03/01/38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3651691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B94D80-7BBA-4F81-A85F-CFF86DA5A862}" type="datetimeFigureOut">
              <a:rPr lang="ar-SA" smtClean="0"/>
              <a:t>03/01/38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59356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7EB94D80-7BBA-4F81-A85F-CFF86DA5A862}" type="datetimeFigureOut">
              <a:rPr lang="ar-SA" smtClean="0"/>
              <a:t>03/01/38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1536234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7EB94D80-7BBA-4F81-A85F-CFF86DA5A862}" type="datetimeFigureOut">
              <a:rPr lang="ar-SA" smtClean="0"/>
              <a:t>03/01/38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7E7AD0B-AB80-422C-955B-3A803DC21584}" type="slidenum">
              <a:rPr lang="ar-SA" smtClean="0"/>
              <a:t>‹#›</a:t>
            </a:fld>
            <a:endParaRPr lang="ar-SA"/>
          </a:p>
        </p:txBody>
      </p:sp>
    </p:spTree>
    <p:extLst>
      <p:ext uri="{BB962C8B-B14F-4D97-AF65-F5344CB8AC3E}">
        <p14:creationId xmlns:p14="http://schemas.microsoft.com/office/powerpoint/2010/main" val="3292703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7EB94D80-7BBA-4F81-A85F-CFF86DA5A862}" type="datetimeFigureOut">
              <a:rPr lang="ar-SA" smtClean="0"/>
              <a:t>03/01/38</a:t>
            </a:fld>
            <a:endParaRPr lang="ar-SA"/>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97E7AD0B-AB80-422C-955B-3A803DC21584}" type="slidenum">
              <a:rPr lang="ar-SA" smtClean="0"/>
              <a:t>‹#›</a:t>
            </a:fld>
            <a:endParaRPr lang="ar-SA"/>
          </a:p>
        </p:txBody>
      </p:sp>
    </p:spTree>
    <p:extLst>
      <p:ext uri="{BB962C8B-B14F-4D97-AF65-F5344CB8AC3E}">
        <p14:creationId xmlns:p14="http://schemas.microsoft.com/office/powerpoint/2010/main" val="188092028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91680" y="1340768"/>
            <a:ext cx="6074497" cy="4154984"/>
          </a:xfrm>
          <a:prstGeom prst="rect">
            <a:avLst/>
          </a:prstGeom>
          <a:noFill/>
        </p:spPr>
        <p:txBody>
          <a:bodyPr wrap="square" rtlCol="1">
            <a:spAutoFit/>
          </a:bodyPr>
          <a:lstStyle/>
          <a:p>
            <a:pPr algn="ctr"/>
            <a:r>
              <a:rPr lang="ar-SA" sz="4400" b="1" dirty="0">
                <a:solidFill>
                  <a:schemeClr val="accent2"/>
                </a:solidFill>
              </a:rPr>
              <a:t>      </a:t>
            </a:r>
            <a:r>
              <a:rPr lang="ar-SA" sz="4800" b="1" u="sng" dirty="0">
                <a:solidFill>
                  <a:schemeClr val="accent2"/>
                </a:solidFill>
              </a:rPr>
              <a:t>إعاقات وإصابات الجهاز العظمي </a:t>
            </a:r>
            <a:br>
              <a:rPr lang="ar-SA" sz="1600" dirty="0"/>
            </a:br>
            <a:br>
              <a:rPr lang="ar-SA" sz="2800" dirty="0"/>
            </a:br>
            <a:r>
              <a:rPr lang="ar-SA" sz="2800" dirty="0">
                <a:solidFill>
                  <a:schemeClr val="tx1">
                    <a:lumMod val="85000"/>
                  </a:schemeClr>
                </a:solidFill>
              </a:rPr>
              <a:t> </a:t>
            </a:r>
            <a:br>
              <a:rPr lang="ar-SA" sz="2800" dirty="0"/>
            </a:br>
            <a:br>
              <a:rPr lang="ar-SA" sz="2800" dirty="0"/>
            </a:br>
            <a:r>
              <a:rPr lang="ar-SA" sz="2800" dirty="0"/>
              <a:t>      </a:t>
            </a:r>
            <a:br>
              <a:rPr lang="ar-SA" sz="2800" dirty="0"/>
            </a:br>
            <a:r>
              <a:rPr lang="ar-SA" sz="2800" dirty="0"/>
              <a:t>		</a:t>
            </a:r>
            <a:br>
              <a:rPr lang="ar-SA" sz="2800" dirty="0"/>
            </a:br>
            <a:r>
              <a:rPr lang="ar-SA" sz="2800" dirty="0"/>
              <a:t>		</a:t>
            </a:r>
            <a:endParaRPr lang="ar-SA" sz="2800" dirty="0">
              <a:solidFill>
                <a:schemeClr val="tx1">
                  <a:lumMod val="85000"/>
                </a:schemeClr>
              </a:solidFill>
            </a:endParaRPr>
          </a:p>
        </p:txBody>
      </p:sp>
    </p:spTree>
    <p:extLst>
      <p:ext uri="{BB962C8B-B14F-4D97-AF65-F5344CB8AC3E}">
        <p14:creationId xmlns:p14="http://schemas.microsoft.com/office/powerpoint/2010/main" val="1429588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971600" y="1124744"/>
            <a:ext cx="7164288" cy="3539430"/>
          </a:xfrm>
          <a:prstGeom prst="rect">
            <a:avLst/>
          </a:prstGeom>
        </p:spPr>
        <p:txBody>
          <a:bodyPr wrap="square">
            <a:spAutoFit/>
          </a:bodyPr>
          <a:lstStyle/>
          <a:p>
            <a:r>
              <a:rPr lang="ar-SA" sz="3200" b="1" dirty="0">
                <a:solidFill>
                  <a:schemeClr val="accent1"/>
                </a:solidFill>
              </a:rPr>
              <a:t>علاجه :-</a:t>
            </a:r>
          </a:p>
          <a:p>
            <a:r>
              <a:rPr lang="ar-SA" sz="3200" b="1" dirty="0"/>
              <a:t>يقوم الطبيب بتحديد طرق العلاج بناء على </a:t>
            </a:r>
            <a:r>
              <a:rPr lang="ar-SA" sz="3200" b="1" dirty="0" err="1"/>
              <a:t>مايلي</a:t>
            </a:r>
            <a:r>
              <a:rPr lang="ar-SA" sz="3200" b="1" dirty="0"/>
              <a:t> ,</a:t>
            </a:r>
          </a:p>
          <a:p>
            <a:r>
              <a:rPr lang="ar-SA" sz="3200" b="1" dirty="0"/>
              <a:t>1- عمر الفرد عند الإصابة, وصحته العامة , وتاريخه الطبي.</a:t>
            </a:r>
          </a:p>
          <a:p>
            <a:r>
              <a:rPr lang="ar-SA" sz="3200" b="1" dirty="0"/>
              <a:t>2- مدى تطور الحالة.</a:t>
            </a:r>
          </a:p>
          <a:p>
            <a:r>
              <a:rPr lang="ar-SA" sz="3200" b="1" dirty="0"/>
              <a:t>3- تحمل الطفل لدواء معين.</a:t>
            </a:r>
          </a:p>
          <a:p>
            <a:r>
              <a:rPr lang="ar-SA" sz="3200" b="1" dirty="0"/>
              <a:t>4- توقعات </a:t>
            </a:r>
            <a:r>
              <a:rPr lang="ar-SA" sz="3200" b="1" dirty="0" err="1"/>
              <a:t>سيرالمرض</a:t>
            </a:r>
            <a:r>
              <a:rPr lang="ar-SA" sz="3200" b="1" dirty="0"/>
              <a:t> أو حالة المريض </a:t>
            </a:r>
            <a:r>
              <a:rPr lang="ar-SA" sz="3200" b="1" dirty="0" err="1"/>
              <a:t>مسقبلاً</a:t>
            </a:r>
            <a:r>
              <a:rPr lang="ar-SA" sz="3200" b="1" dirty="0"/>
              <a:t>.</a:t>
            </a:r>
          </a:p>
        </p:txBody>
      </p:sp>
    </p:spTree>
    <p:extLst>
      <p:ext uri="{BB962C8B-B14F-4D97-AF65-F5344CB8AC3E}">
        <p14:creationId xmlns:p14="http://schemas.microsoft.com/office/powerpoint/2010/main" val="3696959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20" y="3501008"/>
            <a:ext cx="3426227"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827584" y="764704"/>
            <a:ext cx="7740352" cy="3939540"/>
          </a:xfrm>
          <a:prstGeom prst="rect">
            <a:avLst/>
          </a:prstGeom>
        </p:spPr>
        <p:txBody>
          <a:bodyPr wrap="square">
            <a:spAutoFit/>
          </a:bodyPr>
          <a:lstStyle/>
          <a:p>
            <a:r>
              <a:rPr lang="ar-SA" sz="3000" b="1" dirty="0">
                <a:solidFill>
                  <a:schemeClr val="accent2"/>
                </a:solidFill>
              </a:rPr>
              <a:t>3) الحدب/ </a:t>
            </a:r>
            <a:r>
              <a:rPr lang="ar-SA" sz="2000" dirty="0">
                <a:solidFill>
                  <a:schemeClr val="accent2"/>
                </a:solidFill>
              </a:rPr>
              <a:t>(حدب الظهر)</a:t>
            </a:r>
            <a:endParaRPr lang="ar-SA" sz="2000" dirty="0"/>
          </a:p>
          <a:p>
            <a:br>
              <a:rPr lang="ar-SA" sz="2000" b="1" dirty="0"/>
            </a:br>
            <a:r>
              <a:rPr lang="ar-SA" sz="2000" b="1" dirty="0">
                <a:solidFill>
                  <a:schemeClr val="accent1"/>
                </a:solidFill>
              </a:rPr>
              <a:t>تعريفه :-</a:t>
            </a:r>
          </a:p>
          <a:p>
            <a:r>
              <a:rPr lang="ar-SA" sz="2000" b="1" dirty="0"/>
              <a:t>هو اضطراب يكون الظهر فيه منحياً إلى الخلف عن منطقة الصدر, ويأخذ شكل تحدب دائري.</a:t>
            </a:r>
          </a:p>
          <a:p>
            <a:r>
              <a:rPr lang="ar-SA" sz="2000" b="1" dirty="0"/>
              <a:t>أو بمعنى آخر هو انحناء شديد أعلى الظهر يصيب عظام الظهر العلوية (منطقة الصدر).</a:t>
            </a:r>
          </a:p>
          <a:p>
            <a:r>
              <a:rPr lang="ar-SA" sz="2000" b="1" dirty="0"/>
              <a:t>- المعدل الطبيعي لانحناء الظهر يتراوح بين 20 -50 وما زاد يعتبر انحناء تحدبي .</a:t>
            </a:r>
          </a:p>
          <a:p>
            <a:r>
              <a:rPr lang="ar-SA" sz="2000" b="1" dirty="0"/>
              <a:t>- قد يكون ولاديا أو بسبب اضطراب آخر في العضلات أو العظام . </a:t>
            </a:r>
          </a:p>
          <a:p>
            <a:endParaRPr lang="ar-SA" sz="2000" b="1" dirty="0"/>
          </a:p>
          <a:p>
            <a:r>
              <a:rPr lang="ar-SA" sz="2000" b="1" dirty="0">
                <a:solidFill>
                  <a:schemeClr val="accent1"/>
                </a:solidFill>
              </a:rPr>
              <a:t>أسبابه :-</a:t>
            </a:r>
          </a:p>
          <a:p>
            <a:pPr marL="514350" indent="-514350">
              <a:buAutoNum type="arabic1Minus"/>
            </a:pPr>
            <a:r>
              <a:rPr lang="ar-SA" sz="2000" b="1" dirty="0"/>
              <a:t>أسباب ترتبط بمرحلة الطفولة المبكرة والمتأخرة</a:t>
            </a:r>
          </a:p>
          <a:p>
            <a:pPr marL="514350" indent="-514350">
              <a:buAutoNum type="arabic1Minus"/>
            </a:pPr>
            <a:r>
              <a:rPr lang="ar-SA" sz="2000" b="1" dirty="0"/>
              <a:t>اسباب ترتبط بمرحلة المراهقة والشباب</a:t>
            </a:r>
          </a:p>
          <a:p>
            <a:r>
              <a:rPr lang="ar-SA" sz="2000" b="1" dirty="0"/>
              <a:t>جـ - أسباب ترتبط بمرحلة الشيخوخة</a:t>
            </a:r>
          </a:p>
        </p:txBody>
      </p:sp>
    </p:spTree>
    <p:extLst>
      <p:ext uri="{BB962C8B-B14F-4D97-AF65-F5344CB8AC3E}">
        <p14:creationId xmlns:p14="http://schemas.microsoft.com/office/powerpoint/2010/main" val="2315006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971600" y="1124744"/>
            <a:ext cx="7092280" cy="4031873"/>
          </a:xfrm>
          <a:prstGeom prst="rect">
            <a:avLst/>
          </a:prstGeom>
        </p:spPr>
        <p:txBody>
          <a:bodyPr wrap="square">
            <a:spAutoFit/>
          </a:bodyPr>
          <a:lstStyle/>
          <a:p>
            <a:r>
              <a:rPr lang="ar-SA" sz="3200" b="1" dirty="0">
                <a:solidFill>
                  <a:schemeClr val="accent1"/>
                </a:solidFill>
              </a:rPr>
              <a:t>تشخيصه :-</a:t>
            </a:r>
          </a:p>
          <a:p>
            <a:r>
              <a:rPr lang="ar-SA" sz="3200" b="1" dirty="0"/>
              <a:t>بالنظر إلى الظهر قد يحدد المتخصص وجود الحدب من عدمه.</a:t>
            </a:r>
          </a:p>
          <a:p>
            <a:r>
              <a:rPr lang="ar-SA" sz="3200" b="1" dirty="0"/>
              <a:t>ولكن التشخيص الدقيق يعتمد على استخدام اشعة (ْ</a:t>
            </a:r>
            <a:r>
              <a:rPr lang="en-US" sz="3200" b="1" dirty="0"/>
              <a:t>X</a:t>
            </a:r>
            <a:r>
              <a:rPr lang="ar-SA" sz="3200" b="1" dirty="0"/>
              <a:t>) التي تكشف عن وجود الحدب.</a:t>
            </a:r>
          </a:p>
          <a:p>
            <a:r>
              <a:rPr lang="ar-SA" sz="3200" b="1" dirty="0">
                <a:solidFill>
                  <a:schemeClr val="accent1"/>
                </a:solidFill>
              </a:rPr>
              <a:t>علاجه :-</a:t>
            </a:r>
          </a:p>
          <a:p>
            <a:r>
              <a:rPr lang="ar-SA" sz="3200" b="1" dirty="0"/>
              <a:t>الحدب الولادي ← العلاج الجراحي</a:t>
            </a:r>
            <a:endParaRPr lang="en-US" sz="3200" b="1" dirty="0"/>
          </a:p>
          <a:p>
            <a:r>
              <a:rPr lang="ar-SA" sz="3200" b="1" dirty="0"/>
              <a:t>الحدب المكتسب ← العلاج اليدوي</a:t>
            </a:r>
          </a:p>
        </p:txBody>
      </p:sp>
    </p:spTree>
    <p:extLst>
      <p:ext uri="{BB962C8B-B14F-4D97-AF65-F5344CB8AC3E}">
        <p14:creationId xmlns:p14="http://schemas.microsoft.com/office/powerpoint/2010/main" val="1402461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1094402"/>
            <a:ext cx="7560840" cy="5816977"/>
          </a:xfrm>
          <a:prstGeom prst="rect">
            <a:avLst/>
          </a:prstGeom>
        </p:spPr>
        <p:txBody>
          <a:bodyPr wrap="square">
            <a:spAutoFit/>
          </a:bodyPr>
          <a:lstStyle/>
          <a:p>
            <a:r>
              <a:rPr lang="ar-SA" sz="3000" b="1" dirty="0">
                <a:solidFill>
                  <a:schemeClr val="accent2"/>
                </a:solidFill>
              </a:rPr>
              <a:t>بتر وتشوه الأطراف :</a:t>
            </a:r>
            <a:endParaRPr lang="ar-SA" sz="2000" b="1" dirty="0">
              <a:solidFill>
                <a:srgbClr val="002060"/>
              </a:solidFill>
            </a:endParaRPr>
          </a:p>
          <a:p>
            <a:r>
              <a:rPr lang="ar-SA" sz="2000" b="1" dirty="0">
                <a:solidFill>
                  <a:srgbClr val="002060"/>
                </a:solidFill>
              </a:rPr>
              <a:t>هي حالة من العجز يفقد فيها الفرد أحد أطرافه أو بعضها أو كلها . إما ولاديا أو نتيجة للحوادث أو الجراحة بسبب مرض ما كالسكري .</a:t>
            </a:r>
          </a:p>
          <a:p>
            <a:pPr marL="342900" indent="-342900">
              <a:buFontTx/>
              <a:buChar char="-"/>
            </a:pPr>
            <a:r>
              <a:rPr lang="ar-SA" sz="2000" b="1" dirty="0">
                <a:solidFill>
                  <a:srgbClr val="002060"/>
                </a:solidFill>
              </a:rPr>
              <a:t>تصنف حالات البتر طبيا لأنواع مختلفة تبعا لموقع البتر ومداه .</a:t>
            </a:r>
          </a:p>
          <a:p>
            <a:pPr marL="342900" indent="-342900">
              <a:buFontTx/>
              <a:buChar char="-"/>
            </a:pPr>
            <a:r>
              <a:rPr lang="ar-SA" sz="2000" b="1" dirty="0">
                <a:solidFill>
                  <a:srgbClr val="002060"/>
                </a:solidFill>
              </a:rPr>
              <a:t>ينتج عن حالات البتر إعاقة حركية تؤثر على أدائه لأدواره الوظيفية والاجتماعية مما يتطلب تأهيله مهنيا واجتماعيا ونفسيا .</a:t>
            </a:r>
            <a:endParaRPr lang="en-US" sz="2000" dirty="0"/>
          </a:p>
          <a:p>
            <a:r>
              <a:rPr lang="ar-SA" sz="2000" dirty="0"/>
              <a:t> </a:t>
            </a:r>
            <a:endParaRPr lang="en-US" sz="2000" dirty="0"/>
          </a:p>
          <a:p>
            <a:pPr algn="ctr"/>
            <a:r>
              <a:rPr lang="ar-SA" sz="2400" b="1" u="sng" dirty="0">
                <a:solidFill>
                  <a:schemeClr val="accent1"/>
                </a:solidFill>
              </a:rPr>
              <a:t>أسباب بتر وتشوه الأطراف :</a:t>
            </a:r>
            <a:endParaRPr lang="en-US" sz="2400" b="1" u="sng" dirty="0">
              <a:solidFill>
                <a:schemeClr val="accent1"/>
              </a:solidFill>
            </a:endParaRPr>
          </a:p>
          <a:p>
            <a:r>
              <a:rPr lang="ar-SA" sz="2000" b="1" u="sng" dirty="0"/>
              <a:t>1- التصنيف بناء على أسباب البتر :</a:t>
            </a:r>
          </a:p>
          <a:p>
            <a:pPr marL="342900" indent="-342900">
              <a:buFontTx/>
              <a:buChar char="-"/>
            </a:pPr>
            <a:r>
              <a:rPr lang="ar-SA" sz="2000" b="1" dirty="0"/>
              <a:t>الأمراض .</a:t>
            </a:r>
          </a:p>
          <a:p>
            <a:pPr marL="342900" indent="-342900">
              <a:buFontTx/>
              <a:buChar char="-"/>
            </a:pPr>
            <a:r>
              <a:rPr lang="ar-SA" sz="2000" b="1" dirty="0"/>
              <a:t>حوادث العمل .</a:t>
            </a:r>
          </a:p>
          <a:p>
            <a:pPr marL="342900" indent="-342900">
              <a:buFontTx/>
              <a:buChar char="-"/>
            </a:pPr>
            <a:r>
              <a:rPr lang="ar-SA" sz="2000" b="1" dirty="0"/>
              <a:t>حوادث المرور.</a:t>
            </a:r>
          </a:p>
          <a:p>
            <a:pPr marL="342900" indent="-342900">
              <a:buFontTx/>
              <a:buChar char="-"/>
            </a:pPr>
            <a:r>
              <a:rPr lang="ar-SA" sz="2000" b="1" dirty="0"/>
              <a:t>التشوهات أو العيوب الخلقية .</a:t>
            </a:r>
          </a:p>
          <a:p>
            <a:pPr marL="342900" indent="-342900">
              <a:buFontTx/>
              <a:buChar char="-"/>
            </a:pPr>
            <a:r>
              <a:rPr lang="ar-SA" sz="2000" b="1" dirty="0"/>
              <a:t>الأورام والأمراض الخبيثة .</a:t>
            </a:r>
          </a:p>
          <a:p>
            <a:pPr marL="342900" indent="-342900">
              <a:buFontTx/>
              <a:buChar char="-"/>
            </a:pPr>
            <a:r>
              <a:rPr lang="ar-SA" sz="2000" b="1" dirty="0"/>
              <a:t>الحروب والثورات .</a:t>
            </a:r>
          </a:p>
          <a:p>
            <a:pPr marL="342900" indent="-342900">
              <a:buFontTx/>
              <a:buChar char="-"/>
            </a:pPr>
            <a:r>
              <a:rPr lang="ar-SA" sz="2000" b="1" dirty="0"/>
              <a:t>الكوارث الطبيعية.</a:t>
            </a:r>
          </a:p>
          <a:p>
            <a:r>
              <a:rPr lang="ar-SA" sz="2000" b="1" dirty="0"/>
              <a:t>2- </a:t>
            </a:r>
            <a:r>
              <a:rPr lang="ar-SA" sz="2000" b="1" u="sng" dirty="0"/>
              <a:t>التصنيف بناء على العضو المبتور: </a:t>
            </a:r>
            <a:r>
              <a:rPr lang="ar-SA" sz="2000" b="1" dirty="0"/>
              <a:t>أسباب لبتر الأطراف السفلية وأسباب لبتر الأطراف العلوية .</a:t>
            </a:r>
          </a:p>
        </p:txBody>
      </p:sp>
    </p:spTree>
    <p:extLst>
      <p:ext uri="{BB962C8B-B14F-4D97-AF65-F5344CB8AC3E}">
        <p14:creationId xmlns:p14="http://schemas.microsoft.com/office/powerpoint/2010/main" val="632822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4" y="476672"/>
            <a:ext cx="8316416" cy="5755422"/>
          </a:xfrm>
          <a:prstGeom prst="rect">
            <a:avLst/>
          </a:prstGeom>
        </p:spPr>
        <p:txBody>
          <a:bodyPr wrap="square">
            <a:spAutoFit/>
          </a:bodyPr>
          <a:lstStyle/>
          <a:p>
            <a:endParaRPr lang="ar-SA" sz="2000" b="1" u="sng" cap="all" dirty="0">
              <a:solidFill>
                <a:srgbClr val="002060"/>
              </a:solidFill>
            </a:endParaRPr>
          </a:p>
          <a:p>
            <a:r>
              <a:rPr lang="ar-SA" sz="3200" cap="all" dirty="0">
                <a:solidFill>
                  <a:schemeClr val="accent1"/>
                </a:solidFill>
              </a:rPr>
              <a:t>أسباب الإصابة بتشوه الأطراف :</a:t>
            </a:r>
          </a:p>
          <a:p>
            <a:endParaRPr lang="en-US" sz="3200" u="sng" dirty="0">
              <a:solidFill>
                <a:srgbClr val="002060"/>
              </a:solidFill>
            </a:endParaRPr>
          </a:p>
          <a:p>
            <a:pPr marL="342900" indent="-342900">
              <a:buFontTx/>
              <a:buChar char="-"/>
            </a:pPr>
            <a:r>
              <a:rPr lang="ar-SA" sz="3200" dirty="0"/>
              <a:t>نسبة الإصابة نتيجة أسباب وراثية ما يقرب من 25%.</a:t>
            </a:r>
          </a:p>
          <a:p>
            <a:pPr marL="342900" indent="-342900">
              <a:buFontTx/>
              <a:buChar char="-"/>
            </a:pPr>
            <a:r>
              <a:rPr lang="ar-SA" sz="3200" dirty="0"/>
              <a:t>نسبة الصابة لأسباب غير معروفة حوالي 75% .</a:t>
            </a:r>
          </a:p>
          <a:p>
            <a:endParaRPr lang="ar-SA" sz="3200" dirty="0"/>
          </a:p>
          <a:p>
            <a:r>
              <a:rPr lang="ar-SA" sz="3200" dirty="0"/>
              <a:t>الأسباب البيئية :</a:t>
            </a:r>
          </a:p>
          <a:p>
            <a:pPr marL="342900" indent="-342900">
              <a:buFontTx/>
              <a:buChar char="-"/>
            </a:pPr>
            <a:r>
              <a:rPr lang="ar-SA" sz="3200" dirty="0"/>
              <a:t>إصابة الأم بمرض الحصبة الألمانية أثناء الحمل .</a:t>
            </a:r>
          </a:p>
          <a:p>
            <a:pPr marL="342900" indent="-342900">
              <a:buFontTx/>
              <a:buChar char="-"/>
            </a:pPr>
            <a:r>
              <a:rPr lang="ar-SA" sz="3200" dirty="0"/>
              <a:t>تعرض الأم الحامل لأشعة ×.</a:t>
            </a:r>
          </a:p>
          <a:p>
            <a:pPr marL="342900" indent="-342900">
              <a:buFontTx/>
              <a:buChar char="-"/>
            </a:pPr>
            <a:r>
              <a:rPr lang="ar-SA" sz="3200" dirty="0"/>
              <a:t>تعاطي الأم للمخدرات أو بعض الأدوية المهدئة .</a:t>
            </a:r>
          </a:p>
          <a:p>
            <a:endParaRPr lang="en-US" sz="2000" dirty="0"/>
          </a:p>
          <a:p>
            <a:endParaRPr lang="ar-SA" sz="2000" dirty="0"/>
          </a:p>
          <a:p>
            <a:endParaRPr lang="ar-SA" sz="2000" dirty="0"/>
          </a:p>
        </p:txBody>
      </p:sp>
    </p:spTree>
    <p:extLst>
      <p:ext uri="{BB962C8B-B14F-4D97-AF65-F5344CB8AC3E}">
        <p14:creationId xmlns:p14="http://schemas.microsoft.com/office/powerpoint/2010/main" val="3917174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889844"/>
            <a:ext cx="7704856" cy="4093428"/>
          </a:xfrm>
          <a:prstGeom prst="rect">
            <a:avLst/>
          </a:prstGeom>
        </p:spPr>
        <p:txBody>
          <a:bodyPr wrap="square">
            <a:spAutoFit/>
          </a:bodyPr>
          <a:lstStyle/>
          <a:p>
            <a:endParaRPr lang="ar-SA" sz="2800" b="1" dirty="0"/>
          </a:p>
          <a:p>
            <a:r>
              <a:rPr lang="ar-SA" sz="2800" b="1" dirty="0">
                <a:solidFill>
                  <a:schemeClr val="accent1"/>
                </a:solidFill>
              </a:rPr>
              <a:t>العناية بالأطراف المبتورة :</a:t>
            </a:r>
          </a:p>
          <a:p>
            <a:endParaRPr lang="ar-SA" sz="2800" b="1" dirty="0">
              <a:solidFill>
                <a:schemeClr val="accent1"/>
              </a:solidFill>
            </a:endParaRPr>
          </a:p>
          <a:p>
            <a:pPr marL="285750" indent="-285750">
              <a:lnSpc>
                <a:spcPct val="150000"/>
              </a:lnSpc>
              <a:buFontTx/>
              <a:buChar char="-"/>
            </a:pPr>
            <a:r>
              <a:rPr lang="ar-SA" sz="2000" b="1" dirty="0"/>
              <a:t>الاحتفاظ بحقيبة للطوارئ .</a:t>
            </a:r>
          </a:p>
          <a:p>
            <a:pPr marL="285750" indent="-285750">
              <a:lnSpc>
                <a:spcPct val="150000"/>
              </a:lnSpc>
              <a:buFontTx/>
              <a:buChar char="-"/>
            </a:pPr>
            <a:r>
              <a:rPr lang="ar-SA" sz="2000" b="1" dirty="0"/>
              <a:t>الابتعاد عن الطقس السيء.</a:t>
            </a:r>
          </a:p>
          <a:p>
            <a:pPr marL="285750" indent="-285750">
              <a:lnSpc>
                <a:spcPct val="150000"/>
              </a:lnSpc>
              <a:buFontTx/>
              <a:buChar char="-"/>
            </a:pPr>
            <a:r>
              <a:rPr lang="ar-SA" sz="2000" b="1" dirty="0"/>
              <a:t>صيانة الأطراف الصناعية .</a:t>
            </a:r>
          </a:p>
          <a:p>
            <a:pPr marL="285750" indent="-285750">
              <a:lnSpc>
                <a:spcPct val="150000"/>
              </a:lnSpc>
              <a:buFontTx/>
              <a:buChar char="-"/>
            </a:pPr>
            <a:r>
              <a:rPr lang="ar-SA" sz="2000" b="1" dirty="0"/>
              <a:t>العناية بالجلد .</a:t>
            </a:r>
          </a:p>
          <a:p>
            <a:pPr marL="285750" indent="-285750">
              <a:buFontTx/>
              <a:buChar char="-"/>
            </a:pPr>
            <a:endParaRPr lang="en-US" sz="2800" b="1" dirty="0">
              <a:solidFill>
                <a:schemeClr val="accent1"/>
              </a:solidFill>
            </a:endParaRPr>
          </a:p>
          <a:p>
            <a:endParaRPr lang="ar-SA" sz="2800" b="1" dirty="0"/>
          </a:p>
        </p:txBody>
      </p:sp>
    </p:spTree>
    <p:extLst>
      <p:ext uri="{BB962C8B-B14F-4D97-AF65-F5344CB8AC3E}">
        <p14:creationId xmlns:p14="http://schemas.microsoft.com/office/powerpoint/2010/main" val="4060098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260648"/>
            <a:ext cx="7200800" cy="6247864"/>
          </a:xfrm>
          <a:prstGeom prst="rect">
            <a:avLst/>
          </a:prstGeom>
        </p:spPr>
        <p:txBody>
          <a:bodyPr wrap="square">
            <a:spAutoFit/>
          </a:bodyPr>
          <a:lstStyle/>
          <a:p>
            <a:endParaRPr lang="ar-SA" sz="2400" dirty="0"/>
          </a:p>
          <a:p>
            <a:r>
              <a:rPr lang="ar-SA" sz="3600" b="1" dirty="0">
                <a:solidFill>
                  <a:schemeClr val="accent2"/>
                </a:solidFill>
              </a:rPr>
              <a:t>لين العظام (الكساح ):</a:t>
            </a:r>
          </a:p>
          <a:p>
            <a:endParaRPr lang="en-US" sz="2400" b="1" u="sng" dirty="0">
              <a:solidFill>
                <a:srgbClr val="002060"/>
              </a:solidFill>
            </a:endParaRPr>
          </a:p>
          <a:p>
            <a:r>
              <a:rPr lang="ar-SA" sz="2800" dirty="0"/>
              <a:t>هو مرض غير معد. وهو يصيب الأطفال في السنوات الأولى من العمر نتيجة لخلل في تكوين معادن العظام أثناء مرحلة النمو ونتيجة لذلك تصبح العظام هشة سهلة الكسر وذات انحناءات وتشوهات شكلية . </a:t>
            </a:r>
          </a:p>
          <a:p>
            <a:endParaRPr lang="ar-SA" sz="2800" dirty="0"/>
          </a:p>
          <a:p>
            <a:r>
              <a:rPr lang="ar-SA" sz="3600" b="1" dirty="0">
                <a:solidFill>
                  <a:schemeClr val="accent1"/>
                </a:solidFill>
              </a:rPr>
              <a:t>أسباب لين العظام :</a:t>
            </a:r>
          </a:p>
          <a:p>
            <a:pPr marL="342900" indent="-342900">
              <a:buFontTx/>
              <a:buChar char="-"/>
            </a:pPr>
            <a:r>
              <a:rPr lang="ar-SA" sz="2800" dirty="0"/>
              <a:t>سوء التغذية بسبب نقص عنصري الكالسيوم والفسفور من جانب وفيتامين (د) من جانب أخر خصوصا اذا تزامن مع قلة التعرض لضوء الشمس . كما أن أهم الأسباب ..</a:t>
            </a:r>
          </a:p>
          <a:p>
            <a:pPr marL="342900" indent="-342900">
              <a:buFontTx/>
              <a:buChar char="-"/>
            </a:pPr>
            <a:r>
              <a:rPr lang="ar-SA" sz="2800" dirty="0"/>
              <a:t>طبيعة السكن ، العادات الغذائية . </a:t>
            </a:r>
          </a:p>
          <a:p>
            <a:pPr marL="342900" indent="-342900">
              <a:buFontTx/>
              <a:buChar char="-"/>
            </a:pPr>
            <a:endParaRPr lang="en-US" sz="2800" dirty="0"/>
          </a:p>
        </p:txBody>
      </p:sp>
    </p:spTree>
    <p:extLst>
      <p:ext uri="{BB962C8B-B14F-4D97-AF65-F5344CB8AC3E}">
        <p14:creationId xmlns:p14="http://schemas.microsoft.com/office/powerpoint/2010/main" val="2907992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548680"/>
            <a:ext cx="7272808" cy="5386090"/>
          </a:xfrm>
          <a:prstGeom prst="rect">
            <a:avLst/>
          </a:prstGeom>
        </p:spPr>
        <p:txBody>
          <a:bodyPr wrap="square">
            <a:spAutoFit/>
          </a:bodyPr>
          <a:lstStyle/>
          <a:p>
            <a:endParaRPr lang="ar-SA" sz="2000" dirty="0"/>
          </a:p>
          <a:p>
            <a:pPr marL="342900" indent="-342900">
              <a:buFont typeface="Wingdings" panose="05000000000000000000" pitchFamily="2" charset="2"/>
              <a:buChar char="q"/>
            </a:pPr>
            <a:r>
              <a:rPr lang="ar-SA" sz="2200" b="1" dirty="0">
                <a:solidFill>
                  <a:schemeClr val="accent1"/>
                </a:solidFill>
              </a:rPr>
              <a:t>أسباب أخرى لمرض لين العظام :</a:t>
            </a:r>
          </a:p>
          <a:p>
            <a:endParaRPr lang="en-US" sz="2000" b="1" u="sng" dirty="0">
              <a:solidFill>
                <a:srgbClr val="002060"/>
              </a:solidFill>
            </a:endParaRPr>
          </a:p>
          <a:p>
            <a:pPr lvl="0"/>
            <a:r>
              <a:rPr lang="ar-SA" sz="2000" dirty="0"/>
              <a:t>1- أمراض الكبد أو الكلى المزمنة وحالات الاسهال المزمنة خل امتصاص الأمعاء الدقيقة.</a:t>
            </a:r>
            <a:endParaRPr lang="en-US" sz="2000" dirty="0"/>
          </a:p>
          <a:p>
            <a:pPr lvl="0"/>
            <a:r>
              <a:rPr lang="ar-SA" sz="2000" dirty="0"/>
              <a:t>2-استخدام بعض الأدوية لفترات طويلة مثل أدوية الصرع.</a:t>
            </a:r>
            <a:endParaRPr lang="en-US" sz="2000" dirty="0"/>
          </a:p>
          <a:p>
            <a:pPr lvl="0"/>
            <a:r>
              <a:rPr lang="ar-SA" sz="2000" dirty="0"/>
              <a:t>3- هرمون الغدة الجار الدرقية يساعد على تصنيع فيتامين (د) وقلة نشاط هذا الهرمون سبب رئيس لنقص أملاح الكالسيوم .</a:t>
            </a:r>
            <a:endParaRPr lang="en-US" sz="2000" dirty="0"/>
          </a:p>
          <a:p>
            <a:pPr lvl="0"/>
            <a:r>
              <a:rPr lang="ar-SA" sz="2000" dirty="0"/>
              <a:t>4- هناك أمراض وراثية تؤثر على الكلى حيث ينتج عنها نقص نشاط الانزيمات اللازمة لعمل فيتامين (د) أو عدم استطاعة الكلى على حفظ ملاح الفوسفات في الجسم.</a:t>
            </a:r>
            <a:endParaRPr lang="en-US" sz="2000" dirty="0"/>
          </a:p>
          <a:p>
            <a:r>
              <a:rPr lang="ar-SA" sz="2000" dirty="0"/>
              <a:t> </a:t>
            </a:r>
            <a:endParaRPr lang="en-US" sz="2000" dirty="0"/>
          </a:p>
          <a:p>
            <a:pPr marL="342900" indent="-342900">
              <a:buFont typeface="Wingdings" panose="05000000000000000000" pitchFamily="2" charset="2"/>
              <a:buChar char="q"/>
            </a:pPr>
            <a:r>
              <a:rPr lang="ar-SA" sz="2200" b="1" dirty="0">
                <a:solidFill>
                  <a:schemeClr val="accent1"/>
                </a:solidFill>
              </a:rPr>
              <a:t>أعراض لين العظام :</a:t>
            </a:r>
          </a:p>
          <a:p>
            <a:endParaRPr lang="ar-SA" sz="2000" b="1" u="sng" dirty="0">
              <a:solidFill>
                <a:srgbClr val="002060"/>
              </a:solidFill>
            </a:endParaRPr>
          </a:p>
          <a:p>
            <a:r>
              <a:rPr lang="ar-SA" sz="2000" dirty="0"/>
              <a:t>الرأس ، الصدر ، العمود الفقري ، الأطراف ، الحوض ، العضلات ، الأربطة ، أعراض أخرى . </a:t>
            </a:r>
          </a:p>
          <a:p>
            <a:pPr marL="342900" indent="-342900">
              <a:buFont typeface="Wingdings" panose="05000000000000000000" pitchFamily="2" charset="2"/>
              <a:buChar char="q"/>
            </a:pPr>
            <a:r>
              <a:rPr lang="ar-SA" sz="2200" b="1" dirty="0">
                <a:solidFill>
                  <a:schemeClr val="accent1"/>
                </a:solidFill>
              </a:rPr>
              <a:t>العلاج .....</a:t>
            </a:r>
            <a:endParaRPr lang="en-US" sz="2200" b="1" dirty="0">
              <a:solidFill>
                <a:schemeClr val="accent1"/>
              </a:solidFill>
            </a:endParaRPr>
          </a:p>
          <a:p>
            <a:endParaRPr lang="ar-SA" sz="2000" dirty="0"/>
          </a:p>
        </p:txBody>
      </p:sp>
    </p:spTree>
    <p:extLst>
      <p:ext uri="{BB962C8B-B14F-4D97-AF65-F5344CB8AC3E}">
        <p14:creationId xmlns:p14="http://schemas.microsoft.com/office/powerpoint/2010/main" val="450770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260648"/>
            <a:ext cx="8208912" cy="6370975"/>
          </a:xfrm>
          <a:prstGeom prst="rect">
            <a:avLst/>
          </a:prstGeom>
        </p:spPr>
        <p:txBody>
          <a:bodyPr wrap="square">
            <a:spAutoFit/>
          </a:bodyPr>
          <a:lstStyle/>
          <a:p>
            <a:endParaRPr lang="ar-SA" sz="2400" dirty="0"/>
          </a:p>
          <a:p>
            <a:r>
              <a:rPr lang="ar-SA" sz="2400" b="1" dirty="0">
                <a:solidFill>
                  <a:schemeClr val="accent1"/>
                </a:solidFill>
              </a:rPr>
              <a:t>هشاشة العظام :</a:t>
            </a:r>
            <a:endParaRPr lang="en-US" sz="2400" b="1" u="sng" dirty="0">
              <a:solidFill>
                <a:srgbClr val="002060"/>
              </a:solidFill>
            </a:endParaRPr>
          </a:p>
          <a:p>
            <a:r>
              <a:rPr lang="ar-SA" sz="2400" dirty="0"/>
              <a:t>أو ما يعرف بمرض ترقق العظام أو كساح البالغين أو نخر العظام أو العظام اللينة تكمن مشكلة ترقق العظام في تدهور نوعية العظام وتركيبته فتقل كثافة العظام بسبب نقص الكالسيوم الذي يربط شبكة العظام من الداخل فتصبح هشة سهلة الكسر حتى مع أبسط الأعمال .</a:t>
            </a:r>
          </a:p>
          <a:p>
            <a:r>
              <a:rPr lang="ar-SA" sz="2400" dirty="0"/>
              <a:t>لذا يركز الشخص على قياس كثافة العظام وكمية الكالسيوم فيه .</a:t>
            </a:r>
          </a:p>
          <a:p>
            <a:pPr marL="342900" indent="-342900">
              <a:buFontTx/>
              <a:buChar char="-"/>
            </a:pPr>
            <a:r>
              <a:rPr lang="ar-SA" sz="2400" dirty="0"/>
              <a:t>كثافة العظام تتناقص بشكل تدريجي مع التقدم في العمر لدى كل من الرجال ولنساء .</a:t>
            </a:r>
          </a:p>
          <a:p>
            <a:endParaRPr lang="ar-SA" sz="2400" b="1" dirty="0">
              <a:solidFill>
                <a:schemeClr val="accent1"/>
              </a:solidFill>
            </a:endParaRPr>
          </a:p>
          <a:p>
            <a:r>
              <a:rPr lang="ar-SA" sz="2400" b="1" dirty="0">
                <a:solidFill>
                  <a:schemeClr val="accent1"/>
                </a:solidFill>
              </a:rPr>
              <a:t>أسباب هشاشة العظام :</a:t>
            </a:r>
          </a:p>
          <a:p>
            <a:pPr marL="342900" indent="-342900">
              <a:buFontTx/>
              <a:buChar char="-"/>
            </a:pPr>
            <a:r>
              <a:rPr lang="ar-SA" sz="2400" dirty="0"/>
              <a:t>الجنس . الشيخوخة </a:t>
            </a:r>
          </a:p>
          <a:p>
            <a:pPr marL="342900" indent="-342900">
              <a:buFontTx/>
              <a:buChar char="-"/>
            </a:pPr>
            <a:r>
              <a:rPr lang="ar-SA" sz="2400" dirty="0"/>
              <a:t>الوراثة . الإصابة ببعض الأمراض </a:t>
            </a:r>
          </a:p>
          <a:p>
            <a:pPr marL="342900" indent="-342900">
              <a:buFontTx/>
              <a:buChar char="-"/>
            </a:pPr>
            <a:r>
              <a:rPr lang="ar-SA" sz="2400" dirty="0"/>
              <a:t>السلاسة أو العرق.</a:t>
            </a:r>
          </a:p>
          <a:p>
            <a:pPr marL="342900" indent="-342900">
              <a:buFontTx/>
              <a:buChar char="-"/>
            </a:pPr>
            <a:r>
              <a:rPr lang="ar-SA" sz="2400" dirty="0"/>
              <a:t>نقص الفيتامينات والمعادن.</a:t>
            </a:r>
          </a:p>
          <a:p>
            <a:pPr marL="342900" indent="-342900">
              <a:buFontTx/>
              <a:buChar char="-"/>
            </a:pPr>
            <a:r>
              <a:rPr lang="ar-SA" sz="2400" dirty="0"/>
              <a:t>التاريخ المرضي . وزن المريض .</a:t>
            </a:r>
          </a:p>
          <a:p>
            <a:pPr marL="342900" indent="-342900">
              <a:buFontTx/>
              <a:buChar char="-"/>
            </a:pPr>
            <a:r>
              <a:rPr lang="ar-SA" sz="2400" dirty="0"/>
              <a:t>– الأدوية . – خلل الهرمونات – التقدم الصحي – العادات السلبية. نوعية الطعام . </a:t>
            </a:r>
          </a:p>
        </p:txBody>
      </p:sp>
    </p:spTree>
    <p:extLst>
      <p:ext uri="{BB962C8B-B14F-4D97-AF65-F5344CB8AC3E}">
        <p14:creationId xmlns:p14="http://schemas.microsoft.com/office/powerpoint/2010/main" val="3753485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764704"/>
            <a:ext cx="6624736" cy="4401205"/>
          </a:xfrm>
          <a:prstGeom prst="rect">
            <a:avLst/>
          </a:prstGeom>
        </p:spPr>
        <p:txBody>
          <a:bodyPr wrap="square">
            <a:spAutoFit/>
          </a:bodyPr>
          <a:lstStyle/>
          <a:p>
            <a:r>
              <a:rPr lang="ar-SA" sz="3200" b="1" u="sng" dirty="0">
                <a:solidFill>
                  <a:schemeClr val="accent1"/>
                </a:solidFill>
              </a:rPr>
              <a:t>أعراض هشاشة العظام </a:t>
            </a:r>
            <a:r>
              <a:rPr lang="ar-SA" sz="2400" b="1" dirty="0">
                <a:solidFill>
                  <a:schemeClr val="accent1"/>
                </a:solidFill>
              </a:rPr>
              <a:t>:</a:t>
            </a:r>
          </a:p>
          <a:p>
            <a:endParaRPr lang="en-US" sz="2400" b="1" u="sng" dirty="0">
              <a:solidFill>
                <a:srgbClr val="002060"/>
              </a:solidFill>
            </a:endParaRPr>
          </a:p>
          <a:p>
            <a:pPr lvl="0"/>
            <a:r>
              <a:rPr lang="ar-SA" sz="2400" dirty="0"/>
              <a:t>1- ألم حاد .</a:t>
            </a:r>
          </a:p>
          <a:p>
            <a:pPr lvl="0"/>
            <a:r>
              <a:rPr lang="ar-SA" sz="2400" dirty="0"/>
              <a:t>2- كسر بالعظام الهشة .</a:t>
            </a:r>
          </a:p>
          <a:p>
            <a:pPr lvl="0"/>
            <a:r>
              <a:rPr lang="ar-SA" sz="3200" b="1" u="sng" dirty="0">
                <a:solidFill>
                  <a:schemeClr val="accent1"/>
                </a:solidFill>
              </a:rPr>
              <a:t>تشخيص هشاشة العظام :</a:t>
            </a:r>
            <a:endParaRPr lang="en-US" sz="2400" dirty="0"/>
          </a:p>
          <a:p>
            <a:pPr lvl="0"/>
            <a:r>
              <a:rPr lang="ar-SA" sz="2400" dirty="0"/>
              <a:t>1- الأشعة المقطعية ثلاثية الأبعاد والرنين المغناطيسي.</a:t>
            </a:r>
          </a:p>
          <a:p>
            <a:pPr lvl="0"/>
            <a:r>
              <a:rPr lang="ar-SA" sz="2400" dirty="0"/>
              <a:t>2- أخذ عينه من عظام الحوض .</a:t>
            </a:r>
          </a:p>
          <a:p>
            <a:pPr lvl="0"/>
            <a:r>
              <a:rPr lang="ar-SA" sz="2400" dirty="0"/>
              <a:t>3- الأشعة السينية .</a:t>
            </a:r>
          </a:p>
          <a:p>
            <a:pPr lvl="0"/>
            <a:r>
              <a:rPr lang="ar-SA" sz="2400" dirty="0"/>
              <a:t>4- مقياس امتصاص الأشعة .</a:t>
            </a:r>
          </a:p>
          <a:p>
            <a:pPr lvl="0"/>
            <a:r>
              <a:rPr lang="ar-SA" sz="2400" dirty="0"/>
              <a:t>5- دلالات الهشاشة الكيميائية الحيوية .</a:t>
            </a:r>
            <a:endParaRPr lang="en-US" sz="2400" dirty="0"/>
          </a:p>
          <a:p>
            <a:r>
              <a:rPr lang="ar-SA" sz="2400" dirty="0"/>
              <a:t>6- الموجات الصوتية .</a:t>
            </a:r>
          </a:p>
        </p:txBody>
      </p:sp>
    </p:spTree>
    <p:extLst>
      <p:ext uri="{BB962C8B-B14F-4D97-AF65-F5344CB8AC3E}">
        <p14:creationId xmlns:p14="http://schemas.microsoft.com/office/powerpoint/2010/main" val="3753485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10633"/>
            <a:ext cx="8502276" cy="6863417"/>
          </a:xfrm>
          <a:prstGeom prst="rect">
            <a:avLst/>
          </a:prstGeom>
          <a:noFill/>
        </p:spPr>
        <p:txBody>
          <a:bodyPr wrap="square" rtlCol="1">
            <a:spAutoFit/>
          </a:bodyPr>
          <a:lstStyle/>
          <a:p>
            <a:r>
              <a:rPr lang="ar-SA" sz="3200" b="1" dirty="0">
                <a:solidFill>
                  <a:schemeClr val="accent2"/>
                </a:solidFill>
              </a:rPr>
              <a:t>1) الجنف </a:t>
            </a:r>
            <a:br>
              <a:rPr lang="ar-SA" sz="2000" b="1" dirty="0"/>
            </a:br>
            <a:r>
              <a:rPr lang="ar-SA" sz="2400" b="1" dirty="0">
                <a:solidFill>
                  <a:schemeClr val="tx1">
                    <a:lumMod val="95000"/>
                  </a:schemeClr>
                </a:solidFill>
              </a:rPr>
              <a:t>هو انحناء العمود الفقري وسلسلة فقرات عظام الظهر الى احد الجهتين يمين او يسار.</a:t>
            </a:r>
            <a:br>
              <a:rPr lang="ar-SA" sz="2400" b="1" dirty="0">
                <a:solidFill>
                  <a:schemeClr val="tx1">
                    <a:lumMod val="95000"/>
                  </a:schemeClr>
                </a:solidFill>
              </a:rPr>
            </a:br>
            <a:r>
              <a:rPr lang="ar-SA" sz="2400" b="1" u="sng" dirty="0">
                <a:solidFill>
                  <a:schemeClr val="tx1">
                    <a:lumMod val="95000"/>
                  </a:schemeClr>
                </a:solidFill>
              </a:rPr>
              <a:t>- قد يكون وظيفيا بمعنى انه ينتج عن : </a:t>
            </a:r>
            <a:r>
              <a:rPr lang="ar-SA" sz="2400" b="1" dirty="0">
                <a:solidFill>
                  <a:schemeClr val="tx1">
                    <a:lumMod val="95000"/>
                  </a:schemeClr>
                </a:solidFill>
              </a:rPr>
              <a:t>الاوضاع الجسمية الخاطئة , او عن قصر احد الرجلين , قابل </a:t>
            </a:r>
            <a:br>
              <a:rPr lang="ar-SA" sz="2400" b="1" dirty="0">
                <a:solidFill>
                  <a:schemeClr val="tx1">
                    <a:lumMod val="95000"/>
                  </a:schemeClr>
                </a:solidFill>
              </a:rPr>
            </a:br>
            <a:r>
              <a:rPr lang="ar-SA" sz="2400" b="1" dirty="0">
                <a:solidFill>
                  <a:schemeClr val="tx1">
                    <a:lumMod val="95000"/>
                  </a:schemeClr>
                </a:solidFill>
              </a:rPr>
              <a:t>للتصحيح وليس له تأثيرات خطيرة.</a:t>
            </a:r>
            <a:br>
              <a:rPr lang="ar-SA" sz="2400" b="1" dirty="0">
                <a:solidFill>
                  <a:schemeClr val="tx1">
                    <a:lumMod val="95000"/>
                  </a:schemeClr>
                </a:solidFill>
              </a:rPr>
            </a:br>
            <a:r>
              <a:rPr lang="ar-SA" sz="2400" b="1" u="sng" dirty="0">
                <a:solidFill>
                  <a:schemeClr val="tx1">
                    <a:lumMod val="95000"/>
                  </a:schemeClr>
                </a:solidFill>
              </a:rPr>
              <a:t>- وقد يكون بنيوياً بمعنى انه ينتج  : </a:t>
            </a:r>
            <a:r>
              <a:rPr lang="ar-SA" sz="2400" b="1" dirty="0">
                <a:solidFill>
                  <a:schemeClr val="tx1">
                    <a:lumMod val="95000"/>
                  </a:schemeClr>
                </a:solidFill>
              </a:rPr>
              <a:t>عن خلل في عظام العمود الفقري , وهو وضع غير قابل للتصحيح</a:t>
            </a:r>
            <a:br>
              <a:rPr lang="ar-SA" sz="2400" b="1" dirty="0">
                <a:solidFill>
                  <a:schemeClr val="tx1">
                    <a:lumMod val="95000"/>
                  </a:schemeClr>
                </a:solidFill>
              </a:rPr>
            </a:br>
            <a:r>
              <a:rPr lang="ar-SA" sz="2400" b="1" dirty="0">
                <a:solidFill>
                  <a:schemeClr val="tx1">
                    <a:lumMod val="95000"/>
                  </a:schemeClr>
                </a:solidFill>
              </a:rPr>
              <a:t>وقد يؤدي الى تشوهات خطيرة.</a:t>
            </a:r>
            <a:br>
              <a:rPr lang="ar-SA" sz="2400" b="1" dirty="0">
                <a:solidFill>
                  <a:schemeClr val="tx1">
                    <a:lumMod val="95000"/>
                  </a:schemeClr>
                </a:solidFill>
              </a:rPr>
            </a:br>
            <a:r>
              <a:rPr lang="ar-SA" sz="2400" b="1" u="sng" dirty="0">
                <a:solidFill>
                  <a:schemeClr val="tx1">
                    <a:lumMod val="95000"/>
                  </a:schemeClr>
                </a:solidFill>
              </a:rPr>
              <a:t>الجنف : </a:t>
            </a:r>
            <a:br>
              <a:rPr lang="ar-SA" sz="2400" b="1" dirty="0">
                <a:solidFill>
                  <a:schemeClr val="tx1">
                    <a:lumMod val="95000"/>
                  </a:schemeClr>
                </a:solidFill>
              </a:rPr>
            </a:br>
            <a:r>
              <a:rPr lang="ar-SA" sz="2400" b="1" dirty="0">
                <a:solidFill>
                  <a:schemeClr val="tx1">
                    <a:lumMod val="95000"/>
                  </a:schemeClr>
                </a:solidFill>
              </a:rPr>
              <a:t>- له العديد من الاسباب : قد تكون وراثية , او جينية (متلازمة داون) , او امراض العضلات , او اصابات والتهابات العمود الفقري , لكن فيما يتراوح بين 80 – 85 %  بدون اسباب معلومة.</a:t>
            </a:r>
            <a:br>
              <a:rPr lang="ar-SA" sz="2400" b="1" dirty="0">
                <a:solidFill>
                  <a:schemeClr val="tx1">
                    <a:lumMod val="95000"/>
                  </a:schemeClr>
                </a:solidFill>
              </a:rPr>
            </a:br>
            <a:r>
              <a:rPr lang="ar-SA" sz="2400" b="1" dirty="0">
                <a:solidFill>
                  <a:schemeClr val="tx1">
                    <a:lumMod val="95000"/>
                  </a:schemeClr>
                </a:solidFill>
              </a:rPr>
              <a:t>- يصيب الذكور والاناث لكنه اكثر شيوعا عند الاناث.</a:t>
            </a:r>
            <a:br>
              <a:rPr lang="ar-SA" sz="2400" b="1" dirty="0">
                <a:solidFill>
                  <a:schemeClr val="tx1">
                    <a:lumMod val="95000"/>
                  </a:schemeClr>
                </a:solidFill>
              </a:rPr>
            </a:br>
            <a:r>
              <a:rPr lang="ar-SA" sz="2400" b="1" dirty="0">
                <a:solidFill>
                  <a:schemeClr val="tx1">
                    <a:lumMod val="95000"/>
                  </a:schemeClr>
                </a:solidFill>
              </a:rPr>
              <a:t>- لا يوجد حتى اليوم دليل على ان الجنف يورث من احد الابوين.</a:t>
            </a:r>
            <a:br>
              <a:rPr lang="ar-SA" sz="2400" b="1" dirty="0">
                <a:solidFill>
                  <a:schemeClr val="tx1">
                    <a:lumMod val="95000"/>
                  </a:schemeClr>
                </a:solidFill>
              </a:rPr>
            </a:br>
            <a:r>
              <a:rPr lang="ar-SA" sz="2400" b="1" dirty="0">
                <a:solidFill>
                  <a:schemeClr val="tx1">
                    <a:lumMod val="95000"/>
                  </a:schemeClr>
                </a:solidFill>
              </a:rPr>
              <a:t>- قد يحدث بمفرده وقد يصحبه بعض التشوهات في العضلات والمفاصل مثل : تقوس المفاصل و الشلل</a:t>
            </a:r>
            <a:br>
              <a:rPr lang="ar-SA" sz="2400" b="1" dirty="0">
                <a:solidFill>
                  <a:schemeClr val="tx1">
                    <a:lumMod val="95000"/>
                  </a:schemeClr>
                </a:solidFill>
              </a:rPr>
            </a:br>
            <a:r>
              <a:rPr lang="ar-SA" sz="2400" b="1" dirty="0">
                <a:solidFill>
                  <a:schemeClr val="tx1">
                    <a:lumMod val="95000"/>
                  </a:schemeClr>
                </a:solidFill>
              </a:rPr>
              <a:t>الدماغي , والصلب المشقوق.</a:t>
            </a:r>
          </a:p>
        </p:txBody>
      </p:sp>
    </p:spTree>
    <p:extLst>
      <p:ext uri="{BB962C8B-B14F-4D97-AF65-F5344CB8AC3E}">
        <p14:creationId xmlns:p14="http://schemas.microsoft.com/office/powerpoint/2010/main" val="11171328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79712" y="764704"/>
            <a:ext cx="5886400" cy="4832092"/>
          </a:xfrm>
          <a:prstGeom prst="rect">
            <a:avLst/>
          </a:prstGeom>
        </p:spPr>
        <p:txBody>
          <a:bodyPr wrap="square">
            <a:spAutoFit/>
          </a:bodyPr>
          <a:lstStyle/>
          <a:p>
            <a:endParaRPr lang="en-US" sz="2800" b="1" dirty="0"/>
          </a:p>
          <a:p>
            <a:r>
              <a:rPr lang="ar-SA" sz="2800" b="1" dirty="0">
                <a:solidFill>
                  <a:schemeClr val="accent1"/>
                </a:solidFill>
              </a:rPr>
              <a:t>الوقاية من هشاشة العظام :</a:t>
            </a:r>
            <a:endParaRPr lang="en-US" sz="2800" b="1" dirty="0"/>
          </a:p>
          <a:p>
            <a:r>
              <a:rPr lang="ar-SA" sz="2800" dirty="0"/>
              <a:t>1- ممارسة الرياضة البدنية .</a:t>
            </a:r>
          </a:p>
          <a:p>
            <a:r>
              <a:rPr lang="ar-SA" sz="2800" dirty="0"/>
              <a:t>2- الطعام المتكامل المتوازن .</a:t>
            </a:r>
          </a:p>
          <a:p>
            <a:r>
              <a:rPr lang="ar-SA" sz="2800" dirty="0"/>
              <a:t>3- الامتناع عن العادات السيئة .</a:t>
            </a:r>
          </a:p>
          <a:p>
            <a:r>
              <a:rPr lang="ar-SA" sz="2800" dirty="0"/>
              <a:t>4- استعمال بعض العقاقير .</a:t>
            </a:r>
          </a:p>
          <a:p>
            <a:endParaRPr lang="ar-SA" sz="2800" dirty="0"/>
          </a:p>
          <a:p>
            <a:r>
              <a:rPr lang="ar-SA" sz="2800" b="1" dirty="0">
                <a:solidFill>
                  <a:schemeClr val="accent1"/>
                </a:solidFill>
              </a:rPr>
              <a:t>علاج هشاشة العظام :</a:t>
            </a:r>
          </a:p>
          <a:p>
            <a:r>
              <a:rPr lang="ar-SA" sz="2800" b="1" dirty="0">
                <a:solidFill>
                  <a:schemeClr val="accent1"/>
                </a:solidFill>
              </a:rPr>
              <a:t>الأشخاص الأكثر عرضة لهشاشة العظام </a:t>
            </a:r>
            <a:r>
              <a:rPr lang="ar-SA" sz="2800" dirty="0"/>
              <a:t>:</a:t>
            </a:r>
          </a:p>
          <a:p>
            <a:r>
              <a:rPr lang="en-US" sz="2800" dirty="0"/>
              <a:t> </a:t>
            </a:r>
          </a:p>
          <a:p>
            <a:endParaRPr lang="ar-SA" sz="2800" dirty="0"/>
          </a:p>
        </p:txBody>
      </p:sp>
    </p:spTree>
    <p:extLst>
      <p:ext uri="{BB962C8B-B14F-4D97-AF65-F5344CB8AC3E}">
        <p14:creationId xmlns:p14="http://schemas.microsoft.com/office/powerpoint/2010/main" val="3753485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188640"/>
            <a:ext cx="8208912" cy="6370975"/>
          </a:xfrm>
          <a:prstGeom prst="rect">
            <a:avLst/>
          </a:prstGeom>
          <a:noFill/>
        </p:spPr>
        <p:txBody>
          <a:bodyPr wrap="square" rtlCol="1">
            <a:spAutoFit/>
          </a:bodyPr>
          <a:lstStyle/>
          <a:p>
            <a:r>
              <a:rPr lang="ar-SA" sz="3600" b="1" dirty="0">
                <a:solidFill>
                  <a:srgbClr val="FF0000"/>
                </a:solidFill>
              </a:rPr>
              <a:t>كسور العظام :</a:t>
            </a:r>
          </a:p>
          <a:p>
            <a:r>
              <a:rPr lang="ar-SA" sz="2400" dirty="0"/>
              <a:t>الكسر : هو انفصال العظام إلى جزأين أو أكثر بسبب ضربة قوية أو قوة مباشرة ومن الكسور ، كسور الأطراف العليا ،كسور الأطراف السفلى ،كسور القفص الصدري ولضلوع  وعظم الركبة والقدم والكاحل والعمود الفقري والوجه والفك والجمجمة .</a:t>
            </a:r>
          </a:p>
          <a:p>
            <a:r>
              <a:rPr lang="ar-SA" sz="3200" b="1" dirty="0">
                <a:solidFill>
                  <a:srgbClr val="00B0F0"/>
                </a:solidFill>
              </a:rPr>
              <a:t>أسباب كسور العظام :</a:t>
            </a:r>
          </a:p>
          <a:p>
            <a:pPr marL="285750" indent="-285750">
              <a:buFontTx/>
              <a:buChar char="-"/>
            </a:pPr>
            <a:r>
              <a:rPr lang="ar-SA" sz="2400" dirty="0"/>
              <a:t>قوة مباشرة .</a:t>
            </a:r>
          </a:p>
          <a:p>
            <a:pPr marL="285750" indent="-285750">
              <a:buFontTx/>
              <a:buChar char="-"/>
            </a:pPr>
            <a:r>
              <a:rPr lang="ar-SA" sz="2400" dirty="0"/>
              <a:t>قوة غير مباشرة .</a:t>
            </a:r>
          </a:p>
          <a:p>
            <a:pPr marL="285750" indent="-285750">
              <a:buFontTx/>
              <a:buChar char="-"/>
            </a:pPr>
            <a:r>
              <a:rPr lang="ar-SA" sz="2400" dirty="0"/>
              <a:t>كسر تلقائي .</a:t>
            </a:r>
          </a:p>
          <a:p>
            <a:pPr marL="285750" indent="-285750">
              <a:buFontTx/>
              <a:buChar char="-"/>
            </a:pPr>
            <a:r>
              <a:rPr lang="ar-SA" sz="2400" dirty="0"/>
              <a:t>جهد عضلي غير طبيعي .</a:t>
            </a:r>
          </a:p>
          <a:p>
            <a:pPr marL="285750" indent="-285750">
              <a:buFontTx/>
              <a:buChar char="-"/>
            </a:pPr>
            <a:endParaRPr lang="ar-SA" sz="2400" dirty="0"/>
          </a:p>
          <a:p>
            <a:r>
              <a:rPr lang="ar-SA" sz="2800" b="1" dirty="0">
                <a:solidFill>
                  <a:srgbClr val="00B0F0"/>
                </a:solidFill>
              </a:rPr>
              <a:t>أنواع كسور العظام :</a:t>
            </a:r>
          </a:p>
          <a:p>
            <a:pPr marL="285750" indent="-285750">
              <a:buFontTx/>
              <a:buChar char="-"/>
            </a:pPr>
            <a:r>
              <a:rPr lang="ar-SA" sz="2400" dirty="0"/>
              <a:t>كسور العمود الفقري .</a:t>
            </a:r>
          </a:p>
          <a:p>
            <a:pPr marL="285750" indent="-285750">
              <a:buFontTx/>
              <a:buChar char="-"/>
            </a:pPr>
            <a:r>
              <a:rPr lang="ar-SA" sz="2400" dirty="0"/>
              <a:t>كسور الفك والوجه .</a:t>
            </a:r>
          </a:p>
          <a:p>
            <a:pPr marL="285750" indent="-285750">
              <a:buFontTx/>
              <a:buChar char="-"/>
            </a:pPr>
            <a:r>
              <a:rPr lang="ar-SA" sz="2400" dirty="0"/>
              <a:t>كسور الركبة .</a:t>
            </a:r>
          </a:p>
          <a:p>
            <a:pPr marL="285750" indent="-285750">
              <a:buFontTx/>
              <a:buChar char="-"/>
            </a:pPr>
            <a:endParaRPr lang="ar-SA" sz="2400" dirty="0"/>
          </a:p>
        </p:txBody>
      </p:sp>
    </p:spTree>
    <p:extLst>
      <p:ext uri="{BB962C8B-B14F-4D97-AF65-F5344CB8AC3E}">
        <p14:creationId xmlns:p14="http://schemas.microsoft.com/office/powerpoint/2010/main" val="2116419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548680"/>
            <a:ext cx="7200800" cy="5324535"/>
          </a:xfrm>
          <a:prstGeom prst="rect">
            <a:avLst/>
          </a:prstGeom>
          <a:noFill/>
        </p:spPr>
        <p:txBody>
          <a:bodyPr wrap="square" rtlCol="1">
            <a:spAutoFit/>
          </a:bodyPr>
          <a:lstStyle/>
          <a:p>
            <a:r>
              <a:rPr lang="ar-SA" sz="3200" b="1" dirty="0">
                <a:solidFill>
                  <a:srgbClr val="00B0F0"/>
                </a:solidFill>
              </a:rPr>
              <a:t>قواعد عامة لعلاج كسور العظام :</a:t>
            </a:r>
          </a:p>
          <a:p>
            <a:r>
              <a:rPr lang="ar-SA" sz="2800" dirty="0"/>
              <a:t>1- يجب أن يبقى المصاب ساكنا دون حركة إلى أن يتم تثبيت العظام المكسور .</a:t>
            </a:r>
          </a:p>
          <a:p>
            <a:r>
              <a:rPr lang="ar-SA" sz="2800" dirty="0"/>
              <a:t>2- يجب القيام بعلاج الإصابات الأخرى التابعة للكسر مثل جرح مفتوح أو نزيف قبل التعامل مع الكسر .</a:t>
            </a:r>
          </a:p>
          <a:p>
            <a:r>
              <a:rPr lang="ar-SA" sz="2800" dirty="0"/>
              <a:t>3- في حال عدم توفر المساعدة الطبية بسرعة فعلى أحد الأشخاص تثبيت الكسر باستخدام جبيرة مناسبة أو ضمادة .</a:t>
            </a:r>
          </a:p>
          <a:p>
            <a:r>
              <a:rPr lang="ar-SA" sz="2800" dirty="0"/>
              <a:t>4- يجب عمل عقدة تثبيت الضمادة .</a:t>
            </a:r>
          </a:p>
          <a:p>
            <a:r>
              <a:rPr lang="ar-SA" sz="2800" dirty="0"/>
              <a:t>5- عدم وضع ضمادة الا تحت اشراف طبي .</a:t>
            </a:r>
          </a:p>
          <a:p>
            <a:r>
              <a:rPr lang="ar-SA" sz="2800" dirty="0"/>
              <a:t>6- الا تكون الضمادة مشدودة حتى لا تقطع الدورة الدموية .</a:t>
            </a:r>
          </a:p>
          <a:p>
            <a:r>
              <a:rPr lang="ar-SA" sz="2800" dirty="0"/>
              <a:t>7- في حال استخدام الجبيرة أو الجبس يجب أن تكون طويلة بما فيه الكفاية لتثبيت المفصل وأن تكون ثابتة ومبطنة </a:t>
            </a:r>
          </a:p>
        </p:txBody>
      </p:sp>
    </p:spTree>
    <p:extLst>
      <p:ext uri="{BB962C8B-B14F-4D97-AF65-F5344CB8AC3E}">
        <p14:creationId xmlns:p14="http://schemas.microsoft.com/office/powerpoint/2010/main" val="3016781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624" y="764704"/>
            <a:ext cx="7344816" cy="4585871"/>
          </a:xfrm>
          <a:prstGeom prst="rect">
            <a:avLst/>
          </a:prstGeom>
          <a:noFill/>
        </p:spPr>
        <p:txBody>
          <a:bodyPr wrap="square" rtlCol="1">
            <a:spAutoFit/>
          </a:bodyPr>
          <a:lstStyle/>
          <a:p>
            <a:r>
              <a:rPr lang="ar-SA" sz="3600" u="sng" dirty="0">
                <a:solidFill>
                  <a:srgbClr val="FF0000"/>
                </a:solidFill>
              </a:rPr>
              <a:t>نصائح عامة :</a:t>
            </a:r>
          </a:p>
          <a:p>
            <a:pPr marL="285750" indent="-285750">
              <a:buFontTx/>
              <a:buChar char="-"/>
            </a:pPr>
            <a:r>
              <a:rPr lang="ar-SA" sz="3200" dirty="0"/>
              <a:t>يجب أن تعالج الكسور بأسرع وقت ممكن منعا لحدوث أية مضاعفات ولمساعدتها على  الشفاء التام .</a:t>
            </a:r>
          </a:p>
          <a:p>
            <a:pPr marL="285750" indent="-285750">
              <a:buFontTx/>
              <a:buChar char="-"/>
            </a:pPr>
            <a:r>
              <a:rPr lang="ar-SA" sz="3200" dirty="0"/>
              <a:t>ممارسة التمارين الرياضية بانتظام .للوقاية من الكسور .</a:t>
            </a:r>
          </a:p>
          <a:p>
            <a:pPr marL="285750" indent="-285750">
              <a:buFontTx/>
              <a:buChar char="-"/>
            </a:pPr>
            <a:r>
              <a:rPr lang="ar-SA" sz="3200" dirty="0"/>
              <a:t>ادخال كميات كافية من الكالسيوم على النظام الغذائي لجميع الأعمار للمساعدة على وقايتهم من الكسور .</a:t>
            </a:r>
          </a:p>
          <a:p>
            <a:pPr marL="285750" indent="-285750">
              <a:buFontTx/>
              <a:buChar char="-"/>
            </a:pPr>
            <a:r>
              <a:rPr lang="ar-SA" sz="3200" dirty="0"/>
              <a:t>وضع حزام الأمان للوقاية من الكسور عند التعرض للحوادث.</a:t>
            </a:r>
          </a:p>
        </p:txBody>
      </p:sp>
    </p:spTree>
    <p:extLst>
      <p:ext uri="{BB962C8B-B14F-4D97-AF65-F5344CB8AC3E}">
        <p14:creationId xmlns:p14="http://schemas.microsoft.com/office/powerpoint/2010/main" val="3406724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19672" y="620688"/>
            <a:ext cx="6884746" cy="5693866"/>
          </a:xfrm>
          <a:prstGeom prst="rect">
            <a:avLst/>
          </a:prstGeom>
          <a:noFill/>
        </p:spPr>
        <p:txBody>
          <a:bodyPr wrap="square" rtlCol="1">
            <a:spAutoFit/>
          </a:bodyPr>
          <a:lstStyle/>
          <a:p>
            <a:r>
              <a:rPr lang="ar-SA" sz="2800" b="1" u="sng" dirty="0">
                <a:solidFill>
                  <a:schemeClr val="accent2"/>
                </a:solidFill>
              </a:rPr>
              <a:t>انواع انحناءات الجنف :</a:t>
            </a:r>
            <a:br>
              <a:rPr lang="ar-SA" sz="2400" b="1" u="sng" dirty="0">
                <a:solidFill>
                  <a:schemeClr val="accent2"/>
                </a:solidFill>
              </a:rPr>
            </a:br>
            <a:br>
              <a:rPr lang="ar-SA" sz="2400" b="1" dirty="0"/>
            </a:br>
            <a:r>
              <a:rPr lang="ar-SA" sz="2400" b="1" dirty="0"/>
              <a:t>1- انحناء صدري : انحناء في الفقرات الصدرية , ايمن او ايسر.</a:t>
            </a:r>
            <a:br>
              <a:rPr lang="ar-SA" sz="2400" b="1" dirty="0"/>
            </a:br>
            <a:r>
              <a:rPr lang="ar-SA" sz="2400" b="1" dirty="0"/>
              <a:t>2- انحناء صدري مزدوج : انحناءين في الفقرات الصدرية احدهما ايمن والاخر ايسر او العكس.</a:t>
            </a:r>
            <a:br>
              <a:rPr lang="ar-SA" sz="2400" b="1" dirty="0"/>
            </a:br>
            <a:r>
              <a:rPr lang="ar-SA" sz="2400" b="1" dirty="0"/>
              <a:t>3- انحناء قطني : في الفقرات القطنية احدهما ايمن والاخر ايسر.</a:t>
            </a:r>
            <a:br>
              <a:rPr lang="ar-SA" sz="2400" b="1" dirty="0"/>
            </a:br>
            <a:r>
              <a:rPr lang="ar-SA" sz="2400" b="1" dirty="0"/>
              <a:t>4- انحناء صدري قطني : يشمل الانحناء كل الفقرات الصدرية والقطنية معا.</a:t>
            </a:r>
            <a:br>
              <a:rPr lang="ar-SA" sz="2400" b="1" dirty="0"/>
            </a:br>
            <a:r>
              <a:rPr lang="ar-SA" sz="2400" b="1" dirty="0"/>
              <a:t>5- انحناء رئيس مزدوج : انحناء في الفقرات الصدرية وانحناء اخر منفصل في الفقرات القطنية ويكون</a:t>
            </a:r>
            <a:br>
              <a:rPr lang="ar-SA" sz="2400" b="1" dirty="0"/>
            </a:br>
            <a:r>
              <a:rPr lang="ar-SA" sz="2400" b="1" dirty="0"/>
              <a:t>الانحناءين عكس بعضهما في الاتجاه (اذا كان الايمن صدري فالأيسر قطني والعكس)</a:t>
            </a:r>
            <a:br>
              <a:rPr lang="ar-SA" sz="2400" b="1" dirty="0"/>
            </a:br>
            <a:br>
              <a:rPr lang="ar-SA" sz="2400" b="1" dirty="0"/>
            </a:br>
            <a:br>
              <a:rPr lang="ar-SA" sz="2400" b="1" dirty="0"/>
            </a:br>
            <a:endParaRPr lang="ar-SA" sz="2400" b="1" dirty="0"/>
          </a:p>
        </p:txBody>
      </p:sp>
    </p:spTree>
    <p:extLst>
      <p:ext uri="{BB962C8B-B14F-4D97-AF65-F5344CB8AC3E}">
        <p14:creationId xmlns:p14="http://schemas.microsoft.com/office/powerpoint/2010/main" val="2387768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620688"/>
            <a:ext cx="8559530" cy="5632311"/>
          </a:xfrm>
          <a:prstGeom prst="rect">
            <a:avLst/>
          </a:prstGeom>
          <a:noFill/>
        </p:spPr>
        <p:txBody>
          <a:bodyPr wrap="square" rtlCol="1">
            <a:spAutoFit/>
          </a:bodyPr>
          <a:lstStyle/>
          <a:p>
            <a:r>
              <a:rPr lang="ar-SA" sz="2400" b="1" u="sng" dirty="0">
                <a:solidFill>
                  <a:schemeClr val="accent2"/>
                </a:solidFill>
              </a:rPr>
              <a:t>تصنيف الجنف : </a:t>
            </a:r>
            <a:br>
              <a:rPr lang="ar-SA" sz="2400" b="1" dirty="0"/>
            </a:br>
            <a:r>
              <a:rPr lang="ar-SA" sz="2400" b="1" dirty="0">
                <a:solidFill>
                  <a:schemeClr val="accent1"/>
                </a:solidFill>
              </a:rPr>
              <a:t>1) الجنف غير البنائي (الوظيفي او غير عضوي) : </a:t>
            </a:r>
            <a:br>
              <a:rPr lang="ar-SA" sz="2400" b="1" dirty="0"/>
            </a:br>
            <a:r>
              <a:rPr lang="ar-SA" sz="2400" b="1" dirty="0"/>
              <a:t>لا يعاني المصاب فيه من أي خلل في فقرات الظهر , ولكن يمكن ان يكون الانحناء نتيجة  شد عضلي</a:t>
            </a:r>
            <a:br>
              <a:rPr lang="ar-SA" sz="2400" b="1" dirty="0"/>
            </a:br>
            <a:r>
              <a:rPr lang="ar-SA" sz="2400" b="1" dirty="0"/>
              <a:t>أ والم ناتج عن انزلاق غضروفي , او يكون نتيجة وجود فرق في طول الرجلين ويسمى (الجنف الوضعي)</a:t>
            </a:r>
            <a:br>
              <a:rPr lang="ar-SA" sz="2400" b="1" dirty="0"/>
            </a:br>
            <a:r>
              <a:rPr lang="ar-SA" sz="2400" b="1" dirty="0"/>
              <a:t>- يعالج حين تختفي العوامل المسببة له.</a:t>
            </a:r>
            <a:br>
              <a:rPr lang="ar-SA" sz="2400" b="1" dirty="0"/>
            </a:br>
            <a:r>
              <a:rPr lang="ar-SA" sz="2400" b="1" dirty="0">
                <a:solidFill>
                  <a:schemeClr val="accent1"/>
                </a:solidFill>
              </a:rPr>
              <a:t>2) الجنف البنيوي (بنياني او عضوي) :</a:t>
            </a:r>
            <a:br>
              <a:rPr lang="ar-SA" sz="2400" b="1" dirty="0"/>
            </a:br>
            <a:r>
              <a:rPr lang="ar-SA" sz="2400" b="1" dirty="0"/>
              <a:t>يعاني المصاب من تشوهات في العمود الفقري ويقسم الى اربعة اقسام فرعية :</a:t>
            </a:r>
            <a:br>
              <a:rPr lang="ar-SA" sz="2400" b="1" dirty="0"/>
            </a:br>
            <a:r>
              <a:rPr lang="ar-SA" sz="2400" b="1" u="sng" dirty="0">
                <a:solidFill>
                  <a:schemeClr val="accent5"/>
                </a:solidFill>
              </a:rPr>
              <a:t>أ- الجنف الغامض /</a:t>
            </a:r>
            <a:br>
              <a:rPr lang="ar-SA" sz="2400" b="1" dirty="0"/>
            </a:br>
            <a:r>
              <a:rPr lang="ar-SA" sz="2400" b="1" dirty="0"/>
              <a:t>* 80 – 90 من حالات الجنف عامة , ويصيب الاناث اكثر من الذكور.</a:t>
            </a:r>
            <a:br>
              <a:rPr lang="ar-SA" sz="2400" b="1" dirty="0"/>
            </a:br>
            <a:r>
              <a:rPr lang="ar-SA" sz="2400" b="1" dirty="0"/>
              <a:t>* غالبا يكون الانحناء فيه صدري والى اليمين .</a:t>
            </a:r>
            <a:br>
              <a:rPr lang="ar-SA" sz="2400" b="1" dirty="0"/>
            </a:br>
            <a:r>
              <a:rPr lang="ar-SA" sz="2400" b="1" dirty="0">
                <a:solidFill>
                  <a:schemeClr val="accent5"/>
                </a:solidFill>
              </a:rPr>
              <a:t>ب- الجنف الولادي (الخَلقي) .</a:t>
            </a:r>
            <a:br>
              <a:rPr lang="ar-SA" sz="2400" b="1" dirty="0"/>
            </a:br>
            <a:r>
              <a:rPr lang="ar-SA" sz="2400" b="1" dirty="0">
                <a:solidFill>
                  <a:schemeClr val="accent5"/>
                </a:solidFill>
              </a:rPr>
              <a:t>ج- الجنف العصبي العضلي .</a:t>
            </a:r>
            <a:br>
              <a:rPr lang="ar-SA" sz="2400" b="1" dirty="0"/>
            </a:br>
            <a:r>
              <a:rPr lang="ar-SA" sz="2400" b="1" dirty="0">
                <a:solidFill>
                  <a:schemeClr val="accent5"/>
                </a:solidFill>
              </a:rPr>
              <a:t>د- الجنف الثانوي .</a:t>
            </a:r>
            <a:endParaRPr lang="ar-SA" sz="2400" b="1" dirty="0"/>
          </a:p>
        </p:txBody>
      </p:sp>
    </p:spTree>
    <p:extLst>
      <p:ext uri="{BB962C8B-B14F-4D97-AF65-F5344CB8AC3E}">
        <p14:creationId xmlns:p14="http://schemas.microsoft.com/office/powerpoint/2010/main" val="3265895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174080"/>
            <a:ext cx="8552074" cy="6247864"/>
          </a:xfrm>
          <a:prstGeom prst="rect">
            <a:avLst/>
          </a:prstGeom>
          <a:noFill/>
        </p:spPr>
        <p:txBody>
          <a:bodyPr wrap="square" rtlCol="1">
            <a:spAutoFit/>
          </a:bodyPr>
          <a:lstStyle/>
          <a:p>
            <a:br>
              <a:rPr lang="ar-SA" sz="3600" dirty="0"/>
            </a:br>
            <a:r>
              <a:rPr lang="ar-SA" sz="4000" b="1" dirty="0">
                <a:solidFill>
                  <a:schemeClr val="accent2"/>
                </a:solidFill>
              </a:rPr>
              <a:t>أعراض الجنف :</a:t>
            </a:r>
            <a:br>
              <a:rPr lang="ar-SA" sz="3600" dirty="0"/>
            </a:br>
            <a:r>
              <a:rPr lang="ar-SA" sz="3600" dirty="0"/>
              <a:t>- الترنج اثناء المشي.</a:t>
            </a:r>
            <a:br>
              <a:rPr lang="ar-SA" sz="3600" dirty="0"/>
            </a:br>
            <a:r>
              <a:rPr lang="ar-SA" sz="3600" dirty="0"/>
              <a:t>- ميلان جانبي الرأس.</a:t>
            </a:r>
            <a:br>
              <a:rPr lang="ar-SA" sz="3600" dirty="0"/>
            </a:br>
            <a:r>
              <a:rPr lang="ar-SA" sz="3600" dirty="0"/>
              <a:t>- عدم استواء جانبي الجسم.</a:t>
            </a:r>
            <a:br>
              <a:rPr lang="ar-SA" sz="3600" dirty="0"/>
            </a:br>
            <a:r>
              <a:rPr lang="ar-SA" sz="3600" dirty="0"/>
              <a:t>- التعب بعد اقل مجهود بدني.</a:t>
            </a:r>
            <a:br>
              <a:rPr lang="ar-SA" sz="3600" dirty="0"/>
            </a:br>
            <a:r>
              <a:rPr lang="ar-SA" sz="3600" dirty="0"/>
              <a:t>- اخد او الكتفين او احد جانبي الحوض يكون اعلى من الاخر.</a:t>
            </a:r>
            <a:br>
              <a:rPr lang="ar-SA" sz="3600" dirty="0"/>
            </a:br>
            <a:r>
              <a:rPr lang="ar-SA" sz="3600" dirty="0"/>
              <a:t>- تشوه شكل الصدر بحيث يكون احد الجانبين بارز.</a:t>
            </a:r>
            <a:br>
              <a:rPr lang="ar-SA" sz="3600" dirty="0"/>
            </a:br>
            <a:r>
              <a:rPr lang="ar-SA" sz="3600" dirty="0"/>
              <a:t>- الام في الظهر نتيجة الضغط على الاعصاب.</a:t>
            </a:r>
            <a:br>
              <a:rPr lang="ar-SA" sz="3600" dirty="0"/>
            </a:br>
            <a:endParaRPr lang="ar-SA" sz="3600" dirty="0"/>
          </a:p>
        </p:txBody>
      </p:sp>
    </p:spTree>
    <p:extLst>
      <p:ext uri="{BB962C8B-B14F-4D97-AF65-F5344CB8AC3E}">
        <p14:creationId xmlns:p14="http://schemas.microsoft.com/office/powerpoint/2010/main" val="2223582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620688"/>
            <a:ext cx="7688218" cy="4216539"/>
          </a:xfrm>
          <a:prstGeom prst="rect">
            <a:avLst/>
          </a:prstGeom>
          <a:noFill/>
        </p:spPr>
        <p:txBody>
          <a:bodyPr wrap="square" rtlCol="1">
            <a:spAutoFit/>
          </a:bodyPr>
          <a:lstStyle/>
          <a:p>
            <a:r>
              <a:rPr lang="ar-SA" sz="4800" b="1" dirty="0">
                <a:solidFill>
                  <a:schemeClr val="accent2"/>
                </a:solidFill>
              </a:rPr>
              <a:t>تشخيص الجنف :</a:t>
            </a:r>
            <a:br>
              <a:rPr lang="ar-SA" sz="4400" dirty="0"/>
            </a:br>
            <a:r>
              <a:rPr lang="ar-SA" sz="4400" dirty="0"/>
              <a:t>- التعرف على التاريخ الطبي للمريض من خلال التعرف على التاريخ العائلي .</a:t>
            </a:r>
          </a:p>
          <a:p>
            <a:r>
              <a:rPr lang="ar-SA" sz="4400" dirty="0"/>
              <a:t>- يجب تحديد عمر المريض وبداية البلوغ والسن التي بدأت فيها أول دورة شهرية لدى الفتيات .</a:t>
            </a:r>
          </a:p>
        </p:txBody>
      </p:sp>
    </p:spTree>
    <p:extLst>
      <p:ext uri="{BB962C8B-B14F-4D97-AF65-F5344CB8AC3E}">
        <p14:creationId xmlns:p14="http://schemas.microsoft.com/office/powerpoint/2010/main" val="639790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548680"/>
            <a:ext cx="7880825" cy="5755422"/>
          </a:xfrm>
          <a:prstGeom prst="rect">
            <a:avLst/>
          </a:prstGeom>
          <a:noFill/>
        </p:spPr>
        <p:txBody>
          <a:bodyPr wrap="square" rtlCol="1">
            <a:spAutoFit/>
          </a:bodyPr>
          <a:lstStyle/>
          <a:p>
            <a:r>
              <a:rPr lang="ar-SA" sz="3200" b="1" dirty="0">
                <a:solidFill>
                  <a:schemeClr val="accent2"/>
                </a:solidFill>
              </a:rPr>
              <a:t>علاج الجنف :</a:t>
            </a:r>
            <a:br>
              <a:rPr lang="ar-SA" sz="3200" b="1" dirty="0">
                <a:solidFill>
                  <a:schemeClr val="accent2"/>
                </a:solidFill>
              </a:rPr>
            </a:br>
            <a:br>
              <a:rPr lang="ar-SA" sz="2800" b="1" dirty="0"/>
            </a:br>
            <a:r>
              <a:rPr lang="ar-SA" sz="2800" b="1" dirty="0">
                <a:solidFill>
                  <a:schemeClr val="accent1"/>
                </a:solidFill>
              </a:rPr>
              <a:t>1) العلاج غير الجراحي /</a:t>
            </a:r>
            <a:br>
              <a:rPr lang="ar-SA" sz="2800" b="1" dirty="0"/>
            </a:br>
            <a:r>
              <a:rPr lang="ar-SA" sz="2800" b="1" dirty="0"/>
              <a:t> - الانحناءات البسيطة (15 – 20 ْ) : متابعتها لبحث امكانية تفاقمها.</a:t>
            </a:r>
            <a:br>
              <a:rPr lang="ar-SA" sz="2800" b="1" dirty="0"/>
            </a:br>
            <a:r>
              <a:rPr lang="ar-SA" sz="2800" b="1" dirty="0"/>
              <a:t>- الانحناءات الكبيرة (20 – 40 ْ) : ارتداء الدعامة لمدة تتراوح بين 16-23 ساعة.</a:t>
            </a:r>
            <a:br>
              <a:rPr lang="ar-SA" sz="2800" b="1" dirty="0"/>
            </a:br>
            <a:r>
              <a:rPr lang="ar-SA" sz="2800" b="1" dirty="0"/>
              <a:t>وقد </a:t>
            </a:r>
            <a:r>
              <a:rPr lang="ar-SA" sz="2800" b="1" dirty="0" err="1"/>
              <a:t>لاتكون</a:t>
            </a:r>
            <a:r>
              <a:rPr lang="ar-SA" sz="2800" b="1" dirty="0"/>
              <a:t> الدعامة ذات استجابة قوية.</a:t>
            </a:r>
            <a:br>
              <a:rPr lang="ar-SA" sz="2800" b="1" dirty="0"/>
            </a:br>
            <a:br>
              <a:rPr lang="ar-SA" sz="2800" b="1" dirty="0"/>
            </a:br>
            <a:r>
              <a:rPr lang="ar-SA" sz="2800" b="1" dirty="0">
                <a:solidFill>
                  <a:schemeClr val="accent1"/>
                </a:solidFill>
              </a:rPr>
              <a:t>2) العلاج الجراحي / </a:t>
            </a:r>
            <a:br>
              <a:rPr lang="ar-SA" sz="2800" b="1" dirty="0"/>
            </a:br>
            <a:r>
              <a:rPr lang="ar-SA" sz="2800" b="1" dirty="0"/>
              <a:t>الحل الامثل عندما تبلغ درجة التقوس 40 ْ او اكثر , تعديل التقوس بشكل كبير وتثبيت</a:t>
            </a:r>
            <a:br>
              <a:rPr lang="ar-SA" sz="2800" b="1" dirty="0"/>
            </a:br>
            <a:r>
              <a:rPr lang="ar-SA" sz="2800" b="1" dirty="0"/>
              <a:t>الجزء المعدل بمسامير تبقى مدى الحياة بدون أي تأثيرات جانبية</a:t>
            </a:r>
          </a:p>
        </p:txBody>
      </p:sp>
    </p:spTree>
    <p:extLst>
      <p:ext uri="{BB962C8B-B14F-4D97-AF65-F5344CB8AC3E}">
        <p14:creationId xmlns:p14="http://schemas.microsoft.com/office/powerpoint/2010/main" val="382869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saDA27\Desktop\تنزيل.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441" y="338574"/>
            <a:ext cx="2952328" cy="1860371"/>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1043608" y="116632"/>
            <a:ext cx="7776864" cy="6186309"/>
          </a:xfrm>
          <a:prstGeom prst="rect">
            <a:avLst/>
          </a:prstGeom>
        </p:spPr>
        <p:txBody>
          <a:bodyPr wrap="square">
            <a:spAutoFit/>
          </a:bodyPr>
          <a:lstStyle/>
          <a:p>
            <a:r>
              <a:rPr lang="ar-SA" sz="3200" b="1" dirty="0">
                <a:solidFill>
                  <a:schemeClr val="accent2"/>
                </a:solidFill>
              </a:rPr>
              <a:t>2) البزخ :</a:t>
            </a:r>
            <a:br>
              <a:rPr lang="ar-SA" sz="2000" b="1" dirty="0"/>
            </a:br>
            <a:r>
              <a:rPr lang="ar-SA" sz="2800" b="1" dirty="0">
                <a:solidFill>
                  <a:schemeClr val="accent2"/>
                </a:solidFill>
              </a:rPr>
              <a:t>(العمود الفقري المندفع إلى الأمام)</a:t>
            </a:r>
            <a:br>
              <a:rPr lang="ar-SA" sz="2000" b="1" dirty="0"/>
            </a:br>
            <a:r>
              <a:rPr lang="ar-SA" sz="2400" b="1" dirty="0">
                <a:solidFill>
                  <a:schemeClr val="accent1"/>
                </a:solidFill>
              </a:rPr>
              <a:t>تعريفه :-</a:t>
            </a:r>
          </a:p>
          <a:p>
            <a:endParaRPr lang="ar-SA" sz="2400" b="1" dirty="0">
              <a:solidFill>
                <a:schemeClr val="accent1"/>
              </a:solidFill>
            </a:endParaRPr>
          </a:p>
          <a:p>
            <a:r>
              <a:rPr lang="ar-SA" sz="2400" b="1" dirty="0"/>
              <a:t>هو اضطراب يحدث في المنطقة القطنية في العمود الفقري قد ينتج عن بعض الاضطرابات الأخرى التي يحدث فيها ضعف في العضلات وعندما يحاول الطفل التعويض عن هذا الضعف فإن ظهره يندفع إلى الأمام .</a:t>
            </a:r>
          </a:p>
          <a:p>
            <a:r>
              <a:rPr lang="ar-SA" sz="2400" b="1" dirty="0">
                <a:solidFill>
                  <a:schemeClr val="accent1"/>
                </a:solidFill>
              </a:rPr>
              <a:t>أسبابه :-</a:t>
            </a:r>
          </a:p>
          <a:p>
            <a:endParaRPr lang="ar-SA" sz="2400" b="1" dirty="0">
              <a:solidFill>
                <a:schemeClr val="accent1"/>
              </a:solidFill>
            </a:endParaRPr>
          </a:p>
          <a:p>
            <a:r>
              <a:rPr lang="ar-SA" sz="2400" b="1" dirty="0"/>
              <a:t>غالباً يكون نتيجة لانزلاق أحد الفقرات القطنية على الفقرة التي تليها وعادة </a:t>
            </a:r>
            <a:r>
              <a:rPr lang="ar-SA" sz="2400" b="1" dirty="0" err="1"/>
              <a:t>ماتكون</a:t>
            </a:r>
            <a:r>
              <a:rPr lang="ar-SA" sz="2400" b="1" dirty="0"/>
              <a:t> بين الفقرة القطنية الرابعة والخامسة أو بين الفقرة القطنية الخامسة والعجزية الأولى  وهو في الغالب ينتج عن ضعف في جذوع الفقرات تؤدي إلى شروخ تسمح بانزلاق الفقرة العليا على الفقرة السفلى .</a:t>
            </a:r>
          </a:p>
          <a:p>
            <a:r>
              <a:rPr lang="ar-SA" sz="2400" b="1" dirty="0"/>
              <a:t>قد يؤدي الروماتيزم الغضروفي في المفاصل الصغيرة بظهر الفقرات إلى هذا الانزلاق .</a:t>
            </a:r>
          </a:p>
          <a:p>
            <a:r>
              <a:rPr lang="ar-SA" sz="2400" b="1" dirty="0"/>
              <a:t>يزداد </a:t>
            </a:r>
            <a:r>
              <a:rPr lang="ar-SA" sz="2400" b="1" dirty="0" err="1"/>
              <a:t>افنزلاق</a:t>
            </a:r>
            <a:r>
              <a:rPr lang="ar-SA" sz="2400" b="1" dirty="0"/>
              <a:t> والألم كلما كان الفرد بدينا وكان له كرشا بارزا </a:t>
            </a:r>
            <a:r>
              <a:rPr lang="ar-SA" sz="2000" b="1" dirty="0"/>
              <a:t>.</a:t>
            </a:r>
          </a:p>
        </p:txBody>
      </p:sp>
    </p:spTree>
    <p:extLst>
      <p:ext uri="{BB962C8B-B14F-4D97-AF65-F5344CB8AC3E}">
        <p14:creationId xmlns:p14="http://schemas.microsoft.com/office/powerpoint/2010/main" val="147499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39552" y="692696"/>
            <a:ext cx="8136904" cy="5016758"/>
          </a:xfrm>
          <a:prstGeom prst="rect">
            <a:avLst/>
          </a:prstGeom>
        </p:spPr>
        <p:txBody>
          <a:bodyPr wrap="square">
            <a:spAutoFit/>
          </a:bodyPr>
          <a:lstStyle/>
          <a:p>
            <a:r>
              <a:rPr lang="ar-SA" sz="3200" b="1" dirty="0">
                <a:solidFill>
                  <a:schemeClr val="accent1"/>
                </a:solidFill>
              </a:rPr>
              <a:t>أعراضه :-</a:t>
            </a:r>
          </a:p>
          <a:p>
            <a:r>
              <a:rPr lang="ar-SA" sz="3200" b="1" dirty="0"/>
              <a:t>بروز او نتوء الأرداف – حدوث تغيرات في الأمعاء والمثانة.</a:t>
            </a:r>
          </a:p>
          <a:p>
            <a:endParaRPr lang="ar-SA" sz="3200" b="1" dirty="0"/>
          </a:p>
          <a:p>
            <a:r>
              <a:rPr lang="ar-SA" sz="3200" b="1" dirty="0">
                <a:solidFill>
                  <a:schemeClr val="accent1"/>
                </a:solidFill>
              </a:rPr>
              <a:t>تشخيصه :-</a:t>
            </a:r>
          </a:p>
          <a:p>
            <a:r>
              <a:rPr lang="ar-SA" sz="3200" b="1" dirty="0"/>
              <a:t>يقوم الطبيب بالتشخيص من خلال القيام بالإجراءات التالية ,</a:t>
            </a:r>
          </a:p>
          <a:p>
            <a:r>
              <a:rPr lang="ar-SA" sz="3200" b="1" dirty="0"/>
              <a:t>1- إجراء </a:t>
            </a:r>
            <a:r>
              <a:rPr lang="ar-SA" sz="3200" b="1" dirty="0" err="1"/>
              <a:t>فححوص</a:t>
            </a:r>
            <a:r>
              <a:rPr lang="ar-SA" sz="3200" b="1" dirty="0"/>
              <a:t> إكلينيكية.</a:t>
            </a:r>
          </a:p>
          <a:p>
            <a:r>
              <a:rPr lang="ar-SA" sz="3200" b="1" dirty="0"/>
              <a:t>2- إجراء اختبارات تشخيصية.</a:t>
            </a:r>
          </a:p>
          <a:p>
            <a:r>
              <a:rPr lang="ar-SA" sz="3200" b="1" dirty="0"/>
              <a:t>3-التعرف على تاريخ الطفل.</a:t>
            </a:r>
          </a:p>
          <a:p>
            <a:r>
              <a:rPr lang="ar-SA" sz="3200" b="1" dirty="0"/>
              <a:t>4- السؤال عما إذا كان </a:t>
            </a:r>
            <a:r>
              <a:rPr lang="ar-SA" sz="3200" b="1" dirty="0" err="1"/>
              <a:t>بلأسرة</a:t>
            </a:r>
            <a:r>
              <a:rPr lang="ar-SA" sz="3200" b="1" dirty="0"/>
              <a:t> عضو مصاب بهذا المرض أو لا.</a:t>
            </a:r>
          </a:p>
        </p:txBody>
      </p:sp>
    </p:spTree>
    <p:extLst>
      <p:ext uri="{BB962C8B-B14F-4D97-AF65-F5344CB8AC3E}">
        <p14:creationId xmlns:p14="http://schemas.microsoft.com/office/powerpoint/2010/main" val="157923548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382</TotalTime>
  <Words>896</Words>
  <Application>Microsoft Office PowerPoint</Application>
  <PresentationFormat>عرض على الشاشة (4:3)</PresentationFormat>
  <Paragraphs>160</Paragraphs>
  <Slides>23</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23</vt:i4>
      </vt:variant>
    </vt:vector>
  </HeadingPairs>
  <TitlesOfParts>
    <vt:vector size="29" baseType="lpstr">
      <vt:lpstr>Arial</vt:lpstr>
      <vt:lpstr>Calibri</vt:lpstr>
      <vt:lpstr>Calibri Light</vt:lpstr>
      <vt:lpstr>Times New Roman</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العنود العسكر</cp:lastModifiedBy>
  <cp:revision>108</cp:revision>
  <dcterms:created xsi:type="dcterms:W3CDTF">2014-04-16T20:50:09Z</dcterms:created>
  <dcterms:modified xsi:type="dcterms:W3CDTF">2016-10-04T17:12:07Z</dcterms:modified>
</cp:coreProperties>
</file>