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7"/>
  </p:notesMasterIdLst>
  <p:sldIdLst>
    <p:sldId id="393" r:id="rId2"/>
    <p:sldId id="376" r:id="rId3"/>
    <p:sldId id="377" r:id="rId4"/>
    <p:sldId id="291" r:id="rId5"/>
    <p:sldId id="398" r:id="rId6"/>
    <p:sldId id="292" r:id="rId7"/>
    <p:sldId id="293" r:id="rId8"/>
    <p:sldId id="296" r:id="rId9"/>
    <p:sldId id="294" r:id="rId10"/>
    <p:sldId id="295" r:id="rId11"/>
    <p:sldId id="399" r:id="rId12"/>
    <p:sldId id="297" r:id="rId13"/>
    <p:sldId id="298" r:id="rId14"/>
    <p:sldId id="299" r:id="rId15"/>
    <p:sldId id="300" r:id="rId16"/>
    <p:sldId id="301" r:id="rId17"/>
    <p:sldId id="394" r:id="rId18"/>
    <p:sldId id="302" r:id="rId19"/>
    <p:sldId id="303" r:id="rId20"/>
    <p:sldId id="304" r:id="rId21"/>
    <p:sldId id="305" r:id="rId22"/>
    <p:sldId id="306" r:id="rId23"/>
    <p:sldId id="307" r:id="rId24"/>
    <p:sldId id="308" r:id="rId25"/>
    <p:sldId id="309" r:id="rId26"/>
    <p:sldId id="310" r:id="rId27"/>
    <p:sldId id="351" r:id="rId28"/>
    <p:sldId id="352" r:id="rId29"/>
    <p:sldId id="353" r:id="rId30"/>
    <p:sldId id="354" r:id="rId31"/>
    <p:sldId id="355" r:id="rId32"/>
    <p:sldId id="401" r:id="rId33"/>
    <p:sldId id="356" r:id="rId34"/>
    <p:sldId id="357" r:id="rId35"/>
    <p:sldId id="395" r:id="rId36"/>
    <p:sldId id="359" r:id="rId37"/>
    <p:sldId id="396" r:id="rId38"/>
    <p:sldId id="360" r:id="rId39"/>
    <p:sldId id="361" r:id="rId40"/>
    <p:sldId id="362" r:id="rId41"/>
    <p:sldId id="397" r:id="rId42"/>
    <p:sldId id="363" r:id="rId43"/>
    <p:sldId id="364" r:id="rId44"/>
    <p:sldId id="365" r:id="rId45"/>
    <p:sldId id="366" r:id="rId46"/>
    <p:sldId id="367" r:id="rId47"/>
    <p:sldId id="368" r:id="rId48"/>
    <p:sldId id="369" r:id="rId49"/>
    <p:sldId id="370" r:id="rId50"/>
    <p:sldId id="372" r:id="rId51"/>
    <p:sldId id="371" r:id="rId52"/>
    <p:sldId id="373" r:id="rId53"/>
    <p:sldId id="374" r:id="rId54"/>
    <p:sldId id="381" r:id="rId55"/>
    <p:sldId id="383" r:id="rId5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r" defTabSz="914400" rtl="1" eaLnBrk="1" latinLnBrk="0" hangingPunct="1">
      <a:defRPr kern="1200">
        <a:solidFill>
          <a:schemeClr val="tx1"/>
        </a:solidFill>
        <a:latin typeface="Arial" pitchFamily="34" charset="0"/>
        <a:ea typeface="+mn-ea"/>
        <a:cs typeface="+mn-cs"/>
      </a:defRPr>
    </a:lvl6pPr>
    <a:lvl7pPr marL="2743200" algn="r" defTabSz="914400" rtl="1" eaLnBrk="1" latinLnBrk="0" hangingPunct="1">
      <a:defRPr kern="1200">
        <a:solidFill>
          <a:schemeClr val="tx1"/>
        </a:solidFill>
        <a:latin typeface="Arial" pitchFamily="34" charset="0"/>
        <a:ea typeface="+mn-ea"/>
        <a:cs typeface="+mn-cs"/>
      </a:defRPr>
    </a:lvl7pPr>
    <a:lvl8pPr marL="3200400" algn="r" defTabSz="914400" rtl="1" eaLnBrk="1" latinLnBrk="0" hangingPunct="1">
      <a:defRPr kern="1200">
        <a:solidFill>
          <a:schemeClr val="tx1"/>
        </a:solidFill>
        <a:latin typeface="Arial" pitchFamily="34" charset="0"/>
        <a:ea typeface="+mn-ea"/>
        <a:cs typeface="+mn-cs"/>
      </a:defRPr>
    </a:lvl8pPr>
    <a:lvl9pPr marL="3657600" algn="r" defTabSz="914400" rtl="1"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C644"/>
    <a:srgbClr val="00CC99"/>
    <a:srgbClr val="CC9900"/>
    <a:srgbClr val="339933"/>
    <a:srgbClr val="3333FF"/>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59" autoAdjust="0"/>
    <p:restoredTop sz="86343" autoAdjust="0"/>
  </p:normalViewPr>
  <p:slideViewPr>
    <p:cSldViewPr>
      <p:cViewPr>
        <p:scale>
          <a:sx n="73" d="100"/>
          <a:sy n="73" d="100"/>
        </p:scale>
        <p:origin x="-1284" y="-228"/>
      </p:cViewPr>
      <p:guideLst>
        <p:guide orient="horz" pos="2160"/>
        <p:guide pos="2880"/>
      </p:guideLst>
    </p:cSldViewPr>
  </p:slideViewPr>
  <p:outlineViewPr>
    <p:cViewPr>
      <p:scale>
        <a:sx n="33" d="100"/>
        <a:sy n="33" d="100"/>
      </p:scale>
      <p:origin x="0" y="51366"/>
    </p:cViewPr>
  </p:outlineViewPr>
  <p:notesTextViewPr>
    <p:cViewPr>
      <p:scale>
        <a:sx n="100" d="100"/>
        <a:sy n="100" d="100"/>
      </p:scale>
      <p:origin x="0" y="0"/>
    </p:cViewPr>
  </p:notesTextViewPr>
  <p:sorterViewPr>
    <p:cViewPr>
      <p:scale>
        <a:sx n="66" d="100"/>
        <a:sy n="66" d="100"/>
      </p:scale>
      <p:origin x="0" y="44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defRPr>
            </a:lvl1pPr>
          </a:lstStyle>
          <a:p>
            <a:pPr>
              <a:defRPr/>
            </a:pPr>
            <a:endParaRPr lang="en-US"/>
          </a:p>
        </p:txBody>
      </p:sp>
      <p:sp>
        <p:nvSpPr>
          <p:cNvPr id="4403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pPr>
              <a:defRPr/>
            </a:pPr>
            <a:endParaRPr lang="en-US"/>
          </a:p>
        </p:txBody>
      </p:sp>
      <p:sp>
        <p:nvSpPr>
          <p:cNvPr id="6963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403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defRPr>
            </a:lvl1pPr>
          </a:lstStyle>
          <a:p>
            <a:pPr>
              <a:defRPr/>
            </a:pPr>
            <a:endParaRPr lang="en-US"/>
          </a:p>
        </p:txBody>
      </p:sp>
      <p:sp>
        <p:nvSpPr>
          <p:cNvPr id="4403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pPr>
              <a:defRPr/>
            </a:pPr>
            <a:fld id="{061469B3-FFA3-4D70-B9BA-C95910B50875}" type="slidenum">
              <a:rPr lang="en-US"/>
              <a:pPr>
                <a:defRPr/>
              </a:pPr>
              <a:t>‹#›</a:t>
            </a:fld>
            <a:endParaRPr lang="en-US"/>
          </a:p>
        </p:txBody>
      </p:sp>
    </p:spTree>
    <p:extLst>
      <p:ext uri="{BB962C8B-B14F-4D97-AF65-F5344CB8AC3E}">
        <p14:creationId xmlns:p14="http://schemas.microsoft.com/office/powerpoint/2010/main" val="220052519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عنصر نائب لصورة الشريحة 1"/>
          <p:cNvSpPr>
            <a:spLocks noGrp="1" noRot="1" noChangeAspect="1" noTextEdit="1"/>
          </p:cNvSpPr>
          <p:nvPr>
            <p:ph type="sldImg"/>
          </p:nvPr>
        </p:nvSpPr>
        <p:spPr>
          <a:ln/>
        </p:spPr>
      </p:sp>
      <p:sp>
        <p:nvSpPr>
          <p:cNvPr id="70659" name="عنصر نائب للملاحظات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SA" altLang="ar-SA" smtClean="0"/>
          </a:p>
        </p:txBody>
      </p:sp>
      <p:sp>
        <p:nvSpPr>
          <p:cNvPr id="70660" name="عنصر نائب لرقم الشريحة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defRPr>
            </a:lvl9pPr>
          </a:lstStyle>
          <a:p>
            <a:pPr eaLnBrk="1" hangingPunct="1"/>
            <a:fld id="{0476AF61-E94C-4DB1-8EFB-D3BA8F7BFB0B}" type="slidenum">
              <a:rPr lang="en-US" altLang="ar-SA" smtClean="0"/>
              <a:pPr eaLnBrk="1" hangingPunct="1"/>
              <a:t>4</a:t>
            </a:fld>
            <a:endParaRPr lang="en-US" altLang="ar-SA"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عنصر نائب لصورة الشريحة 1"/>
          <p:cNvSpPr>
            <a:spLocks noGrp="1" noRot="1" noChangeAspect="1" noTextEdit="1"/>
          </p:cNvSpPr>
          <p:nvPr>
            <p:ph type="sldImg"/>
          </p:nvPr>
        </p:nvSpPr>
        <p:spPr>
          <a:ln/>
        </p:spPr>
      </p:sp>
      <p:sp>
        <p:nvSpPr>
          <p:cNvPr id="71683" name="عنصر نائب للملاحظات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SA" altLang="ar-SA" smtClean="0"/>
          </a:p>
        </p:txBody>
      </p:sp>
      <p:sp>
        <p:nvSpPr>
          <p:cNvPr id="71684" name="عنصر نائب لرقم الشريحة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defRPr>
            </a:lvl9pPr>
          </a:lstStyle>
          <a:p>
            <a:pPr eaLnBrk="1" hangingPunct="1"/>
            <a:fld id="{EF0E8883-9779-4A14-9A78-68D7CF3AE1BB}" type="slidenum">
              <a:rPr lang="en-US" altLang="ar-SA" smtClean="0"/>
              <a:pPr eaLnBrk="1" hangingPunct="1"/>
              <a:t>29</a:t>
            </a:fld>
            <a:endParaRPr lang="en-US" altLang="ar-SA"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عنصر نائب لصورة الشريحة 1"/>
          <p:cNvSpPr>
            <a:spLocks noGrp="1" noRot="1" noChangeAspect="1" noTextEdit="1"/>
          </p:cNvSpPr>
          <p:nvPr>
            <p:ph type="sldImg"/>
          </p:nvPr>
        </p:nvSpPr>
        <p:spPr>
          <a:ln/>
        </p:spPr>
      </p:sp>
      <p:sp>
        <p:nvSpPr>
          <p:cNvPr id="72707" name="عنصر نائب للملاحظات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SA" altLang="ar-SA" smtClean="0"/>
          </a:p>
        </p:txBody>
      </p:sp>
      <p:sp>
        <p:nvSpPr>
          <p:cNvPr id="72708" name="عنصر نائب لرقم الشريحة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defRPr>
            </a:lvl9pPr>
          </a:lstStyle>
          <a:p>
            <a:pPr eaLnBrk="1" hangingPunct="1"/>
            <a:fld id="{AB309350-37AA-43FD-8088-5BAD34824FF6}" type="slidenum">
              <a:rPr lang="en-US" altLang="ar-SA" smtClean="0"/>
              <a:pPr eaLnBrk="1" hangingPunct="1"/>
              <a:t>45</a:t>
            </a:fld>
            <a:endParaRPr lang="en-US" altLang="ar-SA"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smtClean="0"/>
              <a:t>انقر لتحرير نمط العنوان الثانوي الرئيسي</a:t>
            </a:r>
            <a:endParaRPr lang="ar-SA"/>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r>
              <a:rPr lang="en-US"/>
              <a:t>Last update 6/22/09 ajj</a:t>
            </a:r>
          </a:p>
        </p:txBody>
      </p:sp>
      <p:sp>
        <p:nvSpPr>
          <p:cNvPr id="6" name="Rectangle 6"/>
          <p:cNvSpPr>
            <a:spLocks noGrp="1" noChangeArrowheads="1"/>
          </p:cNvSpPr>
          <p:nvPr>
            <p:ph type="sldNum" sz="quarter" idx="12"/>
          </p:nvPr>
        </p:nvSpPr>
        <p:spPr/>
        <p:txBody>
          <a:bodyPr/>
          <a:lstStyle>
            <a:lvl1pPr>
              <a:defRPr/>
            </a:lvl1pPr>
          </a:lstStyle>
          <a:p>
            <a:pPr>
              <a:defRPr/>
            </a:pPr>
            <a:fld id="{3FE01F97-7236-4304-9EA3-A85936EB1F71}" type="slidenum">
              <a:rPr lang="en-US"/>
              <a:pPr>
                <a:defRPr/>
              </a:pPr>
              <a:t>‹#›</a:t>
            </a:fld>
            <a:endParaRPr lang="en-US"/>
          </a:p>
        </p:txBody>
      </p:sp>
    </p:spTree>
    <p:extLst>
      <p:ext uri="{BB962C8B-B14F-4D97-AF65-F5344CB8AC3E}">
        <p14:creationId xmlns:p14="http://schemas.microsoft.com/office/powerpoint/2010/main" val="2306066894"/>
      </p:ext>
    </p:extLst>
  </p:cSld>
  <p:clrMapOvr>
    <a:masterClrMapping/>
  </p:clrMapOvr>
  <p:transition spd="slow" advTm="2200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r>
              <a:rPr lang="en-US"/>
              <a:t>Last update 6/22/09 ajj</a:t>
            </a:r>
          </a:p>
        </p:txBody>
      </p:sp>
      <p:sp>
        <p:nvSpPr>
          <p:cNvPr id="6" name="Rectangle 6"/>
          <p:cNvSpPr>
            <a:spLocks noGrp="1" noChangeArrowheads="1"/>
          </p:cNvSpPr>
          <p:nvPr>
            <p:ph type="sldNum" sz="quarter" idx="12"/>
          </p:nvPr>
        </p:nvSpPr>
        <p:spPr/>
        <p:txBody>
          <a:bodyPr/>
          <a:lstStyle>
            <a:lvl1pPr>
              <a:defRPr/>
            </a:lvl1pPr>
          </a:lstStyle>
          <a:p>
            <a:pPr>
              <a:defRPr/>
            </a:pPr>
            <a:fld id="{625ACF67-0B6E-4042-AA2B-CBEB2F22BA89}" type="slidenum">
              <a:rPr lang="en-US"/>
              <a:pPr>
                <a:defRPr/>
              </a:pPr>
              <a:t>‹#›</a:t>
            </a:fld>
            <a:endParaRPr lang="en-US"/>
          </a:p>
        </p:txBody>
      </p:sp>
    </p:spTree>
    <p:extLst>
      <p:ext uri="{BB962C8B-B14F-4D97-AF65-F5344CB8AC3E}">
        <p14:creationId xmlns:p14="http://schemas.microsoft.com/office/powerpoint/2010/main" val="636970898"/>
      </p:ext>
    </p:extLst>
  </p:cSld>
  <p:clrMapOvr>
    <a:masterClrMapping/>
  </p:clrMapOvr>
  <p:transition spd="slow" advTm="2200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r>
              <a:rPr lang="en-US"/>
              <a:t>Last update 6/22/09 ajj</a:t>
            </a:r>
          </a:p>
        </p:txBody>
      </p:sp>
      <p:sp>
        <p:nvSpPr>
          <p:cNvPr id="6" name="Rectangle 6"/>
          <p:cNvSpPr>
            <a:spLocks noGrp="1" noChangeArrowheads="1"/>
          </p:cNvSpPr>
          <p:nvPr>
            <p:ph type="sldNum" sz="quarter" idx="12"/>
          </p:nvPr>
        </p:nvSpPr>
        <p:spPr/>
        <p:txBody>
          <a:bodyPr/>
          <a:lstStyle>
            <a:lvl1pPr>
              <a:defRPr/>
            </a:lvl1pPr>
          </a:lstStyle>
          <a:p>
            <a:pPr>
              <a:defRPr/>
            </a:pPr>
            <a:fld id="{780B9B52-00DE-4FB5-9ECE-D33FA74E6C9B}" type="slidenum">
              <a:rPr lang="en-US"/>
              <a:pPr>
                <a:defRPr/>
              </a:pPr>
              <a:t>‹#›</a:t>
            </a:fld>
            <a:endParaRPr lang="en-US"/>
          </a:p>
        </p:txBody>
      </p:sp>
    </p:spTree>
    <p:extLst>
      <p:ext uri="{BB962C8B-B14F-4D97-AF65-F5344CB8AC3E}">
        <p14:creationId xmlns:p14="http://schemas.microsoft.com/office/powerpoint/2010/main" val="244088889"/>
      </p:ext>
    </p:extLst>
  </p:cSld>
  <p:clrMapOvr>
    <a:masterClrMapping/>
  </p:clrMapOvr>
  <p:transition spd="slow" advTm="22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r>
              <a:rPr lang="en-US"/>
              <a:t>Last update 6/22/09 ajj</a:t>
            </a:r>
          </a:p>
        </p:txBody>
      </p:sp>
      <p:sp>
        <p:nvSpPr>
          <p:cNvPr id="6" name="Rectangle 6"/>
          <p:cNvSpPr>
            <a:spLocks noGrp="1" noChangeArrowheads="1"/>
          </p:cNvSpPr>
          <p:nvPr>
            <p:ph type="sldNum" sz="quarter" idx="12"/>
          </p:nvPr>
        </p:nvSpPr>
        <p:spPr/>
        <p:txBody>
          <a:bodyPr/>
          <a:lstStyle>
            <a:lvl1pPr>
              <a:defRPr/>
            </a:lvl1pPr>
          </a:lstStyle>
          <a:p>
            <a:pPr>
              <a:defRPr/>
            </a:pPr>
            <a:fld id="{8CE9E8B2-F5BB-49E7-B2EC-D14B476338A6}" type="slidenum">
              <a:rPr lang="en-US"/>
              <a:pPr>
                <a:defRPr/>
              </a:pPr>
              <a:t>‹#›</a:t>
            </a:fld>
            <a:endParaRPr lang="en-US"/>
          </a:p>
        </p:txBody>
      </p:sp>
    </p:spTree>
    <p:extLst>
      <p:ext uri="{BB962C8B-B14F-4D97-AF65-F5344CB8AC3E}">
        <p14:creationId xmlns:p14="http://schemas.microsoft.com/office/powerpoint/2010/main" val="967923673"/>
      </p:ext>
    </p:extLst>
  </p:cSld>
  <p:clrMapOvr>
    <a:masterClrMapping/>
  </p:clrMapOvr>
  <p:transition spd="slow" advTm="2200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r>
              <a:rPr lang="en-US"/>
              <a:t>Last update 6/22/09 ajj</a:t>
            </a:r>
          </a:p>
        </p:txBody>
      </p:sp>
      <p:sp>
        <p:nvSpPr>
          <p:cNvPr id="6" name="Rectangle 6"/>
          <p:cNvSpPr>
            <a:spLocks noGrp="1" noChangeArrowheads="1"/>
          </p:cNvSpPr>
          <p:nvPr>
            <p:ph type="sldNum" sz="quarter" idx="12"/>
          </p:nvPr>
        </p:nvSpPr>
        <p:spPr/>
        <p:txBody>
          <a:bodyPr/>
          <a:lstStyle>
            <a:lvl1pPr>
              <a:defRPr/>
            </a:lvl1pPr>
          </a:lstStyle>
          <a:p>
            <a:pPr>
              <a:defRPr/>
            </a:pPr>
            <a:fld id="{0921D2ED-61D1-46BF-B7A3-4DD666EAE5B3}" type="slidenum">
              <a:rPr lang="en-US"/>
              <a:pPr>
                <a:defRPr/>
              </a:pPr>
              <a:t>‹#›</a:t>
            </a:fld>
            <a:endParaRPr lang="en-US"/>
          </a:p>
        </p:txBody>
      </p:sp>
    </p:spTree>
    <p:extLst>
      <p:ext uri="{BB962C8B-B14F-4D97-AF65-F5344CB8AC3E}">
        <p14:creationId xmlns:p14="http://schemas.microsoft.com/office/powerpoint/2010/main" val="1338453469"/>
      </p:ext>
    </p:extLst>
  </p:cSld>
  <p:clrMapOvr>
    <a:masterClrMapping/>
  </p:clrMapOvr>
  <p:transition spd="slow" advTm="2200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Rectangle 6"/>
          <p:cNvSpPr>
            <a:spLocks noGrp="1" noChangeArrowheads="1"/>
          </p:cNvSpPr>
          <p:nvPr>
            <p:ph type="dt" sz="half" idx="10"/>
          </p:nvPr>
        </p:nvSpPr>
        <p:spPr/>
        <p:txBody>
          <a:bodyPr/>
          <a:lstStyle>
            <a:lvl1pPr>
              <a:defRPr/>
            </a:lvl1pPr>
          </a:lstStyle>
          <a:p>
            <a:pPr>
              <a:defRPr/>
            </a:pPr>
            <a:endParaRPr lang="en-US"/>
          </a:p>
        </p:txBody>
      </p:sp>
      <p:sp>
        <p:nvSpPr>
          <p:cNvPr id="6" name="Rectangle 7"/>
          <p:cNvSpPr>
            <a:spLocks noGrp="1" noChangeArrowheads="1"/>
          </p:cNvSpPr>
          <p:nvPr>
            <p:ph type="ftr" sz="quarter" idx="11"/>
          </p:nvPr>
        </p:nvSpPr>
        <p:spPr/>
        <p:txBody>
          <a:bodyPr/>
          <a:lstStyle>
            <a:lvl1pPr>
              <a:defRPr/>
            </a:lvl1pPr>
          </a:lstStyle>
          <a:p>
            <a:pPr>
              <a:defRPr/>
            </a:pPr>
            <a:r>
              <a:rPr lang="en-US"/>
              <a:t>Last update 6/22/09 ajj</a:t>
            </a:r>
          </a:p>
        </p:txBody>
      </p:sp>
      <p:sp>
        <p:nvSpPr>
          <p:cNvPr id="7" name="Rectangle 8"/>
          <p:cNvSpPr>
            <a:spLocks noGrp="1" noChangeArrowheads="1"/>
          </p:cNvSpPr>
          <p:nvPr>
            <p:ph type="sldNum" sz="quarter" idx="12"/>
          </p:nvPr>
        </p:nvSpPr>
        <p:spPr/>
        <p:txBody>
          <a:bodyPr/>
          <a:lstStyle>
            <a:lvl1pPr>
              <a:defRPr/>
            </a:lvl1pPr>
          </a:lstStyle>
          <a:p>
            <a:pPr>
              <a:defRPr/>
            </a:pPr>
            <a:fld id="{3591A0C1-EE61-4661-AA9E-C5051709D919}" type="slidenum">
              <a:rPr lang="en-US"/>
              <a:pPr>
                <a:defRPr/>
              </a:pPr>
              <a:t>‹#›</a:t>
            </a:fld>
            <a:endParaRPr lang="en-US"/>
          </a:p>
        </p:txBody>
      </p:sp>
    </p:spTree>
    <p:extLst>
      <p:ext uri="{BB962C8B-B14F-4D97-AF65-F5344CB8AC3E}">
        <p14:creationId xmlns:p14="http://schemas.microsoft.com/office/powerpoint/2010/main" val="3770823270"/>
      </p:ext>
    </p:extLst>
  </p:cSld>
  <p:clrMapOvr>
    <a:masterClrMapping/>
  </p:clrMapOvr>
  <p:transition spd="slow" advTm="2200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Rectangle 4"/>
          <p:cNvSpPr>
            <a:spLocks noGrp="1" noChangeArrowheads="1"/>
          </p:cNvSpPr>
          <p:nvPr>
            <p:ph type="dt" sz="half" idx="10"/>
          </p:nvPr>
        </p:nvSpPr>
        <p:spPr/>
        <p:txBody>
          <a:bodyPr/>
          <a:lstStyle>
            <a:lvl1pPr>
              <a:defRPr/>
            </a:lvl1pPr>
          </a:lstStyle>
          <a:p>
            <a:pPr>
              <a:defRPr/>
            </a:pPr>
            <a:endParaRPr lang="en-US"/>
          </a:p>
        </p:txBody>
      </p:sp>
      <p:sp>
        <p:nvSpPr>
          <p:cNvPr id="8" name="Rectangle 5"/>
          <p:cNvSpPr>
            <a:spLocks noGrp="1" noChangeArrowheads="1"/>
          </p:cNvSpPr>
          <p:nvPr>
            <p:ph type="ftr" sz="quarter" idx="11"/>
          </p:nvPr>
        </p:nvSpPr>
        <p:spPr/>
        <p:txBody>
          <a:bodyPr/>
          <a:lstStyle>
            <a:lvl1pPr>
              <a:defRPr/>
            </a:lvl1pPr>
          </a:lstStyle>
          <a:p>
            <a:pPr>
              <a:defRPr/>
            </a:pPr>
            <a:r>
              <a:rPr lang="en-US"/>
              <a:t>Last update 6/22/09 ajj</a:t>
            </a:r>
          </a:p>
        </p:txBody>
      </p:sp>
      <p:sp>
        <p:nvSpPr>
          <p:cNvPr id="9" name="Rectangle 6"/>
          <p:cNvSpPr>
            <a:spLocks noGrp="1" noChangeArrowheads="1"/>
          </p:cNvSpPr>
          <p:nvPr>
            <p:ph type="sldNum" sz="quarter" idx="12"/>
          </p:nvPr>
        </p:nvSpPr>
        <p:spPr/>
        <p:txBody>
          <a:bodyPr/>
          <a:lstStyle>
            <a:lvl1pPr>
              <a:defRPr/>
            </a:lvl1pPr>
          </a:lstStyle>
          <a:p>
            <a:pPr>
              <a:defRPr/>
            </a:pPr>
            <a:fld id="{B6C75C6E-7D8A-405E-A044-F00CE9083A72}" type="slidenum">
              <a:rPr lang="en-US"/>
              <a:pPr>
                <a:defRPr/>
              </a:pPr>
              <a:t>‹#›</a:t>
            </a:fld>
            <a:endParaRPr lang="en-US"/>
          </a:p>
        </p:txBody>
      </p:sp>
    </p:spTree>
    <p:extLst>
      <p:ext uri="{BB962C8B-B14F-4D97-AF65-F5344CB8AC3E}">
        <p14:creationId xmlns:p14="http://schemas.microsoft.com/office/powerpoint/2010/main" val="1706386612"/>
      </p:ext>
    </p:extLst>
  </p:cSld>
  <p:clrMapOvr>
    <a:masterClrMapping/>
  </p:clrMapOvr>
  <p:transition spd="slow" advTm="2200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Rectangle 4"/>
          <p:cNvSpPr>
            <a:spLocks noGrp="1" noChangeArrowheads="1"/>
          </p:cNvSpPr>
          <p:nvPr>
            <p:ph type="dt" sz="half" idx="10"/>
          </p:nvPr>
        </p:nvSpPr>
        <p:spPr/>
        <p:txBody>
          <a:bodyPr/>
          <a:lstStyle>
            <a:lvl1pPr>
              <a:defRPr/>
            </a:lvl1pPr>
          </a:lstStyle>
          <a:p>
            <a:pPr>
              <a:defRPr/>
            </a:pPr>
            <a:endParaRPr lang="en-US"/>
          </a:p>
        </p:txBody>
      </p:sp>
      <p:sp>
        <p:nvSpPr>
          <p:cNvPr id="4" name="Rectangle 5"/>
          <p:cNvSpPr>
            <a:spLocks noGrp="1" noChangeArrowheads="1"/>
          </p:cNvSpPr>
          <p:nvPr>
            <p:ph type="ftr" sz="quarter" idx="11"/>
          </p:nvPr>
        </p:nvSpPr>
        <p:spPr/>
        <p:txBody>
          <a:bodyPr/>
          <a:lstStyle>
            <a:lvl1pPr>
              <a:defRPr/>
            </a:lvl1pPr>
          </a:lstStyle>
          <a:p>
            <a:pPr>
              <a:defRPr/>
            </a:pPr>
            <a:r>
              <a:rPr lang="en-US"/>
              <a:t>Last update 6/22/09 ajj</a:t>
            </a:r>
          </a:p>
        </p:txBody>
      </p:sp>
      <p:sp>
        <p:nvSpPr>
          <p:cNvPr id="5" name="Rectangle 6"/>
          <p:cNvSpPr>
            <a:spLocks noGrp="1" noChangeArrowheads="1"/>
          </p:cNvSpPr>
          <p:nvPr>
            <p:ph type="sldNum" sz="quarter" idx="12"/>
          </p:nvPr>
        </p:nvSpPr>
        <p:spPr/>
        <p:txBody>
          <a:bodyPr/>
          <a:lstStyle>
            <a:lvl1pPr>
              <a:defRPr/>
            </a:lvl1pPr>
          </a:lstStyle>
          <a:p>
            <a:pPr>
              <a:defRPr/>
            </a:pPr>
            <a:fld id="{069D3143-1520-483A-B1D5-721C14A23949}" type="slidenum">
              <a:rPr lang="en-US"/>
              <a:pPr>
                <a:defRPr/>
              </a:pPr>
              <a:t>‹#›</a:t>
            </a:fld>
            <a:endParaRPr lang="en-US"/>
          </a:p>
        </p:txBody>
      </p:sp>
    </p:spTree>
    <p:extLst>
      <p:ext uri="{BB962C8B-B14F-4D97-AF65-F5344CB8AC3E}">
        <p14:creationId xmlns:p14="http://schemas.microsoft.com/office/powerpoint/2010/main" val="1676794359"/>
      </p:ext>
    </p:extLst>
  </p:cSld>
  <p:clrMapOvr>
    <a:masterClrMapping/>
  </p:clrMapOvr>
  <p:transition spd="slow" advTm="2200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p>
        </p:txBody>
      </p:sp>
      <p:sp>
        <p:nvSpPr>
          <p:cNvPr id="3" name="Rectangle 5"/>
          <p:cNvSpPr>
            <a:spLocks noGrp="1" noChangeArrowheads="1"/>
          </p:cNvSpPr>
          <p:nvPr>
            <p:ph type="ftr" sz="quarter" idx="11"/>
          </p:nvPr>
        </p:nvSpPr>
        <p:spPr/>
        <p:txBody>
          <a:bodyPr/>
          <a:lstStyle>
            <a:lvl1pPr>
              <a:defRPr/>
            </a:lvl1pPr>
          </a:lstStyle>
          <a:p>
            <a:pPr>
              <a:defRPr/>
            </a:pPr>
            <a:r>
              <a:rPr lang="en-US"/>
              <a:t>Last update 6/22/09 ajj</a:t>
            </a:r>
          </a:p>
        </p:txBody>
      </p:sp>
      <p:sp>
        <p:nvSpPr>
          <p:cNvPr id="4" name="Rectangle 6"/>
          <p:cNvSpPr>
            <a:spLocks noGrp="1" noChangeArrowheads="1"/>
          </p:cNvSpPr>
          <p:nvPr>
            <p:ph type="sldNum" sz="quarter" idx="12"/>
          </p:nvPr>
        </p:nvSpPr>
        <p:spPr/>
        <p:txBody>
          <a:bodyPr/>
          <a:lstStyle>
            <a:lvl1pPr>
              <a:defRPr/>
            </a:lvl1pPr>
          </a:lstStyle>
          <a:p>
            <a:pPr>
              <a:defRPr/>
            </a:pPr>
            <a:fld id="{D82838A9-1206-495E-9DF6-C1A728748E55}" type="slidenum">
              <a:rPr lang="en-US"/>
              <a:pPr>
                <a:defRPr/>
              </a:pPr>
              <a:t>‹#›</a:t>
            </a:fld>
            <a:endParaRPr lang="en-US"/>
          </a:p>
        </p:txBody>
      </p:sp>
    </p:spTree>
    <p:extLst>
      <p:ext uri="{BB962C8B-B14F-4D97-AF65-F5344CB8AC3E}">
        <p14:creationId xmlns:p14="http://schemas.microsoft.com/office/powerpoint/2010/main" val="3461976828"/>
      </p:ext>
    </p:extLst>
  </p:cSld>
  <p:clrMapOvr>
    <a:masterClrMapping/>
  </p:clrMapOvr>
  <p:transition spd="slow" advTm="2200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6"/>
          <p:cNvSpPr>
            <a:spLocks noGrp="1" noChangeArrowheads="1"/>
          </p:cNvSpPr>
          <p:nvPr>
            <p:ph type="dt" sz="half" idx="10"/>
          </p:nvPr>
        </p:nvSpPr>
        <p:spPr/>
        <p:txBody>
          <a:bodyPr/>
          <a:lstStyle>
            <a:lvl1pPr>
              <a:defRPr/>
            </a:lvl1pPr>
          </a:lstStyle>
          <a:p>
            <a:pPr>
              <a:defRPr/>
            </a:pPr>
            <a:endParaRPr lang="en-US"/>
          </a:p>
        </p:txBody>
      </p:sp>
      <p:sp>
        <p:nvSpPr>
          <p:cNvPr id="6" name="Rectangle 7"/>
          <p:cNvSpPr>
            <a:spLocks noGrp="1" noChangeArrowheads="1"/>
          </p:cNvSpPr>
          <p:nvPr>
            <p:ph type="ftr" sz="quarter" idx="11"/>
          </p:nvPr>
        </p:nvSpPr>
        <p:spPr/>
        <p:txBody>
          <a:bodyPr/>
          <a:lstStyle>
            <a:lvl1pPr>
              <a:defRPr/>
            </a:lvl1pPr>
          </a:lstStyle>
          <a:p>
            <a:pPr>
              <a:defRPr/>
            </a:pPr>
            <a:r>
              <a:rPr lang="en-US"/>
              <a:t>Last update 6/22/09 ajj</a:t>
            </a:r>
          </a:p>
        </p:txBody>
      </p:sp>
      <p:sp>
        <p:nvSpPr>
          <p:cNvPr id="7" name="Rectangle 8"/>
          <p:cNvSpPr>
            <a:spLocks noGrp="1" noChangeArrowheads="1"/>
          </p:cNvSpPr>
          <p:nvPr>
            <p:ph type="sldNum" sz="quarter" idx="12"/>
          </p:nvPr>
        </p:nvSpPr>
        <p:spPr/>
        <p:txBody>
          <a:bodyPr/>
          <a:lstStyle>
            <a:lvl1pPr>
              <a:defRPr/>
            </a:lvl1pPr>
          </a:lstStyle>
          <a:p>
            <a:pPr>
              <a:defRPr/>
            </a:pPr>
            <a:fld id="{1DE43260-FF29-4591-8A76-09B5BA7358E0}" type="slidenum">
              <a:rPr lang="en-US"/>
              <a:pPr>
                <a:defRPr/>
              </a:pPr>
              <a:t>‹#›</a:t>
            </a:fld>
            <a:endParaRPr lang="en-US"/>
          </a:p>
        </p:txBody>
      </p:sp>
    </p:spTree>
    <p:extLst>
      <p:ext uri="{BB962C8B-B14F-4D97-AF65-F5344CB8AC3E}">
        <p14:creationId xmlns:p14="http://schemas.microsoft.com/office/powerpoint/2010/main" val="214600274"/>
      </p:ext>
    </p:extLst>
  </p:cSld>
  <p:clrMapOvr>
    <a:masterClrMapping/>
  </p:clrMapOvr>
  <p:transition spd="slow" advTm="2200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SA" noProof="0" smtClean="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6"/>
          <p:cNvSpPr>
            <a:spLocks noGrp="1" noChangeArrowheads="1"/>
          </p:cNvSpPr>
          <p:nvPr>
            <p:ph type="dt" sz="half" idx="10"/>
          </p:nvPr>
        </p:nvSpPr>
        <p:spPr/>
        <p:txBody>
          <a:bodyPr/>
          <a:lstStyle>
            <a:lvl1pPr>
              <a:defRPr/>
            </a:lvl1pPr>
          </a:lstStyle>
          <a:p>
            <a:pPr>
              <a:defRPr/>
            </a:pPr>
            <a:endParaRPr lang="en-US"/>
          </a:p>
        </p:txBody>
      </p:sp>
      <p:sp>
        <p:nvSpPr>
          <p:cNvPr id="6" name="Rectangle 7"/>
          <p:cNvSpPr>
            <a:spLocks noGrp="1" noChangeArrowheads="1"/>
          </p:cNvSpPr>
          <p:nvPr>
            <p:ph type="ftr" sz="quarter" idx="11"/>
          </p:nvPr>
        </p:nvSpPr>
        <p:spPr/>
        <p:txBody>
          <a:bodyPr/>
          <a:lstStyle>
            <a:lvl1pPr>
              <a:defRPr/>
            </a:lvl1pPr>
          </a:lstStyle>
          <a:p>
            <a:pPr>
              <a:defRPr/>
            </a:pPr>
            <a:r>
              <a:rPr lang="en-US"/>
              <a:t>Last update 6/22/09 ajj</a:t>
            </a:r>
          </a:p>
        </p:txBody>
      </p:sp>
      <p:sp>
        <p:nvSpPr>
          <p:cNvPr id="7" name="Rectangle 8"/>
          <p:cNvSpPr>
            <a:spLocks noGrp="1" noChangeArrowheads="1"/>
          </p:cNvSpPr>
          <p:nvPr>
            <p:ph type="sldNum" sz="quarter" idx="12"/>
          </p:nvPr>
        </p:nvSpPr>
        <p:spPr/>
        <p:txBody>
          <a:bodyPr/>
          <a:lstStyle>
            <a:lvl1pPr>
              <a:defRPr/>
            </a:lvl1pPr>
          </a:lstStyle>
          <a:p>
            <a:pPr>
              <a:defRPr/>
            </a:pPr>
            <a:fld id="{62B7504F-FF92-43BD-9A43-2BB3D9D266F3}" type="slidenum">
              <a:rPr lang="en-US"/>
              <a:pPr>
                <a:defRPr/>
              </a:pPr>
              <a:t>‹#›</a:t>
            </a:fld>
            <a:endParaRPr lang="en-US"/>
          </a:p>
        </p:txBody>
      </p:sp>
    </p:spTree>
    <p:extLst>
      <p:ext uri="{BB962C8B-B14F-4D97-AF65-F5344CB8AC3E}">
        <p14:creationId xmlns:p14="http://schemas.microsoft.com/office/powerpoint/2010/main" val="2879331943"/>
      </p:ext>
    </p:extLst>
  </p:cSld>
  <p:clrMapOvr>
    <a:masterClrMapping/>
  </p:clrMapOvr>
  <p:transition spd="slow" advTm="2200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ar-SA"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ar-SA" smtClean="0"/>
              <a:t>Click to edit Master text styles</a:t>
            </a:r>
          </a:p>
          <a:p>
            <a:pPr lvl="1"/>
            <a:r>
              <a:rPr lang="en-US" altLang="ar-SA" smtClean="0"/>
              <a:t>Second level</a:t>
            </a:r>
          </a:p>
          <a:p>
            <a:pPr lvl="2"/>
            <a:r>
              <a:rPr lang="en-US" altLang="ar-SA" smtClean="0"/>
              <a:t>Third level</a:t>
            </a:r>
          </a:p>
          <a:p>
            <a:pPr lvl="3"/>
            <a:r>
              <a:rPr lang="en-US" altLang="ar-SA" smtClean="0"/>
              <a:t>Fourth level</a:t>
            </a:r>
          </a:p>
          <a:p>
            <a:pPr lvl="4"/>
            <a:r>
              <a:rPr lang="en-US" altLang="ar-SA"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pitchFamily="34"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pitchFamily="34" charset="0"/>
              </a:defRPr>
            </a:lvl1pPr>
          </a:lstStyle>
          <a:p>
            <a:pPr>
              <a:defRPr/>
            </a:pPr>
            <a:r>
              <a:rPr lang="en-US"/>
              <a:t>Last update 6/22/09 </a:t>
            </a:r>
            <a:r>
              <a:rPr lang="en-US" err="1"/>
              <a:t>ajj</a:t>
            </a: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pitchFamily="34" charset="0"/>
              </a:defRPr>
            </a:lvl1pPr>
          </a:lstStyle>
          <a:p>
            <a:pPr>
              <a:defRPr/>
            </a:pPr>
            <a:fld id="{6C036086-D3B6-400B-946D-FF07B5CA0EB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transition spd="slow" advTm="2200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en.wikipedia.org/wiki/Eugen_Bleuler" TargetMode="Externa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عنوان 1"/>
          <p:cNvSpPr>
            <a:spLocks noGrp="1"/>
          </p:cNvSpPr>
          <p:nvPr>
            <p:ph type="title"/>
          </p:nvPr>
        </p:nvSpPr>
        <p:spPr>
          <a:xfrm>
            <a:off x="533400" y="0"/>
            <a:ext cx="8229600" cy="1417638"/>
          </a:xfrm>
        </p:spPr>
        <p:txBody>
          <a:bodyPr/>
          <a:lstStyle/>
          <a:p>
            <a:r>
              <a:rPr lang="en-US" altLang="ar-SA" dirty="0" smtClean="0">
                <a:solidFill>
                  <a:srgbClr val="C00000"/>
                </a:solidFill>
              </a:rPr>
              <a:t>SCHIZOPHRENIA</a:t>
            </a:r>
            <a:endParaRPr lang="ar-SA" altLang="ar-SA" dirty="0" smtClean="0">
              <a:solidFill>
                <a:srgbClr val="C00000"/>
              </a:solidFill>
            </a:endParaRPr>
          </a:p>
        </p:txBody>
      </p:sp>
      <p:sp>
        <p:nvSpPr>
          <p:cNvPr id="13315" name="عنصر نائب للمحتوى 2"/>
          <p:cNvSpPr>
            <a:spLocks noGrp="1"/>
          </p:cNvSpPr>
          <p:nvPr>
            <p:ph idx="1"/>
          </p:nvPr>
        </p:nvSpPr>
        <p:spPr>
          <a:xfrm>
            <a:off x="457200" y="5562600"/>
            <a:ext cx="8229600" cy="563563"/>
          </a:xfrm>
        </p:spPr>
        <p:txBody>
          <a:bodyPr/>
          <a:lstStyle/>
          <a:p>
            <a:pPr algn="ctr"/>
            <a:r>
              <a:rPr lang="en-US" altLang="ar-SA" smtClean="0">
                <a:latin typeface="Segoe Script" pitchFamily="34" charset="0"/>
              </a:rPr>
              <a:t>Alya Alghamdi</a:t>
            </a:r>
            <a:endParaRPr lang="ar-SA" altLang="ar-SA" smtClean="0">
              <a:latin typeface="Segoe Script" pitchFamily="34" charset="0"/>
            </a:endParaRPr>
          </a:p>
        </p:txBody>
      </p:sp>
      <p:pic>
        <p:nvPicPr>
          <p:cNvPr id="13316" name="Picture 5" descr="stressedfella"/>
          <p:cNvPicPr>
            <a:picLocks noChangeAspect="1" noChangeArrowheads="1"/>
          </p:cNvPicPr>
          <p:nvPr/>
        </p:nvPicPr>
        <p:blipFill>
          <a:blip r:embed="rId2">
            <a:lum bright="-42000" contrast="-72000"/>
            <a:extLst>
              <a:ext uri="{28A0092B-C50C-407E-A947-70E740481C1C}">
                <a14:useLocalDpi xmlns:a14="http://schemas.microsoft.com/office/drawing/2010/main" val="0"/>
              </a:ext>
            </a:extLst>
          </a:blip>
          <a:srcRect/>
          <a:stretch>
            <a:fillRect/>
          </a:stretch>
        </p:blipFill>
        <p:spPr bwMode="auto">
          <a:xfrm>
            <a:off x="838200" y="1143000"/>
            <a:ext cx="70866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5"/>
          <p:cNvSpPr txBox="1">
            <a:spLocks noChangeArrowheads="1"/>
          </p:cNvSpPr>
          <p:nvPr/>
        </p:nvSpPr>
        <p:spPr bwMode="auto">
          <a:xfrm>
            <a:off x="609600" y="5638800"/>
            <a:ext cx="8534400" cy="914400"/>
          </a:xfrm>
          <a:prstGeom prst="rect">
            <a:avLst/>
          </a:prstGeom>
          <a:noFill/>
          <a:ln w="9525">
            <a:noFill/>
            <a:miter lim="800000"/>
            <a:headEnd/>
            <a:tailEnd/>
          </a:ln>
        </p:spPr>
        <p:txBody>
          <a:bodyPr/>
          <a:lstStyle/>
          <a:p>
            <a:pPr marL="342900" indent="-342900">
              <a:spcBef>
                <a:spcPct val="20000"/>
              </a:spcBef>
              <a:defRPr/>
            </a:pPr>
            <a:endParaRPr lang="ar-SA" sz="2800" kern="0" dirty="0">
              <a:latin typeface="+mn-lt"/>
            </a:endParaRPr>
          </a:p>
        </p:txBody>
      </p:sp>
    </p:spTree>
  </p:cSld>
  <p:clrMapOvr>
    <a:masterClrMapping/>
  </p:clrMapOvr>
  <p:transition spd="slow" advTm="2200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عنوان 1"/>
          <p:cNvSpPr>
            <a:spLocks noGrp="1"/>
          </p:cNvSpPr>
          <p:nvPr>
            <p:ph type="title"/>
          </p:nvPr>
        </p:nvSpPr>
        <p:spPr/>
        <p:txBody>
          <a:bodyPr/>
          <a:lstStyle/>
          <a:p>
            <a:r>
              <a:rPr lang="en-US" altLang="ar-SA" smtClean="0"/>
              <a:t>Positive symptoms</a:t>
            </a:r>
            <a:br>
              <a:rPr lang="en-US" altLang="ar-SA" smtClean="0"/>
            </a:br>
            <a:endParaRPr lang="ar-SA" altLang="ar-SA" smtClean="0"/>
          </a:p>
        </p:txBody>
      </p:sp>
      <p:sp>
        <p:nvSpPr>
          <p:cNvPr id="22531" name="عنصر نائب للمحتوى 2"/>
          <p:cNvSpPr>
            <a:spLocks noGrp="1"/>
          </p:cNvSpPr>
          <p:nvPr>
            <p:ph idx="1"/>
          </p:nvPr>
        </p:nvSpPr>
        <p:spPr/>
        <p:txBody>
          <a:bodyPr/>
          <a:lstStyle/>
          <a:p>
            <a:r>
              <a:rPr lang="en-US" altLang="ar-SA" sz="2000" u="sng" smtClean="0">
                <a:solidFill>
                  <a:srgbClr val="C00000"/>
                </a:solidFill>
              </a:rPr>
              <a:t>Delusion:</a:t>
            </a:r>
            <a:r>
              <a:rPr lang="en-US" altLang="ar-SA" sz="2000" u="sng" smtClean="0">
                <a:solidFill>
                  <a:srgbClr val="FF0000"/>
                </a:solidFill>
              </a:rPr>
              <a:t> </a:t>
            </a:r>
          </a:p>
          <a:p>
            <a:pPr>
              <a:buFontTx/>
              <a:buNone/>
            </a:pPr>
            <a:r>
              <a:rPr lang="en-US" altLang="ar-SA" sz="2000" smtClean="0"/>
              <a:t>false fixed believes can not be changed by evidence or  argument</a:t>
            </a:r>
            <a:r>
              <a:rPr lang="en-US" altLang="ar-SA" sz="2400" smtClean="0"/>
              <a:t>.</a:t>
            </a:r>
          </a:p>
          <a:p>
            <a:pPr>
              <a:buFontTx/>
              <a:buNone/>
            </a:pPr>
            <a:r>
              <a:rPr lang="en-US" altLang="ar-SA" sz="2400" smtClean="0">
                <a:solidFill>
                  <a:srgbClr val="C00000"/>
                </a:solidFill>
              </a:rPr>
              <a:t>Several forms of delusion</a:t>
            </a:r>
            <a:r>
              <a:rPr lang="en-US" altLang="ar-SA" sz="2400" smtClean="0">
                <a:solidFill>
                  <a:srgbClr val="FF0000"/>
                </a:solidFill>
              </a:rPr>
              <a:t>:</a:t>
            </a:r>
          </a:p>
          <a:p>
            <a:endParaRPr lang="en-US" altLang="ar-SA" sz="2000" smtClean="0"/>
          </a:p>
          <a:p>
            <a:r>
              <a:rPr lang="en-US" altLang="ar-SA" sz="2000" smtClean="0"/>
              <a:t>A person may believe that thoughts that are not his or her own have been placed in his or her mind by an external source; this is called </a:t>
            </a:r>
            <a:r>
              <a:rPr lang="en-US" altLang="ar-SA" sz="2000" smtClean="0">
                <a:solidFill>
                  <a:srgbClr val="C00000"/>
                </a:solidFill>
              </a:rPr>
              <a:t>thought insertion</a:t>
            </a:r>
            <a:r>
              <a:rPr lang="en-US" altLang="ar-SA" sz="2000" smtClean="0">
                <a:solidFill>
                  <a:srgbClr val="FF0000"/>
                </a:solidFill>
              </a:rPr>
              <a:t>. </a:t>
            </a:r>
            <a:r>
              <a:rPr lang="en-US" altLang="ar-SA" sz="2000" smtClean="0"/>
              <a:t>For example, a woman may believe that the government has inserted a computer chip in her brain so that thoughts can be inserted into her head.</a:t>
            </a:r>
          </a:p>
          <a:p>
            <a:endParaRPr lang="en-US" altLang="ar-SA" sz="2000" smtClean="0"/>
          </a:p>
          <a:p>
            <a:endParaRPr lang="en-US" altLang="ar-SA" sz="2400" smtClean="0"/>
          </a:p>
          <a:p>
            <a:pPr>
              <a:buFontTx/>
              <a:buNone/>
            </a:pPr>
            <a:endParaRPr lang="en-US" altLang="ar-SA" smtClean="0">
              <a:solidFill>
                <a:srgbClr val="FF0000"/>
              </a:solidFill>
            </a:endParaRPr>
          </a:p>
          <a:p>
            <a:pPr>
              <a:buFontTx/>
              <a:buNone/>
            </a:pPr>
            <a:endParaRPr lang="ar-SA" altLang="ar-SA" smtClean="0"/>
          </a:p>
        </p:txBody>
      </p:sp>
      <p:pic>
        <p:nvPicPr>
          <p:cNvPr id="22532"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4572000"/>
            <a:ext cx="321945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2200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عنوان 1"/>
          <p:cNvSpPr>
            <a:spLocks noGrp="1"/>
          </p:cNvSpPr>
          <p:nvPr>
            <p:ph type="title"/>
          </p:nvPr>
        </p:nvSpPr>
        <p:spPr/>
        <p:txBody>
          <a:bodyPr/>
          <a:lstStyle/>
          <a:p>
            <a:endParaRPr lang="ar-SA" altLang="ar-SA" smtClean="0"/>
          </a:p>
        </p:txBody>
      </p:sp>
      <p:sp>
        <p:nvSpPr>
          <p:cNvPr id="23555" name="عنصر نائب للمحتوى 2"/>
          <p:cNvSpPr>
            <a:spLocks noGrp="1"/>
          </p:cNvSpPr>
          <p:nvPr>
            <p:ph idx="1"/>
          </p:nvPr>
        </p:nvSpPr>
        <p:spPr/>
        <p:txBody>
          <a:bodyPr/>
          <a:lstStyle/>
          <a:p>
            <a:r>
              <a:rPr lang="en-US" altLang="ar-SA" sz="2000" smtClean="0"/>
              <a:t>A person may believe that his or her thoughts are broadcast or transmitted, so that others know what he or she is thinking; this is called </a:t>
            </a:r>
            <a:r>
              <a:rPr lang="en-US" altLang="ar-SA" sz="2000" smtClean="0">
                <a:solidFill>
                  <a:srgbClr val="C00000"/>
                </a:solidFill>
              </a:rPr>
              <a:t>thought broadcasting</a:t>
            </a:r>
            <a:r>
              <a:rPr lang="en-US" altLang="ar-SA" sz="2000" smtClean="0"/>
              <a:t>. When walking down the street, a man may look suspiciously at passersby, thinking that they are able to hear what he is thinking even though he is not saying anything out loud.</a:t>
            </a:r>
          </a:p>
          <a:p>
            <a:endParaRPr lang="ar-SA" altLang="ar-SA" smtClean="0"/>
          </a:p>
        </p:txBody>
      </p:sp>
      <p:pic>
        <p:nvPicPr>
          <p:cNvPr id="2355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8963" y="3429000"/>
            <a:ext cx="3729037"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2200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عنوان 1"/>
          <p:cNvSpPr>
            <a:spLocks noGrp="1"/>
          </p:cNvSpPr>
          <p:nvPr>
            <p:ph type="title"/>
          </p:nvPr>
        </p:nvSpPr>
        <p:spPr/>
        <p:txBody>
          <a:bodyPr/>
          <a:lstStyle/>
          <a:p>
            <a:endParaRPr lang="ar-SA" altLang="ar-SA" smtClean="0"/>
          </a:p>
        </p:txBody>
      </p:sp>
      <p:sp>
        <p:nvSpPr>
          <p:cNvPr id="24579" name="عنصر نائب للمحتوى 2"/>
          <p:cNvSpPr>
            <a:spLocks noGrp="1"/>
          </p:cNvSpPr>
          <p:nvPr>
            <p:ph idx="1"/>
          </p:nvPr>
        </p:nvSpPr>
        <p:spPr/>
        <p:txBody>
          <a:bodyPr/>
          <a:lstStyle/>
          <a:p>
            <a:r>
              <a:rPr lang="en-US" altLang="ar-SA" sz="2000" smtClean="0"/>
              <a:t>A person may believe that his or her feelings or behaviors are </a:t>
            </a:r>
            <a:r>
              <a:rPr lang="en-US" altLang="ar-SA" sz="2000" smtClean="0">
                <a:solidFill>
                  <a:srgbClr val="C00000"/>
                </a:solidFill>
              </a:rPr>
              <a:t>controlled</a:t>
            </a:r>
            <a:r>
              <a:rPr lang="en-US" altLang="ar-SA" sz="2000" smtClean="0"/>
              <a:t> by an external force. For example, a person may believe that his or her behavior is being controlled the radiofrequency (RF) waves emitted from cell phone towers</a:t>
            </a:r>
          </a:p>
          <a:p>
            <a:endParaRPr lang="en-US" altLang="ar-SA" sz="2000" smtClean="0"/>
          </a:p>
          <a:p>
            <a:r>
              <a:rPr lang="en-US" altLang="ar-SA" sz="2000" smtClean="0"/>
              <a:t> A person may have </a:t>
            </a:r>
            <a:r>
              <a:rPr lang="en-US" altLang="ar-SA" sz="2000" smtClean="0">
                <a:solidFill>
                  <a:srgbClr val="C00000"/>
                </a:solidFill>
              </a:rPr>
              <a:t>grandiose delusions</a:t>
            </a:r>
            <a:r>
              <a:rPr lang="en-US" altLang="ar-SA" sz="2000" smtClean="0"/>
              <a:t>, in which a person has an exaggerated sense of his or her own importance, power, knowledge, or identity For example, a woman may believe that she can cause the wind to change direction just by moving her hands.</a:t>
            </a:r>
          </a:p>
          <a:p>
            <a:endParaRPr lang="en-US" altLang="ar-SA" sz="2000" smtClean="0"/>
          </a:p>
          <a:p>
            <a:endParaRPr lang="en-US" altLang="ar-SA" smtClean="0"/>
          </a:p>
          <a:p>
            <a:endParaRPr lang="ar-SA" altLang="ar-SA" smtClean="0"/>
          </a:p>
        </p:txBody>
      </p:sp>
      <p:pic>
        <p:nvPicPr>
          <p:cNvPr id="24580" name="Picture 5" descr="CA6RC1Q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4724400"/>
            <a:ext cx="6248400" cy="1905000"/>
          </a:xfrm>
          <a:prstGeom prst="rect">
            <a:avLst/>
          </a:prstGeom>
          <a:noFill/>
          <a:ln w="57150">
            <a:solidFill>
              <a:srgbClr val="FF66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spd="slow" advTm="2200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عنوان 1"/>
          <p:cNvSpPr>
            <a:spLocks noGrp="1"/>
          </p:cNvSpPr>
          <p:nvPr>
            <p:ph type="title"/>
          </p:nvPr>
        </p:nvSpPr>
        <p:spPr/>
        <p:txBody>
          <a:bodyPr/>
          <a:lstStyle/>
          <a:p>
            <a:endParaRPr lang="ar-SA" altLang="ar-SA" smtClean="0"/>
          </a:p>
        </p:txBody>
      </p:sp>
      <p:sp>
        <p:nvSpPr>
          <p:cNvPr id="25603" name="عنصر نائب للمحتوى 2"/>
          <p:cNvSpPr>
            <a:spLocks noGrp="1"/>
          </p:cNvSpPr>
          <p:nvPr>
            <p:ph idx="1"/>
          </p:nvPr>
        </p:nvSpPr>
        <p:spPr/>
        <p:txBody>
          <a:bodyPr/>
          <a:lstStyle/>
          <a:p>
            <a:r>
              <a:rPr lang="en-US" altLang="ar-SA" sz="2000" smtClean="0"/>
              <a:t>A person may believe that he or she is being </a:t>
            </a:r>
            <a:r>
              <a:rPr lang="en-US" altLang="ar-SA" sz="2000" smtClean="0">
                <a:solidFill>
                  <a:srgbClr val="C00000"/>
                </a:solidFill>
              </a:rPr>
              <a:t>persecuted</a:t>
            </a:r>
            <a:r>
              <a:rPr lang="en-US" altLang="ar-SA" sz="2000" smtClean="0"/>
              <a:t> by others. For example, the person believe some one put the poison in his or her food.</a:t>
            </a:r>
          </a:p>
          <a:p>
            <a:endParaRPr lang="en-US" altLang="ar-SA" sz="2000" smtClean="0"/>
          </a:p>
          <a:p>
            <a:r>
              <a:rPr lang="en-US" altLang="ar-SA" sz="2000" smtClean="0"/>
              <a:t>A person may have </a:t>
            </a:r>
            <a:r>
              <a:rPr lang="en-US" altLang="ar-SA" sz="2000" smtClean="0">
                <a:solidFill>
                  <a:srgbClr val="C00000"/>
                </a:solidFill>
              </a:rPr>
              <a:t>ideas of reference ,</a:t>
            </a:r>
            <a:r>
              <a:rPr lang="en-US" altLang="ar-SA" sz="2000" smtClean="0"/>
              <a:t>he thought the television or  magazines speaking or refers to him.</a:t>
            </a:r>
          </a:p>
          <a:p>
            <a:endParaRPr lang="en-US" altLang="ar-SA" sz="2000" smtClean="0"/>
          </a:p>
          <a:p>
            <a:pPr>
              <a:buFontTx/>
              <a:buNone/>
            </a:pPr>
            <a:r>
              <a:rPr lang="en-US" altLang="ar-SA" sz="2000" smtClean="0"/>
              <a:t>** delusions are found among more than half of people with schizophrenia. </a:t>
            </a:r>
          </a:p>
          <a:p>
            <a:endParaRPr lang="en-US" altLang="ar-SA" smtClean="0"/>
          </a:p>
          <a:p>
            <a:pPr>
              <a:buFontTx/>
              <a:buNone/>
            </a:pPr>
            <a:endParaRPr lang="ar-SA" altLang="ar-SA" smtClean="0"/>
          </a:p>
        </p:txBody>
      </p:sp>
    </p:spTree>
  </p:cSld>
  <p:clrMapOvr>
    <a:masterClrMapping/>
  </p:clrMapOvr>
  <p:transition spd="slow" advTm="2200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عنوان 1"/>
          <p:cNvSpPr>
            <a:spLocks noGrp="1"/>
          </p:cNvSpPr>
          <p:nvPr>
            <p:ph type="title"/>
          </p:nvPr>
        </p:nvSpPr>
        <p:spPr/>
        <p:txBody>
          <a:bodyPr/>
          <a:lstStyle/>
          <a:p>
            <a:endParaRPr lang="ar-SA" altLang="ar-SA" smtClean="0"/>
          </a:p>
        </p:txBody>
      </p:sp>
      <p:sp>
        <p:nvSpPr>
          <p:cNvPr id="26627" name="عنصر نائب للمحتوى 2"/>
          <p:cNvSpPr>
            <a:spLocks noGrp="1"/>
          </p:cNvSpPr>
          <p:nvPr>
            <p:ph idx="1"/>
          </p:nvPr>
        </p:nvSpPr>
        <p:spPr>
          <a:xfrm>
            <a:off x="457200" y="1219200"/>
            <a:ext cx="8229600" cy="4906963"/>
          </a:xfrm>
        </p:spPr>
        <p:txBody>
          <a:bodyPr/>
          <a:lstStyle/>
          <a:p>
            <a:r>
              <a:rPr lang="en-US" altLang="ar-SA" sz="2800" u="sng" smtClean="0">
                <a:solidFill>
                  <a:srgbClr val="C00000"/>
                </a:solidFill>
              </a:rPr>
              <a:t>2-Hallusination</a:t>
            </a:r>
            <a:r>
              <a:rPr lang="en-US" altLang="ar-SA" sz="2800" smtClean="0">
                <a:solidFill>
                  <a:srgbClr val="FF0000"/>
                </a:solidFill>
              </a:rPr>
              <a:t>:</a:t>
            </a:r>
          </a:p>
          <a:p>
            <a:r>
              <a:rPr lang="en-US" altLang="ar-SA" smtClean="0"/>
              <a:t> </a:t>
            </a:r>
            <a:r>
              <a:rPr lang="en-US" altLang="ar-SA" sz="2000" smtClean="0"/>
              <a:t>distortions of perception  in the absence of any relevant stimulation from the environment. They are more often auditory than visual; 74 percent of one sample of people with schizophrenia reported having auditory hallucinations . Like delusions, hallucinations can be very frightening experiences.</a:t>
            </a:r>
          </a:p>
          <a:p>
            <a:r>
              <a:rPr lang="en-US" altLang="ar-SA" sz="2000" smtClean="0"/>
              <a:t>some people with schizophrenia report hearing their own thoughts spoken by another voice. Other people may hear voices arguing with them and others hear voices commenting on their behavior.</a:t>
            </a:r>
          </a:p>
          <a:p>
            <a:r>
              <a:rPr lang="en-US" altLang="ar-SA" sz="2000" smtClean="0"/>
              <a:t> Neuroimaging studies has e examined what happens in the brain during auditory hallucinations. For example studies using MRI have found greater activity in Brocas area, the productive language area of the brain.</a:t>
            </a:r>
          </a:p>
          <a:p>
            <a:endParaRPr lang="en-US" altLang="ar-SA" sz="2000" smtClean="0"/>
          </a:p>
          <a:p>
            <a:endParaRPr lang="ar-SA" altLang="ar-SA" sz="2000" smtClean="0"/>
          </a:p>
        </p:txBody>
      </p:sp>
      <p:pic>
        <p:nvPicPr>
          <p:cNvPr id="26628" name="Picture 6" descr="C:\Users\first\AppData\Local\Microsoft\Windows\Temporary Internet Files\Low\Content.IE5\XYY950A3\hearing[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5200" y="0"/>
            <a:ext cx="51054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2200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عنوان 1"/>
          <p:cNvSpPr>
            <a:spLocks noGrp="1"/>
          </p:cNvSpPr>
          <p:nvPr>
            <p:ph type="title"/>
          </p:nvPr>
        </p:nvSpPr>
        <p:spPr/>
        <p:txBody>
          <a:bodyPr/>
          <a:lstStyle/>
          <a:p>
            <a:r>
              <a:rPr lang="en-US" altLang="ar-SA" smtClean="0">
                <a:solidFill>
                  <a:srgbClr val="C00000"/>
                </a:solidFill>
              </a:rPr>
              <a:t>Negative Symptoms</a:t>
            </a:r>
            <a:endParaRPr lang="ar-SA" altLang="ar-SA" smtClean="0">
              <a:solidFill>
                <a:srgbClr val="C00000"/>
              </a:solidFill>
            </a:endParaRPr>
          </a:p>
        </p:txBody>
      </p:sp>
      <p:sp>
        <p:nvSpPr>
          <p:cNvPr id="27651" name="عنصر نائب للمحتوى 2"/>
          <p:cNvSpPr>
            <a:spLocks noGrp="1"/>
          </p:cNvSpPr>
          <p:nvPr>
            <p:ph idx="1"/>
          </p:nvPr>
        </p:nvSpPr>
        <p:spPr>
          <a:xfrm>
            <a:off x="457200" y="1295400"/>
            <a:ext cx="8229600" cy="4830763"/>
          </a:xfrm>
        </p:spPr>
        <p:txBody>
          <a:bodyPr/>
          <a:lstStyle/>
          <a:p>
            <a:r>
              <a:rPr lang="en-US" altLang="ar-SA" sz="2000" smtClean="0">
                <a:solidFill>
                  <a:srgbClr val="C00000"/>
                </a:solidFill>
              </a:rPr>
              <a:t>A volition </a:t>
            </a:r>
            <a:r>
              <a:rPr lang="en-US" altLang="ar-SA" sz="2000" smtClean="0"/>
              <a:t>:apathy or lack of motivation usually  in routine activities, including work or school, self-care, hobbies, or social activities. For example, people with a volition may become inattentive to grooming and personal hygiene with uncombed hair, dirty nails un brushed teethe, and disheveled clothes</a:t>
            </a:r>
            <a:r>
              <a:rPr lang="en-US" altLang="ar-SA" smtClean="0"/>
              <a:t>.</a:t>
            </a:r>
          </a:p>
          <a:p>
            <a:endParaRPr lang="en-US" altLang="ar-SA" smtClean="0"/>
          </a:p>
          <a:p>
            <a:r>
              <a:rPr lang="en-US" altLang="ar-SA" smtClean="0"/>
              <a:t>  </a:t>
            </a:r>
            <a:r>
              <a:rPr lang="en-US" altLang="ar-SA" sz="2000" smtClean="0">
                <a:solidFill>
                  <a:srgbClr val="C00000"/>
                </a:solidFill>
              </a:rPr>
              <a:t>Alogia</a:t>
            </a:r>
            <a:r>
              <a:rPr lang="en-US" altLang="ar-SA" sz="2000" smtClean="0"/>
              <a:t> :refers to a significant reduction in the amount of speech, people with this symptom do not talk much. A person may answer a question with one or two words.</a:t>
            </a:r>
          </a:p>
          <a:p>
            <a:endParaRPr lang="en-US" altLang="ar-SA" sz="2000" smtClean="0"/>
          </a:p>
        </p:txBody>
      </p:sp>
    </p:spTree>
  </p:cSld>
  <p:clrMapOvr>
    <a:masterClrMapping/>
  </p:clrMapOvr>
  <p:transition spd="slow" advTm="2200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عنوان 1"/>
          <p:cNvSpPr>
            <a:spLocks noGrp="1"/>
          </p:cNvSpPr>
          <p:nvPr>
            <p:ph type="title"/>
          </p:nvPr>
        </p:nvSpPr>
        <p:spPr/>
        <p:txBody>
          <a:bodyPr/>
          <a:lstStyle/>
          <a:p>
            <a:endParaRPr lang="ar-SA" altLang="ar-SA" smtClean="0"/>
          </a:p>
        </p:txBody>
      </p:sp>
      <p:sp>
        <p:nvSpPr>
          <p:cNvPr id="28675" name="عنصر نائب للمحتوى 2"/>
          <p:cNvSpPr>
            <a:spLocks noGrp="1"/>
          </p:cNvSpPr>
          <p:nvPr>
            <p:ph idx="1"/>
          </p:nvPr>
        </p:nvSpPr>
        <p:spPr/>
        <p:txBody>
          <a:bodyPr/>
          <a:lstStyle/>
          <a:p>
            <a:endParaRPr lang="en-US" altLang="ar-SA" sz="2000" smtClean="0"/>
          </a:p>
          <a:p>
            <a:r>
              <a:rPr lang="en-US" altLang="ar-SA" sz="2000" smtClean="0">
                <a:solidFill>
                  <a:srgbClr val="C00000"/>
                </a:solidFill>
              </a:rPr>
              <a:t>Anhedonia</a:t>
            </a:r>
            <a:r>
              <a:rPr lang="en-US" altLang="ar-SA" sz="2000" smtClean="0"/>
              <a:t> A loss of interest in or a lessening of pleasure. There are two types of pleasure experiences . The first, called consummatory pleasure, refers to the amount of pleasure experienced in-the-moment or in the presence .The second type of pleasure, called anticipatory pleasure, refers to the amount of expected or anticipated pleasure from future events or activities.. People with schizophrenia appear to have a deficit in anticipatory pleasure.</a:t>
            </a:r>
            <a:endParaRPr lang="ar-SA" altLang="ar-SA" sz="2000" smtClean="0"/>
          </a:p>
          <a:p>
            <a:endParaRPr lang="en-US" altLang="ar-SA" sz="2000" smtClean="0">
              <a:solidFill>
                <a:srgbClr val="C00000"/>
              </a:solidFill>
            </a:endParaRPr>
          </a:p>
          <a:p>
            <a:r>
              <a:rPr lang="en-US" altLang="ar-SA" sz="2000" smtClean="0">
                <a:solidFill>
                  <a:srgbClr val="C00000"/>
                </a:solidFill>
              </a:rPr>
              <a:t>Asociality</a:t>
            </a:r>
            <a:r>
              <a:rPr lang="en-US" altLang="ar-SA" sz="2000" smtClean="0"/>
              <a:t>  impairments in social relationships . Their may have few friends poor, social skills, and very little interest in being with other people. They may not desire close relationships with family, friends. an romantic partners. wish to spend much of their time alone.</a:t>
            </a:r>
          </a:p>
          <a:p>
            <a:endParaRPr lang="en-US" altLang="ar-SA" sz="2000" smtClean="0"/>
          </a:p>
          <a:p>
            <a:r>
              <a:rPr lang="en-US" altLang="ar-SA" sz="2000" smtClean="0"/>
              <a:t>.</a:t>
            </a:r>
          </a:p>
          <a:p>
            <a:endParaRPr lang="ar-SA" altLang="ar-SA" sz="2000" smtClean="0"/>
          </a:p>
        </p:txBody>
      </p:sp>
    </p:spTree>
  </p:cSld>
  <p:clrMapOvr>
    <a:masterClrMapping/>
  </p:clrMapOvr>
  <p:transition spd="slow" advTm="2200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عنوان 1"/>
          <p:cNvSpPr>
            <a:spLocks noGrp="1"/>
          </p:cNvSpPr>
          <p:nvPr>
            <p:ph type="title"/>
          </p:nvPr>
        </p:nvSpPr>
        <p:spPr/>
        <p:txBody>
          <a:bodyPr/>
          <a:lstStyle/>
          <a:p>
            <a:endParaRPr lang="ar-SA" altLang="ar-SA" smtClean="0"/>
          </a:p>
        </p:txBody>
      </p:sp>
      <p:sp>
        <p:nvSpPr>
          <p:cNvPr id="29699" name="عنصر نائب للمحتوى 2"/>
          <p:cNvSpPr>
            <a:spLocks noGrp="1"/>
          </p:cNvSpPr>
          <p:nvPr>
            <p:ph idx="1"/>
          </p:nvPr>
        </p:nvSpPr>
        <p:spPr/>
        <p:txBody>
          <a:bodyPr/>
          <a:lstStyle/>
          <a:p>
            <a:r>
              <a:rPr lang="en-US" altLang="ar-SA" sz="2000" smtClean="0">
                <a:solidFill>
                  <a:srgbClr val="C00000"/>
                </a:solidFill>
              </a:rPr>
              <a:t>Flat Affect </a:t>
            </a:r>
            <a:r>
              <a:rPr lang="en-US" altLang="ar-SA" sz="2000" smtClean="0"/>
              <a:t>refers to a lack of outward expression of emotion., the muscles of the face motionless, the eyes lifeless. Flat affect was found in 66 percent of a large sample of people with schizophrenia</a:t>
            </a:r>
            <a:endParaRPr lang="ar-SA" altLang="ar-SA" sz="2000" smtClean="0"/>
          </a:p>
        </p:txBody>
      </p:sp>
      <p:pic>
        <p:nvPicPr>
          <p:cNvPr id="29700" name="Picture 10" descr="اميرة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400" y="3352800"/>
            <a:ext cx="2971800" cy="317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22000"/>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عنوان 1"/>
          <p:cNvSpPr>
            <a:spLocks noGrp="1"/>
          </p:cNvSpPr>
          <p:nvPr>
            <p:ph type="title"/>
          </p:nvPr>
        </p:nvSpPr>
        <p:spPr/>
        <p:txBody>
          <a:bodyPr/>
          <a:lstStyle/>
          <a:p>
            <a:r>
              <a:rPr lang="en-US" altLang="ar-SA" smtClean="0">
                <a:solidFill>
                  <a:srgbClr val="C00000"/>
                </a:solidFill>
              </a:rPr>
              <a:t>Disorganized Symptoms</a:t>
            </a:r>
            <a:endParaRPr lang="ar-SA" altLang="ar-SA" smtClean="0">
              <a:solidFill>
                <a:srgbClr val="C00000"/>
              </a:solidFill>
            </a:endParaRPr>
          </a:p>
        </p:txBody>
      </p:sp>
      <p:sp>
        <p:nvSpPr>
          <p:cNvPr id="30723" name="عنصر نائب للمحتوى 2"/>
          <p:cNvSpPr>
            <a:spLocks noGrp="1"/>
          </p:cNvSpPr>
          <p:nvPr>
            <p:ph idx="1"/>
          </p:nvPr>
        </p:nvSpPr>
        <p:spPr/>
        <p:txBody>
          <a:bodyPr/>
          <a:lstStyle/>
          <a:p>
            <a:r>
              <a:rPr lang="en-US" altLang="ar-SA" sz="2000" smtClean="0">
                <a:solidFill>
                  <a:srgbClr val="C00000"/>
                </a:solidFill>
              </a:rPr>
              <a:t>Disorganized Speech </a:t>
            </a:r>
            <a:r>
              <a:rPr lang="en-US" altLang="ar-SA" sz="2000" smtClean="0"/>
              <a:t>Also known as formal thought disorder, disorganized speech refer to problems in organizing ideas and in speaking so that a listener can understand. incoherence speech and loose of associations.</a:t>
            </a:r>
          </a:p>
          <a:p>
            <a:r>
              <a:rPr lang="en-US" altLang="ar-SA" sz="2000" smtClean="0">
                <a:solidFill>
                  <a:srgbClr val="C00000"/>
                </a:solidFill>
              </a:rPr>
              <a:t>Disorganized Behavior </a:t>
            </a:r>
            <a:r>
              <a:rPr lang="en-US" altLang="ar-SA" sz="2000" smtClean="0"/>
              <a:t>go into agitation, dress in unusual clothes, act in a childlike or silly manner, hoard food, or collect garbage. They  lose the ability to organize their behavior and make it conform to community standards.</a:t>
            </a:r>
            <a:endParaRPr lang="ar-SA" altLang="ar-SA" sz="2000" smtClean="0"/>
          </a:p>
        </p:txBody>
      </p:sp>
      <p:pic>
        <p:nvPicPr>
          <p:cNvPr id="3072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5000" y="4191000"/>
            <a:ext cx="29718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2200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عنوان 1"/>
          <p:cNvSpPr>
            <a:spLocks noGrp="1"/>
          </p:cNvSpPr>
          <p:nvPr>
            <p:ph type="title"/>
          </p:nvPr>
        </p:nvSpPr>
        <p:spPr/>
        <p:txBody>
          <a:bodyPr/>
          <a:lstStyle/>
          <a:p>
            <a:pPr algn="l"/>
            <a:r>
              <a:rPr lang="en-US" altLang="ar-SA" sz="4000" smtClean="0">
                <a:solidFill>
                  <a:srgbClr val="C00000"/>
                </a:solidFill>
              </a:rPr>
              <a:t>Other</a:t>
            </a:r>
            <a:r>
              <a:rPr lang="en-US" altLang="ar-SA" sz="4000" smtClean="0"/>
              <a:t> </a:t>
            </a:r>
            <a:r>
              <a:rPr lang="en-US" altLang="ar-SA" sz="4000" smtClean="0">
                <a:solidFill>
                  <a:srgbClr val="C00000"/>
                </a:solidFill>
              </a:rPr>
              <a:t>symptoms</a:t>
            </a:r>
            <a:endParaRPr lang="ar-SA" altLang="ar-SA" sz="4000" smtClean="0">
              <a:solidFill>
                <a:srgbClr val="C00000"/>
              </a:solidFill>
            </a:endParaRPr>
          </a:p>
        </p:txBody>
      </p:sp>
      <p:sp>
        <p:nvSpPr>
          <p:cNvPr id="31747" name="عنصر نائب للمحتوى 2"/>
          <p:cNvSpPr>
            <a:spLocks noGrp="1"/>
          </p:cNvSpPr>
          <p:nvPr>
            <p:ph idx="1"/>
          </p:nvPr>
        </p:nvSpPr>
        <p:spPr/>
        <p:txBody>
          <a:bodyPr/>
          <a:lstStyle/>
          <a:p>
            <a:r>
              <a:rPr lang="en-US" altLang="ar-SA" sz="2000" smtClean="0"/>
              <a:t>Two other symptoms of schizophrenia do not fit neatly into the categories we have just presented: </a:t>
            </a:r>
            <a:r>
              <a:rPr lang="en-US" altLang="ar-SA" sz="2000" u="sng" smtClean="0"/>
              <a:t>catatonia</a:t>
            </a:r>
            <a:r>
              <a:rPr lang="en-US" altLang="ar-SA" sz="2000" smtClean="0"/>
              <a:t> and </a:t>
            </a:r>
            <a:r>
              <a:rPr lang="en-US" altLang="ar-SA" sz="2000" u="sng" smtClean="0"/>
              <a:t>inappropriate affect.</a:t>
            </a:r>
          </a:p>
          <a:p>
            <a:r>
              <a:rPr lang="en-US" altLang="ar-SA" sz="2000" smtClean="0">
                <a:solidFill>
                  <a:srgbClr val="C00000"/>
                </a:solidFill>
              </a:rPr>
              <a:t>1-Catatonia</a:t>
            </a:r>
            <a:r>
              <a:rPr lang="en-US" altLang="ar-SA" sz="2000" smtClean="0"/>
              <a:t> Several motor abnormalities . People with this symptom may gesture repeatedly, Some people manifest an unusual increase in their overall level of activity, including much excitement, wild flailing of the limbs.</a:t>
            </a:r>
          </a:p>
          <a:p>
            <a:r>
              <a:rPr lang="en-US" altLang="ar-SA" sz="2000" smtClean="0"/>
              <a:t> </a:t>
            </a:r>
            <a:r>
              <a:rPr lang="en-US" altLang="ar-SA" sz="2000" smtClean="0">
                <a:solidFill>
                  <a:srgbClr val="C00000"/>
                </a:solidFill>
              </a:rPr>
              <a:t>catatonic immobility</a:t>
            </a:r>
            <a:r>
              <a:rPr lang="en-US" altLang="ar-SA" sz="2000" smtClean="0"/>
              <a:t>: people adopt unusual postures and maintain them for very long periods of time. </a:t>
            </a:r>
          </a:p>
          <a:p>
            <a:r>
              <a:rPr lang="en-US" altLang="ar-SA" sz="2000" smtClean="0"/>
              <a:t> </a:t>
            </a:r>
            <a:r>
              <a:rPr lang="en-US" altLang="ar-SA" sz="2000" smtClean="0">
                <a:solidFill>
                  <a:srgbClr val="C00000"/>
                </a:solidFill>
              </a:rPr>
              <a:t>waxy flexibility</a:t>
            </a:r>
            <a:r>
              <a:rPr lang="en-US" altLang="ar-SA" sz="2000" smtClean="0"/>
              <a:t>—another person can move the patient's limbs into positions that the patient will then maintain for long periods of time.</a:t>
            </a:r>
          </a:p>
          <a:p>
            <a:endParaRPr lang="en-US" altLang="ar-SA" sz="2000" smtClean="0"/>
          </a:p>
        </p:txBody>
      </p:sp>
    </p:spTree>
  </p:cSld>
  <p:clrMapOvr>
    <a:masterClrMapping/>
  </p:clrMapOvr>
  <p:transition spd="slow" advTm="22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عنوان 1"/>
          <p:cNvSpPr>
            <a:spLocks noGrp="1"/>
          </p:cNvSpPr>
          <p:nvPr>
            <p:ph type="title"/>
          </p:nvPr>
        </p:nvSpPr>
        <p:spPr/>
        <p:txBody>
          <a:bodyPr/>
          <a:lstStyle/>
          <a:p>
            <a:r>
              <a:rPr lang="en-US" altLang="ar-SA" smtClean="0"/>
              <a:t>Objectives:</a:t>
            </a:r>
            <a:endParaRPr lang="ar-SA" altLang="ar-SA" smtClean="0"/>
          </a:p>
        </p:txBody>
      </p:sp>
      <p:sp>
        <p:nvSpPr>
          <p:cNvPr id="14339" name="عنصر نائب للمحتوى 2"/>
          <p:cNvSpPr>
            <a:spLocks noGrp="1"/>
          </p:cNvSpPr>
          <p:nvPr>
            <p:ph idx="1"/>
          </p:nvPr>
        </p:nvSpPr>
        <p:spPr/>
        <p:txBody>
          <a:bodyPr/>
          <a:lstStyle/>
          <a:p>
            <a:r>
              <a:rPr lang="en-US" altLang="ar-SA" sz="2400" u="sng" smtClean="0"/>
              <a:t>At the end of seminar the master student will be able to</a:t>
            </a:r>
            <a:r>
              <a:rPr lang="en-US" altLang="ar-SA" sz="2400" smtClean="0"/>
              <a:t>:</a:t>
            </a:r>
          </a:p>
          <a:p>
            <a:r>
              <a:rPr lang="en-US" altLang="ar-SA" sz="2400" smtClean="0"/>
              <a:t>Define schizophrenia.</a:t>
            </a:r>
          </a:p>
          <a:p>
            <a:r>
              <a:rPr lang="it-IT" altLang="ar-SA" sz="2400" smtClean="0"/>
              <a:t>Identify the DSM-IV-TR Criteria for Schizophrenia</a:t>
            </a:r>
          </a:p>
          <a:p>
            <a:r>
              <a:rPr lang="en-US" altLang="ar-SA" sz="2400" smtClean="0"/>
              <a:t>Discuss the major symptoms of schizophrenia</a:t>
            </a:r>
            <a:r>
              <a:rPr lang="it-IT" altLang="ar-SA" sz="2400" smtClean="0"/>
              <a:t>.</a:t>
            </a:r>
          </a:p>
          <a:p>
            <a:r>
              <a:rPr lang="en-US" altLang="ar-SA" sz="2400" smtClean="0"/>
              <a:t>Explain the subtype of schizophrenia.</a:t>
            </a:r>
          </a:p>
          <a:p>
            <a:r>
              <a:rPr lang="en-US" altLang="ar-SA" sz="2400" smtClean="0"/>
              <a:t> Illustrate the etiology of Schizophrenia.</a:t>
            </a:r>
          </a:p>
          <a:p>
            <a:r>
              <a:rPr lang="en-US" altLang="ar-SA" sz="2400" smtClean="0"/>
              <a:t>Distinguish the medication treatment and psychological treatment of schizophrenia</a:t>
            </a:r>
            <a:endParaRPr lang="ar-SA" altLang="ar-SA" sz="2400" smtClean="0"/>
          </a:p>
        </p:txBody>
      </p:sp>
    </p:spTree>
  </p:cSld>
  <p:clrMapOvr>
    <a:masterClrMapping/>
  </p:clrMapOvr>
  <p:transition spd="slow" advTm="2200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عنوان 1"/>
          <p:cNvSpPr>
            <a:spLocks noGrp="1"/>
          </p:cNvSpPr>
          <p:nvPr>
            <p:ph type="title"/>
          </p:nvPr>
        </p:nvSpPr>
        <p:spPr/>
        <p:txBody>
          <a:bodyPr/>
          <a:lstStyle/>
          <a:p>
            <a:endParaRPr lang="ar-SA" altLang="ar-SA" smtClean="0"/>
          </a:p>
        </p:txBody>
      </p:sp>
      <p:sp>
        <p:nvSpPr>
          <p:cNvPr id="32771" name="عنصر نائب للمحتوى 2"/>
          <p:cNvSpPr>
            <a:spLocks noGrp="1"/>
          </p:cNvSpPr>
          <p:nvPr>
            <p:ph idx="1"/>
          </p:nvPr>
        </p:nvSpPr>
        <p:spPr>
          <a:xfrm>
            <a:off x="457200" y="1524000"/>
            <a:ext cx="8229600" cy="4525963"/>
          </a:xfrm>
        </p:spPr>
        <p:txBody>
          <a:bodyPr/>
          <a:lstStyle/>
          <a:p>
            <a:r>
              <a:rPr lang="en-US" altLang="ar-SA" sz="2000" smtClean="0">
                <a:solidFill>
                  <a:srgbClr val="C00000"/>
                </a:solidFill>
              </a:rPr>
              <a:t>2-inappropriate affect—their </a:t>
            </a:r>
            <a:r>
              <a:rPr lang="en-US" altLang="ar-SA" sz="2000" smtClean="0"/>
              <a:t>emotional responses are out of context. Such a person may laugh when hearing that his or her mother just died. </a:t>
            </a:r>
            <a:endParaRPr lang="ar-SA" altLang="ar-SA" sz="2000" smtClean="0"/>
          </a:p>
        </p:txBody>
      </p:sp>
      <p:pic>
        <p:nvPicPr>
          <p:cNvPr id="32772"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8688" y="3214688"/>
            <a:ext cx="2500312" cy="314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3" name="AutoShape 9"/>
          <p:cNvSpPr>
            <a:spLocks noChangeArrowheads="1"/>
          </p:cNvSpPr>
          <p:nvPr/>
        </p:nvSpPr>
        <p:spPr bwMode="auto">
          <a:xfrm>
            <a:off x="3500438" y="2500313"/>
            <a:ext cx="2303462" cy="2160587"/>
          </a:xfrm>
          <a:prstGeom prst="cloudCallout">
            <a:avLst>
              <a:gd name="adj1" fmla="val -53931"/>
              <a:gd name="adj2" fmla="val 100477"/>
            </a:avLst>
          </a:prstGeom>
          <a:solidFill>
            <a:schemeClr val="bg1"/>
          </a:solidFill>
          <a:ln w="9525">
            <a:solidFill>
              <a:schemeClr val="tx1"/>
            </a:solidFill>
            <a:round/>
            <a:headEnd/>
            <a:tailEnd/>
          </a:ln>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defRPr>
            </a:lvl9pPr>
          </a:lstStyle>
          <a:p>
            <a:pPr algn="ctr" eaLnBrk="1" hangingPunct="1"/>
            <a:r>
              <a:rPr lang="en-US" altLang="ar-SA" sz="2800" b="1"/>
              <a:t>I pass the exam</a:t>
            </a:r>
          </a:p>
        </p:txBody>
      </p:sp>
    </p:spTree>
  </p:cSld>
  <p:clrMapOvr>
    <a:masterClrMapping/>
  </p:clrMapOvr>
  <p:transition spd="slow" advTm="2200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عنوان 1"/>
          <p:cNvSpPr>
            <a:spLocks noGrp="1"/>
          </p:cNvSpPr>
          <p:nvPr>
            <p:ph type="title"/>
          </p:nvPr>
        </p:nvSpPr>
        <p:spPr/>
        <p:txBody>
          <a:bodyPr/>
          <a:lstStyle/>
          <a:p>
            <a:r>
              <a:rPr lang="en-US" altLang="ar-SA" sz="3600" smtClean="0">
                <a:solidFill>
                  <a:srgbClr val="C00000"/>
                </a:solidFill>
              </a:rPr>
              <a:t>Schizophrenia in DSM-IV-TR</a:t>
            </a:r>
            <a:endParaRPr lang="ar-SA" altLang="ar-SA" sz="3600" smtClean="0">
              <a:solidFill>
                <a:srgbClr val="C00000"/>
              </a:solidFill>
            </a:endParaRPr>
          </a:p>
        </p:txBody>
      </p:sp>
      <p:sp>
        <p:nvSpPr>
          <p:cNvPr id="33795" name="عنصر نائب للمحتوى 2"/>
          <p:cNvSpPr>
            <a:spLocks noGrp="1"/>
          </p:cNvSpPr>
          <p:nvPr>
            <p:ph idx="1"/>
          </p:nvPr>
        </p:nvSpPr>
        <p:spPr/>
        <p:txBody>
          <a:bodyPr/>
          <a:lstStyle/>
          <a:p>
            <a:r>
              <a:rPr lang="en-US" altLang="ar-SA" sz="2000" smtClean="0"/>
              <a:t>requires that the symptoms last for at least 6 months for the diagnosis. The 6-month period must include at least 1 month of an acute episode, or active phase, defined by the presence of at least two of the following: delusions, hallucinations disorganized speech, grossly disorganized or catatonic behavior, and negative symptoms. </a:t>
            </a:r>
          </a:p>
          <a:p>
            <a:r>
              <a:rPr lang="en-US" altLang="ar-SA" sz="2000" smtClean="0"/>
              <a:t>people with schizophrenia in developing countries have a more acute onset  than those in industrialized societies .</a:t>
            </a:r>
          </a:p>
          <a:p>
            <a:endParaRPr lang="ar-SA" altLang="ar-SA" sz="2000" smtClean="0"/>
          </a:p>
        </p:txBody>
      </p:sp>
    </p:spTree>
  </p:cSld>
  <p:clrMapOvr>
    <a:masterClrMapping/>
  </p:clrMapOvr>
  <p:transition spd="slow" advTm="2200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عنوان 1"/>
          <p:cNvSpPr>
            <a:spLocks noGrp="1"/>
          </p:cNvSpPr>
          <p:nvPr>
            <p:ph type="title"/>
          </p:nvPr>
        </p:nvSpPr>
        <p:spPr/>
        <p:txBody>
          <a:bodyPr/>
          <a:lstStyle/>
          <a:p>
            <a:r>
              <a:rPr lang="en-US" altLang="ar-SA" sz="3600" smtClean="0">
                <a:solidFill>
                  <a:schemeClr val="tx1"/>
                </a:solidFill>
              </a:rPr>
              <a:t> DSM-IV-TR Subtypes of Schizophrenia</a:t>
            </a:r>
            <a:r>
              <a:rPr lang="en-US" altLang="ar-SA" sz="6000" smtClean="0">
                <a:solidFill>
                  <a:schemeClr val="tx1"/>
                </a:solidFill>
              </a:rPr>
              <a:t/>
            </a:r>
            <a:br>
              <a:rPr lang="en-US" altLang="ar-SA" sz="6000" smtClean="0">
                <a:solidFill>
                  <a:schemeClr val="tx1"/>
                </a:solidFill>
              </a:rPr>
            </a:br>
            <a:endParaRPr lang="ar-SA" altLang="ar-SA" smtClean="0"/>
          </a:p>
        </p:txBody>
      </p:sp>
      <p:sp>
        <p:nvSpPr>
          <p:cNvPr id="34819" name="عنصر نائب للمحتوى 2"/>
          <p:cNvSpPr>
            <a:spLocks noGrp="1"/>
          </p:cNvSpPr>
          <p:nvPr>
            <p:ph idx="1"/>
          </p:nvPr>
        </p:nvSpPr>
        <p:spPr>
          <a:xfrm>
            <a:off x="457200" y="1219200"/>
            <a:ext cx="8229600" cy="4906963"/>
          </a:xfrm>
        </p:spPr>
        <p:txBody>
          <a:bodyPr/>
          <a:lstStyle/>
          <a:p>
            <a:pPr>
              <a:buFontTx/>
              <a:buNone/>
            </a:pPr>
            <a:r>
              <a:rPr lang="en-US" altLang="ar-SA" sz="2000" smtClean="0">
                <a:solidFill>
                  <a:srgbClr val="C00000"/>
                </a:solidFill>
              </a:rPr>
              <a:t>1-Disorganized schizophrenia </a:t>
            </a:r>
            <a:r>
              <a:rPr lang="en-US" altLang="ar-SA" sz="2000" smtClean="0"/>
              <a:t>manifested by speech that is disorganized and difficult for a listener to follow. The person may have flat affect or experience constant shifts of emotion, breaking into inexplicable fits of laughter and crying. The person's behavior is also generally disorganized and not goal directed.</a:t>
            </a:r>
          </a:p>
          <a:p>
            <a:endParaRPr lang="en-US" altLang="ar-SA" sz="2000" smtClean="0"/>
          </a:p>
          <a:p>
            <a:r>
              <a:rPr lang="en-US" altLang="ar-SA" sz="2000" smtClean="0">
                <a:solidFill>
                  <a:srgbClr val="C00000"/>
                </a:solidFill>
              </a:rPr>
              <a:t>2-Catatonic schizophrenia </a:t>
            </a:r>
            <a:r>
              <a:rPr lang="en-US" altLang="ar-SA" sz="2000" smtClean="0"/>
              <a:t>The most obvious symptoms of catatonic schizophrenia are the catatonic symptoms. A person may alternate between catatonic immobility  and wild excitement, but one of these symptoms may predominate. Negative symptoms are also likely present.</a:t>
            </a:r>
          </a:p>
          <a:p>
            <a:endParaRPr lang="en-US" altLang="ar-SA" sz="2000" smtClean="0"/>
          </a:p>
          <a:p>
            <a:r>
              <a:rPr lang="en-US" altLang="ar-SA" sz="2000" smtClean="0">
                <a:solidFill>
                  <a:srgbClr val="C00000"/>
                </a:solidFill>
              </a:rPr>
              <a:t>3-Paranoid schizophrenia </a:t>
            </a:r>
            <a:r>
              <a:rPr lang="en-US" altLang="ar-SA" sz="2000" smtClean="0"/>
              <a:t>the presence of prominent delusions, such as delusions of persecution, grandiose delusions or ideas of reference. auditory hallucinations may accompany the delusions. Speech is not disorganized.              </a:t>
            </a:r>
          </a:p>
          <a:p>
            <a:pPr>
              <a:buFontTx/>
              <a:buNone/>
            </a:pPr>
            <a:endParaRPr lang="en-US" altLang="ar-SA" sz="2000" smtClean="0"/>
          </a:p>
          <a:p>
            <a:endParaRPr lang="en-US" altLang="ar-SA" smtClean="0"/>
          </a:p>
        </p:txBody>
      </p:sp>
    </p:spTree>
  </p:cSld>
  <p:clrMapOvr>
    <a:masterClrMapping/>
  </p:clrMapOvr>
  <p:transition spd="slow" advTm="2200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عنوان 1"/>
          <p:cNvSpPr>
            <a:spLocks noGrp="1"/>
          </p:cNvSpPr>
          <p:nvPr>
            <p:ph type="title"/>
          </p:nvPr>
        </p:nvSpPr>
        <p:spPr/>
        <p:txBody>
          <a:bodyPr/>
          <a:lstStyle/>
          <a:p>
            <a:endParaRPr lang="ar-SA" altLang="ar-SA" smtClean="0"/>
          </a:p>
        </p:txBody>
      </p:sp>
      <p:sp>
        <p:nvSpPr>
          <p:cNvPr id="35843" name="عنصر نائب للمحتوى 2"/>
          <p:cNvSpPr>
            <a:spLocks noGrp="1"/>
          </p:cNvSpPr>
          <p:nvPr>
            <p:ph idx="1"/>
          </p:nvPr>
        </p:nvSpPr>
        <p:spPr/>
        <p:txBody>
          <a:bodyPr/>
          <a:lstStyle/>
          <a:p>
            <a:r>
              <a:rPr lang="en-US" altLang="ar-SA" sz="2000" smtClean="0">
                <a:solidFill>
                  <a:srgbClr val="C00000"/>
                </a:solidFill>
              </a:rPr>
              <a:t>4-Undifferentiated schizophrenia </a:t>
            </a:r>
            <a:r>
              <a:rPr lang="en-US" altLang="ar-SA" sz="2000" smtClean="0"/>
              <a:t>The subtype of undifferentiated schizophrenia is applied to people who meet the diagnostic criteria for schizophrenia but not for any of the three main subtypes.</a:t>
            </a:r>
          </a:p>
          <a:p>
            <a:endParaRPr lang="en-US" altLang="ar-SA" sz="2000" smtClean="0"/>
          </a:p>
          <a:p>
            <a:r>
              <a:rPr lang="en-US" altLang="ar-SA" sz="2000" smtClean="0">
                <a:solidFill>
                  <a:srgbClr val="C00000"/>
                </a:solidFill>
              </a:rPr>
              <a:t>5-Residual schizophrenia </a:t>
            </a:r>
            <a:r>
              <a:rPr lang="en-US" altLang="ar-SA" sz="2000" smtClean="0"/>
              <a:t>The subtype of residual schizophrenia Is used when a person no longer meets the full criteria for schizophrenia but still shows some signs of the illness.</a:t>
            </a:r>
          </a:p>
          <a:p>
            <a:pPr>
              <a:buFontTx/>
              <a:buNone/>
            </a:pPr>
            <a:endParaRPr lang="ar-SA" altLang="ar-SA" smtClean="0"/>
          </a:p>
        </p:txBody>
      </p:sp>
    </p:spTree>
  </p:cSld>
  <p:clrMapOvr>
    <a:masterClrMapping/>
  </p:clrMapOvr>
  <p:transition spd="slow" advTm="2200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عنوان 1"/>
          <p:cNvSpPr>
            <a:spLocks noGrp="1"/>
          </p:cNvSpPr>
          <p:nvPr>
            <p:ph type="title"/>
          </p:nvPr>
        </p:nvSpPr>
        <p:spPr/>
        <p:txBody>
          <a:bodyPr/>
          <a:lstStyle/>
          <a:p>
            <a:r>
              <a:rPr lang="en-US" altLang="ar-SA" smtClean="0"/>
              <a:t>Other Psychotic Disorders in the DSNI-IV-TR</a:t>
            </a:r>
            <a:endParaRPr lang="ar-SA" altLang="ar-SA" smtClean="0"/>
          </a:p>
        </p:txBody>
      </p:sp>
      <p:sp>
        <p:nvSpPr>
          <p:cNvPr id="36867" name="عنصر نائب للمحتوى 2"/>
          <p:cNvSpPr>
            <a:spLocks noGrp="1"/>
          </p:cNvSpPr>
          <p:nvPr>
            <p:ph idx="1"/>
          </p:nvPr>
        </p:nvSpPr>
        <p:spPr/>
        <p:txBody>
          <a:bodyPr/>
          <a:lstStyle/>
          <a:p>
            <a:pPr>
              <a:buFontTx/>
              <a:buNone/>
            </a:pPr>
            <a:r>
              <a:rPr lang="en-US" altLang="ar-SA" sz="2000" smtClean="0"/>
              <a:t> </a:t>
            </a:r>
          </a:p>
          <a:p>
            <a:pPr>
              <a:buFontTx/>
              <a:buNone/>
            </a:pPr>
            <a:r>
              <a:rPr lang="en-US" altLang="ar-SA" sz="2000" smtClean="0"/>
              <a:t> symptoms of both disorder are the same  of schizophrenia but the difference in duration.</a:t>
            </a:r>
          </a:p>
          <a:p>
            <a:r>
              <a:rPr lang="en-US" altLang="ar-SA" sz="2000" smtClean="0"/>
              <a:t>1- </a:t>
            </a:r>
            <a:r>
              <a:rPr lang="en-US" altLang="ar-SA" sz="2000" smtClean="0">
                <a:solidFill>
                  <a:srgbClr val="C00000"/>
                </a:solidFill>
              </a:rPr>
              <a:t>schizophreniform</a:t>
            </a:r>
            <a:r>
              <a:rPr lang="en-US" altLang="ar-SA" sz="2000" smtClean="0"/>
              <a:t> lasts only from 1 to 6 months</a:t>
            </a:r>
          </a:p>
          <a:p>
            <a:r>
              <a:rPr lang="en-US" altLang="ar-SA" sz="2000" smtClean="0"/>
              <a:t>2- </a:t>
            </a:r>
            <a:r>
              <a:rPr lang="en-US" altLang="ar-SA" sz="2000" smtClean="0">
                <a:solidFill>
                  <a:srgbClr val="C00000"/>
                </a:solidFill>
              </a:rPr>
              <a:t>Brief psychotic disorder </a:t>
            </a:r>
            <a:r>
              <a:rPr lang="en-US" altLang="ar-SA" sz="2000" smtClean="0"/>
              <a:t>lasts from 1 day to 1 month .</a:t>
            </a:r>
          </a:p>
          <a:p>
            <a:r>
              <a:rPr lang="en-US" altLang="ar-SA" sz="2000" smtClean="0"/>
              <a:t>3- </a:t>
            </a:r>
            <a:r>
              <a:rPr lang="en-US" altLang="ar-SA" sz="2000" smtClean="0">
                <a:solidFill>
                  <a:srgbClr val="C00000"/>
                </a:solidFill>
              </a:rPr>
              <a:t>Schizoaffective disorder </a:t>
            </a:r>
            <a:r>
              <a:rPr lang="en-US" altLang="ar-SA" sz="2000" smtClean="0"/>
              <a:t> a mixture of symptoms of schizophrenia and mood disorders.</a:t>
            </a:r>
          </a:p>
          <a:p>
            <a:endParaRPr lang="en-US" altLang="ar-SA" sz="2000" smtClean="0"/>
          </a:p>
          <a:p>
            <a:r>
              <a:rPr lang="en-US" altLang="ar-SA" sz="2000" smtClean="0"/>
              <a:t>4-A person with </a:t>
            </a:r>
            <a:r>
              <a:rPr lang="en-US" altLang="ar-SA" sz="2000" smtClean="0">
                <a:solidFill>
                  <a:srgbClr val="C00000"/>
                </a:solidFill>
              </a:rPr>
              <a:t>delusional disorder </a:t>
            </a:r>
            <a:r>
              <a:rPr lang="en-US" altLang="ar-SA" sz="2000" smtClean="0"/>
              <a:t>is troubled by persistent delusions of persecution or by delusional jealousy, delusions of being followed, delusions of erotomania and somatic. Unlike the person with paranoid schizophrenia. the person with delusional disorder does not have hallucinations, and his  delusions are less bizarre.</a:t>
            </a:r>
            <a:endParaRPr lang="ar-SA" altLang="ar-SA" sz="2000" smtClean="0"/>
          </a:p>
        </p:txBody>
      </p:sp>
    </p:spTree>
  </p:cSld>
  <p:clrMapOvr>
    <a:masterClrMapping/>
  </p:clrMapOvr>
  <p:transition spd="slow" advTm="2200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عنوان 1"/>
          <p:cNvSpPr>
            <a:spLocks noGrp="1"/>
          </p:cNvSpPr>
          <p:nvPr>
            <p:ph type="title"/>
          </p:nvPr>
        </p:nvSpPr>
        <p:spPr/>
        <p:txBody>
          <a:bodyPr/>
          <a:lstStyle/>
          <a:p>
            <a:r>
              <a:rPr lang="en-US" altLang="ar-SA" sz="3600" smtClean="0"/>
              <a:t>Etiology of Schizophrenia</a:t>
            </a:r>
            <a:endParaRPr lang="ar-SA" altLang="ar-SA" sz="3600" smtClean="0"/>
          </a:p>
        </p:txBody>
      </p:sp>
      <p:sp>
        <p:nvSpPr>
          <p:cNvPr id="37891" name="عنصر نائب للمحتوى 2"/>
          <p:cNvSpPr>
            <a:spLocks noGrp="1"/>
          </p:cNvSpPr>
          <p:nvPr>
            <p:ph idx="1"/>
          </p:nvPr>
        </p:nvSpPr>
        <p:spPr/>
        <p:txBody>
          <a:bodyPr/>
          <a:lstStyle/>
          <a:p>
            <a:r>
              <a:rPr lang="en-US" altLang="ar-SA" smtClean="0"/>
              <a:t>Genetic factor.</a:t>
            </a:r>
          </a:p>
          <a:p>
            <a:r>
              <a:rPr lang="en-US" altLang="ar-SA" smtClean="0"/>
              <a:t>Neurotransmitters.</a:t>
            </a:r>
          </a:p>
          <a:p>
            <a:r>
              <a:rPr lang="en-US" altLang="ar-SA" smtClean="0"/>
              <a:t>Brain structure and function.</a:t>
            </a:r>
          </a:p>
          <a:p>
            <a:r>
              <a:rPr lang="en-US" altLang="ar-SA" smtClean="0"/>
              <a:t>Psychological stress.</a:t>
            </a:r>
            <a:endParaRPr lang="ar-SA" altLang="ar-SA" smtClean="0"/>
          </a:p>
        </p:txBody>
      </p:sp>
      <p:pic>
        <p:nvPicPr>
          <p:cNvPr id="3789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1295400"/>
            <a:ext cx="3048000"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2200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عنوان 1"/>
          <p:cNvSpPr>
            <a:spLocks noGrp="1"/>
          </p:cNvSpPr>
          <p:nvPr>
            <p:ph type="title"/>
          </p:nvPr>
        </p:nvSpPr>
        <p:spPr/>
        <p:txBody>
          <a:bodyPr/>
          <a:lstStyle/>
          <a:p>
            <a:r>
              <a:rPr lang="en-US" altLang="ar-SA" sz="3600" smtClean="0"/>
              <a:t>Genetic Factors</a:t>
            </a:r>
            <a:endParaRPr lang="ar-SA" altLang="ar-SA" sz="3600" smtClean="0"/>
          </a:p>
        </p:txBody>
      </p:sp>
      <p:sp>
        <p:nvSpPr>
          <p:cNvPr id="38915" name="عنصر نائب للمحتوى 2"/>
          <p:cNvSpPr>
            <a:spLocks noGrp="1"/>
          </p:cNvSpPr>
          <p:nvPr>
            <p:ph idx="1"/>
          </p:nvPr>
        </p:nvSpPr>
        <p:spPr>
          <a:xfrm>
            <a:off x="457200" y="1295400"/>
            <a:ext cx="8229600" cy="4830763"/>
          </a:xfrm>
        </p:spPr>
        <p:txBody>
          <a:bodyPr/>
          <a:lstStyle/>
          <a:p>
            <a:r>
              <a:rPr lang="en-US" altLang="ar-SA" sz="2000" smtClean="0">
                <a:solidFill>
                  <a:srgbClr val="C00000"/>
                </a:solidFill>
              </a:rPr>
              <a:t>Behavior Genetics Research</a:t>
            </a:r>
            <a:r>
              <a:rPr lang="en-US" altLang="ar-SA" sz="2000" smtClean="0"/>
              <a:t>: the family, twin, and adoption methods employed in this research</a:t>
            </a:r>
            <a:r>
              <a:rPr lang="en-US" altLang="ar-SA" smtClean="0"/>
              <a:t>, </a:t>
            </a:r>
          </a:p>
          <a:p>
            <a:r>
              <a:rPr lang="en-US" altLang="ar-SA" sz="2000" smtClean="0">
                <a:solidFill>
                  <a:srgbClr val="C00000"/>
                </a:solidFill>
              </a:rPr>
              <a:t>Family study </a:t>
            </a:r>
            <a:r>
              <a:rPr lang="en-US" altLang="ar-SA" sz="2000" smtClean="0"/>
              <a:t>:quite clearly relatives of people with schizophrenia are at increased risk, and the risk increases as the genetic relationship between proband and relative becomes closer. </a:t>
            </a:r>
          </a:p>
          <a:p>
            <a:r>
              <a:rPr lang="en-US" altLang="ar-SA" sz="2000" smtClean="0"/>
              <a:t>people who have schizophrenia in their family histories have more negative symptoms than those whose families are free of schizophrenia  suggesting that negative symptoms may have a stronger genetic component.</a:t>
            </a:r>
          </a:p>
          <a:p>
            <a:endParaRPr lang="en-US" altLang="ar-SA" sz="2000" smtClean="0"/>
          </a:p>
          <a:p>
            <a:r>
              <a:rPr lang="en-US" altLang="ar-SA" sz="2000" smtClean="0">
                <a:solidFill>
                  <a:srgbClr val="C00000"/>
                </a:solidFill>
              </a:rPr>
              <a:t>Twins studies:</a:t>
            </a:r>
            <a:r>
              <a:rPr lang="en-US" altLang="ar-SA" sz="2000" smtClean="0"/>
              <a:t> a genetic interpretation of the high risk found for identical twins because the twins are genetically identical. </a:t>
            </a:r>
          </a:p>
          <a:p>
            <a:endParaRPr lang="en-US" altLang="ar-SA" sz="2000" smtClean="0">
              <a:solidFill>
                <a:srgbClr val="C00000"/>
              </a:solidFill>
            </a:endParaRPr>
          </a:p>
          <a:p>
            <a:endParaRPr lang="ar-SA" altLang="ar-SA" sz="2000" smtClean="0">
              <a:solidFill>
                <a:srgbClr val="C00000"/>
              </a:solidFill>
            </a:endParaRPr>
          </a:p>
        </p:txBody>
      </p:sp>
    </p:spTree>
  </p:cSld>
  <p:clrMapOvr>
    <a:masterClrMapping/>
  </p:clrMapOvr>
  <p:transition spd="slow" advTm="2200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عنوان 1"/>
          <p:cNvSpPr>
            <a:spLocks noGrp="1"/>
          </p:cNvSpPr>
          <p:nvPr>
            <p:ph type="title"/>
          </p:nvPr>
        </p:nvSpPr>
        <p:spPr/>
        <p:txBody>
          <a:bodyPr/>
          <a:lstStyle/>
          <a:p>
            <a:endParaRPr lang="ar-SA" altLang="ar-SA" smtClean="0"/>
          </a:p>
        </p:txBody>
      </p:sp>
      <p:sp>
        <p:nvSpPr>
          <p:cNvPr id="39939" name="عنصر نائب للمحتوى 2"/>
          <p:cNvSpPr>
            <a:spLocks noGrp="1"/>
          </p:cNvSpPr>
          <p:nvPr>
            <p:ph idx="1"/>
          </p:nvPr>
        </p:nvSpPr>
        <p:spPr/>
        <p:txBody>
          <a:bodyPr/>
          <a:lstStyle/>
          <a:p>
            <a:r>
              <a:rPr lang="en-US" altLang="ar-SA" sz="2000" smtClean="0">
                <a:solidFill>
                  <a:srgbClr val="C00000"/>
                </a:solidFill>
              </a:rPr>
              <a:t>Adoption studies:</a:t>
            </a:r>
            <a:r>
              <a:rPr lang="en-US" altLang="ar-SA" sz="2000" smtClean="0"/>
              <a:t> As might be expected if genetic factors figure in schizophrenia, the biological relatives of the group with schizophrenia were diagnosed with schizophrenia more often than were members of the general population; the adoptive relatives were not.</a:t>
            </a:r>
          </a:p>
          <a:p>
            <a:endParaRPr lang="en-US" altLang="ar-SA" sz="2000" smtClean="0">
              <a:solidFill>
                <a:srgbClr val="C00000"/>
              </a:solidFill>
            </a:endParaRPr>
          </a:p>
          <a:p>
            <a:r>
              <a:rPr lang="en-US" altLang="ar-SA" sz="2000" smtClean="0">
                <a:solidFill>
                  <a:srgbClr val="C00000"/>
                </a:solidFill>
              </a:rPr>
              <a:t>molecular genetics studies</a:t>
            </a:r>
            <a:r>
              <a:rPr lang="en-US" altLang="ar-SA" sz="2000" smtClean="0"/>
              <a:t>. Linkage studies have found linkage on several chromosomes, but these studies need to be replicated Promising genes from association studies include DTNBP1, NGR1, and COMT, but replication is also needed here.</a:t>
            </a:r>
          </a:p>
          <a:p>
            <a:endParaRPr lang="ar-SA" altLang="ar-SA" smtClean="0"/>
          </a:p>
        </p:txBody>
      </p:sp>
    </p:spTree>
  </p:cSld>
  <p:clrMapOvr>
    <a:masterClrMapping/>
  </p:clrMapOvr>
  <p:transition spd="slow" advTm="2200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عنوان 1"/>
          <p:cNvSpPr>
            <a:spLocks noGrp="1"/>
          </p:cNvSpPr>
          <p:nvPr>
            <p:ph type="title"/>
          </p:nvPr>
        </p:nvSpPr>
        <p:spPr/>
        <p:txBody>
          <a:bodyPr/>
          <a:lstStyle/>
          <a:p>
            <a:r>
              <a:rPr lang="en-US" altLang="ar-SA" smtClean="0"/>
              <a:t>Neurotransmitters</a:t>
            </a:r>
            <a:endParaRPr lang="ar-SA" altLang="ar-SA" smtClean="0"/>
          </a:p>
        </p:txBody>
      </p:sp>
      <p:sp>
        <p:nvSpPr>
          <p:cNvPr id="40963" name="عنصر نائب للمحتوى 2"/>
          <p:cNvSpPr>
            <a:spLocks noGrp="1"/>
          </p:cNvSpPr>
          <p:nvPr>
            <p:ph idx="1"/>
          </p:nvPr>
        </p:nvSpPr>
        <p:spPr>
          <a:xfrm>
            <a:off x="457200" y="1295400"/>
            <a:ext cx="8229600" cy="4830763"/>
          </a:xfrm>
        </p:spPr>
        <p:txBody>
          <a:bodyPr/>
          <a:lstStyle/>
          <a:p>
            <a:r>
              <a:rPr lang="en-US" altLang="ar-SA" sz="2000" smtClean="0">
                <a:solidFill>
                  <a:srgbClr val="C00000"/>
                </a:solidFill>
              </a:rPr>
              <a:t>Dopamine  theory </a:t>
            </a:r>
            <a:r>
              <a:rPr lang="en-US" altLang="ar-SA" sz="2000" smtClean="0"/>
              <a:t>that schizophrenia is related to excess activity of the neurotransmitter dopamine is based principally on the knowledge that drugs effective in treating schizophrenia reduce dopamine activity. Researchers noted that antipsychotic drugs, being useful in treating some symptoms of schizophrenia, produce side effects resembling the symptoms of Parkinson's disease. Parkinson's disease is known to be caused in part by low levels of dopamine in a particular nerve tract of the brain. It was subsequently confirmed that antipsychotic drugs  into and thereby block a particular type of postsynaptic dopamine receptors, called D2 receptors. From this knowledge about the action of the drugs that help people with schizophrenia, schizophrenia resulted from excess activity in dopamine nerve tracts</a:t>
            </a:r>
            <a:r>
              <a:rPr lang="en-US" altLang="ar-SA" smtClean="0"/>
              <a:t>.</a:t>
            </a:r>
          </a:p>
          <a:p>
            <a:endParaRPr lang="ar-SA" altLang="ar-SA" smtClean="0"/>
          </a:p>
        </p:txBody>
      </p:sp>
      <p:pic>
        <p:nvPicPr>
          <p:cNvPr id="4096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5257800"/>
            <a:ext cx="16764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2200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عنوان 1"/>
          <p:cNvSpPr>
            <a:spLocks noGrp="1"/>
          </p:cNvSpPr>
          <p:nvPr>
            <p:ph type="title"/>
          </p:nvPr>
        </p:nvSpPr>
        <p:spPr/>
        <p:txBody>
          <a:bodyPr/>
          <a:lstStyle/>
          <a:p>
            <a:endParaRPr lang="ar-SA" altLang="ar-SA" smtClean="0"/>
          </a:p>
        </p:txBody>
      </p:sp>
      <p:sp>
        <p:nvSpPr>
          <p:cNvPr id="41987" name="عنصر نائب للمحتوى 2"/>
          <p:cNvSpPr>
            <a:spLocks noGrp="1"/>
          </p:cNvSpPr>
          <p:nvPr>
            <p:ph idx="1"/>
          </p:nvPr>
        </p:nvSpPr>
        <p:spPr/>
        <p:txBody>
          <a:bodyPr/>
          <a:lstStyle/>
          <a:p>
            <a:r>
              <a:rPr lang="en-US" altLang="ar-SA" sz="2000" smtClean="0"/>
              <a:t>a newer drugs used in treating schizophrenia implicate other neurotransmitter, such as serotonin, These  drugs partially blockD2 receptors, but they also work by blocking the serotonin receptor (Dopamine neurons generally modulate the activity of other, neural systems; for examples in the prefrontal cortex they regulate GABA neurons. Thus, it is not surprising that GABA transmission is disrupted in the prefrontal cortex of people wirer schizophrenia </a:t>
            </a:r>
          </a:p>
          <a:p>
            <a:endParaRPr lang="en-US" altLang="ar-SA" sz="2000" smtClean="0"/>
          </a:p>
          <a:p>
            <a:r>
              <a:rPr lang="en-US" altLang="ar-SA" sz="2000" smtClean="0"/>
              <a:t>Glutamate, a neurotransmitter that is widespread in the human brain, may also play a role . Low levels of glutamate have been found in the cerebrospinal fluid of  people with schizophrenia .</a:t>
            </a:r>
            <a:endParaRPr lang="ar-SA" altLang="ar-SA" smtClean="0"/>
          </a:p>
        </p:txBody>
      </p:sp>
    </p:spTree>
  </p:cSld>
  <p:clrMapOvr>
    <a:masterClrMapping/>
  </p:clrMapOvr>
  <p:transition spd="slow" advTm="22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عنوان 1"/>
          <p:cNvSpPr>
            <a:spLocks noGrp="1"/>
          </p:cNvSpPr>
          <p:nvPr>
            <p:ph type="title"/>
          </p:nvPr>
        </p:nvSpPr>
        <p:spPr/>
        <p:txBody>
          <a:bodyPr/>
          <a:lstStyle/>
          <a:p>
            <a:r>
              <a:rPr lang="en-US" altLang="ar-SA" smtClean="0"/>
              <a:t>Out lines</a:t>
            </a:r>
            <a:endParaRPr lang="ar-SA" altLang="ar-SA" smtClean="0"/>
          </a:p>
        </p:txBody>
      </p:sp>
      <p:sp>
        <p:nvSpPr>
          <p:cNvPr id="15363" name="عنصر نائب للمحتوى 2"/>
          <p:cNvSpPr>
            <a:spLocks noGrp="1"/>
          </p:cNvSpPr>
          <p:nvPr>
            <p:ph idx="1"/>
          </p:nvPr>
        </p:nvSpPr>
        <p:spPr/>
        <p:txBody>
          <a:bodyPr/>
          <a:lstStyle/>
          <a:p>
            <a:pPr>
              <a:buFontTx/>
              <a:buNone/>
            </a:pPr>
            <a:endParaRPr lang="en-US" altLang="ar-SA" sz="2400" smtClean="0"/>
          </a:p>
          <a:p>
            <a:r>
              <a:rPr lang="en-US" altLang="ar-SA" sz="2400" smtClean="0"/>
              <a:t>Definition of schizophrenia.</a:t>
            </a:r>
          </a:p>
          <a:p>
            <a:r>
              <a:rPr lang="it-IT" altLang="ar-SA" sz="2400" smtClean="0"/>
              <a:t>DSM-IV-TR Criteria for Schizophrenia</a:t>
            </a:r>
          </a:p>
          <a:p>
            <a:r>
              <a:rPr lang="en-US" altLang="ar-SA" sz="2400" smtClean="0"/>
              <a:t> Major symptoms in schizophrenia</a:t>
            </a:r>
            <a:r>
              <a:rPr lang="it-IT" altLang="ar-SA" sz="2400" smtClean="0"/>
              <a:t>.</a:t>
            </a:r>
          </a:p>
          <a:p>
            <a:r>
              <a:rPr lang="en-US" altLang="ar-SA" sz="2400" smtClean="0"/>
              <a:t> the subtype of schizophrenia.</a:t>
            </a:r>
          </a:p>
          <a:p>
            <a:r>
              <a:rPr lang="en-US" altLang="ar-SA" sz="2400" smtClean="0"/>
              <a:t> Etiology of Schizophrenia.</a:t>
            </a:r>
          </a:p>
          <a:p>
            <a:r>
              <a:rPr lang="en-US" altLang="ar-SA" sz="2400" smtClean="0"/>
              <a:t>Treatment of schizophrenia</a:t>
            </a:r>
            <a:r>
              <a:rPr lang="en-US" altLang="ar-SA" smtClean="0"/>
              <a:t>. </a:t>
            </a:r>
          </a:p>
          <a:p>
            <a:pPr>
              <a:buFontTx/>
              <a:buNone/>
            </a:pPr>
            <a:r>
              <a:rPr lang="en-US" altLang="ar-SA" smtClean="0"/>
              <a:t>              </a:t>
            </a:r>
          </a:p>
          <a:p>
            <a:endParaRPr lang="en-US" altLang="ar-SA" smtClean="0"/>
          </a:p>
          <a:p>
            <a:endParaRPr lang="ar-SA" altLang="ar-SA" smtClean="0"/>
          </a:p>
        </p:txBody>
      </p:sp>
      <p:pic>
        <p:nvPicPr>
          <p:cNvPr id="1536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3600" y="962025"/>
            <a:ext cx="3200400" cy="543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2200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عنوان 1"/>
          <p:cNvSpPr>
            <a:spLocks noGrp="1"/>
          </p:cNvSpPr>
          <p:nvPr>
            <p:ph type="title"/>
          </p:nvPr>
        </p:nvSpPr>
        <p:spPr/>
        <p:txBody>
          <a:bodyPr/>
          <a:lstStyle/>
          <a:p>
            <a:pPr algn="l"/>
            <a:r>
              <a:rPr lang="en-US" altLang="ar-SA" sz="3200" smtClean="0"/>
              <a:t>Brain Structure and Function</a:t>
            </a:r>
            <a:endParaRPr lang="ar-SA" altLang="ar-SA" sz="3200" smtClean="0"/>
          </a:p>
        </p:txBody>
      </p:sp>
      <p:sp>
        <p:nvSpPr>
          <p:cNvPr id="43011" name="عنصر نائب للمحتوى 2"/>
          <p:cNvSpPr>
            <a:spLocks noGrp="1"/>
          </p:cNvSpPr>
          <p:nvPr>
            <p:ph idx="1"/>
          </p:nvPr>
        </p:nvSpPr>
        <p:spPr/>
        <p:txBody>
          <a:bodyPr/>
          <a:lstStyle/>
          <a:p>
            <a:r>
              <a:rPr lang="en-US" altLang="ar-SA" smtClean="0"/>
              <a:t> </a:t>
            </a:r>
            <a:r>
              <a:rPr lang="en-US" altLang="ar-SA" sz="2000" smtClean="0"/>
              <a:t>some people with schizophrenia have </a:t>
            </a:r>
            <a:r>
              <a:rPr lang="en-US" altLang="ar-SA" sz="2000" b="1" smtClean="0"/>
              <a:t>enlarged ventricles </a:t>
            </a:r>
            <a:r>
              <a:rPr lang="en-US" altLang="ar-SA" sz="2000" smtClean="0"/>
              <a:t>and abnormality with the </a:t>
            </a:r>
            <a:r>
              <a:rPr lang="en-US" altLang="ar-SA" sz="2000" b="1" smtClean="0"/>
              <a:t>prefrontal cortex</a:t>
            </a:r>
            <a:r>
              <a:rPr lang="en-US" altLang="ar-SA" sz="2000" smtClean="0"/>
              <a:t>.</a:t>
            </a:r>
          </a:p>
          <a:p>
            <a:endParaRPr lang="en-US" altLang="ar-SA" sz="2000" smtClean="0"/>
          </a:p>
          <a:p>
            <a:r>
              <a:rPr lang="en-US" altLang="ar-SA" sz="2000" smtClean="0"/>
              <a:t> </a:t>
            </a:r>
            <a:r>
              <a:rPr lang="en-US" altLang="ar-SA" sz="2000" u="sng" smtClean="0">
                <a:solidFill>
                  <a:srgbClr val="C00000"/>
                </a:solidFill>
              </a:rPr>
              <a:t>Factors Involving the Prefrontal Cortex </a:t>
            </a:r>
            <a:endParaRPr lang="en-US" altLang="ar-SA" sz="2000" smtClean="0">
              <a:solidFill>
                <a:srgbClr val="C00000"/>
              </a:solidFill>
            </a:endParaRPr>
          </a:p>
          <a:p>
            <a:r>
              <a:rPr lang="en-US" altLang="ar-SA" sz="2000" smtClean="0"/>
              <a:t> prefrontal cortex is known to play a role in behaviors such as speech, decision making, Information holding  and goal-directed behavior, which are disrupted in schizophrenia.</a:t>
            </a:r>
          </a:p>
          <a:p>
            <a:r>
              <a:rPr lang="en-US" altLang="ar-SA" sz="2000" smtClean="0"/>
              <a:t>MRI studies have shown reductions in gray matter in the prefrontal cortex .</a:t>
            </a:r>
          </a:p>
          <a:p>
            <a:r>
              <a:rPr lang="en-US" altLang="ar-SA" sz="2000" smtClean="0"/>
              <a:t>low metabolic rate in</a:t>
            </a:r>
            <a:r>
              <a:rPr lang="en-US" altLang="ar-SA" sz="2000" u="sng" smtClean="0"/>
              <a:t> Prefrontal Cortex</a:t>
            </a:r>
            <a:r>
              <a:rPr lang="en-US" altLang="ar-SA" u="sng" smtClean="0"/>
              <a:t> </a:t>
            </a:r>
          </a:p>
          <a:p>
            <a:r>
              <a:rPr lang="en-US" altLang="ar-SA" sz="2000" smtClean="0"/>
              <a:t>failure of frontal activation is related to the severity of negative symptoms  thus parallels the work on dopamine underactivity in the frontal cortex.</a:t>
            </a:r>
            <a:endParaRPr lang="en-US" altLang="ar-SA" sz="2000" u="sng" smtClean="0"/>
          </a:p>
          <a:p>
            <a:endParaRPr lang="en-US" altLang="ar-SA" smtClean="0"/>
          </a:p>
          <a:p>
            <a:endParaRPr lang="en-US" altLang="ar-SA" smtClean="0"/>
          </a:p>
          <a:p>
            <a:endParaRPr lang="en-US" altLang="ar-SA" smtClean="0"/>
          </a:p>
          <a:p>
            <a:endParaRPr lang="en-US" altLang="ar-SA" smtClean="0"/>
          </a:p>
          <a:p>
            <a:endParaRPr lang="en-US" altLang="ar-SA" smtClean="0"/>
          </a:p>
          <a:p>
            <a:endParaRPr lang="en-US" altLang="ar-SA" smtClean="0"/>
          </a:p>
          <a:p>
            <a:endParaRPr lang="en-US" altLang="ar-SA" smtClean="0"/>
          </a:p>
          <a:p>
            <a:endParaRPr lang="en-US" altLang="ar-SA" smtClean="0"/>
          </a:p>
          <a:p>
            <a:r>
              <a:rPr lang="en-US" altLang="ar-SA" smtClean="0"/>
              <a:t>.</a:t>
            </a:r>
            <a:endParaRPr lang="ar-SA" altLang="ar-SA" smtClean="0"/>
          </a:p>
        </p:txBody>
      </p:sp>
      <p:pic>
        <p:nvPicPr>
          <p:cNvPr id="43012" name="صورة 3" descr="brain.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7000" y="0"/>
            <a:ext cx="2174875"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2200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عنوان 1"/>
          <p:cNvSpPr>
            <a:spLocks noGrp="1"/>
          </p:cNvSpPr>
          <p:nvPr>
            <p:ph type="title"/>
          </p:nvPr>
        </p:nvSpPr>
        <p:spPr/>
        <p:txBody>
          <a:bodyPr/>
          <a:lstStyle/>
          <a:p>
            <a:endParaRPr lang="ar-SA" altLang="ar-SA" smtClean="0"/>
          </a:p>
        </p:txBody>
      </p:sp>
      <p:sp>
        <p:nvSpPr>
          <p:cNvPr id="44035" name="عنصر نائب للمحتوى 2"/>
          <p:cNvSpPr>
            <a:spLocks noGrp="1"/>
          </p:cNvSpPr>
          <p:nvPr>
            <p:ph idx="1"/>
          </p:nvPr>
        </p:nvSpPr>
        <p:spPr/>
        <p:txBody>
          <a:bodyPr/>
          <a:lstStyle/>
          <a:p>
            <a:r>
              <a:rPr lang="en-US" altLang="ar-SA" sz="2000" smtClean="0"/>
              <a:t>Some of these structural abnormalities could result from maternal viral infection  (influenza) during the second trimester of pregnancy or from damage sustained during a difficult birth (less oxygen reaching to brain). Or head trauma</a:t>
            </a:r>
            <a:r>
              <a:rPr lang="en-US" altLang="ar-SA" smtClean="0"/>
              <a:t>.</a:t>
            </a:r>
            <a:endParaRPr lang="ar-SA" altLang="ar-SA" smtClean="0"/>
          </a:p>
        </p:txBody>
      </p:sp>
    </p:spTree>
  </p:cSld>
  <p:clrMapOvr>
    <a:masterClrMapping/>
  </p:clrMapOvr>
  <p:transition spd="slow" advTm="2200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عنوان 1"/>
          <p:cNvSpPr>
            <a:spLocks noGrp="1"/>
          </p:cNvSpPr>
          <p:nvPr>
            <p:ph type="title"/>
          </p:nvPr>
        </p:nvSpPr>
        <p:spPr/>
        <p:txBody>
          <a:bodyPr/>
          <a:lstStyle/>
          <a:p>
            <a:endParaRPr lang="ar-SA" altLang="ar-SA" smtClean="0"/>
          </a:p>
        </p:txBody>
      </p:sp>
      <p:grpSp>
        <p:nvGrpSpPr>
          <p:cNvPr id="45059" name="Group 5"/>
          <p:cNvGrpSpPr>
            <a:grpSpLocks noGrp="1"/>
          </p:cNvGrpSpPr>
          <p:nvPr>
            <p:ph idx="1"/>
          </p:nvPr>
        </p:nvGrpSpPr>
        <p:grpSpPr bwMode="auto">
          <a:xfrm>
            <a:off x="457200" y="1646238"/>
            <a:ext cx="8229600" cy="4525962"/>
            <a:chOff x="2120" y="465"/>
            <a:chExt cx="3600" cy="2265"/>
          </a:xfrm>
        </p:grpSpPr>
        <p:pic>
          <p:nvPicPr>
            <p:cNvPr id="45060" name="Picture 6" descr="60_0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0" y="465"/>
              <a:ext cx="3600" cy="2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1" name="Text Box 7"/>
            <p:cNvSpPr txBox="1">
              <a:spLocks noChangeArrowheads="1"/>
            </p:cNvSpPr>
            <p:nvPr/>
          </p:nvSpPr>
          <p:spPr bwMode="auto">
            <a:xfrm>
              <a:off x="2465" y="2518"/>
              <a:ext cx="2999" cy="2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defRPr>
              </a:lvl9pPr>
            </a:lstStyle>
            <a:p>
              <a:pPr eaLnBrk="1" hangingPunct="1"/>
              <a:r>
                <a:rPr lang="en-US" altLang="ar-SA" sz="1600"/>
                <a:t>Unaffected twin                         Schizophrenic twin </a:t>
              </a:r>
            </a:p>
          </p:txBody>
        </p:sp>
        <p:sp>
          <p:nvSpPr>
            <p:cNvPr id="45062" name="Oval 8"/>
            <p:cNvSpPr>
              <a:spLocks noChangeAspect="1" noChangeArrowheads="1"/>
            </p:cNvSpPr>
            <p:nvPr/>
          </p:nvSpPr>
          <p:spPr bwMode="auto">
            <a:xfrm>
              <a:off x="2804" y="970"/>
              <a:ext cx="380" cy="380"/>
            </a:xfrm>
            <a:prstGeom prst="ellipse">
              <a:avLst/>
            </a:prstGeom>
            <a:noFill/>
            <a:ln w="28575">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defRPr>
              </a:lvl9pPr>
            </a:lstStyle>
            <a:p>
              <a:pPr eaLnBrk="1" hangingPunct="1"/>
              <a:endParaRPr lang="ar-SA" altLang="ar-SA"/>
            </a:p>
          </p:txBody>
        </p:sp>
        <p:sp>
          <p:nvSpPr>
            <p:cNvPr id="45063" name="Oval 9"/>
            <p:cNvSpPr>
              <a:spLocks noChangeAspect="1" noChangeArrowheads="1"/>
            </p:cNvSpPr>
            <p:nvPr/>
          </p:nvSpPr>
          <p:spPr bwMode="auto">
            <a:xfrm>
              <a:off x="4693" y="933"/>
              <a:ext cx="380" cy="380"/>
            </a:xfrm>
            <a:prstGeom prst="ellipse">
              <a:avLst/>
            </a:prstGeom>
            <a:noFill/>
            <a:ln w="28575">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defRPr>
              </a:lvl9pPr>
            </a:lstStyle>
            <a:p>
              <a:pPr eaLnBrk="1" hangingPunct="1"/>
              <a:endParaRPr lang="ar-SA" altLang="ar-SA"/>
            </a:p>
          </p:txBody>
        </p:sp>
        <p:sp>
          <p:nvSpPr>
            <p:cNvPr id="45064" name="Line 10"/>
            <p:cNvSpPr>
              <a:spLocks noChangeShapeType="1"/>
            </p:cNvSpPr>
            <p:nvPr/>
          </p:nvSpPr>
          <p:spPr bwMode="auto">
            <a:xfrm>
              <a:off x="3247" y="1160"/>
              <a:ext cx="1403" cy="0"/>
            </a:xfrm>
            <a:prstGeom prst="line">
              <a:avLst/>
            </a:prstGeom>
            <a:noFill/>
            <a:ln w="28575">
              <a:solidFill>
                <a:srgbClr val="FFFF00"/>
              </a:solidFill>
              <a:round/>
              <a:headEnd/>
              <a:tailEnd/>
            </a:ln>
            <a:extLst>
              <a:ext uri="{909E8E84-426E-40DD-AFC4-6F175D3DCCD1}">
                <a14:hiddenFill xmlns:a14="http://schemas.microsoft.com/office/drawing/2010/main">
                  <a:noFill/>
                </a14:hiddenFill>
              </a:ext>
            </a:extLst>
          </p:spPr>
          <p:txBody>
            <a:bodyPr/>
            <a:lstStyle/>
            <a:p>
              <a:endParaRPr lang="ar-SA"/>
            </a:p>
          </p:txBody>
        </p:sp>
      </p:grpSp>
    </p:spTree>
  </p:cSld>
  <p:clrMapOvr>
    <a:masterClrMapping/>
  </p:clrMapOvr>
  <p:transition spd="slow" advTm="2200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عنوان 1"/>
          <p:cNvSpPr>
            <a:spLocks noGrp="1"/>
          </p:cNvSpPr>
          <p:nvPr>
            <p:ph type="title"/>
          </p:nvPr>
        </p:nvSpPr>
        <p:spPr/>
        <p:txBody>
          <a:bodyPr/>
          <a:lstStyle/>
          <a:p>
            <a:r>
              <a:rPr lang="en-US" altLang="ar-SA" sz="3200" smtClean="0"/>
              <a:t>Psychological Stress</a:t>
            </a:r>
            <a:endParaRPr lang="ar-SA" altLang="ar-SA" sz="3200" smtClean="0"/>
          </a:p>
        </p:txBody>
      </p:sp>
      <p:sp>
        <p:nvSpPr>
          <p:cNvPr id="46083" name="عنصر نائب للمحتوى 2"/>
          <p:cNvSpPr>
            <a:spLocks noGrp="1"/>
          </p:cNvSpPr>
          <p:nvPr>
            <p:ph idx="1"/>
          </p:nvPr>
        </p:nvSpPr>
        <p:spPr/>
        <p:txBody>
          <a:bodyPr/>
          <a:lstStyle/>
          <a:p>
            <a:r>
              <a:rPr lang="en-US" altLang="ar-SA" sz="2000" smtClean="0"/>
              <a:t>Many research appear the role of life stress in the development and relapse of schizophrenia has focused on </a:t>
            </a:r>
            <a:r>
              <a:rPr lang="en-US" altLang="ar-SA" sz="2000" u="sng" smtClean="0"/>
              <a:t>socioeconomic status </a:t>
            </a:r>
            <a:r>
              <a:rPr lang="en-US" altLang="ar-SA" sz="2000" smtClean="0"/>
              <a:t>and </a:t>
            </a:r>
            <a:r>
              <a:rPr lang="en-US" altLang="ar-SA" sz="2000" u="sng" smtClean="0"/>
              <a:t>the family</a:t>
            </a:r>
            <a:r>
              <a:rPr lang="en-US" altLang="ar-SA" smtClean="0"/>
              <a:t>.</a:t>
            </a:r>
          </a:p>
          <a:p>
            <a:r>
              <a:rPr lang="en-US" altLang="ar-SA" sz="2000" u="sng" smtClean="0">
                <a:solidFill>
                  <a:srgbClr val="C00000"/>
                </a:solidFill>
              </a:rPr>
              <a:t>socioeconomic status</a:t>
            </a:r>
            <a:r>
              <a:rPr lang="en-US" altLang="ar-SA" sz="2000" smtClean="0"/>
              <a:t> For many years we have known that the highest rates of schizophrenia are found in urban areas inhabited by people of the lowest socioeconomic status (SES) in several countries, </a:t>
            </a:r>
          </a:p>
          <a:p>
            <a:r>
              <a:rPr lang="en-US" altLang="ar-SA" sz="2000" smtClean="0"/>
              <a:t>low levels of education, and lack of rewards and opportunities may taken together Make low SES so stressful that people who are predisposed to develop schizophrenia . Alterernativetly, these stressors could have neurobiological effects; for example, children of mothers whose nutrition during pregnancy was poor are  increased risk for schizophrenia .</a:t>
            </a:r>
          </a:p>
          <a:p>
            <a:endParaRPr lang="en-US" altLang="ar-SA" sz="2000" smtClean="0"/>
          </a:p>
          <a:p>
            <a:endParaRPr lang="en-US" altLang="ar-SA" sz="2000" u="sng" smtClean="0">
              <a:solidFill>
                <a:srgbClr val="C00000"/>
              </a:solidFill>
            </a:endParaRPr>
          </a:p>
          <a:p>
            <a:endParaRPr lang="ar-SA" altLang="ar-SA" sz="2000" smtClean="0">
              <a:solidFill>
                <a:srgbClr val="C00000"/>
              </a:solidFill>
            </a:endParaRPr>
          </a:p>
        </p:txBody>
      </p:sp>
    </p:spTree>
  </p:cSld>
  <p:clrMapOvr>
    <a:masterClrMapping/>
  </p:clrMapOvr>
  <p:transition spd="slow" advTm="2200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عنوان 1"/>
          <p:cNvSpPr>
            <a:spLocks noGrp="1"/>
          </p:cNvSpPr>
          <p:nvPr>
            <p:ph type="title"/>
          </p:nvPr>
        </p:nvSpPr>
        <p:spPr/>
        <p:txBody>
          <a:bodyPr/>
          <a:lstStyle/>
          <a:p>
            <a:endParaRPr lang="ar-SA" altLang="ar-SA" smtClean="0"/>
          </a:p>
        </p:txBody>
      </p:sp>
      <p:sp>
        <p:nvSpPr>
          <p:cNvPr id="47107" name="عنصر نائب للمحتوى 2"/>
          <p:cNvSpPr>
            <a:spLocks noGrp="1"/>
          </p:cNvSpPr>
          <p:nvPr>
            <p:ph idx="1"/>
          </p:nvPr>
        </p:nvSpPr>
        <p:spPr>
          <a:xfrm>
            <a:off x="457200" y="1371600"/>
            <a:ext cx="8229600" cy="4754563"/>
          </a:xfrm>
        </p:spPr>
        <p:txBody>
          <a:bodyPr/>
          <a:lstStyle/>
          <a:p>
            <a:r>
              <a:rPr lang="en-US" altLang="ar-SA" sz="2000" smtClean="0">
                <a:solidFill>
                  <a:srgbClr val="C00000"/>
                </a:solidFill>
              </a:rPr>
              <a:t>Family-Related Factors </a:t>
            </a:r>
            <a:r>
              <a:rPr lang="en-US" altLang="ar-SA" sz="2000" smtClean="0"/>
              <a:t>Early theorists regarded family relationships, especially those between a mother and her son, as crucial in the development of schizophrenia.</a:t>
            </a:r>
          </a:p>
          <a:p>
            <a:r>
              <a:rPr lang="en-US" altLang="ar-SA" sz="2000" u="sng" smtClean="0"/>
              <a:t>How Do Families influence Schizophrenia</a:t>
            </a:r>
            <a:r>
              <a:rPr lang="en-US" altLang="ar-SA" sz="2000" smtClean="0"/>
              <a:t>? Other studies continued to explore the possibility that the family plays some role in the etiology of schizophrenia. For the most part, the findings are only suggestive, not conclusive. For example, a few studies of families of people with schizophrenia have found that they communicate more vaguely with one another and have higher levels of conflict than families of people without schizophrenia . that the conflict and unclear communication are a response to having a young family member with schizophrenia.</a:t>
            </a:r>
          </a:p>
        </p:txBody>
      </p:sp>
    </p:spTree>
  </p:cSld>
  <p:clrMapOvr>
    <a:masterClrMapping/>
  </p:clrMapOvr>
  <p:transition spd="slow" advTm="2200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عنوان 1"/>
          <p:cNvSpPr>
            <a:spLocks noGrp="1"/>
          </p:cNvSpPr>
          <p:nvPr>
            <p:ph type="title"/>
          </p:nvPr>
        </p:nvSpPr>
        <p:spPr/>
        <p:txBody>
          <a:bodyPr/>
          <a:lstStyle/>
          <a:p>
            <a:endParaRPr lang="ar-SA" altLang="ar-SA" smtClean="0"/>
          </a:p>
        </p:txBody>
      </p:sp>
      <p:sp>
        <p:nvSpPr>
          <p:cNvPr id="48131" name="عنصر نائب للمحتوى 2"/>
          <p:cNvSpPr>
            <a:spLocks noGrp="1"/>
          </p:cNvSpPr>
          <p:nvPr>
            <p:ph idx="1"/>
          </p:nvPr>
        </p:nvSpPr>
        <p:spPr/>
        <p:txBody>
          <a:bodyPr/>
          <a:lstStyle/>
          <a:p>
            <a:r>
              <a:rPr lang="en-US" altLang="ar-SA" sz="2000" smtClean="0"/>
              <a:t>Some other findings suggest that faulty communications by parents may play a role in the etiology of schizophrenia. One type of communication pattern studied is called communication deviance (CD), which is characterized by hostility and poor communication.</a:t>
            </a:r>
            <a:endParaRPr lang="ar-SA" altLang="ar-SA" sz="2000" smtClean="0"/>
          </a:p>
          <a:p>
            <a:endParaRPr lang="ar-SA" altLang="ar-SA" smtClean="0"/>
          </a:p>
        </p:txBody>
      </p:sp>
    </p:spTree>
  </p:cSld>
  <p:clrMapOvr>
    <a:masterClrMapping/>
  </p:clrMapOvr>
  <p:transition spd="slow" advTm="22000"/>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عنوان 1"/>
          <p:cNvSpPr>
            <a:spLocks noGrp="1"/>
          </p:cNvSpPr>
          <p:nvPr>
            <p:ph type="title"/>
          </p:nvPr>
        </p:nvSpPr>
        <p:spPr/>
        <p:txBody>
          <a:bodyPr/>
          <a:lstStyle/>
          <a:p>
            <a:r>
              <a:rPr lang="en-US" altLang="ar-SA" smtClean="0"/>
              <a:t>Treatment of schizophrenia </a:t>
            </a:r>
            <a:endParaRPr lang="ar-SA" altLang="ar-SA" smtClean="0"/>
          </a:p>
        </p:txBody>
      </p:sp>
      <p:sp>
        <p:nvSpPr>
          <p:cNvPr id="49155" name="عنصر نائب للمحتوى 2"/>
          <p:cNvSpPr>
            <a:spLocks noGrp="1"/>
          </p:cNvSpPr>
          <p:nvPr>
            <p:ph idx="1"/>
          </p:nvPr>
        </p:nvSpPr>
        <p:spPr/>
        <p:txBody>
          <a:bodyPr/>
          <a:lstStyle/>
          <a:p>
            <a:r>
              <a:rPr lang="en-US" altLang="ar-SA" sz="2400" smtClean="0"/>
              <a:t>Treatment of schizophrenia most often include a combination of short-term hospital stays (during the acute phases of the illness), medication, and psychosocial treatment</a:t>
            </a:r>
            <a:r>
              <a:rPr lang="en-US" altLang="ar-SA" sz="2000" smtClean="0"/>
              <a:t>.</a:t>
            </a:r>
          </a:p>
          <a:p>
            <a:endParaRPr lang="en-US" altLang="ar-SA" sz="2000" smtClean="0"/>
          </a:p>
          <a:p>
            <a:endParaRPr lang="en-US" altLang="ar-SA" sz="2000" smtClean="0"/>
          </a:p>
          <a:p>
            <a:endParaRPr lang="en-US" altLang="ar-SA" sz="2000" smtClean="0"/>
          </a:p>
          <a:p>
            <a:endParaRPr lang="en-US" altLang="ar-SA" sz="2000" smtClean="0"/>
          </a:p>
          <a:p>
            <a:endParaRPr lang="ar-SA" altLang="ar-SA" sz="2000" smtClean="0"/>
          </a:p>
        </p:txBody>
      </p:sp>
    </p:spTree>
  </p:cSld>
  <p:clrMapOvr>
    <a:masterClrMapping/>
  </p:clrMapOvr>
  <p:transition spd="slow" advTm="2200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عنوان 1"/>
          <p:cNvSpPr>
            <a:spLocks noGrp="1"/>
          </p:cNvSpPr>
          <p:nvPr>
            <p:ph type="title"/>
          </p:nvPr>
        </p:nvSpPr>
        <p:spPr/>
        <p:txBody>
          <a:bodyPr/>
          <a:lstStyle/>
          <a:p>
            <a:r>
              <a:rPr lang="en-US" altLang="ar-SA" sz="3200" smtClean="0">
                <a:solidFill>
                  <a:srgbClr val="C00000"/>
                </a:solidFill>
              </a:rPr>
              <a:t>Medication:</a:t>
            </a:r>
            <a:r>
              <a:rPr lang="en-US" altLang="ar-SA" sz="3200" smtClean="0"/>
              <a:t> antipsychotic drug </a:t>
            </a:r>
            <a:r>
              <a:rPr lang="en-US" altLang="ar-SA" smtClean="0">
                <a:solidFill>
                  <a:srgbClr val="C00000"/>
                </a:solidFill>
              </a:rPr>
              <a:t/>
            </a:r>
            <a:br>
              <a:rPr lang="en-US" altLang="ar-SA" smtClean="0">
                <a:solidFill>
                  <a:srgbClr val="C00000"/>
                </a:solidFill>
              </a:rPr>
            </a:br>
            <a:endParaRPr lang="ar-SA" altLang="ar-SA" smtClean="0"/>
          </a:p>
        </p:txBody>
      </p:sp>
      <p:sp>
        <p:nvSpPr>
          <p:cNvPr id="50179" name="عنصر نائب للمحتوى 2"/>
          <p:cNvSpPr>
            <a:spLocks noGrp="1"/>
          </p:cNvSpPr>
          <p:nvPr>
            <p:ph idx="1"/>
          </p:nvPr>
        </p:nvSpPr>
        <p:spPr/>
        <p:txBody>
          <a:bodyPr/>
          <a:lstStyle/>
          <a:p>
            <a:r>
              <a:rPr lang="en-US" altLang="ar-SA" sz="2000" u="sng" smtClean="0"/>
              <a:t>First-Generation Antipsychotic Drugs and Their Side Effects </a:t>
            </a:r>
            <a:r>
              <a:rPr lang="en-US" altLang="ar-SA" sz="2000" smtClean="0"/>
              <a:t>The discoverer of the . phenothiazines, including the drug Thorazine, in the 1950s led to a complete change in the treatment of schizophrenia. Just 20 years after their discoverer, these drugs were the primary form of treatment for schizophrenia. Other antipsychotics that have been used for , years to treat schizophrenia include the butyrophenones (e.g., haloperidol, trade name Haldol) and the thioxanthenes (e.g., thiothixene, trade name Navane). Both types seem generally as effective as the phenothiazines and work in similar ways. These classes of drugs can reduce the positive and disorganized symptoms of schizophrenia but have little or no effect on the negative symptoms</a:t>
            </a:r>
            <a:endParaRPr lang="ar-SA" altLang="ar-SA" sz="2000" smtClean="0"/>
          </a:p>
        </p:txBody>
      </p:sp>
    </p:spTree>
  </p:cSld>
  <p:clrMapOvr>
    <a:masterClrMapping/>
  </p:clrMapOvr>
  <p:transition spd="slow" advTm="22000"/>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عنوان 1"/>
          <p:cNvSpPr>
            <a:spLocks noGrp="1"/>
          </p:cNvSpPr>
          <p:nvPr>
            <p:ph type="title"/>
          </p:nvPr>
        </p:nvSpPr>
        <p:spPr/>
        <p:txBody>
          <a:bodyPr/>
          <a:lstStyle/>
          <a:p>
            <a:endParaRPr lang="ar-SA" altLang="ar-SA" smtClean="0"/>
          </a:p>
        </p:txBody>
      </p:sp>
      <p:sp>
        <p:nvSpPr>
          <p:cNvPr id="51203" name="عنصر نائب للمحتوى 2"/>
          <p:cNvSpPr>
            <a:spLocks noGrp="1"/>
          </p:cNvSpPr>
          <p:nvPr>
            <p:ph idx="1"/>
          </p:nvPr>
        </p:nvSpPr>
        <p:spPr/>
        <p:txBody>
          <a:bodyPr/>
          <a:lstStyle/>
          <a:p>
            <a:r>
              <a:rPr lang="en-US" altLang="ar-SA" sz="2000" smtClean="0">
                <a:solidFill>
                  <a:srgbClr val="C00000"/>
                </a:solidFill>
              </a:rPr>
              <a:t>Commonly reported side effects of the antipsychotics include</a:t>
            </a:r>
          </a:p>
          <a:p>
            <a:r>
              <a:rPr lang="en-US" altLang="ar-SA" sz="2000" smtClean="0"/>
              <a:t>Sedation</a:t>
            </a:r>
          </a:p>
          <a:p>
            <a:r>
              <a:rPr lang="en-US" altLang="ar-SA" sz="2000" smtClean="0"/>
              <a:t>Dizziness</a:t>
            </a:r>
          </a:p>
          <a:p>
            <a:r>
              <a:rPr lang="en-US" altLang="ar-SA" sz="2000" smtClean="0"/>
              <a:t>Blurred Derision</a:t>
            </a:r>
          </a:p>
          <a:p>
            <a:r>
              <a:rPr lang="en-US" altLang="ar-SA" sz="2000" smtClean="0"/>
              <a:t>Restlessness,</a:t>
            </a:r>
          </a:p>
          <a:p>
            <a:r>
              <a:rPr lang="en-US" altLang="ar-SA" sz="2000" smtClean="0"/>
              <a:t>Sexual dysfunction</a:t>
            </a:r>
          </a:p>
          <a:p>
            <a:r>
              <a:rPr lang="en-US" altLang="ar-SA" sz="2000" smtClean="0"/>
              <a:t> Extrapyramidal side effects, same as Parkinson's disease symptoms.  tremors of the fingers, a shuffling gait, and drooling. </a:t>
            </a:r>
          </a:p>
          <a:p>
            <a:r>
              <a:rPr lang="en-US" altLang="ar-SA" sz="2000" smtClean="0"/>
              <a:t> Dystonia, a state of muscular rigidity.</a:t>
            </a:r>
          </a:p>
          <a:p>
            <a:r>
              <a:rPr lang="en-US" altLang="ar-SA" sz="2000" smtClean="0"/>
              <a:t>Dyskinesia, an abnormal motion of voluntary and involuntary muscles, producing chewing movements as well as other movements of the lips, fingers, and legs; together cause arching of the back and a twisted posture of the neck and body. </a:t>
            </a:r>
          </a:p>
          <a:p>
            <a:endParaRPr lang="ar-SA" altLang="ar-SA" smtClean="0"/>
          </a:p>
        </p:txBody>
      </p:sp>
    </p:spTree>
  </p:cSld>
  <p:clrMapOvr>
    <a:masterClrMapping/>
  </p:clrMapOvr>
  <p:transition spd="slow" advTm="22000"/>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عنوان 1"/>
          <p:cNvSpPr>
            <a:spLocks noGrp="1"/>
          </p:cNvSpPr>
          <p:nvPr>
            <p:ph type="title"/>
          </p:nvPr>
        </p:nvSpPr>
        <p:spPr/>
        <p:txBody>
          <a:bodyPr/>
          <a:lstStyle/>
          <a:p>
            <a:endParaRPr lang="ar-SA" altLang="ar-SA" smtClean="0"/>
          </a:p>
        </p:txBody>
      </p:sp>
      <p:sp>
        <p:nvSpPr>
          <p:cNvPr id="52227" name="عنصر نائب للمحتوى 2"/>
          <p:cNvSpPr>
            <a:spLocks noGrp="1"/>
          </p:cNvSpPr>
          <p:nvPr>
            <p:ph idx="1"/>
          </p:nvPr>
        </p:nvSpPr>
        <p:spPr/>
        <p:txBody>
          <a:bodyPr/>
          <a:lstStyle/>
          <a:p>
            <a:r>
              <a:rPr lang="en-US" altLang="ar-SA" sz="2000" smtClean="0"/>
              <a:t>An akasthesia, an inability to remain still; people pace constantly and fidget.</a:t>
            </a:r>
          </a:p>
          <a:p>
            <a:endParaRPr lang="en-US" altLang="ar-SA" sz="2000" smtClean="0"/>
          </a:p>
          <a:p>
            <a:r>
              <a:rPr lang="en-US" altLang="ar-SA" sz="2000" smtClean="0"/>
              <a:t> Tardive dyskinesia, the mouth muscles involuntarily make sucking, lip-smacking, and chin-wagging notions. the whole body can be subject to involuntary motor movements. </a:t>
            </a:r>
          </a:p>
          <a:p>
            <a:pPr>
              <a:buFontTx/>
              <a:buNone/>
            </a:pPr>
            <a:endParaRPr lang="ar-SA" altLang="ar-SA" smtClean="0"/>
          </a:p>
        </p:txBody>
      </p:sp>
    </p:spTree>
  </p:cSld>
  <p:clrMapOvr>
    <a:masterClrMapping/>
  </p:clrMapOvr>
  <p:transition spd="slow" advTm="2200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عنوان 5"/>
          <p:cNvSpPr>
            <a:spLocks noGrp="1"/>
          </p:cNvSpPr>
          <p:nvPr>
            <p:ph type="title"/>
          </p:nvPr>
        </p:nvSpPr>
        <p:spPr/>
        <p:txBody>
          <a:bodyPr/>
          <a:lstStyle/>
          <a:p>
            <a:r>
              <a:rPr lang="en-US" altLang="ar-SA" smtClean="0">
                <a:solidFill>
                  <a:srgbClr val="C00000"/>
                </a:solidFill>
              </a:rPr>
              <a:t>Definition of schizophrenia</a:t>
            </a:r>
            <a:endParaRPr lang="ar-SA" altLang="ar-SA" smtClean="0">
              <a:solidFill>
                <a:srgbClr val="C00000"/>
              </a:solidFill>
            </a:endParaRPr>
          </a:p>
        </p:txBody>
      </p:sp>
      <p:sp>
        <p:nvSpPr>
          <p:cNvPr id="16387" name="عنصر نائب للمحتوى 6"/>
          <p:cNvSpPr>
            <a:spLocks noGrp="1"/>
          </p:cNvSpPr>
          <p:nvPr>
            <p:ph idx="1"/>
          </p:nvPr>
        </p:nvSpPr>
        <p:spPr>
          <a:xfrm>
            <a:off x="304800" y="1295400"/>
            <a:ext cx="8229600" cy="4525963"/>
          </a:xfrm>
        </p:spPr>
        <p:txBody>
          <a:bodyPr/>
          <a:lstStyle/>
          <a:p>
            <a:r>
              <a:rPr lang="en-US" altLang="ar-SA" sz="2800" smtClean="0"/>
              <a:t>.</a:t>
            </a:r>
            <a:r>
              <a:rPr lang="en-US" altLang="ar-SA" sz="2400" smtClean="0"/>
              <a:t> Schizophrenia is a disorder characterized by disturbances in </a:t>
            </a:r>
            <a:r>
              <a:rPr lang="en-US" altLang="ar-SA" sz="2400" u="sng" smtClean="0"/>
              <a:t>thought ,emotion and behavior,</a:t>
            </a:r>
            <a:r>
              <a:rPr lang="en-US" altLang="ar-SA" sz="2400" smtClean="0"/>
              <a:t> disordered thinking in which ideas are not logically related;  lack of emotional expressiveness or,  inappropriate expression, disturbances in movement and behavior, such as a disheveled appearance , withdraw from other people and from everyday reality, often into beliefs (delusions) and hallucination</a:t>
            </a:r>
            <a:r>
              <a:rPr lang="en-US" altLang="ar-SA" sz="2800" smtClean="0"/>
              <a:t>s.</a:t>
            </a:r>
          </a:p>
          <a:p>
            <a:pPr>
              <a:buFontTx/>
              <a:buNone/>
            </a:pPr>
            <a:r>
              <a:rPr lang="en-US" altLang="ar-SA" sz="2800" smtClean="0"/>
              <a:t>***(</a:t>
            </a:r>
            <a:r>
              <a:rPr lang="en-US" altLang="ar-SA" sz="2800" smtClean="0">
                <a:solidFill>
                  <a:srgbClr val="C00000"/>
                </a:solidFill>
              </a:rPr>
              <a:t>it is not split personality</a:t>
            </a:r>
            <a:r>
              <a:rPr lang="en-US" altLang="ar-SA" sz="2800" smtClean="0"/>
              <a:t>)</a:t>
            </a:r>
            <a:endParaRPr lang="ar-SA" altLang="ar-SA" sz="2800" smtClean="0"/>
          </a:p>
        </p:txBody>
      </p:sp>
      <p:pic>
        <p:nvPicPr>
          <p:cNvPr id="16388" name="Picture 9" descr="schizophrenia"/>
          <p:cNvPicPr>
            <a:picLocks noChangeAspect="1" noChangeArrowheads="1"/>
          </p:cNvPicPr>
          <p:nvPr/>
        </p:nvPicPr>
        <p:blipFill>
          <a:blip r:embed="rId3">
            <a:extLst>
              <a:ext uri="{28A0092B-C50C-407E-A947-70E740481C1C}">
                <a14:useLocalDpi xmlns:a14="http://schemas.microsoft.com/office/drawing/2010/main" val="0"/>
              </a:ext>
            </a:extLst>
          </a:blip>
          <a:srcRect b="13385"/>
          <a:stretch>
            <a:fillRect/>
          </a:stretch>
        </p:blipFill>
        <p:spPr bwMode="auto">
          <a:xfrm>
            <a:off x="5257800" y="4419600"/>
            <a:ext cx="34290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22000"/>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عنوان 1"/>
          <p:cNvSpPr>
            <a:spLocks noGrp="1"/>
          </p:cNvSpPr>
          <p:nvPr>
            <p:ph type="title"/>
          </p:nvPr>
        </p:nvSpPr>
        <p:spPr/>
        <p:txBody>
          <a:bodyPr/>
          <a:lstStyle/>
          <a:p>
            <a:endParaRPr lang="ar-SA" altLang="ar-SA" smtClean="0"/>
          </a:p>
        </p:txBody>
      </p:sp>
      <p:sp>
        <p:nvSpPr>
          <p:cNvPr id="53251" name="عنصر نائب للمحتوى 2"/>
          <p:cNvSpPr>
            <a:spLocks noGrp="1"/>
          </p:cNvSpPr>
          <p:nvPr>
            <p:ph idx="1"/>
          </p:nvPr>
        </p:nvSpPr>
        <p:spPr/>
        <p:txBody>
          <a:bodyPr/>
          <a:lstStyle/>
          <a:p>
            <a:r>
              <a:rPr lang="en-US" altLang="ar-SA" sz="2000" u="sng" smtClean="0"/>
              <a:t>Second-Generation Antipsychotic Drugs and Their Side Effects </a:t>
            </a:r>
          </a:p>
          <a:p>
            <a:r>
              <a:rPr lang="en-US" altLang="ar-SA" sz="2000" smtClean="0"/>
              <a:t>It has less side effect than first generation, it use with patient who doesn't improved with the first generation drugs.</a:t>
            </a:r>
          </a:p>
          <a:p>
            <a:r>
              <a:rPr lang="en-US" altLang="ar-SA" sz="2000" i="1" smtClean="0"/>
              <a:t>Clozapinec</a:t>
            </a:r>
            <a:r>
              <a:rPr lang="en-US" altLang="ar-SA" sz="2000" smtClean="0"/>
              <a:t> has its own set of serious side effects. It can impair the functioning of the immune system in a small percentage of people (about 1 percent) by lowering the number of white blood cells, a condition called agranulocytosis, makes people vulnerable to infection,and may lead to death. people taking clozapine have to be carefully monitored with routine blood tests It also can produce </a:t>
            </a:r>
            <a:r>
              <a:rPr lang="en-US" altLang="ar-SA" sz="2000" smtClean="0">
                <a:solidFill>
                  <a:srgbClr val="C00000"/>
                </a:solidFill>
              </a:rPr>
              <a:t>seizures and other side effects, such as dizziness, fatigue, drooling, and weight gain.</a:t>
            </a:r>
          </a:p>
          <a:p>
            <a:r>
              <a:rPr lang="en-US" altLang="ar-SA" sz="2000" smtClean="0">
                <a:solidFill>
                  <a:srgbClr val="C00000"/>
                </a:solidFill>
              </a:rPr>
              <a:t> </a:t>
            </a:r>
            <a:endParaRPr lang="ar-SA" altLang="ar-SA" sz="2000" smtClean="0">
              <a:solidFill>
                <a:srgbClr val="C00000"/>
              </a:solidFill>
            </a:endParaRPr>
          </a:p>
        </p:txBody>
      </p:sp>
    </p:spTree>
  </p:cSld>
  <p:clrMapOvr>
    <a:masterClrMapping/>
  </p:clrMapOvr>
  <p:transition spd="slow" advTm="22000"/>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عنوان 1"/>
          <p:cNvSpPr>
            <a:spLocks noGrp="1"/>
          </p:cNvSpPr>
          <p:nvPr>
            <p:ph type="title"/>
          </p:nvPr>
        </p:nvSpPr>
        <p:spPr/>
        <p:txBody>
          <a:bodyPr/>
          <a:lstStyle/>
          <a:p>
            <a:endParaRPr lang="ar-SA" altLang="ar-SA" smtClean="0"/>
          </a:p>
        </p:txBody>
      </p:sp>
      <p:sp>
        <p:nvSpPr>
          <p:cNvPr id="54275" name="عنصر نائب للمحتوى 2"/>
          <p:cNvSpPr>
            <a:spLocks noGrp="1"/>
          </p:cNvSpPr>
          <p:nvPr>
            <p:ph idx="1"/>
          </p:nvPr>
        </p:nvSpPr>
        <p:spPr/>
        <p:txBody>
          <a:bodyPr/>
          <a:lstStyle/>
          <a:p>
            <a:r>
              <a:rPr lang="en-US" altLang="ar-SA" sz="2000" smtClean="0"/>
              <a:t>four second-generation drugs (olanzapine, risperidone, ziprasidane, and quetiapine) </a:t>
            </a:r>
          </a:p>
          <a:p>
            <a:r>
              <a:rPr lang="en-US" altLang="ar-SA" sz="2000" smtClean="0"/>
              <a:t>clozapine and olanzapine increase the risk of type 2 diabetes and panceraticitis.</a:t>
            </a:r>
          </a:p>
          <a:p>
            <a:endParaRPr lang="ar-SA" altLang="ar-SA" smtClean="0"/>
          </a:p>
        </p:txBody>
      </p:sp>
      <p:pic>
        <p:nvPicPr>
          <p:cNvPr id="5427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4250" y="3352800"/>
            <a:ext cx="356235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22000"/>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عنوان 1"/>
          <p:cNvSpPr>
            <a:spLocks noGrp="1"/>
          </p:cNvSpPr>
          <p:nvPr>
            <p:ph type="title"/>
          </p:nvPr>
        </p:nvSpPr>
        <p:spPr/>
        <p:txBody>
          <a:bodyPr/>
          <a:lstStyle/>
          <a:p>
            <a:r>
              <a:rPr lang="en-US" altLang="ar-SA" sz="3600" smtClean="0"/>
              <a:t>Psychological Treatments</a:t>
            </a:r>
            <a:endParaRPr lang="ar-SA" altLang="ar-SA" sz="3600" smtClean="0"/>
          </a:p>
        </p:txBody>
      </p:sp>
      <p:sp>
        <p:nvSpPr>
          <p:cNvPr id="55299" name="عنصر نائب للمحتوى 2"/>
          <p:cNvSpPr>
            <a:spLocks noGrp="1"/>
          </p:cNvSpPr>
          <p:nvPr>
            <p:ph idx="1"/>
          </p:nvPr>
        </p:nvSpPr>
        <p:spPr>
          <a:xfrm>
            <a:off x="457200" y="1371600"/>
            <a:ext cx="8229600" cy="4754563"/>
          </a:xfrm>
        </p:spPr>
        <p:txBody>
          <a:bodyPr/>
          <a:lstStyle/>
          <a:p>
            <a:pPr>
              <a:buFontTx/>
              <a:buNone/>
            </a:pPr>
            <a:endParaRPr lang="en-US" altLang="ar-SA" sz="2000" smtClean="0"/>
          </a:p>
          <a:p>
            <a:r>
              <a:rPr lang="en-US" altLang="ar-SA" sz="2000" smtClean="0"/>
              <a:t>combination of medication and psychosocial treatment predicted the best outcome (Menezes Arenovich, &amp; Zipursky, 2006).</a:t>
            </a:r>
          </a:p>
          <a:p>
            <a:r>
              <a:rPr lang="en-US" altLang="ar-SA" sz="2000" smtClean="0"/>
              <a:t>For example, a promising procedure for reducing rehospitalization rates involves both medication and psychosocial treatment. </a:t>
            </a:r>
          </a:p>
          <a:p>
            <a:pPr>
              <a:buFontTx/>
              <a:buNone/>
            </a:pPr>
            <a:r>
              <a:rPr lang="en-US" altLang="ar-SA" sz="2000" smtClean="0"/>
              <a:t>, or a new treatment involving the following components:</a:t>
            </a:r>
          </a:p>
          <a:p>
            <a:r>
              <a:rPr lang="en-US" altLang="ar-SA" sz="2000" smtClean="0"/>
              <a:t>1. Educating people with schizophrenia about relapse and recognizing early signs of relapse</a:t>
            </a:r>
          </a:p>
          <a:p>
            <a:r>
              <a:rPr lang="en-US" altLang="ar-SA" sz="2000" smtClean="0"/>
              <a:t>2. Monitoring early signs Or relapse by staff</a:t>
            </a:r>
          </a:p>
          <a:p>
            <a:pPr>
              <a:buFontTx/>
              <a:buNone/>
            </a:pPr>
            <a:endParaRPr lang="ar-SA" altLang="ar-SA" sz="2000" smtClean="0"/>
          </a:p>
        </p:txBody>
      </p:sp>
    </p:spTree>
  </p:cSld>
  <p:clrMapOvr>
    <a:masterClrMapping/>
  </p:clrMapOvr>
  <p:transition spd="slow" advTm="22000"/>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عنوان 1"/>
          <p:cNvSpPr>
            <a:spLocks noGrp="1"/>
          </p:cNvSpPr>
          <p:nvPr>
            <p:ph type="title"/>
          </p:nvPr>
        </p:nvSpPr>
        <p:spPr/>
        <p:txBody>
          <a:bodyPr/>
          <a:lstStyle/>
          <a:p>
            <a:endParaRPr lang="ar-SA" altLang="ar-SA" smtClean="0"/>
          </a:p>
        </p:txBody>
      </p:sp>
      <p:sp>
        <p:nvSpPr>
          <p:cNvPr id="56323" name="عنصر نائب للمحتوى 2"/>
          <p:cNvSpPr>
            <a:spLocks noGrp="1"/>
          </p:cNvSpPr>
          <p:nvPr>
            <p:ph idx="1"/>
          </p:nvPr>
        </p:nvSpPr>
        <p:spPr/>
        <p:txBody>
          <a:bodyPr/>
          <a:lstStyle/>
          <a:p>
            <a:r>
              <a:rPr lang="en-US" altLang="ar-SA" sz="2000" smtClean="0"/>
              <a:t>3. Weekly supportive group or individual therapy</a:t>
            </a:r>
          </a:p>
          <a:p>
            <a:r>
              <a:rPr lang="en-US" altLang="ar-SA" sz="2000" smtClean="0"/>
              <a:t>4. Family educational sessions</a:t>
            </a:r>
          </a:p>
          <a:p>
            <a:r>
              <a:rPr lang="en-US" altLang="ar-SA" sz="2000" smtClean="0"/>
              <a:t>5. Quick intervention, involving both increased doses of medication and crisis-oriented, problem-solving therapy, when early signs of relapse were detected.</a:t>
            </a:r>
          </a:p>
          <a:p>
            <a:pPr>
              <a:buFontTx/>
              <a:buNone/>
            </a:pPr>
            <a:r>
              <a:rPr lang="en-US" altLang="ar-SA" sz="2000" smtClean="0"/>
              <a:t>**new treatment cut relapse rates in half and reduced rehospitalization rates by about 44 percent.</a:t>
            </a:r>
            <a:endParaRPr lang="ar-SA" altLang="ar-SA" sz="2000" smtClean="0"/>
          </a:p>
        </p:txBody>
      </p:sp>
    </p:spTree>
  </p:cSld>
  <p:clrMapOvr>
    <a:masterClrMapping/>
  </p:clrMapOvr>
  <p:transition spd="slow" advTm="22000"/>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عنوان 1"/>
          <p:cNvSpPr>
            <a:spLocks noGrp="1"/>
          </p:cNvSpPr>
          <p:nvPr>
            <p:ph type="title"/>
          </p:nvPr>
        </p:nvSpPr>
        <p:spPr/>
        <p:txBody>
          <a:bodyPr/>
          <a:lstStyle/>
          <a:p>
            <a:endParaRPr lang="ar-SA" altLang="ar-SA" smtClean="0"/>
          </a:p>
        </p:txBody>
      </p:sp>
      <p:sp>
        <p:nvSpPr>
          <p:cNvPr id="57347" name="عنصر نائب للمحتوى 2"/>
          <p:cNvSpPr>
            <a:spLocks noGrp="1"/>
          </p:cNvSpPr>
          <p:nvPr>
            <p:ph idx="1"/>
          </p:nvPr>
        </p:nvSpPr>
        <p:spPr/>
        <p:txBody>
          <a:bodyPr/>
          <a:lstStyle/>
          <a:p>
            <a:r>
              <a:rPr lang="en-US" altLang="ar-SA" sz="2000" smtClean="0">
                <a:solidFill>
                  <a:srgbClr val="C00000"/>
                </a:solidFill>
              </a:rPr>
              <a:t>Psychoanalytic Therapy </a:t>
            </a:r>
            <a:r>
              <a:rPr lang="en-US" altLang="ar-SA" sz="2000" smtClean="0"/>
              <a:t>Freud did little, either in his clinical practice or through his writings, to adapt psychoanalysis to the treatment of people with schizophrenia. He believed that they were incapable of establishing the close interpersonal relationship essential for analysis.</a:t>
            </a:r>
          </a:p>
          <a:p>
            <a:r>
              <a:rPr lang="en-US" altLang="ar-SA" sz="2000" smtClean="0"/>
              <a:t> therapists try to help patients and their families deal more directly with the everyday problems they face in coping with this disruptive  illness. Inherent to this work is the assumption that a good deal of the stress experienced  by people with schizophrenia is due to their difficulties in negotiating everyday social challenges, including the pressures that arise in their families when they return home after hospitalization.</a:t>
            </a:r>
            <a:endParaRPr lang="ar-SA" altLang="ar-SA" sz="2000" smtClean="0"/>
          </a:p>
        </p:txBody>
      </p:sp>
    </p:spTree>
  </p:cSld>
  <p:clrMapOvr>
    <a:masterClrMapping/>
  </p:clrMapOvr>
  <p:transition spd="slow" advTm="22000"/>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عنوان 1"/>
          <p:cNvSpPr>
            <a:spLocks noGrp="1"/>
          </p:cNvSpPr>
          <p:nvPr>
            <p:ph type="title"/>
          </p:nvPr>
        </p:nvSpPr>
        <p:spPr/>
        <p:txBody>
          <a:bodyPr/>
          <a:lstStyle/>
          <a:p>
            <a:endParaRPr lang="ar-SA" altLang="ar-SA" smtClean="0"/>
          </a:p>
        </p:txBody>
      </p:sp>
      <p:sp>
        <p:nvSpPr>
          <p:cNvPr id="58371" name="عنصر نائب للمحتوى 2"/>
          <p:cNvSpPr>
            <a:spLocks noGrp="1"/>
          </p:cNvSpPr>
          <p:nvPr>
            <p:ph idx="1"/>
          </p:nvPr>
        </p:nvSpPr>
        <p:spPr/>
        <p:txBody>
          <a:bodyPr/>
          <a:lstStyle/>
          <a:p>
            <a:r>
              <a:rPr lang="en-US" altLang="ar-SA" sz="2000" smtClean="0">
                <a:solidFill>
                  <a:srgbClr val="C00000"/>
                </a:solidFill>
              </a:rPr>
              <a:t>Social skills training </a:t>
            </a:r>
            <a:r>
              <a:rPr lang="en-US" altLang="ar-SA" sz="2000" smtClean="0"/>
              <a:t>is designed to teach people with schizophrenia how to successfully manage a wide variety of interpersonal situation discussing their medications with their psychiatrist, ordering meals in a restaurants filling out job applications, interviewing for jobs, saying no to drug dealers on the street, and reading bus schedules.  Social skills training typically involves role-playing and other group exercises to practice skills, both in a therapy group and in actual social situations.</a:t>
            </a:r>
          </a:p>
          <a:p>
            <a:endParaRPr lang="ar-SA" altLang="ar-SA" smtClean="0"/>
          </a:p>
        </p:txBody>
      </p:sp>
    </p:spTree>
  </p:cSld>
  <p:clrMapOvr>
    <a:masterClrMapping/>
  </p:clrMapOvr>
  <p:transition spd="slow" advTm="22000"/>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عنوان 1"/>
          <p:cNvSpPr>
            <a:spLocks noGrp="1"/>
          </p:cNvSpPr>
          <p:nvPr>
            <p:ph type="title"/>
          </p:nvPr>
        </p:nvSpPr>
        <p:spPr/>
        <p:txBody>
          <a:bodyPr/>
          <a:lstStyle/>
          <a:p>
            <a:endParaRPr lang="ar-SA" altLang="ar-SA" smtClean="0"/>
          </a:p>
        </p:txBody>
      </p:sp>
      <p:sp>
        <p:nvSpPr>
          <p:cNvPr id="59395" name="عنصر نائب للمحتوى 2"/>
          <p:cNvSpPr>
            <a:spLocks noGrp="1"/>
          </p:cNvSpPr>
          <p:nvPr>
            <p:ph idx="1"/>
          </p:nvPr>
        </p:nvSpPr>
        <p:spPr/>
        <p:txBody>
          <a:bodyPr/>
          <a:lstStyle/>
          <a:p>
            <a:r>
              <a:rPr lang="en-US" altLang="ar-SA" sz="2000" smtClean="0">
                <a:solidFill>
                  <a:srgbClr val="C00000"/>
                </a:solidFill>
              </a:rPr>
              <a:t>Family Therapies </a:t>
            </a:r>
            <a:r>
              <a:rPr lang="en-US" altLang="ar-SA" sz="2000" smtClean="0"/>
              <a:t>Many research showing that high levels of expressed emotion (EE) within the family, including being hostile, hypercritical, and overprotective, have been linked to relapse and rehospitalization. Based on this finding, a number of family therapies hand been developed. These therapies may differ in length, setting and specific techniques but the have several features in common:                                                           </a:t>
            </a:r>
          </a:p>
          <a:p>
            <a:r>
              <a:rPr lang="en-US" altLang="ar-SA" sz="2000" u="sng" smtClean="0"/>
              <a:t>Education about schizophrenia— </a:t>
            </a:r>
            <a:r>
              <a:rPr lang="en-US" altLang="ar-SA" sz="2000" smtClean="0"/>
              <a:t>specifically</a:t>
            </a:r>
            <a:r>
              <a:rPr lang="en-US" altLang="ar-SA" sz="2000" u="sng" smtClean="0"/>
              <a:t> </a:t>
            </a:r>
            <a:r>
              <a:rPr lang="en-US" altLang="ar-SA" sz="2000" smtClean="0"/>
              <a:t>about the genetic or- neurobiological factors ,the cognitive problems associated with schizophrenia, the symptoms of schizophrenia, and the signs of relapse.  </a:t>
            </a:r>
          </a:p>
          <a:p>
            <a:pPr>
              <a:buFontTx/>
              <a:buNone/>
            </a:pPr>
            <a:r>
              <a:rPr lang="en-US" altLang="ar-SA" smtClean="0"/>
              <a:t> </a:t>
            </a:r>
          </a:p>
          <a:p>
            <a:endParaRPr lang="ar-SA" altLang="ar-SA" smtClean="0"/>
          </a:p>
        </p:txBody>
      </p:sp>
    </p:spTree>
  </p:cSld>
  <p:clrMapOvr>
    <a:masterClrMapping/>
  </p:clrMapOvr>
  <p:transition spd="slow" advTm="22000"/>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عنوان 1"/>
          <p:cNvSpPr>
            <a:spLocks noGrp="1"/>
          </p:cNvSpPr>
          <p:nvPr>
            <p:ph type="title"/>
          </p:nvPr>
        </p:nvSpPr>
        <p:spPr/>
        <p:txBody>
          <a:bodyPr/>
          <a:lstStyle/>
          <a:p>
            <a:endParaRPr lang="ar-SA" altLang="ar-SA" smtClean="0"/>
          </a:p>
        </p:txBody>
      </p:sp>
      <p:sp>
        <p:nvSpPr>
          <p:cNvPr id="60419" name="عنصر نائب للمحتوى 2"/>
          <p:cNvSpPr>
            <a:spLocks noGrp="1"/>
          </p:cNvSpPr>
          <p:nvPr>
            <p:ph idx="1"/>
          </p:nvPr>
        </p:nvSpPr>
        <p:spPr/>
        <p:txBody>
          <a:bodyPr/>
          <a:lstStyle/>
          <a:p>
            <a:r>
              <a:rPr lang="en-US" altLang="ar-SA" sz="2000" u="sng" smtClean="0"/>
              <a:t>information about antipsychotic medication</a:t>
            </a:r>
            <a:r>
              <a:rPr lang="en-US" altLang="ar-SA" sz="2000" smtClean="0"/>
              <a:t>. Therapists impress on both the family intended effects and the side effects of the medication, taking responsibility for monitoring response to medication, and seeking medical consultation rather than just discontinue  the medication if adverse side effects occur.                                          |</a:t>
            </a:r>
          </a:p>
          <a:p>
            <a:r>
              <a:rPr lang="en-US" altLang="ar-SA" sz="2000" u="sng" smtClean="0"/>
              <a:t>Blame avoidance and reduction</a:t>
            </a:r>
            <a:r>
              <a:rPr lang="en-US" altLang="ar-SA" sz="2000" smtClean="0"/>
              <a:t>. Therapists encourage family members to blame neither themselves nor their relative for the illness and for the difficulties all are having in coping with it.</a:t>
            </a:r>
          </a:p>
          <a:p>
            <a:endParaRPr lang="en-US" altLang="ar-SA" sz="2000" smtClean="0"/>
          </a:p>
          <a:p>
            <a:r>
              <a:rPr lang="en-US" altLang="ar-SA" sz="2000" u="sng" smtClean="0"/>
              <a:t>Communication and problem-solving skills within the family</a:t>
            </a:r>
            <a:r>
              <a:rPr lang="en-US" altLang="ar-SA" sz="2000" smtClean="0"/>
              <a:t>. Therapists focus on teaching  the family ways to express both positive and negative feelings teaching family members ways to work together to solve every day problems.</a:t>
            </a:r>
          </a:p>
          <a:p>
            <a:endParaRPr lang="en-US" altLang="ar-SA" sz="2000" smtClean="0"/>
          </a:p>
          <a:p>
            <a:endParaRPr lang="ar-SA" altLang="ar-SA" smtClean="0"/>
          </a:p>
        </p:txBody>
      </p:sp>
    </p:spTree>
  </p:cSld>
  <p:clrMapOvr>
    <a:masterClrMapping/>
  </p:clrMapOvr>
  <p:transition spd="slow" advTm="22000"/>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عنوان 1"/>
          <p:cNvSpPr>
            <a:spLocks noGrp="1"/>
          </p:cNvSpPr>
          <p:nvPr>
            <p:ph type="title"/>
          </p:nvPr>
        </p:nvSpPr>
        <p:spPr/>
        <p:txBody>
          <a:bodyPr/>
          <a:lstStyle/>
          <a:p>
            <a:endParaRPr lang="ar-SA" altLang="ar-SA" smtClean="0"/>
          </a:p>
        </p:txBody>
      </p:sp>
      <p:sp>
        <p:nvSpPr>
          <p:cNvPr id="61443" name="عنصر نائب للمحتوى 2"/>
          <p:cNvSpPr>
            <a:spLocks noGrp="1"/>
          </p:cNvSpPr>
          <p:nvPr>
            <p:ph idx="1"/>
          </p:nvPr>
        </p:nvSpPr>
        <p:spPr/>
        <p:txBody>
          <a:bodyPr/>
          <a:lstStyle/>
          <a:p>
            <a:r>
              <a:rPr lang="en-US" altLang="ar-SA" sz="2000" u="sng" smtClean="0"/>
              <a:t>Social network expansion </a:t>
            </a:r>
            <a:r>
              <a:rPr lang="en-US" altLang="ar-SA" sz="2000" smtClean="0"/>
              <a:t>Therapists encourage people with schizophrenia and their families to expand their social contacts, especially their support networks.</a:t>
            </a:r>
          </a:p>
          <a:p>
            <a:endParaRPr lang="en-US" altLang="ar-SA" sz="2000" smtClean="0"/>
          </a:p>
          <a:p>
            <a:r>
              <a:rPr lang="en-US" altLang="ar-SA" sz="2000" u="sng" smtClean="0"/>
              <a:t>Hope</a:t>
            </a:r>
            <a:r>
              <a:rPr lang="en-US" altLang="ar-SA" sz="2000" smtClean="0"/>
              <a:t>. Therapists instill hope that things can improve, including the hope that the person with schizophrenia may not have to return to the hospital.</a:t>
            </a:r>
          </a:p>
          <a:p>
            <a:endParaRPr lang="ar-SA" altLang="ar-SA" smtClean="0"/>
          </a:p>
        </p:txBody>
      </p:sp>
    </p:spTree>
  </p:cSld>
  <p:clrMapOvr>
    <a:masterClrMapping/>
  </p:clrMapOvr>
  <p:transition spd="slow" advTm="22000"/>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عنوان 1"/>
          <p:cNvSpPr>
            <a:spLocks noGrp="1"/>
          </p:cNvSpPr>
          <p:nvPr>
            <p:ph type="title"/>
          </p:nvPr>
        </p:nvSpPr>
        <p:spPr/>
        <p:txBody>
          <a:bodyPr/>
          <a:lstStyle/>
          <a:p>
            <a:endParaRPr lang="ar-SA" altLang="ar-SA" smtClean="0"/>
          </a:p>
        </p:txBody>
      </p:sp>
      <p:sp>
        <p:nvSpPr>
          <p:cNvPr id="62467" name="عنصر نائب للمحتوى 2"/>
          <p:cNvSpPr>
            <a:spLocks noGrp="1"/>
          </p:cNvSpPr>
          <p:nvPr>
            <p:ph idx="1"/>
          </p:nvPr>
        </p:nvSpPr>
        <p:spPr/>
        <p:txBody>
          <a:bodyPr/>
          <a:lstStyle/>
          <a:p>
            <a:r>
              <a:rPr lang="en-US" altLang="ar-SA" sz="2000" smtClean="0">
                <a:solidFill>
                  <a:srgbClr val="C00000"/>
                </a:solidFill>
              </a:rPr>
              <a:t>Cognitive Behavior Therapy </a:t>
            </a:r>
            <a:r>
              <a:rPr lang="en-US" altLang="ar-SA" sz="2000" smtClean="0"/>
              <a:t>, researchers try to alter the cognitive distortions, including delusions, of people with schizophrenia. Now, however, a growing body of evidence demonstrates that the maladaptive beliefs of some people with schizophrenia can in fact benefit from cognitive behavior therapy(Wykes .2008)</a:t>
            </a:r>
          </a:p>
          <a:p>
            <a:endParaRPr lang="en-US" altLang="ar-SA" sz="2000" smtClean="0"/>
          </a:p>
          <a:p>
            <a:r>
              <a:rPr lang="en-US" altLang="ar-SA" sz="2000" smtClean="0"/>
              <a:t>Researchers have found that CBT can also reduce negative symptoms, for example, by challenging belief Structure tied to low expectations for success (a volition) and low expectations for pleasure (anticipatory pleasure deficit in anhedonia) Beck,Rector 2005).</a:t>
            </a:r>
          </a:p>
          <a:p>
            <a:endParaRPr lang="ar-SA" altLang="ar-SA" sz="2400" smtClean="0"/>
          </a:p>
        </p:txBody>
      </p:sp>
    </p:spTree>
  </p:cSld>
  <p:clrMapOvr>
    <a:masterClrMapping/>
  </p:clrMapOvr>
  <p:transition spd="slow" advTm="2200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عنوان 1"/>
          <p:cNvSpPr>
            <a:spLocks noGrp="1"/>
          </p:cNvSpPr>
          <p:nvPr>
            <p:ph type="title"/>
          </p:nvPr>
        </p:nvSpPr>
        <p:spPr/>
        <p:txBody>
          <a:bodyPr/>
          <a:lstStyle/>
          <a:p>
            <a:endParaRPr lang="ar-SA" altLang="ar-SA" smtClean="0"/>
          </a:p>
        </p:txBody>
      </p:sp>
      <p:pic>
        <p:nvPicPr>
          <p:cNvPr id="17411"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1143000"/>
            <a:ext cx="49149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2" name="مستطيل 5"/>
          <p:cNvSpPr>
            <a:spLocks noChangeArrowheads="1"/>
          </p:cNvSpPr>
          <p:nvPr/>
        </p:nvSpPr>
        <p:spPr bwMode="auto">
          <a:xfrm>
            <a:off x="914400" y="5486400"/>
            <a:ext cx="7467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defRPr>
            </a:lvl9pPr>
          </a:lstStyle>
          <a:p>
            <a:pPr eaLnBrk="1" hangingPunct="1"/>
            <a:r>
              <a:rPr lang="en-US" altLang="ar-SA"/>
              <a:t>                         </a:t>
            </a:r>
            <a:r>
              <a:rPr lang="en-US" altLang="ar-SA" sz="2000"/>
              <a:t>Term Schizophrenia was coined by </a:t>
            </a:r>
            <a:r>
              <a:rPr lang="en-US" altLang="ar-SA" sz="2000">
                <a:hlinkClick r:id="rId3" tooltip="Eugen Bleuler"/>
              </a:rPr>
              <a:t>Eugen Bleuler</a:t>
            </a:r>
            <a:endParaRPr lang="ar-SA" altLang="ar-SA" sz="2000"/>
          </a:p>
        </p:txBody>
      </p:sp>
    </p:spTree>
  </p:cSld>
  <p:clrMapOvr>
    <a:masterClrMapping/>
  </p:clrMapOvr>
  <p:transition spd="slow" advTm="22000"/>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عنوان 1"/>
          <p:cNvSpPr>
            <a:spLocks noGrp="1"/>
          </p:cNvSpPr>
          <p:nvPr>
            <p:ph type="title"/>
          </p:nvPr>
        </p:nvSpPr>
        <p:spPr/>
        <p:txBody>
          <a:bodyPr/>
          <a:lstStyle/>
          <a:p>
            <a:endParaRPr lang="ar-SA" altLang="ar-SA" smtClean="0"/>
          </a:p>
        </p:txBody>
      </p:sp>
      <p:sp>
        <p:nvSpPr>
          <p:cNvPr id="63491" name="عنصر نائب للمحتوى 2"/>
          <p:cNvSpPr>
            <a:spLocks noGrp="1"/>
          </p:cNvSpPr>
          <p:nvPr>
            <p:ph idx="1"/>
          </p:nvPr>
        </p:nvSpPr>
        <p:spPr/>
        <p:txBody>
          <a:bodyPr/>
          <a:lstStyle/>
          <a:p>
            <a:endParaRPr lang="en-US" altLang="ar-SA" sz="2000" smtClean="0"/>
          </a:p>
          <a:p>
            <a:pPr>
              <a:buFontTx/>
              <a:buNone/>
            </a:pPr>
            <a:r>
              <a:rPr lang="en-US" altLang="ar-SA" sz="2000" smtClean="0"/>
              <a:t>One study has found that stress management training  was effective in reducing stress among people  with schizophrenia.</a:t>
            </a:r>
          </a:p>
          <a:p>
            <a:pPr>
              <a:buFontTx/>
              <a:buNone/>
            </a:pPr>
            <a:r>
              <a:rPr lang="en-US" altLang="ar-SA" sz="2400" smtClean="0">
                <a:solidFill>
                  <a:srgbClr val="C00000"/>
                </a:solidFill>
              </a:rPr>
              <a:t>Therapies That Focus on Basic Cognitive Functions</a:t>
            </a:r>
            <a:r>
              <a:rPr lang="en-US" altLang="ar-SA" sz="2400" smtClean="0"/>
              <a:t>:</a:t>
            </a:r>
          </a:p>
          <a:p>
            <a:r>
              <a:rPr lang="en-US" altLang="ar-SA" sz="2000" smtClean="0"/>
              <a:t>That focus in , improve cognitive abilities, whether the treatment focus on specific tasks (e.g., a memory test) or on broader strategies (e.g., problem solving) whether done via computer-based training (Twaddler, Jesse, &amp; Bellaclc, 2003)</a:t>
            </a:r>
            <a:r>
              <a:rPr lang="en-US" altLang="ar-SA" sz="2400" smtClean="0"/>
              <a:t> </a:t>
            </a:r>
            <a:endParaRPr lang="ar-SA" altLang="ar-SA" sz="2400" smtClean="0"/>
          </a:p>
        </p:txBody>
      </p:sp>
    </p:spTree>
  </p:cSld>
  <p:clrMapOvr>
    <a:masterClrMapping/>
  </p:clrMapOvr>
  <p:transition spd="slow" advTm="22000"/>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عنوان 1"/>
          <p:cNvSpPr>
            <a:spLocks noGrp="1"/>
          </p:cNvSpPr>
          <p:nvPr>
            <p:ph type="title"/>
          </p:nvPr>
        </p:nvSpPr>
        <p:spPr/>
        <p:txBody>
          <a:bodyPr/>
          <a:lstStyle/>
          <a:p>
            <a:endParaRPr lang="ar-SA" altLang="ar-SA" smtClean="0"/>
          </a:p>
        </p:txBody>
      </p:sp>
      <p:sp>
        <p:nvSpPr>
          <p:cNvPr id="64515" name="عنصر نائب للمحتوى 2"/>
          <p:cNvSpPr>
            <a:spLocks noGrp="1"/>
          </p:cNvSpPr>
          <p:nvPr>
            <p:ph idx="1"/>
          </p:nvPr>
        </p:nvSpPr>
        <p:spPr/>
        <p:txBody>
          <a:bodyPr/>
          <a:lstStyle/>
          <a:p>
            <a:r>
              <a:rPr lang="en-US" altLang="ar-SA" sz="2400" smtClean="0">
                <a:solidFill>
                  <a:srgbClr val="C00000"/>
                </a:solidFill>
              </a:rPr>
              <a:t>Case </a:t>
            </a:r>
            <a:r>
              <a:rPr lang="en-US" altLang="ar-SA" sz="2000" smtClean="0">
                <a:solidFill>
                  <a:srgbClr val="C00000"/>
                </a:solidFill>
              </a:rPr>
              <a:t>management:</a:t>
            </a:r>
          </a:p>
          <a:p>
            <a:r>
              <a:rPr lang="en-US" altLang="ar-SA" sz="2000" smtClean="0"/>
              <a:t> the National Institute of Mental Health established a program   to help people with schizophrenia cope with the mental health system. Out of this program, a new mental health specialty, the case manager, was created.</a:t>
            </a:r>
          </a:p>
          <a:p>
            <a:endParaRPr lang="en-US" altLang="ar-SA" sz="2000" smtClean="0"/>
          </a:p>
          <a:p>
            <a:r>
              <a:rPr lang="en-US" altLang="ar-SA" sz="2000" smtClean="0"/>
              <a:t> Case Management team provides services in the community, such as medication treatment for substance abuse, help in dealing with stressors that people with schizophrenia face regularly (such as manage money), and assistance in obtaining housing and employment. </a:t>
            </a:r>
          </a:p>
          <a:p>
            <a:endParaRPr lang="en-US" altLang="ar-SA" smtClean="0"/>
          </a:p>
          <a:p>
            <a:endParaRPr lang="ar-SA" altLang="ar-SA" smtClean="0"/>
          </a:p>
        </p:txBody>
      </p:sp>
    </p:spTree>
  </p:cSld>
  <p:clrMapOvr>
    <a:masterClrMapping/>
  </p:clrMapOvr>
  <p:transition spd="slow" advTm="22000"/>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عنوان 1"/>
          <p:cNvSpPr>
            <a:spLocks noGrp="1"/>
          </p:cNvSpPr>
          <p:nvPr>
            <p:ph type="title"/>
          </p:nvPr>
        </p:nvSpPr>
        <p:spPr/>
        <p:txBody>
          <a:bodyPr/>
          <a:lstStyle/>
          <a:p>
            <a:endParaRPr lang="ar-SA" altLang="ar-SA" smtClean="0"/>
          </a:p>
        </p:txBody>
      </p:sp>
      <p:sp>
        <p:nvSpPr>
          <p:cNvPr id="65539" name="عنصر نائب للمحتوى 2"/>
          <p:cNvSpPr>
            <a:spLocks noGrp="1"/>
          </p:cNvSpPr>
          <p:nvPr>
            <p:ph idx="1"/>
          </p:nvPr>
        </p:nvSpPr>
        <p:spPr/>
        <p:txBody>
          <a:bodyPr/>
          <a:lstStyle/>
          <a:p>
            <a:r>
              <a:rPr lang="en-US" altLang="ar-SA" sz="2000" smtClean="0">
                <a:solidFill>
                  <a:srgbClr val="C00000"/>
                </a:solidFill>
              </a:rPr>
              <a:t>Residential Treatment</a:t>
            </a:r>
            <a:r>
              <a:rPr lang="en-US" altLang="ar-SA" sz="2000" smtClean="0"/>
              <a:t>:</a:t>
            </a:r>
          </a:p>
          <a:p>
            <a:r>
              <a:rPr lang="en-US" altLang="ar-SA" sz="2000" smtClean="0"/>
              <a:t> Residential treatment homes, or “halfway houses," are sometimes good alternatives for people who do not need to be in the hospital but are not quite will enough to live on their own or even with </a:t>
            </a:r>
          </a:p>
          <a:p>
            <a:pPr>
              <a:buFontTx/>
              <a:buNone/>
            </a:pPr>
            <a:r>
              <a:rPr lang="en-US" altLang="ar-SA" sz="2000" smtClean="0"/>
              <a:t>their family. these are protected living units,. Here people discharged from the hospital live, take their meals and gradually return to ordinary community life by holding a parts job or going to school. As part of what is called vocational rehabilitation, residents learn marketable skills that can help them secure employment and therapy increase their chances to remaining in the community. </a:t>
            </a:r>
            <a:endParaRPr lang="ar-SA" altLang="ar-SA" sz="2000" smtClean="0"/>
          </a:p>
        </p:txBody>
      </p:sp>
    </p:spTree>
  </p:cSld>
  <p:clrMapOvr>
    <a:masterClrMapping/>
  </p:clrMapOvr>
  <p:transition spd="slow" advTm="22000"/>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عنوان 1"/>
          <p:cNvSpPr>
            <a:spLocks noGrp="1"/>
          </p:cNvSpPr>
          <p:nvPr>
            <p:ph type="title"/>
          </p:nvPr>
        </p:nvSpPr>
        <p:spPr/>
        <p:txBody>
          <a:bodyPr/>
          <a:lstStyle/>
          <a:p>
            <a:r>
              <a:rPr lang="en-US" altLang="ar-SA" smtClean="0"/>
              <a:t>summary</a:t>
            </a:r>
            <a:endParaRPr lang="ar-SA" altLang="ar-SA" smtClean="0"/>
          </a:p>
        </p:txBody>
      </p:sp>
      <p:sp>
        <p:nvSpPr>
          <p:cNvPr id="66563" name="عنصر نائب للمحتوى 2"/>
          <p:cNvSpPr>
            <a:spLocks noGrp="1"/>
          </p:cNvSpPr>
          <p:nvPr>
            <p:ph idx="1"/>
          </p:nvPr>
        </p:nvSpPr>
        <p:spPr/>
        <p:txBody>
          <a:bodyPr/>
          <a:lstStyle/>
          <a:p>
            <a:r>
              <a:rPr lang="en-US" altLang="ar-SA" sz="2000" smtClean="0"/>
              <a:t>Schizophrenia is mental disease that characterized by disorder in thought and behavior. </a:t>
            </a:r>
          </a:p>
          <a:p>
            <a:r>
              <a:rPr lang="en-US" altLang="ar-SA" sz="2000" smtClean="0"/>
              <a:t>treatment today of schizophrenia emphasize the importance of integration of both pharmacological and psychosocial interventions.</a:t>
            </a:r>
            <a:endParaRPr lang="ar-SA" altLang="ar-SA" sz="2000" smtClean="0"/>
          </a:p>
        </p:txBody>
      </p:sp>
    </p:spTree>
  </p:cSld>
  <p:clrMapOvr>
    <a:masterClrMapping/>
  </p:clrMapOvr>
  <p:transition spd="slow" advTm="22000"/>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عنوان 1"/>
          <p:cNvSpPr>
            <a:spLocks noGrp="1"/>
          </p:cNvSpPr>
          <p:nvPr>
            <p:ph type="title"/>
          </p:nvPr>
        </p:nvSpPr>
        <p:spPr/>
        <p:txBody>
          <a:bodyPr/>
          <a:lstStyle/>
          <a:p>
            <a:r>
              <a:rPr lang="en-US" altLang="ar-SA" smtClean="0"/>
              <a:t>Thank you </a:t>
            </a:r>
            <a:endParaRPr lang="ar-SA" altLang="ar-SA" smtClean="0"/>
          </a:p>
        </p:txBody>
      </p:sp>
      <p:pic>
        <p:nvPicPr>
          <p:cNvPr id="67587" name="Picture 2" descr="C:\WINDOWS\DESKTOP\My Stuff\Slide Photos\06.TIF"/>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163638" y="1600200"/>
            <a:ext cx="6816725" cy="4525963"/>
          </a:xfrm>
          <a:noFill/>
        </p:spPr>
      </p:pic>
    </p:spTree>
  </p:cSld>
  <p:clrMapOvr>
    <a:masterClrMapping/>
  </p:clrMapOvr>
  <p:transition spd="slow" advTm="22000"/>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عنوان 1"/>
          <p:cNvSpPr>
            <a:spLocks noGrp="1"/>
          </p:cNvSpPr>
          <p:nvPr>
            <p:ph type="title"/>
          </p:nvPr>
        </p:nvSpPr>
        <p:spPr/>
        <p:txBody>
          <a:bodyPr/>
          <a:lstStyle/>
          <a:p>
            <a:endParaRPr lang="ar-SA" altLang="ar-SA" smtClean="0"/>
          </a:p>
        </p:txBody>
      </p:sp>
      <p:pic>
        <p:nvPicPr>
          <p:cNvPr id="68611"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0" y="0"/>
            <a:ext cx="9144000" cy="6858000"/>
          </a:xfrm>
          <a:noFill/>
        </p:spPr>
      </p:pic>
    </p:spTree>
  </p:cSld>
  <p:clrMapOvr>
    <a:masterClrMapping/>
  </p:clrMapOvr>
  <p:transition spd="slow" advTm="2200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عنوان 1"/>
          <p:cNvSpPr>
            <a:spLocks noGrp="1"/>
          </p:cNvSpPr>
          <p:nvPr>
            <p:ph type="title"/>
          </p:nvPr>
        </p:nvSpPr>
        <p:spPr/>
        <p:txBody>
          <a:bodyPr/>
          <a:lstStyle/>
          <a:p>
            <a:endParaRPr lang="ar-SA" altLang="ar-SA" smtClean="0"/>
          </a:p>
        </p:txBody>
      </p:sp>
      <p:sp>
        <p:nvSpPr>
          <p:cNvPr id="18435" name="عنصر نائب للمحتوى 2"/>
          <p:cNvSpPr>
            <a:spLocks noGrp="1"/>
          </p:cNvSpPr>
          <p:nvPr>
            <p:ph idx="1"/>
          </p:nvPr>
        </p:nvSpPr>
        <p:spPr/>
        <p:txBody>
          <a:bodyPr/>
          <a:lstStyle/>
          <a:p>
            <a:r>
              <a:rPr lang="en-US" altLang="ar-SA" sz="2400" smtClean="0"/>
              <a:t>The prevalence is slightly less than 1 percent.</a:t>
            </a:r>
          </a:p>
          <a:p>
            <a:r>
              <a:rPr lang="en-US" altLang="ar-SA" sz="2400" smtClean="0"/>
              <a:t>It affects men slightly more than women.</a:t>
            </a:r>
          </a:p>
          <a:p>
            <a:r>
              <a:rPr lang="en-US" altLang="ar-SA" sz="2400" smtClean="0"/>
              <a:t>Schizophrenia sometimes begin in childhood but it usually appears in late adolescence or early adulthood,</a:t>
            </a:r>
          </a:p>
          <a:p>
            <a:r>
              <a:rPr lang="en-US" altLang="ar-SA" sz="2400" smtClean="0"/>
              <a:t> substance abuse occurs in about 50 percent of people with schizophrenia, </a:t>
            </a:r>
          </a:p>
          <a:p>
            <a:r>
              <a:rPr lang="en-US" altLang="ar-SA" sz="2400" smtClean="0"/>
              <a:t>Not only are  people with schizophrenia more likely to die from suicide than people in the general population.</a:t>
            </a:r>
          </a:p>
          <a:p>
            <a:endParaRPr lang="ar-SA" altLang="ar-SA" smtClean="0"/>
          </a:p>
        </p:txBody>
      </p:sp>
    </p:spTree>
  </p:cSld>
  <p:clrMapOvr>
    <a:masterClrMapping/>
  </p:clrMapOvr>
  <p:transition spd="slow" advTm="2200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عنوان 1"/>
          <p:cNvSpPr>
            <a:spLocks noGrp="1"/>
          </p:cNvSpPr>
          <p:nvPr>
            <p:ph type="title"/>
          </p:nvPr>
        </p:nvSpPr>
        <p:spPr/>
        <p:txBody>
          <a:bodyPr/>
          <a:lstStyle/>
          <a:p>
            <a:endParaRPr lang="ar-SA" altLang="ar-SA" smtClean="0"/>
          </a:p>
        </p:txBody>
      </p:sp>
      <p:sp>
        <p:nvSpPr>
          <p:cNvPr id="19459" name="عنصر نائب للمحتوى 2"/>
          <p:cNvSpPr>
            <a:spLocks noGrp="1"/>
          </p:cNvSpPr>
          <p:nvPr>
            <p:ph idx="1"/>
          </p:nvPr>
        </p:nvSpPr>
        <p:spPr/>
        <p:txBody>
          <a:bodyPr/>
          <a:lstStyle/>
          <a:p>
            <a:r>
              <a:rPr lang="en-US" altLang="ar-SA" sz="2400" smtClean="0"/>
              <a:t>About 30 years ago symptoms  divided into two categories called</a:t>
            </a:r>
          </a:p>
          <a:p>
            <a:pPr>
              <a:buFontTx/>
              <a:buNone/>
            </a:pPr>
            <a:r>
              <a:rPr lang="en-US" altLang="ar-SA" sz="2400" smtClean="0">
                <a:solidFill>
                  <a:srgbClr val="C00000"/>
                </a:solidFill>
              </a:rPr>
              <a:t> positive </a:t>
            </a:r>
            <a:r>
              <a:rPr lang="en-US" altLang="ar-SA" sz="2400" smtClean="0"/>
              <a:t>and </a:t>
            </a:r>
            <a:r>
              <a:rPr lang="en-US" altLang="ar-SA" sz="2400" smtClean="0">
                <a:solidFill>
                  <a:srgbClr val="C00000"/>
                </a:solidFill>
              </a:rPr>
              <a:t>negative</a:t>
            </a:r>
            <a:r>
              <a:rPr lang="en-US" altLang="ar-SA" sz="2400" smtClean="0"/>
              <a:t>). Subsequently, the original category of positive  symptoms was divided into two categories—positive and </a:t>
            </a:r>
            <a:r>
              <a:rPr lang="en-US" altLang="ar-SA" sz="2400" smtClean="0">
                <a:solidFill>
                  <a:srgbClr val="C00000"/>
                </a:solidFill>
              </a:rPr>
              <a:t>disorganized</a:t>
            </a:r>
            <a:r>
              <a:rPr lang="en-US" altLang="ar-SA" smtClean="0">
                <a:solidFill>
                  <a:srgbClr val="C00000"/>
                </a:solidFill>
              </a:rPr>
              <a:t>.</a:t>
            </a:r>
            <a:endParaRPr lang="ar-SA" altLang="ar-SA" smtClean="0">
              <a:solidFill>
                <a:srgbClr val="C00000"/>
              </a:solidFill>
            </a:endParaRPr>
          </a:p>
        </p:txBody>
      </p:sp>
    </p:spTree>
  </p:cSld>
  <p:clrMapOvr>
    <a:masterClrMapping/>
  </p:clrMapOvr>
  <p:transition spd="slow" advTm="2200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عنوان 1"/>
          <p:cNvSpPr>
            <a:spLocks noGrp="1"/>
          </p:cNvSpPr>
          <p:nvPr>
            <p:ph type="title"/>
          </p:nvPr>
        </p:nvSpPr>
        <p:spPr>
          <a:xfrm>
            <a:off x="457200" y="152400"/>
            <a:ext cx="8229600" cy="1143000"/>
          </a:xfrm>
        </p:spPr>
        <p:txBody>
          <a:bodyPr/>
          <a:lstStyle/>
          <a:p>
            <a:r>
              <a:rPr lang="it-IT" altLang="ar-SA" sz="4000" smtClean="0">
                <a:solidFill>
                  <a:srgbClr val="C00000"/>
                </a:solidFill>
              </a:rPr>
              <a:t>DSM-IV-TR Criteria for Schizophrenia</a:t>
            </a:r>
            <a:endParaRPr lang="ar-SA" altLang="ar-SA" sz="4000" smtClean="0">
              <a:solidFill>
                <a:srgbClr val="C00000"/>
              </a:solidFill>
            </a:endParaRPr>
          </a:p>
        </p:txBody>
      </p:sp>
      <p:sp>
        <p:nvSpPr>
          <p:cNvPr id="20483" name="عنصر نائب للمحتوى 2"/>
          <p:cNvSpPr>
            <a:spLocks noGrp="1"/>
          </p:cNvSpPr>
          <p:nvPr>
            <p:ph idx="1"/>
          </p:nvPr>
        </p:nvSpPr>
        <p:spPr/>
        <p:txBody>
          <a:bodyPr/>
          <a:lstStyle/>
          <a:p>
            <a:r>
              <a:rPr lang="en-US" altLang="ar-SA" sz="2000" smtClean="0"/>
              <a:t>Two or more of the following symptoms for a significant portion of time for at least 1 month: delusions, hallucinations, disorganized speech, disorganized or catatonic behavior, negative symptoms.</a:t>
            </a:r>
          </a:p>
          <a:p>
            <a:endParaRPr lang="en-US" altLang="ar-SA" sz="2000" smtClean="0"/>
          </a:p>
          <a:p>
            <a:r>
              <a:rPr lang="en-US" altLang="ar-SA" sz="2000" smtClean="0"/>
              <a:t> Social and occupational functioning have declined since onset</a:t>
            </a:r>
          </a:p>
          <a:p>
            <a:endParaRPr lang="en-US" altLang="ar-SA" sz="2000" smtClean="0"/>
          </a:p>
          <a:p>
            <a:r>
              <a:rPr lang="en-US" altLang="ar-SA" sz="2000" smtClean="0"/>
              <a:t> Signs of disturbance for at least 6 months; at least 1 month duration for delusions, hallucinations, disorganized speech, disorganized or catatonic behavior; during the remaining time either negative symptoms or other symptoms in attenuated form.</a:t>
            </a:r>
            <a:endParaRPr lang="ar-SA" altLang="ar-SA" sz="2000" smtClean="0"/>
          </a:p>
        </p:txBody>
      </p:sp>
    </p:spTree>
  </p:cSld>
  <p:clrMapOvr>
    <a:masterClrMapping/>
  </p:clrMapOvr>
  <p:transition spd="slow" advTm="2200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عنوان 1"/>
          <p:cNvSpPr>
            <a:spLocks noGrp="1"/>
          </p:cNvSpPr>
          <p:nvPr>
            <p:ph type="title"/>
          </p:nvPr>
        </p:nvSpPr>
        <p:spPr/>
        <p:txBody>
          <a:bodyPr/>
          <a:lstStyle/>
          <a:p>
            <a:r>
              <a:rPr lang="en-US" altLang="ar-SA" sz="3200" smtClean="0"/>
              <a:t>Major symptoms in schizophrenia</a:t>
            </a:r>
            <a:r>
              <a:rPr lang="en-US" altLang="ar-SA" smtClean="0"/>
              <a:t>: </a:t>
            </a:r>
            <a:endParaRPr lang="ar-SA" altLang="ar-SA" smtClean="0"/>
          </a:p>
        </p:txBody>
      </p:sp>
      <p:sp>
        <p:nvSpPr>
          <p:cNvPr id="21507" name="عنصر نائب للمحتوى 2"/>
          <p:cNvSpPr>
            <a:spLocks noGrp="1"/>
          </p:cNvSpPr>
          <p:nvPr>
            <p:ph idx="1"/>
          </p:nvPr>
        </p:nvSpPr>
        <p:spPr/>
        <p:txBody>
          <a:bodyPr/>
          <a:lstStyle/>
          <a:p>
            <a:r>
              <a:rPr lang="en-US" altLang="ar-SA" sz="2800" u="sng" smtClean="0">
                <a:solidFill>
                  <a:srgbClr val="C00000"/>
                </a:solidFill>
              </a:rPr>
              <a:t>1-positive symptoms </a:t>
            </a:r>
            <a:r>
              <a:rPr lang="en-US" altLang="ar-SA" sz="2400" smtClean="0"/>
              <a:t>Hallucinations</a:t>
            </a:r>
          </a:p>
          <a:p>
            <a:r>
              <a:rPr lang="en-US" altLang="ar-SA" sz="2400" smtClean="0"/>
              <a:t>                                         Delusions.</a:t>
            </a:r>
          </a:p>
          <a:p>
            <a:r>
              <a:rPr lang="en-US" altLang="ar-SA" sz="2400" u="sng" smtClean="0">
                <a:solidFill>
                  <a:srgbClr val="C00000"/>
                </a:solidFill>
              </a:rPr>
              <a:t>2-negative symptoms </a:t>
            </a:r>
            <a:r>
              <a:rPr lang="en-US" altLang="ar-SA" sz="2400" smtClean="0">
                <a:solidFill>
                  <a:srgbClr val="FF0000"/>
                </a:solidFill>
              </a:rPr>
              <a:t>A</a:t>
            </a:r>
            <a:r>
              <a:rPr lang="en-US" altLang="ar-SA" sz="2400" smtClean="0"/>
              <a:t>volition</a:t>
            </a:r>
          </a:p>
          <a:p>
            <a:pPr>
              <a:buFontTx/>
              <a:buNone/>
            </a:pPr>
            <a:r>
              <a:rPr lang="en-US" altLang="ar-SA" sz="2400" smtClean="0"/>
              <a:t>                                       </a:t>
            </a:r>
            <a:r>
              <a:rPr lang="en-US" altLang="ar-SA" sz="2400" smtClean="0">
                <a:solidFill>
                  <a:srgbClr val="FF0000"/>
                </a:solidFill>
              </a:rPr>
              <a:t>A</a:t>
            </a:r>
            <a:r>
              <a:rPr lang="en-US" altLang="ar-SA" sz="2400" smtClean="0"/>
              <a:t>logia, </a:t>
            </a:r>
          </a:p>
          <a:p>
            <a:pPr>
              <a:buFontTx/>
              <a:buNone/>
            </a:pPr>
            <a:r>
              <a:rPr lang="en-US" altLang="ar-SA" sz="2400" smtClean="0"/>
              <a:t>                                       </a:t>
            </a:r>
            <a:r>
              <a:rPr lang="en-US" altLang="ar-SA" sz="2400" smtClean="0">
                <a:solidFill>
                  <a:srgbClr val="FF0000"/>
                </a:solidFill>
              </a:rPr>
              <a:t>A</a:t>
            </a:r>
            <a:r>
              <a:rPr lang="en-US" altLang="ar-SA" sz="2400" smtClean="0"/>
              <a:t>nhedonia,</a:t>
            </a:r>
          </a:p>
          <a:p>
            <a:pPr>
              <a:buFontTx/>
              <a:buNone/>
            </a:pPr>
            <a:r>
              <a:rPr lang="en-US" altLang="ar-SA" sz="2400" smtClean="0"/>
              <a:t>                                       </a:t>
            </a:r>
            <a:r>
              <a:rPr lang="en-US" altLang="ar-SA" sz="2400" smtClean="0">
                <a:solidFill>
                  <a:srgbClr val="FF0000"/>
                </a:solidFill>
              </a:rPr>
              <a:t>A</a:t>
            </a:r>
            <a:r>
              <a:rPr lang="en-US" altLang="ar-SA" sz="2400" smtClean="0"/>
              <a:t>sociality </a:t>
            </a:r>
          </a:p>
          <a:p>
            <a:pPr>
              <a:buFontTx/>
              <a:buNone/>
            </a:pPr>
            <a:r>
              <a:rPr lang="en-US" altLang="ar-SA" sz="2400" smtClean="0"/>
              <a:t>                                      </a:t>
            </a:r>
            <a:r>
              <a:rPr lang="en-US" altLang="ar-SA" sz="2400" smtClean="0">
                <a:solidFill>
                  <a:srgbClr val="FF0000"/>
                </a:solidFill>
              </a:rPr>
              <a:t>F</a:t>
            </a:r>
            <a:r>
              <a:rPr lang="en-US" altLang="ar-SA" sz="2400" smtClean="0"/>
              <a:t>lat affect.</a:t>
            </a:r>
          </a:p>
          <a:p>
            <a:r>
              <a:rPr lang="en-US" altLang="ar-SA" sz="2400" smtClean="0"/>
              <a:t>3- </a:t>
            </a:r>
            <a:r>
              <a:rPr lang="en-US" altLang="ar-SA" sz="2400" u="sng" smtClean="0">
                <a:solidFill>
                  <a:srgbClr val="C00000"/>
                </a:solidFill>
              </a:rPr>
              <a:t>disorganized symptoms </a:t>
            </a:r>
            <a:r>
              <a:rPr lang="en-US" altLang="ar-SA" sz="2400" smtClean="0"/>
              <a:t>(disorganized </a:t>
            </a:r>
          </a:p>
          <a:p>
            <a:pPr>
              <a:buFontTx/>
              <a:buNone/>
            </a:pPr>
            <a:r>
              <a:rPr lang="en-US" altLang="ar-SA" sz="2400" smtClean="0"/>
              <a:t>speech and behavior) </a:t>
            </a:r>
            <a:endParaRPr lang="ar-SA" altLang="ar-SA" sz="2400" smtClean="0"/>
          </a:p>
          <a:p>
            <a:endParaRPr lang="ar-SA" altLang="ar-SA" smtClean="0"/>
          </a:p>
        </p:txBody>
      </p:sp>
      <p:pic>
        <p:nvPicPr>
          <p:cNvPr id="21508" name="Picture 5" descr="man_worried"/>
          <p:cNvPicPr>
            <a:picLocks noChangeAspect="1" noChangeArrowheads="1"/>
          </p:cNvPicPr>
          <p:nvPr/>
        </p:nvPicPr>
        <p:blipFill>
          <a:blip r:embed="rId2">
            <a:lum bright="-18000" contrast="-18000"/>
            <a:extLst>
              <a:ext uri="{28A0092B-C50C-407E-A947-70E740481C1C}">
                <a14:useLocalDpi xmlns:a14="http://schemas.microsoft.com/office/drawing/2010/main" val="0"/>
              </a:ext>
            </a:extLst>
          </a:blip>
          <a:srcRect/>
          <a:stretch>
            <a:fillRect/>
          </a:stretch>
        </p:blipFill>
        <p:spPr bwMode="auto">
          <a:xfrm>
            <a:off x="6400800" y="1219200"/>
            <a:ext cx="27432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22000"/>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سمة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2883</TotalTime>
  <Words>3911</Words>
  <Application>Microsoft Office PowerPoint</Application>
  <PresentationFormat>عرض على الشاشة (3:4)‏</PresentationFormat>
  <Paragraphs>225</Paragraphs>
  <Slides>55</Slides>
  <Notes>3</Notes>
  <HiddenSlides>0</HiddenSlides>
  <MMClips>0</MMClips>
  <ScaleCrop>false</ScaleCrop>
  <HeadingPairs>
    <vt:vector size="6" baseType="variant">
      <vt:variant>
        <vt:lpstr>الخطوط المستخدمة</vt:lpstr>
      </vt:variant>
      <vt:variant>
        <vt:i4>2</vt:i4>
      </vt:variant>
      <vt:variant>
        <vt:lpstr>نسق</vt:lpstr>
      </vt:variant>
      <vt:variant>
        <vt:i4>1</vt:i4>
      </vt:variant>
      <vt:variant>
        <vt:lpstr>عناوين الشرائح</vt:lpstr>
      </vt:variant>
      <vt:variant>
        <vt:i4>55</vt:i4>
      </vt:variant>
    </vt:vector>
  </HeadingPairs>
  <TitlesOfParts>
    <vt:vector size="58" baseType="lpstr">
      <vt:lpstr>Arial</vt:lpstr>
      <vt:lpstr>Segoe Script</vt:lpstr>
      <vt:lpstr>Default Design</vt:lpstr>
      <vt:lpstr>SCHIZOPHRENIA</vt:lpstr>
      <vt:lpstr>Objectives:</vt:lpstr>
      <vt:lpstr>Out lines</vt:lpstr>
      <vt:lpstr>Definition of schizophrenia</vt:lpstr>
      <vt:lpstr>عرض تقديمي في PowerPoint</vt:lpstr>
      <vt:lpstr>عرض تقديمي في PowerPoint</vt:lpstr>
      <vt:lpstr>عرض تقديمي في PowerPoint</vt:lpstr>
      <vt:lpstr>DSM-IV-TR Criteria for Schizophrenia</vt:lpstr>
      <vt:lpstr>Major symptoms in schizophrenia: </vt:lpstr>
      <vt:lpstr>Positive symptoms </vt:lpstr>
      <vt:lpstr>عرض تقديمي في PowerPoint</vt:lpstr>
      <vt:lpstr>عرض تقديمي في PowerPoint</vt:lpstr>
      <vt:lpstr>عرض تقديمي في PowerPoint</vt:lpstr>
      <vt:lpstr>عرض تقديمي في PowerPoint</vt:lpstr>
      <vt:lpstr>Negative Symptoms</vt:lpstr>
      <vt:lpstr>عرض تقديمي في PowerPoint</vt:lpstr>
      <vt:lpstr>عرض تقديمي في PowerPoint</vt:lpstr>
      <vt:lpstr>Disorganized Symptoms</vt:lpstr>
      <vt:lpstr>Other symptoms</vt:lpstr>
      <vt:lpstr>عرض تقديمي في PowerPoint</vt:lpstr>
      <vt:lpstr>Schizophrenia in DSM-IV-TR</vt:lpstr>
      <vt:lpstr> DSM-IV-TR Subtypes of Schizophrenia </vt:lpstr>
      <vt:lpstr>عرض تقديمي في PowerPoint</vt:lpstr>
      <vt:lpstr>Other Psychotic Disorders in the DSNI-IV-TR</vt:lpstr>
      <vt:lpstr>Etiology of Schizophrenia</vt:lpstr>
      <vt:lpstr>Genetic Factors</vt:lpstr>
      <vt:lpstr>عرض تقديمي في PowerPoint</vt:lpstr>
      <vt:lpstr>Neurotransmitters</vt:lpstr>
      <vt:lpstr>عرض تقديمي في PowerPoint</vt:lpstr>
      <vt:lpstr>Brain Structure and Function</vt:lpstr>
      <vt:lpstr>عرض تقديمي في PowerPoint</vt:lpstr>
      <vt:lpstr>عرض تقديمي في PowerPoint</vt:lpstr>
      <vt:lpstr>Psychological Stress</vt:lpstr>
      <vt:lpstr>عرض تقديمي في PowerPoint</vt:lpstr>
      <vt:lpstr>عرض تقديمي في PowerPoint</vt:lpstr>
      <vt:lpstr>Treatment of schizophrenia </vt:lpstr>
      <vt:lpstr>Medication: antipsychotic drug  </vt:lpstr>
      <vt:lpstr>عرض تقديمي في PowerPoint</vt:lpstr>
      <vt:lpstr>عرض تقديمي في PowerPoint</vt:lpstr>
      <vt:lpstr>عرض تقديمي في PowerPoint</vt:lpstr>
      <vt:lpstr>عرض تقديمي في PowerPoint</vt:lpstr>
      <vt:lpstr>Psychological Treatments</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summary</vt:lpstr>
      <vt:lpstr>Thank you </vt:lpstr>
      <vt:lpstr>عرض تقديمي في PowerPoint</vt:lpstr>
    </vt:vector>
  </TitlesOfParts>
  <Company>JUH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SCHIZOPHRENIA</dc:title>
  <dc:creator>ajjohnson</dc:creator>
  <cp:lastModifiedBy>MzaGi</cp:lastModifiedBy>
  <cp:revision>288</cp:revision>
  <dcterms:created xsi:type="dcterms:W3CDTF">2008-10-29T13:46:06Z</dcterms:created>
  <dcterms:modified xsi:type="dcterms:W3CDTF">2015-05-12T09:48:06Z</dcterms:modified>
</cp:coreProperties>
</file>