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18"/>
  </p:notesMasterIdLst>
  <p:sldIdLst>
    <p:sldId id="256" r:id="rId2"/>
    <p:sldId id="284" r:id="rId3"/>
    <p:sldId id="297" r:id="rId4"/>
    <p:sldId id="285" r:id="rId5"/>
    <p:sldId id="295" r:id="rId6"/>
    <p:sldId id="299" r:id="rId7"/>
    <p:sldId id="281" r:id="rId8"/>
    <p:sldId id="288" r:id="rId9"/>
    <p:sldId id="296" r:id="rId10"/>
    <p:sldId id="289" r:id="rId11"/>
    <p:sldId id="291" r:id="rId12"/>
    <p:sldId id="292" r:id="rId13"/>
    <p:sldId id="293" r:id="rId14"/>
    <p:sldId id="294" r:id="rId15"/>
    <p:sldId id="300" r:id="rId16"/>
    <p:sldId id="283" r:id="rId17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84" d="100"/>
          <a:sy n="84" d="100"/>
        </p:scale>
        <p:origin x="-34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E697E2-D50D-4674-9748-79FFD5CD963C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ECCCD58-7AFC-4766-AF9B-E4F01A11336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29358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https://www.rose-hulman.edu/~brandt/Chem433/433_Lab_Manual_2013.pdf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CCD58-7AFC-4766-AF9B-E4F01A11336C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24955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F407F00-327C-47EA-A4BB-557229F5D80C}" type="slidenum">
              <a:rPr lang="sv-SE" altLang="ar-SA"/>
              <a:pPr eaLnBrk="1" hangingPunct="1"/>
              <a:t>3</a:t>
            </a:fld>
            <a:endParaRPr lang="sv-SE" altLang="ar-SA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2188374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FA22814-5175-43AF-9AF0-2E911F48DC61}" type="slidenum">
              <a:rPr lang="sv-SE" altLang="ar-SA"/>
              <a:pPr eaLnBrk="1" hangingPunct="1"/>
              <a:t>5</a:t>
            </a:fld>
            <a:endParaRPr lang="sv-SE" altLang="ar-SA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2041555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0CE4817-FD8D-486D-9580-5284C9DBF033}" type="slidenum">
              <a:rPr lang="sv-SE" altLang="ar-SA"/>
              <a:pPr eaLnBrk="1" hangingPunct="1"/>
              <a:t>6</a:t>
            </a:fld>
            <a:endParaRPr lang="sv-SE" altLang="ar-SA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1588552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5456A01-4F94-41F5-A829-9E35177C3575}" type="slidenum">
              <a:rPr lang="sv-SE" altLang="ar-SA"/>
              <a:pPr eaLnBrk="1" hangingPunct="1"/>
              <a:t>15</a:t>
            </a:fld>
            <a:endParaRPr lang="sv-SE" altLang="ar-SA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3087855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9542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2580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31850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96861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10614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29889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08672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933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0818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8632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8306767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6744133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155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1672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0890187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3633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B56C2-7685-4D87-ADA2-542ECAFEFCE4}" type="datetimeFigureOut">
              <a:rPr lang="ar-SA" smtClean="0"/>
              <a:pPr/>
              <a:t>04/03/1439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F87DA4E-5498-4563-AED4-0E5C1F5B0D8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3293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530 BCH </a:t>
            </a:r>
          </a:p>
          <a:p>
            <a:r>
              <a:rPr lang="en-US" dirty="0" smtClean="0"/>
              <a:t>Iman </a:t>
            </a:r>
            <a:r>
              <a:rPr lang="en-US" dirty="0" err="1" smtClean="0"/>
              <a:t>Alshehri</a:t>
            </a:r>
            <a:endParaRPr lang="ar-S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89212" y="29273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ar-SA" alt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ar-SA" alt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86602" y="2388693"/>
            <a:ext cx="122966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b="1" smtClean="0"/>
              <a:t>Experiment</a:t>
            </a: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Separation of </a:t>
            </a:r>
            <a:r>
              <a:rPr lang="en-US" sz="3200" b="1" smtClean="0"/>
              <a:t>proteins by </a:t>
            </a:r>
            <a:r>
              <a:rPr lang="en-US" sz="3200" b="1"/>
              <a:t>using SDS-PAGE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xmlns="" val="111998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>
                <a:solidFill>
                  <a:srgbClr val="FF0000"/>
                </a:solidFill>
              </a:rPr>
              <a:t/>
            </a:r>
            <a:br>
              <a:rPr lang="en-US" altLang="ar-SA" smtClean="0">
                <a:solidFill>
                  <a:srgbClr val="FF0000"/>
                </a:solidFill>
              </a:rPr>
            </a:br>
            <a:r>
              <a:rPr lang="en-US" altLang="ar-SA" smtClean="0">
                <a:solidFill>
                  <a:srgbClr val="FF0000"/>
                </a:solidFill>
              </a:rPr>
              <a:t>Stacking gel contents </a:t>
            </a:r>
            <a:br>
              <a:rPr lang="en-US" altLang="ar-SA" smtClean="0">
                <a:solidFill>
                  <a:srgbClr val="FF0000"/>
                </a:solidFill>
              </a:rPr>
            </a:br>
            <a:endParaRPr lang="ar-SA" altLang="ar-SA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ar-SA" altLang="ar-SA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390900" y="2570163"/>
          <a:ext cx="5448300" cy="3678234"/>
        </p:xfrm>
        <a:graphic>
          <a:graphicData uri="http://schemas.openxmlformats.org/drawingml/2006/table">
            <a:tbl>
              <a:tblPr/>
              <a:tblGrid>
                <a:gridCol w="2724150"/>
                <a:gridCol w="2724150"/>
              </a:tblGrid>
              <a:tr h="52546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latin typeface="Aparajita"/>
                          <a:ea typeface="Calibri"/>
                          <a:cs typeface="Arial"/>
                        </a:rPr>
                        <a:t>components</a:t>
                      </a: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latin typeface="Aparajita"/>
                          <a:ea typeface="Calibri"/>
                          <a:cs typeface="Arial"/>
                        </a:rPr>
                        <a:t>Amount </a:t>
                      </a: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5254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1.5 M </a:t>
                      </a:r>
                      <a:r>
                        <a:rPr lang="en-US" sz="1400" dirty="0" err="1">
                          <a:latin typeface="Aparajita"/>
                          <a:ea typeface="Calibri"/>
                          <a:cs typeface="Arial"/>
                        </a:rPr>
                        <a:t>Tris</a:t>
                      </a: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-HCL PH 6.8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1 ml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4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H2O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3 ml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4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10% SDS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80 µl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4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10% Ammonium persulphate (fresh)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100 µl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4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TEMED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20 µl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4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Acrylamide stock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1 ml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9410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0352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solidFill>
                  <a:srgbClr val="FF0000"/>
                </a:solidFill>
              </a:rPr>
              <a:t>Running buffer pH 8.4</a:t>
            </a:r>
            <a:endParaRPr lang="ar-SA" altLang="ar-SA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ar-SA" altLang="ar-SA" smtClean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390900" y="2816226"/>
          <a:ext cx="5411788" cy="2746375"/>
        </p:xfrm>
        <a:graphic>
          <a:graphicData uri="http://schemas.openxmlformats.org/drawingml/2006/table">
            <a:tbl>
              <a:tblPr/>
              <a:tblGrid>
                <a:gridCol w="2705894"/>
                <a:gridCol w="2705894"/>
              </a:tblGrid>
              <a:tr h="54927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latin typeface="Aparajita"/>
                          <a:ea typeface="Calibri"/>
                          <a:cs typeface="Arial"/>
                        </a:rPr>
                        <a:t>components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latin typeface="Aparajita"/>
                          <a:ea typeface="Calibri"/>
                          <a:cs typeface="Arial"/>
                        </a:rPr>
                        <a:t>Amount 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Aparajita"/>
                          <a:ea typeface="Calibri"/>
                          <a:cs typeface="Arial"/>
                        </a:rPr>
                        <a:t>Tris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15 g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Aparajita"/>
                          <a:ea typeface="Calibri"/>
                          <a:cs typeface="Arial"/>
                        </a:rPr>
                        <a:t>Glycine</a:t>
                      </a: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72 g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SDS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5 g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275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Made up to 1L with distilled water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3688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1126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altLang="ar-SA" smtClean="0">
                <a:solidFill>
                  <a:srgbClr val="FF0000"/>
                </a:solidFill>
              </a:rPr>
              <a:t>Disruption buffer(sample buffer)</a:t>
            </a:r>
            <a:endParaRPr lang="ar-SA" altLang="ar-SA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altLang="ar-SA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ar-SA" altLang="ar-SA" dirty="0" smtClean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390900" y="1828800"/>
          <a:ext cx="5411788" cy="2840040"/>
        </p:xfrm>
        <a:graphic>
          <a:graphicData uri="http://schemas.openxmlformats.org/drawingml/2006/table">
            <a:tbl>
              <a:tblPr/>
              <a:tblGrid>
                <a:gridCol w="2705894"/>
                <a:gridCol w="2705894"/>
              </a:tblGrid>
              <a:tr h="40572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latin typeface="Aparajita"/>
                          <a:ea typeface="Calibri"/>
                          <a:cs typeface="Arial"/>
                        </a:rPr>
                        <a:t>components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rgbClr val="FF0000"/>
                          </a:solidFill>
                          <a:latin typeface="Aparajita"/>
                          <a:ea typeface="Calibri"/>
                          <a:cs typeface="Arial"/>
                        </a:rPr>
                        <a:t>Amount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57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20% (w/v) SDS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1 ml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1M </a:t>
                      </a:r>
                      <a:r>
                        <a:rPr lang="en-US" sz="1400" dirty="0" err="1">
                          <a:latin typeface="Aparajita"/>
                          <a:ea typeface="Calibri"/>
                          <a:cs typeface="Arial"/>
                        </a:rPr>
                        <a:t>Tris</a:t>
                      </a: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 HCL pH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0.5 ml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Glycerol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1 ml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B- </a:t>
                      </a:r>
                      <a:r>
                        <a:rPr lang="en-US" sz="1400" dirty="0" err="1">
                          <a:latin typeface="Aparajita"/>
                          <a:ea typeface="Calibri"/>
                          <a:cs typeface="Arial"/>
                        </a:rPr>
                        <a:t>mercaptoethanol</a:t>
                      </a: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0.5 ml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Bromophenol blue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0.01 g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20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Made up to 10 ml with distilled water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2209800" y="5105401"/>
            <a:ext cx="71834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en-US" altLang="ar-SA" sz="1600" b="1" u="sng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Sample Preparation </a:t>
            </a:r>
            <a:endParaRPr lang="en-US" altLang="ar-SA" sz="1600" dirty="0">
              <a:ea typeface="Calibri" panose="020F0502020204030204" pitchFamily="34" charset="0"/>
              <a:cs typeface="Aparajita" panose="020B0604020202020204" pitchFamily="34" charset="0"/>
            </a:endParaRPr>
          </a:p>
          <a:p>
            <a:pPr algn="l" rtl="0"/>
            <a:r>
              <a:rPr lang="en-US" altLang="ar-SA" sz="1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For best results, all samples should be in identical, low ionic strength buffers.</a:t>
            </a:r>
            <a:endParaRPr lang="en-US" altLang="ar-SA" sz="1600" dirty="0">
              <a:ea typeface="Calibri" panose="020F0502020204030204" pitchFamily="34" charset="0"/>
              <a:cs typeface="Aparajita" panose="020B0604020202020204" pitchFamily="34" charset="0"/>
            </a:endParaRPr>
          </a:p>
          <a:p>
            <a:pPr algn="l" rtl="0">
              <a:buFontTx/>
              <a:buChar char="•"/>
            </a:pPr>
            <a:r>
              <a:rPr lang="en-US" altLang="ar-SA" sz="1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Mix 40 </a:t>
            </a:r>
            <a:r>
              <a:rPr lang="en-US" altLang="ar-SA" sz="1600" dirty="0" err="1"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altLang="ar-SA" sz="1600" dirty="0" err="1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</a:t>
            </a:r>
            <a:r>
              <a:rPr lang="en-US" altLang="ar-SA" sz="1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of each sample with 10 </a:t>
            </a:r>
            <a:r>
              <a:rPr lang="en-US" altLang="ar-SA" sz="1600" dirty="0" err="1"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altLang="ar-SA" sz="1600" dirty="0" err="1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</a:t>
            </a:r>
            <a:r>
              <a:rPr lang="en-US" altLang="ar-SA" sz="1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of disruption buffer. </a:t>
            </a:r>
            <a:endParaRPr lang="en-US" altLang="ar-SA" sz="1600" dirty="0">
              <a:ea typeface="Calibri" panose="020F0502020204030204" pitchFamily="34" charset="0"/>
              <a:cs typeface="Aparajita" panose="020B0604020202020204" pitchFamily="34" charset="0"/>
            </a:endParaRPr>
          </a:p>
          <a:p>
            <a:pPr algn="l" rtl="0">
              <a:buFontTx/>
              <a:buChar char="•"/>
            </a:pPr>
            <a:r>
              <a:rPr lang="en-US" altLang="ar-SA" sz="1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Heat in a boiling water bath in for 2 min. </a:t>
            </a:r>
          </a:p>
          <a:p>
            <a:pPr algn="l" rtl="0">
              <a:buFontTx/>
              <a:buChar char="•"/>
            </a:pPr>
            <a:r>
              <a:rPr lang="en-US" altLang="ar-SA" sz="1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in most </a:t>
            </a:r>
            <a:r>
              <a:rPr lang="en-US" altLang="ar-SA" sz="1600" dirty="0" err="1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cases,brief</a:t>
            </a:r>
            <a:r>
              <a:rPr lang="en-US" altLang="ar-SA" sz="1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boiling 3 min improves denaturation, but it may also cause the protein to precipitate.</a:t>
            </a:r>
            <a:r>
              <a:rPr lang="en-US" altLang="ar-SA" sz="14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</a:t>
            </a:r>
            <a:endParaRPr lang="en-US" altLang="ar-SA" dirty="0">
              <a:ea typeface="Calibri" panose="020F050202020403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357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2477068" y="1175666"/>
            <a:ext cx="7467600" cy="792163"/>
          </a:xfrm>
          <a:noFill/>
        </p:spPr>
        <p:txBody>
          <a:bodyPr/>
          <a:lstStyle/>
          <a:p>
            <a:pPr eaLnBrk="1" hangingPunct="1"/>
            <a:r>
              <a:rPr lang="sv-SE" altLang="ar-SA" sz="4000" b="1" dirty="0">
                <a:solidFill>
                  <a:srgbClr val="0000FF"/>
                </a:solidFill>
              </a:rPr>
              <a:t>Protein visualization on gels</a:t>
            </a:r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3010468" y="3066198"/>
            <a:ext cx="69342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/>
            <a:endParaRPr lang="en-US" altLang="ar-SA" sz="2000" dirty="0"/>
          </a:p>
          <a:p>
            <a:pPr algn="l" rtl="0" eaLnBrk="1" hangingPunct="1"/>
            <a:r>
              <a:rPr lang="en-US" altLang="ar-SA" sz="2000" dirty="0"/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ar-SA" sz="2000" dirty="0"/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9568" y="2598006"/>
            <a:ext cx="6096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l" rtl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ar-SA" dirty="0" smtClean="0"/>
              <a:t>After electrophoresis, the </a:t>
            </a:r>
            <a:r>
              <a:rPr lang="en-US" altLang="ar-SA" dirty="0"/>
              <a:t>proteins in the gels are often stained by </a:t>
            </a:r>
            <a:r>
              <a:rPr lang="en-US" altLang="ar-SA" u="sng" dirty="0" err="1">
                <a:solidFill>
                  <a:srgbClr val="0070C0"/>
                </a:solidFill>
              </a:rPr>
              <a:t>Coomassie</a:t>
            </a:r>
            <a:r>
              <a:rPr lang="en-US" altLang="ar-SA" u="sng" dirty="0">
                <a:solidFill>
                  <a:srgbClr val="0070C0"/>
                </a:solidFill>
              </a:rPr>
              <a:t> Blue dye</a:t>
            </a:r>
            <a:r>
              <a:rPr lang="en-US" altLang="ar-SA" dirty="0" smtClean="0"/>
              <a:t>.</a:t>
            </a:r>
          </a:p>
          <a:p>
            <a:pPr marL="285750" indent="-285750" algn="l" rtl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ar-SA" dirty="0" smtClean="0"/>
              <a:t>Stain </a:t>
            </a:r>
            <a:r>
              <a:rPr lang="en-US" altLang="ar-SA" dirty="0"/>
              <a:t>the gel for 1 hour, agitate it slowly on a shaker</a:t>
            </a:r>
            <a:r>
              <a:rPr lang="en-US" altLang="ar-SA" dirty="0" smtClean="0"/>
              <a:t>.</a:t>
            </a:r>
          </a:p>
          <a:p>
            <a:pPr marL="285750" indent="-285750" algn="l" rtl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ar-SA" dirty="0" smtClean="0"/>
              <a:t>De-stain </a:t>
            </a:r>
            <a:r>
              <a:rPr lang="en-US" altLang="ar-SA" dirty="0"/>
              <a:t>the gel in a </a:t>
            </a:r>
            <a:r>
              <a:rPr lang="en-US" altLang="ar-SA" dirty="0" err="1"/>
              <a:t>destaining</a:t>
            </a:r>
            <a:r>
              <a:rPr lang="en-US" altLang="ar-SA" dirty="0"/>
              <a:t> solution a few times until protein bands are </a:t>
            </a:r>
            <a:r>
              <a:rPr lang="en-US" altLang="ar-SA" dirty="0" err="1"/>
              <a:t>visualised</a:t>
            </a:r>
            <a:r>
              <a:rPr lang="en-US" altLang="ar-SA" dirty="0"/>
              <a:t>.</a:t>
            </a:r>
          </a:p>
          <a:p>
            <a:pPr marL="285750" indent="-285750" algn="l" rtl="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xmlns="" val="279866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52844" y="293297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Thank you</a:t>
            </a:r>
            <a:endParaRPr lang="ar-SA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471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29381" y="992453"/>
            <a:ext cx="187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sz="2400" b="1" u="sng">
                <a:solidFill>
                  <a:srgbClr val="0000FF"/>
                </a:solidFill>
              </a:rPr>
              <a:t>Objectives </a:t>
            </a:r>
            <a:endParaRPr lang="ar-SA" sz="2400" u="sng"/>
          </a:p>
        </p:txBody>
      </p:sp>
      <p:sp>
        <p:nvSpPr>
          <p:cNvPr id="4" name="Rectangle 3"/>
          <p:cNvSpPr/>
          <p:nvPr/>
        </p:nvSpPr>
        <p:spPr>
          <a:xfrm>
            <a:off x="3048000" y="2690336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/>
              <a:t>Separation of proteins and determine its </a:t>
            </a:r>
            <a:r>
              <a:rPr lang="en-US" altLang="ar-SA" smtClean="0"/>
              <a:t>Molecular Weight.</a:t>
            </a:r>
            <a:endParaRPr lang="en-US" altLang="ar-SA"/>
          </a:p>
          <a:p>
            <a:pPr algn="l" rtl="0"/>
            <a:r>
              <a:rPr lang="en-US" altLang="ar-SA"/>
              <a:t> 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altLang="ar-SA"/>
              <a:t> To learning some valuable skills in the field of separation of  protein by SDS-PAGE.</a:t>
            </a:r>
          </a:p>
          <a:p>
            <a:pPr algn="l" rtl="0"/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xmlns="" val="30753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4245188" y="381000"/>
            <a:ext cx="32478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v-SE" altLang="ar-SA" sz="4400" b="1" dirty="0">
                <a:solidFill>
                  <a:srgbClr val="3366FF"/>
                </a:solidFill>
              </a:rPr>
              <a:t>SDS </a:t>
            </a:r>
            <a:r>
              <a:rPr lang="sv-SE" altLang="ar-SA" sz="4400" b="1" dirty="0" smtClean="0">
                <a:solidFill>
                  <a:srgbClr val="3366FF"/>
                </a:solidFill>
              </a:rPr>
              <a:t>-PAGE</a:t>
            </a:r>
            <a:endParaRPr lang="sv-SE" altLang="ar-SA" sz="4400" b="1" dirty="0">
              <a:solidFill>
                <a:srgbClr val="3366FF"/>
              </a:solidFill>
            </a:endParaRP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6166512" y="2899013"/>
            <a:ext cx="5584209" cy="20928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</a:pPr>
            <a:r>
              <a:rPr lang="en-US" altLang="ar-SA" sz="2000" dirty="0"/>
              <a:t>Due to high density of binding of SDS {</a:t>
            </a:r>
            <a:r>
              <a:rPr lang="en-US" altLang="ar-SA" sz="2000" dirty="0" smtClean="0"/>
              <a:t>detergent} to proteins. </a:t>
            </a:r>
            <a:r>
              <a:rPr lang="en-US" altLang="ar-SA" sz="2000" dirty="0"/>
              <a:t>Hence proteins are separated only by length of their polypeptide chains (but not by differences in charge).</a:t>
            </a:r>
          </a:p>
          <a:p>
            <a:pPr algn="l" rtl="0" eaLnBrk="1" hangingPunct="1">
              <a:spcBef>
                <a:spcPct val="50000"/>
              </a:spcBef>
            </a:pPr>
            <a:r>
              <a:rPr lang="en-US" altLang="ar-SA" sz="2000" dirty="0">
                <a:solidFill>
                  <a:srgbClr val="0000CC"/>
                </a:solidFill>
              </a:rPr>
              <a:t>Great separation. Allows estimation of the size of polypeptide chains</a:t>
            </a:r>
          </a:p>
        </p:txBody>
      </p:sp>
      <p:pic>
        <p:nvPicPr>
          <p:cNvPr id="17412" name="Picture 7" descr="SDSPAG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834"/>
          <a:stretch/>
        </p:blipFill>
        <p:spPr bwMode="auto">
          <a:xfrm>
            <a:off x="2667001" y="2006220"/>
            <a:ext cx="3001963" cy="34039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5090615" y="4991894"/>
            <a:ext cx="441871" cy="41830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0928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z="4000" b="1">
                <a:solidFill>
                  <a:srgbClr val="0000FF"/>
                </a:solidFill>
              </a:rPr>
              <a:t>The Equipment</a:t>
            </a:r>
            <a:r>
              <a:rPr lang="en-US" altLang="ar-SA" sz="6000">
                <a:solidFill>
                  <a:schemeClr val="tx1"/>
                </a:solidFill>
              </a:rPr>
              <a:t/>
            </a:r>
            <a:br>
              <a:rPr lang="en-US" altLang="ar-SA" sz="6000">
                <a:solidFill>
                  <a:schemeClr val="tx1"/>
                </a:solidFill>
              </a:rPr>
            </a:br>
            <a:endParaRPr lang="ar-SA" altLang="ar-SA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981200" y="914401"/>
            <a:ext cx="8229600" cy="4525963"/>
          </a:xfrm>
        </p:spPr>
        <p:txBody>
          <a:bodyPr/>
          <a:lstStyle/>
          <a:p>
            <a:pPr algn="l" rtl="0"/>
            <a:r>
              <a:rPr lang="en-US" altLang="ar-SA" dirty="0" smtClean="0"/>
              <a:t>SDS-PAGE set </a:t>
            </a:r>
          </a:p>
          <a:p>
            <a:pPr algn="l" rtl="0"/>
            <a:r>
              <a:rPr lang="en-US" altLang="ar-SA" dirty="0" smtClean="0"/>
              <a:t>Power supply</a:t>
            </a:r>
          </a:p>
          <a:p>
            <a:pPr algn="l" rtl="0"/>
            <a:r>
              <a:rPr lang="en-US" altLang="ar-SA" dirty="0" smtClean="0"/>
              <a:t>Boiling water for preparation sample.</a:t>
            </a:r>
          </a:p>
          <a:p>
            <a:pPr algn="l" rtl="0" eaLnBrk="1" hangingPunct="1">
              <a:buFontTx/>
              <a:buNone/>
            </a:pPr>
            <a:endParaRPr lang="ar-SA" altLang="ar-SA" dirty="0" smtClean="0"/>
          </a:p>
        </p:txBody>
      </p:sp>
      <p:pic>
        <p:nvPicPr>
          <p:cNvPr id="10244" name="صورة 10" descr="http://t2.gstatic.com/images?q=tbn:ANd9GcQgKG3z6OxN7Fl1dd79XvabTsq-l6snUfpOclkUoZrjk6RxNf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743200"/>
            <a:ext cx="70866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9053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2667000" y="304801"/>
            <a:ext cx="6629400" cy="792163"/>
          </a:xfrm>
          <a:noFill/>
        </p:spPr>
        <p:txBody>
          <a:bodyPr/>
          <a:lstStyle/>
          <a:p>
            <a:pPr eaLnBrk="1" hangingPunct="1"/>
            <a:r>
              <a:rPr lang="sv-SE" altLang="ar-SA" sz="4000" b="1">
                <a:solidFill>
                  <a:srgbClr val="0000FF"/>
                </a:solidFill>
              </a:rPr>
              <a:t>Gels</a:t>
            </a:r>
          </a:p>
        </p:txBody>
      </p:sp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09" b="16216"/>
          <a:stretch>
            <a:fillRect/>
          </a:stretch>
        </p:blipFill>
        <p:spPr bwMode="auto">
          <a:xfrm>
            <a:off x="5943600" y="4267200"/>
            <a:ext cx="4191000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AutoShape 11" descr="http://www.gibthai.com/userfiles/image/technote/Gel%20electrophoresis/gel(1)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ar-SA" altLang="ar-SA"/>
          </a:p>
        </p:txBody>
      </p:sp>
      <p:sp>
        <p:nvSpPr>
          <p:cNvPr id="16389" name="AutoShape 13" descr="http://www.gibthai.com/userfiles/image/technote/Gel%20electrophoresis/gel(1)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ar-SA" altLang="ar-SA"/>
          </a:p>
        </p:txBody>
      </p:sp>
      <p:sp>
        <p:nvSpPr>
          <p:cNvPr id="16390" name="AutoShape 15" descr="http://www.gibthai.com/userfiles/image/technote/Gel%20electrophoresis/gel(1)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ar-SA" altLang="ar-SA"/>
          </a:p>
        </p:txBody>
      </p:sp>
      <p:pic>
        <p:nvPicPr>
          <p:cNvPr id="16391" name="Picture 7" descr="C:\Users\nono\Desktop\AMENA\gel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90600"/>
            <a:ext cx="381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صورة 1" descr="http://www.personal.psu.edu/jms5704/blogs/simmons/sds_page2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09600"/>
            <a:ext cx="3289300" cy="3022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551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2667000" y="304801"/>
            <a:ext cx="6629400" cy="792163"/>
          </a:xfrm>
          <a:noFill/>
        </p:spPr>
        <p:txBody>
          <a:bodyPr/>
          <a:lstStyle/>
          <a:p>
            <a:pPr eaLnBrk="1" hangingPunct="1"/>
            <a:r>
              <a:rPr lang="sv-SE" altLang="ar-SA" sz="4000" b="1">
                <a:solidFill>
                  <a:srgbClr val="3366FF"/>
                </a:solidFill>
              </a:rPr>
              <a:t>PAGE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3780430" y="1676401"/>
            <a:ext cx="64303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ar-SA" sz="2400" dirty="0"/>
              <a:t>Separate native proteins by size – </a:t>
            </a:r>
            <a:r>
              <a:rPr lang="sv-SE" altLang="ar-SA" dirty="0"/>
              <a:t>  </a:t>
            </a:r>
          </a:p>
        </p:txBody>
      </p:sp>
      <p:pic>
        <p:nvPicPr>
          <p:cNvPr id="18436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1" y="5105400"/>
            <a:ext cx="1255713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2" descr="native_gradient2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9519" y="2506664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4899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715677" y="3009378"/>
            <a:ext cx="86791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000" b="1" dirty="0" smtClean="0">
                <a:latin typeface="NewCenturySchlbk-Bold"/>
              </a:rPr>
              <a:t>Reagents </a:t>
            </a:r>
            <a:r>
              <a:rPr lang="en-US" sz="4000" b="1" dirty="0">
                <a:latin typeface="NewCenturySchlbk-Bold"/>
              </a:rPr>
              <a:t>and </a:t>
            </a:r>
            <a:r>
              <a:rPr lang="en-US" altLang="ar-SA" sz="4000" b="1" dirty="0">
                <a:latin typeface="NewCenturySchlbk-Bold"/>
              </a:rPr>
              <a:t>Gel preparation</a:t>
            </a:r>
            <a:endParaRPr lang="ar-SA" sz="4000" b="1" dirty="0">
              <a:latin typeface="NewCenturySchlbk-Bold"/>
            </a:endParaRPr>
          </a:p>
          <a:p>
            <a:pPr algn="r" rtl="0"/>
            <a:endParaRPr lang="en-US" sz="2800" b="1" dirty="0">
              <a:latin typeface="NewCenturySchlbk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858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/>
              <a:t/>
            </a:r>
            <a:br>
              <a:rPr lang="en-US" altLang="ar-SA" smtClean="0"/>
            </a:br>
            <a:r>
              <a:rPr lang="en-US" altLang="ar-SA" smtClean="0">
                <a:solidFill>
                  <a:srgbClr val="FF0000"/>
                </a:solidFill>
              </a:rPr>
              <a:t>Separation gel contents</a:t>
            </a:r>
            <a:br>
              <a:rPr lang="en-US" altLang="ar-SA" smtClean="0">
                <a:solidFill>
                  <a:srgbClr val="FF0000"/>
                </a:solidFill>
              </a:rPr>
            </a:br>
            <a:endParaRPr lang="ar-SA" altLang="ar-SA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ar-SA" altLang="ar-SA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390900" y="2570163"/>
          <a:ext cx="5411788" cy="3373440"/>
        </p:xfrm>
        <a:graphic>
          <a:graphicData uri="http://schemas.openxmlformats.org/drawingml/2006/table">
            <a:tbl>
              <a:tblPr/>
              <a:tblGrid>
                <a:gridCol w="2782098"/>
                <a:gridCol w="2629690"/>
              </a:tblGrid>
              <a:tr h="4819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Aparajita"/>
                          <a:ea typeface="Calibri"/>
                          <a:cs typeface="Arial"/>
                        </a:rPr>
                        <a:t>components</a:t>
                      </a:r>
                      <a:endParaRPr lang="en-US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Aparajita"/>
                          <a:ea typeface="Calibri"/>
                          <a:cs typeface="Arial"/>
                        </a:rPr>
                        <a:t>Amount </a:t>
                      </a:r>
                      <a:endParaRPr lang="en-US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819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1.5 M </a:t>
                      </a:r>
                      <a:r>
                        <a:rPr lang="en-US" sz="1400" dirty="0" err="1">
                          <a:latin typeface="Aparajita"/>
                          <a:ea typeface="Calibri"/>
                          <a:cs typeface="Arial"/>
                        </a:rPr>
                        <a:t>Tris</a:t>
                      </a: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-HCL PH 8.8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2 ml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19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H2O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2.8 ml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19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10% SDS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80µl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19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10% Ammonium </a:t>
                      </a:r>
                      <a:r>
                        <a:rPr lang="en-US" sz="1400" dirty="0" err="1">
                          <a:latin typeface="Aparajita"/>
                          <a:ea typeface="Calibri"/>
                          <a:cs typeface="Arial"/>
                        </a:rPr>
                        <a:t>persulphate</a:t>
                      </a: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 (fresh)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parajita"/>
                          <a:ea typeface="Calibri"/>
                          <a:cs typeface="Arial"/>
                        </a:rPr>
                        <a:t>100 µl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19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TEMED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20 µl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19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Aparajita"/>
                          <a:ea typeface="Calibri"/>
                          <a:cs typeface="Arial"/>
                        </a:rPr>
                        <a:t>Acrylamide</a:t>
                      </a: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 stock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parajita"/>
                          <a:ea typeface="Calibri"/>
                          <a:cs typeface="Arial"/>
                        </a:rPr>
                        <a:t>3.2 ml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4308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899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5142</TotalTime>
  <Words>354</Words>
  <Application>Microsoft Office PowerPoint</Application>
  <PresentationFormat>Custom</PresentationFormat>
  <Paragraphs>92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Wisp</vt:lpstr>
      <vt:lpstr>Experiment Separation of proteins by using SDS-PAGE</vt:lpstr>
      <vt:lpstr>Slide 2</vt:lpstr>
      <vt:lpstr>Slide 3</vt:lpstr>
      <vt:lpstr>The Equipment </vt:lpstr>
      <vt:lpstr>Gels</vt:lpstr>
      <vt:lpstr>PAGE</vt:lpstr>
      <vt:lpstr>Slide 7</vt:lpstr>
      <vt:lpstr> Separation gel contents </vt:lpstr>
      <vt:lpstr>Slide 9</vt:lpstr>
      <vt:lpstr> Stacking gel contents  </vt:lpstr>
      <vt:lpstr>Slide 11</vt:lpstr>
      <vt:lpstr>Running buffer pH 8.4</vt:lpstr>
      <vt:lpstr>Slide 13</vt:lpstr>
      <vt:lpstr>Disruption buffer(sample buffer)</vt:lpstr>
      <vt:lpstr>Protein visualization on gels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emalshehri</cp:lastModifiedBy>
  <cp:revision>129</cp:revision>
  <dcterms:created xsi:type="dcterms:W3CDTF">2017-09-22T06:40:13Z</dcterms:created>
  <dcterms:modified xsi:type="dcterms:W3CDTF">2017-11-22T06:29:37Z</dcterms:modified>
</cp:coreProperties>
</file>