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6" r:id="rId15"/>
    <p:sldId id="26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Securities firms and investment banks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Chapter 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78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Investment banking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 </a:t>
            </a:r>
            <a:r>
              <a:rPr lang="en-GB" b="1" i="1" dirty="0" smtClean="0"/>
              <a:t>private placement </a:t>
            </a:r>
            <a:r>
              <a:rPr lang="en-GB" dirty="0" smtClean="0"/>
              <a:t>is a securities issue that is placed with one or a few large institutional investors</a:t>
            </a:r>
          </a:p>
          <a:p>
            <a:r>
              <a:rPr lang="en-GB" dirty="0" smtClean="0"/>
              <a:t>Agent for a </a:t>
            </a:r>
            <a:r>
              <a:rPr lang="en-GB" dirty="0" err="1" smtClean="0"/>
              <a:t>feee</a:t>
            </a:r>
            <a:endParaRPr lang="en-GB" dirty="0" smtClean="0"/>
          </a:p>
          <a:p>
            <a:endParaRPr lang="en-GB" dirty="0"/>
          </a:p>
          <a:p>
            <a:r>
              <a:rPr lang="en-GB" b="1" i="1" dirty="0" smtClean="0"/>
              <a:t>Public offerings </a:t>
            </a:r>
            <a:r>
              <a:rPr lang="en-GB" dirty="0" smtClean="0"/>
              <a:t>are offered to public at large</a:t>
            </a:r>
          </a:p>
          <a:p>
            <a:r>
              <a:rPr lang="en-GB" dirty="0" smtClean="0"/>
              <a:t>IBs act only as an agent in </a:t>
            </a:r>
            <a:r>
              <a:rPr lang="en-GB" b="1" i="1" dirty="0" smtClean="0"/>
              <a:t>best efforts underwriting</a:t>
            </a:r>
          </a:p>
          <a:p>
            <a:r>
              <a:rPr lang="en-GB" dirty="0" smtClean="0"/>
              <a:t>IBs act as principals in </a:t>
            </a:r>
            <a:r>
              <a:rPr lang="en-GB" b="1" i="1" dirty="0" smtClean="0"/>
              <a:t>firm commitments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68437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Venture capital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professionally managed pool of money used to finance new and often high-risk firms.</a:t>
            </a:r>
          </a:p>
          <a:p>
            <a:endParaRPr lang="en-GB" dirty="0"/>
          </a:p>
          <a:p>
            <a:r>
              <a:rPr lang="en-GB" dirty="0" smtClean="0"/>
              <a:t>Provide capital to untried company and its managers in return for an equity investment in the firm.  </a:t>
            </a:r>
          </a:p>
          <a:p>
            <a:endParaRPr lang="en-GB" dirty="0"/>
          </a:p>
          <a:p>
            <a:r>
              <a:rPr lang="en-GB" dirty="0" smtClean="0"/>
              <a:t>Do not make outright loans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80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Venture capital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Purchase an equity interest that gives rights and privileges like other owners. </a:t>
            </a:r>
          </a:p>
          <a:p>
            <a:endParaRPr lang="en-GB" dirty="0"/>
          </a:p>
          <a:p>
            <a:r>
              <a:rPr lang="en-GB" dirty="0" smtClean="0"/>
              <a:t>Venture capital and private equity are used interchangeably.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1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Venture capital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Types:</a:t>
            </a:r>
          </a:p>
          <a:p>
            <a:r>
              <a:rPr lang="en-GB" b="1" i="1" dirty="0" smtClean="0"/>
              <a:t>Institutional venture capital firms</a:t>
            </a:r>
            <a:r>
              <a:rPr lang="en-GB" dirty="0" smtClean="0"/>
              <a:t>:  Business entities whose sole purpose is to find and fund the most promising new firms.</a:t>
            </a:r>
          </a:p>
          <a:p>
            <a:r>
              <a:rPr lang="en-GB" b="1" i="1" dirty="0" smtClean="0"/>
              <a:t>Angel venture capitalists</a:t>
            </a:r>
            <a:r>
              <a:rPr lang="en-GB" dirty="0" smtClean="0"/>
              <a:t>:  Wealthy individuals who make equity investments.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7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 making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Involves the creation of secondary market in an asset by a securities firm or investment bank </a:t>
            </a:r>
          </a:p>
          <a:p>
            <a:r>
              <a:rPr lang="en-GB" dirty="0" smtClean="0"/>
              <a:t>In addition to being primary dealers in government securities and underwriters of corporate bonds and equities, investment bankers make a secondary market in these instruments.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Market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Either principal or agency transactions.</a:t>
            </a:r>
          </a:p>
          <a:p>
            <a:r>
              <a:rPr lang="en-GB" dirty="0" smtClean="0"/>
              <a:t>Agency transactions:</a:t>
            </a:r>
          </a:p>
          <a:p>
            <a:r>
              <a:rPr lang="en-GB" dirty="0" smtClean="0"/>
              <a:t>Two-way transactions made on behalf of customers – acting as a stockbroker or dealer for a fee.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2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Market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Principal transactions:</a:t>
            </a:r>
          </a:p>
          <a:p>
            <a:r>
              <a:rPr lang="en-GB" dirty="0" smtClean="0"/>
              <a:t>Seeks to profit on the price movements of securities</a:t>
            </a:r>
          </a:p>
          <a:p>
            <a:r>
              <a:rPr lang="en-GB" dirty="0" smtClean="0"/>
              <a:t>Either takes long or short inventory positions for its own account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5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Position trading</a:t>
            </a:r>
          </a:p>
          <a:p>
            <a:r>
              <a:rPr lang="en-GB" dirty="0" smtClean="0"/>
              <a:t>2. Pure arbitrage</a:t>
            </a:r>
          </a:p>
          <a:p>
            <a:r>
              <a:rPr lang="en-GB" dirty="0" smtClean="0"/>
              <a:t>3. Risk arbitrage</a:t>
            </a:r>
          </a:p>
          <a:p>
            <a:r>
              <a:rPr lang="en-GB" dirty="0" smtClean="0"/>
              <a:t>4. Program trading</a:t>
            </a:r>
          </a:p>
          <a:p>
            <a:r>
              <a:rPr lang="en-GB" dirty="0" smtClean="0"/>
              <a:t>5. Stock brokerage</a:t>
            </a:r>
          </a:p>
          <a:p>
            <a:r>
              <a:rPr lang="en-GB" dirty="0" smtClean="0"/>
              <a:t>6. Electronic brokerage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Position trading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Involves purchases of large block of securities on the expectation of a favourable price move</a:t>
            </a:r>
          </a:p>
          <a:p>
            <a:r>
              <a:rPr lang="en-GB" dirty="0" smtClean="0"/>
              <a:t>Long or short positions for intervals up to several weeks or even months</a:t>
            </a:r>
          </a:p>
          <a:p>
            <a:r>
              <a:rPr lang="en-GB" dirty="0" smtClean="0"/>
              <a:t>Unlike day traders, take relatively longer views of market trends</a:t>
            </a:r>
          </a:p>
          <a:p>
            <a:r>
              <a:rPr lang="en-GB" dirty="0" smtClean="0"/>
              <a:t>Such positions also facilitate the smooth functioning of the secondary markets in such securities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3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Pure arbitrage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Entails buying an asset in one market at one price and selling it immediately in another market at a higher price</a:t>
            </a:r>
          </a:p>
          <a:p>
            <a:r>
              <a:rPr lang="en-GB" dirty="0" smtClean="0"/>
              <a:t>Attempt to profit from price discrepancies between spot and future prices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07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Securities firms and investment 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Primarily help net suppliers of funds (e.g. households) transfer funds to net users of funds (e.g. businesses) </a:t>
            </a:r>
          </a:p>
          <a:p>
            <a:endParaRPr lang="en-GB" dirty="0" smtClean="0"/>
          </a:p>
          <a:p>
            <a:r>
              <a:rPr lang="en-GB" dirty="0" smtClean="0"/>
              <a:t>at a low cost </a:t>
            </a:r>
          </a:p>
          <a:p>
            <a:endParaRPr lang="en-GB" dirty="0" smtClean="0"/>
          </a:p>
          <a:p>
            <a:r>
              <a:rPr lang="en-GB" dirty="0" smtClean="0"/>
              <a:t>with a maximum degree of efficiency.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7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arbitrage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Involves buying securities in anticipation of some information release such as merger or Central bank’s interest rate announcement.</a:t>
            </a:r>
          </a:p>
          <a:p>
            <a:r>
              <a:rPr lang="en-GB" dirty="0" smtClean="0"/>
              <a:t>Risk arbitrage because if the event does not actually occur, trader stands to lose money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45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 trading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Simultaneous buying and selling of a portfolio of at least 15 different stocks using computer programs to initiate such trades</a:t>
            </a:r>
          </a:p>
          <a:p>
            <a:r>
              <a:rPr lang="en-GB" dirty="0" smtClean="0"/>
              <a:t>Like pure arbitrage but with the help of computer programme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03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Stock brokerage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Involves trading of securities on behalf of individuals who want to transact in the money or capital markets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28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 brokerage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Via internet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26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be conducted on behalf of a customer as an agent </a:t>
            </a:r>
          </a:p>
          <a:p>
            <a:r>
              <a:rPr lang="en-GB" dirty="0" smtClean="0"/>
              <a:t>Or</a:t>
            </a:r>
          </a:p>
          <a:p>
            <a:r>
              <a:rPr lang="en-GB" dirty="0" smtClean="0"/>
              <a:t>On own account as principal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1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Mutual funds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Involves managing pools of assets such as closed and open-end mutual funds.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51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service 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Custody and escrow services, clearance and settlement services and research and </a:t>
            </a:r>
            <a:r>
              <a:rPr lang="en-GB" smtClean="0"/>
              <a:t>advisory services.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90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Securities firms and investment banks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Do not transform the securities issued by the net users of funds into claims that may be ‘more’ attractive to the net suppliers of funds. </a:t>
            </a:r>
          </a:p>
          <a:p>
            <a:endParaRPr lang="en-GB" dirty="0"/>
          </a:p>
          <a:p>
            <a:r>
              <a:rPr lang="en-GB" dirty="0" smtClean="0"/>
              <a:t>Like banks</a:t>
            </a:r>
          </a:p>
          <a:p>
            <a:endParaRPr lang="en-GB" dirty="0"/>
          </a:p>
          <a:p>
            <a:r>
              <a:rPr lang="en-GB" dirty="0" smtClean="0"/>
              <a:t>Serve as intermediaries between fund suppliers and fund users.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53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Investment banks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Help corporations or government to raise funds from primary market by issue of debt and equity securities.</a:t>
            </a:r>
          </a:p>
          <a:p>
            <a:endParaRPr lang="en-GB" dirty="0" smtClean="0"/>
          </a:p>
          <a:p>
            <a:r>
              <a:rPr lang="en-GB" dirty="0" smtClean="0"/>
              <a:t>Organize, underwrite and place securities in money and capital markets.</a:t>
            </a:r>
          </a:p>
          <a:p>
            <a:endParaRPr lang="en-GB" dirty="0"/>
          </a:p>
          <a:p>
            <a:r>
              <a:rPr lang="en-GB" dirty="0" smtClean="0"/>
              <a:t>E.g. </a:t>
            </a:r>
            <a:r>
              <a:rPr lang="en-GB" dirty="0" err="1" smtClean="0"/>
              <a:t>Alawwal</a:t>
            </a:r>
            <a:r>
              <a:rPr lang="en-GB" dirty="0" smtClean="0"/>
              <a:t> capital company, Al-</a:t>
            </a:r>
            <a:r>
              <a:rPr lang="en-GB" dirty="0" err="1" smtClean="0"/>
              <a:t>Khabeer</a:t>
            </a:r>
            <a:r>
              <a:rPr lang="en-GB" dirty="0" smtClean="0"/>
              <a:t> capital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87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Securities firms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Assist trading securities in secondary markets</a:t>
            </a:r>
          </a:p>
          <a:p>
            <a:endParaRPr lang="en-GB" dirty="0"/>
          </a:p>
          <a:p>
            <a:r>
              <a:rPr lang="en-GB" dirty="0" smtClean="0"/>
              <a:t>Brokerage services or market making</a:t>
            </a:r>
          </a:p>
          <a:p>
            <a:endParaRPr lang="en-GB" dirty="0"/>
          </a:p>
          <a:p>
            <a:r>
              <a:rPr lang="en-GB" dirty="0" smtClean="0"/>
              <a:t>E.g. </a:t>
            </a:r>
            <a:r>
              <a:rPr lang="en-GB" dirty="0" err="1" smtClean="0"/>
              <a:t>AlBilad</a:t>
            </a:r>
            <a:r>
              <a:rPr lang="en-GB" dirty="0" smtClean="0"/>
              <a:t> investment company, </a:t>
            </a:r>
            <a:r>
              <a:rPr lang="en-GB" dirty="0" err="1" smtClean="0"/>
              <a:t>Aljazira</a:t>
            </a:r>
            <a:r>
              <a:rPr lang="en-GB" dirty="0" smtClean="0"/>
              <a:t> capital company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76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Securities firms and investment banks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Largest firms in the industry perform multiple services (e.g. underwriting and brokerage services)</a:t>
            </a:r>
          </a:p>
          <a:p>
            <a:r>
              <a:rPr lang="en-GB" dirty="0" smtClean="0"/>
              <a:t>Global Investment House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244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Securities firms and investment banks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Other firms concentrate their services in one area only i.e. either in securities trading or securities underwriting. </a:t>
            </a:r>
          </a:p>
          <a:p>
            <a:r>
              <a:rPr lang="en-GB" dirty="0" smtClean="0"/>
              <a:t>NCB capital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04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Securities firms and investment banks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Third group of companies.</a:t>
            </a:r>
          </a:p>
          <a:p>
            <a:r>
              <a:rPr lang="en-GB" dirty="0" smtClean="0"/>
              <a:t>Investment bank subsidiaries of commercial banks </a:t>
            </a:r>
          </a:p>
          <a:p>
            <a:r>
              <a:rPr lang="en-GB" dirty="0" smtClean="0"/>
              <a:t>Discount brokers</a:t>
            </a:r>
          </a:p>
          <a:p>
            <a:r>
              <a:rPr lang="en-GB" dirty="0" smtClean="0"/>
              <a:t>Regional securities firms</a:t>
            </a:r>
          </a:p>
          <a:p>
            <a:r>
              <a:rPr lang="en-GB" dirty="0" smtClean="0"/>
              <a:t>Specialized electronic trading firms</a:t>
            </a:r>
          </a:p>
          <a:p>
            <a:r>
              <a:rPr lang="en-GB" dirty="0" smtClean="0"/>
              <a:t>Venture capital firms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Investment banking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time debt and equity issues occur through </a:t>
            </a:r>
            <a:r>
              <a:rPr lang="en-GB" b="1" i="1" dirty="0" smtClean="0"/>
              <a:t>initial public offerings</a:t>
            </a:r>
            <a:r>
              <a:rPr lang="en-GB" dirty="0" smtClean="0"/>
              <a:t> (IPOs)</a:t>
            </a:r>
          </a:p>
          <a:p>
            <a:endParaRPr lang="en-GB" dirty="0"/>
          </a:p>
          <a:p>
            <a:r>
              <a:rPr lang="en-GB" dirty="0" smtClean="0"/>
              <a:t>New issues from a firm whose debt or equity is already traded are called </a:t>
            </a:r>
            <a:r>
              <a:rPr lang="en-GB" b="1" i="1" dirty="0" smtClean="0"/>
              <a:t>seasoned equity offerings</a:t>
            </a:r>
            <a:r>
              <a:rPr lang="en-GB" dirty="0" smtClean="0"/>
              <a:t>. (SEOs)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25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774</Words>
  <Application>Microsoft Office PowerPoint</Application>
  <PresentationFormat>On-screen Show (4:3)</PresentationFormat>
  <Paragraphs>108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Securities firms and investment banks</vt:lpstr>
      <vt:lpstr>Securities firms and investment banks</vt:lpstr>
      <vt:lpstr>Securities firms and investment banks</vt:lpstr>
      <vt:lpstr>Investment banks</vt:lpstr>
      <vt:lpstr>Securities firms</vt:lpstr>
      <vt:lpstr>Securities firms and investment banks</vt:lpstr>
      <vt:lpstr>Securities firms and investment banks</vt:lpstr>
      <vt:lpstr>Securities firms and investment banks</vt:lpstr>
      <vt:lpstr>Investment banking</vt:lpstr>
      <vt:lpstr>Investment banking</vt:lpstr>
      <vt:lpstr>Venture capital</vt:lpstr>
      <vt:lpstr>Venture capital</vt:lpstr>
      <vt:lpstr>Venture capital</vt:lpstr>
      <vt:lpstr>Market making</vt:lpstr>
      <vt:lpstr>Market making</vt:lpstr>
      <vt:lpstr>Market making</vt:lpstr>
      <vt:lpstr>Trading</vt:lpstr>
      <vt:lpstr>Position trading</vt:lpstr>
      <vt:lpstr>Pure arbitrage</vt:lpstr>
      <vt:lpstr>Risk arbitrage</vt:lpstr>
      <vt:lpstr>Program trading</vt:lpstr>
      <vt:lpstr>Stock brokerage</vt:lpstr>
      <vt:lpstr>Electronic brokerage</vt:lpstr>
      <vt:lpstr>Trading</vt:lpstr>
      <vt:lpstr>Mutual funds</vt:lpstr>
      <vt:lpstr>Other service functions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Securities firms and investment banks</dc:title>
  <dc:creator>Lakshmi</dc:creator>
  <cp:lastModifiedBy>Lakshmi</cp:lastModifiedBy>
  <cp:revision>19</cp:revision>
  <dcterms:created xsi:type="dcterms:W3CDTF">2006-08-16T00:00:00Z</dcterms:created>
  <dcterms:modified xsi:type="dcterms:W3CDTF">2015-04-17T10:51:18Z</dcterms:modified>
</cp:coreProperties>
</file>