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317" r:id="rId5"/>
    <p:sldId id="259" r:id="rId6"/>
    <p:sldId id="260" r:id="rId7"/>
    <p:sldId id="261" r:id="rId8"/>
    <p:sldId id="262" r:id="rId9"/>
    <p:sldId id="315" r:id="rId10"/>
    <p:sldId id="301" r:id="rId11"/>
    <p:sldId id="302" r:id="rId12"/>
    <p:sldId id="303" r:id="rId13"/>
    <p:sldId id="304" r:id="rId14"/>
    <p:sldId id="263" r:id="rId15"/>
    <p:sldId id="299" r:id="rId16"/>
    <p:sldId id="300" r:id="rId17"/>
    <p:sldId id="264" r:id="rId18"/>
    <p:sldId id="265" r:id="rId19"/>
    <p:sldId id="266" r:id="rId20"/>
    <p:sldId id="267" r:id="rId21"/>
    <p:sldId id="268" r:id="rId22"/>
    <p:sldId id="269" r:id="rId23"/>
    <p:sldId id="270" r:id="rId24"/>
    <p:sldId id="313" r:id="rId25"/>
    <p:sldId id="314" r:id="rId26"/>
    <p:sldId id="271" r:id="rId27"/>
    <p:sldId id="272" r:id="rId28"/>
    <p:sldId id="273" r:id="rId29"/>
    <p:sldId id="274" r:id="rId30"/>
    <p:sldId id="275" r:id="rId31"/>
    <p:sldId id="276" r:id="rId32"/>
    <p:sldId id="277" r:id="rId33"/>
    <p:sldId id="312" r:id="rId34"/>
    <p:sldId id="278" r:id="rId35"/>
    <p:sldId id="279" r:id="rId36"/>
    <p:sldId id="280" r:id="rId37"/>
    <p:sldId id="281" r:id="rId38"/>
    <p:sldId id="282" r:id="rId39"/>
    <p:sldId id="283" r:id="rId40"/>
    <p:sldId id="284" r:id="rId41"/>
    <p:sldId id="285" r:id="rId42"/>
    <p:sldId id="286" r:id="rId43"/>
    <p:sldId id="287" r:id="rId44"/>
    <p:sldId id="288"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AA0A74A-0EB6-4535-9C13-A1A2F7896199}"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AA0A74A-0EB6-4535-9C13-A1A2F7896199}"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AA0A74A-0EB6-4535-9C13-A1A2F7896199}"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AA0A74A-0EB6-4535-9C13-A1A2F789619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38A0B95-E43C-45CA-9B3C-D9BCCBA721F4}" type="datetimeFigureOut">
              <a:rPr lang="ar-SA" smtClean="0"/>
              <a:pPr/>
              <a:t>13/11/1432</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AA0A74A-0EB6-4535-9C13-A1A2F7896199}"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38A0B95-E43C-45CA-9B3C-D9BCCBA721F4}" type="datetimeFigureOut">
              <a:rPr lang="ar-SA" smtClean="0"/>
              <a:pPr/>
              <a:t>13/11/1432</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AA0A74A-0EB6-4535-9C13-A1A2F7896199}"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tarocchi.com/esteem/es.php"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47800" y="1219200"/>
            <a:ext cx="7406640" cy="1472184"/>
          </a:xfrm>
        </p:spPr>
        <p:txBody>
          <a:bodyPr>
            <a:normAutofit/>
          </a:bodyPr>
          <a:lstStyle/>
          <a:p>
            <a:r>
              <a:rPr lang="en-US" sz="4400" dirty="0" smtClean="0"/>
              <a:t>Promotion of self esteem</a:t>
            </a:r>
            <a:r>
              <a:rPr lang="ar-SA" sz="4400" dirty="0" smtClean="0"/>
              <a:t/>
            </a:r>
            <a:br>
              <a:rPr lang="ar-SA" sz="4400" dirty="0" smtClean="0"/>
            </a:br>
            <a:endParaRPr lang="ar-SA" sz="4400"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dirty="0" smtClean="0"/>
              <a:t>Have you ever wondered why only a few students in a class ask questions?</a:t>
            </a:r>
            <a:endParaRPr lang="ar-SA" sz="2800" b="1" dirty="0"/>
          </a:p>
        </p:txBody>
      </p:sp>
      <p:sp>
        <p:nvSpPr>
          <p:cNvPr id="3" name="عنصر نائب للمحتوى 2"/>
          <p:cNvSpPr>
            <a:spLocks noGrp="1"/>
          </p:cNvSpPr>
          <p:nvPr>
            <p:ph idx="1"/>
          </p:nvPr>
        </p:nvSpPr>
        <p:spPr/>
        <p:txBody>
          <a:bodyPr>
            <a:normAutofit/>
          </a:bodyPr>
          <a:lstStyle/>
          <a:p>
            <a:pPr algn="l" rtl="0"/>
            <a:r>
              <a:rPr lang="en-US" dirty="0" smtClean="0"/>
              <a:t>Is it because the others have understood all the points made during a lecture?</a:t>
            </a:r>
          </a:p>
          <a:p>
            <a:pPr algn="l" rtl="0"/>
            <a:r>
              <a:rPr lang="en-US" dirty="0" smtClean="0"/>
              <a:t>Or is it because they lack the confidence to ask a question? More often than not, it is the fear of making a fool of themselves that stops students from asking questions. In other words, they lack self-confidence. The only way this confidence can improve is when they start believing in themselves.</a:t>
            </a:r>
          </a:p>
          <a:p>
            <a:pPr algn="l" rtl="0"/>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Self-belief gives us the confidence to accept failure. It teaches us the importance of positive thinking. Those who have self-esteem don't talk about failures; instead, they try to find out why they did not succeed. They look for lessons that can be learnt from their experience.</a:t>
            </a:r>
          </a:p>
          <a:p>
            <a:pPr algn="l" rtl="0"/>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Self-esteem, like happiness, is a state of mind. It can make you feel happy, cheerful and confident. It can also make you feel worthless, unwanted and weak. Self-esteem can best be compared to a powerful battery.</a:t>
            </a:r>
          </a:p>
          <a:p>
            <a:pPr algn="l" rtl="0"/>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You will be making a big mistake if you start seeing yourself as the most important man in your field. This cannot be called self-belief or self-esteem. Instead it is conceit, and as everyone knows conceit is a dangerous quality. It generates false confidence, which often becomes a source of woes.</a:t>
            </a: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l"/>
            <a:r>
              <a:rPr lang="en-US" dirty="0" smtClean="0"/>
              <a:t>Why some people have low self esteem</a:t>
            </a:r>
            <a:endParaRPr lang="ar-SA" dirty="0"/>
          </a:p>
        </p:txBody>
      </p:sp>
      <p:sp>
        <p:nvSpPr>
          <p:cNvPr id="3" name="عنصر نائب للمحتوى 2"/>
          <p:cNvSpPr>
            <a:spLocks noGrp="1"/>
          </p:cNvSpPr>
          <p:nvPr>
            <p:ph idx="1"/>
          </p:nvPr>
        </p:nvSpPr>
        <p:spPr/>
        <p:txBody>
          <a:bodyPr/>
          <a:lstStyle/>
          <a:p>
            <a:pPr algn="l" rtl="0"/>
            <a:r>
              <a:rPr lang="en-US" dirty="0" smtClean="0"/>
              <a:t>Some individuals suffer from poor body image and focus on all the negative traits of their physical appearance.</a:t>
            </a:r>
          </a:p>
          <a:p>
            <a:pPr algn="l" rtl="0"/>
            <a:endParaRPr lang="en-US" dirty="0" smtClean="0"/>
          </a:p>
          <a:p>
            <a:pPr algn="l" rtl="0"/>
            <a:r>
              <a:rPr lang="en-US" dirty="0" smtClean="0"/>
              <a:t>Others have emotional issues that have caused their self esteem to drop or feel themselves unworthy of any praise.</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 main factor in self esteem is negativity. Negative thoughts can pervade your confidence and crumble your self esteem.</a:t>
            </a:r>
          </a:p>
          <a:p>
            <a:pPr algn="l" rtl="0"/>
            <a:r>
              <a:rPr lang="en-US" dirty="0" smtClean="0"/>
              <a:t>Often, individuals in a abusive relationship have their self esteem shattered when a supposed loved one constantly berates them and questions their worth.</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Similarly, a negative workplace environment can lower your self esteem with colleagues or bosses finding fault with your work</a:t>
            </a:r>
          </a:p>
          <a:p>
            <a:pPr algn="l" rtl="0"/>
            <a:endParaRPr lang="en-US" dirty="0" smtClean="0"/>
          </a:p>
          <a:p>
            <a:pPr algn="l" rtl="0"/>
            <a:r>
              <a:rPr lang="en-US" dirty="0" smtClean="0"/>
              <a:t>the key to building it up again is to find the root of the problem</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Helping young people to </a:t>
            </a:r>
            <a:r>
              <a:rPr lang="en-US" dirty="0" err="1" smtClean="0"/>
              <a:t>realise</a:t>
            </a:r>
            <a:r>
              <a:rPr lang="en-US" dirty="0" smtClean="0"/>
              <a:t> self</a:t>
            </a:r>
            <a:br>
              <a:rPr lang="en-US" dirty="0" smtClean="0"/>
            </a:br>
            <a:endParaRPr lang="ar-SA" dirty="0"/>
          </a:p>
        </p:txBody>
      </p:sp>
      <p:sp>
        <p:nvSpPr>
          <p:cNvPr id="3" name="عنصر نائب للمحتوى 2"/>
          <p:cNvSpPr>
            <a:spLocks noGrp="1"/>
          </p:cNvSpPr>
          <p:nvPr>
            <p:ph idx="1"/>
          </p:nvPr>
        </p:nvSpPr>
        <p:spPr/>
        <p:txBody>
          <a:bodyPr>
            <a:normAutofit/>
          </a:bodyPr>
          <a:lstStyle/>
          <a:p>
            <a:pPr algn="l" rtl="0"/>
            <a:r>
              <a:rPr lang="en-US" dirty="0" smtClean="0"/>
              <a:t>In helping children and adolescents feel good about self we tend to talk about raising their self-esteem.</a:t>
            </a:r>
          </a:p>
          <a:p>
            <a:pPr algn="l" rtl="0"/>
            <a:r>
              <a:rPr lang="en-US" dirty="0" smtClean="0"/>
              <a:t>A more accurate way of viewing this adult task is to mirror in our </a:t>
            </a:r>
            <a:r>
              <a:rPr lang="en-US" dirty="0" err="1" smtClean="0"/>
              <a:t>behaviour</a:t>
            </a:r>
            <a:r>
              <a:rPr lang="en-US" dirty="0" smtClean="0"/>
              <a:t> towards young people the presence of their unique self and to create the safety for them to give expression to the self in their own individual ways</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TIPS TO IMPROVE YOUR SELF-ESTEEM</a:t>
            </a:r>
            <a:br>
              <a:rPr lang="en-US" sz="3200" b="1" dirty="0" smtClean="0"/>
            </a:br>
            <a:endParaRPr lang="ar-SA" sz="3200" dirty="0"/>
          </a:p>
        </p:txBody>
      </p:sp>
      <p:sp>
        <p:nvSpPr>
          <p:cNvPr id="3" name="عنصر نائب للمحتوى 2"/>
          <p:cNvSpPr>
            <a:spLocks noGrp="1"/>
          </p:cNvSpPr>
          <p:nvPr>
            <p:ph idx="1"/>
          </p:nvPr>
        </p:nvSpPr>
        <p:spPr/>
        <p:txBody>
          <a:bodyPr/>
          <a:lstStyle/>
          <a:p>
            <a:pPr algn="l" rtl="0"/>
            <a:r>
              <a:rPr lang="en-US" dirty="0" smtClean="0"/>
              <a:t>1. You should surround yourself with people who are positive and supportive, and shun friends who are cynical and negative.</a:t>
            </a:r>
          </a:p>
          <a:p>
            <a:pPr algn="l" rtl="0">
              <a:buNone/>
            </a:pPr>
            <a:endParaRPr lang="en-US" dirty="0" smtClean="0"/>
          </a:p>
          <a:p>
            <a:pPr algn="l" rtl="0"/>
            <a:r>
              <a:rPr lang="en-US" dirty="0" smtClean="0"/>
              <a:t>2. You should be clear about what you want to achieve in life. Set goals, and work for their achievement.</a:t>
            </a:r>
          </a:p>
          <a:p>
            <a:pPr algn="l" rtl="0"/>
            <a:endParaRPr lang="en-US" dirty="0" smtClean="0"/>
          </a:p>
          <a:p>
            <a:pPr algn="l" rtl="0"/>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3. Always be positive about yourself and keep reminding yourself about your good qualities, your accomplishments and how you help your family, friends, others and yourself.</a:t>
            </a:r>
          </a:p>
          <a:p>
            <a:pPr algn="l" rtl="0"/>
            <a:endParaRPr lang="en-US" dirty="0" smtClean="0"/>
          </a:p>
          <a:p>
            <a:pPr algn="l" rtl="0"/>
            <a:r>
              <a:rPr lang="en-US" dirty="0" smtClean="0"/>
              <a:t>4. Develop the ability to accept criticism about yourself, without getting upset or defensive.</a:t>
            </a:r>
          </a:p>
          <a:p>
            <a:pPr algn="l" rtl="0"/>
            <a:endParaRPr lang="en-US" dirty="0" smtClean="0"/>
          </a:p>
          <a:p>
            <a:pPr algn="l" rtl="0"/>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Self?</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The self is commonly referred to as the factor differentiating each one of us from other human beings and from the rest of the universe</a:t>
            </a:r>
          </a:p>
          <a:p>
            <a:pPr algn="l" rtl="0"/>
            <a:r>
              <a:rPr lang="en-US" dirty="0" smtClean="0"/>
              <a:t>It has been seen as the executive function of the personality and as the coordinator of </a:t>
            </a:r>
            <a:r>
              <a:rPr lang="en-US" dirty="0" err="1" smtClean="0"/>
              <a:t>behaviour</a:t>
            </a:r>
            <a:endParaRPr lang="en-US" dirty="0" smtClean="0"/>
          </a:p>
          <a:p>
            <a:pPr algn="l" rtl="0"/>
            <a:r>
              <a:rPr lang="en-US" dirty="0" smtClean="0"/>
              <a:t>The self can also be defined as the only part of us that remains forever the same.</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5. We all need to accept the fact that we will fail from time to time. We should not let it get us down or to have too much of a negative effect on us.</a:t>
            </a:r>
          </a:p>
          <a:p>
            <a:pPr algn="l" rtl="0"/>
            <a:endParaRPr lang="en-US" dirty="0" smtClean="0"/>
          </a:p>
          <a:p>
            <a:pPr algn="l" rtl="0"/>
            <a:r>
              <a:rPr lang="en-US" dirty="0" smtClean="0"/>
              <a:t>6. Never compare yourself with others. This is the easiest way to feel inferior and lose self-esteem.</a:t>
            </a:r>
          </a:p>
          <a:p>
            <a:pPr algn="l" rtl="0"/>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t>7. Never put yourself down. The best is to push negative thoughts out of your mind, if you want others to treat you with respect. This can only happen when you project a positive exterior, even in most adverse situations. </a:t>
            </a:r>
          </a:p>
          <a:p>
            <a:pPr algn="l" rtl="0"/>
            <a:endParaRPr lang="en-US" dirty="0" smtClean="0"/>
          </a:p>
          <a:p>
            <a:pPr algn="l" rtl="0"/>
            <a:endParaRPr lang="en-US" dirty="0" smtClean="0"/>
          </a:p>
          <a:p>
            <a:pPr algn="l" rtl="0"/>
            <a:r>
              <a:rPr lang="en-US" dirty="0" smtClean="0"/>
              <a:t>8. Don’t give in to bullies in your place of work or in your personal life. You must learn to stand up to them.</a:t>
            </a:r>
          </a:p>
          <a:p>
            <a:pPr algn="l" rtl="0"/>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9- Interacting with people will make you feel more relaxed. You will realize that it is easy to speak to groups of people and to relax by concentrating on what others are saying, rather than on yourself.</a:t>
            </a:r>
          </a:p>
          <a:p>
            <a:pPr algn="l" rtl="0"/>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371600" y="1447800"/>
            <a:ext cx="7498080" cy="4800600"/>
          </a:xfrm>
        </p:spPr>
        <p:txBody>
          <a:bodyPr/>
          <a:lstStyle/>
          <a:p>
            <a:pPr algn="l" rtl="0"/>
            <a:r>
              <a:rPr lang="en-US" dirty="0" smtClean="0"/>
              <a:t>10. Self-esteem is also dependent upon the felling of well-being. A lazy person will always feel inferior to a confident, smart individual. So, you need to take good care of your body. Remember, a healthy body is essential for a healthy mind.</a:t>
            </a:r>
          </a:p>
          <a:p>
            <a:pPr algn="l" rtl="0"/>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lgn="l" rtl="0"/>
            <a:r>
              <a:rPr lang="en-US" b="1" dirty="0" smtClean="0"/>
              <a:t>11- Take time to do things you enjoy. </a:t>
            </a:r>
            <a:r>
              <a:rPr lang="en-US" dirty="0" smtClean="0"/>
              <a:t>Make a list of things you enjoy doing. Then do something from that list every day. Add to the list anything new that you discover you enjoy doing.</a:t>
            </a:r>
          </a:p>
          <a:p>
            <a:pPr algn="l" rtl="0"/>
            <a:endParaRPr lang="en-US" dirty="0" smtClean="0"/>
          </a:p>
          <a:p>
            <a:pPr algn="l" rtl="0"/>
            <a:r>
              <a:rPr lang="en-US" dirty="0" smtClean="0"/>
              <a:t>12- </a:t>
            </a:r>
            <a:r>
              <a:rPr lang="en-US" b="1" dirty="0" smtClean="0"/>
              <a:t>Do things that make you feel good about your appearance.</a:t>
            </a:r>
          </a:p>
          <a:p>
            <a:pPr algn="l" rtl="0"/>
            <a:endParaRPr lang="en-US" dirty="0" smtClean="0"/>
          </a:p>
          <a:p>
            <a:pPr algn="l" rtl="0"/>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92500" lnSpcReduction="10000"/>
          </a:bodyPr>
          <a:lstStyle/>
          <a:p>
            <a:pPr algn="l" rtl="0"/>
            <a:r>
              <a:rPr lang="en-US" b="1" dirty="0" smtClean="0"/>
              <a:t>Make your living space a place that honors the person you are. </a:t>
            </a:r>
            <a:r>
              <a:rPr lang="en-US" dirty="0" smtClean="0"/>
              <a:t>have some space that is just for you—a place where you can keep your things and know that they will not be disturbed</a:t>
            </a:r>
          </a:p>
          <a:p>
            <a:pPr algn="l" rtl="0"/>
            <a:endParaRPr lang="en-US" dirty="0" smtClean="0"/>
          </a:p>
          <a:p>
            <a:pPr algn="l" rtl="0"/>
            <a:r>
              <a:rPr lang="en-US" dirty="0" smtClean="0"/>
              <a:t> </a:t>
            </a:r>
            <a:r>
              <a:rPr lang="en-US" b="1" dirty="0" smtClean="0"/>
              <a:t>Display items that you find attractive or that remind you of your achievements or of special times or people in your life.</a:t>
            </a:r>
          </a:p>
          <a:p>
            <a:pPr algn="l" rtl="0"/>
            <a:endParaRPr lang="en-US" dirty="0" smtClean="0"/>
          </a:p>
          <a:p>
            <a:pPr algn="l" rtl="0"/>
            <a:endParaRPr lang="en-US" b="1" dirty="0" smtClean="0"/>
          </a:p>
          <a:p>
            <a:pPr algn="l" rtl="0"/>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BUILDING YOUR CHILD'S SELF ESTEEM</a:t>
            </a:r>
            <a:endParaRPr lang="ar-SA" b="1" dirty="0"/>
          </a:p>
        </p:txBody>
      </p:sp>
      <p:sp>
        <p:nvSpPr>
          <p:cNvPr id="3" name="عنصر نائب للمحتوى 2"/>
          <p:cNvSpPr>
            <a:spLocks noGrp="1"/>
          </p:cNvSpPr>
          <p:nvPr>
            <p:ph idx="1"/>
          </p:nvPr>
        </p:nvSpPr>
        <p:spPr/>
        <p:txBody>
          <a:bodyPr/>
          <a:lstStyle/>
          <a:p>
            <a:pPr algn="l" rtl="0"/>
            <a:r>
              <a:rPr lang="en-US" dirty="0" smtClean="0"/>
              <a:t>We teach our children "honesty is the best policy." This applies to how we deal with our children as much as it does expecting them to be honest with us.</a:t>
            </a:r>
          </a:p>
          <a:p>
            <a:pPr algn="l" rtl="0"/>
            <a:endParaRPr lang="en-US" dirty="0" smtClean="0"/>
          </a:p>
          <a:p>
            <a:pPr algn="l" rtl="0"/>
            <a:r>
              <a:rPr lang="en-US" dirty="0" smtClean="0"/>
              <a:t>For example, if art is not your child‘s top skill, don't say that his or her drawing is the best you've ever seen.</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Your child will know it's not, and will not believe you the next time you say something meant to be positive, no matter how honest it is Instead, tell your child something genuine about the piece or the effort. Make nonjudgmental statements such as, "You really used your imagination in making the flowers many different colors." This simply states your observation, rather than a false statement.</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Let your child make some decisions.</a:t>
            </a:r>
            <a:endParaRPr lang="ar-SA" dirty="0"/>
          </a:p>
        </p:txBody>
      </p:sp>
      <p:sp>
        <p:nvSpPr>
          <p:cNvPr id="3" name="عنصر نائب للمحتوى 2"/>
          <p:cNvSpPr>
            <a:spLocks noGrp="1"/>
          </p:cNvSpPr>
          <p:nvPr>
            <p:ph idx="1"/>
          </p:nvPr>
        </p:nvSpPr>
        <p:spPr/>
        <p:txBody>
          <a:bodyPr/>
          <a:lstStyle/>
          <a:p>
            <a:pPr algn="l" rtl="0"/>
            <a:r>
              <a:rPr lang="en-US" dirty="0" smtClean="0"/>
              <a:t>Children are in a situation where everyone else is constantly telling them what to do, when to do it, where to go, and more. When children are allowed to make some choices, even if it‘s something small, they learn to be self-reliant.</a:t>
            </a: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Criticize the behavior not the person</a:t>
            </a:r>
            <a:endParaRPr lang="ar-SA" dirty="0"/>
          </a:p>
        </p:txBody>
      </p:sp>
      <p:sp>
        <p:nvSpPr>
          <p:cNvPr id="3" name="عنصر نائب للمحتوى 2"/>
          <p:cNvSpPr>
            <a:spLocks noGrp="1"/>
          </p:cNvSpPr>
          <p:nvPr>
            <p:ph idx="1"/>
          </p:nvPr>
        </p:nvSpPr>
        <p:spPr/>
        <p:txBody>
          <a:bodyPr/>
          <a:lstStyle/>
          <a:p>
            <a:pPr algn="l" rtl="0"/>
            <a:r>
              <a:rPr lang="en-US" dirty="0" smtClean="0"/>
              <a:t>Using "I” statements helps with this. Say something like, "I don't like it when you leave your toys scattered all over the floor," which also addresses the behavior, rather than, "You are a slob," which attacks their character.</a:t>
            </a:r>
          </a:p>
          <a:p>
            <a:pPr algn="l" rtl="0"/>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Self-esteem</a:t>
            </a:r>
            <a:endParaRPr lang="ar-SA" dirty="0"/>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t>Self esteem is your own personal view of yourself physically, mentally, and emotionally.</a:t>
            </a:r>
          </a:p>
          <a:p>
            <a:pPr algn="l" rtl="0"/>
            <a:r>
              <a:rPr lang="en-US" dirty="0" smtClean="0"/>
              <a:t>Self esteem is your own view of yourself, your capabilities, and your attributes.</a:t>
            </a:r>
          </a:p>
          <a:p>
            <a:pPr algn="l" rtl="0"/>
            <a:endParaRPr lang="en-US" dirty="0" smtClean="0"/>
          </a:p>
          <a:p>
            <a:pPr algn="l" rtl="0"/>
            <a:r>
              <a:rPr lang="en-US" dirty="0" smtClean="0"/>
              <a:t>Everyone has a different view of themselves, but keeping a positive outlook will benefit you more than a negative one. </a:t>
            </a:r>
          </a:p>
          <a:p>
            <a:pPr algn="l" rtl="0"/>
            <a:r>
              <a:rPr lang="en-US" dirty="0" smtClean="0"/>
              <a:t>Many individuals suffer from low self esteem for a variety of reasons and need to build their self esteem in order to succeed in life.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Encourage your children to try new things.</a:t>
            </a:r>
            <a:endParaRPr lang="ar-SA" dirty="0"/>
          </a:p>
        </p:txBody>
      </p:sp>
      <p:sp>
        <p:nvSpPr>
          <p:cNvPr id="3" name="عنصر نائب للمحتوى 2"/>
          <p:cNvSpPr>
            <a:spLocks noGrp="1"/>
          </p:cNvSpPr>
          <p:nvPr>
            <p:ph idx="1"/>
          </p:nvPr>
        </p:nvSpPr>
        <p:spPr/>
        <p:txBody>
          <a:bodyPr/>
          <a:lstStyle/>
          <a:p>
            <a:pPr algn="l" rtl="0"/>
            <a:r>
              <a:rPr lang="en-US" dirty="0" smtClean="0"/>
              <a:t>trying new things helps everyone overcome fears of the unknown and helps us learn to deal with success and failure.</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Most importantly, be sure to never berate, insult, or intimidate your child, which can potentially cause serious developmental problems that can surface later on in her life.</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IMPROVING YOUR TEEN’S SELF-ESTEEM</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Teens find themselves not only faced with emotional transitions, but also physical changes. In the midst of these physical and emotional evolutions, a teen’s self-esteem can be compromised.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Make time to talk with your teen instead of talking to your teen. Open communication cannot be stressed enough. Take time to talk to your teen about their friends, classes, activities, or interests. Teach your teen to accentuate the positive instead of focusing on attributes they see as weak or negative.</a:t>
            </a:r>
            <a:endParaRPr lang="ar-SA" dirty="0" smtClean="0"/>
          </a:p>
          <a:p>
            <a:pPr algn="l" rtl="0"/>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Allowing your teen to have a say in decisions that affect the entire family will further impress a sense of self-worth, thus positively affect his or her self-esteem.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algn="l" rtl="0"/>
            <a:r>
              <a:rPr lang="en-US" dirty="0" smtClean="0"/>
              <a:t>Children learn by example, and teenagers are no different. Teens whose parents showcase high self-esteem are more likely to exhibit self-esteem. Conversely, parents with low self-esteem or who constantly question their self-worth will pass those traits on to their children simply by their actions.</a:t>
            </a:r>
            <a:endParaRPr lang="ar-SA" dirty="0" smtClean="0"/>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Myths that surround self-confidence</a:t>
            </a:r>
            <a:r>
              <a:rPr lang="en-US" dirty="0" smtClean="0"/>
              <a:t>.</a:t>
            </a:r>
            <a:endParaRPr lang="ar-SA" dirty="0"/>
          </a:p>
        </p:txBody>
      </p:sp>
      <p:sp>
        <p:nvSpPr>
          <p:cNvPr id="3" name="عنصر نائب للمحتوى 2"/>
          <p:cNvSpPr>
            <a:spLocks noGrp="1"/>
          </p:cNvSpPr>
          <p:nvPr>
            <p:ph idx="1"/>
          </p:nvPr>
        </p:nvSpPr>
        <p:spPr/>
        <p:txBody>
          <a:bodyPr/>
          <a:lstStyle/>
          <a:p>
            <a:pPr algn="l" rtl="0"/>
            <a:r>
              <a:rPr lang="en-US" dirty="0" smtClean="0"/>
              <a:t>there are many people who are reasonably talented, but who lack self-confidence. These people are victims of the several myths that surround self-confidence.</a:t>
            </a:r>
          </a:p>
          <a:p>
            <a:pPr algn="l" rtl="0"/>
            <a:r>
              <a:rPr lang="en-US" dirty="0" smtClean="0"/>
              <a:t>One of the foremost myths about self-confidence is that people are born with self-confidence. It is a quality that cannot be acquired.</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Self-confidence, like other skills, can be built. All that you need is right guidance and a belief in yourself.</a:t>
            </a:r>
          </a:p>
          <a:p>
            <a:pPr algn="l" rtl="0"/>
            <a:endParaRPr lang="en-US" dirty="0" smtClean="0"/>
          </a:p>
          <a:p>
            <a:pPr algn="l" rtl="0"/>
            <a:r>
              <a:rPr lang="en-US" dirty="0" smtClean="0"/>
              <a:t>There are others who blame their low self-confidence to their lack of good looks and poor upbringing. They don’t realize that self-confidence has nothing to do with their looks.</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Another myth is that only self-confident people can afford to take risks. This again is not true.</a:t>
            </a:r>
          </a:p>
          <a:p>
            <a:pPr algn="l" rtl="0">
              <a:buNone/>
            </a:pPr>
            <a:endParaRPr lang="en-US" dirty="0" smtClean="0"/>
          </a:p>
          <a:p>
            <a:pPr algn="l" rtl="0"/>
            <a:r>
              <a:rPr lang="en-US" dirty="0" smtClean="0"/>
              <a:t>In fact, self-confident people are more realistic about their capabilities. They know what they can do, and what they can’t do. More importantly, they know how to deal with failures.</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SELF CONFIDENCE VERSUS ARROGANCE</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Self confidence is the ability to trust your own decisions and instincts. People that posses a great amount of self confidence are often successful, focused, and flexible individuals who can handle any situation life may throw at them</a:t>
            </a:r>
          </a:p>
          <a:p>
            <a:pPr algn="l" rtl="0">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ar-SA"/>
          </a:p>
        </p:txBody>
      </p:sp>
      <p:sp>
        <p:nvSpPr>
          <p:cNvPr id="5" name="Subtitle 4"/>
          <p:cNvSpPr>
            <a:spLocks noGrp="1"/>
          </p:cNvSpPr>
          <p:nvPr>
            <p:ph type="subTitle" idx="1"/>
          </p:nvPr>
        </p:nvSpPr>
        <p:spPr/>
        <p:txBody>
          <a:bodyPr>
            <a:normAutofit fontScale="70000" lnSpcReduction="20000"/>
          </a:bodyPr>
          <a:lstStyle/>
          <a:p>
            <a:r>
              <a:rPr lang="en-US" sz="2800" b="1" dirty="0" smtClean="0"/>
              <a:t>Do you have the level of</a:t>
            </a:r>
            <a:br>
              <a:rPr lang="en-US" sz="2800" b="1" dirty="0" smtClean="0"/>
            </a:br>
            <a:r>
              <a:rPr lang="en-US" sz="2800" b="1" dirty="0" smtClean="0"/>
              <a:t>confidence </a:t>
            </a:r>
            <a:r>
              <a:rPr lang="en-US" sz="2800" b="1" dirty="0" smtClean="0"/>
              <a:t>required? Let us check it out</a:t>
            </a:r>
            <a:r>
              <a:rPr lang="en-US" sz="2800" b="1" dirty="0" smtClean="0"/>
              <a:t>!</a:t>
            </a:r>
          </a:p>
          <a:p>
            <a:endParaRPr lang="en-US" sz="2800" b="1" dirty="0" smtClean="0"/>
          </a:p>
          <a:p>
            <a:r>
              <a:rPr lang="en-US" dirty="0" smtClean="0"/>
              <a:t>http://www.selfesteem2go.com/self-esteem-assessment.html</a:t>
            </a:r>
          </a:p>
          <a:p>
            <a:endParaRPr lang="ar-SA" dirty="0" smtClean="0"/>
          </a:p>
          <a:p>
            <a:r>
              <a:rPr lang="en-US" u="sng" dirty="0" smtClean="0">
                <a:hlinkClick r:id="rId2"/>
              </a:rPr>
              <a:t>http://www.e-tarocchi.com/esteem/es.php</a:t>
            </a:r>
            <a:r>
              <a:rPr lang="en-US" dirty="0" smtClean="0"/>
              <a:t>  (online questionnaire)</a:t>
            </a:r>
          </a:p>
          <a:p>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If you find yourself constantly trying to impress friends, family, coworkers, or superiors by stating your self confidence, you have clearly crossed the line into arrogance i.e. offensive display of superiority or self-importance</a:t>
            </a:r>
            <a:endParaRPr lang="ar-SA" dirty="0" smtClean="0"/>
          </a:p>
          <a:p>
            <a:pPr algn="l" rtl="0"/>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If you are unsure whether you come across as a self confident individual or an arrogant, ask your friends, coworkers, or family members. Carefully select your audience as choosing some individuals, a parent perhaps, will skew the results of your survey.</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If you find that you come across as arrogant instead of polished and self confident, rethink your method of approach. Begin the process of transforming your arrogance into self confidence.</a:t>
            </a:r>
          </a:p>
          <a:p>
            <a:pPr algn="l" rtl="0"/>
            <a:endParaRPr lang="en-US" dirty="0" smtClean="0"/>
          </a:p>
          <a:p>
            <a:pPr algn="l" rtl="0"/>
            <a:r>
              <a:rPr lang="en-US" dirty="0" smtClean="0"/>
              <a:t>Instead of boasting or bragging about your personal victories, find a way to spotlight someone else’s work.</a:t>
            </a:r>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Take on a task that requires group input and begin working as a full-fledged team member.</a:t>
            </a:r>
          </a:p>
          <a:p>
            <a:pPr algn="l" rtl="0"/>
            <a:endParaRPr lang="en-US" dirty="0" smtClean="0"/>
          </a:p>
          <a:p>
            <a:pPr algn="l" rtl="0"/>
            <a:r>
              <a:rPr lang="en-US" dirty="0" smtClean="0"/>
              <a:t>Carefully think about your statements when speaking with a friend, family member, or colleague and do not bombard them with negative comments or critiques and speaks highly of yourself.</a:t>
            </a:r>
            <a:endParaRPr lang="ar-S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Think of self confidence as knowing you can complete a goal and arrogance as telling everyone you will be able to complete said goal in a taunting or boastful manner.</a:t>
            </a:r>
          </a:p>
          <a:p>
            <a:pPr algn="l" rtl="0"/>
            <a:endParaRPr lang="en-US" dirty="0" smtClean="0"/>
          </a:p>
          <a:p>
            <a:pPr algn="l" rtl="0"/>
            <a:r>
              <a:rPr lang="en-US" dirty="0" smtClean="0"/>
              <a:t>Begin reshaping your arrogance into self confidence by electing to take on tasks or goals that you have not successfully completed before.</a:t>
            </a:r>
          </a:p>
          <a:p>
            <a:pPr algn="l" rtl="0"/>
            <a:endParaRPr lang="en-US" dirty="0" smtClean="0"/>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Characteristics of high self-esteem</a:t>
            </a:r>
            <a:endParaRPr lang="ar-SA" dirty="0"/>
          </a:p>
        </p:txBody>
      </p:sp>
      <p:sp>
        <p:nvSpPr>
          <p:cNvPr id="3" name="عنصر نائب للمحتوى 2"/>
          <p:cNvSpPr>
            <a:spLocks noGrp="1"/>
          </p:cNvSpPr>
          <p:nvPr>
            <p:ph idx="1"/>
          </p:nvPr>
        </p:nvSpPr>
        <p:spPr/>
        <p:txBody>
          <a:bodyPr/>
          <a:lstStyle/>
          <a:p>
            <a:pPr algn="l" rtl="0"/>
            <a:r>
              <a:rPr lang="en-US" dirty="0" smtClean="0"/>
              <a:t>• natural curiosity</a:t>
            </a:r>
          </a:p>
          <a:p>
            <a:pPr algn="l" rtl="0"/>
            <a:r>
              <a:rPr lang="en-US" dirty="0" smtClean="0"/>
              <a:t>• eagerness to learn</a:t>
            </a:r>
          </a:p>
          <a:p>
            <a:pPr algn="l" rtl="0"/>
            <a:r>
              <a:rPr lang="en-US" dirty="0" smtClean="0"/>
              <a:t>• love of challenge</a:t>
            </a:r>
          </a:p>
          <a:p>
            <a:pPr algn="l" rtl="0"/>
            <a:r>
              <a:rPr lang="en-US" dirty="0" smtClean="0"/>
              <a:t>• emotional expression</a:t>
            </a:r>
          </a:p>
          <a:p>
            <a:pPr algn="l" rtl="0"/>
            <a:r>
              <a:rPr lang="en-US" dirty="0" smtClean="0"/>
              <a:t>• emotional receptivity</a:t>
            </a:r>
          </a:p>
          <a:p>
            <a:pPr algn="l" rtl="0"/>
            <a:r>
              <a:rPr lang="en-US" dirty="0" smtClean="0"/>
              <a:t>• spontaneity</a:t>
            </a:r>
          </a:p>
          <a:p>
            <a:pPr algn="l" rtl="0"/>
            <a:r>
              <a:rPr lang="en-US" dirty="0" smtClean="0"/>
              <a:t>• competitiveness with self, not with others</a:t>
            </a:r>
          </a:p>
          <a:p>
            <a:pPr algn="l" rtl="0"/>
            <a:endParaRPr lang="en-US" dirty="0" smtClean="0"/>
          </a:p>
          <a:p>
            <a:pPr algn="l" rtl="0"/>
            <a:endParaRPr lang="en-US" dirty="0" smtClean="0"/>
          </a:p>
          <a:p>
            <a:pPr algn="l" rtl="0"/>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pPr algn="l" rtl="0"/>
            <a:r>
              <a:rPr lang="en-US" dirty="0" smtClean="0"/>
              <a:t>• acceptance of mistakes and failures as opportunities for learning</a:t>
            </a:r>
          </a:p>
          <a:p>
            <a:pPr algn="l" rtl="0"/>
            <a:r>
              <a:rPr lang="en-US" dirty="0" smtClean="0"/>
              <a:t>• fearlessness</a:t>
            </a:r>
          </a:p>
          <a:p>
            <a:pPr algn="l" rtl="0"/>
            <a:r>
              <a:rPr lang="en-US" dirty="0" smtClean="0"/>
              <a:t>• acceptance of success as a step towards further learning</a:t>
            </a:r>
          </a:p>
          <a:p>
            <a:pPr algn="l" rtl="0"/>
            <a:r>
              <a:rPr lang="en-US" dirty="0" smtClean="0"/>
              <a:t>• listens without interruption</a:t>
            </a:r>
          </a:p>
          <a:p>
            <a:pPr algn="l" rtl="0"/>
            <a:r>
              <a:rPr lang="en-US" dirty="0" smtClean="0"/>
              <a:t>• acknowledgement of present strengths and weaknesses</a:t>
            </a:r>
          </a:p>
          <a:p>
            <a:pPr algn="l" rtl="0"/>
            <a:r>
              <a:rPr lang="en-US" dirty="0" smtClean="0"/>
              <a:t>• willingness to listen to feedback</a:t>
            </a:r>
          </a:p>
          <a:p>
            <a:pPr algn="l" rtl="0"/>
            <a:r>
              <a:rPr lang="en-US" dirty="0" smtClean="0"/>
              <a:t>• love of work.</a:t>
            </a:r>
          </a:p>
          <a:p>
            <a:pPr algn="l" rtl="0"/>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Characteristics of middle/low self-esteem</a:t>
            </a:r>
            <a:endParaRPr lang="ar-SA" dirty="0"/>
          </a:p>
        </p:txBody>
      </p:sp>
      <p:sp>
        <p:nvSpPr>
          <p:cNvPr id="3" name="عنصر نائب للمحتوى 2"/>
          <p:cNvSpPr>
            <a:spLocks noGrp="1"/>
          </p:cNvSpPr>
          <p:nvPr>
            <p:ph idx="1"/>
          </p:nvPr>
        </p:nvSpPr>
        <p:spPr/>
        <p:txBody>
          <a:bodyPr>
            <a:normAutofit fontScale="92500"/>
          </a:bodyPr>
          <a:lstStyle/>
          <a:p>
            <a:pPr algn="l" rtl="0"/>
            <a:r>
              <a:rPr lang="en-US" dirty="0" smtClean="0"/>
              <a:t>• loss of natural curiosity</a:t>
            </a:r>
          </a:p>
          <a:p>
            <a:pPr algn="l" rtl="0"/>
            <a:r>
              <a:rPr lang="en-US" dirty="0" smtClean="0"/>
              <a:t>• physical and emotional withdrawal</a:t>
            </a:r>
          </a:p>
          <a:p>
            <a:pPr algn="l" rtl="0"/>
            <a:r>
              <a:rPr lang="en-US" dirty="0" smtClean="0"/>
              <a:t>• fear of failure and mistakes</a:t>
            </a:r>
          </a:p>
          <a:p>
            <a:pPr algn="l" rtl="0"/>
            <a:r>
              <a:rPr lang="en-US" dirty="0" smtClean="0"/>
              <a:t>• hypersensitivity to criticism</a:t>
            </a:r>
          </a:p>
          <a:p>
            <a:pPr algn="l" rtl="0"/>
            <a:r>
              <a:rPr lang="en-US" dirty="0" smtClean="0"/>
              <a:t>• avoidance of challenge</a:t>
            </a:r>
          </a:p>
          <a:p>
            <a:pPr algn="l" rtl="0"/>
            <a:r>
              <a:rPr lang="en-US" dirty="0" smtClean="0"/>
              <a:t>• blaming of others for own mistakes or feelings</a:t>
            </a:r>
          </a:p>
          <a:p>
            <a:pPr algn="l" rtl="0"/>
            <a:r>
              <a:rPr lang="en-US" dirty="0" smtClean="0"/>
              <a:t>• aggressive or passive</a:t>
            </a:r>
          </a:p>
          <a:p>
            <a:pPr algn="l" rtl="0"/>
            <a:r>
              <a:rPr lang="en-US" dirty="0" smtClean="0"/>
              <a:t>• destructive of own or others’ belongings.</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algn="l" rtl="0"/>
            <a:r>
              <a:rPr lang="en-US" dirty="0" smtClean="0"/>
              <a:t>individuals with low self esteem strive to please everyone but themselves in order to make themselves feel more adequate. This act usually backfires since your focus is on those surrounding you instead of yourself.</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lgn="l" rtl="0"/>
            <a:r>
              <a:rPr lang="en-US" dirty="0" smtClean="0"/>
              <a:t>disliking individual attention</a:t>
            </a:r>
          </a:p>
          <a:p>
            <a:pPr algn="l" rtl="0"/>
            <a:r>
              <a:rPr lang="en-US" dirty="0" smtClean="0"/>
              <a:t>self-criticism, unwilling or unable to take any risk</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314</TotalTime>
  <Words>2127</Words>
  <Application>Microsoft Office PowerPoint</Application>
  <PresentationFormat>On-screen Show (4:3)</PresentationFormat>
  <Paragraphs>124</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انقلاب</vt:lpstr>
      <vt:lpstr>Promotion of self esteem </vt:lpstr>
      <vt:lpstr>Self?</vt:lpstr>
      <vt:lpstr>Self-esteem</vt:lpstr>
      <vt:lpstr>Slide 4</vt:lpstr>
      <vt:lpstr>Characteristics of high self-esteem</vt:lpstr>
      <vt:lpstr>Slide 6</vt:lpstr>
      <vt:lpstr>Characteristics of middle/low self-esteem</vt:lpstr>
      <vt:lpstr>Slide 8</vt:lpstr>
      <vt:lpstr>Slide 9</vt:lpstr>
      <vt:lpstr>Have you ever wondered why only a few students in a class ask questions?</vt:lpstr>
      <vt:lpstr>Slide 11</vt:lpstr>
      <vt:lpstr>Slide 12</vt:lpstr>
      <vt:lpstr>Slide 13</vt:lpstr>
      <vt:lpstr>Why some people have low self esteem</vt:lpstr>
      <vt:lpstr>Slide 15</vt:lpstr>
      <vt:lpstr>Slide 16</vt:lpstr>
      <vt:lpstr>Helping young people to realise self </vt:lpstr>
      <vt:lpstr>TIPS TO IMPROVE YOUR SELF-ESTEEM </vt:lpstr>
      <vt:lpstr>Slide 19</vt:lpstr>
      <vt:lpstr>Slide 20</vt:lpstr>
      <vt:lpstr>Slide 21</vt:lpstr>
      <vt:lpstr>Slide 22</vt:lpstr>
      <vt:lpstr>Slide 23</vt:lpstr>
      <vt:lpstr>Slide 24</vt:lpstr>
      <vt:lpstr>Slide 25</vt:lpstr>
      <vt:lpstr>BUILDING YOUR CHILD'S SELF ESTEEM</vt:lpstr>
      <vt:lpstr>Slide 27</vt:lpstr>
      <vt:lpstr>Let your child make some decisions.</vt:lpstr>
      <vt:lpstr>Criticize the behavior not the person</vt:lpstr>
      <vt:lpstr>Encourage your children to try new things.</vt:lpstr>
      <vt:lpstr>Slide 31</vt:lpstr>
      <vt:lpstr>IMPROVING YOUR TEEN’S SELF-ESTEEM</vt:lpstr>
      <vt:lpstr>Slide 33</vt:lpstr>
      <vt:lpstr>Slide 34</vt:lpstr>
      <vt:lpstr>Slide 35</vt:lpstr>
      <vt:lpstr>Myths that surround self-confidence.</vt:lpstr>
      <vt:lpstr>Slide 37</vt:lpstr>
      <vt:lpstr>Slide 38</vt:lpstr>
      <vt:lpstr>SELF CONFIDENCE VERSUS ARROGANCE</vt:lpstr>
      <vt:lpstr>Slide 40</vt:lpstr>
      <vt:lpstr>Slide 41</vt:lpstr>
      <vt:lpstr>Slide 42</vt:lpstr>
      <vt:lpstr>Slide 43</vt:lpstr>
      <vt:lpstr>Slide 44</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74</cp:revision>
  <dcterms:created xsi:type="dcterms:W3CDTF">2010-07-24T13:53:52Z</dcterms:created>
  <dcterms:modified xsi:type="dcterms:W3CDTF">2011-10-10T04:59:40Z</dcterms:modified>
</cp:coreProperties>
</file>